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xml" ContentType="application/vnd.openxmlformats-officedocument.drawingml.chart+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54"/>
  </p:notesMasterIdLst>
  <p:sldIdLst>
    <p:sldId id="256" r:id="rId5"/>
    <p:sldId id="306" r:id="rId6"/>
    <p:sldId id="261" r:id="rId7"/>
    <p:sldId id="300" r:id="rId8"/>
    <p:sldId id="303" r:id="rId9"/>
    <p:sldId id="301" r:id="rId10"/>
    <p:sldId id="302" r:id="rId11"/>
    <p:sldId id="307" r:id="rId12"/>
    <p:sldId id="304" r:id="rId13"/>
    <p:sldId id="299" r:id="rId14"/>
    <p:sldId id="289" r:id="rId15"/>
    <p:sldId id="290" r:id="rId16"/>
    <p:sldId id="291" r:id="rId17"/>
    <p:sldId id="292" r:id="rId18"/>
    <p:sldId id="294" r:id="rId19"/>
    <p:sldId id="268" r:id="rId20"/>
    <p:sldId id="262" r:id="rId21"/>
    <p:sldId id="257" r:id="rId22"/>
    <p:sldId id="259" r:id="rId23"/>
    <p:sldId id="308" r:id="rId24"/>
    <p:sldId id="318" r:id="rId25"/>
    <p:sldId id="319" r:id="rId26"/>
    <p:sldId id="329" r:id="rId27"/>
    <p:sldId id="266" r:id="rId28"/>
    <p:sldId id="269" r:id="rId29"/>
    <p:sldId id="321" r:id="rId30"/>
    <p:sldId id="320" r:id="rId31"/>
    <p:sldId id="322" r:id="rId32"/>
    <p:sldId id="323" r:id="rId33"/>
    <p:sldId id="324" r:id="rId34"/>
    <p:sldId id="314" r:id="rId35"/>
    <p:sldId id="315" r:id="rId36"/>
    <p:sldId id="325" r:id="rId37"/>
    <p:sldId id="312" r:id="rId38"/>
    <p:sldId id="327" r:id="rId39"/>
    <p:sldId id="317" r:id="rId40"/>
    <p:sldId id="270" r:id="rId41"/>
    <p:sldId id="279" r:id="rId42"/>
    <p:sldId id="280" r:id="rId43"/>
    <p:sldId id="281" r:id="rId44"/>
    <p:sldId id="328" r:id="rId45"/>
    <p:sldId id="282" r:id="rId46"/>
    <p:sldId id="283" r:id="rId47"/>
    <p:sldId id="285" r:id="rId48"/>
    <p:sldId id="296" r:id="rId49"/>
    <p:sldId id="287" r:id="rId50"/>
    <p:sldId id="297" r:id="rId51"/>
    <p:sldId id="330" r:id="rId52"/>
    <p:sldId id="288" r:id="rId53"/>
  </p:sldIdLst>
  <p:sldSz cx="9906000" cy="6858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DACF43C-3635-4948-88F1-A92FF72D1DED}">
          <p14:sldIdLst>
            <p14:sldId id="256"/>
            <p14:sldId id="306"/>
            <p14:sldId id="261"/>
            <p14:sldId id="300"/>
            <p14:sldId id="303"/>
            <p14:sldId id="301"/>
            <p14:sldId id="302"/>
            <p14:sldId id="307"/>
            <p14:sldId id="304"/>
            <p14:sldId id="299"/>
            <p14:sldId id="289"/>
            <p14:sldId id="290"/>
            <p14:sldId id="291"/>
            <p14:sldId id="292"/>
            <p14:sldId id="294"/>
            <p14:sldId id="268"/>
            <p14:sldId id="262"/>
            <p14:sldId id="257"/>
            <p14:sldId id="259"/>
            <p14:sldId id="308"/>
            <p14:sldId id="318"/>
            <p14:sldId id="319"/>
            <p14:sldId id="329"/>
            <p14:sldId id="266"/>
            <p14:sldId id="269"/>
            <p14:sldId id="321"/>
            <p14:sldId id="320"/>
            <p14:sldId id="322"/>
            <p14:sldId id="323"/>
            <p14:sldId id="324"/>
            <p14:sldId id="314"/>
            <p14:sldId id="315"/>
            <p14:sldId id="325"/>
            <p14:sldId id="312"/>
            <p14:sldId id="327"/>
            <p14:sldId id="317"/>
            <p14:sldId id="270"/>
            <p14:sldId id="279"/>
            <p14:sldId id="280"/>
            <p14:sldId id="281"/>
            <p14:sldId id="328"/>
            <p14:sldId id="282"/>
            <p14:sldId id="283"/>
            <p14:sldId id="285"/>
            <p14:sldId id="296"/>
            <p14:sldId id="287"/>
            <p14:sldId id="297"/>
            <p14:sldId id="330"/>
            <p14:sldId id="288"/>
          </p14:sldIdLst>
        </p14:section>
      </p14:sectionLst>
    </p:ex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D86F"/>
    <a:srgbClr val="00B4FF"/>
    <a:srgbClr val="00B0F0"/>
    <a:srgbClr val="3566AF"/>
    <a:srgbClr val="F15A29"/>
    <a:srgbClr val="E44C1C"/>
    <a:srgbClr val="ACE946"/>
    <a:srgbClr val="47D872"/>
    <a:srgbClr val="005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75" autoAdjust="0"/>
    <p:restoredTop sz="80204" autoAdjust="0"/>
  </p:normalViewPr>
  <p:slideViewPr>
    <p:cSldViewPr snapToGrid="0" snapToObjects="1">
      <p:cViewPr>
        <p:scale>
          <a:sx n="66" d="100"/>
          <a:sy n="66" d="100"/>
        </p:scale>
        <p:origin x="-1200" y="198"/>
      </p:cViewPr>
      <p:guideLst>
        <p:guide orient="horz" pos="2160"/>
        <p:guide pos="3120"/>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52" d="100"/>
          <a:sy n="52" d="100"/>
        </p:scale>
        <p:origin x="-2716" y="-8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ableStyles" Target="tableStyle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barChart>
        <c:barDir val="col"/>
        <c:grouping val="clustered"/>
        <c:varyColors val="0"/>
        <c:ser>
          <c:idx val="0"/>
          <c:order val="0"/>
          <c:tx>
            <c:strRef>
              <c:f>Sheet1!$B$1</c:f>
              <c:strCache>
                <c:ptCount val="1"/>
                <c:pt idx="0">
                  <c:v>Number of IAT's </c:v>
                </c:pt>
              </c:strCache>
            </c:strRef>
          </c:tx>
          <c:invertIfNegative val="0"/>
          <c:cat>
            <c:numRef>
              <c:f>Sheet1!$A$2:$A$13</c:f>
              <c:numCache>
                <c:formatCode>mmm\-yy</c:formatCode>
                <c:ptCount val="12"/>
                <c:pt idx="0">
                  <c:v>42795</c:v>
                </c:pt>
                <c:pt idx="1">
                  <c:v>42826</c:v>
                </c:pt>
                <c:pt idx="2">
                  <c:v>42856</c:v>
                </c:pt>
                <c:pt idx="3">
                  <c:v>42887</c:v>
                </c:pt>
                <c:pt idx="4">
                  <c:v>42917</c:v>
                </c:pt>
                <c:pt idx="5">
                  <c:v>42948</c:v>
                </c:pt>
                <c:pt idx="6">
                  <c:v>42979</c:v>
                </c:pt>
                <c:pt idx="7">
                  <c:v>43009</c:v>
                </c:pt>
                <c:pt idx="8">
                  <c:v>43040</c:v>
                </c:pt>
                <c:pt idx="9">
                  <c:v>43070</c:v>
                </c:pt>
                <c:pt idx="10">
                  <c:v>43101</c:v>
                </c:pt>
                <c:pt idx="11">
                  <c:v>43132</c:v>
                </c:pt>
              </c:numCache>
            </c:numRef>
          </c:cat>
          <c:val>
            <c:numRef>
              <c:f>Sheet1!$B$2:$B$13</c:f>
              <c:numCache>
                <c:formatCode>General</c:formatCode>
                <c:ptCount val="12"/>
                <c:pt idx="0">
                  <c:v>39</c:v>
                </c:pt>
                <c:pt idx="1">
                  <c:v>156</c:v>
                </c:pt>
                <c:pt idx="2">
                  <c:v>84</c:v>
                </c:pt>
                <c:pt idx="3">
                  <c:v>663</c:v>
                </c:pt>
                <c:pt idx="4">
                  <c:v>219</c:v>
                </c:pt>
                <c:pt idx="5">
                  <c:v>195</c:v>
                </c:pt>
                <c:pt idx="6">
                  <c:v>535</c:v>
                </c:pt>
                <c:pt idx="7">
                  <c:v>109</c:v>
                </c:pt>
                <c:pt idx="8">
                  <c:v>202</c:v>
                </c:pt>
                <c:pt idx="9">
                  <c:v>60</c:v>
                </c:pt>
                <c:pt idx="10">
                  <c:v>82</c:v>
                </c:pt>
                <c:pt idx="11">
                  <c:v>52</c:v>
                </c:pt>
              </c:numCache>
            </c:numRef>
          </c:val>
          <c:extLst>
            <c:ext xmlns:c16="http://schemas.microsoft.com/office/drawing/2014/chart" uri="{C3380CC4-5D6E-409C-BE32-E72D297353CC}">
              <c16:uniqueId val="{00000000-A319-4B92-A64F-226346255993}"/>
            </c:ext>
          </c:extLst>
        </c:ser>
        <c:dLbls>
          <c:showLegendKey val="0"/>
          <c:showVal val="0"/>
          <c:showCatName val="0"/>
          <c:showSerName val="0"/>
          <c:showPercent val="0"/>
          <c:showBubbleSize val="0"/>
        </c:dLbls>
        <c:gapWidth val="150"/>
        <c:axId val="160774400"/>
        <c:axId val="160792576"/>
      </c:barChart>
      <c:dateAx>
        <c:axId val="160774400"/>
        <c:scaling>
          <c:orientation val="minMax"/>
        </c:scaling>
        <c:delete val="0"/>
        <c:axPos val="b"/>
        <c:numFmt formatCode="mmm\-yy" sourceLinked="1"/>
        <c:majorTickMark val="out"/>
        <c:minorTickMark val="none"/>
        <c:tickLblPos val="nextTo"/>
        <c:crossAx val="160792576"/>
        <c:crosses val="autoZero"/>
        <c:auto val="1"/>
        <c:lblOffset val="100"/>
        <c:baseTimeUnit val="months"/>
      </c:dateAx>
      <c:valAx>
        <c:axId val="160792576"/>
        <c:scaling>
          <c:orientation val="minMax"/>
        </c:scaling>
        <c:delete val="0"/>
        <c:axPos val="l"/>
        <c:majorGridlines/>
        <c:numFmt formatCode="General" sourceLinked="1"/>
        <c:majorTickMark val="out"/>
        <c:minorTickMark val="none"/>
        <c:tickLblPos val="nextTo"/>
        <c:crossAx val="160774400"/>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D82225-F884-40CB-BD01-34A2388D80FD}" type="datetimeFigureOut">
              <a:rPr lang="en-GB" smtClean="0"/>
              <a:t>12/04/2024</a:t>
            </a:fld>
            <a:endParaRPr lang="en-GB"/>
          </a:p>
        </p:txBody>
      </p:sp>
      <p:sp>
        <p:nvSpPr>
          <p:cNvPr id="4" name="Slide Image Placeholder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5EB12BD-524A-4675-9ECD-2D2973E13CE6}" type="slidenum">
              <a:rPr lang="en-GB" smtClean="0"/>
              <a:t>‹#›</a:t>
            </a:fld>
            <a:endParaRPr lang="en-GB"/>
          </a:p>
        </p:txBody>
      </p:sp>
    </p:spTree>
    <p:extLst>
      <p:ext uri="{BB962C8B-B14F-4D97-AF65-F5344CB8AC3E}">
        <p14:creationId xmlns:p14="http://schemas.microsoft.com/office/powerpoint/2010/main" val="6440743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www.surveymonkey.co.uk/r/QCGGCCP" TargetMode="External"/><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GB" sz="1000" dirty="0">
              <a:solidFill>
                <a:schemeClr val="bg1">
                  <a:lumMod val="50000"/>
                </a:schemeClr>
              </a:solidFill>
              <a:latin typeface="Tw Cen MT" panose="020B0602020104020603" pitchFamily="34" charset="0"/>
            </a:endParaRPr>
          </a:p>
          <a:p>
            <a:pPr marL="285750" indent="-285750">
              <a:buFont typeface="Arial" pitchFamily="34" charset="0"/>
              <a:buChar char="•"/>
            </a:pPr>
            <a:endParaRPr lang="en-GB" sz="1000" dirty="0">
              <a:solidFill>
                <a:schemeClr val="bg1">
                  <a:lumMod val="50000"/>
                </a:schemeClr>
              </a:solidFill>
              <a:latin typeface="Tw Cen MT" panose="020B0602020104020603"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bg1">
                  <a:lumMod val="50000"/>
                </a:schemeClr>
              </a:solidFill>
              <a:latin typeface="Tw Cen MT" panose="020B0602020104020603" pitchFamily="34" charset="0"/>
            </a:endParaRPr>
          </a:p>
          <a:p>
            <a:endParaRPr lang="en-GB" dirty="0"/>
          </a:p>
        </p:txBody>
      </p:sp>
      <p:sp>
        <p:nvSpPr>
          <p:cNvPr id="4" name="Slide Number Placeholder 3"/>
          <p:cNvSpPr>
            <a:spLocks noGrp="1"/>
          </p:cNvSpPr>
          <p:nvPr>
            <p:ph type="sldNum" sz="quarter" idx="10"/>
          </p:nvPr>
        </p:nvSpPr>
        <p:spPr/>
        <p:txBody>
          <a:bodyPr/>
          <a:lstStyle/>
          <a:p>
            <a:fld id="{B5EB12BD-524A-4675-9ECD-2D2973E13CE6}" type="slidenum">
              <a:rPr lang="en-GB" smtClean="0"/>
              <a:t>4</a:t>
            </a:fld>
            <a:endParaRPr lang="en-GB"/>
          </a:p>
        </p:txBody>
      </p:sp>
    </p:spTree>
    <p:extLst>
      <p:ext uri="{BB962C8B-B14F-4D97-AF65-F5344CB8AC3E}">
        <p14:creationId xmlns:p14="http://schemas.microsoft.com/office/powerpoint/2010/main" val="27567345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FF0000"/>
                </a:solidFill>
                <a:effectLst>
                  <a:outerShdw blurRad="50800" dist="317500" dir="5400000" sx="0" sy="0" algn="ctr">
                    <a:srgbClr val="000000">
                      <a:alpha val="43137"/>
                    </a:srgbClr>
                  </a:outerShdw>
                </a:effectLst>
              </a:rPr>
              <a:t>Success so far…</a:t>
            </a:r>
          </a:p>
          <a:p>
            <a:endParaRPr lang="en-US" sz="1200" dirty="0">
              <a:solidFill>
                <a:srgbClr val="FF0000"/>
              </a:solidFill>
              <a:effectLst>
                <a:outerShdw blurRad="50800" dist="317500" dir="5400000" sx="0" sy="0" algn="ctr">
                  <a:srgbClr val="000000">
                    <a:alpha val="43137"/>
                  </a:srgbClr>
                </a:outerShdw>
              </a:effectLst>
            </a:endParaRPr>
          </a:p>
          <a:p>
            <a:r>
              <a:rPr lang="en-US" sz="1200" dirty="0">
                <a:solidFill>
                  <a:srgbClr val="FF0000"/>
                </a:solidFill>
                <a:effectLst>
                  <a:outerShdw blurRad="50800" dist="317500" dir="5400000" sx="0" sy="0" algn="ctr">
                    <a:srgbClr val="000000">
                      <a:alpha val="43137"/>
                    </a:srgbClr>
                  </a:outerShdw>
                </a:effectLst>
              </a:rPr>
              <a:t>7/11 (6</a:t>
            </a:r>
            <a:r>
              <a:rPr lang="en-US" sz="1200" dirty="0">
                <a:solidFill>
                  <a:srgbClr val="FFC000"/>
                </a:solidFill>
                <a:effectLst>
                  <a:outerShdw blurRad="50800" dist="317500" dir="5400000" sx="0" sy="0" algn="ctr">
                    <a:srgbClr val="000000">
                      <a:alpha val="43137"/>
                    </a:srgbClr>
                  </a:outerShdw>
                </a:effectLst>
              </a:rPr>
              <a:t>4</a:t>
            </a:r>
            <a:r>
              <a:rPr lang="en-US" sz="1200" dirty="0">
                <a:solidFill>
                  <a:srgbClr val="FF0000"/>
                </a:solidFill>
                <a:effectLst>
                  <a:outerShdw blurRad="50800" dist="317500" dir="5400000" sx="0" sy="0" algn="ctr">
                    <a:srgbClr val="000000">
                      <a:alpha val="43137"/>
                    </a:srgbClr>
                  </a:outerShdw>
                </a:effectLst>
              </a:rPr>
              <a:t>%)</a:t>
            </a:r>
            <a:r>
              <a:rPr lang="en-US" sz="1200" baseline="0" dirty="0">
                <a:solidFill>
                  <a:schemeClr val="tx1"/>
                </a:solidFill>
                <a:effectLst>
                  <a:outerShdw blurRad="50800" dist="317500" dir="5400000" sx="0" sy="0" algn="ctr">
                    <a:srgbClr val="000000">
                      <a:alpha val="43137"/>
                    </a:srgbClr>
                  </a:outerShdw>
                </a:effectLst>
              </a:rPr>
              <a:t> TRUSTS ARE</a:t>
            </a:r>
            <a:r>
              <a:rPr lang="en-US" sz="1200" dirty="0">
                <a:effectLst>
                  <a:outerShdw blurRad="50800" dist="317500" dir="5400000" sx="0" sy="0" algn="ctr">
                    <a:srgbClr val="000000">
                      <a:alpha val="43137"/>
                    </a:srgbClr>
                  </a:outerShdw>
                </a:effectLst>
              </a:rPr>
              <a:t> Requesting FRs in one system or another. </a:t>
            </a:r>
            <a:r>
              <a:rPr lang="en-US" sz="1200" strike="sngStrike" baseline="0" dirty="0">
                <a:effectLst>
                  <a:outerShdw blurRad="50800" dist="317500" dir="5400000" sx="0" sy="0" algn="ctr">
                    <a:srgbClr val="000000">
                      <a:alpha val="43137"/>
                    </a:srgbClr>
                  </a:outerShdw>
                </a:effectLst>
              </a:rPr>
              <a:t>A further 6 implementing shortly increasing to 75%.</a:t>
            </a:r>
          </a:p>
          <a:p>
            <a:r>
              <a:rPr lang="en-US" sz="1200" dirty="0">
                <a:effectLst>
                  <a:outerShdw blurRad="50800" dist="317500" dir="5400000" sx="0" sy="0" algn="ctr">
                    <a:srgbClr val="000000">
                      <a:alpha val="43137"/>
                    </a:srgbClr>
                  </a:outerShdw>
                </a:effectLst>
              </a:rPr>
              <a:t>ALTHOUGH</a:t>
            </a:r>
            <a:r>
              <a:rPr lang="en-US" sz="1200" baseline="0" dirty="0">
                <a:effectLst>
                  <a:outerShdw blurRad="50800" dist="317500" dir="5400000" sx="0" sy="0" algn="ctr">
                    <a:srgbClr val="000000">
                      <a:alpha val="43137"/>
                    </a:srgbClr>
                  </a:outerShdw>
                </a:effectLst>
              </a:rPr>
              <a:t> NOT CURRENTLY REQUESTING FRs, </a:t>
            </a:r>
            <a:r>
              <a:rPr lang="en-US" sz="1200" dirty="0">
                <a:effectLst>
                  <a:outerShdw blurRad="50800" dist="317500" dir="5400000" sx="0" sy="0" algn="ctr">
                    <a:srgbClr val="000000">
                      <a:alpha val="43137"/>
                    </a:srgbClr>
                  </a:outerShdw>
                </a:effectLst>
              </a:rPr>
              <a:t>2 FURTHER GM Trusts (NCA AND MFT) have committed to requesting FRs in</a:t>
            </a:r>
            <a:r>
              <a:rPr lang="en-US" sz="1200" baseline="0" dirty="0">
                <a:effectLst>
                  <a:outerShdw blurRad="50800" dist="317500" dir="5400000" sx="0" sy="0" algn="ctr">
                    <a:srgbClr val="000000">
                      <a:alpha val="43137"/>
                    </a:srgbClr>
                  </a:outerShdw>
                </a:effectLst>
              </a:rPr>
              <a:t> their current RECRUITMENT systems &amp; ARE WORKING TOWARDS IMPLEMENTATION, i.e. changing their SUBJECTIVE reference templates to factual reference templates (NB FOR EMMA – BOLTON OUTLINED THEY WERE TAKING A PAPER TO THEIR WORKFORCE COMMITTEE IN JUNE TO PROPOSE A MOVE TO FRS, BUT NOT YET RECEIVED AN UPDATE ON PROGRESS.  GMMH HAVE CONFIRMED THEY WILL NOT BE MOVING TO FRS ANY TIME SOON – ISSUE TO BE RAISED WITH ANDREW MALONEY).  </a:t>
            </a:r>
            <a:r>
              <a:rPr lang="en-US" sz="1200" strike="sngStrike" baseline="0" dirty="0">
                <a:effectLst>
                  <a:outerShdw blurRad="50800" dist="317500" dir="5400000" sx="0" sy="0" algn="ctr">
                    <a:srgbClr val="000000">
                      <a:alpha val="43137"/>
                    </a:srgbClr>
                  </a:outerShdw>
                </a:effectLst>
              </a:rPr>
              <a:t>Only</a:t>
            </a:r>
            <a:r>
              <a:rPr lang="en-US" sz="1200" dirty="0">
                <a:effectLst>
                  <a:outerShdw blurRad="50800" dist="317500" dir="5400000" sx="0" sy="0" algn="ctr">
                    <a:srgbClr val="000000">
                      <a:alpha val="43137"/>
                    </a:srgbClr>
                  </a:outerShdw>
                </a:effectLst>
              </a:rPr>
              <a:t> 3 Trusts have SUCCESSFULLY moved to </a:t>
            </a:r>
            <a:r>
              <a:rPr lang="en-US" sz="1200" strike="sngStrike" baseline="0" dirty="0">
                <a:effectLst>
                  <a:outerShdw blurRad="50800" dist="317500" dir="5400000" sx="0" sy="0" algn="ctr">
                    <a:srgbClr val="000000">
                      <a:alpha val="43137"/>
                    </a:srgbClr>
                  </a:outerShdw>
                </a:effectLst>
              </a:rPr>
              <a:t>full</a:t>
            </a:r>
            <a:r>
              <a:rPr lang="en-US" sz="1200" dirty="0">
                <a:effectLst>
                  <a:outerShdw blurRad="50800" dist="317500" dir="5400000" sx="0" sy="0" algn="ctr">
                    <a:srgbClr val="000000">
                      <a:alpha val="43137"/>
                    </a:srgbClr>
                  </a:outerShdw>
                </a:effectLst>
              </a:rPr>
              <a:t> SOLE</a:t>
            </a:r>
            <a:r>
              <a:rPr lang="en-US" sz="1200" baseline="0" dirty="0">
                <a:effectLst>
                  <a:outerShdw blurRad="50800" dist="317500" dir="5400000" sx="0" sy="0" algn="ctr">
                    <a:srgbClr val="000000">
                      <a:alpha val="43137"/>
                    </a:srgbClr>
                  </a:outerShdw>
                </a:effectLst>
              </a:rPr>
              <a:t> </a:t>
            </a:r>
            <a:r>
              <a:rPr lang="en-US" sz="1200" dirty="0">
                <a:effectLst>
                  <a:outerShdw blurRad="50800" dist="317500" dir="5400000" sx="0" sy="0" algn="ctr">
                    <a:srgbClr val="000000">
                      <a:alpha val="43137"/>
                    </a:srgbClr>
                  </a:outerShdw>
                </a:effectLst>
              </a:rPr>
              <a:t>FR via IAT, I.E. THEY ONLY REQUEST</a:t>
            </a:r>
            <a:r>
              <a:rPr lang="en-US" sz="1200" baseline="0" dirty="0">
                <a:effectLst>
                  <a:outerShdw blurRad="50800" dist="317500" dir="5400000" sx="0" sy="0" algn="ctr">
                    <a:srgbClr val="000000">
                      <a:alpha val="43137"/>
                    </a:srgbClr>
                  </a:outerShdw>
                </a:effectLst>
              </a:rPr>
              <a:t> &amp; RESPOND TO FRS VIA IAT/BI REPORTS.</a:t>
            </a:r>
            <a:endParaRPr lang="en-US" sz="1200" dirty="0">
              <a:effectLst>
                <a:outerShdw blurRad="50800" dist="317500" dir="5400000" sx="0" sy="0" algn="ctr">
                  <a:srgbClr val="000000">
                    <a:alpha val="43137"/>
                  </a:srgbClr>
                </a:outerShdw>
              </a:effectLst>
            </a:endParaRPr>
          </a:p>
          <a:p>
            <a:endParaRPr lang="en-US" sz="1200" dirty="0">
              <a:effectLst>
                <a:outerShdw blurRad="50800" dist="317500" dir="5400000" sx="0" sy="0" algn="ctr">
                  <a:srgbClr val="000000">
                    <a:alpha val="43137"/>
                  </a:srgbClr>
                </a:outerShdw>
              </a:effectLst>
            </a:endParaRPr>
          </a:p>
          <a:p>
            <a:r>
              <a:rPr lang="en-US" sz="1200" strike="sngStrike" baseline="0" dirty="0">
                <a:effectLst>
                  <a:outerShdw blurRad="50800" dist="317500" dir="5400000" sx="0" sy="0" algn="ctr">
                    <a:srgbClr val="000000">
                      <a:alpha val="43137"/>
                    </a:srgbClr>
                  </a:outerShdw>
                </a:effectLst>
              </a:rPr>
              <a:t>55% of Trusts are still requesting subjective references, 45%</a:t>
            </a:r>
            <a:r>
              <a:rPr lang="en-US" sz="1200" dirty="0">
                <a:effectLst>
                  <a:outerShdw blurRad="50800" dist="317500" dir="5400000" sx="0" sy="0" algn="ctr">
                    <a:srgbClr val="000000">
                      <a:alpha val="43137"/>
                    </a:srgbClr>
                  </a:outerShdw>
                </a:effectLst>
              </a:rPr>
              <a:t> 6/11 TRUSTS</a:t>
            </a:r>
            <a:r>
              <a:rPr lang="en-US" sz="1200" baseline="0" dirty="0">
                <a:effectLst>
                  <a:outerShdw blurRad="50800" dist="317500" dir="5400000" sx="0" sy="0" algn="ctr">
                    <a:srgbClr val="000000">
                      <a:alpha val="43137"/>
                    </a:srgbClr>
                  </a:outerShdw>
                </a:effectLst>
              </a:rPr>
              <a:t> </a:t>
            </a:r>
            <a:r>
              <a:rPr lang="en-US" sz="1200" dirty="0">
                <a:effectLst>
                  <a:outerShdw blurRad="50800" dist="317500" dir="5400000" sx="0" sy="0" algn="ctr">
                    <a:srgbClr val="000000">
                      <a:alpha val="43137"/>
                    </a:srgbClr>
                  </a:outerShdw>
                </a:effectLst>
              </a:rPr>
              <a:t>(55%) have SUCCESSFULLY moved or are in the </a:t>
            </a:r>
            <a:r>
              <a:rPr lang="en-US" sz="1200" dirty="0" err="1">
                <a:effectLst>
                  <a:outerShdw blurRad="50800" dist="317500" dir="5400000" sx="0" sy="0" algn="ctr">
                    <a:srgbClr val="000000">
                      <a:alpha val="43137"/>
                    </a:srgbClr>
                  </a:outerShdw>
                </a:effectLst>
              </a:rPr>
              <a:t>proCess</a:t>
            </a:r>
            <a:r>
              <a:rPr lang="en-US" sz="1200" dirty="0">
                <a:effectLst>
                  <a:outerShdw blurRad="50800" dist="317500" dir="5400000" sx="0" sy="0" algn="ctr">
                    <a:srgbClr val="000000">
                      <a:alpha val="43137"/>
                    </a:srgbClr>
                  </a:outerShdw>
                </a:effectLst>
              </a:rPr>
              <a:t> of moving away from REQUESTING subjective references.</a:t>
            </a:r>
          </a:p>
          <a:p>
            <a:endParaRPr lang="en-US" sz="1200" dirty="0">
              <a:effectLst>
                <a:outerShdw blurRad="50800" dist="317500" dir="5400000" sx="0" sy="0" algn="ctr">
                  <a:srgbClr val="000000">
                    <a:alpha val="43137"/>
                  </a:srgbClr>
                </a:outerShdw>
              </a:effectLst>
            </a:endParaRPr>
          </a:p>
          <a:p>
            <a:r>
              <a:rPr lang="en-US" sz="1200" dirty="0">
                <a:effectLst>
                  <a:outerShdw blurRad="50800" dist="317500" dir="5400000" sx="0" sy="0" algn="ctr">
                    <a:srgbClr val="000000">
                      <a:alpha val="43137"/>
                    </a:srgbClr>
                  </a:outerShdw>
                </a:effectLst>
              </a:rPr>
              <a:t>4/11 (36%) of Trusts are </a:t>
            </a:r>
            <a:r>
              <a:rPr lang="en-US" sz="1200" strike="sngStrike" baseline="0" dirty="0">
                <a:effectLst>
                  <a:outerShdw blurRad="50800" dist="317500" dir="5400000" sx="0" sy="0" algn="ctr">
                    <a:srgbClr val="000000">
                      <a:alpha val="43137"/>
                    </a:srgbClr>
                  </a:outerShdw>
                </a:effectLst>
              </a:rPr>
              <a:t>not</a:t>
            </a:r>
            <a:r>
              <a:rPr lang="en-US" sz="1200" dirty="0">
                <a:effectLst>
                  <a:outerShdw blurRad="50800" dist="317500" dir="5400000" sx="0" sy="0" algn="ctr">
                    <a:srgbClr val="000000">
                      <a:alpha val="43137"/>
                    </a:srgbClr>
                  </a:outerShdw>
                </a:effectLst>
              </a:rPr>
              <a:t> WORKING</a:t>
            </a:r>
            <a:r>
              <a:rPr lang="en-US" sz="1200" baseline="0" dirty="0">
                <a:effectLst>
                  <a:outerShdw blurRad="50800" dist="317500" dir="5400000" sx="0" sy="0" algn="ctr">
                    <a:srgbClr val="000000">
                      <a:alpha val="43137"/>
                    </a:srgbClr>
                  </a:outerShdw>
                </a:effectLst>
              </a:rPr>
              <a:t> TOWARDS OR ARE ALREADY SOLEL</a:t>
            </a:r>
            <a:r>
              <a:rPr lang="en-US" sz="1200" dirty="0">
                <a:effectLst>
                  <a:outerShdw blurRad="50800" dist="317500" dir="5400000" sx="0" sy="0" algn="ctr">
                    <a:srgbClr val="000000">
                      <a:alpha val="43137"/>
                    </a:srgbClr>
                  </a:outerShdw>
                </a:effectLst>
              </a:rPr>
              <a:t>Y responding TO REFERENCE REQUESTS</a:t>
            </a:r>
            <a:r>
              <a:rPr lang="en-US" sz="1200" baseline="0" dirty="0">
                <a:effectLst>
                  <a:outerShdw blurRad="50800" dist="317500" dir="5400000" sx="0" sy="0" algn="ctr">
                    <a:srgbClr val="000000">
                      <a:alpha val="43137"/>
                    </a:srgbClr>
                  </a:outerShdw>
                </a:effectLst>
              </a:rPr>
              <a:t> </a:t>
            </a:r>
            <a:r>
              <a:rPr lang="en-US" sz="1200" dirty="0">
                <a:effectLst>
                  <a:outerShdw blurRad="50800" dist="317500" dir="5400000" sx="0" sy="0" algn="ctr">
                    <a:srgbClr val="000000">
                      <a:alpha val="43137"/>
                    </a:srgbClr>
                  </a:outerShdw>
                </a:effectLst>
              </a:rPr>
              <a:t>WITH</a:t>
            </a:r>
            <a:r>
              <a:rPr lang="en-US" sz="1200" baseline="0" dirty="0">
                <a:effectLst>
                  <a:outerShdw blurRad="50800" dist="317500" dir="5400000" sx="0" sy="0" algn="ctr">
                    <a:srgbClr val="000000">
                      <a:alpha val="43137"/>
                    </a:srgbClr>
                  </a:outerShdw>
                </a:effectLst>
              </a:rPr>
              <a:t> FRs</a:t>
            </a:r>
            <a:r>
              <a:rPr lang="en-US" sz="1200" dirty="0">
                <a:effectLst>
                  <a:outerShdw blurRad="50800" dist="317500" dir="5400000" sx="0" sy="0" algn="ctr">
                    <a:srgbClr val="000000">
                      <a:alpha val="43137"/>
                    </a:srgbClr>
                  </a:outerShdw>
                </a:effectLst>
              </a:rPr>
              <a:t>, I.E. THESE</a:t>
            </a:r>
            <a:r>
              <a:rPr lang="en-US" sz="1200" baseline="0" dirty="0">
                <a:effectLst>
                  <a:outerShdw blurRad="50800" dist="317500" dir="5400000" sx="0" sy="0" algn="ctr">
                    <a:srgbClr val="000000">
                      <a:alpha val="43137"/>
                    </a:srgbClr>
                  </a:outerShdw>
                </a:effectLst>
              </a:rPr>
              <a:t> TRUSTS ARE</a:t>
            </a:r>
            <a:r>
              <a:rPr lang="en-US" sz="1200" dirty="0">
                <a:effectLst>
                  <a:outerShdw blurRad="50800" dist="317500" dir="5400000" sx="0" sy="0" algn="ctr">
                    <a:srgbClr val="000000">
                      <a:alpha val="43137"/>
                    </a:srgbClr>
                  </a:outerShdw>
                </a:effectLst>
              </a:rPr>
              <a:t>  </a:t>
            </a:r>
            <a:r>
              <a:rPr lang="en-US" sz="1200" strike="sngStrike" baseline="0" dirty="0">
                <a:effectLst>
                  <a:outerShdw blurRad="50800" dist="317500" dir="5400000" sx="0" sy="0" algn="ctr">
                    <a:srgbClr val="000000">
                      <a:alpha val="43137"/>
                    </a:srgbClr>
                  </a:outerShdw>
                </a:effectLst>
              </a:rPr>
              <a:t>or moving towards not</a:t>
            </a:r>
            <a:r>
              <a:rPr lang="en-US" sz="1200" dirty="0">
                <a:effectLst>
                  <a:outerShdw blurRad="50800" dist="317500" dir="5400000" sx="0" sy="0" algn="ctr">
                    <a:srgbClr val="000000">
                      <a:alpha val="43137"/>
                    </a:srgbClr>
                  </a:outerShdw>
                </a:effectLst>
              </a:rPr>
              <a:t> responding to subjective reference requests WITH </a:t>
            </a:r>
            <a:r>
              <a:rPr lang="en-US" sz="1200" dirty="0" err="1">
                <a:effectLst>
                  <a:outerShdw blurRad="50800" dist="317500" dir="5400000" sx="0" sy="0" algn="ctr">
                    <a:srgbClr val="000000">
                      <a:alpha val="43137"/>
                    </a:srgbClr>
                  </a:outerShdw>
                </a:effectLst>
              </a:rPr>
              <a:t>FRs.</a:t>
            </a:r>
            <a:endParaRPr lang="en-US" sz="1200" dirty="0">
              <a:effectLst>
                <a:outerShdw blurRad="50800" dist="317500" dir="5400000" sx="0" sy="0" algn="ctr">
                  <a:srgbClr val="000000">
                    <a:alpha val="43137"/>
                  </a:srgbClr>
                </a:outerShdw>
              </a:effectLst>
            </a:endParaRPr>
          </a:p>
          <a:p>
            <a:endParaRPr lang="en-GB" dirty="0"/>
          </a:p>
          <a:p>
            <a:r>
              <a:rPr lang="en-GB" b="1" dirty="0"/>
              <a:t>10.5/11 GM Trusts are responding - Only Central site of MFT who are not responding to FRs via</a:t>
            </a:r>
            <a:r>
              <a:rPr lang="en-GB" b="1" baseline="0" dirty="0"/>
              <a:t> IAT.  PCFT have temporarily stopped but will be recommencing this month.</a:t>
            </a:r>
            <a:endParaRPr lang="en-GB" b="1" dirty="0"/>
          </a:p>
        </p:txBody>
      </p:sp>
      <p:sp>
        <p:nvSpPr>
          <p:cNvPr id="4" name="Slide Number Placeholder 3"/>
          <p:cNvSpPr>
            <a:spLocks noGrp="1"/>
          </p:cNvSpPr>
          <p:nvPr>
            <p:ph type="sldNum" sz="quarter" idx="10"/>
          </p:nvPr>
        </p:nvSpPr>
        <p:spPr/>
        <p:txBody>
          <a:bodyPr/>
          <a:lstStyle/>
          <a:p>
            <a:fld id="{B5EB12BD-524A-4675-9ECD-2D2973E13CE6}" type="slidenum">
              <a:rPr lang="en-GB" smtClean="0"/>
              <a:t>18</a:t>
            </a:fld>
            <a:endParaRPr lang="en-GB"/>
          </a:p>
        </p:txBody>
      </p:sp>
    </p:spTree>
    <p:extLst>
      <p:ext uri="{BB962C8B-B14F-4D97-AF65-F5344CB8AC3E}">
        <p14:creationId xmlns:p14="http://schemas.microsoft.com/office/powerpoint/2010/main" val="16292795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Challenges</a:t>
            </a:r>
          </a:p>
        </p:txBody>
      </p:sp>
      <p:sp>
        <p:nvSpPr>
          <p:cNvPr id="4" name="Slide Number Placeholder 3"/>
          <p:cNvSpPr>
            <a:spLocks noGrp="1"/>
          </p:cNvSpPr>
          <p:nvPr>
            <p:ph type="sldNum" sz="quarter" idx="10"/>
          </p:nvPr>
        </p:nvSpPr>
        <p:spPr/>
        <p:txBody>
          <a:bodyPr/>
          <a:lstStyle/>
          <a:p>
            <a:fld id="{B5EB12BD-524A-4675-9ECD-2D2973E13CE6}" type="slidenum">
              <a:rPr lang="en-GB" smtClean="0"/>
              <a:t>19</a:t>
            </a:fld>
            <a:endParaRPr lang="en-GB"/>
          </a:p>
        </p:txBody>
      </p:sp>
    </p:spTree>
    <p:extLst>
      <p:ext uri="{BB962C8B-B14F-4D97-AF65-F5344CB8AC3E}">
        <p14:creationId xmlns:p14="http://schemas.microsoft.com/office/powerpoint/2010/main" val="10940913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Next Steps…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Recruitment need to bear in mind that they still need to request the pre-hire IAT in order for the core skills competences to come across.  The additional step to request the FR via IAT only requires ticking a box.</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It is recognised that there are processes that need to be set up by trusts around what they do when they receive the reference back via IAT, how they send it to the manager for approval etc. and trusts may not want to set up these processes right now, but even if Trusts want to use TRAC for requesting all references, they still need to do the pre- hire IAT.</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a:t>
            </a:r>
            <a:r>
              <a:rPr lang="en-GB" sz="1200" b="1" kern="1200" dirty="0">
                <a:solidFill>
                  <a:schemeClr val="tx1"/>
                </a:solidFill>
                <a:effectLst/>
                <a:latin typeface="+mn-lt"/>
                <a:ea typeface="+mn-ea"/>
                <a:cs typeface="+mn-cs"/>
              </a:rPr>
              <a:t>NOTE FOR EMMA - </a:t>
            </a:r>
            <a:r>
              <a:rPr lang="en-GB" sz="1200" kern="1200" dirty="0">
                <a:solidFill>
                  <a:schemeClr val="tx1"/>
                </a:solidFill>
                <a:effectLst/>
                <a:latin typeface="+mn-lt"/>
                <a:ea typeface="+mn-ea"/>
                <a:cs typeface="+mn-cs"/>
              </a:rPr>
              <a:t>This is the issue now at MFT and also at NCA – Pennine Acute were previously getting competences via IAT but this has stopped since Salford took over all the recruitment)</a:t>
            </a:r>
          </a:p>
          <a:p>
            <a:endParaRPr lang="en-GB" dirty="0"/>
          </a:p>
        </p:txBody>
      </p:sp>
      <p:sp>
        <p:nvSpPr>
          <p:cNvPr id="4" name="Slide Number Placeholder 3"/>
          <p:cNvSpPr>
            <a:spLocks noGrp="1"/>
          </p:cNvSpPr>
          <p:nvPr>
            <p:ph type="sldNum" sz="quarter" idx="10"/>
          </p:nvPr>
        </p:nvSpPr>
        <p:spPr/>
        <p:txBody>
          <a:bodyPr/>
          <a:lstStyle/>
          <a:p>
            <a:fld id="{B5EB12BD-524A-4675-9ECD-2D2973E13CE6}" type="slidenum">
              <a:rPr lang="en-GB" smtClean="0"/>
              <a:t>20</a:t>
            </a:fld>
            <a:endParaRPr lang="en-GB"/>
          </a:p>
        </p:txBody>
      </p:sp>
    </p:spTree>
    <p:extLst>
      <p:ext uri="{BB962C8B-B14F-4D97-AF65-F5344CB8AC3E}">
        <p14:creationId xmlns:p14="http://schemas.microsoft.com/office/powerpoint/2010/main" val="6117570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0" baseline="0" dirty="0"/>
              <a:t>Success so far…</a:t>
            </a:r>
          </a:p>
          <a:p>
            <a:pPr marL="0" marR="0" indent="0" algn="l" defTabSz="914400" rtl="0" eaLnBrk="1" fontAlgn="auto" latinLnBrk="0" hangingPunct="1">
              <a:lnSpc>
                <a:spcPct val="100000"/>
              </a:lnSpc>
              <a:spcBef>
                <a:spcPts val="0"/>
              </a:spcBef>
              <a:spcAft>
                <a:spcPts val="0"/>
              </a:spcAft>
              <a:buClrTx/>
              <a:buSzTx/>
              <a:buFontTx/>
              <a:buNone/>
              <a:tabLst/>
              <a:defRPr/>
            </a:pPr>
            <a:endParaRPr lang="en-GB" b="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b="1" baseline="0" dirty="0"/>
              <a:t>NB FOR EMMA: </a:t>
            </a:r>
            <a:r>
              <a:rPr lang="en-GB" b="0" baseline="0" dirty="0"/>
              <a:t>The DBS paper from NHS Employers needs to be referred to and linked in with here.</a:t>
            </a:r>
          </a:p>
          <a:p>
            <a:pPr marL="0" marR="0" indent="0" algn="l" defTabSz="914400" rtl="0" eaLnBrk="1" fontAlgn="auto" latinLnBrk="0" hangingPunct="1">
              <a:lnSpc>
                <a:spcPct val="100000"/>
              </a:lnSpc>
              <a:spcBef>
                <a:spcPts val="0"/>
              </a:spcBef>
              <a:spcAft>
                <a:spcPts val="0"/>
              </a:spcAft>
              <a:buClrTx/>
              <a:buSzTx/>
              <a:buFontTx/>
              <a:buNone/>
              <a:tabLst/>
              <a:defRPr/>
            </a:pPr>
            <a:endParaRPr lang="en-GB" b="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DBS Update Service </a:t>
            </a:r>
            <a:r>
              <a:rPr lang="en-GB" baseline="0" dirty="0" err="1"/>
              <a:t>Reg</a:t>
            </a:r>
            <a:r>
              <a:rPr lang="en-GB" baseline="0" dirty="0"/>
              <a:t> Encouraged &amp; Interface Enabled</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baseline="0" dirty="0"/>
              <a:t>8/11 (73%) GM Trusts have the interface enabled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baseline="0" dirty="0"/>
              <a:t>8/11 (73%) GM Trusts encourage registration</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dirty="0"/>
              <a:t>6/11 (55%)</a:t>
            </a:r>
            <a:r>
              <a:rPr lang="en-GB" baseline="0" dirty="0"/>
              <a:t> of Trusts have the interface enabled with ESR as well as encouraging registration</a:t>
            </a:r>
          </a:p>
          <a:p>
            <a:pPr marL="0" indent="0">
              <a:buFontTx/>
              <a:buNone/>
            </a:pPr>
            <a:endParaRPr lang="en-GB" dirty="0"/>
          </a:p>
          <a:p>
            <a:pPr marL="0" indent="0">
              <a:buFontTx/>
              <a:buNone/>
            </a:pPr>
            <a:r>
              <a:rPr lang="en-GB" dirty="0"/>
              <a:t>DBS Update Service</a:t>
            </a:r>
            <a:r>
              <a:rPr lang="en-GB" baseline="0" dirty="0"/>
              <a:t> Mandated for New Starters/Internal Moves</a:t>
            </a:r>
          </a:p>
          <a:p>
            <a:pPr marL="171450" indent="-171450">
              <a:buFontTx/>
              <a:buChar char="-"/>
            </a:pPr>
            <a:r>
              <a:rPr lang="en-GB" baseline="0" dirty="0"/>
              <a:t>2/11 (18%) GM Trusts mandate registration with the DBS Update Service for all new starters/internal moves (NCA &amp; WWL)</a:t>
            </a:r>
          </a:p>
          <a:p>
            <a:pPr marL="0" indent="0">
              <a:buFontTx/>
              <a:buNone/>
            </a:pPr>
            <a:endParaRPr lang="en-GB" baseline="0" dirty="0"/>
          </a:p>
          <a:p>
            <a:pPr marL="0" indent="0">
              <a:buFontTx/>
              <a:buNone/>
            </a:pPr>
            <a:r>
              <a:rPr lang="en-GB" baseline="0" dirty="0"/>
              <a:t>DBS Update Service Mandated for all existing eligible staff</a:t>
            </a:r>
          </a:p>
          <a:p>
            <a:pPr marL="0" indent="0">
              <a:buFontTx/>
              <a:buNone/>
            </a:pPr>
            <a:r>
              <a:rPr lang="en-GB" b="1" baseline="0" dirty="0"/>
              <a:t>NB</a:t>
            </a:r>
            <a:r>
              <a:rPr lang="en-GB" b="0" baseline="0" dirty="0"/>
              <a:t> – this is a year 3 milestone and progress against this has not yet formally been tracked.  However, we know for certain that 2/11 Trusts are doing this.</a:t>
            </a:r>
            <a:endParaRPr lang="en-GB" b="1" baseline="0" dirty="0"/>
          </a:p>
          <a:p>
            <a:pPr marL="171450" indent="-171450">
              <a:buFontTx/>
              <a:buChar char="-"/>
            </a:pPr>
            <a:r>
              <a:rPr lang="en-GB" baseline="0" dirty="0"/>
              <a:t>1/11 (9%) GM Trusts mandate registration with the DBS Update Service for all existing eligible staff</a:t>
            </a:r>
          </a:p>
          <a:p>
            <a:pPr marL="171450" indent="-171450">
              <a:buFontTx/>
              <a:buChar char="-"/>
            </a:pPr>
            <a:endParaRPr lang="en-GB" baseline="0" dirty="0"/>
          </a:p>
          <a:p>
            <a:pPr marL="171450" indent="-171450">
              <a:buFontTx/>
              <a:buChar char="-"/>
            </a:pPr>
            <a:endParaRPr lang="en-GB" baseline="0" dirty="0"/>
          </a:p>
          <a:p>
            <a:pPr marL="0" indent="0">
              <a:buFontTx/>
              <a:buNone/>
            </a:pPr>
            <a:r>
              <a:rPr lang="en-GB" baseline="0" dirty="0"/>
              <a:t>Additional comments:</a:t>
            </a:r>
          </a:p>
          <a:p>
            <a:pPr marL="171450" indent="-171450">
              <a:buFontTx/>
              <a:buChar char="-"/>
            </a:pPr>
            <a:r>
              <a:rPr lang="en-GB" baseline="0" dirty="0"/>
              <a:t>A number of Trusts have drafted papers for Boards/Committees for approval to mandate registration to the DBS Update Service and it is anticipated that over the course of Y3 more GM Trusts will proceed to mandate.</a:t>
            </a:r>
          </a:p>
          <a:p>
            <a:pPr marL="171450" indent="-171450">
              <a:buFontTx/>
              <a:buChar char="-"/>
            </a:pPr>
            <a:r>
              <a:rPr lang="en-GB" baseline="0" dirty="0"/>
              <a:t>Trusts who encourage registration but have not yet enabled the interface are also working towards doing so.</a:t>
            </a:r>
          </a:p>
          <a:p>
            <a:pPr marL="171450" indent="-171450">
              <a:buFontTx/>
              <a:buChar char="-"/>
            </a:pPr>
            <a:r>
              <a:rPr lang="en-GB" baseline="0" dirty="0"/>
              <a:t>Concerns for going live centred around recruitment and retention issues.  Trusts did not want to “go live” with mandating this as there is a cost to the employee/potential new employee to register, if other Trusts did not mandate (an individual may choose to go to a Trust where this is not mandated as there isn’t a cost).  </a:t>
            </a:r>
          </a:p>
          <a:p>
            <a:pPr marL="171450" indent="-171450">
              <a:buFontTx/>
              <a:buChar char="-"/>
            </a:pPr>
            <a:r>
              <a:rPr lang="en-GB" baseline="0" dirty="0"/>
              <a:t>However, the counter argument is that the Trusts who have gone live are able to, and one certainly is, market themselves as </a:t>
            </a:r>
            <a:r>
              <a:rPr lang="en-GB" b="1" baseline="0" dirty="0"/>
              <a:t>“the safest Trust in Greater Manchester</a:t>
            </a:r>
            <a:r>
              <a:rPr lang="en-GB" b="0" baseline="0" dirty="0"/>
              <a:t>”</a:t>
            </a:r>
            <a:r>
              <a:rPr lang="en-GB" b="1" baseline="0" dirty="0"/>
              <a:t>.</a:t>
            </a:r>
          </a:p>
          <a:p>
            <a:endParaRPr lang="en-GB" dirty="0"/>
          </a:p>
        </p:txBody>
      </p:sp>
      <p:sp>
        <p:nvSpPr>
          <p:cNvPr id="4" name="Slide Number Placeholder 3"/>
          <p:cNvSpPr>
            <a:spLocks noGrp="1"/>
          </p:cNvSpPr>
          <p:nvPr>
            <p:ph type="sldNum" sz="quarter" idx="10"/>
          </p:nvPr>
        </p:nvSpPr>
        <p:spPr/>
        <p:txBody>
          <a:bodyPr/>
          <a:lstStyle/>
          <a:p>
            <a:fld id="{B5EB12BD-524A-4675-9ECD-2D2973E13CE6}" type="slidenum">
              <a:rPr lang="en-GB" smtClean="0"/>
              <a:t>21</a:t>
            </a:fld>
            <a:endParaRPr lang="en-GB"/>
          </a:p>
        </p:txBody>
      </p:sp>
    </p:spTree>
    <p:extLst>
      <p:ext uri="{BB962C8B-B14F-4D97-AF65-F5344CB8AC3E}">
        <p14:creationId xmlns:p14="http://schemas.microsoft.com/office/powerpoint/2010/main" val="16292795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Success so far…</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Mapping Trust Values</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baseline="0" dirty="0"/>
              <a:t>This exercise took place in Y1 of the programme, and 8.5 of the 11 (77%) Trusts undertook this exercise.  There has, of course, been 2 major merges in GM since this date, and this exercise may need to be repeated dependent on GM HRD decisions re: VBR milestones.</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baseline="0" dirty="0"/>
              <a:t>The purpose of the exercise was that if all of the GM Trusts has their own values mapped to the NHS constitution, they would be able to utilise the questions available in a GM VBR question bank</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Provision of a GM VBR question bank</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baseline="0" dirty="0"/>
              <a:t>100% of the Trusts who currently undertake VBR provided their VBR questions centrally to the PMO</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baseline="0" dirty="0"/>
              <a:t>The PMO have created a folder whereby these questions are then saved.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baseline="0" dirty="0"/>
              <a:t>GM Recruitment Leads can contact the PMO for access to these as they so wish.</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baseline="0" dirty="0"/>
              <a:t>This is not a long term solution as the PMO will not exist going forward, so GM HRDs will need to decide whether they want to continue with this “question bank”, and if so, how this will continue.</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Values based pre-screening implemented</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b="0" baseline="0" dirty="0"/>
              <a:t>This is a Y3 milestone &amp; as yet, has not been achieved by any of the GM Trusts</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baseline="0" dirty="0"/>
              <a:t>The main reason for lack of progression isn’t attributed to the Trusts, it is more in relation to the milestone being specific to pre-screening rather than VBR per-se.  A pilot was undertaken a few years ago, pre-NW Streamlining, into using values based pre-screening.  This went through a procurement process and a particular company was then awarded the contract.  They subcontracted another company to provide the VB pre-screening.  In a nutshell, the pilot Trusts would send a list of email addresses of applicants to this company who then would email the applicants with a questionnaire.  The company would then analyse the results and send a longlist back to the recruiting Trust, based on who met the values.  There were a number of issues with the pilot, hence it not continuing.  They included the high costs as the sub-contractor charged per licence, i.e. per questionnaire, as well the work created for recruitment teams when the people who didn’t meet the values wanted feedback.</a:t>
            </a:r>
          </a:p>
          <a:p>
            <a:endParaRPr lang="en-GB" dirty="0"/>
          </a:p>
        </p:txBody>
      </p:sp>
      <p:sp>
        <p:nvSpPr>
          <p:cNvPr id="4" name="Slide Number Placeholder 3"/>
          <p:cNvSpPr>
            <a:spLocks noGrp="1"/>
          </p:cNvSpPr>
          <p:nvPr>
            <p:ph type="sldNum" sz="quarter" idx="10"/>
          </p:nvPr>
        </p:nvSpPr>
        <p:spPr/>
        <p:txBody>
          <a:bodyPr/>
          <a:lstStyle/>
          <a:p>
            <a:fld id="{B5EB12BD-524A-4675-9ECD-2D2973E13CE6}" type="slidenum">
              <a:rPr lang="en-GB" smtClean="0"/>
              <a:t>22</a:t>
            </a:fld>
            <a:endParaRPr lang="en-GB"/>
          </a:p>
        </p:txBody>
      </p:sp>
    </p:spTree>
    <p:extLst>
      <p:ext uri="{BB962C8B-B14F-4D97-AF65-F5344CB8AC3E}">
        <p14:creationId xmlns:p14="http://schemas.microsoft.com/office/powerpoint/2010/main" val="16292795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Collaboration:</a:t>
            </a:r>
            <a:r>
              <a:rPr lang="en-GB" sz="1200" b="1"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An example is recently, we are working towards consistency in how far trusts go back when requesting refs for NHS to NHS recruitment – NHS Employers recommend 3 years for non-NHS recruits and that you just ask the previous trust for NHS recruits.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CSD Calculator: </a:t>
            </a:r>
            <a:r>
              <a:rPr lang="en-GB" sz="1200" b="0" kern="1200" dirty="0">
                <a:solidFill>
                  <a:schemeClr val="tx1"/>
                </a:solidFill>
                <a:effectLst/>
                <a:latin typeface="+mn-lt"/>
                <a:ea typeface="+mn-ea"/>
                <a:cs typeface="+mn-cs"/>
              </a:rPr>
              <a:t>Acknowledge the work undertaken by MFT in the development</a:t>
            </a:r>
            <a:r>
              <a:rPr lang="en-GB" sz="1200" b="0" kern="1200" baseline="0" dirty="0">
                <a:solidFill>
                  <a:schemeClr val="tx1"/>
                </a:solidFill>
                <a:effectLst/>
                <a:latin typeface="+mn-lt"/>
                <a:ea typeface="+mn-ea"/>
                <a:cs typeface="+mn-cs"/>
              </a:rPr>
              <a:t> of this and showcase as a great piece of work that has been shared and the whole of GM have benefitted!</a:t>
            </a:r>
            <a:endParaRPr lang="en-GB" sz="1200" b="1" kern="1200" dirty="0">
              <a:solidFill>
                <a:schemeClr val="tx1"/>
              </a:solidFill>
              <a:effectLst/>
              <a:latin typeface="+mn-lt"/>
              <a:ea typeface="+mn-ea"/>
              <a:cs typeface="+mn-cs"/>
            </a:endParaRP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Influencing</a:t>
            </a:r>
            <a:r>
              <a:rPr lang="en-GB" sz="1200" b="1" kern="1200" baseline="0" dirty="0">
                <a:solidFill>
                  <a:schemeClr val="tx1"/>
                </a:solidFill>
                <a:effectLst/>
                <a:latin typeface="+mn-lt"/>
                <a:ea typeface="+mn-ea"/>
                <a:cs typeface="+mn-cs"/>
              </a:rPr>
              <a:t> national decision making: </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GM Recruitment Group have contributed to the proposed enhancements to the IAT for FRs – ESR are costing adding the Reason for Leaving and the NW PMO are liaising with NHS Employers on the additional questions around</a:t>
            </a:r>
            <a:r>
              <a:rPr lang="en-GB" sz="1200" kern="1200" baseline="0" dirty="0">
                <a:solidFill>
                  <a:schemeClr val="tx1"/>
                </a:solidFill>
                <a:effectLst/>
                <a:latin typeface="+mn-lt"/>
                <a:ea typeface="+mn-ea"/>
                <a:cs typeface="+mn-cs"/>
              </a:rPr>
              <a:t> proposed changes to the FR template.  For instance, adding</a:t>
            </a:r>
            <a:r>
              <a:rPr lang="en-GB" sz="1200" kern="1200" dirty="0">
                <a:solidFill>
                  <a:schemeClr val="tx1"/>
                </a:solidFill>
                <a:effectLst/>
                <a:latin typeface="+mn-lt"/>
                <a:ea typeface="+mn-ea"/>
                <a:cs typeface="+mn-cs"/>
              </a:rPr>
              <a:t> an extra question</a:t>
            </a:r>
            <a:r>
              <a:rPr lang="en-GB" sz="1200" i="1" kern="1200" dirty="0">
                <a:solidFill>
                  <a:schemeClr val="tx1"/>
                </a:solidFill>
                <a:effectLst/>
                <a:latin typeface="+mn-lt"/>
                <a:ea typeface="+mn-ea"/>
                <a:cs typeface="+mn-cs"/>
              </a:rPr>
              <a:t>: ‘If the employee has already left, were there any pending disciplinary or other proceedings at the time the employee left your employment?  If yes, please give details.</a:t>
            </a:r>
            <a:endParaRPr lang="en-GB" sz="1200" i="0" kern="1200" dirty="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a:solidFill>
                  <a:schemeClr val="tx1"/>
                </a:solidFill>
                <a:effectLst/>
                <a:latin typeface="+mn-lt"/>
                <a:ea typeface="+mn-ea"/>
                <a:cs typeface="+mn-cs"/>
              </a:rPr>
              <a:t>As</a:t>
            </a:r>
            <a:r>
              <a:rPr lang="en-GB" sz="1200" kern="1200" baseline="0" dirty="0">
                <a:solidFill>
                  <a:schemeClr val="tx1"/>
                </a:solidFill>
                <a:effectLst/>
                <a:latin typeface="+mn-lt"/>
                <a:ea typeface="+mn-ea"/>
                <a:cs typeface="+mn-cs"/>
              </a:rPr>
              <a:t> well as a</a:t>
            </a:r>
            <a:r>
              <a:rPr lang="en-GB" sz="1200" kern="1200" dirty="0">
                <a:solidFill>
                  <a:schemeClr val="tx1"/>
                </a:solidFill>
                <a:effectLst/>
                <a:latin typeface="+mn-lt"/>
                <a:ea typeface="+mn-ea"/>
                <a:cs typeface="+mn-cs"/>
              </a:rPr>
              <a:t>dding to the question</a:t>
            </a:r>
            <a:r>
              <a:rPr lang="en-GB" sz="1200" i="1" kern="1200" dirty="0">
                <a:solidFill>
                  <a:schemeClr val="tx1"/>
                </a:solidFill>
                <a:effectLst/>
                <a:latin typeface="+mn-lt"/>
                <a:ea typeface="+mn-ea"/>
                <a:cs typeface="+mn-cs"/>
              </a:rPr>
              <a:t> - ‘Are there any current warnings on the applicant’s record?’  </a:t>
            </a:r>
            <a:r>
              <a:rPr lang="en-GB" sz="1200" kern="1200" dirty="0">
                <a:solidFill>
                  <a:schemeClr val="tx1"/>
                </a:solidFill>
                <a:effectLst/>
                <a:latin typeface="+mn-lt"/>
                <a:ea typeface="+mn-ea"/>
                <a:cs typeface="+mn-cs"/>
              </a:rPr>
              <a:t>an additional question:</a:t>
            </a:r>
            <a:r>
              <a:rPr lang="en-GB" sz="1200" i="1" kern="1200" dirty="0">
                <a:solidFill>
                  <a:schemeClr val="tx1"/>
                </a:solidFill>
                <a:effectLst/>
                <a:latin typeface="+mn-lt"/>
                <a:ea typeface="+mn-ea"/>
                <a:cs typeface="+mn-cs"/>
              </a:rPr>
              <a:t> ‘or were there any warnings on their record at the time the applicant left your trust that have not yet expired?’ If yes, please give details.</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ESR enhancements timetable released on 26</a:t>
            </a:r>
            <a:r>
              <a:rPr lang="en-GB" sz="1200" kern="1200" baseline="30000" dirty="0">
                <a:solidFill>
                  <a:schemeClr val="tx1"/>
                </a:solidFill>
                <a:effectLst/>
                <a:latin typeface="+mn-lt"/>
                <a:ea typeface="+mn-ea"/>
                <a:cs typeface="+mn-cs"/>
              </a:rPr>
              <a:t>th</a:t>
            </a:r>
            <a:r>
              <a:rPr lang="en-GB" sz="1200" kern="1200" dirty="0">
                <a:solidFill>
                  <a:schemeClr val="tx1"/>
                </a:solidFill>
                <a:effectLst/>
                <a:latin typeface="+mn-lt"/>
                <a:ea typeface="+mn-ea"/>
                <a:cs typeface="+mn-cs"/>
              </a:rPr>
              <a:t> July 2018 states that “reason for leaving” being added into the FR template is being scheduled for the 28 September 2018 release (subject to testing)</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The official details are:</a:t>
            </a:r>
          </a:p>
          <a:p>
            <a:r>
              <a:rPr lang="en-GB" sz="1200" kern="1200" dirty="0">
                <a:solidFill>
                  <a:schemeClr val="tx1"/>
                </a:solidFill>
                <a:effectLst/>
                <a:latin typeface="+mn-lt"/>
                <a:ea typeface="+mn-ea"/>
                <a:cs typeface="+mn-cs"/>
              </a:rPr>
              <a:t>Reason for leaving will be added to the IAT Standard Reference Request Notification and pdf document. This change is required so that the ESR Factual Reference matches the NHS Employers Factual Reference.</a:t>
            </a:r>
          </a:p>
          <a:p>
            <a:r>
              <a:rPr lang="en-GB" sz="1200" kern="1200" dirty="0">
                <a:solidFill>
                  <a:schemeClr val="tx1"/>
                </a:solidFill>
                <a:effectLst/>
                <a:latin typeface="+mn-lt"/>
                <a:ea typeface="+mn-ea"/>
                <a:cs typeface="+mn-cs"/>
              </a:rPr>
              <a:t>The existing details section of the reference notification form will be updated to include the reason for leaving value as stored in ESR, this is only for reference purposes. This will need to be confirmed and then updated on the reference detail section of the form via the list of values. This then will be included on the PDF reference form sent to the requesting VPD.</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In the same release: The pre-hire standard factual reference notification will be amended to include a note to indicate that employee relations information exists for an employee</a:t>
            </a:r>
          </a:p>
          <a:p>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B5EB12BD-524A-4675-9ECD-2D2973E13CE6}" type="slidenum">
              <a:rPr lang="en-GB" smtClean="0"/>
              <a:t>24</a:t>
            </a:fld>
            <a:endParaRPr lang="en-GB"/>
          </a:p>
        </p:txBody>
      </p:sp>
    </p:spTree>
    <p:extLst>
      <p:ext uri="{BB962C8B-B14F-4D97-AF65-F5344CB8AC3E}">
        <p14:creationId xmlns:p14="http://schemas.microsoft.com/office/powerpoint/2010/main" val="2906894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3B1E35D-B9EA-487C-81C4-F344358DFFEE}" type="slidenum">
              <a:rPr lang="en-GB" smtClean="0"/>
              <a:t>25</a:t>
            </a:fld>
            <a:endParaRPr lang="en-GB"/>
          </a:p>
        </p:txBody>
      </p:sp>
    </p:spTree>
    <p:extLst>
      <p:ext uri="{BB962C8B-B14F-4D97-AF65-F5344CB8AC3E}">
        <p14:creationId xmlns:p14="http://schemas.microsoft.com/office/powerpoint/2010/main" val="21413343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15000"/>
              </a:lnSpc>
              <a:spcAft>
                <a:spcPts val="0"/>
              </a:spcAft>
              <a:buFont typeface="Symbol"/>
              <a:buNone/>
            </a:pPr>
            <a:r>
              <a:rPr lang="en-GB" dirty="0"/>
              <a:t>These</a:t>
            </a:r>
            <a:r>
              <a:rPr lang="en-GB" baseline="0" dirty="0"/>
              <a:t> are the GM recruitment milestones as it stands, that are to be achieved by the end of Y3.  </a:t>
            </a:r>
            <a:endParaRPr lang="en-GB" dirty="0"/>
          </a:p>
        </p:txBody>
      </p:sp>
      <p:sp>
        <p:nvSpPr>
          <p:cNvPr id="4" name="Slide Number Placeholder 3"/>
          <p:cNvSpPr>
            <a:spLocks noGrp="1"/>
          </p:cNvSpPr>
          <p:nvPr>
            <p:ph type="sldNum" sz="quarter" idx="10"/>
          </p:nvPr>
        </p:nvSpPr>
        <p:spPr/>
        <p:txBody>
          <a:bodyPr/>
          <a:lstStyle/>
          <a:p>
            <a:fld id="{13B1E35D-B9EA-487C-81C4-F344358DFFEE}" type="slidenum">
              <a:rPr lang="en-GB" smtClean="0"/>
              <a:t>26</a:t>
            </a:fld>
            <a:endParaRPr lang="en-GB"/>
          </a:p>
        </p:txBody>
      </p:sp>
    </p:spTree>
    <p:extLst>
      <p:ext uri="{BB962C8B-B14F-4D97-AF65-F5344CB8AC3E}">
        <p14:creationId xmlns:p14="http://schemas.microsoft.com/office/powerpoint/2010/main" val="4364759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15000"/>
              </a:lnSpc>
              <a:spcAft>
                <a:spcPts val="0"/>
              </a:spcAft>
              <a:buFont typeface="Symbol"/>
              <a:buNone/>
            </a:pPr>
            <a:r>
              <a:rPr lang="en-GB" dirty="0"/>
              <a:t>GM</a:t>
            </a:r>
            <a:r>
              <a:rPr lang="en-GB" baseline="0" dirty="0"/>
              <a:t> Training Work stream had a number of objectives to achieve in Year 1 and 2 :</a:t>
            </a:r>
          </a:p>
          <a:p>
            <a:pPr marL="0" lvl="0" indent="0">
              <a:lnSpc>
                <a:spcPct val="115000"/>
              </a:lnSpc>
              <a:spcAft>
                <a:spcPts val="0"/>
              </a:spcAft>
              <a:buFont typeface="Symbol"/>
              <a:buNone/>
            </a:pPr>
            <a:endParaRPr lang="en-GB" baseline="0" dirty="0"/>
          </a:p>
          <a:p>
            <a:pPr marL="0" lvl="0" indent="0">
              <a:lnSpc>
                <a:spcPct val="115000"/>
              </a:lnSpc>
              <a:spcAft>
                <a:spcPts val="0"/>
              </a:spcAft>
              <a:buFont typeface="Symbol"/>
              <a:buNone/>
            </a:pPr>
            <a:r>
              <a:rPr lang="en-GB" b="1" baseline="0" dirty="0"/>
              <a:t>Jo – my additions for your consideration are in bold:</a:t>
            </a:r>
          </a:p>
          <a:p>
            <a:pPr marL="0" lvl="0" indent="0">
              <a:lnSpc>
                <a:spcPct val="115000"/>
              </a:lnSpc>
              <a:spcAft>
                <a:spcPts val="0"/>
              </a:spcAft>
              <a:buFont typeface="Symbol"/>
              <a:buNone/>
            </a:pPr>
            <a:endParaRPr lang="en-GB" b="1" baseline="0" dirty="0"/>
          </a:p>
          <a:p>
            <a:pPr marL="0" lvl="0" indent="0">
              <a:lnSpc>
                <a:spcPct val="115000"/>
              </a:lnSpc>
              <a:spcAft>
                <a:spcPts val="0"/>
              </a:spcAft>
              <a:buFont typeface="Symbol"/>
              <a:buNone/>
            </a:pPr>
            <a:r>
              <a:rPr lang="en-GB" b="1" i="1" baseline="0" dirty="0"/>
              <a:t>Stat &amp; </a:t>
            </a:r>
            <a:r>
              <a:rPr lang="en-GB" b="1" i="1" baseline="0" dirty="0" err="1"/>
              <a:t>Mand</a:t>
            </a:r>
            <a:r>
              <a:rPr lang="en-GB" b="1" i="1" baseline="0" dirty="0"/>
              <a:t> Training is aligned to the outcomes</a:t>
            </a:r>
            <a:r>
              <a:rPr lang="en-GB" b="1" baseline="0" dirty="0"/>
              <a:t> </a:t>
            </a:r>
          </a:p>
          <a:p>
            <a:pPr marL="0" lvl="0" indent="0">
              <a:lnSpc>
                <a:spcPct val="115000"/>
              </a:lnSpc>
              <a:spcAft>
                <a:spcPts val="0"/>
              </a:spcAft>
              <a:buFont typeface="Symbol"/>
              <a:buNone/>
            </a:pPr>
            <a:r>
              <a:rPr lang="en-GB" b="1" baseline="0" dirty="0"/>
              <a:t>100% of the GM training Leads have self-declared their alignment to the CSTF.  However, in order to provide assurance across GM, we have held assurance workshops for SMEs (facilitated by the GM Training </a:t>
            </a:r>
            <a:r>
              <a:rPr lang="en-GB" b="1" baseline="0" dirty="0" err="1"/>
              <a:t>Workstream</a:t>
            </a:r>
            <a:r>
              <a:rPr lang="en-GB" b="1" baseline="0" dirty="0"/>
              <a:t> Leads).  As SMEs from each Trust did not attend all of the workshops, we are now trying to finalise mop ups.  In addition, Skills for Health have a self-declaration tool on their website for Trusts to confirm their alignment to the CSTF.  This has recently been refreshed and Trusts are now required to reaffirm their alignment.</a:t>
            </a:r>
          </a:p>
          <a:p>
            <a:pPr marL="0" lvl="0" indent="0">
              <a:lnSpc>
                <a:spcPct val="115000"/>
              </a:lnSpc>
              <a:spcAft>
                <a:spcPts val="0"/>
              </a:spcAft>
              <a:buFont typeface="Symbol"/>
              <a:buNone/>
            </a:pPr>
            <a:endParaRPr lang="en-GB" baseline="0" dirty="0"/>
          </a:p>
          <a:p>
            <a:pPr marL="0" lvl="0" indent="0">
              <a:lnSpc>
                <a:spcPct val="115000"/>
              </a:lnSpc>
              <a:spcAft>
                <a:spcPts val="0"/>
              </a:spcAft>
              <a:buFont typeface="Symbol"/>
              <a:buNone/>
            </a:pPr>
            <a:r>
              <a:rPr lang="en-GB" baseline="0" dirty="0"/>
              <a:t>YR 1: In order to realise the benefits of Core Skills alignment this included each organisation achieving the following outcomes: </a:t>
            </a:r>
          </a:p>
          <a:p>
            <a:pPr marL="0" lvl="0" indent="0">
              <a:lnSpc>
                <a:spcPct val="115000"/>
              </a:lnSpc>
              <a:spcAft>
                <a:spcPts val="0"/>
              </a:spcAft>
              <a:buFont typeface="Symbol"/>
              <a:buNone/>
            </a:pPr>
            <a:endParaRPr lang="en-GB" baseline="0" dirty="0"/>
          </a:p>
          <a:p>
            <a:pPr marL="171450" lvl="0" indent="-171450">
              <a:lnSpc>
                <a:spcPct val="115000"/>
              </a:lnSpc>
              <a:spcAft>
                <a:spcPts val="0"/>
              </a:spcAft>
              <a:buFont typeface="Arial" panose="020B0604020202020204" pitchFamily="34" charset="0"/>
              <a:buChar char="•"/>
            </a:pPr>
            <a:r>
              <a:rPr lang="en-GB" baseline="0" dirty="0"/>
              <a:t>mapping out the process for receiving IATs, identifying within each organisation those roles that were absolutely imperative to making the process of receiving IATS a successful ( 55% done this 6/11 organisations</a:t>
            </a:r>
          </a:p>
          <a:p>
            <a:pPr marL="171450" lvl="0" indent="-171450">
              <a:lnSpc>
                <a:spcPct val="115000"/>
              </a:lnSpc>
              <a:spcAft>
                <a:spcPts val="0"/>
              </a:spcAft>
              <a:buFont typeface="Arial" panose="020B0604020202020204" pitchFamily="34" charset="0"/>
              <a:buChar char="•"/>
            </a:pPr>
            <a:r>
              <a:rPr lang="en-GB" baseline="0" dirty="0"/>
              <a:t>accepting the CSTF national competencies via IAT, (6/11 organisations have achieved this)   and </a:t>
            </a:r>
          </a:p>
          <a:p>
            <a:pPr marL="171450" lvl="0" indent="-171450">
              <a:lnSpc>
                <a:spcPct val="115000"/>
              </a:lnSpc>
              <a:spcAft>
                <a:spcPts val="0"/>
              </a:spcAft>
              <a:buFont typeface="Arial" panose="020B0604020202020204" pitchFamily="34" charset="0"/>
              <a:buChar char="•"/>
            </a:pPr>
            <a:r>
              <a:rPr lang="en-GB" baseline="0" dirty="0"/>
              <a:t>removal of Core Skills Training from Induction. (5.5/11 have removed CSTF from induction - </a:t>
            </a:r>
          </a:p>
          <a:p>
            <a:pPr marL="0" lvl="0" indent="0">
              <a:lnSpc>
                <a:spcPct val="115000"/>
              </a:lnSpc>
              <a:spcAft>
                <a:spcPts val="0"/>
              </a:spcAft>
              <a:buFont typeface="Symbol"/>
              <a:buNone/>
            </a:pPr>
            <a:endParaRPr lang="en-GB" baseline="0" dirty="0"/>
          </a:p>
          <a:p>
            <a:pPr marL="0" marR="0" lvl="0" indent="0" algn="l" defTabSz="914400" rtl="0" eaLnBrk="1" fontAlgn="auto" latinLnBrk="0" hangingPunct="1">
              <a:lnSpc>
                <a:spcPct val="115000"/>
              </a:lnSpc>
              <a:spcBef>
                <a:spcPts val="0"/>
              </a:spcBef>
              <a:spcAft>
                <a:spcPts val="0"/>
              </a:spcAft>
              <a:buClrTx/>
              <a:buSzTx/>
              <a:buFont typeface="Symbol"/>
              <a:buNone/>
              <a:tabLst/>
              <a:defRPr/>
            </a:pPr>
            <a:r>
              <a:rPr lang="en-GB" baseline="0" dirty="0"/>
              <a:t>If we look back on last year and what was presented in respect of these core deliverables we can note that we have moved on significantly. ) In 2017 85% of Trusts had not calculated any benefit of aligning core skills </a:t>
            </a:r>
          </a:p>
          <a:p>
            <a:pPr marL="0" lvl="0" indent="0">
              <a:lnSpc>
                <a:spcPct val="115000"/>
              </a:lnSpc>
              <a:spcAft>
                <a:spcPts val="0"/>
              </a:spcAft>
              <a:buFont typeface="Symbol"/>
              <a:buNone/>
            </a:pPr>
            <a:endParaRPr lang="en-GB" baseline="0" dirty="0"/>
          </a:p>
          <a:p>
            <a:pPr marL="0" lvl="0" indent="0">
              <a:lnSpc>
                <a:spcPct val="115000"/>
              </a:lnSpc>
              <a:spcAft>
                <a:spcPts val="0"/>
              </a:spcAft>
              <a:buFont typeface="Symbol"/>
              <a:buNone/>
            </a:pPr>
            <a:endParaRPr lang="en-GB" baseline="0" dirty="0"/>
          </a:p>
          <a:p>
            <a:pPr marL="0" lvl="0" indent="0">
              <a:lnSpc>
                <a:spcPct val="115000"/>
              </a:lnSpc>
              <a:spcAft>
                <a:spcPts val="0"/>
              </a:spcAft>
              <a:buFont typeface="Symbol"/>
              <a:buNone/>
            </a:pPr>
            <a:r>
              <a:rPr lang="en-GB" baseline="0" dirty="0"/>
              <a:t>Especially as 13 Trusts have become 11, this has supported 2 Trusts that were not achieving the core deliverables now achieving additional outcomes as processes have been aligned. </a:t>
            </a:r>
          </a:p>
          <a:p>
            <a:pPr marL="0" lvl="0" indent="0">
              <a:lnSpc>
                <a:spcPct val="115000"/>
              </a:lnSpc>
              <a:spcAft>
                <a:spcPts val="0"/>
              </a:spcAft>
              <a:buFont typeface="Symbol"/>
              <a:buNone/>
            </a:pPr>
            <a:endParaRPr lang="en-GB" baseline="0" dirty="0"/>
          </a:p>
          <a:p>
            <a:pPr marL="0" lvl="0" indent="0">
              <a:lnSpc>
                <a:spcPct val="115000"/>
              </a:lnSpc>
              <a:spcAft>
                <a:spcPts val="0"/>
              </a:spcAft>
              <a:buFont typeface="Symbol"/>
              <a:buNone/>
            </a:pPr>
            <a:r>
              <a:rPr lang="en-GB" baseline="0" dirty="0"/>
              <a:t>Year 2: Alignment to CSTF </a:t>
            </a:r>
          </a:p>
          <a:p>
            <a:pPr marL="0" lvl="0" indent="0">
              <a:lnSpc>
                <a:spcPct val="115000"/>
              </a:lnSpc>
              <a:spcAft>
                <a:spcPts val="0"/>
              </a:spcAft>
              <a:buFont typeface="Symbol"/>
              <a:buNone/>
            </a:pPr>
            <a:endParaRPr lang="en-GB" baseline="0" dirty="0"/>
          </a:p>
          <a:p>
            <a:pPr marL="0" lvl="0" indent="0">
              <a:lnSpc>
                <a:spcPct val="115000"/>
              </a:lnSpc>
              <a:spcAft>
                <a:spcPts val="0"/>
              </a:spcAft>
              <a:buFont typeface="Symbol"/>
              <a:buNone/>
            </a:pPr>
            <a:r>
              <a:rPr lang="en-GB" baseline="0" dirty="0"/>
              <a:t>There were a number of deliverables set to see whether GM was truly aligned to the CSTF. These were: </a:t>
            </a:r>
          </a:p>
          <a:p>
            <a:pPr marL="0" lvl="0" indent="0">
              <a:lnSpc>
                <a:spcPct val="115000"/>
              </a:lnSpc>
              <a:spcAft>
                <a:spcPts val="0"/>
              </a:spcAft>
              <a:buFont typeface="Symbol"/>
              <a:buNone/>
            </a:pPr>
            <a:endParaRPr lang="en-GB" baseline="0" dirty="0"/>
          </a:p>
          <a:p>
            <a:pPr marL="0" marR="0" lvl="0" indent="0" algn="l" defTabSz="914400" rtl="0" eaLnBrk="1" fontAlgn="auto" latinLnBrk="0" hangingPunct="1">
              <a:lnSpc>
                <a:spcPct val="115000"/>
              </a:lnSpc>
              <a:spcBef>
                <a:spcPts val="0"/>
              </a:spcBef>
              <a:spcAft>
                <a:spcPts val="0"/>
              </a:spcAft>
              <a:buClrTx/>
              <a:buSzTx/>
              <a:buFont typeface="Symbol"/>
              <a:buNone/>
              <a:tabLst/>
              <a:defRPr/>
            </a:pPr>
            <a:r>
              <a:rPr lang="en-GB" baseline="0" dirty="0"/>
              <a:t>Firstly, Feedback had been received that subject matter experts were not assured that the training provided in each organisation was aligned to the learning outcomes in the CSTF and this was causing new starters etc. to receive duplicate training as they were re-delivering training just to make sure that staff had that particular Trusts content. </a:t>
            </a:r>
          </a:p>
          <a:p>
            <a:pPr marL="0" lvl="0" indent="0">
              <a:lnSpc>
                <a:spcPct val="115000"/>
              </a:lnSpc>
              <a:spcAft>
                <a:spcPts val="0"/>
              </a:spcAft>
              <a:buFont typeface="Symbol"/>
              <a:buNone/>
            </a:pPr>
            <a:endParaRPr lang="en-GB" baseline="0" dirty="0"/>
          </a:p>
          <a:p>
            <a:pPr marL="171450" lvl="0" indent="-171450">
              <a:lnSpc>
                <a:spcPct val="115000"/>
              </a:lnSpc>
              <a:spcAft>
                <a:spcPts val="0"/>
              </a:spcAft>
              <a:buFont typeface="Arial" panose="020B0604020202020204" pitchFamily="34" charset="0"/>
              <a:buChar char="•"/>
            </a:pPr>
            <a:r>
              <a:rPr lang="en-GB" baseline="0" dirty="0"/>
              <a:t>In order to provide this assurance it was decided to run ‘Assurance workshops’ for each of the 11 subjects within the framework. This workshops were delivered across the space of the year by all the training leads who represent the Trusts on the streamlining </a:t>
            </a:r>
            <a:r>
              <a:rPr lang="en-GB" baseline="0" dirty="0" err="1"/>
              <a:t>workstream</a:t>
            </a:r>
            <a:r>
              <a:rPr lang="en-GB" baseline="0" dirty="0"/>
              <a:t>, and SME’s from every organisation were invited to attend. For those SMEs that could not attend the workshop a mop up session was provided. These workshops gave the opportunity for SME’s to be paired up with other Trusts to review each others training and ensure alignment to the outcomes detailed within the framework. - Where it was felt training did not completely align an action plan was put in place and changes were made. </a:t>
            </a:r>
          </a:p>
          <a:p>
            <a:pPr marL="0" lvl="0" indent="0">
              <a:lnSpc>
                <a:spcPct val="115000"/>
              </a:lnSpc>
              <a:spcAft>
                <a:spcPts val="0"/>
              </a:spcAft>
              <a:buFont typeface="Symbol"/>
              <a:buNone/>
            </a:pPr>
            <a:endParaRPr lang="en-GB" baseline="0" dirty="0"/>
          </a:p>
          <a:p>
            <a:pPr marL="0" marR="0" lvl="0" indent="0" algn="l" defTabSz="914400" rtl="0" eaLnBrk="1" fontAlgn="auto" latinLnBrk="0" hangingPunct="1">
              <a:lnSpc>
                <a:spcPct val="115000"/>
              </a:lnSpc>
              <a:spcBef>
                <a:spcPts val="0"/>
              </a:spcBef>
              <a:spcAft>
                <a:spcPts val="0"/>
              </a:spcAft>
              <a:buClrTx/>
              <a:buSzTx/>
              <a:buFont typeface="Symbol"/>
              <a:buNone/>
              <a:tabLst/>
              <a:defRPr/>
            </a:pPr>
            <a:r>
              <a:rPr lang="en-GB" baseline="0" dirty="0"/>
              <a:t>Each Trust providing training that is aligned to the CSTF learning outcomes for each of the 11 subjects – 100% of Trusts are aligned to the content – enabling consistency and providing the right level of training for staff. Last year only 70% of Trusts had aligned training. </a:t>
            </a:r>
          </a:p>
          <a:p>
            <a:pPr marL="0" marR="0" lvl="0" indent="0" algn="l" defTabSz="914400" rtl="0" eaLnBrk="1" fontAlgn="auto" latinLnBrk="0" hangingPunct="1">
              <a:lnSpc>
                <a:spcPct val="115000"/>
              </a:lnSpc>
              <a:spcBef>
                <a:spcPts val="0"/>
              </a:spcBef>
              <a:spcAft>
                <a:spcPts val="0"/>
              </a:spcAft>
              <a:buClrTx/>
              <a:buSzTx/>
              <a:buFont typeface="Symbol"/>
              <a:buNone/>
              <a:tabLst/>
              <a:defRPr/>
            </a:pPr>
            <a:endParaRPr lang="en-GB" baseline="0" dirty="0"/>
          </a:p>
          <a:p>
            <a:pPr marL="171450" marR="0" lvl="0" indent="-1714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GB" baseline="0" dirty="0"/>
              <a:t>In addition to this we felt it was necessary to review the </a:t>
            </a:r>
            <a:r>
              <a:rPr lang="en-GB" baseline="0" dirty="0" err="1"/>
              <a:t>eLfh</a:t>
            </a:r>
            <a:r>
              <a:rPr lang="en-GB" baseline="0" dirty="0"/>
              <a:t> eLearning modules to ensure aligned to the outcomes – each of the modules were reviewed by all the training leads in the group and this feedback was passed onto to </a:t>
            </a:r>
            <a:r>
              <a:rPr lang="en-GB" baseline="0" dirty="0" err="1"/>
              <a:t>eLFH</a:t>
            </a:r>
            <a:r>
              <a:rPr lang="en-GB" baseline="0" dirty="0"/>
              <a:t>. </a:t>
            </a:r>
          </a:p>
          <a:p>
            <a:pPr marL="171450" marR="0" lvl="0" indent="-1714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GB" baseline="0" dirty="0"/>
              <a:t>82% (9/11 Trusts) are using national naming conventions (CSTF competencies)  within OLM for recording Core training </a:t>
            </a:r>
          </a:p>
          <a:p>
            <a:pPr marL="171450" marR="0" lvl="0" indent="-1714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endParaRPr lang="en-GB" baseline="0" dirty="0"/>
          </a:p>
          <a:p>
            <a:pPr marL="171450" marR="0" lvl="0" indent="-1714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GB" baseline="0" dirty="0"/>
              <a:t>Important to point out that there are 2.5 organisations within GM that currently do not use OLM/ESR (GMMH, NCA - Salford &amp; WWL).  Bolton partially record core skills in ESR.  They use ESR to record any core skills training that is delivered via face to face methods, but not any core skills training delivered via e-learning.  All except GMMH are moving to using ESR for all Core Skills.  GMMH are looking to start using the </a:t>
            </a:r>
            <a:r>
              <a:rPr lang="en-GB" baseline="0" dirty="0" err="1"/>
              <a:t>dataload</a:t>
            </a:r>
            <a:r>
              <a:rPr lang="en-GB" baseline="0" dirty="0"/>
              <a:t> tool to transfer to/from ESR.  </a:t>
            </a:r>
          </a:p>
          <a:p>
            <a:pPr marL="0" lvl="0" indent="0">
              <a:lnSpc>
                <a:spcPct val="115000"/>
              </a:lnSpc>
              <a:spcAft>
                <a:spcPts val="0"/>
              </a:spcAft>
              <a:buFont typeface="Symbol"/>
              <a:buNone/>
            </a:pPr>
            <a:endParaRPr lang="en-GB" baseline="0" dirty="0"/>
          </a:p>
          <a:p>
            <a:pPr marL="0" lvl="0" indent="0">
              <a:lnSpc>
                <a:spcPct val="115000"/>
              </a:lnSpc>
              <a:spcAft>
                <a:spcPts val="0"/>
              </a:spcAft>
              <a:buFont typeface="Symbol"/>
              <a:buNone/>
            </a:pPr>
            <a:endParaRPr lang="en-GB" baseline="0" dirty="0"/>
          </a:p>
          <a:p>
            <a:pPr marL="0" lvl="0" indent="0">
              <a:lnSpc>
                <a:spcPct val="115000"/>
              </a:lnSpc>
              <a:spcAft>
                <a:spcPts val="0"/>
              </a:spcAft>
              <a:buFont typeface="Symbol"/>
              <a:buNone/>
            </a:pPr>
            <a:endParaRPr lang="en-GB" baseline="0" dirty="0"/>
          </a:p>
          <a:p>
            <a:pPr marL="0" lvl="0" indent="0">
              <a:lnSpc>
                <a:spcPct val="115000"/>
              </a:lnSpc>
              <a:spcAft>
                <a:spcPts val="0"/>
              </a:spcAft>
              <a:buFont typeface="Symbol"/>
              <a:buNone/>
            </a:pPr>
            <a:endParaRPr lang="en-GB" baseline="0" dirty="0"/>
          </a:p>
          <a:p>
            <a:pPr marL="0" lvl="0" indent="0">
              <a:lnSpc>
                <a:spcPct val="115000"/>
              </a:lnSpc>
              <a:spcAft>
                <a:spcPts val="0"/>
              </a:spcAft>
              <a:buFont typeface="Symbol"/>
              <a:buNone/>
            </a:pPr>
            <a:endParaRPr lang="en-GB" dirty="0"/>
          </a:p>
          <a:p>
            <a:endParaRPr lang="en-GB" dirty="0"/>
          </a:p>
        </p:txBody>
      </p:sp>
      <p:sp>
        <p:nvSpPr>
          <p:cNvPr id="4" name="Slide Number Placeholder 3"/>
          <p:cNvSpPr>
            <a:spLocks noGrp="1"/>
          </p:cNvSpPr>
          <p:nvPr>
            <p:ph type="sldNum" sz="quarter" idx="10"/>
          </p:nvPr>
        </p:nvSpPr>
        <p:spPr/>
        <p:txBody>
          <a:bodyPr/>
          <a:lstStyle/>
          <a:p>
            <a:fld id="{B5EB12BD-524A-4675-9ECD-2D2973E13CE6}" type="slidenum">
              <a:rPr lang="en-GB" smtClean="0"/>
              <a:t>27</a:t>
            </a:fld>
            <a:endParaRPr lang="en-GB"/>
          </a:p>
        </p:txBody>
      </p:sp>
    </p:spTree>
    <p:extLst>
      <p:ext uri="{BB962C8B-B14F-4D97-AF65-F5344CB8AC3E}">
        <p14:creationId xmlns:p14="http://schemas.microsoft.com/office/powerpoint/2010/main" val="16292795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15000"/>
              </a:lnSpc>
              <a:spcAft>
                <a:spcPts val="0"/>
              </a:spcAft>
              <a:buFont typeface="Symbol"/>
              <a:buNone/>
            </a:pPr>
            <a:endParaRPr lang="en-GB" baseline="0" dirty="0"/>
          </a:p>
          <a:p>
            <a:pPr marL="0" lvl="0" indent="0">
              <a:lnSpc>
                <a:spcPct val="115000"/>
              </a:lnSpc>
              <a:spcAft>
                <a:spcPts val="0"/>
              </a:spcAft>
              <a:buFont typeface="Symbol"/>
              <a:buNone/>
            </a:pPr>
            <a:endParaRPr lang="en-GB" dirty="0"/>
          </a:p>
          <a:p>
            <a:endParaRPr lang="en-GB" dirty="0"/>
          </a:p>
        </p:txBody>
      </p:sp>
      <p:sp>
        <p:nvSpPr>
          <p:cNvPr id="4" name="Slide Number Placeholder 3"/>
          <p:cNvSpPr>
            <a:spLocks noGrp="1"/>
          </p:cNvSpPr>
          <p:nvPr>
            <p:ph type="sldNum" sz="quarter" idx="10"/>
          </p:nvPr>
        </p:nvSpPr>
        <p:spPr/>
        <p:txBody>
          <a:bodyPr/>
          <a:lstStyle/>
          <a:p>
            <a:fld id="{B5EB12BD-524A-4675-9ECD-2D2973E13CE6}" type="slidenum">
              <a:rPr lang="en-GB" smtClean="0"/>
              <a:t>28</a:t>
            </a:fld>
            <a:endParaRPr lang="en-GB"/>
          </a:p>
        </p:txBody>
      </p:sp>
    </p:spTree>
    <p:extLst>
      <p:ext uri="{BB962C8B-B14F-4D97-AF65-F5344CB8AC3E}">
        <p14:creationId xmlns:p14="http://schemas.microsoft.com/office/powerpoint/2010/main" val="16292795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National</a:t>
            </a:r>
          </a:p>
          <a:p>
            <a:r>
              <a:rPr lang="en-US" sz="1200" dirty="0"/>
              <a:t>The NHS Workforce Streamlining initiative was first developed as collaboration between HR for London, NHS Employers and Skills for Health.  It was initiated by HR Directors responding to the concerns raised by a Junior Doctor (who sent in this photo)</a:t>
            </a:r>
            <a:r>
              <a:rPr lang="en-US" sz="1200" baseline="0" dirty="0"/>
              <a:t> </a:t>
            </a:r>
            <a:r>
              <a:rPr lang="en-US" sz="1200" dirty="0"/>
              <a:t>about the excessive time and bureaucracy involved in their transfers between trusts. The focus was on bringing </a:t>
            </a:r>
            <a:r>
              <a:rPr lang="en-US" sz="1200" dirty="0" err="1"/>
              <a:t>organisations</a:t>
            </a:r>
            <a:r>
              <a:rPr lang="en-US" sz="1200" dirty="0"/>
              <a:t> together to compare performance, share best practice, overcome issues and work collectively to drive change.  This led to improved efficiency and patient safety.</a:t>
            </a:r>
          </a:p>
          <a:p>
            <a:r>
              <a:rPr lang="en-US" sz="1200" b="1" dirty="0"/>
              <a:t>North West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Following on from the work in London, the HR Directors from the NHS Trusts across the North West (NW) signed up to this streamlining initiative and </a:t>
            </a:r>
            <a:r>
              <a:rPr lang="en-US" sz="1200" i="1" kern="1200" dirty="0">
                <a:solidFill>
                  <a:schemeClr val="tx1"/>
                </a:solidFill>
                <a:effectLst/>
                <a:latin typeface="+mn-lt"/>
                <a:ea typeface="+mn-ea"/>
                <a:cs typeface="+mn-cs"/>
              </a:rPr>
              <a:t>Streamlining NW</a:t>
            </a:r>
            <a:r>
              <a:rPr lang="en-US" sz="1200" kern="1200" dirty="0">
                <a:solidFill>
                  <a:schemeClr val="tx1"/>
                </a:solidFill>
                <a:effectLst/>
                <a:latin typeface="+mn-lt"/>
                <a:ea typeface="+mn-ea"/>
                <a:cs typeface="+mn-cs"/>
              </a:rPr>
              <a:t> was born.  Streamlining NW has been established to enable the smooth and efficient movement of staff between Trusts across the patch, improving staff experience.</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5EB12BD-524A-4675-9ECD-2D2973E13CE6}" type="slidenum">
              <a:rPr lang="en-GB" smtClean="0"/>
              <a:t>5</a:t>
            </a:fld>
            <a:endParaRPr lang="en-GB"/>
          </a:p>
        </p:txBody>
      </p:sp>
    </p:spTree>
    <p:extLst>
      <p:ext uri="{BB962C8B-B14F-4D97-AF65-F5344CB8AC3E}">
        <p14:creationId xmlns:p14="http://schemas.microsoft.com/office/powerpoint/2010/main" val="10889982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15000"/>
              </a:lnSpc>
              <a:spcAft>
                <a:spcPts val="0"/>
              </a:spcAft>
              <a:buFont typeface="Symbol"/>
              <a:buNone/>
            </a:pPr>
            <a:endParaRPr lang="en-GB" baseline="0" dirty="0"/>
          </a:p>
          <a:p>
            <a:pPr marL="0" lvl="0" indent="0">
              <a:lnSpc>
                <a:spcPct val="115000"/>
              </a:lnSpc>
              <a:spcAft>
                <a:spcPts val="0"/>
              </a:spcAft>
              <a:buFont typeface="Symbol"/>
              <a:buNone/>
            </a:pPr>
            <a:endParaRPr lang="en-GB" dirty="0"/>
          </a:p>
          <a:p>
            <a:endParaRPr lang="en-GB" dirty="0"/>
          </a:p>
        </p:txBody>
      </p:sp>
      <p:sp>
        <p:nvSpPr>
          <p:cNvPr id="4" name="Slide Number Placeholder 3"/>
          <p:cNvSpPr>
            <a:spLocks noGrp="1"/>
          </p:cNvSpPr>
          <p:nvPr>
            <p:ph type="sldNum" sz="quarter" idx="10"/>
          </p:nvPr>
        </p:nvSpPr>
        <p:spPr/>
        <p:txBody>
          <a:bodyPr/>
          <a:lstStyle/>
          <a:p>
            <a:fld id="{B5EB12BD-524A-4675-9ECD-2D2973E13CE6}" type="slidenum">
              <a:rPr lang="en-GB" smtClean="0"/>
              <a:t>30</a:t>
            </a:fld>
            <a:endParaRPr lang="en-GB"/>
          </a:p>
        </p:txBody>
      </p:sp>
    </p:spTree>
    <p:extLst>
      <p:ext uri="{BB962C8B-B14F-4D97-AF65-F5344CB8AC3E}">
        <p14:creationId xmlns:p14="http://schemas.microsoft.com/office/powerpoint/2010/main" val="16292795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15000"/>
              </a:lnSpc>
              <a:spcAft>
                <a:spcPts val="0"/>
              </a:spcAft>
              <a:buFont typeface="Symbol"/>
              <a:buNone/>
            </a:pPr>
            <a:r>
              <a:rPr lang="en-GB" baseline="0" dirty="0"/>
              <a:t>So onto year 3 and progress for that:</a:t>
            </a:r>
          </a:p>
          <a:p>
            <a:pPr marL="0" lvl="0" indent="0">
              <a:lnSpc>
                <a:spcPct val="115000"/>
              </a:lnSpc>
              <a:spcAft>
                <a:spcPts val="0"/>
              </a:spcAft>
              <a:buFont typeface="Symbol"/>
              <a:buNone/>
            </a:pPr>
            <a:endParaRPr lang="en-GB" baseline="0" dirty="0"/>
          </a:p>
          <a:p>
            <a:pPr marL="0" lvl="0" indent="0">
              <a:lnSpc>
                <a:spcPct val="115000"/>
              </a:lnSpc>
              <a:spcAft>
                <a:spcPts val="0"/>
              </a:spcAft>
              <a:buFont typeface="Symbol"/>
              <a:buNone/>
            </a:pPr>
            <a:r>
              <a:rPr lang="en-GB" b="1" baseline="0" dirty="0"/>
              <a:t>Jo, my addition is in bold:</a:t>
            </a:r>
          </a:p>
          <a:p>
            <a:pPr marL="0" lvl="0" indent="0">
              <a:lnSpc>
                <a:spcPct val="115000"/>
              </a:lnSpc>
              <a:spcAft>
                <a:spcPts val="0"/>
              </a:spcAft>
              <a:buFont typeface="Symbol"/>
              <a:buNone/>
            </a:pPr>
            <a:r>
              <a:rPr lang="en-GB" b="1" baseline="0" dirty="0"/>
              <a:t>- Further consideration needs to be given to “resus”, i.e. to determine a GM refresher period for this</a:t>
            </a:r>
          </a:p>
          <a:p>
            <a:pPr marL="0" lvl="0" indent="0">
              <a:lnSpc>
                <a:spcPct val="115000"/>
              </a:lnSpc>
              <a:spcAft>
                <a:spcPts val="0"/>
              </a:spcAft>
              <a:buFont typeface="Symbol"/>
              <a:buNone/>
            </a:pPr>
            <a:endParaRPr lang="en-GB" baseline="0" dirty="0"/>
          </a:p>
          <a:p>
            <a:pPr marL="0" lvl="0" indent="0">
              <a:lnSpc>
                <a:spcPct val="115000"/>
              </a:lnSpc>
              <a:spcAft>
                <a:spcPts val="0"/>
              </a:spcAft>
              <a:buFont typeface="Symbol"/>
              <a:buNone/>
            </a:pPr>
            <a:r>
              <a:rPr lang="en-GB" baseline="0" dirty="0"/>
              <a:t>Core deliverable this year is to gain Alignment to National Refresher Periods, the table on the screen shows the Trusts along the top, and the subjects down the side (at all the different levels) – the green squares show where organisations are aligned to NRPS, red shows where organisations are delivering training less frequently than the National RPs, and the yellow squares show where organisations are delivering the training more frequently than recommended. </a:t>
            </a:r>
          </a:p>
          <a:p>
            <a:pPr marL="0" lvl="0" indent="0">
              <a:lnSpc>
                <a:spcPct val="115000"/>
              </a:lnSpc>
              <a:spcAft>
                <a:spcPts val="0"/>
              </a:spcAft>
              <a:buFont typeface="Symbol"/>
              <a:buNone/>
            </a:pPr>
            <a:endParaRPr lang="en-GB" baseline="0" dirty="0"/>
          </a:p>
          <a:p>
            <a:pPr marL="0" lvl="0" indent="0">
              <a:lnSpc>
                <a:spcPct val="115000"/>
              </a:lnSpc>
              <a:spcAft>
                <a:spcPts val="0"/>
              </a:spcAft>
              <a:buFont typeface="Symbol"/>
              <a:buNone/>
            </a:pPr>
            <a:r>
              <a:rPr lang="en-GB" baseline="0" dirty="0"/>
              <a:t>As a GM working group – we have agreed where the recommendation is to be determined locally rather than set, we have raised this  at the Assurance workshops with the subject matter </a:t>
            </a:r>
          </a:p>
          <a:p>
            <a:pPr marL="0" lvl="0" indent="0">
              <a:lnSpc>
                <a:spcPct val="115000"/>
              </a:lnSpc>
              <a:spcAft>
                <a:spcPts val="0"/>
              </a:spcAft>
              <a:buFont typeface="Symbol"/>
              <a:buNone/>
            </a:pPr>
            <a:r>
              <a:rPr lang="en-GB" dirty="0"/>
              <a:t>Experts that we need an agreed GM approach to fully realise the benefits</a:t>
            </a:r>
            <a:r>
              <a:rPr lang="en-GB" baseline="0" dirty="0"/>
              <a:t> of streamlining. </a:t>
            </a:r>
          </a:p>
          <a:p>
            <a:pPr marL="0" lvl="0" indent="0">
              <a:lnSpc>
                <a:spcPct val="115000"/>
              </a:lnSpc>
              <a:spcAft>
                <a:spcPts val="0"/>
              </a:spcAft>
              <a:buFont typeface="Symbol"/>
              <a:buNone/>
            </a:pPr>
            <a:endParaRPr lang="en-GB" baseline="0" dirty="0"/>
          </a:p>
          <a:p>
            <a:pPr marL="0" lvl="0" indent="0">
              <a:lnSpc>
                <a:spcPct val="115000"/>
              </a:lnSpc>
              <a:spcAft>
                <a:spcPts val="0"/>
              </a:spcAft>
              <a:buFont typeface="Symbol"/>
              <a:buNone/>
            </a:pPr>
            <a:r>
              <a:rPr lang="en-GB" baseline="0" dirty="0"/>
              <a:t>SME’s have agreed what these refresher periods should be set at GM level – </a:t>
            </a:r>
          </a:p>
          <a:p>
            <a:pPr marL="0" lvl="0" indent="0">
              <a:lnSpc>
                <a:spcPct val="115000"/>
              </a:lnSpc>
              <a:spcAft>
                <a:spcPts val="0"/>
              </a:spcAft>
              <a:buFont typeface="Symbol"/>
              <a:buNone/>
            </a:pPr>
            <a:endParaRPr lang="en-GB" baseline="0" dirty="0"/>
          </a:p>
          <a:p>
            <a:pPr marL="0" lvl="0" indent="0">
              <a:lnSpc>
                <a:spcPct val="115000"/>
              </a:lnSpc>
              <a:spcAft>
                <a:spcPts val="0"/>
              </a:spcAft>
              <a:buFont typeface="Symbol"/>
              <a:buNone/>
            </a:pPr>
            <a:r>
              <a:rPr lang="en-GB" baseline="0" dirty="0"/>
              <a:t>We need this in order to maximise the benefits of the region. </a:t>
            </a:r>
            <a:endParaRPr lang="en-GB" dirty="0"/>
          </a:p>
        </p:txBody>
      </p:sp>
      <p:sp>
        <p:nvSpPr>
          <p:cNvPr id="4" name="Slide Number Placeholder 3"/>
          <p:cNvSpPr>
            <a:spLocks noGrp="1"/>
          </p:cNvSpPr>
          <p:nvPr>
            <p:ph type="sldNum" sz="quarter" idx="10"/>
          </p:nvPr>
        </p:nvSpPr>
        <p:spPr/>
        <p:txBody>
          <a:bodyPr/>
          <a:lstStyle/>
          <a:p>
            <a:fld id="{13B1E35D-B9EA-487C-81C4-F344358DFFEE}" type="slidenum">
              <a:rPr lang="en-GB" smtClean="0"/>
              <a:t>31</a:t>
            </a:fld>
            <a:endParaRPr lang="en-GB"/>
          </a:p>
        </p:txBody>
      </p:sp>
    </p:spTree>
    <p:extLst>
      <p:ext uri="{BB962C8B-B14F-4D97-AF65-F5344CB8AC3E}">
        <p14:creationId xmlns:p14="http://schemas.microsoft.com/office/powerpoint/2010/main" val="4364759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15000"/>
              </a:lnSpc>
              <a:spcAft>
                <a:spcPts val="0"/>
              </a:spcAft>
              <a:buFont typeface="Symbol"/>
              <a:buNone/>
            </a:pPr>
            <a:r>
              <a:rPr lang="en-GB" b="1" dirty="0"/>
              <a:t>Jo</a:t>
            </a:r>
            <a:r>
              <a:rPr lang="en-GB" b="1" baseline="0" dirty="0"/>
              <a:t>, my suggestions in bold:</a:t>
            </a:r>
          </a:p>
          <a:p>
            <a:pPr marL="0" lvl="0" indent="0">
              <a:lnSpc>
                <a:spcPct val="115000"/>
              </a:lnSpc>
              <a:spcAft>
                <a:spcPts val="0"/>
              </a:spcAft>
              <a:buFont typeface="Symbol"/>
              <a:buNone/>
            </a:pPr>
            <a:endParaRPr lang="en-GB" b="1" baseline="0" dirty="0"/>
          </a:p>
          <a:p>
            <a:pPr marL="0" lvl="0" indent="0">
              <a:lnSpc>
                <a:spcPct val="115000"/>
              </a:lnSpc>
              <a:spcAft>
                <a:spcPts val="0"/>
              </a:spcAft>
              <a:buFont typeface="Symbol"/>
              <a:buNone/>
            </a:pPr>
            <a:r>
              <a:rPr lang="en-GB" b="1" i="1" dirty="0"/>
              <a:t>Mapping – </a:t>
            </a:r>
            <a:r>
              <a:rPr lang="en-GB" b="1" i="0" dirty="0"/>
              <a:t>the</a:t>
            </a:r>
            <a:r>
              <a:rPr lang="en-GB" b="1" i="0" baseline="0" dirty="0"/>
              <a:t> group reviewed the freely available e-learning with SCIE and </a:t>
            </a:r>
            <a:r>
              <a:rPr lang="en-GB" b="1" i="0" baseline="0" dirty="0" err="1"/>
              <a:t>eLfH</a:t>
            </a:r>
            <a:r>
              <a:rPr lang="en-GB" b="1" i="0" baseline="0" dirty="0"/>
              <a:t>.  Neither met the 108 learning outcome</a:t>
            </a:r>
          </a:p>
          <a:p>
            <a:pPr marL="0" lvl="0" indent="0">
              <a:lnSpc>
                <a:spcPct val="115000"/>
              </a:lnSpc>
              <a:spcAft>
                <a:spcPts val="0"/>
              </a:spcAft>
              <a:buFont typeface="Symbol"/>
              <a:buNone/>
            </a:pPr>
            <a:endParaRPr lang="en-GB" b="1" i="1" baseline="0" dirty="0"/>
          </a:p>
          <a:p>
            <a:pPr marL="0" lvl="0" indent="0">
              <a:lnSpc>
                <a:spcPct val="115000"/>
              </a:lnSpc>
              <a:spcAft>
                <a:spcPts val="0"/>
              </a:spcAft>
              <a:buFont typeface="Symbol"/>
              <a:buNone/>
            </a:pPr>
            <a:r>
              <a:rPr lang="en-GB" b="1" i="1" baseline="0" dirty="0"/>
              <a:t>Scoping – </a:t>
            </a:r>
            <a:r>
              <a:rPr lang="en-GB" b="1" i="0" baseline="0" dirty="0"/>
              <a:t>scoping has taken place with charities to establish their interest in working with the GM reps to develop an e-learning package that meets the LOs.  </a:t>
            </a:r>
            <a:r>
              <a:rPr lang="en-GB" b="1" i="0" baseline="0" dirty="0" err="1"/>
              <a:t>SfH</a:t>
            </a:r>
            <a:r>
              <a:rPr lang="en-GB" b="1" i="0" baseline="0" dirty="0"/>
              <a:t> have advised that only 1 Trust in the whole of the UK has declared they are aligned to the 108 LOs – Barnsley – further scoping to be done here.  Dementia United have provided some strategic overview, i.e. “GM being the best place to live if you have dementia” and this ties in with what we’re trying to do.  In Y3, we have commenced discussions with </a:t>
            </a:r>
            <a:r>
              <a:rPr lang="en-GB" b="1" i="0" baseline="0" dirty="0" err="1"/>
              <a:t>eLfH</a:t>
            </a:r>
            <a:r>
              <a:rPr lang="en-GB" b="1" i="0" baseline="0" dirty="0"/>
              <a:t> and Bradford University who are revising the existing package to see if we can influence how this may look going forward.</a:t>
            </a:r>
            <a:endParaRPr lang="en-GB" b="1" i="1" dirty="0"/>
          </a:p>
          <a:p>
            <a:pPr marL="0" lvl="0" indent="0">
              <a:lnSpc>
                <a:spcPct val="115000"/>
              </a:lnSpc>
              <a:spcAft>
                <a:spcPts val="0"/>
              </a:spcAft>
              <a:buFont typeface="Symbol"/>
              <a:buNone/>
            </a:pPr>
            <a:endParaRPr lang="en-GB" dirty="0"/>
          </a:p>
          <a:p>
            <a:pPr marL="0" lvl="0" indent="0">
              <a:lnSpc>
                <a:spcPct val="115000"/>
              </a:lnSpc>
              <a:spcAft>
                <a:spcPts val="0"/>
              </a:spcAft>
              <a:buFont typeface="Symbol"/>
              <a:buNone/>
            </a:pPr>
            <a:r>
              <a:rPr lang="en-GB" dirty="0"/>
              <a:t>Group started in April 2017.</a:t>
            </a:r>
          </a:p>
          <a:p>
            <a:pPr marL="0" lvl="0" indent="0">
              <a:lnSpc>
                <a:spcPct val="115000"/>
              </a:lnSpc>
              <a:spcAft>
                <a:spcPts val="0"/>
              </a:spcAft>
              <a:buFont typeface="Symbol"/>
              <a:buNone/>
            </a:pPr>
            <a:r>
              <a:rPr lang="en-GB" dirty="0"/>
              <a:t>DCSTF has 108 learning outcomes and it is a mandated requirement that all staff within healthcare are trained on level 1 – Dementia Awareness</a:t>
            </a:r>
          </a:p>
          <a:p>
            <a:pPr marL="0" lvl="0" indent="0">
              <a:lnSpc>
                <a:spcPct val="115000"/>
              </a:lnSpc>
              <a:spcAft>
                <a:spcPts val="0"/>
              </a:spcAft>
              <a:buFont typeface="Symbol"/>
              <a:buNone/>
            </a:pPr>
            <a:r>
              <a:rPr lang="en-GB" dirty="0"/>
              <a:t>And the clinical workforce are trained at Level2</a:t>
            </a:r>
          </a:p>
          <a:p>
            <a:pPr marL="0" lvl="0" indent="0">
              <a:lnSpc>
                <a:spcPct val="115000"/>
              </a:lnSpc>
              <a:spcAft>
                <a:spcPts val="0"/>
              </a:spcAft>
              <a:buFont typeface="Symbol"/>
              <a:buNone/>
            </a:pPr>
            <a:endParaRPr lang="en-GB" dirty="0"/>
          </a:p>
          <a:p>
            <a:pPr marL="0" lvl="0" indent="0">
              <a:lnSpc>
                <a:spcPct val="115000"/>
              </a:lnSpc>
              <a:spcAft>
                <a:spcPts val="0"/>
              </a:spcAft>
              <a:buFont typeface="Symbol"/>
              <a:buNone/>
            </a:pPr>
            <a:r>
              <a:rPr lang="en-GB" dirty="0"/>
              <a:t>Great engagement</a:t>
            </a:r>
            <a:r>
              <a:rPr lang="en-GB" baseline="0" dirty="0"/>
              <a:t> with GM Dementia SMEs. </a:t>
            </a:r>
          </a:p>
          <a:p>
            <a:pPr marL="0" lvl="0" indent="0">
              <a:lnSpc>
                <a:spcPct val="115000"/>
              </a:lnSpc>
              <a:spcAft>
                <a:spcPts val="0"/>
              </a:spcAft>
              <a:buFont typeface="Symbol"/>
              <a:buNone/>
            </a:pPr>
            <a:r>
              <a:rPr lang="en-GB" baseline="0" dirty="0"/>
              <a:t>Training has been mapped at all organisations.</a:t>
            </a:r>
          </a:p>
          <a:p>
            <a:pPr marL="0" lvl="0" indent="0">
              <a:lnSpc>
                <a:spcPct val="115000"/>
              </a:lnSpc>
              <a:spcAft>
                <a:spcPts val="0"/>
              </a:spcAft>
              <a:buFont typeface="Symbol"/>
              <a:buNone/>
            </a:pPr>
            <a:r>
              <a:rPr lang="en-GB" baseline="0" dirty="0"/>
              <a:t>SME’s want to develop innovative/engaging dementia training for all organisations. They have designed a programme.</a:t>
            </a:r>
          </a:p>
          <a:p>
            <a:pPr marL="0" lvl="0" indent="0">
              <a:lnSpc>
                <a:spcPct val="115000"/>
              </a:lnSpc>
              <a:spcAft>
                <a:spcPts val="0"/>
              </a:spcAft>
              <a:buFont typeface="Symbol"/>
              <a:buNone/>
            </a:pPr>
            <a:r>
              <a:rPr lang="en-GB" baseline="0" dirty="0"/>
              <a:t>Not happy with any current training provided by </a:t>
            </a:r>
            <a:r>
              <a:rPr lang="en-GB" baseline="0" dirty="0" err="1"/>
              <a:t>eLFH</a:t>
            </a:r>
            <a:r>
              <a:rPr lang="en-GB" baseline="0" dirty="0"/>
              <a:t> and SCIE</a:t>
            </a:r>
          </a:p>
          <a:p>
            <a:pPr marL="0" lvl="0" indent="0">
              <a:lnSpc>
                <a:spcPct val="115000"/>
              </a:lnSpc>
              <a:spcAft>
                <a:spcPts val="0"/>
              </a:spcAft>
              <a:buFont typeface="Symbol"/>
              <a:buNone/>
            </a:pPr>
            <a:r>
              <a:rPr lang="en-GB" baseline="0" dirty="0"/>
              <a:t>Options paper for HRD network.</a:t>
            </a:r>
          </a:p>
          <a:p>
            <a:pPr marL="0" lvl="0" indent="0">
              <a:lnSpc>
                <a:spcPct val="115000"/>
              </a:lnSpc>
              <a:spcAft>
                <a:spcPts val="0"/>
              </a:spcAft>
              <a:buFont typeface="Symbol"/>
              <a:buNone/>
            </a:pPr>
            <a:r>
              <a:rPr lang="en-GB" baseline="0" dirty="0"/>
              <a:t>Been liaising with Bradford University /</a:t>
            </a:r>
            <a:r>
              <a:rPr lang="en-GB" baseline="0" dirty="0" err="1"/>
              <a:t>eLFH</a:t>
            </a:r>
            <a:r>
              <a:rPr lang="en-GB" baseline="0" dirty="0"/>
              <a:t> </a:t>
            </a:r>
          </a:p>
          <a:p>
            <a:pPr marL="0" lvl="0" indent="0">
              <a:lnSpc>
                <a:spcPct val="115000"/>
              </a:lnSpc>
              <a:spcAft>
                <a:spcPts val="0"/>
              </a:spcAft>
              <a:buFont typeface="Symbol"/>
              <a:buNone/>
            </a:pPr>
            <a:r>
              <a:rPr lang="en-GB" baseline="0" dirty="0"/>
              <a:t>Alzheimer's society are supportive of the project/Dementia United. </a:t>
            </a:r>
          </a:p>
          <a:p>
            <a:pPr marL="0" lvl="0" indent="0">
              <a:lnSpc>
                <a:spcPct val="115000"/>
              </a:lnSpc>
              <a:spcAft>
                <a:spcPts val="0"/>
              </a:spcAft>
              <a:buFont typeface="Symbol"/>
              <a:buNone/>
            </a:pPr>
            <a:endParaRPr lang="en-GB" dirty="0"/>
          </a:p>
        </p:txBody>
      </p:sp>
      <p:sp>
        <p:nvSpPr>
          <p:cNvPr id="4" name="Slide Number Placeholder 3"/>
          <p:cNvSpPr>
            <a:spLocks noGrp="1"/>
          </p:cNvSpPr>
          <p:nvPr>
            <p:ph type="sldNum" sz="quarter" idx="10"/>
          </p:nvPr>
        </p:nvSpPr>
        <p:spPr/>
        <p:txBody>
          <a:bodyPr/>
          <a:lstStyle/>
          <a:p>
            <a:fld id="{13B1E35D-B9EA-487C-81C4-F344358DFFEE}" type="slidenum">
              <a:rPr lang="en-GB" smtClean="0"/>
              <a:t>32</a:t>
            </a:fld>
            <a:endParaRPr lang="en-GB"/>
          </a:p>
        </p:txBody>
      </p:sp>
    </p:spTree>
    <p:extLst>
      <p:ext uri="{BB962C8B-B14F-4D97-AF65-F5344CB8AC3E}">
        <p14:creationId xmlns:p14="http://schemas.microsoft.com/office/powerpoint/2010/main" val="4364759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This task and finish group is led by Chris Heath, who is the </a:t>
            </a:r>
            <a:r>
              <a:rPr lang="en-GB" sz="1200" kern="1200" dirty="0">
                <a:solidFill>
                  <a:schemeClr val="tx1"/>
                </a:solidFill>
                <a:effectLst/>
                <a:latin typeface="+mn-lt"/>
                <a:ea typeface="+mn-ea"/>
                <a:cs typeface="+mn-cs"/>
              </a:rPr>
              <a:t>Violence Reduction Manager and Core &amp; Essential Skills Training Manager at Pennine Care</a:t>
            </a:r>
            <a:r>
              <a:rPr lang="en-GB" sz="1200" kern="1200" baseline="0" dirty="0">
                <a:solidFill>
                  <a:schemeClr val="tx1"/>
                </a:solidFill>
                <a:effectLst/>
                <a:latin typeface="+mn-lt"/>
                <a:ea typeface="+mn-ea"/>
                <a:cs typeface="+mn-cs"/>
              </a:rPr>
              <a:t> NHS Foundation Trust.  Chris has been doing a fantastic job in leading the group to working towards their end goal of a GM wide PMVA manual for the 2 Mental Health Trusts in GM.</a:t>
            </a:r>
            <a:endParaRPr lang="en-GB" sz="1200" kern="1200" dirty="0">
              <a:solidFill>
                <a:schemeClr val="tx1"/>
              </a:solidFill>
              <a:effectLst/>
              <a:latin typeface="+mn-lt"/>
              <a:ea typeface="+mn-ea"/>
              <a:cs typeface="+mn-cs"/>
            </a:endParaRPr>
          </a:p>
          <a:p>
            <a:pPr marL="0" lvl="0" indent="0">
              <a:lnSpc>
                <a:spcPct val="115000"/>
              </a:lnSpc>
              <a:spcAft>
                <a:spcPts val="0"/>
              </a:spcAft>
              <a:buFont typeface="Symbol"/>
              <a:buNone/>
            </a:pPr>
            <a:endParaRPr lang="en-GB" baseline="0" dirty="0"/>
          </a:p>
          <a:p>
            <a:pPr marL="0" lvl="0" indent="0">
              <a:lnSpc>
                <a:spcPct val="115000"/>
              </a:lnSpc>
              <a:spcAft>
                <a:spcPts val="0"/>
              </a:spcAft>
              <a:buFont typeface="Symbol"/>
              <a:buNone/>
            </a:pPr>
            <a:r>
              <a:rPr lang="en-GB" b="1" baseline="0" dirty="0"/>
              <a:t>Agree techniques </a:t>
            </a:r>
            <a:r>
              <a:rPr lang="en-GB" baseline="0" dirty="0"/>
              <a:t>– it was anticipated that this was going to be difficult, but in reality, there were not many differences that existed between the 2 organisations</a:t>
            </a:r>
          </a:p>
          <a:p>
            <a:pPr marL="0" lvl="0" indent="0">
              <a:lnSpc>
                <a:spcPct val="115000"/>
              </a:lnSpc>
              <a:spcAft>
                <a:spcPts val="0"/>
              </a:spcAft>
              <a:buFont typeface="Symbol"/>
              <a:buNone/>
            </a:pPr>
            <a:endParaRPr lang="en-GB" baseline="0" dirty="0"/>
          </a:p>
          <a:p>
            <a:pPr marL="0" lvl="0" indent="0">
              <a:lnSpc>
                <a:spcPct val="115000"/>
              </a:lnSpc>
              <a:spcAft>
                <a:spcPts val="0"/>
              </a:spcAft>
              <a:buFont typeface="Symbol"/>
              <a:buNone/>
            </a:pPr>
            <a:r>
              <a:rPr lang="en-GB" b="1" baseline="0" dirty="0"/>
              <a:t>Techniques photographed </a:t>
            </a:r>
            <a:r>
              <a:rPr lang="en-GB" baseline="0" dirty="0"/>
              <a:t>– these have been done for working age adults and older adults.  It is still to be done for children.</a:t>
            </a:r>
          </a:p>
          <a:p>
            <a:pPr marL="0" lvl="0" indent="0">
              <a:lnSpc>
                <a:spcPct val="115000"/>
              </a:lnSpc>
              <a:spcAft>
                <a:spcPts val="0"/>
              </a:spcAft>
              <a:buFont typeface="Symbol"/>
              <a:buNone/>
            </a:pPr>
            <a:endParaRPr lang="en-GB" baseline="0" dirty="0"/>
          </a:p>
          <a:p>
            <a:pPr marL="0" lvl="0" indent="0">
              <a:lnSpc>
                <a:spcPct val="115000"/>
              </a:lnSpc>
              <a:spcAft>
                <a:spcPts val="0"/>
              </a:spcAft>
              <a:buFont typeface="Symbol"/>
              <a:buNone/>
            </a:pPr>
            <a:endParaRPr lang="en-GB" baseline="0" dirty="0"/>
          </a:p>
        </p:txBody>
      </p:sp>
      <p:sp>
        <p:nvSpPr>
          <p:cNvPr id="4" name="Slide Number Placeholder 3"/>
          <p:cNvSpPr>
            <a:spLocks noGrp="1"/>
          </p:cNvSpPr>
          <p:nvPr>
            <p:ph type="sldNum" sz="quarter" idx="10"/>
          </p:nvPr>
        </p:nvSpPr>
        <p:spPr/>
        <p:txBody>
          <a:bodyPr/>
          <a:lstStyle/>
          <a:p>
            <a:fld id="{13B1E35D-B9EA-487C-81C4-F344358DFFEE}" type="slidenum">
              <a:rPr lang="en-GB" smtClean="0"/>
              <a:t>33</a:t>
            </a:fld>
            <a:endParaRPr lang="en-GB"/>
          </a:p>
        </p:txBody>
      </p:sp>
    </p:spTree>
    <p:extLst>
      <p:ext uri="{BB962C8B-B14F-4D97-AF65-F5344CB8AC3E}">
        <p14:creationId xmlns:p14="http://schemas.microsoft.com/office/powerpoint/2010/main" val="4364759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people are</a:t>
            </a:r>
            <a:r>
              <a:rPr lang="en-GB" baseline="0" dirty="0"/>
              <a:t> doubtful about the streamlining process and the benefits that there are, In GM we can evidence some benefits:</a:t>
            </a:r>
            <a:endParaRPr lang="en-GB" dirty="0"/>
          </a:p>
          <a:p>
            <a:endParaRPr lang="en-GB" dirty="0"/>
          </a:p>
          <a:p>
            <a:r>
              <a:rPr lang="en-GB" dirty="0"/>
              <a:t>45% 5/11 Trusts</a:t>
            </a:r>
            <a:r>
              <a:rPr lang="en-GB" baseline="0" dirty="0"/>
              <a:t> have been tracking the IATS coming into the organisation, out of these 5 here is an example</a:t>
            </a:r>
          </a:p>
          <a:p>
            <a:endParaRPr lang="en-GB" baseline="0" dirty="0"/>
          </a:p>
          <a:p>
            <a:r>
              <a:rPr lang="en-GB" baseline="0" dirty="0"/>
              <a:t>at MFT (Former South Manchester University Hospitals – Wythenshawe) we have actively monitored IATS coming into the organisation since March 2017.</a:t>
            </a:r>
          </a:p>
          <a:p>
            <a:endParaRPr lang="en-GB" baseline="0" dirty="0"/>
          </a:p>
          <a:p>
            <a:r>
              <a:rPr lang="en-GB" baseline="0" dirty="0"/>
              <a:t>Between March 2017 and February 2018 we have had 2396 individual IAT Training competencies for CSTF subjects transferred through.</a:t>
            </a:r>
          </a:p>
          <a:p>
            <a:endParaRPr lang="en-GB" baseline="0" dirty="0"/>
          </a:p>
          <a:p>
            <a:r>
              <a:rPr lang="en-GB" b="1" baseline="0" dirty="0">
                <a:solidFill>
                  <a:srgbClr val="FF0000"/>
                </a:solidFill>
              </a:rPr>
              <a:t>***JO - CHECK CALCULATIONS  AS PER SALLY JONES’ EMAIL – ALSO, IS IT WORTH SAYING THAT SAVINGS ARE DEPENDENT UPON SIZE OF TRUST?*** If each of these training competencies took an hour to deliver – 2396 Hours equates to 319 Working Days (7.5 hr per day) saved in a 12 month period for one organisation! </a:t>
            </a:r>
          </a:p>
          <a:p>
            <a:endParaRPr lang="en-GB" b="1" baseline="0" dirty="0">
              <a:solidFill>
                <a:srgbClr val="FF0000"/>
              </a:solidFill>
            </a:endParaRPr>
          </a:p>
          <a:p>
            <a:r>
              <a:rPr lang="en-GB" b="1" baseline="0" dirty="0">
                <a:solidFill>
                  <a:srgbClr val="FF0000"/>
                </a:solidFill>
              </a:rPr>
              <a:t>Average over a month is 200 hours a month equates to 26 days a month at 7.5 hours per day.</a:t>
            </a:r>
          </a:p>
          <a:p>
            <a:endParaRPr lang="en-GB" b="1" baseline="0" dirty="0">
              <a:solidFill>
                <a:srgbClr val="FF0000"/>
              </a:solidFill>
            </a:endParaRPr>
          </a:p>
          <a:p>
            <a:r>
              <a:rPr lang="en-GB" b="1" baseline="0" dirty="0">
                <a:solidFill>
                  <a:srgbClr val="FF0000"/>
                </a:solidFill>
              </a:rPr>
              <a:t>If this is multiplied by 11 organisations – we would save 319 working days of duplicated training per month!!!!!</a:t>
            </a:r>
          </a:p>
          <a:p>
            <a:endParaRPr lang="en-GB" baseline="0" dirty="0"/>
          </a:p>
          <a:p>
            <a:r>
              <a:rPr lang="en-GB" baseline="0" dirty="0"/>
              <a:t>We have found with this at Wythenshawe the following:</a:t>
            </a:r>
          </a:p>
          <a:p>
            <a:endParaRPr lang="en-GB" baseline="0" dirty="0"/>
          </a:p>
          <a:p>
            <a:r>
              <a:rPr lang="en-GB" baseline="0" dirty="0"/>
              <a:t>A definitive process is required to make this work and truly realise the benefits. Collaboration is absolutely key and working alongside our HR teams/Recruitment and workforce teams.  </a:t>
            </a:r>
          </a:p>
          <a:p>
            <a:endParaRPr lang="en-GB" baseline="0" dirty="0"/>
          </a:p>
          <a:p>
            <a:endParaRPr lang="en-GB" dirty="0"/>
          </a:p>
        </p:txBody>
      </p:sp>
      <p:sp>
        <p:nvSpPr>
          <p:cNvPr id="4" name="Slide Number Placeholder 3"/>
          <p:cNvSpPr>
            <a:spLocks noGrp="1"/>
          </p:cNvSpPr>
          <p:nvPr>
            <p:ph type="sldNum" sz="quarter" idx="10"/>
          </p:nvPr>
        </p:nvSpPr>
        <p:spPr/>
        <p:txBody>
          <a:bodyPr/>
          <a:lstStyle/>
          <a:p>
            <a:fld id="{B5EB12BD-524A-4675-9ECD-2D2973E13CE6}" type="slidenum">
              <a:rPr lang="en-GB" smtClean="0"/>
              <a:t>34</a:t>
            </a:fld>
            <a:endParaRPr lang="en-GB"/>
          </a:p>
        </p:txBody>
      </p:sp>
    </p:spTree>
    <p:extLst>
      <p:ext uri="{BB962C8B-B14F-4D97-AF65-F5344CB8AC3E}">
        <p14:creationId xmlns:p14="http://schemas.microsoft.com/office/powerpoint/2010/main" val="37630991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We’ve come a long way since the streamlining project started. We have overcome many</a:t>
            </a:r>
            <a:r>
              <a:rPr lang="en-GB" baseline="0" dirty="0"/>
              <a:t> challenges along the way, </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Including Mergers and Acquisitions – sometimes have been blockers 13 Trusts becoming 11 in GM whilst trying to do this programme of work</a:t>
            </a:r>
          </a:p>
          <a:p>
            <a:endParaRPr lang="en-GB" baseline="0" dirty="0"/>
          </a:p>
          <a:p>
            <a:r>
              <a:rPr lang="en-GB" baseline="0" dirty="0"/>
              <a:t>but ultimately we are proud of our achievements to date….</a:t>
            </a:r>
            <a:endParaRPr lang="en-GB" dirty="0"/>
          </a:p>
          <a:p>
            <a:endParaRPr lang="en-GB" dirty="0"/>
          </a:p>
          <a:p>
            <a:pPr marL="171450" indent="-171450">
              <a:buFont typeface="Arial" panose="020B0604020202020204" pitchFamily="34" charset="0"/>
              <a:buChar char="•"/>
            </a:pPr>
            <a:r>
              <a:rPr lang="en-GB" dirty="0"/>
              <a:t>Engagement within the GM training </a:t>
            </a:r>
            <a:r>
              <a:rPr lang="en-GB" dirty="0" err="1"/>
              <a:t>workstream</a:t>
            </a:r>
            <a:r>
              <a:rPr lang="en-GB" dirty="0"/>
              <a:t> is there from</a:t>
            </a:r>
            <a:r>
              <a:rPr lang="en-GB" baseline="0" dirty="0"/>
              <a:t> our training </a:t>
            </a:r>
            <a:r>
              <a:rPr lang="en-GB" dirty="0"/>
              <a:t>Leads is there</a:t>
            </a:r>
          </a:p>
          <a:p>
            <a:pPr marL="171450" indent="-171450">
              <a:buFont typeface="Arial" panose="020B0604020202020204" pitchFamily="34" charset="0"/>
              <a:buChar char="•"/>
            </a:pPr>
            <a:r>
              <a:rPr lang="en-GB" dirty="0"/>
              <a:t>Collaboration – 3 training leads have worked closely with the Policy group on a GM Induction and Mandatory Training Policy </a:t>
            </a:r>
          </a:p>
          <a:p>
            <a:pPr marL="171450" indent="-171450">
              <a:buFont typeface="Arial" panose="020B0604020202020204" pitchFamily="34" charset="0"/>
              <a:buChar char="•"/>
            </a:pPr>
            <a:r>
              <a:rPr lang="en-GB" dirty="0"/>
              <a:t>Supporting one another – sharing best practice and helping each other achieve the deliverables.</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B5EB12BD-524A-4675-9ECD-2D2973E13CE6}" type="slidenum">
              <a:rPr lang="en-GB" smtClean="0"/>
              <a:t>35</a:t>
            </a:fld>
            <a:endParaRPr lang="en-GB"/>
          </a:p>
        </p:txBody>
      </p:sp>
    </p:spTree>
    <p:extLst>
      <p:ext uri="{BB962C8B-B14F-4D97-AF65-F5344CB8AC3E}">
        <p14:creationId xmlns:p14="http://schemas.microsoft.com/office/powerpoint/2010/main" val="35727111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15000"/>
              </a:lnSpc>
              <a:spcAft>
                <a:spcPts val="0"/>
              </a:spcAft>
              <a:buFont typeface="Symbol"/>
              <a:buNone/>
            </a:pPr>
            <a:r>
              <a:rPr lang="en-GB" dirty="0"/>
              <a:t>So what next…</a:t>
            </a:r>
          </a:p>
          <a:p>
            <a:pPr marL="0" lvl="0" indent="0">
              <a:lnSpc>
                <a:spcPct val="115000"/>
              </a:lnSpc>
              <a:spcAft>
                <a:spcPts val="0"/>
              </a:spcAft>
              <a:buFont typeface="Symbol"/>
              <a:buNone/>
            </a:pPr>
            <a:endParaRPr lang="en-GB" dirty="0"/>
          </a:p>
          <a:p>
            <a:pPr marL="0" lvl="0" indent="0">
              <a:lnSpc>
                <a:spcPct val="115000"/>
              </a:lnSpc>
              <a:spcAft>
                <a:spcPts val="0"/>
              </a:spcAft>
              <a:buFont typeface="Symbol"/>
              <a:buNone/>
            </a:pPr>
            <a:r>
              <a:rPr lang="en-GB" dirty="0"/>
              <a:t>Escalation Paper</a:t>
            </a:r>
            <a:r>
              <a:rPr lang="en-GB" baseline="0" dirty="0"/>
              <a:t> to HRD Network</a:t>
            </a:r>
          </a:p>
          <a:p>
            <a:pPr marL="0" lvl="0" indent="0">
              <a:lnSpc>
                <a:spcPct val="115000"/>
              </a:lnSpc>
              <a:spcAft>
                <a:spcPts val="0"/>
              </a:spcAft>
              <a:buFont typeface="Symbol"/>
              <a:buNone/>
            </a:pPr>
            <a:r>
              <a:rPr lang="en-GB" baseline="0" dirty="0"/>
              <a:t>Dementia develop and achieve implementation of training programme consistent across GM</a:t>
            </a:r>
          </a:p>
          <a:p>
            <a:pPr marL="0" lvl="0" indent="0">
              <a:lnSpc>
                <a:spcPct val="115000"/>
              </a:lnSpc>
              <a:spcAft>
                <a:spcPts val="0"/>
              </a:spcAft>
              <a:buFont typeface="Symbol"/>
              <a:buNone/>
            </a:pPr>
            <a:r>
              <a:rPr lang="en-GB" baseline="0" dirty="0"/>
              <a:t>Most importantly Keep on supporting one another….</a:t>
            </a:r>
          </a:p>
          <a:p>
            <a:pPr marL="0" lvl="0" indent="0">
              <a:lnSpc>
                <a:spcPct val="115000"/>
              </a:lnSpc>
              <a:spcAft>
                <a:spcPts val="0"/>
              </a:spcAft>
              <a:buFont typeface="Symbol"/>
              <a:buNone/>
            </a:pPr>
            <a:endParaRPr lang="en-GB" baseline="0" dirty="0"/>
          </a:p>
          <a:p>
            <a:pPr marL="0" lvl="0" indent="0">
              <a:lnSpc>
                <a:spcPct val="115000"/>
              </a:lnSpc>
              <a:spcAft>
                <a:spcPts val="0"/>
              </a:spcAft>
              <a:buFont typeface="Symbol"/>
              <a:buNone/>
            </a:pPr>
            <a:r>
              <a:rPr lang="en-GB" baseline="0" dirty="0"/>
              <a:t>If you have any questions then please ensure you ask them on the </a:t>
            </a:r>
            <a:r>
              <a:rPr lang="en-GB" baseline="0" dirty="0" err="1"/>
              <a:t>webex</a:t>
            </a:r>
            <a:r>
              <a:rPr lang="en-GB" baseline="0" dirty="0"/>
              <a:t> facility and questions will be answered at the end of the webinar</a:t>
            </a:r>
          </a:p>
          <a:p>
            <a:pPr marL="0" lvl="0" indent="0">
              <a:lnSpc>
                <a:spcPct val="115000"/>
              </a:lnSpc>
              <a:spcAft>
                <a:spcPts val="0"/>
              </a:spcAft>
              <a:buFont typeface="Symbol"/>
              <a:buNone/>
            </a:pPr>
            <a:endParaRPr lang="en-GB" baseline="0" dirty="0"/>
          </a:p>
          <a:p>
            <a:pPr marL="0" lvl="0" indent="0">
              <a:lnSpc>
                <a:spcPct val="115000"/>
              </a:lnSpc>
              <a:spcAft>
                <a:spcPts val="0"/>
              </a:spcAft>
              <a:buFont typeface="Symbol"/>
              <a:buNone/>
            </a:pPr>
            <a:r>
              <a:rPr lang="en-GB" baseline="0" dirty="0"/>
              <a:t>Thanks for listening </a:t>
            </a:r>
          </a:p>
          <a:p>
            <a:pPr marL="0" lvl="0" indent="0">
              <a:lnSpc>
                <a:spcPct val="115000"/>
              </a:lnSpc>
              <a:spcAft>
                <a:spcPts val="0"/>
              </a:spcAft>
              <a:buFont typeface="Symbol"/>
              <a:buNone/>
            </a:pPr>
            <a:endParaRPr lang="en-GB" baseline="0" dirty="0"/>
          </a:p>
          <a:p>
            <a:pPr lvl="0">
              <a:lnSpc>
                <a:spcPct val="115000"/>
              </a:lnSpc>
            </a:pPr>
            <a:r>
              <a:rPr lang="en-GB" baseline="0" dirty="0"/>
              <a:t>Now I would like to handover to James Baker </a:t>
            </a:r>
            <a:r>
              <a:rPr lang="en-GB" dirty="0"/>
              <a:t>– Deputy Director of Human Resources</a:t>
            </a:r>
          </a:p>
          <a:p>
            <a:pPr lvl="0">
              <a:lnSpc>
                <a:spcPct val="115000"/>
              </a:lnSpc>
            </a:pPr>
            <a:r>
              <a:rPr lang="en-GB" dirty="0"/>
              <a:t>Tameside and Glossop Integrated Care NHS Foundation Trust</a:t>
            </a:r>
          </a:p>
          <a:p>
            <a:pPr lvl="0">
              <a:lnSpc>
                <a:spcPct val="115000"/>
              </a:lnSpc>
            </a:pPr>
            <a:endParaRPr lang="en-GB" dirty="0"/>
          </a:p>
          <a:p>
            <a:pPr lvl="0">
              <a:lnSpc>
                <a:spcPct val="115000"/>
              </a:lnSpc>
            </a:pPr>
            <a:r>
              <a:rPr lang="en-GB" dirty="0"/>
              <a:t>Greater Manchester Policy </a:t>
            </a:r>
            <a:r>
              <a:rPr lang="en-GB" dirty="0" err="1"/>
              <a:t>Workstream</a:t>
            </a:r>
            <a:r>
              <a:rPr lang="en-GB" dirty="0"/>
              <a:t> Lead</a:t>
            </a:r>
          </a:p>
          <a:p>
            <a:pPr marL="0" lvl="0" indent="0">
              <a:lnSpc>
                <a:spcPct val="115000"/>
              </a:lnSpc>
              <a:spcAft>
                <a:spcPts val="0"/>
              </a:spcAft>
              <a:buFont typeface="Symbol"/>
              <a:buNone/>
            </a:pPr>
            <a:endParaRPr lang="en-GB" baseline="0" dirty="0"/>
          </a:p>
          <a:p>
            <a:pPr marL="0" lvl="0" indent="0">
              <a:lnSpc>
                <a:spcPct val="115000"/>
              </a:lnSpc>
              <a:spcAft>
                <a:spcPts val="0"/>
              </a:spcAft>
              <a:buFont typeface="Symbol"/>
              <a:buNone/>
            </a:pPr>
            <a:endParaRPr lang="en-GB" dirty="0"/>
          </a:p>
        </p:txBody>
      </p:sp>
      <p:sp>
        <p:nvSpPr>
          <p:cNvPr id="4" name="Slide Number Placeholder 3"/>
          <p:cNvSpPr>
            <a:spLocks noGrp="1"/>
          </p:cNvSpPr>
          <p:nvPr>
            <p:ph type="sldNum" sz="quarter" idx="10"/>
          </p:nvPr>
        </p:nvSpPr>
        <p:spPr/>
        <p:txBody>
          <a:bodyPr/>
          <a:lstStyle/>
          <a:p>
            <a:fld id="{13B1E35D-B9EA-487C-81C4-F344358DFFEE}" type="slidenum">
              <a:rPr lang="en-GB" smtClean="0"/>
              <a:t>36</a:t>
            </a:fld>
            <a:endParaRPr lang="en-GB"/>
          </a:p>
        </p:txBody>
      </p:sp>
    </p:spTree>
    <p:extLst>
      <p:ext uri="{BB962C8B-B14F-4D97-AF65-F5344CB8AC3E}">
        <p14:creationId xmlns:p14="http://schemas.microsoft.com/office/powerpoint/2010/main" val="4364759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GB" sz="1200" dirty="0">
                <a:solidFill>
                  <a:schemeClr val="bg1">
                    <a:lumMod val="50000"/>
                  </a:schemeClr>
                </a:solidFill>
                <a:latin typeface="Tw Cen MT" panose="020B0602020104020603" pitchFamily="34" charset="0"/>
              </a:rPr>
              <a:t>The GM Policy Alignment Group was created with the aim of improving employee experience when transferring between Trusts. Trade Union &amp; HR colleagues are working together to streamline standard employee policies &amp; believe by doing so our employee’s experience will grow positively, helping us work better to improve patient’s lives.</a:t>
            </a:r>
          </a:p>
          <a:p>
            <a:endParaRPr lang="en-GB" sz="1200" dirty="0">
              <a:solidFill>
                <a:schemeClr val="bg1">
                  <a:lumMod val="50000"/>
                </a:schemeClr>
              </a:solidFill>
              <a:latin typeface="Tw Cen MT" panose="020B0602020104020603" pitchFamily="34" charset="0"/>
            </a:endParaRPr>
          </a:p>
          <a:p>
            <a:pPr marL="342900" indent="-342900">
              <a:buFont typeface="Arial" panose="020B0604020202020204" pitchFamily="34" charset="0"/>
              <a:buChar char="•"/>
            </a:pPr>
            <a:r>
              <a:rPr lang="en-GB" sz="1200" dirty="0">
                <a:solidFill>
                  <a:schemeClr val="bg1">
                    <a:lumMod val="50000"/>
                  </a:schemeClr>
                </a:solidFill>
                <a:latin typeface="Tw Cen MT" panose="020B0602020104020603" pitchFamily="34" charset="0"/>
              </a:rPr>
              <a:t>Improving staff engagement and simplifying increasingly complicated policies </a:t>
            </a:r>
          </a:p>
          <a:p>
            <a:endParaRPr lang="en-GB" dirty="0"/>
          </a:p>
        </p:txBody>
      </p:sp>
      <p:sp>
        <p:nvSpPr>
          <p:cNvPr id="4" name="Slide Number Placeholder 3"/>
          <p:cNvSpPr>
            <a:spLocks noGrp="1"/>
          </p:cNvSpPr>
          <p:nvPr>
            <p:ph type="sldNum" sz="quarter" idx="10"/>
          </p:nvPr>
        </p:nvSpPr>
        <p:spPr/>
        <p:txBody>
          <a:bodyPr/>
          <a:lstStyle/>
          <a:p>
            <a:fld id="{B5EB12BD-524A-4675-9ECD-2D2973E13CE6}" type="slidenum">
              <a:rPr lang="en-GB" smtClean="0"/>
              <a:t>38</a:t>
            </a:fld>
            <a:endParaRPr lang="en-GB"/>
          </a:p>
        </p:txBody>
      </p:sp>
    </p:spTree>
    <p:extLst>
      <p:ext uri="{BB962C8B-B14F-4D97-AF65-F5344CB8AC3E}">
        <p14:creationId xmlns:p14="http://schemas.microsoft.com/office/powerpoint/2010/main" val="10473688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Essentially a simple premise – to support policy development across the STP area and where possible across the NW.</a:t>
            </a:r>
            <a:r>
              <a:rPr lang="en-GB" sz="1200" dirty="0">
                <a:solidFill>
                  <a:schemeClr val="bg1">
                    <a:lumMod val="50000"/>
                  </a:schemeClr>
                </a:solidFill>
                <a:latin typeface="Tw Cen MT" panose="020B0602020104020603" pitchFamily="34" charset="0"/>
              </a:rPr>
              <a:t> </a:t>
            </a:r>
          </a:p>
          <a:p>
            <a:endParaRPr lang="en-GB" dirty="0"/>
          </a:p>
        </p:txBody>
      </p:sp>
      <p:sp>
        <p:nvSpPr>
          <p:cNvPr id="4" name="Slide Number Placeholder 3"/>
          <p:cNvSpPr>
            <a:spLocks noGrp="1"/>
          </p:cNvSpPr>
          <p:nvPr>
            <p:ph type="sldNum" sz="quarter" idx="10"/>
          </p:nvPr>
        </p:nvSpPr>
        <p:spPr/>
        <p:txBody>
          <a:bodyPr/>
          <a:lstStyle/>
          <a:p>
            <a:fld id="{B5EB12BD-524A-4675-9ECD-2D2973E13CE6}" type="slidenum">
              <a:rPr lang="en-GB" smtClean="0"/>
              <a:t>39</a:t>
            </a:fld>
            <a:endParaRPr lang="en-GB"/>
          </a:p>
        </p:txBody>
      </p:sp>
    </p:spTree>
    <p:extLst>
      <p:ext uri="{BB962C8B-B14F-4D97-AF65-F5344CB8AC3E}">
        <p14:creationId xmlns:p14="http://schemas.microsoft.com/office/powerpoint/2010/main" val="2444732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solidFill>
                  <a:schemeClr val="bg1">
                    <a:lumMod val="50000"/>
                  </a:schemeClr>
                </a:solidFill>
                <a:latin typeface="Tw Cen MT" panose="020B0602020104020603" pitchFamily="34" charset="0"/>
              </a:rPr>
              <a:t>Year 1:</a:t>
            </a:r>
          </a:p>
          <a:p>
            <a:pPr lvl="0"/>
            <a:r>
              <a:rPr lang="en-GB" sz="1200" dirty="0" err="1">
                <a:solidFill>
                  <a:schemeClr val="bg1">
                    <a:lumMod val="50000"/>
                  </a:schemeClr>
                </a:solidFill>
                <a:latin typeface="Tw Cen MT" panose="020B0602020104020603" pitchFamily="34" charset="0"/>
              </a:rPr>
              <a:t>Workstream</a:t>
            </a:r>
            <a:r>
              <a:rPr lang="en-GB" sz="1200" dirty="0">
                <a:solidFill>
                  <a:schemeClr val="bg1">
                    <a:lumMod val="50000"/>
                  </a:schemeClr>
                </a:solidFill>
                <a:latin typeface="Tw Cen MT" panose="020B0602020104020603" pitchFamily="34" charset="0"/>
              </a:rPr>
              <a:t> Group Established</a:t>
            </a:r>
          </a:p>
          <a:p>
            <a:pPr lvl="0"/>
            <a:endParaRPr lang="en-GB" sz="1200" b="1" dirty="0">
              <a:solidFill>
                <a:schemeClr val="bg1">
                  <a:lumMod val="50000"/>
                </a:schemeClr>
              </a:solidFill>
              <a:latin typeface="Tw Cen MT" panose="020B0602020104020603" pitchFamily="34" charset="0"/>
            </a:endParaRPr>
          </a:p>
          <a:p>
            <a:pPr lvl="0"/>
            <a:r>
              <a:rPr lang="en-GB" sz="1200" b="1" dirty="0">
                <a:solidFill>
                  <a:schemeClr val="bg1">
                    <a:lumMod val="50000"/>
                  </a:schemeClr>
                </a:solidFill>
                <a:latin typeface="Tw Cen MT" panose="020B0602020104020603" pitchFamily="34" charset="0"/>
              </a:rPr>
              <a:t>Year 1 &amp; 2:</a:t>
            </a:r>
          </a:p>
          <a:p>
            <a:pPr lvl="0"/>
            <a:r>
              <a:rPr lang="en-GB" sz="1200" dirty="0">
                <a:solidFill>
                  <a:schemeClr val="bg1">
                    <a:lumMod val="50000"/>
                  </a:schemeClr>
                </a:solidFill>
                <a:latin typeface="Tw Cen MT" panose="020B0602020104020603" pitchFamily="34" charset="0"/>
              </a:rPr>
              <a:t>Key areas of focus for year 2 agreed and scoped – including Probationary Periods and Notice Periods and consider the best use of a GM recruitment and mandatory training frameworks. </a:t>
            </a:r>
          </a:p>
          <a:p>
            <a:pPr lvl="0"/>
            <a:endParaRPr lang="en-GB" sz="1200" b="1" dirty="0">
              <a:solidFill>
                <a:schemeClr val="bg1">
                  <a:lumMod val="50000"/>
                </a:schemeClr>
              </a:solidFill>
              <a:latin typeface="Tw Cen MT" panose="020B0602020104020603" pitchFamily="34" charset="0"/>
            </a:endParaRPr>
          </a:p>
          <a:p>
            <a:pPr lvl="0"/>
            <a:r>
              <a:rPr lang="en-GB" sz="1200" b="1" dirty="0">
                <a:solidFill>
                  <a:schemeClr val="bg1">
                    <a:lumMod val="50000"/>
                  </a:schemeClr>
                </a:solidFill>
                <a:latin typeface="Tw Cen MT" panose="020B0602020104020603" pitchFamily="34" charset="0"/>
              </a:rPr>
              <a:t>Year 3:</a:t>
            </a:r>
          </a:p>
          <a:p>
            <a:pPr lvl="0"/>
            <a:r>
              <a:rPr lang="en-GB" sz="1200" dirty="0">
                <a:solidFill>
                  <a:schemeClr val="bg1">
                    <a:lumMod val="50000"/>
                  </a:schemeClr>
                </a:solidFill>
                <a:latin typeface="Tw Cen MT" panose="020B0602020104020603" pitchFamily="34" charset="0"/>
              </a:rPr>
              <a:t>???</a:t>
            </a:r>
          </a:p>
          <a:p>
            <a:endParaRPr lang="en-GB" dirty="0"/>
          </a:p>
        </p:txBody>
      </p:sp>
      <p:sp>
        <p:nvSpPr>
          <p:cNvPr id="4" name="Slide Number Placeholder 3"/>
          <p:cNvSpPr>
            <a:spLocks noGrp="1"/>
          </p:cNvSpPr>
          <p:nvPr>
            <p:ph type="sldNum" sz="quarter" idx="10"/>
          </p:nvPr>
        </p:nvSpPr>
        <p:spPr/>
        <p:txBody>
          <a:bodyPr/>
          <a:lstStyle/>
          <a:p>
            <a:fld id="{B5EB12BD-524A-4675-9ECD-2D2973E13CE6}" type="slidenum">
              <a:rPr lang="en-GB" smtClean="0"/>
              <a:t>40</a:t>
            </a:fld>
            <a:endParaRPr lang="en-GB"/>
          </a:p>
        </p:txBody>
      </p:sp>
    </p:spTree>
    <p:extLst>
      <p:ext uri="{BB962C8B-B14F-4D97-AF65-F5344CB8AC3E}">
        <p14:creationId xmlns:p14="http://schemas.microsoft.com/office/powerpoint/2010/main" val="2444732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chemeClr val="bg1">
                    <a:lumMod val="50000"/>
                  </a:schemeClr>
                </a:solidFill>
                <a:latin typeface="Tw Cen MT" panose="020B0602020104020603" pitchFamily="34" charset="0"/>
              </a:rPr>
              <a:t>Greater Manchester</a:t>
            </a:r>
          </a:p>
          <a:p>
            <a:pPr marL="285750" indent="-285750">
              <a:buFont typeface="Arial" pitchFamily="34" charset="0"/>
              <a:buChar char="•"/>
            </a:pPr>
            <a:r>
              <a:rPr lang="en-GB" sz="2000" dirty="0">
                <a:solidFill>
                  <a:schemeClr val="bg1">
                    <a:lumMod val="50000"/>
                  </a:schemeClr>
                </a:solidFill>
                <a:latin typeface="Tw Cen MT" panose="020B0602020104020603" pitchFamily="34" charset="0"/>
              </a:rPr>
              <a:t>Aim and focus for Year 3 is to achieve the NW Core Deliverables, which is the focus of today- Factual references, training competencies and refresher periods and embedding policy work in wider GM workforce engagement governance</a:t>
            </a:r>
          </a:p>
          <a:p>
            <a:endParaRPr lang="en-GB" dirty="0"/>
          </a:p>
        </p:txBody>
      </p:sp>
      <p:sp>
        <p:nvSpPr>
          <p:cNvPr id="4" name="Slide Number Placeholder 3"/>
          <p:cNvSpPr>
            <a:spLocks noGrp="1"/>
          </p:cNvSpPr>
          <p:nvPr>
            <p:ph type="sldNum" sz="quarter" idx="10"/>
          </p:nvPr>
        </p:nvSpPr>
        <p:spPr/>
        <p:txBody>
          <a:bodyPr/>
          <a:lstStyle/>
          <a:p>
            <a:fld id="{B5EB12BD-524A-4675-9ECD-2D2973E13CE6}" type="slidenum">
              <a:rPr lang="en-GB" smtClean="0"/>
              <a:t>6</a:t>
            </a:fld>
            <a:endParaRPr lang="en-GB"/>
          </a:p>
        </p:txBody>
      </p:sp>
    </p:spTree>
    <p:extLst>
      <p:ext uri="{BB962C8B-B14F-4D97-AF65-F5344CB8AC3E}">
        <p14:creationId xmlns:p14="http://schemas.microsoft.com/office/powerpoint/2010/main" val="5030777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Will come back to year 3….</a:t>
            </a:r>
          </a:p>
        </p:txBody>
      </p:sp>
      <p:sp>
        <p:nvSpPr>
          <p:cNvPr id="4" name="Slide Number Placeholder 3"/>
          <p:cNvSpPr>
            <a:spLocks noGrp="1"/>
          </p:cNvSpPr>
          <p:nvPr>
            <p:ph type="sldNum" sz="quarter" idx="10"/>
          </p:nvPr>
        </p:nvSpPr>
        <p:spPr/>
        <p:txBody>
          <a:bodyPr/>
          <a:lstStyle/>
          <a:p>
            <a:fld id="{B5EB12BD-524A-4675-9ECD-2D2973E13CE6}" type="slidenum">
              <a:rPr lang="en-GB" smtClean="0"/>
              <a:t>41</a:t>
            </a:fld>
            <a:endParaRPr lang="en-GB"/>
          </a:p>
        </p:txBody>
      </p:sp>
    </p:spTree>
    <p:extLst>
      <p:ext uri="{BB962C8B-B14F-4D97-AF65-F5344CB8AC3E}">
        <p14:creationId xmlns:p14="http://schemas.microsoft.com/office/powerpoint/2010/main" val="2444732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GB" sz="1200" dirty="0">
                <a:solidFill>
                  <a:schemeClr val="bg1">
                    <a:lumMod val="50000"/>
                  </a:schemeClr>
                </a:solidFill>
                <a:latin typeface="Tw Cen MT" panose="020B0602020104020603" pitchFamily="34" charset="0"/>
              </a:rPr>
              <a:t>Progress isn’t quick but we have maintained momentum</a:t>
            </a:r>
          </a:p>
          <a:p>
            <a:pPr marL="342900" indent="-342900">
              <a:buFont typeface="Arial" panose="020B0604020202020204" pitchFamily="34" charset="0"/>
              <a:buChar char="•"/>
            </a:pPr>
            <a:r>
              <a:rPr lang="en-GB" sz="1200" dirty="0">
                <a:solidFill>
                  <a:schemeClr val="bg1">
                    <a:lumMod val="50000"/>
                  </a:schemeClr>
                </a:solidFill>
                <a:latin typeface="Tw Cen MT" panose="020B0602020104020603" pitchFamily="34" charset="0"/>
              </a:rPr>
              <a:t>Communication and commitment from the group needed</a:t>
            </a:r>
          </a:p>
          <a:p>
            <a:pPr marL="342900" indent="-342900">
              <a:buFont typeface="Arial" panose="020B0604020202020204" pitchFamily="34" charset="0"/>
              <a:buChar char="•"/>
            </a:pPr>
            <a:r>
              <a:rPr lang="en-GB" sz="1200" dirty="0">
                <a:solidFill>
                  <a:schemeClr val="bg1">
                    <a:lumMod val="50000"/>
                  </a:schemeClr>
                </a:solidFill>
                <a:latin typeface="Tw Cen MT" panose="020B0602020104020603" pitchFamily="34" charset="0"/>
              </a:rPr>
              <a:t>HR and TU colleagues working in partnership is critical for progress</a:t>
            </a:r>
          </a:p>
          <a:p>
            <a:pPr marL="342900" indent="-342900">
              <a:buFont typeface="Arial" panose="020B0604020202020204" pitchFamily="34" charset="0"/>
              <a:buChar char="•"/>
            </a:pPr>
            <a:r>
              <a:rPr lang="en-GB" sz="1200" dirty="0">
                <a:solidFill>
                  <a:schemeClr val="bg1">
                    <a:lumMod val="50000"/>
                  </a:schemeClr>
                </a:solidFill>
                <a:latin typeface="Tw Cen MT" panose="020B0602020104020603" pitchFamily="34" charset="0"/>
              </a:rPr>
              <a:t>Requirement for governance processes to track implementation and benefits to Trusts</a:t>
            </a:r>
          </a:p>
          <a:p>
            <a:pPr marL="342900" indent="-342900">
              <a:buFont typeface="Arial" panose="020B0604020202020204" pitchFamily="34" charset="0"/>
              <a:buChar char="•"/>
            </a:pPr>
            <a:r>
              <a:rPr lang="en-GB" sz="1200" dirty="0">
                <a:solidFill>
                  <a:schemeClr val="bg1">
                    <a:lumMod val="50000"/>
                  </a:schemeClr>
                </a:solidFill>
                <a:latin typeface="Tw Cen MT" panose="020B0602020104020603" pitchFamily="34" charset="0"/>
              </a:rPr>
              <a:t>Importance of working alongside other </a:t>
            </a:r>
            <a:r>
              <a:rPr lang="en-GB" sz="1200" dirty="0" err="1">
                <a:solidFill>
                  <a:schemeClr val="bg1">
                    <a:lumMod val="50000"/>
                  </a:schemeClr>
                </a:solidFill>
                <a:latin typeface="Tw Cen MT" panose="020B0602020104020603" pitchFamily="34" charset="0"/>
              </a:rPr>
              <a:t>workstreams</a:t>
            </a:r>
            <a:r>
              <a:rPr lang="en-GB" sz="1200" dirty="0">
                <a:solidFill>
                  <a:schemeClr val="bg1">
                    <a:lumMod val="50000"/>
                  </a:schemeClr>
                </a:solidFill>
                <a:latin typeface="Tw Cen MT" panose="020B0602020104020603" pitchFamily="34" charset="0"/>
              </a:rPr>
              <a:t> to support policy development implementation including creating standard wording provided to all Trusts for amendment to policies.</a:t>
            </a:r>
          </a:p>
          <a:p>
            <a:pPr marL="342900" indent="-342900">
              <a:buFont typeface="Arial" panose="020B0604020202020204" pitchFamily="34" charset="0"/>
              <a:buChar char="•"/>
            </a:pPr>
            <a:r>
              <a:rPr lang="en-GB" sz="1200" dirty="0">
                <a:solidFill>
                  <a:schemeClr val="bg1">
                    <a:lumMod val="50000"/>
                  </a:schemeClr>
                </a:solidFill>
                <a:latin typeface="Tw Cen MT" panose="020B0602020104020603" pitchFamily="34" charset="0"/>
              </a:rPr>
              <a:t>Acceptance that not all Trusts are going to unilaterally sign up for a standard policy for one reason or another – therefore a “partial” agreement should be seen as acceptable</a:t>
            </a:r>
          </a:p>
          <a:p>
            <a:endParaRPr lang="en-GB" dirty="0"/>
          </a:p>
        </p:txBody>
      </p:sp>
      <p:sp>
        <p:nvSpPr>
          <p:cNvPr id="4" name="Slide Number Placeholder 3"/>
          <p:cNvSpPr>
            <a:spLocks noGrp="1"/>
          </p:cNvSpPr>
          <p:nvPr>
            <p:ph type="sldNum" sz="quarter" idx="10"/>
          </p:nvPr>
        </p:nvSpPr>
        <p:spPr/>
        <p:txBody>
          <a:bodyPr/>
          <a:lstStyle/>
          <a:p>
            <a:fld id="{B5EB12BD-524A-4675-9ECD-2D2973E13CE6}" type="slidenum">
              <a:rPr lang="en-GB" smtClean="0"/>
              <a:t>42</a:t>
            </a:fld>
            <a:endParaRPr lang="en-GB"/>
          </a:p>
        </p:txBody>
      </p:sp>
    </p:spTree>
    <p:extLst>
      <p:ext uri="{BB962C8B-B14F-4D97-AF65-F5344CB8AC3E}">
        <p14:creationId xmlns:p14="http://schemas.microsoft.com/office/powerpoint/2010/main" val="2444732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sz="1200" b="1" dirty="0">
                <a:solidFill>
                  <a:schemeClr val="bg1">
                    <a:lumMod val="50000"/>
                  </a:schemeClr>
                </a:solidFill>
                <a:latin typeface="Tw Cen MT" panose="020B0602020104020603" pitchFamily="34" charset="0"/>
              </a:rPr>
              <a:t>Partnership</a:t>
            </a:r>
            <a:r>
              <a:rPr lang="en-GB" sz="1200" b="1" baseline="0" dirty="0">
                <a:solidFill>
                  <a:schemeClr val="bg1">
                    <a:lumMod val="50000"/>
                  </a:schemeClr>
                </a:solidFill>
                <a:latin typeface="Tw Cen MT" panose="020B0602020104020603" pitchFamily="34" charset="0"/>
              </a:rPr>
              <a:t> Working/Engagement</a:t>
            </a:r>
            <a:r>
              <a:rPr lang="en-GB" sz="1200" baseline="0" dirty="0">
                <a:solidFill>
                  <a:schemeClr val="bg1">
                    <a:lumMod val="50000"/>
                  </a:schemeClr>
                </a:solidFill>
                <a:latin typeface="Tw Cen MT" panose="020B0602020104020603" pitchFamily="34" charset="0"/>
              </a:rPr>
              <a:t>:</a:t>
            </a:r>
          </a:p>
          <a:p>
            <a:pPr marL="171450" indent="-171450">
              <a:buFont typeface="Arial" panose="020B0604020202020204" pitchFamily="34" charset="0"/>
              <a:buChar char="•"/>
            </a:pPr>
            <a:r>
              <a:rPr lang="en-GB" sz="1200" dirty="0">
                <a:solidFill>
                  <a:schemeClr val="bg1">
                    <a:lumMod val="50000"/>
                  </a:schemeClr>
                </a:solidFill>
                <a:latin typeface="Tw Cen MT" panose="020B0602020104020603" pitchFamily="34" charset="0"/>
              </a:rPr>
              <a:t>Getting over the initial anxiety – at the first meeting TU colleagues outnumbered HR 4:1 </a:t>
            </a:r>
            <a:r>
              <a:rPr lang="en-GB" sz="1200" i="1" dirty="0">
                <a:solidFill>
                  <a:schemeClr val="bg1">
                    <a:lumMod val="50000"/>
                  </a:schemeClr>
                </a:solidFill>
                <a:latin typeface="Tw Cen MT" panose="020B0602020104020603" pitchFamily="34" charset="0"/>
              </a:rPr>
              <a:t>"I came into this concerned that this would be a battle and a challenge”.</a:t>
            </a:r>
            <a:r>
              <a:rPr lang="en-GB" sz="1200" i="1" baseline="0" dirty="0">
                <a:solidFill>
                  <a:schemeClr val="bg1">
                    <a:lumMod val="50000"/>
                  </a:schemeClr>
                </a:solidFill>
                <a:latin typeface="Tw Cen MT" panose="020B0602020104020603" pitchFamily="34" charset="0"/>
              </a:rPr>
              <a:t>  </a:t>
            </a:r>
            <a:r>
              <a:rPr lang="en-GB" sz="1200" dirty="0">
                <a:solidFill>
                  <a:schemeClr val="bg1">
                    <a:lumMod val="50000"/>
                  </a:schemeClr>
                </a:solidFill>
                <a:latin typeface="Tw Cen MT" panose="020B0602020104020603" pitchFamily="34" charset="0"/>
              </a:rPr>
              <a:t>We started off with a list of policies to review, then through ideas and agreement, expanded this e.g. currently looking at a “reasonable adjustments passport”</a:t>
            </a:r>
          </a:p>
          <a:p>
            <a:pPr marL="171450" indent="-171450">
              <a:buFont typeface="Arial" panose="020B0604020202020204" pitchFamily="34" charset="0"/>
              <a:buChar char="•"/>
            </a:pPr>
            <a:r>
              <a:rPr lang="en-GB" dirty="0"/>
              <a:t>"</a:t>
            </a:r>
            <a:r>
              <a:rPr lang="en-GB" i="1" dirty="0"/>
              <a:t>We came with a list of proposed policies. We listened to staff side concerns about reviewing contentious policies, and jointly agreed which ones to approve. I needed to ensure the group was working in partnership to an agreed shared goal. We are seeking agreement from NHS Trusts, not enforcing them to do it</a:t>
            </a:r>
            <a:r>
              <a:rPr lang="en-GB" dirty="0"/>
              <a:t>“</a:t>
            </a:r>
            <a:r>
              <a:rPr lang="en-GB" baseline="0" dirty="0"/>
              <a:t> </a:t>
            </a:r>
            <a:r>
              <a:rPr lang="en-GB" dirty="0"/>
              <a:t>Management Rep</a:t>
            </a:r>
          </a:p>
          <a:p>
            <a:pPr marL="171450" indent="-171450">
              <a:buFont typeface="Arial" panose="020B0604020202020204" pitchFamily="34" charset="0"/>
              <a:buChar char="•"/>
            </a:pPr>
            <a:r>
              <a:rPr lang="en-GB" dirty="0"/>
              <a:t>During the meeting concerns were raised by Trade Unions about a possible “race to the bottom” and eroding of staff terms and conditions.  Concerns were discussed and listened to.  Policies that were causing concern, and where value in harmonising was limited, were removed and agreement was reached jointly on the policies the Group would align.</a:t>
            </a:r>
          </a:p>
          <a:p>
            <a:pPr marL="171450" indent="-171450">
              <a:buFont typeface="Arial" panose="020B0604020202020204" pitchFamily="34" charset="0"/>
              <a:buChar char="•"/>
            </a:pPr>
            <a:r>
              <a:rPr lang="en-GB" dirty="0"/>
              <a:t>Assurance was offered that the aim of the policy alignment </a:t>
            </a:r>
            <a:r>
              <a:rPr lang="en-GB" dirty="0" err="1"/>
              <a:t>workstream</a:t>
            </a:r>
            <a:r>
              <a:rPr lang="en-GB" dirty="0"/>
              <a:t> was to get the best policy for organisations and their staff, and that alignment wasn’t about reduction in benefits or poorer terms.</a:t>
            </a:r>
          </a:p>
          <a:p>
            <a:pPr marL="171450" indent="-171450">
              <a:buFont typeface="Arial" panose="020B0604020202020204" pitchFamily="34" charset="0"/>
              <a:buChar char="•"/>
            </a:pPr>
            <a:r>
              <a:rPr lang="en-GB" dirty="0"/>
              <a:t>Through the establishment of an agreed shared aim, the appointment of an alternating TU/HR Chair, and through the relationships that have been built during the many meetings that have taken place, there is a real sense of partnership working amongst TU and HR colleagues</a:t>
            </a:r>
          </a:p>
          <a:p>
            <a:pPr marL="0" indent="0">
              <a:buFont typeface="Arial" panose="020B0604020202020204" pitchFamily="34" charset="0"/>
              <a:buNone/>
            </a:pPr>
            <a:endParaRPr lang="en-GB" sz="1200" dirty="0">
              <a:solidFill>
                <a:schemeClr val="bg1">
                  <a:lumMod val="50000"/>
                </a:schemeClr>
              </a:solidFill>
              <a:latin typeface="Tw Cen MT" panose="020B0602020104020603" pitchFamily="34" charset="0"/>
            </a:endParaRPr>
          </a:p>
          <a:p>
            <a:pPr marL="0" indent="0">
              <a:buFont typeface="Arial" panose="020B0604020202020204" pitchFamily="34" charset="0"/>
              <a:buNone/>
            </a:pPr>
            <a:r>
              <a:rPr lang="en-GB" sz="1200" b="1" dirty="0">
                <a:solidFill>
                  <a:schemeClr val="bg1">
                    <a:lumMod val="50000"/>
                  </a:schemeClr>
                </a:solidFill>
                <a:latin typeface="Tw Cen MT" panose="020B0602020104020603" pitchFamily="34" charset="0"/>
              </a:rPr>
              <a:t>Links with other </a:t>
            </a:r>
            <a:r>
              <a:rPr lang="en-GB" sz="1200" b="1" dirty="0" err="1">
                <a:solidFill>
                  <a:schemeClr val="bg1">
                    <a:lumMod val="50000"/>
                  </a:schemeClr>
                </a:solidFill>
                <a:latin typeface="Tw Cen MT" panose="020B0602020104020603" pitchFamily="34" charset="0"/>
              </a:rPr>
              <a:t>workstreams</a:t>
            </a:r>
            <a:r>
              <a:rPr lang="en-GB" sz="1200" dirty="0">
                <a:solidFill>
                  <a:schemeClr val="bg1">
                    <a:lumMod val="50000"/>
                  </a:schemeClr>
                </a:solidFill>
                <a:latin typeface="Tw Cen MT" panose="020B0602020104020603" pitchFamily="34" charset="0"/>
              </a:rPr>
              <a:t>:</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dirty="0">
                <a:solidFill>
                  <a:schemeClr val="bg1">
                    <a:lumMod val="50000"/>
                  </a:schemeClr>
                </a:solidFill>
                <a:latin typeface="Tw Cen MT" panose="020B0602020104020603" pitchFamily="34" charset="0"/>
              </a:rPr>
              <a:t>Links made with the Training </a:t>
            </a:r>
            <a:r>
              <a:rPr lang="en-GB" sz="1200" dirty="0" err="1">
                <a:solidFill>
                  <a:schemeClr val="bg1">
                    <a:lumMod val="50000"/>
                  </a:schemeClr>
                </a:solidFill>
                <a:latin typeface="Tw Cen MT" panose="020B0602020104020603" pitchFamily="34" charset="0"/>
              </a:rPr>
              <a:t>workstream</a:t>
            </a:r>
            <a:r>
              <a:rPr lang="en-GB" sz="1200" dirty="0">
                <a:solidFill>
                  <a:schemeClr val="bg1">
                    <a:lumMod val="50000"/>
                  </a:schemeClr>
                </a:solidFill>
                <a:latin typeface="Tw Cen MT" panose="020B0602020104020603" pitchFamily="34" charset="0"/>
              </a:rPr>
              <a:t> on the Mandatory Training &amp; Induction Policy</a:t>
            </a:r>
          </a:p>
          <a:p>
            <a:pPr marL="0" indent="0">
              <a:buFont typeface="Arial" panose="020B0604020202020204" pitchFamily="34" charset="0"/>
              <a:buNone/>
            </a:pPr>
            <a:endParaRPr lang="en-GB" sz="1200" dirty="0">
              <a:solidFill>
                <a:schemeClr val="bg1">
                  <a:lumMod val="50000"/>
                </a:schemeClr>
              </a:solidFill>
              <a:latin typeface="Tw Cen MT" panose="020B0602020104020603" pitchFamily="34" charset="0"/>
            </a:endParaRPr>
          </a:p>
          <a:p>
            <a:pPr marL="0" indent="0">
              <a:buFont typeface="Arial" panose="020B0604020202020204" pitchFamily="34" charset="0"/>
              <a:buNone/>
            </a:pPr>
            <a:r>
              <a:rPr lang="en-GB" sz="1200" b="1" dirty="0">
                <a:solidFill>
                  <a:schemeClr val="bg1">
                    <a:lumMod val="50000"/>
                  </a:schemeClr>
                </a:solidFill>
                <a:latin typeface="Tw Cen MT" panose="020B0602020104020603" pitchFamily="34" charset="0"/>
              </a:rPr>
              <a:t>Policy development</a:t>
            </a:r>
            <a:r>
              <a:rPr lang="en-GB" sz="1200" dirty="0">
                <a:solidFill>
                  <a:schemeClr val="bg1">
                    <a:lumMod val="50000"/>
                  </a:schemeClr>
                </a:solidFill>
                <a:latin typeface="Tw Cen MT" panose="020B0602020104020603" pitchFamily="34" charset="0"/>
              </a:rPr>
              <a:t>:</a:t>
            </a:r>
          </a:p>
          <a:p>
            <a:pPr marL="342900" indent="-342900">
              <a:buFont typeface="Arial" panose="020B0604020202020204" pitchFamily="34" charset="0"/>
              <a:buChar char="•"/>
            </a:pPr>
            <a:r>
              <a:rPr lang="en-GB" sz="1200" dirty="0">
                <a:solidFill>
                  <a:schemeClr val="bg1">
                    <a:lumMod val="50000"/>
                  </a:schemeClr>
                </a:solidFill>
                <a:latin typeface="Tw Cen MT" panose="020B0602020104020603" pitchFamily="34" charset="0"/>
              </a:rPr>
              <a:t>Task and finish groups have produced draft Secondment and Probationary period policies</a:t>
            </a:r>
          </a:p>
          <a:p>
            <a:pPr marL="342900" indent="-342900">
              <a:buFont typeface="Arial" panose="020B0604020202020204" pitchFamily="34" charset="0"/>
              <a:buChar char="•"/>
            </a:pPr>
            <a:r>
              <a:rPr lang="en-GB" sz="1200" dirty="0">
                <a:solidFill>
                  <a:schemeClr val="bg1">
                    <a:lumMod val="50000"/>
                  </a:schemeClr>
                </a:solidFill>
                <a:latin typeface="Tw Cen MT" panose="020B0602020104020603" pitchFamily="34" charset="0"/>
              </a:rPr>
              <a:t>Recommendation on notice periods has been developed for GM.</a:t>
            </a:r>
          </a:p>
          <a:p>
            <a:pPr marL="342900" indent="-342900">
              <a:buFont typeface="Arial" panose="020B0604020202020204" pitchFamily="34" charset="0"/>
              <a:buChar char="•"/>
            </a:pPr>
            <a:r>
              <a:rPr lang="en-GB" sz="1200" dirty="0">
                <a:solidFill>
                  <a:schemeClr val="bg1">
                    <a:lumMod val="50000"/>
                  </a:schemeClr>
                </a:solidFill>
                <a:latin typeface="Tw Cen MT" panose="020B0602020104020603" pitchFamily="34" charset="0"/>
              </a:rPr>
              <a:t>Cheshire and Merseyside are developing an Honorary Contract policy which will be shared with GM.</a:t>
            </a:r>
          </a:p>
          <a:p>
            <a:pPr marL="342900" indent="-342900">
              <a:buFont typeface="Arial" panose="020B0604020202020204" pitchFamily="34" charset="0"/>
              <a:buChar char="•"/>
            </a:pPr>
            <a:endParaRPr lang="en-GB" sz="1200" dirty="0">
              <a:solidFill>
                <a:schemeClr val="bg1">
                  <a:lumMod val="50000"/>
                </a:schemeClr>
              </a:solidFill>
              <a:latin typeface="Tw Cen MT" panose="020B0602020104020603" pitchFamily="34" charset="0"/>
            </a:endParaRPr>
          </a:p>
          <a:p>
            <a:pPr marL="171450" indent="-171450">
              <a:buFontTx/>
              <a:buChar char="-"/>
            </a:pPr>
            <a:r>
              <a:rPr lang="en-GB" sz="1200" dirty="0">
                <a:solidFill>
                  <a:schemeClr val="bg1">
                    <a:lumMod val="50000"/>
                  </a:schemeClr>
                </a:solidFill>
                <a:latin typeface="Tw Cen MT" panose="020B0602020104020603" pitchFamily="34" charset="0"/>
              </a:rPr>
              <a:t>- - - - - -</a:t>
            </a:r>
          </a:p>
          <a:p>
            <a:pPr marL="171450" indent="-171450">
              <a:buFontTx/>
              <a:buChar char="-"/>
            </a:pPr>
            <a:endParaRPr lang="en-GB" sz="1200" dirty="0">
              <a:solidFill>
                <a:schemeClr val="bg1">
                  <a:lumMod val="50000"/>
                </a:schemeClr>
              </a:solidFill>
              <a:latin typeface="Tw Cen MT" panose="020B0602020104020603" pitchFamily="34" charset="0"/>
            </a:endParaRPr>
          </a:p>
          <a:p>
            <a:endParaRPr lang="en-GB" dirty="0"/>
          </a:p>
          <a:p>
            <a:pPr marL="0" indent="0">
              <a:buFontTx/>
              <a:buNone/>
            </a:pPr>
            <a:endParaRPr lang="en-GB" sz="1200" dirty="0">
              <a:solidFill>
                <a:schemeClr val="bg1">
                  <a:lumMod val="50000"/>
                </a:schemeClr>
              </a:solidFill>
              <a:latin typeface="Tw Cen MT" panose="020B0602020104020603" pitchFamily="34" charset="0"/>
            </a:endParaRPr>
          </a:p>
          <a:p>
            <a:pPr marL="342900" indent="-342900">
              <a:buFont typeface="Arial" panose="020B0604020202020204" pitchFamily="34" charset="0"/>
              <a:buChar char="•"/>
            </a:pPr>
            <a:endParaRPr lang="en-GB" sz="1200" dirty="0">
              <a:solidFill>
                <a:schemeClr val="bg1">
                  <a:lumMod val="50000"/>
                </a:schemeClr>
              </a:solidFill>
              <a:latin typeface="Tw Cen MT" panose="020B0602020104020603" pitchFamily="34" charset="0"/>
            </a:endParaRPr>
          </a:p>
          <a:p>
            <a:endParaRPr lang="en-GB" dirty="0"/>
          </a:p>
        </p:txBody>
      </p:sp>
      <p:sp>
        <p:nvSpPr>
          <p:cNvPr id="4" name="Slide Number Placeholder 3"/>
          <p:cNvSpPr>
            <a:spLocks noGrp="1"/>
          </p:cNvSpPr>
          <p:nvPr>
            <p:ph type="sldNum" sz="quarter" idx="10"/>
          </p:nvPr>
        </p:nvSpPr>
        <p:spPr/>
        <p:txBody>
          <a:bodyPr/>
          <a:lstStyle/>
          <a:p>
            <a:fld id="{B5EB12BD-524A-4675-9ECD-2D2973E13CE6}" type="slidenum">
              <a:rPr lang="en-GB" smtClean="0"/>
              <a:t>43</a:t>
            </a:fld>
            <a:endParaRPr lang="en-GB"/>
          </a:p>
        </p:txBody>
      </p:sp>
    </p:spTree>
    <p:extLst>
      <p:ext uri="{BB962C8B-B14F-4D97-AF65-F5344CB8AC3E}">
        <p14:creationId xmlns:p14="http://schemas.microsoft.com/office/powerpoint/2010/main" val="2444732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GB" sz="1200" b="1" dirty="0">
                <a:solidFill>
                  <a:schemeClr val="bg1">
                    <a:lumMod val="50000"/>
                  </a:schemeClr>
                </a:solidFill>
                <a:latin typeface="Tw Cen MT" panose="020B0602020104020603" pitchFamily="34" charset="0"/>
              </a:rPr>
              <a:t>Relationships: </a:t>
            </a:r>
            <a:r>
              <a:rPr lang="en-GB" sz="1200" dirty="0">
                <a:solidFill>
                  <a:schemeClr val="bg1">
                    <a:lumMod val="50000"/>
                  </a:schemeClr>
                </a:solidFill>
                <a:latin typeface="Tw Cen MT" panose="020B0602020104020603" pitchFamily="34" charset="0"/>
              </a:rPr>
              <a:t>Don’t expect to walk before you can run – relationship building at the outset is the best enabler for progress</a:t>
            </a:r>
          </a:p>
          <a:p>
            <a:pPr lvl="0"/>
            <a:endParaRPr lang="en-GB" sz="1200" dirty="0">
              <a:solidFill>
                <a:schemeClr val="bg1">
                  <a:lumMod val="50000"/>
                </a:schemeClr>
              </a:solidFill>
              <a:latin typeface="Tw Cen MT" panose="020B0602020104020603" pitchFamily="34" charset="0"/>
            </a:endParaRPr>
          </a:p>
          <a:p>
            <a:pPr marL="0" lvl="0" indent="0">
              <a:buFont typeface="Arial" panose="020B0604020202020204" pitchFamily="34" charset="0"/>
              <a:buNone/>
            </a:pPr>
            <a:r>
              <a:rPr lang="en-GB" sz="1200" b="1" dirty="0">
                <a:solidFill>
                  <a:schemeClr val="bg1">
                    <a:lumMod val="50000"/>
                  </a:schemeClr>
                </a:solidFill>
                <a:latin typeface="Tw Cen MT" panose="020B0602020104020603" pitchFamily="34" charset="0"/>
              </a:rPr>
              <a:t>Common Ground: </a:t>
            </a:r>
            <a:r>
              <a:rPr lang="en-GB" sz="1200" dirty="0">
                <a:solidFill>
                  <a:schemeClr val="bg1">
                    <a:lumMod val="50000"/>
                  </a:schemeClr>
                </a:solidFill>
                <a:latin typeface="Tw Cen MT" panose="020B0602020104020603" pitchFamily="34" charset="0"/>
              </a:rPr>
              <a:t>Find areas for common ground that agreement can be reached on</a:t>
            </a:r>
          </a:p>
          <a:p>
            <a:pPr lvl="0"/>
            <a:endParaRPr lang="en-GB" sz="1200" dirty="0">
              <a:solidFill>
                <a:schemeClr val="bg1">
                  <a:lumMod val="50000"/>
                </a:schemeClr>
              </a:solidFill>
              <a:latin typeface="Tw Cen MT" panose="020B0602020104020603" pitchFamily="34" charset="0"/>
            </a:endParaRPr>
          </a:p>
          <a:p>
            <a:pPr marL="0" indent="0">
              <a:buFont typeface="Arial" panose="020B0604020202020204" pitchFamily="34" charset="0"/>
              <a:buNone/>
            </a:pPr>
            <a:r>
              <a:rPr lang="en-GB" sz="1200" b="1" dirty="0">
                <a:solidFill>
                  <a:schemeClr val="bg1">
                    <a:lumMod val="50000"/>
                  </a:schemeClr>
                </a:solidFill>
                <a:latin typeface="Tw Cen MT" panose="020B0602020104020603" pitchFamily="34" charset="0"/>
              </a:rPr>
              <a:t>Share: </a:t>
            </a:r>
            <a:r>
              <a:rPr lang="en-GB" sz="1200" dirty="0">
                <a:solidFill>
                  <a:schemeClr val="bg1">
                    <a:lumMod val="50000"/>
                  </a:schemeClr>
                </a:solidFill>
                <a:latin typeface="Tw Cen MT" panose="020B0602020104020603" pitchFamily="34" charset="0"/>
              </a:rPr>
              <a:t>Regularly share information between GM, Cumbria and Lancashire and Cheshire and Merseyside to support wider streamlining improvements.  This will maintain the project sustainability and widen its positive impact.</a:t>
            </a:r>
            <a:r>
              <a:rPr lang="en-GB" sz="1200" baseline="0" dirty="0">
                <a:solidFill>
                  <a:schemeClr val="bg1">
                    <a:lumMod val="50000"/>
                  </a:schemeClr>
                </a:solidFill>
                <a:latin typeface="Tw Cen MT" panose="020B0602020104020603" pitchFamily="34" charset="0"/>
              </a:rPr>
              <a:t>  </a:t>
            </a:r>
            <a:r>
              <a:rPr lang="en-GB" dirty="0"/>
              <a:t>Don’t feel we have “checked in” enough with</a:t>
            </a:r>
            <a:r>
              <a:rPr lang="en-GB" baseline="0" dirty="0"/>
              <a:t> colleagues from the other STPs so certainly an objective for year 3 and beyond.</a:t>
            </a:r>
            <a:endParaRPr lang="en-GB" dirty="0"/>
          </a:p>
        </p:txBody>
      </p:sp>
      <p:sp>
        <p:nvSpPr>
          <p:cNvPr id="4" name="Slide Number Placeholder 3"/>
          <p:cNvSpPr>
            <a:spLocks noGrp="1"/>
          </p:cNvSpPr>
          <p:nvPr>
            <p:ph type="sldNum" sz="quarter" idx="10"/>
          </p:nvPr>
        </p:nvSpPr>
        <p:spPr/>
        <p:txBody>
          <a:bodyPr/>
          <a:lstStyle/>
          <a:p>
            <a:fld id="{B5EB12BD-524A-4675-9ECD-2D2973E13CE6}" type="slidenum">
              <a:rPr lang="en-GB" smtClean="0"/>
              <a:t>44</a:t>
            </a:fld>
            <a:endParaRPr lang="en-GB"/>
          </a:p>
        </p:txBody>
      </p:sp>
    </p:spTree>
    <p:extLst>
      <p:ext uri="{BB962C8B-B14F-4D97-AF65-F5344CB8AC3E}">
        <p14:creationId xmlns:p14="http://schemas.microsoft.com/office/powerpoint/2010/main" val="2444732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dirty="0">
                <a:solidFill>
                  <a:schemeClr val="bg1">
                    <a:lumMod val="50000"/>
                  </a:schemeClr>
                </a:solidFill>
                <a:latin typeface="Tw Cen MT" panose="020B0602020104020603" pitchFamily="34" charset="0"/>
              </a:rPr>
              <a:t>Develop</a:t>
            </a:r>
            <a:r>
              <a:rPr lang="en-GB" sz="1200" b="1" baseline="0" dirty="0">
                <a:solidFill>
                  <a:schemeClr val="bg1">
                    <a:lumMod val="50000"/>
                  </a:schemeClr>
                </a:solidFill>
                <a:latin typeface="Tw Cen MT" panose="020B0602020104020603" pitchFamily="34" charset="0"/>
              </a:rPr>
              <a:t> &amp; Implement: </a:t>
            </a:r>
            <a:r>
              <a:rPr lang="en-GB" sz="1200" dirty="0">
                <a:solidFill>
                  <a:schemeClr val="bg1">
                    <a:lumMod val="50000"/>
                  </a:schemeClr>
                </a:solidFill>
                <a:latin typeface="Tw Cen MT" panose="020B0602020104020603" pitchFamily="34" charset="0"/>
              </a:rPr>
              <a:t>Reasonable Adjustment Passport</a:t>
            </a:r>
            <a:r>
              <a:rPr lang="en-GB" sz="1200" baseline="0" dirty="0">
                <a:solidFill>
                  <a:schemeClr val="bg1">
                    <a:lumMod val="50000"/>
                  </a:schemeClr>
                </a:solidFill>
                <a:latin typeface="Tw Cen MT" panose="020B0602020104020603" pitchFamily="34" charset="0"/>
              </a:rPr>
              <a:t> / </a:t>
            </a:r>
            <a:r>
              <a:rPr lang="en-GB" sz="1200" dirty="0">
                <a:solidFill>
                  <a:schemeClr val="bg1">
                    <a:lumMod val="50000"/>
                  </a:schemeClr>
                </a:solidFill>
                <a:latin typeface="Tw Cen MT" panose="020B0602020104020603" pitchFamily="34" charset="0"/>
              </a:rPr>
              <a:t>Medical Acting Down / Just Culture / Covering absent colleagues Policy for Medical Staff</a:t>
            </a:r>
          </a:p>
          <a:p>
            <a:endParaRPr lang="en-GB" sz="1200" dirty="0">
              <a:solidFill>
                <a:schemeClr val="bg1">
                  <a:lumMod val="50000"/>
                </a:schemeClr>
              </a:solidFill>
              <a:latin typeface="Tw Cen MT" panose="020B0602020104020603" pitchFamily="34" charset="0"/>
            </a:endParaRPr>
          </a:p>
          <a:p>
            <a:pPr marL="0" indent="0">
              <a:buFont typeface="Arial" panose="020B0604020202020204" pitchFamily="34" charset="0"/>
              <a:buNone/>
            </a:pPr>
            <a:r>
              <a:rPr lang="en-GB" sz="1200" b="1" dirty="0">
                <a:solidFill>
                  <a:schemeClr val="bg1">
                    <a:lumMod val="50000"/>
                  </a:schemeClr>
                </a:solidFill>
                <a:latin typeface="Tw Cen MT" panose="020B0602020104020603" pitchFamily="34" charset="0"/>
              </a:rPr>
              <a:t>Governance: </a:t>
            </a:r>
            <a:r>
              <a:rPr lang="en-GB" sz="1200" dirty="0">
                <a:solidFill>
                  <a:schemeClr val="bg1">
                    <a:lumMod val="50000"/>
                  </a:schemeClr>
                </a:solidFill>
                <a:latin typeface="Tw Cen MT" panose="020B0602020104020603" pitchFamily="34" charset="0"/>
              </a:rPr>
              <a:t>Identify appropriate governance routes, through GM HRDs with proposed oversight provided by the Health and Social Care Partnership</a:t>
            </a:r>
          </a:p>
          <a:p>
            <a:endParaRPr lang="en-GB" sz="1200" dirty="0">
              <a:solidFill>
                <a:schemeClr val="bg1">
                  <a:lumMod val="50000"/>
                </a:schemeClr>
              </a:solidFill>
              <a:latin typeface="Tw Cen MT" panose="020B0602020104020603" pitchFamily="34" charset="0"/>
            </a:endParaRPr>
          </a:p>
          <a:p>
            <a:pPr marL="0" indent="0">
              <a:buFont typeface="Arial" panose="020B0604020202020204" pitchFamily="34" charset="0"/>
              <a:buNone/>
            </a:pPr>
            <a:r>
              <a:rPr lang="en-GB" sz="1200" b="1" dirty="0">
                <a:solidFill>
                  <a:schemeClr val="bg1">
                    <a:lumMod val="50000"/>
                  </a:schemeClr>
                </a:solidFill>
                <a:latin typeface="Tw Cen MT" panose="020B0602020104020603" pitchFamily="34" charset="0"/>
              </a:rPr>
              <a:t>Growth: </a:t>
            </a:r>
            <a:r>
              <a:rPr lang="en-GB" sz="1200" dirty="0">
                <a:solidFill>
                  <a:schemeClr val="bg1">
                    <a:lumMod val="50000"/>
                  </a:schemeClr>
                </a:solidFill>
                <a:latin typeface="Tw Cen MT" panose="020B0602020104020603" pitchFamily="34" charset="0"/>
              </a:rPr>
              <a:t>Determine future scope for Policy Streamlining – e.g. policy development across Health and Social Care, standardisation of </a:t>
            </a:r>
            <a:r>
              <a:rPr lang="en-GB" sz="1200" dirty="0" err="1">
                <a:solidFill>
                  <a:schemeClr val="bg1">
                    <a:lumMod val="50000"/>
                  </a:schemeClr>
                </a:solidFill>
                <a:latin typeface="Tw Cen MT" panose="020B0602020104020603" pitchFamily="34" charset="0"/>
              </a:rPr>
              <a:t>AfC</a:t>
            </a:r>
            <a:r>
              <a:rPr lang="en-GB" sz="1200" dirty="0">
                <a:solidFill>
                  <a:schemeClr val="bg1">
                    <a:lumMod val="50000"/>
                  </a:schemeClr>
                </a:solidFill>
                <a:latin typeface="Tw Cen MT" panose="020B0602020104020603" pitchFamily="34" charset="0"/>
              </a:rPr>
              <a:t> reforms.</a:t>
            </a:r>
          </a:p>
          <a:p>
            <a:endParaRPr lang="en-GB" dirty="0"/>
          </a:p>
          <a:p>
            <a:r>
              <a:rPr lang="en-GB" b="1" dirty="0"/>
              <a:t>***Now hand back to Andrea</a:t>
            </a:r>
            <a:r>
              <a:rPr lang="en-GB" b="1" baseline="0" dirty="0"/>
              <a:t>***</a:t>
            </a:r>
            <a:endParaRPr lang="en-GB" b="1" dirty="0"/>
          </a:p>
        </p:txBody>
      </p:sp>
      <p:sp>
        <p:nvSpPr>
          <p:cNvPr id="4" name="Slide Number Placeholder 3"/>
          <p:cNvSpPr>
            <a:spLocks noGrp="1"/>
          </p:cNvSpPr>
          <p:nvPr>
            <p:ph type="sldNum" sz="quarter" idx="10"/>
          </p:nvPr>
        </p:nvSpPr>
        <p:spPr/>
        <p:txBody>
          <a:bodyPr/>
          <a:lstStyle/>
          <a:p>
            <a:fld id="{B5EB12BD-524A-4675-9ECD-2D2973E13CE6}" type="slidenum">
              <a:rPr lang="en-GB" smtClean="0"/>
              <a:t>45</a:t>
            </a:fld>
            <a:endParaRPr lang="en-GB"/>
          </a:p>
        </p:txBody>
      </p:sp>
    </p:spTree>
    <p:extLst>
      <p:ext uri="{BB962C8B-B14F-4D97-AF65-F5344CB8AC3E}">
        <p14:creationId xmlns:p14="http://schemas.microsoft.com/office/powerpoint/2010/main" val="2444732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10"/>
          </p:nvPr>
        </p:nvSpPr>
        <p:spPr/>
        <p:txBody>
          <a:bodyPr/>
          <a:lstStyle/>
          <a:p>
            <a:fld id="{B5EB12BD-524A-4675-9ECD-2D2973E13CE6}" type="slidenum">
              <a:rPr lang="en-GB" smtClean="0"/>
              <a:t>47</a:t>
            </a:fld>
            <a:endParaRPr lang="en-GB"/>
          </a:p>
        </p:txBody>
      </p:sp>
    </p:spTree>
    <p:extLst>
      <p:ext uri="{BB962C8B-B14F-4D97-AF65-F5344CB8AC3E}">
        <p14:creationId xmlns:p14="http://schemas.microsoft.com/office/powerpoint/2010/main" val="8607844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u="sng" kern="1200" dirty="0">
                <a:solidFill>
                  <a:schemeClr val="tx1"/>
                </a:solidFill>
                <a:effectLst/>
                <a:latin typeface="+mn-lt"/>
                <a:ea typeface="+mn-ea"/>
                <a:cs typeface="+mn-cs"/>
                <a:hlinkClick r:id="rId3"/>
              </a:rPr>
              <a:t>https://www.surveymonkey.co.uk/r/QCGGCCP</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5EB12BD-524A-4675-9ECD-2D2973E13CE6}" type="slidenum">
              <a:rPr lang="en-GB" smtClean="0"/>
              <a:t>49</a:t>
            </a:fld>
            <a:endParaRPr lang="en-GB"/>
          </a:p>
        </p:txBody>
      </p:sp>
    </p:spTree>
    <p:extLst>
      <p:ext uri="{BB962C8B-B14F-4D97-AF65-F5344CB8AC3E}">
        <p14:creationId xmlns:p14="http://schemas.microsoft.com/office/powerpoint/2010/main" val="12061815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Tw Cen MT" panose="020B0602020104020603" pitchFamily="34" charset="0"/>
              </a:rPr>
              <a:t>Streamlining NWs core deliverables were specifically chosen to be consistent and applicable across the whole of the NW as they are reliant on all trusts within the region complying.  This enables the region as a whole to be successful and </a:t>
            </a:r>
            <a:r>
              <a:rPr lang="en-US" dirty="0" err="1">
                <a:latin typeface="Tw Cen MT" panose="020B0602020104020603" pitchFamily="34" charset="0"/>
              </a:rPr>
              <a:t>realise</a:t>
            </a:r>
            <a:r>
              <a:rPr lang="en-US" dirty="0">
                <a:latin typeface="Tw Cen MT" panose="020B0602020104020603" pitchFamily="34" charset="0"/>
              </a:rPr>
              <a:t> the benefits of workforce streamlining. </a:t>
            </a:r>
            <a:endParaRPr lang="en-GB" dirty="0">
              <a:latin typeface="Tw Cen MT" panose="020B0602020104020603" pitchFamily="34" charset="0"/>
            </a:endParaRPr>
          </a:p>
          <a:p>
            <a:endParaRPr lang="en-GB" dirty="0"/>
          </a:p>
        </p:txBody>
      </p:sp>
      <p:sp>
        <p:nvSpPr>
          <p:cNvPr id="4" name="Slide Number Placeholder 3"/>
          <p:cNvSpPr>
            <a:spLocks noGrp="1"/>
          </p:cNvSpPr>
          <p:nvPr>
            <p:ph type="sldNum" sz="quarter" idx="10"/>
          </p:nvPr>
        </p:nvSpPr>
        <p:spPr/>
        <p:txBody>
          <a:bodyPr/>
          <a:lstStyle/>
          <a:p>
            <a:fld id="{B5EB12BD-524A-4675-9ECD-2D2973E13CE6}" type="slidenum">
              <a:rPr lang="en-GB" smtClean="0"/>
              <a:t>7</a:t>
            </a:fld>
            <a:endParaRPr lang="en-GB"/>
          </a:p>
        </p:txBody>
      </p:sp>
    </p:spTree>
    <p:extLst>
      <p:ext uri="{BB962C8B-B14F-4D97-AF65-F5344CB8AC3E}">
        <p14:creationId xmlns:p14="http://schemas.microsoft.com/office/powerpoint/2010/main" val="10694192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 NW is split into 3 sub-regions for the purpose of NW Streamlining, and these are Greater Manchester, Cheshire and Mersey and Cumbria and Lancashire.  Sub-regionally HR Directors have agreed different milestones to achieve the NW core streamlining deliverables, as well as additional milestones and </a:t>
            </a:r>
            <a:r>
              <a:rPr lang="en-GB" sz="1200" kern="1200" dirty="0" err="1">
                <a:solidFill>
                  <a:schemeClr val="tx1"/>
                </a:solidFill>
                <a:effectLst/>
                <a:latin typeface="+mn-lt"/>
                <a:ea typeface="+mn-ea"/>
                <a:cs typeface="+mn-cs"/>
              </a:rPr>
              <a:t>workstreams</a:t>
            </a:r>
            <a:r>
              <a:rPr lang="en-GB" sz="1200" kern="1200" dirty="0">
                <a:solidFill>
                  <a:schemeClr val="tx1"/>
                </a:solidFill>
                <a:effectLst/>
                <a:latin typeface="+mn-lt"/>
                <a:ea typeface="+mn-ea"/>
                <a:cs typeface="+mn-cs"/>
              </a:rPr>
              <a:t> that are related to the core deliverables.</a:t>
            </a:r>
          </a:p>
          <a:p>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So</a:t>
            </a:r>
            <a:r>
              <a:rPr lang="en-GB" sz="1200" kern="1200" baseline="0" dirty="0">
                <a:solidFill>
                  <a:schemeClr val="tx1"/>
                </a:solidFill>
                <a:effectLst/>
                <a:latin typeface="+mn-lt"/>
                <a:ea typeface="+mn-ea"/>
                <a:cs typeface="+mn-cs"/>
              </a:rPr>
              <a:t> i</a:t>
            </a:r>
            <a:r>
              <a:rPr lang="en-GB" sz="1200" kern="1200" dirty="0">
                <a:solidFill>
                  <a:schemeClr val="tx1"/>
                </a:solidFill>
                <a:effectLst/>
                <a:latin typeface="+mn-lt"/>
                <a:ea typeface="+mn-ea"/>
                <a:cs typeface="+mn-cs"/>
              </a:rPr>
              <a:t>n addition to the core deliverables outlined on my previous slide, Greater Manchester are also working towards these</a:t>
            </a:r>
            <a:r>
              <a:rPr lang="en-GB" sz="1200" kern="1200" baseline="0" dirty="0">
                <a:solidFill>
                  <a:schemeClr val="tx1"/>
                </a:solidFill>
                <a:effectLst/>
                <a:latin typeface="+mn-lt"/>
                <a:ea typeface="+mn-ea"/>
                <a:cs typeface="+mn-cs"/>
              </a:rPr>
              <a:t> milestones.</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dirty="0"/>
          </a:p>
          <a:p>
            <a:endParaRPr lang="en-GB" dirty="0"/>
          </a:p>
        </p:txBody>
      </p:sp>
      <p:sp>
        <p:nvSpPr>
          <p:cNvPr id="4" name="Slide Number Placeholder 3"/>
          <p:cNvSpPr>
            <a:spLocks noGrp="1"/>
          </p:cNvSpPr>
          <p:nvPr>
            <p:ph type="sldNum" sz="quarter" idx="10"/>
          </p:nvPr>
        </p:nvSpPr>
        <p:spPr/>
        <p:txBody>
          <a:bodyPr/>
          <a:lstStyle/>
          <a:p>
            <a:fld id="{B5EB12BD-524A-4675-9ECD-2D2973E13CE6}" type="slidenum">
              <a:rPr lang="en-GB" smtClean="0"/>
              <a:t>8</a:t>
            </a:fld>
            <a:endParaRPr lang="en-GB"/>
          </a:p>
        </p:txBody>
      </p:sp>
    </p:spTree>
    <p:extLst>
      <p:ext uri="{BB962C8B-B14F-4D97-AF65-F5344CB8AC3E}">
        <p14:creationId xmlns:p14="http://schemas.microsoft.com/office/powerpoint/2010/main" val="10694192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GB" sz="1200" dirty="0">
              <a:solidFill>
                <a:schemeClr val="bg1">
                  <a:lumMod val="50000"/>
                </a:schemeClr>
              </a:solidFill>
              <a:latin typeface="Tw Cen MT" panose="020B0602020104020603" pitchFamily="34" charset="0"/>
            </a:endParaRPr>
          </a:p>
          <a:p>
            <a:pPr marL="285750" indent="-285750">
              <a:buFont typeface="Arial" pitchFamily="34" charset="0"/>
              <a:buChar char="•"/>
            </a:pPr>
            <a:endParaRPr lang="en-GB" sz="1200" dirty="0">
              <a:solidFill>
                <a:schemeClr val="bg1">
                  <a:lumMod val="50000"/>
                </a:schemeClr>
              </a:solidFill>
              <a:latin typeface="Tw Cen MT" panose="020B0602020104020603" pitchFamily="34" charset="0"/>
            </a:endParaRPr>
          </a:p>
          <a:p>
            <a:pPr marL="285750" indent="-285750">
              <a:buFont typeface="Arial" pitchFamily="34" charset="0"/>
              <a:buChar char="•"/>
            </a:pPr>
            <a:endParaRPr lang="en-GB" sz="1400" dirty="0">
              <a:solidFill>
                <a:schemeClr val="bg1">
                  <a:lumMod val="50000"/>
                </a:schemeClr>
              </a:solidFill>
              <a:latin typeface="Tw Cen MT" panose="020B0602020104020603" pitchFamily="34" charset="0"/>
            </a:endParaRPr>
          </a:p>
        </p:txBody>
      </p:sp>
      <p:sp>
        <p:nvSpPr>
          <p:cNvPr id="4" name="Slide Number Placeholder 3"/>
          <p:cNvSpPr>
            <a:spLocks noGrp="1"/>
          </p:cNvSpPr>
          <p:nvPr>
            <p:ph type="sldNum" sz="quarter" idx="10"/>
          </p:nvPr>
        </p:nvSpPr>
        <p:spPr/>
        <p:txBody>
          <a:bodyPr/>
          <a:lstStyle/>
          <a:p>
            <a:fld id="{B5EB12BD-524A-4675-9ECD-2D2973E13CE6}" type="slidenum">
              <a:rPr lang="en-GB" smtClean="0"/>
              <a:t>9</a:t>
            </a:fld>
            <a:endParaRPr lang="en-GB"/>
          </a:p>
        </p:txBody>
      </p:sp>
    </p:spTree>
    <p:extLst>
      <p:ext uri="{BB962C8B-B14F-4D97-AF65-F5344CB8AC3E}">
        <p14:creationId xmlns:p14="http://schemas.microsoft.com/office/powerpoint/2010/main" val="31767948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5EB12BD-524A-4675-9ECD-2D2973E13CE6}" type="slidenum">
              <a:rPr lang="en-GB" smtClean="0"/>
              <a:t>10</a:t>
            </a:fld>
            <a:endParaRPr lang="en-GB"/>
          </a:p>
        </p:txBody>
      </p:sp>
    </p:spTree>
    <p:extLst>
      <p:ext uri="{BB962C8B-B14F-4D97-AF65-F5344CB8AC3E}">
        <p14:creationId xmlns:p14="http://schemas.microsoft.com/office/powerpoint/2010/main" val="25959445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5EB12BD-524A-4675-9ECD-2D2973E13CE6}" type="slidenum">
              <a:rPr lang="en-GB" smtClean="0"/>
              <a:t>16</a:t>
            </a:fld>
            <a:endParaRPr lang="en-GB"/>
          </a:p>
        </p:txBody>
      </p:sp>
    </p:spTree>
    <p:extLst>
      <p:ext uri="{BB962C8B-B14F-4D97-AF65-F5344CB8AC3E}">
        <p14:creationId xmlns:p14="http://schemas.microsoft.com/office/powerpoint/2010/main" val="23931471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15000"/>
              </a:lnSpc>
              <a:spcAft>
                <a:spcPts val="0"/>
              </a:spcAft>
              <a:buFont typeface="Symbol"/>
              <a:buNone/>
            </a:pPr>
            <a:r>
              <a:rPr lang="en-GB" dirty="0"/>
              <a:t>These</a:t>
            </a:r>
            <a:r>
              <a:rPr lang="en-GB" baseline="0" dirty="0"/>
              <a:t> are the GM recruitment milestones as it stands, that are to be achieved by the end of Y3.  </a:t>
            </a:r>
            <a:endParaRPr lang="en-GB" dirty="0"/>
          </a:p>
        </p:txBody>
      </p:sp>
      <p:sp>
        <p:nvSpPr>
          <p:cNvPr id="4" name="Slide Number Placeholder 3"/>
          <p:cNvSpPr>
            <a:spLocks noGrp="1"/>
          </p:cNvSpPr>
          <p:nvPr>
            <p:ph type="sldNum" sz="quarter" idx="10"/>
          </p:nvPr>
        </p:nvSpPr>
        <p:spPr/>
        <p:txBody>
          <a:bodyPr/>
          <a:lstStyle/>
          <a:p>
            <a:fld id="{13B1E35D-B9EA-487C-81C4-F344358DFFEE}" type="slidenum">
              <a:rPr lang="en-GB" smtClean="0"/>
              <a:t>17</a:t>
            </a:fld>
            <a:endParaRPr lang="en-GB"/>
          </a:p>
        </p:txBody>
      </p:sp>
    </p:spTree>
    <p:extLst>
      <p:ext uri="{BB962C8B-B14F-4D97-AF65-F5344CB8AC3E}">
        <p14:creationId xmlns:p14="http://schemas.microsoft.com/office/powerpoint/2010/main" val="4364759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A1923BA-97C7-B741-9A25-DC72DEEF7184}" type="datetimeFigureOut">
              <a:rPr lang="en-US" smtClean="0"/>
              <a:t>4/12/2024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70B6A0-65E3-144A-865A-6DB04E5BDA2D}"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1923BA-97C7-B741-9A25-DC72DEEF7184}" type="datetimeFigureOut">
              <a:rPr lang="en-US" smtClean="0"/>
              <a:t>4/12/2024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70B6A0-65E3-144A-865A-6DB04E5BDA2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1923BA-97C7-B741-9A25-DC72DEEF7184}" type="datetimeFigureOut">
              <a:rPr lang="en-US" smtClean="0"/>
              <a:t>4/12/2024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70B6A0-65E3-144A-865A-6DB04E5BDA2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1923BA-97C7-B741-9A25-DC72DEEF7184}" type="datetimeFigureOut">
              <a:rPr lang="en-US" smtClean="0"/>
              <a:t>4/12/2024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70B6A0-65E3-144A-865A-6DB04E5BDA2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1923BA-97C7-B741-9A25-DC72DEEF7184}" type="datetimeFigureOut">
              <a:rPr lang="en-US" smtClean="0"/>
              <a:t>4/12/2024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70B6A0-65E3-144A-865A-6DB04E5BDA2D}"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A1923BA-97C7-B741-9A25-DC72DEEF7184}" type="datetimeFigureOut">
              <a:rPr lang="en-US" smtClean="0"/>
              <a:t>4/12/2024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70B6A0-65E3-144A-865A-6DB04E5BDA2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A1923BA-97C7-B741-9A25-DC72DEEF7184}" type="datetimeFigureOut">
              <a:rPr lang="en-US" smtClean="0"/>
              <a:t>4/12/2024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70B6A0-65E3-144A-865A-6DB04E5BDA2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A1923BA-97C7-B741-9A25-DC72DEEF7184}" type="datetimeFigureOut">
              <a:rPr lang="en-US" smtClean="0"/>
              <a:t>4/12/2024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70B6A0-65E3-144A-865A-6DB04E5BDA2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1923BA-97C7-B741-9A25-DC72DEEF7184}" type="datetimeFigureOut">
              <a:rPr lang="en-US" smtClean="0"/>
              <a:t>4/12/2024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70B6A0-65E3-144A-865A-6DB04E5BDA2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A1923BA-97C7-B741-9A25-DC72DEEF7184}" type="datetimeFigureOut">
              <a:rPr lang="en-US" smtClean="0"/>
              <a:t>4/12/2024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70B6A0-65E3-144A-865A-6DB04E5BDA2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A1923BA-97C7-B741-9A25-DC72DEEF7184}" type="datetimeFigureOut">
              <a:rPr lang="en-US" smtClean="0"/>
              <a:t>4/12/2024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70B6A0-65E3-144A-865A-6DB04E5BDA2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1923BA-97C7-B741-9A25-DC72DEEF7184}" type="datetimeFigureOut">
              <a:rPr lang="en-US" smtClean="0"/>
              <a:t>4/12/2024</a:t>
            </a:fld>
            <a:endParaRPr 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70B6A0-65E3-144A-865A-6DB04E5BDA2D}" type="slidenum">
              <a:rPr lang="en-US" smtClean="0"/>
              <a:t>‹#›</a:t>
            </a:fld>
            <a:endParaRPr lang="en-US"/>
          </a:p>
        </p:txBody>
      </p:sp>
    </p:spTree>
    <p:extLst>
      <p:ext uri="{BB962C8B-B14F-4D97-AF65-F5344CB8AC3E}">
        <p14:creationId xmlns:p14="http://schemas.microsoft.com/office/powerpoint/2010/main" val="1157137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5.jp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7" Type="http://schemas.microsoft.com/office/2007/relationships/hdphoto" Target="../media/hdphoto3.wdp"/><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5.jp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microsoft.com/office/2007/relationships/hdphoto" Target="../media/hdphoto4.wdp"/></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3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10.emf"/><Relationship Id="rId4" Type="http://schemas.openxmlformats.org/officeDocument/2006/relationships/oleObject" Target="../embeddings/oleObject1.bin"/></Relationships>
</file>

<file path=ppt/slides/_rels/slide3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3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3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chart" Target="../charts/chart1.xml"/><Relationship Id="rId5" Type="http://schemas.openxmlformats.org/officeDocument/2006/relationships/image" Target="../media/image5.jpg"/><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3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4.jpg"/><Relationship Id="rId7"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5.jpg"/><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3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5.jpg"/><Relationship Id="rId4" Type="http://schemas.openxmlformats.org/officeDocument/2006/relationships/image" Target="../media/image1.png"/></Relationships>
</file>

<file path=ppt/slides/_rels/slide4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1.png"/></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1.png"/></Relationships>
</file>

<file path=ppt/slides/_rels/slide4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1.png"/></Relationships>
</file>

<file path=ppt/slides/_rels/slide4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1.png"/></Relationships>
</file>

<file path=ppt/slides/_rels/slide4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1.png"/></Relationships>
</file>

<file path=ppt/slides/_rels/slide46.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2.png"/><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microsoft.com/office/2007/relationships/hdphoto" Target="../media/hdphoto7.wdp"/><Relationship Id="rId5" Type="http://schemas.openxmlformats.org/officeDocument/2006/relationships/image" Target="../media/image21.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7" Type="http://schemas.microsoft.com/office/2007/relationships/hdphoto" Target="../media/hdphoto2.wdp"/><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5.jp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5.jp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Bronwyn.Driver\Pictures\Stramlining 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15" y="418902"/>
            <a:ext cx="2316113" cy="189544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2273" y="2996275"/>
            <a:ext cx="2213728" cy="3861725"/>
          </a:xfrm>
          <a:prstGeom prst="rect">
            <a:avLst/>
          </a:prstGeom>
        </p:spPr>
      </p:pic>
      <p:sp>
        <p:nvSpPr>
          <p:cNvPr id="8" name="TextBox 7"/>
          <p:cNvSpPr txBox="1"/>
          <p:nvPr/>
        </p:nvSpPr>
        <p:spPr>
          <a:xfrm>
            <a:off x="5467512" y="1389252"/>
            <a:ext cx="8568965" cy="400110"/>
          </a:xfrm>
          <a:prstGeom prst="rect">
            <a:avLst/>
          </a:prstGeom>
          <a:noFill/>
        </p:spPr>
        <p:txBody>
          <a:bodyPr wrap="square" rtlCol="0">
            <a:spAutoFit/>
          </a:bodyPr>
          <a:lstStyle/>
          <a:p>
            <a:r>
              <a:rPr lang="en-US" sz="2000" b="1" dirty="0">
                <a:solidFill>
                  <a:schemeClr val="bg1">
                    <a:lumMod val="50000"/>
                  </a:schemeClr>
                </a:solidFill>
                <a:latin typeface="Tw Cen MT" panose="020B0602020104020603" pitchFamily="34" charset="0"/>
                <a:ea typeface="Arial" charset="0"/>
                <a:cs typeface="Arial" charset="0"/>
              </a:rPr>
              <a:t>Year 2: Successes and Achievements</a:t>
            </a:r>
            <a:endParaRPr lang="en-US" sz="2000" b="1" dirty="0">
              <a:solidFill>
                <a:schemeClr val="bg1">
                  <a:lumMod val="50000"/>
                </a:schemeClr>
              </a:solidFill>
              <a:latin typeface="Arial" charset="0"/>
              <a:ea typeface="Arial" charset="0"/>
              <a:cs typeface="Arial" charset="0"/>
            </a:endParaRPr>
          </a:p>
        </p:txBody>
      </p:sp>
      <p:sp>
        <p:nvSpPr>
          <p:cNvPr id="9" name="TextBox 8"/>
          <p:cNvSpPr txBox="1"/>
          <p:nvPr/>
        </p:nvSpPr>
        <p:spPr>
          <a:xfrm>
            <a:off x="527901" y="6297105"/>
            <a:ext cx="8568965" cy="276999"/>
          </a:xfrm>
          <a:prstGeom prst="rect">
            <a:avLst/>
          </a:prstGeom>
          <a:noFill/>
        </p:spPr>
        <p:txBody>
          <a:bodyPr wrap="square" rtlCol="0">
            <a:spAutoFit/>
          </a:bodyPr>
          <a:lstStyle/>
          <a:p>
            <a:r>
              <a:rPr lang="en-US" sz="1200" dirty="0">
                <a:solidFill>
                  <a:schemeClr val="bg2">
                    <a:lumMod val="50000"/>
                  </a:schemeClr>
                </a:solidFill>
                <a:latin typeface="Arial" charset="0"/>
                <a:ea typeface="Arial" charset="0"/>
                <a:cs typeface="Arial" charset="0"/>
              </a:rPr>
              <a:t>August 2018</a:t>
            </a:r>
          </a:p>
        </p:txBody>
      </p:sp>
      <p:sp>
        <p:nvSpPr>
          <p:cNvPr id="11" name="TextBox 10">
            <a:extLst>
              <a:ext uri="{FF2B5EF4-FFF2-40B4-BE49-F238E27FC236}">
                <a16:creationId xmlns:a16="http://schemas.microsoft.com/office/drawing/2014/main" id="{BE8AA9BD-5B28-4BB1-803B-54BB6E1B0DE1}"/>
              </a:ext>
            </a:extLst>
          </p:cNvPr>
          <p:cNvSpPr txBox="1"/>
          <p:nvPr/>
        </p:nvSpPr>
        <p:spPr>
          <a:xfrm>
            <a:off x="2810047" y="576267"/>
            <a:ext cx="7278915" cy="1323439"/>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lumMod val="65000"/>
                  </a:prstClr>
                </a:solidFill>
                <a:effectLst/>
                <a:uLnTx/>
                <a:uFillTx/>
                <a:latin typeface="Tw Cen MT" panose="020B0602020104020603" pitchFamily="34" charset="0"/>
                <a:ea typeface="+mn-ea"/>
                <a:cs typeface="+mn-cs"/>
              </a:rPr>
              <a:t>North West </a:t>
            </a:r>
            <a:r>
              <a:rPr lang="en-US" sz="4000" dirty="0">
                <a:solidFill>
                  <a:prstClr val="white">
                    <a:lumMod val="65000"/>
                  </a:prstClr>
                </a:solidFill>
                <a:latin typeface="Tw Cen MT" panose="020B0602020104020603" pitchFamily="34" charset="0"/>
              </a:rPr>
              <a:t>Streamlining: </a:t>
            </a:r>
            <a:r>
              <a:rPr kumimoji="0" lang="en-US" sz="4000" b="0" i="0" u="none" strike="noStrike" kern="1200" cap="none" spc="0" normalizeH="0" baseline="0" noProof="0" dirty="0">
                <a:ln>
                  <a:noFill/>
                </a:ln>
                <a:solidFill>
                  <a:prstClr val="white">
                    <a:lumMod val="65000"/>
                  </a:prstClr>
                </a:solidFill>
                <a:effectLst/>
                <a:uLnTx/>
                <a:uFillTx/>
                <a:latin typeface="Tw Cen MT" panose="020B0602020104020603" pitchFamily="34" charset="0"/>
                <a:ea typeface="+mn-ea"/>
                <a:cs typeface="+mn-cs"/>
              </a:rPr>
              <a:t>Greater Manchester</a:t>
            </a:r>
          </a:p>
        </p:txBody>
      </p:sp>
      <p:grpSp>
        <p:nvGrpSpPr>
          <p:cNvPr id="7" name="Group 6">
            <a:extLst>
              <a:ext uri="{FF2B5EF4-FFF2-40B4-BE49-F238E27FC236}">
                <a16:creationId xmlns:a16="http://schemas.microsoft.com/office/drawing/2014/main" id="{DBBA08C8-2816-4D90-8F51-13DDE57D9B02}"/>
              </a:ext>
            </a:extLst>
          </p:cNvPr>
          <p:cNvGrpSpPr/>
          <p:nvPr/>
        </p:nvGrpSpPr>
        <p:grpSpPr>
          <a:xfrm>
            <a:off x="3059984" y="5941875"/>
            <a:ext cx="2886286" cy="587348"/>
            <a:chOff x="4514321" y="4440352"/>
            <a:chExt cx="3552352" cy="587348"/>
          </a:xfrm>
        </p:grpSpPr>
        <p:pic>
          <p:nvPicPr>
            <p:cNvPr id="12" name="Picture 11">
              <a:extLst>
                <a:ext uri="{FF2B5EF4-FFF2-40B4-BE49-F238E27FC236}">
                  <a16:creationId xmlns:a16="http://schemas.microsoft.com/office/drawing/2014/main" id="{36AD75AC-7B33-4856-AEEB-43C097932FE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14321" y="4440352"/>
              <a:ext cx="587348" cy="587348"/>
            </a:xfrm>
            <a:prstGeom prst="rect">
              <a:avLst/>
            </a:prstGeom>
          </p:spPr>
        </p:pic>
        <p:sp>
          <p:nvSpPr>
            <p:cNvPr id="13" name="TextBox 12">
              <a:extLst>
                <a:ext uri="{FF2B5EF4-FFF2-40B4-BE49-F238E27FC236}">
                  <a16:creationId xmlns:a16="http://schemas.microsoft.com/office/drawing/2014/main" id="{AE6D7D2D-B60E-493F-9C97-225632E1B707}"/>
                </a:ext>
              </a:extLst>
            </p:cNvPr>
            <p:cNvSpPr txBox="1"/>
            <p:nvPr/>
          </p:nvSpPr>
          <p:spPr>
            <a:xfrm>
              <a:off x="4855821" y="4533971"/>
              <a:ext cx="3210852" cy="400110"/>
            </a:xfrm>
            <a:prstGeom prst="rect">
              <a:avLst/>
            </a:prstGeom>
            <a:noFill/>
          </p:spPr>
          <p:txBody>
            <a:bodyPr wrap="square" rtlCol="0">
              <a:spAutoFit/>
            </a:bodyPr>
            <a:lstStyle/>
            <a:p>
              <a:pPr algn="ctr"/>
              <a:r>
                <a:rPr lang="en-US" sz="2000" dirty="0">
                  <a:solidFill>
                    <a:srgbClr val="26A6D1"/>
                  </a:solidFill>
                  <a:latin typeface="Tw Cen MT" panose="020B0602020104020603" pitchFamily="34" charset="0"/>
                </a:rPr>
                <a:t>@</a:t>
              </a:r>
              <a:r>
                <a:rPr lang="en-US" sz="2000" dirty="0" err="1">
                  <a:solidFill>
                    <a:srgbClr val="26A6D1"/>
                  </a:solidFill>
                  <a:latin typeface="Tw Cen MT" panose="020B0602020104020603" pitchFamily="34" charset="0"/>
                </a:rPr>
                <a:t>StreamliningNW</a:t>
              </a:r>
              <a:endParaRPr lang="en-US" sz="2000" dirty="0">
                <a:solidFill>
                  <a:srgbClr val="26A6D1"/>
                </a:solidFill>
                <a:latin typeface="Tw Cen MT" panose="020B0602020104020603" pitchFamily="34" charset="0"/>
              </a:endParaRPr>
            </a:p>
          </p:txBody>
        </p:sp>
      </p:grpSp>
      <p:sp>
        <p:nvSpPr>
          <p:cNvPr id="2" name="TextBox 1"/>
          <p:cNvSpPr txBox="1"/>
          <p:nvPr/>
        </p:nvSpPr>
        <p:spPr>
          <a:xfrm>
            <a:off x="1384627" y="2245119"/>
            <a:ext cx="6855512" cy="3693319"/>
          </a:xfrm>
          <a:prstGeom prst="rect">
            <a:avLst/>
          </a:prstGeom>
          <a:noFill/>
        </p:spPr>
        <p:txBody>
          <a:bodyPr wrap="square" rtlCol="0">
            <a:spAutoFit/>
          </a:bodyPr>
          <a:lstStyle/>
          <a:p>
            <a:pPr algn="ctr"/>
            <a:r>
              <a:rPr lang="en-GB" dirty="0">
                <a:solidFill>
                  <a:schemeClr val="bg1">
                    <a:lumMod val="50000"/>
                  </a:schemeClr>
                </a:solidFill>
                <a:latin typeface="Tw Cen MT" panose="020B0602020104020603" pitchFamily="34" charset="0"/>
              </a:rPr>
              <a:t>Welcome to the North West Streamlining webinar for Greater Manchester.  The webinar is scheduled to begin at 1:15pm.  </a:t>
            </a:r>
          </a:p>
          <a:p>
            <a:pPr algn="ctr"/>
            <a:endParaRPr lang="en-GB" dirty="0">
              <a:solidFill>
                <a:schemeClr val="bg1">
                  <a:lumMod val="50000"/>
                </a:schemeClr>
              </a:solidFill>
              <a:latin typeface="Tw Cen MT" panose="020B0602020104020603" pitchFamily="34" charset="0"/>
            </a:endParaRPr>
          </a:p>
          <a:p>
            <a:pPr algn="ctr"/>
            <a:r>
              <a:rPr lang="en-GB" b="1" dirty="0">
                <a:solidFill>
                  <a:schemeClr val="bg1">
                    <a:lumMod val="50000"/>
                  </a:schemeClr>
                </a:solidFill>
                <a:latin typeface="Tw Cen MT" panose="020B0602020104020603" pitchFamily="34" charset="0"/>
              </a:rPr>
              <a:t>Audio</a:t>
            </a:r>
            <a:r>
              <a:rPr lang="en-GB" dirty="0">
                <a:solidFill>
                  <a:schemeClr val="bg1">
                    <a:lumMod val="50000"/>
                  </a:schemeClr>
                </a:solidFill>
                <a:latin typeface="Tw Cen MT" panose="020B0602020104020603" pitchFamily="34" charset="0"/>
              </a:rPr>
              <a:t> can be accessed via dialling in (use the “Quick Start” icon on the top left, then select to “dial in” &amp; follow the instructions including entering your participant PIN and attendee ID).  </a:t>
            </a:r>
          </a:p>
          <a:p>
            <a:pPr algn="ctr"/>
            <a:endParaRPr lang="en-GB" dirty="0">
              <a:solidFill>
                <a:schemeClr val="bg1">
                  <a:lumMod val="50000"/>
                </a:schemeClr>
              </a:solidFill>
              <a:latin typeface="Tw Cen MT" panose="020B0602020104020603" pitchFamily="34" charset="0"/>
            </a:endParaRPr>
          </a:p>
          <a:p>
            <a:pPr algn="ctr"/>
            <a:r>
              <a:rPr lang="en-GB" dirty="0">
                <a:solidFill>
                  <a:schemeClr val="bg1">
                    <a:lumMod val="50000"/>
                  </a:schemeClr>
                </a:solidFill>
                <a:latin typeface="Tw Cen MT" panose="020B0602020104020603" pitchFamily="34" charset="0"/>
              </a:rPr>
              <a:t>Please ensure that you have your mic on mute and webcam turned off. </a:t>
            </a:r>
          </a:p>
          <a:p>
            <a:pPr algn="ctr"/>
            <a:endParaRPr lang="en-GB" dirty="0">
              <a:solidFill>
                <a:schemeClr val="bg1">
                  <a:lumMod val="50000"/>
                </a:schemeClr>
              </a:solidFill>
              <a:latin typeface="Tw Cen MT" panose="020B0602020104020603" pitchFamily="34" charset="0"/>
            </a:endParaRPr>
          </a:p>
          <a:p>
            <a:pPr algn="ctr"/>
            <a:r>
              <a:rPr lang="en-GB" dirty="0">
                <a:solidFill>
                  <a:schemeClr val="bg1">
                    <a:lumMod val="50000"/>
                  </a:schemeClr>
                </a:solidFill>
                <a:latin typeface="Tw Cen MT" panose="020B0602020104020603" pitchFamily="34" charset="0"/>
              </a:rPr>
              <a:t>This session will be recorded and placed onto the streamlining website.  </a:t>
            </a:r>
          </a:p>
          <a:p>
            <a:pPr algn="ctr"/>
            <a:endParaRPr lang="en-GB" dirty="0">
              <a:solidFill>
                <a:schemeClr val="bg1">
                  <a:lumMod val="50000"/>
                </a:schemeClr>
              </a:solidFill>
              <a:latin typeface="Tw Cen MT" panose="020B0602020104020603" pitchFamily="34" charset="0"/>
            </a:endParaRPr>
          </a:p>
          <a:p>
            <a:pPr algn="ctr"/>
            <a:r>
              <a:rPr lang="en-GB" dirty="0">
                <a:solidFill>
                  <a:schemeClr val="bg1">
                    <a:lumMod val="50000"/>
                  </a:schemeClr>
                </a:solidFill>
                <a:latin typeface="Tw Cen MT" panose="020B0602020104020603" pitchFamily="34" charset="0"/>
              </a:rPr>
              <a:t>If you have any questions prior to the webinar commencing, please type these into the chat facility on the right hand side of your screen.</a:t>
            </a:r>
          </a:p>
        </p:txBody>
      </p:sp>
    </p:spTree>
    <p:extLst>
      <p:ext uri="{BB962C8B-B14F-4D97-AF65-F5344CB8AC3E}">
        <p14:creationId xmlns:p14="http://schemas.microsoft.com/office/powerpoint/2010/main" val="13858346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7632" y="3151632"/>
            <a:ext cx="4468368" cy="3706368"/>
          </a:xfrm>
          <a:prstGeom prst="rect">
            <a:avLst/>
          </a:prstGeom>
        </p:spPr>
      </p:pic>
      <p:pic>
        <p:nvPicPr>
          <p:cNvPr id="9" name="Picture 2" descr="C:\Users\Bronwyn.Driver\Pictures\Stramlining 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30675" y="5398865"/>
            <a:ext cx="1662645" cy="1360662"/>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173018C8-03FD-436F-9C99-DA75024C8C61}"/>
              </a:ext>
            </a:extLst>
          </p:cNvPr>
          <p:cNvSpPr txBox="1"/>
          <p:nvPr/>
        </p:nvSpPr>
        <p:spPr>
          <a:xfrm>
            <a:off x="606581" y="236528"/>
            <a:ext cx="868227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dirty="0">
                <a:solidFill>
                  <a:prstClr val="white">
                    <a:lumMod val="65000"/>
                  </a:prstClr>
                </a:solidFill>
                <a:latin typeface="Tw Cen MT" panose="020B0602020104020603" pitchFamily="34" charset="0"/>
              </a:rPr>
              <a:t>WELCOME</a:t>
            </a:r>
            <a:endParaRPr kumimoji="0" lang="en-US" sz="4000" b="0" i="0" u="none" strike="noStrike" kern="1200" cap="none" spc="0" normalizeH="0" baseline="0" noProof="0" dirty="0">
              <a:ln>
                <a:noFill/>
              </a:ln>
              <a:solidFill>
                <a:prstClr val="white">
                  <a:lumMod val="65000"/>
                </a:prstClr>
              </a:solidFill>
              <a:effectLst/>
              <a:uLnTx/>
              <a:uFillTx/>
              <a:latin typeface="Tw Cen MT" panose="020B0602020104020603" pitchFamily="34" charset="0"/>
              <a:ea typeface="+mn-ea"/>
              <a:cs typeface="+mn-cs"/>
            </a:endParaRP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6109" y="6235908"/>
            <a:ext cx="914400" cy="432816"/>
          </a:xfrm>
          <a:prstGeom prst="rect">
            <a:avLst/>
          </a:prstGeom>
        </p:spPr>
      </p:pic>
      <p:sp>
        <p:nvSpPr>
          <p:cNvPr id="7" name="TextBox 6"/>
          <p:cNvSpPr txBox="1"/>
          <p:nvPr/>
        </p:nvSpPr>
        <p:spPr>
          <a:xfrm>
            <a:off x="1191228" y="1145578"/>
            <a:ext cx="7512977" cy="461665"/>
          </a:xfrm>
          <a:prstGeom prst="rect">
            <a:avLst/>
          </a:prstGeom>
          <a:noFill/>
        </p:spPr>
        <p:txBody>
          <a:bodyPr wrap="square" rtlCol="0">
            <a:spAutoFit/>
          </a:bodyPr>
          <a:lstStyle/>
          <a:p>
            <a:pPr algn="ctr"/>
            <a:r>
              <a:rPr lang="en-GB" sz="2400" b="1" i="1" dirty="0">
                <a:solidFill>
                  <a:srgbClr val="E44C1C"/>
                </a:solidFill>
                <a:latin typeface="Tw Cen MT" panose="020B0602020104020603" pitchFamily="34" charset="0"/>
              </a:rPr>
              <a:t>What next…</a:t>
            </a:r>
          </a:p>
        </p:txBody>
      </p:sp>
      <p:grpSp>
        <p:nvGrpSpPr>
          <p:cNvPr id="11" name="Group 10"/>
          <p:cNvGrpSpPr/>
          <p:nvPr/>
        </p:nvGrpSpPr>
        <p:grpSpPr>
          <a:xfrm>
            <a:off x="4870286" y="3652797"/>
            <a:ext cx="3508221" cy="2373290"/>
            <a:chOff x="6279588" y="3669164"/>
            <a:chExt cx="3508221" cy="2373290"/>
          </a:xfrm>
        </p:grpSpPr>
        <p:sp>
          <p:nvSpPr>
            <p:cNvPr id="12" name="Freeform 5"/>
            <p:cNvSpPr>
              <a:spLocks/>
            </p:cNvSpPr>
            <p:nvPr/>
          </p:nvSpPr>
          <p:spPr bwMode="auto">
            <a:xfrm>
              <a:off x="6279588" y="3669164"/>
              <a:ext cx="3508221" cy="2373290"/>
            </a:xfrm>
            <a:custGeom>
              <a:avLst/>
              <a:gdLst>
                <a:gd name="T0" fmla="*/ 3432 w 10074"/>
                <a:gd name="T1" fmla="*/ 0 h 6815"/>
                <a:gd name="T2" fmla="*/ 0 w 10074"/>
                <a:gd name="T3" fmla="*/ 1111 h 6815"/>
                <a:gd name="T4" fmla="*/ 92 w 10074"/>
                <a:gd name="T5" fmla="*/ 1972 h 6815"/>
                <a:gd name="T6" fmla="*/ 6298 w 10074"/>
                <a:gd name="T7" fmla="*/ 6815 h 6815"/>
                <a:gd name="T8" fmla="*/ 10034 w 10074"/>
                <a:gd name="T9" fmla="*/ 4966 h 6815"/>
                <a:gd name="T10" fmla="*/ 10074 w 10074"/>
                <a:gd name="T11" fmla="*/ 3988 h 6815"/>
                <a:gd name="T12" fmla="*/ 3432 w 10074"/>
                <a:gd name="T13" fmla="*/ 0 h 6815"/>
              </a:gdLst>
              <a:ahLst/>
              <a:cxnLst>
                <a:cxn ang="0">
                  <a:pos x="T0" y="T1"/>
                </a:cxn>
                <a:cxn ang="0">
                  <a:pos x="T2" y="T3"/>
                </a:cxn>
                <a:cxn ang="0">
                  <a:pos x="T4" y="T5"/>
                </a:cxn>
                <a:cxn ang="0">
                  <a:pos x="T6" y="T7"/>
                </a:cxn>
                <a:cxn ang="0">
                  <a:pos x="T8" y="T9"/>
                </a:cxn>
                <a:cxn ang="0">
                  <a:pos x="T10" y="T11"/>
                </a:cxn>
                <a:cxn ang="0">
                  <a:pos x="T12" y="T13"/>
                </a:cxn>
              </a:cxnLst>
              <a:rect l="0" t="0" r="r" b="b"/>
              <a:pathLst>
                <a:path w="10074" h="6815">
                  <a:moveTo>
                    <a:pt x="3432" y="0"/>
                  </a:moveTo>
                  <a:lnTo>
                    <a:pt x="0" y="1111"/>
                  </a:lnTo>
                  <a:lnTo>
                    <a:pt x="92" y="1972"/>
                  </a:lnTo>
                  <a:lnTo>
                    <a:pt x="6298" y="6815"/>
                  </a:lnTo>
                  <a:lnTo>
                    <a:pt x="10034" y="4966"/>
                  </a:lnTo>
                  <a:lnTo>
                    <a:pt x="10074" y="3988"/>
                  </a:lnTo>
                  <a:lnTo>
                    <a:pt x="3432" y="0"/>
                  </a:lnTo>
                  <a:close/>
                </a:path>
              </a:pathLst>
            </a:custGeom>
            <a:solidFill>
              <a:schemeClr val="tx2"/>
            </a:soli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13"/>
            <p:cNvSpPr>
              <a:spLocks/>
            </p:cNvSpPr>
            <p:nvPr/>
          </p:nvSpPr>
          <p:spPr bwMode="auto">
            <a:xfrm>
              <a:off x="6279588" y="4056064"/>
              <a:ext cx="2193249" cy="1986390"/>
            </a:xfrm>
            <a:custGeom>
              <a:avLst/>
              <a:gdLst>
                <a:gd name="T0" fmla="*/ 0 w 6298"/>
                <a:gd name="T1" fmla="*/ 0 h 5704"/>
                <a:gd name="T2" fmla="*/ 6286 w 6298"/>
                <a:gd name="T3" fmla="*/ 4666 h 5704"/>
                <a:gd name="T4" fmla="*/ 6298 w 6298"/>
                <a:gd name="T5" fmla="*/ 5704 h 5704"/>
                <a:gd name="T6" fmla="*/ 92 w 6298"/>
                <a:gd name="T7" fmla="*/ 861 h 5704"/>
                <a:gd name="T8" fmla="*/ 0 w 6298"/>
                <a:gd name="T9" fmla="*/ 0 h 5704"/>
              </a:gdLst>
              <a:ahLst/>
              <a:cxnLst>
                <a:cxn ang="0">
                  <a:pos x="T0" y="T1"/>
                </a:cxn>
                <a:cxn ang="0">
                  <a:pos x="T2" y="T3"/>
                </a:cxn>
                <a:cxn ang="0">
                  <a:pos x="T4" y="T5"/>
                </a:cxn>
                <a:cxn ang="0">
                  <a:pos x="T6" y="T7"/>
                </a:cxn>
                <a:cxn ang="0">
                  <a:pos x="T8" y="T9"/>
                </a:cxn>
              </a:cxnLst>
              <a:rect l="0" t="0" r="r" b="b"/>
              <a:pathLst>
                <a:path w="6298" h="5704">
                  <a:moveTo>
                    <a:pt x="0" y="0"/>
                  </a:moveTo>
                  <a:lnTo>
                    <a:pt x="6286" y="4666"/>
                  </a:lnTo>
                  <a:lnTo>
                    <a:pt x="6298" y="5704"/>
                  </a:lnTo>
                  <a:lnTo>
                    <a:pt x="92" y="861"/>
                  </a:lnTo>
                  <a:lnTo>
                    <a:pt x="0" y="0"/>
                  </a:lnTo>
                  <a:close/>
                </a:path>
              </a:pathLst>
            </a:custGeom>
            <a:solidFill>
              <a:schemeClr val="tx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14"/>
            <p:cNvSpPr>
              <a:spLocks/>
            </p:cNvSpPr>
            <p:nvPr/>
          </p:nvSpPr>
          <p:spPr bwMode="auto">
            <a:xfrm>
              <a:off x="8468657" y="5057965"/>
              <a:ext cx="1319152" cy="984489"/>
            </a:xfrm>
            <a:custGeom>
              <a:avLst/>
              <a:gdLst>
                <a:gd name="T0" fmla="*/ 3788 w 3788"/>
                <a:gd name="T1" fmla="*/ 0 h 2827"/>
                <a:gd name="T2" fmla="*/ 0 w 3788"/>
                <a:gd name="T3" fmla="*/ 1789 h 2827"/>
                <a:gd name="T4" fmla="*/ 12 w 3788"/>
                <a:gd name="T5" fmla="*/ 2827 h 2827"/>
                <a:gd name="T6" fmla="*/ 3748 w 3788"/>
                <a:gd name="T7" fmla="*/ 978 h 2827"/>
                <a:gd name="T8" fmla="*/ 3788 w 3788"/>
                <a:gd name="T9" fmla="*/ 0 h 2827"/>
                <a:gd name="T10" fmla="*/ 3788 w 3788"/>
                <a:gd name="T11" fmla="*/ 0 h 2827"/>
              </a:gdLst>
              <a:ahLst/>
              <a:cxnLst>
                <a:cxn ang="0">
                  <a:pos x="T0" y="T1"/>
                </a:cxn>
                <a:cxn ang="0">
                  <a:pos x="T2" y="T3"/>
                </a:cxn>
                <a:cxn ang="0">
                  <a:pos x="T4" y="T5"/>
                </a:cxn>
                <a:cxn ang="0">
                  <a:pos x="T6" y="T7"/>
                </a:cxn>
                <a:cxn ang="0">
                  <a:pos x="T8" y="T9"/>
                </a:cxn>
                <a:cxn ang="0">
                  <a:pos x="T10" y="T11"/>
                </a:cxn>
              </a:cxnLst>
              <a:rect l="0" t="0" r="r" b="b"/>
              <a:pathLst>
                <a:path w="3788" h="2827">
                  <a:moveTo>
                    <a:pt x="3788" y="0"/>
                  </a:moveTo>
                  <a:lnTo>
                    <a:pt x="0" y="1789"/>
                  </a:lnTo>
                  <a:lnTo>
                    <a:pt x="12" y="2827"/>
                  </a:lnTo>
                  <a:lnTo>
                    <a:pt x="3748" y="978"/>
                  </a:lnTo>
                  <a:lnTo>
                    <a:pt x="3788" y="0"/>
                  </a:lnTo>
                  <a:lnTo>
                    <a:pt x="3788" y="0"/>
                  </a:lnTo>
                  <a:close/>
                </a:path>
              </a:pathLst>
            </a:custGeom>
            <a:solidFill>
              <a:schemeClr val="tx2">
                <a:lumMod val="50000"/>
              </a:schemeClr>
            </a:soli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5" name="Group 14"/>
          <p:cNvGrpSpPr/>
          <p:nvPr/>
        </p:nvGrpSpPr>
        <p:grpSpPr>
          <a:xfrm>
            <a:off x="5635729" y="2970585"/>
            <a:ext cx="3531206" cy="2061959"/>
            <a:chOff x="7045031" y="2986952"/>
            <a:chExt cx="3531206" cy="2061959"/>
          </a:xfrm>
        </p:grpSpPr>
        <p:sp>
          <p:nvSpPr>
            <p:cNvPr id="16" name="Freeform 6"/>
            <p:cNvSpPr>
              <a:spLocks/>
            </p:cNvSpPr>
            <p:nvPr/>
          </p:nvSpPr>
          <p:spPr bwMode="auto">
            <a:xfrm>
              <a:off x="7045031" y="2986952"/>
              <a:ext cx="3531205" cy="2061958"/>
            </a:xfrm>
            <a:custGeom>
              <a:avLst/>
              <a:gdLst>
                <a:gd name="T0" fmla="*/ 3207 w 10140"/>
                <a:gd name="T1" fmla="*/ 0 h 5921"/>
                <a:gd name="T2" fmla="*/ 0 w 10140"/>
                <a:gd name="T3" fmla="*/ 943 h 5921"/>
                <a:gd name="T4" fmla="*/ 66 w 10140"/>
                <a:gd name="T5" fmla="*/ 1820 h 5921"/>
                <a:gd name="T6" fmla="*/ 6650 w 10140"/>
                <a:gd name="T7" fmla="*/ 5921 h 5921"/>
                <a:gd name="T8" fmla="*/ 10065 w 10140"/>
                <a:gd name="T9" fmla="*/ 4358 h 5921"/>
                <a:gd name="T10" fmla="*/ 10140 w 10140"/>
                <a:gd name="T11" fmla="*/ 3373 h 5921"/>
                <a:gd name="T12" fmla="*/ 3207 w 10140"/>
                <a:gd name="T13" fmla="*/ 0 h 5921"/>
              </a:gdLst>
              <a:ahLst/>
              <a:cxnLst>
                <a:cxn ang="0">
                  <a:pos x="T0" y="T1"/>
                </a:cxn>
                <a:cxn ang="0">
                  <a:pos x="T2" y="T3"/>
                </a:cxn>
                <a:cxn ang="0">
                  <a:pos x="T4" y="T5"/>
                </a:cxn>
                <a:cxn ang="0">
                  <a:pos x="T6" y="T7"/>
                </a:cxn>
                <a:cxn ang="0">
                  <a:pos x="T8" y="T9"/>
                </a:cxn>
                <a:cxn ang="0">
                  <a:pos x="T10" y="T11"/>
                </a:cxn>
                <a:cxn ang="0">
                  <a:pos x="T12" y="T13"/>
                </a:cxn>
              </a:cxnLst>
              <a:rect l="0" t="0" r="r" b="b"/>
              <a:pathLst>
                <a:path w="10140" h="5921">
                  <a:moveTo>
                    <a:pt x="3207" y="0"/>
                  </a:moveTo>
                  <a:lnTo>
                    <a:pt x="0" y="943"/>
                  </a:lnTo>
                  <a:lnTo>
                    <a:pt x="66" y="1820"/>
                  </a:lnTo>
                  <a:lnTo>
                    <a:pt x="6650" y="5921"/>
                  </a:lnTo>
                  <a:lnTo>
                    <a:pt x="10065" y="4358"/>
                  </a:lnTo>
                  <a:lnTo>
                    <a:pt x="10140" y="3373"/>
                  </a:lnTo>
                  <a:lnTo>
                    <a:pt x="3207" y="0"/>
                  </a:lnTo>
                  <a:close/>
                </a:path>
              </a:pathLst>
            </a:custGeom>
            <a:solidFill>
              <a:schemeClr val="accent2"/>
            </a:soli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7"/>
            <p:cNvSpPr>
              <a:spLocks/>
            </p:cNvSpPr>
            <p:nvPr/>
          </p:nvSpPr>
          <p:spPr bwMode="auto">
            <a:xfrm>
              <a:off x="7045031" y="3315347"/>
              <a:ext cx="2325580" cy="1733564"/>
            </a:xfrm>
            <a:custGeom>
              <a:avLst/>
              <a:gdLst>
                <a:gd name="T0" fmla="*/ 0 w 6678"/>
                <a:gd name="T1" fmla="*/ 0 h 4978"/>
                <a:gd name="T2" fmla="*/ 6678 w 6678"/>
                <a:gd name="T3" fmla="*/ 3928 h 4978"/>
                <a:gd name="T4" fmla="*/ 6650 w 6678"/>
                <a:gd name="T5" fmla="*/ 4978 h 4978"/>
                <a:gd name="T6" fmla="*/ 66 w 6678"/>
                <a:gd name="T7" fmla="*/ 877 h 4978"/>
                <a:gd name="T8" fmla="*/ 0 w 6678"/>
                <a:gd name="T9" fmla="*/ 0 h 4978"/>
              </a:gdLst>
              <a:ahLst/>
              <a:cxnLst>
                <a:cxn ang="0">
                  <a:pos x="T0" y="T1"/>
                </a:cxn>
                <a:cxn ang="0">
                  <a:pos x="T2" y="T3"/>
                </a:cxn>
                <a:cxn ang="0">
                  <a:pos x="T4" y="T5"/>
                </a:cxn>
                <a:cxn ang="0">
                  <a:pos x="T6" y="T7"/>
                </a:cxn>
                <a:cxn ang="0">
                  <a:pos x="T8" y="T9"/>
                </a:cxn>
              </a:cxnLst>
              <a:rect l="0" t="0" r="r" b="b"/>
              <a:pathLst>
                <a:path w="6678" h="4978">
                  <a:moveTo>
                    <a:pt x="0" y="0"/>
                  </a:moveTo>
                  <a:lnTo>
                    <a:pt x="6678" y="3928"/>
                  </a:lnTo>
                  <a:lnTo>
                    <a:pt x="6650" y="4978"/>
                  </a:lnTo>
                  <a:lnTo>
                    <a:pt x="66" y="877"/>
                  </a:lnTo>
                  <a:lnTo>
                    <a:pt x="0" y="0"/>
                  </a:ln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8"/>
            <p:cNvSpPr>
              <a:spLocks/>
            </p:cNvSpPr>
            <p:nvPr/>
          </p:nvSpPr>
          <p:spPr bwMode="auto">
            <a:xfrm>
              <a:off x="9360861" y="4161582"/>
              <a:ext cx="1215376" cy="887328"/>
            </a:xfrm>
            <a:custGeom>
              <a:avLst/>
              <a:gdLst>
                <a:gd name="T0" fmla="*/ 3490 w 3490"/>
                <a:gd name="T1" fmla="*/ 0 h 2548"/>
                <a:gd name="T2" fmla="*/ 28 w 3490"/>
                <a:gd name="T3" fmla="*/ 1498 h 2548"/>
                <a:gd name="T4" fmla="*/ 0 w 3490"/>
                <a:gd name="T5" fmla="*/ 2548 h 2548"/>
                <a:gd name="T6" fmla="*/ 3415 w 3490"/>
                <a:gd name="T7" fmla="*/ 985 h 2548"/>
                <a:gd name="T8" fmla="*/ 3490 w 3490"/>
                <a:gd name="T9" fmla="*/ 0 h 2548"/>
                <a:gd name="T10" fmla="*/ 3490 w 3490"/>
                <a:gd name="T11" fmla="*/ 0 h 2548"/>
              </a:gdLst>
              <a:ahLst/>
              <a:cxnLst>
                <a:cxn ang="0">
                  <a:pos x="T0" y="T1"/>
                </a:cxn>
                <a:cxn ang="0">
                  <a:pos x="T2" y="T3"/>
                </a:cxn>
                <a:cxn ang="0">
                  <a:pos x="T4" y="T5"/>
                </a:cxn>
                <a:cxn ang="0">
                  <a:pos x="T6" y="T7"/>
                </a:cxn>
                <a:cxn ang="0">
                  <a:pos x="T8" y="T9"/>
                </a:cxn>
                <a:cxn ang="0">
                  <a:pos x="T10" y="T11"/>
                </a:cxn>
              </a:cxnLst>
              <a:rect l="0" t="0" r="r" b="b"/>
              <a:pathLst>
                <a:path w="3490" h="2548">
                  <a:moveTo>
                    <a:pt x="3490" y="0"/>
                  </a:moveTo>
                  <a:lnTo>
                    <a:pt x="28" y="1498"/>
                  </a:lnTo>
                  <a:lnTo>
                    <a:pt x="0" y="2548"/>
                  </a:lnTo>
                  <a:lnTo>
                    <a:pt x="3415" y="985"/>
                  </a:lnTo>
                  <a:lnTo>
                    <a:pt x="3490" y="0"/>
                  </a:lnTo>
                  <a:lnTo>
                    <a:pt x="3490" y="0"/>
                  </a:lnTo>
                  <a:close/>
                </a:path>
              </a:pathLst>
            </a:custGeom>
            <a:solidFill>
              <a:schemeClr val="accent2">
                <a:lumMod val="50000"/>
              </a:schemeClr>
            </a:soli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9" name="Group 18"/>
          <p:cNvGrpSpPr/>
          <p:nvPr/>
        </p:nvGrpSpPr>
        <p:grpSpPr>
          <a:xfrm>
            <a:off x="6299136" y="2334340"/>
            <a:ext cx="3551055" cy="1794160"/>
            <a:chOff x="7708438" y="2350707"/>
            <a:chExt cx="3551055" cy="1794160"/>
          </a:xfrm>
        </p:grpSpPr>
        <p:sp>
          <p:nvSpPr>
            <p:cNvPr id="20" name="Freeform 9"/>
            <p:cNvSpPr>
              <a:spLocks/>
            </p:cNvSpPr>
            <p:nvPr/>
          </p:nvSpPr>
          <p:spPr bwMode="auto">
            <a:xfrm>
              <a:off x="7708438" y="2350707"/>
              <a:ext cx="3551055" cy="1794159"/>
            </a:xfrm>
            <a:custGeom>
              <a:avLst/>
              <a:gdLst>
                <a:gd name="T0" fmla="*/ 3020 w 10197"/>
                <a:gd name="T1" fmla="*/ 0 h 5152"/>
                <a:gd name="T2" fmla="*/ 0 w 10197"/>
                <a:gd name="T3" fmla="*/ 796 h 5152"/>
                <a:gd name="T4" fmla="*/ 38 w 10197"/>
                <a:gd name="T5" fmla="*/ 1657 h 5152"/>
                <a:gd name="T6" fmla="*/ 42 w 10197"/>
                <a:gd name="T7" fmla="*/ 1680 h 5152"/>
                <a:gd name="T8" fmla="*/ 6940 w 10197"/>
                <a:gd name="T9" fmla="*/ 5152 h 5152"/>
                <a:gd name="T10" fmla="*/ 10100 w 10197"/>
                <a:gd name="T11" fmla="*/ 3838 h 5152"/>
                <a:gd name="T12" fmla="*/ 10197 w 10197"/>
                <a:gd name="T13" fmla="*/ 2839 h 5152"/>
                <a:gd name="T14" fmla="*/ 3020 w 10197"/>
                <a:gd name="T15" fmla="*/ 0 h 51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97" h="5152">
                  <a:moveTo>
                    <a:pt x="3020" y="0"/>
                  </a:moveTo>
                  <a:lnTo>
                    <a:pt x="0" y="796"/>
                  </a:lnTo>
                  <a:lnTo>
                    <a:pt x="38" y="1657"/>
                  </a:lnTo>
                  <a:lnTo>
                    <a:pt x="42" y="1680"/>
                  </a:lnTo>
                  <a:lnTo>
                    <a:pt x="6940" y="5152"/>
                  </a:lnTo>
                  <a:lnTo>
                    <a:pt x="10100" y="3838"/>
                  </a:lnTo>
                  <a:lnTo>
                    <a:pt x="10197" y="2839"/>
                  </a:lnTo>
                  <a:lnTo>
                    <a:pt x="3020" y="0"/>
                  </a:lnTo>
                  <a:close/>
                </a:path>
              </a:pathLst>
            </a:custGeom>
            <a:solidFill>
              <a:schemeClr val="accent4"/>
            </a:soli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10"/>
            <p:cNvSpPr>
              <a:spLocks/>
            </p:cNvSpPr>
            <p:nvPr/>
          </p:nvSpPr>
          <p:spPr bwMode="auto">
            <a:xfrm>
              <a:off x="7708438" y="2627912"/>
              <a:ext cx="2438412" cy="1516955"/>
            </a:xfrm>
            <a:custGeom>
              <a:avLst/>
              <a:gdLst>
                <a:gd name="T0" fmla="*/ 6940 w 7002"/>
                <a:gd name="T1" fmla="*/ 4356 h 4356"/>
                <a:gd name="T2" fmla="*/ 42 w 7002"/>
                <a:gd name="T3" fmla="*/ 884 h 4356"/>
                <a:gd name="T4" fmla="*/ 38 w 7002"/>
                <a:gd name="T5" fmla="*/ 861 h 4356"/>
                <a:gd name="T6" fmla="*/ 0 w 7002"/>
                <a:gd name="T7" fmla="*/ 0 h 4356"/>
                <a:gd name="T8" fmla="*/ 7002 w 7002"/>
                <a:gd name="T9" fmla="*/ 3298 h 4356"/>
                <a:gd name="T10" fmla="*/ 6940 w 7002"/>
                <a:gd name="T11" fmla="*/ 4356 h 4356"/>
              </a:gdLst>
              <a:ahLst/>
              <a:cxnLst>
                <a:cxn ang="0">
                  <a:pos x="T0" y="T1"/>
                </a:cxn>
                <a:cxn ang="0">
                  <a:pos x="T2" y="T3"/>
                </a:cxn>
                <a:cxn ang="0">
                  <a:pos x="T4" y="T5"/>
                </a:cxn>
                <a:cxn ang="0">
                  <a:pos x="T6" y="T7"/>
                </a:cxn>
                <a:cxn ang="0">
                  <a:pos x="T8" y="T9"/>
                </a:cxn>
                <a:cxn ang="0">
                  <a:pos x="T10" y="T11"/>
                </a:cxn>
              </a:cxnLst>
              <a:rect l="0" t="0" r="r" b="b"/>
              <a:pathLst>
                <a:path w="7002" h="4356">
                  <a:moveTo>
                    <a:pt x="6940" y="4356"/>
                  </a:moveTo>
                  <a:lnTo>
                    <a:pt x="42" y="884"/>
                  </a:lnTo>
                  <a:lnTo>
                    <a:pt x="38" y="861"/>
                  </a:lnTo>
                  <a:lnTo>
                    <a:pt x="0" y="0"/>
                  </a:lnTo>
                  <a:lnTo>
                    <a:pt x="7002" y="3298"/>
                  </a:lnTo>
                  <a:lnTo>
                    <a:pt x="6940" y="4356"/>
                  </a:ln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11"/>
            <p:cNvSpPr>
              <a:spLocks/>
            </p:cNvSpPr>
            <p:nvPr/>
          </p:nvSpPr>
          <p:spPr bwMode="auto">
            <a:xfrm>
              <a:off x="10125259" y="3339375"/>
              <a:ext cx="1134234" cy="805492"/>
            </a:xfrm>
            <a:custGeom>
              <a:avLst/>
              <a:gdLst>
                <a:gd name="T0" fmla="*/ 62 w 3257"/>
                <a:gd name="T1" fmla="*/ 1255 h 2313"/>
                <a:gd name="T2" fmla="*/ 3257 w 3257"/>
                <a:gd name="T3" fmla="*/ 0 h 2313"/>
                <a:gd name="T4" fmla="*/ 3160 w 3257"/>
                <a:gd name="T5" fmla="*/ 999 h 2313"/>
                <a:gd name="T6" fmla="*/ 0 w 3257"/>
                <a:gd name="T7" fmla="*/ 2313 h 2313"/>
                <a:gd name="T8" fmla="*/ 62 w 3257"/>
                <a:gd name="T9" fmla="*/ 1255 h 2313"/>
              </a:gdLst>
              <a:ahLst/>
              <a:cxnLst>
                <a:cxn ang="0">
                  <a:pos x="T0" y="T1"/>
                </a:cxn>
                <a:cxn ang="0">
                  <a:pos x="T2" y="T3"/>
                </a:cxn>
                <a:cxn ang="0">
                  <a:pos x="T4" y="T5"/>
                </a:cxn>
                <a:cxn ang="0">
                  <a:pos x="T6" y="T7"/>
                </a:cxn>
                <a:cxn ang="0">
                  <a:pos x="T8" y="T9"/>
                </a:cxn>
              </a:cxnLst>
              <a:rect l="0" t="0" r="r" b="b"/>
              <a:pathLst>
                <a:path w="3257" h="2313">
                  <a:moveTo>
                    <a:pt x="62" y="1255"/>
                  </a:moveTo>
                  <a:lnTo>
                    <a:pt x="3257" y="0"/>
                  </a:lnTo>
                  <a:lnTo>
                    <a:pt x="3160" y="999"/>
                  </a:lnTo>
                  <a:lnTo>
                    <a:pt x="0" y="2313"/>
                  </a:lnTo>
                  <a:lnTo>
                    <a:pt x="62" y="1255"/>
                  </a:lnTo>
                  <a:close/>
                </a:path>
              </a:pathLst>
            </a:custGeom>
            <a:solidFill>
              <a:schemeClr val="accent4">
                <a:lumMod val="50000"/>
              </a:schemeClr>
            </a:soli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23" name="Freeform 17"/>
          <p:cNvSpPr>
            <a:spLocks/>
          </p:cNvSpPr>
          <p:nvPr/>
        </p:nvSpPr>
        <p:spPr bwMode="auto">
          <a:xfrm>
            <a:off x="4445079" y="4737928"/>
            <a:ext cx="798177" cy="324216"/>
          </a:xfrm>
          <a:custGeom>
            <a:avLst/>
            <a:gdLst>
              <a:gd name="T0" fmla="*/ 917 w 970"/>
              <a:gd name="T1" fmla="*/ 51 h 394"/>
              <a:gd name="T2" fmla="*/ 897 w 970"/>
              <a:gd name="T3" fmla="*/ 36 h 394"/>
              <a:gd name="T4" fmla="*/ 875 w 970"/>
              <a:gd name="T5" fmla="*/ 22 h 394"/>
              <a:gd name="T6" fmla="*/ 849 w 970"/>
              <a:gd name="T7" fmla="*/ 11 h 394"/>
              <a:gd name="T8" fmla="*/ 818 w 970"/>
              <a:gd name="T9" fmla="*/ 4 h 394"/>
              <a:gd name="T10" fmla="*/ 778 w 970"/>
              <a:gd name="T11" fmla="*/ 0 h 394"/>
              <a:gd name="T12" fmla="*/ 738 w 970"/>
              <a:gd name="T13" fmla="*/ 0 h 394"/>
              <a:gd name="T14" fmla="*/ 697 w 970"/>
              <a:gd name="T15" fmla="*/ 0 h 394"/>
              <a:gd name="T16" fmla="*/ 657 w 970"/>
              <a:gd name="T17" fmla="*/ 1 h 394"/>
              <a:gd name="T18" fmla="*/ 600 w 970"/>
              <a:gd name="T19" fmla="*/ 2 h 394"/>
              <a:gd name="T20" fmla="*/ 542 w 970"/>
              <a:gd name="T21" fmla="*/ 5 h 394"/>
              <a:gd name="T22" fmla="*/ 487 w 970"/>
              <a:gd name="T23" fmla="*/ 12 h 394"/>
              <a:gd name="T24" fmla="*/ 435 w 970"/>
              <a:gd name="T25" fmla="*/ 24 h 394"/>
              <a:gd name="T26" fmla="*/ 399 w 970"/>
              <a:gd name="T27" fmla="*/ 40 h 394"/>
              <a:gd name="T28" fmla="*/ 368 w 970"/>
              <a:gd name="T29" fmla="*/ 59 h 394"/>
              <a:gd name="T30" fmla="*/ 339 w 970"/>
              <a:gd name="T31" fmla="*/ 79 h 394"/>
              <a:gd name="T32" fmla="*/ 306 w 970"/>
              <a:gd name="T33" fmla="*/ 97 h 394"/>
              <a:gd name="T34" fmla="*/ 266 w 970"/>
              <a:gd name="T35" fmla="*/ 114 h 394"/>
              <a:gd name="T36" fmla="*/ 223 w 970"/>
              <a:gd name="T37" fmla="*/ 129 h 394"/>
              <a:gd name="T38" fmla="*/ 180 w 970"/>
              <a:gd name="T39" fmla="*/ 143 h 394"/>
              <a:gd name="T40" fmla="*/ 137 w 970"/>
              <a:gd name="T41" fmla="*/ 158 h 394"/>
              <a:gd name="T42" fmla="*/ 94 w 970"/>
              <a:gd name="T43" fmla="*/ 173 h 394"/>
              <a:gd name="T44" fmla="*/ 54 w 970"/>
              <a:gd name="T45" fmla="*/ 189 h 394"/>
              <a:gd name="T46" fmla="*/ 22 w 970"/>
              <a:gd name="T47" fmla="*/ 209 h 394"/>
              <a:gd name="T48" fmla="*/ 3 w 970"/>
              <a:gd name="T49" fmla="*/ 235 h 394"/>
              <a:gd name="T50" fmla="*/ 0 w 970"/>
              <a:gd name="T51" fmla="*/ 258 h 394"/>
              <a:gd name="T52" fmla="*/ 7 w 970"/>
              <a:gd name="T53" fmla="*/ 280 h 394"/>
              <a:gd name="T54" fmla="*/ 21 w 970"/>
              <a:gd name="T55" fmla="*/ 302 h 394"/>
              <a:gd name="T56" fmla="*/ 40 w 970"/>
              <a:gd name="T57" fmla="*/ 322 h 394"/>
              <a:gd name="T58" fmla="*/ 80 w 970"/>
              <a:gd name="T59" fmla="*/ 353 h 394"/>
              <a:gd name="T60" fmla="*/ 133 w 970"/>
              <a:gd name="T61" fmla="*/ 379 h 394"/>
              <a:gd name="T62" fmla="*/ 195 w 970"/>
              <a:gd name="T63" fmla="*/ 393 h 394"/>
              <a:gd name="T64" fmla="*/ 264 w 970"/>
              <a:gd name="T65" fmla="*/ 385 h 394"/>
              <a:gd name="T66" fmla="*/ 336 w 970"/>
              <a:gd name="T67" fmla="*/ 356 h 394"/>
              <a:gd name="T68" fmla="*/ 398 w 970"/>
              <a:gd name="T69" fmla="*/ 318 h 394"/>
              <a:gd name="T70" fmla="*/ 461 w 970"/>
              <a:gd name="T71" fmla="*/ 283 h 394"/>
              <a:gd name="T72" fmla="*/ 537 w 970"/>
              <a:gd name="T73" fmla="*/ 261 h 394"/>
              <a:gd name="T74" fmla="*/ 574 w 970"/>
              <a:gd name="T75" fmla="*/ 258 h 394"/>
              <a:gd name="T76" fmla="*/ 610 w 970"/>
              <a:gd name="T77" fmla="*/ 259 h 394"/>
              <a:gd name="T78" fmla="*/ 647 w 970"/>
              <a:gd name="T79" fmla="*/ 261 h 394"/>
              <a:gd name="T80" fmla="*/ 684 w 970"/>
              <a:gd name="T81" fmla="*/ 262 h 394"/>
              <a:gd name="T82" fmla="*/ 725 w 970"/>
              <a:gd name="T83" fmla="*/ 260 h 394"/>
              <a:gd name="T84" fmla="*/ 762 w 970"/>
              <a:gd name="T85" fmla="*/ 253 h 394"/>
              <a:gd name="T86" fmla="*/ 795 w 970"/>
              <a:gd name="T87" fmla="*/ 243 h 394"/>
              <a:gd name="T88" fmla="*/ 827 w 970"/>
              <a:gd name="T89" fmla="*/ 229 h 394"/>
              <a:gd name="T90" fmla="*/ 867 w 970"/>
              <a:gd name="T91" fmla="*/ 207 h 394"/>
              <a:gd name="T92" fmla="*/ 905 w 970"/>
              <a:gd name="T93" fmla="*/ 184 h 394"/>
              <a:gd name="T94" fmla="*/ 938 w 970"/>
              <a:gd name="T95" fmla="*/ 159 h 394"/>
              <a:gd name="T96" fmla="*/ 963 w 970"/>
              <a:gd name="T97" fmla="*/ 132 h 394"/>
              <a:gd name="T98" fmla="*/ 970 w 970"/>
              <a:gd name="T99" fmla="*/ 113 h 394"/>
              <a:gd name="T100" fmla="*/ 963 w 970"/>
              <a:gd name="T101" fmla="*/ 94 h 394"/>
              <a:gd name="T102" fmla="*/ 947 w 970"/>
              <a:gd name="T103" fmla="*/ 77 h 394"/>
              <a:gd name="T104" fmla="*/ 928 w 970"/>
              <a:gd name="T105" fmla="*/ 60 h 394"/>
              <a:gd name="T106" fmla="*/ 925 w 970"/>
              <a:gd name="T107" fmla="*/ 58 h 394"/>
              <a:gd name="T108" fmla="*/ 922 w 970"/>
              <a:gd name="T109" fmla="*/ 55 h 394"/>
              <a:gd name="T110" fmla="*/ 920 w 970"/>
              <a:gd name="T111" fmla="*/ 53 h 394"/>
              <a:gd name="T112" fmla="*/ 917 w 970"/>
              <a:gd name="T113" fmla="*/ 51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70" h="394">
                <a:moveTo>
                  <a:pt x="917" y="51"/>
                </a:moveTo>
                <a:cubicBezTo>
                  <a:pt x="910" y="46"/>
                  <a:pt x="904" y="41"/>
                  <a:pt x="897" y="36"/>
                </a:cubicBezTo>
                <a:cubicBezTo>
                  <a:pt x="890" y="31"/>
                  <a:pt x="883" y="26"/>
                  <a:pt x="875" y="22"/>
                </a:cubicBezTo>
                <a:cubicBezTo>
                  <a:pt x="867" y="18"/>
                  <a:pt x="859" y="14"/>
                  <a:pt x="849" y="11"/>
                </a:cubicBezTo>
                <a:cubicBezTo>
                  <a:pt x="840" y="8"/>
                  <a:pt x="830" y="5"/>
                  <a:pt x="818" y="4"/>
                </a:cubicBezTo>
                <a:cubicBezTo>
                  <a:pt x="805" y="2"/>
                  <a:pt x="792" y="1"/>
                  <a:pt x="778" y="0"/>
                </a:cubicBezTo>
                <a:cubicBezTo>
                  <a:pt x="765" y="0"/>
                  <a:pt x="751" y="0"/>
                  <a:pt x="738" y="0"/>
                </a:cubicBezTo>
                <a:cubicBezTo>
                  <a:pt x="724" y="0"/>
                  <a:pt x="710" y="0"/>
                  <a:pt x="697" y="0"/>
                </a:cubicBezTo>
                <a:cubicBezTo>
                  <a:pt x="683" y="1"/>
                  <a:pt x="670" y="1"/>
                  <a:pt x="657" y="1"/>
                </a:cubicBezTo>
                <a:cubicBezTo>
                  <a:pt x="638" y="1"/>
                  <a:pt x="619" y="1"/>
                  <a:pt x="600" y="2"/>
                </a:cubicBezTo>
                <a:cubicBezTo>
                  <a:pt x="580" y="2"/>
                  <a:pt x="561" y="3"/>
                  <a:pt x="542" y="5"/>
                </a:cubicBezTo>
                <a:cubicBezTo>
                  <a:pt x="523" y="6"/>
                  <a:pt x="505" y="8"/>
                  <a:pt x="487" y="12"/>
                </a:cubicBezTo>
                <a:cubicBezTo>
                  <a:pt x="469" y="15"/>
                  <a:pt x="451" y="19"/>
                  <a:pt x="435" y="24"/>
                </a:cubicBezTo>
                <a:cubicBezTo>
                  <a:pt x="421" y="29"/>
                  <a:pt x="410" y="34"/>
                  <a:pt x="399" y="40"/>
                </a:cubicBezTo>
                <a:cubicBezTo>
                  <a:pt x="388" y="46"/>
                  <a:pt x="378" y="52"/>
                  <a:pt x="368" y="59"/>
                </a:cubicBezTo>
                <a:cubicBezTo>
                  <a:pt x="358" y="65"/>
                  <a:pt x="349" y="72"/>
                  <a:pt x="339" y="79"/>
                </a:cubicBezTo>
                <a:cubicBezTo>
                  <a:pt x="328" y="85"/>
                  <a:pt x="318" y="91"/>
                  <a:pt x="306" y="97"/>
                </a:cubicBezTo>
                <a:cubicBezTo>
                  <a:pt x="293" y="103"/>
                  <a:pt x="280" y="108"/>
                  <a:pt x="266" y="114"/>
                </a:cubicBezTo>
                <a:cubicBezTo>
                  <a:pt x="252" y="119"/>
                  <a:pt x="238" y="124"/>
                  <a:pt x="223" y="129"/>
                </a:cubicBezTo>
                <a:cubicBezTo>
                  <a:pt x="209" y="133"/>
                  <a:pt x="194" y="138"/>
                  <a:pt x="180" y="143"/>
                </a:cubicBezTo>
                <a:cubicBezTo>
                  <a:pt x="165" y="148"/>
                  <a:pt x="151" y="153"/>
                  <a:pt x="137" y="158"/>
                </a:cubicBezTo>
                <a:cubicBezTo>
                  <a:pt x="123" y="163"/>
                  <a:pt x="109" y="168"/>
                  <a:pt x="94" y="173"/>
                </a:cubicBezTo>
                <a:cubicBezTo>
                  <a:pt x="80" y="178"/>
                  <a:pt x="67" y="183"/>
                  <a:pt x="54" y="189"/>
                </a:cubicBezTo>
                <a:cubicBezTo>
                  <a:pt x="42" y="195"/>
                  <a:pt x="30" y="201"/>
                  <a:pt x="22" y="209"/>
                </a:cubicBezTo>
                <a:cubicBezTo>
                  <a:pt x="13" y="216"/>
                  <a:pt x="6" y="225"/>
                  <a:pt x="3" y="235"/>
                </a:cubicBezTo>
                <a:cubicBezTo>
                  <a:pt x="0" y="243"/>
                  <a:pt x="0" y="251"/>
                  <a:pt x="0" y="258"/>
                </a:cubicBezTo>
                <a:cubicBezTo>
                  <a:pt x="1" y="266"/>
                  <a:pt x="4" y="273"/>
                  <a:pt x="7" y="280"/>
                </a:cubicBezTo>
                <a:cubicBezTo>
                  <a:pt x="11" y="288"/>
                  <a:pt x="16" y="295"/>
                  <a:pt x="21" y="302"/>
                </a:cubicBezTo>
                <a:cubicBezTo>
                  <a:pt x="27" y="309"/>
                  <a:pt x="33" y="315"/>
                  <a:pt x="40" y="322"/>
                </a:cubicBezTo>
                <a:cubicBezTo>
                  <a:pt x="51" y="333"/>
                  <a:pt x="65" y="344"/>
                  <a:pt x="80" y="353"/>
                </a:cubicBezTo>
                <a:cubicBezTo>
                  <a:pt x="96" y="363"/>
                  <a:pt x="114" y="373"/>
                  <a:pt x="133" y="379"/>
                </a:cubicBezTo>
                <a:cubicBezTo>
                  <a:pt x="152" y="386"/>
                  <a:pt x="173" y="391"/>
                  <a:pt x="195" y="393"/>
                </a:cubicBezTo>
                <a:cubicBezTo>
                  <a:pt x="217" y="394"/>
                  <a:pt x="240" y="392"/>
                  <a:pt x="264" y="385"/>
                </a:cubicBezTo>
                <a:cubicBezTo>
                  <a:pt x="290" y="378"/>
                  <a:pt x="314" y="368"/>
                  <a:pt x="336" y="356"/>
                </a:cubicBezTo>
                <a:cubicBezTo>
                  <a:pt x="357" y="344"/>
                  <a:pt x="377" y="331"/>
                  <a:pt x="398" y="318"/>
                </a:cubicBezTo>
                <a:cubicBezTo>
                  <a:pt x="418" y="305"/>
                  <a:pt x="438" y="293"/>
                  <a:pt x="461" y="283"/>
                </a:cubicBezTo>
                <a:cubicBezTo>
                  <a:pt x="483" y="273"/>
                  <a:pt x="508" y="265"/>
                  <a:pt x="537" y="261"/>
                </a:cubicBezTo>
                <a:cubicBezTo>
                  <a:pt x="549" y="259"/>
                  <a:pt x="562" y="258"/>
                  <a:pt x="574" y="258"/>
                </a:cubicBezTo>
                <a:cubicBezTo>
                  <a:pt x="586" y="258"/>
                  <a:pt x="598" y="258"/>
                  <a:pt x="610" y="259"/>
                </a:cubicBezTo>
                <a:cubicBezTo>
                  <a:pt x="623" y="259"/>
                  <a:pt x="635" y="260"/>
                  <a:pt x="647" y="261"/>
                </a:cubicBezTo>
                <a:cubicBezTo>
                  <a:pt x="659" y="262"/>
                  <a:pt x="671" y="262"/>
                  <a:pt x="684" y="262"/>
                </a:cubicBezTo>
                <a:cubicBezTo>
                  <a:pt x="698" y="262"/>
                  <a:pt x="712" y="261"/>
                  <a:pt x="725" y="260"/>
                </a:cubicBezTo>
                <a:cubicBezTo>
                  <a:pt x="738" y="258"/>
                  <a:pt x="750" y="256"/>
                  <a:pt x="762" y="253"/>
                </a:cubicBezTo>
                <a:cubicBezTo>
                  <a:pt x="773" y="250"/>
                  <a:pt x="784" y="247"/>
                  <a:pt x="795" y="243"/>
                </a:cubicBezTo>
                <a:cubicBezTo>
                  <a:pt x="806" y="239"/>
                  <a:pt x="817" y="234"/>
                  <a:pt x="827" y="229"/>
                </a:cubicBezTo>
                <a:cubicBezTo>
                  <a:pt x="841" y="222"/>
                  <a:pt x="854" y="215"/>
                  <a:pt x="867" y="207"/>
                </a:cubicBezTo>
                <a:cubicBezTo>
                  <a:pt x="881" y="200"/>
                  <a:pt x="893" y="192"/>
                  <a:pt x="905" y="184"/>
                </a:cubicBezTo>
                <a:cubicBezTo>
                  <a:pt x="917" y="176"/>
                  <a:pt x="928" y="168"/>
                  <a:pt x="938" y="159"/>
                </a:cubicBezTo>
                <a:cubicBezTo>
                  <a:pt x="947" y="150"/>
                  <a:pt x="956" y="141"/>
                  <a:pt x="963" y="132"/>
                </a:cubicBezTo>
                <a:cubicBezTo>
                  <a:pt x="968" y="125"/>
                  <a:pt x="970" y="119"/>
                  <a:pt x="970" y="113"/>
                </a:cubicBezTo>
                <a:cubicBezTo>
                  <a:pt x="969" y="107"/>
                  <a:pt x="967" y="100"/>
                  <a:pt x="963" y="94"/>
                </a:cubicBezTo>
                <a:cubicBezTo>
                  <a:pt x="959" y="88"/>
                  <a:pt x="953" y="82"/>
                  <a:pt x="947" y="77"/>
                </a:cubicBezTo>
                <a:cubicBezTo>
                  <a:pt x="941" y="71"/>
                  <a:pt x="934" y="65"/>
                  <a:pt x="928" y="60"/>
                </a:cubicBezTo>
                <a:cubicBezTo>
                  <a:pt x="927" y="59"/>
                  <a:pt x="926" y="58"/>
                  <a:pt x="925" y="58"/>
                </a:cubicBezTo>
                <a:cubicBezTo>
                  <a:pt x="924" y="57"/>
                  <a:pt x="923" y="56"/>
                  <a:pt x="922" y="55"/>
                </a:cubicBezTo>
                <a:cubicBezTo>
                  <a:pt x="921" y="55"/>
                  <a:pt x="920" y="54"/>
                  <a:pt x="920" y="53"/>
                </a:cubicBezTo>
                <a:cubicBezTo>
                  <a:pt x="919" y="53"/>
                  <a:pt x="918" y="52"/>
                  <a:pt x="917" y="51"/>
                </a:cubicBezTo>
                <a:close/>
              </a:path>
            </a:pathLst>
          </a:custGeom>
          <a:solidFill>
            <a:srgbClr val="000000">
              <a:alpha val="25000"/>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18"/>
          <p:cNvSpPr>
            <a:spLocks/>
          </p:cNvSpPr>
          <p:nvPr/>
        </p:nvSpPr>
        <p:spPr bwMode="auto">
          <a:xfrm>
            <a:off x="6392117" y="3428179"/>
            <a:ext cx="789821" cy="255263"/>
          </a:xfrm>
          <a:custGeom>
            <a:avLst/>
            <a:gdLst>
              <a:gd name="T0" fmla="*/ 899 w 960"/>
              <a:gd name="T1" fmla="*/ 35 h 310"/>
              <a:gd name="T2" fmla="*/ 879 w 960"/>
              <a:gd name="T3" fmla="*/ 24 h 310"/>
              <a:gd name="T4" fmla="*/ 856 w 960"/>
              <a:gd name="T5" fmla="*/ 15 h 310"/>
              <a:gd name="T6" fmla="*/ 831 w 960"/>
              <a:gd name="T7" fmla="*/ 7 h 310"/>
              <a:gd name="T8" fmla="*/ 801 w 960"/>
              <a:gd name="T9" fmla="*/ 2 h 310"/>
              <a:gd name="T10" fmla="*/ 761 w 960"/>
              <a:gd name="T11" fmla="*/ 0 h 310"/>
              <a:gd name="T12" fmla="*/ 720 w 960"/>
              <a:gd name="T13" fmla="*/ 1 h 310"/>
              <a:gd name="T14" fmla="*/ 680 w 960"/>
              <a:gd name="T15" fmla="*/ 2 h 310"/>
              <a:gd name="T16" fmla="*/ 640 w 960"/>
              <a:gd name="T17" fmla="*/ 3 h 310"/>
              <a:gd name="T18" fmla="*/ 583 w 960"/>
              <a:gd name="T19" fmla="*/ 4 h 310"/>
              <a:gd name="T20" fmla="*/ 526 w 960"/>
              <a:gd name="T21" fmla="*/ 7 h 310"/>
              <a:gd name="T22" fmla="*/ 471 w 960"/>
              <a:gd name="T23" fmla="*/ 13 h 310"/>
              <a:gd name="T24" fmla="*/ 420 w 960"/>
              <a:gd name="T25" fmla="*/ 24 h 310"/>
              <a:gd name="T26" fmla="*/ 386 w 960"/>
              <a:gd name="T27" fmla="*/ 36 h 310"/>
              <a:gd name="T28" fmla="*/ 357 w 960"/>
              <a:gd name="T29" fmla="*/ 51 h 310"/>
              <a:gd name="T30" fmla="*/ 328 w 960"/>
              <a:gd name="T31" fmla="*/ 67 h 310"/>
              <a:gd name="T32" fmla="*/ 297 w 960"/>
              <a:gd name="T33" fmla="*/ 81 h 310"/>
              <a:gd name="T34" fmla="*/ 258 w 960"/>
              <a:gd name="T35" fmla="*/ 95 h 310"/>
              <a:gd name="T36" fmla="*/ 216 w 960"/>
              <a:gd name="T37" fmla="*/ 107 h 310"/>
              <a:gd name="T38" fmla="*/ 173 w 960"/>
              <a:gd name="T39" fmla="*/ 118 h 310"/>
              <a:gd name="T40" fmla="*/ 131 w 960"/>
              <a:gd name="T41" fmla="*/ 131 h 310"/>
              <a:gd name="T42" fmla="*/ 90 w 960"/>
              <a:gd name="T43" fmla="*/ 142 h 310"/>
              <a:gd name="T44" fmla="*/ 51 w 960"/>
              <a:gd name="T45" fmla="*/ 155 h 310"/>
              <a:gd name="T46" fmla="*/ 19 w 960"/>
              <a:gd name="T47" fmla="*/ 171 h 310"/>
              <a:gd name="T48" fmla="*/ 2 w 960"/>
              <a:gd name="T49" fmla="*/ 192 h 310"/>
              <a:gd name="T50" fmla="*/ 1 w 960"/>
              <a:gd name="T51" fmla="*/ 209 h 310"/>
              <a:gd name="T52" fmla="*/ 9 w 960"/>
              <a:gd name="T53" fmla="*/ 226 h 310"/>
              <a:gd name="T54" fmla="*/ 25 w 960"/>
              <a:gd name="T55" fmla="*/ 242 h 310"/>
              <a:gd name="T56" fmla="*/ 45 w 960"/>
              <a:gd name="T57" fmla="*/ 258 h 310"/>
              <a:gd name="T58" fmla="*/ 87 w 960"/>
              <a:gd name="T59" fmla="*/ 281 h 310"/>
              <a:gd name="T60" fmla="*/ 142 w 960"/>
              <a:gd name="T61" fmla="*/ 300 h 310"/>
              <a:gd name="T62" fmla="*/ 205 w 960"/>
              <a:gd name="T63" fmla="*/ 309 h 310"/>
              <a:gd name="T64" fmla="*/ 274 w 960"/>
              <a:gd name="T65" fmla="*/ 303 h 310"/>
              <a:gd name="T66" fmla="*/ 344 w 960"/>
              <a:gd name="T67" fmla="*/ 279 h 310"/>
              <a:gd name="T68" fmla="*/ 403 w 960"/>
              <a:gd name="T69" fmla="*/ 248 h 310"/>
              <a:gd name="T70" fmla="*/ 464 w 960"/>
              <a:gd name="T71" fmla="*/ 221 h 310"/>
              <a:gd name="T72" fmla="*/ 539 w 960"/>
              <a:gd name="T73" fmla="*/ 203 h 310"/>
              <a:gd name="T74" fmla="*/ 576 w 960"/>
              <a:gd name="T75" fmla="*/ 200 h 310"/>
              <a:gd name="T76" fmla="*/ 612 w 960"/>
              <a:gd name="T77" fmla="*/ 200 h 310"/>
              <a:gd name="T78" fmla="*/ 649 w 960"/>
              <a:gd name="T79" fmla="*/ 201 h 310"/>
              <a:gd name="T80" fmla="*/ 686 w 960"/>
              <a:gd name="T81" fmla="*/ 201 h 310"/>
              <a:gd name="T82" fmla="*/ 727 w 960"/>
              <a:gd name="T83" fmla="*/ 199 h 310"/>
              <a:gd name="T84" fmla="*/ 763 w 960"/>
              <a:gd name="T85" fmla="*/ 193 h 310"/>
              <a:gd name="T86" fmla="*/ 796 w 960"/>
              <a:gd name="T87" fmla="*/ 184 h 310"/>
              <a:gd name="T88" fmla="*/ 826 w 960"/>
              <a:gd name="T89" fmla="*/ 173 h 310"/>
              <a:gd name="T90" fmla="*/ 865 w 960"/>
              <a:gd name="T91" fmla="*/ 156 h 310"/>
              <a:gd name="T92" fmla="*/ 900 w 960"/>
              <a:gd name="T93" fmla="*/ 138 h 310"/>
              <a:gd name="T94" fmla="*/ 931 w 960"/>
              <a:gd name="T95" fmla="*/ 118 h 310"/>
              <a:gd name="T96" fmla="*/ 955 w 960"/>
              <a:gd name="T97" fmla="*/ 97 h 310"/>
              <a:gd name="T98" fmla="*/ 959 w 960"/>
              <a:gd name="T99" fmla="*/ 83 h 310"/>
              <a:gd name="T100" fmla="*/ 951 w 960"/>
              <a:gd name="T101" fmla="*/ 69 h 310"/>
              <a:gd name="T102" fmla="*/ 934 w 960"/>
              <a:gd name="T103" fmla="*/ 56 h 310"/>
              <a:gd name="T104" fmla="*/ 913 w 960"/>
              <a:gd name="T105" fmla="*/ 43 h 310"/>
              <a:gd name="T106" fmla="*/ 910 w 960"/>
              <a:gd name="T107" fmla="*/ 41 h 310"/>
              <a:gd name="T108" fmla="*/ 906 w 960"/>
              <a:gd name="T109" fmla="*/ 39 h 310"/>
              <a:gd name="T110" fmla="*/ 902 w 960"/>
              <a:gd name="T111" fmla="*/ 37 h 310"/>
              <a:gd name="T112" fmla="*/ 899 w 960"/>
              <a:gd name="T113" fmla="*/ 35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60" h="310">
                <a:moveTo>
                  <a:pt x="899" y="35"/>
                </a:moveTo>
                <a:cubicBezTo>
                  <a:pt x="892" y="31"/>
                  <a:pt x="886" y="28"/>
                  <a:pt x="879" y="24"/>
                </a:cubicBezTo>
                <a:cubicBezTo>
                  <a:pt x="872" y="21"/>
                  <a:pt x="864" y="17"/>
                  <a:pt x="856" y="15"/>
                </a:cubicBezTo>
                <a:cubicBezTo>
                  <a:pt x="848" y="12"/>
                  <a:pt x="840" y="9"/>
                  <a:pt x="831" y="7"/>
                </a:cubicBezTo>
                <a:cubicBezTo>
                  <a:pt x="822" y="5"/>
                  <a:pt x="812" y="3"/>
                  <a:pt x="801" y="2"/>
                </a:cubicBezTo>
                <a:cubicBezTo>
                  <a:pt x="787" y="1"/>
                  <a:pt x="774" y="1"/>
                  <a:pt x="761" y="0"/>
                </a:cubicBezTo>
                <a:cubicBezTo>
                  <a:pt x="747" y="0"/>
                  <a:pt x="734" y="0"/>
                  <a:pt x="720" y="1"/>
                </a:cubicBezTo>
                <a:cubicBezTo>
                  <a:pt x="707" y="1"/>
                  <a:pt x="693" y="1"/>
                  <a:pt x="680" y="2"/>
                </a:cubicBezTo>
                <a:cubicBezTo>
                  <a:pt x="666" y="2"/>
                  <a:pt x="653" y="2"/>
                  <a:pt x="640" y="3"/>
                </a:cubicBezTo>
                <a:cubicBezTo>
                  <a:pt x="621" y="3"/>
                  <a:pt x="602" y="4"/>
                  <a:pt x="583" y="4"/>
                </a:cubicBezTo>
                <a:cubicBezTo>
                  <a:pt x="564" y="5"/>
                  <a:pt x="545" y="6"/>
                  <a:pt x="526" y="7"/>
                </a:cubicBezTo>
                <a:cubicBezTo>
                  <a:pt x="507" y="9"/>
                  <a:pt x="489" y="11"/>
                  <a:pt x="471" y="13"/>
                </a:cubicBezTo>
                <a:cubicBezTo>
                  <a:pt x="453" y="16"/>
                  <a:pt x="436" y="20"/>
                  <a:pt x="420" y="24"/>
                </a:cubicBezTo>
                <a:cubicBezTo>
                  <a:pt x="407" y="28"/>
                  <a:pt x="396" y="32"/>
                  <a:pt x="386" y="36"/>
                </a:cubicBezTo>
                <a:cubicBezTo>
                  <a:pt x="375" y="41"/>
                  <a:pt x="366" y="46"/>
                  <a:pt x="357" y="51"/>
                </a:cubicBezTo>
                <a:cubicBezTo>
                  <a:pt x="347" y="56"/>
                  <a:pt x="338" y="62"/>
                  <a:pt x="328" y="67"/>
                </a:cubicBezTo>
                <a:cubicBezTo>
                  <a:pt x="318" y="72"/>
                  <a:pt x="308" y="77"/>
                  <a:pt x="297" y="81"/>
                </a:cubicBezTo>
                <a:cubicBezTo>
                  <a:pt x="284" y="86"/>
                  <a:pt x="271" y="90"/>
                  <a:pt x="258" y="95"/>
                </a:cubicBezTo>
                <a:cubicBezTo>
                  <a:pt x="244" y="99"/>
                  <a:pt x="230" y="103"/>
                  <a:pt x="216" y="107"/>
                </a:cubicBezTo>
                <a:cubicBezTo>
                  <a:pt x="202" y="111"/>
                  <a:pt x="188" y="114"/>
                  <a:pt x="173" y="118"/>
                </a:cubicBezTo>
                <a:cubicBezTo>
                  <a:pt x="159" y="122"/>
                  <a:pt x="145" y="126"/>
                  <a:pt x="131" y="131"/>
                </a:cubicBezTo>
                <a:cubicBezTo>
                  <a:pt x="118" y="135"/>
                  <a:pt x="104" y="138"/>
                  <a:pt x="90" y="142"/>
                </a:cubicBezTo>
                <a:cubicBezTo>
                  <a:pt x="76" y="146"/>
                  <a:pt x="63" y="151"/>
                  <a:pt x="51" y="155"/>
                </a:cubicBezTo>
                <a:cubicBezTo>
                  <a:pt x="38" y="160"/>
                  <a:pt x="27" y="165"/>
                  <a:pt x="19" y="171"/>
                </a:cubicBezTo>
                <a:cubicBezTo>
                  <a:pt x="11" y="177"/>
                  <a:pt x="4" y="184"/>
                  <a:pt x="2" y="192"/>
                </a:cubicBezTo>
                <a:cubicBezTo>
                  <a:pt x="0" y="198"/>
                  <a:pt x="0" y="204"/>
                  <a:pt x="1" y="209"/>
                </a:cubicBezTo>
                <a:cubicBezTo>
                  <a:pt x="2" y="215"/>
                  <a:pt x="5" y="221"/>
                  <a:pt x="9" y="226"/>
                </a:cubicBezTo>
                <a:cubicBezTo>
                  <a:pt x="14" y="232"/>
                  <a:pt x="19" y="237"/>
                  <a:pt x="25" y="242"/>
                </a:cubicBezTo>
                <a:cubicBezTo>
                  <a:pt x="31" y="248"/>
                  <a:pt x="38" y="253"/>
                  <a:pt x="45" y="258"/>
                </a:cubicBezTo>
                <a:cubicBezTo>
                  <a:pt x="57" y="266"/>
                  <a:pt x="71" y="274"/>
                  <a:pt x="87" y="281"/>
                </a:cubicBezTo>
                <a:cubicBezTo>
                  <a:pt x="104" y="289"/>
                  <a:pt x="122" y="295"/>
                  <a:pt x="142" y="300"/>
                </a:cubicBezTo>
                <a:cubicBezTo>
                  <a:pt x="162" y="305"/>
                  <a:pt x="183" y="309"/>
                  <a:pt x="205" y="309"/>
                </a:cubicBezTo>
                <a:cubicBezTo>
                  <a:pt x="227" y="310"/>
                  <a:pt x="250" y="308"/>
                  <a:pt x="274" y="303"/>
                </a:cubicBezTo>
                <a:cubicBezTo>
                  <a:pt x="300" y="297"/>
                  <a:pt x="323" y="288"/>
                  <a:pt x="344" y="279"/>
                </a:cubicBezTo>
                <a:cubicBezTo>
                  <a:pt x="365" y="269"/>
                  <a:pt x="384" y="259"/>
                  <a:pt x="403" y="248"/>
                </a:cubicBezTo>
                <a:cubicBezTo>
                  <a:pt x="423" y="238"/>
                  <a:pt x="442" y="229"/>
                  <a:pt x="464" y="221"/>
                </a:cubicBezTo>
                <a:cubicBezTo>
                  <a:pt x="486" y="212"/>
                  <a:pt x="510" y="206"/>
                  <a:pt x="539" y="203"/>
                </a:cubicBezTo>
                <a:cubicBezTo>
                  <a:pt x="551" y="201"/>
                  <a:pt x="563" y="200"/>
                  <a:pt x="576" y="200"/>
                </a:cubicBezTo>
                <a:cubicBezTo>
                  <a:pt x="588" y="199"/>
                  <a:pt x="600" y="199"/>
                  <a:pt x="612" y="200"/>
                </a:cubicBezTo>
                <a:cubicBezTo>
                  <a:pt x="624" y="200"/>
                  <a:pt x="636" y="200"/>
                  <a:pt x="649" y="201"/>
                </a:cubicBezTo>
                <a:cubicBezTo>
                  <a:pt x="661" y="201"/>
                  <a:pt x="673" y="201"/>
                  <a:pt x="686" y="201"/>
                </a:cubicBezTo>
                <a:cubicBezTo>
                  <a:pt x="700" y="201"/>
                  <a:pt x="714" y="200"/>
                  <a:pt x="727" y="199"/>
                </a:cubicBezTo>
                <a:cubicBezTo>
                  <a:pt x="739" y="197"/>
                  <a:pt x="751" y="195"/>
                  <a:pt x="763" y="193"/>
                </a:cubicBezTo>
                <a:cubicBezTo>
                  <a:pt x="774" y="191"/>
                  <a:pt x="785" y="188"/>
                  <a:pt x="796" y="184"/>
                </a:cubicBezTo>
                <a:cubicBezTo>
                  <a:pt x="806" y="181"/>
                  <a:pt x="816" y="177"/>
                  <a:pt x="826" y="173"/>
                </a:cubicBezTo>
                <a:cubicBezTo>
                  <a:pt x="839" y="168"/>
                  <a:pt x="852" y="162"/>
                  <a:pt x="865" y="156"/>
                </a:cubicBezTo>
                <a:cubicBezTo>
                  <a:pt x="877" y="150"/>
                  <a:pt x="889" y="144"/>
                  <a:pt x="900" y="138"/>
                </a:cubicBezTo>
                <a:cubicBezTo>
                  <a:pt x="912" y="132"/>
                  <a:pt x="922" y="125"/>
                  <a:pt x="931" y="118"/>
                </a:cubicBezTo>
                <a:cubicBezTo>
                  <a:pt x="940" y="111"/>
                  <a:pt x="948" y="104"/>
                  <a:pt x="955" y="97"/>
                </a:cubicBezTo>
                <a:cubicBezTo>
                  <a:pt x="959" y="92"/>
                  <a:pt x="960" y="87"/>
                  <a:pt x="959" y="83"/>
                </a:cubicBezTo>
                <a:cubicBezTo>
                  <a:pt x="959" y="78"/>
                  <a:pt x="956" y="73"/>
                  <a:pt x="951" y="69"/>
                </a:cubicBezTo>
                <a:cubicBezTo>
                  <a:pt x="947" y="64"/>
                  <a:pt x="941" y="60"/>
                  <a:pt x="934" y="56"/>
                </a:cubicBezTo>
                <a:cubicBezTo>
                  <a:pt x="927" y="51"/>
                  <a:pt x="920" y="47"/>
                  <a:pt x="913" y="43"/>
                </a:cubicBezTo>
                <a:cubicBezTo>
                  <a:pt x="912" y="42"/>
                  <a:pt x="911" y="42"/>
                  <a:pt x="910" y="41"/>
                </a:cubicBezTo>
                <a:cubicBezTo>
                  <a:pt x="908" y="40"/>
                  <a:pt x="907" y="40"/>
                  <a:pt x="906" y="39"/>
                </a:cubicBezTo>
                <a:cubicBezTo>
                  <a:pt x="905" y="38"/>
                  <a:pt x="904" y="38"/>
                  <a:pt x="902" y="37"/>
                </a:cubicBezTo>
                <a:cubicBezTo>
                  <a:pt x="901" y="36"/>
                  <a:pt x="900" y="36"/>
                  <a:pt x="899" y="35"/>
                </a:cubicBezTo>
                <a:close/>
              </a:path>
            </a:pathLst>
          </a:custGeom>
          <a:solidFill>
            <a:srgbClr val="000000">
              <a:alpha val="25000"/>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20"/>
          <p:cNvSpPr>
            <a:spLocks/>
          </p:cNvSpPr>
          <p:nvPr/>
        </p:nvSpPr>
        <p:spPr bwMode="auto">
          <a:xfrm>
            <a:off x="6195358" y="4596889"/>
            <a:ext cx="726788" cy="354862"/>
          </a:xfrm>
          <a:custGeom>
            <a:avLst/>
            <a:gdLst>
              <a:gd name="T0" fmla="*/ 840 w 883"/>
              <a:gd name="T1" fmla="*/ 40 h 431"/>
              <a:gd name="T2" fmla="*/ 836 w 883"/>
              <a:gd name="T3" fmla="*/ 38 h 431"/>
              <a:gd name="T4" fmla="*/ 833 w 883"/>
              <a:gd name="T5" fmla="*/ 36 h 431"/>
              <a:gd name="T6" fmla="*/ 830 w 883"/>
              <a:gd name="T7" fmla="*/ 34 h 431"/>
              <a:gd name="T8" fmla="*/ 826 w 883"/>
              <a:gd name="T9" fmla="*/ 31 h 431"/>
              <a:gd name="T10" fmla="*/ 805 w 883"/>
              <a:gd name="T11" fmla="*/ 19 h 431"/>
              <a:gd name="T12" fmla="*/ 782 w 883"/>
              <a:gd name="T13" fmla="*/ 8 h 431"/>
              <a:gd name="T14" fmla="*/ 754 w 883"/>
              <a:gd name="T15" fmla="*/ 2 h 431"/>
              <a:gd name="T16" fmla="*/ 721 w 883"/>
              <a:gd name="T17" fmla="*/ 1 h 431"/>
              <a:gd name="T18" fmla="*/ 667 w 883"/>
              <a:gd name="T19" fmla="*/ 7 h 431"/>
              <a:gd name="T20" fmla="*/ 615 w 883"/>
              <a:gd name="T21" fmla="*/ 16 h 431"/>
              <a:gd name="T22" fmla="*/ 565 w 883"/>
              <a:gd name="T23" fmla="*/ 28 h 431"/>
              <a:gd name="T24" fmla="*/ 516 w 883"/>
              <a:gd name="T25" fmla="*/ 41 h 431"/>
              <a:gd name="T26" fmla="*/ 482 w 883"/>
              <a:gd name="T27" fmla="*/ 52 h 431"/>
              <a:gd name="T28" fmla="*/ 452 w 883"/>
              <a:gd name="T29" fmla="*/ 65 h 431"/>
              <a:gd name="T30" fmla="*/ 428 w 883"/>
              <a:gd name="T31" fmla="*/ 80 h 431"/>
              <a:gd name="T32" fmla="*/ 408 w 883"/>
              <a:gd name="T33" fmla="*/ 97 h 431"/>
              <a:gd name="T34" fmla="*/ 395 w 883"/>
              <a:gd name="T35" fmla="*/ 114 h 431"/>
              <a:gd name="T36" fmla="*/ 384 w 883"/>
              <a:gd name="T37" fmla="*/ 131 h 431"/>
              <a:gd name="T38" fmla="*/ 371 w 883"/>
              <a:gd name="T39" fmla="*/ 148 h 431"/>
              <a:gd name="T40" fmla="*/ 351 w 883"/>
              <a:gd name="T41" fmla="*/ 164 h 431"/>
              <a:gd name="T42" fmla="*/ 286 w 883"/>
              <a:gd name="T43" fmla="*/ 194 h 431"/>
              <a:gd name="T44" fmla="*/ 207 w 883"/>
              <a:gd name="T45" fmla="*/ 214 h 431"/>
              <a:gd name="T46" fmla="*/ 124 w 883"/>
              <a:gd name="T47" fmla="*/ 233 h 431"/>
              <a:gd name="T48" fmla="*/ 50 w 883"/>
              <a:gd name="T49" fmla="*/ 259 h 431"/>
              <a:gd name="T50" fmla="*/ 10 w 883"/>
              <a:gd name="T51" fmla="*/ 289 h 431"/>
              <a:gd name="T52" fmla="*/ 2 w 883"/>
              <a:gd name="T53" fmla="*/ 322 h 431"/>
              <a:gd name="T54" fmla="*/ 17 w 883"/>
              <a:gd name="T55" fmla="*/ 355 h 431"/>
              <a:gd name="T56" fmla="*/ 46 w 883"/>
              <a:gd name="T57" fmla="*/ 384 h 431"/>
              <a:gd name="T58" fmla="*/ 69 w 883"/>
              <a:gd name="T59" fmla="*/ 399 h 431"/>
              <a:gd name="T60" fmla="*/ 95 w 883"/>
              <a:gd name="T61" fmla="*/ 413 h 431"/>
              <a:gd name="T62" fmla="*/ 127 w 883"/>
              <a:gd name="T63" fmla="*/ 423 h 431"/>
              <a:gd name="T64" fmla="*/ 163 w 883"/>
              <a:gd name="T65" fmla="*/ 430 h 431"/>
              <a:gd name="T66" fmla="*/ 214 w 883"/>
              <a:gd name="T67" fmla="*/ 428 h 431"/>
              <a:gd name="T68" fmla="*/ 261 w 883"/>
              <a:gd name="T69" fmla="*/ 418 h 431"/>
              <a:gd name="T70" fmla="*/ 304 w 883"/>
              <a:gd name="T71" fmla="*/ 403 h 431"/>
              <a:gd name="T72" fmla="*/ 347 w 883"/>
              <a:gd name="T73" fmla="*/ 386 h 431"/>
              <a:gd name="T74" fmla="*/ 390 w 883"/>
              <a:gd name="T75" fmla="*/ 369 h 431"/>
              <a:gd name="T76" fmla="*/ 433 w 883"/>
              <a:gd name="T77" fmla="*/ 351 h 431"/>
              <a:gd name="T78" fmla="*/ 476 w 883"/>
              <a:gd name="T79" fmla="*/ 334 h 431"/>
              <a:gd name="T80" fmla="*/ 520 w 883"/>
              <a:gd name="T81" fmla="*/ 319 h 431"/>
              <a:gd name="T82" fmla="*/ 565 w 883"/>
              <a:gd name="T83" fmla="*/ 308 h 431"/>
              <a:gd name="T84" fmla="*/ 611 w 883"/>
              <a:gd name="T85" fmla="*/ 298 h 431"/>
              <a:gd name="T86" fmla="*/ 656 w 883"/>
              <a:gd name="T87" fmla="*/ 288 h 431"/>
              <a:gd name="T88" fmla="*/ 697 w 883"/>
              <a:gd name="T89" fmla="*/ 275 h 431"/>
              <a:gd name="T90" fmla="*/ 740 w 883"/>
              <a:gd name="T91" fmla="*/ 253 h 431"/>
              <a:gd name="T92" fmla="*/ 774 w 883"/>
              <a:gd name="T93" fmla="*/ 227 h 431"/>
              <a:gd name="T94" fmla="*/ 802 w 883"/>
              <a:gd name="T95" fmla="*/ 199 h 431"/>
              <a:gd name="T96" fmla="*/ 825 w 883"/>
              <a:gd name="T97" fmla="*/ 172 h 431"/>
              <a:gd name="T98" fmla="*/ 842 w 883"/>
              <a:gd name="T99" fmla="*/ 153 h 431"/>
              <a:gd name="T100" fmla="*/ 858 w 883"/>
              <a:gd name="T101" fmla="*/ 133 h 431"/>
              <a:gd name="T102" fmla="*/ 872 w 883"/>
              <a:gd name="T103" fmla="*/ 114 h 431"/>
              <a:gd name="T104" fmla="*/ 882 w 883"/>
              <a:gd name="T105" fmla="*/ 94 h 431"/>
              <a:gd name="T106" fmla="*/ 881 w 883"/>
              <a:gd name="T107" fmla="*/ 78 h 431"/>
              <a:gd name="T108" fmla="*/ 872 w 883"/>
              <a:gd name="T109" fmla="*/ 65 h 431"/>
              <a:gd name="T110" fmla="*/ 858 w 883"/>
              <a:gd name="T111" fmla="*/ 52 h 431"/>
              <a:gd name="T112" fmla="*/ 840 w 883"/>
              <a:gd name="T113" fmla="*/ 4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83" h="431">
                <a:moveTo>
                  <a:pt x="840" y="40"/>
                </a:moveTo>
                <a:cubicBezTo>
                  <a:pt x="839" y="39"/>
                  <a:pt x="838" y="39"/>
                  <a:pt x="836" y="38"/>
                </a:cubicBezTo>
                <a:cubicBezTo>
                  <a:pt x="835" y="37"/>
                  <a:pt x="834" y="36"/>
                  <a:pt x="833" y="36"/>
                </a:cubicBezTo>
                <a:cubicBezTo>
                  <a:pt x="832" y="35"/>
                  <a:pt x="831" y="34"/>
                  <a:pt x="830" y="34"/>
                </a:cubicBezTo>
                <a:cubicBezTo>
                  <a:pt x="828" y="33"/>
                  <a:pt x="827" y="32"/>
                  <a:pt x="826" y="31"/>
                </a:cubicBezTo>
                <a:cubicBezTo>
                  <a:pt x="819" y="27"/>
                  <a:pt x="813" y="23"/>
                  <a:pt x="805" y="19"/>
                </a:cubicBezTo>
                <a:cubicBezTo>
                  <a:pt x="798" y="15"/>
                  <a:pt x="790" y="11"/>
                  <a:pt x="782" y="8"/>
                </a:cubicBezTo>
                <a:cubicBezTo>
                  <a:pt x="773" y="5"/>
                  <a:pt x="764" y="3"/>
                  <a:pt x="754" y="2"/>
                </a:cubicBezTo>
                <a:cubicBezTo>
                  <a:pt x="744" y="0"/>
                  <a:pt x="733" y="0"/>
                  <a:pt x="721" y="1"/>
                </a:cubicBezTo>
                <a:cubicBezTo>
                  <a:pt x="703" y="2"/>
                  <a:pt x="685" y="4"/>
                  <a:pt x="667" y="7"/>
                </a:cubicBezTo>
                <a:cubicBezTo>
                  <a:pt x="650" y="9"/>
                  <a:pt x="632" y="12"/>
                  <a:pt x="615" y="16"/>
                </a:cubicBezTo>
                <a:cubicBezTo>
                  <a:pt x="598" y="20"/>
                  <a:pt x="581" y="24"/>
                  <a:pt x="565" y="28"/>
                </a:cubicBezTo>
                <a:cubicBezTo>
                  <a:pt x="548" y="32"/>
                  <a:pt x="532" y="37"/>
                  <a:pt x="516" y="41"/>
                </a:cubicBezTo>
                <a:cubicBezTo>
                  <a:pt x="503" y="45"/>
                  <a:pt x="492" y="48"/>
                  <a:pt x="482" y="52"/>
                </a:cubicBezTo>
                <a:cubicBezTo>
                  <a:pt x="471" y="56"/>
                  <a:pt x="461" y="60"/>
                  <a:pt x="452" y="65"/>
                </a:cubicBezTo>
                <a:cubicBezTo>
                  <a:pt x="443" y="69"/>
                  <a:pt x="435" y="74"/>
                  <a:pt x="428" y="80"/>
                </a:cubicBezTo>
                <a:cubicBezTo>
                  <a:pt x="420" y="85"/>
                  <a:pt x="414" y="91"/>
                  <a:pt x="408" y="97"/>
                </a:cubicBezTo>
                <a:cubicBezTo>
                  <a:pt x="403" y="103"/>
                  <a:pt x="399" y="109"/>
                  <a:pt x="395" y="114"/>
                </a:cubicBezTo>
                <a:cubicBezTo>
                  <a:pt x="391" y="120"/>
                  <a:pt x="388" y="126"/>
                  <a:pt x="384" y="131"/>
                </a:cubicBezTo>
                <a:cubicBezTo>
                  <a:pt x="380" y="137"/>
                  <a:pt x="376" y="142"/>
                  <a:pt x="371" y="148"/>
                </a:cubicBezTo>
                <a:cubicBezTo>
                  <a:pt x="365" y="153"/>
                  <a:pt x="359" y="159"/>
                  <a:pt x="351" y="164"/>
                </a:cubicBezTo>
                <a:cubicBezTo>
                  <a:pt x="333" y="176"/>
                  <a:pt x="311" y="186"/>
                  <a:pt x="286" y="194"/>
                </a:cubicBezTo>
                <a:cubicBezTo>
                  <a:pt x="262" y="202"/>
                  <a:pt x="234" y="208"/>
                  <a:pt x="207" y="214"/>
                </a:cubicBezTo>
                <a:cubicBezTo>
                  <a:pt x="179" y="220"/>
                  <a:pt x="151" y="226"/>
                  <a:pt x="124" y="233"/>
                </a:cubicBezTo>
                <a:cubicBezTo>
                  <a:pt x="97" y="240"/>
                  <a:pt x="72" y="248"/>
                  <a:pt x="50" y="259"/>
                </a:cubicBezTo>
                <a:cubicBezTo>
                  <a:pt x="30" y="268"/>
                  <a:pt x="17" y="278"/>
                  <a:pt x="10" y="289"/>
                </a:cubicBezTo>
                <a:cubicBezTo>
                  <a:pt x="2" y="300"/>
                  <a:pt x="0" y="311"/>
                  <a:pt x="2" y="322"/>
                </a:cubicBezTo>
                <a:cubicBezTo>
                  <a:pt x="3" y="333"/>
                  <a:pt x="9" y="344"/>
                  <a:pt x="17" y="355"/>
                </a:cubicBezTo>
                <a:cubicBezTo>
                  <a:pt x="25" y="365"/>
                  <a:pt x="35" y="375"/>
                  <a:pt x="46" y="384"/>
                </a:cubicBezTo>
                <a:cubicBezTo>
                  <a:pt x="53" y="389"/>
                  <a:pt x="61" y="394"/>
                  <a:pt x="69" y="399"/>
                </a:cubicBezTo>
                <a:cubicBezTo>
                  <a:pt x="77" y="404"/>
                  <a:pt x="86" y="409"/>
                  <a:pt x="95" y="413"/>
                </a:cubicBezTo>
                <a:cubicBezTo>
                  <a:pt x="105" y="417"/>
                  <a:pt x="115" y="420"/>
                  <a:pt x="127" y="423"/>
                </a:cubicBezTo>
                <a:cubicBezTo>
                  <a:pt x="138" y="426"/>
                  <a:pt x="150" y="428"/>
                  <a:pt x="163" y="430"/>
                </a:cubicBezTo>
                <a:cubicBezTo>
                  <a:pt x="181" y="431"/>
                  <a:pt x="198" y="431"/>
                  <a:pt x="214" y="428"/>
                </a:cubicBezTo>
                <a:cubicBezTo>
                  <a:pt x="230" y="426"/>
                  <a:pt x="246" y="423"/>
                  <a:pt x="261" y="418"/>
                </a:cubicBezTo>
                <a:cubicBezTo>
                  <a:pt x="276" y="414"/>
                  <a:pt x="290" y="408"/>
                  <a:pt x="304" y="403"/>
                </a:cubicBezTo>
                <a:cubicBezTo>
                  <a:pt x="319" y="397"/>
                  <a:pt x="333" y="391"/>
                  <a:pt x="347" y="386"/>
                </a:cubicBezTo>
                <a:cubicBezTo>
                  <a:pt x="361" y="380"/>
                  <a:pt x="376" y="374"/>
                  <a:pt x="390" y="369"/>
                </a:cubicBezTo>
                <a:cubicBezTo>
                  <a:pt x="404" y="363"/>
                  <a:pt x="418" y="357"/>
                  <a:pt x="433" y="351"/>
                </a:cubicBezTo>
                <a:cubicBezTo>
                  <a:pt x="447" y="345"/>
                  <a:pt x="461" y="339"/>
                  <a:pt x="476" y="334"/>
                </a:cubicBezTo>
                <a:cubicBezTo>
                  <a:pt x="490" y="328"/>
                  <a:pt x="505" y="323"/>
                  <a:pt x="520" y="319"/>
                </a:cubicBezTo>
                <a:cubicBezTo>
                  <a:pt x="535" y="314"/>
                  <a:pt x="550" y="311"/>
                  <a:pt x="565" y="308"/>
                </a:cubicBezTo>
                <a:cubicBezTo>
                  <a:pt x="580" y="304"/>
                  <a:pt x="595" y="301"/>
                  <a:pt x="611" y="298"/>
                </a:cubicBezTo>
                <a:cubicBezTo>
                  <a:pt x="626" y="295"/>
                  <a:pt x="641" y="292"/>
                  <a:pt x="656" y="288"/>
                </a:cubicBezTo>
                <a:cubicBezTo>
                  <a:pt x="670" y="285"/>
                  <a:pt x="684" y="280"/>
                  <a:pt x="697" y="275"/>
                </a:cubicBezTo>
                <a:cubicBezTo>
                  <a:pt x="713" y="268"/>
                  <a:pt x="728" y="261"/>
                  <a:pt x="740" y="253"/>
                </a:cubicBezTo>
                <a:cubicBezTo>
                  <a:pt x="753" y="244"/>
                  <a:pt x="764" y="236"/>
                  <a:pt x="774" y="227"/>
                </a:cubicBezTo>
                <a:cubicBezTo>
                  <a:pt x="784" y="218"/>
                  <a:pt x="793" y="209"/>
                  <a:pt x="802" y="199"/>
                </a:cubicBezTo>
                <a:cubicBezTo>
                  <a:pt x="810" y="190"/>
                  <a:pt x="818" y="181"/>
                  <a:pt x="825" y="172"/>
                </a:cubicBezTo>
                <a:cubicBezTo>
                  <a:pt x="830" y="165"/>
                  <a:pt x="836" y="159"/>
                  <a:pt x="842" y="153"/>
                </a:cubicBezTo>
                <a:cubicBezTo>
                  <a:pt x="847" y="146"/>
                  <a:pt x="853" y="140"/>
                  <a:pt x="858" y="133"/>
                </a:cubicBezTo>
                <a:cubicBezTo>
                  <a:pt x="863" y="127"/>
                  <a:pt x="868" y="120"/>
                  <a:pt x="872" y="114"/>
                </a:cubicBezTo>
                <a:cubicBezTo>
                  <a:pt x="876" y="107"/>
                  <a:pt x="880" y="101"/>
                  <a:pt x="882" y="94"/>
                </a:cubicBezTo>
                <a:cubicBezTo>
                  <a:pt x="883" y="88"/>
                  <a:pt x="883" y="83"/>
                  <a:pt x="881" y="78"/>
                </a:cubicBezTo>
                <a:cubicBezTo>
                  <a:pt x="879" y="74"/>
                  <a:pt x="876" y="69"/>
                  <a:pt x="872" y="65"/>
                </a:cubicBezTo>
                <a:cubicBezTo>
                  <a:pt x="868" y="60"/>
                  <a:pt x="863" y="56"/>
                  <a:pt x="858" y="52"/>
                </a:cubicBezTo>
                <a:cubicBezTo>
                  <a:pt x="852" y="48"/>
                  <a:pt x="846" y="44"/>
                  <a:pt x="840" y="40"/>
                </a:cubicBezTo>
                <a:close/>
              </a:path>
            </a:pathLst>
          </a:custGeom>
          <a:solidFill>
            <a:srgbClr val="000000">
              <a:alpha val="25000"/>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21"/>
          <p:cNvSpPr>
            <a:spLocks/>
          </p:cNvSpPr>
          <p:nvPr/>
        </p:nvSpPr>
        <p:spPr bwMode="auto">
          <a:xfrm>
            <a:off x="7865195" y="3015159"/>
            <a:ext cx="678729" cy="304367"/>
          </a:xfrm>
          <a:custGeom>
            <a:avLst/>
            <a:gdLst>
              <a:gd name="T0" fmla="*/ 763 w 825"/>
              <a:gd name="T1" fmla="*/ 31 h 370"/>
              <a:gd name="T2" fmla="*/ 760 w 825"/>
              <a:gd name="T3" fmla="*/ 30 h 370"/>
              <a:gd name="T4" fmla="*/ 757 w 825"/>
              <a:gd name="T5" fmla="*/ 28 h 370"/>
              <a:gd name="T6" fmla="*/ 754 w 825"/>
              <a:gd name="T7" fmla="*/ 27 h 370"/>
              <a:gd name="T8" fmla="*/ 750 w 825"/>
              <a:gd name="T9" fmla="*/ 26 h 370"/>
              <a:gd name="T10" fmla="*/ 726 w 825"/>
              <a:gd name="T11" fmla="*/ 16 h 370"/>
              <a:gd name="T12" fmla="*/ 699 w 825"/>
              <a:gd name="T13" fmla="*/ 7 h 370"/>
              <a:gd name="T14" fmla="*/ 669 w 825"/>
              <a:gd name="T15" fmla="*/ 2 h 370"/>
              <a:gd name="T16" fmla="*/ 636 w 825"/>
              <a:gd name="T17" fmla="*/ 1 h 370"/>
              <a:gd name="T18" fmla="*/ 584 w 825"/>
              <a:gd name="T19" fmla="*/ 7 h 370"/>
              <a:gd name="T20" fmla="*/ 535 w 825"/>
              <a:gd name="T21" fmla="*/ 15 h 370"/>
              <a:gd name="T22" fmla="*/ 488 w 825"/>
              <a:gd name="T23" fmla="*/ 25 h 370"/>
              <a:gd name="T24" fmla="*/ 443 w 825"/>
              <a:gd name="T25" fmla="*/ 37 h 370"/>
              <a:gd name="T26" fmla="*/ 412 w 825"/>
              <a:gd name="T27" fmla="*/ 47 h 370"/>
              <a:gd name="T28" fmla="*/ 386 w 825"/>
              <a:gd name="T29" fmla="*/ 57 h 370"/>
              <a:gd name="T30" fmla="*/ 366 w 825"/>
              <a:gd name="T31" fmla="*/ 70 h 370"/>
              <a:gd name="T32" fmla="*/ 351 w 825"/>
              <a:gd name="T33" fmla="*/ 85 h 370"/>
              <a:gd name="T34" fmla="*/ 344 w 825"/>
              <a:gd name="T35" fmla="*/ 100 h 370"/>
              <a:gd name="T36" fmla="*/ 338 w 825"/>
              <a:gd name="T37" fmla="*/ 114 h 370"/>
              <a:gd name="T38" fmla="*/ 329 w 825"/>
              <a:gd name="T39" fmla="*/ 128 h 370"/>
              <a:gd name="T40" fmla="*/ 314 w 825"/>
              <a:gd name="T41" fmla="*/ 142 h 370"/>
              <a:gd name="T42" fmla="*/ 258 w 825"/>
              <a:gd name="T43" fmla="*/ 168 h 370"/>
              <a:gd name="T44" fmla="*/ 183 w 825"/>
              <a:gd name="T45" fmla="*/ 186 h 370"/>
              <a:gd name="T46" fmla="*/ 105 w 825"/>
              <a:gd name="T47" fmla="*/ 204 h 370"/>
              <a:gd name="T48" fmla="*/ 37 w 825"/>
              <a:gd name="T49" fmla="*/ 226 h 370"/>
              <a:gd name="T50" fmla="*/ 5 w 825"/>
              <a:gd name="T51" fmla="*/ 253 h 370"/>
              <a:gd name="T52" fmla="*/ 7 w 825"/>
              <a:gd name="T53" fmla="*/ 281 h 370"/>
              <a:gd name="T54" fmla="*/ 32 w 825"/>
              <a:gd name="T55" fmla="*/ 308 h 370"/>
              <a:gd name="T56" fmla="*/ 71 w 825"/>
              <a:gd name="T57" fmla="*/ 332 h 370"/>
              <a:gd name="T58" fmla="*/ 99 w 825"/>
              <a:gd name="T59" fmla="*/ 345 h 370"/>
              <a:gd name="T60" fmla="*/ 130 w 825"/>
              <a:gd name="T61" fmla="*/ 356 h 370"/>
              <a:gd name="T62" fmla="*/ 165 w 825"/>
              <a:gd name="T63" fmla="*/ 365 h 370"/>
              <a:gd name="T64" fmla="*/ 205 w 825"/>
              <a:gd name="T65" fmla="*/ 369 h 370"/>
              <a:gd name="T66" fmla="*/ 256 w 825"/>
              <a:gd name="T67" fmla="*/ 368 h 370"/>
              <a:gd name="T68" fmla="*/ 301 w 825"/>
              <a:gd name="T69" fmla="*/ 358 h 370"/>
              <a:gd name="T70" fmla="*/ 340 w 825"/>
              <a:gd name="T71" fmla="*/ 344 h 370"/>
              <a:gd name="T72" fmla="*/ 378 w 825"/>
              <a:gd name="T73" fmla="*/ 329 h 370"/>
              <a:gd name="T74" fmla="*/ 417 w 825"/>
              <a:gd name="T75" fmla="*/ 314 h 370"/>
              <a:gd name="T76" fmla="*/ 454 w 825"/>
              <a:gd name="T77" fmla="*/ 298 h 370"/>
              <a:gd name="T78" fmla="*/ 492 w 825"/>
              <a:gd name="T79" fmla="*/ 283 h 370"/>
              <a:gd name="T80" fmla="*/ 532 w 825"/>
              <a:gd name="T81" fmla="*/ 270 h 370"/>
              <a:gd name="T82" fmla="*/ 574 w 825"/>
              <a:gd name="T83" fmla="*/ 260 h 370"/>
              <a:gd name="T84" fmla="*/ 617 w 825"/>
              <a:gd name="T85" fmla="*/ 252 h 370"/>
              <a:gd name="T86" fmla="*/ 659 w 825"/>
              <a:gd name="T87" fmla="*/ 243 h 370"/>
              <a:gd name="T88" fmla="*/ 696 w 825"/>
              <a:gd name="T89" fmla="*/ 231 h 370"/>
              <a:gd name="T90" fmla="*/ 733 w 825"/>
              <a:gd name="T91" fmla="*/ 212 h 370"/>
              <a:gd name="T92" fmla="*/ 759 w 825"/>
              <a:gd name="T93" fmla="*/ 190 h 370"/>
              <a:gd name="T94" fmla="*/ 777 w 825"/>
              <a:gd name="T95" fmla="*/ 166 h 370"/>
              <a:gd name="T96" fmla="*/ 792 w 825"/>
              <a:gd name="T97" fmla="*/ 143 h 370"/>
              <a:gd name="T98" fmla="*/ 803 w 825"/>
              <a:gd name="T99" fmla="*/ 127 h 370"/>
              <a:gd name="T100" fmla="*/ 813 w 825"/>
              <a:gd name="T101" fmla="*/ 110 h 370"/>
              <a:gd name="T102" fmla="*/ 821 w 825"/>
              <a:gd name="T103" fmla="*/ 94 h 370"/>
              <a:gd name="T104" fmla="*/ 825 w 825"/>
              <a:gd name="T105" fmla="*/ 77 h 370"/>
              <a:gd name="T106" fmla="*/ 819 w 825"/>
              <a:gd name="T107" fmla="*/ 64 h 370"/>
              <a:gd name="T108" fmla="*/ 805 w 825"/>
              <a:gd name="T109" fmla="*/ 52 h 370"/>
              <a:gd name="T110" fmla="*/ 785 w 825"/>
              <a:gd name="T111" fmla="*/ 41 h 370"/>
              <a:gd name="T112" fmla="*/ 763 w 825"/>
              <a:gd name="T113" fmla="*/ 31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25" h="370">
                <a:moveTo>
                  <a:pt x="763" y="31"/>
                </a:moveTo>
                <a:cubicBezTo>
                  <a:pt x="762" y="31"/>
                  <a:pt x="761" y="30"/>
                  <a:pt x="760" y="30"/>
                </a:cubicBezTo>
                <a:cubicBezTo>
                  <a:pt x="759" y="29"/>
                  <a:pt x="758" y="29"/>
                  <a:pt x="757" y="28"/>
                </a:cubicBezTo>
                <a:cubicBezTo>
                  <a:pt x="756" y="28"/>
                  <a:pt x="755" y="28"/>
                  <a:pt x="754" y="27"/>
                </a:cubicBezTo>
                <a:cubicBezTo>
                  <a:pt x="753" y="27"/>
                  <a:pt x="751" y="26"/>
                  <a:pt x="750" y="26"/>
                </a:cubicBezTo>
                <a:cubicBezTo>
                  <a:pt x="743" y="22"/>
                  <a:pt x="734" y="19"/>
                  <a:pt x="726" y="16"/>
                </a:cubicBezTo>
                <a:cubicBezTo>
                  <a:pt x="717" y="12"/>
                  <a:pt x="709" y="9"/>
                  <a:pt x="699" y="7"/>
                </a:cubicBezTo>
                <a:cubicBezTo>
                  <a:pt x="690" y="5"/>
                  <a:pt x="680" y="3"/>
                  <a:pt x="669" y="2"/>
                </a:cubicBezTo>
                <a:cubicBezTo>
                  <a:pt x="659" y="1"/>
                  <a:pt x="648" y="0"/>
                  <a:pt x="636" y="1"/>
                </a:cubicBezTo>
                <a:cubicBezTo>
                  <a:pt x="618" y="2"/>
                  <a:pt x="601" y="4"/>
                  <a:pt x="584" y="7"/>
                </a:cubicBezTo>
                <a:cubicBezTo>
                  <a:pt x="568" y="9"/>
                  <a:pt x="551" y="12"/>
                  <a:pt x="535" y="15"/>
                </a:cubicBezTo>
                <a:cubicBezTo>
                  <a:pt x="519" y="18"/>
                  <a:pt x="503" y="22"/>
                  <a:pt x="488" y="25"/>
                </a:cubicBezTo>
                <a:cubicBezTo>
                  <a:pt x="473" y="29"/>
                  <a:pt x="457" y="33"/>
                  <a:pt x="443" y="37"/>
                </a:cubicBezTo>
                <a:cubicBezTo>
                  <a:pt x="432" y="40"/>
                  <a:pt x="421" y="43"/>
                  <a:pt x="412" y="47"/>
                </a:cubicBezTo>
                <a:cubicBezTo>
                  <a:pt x="402" y="50"/>
                  <a:pt x="394" y="54"/>
                  <a:pt x="386" y="57"/>
                </a:cubicBezTo>
                <a:cubicBezTo>
                  <a:pt x="378" y="61"/>
                  <a:pt x="372" y="66"/>
                  <a:pt x="366" y="70"/>
                </a:cubicBezTo>
                <a:cubicBezTo>
                  <a:pt x="360" y="75"/>
                  <a:pt x="355" y="80"/>
                  <a:pt x="351" y="85"/>
                </a:cubicBezTo>
                <a:cubicBezTo>
                  <a:pt x="348" y="90"/>
                  <a:pt x="346" y="95"/>
                  <a:pt x="344" y="100"/>
                </a:cubicBezTo>
                <a:cubicBezTo>
                  <a:pt x="342" y="104"/>
                  <a:pt x="340" y="109"/>
                  <a:pt x="338" y="114"/>
                </a:cubicBezTo>
                <a:cubicBezTo>
                  <a:pt x="336" y="119"/>
                  <a:pt x="333" y="124"/>
                  <a:pt x="329" y="128"/>
                </a:cubicBezTo>
                <a:cubicBezTo>
                  <a:pt x="326" y="133"/>
                  <a:pt x="321" y="138"/>
                  <a:pt x="314" y="142"/>
                </a:cubicBezTo>
                <a:cubicBezTo>
                  <a:pt x="300" y="153"/>
                  <a:pt x="280" y="161"/>
                  <a:pt x="258" y="168"/>
                </a:cubicBezTo>
                <a:cubicBezTo>
                  <a:pt x="235" y="175"/>
                  <a:pt x="210" y="181"/>
                  <a:pt x="183" y="186"/>
                </a:cubicBezTo>
                <a:cubicBezTo>
                  <a:pt x="157" y="192"/>
                  <a:pt x="130" y="197"/>
                  <a:pt x="105" y="204"/>
                </a:cubicBezTo>
                <a:cubicBezTo>
                  <a:pt x="80" y="210"/>
                  <a:pt x="56" y="217"/>
                  <a:pt x="37" y="226"/>
                </a:cubicBezTo>
                <a:cubicBezTo>
                  <a:pt x="19" y="235"/>
                  <a:pt x="9" y="243"/>
                  <a:pt x="5" y="253"/>
                </a:cubicBezTo>
                <a:cubicBezTo>
                  <a:pt x="0" y="262"/>
                  <a:pt x="1" y="271"/>
                  <a:pt x="7" y="281"/>
                </a:cubicBezTo>
                <a:cubicBezTo>
                  <a:pt x="12" y="290"/>
                  <a:pt x="21" y="299"/>
                  <a:pt x="32" y="308"/>
                </a:cubicBezTo>
                <a:cubicBezTo>
                  <a:pt x="43" y="317"/>
                  <a:pt x="57" y="325"/>
                  <a:pt x="71" y="332"/>
                </a:cubicBezTo>
                <a:cubicBezTo>
                  <a:pt x="80" y="337"/>
                  <a:pt x="89" y="341"/>
                  <a:pt x="99" y="345"/>
                </a:cubicBezTo>
                <a:cubicBezTo>
                  <a:pt x="108" y="349"/>
                  <a:pt x="119" y="353"/>
                  <a:pt x="130" y="356"/>
                </a:cubicBezTo>
                <a:cubicBezTo>
                  <a:pt x="141" y="360"/>
                  <a:pt x="153" y="363"/>
                  <a:pt x="165" y="365"/>
                </a:cubicBezTo>
                <a:cubicBezTo>
                  <a:pt x="178" y="367"/>
                  <a:pt x="191" y="369"/>
                  <a:pt x="205" y="369"/>
                </a:cubicBezTo>
                <a:cubicBezTo>
                  <a:pt x="223" y="370"/>
                  <a:pt x="240" y="370"/>
                  <a:pt x="256" y="368"/>
                </a:cubicBezTo>
                <a:cubicBezTo>
                  <a:pt x="272" y="366"/>
                  <a:pt x="287" y="362"/>
                  <a:pt x="301" y="358"/>
                </a:cubicBezTo>
                <a:cubicBezTo>
                  <a:pt x="314" y="354"/>
                  <a:pt x="328" y="349"/>
                  <a:pt x="340" y="344"/>
                </a:cubicBezTo>
                <a:cubicBezTo>
                  <a:pt x="353" y="339"/>
                  <a:pt x="365" y="334"/>
                  <a:pt x="378" y="329"/>
                </a:cubicBezTo>
                <a:cubicBezTo>
                  <a:pt x="391" y="324"/>
                  <a:pt x="404" y="319"/>
                  <a:pt x="417" y="314"/>
                </a:cubicBezTo>
                <a:cubicBezTo>
                  <a:pt x="429" y="309"/>
                  <a:pt x="442" y="304"/>
                  <a:pt x="454" y="298"/>
                </a:cubicBezTo>
                <a:cubicBezTo>
                  <a:pt x="467" y="293"/>
                  <a:pt x="479" y="288"/>
                  <a:pt x="492" y="283"/>
                </a:cubicBezTo>
                <a:cubicBezTo>
                  <a:pt x="505" y="279"/>
                  <a:pt x="518" y="274"/>
                  <a:pt x="532" y="270"/>
                </a:cubicBezTo>
                <a:cubicBezTo>
                  <a:pt x="546" y="266"/>
                  <a:pt x="560" y="263"/>
                  <a:pt x="574" y="260"/>
                </a:cubicBezTo>
                <a:cubicBezTo>
                  <a:pt x="588" y="257"/>
                  <a:pt x="603" y="254"/>
                  <a:pt x="617" y="252"/>
                </a:cubicBezTo>
                <a:cubicBezTo>
                  <a:pt x="631" y="249"/>
                  <a:pt x="646" y="246"/>
                  <a:pt x="659" y="243"/>
                </a:cubicBezTo>
                <a:cubicBezTo>
                  <a:pt x="672" y="239"/>
                  <a:pt x="685" y="236"/>
                  <a:pt x="696" y="231"/>
                </a:cubicBezTo>
                <a:cubicBezTo>
                  <a:pt x="711" y="225"/>
                  <a:pt x="722" y="219"/>
                  <a:pt x="733" y="212"/>
                </a:cubicBezTo>
                <a:cubicBezTo>
                  <a:pt x="743" y="205"/>
                  <a:pt x="751" y="197"/>
                  <a:pt x="759" y="190"/>
                </a:cubicBezTo>
                <a:cubicBezTo>
                  <a:pt x="766" y="182"/>
                  <a:pt x="772" y="174"/>
                  <a:pt x="777" y="166"/>
                </a:cubicBezTo>
                <a:cubicBezTo>
                  <a:pt x="783" y="158"/>
                  <a:pt x="788" y="151"/>
                  <a:pt x="792" y="143"/>
                </a:cubicBezTo>
                <a:cubicBezTo>
                  <a:pt x="796" y="138"/>
                  <a:pt x="799" y="132"/>
                  <a:pt x="803" y="127"/>
                </a:cubicBezTo>
                <a:cubicBezTo>
                  <a:pt x="807" y="121"/>
                  <a:pt x="810" y="116"/>
                  <a:pt x="813" y="110"/>
                </a:cubicBezTo>
                <a:cubicBezTo>
                  <a:pt x="817" y="105"/>
                  <a:pt x="819" y="99"/>
                  <a:pt x="821" y="94"/>
                </a:cubicBezTo>
                <a:cubicBezTo>
                  <a:pt x="823" y="88"/>
                  <a:pt x="825" y="83"/>
                  <a:pt x="825" y="77"/>
                </a:cubicBezTo>
                <a:cubicBezTo>
                  <a:pt x="824" y="73"/>
                  <a:pt x="822" y="68"/>
                  <a:pt x="819" y="64"/>
                </a:cubicBezTo>
                <a:cubicBezTo>
                  <a:pt x="815" y="60"/>
                  <a:pt x="810" y="56"/>
                  <a:pt x="805" y="52"/>
                </a:cubicBezTo>
                <a:cubicBezTo>
                  <a:pt x="799" y="48"/>
                  <a:pt x="792" y="45"/>
                  <a:pt x="785" y="41"/>
                </a:cubicBezTo>
                <a:cubicBezTo>
                  <a:pt x="778" y="38"/>
                  <a:pt x="771" y="34"/>
                  <a:pt x="763" y="31"/>
                </a:cubicBezTo>
                <a:close/>
              </a:path>
            </a:pathLst>
          </a:custGeom>
          <a:solidFill>
            <a:srgbClr val="000000">
              <a:alpha val="25000"/>
            </a:srgb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9" name="TextBox 28"/>
          <p:cNvSpPr txBox="1"/>
          <p:nvPr/>
        </p:nvSpPr>
        <p:spPr>
          <a:xfrm>
            <a:off x="9056168" y="3858962"/>
            <a:ext cx="510075" cy="646331"/>
          </a:xfrm>
          <a:prstGeom prst="rect">
            <a:avLst/>
          </a:prstGeom>
          <a:noFill/>
        </p:spPr>
        <p:txBody>
          <a:bodyPr wrap="none" lIns="91440" tIns="45720" rIns="91440" bIns="45720" rtlCol="0" anchor="ctr">
            <a:spAutoFit/>
          </a:bodyPr>
          <a:lstStyle>
            <a:defPPr>
              <a:defRPr lang="en-US"/>
            </a:defPPr>
            <a:lvl1pPr algn="ctr">
              <a:defRPr sz="3600">
                <a:solidFill>
                  <a:srgbClr val="FFFFFF"/>
                </a:solidFill>
                <a:latin typeface="+mj-lt"/>
              </a:defRPr>
            </a:lvl1pPr>
          </a:lstStyle>
          <a:p>
            <a:r>
              <a:rPr lang="en-US" dirty="0"/>
              <a:t>B</a:t>
            </a:r>
          </a:p>
        </p:txBody>
      </p:sp>
      <p:sp>
        <p:nvSpPr>
          <p:cNvPr id="31" name="Oval 30"/>
          <p:cNvSpPr/>
          <p:nvPr/>
        </p:nvSpPr>
        <p:spPr>
          <a:xfrm>
            <a:off x="959368" y="1756094"/>
            <a:ext cx="867226" cy="867226"/>
          </a:xfrm>
          <a:prstGeom prst="ellipse">
            <a:avLst/>
          </a:prstGeom>
          <a:solidFill>
            <a:srgbClr val="FFFFFF"/>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p>
        </p:txBody>
      </p:sp>
      <p:sp>
        <p:nvSpPr>
          <p:cNvPr id="32" name="TextBox 31"/>
          <p:cNvSpPr txBox="1"/>
          <p:nvPr/>
        </p:nvSpPr>
        <p:spPr>
          <a:xfrm>
            <a:off x="1998354" y="1778151"/>
            <a:ext cx="1533946" cy="338554"/>
          </a:xfrm>
          <a:prstGeom prst="rect">
            <a:avLst/>
          </a:prstGeom>
          <a:noFill/>
        </p:spPr>
        <p:txBody>
          <a:bodyPr wrap="none" rtlCol="0">
            <a:spAutoFit/>
          </a:bodyPr>
          <a:lstStyle/>
          <a:p>
            <a:r>
              <a:rPr lang="en-US" sz="1600" dirty="0">
                <a:solidFill>
                  <a:srgbClr val="33B6D2"/>
                </a:solidFill>
                <a:latin typeface="+mj-lt"/>
              </a:rPr>
              <a:t>Escalation Paper</a:t>
            </a:r>
          </a:p>
        </p:txBody>
      </p:sp>
      <p:sp>
        <p:nvSpPr>
          <p:cNvPr id="33" name="TextBox 32"/>
          <p:cNvSpPr txBox="1"/>
          <p:nvPr/>
        </p:nvSpPr>
        <p:spPr>
          <a:xfrm>
            <a:off x="1998355" y="2126536"/>
            <a:ext cx="3321540" cy="894476"/>
          </a:xfrm>
          <a:prstGeom prst="rect">
            <a:avLst/>
          </a:prstGeom>
          <a:noFill/>
        </p:spPr>
        <p:txBody>
          <a:bodyPr wrap="square" rtlCol="0">
            <a:spAutoFit/>
          </a:bodyPr>
          <a:lstStyle/>
          <a:p>
            <a:pPr>
              <a:lnSpc>
                <a:spcPct val="110000"/>
              </a:lnSpc>
            </a:pPr>
            <a:r>
              <a:rPr lang="en-GB" sz="1200" dirty="0">
                <a:solidFill>
                  <a:schemeClr val="bg1">
                    <a:lumMod val="50000"/>
                  </a:schemeClr>
                </a:solidFill>
                <a:latin typeface="Tw Cen MT" panose="020B0602020104020603" pitchFamily="34" charset="0"/>
              </a:rPr>
              <a:t>GM HRDs committed to achieving NW core deliverables by 30</a:t>
            </a:r>
            <a:r>
              <a:rPr lang="en-GB" sz="1200" baseline="30000" dirty="0">
                <a:solidFill>
                  <a:schemeClr val="bg1">
                    <a:lumMod val="50000"/>
                  </a:schemeClr>
                </a:solidFill>
                <a:latin typeface="Tw Cen MT" panose="020B0602020104020603" pitchFamily="34" charset="0"/>
              </a:rPr>
              <a:t>th</a:t>
            </a:r>
            <a:r>
              <a:rPr lang="en-GB" sz="1200" dirty="0">
                <a:solidFill>
                  <a:schemeClr val="bg1">
                    <a:lumMod val="50000"/>
                  </a:schemeClr>
                </a:solidFill>
                <a:latin typeface="Tw Cen MT" panose="020B0602020104020603" pitchFamily="34" charset="0"/>
              </a:rPr>
              <a:t> September 18  ( OH December 18).  Further paper re: GM deliverables is scheduled to go to GM HRDs in September 18</a:t>
            </a:r>
            <a:endParaRPr lang="en-US" sz="1200" dirty="0"/>
          </a:p>
        </p:txBody>
      </p:sp>
      <p:sp>
        <p:nvSpPr>
          <p:cNvPr id="34" name="Oval 33"/>
          <p:cNvSpPr/>
          <p:nvPr/>
        </p:nvSpPr>
        <p:spPr>
          <a:xfrm>
            <a:off x="959368" y="3107646"/>
            <a:ext cx="867226" cy="867226"/>
          </a:xfrm>
          <a:prstGeom prst="ellipse">
            <a:avLst/>
          </a:prstGeom>
          <a:solidFill>
            <a:srgbClr val="FFFFFF"/>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p>
        </p:txBody>
      </p:sp>
      <p:sp>
        <p:nvSpPr>
          <p:cNvPr id="35" name="TextBox 34"/>
          <p:cNvSpPr txBox="1"/>
          <p:nvPr/>
        </p:nvSpPr>
        <p:spPr>
          <a:xfrm>
            <a:off x="1998354" y="3129703"/>
            <a:ext cx="2399183" cy="338554"/>
          </a:xfrm>
          <a:prstGeom prst="rect">
            <a:avLst/>
          </a:prstGeom>
          <a:noFill/>
        </p:spPr>
        <p:txBody>
          <a:bodyPr wrap="none" rtlCol="0">
            <a:spAutoFit/>
          </a:bodyPr>
          <a:lstStyle/>
          <a:p>
            <a:r>
              <a:rPr lang="en-US" sz="1600" dirty="0">
                <a:solidFill>
                  <a:srgbClr val="489DCD"/>
                </a:solidFill>
                <a:latin typeface="+mj-lt"/>
              </a:rPr>
              <a:t>Focus on Core Deliverables</a:t>
            </a:r>
          </a:p>
        </p:txBody>
      </p:sp>
      <p:sp>
        <p:nvSpPr>
          <p:cNvPr id="36" name="TextBox 35"/>
          <p:cNvSpPr txBox="1"/>
          <p:nvPr/>
        </p:nvSpPr>
        <p:spPr>
          <a:xfrm>
            <a:off x="1998355" y="3478088"/>
            <a:ext cx="3321540" cy="894476"/>
          </a:xfrm>
          <a:prstGeom prst="rect">
            <a:avLst/>
          </a:prstGeom>
          <a:noFill/>
        </p:spPr>
        <p:txBody>
          <a:bodyPr wrap="square" rtlCol="0">
            <a:spAutoFit/>
          </a:bodyPr>
          <a:lstStyle/>
          <a:p>
            <a:pPr>
              <a:lnSpc>
                <a:spcPct val="110000"/>
              </a:lnSpc>
            </a:pPr>
            <a:r>
              <a:rPr lang="en-GB" sz="1200" dirty="0">
                <a:solidFill>
                  <a:schemeClr val="bg1">
                    <a:lumMod val="50000"/>
                  </a:schemeClr>
                </a:solidFill>
                <a:latin typeface="Tw Cen MT" panose="020B0602020104020603" pitchFamily="34" charset="0"/>
              </a:rPr>
              <a:t>Important that there is a big push in 2018/19 to achieve core deliverables from all trusts and the oversight of progress will be through the </a:t>
            </a:r>
          </a:p>
          <a:p>
            <a:pPr>
              <a:lnSpc>
                <a:spcPct val="110000"/>
              </a:lnSpc>
            </a:pPr>
            <a:r>
              <a:rPr lang="en-GB" sz="1200" dirty="0">
                <a:solidFill>
                  <a:schemeClr val="bg1">
                    <a:lumMod val="50000"/>
                  </a:schemeClr>
                </a:solidFill>
                <a:latin typeface="Tw Cen MT" panose="020B0602020104020603" pitchFamily="34" charset="0"/>
              </a:rPr>
              <a:t>Corporate services board and GM HRDs</a:t>
            </a:r>
            <a:endParaRPr lang="en-US" sz="1200" dirty="0"/>
          </a:p>
        </p:txBody>
      </p:sp>
      <p:sp>
        <p:nvSpPr>
          <p:cNvPr id="37" name="Oval 36"/>
          <p:cNvSpPr/>
          <p:nvPr/>
        </p:nvSpPr>
        <p:spPr>
          <a:xfrm>
            <a:off x="959368" y="4391526"/>
            <a:ext cx="867226" cy="867226"/>
          </a:xfrm>
          <a:prstGeom prst="ellipse">
            <a:avLst/>
          </a:prstGeom>
          <a:solidFill>
            <a:srgbClr val="FFFFFF"/>
          </a:solid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p>
        </p:txBody>
      </p:sp>
      <p:sp>
        <p:nvSpPr>
          <p:cNvPr id="38" name="TextBox 37"/>
          <p:cNvSpPr txBox="1"/>
          <p:nvPr/>
        </p:nvSpPr>
        <p:spPr>
          <a:xfrm>
            <a:off x="1998354" y="4413583"/>
            <a:ext cx="1158074" cy="338554"/>
          </a:xfrm>
          <a:prstGeom prst="rect">
            <a:avLst/>
          </a:prstGeom>
          <a:noFill/>
        </p:spPr>
        <p:txBody>
          <a:bodyPr wrap="none" rtlCol="0">
            <a:spAutoFit/>
          </a:bodyPr>
          <a:lstStyle/>
          <a:p>
            <a:r>
              <a:rPr lang="en-US" sz="1600" dirty="0">
                <a:solidFill>
                  <a:srgbClr val="5E84C9"/>
                </a:solidFill>
                <a:latin typeface="+mj-lt"/>
              </a:rPr>
              <a:t>Recognition</a:t>
            </a:r>
          </a:p>
        </p:txBody>
      </p:sp>
      <p:sp>
        <p:nvSpPr>
          <p:cNvPr id="39" name="TextBox 38"/>
          <p:cNvSpPr txBox="1"/>
          <p:nvPr/>
        </p:nvSpPr>
        <p:spPr>
          <a:xfrm>
            <a:off x="1998355" y="4761968"/>
            <a:ext cx="3321540" cy="1015663"/>
          </a:xfrm>
          <a:prstGeom prst="rect">
            <a:avLst/>
          </a:prstGeom>
          <a:noFill/>
        </p:spPr>
        <p:txBody>
          <a:bodyPr wrap="square" rtlCol="0">
            <a:spAutoFit/>
          </a:bodyPr>
          <a:lstStyle/>
          <a:p>
            <a:r>
              <a:rPr lang="en-GB" sz="1200" dirty="0">
                <a:solidFill>
                  <a:schemeClr val="bg1">
                    <a:lumMod val="50000"/>
                  </a:schemeClr>
                </a:solidFill>
                <a:latin typeface="Tw Cen MT" panose="020B0602020104020603" pitchFamily="34" charset="0"/>
              </a:rPr>
              <a:t>A big thank you to the </a:t>
            </a:r>
            <a:r>
              <a:rPr lang="en-GB" sz="1200" dirty="0" err="1">
                <a:solidFill>
                  <a:schemeClr val="bg1">
                    <a:lumMod val="50000"/>
                  </a:schemeClr>
                </a:solidFill>
                <a:latin typeface="Tw Cen MT" panose="020B0602020104020603" pitchFamily="34" charset="0"/>
              </a:rPr>
              <a:t>workstream</a:t>
            </a:r>
            <a:r>
              <a:rPr lang="en-GB" sz="1200" dirty="0">
                <a:solidFill>
                  <a:schemeClr val="bg1">
                    <a:lumMod val="50000"/>
                  </a:schemeClr>
                </a:solidFill>
                <a:latin typeface="Tw Cen MT" panose="020B0602020104020603" pitchFamily="34" charset="0"/>
              </a:rPr>
              <a:t> &amp; </a:t>
            </a:r>
          </a:p>
          <a:p>
            <a:r>
              <a:rPr lang="en-GB" sz="1200" dirty="0">
                <a:solidFill>
                  <a:schemeClr val="bg1">
                    <a:lumMod val="50000"/>
                  </a:schemeClr>
                </a:solidFill>
                <a:latin typeface="Tw Cen MT" panose="020B0602020104020603" pitchFamily="34" charset="0"/>
              </a:rPr>
              <a:t>task &amp; finish group leads as well as the members who have input considerable time already to progressing the areas we are going to hear from today</a:t>
            </a:r>
          </a:p>
        </p:txBody>
      </p:sp>
      <p:sp>
        <p:nvSpPr>
          <p:cNvPr id="40" name="TextBox 39"/>
          <p:cNvSpPr txBox="1"/>
          <p:nvPr/>
        </p:nvSpPr>
        <p:spPr>
          <a:xfrm>
            <a:off x="1095464" y="3224158"/>
            <a:ext cx="595035" cy="584775"/>
          </a:xfrm>
          <a:prstGeom prst="rect">
            <a:avLst/>
          </a:prstGeom>
          <a:noFill/>
        </p:spPr>
        <p:txBody>
          <a:bodyPr wrap="none" rtlCol="0">
            <a:spAutoFit/>
          </a:bodyPr>
          <a:lstStyle>
            <a:defPPr>
              <a:defRPr lang="en-US"/>
            </a:defPPr>
            <a:lvl1pPr algn="ctr">
              <a:defRPr sz="3200">
                <a:latin typeface="Flaticon" panose="02000603000000000000" pitchFamily="2" charset="0"/>
              </a:defRPr>
            </a:lvl1pPr>
          </a:lstStyle>
          <a:p>
            <a:r>
              <a:rPr lang="en-US" dirty="0">
                <a:solidFill>
                  <a:srgbClr val="479CCB"/>
                </a:solidFill>
              </a:rPr>
              <a:t></a:t>
            </a:r>
          </a:p>
        </p:txBody>
      </p:sp>
      <p:sp>
        <p:nvSpPr>
          <p:cNvPr id="41" name="TextBox 40"/>
          <p:cNvSpPr txBox="1"/>
          <p:nvPr/>
        </p:nvSpPr>
        <p:spPr>
          <a:xfrm>
            <a:off x="1095464" y="1872606"/>
            <a:ext cx="595035" cy="584775"/>
          </a:xfrm>
          <a:prstGeom prst="rect">
            <a:avLst/>
          </a:prstGeom>
          <a:noFill/>
        </p:spPr>
        <p:txBody>
          <a:bodyPr wrap="none" rtlCol="0">
            <a:spAutoFit/>
          </a:bodyPr>
          <a:lstStyle>
            <a:defPPr>
              <a:defRPr lang="en-US"/>
            </a:defPPr>
            <a:lvl1pPr algn="ctr">
              <a:defRPr sz="3200">
                <a:latin typeface="Flaticon" panose="02000603000000000000" pitchFamily="2" charset="0"/>
              </a:defRPr>
            </a:lvl1pPr>
          </a:lstStyle>
          <a:p>
            <a:r>
              <a:rPr lang="en-US" dirty="0">
                <a:solidFill>
                  <a:srgbClr val="33B6D2"/>
                </a:solidFill>
              </a:rPr>
              <a:t></a:t>
            </a:r>
          </a:p>
        </p:txBody>
      </p:sp>
      <p:sp>
        <p:nvSpPr>
          <p:cNvPr id="42" name="TextBox 41"/>
          <p:cNvSpPr txBox="1"/>
          <p:nvPr/>
        </p:nvSpPr>
        <p:spPr>
          <a:xfrm>
            <a:off x="1095464" y="4508038"/>
            <a:ext cx="595035" cy="584775"/>
          </a:xfrm>
          <a:prstGeom prst="rect">
            <a:avLst/>
          </a:prstGeom>
          <a:noFill/>
        </p:spPr>
        <p:txBody>
          <a:bodyPr wrap="none" rtlCol="0">
            <a:spAutoFit/>
          </a:bodyPr>
          <a:lstStyle>
            <a:defPPr>
              <a:defRPr lang="en-US"/>
            </a:defPPr>
            <a:lvl1pPr algn="ctr">
              <a:defRPr sz="3200">
                <a:latin typeface="Flaticon" panose="02000603000000000000" pitchFamily="2" charset="0"/>
              </a:defRPr>
            </a:lvl1pPr>
          </a:lstStyle>
          <a:p>
            <a:r>
              <a:rPr lang="en-US" dirty="0">
                <a:solidFill>
                  <a:srgbClr val="5E84C9"/>
                </a:solidFill>
              </a:rPr>
              <a:t></a:t>
            </a:r>
          </a:p>
        </p:txBody>
      </p:sp>
    </p:spTree>
    <p:extLst>
      <p:ext uri="{BB962C8B-B14F-4D97-AF65-F5344CB8AC3E}">
        <p14:creationId xmlns:p14="http://schemas.microsoft.com/office/powerpoint/2010/main" val="3204222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900" decel="100000" fill="hold"/>
                                        <p:tgtEl>
                                          <p:spTgt spid="1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500"/>
                                        <p:tgtEl>
                                          <p:spTgt spid="23"/>
                                        </p:tgtEl>
                                      </p:cBhvr>
                                    </p:animEffect>
                                  </p:childTnLst>
                                </p:cTn>
                              </p:par>
                            </p:childTnLst>
                          </p:cTn>
                        </p:par>
                        <p:par>
                          <p:cTn id="15" fill="hold">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500"/>
                                        <p:tgtEl>
                                          <p:spTgt spid="2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500"/>
                                        <p:tgtEl>
                                          <p:spTgt spid="3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fade">
                                      <p:cBhvr>
                                        <p:cTn id="24" dur="500"/>
                                        <p:tgtEl>
                                          <p:spTgt spid="41"/>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500"/>
                                        <p:tgtEl>
                                          <p:spTgt spid="32"/>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fade">
                                      <p:cBhvr>
                                        <p:cTn id="32" dur="500"/>
                                        <p:tgtEl>
                                          <p:spTgt spid="33"/>
                                        </p:tgtEl>
                                      </p:cBhvr>
                                    </p:animEffect>
                                  </p:childTnLst>
                                </p:cTn>
                              </p:par>
                            </p:childTnLst>
                          </p:cTn>
                        </p:par>
                        <p:par>
                          <p:cTn id="33" fill="hold">
                            <p:stCondLst>
                              <p:cond delay="3000"/>
                            </p:stCondLst>
                            <p:childTnLst>
                              <p:par>
                                <p:cTn id="34" presetID="37" presetClass="entr" presetSubtype="0" fill="hold"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1000"/>
                                        <p:tgtEl>
                                          <p:spTgt spid="15"/>
                                        </p:tgtEl>
                                      </p:cBhvr>
                                    </p:animEffect>
                                    <p:anim calcmode="lin" valueType="num">
                                      <p:cBhvr>
                                        <p:cTn id="37" dur="1000" fill="hold"/>
                                        <p:tgtEl>
                                          <p:spTgt spid="15"/>
                                        </p:tgtEl>
                                        <p:attrNameLst>
                                          <p:attrName>ppt_x</p:attrName>
                                        </p:attrNameLst>
                                      </p:cBhvr>
                                      <p:tavLst>
                                        <p:tav tm="0">
                                          <p:val>
                                            <p:strVal val="#ppt_x"/>
                                          </p:val>
                                        </p:tav>
                                        <p:tav tm="100000">
                                          <p:val>
                                            <p:strVal val="#ppt_x"/>
                                          </p:val>
                                        </p:tav>
                                      </p:tavLst>
                                    </p:anim>
                                    <p:anim calcmode="lin" valueType="num">
                                      <p:cBhvr>
                                        <p:cTn id="38" dur="900" decel="100000" fill="hold"/>
                                        <p:tgtEl>
                                          <p:spTgt spid="15"/>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40" fill="hold">
                            <p:stCondLst>
                              <p:cond delay="4000"/>
                            </p:stCondLst>
                            <p:childTnLst>
                              <p:par>
                                <p:cTn id="41" presetID="10" presetClass="entr" presetSubtype="0"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500"/>
                                        <p:tgtEl>
                                          <p:spTgt spid="25"/>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4"/>
                                        </p:tgtEl>
                                        <p:attrNameLst>
                                          <p:attrName>style.visibility</p:attrName>
                                        </p:attrNameLst>
                                      </p:cBhvr>
                                      <p:to>
                                        <p:strVal val="visible"/>
                                      </p:to>
                                    </p:set>
                                    <p:animEffect transition="in" filter="fade">
                                      <p:cBhvr>
                                        <p:cTn id="46" dur="500"/>
                                        <p:tgtEl>
                                          <p:spTgt spid="34"/>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Effect transition="in" filter="fade">
                                      <p:cBhvr>
                                        <p:cTn id="49" dur="500"/>
                                        <p:tgtEl>
                                          <p:spTgt spid="40"/>
                                        </p:tgtEl>
                                      </p:cBhvr>
                                    </p:animEffect>
                                  </p:childTnLst>
                                </p:cTn>
                              </p:par>
                            </p:childTnLst>
                          </p:cTn>
                        </p:par>
                        <p:par>
                          <p:cTn id="50" fill="hold">
                            <p:stCondLst>
                              <p:cond delay="4500"/>
                            </p:stCondLst>
                            <p:childTnLst>
                              <p:par>
                                <p:cTn id="51" presetID="10" presetClass="entr" presetSubtype="0" fill="hold" grpId="0"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fade">
                                      <p:cBhvr>
                                        <p:cTn id="53" dur="500"/>
                                        <p:tgtEl>
                                          <p:spTgt spid="35"/>
                                        </p:tgtEl>
                                      </p:cBhvr>
                                    </p:animEffect>
                                  </p:childTnLst>
                                </p:cTn>
                              </p:par>
                            </p:childTnLst>
                          </p:cTn>
                        </p:par>
                        <p:par>
                          <p:cTn id="54" fill="hold">
                            <p:stCondLst>
                              <p:cond delay="5000"/>
                            </p:stCondLst>
                            <p:childTnLst>
                              <p:par>
                                <p:cTn id="55" presetID="10" presetClass="entr" presetSubtype="0" fill="hold" grpId="0" nodeType="afterEffect">
                                  <p:stCondLst>
                                    <p:cond delay="0"/>
                                  </p:stCondLst>
                                  <p:childTnLst>
                                    <p:set>
                                      <p:cBhvr>
                                        <p:cTn id="56" dur="1" fill="hold">
                                          <p:stCondLst>
                                            <p:cond delay="0"/>
                                          </p:stCondLst>
                                        </p:cTn>
                                        <p:tgtEl>
                                          <p:spTgt spid="36"/>
                                        </p:tgtEl>
                                        <p:attrNameLst>
                                          <p:attrName>style.visibility</p:attrName>
                                        </p:attrNameLst>
                                      </p:cBhvr>
                                      <p:to>
                                        <p:strVal val="visible"/>
                                      </p:to>
                                    </p:set>
                                    <p:animEffect transition="in" filter="fade">
                                      <p:cBhvr>
                                        <p:cTn id="57" dur="500"/>
                                        <p:tgtEl>
                                          <p:spTgt spid="36"/>
                                        </p:tgtEl>
                                      </p:cBhvr>
                                    </p:animEffect>
                                  </p:childTnLst>
                                </p:cTn>
                              </p:par>
                            </p:childTnLst>
                          </p:cTn>
                        </p:par>
                        <p:par>
                          <p:cTn id="58" fill="hold">
                            <p:stCondLst>
                              <p:cond delay="5500"/>
                            </p:stCondLst>
                            <p:childTnLst>
                              <p:par>
                                <p:cTn id="59" presetID="37" presetClass="entr" presetSubtype="0"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fade">
                                      <p:cBhvr>
                                        <p:cTn id="61" dur="1000"/>
                                        <p:tgtEl>
                                          <p:spTgt spid="19"/>
                                        </p:tgtEl>
                                      </p:cBhvr>
                                    </p:animEffect>
                                    <p:anim calcmode="lin" valueType="num">
                                      <p:cBhvr>
                                        <p:cTn id="62" dur="1000" fill="hold"/>
                                        <p:tgtEl>
                                          <p:spTgt spid="19"/>
                                        </p:tgtEl>
                                        <p:attrNameLst>
                                          <p:attrName>ppt_x</p:attrName>
                                        </p:attrNameLst>
                                      </p:cBhvr>
                                      <p:tavLst>
                                        <p:tav tm="0">
                                          <p:val>
                                            <p:strVal val="#ppt_x"/>
                                          </p:val>
                                        </p:tav>
                                        <p:tav tm="100000">
                                          <p:val>
                                            <p:strVal val="#ppt_x"/>
                                          </p:val>
                                        </p:tav>
                                      </p:tavLst>
                                    </p:anim>
                                    <p:anim calcmode="lin" valueType="num">
                                      <p:cBhvr>
                                        <p:cTn id="63" dur="900" decel="100000" fill="hold"/>
                                        <p:tgtEl>
                                          <p:spTgt spid="19"/>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65" fill="hold">
                            <p:stCondLst>
                              <p:cond delay="6500"/>
                            </p:stCondLst>
                            <p:childTnLst>
                              <p:par>
                                <p:cTn id="66" presetID="10" presetClass="entr" presetSubtype="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500"/>
                                        <p:tgtEl>
                                          <p:spTgt spid="27"/>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500"/>
                                        <p:tgtEl>
                                          <p:spTgt spid="37"/>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fade">
                                      <p:cBhvr>
                                        <p:cTn id="74" dur="500"/>
                                        <p:tgtEl>
                                          <p:spTgt spid="42"/>
                                        </p:tgtEl>
                                      </p:cBhvr>
                                    </p:animEffect>
                                  </p:childTnLst>
                                </p:cTn>
                              </p:par>
                            </p:childTnLst>
                          </p:cTn>
                        </p:par>
                        <p:par>
                          <p:cTn id="75" fill="hold">
                            <p:stCondLst>
                              <p:cond delay="7000"/>
                            </p:stCondLst>
                            <p:childTnLst>
                              <p:par>
                                <p:cTn id="76" presetID="10" presetClass="entr" presetSubtype="0" fill="hold" grpId="0" nodeType="afterEffect">
                                  <p:stCondLst>
                                    <p:cond delay="0"/>
                                  </p:stCondLst>
                                  <p:childTnLst>
                                    <p:set>
                                      <p:cBhvr>
                                        <p:cTn id="77" dur="1" fill="hold">
                                          <p:stCondLst>
                                            <p:cond delay="0"/>
                                          </p:stCondLst>
                                        </p:cTn>
                                        <p:tgtEl>
                                          <p:spTgt spid="38"/>
                                        </p:tgtEl>
                                        <p:attrNameLst>
                                          <p:attrName>style.visibility</p:attrName>
                                        </p:attrNameLst>
                                      </p:cBhvr>
                                      <p:to>
                                        <p:strVal val="visible"/>
                                      </p:to>
                                    </p:set>
                                    <p:animEffect transition="in" filter="fade">
                                      <p:cBhvr>
                                        <p:cTn id="78" dur="500"/>
                                        <p:tgtEl>
                                          <p:spTgt spid="38"/>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39"/>
                                        </p:tgtEl>
                                        <p:attrNameLst>
                                          <p:attrName>style.visibility</p:attrName>
                                        </p:attrNameLst>
                                      </p:cBhvr>
                                      <p:to>
                                        <p:strVal val="visible"/>
                                      </p:to>
                                    </p:set>
                                    <p:animEffect transition="in" filter="fade">
                                      <p:cBhvr>
                                        <p:cTn id="81" dur="500"/>
                                        <p:tgtEl>
                                          <p:spTgt spid="39"/>
                                        </p:tgtEl>
                                      </p:cBhvr>
                                    </p:animEffect>
                                  </p:childTnLst>
                                </p:cTn>
                              </p:par>
                            </p:childTnLst>
                          </p:cTn>
                        </p:par>
                        <p:par>
                          <p:cTn id="82" fill="hold">
                            <p:stCondLst>
                              <p:cond delay="7500"/>
                            </p:stCondLst>
                            <p:childTnLst>
                              <p:par>
                                <p:cTn id="83" presetID="10"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26" grpId="0" animBg="1"/>
      <p:bldP spid="27" grpId="0" animBg="1"/>
      <p:bldP spid="29" grpId="0"/>
      <p:bldP spid="31" grpId="0" animBg="1"/>
      <p:bldP spid="32" grpId="0"/>
      <p:bldP spid="33" grpId="0"/>
      <p:bldP spid="34" grpId="0" animBg="1"/>
      <p:bldP spid="35" grpId="0"/>
      <p:bldP spid="36" grpId="0"/>
      <p:bldP spid="37" grpId="0" animBg="1"/>
      <p:bldP spid="38" grpId="0"/>
      <p:bldP spid="39" grpId="0"/>
      <p:bldP spid="40" grpId="0"/>
      <p:bldP spid="41" grpId="0"/>
      <p:bldP spid="4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7632" y="3151632"/>
            <a:ext cx="4468368" cy="3706368"/>
          </a:xfrm>
          <a:prstGeom prst="rect">
            <a:avLst/>
          </a:prstGeom>
        </p:spPr>
      </p:pic>
      <p:sp>
        <p:nvSpPr>
          <p:cNvPr id="24" name="TextBox 23">
            <a:extLst>
              <a:ext uri="{FF2B5EF4-FFF2-40B4-BE49-F238E27FC236}">
                <a16:creationId xmlns:a16="http://schemas.microsoft.com/office/drawing/2014/main" id="{173018C8-03FD-436F-9C99-DA75024C8C61}"/>
              </a:ext>
            </a:extLst>
          </p:cNvPr>
          <p:cNvSpPr txBox="1"/>
          <p:nvPr/>
        </p:nvSpPr>
        <p:spPr>
          <a:xfrm>
            <a:off x="606581" y="236528"/>
            <a:ext cx="868227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dirty="0">
                <a:solidFill>
                  <a:prstClr val="white">
                    <a:lumMod val="65000"/>
                  </a:prstClr>
                </a:solidFill>
                <a:latin typeface="Tw Cen MT" panose="020B0602020104020603" pitchFamily="34" charset="0"/>
              </a:rPr>
              <a:t>WELCOME</a:t>
            </a:r>
            <a:endParaRPr kumimoji="0" lang="en-US" sz="4000" b="0" i="0" u="none" strike="noStrike" kern="1200" cap="none" spc="0" normalizeH="0" baseline="0" noProof="0" dirty="0">
              <a:ln>
                <a:noFill/>
              </a:ln>
              <a:solidFill>
                <a:prstClr val="white">
                  <a:lumMod val="65000"/>
                </a:prstClr>
              </a:solidFill>
              <a:effectLst/>
              <a:uLnTx/>
              <a:uFillTx/>
              <a:latin typeface="Tw Cen MT" panose="020B0602020104020603" pitchFamily="34" charset="0"/>
              <a:ea typeface="+mn-ea"/>
              <a:cs typeface="+mn-cs"/>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109" y="6235908"/>
            <a:ext cx="914400" cy="432816"/>
          </a:xfrm>
          <a:prstGeom prst="rect">
            <a:avLst/>
          </a:prstGeom>
        </p:spPr>
      </p:pic>
      <p:sp>
        <p:nvSpPr>
          <p:cNvPr id="2" name="TextBox 1"/>
          <p:cNvSpPr txBox="1"/>
          <p:nvPr/>
        </p:nvSpPr>
        <p:spPr>
          <a:xfrm>
            <a:off x="1130509" y="1376413"/>
            <a:ext cx="7512977" cy="830997"/>
          </a:xfrm>
          <a:prstGeom prst="rect">
            <a:avLst/>
          </a:prstGeom>
          <a:noFill/>
        </p:spPr>
        <p:txBody>
          <a:bodyPr wrap="square" rtlCol="0">
            <a:spAutoFit/>
          </a:bodyPr>
          <a:lstStyle/>
          <a:p>
            <a:pPr algn="ctr"/>
            <a:r>
              <a:rPr lang="en-GB" sz="2400" b="1" i="1" dirty="0">
                <a:solidFill>
                  <a:srgbClr val="E44C1C"/>
                </a:solidFill>
                <a:latin typeface="Tw Cen MT" panose="020B0602020104020603" pitchFamily="34" charset="0"/>
              </a:rPr>
              <a:t>What needs the most focus to enable streamlining to be a success in your Trust?</a:t>
            </a:r>
          </a:p>
        </p:txBody>
      </p:sp>
      <p:graphicFrame>
        <p:nvGraphicFramePr>
          <p:cNvPr id="3" name="Table 2"/>
          <p:cNvGraphicFramePr>
            <a:graphicFrameLocks noGrp="1"/>
          </p:cNvGraphicFramePr>
          <p:nvPr>
            <p:extLst>
              <p:ext uri="{D42A27DB-BD31-4B8C-83A1-F6EECF244321}">
                <p14:modId xmlns:p14="http://schemas.microsoft.com/office/powerpoint/2010/main" val="3380467617"/>
              </p:ext>
            </p:extLst>
          </p:nvPr>
        </p:nvGraphicFramePr>
        <p:xfrm>
          <a:off x="789273" y="2425563"/>
          <a:ext cx="8287350" cy="3810344"/>
        </p:xfrm>
        <a:graphic>
          <a:graphicData uri="http://schemas.openxmlformats.org/drawingml/2006/table">
            <a:tbl>
              <a:tblPr firstRow="1" bandRow="1">
                <a:tableStyleId>{5C22544A-7EE6-4342-B048-85BDC9FD1C3A}</a:tableStyleId>
              </a:tblPr>
              <a:tblGrid>
                <a:gridCol w="4143675">
                  <a:extLst>
                    <a:ext uri="{9D8B030D-6E8A-4147-A177-3AD203B41FA5}">
                      <a16:colId xmlns:a16="http://schemas.microsoft.com/office/drawing/2014/main" val="20000"/>
                    </a:ext>
                  </a:extLst>
                </a:gridCol>
                <a:gridCol w="4143675">
                  <a:extLst>
                    <a:ext uri="{9D8B030D-6E8A-4147-A177-3AD203B41FA5}">
                      <a16:colId xmlns:a16="http://schemas.microsoft.com/office/drawing/2014/main" val="20001"/>
                    </a:ext>
                  </a:extLst>
                </a:gridCol>
              </a:tblGrid>
              <a:tr h="1905172">
                <a:tc>
                  <a:txBody>
                    <a:bodyPr/>
                    <a:lstStyle/>
                    <a:p>
                      <a:pPr algn="ctr"/>
                      <a:r>
                        <a:rPr lang="en-GB" dirty="0">
                          <a:latin typeface="Tw Cen MT" panose="020B0602020104020603" pitchFamily="34" charset="0"/>
                        </a:rPr>
                        <a:t>HRD Governance</a:t>
                      </a:r>
                    </a:p>
                    <a:p>
                      <a:endParaRPr lang="en-GB" dirty="0"/>
                    </a:p>
                    <a:p>
                      <a:endParaRPr lang="en-GB" dirty="0"/>
                    </a:p>
                  </a:txBody>
                  <a:tcPr>
                    <a:solidFill>
                      <a:srgbClr val="0070C0"/>
                    </a:solidFill>
                  </a:tcPr>
                </a:tc>
                <a:tc>
                  <a:txBody>
                    <a:bodyPr/>
                    <a:lstStyle/>
                    <a:p>
                      <a:pPr algn="ctr"/>
                      <a:r>
                        <a:rPr lang="en-GB" dirty="0">
                          <a:solidFill>
                            <a:schemeClr val="bg1">
                              <a:lumMod val="50000"/>
                            </a:schemeClr>
                          </a:solidFill>
                          <a:latin typeface="Tw Cen MT" panose="020B0602020104020603" pitchFamily="34" charset="0"/>
                        </a:rPr>
                        <a:t>Collective Accountability</a:t>
                      </a:r>
                    </a:p>
                  </a:txBody>
                  <a:tcPr>
                    <a:solidFill>
                      <a:schemeClr val="accent1">
                        <a:lumMod val="20000"/>
                        <a:lumOff val="80000"/>
                      </a:schemeClr>
                    </a:solidFill>
                  </a:tcPr>
                </a:tc>
                <a:extLst>
                  <a:ext uri="{0D108BD9-81ED-4DB2-BD59-A6C34878D82A}">
                    <a16:rowId xmlns:a16="http://schemas.microsoft.com/office/drawing/2014/main" val="10000"/>
                  </a:ext>
                </a:extLst>
              </a:tr>
              <a:tr h="1905172">
                <a:tc>
                  <a:txBody>
                    <a:bodyPr/>
                    <a:lstStyle/>
                    <a:p>
                      <a:pPr algn="ctr"/>
                      <a:r>
                        <a:rPr lang="en-GB" b="1" dirty="0">
                          <a:solidFill>
                            <a:schemeClr val="bg1">
                              <a:lumMod val="50000"/>
                            </a:schemeClr>
                          </a:solidFill>
                          <a:latin typeface="Tw Cen MT" panose="020B0602020104020603" pitchFamily="34" charset="0"/>
                        </a:rPr>
                        <a:t>Delivery against</a:t>
                      </a:r>
                      <a:r>
                        <a:rPr lang="en-GB" b="1" baseline="0" dirty="0">
                          <a:solidFill>
                            <a:schemeClr val="bg1">
                              <a:lumMod val="50000"/>
                            </a:schemeClr>
                          </a:solidFill>
                          <a:latin typeface="Tw Cen MT" panose="020B0602020104020603" pitchFamily="34" charset="0"/>
                        </a:rPr>
                        <a:t> the project plan</a:t>
                      </a:r>
                      <a:endParaRPr lang="en-GB" b="1" dirty="0">
                        <a:solidFill>
                          <a:schemeClr val="bg1">
                            <a:lumMod val="50000"/>
                          </a:schemeClr>
                        </a:solidFill>
                        <a:latin typeface="Tw Cen MT" panose="020B0602020104020603" pitchFamily="34" charset="0"/>
                      </a:endParaRPr>
                    </a:p>
                    <a:p>
                      <a:endParaRPr lang="en-GB" dirty="0"/>
                    </a:p>
                    <a:p>
                      <a:endParaRPr lang="en-GB" dirty="0"/>
                    </a:p>
                  </a:txBody>
                  <a:tcPr>
                    <a:solidFill>
                      <a:schemeClr val="accent1">
                        <a:lumMod val="20000"/>
                        <a:lumOff val="80000"/>
                      </a:schemeClr>
                    </a:solidFill>
                  </a:tcPr>
                </a:tc>
                <a:tc>
                  <a:txBody>
                    <a:bodyPr/>
                    <a:lstStyle/>
                    <a:p>
                      <a:pPr algn="ctr"/>
                      <a:r>
                        <a:rPr lang="en-GB" b="1" dirty="0">
                          <a:solidFill>
                            <a:schemeClr val="bg1"/>
                          </a:solidFill>
                          <a:latin typeface="Tw Cen MT" panose="020B0602020104020603" pitchFamily="34" charset="0"/>
                        </a:rPr>
                        <a:t>Peer</a:t>
                      </a:r>
                      <a:r>
                        <a:rPr lang="en-GB" b="1" baseline="0" dirty="0">
                          <a:solidFill>
                            <a:schemeClr val="bg1"/>
                          </a:solidFill>
                          <a:latin typeface="Tw Cen MT" panose="020B0602020104020603" pitchFamily="34" charset="0"/>
                        </a:rPr>
                        <a:t> support</a:t>
                      </a:r>
                      <a:endParaRPr lang="en-GB" b="1" dirty="0">
                        <a:solidFill>
                          <a:schemeClr val="bg1"/>
                        </a:solidFill>
                        <a:latin typeface="Tw Cen MT" panose="020B0602020104020603" pitchFamily="34" charset="0"/>
                      </a:endParaRPr>
                    </a:p>
                  </a:txBody>
                  <a:tcPr>
                    <a:solidFill>
                      <a:srgbClr val="0070C0"/>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808245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250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7632" y="3151632"/>
            <a:ext cx="4468368" cy="3706368"/>
          </a:xfrm>
          <a:prstGeom prst="rect">
            <a:avLst/>
          </a:prstGeom>
        </p:spPr>
      </p:pic>
      <p:sp>
        <p:nvSpPr>
          <p:cNvPr id="24" name="TextBox 23">
            <a:extLst>
              <a:ext uri="{FF2B5EF4-FFF2-40B4-BE49-F238E27FC236}">
                <a16:creationId xmlns:a16="http://schemas.microsoft.com/office/drawing/2014/main" id="{173018C8-03FD-436F-9C99-DA75024C8C61}"/>
              </a:ext>
            </a:extLst>
          </p:cNvPr>
          <p:cNvSpPr txBox="1"/>
          <p:nvPr/>
        </p:nvSpPr>
        <p:spPr>
          <a:xfrm>
            <a:off x="606581" y="236528"/>
            <a:ext cx="868227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dirty="0">
                <a:solidFill>
                  <a:prstClr val="white">
                    <a:lumMod val="65000"/>
                  </a:prstClr>
                </a:solidFill>
                <a:latin typeface="Tw Cen MT" panose="020B0602020104020603" pitchFamily="34" charset="0"/>
              </a:rPr>
              <a:t>WELCOME</a:t>
            </a:r>
            <a:endParaRPr kumimoji="0" lang="en-US" sz="4000" b="0" i="0" u="none" strike="noStrike" kern="1200" cap="none" spc="0" normalizeH="0" baseline="0" noProof="0" dirty="0">
              <a:ln>
                <a:noFill/>
              </a:ln>
              <a:solidFill>
                <a:prstClr val="white">
                  <a:lumMod val="65000"/>
                </a:prstClr>
              </a:solidFill>
              <a:effectLst/>
              <a:uLnTx/>
              <a:uFillTx/>
              <a:latin typeface="Tw Cen MT" panose="020B0602020104020603" pitchFamily="34" charset="0"/>
              <a:ea typeface="+mn-ea"/>
              <a:cs typeface="+mn-cs"/>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109" y="6235908"/>
            <a:ext cx="914400" cy="432816"/>
          </a:xfrm>
          <a:prstGeom prst="rect">
            <a:avLst/>
          </a:prstGeom>
        </p:spPr>
      </p:pic>
      <p:sp>
        <p:nvSpPr>
          <p:cNvPr id="2" name="TextBox 1"/>
          <p:cNvSpPr txBox="1"/>
          <p:nvPr/>
        </p:nvSpPr>
        <p:spPr>
          <a:xfrm>
            <a:off x="1130509" y="1376413"/>
            <a:ext cx="7512977" cy="830997"/>
          </a:xfrm>
          <a:prstGeom prst="rect">
            <a:avLst/>
          </a:prstGeom>
          <a:noFill/>
        </p:spPr>
        <p:txBody>
          <a:bodyPr wrap="square" rtlCol="0">
            <a:spAutoFit/>
          </a:bodyPr>
          <a:lstStyle/>
          <a:p>
            <a:pPr algn="ctr"/>
            <a:r>
              <a:rPr lang="en-GB" sz="2400" b="1" i="1" dirty="0">
                <a:solidFill>
                  <a:srgbClr val="E44C1C"/>
                </a:solidFill>
                <a:latin typeface="Tw Cen MT" panose="020B0602020104020603" pitchFamily="34" charset="0"/>
              </a:rPr>
              <a:t>What have been the biggest barriers to achieving streamlining milestones to date?</a:t>
            </a:r>
          </a:p>
        </p:txBody>
      </p:sp>
      <p:graphicFrame>
        <p:nvGraphicFramePr>
          <p:cNvPr id="11" name="Table 10"/>
          <p:cNvGraphicFramePr>
            <a:graphicFrameLocks noGrp="1"/>
          </p:cNvGraphicFramePr>
          <p:nvPr>
            <p:extLst>
              <p:ext uri="{D42A27DB-BD31-4B8C-83A1-F6EECF244321}">
                <p14:modId xmlns:p14="http://schemas.microsoft.com/office/powerpoint/2010/main" val="1149736501"/>
              </p:ext>
            </p:extLst>
          </p:nvPr>
        </p:nvGraphicFramePr>
        <p:xfrm>
          <a:off x="789273" y="2425563"/>
          <a:ext cx="8287350" cy="3810344"/>
        </p:xfrm>
        <a:graphic>
          <a:graphicData uri="http://schemas.openxmlformats.org/drawingml/2006/table">
            <a:tbl>
              <a:tblPr firstRow="1" bandRow="1">
                <a:tableStyleId>{5C22544A-7EE6-4342-B048-85BDC9FD1C3A}</a:tableStyleId>
              </a:tblPr>
              <a:tblGrid>
                <a:gridCol w="4143675">
                  <a:extLst>
                    <a:ext uri="{9D8B030D-6E8A-4147-A177-3AD203B41FA5}">
                      <a16:colId xmlns:a16="http://schemas.microsoft.com/office/drawing/2014/main" val="20000"/>
                    </a:ext>
                  </a:extLst>
                </a:gridCol>
                <a:gridCol w="4143675">
                  <a:extLst>
                    <a:ext uri="{9D8B030D-6E8A-4147-A177-3AD203B41FA5}">
                      <a16:colId xmlns:a16="http://schemas.microsoft.com/office/drawing/2014/main" val="20001"/>
                    </a:ext>
                  </a:extLst>
                </a:gridCol>
              </a:tblGrid>
              <a:tr h="1905172">
                <a:tc>
                  <a:txBody>
                    <a:bodyPr/>
                    <a:lstStyle/>
                    <a:p>
                      <a:pPr algn="ctr"/>
                      <a:r>
                        <a:rPr lang="en-GB" dirty="0">
                          <a:latin typeface="Tw Cen MT" panose="020B0602020104020603" pitchFamily="34" charset="0"/>
                        </a:rPr>
                        <a:t>Lack of clear plans/governance</a:t>
                      </a:r>
                    </a:p>
                    <a:p>
                      <a:endParaRPr lang="en-GB" dirty="0"/>
                    </a:p>
                    <a:p>
                      <a:endParaRPr lang="en-GB" dirty="0"/>
                    </a:p>
                  </a:txBody>
                  <a:tcPr>
                    <a:solidFill>
                      <a:srgbClr val="0070C0"/>
                    </a:solidFill>
                  </a:tcPr>
                </a:tc>
                <a:tc>
                  <a:txBody>
                    <a:bodyPr/>
                    <a:lstStyle/>
                    <a:p>
                      <a:pPr algn="ctr"/>
                      <a:r>
                        <a:rPr lang="en-GB" dirty="0">
                          <a:solidFill>
                            <a:schemeClr val="bg1">
                              <a:lumMod val="50000"/>
                            </a:schemeClr>
                          </a:solidFill>
                          <a:latin typeface="Tw Cen MT" panose="020B0602020104020603" pitchFamily="34" charset="0"/>
                        </a:rPr>
                        <a:t>Lack of “buy-in”</a:t>
                      </a:r>
                    </a:p>
                  </a:txBody>
                  <a:tcPr>
                    <a:solidFill>
                      <a:schemeClr val="accent1">
                        <a:lumMod val="20000"/>
                        <a:lumOff val="80000"/>
                      </a:schemeClr>
                    </a:solidFill>
                  </a:tcPr>
                </a:tc>
                <a:extLst>
                  <a:ext uri="{0D108BD9-81ED-4DB2-BD59-A6C34878D82A}">
                    <a16:rowId xmlns:a16="http://schemas.microsoft.com/office/drawing/2014/main" val="10000"/>
                  </a:ext>
                </a:extLst>
              </a:tr>
              <a:tr h="1905172">
                <a:tc>
                  <a:txBody>
                    <a:bodyPr/>
                    <a:lstStyle/>
                    <a:p>
                      <a:pPr algn="ctr"/>
                      <a:r>
                        <a:rPr lang="en-GB" b="1" dirty="0">
                          <a:solidFill>
                            <a:schemeClr val="bg1">
                              <a:lumMod val="50000"/>
                            </a:schemeClr>
                          </a:solidFill>
                          <a:latin typeface="Tw Cen MT" panose="020B0602020104020603" pitchFamily="34" charset="0"/>
                        </a:rPr>
                        <a:t>Inconsistent engagement</a:t>
                      </a:r>
                    </a:p>
                    <a:p>
                      <a:endParaRPr lang="en-GB" dirty="0"/>
                    </a:p>
                    <a:p>
                      <a:endParaRPr lang="en-GB" dirty="0"/>
                    </a:p>
                  </a:txBody>
                  <a:tcPr>
                    <a:solidFill>
                      <a:schemeClr val="accent1">
                        <a:lumMod val="20000"/>
                        <a:lumOff val="80000"/>
                      </a:schemeClr>
                    </a:solidFill>
                  </a:tcPr>
                </a:tc>
                <a:tc>
                  <a:txBody>
                    <a:bodyPr/>
                    <a:lstStyle/>
                    <a:p>
                      <a:pPr algn="ctr"/>
                      <a:r>
                        <a:rPr lang="en-GB" b="1" dirty="0">
                          <a:solidFill>
                            <a:schemeClr val="bg1"/>
                          </a:solidFill>
                          <a:latin typeface="Tw Cen MT" panose="020B0602020104020603" pitchFamily="34" charset="0"/>
                        </a:rPr>
                        <a:t>IT systems</a:t>
                      </a:r>
                    </a:p>
                  </a:txBody>
                  <a:tcPr>
                    <a:solidFill>
                      <a:srgbClr val="0070C0"/>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05702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25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7632" y="3151632"/>
            <a:ext cx="4468368" cy="3706368"/>
          </a:xfrm>
          <a:prstGeom prst="rect">
            <a:avLst/>
          </a:prstGeom>
        </p:spPr>
      </p:pic>
      <p:sp>
        <p:nvSpPr>
          <p:cNvPr id="24" name="TextBox 23">
            <a:extLst>
              <a:ext uri="{FF2B5EF4-FFF2-40B4-BE49-F238E27FC236}">
                <a16:creationId xmlns:a16="http://schemas.microsoft.com/office/drawing/2014/main" id="{173018C8-03FD-436F-9C99-DA75024C8C61}"/>
              </a:ext>
            </a:extLst>
          </p:cNvPr>
          <p:cNvSpPr txBox="1"/>
          <p:nvPr/>
        </p:nvSpPr>
        <p:spPr>
          <a:xfrm>
            <a:off x="606581" y="236528"/>
            <a:ext cx="868227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dirty="0">
                <a:solidFill>
                  <a:prstClr val="white">
                    <a:lumMod val="65000"/>
                  </a:prstClr>
                </a:solidFill>
                <a:latin typeface="Tw Cen MT" panose="020B0602020104020603" pitchFamily="34" charset="0"/>
              </a:rPr>
              <a:t>WELCOME</a:t>
            </a:r>
            <a:endParaRPr kumimoji="0" lang="en-US" sz="4000" b="0" i="0" u="none" strike="noStrike" kern="1200" cap="none" spc="0" normalizeH="0" baseline="0" noProof="0" dirty="0">
              <a:ln>
                <a:noFill/>
              </a:ln>
              <a:solidFill>
                <a:prstClr val="white">
                  <a:lumMod val="65000"/>
                </a:prstClr>
              </a:solidFill>
              <a:effectLst/>
              <a:uLnTx/>
              <a:uFillTx/>
              <a:latin typeface="Tw Cen MT" panose="020B0602020104020603" pitchFamily="34" charset="0"/>
              <a:ea typeface="+mn-ea"/>
              <a:cs typeface="+mn-cs"/>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109" y="6235908"/>
            <a:ext cx="914400" cy="432816"/>
          </a:xfrm>
          <a:prstGeom prst="rect">
            <a:avLst/>
          </a:prstGeom>
        </p:spPr>
      </p:pic>
      <p:sp>
        <p:nvSpPr>
          <p:cNvPr id="2" name="TextBox 1"/>
          <p:cNvSpPr txBox="1"/>
          <p:nvPr/>
        </p:nvSpPr>
        <p:spPr>
          <a:xfrm>
            <a:off x="1130509" y="1376413"/>
            <a:ext cx="7512977" cy="830997"/>
          </a:xfrm>
          <a:prstGeom prst="rect">
            <a:avLst/>
          </a:prstGeom>
          <a:noFill/>
        </p:spPr>
        <p:txBody>
          <a:bodyPr wrap="square" rtlCol="0">
            <a:spAutoFit/>
          </a:bodyPr>
          <a:lstStyle/>
          <a:p>
            <a:pPr algn="ctr"/>
            <a:r>
              <a:rPr lang="en-GB" sz="2400" b="1" i="1" dirty="0">
                <a:solidFill>
                  <a:srgbClr val="E44C1C"/>
                </a:solidFill>
                <a:latin typeface="Tw Cen MT" panose="020B0602020104020603" pitchFamily="34" charset="0"/>
              </a:rPr>
              <a:t>How engaged in workforce streamlining are you within your Trust? </a:t>
            </a:r>
          </a:p>
        </p:txBody>
      </p:sp>
      <p:sp>
        <p:nvSpPr>
          <p:cNvPr id="3" name="Flowchart: Sequential Access Storage 2"/>
          <p:cNvSpPr/>
          <p:nvPr/>
        </p:nvSpPr>
        <p:spPr>
          <a:xfrm>
            <a:off x="129481" y="2473693"/>
            <a:ext cx="3070459" cy="3311090"/>
          </a:xfrm>
          <a:prstGeom prst="flowChartMagneticTap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Significantly engaged</a:t>
            </a:r>
          </a:p>
        </p:txBody>
      </p:sp>
      <p:sp>
        <p:nvSpPr>
          <p:cNvPr id="12" name="Flowchart: Sequential Access Storage 11"/>
          <p:cNvSpPr/>
          <p:nvPr/>
        </p:nvSpPr>
        <p:spPr>
          <a:xfrm>
            <a:off x="3412487" y="2473693"/>
            <a:ext cx="3070459" cy="3311090"/>
          </a:xfrm>
          <a:prstGeom prst="flowChartMagneticTap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Slightly engaged</a:t>
            </a:r>
          </a:p>
        </p:txBody>
      </p:sp>
      <p:sp>
        <p:nvSpPr>
          <p:cNvPr id="13" name="Flowchart: Sequential Access Storage 12"/>
          <p:cNvSpPr/>
          <p:nvPr/>
        </p:nvSpPr>
        <p:spPr>
          <a:xfrm>
            <a:off x="6759684" y="2549091"/>
            <a:ext cx="3070459" cy="3311090"/>
          </a:xfrm>
          <a:prstGeom prst="flowChartMagneticTap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Not engaged</a:t>
            </a:r>
          </a:p>
        </p:txBody>
      </p:sp>
    </p:spTree>
    <p:extLst>
      <p:ext uri="{BB962C8B-B14F-4D97-AF65-F5344CB8AC3E}">
        <p14:creationId xmlns:p14="http://schemas.microsoft.com/office/powerpoint/2010/main" val="2712490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250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250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250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12"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7632" y="3151632"/>
            <a:ext cx="4468368" cy="3706368"/>
          </a:xfrm>
          <a:prstGeom prst="rect">
            <a:avLst/>
          </a:prstGeom>
        </p:spPr>
      </p:pic>
      <p:sp>
        <p:nvSpPr>
          <p:cNvPr id="24" name="TextBox 23">
            <a:extLst>
              <a:ext uri="{FF2B5EF4-FFF2-40B4-BE49-F238E27FC236}">
                <a16:creationId xmlns:a16="http://schemas.microsoft.com/office/drawing/2014/main" id="{173018C8-03FD-436F-9C99-DA75024C8C61}"/>
              </a:ext>
            </a:extLst>
          </p:cNvPr>
          <p:cNvSpPr txBox="1"/>
          <p:nvPr/>
        </p:nvSpPr>
        <p:spPr>
          <a:xfrm>
            <a:off x="606581" y="236528"/>
            <a:ext cx="868227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dirty="0">
                <a:solidFill>
                  <a:prstClr val="white">
                    <a:lumMod val="65000"/>
                  </a:prstClr>
                </a:solidFill>
                <a:latin typeface="Tw Cen MT" panose="020B0602020104020603" pitchFamily="34" charset="0"/>
              </a:rPr>
              <a:t>WELCOME</a:t>
            </a:r>
            <a:endParaRPr kumimoji="0" lang="en-US" sz="4000" b="0" i="0" u="none" strike="noStrike" kern="1200" cap="none" spc="0" normalizeH="0" baseline="0" noProof="0" dirty="0">
              <a:ln>
                <a:noFill/>
              </a:ln>
              <a:solidFill>
                <a:prstClr val="white">
                  <a:lumMod val="65000"/>
                </a:prstClr>
              </a:solidFill>
              <a:effectLst/>
              <a:uLnTx/>
              <a:uFillTx/>
              <a:latin typeface="Tw Cen MT" panose="020B0602020104020603" pitchFamily="34" charset="0"/>
              <a:ea typeface="+mn-ea"/>
              <a:cs typeface="+mn-cs"/>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109" y="6235908"/>
            <a:ext cx="914400" cy="432816"/>
          </a:xfrm>
          <a:prstGeom prst="rect">
            <a:avLst/>
          </a:prstGeom>
        </p:spPr>
      </p:pic>
      <p:sp>
        <p:nvSpPr>
          <p:cNvPr id="2" name="TextBox 1"/>
          <p:cNvSpPr txBox="1"/>
          <p:nvPr/>
        </p:nvSpPr>
        <p:spPr>
          <a:xfrm>
            <a:off x="1130509" y="1376413"/>
            <a:ext cx="7512977" cy="461665"/>
          </a:xfrm>
          <a:prstGeom prst="rect">
            <a:avLst/>
          </a:prstGeom>
          <a:noFill/>
        </p:spPr>
        <p:txBody>
          <a:bodyPr wrap="square" rtlCol="0">
            <a:spAutoFit/>
          </a:bodyPr>
          <a:lstStyle/>
          <a:p>
            <a:pPr algn="ctr"/>
            <a:r>
              <a:rPr lang="en-GB" sz="2400" b="1" i="1" dirty="0">
                <a:solidFill>
                  <a:srgbClr val="E44C1C"/>
                </a:solidFill>
                <a:latin typeface="Tw Cen MT" panose="020B0602020104020603" pitchFamily="34" charset="0"/>
              </a:rPr>
              <a:t>What priority is streamlining given within your Trust?</a:t>
            </a:r>
          </a:p>
        </p:txBody>
      </p:sp>
      <p:sp>
        <p:nvSpPr>
          <p:cNvPr id="3" name="Flowchart: Sequential Access Storage 2"/>
          <p:cNvSpPr/>
          <p:nvPr/>
        </p:nvSpPr>
        <p:spPr>
          <a:xfrm>
            <a:off x="447115" y="2261936"/>
            <a:ext cx="3720624" cy="4109987"/>
          </a:xfrm>
          <a:prstGeom prst="flowChartMagneticTap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High</a:t>
            </a:r>
          </a:p>
        </p:txBody>
      </p:sp>
      <p:sp>
        <p:nvSpPr>
          <p:cNvPr id="9" name="Flowchart: Sequential Access Storage 8"/>
          <p:cNvSpPr/>
          <p:nvPr/>
        </p:nvSpPr>
        <p:spPr>
          <a:xfrm>
            <a:off x="5190765" y="2261935"/>
            <a:ext cx="3720624" cy="4109987"/>
          </a:xfrm>
          <a:prstGeom prst="flowChartMagneticTap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Low</a:t>
            </a:r>
          </a:p>
        </p:txBody>
      </p:sp>
    </p:spTree>
    <p:extLst>
      <p:ext uri="{BB962C8B-B14F-4D97-AF65-F5344CB8AC3E}">
        <p14:creationId xmlns:p14="http://schemas.microsoft.com/office/powerpoint/2010/main" val="36158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125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par>
                                <p:cTn id="12" presetID="10" presetClass="entr" presetSubtype="0" fill="hold" grpId="0" nodeType="withEffect">
                                  <p:stCondLst>
                                    <p:cond delay="125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7632" y="3151632"/>
            <a:ext cx="4468368" cy="3706368"/>
          </a:xfrm>
          <a:prstGeom prst="rect">
            <a:avLst/>
          </a:prstGeom>
        </p:spPr>
      </p:pic>
      <p:sp>
        <p:nvSpPr>
          <p:cNvPr id="24" name="TextBox 23">
            <a:extLst>
              <a:ext uri="{FF2B5EF4-FFF2-40B4-BE49-F238E27FC236}">
                <a16:creationId xmlns:a16="http://schemas.microsoft.com/office/drawing/2014/main" id="{173018C8-03FD-436F-9C99-DA75024C8C61}"/>
              </a:ext>
            </a:extLst>
          </p:cNvPr>
          <p:cNvSpPr txBox="1"/>
          <p:nvPr/>
        </p:nvSpPr>
        <p:spPr>
          <a:xfrm>
            <a:off x="606581" y="236528"/>
            <a:ext cx="868227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dirty="0">
                <a:solidFill>
                  <a:prstClr val="white">
                    <a:lumMod val="65000"/>
                  </a:prstClr>
                </a:solidFill>
                <a:latin typeface="Tw Cen MT" panose="020B0602020104020603" pitchFamily="34" charset="0"/>
              </a:rPr>
              <a:t>WELCOME</a:t>
            </a:r>
            <a:endParaRPr kumimoji="0" lang="en-US" sz="4000" b="0" i="0" u="none" strike="noStrike" kern="1200" cap="none" spc="0" normalizeH="0" baseline="0" noProof="0" dirty="0">
              <a:ln>
                <a:noFill/>
              </a:ln>
              <a:solidFill>
                <a:prstClr val="white">
                  <a:lumMod val="65000"/>
                </a:prstClr>
              </a:solidFill>
              <a:effectLst/>
              <a:uLnTx/>
              <a:uFillTx/>
              <a:latin typeface="Tw Cen MT" panose="020B0602020104020603" pitchFamily="34" charset="0"/>
              <a:ea typeface="+mn-ea"/>
              <a:cs typeface="+mn-cs"/>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109" y="6235908"/>
            <a:ext cx="914400" cy="432816"/>
          </a:xfrm>
          <a:prstGeom prst="rect">
            <a:avLst/>
          </a:prstGeom>
        </p:spPr>
      </p:pic>
      <p:sp>
        <p:nvSpPr>
          <p:cNvPr id="2" name="TextBox 1"/>
          <p:cNvSpPr txBox="1"/>
          <p:nvPr/>
        </p:nvSpPr>
        <p:spPr>
          <a:xfrm>
            <a:off x="1130509" y="1376413"/>
            <a:ext cx="7512977" cy="830997"/>
          </a:xfrm>
          <a:prstGeom prst="rect">
            <a:avLst/>
          </a:prstGeom>
          <a:noFill/>
        </p:spPr>
        <p:txBody>
          <a:bodyPr wrap="square" rtlCol="0">
            <a:spAutoFit/>
          </a:bodyPr>
          <a:lstStyle/>
          <a:p>
            <a:pPr algn="ctr"/>
            <a:r>
              <a:rPr lang="en-GB" sz="2400" b="1" i="1" dirty="0">
                <a:solidFill>
                  <a:srgbClr val="E44C1C"/>
                </a:solidFill>
                <a:latin typeface="Tw Cen MT" panose="020B0602020104020603" pitchFamily="34" charset="0"/>
              </a:rPr>
              <a:t>Does workforce streamlining feature in your own personal 18/19 objectives?</a:t>
            </a:r>
          </a:p>
        </p:txBody>
      </p:sp>
      <p:sp>
        <p:nvSpPr>
          <p:cNvPr id="3" name="Flowchart: Sequential Access Storage 2"/>
          <p:cNvSpPr/>
          <p:nvPr/>
        </p:nvSpPr>
        <p:spPr>
          <a:xfrm>
            <a:off x="447115" y="2261936"/>
            <a:ext cx="3720624" cy="4109987"/>
          </a:xfrm>
          <a:prstGeom prst="flowChartMagneticTap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Yes</a:t>
            </a:r>
          </a:p>
        </p:txBody>
      </p:sp>
      <p:sp>
        <p:nvSpPr>
          <p:cNvPr id="9" name="Flowchart: Sequential Access Storage 8"/>
          <p:cNvSpPr/>
          <p:nvPr/>
        </p:nvSpPr>
        <p:spPr>
          <a:xfrm>
            <a:off x="5190765" y="2261935"/>
            <a:ext cx="3720624" cy="4109987"/>
          </a:xfrm>
          <a:prstGeom prst="flowChartMagneticTap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No</a:t>
            </a:r>
          </a:p>
        </p:txBody>
      </p:sp>
    </p:spTree>
    <p:extLst>
      <p:ext uri="{BB962C8B-B14F-4D97-AF65-F5344CB8AC3E}">
        <p14:creationId xmlns:p14="http://schemas.microsoft.com/office/powerpoint/2010/main" val="4021495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200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200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7632" y="3151632"/>
            <a:ext cx="4468368" cy="3706368"/>
          </a:xfrm>
          <a:prstGeom prst="rect">
            <a:avLst/>
          </a:prstGeom>
        </p:spPr>
      </p:pic>
      <p:pic>
        <p:nvPicPr>
          <p:cNvPr id="9" name="Picture 2" descr="C:\Users\Bronwyn.Driver\Pictures\Stramlining 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30675" y="5398865"/>
            <a:ext cx="1662645" cy="1360662"/>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5895A3E2-AEC2-489D-BC0A-23BB15F4CA9D}"/>
              </a:ext>
            </a:extLst>
          </p:cNvPr>
          <p:cNvSpPr txBox="1"/>
          <p:nvPr/>
        </p:nvSpPr>
        <p:spPr>
          <a:xfrm>
            <a:off x="452673" y="1831308"/>
            <a:ext cx="8971983" cy="707886"/>
          </a:xfrm>
          <a:prstGeom prst="rect">
            <a:avLst/>
          </a:prstGeom>
          <a:noFill/>
        </p:spPr>
        <p:txBody>
          <a:bodyPr wrap="square" rtlCol="0">
            <a:spAutoFit/>
          </a:bodyPr>
          <a:lstStyle/>
          <a:p>
            <a:pPr algn="ctr"/>
            <a:r>
              <a:rPr lang="en-GB" sz="4000" b="1" noProof="0" dirty="0">
                <a:solidFill>
                  <a:srgbClr val="47D872"/>
                </a:solidFill>
                <a:latin typeface="Tw Cen MT" panose="020B0602020104020603" pitchFamily="34" charset="0"/>
              </a:rPr>
              <a:t>Emma Stimpson</a:t>
            </a:r>
            <a:endParaRPr kumimoji="0" lang="en-GB" sz="4000" b="0" i="0" u="none" strike="noStrike" kern="1200" cap="none" spc="0" normalizeH="0" noProof="0" dirty="0">
              <a:ln>
                <a:noFill/>
              </a:ln>
              <a:solidFill>
                <a:srgbClr val="47D872"/>
              </a:solidFill>
              <a:effectLst/>
              <a:uLnTx/>
              <a:uFillTx/>
              <a:latin typeface="Tw Cen MT" panose="020B0602020104020603" pitchFamily="34" charset="0"/>
            </a:endParaRPr>
          </a:p>
        </p:txBody>
      </p:sp>
      <p:sp>
        <p:nvSpPr>
          <p:cNvPr id="24" name="TextBox 23">
            <a:extLst>
              <a:ext uri="{FF2B5EF4-FFF2-40B4-BE49-F238E27FC236}">
                <a16:creationId xmlns:a16="http://schemas.microsoft.com/office/drawing/2014/main" id="{173018C8-03FD-436F-9C99-DA75024C8C61}"/>
              </a:ext>
            </a:extLst>
          </p:cNvPr>
          <p:cNvSpPr txBox="1"/>
          <p:nvPr/>
        </p:nvSpPr>
        <p:spPr>
          <a:xfrm>
            <a:off x="606581" y="236528"/>
            <a:ext cx="868227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lumMod val="65000"/>
                  </a:prstClr>
                </a:solidFill>
                <a:effectLst/>
                <a:uLnTx/>
                <a:uFillTx/>
                <a:latin typeface="Tw Cen MT" panose="020B0602020104020603" pitchFamily="34" charset="0"/>
                <a:ea typeface="+mn-ea"/>
                <a:cs typeface="+mn-cs"/>
              </a:rPr>
              <a:t>RECRUITMENT WORKSTREAM</a:t>
            </a:r>
          </a:p>
        </p:txBody>
      </p:sp>
      <p:sp>
        <p:nvSpPr>
          <p:cNvPr id="4" name="TextBox 3"/>
          <p:cNvSpPr txBox="1"/>
          <p:nvPr/>
        </p:nvSpPr>
        <p:spPr>
          <a:xfrm>
            <a:off x="606581" y="3344647"/>
            <a:ext cx="8682273" cy="2677656"/>
          </a:xfrm>
          <a:prstGeom prst="rect">
            <a:avLst/>
          </a:prstGeom>
          <a:noFill/>
        </p:spPr>
        <p:txBody>
          <a:bodyPr wrap="square" rtlCol="0">
            <a:spAutoFit/>
          </a:bodyPr>
          <a:lstStyle/>
          <a:p>
            <a:pPr algn="ctr"/>
            <a:r>
              <a:rPr lang="en-GB" sz="2800" dirty="0">
                <a:solidFill>
                  <a:schemeClr val="bg1">
                    <a:lumMod val="50000"/>
                  </a:schemeClr>
                </a:solidFill>
                <a:latin typeface="Tw Cen MT" panose="020B0602020104020603" pitchFamily="34" charset="0"/>
              </a:rPr>
              <a:t>Deputy Director of Workforce, Stockport NHS Foundation Trust</a:t>
            </a:r>
          </a:p>
          <a:p>
            <a:pPr algn="ctr"/>
            <a:endParaRPr lang="en-GB" sz="2800" dirty="0">
              <a:solidFill>
                <a:schemeClr val="bg1">
                  <a:lumMod val="50000"/>
                </a:schemeClr>
              </a:solidFill>
              <a:latin typeface="Tw Cen MT" panose="020B0602020104020603" pitchFamily="34" charset="0"/>
            </a:endParaRPr>
          </a:p>
          <a:p>
            <a:pPr algn="ctr"/>
            <a:r>
              <a:rPr lang="en-GB" sz="2800" dirty="0">
                <a:solidFill>
                  <a:schemeClr val="bg1">
                    <a:lumMod val="50000"/>
                  </a:schemeClr>
                </a:solidFill>
                <a:latin typeface="Tw Cen MT" panose="020B0602020104020603" pitchFamily="34" charset="0"/>
              </a:rPr>
              <a:t>Greater Manchester Deputy HR Director Lead for Streamlining / Greater Manchester Recruitment </a:t>
            </a:r>
            <a:r>
              <a:rPr lang="en-GB" sz="2800" dirty="0" err="1">
                <a:solidFill>
                  <a:schemeClr val="bg1">
                    <a:lumMod val="50000"/>
                  </a:schemeClr>
                </a:solidFill>
                <a:latin typeface="Tw Cen MT" panose="020B0602020104020603" pitchFamily="34" charset="0"/>
              </a:rPr>
              <a:t>Workstream</a:t>
            </a:r>
            <a:r>
              <a:rPr lang="en-GB" sz="2800" dirty="0">
                <a:solidFill>
                  <a:schemeClr val="bg1">
                    <a:lumMod val="50000"/>
                  </a:schemeClr>
                </a:solidFill>
                <a:latin typeface="Tw Cen MT" panose="020B0602020104020603" pitchFamily="34" charset="0"/>
              </a:rPr>
              <a:t> Lead</a:t>
            </a: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6109" y="6235908"/>
            <a:ext cx="914400" cy="432816"/>
          </a:xfrm>
          <a:prstGeom prst="rect">
            <a:avLst/>
          </a:prstGeom>
        </p:spPr>
      </p:pic>
      <p:sp>
        <p:nvSpPr>
          <p:cNvPr id="11" name="Arc 10">
            <a:extLst>
              <a:ext uri="{FF2B5EF4-FFF2-40B4-BE49-F238E27FC236}">
                <a16:creationId xmlns:a16="http://schemas.microsoft.com/office/drawing/2014/main" id="{A5C44E47-2868-40F1-82F6-1E7C9CDE4937}"/>
              </a:ext>
            </a:extLst>
          </p:cNvPr>
          <p:cNvSpPr/>
          <p:nvPr/>
        </p:nvSpPr>
        <p:spPr>
          <a:xfrm>
            <a:off x="933371" y="1280757"/>
            <a:ext cx="1541004" cy="1803070"/>
          </a:xfrm>
          <a:prstGeom prst="arc">
            <a:avLst>
              <a:gd name="adj1" fmla="val 15658393"/>
              <a:gd name="adj2" fmla="val 5896650"/>
            </a:avLst>
          </a:prstGeom>
          <a:ln w="19050">
            <a:solidFill>
              <a:srgbClr val="47D86F"/>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Oval 11">
            <a:extLst>
              <a:ext uri="{FF2B5EF4-FFF2-40B4-BE49-F238E27FC236}">
                <a16:creationId xmlns:a16="http://schemas.microsoft.com/office/drawing/2014/main" id="{12518D8B-A8DF-46AD-8B43-5E501985028A}"/>
              </a:ext>
            </a:extLst>
          </p:cNvPr>
          <p:cNvSpPr/>
          <p:nvPr/>
        </p:nvSpPr>
        <p:spPr>
          <a:xfrm>
            <a:off x="988900" y="1349101"/>
            <a:ext cx="1434623" cy="1678598"/>
          </a:xfrm>
          <a:prstGeom prst="ellipse">
            <a:avLst/>
          </a:prstGeom>
          <a:solidFill>
            <a:srgbClr val="47D8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Arc 13">
            <a:extLst>
              <a:ext uri="{FF2B5EF4-FFF2-40B4-BE49-F238E27FC236}">
                <a16:creationId xmlns:a16="http://schemas.microsoft.com/office/drawing/2014/main" id="{5C01D7DC-4D8A-49C6-99F1-B98B27F0AA2F}"/>
              </a:ext>
            </a:extLst>
          </p:cNvPr>
          <p:cNvSpPr/>
          <p:nvPr/>
        </p:nvSpPr>
        <p:spPr>
          <a:xfrm flipH="1">
            <a:off x="861026" y="1184647"/>
            <a:ext cx="1681095" cy="1966985"/>
          </a:xfrm>
          <a:prstGeom prst="arc">
            <a:avLst>
              <a:gd name="adj1" fmla="val 15310223"/>
              <a:gd name="adj2" fmla="val 6614125"/>
            </a:avLst>
          </a:prstGeom>
          <a:ln w="19050">
            <a:solidFill>
              <a:srgbClr val="47D86F"/>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5" name="Picture 14">
            <a:extLst>
              <a:ext uri="{FF2B5EF4-FFF2-40B4-BE49-F238E27FC236}">
                <a16:creationId xmlns:a16="http://schemas.microsoft.com/office/drawing/2014/main" id="{5B4A8FF9-11C5-4B49-8680-D587A15259FC}"/>
              </a:ext>
            </a:extLst>
          </p:cNvPr>
          <p:cNvPicPr>
            <a:picLocks noChangeAspect="1"/>
          </p:cNvPicPr>
          <p:nvPr/>
        </p:nvPicPr>
        <p:blipFill>
          <a:blip r:embed="rId6" cstate="print">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201636" y="1569149"/>
            <a:ext cx="1008657" cy="1241424"/>
          </a:xfrm>
          <a:prstGeom prst="rect">
            <a:avLst/>
          </a:prstGeom>
        </p:spPr>
      </p:pic>
    </p:spTree>
    <p:extLst>
      <p:ext uri="{BB962C8B-B14F-4D97-AF65-F5344CB8AC3E}">
        <p14:creationId xmlns:p14="http://schemas.microsoft.com/office/powerpoint/2010/main" val="3392346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4" grpId="0"/>
      <p:bldP spid="12" grpId="0" animBg="1"/>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173018C8-03FD-436F-9C99-DA75024C8C61}"/>
              </a:ext>
            </a:extLst>
          </p:cNvPr>
          <p:cNvSpPr txBox="1"/>
          <p:nvPr/>
        </p:nvSpPr>
        <p:spPr>
          <a:xfrm>
            <a:off x="1317038" y="129728"/>
            <a:ext cx="7318507"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lumMod val="65000"/>
                  </a:prstClr>
                </a:solidFill>
                <a:effectLst/>
                <a:uLnTx/>
                <a:uFillTx/>
                <a:latin typeface="Tw Cen MT" panose="020B0602020104020603" pitchFamily="34" charset="0"/>
                <a:ea typeface="+mn-ea"/>
                <a:cs typeface="+mn-cs"/>
              </a:rPr>
              <a:t>RECRUITMENT WORKSTREAM</a:t>
            </a:r>
          </a:p>
        </p:txBody>
      </p:sp>
      <p:cxnSp>
        <p:nvCxnSpPr>
          <p:cNvPr id="18" name="Straight Connector 17"/>
          <p:cNvCxnSpPr/>
          <p:nvPr/>
        </p:nvCxnSpPr>
        <p:spPr>
          <a:xfrm>
            <a:off x="1219878" y="2516881"/>
            <a:ext cx="0" cy="438496"/>
          </a:xfrm>
          <a:prstGeom prst="line">
            <a:avLst/>
          </a:prstGeom>
          <a:ln w="1270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681223" y="2516881"/>
            <a:ext cx="0" cy="438496"/>
          </a:xfrm>
          <a:prstGeom prst="line">
            <a:avLst/>
          </a:prstGeom>
          <a:ln w="1270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142573" y="2516881"/>
            <a:ext cx="0" cy="438496"/>
          </a:xfrm>
          <a:prstGeom prst="line">
            <a:avLst/>
          </a:prstGeom>
          <a:ln w="1270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8603917" y="2516881"/>
            <a:ext cx="0" cy="438496"/>
          </a:xfrm>
          <a:prstGeom prst="line">
            <a:avLst/>
          </a:prstGeom>
          <a:ln w="1270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3" name="Oval 22"/>
          <p:cNvSpPr>
            <a:spLocks noChangeAspect="1"/>
          </p:cNvSpPr>
          <p:nvPr/>
        </p:nvSpPr>
        <p:spPr>
          <a:xfrm>
            <a:off x="745581" y="1603460"/>
            <a:ext cx="948593" cy="965257"/>
          </a:xfrm>
          <a:prstGeom prst="ellipse">
            <a:avLst/>
          </a:prstGeom>
          <a:solidFill>
            <a:srgbClr val="FFFFFF"/>
          </a:solidFill>
          <a:ln w="25400">
            <a:solidFill>
              <a:srgbClr val="47D86F"/>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2400" b="1" dirty="0">
                <a:solidFill>
                  <a:srgbClr val="33B6D2"/>
                </a:solidFill>
                <a:cs typeface="Calibri"/>
              </a:rPr>
              <a:t>Core</a:t>
            </a:r>
          </a:p>
        </p:txBody>
      </p:sp>
      <p:sp>
        <p:nvSpPr>
          <p:cNvPr id="25" name="Oval 24"/>
          <p:cNvSpPr>
            <a:spLocks noChangeAspect="1"/>
          </p:cNvSpPr>
          <p:nvPr/>
        </p:nvSpPr>
        <p:spPr>
          <a:xfrm>
            <a:off x="3206926" y="1603460"/>
            <a:ext cx="948593" cy="965257"/>
          </a:xfrm>
          <a:prstGeom prst="ellipse">
            <a:avLst/>
          </a:prstGeom>
          <a:solidFill>
            <a:srgbClr val="FFFFFF"/>
          </a:solidFill>
          <a:ln w="25400">
            <a:solidFill>
              <a:srgbClr val="47D86F"/>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2400" b="1" dirty="0">
                <a:solidFill>
                  <a:srgbClr val="479CCB"/>
                </a:solidFill>
                <a:cs typeface="Calibri"/>
              </a:rPr>
              <a:t>GM</a:t>
            </a:r>
          </a:p>
        </p:txBody>
      </p:sp>
      <p:sp>
        <p:nvSpPr>
          <p:cNvPr id="28" name="Oval 27"/>
          <p:cNvSpPr>
            <a:spLocks noChangeAspect="1"/>
          </p:cNvSpPr>
          <p:nvPr/>
        </p:nvSpPr>
        <p:spPr>
          <a:xfrm>
            <a:off x="5668276" y="1603460"/>
            <a:ext cx="948593" cy="965257"/>
          </a:xfrm>
          <a:prstGeom prst="ellipse">
            <a:avLst/>
          </a:prstGeom>
          <a:solidFill>
            <a:srgbClr val="FFFFFF"/>
          </a:solidFill>
          <a:ln w="25400">
            <a:solidFill>
              <a:srgbClr val="47D86F"/>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2400" b="1" dirty="0">
                <a:solidFill>
                  <a:srgbClr val="5E84C9"/>
                </a:solidFill>
                <a:cs typeface="Calibri"/>
              </a:rPr>
              <a:t>GM</a:t>
            </a:r>
          </a:p>
        </p:txBody>
      </p:sp>
      <p:sp>
        <p:nvSpPr>
          <p:cNvPr id="30" name="Oval 29"/>
          <p:cNvSpPr>
            <a:spLocks noChangeAspect="1"/>
          </p:cNvSpPr>
          <p:nvPr/>
        </p:nvSpPr>
        <p:spPr>
          <a:xfrm>
            <a:off x="8129620" y="1603460"/>
            <a:ext cx="948593" cy="965257"/>
          </a:xfrm>
          <a:prstGeom prst="ellipse">
            <a:avLst/>
          </a:prstGeom>
          <a:solidFill>
            <a:srgbClr val="FFFFFF"/>
          </a:solidFill>
          <a:ln w="25400">
            <a:solidFill>
              <a:srgbClr val="47D86F"/>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2400" b="1" dirty="0">
                <a:solidFill>
                  <a:srgbClr val="766DC6"/>
                </a:solidFill>
                <a:cs typeface="Calibri"/>
              </a:rPr>
              <a:t>GM</a:t>
            </a:r>
          </a:p>
        </p:txBody>
      </p:sp>
      <p:sp>
        <p:nvSpPr>
          <p:cNvPr id="31" name="Freeform 30"/>
          <p:cNvSpPr/>
          <p:nvPr/>
        </p:nvSpPr>
        <p:spPr>
          <a:xfrm>
            <a:off x="58297" y="3016367"/>
            <a:ext cx="2323162" cy="1491728"/>
          </a:xfrm>
          <a:custGeom>
            <a:avLst/>
            <a:gdLst>
              <a:gd name="connsiteX0" fmla="*/ 1430153 w 2860304"/>
              <a:gd name="connsiteY0" fmla="*/ 0 h 1430152"/>
              <a:gd name="connsiteX1" fmla="*/ 2860304 w 2860304"/>
              <a:gd name="connsiteY1" fmla="*/ 1430151 h 1430152"/>
              <a:gd name="connsiteX2" fmla="*/ 2361189 w 2860304"/>
              <a:gd name="connsiteY2" fmla="*/ 1430152 h 1430152"/>
              <a:gd name="connsiteX3" fmla="*/ 1430153 w 2860304"/>
              <a:gd name="connsiteY3" fmla="*/ 499114 h 1430152"/>
              <a:gd name="connsiteX4" fmla="*/ 499115 w 2860304"/>
              <a:gd name="connsiteY4" fmla="*/ 1430152 h 1430152"/>
              <a:gd name="connsiteX5" fmla="*/ 0 w 2860304"/>
              <a:gd name="connsiteY5" fmla="*/ 1430152 h 1430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0304" h="1430152">
                <a:moveTo>
                  <a:pt x="1430153" y="0"/>
                </a:moveTo>
                <a:lnTo>
                  <a:pt x="2860304" y="1430151"/>
                </a:lnTo>
                <a:lnTo>
                  <a:pt x="2361189" y="1430152"/>
                </a:lnTo>
                <a:lnTo>
                  <a:pt x="1430153" y="499114"/>
                </a:lnTo>
                <a:lnTo>
                  <a:pt x="499115" y="1430152"/>
                </a:lnTo>
                <a:lnTo>
                  <a:pt x="0" y="1430152"/>
                </a:lnTo>
                <a:close/>
              </a:path>
            </a:pathLst>
          </a:custGeom>
          <a:solidFill>
            <a:srgbClr val="47D8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a:off x="2519642" y="3016367"/>
            <a:ext cx="2323162" cy="1491728"/>
          </a:xfrm>
          <a:custGeom>
            <a:avLst/>
            <a:gdLst>
              <a:gd name="connsiteX0" fmla="*/ 1430153 w 2860304"/>
              <a:gd name="connsiteY0" fmla="*/ 0 h 1430152"/>
              <a:gd name="connsiteX1" fmla="*/ 2860304 w 2860304"/>
              <a:gd name="connsiteY1" fmla="*/ 1430151 h 1430152"/>
              <a:gd name="connsiteX2" fmla="*/ 2361189 w 2860304"/>
              <a:gd name="connsiteY2" fmla="*/ 1430152 h 1430152"/>
              <a:gd name="connsiteX3" fmla="*/ 1430152 w 2860304"/>
              <a:gd name="connsiteY3" fmla="*/ 499114 h 1430152"/>
              <a:gd name="connsiteX4" fmla="*/ 499115 w 2860304"/>
              <a:gd name="connsiteY4" fmla="*/ 1430152 h 1430152"/>
              <a:gd name="connsiteX5" fmla="*/ 0 w 2860304"/>
              <a:gd name="connsiteY5" fmla="*/ 1430152 h 1430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0304" h="1430152">
                <a:moveTo>
                  <a:pt x="1430153" y="0"/>
                </a:moveTo>
                <a:lnTo>
                  <a:pt x="2860304" y="1430151"/>
                </a:lnTo>
                <a:lnTo>
                  <a:pt x="2361189" y="1430152"/>
                </a:lnTo>
                <a:lnTo>
                  <a:pt x="1430152" y="499114"/>
                </a:lnTo>
                <a:lnTo>
                  <a:pt x="499115" y="1430152"/>
                </a:lnTo>
                <a:lnTo>
                  <a:pt x="0" y="1430152"/>
                </a:lnTo>
                <a:close/>
              </a:path>
            </a:pathLst>
          </a:custGeom>
          <a:solidFill>
            <a:srgbClr val="47D8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4980992" y="3016368"/>
            <a:ext cx="2323162" cy="1491728"/>
          </a:xfrm>
          <a:custGeom>
            <a:avLst/>
            <a:gdLst>
              <a:gd name="connsiteX0" fmla="*/ 1430153 w 2860304"/>
              <a:gd name="connsiteY0" fmla="*/ 0 h 1430152"/>
              <a:gd name="connsiteX1" fmla="*/ 2860304 w 2860304"/>
              <a:gd name="connsiteY1" fmla="*/ 1430151 h 1430152"/>
              <a:gd name="connsiteX2" fmla="*/ 2361189 w 2860304"/>
              <a:gd name="connsiteY2" fmla="*/ 1430152 h 1430152"/>
              <a:gd name="connsiteX3" fmla="*/ 1430152 w 2860304"/>
              <a:gd name="connsiteY3" fmla="*/ 499114 h 1430152"/>
              <a:gd name="connsiteX4" fmla="*/ 499115 w 2860304"/>
              <a:gd name="connsiteY4" fmla="*/ 1430152 h 1430152"/>
              <a:gd name="connsiteX5" fmla="*/ 0 w 2860304"/>
              <a:gd name="connsiteY5" fmla="*/ 1430152 h 1430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0304" h="1430152">
                <a:moveTo>
                  <a:pt x="1430153" y="0"/>
                </a:moveTo>
                <a:lnTo>
                  <a:pt x="2860304" y="1430151"/>
                </a:lnTo>
                <a:lnTo>
                  <a:pt x="2361189" y="1430152"/>
                </a:lnTo>
                <a:lnTo>
                  <a:pt x="1430152" y="499114"/>
                </a:lnTo>
                <a:lnTo>
                  <a:pt x="499115" y="1430152"/>
                </a:lnTo>
                <a:lnTo>
                  <a:pt x="0" y="1430152"/>
                </a:lnTo>
                <a:close/>
              </a:path>
            </a:pathLst>
          </a:custGeom>
          <a:solidFill>
            <a:srgbClr val="47D8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7442336" y="3016367"/>
            <a:ext cx="2323162" cy="1491728"/>
          </a:xfrm>
          <a:custGeom>
            <a:avLst/>
            <a:gdLst>
              <a:gd name="connsiteX0" fmla="*/ 1430152 w 2860304"/>
              <a:gd name="connsiteY0" fmla="*/ 0 h 1430152"/>
              <a:gd name="connsiteX1" fmla="*/ 2860304 w 2860304"/>
              <a:gd name="connsiteY1" fmla="*/ 1430151 h 1430152"/>
              <a:gd name="connsiteX2" fmla="*/ 2361189 w 2860304"/>
              <a:gd name="connsiteY2" fmla="*/ 1430152 h 1430152"/>
              <a:gd name="connsiteX3" fmla="*/ 1430152 w 2860304"/>
              <a:gd name="connsiteY3" fmla="*/ 499114 h 1430152"/>
              <a:gd name="connsiteX4" fmla="*/ 499115 w 2860304"/>
              <a:gd name="connsiteY4" fmla="*/ 1430152 h 1430152"/>
              <a:gd name="connsiteX5" fmla="*/ 0 w 2860304"/>
              <a:gd name="connsiteY5" fmla="*/ 1430152 h 1430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0304" h="1430152">
                <a:moveTo>
                  <a:pt x="1430152" y="0"/>
                </a:moveTo>
                <a:lnTo>
                  <a:pt x="2860304" y="1430151"/>
                </a:lnTo>
                <a:lnTo>
                  <a:pt x="2361189" y="1430152"/>
                </a:lnTo>
                <a:lnTo>
                  <a:pt x="1430152" y="499114"/>
                </a:lnTo>
                <a:lnTo>
                  <a:pt x="499115" y="1430152"/>
                </a:lnTo>
                <a:lnTo>
                  <a:pt x="0" y="1430152"/>
                </a:lnTo>
                <a:close/>
              </a:path>
            </a:pathLst>
          </a:custGeom>
          <a:solidFill>
            <a:srgbClr val="47D8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67150" y="4947951"/>
            <a:ext cx="1169840" cy="584775"/>
          </a:xfrm>
          <a:prstGeom prst="rect">
            <a:avLst/>
          </a:prstGeom>
          <a:noFill/>
        </p:spPr>
        <p:txBody>
          <a:bodyPr wrap="square" rtlCol="0">
            <a:spAutoFit/>
          </a:bodyPr>
          <a:lstStyle/>
          <a:p>
            <a:pPr algn="ctr"/>
            <a:r>
              <a:rPr lang="en-US" sz="1600" dirty="0">
                <a:solidFill>
                  <a:srgbClr val="00B0F0"/>
                </a:solidFill>
                <a:latin typeface="+mj-lt"/>
              </a:rPr>
              <a:t>Factual References</a:t>
            </a:r>
          </a:p>
        </p:txBody>
      </p:sp>
      <p:sp>
        <p:nvSpPr>
          <p:cNvPr id="40" name="TextBox 39"/>
          <p:cNvSpPr txBox="1"/>
          <p:nvPr/>
        </p:nvSpPr>
        <p:spPr>
          <a:xfrm>
            <a:off x="239485" y="5545635"/>
            <a:ext cx="1835870" cy="498598"/>
          </a:xfrm>
          <a:prstGeom prst="rect">
            <a:avLst/>
          </a:prstGeom>
          <a:noFill/>
        </p:spPr>
        <p:txBody>
          <a:bodyPr wrap="square" rtlCol="0">
            <a:spAutoFit/>
          </a:bodyPr>
          <a:lstStyle/>
          <a:p>
            <a:pPr algn="ctr">
              <a:lnSpc>
                <a:spcPct val="110000"/>
              </a:lnSpc>
            </a:pPr>
            <a:r>
              <a:rPr lang="en-GB" sz="1200" dirty="0"/>
              <a:t>Request and respond to FRs via IAT</a:t>
            </a:r>
            <a:endParaRPr lang="en-US" sz="1200" dirty="0"/>
          </a:p>
        </p:txBody>
      </p:sp>
      <p:sp>
        <p:nvSpPr>
          <p:cNvPr id="41" name="TextBox 40"/>
          <p:cNvSpPr txBox="1"/>
          <p:nvPr/>
        </p:nvSpPr>
        <p:spPr>
          <a:xfrm>
            <a:off x="3128242" y="4947951"/>
            <a:ext cx="1170240" cy="338554"/>
          </a:xfrm>
          <a:prstGeom prst="rect">
            <a:avLst/>
          </a:prstGeom>
          <a:noFill/>
        </p:spPr>
        <p:txBody>
          <a:bodyPr wrap="square" rtlCol="0">
            <a:spAutoFit/>
          </a:bodyPr>
          <a:lstStyle/>
          <a:p>
            <a:pPr algn="ctr"/>
            <a:r>
              <a:rPr lang="en-US" sz="1600" dirty="0">
                <a:solidFill>
                  <a:srgbClr val="00B0F0"/>
                </a:solidFill>
                <a:latin typeface="+mj-lt"/>
              </a:rPr>
              <a:t>DBS</a:t>
            </a:r>
          </a:p>
        </p:txBody>
      </p:sp>
      <p:sp>
        <p:nvSpPr>
          <p:cNvPr id="42" name="TextBox 41"/>
          <p:cNvSpPr txBox="1"/>
          <p:nvPr/>
        </p:nvSpPr>
        <p:spPr>
          <a:xfrm>
            <a:off x="2700830" y="5545635"/>
            <a:ext cx="1835870" cy="498598"/>
          </a:xfrm>
          <a:prstGeom prst="rect">
            <a:avLst/>
          </a:prstGeom>
          <a:noFill/>
        </p:spPr>
        <p:txBody>
          <a:bodyPr wrap="square" rtlCol="0">
            <a:spAutoFit/>
          </a:bodyPr>
          <a:lstStyle/>
          <a:p>
            <a:pPr algn="ctr">
              <a:lnSpc>
                <a:spcPct val="110000"/>
              </a:lnSpc>
            </a:pPr>
            <a:r>
              <a:rPr lang="en-GB" sz="1200" dirty="0"/>
              <a:t>Mandate the DBS Update Service for all eligible staff</a:t>
            </a:r>
            <a:endParaRPr lang="en-US" sz="1200" dirty="0"/>
          </a:p>
        </p:txBody>
      </p:sp>
      <p:sp>
        <p:nvSpPr>
          <p:cNvPr id="43" name="TextBox 42"/>
          <p:cNvSpPr txBox="1"/>
          <p:nvPr/>
        </p:nvSpPr>
        <p:spPr>
          <a:xfrm>
            <a:off x="5668276" y="4947951"/>
            <a:ext cx="901461" cy="338554"/>
          </a:xfrm>
          <a:prstGeom prst="rect">
            <a:avLst/>
          </a:prstGeom>
          <a:noFill/>
        </p:spPr>
        <p:txBody>
          <a:bodyPr wrap="square" rtlCol="0">
            <a:spAutoFit/>
          </a:bodyPr>
          <a:lstStyle/>
          <a:p>
            <a:pPr algn="ctr"/>
            <a:r>
              <a:rPr lang="en-US" sz="1600" dirty="0">
                <a:solidFill>
                  <a:srgbClr val="00B0F0"/>
                </a:solidFill>
                <a:latin typeface="+mj-lt"/>
              </a:rPr>
              <a:t>VBR</a:t>
            </a:r>
          </a:p>
        </p:txBody>
      </p:sp>
      <p:sp>
        <p:nvSpPr>
          <p:cNvPr id="44" name="TextBox 43"/>
          <p:cNvSpPr txBox="1"/>
          <p:nvPr/>
        </p:nvSpPr>
        <p:spPr>
          <a:xfrm>
            <a:off x="5162180" y="5545635"/>
            <a:ext cx="1835870" cy="498598"/>
          </a:xfrm>
          <a:prstGeom prst="rect">
            <a:avLst/>
          </a:prstGeom>
          <a:noFill/>
        </p:spPr>
        <p:txBody>
          <a:bodyPr wrap="square" rtlCol="0">
            <a:spAutoFit/>
          </a:bodyPr>
          <a:lstStyle/>
          <a:p>
            <a:pPr algn="ctr">
              <a:lnSpc>
                <a:spcPct val="110000"/>
              </a:lnSpc>
            </a:pPr>
            <a:r>
              <a:rPr lang="en-GB" sz="1200" dirty="0"/>
              <a:t>Values based pre-screening implemented</a:t>
            </a:r>
            <a:endParaRPr lang="en-US" sz="1200" dirty="0"/>
          </a:p>
        </p:txBody>
      </p:sp>
      <p:sp>
        <p:nvSpPr>
          <p:cNvPr id="45" name="TextBox 44"/>
          <p:cNvSpPr txBox="1"/>
          <p:nvPr/>
        </p:nvSpPr>
        <p:spPr>
          <a:xfrm>
            <a:off x="7911966" y="4947951"/>
            <a:ext cx="1309066" cy="338554"/>
          </a:xfrm>
          <a:prstGeom prst="rect">
            <a:avLst/>
          </a:prstGeom>
          <a:noFill/>
        </p:spPr>
        <p:txBody>
          <a:bodyPr wrap="square" rtlCol="0">
            <a:spAutoFit/>
          </a:bodyPr>
          <a:lstStyle/>
          <a:p>
            <a:pPr algn="ctr"/>
            <a:r>
              <a:rPr lang="en-US" sz="1600" dirty="0">
                <a:solidFill>
                  <a:srgbClr val="00B0F0"/>
                </a:solidFill>
                <a:latin typeface="+mj-lt"/>
              </a:rPr>
              <a:t>Qualifications</a:t>
            </a:r>
          </a:p>
        </p:txBody>
      </p:sp>
      <p:sp>
        <p:nvSpPr>
          <p:cNvPr id="46" name="TextBox 45"/>
          <p:cNvSpPr txBox="1"/>
          <p:nvPr/>
        </p:nvSpPr>
        <p:spPr>
          <a:xfrm>
            <a:off x="7623524" y="5545635"/>
            <a:ext cx="1835870" cy="498598"/>
          </a:xfrm>
          <a:prstGeom prst="rect">
            <a:avLst/>
          </a:prstGeom>
          <a:noFill/>
        </p:spPr>
        <p:txBody>
          <a:bodyPr wrap="square" rtlCol="0">
            <a:spAutoFit/>
          </a:bodyPr>
          <a:lstStyle/>
          <a:p>
            <a:pPr algn="ctr">
              <a:lnSpc>
                <a:spcPct val="110000"/>
              </a:lnSpc>
            </a:pPr>
            <a:r>
              <a:rPr lang="en-GB" sz="1200" dirty="0"/>
              <a:t>Qualifications transferred via IAT</a:t>
            </a:r>
            <a:endParaRPr lang="en-US" sz="1200" dirty="0"/>
          </a:p>
        </p:txBody>
      </p:sp>
      <p:sp>
        <p:nvSpPr>
          <p:cNvPr id="47" name="TextBox 46"/>
          <p:cNvSpPr txBox="1"/>
          <p:nvPr/>
        </p:nvSpPr>
        <p:spPr>
          <a:xfrm>
            <a:off x="927447" y="3944969"/>
            <a:ext cx="503286" cy="646331"/>
          </a:xfrm>
          <a:prstGeom prst="rect">
            <a:avLst/>
          </a:prstGeom>
          <a:noFill/>
        </p:spPr>
        <p:txBody>
          <a:bodyPr wrap="square" rtlCol="0">
            <a:spAutoFit/>
          </a:bodyPr>
          <a:lstStyle/>
          <a:p>
            <a:pPr algn="ctr"/>
            <a:r>
              <a:rPr lang="en-US" sz="3600" dirty="0">
                <a:solidFill>
                  <a:srgbClr val="33B6D2"/>
                </a:solidFill>
                <a:latin typeface="Flaticon" panose="02000603000000000000" pitchFamily="2" charset="0"/>
              </a:rPr>
              <a:t></a:t>
            </a:r>
          </a:p>
        </p:txBody>
      </p:sp>
      <p:sp>
        <p:nvSpPr>
          <p:cNvPr id="48" name="TextBox 47"/>
          <p:cNvSpPr txBox="1"/>
          <p:nvPr/>
        </p:nvSpPr>
        <p:spPr>
          <a:xfrm>
            <a:off x="8384469" y="3964914"/>
            <a:ext cx="503286" cy="646331"/>
          </a:xfrm>
          <a:prstGeom prst="rect">
            <a:avLst/>
          </a:prstGeom>
          <a:noFill/>
        </p:spPr>
        <p:txBody>
          <a:bodyPr wrap="square" rtlCol="0">
            <a:spAutoFit/>
          </a:bodyPr>
          <a:lstStyle/>
          <a:p>
            <a:pPr algn="ctr"/>
            <a:r>
              <a:rPr lang="en-US" sz="3600" dirty="0">
                <a:solidFill>
                  <a:srgbClr val="766DC6"/>
                </a:solidFill>
                <a:latin typeface="Flaticon" panose="02000603000000000000" pitchFamily="2" charset="0"/>
              </a:rPr>
              <a:t></a:t>
            </a:r>
          </a:p>
        </p:txBody>
      </p:sp>
      <p:sp>
        <p:nvSpPr>
          <p:cNvPr id="49" name="TextBox 48"/>
          <p:cNvSpPr txBox="1"/>
          <p:nvPr/>
        </p:nvSpPr>
        <p:spPr>
          <a:xfrm>
            <a:off x="3405320" y="3964913"/>
            <a:ext cx="503286" cy="646331"/>
          </a:xfrm>
          <a:prstGeom prst="rect">
            <a:avLst/>
          </a:prstGeom>
          <a:noFill/>
        </p:spPr>
        <p:txBody>
          <a:bodyPr wrap="square" rtlCol="0">
            <a:spAutoFit/>
          </a:bodyPr>
          <a:lstStyle/>
          <a:p>
            <a:pPr algn="ctr"/>
            <a:r>
              <a:rPr lang="en-US" sz="3600" dirty="0">
                <a:solidFill>
                  <a:srgbClr val="479CCB"/>
                </a:solidFill>
                <a:latin typeface="Flaticon" panose="02000603000000000000" pitchFamily="2" charset="0"/>
              </a:rPr>
              <a:t></a:t>
            </a:r>
          </a:p>
        </p:txBody>
      </p:sp>
      <p:sp>
        <p:nvSpPr>
          <p:cNvPr id="50" name="TextBox 49"/>
          <p:cNvSpPr txBox="1"/>
          <p:nvPr/>
        </p:nvSpPr>
        <p:spPr>
          <a:xfrm>
            <a:off x="5897912" y="3973150"/>
            <a:ext cx="503286" cy="646331"/>
          </a:xfrm>
          <a:prstGeom prst="rect">
            <a:avLst/>
          </a:prstGeom>
          <a:noFill/>
        </p:spPr>
        <p:txBody>
          <a:bodyPr wrap="square" rtlCol="0">
            <a:spAutoFit/>
          </a:bodyPr>
          <a:lstStyle/>
          <a:p>
            <a:pPr algn="ctr"/>
            <a:r>
              <a:rPr lang="en-US" sz="3600" dirty="0">
                <a:solidFill>
                  <a:srgbClr val="5E84C9"/>
                </a:solidFill>
                <a:latin typeface="Flaticon" panose="02000603000000000000" pitchFamily="2" charset="0"/>
              </a:rPr>
              <a:t></a:t>
            </a:r>
          </a:p>
        </p:txBody>
      </p:sp>
      <p:pic>
        <p:nvPicPr>
          <p:cNvPr id="51" name="Picture 5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109" y="6235908"/>
            <a:ext cx="914400" cy="432816"/>
          </a:xfrm>
          <a:prstGeom prst="rect">
            <a:avLst/>
          </a:prstGeom>
        </p:spPr>
      </p:pic>
    </p:spTree>
    <p:extLst>
      <p:ext uri="{BB962C8B-B14F-4D97-AF65-F5344CB8AC3E}">
        <p14:creationId xmlns:p14="http://schemas.microsoft.com/office/powerpoint/2010/main" val="127683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fade">
                                      <p:cBhvr>
                                        <p:cTn id="22" dur="500"/>
                                        <p:tgtEl>
                                          <p:spTgt spid="4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500"/>
                                        <p:tgtEl>
                                          <p:spTgt spid="3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500"/>
                                        <p:tgtEl>
                                          <p:spTgt spid="4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fade">
                                      <p:cBhvr>
                                        <p:cTn id="31" dur="500"/>
                                        <p:tgtEl>
                                          <p:spTgt spid="33"/>
                                        </p:tgtEl>
                                      </p:cBhvr>
                                    </p:animEffect>
                                  </p:childTnLst>
                                </p:cTn>
                              </p:par>
                              <p:par>
                                <p:cTn id="32" presetID="42" presetClass="entr" presetSubtype="0" fill="hold" grpId="0"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1000"/>
                                        <p:tgtEl>
                                          <p:spTgt spid="25"/>
                                        </p:tgtEl>
                                      </p:cBhvr>
                                    </p:animEffect>
                                    <p:anim calcmode="lin" valueType="num">
                                      <p:cBhvr>
                                        <p:cTn id="35" dur="1000" fill="hold"/>
                                        <p:tgtEl>
                                          <p:spTgt spid="25"/>
                                        </p:tgtEl>
                                        <p:attrNameLst>
                                          <p:attrName>ppt_x</p:attrName>
                                        </p:attrNameLst>
                                      </p:cBhvr>
                                      <p:tavLst>
                                        <p:tav tm="0">
                                          <p:val>
                                            <p:strVal val="#ppt_x"/>
                                          </p:val>
                                        </p:tav>
                                        <p:tav tm="100000">
                                          <p:val>
                                            <p:strVal val="#ppt_x"/>
                                          </p:val>
                                        </p:tav>
                                      </p:tavLst>
                                    </p:anim>
                                    <p:anim calcmode="lin" valueType="num">
                                      <p:cBhvr>
                                        <p:cTn id="36" dur="1000" fill="hold"/>
                                        <p:tgtEl>
                                          <p:spTgt spid="25"/>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1000"/>
                                        <p:tgtEl>
                                          <p:spTgt spid="19"/>
                                        </p:tgtEl>
                                      </p:cBhvr>
                                    </p:animEffect>
                                    <p:anim calcmode="lin" valueType="num">
                                      <p:cBhvr>
                                        <p:cTn id="40" dur="1000" fill="hold"/>
                                        <p:tgtEl>
                                          <p:spTgt spid="19"/>
                                        </p:tgtEl>
                                        <p:attrNameLst>
                                          <p:attrName>ppt_x</p:attrName>
                                        </p:attrNameLst>
                                      </p:cBhvr>
                                      <p:tavLst>
                                        <p:tav tm="0">
                                          <p:val>
                                            <p:strVal val="#ppt_x"/>
                                          </p:val>
                                        </p:tav>
                                        <p:tav tm="100000">
                                          <p:val>
                                            <p:strVal val="#ppt_x"/>
                                          </p:val>
                                        </p:tav>
                                      </p:tavLst>
                                    </p:anim>
                                    <p:anim calcmode="lin" valueType="num">
                                      <p:cBhvr>
                                        <p:cTn id="41" dur="1000" fill="hold"/>
                                        <p:tgtEl>
                                          <p:spTgt spid="19"/>
                                        </p:tgtEl>
                                        <p:attrNameLst>
                                          <p:attrName>ppt_y</p:attrName>
                                        </p:attrNameLst>
                                      </p:cBhvr>
                                      <p:tavLst>
                                        <p:tav tm="0">
                                          <p:val>
                                            <p:strVal val="#ppt_y+.1"/>
                                          </p:val>
                                        </p:tav>
                                        <p:tav tm="100000">
                                          <p:val>
                                            <p:strVal val="#ppt_y"/>
                                          </p:val>
                                        </p:tav>
                                      </p:tavLst>
                                    </p:anim>
                                  </p:childTnLst>
                                </p:cTn>
                              </p:par>
                            </p:childTnLst>
                          </p:cTn>
                        </p:par>
                        <p:par>
                          <p:cTn id="42" fill="hold">
                            <p:stCondLst>
                              <p:cond delay="2500"/>
                            </p:stCondLst>
                            <p:childTnLst>
                              <p:par>
                                <p:cTn id="43" presetID="10" presetClass="entr" presetSubtype="0"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fade">
                                      <p:cBhvr>
                                        <p:cTn id="45" dur="500"/>
                                        <p:tgtEl>
                                          <p:spTgt spid="49"/>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500"/>
                                        <p:tgtEl>
                                          <p:spTgt spid="41"/>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fade">
                                      <p:cBhvr>
                                        <p:cTn id="51" dur="500"/>
                                        <p:tgtEl>
                                          <p:spTgt spid="42"/>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500"/>
                                        <p:tgtEl>
                                          <p:spTgt spid="37"/>
                                        </p:tgtEl>
                                      </p:cBhvr>
                                    </p:animEffect>
                                  </p:childTnLst>
                                </p:cTn>
                              </p:par>
                              <p:par>
                                <p:cTn id="55" presetID="42" presetClass="entr" presetSubtype="0"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1000"/>
                                        <p:tgtEl>
                                          <p:spTgt spid="20"/>
                                        </p:tgtEl>
                                      </p:cBhvr>
                                    </p:animEffect>
                                    <p:anim calcmode="lin" valueType="num">
                                      <p:cBhvr>
                                        <p:cTn id="63" dur="1000" fill="hold"/>
                                        <p:tgtEl>
                                          <p:spTgt spid="20"/>
                                        </p:tgtEl>
                                        <p:attrNameLst>
                                          <p:attrName>ppt_x</p:attrName>
                                        </p:attrNameLst>
                                      </p:cBhvr>
                                      <p:tavLst>
                                        <p:tav tm="0">
                                          <p:val>
                                            <p:strVal val="#ppt_x"/>
                                          </p:val>
                                        </p:tav>
                                        <p:tav tm="100000">
                                          <p:val>
                                            <p:strVal val="#ppt_x"/>
                                          </p:val>
                                        </p:tav>
                                      </p:tavLst>
                                    </p:anim>
                                    <p:anim calcmode="lin" valueType="num">
                                      <p:cBhvr>
                                        <p:cTn id="64" dur="1000" fill="hold"/>
                                        <p:tgtEl>
                                          <p:spTgt spid="20"/>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10" presetClass="entr" presetSubtype="0" fill="hold" grpId="0" nodeType="afterEffect">
                                  <p:stCondLst>
                                    <p:cond delay="0"/>
                                  </p:stCondLst>
                                  <p:childTnLst>
                                    <p:set>
                                      <p:cBhvr>
                                        <p:cTn id="67" dur="1" fill="hold">
                                          <p:stCondLst>
                                            <p:cond delay="0"/>
                                          </p:stCondLst>
                                        </p:cTn>
                                        <p:tgtEl>
                                          <p:spTgt spid="50"/>
                                        </p:tgtEl>
                                        <p:attrNameLst>
                                          <p:attrName>style.visibility</p:attrName>
                                        </p:attrNameLst>
                                      </p:cBhvr>
                                      <p:to>
                                        <p:strVal val="visible"/>
                                      </p:to>
                                    </p:set>
                                    <p:animEffect transition="in" filter="fade">
                                      <p:cBhvr>
                                        <p:cTn id="68" dur="500"/>
                                        <p:tgtEl>
                                          <p:spTgt spid="50"/>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43"/>
                                        </p:tgtEl>
                                        <p:attrNameLst>
                                          <p:attrName>style.visibility</p:attrName>
                                        </p:attrNameLst>
                                      </p:cBhvr>
                                      <p:to>
                                        <p:strVal val="visible"/>
                                      </p:to>
                                    </p:set>
                                    <p:animEffect transition="in" filter="fade">
                                      <p:cBhvr>
                                        <p:cTn id="71" dur="500"/>
                                        <p:tgtEl>
                                          <p:spTgt spid="43"/>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500"/>
                                        <p:tgtEl>
                                          <p:spTgt spid="44"/>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38"/>
                                        </p:tgtEl>
                                        <p:attrNameLst>
                                          <p:attrName>style.visibility</p:attrName>
                                        </p:attrNameLst>
                                      </p:cBhvr>
                                      <p:to>
                                        <p:strVal val="visible"/>
                                      </p:to>
                                    </p:set>
                                    <p:animEffect transition="in" filter="fade">
                                      <p:cBhvr>
                                        <p:cTn id="77" dur="500"/>
                                        <p:tgtEl>
                                          <p:spTgt spid="38"/>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fade">
                                      <p:cBhvr>
                                        <p:cTn id="80" dur="1000"/>
                                        <p:tgtEl>
                                          <p:spTgt spid="30"/>
                                        </p:tgtEl>
                                      </p:cBhvr>
                                    </p:animEffect>
                                    <p:anim calcmode="lin" valueType="num">
                                      <p:cBhvr>
                                        <p:cTn id="81" dur="1000" fill="hold"/>
                                        <p:tgtEl>
                                          <p:spTgt spid="30"/>
                                        </p:tgtEl>
                                        <p:attrNameLst>
                                          <p:attrName>ppt_x</p:attrName>
                                        </p:attrNameLst>
                                      </p:cBhvr>
                                      <p:tavLst>
                                        <p:tav tm="0">
                                          <p:val>
                                            <p:strVal val="#ppt_x"/>
                                          </p:val>
                                        </p:tav>
                                        <p:tav tm="100000">
                                          <p:val>
                                            <p:strVal val="#ppt_x"/>
                                          </p:val>
                                        </p:tav>
                                      </p:tavLst>
                                    </p:anim>
                                    <p:anim calcmode="lin" valueType="num">
                                      <p:cBhvr>
                                        <p:cTn id="82" dur="1000" fill="hold"/>
                                        <p:tgtEl>
                                          <p:spTgt spid="30"/>
                                        </p:tgtEl>
                                        <p:attrNameLst>
                                          <p:attrName>ppt_y</p:attrName>
                                        </p:attrNameLst>
                                      </p:cBhvr>
                                      <p:tavLst>
                                        <p:tav tm="0">
                                          <p:val>
                                            <p:strVal val="#ppt_y+.1"/>
                                          </p:val>
                                        </p:tav>
                                        <p:tav tm="100000">
                                          <p:val>
                                            <p:strVal val="#ppt_y"/>
                                          </p:val>
                                        </p:tav>
                                      </p:tavLst>
                                    </p:anim>
                                  </p:childTnLst>
                                </p:cTn>
                              </p:par>
                              <p:par>
                                <p:cTn id="83" presetID="42" presetClass="entr" presetSubtype="0" fill="hold" nodeType="withEffect">
                                  <p:stCondLst>
                                    <p:cond delay="0"/>
                                  </p:stCondLst>
                                  <p:childTnLst>
                                    <p:set>
                                      <p:cBhvr>
                                        <p:cTn id="84" dur="1" fill="hold">
                                          <p:stCondLst>
                                            <p:cond delay="0"/>
                                          </p:stCondLst>
                                        </p:cTn>
                                        <p:tgtEl>
                                          <p:spTgt spid="22"/>
                                        </p:tgtEl>
                                        <p:attrNameLst>
                                          <p:attrName>style.visibility</p:attrName>
                                        </p:attrNameLst>
                                      </p:cBhvr>
                                      <p:to>
                                        <p:strVal val="visible"/>
                                      </p:to>
                                    </p:set>
                                    <p:animEffect transition="in" filter="fade">
                                      <p:cBhvr>
                                        <p:cTn id="85" dur="1000"/>
                                        <p:tgtEl>
                                          <p:spTgt spid="22"/>
                                        </p:tgtEl>
                                      </p:cBhvr>
                                    </p:animEffect>
                                    <p:anim calcmode="lin" valueType="num">
                                      <p:cBhvr>
                                        <p:cTn id="86" dur="1000" fill="hold"/>
                                        <p:tgtEl>
                                          <p:spTgt spid="22"/>
                                        </p:tgtEl>
                                        <p:attrNameLst>
                                          <p:attrName>ppt_x</p:attrName>
                                        </p:attrNameLst>
                                      </p:cBhvr>
                                      <p:tavLst>
                                        <p:tav tm="0">
                                          <p:val>
                                            <p:strVal val="#ppt_x"/>
                                          </p:val>
                                        </p:tav>
                                        <p:tav tm="100000">
                                          <p:val>
                                            <p:strVal val="#ppt_x"/>
                                          </p:val>
                                        </p:tav>
                                      </p:tavLst>
                                    </p:anim>
                                    <p:anim calcmode="lin" valueType="num">
                                      <p:cBhvr>
                                        <p:cTn id="87" dur="1000" fill="hold"/>
                                        <p:tgtEl>
                                          <p:spTgt spid="22"/>
                                        </p:tgtEl>
                                        <p:attrNameLst>
                                          <p:attrName>ppt_y</p:attrName>
                                        </p:attrNameLst>
                                      </p:cBhvr>
                                      <p:tavLst>
                                        <p:tav tm="0">
                                          <p:val>
                                            <p:strVal val="#ppt_y+.1"/>
                                          </p:val>
                                        </p:tav>
                                        <p:tav tm="100000">
                                          <p:val>
                                            <p:strVal val="#ppt_y"/>
                                          </p:val>
                                        </p:tav>
                                      </p:tavLst>
                                    </p:anim>
                                  </p:childTnLst>
                                </p:cTn>
                              </p:par>
                            </p:childTnLst>
                          </p:cTn>
                        </p:par>
                        <p:par>
                          <p:cTn id="88" fill="hold">
                            <p:stCondLst>
                              <p:cond delay="4500"/>
                            </p:stCondLst>
                            <p:childTnLst>
                              <p:par>
                                <p:cTn id="89" presetID="10" presetClass="entr" presetSubtype="0" fill="hold" grpId="0" nodeType="afterEffect">
                                  <p:stCondLst>
                                    <p:cond delay="0"/>
                                  </p:stCondLst>
                                  <p:childTnLst>
                                    <p:set>
                                      <p:cBhvr>
                                        <p:cTn id="90" dur="1" fill="hold">
                                          <p:stCondLst>
                                            <p:cond delay="0"/>
                                          </p:stCondLst>
                                        </p:cTn>
                                        <p:tgtEl>
                                          <p:spTgt spid="48"/>
                                        </p:tgtEl>
                                        <p:attrNameLst>
                                          <p:attrName>style.visibility</p:attrName>
                                        </p:attrNameLst>
                                      </p:cBhvr>
                                      <p:to>
                                        <p:strVal val="visible"/>
                                      </p:to>
                                    </p:set>
                                    <p:animEffect transition="in" filter="fade">
                                      <p:cBhvr>
                                        <p:cTn id="91" dur="500"/>
                                        <p:tgtEl>
                                          <p:spTgt spid="48"/>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45"/>
                                        </p:tgtEl>
                                        <p:attrNameLst>
                                          <p:attrName>style.visibility</p:attrName>
                                        </p:attrNameLst>
                                      </p:cBhvr>
                                      <p:to>
                                        <p:strVal val="visible"/>
                                      </p:to>
                                    </p:set>
                                    <p:animEffect transition="in" filter="fade">
                                      <p:cBhvr>
                                        <p:cTn id="94" dur="500"/>
                                        <p:tgtEl>
                                          <p:spTgt spid="45"/>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46"/>
                                        </p:tgtEl>
                                        <p:attrNameLst>
                                          <p:attrName>style.visibility</p:attrName>
                                        </p:attrNameLst>
                                      </p:cBhvr>
                                      <p:to>
                                        <p:strVal val="visible"/>
                                      </p:to>
                                    </p:set>
                                    <p:animEffect transition="in" filter="fade">
                                      <p:cBhvr>
                                        <p:cTn id="9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28" grpId="0" animBg="1"/>
      <p:bldP spid="30" grpId="0" animBg="1"/>
      <p:bldP spid="31" grpId="0" animBg="1"/>
      <p:bldP spid="33" grpId="0" animBg="1"/>
      <p:bldP spid="37" grpId="0" animBg="1"/>
      <p:bldP spid="38" grpId="0" animBg="1"/>
      <p:bldP spid="39" grpId="0"/>
      <p:bldP spid="40" grpId="0"/>
      <p:bldP spid="41" grpId="0"/>
      <p:bldP spid="42" grpId="0"/>
      <p:bldP spid="43" grpId="0"/>
      <p:bldP spid="44" grpId="0"/>
      <p:bldP spid="45" grpId="0"/>
      <p:bldP spid="46" grpId="0"/>
      <p:bldP spid="47" grpId="0"/>
      <p:bldP spid="48" grpId="0"/>
      <p:bldP spid="49" grpId="0"/>
      <p:bldP spid="5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7632" y="3151632"/>
            <a:ext cx="4468368" cy="3706368"/>
          </a:xfrm>
          <a:prstGeom prst="rect">
            <a:avLst/>
          </a:prstGeom>
        </p:spPr>
      </p:pic>
      <p:sp>
        <p:nvSpPr>
          <p:cNvPr id="8" name="TextBox 7"/>
          <p:cNvSpPr txBox="1"/>
          <p:nvPr/>
        </p:nvSpPr>
        <p:spPr>
          <a:xfrm>
            <a:off x="546018" y="1008066"/>
            <a:ext cx="8860543" cy="523220"/>
          </a:xfrm>
          <a:prstGeom prst="rect">
            <a:avLst/>
          </a:prstGeom>
          <a:noFill/>
        </p:spPr>
        <p:txBody>
          <a:bodyPr wrap="square" rtlCol="0">
            <a:spAutoFit/>
          </a:bodyPr>
          <a:lstStyle/>
          <a:p>
            <a:pPr algn="ctr"/>
            <a:r>
              <a:rPr lang="en-GB" sz="2800" b="1" dirty="0">
                <a:solidFill>
                  <a:srgbClr val="47D86F"/>
                </a:solidFill>
                <a:latin typeface="Tw Cen MT" panose="020B0602020104020603" pitchFamily="34" charset="0"/>
              </a:rPr>
              <a:t>Core: </a:t>
            </a:r>
            <a:r>
              <a:rPr lang="en-GB" sz="2800" dirty="0">
                <a:solidFill>
                  <a:srgbClr val="47D86F"/>
                </a:solidFill>
                <a:latin typeface="Tw Cen MT" panose="020B0602020104020603" pitchFamily="34" charset="0"/>
              </a:rPr>
              <a:t>Request &amp; respond to factual references via IAT </a:t>
            </a:r>
          </a:p>
        </p:txBody>
      </p:sp>
      <p:pic>
        <p:nvPicPr>
          <p:cNvPr id="11" name="Picture 2" descr="C:\Users\Bronwyn.Driver\Pictures\Stramlining 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30675" y="5398865"/>
            <a:ext cx="1662645" cy="1360662"/>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173018C8-03FD-436F-9C99-DA75024C8C61}"/>
              </a:ext>
            </a:extLst>
          </p:cNvPr>
          <p:cNvSpPr txBox="1"/>
          <p:nvPr/>
        </p:nvSpPr>
        <p:spPr>
          <a:xfrm>
            <a:off x="1317038" y="129728"/>
            <a:ext cx="7318507"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lumMod val="65000"/>
                  </a:prstClr>
                </a:solidFill>
                <a:effectLst/>
                <a:uLnTx/>
                <a:uFillTx/>
                <a:latin typeface="Tw Cen MT" panose="020B0602020104020603" pitchFamily="34" charset="0"/>
                <a:ea typeface="+mn-ea"/>
                <a:cs typeface="+mn-cs"/>
              </a:rPr>
              <a:t>RECRUITMENT WORKSTREAM</a:t>
            </a:r>
          </a:p>
        </p:txBody>
      </p:sp>
      <p:pic>
        <p:nvPicPr>
          <p:cNvPr id="79" name="Picture 7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6109" y="6235908"/>
            <a:ext cx="914400" cy="432816"/>
          </a:xfrm>
          <a:prstGeom prst="rect">
            <a:avLst/>
          </a:prstGeom>
        </p:spPr>
      </p:pic>
      <p:sp>
        <p:nvSpPr>
          <p:cNvPr id="80" name="TextBox 79"/>
          <p:cNvSpPr txBox="1"/>
          <p:nvPr/>
        </p:nvSpPr>
        <p:spPr>
          <a:xfrm>
            <a:off x="3668107" y="4293322"/>
            <a:ext cx="2270558" cy="338554"/>
          </a:xfrm>
          <a:prstGeom prst="rect">
            <a:avLst/>
          </a:prstGeom>
          <a:noFill/>
        </p:spPr>
        <p:txBody>
          <a:bodyPr wrap="none" rtlCol="0">
            <a:spAutoFit/>
          </a:bodyPr>
          <a:lstStyle/>
          <a:p>
            <a:pPr algn="ctr"/>
            <a:r>
              <a:rPr lang="en-US" sz="1600" dirty="0">
                <a:solidFill>
                  <a:srgbClr val="489DCD"/>
                </a:solidFill>
                <a:latin typeface="+mj-lt"/>
              </a:rPr>
              <a:t>Responding to FRs via IAT</a:t>
            </a:r>
          </a:p>
        </p:txBody>
      </p:sp>
      <p:sp>
        <p:nvSpPr>
          <p:cNvPr id="81" name="TextBox 80"/>
          <p:cNvSpPr txBox="1"/>
          <p:nvPr/>
        </p:nvSpPr>
        <p:spPr>
          <a:xfrm>
            <a:off x="6659905" y="4293322"/>
            <a:ext cx="1457450" cy="338554"/>
          </a:xfrm>
          <a:prstGeom prst="rect">
            <a:avLst/>
          </a:prstGeom>
          <a:noFill/>
        </p:spPr>
        <p:txBody>
          <a:bodyPr wrap="none" rtlCol="0">
            <a:spAutoFit/>
          </a:bodyPr>
          <a:lstStyle/>
          <a:p>
            <a:pPr algn="ctr"/>
            <a:r>
              <a:rPr lang="en-US" sz="1600" dirty="0">
                <a:solidFill>
                  <a:srgbClr val="5E84C9"/>
                </a:solidFill>
                <a:latin typeface="+mj-lt"/>
              </a:rPr>
              <a:t>Sole FRs Via IAT</a:t>
            </a:r>
          </a:p>
        </p:txBody>
      </p:sp>
      <p:sp>
        <p:nvSpPr>
          <p:cNvPr id="82" name="TextBox 81"/>
          <p:cNvSpPr txBox="1"/>
          <p:nvPr/>
        </p:nvSpPr>
        <p:spPr>
          <a:xfrm>
            <a:off x="1216970" y="4293322"/>
            <a:ext cx="2002344" cy="338554"/>
          </a:xfrm>
          <a:prstGeom prst="rect">
            <a:avLst/>
          </a:prstGeom>
          <a:noFill/>
        </p:spPr>
        <p:txBody>
          <a:bodyPr wrap="none" rtlCol="0">
            <a:spAutoFit/>
          </a:bodyPr>
          <a:lstStyle/>
          <a:p>
            <a:pPr algn="ctr"/>
            <a:r>
              <a:rPr lang="en-US" sz="1600" dirty="0">
                <a:solidFill>
                  <a:srgbClr val="33B6D2"/>
                </a:solidFill>
                <a:latin typeface="+mj-lt"/>
              </a:rPr>
              <a:t>Requesting FRs via IAT</a:t>
            </a:r>
          </a:p>
        </p:txBody>
      </p:sp>
      <p:sp>
        <p:nvSpPr>
          <p:cNvPr id="83" name="Oval 82"/>
          <p:cNvSpPr/>
          <p:nvPr/>
        </p:nvSpPr>
        <p:spPr>
          <a:xfrm flipH="1">
            <a:off x="1284905" y="2100945"/>
            <a:ext cx="1866461" cy="1866464"/>
          </a:xfrm>
          <a:prstGeom prst="ellipse">
            <a:avLst/>
          </a:prstGeom>
          <a:ln w="38100" cap="rnd">
            <a:solidFill>
              <a:srgbClr val="E1E9EA"/>
            </a:solidFill>
          </a:ln>
          <a:effectLst/>
        </p:spPr>
        <p:style>
          <a:lnRef idx="2">
            <a:schemeClr val="accent1"/>
          </a:lnRef>
          <a:fillRef idx="0">
            <a:schemeClr val="accent1"/>
          </a:fillRef>
          <a:effectRef idx="1">
            <a:schemeClr val="accent1"/>
          </a:effectRef>
          <a:fontRef idx="minor">
            <a:schemeClr val="tx1"/>
          </a:fontRef>
        </p:style>
        <p:txBody>
          <a:bodyPr tIns="0" bIns="0" rtlCol="0" anchor="ctr"/>
          <a:lstStyle/>
          <a:p>
            <a:pPr algn="ctr"/>
            <a:endParaRPr lang="en-US" sz="3600" dirty="0">
              <a:solidFill>
                <a:schemeClr val="bg1"/>
              </a:solidFill>
            </a:endParaRPr>
          </a:p>
        </p:txBody>
      </p:sp>
      <p:sp>
        <p:nvSpPr>
          <p:cNvPr id="84" name="Arc 83"/>
          <p:cNvSpPr/>
          <p:nvPr/>
        </p:nvSpPr>
        <p:spPr>
          <a:xfrm flipH="1">
            <a:off x="1284905" y="2100945"/>
            <a:ext cx="1866461" cy="1866464"/>
          </a:xfrm>
          <a:prstGeom prst="arc">
            <a:avLst>
              <a:gd name="adj1" fmla="val 2804732"/>
              <a:gd name="adj2" fmla="val 16212414"/>
            </a:avLst>
          </a:prstGeom>
          <a:ln w="76200" cap="rnd">
            <a:solidFill>
              <a:schemeClr val="tx2"/>
            </a:solidFill>
          </a:ln>
          <a:effectLst/>
        </p:spPr>
        <p:style>
          <a:lnRef idx="2">
            <a:schemeClr val="accent1"/>
          </a:lnRef>
          <a:fillRef idx="0">
            <a:schemeClr val="accent1"/>
          </a:fillRef>
          <a:effectRef idx="1">
            <a:schemeClr val="accent1"/>
          </a:effectRef>
          <a:fontRef idx="minor">
            <a:schemeClr val="tx1"/>
          </a:fontRef>
        </p:style>
        <p:txBody>
          <a:bodyPr tIns="0" bIns="0" rtlCol="0" anchor="ctr"/>
          <a:lstStyle/>
          <a:p>
            <a:pPr algn="ctr"/>
            <a:endParaRPr lang="en-US" sz="3600" dirty="0"/>
          </a:p>
        </p:txBody>
      </p:sp>
      <p:sp>
        <p:nvSpPr>
          <p:cNvPr id="85" name="Oval 84"/>
          <p:cNvSpPr/>
          <p:nvPr/>
        </p:nvSpPr>
        <p:spPr>
          <a:xfrm flipH="1">
            <a:off x="3870149" y="2100945"/>
            <a:ext cx="1866461" cy="1866464"/>
          </a:xfrm>
          <a:prstGeom prst="ellipse">
            <a:avLst/>
          </a:prstGeom>
          <a:ln w="38100" cap="rnd">
            <a:solidFill>
              <a:srgbClr val="E1E9EA"/>
            </a:solidFill>
          </a:ln>
          <a:effectLst/>
        </p:spPr>
        <p:style>
          <a:lnRef idx="2">
            <a:schemeClr val="accent1"/>
          </a:lnRef>
          <a:fillRef idx="0">
            <a:schemeClr val="accent1"/>
          </a:fillRef>
          <a:effectRef idx="1">
            <a:schemeClr val="accent1"/>
          </a:effectRef>
          <a:fontRef idx="minor">
            <a:schemeClr val="tx1"/>
          </a:fontRef>
        </p:style>
        <p:txBody>
          <a:bodyPr tIns="0" bIns="0" rtlCol="0" anchor="ctr"/>
          <a:lstStyle/>
          <a:p>
            <a:pPr algn="ctr"/>
            <a:endParaRPr lang="en-US" sz="3600" dirty="0">
              <a:solidFill>
                <a:schemeClr val="bg1"/>
              </a:solidFill>
            </a:endParaRPr>
          </a:p>
        </p:txBody>
      </p:sp>
      <p:sp>
        <p:nvSpPr>
          <p:cNvPr id="86" name="Arc 85"/>
          <p:cNvSpPr/>
          <p:nvPr/>
        </p:nvSpPr>
        <p:spPr>
          <a:xfrm flipH="1">
            <a:off x="3870149" y="2100945"/>
            <a:ext cx="1866461" cy="1866464"/>
          </a:xfrm>
          <a:prstGeom prst="arc">
            <a:avLst>
              <a:gd name="adj1" fmla="val 17608568"/>
              <a:gd name="adj2" fmla="val 16212414"/>
            </a:avLst>
          </a:prstGeom>
          <a:ln w="76200" cap="rnd">
            <a:solidFill>
              <a:schemeClr val="accent2"/>
            </a:solidFill>
          </a:ln>
          <a:effectLst/>
        </p:spPr>
        <p:style>
          <a:lnRef idx="2">
            <a:schemeClr val="accent1"/>
          </a:lnRef>
          <a:fillRef idx="0">
            <a:schemeClr val="accent1"/>
          </a:fillRef>
          <a:effectRef idx="1">
            <a:schemeClr val="accent1"/>
          </a:effectRef>
          <a:fontRef idx="minor">
            <a:schemeClr val="tx1"/>
          </a:fontRef>
        </p:style>
        <p:txBody>
          <a:bodyPr tIns="0" bIns="0" rtlCol="0" anchor="ctr"/>
          <a:lstStyle/>
          <a:p>
            <a:pPr algn="ctr"/>
            <a:endParaRPr lang="en-US" sz="3600" dirty="0"/>
          </a:p>
        </p:txBody>
      </p:sp>
      <p:sp>
        <p:nvSpPr>
          <p:cNvPr id="87" name="Oval 86"/>
          <p:cNvSpPr/>
          <p:nvPr/>
        </p:nvSpPr>
        <p:spPr>
          <a:xfrm flipH="1">
            <a:off x="6455393" y="2100945"/>
            <a:ext cx="1866461" cy="1866464"/>
          </a:xfrm>
          <a:prstGeom prst="ellipse">
            <a:avLst/>
          </a:prstGeom>
          <a:ln w="38100" cap="rnd">
            <a:solidFill>
              <a:srgbClr val="E1E9EA"/>
            </a:solidFill>
          </a:ln>
          <a:effectLst/>
        </p:spPr>
        <p:style>
          <a:lnRef idx="2">
            <a:schemeClr val="accent1"/>
          </a:lnRef>
          <a:fillRef idx="0">
            <a:schemeClr val="accent1"/>
          </a:fillRef>
          <a:effectRef idx="1">
            <a:schemeClr val="accent1"/>
          </a:effectRef>
          <a:fontRef idx="minor">
            <a:schemeClr val="tx1"/>
          </a:fontRef>
        </p:style>
        <p:txBody>
          <a:bodyPr tIns="0" bIns="0" rtlCol="0" anchor="ctr"/>
          <a:lstStyle/>
          <a:p>
            <a:pPr algn="ctr"/>
            <a:endParaRPr lang="en-US" sz="3600" dirty="0">
              <a:solidFill>
                <a:schemeClr val="bg1"/>
              </a:solidFill>
            </a:endParaRPr>
          </a:p>
        </p:txBody>
      </p:sp>
      <p:sp>
        <p:nvSpPr>
          <p:cNvPr id="88" name="Arc 87"/>
          <p:cNvSpPr/>
          <p:nvPr/>
        </p:nvSpPr>
        <p:spPr>
          <a:xfrm flipH="1">
            <a:off x="6455393" y="2100945"/>
            <a:ext cx="1866461" cy="1866464"/>
          </a:xfrm>
          <a:prstGeom prst="arc">
            <a:avLst>
              <a:gd name="adj1" fmla="val 10227098"/>
              <a:gd name="adj2" fmla="val 16212414"/>
            </a:avLst>
          </a:prstGeom>
          <a:ln w="76200" cap="rnd">
            <a:solidFill>
              <a:schemeClr val="accent4"/>
            </a:solidFill>
          </a:ln>
          <a:effectLst/>
        </p:spPr>
        <p:style>
          <a:lnRef idx="2">
            <a:schemeClr val="accent1"/>
          </a:lnRef>
          <a:fillRef idx="0">
            <a:schemeClr val="accent1"/>
          </a:fillRef>
          <a:effectRef idx="1">
            <a:schemeClr val="accent1"/>
          </a:effectRef>
          <a:fontRef idx="minor">
            <a:schemeClr val="tx1"/>
          </a:fontRef>
        </p:style>
        <p:txBody>
          <a:bodyPr tIns="0" bIns="0" rtlCol="0" anchor="ctr"/>
          <a:lstStyle/>
          <a:p>
            <a:pPr algn="ctr"/>
            <a:endParaRPr lang="en-US" sz="3600" dirty="0"/>
          </a:p>
        </p:txBody>
      </p:sp>
      <p:sp>
        <p:nvSpPr>
          <p:cNvPr id="89" name="TextBox 88"/>
          <p:cNvSpPr txBox="1"/>
          <p:nvPr/>
        </p:nvSpPr>
        <p:spPr>
          <a:xfrm>
            <a:off x="3763488" y="4770273"/>
            <a:ext cx="2073327" cy="701731"/>
          </a:xfrm>
          <a:prstGeom prst="rect">
            <a:avLst/>
          </a:prstGeom>
          <a:noFill/>
        </p:spPr>
        <p:txBody>
          <a:bodyPr wrap="square" rtlCol="0">
            <a:spAutoFit/>
          </a:bodyPr>
          <a:lstStyle/>
          <a:p>
            <a:pPr algn="ctr">
              <a:lnSpc>
                <a:spcPct val="110000"/>
              </a:lnSpc>
            </a:pPr>
            <a:r>
              <a:rPr lang="en-GB" sz="1200" dirty="0"/>
              <a:t>10.5/11 GM Trusts report that they are responding to FR requests via IAT</a:t>
            </a:r>
            <a:endParaRPr lang="en-US" sz="1200" dirty="0"/>
          </a:p>
        </p:txBody>
      </p:sp>
      <p:sp>
        <p:nvSpPr>
          <p:cNvPr id="90" name="TextBox 89"/>
          <p:cNvSpPr txBox="1"/>
          <p:nvPr/>
        </p:nvSpPr>
        <p:spPr>
          <a:xfrm>
            <a:off x="1178244" y="4770273"/>
            <a:ext cx="2073327" cy="498598"/>
          </a:xfrm>
          <a:prstGeom prst="rect">
            <a:avLst/>
          </a:prstGeom>
          <a:noFill/>
        </p:spPr>
        <p:txBody>
          <a:bodyPr wrap="square" rtlCol="0">
            <a:spAutoFit/>
          </a:bodyPr>
          <a:lstStyle/>
          <a:p>
            <a:pPr algn="ctr">
              <a:lnSpc>
                <a:spcPct val="110000"/>
              </a:lnSpc>
            </a:pPr>
            <a:r>
              <a:rPr lang="en-GB" sz="1200" dirty="0"/>
              <a:t>7/11 GM Trusts report that they are requesting FRs via IAT</a:t>
            </a:r>
            <a:endParaRPr lang="en-US" sz="1200" dirty="0"/>
          </a:p>
        </p:txBody>
      </p:sp>
      <p:sp>
        <p:nvSpPr>
          <p:cNvPr id="91" name="TextBox 90"/>
          <p:cNvSpPr txBox="1"/>
          <p:nvPr/>
        </p:nvSpPr>
        <p:spPr>
          <a:xfrm>
            <a:off x="6351959" y="4770273"/>
            <a:ext cx="2073327" cy="1107996"/>
          </a:xfrm>
          <a:prstGeom prst="rect">
            <a:avLst/>
          </a:prstGeom>
          <a:noFill/>
        </p:spPr>
        <p:txBody>
          <a:bodyPr wrap="square" rtlCol="0">
            <a:spAutoFit/>
          </a:bodyPr>
          <a:lstStyle/>
          <a:p>
            <a:pPr algn="ctr">
              <a:lnSpc>
                <a:spcPct val="110000"/>
              </a:lnSpc>
            </a:pPr>
            <a:r>
              <a:rPr lang="en-GB" sz="1200" dirty="0"/>
              <a:t>3/11 GM Trusts report that they are </a:t>
            </a:r>
            <a:r>
              <a:rPr lang="en-GB" sz="1200" b="1" u="sng" dirty="0"/>
              <a:t>solely</a:t>
            </a:r>
            <a:r>
              <a:rPr lang="en-GB" sz="1200" dirty="0"/>
              <a:t> requesting FRs via IAT and will </a:t>
            </a:r>
            <a:r>
              <a:rPr lang="en-GB" sz="1200" b="1" u="sng" dirty="0"/>
              <a:t>only</a:t>
            </a:r>
            <a:r>
              <a:rPr lang="en-GB" sz="1200" dirty="0"/>
              <a:t> respond to reference requests with a FR (either via IAT or BI)</a:t>
            </a:r>
            <a:endParaRPr lang="en-US" sz="1200" dirty="0"/>
          </a:p>
        </p:txBody>
      </p:sp>
      <p:sp>
        <p:nvSpPr>
          <p:cNvPr id="92" name="TextBox 91"/>
          <p:cNvSpPr txBox="1"/>
          <p:nvPr/>
        </p:nvSpPr>
        <p:spPr>
          <a:xfrm>
            <a:off x="1723426" y="2711011"/>
            <a:ext cx="982962" cy="646331"/>
          </a:xfrm>
          <a:prstGeom prst="rect">
            <a:avLst/>
          </a:prstGeom>
          <a:noFill/>
        </p:spPr>
        <p:txBody>
          <a:bodyPr wrap="none" rtlCol="0">
            <a:spAutoFit/>
          </a:bodyPr>
          <a:lstStyle/>
          <a:p>
            <a:pPr algn="ctr"/>
            <a:r>
              <a:rPr lang="en-US" sz="3600" dirty="0">
                <a:solidFill>
                  <a:srgbClr val="47D86F"/>
                </a:solidFill>
              </a:rPr>
              <a:t>64%</a:t>
            </a:r>
          </a:p>
        </p:txBody>
      </p:sp>
      <p:sp>
        <p:nvSpPr>
          <p:cNvPr id="93" name="TextBox 92"/>
          <p:cNvSpPr txBox="1"/>
          <p:nvPr/>
        </p:nvSpPr>
        <p:spPr>
          <a:xfrm>
            <a:off x="4308670" y="2711011"/>
            <a:ext cx="982962" cy="646331"/>
          </a:xfrm>
          <a:prstGeom prst="rect">
            <a:avLst/>
          </a:prstGeom>
          <a:noFill/>
        </p:spPr>
        <p:txBody>
          <a:bodyPr wrap="none" rtlCol="0">
            <a:spAutoFit/>
          </a:bodyPr>
          <a:lstStyle/>
          <a:p>
            <a:pPr algn="ctr"/>
            <a:r>
              <a:rPr lang="en-US" sz="3600" dirty="0">
                <a:solidFill>
                  <a:srgbClr val="47D86F"/>
                </a:solidFill>
              </a:rPr>
              <a:t>96%</a:t>
            </a:r>
          </a:p>
        </p:txBody>
      </p:sp>
      <p:sp>
        <p:nvSpPr>
          <p:cNvPr id="94" name="TextBox 93"/>
          <p:cNvSpPr txBox="1"/>
          <p:nvPr/>
        </p:nvSpPr>
        <p:spPr>
          <a:xfrm>
            <a:off x="6897141" y="2711011"/>
            <a:ext cx="982962" cy="646331"/>
          </a:xfrm>
          <a:prstGeom prst="rect">
            <a:avLst/>
          </a:prstGeom>
          <a:noFill/>
        </p:spPr>
        <p:txBody>
          <a:bodyPr wrap="none" rtlCol="0">
            <a:spAutoFit/>
          </a:bodyPr>
          <a:lstStyle/>
          <a:p>
            <a:pPr algn="ctr"/>
            <a:r>
              <a:rPr lang="en-US" sz="3600" dirty="0">
                <a:solidFill>
                  <a:srgbClr val="47D86F"/>
                </a:solidFill>
              </a:rPr>
              <a:t>27%</a:t>
            </a:r>
          </a:p>
        </p:txBody>
      </p:sp>
    </p:spTree>
    <p:extLst>
      <p:ext uri="{BB962C8B-B14F-4D97-AF65-F5344CB8AC3E}">
        <p14:creationId xmlns:p14="http://schemas.microsoft.com/office/powerpoint/2010/main" val="827500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fade">
                                      <p:cBhvr>
                                        <p:cTn id="7" dur="500"/>
                                        <p:tgtEl>
                                          <p:spTgt spid="8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2"/>
                                        </p:tgtEl>
                                        <p:attrNameLst>
                                          <p:attrName>style.visibility</p:attrName>
                                        </p:attrNameLst>
                                      </p:cBhvr>
                                      <p:to>
                                        <p:strVal val="visible"/>
                                      </p:to>
                                    </p:set>
                                    <p:animEffect transition="in" filter="fade">
                                      <p:cBhvr>
                                        <p:cTn id="10" dur="500"/>
                                        <p:tgtEl>
                                          <p:spTgt spid="82"/>
                                        </p:tgtEl>
                                      </p:cBhvr>
                                    </p:animEffect>
                                  </p:childTnLst>
                                </p:cTn>
                              </p:par>
                            </p:childTnLst>
                          </p:cTn>
                        </p:par>
                        <p:par>
                          <p:cTn id="11" fill="hold">
                            <p:stCondLst>
                              <p:cond delay="500"/>
                            </p:stCondLst>
                            <p:childTnLst>
                              <p:par>
                                <p:cTn id="12" presetID="53" presetClass="entr" presetSubtype="16" fill="hold" grpId="0" nodeType="afterEffect">
                                  <p:stCondLst>
                                    <p:cond delay="0"/>
                                  </p:stCondLst>
                                  <p:childTnLst>
                                    <p:set>
                                      <p:cBhvr>
                                        <p:cTn id="13" dur="1" fill="hold">
                                          <p:stCondLst>
                                            <p:cond delay="0"/>
                                          </p:stCondLst>
                                        </p:cTn>
                                        <p:tgtEl>
                                          <p:spTgt spid="92"/>
                                        </p:tgtEl>
                                        <p:attrNameLst>
                                          <p:attrName>style.visibility</p:attrName>
                                        </p:attrNameLst>
                                      </p:cBhvr>
                                      <p:to>
                                        <p:strVal val="visible"/>
                                      </p:to>
                                    </p:set>
                                    <p:anim calcmode="lin" valueType="num">
                                      <p:cBhvr>
                                        <p:cTn id="14" dur="500" fill="hold"/>
                                        <p:tgtEl>
                                          <p:spTgt spid="92"/>
                                        </p:tgtEl>
                                        <p:attrNameLst>
                                          <p:attrName>ppt_w</p:attrName>
                                        </p:attrNameLst>
                                      </p:cBhvr>
                                      <p:tavLst>
                                        <p:tav tm="0">
                                          <p:val>
                                            <p:fltVal val="0"/>
                                          </p:val>
                                        </p:tav>
                                        <p:tav tm="100000">
                                          <p:val>
                                            <p:strVal val="#ppt_w"/>
                                          </p:val>
                                        </p:tav>
                                      </p:tavLst>
                                    </p:anim>
                                    <p:anim calcmode="lin" valueType="num">
                                      <p:cBhvr>
                                        <p:cTn id="15" dur="500" fill="hold"/>
                                        <p:tgtEl>
                                          <p:spTgt spid="92"/>
                                        </p:tgtEl>
                                        <p:attrNameLst>
                                          <p:attrName>ppt_h</p:attrName>
                                        </p:attrNameLst>
                                      </p:cBhvr>
                                      <p:tavLst>
                                        <p:tav tm="0">
                                          <p:val>
                                            <p:fltVal val="0"/>
                                          </p:val>
                                        </p:tav>
                                        <p:tav tm="100000">
                                          <p:val>
                                            <p:strVal val="#ppt_h"/>
                                          </p:val>
                                        </p:tav>
                                      </p:tavLst>
                                    </p:anim>
                                    <p:animEffect transition="in" filter="fade">
                                      <p:cBhvr>
                                        <p:cTn id="16" dur="500"/>
                                        <p:tgtEl>
                                          <p:spTgt spid="92"/>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90"/>
                                        </p:tgtEl>
                                        <p:attrNameLst>
                                          <p:attrName>style.visibility</p:attrName>
                                        </p:attrNameLst>
                                      </p:cBhvr>
                                      <p:to>
                                        <p:strVal val="visible"/>
                                      </p:to>
                                    </p:set>
                                    <p:animEffect transition="in" filter="fade">
                                      <p:cBhvr>
                                        <p:cTn id="19" dur="1000"/>
                                        <p:tgtEl>
                                          <p:spTgt spid="90"/>
                                        </p:tgtEl>
                                      </p:cBhvr>
                                    </p:animEffect>
                                    <p:anim calcmode="lin" valueType="num">
                                      <p:cBhvr>
                                        <p:cTn id="20" dur="1000" fill="hold"/>
                                        <p:tgtEl>
                                          <p:spTgt spid="90"/>
                                        </p:tgtEl>
                                        <p:attrNameLst>
                                          <p:attrName>ppt_x</p:attrName>
                                        </p:attrNameLst>
                                      </p:cBhvr>
                                      <p:tavLst>
                                        <p:tav tm="0">
                                          <p:val>
                                            <p:strVal val="#ppt_x"/>
                                          </p:val>
                                        </p:tav>
                                        <p:tav tm="100000">
                                          <p:val>
                                            <p:strVal val="#ppt_x"/>
                                          </p:val>
                                        </p:tav>
                                      </p:tavLst>
                                    </p:anim>
                                    <p:anim calcmode="lin" valueType="num">
                                      <p:cBhvr>
                                        <p:cTn id="21" dur="1000" fill="hold"/>
                                        <p:tgtEl>
                                          <p:spTgt spid="90"/>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22" presetClass="entr" presetSubtype="4" fill="hold" grpId="0" nodeType="afterEffect">
                                  <p:stCondLst>
                                    <p:cond delay="0"/>
                                  </p:stCondLst>
                                  <p:childTnLst>
                                    <p:set>
                                      <p:cBhvr>
                                        <p:cTn id="24" dur="1" fill="hold">
                                          <p:stCondLst>
                                            <p:cond delay="0"/>
                                          </p:stCondLst>
                                        </p:cTn>
                                        <p:tgtEl>
                                          <p:spTgt spid="84"/>
                                        </p:tgtEl>
                                        <p:attrNameLst>
                                          <p:attrName>style.visibility</p:attrName>
                                        </p:attrNameLst>
                                      </p:cBhvr>
                                      <p:to>
                                        <p:strVal val="visible"/>
                                      </p:to>
                                    </p:set>
                                    <p:animEffect transition="in" filter="wipe(down)">
                                      <p:cBhvr>
                                        <p:cTn id="25" dur="500"/>
                                        <p:tgtEl>
                                          <p:spTgt spid="84"/>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93"/>
                                        </p:tgtEl>
                                        <p:attrNameLst>
                                          <p:attrName>style.visibility</p:attrName>
                                        </p:attrNameLst>
                                      </p:cBhvr>
                                      <p:to>
                                        <p:strVal val="visible"/>
                                      </p:to>
                                    </p:set>
                                    <p:anim calcmode="lin" valueType="num">
                                      <p:cBhvr>
                                        <p:cTn id="29" dur="500" fill="hold"/>
                                        <p:tgtEl>
                                          <p:spTgt spid="93"/>
                                        </p:tgtEl>
                                        <p:attrNameLst>
                                          <p:attrName>ppt_w</p:attrName>
                                        </p:attrNameLst>
                                      </p:cBhvr>
                                      <p:tavLst>
                                        <p:tav tm="0">
                                          <p:val>
                                            <p:fltVal val="0"/>
                                          </p:val>
                                        </p:tav>
                                        <p:tav tm="100000">
                                          <p:val>
                                            <p:strVal val="#ppt_w"/>
                                          </p:val>
                                        </p:tav>
                                      </p:tavLst>
                                    </p:anim>
                                    <p:anim calcmode="lin" valueType="num">
                                      <p:cBhvr>
                                        <p:cTn id="30" dur="500" fill="hold"/>
                                        <p:tgtEl>
                                          <p:spTgt spid="93"/>
                                        </p:tgtEl>
                                        <p:attrNameLst>
                                          <p:attrName>ppt_h</p:attrName>
                                        </p:attrNameLst>
                                      </p:cBhvr>
                                      <p:tavLst>
                                        <p:tav tm="0">
                                          <p:val>
                                            <p:fltVal val="0"/>
                                          </p:val>
                                        </p:tav>
                                        <p:tav tm="100000">
                                          <p:val>
                                            <p:strVal val="#ppt_h"/>
                                          </p:val>
                                        </p:tav>
                                      </p:tavLst>
                                    </p:anim>
                                    <p:animEffect transition="in" filter="fade">
                                      <p:cBhvr>
                                        <p:cTn id="31" dur="500"/>
                                        <p:tgtEl>
                                          <p:spTgt spid="93"/>
                                        </p:tgtEl>
                                      </p:cBhvr>
                                    </p:animEffect>
                                  </p:childTnLst>
                                </p:cTn>
                              </p:par>
                            </p:childTnLst>
                          </p:cTn>
                        </p:par>
                        <p:par>
                          <p:cTn id="32" fill="hold">
                            <p:stCondLst>
                              <p:cond delay="2500"/>
                            </p:stCondLst>
                            <p:childTnLst>
                              <p:par>
                                <p:cTn id="33" presetID="10" presetClass="entr" presetSubtype="0" fill="hold" grpId="0" nodeType="afterEffect">
                                  <p:stCondLst>
                                    <p:cond delay="0"/>
                                  </p:stCondLst>
                                  <p:childTnLst>
                                    <p:set>
                                      <p:cBhvr>
                                        <p:cTn id="34" dur="1" fill="hold">
                                          <p:stCondLst>
                                            <p:cond delay="0"/>
                                          </p:stCondLst>
                                        </p:cTn>
                                        <p:tgtEl>
                                          <p:spTgt spid="85"/>
                                        </p:tgtEl>
                                        <p:attrNameLst>
                                          <p:attrName>style.visibility</p:attrName>
                                        </p:attrNameLst>
                                      </p:cBhvr>
                                      <p:to>
                                        <p:strVal val="visible"/>
                                      </p:to>
                                    </p:set>
                                    <p:animEffect transition="in" filter="fade">
                                      <p:cBhvr>
                                        <p:cTn id="35" dur="500"/>
                                        <p:tgtEl>
                                          <p:spTgt spid="85"/>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80"/>
                                        </p:tgtEl>
                                        <p:attrNameLst>
                                          <p:attrName>style.visibility</p:attrName>
                                        </p:attrNameLst>
                                      </p:cBhvr>
                                      <p:to>
                                        <p:strVal val="visible"/>
                                      </p:to>
                                    </p:set>
                                    <p:animEffect transition="in" filter="fade">
                                      <p:cBhvr>
                                        <p:cTn id="38" dur="500"/>
                                        <p:tgtEl>
                                          <p:spTgt spid="80"/>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89"/>
                                        </p:tgtEl>
                                        <p:attrNameLst>
                                          <p:attrName>style.visibility</p:attrName>
                                        </p:attrNameLst>
                                      </p:cBhvr>
                                      <p:to>
                                        <p:strVal val="visible"/>
                                      </p:to>
                                    </p:set>
                                    <p:animEffect transition="in" filter="fade">
                                      <p:cBhvr>
                                        <p:cTn id="42" dur="1000"/>
                                        <p:tgtEl>
                                          <p:spTgt spid="89"/>
                                        </p:tgtEl>
                                      </p:cBhvr>
                                    </p:animEffect>
                                    <p:anim calcmode="lin" valueType="num">
                                      <p:cBhvr>
                                        <p:cTn id="43" dur="1000" fill="hold"/>
                                        <p:tgtEl>
                                          <p:spTgt spid="89"/>
                                        </p:tgtEl>
                                        <p:attrNameLst>
                                          <p:attrName>ppt_x</p:attrName>
                                        </p:attrNameLst>
                                      </p:cBhvr>
                                      <p:tavLst>
                                        <p:tav tm="0">
                                          <p:val>
                                            <p:strVal val="#ppt_x"/>
                                          </p:val>
                                        </p:tav>
                                        <p:tav tm="100000">
                                          <p:val>
                                            <p:strVal val="#ppt_x"/>
                                          </p:val>
                                        </p:tav>
                                      </p:tavLst>
                                    </p:anim>
                                    <p:anim calcmode="lin" valueType="num">
                                      <p:cBhvr>
                                        <p:cTn id="44" dur="1000" fill="hold"/>
                                        <p:tgtEl>
                                          <p:spTgt spid="89"/>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22" presetClass="entr" presetSubtype="4" fill="hold" grpId="0" nodeType="afterEffect">
                                  <p:stCondLst>
                                    <p:cond delay="0"/>
                                  </p:stCondLst>
                                  <p:childTnLst>
                                    <p:set>
                                      <p:cBhvr>
                                        <p:cTn id="47" dur="1" fill="hold">
                                          <p:stCondLst>
                                            <p:cond delay="0"/>
                                          </p:stCondLst>
                                        </p:cTn>
                                        <p:tgtEl>
                                          <p:spTgt spid="86"/>
                                        </p:tgtEl>
                                        <p:attrNameLst>
                                          <p:attrName>style.visibility</p:attrName>
                                        </p:attrNameLst>
                                      </p:cBhvr>
                                      <p:to>
                                        <p:strVal val="visible"/>
                                      </p:to>
                                    </p:set>
                                    <p:animEffect transition="in" filter="wipe(down)">
                                      <p:cBhvr>
                                        <p:cTn id="48" dur="500"/>
                                        <p:tgtEl>
                                          <p:spTgt spid="86"/>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94"/>
                                        </p:tgtEl>
                                        <p:attrNameLst>
                                          <p:attrName>style.visibility</p:attrName>
                                        </p:attrNameLst>
                                      </p:cBhvr>
                                      <p:to>
                                        <p:strVal val="visible"/>
                                      </p:to>
                                    </p:set>
                                    <p:anim calcmode="lin" valueType="num">
                                      <p:cBhvr>
                                        <p:cTn id="52" dur="500" fill="hold"/>
                                        <p:tgtEl>
                                          <p:spTgt spid="94"/>
                                        </p:tgtEl>
                                        <p:attrNameLst>
                                          <p:attrName>ppt_w</p:attrName>
                                        </p:attrNameLst>
                                      </p:cBhvr>
                                      <p:tavLst>
                                        <p:tav tm="0">
                                          <p:val>
                                            <p:fltVal val="0"/>
                                          </p:val>
                                        </p:tav>
                                        <p:tav tm="100000">
                                          <p:val>
                                            <p:strVal val="#ppt_w"/>
                                          </p:val>
                                        </p:tav>
                                      </p:tavLst>
                                    </p:anim>
                                    <p:anim calcmode="lin" valueType="num">
                                      <p:cBhvr>
                                        <p:cTn id="53" dur="500" fill="hold"/>
                                        <p:tgtEl>
                                          <p:spTgt spid="94"/>
                                        </p:tgtEl>
                                        <p:attrNameLst>
                                          <p:attrName>ppt_h</p:attrName>
                                        </p:attrNameLst>
                                      </p:cBhvr>
                                      <p:tavLst>
                                        <p:tav tm="0">
                                          <p:val>
                                            <p:fltVal val="0"/>
                                          </p:val>
                                        </p:tav>
                                        <p:tav tm="100000">
                                          <p:val>
                                            <p:strVal val="#ppt_h"/>
                                          </p:val>
                                        </p:tav>
                                      </p:tavLst>
                                    </p:anim>
                                    <p:animEffect transition="in" filter="fade">
                                      <p:cBhvr>
                                        <p:cTn id="54" dur="500"/>
                                        <p:tgtEl>
                                          <p:spTgt spid="94"/>
                                        </p:tgtEl>
                                      </p:cBhvr>
                                    </p:animEffect>
                                  </p:childTnLst>
                                </p:cTn>
                              </p:par>
                            </p:childTnLst>
                          </p:cTn>
                        </p:par>
                        <p:par>
                          <p:cTn id="55" fill="hold">
                            <p:stCondLst>
                              <p:cond delay="5000"/>
                            </p:stCondLst>
                            <p:childTnLst>
                              <p:par>
                                <p:cTn id="56" presetID="10" presetClass="entr" presetSubtype="0" fill="hold" grpId="0" nodeType="afterEffect">
                                  <p:stCondLst>
                                    <p:cond delay="0"/>
                                  </p:stCondLst>
                                  <p:childTnLst>
                                    <p:set>
                                      <p:cBhvr>
                                        <p:cTn id="57" dur="1" fill="hold">
                                          <p:stCondLst>
                                            <p:cond delay="0"/>
                                          </p:stCondLst>
                                        </p:cTn>
                                        <p:tgtEl>
                                          <p:spTgt spid="87"/>
                                        </p:tgtEl>
                                        <p:attrNameLst>
                                          <p:attrName>style.visibility</p:attrName>
                                        </p:attrNameLst>
                                      </p:cBhvr>
                                      <p:to>
                                        <p:strVal val="visible"/>
                                      </p:to>
                                    </p:set>
                                    <p:animEffect transition="in" filter="fade">
                                      <p:cBhvr>
                                        <p:cTn id="58" dur="500"/>
                                        <p:tgtEl>
                                          <p:spTgt spid="87"/>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81"/>
                                        </p:tgtEl>
                                        <p:attrNameLst>
                                          <p:attrName>style.visibility</p:attrName>
                                        </p:attrNameLst>
                                      </p:cBhvr>
                                      <p:to>
                                        <p:strVal val="visible"/>
                                      </p:to>
                                    </p:set>
                                    <p:animEffect transition="in" filter="fade">
                                      <p:cBhvr>
                                        <p:cTn id="61" dur="500"/>
                                        <p:tgtEl>
                                          <p:spTgt spid="81"/>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91"/>
                                        </p:tgtEl>
                                        <p:attrNameLst>
                                          <p:attrName>style.visibility</p:attrName>
                                        </p:attrNameLst>
                                      </p:cBhvr>
                                      <p:to>
                                        <p:strVal val="visible"/>
                                      </p:to>
                                    </p:set>
                                    <p:animEffect transition="in" filter="fade">
                                      <p:cBhvr>
                                        <p:cTn id="65" dur="1000"/>
                                        <p:tgtEl>
                                          <p:spTgt spid="91"/>
                                        </p:tgtEl>
                                      </p:cBhvr>
                                    </p:animEffect>
                                    <p:anim calcmode="lin" valueType="num">
                                      <p:cBhvr>
                                        <p:cTn id="66" dur="1000" fill="hold"/>
                                        <p:tgtEl>
                                          <p:spTgt spid="91"/>
                                        </p:tgtEl>
                                        <p:attrNameLst>
                                          <p:attrName>ppt_x</p:attrName>
                                        </p:attrNameLst>
                                      </p:cBhvr>
                                      <p:tavLst>
                                        <p:tav tm="0">
                                          <p:val>
                                            <p:strVal val="#ppt_x"/>
                                          </p:val>
                                        </p:tav>
                                        <p:tav tm="100000">
                                          <p:val>
                                            <p:strVal val="#ppt_x"/>
                                          </p:val>
                                        </p:tav>
                                      </p:tavLst>
                                    </p:anim>
                                    <p:anim calcmode="lin" valueType="num">
                                      <p:cBhvr>
                                        <p:cTn id="67" dur="1000" fill="hold"/>
                                        <p:tgtEl>
                                          <p:spTgt spid="91"/>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88"/>
                                        </p:tgtEl>
                                        <p:attrNameLst>
                                          <p:attrName>style.visibility</p:attrName>
                                        </p:attrNameLst>
                                      </p:cBhvr>
                                      <p:to>
                                        <p:strVal val="visible"/>
                                      </p:to>
                                    </p:set>
                                    <p:animEffect transition="in" filter="wipe(down)">
                                      <p:cBhvr>
                                        <p:cTn id="71"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P spid="81" grpId="0"/>
      <p:bldP spid="82" grpId="0"/>
      <p:bldP spid="83" grpId="0" animBg="1"/>
      <p:bldP spid="84" grpId="0" animBg="1"/>
      <p:bldP spid="85" grpId="0" animBg="1"/>
      <p:bldP spid="86" grpId="0" animBg="1"/>
      <p:bldP spid="87" grpId="0" animBg="1"/>
      <p:bldP spid="88" grpId="0" animBg="1"/>
      <p:bldP spid="89" grpId="0"/>
      <p:bldP spid="90" grpId="0"/>
      <p:bldP spid="91" grpId="0"/>
      <p:bldP spid="92" grpId="0"/>
      <p:bldP spid="93" grpId="0"/>
      <p:bldP spid="9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7632" y="3151632"/>
            <a:ext cx="4468368" cy="3706368"/>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6109" y="6235908"/>
            <a:ext cx="914400" cy="432816"/>
          </a:xfrm>
          <a:prstGeom prst="rect">
            <a:avLst/>
          </a:prstGeom>
        </p:spPr>
      </p:pic>
      <p:sp>
        <p:nvSpPr>
          <p:cNvPr id="12" name="TextBox 11">
            <a:extLst>
              <a:ext uri="{FF2B5EF4-FFF2-40B4-BE49-F238E27FC236}">
                <a16:creationId xmlns:a16="http://schemas.microsoft.com/office/drawing/2014/main" id="{173018C8-03FD-436F-9C99-DA75024C8C61}"/>
              </a:ext>
            </a:extLst>
          </p:cNvPr>
          <p:cNvSpPr txBox="1"/>
          <p:nvPr/>
        </p:nvSpPr>
        <p:spPr>
          <a:xfrm>
            <a:off x="1317038" y="129728"/>
            <a:ext cx="7318507"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lumMod val="65000"/>
                  </a:prstClr>
                </a:solidFill>
                <a:effectLst/>
                <a:uLnTx/>
                <a:uFillTx/>
                <a:latin typeface="Tw Cen MT" panose="020B0602020104020603" pitchFamily="34" charset="0"/>
                <a:ea typeface="+mn-ea"/>
                <a:cs typeface="+mn-cs"/>
              </a:rPr>
              <a:t>RECRUITMENT WORKSTREAM</a:t>
            </a:r>
          </a:p>
        </p:txBody>
      </p:sp>
      <p:sp>
        <p:nvSpPr>
          <p:cNvPr id="14" name="TextBox 13"/>
          <p:cNvSpPr txBox="1"/>
          <p:nvPr/>
        </p:nvSpPr>
        <p:spPr>
          <a:xfrm>
            <a:off x="527900" y="955980"/>
            <a:ext cx="8860543" cy="461665"/>
          </a:xfrm>
          <a:prstGeom prst="rect">
            <a:avLst/>
          </a:prstGeom>
          <a:noFill/>
        </p:spPr>
        <p:txBody>
          <a:bodyPr wrap="square" rtlCol="0">
            <a:spAutoFit/>
          </a:bodyPr>
          <a:lstStyle/>
          <a:p>
            <a:pPr algn="ctr"/>
            <a:r>
              <a:rPr lang="en-GB" sz="2400" b="1" dirty="0">
                <a:solidFill>
                  <a:srgbClr val="47D86F"/>
                </a:solidFill>
                <a:latin typeface="Tw Cen MT" panose="020B0602020104020603" pitchFamily="34" charset="0"/>
              </a:rPr>
              <a:t>Core: </a:t>
            </a:r>
            <a:r>
              <a:rPr lang="en-GB" sz="2400" dirty="0">
                <a:solidFill>
                  <a:srgbClr val="47D86F"/>
                </a:solidFill>
                <a:latin typeface="Tw Cen MT" panose="020B0602020104020603" pitchFamily="34" charset="0"/>
              </a:rPr>
              <a:t>Request &amp; respond to factual references via IAT </a:t>
            </a:r>
          </a:p>
        </p:txBody>
      </p:sp>
      <p:grpSp>
        <p:nvGrpSpPr>
          <p:cNvPr id="8" name="Group 7"/>
          <p:cNvGrpSpPr/>
          <p:nvPr/>
        </p:nvGrpSpPr>
        <p:grpSpPr>
          <a:xfrm>
            <a:off x="216109" y="1962166"/>
            <a:ext cx="3858015" cy="1099500"/>
            <a:chOff x="1069592" y="1875865"/>
            <a:chExt cx="4468749" cy="1272470"/>
          </a:xfrm>
          <a:solidFill>
            <a:srgbClr val="47D86F"/>
          </a:solidFill>
        </p:grpSpPr>
        <p:sp>
          <p:nvSpPr>
            <p:cNvPr id="10" name="Freeform 39"/>
            <p:cNvSpPr>
              <a:spLocks/>
            </p:cNvSpPr>
            <p:nvPr/>
          </p:nvSpPr>
          <p:spPr bwMode="auto">
            <a:xfrm>
              <a:off x="1069592" y="1875866"/>
              <a:ext cx="4372330" cy="1272469"/>
            </a:xfrm>
            <a:custGeom>
              <a:avLst/>
              <a:gdLst>
                <a:gd name="T0" fmla="*/ 199 w 3065"/>
                <a:gd name="T1" fmla="*/ 0 h 892"/>
                <a:gd name="T2" fmla="*/ 185 w 3065"/>
                <a:gd name="T3" fmla="*/ 0 h 892"/>
                <a:gd name="T4" fmla="*/ 0 w 3065"/>
                <a:gd name="T5" fmla="*/ 101 h 892"/>
                <a:gd name="T6" fmla="*/ 0 w 3065"/>
                <a:gd name="T7" fmla="*/ 232 h 892"/>
                <a:gd name="T8" fmla="*/ 144 w 3065"/>
                <a:gd name="T9" fmla="*/ 154 h 892"/>
                <a:gd name="T10" fmla="*/ 144 w 3065"/>
                <a:gd name="T11" fmla="*/ 778 h 892"/>
                <a:gd name="T12" fmla="*/ 5 w 3065"/>
                <a:gd name="T13" fmla="*/ 778 h 892"/>
                <a:gd name="T14" fmla="*/ 5 w 3065"/>
                <a:gd name="T15" fmla="*/ 892 h 892"/>
                <a:gd name="T16" fmla="*/ 199 w 3065"/>
                <a:gd name="T17" fmla="*/ 892 h 892"/>
                <a:gd name="T18" fmla="*/ 421 w 3065"/>
                <a:gd name="T19" fmla="*/ 892 h 892"/>
                <a:gd name="T20" fmla="*/ 3065 w 3065"/>
                <a:gd name="T21" fmla="*/ 892 h 892"/>
                <a:gd name="T22" fmla="*/ 3065 w 3065"/>
                <a:gd name="T23" fmla="*/ 0 h 892"/>
                <a:gd name="T24" fmla="*/ 300 w 3065"/>
                <a:gd name="T25" fmla="*/ 0 h 892"/>
                <a:gd name="T26" fmla="*/ 199 w 3065"/>
                <a:gd name="T27" fmla="*/ 0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65" h="892">
                  <a:moveTo>
                    <a:pt x="199" y="0"/>
                  </a:moveTo>
                  <a:lnTo>
                    <a:pt x="185" y="0"/>
                  </a:lnTo>
                  <a:lnTo>
                    <a:pt x="0" y="101"/>
                  </a:lnTo>
                  <a:lnTo>
                    <a:pt x="0" y="232"/>
                  </a:lnTo>
                  <a:lnTo>
                    <a:pt x="144" y="154"/>
                  </a:lnTo>
                  <a:lnTo>
                    <a:pt x="144" y="778"/>
                  </a:lnTo>
                  <a:lnTo>
                    <a:pt x="5" y="778"/>
                  </a:lnTo>
                  <a:lnTo>
                    <a:pt x="5" y="892"/>
                  </a:lnTo>
                  <a:lnTo>
                    <a:pt x="199" y="892"/>
                  </a:lnTo>
                  <a:lnTo>
                    <a:pt x="421" y="892"/>
                  </a:lnTo>
                  <a:lnTo>
                    <a:pt x="3065" y="892"/>
                  </a:lnTo>
                  <a:lnTo>
                    <a:pt x="3065" y="0"/>
                  </a:lnTo>
                  <a:lnTo>
                    <a:pt x="300" y="0"/>
                  </a:lnTo>
                  <a:lnTo>
                    <a:pt x="199"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13"/>
            <p:cNvSpPr>
              <a:spLocks/>
            </p:cNvSpPr>
            <p:nvPr/>
          </p:nvSpPr>
          <p:spPr bwMode="auto">
            <a:xfrm>
              <a:off x="1502524" y="1875866"/>
              <a:ext cx="442135" cy="1267329"/>
            </a:xfrm>
            <a:custGeom>
              <a:avLst/>
              <a:gdLst>
                <a:gd name="T0" fmla="*/ 202 w 202"/>
                <a:gd name="T1" fmla="*/ 576 h 576"/>
                <a:gd name="T2" fmla="*/ 0 w 202"/>
                <a:gd name="T3" fmla="*/ 0 h 576"/>
                <a:gd name="T4" fmla="*/ 0 w 202"/>
                <a:gd name="T5" fmla="*/ 500 h 576"/>
                <a:gd name="T6" fmla="*/ 79 w 202"/>
                <a:gd name="T7" fmla="*/ 500 h 576"/>
                <a:gd name="T8" fmla="*/ 79 w 202"/>
                <a:gd name="T9" fmla="*/ 576 h 576"/>
                <a:gd name="T10" fmla="*/ 202 w 202"/>
                <a:gd name="T11" fmla="*/ 576 h 576"/>
              </a:gdLst>
              <a:ahLst/>
              <a:cxnLst>
                <a:cxn ang="0">
                  <a:pos x="T0" y="T1"/>
                </a:cxn>
                <a:cxn ang="0">
                  <a:pos x="T2" y="T3"/>
                </a:cxn>
                <a:cxn ang="0">
                  <a:pos x="T4" y="T5"/>
                </a:cxn>
                <a:cxn ang="0">
                  <a:pos x="T6" y="T7"/>
                </a:cxn>
                <a:cxn ang="0">
                  <a:pos x="T8" y="T9"/>
                </a:cxn>
                <a:cxn ang="0">
                  <a:pos x="T10" y="T11"/>
                </a:cxn>
              </a:cxnLst>
              <a:rect l="0" t="0" r="r" b="b"/>
              <a:pathLst>
                <a:path w="202" h="576">
                  <a:moveTo>
                    <a:pt x="202" y="576"/>
                  </a:moveTo>
                  <a:lnTo>
                    <a:pt x="0" y="0"/>
                  </a:lnTo>
                  <a:lnTo>
                    <a:pt x="0" y="500"/>
                  </a:lnTo>
                  <a:lnTo>
                    <a:pt x="79" y="500"/>
                  </a:lnTo>
                  <a:lnTo>
                    <a:pt x="79" y="576"/>
                  </a:lnTo>
                  <a:lnTo>
                    <a:pt x="202" y="576"/>
                  </a:lnTo>
                  <a:close/>
                </a:path>
              </a:pathLst>
            </a:custGeom>
            <a:solidFill>
              <a:srgbClr val="00B050"/>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Rectangle 14"/>
            <p:cNvSpPr/>
            <p:nvPr/>
          </p:nvSpPr>
          <p:spPr>
            <a:xfrm>
              <a:off x="5441922" y="1875865"/>
              <a:ext cx="96419" cy="1272470"/>
            </a:xfrm>
            <a:prstGeom prst="rect">
              <a:avLst/>
            </a:prstGeom>
            <a:solidFill>
              <a:srgbClr val="00B050"/>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6" name="Group 15"/>
          <p:cNvGrpSpPr/>
          <p:nvPr/>
        </p:nvGrpSpPr>
        <p:grpSpPr>
          <a:xfrm>
            <a:off x="72030" y="3397124"/>
            <a:ext cx="3982403" cy="1102662"/>
            <a:chOff x="925513" y="3281809"/>
            <a:chExt cx="4612828" cy="1276130"/>
          </a:xfrm>
          <a:solidFill>
            <a:srgbClr val="47D86F"/>
          </a:solidFill>
        </p:grpSpPr>
        <p:sp>
          <p:nvSpPr>
            <p:cNvPr id="17" name="Freeform 37"/>
            <p:cNvSpPr>
              <a:spLocks/>
            </p:cNvSpPr>
            <p:nvPr/>
          </p:nvSpPr>
          <p:spPr bwMode="auto">
            <a:xfrm>
              <a:off x="925513" y="3283640"/>
              <a:ext cx="4516409" cy="1272469"/>
            </a:xfrm>
            <a:custGeom>
              <a:avLst/>
              <a:gdLst>
                <a:gd name="T0" fmla="*/ 176 w 1850"/>
                <a:gd name="T1" fmla="*/ 0 h 523"/>
                <a:gd name="T2" fmla="*/ 105 w 1850"/>
                <a:gd name="T3" fmla="*/ 13 h 523"/>
                <a:gd name="T4" fmla="*/ 48 w 1850"/>
                <a:gd name="T5" fmla="*/ 50 h 523"/>
                <a:gd name="T6" fmla="*/ 13 w 1850"/>
                <a:gd name="T7" fmla="*/ 104 h 523"/>
                <a:gd name="T8" fmla="*/ 0 w 1850"/>
                <a:gd name="T9" fmla="*/ 169 h 523"/>
                <a:gd name="T10" fmla="*/ 103 w 1850"/>
                <a:gd name="T11" fmla="*/ 169 h 523"/>
                <a:gd name="T12" fmla="*/ 108 w 1850"/>
                <a:gd name="T13" fmla="*/ 134 h 523"/>
                <a:gd name="T14" fmla="*/ 122 w 1850"/>
                <a:gd name="T15" fmla="*/ 107 h 523"/>
                <a:gd name="T16" fmla="*/ 146 w 1850"/>
                <a:gd name="T17" fmla="*/ 89 h 523"/>
                <a:gd name="T18" fmla="*/ 178 w 1850"/>
                <a:gd name="T19" fmla="*/ 82 h 523"/>
                <a:gd name="T20" fmla="*/ 227 w 1850"/>
                <a:gd name="T21" fmla="*/ 102 h 523"/>
                <a:gd name="T22" fmla="*/ 245 w 1850"/>
                <a:gd name="T23" fmla="*/ 156 h 523"/>
                <a:gd name="T24" fmla="*/ 241 w 1850"/>
                <a:gd name="T25" fmla="*/ 180 h 523"/>
                <a:gd name="T26" fmla="*/ 230 w 1850"/>
                <a:gd name="T27" fmla="*/ 206 h 523"/>
                <a:gd name="T28" fmla="*/ 209 w 1850"/>
                <a:gd name="T29" fmla="*/ 237 h 523"/>
                <a:gd name="T30" fmla="*/ 177 w 1850"/>
                <a:gd name="T31" fmla="*/ 275 h 523"/>
                <a:gd name="T32" fmla="*/ 10 w 1850"/>
                <a:gd name="T33" fmla="*/ 453 h 523"/>
                <a:gd name="T34" fmla="*/ 10 w 1850"/>
                <a:gd name="T35" fmla="*/ 523 h 523"/>
                <a:gd name="T36" fmla="*/ 134 w 1850"/>
                <a:gd name="T37" fmla="*/ 523 h 523"/>
                <a:gd name="T38" fmla="*/ 356 w 1850"/>
                <a:gd name="T39" fmla="*/ 523 h 523"/>
                <a:gd name="T40" fmla="*/ 364 w 1850"/>
                <a:gd name="T41" fmla="*/ 523 h 523"/>
                <a:gd name="T42" fmla="*/ 1850 w 1850"/>
                <a:gd name="T43" fmla="*/ 523 h 523"/>
                <a:gd name="T44" fmla="*/ 1850 w 1850"/>
                <a:gd name="T45" fmla="*/ 0 h 523"/>
                <a:gd name="T46" fmla="*/ 171 w 1850"/>
                <a:gd name="T47" fmla="*/ 0 h 523"/>
                <a:gd name="T48" fmla="*/ 176 w 1850"/>
                <a:gd name="T49"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50" h="523">
                  <a:moveTo>
                    <a:pt x="176" y="0"/>
                  </a:moveTo>
                  <a:cubicBezTo>
                    <a:pt x="150" y="0"/>
                    <a:pt x="126" y="5"/>
                    <a:pt x="105" y="13"/>
                  </a:cubicBezTo>
                  <a:cubicBezTo>
                    <a:pt x="83" y="22"/>
                    <a:pt x="64" y="34"/>
                    <a:pt x="48" y="50"/>
                  </a:cubicBezTo>
                  <a:cubicBezTo>
                    <a:pt x="33" y="65"/>
                    <a:pt x="21" y="83"/>
                    <a:pt x="13" y="104"/>
                  </a:cubicBezTo>
                  <a:cubicBezTo>
                    <a:pt x="4" y="124"/>
                    <a:pt x="0" y="146"/>
                    <a:pt x="0" y="169"/>
                  </a:cubicBezTo>
                  <a:cubicBezTo>
                    <a:pt x="103" y="169"/>
                    <a:pt x="103" y="169"/>
                    <a:pt x="103" y="169"/>
                  </a:cubicBezTo>
                  <a:cubicBezTo>
                    <a:pt x="103" y="157"/>
                    <a:pt x="105" y="145"/>
                    <a:pt x="108" y="134"/>
                  </a:cubicBezTo>
                  <a:cubicBezTo>
                    <a:pt x="111" y="124"/>
                    <a:pt x="116" y="115"/>
                    <a:pt x="122" y="107"/>
                  </a:cubicBezTo>
                  <a:cubicBezTo>
                    <a:pt x="129" y="99"/>
                    <a:pt x="136" y="93"/>
                    <a:pt x="146" y="89"/>
                  </a:cubicBezTo>
                  <a:cubicBezTo>
                    <a:pt x="155" y="85"/>
                    <a:pt x="166" y="82"/>
                    <a:pt x="178" y="82"/>
                  </a:cubicBezTo>
                  <a:cubicBezTo>
                    <a:pt x="199" y="82"/>
                    <a:pt x="216" y="89"/>
                    <a:pt x="227" y="102"/>
                  </a:cubicBezTo>
                  <a:cubicBezTo>
                    <a:pt x="239" y="115"/>
                    <a:pt x="245" y="133"/>
                    <a:pt x="245" y="156"/>
                  </a:cubicBezTo>
                  <a:cubicBezTo>
                    <a:pt x="245" y="164"/>
                    <a:pt x="244" y="172"/>
                    <a:pt x="241" y="180"/>
                  </a:cubicBezTo>
                  <a:cubicBezTo>
                    <a:pt x="239" y="188"/>
                    <a:pt x="235" y="197"/>
                    <a:pt x="230" y="206"/>
                  </a:cubicBezTo>
                  <a:cubicBezTo>
                    <a:pt x="225" y="216"/>
                    <a:pt x="218" y="226"/>
                    <a:pt x="209" y="237"/>
                  </a:cubicBezTo>
                  <a:cubicBezTo>
                    <a:pt x="200" y="249"/>
                    <a:pt x="190" y="261"/>
                    <a:pt x="177" y="275"/>
                  </a:cubicBezTo>
                  <a:cubicBezTo>
                    <a:pt x="10" y="453"/>
                    <a:pt x="10" y="453"/>
                    <a:pt x="10" y="453"/>
                  </a:cubicBezTo>
                  <a:cubicBezTo>
                    <a:pt x="10" y="523"/>
                    <a:pt x="10" y="523"/>
                    <a:pt x="10" y="523"/>
                  </a:cubicBezTo>
                  <a:cubicBezTo>
                    <a:pt x="134" y="523"/>
                    <a:pt x="134" y="523"/>
                    <a:pt x="134" y="523"/>
                  </a:cubicBezTo>
                  <a:cubicBezTo>
                    <a:pt x="356" y="523"/>
                    <a:pt x="356" y="523"/>
                    <a:pt x="356" y="523"/>
                  </a:cubicBezTo>
                  <a:cubicBezTo>
                    <a:pt x="364" y="523"/>
                    <a:pt x="364" y="523"/>
                    <a:pt x="364" y="523"/>
                  </a:cubicBezTo>
                  <a:cubicBezTo>
                    <a:pt x="1850" y="523"/>
                    <a:pt x="1850" y="523"/>
                    <a:pt x="1850" y="523"/>
                  </a:cubicBezTo>
                  <a:cubicBezTo>
                    <a:pt x="1850" y="0"/>
                    <a:pt x="1850" y="0"/>
                    <a:pt x="1850" y="0"/>
                  </a:cubicBezTo>
                  <a:cubicBezTo>
                    <a:pt x="171" y="0"/>
                    <a:pt x="171" y="0"/>
                    <a:pt x="171" y="0"/>
                  </a:cubicBezTo>
                  <a:cubicBezTo>
                    <a:pt x="173" y="0"/>
                    <a:pt x="175" y="0"/>
                    <a:pt x="17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5"/>
            <p:cNvSpPr>
              <a:spLocks/>
            </p:cNvSpPr>
            <p:nvPr/>
          </p:nvSpPr>
          <p:spPr bwMode="auto">
            <a:xfrm>
              <a:off x="1272702" y="3521633"/>
              <a:ext cx="855815" cy="1029705"/>
            </a:xfrm>
            <a:custGeom>
              <a:avLst/>
              <a:gdLst>
                <a:gd name="T0" fmla="*/ 228 w 228"/>
                <a:gd name="T1" fmla="*/ 274 h 274"/>
                <a:gd name="T2" fmla="*/ 131 w 228"/>
                <a:gd name="T3" fmla="*/ 0 h 274"/>
                <a:gd name="T4" fmla="*/ 134 w 228"/>
                <a:gd name="T5" fmla="*/ 29 h 274"/>
                <a:gd name="T6" fmla="*/ 129 w 228"/>
                <a:gd name="T7" fmla="*/ 62 h 274"/>
                <a:gd name="T8" fmla="*/ 114 w 228"/>
                <a:gd name="T9" fmla="*/ 93 h 274"/>
                <a:gd name="T10" fmla="*/ 90 w 228"/>
                <a:gd name="T11" fmla="*/ 125 h 274"/>
                <a:gd name="T12" fmla="*/ 60 w 228"/>
                <a:gd name="T13" fmla="*/ 158 h 274"/>
                <a:gd name="T14" fmla="*/ 0 w 228"/>
                <a:gd name="T15" fmla="*/ 220 h 274"/>
                <a:gd name="T16" fmla="*/ 145 w 228"/>
                <a:gd name="T17" fmla="*/ 220 h 274"/>
                <a:gd name="T18" fmla="*/ 145 w 228"/>
                <a:gd name="T19" fmla="*/ 274 h 274"/>
                <a:gd name="T20" fmla="*/ 228 w 228"/>
                <a:gd name="T21"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8" h="274">
                  <a:moveTo>
                    <a:pt x="228" y="274"/>
                  </a:moveTo>
                  <a:cubicBezTo>
                    <a:pt x="156" y="70"/>
                    <a:pt x="136" y="15"/>
                    <a:pt x="131" y="0"/>
                  </a:cubicBezTo>
                  <a:cubicBezTo>
                    <a:pt x="133" y="9"/>
                    <a:pt x="134" y="19"/>
                    <a:pt x="134" y="29"/>
                  </a:cubicBezTo>
                  <a:cubicBezTo>
                    <a:pt x="134" y="40"/>
                    <a:pt x="133" y="51"/>
                    <a:pt x="129" y="62"/>
                  </a:cubicBezTo>
                  <a:cubicBezTo>
                    <a:pt x="126" y="72"/>
                    <a:pt x="121" y="83"/>
                    <a:pt x="114" y="93"/>
                  </a:cubicBezTo>
                  <a:cubicBezTo>
                    <a:pt x="107" y="103"/>
                    <a:pt x="100" y="114"/>
                    <a:pt x="90" y="125"/>
                  </a:cubicBezTo>
                  <a:cubicBezTo>
                    <a:pt x="81" y="135"/>
                    <a:pt x="71" y="147"/>
                    <a:pt x="60" y="158"/>
                  </a:cubicBezTo>
                  <a:cubicBezTo>
                    <a:pt x="0" y="220"/>
                    <a:pt x="0" y="220"/>
                    <a:pt x="0" y="220"/>
                  </a:cubicBezTo>
                  <a:cubicBezTo>
                    <a:pt x="145" y="220"/>
                    <a:pt x="145" y="220"/>
                    <a:pt x="145" y="220"/>
                  </a:cubicBezTo>
                  <a:cubicBezTo>
                    <a:pt x="145" y="274"/>
                    <a:pt x="145" y="274"/>
                    <a:pt x="145" y="274"/>
                  </a:cubicBezTo>
                  <a:cubicBezTo>
                    <a:pt x="228" y="274"/>
                    <a:pt x="228" y="274"/>
                    <a:pt x="228" y="274"/>
                  </a:cubicBezTo>
                  <a:close/>
                </a:path>
              </a:pathLst>
            </a:custGeom>
            <a:solidFill>
              <a:srgbClr val="00B050"/>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Rectangle 18"/>
            <p:cNvSpPr/>
            <p:nvPr/>
          </p:nvSpPr>
          <p:spPr>
            <a:xfrm>
              <a:off x="5441922" y="3281809"/>
              <a:ext cx="96419" cy="1276130"/>
            </a:xfrm>
            <a:prstGeom prst="rect">
              <a:avLst/>
            </a:prstGeom>
            <a:solidFill>
              <a:srgbClr val="00B050"/>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20" name="Group 19"/>
          <p:cNvGrpSpPr/>
          <p:nvPr/>
        </p:nvGrpSpPr>
        <p:grpSpPr>
          <a:xfrm>
            <a:off x="84869" y="4806727"/>
            <a:ext cx="3971319" cy="1099499"/>
            <a:chOff x="938352" y="4691412"/>
            <a:chExt cx="4599989" cy="1272469"/>
          </a:xfrm>
          <a:solidFill>
            <a:srgbClr val="47D86F"/>
          </a:solidFill>
        </p:grpSpPr>
        <p:sp>
          <p:nvSpPr>
            <p:cNvPr id="21" name="Freeform 35"/>
            <p:cNvSpPr>
              <a:spLocks/>
            </p:cNvSpPr>
            <p:nvPr/>
          </p:nvSpPr>
          <p:spPr bwMode="auto">
            <a:xfrm>
              <a:off x="938352" y="4691412"/>
              <a:ext cx="4503571" cy="1272469"/>
            </a:xfrm>
            <a:custGeom>
              <a:avLst/>
              <a:gdLst>
                <a:gd name="T0" fmla="*/ 170 w 1845"/>
                <a:gd name="T1" fmla="*/ 0 h 523"/>
                <a:gd name="T2" fmla="*/ 108 w 1845"/>
                <a:gd name="T3" fmla="*/ 10 h 523"/>
                <a:gd name="T4" fmla="*/ 55 w 1845"/>
                <a:gd name="T5" fmla="*/ 38 h 523"/>
                <a:gd name="T6" fmla="*/ 20 w 1845"/>
                <a:gd name="T7" fmla="*/ 82 h 523"/>
                <a:gd name="T8" fmla="*/ 7 w 1845"/>
                <a:gd name="T9" fmla="*/ 139 h 523"/>
                <a:gd name="T10" fmla="*/ 108 w 1845"/>
                <a:gd name="T11" fmla="*/ 139 h 523"/>
                <a:gd name="T12" fmla="*/ 113 w 1845"/>
                <a:gd name="T13" fmla="*/ 115 h 523"/>
                <a:gd name="T14" fmla="*/ 128 w 1845"/>
                <a:gd name="T15" fmla="*/ 97 h 523"/>
                <a:gd name="T16" fmla="*/ 150 w 1845"/>
                <a:gd name="T17" fmla="*/ 86 h 523"/>
                <a:gd name="T18" fmla="*/ 176 w 1845"/>
                <a:gd name="T19" fmla="*/ 82 h 523"/>
                <a:gd name="T20" fmla="*/ 206 w 1845"/>
                <a:gd name="T21" fmla="*/ 87 h 523"/>
                <a:gd name="T22" fmla="*/ 228 w 1845"/>
                <a:gd name="T23" fmla="*/ 100 h 523"/>
                <a:gd name="T24" fmla="*/ 241 w 1845"/>
                <a:gd name="T25" fmla="*/ 121 h 523"/>
                <a:gd name="T26" fmla="*/ 245 w 1845"/>
                <a:gd name="T27" fmla="*/ 147 h 523"/>
                <a:gd name="T28" fmla="*/ 226 w 1845"/>
                <a:gd name="T29" fmla="*/ 198 h 523"/>
                <a:gd name="T30" fmla="*/ 169 w 1845"/>
                <a:gd name="T31" fmla="*/ 217 h 523"/>
                <a:gd name="T32" fmla="*/ 115 w 1845"/>
                <a:gd name="T33" fmla="*/ 217 h 523"/>
                <a:gd name="T34" fmla="*/ 115 w 1845"/>
                <a:gd name="T35" fmla="*/ 296 h 523"/>
                <a:gd name="T36" fmla="*/ 169 w 1845"/>
                <a:gd name="T37" fmla="*/ 296 h 523"/>
                <a:gd name="T38" fmla="*/ 204 w 1845"/>
                <a:gd name="T39" fmla="*/ 300 h 523"/>
                <a:gd name="T40" fmla="*/ 230 w 1845"/>
                <a:gd name="T41" fmla="*/ 314 h 523"/>
                <a:gd name="T42" fmla="*/ 247 w 1845"/>
                <a:gd name="T43" fmla="*/ 337 h 523"/>
                <a:gd name="T44" fmla="*/ 253 w 1845"/>
                <a:gd name="T45" fmla="*/ 372 h 523"/>
                <a:gd name="T46" fmla="*/ 248 w 1845"/>
                <a:gd name="T47" fmla="*/ 401 h 523"/>
                <a:gd name="T48" fmla="*/ 232 w 1845"/>
                <a:gd name="T49" fmla="*/ 423 h 523"/>
                <a:gd name="T50" fmla="*/ 208 w 1845"/>
                <a:gd name="T51" fmla="*/ 437 h 523"/>
                <a:gd name="T52" fmla="*/ 176 w 1845"/>
                <a:gd name="T53" fmla="*/ 442 h 523"/>
                <a:gd name="T54" fmla="*/ 146 w 1845"/>
                <a:gd name="T55" fmla="*/ 437 h 523"/>
                <a:gd name="T56" fmla="*/ 123 w 1845"/>
                <a:gd name="T57" fmla="*/ 423 h 523"/>
                <a:gd name="T58" fmla="*/ 107 w 1845"/>
                <a:gd name="T59" fmla="*/ 403 h 523"/>
                <a:gd name="T60" fmla="*/ 101 w 1845"/>
                <a:gd name="T61" fmla="*/ 377 h 523"/>
                <a:gd name="T62" fmla="*/ 0 w 1845"/>
                <a:gd name="T63" fmla="*/ 377 h 523"/>
                <a:gd name="T64" fmla="*/ 15 w 1845"/>
                <a:gd name="T65" fmla="*/ 442 h 523"/>
                <a:gd name="T66" fmla="*/ 54 w 1845"/>
                <a:gd name="T67" fmla="*/ 488 h 523"/>
                <a:gd name="T68" fmla="*/ 110 w 1845"/>
                <a:gd name="T69" fmla="*/ 514 h 523"/>
                <a:gd name="T70" fmla="*/ 170 w 1845"/>
                <a:gd name="T71" fmla="*/ 523 h 523"/>
                <a:gd name="T72" fmla="*/ 170 w 1845"/>
                <a:gd name="T73" fmla="*/ 523 h 523"/>
                <a:gd name="T74" fmla="*/ 1845 w 1845"/>
                <a:gd name="T75" fmla="*/ 523 h 523"/>
                <a:gd name="T76" fmla="*/ 1845 w 1845"/>
                <a:gd name="T77" fmla="*/ 0 h 523"/>
                <a:gd name="T78" fmla="*/ 170 w 1845"/>
                <a:gd name="T79"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45" h="523">
                  <a:moveTo>
                    <a:pt x="170" y="0"/>
                  </a:moveTo>
                  <a:cubicBezTo>
                    <a:pt x="148" y="1"/>
                    <a:pt x="128" y="4"/>
                    <a:pt x="108" y="10"/>
                  </a:cubicBezTo>
                  <a:cubicBezTo>
                    <a:pt x="88" y="17"/>
                    <a:pt x="71" y="26"/>
                    <a:pt x="55" y="38"/>
                  </a:cubicBezTo>
                  <a:cubicBezTo>
                    <a:pt x="40" y="50"/>
                    <a:pt x="29" y="65"/>
                    <a:pt x="20" y="82"/>
                  </a:cubicBezTo>
                  <a:cubicBezTo>
                    <a:pt x="11" y="99"/>
                    <a:pt x="7" y="118"/>
                    <a:pt x="7" y="139"/>
                  </a:cubicBezTo>
                  <a:cubicBezTo>
                    <a:pt x="108" y="139"/>
                    <a:pt x="108" y="139"/>
                    <a:pt x="108" y="139"/>
                  </a:cubicBezTo>
                  <a:cubicBezTo>
                    <a:pt x="108" y="130"/>
                    <a:pt x="110" y="122"/>
                    <a:pt x="113" y="115"/>
                  </a:cubicBezTo>
                  <a:cubicBezTo>
                    <a:pt x="117" y="108"/>
                    <a:pt x="122" y="102"/>
                    <a:pt x="128" y="97"/>
                  </a:cubicBezTo>
                  <a:cubicBezTo>
                    <a:pt x="134" y="92"/>
                    <a:pt x="141" y="88"/>
                    <a:pt x="150" y="86"/>
                  </a:cubicBezTo>
                  <a:cubicBezTo>
                    <a:pt x="158" y="83"/>
                    <a:pt x="167" y="82"/>
                    <a:pt x="176" y="82"/>
                  </a:cubicBezTo>
                  <a:cubicBezTo>
                    <a:pt x="188" y="82"/>
                    <a:pt x="198" y="83"/>
                    <a:pt x="206" y="87"/>
                  </a:cubicBezTo>
                  <a:cubicBezTo>
                    <a:pt x="215" y="90"/>
                    <a:pt x="222" y="94"/>
                    <a:pt x="228" y="100"/>
                  </a:cubicBezTo>
                  <a:cubicBezTo>
                    <a:pt x="234" y="106"/>
                    <a:pt x="238" y="113"/>
                    <a:pt x="241" y="121"/>
                  </a:cubicBezTo>
                  <a:cubicBezTo>
                    <a:pt x="243" y="129"/>
                    <a:pt x="245" y="137"/>
                    <a:pt x="245" y="147"/>
                  </a:cubicBezTo>
                  <a:cubicBezTo>
                    <a:pt x="245" y="168"/>
                    <a:pt x="239" y="185"/>
                    <a:pt x="226" y="198"/>
                  </a:cubicBezTo>
                  <a:cubicBezTo>
                    <a:pt x="214" y="211"/>
                    <a:pt x="195" y="217"/>
                    <a:pt x="169" y="217"/>
                  </a:cubicBezTo>
                  <a:cubicBezTo>
                    <a:pt x="115" y="217"/>
                    <a:pt x="115" y="217"/>
                    <a:pt x="115" y="217"/>
                  </a:cubicBezTo>
                  <a:cubicBezTo>
                    <a:pt x="115" y="296"/>
                    <a:pt x="115" y="296"/>
                    <a:pt x="115" y="296"/>
                  </a:cubicBezTo>
                  <a:cubicBezTo>
                    <a:pt x="169" y="296"/>
                    <a:pt x="169" y="296"/>
                    <a:pt x="169" y="296"/>
                  </a:cubicBezTo>
                  <a:cubicBezTo>
                    <a:pt x="182" y="296"/>
                    <a:pt x="194" y="297"/>
                    <a:pt x="204" y="300"/>
                  </a:cubicBezTo>
                  <a:cubicBezTo>
                    <a:pt x="214" y="303"/>
                    <a:pt x="223" y="308"/>
                    <a:pt x="230" y="314"/>
                  </a:cubicBezTo>
                  <a:cubicBezTo>
                    <a:pt x="238" y="320"/>
                    <a:pt x="243" y="328"/>
                    <a:pt x="247" y="337"/>
                  </a:cubicBezTo>
                  <a:cubicBezTo>
                    <a:pt x="251" y="347"/>
                    <a:pt x="253" y="359"/>
                    <a:pt x="253" y="372"/>
                  </a:cubicBezTo>
                  <a:cubicBezTo>
                    <a:pt x="253" y="383"/>
                    <a:pt x="251" y="392"/>
                    <a:pt x="248" y="401"/>
                  </a:cubicBezTo>
                  <a:cubicBezTo>
                    <a:pt x="244" y="409"/>
                    <a:pt x="239" y="417"/>
                    <a:pt x="232" y="423"/>
                  </a:cubicBezTo>
                  <a:cubicBezTo>
                    <a:pt x="226" y="429"/>
                    <a:pt x="218" y="434"/>
                    <a:pt x="208" y="437"/>
                  </a:cubicBezTo>
                  <a:cubicBezTo>
                    <a:pt x="199" y="440"/>
                    <a:pt x="188" y="442"/>
                    <a:pt x="176" y="442"/>
                  </a:cubicBezTo>
                  <a:cubicBezTo>
                    <a:pt x="165" y="442"/>
                    <a:pt x="155" y="440"/>
                    <a:pt x="146" y="437"/>
                  </a:cubicBezTo>
                  <a:cubicBezTo>
                    <a:pt x="137" y="434"/>
                    <a:pt x="129" y="429"/>
                    <a:pt x="123" y="423"/>
                  </a:cubicBezTo>
                  <a:cubicBezTo>
                    <a:pt x="116" y="418"/>
                    <a:pt x="111" y="411"/>
                    <a:pt x="107" y="403"/>
                  </a:cubicBezTo>
                  <a:cubicBezTo>
                    <a:pt x="103" y="395"/>
                    <a:pt x="101" y="386"/>
                    <a:pt x="101" y="377"/>
                  </a:cubicBezTo>
                  <a:cubicBezTo>
                    <a:pt x="0" y="377"/>
                    <a:pt x="0" y="377"/>
                    <a:pt x="0" y="377"/>
                  </a:cubicBezTo>
                  <a:cubicBezTo>
                    <a:pt x="0" y="402"/>
                    <a:pt x="5" y="424"/>
                    <a:pt x="15" y="442"/>
                  </a:cubicBezTo>
                  <a:cubicBezTo>
                    <a:pt x="25" y="460"/>
                    <a:pt x="38" y="475"/>
                    <a:pt x="54" y="488"/>
                  </a:cubicBezTo>
                  <a:cubicBezTo>
                    <a:pt x="71" y="500"/>
                    <a:pt x="89" y="509"/>
                    <a:pt x="110" y="514"/>
                  </a:cubicBezTo>
                  <a:cubicBezTo>
                    <a:pt x="129" y="520"/>
                    <a:pt x="150" y="523"/>
                    <a:pt x="170" y="523"/>
                  </a:cubicBezTo>
                  <a:cubicBezTo>
                    <a:pt x="170" y="523"/>
                    <a:pt x="170" y="523"/>
                    <a:pt x="170" y="523"/>
                  </a:cubicBezTo>
                  <a:cubicBezTo>
                    <a:pt x="1845" y="523"/>
                    <a:pt x="1845" y="523"/>
                    <a:pt x="1845" y="523"/>
                  </a:cubicBezTo>
                  <a:cubicBezTo>
                    <a:pt x="1845" y="0"/>
                    <a:pt x="1845" y="0"/>
                    <a:pt x="1845" y="0"/>
                  </a:cubicBezTo>
                  <a:cubicBezTo>
                    <a:pt x="170" y="0"/>
                    <a:pt x="170" y="0"/>
                    <a:pt x="17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16"/>
            <p:cNvSpPr>
              <a:spLocks/>
            </p:cNvSpPr>
            <p:nvPr/>
          </p:nvSpPr>
          <p:spPr bwMode="auto">
            <a:xfrm>
              <a:off x="1362442" y="4960579"/>
              <a:ext cx="772642" cy="1003302"/>
            </a:xfrm>
            <a:custGeom>
              <a:avLst/>
              <a:gdLst>
                <a:gd name="T0" fmla="*/ 112 w 206"/>
                <a:gd name="T1" fmla="*/ 0 h 267"/>
                <a:gd name="T2" fmla="*/ 114 w 206"/>
                <a:gd name="T3" fmla="*/ 21 h 267"/>
                <a:gd name="T4" fmla="*/ 110 w 206"/>
                <a:gd name="T5" fmla="*/ 43 h 267"/>
                <a:gd name="T6" fmla="*/ 100 w 206"/>
                <a:gd name="T7" fmla="*/ 62 h 267"/>
                <a:gd name="T8" fmla="*/ 84 w 206"/>
                <a:gd name="T9" fmla="*/ 79 h 267"/>
                <a:gd name="T10" fmla="*/ 63 w 206"/>
                <a:gd name="T11" fmla="*/ 93 h 267"/>
                <a:gd name="T12" fmla="*/ 105 w 206"/>
                <a:gd name="T13" fmla="*/ 122 h 267"/>
                <a:gd name="T14" fmla="*/ 119 w 206"/>
                <a:gd name="T15" fmla="*/ 170 h 267"/>
                <a:gd name="T16" fmla="*/ 110 w 206"/>
                <a:gd name="T17" fmla="*/ 211 h 267"/>
                <a:gd name="T18" fmla="*/ 85 w 206"/>
                <a:gd name="T19" fmla="*/ 241 h 267"/>
                <a:gd name="T20" fmla="*/ 47 w 206"/>
                <a:gd name="T21" fmla="*/ 260 h 267"/>
                <a:gd name="T22" fmla="*/ 0 w 206"/>
                <a:gd name="T23" fmla="*/ 267 h 267"/>
                <a:gd name="T24" fmla="*/ 206 w 206"/>
                <a:gd name="T25" fmla="*/ 267 h 267"/>
                <a:gd name="T26" fmla="*/ 112 w 206"/>
                <a:gd name="T27" fmla="*/ 0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6" h="267">
                  <a:moveTo>
                    <a:pt x="112" y="0"/>
                  </a:moveTo>
                  <a:cubicBezTo>
                    <a:pt x="113" y="7"/>
                    <a:pt x="114" y="14"/>
                    <a:pt x="114" y="21"/>
                  </a:cubicBezTo>
                  <a:cubicBezTo>
                    <a:pt x="114" y="28"/>
                    <a:pt x="112" y="35"/>
                    <a:pt x="110" y="43"/>
                  </a:cubicBezTo>
                  <a:cubicBezTo>
                    <a:pt x="108" y="50"/>
                    <a:pt x="104" y="56"/>
                    <a:pt x="100" y="62"/>
                  </a:cubicBezTo>
                  <a:cubicBezTo>
                    <a:pt x="96" y="68"/>
                    <a:pt x="91" y="74"/>
                    <a:pt x="84" y="79"/>
                  </a:cubicBezTo>
                  <a:cubicBezTo>
                    <a:pt x="78" y="84"/>
                    <a:pt x="71" y="89"/>
                    <a:pt x="63" y="93"/>
                  </a:cubicBezTo>
                  <a:cubicBezTo>
                    <a:pt x="81" y="99"/>
                    <a:pt x="96" y="109"/>
                    <a:pt x="105" y="122"/>
                  </a:cubicBezTo>
                  <a:cubicBezTo>
                    <a:pt x="114" y="135"/>
                    <a:pt x="119" y="152"/>
                    <a:pt x="119" y="170"/>
                  </a:cubicBezTo>
                  <a:cubicBezTo>
                    <a:pt x="119" y="185"/>
                    <a:pt x="116" y="199"/>
                    <a:pt x="110" y="211"/>
                  </a:cubicBezTo>
                  <a:cubicBezTo>
                    <a:pt x="104" y="223"/>
                    <a:pt x="95" y="233"/>
                    <a:pt x="85" y="241"/>
                  </a:cubicBezTo>
                  <a:cubicBezTo>
                    <a:pt x="74" y="250"/>
                    <a:pt x="62" y="256"/>
                    <a:pt x="47" y="260"/>
                  </a:cubicBezTo>
                  <a:cubicBezTo>
                    <a:pt x="33" y="265"/>
                    <a:pt x="17" y="267"/>
                    <a:pt x="0" y="267"/>
                  </a:cubicBezTo>
                  <a:cubicBezTo>
                    <a:pt x="206" y="267"/>
                    <a:pt x="206" y="267"/>
                    <a:pt x="206" y="267"/>
                  </a:cubicBezTo>
                  <a:cubicBezTo>
                    <a:pt x="143" y="88"/>
                    <a:pt x="120" y="23"/>
                    <a:pt x="112" y="0"/>
                  </a:cubicBezTo>
                  <a:close/>
                </a:path>
              </a:pathLst>
            </a:custGeom>
            <a:solidFill>
              <a:srgbClr val="00B050"/>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Rectangle 22"/>
            <p:cNvSpPr/>
            <p:nvPr/>
          </p:nvSpPr>
          <p:spPr>
            <a:xfrm>
              <a:off x="5441922" y="4691412"/>
              <a:ext cx="96419" cy="1272469"/>
            </a:xfrm>
            <a:prstGeom prst="rect">
              <a:avLst/>
            </a:prstGeom>
            <a:solidFill>
              <a:srgbClr val="00B050"/>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24" name="Group 23"/>
          <p:cNvGrpSpPr/>
          <p:nvPr/>
        </p:nvGrpSpPr>
        <p:grpSpPr>
          <a:xfrm>
            <a:off x="5775928" y="1991180"/>
            <a:ext cx="4003340" cy="1099500"/>
            <a:chOff x="6629410" y="1875865"/>
            <a:chExt cx="4637079" cy="1272470"/>
          </a:xfrm>
          <a:solidFill>
            <a:srgbClr val="47D86F"/>
          </a:solidFill>
        </p:grpSpPr>
        <p:sp>
          <p:nvSpPr>
            <p:cNvPr id="25" name="Freeform 24"/>
            <p:cNvSpPr>
              <a:spLocks noEditPoints="1"/>
            </p:cNvSpPr>
            <p:nvPr/>
          </p:nvSpPr>
          <p:spPr bwMode="auto">
            <a:xfrm>
              <a:off x="6629410" y="1875866"/>
              <a:ext cx="4540661" cy="1272469"/>
            </a:xfrm>
            <a:custGeom>
              <a:avLst/>
              <a:gdLst>
                <a:gd name="T0" fmla="*/ 553 w 3183"/>
                <a:gd name="T1" fmla="*/ 0 h 892"/>
                <a:gd name="T2" fmla="*/ 452 w 3183"/>
                <a:gd name="T3" fmla="*/ 0 h 892"/>
                <a:gd name="T4" fmla="*/ 373 w 3183"/>
                <a:gd name="T5" fmla="*/ 0 h 892"/>
                <a:gd name="T6" fmla="*/ 0 w 3183"/>
                <a:gd name="T7" fmla="*/ 588 h 892"/>
                <a:gd name="T8" fmla="*/ 8 w 3183"/>
                <a:gd name="T9" fmla="*/ 699 h 892"/>
                <a:gd name="T10" fmla="*/ 375 w 3183"/>
                <a:gd name="T11" fmla="*/ 699 h 892"/>
                <a:gd name="T12" fmla="*/ 375 w 3183"/>
                <a:gd name="T13" fmla="*/ 892 h 892"/>
                <a:gd name="T14" fmla="*/ 452 w 3183"/>
                <a:gd name="T15" fmla="*/ 892 h 892"/>
                <a:gd name="T16" fmla="*/ 553 w 3183"/>
                <a:gd name="T17" fmla="*/ 892 h 892"/>
                <a:gd name="T18" fmla="*/ 3183 w 3183"/>
                <a:gd name="T19" fmla="*/ 892 h 892"/>
                <a:gd name="T20" fmla="*/ 3183 w 3183"/>
                <a:gd name="T21" fmla="*/ 0 h 892"/>
                <a:gd name="T22" fmla="*/ 553 w 3183"/>
                <a:gd name="T23" fmla="*/ 0 h 892"/>
                <a:gd name="T24" fmla="*/ 375 w 3183"/>
                <a:gd name="T25" fmla="*/ 558 h 892"/>
                <a:gd name="T26" fmla="*/ 176 w 3183"/>
                <a:gd name="T27" fmla="*/ 558 h 892"/>
                <a:gd name="T28" fmla="*/ 363 w 3183"/>
                <a:gd name="T29" fmla="*/ 263 h 892"/>
                <a:gd name="T30" fmla="*/ 375 w 3183"/>
                <a:gd name="T31" fmla="*/ 242 h 892"/>
                <a:gd name="T32" fmla="*/ 375 w 3183"/>
                <a:gd name="T33" fmla="*/ 558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83" h="892">
                  <a:moveTo>
                    <a:pt x="553" y="0"/>
                  </a:moveTo>
                  <a:lnTo>
                    <a:pt x="452" y="0"/>
                  </a:lnTo>
                  <a:lnTo>
                    <a:pt x="373" y="0"/>
                  </a:lnTo>
                  <a:lnTo>
                    <a:pt x="0" y="588"/>
                  </a:lnTo>
                  <a:lnTo>
                    <a:pt x="8" y="699"/>
                  </a:lnTo>
                  <a:lnTo>
                    <a:pt x="375" y="699"/>
                  </a:lnTo>
                  <a:lnTo>
                    <a:pt x="375" y="892"/>
                  </a:lnTo>
                  <a:lnTo>
                    <a:pt x="452" y="892"/>
                  </a:lnTo>
                  <a:lnTo>
                    <a:pt x="553" y="892"/>
                  </a:lnTo>
                  <a:lnTo>
                    <a:pt x="3183" y="892"/>
                  </a:lnTo>
                  <a:lnTo>
                    <a:pt x="3183" y="0"/>
                  </a:lnTo>
                  <a:lnTo>
                    <a:pt x="553" y="0"/>
                  </a:lnTo>
                  <a:close/>
                  <a:moveTo>
                    <a:pt x="375" y="558"/>
                  </a:moveTo>
                  <a:lnTo>
                    <a:pt x="176" y="558"/>
                  </a:lnTo>
                  <a:lnTo>
                    <a:pt x="363" y="263"/>
                  </a:lnTo>
                  <a:lnTo>
                    <a:pt x="375" y="242"/>
                  </a:lnTo>
                  <a:lnTo>
                    <a:pt x="375" y="558"/>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5"/>
            <p:cNvSpPr>
              <a:spLocks/>
            </p:cNvSpPr>
            <p:nvPr/>
          </p:nvSpPr>
          <p:spPr bwMode="auto">
            <a:xfrm>
              <a:off x="7418375" y="1875866"/>
              <a:ext cx="457566" cy="1272469"/>
            </a:xfrm>
            <a:custGeom>
              <a:avLst/>
              <a:gdLst>
                <a:gd name="T0" fmla="*/ 2 w 210"/>
                <a:gd name="T1" fmla="*/ 0 h 584"/>
                <a:gd name="T2" fmla="*/ 0 w 210"/>
                <a:gd name="T3" fmla="*/ 0 h 584"/>
                <a:gd name="T4" fmla="*/ 0 w 210"/>
                <a:gd name="T5" fmla="*/ 366 h 584"/>
                <a:gd name="T6" fmla="*/ 67 w 210"/>
                <a:gd name="T7" fmla="*/ 366 h 584"/>
                <a:gd name="T8" fmla="*/ 67 w 210"/>
                <a:gd name="T9" fmla="*/ 459 h 584"/>
                <a:gd name="T10" fmla="*/ 0 w 210"/>
                <a:gd name="T11" fmla="*/ 459 h 584"/>
                <a:gd name="T12" fmla="*/ 0 w 210"/>
                <a:gd name="T13" fmla="*/ 584 h 584"/>
                <a:gd name="T14" fmla="*/ 2 w 210"/>
                <a:gd name="T15" fmla="*/ 584 h 584"/>
                <a:gd name="T16" fmla="*/ 210 w 210"/>
                <a:gd name="T17" fmla="*/ 584 h 584"/>
                <a:gd name="T18" fmla="*/ 2 w 210"/>
                <a:gd name="T19" fmla="*/ 0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0" h="584">
                  <a:moveTo>
                    <a:pt x="2" y="0"/>
                  </a:moveTo>
                  <a:lnTo>
                    <a:pt x="0" y="0"/>
                  </a:lnTo>
                  <a:lnTo>
                    <a:pt x="0" y="366"/>
                  </a:lnTo>
                  <a:lnTo>
                    <a:pt x="67" y="366"/>
                  </a:lnTo>
                  <a:lnTo>
                    <a:pt x="67" y="459"/>
                  </a:lnTo>
                  <a:lnTo>
                    <a:pt x="0" y="459"/>
                  </a:lnTo>
                  <a:lnTo>
                    <a:pt x="0" y="584"/>
                  </a:lnTo>
                  <a:lnTo>
                    <a:pt x="2" y="584"/>
                  </a:lnTo>
                  <a:lnTo>
                    <a:pt x="210" y="584"/>
                  </a:lnTo>
                  <a:lnTo>
                    <a:pt x="2" y="0"/>
                  </a:lnTo>
                  <a:close/>
                </a:path>
              </a:pathLst>
            </a:custGeom>
            <a:solidFill>
              <a:srgbClr val="00B050"/>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Rectangle 26"/>
            <p:cNvSpPr/>
            <p:nvPr/>
          </p:nvSpPr>
          <p:spPr>
            <a:xfrm>
              <a:off x="11170070" y="1875865"/>
              <a:ext cx="96419" cy="1272470"/>
            </a:xfrm>
            <a:prstGeom prst="rect">
              <a:avLst/>
            </a:prstGeom>
            <a:solidFill>
              <a:srgbClr val="00B050"/>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28" name="Group 27"/>
          <p:cNvGrpSpPr/>
          <p:nvPr/>
        </p:nvGrpSpPr>
        <p:grpSpPr>
          <a:xfrm>
            <a:off x="5817296" y="3397124"/>
            <a:ext cx="3967626" cy="1102664"/>
            <a:chOff x="6670778" y="3281808"/>
            <a:chExt cx="4595711" cy="1276131"/>
          </a:xfrm>
          <a:solidFill>
            <a:srgbClr val="47D86F"/>
          </a:solidFill>
        </p:grpSpPr>
        <p:sp>
          <p:nvSpPr>
            <p:cNvPr id="29" name="Freeform 36"/>
            <p:cNvSpPr>
              <a:spLocks/>
            </p:cNvSpPr>
            <p:nvPr/>
          </p:nvSpPr>
          <p:spPr bwMode="auto">
            <a:xfrm>
              <a:off x="6670778" y="3283639"/>
              <a:ext cx="4499292" cy="1272470"/>
            </a:xfrm>
            <a:custGeom>
              <a:avLst/>
              <a:gdLst>
                <a:gd name="T0" fmla="*/ 324 w 1843"/>
                <a:gd name="T1" fmla="*/ 0 h 523"/>
                <a:gd name="T2" fmla="*/ 42 w 1843"/>
                <a:gd name="T3" fmla="*/ 0 h 523"/>
                <a:gd name="T4" fmla="*/ 13 w 1843"/>
                <a:gd name="T5" fmla="*/ 262 h 523"/>
                <a:gd name="T6" fmla="*/ 94 w 1843"/>
                <a:gd name="T7" fmla="*/ 282 h 523"/>
                <a:gd name="T8" fmla="*/ 106 w 1843"/>
                <a:gd name="T9" fmla="*/ 272 h 523"/>
                <a:gd name="T10" fmla="*/ 120 w 1843"/>
                <a:gd name="T11" fmla="*/ 263 h 523"/>
                <a:gd name="T12" fmla="*/ 139 w 1843"/>
                <a:gd name="T13" fmla="*/ 256 h 523"/>
                <a:gd name="T14" fmla="*/ 163 w 1843"/>
                <a:gd name="T15" fmla="*/ 254 h 523"/>
                <a:gd name="T16" fmla="*/ 200 w 1843"/>
                <a:gd name="T17" fmla="*/ 260 h 523"/>
                <a:gd name="T18" fmla="*/ 226 w 1843"/>
                <a:gd name="T19" fmla="*/ 279 h 523"/>
                <a:gd name="T20" fmla="*/ 241 w 1843"/>
                <a:gd name="T21" fmla="*/ 308 h 523"/>
                <a:gd name="T22" fmla="*/ 246 w 1843"/>
                <a:gd name="T23" fmla="*/ 345 h 523"/>
                <a:gd name="T24" fmla="*/ 242 w 1843"/>
                <a:gd name="T25" fmla="*/ 382 h 523"/>
                <a:gd name="T26" fmla="*/ 229 w 1843"/>
                <a:gd name="T27" fmla="*/ 413 h 523"/>
                <a:gd name="T28" fmla="*/ 207 w 1843"/>
                <a:gd name="T29" fmla="*/ 433 h 523"/>
                <a:gd name="T30" fmla="*/ 174 w 1843"/>
                <a:gd name="T31" fmla="*/ 440 h 523"/>
                <a:gd name="T32" fmla="*/ 123 w 1843"/>
                <a:gd name="T33" fmla="*/ 422 h 523"/>
                <a:gd name="T34" fmla="*/ 101 w 1843"/>
                <a:gd name="T35" fmla="*/ 372 h 523"/>
                <a:gd name="T36" fmla="*/ 0 w 1843"/>
                <a:gd name="T37" fmla="*/ 372 h 523"/>
                <a:gd name="T38" fmla="*/ 16 w 1843"/>
                <a:gd name="T39" fmla="*/ 436 h 523"/>
                <a:gd name="T40" fmla="*/ 54 w 1843"/>
                <a:gd name="T41" fmla="*/ 483 h 523"/>
                <a:gd name="T42" fmla="*/ 110 w 1843"/>
                <a:gd name="T43" fmla="*/ 513 h 523"/>
                <a:gd name="T44" fmla="*/ 170 w 1843"/>
                <a:gd name="T45" fmla="*/ 523 h 523"/>
                <a:gd name="T46" fmla="*/ 166 w 1843"/>
                <a:gd name="T47" fmla="*/ 523 h 523"/>
                <a:gd name="T48" fmla="*/ 1843 w 1843"/>
                <a:gd name="T49" fmla="*/ 523 h 523"/>
                <a:gd name="T50" fmla="*/ 1843 w 1843"/>
                <a:gd name="T51" fmla="*/ 0 h 523"/>
                <a:gd name="T52" fmla="*/ 324 w 1843"/>
                <a:gd name="T53"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3" h="523">
                  <a:moveTo>
                    <a:pt x="324" y="0"/>
                  </a:moveTo>
                  <a:cubicBezTo>
                    <a:pt x="42" y="0"/>
                    <a:pt x="42" y="0"/>
                    <a:pt x="42" y="0"/>
                  </a:cubicBezTo>
                  <a:cubicBezTo>
                    <a:pt x="13" y="262"/>
                    <a:pt x="13" y="262"/>
                    <a:pt x="13" y="262"/>
                  </a:cubicBezTo>
                  <a:cubicBezTo>
                    <a:pt x="94" y="282"/>
                    <a:pt x="94" y="282"/>
                    <a:pt x="94" y="282"/>
                  </a:cubicBezTo>
                  <a:cubicBezTo>
                    <a:pt x="98" y="279"/>
                    <a:pt x="102" y="275"/>
                    <a:pt x="106" y="272"/>
                  </a:cubicBezTo>
                  <a:cubicBezTo>
                    <a:pt x="110" y="268"/>
                    <a:pt x="115" y="265"/>
                    <a:pt x="120" y="263"/>
                  </a:cubicBezTo>
                  <a:cubicBezTo>
                    <a:pt x="125" y="260"/>
                    <a:pt x="132" y="258"/>
                    <a:pt x="139" y="256"/>
                  </a:cubicBezTo>
                  <a:cubicBezTo>
                    <a:pt x="146" y="255"/>
                    <a:pt x="154" y="254"/>
                    <a:pt x="163" y="254"/>
                  </a:cubicBezTo>
                  <a:cubicBezTo>
                    <a:pt x="177" y="254"/>
                    <a:pt x="190" y="256"/>
                    <a:pt x="200" y="260"/>
                  </a:cubicBezTo>
                  <a:cubicBezTo>
                    <a:pt x="211" y="265"/>
                    <a:pt x="219" y="271"/>
                    <a:pt x="226" y="279"/>
                  </a:cubicBezTo>
                  <a:cubicBezTo>
                    <a:pt x="233" y="287"/>
                    <a:pt x="238" y="296"/>
                    <a:pt x="241" y="308"/>
                  </a:cubicBezTo>
                  <a:cubicBezTo>
                    <a:pt x="245" y="319"/>
                    <a:pt x="246" y="331"/>
                    <a:pt x="246" y="345"/>
                  </a:cubicBezTo>
                  <a:cubicBezTo>
                    <a:pt x="246" y="358"/>
                    <a:pt x="245" y="371"/>
                    <a:pt x="242" y="382"/>
                  </a:cubicBezTo>
                  <a:cubicBezTo>
                    <a:pt x="239" y="394"/>
                    <a:pt x="235" y="404"/>
                    <a:pt x="229" y="413"/>
                  </a:cubicBezTo>
                  <a:cubicBezTo>
                    <a:pt x="224" y="421"/>
                    <a:pt x="216" y="428"/>
                    <a:pt x="207" y="433"/>
                  </a:cubicBezTo>
                  <a:cubicBezTo>
                    <a:pt x="198" y="438"/>
                    <a:pt x="187" y="440"/>
                    <a:pt x="174" y="440"/>
                  </a:cubicBezTo>
                  <a:cubicBezTo>
                    <a:pt x="153" y="440"/>
                    <a:pt x="136" y="434"/>
                    <a:pt x="123" y="422"/>
                  </a:cubicBezTo>
                  <a:cubicBezTo>
                    <a:pt x="111" y="410"/>
                    <a:pt x="103" y="394"/>
                    <a:pt x="101" y="372"/>
                  </a:cubicBezTo>
                  <a:cubicBezTo>
                    <a:pt x="0" y="372"/>
                    <a:pt x="0" y="372"/>
                    <a:pt x="0" y="372"/>
                  </a:cubicBezTo>
                  <a:cubicBezTo>
                    <a:pt x="0" y="396"/>
                    <a:pt x="6" y="417"/>
                    <a:pt x="16" y="436"/>
                  </a:cubicBezTo>
                  <a:cubicBezTo>
                    <a:pt x="25" y="455"/>
                    <a:pt x="38" y="470"/>
                    <a:pt x="54" y="483"/>
                  </a:cubicBezTo>
                  <a:cubicBezTo>
                    <a:pt x="71" y="496"/>
                    <a:pt x="89" y="506"/>
                    <a:pt x="110" y="513"/>
                  </a:cubicBezTo>
                  <a:cubicBezTo>
                    <a:pt x="129" y="519"/>
                    <a:pt x="149" y="522"/>
                    <a:pt x="170" y="523"/>
                  </a:cubicBezTo>
                  <a:cubicBezTo>
                    <a:pt x="169" y="523"/>
                    <a:pt x="168" y="523"/>
                    <a:pt x="166" y="523"/>
                  </a:cubicBezTo>
                  <a:cubicBezTo>
                    <a:pt x="1843" y="523"/>
                    <a:pt x="1843" y="523"/>
                    <a:pt x="1843" y="523"/>
                  </a:cubicBezTo>
                  <a:cubicBezTo>
                    <a:pt x="1843" y="0"/>
                    <a:pt x="1843" y="0"/>
                    <a:pt x="1843" y="0"/>
                  </a:cubicBezTo>
                  <a:cubicBezTo>
                    <a:pt x="324" y="0"/>
                    <a:pt x="324" y="0"/>
                    <a:pt x="3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14"/>
            <p:cNvSpPr>
              <a:spLocks/>
            </p:cNvSpPr>
            <p:nvPr/>
          </p:nvSpPr>
          <p:spPr bwMode="auto">
            <a:xfrm>
              <a:off x="6968291" y="3281809"/>
              <a:ext cx="976199" cy="1269529"/>
            </a:xfrm>
            <a:custGeom>
              <a:avLst/>
              <a:gdLst>
                <a:gd name="T0" fmla="*/ 141 w 260"/>
                <a:gd name="T1" fmla="*/ 0 h 338"/>
                <a:gd name="T2" fmla="*/ 141 w 260"/>
                <a:gd name="T3" fmla="*/ 54 h 338"/>
                <a:gd name="T4" fmla="*/ 8 w 260"/>
                <a:gd name="T5" fmla="*/ 54 h 338"/>
                <a:gd name="T6" fmla="*/ 0 w 260"/>
                <a:gd name="T7" fmla="*/ 126 h 338"/>
                <a:gd name="T8" fmla="*/ 8 w 260"/>
                <a:gd name="T9" fmla="*/ 122 h 338"/>
                <a:gd name="T10" fmla="*/ 20 w 260"/>
                <a:gd name="T11" fmla="*/ 118 h 338"/>
                <a:gd name="T12" fmla="*/ 34 w 260"/>
                <a:gd name="T13" fmla="*/ 115 h 338"/>
                <a:gd name="T14" fmla="*/ 50 w 260"/>
                <a:gd name="T15" fmla="*/ 113 h 338"/>
                <a:gd name="T16" fmla="*/ 93 w 260"/>
                <a:gd name="T17" fmla="*/ 121 h 338"/>
                <a:gd name="T18" fmla="*/ 125 w 260"/>
                <a:gd name="T19" fmla="*/ 143 h 338"/>
                <a:gd name="T20" fmla="*/ 145 w 260"/>
                <a:gd name="T21" fmla="*/ 178 h 338"/>
                <a:gd name="T22" fmla="*/ 152 w 260"/>
                <a:gd name="T23" fmla="*/ 226 h 338"/>
                <a:gd name="T24" fmla="*/ 145 w 260"/>
                <a:gd name="T25" fmla="*/ 269 h 338"/>
                <a:gd name="T26" fmla="*/ 124 w 260"/>
                <a:gd name="T27" fmla="*/ 304 h 338"/>
                <a:gd name="T28" fmla="*/ 88 w 260"/>
                <a:gd name="T29" fmla="*/ 329 h 338"/>
                <a:gd name="T30" fmla="*/ 39 w 260"/>
                <a:gd name="T31" fmla="*/ 338 h 338"/>
                <a:gd name="T32" fmla="*/ 260 w 260"/>
                <a:gd name="T33" fmla="*/ 338 h 338"/>
                <a:gd name="T34" fmla="*/ 141 w 260"/>
                <a:gd name="T35" fmla="*/ 0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0" h="338">
                  <a:moveTo>
                    <a:pt x="141" y="0"/>
                  </a:moveTo>
                  <a:cubicBezTo>
                    <a:pt x="141" y="54"/>
                    <a:pt x="141" y="54"/>
                    <a:pt x="141" y="54"/>
                  </a:cubicBezTo>
                  <a:cubicBezTo>
                    <a:pt x="8" y="54"/>
                    <a:pt x="8" y="54"/>
                    <a:pt x="8" y="54"/>
                  </a:cubicBezTo>
                  <a:cubicBezTo>
                    <a:pt x="0" y="126"/>
                    <a:pt x="0" y="126"/>
                    <a:pt x="0" y="126"/>
                  </a:cubicBezTo>
                  <a:cubicBezTo>
                    <a:pt x="2" y="124"/>
                    <a:pt x="5" y="123"/>
                    <a:pt x="8" y="122"/>
                  </a:cubicBezTo>
                  <a:cubicBezTo>
                    <a:pt x="12" y="121"/>
                    <a:pt x="15" y="119"/>
                    <a:pt x="20" y="118"/>
                  </a:cubicBezTo>
                  <a:cubicBezTo>
                    <a:pt x="24" y="117"/>
                    <a:pt x="29" y="115"/>
                    <a:pt x="34" y="115"/>
                  </a:cubicBezTo>
                  <a:cubicBezTo>
                    <a:pt x="39" y="113"/>
                    <a:pt x="45" y="113"/>
                    <a:pt x="50" y="113"/>
                  </a:cubicBezTo>
                  <a:cubicBezTo>
                    <a:pt x="66" y="113"/>
                    <a:pt x="80" y="116"/>
                    <a:pt x="93" y="121"/>
                  </a:cubicBezTo>
                  <a:cubicBezTo>
                    <a:pt x="105" y="126"/>
                    <a:pt x="116" y="134"/>
                    <a:pt x="125" y="143"/>
                  </a:cubicBezTo>
                  <a:cubicBezTo>
                    <a:pt x="134" y="153"/>
                    <a:pt x="140" y="165"/>
                    <a:pt x="145" y="178"/>
                  </a:cubicBezTo>
                  <a:cubicBezTo>
                    <a:pt x="149" y="193"/>
                    <a:pt x="152" y="208"/>
                    <a:pt x="152" y="226"/>
                  </a:cubicBezTo>
                  <a:cubicBezTo>
                    <a:pt x="152" y="241"/>
                    <a:pt x="149" y="255"/>
                    <a:pt x="145" y="269"/>
                  </a:cubicBezTo>
                  <a:cubicBezTo>
                    <a:pt x="140" y="282"/>
                    <a:pt x="133" y="294"/>
                    <a:pt x="124" y="304"/>
                  </a:cubicBezTo>
                  <a:cubicBezTo>
                    <a:pt x="114" y="315"/>
                    <a:pt x="103" y="323"/>
                    <a:pt x="88" y="329"/>
                  </a:cubicBezTo>
                  <a:cubicBezTo>
                    <a:pt x="74" y="335"/>
                    <a:pt x="58" y="338"/>
                    <a:pt x="39" y="338"/>
                  </a:cubicBezTo>
                  <a:cubicBezTo>
                    <a:pt x="260" y="338"/>
                    <a:pt x="260" y="338"/>
                    <a:pt x="260" y="338"/>
                  </a:cubicBezTo>
                  <a:cubicBezTo>
                    <a:pt x="162" y="59"/>
                    <a:pt x="144" y="9"/>
                    <a:pt x="141" y="0"/>
                  </a:cubicBezTo>
                  <a:close/>
                </a:path>
              </a:pathLst>
            </a:custGeom>
            <a:solidFill>
              <a:srgbClr val="00B050"/>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Rectangle 30"/>
            <p:cNvSpPr/>
            <p:nvPr/>
          </p:nvSpPr>
          <p:spPr>
            <a:xfrm>
              <a:off x="11170070" y="3281808"/>
              <a:ext cx="96419" cy="1276131"/>
            </a:xfrm>
            <a:prstGeom prst="rect">
              <a:avLst/>
            </a:prstGeom>
            <a:solidFill>
              <a:srgbClr val="00B050"/>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32" name="Group 31"/>
          <p:cNvGrpSpPr/>
          <p:nvPr/>
        </p:nvGrpSpPr>
        <p:grpSpPr>
          <a:xfrm>
            <a:off x="5811590" y="4806727"/>
            <a:ext cx="3972551" cy="1099499"/>
            <a:chOff x="6665073" y="4691412"/>
            <a:chExt cx="4601416" cy="1272469"/>
          </a:xfrm>
          <a:solidFill>
            <a:srgbClr val="47D86F"/>
          </a:solidFill>
        </p:grpSpPr>
        <p:sp>
          <p:nvSpPr>
            <p:cNvPr id="33" name="Freeform 40"/>
            <p:cNvSpPr>
              <a:spLocks noEditPoints="1"/>
            </p:cNvSpPr>
            <p:nvPr/>
          </p:nvSpPr>
          <p:spPr bwMode="auto">
            <a:xfrm>
              <a:off x="6665073" y="4691412"/>
              <a:ext cx="4504997" cy="1272469"/>
            </a:xfrm>
            <a:custGeom>
              <a:avLst/>
              <a:gdLst>
                <a:gd name="T0" fmla="*/ 261 w 1845"/>
                <a:gd name="T1" fmla="*/ 0 h 523"/>
                <a:gd name="T2" fmla="*/ 260 w 1845"/>
                <a:gd name="T3" fmla="*/ 0 h 523"/>
                <a:gd name="T4" fmla="*/ 150 w 1845"/>
                <a:gd name="T5" fmla="*/ 21 h 523"/>
                <a:gd name="T6" fmla="*/ 69 w 1845"/>
                <a:gd name="T7" fmla="*/ 79 h 523"/>
                <a:gd name="T8" fmla="*/ 18 w 1845"/>
                <a:gd name="T9" fmla="*/ 168 h 523"/>
                <a:gd name="T10" fmla="*/ 0 w 1845"/>
                <a:gd name="T11" fmla="*/ 281 h 523"/>
                <a:gd name="T12" fmla="*/ 0 w 1845"/>
                <a:gd name="T13" fmla="*/ 320 h 523"/>
                <a:gd name="T14" fmla="*/ 13 w 1845"/>
                <a:gd name="T15" fmla="*/ 402 h 523"/>
                <a:gd name="T16" fmla="*/ 49 w 1845"/>
                <a:gd name="T17" fmla="*/ 467 h 523"/>
                <a:gd name="T18" fmla="*/ 106 w 1845"/>
                <a:gd name="T19" fmla="*/ 508 h 523"/>
                <a:gd name="T20" fmla="*/ 177 w 1845"/>
                <a:gd name="T21" fmla="*/ 523 h 523"/>
                <a:gd name="T22" fmla="*/ 172 w 1845"/>
                <a:gd name="T23" fmla="*/ 523 h 523"/>
                <a:gd name="T24" fmla="*/ 1845 w 1845"/>
                <a:gd name="T25" fmla="*/ 523 h 523"/>
                <a:gd name="T26" fmla="*/ 1845 w 1845"/>
                <a:gd name="T27" fmla="*/ 0 h 523"/>
                <a:gd name="T28" fmla="*/ 275 w 1845"/>
                <a:gd name="T29" fmla="*/ 0 h 523"/>
                <a:gd name="T30" fmla="*/ 261 w 1845"/>
                <a:gd name="T31" fmla="*/ 0 h 523"/>
                <a:gd name="T32" fmla="*/ 246 w 1845"/>
                <a:gd name="T33" fmla="*/ 386 h 523"/>
                <a:gd name="T34" fmla="*/ 231 w 1845"/>
                <a:gd name="T35" fmla="*/ 415 h 523"/>
                <a:gd name="T36" fmla="*/ 208 w 1845"/>
                <a:gd name="T37" fmla="*/ 434 h 523"/>
                <a:gd name="T38" fmla="*/ 178 w 1845"/>
                <a:gd name="T39" fmla="*/ 441 h 523"/>
                <a:gd name="T40" fmla="*/ 147 w 1845"/>
                <a:gd name="T41" fmla="*/ 435 h 523"/>
                <a:gd name="T42" fmla="*/ 123 w 1845"/>
                <a:gd name="T43" fmla="*/ 415 h 523"/>
                <a:gd name="T44" fmla="*/ 107 w 1845"/>
                <a:gd name="T45" fmla="*/ 381 h 523"/>
                <a:gd name="T46" fmla="*/ 102 w 1845"/>
                <a:gd name="T47" fmla="*/ 333 h 523"/>
                <a:gd name="T48" fmla="*/ 102 w 1845"/>
                <a:gd name="T49" fmla="*/ 303 h 523"/>
                <a:gd name="T50" fmla="*/ 113 w 1845"/>
                <a:gd name="T51" fmla="*/ 285 h 523"/>
                <a:gd name="T52" fmla="*/ 130 w 1845"/>
                <a:gd name="T53" fmla="*/ 270 h 523"/>
                <a:gd name="T54" fmla="*/ 151 w 1845"/>
                <a:gd name="T55" fmla="*/ 260 h 523"/>
                <a:gd name="T56" fmla="*/ 176 w 1845"/>
                <a:gd name="T57" fmla="*/ 256 h 523"/>
                <a:gd name="T58" fmla="*/ 207 w 1845"/>
                <a:gd name="T59" fmla="*/ 263 h 523"/>
                <a:gd name="T60" fmla="*/ 231 w 1845"/>
                <a:gd name="T61" fmla="*/ 282 h 523"/>
                <a:gd name="T62" fmla="*/ 246 w 1845"/>
                <a:gd name="T63" fmla="*/ 312 h 523"/>
                <a:gd name="T64" fmla="*/ 251 w 1845"/>
                <a:gd name="T65" fmla="*/ 349 h 523"/>
                <a:gd name="T66" fmla="*/ 246 w 1845"/>
                <a:gd name="T67" fmla="*/ 38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5" h="523">
                  <a:moveTo>
                    <a:pt x="261" y="0"/>
                  </a:moveTo>
                  <a:cubicBezTo>
                    <a:pt x="260" y="0"/>
                    <a:pt x="260" y="0"/>
                    <a:pt x="260" y="0"/>
                  </a:cubicBezTo>
                  <a:cubicBezTo>
                    <a:pt x="219" y="0"/>
                    <a:pt x="183" y="7"/>
                    <a:pt x="150" y="21"/>
                  </a:cubicBezTo>
                  <a:cubicBezTo>
                    <a:pt x="118" y="35"/>
                    <a:pt x="91" y="54"/>
                    <a:pt x="69" y="79"/>
                  </a:cubicBezTo>
                  <a:cubicBezTo>
                    <a:pt x="46" y="104"/>
                    <a:pt x="29" y="133"/>
                    <a:pt x="18" y="168"/>
                  </a:cubicBezTo>
                  <a:cubicBezTo>
                    <a:pt x="6" y="202"/>
                    <a:pt x="0" y="240"/>
                    <a:pt x="0" y="281"/>
                  </a:cubicBezTo>
                  <a:cubicBezTo>
                    <a:pt x="0" y="320"/>
                    <a:pt x="0" y="320"/>
                    <a:pt x="0" y="320"/>
                  </a:cubicBezTo>
                  <a:cubicBezTo>
                    <a:pt x="0" y="350"/>
                    <a:pt x="4" y="377"/>
                    <a:pt x="13" y="402"/>
                  </a:cubicBezTo>
                  <a:cubicBezTo>
                    <a:pt x="22" y="427"/>
                    <a:pt x="34" y="449"/>
                    <a:pt x="49" y="467"/>
                  </a:cubicBezTo>
                  <a:cubicBezTo>
                    <a:pt x="65" y="484"/>
                    <a:pt x="84" y="498"/>
                    <a:pt x="106" y="508"/>
                  </a:cubicBezTo>
                  <a:cubicBezTo>
                    <a:pt x="127" y="518"/>
                    <a:pt x="151" y="523"/>
                    <a:pt x="177" y="523"/>
                  </a:cubicBezTo>
                  <a:cubicBezTo>
                    <a:pt x="176" y="523"/>
                    <a:pt x="174" y="523"/>
                    <a:pt x="172" y="523"/>
                  </a:cubicBezTo>
                  <a:cubicBezTo>
                    <a:pt x="1845" y="523"/>
                    <a:pt x="1845" y="523"/>
                    <a:pt x="1845" y="523"/>
                  </a:cubicBezTo>
                  <a:cubicBezTo>
                    <a:pt x="1845" y="0"/>
                    <a:pt x="1845" y="0"/>
                    <a:pt x="1845" y="0"/>
                  </a:cubicBezTo>
                  <a:cubicBezTo>
                    <a:pt x="275" y="0"/>
                    <a:pt x="275" y="0"/>
                    <a:pt x="275" y="0"/>
                  </a:cubicBezTo>
                  <a:lnTo>
                    <a:pt x="261" y="0"/>
                  </a:lnTo>
                  <a:close/>
                  <a:moveTo>
                    <a:pt x="246" y="386"/>
                  </a:moveTo>
                  <a:cubicBezTo>
                    <a:pt x="242" y="397"/>
                    <a:pt x="237" y="407"/>
                    <a:pt x="231" y="415"/>
                  </a:cubicBezTo>
                  <a:cubicBezTo>
                    <a:pt x="225" y="423"/>
                    <a:pt x="217" y="430"/>
                    <a:pt x="208" y="434"/>
                  </a:cubicBezTo>
                  <a:cubicBezTo>
                    <a:pt x="199" y="439"/>
                    <a:pt x="189" y="441"/>
                    <a:pt x="178" y="441"/>
                  </a:cubicBezTo>
                  <a:cubicBezTo>
                    <a:pt x="167" y="441"/>
                    <a:pt x="156" y="439"/>
                    <a:pt x="147" y="435"/>
                  </a:cubicBezTo>
                  <a:cubicBezTo>
                    <a:pt x="137" y="430"/>
                    <a:pt x="129" y="424"/>
                    <a:pt x="123" y="415"/>
                  </a:cubicBezTo>
                  <a:cubicBezTo>
                    <a:pt x="116" y="406"/>
                    <a:pt x="111" y="394"/>
                    <a:pt x="107" y="381"/>
                  </a:cubicBezTo>
                  <a:cubicBezTo>
                    <a:pt x="103" y="367"/>
                    <a:pt x="102" y="351"/>
                    <a:pt x="102" y="333"/>
                  </a:cubicBezTo>
                  <a:cubicBezTo>
                    <a:pt x="102" y="303"/>
                    <a:pt x="102" y="303"/>
                    <a:pt x="102" y="303"/>
                  </a:cubicBezTo>
                  <a:cubicBezTo>
                    <a:pt x="104" y="297"/>
                    <a:pt x="108" y="291"/>
                    <a:pt x="113" y="285"/>
                  </a:cubicBezTo>
                  <a:cubicBezTo>
                    <a:pt x="118" y="279"/>
                    <a:pt x="123" y="274"/>
                    <a:pt x="130" y="270"/>
                  </a:cubicBezTo>
                  <a:cubicBezTo>
                    <a:pt x="136" y="265"/>
                    <a:pt x="143" y="262"/>
                    <a:pt x="151" y="260"/>
                  </a:cubicBezTo>
                  <a:cubicBezTo>
                    <a:pt x="158" y="257"/>
                    <a:pt x="167" y="256"/>
                    <a:pt x="176" y="256"/>
                  </a:cubicBezTo>
                  <a:cubicBezTo>
                    <a:pt x="188" y="256"/>
                    <a:pt x="198" y="258"/>
                    <a:pt x="207" y="263"/>
                  </a:cubicBezTo>
                  <a:cubicBezTo>
                    <a:pt x="217" y="267"/>
                    <a:pt x="224" y="274"/>
                    <a:pt x="231" y="282"/>
                  </a:cubicBezTo>
                  <a:cubicBezTo>
                    <a:pt x="238" y="290"/>
                    <a:pt x="242" y="300"/>
                    <a:pt x="246" y="312"/>
                  </a:cubicBezTo>
                  <a:cubicBezTo>
                    <a:pt x="249" y="323"/>
                    <a:pt x="251" y="335"/>
                    <a:pt x="251" y="349"/>
                  </a:cubicBezTo>
                  <a:cubicBezTo>
                    <a:pt x="251" y="362"/>
                    <a:pt x="249" y="375"/>
                    <a:pt x="246" y="38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9"/>
            <p:cNvSpPr>
              <a:spLocks/>
            </p:cNvSpPr>
            <p:nvPr/>
          </p:nvSpPr>
          <p:spPr bwMode="auto">
            <a:xfrm>
              <a:off x="6916774" y="4691412"/>
              <a:ext cx="875911" cy="1272469"/>
            </a:xfrm>
            <a:custGeom>
              <a:avLst/>
              <a:gdLst>
                <a:gd name="T0" fmla="*/ 113 w 232"/>
                <a:gd name="T1" fmla="*/ 0 h 340"/>
                <a:gd name="T2" fmla="*/ 113 w 232"/>
                <a:gd name="T3" fmla="*/ 0 h 340"/>
                <a:gd name="T4" fmla="*/ 113 w 232"/>
                <a:gd name="T5" fmla="*/ 55 h 340"/>
                <a:gd name="T6" fmla="*/ 109 w 232"/>
                <a:gd name="T7" fmla="*/ 55 h 340"/>
                <a:gd name="T8" fmla="*/ 66 w 232"/>
                <a:gd name="T9" fmla="*/ 61 h 340"/>
                <a:gd name="T10" fmla="*/ 33 w 232"/>
                <a:gd name="T11" fmla="*/ 78 h 340"/>
                <a:gd name="T12" fmla="*/ 12 w 232"/>
                <a:gd name="T13" fmla="*/ 105 h 340"/>
                <a:gd name="T14" fmla="*/ 0 w 232"/>
                <a:gd name="T15" fmla="*/ 140 h 340"/>
                <a:gd name="T16" fmla="*/ 29 w 232"/>
                <a:gd name="T17" fmla="*/ 121 h 340"/>
                <a:gd name="T18" fmla="*/ 68 w 232"/>
                <a:gd name="T19" fmla="*/ 114 h 340"/>
                <a:gd name="T20" fmla="*/ 109 w 232"/>
                <a:gd name="T21" fmla="*/ 122 h 340"/>
                <a:gd name="T22" fmla="*/ 139 w 232"/>
                <a:gd name="T23" fmla="*/ 147 h 340"/>
                <a:gd name="T24" fmla="*/ 157 w 232"/>
                <a:gd name="T25" fmla="*/ 183 h 340"/>
                <a:gd name="T26" fmla="*/ 163 w 232"/>
                <a:gd name="T27" fmla="*/ 226 h 340"/>
                <a:gd name="T28" fmla="*/ 155 w 232"/>
                <a:gd name="T29" fmla="*/ 271 h 340"/>
                <a:gd name="T30" fmla="*/ 132 w 232"/>
                <a:gd name="T31" fmla="*/ 307 h 340"/>
                <a:gd name="T32" fmla="*/ 97 w 232"/>
                <a:gd name="T33" fmla="*/ 331 h 340"/>
                <a:gd name="T34" fmla="*/ 50 w 232"/>
                <a:gd name="T35" fmla="*/ 340 h 340"/>
                <a:gd name="T36" fmla="*/ 232 w 232"/>
                <a:gd name="T37" fmla="*/ 340 h 340"/>
                <a:gd name="T38" fmla="*/ 113 w 232"/>
                <a:gd name="T39"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2" h="340">
                  <a:moveTo>
                    <a:pt x="113" y="0"/>
                  </a:moveTo>
                  <a:cubicBezTo>
                    <a:pt x="113" y="0"/>
                    <a:pt x="113" y="0"/>
                    <a:pt x="113" y="0"/>
                  </a:cubicBezTo>
                  <a:cubicBezTo>
                    <a:pt x="113" y="55"/>
                    <a:pt x="113" y="55"/>
                    <a:pt x="113" y="55"/>
                  </a:cubicBezTo>
                  <a:cubicBezTo>
                    <a:pt x="109" y="55"/>
                    <a:pt x="109" y="55"/>
                    <a:pt x="109" y="55"/>
                  </a:cubicBezTo>
                  <a:cubicBezTo>
                    <a:pt x="93" y="55"/>
                    <a:pt x="78" y="57"/>
                    <a:pt x="66" y="61"/>
                  </a:cubicBezTo>
                  <a:cubicBezTo>
                    <a:pt x="54" y="64"/>
                    <a:pt x="42" y="70"/>
                    <a:pt x="33" y="78"/>
                  </a:cubicBezTo>
                  <a:cubicBezTo>
                    <a:pt x="24" y="85"/>
                    <a:pt x="17" y="94"/>
                    <a:pt x="12" y="105"/>
                  </a:cubicBezTo>
                  <a:cubicBezTo>
                    <a:pt x="6" y="116"/>
                    <a:pt x="2" y="127"/>
                    <a:pt x="0" y="140"/>
                  </a:cubicBezTo>
                  <a:cubicBezTo>
                    <a:pt x="8" y="133"/>
                    <a:pt x="18" y="126"/>
                    <a:pt x="29" y="121"/>
                  </a:cubicBezTo>
                  <a:cubicBezTo>
                    <a:pt x="40" y="116"/>
                    <a:pt x="54" y="114"/>
                    <a:pt x="68" y="114"/>
                  </a:cubicBezTo>
                  <a:cubicBezTo>
                    <a:pt x="84" y="114"/>
                    <a:pt x="97" y="116"/>
                    <a:pt x="109" y="122"/>
                  </a:cubicBezTo>
                  <a:cubicBezTo>
                    <a:pt x="121" y="129"/>
                    <a:pt x="131" y="137"/>
                    <a:pt x="139" y="147"/>
                  </a:cubicBezTo>
                  <a:cubicBezTo>
                    <a:pt x="147" y="157"/>
                    <a:pt x="153" y="169"/>
                    <a:pt x="157" y="183"/>
                  </a:cubicBezTo>
                  <a:cubicBezTo>
                    <a:pt x="161" y="196"/>
                    <a:pt x="163" y="211"/>
                    <a:pt x="163" y="226"/>
                  </a:cubicBezTo>
                  <a:cubicBezTo>
                    <a:pt x="163" y="242"/>
                    <a:pt x="160" y="257"/>
                    <a:pt x="155" y="271"/>
                  </a:cubicBezTo>
                  <a:cubicBezTo>
                    <a:pt x="150" y="285"/>
                    <a:pt x="142" y="297"/>
                    <a:pt x="132" y="307"/>
                  </a:cubicBezTo>
                  <a:cubicBezTo>
                    <a:pt x="122" y="317"/>
                    <a:pt x="111" y="326"/>
                    <a:pt x="97" y="331"/>
                  </a:cubicBezTo>
                  <a:cubicBezTo>
                    <a:pt x="83" y="337"/>
                    <a:pt x="67" y="340"/>
                    <a:pt x="50" y="340"/>
                  </a:cubicBezTo>
                  <a:cubicBezTo>
                    <a:pt x="232" y="340"/>
                    <a:pt x="232" y="340"/>
                    <a:pt x="232" y="340"/>
                  </a:cubicBezTo>
                  <a:cubicBezTo>
                    <a:pt x="113" y="0"/>
                    <a:pt x="113" y="0"/>
                    <a:pt x="113" y="0"/>
                  </a:cubicBezTo>
                  <a:close/>
                </a:path>
              </a:pathLst>
            </a:custGeom>
            <a:solidFill>
              <a:srgbClr val="00B050"/>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Rectangle 34"/>
            <p:cNvSpPr/>
            <p:nvPr/>
          </p:nvSpPr>
          <p:spPr>
            <a:xfrm>
              <a:off x="11170070" y="4691412"/>
              <a:ext cx="96419" cy="1272469"/>
            </a:xfrm>
            <a:prstGeom prst="rect">
              <a:avLst/>
            </a:prstGeom>
            <a:solidFill>
              <a:srgbClr val="00B050"/>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36" name="TextBox 35"/>
          <p:cNvSpPr txBox="1"/>
          <p:nvPr/>
        </p:nvSpPr>
        <p:spPr>
          <a:xfrm>
            <a:off x="1341525" y="2158479"/>
            <a:ext cx="1456165" cy="307777"/>
          </a:xfrm>
          <a:prstGeom prst="rect">
            <a:avLst/>
          </a:prstGeom>
          <a:noFill/>
        </p:spPr>
        <p:txBody>
          <a:bodyPr wrap="square" rtlCol="0">
            <a:spAutoFit/>
          </a:bodyPr>
          <a:lstStyle/>
          <a:p>
            <a:r>
              <a:rPr lang="en-US" sz="1400" b="1" dirty="0">
                <a:solidFill>
                  <a:srgbClr val="FFFFFF"/>
                </a:solidFill>
                <a:latin typeface="+mj-lt"/>
              </a:rPr>
              <a:t>Inconsistency</a:t>
            </a:r>
          </a:p>
        </p:txBody>
      </p:sp>
      <p:sp>
        <p:nvSpPr>
          <p:cNvPr id="37" name="TextBox 36"/>
          <p:cNvSpPr txBox="1"/>
          <p:nvPr/>
        </p:nvSpPr>
        <p:spPr>
          <a:xfrm>
            <a:off x="1341525" y="2466137"/>
            <a:ext cx="2627794" cy="464743"/>
          </a:xfrm>
          <a:prstGeom prst="rect">
            <a:avLst/>
          </a:prstGeom>
          <a:noFill/>
        </p:spPr>
        <p:txBody>
          <a:bodyPr wrap="square" rtlCol="0">
            <a:spAutoFit/>
          </a:bodyPr>
          <a:lstStyle/>
          <a:p>
            <a:pPr>
              <a:lnSpc>
                <a:spcPct val="110000"/>
              </a:lnSpc>
            </a:pPr>
            <a:r>
              <a:rPr lang="en-GB" sz="1100" dirty="0">
                <a:solidFill>
                  <a:srgbClr val="FFFFFF"/>
                </a:solidFill>
              </a:rPr>
              <a:t>There is inconsistent use of the IAT process across GM and the NW</a:t>
            </a:r>
            <a:endParaRPr lang="en-US" sz="1100" dirty="0">
              <a:solidFill>
                <a:srgbClr val="FFFFFF"/>
              </a:solidFill>
            </a:endParaRPr>
          </a:p>
        </p:txBody>
      </p:sp>
      <p:sp>
        <p:nvSpPr>
          <p:cNvPr id="38" name="TextBox 37"/>
          <p:cNvSpPr txBox="1"/>
          <p:nvPr/>
        </p:nvSpPr>
        <p:spPr>
          <a:xfrm>
            <a:off x="1341526" y="3536549"/>
            <a:ext cx="1485228" cy="307777"/>
          </a:xfrm>
          <a:prstGeom prst="rect">
            <a:avLst/>
          </a:prstGeom>
          <a:noFill/>
        </p:spPr>
        <p:txBody>
          <a:bodyPr wrap="square" rtlCol="0">
            <a:spAutoFit/>
          </a:bodyPr>
          <a:lstStyle/>
          <a:p>
            <a:r>
              <a:rPr lang="en-US" sz="1400" b="1" dirty="0">
                <a:solidFill>
                  <a:srgbClr val="FFFFFF"/>
                </a:solidFill>
                <a:latin typeface="+mj-lt"/>
              </a:rPr>
              <a:t>Capacity</a:t>
            </a:r>
          </a:p>
        </p:txBody>
      </p:sp>
      <p:sp>
        <p:nvSpPr>
          <p:cNvPr id="39" name="TextBox 38"/>
          <p:cNvSpPr txBox="1"/>
          <p:nvPr/>
        </p:nvSpPr>
        <p:spPr>
          <a:xfrm>
            <a:off x="1341525" y="3844207"/>
            <a:ext cx="2627794" cy="650947"/>
          </a:xfrm>
          <a:prstGeom prst="rect">
            <a:avLst/>
          </a:prstGeom>
          <a:noFill/>
        </p:spPr>
        <p:txBody>
          <a:bodyPr wrap="square" rtlCol="0">
            <a:spAutoFit/>
          </a:bodyPr>
          <a:lstStyle/>
          <a:p>
            <a:pPr>
              <a:lnSpc>
                <a:spcPct val="110000"/>
              </a:lnSpc>
            </a:pPr>
            <a:r>
              <a:rPr lang="en-GB" sz="1100" dirty="0">
                <a:solidFill>
                  <a:srgbClr val="FFFFFF"/>
                </a:solidFill>
              </a:rPr>
              <a:t>To implement FRs via IAT completely, there needs to be a centralised resource within the HR team </a:t>
            </a:r>
            <a:endParaRPr lang="en-US" sz="1100" dirty="0">
              <a:solidFill>
                <a:srgbClr val="FFFFFF"/>
              </a:solidFill>
            </a:endParaRPr>
          </a:p>
        </p:txBody>
      </p:sp>
      <p:sp>
        <p:nvSpPr>
          <p:cNvPr id="40" name="TextBox 39"/>
          <p:cNvSpPr txBox="1"/>
          <p:nvPr/>
        </p:nvSpPr>
        <p:spPr>
          <a:xfrm>
            <a:off x="1341524" y="4947622"/>
            <a:ext cx="1064791" cy="307777"/>
          </a:xfrm>
          <a:prstGeom prst="rect">
            <a:avLst/>
          </a:prstGeom>
          <a:noFill/>
        </p:spPr>
        <p:txBody>
          <a:bodyPr wrap="square" rtlCol="0">
            <a:spAutoFit/>
          </a:bodyPr>
          <a:lstStyle/>
          <a:p>
            <a:r>
              <a:rPr lang="en-US" sz="1400" b="1" dirty="0">
                <a:solidFill>
                  <a:srgbClr val="FFFFFF"/>
                </a:solidFill>
                <a:latin typeface="+mj-lt"/>
              </a:rPr>
              <a:t>Inefficiency</a:t>
            </a:r>
          </a:p>
        </p:txBody>
      </p:sp>
      <p:sp>
        <p:nvSpPr>
          <p:cNvPr id="41" name="TextBox 40"/>
          <p:cNvSpPr txBox="1"/>
          <p:nvPr/>
        </p:nvSpPr>
        <p:spPr>
          <a:xfrm>
            <a:off x="1341525" y="5255280"/>
            <a:ext cx="2627794" cy="650947"/>
          </a:xfrm>
          <a:prstGeom prst="rect">
            <a:avLst/>
          </a:prstGeom>
          <a:noFill/>
        </p:spPr>
        <p:txBody>
          <a:bodyPr wrap="square" rtlCol="0">
            <a:spAutoFit/>
          </a:bodyPr>
          <a:lstStyle/>
          <a:p>
            <a:pPr>
              <a:lnSpc>
                <a:spcPct val="110000"/>
              </a:lnSpc>
            </a:pPr>
            <a:r>
              <a:rPr lang="en-GB" sz="1100" dirty="0">
                <a:solidFill>
                  <a:srgbClr val="FFFFFF"/>
                </a:solidFill>
              </a:rPr>
              <a:t>Some GM trusts have reported that requesting FRs via IAT is less efficient than the systems they already have in place</a:t>
            </a:r>
            <a:endParaRPr lang="en-US" sz="1100" dirty="0">
              <a:solidFill>
                <a:srgbClr val="FFFFFF"/>
              </a:solidFill>
            </a:endParaRPr>
          </a:p>
        </p:txBody>
      </p:sp>
      <p:sp>
        <p:nvSpPr>
          <p:cNvPr id="42" name="TextBox 41"/>
          <p:cNvSpPr txBox="1"/>
          <p:nvPr/>
        </p:nvSpPr>
        <p:spPr>
          <a:xfrm>
            <a:off x="7055369" y="2158479"/>
            <a:ext cx="2521768" cy="307777"/>
          </a:xfrm>
          <a:prstGeom prst="rect">
            <a:avLst/>
          </a:prstGeom>
          <a:noFill/>
        </p:spPr>
        <p:txBody>
          <a:bodyPr wrap="square" rtlCol="0">
            <a:spAutoFit/>
          </a:bodyPr>
          <a:lstStyle/>
          <a:p>
            <a:r>
              <a:rPr lang="en-US" sz="1400" b="1" dirty="0">
                <a:solidFill>
                  <a:srgbClr val="FFFFFF"/>
                </a:solidFill>
                <a:latin typeface="+mj-lt"/>
              </a:rPr>
              <a:t>Subjective Reference Requests</a:t>
            </a:r>
          </a:p>
        </p:txBody>
      </p:sp>
      <p:sp>
        <p:nvSpPr>
          <p:cNvPr id="43" name="TextBox 42"/>
          <p:cNvSpPr txBox="1"/>
          <p:nvPr/>
        </p:nvSpPr>
        <p:spPr>
          <a:xfrm>
            <a:off x="7055368" y="2466137"/>
            <a:ext cx="2639037" cy="650947"/>
          </a:xfrm>
          <a:prstGeom prst="rect">
            <a:avLst/>
          </a:prstGeom>
          <a:noFill/>
        </p:spPr>
        <p:txBody>
          <a:bodyPr wrap="square" rtlCol="0">
            <a:spAutoFit/>
          </a:bodyPr>
          <a:lstStyle/>
          <a:p>
            <a:pPr>
              <a:lnSpc>
                <a:spcPct val="110000"/>
              </a:lnSpc>
            </a:pPr>
            <a:r>
              <a:rPr lang="en-GB" sz="1100" dirty="0">
                <a:solidFill>
                  <a:srgbClr val="FFFFFF"/>
                </a:solidFill>
              </a:rPr>
              <a:t>Some GM trusts have not implemented the FR template, irrespective of the system they use for references</a:t>
            </a:r>
            <a:endParaRPr lang="en-US" sz="1100" dirty="0">
              <a:solidFill>
                <a:srgbClr val="FFFFFF"/>
              </a:solidFill>
            </a:endParaRPr>
          </a:p>
        </p:txBody>
      </p:sp>
      <p:sp>
        <p:nvSpPr>
          <p:cNvPr id="44" name="TextBox 43"/>
          <p:cNvSpPr txBox="1"/>
          <p:nvPr/>
        </p:nvSpPr>
        <p:spPr>
          <a:xfrm>
            <a:off x="7055369" y="3536549"/>
            <a:ext cx="1456165" cy="307777"/>
          </a:xfrm>
          <a:prstGeom prst="rect">
            <a:avLst/>
          </a:prstGeom>
          <a:noFill/>
        </p:spPr>
        <p:txBody>
          <a:bodyPr wrap="square" rtlCol="0">
            <a:spAutoFit/>
          </a:bodyPr>
          <a:lstStyle/>
          <a:p>
            <a:r>
              <a:rPr lang="en-US" sz="1400" b="1" dirty="0">
                <a:solidFill>
                  <a:srgbClr val="FFFFFF"/>
                </a:solidFill>
                <a:latin typeface="+mj-lt"/>
              </a:rPr>
              <a:t>Lack of Response</a:t>
            </a:r>
          </a:p>
        </p:txBody>
      </p:sp>
      <p:sp>
        <p:nvSpPr>
          <p:cNvPr id="45" name="TextBox 44"/>
          <p:cNvSpPr txBox="1"/>
          <p:nvPr/>
        </p:nvSpPr>
        <p:spPr>
          <a:xfrm>
            <a:off x="7055368" y="3844207"/>
            <a:ext cx="2639037" cy="650947"/>
          </a:xfrm>
          <a:prstGeom prst="rect">
            <a:avLst/>
          </a:prstGeom>
          <a:noFill/>
        </p:spPr>
        <p:txBody>
          <a:bodyPr wrap="square" rtlCol="0">
            <a:spAutoFit/>
          </a:bodyPr>
          <a:lstStyle/>
          <a:p>
            <a:pPr>
              <a:lnSpc>
                <a:spcPct val="110000"/>
              </a:lnSpc>
            </a:pPr>
            <a:r>
              <a:rPr lang="en-GB" sz="1100" dirty="0">
                <a:solidFill>
                  <a:srgbClr val="FFFFFF"/>
                </a:solidFill>
              </a:rPr>
              <a:t>Some GM &amp; NW trusts are not responding to FR requests via IAT, which causes unnecessary delays to the requesting  trust</a:t>
            </a:r>
            <a:endParaRPr lang="en-US" sz="1100" dirty="0">
              <a:solidFill>
                <a:srgbClr val="FFFFFF"/>
              </a:solidFill>
            </a:endParaRPr>
          </a:p>
        </p:txBody>
      </p:sp>
      <p:sp>
        <p:nvSpPr>
          <p:cNvPr id="46" name="TextBox 45"/>
          <p:cNvSpPr txBox="1"/>
          <p:nvPr/>
        </p:nvSpPr>
        <p:spPr>
          <a:xfrm>
            <a:off x="7055369" y="4947622"/>
            <a:ext cx="2639035" cy="307777"/>
          </a:xfrm>
          <a:prstGeom prst="rect">
            <a:avLst/>
          </a:prstGeom>
          <a:noFill/>
        </p:spPr>
        <p:txBody>
          <a:bodyPr wrap="square" rtlCol="0">
            <a:spAutoFit/>
          </a:bodyPr>
          <a:lstStyle/>
          <a:p>
            <a:r>
              <a:rPr lang="en-US" sz="1400" b="1" dirty="0">
                <a:solidFill>
                  <a:srgbClr val="FFFFFF"/>
                </a:solidFill>
                <a:latin typeface="+mj-lt"/>
              </a:rPr>
              <a:t>Slow National Changes</a:t>
            </a:r>
          </a:p>
        </p:txBody>
      </p:sp>
      <p:sp>
        <p:nvSpPr>
          <p:cNvPr id="47" name="TextBox 46"/>
          <p:cNvSpPr txBox="1"/>
          <p:nvPr/>
        </p:nvSpPr>
        <p:spPr>
          <a:xfrm>
            <a:off x="7055368" y="5255280"/>
            <a:ext cx="2639037" cy="650947"/>
          </a:xfrm>
          <a:prstGeom prst="rect">
            <a:avLst/>
          </a:prstGeom>
          <a:noFill/>
        </p:spPr>
        <p:txBody>
          <a:bodyPr wrap="square" rtlCol="0">
            <a:spAutoFit/>
          </a:bodyPr>
          <a:lstStyle/>
          <a:p>
            <a:pPr>
              <a:lnSpc>
                <a:spcPct val="110000"/>
              </a:lnSpc>
            </a:pPr>
            <a:r>
              <a:rPr lang="en-GB" sz="1100" dirty="0">
                <a:solidFill>
                  <a:srgbClr val="FFFFFF"/>
                </a:solidFill>
              </a:rPr>
              <a:t>ESR enhancement requests have been put forward from the NW (and nationally), but the process for change is slow</a:t>
            </a:r>
            <a:endParaRPr lang="en-US" sz="1100" dirty="0">
              <a:solidFill>
                <a:srgbClr val="FFFFFF"/>
              </a:solidFill>
            </a:endParaRPr>
          </a:p>
        </p:txBody>
      </p:sp>
    </p:spTree>
    <p:extLst>
      <p:ext uri="{BB962C8B-B14F-4D97-AF65-F5344CB8AC3E}">
        <p14:creationId xmlns:p14="http://schemas.microsoft.com/office/powerpoint/2010/main" val="881908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fade">
                                      <p:cBhvr>
                                        <p:cTn id="13" dur="500"/>
                                        <p:tgtEl>
                                          <p:spTgt spid="3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fade">
                                      <p:cBhvr>
                                        <p:cTn id="16" dur="500"/>
                                        <p:tgtEl>
                                          <p:spTgt spid="37"/>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10"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500"/>
                                        <p:tgtEl>
                                          <p:spTgt spid="38"/>
                                        </p:tgtEl>
                                      </p:cBhvr>
                                    </p:animEffect>
                                  </p:childTnLst>
                                </p:cTn>
                              </p:par>
                            </p:childTnLst>
                          </p:cTn>
                        </p:par>
                        <p:par>
                          <p:cTn id="27" fill="hold">
                            <p:stCondLst>
                              <p:cond delay="3000"/>
                            </p:stCondLst>
                            <p:childTnLst>
                              <p:par>
                                <p:cTn id="28" presetID="10" presetClass="entr" presetSubtype="0"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500"/>
                                        <p:tgtEl>
                                          <p:spTgt spid="39"/>
                                        </p:tgtEl>
                                      </p:cBhvr>
                                    </p:animEffect>
                                  </p:childTnLst>
                                </p:cTn>
                              </p:par>
                              <p:par>
                                <p:cTn id="31" presetID="42" presetClass="entr" presetSubtype="0"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fade">
                                      <p:cBhvr>
                                        <p:cTn id="39" dur="500"/>
                                        <p:tgtEl>
                                          <p:spTgt spid="40"/>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fade">
                                      <p:cBhvr>
                                        <p:cTn id="43" dur="500"/>
                                        <p:tgtEl>
                                          <p:spTgt spid="41"/>
                                        </p:tgtEl>
                                      </p:cBhvr>
                                    </p:animEffect>
                                  </p:childTnLst>
                                </p:cTn>
                              </p:par>
                            </p:childTnLst>
                          </p:cTn>
                        </p:par>
                        <p:par>
                          <p:cTn id="44" fill="hold">
                            <p:stCondLst>
                              <p:cond delay="5000"/>
                            </p:stCondLst>
                            <p:childTnLst>
                              <p:par>
                                <p:cTn id="45" presetID="42" presetClass="entr" presetSubtype="0"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10" presetClass="entr" presetSubtype="0" fill="hold" grpId="0"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500"/>
                                        <p:tgtEl>
                                          <p:spTgt spid="42"/>
                                        </p:tgtEl>
                                      </p:cBhvr>
                                    </p:animEffect>
                                  </p:childTnLst>
                                </p:cTn>
                              </p:par>
                            </p:childTnLst>
                          </p:cTn>
                        </p:par>
                        <p:par>
                          <p:cTn id="54" fill="hold">
                            <p:stCondLst>
                              <p:cond delay="6500"/>
                            </p:stCondLst>
                            <p:childTnLst>
                              <p:par>
                                <p:cTn id="55" presetID="10" presetClass="entr" presetSubtype="0"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fade">
                                      <p:cBhvr>
                                        <p:cTn id="57" dur="500"/>
                                        <p:tgtEl>
                                          <p:spTgt spid="43"/>
                                        </p:tgtEl>
                                      </p:cBhvr>
                                    </p:animEffect>
                                  </p:childTnLst>
                                </p:cTn>
                              </p:par>
                              <p:par>
                                <p:cTn id="58" presetID="42" presetClass="entr" presetSubtype="0" fill="hold" nodeType="with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fade">
                                      <p:cBhvr>
                                        <p:cTn id="60" dur="1000"/>
                                        <p:tgtEl>
                                          <p:spTgt spid="28"/>
                                        </p:tgtEl>
                                      </p:cBhvr>
                                    </p:animEffect>
                                    <p:anim calcmode="lin" valueType="num">
                                      <p:cBhvr>
                                        <p:cTn id="61" dur="1000" fill="hold"/>
                                        <p:tgtEl>
                                          <p:spTgt spid="28"/>
                                        </p:tgtEl>
                                        <p:attrNameLst>
                                          <p:attrName>ppt_x</p:attrName>
                                        </p:attrNameLst>
                                      </p:cBhvr>
                                      <p:tavLst>
                                        <p:tav tm="0">
                                          <p:val>
                                            <p:strVal val="#ppt_x"/>
                                          </p:val>
                                        </p:tav>
                                        <p:tav tm="100000">
                                          <p:val>
                                            <p:strVal val="#ppt_x"/>
                                          </p:val>
                                        </p:tav>
                                      </p:tavLst>
                                    </p:anim>
                                    <p:anim calcmode="lin" valueType="num">
                                      <p:cBhvr>
                                        <p:cTn id="62" dur="1000" fill="hold"/>
                                        <p:tgtEl>
                                          <p:spTgt spid="28"/>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10" presetClass="entr" presetSubtype="0"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Effect transition="in" filter="fade">
                                      <p:cBhvr>
                                        <p:cTn id="66" dur="500"/>
                                        <p:tgtEl>
                                          <p:spTgt spid="44"/>
                                        </p:tgtEl>
                                      </p:cBhvr>
                                    </p:animEffect>
                                  </p:childTnLst>
                                </p:cTn>
                              </p:par>
                            </p:childTnLst>
                          </p:cTn>
                        </p:par>
                        <p:par>
                          <p:cTn id="67" fill="hold">
                            <p:stCondLst>
                              <p:cond delay="8000"/>
                            </p:stCondLst>
                            <p:childTnLst>
                              <p:par>
                                <p:cTn id="68" presetID="10" presetClass="entr" presetSubtype="0" fill="hold" grpId="0" nodeType="afterEffect">
                                  <p:stCondLst>
                                    <p:cond delay="0"/>
                                  </p:stCondLst>
                                  <p:childTnLst>
                                    <p:set>
                                      <p:cBhvr>
                                        <p:cTn id="69" dur="1" fill="hold">
                                          <p:stCondLst>
                                            <p:cond delay="0"/>
                                          </p:stCondLst>
                                        </p:cTn>
                                        <p:tgtEl>
                                          <p:spTgt spid="45"/>
                                        </p:tgtEl>
                                        <p:attrNameLst>
                                          <p:attrName>style.visibility</p:attrName>
                                        </p:attrNameLst>
                                      </p:cBhvr>
                                      <p:to>
                                        <p:strVal val="visible"/>
                                      </p:to>
                                    </p:set>
                                    <p:animEffect transition="in" filter="fade">
                                      <p:cBhvr>
                                        <p:cTn id="70" dur="500"/>
                                        <p:tgtEl>
                                          <p:spTgt spid="45"/>
                                        </p:tgtEl>
                                      </p:cBhvr>
                                    </p:animEffect>
                                  </p:childTnLst>
                                </p:cTn>
                              </p:par>
                              <p:par>
                                <p:cTn id="71" presetID="42" presetClass="entr" presetSubtype="0" fill="hold" nodeType="withEffect">
                                  <p:stCondLst>
                                    <p:cond delay="0"/>
                                  </p:stCondLst>
                                  <p:childTnLst>
                                    <p:set>
                                      <p:cBhvr>
                                        <p:cTn id="72" dur="1" fill="hold">
                                          <p:stCondLst>
                                            <p:cond delay="0"/>
                                          </p:stCondLst>
                                        </p:cTn>
                                        <p:tgtEl>
                                          <p:spTgt spid="32"/>
                                        </p:tgtEl>
                                        <p:attrNameLst>
                                          <p:attrName>style.visibility</p:attrName>
                                        </p:attrNameLst>
                                      </p:cBhvr>
                                      <p:to>
                                        <p:strVal val="visible"/>
                                      </p:to>
                                    </p:set>
                                    <p:animEffect transition="in" filter="fade">
                                      <p:cBhvr>
                                        <p:cTn id="73" dur="1000"/>
                                        <p:tgtEl>
                                          <p:spTgt spid="32"/>
                                        </p:tgtEl>
                                      </p:cBhvr>
                                    </p:animEffect>
                                    <p:anim calcmode="lin" valueType="num">
                                      <p:cBhvr>
                                        <p:cTn id="74" dur="1000" fill="hold"/>
                                        <p:tgtEl>
                                          <p:spTgt spid="32"/>
                                        </p:tgtEl>
                                        <p:attrNameLst>
                                          <p:attrName>ppt_x</p:attrName>
                                        </p:attrNameLst>
                                      </p:cBhvr>
                                      <p:tavLst>
                                        <p:tav tm="0">
                                          <p:val>
                                            <p:strVal val="#ppt_x"/>
                                          </p:val>
                                        </p:tav>
                                        <p:tav tm="100000">
                                          <p:val>
                                            <p:strVal val="#ppt_x"/>
                                          </p:val>
                                        </p:tav>
                                      </p:tavLst>
                                    </p:anim>
                                    <p:anim calcmode="lin" valueType="num">
                                      <p:cBhvr>
                                        <p:cTn id="75" dur="1000" fill="hold"/>
                                        <p:tgtEl>
                                          <p:spTgt spid="32"/>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10" presetClass="entr" presetSubtype="0"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fade">
                                      <p:cBhvr>
                                        <p:cTn id="79" dur="500"/>
                                        <p:tgtEl>
                                          <p:spTgt spid="46"/>
                                        </p:tgtEl>
                                      </p:cBhvr>
                                    </p:animEffect>
                                  </p:childTnLst>
                                </p:cTn>
                              </p:par>
                            </p:childTnLst>
                          </p:cTn>
                        </p:par>
                        <p:par>
                          <p:cTn id="80" fill="hold">
                            <p:stCondLst>
                              <p:cond delay="9500"/>
                            </p:stCondLst>
                            <p:childTnLst>
                              <p:par>
                                <p:cTn id="81" presetID="10" presetClass="entr" presetSubtype="0" fill="hold" grpId="0" nodeType="afterEffect">
                                  <p:stCondLst>
                                    <p:cond delay="0"/>
                                  </p:stCondLst>
                                  <p:childTnLst>
                                    <p:set>
                                      <p:cBhvr>
                                        <p:cTn id="82" dur="1" fill="hold">
                                          <p:stCondLst>
                                            <p:cond delay="0"/>
                                          </p:stCondLst>
                                        </p:cTn>
                                        <p:tgtEl>
                                          <p:spTgt spid="47"/>
                                        </p:tgtEl>
                                        <p:attrNameLst>
                                          <p:attrName>style.visibility</p:attrName>
                                        </p:attrNameLst>
                                      </p:cBhvr>
                                      <p:to>
                                        <p:strVal val="visible"/>
                                      </p:to>
                                    </p:set>
                                    <p:animEffect transition="in" filter="fade">
                                      <p:cBhvr>
                                        <p:cTn id="8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P spid="42" grpId="0"/>
      <p:bldP spid="43" grpId="0"/>
      <p:bldP spid="44" grpId="0"/>
      <p:bldP spid="45" grpId="0"/>
      <p:bldP spid="46" grpId="0"/>
      <p:bldP spid="4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Bronwyn.Driver\Pictures\Stramlining 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15" y="418902"/>
            <a:ext cx="2316113" cy="189544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2273" y="2996275"/>
            <a:ext cx="2213728" cy="3861725"/>
          </a:xfrm>
          <a:prstGeom prst="rect">
            <a:avLst/>
          </a:prstGeom>
        </p:spPr>
      </p:pic>
      <p:sp>
        <p:nvSpPr>
          <p:cNvPr id="8" name="TextBox 7"/>
          <p:cNvSpPr txBox="1"/>
          <p:nvPr/>
        </p:nvSpPr>
        <p:spPr>
          <a:xfrm>
            <a:off x="468604" y="4030026"/>
            <a:ext cx="8568965" cy="400110"/>
          </a:xfrm>
          <a:prstGeom prst="rect">
            <a:avLst/>
          </a:prstGeom>
          <a:noFill/>
        </p:spPr>
        <p:txBody>
          <a:bodyPr wrap="square" rtlCol="0">
            <a:spAutoFit/>
          </a:bodyPr>
          <a:lstStyle/>
          <a:p>
            <a:r>
              <a:rPr lang="en-US" sz="2000" b="1" dirty="0">
                <a:solidFill>
                  <a:schemeClr val="bg1">
                    <a:lumMod val="50000"/>
                  </a:schemeClr>
                </a:solidFill>
                <a:latin typeface="Tw Cen MT" panose="020B0602020104020603" pitchFamily="34" charset="0"/>
                <a:ea typeface="Arial" charset="0"/>
                <a:cs typeface="Arial" charset="0"/>
              </a:rPr>
              <a:t>Year 2: Successes and Achievements</a:t>
            </a:r>
            <a:endParaRPr lang="en-US" sz="2000" b="1" dirty="0">
              <a:solidFill>
                <a:schemeClr val="bg1">
                  <a:lumMod val="50000"/>
                </a:schemeClr>
              </a:solidFill>
              <a:latin typeface="Arial" charset="0"/>
              <a:ea typeface="Arial" charset="0"/>
              <a:cs typeface="Arial" charset="0"/>
            </a:endParaRPr>
          </a:p>
        </p:txBody>
      </p:sp>
      <p:sp>
        <p:nvSpPr>
          <p:cNvPr id="9" name="TextBox 8"/>
          <p:cNvSpPr txBox="1"/>
          <p:nvPr/>
        </p:nvSpPr>
        <p:spPr>
          <a:xfrm>
            <a:off x="527901" y="6297105"/>
            <a:ext cx="8568965" cy="276999"/>
          </a:xfrm>
          <a:prstGeom prst="rect">
            <a:avLst/>
          </a:prstGeom>
          <a:noFill/>
        </p:spPr>
        <p:txBody>
          <a:bodyPr wrap="square" rtlCol="0">
            <a:spAutoFit/>
          </a:bodyPr>
          <a:lstStyle/>
          <a:p>
            <a:r>
              <a:rPr lang="en-US" sz="1200" dirty="0">
                <a:solidFill>
                  <a:schemeClr val="bg2">
                    <a:lumMod val="50000"/>
                  </a:schemeClr>
                </a:solidFill>
                <a:latin typeface="Arial" charset="0"/>
                <a:ea typeface="Arial" charset="0"/>
                <a:cs typeface="Arial" charset="0"/>
              </a:rPr>
              <a:t>August 2018</a:t>
            </a:r>
          </a:p>
        </p:txBody>
      </p:sp>
      <p:sp>
        <p:nvSpPr>
          <p:cNvPr id="11" name="TextBox 10">
            <a:extLst>
              <a:ext uri="{FF2B5EF4-FFF2-40B4-BE49-F238E27FC236}">
                <a16:creationId xmlns:a16="http://schemas.microsoft.com/office/drawing/2014/main" id="{BE8AA9BD-5B28-4BB1-803B-54BB6E1B0DE1}"/>
              </a:ext>
            </a:extLst>
          </p:cNvPr>
          <p:cNvSpPr txBox="1"/>
          <p:nvPr/>
        </p:nvSpPr>
        <p:spPr>
          <a:xfrm>
            <a:off x="413357" y="2530196"/>
            <a:ext cx="7278915" cy="1323439"/>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lumMod val="65000"/>
                  </a:prstClr>
                </a:solidFill>
                <a:effectLst/>
                <a:uLnTx/>
                <a:uFillTx/>
                <a:latin typeface="Tw Cen MT" panose="020B0602020104020603" pitchFamily="34" charset="0"/>
                <a:ea typeface="+mn-ea"/>
                <a:cs typeface="+mn-cs"/>
              </a:rPr>
              <a:t>North West </a:t>
            </a:r>
            <a:r>
              <a:rPr lang="en-US" sz="4000" dirty="0">
                <a:solidFill>
                  <a:prstClr val="white">
                    <a:lumMod val="65000"/>
                  </a:prstClr>
                </a:solidFill>
                <a:latin typeface="Tw Cen MT" panose="020B0602020104020603" pitchFamily="34" charset="0"/>
              </a:rPr>
              <a:t>Streamlining: </a:t>
            </a:r>
            <a:r>
              <a:rPr kumimoji="0" lang="en-US" sz="4000" b="0" i="0" u="none" strike="noStrike" kern="1200" cap="none" spc="0" normalizeH="0" baseline="0" noProof="0" dirty="0">
                <a:ln>
                  <a:noFill/>
                </a:ln>
                <a:solidFill>
                  <a:prstClr val="white">
                    <a:lumMod val="65000"/>
                  </a:prstClr>
                </a:solidFill>
                <a:effectLst/>
                <a:uLnTx/>
                <a:uFillTx/>
                <a:latin typeface="Tw Cen MT" panose="020B0602020104020603" pitchFamily="34" charset="0"/>
                <a:ea typeface="+mn-ea"/>
                <a:cs typeface="+mn-cs"/>
              </a:rPr>
              <a:t>Greater Manchester</a:t>
            </a:r>
          </a:p>
        </p:txBody>
      </p:sp>
      <p:grpSp>
        <p:nvGrpSpPr>
          <p:cNvPr id="7" name="Group 6">
            <a:extLst>
              <a:ext uri="{FF2B5EF4-FFF2-40B4-BE49-F238E27FC236}">
                <a16:creationId xmlns:a16="http://schemas.microsoft.com/office/drawing/2014/main" id="{DBBA08C8-2816-4D90-8F51-13DDE57D9B02}"/>
              </a:ext>
            </a:extLst>
          </p:cNvPr>
          <p:cNvGrpSpPr/>
          <p:nvPr/>
        </p:nvGrpSpPr>
        <p:grpSpPr>
          <a:xfrm>
            <a:off x="598151" y="4927137"/>
            <a:ext cx="2886286" cy="587348"/>
            <a:chOff x="4514321" y="4440352"/>
            <a:chExt cx="3552352" cy="587348"/>
          </a:xfrm>
        </p:grpSpPr>
        <p:pic>
          <p:nvPicPr>
            <p:cNvPr id="12" name="Picture 11">
              <a:extLst>
                <a:ext uri="{FF2B5EF4-FFF2-40B4-BE49-F238E27FC236}">
                  <a16:creationId xmlns:a16="http://schemas.microsoft.com/office/drawing/2014/main" id="{36AD75AC-7B33-4856-AEEB-43C097932FE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14321" y="4440352"/>
              <a:ext cx="587348" cy="587348"/>
            </a:xfrm>
            <a:prstGeom prst="rect">
              <a:avLst/>
            </a:prstGeom>
          </p:spPr>
        </p:pic>
        <p:sp>
          <p:nvSpPr>
            <p:cNvPr id="13" name="TextBox 12">
              <a:extLst>
                <a:ext uri="{FF2B5EF4-FFF2-40B4-BE49-F238E27FC236}">
                  <a16:creationId xmlns:a16="http://schemas.microsoft.com/office/drawing/2014/main" id="{AE6D7D2D-B60E-493F-9C97-225632E1B707}"/>
                </a:ext>
              </a:extLst>
            </p:cNvPr>
            <p:cNvSpPr txBox="1"/>
            <p:nvPr/>
          </p:nvSpPr>
          <p:spPr>
            <a:xfrm>
              <a:off x="4855821" y="4533971"/>
              <a:ext cx="3210852" cy="400110"/>
            </a:xfrm>
            <a:prstGeom prst="rect">
              <a:avLst/>
            </a:prstGeom>
            <a:noFill/>
          </p:spPr>
          <p:txBody>
            <a:bodyPr wrap="square" rtlCol="0">
              <a:spAutoFit/>
            </a:bodyPr>
            <a:lstStyle/>
            <a:p>
              <a:pPr algn="ctr"/>
              <a:r>
                <a:rPr lang="en-US" sz="2000" dirty="0">
                  <a:solidFill>
                    <a:srgbClr val="26A6D1"/>
                  </a:solidFill>
                  <a:latin typeface="Tw Cen MT" panose="020B0602020104020603" pitchFamily="34" charset="0"/>
                </a:rPr>
                <a:t>@</a:t>
              </a:r>
              <a:r>
                <a:rPr lang="en-US" sz="2000" dirty="0" err="1">
                  <a:solidFill>
                    <a:srgbClr val="26A6D1"/>
                  </a:solidFill>
                  <a:latin typeface="Tw Cen MT" panose="020B0602020104020603" pitchFamily="34" charset="0"/>
                </a:rPr>
                <a:t>StreamliningNW</a:t>
              </a:r>
              <a:endParaRPr lang="en-US" sz="2000" dirty="0">
                <a:solidFill>
                  <a:srgbClr val="26A6D1"/>
                </a:solidFill>
                <a:latin typeface="Tw Cen MT" panose="020B0602020104020603" pitchFamily="34" charset="0"/>
              </a:endParaRPr>
            </a:p>
          </p:txBody>
        </p:sp>
      </p:grpSp>
    </p:spTree>
    <p:extLst>
      <p:ext uri="{BB962C8B-B14F-4D97-AF65-F5344CB8AC3E}">
        <p14:creationId xmlns:p14="http://schemas.microsoft.com/office/powerpoint/2010/main" val="6578403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109" y="6235908"/>
            <a:ext cx="914400" cy="43281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03668" y="3151632"/>
            <a:ext cx="4468368" cy="3706368"/>
          </a:xfrm>
          <a:prstGeom prst="rect">
            <a:avLst/>
          </a:prstGeom>
        </p:spPr>
      </p:pic>
      <p:sp>
        <p:nvSpPr>
          <p:cNvPr id="12" name="TextBox 11">
            <a:extLst>
              <a:ext uri="{FF2B5EF4-FFF2-40B4-BE49-F238E27FC236}">
                <a16:creationId xmlns:a16="http://schemas.microsoft.com/office/drawing/2014/main" id="{173018C8-03FD-436F-9C99-DA75024C8C61}"/>
              </a:ext>
            </a:extLst>
          </p:cNvPr>
          <p:cNvSpPr txBox="1"/>
          <p:nvPr/>
        </p:nvSpPr>
        <p:spPr>
          <a:xfrm>
            <a:off x="1651904" y="129728"/>
            <a:ext cx="7318507"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lumMod val="65000"/>
                  </a:prstClr>
                </a:solidFill>
                <a:effectLst/>
                <a:uLnTx/>
                <a:uFillTx/>
                <a:latin typeface="Tw Cen MT" panose="020B0602020104020603" pitchFamily="34" charset="0"/>
                <a:ea typeface="+mn-ea"/>
                <a:cs typeface="+mn-cs"/>
              </a:rPr>
              <a:t>RECRUITMENT WORKSTREAM</a:t>
            </a:r>
          </a:p>
        </p:txBody>
      </p:sp>
      <p:sp>
        <p:nvSpPr>
          <p:cNvPr id="13" name="TextBox 12"/>
          <p:cNvSpPr txBox="1"/>
          <p:nvPr/>
        </p:nvSpPr>
        <p:spPr>
          <a:xfrm>
            <a:off x="527900" y="929434"/>
            <a:ext cx="8860543" cy="523220"/>
          </a:xfrm>
          <a:prstGeom prst="rect">
            <a:avLst/>
          </a:prstGeom>
          <a:noFill/>
        </p:spPr>
        <p:txBody>
          <a:bodyPr wrap="square" rtlCol="0">
            <a:spAutoFit/>
          </a:bodyPr>
          <a:lstStyle/>
          <a:p>
            <a:pPr algn="ctr"/>
            <a:r>
              <a:rPr lang="en-GB" sz="2800" b="1" dirty="0">
                <a:solidFill>
                  <a:srgbClr val="47D86F"/>
                </a:solidFill>
                <a:latin typeface="Tw Cen MT" panose="020B0602020104020603" pitchFamily="34" charset="0"/>
              </a:rPr>
              <a:t>Core: </a:t>
            </a:r>
            <a:r>
              <a:rPr lang="en-GB" sz="2800" dirty="0">
                <a:solidFill>
                  <a:srgbClr val="47D86F"/>
                </a:solidFill>
                <a:latin typeface="Tw Cen MT" panose="020B0602020104020603" pitchFamily="34" charset="0"/>
              </a:rPr>
              <a:t>Request &amp; respond to factual references via IAT </a:t>
            </a:r>
          </a:p>
        </p:txBody>
      </p:sp>
      <p:sp>
        <p:nvSpPr>
          <p:cNvPr id="8" name="TextBox 7"/>
          <p:cNvSpPr txBox="1"/>
          <p:nvPr/>
        </p:nvSpPr>
        <p:spPr>
          <a:xfrm>
            <a:off x="683484" y="4242049"/>
            <a:ext cx="1250387" cy="307777"/>
          </a:xfrm>
          <a:prstGeom prst="rect">
            <a:avLst/>
          </a:prstGeom>
          <a:noFill/>
        </p:spPr>
        <p:txBody>
          <a:bodyPr wrap="square" rtlCol="0">
            <a:spAutoFit/>
          </a:bodyPr>
          <a:lstStyle>
            <a:defPPr>
              <a:defRPr lang="en-US"/>
            </a:defPPr>
            <a:lvl1pPr algn="ctr">
              <a:defRPr sz="1600">
                <a:solidFill>
                  <a:schemeClr val="bg1"/>
                </a:solidFill>
                <a:latin typeface="+mj-lt"/>
              </a:defRPr>
            </a:lvl1pPr>
          </a:lstStyle>
          <a:p>
            <a:r>
              <a:rPr lang="en-US" sz="1400" dirty="0">
                <a:solidFill>
                  <a:srgbClr val="0070C0"/>
                </a:solidFill>
              </a:rPr>
              <a:t>Implement</a:t>
            </a:r>
          </a:p>
        </p:txBody>
      </p:sp>
      <p:sp>
        <p:nvSpPr>
          <p:cNvPr id="10" name="TextBox 9"/>
          <p:cNvSpPr txBox="1"/>
          <p:nvPr/>
        </p:nvSpPr>
        <p:spPr>
          <a:xfrm>
            <a:off x="2657269" y="4246480"/>
            <a:ext cx="847724" cy="307777"/>
          </a:xfrm>
          <a:prstGeom prst="rect">
            <a:avLst/>
          </a:prstGeom>
          <a:noFill/>
        </p:spPr>
        <p:txBody>
          <a:bodyPr wrap="square" rtlCol="0">
            <a:spAutoFit/>
          </a:bodyPr>
          <a:lstStyle>
            <a:defPPr>
              <a:defRPr lang="en-US"/>
            </a:defPPr>
            <a:lvl1pPr algn="ctr">
              <a:defRPr sz="1600">
                <a:solidFill>
                  <a:schemeClr val="bg1"/>
                </a:solidFill>
                <a:latin typeface="+mj-lt"/>
              </a:defRPr>
            </a:lvl1pPr>
          </a:lstStyle>
          <a:p>
            <a:r>
              <a:rPr lang="en-US" sz="1400" dirty="0">
                <a:solidFill>
                  <a:srgbClr val="0070C0"/>
                </a:solidFill>
              </a:rPr>
              <a:t>Respond</a:t>
            </a:r>
          </a:p>
        </p:txBody>
      </p:sp>
      <p:sp>
        <p:nvSpPr>
          <p:cNvPr id="14" name="TextBox 13"/>
          <p:cNvSpPr txBox="1"/>
          <p:nvPr/>
        </p:nvSpPr>
        <p:spPr>
          <a:xfrm>
            <a:off x="4337322" y="4246480"/>
            <a:ext cx="1129168" cy="307777"/>
          </a:xfrm>
          <a:prstGeom prst="rect">
            <a:avLst/>
          </a:prstGeom>
          <a:noFill/>
        </p:spPr>
        <p:txBody>
          <a:bodyPr wrap="square" rtlCol="0">
            <a:spAutoFit/>
          </a:bodyPr>
          <a:lstStyle>
            <a:defPPr>
              <a:defRPr lang="en-US"/>
            </a:defPPr>
            <a:lvl1pPr algn="ctr">
              <a:defRPr sz="1600">
                <a:solidFill>
                  <a:schemeClr val="bg1"/>
                </a:solidFill>
                <a:latin typeface="+mj-lt"/>
              </a:defRPr>
            </a:lvl1pPr>
          </a:lstStyle>
          <a:p>
            <a:r>
              <a:rPr lang="en-US" sz="1400" dirty="0">
                <a:solidFill>
                  <a:srgbClr val="0070C0"/>
                </a:solidFill>
              </a:rPr>
              <a:t>Agree</a:t>
            </a:r>
          </a:p>
        </p:txBody>
      </p:sp>
      <p:sp>
        <p:nvSpPr>
          <p:cNvPr id="15" name="TextBox 14"/>
          <p:cNvSpPr txBox="1"/>
          <p:nvPr/>
        </p:nvSpPr>
        <p:spPr>
          <a:xfrm>
            <a:off x="5865591" y="4283242"/>
            <a:ext cx="1446119" cy="523220"/>
          </a:xfrm>
          <a:prstGeom prst="rect">
            <a:avLst/>
          </a:prstGeom>
          <a:noFill/>
        </p:spPr>
        <p:txBody>
          <a:bodyPr wrap="square" rtlCol="0">
            <a:spAutoFit/>
          </a:bodyPr>
          <a:lstStyle>
            <a:defPPr>
              <a:defRPr lang="en-US"/>
            </a:defPPr>
            <a:lvl1pPr algn="ctr">
              <a:defRPr sz="1600">
                <a:solidFill>
                  <a:schemeClr val="bg1"/>
                </a:solidFill>
                <a:latin typeface="+mj-lt"/>
              </a:defRPr>
            </a:lvl1pPr>
          </a:lstStyle>
          <a:p>
            <a:r>
              <a:rPr lang="en-US" sz="1400" dirty="0">
                <a:solidFill>
                  <a:srgbClr val="0070C0"/>
                </a:solidFill>
              </a:rPr>
              <a:t>Sole Provision of FRs</a:t>
            </a:r>
          </a:p>
        </p:txBody>
      </p:sp>
      <p:sp>
        <p:nvSpPr>
          <p:cNvPr id="16" name="TextBox 15"/>
          <p:cNvSpPr txBox="1"/>
          <p:nvPr/>
        </p:nvSpPr>
        <p:spPr>
          <a:xfrm>
            <a:off x="8074072" y="4292867"/>
            <a:ext cx="762884" cy="307777"/>
          </a:xfrm>
          <a:prstGeom prst="rect">
            <a:avLst/>
          </a:prstGeom>
          <a:noFill/>
        </p:spPr>
        <p:txBody>
          <a:bodyPr wrap="square" rtlCol="0">
            <a:spAutoFit/>
          </a:bodyPr>
          <a:lstStyle>
            <a:defPPr>
              <a:defRPr lang="en-US"/>
            </a:defPPr>
            <a:lvl1pPr algn="ctr">
              <a:defRPr sz="1600">
                <a:solidFill>
                  <a:schemeClr val="bg1"/>
                </a:solidFill>
                <a:latin typeface="+mj-lt"/>
              </a:defRPr>
            </a:lvl1pPr>
          </a:lstStyle>
          <a:p>
            <a:r>
              <a:rPr lang="en-US" sz="1400" dirty="0">
                <a:solidFill>
                  <a:srgbClr val="0070C0"/>
                </a:solidFill>
              </a:rPr>
              <a:t>Insights</a:t>
            </a:r>
          </a:p>
        </p:txBody>
      </p:sp>
      <p:sp>
        <p:nvSpPr>
          <p:cNvPr id="17" name="Arc 16"/>
          <p:cNvSpPr/>
          <p:nvPr/>
        </p:nvSpPr>
        <p:spPr>
          <a:xfrm>
            <a:off x="444065" y="2366918"/>
            <a:ext cx="1729226" cy="1916324"/>
          </a:xfrm>
          <a:prstGeom prst="arc">
            <a:avLst>
              <a:gd name="adj1" fmla="val 10763432"/>
              <a:gd name="adj2" fmla="val 0"/>
            </a:avLst>
          </a:prstGeom>
          <a:noFill/>
          <a:ln w="63500" cap="rnd">
            <a:solidFill>
              <a:schemeClr val="tx1">
                <a:lumMod val="20000"/>
                <a:lumOff val="80000"/>
              </a:schemeClr>
            </a:solidFill>
            <a:headEnd type="ova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c 17"/>
          <p:cNvSpPr/>
          <p:nvPr/>
        </p:nvSpPr>
        <p:spPr>
          <a:xfrm>
            <a:off x="2173292" y="2366918"/>
            <a:ext cx="1755266" cy="2055468"/>
          </a:xfrm>
          <a:prstGeom prst="arc">
            <a:avLst>
              <a:gd name="adj1" fmla="val 10922726"/>
              <a:gd name="adj2" fmla="val 0"/>
            </a:avLst>
          </a:prstGeom>
          <a:noFill/>
          <a:ln w="63500" cap="rnd">
            <a:solidFill>
              <a:schemeClr val="tx1">
                <a:lumMod val="20000"/>
                <a:lumOff val="8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c 20"/>
          <p:cNvSpPr/>
          <p:nvPr/>
        </p:nvSpPr>
        <p:spPr>
          <a:xfrm>
            <a:off x="7468103" y="2355128"/>
            <a:ext cx="1755331" cy="2055468"/>
          </a:xfrm>
          <a:prstGeom prst="arc">
            <a:avLst>
              <a:gd name="adj1" fmla="val 10800000"/>
              <a:gd name="adj2" fmla="val 0"/>
            </a:avLst>
          </a:prstGeom>
          <a:noFill/>
          <a:ln w="63500" cap="rnd">
            <a:solidFill>
              <a:schemeClr val="tx1">
                <a:lumMod val="20000"/>
                <a:lumOff val="80000"/>
              </a:schemeClr>
            </a:solidFill>
            <a:tailEnd type="triangle"/>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2596857" y="2708736"/>
            <a:ext cx="908136" cy="1306237"/>
          </a:xfrm>
          <a:prstGeom prst="ellipse">
            <a:avLst/>
          </a:prstGeom>
          <a:solidFill>
            <a:schemeClr val="accent6">
              <a:lumMod val="40000"/>
              <a:lumOff val="60000"/>
            </a:schemeClr>
          </a:solidFill>
          <a:ln/>
          <a:effectLst/>
        </p:spPr>
        <p:style>
          <a:lnRef idx="0">
            <a:schemeClr val="accent1"/>
          </a:lnRef>
          <a:fillRef idx="3">
            <a:schemeClr val="accent1"/>
          </a:fillRef>
          <a:effectRef idx="3">
            <a:schemeClr val="accent1"/>
          </a:effectRef>
          <a:fontRef idx="minor">
            <a:schemeClr val="lt1"/>
          </a:fontRef>
        </p:style>
        <p:txBody>
          <a:bodyPr lIns="0" tIns="91440" rIns="0" bIns="0" rtlCol="0" anchor="ctr"/>
          <a:lstStyle/>
          <a:p>
            <a:pPr algn="ctr"/>
            <a:endParaRPr lang="id-ID" sz="3200" dirty="0">
              <a:solidFill>
                <a:srgbClr val="FFFFFF"/>
              </a:solidFill>
              <a:latin typeface="Questrial" panose="02000000000000000000" pitchFamily="50" charset="0"/>
            </a:endParaRPr>
          </a:p>
        </p:txBody>
      </p:sp>
      <p:sp>
        <p:nvSpPr>
          <p:cNvPr id="23" name="Oval 22"/>
          <p:cNvSpPr/>
          <p:nvPr/>
        </p:nvSpPr>
        <p:spPr>
          <a:xfrm>
            <a:off x="4447838" y="2741533"/>
            <a:ext cx="908136" cy="1306237"/>
          </a:xfrm>
          <a:prstGeom prst="ellipse">
            <a:avLst/>
          </a:prstGeom>
          <a:solidFill>
            <a:schemeClr val="accent6">
              <a:lumMod val="60000"/>
              <a:lumOff val="40000"/>
            </a:schemeClr>
          </a:solidFill>
          <a:ln/>
          <a:effectLst/>
        </p:spPr>
        <p:style>
          <a:lnRef idx="0">
            <a:schemeClr val="accent1"/>
          </a:lnRef>
          <a:fillRef idx="3">
            <a:schemeClr val="accent1"/>
          </a:fillRef>
          <a:effectRef idx="3">
            <a:schemeClr val="accent1"/>
          </a:effectRef>
          <a:fontRef idx="minor">
            <a:schemeClr val="lt1"/>
          </a:fontRef>
        </p:style>
        <p:txBody>
          <a:bodyPr lIns="0" tIns="91440" rIns="0" bIns="0" rtlCol="0" anchor="ctr"/>
          <a:lstStyle/>
          <a:p>
            <a:pPr algn="ctr"/>
            <a:endParaRPr lang="id-ID" sz="3200" dirty="0">
              <a:solidFill>
                <a:srgbClr val="FFFFFF"/>
              </a:solidFill>
              <a:latin typeface="Questrial" panose="02000000000000000000" pitchFamily="50" charset="0"/>
            </a:endParaRPr>
          </a:p>
        </p:txBody>
      </p:sp>
      <p:sp>
        <p:nvSpPr>
          <p:cNvPr id="24" name="Oval 23"/>
          <p:cNvSpPr/>
          <p:nvPr/>
        </p:nvSpPr>
        <p:spPr>
          <a:xfrm>
            <a:off x="876113" y="2711044"/>
            <a:ext cx="908136" cy="1306237"/>
          </a:xfrm>
          <a:prstGeom prst="ellipse">
            <a:avLst/>
          </a:prstGeom>
          <a:solidFill>
            <a:schemeClr val="accent6">
              <a:lumMod val="20000"/>
              <a:lumOff val="80000"/>
            </a:schemeClr>
          </a:solidFill>
          <a:ln/>
          <a:effectLst/>
        </p:spPr>
        <p:style>
          <a:lnRef idx="0">
            <a:schemeClr val="accent1"/>
          </a:lnRef>
          <a:fillRef idx="3">
            <a:schemeClr val="accent1"/>
          </a:fillRef>
          <a:effectRef idx="3">
            <a:schemeClr val="accent1"/>
          </a:effectRef>
          <a:fontRef idx="minor">
            <a:schemeClr val="lt1"/>
          </a:fontRef>
        </p:style>
        <p:txBody>
          <a:bodyPr lIns="0" tIns="91440" rIns="0" bIns="0" rtlCol="0" anchor="ctr"/>
          <a:lstStyle/>
          <a:p>
            <a:pPr algn="ctr"/>
            <a:endParaRPr lang="id-ID" sz="3200" dirty="0">
              <a:solidFill>
                <a:srgbClr val="FFFFFF"/>
              </a:solidFill>
              <a:latin typeface="Questrial" panose="02000000000000000000" pitchFamily="50" charset="0"/>
            </a:endParaRPr>
          </a:p>
        </p:txBody>
      </p:sp>
      <p:sp>
        <p:nvSpPr>
          <p:cNvPr id="25" name="Oval 24"/>
          <p:cNvSpPr/>
          <p:nvPr/>
        </p:nvSpPr>
        <p:spPr>
          <a:xfrm>
            <a:off x="7928820" y="2729743"/>
            <a:ext cx="908136" cy="1306237"/>
          </a:xfrm>
          <a:prstGeom prst="ellipse">
            <a:avLst/>
          </a:prstGeom>
          <a:solidFill>
            <a:schemeClr val="accent6">
              <a:lumMod val="50000"/>
            </a:schemeClr>
          </a:solidFill>
          <a:ln/>
          <a:effectLst/>
        </p:spPr>
        <p:style>
          <a:lnRef idx="0">
            <a:schemeClr val="accent1"/>
          </a:lnRef>
          <a:fillRef idx="3">
            <a:schemeClr val="accent1"/>
          </a:fillRef>
          <a:effectRef idx="3">
            <a:schemeClr val="accent1"/>
          </a:effectRef>
          <a:fontRef idx="minor">
            <a:schemeClr val="lt1"/>
          </a:fontRef>
        </p:style>
        <p:txBody>
          <a:bodyPr lIns="0" tIns="91440" rIns="0" bIns="0" rtlCol="0" anchor="ctr"/>
          <a:lstStyle/>
          <a:p>
            <a:pPr algn="ctr"/>
            <a:endParaRPr lang="id-ID" sz="3200" dirty="0">
              <a:solidFill>
                <a:srgbClr val="FFFFFF"/>
              </a:solidFill>
              <a:latin typeface="Questrial" panose="02000000000000000000" pitchFamily="50" charset="0"/>
            </a:endParaRPr>
          </a:p>
        </p:txBody>
      </p:sp>
      <p:sp>
        <p:nvSpPr>
          <p:cNvPr id="26" name="Oval 25"/>
          <p:cNvSpPr/>
          <p:nvPr/>
        </p:nvSpPr>
        <p:spPr>
          <a:xfrm>
            <a:off x="6107454" y="2755339"/>
            <a:ext cx="908136" cy="1306237"/>
          </a:xfrm>
          <a:prstGeom prst="ellipse">
            <a:avLst/>
          </a:prstGeom>
          <a:solidFill>
            <a:schemeClr val="accent6">
              <a:lumMod val="75000"/>
            </a:schemeClr>
          </a:solidFill>
          <a:ln/>
          <a:effectLst/>
        </p:spPr>
        <p:style>
          <a:lnRef idx="0">
            <a:schemeClr val="accent1"/>
          </a:lnRef>
          <a:fillRef idx="3">
            <a:schemeClr val="accent1"/>
          </a:fillRef>
          <a:effectRef idx="3">
            <a:schemeClr val="accent1"/>
          </a:effectRef>
          <a:fontRef idx="minor">
            <a:schemeClr val="lt1"/>
          </a:fontRef>
        </p:style>
        <p:txBody>
          <a:bodyPr lIns="0" tIns="91440" rIns="0" bIns="0" rtlCol="0" anchor="ctr"/>
          <a:lstStyle/>
          <a:p>
            <a:pPr algn="ctr"/>
            <a:endParaRPr lang="id-ID" sz="3200" dirty="0">
              <a:solidFill>
                <a:srgbClr val="FFFFFF"/>
              </a:solidFill>
              <a:latin typeface="Questrial" panose="02000000000000000000" pitchFamily="50" charset="0"/>
            </a:endParaRPr>
          </a:p>
        </p:txBody>
      </p:sp>
      <p:sp>
        <p:nvSpPr>
          <p:cNvPr id="27" name="TextBox 26"/>
          <p:cNvSpPr txBox="1"/>
          <p:nvPr/>
        </p:nvSpPr>
        <p:spPr>
          <a:xfrm>
            <a:off x="4677231" y="3036674"/>
            <a:ext cx="449349" cy="646331"/>
          </a:xfrm>
          <a:prstGeom prst="rect">
            <a:avLst/>
          </a:prstGeom>
          <a:noFill/>
        </p:spPr>
        <p:txBody>
          <a:bodyPr wrap="square" rtlCol="0">
            <a:spAutoFit/>
          </a:bodyPr>
          <a:lstStyle/>
          <a:p>
            <a:pPr algn="ctr"/>
            <a:r>
              <a:rPr lang="en-US" sz="3600" dirty="0">
                <a:solidFill>
                  <a:srgbClr val="FFFFFF"/>
                </a:solidFill>
                <a:latin typeface="Flaticon" panose="02000603000000000000" pitchFamily="2" charset="0"/>
              </a:rPr>
              <a:t></a:t>
            </a:r>
          </a:p>
        </p:txBody>
      </p:sp>
      <p:sp>
        <p:nvSpPr>
          <p:cNvPr id="28" name="TextBox 27"/>
          <p:cNvSpPr txBox="1"/>
          <p:nvPr/>
        </p:nvSpPr>
        <p:spPr>
          <a:xfrm>
            <a:off x="1105506" y="3006185"/>
            <a:ext cx="449349" cy="646331"/>
          </a:xfrm>
          <a:prstGeom prst="rect">
            <a:avLst/>
          </a:prstGeom>
          <a:noFill/>
        </p:spPr>
        <p:txBody>
          <a:bodyPr wrap="square" rtlCol="0">
            <a:spAutoFit/>
          </a:bodyPr>
          <a:lstStyle/>
          <a:p>
            <a:pPr algn="ctr"/>
            <a:r>
              <a:rPr lang="en-US" sz="3600" dirty="0">
                <a:solidFill>
                  <a:srgbClr val="FFFFFF"/>
                </a:solidFill>
                <a:latin typeface="Flaticon" panose="02000603000000000000" pitchFamily="2" charset="0"/>
              </a:rPr>
              <a:t></a:t>
            </a:r>
          </a:p>
        </p:txBody>
      </p:sp>
      <p:sp>
        <p:nvSpPr>
          <p:cNvPr id="29" name="TextBox 28"/>
          <p:cNvSpPr txBox="1"/>
          <p:nvPr/>
        </p:nvSpPr>
        <p:spPr>
          <a:xfrm>
            <a:off x="2826250" y="3003877"/>
            <a:ext cx="449349" cy="646331"/>
          </a:xfrm>
          <a:prstGeom prst="rect">
            <a:avLst/>
          </a:prstGeom>
          <a:noFill/>
        </p:spPr>
        <p:txBody>
          <a:bodyPr wrap="square" rtlCol="0">
            <a:spAutoFit/>
          </a:bodyPr>
          <a:lstStyle/>
          <a:p>
            <a:pPr algn="ctr"/>
            <a:r>
              <a:rPr lang="en-US" sz="3600" dirty="0">
                <a:solidFill>
                  <a:srgbClr val="FFFFFF"/>
                </a:solidFill>
                <a:latin typeface="Flaticon" panose="02000603000000000000" pitchFamily="2" charset="0"/>
              </a:rPr>
              <a:t></a:t>
            </a:r>
          </a:p>
        </p:txBody>
      </p:sp>
      <p:sp>
        <p:nvSpPr>
          <p:cNvPr id="30" name="TextBox 29"/>
          <p:cNvSpPr txBox="1"/>
          <p:nvPr/>
        </p:nvSpPr>
        <p:spPr>
          <a:xfrm>
            <a:off x="6336847" y="3050480"/>
            <a:ext cx="449349" cy="646331"/>
          </a:xfrm>
          <a:prstGeom prst="rect">
            <a:avLst/>
          </a:prstGeom>
          <a:noFill/>
        </p:spPr>
        <p:txBody>
          <a:bodyPr wrap="square" rtlCol="0">
            <a:spAutoFit/>
          </a:bodyPr>
          <a:lstStyle/>
          <a:p>
            <a:pPr algn="ctr"/>
            <a:r>
              <a:rPr lang="en-US" sz="3600" dirty="0">
                <a:solidFill>
                  <a:srgbClr val="FFFFFF"/>
                </a:solidFill>
                <a:latin typeface="Flaticon" panose="02000603000000000000" pitchFamily="2" charset="0"/>
              </a:rPr>
              <a:t></a:t>
            </a:r>
          </a:p>
        </p:txBody>
      </p:sp>
      <p:sp>
        <p:nvSpPr>
          <p:cNvPr id="31" name="TextBox 30"/>
          <p:cNvSpPr txBox="1"/>
          <p:nvPr/>
        </p:nvSpPr>
        <p:spPr>
          <a:xfrm>
            <a:off x="8158213" y="3024884"/>
            <a:ext cx="449349" cy="646331"/>
          </a:xfrm>
          <a:prstGeom prst="rect">
            <a:avLst/>
          </a:prstGeom>
          <a:noFill/>
        </p:spPr>
        <p:txBody>
          <a:bodyPr wrap="square" rtlCol="0">
            <a:spAutoFit/>
          </a:bodyPr>
          <a:lstStyle/>
          <a:p>
            <a:pPr algn="ctr"/>
            <a:r>
              <a:rPr lang="en-US" sz="3600" dirty="0">
                <a:solidFill>
                  <a:srgbClr val="FFFFFF"/>
                </a:solidFill>
                <a:latin typeface="Flaticon" panose="02000603000000000000" pitchFamily="2" charset="0"/>
              </a:rPr>
              <a:t></a:t>
            </a:r>
          </a:p>
        </p:txBody>
      </p:sp>
      <p:sp>
        <p:nvSpPr>
          <p:cNvPr id="32" name="TextBox 31"/>
          <p:cNvSpPr txBox="1"/>
          <p:nvPr/>
        </p:nvSpPr>
        <p:spPr>
          <a:xfrm>
            <a:off x="720961" y="4702587"/>
            <a:ext cx="1191230" cy="1708160"/>
          </a:xfrm>
          <a:prstGeom prst="rect">
            <a:avLst/>
          </a:prstGeom>
          <a:noFill/>
        </p:spPr>
        <p:txBody>
          <a:bodyPr wrap="square" rtlCol="0">
            <a:spAutoFit/>
          </a:bodyPr>
          <a:lstStyle/>
          <a:p>
            <a:pPr algn="ctr"/>
            <a:r>
              <a:rPr lang="en-US" sz="1050" dirty="0">
                <a:effectLst>
                  <a:outerShdw blurRad="50800" dist="317500" dir="5400000" sx="0" sy="0" algn="ctr">
                    <a:srgbClr val="000000">
                      <a:alpha val="43137"/>
                    </a:srgbClr>
                  </a:outerShdw>
                </a:effectLst>
                <a:latin typeface="Tw Cen MT" panose="020B0602020104020603" pitchFamily="34" charset="0"/>
              </a:rPr>
              <a:t>All Trusts to implement Factual Reference requests in line with NHS Employers Factual Reference template [the request does not have to be via IAT]</a:t>
            </a:r>
          </a:p>
        </p:txBody>
      </p:sp>
      <p:sp>
        <p:nvSpPr>
          <p:cNvPr id="33" name="TextBox 32"/>
          <p:cNvSpPr txBox="1"/>
          <p:nvPr/>
        </p:nvSpPr>
        <p:spPr>
          <a:xfrm>
            <a:off x="2455310" y="4721647"/>
            <a:ext cx="1191230" cy="1384995"/>
          </a:xfrm>
          <a:prstGeom prst="rect">
            <a:avLst/>
          </a:prstGeom>
          <a:noFill/>
        </p:spPr>
        <p:txBody>
          <a:bodyPr wrap="square" rtlCol="0">
            <a:spAutoFit/>
          </a:bodyPr>
          <a:lstStyle/>
          <a:p>
            <a:pPr algn="ctr"/>
            <a:r>
              <a:rPr lang="en-US" sz="1050" dirty="0">
                <a:effectLst>
                  <a:outerShdw blurRad="50800" dist="317500" dir="5400000" sx="0" sy="0" algn="ctr">
                    <a:srgbClr val="000000">
                      <a:alpha val="43137"/>
                    </a:srgbClr>
                  </a:outerShdw>
                </a:effectLst>
                <a:latin typeface="Tw Cen MT" panose="020B0602020104020603" pitchFamily="34" charset="0"/>
              </a:rPr>
              <a:t>All Trusts to implement responding to Factual Reference requests via the method in which they are requested. </a:t>
            </a:r>
          </a:p>
        </p:txBody>
      </p:sp>
      <p:sp>
        <p:nvSpPr>
          <p:cNvPr id="34" name="TextBox 33"/>
          <p:cNvSpPr txBox="1"/>
          <p:nvPr/>
        </p:nvSpPr>
        <p:spPr>
          <a:xfrm>
            <a:off x="4322399" y="4726842"/>
            <a:ext cx="1191230" cy="1546577"/>
          </a:xfrm>
          <a:prstGeom prst="rect">
            <a:avLst/>
          </a:prstGeom>
          <a:noFill/>
        </p:spPr>
        <p:txBody>
          <a:bodyPr wrap="square" rtlCol="0">
            <a:spAutoFit/>
          </a:bodyPr>
          <a:lstStyle/>
          <a:p>
            <a:pPr algn="ctr"/>
            <a:r>
              <a:rPr lang="en-US" sz="1050" dirty="0">
                <a:effectLst>
                  <a:outerShdw blurRad="50800" dist="317500" dir="5400000" sx="0" sy="0" algn="ctr">
                    <a:srgbClr val="000000">
                      <a:alpha val="43137"/>
                    </a:srgbClr>
                  </a:outerShdw>
                </a:effectLst>
                <a:latin typeface="Tw Cen MT" panose="020B0602020104020603" pitchFamily="34" charset="0"/>
              </a:rPr>
              <a:t>Trusts who are currently not using IAT to review this position and agree to request and respond to FRs via IAT once ESR have further developed this process.</a:t>
            </a:r>
          </a:p>
        </p:txBody>
      </p:sp>
      <p:sp>
        <p:nvSpPr>
          <p:cNvPr id="35" name="TextBox 34"/>
          <p:cNvSpPr txBox="1"/>
          <p:nvPr/>
        </p:nvSpPr>
        <p:spPr>
          <a:xfrm>
            <a:off x="5993036" y="4782781"/>
            <a:ext cx="1191230" cy="1505348"/>
          </a:xfrm>
          <a:prstGeom prst="rect">
            <a:avLst/>
          </a:prstGeom>
          <a:noFill/>
        </p:spPr>
        <p:txBody>
          <a:bodyPr wrap="square" rtlCol="0">
            <a:spAutoFit/>
          </a:bodyPr>
          <a:lstStyle/>
          <a:p>
            <a:pPr algn="ctr">
              <a:lnSpc>
                <a:spcPct val="110000"/>
              </a:lnSpc>
            </a:pPr>
            <a:r>
              <a:rPr lang="en-US" sz="1050" dirty="0">
                <a:effectLst>
                  <a:outerShdw blurRad="50800" dist="317500" dir="5400000" sx="0" sy="0" algn="ctr">
                    <a:srgbClr val="000000">
                      <a:alpha val="43137"/>
                    </a:srgbClr>
                  </a:outerShdw>
                </a:effectLst>
                <a:latin typeface="Tw Cen MT" panose="020B0602020104020603" pitchFamily="34" charset="0"/>
              </a:rPr>
              <a:t>All Trusts to stop responding to reference requests with subjective responses, and to move to provision of FRs only</a:t>
            </a:r>
          </a:p>
          <a:p>
            <a:pPr algn="ctr">
              <a:lnSpc>
                <a:spcPct val="110000"/>
              </a:lnSpc>
            </a:pPr>
            <a:endParaRPr lang="en-US" sz="1050" dirty="0"/>
          </a:p>
        </p:txBody>
      </p:sp>
      <p:sp>
        <p:nvSpPr>
          <p:cNvPr id="36" name="TextBox 35"/>
          <p:cNvSpPr txBox="1"/>
          <p:nvPr/>
        </p:nvSpPr>
        <p:spPr>
          <a:xfrm>
            <a:off x="7809021" y="4788240"/>
            <a:ext cx="1191230" cy="1869743"/>
          </a:xfrm>
          <a:prstGeom prst="rect">
            <a:avLst/>
          </a:prstGeom>
          <a:noFill/>
        </p:spPr>
        <p:txBody>
          <a:bodyPr wrap="square" rtlCol="0">
            <a:spAutoFit/>
          </a:bodyPr>
          <a:lstStyle/>
          <a:p>
            <a:pPr algn="ctr"/>
            <a:r>
              <a:rPr lang="en-US" sz="1050" dirty="0">
                <a:effectLst>
                  <a:outerShdw blurRad="50800" dist="317500" dir="5400000" sx="0" sy="0" algn="ctr">
                    <a:srgbClr val="000000">
                      <a:alpha val="43137"/>
                    </a:srgbClr>
                  </a:outerShdw>
                </a:effectLst>
                <a:latin typeface="Tw Cen MT" panose="020B0602020104020603" pitchFamily="34" charset="0"/>
              </a:rPr>
              <a:t>GM HRDs have confirmed their support to these next steps and have agreed </a:t>
            </a:r>
          </a:p>
          <a:p>
            <a:pPr algn="ctr"/>
            <a:r>
              <a:rPr lang="en-US" sz="1050" dirty="0">
                <a:effectLst>
                  <a:outerShdw blurRad="50800" dist="317500" dir="5400000" sx="0" sy="0" algn="ctr">
                    <a:srgbClr val="000000">
                      <a:alpha val="43137"/>
                    </a:srgbClr>
                  </a:outerShdw>
                </a:effectLst>
                <a:latin typeface="Tw Cen MT" panose="020B0602020104020603" pitchFamily="34" charset="0"/>
              </a:rPr>
              <a:t>that all Trusts will move to the sole requesting and responding to FRs by 30</a:t>
            </a:r>
            <a:r>
              <a:rPr lang="en-US" sz="1050" baseline="30000" dirty="0">
                <a:effectLst>
                  <a:outerShdw blurRad="50800" dist="317500" dir="5400000" sx="0" sy="0" algn="ctr">
                    <a:srgbClr val="000000">
                      <a:alpha val="43137"/>
                    </a:srgbClr>
                  </a:outerShdw>
                </a:effectLst>
                <a:latin typeface="Tw Cen MT" panose="020B0602020104020603" pitchFamily="34" charset="0"/>
              </a:rPr>
              <a:t>th</a:t>
            </a:r>
            <a:r>
              <a:rPr lang="en-US" sz="1050" dirty="0">
                <a:effectLst>
                  <a:outerShdw blurRad="50800" dist="317500" dir="5400000" sx="0" sy="0" algn="ctr">
                    <a:srgbClr val="000000">
                      <a:alpha val="43137"/>
                    </a:srgbClr>
                  </a:outerShdw>
                </a:effectLst>
                <a:latin typeface="Tw Cen MT" panose="020B0602020104020603" pitchFamily="34" charset="0"/>
              </a:rPr>
              <a:t> September 2018.</a:t>
            </a:r>
          </a:p>
        </p:txBody>
      </p:sp>
      <p:sp>
        <p:nvSpPr>
          <p:cNvPr id="37" name="Arc 36"/>
          <p:cNvSpPr/>
          <p:nvPr/>
        </p:nvSpPr>
        <p:spPr>
          <a:xfrm>
            <a:off x="3928558" y="2366918"/>
            <a:ext cx="1755266" cy="2055468"/>
          </a:xfrm>
          <a:prstGeom prst="arc">
            <a:avLst>
              <a:gd name="adj1" fmla="val 10922726"/>
              <a:gd name="adj2" fmla="val 0"/>
            </a:avLst>
          </a:prstGeom>
          <a:noFill/>
          <a:ln w="63500" cap="rnd">
            <a:solidFill>
              <a:schemeClr val="tx1">
                <a:lumMod val="20000"/>
                <a:lumOff val="8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Arc 37"/>
          <p:cNvSpPr/>
          <p:nvPr/>
        </p:nvSpPr>
        <p:spPr>
          <a:xfrm>
            <a:off x="5683889" y="2391287"/>
            <a:ext cx="1755266" cy="2055468"/>
          </a:xfrm>
          <a:prstGeom prst="arc">
            <a:avLst>
              <a:gd name="adj1" fmla="val 10922726"/>
              <a:gd name="adj2" fmla="val 0"/>
            </a:avLst>
          </a:prstGeom>
          <a:noFill/>
          <a:ln w="63500" cap="rnd">
            <a:solidFill>
              <a:schemeClr val="tx1">
                <a:lumMod val="20000"/>
                <a:lumOff val="8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1345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 calcmode="lin" valueType="num">
                                      <p:cBhvr>
                                        <p:cTn id="16" dur="500" fill="hold"/>
                                        <p:tgtEl>
                                          <p:spTgt spid="28"/>
                                        </p:tgtEl>
                                        <p:attrNameLst>
                                          <p:attrName>ppt_w</p:attrName>
                                        </p:attrNameLst>
                                      </p:cBhvr>
                                      <p:tavLst>
                                        <p:tav tm="0">
                                          <p:val>
                                            <p:fltVal val="0"/>
                                          </p:val>
                                        </p:tav>
                                        <p:tav tm="100000">
                                          <p:val>
                                            <p:strVal val="#ppt_w"/>
                                          </p:val>
                                        </p:tav>
                                      </p:tavLst>
                                    </p:anim>
                                    <p:anim calcmode="lin" valueType="num">
                                      <p:cBhvr>
                                        <p:cTn id="17" dur="500" fill="hold"/>
                                        <p:tgtEl>
                                          <p:spTgt spid="28"/>
                                        </p:tgtEl>
                                        <p:attrNameLst>
                                          <p:attrName>ppt_h</p:attrName>
                                        </p:attrNameLst>
                                      </p:cBhvr>
                                      <p:tavLst>
                                        <p:tav tm="0">
                                          <p:val>
                                            <p:fltVal val="0"/>
                                          </p:val>
                                        </p:tav>
                                        <p:tav tm="100000">
                                          <p:val>
                                            <p:strVal val="#ppt_h"/>
                                          </p:val>
                                        </p:tav>
                                      </p:tavLst>
                                    </p:anim>
                                    <p:animEffect transition="in" filter="fade">
                                      <p:cBhvr>
                                        <p:cTn id="18" dur="500"/>
                                        <p:tgtEl>
                                          <p:spTgt spid="28"/>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anim calcmode="lin" valueType="num">
                                      <p:cBhvr>
                                        <p:cTn id="28" dur="1000" fill="hold"/>
                                        <p:tgtEl>
                                          <p:spTgt spid="32"/>
                                        </p:tgtEl>
                                        <p:attrNameLst>
                                          <p:attrName>ppt_x</p:attrName>
                                        </p:attrNameLst>
                                      </p:cBhvr>
                                      <p:tavLst>
                                        <p:tav tm="0">
                                          <p:val>
                                            <p:strVal val="#ppt_x"/>
                                          </p:val>
                                        </p:tav>
                                        <p:tav tm="100000">
                                          <p:val>
                                            <p:strVal val="#ppt_x"/>
                                          </p:val>
                                        </p:tav>
                                      </p:tavLst>
                                    </p:anim>
                                    <p:anim calcmode="lin" valueType="num">
                                      <p:cBhvr>
                                        <p:cTn id="29" dur="1000" fill="hold"/>
                                        <p:tgtEl>
                                          <p:spTgt spid="32"/>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left)">
                                      <p:cBhvr>
                                        <p:cTn id="33" dur="500"/>
                                        <p:tgtEl>
                                          <p:spTgt spid="18"/>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2"/>
                                        </p:tgtEl>
                                        <p:attrNameLst>
                                          <p:attrName>style.visibility</p:attrName>
                                        </p:attrNameLst>
                                      </p:cBhvr>
                                      <p:to>
                                        <p:strVal val="visible"/>
                                      </p:to>
                                    </p:set>
                                    <p:anim calcmode="lin" valueType="num">
                                      <p:cBhvr>
                                        <p:cTn id="36" dur="500" fill="hold"/>
                                        <p:tgtEl>
                                          <p:spTgt spid="22"/>
                                        </p:tgtEl>
                                        <p:attrNameLst>
                                          <p:attrName>ppt_w</p:attrName>
                                        </p:attrNameLst>
                                      </p:cBhvr>
                                      <p:tavLst>
                                        <p:tav tm="0">
                                          <p:val>
                                            <p:fltVal val="0"/>
                                          </p:val>
                                        </p:tav>
                                        <p:tav tm="100000">
                                          <p:val>
                                            <p:strVal val="#ppt_w"/>
                                          </p:val>
                                        </p:tav>
                                      </p:tavLst>
                                    </p:anim>
                                    <p:anim calcmode="lin" valueType="num">
                                      <p:cBhvr>
                                        <p:cTn id="37" dur="500" fill="hold"/>
                                        <p:tgtEl>
                                          <p:spTgt spid="22"/>
                                        </p:tgtEl>
                                        <p:attrNameLst>
                                          <p:attrName>ppt_h</p:attrName>
                                        </p:attrNameLst>
                                      </p:cBhvr>
                                      <p:tavLst>
                                        <p:tav tm="0">
                                          <p:val>
                                            <p:fltVal val="0"/>
                                          </p:val>
                                        </p:tav>
                                        <p:tav tm="100000">
                                          <p:val>
                                            <p:strVal val="#ppt_h"/>
                                          </p:val>
                                        </p:tav>
                                      </p:tavLst>
                                    </p:anim>
                                    <p:animEffect transition="in" filter="fade">
                                      <p:cBhvr>
                                        <p:cTn id="38" dur="500"/>
                                        <p:tgtEl>
                                          <p:spTgt spid="22"/>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p:cTn id="41" dur="500" fill="hold"/>
                                        <p:tgtEl>
                                          <p:spTgt spid="29"/>
                                        </p:tgtEl>
                                        <p:attrNameLst>
                                          <p:attrName>ppt_w</p:attrName>
                                        </p:attrNameLst>
                                      </p:cBhvr>
                                      <p:tavLst>
                                        <p:tav tm="0">
                                          <p:val>
                                            <p:fltVal val="0"/>
                                          </p:val>
                                        </p:tav>
                                        <p:tav tm="100000">
                                          <p:val>
                                            <p:strVal val="#ppt_w"/>
                                          </p:val>
                                        </p:tav>
                                      </p:tavLst>
                                    </p:anim>
                                    <p:anim calcmode="lin" valueType="num">
                                      <p:cBhvr>
                                        <p:cTn id="42" dur="500" fill="hold"/>
                                        <p:tgtEl>
                                          <p:spTgt spid="29"/>
                                        </p:tgtEl>
                                        <p:attrNameLst>
                                          <p:attrName>ppt_h</p:attrName>
                                        </p:attrNameLst>
                                      </p:cBhvr>
                                      <p:tavLst>
                                        <p:tav tm="0">
                                          <p:val>
                                            <p:fltVal val="0"/>
                                          </p:val>
                                        </p:tav>
                                        <p:tav tm="100000">
                                          <p:val>
                                            <p:strVal val="#ppt_h"/>
                                          </p:val>
                                        </p:tav>
                                      </p:tavLst>
                                    </p:anim>
                                    <p:animEffect transition="in" filter="fade">
                                      <p:cBhvr>
                                        <p:cTn id="43" dur="500"/>
                                        <p:tgtEl>
                                          <p:spTgt spid="29"/>
                                        </p:tgtEl>
                                      </p:cBhvr>
                                    </p:animEffect>
                                  </p:childTnLst>
                                </p:cTn>
                              </p:par>
                              <p:par>
                                <p:cTn id="44" presetID="42" presetClass="entr" presetSubtype="0" fill="hold" grpId="0" nodeType="with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1000"/>
                                        <p:tgtEl>
                                          <p:spTgt spid="10"/>
                                        </p:tgtEl>
                                      </p:cBhvr>
                                    </p:animEffect>
                                    <p:anim calcmode="lin" valueType="num">
                                      <p:cBhvr>
                                        <p:cTn id="47" dur="1000" fill="hold"/>
                                        <p:tgtEl>
                                          <p:spTgt spid="10"/>
                                        </p:tgtEl>
                                        <p:attrNameLst>
                                          <p:attrName>ppt_x</p:attrName>
                                        </p:attrNameLst>
                                      </p:cBhvr>
                                      <p:tavLst>
                                        <p:tav tm="0">
                                          <p:val>
                                            <p:strVal val="#ppt_x"/>
                                          </p:val>
                                        </p:tav>
                                        <p:tav tm="100000">
                                          <p:val>
                                            <p:strVal val="#ppt_x"/>
                                          </p:val>
                                        </p:tav>
                                      </p:tavLst>
                                    </p:anim>
                                    <p:anim calcmode="lin" valueType="num">
                                      <p:cBhvr>
                                        <p:cTn id="48" dur="1000" fill="hold"/>
                                        <p:tgtEl>
                                          <p:spTgt spid="10"/>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30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27"/>
                                        </p:tgtEl>
                                        <p:attrNameLst>
                                          <p:attrName>style.visibility</p:attrName>
                                        </p:attrNameLst>
                                      </p:cBhvr>
                                      <p:to>
                                        <p:strVal val="visible"/>
                                      </p:to>
                                    </p:set>
                                    <p:anim calcmode="lin" valueType="num">
                                      <p:cBhvr>
                                        <p:cTn id="60" dur="500" fill="hold"/>
                                        <p:tgtEl>
                                          <p:spTgt spid="27"/>
                                        </p:tgtEl>
                                        <p:attrNameLst>
                                          <p:attrName>ppt_w</p:attrName>
                                        </p:attrNameLst>
                                      </p:cBhvr>
                                      <p:tavLst>
                                        <p:tav tm="0">
                                          <p:val>
                                            <p:fltVal val="0"/>
                                          </p:val>
                                        </p:tav>
                                        <p:tav tm="100000">
                                          <p:val>
                                            <p:strVal val="#ppt_w"/>
                                          </p:val>
                                        </p:tav>
                                      </p:tavLst>
                                    </p:anim>
                                    <p:anim calcmode="lin" valueType="num">
                                      <p:cBhvr>
                                        <p:cTn id="61" dur="500" fill="hold"/>
                                        <p:tgtEl>
                                          <p:spTgt spid="27"/>
                                        </p:tgtEl>
                                        <p:attrNameLst>
                                          <p:attrName>ppt_h</p:attrName>
                                        </p:attrNameLst>
                                      </p:cBhvr>
                                      <p:tavLst>
                                        <p:tav tm="0">
                                          <p:val>
                                            <p:fltVal val="0"/>
                                          </p:val>
                                        </p:tav>
                                        <p:tav tm="100000">
                                          <p:val>
                                            <p:strVal val="#ppt_h"/>
                                          </p:val>
                                        </p:tav>
                                      </p:tavLst>
                                    </p:anim>
                                    <p:animEffect transition="in" filter="fade">
                                      <p:cBhvr>
                                        <p:cTn id="62" dur="500"/>
                                        <p:tgtEl>
                                          <p:spTgt spid="27"/>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fade">
                                      <p:cBhvr>
                                        <p:cTn id="70" dur="1000"/>
                                        <p:tgtEl>
                                          <p:spTgt spid="14"/>
                                        </p:tgtEl>
                                      </p:cBhvr>
                                    </p:animEffect>
                                    <p:anim calcmode="lin" valueType="num">
                                      <p:cBhvr>
                                        <p:cTn id="71" dur="1000" fill="hold"/>
                                        <p:tgtEl>
                                          <p:spTgt spid="14"/>
                                        </p:tgtEl>
                                        <p:attrNameLst>
                                          <p:attrName>ppt_x</p:attrName>
                                        </p:attrNameLst>
                                      </p:cBhvr>
                                      <p:tavLst>
                                        <p:tav tm="0">
                                          <p:val>
                                            <p:strVal val="#ppt_x"/>
                                          </p:val>
                                        </p:tav>
                                        <p:tav tm="100000">
                                          <p:val>
                                            <p:strVal val="#ppt_x"/>
                                          </p:val>
                                        </p:tav>
                                      </p:tavLst>
                                    </p:anim>
                                    <p:anim calcmode="lin" valueType="num">
                                      <p:cBhvr>
                                        <p:cTn id="72" dur="1000" fill="hold"/>
                                        <p:tgtEl>
                                          <p:spTgt spid="14"/>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34"/>
                                        </p:tgtEl>
                                        <p:attrNameLst>
                                          <p:attrName>style.visibility</p:attrName>
                                        </p:attrNameLst>
                                      </p:cBhvr>
                                      <p:to>
                                        <p:strVal val="visible"/>
                                      </p:to>
                                    </p:set>
                                    <p:animEffect transition="in" filter="fade">
                                      <p:cBhvr>
                                        <p:cTn id="75" dur="1000"/>
                                        <p:tgtEl>
                                          <p:spTgt spid="34"/>
                                        </p:tgtEl>
                                      </p:cBhvr>
                                    </p:animEffect>
                                    <p:anim calcmode="lin" valueType="num">
                                      <p:cBhvr>
                                        <p:cTn id="76" dur="1000" fill="hold"/>
                                        <p:tgtEl>
                                          <p:spTgt spid="34"/>
                                        </p:tgtEl>
                                        <p:attrNameLst>
                                          <p:attrName>ppt_x</p:attrName>
                                        </p:attrNameLst>
                                      </p:cBhvr>
                                      <p:tavLst>
                                        <p:tav tm="0">
                                          <p:val>
                                            <p:strVal val="#ppt_x"/>
                                          </p:val>
                                        </p:tav>
                                        <p:tav tm="100000">
                                          <p:val>
                                            <p:strVal val="#ppt_x"/>
                                          </p:val>
                                        </p:tav>
                                      </p:tavLst>
                                    </p:anim>
                                    <p:anim calcmode="lin" valueType="num">
                                      <p:cBhvr>
                                        <p:cTn id="77" dur="1000" fill="hold"/>
                                        <p:tgtEl>
                                          <p:spTgt spid="34"/>
                                        </p:tgtEl>
                                        <p:attrNameLst>
                                          <p:attrName>ppt_y</p:attrName>
                                        </p:attrNameLst>
                                      </p:cBhvr>
                                      <p:tavLst>
                                        <p:tav tm="0">
                                          <p:val>
                                            <p:strVal val="#ppt_y+.1"/>
                                          </p:val>
                                        </p:tav>
                                        <p:tav tm="100000">
                                          <p:val>
                                            <p:strVal val="#ppt_y"/>
                                          </p:val>
                                        </p:tav>
                                      </p:tavLst>
                                    </p:anim>
                                  </p:childTnLst>
                                </p:cTn>
                              </p:par>
                            </p:childTnLst>
                          </p:cTn>
                        </p:par>
                        <p:par>
                          <p:cTn id="78" fill="hold">
                            <p:stCondLst>
                              <p:cond delay="4000"/>
                            </p:stCondLst>
                            <p:childTnLst>
                              <p:par>
                                <p:cTn id="79" presetID="22" presetClass="entr" presetSubtype="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wipe(left)">
                                      <p:cBhvr>
                                        <p:cTn id="81" dur="500"/>
                                        <p:tgtEl>
                                          <p:spTgt spid="38"/>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30"/>
                                        </p:tgtEl>
                                        <p:attrNameLst>
                                          <p:attrName>style.visibility</p:attrName>
                                        </p:attrNameLst>
                                      </p:cBhvr>
                                      <p:to>
                                        <p:strVal val="visible"/>
                                      </p:to>
                                    </p:set>
                                    <p:anim calcmode="lin" valueType="num">
                                      <p:cBhvr>
                                        <p:cTn id="84" dur="500" fill="hold"/>
                                        <p:tgtEl>
                                          <p:spTgt spid="30"/>
                                        </p:tgtEl>
                                        <p:attrNameLst>
                                          <p:attrName>ppt_w</p:attrName>
                                        </p:attrNameLst>
                                      </p:cBhvr>
                                      <p:tavLst>
                                        <p:tav tm="0">
                                          <p:val>
                                            <p:fltVal val="0"/>
                                          </p:val>
                                        </p:tav>
                                        <p:tav tm="100000">
                                          <p:val>
                                            <p:strVal val="#ppt_w"/>
                                          </p:val>
                                        </p:tav>
                                      </p:tavLst>
                                    </p:anim>
                                    <p:anim calcmode="lin" valueType="num">
                                      <p:cBhvr>
                                        <p:cTn id="85" dur="500" fill="hold"/>
                                        <p:tgtEl>
                                          <p:spTgt spid="30"/>
                                        </p:tgtEl>
                                        <p:attrNameLst>
                                          <p:attrName>ppt_h</p:attrName>
                                        </p:attrNameLst>
                                      </p:cBhvr>
                                      <p:tavLst>
                                        <p:tav tm="0">
                                          <p:val>
                                            <p:fltVal val="0"/>
                                          </p:val>
                                        </p:tav>
                                        <p:tav tm="100000">
                                          <p:val>
                                            <p:strVal val="#ppt_h"/>
                                          </p:val>
                                        </p:tav>
                                      </p:tavLst>
                                    </p:anim>
                                    <p:animEffect transition="in" filter="fade">
                                      <p:cBhvr>
                                        <p:cTn id="86" dur="500"/>
                                        <p:tgtEl>
                                          <p:spTgt spid="30"/>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6"/>
                                        </p:tgtEl>
                                        <p:attrNameLst>
                                          <p:attrName>style.visibility</p:attrName>
                                        </p:attrNameLst>
                                      </p:cBhvr>
                                      <p:to>
                                        <p:strVal val="visible"/>
                                      </p:to>
                                    </p:set>
                                    <p:anim calcmode="lin" valueType="num">
                                      <p:cBhvr>
                                        <p:cTn id="89" dur="500" fill="hold"/>
                                        <p:tgtEl>
                                          <p:spTgt spid="26"/>
                                        </p:tgtEl>
                                        <p:attrNameLst>
                                          <p:attrName>ppt_w</p:attrName>
                                        </p:attrNameLst>
                                      </p:cBhvr>
                                      <p:tavLst>
                                        <p:tav tm="0">
                                          <p:val>
                                            <p:fltVal val="0"/>
                                          </p:val>
                                        </p:tav>
                                        <p:tav tm="100000">
                                          <p:val>
                                            <p:strVal val="#ppt_w"/>
                                          </p:val>
                                        </p:tav>
                                      </p:tavLst>
                                    </p:anim>
                                    <p:anim calcmode="lin" valueType="num">
                                      <p:cBhvr>
                                        <p:cTn id="90" dur="500" fill="hold"/>
                                        <p:tgtEl>
                                          <p:spTgt spid="26"/>
                                        </p:tgtEl>
                                        <p:attrNameLst>
                                          <p:attrName>ppt_h</p:attrName>
                                        </p:attrNameLst>
                                      </p:cBhvr>
                                      <p:tavLst>
                                        <p:tav tm="0">
                                          <p:val>
                                            <p:fltVal val="0"/>
                                          </p:val>
                                        </p:tav>
                                        <p:tav tm="100000">
                                          <p:val>
                                            <p:strVal val="#ppt_h"/>
                                          </p:val>
                                        </p:tav>
                                      </p:tavLst>
                                    </p:anim>
                                    <p:animEffect transition="in" filter="fade">
                                      <p:cBhvr>
                                        <p:cTn id="91" dur="500"/>
                                        <p:tgtEl>
                                          <p:spTgt spid="26"/>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15"/>
                                        </p:tgtEl>
                                        <p:attrNameLst>
                                          <p:attrName>style.visibility</p:attrName>
                                        </p:attrNameLst>
                                      </p:cBhvr>
                                      <p:to>
                                        <p:strVal val="visible"/>
                                      </p:to>
                                    </p:set>
                                    <p:animEffect transition="in" filter="fade">
                                      <p:cBhvr>
                                        <p:cTn id="94" dur="1000"/>
                                        <p:tgtEl>
                                          <p:spTgt spid="15"/>
                                        </p:tgtEl>
                                      </p:cBhvr>
                                    </p:animEffect>
                                    <p:anim calcmode="lin" valueType="num">
                                      <p:cBhvr>
                                        <p:cTn id="95" dur="1000" fill="hold"/>
                                        <p:tgtEl>
                                          <p:spTgt spid="15"/>
                                        </p:tgtEl>
                                        <p:attrNameLst>
                                          <p:attrName>ppt_x</p:attrName>
                                        </p:attrNameLst>
                                      </p:cBhvr>
                                      <p:tavLst>
                                        <p:tav tm="0">
                                          <p:val>
                                            <p:strVal val="#ppt_x"/>
                                          </p:val>
                                        </p:tav>
                                        <p:tav tm="100000">
                                          <p:val>
                                            <p:strVal val="#ppt_x"/>
                                          </p:val>
                                        </p:tav>
                                      </p:tavLst>
                                    </p:anim>
                                    <p:anim calcmode="lin" valueType="num">
                                      <p:cBhvr>
                                        <p:cTn id="96" dur="1000" fill="hold"/>
                                        <p:tgtEl>
                                          <p:spTgt spid="15"/>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5000"/>
                            </p:stCondLst>
                            <p:childTnLst>
                              <p:par>
                                <p:cTn id="103" presetID="22" presetClass="entr" presetSubtype="8"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Effect transition="in" filter="wipe(left)">
                                      <p:cBhvr>
                                        <p:cTn id="105" dur="500"/>
                                        <p:tgtEl>
                                          <p:spTgt spid="21"/>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25"/>
                                        </p:tgtEl>
                                        <p:attrNameLst>
                                          <p:attrName>style.visibility</p:attrName>
                                        </p:attrNameLst>
                                      </p:cBhvr>
                                      <p:to>
                                        <p:strVal val="visible"/>
                                      </p:to>
                                    </p:set>
                                    <p:anim calcmode="lin" valueType="num">
                                      <p:cBhvr>
                                        <p:cTn id="113" dur="500" fill="hold"/>
                                        <p:tgtEl>
                                          <p:spTgt spid="25"/>
                                        </p:tgtEl>
                                        <p:attrNameLst>
                                          <p:attrName>ppt_w</p:attrName>
                                        </p:attrNameLst>
                                      </p:cBhvr>
                                      <p:tavLst>
                                        <p:tav tm="0">
                                          <p:val>
                                            <p:fltVal val="0"/>
                                          </p:val>
                                        </p:tav>
                                        <p:tav tm="100000">
                                          <p:val>
                                            <p:strVal val="#ppt_w"/>
                                          </p:val>
                                        </p:tav>
                                      </p:tavLst>
                                    </p:anim>
                                    <p:anim calcmode="lin" valueType="num">
                                      <p:cBhvr>
                                        <p:cTn id="114" dur="500" fill="hold"/>
                                        <p:tgtEl>
                                          <p:spTgt spid="25"/>
                                        </p:tgtEl>
                                        <p:attrNameLst>
                                          <p:attrName>ppt_h</p:attrName>
                                        </p:attrNameLst>
                                      </p:cBhvr>
                                      <p:tavLst>
                                        <p:tav tm="0">
                                          <p:val>
                                            <p:fltVal val="0"/>
                                          </p:val>
                                        </p:tav>
                                        <p:tav tm="100000">
                                          <p:val>
                                            <p:strVal val="#ppt_h"/>
                                          </p:val>
                                        </p:tav>
                                      </p:tavLst>
                                    </p:anim>
                                    <p:animEffect transition="in" filter="fade">
                                      <p:cBhvr>
                                        <p:cTn id="115" dur="500"/>
                                        <p:tgtEl>
                                          <p:spTgt spid="25"/>
                                        </p:tgtEl>
                                      </p:cBhvr>
                                    </p:animEffect>
                                  </p:childTnLst>
                                </p:cTn>
                              </p:par>
                              <p:par>
                                <p:cTn id="116" presetID="42" presetClass="entr" presetSubtype="0" fill="hold" grpId="0" nodeType="with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1000" fill="hold"/>
                                        <p:tgtEl>
                                          <p:spTgt spid="16"/>
                                        </p:tgtEl>
                                        <p:attrNameLst>
                                          <p:attrName>ppt_y</p:attrName>
                                        </p:attrNameLst>
                                      </p:cBhvr>
                                      <p:tavLst>
                                        <p:tav tm="0">
                                          <p:val>
                                            <p:strVal val="#ppt_y+.1"/>
                                          </p:val>
                                        </p:tav>
                                        <p:tav tm="100000">
                                          <p:val>
                                            <p:strVal val="#ppt_y"/>
                                          </p:val>
                                        </p:tav>
                                      </p:tavLst>
                                    </p:anim>
                                  </p:childTnLst>
                                </p:cTn>
                              </p:par>
                              <p:par>
                                <p:cTn id="121" presetID="42" presetClass="entr" presetSubtype="0" fill="hold" grpId="0" nodeType="with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fade">
                                      <p:cBhvr>
                                        <p:cTn id="123" dur="1000"/>
                                        <p:tgtEl>
                                          <p:spTgt spid="36"/>
                                        </p:tgtEl>
                                      </p:cBhvr>
                                    </p:animEffect>
                                    <p:anim calcmode="lin" valueType="num">
                                      <p:cBhvr>
                                        <p:cTn id="124" dur="1000" fill="hold"/>
                                        <p:tgtEl>
                                          <p:spTgt spid="36"/>
                                        </p:tgtEl>
                                        <p:attrNameLst>
                                          <p:attrName>ppt_x</p:attrName>
                                        </p:attrNameLst>
                                      </p:cBhvr>
                                      <p:tavLst>
                                        <p:tav tm="0">
                                          <p:val>
                                            <p:strVal val="#ppt_x"/>
                                          </p:val>
                                        </p:tav>
                                        <p:tav tm="100000">
                                          <p:val>
                                            <p:strVal val="#ppt_x"/>
                                          </p:val>
                                        </p:tav>
                                      </p:tavLst>
                                    </p:anim>
                                    <p:anim calcmode="lin" valueType="num">
                                      <p:cBhvr>
                                        <p:cTn id="12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4" grpId="0"/>
      <p:bldP spid="15" grpId="0"/>
      <p:bldP spid="16" grpId="0"/>
      <p:bldP spid="17" grpId="0" animBg="1"/>
      <p:bldP spid="18" grpId="0" animBg="1"/>
      <p:bldP spid="21" grpId="0" animBg="1"/>
      <p:bldP spid="22" grpId="0" animBg="1"/>
      <p:bldP spid="23" grpId="0" animBg="1"/>
      <p:bldP spid="24" grpId="0" animBg="1"/>
      <p:bldP spid="25" grpId="0" animBg="1"/>
      <p:bldP spid="26" grpId="0" animBg="1"/>
      <p:bldP spid="27" grpId="0"/>
      <p:bldP spid="28" grpId="0"/>
      <p:bldP spid="29" grpId="0"/>
      <p:bldP spid="30" grpId="0"/>
      <p:bldP spid="31" grpId="0"/>
      <p:bldP spid="32" grpId="0"/>
      <p:bldP spid="33" grpId="0"/>
      <p:bldP spid="34" grpId="0"/>
      <p:bldP spid="35" grpId="0"/>
      <p:bldP spid="36" grpId="0"/>
      <p:bldP spid="37" grpId="0" animBg="1"/>
      <p:bldP spid="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7632" y="3151632"/>
            <a:ext cx="4468368" cy="3706368"/>
          </a:xfrm>
          <a:prstGeom prst="rect">
            <a:avLst/>
          </a:prstGeom>
        </p:spPr>
      </p:pic>
      <p:pic>
        <p:nvPicPr>
          <p:cNvPr id="11" name="Picture 2" descr="C:\Users\Bronwyn.Driver\Pictures\Stramlining 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30675" y="5398865"/>
            <a:ext cx="1662645" cy="1360662"/>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173018C8-03FD-436F-9C99-DA75024C8C61}"/>
              </a:ext>
            </a:extLst>
          </p:cNvPr>
          <p:cNvSpPr txBox="1"/>
          <p:nvPr/>
        </p:nvSpPr>
        <p:spPr>
          <a:xfrm>
            <a:off x="1317038" y="129728"/>
            <a:ext cx="7318507"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lumMod val="65000"/>
                  </a:prstClr>
                </a:solidFill>
                <a:effectLst/>
                <a:uLnTx/>
                <a:uFillTx/>
                <a:latin typeface="Tw Cen MT" panose="020B0602020104020603" pitchFamily="34" charset="0"/>
                <a:ea typeface="+mn-ea"/>
                <a:cs typeface="+mn-cs"/>
              </a:rPr>
              <a:t>RECRUITMENT WORKSTREAM</a:t>
            </a:r>
          </a:p>
        </p:txBody>
      </p:sp>
      <p:pic>
        <p:nvPicPr>
          <p:cNvPr id="79" name="Picture 7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6109" y="6235908"/>
            <a:ext cx="914400" cy="432816"/>
          </a:xfrm>
          <a:prstGeom prst="rect">
            <a:avLst/>
          </a:prstGeom>
        </p:spPr>
      </p:pic>
      <p:sp>
        <p:nvSpPr>
          <p:cNvPr id="80" name="TextBox 79"/>
          <p:cNvSpPr txBox="1"/>
          <p:nvPr/>
        </p:nvSpPr>
        <p:spPr>
          <a:xfrm>
            <a:off x="3493679" y="4303402"/>
            <a:ext cx="2801664" cy="830997"/>
          </a:xfrm>
          <a:prstGeom prst="rect">
            <a:avLst/>
          </a:prstGeom>
          <a:noFill/>
        </p:spPr>
        <p:txBody>
          <a:bodyPr wrap="none" rtlCol="0">
            <a:spAutoFit/>
          </a:bodyPr>
          <a:lstStyle/>
          <a:p>
            <a:pPr algn="ctr"/>
            <a:r>
              <a:rPr lang="en-GB" sz="1600" dirty="0">
                <a:solidFill>
                  <a:srgbClr val="0070C0"/>
                </a:solidFill>
                <a:latin typeface="+mj-lt"/>
              </a:rPr>
              <a:t>DBS Update Service mandated </a:t>
            </a:r>
          </a:p>
          <a:p>
            <a:pPr algn="ctr"/>
            <a:r>
              <a:rPr lang="en-GB" sz="1600" dirty="0">
                <a:solidFill>
                  <a:srgbClr val="0070C0"/>
                </a:solidFill>
                <a:latin typeface="+mj-lt"/>
              </a:rPr>
              <a:t>for all new starters and internal </a:t>
            </a:r>
          </a:p>
          <a:p>
            <a:pPr algn="ctr"/>
            <a:r>
              <a:rPr lang="en-GB" sz="1600" dirty="0">
                <a:solidFill>
                  <a:srgbClr val="0070C0"/>
                </a:solidFill>
                <a:latin typeface="+mj-lt"/>
              </a:rPr>
              <a:t>moves, where applicable</a:t>
            </a:r>
          </a:p>
        </p:txBody>
      </p:sp>
      <p:sp>
        <p:nvSpPr>
          <p:cNvPr id="81" name="TextBox 80"/>
          <p:cNvSpPr txBox="1"/>
          <p:nvPr/>
        </p:nvSpPr>
        <p:spPr>
          <a:xfrm>
            <a:off x="6465332" y="4293322"/>
            <a:ext cx="1846595" cy="830997"/>
          </a:xfrm>
          <a:prstGeom prst="rect">
            <a:avLst/>
          </a:prstGeom>
          <a:noFill/>
        </p:spPr>
        <p:txBody>
          <a:bodyPr wrap="none" rtlCol="0">
            <a:spAutoFit/>
          </a:bodyPr>
          <a:lstStyle/>
          <a:p>
            <a:pPr algn="ctr"/>
            <a:r>
              <a:rPr lang="en-GB" sz="1600" dirty="0">
                <a:solidFill>
                  <a:srgbClr val="0070C0"/>
                </a:solidFill>
                <a:latin typeface="+mj-lt"/>
              </a:rPr>
              <a:t>DBS Update Service </a:t>
            </a:r>
          </a:p>
          <a:p>
            <a:pPr algn="ctr"/>
            <a:r>
              <a:rPr lang="en-GB" sz="1600" dirty="0">
                <a:solidFill>
                  <a:srgbClr val="0070C0"/>
                </a:solidFill>
                <a:latin typeface="+mj-lt"/>
              </a:rPr>
              <a:t>mandated for all </a:t>
            </a:r>
          </a:p>
          <a:p>
            <a:pPr algn="ctr"/>
            <a:r>
              <a:rPr lang="en-GB" sz="1600" dirty="0">
                <a:solidFill>
                  <a:srgbClr val="0070C0"/>
                </a:solidFill>
                <a:latin typeface="+mj-lt"/>
              </a:rPr>
              <a:t>existing eligible staff</a:t>
            </a:r>
          </a:p>
        </p:txBody>
      </p:sp>
      <p:sp>
        <p:nvSpPr>
          <p:cNvPr id="82" name="TextBox 81"/>
          <p:cNvSpPr txBox="1"/>
          <p:nvPr/>
        </p:nvSpPr>
        <p:spPr>
          <a:xfrm>
            <a:off x="800477" y="4293322"/>
            <a:ext cx="2835328" cy="1077218"/>
          </a:xfrm>
          <a:prstGeom prst="rect">
            <a:avLst/>
          </a:prstGeom>
          <a:noFill/>
        </p:spPr>
        <p:txBody>
          <a:bodyPr wrap="none" rtlCol="0">
            <a:spAutoFit/>
          </a:bodyPr>
          <a:lstStyle/>
          <a:p>
            <a:pPr algn="ctr"/>
            <a:r>
              <a:rPr lang="en-GB" sz="1600" dirty="0">
                <a:solidFill>
                  <a:srgbClr val="0070C0"/>
                </a:solidFill>
                <a:latin typeface="+mj-lt"/>
              </a:rPr>
              <a:t>DBS Update Service registration </a:t>
            </a:r>
          </a:p>
          <a:p>
            <a:pPr algn="ctr"/>
            <a:r>
              <a:rPr lang="en-GB" sz="1600" dirty="0">
                <a:solidFill>
                  <a:srgbClr val="0070C0"/>
                </a:solidFill>
                <a:latin typeface="+mj-lt"/>
              </a:rPr>
              <a:t>encouraged and interface </a:t>
            </a:r>
          </a:p>
          <a:p>
            <a:pPr algn="ctr"/>
            <a:r>
              <a:rPr lang="en-GB" sz="1600" dirty="0">
                <a:solidFill>
                  <a:srgbClr val="0070C0"/>
                </a:solidFill>
                <a:latin typeface="+mj-lt"/>
              </a:rPr>
              <a:t>with ESR enabled</a:t>
            </a:r>
          </a:p>
          <a:p>
            <a:pPr algn="ctr"/>
            <a:endParaRPr lang="en-US" sz="1600" dirty="0">
              <a:solidFill>
                <a:srgbClr val="33B6D2"/>
              </a:solidFill>
              <a:latin typeface="+mj-lt"/>
            </a:endParaRPr>
          </a:p>
        </p:txBody>
      </p:sp>
      <p:sp>
        <p:nvSpPr>
          <p:cNvPr id="83" name="Oval 82"/>
          <p:cNvSpPr/>
          <p:nvPr/>
        </p:nvSpPr>
        <p:spPr>
          <a:xfrm flipH="1">
            <a:off x="1284905" y="2100945"/>
            <a:ext cx="1866461" cy="1866464"/>
          </a:xfrm>
          <a:prstGeom prst="ellipse">
            <a:avLst/>
          </a:prstGeom>
          <a:ln w="38100" cap="rnd">
            <a:solidFill>
              <a:srgbClr val="E1E9EA"/>
            </a:solidFill>
          </a:ln>
          <a:effectLst/>
        </p:spPr>
        <p:style>
          <a:lnRef idx="2">
            <a:schemeClr val="accent1"/>
          </a:lnRef>
          <a:fillRef idx="0">
            <a:schemeClr val="accent1"/>
          </a:fillRef>
          <a:effectRef idx="1">
            <a:schemeClr val="accent1"/>
          </a:effectRef>
          <a:fontRef idx="minor">
            <a:schemeClr val="tx1"/>
          </a:fontRef>
        </p:style>
        <p:txBody>
          <a:bodyPr tIns="0" bIns="0" rtlCol="0" anchor="ctr"/>
          <a:lstStyle/>
          <a:p>
            <a:pPr algn="ctr"/>
            <a:endParaRPr lang="en-US" sz="3600" dirty="0">
              <a:solidFill>
                <a:schemeClr val="bg1"/>
              </a:solidFill>
            </a:endParaRPr>
          </a:p>
        </p:txBody>
      </p:sp>
      <p:sp>
        <p:nvSpPr>
          <p:cNvPr id="84" name="Arc 83"/>
          <p:cNvSpPr/>
          <p:nvPr/>
        </p:nvSpPr>
        <p:spPr>
          <a:xfrm flipH="1">
            <a:off x="1284905" y="2100945"/>
            <a:ext cx="1866461" cy="1866464"/>
          </a:xfrm>
          <a:prstGeom prst="arc">
            <a:avLst>
              <a:gd name="adj1" fmla="val 4053097"/>
              <a:gd name="adj2" fmla="val 16212414"/>
            </a:avLst>
          </a:prstGeom>
          <a:ln w="76200" cap="rnd">
            <a:solidFill>
              <a:schemeClr val="tx2"/>
            </a:solidFill>
          </a:ln>
          <a:effectLst/>
        </p:spPr>
        <p:style>
          <a:lnRef idx="2">
            <a:schemeClr val="accent1"/>
          </a:lnRef>
          <a:fillRef idx="0">
            <a:schemeClr val="accent1"/>
          </a:fillRef>
          <a:effectRef idx="1">
            <a:schemeClr val="accent1"/>
          </a:effectRef>
          <a:fontRef idx="minor">
            <a:schemeClr val="tx1"/>
          </a:fontRef>
        </p:style>
        <p:txBody>
          <a:bodyPr tIns="0" bIns="0" rtlCol="0" anchor="ctr"/>
          <a:lstStyle/>
          <a:p>
            <a:pPr algn="ctr"/>
            <a:endParaRPr lang="en-US" sz="3600" dirty="0"/>
          </a:p>
        </p:txBody>
      </p:sp>
      <p:sp>
        <p:nvSpPr>
          <p:cNvPr id="85" name="Oval 84"/>
          <p:cNvSpPr/>
          <p:nvPr/>
        </p:nvSpPr>
        <p:spPr>
          <a:xfrm flipH="1">
            <a:off x="3870149" y="2100945"/>
            <a:ext cx="1866461" cy="1866464"/>
          </a:xfrm>
          <a:prstGeom prst="ellipse">
            <a:avLst/>
          </a:prstGeom>
          <a:ln w="38100" cap="rnd">
            <a:solidFill>
              <a:srgbClr val="E1E9EA"/>
            </a:solidFill>
          </a:ln>
          <a:effectLst/>
        </p:spPr>
        <p:style>
          <a:lnRef idx="2">
            <a:schemeClr val="accent1"/>
          </a:lnRef>
          <a:fillRef idx="0">
            <a:schemeClr val="accent1"/>
          </a:fillRef>
          <a:effectRef idx="1">
            <a:schemeClr val="accent1"/>
          </a:effectRef>
          <a:fontRef idx="minor">
            <a:schemeClr val="tx1"/>
          </a:fontRef>
        </p:style>
        <p:txBody>
          <a:bodyPr tIns="0" bIns="0" rtlCol="0" anchor="ctr"/>
          <a:lstStyle/>
          <a:p>
            <a:pPr algn="ctr"/>
            <a:endParaRPr lang="en-US" sz="3600" dirty="0">
              <a:solidFill>
                <a:schemeClr val="bg1"/>
              </a:solidFill>
            </a:endParaRPr>
          </a:p>
        </p:txBody>
      </p:sp>
      <p:sp>
        <p:nvSpPr>
          <p:cNvPr id="86" name="Arc 85"/>
          <p:cNvSpPr/>
          <p:nvPr/>
        </p:nvSpPr>
        <p:spPr>
          <a:xfrm flipH="1">
            <a:off x="3870149" y="2100945"/>
            <a:ext cx="1866461" cy="1866464"/>
          </a:xfrm>
          <a:prstGeom prst="arc">
            <a:avLst>
              <a:gd name="adj1" fmla="val 12575360"/>
              <a:gd name="adj2" fmla="val 16212414"/>
            </a:avLst>
          </a:prstGeom>
          <a:ln w="76200" cap="rnd">
            <a:solidFill>
              <a:schemeClr val="accent2"/>
            </a:solidFill>
          </a:ln>
          <a:effectLst/>
        </p:spPr>
        <p:style>
          <a:lnRef idx="2">
            <a:schemeClr val="accent1"/>
          </a:lnRef>
          <a:fillRef idx="0">
            <a:schemeClr val="accent1"/>
          </a:fillRef>
          <a:effectRef idx="1">
            <a:schemeClr val="accent1"/>
          </a:effectRef>
          <a:fontRef idx="minor">
            <a:schemeClr val="tx1"/>
          </a:fontRef>
        </p:style>
        <p:txBody>
          <a:bodyPr tIns="0" bIns="0" rtlCol="0" anchor="ctr"/>
          <a:lstStyle/>
          <a:p>
            <a:pPr algn="ctr"/>
            <a:endParaRPr lang="en-US" sz="3600" dirty="0"/>
          </a:p>
        </p:txBody>
      </p:sp>
      <p:sp>
        <p:nvSpPr>
          <p:cNvPr id="87" name="Oval 86"/>
          <p:cNvSpPr/>
          <p:nvPr/>
        </p:nvSpPr>
        <p:spPr>
          <a:xfrm flipH="1">
            <a:off x="6455393" y="2100945"/>
            <a:ext cx="1866461" cy="1866464"/>
          </a:xfrm>
          <a:prstGeom prst="ellipse">
            <a:avLst/>
          </a:prstGeom>
          <a:ln w="38100" cap="rnd">
            <a:solidFill>
              <a:srgbClr val="E1E9EA"/>
            </a:solidFill>
          </a:ln>
          <a:effectLst/>
        </p:spPr>
        <p:style>
          <a:lnRef idx="2">
            <a:schemeClr val="accent1"/>
          </a:lnRef>
          <a:fillRef idx="0">
            <a:schemeClr val="accent1"/>
          </a:fillRef>
          <a:effectRef idx="1">
            <a:schemeClr val="accent1"/>
          </a:effectRef>
          <a:fontRef idx="minor">
            <a:schemeClr val="tx1"/>
          </a:fontRef>
        </p:style>
        <p:txBody>
          <a:bodyPr tIns="0" bIns="0" rtlCol="0" anchor="ctr"/>
          <a:lstStyle/>
          <a:p>
            <a:pPr algn="ctr"/>
            <a:endParaRPr lang="en-US" sz="3600" dirty="0">
              <a:solidFill>
                <a:schemeClr val="bg1"/>
              </a:solidFill>
            </a:endParaRPr>
          </a:p>
        </p:txBody>
      </p:sp>
      <p:sp>
        <p:nvSpPr>
          <p:cNvPr id="88" name="Arc 87"/>
          <p:cNvSpPr/>
          <p:nvPr/>
        </p:nvSpPr>
        <p:spPr>
          <a:xfrm flipH="1">
            <a:off x="6455393" y="2100945"/>
            <a:ext cx="1866461" cy="1866464"/>
          </a:xfrm>
          <a:prstGeom prst="arc">
            <a:avLst>
              <a:gd name="adj1" fmla="val 14034388"/>
              <a:gd name="adj2" fmla="val 16212414"/>
            </a:avLst>
          </a:prstGeom>
          <a:ln w="76200" cap="rnd">
            <a:solidFill>
              <a:schemeClr val="accent4"/>
            </a:solidFill>
          </a:ln>
          <a:effectLst/>
        </p:spPr>
        <p:style>
          <a:lnRef idx="2">
            <a:schemeClr val="accent1"/>
          </a:lnRef>
          <a:fillRef idx="0">
            <a:schemeClr val="accent1"/>
          </a:fillRef>
          <a:effectRef idx="1">
            <a:schemeClr val="accent1"/>
          </a:effectRef>
          <a:fontRef idx="minor">
            <a:schemeClr val="tx1"/>
          </a:fontRef>
        </p:style>
        <p:txBody>
          <a:bodyPr tIns="0" bIns="0" rtlCol="0" anchor="ctr"/>
          <a:lstStyle/>
          <a:p>
            <a:pPr algn="ctr"/>
            <a:endParaRPr lang="en-US" sz="3600" dirty="0"/>
          </a:p>
        </p:txBody>
      </p:sp>
      <p:sp>
        <p:nvSpPr>
          <p:cNvPr id="89" name="TextBox 88"/>
          <p:cNvSpPr txBox="1"/>
          <p:nvPr/>
        </p:nvSpPr>
        <p:spPr>
          <a:xfrm>
            <a:off x="3726656" y="5274639"/>
            <a:ext cx="2073327" cy="904863"/>
          </a:xfrm>
          <a:prstGeom prst="rect">
            <a:avLst/>
          </a:prstGeom>
          <a:noFill/>
        </p:spPr>
        <p:txBody>
          <a:bodyPr wrap="square" rtlCol="0">
            <a:spAutoFit/>
          </a:bodyPr>
          <a:lstStyle/>
          <a:p>
            <a:pPr algn="ctr">
              <a:lnSpc>
                <a:spcPct val="110000"/>
              </a:lnSpc>
            </a:pPr>
            <a:r>
              <a:rPr lang="en-GB" sz="1200" dirty="0"/>
              <a:t>2/11 GM Trusts report that they are mandating registration for new starters and internal moves</a:t>
            </a:r>
            <a:endParaRPr lang="en-US" sz="1200" dirty="0"/>
          </a:p>
        </p:txBody>
      </p:sp>
      <p:sp>
        <p:nvSpPr>
          <p:cNvPr id="90" name="TextBox 89"/>
          <p:cNvSpPr txBox="1"/>
          <p:nvPr/>
        </p:nvSpPr>
        <p:spPr>
          <a:xfrm>
            <a:off x="1141412" y="5274639"/>
            <a:ext cx="2073327" cy="904863"/>
          </a:xfrm>
          <a:prstGeom prst="rect">
            <a:avLst/>
          </a:prstGeom>
          <a:noFill/>
        </p:spPr>
        <p:txBody>
          <a:bodyPr wrap="square" rtlCol="0">
            <a:spAutoFit/>
          </a:bodyPr>
          <a:lstStyle/>
          <a:p>
            <a:pPr algn="ctr">
              <a:lnSpc>
                <a:spcPct val="110000"/>
              </a:lnSpc>
            </a:pPr>
            <a:r>
              <a:rPr lang="en-GB" sz="1200" dirty="0"/>
              <a:t>6/11 GM Trusts report that they are encouraging registration as well as having the interface enabled</a:t>
            </a:r>
            <a:endParaRPr lang="en-US" sz="1200" dirty="0"/>
          </a:p>
        </p:txBody>
      </p:sp>
      <p:sp>
        <p:nvSpPr>
          <p:cNvPr id="91" name="TextBox 90"/>
          <p:cNvSpPr txBox="1"/>
          <p:nvPr/>
        </p:nvSpPr>
        <p:spPr>
          <a:xfrm>
            <a:off x="6315127" y="5274639"/>
            <a:ext cx="2073327" cy="904863"/>
          </a:xfrm>
          <a:prstGeom prst="rect">
            <a:avLst/>
          </a:prstGeom>
          <a:noFill/>
        </p:spPr>
        <p:txBody>
          <a:bodyPr wrap="square" rtlCol="0">
            <a:spAutoFit/>
          </a:bodyPr>
          <a:lstStyle/>
          <a:p>
            <a:pPr algn="ctr">
              <a:lnSpc>
                <a:spcPct val="110000"/>
              </a:lnSpc>
            </a:pPr>
            <a:r>
              <a:rPr lang="en-GB" sz="1200" dirty="0"/>
              <a:t>1/11 GM Trusts report that they have mandated registration for all eligible existing staff</a:t>
            </a:r>
            <a:endParaRPr lang="en-US" sz="1200" dirty="0"/>
          </a:p>
        </p:txBody>
      </p:sp>
      <p:sp>
        <p:nvSpPr>
          <p:cNvPr id="92" name="TextBox 91"/>
          <p:cNvSpPr txBox="1"/>
          <p:nvPr/>
        </p:nvSpPr>
        <p:spPr>
          <a:xfrm>
            <a:off x="1723426" y="2711011"/>
            <a:ext cx="982962" cy="646331"/>
          </a:xfrm>
          <a:prstGeom prst="rect">
            <a:avLst/>
          </a:prstGeom>
          <a:noFill/>
        </p:spPr>
        <p:txBody>
          <a:bodyPr wrap="none" rtlCol="0">
            <a:spAutoFit/>
          </a:bodyPr>
          <a:lstStyle/>
          <a:p>
            <a:pPr algn="ctr"/>
            <a:r>
              <a:rPr lang="en-US" sz="3600" dirty="0">
                <a:solidFill>
                  <a:srgbClr val="47D86F"/>
                </a:solidFill>
              </a:rPr>
              <a:t>55%</a:t>
            </a:r>
          </a:p>
        </p:txBody>
      </p:sp>
      <p:sp>
        <p:nvSpPr>
          <p:cNvPr id="93" name="TextBox 92"/>
          <p:cNvSpPr txBox="1"/>
          <p:nvPr/>
        </p:nvSpPr>
        <p:spPr>
          <a:xfrm>
            <a:off x="4308670" y="2711011"/>
            <a:ext cx="982962" cy="646331"/>
          </a:xfrm>
          <a:prstGeom prst="rect">
            <a:avLst/>
          </a:prstGeom>
          <a:noFill/>
        </p:spPr>
        <p:txBody>
          <a:bodyPr wrap="none" rtlCol="0">
            <a:spAutoFit/>
          </a:bodyPr>
          <a:lstStyle/>
          <a:p>
            <a:pPr algn="ctr"/>
            <a:r>
              <a:rPr lang="en-US" sz="3600" dirty="0">
                <a:solidFill>
                  <a:srgbClr val="47D86F"/>
                </a:solidFill>
              </a:rPr>
              <a:t>18%</a:t>
            </a:r>
          </a:p>
        </p:txBody>
      </p:sp>
      <p:sp>
        <p:nvSpPr>
          <p:cNvPr id="94" name="TextBox 93"/>
          <p:cNvSpPr txBox="1"/>
          <p:nvPr/>
        </p:nvSpPr>
        <p:spPr>
          <a:xfrm>
            <a:off x="7014160" y="2711011"/>
            <a:ext cx="748923" cy="646331"/>
          </a:xfrm>
          <a:prstGeom prst="rect">
            <a:avLst/>
          </a:prstGeom>
          <a:noFill/>
        </p:spPr>
        <p:txBody>
          <a:bodyPr wrap="none" rtlCol="0">
            <a:spAutoFit/>
          </a:bodyPr>
          <a:lstStyle/>
          <a:p>
            <a:pPr algn="ctr"/>
            <a:r>
              <a:rPr lang="en-US" sz="3600" dirty="0">
                <a:solidFill>
                  <a:srgbClr val="47D86F"/>
                </a:solidFill>
              </a:rPr>
              <a:t>9%</a:t>
            </a:r>
          </a:p>
        </p:txBody>
      </p:sp>
      <p:sp>
        <p:nvSpPr>
          <p:cNvPr id="23" name="TextBox 22"/>
          <p:cNvSpPr txBox="1"/>
          <p:nvPr/>
        </p:nvSpPr>
        <p:spPr>
          <a:xfrm>
            <a:off x="464240" y="955979"/>
            <a:ext cx="8860543" cy="523220"/>
          </a:xfrm>
          <a:prstGeom prst="rect">
            <a:avLst/>
          </a:prstGeom>
          <a:noFill/>
        </p:spPr>
        <p:txBody>
          <a:bodyPr wrap="square" rtlCol="0">
            <a:spAutoFit/>
          </a:bodyPr>
          <a:lstStyle/>
          <a:p>
            <a:pPr algn="ctr"/>
            <a:r>
              <a:rPr lang="en-GB" sz="2800" b="1" dirty="0">
                <a:solidFill>
                  <a:srgbClr val="47D86F"/>
                </a:solidFill>
                <a:latin typeface="Tw Cen MT" panose="020B0602020104020603" pitchFamily="34" charset="0"/>
              </a:rPr>
              <a:t>GM: </a:t>
            </a:r>
            <a:r>
              <a:rPr lang="en-GB" sz="2800" dirty="0">
                <a:solidFill>
                  <a:srgbClr val="47D86F"/>
                </a:solidFill>
                <a:latin typeface="Tw Cen MT" panose="020B0602020104020603" pitchFamily="34" charset="0"/>
              </a:rPr>
              <a:t>Mandate the DBS Update Service for all eligible staff</a:t>
            </a:r>
          </a:p>
        </p:txBody>
      </p:sp>
    </p:spTree>
    <p:extLst>
      <p:ext uri="{BB962C8B-B14F-4D97-AF65-F5344CB8AC3E}">
        <p14:creationId xmlns:p14="http://schemas.microsoft.com/office/powerpoint/2010/main" val="2567356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fade">
                                      <p:cBhvr>
                                        <p:cTn id="7" dur="500"/>
                                        <p:tgtEl>
                                          <p:spTgt spid="8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2"/>
                                        </p:tgtEl>
                                        <p:attrNameLst>
                                          <p:attrName>style.visibility</p:attrName>
                                        </p:attrNameLst>
                                      </p:cBhvr>
                                      <p:to>
                                        <p:strVal val="visible"/>
                                      </p:to>
                                    </p:set>
                                    <p:animEffect transition="in" filter="fade">
                                      <p:cBhvr>
                                        <p:cTn id="10" dur="500"/>
                                        <p:tgtEl>
                                          <p:spTgt spid="82"/>
                                        </p:tgtEl>
                                      </p:cBhvr>
                                    </p:animEffect>
                                  </p:childTnLst>
                                </p:cTn>
                              </p:par>
                            </p:childTnLst>
                          </p:cTn>
                        </p:par>
                        <p:par>
                          <p:cTn id="11" fill="hold">
                            <p:stCondLst>
                              <p:cond delay="500"/>
                            </p:stCondLst>
                            <p:childTnLst>
                              <p:par>
                                <p:cTn id="12" presetID="53" presetClass="entr" presetSubtype="16" fill="hold" grpId="0" nodeType="afterEffect">
                                  <p:stCondLst>
                                    <p:cond delay="0"/>
                                  </p:stCondLst>
                                  <p:childTnLst>
                                    <p:set>
                                      <p:cBhvr>
                                        <p:cTn id="13" dur="1" fill="hold">
                                          <p:stCondLst>
                                            <p:cond delay="0"/>
                                          </p:stCondLst>
                                        </p:cTn>
                                        <p:tgtEl>
                                          <p:spTgt spid="92"/>
                                        </p:tgtEl>
                                        <p:attrNameLst>
                                          <p:attrName>style.visibility</p:attrName>
                                        </p:attrNameLst>
                                      </p:cBhvr>
                                      <p:to>
                                        <p:strVal val="visible"/>
                                      </p:to>
                                    </p:set>
                                    <p:anim calcmode="lin" valueType="num">
                                      <p:cBhvr>
                                        <p:cTn id="14" dur="500" fill="hold"/>
                                        <p:tgtEl>
                                          <p:spTgt spid="92"/>
                                        </p:tgtEl>
                                        <p:attrNameLst>
                                          <p:attrName>ppt_w</p:attrName>
                                        </p:attrNameLst>
                                      </p:cBhvr>
                                      <p:tavLst>
                                        <p:tav tm="0">
                                          <p:val>
                                            <p:fltVal val="0"/>
                                          </p:val>
                                        </p:tav>
                                        <p:tav tm="100000">
                                          <p:val>
                                            <p:strVal val="#ppt_w"/>
                                          </p:val>
                                        </p:tav>
                                      </p:tavLst>
                                    </p:anim>
                                    <p:anim calcmode="lin" valueType="num">
                                      <p:cBhvr>
                                        <p:cTn id="15" dur="500" fill="hold"/>
                                        <p:tgtEl>
                                          <p:spTgt spid="92"/>
                                        </p:tgtEl>
                                        <p:attrNameLst>
                                          <p:attrName>ppt_h</p:attrName>
                                        </p:attrNameLst>
                                      </p:cBhvr>
                                      <p:tavLst>
                                        <p:tav tm="0">
                                          <p:val>
                                            <p:fltVal val="0"/>
                                          </p:val>
                                        </p:tav>
                                        <p:tav tm="100000">
                                          <p:val>
                                            <p:strVal val="#ppt_h"/>
                                          </p:val>
                                        </p:tav>
                                      </p:tavLst>
                                    </p:anim>
                                    <p:animEffect transition="in" filter="fade">
                                      <p:cBhvr>
                                        <p:cTn id="16" dur="500"/>
                                        <p:tgtEl>
                                          <p:spTgt spid="92"/>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90"/>
                                        </p:tgtEl>
                                        <p:attrNameLst>
                                          <p:attrName>style.visibility</p:attrName>
                                        </p:attrNameLst>
                                      </p:cBhvr>
                                      <p:to>
                                        <p:strVal val="visible"/>
                                      </p:to>
                                    </p:set>
                                    <p:animEffect transition="in" filter="fade">
                                      <p:cBhvr>
                                        <p:cTn id="19" dur="1000"/>
                                        <p:tgtEl>
                                          <p:spTgt spid="90"/>
                                        </p:tgtEl>
                                      </p:cBhvr>
                                    </p:animEffect>
                                    <p:anim calcmode="lin" valueType="num">
                                      <p:cBhvr>
                                        <p:cTn id="20" dur="1000" fill="hold"/>
                                        <p:tgtEl>
                                          <p:spTgt spid="90"/>
                                        </p:tgtEl>
                                        <p:attrNameLst>
                                          <p:attrName>ppt_x</p:attrName>
                                        </p:attrNameLst>
                                      </p:cBhvr>
                                      <p:tavLst>
                                        <p:tav tm="0">
                                          <p:val>
                                            <p:strVal val="#ppt_x"/>
                                          </p:val>
                                        </p:tav>
                                        <p:tav tm="100000">
                                          <p:val>
                                            <p:strVal val="#ppt_x"/>
                                          </p:val>
                                        </p:tav>
                                      </p:tavLst>
                                    </p:anim>
                                    <p:anim calcmode="lin" valueType="num">
                                      <p:cBhvr>
                                        <p:cTn id="21" dur="1000" fill="hold"/>
                                        <p:tgtEl>
                                          <p:spTgt spid="90"/>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22" presetClass="entr" presetSubtype="4" fill="hold" grpId="0" nodeType="afterEffect">
                                  <p:stCondLst>
                                    <p:cond delay="0"/>
                                  </p:stCondLst>
                                  <p:childTnLst>
                                    <p:set>
                                      <p:cBhvr>
                                        <p:cTn id="24" dur="1" fill="hold">
                                          <p:stCondLst>
                                            <p:cond delay="0"/>
                                          </p:stCondLst>
                                        </p:cTn>
                                        <p:tgtEl>
                                          <p:spTgt spid="84"/>
                                        </p:tgtEl>
                                        <p:attrNameLst>
                                          <p:attrName>style.visibility</p:attrName>
                                        </p:attrNameLst>
                                      </p:cBhvr>
                                      <p:to>
                                        <p:strVal val="visible"/>
                                      </p:to>
                                    </p:set>
                                    <p:animEffect transition="in" filter="wipe(down)">
                                      <p:cBhvr>
                                        <p:cTn id="25" dur="500"/>
                                        <p:tgtEl>
                                          <p:spTgt spid="84"/>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93"/>
                                        </p:tgtEl>
                                        <p:attrNameLst>
                                          <p:attrName>style.visibility</p:attrName>
                                        </p:attrNameLst>
                                      </p:cBhvr>
                                      <p:to>
                                        <p:strVal val="visible"/>
                                      </p:to>
                                    </p:set>
                                    <p:anim calcmode="lin" valueType="num">
                                      <p:cBhvr>
                                        <p:cTn id="29" dur="500" fill="hold"/>
                                        <p:tgtEl>
                                          <p:spTgt spid="93"/>
                                        </p:tgtEl>
                                        <p:attrNameLst>
                                          <p:attrName>ppt_w</p:attrName>
                                        </p:attrNameLst>
                                      </p:cBhvr>
                                      <p:tavLst>
                                        <p:tav tm="0">
                                          <p:val>
                                            <p:fltVal val="0"/>
                                          </p:val>
                                        </p:tav>
                                        <p:tav tm="100000">
                                          <p:val>
                                            <p:strVal val="#ppt_w"/>
                                          </p:val>
                                        </p:tav>
                                      </p:tavLst>
                                    </p:anim>
                                    <p:anim calcmode="lin" valueType="num">
                                      <p:cBhvr>
                                        <p:cTn id="30" dur="500" fill="hold"/>
                                        <p:tgtEl>
                                          <p:spTgt spid="93"/>
                                        </p:tgtEl>
                                        <p:attrNameLst>
                                          <p:attrName>ppt_h</p:attrName>
                                        </p:attrNameLst>
                                      </p:cBhvr>
                                      <p:tavLst>
                                        <p:tav tm="0">
                                          <p:val>
                                            <p:fltVal val="0"/>
                                          </p:val>
                                        </p:tav>
                                        <p:tav tm="100000">
                                          <p:val>
                                            <p:strVal val="#ppt_h"/>
                                          </p:val>
                                        </p:tav>
                                      </p:tavLst>
                                    </p:anim>
                                    <p:animEffect transition="in" filter="fade">
                                      <p:cBhvr>
                                        <p:cTn id="31" dur="500"/>
                                        <p:tgtEl>
                                          <p:spTgt spid="93"/>
                                        </p:tgtEl>
                                      </p:cBhvr>
                                    </p:animEffect>
                                  </p:childTnLst>
                                </p:cTn>
                              </p:par>
                            </p:childTnLst>
                          </p:cTn>
                        </p:par>
                        <p:par>
                          <p:cTn id="32" fill="hold">
                            <p:stCondLst>
                              <p:cond delay="2500"/>
                            </p:stCondLst>
                            <p:childTnLst>
                              <p:par>
                                <p:cTn id="33" presetID="10" presetClass="entr" presetSubtype="0" fill="hold" grpId="0" nodeType="afterEffect">
                                  <p:stCondLst>
                                    <p:cond delay="0"/>
                                  </p:stCondLst>
                                  <p:childTnLst>
                                    <p:set>
                                      <p:cBhvr>
                                        <p:cTn id="34" dur="1" fill="hold">
                                          <p:stCondLst>
                                            <p:cond delay="0"/>
                                          </p:stCondLst>
                                        </p:cTn>
                                        <p:tgtEl>
                                          <p:spTgt spid="85"/>
                                        </p:tgtEl>
                                        <p:attrNameLst>
                                          <p:attrName>style.visibility</p:attrName>
                                        </p:attrNameLst>
                                      </p:cBhvr>
                                      <p:to>
                                        <p:strVal val="visible"/>
                                      </p:to>
                                    </p:set>
                                    <p:animEffect transition="in" filter="fade">
                                      <p:cBhvr>
                                        <p:cTn id="35" dur="500"/>
                                        <p:tgtEl>
                                          <p:spTgt spid="85"/>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80"/>
                                        </p:tgtEl>
                                        <p:attrNameLst>
                                          <p:attrName>style.visibility</p:attrName>
                                        </p:attrNameLst>
                                      </p:cBhvr>
                                      <p:to>
                                        <p:strVal val="visible"/>
                                      </p:to>
                                    </p:set>
                                    <p:animEffect transition="in" filter="fade">
                                      <p:cBhvr>
                                        <p:cTn id="38" dur="500"/>
                                        <p:tgtEl>
                                          <p:spTgt spid="80"/>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89"/>
                                        </p:tgtEl>
                                        <p:attrNameLst>
                                          <p:attrName>style.visibility</p:attrName>
                                        </p:attrNameLst>
                                      </p:cBhvr>
                                      <p:to>
                                        <p:strVal val="visible"/>
                                      </p:to>
                                    </p:set>
                                    <p:animEffect transition="in" filter="fade">
                                      <p:cBhvr>
                                        <p:cTn id="42" dur="1000"/>
                                        <p:tgtEl>
                                          <p:spTgt spid="89"/>
                                        </p:tgtEl>
                                      </p:cBhvr>
                                    </p:animEffect>
                                    <p:anim calcmode="lin" valueType="num">
                                      <p:cBhvr>
                                        <p:cTn id="43" dur="1000" fill="hold"/>
                                        <p:tgtEl>
                                          <p:spTgt spid="89"/>
                                        </p:tgtEl>
                                        <p:attrNameLst>
                                          <p:attrName>ppt_x</p:attrName>
                                        </p:attrNameLst>
                                      </p:cBhvr>
                                      <p:tavLst>
                                        <p:tav tm="0">
                                          <p:val>
                                            <p:strVal val="#ppt_x"/>
                                          </p:val>
                                        </p:tav>
                                        <p:tav tm="100000">
                                          <p:val>
                                            <p:strVal val="#ppt_x"/>
                                          </p:val>
                                        </p:tav>
                                      </p:tavLst>
                                    </p:anim>
                                    <p:anim calcmode="lin" valueType="num">
                                      <p:cBhvr>
                                        <p:cTn id="44" dur="1000" fill="hold"/>
                                        <p:tgtEl>
                                          <p:spTgt spid="89"/>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22" presetClass="entr" presetSubtype="4" fill="hold" grpId="0" nodeType="afterEffect">
                                  <p:stCondLst>
                                    <p:cond delay="0"/>
                                  </p:stCondLst>
                                  <p:childTnLst>
                                    <p:set>
                                      <p:cBhvr>
                                        <p:cTn id="47" dur="1" fill="hold">
                                          <p:stCondLst>
                                            <p:cond delay="0"/>
                                          </p:stCondLst>
                                        </p:cTn>
                                        <p:tgtEl>
                                          <p:spTgt spid="86"/>
                                        </p:tgtEl>
                                        <p:attrNameLst>
                                          <p:attrName>style.visibility</p:attrName>
                                        </p:attrNameLst>
                                      </p:cBhvr>
                                      <p:to>
                                        <p:strVal val="visible"/>
                                      </p:to>
                                    </p:set>
                                    <p:animEffect transition="in" filter="wipe(down)">
                                      <p:cBhvr>
                                        <p:cTn id="48" dur="500"/>
                                        <p:tgtEl>
                                          <p:spTgt spid="86"/>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94"/>
                                        </p:tgtEl>
                                        <p:attrNameLst>
                                          <p:attrName>style.visibility</p:attrName>
                                        </p:attrNameLst>
                                      </p:cBhvr>
                                      <p:to>
                                        <p:strVal val="visible"/>
                                      </p:to>
                                    </p:set>
                                    <p:anim calcmode="lin" valueType="num">
                                      <p:cBhvr>
                                        <p:cTn id="52" dur="500" fill="hold"/>
                                        <p:tgtEl>
                                          <p:spTgt spid="94"/>
                                        </p:tgtEl>
                                        <p:attrNameLst>
                                          <p:attrName>ppt_w</p:attrName>
                                        </p:attrNameLst>
                                      </p:cBhvr>
                                      <p:tavLst>
                                        <p:tav tm="0">
                                          <p:val>
                                            <p:fltVal val="0"/>
                                          </p:val>
                                        </p:tav>
                                        <p:tav tm="100000">
                                          <p:val>
                                            <p:strVal val="#ppt_w"/>
                                          </p:val>
                                        </p:tav>
                                      </p:tavLst>
                                    </p:anim>
                                    <p:anim calcmode="lin" valueType="num">
                                      <p:cBhvr>
                                        <p:cTn id="53" dur="500" fill="hold"/>
                                        <p:tgtEl>
                                          <p:spTgt spid="94"/>
                                        </p:tgtEl>
                                        <p:attrNameLst>
                                          <p:attrName>ppt_h</p:attrName>
                                        </p:attrNameLst>
                                      </p:cBhvr>
                                      <p:tavLst>
                                        <p:tav tm="0">
                                          <p:val>
                                            <p:fltVal val="0"/>
                                          </p:val>
                                        </p:tav>
                                        <p:tav tm="100000">
                                          <p:val>
                                            <p:strVal val="#ppt_h"/>
                                          </p:val>
                                        </p:tav>
                                      </p:tavLst>
                                    </p:anim>
                                    <p:animEffect transition="in" filter="fade">
                                      <p:cBhvr>
                                        <p:cTn id="54" dur="500"/>
                                        <p:tgtEl>
                                          <p:spTgt spid="94"/>
                                        </p:tgtEl>
                                      </p:cBhvr>
                                    </p:animEffect>
                                  </p:childTnLst>
                                </p:cTn>
                              </p:par>
                            </p:childTnLst>
                          </p:cTn>
                        </p:par>
                        <p:par>
                          <p:cTn id="55" fill="hold">
                            <p:stCondLst>
                              <p:cond delay="5000"/>
                            </p:stCondLst>
                            <p:childTnLst>
                              <p:par>
                                <p:cTn id="56" presetID="10" presetClass="entr" presetSubtype="0" fill="hold" grpId="0" nodeType="afterEffect">
                                  <p:stCondLst>
                                    <p:cond delay="0"/>
                                  </p:stCondLst>
                                  <p:childTnLst>
                                    <p:set>
                                      <p:cBhvr>
                                        <p:cTn id="57" dur="1" fill="hold">
                                          <p:stCondLst>
                                            <p:cond delay="0"/>
                                          </p:stCondLst>
                                        </p:cTn>
                                        <p:tgtEl>
                                          <p:spTgt spid="87"/>
                                        </p:tgtEl>
                                        <p:attrNameLst>
                                          <p:attrName>style.visibility</p:attrName>
                                        </p:attrNameLst>
                                      </p:cBhvr>
                                      <p:to>
                                        <p:strVal val="visible"/>
                                      </p:to>
                                    </p:set>
                                    <p:animEffect transition="in" filter="fade">
                                      <p:cBhvr>
                                        <p:cTn id="58" dur="500"/>
                                        <p:tgtEl>
                                          <p:spTgt spid="87"/>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81"/>
                                        </p:tgtEl>
                                        <p:attrNameLst>
                                          <p:attrName>style.visibility</p:attrName>
                                        </p:attrNameLst>
                                      </p:cBhvr>
                                      <p:to>
                                        <p:strVal val="visible"/>
                                      </p:to>
                                    </p:set>
                                    <p:animEffect transition="in" filter="fade">
                                      <p:cBhvr>
                                        <p:cTn id="61" dur="500"/>
                                        <p:tgtEl>
                                          <p:spTgt spid="81"/>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91"/>
                                        </p:tgtEl>
                                        <p:attrNameLst>
                                          <p:attrName>style.visibility</p:attrName>
                                        </p:attrNameLst>
                                      </p:cBhvr>
                                      <p:to>
                                        <p:strVal val="visible"/>
                                      </p:to>
                                    </p:set>
                                    <p:animEffect transition="in" filter="fade">
                                      <p:cBhvr>
                                        <p:cTn id="65" dur="1000"/>
                                        <p:tgtEl>
                                          <p:spTgt spid="91"/>
                                        </p:tgtEl>
                                      </p:cBhvr>
                                    </p:animEffect>
                                    <p:anim calcmode="lin" valueType="num">
                                      <p:cBhvr>
                                        <p:cTn id="66" dur="1000" fill="hold"/>
                                        <p:tgtEl>
                                          <p:spTgt spid="91"/>
                                        </p:tgtEl>
                                        <p:attrNameLst>
                                          <p:attrName>ppt_x</p:attrName>
                                        </p:attrNameLst>
                                      </p:cBhvr>
                                      <p:tavLst>
                                        <p:tav tm="0">
                                          <p:val>
                                            <p:strVal val="#ppt_x"/>
                                          </p:val>
                                        </p:tav>
                                        <p:tav tm="100000">
                                          <p:val>
                                            <p:strVal val="#ppt_x"/>
                                          </p:val>
                                        </p:tav>
                                      </p:tavLst>
                                    </p:anim>
                                    <p:anim calcmode="lin" valueType="num">
                                      <p:cBhvr>
                                        <p:cTn id="67" dur="1000" fill="hold"/>
                                        <p:tgtEl>
                                          <p:spTgt spid="91"/>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88"/>
                                        </p:tgtEl>
                                        <p:attrNameLst>
                                          <p:attrName>style.visibility</p:attrName>
                                        </p:attrNameLst>
                                      </p:cBhvr>
                                      <p:to>
                                        <p:strVal val="visible"/>
                                      </p:to>
                                    </p:set>
                                    <p:animEffect transition="in" filter="wipe(down)">
                                      <p:cBhvr>
                                        <p:cTn id="71"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P spid="81" grpId="0"/>
      <p:bldP spid="82" grpId="0"/>
      <p:bldP spid="83" grpId="0" animBg="1"/>
      <p:bldP spid="84" grpId="0" animBg="1"/>
      <p:bldP spid="85" grpId="0" animBg="1"/>
      <p:bldP spid="86" grpId="0" animBg="1"/>
      <p:bldP spid="87" grpId="0" animBg="1"/>
      <p:bldP spid="88" grpId="0" animBg="1"/>
      <p:bldP spid="89" grpId="0"/>
      <p:bldP spid="90" grpId="0"/>
      <p:bldP spid="91" grpId="0"/>
      <p:bldP spid="92" grpId="0"/>
      <p:bldP spid="93" grpId="0"/>
      <p:bldP spid="9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7632" y="3151632"/>
            <a:ext cx="4468368" cy="3706368"/>
          </a:xfrm>
          <a:prstGeom prst="rect">
            <a:avLst/>
          </a:prstGeom>
        </p:spPr>
      </p:pic>
      <p:pic>
        <p:nvPicPr>
          <p:cNvPr id="11" name="Picture 2" descr="C:\Users\Bronwyn.Driver\Pictures\Stramlining 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30675" y="5398865"/>
            <a:ext cx="1662645" cy="1360662"/>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173018C8-03FD-436F-9C99-DA75024C8C61}"/>
              </a:ext>
            </a:extLst>
          </p:cNvPr>
          <p:cNvSpPr txBox="1"/>
          <p:nvPr/>
        </p:nvSpPr>
        <p:spPr>
          <a:xfrm>
            <a:off x="1317038" y="129728"/>
            <a:ext cx="7318507"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lumMod val="65000"/>
                  </a:prstClr>
                </a:solidFill>
                <a:effectLst/>
                <a:uLnTx/>
                <a:uFillTx/>
                <a:latin typeface="Tw Cen MT" panose="020B0602020104020603" pitchFamily="34" charset="0"/>
                <a:ea typeface="+mn-ea"/>
                <a:cs typeface="+mn-cs"/>
              </a:rPr>
              <a:t>RECRUITMENT WORKSTREAM</a:t>
            </a:r>
          </a:p>
        </p:txBody>
      </p:sp>
      <p:pic>
        <p:nvPicPr>
          <p:cNvPr id="79" name="Picture 7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6109" y="6235908"/>
            <a:ext cx="914400" cy="432816"/>
          </a:xfrm>
          <a:prstGeom prst="rect">
            <a:avLst/>
          </a:prstGeom>
        </p:spPr>
      </p:pic>
      <p:sp>
        <p:nvSpPr>
          <p:cNvPr id="80" name="TextBox 79"/>
          <p:cNvSpPr txBox="1"/>
          <p:nvPr/>
        </p:nvSpPr>
        <p:spPr>
          <a:xfrm>
            <a:off x="3937251" y="4293322"/>
            <a:ext cx="1732269" cy="584775"/>
          </a:xfrm>
          <a:prstGeom prst="rect">
            <a:avLst/>
          </a:prstGeom>
          <a:noFill/>
        </p:spPr>
        <p:txBody>
          <a:bodyPr wrap="none" rtlCol="0">
            <a:spAutoFit/>
          </a:bodyPr>
          <a:lstStyle/>
          <a:p>
            <a:pPr algn="ctr"/>
            <a:r>
              <a:rPr lang="en-GB" sz="1600" dirty="0">
                <a:solidFill>
                  <a:srgbClr val="0070C0"/>
                </a:solidFill>
                <a:latin typeface="+mj-lt"/>
              </a:rPr>
              <a:t>Provision of a GM </a:t>
            </a:r>
          </a:p>
          <a:p>
            <a:pPr algn="ctr"/>
            <a:r>
              <a:rPr lang="en-GB" sz="1600" dirty="0">
                <a:solidFill>
                  <a:srgbClr val="0070C0"/>
                </a:solidFill>
                <a:latin typeface="+mj-lt"/>
              </a:rPr>
              <a:t>VBR question bank</a:t>
            </a:r>
          </a:p>
        </p:txBody>
      </p:sp>
      <p:sp>
        <p:nvSpPr>
          <p:cNvPr id="81" name="TextBox 80"/>
          <p:cNvSpPr txBox="1"/>
          <p:nvPr/>
        </p:nvSpPr>
        <p:spPr>
          <a:xfrm>
            <a:off x="6325968" y="4293322"/>
            <a:ext cx="2125325" cy="584775"/>
          </a:xfrm>
          <a:prstGeom prst="rect">
            <a:avLst/>
          </a:prstGeom>
          <a:noFill/>
        </p:spPr>
        <p:txBody>
          <a:bodyPr wrap="none" rtlCol="0">
            <a:spAutoFit/>
          </a:bodyPr>
          <a:lstStyle/>
          <a:p>
            <a:pPr algn="ctr"/>
            <a:r>
              <a:rPr lang="en-GB" sz="1600" dirty="0">
                <a:solidFill>
                  <a:srgbClr val="0070C0"/>
                </a:solidFill>
                <a:latin typeface="+mj-lt"/>
              </a:rPr>
              <a:t>Values based pre-</a:t>
            </a:r>
          </a:p>
          <a:p>
            <a:pPr algn="ctr"/>
            <a:r>
              <a:rPr lang="en-GB" sz="1600" dirty="0">
                <a:solidFill>
                  <a:srgbClr val="0070C0"/>
                </a:solidFill>
                <a:latin typeface="+mj-lt"/>
              </a:rPr>
              <a:t>screening implemented</a:t>
            </a:r>
          </a:p>
        </p:txBody>
      </p:sp>
      <p:sp>
        <p:nvSpPr>
          <p:cNvPr id="82" name="TextBox 81"/>
          <p:cNvSpPr txBox="1"/>
          <p:nvPr/>
        </p:nvSpPr>
        <p:spPr>
          <a:xfrm>
            <a:off x="1147817" y="4293322"/>
            <a:ext cx="2140651" cy="584775"/>
          </a:xfrm>
          <a:prstGeom prst="rect">
            <a:avLst/>
          </a:prstGeom>
          <a:noFill/>
        </p:spPr>
        <p:txBody>
          <a:bodyPr wrap="none" rtlCol="0">
            <a:spAutoFit/>
          </a:bodyPr>
          <a:lstStyle/>
          <a:p>
            <a:pPr algn="ctr"/>
            <a:r>
              <a:rPr lang="en-GB" sz="1600" dirty="0">
                <a:solidFill>
                  <a:srgbClr val="0070C0"/>
                </a:solidFill>
                <a:latin typeface="+mj-lt"/>
              </a:rPr>
              <a:t>Mapping Trust Values </a:t>
            </a:r>
          </a:p>
          <a:p>
            <a:pPr algn="ctr"/>
            <a:r>
              <a:rPr lang="en-GB" sz="1600" dirty="0">
                <a:solidFill>
                  <a:srgbClr val="0070C0"/>
                </a:solidFill>
                <a:latin typeface="+mj-lt"/>
              </a:rPr>
              <a:t>to the NHS Constitution</a:t>
            </a:r>
          </a:p>
        </p:txBody>
      </p:sp>
      <p:sp>
        <p:nvSpPr>
          <p:cNvPr id="83" name="Oval 82"/>
          <p:cNvSpPr/>
          <p:nvPr/>
        </p:nvSpPr>
        <p:spPr>
          <a:xfrm flipH="1">
            <a:off x="1284905" y="2100945"/>
            <a:ext cx="1866461" cy="1866464"/>
          </a:xfrm>
          <a:prstGeom prst="ellipse">
            <a:avLst/>
          </a:prstGeom>
          <a:ln w="38100" cap="rnd">
            <a:solidFill>
              <a:srgbClr val="E1E9EA"/>
            </a:solidFill>
          </a:ln>
          <a:effectLst/>
        </p:spPr>
        <p:style>
          <a:lnRef idx="2">
            <a:schemeClr val="accent1"/>
          </a:lnRef>
          <a:fillRef idx="0">
            <a:schemeClr val="accent1"/>
          </a:fillRef>
          <a:effectRef idx="1">
            <a:schemeClr val="accent1"/>
          </a:effectRef>
          <a:fontRef idx="minor">
            <a:schemeClr val="tx1"/>
          </a:fontRef>
        </p:style>
        <p:txBody>
          <a:bodyPr tIns="0" bIns="0" rtlCol="0" anchor="ctr"/>
          <a:lstStyle/>
          <a:p>
            <a:pPr algn="ctr"/>
            <a:endParaRPr lang="en-US" sz="3600" dirty="0">
              <a:solidFill>
                <a:schemeClr val="bg1"/>
              </a:solidFill>
            </a:endParaRPr>
          </a:p>
        </p:txBody>
      </p:sp>
      <p:sp>
        <p:nvSpPr>
          <p:cNvPr id="84" name="Arc 83"/>
          <p:cNvSpPr/>
          <p:nvPr/>
        </p:nvSpPr>
        <p:spPr>
          <a:xfrm flipH="1">
            <a:off x="1284905" y="2100945"/>
            <a:ext cx="1866461" cy="1866464"/>
          </a:xfrm>
          <a:prstGeom prst="arc">
            <a:avLst>
              <a:gd name="adj1" fmla="val 20395939"/>
              <a:gd name="adj2" fmla="val 16212414"/>
            </a:avLst>
          </a:prstGeom>
          <a:ln w="76200" cap="rnd">
            <a:solidFill>
              <a:schemeClr val="tx2"/>
            </a:solidFill>
          </a:ln>
          <a:effectLst/>
        </p:spPr>
        <p:style>
          <a:lnRef idx="2">
            <a:schemeClr val="accent1"/>
          </a:lnRef>
          <a:fillRef idx="0">
            <a:schemeClr val="accent1"/>
          </a:fillRef>
          <a:effectRef idx="1">
            <a:schemeClr val="accent1"/>
          </a:effectRef>
          <a:fontRef idx="minor">
            <a:schemeClr val="tx1"/>
          </a:fontRef>
        </p:style>
        <p:txBody>
          <a:bodyPr tIns="0" bIns="0" rtlCol="0" anchor="ctr"/>
          <a:lstStyle/>
          <a:p>
            <a:pPr algn="ctr"/>
            <a:endParaRPr lang="en-US" sz="3600" dirty="0"/>
          </a:p>
        </p:txBody>
      </p:sp>
      <p:sp>
        <p:nvSpPr>
          <p:cNvPr id="85" name="Oval 84"/>
          <p:cNvSpPr/>
          <p:nvPr/>
        </p:nvSpPr>
        <p:spPr>
          <a:xfrm flipH="1">
            <a:off x="3870149" y="2100945"/>
            <a:ext cx="1866461" cy="1866464"/>
          </a:xfrm>
          <a:prstGeom prst="ellipse">
            <a:avLst/>
          </a:prstGeom>
          <a:ln w="38100" cap="rnd">
            <a:solidFill>
              <a:srgbClr val="E1E9EA"/>
            </a:solidFill>
          </a:ln>
          <a:effectLst/>
        </p:spPr>
        <p:style>
          <a:lnRef idx="2">
            <a:schemeClr val="accent1"/>
          </a:lnRef>
          <a:fillRef idx="0">
            <a:schemeClr val="accent1"/>
          </a:fillRef>
          <a:effectRef idx="1">
            <a:schemeClr val="accent1"/>
          </a:effectRef>
          <a:fontRef idx="minor">
            <a:schemeClr val="tx1"/>
          </a:fontRef>
        </p:style>
        <p:txBody>
          <a:bodyPr tIns="0" bIns="0" rtlCol="0" anchor="ctr"/>
          <a:lstStyle/>
          <a:p>
            <a:pPr algn="ctr"/>
            <a:endParaRPr lang="en-US" sz="3600" dirty="0">
              <a:solidFill>
                <a:schemeClr val="bg1"/>
              </a:solidFill>
            </a:endParaRPr>
          </a:p>
        </p:txBody>
      </p:sp>
      <p:sp>
        <p:nvSpPr>
          <p:cNvPr id="86" name="Arc 85"/>
          <p:cNvSpPr/>
          <p:nvPr/>
        </p:nvSpPr>
        <p:spPr>
          <a:xfrm flipH="1">
            <a:off x="3870149" y="2100945"/>
            <a:ext cx="1866461" cy="1866464"/>
          </a:xfrm>
          <a:prstGeom prst="arc">
            <a:avLst>
              <a:gd name="adj1" fmla="val 16493935"/>
              <a:gd name="adj2" fmla="val 16212414"/>
            </a:avLst>
          </a:prstGeom>
          <a:ln w="76200" cap="rnd">
            <a:solidFill>
              <a:schemeClr val="accent2"/>
            </a:solidFill>
          </a:ln>
          <a:effectLst/>
        </p:spPr>
        <p:style>
          <a:lnRef idx="2">
            <a:schemeClr val="accent1"/>
          </a:lnRef>
          <a:fillRef idx="0">
            <a:schemeClr val="accent1"/>
          </a:fillRef>
          <a:effectRef idx="1">
            <a:schemeClr val="accent1"/>
          </a:effectRef>
          <a:fontRef idx="minor">
            <a:schemeClr val="tx1"/>
          </a:fontRef>
        </p:style>
        <p:txBody>
          <a:bodyPr tIns="0" bIns="0" rtlCol="0" anchor="ctr"/>
          <a:lstStyle/>
          <a:p>
            <a:pPr algn="ctr"/>
            <a:endParaRPr lang="en-US" sz="3600" dirty="0"/>
          </a:p>
        </p:txBody>
      </p:sp>
      <p:sp>
        <p:nvSpPr>
          <p:cNvPr id="87" name="Oval 86"/>
          <p:cNvSpPr/>
          <p:nvPr/>
        </p:nvSpPr>
        <p:spPr>
          <a:xfrm flipH="1">
            <a:off x="6455393" y="2100945"/>
            <a:ext cx="1866461" cy="1866464"/>
          </a:xfrm>
          <a:prstGeom prst="ellipse">
            <a:avLst/>
          </a:prstGeom>
          <a:ln w="38100" cap="rnd">
            <a:solidFill>
              <a:srgbClr val="E1E9EA"/>
            </a:solidFill>
          </a:ln>
          <a:effectLst/>
        </p:spPr>
        <p:style>
          <a:lnRef idx="2">
            <a:schemeClr val="accent1"/>
          </a:lnRef>
          <a:fillRef idx="0">
            <a:schemeClr val="accent1"/>
          </a:fillRef>
          <a:effectRef idx="1">
            <a:schemeClr val="accent1"/>
          </a:effectRef>
          <a:fontRef idx="minor">
            <a:schemeClr val="tx1"/>
          </a:fontRef>
        </p:style>
        <p:txBody>
          <a:bodyPr tIns="0" bIns="0" rtlCol="0" anchor="ctr"/>
          <a:lstStyle/>
          <a:p>
            <a:pPr algn="ctr"/>
            <a:endParaRPr lang="en-US" sz="3600" dirty="0">
              <a:solidFill>
                <a:schemeClr val="bg1"/>
              </a:solidFill>
            </a:endParaRPr>
          </a:p>
        </p:txBody>
      </p:sp>
      <p:sp>
        <p:nvSpPr>
          <p:cNvPr id="89" name="TextBox 88"/>
          <p:cNvSpPr txBox="1"/>
          <p:nvPr/>
        </p:nvSpPr>
        <p:spPr>
          <a:xfrm>
            <a:off x="3763495" y="4918006"/>
            <a:ext cx="2073327" cy="904863"/>
          </a:xfrm>
          <a:prstGeom prst="rect">
            <a:avLst/>
          </a:prstGeom>
          <a:noFill/>
        </p:spPr>
        <p:txBody>
          <a:bodyPr wrap="square" rtlCol="0">
            <a:spAutoFit/>
          </a:bodyPr>
          <a:lstStyle/>
          <a:p>
            <a:pPr algn="ctr">
              <a:lnSpc>
                <a:spcPct val="110000"/>
              </a:lnSpc>
            </a:pPr>
            <a:r>
              <a:rPr lang="en-GB" sz="1200" dirty="0"/>
              <a:t>11/11 GM Trusts provided their VBR questions to create a “bank” of VBR questions for GM</a:t>
            </a:r>
            <a:endParaRPr lang="en-US" sz="1200" dirty="0"/>
          </a:p>
        </p:txBody>
      </p:sp>
      <p:sp>
        <p:nvSpPr>
          <p:cNvPr id="90" name="TextBox 89"/>
          <p:cNvSpPr txBox="1"/>
          <p:nvPr/>
        </p:nvSpPr>
        <p:spPr>
          <a:xfrm>
            <a:off x="1178251" y="4918006"/>
            <a:ext cx="2073327" cy="701731"/>
          </a:xfrm>
          <a:prstGeom prst="rect">
            <a:avLst/>
          </a:prstGeom>
          <a:noFill/>
        </p:spPr>
        <p:txBody>
          <a:bodyPr wrap="square" rtlCol="0">
            <a:spAutoFit/>
          </a:bodyPr>
          <a:lstStyle/>
          <a:p>
            <a:pPr algn="ctr">
              <a:lnSpc>
                <a:spcPct val="110000"/>
              </a:lnSpc>
            </a:pPr>
            <a:r>
              <a:rPr lang="en-GB" sz="1200" dirty="0"/>
              <a:t>8.5/11 GM Trusts report that they have mapped their Trust values to the NHS constitution</a:t>
            </a:r>
            <a:endParaRPr lang="en-US" sz="1200" dirty="0"/>
          </a:p>
        </p:txBody>
      </p:sp>
      <p:sp>
        <p:nvSpPr>
          <p:cNvPr id="91" name="TextBox 90"/>
          <p:cNvSpPr txBox="1"/>
          <p:nvPr/>
        </p:nvSpPr>
        <p:spPr>
          <a:xfrm>
            <a:off x="6351966" y="4918006"/>
            <a:ext cx="2073327" cy="701731"/>
          </a:xfrm>
          <a:prstGeom prst="rect">
            <a:avLst/>
          </a:prstGeom>
          <a:noFill/>
        </p:spPr>
        <p:txBody>
          <a:bodyPr wrap="square" rtlCol="0">
            <a:spAutoFit/>
          </a:bodyPr>
          <a:lstStyle/>
          <a:p>
            <a:pPr algn="ctr">
              <a:lnSpc>
                <a:spcPct val="110000"/>
              </a:lnSpc>
            </a:pPr>
            <a:r>
              <a:rPr lang="en-GB" sz="1200" dirty="0"/>
              <a:t>0/11 GM Trusts have implemented values based pre-screening</a:t>
            </a:r>
            <a:endParaRPr lang="en-US" sz="1200" dirty="0"/>
          </a:p>
        </p:txBody>
      </p:sp>
      <p:sp>
        <p:nvSpPr>
          <p:cNvPr id="92" name="TextBox 91"/>
          <p:cNvSpPr txBox="1"/>
          <p:nvPr/>
        </p:nvSpPr>
        <p:spPr>
          <a:xfrm>
            <a:off x="1723426" y="2711011"/>
            <a:ext cx="982962" cy="646331"/>
          </a:xfrm>
          <a:prstGeom prst="rect">
            <a:avLst/>
          </a:prstGeom>
          <a:noFill/>
        </p:spPr>
        <p:txBody>
          <a:bodyPr wrap="none" rtlCol="0">
            <a:spAutoFit/>
          </a:bodyPr>
          <a:lstStyle/>
          <a:p>
            <a:pPr algn="ctr"/>
            <a:r>
              <a:rPr lang="en-US" sz="3600" dirty="0">
                <a:solidFill>
                  <a:srgbClr val="47D86F"/>
                </a:solidFill>
              </a:rPr>
              <a:t>77%</a:t>
            </a:r>
          </a:p>
        </p:txBody>
      </p:sp>
      <p:sp>
        <p:nvSpPr>
          <p:cNvPr id="93" name="TextBox 92"/>
          <p:cNvSpPr txBox="1"/>
          <p:nvPr/>
        </p:nvSpPr>
        <p:spPr>
          <a:xfrm>
            <a:off x="4191651" y="2711011"/>
            <a:ext cx="1217000" cy="646331"/>
          </a:xfrm>
          <a:prstGeom prst="rect">
            <a:avLst/>
          </a:prstGeom>
          <a:noFill/>
        </p:spPr>
        <p:txBody>
          <a:bodyPr wrap="none" rtlCol="0">
            <a:spAutoFit/>
          </a:bodyPr>
          <a:lstStyle/>
          <a:p>
            <a:pPr algn="ctr"/>
            <a:r>
              <a:rPr lang="en-US" sz="3600" dirty="0">
                <a:solidFill>
                  <a:srgbClr val="47D86F"/>
                </a:solidFill>
              </a:rPr>
              <a:t>100%</a:t>
            </a:r>
          </a:p>
        </p:txBody>
      </p:sp>
      <p:sp>
        <p:nvSpPr>
          <p:cNvPr id="94" name="TextBox 93"/>
          <p:cNvSpPr txBox="1"/>
          <p:nvPr/>
        </p:nvSpPr>
        <p:spPr>
          <a:xfrm>
            <a:off x="7014160" y="2711011"/>
            <a:ext cx="748923" cy="646331"/>
          </a:xfrm>
          <a:prstGeom prst="rect">
            <a:avLst/>
          </a:prstGeom>
          <a:noFill/>
        </p:spPr>
        <p:txBody>
          <a:bodyPr wrap="none" rtlCol="0">
            <a:spAutoFit/>
          </a:bodyPr>
          <a:lstStyle/>
          <a:p>
            <a:pPr algn="ctr"/>
            <a:r>
              <a:rPr lang="en-US" sz="3600" dirty="0">
                <a:solidFill>
                  <a:srgbClr val="47D86F"/>
                </a:solidFill>
              </a:rPr>
              <a:t>0%</a:t>
            </a:r>
          </a:p>
        </p:txBody>
      </p:sp>
      <p:sp>
        <p:nvSpPr>
          <p:cNvPr id="22" name="TextBox 21"/>
          <p:cNvSpPr txBox="1"/>
          <p:nvPr/>
        </p:nvSpPr>
        <p:spPr>
          <a:xfrm>
            <a:off x="546019" y="929434"/>
            <a:ext cx="8860543" cy="584775"/>
          </a:xfrm>
          <a:prstGeom prst="rect">
            <a:avLst/>
          </a:prstGeom>
          <a:noFill/>
        </p:spPr>
        <p:txBody>
          <a:bodyPr wrap="square" rtlCol="0">
            <a:spAutoFit/>
          </a:bodyPr>
          <a:lstStyle/>
          <a:p>
            <a:pPr algn="ctr"/>
            <a:r>
              <a:rPr lang="en-GB" sz="3200" b="1" dirty="0">
                <a:solidFill>
                  <a:srgbClr val="47D86F"/>
                </a:solidFill>
                <a:latin typeface="Tw Cen MT" panose="020B0602020104020603" pitchFamily="34" charset="0"/>
              </a:rPr>
              <a:t>GM: </a:t>
            </a:r>
            <a:r>
              <a:rPr lang="en-GB" sz="3200" dirty="0">
                <a:solidFill>
                  <a:srgbClr val="47D86F"/>
                </a:solidFill>
                <a:latin typeface="Tw Cen MT" panose="020B0602020104020603" pitchFamily="34" charset="0"/>
              </a:rPr>
              <a:t>Values based pre-screening implemented</a:t>
            </a:r>
            <a:endParaRPr lang="en-GB" sz="3200" b="1" dirty="0">
              <a:solidFill>
                <a:srgbClr val="47D86F"/>
              </a:solidFill>
              <a:latin typeface="Tw Cen MT" panose="020B0602020104020603" pitchFamily="34" charset="0"/>
            </a:endParaRPr>
          </a:p>
        </p:txBody>
      </p:sp>
    </p:spTree>
    <p:extLst>
      <p:ext uri="{BB962C8B-B14F-4D97-AF65-F5344CB8AC3E}">
        <p14:creationId xmlns:p14="http://schemas.microsoft.com/office/powerpoint/2010/main" val="3994852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fade">
                                      <p:cBhvr>
                                        <p:cTn id="7" dur="500"/>
                                        <p:tgtEl>
                                          <p:spTgt spid="8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2"/>
                                        </p:tgtEl>
                                        <p:attrNameLst>
                                          <p:attrName>style.visibility</p:attrName>
                                        </p:attrNameLst>
                                      </p:cBhvr>
                                      <p:to>
                                        <p:strVal val="visible"/>
                                      </p:to>
                                    </p:set>
                                    <p:animEffect transition="in" filter="fade">
                                      <p:cBhvr>
                                        <p:cTn id="10" dur="500"/>
                                        <p:tgtEl>
                                          <p:spTgt spid="82"/>
                                        </p:tgtEl>
                                      </p:cBhvr>
                                    </p:animEffect>
                                  </p:childTnLst>
                                </p:cTn>
                              </p:par>
                            </p:childTnLst>
                          </p:cTn>
                        </p:par>
                        <p:par>
                          <p:cTn id="11" fill="hold">
                            <p:stCondLst>
                              <p:cond delay="500"/>
                            </p:stCondLst>
                            <p:childTnLst>
                              <p:par>
                                <p:cTn id="12" presetID="53" presetClass="entr" presetSubtype="16" fill="hold" grpId="0" nodeType="afterEffect">
                                  <p:stCondLst>
                                    <p:cond delay="0"/>
                                  </p:stCondLst>
                                  <p:childTnLst>
                                    <p:set>
                                      <p:cBhvr>
                                        <p:cTn id="13" dur="1" fill="hold">
                                          <p:stCondLst>
                                            <p:cond delay="0"/>
                                          </p:stCondLst>
                                        </p:cTn>
                                        <p:tgtEl>
                                          <p:spTgt spid="92"/>
                                        </p:tgtEl>
                                        <p:attrNameLst>
                                          <p:attrName>style.visibility</p:attrName>
                                        </p:attrNameLst>
                                      </p:cBhvr>
                                      <p:to>
                                        <p:strVal val="visible"/>
                                      </p:to>
                                    </p:set>
                                    <p:anim calcmode="lin" valueType="num">
                                      <p:cBhvr>
                                        <p:cTn id="14" dur="500" fill="hold"/>
                                        <p:tgtEl>
                                          <p:spTgt spid="92"/>
                                        </p:tgtEl>
                                        <p:attrNameLst>
                                          <p:attrName>ppt_w</p:attrName>
                                        </p:attrNameLst>
                                      </p:cBhvr>
                                      <p:tavLst>
                                        <p:tav tm="0">
                                          <p:val>
                                            <p:fltVal val="0"/>
                                          </p:val>
                                        </p:tav>
                                        <p:tav tm="100000">
                                          <p:val>
                                            <p:strVal val="#ppt_w"/>
                                          </p:val>
                                        </p:tav>
                                      </p:tavLst>
                                    </p:anim>
                                    <p:anim calcmode="lin" valueType="num">
                                      <p:cBhvr>
                                        <p:cTn id="15" dur="500" fill="hold"/>
                                        <p:tgtEl>
                                          <p:spTgt spid="92"/>
                                        </p:tgtEl>
                                        <p:attrNameLst>
                                          <p:attrName>ppt_h</p:attrName>
                                        </p:attrNameLst>
                                      </p:cBhvr>
                                      <p:tavLst>
                                        <p:tav tm="0">
                                          <p:val>
                                            <p:fltVal val="0"/>
                                          </p:val>
                                        </p:tav>
                                        <p:tav tm="100000">
                                          <p:val>
                                            <p:strVal val="#ppt_h"/>
                                          </p:val>
                                        </p:tav>
                                      </p:tavLst>
                                    </p:anim>
                                    <p:animEffect transition="in" filter="fade">
                                      <p:cBhvr>
                                        <p:cTn id="16" dur="500"/>
                                        <p:tgtEl>
                                          <p:spTgt spid="92"/>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90"/>
                                        </p:tgtEl>
                                        <p:attrNameLst>
                                          <p:attrName>style.visibility</p:attrName>
                                        </p:attrNameLst>
                                      </p:cBhvr>
                                      <p:to>
                                        <p:strVal val="visible"/>
                                      </p:to>
                                    </p:set>
                                    <p:animEffect transition="in" filter="fade">
                                      <p:cBhvr>
                                        <p:cTn id="19" dur="1000"/>
                                        <p:tgtEl>
                                          <p:spTgt spid="90"/>
                                        </p:tgtEl>
                                      </p:cBhvr>
                                    </p:animEffect>
                                    <p:anim calcmode="lin" valueType="num">
                                      <p:cBhvr>
                                        <p:cTn id="20" dur="1000" fill="hold"/>
                                        <p:tgtEl>
                                          <p:spTgt spid="90"/>
                                        </p:tgtEl>
                                        <p:attrNameLst>
                                          <p:attrName>ppt_x</p:attrName>
                                        </p:attrNameLst>
                                      </p:cBhvr>
                                      <p:tavLst>
                                        <p:tav tm="0">
                                          <p:val>
                                            <p:strVal val="#ppt_x"/>
                                          </p:val>
                                        </p:tav>
                                        <p:tav tm="100000">
                                          <p:val>
                                            <p:strVal val="#ppt_x"/>
                                          </p:val>
                                        </p:tav>
                                      </p:tavLst>
                                    </p:anim>
                                    <p:anim calcmode="lin" valueType="num">
                                      <p:cBhvr>
                                        <p:cTn id="21" dur="1000" fill="hold"/>
                                        <p:tgtEl>
                                          <p:spTgt spid="90"/>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22" presetClass="entr" presetSubtype="4" fill="hold" grpId="0" nodeType="afterEffect">
                                  <p:stCondLst>
                                    <p:cond delay="0"/>
                                  </p:stCondLst>
                                  <p:childTnLst>
                                    <p:set>
                                      <p:cBhvr>
                                        <p:cTn id="24" dur="1" fill="hold">
                                          <p:stCondLst>
                                            <p:cond delay="0"/>
                                          </p:stCondLst>
                                        </p:cTn>
                                        <p:tgtEl>
                                          <p:spTgt spid="84"/>
                                        </p:tgtEl>
                                        <p:attrNameLst>
                                          <p:attrName>style.visibility</p:attrName>
                                        </p:attrNameLst>
                                      </p:cBhvr>
                                      <p:to>
                                        <p:strVal val="visible"/>
                                      </p:to>
                                    </p:set>
                                    <p:animEffect transition="in" filter="wipe(down)">
                                      <p:cBhvr>
                                        <p:cTn id="25" dur="500"/>
                                        <p:tgtEl>
                                          <p:spTgt spid="84"/>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93"/>
                                        </p:tgtEl>
                                        <p:attrNameLst>
                                          <p:attrName>style.visibility</p:attrName>
                                        </p:attrNameLst>
                                      </p:cBhvr>
                                      <p:to>
                                        <p:strVal val="visible"/>
                                      </p:to>
                                    </p:set>
                                    <p:anim calcmode="lin" valueType="num">
                                      <p:cBhvr>
                                        <p:cTn id="29" dur="500" fill="hold"/>
                                        <p:tgtEl>
                                          <p:spTgt spid="93"/>
                                        </p:tgtEl>
                                        <p:attrNameLst>
                                          <p:attrName>ppt_w</p:attrName>
                                        </p:attrNameLst>
                                      </p:cBhvr>
                                      <p:tavLst>
                                        <p:tav tm="0">
                                          <p:val>
                                            <p:fltVal val="0"/>
                                          </p:val>
                                        </p:tav>
                                        <p:tav tm="100000">
                                          <p:val>
                                            <p:strVal val="#ppt_w"/>
                                          </p:val>
                                        </p:tav>
                                      </p:tavLst>
                                    </p:anim>
                                    <p:anim calcmode="lin" valueType="num">
                                      <p:cBhvr>
                                        <p:cTn id="30" dur="500" fill="hold"/>
                                        <p:tgtEl>
                                          <p:spTgt spid="93"/>
                                        </p:tgtEl>
                                        <p:attrNameLst>
                                          <p:attrName>ppt_h</p:attrName>
                                        </p:attrNameLst>
                                      </p:cBhvr>
                                      <p:tavLst>
                                        <p:tav tm="0">
                                          <p:val>
                                            <p:fltVal val="0"/>
                                          </p:val>
                                        </p:tav>
                                        <p:tav tm="100000">
                                          <p:val>
                                            <p:strVal val="#ppt_h"/>
                                          </p:val>
                                        </p:tav>
                                      </p:tavLst>
                                    </p:anim>
                                    <p:animEffect transition="in" filter="fade">
                                      <p:cBhvr>
                                        <p:cTn id="31" dur="500"/>
                                        <p:tgtEl>
                                          <p:spTgt spid="93"/>
                                        </p:tgtEl>
                                      </p:cBhvr>
                                    </p:animEffect>
                                  </p:childTnLst>
                                </p:cTn>
                              </p:par>
                            </p:childTnLst>
                          </p:cTn>
                        </p:par>
                        <p:par>
                          <p:cTn id="32" fill="hold">
                            <p:stCondLst>
                              <p:cond delay="2500"/>
                            </p:stCondLst>
                            <p:childTnLst>
                              <p:par>
                                <p:cTn id="33" presetID="10" presetClass="entr" presetSubtype="0" fill="hold" grpId="0" nodeType="afterEffect">
                                  <p:stCondLst>
                                    <p:cond delay="0"/>
                                  </p:stCondLst>
                                  <p:childTnLst>
                                    <p:set>
                                      <p:cBhvr>
                                        <p:cTn id="34" dur="1" fill="hold">
                                          <p:stCondLst>
                                            <p:cond delay="0"/>
                                          </p:stCondLst>
                                        </p:cTn>
                                        <p:tgtEl>
                                          <p:spTgt spid="85"/>
                                        </p:tgtEl>
                                        <p:attrNameLst>
                                          <p:attrName>style.visibility</p:attrName>
                                        </p:attrNameLst>
                                      </p:cBhvr>
                                      <p:to>
                                        <p:strVal val="visible"/>
                                      </p:to>
                                    </p:set>
                                    <p:animEffect transition="in" filter="fade">
                                      <p:cBhvr>
                                        <p:cTn id="35" dur="500"/>
                                        <p:tgtEl>
                                          <p:spTgt spid="85"/>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80"/>
                                        </p:tgtEl>
                                        <p:attrNameLst>
                                          <p:attrName>style.visibility</p:attrName>
                                        </p:attrNameLst>
                                      </p:cBhvr>
                                      <p:to>
                                        <p:strVal val="visible"/>
                                      </p:to>
                                    </p:set>
                                    <p:animEffect transition="in" filter="fade">
                                      <p:cBhvr>
                                        <p:cTn id="38" dur="500"/>
                                        <p:tgtEl>
                                          <p:spTgt spid="80"/>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89"/>
                                        </p:tgtEl>
                                        <p:attrNameLst>
                                          <p:attrName>style.visibility</p:attrName>
                                        </p:attrNameLst>
                                      </p:cBhvr>
                                      <p:to>
                                        <p:strVal val="visible"/>
                                      </p:to>
                                    </p:set>
                                    <p:animEffect transition="in" filter="fade">
                                      <p:cBhvr>
                                        <p:cTn id="42" dur="1000"/>
                                        <p:tgtEl>
                                          <p:spTgt spid="89"/>
                                        </p:tgtEl>
                                      </p:cBhvr>
                                    </p:animEffect>
                                    <p:anim calcmode="lin" valueType="num">
                                      <p:cBhvr>
                                        <p:cTn id="43" dur="1000" fill="hold"/>
                                        <p:tgtEl>
                                          <p:spTgt spid="89"/>
                                        </p:tgtEl>
                                        <p:attrNameLst>
                                          <p:attrName>ppt_x</p:attrName>
                                        </p:attrNameLst>
                                      </p:cBhvr>
                                      <p:tavLst>
                                        <p:tav tm="0">
                                          <p:val>
                                            <p:strVal val="#ppt_x"/>
                                          </p:val>
                                        </p:tav>
                                        <p:tav tm="100000">
                                          <p:val>
                                            <p:strVal val="#ppt_x"/>
                                          </p:val>
                                        </p:tav>
                                      </p:tavLst>
                                    </p:anim>
                                    <p:anim calcmode="lin" valueType="num">
                                      <p:cBhvr>
                                        <p:cTn id="44" dur="1000" fill="hold"/>
                                        <p:tgtEl>
                                          <p:spTgt spid="89"/>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22" presetClass="entr" presetSubtype="4" fill="hold" grpId="0" nodeType="afterEffect">
                                  <p:stCondLst>
                                    <p:cond delay="0"/>
                                  </p:stCondLst>
                                  <p:childTnLst>
                                    <p:set>
                                      <p:cBhvr>
                                        <p:cTn id="47" dur="1" fill="hold">
                                          <p:stCondLst>
                                            <p:cond delay="0"/>
                                          </p:stCondLst>
                                        </p:cTn>
                                        <p:tgtEl>
                                          <p:spTgt spid="86"/>
                                        </p:tgtEl>
                                        <p:attrNameLst>
                                          <p:attrName>style.visibility</p:attrName>
                                        </p:attrNameLst>
                                      </p:cBhvr>
                                      <p:to>
                                        <p:strVal val="visible"/>
                                      </p:to>
                                    </p:set>
                                    <p:animEffect transition="in" filter="wipe(down)">
                                      <p:cBhvr>
                                        <p:cTn id="48" dur="500"/>
                                        <p:tgtEl>
                                          <p:spTgt spid="86"/>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94"/>
                                        </p:tgtEl>
                                        <p:attrNameLst>
                                          <p:attrName>style.visibility</p:attrName>
                                        </p:attrNameLst>
                                      </p:cBhvr>
                                      <p:to>
                                        <p:strVal val="visible"/>
                                      </p:to>
                                    </p:set>
                                    <p:anim calcmode="lin" valueType="num">
                                      <p:cBhvr>
                                        <p:cTn id="52" dur="500" fill="hold"/>
                                        <p:tgtEl>
                                          <p:spTgt spid="94"/>
                                        </p:tgtEl>
                                        <p:attrNameLst>
                                          <p:attrName>ppt_w</p:attrName>
                                        </p:attrNameLst>
                                      </p:cBhvr>
                                      <p:tavLst>
                                        <p:tav tm="0">
                                          <p:val>
                                            <p:fltVal val="0"/>
                                          </p:val>
                                        </p:tav>
                                        <p:tav tm="100000">
                                          <p:val>
                                            <p:strVal val="#ppt_w"/>
                                          </p:val>
                                        </p:tav>
                                      </p:tavLst>
                                    </p:anim>
                                    <p:anim calcmode="lin" valueType="num">
                                      <p:cBhvr>
                                        <p:cTn id="53" dur="500" fill="hold"/>
                                        <p:tgtEl>
                                          <p:spTgt spid="94"/>
                                        </p:tgtEl>
                                        <p:attrNameLst>
                                          <p:attrName>ppt_h</p:attrName>
                                        </p:attrNameLst>
                                      </p:cBhvr>
                                      <p:tavLst>
                                        <p:tav tm="0">
                                          <p:val>
                                            <p:fltVal val="0"/>
                                          </p:val>
                                        </p:tav>
                                        <p:tav tm="100000">
                                          <p:val>
                                            <p:strVal val="#ppt_h"/>
                                          </p:val>
                                        </p:tav>
                                      </p:tavLst>
                                    </p:anim>
                                    <p:animEffect transition="in" filter="fade">
                                      <p:cBhvr>
                                        <p:cTn id="54" dur="500"/>
                                        <p:tgtEl>
                                          <p:spTgt spid="94"/>
                                        </p:tgtEl>
                                      </p:cBhvr>
                                    </p:animEffect>
                                  </p:childTnLst>
                                </p:cTn>
                              </p:par>
                            </p:childTnLst>
                          </p:cTn>
                        </p:par>
                        <p:par>
                          <p:cTn id="55" fill="hold">
                            <p:stCondLst>
                              <p:cond delay="5000"/>
                            </p:stCondLst>
                            <p:childTnLst>
                              <p:par>
                                <p:cTn id="56" presetID="10" presetClass="entr" presetSubtype="0" fill="hold" grpId="0" nodeType="afterEffect">
                                  <p:stCondLst>
                                    <p:cond delay="0"/>
                                  </p:stCondLst>
                                  <p:childTnLst>
                                    <p:set>
                                      <p:cBhvr>
                                        <p:cTn id="57" dur="1" fill="hold">
                                          <p:stCondLst>
                                            <p:cond delay="0"/>
                                          </p:stCondLst>
                                        </p:cTn>
                                        <p:tgtEl>
                                          <p:spTgt spid="87"/>
                                        </p:tgtEl>
                                        <p:attrNameLst>
                                          <p:attrName>style.visibility</p:attrName>
                                        </p:attrNameLst>
                                      </p:cBhvr>
                                      <p:to>
                                        <p:strVal val="visible"/>
                                      </p:to>
                                    </p:set>
                                    <p:animEffect transition="in" filter="fade">
                                      <p:cBhvr>
                                        <p:cTn id="58" dur="500"/>
                                        <p:tgtEl>
                                          <p:spTgt spid="87"/>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81"/>
                                        </p:tgtEl>
                                        <p:attrNameLst>
                                          <p:attrName>style.visibility</p:attrName>
                                        </p:attrNameLst>
                                      </p:cBhvr>
                                      <p:to>
                                        <p:strVal val="visible"/>
                                      </p:to>
                                    </p:set>
                                    <p:animEffect transition="in" filter="fade">
                                      <p:cBhvr>
                                        <p:cTn id="61" dur="500"/>
                                        <p:tgtEl>
                                          <p:spTgt spid="81"/>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91"/>
                                        </p:tgtEl>
                                        <p:attrNameLst>
                                          <p:attrName>style.visibility</p:attrName>
                                        </p:attrNameLst>
                                      </p:cBhvr>
                                      <p:to>
                                        <p:strVal val="visible"/>
                                      </p:to>
                                    </p:set>
                                    <p:animEffect transition="in" filter="fade">
                                      <p:cBhvr>
                                        <p:cTn id="65" dur="1000"/>
                                        <p:tgtEl>
                                          <p:spTgt spid="91"/>
                                        </p:tgtEl>
                                      </p:cBhvr>
                                    </p:animEffect>
                                    <p:anim calcmode="lin" valueType="num">
                                      <p:cBhvr>
                                        <p:cTn id="66" dur="1000" fill="hold"/>
                                        <p:tgtEl>
                                          <p:spTgt spid="91"/>
                                        </p:tgtEl>
                                        <p:attrNameLst>
                                          <p:attrName>ppt_x</p:attrName>
                                        </p:attrNameLst>
                                      </p:cBhvr>
                                      <p:tavLst>
                                        <p:tav tm="0">
                                          <p:val>
                                            <p:strVal val="#ppt_x"/>
                                          </p:val>
                                        </p:tav>
                                        <p:tav tm="100000">
                                          <p:val>
                                            <p:strVal val="#ppt_x"/>
                                          </p:val>
                                        </p:tav>
                                      </p:tavLst>
                                    </p:anim>
                                    <p:anim calcmode="lin" valueType="num">
                                      <p:cBhvr>
                                        <p:cTn id="6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P spid="81" grpId="0"/>
      <p:bldP spid="82" grpId="0"/>
      <p:bldP spid="83" grpId="0" animBg="1"/>
      <p:bldP spid="84" grpId="0" animBg="1"/>
      <p:bldP spid="85" grpId="0" animBg="1"/>
      <p:bldP spid="86" grpId="0" animBg="1"/>
      <p:bldP spid="87" grpId="0" animBg="1"/>
      <p:bldP spid="89" grpId="0"/>
      <p:bldP spid="90" grpId="0"/>
      <p:bldP spid="91" grpId="0"/>
      <p:bldP spid="92" grpId="0"/>
      <p:bldP spid="93" grpId="0"/>
      <p:bldP spid="9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7632" y="3151632"/>
            <a:ext cx="4468368" cy="3706368"/>
          </a:xfrm>
          <a:prstGeom prst="rect">
            <a:avLst/>
          </a:prstGeom>
        </p:spPr>
      </p:pic>
      <p:sp>
        <p:nvSpPr>
          <p:cNvPr id="24" name="TextBox 23">
            <a:extLst>
              <a:ext uri="{FF2B5EF4-FFF2-40B4-BE49-F238E27FC236}">
                <a16:creationId xmlns:a16="http://schemas.microsoft.com/office/drawing/2014/main" id="{173018C8-03FD-436F-9C99-DA75024C8C61}"/>
              </a:ext>
            </a:extLst>
          </p:cNvPr>
          <p:cNvSpPr txBox="1"/>
          <p:nvPr/>
        </p:nvSpPr>
        <p:spPr>
          <a:xfrm>
            <a:off x="606581" y="236528"/>
            <a:ext cx="868227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noProof="0" dirty="0">
                <a:solidFill>
                  <a:prstClr val="white">
                    <a:lumMod val="65000"/>
                  </a:prstClr>
                </a:solidFill>
                <a:latin typeface="Tw Cen MT" panose="020B0602020104020603" pitchFamily="34" charset="0"/>
              </a:rPr>
              <a:t>RECRUITMENT WORKSTREAM</a:t>
            </a:r>
            <a:endParaRPr kumimoji="0" lang="en-US" sz="4000" b="0" i="0" u="none" strike="noStrike" kern="1200" cap="none" spc="0" normalizeH="0" baseline="0" noProof="0" dirty="0">
              <a:ln>
                <a:noFill/>
              </a:ln>
              <a:solidFill>
                <a:prstClr val="white">
                  <a:lumMod val="65000"/>
                </a:prstClr>
              </a:solidFill>
              <a:effectLst/>
              <a:uLnTx/>
              <a:uFillTx/>
              <a:latin typeface="Tw Cen MT" panose="020B0602020104020603" pitchFamily="34" charset="0"/>
              <a:ea typeface="+mn-ea"/>
              <a:cs typeface="+mn-cs"/>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109" y="6235908"/>
            <a:ext cx="914400" cy="432816"/>
          </a:xfrm>
          <a:prstGeom prst="rect">
            <a:avLst/>
          </a:prstGeom>
        </p:spPr>
      </p:pic>
      <p:sp>
        <p:nvSpPr>
          <p:cNvPr id="3" name="Flowchart: Sequential Access Storage 2"/>
          <p:cNvSpPr/>
          <p:nvPr/>
        </p:nvSpPr>
        <p:spPr>
          <a:xfrm>
            <a:off x="129481" y="2473693"/>
            <a:ext cx="3070459" cy="3311090"/>
          </a:xfrm>
          <a:prstGeom prst="flowChartMagneticTap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Yes</a:t>
            </a:r>
          </a:p>
        </p:txBody>
      </p:sp>
      <p:sp>
        <p:nvSpPr>
          <p:cNvPr id="12" name="Flowchart: Sequential Access Storage 11"/>
          <p:cNvSpPr/>
          <p:nvPr/>
        </p:nvSpPr>
        <p:spPr>
          <a:xfrm>
            <a:off x="3412487" y="2473693"/>
            <a:ext cx="3070459" cy="3311090"/>
          </a:xfrm>
          <a:prstGeom prst="flowChartMagneticTap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Unknown</a:t>
            </a:r>
          </a:p>
        </p:txBody>
      </p:sp>
      <p:sp>
        <p:nvSpPr>
          <p:cNvPr id="13" name="Flowchart: Sequential Access Storage 12"/>
          <p:cNvSpPr/>
          <p:nvPr/>
        </p:nvSpPr>
        <p:spPr>
          <a:xfrm>
            <a:off x="6759684" y="2549091"/>
            <a:ext cx="3070459" cy="3311090"/>
          </a:xfrm>
          <a:prstGeom prst="flowChartMagneticTap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No</a:t>
            </a:r>
          </a:p>
        </p:txBody>
      </p:sp>
      <p:sp>
        <p:nvSpPr>
          <p:cNvPr id="9" name="TextBox 8"/>
          <p:cNvSpPr txBox="1"/>
          <p:nvPr/>
        </p:nvSpPr>
        <p:spPr>
          <a:xfrm>
            <a:off x="546019" y="929434"/>
            <a:ext cx="8860543" cy="954107"/>
          </a:xfrm>
          <a:prstGeom prst="rect">
            <a:avLst/>
          </a:prstGeom>
          <a:noFill/>
        </p:spPr>
        <p:txBody>
          <a:bodyPr wrap="square" rtlCol="0">
            <a:spAutoFit/>
          </a:bodyPr>
          <a:lstStyle/>
          <a:p>
            <a:pPr algn="ctr"/>
            <a:r>
              <a:rPr lang="en-GB" sz="2800" dirty="0">
                <a:solidFill>
                  <a:srgbClr val="47D86F"/>
                </a:solidFill>
                <a:latin typeface="Tw Cen MT" panose="020B0602020104020603" pitchFamily="34" charset="0"/>
              </a:rPr>
              <a:t>Is your Trust planning, working towards or does it have an appetite to implement values based pre-screening?</a:t>
            </a:r>
          </a:p>
        </p:txBody>
      </p:sp>
    </p:spTree>
    <p:extLst>
      <p:ext uri="{BB962C8B-B14F-4D97-AF65-F5344CB8AC3E}">
        <p14:creationId xmlns:p14="http://schemas.microsoft.com/office/powerpoint/2010/main" val="3837090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250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250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7632" y="3151632"/>
            <a:ext cx="4468368" cy="3706368"/>
          </a:xfrm>
          <a:prstGeom prst="rect">
            <a:avLst/>
          </a:prstGeom>
        </p:spPr>
      </p:pic>
      <p:pic>
        <p:nvPicPr>
          <p:cNvPr id="11" name="Picture 2" descr="C:\Users\Bronwyn.Driver\Pictures\Stramlining 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30675" y="5398865"/>
            <a:ext cx="1662645" cy="136066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6109" y="6235908"/>
            <a:ext cx="914400" cy="432816"/>
          </a:xfrm>
          <a:prstGeom prst="rect">
            <a:avLst/>
          </a:prstGeom>
        </p:spPr>
      </p:pic>
      <p:sp>
        <p:nvSpPr>
          <p:cNvPr id="12" name="TextBox 11">
            <a:extLst>
              <a:ext uri="{FF2B5EF4-FFF2-40B4-BE49-F238E27FC236}">
                <a16:creationId xmlns:a16="http://schemas.microsoft.com/office/drawing/2014/main" id="{173018C8-03FD-436F-9C99-DA75024C8C61}"/>
              </a:ext>
            </a:extLst>
          </p:cNvPr>
          <p:cNvSpPr txBox="1"/>
          <p:nvPr/>
        </p:nvSpPr>
        <p:spPr>
          <a:xfrm>
            <a:off x="1317038" y="129728"/>
            <a:ext cx="7318507"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lumMod val="65000"/>
                  </a:prstClr>
                </a:solidFill>
                <a:effectLst/>
                <a:uLnTx/>
                <a:uFillTx/>
                <a:latin typeface="Tw Cen MT" panose="020B0602020104020603" pitchFamily="34" charset="0"/>
                <a:ea typeface="+mn-ea"/>
                <a:cs typeface="+mn-cs"/>
              </a:rPr>
              <a:t>RECRUITMENT WORKSTREAM</a:t>
            </a:r>
          </a:p>
        </p:txBody>
      </p:sp>
      <p:sp>
        <p:nvSpPr>
          <p:cNvPr id="14" name="TextBox 13"/>
          <p:cNvSpPr txBox="1"/>
          <p:nvPr/>
        </p:nvSpPr>
        <p:spPr>
          <a:xfrm>
            <a:off x="527900" y="905216"/>
            <a:ext cx="8860543" cy="584775"/>
          </a:xfrm>
          <a:prstGeom prst="rect">
            <a:avLst/>
          </a:prstGeom>
          <a:noFill/>
        </p:spPr>
        <p:txBody>
          <a:bodyPr wrap="square" rtlCol="0">
            <a:spAutoFit/>
          </a:bodyPr>
          <a:lstStyle/>
          <a:p>
            <a:pPr algn="ctr"/>
            <a:r>
              <a:rPr lang="en-GB" sz="3200" b="1" dirty="0">
                <a:solidFill>
                  <a:srgbClr val="47D86F"/>
                </a:solidFill>
                <a:latin typeface="Tw Cen MT" panose="020B0602020104020603" pitchFamily="34" charset="0"/>
              </a:rPr>
              <a:t>Additional Successes</a:t>
            </a:r>
            <a:endParaRPr lang="en-GB" sz="3200" dirty="0">
              <a:solidFill>
                <a:srgbClr val="47D86F"/>
              </a:solidFill>
              <a:latin typeface="Tw Cen MT" panose="020B0602020104020603" pitchFamily="34" charset="0"/>
            </a:endParaRPr>
          </a:p>
        </p:txBody>
      </p:sp>
      <p:sp>
        <p:nvSpPr>
          <p:cNvPr id="8" name="Freeform 5"/>
          <p:cNvSpPr>
            <a:spLocks/>
          </p:cNvSpPr>
          <p:nvPr/>
        </p:nvSpPr>
        <p:spPr bwMode="auto">
          <a:xfrm>
            <a:off x="3612575" y="3564411"/>
            <a:ext cx="2172656" cy="3010679"/>
          </a:xfrm>
          <a:custGeom>
            <a:avLst/>
            <a:gdLst>
              <a:gd name="T0" fmla="*/ 399 w 532"/>
              <a:gd name="T1" fmla="*/ 737 h 737"/>
              <a:gd name="T2" fmla="*/ 399 w 532"/>
              <a:gd name="T3" fmla="*/ 515 h 737"/>
              <a:gd name="T4" fmla="*/ 429 w 532"/>
              <a:gd name="T5" fmla="*/ 450 h 737"/>
              <a:gd name="T6" fmla="*/ 443 w 532"/>
              <a:gd name="T7" fmla="*/ 292 h 737"/>
              <a:gd name="T8" fmla="*/ 517 w 532"/>
              <a:gd name="T9" fmla="*/ 170 h 737"/>
              <a:gd name="T10" fmla="*/ 481 w 532"/>
              <a:gd name="T11" fmla="*/ 147 h 737"/>
              <a:gd name="T12" fmla="*/ 391 w 532"/>
              <a:gd name="T13" fmla="*/ 255 h 737"/>
              <a:gd name="T14" fmla="*/ 438 w 532"/>
              <a:gd name="T15" fmla="*/ 78 h 737"/>
              <a:gd name="T16" fmla="*/ 391 w 532"/>
              <a:gd name="T17" fmla="*/ 63 h 737"/>
              <a:gd name="T18" fmla="*/ 332 w 532"/>
              <a:gd name="T19" fmla="*/ 230 h 737"/>
              <a:gd name="T20" fmla="*/ 317 w 532"/>
              <a:gd name="T21" fmla="*/ 32 h 737"/>
              <a:gd name="T22" fmla="*/ 266 w 532"/>
              <a:gd name="T23" fmla="*/ 35 h 737"/>
              <a:gd name="T24" fmla="*/ 258 w 532"/>
              <a:gd name="T25" fmla="*/ 228 h 737"/>
              <a:gd name="T26" fmla="*/ 191 w 532"/>
              <a:gd name="T27" fmla="*/ 63 h 737"/>
              <a:gd name="T28" fmla="*/ 141 w 532"/>
              <a:gd name="T29" fmla="*/ 76 h 737"/>
              <a:gd name="T30" fmla="*/ 198 w 532"/>
              <a:gd name="T31" fmla="*/ 331 h 737"/>
              <a:gd name="T32" fmla="*/ 84 w 532"/>
              <a:gd name="T33" fmla="*/ 309 h 737"/>
              <a:gd name="T34" fmla="*/ 0 w 532"/>
              <a:gd name="T35" fmla="*/ 327 h 737"/>
              <a:gd name="T36" fmla="*/ 47 w 532"/>
              <a:gd name="T37" fmla="*/ 349 h 737"/>
              <a:gd name="T38" fmla="*/ 137 w 532"/>
              <a:gd name="T39" fmla="*/ 420 h 737"/>
              <a:gd name="T40" fmla="*/ 160 w 532"/>
              <a:gd name="T41" fmla="*/ 449 h 737"/>
              <a:gd name="T42" fmla="*/ 223 w 532"/>
              <a:gd name="T43" fmla="*/ 517 h 737"/>
              <a:gd name="T44" fmla="*/ 223 w 532"/>
              <a:gd name="T45" fmla="*/ 737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32" h="737">
                <a:moveTo>
                  <a:pt x="399" y="737"/>
                </a:moveTo>
                <a:cubicBezTo>
                  <a:pt x="391" y="639"/>
                  <a:pt x="393" y="544"/>
                  <a:pt x="399" y="515"/>
                </a:cubicBezTo>
                <a:cubicBezTo>
                  <a:pt x="402" y="501"/>
                  <a:pt x="421" y="484"/>
                  <a:pt x="429" y="450"/>
                </a:cubicBezTo>
                <a:cubicBezTo>
                  <a:pt x="446" y="379"/>
                  <a:pt x="435" y="314"/>
                  <a:pt x="443" y="292"/>
                </a:cubicBezTo>
                <a:cubicBezTo>
                  <a:pt x="453" y="264"/>
                  <a:pt x="510" y="179"/>
                  <a:pt x="517" y="170"/>
                </a:cubicBezTo>
                <a:cubicBezTo>
                  <a:pt x="532" y="149"/>
                  <a:pt x="502" y="119"/>
                  <a:pt x="481" y="147"/>
                </a:cubicBezTo>
                <a:cubicBezTo>
                  <a:pt x="461" y="175"/>
                  <a:pt x="397" y="258"/>
                  <a:pt x="391" y="255"/>
                </a:cubicBezTo>
                <a:cubicBezTo>
                  <a:pt x="385" y="252"/>
                  <a:pt x="430" y="102"/>
                  <a:pt x="438" y="78"/>
                </a:cubicBezTo>
                <a:cubicBezTo>
                  <a:pt x="451" y="42"/>
                  <a:pt x="399" y="28"/>
                  <a:pt x="391" y="63"/>
                </a:cubicBezTo>
                <a:cubicBezTo>
                  <a:pt x="385" y="91"/>
                  <a:pt x="341" y="231"/>
                  <a:pt x="332" y="230"/>
                </a:cubicBezTo>
                <a:cubicBezTo>
                  <a:pt x="323" y="228"/>
                  <a:pt x="317" y="46"/>
                  <a:pt x="317" y="32"/>
                </a:cubicBezTo>
                <a:cubicBezTo>
                  <a:pt x="315" y="0"/>
                  <a:pt x="264" y="2"/>
                  <a:pt x="266" y="35"/>
                </a:cubicBezTo>
                <a:cubicBezTo>
                  <a:pt x="267" y="52"/>
                  <a:pt x="274" y="227"/>
                  <a:pt x="258" y="228"/>
                </a:cubicBezTo>
                <a:cubicBezTo>
                  <a:pt x="239" y="228"/>
                  <a:pt x="208" y="109"/>
                  <a:pt x="191" y="63"/>
                </a:cubicBezTo>
                <a:cubicBezTo>
                  <a:pt x="178" y="30"/>
                  <a:pt x="131" y="49"/>
                  <a:pt x="141" y="76"/>
                </a:cubicBezTo>
                <a:cubicBezTo>
                  <a:pt x="174" y="171"/>
                  <a:pt x="210" y="308"/>
                  <a:pt x="198" y="331"/>
                </a:cubicBezTo>
                <a:cubicBezTo>
                  <a:pt x="171" y="380"/>
                  <a:pt x="110" y="319"/>
                  <a:pt x="84" y="309"/>
                </a:cubicBezTo>
                <a:cubicBezTo>
                  <a:pt x="57" y="299"/>
                  <a:pt x="0" y="303"/>
                  <a:pt x="0" y="327"/>
                </a:cubicBezTo>
                <a:cubicBezTo>
                  <a:pt x="0" y="337"/>
                  <a:pt x="31" y="341"/>
                  <a:pt x="47" y="349"/>
                </a:cubicBezTo>
                <a:cubicBezTo>
                  <a:pt x="76" y="363"/>
                  <a:pt x="109" y="374"/>
                  <a:pt x="137" y="420"/>
                </a:cubicBezTo>
                <a:cubicBezTo>
                  <a:pt x="143" y="431"/>
                  <a:pt x="152" y="441"/>
                  <a:pt x="160" y="449"/>
                </a:cubicBezTo>
                <a:cubicBezTo>
                  <a:pt x="187" y="479"/>
                  <a:pt x="221" y="503"/>
                  <a:pt x="223" y="517"/>
                </a:cubicBezTo>
                <a:cubicBezTo>
                  <a:pt x="226" y="541"/>
                  <a:pt x="232" y="682"/>
                  <a:pt x="223" y="737"/>
                </a:cubicBezTo>
              </a:path>
            </a:pathLst>
          </a:custGeom>
          <a:solidFill>
            <a:srgbClr val="878787">
              <a:alpha val="40000"/>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6"/>
          <p:cNvSpPr>
            <a:spLocks/>
          </p:cNvSpPr>
          <p:nvPr/>
        </p:nvSpPr>
        <p:spPr bwMode="auto">
          <a:xfrm rot="21236989">
            <a:off x="1914901" y="3395192"/>
            <a:ext cx="1862640" cy="1554086"/>
          </a:xfrm>
          <a:custGeom>
            <a:avLst/>
            <a:gdLst>
              <a:gd name="T0" fmla="*/ 340 w 423"/>
              <a:gd name="T1" fmla="*/ 339 h 419"/>
              <a:gd name="T2" fmla="*/ 423 w 423"/>
              <a:gd name="T3" fmla="*/ 182 h 419"/>
              <a:gd name="T4" fmla="*/ 210 w 423"/>
              <a:gd name="T5" fmla="*/ 10 h 419"/>
              <a:gd name="T6" fmla="*/ 0 w 423"/>
              <a:gd name="T7" fmla="*/ 197 h 419"/>
              <a:gd name="T8" fmla="*/ 210 w 423"/>
              <a:gd name="T9" fmla="*/ 384 h 419"/>
              <a:gd name="T10" fmla="*/ 262 w 423"/>
              <a:gd name="T11" fmla="*/ 377 h 419"/>
              <a:gd name="T12" fmla="*/ 382 w 423"/>
              <a:gd name="T13" fmla="*/ 419 h 419"/>
              <a:gd name="T14" fmla="*/ 340 w 423"/>
              <a:gd name="T15" fmla="*/ 339 h 4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3" h="419">
                <a:moveTo>
                  <a:pt x="340" y="339"/>
                </a:moveTo>
                <a:cubicBezTo>
                  <a:pt x="390" y="300"/>
                  <a:pt x="423" y="242"/>
                  <a:pt x="423" y="182"/>
                </a:cubicBezTo>
                <a:cubicBezTo>
                  <a:pt x="423" y="79"/>
                  <a:pt x="332" y="0"/>
                  <a:pt x="210" y="10"/>
                </a:cubicBezTo>
                <a:cubicBezTo>
                  <a:pt x="95" y="20"/>
                  <a:pt x="0" y="94"/>
                  <a:pt x="0" y="197"/>
                </a:cubicBezTo>
                <a:cubicBezTo>
                  <a:pt x="0" y="300"/>
                  <a:pt x="94" y="384"/>
                  <a:pt x="210" y="384"/>
                </a:cubicBezTo>
                <a:cubicBezTo>
                  <a:pt x="228" y="384"/>
                  <a:pt x="245" y="381"/>
                  <a:pt x="262" y="377"/>
                </a:cubicBezTo>
                <a:cubicBezTo>
                  <a:pt x="291" y="391"/>
                  <a:pt x="337" y="409"/>
                  <a:pt x="382" y="419"/>
                </a:cubicBezTo>
                <a:cubicBezTo>
                  <a:pt x="363" y="400"/>
                  <a:pt x="350" y="370"/>
                  <a:pt x="340" y="339"/>
                </a:cubicBezTo>
                <a:close/>
              </a:path>
            </a:pathLst>
          </a:custGeom>
          <a:gradFill flip="none" rotWithShape="1">
            <a:gsLst>
              <a:gs pos="0">
                <a:schemeClr val="accent1">
                  <a:alpha val="75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7"/>
          <p:cNvSpPr>
            <a:spLocks/>
          </p:cNvSpPr>
          <p:nvPr/>
        </p:nvSpPr>
        <p:spPr bwMode="auto">
          <a:xfrm rot="21427214">
            <a:off x="2457563" y="2252240"/>
            <a:ext cx="1817066" cy="1549390"/>
          </a:xfrm>
          <a:custGeom>
            <a:avLst/>
            <a:gdLst>
              <a:gd name="T0" fmla="*/ 348 w 412"/>
              <a:gd name="T1" fmla="*/ 332 h 418"/>
              <a:gd name="T2" fmla="*/ 407 w 412"/>
              <a:gd name="T3" fmla="*/ 180 h 418"/>
              <a:gd name="T4" fmla="*/ 205 w 412"/>
              <a:gd name="T5" fmla="*/ 10 h 418"/>
              <a:gd name="T6" fmla="*/ 0 w 412"/>
              <a:gd name="T7" fmla="*/ 201 h 418"/>
              <a:gd name="T8" fmla="*/ 205 w 412"/>
              <a:gd name="T9" fmla="*/ 392 h 418"/>
              <a:gd name="T10" fmla="*/ 288 w 412"/>
              <a:gd name="T11" fmla="*/ 370 h 418"/>
              <a:gd name="T12" fmla="*/ 384 w 412"/>
              <a:gd name="T13" fmla="*/ 418 h 418"/>
              <a:gd name="T14" fmla="*/ 348 w 412"/>
              <a:gd name="T15" fmla="*/ 332 h 4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2" h="418">
                <a:moveTo>
                  <a:pt x="348" y="332"/>
                </a:moveTo>
                <a:cubicBezTo>
                  <a:pt x="392" y="291"/>
                  <a:pt x="412" y="236"/>
                  <a:pt x="407" y="180"/>
                </a:cubicBezTo>
                <a:cubicBezTo>
                  <a:pt x="398" y="90"/>
                  <a:pt x="337" y="21"/>
                  <a:pt x="205" y="10"/>
                </a:cubicBezTo>
                <a:cubicBezTo>
                  <a:pt x="82" y="0"/>
                  <a:pt x="0" y="96"/>
                  <a:pt x="0" y="201"/>
                </a:cubicBezTo>
                <a:cubicBezTo>
                  <a:pt x="0" y="307"/>
                  <a:pt x="93" y="405"/>
                  <a:pt x="205" y="392"/>
                </a:cubicBezTo>
                <a:cubicBezTo>
                  <a:pt x="236" y="389"/>
                  <a:pt x="264" y="381"/>
                  <a:pt x="288" y="370"/>
                </a:cubicBezTo>
                <a:cubicBezTo>
                  <a:pt x="318" y="390"/>
                  <a:pt x="356" y="412"/>
                  <a:pt x="384" y="418"/>
                </a:cubicBezTo>
                <a:cubicBezTo>
                  <a:pt x="365" y="399"/>
                  <a:pt x="354" y="363"/>
                  <a:pt x="348" y="332"/>
                </a:cubicBezTo>
                <a:close/>
              </a:path>
            </a:pathLst>
          </a:custGeom>
          <a:gradFill flip="none" rotWithShape="1">
            <a:gsLst>
              <a:gs pos="0">
                <a:schemeClr val="accent3">
                  <a:alpha val="75000"/>
                </a:schemeClr>
              </a:gs>
              <a:gs pos="100000">
                <a:schemeClr val="accent3">
                  <a:alpha val="95000"/>
                </a:schemeClr>
              </a:gs>
            </a:gsLst>
            <a:path path="circle">
              <a:fillToRect l="50000" t="50000" r="50000" b="50000"/>
            </a:path>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8"/>
          <p:cNvSpPr>
            <a:spLocks/>
          </p:cNvSpPr>
          <p:nvPr/>
        </p:nvSpPr>
        <p:spPr bwMode="auto">
          <a:xfrm rot="229172">
            <a:off x="3725029" y="1754459"/>
            <a:ext cx="1709911" cy="1833925"/>
          </a:xfrm>
          <a:custGeom>
            <a:avLst/>
            <a:gdLst>
              <a:gd name="T0" fmla="*/ 428 w 428"/>
              <a:gd name="T1" fmla="*/ 205 h 495"/>
              <a:gd name="T2" fmla="*/ 213 w 428"/>
              <a:gd name="T3" fmla="*/ 12 h 495"/>
              <a:gd name="T4" fmla="*/ 0 w 428"/>
              <a:gd name="T5" fmla="*/ 211 h 495"/>
              <a:gd name="T6" fmla="*/ 213 w 428"/>
              <a:gd name="T7" fmla="*/ 410 h 495"/>
              <a:gd name="T8" fmla="*/ 213 w 428"/>
              <a:gd name="T9" fmla="*/ 410 h 495"/>
              <a:gd name="T10" fmla="*/ 280 w 428"/>
              <a:gd name="T11" fmla="*/ 495 h 495"/>
              <a:gd name="T12" fmla="*/ 282 w 428"/>
              <a:gd name="T13" fmla="*/ 397 h 495"/>
              <a:gd name="T14" fmla="*/ 428 w 428"/>
              <a:gd name="T15" fmla="*/ 205 h 4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8" h="495">
                <a:moveTo>
                  <a:pt x="428" y="205"/>
                </a:moveTo>
                <a:cubicBezTo>
                  <a:pt x="428" y="95"/>
                  <a:pt x="368" y="28"/>
                  <a:pt x="213" y="12"/>
                </a:cubicBezTo>
                <a:cubicBezTo>
                  <a:pt x="96" y="0"/>
                  <a:pt x="0" y="101"/>
                  <a:pt x="0" y="211"/>
                </a:cubicBezTo>
                <a:cubicBezTo>
                  <a:pt x="0" y="321"/>
                  <a:pt x="96" y="420"/>
                  <a:pt x="213" y="410"/>
                </a:cubicBezTo>
                <a:cubicBezTo>
                  <a:pt x="213" y="410"/>
                  <a:pt x="213" y="410"/>
                  <a:pt x="213" y="410"/>
                </a:cubicBezTo>
                <a:cubicBezTo>
                  <a:pt x="233" y="444"/>
                  <a:pt x="256" y="475"/>
                  <a:pt x="280" y="495"/>
                </a:cubicBezTo>
                <a:cubicBezTo>
                  <a:pt x="277" y="464"/>
                  <a:pt x="277" y="433"/>
                  <a:pt x="282" y="397"/>
                </a:cubicBezTo>
                <a:cubicBezTo>
                  <a:pt x="378" y="368"/>
                  <a:pt x="428" y="296"/>
                  <a:pt x="428" y="205"/>
                </a:cubicBezTo>
                <a:close/>
              </a:path>
            </a:pathLst>
          </a:custGeom>
          <a:gradFill flip="none" rotWithShape="1">
            <a:gsLst>
              <a:gs pos="0">
                <a:schemeClr val="accent5">
                  <a:alpha val="75000"/>
                </a:schemeClr>
              </a:gs>
              <a:gs pos="100000">
                <a:schemeClr val="accent5"/>
              </a:gs>
            </a:gsLst>
            <a:path path="circle">
              <a:fillToRect l="50000" t="50000" r="50000" b="50000"/>
            </a:path>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p:nvSpPr>
        <p:spPr bwMode="auto">
          <a:xfrm rot="774088">
            <a:off x="5811496" y="3074097"/>
            <a:ext cx="1658062" cy="1400016"/>
          </a:xfrm>
          <a:custGeom>
            <a:avLst/>
            <a:gdLst>
              <a:gd name="T0" fmla="*/ 232 w 458"/>
              <a:gd name="T1" fmla="*/ 0 h 408"/>
              <a:gd name="T2" fmla="*/ 15 w 458"/>
              <a:gd name="T3" fmla="*/ 178 h 408"/>
              <a:gd name="T4" fmla="*/ 62 w 458"/>
              <a:gd name="T5" fmla="*/ 315 h 408"/>
              <a:gd name="T6" fmla="*/ 0 w 458"/>
              <a:gd name="T7" fmla="*/ 377 h 408"/>
              <a:gd name="T8" fmla="*/ 113 w 458"/>
              <a:gd name="T9" fmla="*/ 367 h 408"/>
              <a:gd name="T10" fmla="*/ 232 w 458"/>
              <a:gd name="T11" fmla="*/ 408 h 408"/>
              <a:gd name="T12" fmla="*/ 458 w 458"/>
              <a:gd name="T13" fmla="*/ 225 h 408"/>
              <a:gd name="T14" fmla="*/ 232 w 458"/>
              <a:gd name="T15" fmla="*/ 0 h 4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8" h="408">
                <a:moveTo>
                  <a:pt x="232" y="0"/>
                </a:moveTo>
                <a:cubicBezTo>
                  <a:pt x="111" y="0"/>
                  <a:pt x="15" y="65"/>
                  <a:pt x="15" y="178"/>
                </a:cubicBezTo>
                <a:cubicBezTo>
                  <a:pt x="15" y="226"/>
                  <a:pt x="33" y="275"/>
                  <a:pt x="62" y="315"/>
                </a:cubicBezTo>
                <a:cubicBezTo>
                  <a:pt x="45" y="340"/>
                  <a:pt x="22" y="363"/>
                  <a:pt x="0" y="377"/>
                </a:cubicBezTo>
                <a:cubicBezTo>
                  <a:pt x="31" y="382"/>
                  <a:pt x="77" y="375"/>
                  <a:pt x="113" y="367"/>
                </a:cubicBezTo>
                <a:cubicBezTo>
                  <a:pt x="147" y="392"/>
                  <a:pt x="188" y="408"/>
                  <a:pt x="232" y="408"/>
                </a:cubicBezTo>
                <a:cubicBezTo>
                  <a:pt x="353" y="408"/>
                  <a:pt x="458" y="337"/>
                  <a:pt x="458" y="225"/>
                </a:cubicBezTo>
                <a:cubicBezTo>
                  <a:pt x="458" y="112"/>
                  <a:pt x="353" y="0"/>
                  <a:pt x="232" y="0"/>
                </a:cubicBez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10"/>
          <p:cNvSpPr>
            <a:spLocks/>
          </p:cNvSpPr>
          <p:nvPr/>
        </p:nvSpPr>
        <p:spPr bwMode="auto">
          <a:xfrm rot="373509">
            <a:off x="5056644" y="2070221"/>
            <a:ext cx="1617658" cy="1709024"/>
          </a:xfrm>
          <a:custGeom>
            <a:avLst/>
            <a:gdLst>
              <a:gd name="T0" fmla="*/ 203 w 405"/>
              <a:gd name="T1" fmla="*/ 0 h 461"/>
              <a:gd name="T2" fmla="*/ 0 w 405"/>
              <a:gd name="T3" fmla="*/ 189 h 461"/>
              <a:gd name="T4" fmla="*/ 118 w 405"/>
              <a:gd name="T5" fmla="*/ 361 h 461"/>
              <a:gd name="T6" fmla="*/ 108 w 405"/>
              <a:gd name="T7" fmla="*/ 461 h 461"/>
              <a:gd name="T8" fmla="*/ 197 w 405"/>
              <a:gd name="T9" fmla="*/ 378 h 461"/>
              <a:gd name="T10" fmla="*/ 203 w 405"/>
              <a:gd name="T11" fmla="*/ 378 h 461"/>
              <a:gd name="T12" fmla="*/ 405 w 405"/>
              <a:gd name="T13" fmla="*/ 189 h 461"/>
              <a:gd name="T14" fmla="*/ 203 w 405"/>
              <a:gd name="T15" fmla="*/ 0 h 4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5" h="461">
                <a:moveTo>
                  <a:pt x="203" y="0"/>
                </a:moveTo>
                <a:cubicBezTo>
                  <a:pt x="91" y="0"/>
                  <a:pt x="0" y="85"/>
                  <a:pt x="0" y="189"/>
                </a:cubicBezTo>
                <a:cubicBezTo>
                  <a:pt x="0" y="265"/>
                  <a:pt x="49" y="331"/>
                  <a:pt x="118" y="361"/>
                </a:cubicBezTo>
                <a:cubicBezTo>
                  <a:pt x="121" y="394"/>
                  <a:pt x="117" y="431"/>
                  <a:pt x="108" y="461"/>
                </a:cubicBezTo>
                <a:cubicBezTo>
                  <a:pt x="137" y="445"/>
                  <a:pt x="172" y="407"/>
                  <a:pt x="197" y="378"/>
                </a:cubicBezTo>
                <a:cubicBezTo>
                  <a:pt x="199" y="378"/>
                  <a:pt x="201" y="378"/>
                  <a:pt x="203" y="378"/>
                </a:cubicBezTo>
                <a:cubicBezTo>
                  <a:pt x="314" y="378"/>
                  <a:pt x="405" y="293"/>
                  <a:pt x="405" y="189"/>
                </a:cubicBezTo>
                <a:cubicBezTo>
                  <a:pt x="405" y="85"/>
                  <a:pt x="314" y="0"/>
                  <a:pt x="203" y="0"/>
                </a:cubicBezTo>
                <a:close/>
              </a:path>
            </a:pathLst>
          </a:custGeom>
          <a:gradFill flip="none" rotWithShape="1">
            <a:gsLst>
              <a:gs pos="0">
                <a:schemeClr val="accent6">
                  <a:alpha val="75000"/>
                </a:schemeClr>
              </a:gs>
              <a:gs pos="100000">
                <a:schemeClr val="accent6">
                  <a:alpha val="95000"/>
                </a:schemeClr>
              </a:gs>
            </a:gsLst>
            <a:path path="circle">
              <a:fillToRect l="50000" t="50000" r="50000" b="50000"/>
            </a:path>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20" name="TextBox 19"/>
          <p:cNvSpPr txBox="1"/>
          <p:nvPr/>
        </p:nvSpPr>
        <p:spPr>
          <a:xfrm>
            <a:off x="2837069" y="3000573"/>
            <a:ext cx="1060865" cy="600164"/>
          </a:xfrm>
          <a:prstGeom prst="rect">
            <a:avLst/>
          </a:prstGeom>
          <a:noFill/>
        </p:spPr>
        <p:txBody>
          <a:bodyPr wrap="square" rtlCol="0">
            <a:spAutoFit/>
          </a:bodyPr>
          <a:lstStyle/>
          <a:p>
            <a:r>
              <a:rPr lang="en-US" sz="1100" dirty="0">
                <a:solidFill>
                  <a:schemeClr val="bg1"/>
                </a:solidFill>
              </a:rPr>
              <a:t>A network that meets regularly</a:t>
            </a:r>
          </a:p>
        </p:txBody>
      </p:sp>
      <p:sp>
        <p:nvSpPr>
          <p:cNvPr id="21" name="TextBox 20"/>
          <p:cNvSpPr txBox="1"/>
          <p:nvPr/>
        </p:nvSpPr>
        <p:spPr>
          <a:xfrm>
            <a:off x="1904538" y="3744500"/>
            <a:ext cx="1865061" cy="461665"/>
          </a:xfrm>
          <a:prstGeom prst="rect">
            <a:avLst/>
          </a:prstGeom>
          <a:noFill/>
        </p:spPr>
        <p:txBody>
          <a:bodyPr wrap="none" rtlCol="0">
            <a:spAutoFit/>
          </a:bodyPr>
          <a:lstStyle/>
          <a:p>
            <a:pPr algn="ctr"/>
            <a:r>
              <a:rPr lang="en-US" sz="2400" dirty="0">
                <a:solidFill>
                  <a:schemeClr val="bg1"/>
                </a:solidFill>
              </a:rPr>
              <a:t>Collaboration</a:t>
            </a:r>
          </a:p>
        </p:txBody>
      </p:sp>
      <p:sp>
        <p:nvSpPr>
          <p:cNvPr id="23" name="TextBox 22"/>
          <p:cNvSpPr txBox="1"/>
          <p:nvPr/>
        </p:nvSpPr>
        <p:spPr>
          <a:xfrm>
            <a:off x="2338106" y="4194543"/>
            <a:ext cx="1060865" cy="430887"/>
          </a:xfrm>
          <a:prstGeom prst="rect">
            <a:avLst/>
          </a:prstGeom>
          <a:noFill/>
        </p:spPr>
        <p:txBody>
          <a:bodyPr wrap="square" rtlCol="0">
            <a:spAutoFit/>
          </a:bodyPr>
          <a:lstStyle/>
          <a:p>
            <a:r>
              <a:rPr lang="en-US" sz="1100" dirty="0">
                <a:solidFill>
                  <a:schemeClr val="bg1"/>
                </a:solidFill>
              </a:rPr>
              <a:t>A high level of collaboration</a:t>
            </a:r>
          </a:p>
        </p:txBody>
      </p:sp>
      <p:sp>
        <p:nvSpPr>
          <p:cNvPr id="26" name="TextBox 25"/>
          <p:cNvSpPr txBox="1"/>
          <p:nvPr/>
        </p:nvSpPr>
        <p:spPr>
          <a:xfrm>
            <a:off x="4003514" y="2583634"/>
            <a:ext cx="1434118" cy="600164"/>
          </a:xfrm>
          <a:prstGeom prst="rect">
            <a:avLst/>
          </a:prstGeom>
          <a:noFill/>
        </p:spPr>
        <p:txBody>
          <a:bodyPr wrap="square" rtlCol="0">
            <a:spAutoFit/>
          </a:bodyPr>
          <a:lstStyle/>
          <a:p>
            <a:r>
              <a:rPr lang="en-US" sz="1100" dirty="0">
                <a:solidFill>
                  <a:schemeClr val="bg1"/>
                </a:solidFill>
              </a:rPr>
              <a:t>Created to ensure a consistent approach to calculations</a:t>
            </a:r>
          </a:p>
        </p:txBody>
      </p:sp>
      <p:sp>
        <p:nvSpPr>
          <p:cNvPr id="29" name="TextBox 28"/>
          <p:cNvSpPr txBox="1"/>
          <p:nvPr/>
        </p:nvSpPr>
        <p:spPr>
          <a:xfrm>
            <a:off x="5319346" y="2627755"/>
            <a:ext cx="1442847" cy="769441"/>
          </a:xfrm>
          <a:prstGeom prst="rect">
            <a:avLst/>
          </a:prstGeom>
          <a:noFill/>
        </p:spPr>
        <p:txBody>
          <a:bodyPr wrap="square" rtlCol="0">
            <a:spAutoFit/>
          </a:bodyPr>
          <a:lstStyle/>
          <a:p>
            <a:r>
              <a:rPr lang="en-US" sz="1100" dirty="0">
                <a:solidFill>
                  <a:schemeClr val="bg1"/>
                </a:solidFill>
              </a:rPr>
              <a:t>Commitment to developing GM guidance </a:t>
            </a:r>
          </a:p>
          <a:p>
            <a:r>
              <a:rPr lang="en-US" sz="1100" dirty="0">
                <a:solidFill>
                  <a:schemeClr val="bg1"/>
                </a:solidFill>
              </a:rPr>
              <a:t>documents</a:t>
            </a:r>
          </a:p>
        </p:txBody>
      </p:sp>
      <p:sp>
        <p:nvSpPr>
          <p:cNvPr id="32" name="TextBox 31"/>
          <p:cNvSpPr txBox="1"/>
          <p:nvPr/>
        </p:nvSpPr>
        <p:spPr>
          <a:xfrm>
            <a:off x="6160168" y="3744501"/>
            <a:ext cx="1141667" cy="600164"/>
          </a:xfrm>
          <a:prstGeom prst="rect">
            <a:avLst/>
          </a:prstGeom>
          <a:noFill/>
        </p:spPr>
        <p:txBody>
          <a:bodyPr wrap="square" rtlCol="0">
            <a:spAutoFit/>
          </a:bodyPr>
          <a:lstStyle/>
          <a:p>
            <a:r>
              <a:rPr lang="en-US" sz="1100" dirty="0">
                <a:solidFill>
                  <a:schemeClr val="bg1"/>
                </a:solidFill>
              </a:rPr>
              <a:t>Influencing national decision making</a:t>
            </a:r>
          </a:p>
        </p:txBody>
      </p:sp>
      <p:sp>
        <p:nvSpPr>
          <p:cNvPr id="33" name="TextBox 32"/>
          <p:cNvSpPr txBox="1"/>
          <p:nvPr/>
        </p:nvSpPr>
        <p:spPr>
          <a:xfrm>
            <a:off x="2678444" y="2552855"/>
            <a:ext cx="1263744" cy="461665"/>
          </a:xfrm>
          <a:prstGeom prst="rect">
            <a:avLst/>
          </a:prstGeom>
          <a:noFill/>
        </p:spPr>
        <p:txBody>
          <a:bodyPr wrap="none" rtlCol="0">
            <a:spAutoFit/>
          </a:bodyPr>
          <a:lstStyle/>
          <a:p>
            <a:pPr algn="ctr"/>
            <a:r>
              <a:rPr lang="en-US" sz="2400" dirty="0">
                <a:solidFill>
                  <a:schemeClr val="bg1"/>
                </a:solidFill>
              </a:rPr>
              <a:t>Network</a:t>
            </a:r>
          </a:p>
        </p:txBody>
      </p:sp>
      <p:sp>
        <p:nvSpPr>
          <p:cNvPr id="34" name="TextBox 33"/>
          <p:cNvSpPr txBox="1"/>
          <p:nvPr/>
        </p:nvSpPr>
        <p:spPr>
          <a:xfrm>
            <a:off x="3877412" y="1892059"/>
            <a:ext cx="1441934" cy="830997"/>
          </a:xfrm>
          <a:prstGeom prst="rect">
            <a:avLst/>
          </a:prstGeom>
          <a:noFill/>
        </p:spPr>
        <p:txBody>
          <a:bodyPr wrap="none" rtlCol="0">
            <a:spAutoFit/>
          </a:bodyPr>
          <a:lstStyle/>
          <a:p>
            <a:pPr algn="ctr"/>
            <a:r>
              <a:rPr lang="en-US" sz="2400" dirty="0">
                <a:solidFill>
                  <a:schemeClr val="bg1"/>
                </a:solidFill>
              </a:rPr>
              <a:t>CSD</a:t>
            </a:r>
          </a:p>
          <a:p>
            <a:pPr algn="ctr"/>
            <a:r>
              <a:rPr lang="en-US" sz="2400" dirty="0">
                <a:solidFill>
                  <a:schemeClr val="bg1"/>
                </a:solidFill>
              </a:rPr>
              <a:t>Calculator</a:t>
            </a:r>
          </a:p>
        </p:txBody>
      </p:sp>
      <p:sp>
        <p:nvSpPr>
          <p:cNvPr id="35" name="TextBox 34"/>
          <p:cNvSpPr txBox="1"/>
          <p:nvPr/>
        </p:nvSpPr>
        <p:spPr>
          <a:xfrm>
            <a:off x="5203397" y="2260059"/>
            <a:ext cx="1366080" cy="461665"/>
          </a:xfrm>
          <a:prstGeom prst="rect">
            <a:avLst/>
          </a:prstGeom>
          <a:noFill/>
        </p:spPr>
        <p:txBody>
          <a:bodyPr wrap="none" rtlCol="0">
            <a:spAutoFit/>
          </a:bodyPr>
          <a:lstStyle/>
          <a:p>
            <a:pPr algn="ctr"/>
            <a:r>
              <a:rPr lang="en-US" sz="2400" dirty="0">
                <a:solidFill>
                  <a:schemeClr val="bg1"/>
                </a:solidFill>
              </a:rPr>
              <a:t>Guidance</a:t>
            </a:r>
          </a:p>
        </p:txBody>
      </p:sp>
      <p:sp>
        <p:nvSpPr>
          <p:cNvPr id="36" name="TextBox 35"/>
          <p:cNvSpPr txBox="1"/>
          <p:nvPr/>
        </p:nvSpPr>
        <p:spPr>
          <a:xfrm>
            <a:off x="5854992" y="3333578"/>
            <a:ext cx="1571072" cy="461665"/>
          </a:xfrm>
          <a:prstGeom prst="rect">
            <a:avLst/>
          </a:prstGeom>
          <a:noFill/>
        </p:spPr>
        <p:txBody>
          <a:bodyPr wrap="none" rtlCol="0">
            <a:spAutoFit/>
          </a:bodyPr>
          <a:lstStyle/>
          <a:p>
            <a:pPr algn="ctr"/>
            <a:r>
              <a:rPr lang="en-US" sz="2400" dirty="0">
                <a:solidFill>
                  <a:schemeClr val="bg1"/>
                </a:solidFill>
              </a:rPr>
              <a:t>Influencing</a:t>
            </a:r>
          </a:p>
        </p:txBody>
      </p:sp>
    </p:spTree>
    <p:extLst>
      <p:ext uri="{BB962C8B-B14F-4D97-AF65-F5344CB8AC3E}">
        <p14:creationId xmlns:p14="http://schemas.microsoft.com/office/powerpoint/2010/main" val="586593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300"/>
                                        <p:tgtEl>
                                          <p:spTgt spid="10"/>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300"/>
                                        <p:tgtEl>
                                          <p:spTgt spid="21"/>
                                        </p:tgtEl>
                                      </p:cBhvr>
                                    </p:animEffect>
                                  </p:childTnLst>
                                </p:cTn>
                              </p:par>
                            </p:childTnLst>
                          </p:cTn>
                        </p:par>
                        <p:par>
                          <p:cTn id="15" fill="hold">
                            <p:stCondLst>
                              <p:cond delay="800"/>
                            </p:stCondLst>
                            <p:childTnLst>
                              <p:par>
                                <p:cTn id="16" presetID="10"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300"/>
                                        <p:tgtEl>
                                          <p:spTgt spid="23"/>
                                        </p:tgtEl>
                                      </p:cBhvr>
                                    </p:animEffect>
                                  </p:childTnLst>
                                </p:cTn>
                              </p:par>
                            </p:childTnLst>
                          </p:cTn>
                        </p:par>
                        <p:par>
                          <p:cTn id="19" fill="hold">
                            <p:stCondLst>
                              <p:cond delay="1100"/>
                            </p:stCondLst>
                            <p:childTnLst>
                              <p:par>
                                <p:cTn id="20" presetID="10"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3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300"/>
                                        <p:tgtEl>
                                          <p:spTgt spid="33"/>
                                        </p:tgtEl>
                                      </p:cBhvr>
                                    </p:animEffect>
                                  </p:childTnLst>
                                </p:cTn>
                              </p:par>
                            </p:childTnLst>
                          </p:cTn>
                        </p:par>
                        <p:par>
                          <p:cTn id="26" fill="hold">
                            <p:stCondLst>
                              <p:cond delay="1400"/>
                            </p:stCondLst>
                            <p:childTnLst>
                              <p:par>
                                <p:cTn id="27" presetID="10" presetClass="entr" presetSubtype="0"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300"/>
                                        <p:tgtEl>
                                          <p:spTgt spid="2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300"/>
                                        <p:tgtEl>
                                          <p:spTgt spid="1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300"/>
                                        <p:tgtEl>
                                          <p:spTgt spid="34"/>
                                        </p:tgtEl>
                                      </p:cBhvr>
                                    </p:animEffect>
                                  </p:childTnLst>
                                </p:cTn>
                              </p:par>
                            </p:childTnLst>
                          </p:cTn>
                        </p:par>
                        <p:par>
                          <p:cTn id="36" fill="hold">
                            <p:stCondLst>
                              <p:cond delay="1700"/>
                            </p:stCondLst>
                            <p:childTnLst>
                              <p:par>
                                <p:cTn id="37" presetID="10"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300"/>
                                        <p:tgtEl>
                                          <p:spTgt spid="26"/>
                                        </p:tgtEl>
                                      </p:cBhvr>
                                    </p:animEffect>
                                  </p:childTnLst>
                                </p:cTn>
                              </p:par>
                            </p:childTnLst>
                          </p:cTn>
                        </p:par>
                        <p:par>
                          <p:cTn id="40" fill="hold">
                            <p:stCondLst>
                              <p:cond delay="2000"/>
                            </p:stCondLst>
                            <p:childTnLst>
                              <p:par>
                                <p:cTn id="41" presetID="10"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300"/>
                                        <p:tgtEl>
                                          <p:spTgt spid="1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fade">
                                      <p:cBhvr>
                                        <p:cTn id="46" dur="300"/>
                                        <p:tgtEl>
                                          <p:spTgt spid="35"/>
                                        </p:tgtEl>
                                      </p:cBhvr>
                                    </p:animEffect>
                                  </p:childTnLst>
                                </p:cTn>
                              </p:par>
                            </p:childTnLst>
                          </p:cTn>
                        </p:par>
                        <p:par>
                          <p:cTn id="47" fill="hold">
                            <p:stCondLst>
                              <p:cond delay="2300"/>
                            </p:stCondLst>
                            <p:childTnLst>
                              <p:par>
                                <p:cTn id="48" presetID="10" presetClass="entr" presetSubtype="0"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fade">
                                      <p:cBhvr>
                                        <p:cTn id="50" dur="300"/>
                                        <p:tgtEl>
                                          <p:spTgt spid="29"/>
                                        </p:tgtEl>
                                      </p:cBhvr>
                                    </p:animEffect>
                                  </p:childTnLst>
                                </p:cTn>
                              </p:par>
                            </p:childTnLst>
                          </p:cTn>
                        </p:par>
                        <p:par>
                          <p:cTn id="51" fill="hold">
                            <p:stCondLst>
                              <p:cond delay="2600"/>
                            </p:stCondLst>
                            <p:childTnLst>
                              <p:par>
                                <p:cTn id="52" presetID="10" presetClass="entr" presetSubtype="0" fill="hold" grpId="0" nodeType="after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fade">
                                      <p:cBhvr>
                                        <p:cTn id="54" dur="300"/>
                                        <p:tgtEl>
                                          <p:spTgt spid="16"/>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6"/>
                                        </p:tgtEl>
                                        <p:attrNameLst>
                                          <p:attrName>style.visibility</p:attrName>
                                        </p:attrNameLst>
                                      </p:cBhvr>
                                      <p:to>
                                        <p:strVal val="visible"/>
                                      </p:to>
                                    </p:set>
                                    <p:animEffect transition="in" filter="fade">
                                      <p:cBhvr>
                                        <p:cTn id="57" dur="300"/>
                                        <p:tgtEl>
                                          <p:spTgt spid="36"/>
                                        </p:tgtEl>
                                      </p:cBhvr>
                                    </p:animEffect>
                                  </p:childTnLst>
                                </p:cTn>
                              </p:par>
                            </p:childTnLst>
                          </p:cTn>
                        </p:par>
                        <p:par>
                          <p:cTn id="58" fill="hold">
                            <p:stCondLst>
                              <p:cond delay="2900"/>
                            </p:stCondLst>
                            <p:childTnLst>
                              <p:par>
                                <p:cTn id="59" presetID="10"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3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3" grpId="0" animBg="1"/>
      <p:bldP spid="15" grpId="0" animBg="1"/>
      <p:bldP spid="16" grpId="0" animBg="1"/>
      <p:bldP spid="17" grpId="0" animBg="1"/>
      <p:bldP spid="20" grpId="0"/>
      <p:bldP spid="21" grpId="0"/>
      <p:bldP spid="23" grpId="0"/>
      <p:bldP spid="26" grpId="0"/>
      <p:bldP spid="29" grpId="0"/>
      <p:bldP spid="32" grpId="0"/>
      <p:bldP spid="33" grpId="0"/>
      <p:bldP spid="34" grpId="0"/>
      <p:bldP spid="35" grpId="0"/>
      <p:bldP spid="3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5895A3E2-AEC2-489D-BC0A-23BB15F4CA9D}"/>
              </a:ext>
            </a:extLst>
          </p:cNvPr>
          <p:cNvSpPr txBox="1"/>
          <p:nvPr/>
        </p:nvSpPr>
        <p:spPr>
          <a:xfrm>
            <a:off x="2585783" y="2021870"/>
            <a:ext cx="4736918" cy="769441"/>
          </a:xfrm>
          <a:prstGeom prst="rect">
            <a:avLst/>
          </a:prstGeom>
          <a:noFill/>
        </p:spPr>
        <p:txBody>
          <a:bodyPr wrap="square" rtlCol="0">
            <a:spAutoFit/>
          </a:bodyPr>
          <a:lstStyle/>
          <a:p>
            <a:pPr algn="ctr"/>
            <a:r>
              <a:rPr lang="en-GB" sz="4400" b="1" dirty="0">
                <a:solidFill>
                  <a:srgbClr val="00B0F0"/>
                </a:solidFill>
                <a:latin typeface="Tw Cen MT" panose="020B0602020104020603" pitchFamily="34" charset="0"/>
              </a:rPr>
              <a:t>Joanne Davies</a:t>
            </a:r>
            <a:endParaRPr kumimoji="0" lang="en-GB" sz="4400" b="0" i="0" u="none" strike="noStrike" kern="1200" cap="none" spc="0" normalizeH="0" noProof="0" dirty="0">
              <a:ln>
                <a:noFill/>
              </a:ln>
              <a:solidFill>
                <a:srgbClr val="00B0F0"/>
              </a:solidFill>
              <a:effectLst/>
              <a:uLnTx/>
              <a:uFillTx/>
              <a:latin typeface="Tw Cen MT" panose="020B0602020104020603" pitchFamily="34" charset="0"/>
            </a:endParaRPr>
          </a:p>
        </p:txBody>
      </p:sp>
      <p:sp>
        <p:nvSpPr>
          <p:cNvPr id="24" name="TextBox 23">
            <a:extLst>
              <a:ext uri="{FF2B5EF4-FFF2-40B4-BE49-F238E27FC236}">
                <a16:creationId xmlns:a16="http://schemas.microsoft.com/office/drawing/2014/main" id="{173018C8-03FD-436F-9C99-DA75024C8C61}"/>
              </a:ext>
            </a:extLst>
          </p:cNvPr>
          <p:cNvSpPr txBox="1"/>
          <p:nvPr/>
        </p:nvSpPr>
        <p:spPr>
          <a:xfrm>
            <a:off x="1997150" y="236528"/>
            <a:ext cx="591411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dirty="0">
                <a:solidFill>
                  <a:prstClr val="white">
                    <a:lumMod val="65000"/>
                  </a:prstClr>
                </a:solidFill>
                <a:latin typeface="Tw Cen MT" panose="020B0602020104020603" pitchFamily="34" charset="0"/>
              </a:rPr>
              <a:t>TRAINING</a:t>
            </a:r>
            <a:r>
              <a:rPr kumimoji="0" lang="en-US" sz="4000" b="0" i="0" u="none" strike="noStrike" kern="1200" cap="none" spc="0" normalizeH="0" baseline="0" noProof="0" dirty="0">
                <a:ln>
                  <a:noFill/>
                </a:ln>
                <a:solidFill>
                  <a:prstClr val="white">
                    <a:lumMod val="65000"/>
                  </a:prstClr>
                </a:solidFill>
                <a:effectLst/>
                <a:uLnTx/>
                <a:uFillTx/>
                <a:latin typeface="Tw Cen MT" panose="020B0602020104020603" pitchFamily="34" charset="0"/>
                <a:ea typeface="+mn-ea"/>
                <a:cs typeface="+mn-cs"/>
              </a:rPr>
              <a:t> WORKSTREAM</a:t>
            </a:r>
          </a:p>
        </p:txBody>
      </p:sp>
      <p:sp>
        <p:nvSpPr>
          <p:cNvPr id="4" name="TextBox 3"/>
          <p:cNvSpPr txBox="1"/>
          <p:nvPr/>
        </p:nvSpPr>
        <p:spPr>
          <a:xfrm>
            <a:off x="867984" y="3387553"/>
            <a:ext cx="8172450" cy="3108543"/>
          </a:xfrm>
          <a:prstGeom prst="rect">
            <a:avLst/>
          </a:prstGeom>
          <a:noFill/>
        </p:spPr>
        <p:txBody>
          <a:bodyPr wrap="square" rtlCol="0">
            <a:spAutoFit/>
          </a:bodyPr>
          <a:lstStyle/>
          <a:p>
            <a:pPr algn="ctr"/>
            <a:r>
              <a:rPr lang="en-GB" sz="2800" dirty="0">
                <a:solidFill>
                  <a:schemeClr val="bg1">
                    <a:lumMod val="50000"/>
                  </a:schemeClr>
                </a:solidFill>
                <a:latin typeface="Tw Cen MT" panose="020B0602020104020603" pitchFamily="34" charset="0"/>
              </a:rPr>
              <a:t>Head of Learning &amp; Development – Manchester University NHS Foundation Trust</a:t>
            </a:r>
          </a:p>
          <a:p>
            <a:pPr marL="285750" indent="-285750" algn="ctr">
              <a:buFont typeface="Arial" panose="020B0604020202020204" pitchFamily="34" charset="0"/>
              <a:buChar char="•"/>
            </a:pPr>
            <a:endParaRPr lang="en-GB" sz="2800" dirty="0">
              <a:solidFill>
                <a:schemeClr val="bg1">
                  <a:lumMod val="50000"/>
                </a:schemeClr>
              </a:solidFill>
              <a:latin typeface="Tw Cen MT" panose="020B0602020104020603" pitchFamily="34" charset="0"/>
            </a:endParaRPr>
          </a:p>
          <a:p>
            <a:pPr algn="ctr"/>
            <a:r>
              <a:rPr lang="en-GB" sz="2800" dirty="0">
                <a:solidFill>
                  <a:schemeClr val="bg1">
                    <a:lumMod val="50000"/>
                  </a:schemeClr>
                </a:solidFill>
                <a:latin typeface="Tw Cen MT" panose="020B0602020104020603" pitchFamily="34" charset="0"/>
              </a:rPr>
              <a:t>Greater Manchester Training </a:t>
            </a:r>
            <a:r>
              <a:rPr lang="en-GB" sz="2800" dirty="0" err="1">
                <a:solidFill>
                  <a:schemeClr val="bg1">
                    <a:lumMod val="50000"/>
                  </a:schemeClr>
                </a:solidFill>
                <a:latin typeface="Tw Cen MT" panose="020B0602020104020603" pitchFamily="34" charset="0"/>
              </a:rPr>
              <a:t>Workstream</a:t>
            </a:r>
            <a:r>
              <a:rPr lang="en-GB" sz="2800" dirty="0">
                <a:solidFill>
                  <a:schemeClr val="bg1">
                    <a:lumMod val="50000"/>
                  </a:schemeClr>
                </a:solidFill>
                <a:latin typeface="Tw Cen MT" panose="020B0602020104020603" pitchFamily="34" charset="0"/>
              </a:rPr>
              <a:t> Lead</a:t>
            </a:r>
          </a:p>
          <a:p>
            <a:pPr algn="ctr"/>
            <a:endParaRPr lang="en-GB" sz="2800" dirty="0">
              <a:solidFill>
                <a:schemeClr val="bg1">
                  <a:lumMod val="50000"/>
                </a:schemeClr>
              </a:solidFill>
              <a:latin typeface="Tw Cen MT" panose="020B0602020104020603" pitchFamily="34" charset="0"/>
            </a:endParaRPr>
          </a:p>
          <a:p>
            <a:pPr algn="ctr"/>
            <a:r>
              <a:rPr lang="en-GB" sz="2800" dirty="0">
                <a:solidFill>
                  <a:schemeClr val="bg1">
                    <a:lumMod val="50000"/>
                  </a:schemeClr>
                </a:solidFill>
                <a:latin typeface="Tw Cen MT" panose="020B0602020104020603" pitchFamily="34" charset="0"/>
              </a:rPr>
              <a:t>Greater Manchester Dementia Task &amp; Finish Group Lead</a:t>
            </a:r>
          </a:p>
        </p:txBody>
      </p:sp>
      <p:grpSp>
        <p:nvGrpSpPr>
          <p:cNvPr id="8" name="Group 7"/>
          <p:cNvGrpSpPr/>
          <p:nvPr/>
        </p:nvGrpSpPr>
        <p:grpSpPr>
          <a:xfrm>
            <a:off x="991218" y="1692477"/>
            <a:ext cx="1126339" cy="1428225"/>
            <a:chOff x="508744" y="1171349"/>
            <a:chExt cx="1843315" cy="1843314"/>
          </a:xfrm>
        </p:grpSpPr>
        <p:sp>
          <p:nvSpPr>
            <p:cNvPr id="9" name="Oval 8">
              <a:extLst>
                <a:ext uri="{FF2B5EF4-FFF2-40B4-BE49-F238E27FC236}">
                  <a16:creationId xmlns:a16="http://schemas.microsoft.com/office/drawing/2014/main" id="{12518D8B-A8DF-46AD-8B43-5E501985028A}"/>
                </a:ext>
              </a:extLst>
            </p:cNvPr>
            <p:cNvSpPr/>
            <p:nvPr/>
          </p:nvSpPr>
          <p:spPr>
            <a:xfrm>
              <a:off x="508744" y="1171349"/>
              <a:ext cx="1843315" cy="1843314"/>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4C74E2A8-35B0-46D1-9E46-A71863DFC034}"/>
                </a:ext>
              </a:extLst>
            </p:cNvPr>
            <p:cNvPicPr>
              <a:picLocks noChangeAspect="1"/>
            </p:cNvPicPr>
            <p:nvPr/>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54401" y="1517006"/>
              <a:ext cx="1152000" cy="1152000"/>
            </a:xfrm>
            <a:prstGeom prst="rect">
              <a:avLst/>
            </a:prstGeom>
          </p:spPr>
        </p:pic>
      </p:grpSp>
    </p:spTree>
    <p:extLst>
      <p:ext uri="{BB962C8B-B14F-4D97-AF65-F5344CB8AC3E}">
        <p14:creationId xmlns:p14="http://schemas.microsoft.com/office/powerpoint/2010/main" val="232193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173018C8-03FD-436F-9C99-DA75024C8C61}"/>
              </a:ext>
            </a:extLst>
          </p:cNvPr>
          <p:cNvSpPr txBox="1"/>
          <p:nvPr/>
        </p:nvSpPr>
        <p:spPr>
          <a:xfrm>
            <a:off x="1317038" y="129728"/>
            <a:ext cx="7318507"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lumMod val="65000"/>
                  </a:prstClr>
                </a:solidFill>
                <a:effectLst/>
                <a:uLnTx/>
                <a:uFillTx/>
                <a:latin typeface="Tw Cen MT" panose="020B0602020104020603" pitchFamily="34" charset="0"/>
                <a:ea typeface="+mn-ea"/>
                <a:cs typeface="+mn-cs"/>
              </a:rPr>
              <a:t>TRAINING WORKSTREAM</a:t>
            </a:r>
          </a:p>
        </p:txBody>
      </p:sp>
      <p:cxnSp>
        <p:nvCxnSpPr>
          <p:cNvPr id="18" name="Straight Connector 17"/>
          <p:cNvCxnSpPr/>
          <p:nvPr/>
        </p:nvCxnSpPr>
        <p:spPr>
          <a:xfrm>
            <a:off x="1251506" y="1878806"/>
            <a:ext cx="0" cy="438496"/>
          </a:xfrm>
          <a:prstGeom prst="line">
            <a:avLst/>
          </a:prstGeom>
          <a:ln w="1270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712851" y="1878806"/>
            <a:ext cx="0" cy="438496"/>
          </a:xfrm>
          <a:prstGeom prst="line">
            <a:avLst/>
          </a:prstGeom>
          <a:ln w="1270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174201" y="1878806"/>
            <a:ext cx="0" cy="438496"/>
          </a:xfrm>
          <a:prstGeom prst="line">
            <a:avLst/>
          </a:prstGeom>
          <a:ln w="1270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8635545" y="1878806"/>
            <a:ext cx="0" cy="438496"/>
          </a:xfrm>
          <a:prstGeom prst="line">
            <a:avLst/>
          </a:prstGeom>
          <a:ln w="1270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3" name="Oval 22"/>
          <p:cNvSpPr>
            <a:spLocks noChangeAspect="1"/>
          </p:cNvSpPr>
          <p:nvPr/>
        </p:nvSpPr>
        <p:spPr>
          <a:xfrm>
            <a:off x="777209" y="965385"/>
            <a:ext cx="948593" cy="965257"/>
          </a:xfrm>
          <a:prstGeom prst="ellipse">
            <a:avLst/>
          </a:prstGeom>
          <a:solidFill>
            <a:srgbClr val="FFFFFF"/>
          </a:solidFill>
          <a:ln w="25400">
            <a:solidFill>
              <a:srgbClr val="00B0F0"/>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2400" b="1" dirty="0">
                <a:solidFill>
                  <a:srgbClr val="33B6D2"/>
                </a:solidFill>
                <a:cs typeface="Calibri"/>
              </a:rPr>
              <a:t>Core</a:t>
            </a:r>
          </a:p>
        </p:txBody>
      </p:sp>
      <p:sp>
        <p:nvSpPr>
          <p:cNvPr id="25" name="Oval 24"/>
          <p:cNvSpPr>
            <a:spLocks noChangeAspect="1"/>
          </p:cNvSpPr>
          <p:nvPr/>
        </p:nvSpPr>
        <p:spPr>
          <a:xfrm>
            <a:off x="3238554" y="965385"/>
            <a:ext cx="948593" cy="965257"/>
          </a:xfrm>
          <a:prstGeom prst="ellipse">
            <a:avLst/>
          </a:prstGeom>
          <a:solidFill>
            <a:srgbClr val="FFFFFF"/>
          </a:solidFill>
          <a:ln w="25400">
            <a:solidFill>
              <a:srgbClr val="00B0F0"/>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2400" b="1" dirty="0">
                <a:solidFill>
                  <a:srgbClr val="479CCB"/>
                </a:solidFill>
                <a:cs typeface="Calibri"/>
              </a:rPr>
              <a:t>Core</a:t>
            </a:r>
          </a:p>
        </p:txBody>
      </p:sp>
      <p:sp>
        <p:nvSpPr>
          <p:cNvPr id="28" name="Oval 27"/>
          <p:cNvSpPr>
            <a:spLocks noChangeAspect="1"/>
          </p:cNvSpPr>
          <p:nvPr/>
        </p:nvSpPr>
        <p:spPr>
          <a:xfrm>
            <a:off x="5699904" y="965385"/>
            <a:ext cx="948593" cy="965257"/>
          </a:xfrm>
          <a:prstGeom prst="ellipse">
            <a:avLst/>
          </a:prstGeom>
          <a:solidFill>
            <a:srgbClr val="FFFFFF"/>
          </a:solidFill>
          <a:ln w="25400">
            <a:solidFill>
              <a:srgbClr val="00B0F0"/>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2400" b="1" dirty="0">
                <a:solidFill>
                  <a:srgbClr val="5E84C9"/>
                </a:solidFill>
                <a:cs typeface="Calibri"/>
              </a:rPr>
              <a:t>GM</a:t>
            </a:r>
          </a:p>
        </p:txBody>
      </p:sp>
      <p:sp>
        <p:nvSpPr>
          <p:cNvPr id="30" name="Oval 29"/>
          <p:cNvSpPr>
            <a:spLocks noChangeAspect="1"/>
          </p:cNvSpPr>
          <p:nvPr/>
        </p:nvSpPr>
        <p:spPr>
          <a:xfrm>
            <a:off x="8161248" y="965385"/>
            <a:ext cx="948593" cy="965257"/>
          </a:xfrm>
          <a:prstGeom prst="ellipse">
            <a:avLst/>
          </a:prstGeom>
          <a:solidFill>
            <a:srgbClr val="FFFFFF"/>
          </a:solidFill>
          <a:ln w="25400">
            <a:solidFill>
              <a:srgbClr val="00B0F0"/>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2400" b="1" dirty="0">
                <a:solidFill>
                  <a:srgbClr val="766DC6"/>
                </a:solidFill>
                <a:cs typeface="Calibri"/>
              </a:rPr>
              <a:t>GM</a:t>
            </a:r>
          </a:p>
        </p:txBody>
      </p:sp>
      <p:sp>
        <p:nvSpPr>
          <p:cNvPr id="31" name="Freeform 30"/>
          <p:cNvSpPr/>
          <p:nvPr/>
        </p:nvSpPr>
        <p:spPr>
          <a:xfrm>
            <a:off x="89925" y="2378292"/>
            <a:ext cx="2323162" cy="1491728"/>
          </a:xfrm>
          <a:custGeom>
            <a:avLst/>
            <a:gdLst>
              <a:gd name="connsiteX0" fmla="*/ 1430153 w 2860304"/>
              <a:gd name="connsiteY0" fmla="*/ 0 h 1430152"/>
              <a:gd name="connsiteX1" fmla="*/ 2860304 w 2860304"/>
              <a:gd name="connsiteY1" fmla="*/ 1430151 h 1430152"/>
              <a:gd name="connsiteX2" fmla="*/ 2361189 w 2860304"/>
              <a:gd name="connsiteY2" fmla="*/ 1430152 h 1430152"/>
              <a:gd name="connsiteX3" fmla="*/ 1430153 w 2860304"/>
              <a:gd name="connsiteY3" fmla="*/ 499114 h 1430152"/>
              <a:gd name="connsiteX4" fmla="*/ 499115 w 2860304"/>
              <a:gd name="connsiteY4" fmla="*/ 1430152 h 1430152"/>
              <a:gd name="connsiteX5" fmla="*/ 0 w 2860304"/>
              <a:gd name="connsiteY5" fmla="*/ 1430152 h 1430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0304" h="1430152">
                <a:moveTo>
                  <a:pt x="1430153" y="0"/>
                </a:moveTo>
                <a:lnTo>
                  <a:pt x="2860304" y="1430151"/>
                </a:lnTo>
                <a:lnTo>
                  <a:pt x="2361189" y="1430152"/>
                </a:lnTo>
                <a:lnTo>
                  <a:pt x="1430153" y="499114"/>
                </a:lnTo>
                <a:lnTo>
                  <a:pt x="499115" y="1430152"/>
                </a:lnTo>
                <a:lnTo>
                  <a:pt x="0" y="1430152"/>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a:off x="2551270" y="2378292"/>
            <a:ext cx="2323162" cy="1491728"/>
          </a:xfrm>
          <a:custGeom>
            <a:avLst/>
            <a:gdLst>
              <a:gd name="connsiteX0" fmla="*/ 1430153 w 2860304"/>
              <a:gd name="connsiteY0" fmla="*/ 0 h 1430152"/>
              <a:gd name="connsiteX1" fmla="*/ 2860304 w 2860304"/>
              <a:gd name="connsiteY1" fmla="*/ 1430151 h 1430152"/>
              <a:gd name="connsiteX2" fmla="*/ 2361189 w 2860304"/>
              <a:gd name="connsiteY2" fmla="*/ 1430152 h 1430152"/>
              <a:gd name="connsiteX3" fmla="*/ 1430152 w 2860304"/>
              <a:gd name="connsiteY3" fmla="*/ 499114 h 1430152"/>
              <a:gd name="connsiteX4" fmla="*/ 499115 w 2860304"/>
              <a:gd name="connsiteY4" fmla="*/ 1430152 h 1430152"/>
              <a:gd name="connsiteX5" fmla="*/ 0 w 2860304"/>
              <a:gd name="connsiteY5" fmla="*/ 1430152 h 1430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0304" h="1430152">
                <a:moveTo>
                  <a:pt x="1430153" y="0"/>
                </a:moveTo>
                <a:lnTo>
                  <a:pt x="2860304" y="1430151"/>
                </a:lnTo>
                <a:lnTo>
                  <a:pt x="2361189" y="1430152"/>
                </a:lnTo>
                <a:lnTo>
                  <a:pt x="1430152" y="499114"/>
                </a:lnTo>
                <a:lnTo>
                  <a:pt x="499115" y="1430152"/>
                </a:lnTo>
                <a:lnTo>
                  <a:pt x="0" y="1430152"/>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5012620" y="2378293"/>
            <a:ext cx="2323162" cy="1491728"/>
          </a:xfrm>
          <a:custGeom>
            <a:avLst/>
            <a:gdLst>
              <a:gd name="connsiteX0" fmla="*/ 1430153 w 2860304"/>
              <a:gd name="connsiteY0" fmla="*/ 0 h 1430152"/>
              <a:gd name="connsiteX1" fmla="*/ 2860304 w 2860304"/>
              <a:gd name="connsiteY1" fmla="*/ 1430151 h 1430152"/>
              <a:gd name="connsiteX2" fmla="*/ 2361189 w 2860304"/>
              <a:gd name="connsiteY2" fmla="*/ 1430152 h 1430152"/>
              <a:gd name="connsiteX3" fmla="*/ 1430152 w 2860304"/>
              <a:gd name="connsiteY3" fmla="*/ 499114 h 1430152"/>
              <a:gd name="connsiteX4" fmla="*/ 499115 w 2860304"/>
              <a:gd name="connsiteY4" fmla="*/ 1430152 h 1430152"/>
              <a:gd name="connsiteX5" fmla="*/ 0 w 2860304"/>
              <a:gd name="connsiteY5" fmla="*/ 1430152 h 1430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0304" h="1430152">
                <a:moveTo>
                  <a:pt x="1430153" y="0"/>
                </a:moveTo>
                <a:lnTo>
                  <a:pt x="2860304" y="1430151"/>
                </a:lnTo>
                <a:lnTo>
                  <a:pt x="2361189" y="1430152"/>
                </a:lnTo>
                <a:lnTo>
                  <a:pt x="1430152" y="499114"/>
                </a:lnTo>
                <a:lnTo>
                  <a:pt x="499115" y="1430152"/>
                </a:lnTo>
                <a:lnTo>
                  <a:pt x="0" y="1430152"/>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7473964" y="2378292"/>
            <a:ext cx="2323162" cy="1491728"/>
          </a:xfrm>
          <a:custGeom>
            <a:avLst/>
            <a:gdLst>
              <a:gd name="connsiteX0" fmla="*/ 1430152 w 2860304"/>
              <a:gd name="connsiteY0" fmla="*/ 0 h 1430152"/>
              <a:gd name="connsiteX1" fmla="*/ 2860304 w 2860304"/>
              <a:gd name="connsiteY1" fmla="*/ 1430151 h 1430152"/>
              <a:gd name="connsiteX2" fmla="*/ 2361189 w 2860304"/>
              <a:gd name="connsiteY2" fmla="*/ 1430152 h 1430152"/>
              <a:gd name="connsiteX3" fmla="*/ 1430152 w 2860304"/>
              <a:gd name="connsiteY3" fmla="*/ 499114 h 1430152"/>
              <a:gd name="connsiteX4" fmla="*/ 499115 w 2860304"/>
              <a:gd name="connsiteY4" fmla="*/ 1430152 h 1430152"/>
              <a:gd name="connsiteX5" fmla="*/ 0 w 2860304"/>
              <a:gd name="connsiteY5" fmla="*/ 1430152 h 1430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0304" h="1430152">
                <a:moveTo>
                  <a:pt x="1430152" y="0"/>
                </a:moveTo>
                <a:lnTo>
                  <a:pt x="2860304" y="1430151"/>
                </a:lnTo>
                <a:lnTo>
                  <a:pt x="2361189" y="1430152"/>
                </a:lnTo>
                <a:lnTo>
                  <a:pt x="1430152" y="499114"/>
                </a:lnTo>
                <a:lnTo>
                  <a:pt x="499115" y="1430152"/>
                </a:lnTo>
                <a:lnTo>
                  <a:pt x="0" y="1430152"/>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66586" y="4147355"/>
            <a:ext cx="1169840" cy="584775"/>
          </a:xfrm>
          <a:prstGeom prst="rect">
            <a:avLst/>
          </a:prstGeom>
          <a:noFill/>
        </p:spPr>
        <p:txBody>
          <a:bodyPr wrap="square" rtlCol="0">
            <a:spAutoFit/>
          </a:bodyPr>
          <a:lstStyle/>
          <a:p>
            <a:pPr algn="ctr"/>
            <a:r>
              <a:rPr lang="en-US" sz="1600" dirty="0" err="1">
                <a:solidFill>
                  <a:srgbClr val="00B0F0"/>
                </a:solidFill>
                <a:latin typeface="+mj-lt"/>
              </a:rPr>
              <a:t>Realise</a:t>
            </a:r>
            <a:r>
              <a:rPr lang="en-US" sz="1600" dirty="0">
                <a:solidFill>
                  <a:srgbClr val="00B0F0"/>
                </a:solidFill>
                <a:latin typeface="+mj-lt"/>
              </a:rPr>
              <a:t> the </a:t>
            </a:r>
          </a:p>
          <a:p>
            <a:pPr algn="ctr"/>
            <a:r>
              <a:rPr lang="en-US" sz="1600" dirty="0">
                <a:solidFill>
                  <a:srgbClr val="00B0F0"/>
                </a:solidFill>
                <a:latin typeface="+mj-lt"/>
              </a:rPr>
              <a:t>Benefits</a:t>
            </a:r>
          </a:p>
        </p:txBody>
      </p:sp>
      <p:sp>
        <p:nvSpPr>
          <p:cNvPr id="40" name="TextBox 39"/>
          <p:cNvSpPr txBox="1"/>
          <p:nvPr/>
        </p:nvSpPr>
        <p:spPr>
          <a:xfrm>
            <a:off x="333570" y="4745039"/>
            <a:ext cx="1835870" cy="2113527"/>
          </a:xfrm>
          <a:prstGeom prst="rect">
            <a:avLst/>
          </a:prstGeom>
          <a:noFill/>
        </p:spPr>
        <p:txBody>
          <a:bodyPr wrap="square" rtlCol="0">
            <a:spAutoFit/>
          </a:bodyPr>
          <a:lstStyle/>
          <a:p>
            <a:pPr algn="ctr">
              <a:lnSpc>
                <a:spcPct val="110000"/>
              </a:lnSpc>
            </a:pPr>
            <a:r>
              <a:rPr lang="en-US" sz="1200" dirty="0" err="1"/>
              <a:t>Realise</a:t>
            </a:r>
            <a:r>
              <a:rPr lang="en-US" sz="1200" dirty="0"/>
              <a:t> the benefits of Core Skills alignment - by recording, sending &amp; accepting National Core Skills Competencies via Pre-Hire IAT and modifying induction to ensure no one repeats Core Skills training unnecessarily</a:t>
            </a:r>
          </a:p>
        </p:txBody>
      </p:sp>
      <p:sp>
        <p:nvSpPr>
          <p:cNvPr id="41" name="TextBox 40"/>
          <p:cNvSpPr txBox="1"/>
          <p:nvPr/>
        </p:nvSpPr>
        <p:spPr>
          <a:xfrm>
            <a:off x="3127731" y="4160264"/>
            <a:ext cx="1170240" cy="584775"/>
          </a:xfrm>
          <a:prstGeom prst="rect">
            <a:avLst/>
          </a:prstGeom>
          <a:noFill/>
        </p:spPr>
        <p:txBody>
          <a:bodyPr wrap="square" rtlCol="0">
            <a:spAutoFit/>
          </a:bodyPr>
          <a:lstStyle/>
          <a:p>
            <a:pPr algn="ctr"/>
            <a:r>
              <a:rPr lang="en-US" sz="1600" dirty="0">
                <a:solidFill>
                  <a:srgbClr val="00B0F0"/>
                </a:solidFill>
                <a:latin typeface="+mj-lt"/>
              </a:rPr>
              <a:t>NRP Alignment</a:t>
            </a:r>
          </a:p>
        </p:txBody>
      </p:sp>
      <p:sp>
        <p:nvSpPr>
          <p:cNvPr id="42" name="TextBox 41"/>
          <p:cNvSpPr txBox="1"/>
          <p:nvPr/>
        </p:nvSpPr>
        <p:spPr>
          <a:xfrm>
            <a:off x="2794916" y="4745039"/>
            <a:ext cx="1835870" cy="1107996"/>
          </a:xfrm>
          <a:prstGeom prst="rect">
            <a:avLst/>
          </a:prstGeom>
          <a:noFill/>
        </p:spPr>
        <p:txBody>
          <a:bodyPr wrap="square" rtlCol="0">
            <a:spAutoFit/>
          </a:bodyPr>
          <a:lstStyle/>
          <a:p>
            <a:pPr algn="ctr">
              <a:lnSpc>
                <a:spcPct val="110000"/>
              </a:lnSpc>
            </a:pPr>
            <a:r>
              <a:rPr lang="en-US" sz="1200" dirty="0"/>
              <a:t>Alignment to the National Refresher Periods as recommended in the Core Skills Training Framework (CSTF)</a:t>
            </a:r>
          </a:p>
        </p:txBody>
      </p:sp>
      <p:sp>
        <p:nvSpPr>
          <p:cNvPr id="43" name="TextBox 42"/>
          <p:cNvSpPr txBox="1"/>
          <p:nvPr/>
        </p:nvSpPr>
        <p:spPr>
          <a:xfrm>
            <a:off x="5630779" y="4147355"/>
            <a:ext cx="1008003" cy="338554"/>
          </a:xfrm>
          <a:prstGeom prst="rect">
            <a:avLst/>
          </a:prstGeom>
          <a:noFill/>
        </p:spPr>
        <p:txBody>
          <a:bodyPr wrap="square" rtlCol="0">
            <a:spAutoFit/>
          </a:bodyPr>
          <a:lstStyle/>
          <a:p>
            <a:pPr algn="ctr"/>
            <a:r>
              <a:rPr lang="en-US" sz="1600" dirty="0">
                <a:solidFill>
                  <a:srgbClr val="00B0F0"/>
                </a:solidFill>
                <a:latin typeface="+mj-lt"/>
              </a:rPr>
              <a:t>Dementia</a:t>
            </a:r>
          </a:p>
        </p:txBody>
      </p:sp>
      <p:sp>
        <p:nvSpPr>
          <p:cNvPr id="44" name="TextBox 43"/>
          <p:cNvSpPr txBox="1"/>
          <p:nvPr/>
        </p:nvSpPr>
        <p:spPr>
          <a:xfrm>
            <a:off x="5231225" y="4745039"/>
            <a:ext cx="1835870" cy="1107996"/>
          </a:xfrm>
          <a:prstGeom prst="rect">
            <a:avLst/>
          </a:prstGeom>
          <a:noFill/>
        </p:spPr>
        <p:txBody>
          <a:bodyPr wrap="square" rtlCol="0">
            <a:spAutoFit/>
          </a:bodyPr>
          <a:lstStyle/>
          <a:p>
            <a:pPr algn="ctr">
              <a:lnSpc>
                <a:spcPct val="110000"/>
              </a:lnSpc>
            </a:pPr>
            <a:r>
              <a:rPr lang="en-GB" sz="1200" dirty="0"/>
              <a:t>Training alignment to the Dementia Framework, which can then be accepted across GM upon transfer</a:t>
            </a:r>
            <a:endParaRPr lang="en-US" sz="1200" dirty="0"/>
          </a:p>
        </p:txBody>
      </p:sp>
      <p:sp>
        <p:nvSpPr>
          <p:cNvPr id="45" name="TextBox 44"/>
          <p:cNvSpPr txBox="1"/>
          <p:nvPr/>
        </p:nvSpPr>
        <p:spPr>
          <a:xfrm>
            <a:off x="7981011" y="4147355"/>
            <a:ext cx="1309066" cy="338554"/>
          </a:xfrm>
          <a:prstGeom prst="rect">
            <a:avLst/>
          </a:prstGeom>
          <a:noFill/>
        </p:spPr>
        <p:txBody>
          <a:bodyPr wrap="square" rtlCol="0">
            <a:spAutoFit/>
          </a:bodyPr>
          <a:lstStyle/>
          <a:p>
            <a:pPr algn="ctr"/>
            <a:r>
              <a:rPr lang="en-US" sz="1600" dirty="0">
                <a:solidFill>
                  <a:srgbClr val="00B0F0"/>
                </a:solidFill>
                <a:latin typeface="+mj-lt"/>
              </a:rPr>
              <a:t>PMVA</a:t>
            </a:r>
          </a:p>
        </p:txBody>
      </p:sp>
      <p:sp>
        <p:nvSpPr>
          <p:cNvPr id="46" name="TextBox 45"/>
          <p:cNvSpPr txBox="1"/>
          <p:nvPr/>
        </p:nvSpPr>
        <p:spPr>
          <a:xfrm>
            <a:off x="7692569" y="4745039"/>
            <a:ext cx="1835870" cy="1097865"/>
          </a:xfrm>
          <a:prstGeom prst="rect">
            <a:avLst/>
          </a:prstGeom>
          <a:noFill/>
        </p:spPr>
        <p:txBody>
          <a:bodyPr wrap="square" rtlCol="0">
            <a:spAutoFit/>
          </a:bodyPr>
          <a:lstStyle/>
          <a:p>
            <a:pPr algn="ctr">
              <a:lnSpc>
                <a:spcPct val="110000"/>
              </a:lnSpc>
            </a:pPr>
            <a:r>
              <a:rPr lang="en-US" sz="1200" dirty="0"/>
              <a:t>Agreement of a single GM framework for Prevention and Management of Violence &amp; Aggression (PMVA)</a:t>
            </a:r>
          </a:p>
        </p:txBody>
      </p:sp>
      <p:sp>
        <p:nvSpPr>
          <p:cNvPr id="47" name="TextBox 46"/>
          <p:cNvSpPr txBox="1"/>
          <p:nvPr/>
        </p:nvSpPr>
        <p:spPr>
          <a:xfrm>
            <a:off x="959075" y="3306894"/>
            <a:ext cx="503286" cy="646331"/>
          </a:xfrm>
          <a:prstGeom prst="rect">
            <a:avLst/>
          </a:prstGeom>
          <a:noFill/>
        </p:spPr>
        <p:txBody>
          <a:bodyPr wrap="square" rtlCol="0">
            <a:spAutoFit/>
          </a:bodyPr>
          <a:lstStyle/>
          <a:p>
            <a:pPr algn="ctr"/>
            <a:r>
              <a:rPr lang="en-US" sz="3600" dirty="0">
                <a:solidFill>
                  <a:srgbClr val="33B6D2"/>
                </a:solidFill>
                <a:latin typeface="Flaticon" panose="02000603000000000000" pitchFamily="2" charset="0"/>
              </a:rPr>
              <a:t></a:t>
            </a:r>
          </a:p>
        </p:txBody>
      </p:sp>
      <p:sp>
        <p:nvSpPr>
          <p:cNvPr id="48" name="TextBox 47"/>
          <p:cNvSpPr txBox="1"/>
          <p:nvPr/>
        </p:nvSpPr>
        <p:spPr>
          <a:xfrm>
            <a:off x="8416097" y="3326839"/>
            <a:ext cx="503286" cy="646331"/>
          </a:xfrm>
          <a:prstGeom prst="rect">
            <a:avLst/>
          </a:prstGeom>
          <a:noFill/>
        </p:spPr>
        <p:txBody>
          <a:bodyPr wrap="square" rtlCol="0">
            <a:spAutoFit/>
          </a:bodyPr>
          <a:lstStyle/>
          <a:p>
            <a:pPr algn="ctr"/>
            <a:r>
              <a:rPr lang="en-US" sz="3600" dirty="0">
                <a:solidFill>
                  <a:srgbClr val="766DC6"/>
                </a:solidFill>
                <a:latin typeface="Flaticon" panose="02000603000000000000" pitchFamily="2" charset="0"/>
              </a:rPr>
              <a:t></a:t>
            </a:r>
          </a:p>
        </p:txBody>
      </p:sp>
      <p:sp>
        <p:nvSpPr>
          <p:cNvPr id="49" name="TextBox 48"/>
          <p:cNvSpPr txBox="1"/>
          <p:nvPr/>
        </p:nvSpPr>
        <p:spPr>
          <a:xfrm>
            <a:off x="3436948" y="3326838"/>
            <a:ext cx="503286" cy="646331"/>
          </a:xfrm>
          <a:prstGeom prst="rect">
            <a:avLst/>
          </a:prstGeom>
          <a:noFill/>
        </p:spPr>
        <p:txBody>
          <a:bodyPr wrap="square" rtlCol="0">
            <a:spAutoFit/>
          </a:bodyPr>
          <a:lstStyle/>
          <a:p>
            <a:pPr algn="ctr"/>
            <a:r>
              <a:rPr lang="en-US" sz="3600" dirty="0">
                <a:solidFill>
                  <a:srgbClr val="479CCB"/>
                </a:solidFill>
                <a:latin typeface="Flaticon" panose="02000603000000000000" pitchFamily="2" charset="0"/>
              </a:rPr>
              <a:t></a:t>
            </a:r>
          </a:p>
        </p:txBody>
      </p:sp>
      <p:sp>
        <p:nvSpPr>
          <p:cNvPr id="50" name="TextBox 49"/>
          <p:cNvSpPr txBox="1"/>
          <p:nvPr/>
        </p:nvSpPr>
        <p:spPr>
          <a:xfrm>
            <a:off x="5929540" y="3335075"/>
            <a:ext cx="503286" cy="646331"/>
          </a:xfrm>
          <a:prstGeom prst="rect">
            <a:avLst/>
          </a:prstGeom>
          <a:noFill/>
        </p:spPr>
        <p:txBody>
          <a:bodyPr wrap="square" rtlCol="0">
            <a:spAutoFit/>
          </a:bodyPr>
          <a:lstStyle/>
          <a:p>
            <a:pPr algn="ctr"/>
            <a:r>
              <a:rPr lang="en-US" sz="3600" dirty="0">
                <a:solidFill>
                  <a:srgbClr val="5E84C9"/>
                </a:solidFill>
                <a:latin typeface="Flaticon" panose="02000603000000000000" pitchFamily="2" charset="0"/>
              </a:rPr>
              <a:t></a:t>
            </a:r>
          </a:p>
        </p:txBody>
      </p:sp>
    </p:spTree>
    <p:extLst>
      <p:ext uri="{BB962C8B-B14F-4D97-AF65-F5344CB8AC3E}">
        <p14:creationId xmlns:p14="http://schemas.microsoft.com/office/powerpoint/2010/main" val="3538984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fade">
                                      <p:cBhvr>
                                        <p:cTn id="22" dur="500"/>
                                        <p:tgtEl>
                                          <p:spTgt spid="4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500"/>
                                        <p:tgtEl>
                                          <p:spTgt spid="3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500"/>
                                        <p:tgtEl>
                                          <p:spTgt spid="4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fade">
                                      <p:cBhvr>
                                        <p:cTn id="31" dur="500"/>
                                        <p:tgtEl>
                                          <p:spTgt spid="33"/>
                                        </p:tgtEl>
                                      </p:cBhvr>
                                    </p:animEffect>
                                  </p:childTnLst>
                                </p:cTn>
                              </p:par>
                              <p:par>
                                <p:cTn id="32" presetID="42" presetClass="entr" presetSubtype="0" fill="hold" grpId="0"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1000"/>
                                        <p:tgtEl>
                                          <p:spTgt spid="25"/>
                                        </p:tgtEl>
                                      </p:cBhvr>
                                    </p:animEffect>
                                    <p:anim calcmode="lin" valueType="num">
                                      <p:cBhvr>
                                        <p:cTn id="35" dur="1000" fill="hold"/>
                                        <p:tgtEl>
                                          <p:spTgt spid="25"/>
                                        </p:tgtEl>
                                        <p:attrNameLst>
                                          <p:attrName>ppt_x</p:attrName>
                                        </p:attrNameLst>
                                      </p:cBhvr>
                                      <p:tavLst>
                                        <p:tav tm="0">
                                          <p:val>
                                            <p:strVal val="#ppt_x"/>
                                          </p:val>
                                        </p:tav>
                                        <p:tav tm="100000">
                                          <p:val>
                                            <p:strVal val="#ppt_x"/>
                                          </p:val>
                                        </p:tav>
                                      </p:tavLst>
                                    </p:anim>
                                    <p:anim calcmode="lin" valueType="num">
                                      <p:cBhvr>
                                        <p:cTn id="36" dur="1000" fill="hold"/>
                                        <p:tgtEl>
                                          <p:spTgt spid="25"/>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1000"/>
                                        <p:tgtEl>
                                          <p:spTgt spid="19"/>
                                        </p:tgtEl>
                                      </p:cBhvr>
                                    </p:animEffect>
                                    <p:anim calcmode="lin" valueType="num">
                                      <p:cBhvr>
                                        <p:cTn id="40" dur="1000" fill="hold"/>
                                        <p:tgtEl>
                                          <p:spTgt spid="19"/>
                                        </p:tgtEl>
                                        <p:attrNameLst>
                                          <p:attrName>ppt_x</p:attrName>
                                        </p:attrNameLst>
                                      </p:cBhvr>
                                      <p:tavLst>
                                        <p:tav tm="0">
                                          <p:val>
                                            <p:strVal val="#ppt_x"/>
                                          </p:val>
                                        </p:tav>
                                        <p:tav tm="100000">
                                          <p:val>
                                            <p:strVal val="#ppt_x"/>
                                          </p:val>
                                        </p:tav>
                                      </p:tavLst>
                                    </p:anim>
                                    <p:anim calcmode="lin" valueType="num">
                                      <p:cBhvr>
                                        <p:cTn id="41" dur="1000" fill="hold"/>
                                        <p:tgtEl>
                                          <p:spTgt spid="19"/>
                                        </p:tgtEl>
                                        <p:attrNameLst>
                                          <p:attrName>ppt_y</p:attrName>
                                        </p:attrNameLst>
                                      </p:cBhvr>
                                      <p:tavLst>
                                        <p:tav tm="0">
                                          <p:val>
                                            <p:strVal val="#ppt_y+.1"/>
                                          </p:val>
                                        </p:tav>
                                        <p:tav tm="100000">
                                          <p:val>
                                            <p:strVal val="#ppt_y"/>
                                          </p:val>
                                        </p:tav>
                                      </p:tavLst>
                                    </p:anim>
                                  </p:childTnLst>
                                </p:cTn>
                              </p:par>
                            </p:childTnLst>
                          </p:cTn>
                        </p:par>
                        <p:par>
                          <p:cTn id="42" fill="hold">
                            <p:stCondLst>
                              <p:cond delay="2500"/>
                            </p:stCondLst>
                            <p:childTnLst>
                              <p:par>
                                <p:cTn id="43" presetID="10" presetClass="entr" presetSubtype="0"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fade">
                                      <p:cBhvr>
                                        <p:cTn id="45" dur="500"/>
                                        <p:tgtEl>
                                          <p:spTgt spid="49"/>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500"/>
                                        <p:tgtEl>
                                          <p:spTgt spid="41"/>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fade">
                                      <p:cBhvr>
                                        <p:cTn id="51" dur="500"/>
                                        <p:tgtEl>
                                          <p:spTgt spid="42"/>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500"/>
                                        <p:tgtEl>
                                          <p:spTgt spid="37"/>
                                        </p:tgtEl>
                                      </p:cBhvr>
                                    </p:animEffect>
                                  </p:childTnLst>
                                </p:cTn>
                              </p:par>
                              <p:par>
                                <p:cTn id="55" presetID="42" presetClass="entr" presetSubtype="0"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1000"/>
                                        <p:tgtEl>
                                          <p:spTgt spid="20"/>
                                        </p:tgtEl>
                                      </p:cBhvr>
                                    </p:animEffect>
                                    <p:anim calcmode="lin" valueType="num">
                                      <p:cBhvr>
                                        <p:cTn id="63" dur="1000" fill="hold"/>
                                        <p:tgtEl>
                                          <p:spTgt spid="20"/>
                                        </p:tgtEl>
                                        <p:attrNameLst>
                                          <p:attrName>ppt_x</p:attrName>
                                        </p:attrNameLst>
                                      </p:cBhvr>
                                      <p:tavLst>
                                        <p:tav tm="0">
                                          <p:val>
                                            <p:strVal val="#ppt_x"/>
                                          </p:val>
                                        </p:tav>
                                        <p:tav tm="100000">
                                          <p:val>
                                            <p:strVal val="#ppt_x"/>
                                          </p:val>
                                        </p:tav>
                                      </p:tavLst>
                                    </p:anim>
                                    <p:anim calcmode="lin" valueType="num">
                                      <p:cBhvr>
                                        <p:cTn id="64" dur="1000" fill="hold"/>
                                        <p:tgtEl>
                                          <p:spTgt spid="20"/>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10" presetClass="entr" presetSubtype="0" fill="hold" grpId="0" nodeType="afterEffect">
                                  <p:stCondLst>
                                    <p:cond delay="0"/>
                                  </p:stCondLst>
                                  <p:childTnLst>
                                    <p:set>
                                      <p:cBhvr>
                                        <p:cTn id="67" dur="1" fill="hold">
                                          <p:stCondLst>
                                            <p:cond delay="0"/>
                                          </p:stCondLst>
                                        </p:cTn>
                                        <p:tgtEl>
                                          <p:spTgt spid="50"/>
                                        </p:tgtEl>
                                        <p:attrNameLst>
                                          <p:attrName>style.visibility</p:attrName>
                                        </p:attrNameLst>
                                      </p:cBhvr>
                                      <p:to>
                                        <p:strVal val="visible"/>
                                      </p:to>
                                    </p:set>
                                    <p:animEffect transition="in" filter="fade">
                                      <p:cBhvr>
                                        <p:cTn id="68" dur="500"/>
                                        <p:tgtEl>
                                          <p:spTgt spid="50"/>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43"/>
                                        </p:tgtEl>
                                        <p:attrNameLst>
                                          <p:attrName>style.visibility</p:attrName>
                                        </p:attrNameLst>
                                      </p:cBhvr>
                                      <p:to>
                                        <p:strVal val="visible"/>
                                      </p:to>
                                    </p:set>
                                    <p:animEffect transition="in" filter="fade">
                                      <p:cBhvr>
                                        <p:cTn id="71" dur="500"/>
                                        <p:tgtEl>
                                          <p:spTgt spid="43"/>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500"/>
                                        <p:tgtEl>
                                          <p:spTgt spid="44"/>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38"/>
                                        </p:tgtEl>
                                        <p:attrNameLst>
                                          <p:attrName>style.visibility</p:attrName>
                                        </p:attrNameLst>
                                      </p:cBhvr>
                                      <p:to>
                                        <p:strVal val="visible"/>
                                      </p:to>
                                    </p:set>
                                    <p:animEffect transition="in" filter="fade">
                                      <p:cBhvr>
                                        <p:cTn id="77" dur="500"/>
                                        <p:tgtEl>
                                          <p:spTgt spid="38"/>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fade">
                                      <p:cBhvr>
                                        <p:cTn id="80" dur="1000"/>
                                        <p:tgtEl>
                                          <p:spTgt spid="30"/>
                                        </p:tgtEl>
                                      </p:cBhvr>
                                    </p:animEffect>
                                    <p:anim calcmode="lin" valueType="num">
                                      <p:cBhvr>
                                        <p:cTn id="81" dur="1000" fill="hold"/>
                                        <p:tgtEl>
                                          <p:spTgt spid="30"/>
                                        </p:tgtEl>
                                        <p:attrNameLst>
                                          <p:attrName>ppt_x</p:attrName>
                                        </p:attrNameLst>
                                      </p:cBhvr>
                                      <p:tavLst>
                                        <p:tav tm="0">
                                          <p:val>
                                            <p:strVal val="#ppt_x"/>
                                          </p:val>
                                        </p:tav>
                                        <p:tav tm="100000">
                                          <p:val>
                                            <p:strVal val="#ppt_x"/>
                                          </p:val>
                                        </p:tav>
                                      </p:tavLst>
                                    </p:anim>
                                    <p:anim calcmode="lin" valueType="num">
                                      <p:cBhvr>
                                        <p:cTn id="82" dur="1000" fill="hold"/>
                                        <p:tgtEl>
                                          <p:spTgt spid="30"/>
                                        </p:tgtEl>
                                        <p:attrNameLst>
                                          <p:attrName>ppt_y</p:attrName>
                                        </p:attrNameLst>
                                      </p:cBhvr>
                                      <p:tavLst>
                                        <p:tav tm="0">
                                          <p:val>
                                            <p:strVal val="#ppt_y+.1"/>
                                          </p:val>
                                        </p:tav>
                                        <p:tav tm="100000">
                                          <p:val>
                                            <p:strVal val="#ppt_y"/>
                                          </p:val>
                                        </p:tav>
                                      </p:tavLst>
                                    </p:anim>
                                  </p:childTnLst>
                                </p:cTn>
                              </p:par>
                              <p:par>
                                <p:cTn id="83" presetID="42" presetClass="entr" presetSubtype="0" fill="hold" nodeType="withEffect">
                                  <p:stCondLst>
                                    <p:cond delay="0"/>
                                  </p:stCondLst>
                                  <p:childTnLst>
                                    <p:set>
                                      <p:cBhvr>
                                        <p:cTn id="84" dur="1" fill="hold">
                                          <p:stCondLst>
                                            <p:cond delay="0"/>
                                          </p:stCondLst>
                                        </p:cTn>
                                        <p:tgtEl>
                                          <p:spTgt spid="22"/>
                                        </p:tgtEl>
                                        <p:attrNameLst>
                                          <p:attrName>style.visibility</p:attrName>
                                        </p:attrNameLst>
                                      </p:cBhvr>
                                      <p:to>
                                        <p:strVal val="visible"/>
                                      </p:to>
                                    </p:set>
                                    <p:animEffect transition="in" filter="fade">
                                      <p:cBhvr>
                                        <p:cTn id="85" dur="1000"/>
                                        <p:tgtEl>
                                          <p:spTgt spid="22"/>
                                        </p:tgtEl>
                                      </p:cBhvr>
                                    </p:animEffect>
                                    <p:anim calcmode="lin" valueType="num">
                                      <p:cBhvr>
                                        <p:cTn id="86" dur="1000" fill="hold"/>
                                        <p:tgtEl>
                                          <p:spTgt spid="22"/>
                                        </p:tgtEl>
                                        <p:attrNameLst>
                                          <p:attrName>ppt_x</p:attrName>
                                        </p:attrNameLst>
                                      </p:cBhvr>
                                      <p:tavLst>
                                        <p:tav tm="0">
                                          <p:val>
                                            <p:strVal val="#ppt_x"/>
                                          </p:val>
                                        </p:tav>
                                        <p:tav tm="100000">
                                          <p:val>
                                            <p:strVal val="#ppt_x"/>
                                          </p:val>
                                        </p:tav>
                                      </p:tavLst>
                                    </p:anim>
                                    <p:anim calcmode="lin" valueType="num">
                                      <p:cBhvr>
                                        <p:cTn id="87" dur="1000" fill="hold"/>
                                        <p:tgtEl>
                                          <p:spTgt spid="22"/>
                                        </p:tgtEl>
                                        <p:attrNameLst>
                                          <p:attrName>ppt_y</p:attrName>
                                        </p:attrNameLst>
                                      </p:cBhvr>
                                      <p:tavLst>
                                        <p:tav tm="0">
                                          <p:val>
                                            <p:strVal val="#ppt_y+.1"/>
                                          </p:val>
                                        </p:tav>
                                        <p:tav tm="100000">
                                          <p:val>
                                            <p:strVal val="#ppt_y"/>
                                          </p:val>
                                        </p:tav>
                                      </p:tavLst>
                                    </p:anim>
                                  </p:childTnLst>
                                </p:cTn>
                              </p:par>
                            </p:childTnLst>
                          </p:cTn>
                        </p:par>
                        <p:par>
                          <p:cTn id="88" fill="hold">
                            <p:stCondLst>
                              <p:cond delay="4500"/>
                            </p:stCondLst>
                            <p:childTnLst>
                              <p:par>
                                <p:cTn id="89" presetID="10" presetClass="entr" presetSubtype="0" fill="hold" grpId="0" nodeType="afterEffect">
                                  <p:stCondLst>
                                    <p:cond delay="0"/>
                                  </p:stCondLst>
                                  <p:childTnLst>
                                    <p:set>
                                      <p:cBhvr>
                                        <p:cTn id="90" dur="1" fill="hold">
                                          <p:stCondLst>
                                            <p:cond delay="0"/>
                                          </p:stCondLst>
                                        </p:cTn>
                                        <p:tgtEl>
                                          <p:spTgt spid="48"/>
                                        </p:tgtEl>
                                        <p:attrNameLst>
                                          <p:attrName>style.visibility</p:attrName>
                                        </p:attrNameLst>
                                      </p:cBhvr>
                                      <p:to>
                                        <p:strVal val="visible"/>
                                      </p:to>
                                    </p:set>
                                    <p:animEffect transition="in" filter="fade">
                                      <p:cBhvr>
                                        <p:cTn id="91" dur="500"/>
                                        <p:tgtEl>
                                          <p:spTgt spid="48"/>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45"/>
                                        </p:tgtEl>
                                        <p:attrNameLst>
                                          <p:attrName>style.visibility</p:attrName>
                                        </p:attrNameLst>
                                      </p:cBhvr>
                                      <p:to>
                                        <p:strVal val="visible"/>
                                      </p:to>
                                    </p:set>
                                    <p:animEffect transition="in" filter="fade">
                                      <p:cBhvr>
                                        <p:cTn id="94" dur="500"/>
                                        <p:tgtEl>
                                          <p:spTgt spid="45"/>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46"/>
                                        </p:tgtEl>
                                        <p:attrNameLst>
                                          <p:attrName>style.visibility</p:attrName>
                                        </p:attrNameLst>
                                      </p:cBhvr>
                                      <p:to>
                                        <p:strVal val="visible"/>
                                      </p:to>
                                    </p:set>
                                    <p:animEffect transition="in" filter="fade">
                                      <p:cBhvr>
                                        <p:cTn id="9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28" grpId="0" animBg="1"/>
      <p:bldP spid="30" grpId="0" animBg="1"/>
      <p:bldP spid="31" grpId="0" animBg="1"/>
      <p:bldP spid="33" grpId="0" animBg="1"/>
      <p:bldP spid="37" grpId="0" animBg="1"/>
      <p:bldP spid="38" grpId="0" animBg="1"/>
      <p:bldP spid="39" grpId="0"/>
      <p:bldP spid="40" grpId="0"/>
      <p:bldP spid="41" grpId="0"/>
      <p:bldP spid="42" grpId="0"/>
      <p:bldP spid="43" grpId="0"/>
      <p:bldP spid="44" grpId="0"/>
      <p:bldP spid="45" grpId="0"/>
      <p:bldP spid="46" grpId="0"/>
      <p:bldP spid="47" grpId="0"/>
      <p:bldP spid="48" grpId="0"/>
      <p:bldP spid="49"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7632" y="3151632"/>
            <a:ext cx="4468368" cy="3706368"/>
          </a:xfrm>
          <a:prstGeom prst="rect">
            <a:avLst/>
          </a:prstGeom>
        </p:spPr>
      </p:pic>
      <p:sp>
        <p:nvSpPr>
          <p:cNvPr id="8" name="TextBox 7"/>
          <p:cNvSpPr txBox="1"/>
          <p:nvPr/>
        </p:nvSpPr>
        <p:spPr>
          <a:xfrm>
            <a:off x="546018" y="1008066"/>
            <a:ext cx="8860543" cy="523220"/>
          </a:xfrm>
          <a:prstGeom prst="rect">
            <a:avLst/>
          </a:prstGeom>
          <a:noFill/>
        </p:spPr>
        <p:txBody>
          <a:bodyPr wrap="square" rtlCol="0">
            <a:spAutoFit/>
          </a:bodyPr>
          <a:lstStyle/>
          <a:p>
            <a:pPr algn="ctr"/>
            <a:r>
              <a:rPr lang="en-GB" sz="2800" b="1" dirty="0">
                <a:solidFill>
                  <a:srgbClr val="00B0F0"/>
                </a:solidFill>
                <a:latin typeface="Tw Cen MT" panose="020B0602020104020603" pitchFamily="34" charset="0"/>
              </a:rPr>
              <a:t>Core: </a:t>
            </a:r>
            <a:r>
              <a:rPr lang="en-GB" sz="2800" dirty="0">
                <a:solidFill>
                  <a:srgbClr val="00B0F0"/>
                </a:solidFill>
                <a:latin typeface="Tw Cen MT" panose="020B0602020104020603" pitchFamily="34" charset="0"/>
              </a:rPr>
              <a:t>Realise the benefits of Core Skills alignment</a:t>
            </a:r>
          </a:p>
        </p:txBody>
      </p:sp>
      <p:pic>
        <p:nvPicPr>
          <p:cNvPr id="11" name="Picture 2" descr="C:\Users\Bronwyn.Driver\Pictures\Stramlining 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30675" y="5398865"/>
            <a:ext cx="1662645" cy="1360662"/>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173018C8-03FD-436F-9C99-DA75024C8C61}"/>
              </a:ext>
            </a:extLst>
          </p:cNvPr>
          <p:cNvSpPr txBox="1"/>
          <p:nvPr/>
        </p:nvSpPr>
        <p:spPr>
          <a:xfrm>
            <a:off x="1317038" y="129728"/>
            <a:ext cx="7318507"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lumMod val="65000"/>
                  </a:prstClr>
                </a:solidFill>
                <a:effectLst/>
                <a:uLnTx/>
                <a:uFillTx/>
                <a:latin typeface="Tw Cen MT" panose="020B0602020104020603" pitchFamily="34" charset="0"/>
                <a:ea typeface="+mn-ea"/>
                <a:cs typeface="+mn-cs"/>
              </a:rPr>
              <a:t>TRAINING WORKSTREAM</a:t>
            </a:r>
          </a:p>
        </p:txBody>
      </p:sp>
      <p:pic>
        <p:nvPicPr>
          <p:cNvPr id="79" name="Picture 7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6109" y="6235908"/>
            <a:ext cx="914400" cy="432816"/>
          </a:xfrm>
          <a:prstGeom prst="rect">
            <a:avLst/>
          </a:prstGeom>
        </p:spPr>
      </p:pic>
      <p:sp>
        <p:nvSpPr>
          <p:cNvPr id="80" name="TextBox 79"/>
          <p:cNvSpPr txBox="1"/>
          <p:nvPr/>
        </p:nvSpPr>
        <p:spPr>
          <a:xfrm>
            <a:off x="4968320" y="4160011"/>
            <a:ext cx="2172711" cy="830997"/>
          </a:xfrm>
          <a:prstGeom prst="rect">
            <a:avLst/>
          </a:prstGeom>
          <a:noFill/>
        </p:spPr>
        <p:txBody>
          <a:bodyPr wrap="none" rtlCol="0">
            <a:spAutoFit/>
          </a:bodyPr>
          <a:lstStyle/>
          <a:p>
            <a:pPr algn="ctr"/>
            <a:r>
              <a:rPr lang="en-US" sz="1600" dirty="0">
                <a:solidFill>
                  <a:srgbClr val="00B0F0"/>
                </a:solidFill>
                <a:latin typeface="+mj-lt"/>
              </a:rPr>
              <a:t>Recording CSTF training </a:t>
            </a:r>
          </a:p>
          <a:p>
            <a:pPr algn="ctr"/>
            <a:r>
              <a:rPr lang="en-US" sz="1600" dirty="0">
                <a:solidFill>
                  <a:srgbClr val="00B0F0"/>
                </a:solidFill>
                <a:latin typeface="+mj-lt"/>
              </a:rPr>
              <a:t>using the national </a:t>
            </a:r>
          </a:p>
          <a:p>
            <a:pPr algn="ctr"/>
            <a:r>
              <a:rPr lang="en-US" sz="1600" dirty="0">
                <a:solidFill>
                  <a:srgbClr val="00B0F0"/>
                </a:solidFill>
                <a:latin typeface="+mj-lt"/>
              </a:rPr>
              <a:t>competencies in ESR</a:t>
            </a:r>
          </a:p>
        </p:txBody>
      </p:sp>
      <p:sp>
        <p:nvSpPr>
          <p:cNvPr id="82" name="TextBox 81"/>
          <p:cNvSpPr txBox="1"/>
          <p:nvPr/>
        </p:nvSpPr>
        <p:spPr>
          <a:xfrm>
            <a:off x="2069118" y="4160011"/>
            <a:ext cx="2800638" cy="830997"/>
          </a:xfrm>
          <a:prstGeom prst="rect">
            <a:avLst/>
          </a:prstGeom>
          <a:noFill/>
        </p:spPr>
        <p:txBody>
          <a:bodyPr wrap="none" rtlCol="0">
            <a:spAutoFit/>
          </a:bodyPr>
          <a:lstStyle/>
          <a:p>
            <a:pPr algn="ctr"/>
            <a:r>
              <a:rPr lang="en-US" sz="1600" dirty="0">
                <a:solidFill>
                  <a:srgbClr val="00B0F0"/>
                </a:solidFill>
                <a:latin typeface="+mj-lt"/>
              </a:rPr>
              <a:t>Statutory &amp; mandatory training </a:t>
            </a:r>
          </a:p>
          <a:p>
            <a:pPr algn="ctr"/>
            <a:r>
              <a:rPr lang="en-US" sz="1600" dirty="0">
                <a:solidFill>
                  <a:srgbClr val="00B0F0"/>
                </a:solidFill>
                <a:latin typeface="+mj-lt"/>
              </a:rPr>
              <a:t>is aligned to the CSTF learning</a:t>
            </a:r>
          </a:p>
          <a:p>
            <a:pPr algn="ctr"/>
            <a:r>
              <a:rPr lang="en-US" sz="1600" dirty="0">
                <a:solidFill>
                  <a:srgbClr val="00B0F0"/>
                </a:solidFill>
                <a:latin typeface="+mj-lt"/>
              </a:rPr>
              <a:t>outcomes</a:t>
            </a:r>
          </a:p>
        </p:txBody>
      </p:sp>
      <p:sp>
        <p:nvSpPr>
          <p:cNvPr id="83" name="Oval 82"/>
          <p:cNvSpPr/>
          <p:nvPr/>
        </p:nvSpPr>
        <p:spPr>
          <a:xfrm flipH="1">
            <a:off x="2536190" y="1967634"/>
            <a:ext cx="1866461" cy="1866464"/>
          </a:xfrm>
          <a:prstGeom prst="ellipse">
            <a:avLst/>
          </a:prstGeom>
          <a:ln w="38100" cap="rnd">
            <a:solidFill>
              <a:srgbClr val="E1E9EA"/>
            </a:solidFill>
          </a:ln>
          <a:effectLst/>
        </p:spPr>
        <p:style>
          <a:lnRef idx="2">
            <a:schemeClr val="accent1"/>
          </a:lnRef>
          <a:fillRef idx="0">
            <a:schemeClr val="accent1"/>
          </a:fillRef>
          <a:effectRef idx="1">
            <a:schemeClr val="accent1"/>
          </a:effectRef>
          <a:fontRef idx="minor">
            <a:schemeClr val="tx1"/>
          </a:fontRef>
        </p:style>
        <p:txBody>
          <a:bodyPr tIns="0" bIns="0" rtlCol="0" anchor="ctr"/>
          <a:lstStyle/>
          <a:p>
            <a:pPr algn="ctr"/>
            <a:endParaRPr lang="en-US" sz="3600" dirty="0">
              <a:solidFill>
                <a:schemeClr val="bg1"/>
              </a:solidFill>
            </a:endParaRPr>
          </a:p>
        </p:txBody>
      </p:sp>
      <p:sp>
        <p:nvSpPr>
          <p:cNvPr id="84" name="Arc 83"/>
          <p:cNvSpPr/>
          <p:nvPr/>
        </p:nvSpPr>
        <p:spPr>
          <a:xfrm flipH="1">
            <a:off x="2536190" y="1967634"/>
            <a:ext cx="1866461" cy="1866464"/>
          </a:xfrm>
          <a:prstGeom prst="arc">
            <a:avLst>
              <a:gd name="adj1" fmla="val 16450170"/>
              <a:gd name="adj2" fmla="val 16212414"/>
            </a:avLst>
          </a:prstGeom>
          <a:ln w="76200" cap="rnd">
            <a:solidFill>
              <a:schemeClr val="tx2"/>
            </a:solidFill>
          </a:ln>
          <a:effectLst/>
        </p:spPr>
        <p:style>
          <a:lnRef idx="2">
            <a:schemeClr val="accent1"/>
          </a:lnRef>
          <a:fillRef idx="0">
            <a:schemeClr val="accent1"/>
          </a:fillRef>
          <a:effectRef idx="1">
            <a:schemeClr val="accent1"/>
          </a:effectRef>
          <a:fontRef idx="minor">
            <a:schemeClr val="tx1"/>
          </a:fontRef>
        </p:style>
        <p:txBody>
          <a:bodyPr tIns="0" bIns="0" rtlCol="0" anchor="ctr"/>
          <a:lstStyle/>
          <a:p>
            <a:pPr algn="ctr"/>
            <a:endParaRPr lang="en-US" sz="3600" dirty="0"/>
          </a:p>
        </p:txBody>
      </p:sp>
      <p:sp>
        <p:nvSpPr>
          <p:cNvPr id="85" name="Oval 84"/>
          <p:cNvSpPr/>
          <p:nvPr/>
        </p:nvSpPr>
        <p:spPr>
          <a:xfrm flipH="1">
            <a:off x="5121434" y="1967634"/>
            <a:ext cx="1866461" cy="1866464"/>
          </a:xfrm>
          <a:prstGeom prst="ellipse">
            <a:avLst/>
          </a:prstGeom>
          <a:ln w="38100" cap="rnd">
            <a:solidFill>
              <a:srgbClr val="E1E9EA"/>
            </a:solidFill>
          </a:ln>
          <a:effectLst/>
        </p:spPr>
        <p:style>
          <a:lnRef idx="2">
            <a:schemeClr val="accent1"/>
          </a:lnRef>
          <a:fillRef idx="0">
            <a:schemeClr val="accent1"/>
          </a:fillRef>
          <a:effectRef idx="1">
            <a:schemeClr val="accent1"/>
          </a:effectRef>
          <a:fontRef idx="minor">
            <a:schemeClr val="tx1"/>
          </a:fontRef>
        </p:style>
        <p:txBody>
          <a:bodyPr tIns="0" bIns="0" rtlCol="0" anchor="ctr"/>
          <a:lstStyle/>
          <a:p>
            <a:pPr algn="ctr"/>
            <a:endParaRPr lang="en-US" sz="3600" dirty="0">
              <a:solidFill>
                <a:schemeClr val="bg1"/>
              </a:solidFill>
            </a:endParaRPr>
          </a:p>
        </p:txBody>
      </p:sp>
      <p:sp>
        <p:nvSpPr>
          <p:cNvPr id="86" name="Arc 85"/>
          <p:cNvSpPr/>
          <p:nvPr/>
        </p:nvSpPr>
        <p:spPr>
          <a:xfrm flipH="1">
            <a:off x="5121434" y="1967634"/>
            <a:ext cx="1866461" cy="1866464"/>
          </a:xfrm>
          <a:prstGeom prst="arc">
            <a:avLst>
              <a:gd name="adj1" fmla="val 2645732"/>
              <a:gd name="adj2" fmla="val 16212414"/>
            </a:avLst>
          </a:prstGeom>
          <a:ln w="76200" cap="rnd">
            <a:solidFill>
              <a:schemeClr val="accent2"/>
            </a:solidFill>
          </a:ln>
          <a:effectLst/>
        </p:spPr>
        <p:style>
          <a:lnRef idx="2">
            <a:schemeClr val="accent1"/>
          </a:lnRef>
          <a:fillRef idx="0">
            <a:schemeClr val="accent1"/>
          </a:fillRef>
          <a:effectRef idx="1">
            <a:schemeClr val="accent1"/>
          </a:effectRef>
          <a:fontRef idx="minor">
            <a:schemeClr val="tx1"/>
          </a:fontRef>
        </p:style>
        <p:txBody>
          <a:bodyPr tIns="0" bIns="0" rtlCol="0" anchor="ctr"/>
          <a:lstStyle/>
          <a:p>
            <a:pPr algn="ctr"/>
            <a:endParaRPr lang="en-US" sz="3600" dirty="0"/>
          </a:p>
        </p:txBody>
      </p:sp>
      <p:sp>
        <p:nvSpPr>
          <p:cNvPr id="89" name="TextBox 88"/>
          <p:cNvSpPr txBox="1"/>
          <p:nvPr/>
        </p:nvSpPr>
        <p:spPr>
          <a:xfrm>
            <a:off x="5014772" y="4983969"/>
            <a:ext cx="2073327" cy="904863"/>
          </a:xfrm>
          <a:prstGeom prst="rect">
            <a:avLst/>
          </a:prstGeom>
          <a:noFill/>
        </p:spPr>
        <p:txBody>
          <a:bodyPr wrap="square" rtlCol="0">
            <a:spAutoFit/>
          </a:bodyPr>
          <a:lstStyle/>
          <a:p>
            <a:pPr algn="ctr">
              <a:lnSpc>
                <a:spcPct val="110000"/>
              </a:lnSpc>
            </a:pPr>
            <a:r>
              <a:rPr lang="en-GB" sz="1200" dirty="0"/>
              <a:t>6.5/11 GM Trusts report that they are using the national CSTF competencies to record CSTF training within OLM</a:t>
            </a:r>
            <a:endParaRPr lang="en-US" sz="1200" dirty="0"/>
          </a:p>
        </p:txBody>
      </p:sp>
      <p:sp>
        <p:nvSpPr>
          <p:cNvPr id="90" name="TextBox 89"/>
          <p:cNvSpPr txBox="1"/>
          <p:nvPr/>
        </p:nvSpPr>
        <p:spPr>
          <a:xfrm>
            <a:off x="2429528" y="4983969"/>
            <a:ext cx="2073327" cy="701731"/>
          </a:xfrm>
          <a:prstGeom prst="rect">
            <a:avLst/>
          </a:prstGeom>
          <a:noFill/>
        </p:spPr>
        <p:txBody>
          <a:bodyPr wrap="square" rtlCol="0">
            <a:spAutoFit/>
          </a:bodyPr>
          <a:lstStyle/>
          <a:p>
            <a:pPr algn="ctr">
              <a:lnSpc>
                <a:spcPct val="110000"/>
              </a:lnSpc>
            </a:pPr>
            <a:r>
              <a:rPr lang="en-GB" sz="1200" dirty="0"/>
              <a:t>11/11 GM Trusts have self-declared their alignment to the CSTF</a:t>
            </a:r>
            <a:endParaRPr lang="en-US" sz="1200" dirty="0"/>
          </a:p>
        </p:txBody>
      </p:sp>
      <p:sp>
        <p:nvSpPr>
          <p:cNvPr id="92" name="TextBox 91"/>
          <p:cNvSpPr txBox="1"/>
          <p:nvPr/>
        </p:nvSpPr>
        <p:spPr>
          <a:xfrm>
            <a:off x="2857692" y="2577700"/>
            <a:ext cx="1217000" cy="646331"/>
          </a:xfrm>
          <a:prstGeom prst="rect">
            <a:avLst/>
          </a:prstGeom>
          <a:noFill/>
        </p:spPr>
        <p:txBody>
          <a:bodyPr wrap="none" rtlCol="0">
            <a:spAutoFit/>
          </a:bodyPr>
          <a:lstStyle/>
          <a:p>
            <a:pPr algn="ctr"/>
            <a:r>
              <a:rPr lang="en-US" sz="3600" dirty="0">
                <a:solidFill>
                  <a:srgbClr val="00B0F0"/>
                </a:solidFill>
              </a:rPr>
              <a:t>100%</a:t>
            </a:r>
          </a:p>
        </p:txBody>
      </p:sp>
      <p:sp>
        <p:nvSpPr>
          <p:cNvPr id="93" name="TextBox 92"/>
          <p:cNvSpPr txBox="1"/>
          <p:nvPr/>
        </p:nvSpPr>
        <p:spPr>
          <a:xfrm>
            <a:off x="5559955" y="2577700"/>
            <a:ext cx="982962" cy="646331"/>
          </a:xfrm>
          <a:prstGeom prst="rect">
            <a:avLst/>
          </a:prstGeom>
          <a:noFill/>
        </p:spPr>
        <p:txBody>
          <a:bodyPr wrap="none" rtlCol="0">
            <a:spAutoFit/>
          </a:bodyPr>
          <a:lstStyle/>
          <a:p>
            <a:pPr algn="ctr"/>
            <a:r>
              <a:rPr lang="en-US" sz="3600" dirty="0">
                <a:solidFill>
                  <a:srgbClr val="00B0F0"/>
                </a:solidFill>
              </a:rPr>
              <a:t>59%</a:t>
            </a:r>
          </a:p>
        </p:txBody>
      </p:sp>
    </p:spTree>
    <p:extLst>
      <p:ext uri="{BB962C8B-B14F-4D97-AF65-F5344CB8AC3E}">
        <p14:creationId xmlns:p14="http://schemas.microsoft.com/office/powerpoint/2010/main" val="2961666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fade">
                                      <p:cBhvr>
                                        <p:cTn id="7" dur="500"/>
                                        <p:tgtEl>
                                          <p:spTgt spid="8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2"/>
                                        </p:tgtEl>
                                        <p:attrNameLst>
                                          <p:attrName>style.visibility</p:attrName>
                                        </p:attrNameLst>
                                      </p:cBhvr>
                                      <p:to>
                                        <p:strVal val="visible"/>
                                      </p:to>
                                    </p:set>
                                    <p:animEffect transition="in" filter="fade">
                                      <p:cBhvr>
                                        <p:cTn id="10" dur="500"/>
                                        <p:tgtEl>
                                          <p:spTgt spid="82"/>
                                        </p:tgtEl>
                                      </p:cBhvr>
                                    </p:animEffect>
                                  </p:childTnLst>
                                </p:cTn>
                              </p:par>
                            </p:childTnLst>
                          </p:cTn>
                        </p:par>
                        <p:par>
                          <p:cTn id="11" fill="hold">
                            <p:stCondLst>
                              <p:cond delay="500"/>
                            </p:stCondLst>
                            <p:childTnLst>
                              <p:par>
                                <p:cTn id="12" presetID="53" presetClass="entr" presetSubtype="16" fill="hold" grpId="0" nodeType="afterEffect">
                                  <p:stCondLst>
                                    <p:cond delay="0"/>
                                  </p:stCondLst>
                                  <p:childTnLst>
                                    <p:set>
                                      <p:cBhvr>
                                        <p:cTn id="13" dur="1" fill="hold">
                                          <p:stCondLst>
                                            <p:cond delay="0"/>
                                          </p:stCondLst>
                                        </p:cTn>
                                        <p:tgtEl>
                                          <p:spTgt spid="92"/>
                                        </p:tgtEl>
                                        <p:attrNameLst>
                                          <p:attrName>style.visibility</p:attrName>
                                        </p:attrNameLst>
                                      </p:cBhvr>
                                      <p:to>
                                        <p:strVal val="visible"/>
                                      </p:to>
                                    </p:set>
                                    <p:anim calcmode="lin" valueType="num">
                                      <p:cBhvr>
                                        <p:cTn id="14" dur="500" fill="hold"/>
                                        <p:tgtEl>
                                          <p:spTgt spid="92"/>
                                        </p:tgtEl>
                                        <p:attrNameLst>
                                          <p:attrName>ppt_w</p:attrName>
                                        </p:attrNameLst>
                                      </p:cBhvr>
                                      <p:tavLst>
                                        <p:tav tm="0">
                                          <p:val>
                                            <p:fltVal val="0"/>
                                          </p:val>
                                        </p:tav>
                                        <p:tav tm="100000">
                                          <p:val>
                                            <p:strVal val="#ppt_w"/>
                                          </p:val>
                                        </p:tav>
                                      </p:tavLst>
                                    </p:anim>
                                    <p:anim calcmode="lin" valueType="num">
                                      <p:cBhvr>
                                        <p:cTn id="15" dur="500" fill="hold"/>
                                        <p:tgtEl>
                                          <p:spTgt spid="92"/>
                                        </p:tgtEl>
                                        <p:attrNameLst>
                                          <p:attrName>ppt_h</p:attrName>
                                        </p:attrNameLst>
                                      </p:cBhvr>
                                      <p:tavLst>
                                        <p:tav tm="0">
                                          <p:val>
                                            <p:fltVal val="0"/>
                                          </p:val>
                                        </p:tav>
                                        <p:tav tm="100000">
                                          <p:val>
                                            <p:strVal val="#ppt_h"/>
                                          </p:val>
                                        </p:tav>
                                      </p:tavLst>
                                    </p:anim>
                                    <p:animEffect transition="in" filter="fade">
                                      <p:cBhvr>
                                        <p:cTn id="16" dur="500"/>
                                        <p:tgtEl>
                                          <p:spTgt spid="92"/>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90"/>
                                        </p:tgtEl>
                                        <p:attrNameLst>
                                          <p:attrName>style.visibility</p:attrName>
                                        </p:attrNameLst>
                                      </p:cBhvr>
                                      <p:to>
                                        <p:strVal val="visible"/>
                                      </p:to>
                                    </p:set>
                                    <p:animEffect transition="in" filter="fade">
                                      <p:cBhvr>
                                        <p:cTn id="19" dur="1000"/>
                                        <p:tgtEl>
                                          <p:spTgt spid="90"/>
                                        </p:tgtEl>
                                      </p:cBhvr>
                                    </p:animEffect>
                                    <p:anim calcmode="lin" valueType="num">
                                      <p:cBhvr>
                                        <p:cTn id="20" dur="1000" fill="hold"/>
                                        <p:tgtEl>
                                          <p:spTgt spid="90"/>
                                        </p:tgtEl>
                                        <p:attrNameLst>
                                          <p:attrName>ppt_x</p:attrName>
                                        </p:attrNameLst>
                                      </p:cBhvr>
                                      <p:tavLst>
                                        <p:tav tm="0">
                                          <p:val>
                                            <p:strVal val="#ppt_x"/>
                                          </p:val>
                                        </p:tav>
                                        <p:tav tm="100000">
                                          <p:val>
                                            <p:strVal val="#ppt_x"/>
                                          </p:val>
                                        </p:tav>
                                      </p:tavLst>
                                    </p:anim>
                                    <p:anim calcmode="lin" valueType="num">
                                      <p:cBhvr>
                                        <p:cTn id="21" dur="1000" fill="hold"/>
                                        <p:tgtEl>
                                          <p:spTgt spid="90"/>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22" presetClass="entr" presetSubtype="4" fill="hold" grpId="0" nodeType="afterEffect">
                                  <p:stCondLst>
                                    <p:cond delay="0"/>
                                  </p:stCondLst>
                                  <p:childTnLst>
                                    <p:set>
                                      <p:cBhvr>
                                        <p:cTn id="24" dur="1" fill="hold">
                                          <p:stCondLst>
                                            <p:cond delay="0"/>
                                          </p:stCondLst>
                                        </p:cTn>
                                        <p:tgtEl>
                                          <p:spTgt spid="84"/>
                                        </p:tgtEl>
                                        <p:attrNameLst>
                                          <p:attrName>style.visibility</p:attrName>
                                        </p:attrNameLst>
                                      </p:cBhvr>
                                      <p:to>
                                        <p:strVal val="visible"/>
                                      </p:to>
                                    </p:set>
                                    <p:animEffect transition="in" filter="wipe(down)">
                                      <p:cBhvr>
                                        <p:cTn id="25" dur="500"/>
                                        <p:tgtEl>
                                          <p:spTgt spid="84"/>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93"/>
                                        </p:tgtEl>
                                        <p:attrNameLst>
                                          <p:attrName>style.visibility</p:attrName>
                                        </p:attrNameLst>
                                      </p:cBhvr>
                                      <p:to>
                                        <p:strVal val="visible"/>
                                      </p:to>
                                    </p:set>
                                    <p:anim calcmode="lin" valueType="num">
                                      <p:cBhvr>
                                        <p:cTn id="29" dur="500" fill="hold"/>
                                        <p:tgtEl>
                                          <p:spTgt spid="93"/>
                                        </p:tgtEl>
                                        <p:attrNameLst>
                                          <p:attrName>ppt_w</p:attrName>
                                        </p:attrNameLst>
                                      </p:cBhvr>
                                      <p:tavLst>
                                        <p:tav tm="0">
                                          <p:val>
                                            <p:fltVal val="0"/>
                                          </p:val>
                                        </p:tav>
                                        <p:tav tm="100000">
                                          <p:val>
                                            <p:strVal val="#ppt_w"/>
                                          </p:val>
                                        </p:tav>
                                      </p:tavLst>
                                    </p:anim>
                                    <p:anim calcmode="lin" valueType="num">
                                      <p:cBhvr>
                                        <p:cTn id="30" dur="500" fill="hold"/>
                                        <p:tgtEl>
                                          <p:spTgt spid="93"/>
                                        </p:tgtEl>
                                        <p:attrNameLst>
                                          <p:attrName>ppt_h</p:attrName>
                                        </p:attrNameLst>
                                      </p:cBhvr>
                                      <p:tavLst>
                                        <p:tav tm="0">
                                          <p:val>
                                            <p:fltVal val="0"/>
                                          </p:val>
                                        </p:tav>
                                        <p:tav tm="100000">
                                          <p:val>
                                            <p:strVal val="#ppt_h"/>
                                          </p:val>
                                        </p:tav>
                                      </p:tavLst>
                                    </p:anim>
                                    <p:animEffect transition="in" filter="fade">
                                      <p:cBhvr>
                                        <p:cTn id="31" dur="500"/>
                                        <p:tgtEl>
                                          <p:spTgt spid="93"/>
                                        </p:tgtEl>
                                      </p:cBhvr>
                                    </p:animEffect>
                                  </p:childTnLst>
                                </p:cTn>
                              </p:par>
                            </p:childTnLst>
                          </p:cTn>
                        </p:par>
                        <p:par>
                          <p:cTn id="32" fill="hold">
                            <p:stCondLst>
                              <p:cond delay="2500"/>
                            </p:stCondLst>
                            <p:childTnLst>
                              <p:par>
                                <p:cTn id="33" presetID="10" presetClass="entr" presetSubtype="0" fill="hold" grpId="0" nodeType="afterEffect">
                                  <p:stCondLst>
                                    <p:cond delay="0"/>
                                  </p:stCondLst>
                                  <p:childTnLst>
                                    <p:set>
                                      <p:cBhvr>
                                        <p:cTn id="34" dur="1" fill="hold">
                                          <p:stCondLst>
                                            <p:cond delay="0"/>
                                          </p:stCondLst>
                                        </p:cTn>
                                        <p:tgtEl>
                                          <p:spTgt spid="85"/>
                                        </p:tgtEl>
                                        <p:attrNameLst>
                                          <p:attrName>style.visibility</p:attrName>
                                        </p:attrNameLst>
                                      </p:cBhvr>
                                      <p:to>
                                        <p:strVal val="visible"/>
                                      </p:to>
                                    </p:set>
                                    <p:animEffect transition="in" filter="fade">
                                      <p:cBhvr>
                                        <p:cTn id="35" dur="500"/>
                                        <p:tgtEl>
                                          <p:spTgt spid="85"/>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80"/>
                                        </p:tgtEl>
                                        <p:attrNameLst>
                                          <p:attrName>style.visibility</p:attrName>
                                        </p:attrNameLst>
                                      </p:cBhvr>
                                      <p:to>
                                        <p:strVal val="visible"/>
                                      </p:to>
                                    </p:set>
                                    <p:animEffect transition="in" filter="fade">
                                      <p:cBhvr>
                                        <p:cTn id="38" dur="500"/>
                                        <p:tgtEl>
                                          <p:spTgt spid="80"/>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89"/>
                                        </p:tgtEl>
                                        <p:attrNameLst>
                                          <p:attrName>style.visibility</p:attrName>
                                        </p:attrNameLst>
                                      </p:cBhvr>
                                      <p:to>
                                        <p:strVal val="visible"/>
                                      </p:to>
                                    </p:set>
                                    <p:animEffect transition="in" filter="fade">
                                      <p:cBhvr>
                                        <p:cTn id="42" dur="1000"/>
                                        <p:tgtEl>
                                          <p:spTgt spid="89"/>
                                        </p:tgtEl>
                                      </p:cBhvr>
                                    </p:animEffect>
                                    <p:anim calcmode="lin" valueType="num">
                                      <p:cBhvr>
                                        <p:cTn id="43" dur="1000" fill="hold"/>
                                        <p:tgtEl>
                                          <p:spTgt spid="89"/>
                                        </p:tgtEl>
                                        <p:attrNameLst>
                                          <p:attrName>ppt_x</p:attrName>
                                        </p:attrNameLst>
                                      </p:cBhvr>
                                      <p:tavLst>
                                        <p:tav tm="0">
                                          <p:val>
                                            <p:strVal val="#ppt_x"/>
                                          </p:val>
                                        </p:tav>
                                        <p:tav tm="100000">
                                          <p:val>
                                            <p:strVal val="#ppt_x"/>
                                          </p:val>
                                        </p:tav>
                                      </p:tavLst>
                                    </p:anim>
                                    <p:anim calcmode="lin" valueType="num">
                                      <p:cBhvr>
                                        <p:cTn id="44" dur="1000" fill="hold"/>
                                        <p:tgtEl>
                                          <p:spTgt spid="89"/>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22" presetClass="entr" presetSubtype="4" fill="hold" grpId="0" nodeType="afterEffect">
                                  <p:stCondLst>
                                    <p:cond delay="0"/>
                                  </p:stCondLst>
                                  <p:childTnLst>
                                    <p:set>
                                      <p:cBhvr>
                                        <p:cTn id="47" dur="1" fill="hold">
                                          <p:stCondLst>
                                            <p:cond delay="0"/>
                                          </p:stCondLst>
                                        </p:cTn>
                                        <p:tgtEl>
                                          <p:spTgt spid="86"/>
                                        </p:tgtEl>
                                        <p:attrNameLst>
                                          <p:attrName>style.visibility</p:attrName>
                                        </p:attrNameLst>
                                      </p:cBhvr>
                                      <p:to>
                                        <p:strVal val="visible"/>
                                      </p:to>
                                    </p:set>
                                    <p:animEffect transition="in" filter="wipe(down)">
                                      <p:cBhvr>
                                        <p:cTn id="48"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P spid="82" grpId="0"/>
      <p:bldP spid="83" grpId="0" animBg="1"/>
      <p:bldP spid="84" grpId="0" animBg="1"/>
      <p:bldP spid="85" grpId="0" animBg="1"/>
      <p:bldP spid="86" grpId="0" animBg="1"/>
      <p:bldP spid="89" grpId="0"/>
      <p:bldP spid="90" grpId="0"/>
      <p:bldP spid="92" grpId="0"/>
      <p:bldP spid="9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7632" y="3151632"/>
            <a:ext cx="4468368" cy="3706368"/>
          </a:xfrm>
          <a:prstGeom prst="rect">
            <a:avLst/>
          </a:prstGeom>
        </p:spPr>
      </p:pic>
      <p:sp>
        <p:nvSpPr>
          <p:cNvPr id="8" name="TextBox 7"/>
          <p:cNvSpPr txBox="1"/>
          <p:nvPr/>
        </p:nvSpPr>
        <p:spPr>
          <a:xfrm>
            <a:off x="546018" y="1008066"/>
            <a:ext cx="8860543" cy="523220"/>
          </a:xfrm>
          <a:prstGeom prst="rect">
            <a:avLst/>
          </a:prstGeom>
          <a:noFill/>
        </p:spPr>
        <p:txBody>
          <a:bodyPr wrap="square" rtlCol="0">
            <a:spAutoFit/>
          </a:bodyPr>
          <a:lstStyle/>
          <a:p>
            <a:pPr algn="ctr"/>
            <a:r>
              <a:rPr lang="en-GB" sz="2800" b="1" dirty="0">
                <a:solidFill>
                  <a:srgbClr val="00B0F0"/>
                </a:solidFill>
                <a:latin typeface="Tw Cen MT" panose="020B0602020104020603" pitchFamily="34" charset="0"/>
              </a:rPr>
              <a:t>Core: </a:t>
            </a:r>
            <a:r>
              <a:rPr lang="en-GB" sz="2800" dirty="0">
                <a:solidFill>
                  <a:srgbClr val="00B0F0"/>
                </a:solidFill>
                <a:latin typeface="Tw Cen MT" panose="020B0602020104020603" pitchFamily="34" charset="0"/>
              </a:rPr>
              <a:t>Realise the benefits of Core Skills alignment</a:t>
            </a:r>
          </a:p>
        </p:txBody>
      </p:sp>
      <p:pic>
        <p:nvPicPr>
          <p:cNvPr id="11" name="Picture 2" descr="C:\Users\Bronwyn.Driver\Pictures\Stramlining 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30675" y="5398865"/>
            <a:ext cx="1662645" cy="1360662"/>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173018C8-03FD-436F-9C99-DA75024C8C61}"/>
              </a:ext>
            </a:extLst>
          </p:cNvPr>
          <p:cNvSpPr txBox="1"/>
          <p:nvPr/>
        </p:nvSpPr>
        <p:spPr>
          <a:xfrm>
            <a:off x="1317038" y="129728"/>
            <a:ext cx="7318507"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lumMod val="65000"/>
                  </a:prstClr>
                </a:solidFill>
                <a:effectLst/>
                <a:uLnTx/>
                <a:uFillTx/>
                <a:latin typeface="Tw Cen MT" panose="020B0602020104020603" pitchFamily="34" charset="0"/>
                <a:ea typeface="+mn-ea"/>
                <a:cs typeface="+mn-cs"/>
              </a:rPr>
              <a:t>TRAINING WORKSTREAM</a:t>
            </a:r>
          </a:p>
        </p:txBody>
      </p:sp>
      <p:pic>
        <p:nvPicPr>
          <p:cNvPr id="79" name="Picture 7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6109" y="6235908"/>
            <a:ext cx="914400" cy="432816"/>
          </a:xfrm>
          <a:prstGeom prst="rect">
            <a:avLst/>
          </a:prstGeom>
        </p:spPr>
      </p:pic>
      <p:sp>
        <p:nvSpPr>
          <p:cNvPr id="80" name="TextBox 79"/>
          <p:cNvSpPr txBox="1"/>
          <p:nvPr/>
        </p:nvSpPr>
        <p:spPr>
          <a:xfrm>
            <a:off x="5533584" y="4410775"/>
            <a:ext cx="2103781" cy="584775"/>
          </a:xfrm>
          <a:prstGeom prst="rect">
            <a:avLst/>
          </a:prstGeom>
          <a:noFill/>
        </p:spPr>
        <p:txBody>
          <a:bodyPr wrap="none" rtlCol="0">
            <a:spAutoFit/>
          </a:bodyPr>
          <a:lstStyle/>
          <a:p>
            <a:pPr algn="ctr"/>
            <a:r>
              <a:rPr lang="en-US" sz="1600" dirty="0">
                <a:solidFill>
                  <a:srgbClr val="00B0F0"/>
                </a:solidFill>
                <a:latin typeface="+mj-lt"/>
              </a:rPr>
              <a:t>Removal of CSTF </a:t>
            </a:r>
          </a:p>
          <a:p>
            <a:pPr algn="ctr"/>
            <a:r>
              <a:rPr lang="en-US" sz="1600" dirty="0">
                <a:solidFill>
                  <a:srgbClr val="00B0F0"/>
                </a:solidFill>
                <a:latin typeface="+mj-lt"/>
              </a:rPr>
              <a:t>Training from induction</a:t>
            </a:r>
          </a:p>
        </p:txBody>
      </p:sp>
      <p:sp>
        <p:nvSpPr>
          <p:cNvPr id="81" name="TextBox 80"/>
          <p:cNvSpPr txBox="1"/>
          <p:nvPr/>
        </p:nvSpPr>
        <p:spPr>
          <a:xfrm>
            <a:off x="2468172" y="4410776"/>
            <a:ext cx="1793824" cy="830997"/>
          </a:xfrm>
          <a:prstGeom prst="rect">
            <a:avLst/>
          </a:prstGeom>
          <a:noFill/>
        </p:spPr>
        <p:txBody>
          <a:bodyPr wrap="none" rtlCol="0">
            <a:spAutoFit/>
          </a:bodyPr>
          <a:lstStyle/>
          <a:p>
            <a:pPr algn="ctr"/>
            <a:r>
              <a:rPr lang="en-US" sz="1600" dirty="0">
                <a:solidFill>
                  <a:srgbClr val="00B0F0"/>
                </a:solidFill>
                <a:latin typeface="+mj-lt"/>
              </a:rPr>
              <a:t>Acceptance of CSTF</a:t>
            </a:r>
          </a:p>
          <a:p>
            <a:pPr algn="ctr"/>
            <a:r>
              <a:rPr lang="en-US" sz="1600" dirty="0">
                <a:solidFill>
                  <a:srgbClr val="00B0F0"/>
                </a:solidFill>
                <a:latin typeface="+mj-lt"/>
              </a:rPr>
              <a:t>Training via </a:t>
            </a:r>
          </a:p>
          <a:p>
            <a:pPr algn="ctr"/>
            <a:r>
              <a:rPr lang="en-US" sz="1600" dirty="0">
                <a:solidFill>
                  <a:srgbClr val="00B0F0"/>
                </a:solidFill>
                <a:latin typeface="+mj-lt"/>
              </a:rPr>
              <a:t>pre-hire IAT</a:t>
            </a:r>
          </a:p>
        </p:txBody>
      </p:sp>
      <p:sp>
        <p:nvSpPr>
          <p:cNvPr id="85" name="Oval 84"/>
          <p:cNvSpPr/>
          <p:nvPr/>
        </p:nvSpPr>
        <p:spPr>
          <a:xfrm flipH="1">
            <a:off x="5652229" y="2218398"/>
            <a:ext cx="1866461" cy="1866464"/>
          </a:xfrm>
          <a:prstGeom prst="ellipse">
            <a:avLst/>
          </a:prstGeom>
          <a:ln w="38100" cap="rnd">
            <a:solidFill>
              <a:srgbClr val="E1E9EA"/>
            </a:solidFill>
          </a:ln>
          <a:effectLst/>
        </p:spPr>
        <p:style>
          <a:lnRef idx="2">
            <a:schemeClr val="accent1"/>
          </a:lnRef>
          <a:fillRef idx="0">
            <a:schemeClr val="accent1"/>
          </a:fillRef>
          <a:effectRef idx="1">
            <a:schemeClr val="accent1"/>
          </a:effectRef>
          <a:fontRef idx="minor">
            <a:schemeClr val="tx1"/>
          </a:fontRef>
        </p:style>
        <p:txBody>
          <a:bodyPr tIns="0" bIns="0" rtlCol="0" anchor="ctr"/>
          <a:lstStyle/>
          <a:p>
            <a:pPr algn="ctr"/>
            <a:endParaRPr lang="en-US" sz="3600" dirty="0">
              <a:solidFill>
                <a:schemeClr val="bg1"/>
              </a:solidFill>
            </a:endParaRPr>
          </a:p>
        </p:txBody>
      </p:sp>
      <p:sp>
        <p:nvSpPr>
          <p:cNvPr id="86" name="Arc 85"/>
          <p:cNvSpPr/>
          <p:nvPr/>
        </p:nvSpPr>
        <p:spPr>
          <a:xfrm flipH="1">
            <a:off x="5652229" y="2218398"/>
            <a:ext cx="1866461" cy="1866464"/>
          </a:xfrm>
          <a:prstGeom prst="arc">
            <a:avLst>
              <a:gd name="adj1" fmla="val 5356629"/>
              <a:gd name="adj2" fmla="val 16212414"/>
            </a:avLst>
          </a:prstGeom>
          <a:ln w="76200" cap="rnd">
            <a:solidFill>
              <a:schemeClr val="accent2"/>
            </a:solidFill>
          </a:ln>
          <a:effectLst/>
        </p:spPr>
        <p:style>
          <a:lnRef idx="2">
            <a:schemeClr val="accent1"/>
          </a:lnRef>
          <a:fillRef idx="0">
            <a:schemeClr val="accent1"/>
          </a:fillRef>
          <a:effectRef idx="1">
            <a:schemeClr val="accent1"/>
          </a:effectRef>
          <a:fontRef idx="minor">
            <a:schemeClr val="tx1"/>
          </a:fontRef>
        </p:style>
        <p:txBody>
          <a:bodyPr tIns="0" bIns="0" rtlCol="0" anchor="ctr"/>
          <a:lstStyle/>
          <a:p>
            <a:pPr algn="ctr"/>
            <a:endParaRPr lang="en-US" sz="3600" dirty="0"/>
          </a:p>
        </p:txBody>
      </p:sp>
      <p:sp>
        <p:nvSpPr>
          <p:cNvPr id="87" name="Oval 86"/>
          <p:cNvSpPr/>
          <p:nvPr/>
        </p:nvSpPr>
        <p:spPr>
          <a:xfrm flipH="1">
            <a:off x="2431841" y="2218399"/>
            <a:ext cx="1866461" cy="1866464"/>
          </a:xfrm>
          <a:prstGeom prst="ellipse">
            <a:avLst/>
          </a:prstGeom>
          <a:ln w="38100" cap="rnd">
            <a:solidFill>
              <a:srgbClr val="E1E9EA"/>
            </a:solidFill>
          </a:ln>
          <a:effectLst/>
        </p:spPr>
        <p:style>
          <a:lnRef idx="2">
            <a:schemeClr val="accent1"/>
          </a:lnRef>
          <a:fillRef idx="0">
            <a:schemeClr val="accent1"/>
          </a:fillRef>
          <a:effectRef idx="1">
            <a:schemeClr val="accent1"/>
          </a:effectRef>
          <a:fontRef idx="minor">
            <a:schemeClr val="tx1"/>
          </a:fontRef>
        </p:style>
        <p:txBody>
          <a:bodyPr tIns="0" bIns="0" rtlCol="0" anchor="ctr"/>
          <a:lstStyle/>
          <a:p>
            <a:pPr algn="ctr"/>
            <a:endParaRPr lang="en-US" sz="3600" dirty="0">
              <a:solidFill>
                <a:schemeClr val="bg1"/>
              </a:solidFill>
            </a:endParaRPr>
          </a:p>
        </p:txBody>
      </p:sp>
      <p:sp>
        <p:nvSpPr>
          <p:cNvPr id="88" name="Arc 87"/>
          <p:cNvSpPr/>
          <p:nvPr/>
        </p:nvSpPr>
        <p:spPr>
          <a:xfrm flipH="1">
            <a:off x="2431841" y="2218399"/>
            <a:ext cx="1866461" cy="1866464"/>
          </a:xfrm>
          <a:prstGeom prst="arc">
            <a:avLst>
              <a:gd name="adj1" fmla="val 4327098"/>
              <a:gd name="adj2" fmla="val 16212414"/>
            </a:avLst>
          </a:prstGeom>
          <a:ln w="76200" cap="rnd">
            <a:solidFill>
              <a:schemeClr val="accent4"/>
            </a:solidFill>
          </a:ln>
          <a:effectLst/>
        </p:spPr>
        <p:style>
          <a:lnRef idx="2">
            <a:schemeClr val="accent1"/>
          </a:lnRef>
          <a:fillRef idx="0">
            <a:schemeClr val="accent1"/>
          </a:fillRef>
          <a:effectRef idx="1">
            <a:schemeClr val="accent1"/>
          </a:effectRef>
          <a:fontRef idx="minor">
            <a:schemeClr val="tx1"/>
          </a:fontRef>
        </p:style>
        <p:txBody>
          <a:bodyPr tIns="0" bIns="0" rtlCol="0" anchor="ctr"/>
          <a:lstStyle/>
          <a:p>
            <a:pPr algn="ctr"/>
            <a:endParaRPr lang="en-US" sz="3600" dirty="0"/>
          </a:p>
        </p:txBody>
      </p:sp>
      <p:sp>
        <p:nvSpPr>
          <p:cNvPr id="89" name="TextBox 88"/>
          <p:cNvSpPr txBox="1"/>
          <p:nvPr/>
        </p:nvSpPr>
        <p:spPr>
          <a:xfrm>
            <a:off x="5545567" y="5234733"/>
            <a:ext cx="2073327" cy="1504130"/>
          </a:xfrm>
          <a:prstGeom prst="rect">
            <a:avLst/>
          </a:prstGeom>
          <a:noFill/>
        </p:spPr>
        <p:txBody>
          <a:bodyPr wrap="square" rtlCol="0">
            <a:spAutoFit/>
          </a:bodyPr>
          <a:lstStyle/>
          <a:p>
            <a:pPr algn="ctr">
              <a:lnSpc>
                <a:spcPct val="110000"/>
              </a:lnSpc>
            </a:pPr>
            <a:r>
              <a:rPr lang="en-GB" sz="1200" dirty="0"/>
              <a:t>5.5/11 GM Trusts report that the they have removed CSTF training from induction, and therefore staff are not required to repeat training they are already compliant with</a:t>
            </a:r>
            <a:endParaRPr lang="en-US" sz="1200" dirty="0"/>
          </a:p>
        </p:txBody>
      </p:sp>
      <p:sp>
        <p:nvSpPr>
          <p:cNvPr id="91" name="TextBox 90"/>
          <p:cNvSpPr txBox="1"/>
          <p:nvPr/>
        </p:nvSpPr>
        <p:spPr>
          <a:xfrm>
            <a:off x="2328420" y="5217752"/>
            <a:ext cx="2073327" cy="701731"/>
          </a:xfrm>
          <a:prstGeom prst="rect">
            <a:avLst/>
          </a:prstGeom>
          <a:noFill/>
        </p:spPr>
        <p:txBody>
          <a:bodyPr wrap="square" rtlCol="0">
            <a:spAutoFit/>
          </a:bodyPr>
          <a:lstStyle/>
          <a:p>
            <a:pPr algn="ctr">
              <a:lnSpc>
                <a:spcPct val="110000"/>
              </a:lnSpc>
            </a:pPr>
            <a:r>
              <a:rPr lang="en-GB" sz="1200" dirty="0"/>
              <a:t>6/11 GM Trusts report that they are accepting CSTF training via pre-hire IAT</a:t>
            </a:r>
            <a:endParaRPr lang="en-US" sz="1200" dirty="0"/>
          </a:p>
        </p:txBody>
      </p:sp>
      <p:sp>
        <p:nvSpPr>
          <p:cNvPr id="93" name="TextBox 92"/>
          <p:cNvSpPr txBox="1"/>
          <p:nvPr/>
        </p:nvSpPr>
        <p:spPr>
          <a:xfrm>
            <a:off x="6090750" y="2828464"/>
            <a:ext cx="982962" cy="646331"/>
          </a:xfrm>
          <a:prstGeom prst="rect">
            <a:avLst/>
          </a:prstGeom>
          <a:noFill/>
        </p:spPr>
        <p:txBody>
          <a:bodyPr wrap="none" rtlCol="0">
            <a:spAutoFit/>
          </a:bodyPr>
          <a:lstStyle/>
          <a:p>
            <a:pPr algn="ctr"/>
            <a:r>
              <a:rPr lang="en-US" sz="3600" dirty="0">
                <a:solidFill>
                  <a:srgbClr val="00B0F0"/>
                </a:solidFill>
              </a:rPr>
              <a:t>50%</a:t>
            </a:r>
          </a:p>
        </p:txBody>
      </p:sp>
      <p:sp>
        <p:nvSpPr>
          <p:cNvPr id="94" name="TextBox 93"/>
          <p:cNvSpPr txBox="1"/>
          <p:nvPr/>
        </p:nvSpPr>
        <p:spPr>
          <a:xfrm>
            <a:off x="2873589" y="2828465"/>
            <a:ext cx="982962" cy="646331"/>
          </a:xfrm>
          <a:prstGeom prst="rect">
            <a:avLst/>
          </a:prstGeom>
          <a:noFill/>
        </p:spPr>
        <p:txBody>
          <a:bodyPr wrap="none" rtlCol="0">
            <a:spAutoFit/>
          </a:bodyPr>
          <a:lstStyle/>
          <a:p>
            <a:pPr algn="ctr"/>
            <a:r>
              <a:rPr lang="en-US" sz="3600" dirty="0">
                <a:solidFill>
                  <a:srgbClr val="00B0F0"/>
                </a:solidFill>
              </a:rPr>
              <a:t>55%</a:t>
            </a:r>
          </a:p>
        </p:txBody>
      </p:sp>
    </p:spTree>
    <p:extLst>
      <p:ext uri="{BB962C8B-B14F-4D97-AF65-F5344CB8AC3E}">
        <p14:creationId xmlns:p14="http://schemas.microsoft.com/office/powerpoint/2010/main" val="3366247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fade">
                                      <p:cBhvr>
                                        <p:cTn id="7" dur="500"/>
                                        <p:tgtEl>
                                          <p:spTgt spid="8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1"/>
                                        </p:tgtEl>
                                        <p:attrNameLst>
                                          <p:attrName>style.visibility</p:attrName>
                                        </p:attrNameLst>
                                      </p:cBhvr>
                                      <p:to>
                                        <p:strVal val="visible"/>
                                      </p:to>
                                    </p:set>
                                    <p:animEffect transition="in" filter="fade">
                                      <p:cBhvr>
                                        <p:cTn id="10" dur="500"/>
                                        <p:tgtEl>
                                          <p:spTgt spid="81"/>
                                        </p:tgtEl>
                                      </p:cBhvr>
                                    </p:animEffect>
                                  </p:childTnLst>
                                </p:cTn>
                              </p:par>
                            </p:childTnLst>
                          </p:cTn>
                        </p:par>
                        <p:par>
                          <p:cTn id="11" fill="hold">
                            <p:stCondLst>
                              <p:cond delay="500"/>
                            </p:stCondLst>
                            <p:childTnLst>
                              <p:par>
                                <p:cTn id="12" presetID="53" presetClass="entr" presetSubtype="16" fill="hold" grpId="0" nodeType="afterEffect">
                                  <p:stCondLst>
                                    <p:cond delay="0"/>
                                  </p:stCondLst>
                                  <p:childTnLst>
                                    <p:set>
                                      <p:cBhvr>
                                        <p:cTn id="13" dur="1" fill="hold">
                                          <p:stCondLst>
                                            <p:cond delay="0"/>
                                          </p:stCondLst>
                                        </p:cTn>
                                        <p:tgtEl>
                                          <p:spTgt spid="94"/>
                                        </p:tgtEl>
                                        <p:attrNameLst>
                                          <p:attrName>style.visibility</p:attrName>
                                        </p:attrNameLst>
                                      </p:cBhvr>
                                      <p:to>
                                        <p:strVal val="visible"/>
                                      </p:to>
                                    </p:set>
                                    <p:anim calcmode="lin" valueType="num">
                                      <p:cBhvr>
                                        <p:cTn id="14" dur="500" fill="hold"/>
                                        <p:tgtEl>
                                          <p:spTgt spid="94"/>
                                        </p:tgtEl>
                                        <p:attrNameLst>
                                          <p:attrName>ppt_w</p:attrName>
                                        </p:attrNameLst>
                                      </p:cBhvr>
                                      <p:tavLst>
                                        <p:tav tm="0">
                                          <p:val>
                                            <p:fltVal val="0"/>
                                          </p:val>
                                        </p:tav>
                                        <p:tav tm="100000">
                                          <p:val>
                                            <p:strVal val="#ppt_w"/>
                                          </p:val>
                                        </p:tav>
                                      </p:tavLst>
                                    </p:anim>
                                    <p:anim calcmode="lin" valueType="num">
                                      <p:cBhvr>
                                        <p:cTn id="15" dur="500" fill="hold"/>
                                        <p:tgtEl>
                                          <p:spTgt spid="94"/>
                                        </p:tgtEl>
                                        <p:attrNameLst>
                                          <p:attrName>ppt_h</p:attrName>
                                        </p:attrNameLst>
                                      </p:cBhvr>
                                      <p:tavLst>
                                        <p:tav tm="0">
                                          <p:val>
                                            <p:fltVal val="0"/>
                                          </p:val>
                                        </p:tav>
                                        <p:tav tm="100000">
                                          <p:val>
                                            <p:strVal val="#ppt_h"/>
                                          </p:val>
                                        </p:tav>
                                      </p:tavLst>
                                    </p:anim>
                                    <p:animEffect transition="in" filter="fade">
                                      <p:cBhvr>
                                        <p:cTn id="16" dur="500"/>
                                        <p:tgtEl>
                                          <p:spTgt spid="94"/>
                                        </p:tgtEl>
                                      </p:cBhvr>
                                    </p:animEffect>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1"/>
                                        </p:tgtEl>
                                        <p:attrNameLst>
                                          <p:attrName>style.visibility</p:attrName>
                                        </p:attrNameLst>
                                      </p:cBhvr>
                                      <p:to>
                                        <p:strVal val="visible"/>
                                      </p:to>
                                    </p:set>
                                    <p:animEffect transition="in" filter="fade">
                                      <p:cBhvr>
                                        <p:cTn id="20" dur="1000"/>
                                        <p:tgtEl>
                                          <p:spTgt spid="91"/>
                                        </p:tgtEl>
                                      </p:cBhvr>
                                    </p:animEffect>
                                    <p:anim calcmode="lin" valueType="num">
                                      <p:cBhvr>
                                        <p:cTn id="21" dur="1000" fill="hold"/>
                                        <p:tgtEl>
                                          <p:spTgt spid="91"/>
                                        </p:tgtEl>
                                        <p:attrNameLst>
                                          <p:attrName>ppt_x</p:attrName>
                                        </p:attrNameLst>
                                      </p:cBhvr>
                                      <p:tavLst>
                                        <p:tav tm="0">
                                          <p:val>
                                            <p:strVal val="#ppt_x"/>
                                          </p:val>
                                        </p:tav>
                                        <p:tav tm="100000">
                                          <p:val>
                                            <p:strVal val="#ppt_x"/>
                                          </p:val>
                                        </p:tav>
                                      </p:tavLst>
                                    </p:anim>
                                    <p:anim calcmode="lin" valueType="num">
                                      <p:cBhvr>
                                        <p:cTn id="22" dur="1000" fill="hold"/>
                                        <p:tgtEl>
                                          <p:spTgt spid="91"/>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4" fill="hold" grpId="0" nodeType="afterEffect">
                                  <p:stCondLst>
                                    <p:cond delay="0"/>
                                  </p:stCondLst>
                                  <p:childTnLst>
                                    <p:set>
                                      <p:cBhvr>
                                        <p:cTn id="25" dur="1" fill="hold">
                                          <p:stCondLst>
                                            <p:cond delay="0"/>
                                          </p:stCondLst>
                                        </p:cTn>
                                        <p:tgtEl>
                                          <p:spTgt spid="88"/>
                                        </p:tgtEl>
                                        <p:attrNameLst>
                                          <p:attrName>style.visibility</p:attrName>
                                        </p:attrNameLst>
                                      </p:cBhvr>
                                      <p:to>
                                        <p:strVal val="visible"/>
                                      </p:to>
                                    </p:set>
                                    <p:animEffect transition="in" filter="wipe(down)">
                                      <p:cBhvr>
                                        <p:cTn id="26" dur="500"/>
                                        <p:tgtEl>
                                          <p:spTgt spid="88"/>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93"/>
                                        </p:tgtEl>
                                        <p:attrNameLst>
                                          <p:attrName>style.visibility</p:attrName>
                                        </p:attrNameLst>
                                      </p:cBhvr>
                                      <p:to>
                                        <p:strVal val="visible"/>
                                      </p:to>
                                    </p:set>
                                    <p:anim calcmode="lin" valueType="num">
                                      <p:cBhvr>
                                        <p:cTn id="30" dur="500" fill="hold"/>
                                        <p:tgtEl>
                                          <p:spTgt spid="93"/>
                                        </p:tgtEl>
                                        <p:attrNameLst>
                                          <p:attrName>ppt_w</p:attrName>
                                        </p:attrNameLst>
                                      </p:cBhvr>
                                      <p:tavLst>
                                        <p:tav tm="0">
                                          <p:val>
                                            <p:fltVal val="0"/>
                                          </p:val>
                                        </p:tav>
                                        <p:tav tm="100000">
                                          <p:val>
                                            <p:strVal val="#ppt_w"/>
                                          </p:val>
                                        </p:tav>
                                      </p:tavLst>
                                    </p:anim>
                                    <p:anim calcmode="lin" valueType="num">
                                      <p:cBhvr>
                                        <p:cTn id="31" dur="500" fill="hold"/>
                                        <p:tgtEl>
                                          <p:spTgt spid="93"/>
                                        </p:tgtEl>
                                        <p:attrNameLst>
                                          <p:attrName>ppt_h</p:attrName>
                                        </p:attrNameLst>
                                      </p:cBhvr>
                                      <p:tavLst>
                                        <p:tav tm="0">
                                          <p:val>
                                            <p:fltVal val="0"/>
                                          </p:val>
                                        </p:tav>
                                        <p:tav tm="100000">
                                          <p:val>
                                            <p:strVal val="#ppt_h"/>
                                          </p:val>
                                        </p:tav>
                                      </p:tavLst>
                                    </p:anim>
                                    <p:animEffect transition="in" filter="fade">
                                      <p:cBhvr>
                                        <p:cTn id="32" dur="500"/>
                                        <p:tgtEl>
                                          <p:spTgt spid="93"/>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85"/>
                                        </p:tgtEl>
                                        <p:attrNameLst>
                                          <p:attrName>style.visibility</p:attrName>
                                        </p:attrNameLst>
                                      </p:cBhvr>
                                      <p:to>
                                        <p:strVal val="visible"/>
                                      </p:to>
                                    </p:set>
                                    <p:animEffect transition="in" filter="fade">
                                      <p:cBhvr>
                                        <p:cTn id="36" dur="500"/>
                                        <p:tgtEl>
                                          <p:spTgt spid="85"/>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80"/>
                                        </p:tgtEl>
                                        <p:attrNameLst>
                                          <p:attrName>style.visibility</p:attrName>
                                        </p:attrNameLst>
                                      </p:cBhvr>
                                      <p:to>
                                        <p:strVal val="visible"/>
                                      </p:to>
                                    </p:set>
                                    <p:animEffect transition="in" filter="fade">
                                      <p:cBhvr>
                                        <p:cTn id="39" dur="500"/>
                                        <p:tgtEl>
                                          <p:spTgt spid="8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89"/>
                                        </p:tgtEl>
                                        <p:attrNameLst>
                                          <p:attrName>style.visibility</p:attrName>
                                        </p:attrNameLst>
                                      </p:cBhvr>
                                      <p:to>
                                        <p:strVal val="visible"/>
                                      </p:to>
                                    </p:set>
                                    <p:animEffect transition="in" filter="fade">
                                      <p:cBhvr>
                                        <p:cTn id="43" dur="1000"/>
                                        <p:tgtEl>
                                          <p:spTgt spid="89"/>
                                        </p:tgtEl>
                                      </p:cBhvr>
                                    </p:animEffect>
                                    <p:anim calcmode="lin" valueType="num">
                                      <p:cBhvr>
                                        <p:cTn id="44" dur="1000" fill="hold"/>
                                        <p:tgtEl>
                                          <p:spTgt spid="89"/>
                                        </p:tgtEl>
                                        <p:attrNameLst>
                                          <p:attrName>ppt_x</p:attrName>
                                        </p:attrNameLst>
                                      </p:cBhvr>
                                      <p:tavLst>
                                        <p:tav tm="0">
                                          <p:val>
                                            <p:strVal val="#ppt_x"/>
                                          </p:val>
                                        </p:tav>
                                        <p:tav tm="100000">
                                          <p:val>
                                            <p:strVal val="#ppt_x"/>
                                          </p:val>
                                        </p:tav>
                                      </p:tavLst>
                                    </p:anim>
                                    <p:anim calcmode="lin" valueType="num">
                                      <p:cBhvr>
                                        <p:cTn id="45" dur="1000" fill="hold"/>
                                        <p:tgtEl>
                                          <p:spTgt spid="89"/>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86"/>
                                        </p:tgtEl>
                                        <p:attrNameLst>
                                          <p:attrName>style.visibility</p:attrName>
                                        </p:attrNameLst>
                                      </p:cBhvr>
                                      <p:to>
                                        <p:strVal val="visible"/>
                                      </p:to>
                                    </p:set>
                                    <p:animEffect transition="in" filter="wipe(down)">
                                      <p:cBhvr>
                                        <p:cTn id="49"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P spid="81" grpId="0"/>
      <p:bldP spid="85" grpId="0" animBg="1"/>
      <p:bldP spid="86" grpId="0" animBg="1"/>
      <p:bldP spid="87" grpId="0" animBg="1"/>
      <p:bldP spid="88" grpId="0" animBg="1"/>
      <p:bldP spid="89" grpId="0"/>
      <p:bldP spid="91" grpId="0"/>
      <p:bldP spid="93" grpId="0"/>
      <p:bldP spid="9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7632" y="3151632"/>
            <a:ext cx="4468368" cy="3706368"/>
          </a:xfrm>
          <a:prstGeom prst="rect">
            <a:avLst/>
          </a:prstGeom>
        </p:spPr>
      </p:pic>
      <p:sp>
        <p:nvSpPr>
          <p:cNvPr id="24" name="TextBox 23">
            <a:extLst>
              <a:ext uri="{FF2B5EF4-FFF2-40B4-BE49-F238E27FC236}">
                <a16:creationId xmlns:a16="http://schemas.microsoft.com/office/drawing/2014/main" id="{173018C8-03FD-436F-9C99-DA75024C8C61}"/>
              </a:ext>
            </a:extLst>
          </p:cNvPr>
          <p:cNvSpPr txBox="1"/>
          <p:nvPr/>
        </p:nvSpPr>
        <p:spPr>
          <a:xfrm>
            <a:off x="606581" y="236528"/>
            <a:ext cx="868227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dirty="0">
                <a:solidFill>
                  <a:prstClr val="white">
                    <a:lumMod val="65000"/>
                  </a:prstClr>
                </a:solidFill>
                <a:latin typeface="Tw Cen MT" panose="020B0602020104020603" pitchFamily="34" charset="0"/>
              </a:rPr>
              <a:t>TRAINING WORKSTREAM</a:t>
            </a:r>
            <a:endParaRPr kumimoji="0" lang="en-US" sz="4000" b="0" i="0" u="none" strike="noStrike" kern="1200" cap="none" spc="0" normalizeH="0" baseline="0" noProof="0" dirty="0">
              <a:ln>
                <a:noFill/>
              </a:ln>
              <a:solidFill>
                <a:prstClr val="white">
                  <a:lumMod val="65000"/>
                </a:prstClr>
              </a:solidFill>
              <a:effectLst/>
              <a:uLnTx/>
              <a:uFillTx/>
              <a:latin typeface="Tw Cen MT" panose="020B0602020104020603" pitchFamily="34" charset="0"/>
              <a:ea typeface="+mn-ea"/>
              <a:cs typeface="+mn-cs"/>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109" y="6235908"/>
            <a:ext cx="914400" cy="432816"/>
          </a:xfrm>
          <a:prstGeom prst="rect">
            <a:avLst/>
          </a:prstGeom>
        </p:spPr>
      </p:pic>
      <p:sp>
        <p:nvSpPr>
          <p:cNvPr id="2" name="TextBox 1"/>
          <p:cNvSpPr txBox="1"/>
          <p:nvPr/>
        </p:nvSpPr>
        <p:spPr>
          <a:xfrm>
            <a:off x="1130509" y="1376413"/>
            <a:ext cx="7512977" cy="830997"/>
          </a:xfrm>
          <a:prstGeom prst="rect">
            <a:avLst/>
          </a:prstGeom>
          <a:noFill/>
        </p:spPr>
        <p:txBody>
          <a:bodyPr wrap="square" rtlCol="0">
            <a:spAutoFit/>
          </a:bodyPr>
          <a:lstStyle/>
          <a:p>
            <a:pPr algn="ctr"/>
            <a:r>
              <a:rPr lang="en-GB" sz="2400" b="1" i="1" dirty="0">
                <a:solidFill>
                  <a:srgbClr val="00B0F0"/>
                </a:solidFill>
                <a:latin typeface="Tw Cen MT" panose="020B0602020104020603" pitchFamily="34" charset="0"/>
              </a:rPr>
              <a:t>Have you noticed any benefits from streamlined training in your trust?</a:t>
            </a:r>
          </a:p>
        </p:txBody>
      </p:sp>
      <p:sp>
        <p:nvSpPr>
          <p:cNvPr id="3" name="Flowchart: Sequential Access Storage 2"/>
          <p:cNvSpPr/>
          <p:nvPr/>
        </p:nvSpPr>
        <p:spPr>
          <a:xfrm>
            <a:off x="447115" y="2261936"/>
            <a:ext cx="3720624" cy="4109987"/>
          </a:xfrm>
          <a:prstGeom prst="flowChartMagneticTap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Yes</a:t>
            </a:r>
          </a:p>
        </p:txBody>
      </p:sp>
      <p:sp>
        <p:nvSpPr>
          <p:cNvPr id="9" name="Flowchart: Sequential Access Storage 8"/>
          <p:cNvSpPr/>
          <p:nvPr/>
        </p:nvSpPr>
        <p:spPr>
          <a:xfrm>
            <a:off x="5190765" y="2261935"/>
            <a:ext cx="3720624" cy="4109987"/>
          </a:xfrm>
          <a:prstGeom prst="flowChartMagneticTap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No</a:t>
            </a:r>
          </a:p>
        </p:txBody>
      </p:sp>
    </p:spTree>
    <p:extLst>
      <p:ext uri="{BB962C8B-B14F-4D97-AF65-F5344CB8AC3E}">
        <p14:creationId xmlns:p14="http://schemas.microsoft.com/office/powerpoint/2010/main" val="440439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125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par>
                                <p:cTn id="12" presetID="10" presetClass="entr" presetSubtype="0" fill="hold" grpId="0" nodeType="withEffect">
                                  <p:stCondLst>
                                    <p:cond delay="125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7632" y="3151632"/>
            <a:ext cx="4468368" cy="3706368"/>
          </a:xfrm>
          <a:prstGeom prst="rect">
            <a:avLst/>
          </a:prstGeom>
        </p:spPr>
      </p:pic>
      <p:pic>
        <p:nvPicPr>
          <p:cNvPr id="9" name="Picture 2" descr="C:\Users\Bronwyn.Driver\Pictures\Stramlining 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0675" y="5398865"/>
            <a:ext cx="1662645" cy="1360662"/>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173018C8-03FD-436F-9C99-DA75024C8C61}"/>
              </a:ext>
            </a:extLst>
          </p:cNvPr>
          <p:cNvSpPr txBox="1"/>
          <p:nvPr/>
        </p:nvSpPr>
        <p:spPr>
          <a:xfrm>
            <a:off x="606581" y="236528"/>
            <a:ext cx="868227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dirty="0">
                <a:solidFill>
                  <a:prstClr val="white">
                    <a:lumMod val="65000"/>
                  </a:prstClr>
                </a:solidFill>
                <a:latin typeface="Tw Cen MT" panose="020B0602020104020603" pitchFamily="34" charset="0"/>
              </a:rPr>
              <a:t>WELCOME</a:t>
            </a:r>
            <a:endParaRPr kumimoji="0" lang="en-US" sz="4000" b="0" i="0" u="none" strike="noStrike" kern="1200" cap="none" spc="0" normalizeH="0" baseline="0" noProof="0" dirty="0">
              <a:ln>
                <a:noFill/>
              </a:ln>
              <a:solidFill>
                <a:prstClr val="white">
                  <a:lumMod val="65000"/>
                </a:prstClr>
              </a:solidFill>
              <a:effectLst/>
              <a:uLnTx/>
              <a:uFillTx/>
              <a:latin typeface="Tw Cen MT" panose="020B0602020104020603" pitchFamily="34" charset="0"/>
              <a:ea typeface="+mn-ea"/>
              <a:cs typeface="+mn-cs"/>
            </a:endParaRPr>
          </a:p>
        </p:txBody>
      </p:sp>
      <p:sp>
        <p:nvSpPr>
          <p:cNvPr id="4" name="TextBox 3"/>
          <p:cNvSpPr txBox="1"/>
          <p:nvPr/>
        </p:nvSpPr>
        <p:spPr>
          <a:xfrm>
            <a:off x="606581" y="3344647"/>
            <a:ext cx="8682273" cy="1815882"/>
          </a:xfrm>
          <a:prstGeom prst="rect">
            <a:avLst/>
          </a:prstGeom>
          <a:noFill/>
        </p:spPr>
        <p:txBody>
          <a:bodyPr wrap="square" rtlCol="0">
            <a:spAutoFit/>
          </a:bodyPr>
          <a:lstStyle/>
          <a:p>
            <a:pPr algn="ctr"/>
            <a:r>
              <a:rPr lang="en-GB" sz="2800" dirty="0">
                <a:solidFill>
                  <a:schemeClr val="bg1">
                    <a:lumMod val="50000"/>
                  </a:schemeClr>
                </a:solidFill>
                <a:latin typeface="Tw Cen MT" panose="020B0602020104020603" pitchFamily="34" charset="0"/>
              </a:rPr>
              <a:t>Director of Corporate Services and Transition - </a:t>
            </a:r>
            <a:r>
              <a:rPr lang="en-US" sz="2800" dirty="0">
                <a:solidFill>
                  <a:schemeClr val="bg1">
                    <a:lumMod val="50000"/>
                  </a:schemeClr>
                </a:solidFill>
                <a:latin typeface="Tw Cen MT" panose="020B0602020104020603" pitchFamily="34" charset="0"/>
              </a:rPr>
              <a:t>GM Shared Services</a:t>
            </a:r>
          </a:p>
          <a:p>
            <a:pPr algn="ctr"/>
            <a:endParaRPr lang="en-US" sz="2800" dirty="0">
              <a:solidFill>
                <a:schemeClr val="bg1">
                  <a:lumMod val="50000"/>
                </a:schemeClr>
              </a:solidFill>
              <a:latin typeface="Tw Cen MT" panose="020B0602020104020603" pitchFamily="34" charset="0"/>
            </a:endParaRPr>
          </a:p>
          <a:p>
            <a:pPr algn="ctr"/>
            <a:r>
              <a:rPr lang="en-GB" sz="2800" dirty="0">
                <a:solidFill>
                  <a:prstClr val="white">
                    <a:lumMod val="50000"/>
                  </a:prstClr>
                </a:solidFill>
                <a:latin typeface="Tw Cen MT" panose="020B0602020104020603" pitchFamily="34" charset="0"/>
              </a:rPr>
              <a:t>Greater Manchester HRD Lead for Streamlining </a:t>
            </a: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6109" y="6235908"/>
            <a:ext cx="914400" cy="432816"/>
          </a:xfrm>
          <a:prstGeom prst="rect">
            <a:avLst/>
          </a:prstGeom>
        </p:spPr>
      </p:pic>
      <p:grpSp>
        <p:nvGrpSpPr>
          <p:cNvPr id="11" name="Group 10"/>
          <p:cNvGrpSpPr/>
          <p:nvPr/>
        </p:nvGrpSpPr>
        <p:grpSpPr>
          <a:xfrm>
            <a:off x="764278" y="1285326"/>
            <a:ext cx="1083651" cy="1797379"/>
            <a:chOff x="640316" y="2515123"/>
            <a:chExt cx="2160000" cy="2160000"/>
          </a:xfrm>
        </p:grpSpPr>
        <p:sp>
          <p:nvSpPr>
            <p:cNvPr id="12" name="Oval 11">
              <a:extLst>
                <a:ext uri="{FF2B5EF4-FFF2-40B4-BE49-F238E27FC236}">
                  <a16:creationId xmlns:a16="http://schemas.microsoft.com/office/drawing/2014/main" id="{12518D8B-A8DF-46AD-8B43-5E501985028A}"/>
                </a:ext>
              </a:extLst>
            </p:cNvPr>
            <p:cNvSpPr/>
            <p:nvPr/>
          </p:nvSpPr>
          <p:spPr>
            <a:xfrm>
              <a:off x="798659" y="2673466"/>
              <a:ext cx="1843315" cy="1843314"/>
            </a:xfrm>
            <a:prstGeom prst="ellipse">
              <a:avLst/>
            </a:prstGeom>
            <a:solidFill>
              <a:srgbClr val="E44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Arc 13">
              <a:extLst>
                <a:ext uri="{FF2B5EF4-FFF2-40B4-BE49-F238E27FC236}">
                  <a16:creationId xmlns:a16="http://schemas.microsoft.com/office/drawing/2014/main" id="{5C01D7DC-4D8A-49C6-99F1-B98B27F0AA2F}"/>
                </a:ext>
              </a:extLst>
            </p:cNvPr>
            <p:cNvSpPr/>
            <p:nvPr/>
          </p:nvSpPr>
          <p:spPr>
            <a:xfrm flipH="1">
              <a:off x="730316" y="2605123"/>
              <a:ext cx="1980000" cy="1980000"/>
            </a:xfrm>
            <a:prstGeom prst="arc">
              <a:avLst>
                <a:gd name="adj1" fmla="val 10916008"/>
                <a:gd name="adj2" fmla="val 5523646"/>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Arc 14">
              <a:extLst>
                <a:ext uri="{FF2B5EF4-FFF2-40B4-BE49-F238E27FC236}">
                  <a16:creationId xmlns:a16="http://schemas.microsoft.com/office/drawing/2014/main" id="{5C01D7DC-4D8A-49C6-99F1-B98B27F0AA2F}"/>
                </a:ext>
              </a:extLst>
            </p:cNvPr>
            <p:cNvSpPr/>
            <p:nvPr/>
          </p:nvSpPr>
          <p:spPr>
            <a:xfrm flipH="1">
              <a:off x="640316" y="2515123"/>
              <a:ext cx="2160000" cy="2160000"/>
            </a:xfrm>
            <a:prstGeom prst="arc">
              <a:avLst>
                <a:gd name="adj1" fmla="val 21447388"/>
                <a:gd name="adj2" fmla="val 18399263"/>
              </a:avLst>
            </a:prstGeom>
            <a:ln w="19050">
              <a:solidFill>
                <a:srgbClr val="E44C1C"/>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6" name="Picture 2" descr="E:\Presentation Resources\Icon sets\Icons - Employees-and-organization\employee.png"/>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08512" y="2837381"/>
              <a:ext cx="1296000" cy="1296000"/>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Rectangle 4"/>
          <p:cNvSpPr/>
          <p:nvPr/>
        </p:nvSpPr>
        <p:spPr>
          <a:xfrm>
            <a:off x="3066992" y="1830072"/>
            <a:ext cx="3973204" cy="707886"/>
          </a:xfrm>
          <a:prstGeom prst="rect">
            <a:avLst/>
          </a:prstGeom>
        </p:spPr>
        <p:txBody>
          <a:bodyPr wrap="none">
            <a:spAutoFit/>
          </a:bodyPr>
          <a:lstStyle/>
          <a:p>
            <a:r>
              <a:rPr lang="en-GB" sz="4000" b="1" dirty="0">
                <a:solidFill>
                  <a:srgbClr val="E44C1C"/>
                </a:solidFill>
                <a:latin typeface="Tw Cen MT" panose="020B0602020104020603" pitchFamily="34" charset="0"/>
              </a:rPr>
              <a:t>Andrea Anderson</a:t>
            </a:r>
          </a:p>
        </p:txBody>
      </p:sp>
    </p:spTree>
    <p:extLst>
      <p:ext uri="{BB962C8B-B14F-4D97-AF65-F5344CB8AC3E}">
        <p14:creationId xmlns:p14="http://schemas.microsoft.com/office/powerpoint/2010/main" val="1224202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7632" y="3151632"/>
            <a:ext cx="4468368" cy="3706368"/>
          </a:xfrm>
          <a:prstGeom prst="rect">
            <a:avLst/>
          </a:prstGeom>
        </p:spPr>
      </p:pic>
      <p:sp>
        <p:nvSpPr>
          <p:cNvPr id="8" name="TextBox 7"/>
          <p:cNvSpPr txBox="1"/>
          <p:nvPr/>
        </p:nvSpPr>
        <p:spPr>
          <a:xfrm>
            <a:off x="546018" y="1008066"/>
            <a:ext cx="8860543" cy="523220"/>
          </a:xfrm>
          <a:prstGeom prst="rect">
            <a:avLst/>
          </a:prstGeom>
          <a:noFill/>
        </p:spPr>
        <p:txBody>
          <a:bodyPr wrap="square" rtlCol="0">
            <a:spAutoFit/>
          </a:bodyPr>
          <a:lstStyle/>
          <a:p>
            <a:pPr algn="ctr"/>
            <a:r>
              <a:rPr lang="en-GB" sz="2800" b="1" dirty="0">
                <a:solidFill>
                  <a:srgbClr val="00B0F0"/>
                </a:solidFill>
                <a:latin typeface="Tw Cen MT" panose="020B0602020104020603" pitchFamily="34" charset="0"/>
              </a:rPr>
              <a:t>Core: </a:t>
            </a:r>
            <a:r>
              <a:rPr lang="en-GB" sz="2800" dirty="0">
                <a:solidFill>
                  <a:srgbClr val="00B0F0"/>
                </a:solidFill>
                <a:latin typeface="Tw Cen MT" panose="020B0602020104020603" pitchFamily="34" charset="0"/>
              </a:rPr>
              <a:t>Alignment to the National Refresher Periods</a:t>
            </a:r>
          </a:p>
        </p:txBody>
      </p:sp>
      <p:sp>
        <p:nvSpPr>
          <p:cNvPr id="20" name="TextBox 19">
            <a:extLst>
              <a:ext uri="{FF2B5EF4-FFF2-40B4-BE49-F238E27FC236}">
                <a16:creationId xmlns:a16="http://schemas.microsoft.com/office/drawing/2014/main" id="{173018C8-03FD-436F-9C99-DA75024C8C61}"/>
              </a:ext>
            </a:extLst>
          </p:cNvPr>
          <p:cNvSpPr txBox="1"/>
          <p:nvPr/>
        </p:nvSpPr>
        <p:spPr>
          <a:xfrm>
            <a:off x="1317038" y="129728"/>
            <a:ext cx="7318507"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lumMod val="65000"/>
                  </a:prstClr>
                </a:solidFill>
                <a:effectLst/>
                <a:uLnTx/>
                <a:uFillTx/>
                <a:latin typeface="Tw Cen MT" panose="020B0602020104020603" pitchFamily="34" charset="0"/>
                <a:ea typeface="+mn-ea"/>
                <a:cs typeface="+mn-cs"/>
              </a:rPr>
              <a:t>TRAINING WORKSTREAM</a:t>
            </a:r>
          </a:p>
        </p:txBody>
      </p:sp>
      <p:pic>
        <p:nvPicPr>
          <p:cNvPr id="79" name="Picture 7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6109" y="6235908"/>
            <a:ext cx="914400" cy="432816"/>
          </a:xfrm>
          <a:prstGeom prst="rect">
            <a:avLst/>
          </a:prstGeom>
        </p:spPr>
      </p:pic>
      <p:sp>
        <p:nvSpPr>
          <p:cNvPr id="51" name="Freeform 50"/>
          <p:cNvSpPr>
            <a:spLocks noChangeAspect="1"/>
          </p:cNvSpPr>
          <p:nvPr/>
        </p:nvSpPr>
        <p:spPr>
          <a:xfrm>
            <a:off x="-109659" y="2146623"/>
            <a:ext cx="1567172" cy="853590"/>
          </a:xfrm>
          <a:custGeom>
            <a:avLst/>
            <a:gdLst>
              <a:gd name="connsiteX0" fmla="*/ 615355 w 1512168"/>
              <a:gd name="connsiteY0" fmla="*/ 0 h 823631"/>
              <a:gd name="connsiteX1" fmla="*/ 946487 w 1512168"/>
              <a:gd name="connsiteY1" fmla="*/ 176061 h 823631"/>
              <a:gd name="connsiteX2" fmla="*/ 971165 w 1512168"/>
              <a:gd name="connsiteY2" fmla="*/ 221528 h 823631"/>
              <a:gd name="connsiteX3" fmla="*/ 1012673 w 1512168"/>
              <a:gd name="connsiteY3" fmla="*/ 198998 h 823631"/>
              <a:gd name="connsiteX4" fmla="*/ 1112273 w 1512168"/>
              <a:gd name="connsiteY4" fmla="*/ 178890 h 823631"/>
              <a:gd name="connsiteX5" fmla="*/ 1368153 w 1512168"/>
              <a:gd name="connsiteY5" fmla="*/ 434770 h 823631"/>
              <a:gd name="connsiteX6" fmla="*/ 1359228 w 1512168"/>
              <a:gd name="connsiteY6" fmla="*/ 478978 h 823631"/>
              <a:gd name="connsiteX7" fmla="*/ 1405590 w 1512168"/>
              <a:gd name="connsiteY7" fmla="*/ 488338 h 823631"/>
              <a:gd name="connsiteX8" fmla="*/ 1512168 w 1512168"/>
              <a:gd name="connsiteY8" fmla="*/ 649128 h 823631"/>
              <a:gd name="connsiteX9" fmla="*/ 1337665 w 1512168"/>
              <a:gd name="connsiteY9" fmla="*/ 823631 h 823631"/>
              <a:gd name="connsiteX10" fmla="*/ 246511 w 1512168"/>
              <a:gd name="connsiteY10" fmla="*/ 823631 h 823631"/>
              <a:gd name="connsiteX11" fmla="*/ 241041 w 1512168"/>
              <a:gd name="connsiteY11" fmla="*/ 822527 h 823631"/>
              <a:gd name="connsiteX12" fmla="*/ 230088 w 1512168"/>
              <a:gd name="connsiteY12" fmla="*/ 823631 h 823631"/>
              <a:gd name="connsiteX13" fmla="*/ 0 w 1512168"/>
              <a:gd name="connsiteY13" fmla="*/ 593543 h 823631"/>
              <a:gd name="connsiteX14" fmla="*/ 183717 w 1512168"/>
              <a:gd name="connsiteY14" fmla="*/ 368130 h 823631"/>
              <a:gd name="connsiteX15" fmla="*/ 219533 w 1512168"/>
              <a:gd name="connsiteY15" fmla="*/ 364519 h 823631"/>
              <a:gd name="connsiteX16" fmla="*/ 224137 w 1512168"/>
              <a:gd name="connsiteY16" fmla="*/ 318852 h 823631"/>
              <a:gd name="connsiteX17" fmla="*/ 615355 w 1512168"/>
              <a:gd name="connsiteY17" fmla="*/ 0 h 823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12168" h="823631">
                <a:moveTo>
                  <a:pt x="615355" y="0"/>
                </a:moveTo>
                <a:cubicBezTo>
                  <a:pt x="753195" y="0"/>
                  <a:pt x="874724" y="69839"/>
                  <a:pt x="946487" y="176061"/>
                </a:cubicBezTo>
                <a:lnTo>
                  <a:pt x="971165" y="221528"/>
                </a:lnTo>
                <a:lnTo>
                  <a:pt x="1012673" y="198998"/>
                </a:lnTo>
                <a:cubicBezTo>
                  <a:pt x="1043286" y="186050"/>
                  <a:pt x="1076944" y="178890"/>
                  <a:pt x="1112273" y="178890"/>
                </a:cubicBezTo>
                <a:cubicBezTo>
                  <a:pt x="1253592" y="178890"/>
                  <a:pt x="1368153" y="293451"/>
                  <a:pt x="1368153" y="434770"/>
                </a:cubicBezTo>
                <a:lnTo>
                  <a:pt x="1359228" y="478978"/>
                </a:lnTo>
                <a:lnTo>
                  <a:pt x="1405590" y="488338"/>
                </a:lnTo>
                <a:cubicBezTo>
                  <a:pt x="1468221" y="514830"/>
                  <a:pt x="1512168" y="576847"/>
                  <a:pt x="1512168" y="649128"/>
                </a:cubicBezTo>
                <a:cubicBezTo>
                  <a:pt x="1512168" y="745503"/>
                  <a:pt x="1434040" y="823631"/>
                  <a:pt x="1337665" y="823631"/>
                </a:cubicBezTo>
                <a:lnTo>
                  <a:pt x="246511" y="823631"/>
                </a:lnTo>
                <a:lnTo>
                  <a:pt x="241041" y="822527"/>
                </a:lnTo>
                <a:lnTo>
                  <a:pt x="230088" y="823631"/>
                </a:lnTo>
                <a:cubicBezTo>
                  <a:pt x="103014" y="823631"/>
                  <a:pt x="0" y="720617"/>
                  <a:pt x="0" y="593543"/>
                </a:cubicBezTo>
                <a:cubicBezTo>
                  <a:pt x="0" y="482353"/>
                  <a:pt x="78870" y="389585"/>
                  <a:pt x="183717" y="368130"/>
                </a:cubicBezTo>
                <a:lnTo>
                  <a:pt x="219533" y="364519"/>
                </a:lnTo>
                <a:lnTo>
                  <a:pt x="224137" y="318852"/>
                </a:lnTo>
                <a:cubicBezTo>
                  <a:pt x="261373" y="136884"/>
                  <a:pt x="422379" y="0"/>
                  <a:pt x="615355" y="0"/>
                </a:cubicBezTo>
                <a:close/>
              </a:path>
            </a:pathLst>
          </a:custGeom>
          <a:solidFill>
            <a:srgbClr val="7F7F7F">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Oval 50"/>
          <p:cNvSpPr>
            <a:spLocks noChangeArrowheads="1"/>
          </p:cNvSpPr>
          <p:nvPr/>
        </p:nvSpPr>
        <p:spPr bwMode="auto">
          <a:xfrm>
            <a:off x="1242133" y="4059303"/>
            <a:ext cx="1112789" cy="1132531"/>
          </a:xfrm>
          <a:prstGeom prst="ellipse">
            <a:avLst/>
          </a:prstGeom>
          <a:solidFill>
            <a:srgbClr val="47D86F"/>
          </a:solid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r>
              <a:rPr lang="en-US" dirty="0"/>
              <a:t>X</a:t>
            </a:r>
          </a:p>
        </p:txBody>
      </p:sp>
      <p:grpSp>
        <p:nvGrpSpPr>
          <p:cNvPr id="53" name="Group 52"/>
          <p:cNvGrpSpPr/>
          <p:nvPr/>
        </p:nvGrpSpPr>
        <p:grpSpPr>
          <a:xfrm>
            <a:off x="69759" y="2591754"/>
            <a:ext cx="4274979" cy="2725466"/>
            <a:chOff x="576161" y="539158"/>
            <a:chExt cx="4106366" cy="2112446"/>
          </a:xfrm>
          <a:solidFill>
            <a:srgbClr val="00B050"/>
          </a:solidFill>
        </p:grpSpPr>
        <p:sp>
          <p:nvSpPr>
            <p:cNvPr id="54" name="Oval 47"/>
            <p:cNvSpPr>
              <a:spLocks noChangeArrowheads="1"/>
            </p:cNvSpPr>
            <p:nvPr/>
          </p:nvSpPr>
          <p:spPr bwMode="auto">
            <a:xfrm>
              <a:off x="2137141" y="539158"/>
              <a:ext cx="1506737" cy="1371132"/>
            </a:xfrm>
            <a:prstGeom prst="ellipse">
              <a:avLst/>
            </a:pr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 name="Oval 48"/>
            <p:cNvSpPr>
              <a:spLocks noChangeArrowheads="1"/>
            </p:cNvSpPr>
            <p:nvPr/>
          </p:nvSpPr>
          <p:spPr bwMode="auto">
            <a:xfrm>
              <a:off x="2296854" y="1367865"/>
              <a:ext cx="1392225" cy="1274700"/>
            </a:xfrm>
            <a:prstGeom prst="ellipse">
              <a:avLst/>
            </a:pr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6" name="Oval 49"/>
            <p:cNvSpPr>
              <a:spLocks noChangeArrowheads="1"/>
            </p:cNvSpPr>
            <p:nvPr/>
          </p:nvSpPr>
          <p:spPr bwMode="auto">
            <a:xfrm>
              <a:off x="576161" y="1376904"/>
              <a:ext cx="1401266" cy="1274700"/>
            </a:xfrm>
            <a:prstGeom prst="ellipse">
              <a:avLst/>
            </a:pr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7" name="Oval 49"/>
            <p:cNvSpPr>
              <a:spLocks noChangeArrowheads="1"/>
            </p:cNvSpPr>
            <p:nvPr/>
          </p:nvSpPr>
          <p:spPr bwMode="auto">
            <a:xfrm>
              <a:off x="3281261" y="910179"/>
              <a:ext cx="1401266" cy="1274700"/>
            </a:xfrm>
            <a:prstGeom prst="ellipse">
              <a:avLst/>
            </a:pr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8" name="Oval 49"/>
            <p:cNvSpPr>
              <a:spLocks noChangeArrowheads="1"/>
            </p:cNvSpPr>
            <p:nvPr/>
          </p:nvSpPr>
          <p:spPr bwMode="auto">
            <a:xfrm>
              <a:off x="971600" y="627534"/>
              <a:ext cx="1834502" cy="1671645"/>
            </a:xfrm>
            <a:prstGeom prst="ellipse">
              <a:avLst/>
            </a:pr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59" name="Oval 50"/>
          <p:cNvSpPr>
            <a:spLocks noChangeArrowheads="1"/>
          </p:cNvSpPr>
          <p:nvPr/>
        </p:nvSpPr>
        <p:spPr bwMode="auto">
          <a:xfrm>
            <a:off x="221307" y="3254787"/>
            <a:ext cx="1341238" cy="1500924"/>
          </a:xfrm>
          <a:prstGeom prst="ellipse">
            <a:avLst/>
          </a:prstGeom>
          <a:solidFill>
            <a:srgbClr val="47D86F"/>
          </a:solid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 name="Oval 51"/>
          <p:cNvSpPr>
            <a:spLocks noChangeArrowheads="1"/>
          </p:cNvSpPr>
          <p:nvPr/>
        </p:nvSpPr>
        <p:spPr bwMode="auto">
          <a:xfrm>
            <a:off x="1293637" y="2242692"/>
            <a:ext cx="1310052" cy="1412630"/>
          </a:xfrm>
          <a:prstGeom prst="ellipse">
            <a:avLst/>
          </a:prstGeom>
          <a:solidFill>
            <a:srgbClr val="47D86F"/>
          </a:solid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 name="Oval 52"/>
          <p:cNvSpPr>
            <a:spLocks noChangeArrowheads="1"/>
          </p:cNvSpPr>
          <p:nvPr/>
        </p:nvSpPr>
        <p:spPr bwMode="auto">
          <a:xfrm>
            <a:off x="3329323" y="4486234"/>
            <a:ext cx="842418" cy="855384"/>
          </a:xfrm>
          <a:prstGeom prst="ellipse">
            <a:avLst/>
          </a:prstGeom>
          <a:solidFill>
            <a:srgbClr val="47D86F"/>
          </a:solid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2" name="Oval 53"/>
          <p:cNvSpPr>
            <a:spLocks noChangeArrowheads="1"/>
          </p:cNvSpPr>
          <p:nvPr/>
        </p:nvSpPr>
        <p:spPr bwMode="auto">
          <a:xfrm>
            <a:off x="1245144" y="3160141"/>
            <a:ext cx="1165755" cy="1119796"/>
          </a:xfrm>
          <a:prstGeom prst="ellipse">
            <a:avLst/>
          </a:prstGeom>
          <a:solidFill>
            <a:srgbClr val="47D86F"/>
          </a:solid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3" name="Oval 54"/>
          <p:cNvSpPr>
            <a:spLocks noChangeArrowheads="1"/>
          </p:cNvSpPr>
          <p:nvPr/>
        </p:nvSpPr>
        <p:spPr bwMode="auto">
          <a:xfrm>
            <a:off x="148079" y="4304238"/>
            <a:ext cx="873725" cy="841699"/>
          </a:xfrm>
          <a:prstGeom prst="ellipse">
            <a:avLst/>
          </a:prstGeom>
          <a:solidFill>
            <a:srgbClr val="47D86F"/>
          </a:solid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4" name="Oval 51"/>
          <p:cNvSpPr>
            <a:spLocks noChangeArrowheads="1"/>
          </p:cNvSpPr>
          <p:nvPr/>
        </p:nvSpPr>
        <p:spPr bwMode="auto">
          <a:xfrm>
            <a:off x="2215938" y="2415289"/>
            <a:ext cx="1553920" cy="1638918"/>
          </a:xfrm>
          <a:prstGeom prst="ellipse">
            <a:avLst/>
          </a:prstGeom>
          <a:solidFill>
            <a:srgbClr val="47D86F"/>
          </a:solid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5" name="Oval 50"/>
          <p:cNvSpPr>
            <a:spLocks noChangeArrowheads="1"/>
          </p:cNvSpPr>
          <p:nvPr/>
        </p:nvSpPr>
        <p:spPr bwMode="auto">
          <a:xfrm>
            <a:off x="3385300" y="3741057"/>
            <a:ext cx="1112789" cy="1132531"/>
          </a:xfrm>
          <a:prstGeom prst="ellipse">
            <a:avLst/>
          </a:prstGeom>
          <a:solidFill>
            <a:srgbClr val="47D86F"/>
          </a:solid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6" name="Oval 51"/>
          <p:cNvSpPr>
            <a:spLocks noChangeArrowheads="1"/>
          </p:cNvSpPr>
          <p:nvPr/>
        </p:nvSpPr>
        <p:spPr bwMode="auto">
          <a:xfrm>
            <a:off x="2124398" y="3879171"/>
            <a:ext cx="1477811" cy="1462446"/>
          </a:xfrm>
          <a:prstGeom prst="ellipse">
            <a:avLst/>
          </a:prstGeom>
          <a:solidFill>
            <a:srgbClr val="47D86F"/>
          </a:solid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pPr algn="just"/>
            <a:endParaRPr lang="en-US" dirty="0"/>
          </a:p>
        </p:txBody>
      </p:sp>
      <p:sp>
        <p:nvSpPr>
          <p:cNvPr id="67" name="Freeform 56"/>
          <p:cNvSpPr>
            <a:spLocks/>
          </p:cNvSpPr>
          <p:nvPr/>
        </p:nvSpPr>
        <p:spPr bwMode="auto">
          <a:xfrm>
            <a:off x="922664" y="3521347"/>
            <a:ext cx="2183854" cy="3349688"/>
          </a:xfrm>
          <a:custGeom>
            <a:avLst/>
            <a:gdLst>
              <a:gd name="T0" fmla="*/ 161 w 195"/>
              <a:gd name="T1" fmla="*/ 278 h 278"/>
              <a:gd name="T2" fmla="*/ 127 w 195"/>
              <a:gd name="T3" fmla="*/ 153 h 278"/>
              <a:gd name="T4" fmla="*/ 193 w 195"/>
              <a:gd name="T5" fmla="*/ 83 h 278"/>
              <a:gd name="T6" fmla="*/ 193 w 195"/>
              <a:gd name="T7" fmla="*/ 82 h 278"/>
              <a:gd name="T8" fmla="*/ 125 w 195"/>
              <a:gd name="T9" fmla="*/ 130 h 278"/>
              <a:gd name="T10" fmla="*/ 153 w 195"/>
              <a:gd name="T11" fmla="*/ 37 h 278"/>
              <a:gd name="T12" fmla="*/ 152 w 195"/>
              <a:gd name="T13" fmla="*/ 36 h 278"/>
              <a:gd name="T14" fmla="*/ 115 w 195"/>
              <a:gd name="T15" fmla="*/ 116 h 278"/>
              <a:gd name="T16" fmla="*/ 56 w 195"/>
              <a:gd name="T17" fmla="*/ 0 h 278"/>
              <a:gd name="T18" fmla="*/ 56 w 195"/>
              <a:gd name="T19" fmla="*/ 1 h 278"/>
              <a:gd name="T20" fmla="*/ 112 w 195"/>
              <a:gd name="T21" fmla="*/ 151 h 278"/>
              <a:gd name="T22" fmla="*/ 1 w 195"/>
              <a:gd name="T23" fmla="*/ 45 h 278"/>
              <a:gd name="T24" fmla="*/ 1 w 195"/>
              <a:gd name="T25" fmla="*/ 46 h 278"/>
              <a:gd name="T26" fmla="*/ 111 w 195"/>
              <a:gd name="T27" fmla="*/ 175 h 278"/>
              <a:gd name="T28" fmla="*/ 74 w 195"/>
              <a:gd name="T29" fmla="*/ 278 h 278"/>
              <a:gd name="T30" fmla="*/ 161 w 195"/>
              <a:gd name="T31" fmla="*/ 278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5" h="278">
                <a:moveTo>
                  <a:pt x="161" y="278"/>
                </a:moveTo>
                <a:cubicBezTo>
                  <a:pt x="137" y="257"/>
                  <a:pt x="123" y="181"/>
                  <a:pt x="127" y="153"/>
                </a:cubicBezTo>
                <a:cubicBezTo>
                  <a:pt x="131" y="124"/>
                  <a:pt x="167" y="94"/>
                  <a:pt x="193" y="83"/>
                </a:cubicBezTo>
                <a:cubicBezTo>
                  <a:pt x="195" y="82"/>
                  <a:pt x="195" y="81"/>
                  <a:pt x="193" y="82"/>
                </a:cubicBezTo>
                <a:cubicBezTo>
                  <a:pt x="192" y="82"/>
                  <a:pt x="144" y="103"/>
                  <a:pt x="125" y="130"/>
                </a:cubicBezTo>
                <a:cubicBezTo>
                  <a:pt x="119" y="88"/>
                  <a:pt x="141" y="54"/>
                  <a:pt x="153" y="37"/>
                </a:cubicBezTo>
                <a:cubicBezTo>
                  <a:pt x="154" y="36"/>
                  <a:pt x="153" y="35"/>
                  <a:pt x="152" y="36"/>
                </a:cubicBezTo>
                <a:cubicBezTo>
                  <a:pt x="144" y="45"/>
                  <a:pt x="120" y="76"/>
                  <a:pt x="115" y="116"/>
                </a:cubicBezTo>
                <a:cubicBezTo>
                  <a:pt x="111" y="79"/>
                  <a:pt x="78" y="22"/>
                  <a:pt x="56" y="0"/>
                </a:cubicBezTo>
                <a:cubicBezTo>
                  <a:pt x="56" y="0"/>
                  <a:pt x="55" y="1"/>
                  <a:pt x="56" y="1"/>
                </a:cubicBezTo>
                <a:cubicBezTo>
                  <a:pt x="74" y="19"/>
                  <a:pt x="116" y="91"/>
                  <a:pt x="112" y="151"/>
                </a:cubicBezTo>
                <a:cubicBezTo>
                  <a:pt x="95" y="116"/>
                  <a:pt x="55" y="74"/>
                  <a:pt x="1" y="45"/>
                </a:cubicBezTo>
                <a:cubicBezTo>
                  <a:pt x="0" y="45"/>
                  <a:pt x="0" y="46"/>
                  <a:pt x="1" y="46"/>
                </a:cubicBezTo>
                <a:cubicBezTo>
                  <a:pt x="40" y="67"/>
                  <a:pt x="102" y="123"/>
                  <a:pt x="111" y="175"/>
                </a:cubicBezTo>
                <a:cubicBezTo>
                  <a:pt x="115" y="202"/>
                  <a:pt x="103" y="252"/>
                  <a:pt x="74" y="278"/>
                </a:cubicBezTo>
                <a:lnTo>
                  <a:pt x="161" y="278"/>
                </a:lnTo>
                <a:close/>
              </a:path>
            </a:pathLst>
          </a:custGeom>
          <a:solidFill>
            <a:schemeClr val="accent2">
              <a:lumMod val="75000"/>
            </a:schemeClr>
          </a:solid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 name="Freeform 67"/>
          <p:cNvSpPr>
            <a:spLocks noChangeAspect="1"/>
          </p:cNvSpPr>
          <p:nvPr/>
        </p:nvSpPr>
        <p:spPr>
          <a:xfrm>
            <a:off x="4344738" y="2511563"/>
            <a:ext cx="1507191" cy="820920"/>
          </a:xfrm>
          <a:custGeom>
            <a:avLst/>
            <a:gdLst>
              <a:gd name="connsiteX0" fmla="*/ 615355 w 1512168"/>
              <a:gd name="connsiteY0" fmla="*/ 0 h 823631"/>
              <a:gd name="connsiteX1" fmla="*/ 946487 w 1512168"/>
              <a:gd name="connsiteY1" fmla="*/ 176061 h 823631"/>
              <a:gd name="connsiteX2" fmla="*/ 971165 w 1512168"/>
              <a:gd name="connsiteY2" fmla="*/ 221528 h 823631"/>
              <a:gd name="connsiteX3" fmla="*/ 1012673 w 1512168"/>
              <a:gd name="connsiteY3" fmla="*/ 198998 h 823631"/>
              <a:gd name="connsiteX4" fmla="*/ 1112273 w 1512168"/>
              <a:gd name="connsiteY4" fmla="*/ 178890 h 823631"/>
              <a:gd name="connsiteX5" fmla="*/ 1368153 w 1512168"/>
              <a:gd name="connsiteY5" fmla="*/ 434770 h 823631"/>
              <a:gd name="connsiteX6" fmla="*/ 1359228 w 1512168"/>
              <a:gd name="connsiteY6" fmla="*/ 478978 h 823631"/>
              <a:gd name="connsiteX7" fmla="*/ 1405590 w 1512168"/>
              <a:gd name="connsiteY7" fmla="*/ 488338 h 823631"/>
              <a:gd name="connsiteX8" fmla="*/ 1512168 w 1512168"/>
              <a:gd name="connsiteY8" fmla="*/ 649128 h 823631"/>
              <a:gd name="connsiteX9" fmla="*/ 1337665 w 1512168"/>
              <a:gd name="connsiteY9" fmla="*/ 823631 h 823631"/>
              <a:gd name="connsiteX10" fmla="*/ 246511 w 1512168"/>
              <a:gd name="connsiteY10" fmla="*/ 823631 h 823631"/>
              <a:gd name="connsiteX11" fmla="*/ 241041 w 1512168"/>
              <a:gd name="connsiteY11" fmla="*/ 822527 h 823631"/>
              <a:gd name="connsiteX12" fmla="*/ 230088 w 1512168"/>
              <a:gd name="connsiteY12" fmla="*/ 823631 h 823631"/>
              <a:gd name="connsiteX13" fmla="*/ 0 w 1512168"/>
              <a:gd name="connsiteY13" fmla="*/ 593543 h 823631"/>
              <a:gd name="connsiteX14" fmla="*/ 183717 w 1512168"/>
              <a:gd name="connsiteY14" fmla="*/ 368130 h 823631"/>
              <a:gd name="connsiteX15" fmla="*/ 219533 w 1512168"/>
              <a:gd name="connsiteY15" fmla="*/ 364519 h 823631"/>
              <a:gd name="connsiteX16" fmla="*/ 224137 w 1512168"/>
              <a:gd name="connsiteY16" fmla="*/ 318852 h 823631"/>
              <a:gd name="connsiteX17" fmla="*/ 615355 w 1512168"/>
              <a:gd name="connsiteY17" fmla="*/ 0 h 823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12168" h="823631">
                <a:moveTo>
                  <a:pt x="615355" y="0"/>
                </a:moveTo>
                <a:cubicBezTo>
                  <a:pt x="753195" y="0"/>
                  <a:pt x="874724" y="69839"/>
                  <a:pt x="946487" y="176061"/>
                </a:cubicBezTo>
                <a:lnTo>
                  <a:pt x="971165" y="221528"/>
                </a:lnTo>
                <a:lnTo>
                  <a:pt x="1012673" y="198998"/>
                </a:lnTo>
                <a:cubicBezTo>
                  <a:pt x="1043286" y="186050"/>
                  <a:pt x="1076944" y="178890"/>
                  <a:pt x="1112273" y="178890"/>
                </a:cubicBezTo>
                <a:cubicBezTo>
                  <a:pt x="1253592" y="178890"/>
                  <a:pt x="1368153" y="293451"/>
                  <a:pt x="1368153" y="434770"/>
                </a:cubicBezTo>
                <a:lnTo>
                  <a:pt x="1359228" y="478978"/>
                </a:lnTo>
                <a:lnTo>
                  <a:pt x="1405590" y="488338"/>
                </a:lnTo>
                <a:cubicBezTo>
                  <a:pt x="1468221" y="514830"/>
                  <a:pt x="1512168" y="576847"/>
                  <a:pt x="1512168" y="649128"/>
                </a:cubicBezTo>
                <a:cubicBezTo>
                  <a:pt x="1512168" y="745503"/>
                  <a:pt x="1434040" y="823631"/>
                  <a:pt x="1337665" y="823631"/>
                </a:cubicBezTo>
                <a:lnTo>
                  <a:pt x="246511" y="823631"/>
                </a:lnTo>
                <a:lnTo>
                  <a:pt x="241041" y="822527"/>
                </a:lnTo>
                <a:lnTo>
                  <a:pt x="230088" y="823631"/>
                </a:lnTo>
                <a:cubicBezTo>
                  <a:pt x="103014" y="823631"/>
                  <a:pt x="0" y="720617"/>
                  <a:pt x="0" y="593543"/>
                </a:cubicBezTo>
                <a:cubicBezTo>
                  <a:pt x="0" y="482353"/>
                  <a:pt x="78870" y="389585"/>
                  <a:pt x="183717" y="368130"/>
                </a:cubicBezTo>
                <a:lnTo>
                  <a:pt x="219533" y="364519"/>
                </a:lnTo>
                <a:lnTo>
                  <a:pt x="224137" y="318852"/>
                </a:lnTo>
                <a:cubicBezTo>
                  <a:pt x="261373" y="136884"/>
                  <a:pt x="422379" y="0"/>
                  <a:pt x="615355" y="0"/>
                </a:cubicBezTo>
                <a:close/>
              </a:path>
            </a:pathLst>
          </a:custGeom>
          <a:solidFill>
            <a:srgbClr val="7F7F7F">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3717444" y="1981206"/>
            <a:ext cx="1254589" cy="683335"/>
          </a:xfrm>
          <a:custGeom>
            <a:avLst/>
            <a:gdLst>
              <a:gd name="connsiteX0" fmla="*/ 615355 w 1512168"/>
              <a:gd name="connsiteY0" fmla="*/ 0 h 823631"/>
              <a:gd name="connsiteX1" fmla="*/ 946487 w 1512168"/>
              <a:gd name="connsiteY1" fmla="*/ 176061 h 823631"/>
              <a:gd name="connsiteX2" fmla="*/ 971165 w 1512168"/>
              <a:gd name="connsiteY2" fmla="*/ 221528 h 823631"/>
              <a:gd name="connsiteX3" fmla="*/ 1012673 w 1512168"/>
              <a:gd name="connsiteY3" fmla="*/ 198998 h 823631"/>
              <a:gd name="connsiteX4" fmla="*/ 1112273 w 1512168"/>
              <a:gd name="connsiteY4" fmla="*/ 178890 h 823631"/>
              <a:gd name="connsiteX5" fmla="*/ 1368153 w 1512168"/>
              <a:gd name="connsiteY5" fmla="*/ 434770 h 823631"/>
              <a:gd name="connsiteX6" fmla="*/ 1359228 w 1512168"/>
              <a:gd name="connsiteY6" fmla="*/ 478978 h 823631"/>
              <a:gd name="connsiteX7" fmla="*/ 1405590 w 1512168"/>
              <a:gd name="connsiteY7" fmla="*/ 488338 h 823631"/>
              <a:gd name="connsiteX8" fmla="*/ 1512168 w 1512168"/>
              <a:gd name="connsiteY8" fmla="*/ 649128 h 823631"/>
              <a:gd name="connsiteX9" fmla="*/ 1337665 w 1512168"/>
              <a:gd name="connsiteY9" fmla="*/ 823631 h 823631"/>
              <a:gd name="connsiteX10" fmla="*/ 246511 w 1512168"/>
              <a:gd name="connsiteY10" fmla="*/ 823631 h 823631"/>
              <a:gd name="connsiteX11" fmla="*/ 241041 w 1512168"/>
              <a:gd name="connsiteY11" fmla="*/ 822527 h 823631"/>
              <a:gd name="connsiteX12" fmla="*/ 230088 w 1512168"/>
              <a:gd name="connsiteY12" fmla="*/ 823631 h 823631"/>
              <a:gd name="connsiteX13" fmla="*/ 0 w 1512168"/>
              <a:gd name="connsiteY13" fmla="*/ 593543 h 823631"/>
              <a:gd name="connsiteX14" fmla="*/ 183717 w 1512168"/>
              <a:gd name="connsiteY14" fmla="*/ 368130 h 823631"/>
              <a:gd name="connsiteX15" fmla="*/ 219533 w 1512168"/>
              <a:gd name="connsiteY15" fmla="*/ 364519 h 823631"/>
              <a:gd name="connsiteX16" fmla="*/ 224137 w 1512168"/>
              <a:gd name="connsiteY16" fmla="*/ 318852 h 823631"/>
              <a:gd name="connsiteX17" fmla="*/ 615355 w 1512168"/>
              <a:gd name="connsiteY17" fmla="*/ 0 h 823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12168" h="823631">
                <a:moveTo>
                  <a:pt x="615355" y="0"/>
                </a:moveTo>
                <a:cubicBezTo>
                  <a:pt x="753195" y="0"/>
                  <a:pt x="874724" y="69839"/>
                  <a:pt x="946487" y="176061"/>
                </a:cubicBezTo>
                <a:lnTo>
                  <a:pt x="971165" y="221528"/>
                </a:lnTo>
                <a:lnTo>
                  <a:pt x="1012673" y="198998"/>
                </a:lnTo>
                <a:cubicBezTo>
                  <a:pt x="1043286" y="186050"/>
                  <a:pt x="1076944" y="178890"/>
                  <a:pt x="1112273" y="178890"/>
                </a:cubicBezTo>
                <a:cubicBezTo>
                  <a:pt x="1253592" y="178890"/>
                  <a:pt x="1368153" y="293451"/>
                  <a:pt x="1368153" y="434770"/>
                </a:cubicBezTo>
                <a:lnTo>
                  <a:pt x="1359228" y="478978"/>
                </a:lnTo>
                <a:lnTo>
                  <a:pt x="1405590" y="488338"/>
                </a:lnTo>
                <a:cubicBezTo>
                  <a:pt x="1468221" y="514830"/>
                  <a:pt x="1512168" y="576847"/>
                  <a:pt x="1512168" y="649128"/>
                </a:cubicBezTo>
                <a:cubicBezTo>
                  <a:pt x="1512168" y="745503"/>
                  <a:pt x="1434040" y="823631"/>
                  <a:pt x="1337665" y="823631"/>
                </a:cubicBezTo>
                <a:lnTo>
                  <a:pt x="246511" y="823631"/>
                </a:lnTo>
                <a:lnTo>
                  <a:pt x="241041" y="822527"/>
                </a:lnTo>
                <a:lnTo>
                  <a:pt x="230088" y="823631"/>
                </a:lnTo>
                <a:cubicBezTo>
                  <a:pt x="103014" y="823631"/>
                  <a:pt x="0" y="720617"/>
                  <a:pt x="0" y="593543"/>
                </a:cubicBezTo>
                <a:cubicBezTo>
                  <a:pt x="0" y="482353"/>
                  <a:pt x="78870" y="389585"/>
                  <a:pt x="183717" y="368130"/>
                </a:cubicBezTo>
                <a:lnTo>
                  <a:pt x="219533" y="364519"/>
                </a:lnTo>
                <a:lnTo>
                  <a:pt x="224137" y="318852"/>
                </a:lnTo>
                <a:cubicBezTo>
                  <a:pt x="261373" y="136884"/>
                  <a:pt x="422379" y="0"/>
                  <a:pt x="615355" y="0"/>
                </a:cubicBezTo>
                <a:close/>
              </a:path>
            </a:pathLst>
          </a:custGeom>
          <a:solidFill>
            <a:srgbClr val="7F7F7F">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Rectangle 69"/>
          <p:cNvSpPr/>
          <p:nvPr/>
        </p:nvSpPr>
        <p:spPr>
          <a:xfrm>
            <a:off x="4876456" y="3894439"/>
            <a:ext cx="1692188" cy="2477485"/>
          </a:xfrm>
          <a:prstGeom prst="rect">
            <a:avLst/>
          </a:prstGeom>
          <a:solidFill>
            <a:schemeClr val="bg1">
              <a:lumMod val="50000"/>
              <a:alpha val="15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82880" tIns="182880" rIns="182880" bIns="182880" numCol="1" spcCol="1270" anchor="t" anchorCtr="0">
            <a:noAutofit/>
          </a:bodyPr>
          <a:lstStyle/>
          <a:p>
            <a:pPr defTabSz="666734">
              <a:lnSpc>
                <a:spcPct val="90000"/>
              </a:lnSpc>
              <a:spcBef>
                <a:spcPct val="0"/>
              </a:spcBef>
              <a:spcAft>
                <a:spcPts val="200"/>
              </a:spcAft>
            </a:pPr>
            <a:r>
              <a:rPr lang="en-US" sz="1600" dirty="0">
                <a:solidFill>
                  <a:schemeClr val="tx1"/>
                </a:solidFill>
              </a:rPr>
              <a:t>Define “locally agreed” refresher periods</a:t>
            </a:r>
          </a:p>
          <a:p>
            <a:pPr defTabSz="666734">
              <a:lnSpc>
                <a:spcPct val="90000"/>
              </a:lnSpc>
              <a:spcBef>
                <a:spcPct val="0"/>
              </a:spcBef>
              <a:spcAft>
                <a:spcPts val="200"/>
              </a:spcAft>
            </a:pPr>
            <a:r>
              <a:rPr lang="en-US" sz="1100" dirty="0">
                <a:solidFill>
                  <a:schemeClr val="tx1"/>
                </a:solidFill>
              </a:rPr>
              <a:t>The GM Training </a:t>
            </a:r>
            <a:r>
              <a:rPr lang="en-US" sz="1100" dirty="0" err="1">
                <a:solidFill>
                  <a:schemeClr val="tx1"/>
                </a:solidFill>
              </a:rPr>
              <a:t>Workstream</a:t>
            </a:r>
            <a:r>
              <a:rPr lang="en-US" sz="1100" dirty="0">
                <a:solidFill>
                  <a:schemeClr val="tx1"/>
                </a:solidFill>
              </a:rPr>
              <a:t> Representatives agreed GM recommended refresher periods for the core skills which do not have a national refresher period</a:t>
            </a:r>
            <a:endParaRPr lang="en-US" sz="1050" dirty="0">
              <a:solidFill>
                <a:schemeClr val="tx1"/>
              </a:solidFill>
            </a:endParaRPr>
          </a:p>
        </p:txBody>
      </p:sp>
      <p:sp>
        <p:nvSpPr>
          <p:cNvPr id="71" name="Rectangle 70"/>
          <p:cNvSpPr/>
          <p:nvPr/>
        </p:nvSpPr>
        <p:spPr>
          <a:xfrm>
            <a:off x="6719819" y="3894439"/>
            <a:ext cx="1692188" cy="2477485"/>
          </a:xfrm>
          <a:prstGeom prst="rect">
            <a:avLst/>
          </a:prstGeom>
          <a:solidFill>
            <a:schemeClr val="bg1">
              <a:lumMod val="50000"/>
              <a:alpha val="15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82880" tIns="182880" rIns="182880" bIns="182880" numCol="1" spcCol="1270" anchor="t" anchorCtr="0">
            <a:noAutofit/>
          </a:bodyPr>
          <a:lstStyle/>
          <a:p>
            <a:pPr defTabSz="666734">
              <a:lnSpc>
                <a:spcPct val="90000"/>
              </a:lnSpc>
              <a:spcBef>
                <a:spcPct val="0"/>
              </a:spcBef>
              <a:spcAft>
                <a:spcPts val="200"/>
              </a:spcAft>
            </a:pPr>
            <a:r>
              <a:rPr lang="en-US" sz="1600" dirty="0">
                <a:solidFill>
                  <a:schemeClr val="tx1"/>
                </a:solidFill>
              </a:rPr>
              <a:t>Map each GM trusts refresher periods against the NRPs</a:t>
            </a:r>
          </a:p>
          <a:p>
            <a:pPr defTabSz="666734">
              <a:lnSpc>
                <a:spcPct val="90000"/>
              </a:lnSpc>
              <a:spcBef>
                <a:spcPct val="0"/>
              </a:spcBef>
              <a:spcAft>
                <a:spcPts val="200"/>
              </a:spcAft>
            </a:pPr>
            <a:r>
              <a:rPr lang="en-US" sz="1100" dirty="0">
                <a:solidFill>
                  <a:schemeClr val="tx1"/>
                </a:solidFill>
              </a:rPr>
              <a:t>Each GM trusts refresher periods have been mapped against the NRPs &amp; the GM agreed refresher periods</a:t>
            </a:r>
            <a:endParaRPr lang="en-US" sz="1050" dirty="0">
              <a:solidFill>
                <a:schemeClr val="tx1"/>
              </a:solidFill>
            </a:endParaRPr>
          </a:p>
        </p:txBody>
      </p:sp>
      <p:sp>
        <p:nvSpPr>
          <p:cNvPr id="72" name="Rectangle 71"/>
          <p:cNvSpPr/>
          <p:nvPr/>
        </p:nvSpPr>
        <p:spPr>
          <a:xfrm>
            <a:off x="4876456" y="3119024"/>
            <a:ext cx="1692188" cy="775597"/>
          </a:xfrm>
          <a:prstGeom prst="rect">
            <a:avLst/>
          </a:prstGeom>
          <a:solidFill>
            <a:schemeClr val="accent1"/>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82880" tIns="91440" rIns="182880" bIns="182880" numCol="1" spcCol="1270" anchor="t" anchorCtr="0">
            <a:spAutoFit/>
          </a:bodyPr>
          <a:lstStyle/>
          <a:p>
            <a:pPr defTabSz="666734">
              <a:lnSpc>
                <a:spcPct val="90000"/>
              </a:lnSpc>
              <a:spcBef>
                <a:spcPct val="0"/>
              </a:spcBef>
              <a:spcAft>
                <a:spcPts val="200"/>
              </a:spcAft>
            </a:pPr>
            <a:r>
              <a:rPr lang="en-US" sz="3600" dirty="0">
                <a:solidFill>
                  <a:schemeClr val="bg1"/>
                </a:solidFill>
              </a:rPr>
              <a:t>Define</a:t>
            </a:r>
          </a:p>
        </p:txBody>
      </p:sp>
      <p:sp>
        <p:nvSpPr>
          <p:cNvPr id="73" name="Rectangle 72"/>
          <p:cNvSpPr/>
          <p:nvPr/>
        </p:nvSpPr>
        <p:spPr>
          <a:xfrm>
            <a:off x="6719819" y="3119024"/>
            <a:ext cx="1692188" cy="775597"/>
          </a:xfrm>
          <a:prstGeom prst="rect">
            <a:avLst/>
          </a:prstGeom>
          <a:solidFill>
            <a:schemeClr val="accent3"/>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82880" tIns="91440" rIns="182880" bIns="182880" numCol="1" spcCol="1270" anchor="t" anchorCtr="0">
            <a:spAutoFit/>
          </a:bodyPr>
          <a:lstStyle/>
          <a:p>
            <a:pPr defTabSz="666734">
              <a:lnSpc>
                <a:spcPct val="90000"/>
              </a:lnSpc>
              <a:spcBef>
                <a:spcPct val="0"/>
              </a:spcBef>
              <a:spcAft>
                <a:spcPts val="200"/>
              </a:spcAft>
            </a:pPr>
            <a:r>
              <a:rPr lang="en-US" sz="3600" dirty="0">
                <a:solidFill>
                  <a:schemeClr val="bg1"/>
                </a:solidFill>
              </a:rPr>
              <a:t>Map</a:t>
            </a:r>
          </a:p>
        </p:txBody>
      </p:sp>
    </p:spTree>
    <p:extLst>
      <p:ext uri="{BB962C8B-B14F-4D97-AF65-F5344CB8AC3E}">
        <p14:creationId xmlns:p14="http://schemas.microsoft.com/office/powerpoint/2010/main" val="674661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down)">
                                      <p:cBhvr>
                                        <p:cTn id="7" dur="500"/>
                                        <p:tgtEl>
                                          <p:spTgt spid="67"/>
                                        </p:tgtEl>
                                      </p:cBhvr>
                                    </p:animEffect>
                                  </p:childTnLst>
                                </p:cTn>
                              </p:par>
                              <p:par>
                                <p:cTn id="8" presetID="10" presetClass="entr" presetSubtype="0" fill="hold" grpId="0" nodeType="withEffect">
                                  <p:stCondLst>
                                    <p:cond delay="100"/>
                                  </p:stCondLst>
                                  <p:childTnLst>
                                    <p:set>
                                      <p:cBhvr>
                                        <p:cTn id="9" dur="1" fill="hold">
                                          <p:stCondLst>
                                            <p:cond delay="0"/>
                                          </p:stCondLst>
                                        </p:cTn>
                                        <p:tgtEl>
                                          <p:spTgt spid="52"/>
                                        </p:tgtEl>
                                        <p:attrNameLst>
                                          <p:attrName>style.visibility</p:attrName>
                                        </p:attrNameLst>
                                      </p:cBhvr>
                                      <p:to>
                                        <p:strVal val="visible"/>
                                      </p:to>
                                    </p:set>
                                    <p:animEffect transition="in" filter="fade">
                                      <p:cBhvr>
                                        <p:cTn id="10" dur="500"/>
                                        <p:tgtEl>
                                          <p:spTgt spid="52"/>
                                        </p:tgtEl>
                                      </p:cBhvr>
                                    </p:animEffect>
                                  </p:childTnLst>
                                </p:cTn>
                              </p:par>
                              <p:par>
                                <p:cTn id="11" presetID="10" presetClass="entr" presetSubtype="0" fill="hold" nodeType="withEffect">
                                  <p:stCondLst>
                                    <p:cond delay="200"/>
                                  </p:stCondLst>
                                  <p:childTnLst>
                                    <p:set>
                                      <p:cBhvr>
                                        <p:cTn id="12" dur="1" fill="hold">
                                          <p:stCondLst>
                                            <p:cond delay="0"/>
                                          </p:stCondLst>
                                        </p:cTn>
                                        <p:tgtEl>
                                          <p:spTgt spid="53"/>
                                        </p:tgtEl>
                                        <p:attrNameLst>
                                          <p:attrName>style.visibility</p:attrName>
                                        </p:attrNameLst>
                                      </p:cBhvr>
                                      <p:to>
                                        <p:strVal val="visible"/>
                                      </p:to>
                                    </p:set>
                                    <p:animEffect transition="in" filter="fade">
                                      <p:cBhvr>
                                        <p:cTn id="13" dur="500"/>
                                        <p:tgtEl>
                                          <p:spTgt spid="53"/>
                                        </p:tgtEl>
                                      </p:cBhvr>
                                    </p:animEffect>
                                  </p:childTnLst>
                                </p:cTn>
                              </p:par>
                              <p:par>
                                <p:cTn id="14" presetID="10" presetClass="entr" presetSubtype="0" fill="hold" grpId="0" nodeType="withEffect">
                                  <p:stCondLst>
                                    <p:cond delay="300"/>
                                  </p:stCondLst>
                                  <p:childTnLst>
                                    <p:set>
                                      <p:cBhvr>
                                        <p:cTn id="15" dur="1" fill="hold">
                                          <p:stCondLst>
                                            <p:cond delay="0"/>
                                          </p:stCondLst>
                                        </p:cTn>
                                        <p:tgtEl>
                                          <p:spTgt spid="59"/>
                                        </p:tgtEl>
                                        <p:attrNameLst>
                                          <p:attrName>style.visibility</p:attrName>
                                        </p:attrNameLst>
                                      </p:cBhvr>
                                      <p:to>
                                        <p:strVal val="visible"/>
                                      </p:to>
                                    </p:set>
                                    <p:animEffect transition="in" filter="fade">
                                      <p:cBhvr>
                                        <p:cTn id="16" dur="500"/>
                                        <p:tgtEl>
                                          <p:spTgt spid="59"/>
                                        </p:tgtEl>
                                      </p:cBhvr>
                                    </p:animEffect>
                                  </p:childTnLst>
                                </p:cTn>
                              </p:par>
                              <p:par>
                                <p:cTn id="17" presetID="10" presetClass="entr" presetSubtype="0" fill="hold" grpId="0" nodeType="withEffect">
                                  <p:stCondLst>
                                    <p:cond delay="40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500"/>
                                        <p:tgtEl>
                                          <p:spTgt spid="60"/>
                                        </p:tgtEl>
                                      </p:cBhvr>
                                    </p:animEffect>
                                  </p:childTnLst>
                                </p:cTn>
                              </p:par>
                              <p:par>
                                <p:cTn id="20" presetID="10" presetClass="entr" presetSubtype="0" fill="hold" grpId="0" nodeType="withEffect">
                                  <p:stCondLst>
                                    <p:cond delay="500"/>
                                  </p:stCondLst>
                                  <p:childTnLst>
                                    <p:set>
                                      <p:cBhvr>
                                        <p:cTn id="21" dur="1" fill="hold">
                                          <p:stCondLst>
                                            <p:cond delay="0"/>
                                          </p:stCondLst>
                                        </p:cTn>
                                        <p:tgtEl>
                                          <p:spTgt spid="61"/>
                                        </p:tgtEl>
                                        <p:attrNameLst>
                                          <p:attrName>style.visibility</p:attrName>
                                        </p:attrNameLst>
                                      </p:cBhvr>
                                      <p:to>
                                        <p:strVal val="visible"/>
                                      </p:to>
                                    </p:set>
                                    <p:animEffect transition="in" filter="fade">
                                      <p:cBhvr>
                                        <p:cTn id="22" dur="500"/>
                                        <p:tgtEl>
                                          <p:spTgt spid="61"/>
                                        </p:tgtEl>
                                      </p:cBhvr>
                                    </p:animEffect>
                                  </p:childTnLst>
                                </p:cTn>
                              </p:par>
                              <p:par>
                                <p:cTn id="23" presetID="10" presetClass="entr" presetSubtype="0" fill="hold" grpId="0" nodeType="withEffect">
                                  <p:stCondLst>
                                    <p:cond delay="600"/>
                                  </p:stCondLst>
                                  <p:childTnLst>
                                    <p:set>
                                      <p:cBhvr>
                                        <p:cTn id="24" dur="1" fill="hold">
                                          <p:stCondLst>
                                            <p:cond delay="0"/>
                                          </p:stCondLst>
                                        </p:cTn>
                                        <p:tgtEl>
                                          <p:spTgt spid="62"/>
                                        </p:tgtEl>
                                        <p:attrNameLst>
                                          <p:attrName>style.visibility</p:attrName>
                                        </p:attrNameLst>
                                      </p:cBhvr>
                                      <p:to>
                                        <p:strVal val="visible"/>
                                      </p:to>
                                    </p:set>
                                    <p:animEffect transition="in" filter="fade">
                                      <p:cBhvr>
                                        <p:cTn id="25" dur="500"/>
                                        <p:tgtEl>
                                          <p:spTgt spid="62"/>
                                        </p:tgtEl>
                                      </p:cBhvr>
                                    </p:animEffect>
                                  </p:childTnLst>
                                </p:cTn>
                              </p:par>
                              <p:par>
                                <p:cTn id="26" presetID="10" presetClass="entr" presetSubtype="0" fill="hold" grpId="0" nodeType="withEffect">
                                  <p:stCondLst>
                                    <p:cond delay="700"/>
                                  </p:stCondLst>
                                  <p:childTnLst>
                                    <p:set>
                                      <p:cBhvr>
                                        <p:cTn id="27" dur="1" fill="hold">
                                          <p:stCondLst>
                                            <p:cond delay="0"/>
                                          </p:stCondLst>
                                        </p:cTn>
                                        <p:tgtEl>
                                          <p:spTgt spid="63"/>
                                        </p:tgtEl>
                                        <p:attrNameLst>
                                          <p:attrName>style.visibility</p:attrName>
                                        </p:attrNameLst>
                                      </p:cBhvr>
                                      <p:to>
                                        <p:strVal val="visible"/>
                                      </p:to>
                                    </p:set>
                                    <p:animEffect transition="in" filter="fade">
                                      <p:cBhvr>
                                        <p:cTn id="28" dur="500"/>
                                        <p:tgtEl>
                                          <p:spTgt spid="63"/>
                                        </p:tgtEl>
                                      </p:cBhvr>
                                    </p:animEffect>
                                  </p:childTnLst>
                                </p:cTn>
                              </p:par>
                              <p:par>
                                <p:cTn id="29" presetID="10" presetClass="entr" presetSubtype="0" fill="hold" grpId="0" nodeType="withEffect">
                                  <p:stCondLst>
                                    <p:cond delay="80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500"/>
                                        <p:tgtEl>
                                          <p:spTgt spid="64"/>
                                        </p:tgtEl>
                                      </p:cBhvr>
                                    </p:animEffect>
                                  </p:childTnLst>
                                </p:cTn>
                              </p:par>
                              <p:par>
                                <p:cTn id="32" presetID="10" presetClass="entr" presetSubtype="0" fill="hold" grpId="0" nodeType="withEffect">
                                  <p:stCondLst>
                                    <p:cond delay="900"/>
                                  </p:stCondLst>
                                  <p:childTnLst>
                                    <p:set>
                                      <p:cBhvr>
                                        <p:cTn id="33" dur="1" fill="hold">
                                          <p:stCondLst>
                                            <p:cond delay="0"/>
                                          </p:stCondLst>
                                        </p:cTn>
                                        <p:tgtEl>
                                          <p:spTgt spid="65"/>
                                        </p:tgtEl>
                                        <p:attrNameLst>
                                          <p:attrName>style.visibility</p:attrName>
                                        </p:attrNameLst>
                                      </p:cBhvr>
                                      <p:to>
                                        <p:strVal val="visible"/>
                                      </p:to>
                                    </p:set>
                                    <p:animEffect transition="in" filter="fade">
                                      <p:cBhvr>
                                        <p:cTn id="34" dur="500"/>
                                        <p:tgtEl>
                                          <p:spTgt spid="65"/>
                                        </p:tgtEl>
                                      </p:cBhvr>
                                    </p:animEffect>
                                  </p:childTnLst>
                                </p:cTn>
                              </p:par>
                              <p:par>
                                <p:cTn id="35" presetID="10" presetClass="entr" presetSubtype="0" fill="hold" grpId="0" nodeType="withEffect">
                                  <p:stCondLst>
                                    <p:cond delay="100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500"/>
                                        <p:tgtEl>
                                          <p:spTgt spid="66"/>
                                        </p:tgtEl>
                                      </p:cBhvr>
                                    </p:animEffect>
                                  </p:childTnLst>
                                </p:cTn>
                              </p:par>
                              <p:par>
                                <p:cTn id="38" presetID="10" presetClass="entr" presetSubtype="0" fill="hold" grpId="1" nodeType="with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fade">
                                      <p:cBhvr>
                                        <p:cTn id="40" dur="500"/>
                                        <p:tgtEl>
                                          <p:spTgt spid="51"/>
                                        </p:tgtEl>
                                      </p:cBhvr>
                                    </p:animEffect>
                                  </p:childTnLst>
                                </p:cTn>
                              </p:par>
                              <p:par>
                                <p:cTn id="41" presetID="63" presetClass="path" presetSubtype="0" decel="57143" fill="hold" grpId="0" nodeType="withEffect">
                                  <p:stCondLst>
                                    <p:cond delay="0"/>
                                  </p:stCondLst>
                                  <p:childTnLst>
                                    <p:animMotion origin="layout" path="M -4.16667E-6 2.22222E-6 L 0.3017 2.22222E-6 " pathEditMode="relative" rAng="0" ptsTypes="AA">
                                      <p:cBhvr>
                                        <p:cTn id="42" dur="3500" spd="-100000" fill="hold"/>
                                        <p:tgtEl>
                                          <p:spTgt spid="51"/>
                                        </p:tgtEl>
                                        <p:attrNameLst>
                                          <p:attrName>ppt_x</p:attrName>
                                          <p:attrName>ppt_y</p:attrName>
                                        </p:attrNameLst>
                                      </p:cBhvr>
                                      <p:rCtr x="15078" y="0"/>
                                    </p:animMotion>
                                  </p:childTnLst>
                                </p:cTn>
                              </p:par>
                              <p:par>
                                <p:cTn id="43" presetID="10" presetClass="entr" presetSubtype="0" fill="hold" grpId="1" nodeType="withEffect">
                                  <p:stCondLst>
                                    <p:cond delay="0"/>
                                  </p:stCondLst>
                                  <p:childTnLst>
                                    <p:set>
                                      <p:cBhvr>
                                        <p:cTn id="44" dur="1" fill="hold">
                                          <p:stCondLst>
                                            <p:cond delay="0"/>
                                          </p:stCondLst>
                                        </p:cTn>
                                        <p:tgtEl>
                                          <p:spTgt spid="69"/>
                                        </p:tgtEl>
                                        <p:attrNameLst>
                                          <p:attrName>style.visibility</p:attrName>
                                        </p:attrNameLst>
                                      </p:cBhvr>
                                      <p:to>
                                        <p:strVal val="visible"/>
                                      </p:to>
                                    </p:set>
                                    <p:animEffect transition="in" filter="fade">
                                      <p:cBhvr>
                                        <p:cTn id="45" dur="500"/>
                                        <p:tgtEl>
                                          <p:spTgt spid="69"/>
                                        </p:tgtEl>
                                      </p:cBhvr>
                                    </p:animEffect>
                                  </p:childTnLst>
                                </p:cTn>
                              </p:par>
                              <p:par>
                                <p:cTn id="46" presetID="63" presetClass="path" presetSubtype="0" decel="57143" fill="hold" grpId="0" nodeType="withEffect">
                                  <p:stCondLst>
                                    <p:cond delay="0"/>
                                  </p:stCondLst>
                                  <p:childTnLst>
                                    <p:animMotion origin="layout" path="M 3.54167E-6 3.33333E-6 L 0.42382 3.33333E-6 " pathEditMode="relative" rAng="0" ptsTypes="AA">
                                      <p:cBhvr>
                                        <p:cTn id="47" dur="3500" spd="-100000" fill="hold"/>
                                        <p:tgtEl>
                                          <p:spTgt spid="69"/>
                                        </p:tgtEl>
                                        <p:attrNameLst>
                                          <p:attrName>ppt_x</p:attrName>
                                          <p:attrName>ppt_y</p:attrName>
                                        </p:attrNameLst>
                                      </p:cBhvr>
                                      <p:rCtr x="21185" y="0"/>
                                    </p:animMotion>
                                  </p:childTnLst>
                                </p:cTn>
                              </p:par>
                              <p:par>
                                <p:cTn id="48" presetID="10" presetClass="entr" presetSubtype="0" fill="hold" grpId="1"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500"/>
                                        <p:tgtEl>
                                          <p:spTgt spid="68"/>
                                        </p:tgtEl>
                                      </p:cBhvr>
                                    </p:animEffect>
                                  </p:childTnLst>
                                </p:cTn>
                              </p:par>
                              <p:par>
                                <p:cTn id="51" presetID="63" presetClass="path" presetSubtype="0" decel="57143" fill="hold" grpId="0" nodeType="withEffect">
                                  <p:stCondLst>
                                    <p:cond delay="0"/>
                                  </p:stCondLst>
                                  <p:childTnLst>
                                    <p:animMotion origin="layout" path="M 1.66667E-6 -1.85185E-6 L 0.20768 -1.85185E-6 " pathEditMode="relative" rAng="0" ptsTypes="AA">
                                      <p:cBhvr>
                                        <p:cTn id="52" dur="3500" spd="-100000" fill="hold"/>
                                        <p:tgtEl>
                                          <p:spTgt spid="68"/>
                                        </p:tgtEl>
                                        <p:attrNameLst>
                                          <p:attrName>ppt_x</p:attrName>
                                          <p:attrName>ppt_y</p:attrName>
                                        </p:attrNameLst>
                                      </p:cBhvr>
                                      <p:rCtr x="10378" y="0"/>
                                    </p:animMotion>
                                  </p:childTnLst>
                                </p:cTn>
                              </p:par>
                              <p:par>
                                <p:cTn id="53" presetID="10" presetClass="entr" presetSubtype="0" fill="hold" grpId="0" nodeType="withEffect">
                                  <p:stCondLst>
                                    <p:cond delay="600"/>
                                  </p:stCondLst>
                                  <p:childTnLst>
                                    <p:set>
                                      <p:cBhvr>
                                        <p:cTn id="54" dur="1" fill="hold">
                                          <p:stCondLst>
                                            <p:cond delay="0"/>
                                          </p:stCondLst>
                                        </p:cTn>
                                        <p:tgtEl>
                                          <p:spTgt spid="70"/>
                                        </p:tgtEl>
                                        <p:attrNameLst>
                                          <p:attrName>style.visibility</p:attrName>
                                        </p:attrNameLst>
                                      </p:cBhvr>
                                      <p:to>
                                        <p:strVal val="visible"/>
                                      </p:to>
                                    </p:set>
                                    <p:animEffect transition="in" filter="fade">
                                      <p:cBhvr>
                                        <p:cTn id="55" dur="500"/>
                                        <p:tgtEl>
                                          <p:spTgt spid="70"/>
                                        </p:tgtEl>
                                      </p:cBhvr>
                                    </p:animEffect>
                                  </p:childTnLst>
                                </p:cTn>
                              </p:par>
                              <p:par>
                                <p:cTn id="56" presetID="10" presetClass="entr" presetSubtype="0" fill="hold" grpId="0" nodeType="withEffect">
                                  <p:stCondLst>
                                    <p:cond delay="600"/>
                                  </p:stCondLst>
                                  <p:childTnLst>
                                    <p:set>
                                      <p:cBhvr>
                                        <p:cTn id="57" dur="1" fill="hold">
                                          <p:stCondLst>
                                            <p:cond delay="0"/>
                                          </p:stCondLst>
                                        </p:cTn>
                                        <p:tgtEl>
                                          <p:spTgt spid="72"/>
                                        </p:tgtEl>
                                        <p:attrNameLst>
                                          <p:attrName>style.visibility</p:attrName>
                                        </p:attrNameLst>
                                      </p:cBhvr>
                                      <p:to>
                                        <p:strVal val="visible"/>
                                      </p:to>
                                    </p:set>
                                    <p:animEffect transition="in" filter="fade">
                                      <p:cBhvr>
                                        <p:cTn id="58" dur="500"/>
                                        <p:tgtEl>
                                          <p:spTgt spid="72"/>
                                        </p:tgtEl>
                                      </p:cBhvr>
                                    </p:animEffect>
                                  </p:childTnLst>
                                </p:cTn>
                              </p:par>
                              <p:par>
                                <p:cTn id="59" presetID="10" presetClass="entr" presetSubtype="0" fill="hold" grpId="0" nodeType="withEffect">
                                  <p:stCondLst>
                                    <p:cond delay="1200"/>
                                  </p:stCondLst>
                                  <p:childTnLst>
                                    <p:set>
                                      <p:cBhvr>
                                        <p:cTn id="60" dur="1" fill="hold">
                                          <p:stCondLst>
                                            <p:cond delay="0"/>
                                          </p:stCondLst>
                                        </p:cTn>
                                        <p:tgtEl>
                                          <p:spTgt spid="71"/>
                                        </p:tgtEl>
                                        <p:attrNameLst>
                                          <p:attrName>style.visibility</p:attrName>
                                        </p:attrNameLst>
                                      </p:cBhvr>
                                      <p:to>
                                        <p:strVal val="visible"/>
                                      </p:to>
                                    </p:set>
                                    <p:animEffect transition="in" filter="fade">
                                      <p:cBhvr>
                                        <p:cTn id="61" dur="500"/>
                                        <p:tgtEl>
                                          <p:spTgt spid="71"/>
                                        </p:tgtEl>
                                      </p:cBhvr>
                                    </p:animEffect>
                                  </p:childTnLst>
                                </p:cTn>
                              </p:par>
                              <p:par>
                                <p:cTn id="62" presetID="10" presetClass="entr" presetSubtype="0" fill="hold" grpId="0" nodeType="withEffect">
                                  <p:stCondLst>
                                    <p:cond delay="1200"/>
                                  </p:stCondLst>
                                  <p:childTnLst>
                                    <p:set>
                                      <p:cBhvr>
                                        <p:cTn id="63" dur="1" fill="hold">
                                          <p:stCondLst>
                                            <p:cond delay="0"/>
                                          </p:stCondLst>
                                        </p:cTn>
                                        <p:tgtEl>
                                          <p:spTgt spid="73"/>
                                        </p:tgtEl>
                                        <p:attrNameLst>
                                          <p:attrName>style.visibility</p:attrName>
                                        </p:attrNameLst>
                                      </p:cBhvr>
                                      <p:to>
                                        <p:strVal val="visible"/>
                                      </p:to>
                                    </p:set>
                                    <p:animEffect transition="in" filter="fade">
                                      <p:cBhvr>
                                        <p:cTn id="64"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1" grpId="1" animBg="1"/>
      <p:bldP spid="52"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8" grpId="1" animBg="1"/>
      <p:bldP spid="69" grpId="0" animBg="1"/>
      <p:bldP spid="69" grpId="1" animBg="1"/>
      <p:bldP spid="70" grpId="0" animBg="1"/>
      <p:bldP spid="71" grpId="0" animBg="1"/>
      <p:bldP spid="72" grpId="0" animBg="1"/>
      <p:bldP spid="7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7632" y="3153664"/>
            <a:ext cx="4468368" cy="3706368"/>
          </a:xfrm>
          <a:prstGeom prst="rect">
            <a:avLst/>
          </a:prstGeom>
        </p:spPr>
      </p:pic>
      <p:sp>
        <p:nvSpPr>
          <p:cNvPr id="24" name="TextBox 23">
            <a:extLst>
              <a:ext uri="{FF2B5EF4-FFF2-40B4-BE49-F238E27FC236}">
                <a16:creationId xmlns:a16="http://schemas.microsoft.com/office/drawing/2014/main" id="{173018C8-03FD-436F-9C99-DA75024C8C61}"/>
              </a:ext>
            </a:extLst>
          </p:cNvPr>
          <p:cNvSpPr txBox="1"/>
          <p:nvPr/>
        </p:nvSpPr>
        <p:spPr>
          <a:xfrm>
            <a:off x="1317038" y="129728"/>
            <a:ext cx="7318507"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lumMod val="65000"/>
                  </a:prstClr>
                </a:solidFill>
                <a:effectLst/>
                <a:uLnTx/>
                <a:uFillTx/>
                <a:latin typeface="Tw Cen MT" panose="020B0602020104020603" pitchFamily="34" charset="0"/>
                <a:ea typeface="+mn-ea"/>
                <a:cs typeface="+mn-cs"/>
              </a:rPr>
              <a:t>TRAINING</a:t>
            </a:r>
            <a:r>
              <a:rPr kumimoji="0" lang="en-US" sz="4000" b="0" i="0" u="none" strike="noStrike" kern="1200" cap="none" spc="0" normalizeH="0" noProof="0" dirty="0">
                <a:ln>
                  <a:noFill/>
                </a:ln>
                <a:solidFill>
                  <a:prstClr val="white">
                    <a:lumMod val="65000"/>
                  </a:prstClr>
                </a:solidFill>
                <a:effectLst/>
                <a:uLnTx/>
                <a:uFillTx/>
                <a:latin typeface="Tw Cen MT" panose="020B0602020104020603" pitchFamily="34" charset="0"/>
                <a:ea typeface="+mn-ea"/>
                <a:cs typeface="+mn-cs"/>
              </a:rPr>
              <a:t> WORKSTREAM </a:t>
            </a:r>
            <a:endParaRPr kumimoji="0" lang="en-US" sz="4000" b="0" i="0" u="none" strike="noStrike" kern="1200" cap="none" spc="0" normalizeH="0" baseline="0" noProof="0" dirty="0">
              <a:ln>
                <a:noFill/>
              </a:ln>
              <a:solidFill>
                <a:prstClr val="white">
                  <a:lumMod val="65000"/>
                </a:prstClr>
              </a:solidFill>
              <a:effectLst/>
              <a:uLnTx/>
              <a:uFillTx/>
              <a:latin typeface="Tw Cen MT" panose="020B0602020104020603" pitchFamily="34" charset="0"/>
              <a:ea typeface="+mn-ea"/>
              <a:cs typeface="+mn-cs"/>
            </a:endParaRPr>
          </a:p>
        </p:txBody>
      </p:sp>
      <p:sp>
        <p:nvSpPr>
          <p:cNvPr id="11" name="TextBox 10"/>
          <p:cNvSpPr txBox="1"/>
          <p:nvPr/>
        </p:nvSpPr>
        <p:spPr>
          <a:xfrm>
            <a:off x="546018" y="1008066"/>
            <a:ext cx="8860543" cy="523220"/>
          </a:xfrm>
          <a:prstGeom prst="rect">
            <a:avLst/>
          </a:prstGeom>
          <a:noFill/>
        </p:spPr>
        <p:txBody>
          <a:bodyPr wrap="square" rtlCol="0">
            <a:spAutoFit/>
          </a:bodyPr>
          <a:lstStyle/>
          <a:p>
            <a:pPr algn="ctr"/>
            <a:r>
              <a:rPr lang="en-GB" sz="2800" b="1" dirty="0">
                <a:solidFill>
                  <a:srgbClr val="00B0F0"/>
                </a:solidFill>
                <a:latin typeface="Tw Cen MT" panose="020B0602020104020603" pitchFamily="34" charset="0"/>
              </a:rPr>
              <a:t>Core: </a:t>
            </a:r>
            <a:r>
              <a:rPr lang="en-GB" sz="2800" dirty="0">
                <a:solidFill>
                  <a:srgbClr val="00B0F0"/>
                </a:solidFill>
                <a:latin typeface="Tw Cen MT" panose="020B0602020104020603" pitchFamily="34" charset="0"/>
              </a:rPr>
              <a:t>Alignment to the National Refresher Periods</a:t>
            </a:r>
          </a:p>
        </p:txBody>
      </p:sp>
      <p:graphicFrame>
        <p:nvGraphicFramePr>
          <p:cNvPr id="7" name="Object 6"/>
          <p:cNvGraphicFramePr>
            <a:graphicFrameLocks noChangeAspect="1"/>
          </p:cNvGraphicFramePr>
          <p:nvPr>
            <p:extLst>
              <p:ext uri="{D42A27DB-BD31-4B8C-83A1-F6EECF244321}">
                <p14:modId xmlns:p14="http://schemas.microsoft.com/office/powerpoint/2010/main" val="3581105389"/>
              </p:ext>
            </p:extLst>
          </p:nvPr>
        </p:nvGraphicFramePr>
        <p:xfrm>
          <a:off x="813147" y="1531286"/>
          <a:ext cx="8326284" cy="5053814"/>
        </p:xfrm>
        <a:graphic>
          <a:graphicData uri="http://schemas.openxmlformats.org/presentationml/2006/ole">
            <mc:AlternateContent xmlns:mc="http://schemas.openxmlformats.org/markup-compatibility/2006">
              <mc:Choice xmlns:v="urn:schemas-microsoft-com:vml" Requires="v">
                <p:oleObj name="Worksheet" r:id="rId4" imgW="15151036" imgH="9194760" progId="Excel.Sheet.8">
                  <p:embed/>
                </p:oleObj>
              </mc:Choice>
              <mc:Fallback>
                <p:oleObj name="Worksheet" r:id="rId4" imgW="15151036" imgH="9194760" progId="Excel.Sheet.8">
                  <p:embed/>
                  <p:pic>
                    <p:nvPicPr>
                      <p:cNvPr id="7" name="Object 6"/>
                      <p:cNvPicPr/>
                      <p:nvPr/>
                    </p:nvPicPr>
                    <p:blipFill>
                      <a:blip r:embed="rId5"/>
                      <a:stretch>
                        <a:fillRect/>
                      </a:stretch>
                    </p:blipFill>
                    <p:spPr>
                      <a:xfrm>
                        <a:off x="813147" y="1531286"/>
                        <a:ext cx="8326284" cy="5053814"/>
                      </a:xfrm>
                      <a:prstGeom prst="rect">
                        <a:avLst/>
                      </a:prstGeom>
                    </p:spPr>
                  </p:pic>
                </p:oleObj>
              </mc:Fallback>
            </mc:AlternateContent>
          </a:graphicData>
        </a:graphic>
      </p:graphicFrame>
    </p:spTree>
    <p:extLst>
      <p:ext uri="{BB962C8B-B14F-4D97-AF65-F5344CB8AC3E}">
        <p14:creationId xmlns:p14="http://schemas.microsoft.com/office/powerpoint/2010/main" val="2389665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7632" y="3153664"/>
            <a:ext cx="4468368" cy="3706368"/>
          </a:xfrm>
          <a:prstGeom prst="rect">
            <a:avLst/>
          </a:prstGeom>
        </p:spPr>
      </p:pic>
      <p:sp>
        <p:nvSpPr>
          <p:cNvPr id="24" name="TextBox 23">
            <a:extLst>
              <a:ext uri="{FF2B5EF4-FFF2-40B4-BE49-F238E27FC236}">
                <a16:creationId xmlns:a16="http://schemas.microsoft.com/office/drawing/2014/main" id="{173018C8-03FD-436F-9C99-DA75024C8C61}"/>
              </a:ext>
            </a:extLst>
          </p:cNvPr>
          <p:cNvSpPr txBox="1"/>
          <p:nvPr/>
        </p:nvSpPr>
        <p:spPr>
          <a:xfrm>
            <a:off x="1317038" y="129728"/>
            <a:ext cx="7318507"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lumMod val="65000"/>
                  </a:prstClr>
                </a:solidFill>
                <a:effectLst/>
                <a:uLnTx/>
                <a:uFillTx/>
                <a:latin typeface="Tw Cen MT" panose="020B0602020104020603" pitchFamily="34" charset="0"/>
                <a:ea typeface="+mn-ea"/>
                <a:cs typeface="+mn-cs"/>
              </a:rPr>
              <a:t>TRAINING</a:t>
            </a:r>
            <a:r>
              <a:rPr kumimoji="0" lang="en-US" sz="4000" b="0" i="0" u="none" strike="noStrike" kern="1200" cap="none" spc="0" normalizeH="0" noProof="0" dirty="0">
                <a:ln>
                  <a:noFill/>
                </a:ln>
                <a:solidFill>
                  <a:prstClr val="white">
                    <a:lumMod val="65000"/>
                  </a:prstClr>
                </a:solidFill>
                <a:effectLst/>
                <a:uLnTx/>
                <a:uFillTx/>
                <a:latin typeface="Tw Cen MT" panose="020B0602020104020603" pitchFamily="34" charset="0"/>
                <a:ea typeface="+mn-ea"/>
                <a:cs typeface="+mn-cs"/>
              </a:rPr>
              <a:t> WORKSTREAM </a:t>
            </a:r>
            <a:endParaRPr kumimoji="0" lang="en-US" sz="4000" b="0" i="0" u="none" strike="noStrike" kern="1200" cap="none" spc="0" normalizeH="0" baseline="0" noProof="0" dirty="0">
              <a:ln>
                <a:noFill/>
              </a:ln>
              <a:solidFill>
                <a:prstClr val="white">
                  <a:lumMod val="65000"/>
                </a:prstClr>
              </a:solidFill>
              <a:effectLst/>
              <a:uLnTx/>
              <a:uFillTx/>
              <a:latin typeface="Tw Cen MT" panose="020B0602020104020603" pitchFamily="34" charset="0"/>
              <a:ea typeface="+mn-ea"/>
              <a:cs typeface="+mn-cs"/>
            </a:endParaRPr>
          </a:p>
        </p:txBody>
      </p:sp>
      <p:pic>
        <p:nvPicPr>
          <p:cNvPr id="36" name="Picture 3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6109" y="6235908"/>
            <a:ext cx="914400" cy="432816"/>
          </a:xfrm>
          <a:prstGeom prst="rect">
            <a:avLst/>
          </a:prstGeom>
        </p:spPr>
      </p:pic>
      <p:sp>
        <p:nvSpPr>
          <p:cNvPr id="10" name="TextBox 9"/>
          <p:cNvSpPr txBox="1"/>
          <p:nvPr/>
        </p:nvSpPr>
        <p:spPr>
          <a:xfrm>
            <a:off x="546018" y="1008066"/>
            <a:ext cx="8860543" cy="523220"/>
          </a:xfrm>
          <a:prstGeom prst="rect">
            <a:avLst/>
          </a:prstGeom>
          <a:noFill/>
        </p:spPr>
        <p:txBody>
          <a:bodyPr wrap="square" rtlCol="0">
            <a:spAutoFit/>
          </a:bodyPr>
          <a:lstStyle/>
          <a:p>
            <a:pPr algn="ctr"/>
            <a:r>
              <a:rPr lang="en-GB" sz="2800" b="1" dirty="0">
                <a:solidFill>
                  <a:srgbClr val="00B0F0"/>
                </a:solidFill>
                <a:latin typeface="Tw Cen MT" panose="020B0602020104020603" pitchFamily="34" charset="0"/>
              </a:rPr>
              <a:t>GM: </a:t>
            </a:r>
            <a:r>
              <a:rPr lang="en-GB" sz="2800" dirty="0">
                <a:solidFill>
                  <a:srgbClr val="00B0F0"/>
                </a:solidFill>
                <a:latin typeface="Tw Cen MT" panose="020B0602020104020603" pitchFamily="34" charset="0"/>
              </a:rPr>
              <a:t>Alignment to the Dementia Framework</a:t>
            </a:r>
          </a:p>
        </p:txBody>
      </p:sp>
      <p:sp>
        <p:nvSpPr>
          <p:cNvPr id="11" name="Rectangle 10"/>
          <p:cNvSpPr/>
          <p:nvPr/>
        </p:nvSpPr>
        <p:spPr>
          <a:xfrm>
            <a:off x="762001" y="2527019"/>
            <a:ext cx="4153568" cy="726802"/>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762001" y="3248733"/>
            <a:ext cx="4153568" cy="726802"/>
          </a:xfrm>
          <a:prstGeom prst="rect">
            <a:avLst/>
          </a:prstGeom>
          <a:solidFill>
            <a:schemeClr val="accent5">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762001" y="3971573"/>
            <a:ext cx="4153568" cy="726802"/>
          </a:xfrm>
          <a:prstGeom prst="rect">
            <a:avLst/>
          </a:prstGeom>
          <a:solidFill>
            <a:schemeClr val="accent5">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762001" y="1805304"/>
            <a:ext cx="4153568" cy="726802"/>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Freeform 37"/>
          <p:cNvSpPr>
            <a:spLocks/>
          </p:cNvSpPr>
          <p:nvPr/>
        </p:nvSpPr>
        <p:spPr bwMode="auto">
          <a:xfrm>
            <a:off x="897478" y="5589430"/>
            <a:ext cx="3750501" cy="3327375"/>
          </a:xfrm>
          <a:custGeom>
            <a:avLst/>
            <a:gdLst>
              <a:gd name="T0" fmla="*/ 1178 w 1554"/>
              <a:gd name="T1" fmla="*/ 59 h 1379"/>
              <a:gd name="T2" fmla="*/ 1171 w 1554"/>
              <a:gd name="T3" fmla="*/ 26 h 1379"/>
              <a:gd name="T4" fmla="*/ 1149 w 1554"/>
              <a:gd name="T5" fmla="*/ 0 h 1379"/>
              <a:gd name="T6" fmla="*/ 1120 w 1554"/>
              <a:gd name="T7" fmla="*/ 7 h 1379"/>
              <a:gd name="T8" fmla="*/ 1085 w 1554"/>
              <a:gd name="T9" fmla="*/ 8 h 1379"/>
              <a:gd name="T10" fmla="*/ 1038 w 1554"/>
              <a:gd name="T11" fmla="*/ 24 h 1379"/>
              <a:gd name="T12" fmla="*/ 960 w 1554"/>
              <a:gd name="T13" fmla="*/ 59 h 1379"/>
              <a:gd name="T14" fmla="*/ 902 w 1554"/>
              <a:gd name="T15" fmla="*/ 98 h 1379"/>
              <a:gd name="T16" fmla="*/ 864 w 1554"/>
              <a:gd name="T17" fmla="*/ 118 h 1379"/>
              <a:gd name="T18" fmla="*/ 757 w 1554"/>
              <a:gd name="T19" fmla="*/ 209 h 1379"/>
              <a:gd name="T20" fmla="*/ 653 w 1554"/>
              <a:gd name="T21" fmla="*/ 295 h 1379"/>
              <a:gd name="T22" fmla="*/ 607 w 1554"/>
              <a:gd name="T23" fmla="*/ 352 h 1379"/>
              <a:gd name="T24" fmla="*/ 543 w 1554"/>
              <a:gd name="T25" fmla="*/ 404 h 1379"/>
              <a:gd name="T26" fmla="*/ 502 w 1554"/>
              <a:gd name="T27" fmla="*/ 444 h 1379"/>
              <a:gd name="T28" fmla="*/ 469 w 1554"/>
              <a:gd name="T29" fmla="*/ 479 h 1379"/>
              <a:gd name="T30" fmla="*/ 528 w 1554"/>
              <a:gd name="T31" fmla="*/ 366 h 1379"/>
              <a:gd name="T32" fmla="*/ 558 w 1554"/>
              <a:gd name="T33" fmla="*/ 304 h 1379"/>
              <a:gd name="T34" fmla="*/ 524 w 1554"/>
              <a:gd name="T35" fmla="*/ 181 h 1379"/>
              <a:gd name="T36" fmla="*/ 406 w 1554"/>
              <a:gd name="T37" fmla="*/ 272 h 1379"/>
              <a:gd name="T38" fmla="*/ 379 w 1554"/>
              <a:gd name="T39" fmla="*/ 397 h 1379"/>
              <a:gd name="T40" fmla="*/ 263 w 1554"/>
              <a:gd name="T41" fmla="*/ 581 h 1379"/>
              <a:gd name="T42" fmla="*/ 214 w 1554"/>
              <a:gd name="T43" fmla="*/ 697 h 1379"/>
              <a:gd name="T44" fmla="*/ 133 w 1554"/>
              <a:gd name="T45" fmla="*/ 878 h 1379"/>
              <a:gd name="T46" fmla="*/ 77 w 1554"/>
              <a:gd name="T47" fmla="*/ 1078 h 1379"/>
              <a:gd name="T48" fmla="*/ 0 w 1554"/>
              <a:gd name="T49" fmla="*/ 1293 h 1379"/>
              <a:gd name="T50" fmla="*/ 1477 w 1554"/>
              <a:gd name="T51" fmla="*/ 1379 h 1379"/>
              <a:gd name="T52" fmla="*/ 1495 w 1554"/>
              <a:gd name="T53" fmla="*/ 1298 h 1379"/>
              <a:gd name="T54" fmla="*/ 1509 w 1554"/>
              <a:gd name="T55" fmla="*/ 1188 h 1379"/>
              <a:gd name="T56" fmla="*/ 1503 w 1554"/>
              <a:gd name="T57" fmla="*/ 1122 h 1379"/>
              <a:gd name="T58" fmla="*/ 1542 w 1554"/>
              <a:gd name="T59" fmla="*/ 1006 h 1379"/>
              <a:gd name="T60" fmla="*/ 1542 w 1554"/>
              <a:gd name="T61" fmla="*/ 953 h 1379"/>
              <a:gd name="T62" fmla="*/ 1543 w 1554"/>
              <a:gd name="T63" fmla="*/ 898 h 1379"/>
              <a:gd name="T64" fmla="*/ 1537 w 1554"/>
              <a:gd name="T65" fmla="*/ 841 h 1379"/>
              <a:gd name="T66" fmla="*/ 1509 w 1554"/>
              <a:gd name="T67" fmla="*/ 764 h 1379"/>
              <a:gd name="T68" fmla="*/ 1472 w 1554"/>
              <a:gd name="T69" fmla="*/ 716 h 1379"/>
              <a:gd name="T70" fmla="*/ 1468 w 1554"/>
              <a:gd name="T71" fmla="*/ 673 h 1379"/>
              <a:gd name="T72" fmla="*/ 1427 w 1554"/>
              <a:gd name="T73" fmla="*/ 574 h 1379"/>
              <a:gd name="T74" fmla="*/ 1399 w 1554"/>
              <a:gd name="T75" fmla="*/ 550 h 1379"/>
              <a:gd name="T76" fmla="*/ 1405 w 1554"/>
              <a:gd name="T77" fmla="*/ 495 h 1379"/>
              <a:gd name="T78" fmla="*/ 1384 w 1554"/>
              <a:gd name="T79" fmla="*/ 448 h 1379"/>
              <a:gd name="T80" fmla="*/ 1352 w 1554"/>
              <a:gd name="T81" fmla="*/ 359 h 1379"/>
              <a:gd name="T82" fmla="*/ 1314 w 1554"/>
              <a:gd name="T83" fmla="*/ 287 h 1379"/>
              <a:gd name="T84" fmla="*/ 1245 w 1554"/>
              <a:gd name="T85" fmla="*/ 181 h 1379"/>
              <a:gd name="T86" fmla="*/ 1237 w 1554"/>
              <a:gd name="T87" fmla="*/ 145 h 1379"/>
              <a:gd name="T88" fmla="*/ 1241 w 1554"/>
              <a:gd name="T89" fmla="*/ 81 h 1379"/>
              <a:gd name="T90" fmla="*/ 1178 w 1554"/>
              <a:gd name="T91" fmla="*/ 59 h 1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54" h="1379">
                <a:moveTo>
                  <a:pt x="1178" y="59"/>
                </a:moveTo>
                <a:cubicBezTo>
                  <a:pt x="1178" y="59"/>
                  <a:pt x="1176" y="36"/>
                  <a:pt x="1171" y="26"/>
                </a:cubicBezTo>
                <a:cubicBezTo>
                  <a:pt x="1167" y="16"/>
                  <a:pt x="1166" y="0"/>
                  <a:pt x="1149" y="0"/>
                </a:cubicBezTo>
                <a:cubicBezTo>
                  <a:pt x="1132" y="0"/>
                  <a:pt x="1126" y="6"/>
                  <a:pt x="1120" y="7"/>
                </a:cubicBezTo>
                <a:cubicBezTo>
                  <a:pt x="1113" y="8"/>
                  <a:pt x="1099" y="7"/>
                  <a:pt x="1085" y="8"/>
                </a:cubicBezTo>
                <a:cubicBezTo>
                  <a:pt x="1070" y="9"/>
                  <a:pt x="1065" y="19"/>
                  <a:pt x="1038" y="24"/>
                </a:cubicBezTo>
                <a:cubicBezTo>
                  <a:pt x="1011" y="28"/>
                  <a:pt x="975" y="46"/>
                  <a:pt x="960" y="59"/>
                </a:cubicBezTo>
                <a:cubicBezTo>
                  <a:pt x="944" y="71"/>
                  <a:pt x="914" y="88"/>
                  <a:pt x="902" y="98"/>
                </a:cubicBezTo>
                <a:cubicBezTo>
                  <a:pt x="890" y="108"/>
                  <a:pt x="875" y="104"/>
                  <a:pt x="864" y="118"/>
                </a:cubicBezTo>
                <a:cubicBezTo>
                  <a:pt x="852" y="133"/>
                  <a:pt x="779" y="187"/>
                  <a:pt x="757" y="209"/>
                </a:cubicBezTo>
                <a:cubicBezTo>
                  <a:pt x="734" y="230"/>
                  <a:pt x="663" y="268"/>
                  <a:pt x="653" y="295"/>
                </a:cubicBezTo>
                <a:cubicBezTo>
                  <a:pt x="643" y="323"/>
                  <a:pt x="627" y="345"/>
                  <a:pt x="607" y="352"/>
                </a:cubicBezTo>
                <a:cubicBezTo>
                  <a:pt x="586" y="359"/>
                  <a:pt x="551" y="388"/>
                  <a:pt x="543" y="404"/>
                </a:cubicBezTo>
                <a:cubicBezTo>
                  <a:pt x="536" y="419"/>
                  <a:pt x="513" y="428"/>
                  <a:pt x="502" y="444"/>
                </a:cubicBezTo>
                <a:cubicBezTo>
                  <a:pt x="490" y="460"/>
                  <a:pt x="469" y="479"/>
                  <a:pt x="469" y="479"/>
                </a:cubicBezTo>
                <a:cubicBezTo>
                  <a:pt x="469" y="479"/>
                  <a:pt x="514" y="385"/>
                  <a:pt x="528" y="366"/>
                </a:cubicBezTo>
                <a:cubicBezTo>
                  <a:pt x="541" y="348"/>
                  <a:pt x="546" y="314"/>
                  <a:pt x="558" y="304"/>
                </a:cubicBezTo>
                <a:cubicBezTo>
                  <a:pt x="552" y="279"/>
                  <a:pt x="534" y="216"/>
                  <a:pt x="524" y="181"/>
                </a:cubicBezTo>
                <a:cubicBezTo>
                  <a:pt x="483" y="203"/>
                  <a:pt x="418" y="248"/>
                  <a:pt x="406" y="272"/>
                </a:cubicBezTo>
                <a:cubicBezTo>
                  <a:pt x="394" y="295"/>
                  <a:pt x="382" y="373"/>
                  <a:pt x="379" y="397"/>
                </a:cubicBezTo>
                <a:cubicBezTo>
                  <a:pt x="345" y="416"/>
                  <a:pt x="272" y="552"/>
                  <a:pt x="263" y="581"/>
                </a:cubicBezTo>
                <a:cubicBezTo>
                  <a:pt x="254" y="609"/>
                  <a:pt x="219" y="652"/>
                  <a:pt x="214" y="697"/>
                </a:cubicBezTo>
                <a:cubicBezTo>
                  <a:pt x="208" y="743"/>
                  <a:pt x="151" y="831"/>
                  <a:pt x="133" y="878"/>
                </a:cubicBezTo>
                <a:cubicBezTo>
                  <a:pt x="115" y="924"/>
                  <a:pt x="87" y="1041"/>
                  <a:pt x="77" y="1078"/>
                </a:cubicBezTo>
                <a:cubicBezTo>
                  <a:pt x="67" y="1115"/>
                  <a:pt x="0" y="1293"/>
                  <a:pt x="0" y="1293"/>
                </a:cubicBezTo>
                <a:cubicBezTo>
                  <a:pt x="1477" y="1379"/>
                  <a:pt x="1477" y="1379"/>
                  <a:pt x="1477" y="1379"/>
                </a:cubicBezTo>
                <a:cubicBezTo>
                  <a:pt x="1477" y="1379"/>
                  <a:pt x="1493" y="1335"/>
                  <a:pt x="1495" y="1298"/>
                </a:cubicBezTo>
                <a:cubicBezTo>
                  <a:pt x="1497" y="1262"/>
                  <a:pt x="1510" y="1219"/>
                  <a:pt x="1509" y="1188"/>
                </a:cubicBezTo>
                <a:cubicBezTo>
                  <a:pt x="1508" y="1158"/>
                  <a:pt x="1500" y="1150"/>
                  <a:pt x="1503" y="1122"/>
                </a:cubicBezTo>
                <a:cubicBezTo>
                  <a:pt x="1507" y="1094"/>
                  <a:pt x="1539" y="1032"/>
                  <a:pt x="1542" y="1006"/>
                </a:cubicBezTo>
                <a:cubicBezTo>
                  <a:pt x="1544" y="980"/>
                  <a:pt x="1541" y="973"/>
                  <a:pt x="1542" y="953"/>
                </a:cubicBezTo>
                <a:cubicBezTo>
                  <a:pt x="1543" y="933"/>
                  <a:pt x="1554" y="910"/>
                  <a:pt x="1543" y="898"/>
                </a:cubicBezTo>
                <a:cubicBezTo>
                  <a:pt x="1531" y="886"/>
                  <a:pt x="1542" y="860"/>
                  <a:pt x="1537" y="841"/>
                </a:cubicBezTo>
                <a:cubicBezTo>
                  <a:pt x="1532" y="822"/>
                  <a:pt x="1527" y="782"/>
                  <a:pt x="1509" y="764"/>
                </a:cubicBezTo>
                <a:cubicBezTo>
                  <a:pt x="1491" y="745"/>
                  <a:pt x="1468" y="725"/>
                  <a:pt x="1472" y="716"/>
                </a:cubicBezTo>
                <a:cubicBezTo>
                  <a:pt x="1475" y="706"/>
                  <a:pt x="1474" y="692"/>
                  <a:pt x="1468" y="673"/>
                </a:cubicBezTo>
                <a:cubicBezTo>
                  <a:pt x="1461" y="653"/>
                  <a:pt x="1434" y="584"/>
                  <a:pt x="1427" y="574"/>
                </a:cubicBezTo>
                <a:cubicBezTo>
                  <a:pt x="1420" y="565"/>
                  <a:pt x="1405" y="559"/>
                  <a:pt x="1399" y="550"/>
                </a:cubicBezTo>
                <a:cubicBezTo>
                  <a:pt x="1394" y="541"/>
                  <a:pt x="1409" y="513"/>
                  <a:pt x="1405" y="495"/>
                </a:cubicBezTo>
                <a:cubicBezTo>
                  <a:pt x="1402" y="477"/>
                  <a:pt x="1391" y="468"/>
                  <a:pt x="1384" y="448"/>
                </a:cubicBezTo>
                <a:cubicBezTo>
                  <a:pt x="1369" y="411"/>
                  <a:pt x="1351" y="375"/>
                  <a:pt x="1352" y="359"/>
                </a:cubicBezTo>
                <a:cubicBezTo>
                  <a:pt x="1352" y="342"/>
                  <a:pt x="1319" y="311"/>
                  <a:pt x="1314" y="287"/>
                </a:cubicBezTo>
                <a:cubicBezTo>
                  <a:pt x="1309" y="262"/>
                  <a:pt x="1251" y="201"/>
                  <a:pt x="1245" y="181"/>
                </a:cubicBezTo>
                <a:cubicBezTo>
                  <a:pt x="1239" y="161"/>
                  <a:pt x="1233" y="161"/>
                  <a:pt x="1237" y="145"/>
                </a:cubicBezTo>
                <a:cubicBezTo>
                  <a:pt x="1241" y="130"/>
                  <a:pt x="1255" y="98"/>
                  <a:pt x="1241" y="81"/>
                </a:cubicBezTo>
                <a:cubicBezTo>
                  <a:pt x="1228" y="64"/>
                  <a:pt x="1197" y="59"/>
                  <a:pt x="1178" y="59"/>
                </a:cubicBezTo>
                <a:close/>
              </a:path>
            </a:pathLst>
          </a:custGeom>
          <a:solidFill>
            <a:schemeClr val="bg1">
              <a:lumMod val="85000"/>
            </a:schemeClr>
          </a:solidFill>
          <a:ln w="3175">
            <a:noFill/>
          </a:ln>
        </p:spPr>
        <p:txBody>
          <a:bodyPr vert="horz" wrap="square" lIns="91440" tIns="45720" rIns="91440" bIns="45720" numCol="1" anchor="t" anchorCtr="0" compatLnSpc="1">
            <a:prstTxWarp prst="textNoShape">
              <a:avLst/>
            </a:prstTxWarp>
          </a:bodyPr>
          <a:lstStyle/>
          <a:p>
            <a:endParaRPr lang="en-US">
              <a:ln>
                <a:solidFill>
                  <a:schemeClr val="accent2"/>
                </a:solidFill>
              </a:ln>
              <a:solidFill>
                <a:srgbClr val="373737"/>
              </a:solidFill>
              <a:latin typeface="Gotham Light"/>
              <a:cs typeface="Gotham Light"/>
            </a:endParaRPr>
          </a:p>
        </p:txBody>
      </p:sp>
      <p:sp>
        <p:nvSpPr>
          <p:cNvPr id="16" name="Freeform 15"/>
          <p:cNvSpPr/>
          <p:nvPr/>
        </p:nvSpPr>
        <p:spPr>
          <a:xfrm rot="16200000">
            <a:off x="4648232" y="2063630"/>
            <a:ext cx="992134" cy="475485"/>
          </a:xfrm>
          <a:custGeom>
            <a:avLst/>
            <a:gdLst>
              <a:gd name="connsiteX0" fmla="*/ 992134 w 992134"/>
              <a:gd name="connsiteY0" fmla="*/ 1 h 475485"/>
              <a:gd name="connsiteX1" fmla="*/ 992134 w 992134"/>
              <a:gd name="connsiteY1" fmla="*/ 475485 h 475485"/>
              <a:gd name="connsiteX2" fmla="*/ 306334 w 992134"/>
              <a:gd name="connsiteY2" fmla="*/ 475485 h 475485"/>
              <a:gd name="connsiteX3" fmla="*/ 306334 w 992134"/>
              <a:gd name="connsiteY3" fmla="*/ 475484 h 475485"/>
              <a:gd name="connsiteX4" fmla="*/ 0 w 992134"/>
              <a:gd name="connsiteY4" fmla="*/ 475484 h 475485"/>
              <a:gd name="connsiteX5" fmla="*/ 253885 w 992134"/>
              <a:gd name="connsiteY5" fmla="*/ 0 h 475485"/>
              <a:gd name="connsiteX6" fmla="*/ 685800 w 992134"/>
              <a:gd name="connsiteY6" fmla="*/ 0 h 475485"/>
              <a:gd name="connsiteX7" fmla="*/ 685800 w 992134"/>
              <a:gd name="connsiteY7" fmla="*/ 1 h 475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2134" h="475485">
                <a:moveTo>
                  <a:pt x="992134" y="1"/>
                </a:moveTo>
                <a:lnTo>
                  <a:pt x="992134" y="475485"/>
                </a:lnTo>
                <a:lnTo>
                  <a:pt x="306334" y="475485"/>
                </a:lnTo>
                <a:lnTo>
                  <a:pt x="306334" y="475484"/>
                </a:lnTo>
                <a:lnTo>
                  <a:pt x="0" y="475484"/>
                </a:lnTo>
                <a:lnTo>
                  <a:pt x="253885" y="0"/>
                </a:lnTo>
                <a:lnTo>
                  <a:pt x="685800" y="0"/>
                </a:lnTo>
                <a:lnTo>
                  <a:pt x="685800" y="1"/>
                </a:lnTo>
                <a:close/>
              </a:path>
            </a:pathLst>
          </a:custGeom>
          <a:solidFill>
            <a:srgbClr val="00B4FF"/>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17" name="Freeform 16"/>
          <p:cNvSpPr/>
          <p:nvPr/>
        </p:nvSpPr>
        <p:spPr>
          <a:xfrm rot="16200000">
            <a:off x="4519519" y="2914058"/>
            <a:ext cx="1249561" cy="475485"/>
          </a:xfrm>
          <a:custGeom>
            <a:avLst/>
            <a:gdLst>
              <a:gd name="connsiteX0" fmla="*/ 1249561 w 1249561"/>
              <a:gd name="connsiteY0" fmla="*/ 1 h 475485"/>
              <a:gd name="connsiteX1" fmla="*/ 991278 w 1249561"/>
              <a:gd name="connsiteY1" fmla="*/ 475485 h 475485"/>
              <a:gd name="connsiteX2" fmla="*/ 434530 w 1249561"/>
              <a:gd name="connsiteY2" fmla="*/ 475485 h 475485"/>
              <a:gd name="connsiteX3" fmla="*/ 434531 w 1249561"/>
              <a:gd name="connsiteY3" fmla="*/ 475484 h 475485"/>
              <a:gd name="connsiteX4" fmla="*/ 0 w 1249561"/>
              <a:gd name="connsiteY4" fmla="*/ 475484 h 475485"/>
              <a:gd name="connsiteX5" fmla="*/ 521910 w 1249561"/>
              <a:gd name="connsiteY5" fmla="*/ 0 h 475485"/>
              <a:gd name="connsiteX6" fmla="*/ 1109579 w 1249561"/>
              <a:gd name="connsiteY6" fmla="*/ 0 h 475485"/>
              <a:gd name="connsiteX7" fmla="*/ 1109578 w 1249561"/>
              <a:gd name="connsiteY7" fmla="*/ 1 h 475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9561" h="475485">
                <a:moveTo>
                  <a:pt x="1249561" y="1"/>
                </a:moveTo>
                <a:lnTo>
                  <a:pt x="991278" y="475485"/>
                </a:lnTo>
                <a:lnTo>
                  <a:pt x="434530" y="475485"/>
                </a:lnTo>
                <a:lnTo>
                  <a:pt x="434531" y="475484"/>
                </a:lnTo>
                <a:lnTo>
                  <a:pt x="0" y="475484"/>
                </a:lnTo>
                <a:lnTo>
                  <a:pt x="521910" y="0"/>
                </a:lnTo>
                <a:lnTo>
                  <a:pt x="1109579" y="0"/>
                </a:lnTo>
                <a:lnTo>
                  <a:pt x="1109578" y="1"/>
                </a:lnTo>
                <a:close/>
              </a:path>
            </a:pathLst>
          </a:custGeom>
          <a:solidFill>
            <a:srgbClr val="00B4FF"/>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3200"/>
          </a:p>
        </p:txBody>
      </p:sp>
      <p:sp>
        <p:nvSpPr>
          <p:cNvPr id="18" name="Freeform 17"/>
          <p:cNvSpPr/>
          <p:nvPr/>
        </p:nvSpPr>
        <p:spPr>
          <a:xfrm rot="16200000">
            <a:off x="4381222" y="3774068"/>
            <a:ext cx="1526156" cy="475485"/>
          </a:xfrm>
          <a:custGeom>
            <a:avLst/>
            <a:gdLst>
              <a:gd name="connsiteX0" fmla="*/ 1526156 w 1526156"/>
              <a:gd name="connsiteY0" fmla="*/ 1 h 475485"/>
              <a:gd name="connsiteX1" fmla="*/ 1025091 w 1526156"/>
              <a:gd name="connsiteY1" fmla="*/ 475485 h 475485"/>
              <a:gd name="connsiteX2" fmla="*/ 355289 w 1526156"/>
              <a:gd name="connsiteY2" fmla="*/ 475485 h 475485"/>
              <a:gd name="connsiteX3" fmla="*/ 355289 w 1526156"/>
              <a:gd name="connsiteY3" fmla="*/ 475484 h 475485"/>
              <a:gd name="connsiteX4" fmla="*/ 0 w 1526156"/>
              <a:gd name="connsiteY4" fmla="*/ 475484 h 475485"/>
              <a:gd name="connsiteX5" fmla="*/ 789589 w 1526156"/>
              <a:gd name="connsiteY5" fmla="*/ 0 h 475485"/>
              <a:gd name="connsiteX6" fmla="*/ 1345888 w 1526156"/>
              <a:gd name="connsiteY6" fmla="*/ 0 h 475485"/>
              <a:gd name="connsiteX7" fmla="*/ 1345887 w 1526156"/>
              <a:gd name="connsiteY7" fmla="*/ 1 h 475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26156" h="475485">
                <a:moveTo>
                  <a:pt x="1526156" y="1"/>
                </a:moveTo>
                <a:lnTo>
                  <a:pt x="1025091" y="475485"/>
                </a:lnTo>
                <a:lnTo>
                  <a:pt x="355289" y="475485"/>
                </a:lnTo>
                <a:lnTo>
                  <a:pt x="355289" y="475484"/>
                </a:lnTo>
                <a:lnTo>
                  <a:pt x="0" y="475484"/>
                </a:lnTo>
                <a:lnTo>
                  <a:pt x="789589" y="0"/>
                </a:lnTo>
                <a:lnTo>
                  <a:pt x="1345888" y="0"/>
                </a:lnTo>
                <a:lnTo>
                  <a:pt x="1345887" y="1"/>
                </a:lnTo>
                <a:close/>
              </a:path>
            </a:pathLst>
          </a:cu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3200"/>
          </a:p>
        </p:txBody>
      </p:sp>
      <p:sp>
        <p:nvSpPr>
          <p:cNvPr id="19" name="Freeform 18"/>
          <p:cNvSpPr/>
          <p:nvPr/>
        </p:nvSpPr>
        <p:spPr>
          <a:xfrm rot="16200000">
            <a:off x="4248625" y="4629506"/>
            <a:ext cx="1791350" cy="475485"/>
          </a:xfrm>
          <a:custGeom>
            <a:avLst/>
            <a:gdLst>
              <a:gd name="connsiteX0" fmla="*/ 1791350 w 1791350"/>
              <a:gd name="connsiteY0" fmla="*/ 0 h 475485"/>
              <a:gd name="connsiteX1" fmla="*/ 998932 w 1791350"/>
              <a:gd name="connsiteY1" fmla="*/ 475485 h 475485"/>
              <a:gd name="connsiteX2" fmla="*/ 496283 w 1791350"/>
              <a:gd name="connsiteY2" fmla="*/ 475485 h 475485"/>
              <a:gd name="connsiteX3" fmla="*/ 496282 w 1791350"/>
              <a:gd name="connsiteY3" fmla="*/ 475485 h 475485"/>
              <a:gd name="connsiteX4" fmla="*/ 0 w 1791350"/>
              <a:gd name="connsiteY4" fmla="*/ 475485 h 475485"/>
              <a:gd name="connsiteX5" fmla="*/ 1075640 w 1791350"/>
              <a:gd name="connsiteY5" fmla="*/ 1 h 475485"/>
              <a:gd name="connsiteX6" fmla="*/ 1145140 w 1791350"/>
              <a:gd name="connsiteY6" fmla="*/ 1 h 475485"/>
              <a:gd name="connsiteX7" fmla="*/ 1145141 w 1791350"/>
              <a:gd name="connsiteY7" fmla="*/ 0 h 475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91350" h="475485">
                <a:moveTo>
                  <a:pt x="1791350" y="0"/>
                </a:moveTo>
                <a:lnTo>
                  <a:pt x="998932" y="475485"/>
                </a:lnTo>
                <a:lnTo>
                  <a:pt x="496283" y="475485"/>
                </a:lnTo>
                <a:lnTo>
                  <a:pt x="496282" y="475485"/>
                </a:lnTo>
                <a:lnTo>
                  <a:pt x="0" y="475485"/>
                </a:lnTo>
                <a:lnTo>
                  <a:pt x="1075640" y="1"/>
                </a:lnTo>
                <a:lnTo>
                  <a:pt x="1145140" y="1"/>
                </a:lnTo>
                <a:lnTo>
                  <a:pt x="1145141" y="0"/>
                </a:lnTo>
                <a:close/>
              </a:path>
            </a:pathLst>
          </a:cu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20" name="Rectangle 19"/>
          <p:cNvSpPr/>
          <p:nvPr/>
        </p:nvSpPr>
        <p:spPr>
          <a:xfrm>
            <a:off x="5381204" y="2794446"/>
            <a:ext cx="3873921" cy="992135"/>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lIns="274320" tIns="0" rtlCol="0" anchor="ctr"/>
          <a:lstStyle/>
          <a:p>
            <a:endParaRPr lang="en-US" sz="3200" dirty="0">
              <a:solidFill>
                <a:srgbClr val="FFFFFF"/>
              </a:solidFill>
            </a:endParaRPr>
          </a:p>
        </p:txBody>
      </p:sp>
      <p:sp>
        <p:nvSpPr>
          <p:cNvPr id="21" name="Rectangle 20"/>
          <p:cNvSpPr/>
          <p:nvPr/>
        </p:nvSpPr>
        <p:spPr>
          <a:xfrm>
            <a:off x="5381204" y="1805305"/>
            <a:ext cx="3873921" cy="992135"/>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lIns="274320" tIns="0" rtlCol="0" anchor="ctr"/>
          <a:lstStyle/>
          <a:p>
            <a:r>
              <a:rPr lang="en-US" sz="3200" dirty="0">
                <a:solidFill>
                  <a:srgbClr val="FFFFFF"/>
                </a:solidFill>
              </a:rPr>
              <a:t>Mapping</a:t>
            </a:r>
          </a:p>
        </p:txBody>
      </p:sp>
      <p:sp>
        <p:nvSpPr>
          <p:cNvPr id="22" name="Rectangle 21"/>
          <p:cNvSpPr/>
          <p:nvPr/>
        </p:nvSpPr>
        <p:spPr>
          <a:xfrm>
            <a:off x="5381204" y="3782753"/>
            <a:ext cx="3873921" cy="992135"/>
          </a:xfrm>
          <a:prstGeom prst="rect">
            <a:avLst/>
          </a:prstGeom>
          <a:solidFill>
            <a:schemeClr val="accent5">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274320" tIns="0" rtlCol="0" anchor="ctr"/>
          <a:lstStyle/>
          <a:p>
            <a:r>
              <a:rPr lang="en-US" sz="3200" dirty="0">
                <a:solidFill>
                  <a:srgbClr val="FFFFFF"/>
                </a:solidFill>
              </a:rPr>
              <a:t>Scoping</a:t>
            </a:r>
          </a:p>
        </p:txBody>
      </p:sp>
      <p:sp>
        <p:nvSpPr>
          <p:cNvPr id="23" name="Rectangle 22"/>
          <p:cNvSpPr/>
          <p:nvPr/>
        </p:nvSpPr>
        <p:spPr>
          <a:xfrm>
            <a:off x="5381204" y="4770788"/>
            <a:ext cx="3873921" cy="992135"/>
          </a:xfrm>
          <a:prstGeom prst="rect">
            <a:avLst/>
          </a:prstGeom>
          <a:solidFill>
            <a:schemeClr val="accent5">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274320" tIns="0" rtlCol="0" anchor="ctr"/>
          <a:lstStyle/>
          <a:p>
            <a:endParaRPr lang="en-US" sz="3200" dirty="0">
              <a:solidFill>
                <a:srgbClr val="FFFFFF"/>
              </a:solidFill>
            </a:endParaRPr>
          </a:p>
        </p:txBody>
      </p:sp>
      <p:sp>
        <p:nvSpPr>
          <p:cNvPr id="25" name="Rectangle 24"/>
          <p:cNvSpPr/>
          <p:nvPr/>
        </p:nvSpPr>
        <p:spPr>
          <a:xfrm>
            <a:off x="5689332" y="2643407"/>
            <a:ext cx="2590800" cy="968727"/>
          </a:xfrm>
          <a:prstGeom prst="rect">
            <a:avLst/>
          </a:prstGeom>
        </p:spPr>
        <p:txBody>
          <a:bodyPr wrap="square" lIns="0" rIns="0">
            <a:spAutoFit/>
          </a:bodyPr>
          <a:lstStyle/>
          <a:p>
            <a:pPr marL="285750" indent="-285750">
              <a:lnSpc>
                <a:spcPct val="85000"/>
              </a:lnSpc>
              <a:buFontTx/>
              <a:buChar char="-"/>
            </a:pPr>
            <a:r>
              <a:rPr lang="en-US" sz="1400" dirty="0">
                <a:solidFill>
                  <a:srgbClr val="FFFFFF"/>
                </a:solidFill>
              </a:rPr>
              <a:t>Freely available resources</a:t>
            </a:r>
          </a:p>
          <a:p>
            <a:pPr>
              <a:lnSpc>
                <a:spcPct val="85000"/>
              </a:lnSpc>
            </a:pPr>
            <a:endParaRPr lang="en-US" sz="1400" dirty="0">
              <a:solidFill>
                <a:srgbClr val="FFFFFF"/>
              </a:solidFill>
            </a:endParaRPr>
          </a:p>
          <a:p>
            <a:pPr marL="285750" indent="-285750">
              <a:lnSpc>
                <a:spcPct val="85000"/>
              </a:lnSpc>
              <a:buFontTx/>
              <a:buChar char="-"/>
            </a:pPr>
            <a:r>
              <a:rPr lang="en-US" sz="1400" dirty="0">
                <a:solidFill>
                  <a:srgbClr val="FFFFFF"/>
                </a:solidFill>
              </a:rPr>
              <a:t>Current training offers within GM trust</a:t>
            </a:r>
          </a:p>
          <a:p>
            <a:pPr marL="171450" indent="-171450">
              <a:lnSpc>
                <a:spcPct val="85000"/>
              </a:lnSpc>
              <a:buFontTx/>
              <a:buChar char="-"/>
            </a:pPr>
            <a:endParaRPr lang="en-US" sz="1100" dirty="0">
              <a:solidFill>
                <a:srgbClr val="FFFFFF"/>
              </a:solidFill>
            </a:endParaRPr>
          </a:p>
        </p:txBody>
      </p:sp>
      <p:sp>
        <p:nvSpPr>
          <p:cNvPr id="28" name="Rectangle 27"/>
          <p:cNvSpPr/>
          <p:nvPr/>
        </p:nvSpPr>
        <p:spPr>
          <a:xfrm>
            <a:off x="5689332" y="4522484"/>
            <a:ext cx="2590800" cy="968727"/>
          </a:xfrm>
          <a:prstGeom prst="rect">
            <a:avLst/>
          </a:prstGeom>
        </p:spPr>
        <p:txBody>
          <a:bodyPr wrap="square" lIns="0" rIns="0">
            <a:spAutoFit/>
          </a:bodyPr>
          <a:lstStyle/>
          <a:p>
            <a:pPr marL="285750" indent="-285750">
              <a:lnSpc>
                <a:spcPct val="85000"/>
              </a:lnSpc>
              <a:buFontTx/>
              <a:buChar char="-"/>
            </a:pPr>
            <a:r>
              <a:rPr lang="en-US" sz="1400" dirty="0">
                <a:solidFill>
                  <a:srgbClr val="FFFFFF"/>
                </a:solidFill>
              </a:rPr>
              <a:t>Charities</a:t>
            </a:r>
          </a:p>
          <a:p>
            <a:pPr marL="285750" indent="-285750">
              <a:lnSpc>
                <a:spcPct val="85000"/>
              </a:lnSpc>
              <a:buFontTx/>
              <a:buChar char="-"/>
            </a:pPr>
            <a:r>
              <a:rPr lang="en-US" sz="1400" dirty="0" err="1">
                <a:solidFill>
                  <a:srgbClr val="FFFFFF"/>
                </a:solidFill>
              </a:rPr>
              <a:t>SfH</a:t>
            </a:r>
            <a:r>
              <a:rPr lang="en-US" sz="1400" dirty="0">
                <a:solidFill>
                  <a:srgbClr val="FFFFFF"/>
                </a:solidFill>
              </a:rPr>
              <a:t> / Trusts</a:t>
            </a:r>
          </a:p>
          <a:p>
            <a:pPr marL="285750" indent="-285750">
              <a:lnSpc>
                <a:spcPct val="85000"/>
              </a:lnSpc>
              <a:buFontTx/>
              <a:buChar char="-"/>
            </a:pPr>
            <a:r>
              <a:rPr lang="en-US" sz="1400" dirty="0">
                <a:solidFill>
                  <a:srgbClr val="FFFFFF"/>
                </a:solidFill>
              </a:rPr>
              <a:t>Dementia United</a:t>
            </a:r>
          </a:p>
          <a:p>
            <a:pPr marL="285750" indent="-285750">
              <a:lnSpc>
                <a:spcPct val="85000"/>
              </a:lnSpc>
              <a:buFontTx/>
              <a:buChar char="-"/>
            </a:pPr>
            <a:r>
              <a:rPr lang="en-US" sz="1400" dirty="0" err="1">
                <a:solidFill>
                  <a:srgbClr val="FFFFFF"/>
                </a:solidFill>
              </a:rPr>
              <a:t>ElFH</a:t>
            </a:r>
            <a:r>
              <a:rPr lang="en-US" sz="1400" dirty="0">
                <a:solidFill>
                  <a:srgbClr val="FFFFFF"/>
                </a:solidFill>
              </a:rPr>
              <a:t> &amp; Bradford University</a:t>
            </a:r>
          </a:p>
          <a:p>
            <a:pPr marL="171450" indent="-171450">
              <a:lnSpc>
                <a:spcPct val="85000"/>
              </a:lnSpc>
              <a:buFontTx/>
              <a:buChar char="-"/>
            </a:pPr>
            <a:endParaRPr lang="en-US" sz="1100" dirty="0">
              <a:solidFill>
                <a:srgbClr val="FFFFFF"/>
              </a:solidFill>
            </a:endParaRPr>
          </a:p>
        </p:txBody>
      </p:sp>
      <p:sp>
        <p:nvSpPr>
          <p:cNvPr id="29" name="Freeform 33"/>
          <p:cNvSpPr>
            <a:spLocks noEditPoints="1"/>
          </p:cNvSpPr>
          <p:nvPr/>
        </p:nvSpPr>
        <p:spPr bwMode="auto">
          <a:xfrm>
            <a:off x="2206938" y="2346416"/>
            <a:ext cx="1156558" cy="1232394"/>
          </a:xfrm>
          <a:custGeom>
            <a:avLst/>
            <a:gdLst>
              <a:gd name="T0" fmla="*/ 352 w 847"/>
              <a:gd name="T1" fmla="*/ 452 h 903"/>
              <a:gd name="T2" fmla="*/ 495 w 847"/>
              <a:gd name="T3" fmla="*/ 452 h 903"/>
              <a:gd name="T4" fmla="*/ 423 w 847"/>
              <a:gd name="T5" fmla="*/ 495 h 903"/>
              <a:gd name="T6" fmla="*/ 423 w 847"/>
              <a:gd name="T7" fmla="*/ 409 h 903"/>
              <a:gd name="T8" fmla="*/ 423 w 847"/>
              <a:gd name="T9" fmla="*/ 495 h 903"/>
              <a:gd name="T10" fmla="*/ 814 w 847"/>
              <a:gd name="T11" fmla="*/ 226 h 903"/>
              <a:gd name="T12" fmla="*/ 559 w 847"/>
              <a:gd name="T13" fmla="*/ 217 h 903"/>
              <a:gd name="T14" fmla="*/ 288 w 847"/>
              <a:gd name="T15" fmla="*/ 217 h 903"/>
              <a:gd name="T16" fmla="*/ 33 w 847"/>
              <a:gd name="T17" fmla="*/ 226 h 903"/>
              <a:gd name="T18" fmla="*/ 94 w 847"/>
              <a:gd name="T19" fmla="*/ 509 h 903"/>
              <a:gd name="T20" fmla="*/ 129 w 847"/>
              <a:gd name="T21" fmla="*/ 717 h 903"/>
              <a:gd name="T22" fmla="*/ 423 w 847"/>
              <a:gd name="T23" fmla="*/ 903 h 903"/>
              <a:gd name="T24" fmla="*/ 717 w 847"/>
              <a:gd name="T25" fmla="*/ 717 h 903"/>
              <a:gd name="T26" fmla="*/ 814 w 847"/>
              <a:gd name="T27" fmla="*/ 677 h 903"/>
              <a:gd name="T28" fmla="*/ 129 w 847"/>
              <a:gd name="T29" fmla="*/ 689 h 903"/>
              <a:gd name="T30" fmla="*/ 57 w 847"/>
              <a:gd name="T31" fmla="*/ 663 h 903"/>
              <a:gd name="T32" fmla="*/ 174 w 847"/>
              <a:gd name="T33" fmla="*/ 471 h 903"/>
              <a:gd name="T34" fmla="*/ 283 w 847"/>
              <a:gd name="T35" fmla="*/ 658 h 903"/>
              <a:gd name="T36" fmla="*/ 267 w 847"/>
              <a:gd name="T37" fmla="*/ 505 h 903"/>
              <a:gd name="T38" fmla="*/ 267 w 847"/>
              <a:gd name="T39" fmla="*/ 399 h 903"/>
              <a:gd name="T40" fmla="*/ 267 w 847"/>
              <a:gd name="T41" fmla="*/ 505 h 903"/>
              <a:gd name="T42" fmla="*/ 175 w 847"/>
              <a:gd name="T43" fmla="*/ 433 h 903"/>
              <a:gd name="T44" fmla="*/ 129 w 847"/>
              <a:gd name="T45" fmla="*/ 215 h 903"/>
              <a:gd name="T46" fmla="*/ 269 w 847"/>
              <a:gd name="T47" fmla="*/ 362 h 903"/>
              <a:gd name="T48" fmla="*/ 502 w 847"/>
              <a:gd name="T49" fmla="*/ 315 h 903"/>
              <a:gd name="T50" fmla="*/ 537 w 847"/>
              <a:gd name="T51" fmla="*/ 255 h 903"/>
              <a:gd name="T52" fmla="*/ 423 w 847"/>
              <a:gd name="T53" fmla="*/ 29 h 903"/>
              <a:gd name="T54" fmla="*/ 423 w 847"/>
              <a:gd name="T55" fmla="*/ 273 h 903"/>
              <a:gd name="T56" fmla="*/ 423 w 847"/>
              <a:gd name="T57" fmla="*/ 29 h 903"/>
              <a:gd name="T58" fmla="*/ 391 w 847"/>
              <a:gd name="T59" fmla="*/ 290 h 903"/>
              <a:gd name="T60" fmla="*/ 299 w 847"/>
              <a:gd name="T61" fmla="*/ 343 h 903"/>
              <a:gd name="T62" fmla="*/ 299 w 847"/>
              <a:gd name="T63" fmla="*/ 561 h 903"/>
              <a:gd name="T64" fmla="*/ 391 w 847"/>
              <a:gd name="T65" fmla="*/ 614 h 903"/>
              <a:gd name="T66" fmla="*/ 299 w 847"/>
              <a:gd name="T67" fmla="*/ 561 h 903"/>
              <a:gd name="T68" fmla="*/ 315 w 847"/>
              <a:gd name="T69" fmla="*/ 677 h 903"/>
              <a:gd name="T70" fmla="*/ 532 w 847"/>
              <a:gd name="T71" fmla="*/ 677 h 903"/>
              <a:gd name="T72" fmla="*/ 537 w 847"/>
              <a:gd name="T73" fmla="*/ 648 h 903"/>
              <a:gd name="T74" fmla="*/ 502 w 847"/>
              <a:gd name="T75" fmla="*/ 588 h 903"/>
              <a:gd name="T76" fmla="*/ 537 w 847"/>
              <a:gd name="T77" fmla="*/ 648 h 903"/>
              <a:gd name="T78" fmla="*/ 488 w 847"/>
              <a:gd name="T79" fmla="*/ 563 h 903"/>
              <a:gd name="T80" fmla="*/ 359 w 847"/>
              <a:gd name="T81" fmla="*/ 563 h 903"/>
              <a:gd name="T82" fmla="*/ 294 w 847"/>
              <a:gd name="T83" fmla="*/ 452 h 903"/>
              <a:gd name="T84" fmla="*/ 359 w 847"/>
              <a:gd name="T85" fmla="*/ 340 h 903"/>
              <a:gd name="T86" fmla="*/ 488 w 847"/>
              <a:gd name="T87" fmla="*/ 340 h 903"/>
              <a:gd name="T88" fmla="*/ 552 w 847"/>
              <a:gd name="T89" fmla="*/ 452 h 903"/>
              <a:gd name="T90" fmla="*/ 717 w 847"/>
              <a:gd name="T91" fmla="*/ 215 h 903"/>
              <a:gd name="T92" fmla="*/ 672 w 847"/>
              <a:gd name="T93" fmla="*/ 433 h 903"/>
              <a:gd name="T94" fmla="*/ 564 w 847"/>
              <a:gd name="T95" fmla="*/ 245 h 903"/>
              <a:gd name="T96" fmla="*/ 580 w 847"/>
              <a:gd name="T97" fmla="*/ 399 h 903"/>
              <a:gd name="T98" fmla="*/ 580 w 847"/>
              <a:gd name="T99" fmla="*/ 505 h 903"/>
              <a:gd name="T100" fmla="*/ 580 w 847"/>
              <a:gd name="T101" fmla="*/ 399 h 903"/>
              <a:gd name="T102" fmla="*/ 717 w 847"/>
              <a:gd name="T103" fmla="*/ 689 h 903"/>
              <a:gd name="T104" fmla="*/ 564 w 847"/>
              <a:gd name="T105" fmla="*/ 658 h 903"/>
              <a:gd name="T106" fmla="*/ 672 w 847"/>
              <a:gd name="T107" fmla="*/ 471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47" h="903">
                <a:moveTo>
                  <a:pt x="423" y="380"/>
                </a:moveTo>
                <a:cubicBezTo>
                  <a:pt x="384" y="380"/>
                  <a:pt x="352" y="412"/>
                  <a:pt x="352" y="452"/>
                </a:cubicBezTo>
                <a:cubicBezTo>
                  <a:pt x="352" y="491"/>
                  <a:pt x="384" y="523"/>
                  <a:pt x="423" y="523"/>
                </a:cubicBezTo>
                <a:cubicBezTo>
                  <a:pt x="463" y="523"/>
                  <a:pt x="495" y="491"/>
                  <a:pt x="495" y="452"/>
                </a:cubicBezTo>
                <a:cubicBezTo>
                  <a:pt x="495" y="412"/>
                  <a:pt x="463" y="380"/>
                  <a:pt x="423" y="380"/>
                </a:cubicBezTo>
                <a:close/>
                <a:moveTo>
                  <a:pt x="423" y="495"/>
                </a:moveTo>
                <a:cubicBezTo>
                  <a:pt x="400" y="495"/>
                  <a:pt x="380" y="475"/>
                  <a:pt x="380" y="452"/>
                </a:cubicBezTo>
                <a:cubicBezTo>
                  <a:pt x="380" y="428"/>
                  <a:pt x="400" y="409"/>
                  <a:pt x="423" y="409"/>
                </a:cubicBezTo>
                <a:cubicBezTo>
                  <a:pt x="447" y="409"/>
                  <a:pt x="466" y="428"/>
                  <a:pt x="466" y="452"/>
                </a:cubicBezTo>
                <a:cubicBezTo>
                  <a:pt x="466" y="475"/>
                  <a:pt x="447" y="495"/>
                  <a:pt x="423" y="495"/>
                </a:cubicBezTo>
                <a:close/>
                <a:moveTo>
                  <a:pt x="695" y="452"/>
                </a:moveTo>
                <a:cubicBezTo>
                  <a:pt x="789" y="368"/>
                  <a:pt x="847" y="282"/>
                  <a:pt x="814" y="226"/>
                </a:cubicBezTo>
                <a:cubicBezTo>
                  <a:pt x="804" y="208"/>
                  <a:pt x="778" y="186"/>
                  <a:pt x="717" y="186"/>
                </a:cubicBezTo>
                <a:cubicBezTo>
                  <a:pt x="674" y="186"/>
                  <a:pt x="619" y="197"/>
                  <a:pt x="559" y="217"/>
                </a:cubicBezTo>
                <a:cubicBezTo>
                  <a:pt x="534" y="93"/>
                  <a:pt x="488" y="0"/>
                  <a:pt x="423" y="0"/>
                </a:cubicBezTo>
                <a:cubicBezTo>
                  <a:pt x="359" y="0"/>
                  <a:pt x="313" y="93"/>
                  <a:pt x="288" y="217"/>
                </a:cubicBezTo>
                <a:cubicBezTo>
                  <a:pt x="228" y="197"/>
                  <a:pt x="173" y="186"/>
                  <a:pt x="129" y="186"/>
                </a:cubicBezTo>
                <a:cubicBezTo>
                  <a:pt x="68" y="186"/>
                  <a:pt x="43" y="208"/>
                  <a:pt x="33" y="226"/>
                </a:cubicBezTo>
                <a:cubicBezTo>
                  <a:pt x="0" y="282"/>
                  <a:pt x="58" y="368"/>
                  <a:pt x="152" y="452"/>
                </a:cubicBezTo>
                <a:cubicBezTo>
                  <a:pt x="131" y="471"/>
                  <a:pt x="111" y="490"/>
                  <a:pt x="94" y="509"/>
                </a:cubicBezTo>
                <a:cubicBezTo>
                  <a:pt x="31" y="580"/>
                  <a:pt x="10" y="638"/>
                  <a:pt x="32" y="677"/>
                </a:cubicBezTo>
                <a:cubicBezTo>
                  <a:pt x="43" y="696"/>
                  <a:pt x="68" y="717"/>
                  <a:pt x="129" y="717"/>
                </a:cubicBezTo>
                <a:cubicBezTo>
                  <a:pt x="173" y="717"/>
                  <a:pt x="228" y="706"/>
                  <a:pt x="288" y="686"/>
                </a:cubicBezTo>
                <a:cubicBezTo>
                  <a:pt x="313" y="810"/>
                  <a:pt x="359" y="903"/>
                  <a:pt x="423" y="903"/>
                </a:cubicBezTo>
                <a:cubicBezTo>
                  <a:pt x="488" y="903"/>
                  <a:pt x="534" y="810"/>
                  <a:pt x="559" y="686"/>
                </a:cubicBezTo>
                <a:cubicBezTo>
                  <a:pt x="619" y="706"/>
                  <a:pt x="674" y="717"/>
                  <a:pt x="717" y="717"/>
                </a:cubicBezTo>
                <a:cubicBezTo>
                  <a:pt x="717" y="717"/>
                  <a:pt x="717" y="717"/>
                  <a:pt x="717" y="717"/>
                </a:cubicBezTo>
                <a:cubicBezTo>
                  <a:pt x="778" y="717"/>
                  <a:pt x="804" y="696"/>
                  <a:pt x="814" y="677"/>
                </a:cubicBezTo>
                <a:cubicBezTo>
                  <a:pt x="847" y="621"/>
                  <a:pt x="789" y="535"/>
                  <a:pt x="695" y="452"/>
                </a:cubicBezTo>
                <a:close/>
                <a:moveTo>
                  <a:pt x="129" y="689"/>
                </a:moveTo>
                <a:cubicBezTo>
                  <a:pt x="129" y="689"/>
                  <a:pt x="129" y="689"/>
                  <a:pt x="129" y="689"/>
                </a:cubicBezTo>
                <a:cubicBezTo>
                  <a:pt x="103" y="689"/>
                  <a:pt x="70" y="684"/>
                  <a:pt x="57" y="663"/>
                </a:cubicBezTo>
                <a:cubicBezTo>
                  <a:pt x="42" y="636"/>
                  <a:pt x="64" y="586"/>
                  <a:pt x="116" y="528"/>
                </a:cubicBezTo>
                <a:cubicBezTo>
                  <a:pt x="133" y="509"/>
                  <a:pt x="153" y="490"/>
                  <a:pt x="174" y="471"/>
                </a:cubicBezTo>
                <a:cubicBezTo>
                  <a:pt x="204" y="495"/>
                  <a:pt x="235" y="518"/>
                  <a:pt x="269" y="541"/>
                </a:cubicBezTo>
                <a:cubicBezTo>
                  <a:pt x="272" y="581"/>
                  <a:pt x="276" y="621"/>
                  <a:pt x="283" y="658"/>
                </a:cubicBezTo>
                <a:cubicBezTo>
                  <a:pt x="224" y="678"/>
                  <a:pt x="171" y="689"/>
                  <a:pt x="129" y="689"/>
                </a:cubicBezTo>
                <a:close/>
                <a:moveTo>
                  <a:pt x="267" y="505"/>
                </a:moveTo>
                <a:cubicBezTo>
                  <a:pt x="241" y="487"/>
                  <a:pt x="218" y="469"/>
                  <a:pt x="197" y="452"/>
                </a:cubicBezTo>
                <a:cubicBezTo>
                  <a:pt x="218" y="434"/>
                  <a:pt x="242" y="416"/>
                  <a:pt x="267" y="399"/>
                </a:cubicBezTo>
                <a:cubicBezTo>
                  <a:pt x="266" y="416"/>
                  <a:pt x="266" y="434"/>
                  <a:pt x="266" y="452"/>
                </a:cubicBezTo>
                <a:cubicBezTo>
                  <a:pt x="266" y="469"/>
                  <a:pt x="266" y="487"/>
                  <a:pt x="267" y="505"/>
                </a:cubicBezTo>
                <a:close/>
                <a:moveTo>
                  <a:pt x="269" y="362"/>
                </a:moveTo>
                <a:cubicBezTo>
                  <a:pt x="235" y="385"/>
                  <a:pt x="203" y="409"/>
                  <a:pt x="175" y="433"/>
                </a:cubicBezTo>
                <a:cubicBezTo>
                  <a:pt x="81" y="350"/>
                  <a:pt x="37" y="275"/>
                  <a:pt x="57" y="240"/>
                </a:cubicBezTo>
                <a:cubicBezTo>
                  <a:pt x="70" y="219"/>
                  <a:pt x="103" y="215"/>
                  <a:pt x="129" y="215"/>
                </a:cubicBezTo>
                <a:cubicBezTo>
                  <a:pt x="171" y="215"/>
                  <a:pt x="224" y="226"/>
                  <a:pt x="283" y="245"/>
                </a:cubicBezTo>
                <a:cubicBezTo>
                  <a:pt x="276" y="283"/>
                  <a:pt x="272" y="322"/>
                  <a:pt x="269" y="362"/>
                </a:cubicBezTo>
                <a:close/>
                <a:moveTo>
                  <a:pt x="548" y="343"/>
                </a:moveTo>
                <a:cubicBezTo>
                  <a:pt x="533" y="333"/>
                  <a:pt x="518" y="324"/>
                  <a:pt x="502" y="315"/>
                </a:cubicBezTo>
                <a:cubicBezTo>
                  <a:pt x="487" y="306"/>
                  <a:pt x="471" y="298"/>
                  <a:pt x="456" y="290"/>
                </a:cubicBezTo>
                <a:cubicBezTo>
                  <a:pt x="483" y="277"/>
                  <a:pt x="510" y="265"/>
                  <a:pt x="537" y="255"/>
                </a:cubicBezTo>
                <a:cubicBezTo>
                  <a:pt x="541" y="283"/>
                  <a:pt x="545" y="312"/>
                  <a:pt x="548" y="343"/>
                </a:cubicBezTo>
                <a:close/>
                <a:moveTo>
                  <a:pt x="423" y="29"/>
                </a:moveTo>
                <a:cubicBezTo>
                  <a:pt x="464" y="29"/>
                  <a:pt x="507" y="104"/>
                  <a:pt x="532" y="227"/>
                </a:cubicBezTo>
                <a:cubicBezTo>
                  <a:pt x="497" y="240"/>
                  <a:pt x="460" y="255"/>
                  <a:pt x="423" y="273"/>
                </a:cubicBezTo>
                <a:cubicBezTo>
                  <a:pt x="387" y="255"/>
                  <a:pt x="350" y="240"/>
                  <a:pt x="315" y="227"/>
                </a:cubicBezTo>
                <a:cubicBezTo>
                  <a:pt x="340" y="104"/>
                  <a:pt x="383" y="29"/>
                  <a:pt x="423" y="29"/>
                </a:cubicBezTo>
                <a:close/>
                <a:moveTo>
                  <a:pt x="310" y="255"/>
                </a:moveTo>
                <a:cubicBezTo>
                  <a:pt x="336" y="265"/>
                  <a:pt x="364" y="277"/>
                  <a:pt x="391" y="290"/>
                </a:cubicBezTo>
                <a:cubicBezTo>
                  <a:pt x="376" y="298"/>
                  <a:pt x="360" y="306"/>
                  <a:pt x="345" y="315"/>
                </a:cubicBezTo>
                <a:cubicBezTo>
                  <a:pt x="329" y="324"/>
                  <a:pt x="314" y="333"/>
                  <a:pt x="299" y="343"/>
                </a:cubicBezTo>
                <a:cubicBezTo>
                  <a:pt x="302" y="312"/>
                  <a:pt x="305" y="283"/>
                  <a:pt x="310" y="255"/>
                </a:cubicBezTo>
                <a:close/>
                <a:moveTo>
                  <a:pt x="299" y="561"/>
                </a:moveTo>
                <a:cubicBezTo>
                  <a:pt x="314" y="570"/>
                  <a:pt x="329" y="579"/>
                  <a:pt x="345" y="588"/>
                </a:cubicBezTo>
                <a:cubicBezTo>
                  <a:pt x="360" y="597"/>
                  <a:pt x="376" y="606"/>
                  <a:pt x="391" y="614"/>
                </a:cubicBezTo>
                <a:cubicBezTo>
                  <a:pt x="364" y="627"/>
                  <a:pt x="336" y="638"/>
                  <a:pt x="310" y="648"/>
                </a:cubicBezTo>
                <a:cubicBezTo>
                  <a:pt x="305" y="621"/>
                  <a:pt x="302" y="592"/>
                  <a:pt x="299" y="561"/>
                </a:cubicBezTo>
                <a:close/>
                <a:moveTo>
                  <a:pt x="423" y="874"/>
                </a:moveTo>
                <a:cubicBezTo>
                  <a:pt x="383" y="874"/>
                  <a:pt x="340" y="799"/>
                  <a:pt x="315" y="677"/>
                </a:cubicBezTo>
                <a:cubicBezTo>
                  <a:pt x="350" y="664"/>
                  <a:pt x="387" y="648"/>
                  <a:pt x="423" y="630"/>
                </a:cubicBezTo>
                <a:cubicBezTo>
                  <a:pt x="460" y="648"/>
                  <a:pt x="497" y="664"/>
                  <a:pt x="532" y="677"/>
                </a:cubicBezTo>
                <a:cubicBezTo>
                  <a:pt x="507" y="799"/>
                  <a:pt x="464" y="874"/>
                  <a:pt x="423" y="874"/>
                </a:cubicBezTo>
                <a:close/>
                <a:moveTo>
                  <a:pt x="537" y="648"/>
                </a:moveTo>
                <a:cubicBezTo>
                  <a:pt x="510" y="638"/>
                  <a:pt x="483" y="627"/>
                  <a:pt x="456" y="614"/>
                </a:cubicBezTo>
                <a:cubicBezTo>
                  <a:pt x="471" y="606"/>
                  <a:pt x="487" y="597"/>
                  <a:pt x="502" y="588"/>
                </a:cubicBezTo>
                <a:cubicBezTo>
                  <a:pt x="518" y="579"/>
                  <a:pt x="533" y="570"/>
                  <a:pt x="548" y="561"/>
                </a:cubicBezTo>
                <a:cubicBezTo>
                  <a:pt x="545" y="592"/>
                  <a:pt x="541" y="621"/>
                  <a:pt x="537" y="648"/>
                </a:cubicBezTo>
                <a:close/>
                <a:moveTo>
                  <a:pt x="550" y="525"/>
                </a:moveTo>
                <a:cubicBezTo>
                  <a:pt x="531" y="538"/>
                  <a:pt x="510" y="551"/>
                  <a:pt x="488" y="563"/>
                </a:cubicBezTo>
                <a:cubicBezTo>
                  <a:pt x="466" y="576"/>
                  <a:pt x="445" y="587"/>
                  <a:pt x="423" y="598"/>
                </a:cubicBezTo>
                <a:cubicBezTo>
                  <a:pt x="402" y="587"/>
                  <a:pt x="380" y="576"/>
                  <a:pt x="359" y="563"/>
                </a:cubicBezTo>
                <a:cubicBezTo>
                  <a:pt x="337" y="551"/>
                  <a:pt x="316" y="538"/>
                  <a:pt x="296" y="525"/>
                </a:cubicBezTo>
                <a:cubicBezTo>
                  <a:pt x="295" y="501"/>
                  <a:pt x="294" y="477"/>
                  <a:pt x="294" y="452"/>
                </a:cubicBezTo>
                <a:cubicBezTo>
                  <a:pt x="294" y="426"/>
                  <a:pt x="295" y="402"/>
                  <a:pt x="296" y="379"/>
                </a:cubicBezTo>
                <a:cubicBezTo>
                  <a:pt x="317" y="365"/>
                  <a:pt x="337" y="352"/>
                  <a:pt x="359" y="340"/>
                </a:cubicBezTo>
                <a:cubicBezTo>
                  <a:pt x="380" y="328"/>
                  <a:pt x="402" y="316"/>
                  <a:pt x="423" y="305"/>
                </a:cubicBezTo>
                <a:cubicBezTo>
                  <a:pt x="445" y="316"/>
                  <a:pt x="466" y="328"/>
                  <a:pt x="488" y="340"/>
                </a:cubicBezTo>
                <a:cubicBezTo>
                  <a:pt x="510" y="353"/>
                  <a:pt x="531" y="366"/>
                  <a:pt x="550" y="379"/>
                </a:cubicBezTo>
                <a:cubicBezTo>
                  <a:pt x="552" y="402"/>
                  <a:pt x="552" y="426"/>
                  <a:pt x="552" y="452"/>
                </a:cubicBezTo>
                <a:cubicBezTo>
                  <a:pt x="552" y="477"/>
                  <a:pt x="552" y="501"/>
                  <a:pt x="550" y="525"/>
                </a:cubicBezTo>
                <a:close/>
                <a:moveTo>
                  <a:pt x="717" y="215"/>
                </a:moveTo>
                <a:cubicBezTo>
                  <a:pt x="744" y="215"/>
                  <a:pt x="777" y="219"/>
                  <a:pt x="790" y="240"/>
                </a:cubicBezTo>
                <a:cubicBezTo>
                  <a:pt x="810" y="275"/>
                  <a:pt x="766" y="350"/>
                  <a:pt x="672" y="433"/>
                </a:cubicBezTo>
                <a:cubicBezTo>
                  <a:pt x="643" y="409"/>
                  <a:pt x="611" y="385"/>
                  <a:pt x="578" y="362"/>
                </a:cubicBezTo>
                <a:cubicBezTo>
                  <a:pt x="575" y="322"/>
                  <a:pt x="571" y="283"/>
                  <a:pt x="564" y="245"/>
                </a:cubicBezTo>
                <a:cubicBezTo>
                  <a:pt x="623" y="226"/>
                  <a:pt x="676" y="215"/>
                  <a:pt x="717" y="215"/>
                </a:cubicBezTo>
                <a:close/>
                <a:moveTo>
                  <a:pt x="580" y="399"/>
                </a:moveTo>
                <a:cubicBezTo>
                  <a:pt x="605" y="416"/>
                  <a:pt x="629" y="434"/>
                  <a:pt x="650" y="452"/>
                </a:cubicBezTo>
                <a:cubicBezTo>
                  <a:pt x="629" y="469"/>
                  <a:pt x="605" y="487"/>
                  <a:pt x="580" y="505"/>
                </a:cubicBezTo>
                <a:cubicBezTo>
                  <a:pt x="581" y="487"/>
                  <a:pt x="581" y="469"/>
                  <a:pt x="581" y="452"/>
                </a:cubicBezTo>
                <a:cubicBezTo>
                  <a:pt x="581" y="434"/>
                  <a:pt x="581" y="416"/>
                  <a:pt x="580" y="399"/>
                </a:cubicBezTo>
                <a:close/>
                <a:moveTo>
                  <a:pt x="790" y="663"/>
                </a:moveTo>
                <a:cubicBezTo>
                  <a:pt x="777" y="684"/>
                  <a:pt x="744" y="689"/>
                  <a:pt x="717" y="689"/>
                </a:cubicBezTo>
                <a:cubicBezTo>
                  <a:pt x="717" y="689"/>
                  <a:pt x="717" y="689"/>
                  <a:pt x="717" y="689"/>
                </a:cubicBezTo>
                <a:cubicBezTo>
                  <a:pt x="676" y="689"/>
                  <a:pt x="623" y="678"/>
                  <a:pt x="564" y="658"/>
                </a:cubicBezTo>
                <a:cubicBezTo>
                  <a:pt x="571" y="621"/>
                  <a:pt x="575" y="581"/>
                  <a:pt x="578" y="541"/>
                </a:cubicBezTo>
                <a:cubicBezTo>
                  <a:pt x="611" y="519"/>
                  <a:pt x="643" y="495"/>
                  <a:pt x="672" y="471"/>
                </a:cubicBezTo>
                <a:cubicBezTo>
                  <a:pt x="766" y="553"/>
                  <a:pt x="810" y="628"/>
                  <a:pt x="790" y="663"/>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sp useBgFill="1">
        <p:nvSpPr>
          <p:cNvPr id="30" name="Freeform 35"/>
          <p:cNvSpPr>
            <a:spLocks/>
          </p:cNvSpPr>
          <p:nvPr/>
        </p:nvSpPr>
        <p:spPr bwMode="white">
          <a:xfrm>
            <a:off x="-196218" y="1762117"/>
            <a:ext cx="2517765" cy="6823645"/>
          </a:xfrm>
          <a:custGeom>
            <a:avLst/>
            <a:gdLst>
              <a:gd name="T0" fmla="*/ 901 w 1398"/>
              <a:gd name="T1" fmla="*/ 142 h 4117"/>
              <a:gd name="T2" fmla="*/ 627 w 1398"/>
              <a:gd name="T3" fmla="*/ 341 h 4117"/>
              <a:gd name="T4" fmla="*/ 477 w 1398"/>
              <a:gd name="T5" fmla="*/ 611 h 4117"/>
              <a:gd name="T6" fmla="*/ 477 w 1398"/>
              <a:gd name="T7" fmla="*/ 950 h 4117"/>
              <a:gd name="T8" fmla="*/ 608 w 1398"/>
              <a:gd name="T9" fmla="*/ 1279 h 4117"/>
              <a:gd name="T10" fmla="*/ 690 w 1398"/>
              <a:gd name="T11" fmla="*/ 1853 h 4117"/>
              <a:gd name="T12" fmla="*/ 1176 w 1398"/>
              <a:gd name="T13" fmla="*/ 1888 h 4117"/>
              <a:gd name="T14" fmla="*/ 1398 w 1398"/>
              <a:gd name="T15" fmla="*/ 2588 h 4117"/>
              <a:gd name="T16" fmla="*/ 1042 w 1398"/>
              <a:gd name="T17" fmla="*/ 3142 h 4117"/>
              <a:gd name="T18" fmla="*/ 901 w 1398"/>
              <a:gd name="T19" fmla="*/ 3441 h 4117"/>
              <a:gd name="T20" fmla="*/ 690 w 1398"/>
              <a:gd name="T21" fmla="*/ 4117 h 4117"/>
              <a:gd name="T22" fmla="*/ 0 w 1398"/>
              <a:gd name="T23" fmla="*/ 4117 h 4117"/>
              <a:gd name="T24" fmla="*/ 0 w 1398"/>
              <a:gd name="T25" fmla="*/ 0 h 4117"/>
              <a:gd name="T26" fmla="*/ 699 w 1398"/>
              <a:gd name="T27" fmla="*/ 0 h 4117"/>
              <a:gd name="T28" fmla="*/ 901 w 1398"/>
              <a:gd name="T29" fmla="*/ 142 h 4117"/>
              <a:gd name="connsiteX0" fmla="*/ 6445 w 10000"/>
              <a:gd name="connsiteY0" fmla="*/ 412 h 10067"/>
              <a:gd name="connsiteX1" fmla="*/ 4485 w 10000"/>
              <a:gd name="connsiteY1" fmla="*/ 895 h 10067"/>
              <a:gd name="connsiteX2" fmla="*/ 3412 w 10000"/>
              <a:gd name="connsiteY2" fmla="*/ 1551 h 10067"/>
              <a:gd name="connsiteX3" fmla="*/ 3412 w 10000"/>
              <a:gd name="connsiteY3" fmla="*/ 2375 h 10067"/>
              <a:gd name="connsiteX4" fmla="*/ 4349 w 10000"/>
              <a:gd name="connsiteY4" fmla="*/ 3174 h 10067"/>
              <a:gd name="connsiteX5" fmla="*/ 4936 w 10000"/>
              <a:gd name="connsiteY5" fmla="*/ 4568 h 10067"/>
              <a:gd name="connsiteX6" fmla="*/ 8412 w 10000"/>
              <a:gd name="connsiteY6" fmla="*/ 4653 h 10067"/>
              <a:gd name="connsiteX7" fmla="*/ 10000 w 10000"/>
              <a:gd name="connsiteY7" fmla="*/ 6353 h 10067"/>
              <a:gd name="connsiteX8" fmla="*/ 7454 w 10000"/>
              <a:gd name="connsiteY8" fmla="*/ 7699 h 10067"/>
              <a:gd name="connsiteX9" fmla="*/ 6445 w 10000"/>
              <a:gd name="connsiteY9" fmla="*/ 8425 h 10067"/>
              <a:gd name="connsiteX10" fmla="*/ 4936 w 10000"/>
              <a:gd name="connsiteY10" fmla="*/ 10067 h 10067"/>
              <a:gd name="connsiteX11" fmla="*/ 0 w 10000"/>
              <a:gd name="connsiteY11" fmla="*/ 10067 h 10067"/>
              <a:gd name="connsiteX12" fmla="*/ 0 w 10000"/>
              <a:gd name="connsiteY12" fmla="*/ 67 h 10067"/>
              <a:gd name="connsiteX13" fmla="*/ 5315 w 10000"/>
              <a:gd name="connsiteY13" fmla="*/ 0 h 10067"/>
              <a:gd name="connsiteX14" fmla="*/ 6445 w 10000"/>
              <a:gd name="connsiteY14" fmla="*/ 412 h 10067"/>
              <a:gd name="connsiteX0" fmla="*/ 6445 w 10000"/>
              <a:gd name="connsiteY0" fmla="*/ 412 h 10067"/>
              <a:gd name="connsiteX1" fmla="*/ 4485 w 10000"/>
              <a:gd name="connsiteY1" fmla="*/ 895 h 10067"/>
              <a:gd name="connsiteX2" fmla="*/ 3412 w 10000"/>
              <a:gd name="connsiteY2" fmla="*/ 1551 h 10067"/>
              <a:gd name="connsiteX3" fmla="*/ 3412 w 10000"/>
              <a:gd name="connsiteY3" fmla="*/ 2375 h 10067"/>
              <a:gd name="connsiteX4" fmla="*/ 4349 w 10000"/>
              <a:gd name="connsiteY4" fmla="*/ 3174 h 10067"/>
              <a:gd name="connsiteX5" fmla="*/ 4936 w 10000"/>
              <a:gd name="connsiteY5" fmla="*/ 4568 h 10067"/>
              <a:gd name="connsiteX6" fmla="*/ 8412 w 10000"/>
              <a:gd name="connsiteY6" fmla="*/ 4653 h 10067"/>
              <a:gd name="connsiteX7" fmla="*/ 10000 w 10000"/>
              <a:gd name="connsiteY7" fmla="*/ 6353 h 10067"/>
              <a:gd name="connsiteX8" fmla="*/ 7454 w 10000"/>
              <a:gd name="connsiteY8" fmla="*/ 7699 h 10067"/>
              <a:gd name="connsiteX9" fmla="*/ 6445 w 10000"/>
              <a:gd name="connsiteY9" fmla="*/ 8425 h 10067"/>
              <a:gd name="connsiteX10" fmla="*/ 4936 w 10000"/>
              <a:gd name="connsiteY10" fmla="*/ 10067 h 10067"/>
              <a:gd name="connsiteX11" fmla="*/ 0 w 10000"/>
              <a:gd name="connsiteY11" fmla="*/ 10067 h 10067"/>
              <a:gd name="connsiteX12" fmla="*/ 39 w 10000"/>
              <a:gd name="connsiteY12" fmla="*/ 0 h 10067"/>
              <a:gd name="connsiteX13" fmla="*/ 5315 w 10000"/>
              <a:gd name="connsiteY13" fmla="*/ 0 h 10067"/>
              <a:gd name="connsiteX14" fmla="*/ 6445 w 10000"/>
              <a:gd name="connsiteY14" fmla="*/ 412 h 10067"/>
              <a:gd name="connsiteX0" fmla="*/ 9519 w 10000"/>
              <a:gd name="connsiteY0" fmla="*/ 11 h 10067"/>
              <a:gd name="connsiteX1" fmla="*/ 4485 w 10000"/>
              <a:gd name="connsiteY1" fmla="*/ 895 h 10067"/>
              <a:gd name="connsiteX2" fmla="*/ 3412 w 10000"/>
              <a:gd name="connsiteY2" fmla="*/ 1551 h 10067"/>
              <a:gd name="connsiteX3" fmla="*/ 3412 w 10000"/>
              <a:gd name="connsiteY3" fmla="*/ 2375 h 10067"/>
              <a:gd name="connsiteX4" fmla="*/ 4349 w 10000"/>
              <a:gd name="connsiteY4" fmla="*/ 3174 h 10067"/>
              <a:gd name="connsiteX5" fmla="*/ 4936 w 10000"/>
              <a:gd name="connsiteY5" fmla="*/ 4568 h 10067"/>
              <a:gd name="connsiteX6" fmla="*/ 8412 w 10000"/>
              <a:gd name="connsiteY6" fmla="*/ 4653 h 10067"/>
              <a:gd name="connsiteX7" fmla="*/ 10000 w 10000"/>
              <a:gd name="connsiteY7" fmla="*/ 6353 h 10067"/>
              <a:gd name="connsiteX8" fmla="*/ 7454 w 10000"/>
              <a:gd name="connsiteY8" fmla="*/ 7699 h 10067"/>
              <a:gd name="connsiteX9" fmla="*/ 6445 w 10000"/>
              <a:gd name="connsiteY9" fmla="*/ 8425 h 10067"/>
              <a:gd name="connsiteX10" fmla="*/ 4936 w 10000"/>
              <a:gd name="connsiteY10" fmla="*/ 10067 h 10067"/>
              <a:gd name="connsiteX11" fmla="*/ 0 w 10000"/>
              <a:gd name="connsiteY11" fmla="*/ 10067 h 10067"/>
              <a:gd name="connsiteX12" fmla="*/ 39 w 10000"/>
              <a:gd name="connsiteY12" fmla="*/ 0 h 10067"/>
              <a:gd name="connsiteX13" fmla="*/ 5315 w 10000"/>
              <a:gd name="connsiteY13" fmla="*/ 0 h 10067"/>
              <a:gd name="connsiteX14" fmla="*/ 9519 w 10000"/>
              <a:gd name="connsiteY14" fmla="*/ 11 h 10067"/>
              <a:gd name="connsiteX0" fmla="*/ 9519 w 10000"/>
              <a:gd name="connsiteY0" fmla="*/ 11 h 10067"/>
              <a:gd name="connsiteX1" fmla="*/ 4485 w 10000"/>
              <a:gd name="connsiteY1" fmla="*/ 895 h 10067"/>
              <a:gd name="connsiteX2" fmla="*/ 3412 w 10000"/>
              <a:gd name="connsiteY2" fmla="*/ 1551 h 10067"/>
              <a:gd name="connsiteX3" fmla="*/ 3412 w 10000"/>
              <a:gd name="connsiteY3" fmla="*/ 2375 h 10067"/>
              <a:gd name="connsiteX4" fmla="*/ 4349 w 10000"/>
              <a:gd name="connsiteY4" fmla="*/ 3174 h 10067"/>
              <a:gd name="connsiteX5" fmla="*/ 4936 w 10000"/>
              <a:gd name="connsiteY5" fmla="*/ 4568 h 10067"/>
              <a:gd name="connsiteX6" fmla="*/ 8412 w 10000"/>
              <a:gd name="connsiteY6" fmla="*/ 4653 h 10067"/>
              <a:gd name="connsiteX7" fmla="*/ 10000 w 10000"/>
              <a:gd name="connsiteY7" fmla="*/ 6353 h 10067"/>
              <a:gd name="connsiteX8" fmla="*/ 7454 w 10000"/>
              <a:gd name="connsiteY8" fmla="*/ 7699 h 10067"/>
              <a:gd name="connsiteX9" fmla="*/ 6445 w 10000"/>
              <a:gd name="connsiteY9" fmla="*/ 8425 h 10067"/>
              <a:gd name="connsiteX10" fmla="*/ 4936 w 10000"/>
              <a:gd name="connsiteY10" fmla="*/ 10067 h 10067"/>
              <a:gd name="connsiteX11" fmla="*/ 0 w 10000"/>
              <a:gd name="connsiteY11" fmla="*/ 10067 h 10067"/>
              <a:gd name="connsiteX12" fmla="*/ 39 w 10000"/>
              <a:gd name="connsiteY12" fmla="*/ 0 h 10067"/>
              <a:gd name="connsiteX13" fmla="*/ 5315 w 10000"/>
              <a:gd name="connsiteY13" fmla="*/ 0 h 10067"/>
              <a:gd name="connsiteX14" fmla="*/ 9519 w 10000"/>
              <a:gd name="connsiteY14" fmla="*/ 11 h 10067"/>
              <a:gd name="connsiteX0" fmla="*/ 9519 w 10000"/>
              <a:gd name="connsiteY0" fmla="*/ 11 h 10067"/>
              <a:gd name="connsiteX1" fmla="*/ 4485 w 10000"/>
              <a:gd name="connsiteY1" fmla="*/ 895 h 10067"/>
              <a:gd name="connsiteX2" fmla="*/ 3412 w 10000"/>
              <a:gd name="connsiteY2" fmla="*/ 1551 h 10067"/>
              <a:gd name="connsiteX3" fmla="*/ 4438 w 10000"/>
              <a:gd name="connsiteY3" fmla="*/ 2346 h 10067"/>
              <a:gd name="connsiteX4" fmla="*/ 4349 w 10000"/>
              <a:gd name="connsiteY4" fmla="*/ 3174 h 10067"/>
              <a:gd name="connsiteX5" fmla="*/ 4936 w 10000"/>
              <a:gd name="connsiteY5" fmla="*/ 4568 h 10067"/>
              <a:gd name="connsiteX6" fmla="*/ 8412 w 10000"/>
              <a:gd name="connsiteY6" fmla="*/ 4653 h 10067"/>
              <a:gd name="connsiteX7" fmla="*/ 10000 w 10000"/>
              <a:gd name="connsiteY7" fmla="*/ 6353 h 10067"/>
              <a:gd name="connsiteX8" fmla="*/ 7454 w 10000"/>
              <a:gd name="connsiteY8" fmla="*/ 7699 h 10067"/>
              <a:gd name="connsiteX9" fmla="*/ 6445 w 10000"/>
              <a:gd name="connsiteY9" fmla="*/ 8425 h 10067"/>
              <a:gd name="connsiteX10" fmla="*/ 4936 w 10000"/>
              <a:gd name="connsiteY10" fmla="*/ 10067 h 10067"/>
              <a:gd name="connsiteX11" fmla="*/ 0 w 10000"/>
              <a:gd name="connsiteY11" fmla="*/ 10067 h 10067"/>
              <a:gd name="connsiteX12" fmla="*/ 39 w 10000"/>
              <a:gd name="connsiteY12" fmla="*/ 0 h 10067"/>
              <a:gd name="connsiteX13" fmla="*/ 5315 w 10000"/>
              <a:gd name="connsiteY13" fmla="*/ 0 h 10067"/>
              <a:gd name="connsiteX14" fmla="*/ 9519 w 10000"/>
              <a:gd name="connsiteY14" fmla="*/ 11 h 10067"/>
              <a:gd name="connsiteX0" fmla="*/ 9519 w 10000"/>
              <a:gd name="connsiteY0" fmla="*/ 11 h 10067"/>
              <a:gd name="connsiteX1" fmla="*/ 4485 w 10000"/>
              <a:gd name="connsiteY1" fmla="*/ 895 h 10067"/>
              <a:gd name="connsiteX2" fmla="*/ 4123 w 10000"/>
              <a:gd name="connsiteY2" fmla="*/ 1573 h 10067"/>
              <a:gd name="connsiteX3" fmla="*/ 4438 w 10000"/>
              <a:gd name="connsiteY3" fmla="*/ 2346 h 10067"/>
              <a:gd name="connsiteX4" fmla="*/ 4349 w 10000"/>
              <a:gd name="connsiteY4" fmla="*/ 3174 h 10067"/>
              <a:gd name="connsiteX5" fmla="*/ 4936 w 10000"/>
              <a:gd name="connsiteY5" fmla="*/ 4568 h 10067"/>
              <a:gd name="connsiteX6" fmla="*/ 8412 w 10000"/>
              <a:gd name="connsiteY6" fmla="*/ 4653 h 10067"/>
              <a:gd name="connsiteX7" fmla="*/ 10000 w 10000"/>
              <a:gd name="connsiteY7" fmla="*/ 6353 h 10067"/>
              <a:gd name="connsiteX8" fmla="*/ 7454 w 10000"/>
              <a:gd name="connsiteY8" fmla="*/ 7699 h 10067"/>
              <a:gd name="connsiteX9" fmla="*/ 6445 w 10000"/>
              <a:gd name="connsiteY9" fmla="*/ 8425 h 10067"/>
              <a:gd name="connsiteX10" fmla="*/ 4936 w 10000"/>
              <a:gd name="connsiteY10" fmla="*/ 10067 h 10067"/>
              <a:gd name="connsiteX11" fmla="*/ 0 w 10000"/>
              <a:gd name="connsiteY11" fmla="*/ 10067 h 10067"/>
              <a:gd name="connsiteX12" fmla="*/ 39 w 10000"/>
              <a:gd name="connsiteY12" fmla="*/ 0 h 10067"/>
              <a:gd name="connsiteX13" fmla="*/ 5315 w 10000"/>
              <a:gd name="connsiteY13" fmla="*/ 0 h 10067"/>
              <a:gd name="connsiteX14" fmla="*/ 9519 w 10000"/>
              <a:gd name="connsiteY14" fmla="*/ 11 h 10067"/>
              <a:gd name="connsiteX0" fmla="*/ 9519 w 10000"/>
              <a:gd name="connsiteY0" fmla="*/ 11 h 10067"/>
              <a:gd name="connsiteX1" fmla="*/ 5294 w 10000"/>
              <a:gd name="connsiteY1" fmla="*/ 763 h 10067"/>
              <a:gd name="connsiteX2" fmla="*/ 4123 w 10000"/>
              <a:gd name="connsiteY2" fmla="*/ 1573 h 10067"/>
              <a:gd name="connsiteX3" fmla="*/ 4438 w 10000"/>
              <a:gd name="connsiteY3" fmla="*/ 2346 h 10067"/>
              <a:gd name="connsiteX4" fmla="*/ 4349 w 10000"/>
              <a:gd name="connsiteY4" fmla="*/ 3174 h 10067"/>
              <a:gd name="connsiteX5" fmla="*/ 4936 w 10000"/>
              <a:gd name="connsiteY5" fmla="*/ 4568 h 10067"/>
              <a:gd name="connsiteX6" fmla="*/ 8412 w 10000"/>
              <a:gd name="connsiteY6" fmla="*/ 4653 h 10067"/>
              <a:gd name="connsiteX7" fmla="*/ 10000 w 10000"/>
              <a:gd name="connsiteY7" fmla="*/ 6353 h 10067"/>
              <a:gd name="connsiteX8" fmla="*/ 7454 w 10000"/>
              <a:gd name="connsiteY8" fmla="*/ 7699 h 10067"/>
              <a:gd name="connsiteX9" fmla="*/ 6445 w 10000"/>
              <a:gd name="connsiteY9" fmla="*/ 8425 h 10067"/>
              <a:gd name="connsiteX10" fmla="*/ 4936 w 10000"/>
              <a:gd name="connsiteY10" fmla="*/ 10067 h 10067"/>
              <a:gd name="connsiteX11" fmla="*/ 0 w 10000"/>
              <a:gd name="connsiteY11" fmla="*/ 10067 h 10067"/>
              <a:gd name="connsiteX12" fmla="*/ 39 w 10000"/>
              <a:gd name="connsiteY12" fmla="*/ 0 h 10067"/>
              <a:gd name="connsiteX13" fmla="*/ 5315 w 10000"/>
              <a:gd name="connsiteY13" fmla="*/ 0 h 10067"/>
              <a:gd name="connsiteX14" fmla="*/ 9519 w 10000"/>
              <a:gd name="connsiteY14" fmla="*/ 11 h 10067"/>
              <a:gd name="connsiteX0" fmla="*/ 9519 w 10000"/>
              <a:gd name="connsiteY0" fmla="*/ 11 h 10067"/>
              <a:gd name="connsiteX1" fmla="*/ 5294 w 10000"/>
              <a:gd name="connsiteY1" fmla="*/ 763 h 10067"/>
              <a:gd name="connsiteX2" fmla="*/ 4123 w 10000"/>
              <a:gd name="connsiteY2" fmla="*/ 1573 h 10067"/>
              <a:gd name="connsiteX3" fmla="*/ 4438 w 10000"/>
              <a:gd name="connsiteY3" fmla="*/ 2346 h 10067"/>
              <a:gd name="connsiteX4" fmla="*/ 5079 w 10000"/>
              <a:gd name="connsiteY4" fmla="*/ 3174 h 10067"/>
              <a:gd name="connsiteX5" fmla="*/ 4936 w 10000"/>
              <a:gd name="connsiteY5" fmla="*/ 4568 h 10067"/>
              <a:gd name="connsiteX6" fmla="*/ 8412 w 10000"/>
              <a:gd name="connsiteY6" fmla="*/ 4653 h 10067"/>
              <a:gd name="connsiteX7" fmla="*/ 10000 w 10000"/>
              <a:gd name="connsiteY7" fmla="*/ 6353 h 10067"/>
              <a:gd name="connsiteX8" fmla="*/ 7454 w 10000"/>
              <a:gd name="connsiteY8" fmla="*/ 7699 h 10067"/>
              <a:gd name="connsiteX9" fmla="*/ 6445 w 10000"/>
              <a:gd name="connsiteY9" fmla="*/ 8425 h 10067"/>
              <a:gd name="connsiteX10" fmla="*/ 4936 w 10000"/>
              <a:gd name="connsiteY10" fmla="*/ 10067 h 10067"/>
              <a:gd name="connsiteX11" fmla="*/ 0 w 10000"/>
              <a:gd name="connsiteY11" fmla="*/ 10067 h 10067"/>
              <a:gd name="connsiteX12" fmla="*/ 39 w 10000"/>
              <a:gd name="connsiteY12" fmla="*/ 0 h 10067"/>
              <a:gd name="connsiteX13" fmla="*/ 5315 w 10000"/>
              <a:gd name="connsiteY13" fmla="*/ 0 h 10067"/>
              <a:gd name="connsiteX14" fmla="*/ 9519 w 10000"/>
              <a:gd name="connsiteY14" fmla="*/ 11 h 10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000" h="10067">
                <a:moveTo>
                  <a:pt x="9519" y="11"/>
                </a:moveTo>
                <a:cubicBezTo>
                  <a:pt x="6737" y="306"/>
                  <a:pt x="6972" y="468"/>
                  <a:pt x="5294" y="763"/>
                </a:cubicBezTo>
                <a:lnTo>
                  <a:pt x="4123" y="1573"/>
                </a:lnTo>
                <a:lnTo>
                  <a:pt x="4438" y="2346"/>
                </a:lnTo>
                <a:cubicBezTo>
                  <a:pt x="4408" y="2622"/>
                  <a:pt x="5109" y="2898"/>
                  <a:pt x="5079" y="3174"/>
                </a:cubicBezTo>
                <a:cubicBezTo>
                  <a:pt x="5031" y="3639"/>
                  <a:pt x="4984" y="4103"/>
                  <a:pt x="4936" y="4568"/>
                </a:cubicBezTo>
                <a:lnTo>
                  <a:pt x="8412" y="4653"/>
                </a:lnTo>
                <a:lnTo>
                  <a:pt x="10000" y="6353"/>
                </a:lnTo>
                <a:lnTo>
                  <a:pt x="7454" y="7699"/>
                </a:lnTo>
                <a:lnTo>
                  <a:pt x="6445" y="8425"/>
                </a:lnTo>
                <a:lnTo>
                  <a:pt x="4936" y="10067"/>
                </a:lnTo>
                <a:lnTo>
                  <a:pt x="0" y="10067"/>
                </a:lnTo>
                <a:cubicBezTo>
                  <a:pt x="13" y="6711"/>
                  <a:pt x="26" y="3356"/>
                  <a:pt x="39" y="0"/>
                </a:cubicBezTo>
                <a:lnTo>
                  <a:pt x="5315" y="0"/>
                </a:lnTo>
                <a:lnTo>
                  <a:pt x="9519" y="1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373737"/>
              </a:solidFill>
              <a:latin typeface="Gotham Light"/>
              <a:cs typeface="Gotham Light"/>
            </a:endParaRPr>
          </a:p>
        </p:txBody>
      </p:sp>
      <p:sp>
        <p:nvSpPr>
          <p:cNvPr id="31" name="Freeform 36"/>
          <p:cNvSpPr>
            <a:spLocks noEditPoints="1"/>
          </p:cNvSpPr>
          <p:nvPr/>
        </p:nvSpPr>
        <p:spPr bwMode="auto">
          <a:xfrm>
            <a:off x="522098" y="1600201"/>
            <a:ext cx="3832821" cy="5233907"/>
          </a:xfrm>
          <a:custGeom>
            <a:avLst/>
            <a:gdLst>
              <a:gd name="T0" fmla="*/ 913 w 1589"/>
              <a:gd name="T1" fmla="*/ 29 h 2169"/>
              <a:gd name="T2" fmla="*/ 126 w 1589"/>
              <a:gd name="T3" fmla="*/ 393 h 2169"/>
              <a:gd name="T4" fmla="*/ 89 w 1589"/>
              <a:gd name="T5" fmla="*/ 690 h 2169"/>
              <a:gd name="T6" fmla="*/ 103 w 1589"/>
              <a:gd name="T7" fmla="*/ 930 h 2169"/>
              <a:gd name="T8" fmla="*/ 20 w 1589"/>
              <a:gd name="T9" fmla="*/ 1132 h 2169"/>
              <a:gd name="T10" fmla="*/ 99 w 1589"/>
              <a:gd name="T11" fmla="*/ 1174 h 2169"/>
              <a:gd name="T12" fmla="*/ 69 w 1589"/>
              <a:gd name="T13" fmla="*/ 1255 h 2169"/>
              <a:gd name="T14" fmla="*/ 107 w 1589"/>
              <a:gd name="T15" fmla="*/ 1335 h 2169"/>
              <a:gd name="T16" fmla="*/ 90 w 1589"/>
              <a:gd name="T17" fmla="*/ 1427 h 2169"/>
              <a:gd name="T18" fmla="*/ 153 w 1589"/>
              <a:gd name="T19" fmla="*/ 1482 h 2169"/>
              <a:gd name="T20" fmla="*/ 229 w 1589"/>
              <a:gd name="T21" fmla="*/ 1642 h 2169"/>
              <a:gd name="T22" fmla="*/ 583 w 1589"/>
              <a:gd name="T23" fmla="*/ 1567 h 2169"/>
              <a:gd name="T24" fmla="*/ 675 w 1589"/>
              <a:gd name="T25" fmla="*/ 1816 h 2169"/>
              <a:gd name="T26" fmla="*/ 630 w 1589"/>
              <a:gd name="T27" fmla="*/ 2057 h 2169"/>
              <a:gd name="T28" fmla="*/ 696 w 1589"/>
              <a:gd name="T29" fmla="*/ 2163 h 2169"/>
              <a:gd name="T30" fmla="*/ 1299 w 1589"/>
              <a:gd name="T31" fmla="*/ 1653 h 2169"/>
              <a:gd name="T32" fmla="*/ 1589 w 1589"/>
              <a:gd name="T33" fmla="*/ 633 h 2169"/>
              <a:gd name="T34" fmla="*/ 1216 w 1589"/>
              <a:gd name="T35" fmla="*/ 1223 h 2169"/>
              <a:gd name="T36" fmla="*/ 1103 w 1589"/>
              <a:gd name="T37" fmla="*/ 1202 h 2169"/>
              <a:gd name="T38" fmla="*/ 1051 w 1589"/>
              <a:gd name="T39" fmla="*/ 1111 h 2169"/>
              <a:gd name="T40" fmla="*/ 975 w 1589"/>
              <a:gd name="T41" fmla="*/ 1004 h 2169"/>
              <a:gd name="T42" fmla="*/ 818 w 1589"/>
              <a:gd name="T43" fmla="*/ 995 h 2169"/>
              <a:gd name="T44" fmla="*/ 630 w 1589"/>
              <a:gd name="T45" fmla="*/ 887 h 2169"/>
              <a:gd name="T46" fmla="*/ 551 w 1589"/>
              <a:gd name="T47" fmla="*/ 808 h 2169"/>
              <a:gd name="T48" fmla="*/ 442 w 1589"/>
              <a:gd name="T49" fmla="*/ 755 h 2169"/>
              <a:gd name="T50" fmla="*/ 341 w 1589"/>
              <a:gd name="T51" fmla="*/ 708 h 2169"/>
              <a:gd name="T52" fmla="*/ 171 w 1589"/>
              <a:gd name="T53" fmla="*/ 590 h 2169"/>
              <a:gd name="T54" fmla="*/ 198 w 1589"/>
              <a:gd name="T55" fmla="*/ 482 h 2169"/>
              <a:gd name="T56" fmla="*/ 244 w 1589"/>
              <a:gd name="T57" fmla="*/ 409 h 2169"/>
              <a:gd name="T58" fmla="*/ 370 w 1589"/>
              <a:gd name="T59" fmla="*/ 283 h 2169"/>
              <a:gd name="T60" fmla="*/ 457 w 1589"/>
              <a:gd name="T61" fmla="*/ 211 h 2169"/>
              <a:gd name="T62" fmla="*/ 592 w 1589"/>
              <a:gd name="T63" fmla="*/ 147 h 2169"/>
              <a:gd name="T64" fmla="*/ 782 w 1589"/>
              <a:gd name="T65" fmla="*/ 96 h 2169"/>
              <a:gd name="T66" fmla="*/ 936 w 1589"/>
              <a:gd name="T67" fmla="*/ 87 h 2169"/>
              <a:gd name="T68" fmla="*/ 1105 w 1589"/>
              <a:gd name="T69" fmla="*/ 108 h 2169"/>
              <a:gd name="T70" fmla="*/ 1373 w 1589"/>
              <a:gd name="T71" fmla="*/ 309 h 2169"/>
              <a:gd name="T72" fmla="*/ 1523 w 1589"/>
              <a:gd name="T73" fmla="*/ 620 h 2169"/>
              <a:gd name="T74" fmla="*/ 1529 w 1589"/>
              <a:gd name="T75" fmla="*/ 754 h 2169"/>
              <a:gd name="T76" fmla="*/ 1439 w 1589"/>
              <a:gd name="T77" fmla="*/ 910 h 2169"/>
              <a:gd name="T78" fmla="*/ 1297 w 1589"/>
              <a:gd name="T79" fmla="*/ 1105 h 2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89" h="2169">
                <a:moveTo>
                  <a:pt x="1589" y="633"/>
                </a:moveTo>
                <a:cubicBezTo>
                  <a:pt x="1589" y="257"/>
                  <a:pt x="1275" y="0"/>
                  <a:pt x="913" y="29"/>
                </a:cubicBezTo>
                <a:cubicBezTo>
                  <a:pt x="552" y="57"/>
                  <a:pt x="378" y="162"/>
                  <a:pt x="302" y="210"/>
                </a:cubicBezTo>
                <a:cubicBezTo>
                  <a:pt x="226" y="257"/>
                  <a:pt x="152" y="341"/>
                  <a:pt x="126" y="393"/>
                </a:cubicBezTo>
                <a:cubicBezTo>
                  <a:pt x="99" y="445"/>
                  <a:pt x="83" y="542"/>
                  <a:pt x="80" y="587"/>
                </a:cubicBezTo>
                <a:cubicBezTo>
                  <a:pt x="77" y="632"/>
                  <a:pt x="82" y="660"/>
                  <a:pt x="89" y="690"/>
                </a:cubicBezTo>
                <a:cubicBezTo>
                  <a:pt x="96" y="720"/>
                  <a:pt x="126" y="769"/>
                  <a:pt x="135" y="806"/>
                </a:cubicBezTo>
                <a:cubicBezTo>
                  <a:pt x="143" y="842"/>
                  <a:pt x="120" y="904"/>
                  <a:pt x="103" y="930"/>
                </a:cubicBezTo>
                <a:cubicBezTo>
                  <a:pt x="87" y="955"/>
                  <a:pt x="29" y="1039"/>
                  <a:pt x="15" y="1060"/>
                </a:cubicBezTo>
                <a:cubicBezTo>
                  <a:pt x="0" y="1081"/>
                  <a:pt x="10" y="1109"/>
                  <a:pt x="20" y="1132"/>
                </a:cubicBezTo>
                <a:cubicBezTo>
                  <a:pt x="30" y="1156"/>
                  <a:pt x="67" y="1165"/>
                  <a:pt x="75" y="1168"/>
                </a:cubicBezTo>
                <a:cubicBezTo>
                  <a:pt x="83" y="1171"/>
                  <a:pt x="96" y="1171"/>
                  <a:pt x="99" y="1174"/>
                </a:cubicBezTo>
                <a:cubicBezTo>
                  <a:pt x="101" y="1177"/>
                  <a:pt x="97" y="1202"/>
                  <a:pt x="92" y="1217"/>
                </a:cubicBezTo>
                <a:cubicBezTo>
                  <a:pt x="88" y="1231"/>
                  <a:pt x="74" y="1247"/>
                  <a:pt x="69" y="1255"/>
                </a:cubicBezTo>
                <a:cubicBezTo>
                  <a:pt x="64" y="1264"/>
                  <a:pt x="72" y="1292"/>
                  <a:pt x="80" y="1309"/>
                </a:cubicBezTo>
                <a:cubicBezTo>
                  <a:pt x="87" y="1326"/>
                  <a:pt x="107" y="1335"/>
                  <a:pt x="107" y="1335"/>
                </a:cubicBezTo>
                <a:cubicBezTo>
                  <a:pt x="107" y="1335"/>
                  <a:pt x="79" y="1358"/>
                  <a:pt x="80" y="1384"/>
                </a:cubicBezTo>
                <a:cubicBezTo>
                  <a:pt x="80" y="1410"/>
                  <a:pt x="84" y="1423"/>
                  <a:pt x="90" y="1427"/>
                </a:cubicBezTo>
                <a:cubicBezTo>
                  <a:pt x="95" y="1431"/>
                  <a:pt x="127" y="1439"/>
                  <a:pt x="135" y="1451"/>
                </a:cubicBezTo>
                <a:cubicBezTo>
                  <a:pt x="143" y="1462"/>
                  <a:pt x="151" y="1473"/>
                  <a:pt x="153" y="1482"/>
                </a:cubicBezTo>
                <a:cubicBezTo>
                  <a:pt x="154" y="1488"/>
                  <a:pt x="150" y="1502"/>
                  <a:pt x="149" y="1511"/>
                </a:cubicBezTo>
                <a:cubicBezTo>
                  <a:pt x="145" y="1553"/>
                  <a:pt x="162" y="1638"/>
                  <a:pt x="229" y="1642"/>
                </a:cubicBezTo>
                <a:cubicBezTo>
                  <a:pt x="282" y="1645"/>
                  <a:pt x="365" y="1614"/>
                  <a:pt x="396" y="1607"/>
                </a:cubicBezTo>
                <a:cubicBezTo>
                  <a:pt x="426" y="1601"/>
                  <a:pt x="559" y="1551"/>
                  <a:pt x="583" y="1567"/>
                </a:cubicBezTo>
                <a:cubicBezTo>
                  <a:pt x="608" y="1584"/>
                  <a:pt x="612" y="1609"/>
                  <a:pt x="619" y="1632"/>
                </a:cubicBezTo>
                <a:cubicBezTo>
                  <a:pt x="627" y="1656"/>
                  <a:pt x="665" y="1773"/>
                  <a:pt x="675" y="1816"/>
                </a:cubicBezTo>
                <a:cubicBezTo>
                  <a:pt x="685" y="1858"/>
                  <a:pt x="708" y="1934"/>
                  <a:pt x="714" y="1957"/>
                </a:cubicBezTo>
                <a:cubicBezTo>
                  <a:pt x="675" y="1967"/>
                  <a:pt x="635" y="2046"/>
                  <a:pt x="630" y="2057"/>
                </a:cubicBezTo>
                <a:cubicBezTo>
                  <a:pt x="609" y="2163"/>
                  <a:pt x="609" y="2163"/>
                  <a:pt x="609" y="2163"/>
                </a:cubicBezTo>
                <a:cubicBezTo>
                  <a:pt x="609" y="2163"/>
                  <a:pt x="697" y="2169"/>
                  <a:pt x="696" y="2163"/>
                </a:cubicBezTo>
                <a:cubicBezTo>
                  <a:pt x="695" y="2158"/>
                  <a:pt x="1263" y="1721"/>
                  <a:pt x="1263" y="1721"/>
                </a:cubicBezTo>
                <a:cubicBezTo>
                  <a:pt x="1299" y="1653"/>
                  <a:pt x="1299" y="1653"/>
                  <a:pt x="1299" y="1653"/>
                </a:cubicBezTo>
                <a:cubicBezTo>
                  <a:pt x="1219" y="1406"/>
                  <a:pt x="1279" y="1307"/>
                  <a:pt x="1355" y="1193"/>
                </a:cubicBezTo>
                <a:cubicBezTo>
                  <a:pt x="1426" y="1087"/>
                  <a:pt x="1589" y="1008"/>
                  <a:pt x="1589" y="633"/>
                </a:cubicBezTo>
                <a:close/>
                <a:moveTo>
                  <a:pt x="1297" y="1119"/>
                </a:moveTo>
                <a:cubicBezTo>
                  <a:pt x="1297" y="1169"/>
                  <a:pt x="1263" y="1211"/>
                  <a:pt x="1216" y="1223"/>
                </a:cubicBezTo>
                <a:cubicBezTo>
                  <a:pt x="1208" y="1245"/>
                  <a:pt x="1187" y="1261"/>
                  <a:pt x="1162" y="1261"/>
                </a:cubicBezTo>
                <a:cubicBezTo>
                  <a:pt x="1129" y="1261"/>
                  <a:pt x="1103" y="1234"/>
                  <a:pt x="1103" y="1202"/>
                </a:cubicBezTo>
                <a:cubicBezTo>
                  <a:pt x="1103" y="1197"/>
                  <a:pt x="1104" y="1191"/>
                  <a:pt x="1106" y="1186"/>
                </a:cubicBezTo>
                <a:cubicBezTo>
                  <a:pt x="1074" y="1176"/>
                  <a:pt x="1051" y="1146"/>
                  <a:pt x="1051" y="1111"/>
                </a:cubicBezTo>
                <a:cubicBezTo>
                  <a:pt x="1051" y="1107"/>
                  <a:pt x="1052" y="1103"/>
                  <a:pt x="1052" y="1099"/>
                </a:cubicBezTo>
                <a:cubicBezTo>
                  <a:pt x="1010" y="1087"/>
                  <a:pt x="978" y="1050"/>
                  <a:pt x="975" y="1004"/>
                </a:cubicBezTo>
                <a:cubicBezTo>
                  <a:pt x="946" y="1001"/>
                  <a:pt x="920" y="993"/>
                  <a:pt x="895" y="981"/>
                </a:cubicBezTo>
                <a:cubicBezTo>
                  <a:pt x="871" y="990"/>
                  <a:pt x="845" y="995"/>
                  <a:pt x="818" y="995"/>
                </a:cubicBezTo>
                <a:cubicBezTo>
                  <a:pt x="738" y="995"/>
                  <a:pt x="668" y="952"/>
                  <a:pt x="631" y="887"/>
                </a:cubicBezTo>
                <a:cubicBezTo>
                  <a:pt x="631" y="887"/>
                  <a:pt x="630" y="887"/>
                  <a:pt x="630" y="887"/>
                </a:cubicBezTo>
                <a:cubicBezTo>
                  <a:pt x="586" y="887"/>
                  <a:pt x="551" y="852"/>
                  <a:pt x="551" y="809"/>
                </a:cubicBezTo>
                <a:cubicBezTo>
                  <a:pt x="551" y="809"/>
                  <a:pt x="551" y="809"/>
                  <a:pt x="551" y="808"/>
                </a:cubicBezTo>
                <a:cubicBezTo>
                  <a:pt x="549" y="809"/>
                  <a:pt x="547" y="809"/>
                  <a:pt x="545" y="809"/>
                </a:cubicBezTo>
                <a:cubicBezTo>
                  <a:pt x="502" y="809"/>
                  <a:pt x="465" y="787"/>
                  <a:pt x="442" y="755"/>
                </a:cubicBezTo>
                <a:cubicBezTo>
                  <a:pt x="433" y="758"/>
                  <a:pt x="424" y="760"/>
                  <a:pt x="414" y="760"/>
                </a:cubicBezTo>
                <a:cubicBezTo>
                  <a:pt x="380" y="760"/>
                  <a:pt x="352" y="738"/>
                  <a:pt x="341" y="708"/>
                </a:cubicBezTo>
                <a:cubicBezTo>
                  <a:pt x="327" y="713"/>
                  <a:pt x="312" y="716"/>
                  <a:pt x="297" y="716"/>
                </a:cubicBezTo>
                <a:cubicBezTo>
                  <a:pt x="227" y="716"/>
                  <a:pt x="171" y="660"/>
                  <a:pt x="171" y="590"/>
                </a:cubicBezTo>
                <a:cubicBezTo>
                  <a:pt x="171" y="559"/>
                  <a:pt x="183" y="530"/>
                  <a:pt x="202" y="508"/>
                </a:cubicBezTo>
                <a:cubicBezTo>
                  <a:pt x="199" y="500"/>
                  <a:pt x="198" y="491"/>
                  <a:pt x="198" y="482"/>
                </a:cubicBezTo>
                <a:cubicBezTo>
                  <a:pt x="198" y="450"/>
                  <a:pt x="217" y="422"/>
                  <a:pt x="244" y="410"/>
                </a:cubicBezTo>
                <a:cubicBezTo>
                  <a:pt x="244" y="410"/>
                  <a:pt x="244" y="409"/>
                  <a:pt x="244" y="409"/>
                </a:cubicBezTo>
                <a:cubicBezTo>
                  <a:pt x="244" y="340"/>
                  <a:pt x="300" y="283"/>
                  <a:pt x="370" y="283"/>
                </a:cubicBezTo>
                <a:cubicBezTo>
                  <a:pt x="370" y="283"/>
                  <a:pt x="370" y="283"/>
                  <a:pt x="370" y="283"/>
                </a:cubicBezTo>
                <a:cubicBezTo>
                  <a:pt x="370" y="282"/>
                  <a:pt x="370" y="281"/>
                  <a:pt x="370" y="280"/>
                </a:cubicBezTo>
                <a:cubicBezTo>
                  <a:pt x="370" y="236"/>
                  <a:pt x="414" y="211"/>
                  <a:pt x="457" y="211"/>
                </a:cubicBezTo>
                <a:cubicBezTo>
                  <a:pt x="470" y="211"/>
                  <a:pt x="481" y="214"/>
                  <a:pt x="492" y="219"/>
                </a:cubicBezTo>
                <a:cubicBezTo>
                  <a:pt x="514" y="181"/>
                  <a:pt x="545" y="147"/>
                  <a:pt x="592" y="147"/>
                </a:cubicBezTo>
                <a:cubicBezTo>
                  <a:pt x="609" y="147"/>
                  <a:pt x="626" y="151"/>
                  <a:pt x="641" y="157"/>
                </a:cubicBezTo>
                <a:cubicBezTo>
                  <a:pt x="679" y="125"/>
                  <a:pt x="728" y="96"/>
                  <a:pt x="782" y="96"/>
                </a:cubicBezTo>
                <a:cubicBezTo>
                  <a:pt x="817" y="96"/>
                  <a:pt x="841" y="99"/>
                  <a:pt x="871" y="114"/>
                </a:cubicBezTo>
                <a:cubicBezTo>
                  <a:pt x="888" y="105"/>
                  <a:pt x="916" y="87"/>
                  <a:pt x="936" y="87"/>
                </a:cubicBezTo>
                <a:cubicBezTo>
                  <a:pt x="980" y="87"/>
                  <a:pt x="1011" y="86"/>
                  <a:pt x="1033" y="120"/>
                </a:cubicBezTo>
                <a:cubicBezTo>
                  <a:pt x="1046" y="111"/>
                  <a:pt x="1088" y="108"/>
                  <a:pt x="1105" y="108"/>
                </a:cubicBezTo>
                <a:cubicBezTo>
                  <a:pt x="1139" y="108"/>
                  <a:pt x="1188" y="156"/>
                  <a:pt x="1199" y="186"/>
                </a:cubicBezTo>
                <a:cubicBezTo>
                  <a:pt x="1279" y="152"/>
                  <a:pt x="1357" y="225"/>
                  <a:pt x="1373" y="309"/>
                </a:cubicBezTo>
                <a:cubicBezTo>
                  <a:pt x="1432" y="305"/>
                  <a:pt x="1485" y="391"/>
                  <a:pt x="1462" y="442"/>
                </a:cubicBezTo>
                <a:cubicBezTo>
                  <a:pt x="1513" y="483"/>
                  <a:pt x="1523" y="549"/>
                  <a:pt x="1523" y="620"/>
                </a:cubicBezTo>
                <a:cubicBezTo>
                  <a:pt x="1523" y="645"/>
                  <a:pt x="1519" y="669"/>
                  <a:pt x="1512" y="692"/>
                </a:cubicBezTo>
                <a:cubicBezTo>
                  <a:pt x="1522" y="710"/>
                  <a:pt x="1529" y="731"/>
                  <a:pt x="1529" y="754"/>
                </a:cubicBezTo>
                <a:cubicBezTo>
                  <a:pt x="1529" y="814"/>
                  <a:pt x="1487" y="864"/>
                  <a:pt x="1432" y="877"/>
                </a:cubicBezTo>
                <a:cubicBezTo>
                  <a:pt x="1437" y="887"/>
                  <a:pt x="1439" y="898"/>
                  <a:pt x="1439" y="910"/>
                </a:cubicBezTo>
                <a:cubicBezTo>
                  <a:pt x="1439" y="946"/>
                  <a:pt x="1415" y="976"/>
                  <a:pt x="1383" y="985"/>
                </a:cubicBezTo>
                <a:cubicBezTo>
                  <a:pt x="1381" y="1040"/>
                  <a:pt x="1346" y="1087"/>
                  <a:pt x="1297" y="1105"/>
                </a:cubicBezTo>
                <a:cubicBezTo>
                  <a:pt x="1297" y="1110"/>
                  <a:pt x="1297" y="1114"/>
                  <a:pt x="1297" y="1119"/>
                </a:cubicBezTo>
                <a:close/>
              </a:path>
            </a:pathLst>
          </a:custGeom>
          <a:solidFill>
            <a:schemeClr val="bg1">
              <a:lumMod val="85000"/>
            </a:schemeClr>
          </a:solidFill>
          <a:ln w="3175">
            <a:noFill/>
          </a:ln>
        </p:spPr>
        <p:txBody>
          <a:bodyPr vert="horz" wrap="square" lIns="91440" tIns="45720" rIns="91440" bIns="45720" numCol="1" anchor="t" anchorCtr="0" compatLnSpc="1">
            <a:prstTxWarp prst="textNoShape">
              <a:avLst/>
            </a:prstTxWarp>
          </a:bodyPr>
          <a:lstStyle/>
          <a:p>
            <a:endParaRPr lang="en-US">
              <a:ln>
                <a:solidFill>
                  <a:schemeClr val="accent2"/>
                </a:solidFill>
              </a:ln>
              <a:solidFill>
                <a:srgbClr val="373737"/>
              </a:solidFill>
              <a:latin typeface="Gotham Light"/>
              <a:cs typeface="Gotham Light"/>
            </a:endParaRPr>
          </a:p>
        </p:txBody>
      </p:sp>
    </p:spTree>
    <p:extLst>
      <p:ext uri="{BB962C8B-B14F-4D97-AF65-F5344CB8AC3E}">
        <p14:creationId xmlns:p14="http://schemas.microsoft.com/office/powerpoint/2010/main" val="885298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400" fill="hold"/>
                                        <p:tgtEl>
                                          <p:spTgt spid="14"/>
                                        </p:tgtEl>
                                        <p:attrNameLst>
                                          <p:attrName>ppt_x</p:attrName>
                                        </p:attrNameLst>
                                      </p:cBhvr>
                                      <p:tavLst>
                                        <p:tav tm="0">
                                          <p:val>
                                            <p:strVal val="0-#ppt_w/2"/>
                                          </p:val>
                                        </p:tav>
                                        <p:tav tm="100000">
                                          <p:val>
                                            <p:strVal val="#ppt_x"/>
                                          </p:val>
                                        </p:tav>
                                      </p:tavLst>
                                    </p:anim>
                                    <p:anim calcmode="lin" valueType="num">
                                      <p:cBhvr additive="base">
                                        <p:cTn id="8" dur="400" fill="hold"/>
                                        <p:tgtEl>
                                          <p:spTgt spid="1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10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400" fill="hold"/>
                                        <p:tgtEl>
                                          <p:spTgt spid="11"/>
                                        </p:tgtEl>
                                        <p:attrNameLst>
                                          <p:attrName>ppt_x</p:attrName>
                                        </p:attrNameLst>
                                      </p:cBhvr>
                                      <p:tavLst>
                                        <p:tav tm="0">
                                          <p:val>
                                            <p:strVal val="0-#ppt_w/2"/>
                                          </p:val>
                                        </p:tav>
                                        <p:tav tm="100000">
                                          <p:val>
                                            <p:strVal val="#ppt_x"/>
                                          </p:val>
                                        </p:tav>
                                      </p:tavLst>
                                    </p:anim>
                                    <p:anim calcmode="lin" valueType="num">
                                      <p:cBhvr additive="base">
                                        <p:cTn id="12" dur="40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20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400" fill="hold"/>
                                        <p:tgtEl>
                                          <p:spTgt spid="12"/>
                                        </p:tgtEl>
                                        <p:attrNameLst>
                                          <p:attrName>ppt_x</p:attrName>
                                        </p:attrNameLst>
                                      </p:cBhvr>
                                      <p:tavLst>
                                        <p:tav tm="0">
                                          <p:val>
                                            <p:strVal val="0-#ppt_w/2"/>
                                          </p:val>
                                        </p:tav>
                                        <p:tav tm="100000">
                                          <p:val>
                                            <p:strVal val="#ppt_x"/>
                                          </p:val>
                                        </p:tav>
                                      </p:tavLst>
                                    </p:anim>
                                    <p:anim calcmode="lin" valueType="num">
                                      <p:cBhvr additive="base">
                                        <p:cTn id="16" dur="4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30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400" fill="hold"/>
                                        <p:tgtEl>
                                          <p:spTgt spid="13"/>
                                        </p:tgtEl>
                                        <p:attrNameLst>
                                          <p:attrName>ppt_x</p:attrName>
                                        </p:attrNameLst>
                                      </p:cBhvr>
                                      <p:tavLst>
                                        <p:tav tm="0">
                                          <p:val>
                                            <p:strVal val="0-#ppt_w/2"/>
                                          </p:val>
                                        </p:tav>
                                        <p:tav tm="100000">
                                          <p:val>
                                            <p:strVal val="#ppt_x"/>
                                          </p:val>
                                        </p:tav>
                                      </p:tavLst>
                                    </p:anim>
                                    <p:anim calcmode="lin" valueType="num">
                                      <p:cBhvr additive="base">
                                        <p:cTn id="20" dur="400" fill="hold"/>
                                        <p:tgtEl>
                                          <p:spTgt spid="13"/>
                                        </p:tgtEl>
                                        <p:attrNameLst>
                                          <p:attrName>ppt_y</p:attrName>
                                        </p:attrNameLst>
                                      </p:cBhvr>
                                      <p:tavLst>
                                        <p:tav tm="0">
                                          <p:val>
                                            <p:strVal val="#ppt_y"/>
                                          </p:val>
                                        </p:tav>
                                        <p:tav tm="100000">
                                          <p:val>
                                            <p:strVal val="#ppt_y"/>
                                          </p:val>
                                        </p:tav>
                                      </p:tavLst>
                                    </p:anim>
                                  </p:childTnLst>
                                </p:cTn>
                              </p:par>
                              <p:par>
                                <p:cTn id="21" presetID="22" presetClass="entr" presetSubtype="8" fill="hold" grpId="0" nodeType="withEffect">
                                  <p:stCondLst>
                                    <p:cond delay="40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100"/>
                                        <p:tgtEl>
                                          <p:spTgt spid="16"/>
                                        </p:tgtEl>
                                      </p:cBhvr>
                                    </p:animEffect>
                                  </p:childTnLst>
                                </p:cTn>
                              </p:par>
                              <p:par>
                                <p:cTn id="24" presetID="22" presetClass="entr" presetSubtype="8" fill="hold" grpId="0" nodeType="withEffect">
                                  <p:stCondLst>
                                    <p:cond delay="50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100"/>
                                        <p:tgtEl>
                                          <p:spTgt spid="17"/>
                                        </p:tgtEl>
                                      </p:cBhvr>
                                    </p:animEffect>
                                  </p:childTnLst>
                                </p:cTn>
                              </p:par>
                              <p:par>
                                <p:cTn id="27" presetID="22" presetClass="entr" presetSubtype="8" fill="hold" grpId="0" nodeType="withEffect">
                                  <p:stCondLst>
                                    <p:cond delay="600"/>
                                  </p:stCondLst>
                                  <p:childTnLst>
                                    <p:set>
                                      <p:cBhvr>
                                        <p:cTn id="28" dur="1" fill="hold">
                                          <p:stCondLst>
                                            <p:cond delay="0"/>
                                          </p:stCondLst>
                                        </p:cTn>
                                        <p:tgtEl>
                                          <p:spTgt spid="18"/>
                                        </p:tgtEl>
                                        <p:attrNameLst>
                                          <p:attrName>style.visibility</p:attrName>
                                        </p:attrNameLst>
                                      </p:cBhvr>
                                      <p:to>
                                        <p:strVal val="visible"/>
                                      </p:to>
                                    </p:set>
                                    <p:animEffect transition="in" filter="wipe(left)">
                                      <p:cBhvr>
                                        <p:cTn id="29" dur="100"/>
                                        <p:tgtEl>
                                          <p:spTgt spid="18"/>
                                        </p:tgtEl>
                                      </p:cBhvr>
                                    </p:animEffect>
                                  </p:childTnLst>
                                </p:cTn>
                              </p:par>
                              <p:par>
                                <p:cTn id="30" presetID="22" presetClass="entr" presetSubtype="8" fill="hold" grpId="0" nodeType="withEffect">
                                  <p:stCondLst>
                                    <p:cond delay="700"/>
                                  </p:stCondLst>
                                  <p:childTnLst>
                                    <p:set>
                                      <p:cBhvr>
                                        <p:cTn id="31" dur="1" fill="hold">
                                          <p:stCondLst>
                                            <p:cond delay="0"/>
                                          </p:stCondLst>
                                        </p:cTn>
                                        <p:tgtEl>
                                          <p:spTgt spid="19"/>
                                        </p:tgtEl>
                                        <p:attrNameLst>
                                          <p:attrName>style.visibility</p:attrName>
                                        </p:attrNameLst>
                                      </p:cBhvr>
                                      <p:to>
                                        <p:strVal val="visible"/>
                                      </p:to>
                                    </p:set>
                                    <p:animEffect transition="in" filter="wipe(left)">
                                      <p:cBhvr>
                                        <p:cTn id="32" dur="100"/>
                                        <p:tgtEl>
                                          <p:spTgt spid="19"/>
                                        </p:tgtEl>
                                      </p:cBhvr>
                                    </p:animEffect>
                                  </p:childTnLst>
                                </p:cTn>
                              </p:par>
                              <p:par>
                                <p:cTn id="33" presetID="22" presetClass="entr" presetSubtype="8" fill="hold" grpId="0" nodeType="withEffect">
                                  <p:stCondLst>
                                    <p:cond delay="600"/>
                                  </p:stCondLst>
                                  <p:childTnLst>
                                    <p:set>
                                      <p:cBhvr>
                                        <p:cTn id="34" dur="1" fill="hold">
                                          <p:stCondLst>
                                            <p:cond delay="0"/>
                                          </p:stCondLst>
                                        </p:cTn>
                                        <p:tgtEl>
                                          <p:spTgt spid="21"/>
                                        </p:tgtEl>
                                        <p:attrNameLst>
                                          <p:attrName>style.visibility</p:attrName>
                                        </p:attrNameLst>
                                      </p:cBhvr>
                                      <p:to>
                                        <p:strVal val="visible"/>
                                      </p:to>
                                    </p:set>
                                    <p:animEffect transition="in" filter="wipe(left)">
                                      <p:cBhvr>
                                        <p:cTn id="35" dur="250"/>
                                        <p:tgtEl>
                                          <p:spTgt spid="21"/>
                                        </p:tgtEl>
                                      </p:cBhvr>
                                    </p:animEffect>
                                  </p:childTnLst>
                                </p:cTn>
                              </p:par>
                              <p:par>
                                <p:cTn id="36" presetID="22" presetClass="entr" presetSubtype="8" fill="hold" grpId="0" nodeType="withEffect">
                                  <p:stCondLst>
                                    <p:cond delay="70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250"/>
                                        <p:tgtEl>
                                          <p:spTgt spid="20"/>
                                        </p:tgtEl>
                                      </p:cBhvr>
                                    </p:animEffect>
                                  </p:childTnLst>
                                </p:cTn>
                              </p:par>
                              <p:par>
                                <p:cTn id="39" presetID="22" presetClass="entr" presetSubtype="8" fill="hold" grpId="0" nodeType="withEffect">
                                  <p:stCondLst>
                                    <p:cond delay="800"/>
                                  </p:stCondLst>
                                  <p:childTnLst>
                                    <p:set>
                                      <p:cBhvr>
                                        <p:cTn id="40" dur="1" fill="hold">
                                          <p:stCondLst>
                                            <p:cond delay="0"/>
                                          </p:stCondLst>
                                        </p:cTn>
                                        <p:tgtEl>
                                          <p:spTgt spid="22"/>
                                        </p:tgtEl>
                                        <p:attrNameLst>
                                          <p:attrName>style.visibility</p:attrName>
                                        </p:attrNameLst>
                                      </p:cBhvr>
                                      <p:to>
                                        <p:strVal val="visible"/>
                                      </p:to>
                                    </p:set>
                                    <p:animEffect transition="in" filter="wipe(left)">
                                      <p:cBhvr>
                                        <p:cTn id="41" dur="250"/>
                                        <p:tgtEl>
                                          <p:spTgt spid="22"/>
                                        </p:tgtEl>
                                      </p:cBhvr>
                                    </p:animEffect>
                                  </p:childTnLst>
                                </p:cTn>
                              </p:par>
                              <p:par>
                                <p:cTn id="42" presetID="22" presetClass="entr" presetSubtype="8" fill="hold" grpId="0" nodeType="withEffect">
                                  <p:stCondLst>
                                    <p:cond delay="900"/>
                                  </p:stCondLst>
                                  <p:childTnLst>
                                    <p:set>
                                      <p:cBhvr>
                                        <p:cTn id="43" dur="1" fill="hold">
                                          <p:stCondLst>
                                            <p:cond delay="0"/>
                                          </p:stCondLst>
                                        </p:cTn>
                                        <p:tgtEl>
                                          <p:spTgt spid="23"/>
                                        </p:tgtEl>
                                        <p:attrNameLst>
                                          <p:attrName>style.visibility</p:attrName>
                                        </p:attrNameLst>
                                      </p:cBhvr>
                                      <p:to>
                                        <p:strVal val="visible"/>
                                      </p:to>
                                    </p:set>
                                    <p:animEffect transition="in" filter="wipe(left)">
                                      <p:cBhvr>
                                        <p:cTn id="44" dur="25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6" grpId="0" animBg="1"/>
      <p:bldP spid="17" grpId="0" animBg="1"/>
      <p:bldP spid="18" grpId="0" animBg="1"/>
      <p:bldP spid="19" grpId="0" animBg="1"/>
      <p:bldP spid="20" grpId="0" animBg="1"/>
      <p:bldP spid="21" grpId="0" animBg="1"/>
      <p:bldP spid="22" grpId="0" animBg="1"/>
      <p:bldP spid="2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7632" y="3151632"/>
            <a:ext cx="4468368" cy="3706368"/>
          </a:xfrm>
          <a:prstGeom prst="rect">
            <a:avLst/>
          </a:prstGeom>
        </p:spPr>
      </p:pic>
      <p:sp>
        <p:nvSpPr>
          <p:cNvPr id="24" name="TextBox 23">
            <a:extLst>
              <a:ext uri="{FF2B5EF4-FFF2-40B4-BE49-F238E27FC236}">
                <a16:creationId xmlns:a16="http://schemas.microsoft.com/office/drawing/2014/main" id="{173018C8-03FD-436F-9C99-DA75024C8C61}"/>
              </a:ext>
            </a:extLst>
          </p:cNvPr>
          <p:cNvSpPr txBox="1"/>
          <p:nvPr/>
        </p:nvSpPr>
        <p:spPr>
          <a:xfrm>
            <a:off x="1317038" y="129728"/>
            <a:ext cx="7318507"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lumMod val="65000"/>
                  </a:prstClr>
                </a:solidFill>
                <a:effectLst/>
                <a:uLnTx/>
                <a:uFillTx/>
                <a:latin typeface="Tw Cen MT" panose="020B0602020104020603" pitchFamily="34" charset="0"/>
                <a:ea typeface="+mn-ea"/>
                <a:cs typeface="+mn-cs"/>
              </a:rPr>
              <a:t>TRAINING</a:t>
            </a:r>
            <a:r>
              <a:rPr kumimoji="0" lang="en-US" sz="4000" b="0" i="0" u="none" strike="noStrike" kern="1200" cap="none" spc="0" normalizeH="0" noProof="0" dirty="0">
                <a:ln>
                  <a:noFill/>
                </a:ln>
                <a:solidFill>
                  <a:prstClr val="white">
                    <a:lumMod val="65000"/>
                  </a:prstClr>
                </a:solidFill>
                <a:effectLst/>
                <a:uLnTx/>
                <a:uFillTx/>
                <a:latin typeface="Tw Cen MT" panose="020B0602020104020603" pitchFamily="34" charset="0"/>
                <a:ea typeface="+mn-ea"/>
                <a:cs typeface="+mn-cs"/>
              </a:rPr>
              <a:t> WORKSTREAM </a:t>
            </a:r>
            <a:endParaRPr kumimoji="0" lang="en-US" sz="4000" b="0" i="0" u="none" strike="noStrike" kern="1200" cap="none" spc="0" normalizeH="0" baseline="0" noProof="0" dirty="0">
              <a:ln>
                <a:noFill/>
              </a:ln>
              <a:solidFill>
                <a:prstClr val="white">
                  <a:lumMod val="65000"/>
                </a:prstClr>
              </a:solidFill>
              <a:effectLst/>
              <a:uLnTx/>
              <a:uFillTx/>
              <a:latin typeface="Tw Cen MT" panose="020B0602020104020603" pitchFamily="34" charset="0"/>
              <a:ea typeface="+mn-ea"/>
              <a:cs typeface="+mn-cs"/>
            </a:endParaRPr>
          </a:p>
        </p:txBody>
      </p:sp>
      <p:sp>
        <p:nvSpPr>
          <p:cNvPr id="8" name="TextBox 7"/>
          <p:cNvSpPr txBox="1"/>
          <p:nvPr/>
        </p:nvSpPr>
        <p:spPr>
          <a:xfrm>
            <a:off x="546018" y="1008066"/>
            <a:ext cx="8860543" cy="523220"/>
          </a:xfrm>
          <a:prstGeom prst="rect">
            <a:avLst/>
          </a:prstGeom>
          <a:noFill/>
        </p:spPr>
        <p:txBody>
          <a:bodyPr wrap="square" rtlCol="0">
            <a:spAutoFit/>
          </a:bodyPr>
          <a:lstStyle/>
          <a:p>
            <a:pPr algn="ctr"/>
            <a:r>
              <a:rPr lang="en-GB" sz="2800" b="1" dirty="0">
                <a:solidFill>
                  <a:srgbClr val="00B0F0"/>
                </a:solidFill>
                <a:latin typeface="Tw Cen MT" panose="020B0602020104020603" pitchFamily="34" charset="0"/>
              </a:rPr>
              <a:t>GM: </a:t>
            </a:r>
            <a:r>
              <a:rPr lang="en-GB" sz="2800" dirty="0">
                <a:solidFill>
                  <a:srgbClr val="00B0F0"/>
                </a:solidFill>
                <a:latin typeface="Tw Cen MT" panose="020B0602020104020603" pitchFamily="34" charset="0"/>
              </a:rPr>
              <a:t>Agreement of a single GM framework for PMVA</a:t>
            </a:r>
          </a:p>
        </p:txBody>
      </p:sp>
      <p:pic>
        <p:nvPicPr>
          <p:cNvPr id="3074" name="Picture 2" descr="\\nwpgmd-fs01\coreskills\6. Team\Presentation resources\Icons - Human-relations-and-emotions\002-happy.png"/>
          <p:cNvPicPr>
            <a:picLocks noChangeAspect="1" noChangeArrowheads="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671023" y="1633133"/>
            <a:ext cx="4001586" cy="4001586"/>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10" name="Oval 9"/>
          <p:cNvSpPr/>
          <p:nvPr/>
        </p:nvSpPr>
        <p:spPr>
          <a:xfrm>
            <a:off x="515883" y="1513815"/>
            <a:ext cx="867226" cy="867226"/>
          </a:xfrm>
          <a:prstGeom prst="ellipse">
            <a:avLst/>
          </a:prstGeom>
          <a:solidFill>
            <a:schemeClr val="accent1">
              <a:lumMod val="20000"/>
              <a:lumOff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p>
        </p:txBody>
      </p:sp>
      <p:sp>
        <p:nvSpPr>
          <p:cNvPr id="11" name="TextBox 10"/>
          <p:cNvSpPr txBox="1"/>
          <p:nvPr/>
        </p:nvSpPr>
        <p:spPr>
          <a:xfrm>
            <a:off x="1554869" y="1535872"/>
            <a:ext cx="664734" cy="338554"/>
          </a:xfrm>
          <a:prstGeom prst="rect">
            <a:avLst/>
          </a:prstGeom>
          <a:noFill/>
        </p:spPr>
        <p:txBody>
          <a:bodyPr wrap="none" rtlCol="0">
            <a:spAutoFit/>
          </a:bodyPr>
          <a:lstStyle/>
          <a:p>
            <a:r>
              <a:rPr lang="en-US" sz="1600" dirty="0">
                <a:solidFill>
                  <a:srgbClr val="33B6D2"/>
                </a:solidFill>
                <a:latin typeface="+mj-lt"/>
              </a:rPr>
              <a:t>Remit</a:t>
            </a:r>
          </a:p>
        </p:txBody>
      </p:sp>
      <p:sp>
        <p:nvSpPr>
          <p:cNvPr id="12" name="TextBox 11"/>
          <p:cNvSpPr txBox="1"/>
          <p:nvPr/>
        </p:nvSpPr>
        <p:spPr>
          <a:xfrm>
            <a:off x="1554869" y="1884257"/>
            <a:ext cx="3819739" cy="498598"/>
          </a:xfrm>
          <a:prstGeom prst="rect">
            <a:avLst/>
          </a:prstGeom>
          <a:noFill/>
        </p:spPr>
        <p:txBody>
          <a:bodyPr wrap="square" rtlCol="0">
            <a:spAutoFit/>
          </a:bodyPr>
          <a:lstStyle/>
          <a:p>
            <a:pPr>
              <a:lnSpc>
                <a:spcPct val="110000"/>
              </a:lnSpc>
            </a:pPr>
            <a:r>
              <a:rPr lang="en-GB" sz="1200" dirty="0"/>
              <a:t>The GM framework, by the end of year 3, will cover working age adults, older adults and children.</a:t>
            </a:r>
            <a:endParaRPr lang="en-US" sz="1200" dirty="0"/>
          </a:p>
        </p:txBody>
      </p:sp>
      <p:sp>
        <p:nvSpPr>
          <p:cNvPr id="13" name="Oval 12"/>
          <p:cNvSpPr/>
          <p:nvPr/>
        </p:nvSpPr>
        <p:spPr>
          <a:xfrm>
            <a:off x="515883" y="2606361"/>
            <a:ext cx="867226" cy="867226"/>
          </a:xfrm>
          <a:prstGeom prst="ellipse">
            <a:avLst/>
          </a:prstGeom>
          <a:solidFill>
            <a:schemeClr val="accent1">
              <a:lumMod val="40000"/>
              <a:lumOff val="6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p>
        </p:txBody>
      </p:sp>
      <p:sp>
        <p:nvSpPr>
          <p:cNvPr id="14" name="TextBox 13"/>
          <p:cNvSpPr txBox="1"/>
          <p:nvPr/>
        </p:nvSpPr>
        <p:spPr>
          <a:xfrm>
            <a:off x="1554869" y="2628418"/>
            <a:ext cx="1636282" cy="338554"/>
          </a:xfrm>
          <a:prstGeom prst="rect">
            <a:avLst/>
          </a:prstGeom>
          <a:noFill/>
        </p:spPr>
        <p:txBody>
          <a:bodyPr wrap="none" rtlCol="0">
            <a:spAutoFit/>
          </a:bodyPr>
          <a:lstStyle/>
          <a:p>
            <a:r>
              <a:rPr lang="en-US" sz="1600" dirty="0">
                <a:solidFill>
                  <a:srgbClr val="489DCD"/>
                </a:solidFill>
                <a:latin typeface="+mj-lt"/>
              </a:rPr>
              <a:t>Agree Techniques</a:t>
            </a:r>
          </a:p>
        </p:txBody>
      </p:sp>
      <p:sp>
        <p:nvSpPr>
          <p:cNvPr id="15" name="TextBox 14"/>
          <p:cNvSpPr txBox="1"/>
          <p:nvPr/>
        </p:nvSpPr>
        <p:spPr>
          <a:xfrm>
            <a:off x="1554870" y="2976803"/>
            <a:ext cx="3819738" cy="701731"/>
          </a:xfrm>
          <a:prstGeom prst="rect">
            <a:avLst/>
          </a:prstGeom>
          <a:noFill/>
        </p:spPr>
        <p:txBody>
          <a:bodyPr wrap="square" rtlCol="0">
            <a:spAutoFit/>
          </a:bodyPr>
          <a:lstStyle/>
          <a:p>
            <a:pPr>
              <a:lnSpc>
                <a:spcPct val="110000"/>
              </a:lnSpc>
            </a:pPr>
            <a:r>
              <a:rPr lang="en-GB" sz="1200" dirty="0"/>
              <a:t>Techniques were agreed between the leads across the 2 GM mental health trusts for working age adults and older adult.  Techniques are still to be agreed for children.</a:t>
            </a:r>
            <a:endParaRPr lang="en-US" sz="1200" dirty="0"/>
          </a:p>
        </p:txBody>
      </p:sp>
      <p:sp>
        <p:nvSpPr>
          <p:cNvPr id="16" name="Oval 15"/>
          <p:cNvSpPr/>
          <p:nvPr/>
        </p:nvSpPr>
        <p:spPr>
          <a:xfrm>
            <a:off x="515883" y="3698907"/>
            <a:ext cx="867226" cy="867226"/>
          </a:xfrm>
          <a:prstGeom prst="ellipse">
            <a:avLst/>
          </a:prstGeom>
          <a:solidFill>
            <a:schemeClr val="accent1">
              <a:lumMod val="60000"/>
              <a:lumOff val="4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p>
        </p:txBody>
      </p:sp>
      <p:sp>
        <p:nvSpPr>
          <p:cNvPr id="17" name="TextBox 16"/>
          <p:cNvSpPr txBox="1"/>
          <p:nvPr/>
        </p:nvSpPr>
        <p:spPr>
          <a:xfrm>
            <a:off x="1554869" y="3720964"/>
            <a:ext cx="2328971" cy="338554"/>
          </a:xfrm>
          <a:prstGeom prst="rect">
            <a:avLst/>
          </a:prstGeom>
          <a:noFill/>
        </p:spPr>
        <p:txBody>
          <a:bodyPr wrap="none" rtlCol="0">
            <a:spAutoFit/>
          </a:bodyPr>
          <a:lstStyle/>
          <a:p>
            <a:r>
              <a:rPr lang="en-US" sz="1600" dirty="0">
                <a:solidFill>
                  <a:srgbClr val="5E84C9"/>
                </a:solidFill>
                <a:latin typeface="+mj-lt"/>
              </a:rPr>
              <a:t>Techniques Photographed</a:t>
            </a:r>
          </a:p>
        </p:txBody>
      </p:sp>
      <p:sp>
        <p:nvSpPr>
          <p:cNvPr id="18" name="TextBox 17"/>
          <p:cNvSpPr txBox="1"/>
          <p:nvPr/>
        </p:nvSpPr>
        <p:spPr>
          <a:xfrm>
            <a:off x="1554870" y="4069349"/>
            <a:ext cx="3819738" cy="498598"/>
          </a:xfrm>
          <a:prstGeom prst="rect">
            <a:avLst/>
          </a:prstGeom>
          <a:noFill/>
        </p:spPr>
        <p:txBody>
          <a:bodyPr wrap="square" rtlCol="0">
            <a:spAutoFit/>
          </a:bodyPr>
          <a:lstStyle/>
          <a:p>
            <a:pPr>
              <a:lnSpc>
                <a:spcPct val="110000"/>
              </a:lnSpc>
            </a:pPr>
            <a:r>
              <a:rPr lang="en-GB" sz="1200" dirty="0"/>
              <a:t>The agreed techniques have been photographed in preparation for the framework/manual.</a:t>
            </a:r>
            <a:endParaRPr lang="en-US" sz="1200" dirty="0"/>
          </a:p>
        </p:txBody>
      </p:sp>
      <p:sp>
        <p:nvSpPr>
          <p:cNvPr id="19" name="Oval 18"/>
          <p:cNvSpPr/>
          <p:nvPr/>
        </p:nvSpPr>
        <p:spPr>
          <a:xfrm>
            <a:off x="515883" y="4791452"/>
            <a:ext cx="867226" cy="867226"/>
          </a:xfrm>
          <a:prstGeom prst="ellipse">
            <a:avLst/>
          </a:prstGeom>
          <a:solidFill>
            <a:schemeClr val="accent1">
              <a:lumMod val="7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p>
        </p:txBody>
      </p:sp>
      <p:sp>
        <p:nvSpPr>
          <p:cNvPr id="20" name="TextBox 19"/>
          <p:cNvSpPr txBox="1"/>
          <p:nvPr/>
        </p:nvSpPr>
        <p:spPr>
          <a:xfrm>
            <a:off x="1554869" y="4813509"/>
            <a:ext cx="1607748" cy="338554"/>
          </a:xfrm>
          <a:prstGeom prst="rect">
            <a:avLst/>
          </a:prstGeom>
          <a:noFill/>
        </p:spPr>
        <p:txBody>
          <a:bodyPr wrap="none" rtlCol="0">
            <a:spAutoFit/>
          </a:bodyPr>
          <a:lstStyle/>
          <a:p>
            <a:r>
              <a:rPr lang="en-US" sz="1600" dirty="0">
                <a:solidFill>
                  <a:srgbClr val="746BC5"/>
                </a:solidFill>
                <a:latin typeface="+mj-lt"/>
              </a:rPr>
              <a:t>Risk Assessments</a:t>
            </a:r>
          </a:p>
        </p:txBody>
      </p:sp>
      <p:sp>
        <p:nvSpPr>
          <p:cNvPr id="21" name="TextBox 20"/>
          <p:cNvSpPr txBox="1"/>
          <p:nvPr/>
        </p:nvSpPr>
        <p:spPr>
          <a:xfrm>
            <a:off x="1554870" y="5161894"/>
            <a:ext cx="3819738" cy="498598"/>
          </a:xfrm>
          <a:prstGeom prst="rect">
            <a:avLst/>
          </a:prstGeom>
          <a:noFill/>
        </p:spPr>
        <p:txBody>
          <a:bodyPr wrap="square" rtlCol="0">
            <a:spAutoFit/>
          </a:bodyPr>
          <a:lstStyle/>
          <a:p>
            <a:pPr>
              <a:lnSpc>
                <a:spcPct val="110000"/>
              </a:lnSpc>
            </a:pPr>
            <a:r>
              <a:rPr lang="en-US" sz="1200" dirty="0"/>
              <a:t>Risk assessments of the techniques need to take place prior to creation of the framework and implementation.</a:t>
            </a:r>
          </a:p>
        </p:txBody>
      </p:sp>
      <p:sp>
        <p:nvSpPr>
          <p:cNvPr id="22" name="TextBox 21"/>
          <p:cNvSpPr txBox="1"/>
          <p:nvPr/>
        </p:nvSpPr>
        <p:spPr>
          <a:xfrm>
            <a:off x="651979" y="2722873"/>
            <a:ext cx="595035" cy="584775"/>
          </a:xfrm>
          <a:prstGeom prst="rect">
            <a:avLst/>
          </a:prstGeom>
          <a:solidFill>
            <a:schemeClr val="accent1">
              <a:lumMod val="40000"/>
              <a:lumOff val="60000"/>
            </a:schemeClr>
          </a:solidFill>
          <a:ln>
            <a:noFill/>
          </a:ln>
        </p:spPr>
        <p:txBody>
          <a:bodyPr wrap="none" rtlCol="0">
            <a:spAutoFit/>
          </a:bodyPr>
          <a:lstStyle/>
          <a:p>
            <a:pPr algn="ctr"/>
            <a:r>
              <a:rPr lang="en-US" sz="3200" dirty="0">
                <a:solidFill>
                  <a:srgbClr val="FFFFFF"/>
                </a:solidFill>
                <a:latin typeface="Flaticon" panose="02000603000000000000" pitchFamily="2" charset="0"/>
              </a:rPr>
              <a:t></a:t>
            </a:r>
          </a:p>
        </p:txBody>
      </p:sp>
      <p:sp>
        <p:nvSpPr>
          <p:cNvPr id="23" name="TextBox 22"/>
          <p:cNvSpPr txBox="1"/>
          <p:nvPr/>
        </p:nvSpPr>
        <p:spPr>
          <a:xfrm>
            <a:off x="651979" y="1630327"/>
            <a:ext cx="595035" cy="584775"/>
          </a:xfrm>
          <a:prstGeom prst="rect">
            <a:avLst/>
          </a:prstGeom>
          <a:noFill/>
          <a:ln>
            <a:noFill/>
          </a:ln>
        </p:spPr>
        <p:txBody>
          <a:bodyPr wrap="none" rtlCol="0">
            <a:spAutoFit/>
          </a:bodyPr>
          <a:lstStyle/>
          <a:p>
            <a:pPr algn="ctr"/>
            <a:r>
              <a:rPr lang="en-US" sz="3200" dirty="0">
                <a:solidFill>
                  <a:srgbClr val="FFFFFF"/>
                </a:solidFill>
                <a:latin typeface="Flaticon" panose="02000603000000000000" pitchFamily="2" charset="0"/>
              </a:rPr>
              <a:t></a:t>
            </a:r>
          </a:p>
        </p:txBody>
      </p:sp>
      <p:sp>
        <p:nvSpPr>
          <p:cNvPr id="25" name="TextBox 24"/>
          <p:cNvSpPr txBox="1"/>
          <p:nvPr/>
        </p:nvSpPr>
        <p:spPr>
          <a:xfrm>
            <a:off x="651979" y="3815419"/>
            <a:ext cx="595035" cy="584775"/>
          </a:xfrm>
          <a:prstGeom prst="rect">
            <a:avLst/>
          </a:prstGeom>
          <a:solidFill>
            <a:schemeClr val="accent1">
              <a:lumMod val="60000"/>
              <a:lumOff val="40000"/>
            </a:schemeClr>
          </a:solidFill>
          <a:ln>
            <a:noFill/>
          </a:ln>
        </p:spPr>
        <p:txBody>
          <a:bodyPr wrap="none" rtlCol="0">
            <a:spAutoFit/>
          </a:bodyPr>
          <a:lstStyle/>
          <a:p>
            <a:pPr algn="ctr"/>
            <a:r>
              <a:rPr lang="en-US" sz="3200" dirty="0">
                <a:solidFill>
                  <a:srgbClr val="FFFFFF"/>
                </a:solidFill>
                <a:latin typeface="Flaticon" panose="02000603000000000000" pitchFamily="2" charset="0"/>
              </a:rPr>
              <a:t></a:t>
            </a:r>
          </a:p>
        </p:txBody>
      </p:sp>
      <p:sp>
        <p:nvSpPr>
          <p:cNvPr id="26" name="TextBox 25"/>
          <p:cNvSpPr txBox="1"/>
          <p:nvPr/>
        </p:nvSpPr>
        <p:spPr>
          <a:xfrm>
            <a:off x="651979" y="4907964"/>
            <a:ext cx="595035" cy="584775"/>
          </a:xfrm>
          <a:prstGeom prst="rect">
            <a:avLst/>
          </a:prstGeom>
          <a:solidFill>
            <a:schemeClr val="accent1">
              <a:lumMod val="75000"/>
            </a:schemeClr>
          </a:solidFill>
          <a:ln>
            <a:noFill/>
          </a:ln>
        </p:spPr>
        <p:txBody>
          <a:bodyPr wrap="none" rtlCol="0">
            <a:spAutoFit/>
          </a:bodyPr>
          <a:lstStyle/>
          <a:p>
            <a:pPr algn="ctr"/>
            <a:r>
              <a:rPr lang="en-US" sz="3200" dirty="0">
                <a:solidFill>
                  <a:srgbClr val="FFFFFF"/>
                </a:solidFill>
                <a:latin typeface="Flaticon" panose="02000603000000000000" pitchFamily="2" charset="0"/>
              </a:rPr>
              <a:t></a:t>
            </a:r>
          </a:p>
        </p:txBody>
      </p:sp>
      <p:sp>
        <p:nvSpPr>
          <p:cNvPr id="38" name="Oval 37"/>
          <p:cNvSpPr/>
          <p:nvPr/>
        </p:nvSpPr>
        <p:spPr>
          <a:xfrm>
            <a:off x="515882" y="5925243"/>
            <a:ext cx="867226" cy="867226"/>
          </a:xfrm>
          <a:prstGeom prst="ellipse">
            <a:avLst/>
          </a:prstGeom>
          <a:solidFill>
            <a:schemeClr val="accent1">
              <a:lumMod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p>
        </p:txBody>
      </p:sp>
      <p:sp>
        <p:nvSpPr>
          <p:cNvPr id="39" name="TextBox 38"/>
          <p:cNvSpPr txBox="1"/>
          <p:nvPr/>
        </p:nvSpPr>
        <p:spPr>
          <a:xfrm>
            <a:off x="1554868" y="5947300"/>
            <a:ext cx="1892378" cy="338554"/>
          </a:xfrm>
          <a:prstGeom prst="rect">
            <a:avLst/>
          </a:prstGeom>
          <a:noFill/>
        </p:spPr>
        <p:txBody>
          <a:bodyPr wrap="none" rtlCol="0">
            <a:spAutoFit/>
          </a:bodyPr>
          <a:lstStyle/>
          <a:p>
            <a:r>
              <a:rPr lang="en-US" sz="1600" dirty="0">
                <a:solidFill>
                  <a:srgbClr val="746BC5"/>
                </a:solidFill>
                <a:latin typeface="+mj-lt"/>
              </a:rPr>
              <a:t>Naming Conventions</a:t>
            </a:r>
          </a:p>
        </p:txBody>
      </p:sp>
      <p:sp>
        <p:nvSpPr>
          <p:cNvPr id="40" name="TextBox 39"/>
          <p:cNvSpPr txBox="1"/>
          <p:nvPr/>
        </p:nvSpPr>
        <p:spPr>
          <a:xfrm>
            <a:off x="1554869" y="6295685"/>
            <a:ext cx="3819738" cy="295466"/>
          </a:xfrm>
          <a:prstGeom prst="rect">
            <a:avLst/>
          </a:prstGeom>
          <a:noFill/>
        </p:spPr>
        <p:txBody>
          <a:bodyPr wrap="square" rtlCol="0">
            <a:spAutoFit/>
          </a:bodyPr>
          <a:lstStyle/>
          <a:p>
            <a:pPr>
              <a:lnSpc>
                <a:spcPct val="110000"/>
              </a:lnSpc>
            </a:pPr>
            <a:r>
              <a:rPr lang="en-GB" sz="1200" dirty="0"/>
              <a:t>ESR naming conventions have been agreed</a:t>
            </a:r>
            <a:endParaRPr lang="en-US" sz="1200" dirty="0"/>
          </a:p>
        </p:txBody>
      </p:sp>
      <p:sp>
        <p:nvSpPr>
          <p:cNvPr id="41" name="TextBox 40"/>
          <p:cNvSpPr txBox="1"/>
          <p:nvPr/>
        </p:nvSpPr>
        <p:spPr>
          <a:xfrm>
            <a:off x="651978" y="6041755"/>
            <a:ext cx="595035" cy="584775"/>
          </a:xfrm>
          <a:prstGeom prst="rect">
            <a:avLst/>
          </a:prstGeom>
          <a:solidFill>
            <a:schemeClr val="accent1">
              <a:lumMod val="50000"/>
            </a:schemeClr>
          </a:solidFill>
          <a:ln>
            <a:noFill/>
          </a:ln>
        </p:spPr>
        <p:txBody>
          <a:bodyPr wrap="none" rtlCol="0">
            <a:spAutoFit/>
          </a:bodyPr>
          <a:lstStyle/>
          <a:p>
            <a:pPr algn="ctr"/>
            <a:r>
              <a:rPr lang="en-US" sz="3200" dirty="0">
                <a:solidFill>
                  <a:srgbClr val="FFFFFF"/>
                </a:solidFill>
                <a:latin typeface="Flaticon" panose="02000603000000000000" pitchFamily="2" charset="0"/>
              </a:rPr>
              <a:t></a:t>
            </a:r>
          </a:p>
        </p:txBody>
      </p:sp>
      <p:sp>
        <p:nvSpPr>
          <p:cNvPr id="42" name="Oval 41"/>
          <p:cNvSpPr/>
          <p:nvPr/>
        </p:nvSpPr>
        <p:spPr>
          <a:xfrm>
            <a:off x="4722960" y="5901193"/>
            <a:ext cx="867226" cy="867226"/>
          </a:xfrm>
          <a:prstGeom prst="ellipse">
            <a:avLst/>
          </a:prstGeom>
          <a:solidFill>
            <a:schemeClr val="accent5">
              <a:lumMod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p>
        </p:txBody>
      </p:sp>
      <p:sp>
        <p:nvSpPr>
          <p:cNvPr id="43" name="TextBox 42"/>
          <p:cNvSpPr txBox="1"/>
          <p:nvPr/>
        </p:nvSpPr>
        <p:spPr>
          <a:xfrm>
            <a:off x="5761946" y="5923250"/>
            <a:ext cx="809837" cy="338554"/>
          </a:xfrm>
          <a:prstGeom prst="rect">
            <a:avLst/>
          </a:prstGeom>
          <a:noFill/>
        </p:spPr>
        <p:txBody>
          <a:bodyPr wrap="none" rtlCol="0">
            <a:spAutoFit/>
          </a:bodyPr>
          <a:lstStyle/>
          <a:p>
            <a:r>
              <a:rPr lang="en-US" sz="1600" dirty="0">
                <a:solidFill>
                  <a:srgbClr val="746BC5"/>
                </a:solidFill>
                <a:latin typeface="+mj-lt"/>
              </a:rPr>
              <a:t>Manual</a:t>
            </a:r>
          </a:p>
        </p:txBody>
      </p:sp>
      <p:sp>
        <p:nvSpPr>
          <p:cNvPr id="44" name="TextBox 43"/>
          <p:cNvSpPr txBox="1"/>
          <p:nvPr/>
        </p:nvSpPr>
        <p:spPr>
          <a:xfrm>
            <a:off x="5761947" y="6271635"/>
            <a:ext cx="3819738" cy="498598"/>
          </a:xfrm>
          <a:prstGeom prst="rect">
            <a:avLst/>
          </a:prstGeom>
          <a:noFill/>
        </p:spPr>
        <p:txBody>
          <a:bodyPr wrap="square" rtlCol="0">
            <a:spAutoFit/>
          </a:bodyPr>
          <a:lstStyle/>
          <a:p>
            <a:pPr>
              <a:lnSpc>
                <a:spcPct val="110000"/>
              </a:lnSpc>
            </a:pPr>
            <a:r>
              <a:rPr lang="en-GB" sz="1200" dirty="0"/>
              <a:t>Upon completion of all of the above, a PMVA manual will be produced </a:t>
            </a:r>
            <a:endParaRPr lang="en-US" sz="1200" dirty="0"/>
          </a:p>
        </p:txBody>
      </p:sp>
      <p:sp>
        <p:nvSpPr>
          <p:cNvPr id="45" name="TextBox 44"/>
          <p:cNvSpPr txBox="1"/>
          <p:nvPr/>
        </p:nvSpPr>
        <p:spPr>
          <a:xfrm>
            <a:off x="4859056" y="6017705"/>
            <a:ext cx="595035" cy="584775"/>
          </a:xfrm>
          <a:prstGeom prst="rect">
            <a:avLst/>
          </a:prstGeom>
          <a:solidFill>
            <a:schemeClr val="accent5">
              <a:lumMod val="50000"/>
            </a:schemeClr>
          </a:solidFill>
          <a:ln>
            <a:noFill/>
          </a:ln>
        </p:spPr>
        <p:txBody>
          <a:bodyPr wrap="none" rtlCol="0">
            <a:spAutoFit/>
          </a:bodyPr>
          <a:lstStyle/>
          <a:p>
            <a:pPr algn="ctr"/>
            <a:r>
              <a:rPr lang="en-US" sz="3200" dirty="0">
                <a:solidFill>
                  <a:srgbClr val="FFFFFF"/>
                </a:solidFill>
                <a:latin typeface="Flaticon" panose="02000603000000000000" pitchFamily="2" charset="0"/>
              </a:rPr>
              <a:t></a:t>
            </a:r>
          </a:p>
        </p:txBody>
      </p:sp>
    </p:spTree>
    <p:extLst>
      <p:ext uri="{BB962C8B-B14F-4D97-AF65-F5344CB8AC3E}">
        <p14:creationId xmlns:p14="http://schemas.microsoft.com/office/powerpoint/2010/main" val="248617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par>
                          <p:cTn id="25" fill="hold">
                            <p:stCondLst>
                              <p:cond delay="2500"/>
                            </p:stCondLst>
                            <p:childTnLst>
                              <p:par>
                                <p:cTn id="26" presetID="10" presetClass="entr" presetSubtype="0"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10" presetClass="entr" presetSubtype="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childTnLst>
                          </p:cTn>
                        </p:par>
                        <p:par>
                          <p:cTn id="42" fill="hold">
                            <p:stCondLst>
                              <p:cond delay="4500"/>
                            </p:stCondLst>
                            <p:childTnLst>
                              <p:par>
                                <p:cTn id="43" presetID="10" presetClass="entr" presetSubtype="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500"/>
                                        <p:tgtEl>
                                          <p:spTgt spid="25"/>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500"/>
                                        <p:tgtEl>
                                          <p:spTgt spid="16"/>
                                        </p:tgtEl>
                                      </p:cBhvr>
                                    </p:animEffect>
                                  </p:childTnLst>
                                </p:cTn>
                              </p:par>
                            </p:childTnLst>
                          </p:cTn>
                        </p:par>
                        <p:par>
                          <p:cTn id="49" fill="hold">
                            <p:stCondLst>
                              <p:cond delay="5000"/>
                            </p:stCondLst>
                            <p:childTnLst>
                              <p:par>
                                <p:cTn id="50" presetID="42" presetClass="entr" presetSubtype="0"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1000"/>
                                        <p:tgtEl>
                                          <p:spTgt spid="17"/>
                                        </p:tgtEl>
                                      </p:cBhvr>
                                    </p:animEffect>
                                    <p:anim calcmode="lin" valueType="num">
                                      <p:cBhvr>
                                        <p:cTn id="53" dur="1000" fill="hold"/>
                                        <p:tgtEl>
                                          <p:spTgt spid="17"/>
                                        </p:tgtEl>
                                        <p:attrNameLst>
                                          <p:attrName>ppt_x</p:attrName>
                                        </p:attrNameLst>
                                      </p:cBhvr>
                                      <p:tavLst>
                                        <p:tav tm="0">
                                          <p:val>
                                            <p:strVal val="#ppt_x"/>
                                          </p:val>
                                        </p:tav>
                                        <p:tav tm="100000">
                                          <p:val>
                                            <p:strVal val="#ppt_x"/>
                                          </p:val>
                                        </p:tav>
                                      </p:tavLst>
                                    </p:anim>
                                    <p:anim calcmode="lin" valueType="num">
                                      <p:cBhvr>
                                        <p:cTn id="54" dur="1000" fill="hold"/>
                                        <p:tgtEl>
                                          <p:spTgt spid="1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10"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500"/>
                                        <p:tgtEl>
                                          <p:spTgt spid="18"/>
                                        </p:tgtEl>
                                      </p:cBhvr>
                                    </p:animEffect>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fade">
                                      <p:cBhvr>
                                        <p:cTn id="62" dur="500"/>
                                        <p:tgtEl>
                                          <p:spTgt spid="26"/>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500"/>
                                        <p:tgtEl>
                                          <p:spTgt spid="19"/>
                                        </p:tgtEl>
                                      </p:cBhvr>
                                    </p:animEffect>
                                  </p:childTnLst>
                                </p:cTn>
                              </p:par>
                            </p:childTnLst>
                          </p:cTn>
                        </p:par>
                        <p:par>
                          <p:cTn id="66" fill="hold">
                            <p:stCondLst>
                              <p:cond delay="7000"/>
                            </p:stCondLst>
                            <p:childTnLst>
                              <p:par>
                                <p:cTn id="67" presetID="42" presetClass="entr" presetSubtype="0"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fade">
                                      <p:cBhvr>
                                        <p:cTn id="69" dur="1000"/>
                                        <p:tgtEl>
                                          <p:spTgt spid="20"/>
                                        </p:tgtEl>
                                      </p:cBhvr>
                                    </p:animEffect>
                                    <p:anim calcmode="lin" valueType="num">
                                      <p:cBhvr>
                                        <p:cTn id="70" dur="1000" fill="hold"/>
                                        <p:tgtEl>
                                          <p:spTgt spid="20"/>
                                        </p:tgtEl>
                                        <p:attrNameLst>
                                          <p:attrName>ppt_x</p:attrName>
                                        </p:attrNameLst>
                                      </p:cBhvr>
                                      <p:tavLst>
                                        <p:tav tm="0">
                                          <p:val>
                                            <p:strVal val="#ppt_x"/>
                                          </p:val>
                                        </p:tav>
                                        <p:tav tm="100000">
                                          <p:val>
                                            <p:strVal val="#ppt_x"/>
                                          </p:val>
                                        </p:tav>
                                      </p:tavLst>
                                    </p:anim>
                                    <p:anim calcmode="lin" valueType="num">
                                      <p:cBhvr>
                                        <p:cTn id="71" dur="1000" fill="hold"/>
                                        <p:tgtEl>
                                          <p:spTgt spid="20"/>
                                        </p:tgtEl>
                                        <p:attrNameLst>
                                          <p:attrName>ppt_y</p:attrName>
                                        </p:attrNameLst>
                                      </p:cBhvr>
                                      <p:tavLst>
                                        <p:tav tm="0">
                                          <p:val>
                                            <p:strVal val="#ppt_y+.1"/>
                                          </p:val>
                                        </p:tav>
                                        <p:tav tm="100000">
                                          <p:val>
                                            <p:strVal val="#ppt_y"/>
                                          </p:val>
                                        </p:tav>
                                      </p:tavLst>
                                    </p:anim>
                                  </p:childTnLst>
                                </p:cTn>
                              </p:par>
                            </p:childTnLst>
                          </p:cTn>
                        </p:par>
                        <p:par>
                          <p:cTn id="72" fill="hold">
                            <p:stCondLst>
                              <p:cond delay="8000"/>
                            </p:stCondLst>
                            <p:childTnLst>
                              <p:par>
                                <p:cTn id="73" presetID="10" presetClass="entr" presetSubtype="0" fill="hold" grpId="0" nodeType="afterEffect">
                                  <p:stCondLst>
                                    <p:cond delay="0"/>
                                  </p:stCondLst>
                                  <p:childTnLst>
                                    <p:set>
                                      <p:cBhvr>
                                        <p:cTn id="74" dur="1" fill="hold">
                                          <p:stCondLst>
                                            <p:cond delay="0"/>
                                          </p:stCondLst>
                                        </p:cTn>
                                        <p:tgtEl>
                                          <p:spTgt spid="21"/>
                                        </p:tgtEl>
                                        <p:attrNameLst>
                                          <p:attrName>style.visibility</p:attrName>
                                        </p:attrNameLst>
                                      </p:cBhvr>
                                      <p:to>
                                        <p:strVal val="visible"/>
                                      </p:to>
                                    </p:set>
                                    <p:animEffect transition="in" filter="fade">
                                      <p:cBhvr>
                                        <p:cTn id="75" dur="500"/>
                                        <p:tgtEl>
                                          <p:spTgt spid="2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fade">
                                      <p:cBhvr>
                                        <p:cTn id="79" dur="500"/>
                                        <p:tgtEl>
                                          <p:spTgt spid="41"/>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fade">
                                      <p:cBhvr>
                                        <p:cTn id="82" dur="500"/>
                                        <p:tgtEl>
                                          <p:spTgt spid="38"/>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39"/>
                                        </p:tgtEl>
                                        <p:attrNameLst>
                                          <p:attrName>style.visibility</p:attrName>
                                        </p:attrNameLst>
                                      </p:cBhvr>
                                      <p:to>
                                        <p:strVal val="visible"/>
                                      </p:to>
                                    </p:set>
                                    <p:animEffect transition="in" filter="fade">
                                      <p:cBhvr>
                                        <p:cTn id="86" dur="1000"/>
                                        <p:tgtEl>
                                          <p:spTgt spid="39"/>
                                        </p:tgtEl>
                                      </p:cBhvr>
                                    </p:animEffect>
                                    <p:anim calcmode="lin" valueType="num">
                                      <p:cBhvr>
                                        <p:cTn id="87" dur="1000" fill="hold"/>
                                        <p:tgtEl>
                                          <p:spTgt spid="39"/>
                                        </p:tgtEl>
                                        <p:attrNameLst>
                                          <p:attrName>ppt_x</p:attrName>
                                        </p:attrNameLst>
                                      </p:cBhvr>
                                      <p:tavLst>
                                        <p:tav tm="0">
                                          <p:val>
                                            <p:strVal val="#ppt_x"/>
                                          </p:val>
                                        </p:tav>
                                        <p:tav tm="100000">
                                          <p:val>
                                            <p:strVal val="#ppt_x"/>
                                          </p:val>
                                        </p:tav>
                                      </p:tavLst>
                                    </p:anim>
                                    <p:anim calcmode="lin" valueType="num">
                                      <p:cBhvr>
                                        <p:cTn id="88" dur="1000" fill="hold"/>
                                        <p:tgtEl>
                                          <p:spTgt spid="39"/>
                                        </p:tgtEl>
                                        <p:attrNameLst>
                                          <p:attrName>ppt_y</p:attrName>
                                        </p:attrNameLst>
                                      </p:cBhvr>
                                      <p:tavLst>
                                        <p:tav tm="0">
                                          <p:val>
                                            <p:strVal val="#ppt_y+.1"/>
                                          </p:val>
                                        </p:tav>
                                        <p:tav tm="100000">
                                          <p:val>
                                            <p:strVal val="#ppt_y"/>
                                          </p:val>
                                        </p:tav>
                                      </p:tavLst>
                                    </p:anim>
                                  </p:childTnLst>
                                </p:cTn>
                              </p:par>
                            </p:childTnLst>
                          </p:cTn>
                        </p:par>
                        <p:par>
                          <p:cTn id="89" fill="hold">
                            <p:stCondLst>
                              <p:cond delay="10000"/>
                            </p:stCondLst>
                            <p:childTnLst>
                              <p:par>
                                <p:cTn id="90" presetID="10" presetClass="entr" presetSubtype="0"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fade">
                                      <p:cBhvr>
                                        <p:cTn id="92" dur="500"/>
                                        <p:tgtEl>
                                          <p:spTgt spid="40"/>
                                        </p:tgtEl>
                                      </p:cBhvr>
                                    </p:animEffect>
                                  </p:childTnLst>
                                </p:cTn>
                              </p:par>
                            </p:childTnLst>
                          </p:cTn>
                        </p:par>
                        <p:par>
                          <p:cTn id="93" fill="hold">
                            <p:stCondLst>
                              <p:cond delay="10500"/>
                            </p:stCondLst>
                            <p:childTnLst>
                              <p:par>
                                <p:cTn id="94" presetID="10" presetClass="entr" presetSubtype="0"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Effect transition="in" filter="fade">
                                      <p:cBhvr>
                                        <p:cTn id="96" dur="500"/>
                                        <p:tgtEl>
                                          <p:spTgt spid="45"/>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42"/>
                                        </p:tgtEl>
                                        <p:attrNameLst>
                                          <p:attrName>style.visibility</p:attrName>
                                        </p:attrNameLst>
                                      </p:cBhvr>
                                      <p:to>
                                        <p:strVal val="visible"/>
                                      </p:to>
                                    </p:set>
                                    <p:animEffect transition="in" filter="fade">
                                      <p:cBhvr>
                                        <p:cTn id="99" dur="500"/>
                                        <p:tgtEl>
                                          <p:spTgt spid="42"/>
                                        </p:tgtEl>
                                      </p:cBhvr>
                                    </p:animEffect>
                                  </p:childTnLst>
                                </p:cTn>
                              </p:par>
                            </p:childTnLst>
                          </p:cTn>
                        </p:par>
                        <p:par>
                          <p:cTn id="100" fill="hold">
                            <p:stCondLst>
                              <p:cond delay="11000"/>
                            </p:stCondLst>
                            <p:childTnLst>
                              <p:par>
                                <p:cTn id="101" presetID="42" presetClass="entr" presetSubtype="0"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fade">
                                      <p:cBhvr>
                                        <p:cTn id="103" dur="1000"/>
                                        <p:tgtEl>
                                          <p:spTgt spid="43"/>
                                        </p:tgtEl>
                                      </p:cBhvr>
                                    </p:animEffect>
                                    <p:anim calcmode="lin" valueType="num">
                                      <p:cBhvr>
                                        <p:cTn id="104" dur="1000" fill="hold"/>
                                        <p:tgtEl>
                                          <p:spTgt spid="43"/>
                                        </p:tgtEl>
                                        <p:attrNameLst>
                                          <p:attrName>ppt_x</p:attrName>
                                        </p:attrNameLst>
                                      </p:cBhvr>
                                      <p:tavLst>
                                        <p:tav tm="0">
                                          <p:val>
                                            <p:strVal val="#ppt_x"/>
                                          </p:val>
                                        </p:tav>
                                        <p:tav tm="100000">
                                          <p:val>
                                            <p:strVal val="#ppt_x"/>
                                          </p:val>
                                        </p:tav>
                                      </p:tavLst>
                                    </p:anim>
                                    <p:anim calcmode="lin" valueType="num">
                                      <p:cBhvr>
                                        <p:cTn id="105" dur="1000" fill="hold"/>
                                        <p:tgtEl>
                                          <p:spTgt spid="43"/>
                                        </p:tgtEl>
                                        <p:attrNameLst>
                                          <p:attrName>ppt_y</p:attrName>
                                        </p:attrNameLst>
                                      </p:cBhvr>
                                      <p:tavLst>
                                        <p:tav tm="0">
                                          <p:val>
                                            <p:strVal val="#ppt_y+.1"/>
                                          </p:val>
                                        </p:tav>
                                        <p:tav tm="100000">
                                          <p:val>
                                            <p:strVal val="#ppt_y"/>
                                          </p:val>
                                        </p:tav>
                                      </p:tavLst>
                                    </p:anim>
                                  </p:childTnLst>
                                </p:cTn>
                              </p:par>
                            </p:childTnLst>
                          </p:cTn>
                        </p:par>
                        <p:par>
                          <p:cTn id="106" fill="hold">
                            <p:stCondLst>
                              <p:cond delay="12000"/>
                            </p:stCondLst>
                            <p:childTnLst>
                              <p:par>
                                <p:cTn id="107" presetID="10" presetClass="entr" presetSubtype="0" fill="hold" grpId="0" nodeType="afterEffect">
                                  <p:stCondLst>
                                    <p:cond delay="0"/>
                                  </p:stCondLst>
                                  <p:childTnLst>
                                    <p:set>
                                      <p:cBhvr>
                                        <p:cTn id="108" dur="1" fill="hold">
                                          <p:stCondLst>
                                            <p:cond delay="0"/>
                                          </p:stCondLst>
                                        </p:cTn>
                                        <p:tgtEl>
                                          <p:spTgt spid="44"/>
                                        </p:tgtEl>
                                        <p:attrNameLst>
                                          <p:attrName>style.visibility</p:attrName>
                                        </p:attrNameLst>
                                      </p:cBhvr>
                                      <p:to>
                                        <p:strVal val="visible"/>
                                      </p:to>
                                    </p:set>
                                    <p:animEffect transition="in" filter="fade">
                                      <p:cBhvr>
                                        <p:cTn id="10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p:bldP spid="13" grpId="0" animBg="1"/>
      <p:bldP spid="14" grpId="0"/>
      <p:bldP spid="15" grpId="0"/>
      <p:bldP spid="16" grpId="0" animBg="1"/>
      <p:bldP spid="17" grpId="0"/>
      <p:bldP spid="18" grpId="0"/>
      <p:bldP spid="19" grpId="0" animBg="1"/>
      <p:bldP spid="20" grpId="0"/>
      <p:bldP spid="21" grpId="0"/>
      <p:bldP spid="22" grpId="0" animBg="1"/>
      <p:bldP spid="23" grpId="0"/>
      <p:bldP spid="25" grpId="0" animBg="1"/>
      <p:bldP spid="26" grpId="0" animBg="1"/>
      <p:bldP spid="38" grpId="0" animBg="1"/>
      <p:bldP spid="39" grpId="0"/>
      <p:bldP spid="40" grpId="0"/>
      <p:bldP spid="41" grpId="0" animBg="1"/>
      <p:bldP spid="42" grpId="0" animBg="1"/>
      <p:bldP spid="43" grpId="0"/>
      <p:bldP spid="44" grpId="0"/>
      <p:bldP spid="4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7632" y="3151632"/>
            <a:ext cx="4468368" cy="3706368"/>
          </a:xfrm>
          <a:prstGeom prst="rect">
            <a:avLst/>
          </a:prstGeom>
        </p:spPr>
      </p:pic>
      <p:pic>
        <p:nvPicPr>
          <p:cNvPr id="11" name="Picture 2" descr="C:\Users\Bronwyn.Driver\Pictures\Stramlining 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30675" y="5398865"/>
            <a:ext cx="1662645" cy="136066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6109" y="6235908"/>
            <a:ext cx="914400" cy="432816"/>
          </a:xfrm>
          <a:prstGeom prst="rect">
            <a:avLst/>
          </a:prstGeom>
        </p:spPr>
      </p:pic>
      <p:sp>
        <p:nvSpPr>
          <p:cNvPr id="12" name="TextBox 11">
            <a:extLst>
              <a:ext uri="{FF2B5EF4-FFF2-40B4-BE49-F238E27FC236}">
                <a16:creationId xmlns:a16="http://schemas.microsoft.com/office/drawing/2014/main" id="{173018C8-03FD-436F-9C99-DA75024C8C61}"/>
              </a:ext>
            </a:extLst>
          </p:cNvPr>
          <p:cNvSpPr txBox="1"/>
          <p:nvPr/>
        </p:nvSpPr>
        <p:spPr>
          <a:xfrm>
            <a:off x="1317038" y="129728"/>
            <a:ext cx="7318507" cy="707886"/>
          </a:xfrm>
          <a:prstGeom prst="rect">
            <a:avLst/>
          </a:prstGeom>
          <a:noFill/>
        </p:spPr>
        <p:txBody>
          <a:bodyPr wrap="square" rtlCol="0">
            <a:spAutoFit/>
          </a:bodyPr>
          <a:lstStyle/>
          <a:p>
            <a:pPr lvl="0" algn="ctr">
              <a:defRPr/>
            </a:pPr>
            <a:r>
              <a:rPr lang="en-US" sz="4000" dirty="0">
                <a:solidFill>
                  <a:prstClr val="white">
                    <a:lumMod val="65000"/>
                  </a:prstClr>
                </a:solidFill>
                <a:latin typeface="Tw Cen MT" panose="020B0602020104020603" pitchFamily="34" charset="0"/>
              </a:rPr>
              <a:t>TRAINING WORKSTREAM </a:t>
            </a:r>
          </a:p>
        </p:txBody>
      </p:sp>
      <p:sp>
        <p:nvSpPr>
          <p:cNvPr id="2" name="TextBox 1"/>
          <p:cNvSpPr txBox="1"/>
          <p:nvPr/>
        </p:nvSpPr>
        <p:spPr>
          <a:xfrm>
            <a:off x="805161" y="1712686"/>
            <a:ext cx="184731" cy="830997"/>
          </a:xfrm>
          <a:prstGeom prst="rect">
            <a:avLst/>
          </a:prstGeom>
          <a:noFill/>
        </p:spPr>
        <p:txBody>
          <a:bodyPr wrap="none" rtlCol="0">
            <a:spAutoFit/>
          </a:bodyPr>
          <a:lstStyle/>
          <a:p>
            <a:endParaRPr lang="en-GB" sz="2400" dirty="0">
              <a:latin typeface="Tw Cen MT" panose="020B0602020104020603" pitchFamily="34" charset="0"/>
            </a:endParaRPr>
          </a:p>
          <a:p>
            <a:endParaRPr lang="en-GB" sz="2400" dirty="0">
              <a:latin typeface="Tw Cen MT" panose="020B0602020104020603"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90547678"/>
              </p:ext>
            </p:extLst>
          </p:nvPr>
        </p:nvGraphicFramePr>
        <p:xfrm>
          <a:off x="322179" y="1507321"/>
          <a:ext cx="8865364" cy="505313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6594245"/>
              </p:ext>
            </p:extLst>
          </p:nvPr>
        </p:nvGraphicFramePr>
        <p:xfrm>
          <a:off x="8091222" y="1456167"/>
          <a:ext cx="1574800" cy="2667000"/>
        </p:xfrm>
        <a:graphic>
          <a:graphicData uri="http://schemas.openxmlformats.org/drawingml/2006/table">
            <a:tbl>
              <a:tblPr>
                <a:tableStyleId>{5C22544A-7EE6-4342-B048-85BDC9FD1C3A}</a:tableStyleId>
              </a:tblPr>
              <a:tblGrid>
                <a:gridCol w="9652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tblGrid>
              <a:tr h="190500">
                <a:tc>
                  <a:txBody>
                    <a:bodyPr/>
                    <a:lstStyle/>
                    <a:p>
                      <a:pPr algn="l" fontAlgn="b"/>
                      <a:r>
                        <a:rPr lang="en-GB" sz="1100" u="none" strike="noStrike" dirty="0">
                          <a:effectLst/>
                        </a:rPr>
                        <a:t>Month </a:t>
                      </a:r>
                      <a:endParaRPr lang="en-GB" sz="1100" b="1" i="0" u="none" strike="noStrike" dirty="0">
                        <a:solidFill>
                          <a:srgbClr val="000000"/>
                        </a:solidFill>
                        <a:effectLst/>
                        <a:latin typeface="Calibri"/>
                      </a:endParaRPr>
                    </a:p>
                  </a:txBody>
                  <a:tcPr marL="9525" marR="9525" marT="9525" marB="0" anchor="b"/>
                </a:tc>
                <a:tc>
                  <a:txBody>
                    <a:bodyPr/>
                    <a:lstStyle/>
                    <a:p>
                      <a:pPr algn="l" fontAlgn="b"/>
                      <a:r>
                        <a:rPr lang="en-GB" sz="1100" u="none" strike="noStrike">
                          <a:effectLst/>
                        </a:rPr>
                        <a:t>No of IAT </a:t>
                      </a:r>
                      <a:endParaRPr lang="en-GB" sz="1100" b="1"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0"/>
                  </a:ext>
                </a:extLst>
              </a:tr>
              <a:tr h="190500">
                <a:tc>
                  <a:txBody>
                    <a:bodyPr/>
                    <a:lstStyle/>
                    <a:p>
                      <a:pPr algn="r" fontAlgn="b"/>
                      <a:r>
                        <a:rPr lang="en-GB" sz="1100" u="none" strike="noStrike">
                          <a:effectLst/>
                        </a:rPr>
                        <a:t>Mar-17</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39</a:t>
                      </a:r>
                      <a:endParaRPr lang="en-GB"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1"/>
                  </a:ext>
                </a:extLst>
              </a:tr>
              <a:tr h="190500">
                <a:tc>
                  <a:txBody>
                    <a:bodyPr/>
                    <a:lstStyle/>
                    <a:p>
                      <a:pPr algn="r" fontAlgn="b"/>
                      <a:r>
                        <a:rPr lang="en-GB" sz="1100" u="none" strike="noStrike">
                          <a:effectLst/>
                        </a:rPr>
                        <a:t>Apr-17</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156</a:t>
                      </a:r>
                      <a:endParaRPr lang="en-GB"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2"/>
                  </a:ext>
                </a:extLst>
              </a:tr>
              <a:tr h="190500">
                <a:tc>
                  <a:txBody>
                    <a:bodyPr/>
                    <a:lstStyle/>
                    <a:p>
                      <a:pPr algn="r" fontAlgn="b"/>
                      <a:r>
                        <a:rPr lang="en-GB" sz="1100" u="none" strike="noStrike">
                          <a:effectLst/>
                        </a:rPr>
                        <a:t>May-17</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dirty="0">
                          <a:effectLst/>
                        </a:rPr>
                        <a:t>84</a:t>
                      </a:r>
                      <a:endParaRPr lang="en-GB" sz="11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3"/>
                  </a:ext>
                </a:extLst>
              </a:tr>
              <a:tr h="190500">
                <a:tc>
                  <a:txBody>
                    <a:bodyPr/>
                    <a:lstStyle/>
                    <a:p>
                      <a:pPr algn="r" fontAlgn="b"/>
                      <a:r>
                        <a:rPr lang="en-GB" sz="1100" u="none" strike="noStrike">
                          <a:effectLst/>
                        </a:rPr>
                        <a:t>Jun-17</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663</a:t>
                      </a:r>
                      <a:endParaRPr lang="en-GB"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4"/>
                  </a:ext>
                </a:extLst>
              </a:tr>
              <a:tr h="190500">
                <a:tc>
                  <a:txBody>
                    <a:bodyPr/>
                    <a:lstStyle/>
                    <a:p>
                      <a:pPr algn="r" fontAlgn="b"/>
                      <a:r>
                        <a:rPr lang="en-GB" sz="1100" u="none" strike="noStrike">
                          <a:effectLst/>
                        </a:rPr>
                        <a:t>Jul-17</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219</a:t>
                      </a:r>
                      <a:endParaRPr lang="en-GB"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5"/>
                  </a:ext>
                </a:extLst>
              </a:tr>
              <a:tr h="190500">
                <a:tc>
                  <a:txBody>
                    <a:bodyPr/>
                    <a:lstStyle/>
                    <a:p>
                      <a:pPr algn="r" fontAlgn="b"/>
                      <a:r>
                        <a:rPr lang="en-GB" sz="1100" u="none" strike="noStrike">
                          <a:effectLst/>
                        </a:rPr>
                        <a:t>Aug-17</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195</a:t>
                      </a:r>
                      <a:endParaRPr lang="en-GB"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6"/>
                  </a:ext>
                </a:extLst>
              </a:tr>
              <a:tr h="190500">
                <a:tc>
                  <a:txBody>
                    <a:bodyPr/>
                    <a:lstStyle/>
                    <a:p>
                      <a:pPr algn="r" fontAlgn="b"/>
                      <a:r>
                        <a:rPr lang="en-GB" sz="1100" u="none" strike="noStrike">
                          <a:effectLst/>
                        </a:rPr>
                        <a:t>Sep-17</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535</a:t>
                      </a:r>
                      <a:endParaRPr lang="en-GB"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7"/>
                  </a:ext>
                </a:extLst>
              </a:tr>
              <a:tr h="190500">
                <a:tc>
                  <a:txBody>
                    <a:bodyPr/>
                    <a:lstStyle/>
                    <a:p>
                      <a:pPr algn="r" fontAlgn="b"/>
                      <a:r>
                        <a:rPr lang="en-GB" sz="1100" u="none" strike="noStrike">
                          <a:effectLst/>
                        </a:rPr>
                        <a:t>Oct-17</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109</a:t>
                      </a:r>
                      <a:endParaRPr lang="en-GB"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8"/>
                  </a:ext>
                </a:extLst>
              </a:tr>
              <a:tr h="190500">
                <a:tc>
                  <a:txBody>
                    <a:bodyPr/>
                    <a:lstStyle/>
                    <a:p>
                      <a:pPr algn="r" fontAlgn="b"/>
                      <a:r>
                        <a:rPr lang="en-GB" sz="1100" u="none" strike="noStrike">
                          <a:effectLst/>
                        </a:rPr>
                        <a:t>Nov-17</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202</a:t>
                      </a:r>
                      <a:endParaRPr lang="en-GB"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9"/>
                  </a:ext>
                </a:extLst>
              </a:tr>
              <a:tr h="190500">
                <a:tc>
                  <a:txBody>
                    <a:bodyPr/>
                    <a:lstStyle/>
                    <a:p>
                      <a:pPr algn="r" fontAlgn="b"/>
                      <a:r>
                        <a:rPr lang="en-GB" sz="1100" u="none" strike="noStrike">
                          <a:effectLst/>
                        </a:rPr>
                        <a:t>Dec-17</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60</a:t>
                      </a:r>
                      <a:endParaRPr lang="en-GB"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10"/>
                  </a:ext>
                </a:extLst>
              </a:tr>
              <a:tr h="190500">
                <a:tc>
                  <a:txBody>
                    <a:bodyPr/>
                    <a:lstStyle/>
                    <a:p>
                      <a:pPr algn="r" fontAlgn="b"/>
                      <a:r>
                        <a:rPr lang="en-GB" sz="1100" u="none" strike="noStrike">
                          <a:effectLst/>
                        </a:rPr>
                        <a:t>Jan-18</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82</a:t>
                      </a:r>
                      <a:endParaRPr lang="en-GB"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11"/>
                  </a:ext>
                </a:extLst>
              </a:tr>
              <a:tr h="190500">
                <a:tc>
                  <a:txBody>
                    <a:bodyPr/>
                    <a:lstStyle/>
                    <a:p>
                      <a:pPr algn="r" fontAlgn="b"/>
                      <a:r>
                        <a:rPr lang="en-GB" sz="1100" u="none" strike="noStrike">
                          <a:effectLst/>
                        </a:rPr>
                        <a:t>Feb-18</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52</a:t>
                      </a:r>
                      <a:endParaRPr lang="en-GB"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12"/>
                  </a:ext>
                </a:extLst>
              </a:tr>
              <a:tr h="190500">
                <a:tc>
                  <a:txBody>
                    <a:bodyPr/>
                    <a:lstStyle/>
                    <a:p>
                      <a:pPr algn="l" fontAlgn="b"/>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dirty="0">
                          <a:effectLst/>
                        </a:rPr>
                        <a:t>2396</a:t>
                      </a:r>
                      <a:endParaRPr lang="en-GB" sz="1100" b="1"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13"/>
                  </a:ext>
                </a:extLst>
              </a:tr>
            </a:tbl>
          </a:graphicData>
        </a:graphic>
      </p:graphicFrame>
      <p:sp>
        <p:nvSpPr>
          <p:cNvPr id="10" name="TextBox 9"/>
          <p:cNvSpPr txBox="1"/>
          <p:nvPr/>
        </p:nvSpPr>
        <p:spPr>
          <a:xfrm>
            <a:off x="546018" y="854278"/>
            <a:ext cx="8860543" cy="523220"/>
          </a:xfrm>
          <a:prstGeom prst="rect">
            <a:avLst/>
          </a:prstGeom>
          <a:noFill/>
        </p:spPr>
        <p:txBody>
          <a:bodyPr wrap="square" rtlCol="0">
            <a:spAutoFit/>
          </a:bodyPr>
          <a:lstStyle/>
          <a:p>
            <a:pPr algn="ctr"/>
            <a:r>
              <a:rPr lang="en-GB" sz="2800" b="1" dirty="0">
                <a:solidFill>
                  <a:srgbClr val="00B0F0"/>
                </a:solidFill>
                <a:latin typeface="Tw Cen MT" panose="020B0602020104020603" pitchFamily="34" charset="0"/>
              </a:rPr>
              <a:t>An Example: </a:t>
            </a:r>
            <a:r>
              <a:rPr lang="en-GB" sz="2800" dirty="0">
                <a:solidFill>
                  <a:srgbClr val="00B0F0"/>
                </a:solidFill>
                <a:latin typeface="Tw Cen MT" panose="020B0602020104020603" pitchFamily="34" charset="0"/>
              </a:rPr>
              <a:t>The benefits of streamlining training</a:t>
            </a:r>
            <a:endParaRPr lang="en-GB" sz="2800" b="1" dirty="0">
              <a:solidFill>
                <a:srgbClr val="00B0F0"/>
              </a:solidFill>
              <a:latin typeface="Tw Cen MT" panose="020B0602020104020603" pitchFamily="34" charset="0"/>
            </a:endParaRPr>
          </a:p>
        </p:txBody>
      </p:sp>
    </p:spTree>
    <p:extLst>
      <p:ext uri="{BB962C8B-B14F-4D97-AF65-F5344CB8AC3E}">
        <p14:creationId xmlns:p14="http://schemas.microsoft.com/office/powerpoint/2010/main" val="2678926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randombar(horizontal)">
                                      <p:cBhvr>
                                        <p:cTn id="11" dur="500"/>
                                        <p:tgtEl>
                                          <p:spTgt spid="6"/>
                                        </p:tgtEl>
                                      </p:cBhvr>
                                    </p:animEffect>
                                  </p:childTnLst>
                                </p:cTn>
                              </p:par>
                              <p:par>
                                <p:cTn id="12" presetID="14" presetClass="entr" presetSubtype="10"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randombar(horizontal)">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73018C8-03FD-436F-9C99-DA75024C8C61}"/>
              </a:ext>
            </a:extLst>
          </p:cNvPr>
          <p:cNvSpPr txBox="1"/>
          <p:nvPr/>
        </p:nvSpPr>
        <p:spPr>
          <a:xfrm>
            <a:off x="1317038" y="129728"/>
            <a:ext cx="7318507" cy="707886"/>
          </a:xfrm>
          <a:prstGeom prst="rect">
            <a:avLst/>
          </a:prstGeom>
          <a:noFill/>
        </p:spPr>
        <p:txBody>
          <a:bodyPr wrap="square" rtlCol="0">
            <a:spAutoFit/>
          </a:bodyPr>
          <a:lstStyle/>
          <a:p>
            <a:pPr lvl="0" algn="ctr">
              <a:defRPr/>
            </a:pPr>
            <a:r>
              <a:rPr lang="en-US" sz="4000" dirty="0">
                <a:solidFill>
                  <a:prstClr val="white">
                    <a:lumMod val="65000"/>
                  </a:prstClr>
                </a:solidFill>
                <a:latin typeface="Tw Cen MT" panose="020B0602020104020603" pitchFamily="34" charset="0"/>
              </a:rPr>
              <a:t>TRAINING WORKSTREAM </a:t>
            </a:r>
          </a:p>
        </p:txBody>
      </p:sp>
      <p:pic>
        <p:nvPicPr>
          <p:cNvPr id="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78665"/>
            <a:ext cx="3301465" cy="21500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6694" y="1478665"/>
            <a:ext cx="3453239" cy="21500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79933" y="1478665"/>
            <a:ext cx="3226067" cy="21500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 y="3561346"/>
            <a:ext cx="9906000" cy="3296653"/>
          </a:xfrm>
          <a:prstGeom prst="rect">
            <a:avLst/>
          </a:prstGeom>
          <a:solidFill>
            <a:srgbClr val="00B4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p:cNvSpPr txBox="1"/>
          <p:nvPr/>
        </p:nvSpPr>
        <p:spPr>
          <a:xfrm>
            <a:off x="373727" y="4371384"/>
            <a:ext cx="492443" cy="707886"/>
          </a:xfrm>
          <a:prstGeom prst="rect">
            <a:avLst/>
          </a:prstGeom>
          <a:noFill/>
        </p:spPr>
        <p:txBody>
          <a:bodyPr wrap="none" rtlCol="0">
            <a:spAutoFit/>
          </a:bodyPr>
          <a:lstStyle/>
          <a:p>
            <a:r>
              <a:rPr lang="en-US" sz="4000" dirty="0">
                <a:solidFill>
                  <a:schemeClr val="bg1"/>
                </a:solidFill>
                <a:latin typeface="Montserrat Semi Bold" panose="00000700000000000000" pitchFamily="50" charset="0"/>
              </a:rPr>
              <a:t>1</a:t>
            </a:r>
          </a:p>
        </p:txBody>
      </p:sp>
      <p:sp>
        <p:nvSpPr>
          <p:cNvPr id="26" name="TextBox 25"/>
          <p:cNvSpPr txBox="1"/>
          <p:nvPr/>
        </p:nvSpPr>
        <p:spPr>
          <a:xfrm>
            <a:off x="758765" y="4544280"/>
            <a:ext cx="1212704" cy="338554"/>
          </a:xfrm>
          <a:prstGeom prst="rect">
            <a:avLst/>
          </a:prstGeom>
          <a:noFill/>
        </p:spPr>
        <p:txBody>
          <a:bodyPr wrap="none" rtlCol="0">
            <a:spAutoFit/>
          </a:bodyPr>
          <a:lstStyle/>
          <a:p>
            <a:r>
              <a:rPr lang="en-US" sz="1600" dirty="0">
                <a:solidFill>
                  <a:srgbClr val="FFFFFF"/>
                </a:solidFill>
                <a:latin typeface="+mj-lt"/>
              </a:rPr>
              <a:t>Engagement</a:t>
            </a:r>
          </a:p>
        </p:txBody>
      </p:sp>
      <p:sp>
        <p:nvSpPr>
          <p:cNvPr id="27" name="TextBox 26"/>
          <p:cNvSpPr txBox="1"/>
          <p:nvPr/>
        </p:nvSpPr>
        <p:spPr>
          <a:xfrm>
            <a:off x="451330" y="5017715"/>
            <a:ext cx="2351481" cy="904863"/>
          </a:xfrm>
          <a:prstGeom prst="rect">
            <a:avLst/>
          </a:prstGeom>
          <a:noFill/>
        </p:spPr>
        <p:txBody>
          <a:bodyPr wrap="square" rtlCol="0">
            <a:spAutoFit/>
          </a:bodyPr>
          <a:lstStyle/>
          <a:p>
            <a:pPr>
              <a:lnSpc>
                <a:spcPct val="110000"/>
              </a:lnSpc>
            </a:pPr>
            <a:r>
              <a:rPr lang="en-GB" sz="1200" dirty="0"/>
              <a:t>The GM training representatives meet on a monthly basis and are very engaged with the work taking place within the </a:t>
            </a:r>
            <a:r>
              <a:rPr lang="en-GB" sz="1200" dirty="0" err="1"/>
              <a:t>workstream</a:t>
            </a:r>
            <a:endParaRPr lang="en-US" sz="1200" dirty="0"/>
          </a:p>
        </p:txBody>
      </p:sp>
      <p:sp>
        <p:nvSpPr>
          <p:cNvPr id="29" name="TextBox 28"/>
          <p:cNvSpPr txBox="1"/>
          <p:nvPr/>
        </p:nvSpPr>
        <p:spPr>
          <a:xfrm>
            <a:off x="3845897" y="5017715"/>
            <a:ext cx="2351481" cy="1107996"/>
          </a:xfrm>
          <a:prstGeom prst="rect">
            <a:avLst/>
          </a:prstGeom>
          <a:noFill/>
        </p:spPr>
        <p:txBody>
          <a:bodyPr wrap="square" rtlCol="0">
            <a:spAutoFit/>
          </a:bodyPr>
          <a:lstStyle/>
          <a:p>
            <a:pPr>
              <a:lnSpc>
                <a:spcPct val="110000"/>
              </a:lnSpc>
            </a:pPr>
            <a:r>
              <a:rPr lang="en-GB" sz="1200" dirty="0"/>
              <a:t>The GM </a:t>
            </a:r>
            <a:r>
              <a:rPr lang="en-GB" sz="1200" dirty="0" err="1"/>
              <a:t>workstream</a:t>
            </a:r>
            <a:r>
              <a:rPr lang="en-GB" sz="1200" dirty="0"/>
              <a:t> work as a collaborative.  They have also collaborated with other </a:t>
            </a:r>
            <a:r>
              <a:rPr lang="en-GB" sz="1200" dirty="0" err="1"/>
              <a:t>workstreams</a:t>
            </a:r>
            <a:r>
              <a:rPr lang="en-GB" sz="1200" dirty="0"/>
              <a:t>, e.g. Policy </a:t>
            </a:r>
            <a:r>
              <a:rPr lang="en-GB" sz="1200" dirty="0" err="1"/>
              <a:t>Workstream</a:t>
            </a:r>
            <a:endParaRPr lang="en-US" sz="1200" dirty="0"/>
          </a:p>
        </p:txBody>
      </p:sp>
      <p:sp>
        <p:nvSpPr>
          <p:cNvPr id="31" name="TextBox 30"/>
          <p:cNvSpPr txBox="1"/>
          <p:nvPr/>
        </p:nvSpPr>
        <p:spPr>
          <a:xfrm>
            <a:off x="7216022" y="5017715"/>
            <a:ext cx="2351481" cy="1097865"/>
          </a:xfrm>
          <a:prstGeom prst="rect">
            <a:avLst/>
          </a:prstGeom>
          <a:noFill/>
        </p:spPr>
        <p:txBody>
          <a:bodyPr wrap="square" rtlCol="0">
            <a:spAutoFit/>
          </a:bodyPr>
          <a:lstStyle/>
          <a:p>
            <a:pPr>
              <a:lnSpc>
                <a:spcPct val="110000"/>
              </a:lnSpc>
            </a:pPr>
            <a:r>
              <a:rPr lang="en-GB" sz="1200" dirty="0"/>
              <a:t>The GM training representatives now have a supportive network, whereby best practice is shared in order to support each other to achieve the deliverables</a:t>
            </a:r>
            <a:endParaRPr lang="en-US" sz="1200" dirty="0"/>
          </a:p>
        </p:txBody>
      </p:sp>
      <p:sp>
        <p:nvSpPr>
          <p:cNvPr id="35" name="TextBox 34">
            <a:extLst>
              <a:ext uri="{FF2B5EF4-FFF2-40B4-BE49-F238E27FC236}">
                <a16:creationId xmlns:a16="http://schemas.microsoft.com/office/drawing/2014/main" id="{9BDEB440-2529-4075-AC96-C578F67215A2}"/>
              </a:ext>
            </a:extLst>
          </p:cNvPr>
          <p:cNvSpPr txBox="1"/>
          <p:nvPr/>
        </p:nvSpPr>
        <p:spPr>
          <a:xfrm>
            <a:off x="3841022" y="4371384"/>
            <a:ext cx="492443" cy="707886"/>
          </a:xfrm>
          <a:prstGeom prst="rect">
            <a:avLst/>
          </a:prstGeom>
          <a:noFill/>
        </p:spPr>
        <p:txBody>
          <a:bodyPr wrap="none" rtlCol="0">
            <a:spAutoFit/>
          </a:bodyPr>
          <a:lstStyle/>
          <a:p>
            <a:r>
              <a:rPr lang="en-US" sz="4000" dirty="0">
                <a:solidFill>
                  <a:schemeClr val="bg1"/>
                </a:solidFill>
                <a:latin typeface="Montserrat Semi Bold" panose="00000700000000000000" pitchFamily="50" charset="0"/>
              </a:rPr>
              <a:t>2</a:t>
            </a:r>
          </a:p>
        </p:txBody>
      </p:sp>
      <p:sp>
        <p:nvSpPr>
          <p:cNvPr id="36" name="TextBox 35">
            <a:extLst>
              <a:ext uri="{FF2B5EF4-FFF2-40B4-BE49-F238E27FC236}">
                <a16:creationId xmlns:a16="http://schemas.microsoft.com/office/drawing/2014/main" id="{8944C43B-2CFD-4676-8A52-297C6A834C3F}"/>
              </a:ext>
            </a:extLst>
          </p:cNvPr>
          <p:cNvSpPr txBox="1"/>
          <p:nvPr/>
        </p:nvSpPr>
        <p:spPr>
          <a:xfrm>
            <a:off x="4226060" y="4544280"/>
            <a:ext cx="1291123" cy="338554"/>
          </a:xfrm>
          <a:prstGeom prst="rect">
            <a:avLst/>
          </a:prstGeom>
          <a:noFill/>
        </p:spPr>
        <p:txBody>
          <a:bodyPr wrap="none" rtlCol="0">
            <a:spAutoFit/>
          </a:bodyPr>
          <a:lstStyle/>
          <a:p>
            <a:r>
              <a:rPr lang="en-US" sz="1600" dirty="0">
                <a:solidFill>
                  <a:srgbClr val="FFFFFF"/>
                </a:solidFill>
                <a:latin typeface="+mj-lt"/>
              </a:rPr>
              <a:t>Collaboration</a:t>
            </a:r>
          </a:p>
        </p:txBody>
      </p:sp>
      <p:sp>
        <p:nvSpPr>
          <p:cNvPr id="37" name="TextBox 36">
            <a:extLst>
              <a:ext uri="{FF2B5EF4-FFF2-40B4-BE49-F238E27FC236}">
                <a16:creationId xmlns:a16="http://schemas.microsoft.com/office/drawing/2014/main" id="{F4327037-82D2-4862-AF46-3C3FF4C2BE16}"/>
              </a:ext>
            </a:extLst>
          </p:cNvPr>
          <p:cNvSpPr txBox="1"/>
          <p:nvPr/>
        </p:nvSpPr>
        <p:spPr>
          <a:xfrm>
            <a:off x="7115849" y="4371384"/>
            <a:ext cx="492443" cy="707886"/>
          </a:xfrm>
          <a:prstGeom prst="rect">
            <a:avLst/>
          </a:prstGeom>
          <a:noFill/>
        </p:spPr>
        <p:txBody>
          <a:bodyPr wrap="none" rtlCol="0">
            <a:spAutoFit/>
          </a:bodyPr>
          <a:lstStyle/>
          <a:p>
            <a:r>
              <a:rPr lang="en-US" sz="4000" dirty="0">
                <a:solidFill>
                  <a:schemeClr val="bg1"/>
                </a:solidFill>
                <a:latin typeface="Montserrat Semi Bold" panose="00000700000000000000" pitchFamily="50" charset="0"/>
              </a:rPr>
              <a:t>3</a:t>
            </a:r>
          </a:p>
        </p:txBody>
      </p:sp>
      <p:sp>
        <p:nvSpPr>
          <p:cNvPr id="38" name="TextBox 37">
            <a:extLst>
              <a:ext uri="{FF2B5EF4-FFF2-40B4-BE49-F238E27FC236}">
                <a16:creationId xmlns:a16="http://schemas.microsoft.com/office/drawing/2014/main" id="{A6896F80-BE97-44E5-81A1-1810D598C7B2}"/>
              </a:ext>
            </a:extLst>
          </p:cNvPr>
          <p:cNvSpPr txBox="1"/>
          <p:nvPr/>
        </p:nvSpPr>
        <p:spPr>
          <a:xfrm>
            <a:off x="7500887" y="4544280"/>
            <a:ext cx="845103" cy="338554"/>
          </a:xfrm>
          <a:prstGeom prst="rect">
            <a:avLst/>
          </a:prstGeom>
          <a:noFill/>
        </p:spPr>
        <p:txBody>
          <a:bodyPr wrap="none" rtlCol="0">
            <a:spAutoFit/>
          </a:bodyPr>
          <a:lstStyle/>
          <a:p>
            <a:r>
              <a:rPr lang="en-US" sz="1600" dirty="0">
                <a:solidFill>
                  <a:srgbClr val="FFFFFF"/>
                </a:solidFill>
                <a:latin typeface="+mj-lt"/>
              </a:rPr>
              <a:t>Support</a:t>
            </a:r>
          </a:p>
        </p:txBody>
      </p:sp>
    </p:spTree>
    <p:extLst>
      <p:ext uri="{BB962C8B-B14F-4D97-AF65-F5344CB8AC3E}">
        <p14:creationId xmlns:p14="http://schemas.microsoft.com/office/powerpoint/2010/main" val="249472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par>
                                <p:cTn id="8" presetID="16" presetClass="entr" presetSubtype="21"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arn(inVertical)">
                                      <p:cBhvr>
                                        <p:cTn id="10" dur="500"/>
                                        <p:tgtEl>
                                          <p:spTgt spid="21"/>
                                        </p:tgtEl>
                                      </p:cBhvr>
                                    </p:animEffect>
                                  </p:childTnLst>
                                </p:cTn>
                              </p:par>
                              <p:par>
                                <p:cTn id="11" presetID="16" presetClass="entr" presetSubtype="21"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barn(inVertical)">
                                      <p:cBhvr>
                                        <p:cTn id="13" dur="500"/>
                                        <p:tgtEl>
                                          <p:spTgt spid="20"/>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arn(inVertical)">
                                      <p:cBhvr>
                                        <p:cTn id="16" dur="500"/>
                                        <p:tgtEl>
                                          <p:spTgt spid="2"/>
                                        </p:tgtEl>
                                      </p:cBhvr>
                                    </p:animEffect>
                                  </p:childTnLst>
                                </p:cTn>
                              </p:par>
                            </p:childTnLst>
                          </p:cTn>
                        </p:par>
                        <p:par>
                          <p:cTn id="17" fill="hold">
                            <p:stCondLst>
                              <p:cond delay="500"/>
                            </p:stCondLst>
                            <p:childTnLst>
                              <p:par>
                                <p:cTn id="18" presetID="2" presetClass="entr" presetSubtype="4" fill="hold" grpId="0" nodeType="after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ppt_x"/>
                                          </p:val>
                                        </p:tav>
                                        <p:tav tm="100000">
                                          <p:val>
                                            <p:strVal val="#ppt_x"/>
                                          </p:val>
                                        </p:tav>
                                      </p:tavLst>
                                    </p:anim>
                                    <p:anim calcmode="lin" valueType="num">
                                      <p:cBhvr additive="base">
                                        <p:cTn id="21" dur="500" fill="hold"/>
                                        <p:tgtEl>
                                          <p:spTgt spid="25"/>
                                        </p:tgtEl>
                                        <p:attrNameLst>
                                          <p:attrName>ppt_y</p:attrName>
                                        </p:attrNameLst>
                                      </p:cBhvr>
                                      <p:tavLst>
                                        <p:tav tm="0">
                                          <p:val>
                                            <p:strVal val="1+#ppt_h/2"/>
                                          </p:val>
                                        </p:tav>
                                        <p:tav tm="100000">
                                          <p:val>
                                            <p:strVal val="#ppt_y"/>
                                          </p:val>
                                        </p:tav>
                                      </p:tavLst>
                                    </p:anim>
                                  </p:childTnLst>
                                </p:cTn>
                              </p:par>
                            </p:childTnLst>
                          </p:cTn>
                        </p:par>
                        <p:par>
                          <p:cTn id="22" fill="hold">
                            <p:stCondLst>
                              <p:cond delay="1000"/>
                            </p:stCondLst>
                            <p:childTnLst>
                              <p:par>
                                <p:cTn id="23" presetID="2" presetClass="entr" presetSubtype="4"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additive="base">
                                        <p:cTn id="25" dur="500" fill="hold"/>
                                        <p:tgtEl>
                                          <p:spTgt spid="26"/>
                                        </p:tgtEl>
                                        <p:attrNameLst>
                                          <p:attrName>ppt_x</p:attrName>
                                        </p:attrNameLst>
                                      </p:cBhvr>
                                      <p:tavLst>
                                        <p:tav tm="0">
                                          <p:val>
                                            <p:strVal val="#ppt_x"/>
                                          </p:val>
                                        </p:tav>
                                        <p:tav tm="100000">
                                          <p:val>
                                            <p:strVal val="#ppt_x"/>
                                          </p:val>
                                        </p:tav>
                                      </p:tavLst>
                                    </p:anim>
                                    <p:anim calcmode="lin" valueType="num">
                                      <p:cBhvr additive="base">
                                        <p:cTn id="26" dur="500" fill="hold"/>
                                        <p:tgtEl>
                                          <p:spTgt spid="26"/>
                                        </p:tgtEl>
                                        <p:attrNameLst>
                                          <p:attrName>ppt_y</p:attrName>
                                        </p:attrNameLst>
                                      </p:cBhvr>
                                      <p:tavLst>
                                        <p:tav tm="0">
                                          <p:val>
                                            <p:strVal val="1+#ppt_h/2"/>
                                          </p:val>
                                        </p:tav>
                                        <p:tav tm="100000">
                                          <p:val>
                                            <p:strVal val="#ppt_y"/>
                                          </p:val>
                                        </p:tav>
                                      </p:tavLst>
                                    </p:anim>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000"/>
                                        <p:tgtEl>
                                          <p:spTgt spid="27"/>
                                        </p:tgtEl>
                                      </p:cBhvr>
                                    </p:animEffect>
                                    <p:anim calcmode="lin" valueType="num">
                                      <p:cBhvr>
                                        <p:cTn id="31" dur="1000" fill="hold"/>
                                        <p:tgtEl>
                                          <p:spTgt spid="27"/>
                                        </p:tgtEl>
                                        <p:attrNameLst>
                                          <p:attrName>ppt_x</p:attrName>
                                        </p:attrNameLst>
                                      </p:cBhvr>
                                      <p:tavLst>
                                        <p:tav tm="0">
                                          <p:val>
                                            <p:strVal val="#ppt_x"/>
                                          </p:val>
                                        </p:tav>
                                        <p:tav tm="100000">
                                          <p:val>
                                            <p:strVal val="#ppt_x"/>
                                          </p:val>
                                        </p:tav>
                                      </p:tavLst>
                                    </p:anim>
                                    <p:anim calcmode="lin" valueType="num">
                                      <p:cBhvr>
                                        <p:cTn id="32" dur="1000" fill="hold"/>
                                        <p:tgtEl>
                                          <p:spTgt spid="27"/>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additive="base">
                                        <p:cTn id="36" dur="500" fill="hold"/>
                                        <p:tgtEl>
                                          <p:spTgt spid="35"/>
                                        </p:tgtEl>
                                        <p:attrNameLst>
                                          <p:attrName>ppt_x</p:attrName>
                                        </p:attrNameLst>
                                      </p:cBhvr>
                                      <p:tavLst>
                                        <p:tav tm="0">
                                          <p:val>
                                            <p:strVal val="#ppt_x"/>
                                          </p:val>
                                        </p:tav>
                                        <p:tav tm="100000">
                                          <p:val>
                                            <p:strVal val="#ppt_x"/>
                                          </p:val>
                                        </p:tav>
                                      </p:tavLst>
                                    </p:anim>
                                    <p:anim calcmode="lin" valueType="num">
                                      <p:cBhvr additive="base">
                                        <p:cTn id="37" dur="500" fill="hold"/>
                                        <p:tgtEl>
                                          <p:spTgt spid="35"/>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 presetClass="entr" presetSubtype="4"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additive="base">
                                        <p:cTn id="41" dur="500" fill="hold"/>
                                        <p:tgtEl>
                                          <p:spTgt spid="36"/>
                                        </p:tgtEl>
                                        <p:attrNameLst>
                                          <p:attrName>ppt_x</p:attrName>
                                        </p:attrNameLst>
                                      </p:cBhvr>
                                      <p:tavLst>
                                        <p:tav tm="0">
                                          <p:val>
                                            <p:strVal val="#ppt_x"/>
                                          </p:val>
                                        </p:tav>
                                        <p:tav tm="100000">
                                          <p:val>
                                            <p:strVal val="#ppt_x"/>
                                          </p:val>
                                        </p:tav>
                                      </p:tavLst>
                                    </p:anim>
                                    <p:anim calcmode="lin" valueType="num">
                                      <p:cBhvr additive="base">
                                        <p:cTn id="42" dur="500" fill="hold"/>
                                        <p:tgtEl>
                                          <p:spTgt spid="36"/>
                                        </p:tgtEl>
                                        <p:attrNameLst>
                                          <p:attrName>ppt_y</p:attrName>
                                        </p:attrNameLst>
                                      </p:cBhvr>
                                      <p:tavLst>
                                        <p:tav tm="0">
                                          <p:val>
                                            <p:strVal val="1+#ppt_h/2"/>
                                          </p:val>
                                        </p:tav>
                                        <p:tav tm="100000">
                                          <p:val>
                                            <p:strVal val="#ppt_y"/>
                                          </p:val>
                                        </p:tav>
                                      </p:tavLst>
                                    </p:anim>
                                  </p:childTnLst>
                                </p:cTn>
                              </p:par>
                            </p:childTnLst>
                          </p:cTn>
                        </p:par>
                        <p:par>
                          <p:cTn id="43" fill="hold">
                            <p:stCondLst>
                              <p:cond delay="3500"/>
                            </p:stCondLst>
                            <p:childTnLst>
                              <p:par>
                                <p:cTn id="44" presetID="42" presetClass="entr" presetSubtype="0"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1000"/>
                                        <p:tgtEl>
                                          <p:spTgt spid="29"/>
                                        </p:tgtEl>
                                      </p:cBhvr>
                                    </p:animEffect>
                                    <p:anim calcmode="lin" valueType="num">
                                      <p:cBhvr>
                                        <p:cTn id="47" dur="1000" fill="hold"/>
                                        <p:tgtEl>
                                          <p:spTgt spid="29"/>
                                        </p:tgtEl>
                                        <p:attrNameLst>
                                          <p:attrName>ppt_x</p:attrName>
                                        </p:attrNameLst>
                                      </p:cBhvr>
                                      <p:tavLst>
                                        <p:tav tm="0">
                                          <p:val>
                                            <p:strVal val="#ppt_x"/>
                                          </p:val>
                                        </p:tav>
                                        <p:tav tm="100000">
                                          <p:val>
                                            <p:strVal val="#ppt_x"/>
                                          </p:val>
                                        </p:tav>
                                      </p:tavLst>
                                    </p:anim>
                                    <p:anim calcmode="lin" valueType="num">
                                      <p:cBhvr>
                                        <p:cTn id="48" dur="1000" fill="hold"/>
                                        <p:tgtEl>
                                          <p:spTgt spid="29"/>
                                        </p:tgtEl>
                                        <p:attrNameLst>
                                          <p:attrName>ppt_y</p:attrName>
                                        </p:attrNameLst>
                                      </p:cBhvr>
                                      <p:tavLst>
                                        <p:tav tm="0">
                                          <p:val>
                                            <p:strVal val="#ppt_y+.1"/>
                                          </p:val>
                                        </p:tav>
                                        <p:tav tm="100000">
                                          <p:val>
                                            <p:strVal val="#ppt_y"/>
                                          </p:val>
                                        </p:tav>
                                      </p:tavLst>
                                    </p:anim>
                                  </p:childTnLst>
                                </p:cTn>
                              </p:par>
                            </p:childTnLst>
                          </p:cTn>
                        </p:par>
                        <p:par>
                          <p:cTn id="49" fill="hold">
                            <p:stCondLst>
                              <p:cond delay="4500"/>
                            </p:stCondLst>
                            <p:childTnLst>
                              <p:par>
                                <p:cTn id="50" presetID="2" presetClass="entr" presetSubtype="4" fill="hold" grpId="0" nodeType="afterEffect">
                                  <p:stCondLst>
                                    <p:cond delay="0"/>
                                  </p:stCondLst>
                                  <p:childTnLst>
                                    <p:set>
                                      <p:cBhvr>
                                        <p:cTn id="51" dur="1" fill="hold">
                                          <p:stCondLst>
                                            <p:cond delay="0"/>
                                          </p:stCondLst>
                                        </p:cTn>
                                        <p:tgtEl>
                                          <p:spTgt spid="37"/>
                                        </p:tgtEl>
                                        <p:attrNameLst>
                                          <p:attrName>style.visibility</p:attrName>
                                        </p:attrNameLst>
                                      </p:cBhvr>
                                      <p:to>
                                        <p:strVal val="visible"/>
                                      </p:to>
                                    </p:set>
                                    <p:anim calcmode="lin" valueType="num">
                                      <p:cBhvr additive="base">
                                        <p:cTn id="52" dur="500" fill="hold"/>
                                        <p:tgtEl>
                                          <p:spTgt spid="37"/>
                                        </p:tgtEl>
                                        <p:attrNameLst>
                                          <p:attrName>ppt_x</p:attrName>
                                        </p:attrNameLst>
                                      </p:cBhvr>
                                      <p:tavLst>
                                        <p:tav tm="0">
                                          <p:val>
                                            <p:strVal val="#ppt_x"/>
                                          </p:val>
                                        </p:tav>
                                        <p:tav tm="100000">
                                          <p:val>
                                            <p:strVal val="#ppt_x"/>
                                          </p:val>
                                        </p:tav>
                                      </p:tavLst>
                                    </p:anim>
                                    <p:anim calcmode="lin" valueType="num">
                                      <p:cBhvr additive="base">
                                        <p:cTn id="53" dur="500" fill="hold"/>
                                        <p:tgtEl>
                                          <p:spTgt spid="37"/>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additive="base">
                                        <p:cTn id="57" dur="500" fill="hold"/>
                                        <p:tgtEl>
                                          <p:spTgt spid="38"/>
                                        </p:tgtEl>
                                        <p:attrNameLst>
                                          <p:attrName>ppt_x</p:attrName>
                                        </p:attrNameLst>
                                      </p:cBhvr>
                                      <p:tavLst>
                                        <p:tav tm="0">
                                          <p:val>
                                            <p:strVal val="#ppt_x"/>
                                          </p:val>
                                        </p:tav>
                                        <p:tav tm="100000">
                                          <p:val>
                                            <p:strVal val="#ppt_x"/>
                                          </p:val>
                                        </p:tav>
                                      </p:tavLst>
                                    </p:anim>
                                    <p:anim calcmode="lin" valueType="num">
                                      <p:cBhvr additive="base">
                                        <p:cTn id="58" dur="500" fill="hold"/>
                                        <p:tgtEl>
                                          <p:spTgt spid="38"/>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fade">
                                      <p:cBhvr>
                                        <p:cTn id="62" dur="1000"/>
                                        <p:tgtEl>
                                          <p:spTgt spid="31"/>
                                        </p:tgtEl>
                                      </p:cBhvr>
                                    </p:animEffect>
                                    <p:anim calcmode="lin" valueType="num">
                                      <p:cBhvr>
                                        <p:cTn id="63" dur="1000" fill="hold"/>
                                        <p:tgtEl>
                                          <p:spTgt spid="31"/>
                                        </p:tgtEl>
                                        <p:attrNameLst>
                                          <p:attrName>ppt_x</p:attrName>
                                        </p:attrNameLst>
                                      </p:cBhvr>
                                      <p:tavLst>
                                        <p:tav tm="0">
                                          <p:val>
                                            <p:strVal val="#ppt_x"/>
                                          </p:val>
                                        </p:tav>
                                        <p:tav tm="100000">
                                          <p:val>
                                            <p:strVal val="#ppt_x"/>
                                          </p:val>
                                        </p:tav>
                                      </p:tavLst>
                                    </p:anim>
                                    <p:anim calcmode="lin" valueType="num">
                                      <p:cBhvr>
                                        <p:cTn id="64"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p:bldP spid="26" grpId="0"/>
      <p:bldP spid="27" grpId="0"/>
      <p:bldP spid="29" grpId="0"/>
      <p:bldP spid="31" grpId="0"/>
      <p:bldP spid="35" grpId="0"/>
      <p:bldP spid="36" grpId="0"/>
      <p:bldP spid="37" grpId="0"/>
      <p:bldP spid="3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7632" y="3153664"/>
            <a:ext cx="4468368" cy="3706368"/>
          </a:xfrm>
          <a:prstGeom prst="rect">
            <a:avLst/>
          </a:prstGeom>
        </p:spPr>
      </p:pic>
      <p:sp>
        <p:nvSpPr>
          <p:cNvPr id="24" name="TextBox 23">
            <a:extLst>
              <a:ext uri="{FF2B5EF4-FFF2-40B4-BE49-F238E27FC236}">
                <a16:creationId xmlns:a16="http://schemas.microsoft.com/office/drawing/2014/main" id="{173018C8-03FD-436F-9C99-DA75024C8C61}"/>
              </a:ext>
            </a:extLst>
          </p:cNvPr>
          <p:cNvSpPr txBox="1"/>
          <p:nvPr/>
        </p:nvSpPr>
        <p:spPr>
          <a:xfrm>
            <a:off x="1317038" y="129728"/>
            <a:ext cx="7318507"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lumMod val="65000"/>
                  </a:prstClr>
                </a:solidFill>
                <a:effectLst/>
                <a:uLnTx/>
                <a:uFillTx/>
                <a:latin typeface="Tw Cen MT" panose="020B0602020104020603" pitchFamily="34" charset="0"/>
                <a:ea typeface="+mn-ea"/>
                <a:cs typeface="+mn-cs"/>
              </a:rPr>
              <a:t>TRAINING</a:t>
            </a:r>
            <a:r>
              <a:rPr kumimoji="0" lang="en-US" sz="4000" b="0" i="0" u="none" strike="noStrike" kern="1200" cap="none" spc="0" normalizeH="0" noProof="0" dirty="0">
                <a:ln>
                  <a:noFill/>
                </a:ln>
                <a:solidFill>
                  <a:prstClr val="white">
                    <a:lumMod val="65000"/>
                  </a:prstClr>
                </a:solidFill>
                <a:effectLst/>
                <a:uLnTx/>
                <a:uFillTx/>
                <a:latin typeface="Tw Cen MT" panose="020B0602020104020603" pitchFamily="34" charset="0"/>
                <a:ea typeface="+mn-ea"/>
                <a:cs typeface="+mn-cs"/>
              </a:rPr>
              <a:t> WORKSTREAM </a:t>
            </a:r>
            <a:endParaRPr kumimoji="0" lang="en-US" sz="4000" b="0" i="0" u="none" strike="noStrike" kern="1200" cap="none" spc="0" normalizeH="0" baseline="0" noProof="0" dirty="0">
              <a:ln>
                <a:noFill/>
              </a:ln>
              <a:solidFill>
                <a:prstClr val="white">
                  <a:lumMod val="65000"/>
                </a:prstClr>
              </a:solidFill>
              <a:effectLst/>
              <a:uLnTx/>
              <a:uFillTx/>
              <a:latin typeface="Tw Cen MT" panose="020B0602020104020603" pitchFamily="34" charset="0"/>
              <a:ea typeface="+mn-ea"/>
              <a:cs typeface="+mn-cs"/>
            </a:endParaRPr>
          </a:p>
        </p:txBody>
      </p:sp>
      <p:pic>
        <p:nvPicPr>
          <p:cNvPr id="32" name="Picture 2" descr="C:\Users\Bronwyn.Driver\Pictures\Stramlining 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30675" y="5398865"/>
            <a:ext cx="1662645" cy="1360662"/>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3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6109" y="6235908"/>
            <a:ext cx="914400" cy="432816"/>
          </a:xfrm>
          <a:prstGeom prst="rect">
            <a:avLst/>
          </a:prstGeom>
        </p:spPr>
      </p:pic>
      <p:pic>
        <p:nvPicPr>
          <p:cNvPr id="614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955808"/>
            <a:ext cx="2502568" cy="35318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61546" y="896711"/>
            <a:ext cx="2519835" cy="3650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00715" y="1072114"/>
            <a:ext cx="2505286" cy="3415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1" y="4487690"/>
            <a:ext cx="9906000" cy="2370309"/>
          </a:xfrm>
          <a:prstGeom prst="rect">
            <a:avLst/>
          </a:prstGeom>
          <a:solidFill>
            <a:srgbClr val="00B4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273554" y="4752534"/>
            <a:ext cx="492443" cy="707886"/>
          </a:xfrm>
          <a:prstGeom prst="rect">
            <a:avLst/>
          </a:prstGeom>
          <a:noFill/>
        </p:spPr>
        <p:txBody>
          <a:bodyPr wrap="none" rtlCol="0">
            <a:spAutoFit/>
          </a:bodyPr>
          <a:lstStyle/>
          <a:p>
            <a:r>
              <a:rPr lang="en-US" sz="4000" dirty="0">
                <a:solidFill>
                  <a:schemeClr val="bg1"/>
                </a:solidFill>
                <a:latin typeface="Montserrat Semi Bold" panose="00000700000000000000" pitchFamily="50" charset="0"/>
              </a:rPr>
              <a:t>1</a:t>
            </a:r>
          </a:p>
        </p:txBody>
      </p:sp>
      <p:sp>
        <p:nvSpPr>
          <p:cNvPr id="13" name="TextBox 12"/>
          <p:cNvSpPr txBox="1"/>
          <p:nvPr/>
        </p:nvSpPr>
        <p:spPr>
          <a:xfrm>
            <a:off x="658592" y="4925430"/>
            <a:ext cx="1533946" cy="338554"/>
          </a:xfrm>
          <a:prstGeom prst="rect">
            <a:avLst/>
          </a:prstGeom>
          <a:noFill/>
        </p:spPr>
        <p:txBody>
          <a:bodyPr wrap="none" rtlCol="0">
            <a:spAutoFit/>
          </a:bodyPr>
          <a:lstStyle/>
          <a:p>
            <a:r>
              <a:rPr lang="en-US" sz="1600" dirty="0">
                <a:solidFill>
                  <a:srgbClr val="FFFFFF"/>
                </a:solidFill>
                <a:latin typeface="+mj-lt"/>
              </a:rPr>
              <a:t>Escalation Paper</a:t>
            </a:r>
          </a:p>
        </p:txBody>
      </p:sp>
      <p:sp>
        <p:nvSpPr>
          <p:cNvPr id="14" name="TextBox 13"/>
          <p:cNvSpPr txBox="1"/>
          <p:nvPr/>
        </p:nvSpPr>
        <p:spPr>
          <a:xfrm>
            <a:off x="351157" y="5398865"/>
            <a:ext cx="2351481" cy="904863"/>
          </a:xfrm>
          <a:prstGeom prst="rect">
            <a:avLst/>
          </a:prstGeom>
          <a:noFill/>
        </p:spPr>
        <p:txBody>
          <a:bodyPr wrap="square" rtlCol="0">
            <a:spAutoFit/>
          </a:bodyPr>
          <a:lstStyle/>
          <a:p>
            <a:pPr>
              <a:lnSpc>
                <a:spcPct val="110000"/>
              </a:lnSpc>
            </a:pPr>
            <a:r>
              <a:rPr lang="en-GB" sz="1200" dirty="0"/>
              <a:t>An escalation paper has been issued to all HRDs across the NW.  Decisions to be made on the core deliverables.</a:t>
            </a:r>
            <a:endParaRPr lang="en-US" sz="1200" dirty="0"/>
          </a:p>
        </p:txBody>
      </p:sp>
      <p:sp>
        <p:nvSpPr>
          <p:cNvPr id="15" name="TextBox 14"/>
          <p:cNvSpPr txBox="1"/>
          <p:nvPr/>
        </p:nvSpPr>
        <p:spPr>
          <a:xfrm>
            <a:off x="3745724" y="5398865"/>
            <a:ext cx="2351481" cy="1107996"/>
          </a:xfrm>
          <a:prstGeom prst="rect">
            <a:avLst/>
          </a:prstGeom>
          <a:noFill/>
        </p:spPr>
        <p:txBody>
          <a:bodyPr wrap="square" rtlCol="0">
            <a:spAutoFit/>
          </a:bodyPr>
          <a:lstStyle/>
          <a:p>
            <a:pPr>
              <a:lnSpc>
                <a:spcPct val="110000"/>
              </a:lnSpc>
            </a:pPr>
            <a:r>
              <a:rPr lang="en-GB" sz="1200" dirty="0"/>
              <a:t>Develop and achieve implementation of a GM dementia training programme which meets the 108 learning outcomes of the framework</a:t>
            </a:r>
            <a:endParaRPr lang="en-US" sz="1200" dirty="0"/>
          </a:p>
        </p:txBody>
      </p:sp>
      <p:sp>
        <p:nvSpPr>
          <p:cNvPr id="16" name="TextBox 15"/>
          <p:cNvSpPr txBox="1"/>
          <p:nvPr/>
        </p:nvSpPr>
        <p:spPr>
          <a:xfrm>
            <a:off x="7455966" y="5410635"/>
            <a:ext cx="2351481" cy="498598"/>
          </a:xfrm>
          <a:prstGeom prst="rect">
            <a:avLst/>
          </a:prstGeom>
          <a:noFill/>
        </p:spPr>
        <p:txBody>
          <a:bodyPr wrap="square" rtlCol="0">
            <a:spAutoFit/>
          </a:bodyPr>
          <a:lstStyle/>
          <a:p>
            <a:pPr>
              <a:lnSpc>
                <a:spcPct val="110000"/>
              </a:lnSpc>
            </a:pPr>
            <a:r>
              <a:rPr lang="en-GB" sz="1200" dirty="0"/>
              <a:t>Continue to do what we’re already doing!</a:t>
            </a:r>
            <a:endParaRPr lang="en-US" sz="1200" dirty="0"/>
          </a:p>
        </p:txBody>
      </p:sp>
      <p:sp>
        <p:nvSpPr>
          <p:cNvPr id="17" name="TextBox 16">
            <a:extLst>
              <a:ext uri="{FF2B5EF4-FFF2-40B4-BE49-F238E27FC236}">
                <a16:creationId xmlns:a16="http://schemas.microsoft.com/office/drawing/2014/main" id="{9BDEB440-2529-4075-AC96-C578F67215A2}"/>
              </a:ext>
            </a:extLst>
          </p:cNvPr>
          <p:cNvSpPr txBox="1"/>
          <p:nvPr/>
        </p:nvSpPr>
        <p:spPr>
          <a:xfrm>
            <a:off x="3740849" y="4752534"/>
            <a:ext cx="492443" cy="707886"/>
          </a:xfrm>
          <a:prstGeom prst="rect">
            <a:avLst/>
          </a:prstGeom>
          <a:noFill/>
        </p:spPr>
        <p:txBody>
          <a:bodyPr wrap="none" rtlCol="0">
            <a:spAutoFit/>
          </a:bodyPr>
          <a:lstStyle/>
          <a:p>
            <a:r>
              <a:rPr lang="en-US" sz="4000" dirty="0">
                <a:solidFill>
                  <a:schemeClr val="bg1"/>
                </a:solidFill>
                <a:latin typeface="Montserrat Semi Bold" panose="00000700000000000000" pitchFamily="50" charset="0"/>
              </a:rPr>
              <a:t>2</a:t>
            </a:r>
          </a:p>
        </p:txBody>
      </p:sp>
      <p:sp>
        <p:nvSpPr>
          <p:cNvPr id="18" name="TextBox 17">
            <a:extLst>
              <a:ext uri="{FF2B5EF4-FFF2-40B4-BE49-F238E27FC236}">
                <a16:creationId xmlns:a16="http://schemas.microsoft.com/office/drawing/2014/main" id="{8944C43B-2CFD-4676-8A52-297C6A834C3F}"/>
              </a:ext>
            </a:extLst>
          </p:cNvPr>
          <p:cNvSpPr txBox="1"/>
          <p:nvPr/>
        </p:nvSpPr>
        <p:spPr>
          <a:xfrm>
            <a:off x="4125887" y="4925430"/>
            <a:ext cx="987386" cy="338554"/>
          </a:xfrm>
          <a:prstGeom prst="rect">
            <a:avLst/>
          </a:prstGeom>
          <a:noFill/>
        </p:spPr>
        <p:txBody>
          <a:bodyPr wrap="none" rtlCol="0">
            <a:spAutoFit/>
          </a:bodyPr>
          <a:lstStyle/>
          <a:p>
            <a:r>
              <a:rPr lang="en-US" sz="1600" dirty="0">
                <a:solidFill>
                  <a:srgbClr val="FFFFFF"/>
                </a:solidFill>
                <a:latin typeface="+mj-lt"/>
              </a:rPr>
              <a:t>Dementia</a:t>
            </a:r>
          </a:p>
        </p:txBody>
      </p:sp>
      <p:sp>
        <p:nvSpPr>
          <p:cNvPr id="19" name="TextBox 18">
            <a:extLst>
              <a:ext uri="{FF2B5EF4-FFF2-40B4-BE49-F238E27FC236}">
                <a16:creationId xmlns:a16="http://schemas.microsoft.com/office/drawing/2014/main" id="{F4327037-82D2-4862-AF46-3C3FF4C2BE16}"/>
              </a:ext>
            </a:extLst>
          </p:cNvPr>
          <p:cNvSpPr txBox="1"/>
          <p:nvPr/>
        </p:nvSpPr>
        <p:spPr>
          <a:xfrm>
            <a:off x="7355793" y="4764304"/>
            <a:ext cx="492443" cy="707886"/>
          </a:xfrm>
          <a:prstGeom prst="rect">
            <a:avLst/>
          </a:prstGeom>
          <a:noFill/>
        </p:spPr>
        <p:txBody>
          <a:bodyPr wrap="none" rtlCol="0">
            <a:spAutoFit/>
          </a:bodyPr>
          <a:lstStyle/>
          <a:p>
            <a:r>
              <a:rPr lang="en-US" sz="4000" dirty="0">
                <a:solidFill>
                  <a:schemeClr val="bg1"/>
                </a:solidFill>
                <a:latin typeface="Montserrat Semi Bold" panose="00000700000000000000" pitchFamily="50" charset="0"/>
              </a:rPr>
              <a:t>3</a:t>
            </a:r>
          </a:p>
        </p:txBody>
      </p:sp>
      <p:sp>
        <p:nvSpPr>
          <p:cNvPr id="20" name="TextBox 19">
            <a:extLst>
              <a:ext uri="{FF2B5EF4-FFF2-40B4-BE49-F238E27FC236}">
                <a16:creationId xmlns:a16="http://schemas.microsoft.com/office/drawing/2014/main" id="{A6896F80-BE97-44E5-81A1-1810D598C7B2}"/>
              </a:ext>
            </a:extLst>
          </p:cNvPr>
          <p:cNvSpPr txBox="1"/>
          <p:nvPr/>
        </p:nvSpPr>
        <p:spPr>
          <a:xfrm>
            <a:off x="7740831" y="4937200"/>
            <a:ext cx="845103" cy="338554"/>
          </a:xfrm>
          <a:prstGeom prst="rect">
            <a:avLst/>
          </a:prstGeom>
          <a:noFill/>
        </p:spPr>
        <p:txBody>
          <a:bodyPr wrap="none" rtlCol="0">
            <a:spAutoFit/>
          </a:bodyPr>
          <a:lstStyle/>
          <a:p>
            <a:r>
              <a:rPr lang="en-US" sz="1600" dirty="0">
                <a:solidFill>
                  <a:srgbClr val="FFFFFF"/>
                </a:solidFill>
                <a:latin typeface="+mj-lt"/>
              </a:rPr>
              <a:t>Support</a:t>
            </a:r>
          </a:p>
        </p:txBody>
      </p:sp>
    </p:spTree>
    <p:extLst>
      <p:ext uri="{BB962C8B-B14F-4D97-AF65-F5344CB8AC3E}">
        <p14:creationId xmlns:p14="http://schemas.microsoft.com/office/powerpoint/2010/main" val="4145636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500" fill="hold"/>
                                        <p:tgtEl>
                                          <p:spTgt spid="13"/>
                                        </p:tgtEl>
                                        <p:attrNameLst>
                                          <p:attrName>ppt_x</p:attrName>
                                        </p:attrNameLst>
                                      </p:cBhvr>
                                      <p:tavLst>
                                        <p:tav tm="0">
                                          <p:val>
                                            <p:strVal val="#ppt_x"/>
                                          </p:val>
                                        </p:tav>
                                        <p:tav tm="100000">
                                          <p:val>
                                            <p:strVal val="#ppt_x"/>
                                          </p:val>
                                        </p:tav>
                                      </p:tavLst>
                                    </p:anim>
                                    <p:anim calcmode="lin" valueType="num">
                                      <p:cBhvr additive="base">
                                        <p:cTn id="17" dur="500" fill="hold"/>
                                        <p:tgtEl>
                                          <p:spTgt spid="13"/>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additive="base">
                                        <p:cTn id="32" dur="500" fill="hold"/>
                                        <p:tgtEl>
                                          <p:spTgt spid="18"/>
                                        </p:tgtEl>
                                        <p:attrNameLst>
                                          <p:attrName>ppt_x</p:attrName>
                                        </p:attrNameLst>
                                      </p:cBhvr>
                                      <p:tavLst>
                                        <p:tav tm="0">
                                          <p:val>
                                            <p:strVal val="#ppt_x"/>
                                          </p:val>
                                        </p:tav>
                                        <p:tav tm="100000">
                                          <p:val>
                                            <p:strVal val="#ppt_x"/>
                                          </p:val>
                                        </p:tav>
                                      </p:tavLst>
                                    </p:anim>
                                    <p:anim calcmode="lin" valueType="num">
                                      <p:cBhvr additive="base">
                                        <p:cTn id="33" dur="500" fill="hold"/>
                                        <p:tgtEl>
                                          <p:spTgt spid="1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anim calcmode="lin" valueType="num">
                                      <p:cBhvr>
                                        <p:cTn id="38" dur="1000" fill="hold"/>
                                        <p:tgtEl>
                                          <p:spTgt spid="15"/>
                                        </p:tgtEl>
                                        <p:attrNameLst>
                                          <p:attrName>ppt_x</p:attrName>
                                        </p:attrNameLst>
                                      </p:cBhvr>
                                      <p:tavLst>
                                        <p:tav tm="0">
                                          <p:val>
                                            <p:strVal val="#ppt_x"/>
                                          </p:val>
                                        </p:tav>
                                        <p:tav tm="100000">
                                          <p:val>
                                            <p:strVal val="#ppt_x"/>
                                          </p:val>
                                        </p:tav>
                                      </p:tavLst>
                                    </p:anim>
                                    <p:anim calcmode="lin" valueType="num">
                                      <p:cBhvr>
                                        <p:cTn id="39" dur="1000" fill="hold"/>
                                        <p:tgtEl>
                                          <p:spTgt spid="1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4"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ppt_x"/>
                                          </p:val>
                                        </p:tav>
                                        <p:tav tm="100000">
                                          <p:val>
                                            <p:strVal val="#ppt_x"/>
                                          </p:val>
                                        </p:tav>
                                      </p:tavLst>
                                    </p:anim>
                                    <p:anim calcmode="lin" valueType="num">
                                      <p:cBhvr additive="base">
                                        <p:cTn id="44" dur="500" fill="hold"/>
                                        <p:tgtEl>
                                          <p:spTgt spid="19"/>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4" fill="hold" grpId="0" nodeType="afterEffect">
                                  <p:stCondLst>
                                    <p:cond delay="0"/>
                                  </p:stCondLst>
                                  <p:childTnLst>
                                    <p:set>
                                      <p:cBhvr>
                                        <p:cTn id="47" dur="1" fill="hold">
                                          <p:stCondLst>
                                            <p:cond delay="0"/>
                                          </p:stCondLst>
                                        </p:cTn>
                                        <p:tgtEl>
                                          <p:spTgt spid="20"/>
                                        </p:tgtEl>
                                        <p:attrNameLst>
                                          <p:attrName>style.visibility</p:attrName>
                                        </p:attrNameLst>
                                      </p:cBhvr>
                                      <p:to>
                                        <p:strVal val="visible"/>
                                      </p:to>
                                    </p:set>
                                    <p:anim calcmode="lin" valueType="num">
                                      <p:cBhvr additive="base">
                                        <p:cTn id="48" dur="500" fill="hold"/>
                                        <p:tgtEl>
                                          <p:spTgt spid="20"/>
                                        </p:tgtEl>
                                        <p:attrNameLst>
                                          <p:attrName>ppt_x</p:attrName>
                                        </p:attrNameLst>
                                      </p:cBhvr>
                                      <p:tavLst>
                                        <p:tav tm="0">
                                          <p:val>
                                            <p:strVal val="#ppt_x"/>
                                          </p:val>
                                        </p:tav>
                                        <p:tav tm="100000">
                                          <p:val>
                                            <p:strVal val="#ppt_x"/>
                                          </p:val>
                                        </p:tav>
                                      </p:tavLst>
                                    </p:anim>
                                    <p:anim calcmode="lin" valueType="num">
                                      <p:cBhvr additive="base">
                                        <p:cTn id="49" dur="500" fill="hold"/>
                                        <p:tgtEl>
                                          <p:spTgt spid="20"/>
                                        </p:tgtEl>
                                        <p:attrNameLst>
                                          <p:attrName>ppt_y</p:attrName>
                                        </p:attrNameLst>
                                      </p:cBhvr>
                                      <p:tavLst>
                                        <p:tav tm="0">
                                          <p:val>
                                            <p:strVal val="1+#ppt_h/2"/>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1000"/>
                                        <p:tgtEl>
                                          <p:spTgt spid="16"/>
                                        </p:tgtEl>
                                      </p:cBhvr>
                                    </p:animEffect>
                                    <p:anim calcmode="lin" valueType="num">
                                      <p:cBhvr>
                                        <p:cTn id="54" dur="1000" fill="hold"/>
                                        <p:tgtEl>
                                          <p:spTgt spid="16"/>
                                        </p:tgtEl>
                                        <p:attrNameLst>
                                          <p:attrName>ppt_x</p:attrName>
                                        </p:attrNameLst>
                                      </p:cBhvr>
                                      <p:tavLst>
                                        <p:tav tm="0">
                                          <p:val>
                                            <p:strVal val="#ppt_x"/>
                                          </p:val>
                                        </p:tav>
                                        <p:tav tm="100000">
                                          <p:val>
                                            <p:strVal val="#ppt_x"/>
                                          </p:val>
                                        </p:tav>
                                      </p:tavLst>
                                    </p:anim>
                                    <p:anim calcmode="lin" valueType="num">
                                      <p:cBhvr>
                                        <p:cTn id="5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p:bldP spid="14" grpId="0"/>
      <p:bldP spid="15" grpId="0"/>
      <p:bldP spid="16" grpId="0"/>
      <p:bldP spid="17" grpId="0"/>
      <p:bldP spid="18" grpId="0"/>
      <p:bldP spid="19" grpId="0"/>
      <p:bldP spid="2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5895A3E2-AEC2-489D-BC0A-23BB15F4CA9D}"/>
              </a:ext>
            </a:extLst>
          </p:cNvPr>
          <p:cNvSpPr txBox="1"/>
          <p:nvPr/>
        </p:nvSpPr>
        <p:spPr>
          <a:xfrm>
            <a:off x="349307" y="2021870"/>
            <a:ext cx="9057283" cy="769441"/>
          </a:xfrm>
          <a:prstGeom prst="rect">
            <a:avLst/>
          </a:prstGeom>
          <a:noFill/>
        </p:spPr>
        <p:txBody>
          <a:bodyPr wrap="square" rtlCol="0">
            <a:spAutoFit/>
          </a:bodyPr>
          <a:lstStyle/>
          <a:p>
            <a:pPr algn="ctr"/>
            <a:r>
              <a:rPr lang="en-GB" sz="4400" b="1" noProof="0" dirty="0">
                <a:solidFill>
                  <a:srgbClr val="F15A29"/>
                </a:solidFill>
                <a:latin typeface="Tw Cen MT" panose="020B0602020104020603" pitchFamily="34" charset="0"/>
              </a:rPr>
              <a:t>James Baker</a:t>
            </a:r>
            <a:endParaRPr kumimoji="0" lang="en-GB" sz="4400" b="0" i="0" u="none" strike="noStrike" kern="1200" cap="none" spc="0" normalizeH="0" noProof="0" dirty="0">
              <a:ln>
                <a:noFill/>
              </a:ln>
              <a:solidFill>
                <a:srgbClr val="F15A29"/>
              </a:solidFill>
              <a:effectLst/>
              <a:uLnTx/>
              <a:uFillTx/>
              <a:latin typeface="Tw Cen MT" panose="020B0602020104020603" pitchFamily="34" charset="0"/>
            </a:endParaRPr>
          </a:p>
        </p:txBody>
      </p:sp>
      <p:sp>
        <p:nvSpPr>
          <p:cNvPr id="24" name="TextBox 23">
            <a:extLst>
              <a:ext uri="{FF2B5EF4-FFF2-40B4-BE49-F238E27FC236}">
                <a16:creationId xmlns:a16="http://schemas.microsoft.com/office/drawing/2014/main" id="{173018C8-03FD-436F-9C99-DA75024C8C61}"/>
              </a:ext>
            </a:extLst>
          </p:cNvPr>
          <p:cNvSpPr txBox="1"/>
          <p:nvPr/>
        </p:nvSpPr>
        <p:spPr>
          <a:xfrm>
            <a:off x="1326647" y="236528"/>
            <a:ext cx="724570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noProof="0" dirty="0">
                <a:solidFill>
                  <a:prstClr val="white">
                    <a:lumMod val="65000"/>
                  </a:prstClr>
                </a:solidFill>
                <a:latin typeface="Tw Cen MT" panose="020B0602020104020603" pitchFamily="34" charset="0"/>
              </a:rPr>
              <a:t>POLICY</a:t>
            </a:r>
            <a:r>
              <a:rPr kumimoji="0" lang="en-US" sz="4000" b="0" i="0" u="none" strike="noStrike" kern="1200" cap="none" spc="0" normalizeH="0" baseline="0" noProof="0" dirty="0">
                <a:ln>
                  <a:noFill/>
                </a:ln>
                <a:solidFill>
                  <a:prstClr val="white">
                    <a:lumMod val="65000"/>
                  </a:prstClr>
                </a:solidFill>
                <a:effectLst/>
                <a:uLnTx/>
                <a:uFillTx/>
                <a:latin typeface="Tw Cen MT" panose="020B0602020104020603" pitchFamily="34" charset="0"/>
                <a:ea typeface="+mn-ea"/>
                <a:cs typeface="+mn-cs"/>
              </a:rPr>
              <a:t> WORKSTREAM</a:t>
            </a:r>
          </a:p>
        </p:txBody>
      </p:sp>
      <p:sp>
        <p:nvSpPr>
          <p:cNvPr id="4" name="TextBox 3"/>
          <p:cNvSpPr txBox="1"/>
          <p:nvPr/>
        </p:nvSpPr>
        <p:spPr>
          <a:xfrm>
            <a:off x="909735" y="3310552"/>
            <a:ext cx="8157287" cy="2246769"/>
          </a:xfrm>
          <a:prstGeom prst="rect">
            <a:avLst/>
          </a:prstGeom>
          <a:noFill/>
        </p:spPr>
        <p:txBody>
          <a:bodyPr wrap="square" rtlCol="0">
            <a:spAutoFit/>
          </a:bodyPr>
          <a:lstStyle/>
          <a:p>
            <a:pPr algn="ctr"/>
            <a:r>
              <a:rPr lang="en-GB" sz="2800" dirty="0">
                <a:solidFill>
                  <a:schemeClr val="bg1">
                    <a:lumMod val="50000"/>
                  </a:schemeClr>
                </a:solidFill>
                <a:latin typeface="Tw Cen MT" panose="020B0602020104020603" pitchFamily="34" charset="0"/>
              </a:rPr>
              <a:t>Deputy Director of Human Resources</a:t>
            </a:r>
          </a:p>
          <a:p>
            <a:pPr algn="ctr"/>
            <a:r>
              <a:rPr lang="en-GB" sz="2800" dirty="0">
                <a:solidFill>
                  <a:schemeClr val="bg1">
                    <a:lumMod val="50000"/>
                  </a:schemeClr>
                </a:solidFill>
                <a:latin typeface="Tw Cen MT" panose="020B0602020104020603" pitchFamily="34" charset="0"/>
              </a:rPr>
              <a:t>Tameside and Glossop Integrated Care NHS Foundation Trust</a:t>
            </a:r>
          </a:p>
          <a:p>
            <a:pPr algn="ctr"/>
            <a:endParaRPr lang="en-GB" sz="2800" dirty="0">
              <a:solidFill>
                <a:schemeClr val="bg1">
                  <a:lumMod val="50000"/>
                </a:schemeClr>
              </a:solidFill>
            </a:endParaRPr>
          </a:p>
          <a:p>
            <a:pPr algn="ctr"/>
            <a:r>
              <a:rPr lang="en-GB" sz="2800" dirty="0">
                <a:solidFill>
                  <a:schemeClr val="bg1">
                    <a:lumMod val="50000"/>
                  </a:schemeClr>
                </a:solidFill>
                <a:latin typeface="Tw Cen MT" panose="020B0602020104020603" pitchFamily="34" charset="0"/>
              </a:rPr>
              <a:t>Greater Manchester Policy </a:t>
            </a:r>
            <a:r>
              <a:rPr lang="en-GB" sz="2800" dirty="0" err="1">
                <a:solidFill>
                  <a:schemeClr val="bg1">
                    <a:lumMod val="50000"/>
                  </a:schemeClr>
                </a:solidFill>
                <a:latin typeface="Tw Cen MT" panose="020B0602020104020603" pitchFamily="34" charset="0"/>
              </a:rPr>
              <a:t>Workstream</a:t>
            </a:r>
            <a:r>
              <a:rPr lang="en-GB" sz="2800" dirty="0">
                <a:solidFill>
                  <a:schemeClr val="bg1">
                    <a:lumMod val="50000"/>
                  </a:schemeClr>
                </a:solidFill>
                <a:latin typeface="Tw Cen MT" panose="020B0602020104020603" pitchFamily="34" charset="0"/>
              </a:rPr>
              <a:t> Lead</a:t>
            </a:r>
          </a:p>
        </p:txBody>
      </p:sp>
      <p:grpSp>
        <p:nvGrpSpPr>
          <p:cNvPr id="8" name="Group 7"/>
          <p:cNvGrpSpPr/>
          <p:nvPr/>
        </p:nvGrpSpPr>
        <p:grpSpPr>
          <a:xfrm>
            <a:off x="1336582" y="1617044"/>
            <a:ext cx="1146592" cy="1510026"/>
            <a:chOff x="818976" y="2645648"/>
            <a:chExt cx="1843315" cy="1843314"/>
          </a:xfrm>
        </p:grpSpPr>
        <p:sp>
          <p:nvSpPr>
            <p:cNvPr id="10" name="Oval 9">
              <a:extLst>
                <a:ext uri="{FF2B5EF4-FFF2-40B4-BE49-F238E27FC236}">
                  <a16:creationId xmlns:a16="http://schemas.microsoft.com/office/drawing/2014/main" id="{12518D8B-A8DF-46AD-8B43-5E501985028A}"/>
                </a:ext>
              </a:extLst>
            </p:cNvPr>
            <p:cNvSpPr/>
            <p:nvPr/>
          </p:nvSpPr>
          <p:spPr>
            <a:xfrm>
              <a:off x="818976" y="2645648"/>
              <a:ext cx="1843315" cy="1843314"/>
            </a:xfrm>
            <a:prstGeom prst="ellipse">
              <a:avLst/>
            </a:prstGeom>
            <a:solidFill>
              <a:srgbClr val="F15A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58F489A2-F7CA-4EC3-98F0-63328648369F}"/>
                </a:ext>
              </a:extLst>
            </p:cNvPr>
            <p:cNvPicPr>
              <a:picLocks noChangeAspect="1"/>
            </p:cNvPicPr>
            <p:nvPr/>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3824" y="2919307"/>
              <a:ext cx="1224000" cy="1224000"/>
            </a:xfrm>
            <a:prstGeom prst="rect">
              <a:avLst/>
            </a:prstGeom>
          </p:spPr>
        </p:pic>
      </p:grpSp>
    </p:spTree>
    <p:extLst>
      <p:ext uri="{BB962C8B-B14F-4D97-AF65-F5344CB8AC3E}">
        <p14:creationId xmlns:p14="http://schemas.microsoft.com/office/powerpoint/2010/main" val="2151885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7632" y="3126473"/>
            <a:ext cx="4468368" cy="3706368"/>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6109" y="6235908"/>
            <a:ext cx="914400" cy="432816"/>
          </a:xfrm>
          <a:prstGeom prst="rect">
            <a:avLst/>
          </a:prstGeom>
        </p:spPr>
      </p:pic>
      <p:sp>
        <p:nvSpPr>
          <p:cNvPr id="12" name="TextBox 11">
            <a:extLst>
              <a:ext uri="{FF2B5EF4-FFF2-40B4-BE49-F238E27FC236}">
                <a16:creationId xmlns:a16="http://schemas.microsoft.com/office/drawing/2014/main" id="{173018C8-03FD-436F-9C99-DA75024C8C61}"/>
              </a:ext>
            </a:extLst>
          </p:cNvPr>
          <p:cNvSpPr txBox="1"/>
          <p:nvPr/>
        </p:nvSpPr>
        <p:spPr>
          <a:xfrm>
            <a:off x="1317038" y="129728"/>
            <a:ext cx="7318507"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dirty="0">
                <a:solidFill>
                  <a:prstClr val="white">
                    <a:lumMod val="65000"/>
                  </a:prstClr>
                </a:solidFill>
                <a:latin typeface="Tw Cen MT" panose="020B0602020104020603" pitchFamily="34" charset="0"/>
              </a:rPr>
              <a:t>POLICY</a:t>
            </a:r>
            <a:r>
              <a:rPr kumimoji="0" lang="en-US" sz="4000" b="0" i="0" u="none" strike="noStrike" kern="1200" cap="none" spc="0" normalizeH="0" baseline="0" noProof="0" dirty="0">
                <a:ln>
                  <a:noFill/>
                </a:ln>
                <a:solidFill>
                  <a:prstClr val="white">
                    <a:lumMod val="65000"/>
                  </a:prstClr>
                </a:solidFill>
                <a:effectLst/>
                <a:uLnTx/>
                <a:uFillTx/>
                <a:latin typeface="Tw Cen MT" panose="020B0602020104020603" pitchFamily="34" charset="0"/>
                <a:ea typeface="+mn-ea"/>
                <a:cs typeface="+mn-cs"/>
              </a:rPr>
              <a:t> WORKSTREAM</a:t>
            </a:r>
          </a:p>
        </p:txBody>
      </p:sp>
      <p:sp>
        <p:nvSpPr>
          <p:cNvPr id="14" name="TextBox 13"/>
          <p:cNvSpPr txBox="1"/>
          <p:nvPr/>
        </p:nvSpPr>
        <p:spPr>
          <a:xfrm>
            <a:off x="401991" y="1366880"/>
            <a:ext cx="8860543" cy="461665"/>
          </a:xfrm>
          <a:prstGeom prst="rect">
            <a:avLst/>
          </a:prstGeom>
          <a:noFill/>
        </p:spPr>
        <p:txBody>
          <a:bodyPr wrap="square" rtlCol="0">
            <a:spAutoFit/>
          </a:bodyPr>
          <a:lstStyle/>
          <a:p>
            <a:pPr algn="ctr"/>
            <a:r>
              <a:rPr lang="en-GB" sz="2400" b="1" dirty="0">
                <a:solidFill>
                  <a:srgbClr val="F15A29"/>
                </a:solidFill>
                <a:latin typeface="Tw Cen MT" panose="020B0602020104020603" pitchFamily="34" charset="0"/>
              </a:rPr>
              <a:t>Purpose</a:t>
            </a:r>
            <a:endParaRPr lang="en-GB" sz="2400" dirty="0">
              <a:solidFill>
                <a:srgbClr val="F15A29"/>
              </a:solidFill>
              <a:latin typeface="Tw Cen MT" panose="020B0602020104020603" pitchFamily="34" charset="0"/>
            </a:endParaRPr>
          </a:p>
        </p:txBody>
      </p:sp>
      <p:grpSp>
        <p:nvGrpSpPr>
          <p:cNvPr id="8" name="Group 7"/>
          <p:cNvGrpSpPr/>
          <p:nvPr/>
        </p:nvGrpSpPr>
        <p:grpSpPr>
          <a:xfrm>
            <a:off x="3111145" y="2307927"/>
            <a:ext cx="3442102" cy="3426878"/>
            <a:chOff x="4374880" y="2224444"/>
            <a:chExt cx="3442102" cy="3426878"/>
          </a:xfrm>
        </p:grpSpPr>
        <p:sp>
          <p:nvSpPr>
            <p:cNvPr id="10" name="Line 6"/>
            <p:cNvSpPr>
              <a:spLocks noChangeShapeType="1"/>
            </p:cNvSpPr>
            <p:nvPr/>
          </p:nvSpPr>
          <p:spPr bwMode="auto">
            <a:xfrm>
              <a:off x="5083403" y="2929027"/>
              <a:ext cx="559395" cy="556403"/>
            </a:xfrm>
            <a:prstGeom prst="line">
              <a:avLst/>
            </a:prstGeom>
            <a:noFill/>
            <a:ln w="12700" cap="flat">
              <a:solidFill>
                <a:srgbClr val="E1E9E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Line 7"/>
            <p:cNvSpPr>
              <a:spLocks noChangeShapeType="1"/>
            </p:cNvSpPr>
            <p:nvPr/>
          </p:nvSpPr>
          <p:spPr bwMode="auto">
            <a:xfrm flipV="1">
              <a:off x="5083403" y="4388839"/>
              <a:ext cx="559395" cy="557900"/>
            </a:xfrm>
            <a:prstGeom prst="line">
              <a:avLst/>
            </a:prstGeom>
            <a:noFill/>
            <a:ln w="12700" cap="flat">
              <a:solidFill>
                <a:srgbClr val="E1E9E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Line 8"/>
            <p:cNvSpPr>
              <a:spLocks noChangeShapeType="1"/>
            </p:cNvSpPr>
            <p:nvPr/>
          </p:nvSpPr>
          <p:spPr bwMode="auto">
            <a:xfrm flipH="1" flipV="1">
              <a:off x="6550693" y="4388839"/>
              <a:ext cx="557900" cy="557900"/>
            </a:xfrm>
            <a:prstGeom prst="line">
              <a:avLst/>
            </a:prstGeom>
            <a:noFill/>
            <a:ln w="12700" cap="flat">
              <a:solidFill>
                <a:srgbClr val="E1E9E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Line 9"/>
            <p:cNvSpPr>
              <a:spLocks noChangeShapeType="1"/>
            </p:cNvSpPr>
            <p:nvPr/>
          </p:nvSpPr>
          <p:spPr bwMode="auto">
            <a:xfrm flipH="1">
              <a:off x="6550693" y="2929027"/>
              <a:ext cx="557900" cy="556403"/>
            </a:xfrm>
            <a:prstGeom prst="line">
              <a:avLst/>
            </a:prstGeom>
            <a:noFill/>
            <a:ln w="12700" cap="flat">
              <a:solidFill>
                <a:srgbClr val="E1E9E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Oval 10"/>
            <p:cNvSpPr>
              <a:spLocks noChangeArrowheads="1"/>
            </p:cNvSpPr>
            <p:nvPr/>
          </p:nvSpPr>
          <p:spPr bwMode="auto">
            <a:xfrm>
              <a:off x="4374880" y="2224444"/>
              <a:ext cx="1022756" cy="1017290"/>
            </a:xfrm>
            <a:prstGeom prst="ellipse">
              <a:avLst/>
            </a:prstGeom>
            <a:solidFill>
              <a:schemeClr val="tx2"/>
            </a:solidFill>
            <a:ln w="952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 name="Oval 11"/>
            <p:cNvSpPr>
              <a:spLocks noChangeArrowheads="1"/>
            </p:cNvSpPr>
            <p:nvPr/>
          </p:nvSpPr>
          <p:spPr bwMode="auto">
            <a:xfrm>
              <a:off x="4374881" y="4634032"/>
              <a:ext cx="1022756" cy="1017290"/>
            </a:xfrm>
            <a:prstGeom prst="ellipse">
              <a:avLst/>
            </a:prstGeom>
            <a:solidFill>
              <a:schemeClr val="accent2"/>
            </a:solidFill>
            <a:ln w="952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 name="Oval 12"/>
            <p:cNvSpPr>
              <a:spLocks noChangeArrowheads="1"/>
            </p:cNvSpPr>
            <p:nvPr/>
          </p:nvSpPr>
          <p:spPr bwMode="auto">
            <a:xfrm>
              <a:off x="6796961" y="2224445"/>
              <a:ext cx="1020020" cy="1017288"/>
            </a:xfrm>
            <a:prstGeom prst="ellipse">
              <a:avLst/>
            </a:prstGeom>
            <a:solidFill>
              <a:schemeClr val="accent4"/>
            </a:solidFill>
            <a:ln w="952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 name="Oval 13"/>
            <p:cNvSpPr>
              <a:spLocks noChangeArrowheads="1"/>
            </p:cNvSpPr>
            <p:nvPr/>
          </p:nvSpPr>
          <p:spPr bwMode="auto">
            <a:xfrm>
              <a:off x="6796962" y="4634033"/>
              <a:ext cx="1020020" cy="1017288"/>
            </a:xfrm>
            <a:prstGeom prst="ellipse">
              <a:avLst/>
            </a:prstGeom>
            <a:solidFill>
              <a:schemeClr val="accent6"/>
            </a:solidFill>
            <a:ln w="952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21" name="Oval 20"/>
          <p:cNvSpPr>
            <a:spLocks noChangeArrowheads="1"/>
          </p:cNvSpPr>
          <p:nvPr/>
        </p:nvSpPr>
        <p:spPr bwMode="auto">
          <a:xfrm>
            <a:off x="4178548" y="3371462"/>
            <a:ext cx="1307430" cy="1299812"/>
          </a:xfrm>
          <a:prstGeom prst="ellipse">
            <a:avLst/>
          </a:prstGeom>
          <a:solidFill>
            <a:schemeClr val="accent1">
              <a:lumMod val="40000"/>
              <a:lumOff val="60000"/>
            </a:schemeClr>
          </a:solidFill>
          <a:ln w="952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3325007" y="4905637"/>
            <a:ext cx="595034" cy="584775"/>
          </a:xfrm>
          <a:prstGeom prst="rect">
            <a:avLst/>
          </a:prstGeom>
          <a:noFill/>
          <a:ln>
            <a:noFill/>
          </a:ln>
        </p:spPr>
        <p:txBody>
          <a:bodyPr wrap="none" rtlCol="0">
            <a:spAutoFit/>
          </a:bodyPr>
          <a:lstStyle/>
          <a:p>
            <a:pPr algn="ctr"/>
            <a:r>
              <a:rPr lang="en-US" sz="3200" dirty="0">
                <a:solidFill>
                  <a:srgbClr val="FFFFFF"/>
                </a:solidFill>
                <a:latin typeface="Flaticon" panose="02000603000000000000" pitchFamily="2" charset="0"/>
              </a:rPr>
              <a:t></a:t>
            </a:r>
          </a:p>
        </p:txBody>
      </p:sp>
      <p:sp>
        <p:nvSpPr>
          <p:cNvPr id="23" name="TextBox 22"/>
          <p:cNvSpPr txBox="1"/>
          <p:nvPr/>
        </p:nvSpPr>
        <p:spPr>
          <a:xfrm>
            <a:off x="3325007" y="2496049"/>
            <a:ext cx="595034" cy="584775"/>
          </a:xfrm>
          <a:prstGeom prst="rect">
            <a:avLst/>
          </a:prstGeom>
          <a:noFill/>
          <a:ln>
            <a:noFill/>
          </a:ln>
        </p:spPr>
        <p:txBody>
          <a:bodyPr wrap="none" rtlCol="0">
            <a:spAutoFit/>
          </a:bodyPr>
          <a:lstStyle/>
          <a:p>
            <a:pPr algn="ctr"/>
            <a:r>
              <a:rPr lang="en-US" sz="3200" dirty="0">
                <a:solidFill>
                  <a:srgbClr val="FFFFFF"/>
                </a:solidFill>
                <a:latin typeface="Flaticon" panose="02000603000000000000" pitchFamily="2" charset="0"/>
              </a:rPr>
              <a:t></a:t>
            </a:r>
          </a:p>
        </p:txBody>
      </p:sp>
      <p:sp>
        <p:nvSpPr>
          <p:cNvPr id="24" name="TextBox 23"/>
          <p:cNvSpPr txBox="1"/>
          <p:nvPr/>
        </p:nvSpPr>
        <p:spPr>
          <a:xfrm>
            <a:off x="5745714" y="2496050"/>
            <a:ext cx="595034" cy="584775"/>
          </a:xfrm>
          <a:prstGeom prst="rect">
            <a:avLst/>
          </a:prstGeom>
          <a:noFill/>
          <a:ln>
            <a:noFill/>
          </a:ln>
        </p:spPr>
        <p:txBody>
          <a:bodyPr wrap="none" rtlCol="0">
            <a:spAutoFit/>
          </a:bodyPr>
          <a:lstStyle/>
          <a:p>
            <a:pPr algn="ctr"/>
            <a:r>
              <a:rPr lang="en-US" sz="3200" dirty="0">
                <a:solidFill>
                  <a:srgbClr val="FFFFFF"/>
                </a:solidFill>
                <a:latin typeface="Flaticon" panose="02000603000000000000" pitchFamily="2" charset="0"/>
              </a:rPr>
              <a:t></a:t>
            </a:r>
          </a:p>
        </p:txBody>
      </p:sp>
      <p:sp>
        <p:nvSpPr>
          <p:cNvPr id="25" name="TextBox 24"/>
          <p:cNvSpPr txBox="1"/>
          <p:nvPr/>
        </p:nvSpPr>
        <p:spPr>
          <a:xfrm>
            <a:off x="5745708" y="4905642"/>
            <a:ext cx="595034" cy="584775"/>
          </a:xfrm>
          <a:prstGeom prst="rect">
            <a:avLst/>
          </a:prstGeom>
          <a:noFill/>
          <a:ln>
            <a:noFill/>
          </a:ln>
        </p:spPr>
        <p:txBody>
          <a:bodyPr wrap="none" rtlCol="0">
            <a:spAutoFit/>
          </a:bodyPr>
          <a:lstStyle/>
          <a:p>
            <a:pPr algn="ctr"/>
            <a:r>
              <a:rPr lang="en-US" sz="3200" dirty="0">
                <a:solidFill>
                  <a:srgbClr val="FFFFFF"/>
                </a:solidFill>
                <a:latin typeface="Flaticon" panose="02000603000000000000" pitchFamily="2" charset="0"/>
              </a:rPr>
              <a:t></a:t>
            </a:r>
          </a:p>
        </p:txBody>
      </p:sp>
      <p:sp>
        <p:nvSpPr>
          <p:cNvPr id="26" name="TextBox 25"/>
          <p:cNvSpPr txBox="1"/>
          <p:nvPr/>
        </p:nvSpPr>
        <p:spPr>
          <a:xfrm>
            <a:off x="6775698" y="2627875"/>
            <a:ext cx="2800501" cy="498598"/>
          </a:xfrm>
          <a:prstGeom prst="rect">
            <a:avLst/>
          </a:prstGeom>
          <a:noFill/>
        </p:spPr>
        <p:txBody>
          <a:bodyPr wrap="square" rtlCol="0">
            <a:spAutoFit/>
          </a:bodyPr>
          <a:lstStyle/>
          <a:p>
            <a:pPr algn="r">
              <a:lnSpc>
                <a:spcPct val="110000"/>
              </a:lnSpc>
            </a:pPr>
            <a:r>
              <a:rPr lang="en-GB" sz="1200" dirty="0"/>
              <a:t>Improved staff engagement through streamlined policies</a:t>
            </a:r>
            <a:endParaRPr lang="en-US" sz="1200" dirty="0"/>
          </a:p>
        </p:txBody>
      </p:sp>
      <p:sp>
        <p:nvSpPr>
          <p:cNvPr id="27" name="TextBox 26"/>
          <p:cNvSpPr txBox="1"/>
          <p:nvPr/>
        </p:nvSpPr>
        <p:spPr>
          <a:xfrm>
            <a:off x="236908" y="2007626"/>
            <a:ext cx="470000" cy="769441"/>
          </a:xfrm>
          <a:prstGeom prst="rect">
            <a:avLst/>
          </a:prstGeom>
          <a:noFill/>
        </p:spPr>
        <p:txBody>
          <a:bodyPr wrap="none" rtlCol="0">
            <a:spAutoFit/>
          </a:bodyPr>
          <a:lstStyle/>
          <a:p>
            <a:r>
              <a:rPr lang="en-US" sz="4400" dirty="0">
                <a:solidFill>
                  <a:srgbClr val="33B6D2"/>
                </a:solidFill>
                <a:latin typeface="Montserrat Semi Bold" panose="00000700000000000000" pitchFamily="50" charset="0"/>
              </a:rPr>
              <a:t>1</a:t>
            </a:r>
          </a:p>
        </p:txBody>
      </p:sp>
      <p:sp>
        <p:nvSpPr>
          <p:cNvPr id="28" name="TextBox 27"/>
          <p:cNvSpPr txBox="1"/>
          <p:nvPr/>
        </p:nvSpPr>
        <p:spPr>
          <a:xfrm>
            <a:off x="707016" y="2221672"/>
            <a:ext cx="2080570" cy="369332"/>
          </a:xfrm>
          <a:prstGeom prst="rect">
            <a:avLst/>
          </a:prstGeom>
          <a:noFill/>
        </p:spPr>
        <p:txBody>
          <a:bodyPr wrap="none" rtlCol="0">
            <a:spAutoFit/>
          </a:bodyPr>
          <a:lstStyle/>
          <a:p>
            <a:r>
              <a:rPr lang="en-US" dirty="0">
                <a:solidFill>
                  <a:srgbClr val="33B6D2"/>
                </a:solidFill>
                <a:latin typeface="+mj-lt"/>
              </a:rPr>
              <a:t>Partnership Working</a:t>
            </a:r>
          </a:p>
        </p:txBody>
      </p:sp>
      <p:sp>
        <p:nvSpPr>
          <p:cNvPr id="29" name="TextBox 28"/>
          <p:cNvSpPr txBox="1"/>
          <p:nvPr/>
        </p:nvSpPr>
        <p:spPr>
          <a:xfrm>
            <a:off x="216109" y="2653957"/>
            <a:ext cx="2800501" cy="701731"/>
          </a:xfrm>
          <a:prstGeom prst="rect">
            <a:avLst/>
          </a:prstGeom>
          <a:noFill/>
        </p:spPr>
        <p:txBody>
          <a:bodyPr wrap="square" rtlCol="0">
            <a:spAutoFit/>
          </a:bodyPr>
          <a:lstStyle/>
          <a:p>
            <a:pPr>
              <a:lnSpc>
                <a:spcPct val="110000"/>
              </a:lnSpc>
            </a:pPr>
            <a:r>
              <a:rPr lang="en-GB" sz="1200" dirty="0"/>
              <a:t>Trade Unions &amp; HR colleagues are working together to streamline standard employee policies</a:t>
            </a:r>
            <a:endParaRPr lang="en-US" sz="1200" dirty="0"/>
          </a:p>
        </p:txBody>
      </p:sp>
      <p:sp>
        <p:nvSpPr>
          <p:cNvPr id="30" name="TextBox 29"/>
          <p:cNvSpPr txBox="1"/>
          <p:nvPr/>
        </p:nvSpPr>
        <p:spPr>
          <a:xfrm>
            <a:off x="6775698" y="5064909"/>
            <a:ext cx="2800501" cy="498598"/>
          </a:xfrm>
          <a:prstGeom prst="rect">
            <a:avLst/>
          </a:prstGeom>
          <a:noFill/>
        </p:spPr>
        <p:txBody>
          <a:bodyPr wrap="square" rtlCol="0">
            <a:spAutoFit/>
          </a:bodyPr>
          <a:lstStyle/>
          <a:p>
            <a:pPr algn="r">
              <a:lnSpc>
                <a:spcPct val="110000"/>
              </a:lnSpc>
            </a:pPr>
            <a:r>
              <a:rPr lang="en-GB" sz="1200" dirty="0"/>
              <a:t>Working together to create simplified policies</a:t>
            </a:r>
            <a:endParaRPr lang="en-US" sz="1200" dirty="0"/>
          </a:p>
        </p:txBody>
      </p:sp>
      <p:sp>
        <p:nvSpPr>
          <p:cNvPr id="31" name="TextBox 30"/>
          <p:cNvSpPr txBox="1"/>
          <p:nvPr/>
        </p:nvSpPr>
        <p:spPr>
          <a:xfrm>
            <a:off x="216109" y="5090991"/>
            <a:ext cx="2800501" cy="701731"/>
          </a:xfrm>
          <a:prstGeom prst="rect">
            <a:avLst/>
          </a:prstGeom>
          <a:noFill/>
        </p:spPr>
        <p:txBody>
          <a:bodyPr wrap="square" rtlCol="0">
            <a:spAutoFit/>
          </a:bodyPr>
          <a:lstStyle/>
          <a:p>
            <a:pPr>
              <a:lnSpc>
                <a:spcPct val="110000"/>
              </a:lnSpc>
            </a:pPr>
            <a:r>
              <a:rPr lang="en-GB" sz="1200" dirty="0"/>
              <a:t>Through improved employee experience, staff will work better to improve patients lives</a:t>
            </a:r>
            <a:endParaRPr lang="en-US" sz="1200" dirty="0"/>
          </a:p>
        </p:txBody>
      </p:sp>
      <p:sp>
        <p:nvSpPr>
          <p:cNvPr id="32" name="TextBox 31">
            <a:extLst>
              <a:ext uri="{FF2B5EF4-FFF2-40B4-BE49-F238E27FC236}">
                <a16:creationId xmlns:a16="http://schemas.microsoft.com/office/drawing/2014/main" id="{DC543233-0B6D-4B56-A8B3-93B01038B2E7}"/>
              </a:ext>
            </a:extLst>
          </p:cNvPr>
          <p:cNvSpPr txBox="1"/>
          <p:nvPr/>
        </p:nvSpPr>
        <p:spPr>
          <a:xfrm>
            <a:off x="237016" y="4424808"/>
            <a:ext cx="470000" cy="769441"/>
          </a:xfrm>
          <a:prstGeom prst="rect">
            <a:avLst/>
          </a:prstGeom>
          <a:noFill/>
        </p:spPr>
        <p:txBody>
          <a:bodyPr wrap="none" rtlCol="0">
            <a:spAutoFit/>
          </a:bodyPr>
          <a:lstStyle/>
          <a:p>
            <a:r>
              <a:rPr lang="en-US" sz="4400" dirty="0">
                <a:solidFill>
                  <a:srgbClr val="489DCD"/>
                </a:solidFill>
                <a:latin typeface="Montserrat Semi Bold" panose="00000700000000000000" pitchFamily="50" charset="0"/>
              </a:rPr>
              <a:t>2</a:t>
            </a:r>
          </a:p>
        </p:txBody>
      </p:sp>
      <p:sp>
        <p:nvSpPr>
          <p:cNvPr id="33" name="TextBox 32">
            <a:extLst>
              <a:ext uri="{FF2B5EF4-FFF2-40B4-BE49-F238E27FC236}">
                <a16:creationId xmlns:a16="http://schemas.microsoft.com/office/drawing/2014/main" id="{75F8AB63-8B0C-4FD8-A748-3AB88BD3EB01}"/>
              </a:ext>
            </a:extLst>
          </p:cNvPr>
          <p:cNvSpPr txBox="1"/>
          <p:nvPr/>
        </p:nvSpPr>
        <p:spPr>
          <a:xfrm>
            <a:off x="707124" y="4638854"/>
            <a:ext cx="2328073" cy="369332"/>
          </a:xfrm>
          <a:prstGeom prst="rect">
            <a:avLst/>
          </a:prstGeom>
          <a:noFill/>
        </p:spPr>
        <p:txBody>
          <a:bodyPr wrap="none" rtlCol="0">
            <a:spAutoFit/>
          </a:bodyPr>
          <a:lstStyle/>
          <a:p>
            <a:r>
              <a:rPr lang="en-US" dirty="0">
                <a:solidFill>
                  <a:srgbClr val="479CCB"/>
                </a:solidFill>
                <a:latin typeface="+mj-lt"/>
              </a:rPr>
              <a:t>Improving Patient Lives</a:t>
            </a:r>
          </a:p>
        </p:txBody>
      </p:sp>
      <p:sp>
        <p:nvSpPr>
          <p:cNvPr id="34" name="TextBox 33">
            <a:extLst>
              <a:ext uri="{FF2B5EF4-FFF2-40B4-BE49-F238E27FC236}">
                <a16:creationId xmlns:a16="http://schemas.microsoft.com/office/drawing/2014/main" id="{9026CBCA-24F5-40F1-BEBB-2FB26697EFDB}"/>
              </a:ext>
            </a:extLst>
          </p:cNvPr>
          <p:cNvSpPr txBox="1"/>
          <p:nvPr/>
        </p:nvSpPr>
        <p:spPr>
          <a:xfrm>
            <a:off x="9100042" y="1981544"/>
            <a:ext cx="470000" cy="769441"/>
          </a:xfrm>
          <a:prstGeom prst="rect">
            <a:avLst/>
          </a:prstGeom>
          <a:noFill/>
        </p:spPr>
        <p:txBody>
          <a:bodyPr wrap="none" rtlCol="0">
            <a:spAutoFit/>
          </a:bodyPr>
          <a:lstStyle/>
          <a:p>
            <a:r>
              <a:rPr lang="en-US" sz="4400" dirty="0">
                <a:solidFill>
                  <a:srgbClr val="5E84C9"/>
                </a:solidFill>
                <a:latin typeface="Montserrat Semi Bold" panose="00000700000000000000" pitchFamily="50" charset="0"/>
              </a:rPr>
              <a:t>3</a:t>
            </a:r>
          </a:p>
        </p:txBody>
      </p:sp>
      <p:sp>
        <p:nvSpPr>
          <p:cNvPr id="35" name="TextBox 34">
            <a:extLst>
              <a:ext uri="{FF2B5EF4-FFF2-40B4-BE49-F238E27FC236}">
                <a16:creationId xmlns:a16="http://schemas.microsoft.com/office/drawing/2014/main" id="{11450535-33B9-4E4F-A415-9AFD0B2AC474}"/>
              </a:ext>
            </a:extLst>
          </p:cNvPr>
          <p:cNvSpPr txBox="1"/>
          <p:nvPr/>
        </p:nvSpPr>
        <p:spPr>
          <a:xfrm>
            <a:off x="7244019" y="2195590"/>
            <a:ext cx="1812997" cy="369332"/>
          </a:xfrm>
          <a:prstGeom prst="rect">
            <a:avLst/>
          </a:prstGeom>
          <a:noFill/>
        </p:spPr>
        <p:txBody>
          <a:bodyPr wrap="none" rtlCol="0">
            <a:spAutoFit/>
          </a:bodyPr>
          <a:lstStyle/>
          <a:p>
            <a:pPr algn="r"/>
            <a:r>
              <a:rPr lang="en-US" dirty="0">
                <a:solidFill>
                  <a:srgbClr val="5E84C9"/>
                </a:solidFill>
                <a:latin typeface="+mj-lt"/>
              </a:rPr>
              <a:t>Staff Engagement</a:t>
            </a:r>
          </a:p>
        </p:txBody>
      </p:sp>
      <p:sp>
        <p:nvSpPr>
          <p:cNvPr id="36" name="TextBox 35">
            <a:extLst>
              <a:ext uri="{FF2B5EF4-FFF2-40B4-BE49-F238E27FC236}">
                <a16:creationId xmlns:a16="http://schemas.microsoft.com/office/drawing/2014/main" id="{232A43B7-3D17-41E9-886C-E972DB973176}"/>
              </a:ext>
            </a:extLst>
          </p:cNvPr>
          <p:cNvSpPr txBox="1"/>
          <p:nvPr/>
        </p:nvSpPr>
        <p:spPr>
          <a:xfrm>
            <a:off x="9100042" y="4398726"/>
            <a:ext cx="470000" cy="769441"/>
          </a:xfrm>
          <a:prstGeom prst="rect">
            <a:avLst/>
          </a:prstGeom>
          <a:noFill/>
        </p:spPr>
        <p:txBody>
          <a:bodyPr wrap="none" rtlCol="0">
            <a:spAutoFit/>
          </a:bodyPr>
          <a:lstStyle/>
          <a:p>
            <a:r>
              <a:rPr lang="en-US" sz="4400" dirty="0">
                <a:solidFill>
                  <a:srgbClr val="746BC5"/>
                </a:solidFill>
                <a:latin typeface="Montserrat Semi Bold" panose="00000700000000000000" pitchFamily="50" charset="0"/>
              </a:rPr>
              <a:t>4</a:t>
            </a:r>
          </a:p>
        </p:txBody>
      </p:sp>
      <p:sp>
        <p:nvSpPr>
          <p:cNvPr id="37" name="TextBox 36">
            <a:extLst>
              <a:ext uri="{FF2B5EF4-FFF2-40B4-BE49-F238E27FC236}">
                <a16:creationId xmlns:a16="http://schemas.microsoft.com/office/drawing/2014/main" id="{CECB659E-684D-4FFA-9EAD-E03F14A21CE1}"/>
              </a:ext>
            </a:extLst>
          </p:cNvPr>
          <p:cNvSpPr txBox="1"/>
          <p:nvPr/>
        </p:nvSpPr>
        <p:spPr>
          <a:xfrm>
            <a:off x="7664713" y="4612771"/>
            <a:ext cx="1435329" cy="369332"/>
          </a:xfrm>
          <a:prstGeom prst="rect">
            <a:avLst/>
          </a:prstGeom>
          <a:noFill/>
        </p:spPr>
        <p:txBody>
          <a:bodyPr wrap="none" rtlCol="0">
            <a:spAutoFit/>
          </a:bodyPr>
          <a:lstStyle/>
          <a:p>
            <a:pPr algn="r"/>
            <a:r>
              <a:rPr lang="en-US" dirty="0">
                <a:solidFill>
                  <a:srgbClr val="766DC6"/>
                </a:solidFill>
                <a:latin typeface="+mj-lt"/>
              </a:rPr>
              <a:t>Simplification</a:t>
            </a:r>
          </a:p>
        </p:txBody>
      </p:sp>
      <p:sp>
        <p:nvSpPr>
          <p:cNvPr id="38" name="Rectangle 37">
            <a:extLst>
              <a:ext uri="{FF2B5EF4-FFF2-40B4-BE49-F238E27FC236}">
                <a16:creationId xmlns:a16="http://schemas.microsoft.com/office/drawing/2014/main" id="{0D4BCECE-213C-40F8-9D4B-6243228BC7FF}"/>
              </a:ext>
            </a:extLst>
          </p:cNvPr>
          <p:cNvSpPr/>
          <p:nvPr/>
        </p:nvSpPr>
        <p:spPr>
          <a:xfrm>
            <a:off x="4223763" y="3519594"/>
            <a:ext cx="1217000" cy="923330"/>
          </a:xfrm>
          <a:prstGeom prst="rect">
            <a:avLst/>
          </a:prstGeom>
        </p:spPr>
        <p:txBody>
          <a:bodyPr wrap="none">
            <a:spAutoFit/>
          </a:bodyPr>
          <a:lstStyle/>
          <a:p>
            <a:pPr algn="ctr"/>
            <a:r>
              <a:rPr lang="en-US" dirty="0">
                <a:solidFill>
                  <a:schemeClr val="bg1"/>
                </a:solidFill>
              </a:rPr>
              <a:t>Improve </a:t>
            </a:r>
          </a:p>
          <a:p>
            <a:pPr algn="ctr"/>
            <a:r>
              <a:rPr lang="en-US" dirty="0">
                <a:solidFill>
                  <a:schemeClr val="bg1"/>
                </a:solidFill>
              </a:rPr>
              <a:t>Employee</a:t>
            </a:r>
          </a:p>
          <a:p>
            <a:pPr algn="ctr"/>
            <a:r>
              <a:rPr lang="en-US" dirty="0">
                <a:solidFill>
                  <a:schemeClr val="bg1"/>
                </a:solidFill>
              </a:rPr>
              <a:t>Experience</a:t>
            </a:r>
          </a:p>
        </p:txBody>
      </p:sp>
    </p:spTree>
    <p:extLst>
      <p:ext uri="{BB962C8B-B14F-4D97-AF65-F5344CB8AC3E}">
        <p14:creationId xmlns:p14="http://schemas.microsoft.com/office/powerpoint/2010/main" val="2284383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8"/>
                                        </p:tgtEl>
                                        <p:attrNameLst>
                                          <p:attrName>style.visibility</p:attrName>
                                        </p:attrNameLst>
                                      </p:cBhvr>
                                      <p:to>
                                        <p:strVal val="visible"/>
                                      </p:to>
                                    </p:set>
                                    <p:anim calcmode="lin" valueType="num">
                                      <p:cBhvr>
                                        <p:cTn id="13" dur="500" fill="hold"/>
                                        <p:tgtEl>
                                          <p:spTgt spid="38"/>
                                        </p:tgtEl>
                                        <p:attrNameLst>
                                          <p:attrName>ppt_w</p:attrName>
                                        </p:attrNameLst>
                                      </p:cBhvr>
                                      <p:tavLst>
                                        <p:tav tm="0">
                                          <p:val>
                                            <p:fltVal val="0"/>
                                          </p:val>
                                        </p:tav>
                                        <p:tav tm="100000">
                                          <p:val>
                                            <p:strVal val="#ppt_w"/>
                                          </p:val>
                                        </p:tav>
                                      </p:tavLst>
                                    </p:anim>
                                    <p:anim calcmode="lin" valueType="num">
                                      <p:cBhvr>
                                        <p:cTn id="14" dur="500" fill="hold"/>
                                        <p:tgtEl>
                                          <p:spTgt spid="38"/>
                                        </p:tgtEl>
                                        <p:attrNameLst>
                                          <p:attrName>ppt_h</p:attrName>
                                        </p:attrNameLst>
                                      </p:cBhvr>
                                      <p:tavLst>
                                        <p:tav tm="0">
                                          <p:val>
                                            <p:fltVal val="0"/>
                                          </p:val>
                                        </p:tav>
                                        <p:tav tm="100000">
                                          <p:val>
                                            <p:strVal val="#ppt_h"/>
                                          </p:val>
                                        </p:tav>
                                      </p:tavLst>
                                    </p:anim>
                                    <p:animEffect transition="in" filter="fade">
                                      <p:cBhvr>
                                        <p:cTn id="15" dur="500"/>
                                        <p:tgtEl>
                                          <p:spTgt spid="38"/>
                                        </p:tgtEl>
                                      </p:cBhvr>
                                    </p:animEffect>
                                  </p:childTnLst>
                                </p:cTn>
                              </p:par>
                              <p:par>
                                <p:cTn id="16" presetID="53" presetClass="entr" presetSubtype="16"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000"/>
                            </p:stCondLst>
                            <p:childTnLst>
                              <p:par>
                                <p:cTn id="22" presetID="10" presetClass="entr" presetSubtype="0" fill="hold" grpId="0" nodeType="afterEffect">
                                  <p:stCondLst>
                                    <p:cond delay="50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fade">
                                      <p:cBhvr>
                                        <p:cTn id="30" dur="500"/>
                                        <p:tgtEl>
                                          <p:spTgt spid="2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500"/>
                                        <p:tgtEl>
                                          <p:spTgt spid="23"/>
                                        </p:tgtEl>
                                      </p:cBhvr>
                                    </p:animEffect>
                                  </p:childTnLst>
                                </p:cTn>
                              </p:par>
                            </p:childTnLst>
                          </p:cTn>
                        </p:par>
                        <p:par>
                          <p:cTn id="34" fill="hold">
                            <p:stCondLst>
                              <p:cond delay="2000"/>
                            </p:stCondLst>
                            <p:childTnLst>
                              <p:par>
                                <p:cTn id="35" presetID="10" presetClass="entr" presetSubtype="0"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fade">
                                      <p:cBhvr>
                                        <p:cTn id="37" dur="500"/>
                                        <p:tgtEl>
                                          <p:spTgt spid="3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500"/>
                                        <p:tgtEl>
                                          <p:spTgt spid="3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fade">
                                      <p:cBhvr>
                                        <p:cTn id="43" dur="500"/>
                                        <p:tgtEl>
                                          <p:spTgt spid="33"/>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500"/>
                                        <p:tgtEl>
                                          <p:spTgt spid="22"/>
                                        </p:tgtEl>
                                      </p:cBhvr>
                                    </p:animEffect>
                                  </p:childTnLst>
                                </p:cTn>
                              </p:par>
                            </p:childTnLst>
                          </p:cTn>
                        </p:par>
                        <p:par>
                          <p:cTn id="47" fill="hold">
                            <p:stCondLst>
                              <p:cond delay="2500"/>
                            </p:stCondLst>
                            <p:childTnLst>
                              <p:par>
                                <p:cTn id="48" presetID="10"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500"/>
                                        <p:tgtEl>
                                          <p:spTgt spid="34"/>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fade">
                                      <p:cBhvr>
                                        <p:cTn id="53" dur="500"/>
                                        <p:tgtEl>
                                          <p:spTgt spid="35"/>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500"/>
                                        <p:tgtEl>
                                          <p:spTgt spid="26"/>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fade">
                                      <p:cBhvr>
                                        <p:cTn id="59" dur="500"/>
                                        <p:tgtEl>
                                          <p:spTgt spid="24"/>
                                        </p:tgtEl>
                                      </p:cBhvr>
                                    </p:animEffect>
                                  </p:childTnLst>
                                </p:cTn>
                              </p:par>
                            </p:childTnLst>
                          </p:cTn>
                        </p:par>
                        <p:par>
                          <p:cTn id="60" fill="hold">
                            <p:stCondLst>
                              <p:cond delay="3000"/>
                            </p:stCondLst>
                            <p:childTnLst>
                              <p:par>
                                <p:cTn id="61" presetID="10"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500"/>
                                        <p:tgtEl>
                                          <p:spTgt spid="36"/>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7"/>
                                        </p:tgtEl>
                                        <p:attrNameLst>
                                          <p:attrName>style.visibility</p:attrName>
                                        </p:attrNameLst>
                                      </p:cBhvr>
                                      <p:to>
                                        <p:strVal val="visible"/>
                                      </p:to>
                                    </p:set>
                                    <p:animEffect transition="in" filter="fade">
                                      <p:cBhvr>
                                        <p:cTn id="66" dur="500"/>
                                        <p:tgtEl>
                                          <p:spTgt spid="37"/>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500"/>
                                        <p:tgtEl>
                                          <p:spTgt spid="30"/>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25"/>
                                        </p:tgtEl>
                                        <p:attrNameLst>
                                          <p:attrName>style.visibility</p:attrName>
                                        </p:attrNameLst>
                                      </p:cBhvr>
                                      <p:to>
                                        <p:strVal val="visible"/>
                                      </p:to>
                                    </p:set>
                                    <p:animEffect transition="in" filter="fade">
                                      <p:cBhvr>
                                        <p:cTn id="7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p:bldP spid="23" grpId="0"/>
      <p:bldP spid="24" grpId="0"/>
      <p:bldP spid="25" grpId="0"/>
      <p:bldP spid="26" grpId="0"/>
      <p:bldP spid="27" grpId="0"/>
      <p:bldP spid="28" grpId="0"/>
      <p:bldP spid="29" grpId="0"/>
      <p:bldP spid="30" grpId="0"/>
      <p:bldP spid="31" grpId="0"/>
      <p:bldP spid="32" grpId="0"/>
      <p:bldP spid="33" grpId="0"/>
      <p:bldP spid="34" grpId="0"/>
      <p:bldP spid="35" grpId="0"/>
      <p:bldP spid="36" grpId="0"/>
      <p:bldP spid="37" grpId="0"/>
      <p:bldP spid="3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7632" y="3151632"/>
            <a:ext cx="4468368" cy="3706368"/>
          </a:xfrm>
          <a:prstGeom prst="rect">
            <a:avLst/>
          </a:prstGeom>
        </p:spPr>
      </p:pic>
      <p:pic>
        <p:nvPicPr>
          <p:cNvPr id="11" name="Picture 2" descr="C:\Users\Bronwyn.Driver\Pictures\Stramlining 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30675" y="5398865"/>
            <a:ext cx="1662645" cy="136066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6109" y="6235908"/>
            <a:ext cx="914400" cy="432816"/>
          </a:xfrm>
          <a:prstGeom prst="rect">
            <a:avLst/>
          </a:prstGeom>
        </p:spPr>
      </p:pic>
      <p:sp>
        <p:nvSpPr>
          <p:cNvPr id="9" name="TextBox 8"/>
          <p:cNvSpPr txBox="1"/>
          <p:nvPr/>
        </p:nvSpPr>
        <p:spPr>
          <a:xfrm>
            <a:off x="527901" y="1960771"/>
            <a:ext cx="9050052" cy="830997"/>
          </a:xfrm>
          <a:prstGeom prst="rect">
            <a:avLst/>
          </a:prstGeom>
          <a:noFill/>
        </p:spPr>
        <p:txBody>
          <a:bodyPr wrap="square" rtlCol="0">
            <a:spAutoFit/>
          </a:bodyPr>
          <a:lstStyle/>
          <a:p>
            <a:endParaRPr lang="en-US" sz="2400" dirty="0">
              <a:solidFill>
                <a:schemeClr val="bg1">
                  <a:lumMod val="50000"/>
                </a:schemeClr>
              </a:solidFill>
              <a:effectLst>
                <a:outerShdw blurRad="50800" dist="317500" dir="5400000" sx="0" sy="0" algn="ctr">
                  <a:srgbClr val="000000">
                    <a:alpha val="43137"/>
                  </a:srgbClr>
                </a:outerShdw>
              </a:effectLst>
              <a:latin typeface="Tw Cen MT" panose="020B0602020104020603" pitchFamily="34" charset="0"/>
            </a:endParaRPr>
          </a:p>
          <a:p>
            <a:endParaRPr lang="en-US" sz="2400" dirty="0">
              <a:solidFill>
                <a:schemeClr val="bg1">
                  <a:lumMod val="50000"/>
                </a:schemeClr>
              </a:solidFill>
              <a:effectLst>
                <a:outerShdw blurRad="50800" dist="317500" dir="5400000" sx="0" sy="0" algn="ctr">
                  <a:srgbClr val="000000">
                    <a:alpha val="43137"/>
                  </a:srgbClr>
                </a:outerShdw>
              </a:effectLst>
              <a:latin typeface="Tw Cen MT" panose="020B0602020104020603" pitchFamily="34" charset="0"/>
            </a:endParaRPr>
          </a:p>
        </p:txBody>
      </p:sp>
      <p:sp>
        <p:nvSpPr>
          <p:cNvPr id="12" name="TextBox 11">
            <a:extLst>
              <a:ext uri="{FF2B5EF4-FFF2-40B4-BE49-F238E27FC236}">
                <a16:creationId xmlns:a16="http://schemas.microsoft.com/office/drawing/2014/main" id="{173018C8-03FD-436F-9C99-DA75024C8C61}"/>
              </a:ext>
            </a:extLst>
          </p:cNvPr>
          <p:cNvSpPr txBox="1"/>
          <p:nvPr/>
        </p:nvSpPr>
        <p:spPr>
          <a:xfrm>
            <a:off x="1317038" y="129728"/>
            <a:ext cx="7318507"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dirty="0">
                <a:solidFill>
                  <a:prstClr val="white">
                    <a:lumMod val="65000"/>
                  </a:prstClr>
                </a:solidFill>
                <a:latin typeface="Tw Cen MT" panose="020B0602020104020603" pitchFamily="34" charset="0"/>
              </a:rPr>
              <a:t>POLICY</a:t>
            </a:r>
            <a:r>
              <a:rPr kumimoji="0" lang="en-US" sz="4000" b="0" i="0" u="none" strike="noStrike" kern="1200" cap="none" spc="0" normalizeH="0" baseline="0" noProof="0" dirty="0">
                <a:ln>
                  <a:noFill/>
                </a:ln>
                <a:solidFill>
                  <a:prstClr val="white">
                    <a:lumMod val="65000"/>
                  </a:prstClr>
                </a:solidFill>
                <a:effectLst/>
                <a:uLnTx/>
                <a:uFillTx/>
                <a:latin typeface="Tw Cen MT" panose="020B0602020104020603" pitchFamily="34" charset="0"/>
                <a:ea typeface="+mn-ea"/>
                <a:cs typeface="+mn-cs"/>
              </a:rPr>
              <a:t> WORKSTREAM</a:t>
            </a:r>
          </a:p>
        </p:txBody>
      </p:sp>
      <p:sp>
        <p:nvSpPr>
          <p:cNvPr id="14" name="TextBox 13"/>
          <p:cNvSpPr txBox="1"/>
          <p:nvPr/>
        </p:nvSpPr>
        <p:spPr>
          <a:xfrm>
            <a:off x="546019" y="1366880"/>
            <a:ext cx="8860543" cy="461665"/>
          </a:xfrm>
          <a:prstGeom prst="rect">
            <a:avLst/>
          </a:prstGeom>
          <a:noFill/>
        </p:spPr>
        <p:txBody>
          <a:bodyPr wrap="square" rtlCol="0">
            <a:spAutoFit/>
          </a:bodyPr>
          <a:lstStyle/>
          <a:p>
            <a:pPr algn="ctr"/>
            <a:r>
              <a:rPr lang="en-GB" sz="2400" b="1" dirty="0">
                <a:solidFill>
                  <a:srgbClr val="F15A29"/>
                </a:solidFill>
                <a:latin typeface="Tw Cen MT" panose="020B0602020104020603" pitchFamily="34" charset="0"/>
              </a:rPr>
              <a:t>Rationale</a:t>
            </a:r>
            <a:endParaRPr lang="en-GB" sz="2400" dirty="0">
              <a:solidFill>
                <a:srgbClr val="F15A29"/>
              </a:solidFill>
              <a:latin typeface="Tw Cen MT" panose="020B0602020104020603" pitchFamily="34" charset="0"/>
            </a:endParaRPr>
          </a:p>
        </p:txBody>
      </p:sp>
      <p:sp>
        <p:nvSpPr>
          <p:cNvPr id="24" name="Freeform 6"/>
          <p:cNvSpPr>
            <a:spLocks/>
          </p:cNvSpPr>
          <p:nvPr/>
        </p:nvSpPr>
        <p:spPr bwMode="auto">
          <a:xfrm>
            <a:off x="1572934" y="2332865"/>
            <a:ext cx="2494382" cy="2490161"/>
          </a:xfrm>
          <a:custGeom>
            <a:avLst/>
            <a:gdLst>
              <a:gd name="T0" fmla="*/ 591 w 1182"/>
              <a:gd name="T1" fmla="*/ 1180 h 1180"/>
              <a:gd name="T2" fmla="*/ 0 w 1182"/>
              <a:gd name="T3" fmla="*/ 590 h 1180"/>
              <a:gd name="T4" fmla="*/ 591 w 1182"/>
              <a:gd name="T5" fmla="*/ 0 h 1180"/>
              <a:gd name="T6" fmla="*/ 1182 w 1182"/>
              <a:gd name="T7" fmla="*/ 590 h 1180"/>
              <a:gd name="T8" fmla="*/ 591 w 1182"/>
              <a:gd name="T9" fmla="*/ 1180 h 1180"/>
            </a:gdLst>
            <a:ahLst/>
            <a:cxnLst>
              <a:cxn ang="0">
                <a:pos x="T0" y="T1"/>
              </a:cxn>
              <a:cxn ang="0">
                <a:pos x="T2" y="T3"/>
              </a:cxn>
              <a:cxn ang="0">
                <a:pos x="T4" y="T5"/>
              </a:cxn>
              <a:cxn ang="0">
                <a:pos x="T6" y="T7"/>
              </a:cxn>
              <a:cxn ang="0">
                <a:pos x="T8" y="T9"/>
              </a:cxn>
            </a:cxnLst>
            <a:rect l="0" t="0" r="r" b="b"/>
            <a:pathLst>
              <a:path w="1182" h="1180">
                <a:moveTo>
                  <a:pt x="591" y="1180"/>
                </a:moveTo>
                <a:lnTo>
                  <a:pt x="0" y="590"/>
                </a:lnTo>
                <a:lnTo>
                  <a:pt x="591" y="0"/>
                </a:lnTo>
                <a:lnTo>
                  <a:pt x="1182" y="590"/>
                </a:lnTo>
                <a:lnTo>
                  <a:pt x="591" y="1180"/>
                </a:lnTo>
                <a:close/>
              </a:path>
            </a:pathLst>
          </a:custGeom>
          <a:solidFill>
            <a:schemeClr val="accent1">
              <a:alpha val="85000"/>
            </a:schemeClr>
          </a:solidFill>
          <a:ln w="11113"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7"/>
          <p:cNvSpPr>
            <a:spLocks/>
          </p:cNvSpPr>
          <p:nvPr/>
        </p:nvSpPr>
        <p:spPr bwMode="auto">
          <a:xfrm>
            <a:off x="3601619" y="2332865"/>
            <a:ext cx="2492272" cy="2490161"/>
          </a:xfrm>
          <a:custGeom>
            <a:avLst/>
            <a:gdLst>
              <a:gd name="T0" fmla="*/ 590 w 1181"/>
              <a:gd name="T1" fmla="*/ 1180 h 1180"/>
              <a:gd name="T2" fmla="*/ 0 w 1181"/>
              <a:gd name="T3" fmla="*/ 590 h 1180"/>
              <a:gd name="T4" fmla="*/ 590 w 1181"/>
              <a:gd name="T5" fmla="*/ 0 h 1180"/>
              <a:gd name="T6" fmla="*/ 1181 w 1181"/>
              <a:gd name="T7" fmla="*/ 590 h 1180"/>
              <a:gd name="T8" fmla="*/ 590 w 1181"/>
              <a:gd name="T9" fmla="*/ 1180 h 1180"/>
            </a:gdLst>
            <a:ahLst/>
            <a:cxnLst>
              <a:cxn ang="0">
                <a:pos x="T0" y="T1"/>
              </a:cxn>
              <a:cxn ang="0">
                <a:pos x="T2" y="T3"/>
              </a:cxn>
              <a:cxn ang="0">
                <a:pos x="T4" y="T5"/>
              </a:cxn>
              <a:cxn ang="0">
                <a:pos x="T6" y="T7"/>
              </a:cxn>
              <a:cxn ang="0">
                <a:pos x="T8" y="T9"/>
              </a:cxn>
            </a:cxnLst>
            <a:rect l="0" t="0" r="r" b="b"/>
            <a:pathLst>
              <a:path w="1181" h="1180">
                <a:moveTo>
                  <a:pt x="590" y="1180"/>
                </a:moveTo>
                <a:lnTo>
                  <a:pt x="0" y="590"/>
                </a:lnTo>
                <a:lnTo>
                  <a:pt x="590" y="0"/>
                </a:lnTo>
                <a:lnTo>
                  <a:pt x="1181" y="590"/>
                </a:lnTo>
                <a:lnTo>
                  <a:pt x="590" y="1180"/>
                </a:lnTo>
                <a:close/>
              </a:path>
            </a:pathLst>
          </a:custGeom>
          <a:solidFill>
            <a:schemeClr val="accent3">
              <a:alpha val="85000"/>
            </a:schemeClr>
          </a:solidFill>
          <a:ln w="11113"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8"/>
          <p:cNvSpPr>
            <a:spLocks/>
          </p:cNvSpPr>
          <p:nvPr/>
        </p:nvSpPr>
        <p:spPr bwMode="auto">
          <a:xfrm>
            <a:off x="5628193" y="2332865"/>
            <a:ext cx="2492272" cy="2490161"/>
          </a:xfrm>
          <a:custGeom>
            <a:avLst/>
            <a:gdLst>
              <a:gd name="T0" fmla="*/ 590 w 1181"/>
              <a:gd name="T1" fmla="*/ 1180 h 1180"/>
              <a:gd name="T2" fmla="*/ 0 w 1181"/>
              <a:gd name="T3" fmla="*/ 590 h 1180"/>
              <a:gd name="T4" fmla="*/ 590 w 1181"/>
              <a:gd name="T5" fmla="*/ 0 h 1180"/>
              <a:gd name="T6" fmla="*/ 1181 w 1181"/>
              <a:gd name="T7" fmla="*/ 590 h 1180"/>
              <a:gd name="T8" fmla="*/ 590 w 1181"/>
              <a:gd name="T9" fmla="*/ 1180 h 1180"/>
            </a:gdLst>
            <a:ahLst/>
            <a:cxnLst>
              <a:cxn ang="0">
                <a:pos x="T0" y="T1"/>
              </a:cxn>
              <a:cxn ang="0">
                <a:pos x="T2" y="T3"/>
              </a:cxn>
              <a:cxn ang="0">
                <a:pos x="T4" y="T5"/>
              </a:cxn>
              <a:cxn ang="0">
                <a:pos x="T6" y="T7"/>
              </a:cxn>
              <a:cxn ang="0">
                <a:pos x="T8" y="T9"/>
              </a:cxn>
            </a:cxnLst>
            <a:rect l="0" t="0" r="r" b="b"/>
            <a:pathLst>
              <a:path w="1181" h="1180">
                <a:moveTo>
                  <a:pt x="590" y="1180"/>
                </a:moveTo>
                <a:lnTo>
                  <a:pt x="0" y="590"/>
                </a:lnTo>
                <a:lnTo>
                  <a:pt x="590" y="0"/>
                </a:lnTo>
                <a:lnTo>
                  <a:pt x="1181" y="590"/>
                </a:lnTo>
                <a:lnTo>
                  <a:pt x="590" y="1180"/>
                </a:lnTo>
                <a:close/>
              </a:path>
            </a:pathLst>
          </a:custGeom>
          <a:solidFill>
            <a:schemeClr val="accent5">
              <a:alpha val="85000"/>
            </a:schemeClr>
          </a:solidFill>
          <a:ln w="11113"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 name="TextBox 26"/>
          <p:cNvSpPr txBox="1"/>
          <p:nvPr/>
        </p:nvSpPr>
        <p:spPr>
          <a:xfrm>
            <a:off x="2471312" y="3224003"/>
            <a:ext cx="697627" cy="707886"/>
          </a:xfrm>
          <a:prstGeom prst="rect">
            <a:avLst/>
          </a:prstGeom>
          <a:noFill/>
        </p:spPr>
        <p:txBody>
          <a:bodyPr wrap="none" rtlCol="0" anchor="ctr">
            <a:spAutoFit/>
          </a:bodyPr>
          <a:lstStyle/>
          <a:p>
            <a:pPr algn="ctr"/>
            <a:r>
              <a:rPr lang="en-US" sz="4000" dirty="0">
                <a:solidFill>
                  <a:srgbClr val="FFFFFF"/>
                </a:solidFill>
                <a:latin typeface="Flaticon" panose="02000603000000000000" pitchFamily="2" charset="0"/>
              </a:rPr>
              <a:t></a:t>
            </a:r>
          </a:p>
        </p:txBody>
      </p:sp>
      <p:sp>
        <p:nvSpPr>
          <p:cNvPr id="28" name="TextBox 27"/>
          <p:cNvSpPr txBox="1"/>
          <p:nvPr/>
        </p:nvSpPr>
        <p:spPr>
          <a:xfrm>
            <a:off x="4498942" y="3224003"/>
            <a:ext cx="697627" cy="707886"/>
          </a:xfrm>
          <a:prstGeom prst="rect">
            <a:avLst/>
          </a:prstGeom>
          <a:noFill/>
        </p:spPr>
        <p:txBody>
          <a:bodyPr wrap="none" rtlCol="0" anchor="ctr">
            <a:spAutoFit/>
          </a:bodyPr>
          <a:lstStyle/>
          <a:p>
            <a:pPr algn="ctr"/>
            <a:r>
              <a:rPr lang="en-US" sz="4000" dirty="0">
                <a:solidFill>
                  <a:srgbClr val="FFFFFF"/>
                </a:solidFill>
                <a:latin typeface="Flaticon" panose="02000603000000000000" pitchFamily="2" charset="0"/>
              </a:rPr>
              <a:t></a:t>
            </a:r>
          </a:p>
        </p:txBody>
      </p:sp>
      <p:sp>
        <p:nvSpPr>
          <p:cNvPr id="29" name="TextBox 28"/>
          <p:cNvSpPr txBox="1"/>
          <p:nvPr/>
        </p:nvSpPr>
        <p:spPr>
          <a:xfrm>
            <a:off x="6525516" y="3224003"/>
            <a:ext cx="697627" cy="707886"/>
          </a:xfrm>
          <a:prstGeom prst="rect">
            <a:avLst/>
          </a:prstGeom>
          <a:noFill/>
        </p:spPr>
        <p:txBody>
          <a:bodyPr wrap="none" rtlCol="0" anchor="ctr">
            <a:spAutoFit/>
          </a:bodyPr>
          <a:lstStyle/>
          <a:p>
            <a:pPr algn="ctr"/>
            <a:r>
              <a:rPr lang="en-US" sz="4000" dirty="0">
                <a:solidFill>
                  <a:srgbClr val="FFFFFF"/>
                </a:solidFill>
                <a:latin typeface="Flaticon" panose="02000603000000000000" pitchFamily="2" charset="0"/>
              </a:rPr>
              <a:t></a:t>
            </a:r>
          </a:p>
        </p:txBody>
      </p:sp>
      <p:sp>
        <p:nvSpPr>
          <p:cNvPr id="30" name="TextBox 29"/>
          <p:cNvSpPr txBox="1"/>
          <p:nvPr/>
        </p:nvSpPr>
        <p:spPr>
          <a:xfrm>
            <a:off x="2103239" y="5105467"/>
            <a:ext cx="1433790" cy="584775"/>
          </a:xfrm>
          <a:prstGeom prst="rect">
            <a:avLst/>
          </a:prstGeom>
          <a:noFill/>
        </p:spPr>
        <p:txBody>
          <a:bodyPr wrap="none" rtlCol="0">
            <a:spAutoFit/>
          </a:bodyPr>
          <a:lstStyle/>
          <a:p>
            <a:pPr algn="ctr"/>
            <a:r>
              <a:rPr lang="en-US" sz="1600" dirty="0">
                <a:solidFill>
                  <a:srgbClr val="3694B5"/>
                </a:solidFill>
                <a:latin typeface="+mj-lt"/>
              </a:rPr>
              <a:t>Recruitment &amp; </a:t>
            </a:r>
          </a:p>
          <a:p>
            <a:pPr algn="ctr"/>
            <a:r>
              <a:rPr lang="en-US" sz="1600" dirty="0">
                <a:solidFill>
                  <a:srgbClr val="3694B5"/>
                </a:solidFill>
                <a:latin typeface="+mj-lt"/>
              </a:rPr>
              <a:t>Retention</a:t>
            </a:r>
          </a:p>
        </p:txBody>
      </p:sp>
      <p:sp>
        <p:nvSpPr>
          <p:cNvPr id="31" name="TextBox 30"/>
          <p:cNvSpPr txBox="1"/>
          <p:nvPr/>
        </p:nvSpPr>
        <p:spPr>
          <a:xfrm>
            <a:off x="1824631" y="5579289"/>
            <a:ext cx="1990988" cy="1061829"/>
          </a:xfrm>
          <a:prstGeom prst="rect">
            <a:avLst/>
          </a:prstGeom>
          <a:noFill/>
        </p:spPr>
        <p:txBody>
          <a:bodyPr wrap="square" rtlCol="0">
            <a:spAutoFit/>
          </a:bodyPr>
          <a:lstStyle/>
          <a:p>
            <a:pPr algn="ctr"/>
            <a:r>
              <a:rPr lang="en-GB" sz="1050" dirty="0">
                <a:latin typeface="Tw Cen MT" panose="020B0602020104020603" pitchFamily="34" charset="0"/>
              </a:rPr>
              <a:t>Collective difficulties employing enough clinical staff, particularly nurses, doctors, dentists, AHPs and scientists. Standardised policies, guidance &amp; procedures can have a positive impact.</a:t>
            </a:r>
          </a:p>
        </p:txBody>
      </p:sp>
      <p:sp>
        <p:nvSpPr>
          <p:cNvPr id="32" name="TextBox 31"/>
          <p:cNvSpPr txBox="1"/>
          <p:nvPr/>
        </p:nvSpPr>
        <p:spPr>
          <a:xfrm>
            <a:off x="3886215" y="5105467"/>
            <a:ext cx="1923091" cy="584775"/>
          </a:xfrm>
          <a:prstGeom prst="rect">
            <a:avLst/>
          </a:prstGeom>
          <a:noFill/>
        </p:spPr>
        <p:txBody>
          <a:bodyPr wrap="none" rtlCol="0">
            <a:spAutoFit/>
          </a:bodyPr>
          <a:lstStyle/>
          <a:p>
            <a:pPr algn="ctr"/>
            <a:r>
              <a:rPr lang="en-US" sz="1600" dirty="0">
                <a:solidFill>
                  <a:srgbClr val="497FB2"/>
                </a:solidFill>
                <a:latin typeface="+mj-lt"/>
              </a:rPr>
              <a:t>Improved Movement</a:t>
            </a:r>
          </a:p>
          <a:p>
            <a:pPr algn="ctr"/>
            <a:r>
              <a:rPr lang="en-US" sz="1600" dirty="0">
                <a:solidFill>
                  <a:srgbClr val="497FB2"/>
                </a:solidFill>
                <a:latin typeface="+mj-lt"/>
              </a:rPr>
              <a:t>of Staff</a:t>
            </a:r>
          </a:p>
        </p:txBody>
      </p:sp>
      <p:sp>
        <p:nvSpPr>
          <p:cNvPr id="33" name="TextBox 32"/>
          <p:cNvSpPr txBox="1"/>
          <p:nvPr/>
        </p:nvSpPr>
        <p:spPr>
          <a:xfrm>
            <a:off x="3852261" y="5579289"/>
            <a:ext cx="1990988" cy="900246"/>
          </a:xfrm>
          <a:prstGeom prst="rect">
            <a:avLst/>
          </a:prstGeom>
          <a:noFill/>
        </p:spPr>
        <p:txBody>
          <a:bodyPr wrap="square" rtlCol="0">
            <a:spAutoFit/>
          </a:bodyPr>
          <a:lstStyle/>
          <a:p>
            <a:pPr algn="ctr"/>
            <a:r>
              <a:rPr lang="en-GB" sz="1050" dirty="0">
                <a:latin typeface="Tw Cen MT" panose="020B0602020104020603" pitchFamily="34" charset="0"/>
              </a:rPr>
              <a:t>With staff expected to move more readily around GM and between health and social care, policy standardisation will make this more painless.</a:t>
            </a:r>
          </a:p>
        </p:txBody>
      </p:sp>
      <p:sp>
        <p:nvSpPr>
          <p:cNvPr id="34" name="TextBox 33"/>
          <p:cNvSpPr txBox="1"/>
          <p:nvPr/>
        </p:nvSpPr>
        <p:spPr>
          <a:xfrm>
            <a:off x="6064560" y="5105467"/>
            <a:ext cx="1619547" cy="338554"/>
          </a:xfrm>
          <a:prstGeom prst="rect">
            <a:avLst/>
          </a:prstGeom>
          <a:noFill/>
        </p:spPr>
        <p:txBody>
          <a:bodyPr wrap="none" rtlCol="0">
            <a:spAutoFit/>
          </a:bodyPr>
          <a:lstStyle/>
          <a:p>
            <a:pPr algn="ctr"/>
            <a:r>
              <a:rPr lang="en-US" sz="1600" dirty="0">
                <a:solidFill>
                  <a:srgbClr val="5B69AE"/>
                </a:solidFill>
                <a:latin typeface="+mj-lt"/>
              </a:rPr>
              <a:t>Increase Capacity</a:t>
            </a:r>
          </a:p>
        </p:txBody>
      </p:sp>
      <p:sp>
        <p:nvSpPr>
          <p:cNvPr id="35" name="TextBox 34"/>
          <p:cNvSpPr txBox="1"/>
          <p:nvPr/>
        </p:nvSpPr>
        <p:spPr>
          <a:xfrm>
            <a:off x="5878835" y="5579289"/>
            <a:ext cx="1990988" cy="794192"/>
          </a:xfrm>
          <a:prstGeom prst="rect">
            <a:avLst/>
          </a:prstGeom>
          <a:noFill/>
        </p:spPr>
        <p:txBody>
          <a:bodyPr wrap="square" rtlCol="0">
            <a:spAutoFit/>
          </a:bodyPr>
          <a:lstStyle/>
          <a:p>
            <a:pPr algn="ctr">
              <a:lnSpc>
                <a:spcPct val="110000"/>
              </a:lnSpc>
            </a:pPr>
            <a:r>
              <a:rPr lang="en-GB" sz="1050" dirty="0">
                <a:latin typeface="Tw Cen MT" panose="020B0602020104020603" pitchFamily="34" charset="0"/>
              </a:rPr>
              <a:t>Reduce the burden on each Trust writing their own separate policies - admin time and cost and impact on efficiency</a:t>
            </a:r>
            <a:endParaRPr lang="en-US" sz="1050" dirty="0"/>
          </a:p>
        </p:txBody>
      </p:sp>
    </p:spTree>
    <p:extLst>
      <p:ext uri="{BB962C8B-B14F-4D97-AF65-F5344CB8AC3E}">
        <p14:creationId xmlns:p14="http://schemas.microsoft.com/office/powerpoint/2010/main" val="3781663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ppt_w</p:attrName>
                                        </p:attrNameLst>
                                      </p:cBhvr>
                                      <p:tavLst>
                                        <p:tav tm="0" fmla="#ppt_w*sin(2.5*pi*$)">
                                          <p:val>
                                            <p:fltVal val="0"/>
                                          </p:val>
                                        </p:tav>
                                        <p:tav tm="100000">
                                          <p:val>
                                            <p:fltVal val="1"/>
                                          </p:val>
                                        </p:tav>
                                      </p:tavLst>
                                    </p:anim>
                                    <p:anim calcmode="lin" valueType="num">
                                      <p:cBhvr>
                                        <p:cTn id="9" dur="1000" fill="hold"/>
                                        <p:tgtEl>
                                          <p:spTgt spid="24"/>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500"/>
                                        <p:tgtEl>
                                          <p:spTgt spid="30"/>
                                        </p:tgtEl>
                                      </p:cBhvr>
                                    </p:animEffect>
                                    <p:anim calcmode="lin" valueType="num">
                                      <p:cBhvr>
                                        <p:cTn id="20" dur="500" fill="hold"/>
                                        <p:tgtEl>
                                          <p:spTgt spid="30"/>
                                        </p:tgtEl>
                                        <p:attrNameLst>
                                          <p:attrName>ppt_x</p:attrName>
                                        </p:attrNameLst>
                                      </p:cBhvr>
                                      <p:tavLst>
                                        <p:tav tm="0">
                                          <p:val>
                                            <p:strVal val="#ppt_x"/>
                                          </p:val>
                                        </p:tav>
                                        <p:tav tm="100000">
                                          <p:val>
                                            <p:strVal val="#ppt_x"/>
                                          </p:val>
                                        </p:tav>
                                      </p:tavLst>
                                    </p:anim>
                                    <p:anim calcmode="lin" valueType="num">
                                      <p:cBhvr>
                                        <p:cTn id="21" dur="500" fill="hold"/>
                                        <p:tgtEl>
                                          <p:spTgt spid="30"/>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500"/>
                                        <p:tgtEl>
                                          <p:spTgt spid="31"/>
                                        </p:tgtEl>
                                      </p:cBhvr>
                                    </p:animEffect>
                                    <p:anim calcmode="lin" valueType="num">
                                      <p:cBhvr>
                                        <p:cTn id="25" dur="500" fill="hold"/>
                                        <p:tgtEl>
                                          <p:spTgt spid="31"/>
                                        </p:tgtEl>
                                        <p:attrNameLst>
                                          <p:attrName>ppt_x</p:attrName>
                                        </p:attrNameLst>
                                      </p:cBhvr>
                                      <p:tavLst>
                                        <p:tav tm="0">
                                          <p:val>
                                            <p:strVal val="#ppt_x"/>
                                          </p:val>
                                        </p:tav>
                                        <p:tav tm="100000">
                                          <p:val>
                                            <p:strVal val="#ppt_x"/>
                                          </p:val>
                                        </p:tav>
                                      </p:tavLst>
                                    </p:anim>
                                    <p:anim calcmode="lin" valueType="num">
                                      <p:cBhvr>
                                        <p:cTn id="26" dur="500" fill="hold"/>
                                        <p:tgtEl>
                                          <p:spTgt spid="31"/>
                                        </p:tgtEl>
                                        <p:attrNameLst>
                                          <p:attrName>ppt_y</p:attrName>
                                        </p:attrNameLst>
                                      </p:cBhvr>
                                      <p:tavLst>
                                        <p:tav tm="0">
                                          <p:val>
                                            <p:strVal val="#ppt_y+.1"/>
                                          </p:val>
                                        </p:tav>
                                        <p:tav tm="100000">
                                          <p:val>
                                            <p:strVal val="#ppt_y"/>
                                          </p:val>
                                        </p:tav>
                                      </p:tavLst>
                                    </p:anim>
                                  </p:childTnLst>
                                </p:cTn>
                              </p:par>
                              <p:par>
                                <p:cTn id="27" presetID="45"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1000"/>
                                        <p:tgtEl>
                                          <p:spTgt spid="25"/>
                                        </p:tgtEl>
                                      </p:cBhvr>
                                    </p:animEffect>
                                    <p:anim calcmode="lin" valueType="num">
                                      <p:cBhvr>
                                        <p:cTn id="30" dur="1000" fill="hold"/>
                                        <p:tgtEl>
                                          <p:spTgt spid="25"/>
                                        </p:tgtEl>
                                        <p:attrNameLst>
                                          <p:attrName>ppt_w</p:attrName>
                                        </p:attrNameLst>
                                      </p:cBhvr>
                                      <p:tavLst>
                                        <p:tav tm="0" fmla="#ppt_w*sin(2.5*pi*$)">
                                          <p:val>
                                            <p:fltVal val="0"/>
                                          </p:val>
                                        </p:tav>
                                        <p:tav tm="100000">
                                          <p:val>
                                            <p:fltVal val="1"/>
                                          </p:val>
                                        </p:tav>
                                      </p:tavLst>
                                    </p:anim>
                                    <p:anim calcmode="lin" valueType="num">
                                      <p:cBhvr>
                                        <p:cTn id="31" dur="1000" fill="hold"/>
                                        <p:tgtEl>
                                          <p:spTgt spid="25"/>
                                        </p:tgtEl>
                                        <p:attrNameLst>
                                          <p:attrName>ppt_h</p:attrName>
                                        </p:attrNameLst>
                                      </p:cBhvr>
                                      <p:tavLst>
                                        <p:tav tm="0">
                                          <p:val>
                                            <p:strVal val="#ppt_h"/>
                                          </p:val>
                                        </p:tav>
                                        <p:tav tm="100000">
                                          <p:val>
                                            <p:strVal val="#ppt_h"/>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cBhvr>
                                        <p:cTn id="35" dur="500" fill="hold"/>
                                        <p:tgtEl>
                                          <p:spTgt spid="28"/>
                                        </p:tgtEl>
                                        <p:attrNameLst>
                                          <p:attrName>ppt_w</p:attrName>
                                        </p:attrNameLst>
                                      </p:cBhvr>
                                      <p:tavLst>
                                        <p:tav tm="0">
                                          <p:val>
                                            <p:fltVal val="0"/>
                                          </p:val>
                                        </p:tav>
                                        <p:tav tm="100000">
                                          <p:val>
                                            <p:strVal val="#ppt_w"/>
                                          </p:val>
                                        </p:tav>
                                      </p:tavLst>
                                    </p:anim>
                                    <p:anim calcmode="lin" valueType="num">
                                      <p:cBhvr>
                                        <p:cTn id="36" dur="500" fill="hold"/>
                                        <p:tgtEl>
                                          <p:spTgt spid="28"/>
                                        </p:tgtEl>
                                        <p:attrNameLst>
                                          <p:attrName>ppt_h</p:attrName>
                                        </p:attrNameLst>
                                      </p:cBhvr>
                                      <p:tavLst>
                                        <p:tav tm="0">
                                          <p:val>
                                            <p:fltVal val="0"/>
                                          </p:val>
                                        </p:tav>
                                        <p:tav tm="100000">
                                          <p:val>
                                            <p:strVal val="#ppt_h"/>
                                          </p:val>
                                        </p:tav>
                                      </p:tavLst>
                                    </p:anim>
                                    <p:animEffect transition="in" filter="fade">
                                      <p:cBhvr>
                                        <p:cTn id="37" dur="500"/>
                                        <p:tgtEl>
                                          <p:spTgt spid="28"/>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strVal val="#ppt_x"/>
                                          </p:val>
                                        </p:tav>
                                        <p:tav tm="100000">
                                          <p:val>
                                            <p:strVal val="#ppt_x"/>
                                          </p:val>
                                        </p:tav>
                                      </p:tavLst>
                                    </p:anim>
                                    <p:anim calcmode="lin" valueType="num">
                                      <p:cBhvr>
                                        <p:cTn id="43" dur="500" fill="hold"/>
                                        <p:tgtEl>
                                          <p:spTgt spid="3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500"/>
                                        <p:tgtEl>
                                          <p:spTgt spid="33"/>
                                        </p:tgtEl>
                                      </p:cBhvr>
                                    </p:animEffect>
                                    <p:anim calcmode="lin" valueType="num">
                                      <p:cBhvr>
                                        <p:cTn id="47" dur="500" fill="hold"/>
                                        <p:tgtEl>
                                          <p:spTgt spid="33"/>
                                        </p:tgtEl>
                                        <p:attrNameLst>
                                          <p:attrName>ppt_x</p:attrName>
                                        </p:attrNameLst>
                                      </p:cBhvr>
                                      <p:tavLst>
                                        <p:tav tm="0">
                                          <p:val>
                                            <p:strVal val="#ppt_x"/>
                                          </p:val>
                                        </p:tav>
                                        <p:tav tm="100000">
                                          <p:val>
                                            <p:strVal val="#ppt_x"/>
                                          </p:val>
                                        </p:tav>
                                      </p:tavLst>
                                    </p:anim>
                                    <p:anim calcmode="lin" valueType="num">
                                      <p:cBhvr>
                                        <p:cTn id="48" dur="500" fill="hold"/>
                                        <p:tgtEl>
                                          <p:spTgt spid="33"/>
                                        </p:tgtEl>
                                        <p:attrNameLst>
                                          <p:attrName>ppt_y</p:attrName>
                                        </p:attrNameLst>
                                      </p:cBhvr>
                                      <p:tavLst>
                                        <p:tav tm="0">
                                          <p:val>
                                            <p:strVal val="#ppt_y+.1"/>
                                          </p:val>
                                        </p:tav>
                                        <p:tav tm="100000">
                                          <p:val>
                                            <p:strVal val="#ppt_y"/>
                                          </p:val>
                                        </p:tav>
                                      </p:tavLst>
                                    </p:anim>
                                  </p:childTnLst>
                                </p:cTn>
                              </p:par>
                              <p:par>
                                <p:cTn id="49" presetID="45" presetClass="entr" presetSubtype="0" fill="hold" grpId="0" nodeType="with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ppt_w</p:attrName>
                                        </p:attrNameLst>
                                      </p:cBhvr>
                                      <p:tavLst>
                                        <p:tav tm="0" fmla="#ppt_w*sin(2.5*pi*$)">
                                          <p:val>
                                            <p:fltVal val="0"/>
                                          </p:val>
                                        </p:tav>
                                        <p:tav tm="100000">
                                          <p:val>
                                            <p:fltVal val="1"/>
                                          </p:val>
                                        </p:tav>
                                      </p:tavLst>
                                    </p:anim>
                                    <p:anim calcmode="lin" valueType="num">
                                      <p:cBhvr>
                                        <p:cTn id="53" dur="1000" fill="hold"/>
                                        <p:tgtEl>
                                          <p:spTgt spid="26"/>
                                        </p:tgtEl>
                                        <p:attrNameLst>
                                          <p:attrName>ppt_h</p:attrName>
                                        </p:attrNameLst>
                                      </p:cBhvr>
                                      <p:tavLst>
                                        <p:tav tm="0">
                                          <p:val>
                                            <p:strVal val="#ppt_h"/>
                                          </p:val>
                                        </p:tav>
                                        <p:tav tm="100000">
                                          <p:val>
                                            <p:strVal val="#ppt_h"/>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p:cTn id="57" dur="500" fill="hold"/>
                                        <p:tgtEl>
                                          <p:spTgt spid="29"/>
                                        </p:tgtEl>
                                        <p:attrNameLst>
                                          <p:attrName>ppt_w</p:attrName>
                                        </p:attrNameLst>
                                      </p:cBhvr>
                                      <p:tavLst>
                                        <p:tav tm="0">
                                          <p:val>
                                            <p:fltVal val="0"/>
                                          </p:val>
                                        </p:tav>
                                        <p:tav tm="100000">
                                          <p:val>
                                            <p:strVal val="#ppt_w"/>
                                          </p:val>
                                        </p:tav>
                                      </p:tavLst>
                                    </p:anim>
                                    <p:anim calcmode="lin" valueType="num">
                                      <p:cBhvr>
                                        <p:cTn id="58" dur="500" fill="hold"/>
                                        <p:tgtEl>
                                          <p:spTgt spid="29"/>
                                        </p:tgtEl>
                                        <p:attrNameLst>
                                          <p:attrName>ppt_h</p:attrName>
                                        </p:attrNameLst>
                                      </p:cBhvr>
                                      <p:tavLst>
                                        <p:tav tm="0">
                                          <p:val>
                                            <p:fltVal val="0"/>
                                          </p:val>
                                        </p:tav>
                                        <p:tav tm="100000">
                                          <p:val>
                                            <p:strVal val="#ppt_h"/>
                                          </p:val>
                                        </p:tav>
                                      </p:tavLst>
                                    </p:anim>
                                    <p:animEffect transition="in" filter="fade">
                                      <p:cBhvr>
                                        <p:cTn id="59" dur="500"/>
                                        <p:tgtEl>
                                          <p:spTgt spid="29"/>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Effect transition="in" filter="fade">
                                      <p:cBhvr>
                                        <p:cTn id="63" dur="500"/>
                                        <p:tgtEl>
                                          <p:spTgt spid="34"/>
                                        </p:tgtEl>
                                      </p:cBhvr>
                                    </p:animEffect>
                                    <p:anim calcmode="lin" valueType="num">
                                      <p:cBhvr>
                                        <p:cTn id="64" dur="500" fill="hold"/>
                                        <p:tgtEl>
                                          <p:spTgt spid="34"/>
                                        </p:tgtEl>
                                        <p:attrNameLst>
                                          <p:attrName>ppt_x</p:attrName>
                                        </p:attrNameLst>
                                      </p:cBhvr>
                                      <p:tavLst>
                                        <p:tav tm="0">
                                          <p:val>
                                            <p:strVal val="#ppt_x"/>
                                          </p:val>
                                        </p:tav>
                                        <p:tav tm="100000">
                                          <p:val>
                                            <p:strVal val="#ppt_x"/>
                                          </p:val>
                                        </p:tav>
                                      </p:tavLst>
                                    </p:anim>
                                    <p:anim calcmode="lin" valueType="num">
                                      <p:cBhvr>
                                        <p:cTn id="65" dur="500" fill="hold"/>
                                        <p:tgtEl>
                                          <p:spTgt spid="34"/>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35"/>
                                        </p:tgtEl>
                                        <p:attrNameLst>
                                          <p:attrName>style.visibility</p:attrName>
                                        </p:attrNameLst>
                                      </p:cBhvr>
                                      <p:to>
                                        <p:strVal val="visible"/>
                                      </p:to>
                                    </p:set>
                                    <p:animEffect transition="in" filter="fade">
                                      <p:cBhvr>
                                        <p:cTn id="68" dur="500"/>
                                        <p:tgtEl>
                                          <p:spTgt spid="35"/>
                                        </p:tgtEl>
                                      </p:cBhvr>
                                    </p:animEffect>
                                    <p:anim calcmode="lin" valueType="num">
                                      <p:cBhvr>
                                        <p:cTn id="69" dur="500" fill="hold"/>
                                        <p:tgtEl>
                                          <p:spTgt spid="35"/>
                                        </p:tgtEl>
                                        <p:attrNameLst>
                                          <p:attrName>ppt_x</p:attrName>
                                        </p:attrNameLst>
                                      </p:cBhvr>
                                      <p:tavLst>
                                        <p:tav tm="0">
                                          <p:val>
                                            <p:strVal val="#ppt_x"/>
                                          </p:val>
                                        </p:tav>
                                        <p:tav tm="100000">
                                          <p:val>
                                            <p:strVal val="#ppt_x"/>
                                          </p:val>
                                        </p:tav>
                                      </p:tavLst>
                                    </p:anim>
                                    <p:anim calcmode="lin" valueType="num">
                                      <p:cBhvr>
                                        <p:cTn id="70" dur="5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p:bldP spid="28" grpId="0"/>
      <p:bldP spid="29" grpId="0"/>
      <p:bldP spid="30" grpId="0"/>
      <p:bldP spid="31" grpId="0"/>
      <p:bldP spid="32" grpId="0"/>
      <p:bldP spid="33" grpId="0"/>
      <p:bldP spid="34"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7632" y="3151632"/>
            <a:ext cx="4468368" cy="3706368"/>
          </a:xfrm>
          <a:prstGeom prst="rect">
            <a:avLst/>
          </a:prstGeom>
          <a:solidFill>
            <a:schemeClr val="bg1">
              <a:lumMod val="65000"/>
            </a:schemeClr>
          </a:solidFill>
        </p:spPr>
      </p:pic>
      <p:pic>
        <p:nvPicPr>
          <p:cNvPr id="9" name="Picture 2" descr="C:\Users\Bronwyn.Driver\Pictures\Stramlining 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30675" y="5398865"/>
            <a:ext cx="1662645" cy="1360662"/>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173018C8-03FD-436F-9C99-DA75024C8C61}"/>
              </a:ext>
            </a:extLst>
          </p:cNvPr>
          <p:cNvSpPr txBox="1"/>
          <p:nvPr/>
        </p:nvSpPr>
        <p:spPr>
          <a:xfrm>
            <a:off x="606581" y="236528"/>
            <a:ext cx="868227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dirty="0">
                <a:solidFill>
                  <a:prstClr val="white">
                    <a:lumMod val="65000"/>
                  </a:prstClr>
                </a:solidFill>
                <a:latin typeface="Tw Cen MT" panose="020B0602020104020603" pitchFamily="34" charset="0"/>
              </a:rPr>
              <a:t>WELCOME</a:t>
            </a:r>
            <a:endParaRPr kumimoji="0" lang="en-US" sz="4000" b="0" i="0" u="none" strike="noStrike" kern="1200" cap="none" spc="0" normalizeH="0" baseline="0" noProof="0" dirty="0">
              <a:ln>
                <a:noFill/>
              </a:ln>
              <a:solidFill>
                <a:prstClr val="white">
                  <a:lumMod val="65000"/>
                </a:prstClr>
              </a:solidFill>
              <a:effectLst/>
              <a:uLnTx/>
              <a:uFillTx/>
              <a:latin typeface="Tw Cen MT" panose="020B0602020104020603" pitchFamily="34" charset="0"/>
              <a:ea typeface="+mn-ea"/>
              <a:cs typeface="+mn-cs"/>
            </a:endParaRP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6109" y="6235908"/>
            <a:ext cx="914400" cy="432816"/>
          </a:xfrm>
          <a:prstGeom prst="rect">
            <a:avLst/>
          </a:prstGeom>
        </p:spPr>
      </p:pic>
      <p:sp>
        <p:nvSpPr>
          <p:cNvPr id="7" name="TextBox 6"/>
          <p:cNvSpPr txBox="1"/>
          <p:nvPr/>
        </p:nvSpPr>
        <p:spPr>
          <a:xfrm>
            <a:off x="1191228" y="1145580"/>
            <a:ext cx="7512977" cy="461665"/>
          </a:xfrm>
          <a:prstGeom prst="rect">
            <a:avLst/>
          </a:prstGeom>
          <a:noFill/>
        </p:spPr>
        <p:txBody>
          <a:bodyPr wrap="square" rtlCol="0">
            <a:spAutoFit/>
          </a:bodyPr>
          <a:lstStyle/>
          <a:p>
            <a:pPr algn="ctr"/>
            <a:r>
              <a:rPr lang="en-GB" sz="2400" b="1" i="1" dirty="0">
                <a:solidFill>
                  <a:srgbClr val="E44C1C"/>
                </a:solidFill>
                <a:latin typeface="Tw Cen MT" panose="020B0602020104020603" pitchFamily="34" charset="0"/>
              </a:rPr>
              <a:t>My Streamlining Journey</a:t>
            </a:r>
          </a:p>
        </p:txBody>
      </p:sp>
      <p:sp>
        <p:nvSpPr>
          <p:cNvPr id="3" name="Rectangle 2"/>
          <p:cNvSpPr/>
          <p:nvPr/>
        </p:nvSpPr>
        <p:spPr>
          <a:xfrm>
            <a:off x="7513324" y="4582294"/>
            <a:ext cx="1200970" cy="369332"/>
          </a:xfrm>
          <a:prstGeom prst="rect">
            <a:avLst/>
          </a:prstGeom>
        </p:spPr>
        <p:txBody>
          <a:bodyPr wrap="none">
            <a:spAutoFit/>
          </a:bodyPr>
          <a:lstStyle/>
          <a:p>
            <a:pPr algn="r"/>
            <a:r>
              <a:rPr lang="en-US" dirty="0">
                <a:solidFill>
                  <a:schemeClr val="bg1">
                    <a:lumMod val="65000"/>
                  </a:schemeClr>
                </a:solidFill>
                <a:latin typeface="Tw Cen MT" panose="020B0602020104020603" pitchFamily="34" charset="0"/>
              </a:rPr>
              <a:t>April 2018</a:t>
            </a:r>
          </a:p>
        </p:txBody>
      </p:sp>
      <p:sp>
        <p:nvSpPr>
          <p:cNvPr id="27" name="Rectangle 26"/>
          <p:cNvSpPr/>
          <p:nvPr/>
        </p:nvSpPr>
        <p:spPr>
          <a:xfrm>
            <a:off x="6854330" y="2533129"/>
            <a:ext cx="1317989" cy="923330"/>
          </a:xfrm>
          <a:prstGeom prst="rect">
            <a:avLst/>
          </a:prstGeom>
        </p:spPr>
        <p:txBody>
          <a:bodyPr wrap="none">
            <a:spAutoFit/>
          </a:bodyPr>
          <a:lstStyle/>
          <a:p>
            <a:pPr algn="ctr"/>
            <a:r>
              <a:rPr lang="en-US" dirty="0">
                <a:solidFill>
                  <a:schemeClr val="bg1">
                    <a:lumMod val="65000"/>
                  </a:schemeClr>
                </a:solidFill>
                <a:latin typeface="Tw Cen MT" panose="020B0602020104020603" pitchFamily="34" charset="0"/>
              </a:rPr>
              <a:t>NW</a:t>
            </a:r>
          </a:p>
          <a:p>
            <a:pPr algn="ctr"/>
            <a:r>
              <a:rPr lang="en-US" dirty="0">
                <a:solidFill>
                  <a:schemeClr val="bg1">
                    <a:lumMod val="65000"/>
                  </a:schemeClr>
                </a:solidFill>
                <a:latin typeface="Tw Cen MT" panose="020B0602020104020603" pitchFamily="34" charset="0"/>
              </a:rPr>
              <a:t>Streamlining</a:t>
            </a:r>
          </a:p>
          <a:p>
            <a:pPr algn="ctr"/>
            <a:r>
              <a:rPr lang="en-US" dirty="0">
                <a:solidFill>
                  <a:schemeClr val="bg1">
                    <a:lumMod val="65000"/>
                  </a:schemeClr>
                </a:solidFill>
                <a:latin typeface="Tw Cen MT" panose="020B0602020104020603" pitchFamily="34" charset="0"/>
              </a:rPr>
              <a:t>Board</a:t>
            </a:r>
          </a:p>
        </p:txBody>
      </p:sp>
      <p:sp>
        <p:nvSpPr>
          <p:cNvPr id="29" name="Rectangle 28"/>
          <p:cNvSpPr/>
          <p:nvPr/>
        </p:nvSpPr>
        <p:spPr>
          <a:xfrm>
            <a:off x="519764" y="3803302"/>
            <a:ext cx="1269771" cy="646331"/>
          </a:xfrm>
          <a:prstGeom prst="rect">
            <a:avLst/>
          </a:prstGeom>
        </p:spPr>
        <p:txBody>
          <a:bodyPr wrap="square">
            <a:spAutoFit/>
          </a:bodyPr>
          <a:lstStyle/>
          <a:p>
            <a:pPr algn="ctr"/>
            <a:r>
              <a:rPr lang="en-US" dirty="0">
                <a:solidFill>
                  <a:schemeClr val="bg1">
                    <a:lumMod val="65000"/>
                  </a:schemeClr>
                </a:solidFill>
                <a:latin typeface="Tw Cen MT" panose="020B0602020104020603" pitchFamily="34" charset="0"/>
              </a:rPr>
              <a:t>GM HRD</a:t>
            </a:r>
          </a:p>
          <a:p>
            <a:pPr algn="ctr"/>
            <a:r>
              <a:rPr lang="en-US" dirty="0">
                <a:solidFill>
                  <a:schemeClr val="bg1">
                    <a:lumMod val="65000"/>
                  </a:schemeClr>
                </a:solidFill>
                <a:latin typeface="Tw Cen MT" panose="020B0602020104020603" pitchFamily="34" charset="0"/>
              </a:rPr>
              <a:t>Network</a:t>
            </a:r>
          </a:p>
        </p:txBody>
      </p:sp>
      <p:grpSp>
        <p:nvGrpSpPr>
          <p:cNvPr id="19" name="Group 18"/>
          <p:cNvGrpSpPr/>
          <p:nvPr/>
        </p:nvGrpSpPr>
        <p:grpSpPr>
          <a:xfrm>
            <a:off x="2083338" y="2714305"/>
            <a:ext cx="5728758" cy="4134948"/>
            <a:chOff x="3412706" y="2723052"/>
            <a:chExt cx="5728758" cy="4134948"/>
          </a:xfrm>
        </p:grpSpPr>
        <p:sp>
          <p:nvSpPr>
            <p:cNvPr id="20" name="Freeform 19"/>
            <p:cNvSpPr>
              <a:spLocks/>
            </p:cNvSpPr>
            <p:nvPr/>
          </p:nvSpPr>
          <p:spPr bwMode="auto">
            <a:xfrm>
              <a:off x="3423821" y="2768607"/>
              <a:ext cx="5689333" cy="4089393"/>
            </a:xfrm>
            <a:custGeom>
              <a:avLst/>
              <a:gdLst>
                <a:gd name="connsiteX0" fmla="*/ 2829517 w 6198260"/>
                <a:gd name="connsiteY0" fmla="*/ 0 h 4455201"/>
                <a:gd name="connsiteX1" fmla="*/ 2862597 w 6198260"/>
                <a:gd name="connsiteY1" fmla="*/ 0 h 4455201"/>
                <a:gd name="connsiteX2" fmla="*/ 2772177 w 6198260"/>
                <a:gd name="connsiteY2" fmla="*/ 303091 h 4455201"/>
                <a:gd name="connsiteX3" fmla="*/ 2478862 w 6198260"/>
                <a:gd name="connsiteY3" fmla="*/ 502956 h 4455201"/>
                <a:gd name="connsiteX4" fmla="*/ 2332205 w 6198260"/>
                <a:gd name="connsiteY4" fmla="*/ 574336 h 4455201"/>
                <a:gd name="connsiteX5" fmla="*/ 2255017 w 6198260"/>
                <a:gd name="connsiteY5" fmla="*/ 635833 h 4455201"/>
                <a:gd name="connsiteX6" fmla="*/ 2557153 w 6198260"/>
                <a:gd name="connsiteY6" fmla="*/ 786280 h 4455201"/>
                <a:gd name="connsiteX7" fmla="*/ 3074313 w 6198260"/>
                <a:gd name="connsiteY7" fmla="*/ 854366 h 4455201"/>
                <a:gd name="connsiteX8" fmla="*/ 3979620 w 6198260"/>
                <a:gd name="connsiteY8" fmla="*/ 1032268 h 4455201"/>
                <a:gd name="connsiteX9" fmla="*/ 4621384 w 6198260"/>
                <a:gd name="connsiteY9" fmla="*/ 1486905 h 4455201"/>
                <a:gd name="connsiteX10" fmla="*/ 4549709 w 6198260"/>
                <a:gd name="connsiteY10" fmla="*/ 2015118 h 4455201"/>
                <a:gd name="connsiteX11" fmla="*/ 4331377 w 6198260"/>
                <a:gd name="connsiteY11" fmla="*/ 2172154 h 4455201"/>
                <a:gd name="connsiteX12" fmla="*/ 4014906 w 6198260"/>
                <a:gd name="connsiteY12" fmla="*/ 2280872 h 4455201"/>
                <a:gd name="connsiteX13" fmla="*/ 3289337 w 6198260"/>
                <a:gd name="connsiteY13" fmla="*/ 2399473 h 4455201"/>
                <a:gd name="connsiteX14" fmla="*/ 2618903 w 6198260"/>
                <a:gd name="connsiteY14" fmla="*/ 2452184 h 4455201"/>
                <a:gd name="connsiteX15" fmla="*/ 2205396 w 6198260"/>
                <a:gd name="connsiteY15" fmla="*/ 2485129 h 4455201"/>
                <a:gd name="connsiteX16" fmla="*/ 1848125 w 6198260"/>
                <a:gd name="connsiteY16" fmla="*/ 2545528 h 4455201"/>
                <a:gd name="connsiteX17" fmla="*/ 1721316 w 6198260"/>
                <a:gd name="connsiteY17" fmla="*/ 2590552 h 4455201"/>
                <a:gd name="connsiteX18" fmla="*/ 1657360 w 6198260"/>
                <a:gd name="connsiteY18" fmla="*/ 2641067 h 4455201"/>
                <a:gd name="connsiteX19" fmla="*/ 1730137 w 6198260"/>
                <a:gd name="connsiteY19" fmla="*/ 2728920 h 4455201"/>
                <a:gd name="connsiteX20" fmla="*/ 1981550 w 6198260"/>
                <a:gd name="connsiteY20" fmla="*/ 2798104 h 4455201"/>
                <a:gd name="connsiteX21" fmla="*/ 2296919 w 6198260"/>
                <a:gd name="connsiteY21" fmla="*/ 2847521 h 4455201"/>
                <a:gd name="connsiteX22" fmla="*/ 2709324 w 6198260"/>
                <a:gd name="connsiteY22" fmla="*/ 2889251 h 4455201"/>
                <a:gd name="connsiteX23" fmla="*/ 3310288 w 6198260"/>
                <a:gd name="connsiteY23" fmla="*/ 2971613 h 4455201"/>
                <a:gd name="connsiteX24" fmla="*/ 4004982 w 6198260"/>
                <a:gd name="connsiteY24" fmla="*/ 3088017 h 4455201"/>
                <a:gd name="connsiteX25" fmla="*/ 4427311 w 6198260"/>
                <a:gd name="connsiteY25" fmla="*/ 3185753 h 4455201"/>
                <a:gd name="connsiteX26" fmla="*/ 4899261 w 6198260"/>
                <a:gd name="connsiteY26" fmla="*/ 3330710 h 4455201"/>
                <a:gd name="connsiteX27" fmla="*/ 5455016 w 6198260"/>
                <a:gd name="connsiteY27" fmla="*/ 3588777 h 4455201"/>
                <a:gd name="connsiteX28" fmla="*/ 5944608 w 6198260"/>
                <a:gd name="connsiteY28" fmla="*/ 3989604 h 4455201"/>
                <a:gd name="connsiteX29" fmla="*/ 6186821 w 6198260"/>
                <a:gd name="connsiteY29" fmla="*/ 4412429 h 4455201"/>
                <a:gd name="connsiteX30" fmla="*/ 6198260 w 6198260"/>
                <a:gd name="connsiteY30" fmla="*/ 4455201 h 4455201"/>
                <a:gd name="connsiteX31" fmla="*/ 2876491 w 6198260"/>
                <a:gd name="connsiteY31" fmla="*/ 4455201 h 4455201"/>
                <a:gd name="connsiteX32" fmla="*/ 2874727 w 6198260"/>
                <a:gd name="connsiteY32" fmla="*/ 4450556 h 4455201"/>
                <a:gd name="connsiteX33" fmla="*/ 2784307 w 6198260"/>
                <a:gd name="connsiteY33" fmla="*/ 4345407 h 4455201"/>
                <a:gd name="connsiteX34" fmla="*/ 2568180 w 6198260"/>
                <a:gd name="connsiteY34" fmla="*/ 4229002 h 4455201"/>
                <a:gd name="connsiteX35" fmla="*/ 2027863 w 6198260"/>
                <a:gd name="connsiteY35" fmla="*/ 4055494 h 4455201"/>
                <a:gd name="connsiteX36" fmla="*/ 1408153 w 6198260"/>
                <a:gd name="connsiteY36" fmla="*/ 3883083 h 4455201"/>
                <a:gd name="connsiteX37" fmla="*/ 832550 w 6198260"/>
                <a:gd name="connsiteY37" fmla="*/ 3695298 h 4455201"/>
                <a:gd name="connsiteX38" fmla="*/ 276795 w 6198260"/>
                <a:gd name="connsiteY38" fmla="*/ 3385618 h 4455201"/>
                <a:gd name="connsiteX39" fmla="*/ 34204 w 6198260"/>
                <a:gd name="connsiteY39" fmla="*/ 3046287 h 4455201"/>
                <a:gd name="connsiteX40" fmla="*/ 31999 w 6198260"/>
                <a:gd name="connsiteY40" fmla="*/ 2678405 h 4455201"/>
                <a:gd name="connsiteX41" fmla="*/ 329724 w 6198260"/>
                <a:gd name="connsiteY41" fmla="*/ 2319307 h 4455201"/>
                <a:gd name="connsiteX42" fmla="*/ 954948 w 6198260"/>
                <a:gd name="connsiteY42" fmla="*/ 2023903 h 4455201"/>
                <a:gd name="connsiteX43" fmla="*/ 1609944 w 6198260"/>
                <a:gd name="connsiteY43" fmla="*/ 1869063 h 4455201"/>
                <a:gd name="connsiteX44" fmla="*/ 2326691 w 6198260"/>
                <a:gd name="connsiteY44" fmla="*/ 1764738 h 4455201"/>
                <a:gd name="connsiteX45" fmla="*/ 2860392 w 6198260"/>
                <a:gd name="connsiteY45" fmla="*/ 1717518 h 4455201"/>
                <a:gd name="connsiteX46" fmla="*/ 3434892 w 6198260"/>
                <a:gd name="connsiteY46" fmla="*/ 1682377 h 4455201"/>
                <a:gd name="connsiteX47" fmla="*/ 3759082 w 6198260"/>
                <a:gd name="connsiteY47" fmla="*/ 1596720 h 4455201"/>
                <a:gd name="connsiteX48" fmla="*/ 3828552 w 6198260"/>
                <a:gd name="connsiteY48" fmla="*/ 1514359 h 4455201"/>
                <a:gd name="connsiteX49" fmla="*/ 3760185 w 6198260"/>
                <a:gd name="connsiteY49" fmla="*/ 1418819 h 4455201"/>
                <a:gd name="connsiteX50" fmla="*/ 3485616 w 6198260"/>
                <a:gd name="connsiteY50" fmla="*/ 1315592 h 4455201"/>
                <a:gd name="connsiteX51" fmla="*/ 3129448 w 6198260"/>
                <a:gd name="connsiteY51" fmla="*/ 1244212 h 4455201"/>
                <a:gd name="connsiteX52" fmla="*/ 2406085 w 6198260"/>
                <a:gd name="connsiteY52" fmla="*/ 1097059 h 4455201"/>
                <a:gd name="connsiteX53" fmla="*/ 2053225 w 6198260"/>
                <a:gd name="connsiteY53" fmla="*/ 975163 h 4455201"/>
                <a:gd name="connsiteX54" fmla="*/ 1835995 w 6198260"/>
                <a:gd name="connsiteY54" fmla="*/ 849974 h 4455201"/>
                <a:gd name="connsiteX55" fmla="*/ 1759910 w 6198260"/>
                <a:gd name="connsiteY55" fmla="*/ 725882 h 4455201"/>
                <a:gd name="connsiteX56" fmla="*/ 1815044 w 6198260"/>
                <a:gd name="connsiteY56" fmla="*/ 593005 h 4455201"/>
                <a:gd name="connsiteX57" fmla="*/ 2031171 w 6198260"/>
                <a:gd name="connsiteY57" fmla="*/ 459030 h 4455201"/>
                <a:gd name="connsiteX58" fmla="*/ 2377415 w 6198260"/>
                <a:gd name="connsiteY58" fmla="*/ 337134 h 4455201"/>
                <a:gd name="connsiteX59" fmla="*/ 2620006 w 6198260"/>
                <a:gd name="connsiteY59" fmla="*/ 232809 h 4455201"/>
                <a:gd name="connsiteX60" fmla="*/ 2761150 w 6198260"/>
                <a:gd name="connsiteY60" fmla="*/ 126288 h 4455201"/>
                <a:gd name="connsiteX61" fmla="*/ 2829517 w 6198260"/>
                <a:gd name="connsiteY61" fmla="*/ 0 h 4455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6198260" h="4455201">
                  <a:moveTo>
                    <a:pt x="2829517" y="0"/>
                  </a:moveTo>
                  <a:lnTo>
                    <a:pt x="2862597" y="0"/>
                  </a:lnTo>
                  <a:cubicBezTo>
                    <a:pt x="2889062" y="113110"/>
                    <a:pt x="2848262" y="219632"/>
                    <a:pt x="2772177" y="303091"/>
                  </a:cubicBezTo>
                  <a:cubicBezTo>
                    <a:pt x="2690578" y="389846"/>
                    <a:pt x="2584720" y="451343"/>
                    <a:pt x="2478862" y="502956"/>
                  </a:cubicBezTo>
                  <a:cubicBezTo>
                    <a:pt x="2430344" y="527115"/>
                    <a:pt x="2379620" y="547980"/>
                    <a:pt x="2332205" y="574336"/>
                  </a:cubicBezTo>
                  <a:cubicBezTo>
                    <a:pt x="2304637" y="589710"/>
                    <a:pt x="2271557" y="608379"/>
                    <a:pt x="2255017" y="635833"/>
                  </a:cubicBezTo>
                  <a:cubicBezTo>
                    <a:pt x="2189958" y="737962"/>
                    <a:pt x="2511943" y="778593"/>
                    <a:pt x="2557153" y="786280"/>
                  </a:cubicBezTo>
                  <a:cubicBezTo>
                    <a:pt x="2729172" y="813734"/>
                    <a:pt x="2902294" y="829109"/>
                    <a:pt x="3074313" y="854366"/>
                  </a:cubicBezTo>
                  <a:cubicBezTo>
                    <a:pt x="3380860" y="898292"/>
                    <a:pt x="3684099" y="937826"/>
                    <a:pt x="3979620" y="1032268"/>
                  </a:cubicBezTo>
                  <a:cubicBezTo>
                    <a:pt x="4220006" y="1110237"/>
                    <a:pt x="4498986" y="1246408"/>
                    <a:pt x="4621384" y="1486905"/>
                  </a:cubicBezTo>
                  <a:cubicBezTo>
                    <a:pt x="4707394" y="1658217"/>
                    <a:pt x="4672108" y="1870161"/>
                    <a:pt x="4549709" y="2015118"/>
                  </a:cubicBezTo>
                  <a:cubicBezTo>
                    <a:pt x="4491267" y="2085400"/>
                    <a:pt x="4411873" y="2133719"/>
                    <a:pt x="4331377" y="2172154"/>
                  </a:cubicBezTo>
                  <a:cubicBezTo>
                    <a:pt x="4229930" y="2219375"/>
                    <a:pt x="4122969" y="2253418"/>
                    <a:pt x="4014906" y="2280872"/>
                  </a:cubicBezTo>
                  <a:cubicBezTo>
                    <a:pt x="3777828" y="2342369"/>
                    <a:pt x="3533031" y="2375313"/>
                    <a:pt x="3289337" y="2399473"/>
                  </a:cubicBezTo>
                  <a:cubicBezTo>
                    <a:pt x="3066595" y="2422534"/>
                    <a:pt x="2842749" y="2439007"/>
                    <a:pt x="2618903" y="2452184"/>
                  </a:cubicBezTo>
                  <a:cubicBezTo>
                    <a:pt x="2481067" y="2460970"/>
                    <a:pt x="2343232" y="2470853"/>
                    <a:pt x="2205396" y="2485129"/>
                  </a:cubicBezTo>
                  <a:cubicBezTo>
                    <a:pt x="2085203" y="2498307"/>
                    <a:pt x="1965010" y="2513681"/>
                    <a:pt x="1848125" y="2545528"/>
                  </a:cubicBezTo>
                  <a:cubicBezTo>
                    <a:pt x="1805120" y="2556509"/>
                    <a:pt x="1762115" y="2570785"/>
                    <a:pt x="1721316" y="2590552"/>
                  </a:cubicBezTo>
                  <a:cubicBezTo>
                    <a:pt x="1699262" y="2602632"/>
                    <a:pt x="1669490" y="2616908"/>
                    <a:pt x="1657360" y="2641067"/>
                  </a:cubicBezTo>
                  <a:cubicBezTo>
                    <a:pt x="1634204" y="2684994"/>
                    <a:pt x="1700365" y="2715742"/>
                    <a:pt x="1730137" y="2728920"/>
                  </a:cubicBezTo>
                  <a:cubicBezTo>
                    <a:pt x="1809531" y="2764061"/>
                    <a:pt x="1896643" y="2781632"/>
                    <a:pt x="1981550" y="2798104"/>
                  </a:cubicBezTo>
                  <a:cubicBezTo>
                    <a:pt x="2086305" y="2818969"/>
                    <a:pt x="2191061" y="2834343"/>
                    <a:pt x="2296919" y="2847521"/>
                  </a:cubicBezTo>
                  <a:cubicBezTo>
                    <a:pt x="2434755" y="2863993"/>
                    <a:pt x="2572591" y="2871680"/>
                    <a:pt x="2709324" y="2889251"/>
                  </a:cubicBezTo>
                  <a:cubicBezTo>
                    <a:pt x="2910013" y="2913410"/>
                    <a:pt x="3109599" y="2941962"/>
                    <a:pt x="3310288" y="2971613"/>
                  </a:cubicBezTo>
                  <a:cubicBezTo>
                    <a:pt x="3541853" y="3006754"/>
                    <a:pt x="3773417" y="3044091"/>
                    <a:pt x="4004982" y="3088017"/>
                  </a:cubicBezTo>
                  <a:cubicBezTo>
                    <a:pt x="4146126" y="3115471"/>
                    <a:pt x="4287270" y="3149514"/>
                    <a:pt x="4427311" y="3185753"/>
                  </a:cubicBezTo>
                  <a:cubicBezTo>
                    <a:pt x="4586098" y="3227483"/>
                    <a:pt x="4743782" y="3273606"/>
                    <a:pt x="4899261" y="3330710"/>
                  </a:cubicBezTo>
                  <a:cubicBezTo>
                    <a:pt x="5091129" y="3399894"/>
                    <a:pt x="5278586" y="3484452"/>
                    <a:pt x="5455016" y="3588777"/>
                  </a:cubicBezTo>
                  <a:cubicBezTo>
                    <a:pt x="5635856" y="3696396"/>
                    <a:pt x="5806772" y="3828175"/>
                    <a:pt x="5944608" y="3989604"/>
                  </a:cubicBezTo>
                  <a:cubicBezTo>
                    <a:pt x="6050466" y="4114794"/>
                    <a:pt x="6133995" y="4257898"/>
                    <a:pt x="6186821" y="4412429"/>
                  </a:cubicBezTo>
                  <a:lnTo>
                    <a:pt x="6198260" y="4455201"/>
                  </a:lnTo>
                  <a:lnTo>
                    <a:pt x="2876491" y="4455201"/>
                  </a:lnTo>
                  <a:lnTo>
                    <a:pt x="2874727" y="4450556"/>
                  </a:lnTo>
                  <a:cubicBezTo>
                    <a:pt x="2854603" y="4409924"/>
                    <a:pt x="2825106" y="4371763"/>
                    <a:pt x="2784307" y="4345407"/>
                  </a:cubicBezTo>
                  <a:cubicBezTo>
                    <a:pt x="2693886" y="4286107"/>
                    <a:pt x="2667422" y="4269634"/>
                    <a:pt x="2568180" y="4229002"/>
                  </a:cubicBezTo>
                  <a:cubicBezTo>
                    <a:pt x="2386236" y="4154328"/>
                    <a:pt x="2216422" y="4109303"/>
                    <a:pt x="2027863" y="4055494"/>
                  </a:cubicBezTo>
                  <a:cubicBezTo>
                    <a:pt x="1821660" y="3996193"/>
                    <a:pt x="1614355" y="3941285"/>
                    <a:pt x="1408153" y="3883083"/>
                  </a:cubicBezTo>
                  <a:cubicBezTo>
                    <a:pt x="1212977" y="3827077"/>
                    <a:pt x="1022212" y="3765580"/>
                    <a:pt x="832550" y="3695298"/>
                  </a:cubicBezTo>
                  <a:cubicBezTo>
                    <a:pt x="631861" y="3619525"/>
                    <a:pt x="437788" y="3530575"/>
                    <a:pt x="276795" y="3385618"/>
                  </a:cubicBezTo>
                  <a:cubicBezTo>
                    <a:pt x="173143" y="3292274"/>
                    <a:pt x="82722" y="3179164"/>
                    <a:pt x="34204" y="3046287"/>
                  </a:cubicBezTo>
                  <a:cubicBezTo>
                    <a:pt x="-9903" y="2927686"/>
                    <a:pt x="-12109" y="2797006"/>
                    <a:pt x="31999" y="2678405"/>
                  </a:cubicBezTo>
                  <a:cubicBezTo>
                    <a:pt x="87133" y="2529055"/>
                    <a:pt x="202915" y="2410455"/>
                    <a:pt x="329724" y="2319307"/>
                  </a:cubicBezTo>
                  <a:cubicBezTo>
                    <a:pt x="517181" y="2182038"/>
                    <a:pt x="736616" y="2093087"/>
                    <a:pt x="954948" y="2023903"/>
                  </a:cubicBezTo>
                  <a:cubicBezTo>
                    <a:pt x="1169972" y="1955818"/>
                    <a:pt x="1388304" y="1908597"/>
                    <a:pt x="1609944" y="1869063"/>
                  </a:cubicBezTo>
                  <a:cubicBezTo>
                    <a:pt x="1847022" y="1826235"/>
                    <a:pt x="2086305" y="1792192"/>
                    <a:pt x="2326691" y="1764738"/>
                  </a:cubicBezTo>
                  <a:cubicBezTo>
                    <a:pt x="2504224" y="1744971"/>
                    <a:pt x="2681757" y="1729597"/>
                    <a:pt x="2860392" y="1717518"/>
                  </a:cubicBezTo>
                  <a:cubicBezTo>
                    <a:pt x="3052260" y="1704340"/>
                    <a:pt x="3244127" y="1701045"/>
                    <a:pt x="3434892" y="1682377"/>
                  </a:cubicBezTo>
                  <a:cubicBezTo>
                    <a:pt x="3545161" y="1671395"/>
                    <a:pt x="3662046" y="1654923"/>
                    <a:pt x="3759082" y="1596720"/>
                  </a:cubicBezTo>
                  <a:cubicBezTo>
                    <a:pt x="3788855" y="1579150"/>
                    <a:pt x="3824141" y="1551696"/>
                    <a:pt x="3828552" y="1514359"/>
                  </a:cubicBezTo>
                  <a:cubicBezTo>
                    <a:pt x="3834065" y="1470432"/>
                    <a:pt x="3792163" y="1438586"/>
                    <a:pt x="3760185" y="1418819"/>
                  </a:cubicBezTo>
                  <a:cubicBezTo>
                    <a:pt x="3677483" y="1367206"/>
                    <a:pt x="3579344" y="1339752"/>
                    <a:pt x="3485616" y="1315592"/>
                  </a:cubicBezTo>
                  <a:cubicBezTo>
                    <a:pt x="3367628" y="1287040"/>
                    <a:pt x="3248538" y="1266175"/>
                    <a:pt x="3129448" y="1244212"/>
                  </a:cubicBezTo>
                  <a:cubicBezTo>
                    <a:pt x="2887959" y="1200286"/>
                    <a:pt x="2644265" y="1158556"/>
                    <a:pt x="2406085" y="1097059"/>
                  </a:cubicBezTo>
                  <a:cubicBezTo>
                    <a:pt x="2285892" y="1066311"/>
                    <a:pt x="2167904" y="1024581"/>
                    <a:pt x="2053225" y="975163"/>
                  </a:cubicBezTo>
                  <a:cubicBezTo>
                    <a:pt x="1977139" y="941121"/>
                    <a:pt x="1899951" y="902685"/>
                    <a:pt x="1835995" y="849974"/>
                  </a:cubicBezTo>
                  <a:cubicBezTo>
                    <a:pt x="1797401" y="818127"/>
                    <a:pt x="1764321" y="776397"/>
                    <a:pt x="1759910" y="725882"/>
                  </a:cubicBezTo>
                  <a:cubicBezTo>
                    <a:pt x="1755499" y="674268"/>
                    <a:pt x="1781964" y="629244"/>
                    <a:pt x="1815044" y="593005"/>
                  </a:cubicBezTo>
                  <a:cubicBezTo>
                    <a:pt x="1873487" y="531508"/>
                    <a:pt x="1953983" y="491974"/>
                    <a:pt x="2031171" y="459030"/>
                  </a:cubicBezTo>
                  <a:cubicBezTo>
                    <a:pt x="2143645" y="411809"/>
                    <a:pt x="2262735" y="379962"/>
                    <a:pt x="2377415" y="337134"/>
                  </a:cubicBezTo>
                  <a:cubicBezTo>
                    <a:pt x="2460116" y="307484"/>
                    <a:pt x="2542818" y="275638"/>
                    <a:pt x="2620006" y="232809"/>
                  </a:cubicBezTo>
                  <a:cubicBezTo>
                    <a:pt x="2671832" y="205355"/>
                    <a:pt x="2721453" y="171313"/>
                    <a:pt x="2761150" y="126288"/>
                  </a:cubicBezTo>
                  <a:cubicBezTo>
                    <a:pt x="2793128" y="90049"/>
                    <a:pt x="2815182" y="46123"/>
                    <a:pt x="2829517" y="0"/>
                  </a:cubicBezTo>
                  <a:close/>
                </a:path>
              </a:pathLst>
            </a:custGeom>
            <a:solidFill>
              <a:srgbClr val="E1E2E2"/>
            </a:solidFill>
            <a:ln w="3175" cap="flat">
              <a:noFill/>
              <a:prstDash val="solid"/>
              <a:miter lim="800000"/>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21" name="Freeform 17"/>
            <p:cNvSpPr>
              <a:spLocks/>
            </p:cNvSpPr>
            <p:nvPr/>
          </p:nvSpPr>
          <p:spPr bwMode="auto">
            <a:xfrm>
              <a:off x="3412706" y="2723052"/>
              <a:ext cx="5728758" cy="4134314"/>
            </a:xfrm>
            <a:custGeom>
              <a:avLst/>
              <a:gdLst>
                <a:gd name="T0" fmla="*/ 2607 w 5660"/>
                <a:gd name="T1" fmla="*/ 0 h 4101"/>
                <a:gd name="T2" fmla="*/ 2525 w 5660"/>
                <a:gd name="T3" fmla="*/ 272 h 4101"/>
                <a:gd name="T4" fmla="*/ 2259 w 5660"/>
                <a:gd name="T5" fmla="*/ 452 h 4101"/>
                <a:gd name="T6" fmla="*/ 2126 w 5660"/>
                <a:gd name="T7" fmla="*/ 515 h 4101"/>
                <a:gd name="T8" fmla="*/ 2056 w 5660"/>
                <a:gd name="T9" fmla="*/ 571 h 4101"/>
                <a:gd name="T10" fmla="*/ 2330 w 5660"/>
                <a:gd name="T11" fmla="*/ 705 h 4101"/>
                <a:gd name="T12" fmla="*/ 2799 w 5660"/>
                <a:gd name="T13" fmla="*/ 767 h 4101"/>
                <a:gd name="T14" fmla="*/ 3620 w 5660"/>
                <a:gd name="T15" fmla="*/ 927 h 4101"/>
                <a:gd name="T16" fmla="*/ 4202 w 5660"/>
                <a:gd name="T17" fmla="*/ 1335 h 4101"/>
                <a:gd name="T18" fmla="*/ 4137 w 5660"/>
                <a:gd name="T19" fmla="*/ 1809 h 4101"/>
                <a:gd name="T20" fmla="*/ 3939 w 5660"/>
                <a:gd name="T21" fmla="*/ 1949 h 4101"/>
                <a:gd name="T22" fmla="*/ 3652 w 5660"/>
                <a:gd name="T23" fmla="*/ 2047 h 4101"/>
                <a:gd name="T24" fmla="*/ 2994 w 5660"/>
                <a:gd name="T25" fmla="*/ 2153 h 4101"/>
                <a:gd name="T26" fmla="*/ 2386 w 5660"/>
                <a:gd name="T27" fmla="*/ 2201 h 4101"/>
                <a:gd name="T28" fmla="*/ 2011 w 5660"/>
                <a:gd name="T29" fmla="*/ 2230 h 4101"/>
                <a:gd name="T30" fmla="*/ 1687 w 5660"/>
                <a:gd name="T31" fmla="*/ 2284 h 4101"/>
                <a:gd name="T32" fmla="*/ 1572 w 5660"/>
                <a:gd name="T33" fmla="*/ 2325 h 4101"/>
                <a:gd name="T34" fmla="*/ 1514 w 5660"/>
                <a:gd name="T35" fmla="*/ 2370 h 4101"/>
                <a:gd name="T36" fmla="*/ 1580 w 5660"/>
                <a:gd name="T37" fmla="*/ 2449 h 4101"/>
                <a:gd name="T38" fmla="*/ 1808 w 5660"/>
                <a:gd name="T39" fmla="*/ 2511 h 4101"/>
                <a:gd name="T40" fmla="*/ 2094 w 5660"/>
                <a:gd name="T41" fmla="*/ 2555 h 4101"/>
                <a:gd name="T42" fmla="*/ 2468 w 5660"/>
                <a:gd name="T43" fmla="*/ 2592 h 4101"/>
                <a:gd name="T44" fmla="*/ 3013 w 5660"/>
                <a:gd name="T45" fmla="*/ 2667 h 4101"/>
                <a:gd name="T46" fmla="*/ 3643 w 5660"/>
                <a:gd name="T47" fmla="*/ 2771 h 4101"/>
                <a:gd name="T48" fmla="*/ 4026 w 5660"/>
                <a:gd name="T49" fmla="*/ 2859 h 4101"/>
                <a:gd name="T50" fmla="*/ 4454 w 5660"/>
                <a:gd name="T51" fmla="*/ 2988 h 4101"/>
                <a:gd name="T52" fmla="*/ 4958 w 5660"/>
                <a:gd name="T53" fmla="*/ 3220 h 4101"/>
                <a:gd name="T54" fmla="*/ 5402 w 5660"/>
                <a:gd name="T55" fmla="*/ 3580 h 4101"/>
                <a:gd name="T56" fmla="*/ 5660 w 5660"/>
                <a:gd name="T57" fmla="*/ 4101 h 4101"/>
                <a:gd name="T58" fmla="*/ 2709 w 5660"/>
                <a:gd name="T59" fmla="*/ 4101 h 4101"/>
                <a:gd name="T60" fmla="*/ 2612 w 5660"/>
                <a:gd name="T61" fmla="*/ 3949 h 4101"/>
                <a:gd name="T62" fmla="*/ 2360 w 5660"/>
                <a:gd name="T63" fmla="*/ 3803 h 4101"/>
                <a:gd name="T64" fmla="*/ 1850 w 5660"/>
                <a:gd name="T65" fmla="*/ 3639 h 4101"/>
                <a:gd name="T66" fmla="*/ 1288 w 5660"/>
                <a:gd name="T67" fmla="*/ 3484 h 4101"/>
                <a:gd name="T68" fmla="*/ 766 w 5660"/>
                <a:gd name="T69" fmla="*/ 3316 h 4101"/>
                <a:gd name="T70" fmla="*/ 262 w 5660"/>
                <a:gd name="T71" fmla="*/ 3038 h 4101"/>
                <a:gd name="T72" fmla="*/ 42 w 5660"/>
                <a:gd name="T73" fmla="*/ 2733 h 4101"/>
                <a:gd name="T74" fmla="*/ 40 w 5660"/>
                <a:gd name="T75" fmla="*/ 2403 h 4101"/>
                <a:gd name="T76" fmla="*/ 310 w 5660"/>
                <a:gd name="T77" fmla="*/ 2081 h 4101"/>
                <a:gd name="T78" fmla="*/ 877 w 5660"/>
                <a:gd name="T79" fmla="*/ 1816 h 4101"/>
                <a:gd name="T80" fmla="*/ 1471 w 5660"/>
                <a:gd name="T81" fmla="*/ 1677 h 4101"/>
                <a:gd name="T82" fmla="*/ 2121 w 5660"/>
                <a:gd name="T83" fmla="*/ 1584 h 4101"/>
                <a:gd name="T84" fmla="*/ 2605 w 5660"/>
                <a:gd name="T85" fmla="*/ 1541 h 4101"/>
                <a:gd name="T86" fmla="*/ 3126 w 5660"/>
                <a:gd name="T87" fmla="*/ 1510 h 4101"/>
                <a:gd name="T88" fmla="*/ 3420 w 5660"/>
                <a:gd name="T89" fmla="*/ 1433 h 4101"/>
                <a:gd name="T90" fmla="*/ 3483 w 5660"/>
                <a:gd name="T91" fmla="*/ 1359 h 4101"/>
                <a:gd name="T92" fmla="*/ 3421 w 5660"/>
                <a:gd name="T93" fmla="*/ 1273 h 4101"/>
                <a:gd name="T94" fmla="*/ 3172 w 5660"/>
                <a:gd name="T95" fmla="*/ 1181 h 4101"/>
                <a:gd name="T96" fmla="*/ 2849 w 5660"/>
                <a:gd name="T97" fmla="*/ 1116 h 4101"/>
                <a:gd name="T98" fmla="*/ 2193 w 5660"/>
                <a:gd name="T99" fmla="*/ 985 h 4101"/>
                <a:gd name="T100" fmla="*/ 1873 w 5660"/>
                <a:gd name="T101" fmla="*/ 875 h 4101"/>
                <a:gd name="T102" fmla="*/ 1676 w 5660"/>
                <a:gd name="T103" fmla="*/ 762 h 4101"/>
                <a:gd name="T104" fmla="*/ 1607 w 5660"/>
                <a:gd name="T105" fmla="*/ 651 h 4101"/>
                <a:gd name="T106" fmla="*/ 1657 w 5660"/>
                <a:gd name="T107" fmla="*/ 532 h 4101"/>
                <a:gd name="T108" fmla="*/ 1853 w 5660"/>
                <a:gd name="T109" fmla="*/ 412 h 4101"/>
                <a:gd name="T110" fmla="*/ 2167 w 5660"/>
                <a:gd name="T111" fmla="*/ 303 h 4101"/>
                <a:gd name="T112" fmla="*/ 2387 w 5660"/>
                <a:gd name="T113" fmla="*/ 209 h 4101"/>
                <a:gd name="T114" fmla="*/ 2515 w 5660"/>
                <a:gd name="T115" fmla="*/ 114 h 4101"/>
                <a:gd name="T116" fmla="*/ 2577 w 5660"/>
                <a:gd name="T117" fmla="*/ 0 h 4101"/>
                <a:gd name="T118" fmla="*/ 2607 w 5660"/>
                <a:gd name="T119" fmla="*/ 0 h 4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660" h="4101">
                  <a:moveTo>
                    <a:pt x="2607" y="0"/>
                  </a:moveTo>
                  <a:cubicBezTo>
                    <a:pt x="2631" y="101"/>
                    <a:pt x="2594" y="197"/>
                    <a:pt x="2525" y="272"/>
                  </a:cubicBezTo>
                  <a:cubicBezTo>
                    <a:pt x="2451" y="350"/>
                    <a:pt x="2355" y="405"/>
                    <a:pt x="2259" y="452"/>
                  </a:cubicBezTo>
                  <a:cubicBezTo>
                    <a:pt x="2215" y="473"/>
                    <a:pt x="2169" y="491"/>
                    <a:pt x="2126" y="515"/>
                  </a:cubicBezTo>
                  <a:cubicBezTo>
                    <a:pt x="2101" y="529"/>
                    <a:pt x="2071" y="546"/>
                    <a:pt x="2056" y="571"/>
                  </a:cubicBezTo>
                  <a:cubicBezTo>
                    <a:pt x="1997" y="662"/>
                    <a:pt x="2289" y="699"/>
                    <a:pt x="2330" y="705"/>
                  </a:cubicBezTo>
                  <a:cubicBezTo>
                    <a:pt x="2486" y="730"/>
                    <a:pt x="2643" y="744"/>
                    <a:pt x="2799" y="767"/>
                  </a:cubicBezTo>
                  <a:cubicBezTo>
                    <a:pt x="3077" y="806"/>
                    <a:pt x="3352" y="841"/>
                    <a:pt x="3620" y="927"/>
                  </a:cubicBezTo>
                  <a:cubicBezTo>
                    <a:pt x="3838" y="996"/>
                    <a:pt x="4091" y="1118"/>
                    <a:pt x="4202" y="1335"/>
                  </a:cubicBezTo>
                  <a:cubicBezTo>
                    <a:pt x="4280" y="1488"/>
                    <a:pt x="4248" y="1679"/>
                    <a:pt x="4137" y="1809"/>
                  </a:cubicBezTo>
                  <a:cubicBezTo>
                    <a:pt x="4084" y="1871"/>
                    <a:pt x="4012" y="1914"/>
                    <a:pt x="3939" y="1949"/>
                  </a:cubicBezTo>
                  <a:cubicBezTo>
                    <a:pt x="3847" y="1992"/>
                    <a:pt x="3750" y="2022"/>
                    <a:pt x="3652" y="2047"/>
                  </a:cubicBezTo>
                  <a:cubicBezTo>
                    <a:pt x="3437" y="2102"/>
                    <a:pt x="3215" y="2131"/>
                    <a:pt x="2994" y="2153"/>
                  </a:cubicBezTo>
                  <a:cubicBezTo>
                    <a:pt x="2792" y="2174"/>
                    <a:pt x="2589" y="2188"/>
                    <a:pt x="2386" y="2201"/>
                  </a:cubicBezTo>
                  <a:cubicBezTo>
                    <a:pt x="2261" y="2209"/>
                    <a:pt x="2136" y="2217"/>
                    <a:pt x="2011" y="2230"/>
                  </a:cubicBezTo>
                  <a:cubicBezTo>
                    <a:pt x="1902" y="2242"/>
                    <a:pt x="1793" y="2256"/>
                    <a:pt x="1687" y="2284"/>
                  </a:cubicBezTo>
                  <a:cubicBezTo>
                    <a:pt x="1648" y="2294"/>
                    <a:pt x="1609" y="2306"/>
                    <a:pt x="1572" y="2325"/>
                  </a:cubicBezTo>
                  <a:cubicBezTo>
                    <a:pt x="1552" y="2335"/>
                    <a:pt x="1525" y="2348"/>
                    <a:pt x="1514" y="2370"/>
                  </a:cubicBezTo>
                  <a:cubicBezTo>
                    <a:pt x="1493" y="2409"/>
                    <a:pt x="1553" y="2437"/>
                    <a:pt x="1580" y="2449"/>
                  </a:cubicBezTo>
                  <a:cubicBezTo>
                    <a:pt x="1652" y="2480"/>
                    <a:pt x="1731" y="2496"/>
                    <a:pt x="1808" y="2511"/>
                  </a:cubicBezTo>
                  <a:cubicBezTo>
                    <a:pt x="1903" y="2529"/>
                    <a:pt x="1998" y="2543"/>
                    <a:pt x="2094" y="2555"/>
                  </a:cubicBezTo>
                  <a:cubicBezTo>
                    <a:pt x="2219" y="2570"/>
                    <a:pt x="2344" y="2577"/>
                    <a:pt x="2468" y="2592"/>
                  </a:cubicBezTo>
                  <a:cubicBezTo>
                    <a:pt x="2650" y="2614"/>
                    <a:pt x="2831" y="2640"/>
                    <a:pt x="3013" y="2667"/>
                  </a:cubicBezTo>
                  <a:cubicBezTo>
                    <a:pt x="3223" y="2698"/>
                    <a:pt x="3433" y="2731"/>
                    <a:pt x="3643" y="2771"/>
                  </a:cubicBezTo>
                  <a:cubicBezTo>
                    <a:pt x="3771" y="2796"/>
                    <a:pt x="3899" y="2826"/>
                    <a:pt x="4026" y="2859"/>
                  </a:cubicBezTo>
                  <a:cubicBezTo>
                    <a:pt x="4170" y="2896"/>
                    <a:pt x="4313" y="2938"/>
                    <a:pt x="4454" y="2988"/>
                  </a:cubicBezTo>
                  <a:cubicBezTo>
                    <a:pt x="4628" y="3051"/>
                    <a:pt x="4798" y="3126"/>
                    <a:pt x="4958" y="3220"/>
                  </a:cubicBezTo>
                  <a:cubicBezTo>
                    <a:pt x="5122" y="3317"/>
                    <a:pt x="5277" y="3435"/>
                    <a:pt x="5402" y="3580"/>
                  </a:cubicBezTo>
                  <a:cubicBezTo>
                    <a:pt x="5530" y="3730"/>
                    <a:pt x="5622" y="3907"/>
                    <a:pt x="5660" y="4101"/>
                  </a:cubicBezTo>
                  <a:cubicBezTo>
                    <a:pt x="2709" y="4101"/>
                    <a:pt x="2709" y="4101"/>
                    <a:pt x="2709" y="4101"/>
                  </a:cubicBezTo>
                  <a:cubicBezTo>
                    <a:pt x="2703" y="4040"/>
                    <a:pt x="2656" y="3988"/>
                    <a:pt x="2612" y="3949"/>
                  </a:cubicBezTo>
                  <a:cubicBezTo>
                    <a:pt x="2539" y="3885"/>
                    <a:pt x="2450" y="3839"/>
                    <a:pt x="2360" y="3803"/>
                  </a:cubicBezTo>
                  <a:cubicBezTo>
                    <a:pt x="2195" y="3736"/>
                    <a:pt x="2021" y="3687"/>
                    <a:pt x="1850" y="3639"/>
                  </a:cubicBezTo>
                  <a:cubicBezTo>
                    <a:pt x="1663" y="3586"/>
                    <a:pt x="1475" y="3536"/>
                    <a:pt x="1288" y="3484"/>
                  </a:cubicBezTo>
                  <a:cubicBezTo>
                    <a:pt x="1111" y="3434"/>
                    <a:pt x="938" y="3379"/>
                    <a:pt x="766" y="3316"/>
                  </a:cubicBezTo>
                  <a:cubicBezTo>
                    <a:pt x="584" y="3248"/>
                    <a:pt x="408" y="3168"/>
                    <a:pt x="262" y="3038"/>
                  </a:cubicBezTo>
                  <a:cubicBezTo>
                    <a:pt x="168" y="2954"/>
                    <a:pt x="86" y="2852"/>
                    <a:pt x="42" y="2733"/>
                  </a:cubicBezTo>
                  <a:cubicBezTo>
                    <a:pt x="2" y="2627"/>
                    <a:pt x="0" y="2510"/>
                    <a:pt x="40" y="2403"/>
                  </a:cubicBezTo>
                  <a:cubicBezTo>
                    <a:pt x="90" y="2269"/>
                    <a:pt x="195" y="2163"/>
                    <a:pt x="310" y="2081"/>
                  </a:cubicBezTo>
                  <a:cubicBezTo>
                    <a:pt x="480" y="1958"/>
                    <a:pt x="679" y="1878"/>
                    <a:pt x="877" y="1816"/>
                  </a:cubicBezTo>
                  <a:cubicBezTo>
                    <a:pt x="1072" y="1755"/>
                    <a:pt x="1270" y="1712"/>
                    <a:pt x="1471" y="1677"/>
                  </a:cubicBezTo>
                  <a:cubicBezTo>
                    <a:pt x="1686" y="1639"/>
                    <a:pt x="1903" y="1608"/>
                    <a:pt x="2121" y="1584"/>
                  </a:cubicBezTo>
                  <a:cubicBezTo>
                    <a:pt x="2282" y="1566"/>
                    <a:pt x="2443" y="1552"/>
                    <a:pt x="2605" y="1541"/>
                  </a:cubicBezTo>
                  <a:cubicBezTo>
                    <a:pt x="2779" y="1529"/>
                    <a:pt x="2953" y="1527"/>
                    <a:pt x="3126" y="1510"/>
                  </a:cubicBezTo>
                  <a:cubicBezTo>
                    <a:pt x="3226" y="1500"/>
                    <a:pt x="3332" y="1485"/>
                    <a:pt x="3420" y="1433"/>
                  </a:cubicBezTo>
                  <a:cubicBezTo>
                    <a:pt x="3447" y="1417"/>
                    <a:pt x="3479" y="1392"/>
                    <a:pt x="3483" y="1359"/>
                  </a:cubicBezTo>
                  <a:cubicBezTo>
                    <a:pt x="3488" y="1320"/>
                    <a:pt x="3450" y="1291"/>
                    <a:pt x="3421" y="1273"/>
                  </a:cubicBezTo>
                  <a:cubicBezTo>
                    <a:pt x="3346" y="1227"/>
                    <a:pt x="3257" y="1202"/>
                    <a:pt x="3172" y="1181"/>
                  </a:cubicBezTo>
                  <a:cubicBezTo>
                    <a:pt x="3065" y="1155"/>
                    <a:pt x="2957" y="1136"/>
                    <a:pt x="2849" y="1116"/>
                  </a:cubicBezTo>
                  <a:cubicBezTo>
                    <a:pt x="2630" y="1077"/>
                    <a:pt x="2409" y="1040"/>
                    <a:pt x="2193" y="985"/>
                  </a:cubicBezTo>
                  <a:cubicBezTo>
                    <a:pt x="2084" y="956"/>
                    <a:pt x="1977" y="920"/>
                    <a:pt x="1873" y="875"/>
                  </a:cubicBezTo>
                  <a:cubicBezTo>
                    <a:pt x="1804" y="844"/>
                    <a:pt x="1734" y="809"/>
                    <a:pt x="1676" y="762"/>
                  </a:cubicBezTo>
                  <a:cubicBezTo>
                    <a:pt x="1641" y="734"/>
                    <a:pt x="1611" y="697"/>
                    <a:pt x="1607" y="651"/>
                  </a:cubicBezTo>
                  <a:cubicBezTo>
                    <a:pt x="1603" y="605"/>
                    <a:pt x="1627" y="564"/>
                    <a:pt x="1657" y="532"/>
                  </a:cubicBezTo>
                  <a:cubicBezTo>
                    <a:pt x="1710" y="477"/>
                    <a:pt x="1783" y="441"/>
                    <a:pt x="1853" y="412"/>
                  </a:cubicBezTo>
                  <a:cubicBezTo>
                    <a:pt x="1955" y="369"/>
                    <a:pt x="2063" y="340"/>
                    <a:pt x="2167" y="303"/>
                  </a:cubicBezTo>
                  <a:cubicBezTo>
                    <a:pt x="2242" y="276"/>
                    <a:pt x="2317" y="247"/>
                    <a:pt x="2387" y="209"/>
                  </a:cubicBezTo>
                  <a:cubicBezTo>
                    <a:pt x="2434" y="184"/>
                    <a:pt x="2479" y="154"/>
                    <a:pt x="2515" y="114"/>
                  </a:cubicBezTo>
                  <a:cubicBezTo>
                    <a:pt x="2544" y="81"/>
                    <a:pt x="2564" y="42"/>
                    <a:pt x="2577" y="0"/>
                  </a:cubicBezTo>
                  <a:lnTo>
                    <a:pt x="2607" y="0"/>
                  </a:lnTo>
                  <a:close/>
                </a:path>
              </a:pathLst>
            </a:custGeom>
            <a:gradFill>
              <a:gsLst>
                <a:gs pos="15000">
                  <a:srgbClr val="A8AFB2"/>
                </a:gs>
                <a:gs pos="46000">
                  <a:srgbClr val="919B9F"/>
                </a:gs>
                <a:gs pos="100000">
                  <a:srgbClr val="4F5457"/>
                </a:gs>
              </a:gsLst>
              <a:lin ang="5400000" scaled="1"/>
            </a:gradFill>
            <a:ln w="3175" cap="flat">
              <a:noFill/>
              <a:prstDash val="solid"/>
              <a:miter lim="800000"/>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22" name="Freeform 19"/>
            <p:cNvSpPr>
              <a:spLocks/>
            </p:cNvSpPr>
            <p:nvPr/>
          </p:nvSpPr>
          <p:spPr bwMode="auto">
            <a:xfrm>
              <a:off x="4883500" y="2724235"/>
              <a:ext cx="4208268" cy="4133131"/>
            </a:xfrm>
            <a:custGeom>
              <a:avLst/>
              <a:gdLst>
                <a:gd name="T0" fmla="*/ 1100 w 4158"/>
                <a:gd name="T1" fmla="*/ 205 h 4100"/>
                <a:gd name="T2" fmla="*/ 852 w 4158"/>
                <a:gd name="T3" fmla="*/ 402 h 4100"/>
                <a:gd name="T4" fmla="*/ 707 w 4158"/>
                <a:gd name="T5" fmla="*/ 472 h 4100"/>
                <a:gd name="T6" fmla="*/ 579 w 4158"/>
                <a:gd name="T7" fmla="*/ 568 h 4100"/>
                <a:gd name="T8" fmla="*/ 575 w 4158"/>
                <a:gd name="T9" fmla="*/ 585 h 4100"/>
                <a:gd name="T10" fmla="*/ 608 w 4158"/>
                <a:gd name="T11" fmla="*/ 650 h 4100"/>
                <a:gd name="T12" fmla="*/ 958 w 4158"/>
                <a:gd name="T13" fmla="*/ 741 h 4100"/>
                <a:gd name="T14" fmla="*/ 1532 w 4158"/>
                <a:gd name="T15" fmla="*/ 823 h 4100"/>
                <a:gd name="T16" fmla="*/ 1960 w 4158"/>
                <a:gd name="T17" fmla="*/ 901 h 4100"/>
                <a:gd name="T18" fmla="*/ 2606 w 4158"/>
                <a:gd name="T19" fmla="*/ 1202 h 4100"/>
                <a:gd name="T20" fmla="*/ 2718 w 4158"/>
                <a:gd name="T21" fmla="*/ 1351 h 4100"/>
                <a:gd name="T22" fmla="*/ 2693 w 4158"/>
                <a:gd name="T23" fmla="*/ 1728 h 4100"/>
                <a:gd name="T24" fmla="*/ 2552 w 4158"/>
                <a:gd name="T25" fmla="*/ 1863 h 4100"/>
                <a:gd name="T26" fmla="*/ 1983 w 4158"/>
                <a:gd name="T27" fmla="*/ 2044 h 4100"/>
                <a:gd name="T28" fmla="*/ 1384 w 4158"/>
                <a:gd name="T29" fmla="*/ 2112 h 4100"/>
                <a:gd name="T30" fmla="*/ 381 w 4158"/>
                <a:gd name="T31" fmla="*/ 2193 h 4100"/>
                <a:gd name="T32" fmla="*/ 111 w 4158"/>
                <a:gd name="T33" fmla="*/ 2263 h 4100"/>
                <a:gd name="T34" fmla="*/ 9 w 4158"/>
                <a:gd name="T35" fmla="*/ 2344 h 4100"/>
                <a:gd name="T36" fmla="*/ 69 w 4158"/>
                <a:gd name="T37" fmla="*/ 2483 h 4100"/>
                <a:gd name="T38" fmla="*/ 503 w 4158"/>
                <a:gd name="T39" fmla="*/ 2596 h 4100"/>
                <a:gd name="T40" fmla="*/ 652 w 4158"/>
                <a:gd name="T41" fmla="*/ 2617 h 4100"/>
                <a:gd name="T42" fmla="*/ 1096 w 4158"/>
                <a:gd name="T43" fmla="*/ 2668 h 4100"/>
                <a:gd name="T44" fmla="*/ 1832 w 4158"/>
                <a:gd name="T45" fmla="*/ 2779 h 4100"/>
                <a:gd name="T46" fmla="*/ 1979 w 4158"/>
                <a:gd name="T47" fmla="*/ 2804 h 4100"/>
                <a:gd name="T48" fmla="*/ 2597 w 4158"/>
                <a:gd name="T49" fmla="*/ 2941 h 4100"/>
                <a:gd name="T50" fmla="*/ 2704 w 4158"/>
                <a:gd name="T51" fmla="*/ 2971 h 4100"/>
                <a:gd name="T52" fmla="*/ 3640 w 4158"/>
                <a:gd name="T53" fmla="*/ 3405 h 4100"/>
                <a:gd name="T54" fmla="*/ 4122 w 4158"/>
                <a:gd name="T55" fmla="*/ 4100 h 4100"/>
                <a:gd name="T56" fmla="*/ 3885 w 4158"/>
                <a:gd name="T57" fmla="*/ 3579 h 4100"/>
                <a:gd name="T58" fmla="*/ 2712 w 4158"/>
                <a:gd name="T59" fmla="*/ 2941 h 4100"/>
                <a:gd name="T60" fmla="*/ 2604 w 4158"/>
                <a:gd name="T61" fmla="*/ 2911 h 4100"/>
                <a:gd name="T62" fmla="*/ 1984 w 4158"/>
                <a:gd name="T63" fmla="*/ 2776 h 4100"/>
                <a:gd name="T64" fmla="*/ 1837 w 4158"/>
                <a:gd name="T65" fmla="*/ 2751 h 4100"/>
                <a:gd name="T66" fmla="*/ 1099 w 4158"/>
                <a:gd name="T67" fmla="*/ 2642 h 4100"/>
                <a:gd name="T68" fmla="*/ 655 w 4158"/>
                <a:gd name="T69" fmla="*/ 2592 h 4100"/>
                <a:gd name="T70" fmla="*/ 508 w 4158"/>
                <a:gd name="T71" fmla="*/ 2572 h 4100"/>
                <a:gd name="T72" fmla="*/ 81 w 4158"/>
                <a:gd name="T73" fmla="*/ 2462 h 4100"/>
                <a:gd name="T74" fmla="*/ 30 w 4158"/>
                <a:gd name="T75" fmla="*/ 2355 h 4100"/>
                <a:gd name="T76" fmla="*/ 98 w 4158"/>
                <a:gd name="T77" fmla="*/ 2294 h 4100"/>
                <a:gd name="T78" fmla="*/ 189 w 4158"/>
                <a:gd name="T79" fmla="*/ 2258 h 4100"/>
                <a:gd name="T80" fmla="*/ 1185 w 4158"/>
                <a:gd name="T81" fmla="*/ 2147 h 4100"/>
                <a:gd name="T82" fmla="*/ 1586 w 4158"/>
                <a:gd name="T83" fmla="*/ 2116 h 4100"/>
                <a:gd name="T84" fmla="*/ 2377 w 4158"/>
                <a:gd name="T85" fmla="*/ 1963 h 4100"/>
                <a:gd name="T86" fmla="*/ 2642 w 4158"/>
                <a:gd name="T87" fmla="*/ 1816 h 4100"/>
                <a:gd name="T88" fmla="*/ 2731 w 4158"/>
                <a:gd name="T89" fmla="*/ 1344 h 4100"/>
                <a:gd name="T90" fmla="*/ 2709 w 4158"/>
                <a:gd name="T91" fmla="*/ 1305 h 4100"/>
                <a:gd name="T92" fmla="*/ 2616 w 4158"/>
                <a:gd name="T93" fmla="*/ 1192 h 4100"/>
                <a:gd name="T94" fmla="*/ 1962 w 4158"/>
                <a:gd name="T95" fmla="*/ 889 h 4100"/>
                <a:gd name="T96" fmla="*/ 1534 w 4158"/>
                <a:gd name="T97" fmla="*/ 812 h 4100"/>
                <a:gd name="T98" fmla="*/ 960 w 4158"/>
                <a:gd name="T99" fmla="*/ 732 h 4100"/>
                <a:gd name="T100" fmla="*/ 613 w 4158"/>
                <a:gd name="T101" fmla="*/ 643 h 4100"/>
                <a:gd name="T102" fmla="*/ 583 w 4158"/>
                <a:gd name="T103" fmla="*/ 586 h 4100"/>
                <a:gd name="T104" fmla="*/ 587 w 4158"/>
                <a:gd name="T105" fmla="*/ 571 h 4100"/>
                <a:gd name="T106" fmla="*/ 711 w 4158"/>
                <a:gd name="T107" fmla="*/ 479 h 4100"/>
                <a:gd name="T108" fmla="*/ 856 w 4158"/>
                <a:gd name="T109" fmla="*/ 408 h 4100"/>
                <a:gd name="T110" fmla="*/ 1035 w 4158"/>
                <a:gd name="T111" fmla="*/ 289 h 4100"/>
                <a:gd name="T112" fmla="*/ 1145 w 4158"/>
                <a:gd name="T113" fmla="*/ 0 h 4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158" h="4100">
                  <a:moveTo>
                    <a:pt x="1139" y="2"/>
                  </a:moveTo>
                  <a:cubicBezTo>
                    <a:pt x="1147" y="36"/>
                    <a:pt x="1148" y="72"/>
                    <a:pt x="1141" y="107"/>
                  </a:cubicBezTo>
                  <a:cubicBezTo>
                    <a:pt x="1134" y="142"/>
                    <a:pt x="1119" y="175"/>
                    <a:pt x="1100" y="205"/>
                  </a:cubicBezTo>
                  <a:cubicBezTo>
                    <a:pt x="1061" y="264"/>
                    <a:pt x="1005" y="310"/>
                    <a:pt x="945" y="349"/>
                  </a:cubicBezTo>
                  <a:cubicBezTo>
                    <a:pt x="930" y="358"/>
                    <a:pt x="915" y="368"/>
                    <a:pt x="900" y="377"/>
                  </a:cubicBezTo>
                  <a:cubicBezTo>
                    <a:pt x="884" y="386"/>
                    <a:pt x="868" y="393"/>
                    <a:pt x="852" y="402"/>
                  </a:cubicBezTo>
                  <a:cubicBezTo>
                    <a:pt x="805" y="426"/>
                    <a:pt x="805" y="426"/>
                    <a:pt x="805" y="426"/>
                  </a:cubicBezTo>
                  <a:cubicBezTo>
                    <a:pt x="756" y="449"/>
                    <a:pt x="756" y="449"/>
                    <a:pt x="756" y="449"/>
                  </a:cubicBezTo>
                  <a:cubicBezTo>
                    <a:pt x="740" y="456"/>
                    <a:pt x="723" y="463"/>
                    <a:pt x="707" y="472"/>
                  </a:cubicBezTo>
                  <a:cubicBezTo>
                    <a:pt x="660" y="496"/>
                    <a:pt x="660" y="496"/>
                    <a:pt x="660" y="496"/>
                  </a:cubicBezTo>
                  <a:cubicBezTo>
                    <a:pt x="644" y="504"/>
                    <a:pt x="628" y="513"/>
                    <a:pt x="614" y="525"/>
                  </a:cubicBezTo>
                  <a:cubicBezTo>
                    <a:pt x="599" y="537"/>
                    <a:pt x="587" y="551"/>
                    <a:pt x="579" y="568"/>
                  </a:cubicBezTo>
                  <a:cubicBezTo>
                    <a:pt x="579" y="568"/>
                    <a:pt x="579" y="568"/>
                    <a:pt x="579" y="568"/>
                  </a:cubicBezTo>
                  <a:cubicBezTo>
                    <a:pt x="579" y="568"/>
                    <a:pt x="579" y="568"/>
                    <a:pt x="579" y="568"/>
                  </a:cubicBezTo>
                  <a:cubicBezTo>
                    <a:pt x="578" y="573"/>
                    <a:pt x="575" y="579"/>
                    <a:pt x="575" y="585"/>
                  </a:cubicBezTo>
                  <a:cubicBezTo>
                    <a:pt x="575" y="585"/>
                    <a:pt x="575" y="585"/>
                    <a:pt x="575" y="585"/>
                  </a:cubicBezTo>
                  <a:cubicBezTo>
                    <a:pt x="573" y="598"/>
                    <a:pt x="576" y="611"/>
                    <a:pt x="583" y="622"/>
                  </a:cubicBezTo>
                  <a:cubicBezTo>
                    <a:pt x="589" y="634"/>
                    <a:pt x="598" y="643"/>
                    <a:pt x="608" y="650"/>
                  </a:cubicBezTo>
                  <a:cubicBezTo>
                    <a:pt x="628" y="665"/>
                    <a:pt x="651" y="675"/>
                    <a:pt x="674" y="683"/>
                  </a:cubicBezTo>
                  <a:cubicBezTo>
                    <a:pt x="720" y="700"/>
                    <a:pt x="767" y="710"/>
                    <a:pt x="815" y="719"/>
                  </a:cubicBezTo>
                  <a:cubicBezTo>
                    <a:pt x="863" y="727"/>
                    <a:pt x="910" y="735"/>
                    <a:pt x="958" y="741"/>
                  </a:cubicBezTo>
                  <a:cubicBezTo>
                    <a:pt x="1102" y="761"/>
                    <a:pt x="1102" y="761"/>
                    <a:pt x="1102" y="761"/>
                  </a:cubicBezTo>
                  <a:cubicBezTo>
                    <a:pt x="1389" y="800"/>
                    <a:pt x="1389" y="800"/>
                    <a:pt x="1389" y="800"/>
                  </a:cubicBezTo>
                  <a:cubicBezTo>
                    <a:pt x="1437" y="806"/>
                    <a:pt x="1485" y="815"/>
                    <a:pt x="1532" y="823"/>
                  </a:cubicBezTo>
                  <a:cubicBezTo>
                    <a:pt x="1676" y="846"/>
                    <a:pt x="1676" y="846"/>
                    <a:pt x="1676" y="846"/>
                  </a:cubicBezTo>
                  <a:cubicBezTo>
                    <a:pt x="1723" y="854"/>
                    <a:pt x="1771" y="861"/>
                    <a:pt x="1818" y="870"/>
                  </a:cubicBezTo>
                  <a:cubicBezTo>
                    <a:pt x="1866" y="880"/>
                    <a:pt x="1913" y="890"/>
                    <a:pt x="1960" y="901"/>
                  </a:cubicBezTo>
                  <a:cubicBezTo>
                    <a:pt x="2053" y="924"/>
                    <a:pt x="2146" y="950"/>
                    <a:pt x="2236" y="984"/>
                  </a:cubicBezTo>
                  <a:cubicBezTo>
                    <a:pt x="2326" y="1018"/>
                    <a:pt x="2414" y="1059"/>
                    <a:pt x="2494" y="1113"/>
                  </a:cubicBezTo>
                  <a:cubicBezTo>
                    <a:pt x="2534" y="1139"/>
                    <a:pt x="2572" y="1169"/>
                    <a:pt x="2606" y="1202"/>
                  </a:cubicBezTo>
                  <a:cubicBezTo>
                    <a:pt x="2641" y="1235"/>
                    <a:pt x="2671" y="1273"/>
                    <a:pt x="2697" y="1313"/>
                  </a:cubicBezTo>
                  <a:cubicBezTo>
                    <a:pt x="2696" y="1313"/>
                    <a:pt x="2696" y="1313"/>
                    <a:pt x="2696" y="1313"/>
                  </a:cubicBezTo>
                  <a:cubicBezTo>
                    <a:pt x="2718" y="1351"/>
                    <a:pt x="2718" y="1351"/>
                    <a:pt x="2718" y="1351"/>
                  </a:cubicBezTo>
                  <a:cubicBezTo>
                    <a:pt x="2718" y="1350"/>
                    <a:pt x="2718" y="1350"/>
                    <a:pt x="2718" y="1350"/>
                  </a:cubicBezTo>
                  <a:cubicBezTo>
                    <a:pt x="2747" y="1410"/>
                    <a:pt x="2759" y="1476"/>
                    <a:pt x="2754" y="1542"/>
                  </a:cubicBezTo>
                  <a:cubicBezTo>
                    <a:pt x="2749" y="1607"/>
                    <a:pt x="2727" y="1672"/>
                    <a:pt x="2693" y="1728"/>
                  </a:cubicBezTo>
                  <a:cubicBezTo>
                    <a:pt x="2675" y="1756"/>
                    <a:pt x="2655" y="1782"/>
                    <a:pt x="2631" y="1804"/>
                  </a:cubicBezTo>
                  <a:cubicBezTo>
                    <a:pt x="2619" y="1816"/>
                    <a:pt x="2606" y="1826"/>
                    <a:pt x="2594" y="1836"/>
                  </a:cubicBezTo>
                  <a:cubicBezTo>
                    <a:pt x="2580" y="1845"/>
                    <a:pt x="2566" y="1855"/>
                    <a:pt x="2552" y="1863"/>
                  </a:cubicBezTo>
                  <a:cubicBezTo>
                    <a:pt x="2495" y="1898"/>
                    <a:pt x="2434" y="1924"/>
                    <a:pt x="2371" y="1947"/>
                  </a:cubicBezTo>
                  <a:cubicBezTo>
                    <a:pt x="2308" y="1969"/>
                    <a:pt x="2244" y="1987"/>
                    <a:pt x="2179" y="2003"/>
                  </a:cubicBezTo>
                  <a:cubicBezTo>
                    <a:pt x="2114" y="2019"/>
                    <a:pt x="2048" y="2032"/>
                    <a:pt x="1983" y="2044"/>
                  </a:cubicBezTo>
                  <a:cubicBezTo>
                    <a:pt x="1851" y="2067"/>
                    <a:pt x="1718" y="2083"/>
                    <a:pt x="1585" y="2097"/>
                  </a:cubicBezTo>
                  <a:cubicBezTo>
                    <a:pt x="1551" y="2100"/>
                    <a:pt x="1518" y="2103"/>
                    <a:pt x="1485" y="2105"/>
                  </a:cubicBezTo>
                  <a:cubicBezTo>
                    <a:pt x="1384" y="2112"/>
                    <a:pt x="1384" y="2112"/>
                    <a:pt x="1384" y="2112"/>
                  </a:cubicBezTo>
                  <a:cubicBezTo>
                    <a:pt x="1184" y="2127"/>
                    <a:pt x="1184" y="2127"/>
                    <a:pt x="1184" y="2127"/>
                  </a:cubicBezTo>
                  <a:cubicBezTo>
                    <a:pt x="782" y="2156"/>
                    <a:pt x="782" y="2156"/>
                    <a:pt x="782" y="2156"/>
                  </a:cubicBezTo>
                  <a:cubicBezTo>
                    <a:pt x="649" y="2165"/>
                    <a:pt x="514" y="2172"/>
                    <a:pt x="381" y="2193"/>
                  </a:cubicBezTo>
                  <a:cubicBezTo>
                    <a:pt x="314" y="2203"/>
                    <a:pt x="248" y="2217"/>
                    <a:pt x="183" y="2236"/>
                  </a:cubicBezTo>
                  <a:cubicBezTo>
                    <a:pt x="165" y="2241"/>
                    <a:pt x="151" y="2247"/>
                    <a:pt x="135" y="2253"/>
                  </a:cubicBezTo>
                  <a:cubicBezTo>
                    <a:pt x="125" y="2256"/>
                    <a:pt x="119" y="2259"/>
                    <a:pt x="111" y="2263"/>
                  </a:cubicBezTo>
                  <a:cubicBezTo>
                    <a:pt x="102" y="2266"/>
                    <a:pt x="95" y="2270"/>
                    <a:pt x="88" y="2274"/>
                  </a:cubicBezTo>
                  <a:cubicBezTo>
                    <a:pt x="57" y="2289"/>
                    <a:pt x="25" y="2310"/>
                    <a:pt x="9" y="2345"/>
                  </a:cubicBezTo>
                  <a:cubicBezTo>
                    <a:pt x="9" y="2344"/>
                    <a:pt x="9" y="2344"/>
                    <a:pt x="9" y="2344"/>
                  </a:cubicBezTo>
                  <a:cubicBezTo>
                    <a:pt x="2" y="2358"/>
                    <a:pt x="0" y="2372"/>
                    <a:pt x="0" y="2386"/>
                  </a:cubicBezTo>
                  <a:cubicBezTo>
                    <a:pt x="1" y="2401"/>
                    <a:pt x="5" y="2415"/>
                    <a:pt x="11" y="2427"/>
                  </a:cubicBezTo>
                  <a:cubicBezTo>
                    <a:pt x="24" y="2452"/>
                    <a:pt x="46" y="2470"/>
                    <a:pt x="69" y="2483"/>
                  </a:cubicBezTo>
                  <a:cubicBezTo>
                    <a:pt x="114" y="2508"/>
                    <a:pt x="161" y="2524"/>
                    <a:pt x="210" y="2538"/>
                  </a:cubicBezTo>
                  <a:cubicBezTo>
                    <a:pt x="258" y="2552"/>
                    <a:pt x="307" y="2562"/>
                    <a:pt x="356" y="2571"/>
                  </a:cubicBezTo>
                  <a:cubicBezTo>
                    <a:pt x="406" y="2581"/>
                    <a:pt x="454" y="2588"/>
                    <a:pt x="503" y="2596"/>
                  </a:cubicBezTo>
                  <a:cubicBezTo>
                    <a:pt x="540" y="2603"/>
                    <a:pt x="540" y="2603"/>
                    <a:pt x="540" y="2603"/>
                  </a:cubicBezTo>
                  <a:cubicBezTo>
                    <a:pt x="554" y="2605"/>
                    <a:pt x="565" y="2606"/>
                    <a:pt x="578" y="2608"/>
                  </a:cubicBezTo>
                  <a:cubicBezTo>
                    <a:pt x="652" y="2617"/>
                    <a:pt x="652" y="2617"/>
                    <a:pt x="652" y="2617"/>
                  </a:cubicBezTo>
                  <a:cubicBezTo>
                    <a:pt x="726" y="2626"/>
                    <a:pt x="726" y="2626"/>
                    <a:pt x="726" y="2626"/>
                  </a:cubicBezTo>
                  <a:cubicBezTo>
                    <a:pt x="800" y="2633"/>
                    <a:pt x="800" y="2633"/>
                    <a:pt x="800" y="2633"/>
                  </a:cubicBezTo>
                  <a:cubicBezTo>
                    <a:pt x="899" y="2643"/>
                    <a:pt x="997" y="2652"/>
                    <a:pt x="1096" y="2668"/>
                  </a:cubicBezTo>
                  <a:cubicBezTo>
                    <a:pt x="1391" y="2710"/>
                    <a:pt x="1391" y="2710"/>
                    <a:pt x="1391" y="2710"/>
                  </a:cubicBezTo>
                  <a:cubicBezTo>
                    <a:pt x="1489" y="2725"/>
                    <a:pt x="1587" y="2738"/>
                    <a:pt x="1685" y="2755"/>
                  </a:cubicBezTo>
                  <a:cubicBezTo>
                    <a:pt x="1832" y="2779"/>
                    <a:pt x="1832" y="2779"/>
                    <a:pt x="1832" y="2779"/>
                  </a:cubicBezTo>
                  <a:cubicBezTo>
                    <a:pt x="1906" y="2791"/>
                    <a:pt x="1906" y="2791"/>
                    <a:pt x="1906" y="2791"/>
                  </a:cubicBezTo>
                  <a:cubicBezTo>
                    <a:pt x="1918" y="2793"/>
                    <a:pt x="1931" y="2795"/>
                    <a:pt x="1942" y="2797"/>
                  </a:cubicBezTo>
                  <a:cubicBezTo>
                    <a:pt x="1979" y="2804"/>
                    <a:pt x="1979" y="2804"/>
                    <a:pt x="1979" y="2804"/>
                  </a:cubicBezTo>
                  <a:cubicBezTo>
                    <a:pt x="2272" y="2861"/>
                    <a:pt x="2272" y="2861"/>
                    <a:pt x="2272" y="2861"/>
                  </a:cubicBezTo>
                  <a:cubicBezTo>
                    <a:pt x="2561" y="2932"/>
                    <a:pt x="2561" y="2932"/>
                    <a:pt x="2561" y="2932"/>
                  </a:cubicBezTo>
                  <a:cubicBezTo>
                    <a:pt x="2597" y="2941"/>
                    <a:pt x="2597" y="2941"/>
                    <a:pt x="2597" y="2941"/>
                  </a:cubicBezTo>
                  <a:cubicBezTo>
                    <a:pt x="2614" y="2945"/>
                    <a:pt x="2614" y="2945"/>
                    <a:pt x="2614" y="2945"/>
                  </a:cubicBezTo>
                  <a:cubicBezTo>
                    <a:pt x="2632" y="2950"/>
                    <a:pt x="2632" y="2950"/>
                    <a:pt x="2632" y="2950"/>
                  </a:cubicBezTo>
                  <a:cubicBezTo>
                    <a:pt x="2704" y="2971"/>
                    <a:pt x="2704" y="2971"/>
                    <a:pt x="2704" y="2971"/>
                  </a:cubicBezTo>
                  <a:cubicBezTo>
                    <a:pt x="2751" y="2985"/>
                    <a:pt x="2799" y="2999"/>
                    <a:pt x="2846" y="3015"/>
                  </a:cubicBezTo>
                  <a:cubicBezTo>
                    <a:pt x="3034" y="3077"/>
                    <a:pt x="3218" y="3151"/>
                    <a:pt x="3391" y="3246"/>
                  </a:cubicBezTo>
                  <a:cubicBezTo>
                    <a:pt x="3478" y="3293"/>
                    <a:pt x="3562" y="3346"/>
                    <a:pt x="3640" y="3405"/>
                  </a:cubicBezTo>
                  <a:cubicBezTo>
                    <a:pt x="3719" y="3464"/>
                    <a:pt x="3793" y="3530"/>
                    <a:pt x="3859" y="3602"/>
                  </a:cubicBezTo>
                  <a:cubicBezTo>
                    <a:pt x="3925" y="3675"/>
                    <a:pt x="3982" y="3755"/>
                    <a:pt x="4027" y="3842"/>
                  </a:cubicBezTo>
                  <a:cubicBezTo>
                    <a:pt x="4072" y="3929"/>
                    <a:pt x="4104" y="4004"/>
                    <a:pt x="4122" y="4100"/>
                  </a:cubicBezTo>
                  <a:cubicBezTo>
                    <a:pt x="4158" y="4100"/>
                    <a:pt x="4158" y="4100"/>
                    <a:pt x="4158" y="4100"/>
                  </a:cubicBezTo>
                  <a:cubicBezTo>
                    <a:pt x="4139" y="4002"/>
                    <a:pt x="4104" y="3915"/>
                    <a:pt x="4058" y="3826"/>
                  </a:cubicBezTo>
                  <a:cubicBezTo>
                    <a:pt x="4011" y="3736"/>
                    <a:pt x="3952" y="3654"/>
                    <a:pt x="3885" y="3579"/>
                  </a:cubicBezTo>
                  <a:cubicBezTo>
                    <a:pt x="3749" y="3430"/>
                    <a:pt x="3582" y="3313"/>
                    <a:pt x="3407" y="3217"/>
                  </a:cubicBezTo>
                  <a:cubicBezTo>
                    <a:pt x="3231" y="3121"/>
                    <a:pt x="3045" y="3047"/>
                    <a:pt x="2855" y="2985"/>
                  </a:cubicBezTo>
                  <a:cubicBezTo>
                    <a:pt x="2808" y="2970"/>
                    <a:pt x="2760" y="2955"/>
                    <a:pt x="2712" y="2941"/>
                  </a:cubicBezTo>
                  <a:cubicBezTo>
                    <a:pt x="2640" y="2921"/>
                    <a:pt x="2640" y="2921"/>
                    <a:pt x="2640" y="2921"/>
                  </a:cubicBezTo>
                  <a:cubicBezTo>
                    <a:pt x="2622" y="2916"/>
                    <a:pt x="2622" y="2916"/>
                    <a:pt x="2622" y="2916"/>
                  </a:cubicBezTo>
                  <a:cubicBezTo>
                    <a:pt x="2604" y="2911"/>
                    <a:pt x="2604" y="2911"/>
                    <a:pt x="2604" y="2911"/>
                  </a:cubicBezTo>
                  <a:cubicBezTo>
                    <a:pt x="2568" y="2902"/>
                    <a:pt x="2568" y="2902"/>
                    <a:pt x="2568" y="2902"/>
                  </a:cubicBezTo>
                  <a:cubicBezTo>
                    <a:pt x="2277" y="2832"/>
                    <a:pt x="2277" y="2832"/>
                    <a:pt x="2277" y="2832"/>
                  </a:cubicBezTo>
                  <a:cubicBezTo>
                    <a:pt x="1984" y="2776"/>
                    <a:pt x="1984" y="2776"/>
                    <a:pt x="1984" y="2776"/>
                  </a:cubicBezTo>
                  <a:cubicBezTo>
                    <a:pt x="1948" y="2769"/>
                    <a:pt x="1948" y="2769"/>
                    <a:pt x="1948" y="2769"/>
                  </a:cubicBezTo>
                  <a:cubicBezTo>
                    <a:pt x="1935" y="2767"/>
                    <a:pt x="1923" y="2765"/>
                    <a:pt x="1911" y="2763"/>
                  </a:cubicBezTo>
                  <a:cubicBezTo>
                    <a:pt x="1837" y="2751"/>
                    <a:pt x="1837" y="2751"/>
                    <a:pt x="1837" y="2751"/>
                  </a:cubicBezTo>
                  <a:cubicBezTo>
                    <a:pt x="1690" y="2727"/>
                    <a:pt x="1690" y="2727"/>
                    <a:pt x="1690" y="2727"/>
                  </a:cubicBezTo>
                  <a:cubicBezTo>
                    <a:pt x="1592" y="2711"/>
                    <a:pt x="1493" y="2698"/>
                    <a:pt x="1395" y="2683"/>
                  </a:cubicBezTo>
                  <a:cubicBezTo>
                    <a:pt x="1099" y="2642"/>
                    <a:pt x="1099" y="2642"/>
                    <a:pt x="1099" y="2642"/>
                  </a:cubicBezTo>
                  <a:cubicBezTo>
                    <a:pt x="1001" y="2627"/>
                    <a:pt x="901" y="2617"/>
                    <a:pt x="803" y="2608"/>
                  </a:cubicBezTo>
                  <a:cubicBezTo>
                    <a:pt x="728" y="2601"/>
                    <a:pt x="728" y="2601"/>
                    <a:pt x="728" y="2601"/>
                  </a:cubicBezTo>
                  <a:cubicBezTo>
                    <a:pt x="655" y="2592"/>
                    <a:pt x="655" y="2592"/>
                    <a:pt x="655" y="2592"/>
                  </a:cubicBezTo>
                  <a:cubicBezTo>
                    <a:pt x="581" y="2583"/>
                    <a:pt x="581" y="2583"/>
                    <a:pt x="581" y="2583"/>
                  </a:cubicBezTo>
                  <a:cubicBezTo>
                    <a:pt x="569" y="2581"/>
                    <a:pt x="556" y="2580"/>
                    <a:pt x="544" y="2578"/>
                  </a:cubicBezTo>
                  <a:cubicBezTo>
                    <a:pt x="508" y="2572"/>
                    <a:pt x="508" y="2572"/>
                    <a:pt x="508" y="2572"/>
                  </a:cubicBezTo>
                  <a:cubicBezTo>
                    <a:pt x="459" y="2564"/>
                    <a:pt x="409" y="2556"/>
                    <a:pt x="361" y="2547"/>
                  </a:cubicBezTo>
                  <a:cubicBezTo>
                    <a:pt x="312" y="2538"/>
                    <a:pt x="264" y="2528"/>
                    <a:pt x="216" y="2515"/>
                  </a:cubicBezTo>
                  <a:cubicBezTo>
                    <a:pt x="169" y="2502"/>
                    <a:pt x="122" y="2486"/>
                    <a:pt x="81" y="2462"/>
                  </a:cubicBezTo>
                  <a:cubicBezTo>
                    <a:pt x="60" y="2451"/>
                    <a:pt x="42" y="2436"/>
                    <a:pt x="32" y="2416"/>
                  </a:cubicBezTo>
                  <a:cubicBezTo>
                    <a:pt x="27" y="2407"/>
                    <a:pt x="24" y="2396"/>
                    <a:pt x="24" y="2386"/>
                  </a:cubicBezTo>
                  <a:cubicBezTo>
                    <a:pt x="23" y="2375"/>
                    <a:pt x="25" y="2364"/>
                    <a:pt x="30" y="2355"/>
                  </a:cubicBezTo>
                  <a:cubicBezTo>
                    <a:pt x="30" y="2355"/>
                    <a:pt x="30" y="2355"/>
                    <a:pt x="30" y="2355"/>
                  </a:cubicBezTo>
                  <a:cubicBezTo>
                    <a:pt x="30" y="2355"/>
                    <a:pt x="30" y="2355"/>
                    <a:pt x="30" y="2355"/>
                  </a:cubicBezTo>
                  <a:cubicBezTo>
                    <a:pt x="42" y="2328"/>
                    <a:pt x="69" y="2308"/>
                    <a:pt x="98" y="2294"/>
                  </a:cubicBezTo>
                  <a:cubicBezTo>
                    <a:pt x="105" y="2291"/>
                    <a:pt x="113" y="2286"/>
                    <a:pt x="120" y="2284"/>
                  </a:cubicBezTo>
                  <a:cubicBezTo>
                    <a:pt x="127" y="2280"/>
                    <a:pt x="136" y="2276"/>
                    <a:pt x="143" y="2274"/>
                  </a:cubicBezTo>
                  <a:cubicBezTo>
                    <a:pt x="158" y="2269"/>
                    <a:pt x="175" y="2262"/>
                    <a:pt x="189" y="2258"/>
                  </a:cubicBezTo>
                  <a:cubicBezTo>
                    <a:pt x="254" y="2239"/>
                    <a:pt x="318" y="2225"/>
                    <a:pt x="384" y="2215"/>
                  </a:cubicBezTo>
                  <a:cubicBezTo>
                    <a:pt x="516" y="2194"/>
                    <a:pt x="650" y="2186"/>
                    <a:pt x="784" y="2177"/>
                  </a:cubicBezTo>
                  <a:cubicBezTo>
                    <a:pt x="1185" y="2147"/>
                    <a:pt x="1185" y="2147"/>
                    <a:pt x="1185" y="2147"/>
                  </a:cubicBezTo>
                  <a:cubicBezTo>
                    <a:pt x="1386" y="2132"/>
                    <a:pt x="1386" y="2132"/>
                    <a:pt x="1386" y="2132"/>
                  </a:cubicBezTo>
                  <a:cubicBezTo>
                    <a:pt x="1486" y="2124"/>
                    <a:pt x="1486" y="2124"/>
                    <a:pt x="1486" y="2124"/>
                  </a:cubicBezTo>
                  <a:cubicBezTo>
                    <a:pt x="1519" y="2122"/>
                    <a:pt x="1553" y="2119"/>
                    <a:pt x="1586" y="2116"/>
                  </a:cubicBezTo>
                  <a:cubicBezTo>
                    <a:pt x="1720" y="2102"/>
                    <a:pt x="1853" y="2085"/>
                    <a:pt x="1986" y="2062"/>
                  </a:cubicBezTo>
                  <a:cubicBezTo>
                    <a:pt x="2052" y="2050"/>
                    <a:pt x="2118" y="2036"/>
                    <a:pt x="2183" y="2020"/>
                  </a:cubicBezTo>
                  <a:cubicBezTo>
                    <a:pt x="2248" y="2004"/>
                    <a:pt x="2313" y="1986"/>
                    <a:pt x="2377" y="1963"/>
                  </a:cubicBezTo>
                  <a:cubicBezTo>
                    <a:pt x="2440" y="1940"/>
                    <a:pt x="2502" y="1913"/>
                    <a:pt x="2561" y="1877"/>
                  </a:cubicBezTo>
                  <a:cubicBezTo>
                    <a:pt x="2575" y="1868"/>
                    <a:pt x="2589" y="1859"/>
                    <a:pt x="2603" y="1849"/>
                  </a:cubicBezTo>
                  <a:cubicBezTo>
                    <a:pt x="2617" y="1839"/>
                    <a:pt x="2630" y="1828"/>
                    <a:pt x="2642" y="1816"/>
                  </a:cubicBezTo>
                  <a:cubicBezTo>
                    <a:pt x="2667" y="1792"/>
                    <a:pt x="2688" y="1765"/>
                    <a:pt x="2706" y="1736"/>
                  </a:cubicBezTo>
                  <a:cubicBezTo>
                    <a:pt x="2742" y="1678"/>
                    <a:pt x="2764" y="1611"/>
                    <a:pt x="2769" y="1543"/>
                  </a:cubicBezTo>
                  <a:cubicBezTo>
                    <a:pt x="2774" y="1475"/>
                    <a:pt x="2761" y="1405"/>
                    <a:pt x="2731" y="1344"/>
                  </a:cubicBezTo>
                  <a:cubicBezTo>
                    <a:pt x="2731" y="1344"/>
                    <a:pt x="2731" y="1344"/>
                    <a:pt x="2731" y="1344"/>
                  </a:cubicBezTo>
                  <a:cubicBezTo>
                    <a:pt x="2731" y="1344"/>
                    <a:pt x="2731" y="1344"/>
                    <a:pt x="2731" y="1344"/>
                  </a:cubicBezTo>
                  <a:cubicBezTo>
                    <a:pt x="2709" y="1305"/>
                    <a:pt x="2709" y="1305"/>
                    <a:pt x="2709" y="1305"/>
                  </a:cubicBezTo>
                  <a:cubicBezTo>
                    <a:pt x="2709" y="1305"/>
                    <a:pt x="2709" y="1305"/>
                    <a:pt x="2709" y="1305"/>
                  </a:cubicBezTo>
                  <a:cubicBezTo>
                    <a:pt x="2709" y="1305"/>
                    <a:pt x="2709" y="1305"/>
                    <a:pt x="2709" y="1305"/>
                  </a:cubicBezTo>
                  <a:cubicBezTo>
                    <a:pt x="2682" y="1264"/>
                    <a:pt x="2651" y="1226"/>
                    <a:pt x="2616" y="1192"/>
                  </a:cubicBezTo>
                  <a:cubicBezTo>
                    <a:pt x="2581" y="1158"/>
                    <a:pt x="2542" y="1128"/>
                    <a:pt x="2502" y="1101"/>
                  </a:cubicBezTo>
                  <a:cubicBezTo>
                    <a:pt x="2420" y="1047"/>
                    <a:pt x="2332" y="1006"/>
                    <a:pt x="2241" y="972"/>
                  </a:cubicBezTo>
                  <a:cubicBezTo>
                    <a:pt x="2150" y="938"/>
                    <a:pt x="2057" y="912"/>
                    <a:pt x="1962" y="889"/>
                  </a:cubicBezTo>
                  <a:cubicBezTo>
                    <a:pt x="1915" y="878"/>
                    <a:pt x="1868" y="868"/>
                    <a:pt x="1821" y="859"/>
                  </a:cubicBezTo>
                  <a:cubicBezTo>
                    <a:pt x="1773" y="849"/>
                    <a:pt x="1725" y="842"/>
                    <a:pt x="1677" y="835"/>
                  </a:cubicBezTo>
                  <a:cubicBezTo>
                    <a:pt x="1534" y="812"/>
                    <a:pt x="1534" y="812"/>
                    <a:pt x="1534" y="812"/>
                  </a:cubicBezTo>
                  <a:cubicBezTo>
                    <a:pt x="1487" y="804"/>
                    <a:pt x="1439" y="796"/>
                    <a:pt x="1391" y="790"/>
                  </a:cubicBezTo>
                  <a:cubicBezTo>
                    <a:pt x="1103" y="751"/>
                    <a:pt x="1103" y="751"/>
                    <a:pt x="1103" y="751"/>
                  </a:cubicBezTo>
                  <a:cubicBezTo>
                    <a:pt x="960" y="732"/>
                    <a:pt x="960" y="732"/>
                    <a:pt x="960" y="732"/>
                  </a:cubicBezTo>
                  <a:cubicBezTo>
                    <a:pt x="912" y="725"/>
                    <a:pt x="864" y="718"/>
                    <a:pt x="817" y="710"/>
                  </a:cubicBezTo>
                  <a:cubicBezTo>
                    <a:pt x="769" y="702"/>
                    <a:pt x="722" y="691"/>
                    <a:pt x="677" y="675"/>
                  </a:cubicBezTo>
                  <a:cubicBezTo>
                    <a:pt x="654" y="667"/>
                    <a:pt x="632" y="658"/>
                    <a:pt x="613" y="643"/>
                  </a:cubicBezTo>
                  <a:cubicBezTo>
                    <a:pt x="604" y="636"/>
                    <a:pt x="596" y="628"/>
                    <a:pt x="590" y="618"/>
                  </a:cubicBezTo>
                  <a:cubicBezTo>
                    <a:pt x="585" y="609"/>
                    <a:pt x="581" y="597"/>
                    <a:pt x="583" y="586"/>
                  </a:cubicBezTo>
                  <a:cubicBezTo>
                    <a:pt x="583" y="586"/>
                    <a:pt x="583" y="586"/>
                    <a:pt x="583" y="586"/>
                  </a:cubicBezTo>
                  <a:cubicBezTo>
                    <a:pt x="583" y="586"/>
                    <a:pt x="583" y="586"/>
                    <a:pt x="583" y="586"/>
                  </a:cubicBezTo>
                  <a:cubicBezTo>
                    <a:pt x="583" y="581"/>
                    <a:pt x="585" y="577"/>
                    <a:pt x="587" y="571"/>
                  </a:cubicBezTo>
                  <a:cubicBezTo>
                    <a:pt x="587" y="571"/>
                    <a:pt x="587" y="571"/>
                    <a:pt x="587" y="571"/>
                  </a:cubicBezTo>
                  <a:cubicBezTo>
                    <a:pt x="594" y="555"/>
                    <a:pt x="606" y="542"/>
                    <a:pt x="619" y="531"/>
                  </a:cubicBezTo>
                  <a:cubicBezTo>
                    <a:pt x="632" y="520"/>
                    <a:pt x="647" y="511"/>
                    <a:pt x="663" y="503"/>
                  </a:cubicBezTo>
                  <a:cubicBezTo>
                    <a:pt x="711" y="479"/>
                    <a:pt x="711" y="479"/>
                    <a:pt x="711" y="479"/>
                  </a:cubicBezTo>
                  <a:cubicBezTo>
                    <a:pt x="727" y="470"/>
                    <a:pt x="743" y="463"/>
                    <a:pt x="759" y="456"/>
                  </a:cubicBezTo>
                  <a:cubicBezTo>
                    <a:pt x="808" y="433"/>
                    <a:pt x="808" y="433"/>
                    <a:pt x="808" y="433"/>
                  </a:cubicBezTo>
                  <a:cubicBezTo>
                    <a:pt x="856" y="408"/>
                    <a:pt x="856" y="408"/>
                    <a:pt x="856" y="408"/>
                  </a:cubicBezTo>
                  <a:cubicBezTo>
                    <a:pt x="872" y="400"/>
                    <a:pt x="888" y="392"/>
                    <a:pt x="903" y="383"/>
                  </a:cubicBezTo>
                  <a:cubicBezTo>
                    <a:pt x="919" y="374"/>
                    <a:pt x="934" y="365"/>
                    <a:pt x="949" y="355"/>
                  </a:cubicBezTo>
                  <a:cubicBezTo>
                    <a:pt x="979" y="335"/>
                    <a:pt x="1008" y="314"/>
                    <a:pt x="1035" y="289"/>
                  </a:cubicBezTo>
                  <a:cubicBezTo>
                    <a:pt x="1062" y="265"/>
                    <a:pt x="1086" y="239"/>
                    <a:pt x="1106" y="208"/>
                  </a:cubicBezTo>
                  <a:cubicBezTo>
                    <a:pt x="1125" y="178"/>
                    <a:pt x="1140" y="144"/>
                    <a:pt x="1147" y="108"/>
                  </a:cubicBezTo>
                  <a:cubicBezTo>
                    <a:pt x="1154" y="73"/>
                    <a:pt x="1153" y="36"/>
                    <a:pt x="1145" y="0"/>
                  </a:cubicBezTo>
                  <a:lnTo>
                    <a:pt x="1139" y="2"/>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20"/>
            <p:cNvSpPr>
              <a:spLocks/>
            </p:cNvSpPr>
            <p:nvPr/>
          </p:nvSpPr>
          <p:spPr bwMode="auto">
            <a:xfrm>
              <a:off x="3473644" y="2726009"/>
              <a:ext cx="3507777" cy="4131356"/>
            </a:xfrm>
            <a:custGeom>
              <a:avLst/>
              <a:gdLst>
                <a:gd name="T0" fmla="*/ 2513 w 3466"/>
                <a:gd name="T1" fmla="*/ 32 h 4098"/>
                <a:gd name="T2" fmla="*/ 2163 w 3466"/>
                <a:gd name="T3" fmla="*/ 288 h 4098"/>
                <a:gd name="T4" fmla="*/ 1580 w 3466"/>
                <a:gd name="T5" fmla="*/ 572 h 4098"/>
                <a:gd name="T6" fmla="*/ 1648 w 3466"/>
                <a:gd name="T7" fmla="*/ 766 h 4098"/>
                <a:gd name="T8" fmla="*/ 1737 w 3466"/>
                <a:gd name="T9" fmla="*/ 819 h 4098"/>
                <a:gd name="T10" fmla="*/ 3164 w 3466"/>
                <a:gd name="T11" fmla="*/ 1166 h 4098"/>
                <a:gd name="T12" fmla="*/ 3450 w 3466"/>
                <a:gd name="T13" fmla="*/ 1348 h 4098"/>
                <a:gd name="T14" fmla="*/ 3445 w 3466"/>
                <a:gd name="T15" fmla="*/ 1376 h 4098"/>
                <a:gd name="T16" fmla="*/ 3379 w 3466"/>
                <a:gd name="T17" fmla="*/ 1449 h 4098"/>
                <a:gd name="T18" fmla="*/ 3321 w 3466"/>
                <a:gd name="T19" fmla="*/ 1480 h 4098"/>
                <a:gd name="T20" fmla="*/ 2596 w 3466"/>
                <a:gd name="T21" fmla="*/ 1567 h 4098"/>
                <a:gd name="T22" fmla="*/ 1621 w 3466"/>
                <a:gd name="T23" fmla="*/ 1678 h 4098"/>
                <a:gd name="T24" fmla="*/ 68 w 3466"/>
                <a:gd name="T25" fmla="*/ 2332 h 4098"/>
                <a:gd name="T26" fmla="*/ 31 w 3466"/>
                <a:gd name="T27" fmla="*/ 2407 h 4098"/>
                <a:gd name="T28" fmla="*/ 673 w 3466"/>
                <a:gd name="T29" fmla="*/ 3238 h 4098"/>
                <a:gd name="T30" fmla="*/ 1140 w 3466"/>
                <a:gd name="T31" fmla="*/ 3391 h 4098"/>
                <a:gd name="T32" fmla="*/ 1771 w 3466"/>
                <a:gd name="T33" fmla="*/ 3563 h 4098"/>
                <a:gd name="T34" fmla="*/ 2163 w 3466"/>
                <a:gd name="T35" fmla="*/ 3677 h 4098"/>
                <a:gd name="T36" fmla="*/ 2462 w 3466"/>
                <a:gd name="T37" fmla="*/ 3799 h 4098"/>
                <a:gd name="T38" fmla="*/ 2531 w 3466"/>
                <a:gd name="T39" fmla="*/ 3842 h 4098"/>
                <a:gd name="T40" fmla="*/ 2706 w 3466"/>
                <a:gd name="T41" fmla="*/ 4033 h 4098"/>
                <a:gd name="T42" fmla="*/ 2716 w 3466"/>
                <a:gd name="T43" fmla="*/ 4066 h 4098"/>
                <a:gd name="T44" fmla="*/ 2720 w 3466"/>
                <a:gd name="T45" fmla="*/ 4098 h 4098"/>
                <a:gd name="T46" fmla="*/ 2756 w 3466"/>
                <a:gd name="T47" fmla="*/ 4098 h 4098"/>
                <a:gd name="T48" fmla="*/ 2755 w 3466"/>
                <a:gd name="T49" fmla="*/ 4098 h 4098"/>
                <a:gd name="T50" fmla="*/ 2750 w 3466"/>
                <a:gd name="T51" fmla="*/ 4052 h 4098"/>
                <a:gd name="T52" fmla="*/ 2736 w 3466"/>
                <a:gd name="T53" fmla="*/ 4011 h 4098"/>
                <a:gd name="T54" fmla="*/ 2609 w 3466"/>
                <a:gd name="T55" fmla="*/ 3856 h 4098"/>
                <a:gd name="T56" fmla="*/ 2568 w 3466"/>
                <a:gd name="T57" fmla="*/ 3824 h 4098"/>
                <a:gd name="T58" fmla="*/ 2550 w 3466"/>
                <a:gd name="T59" fmla="*/ 3812 h 4098"/>
                <a:gd name="T60" fmla="*/ 2479 w 3466"/>
                <a:gd name="T61" fmla="*/ 3769 h 4098"/>
                <a:gd name="T62" fmla="*/ 2174 w 3466"/>
                <a:gd name="T63" fmla="*/ 3645 h 4098"/>
                <a:gd name="T64" fmla="*/ 1780 w 3466"/>
                <a:gd name="T65" fmla="*/ 3531 h 4098"/>
                <a:gd name="T66" fmla="*/ 1149 w 3466"/>
                <a:gd name="T67" fmla="*/ 3361 h 4098"/>
                <a:gd name="T68" fmla="*/ 683 w 3466"/>
                <a:gd name="T69" fmla="*/ 3210 h 4098"/>
                <a:gd name="T70" fmla="*/ 29 w 3466"/>
                <a:gd name="T71" fmla="*/ 2572 h 4098"/>
                <a:gd name="T72" fmla="*/ 1624 w 3466"/>
                <a:gd name="T73" fmla="*/ 1699 h 4098"/>
                <a:gd name="T74" fmla="*/ 2598 w 3466"/>
                <a:gd name="T75" fmla="*/ 1586 h 4098"/>
                <a:gd name="T76" fmla="*/ 3328 w 3466"/>
                <a:gd name="T77" fmla="*/ 1495 h 4098"/>
                <a:gd name="T78" fmla="*/ 3387 w 3466"/>
                <a:gd name="T79" fmla="*/ 1464 h 4098"/>
                <a:gd name="T80" fmla="*/ 3461 w 3466"/>
                <a:gd name="T81" fmla="*/ 1380 h 4098"/>
                <a:gd name="T82" fmla="*/ 3466 w 3466"/>
                <a:gd name="T83" fmla="*/ 1348 h 4098"/>
                <a:gd name="T84" fmla="*/ 3167 w 3466"/>
                <a:gd name="T85" fmla="*/ 1152 h 4098"/>
                <a:gd name="T86" fmla="*/ 1742 w 3466"/>
                <a:gd name="T87" fmla="*/ 809 h 4098"/>
                <a:gd name="T88" fmla="*/ 1655 w 3466"/>
                <a:gd name="T89" fmla="*/ 758 h 4098"/>
                <a:gd name="T90" fmla="*/ 1589 w 3466"/>
                <a:gd name="T91" fmla="*/ 577 h 4098"/>
                <a:gd name="T92" fmla="*/ 2165 w 3466"/>
                <a:gd name="T93" fmla="*/ 296 h 4098"/>
                <a:gd name="T94" fmla="*/ 2519 w 3466"/>
                <a:gd name="T95" fmla="*/ 35 h 4098"/>
                <a:gd name="T96" fmla="*/ 2526 w 3466"/>
                <a:gd name="T97" fmla="*/ 0 h 4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466" h="4098">
                  <a:moveTo>
                    <a:pt x="2526" y="0"/>
                  </a:moveTo>
                  <a:cubicBezTo>
                    <a:pt x="2524" y="5"/>
                    <a:pt x="2524" y="5"/>
                    <a:pt x="2524" y="5"/>
                  </a:cubicBezTo>
                  <a:cubicBezTo>
                    <a:pt x="2521" y="14"/>
                    <a:pt x="2521" y="14"/>
                    <a:pt x="2521" y="14"/>
                  </a:cubicBezTo>
                  <a:cubicBezTo>
                    <a:pt x="2518" y="20"/>
                    <a:pt x="2515" y="26"/>
                    <a:pt x="2513" y="32"/>
                  </a:cubicBezTo>
                  <a:cubicBezTo>
                    <a:pt x="2507" y="45"/>
                    <a:pt x="2501" y="57"/>
                    <a:pt x="2494" y="69"/>
                  </a:cubicBezTo>
                  <a:cubicBezTo>
                    <a:pt x="2481" y="92"/>
                    <a:pt x="2466" y="115"/>
                    <a:pt x="2447" y="134"/>
                  </a:cubicBezTo>
                  <a:cubicBezTo>
                    <a:pt x="2408" y="172"/>
                    <a:pt x="2360" y="198"/>
                    <a:pt x="2312" y="223"/>
                  </a:cubicBezTo>
                  <a:cubicBezTo>
                    <a:pt x="2263" y="248"/>
                    <a:pt x="2213" y="269"/>
                    <a:pt x="2163" y="288"/>
                  </a:cubicBezTo>
                  <a:cubicBezTo>
                    <a:pt x="2112" y="307"/>
                    <a:pt x="2060" y="325"/>
                    <a:pt x="2008" y="343"/>
                  </a:cubicBezTo>
                  <a:cubicBezTo>
                    <a:pt x="1906" y="378"/>
                    <a:pt x="1800" y="410"/>
                    <a:pt x="1704" y="464"/>
                  </a:cubicBezTo>
                  <a:cubicBezTo>
                    <a:pt x="1680" y="477"/>
                    <a:pt x="1657" y="493"/>
                    <a:pt x="1636" y="510"/>
                  </a:cubicBezTo>
                  <a:cubicBezTo>
                    <a:pt x="1615" y="528"/>
                    <a:pt x="1595" y="548"/>
                    <a:pt x="1580" y="572"/>
                  </a:cubicBezTo>
                  <a:cubicBezTo>
                    <a:pt x="1565" y="595"/>
                    <a:pt x="1557" y="624"/>
                    <a:pt x="1561" y="653"/>
                  </a:cubicBezTo>
                  <a:cubicBezTo>
                    <a:pt x="1566" y="681"/>
                    <a:pt x="1581" y="707"/>
                    <a:pt x="1601" y="727"/>
                  </a:cubicBezTo>
                  <a:cubicBezTo>
                    <a:pt x="1610" y="737"/>
                    <a:pt x="1621" y="746"/>
                    <a:pt x="1632" y="754"/>
                  </a:cubicBezTo>
                  <a:cubicBezTo>
                    <a:pt x="1648" y="766"/>
                    <a:pt x="1648" y="766"/>
                    <a:pt x="1648" y="766"/>
                  </a:cubicBezTo>
                  <a:cubicBezTo>
                    <a:pt x="1666" y="777"/>
                    <a:pt x="1666" y="777"/>
                    <a:pt x="1666" y="777"/>
                  </a:cubicBezTo>
                  <a:cubicBezTo>
                    <a:pt x="1701" y="799"/>
                    <a:pt x="1701" y="799"/>
                    <a:pt x="1701" y="799"/>
                  </a:cubicBezTo>
                  <a:cubicBezTo>
                    <a:pt x="1707" y="802"/>
                    <a:pt x="1712" y="806"/>
                    <a:pt x="1719" y="810"/>
                  </a:cubicBezTo>
                  <a:cubicBezTo>
                    <a:pt x="1737" y="819"/>
                    <a:pt x="1737" y="819"/>
                    <a:pt x="1737" y="819"/>
                  </a:cubicBezTo>
                  <a:cubicBezTo>
                    <a:pt x="1786" y="844"/>
                    <a:pt x="1836" y="865"/>
                    <a:pt x="1887" y="885"/>
                  </a:cubicBezTo>
                  <a:cubicBezTo>
                    <a:pt x="1989" y="924"/>
                    <a:pt x="2094" y="956"/>
                    <a:pt x="2201" y="980"/>
                  </a:cubicBezTo>
                  <a:cubicBezTo>
                    <a:pt x="2413" y="1029"/>
                    <a:pt x="2629" y="1063"/>
                    <a:pt x="2844" y="1101"/>
                  </a:cubicBezTo>
                  <a:cubicBezTo>
                    <a:pt x="2951" y="1119"/>
                    <a:pt x="3058" y="1139"/>
                    <a:pt x="3164" y="1166"/>
                  </a:cubicBezTo>
                  <a:cubicBezTo>
                    <a:pt x="3216" y="1180"/>
                    <a:pt x="3268" y="1195"/>
                    <a:pt x="3317" y="1218"/>
                  </a:cubicBezTo>
                  <a:cubicBezTo>
                    <a:pt x="3342" y="1229"/>
                    <a:pt x="3365" y="1242"/>
                    <a:pt x="3387" y="1257"/>
                  </a:cubicBezTo>
                  <a:cubicBezTo>
                    <a:pt x="3409" y="1271"/>
                    <a:pt x="3429" y="1289"/>
                    <a:pt x="3441" y="1312"/>
                  </a:cubicBezTo>
                  <a:cubicBezTo>
                    <a:pt x="3446" y="1323"/>
                    <a:pt x="3450" y="1336"/>
                    <a:pt x="3450" y="1348"/>
                  </a:cubicBezTo>
                  <a:cubicBezTo>
                    <a:pt x="3450" y="1351"/>
                    <a:pt x="3450" y="1355"/>
                    <a:pt x="3449" y="1357"/>
                  </a:cubicBezTo>
                  <a:cubicBezTo>
                    <a:pt x="3449" y="1359"/>
                    <a:pt x="3449" y="1360"/>
                    <a:pt x="3449" y="1362"/>
                  </a:cubicBezTo>
                  <a:cubicBezTo>
                    <a:pt x="3448" y="1366"/>
                    <a:pt x="3448" y="1366"/>
                    <a:pt x="3448" y="1366"/>
                  </a:cubicBezTo>
                  <a:cubicBezTo>
                    <a:pt x="3445" y="1376"/>
                    <a:pt x="3445" y="1376"/>
                    <a:pt x="3445" y="1376"/>
                  </a:cubicBezTo>
                  <a:cubicBezTo>
                    <a:pt x="3445" y="1378"/>
                    <a:pt x="3443" y="1382"/>
                    <a:pt x="3442" y="1384"/>
                  </a:cubicBezTo>
                  <a:cubicBezTo>
                    <a:pt x="3432" y="1408"/>
                    <a:pt x="3413" y="1426"/>
                    <a:pt x="3391" y="1441"/>
                  </a:cubicBezTo>
                  <a:cubicBezTo>
                    <a:pt x="3383" y="1447"/>
                    <a:pt x="3383" y="1447"/>
                    <a:pt x="3383" y="1447"/>
                  </a:cubicBezTo>
                  <a:cubicBezTo>
                    <a:pt x="3379" y="1449"/>
                    <a:pt x="3379" y="1449"/>
                    <a:pt x="3379" y="1449"/>
                  </a:cubicBezTo>
                  <a:cubicBezTo>
                    <a:pt x="3375" y="1452"/>
                    <a:pt x="3375" y="1452"/>
                    <a:pt x="3375" y="1452"/>
                  </a:cubicBezTo>
                  <a:cubicBezTo>
                    <a:pt x="3357" y="1462"/>
                    <a:pt x="3357" y="1462"/>
                    <a:pt x="3357" y="1462"/>
                  </a:cubicBezTo>
                  <a:cubicBezTo>
                    <a:pt x="3351" y="1465"/>
                    <a:pt x="3345" y="1469"/>
                    <a:pt x="3339" y="1471"/>
                  </a:cubicBezTo>
                  <a:cubicBezTo>
                    <a:pt x="3333" y="1474"/>
                    <a:pt x="3327" y="1477"/>
                    <a:pt x="3321" y="1480"/>
                  </a:cubicBezTo>
                  <a:cubicBezTo>
                    <a:pt x="3296" y="1490"/>
                    <a:pt x="3271" y="1499"/>
                    <a:pt x="3245" y="1506"/>
                  </a:cubicBezTo>
                  <a:cubicBezTo>
                    <a:pt x="3193" y="1520"/>
                    <a:pt x="3139" y="1527"/>
                    <a:pt x="3085" y="1534"/>
                  </a:cubicBezTo>
                  <a:cubicBezTo>
                    <a:pt x="3031" y="1540"/>
                    <a:pt x="2977" y="1543"/>
                    <a:pt x="2923" y="1547"/>
                  </a:cubicBezTo>
                  <a:cubicBezTo>
                    <a:pt x="2814" y="1555"/>
                    <a:pt x="2705" y="1561"/>
                    <a:pt x="2596" y="1567"/>
                  </a:cubicBezTo>
                  <a:cubicBezTo>
                    <a:pt x="2569" y="1569"/>
                    <a:pt x="2542" y="1570"/>
                    <a:pt x="2514" y="1573"/>
                  </a:cubicBezTo>
                  <a:cubicBezTo>
                    <a:pt x="2433" y="1580"/>
                    <a:pt x="2433" y="1580"/>
                    <a:pt x="2433" y="1580"/>
                  </a:cubicBezTo>
                  <a:cubicBezTo>
                    <a:pt x="2270" y="1595"/>
                    <a:pt x="2270" y="1595"/>
                    <a:pt x="2270" y="1595"/>
                  </a:cubicBezTo>
                  <a:cubicBezTo>
                    <a:pt x="2053" y="1614"/>
                    <a:pt x="1836" y="1643"/>
                    <a:pt x="1621" y="1678"/>
                  </a:cubicBezTo>
                  <a:cubicBezTo>
                    <a:pt x="1405" y="1713"/>
                    <a:pt x="1190" y="1752"/>
                    <a:pt x="979" y="1810"/>
                  </a:cubicBezTo>
                  <a:cubicBezTo>
                    <a:pt x="769" y="1869"/>
                    <a:pt x="560" y="1940"/>
                    <a:pt x="371" y="2054"/>
                  </a:cubicBezTo>
                  <a:cubicBezTo>
                    <a:pt x="278" y="2111"/>
                    <a:pt x="188" y="2178"/>
                    <a:pt x="117" y="2264"/>
                  </a:cubicBezTo>
                  <a:cubicBezTo>
                    <a:pt x="99" y="2286"/>
                    <a:pt x="83" y="2308"/>
                    <a:pt x="68" y="2332"/>
                  </a:cubicBezTo>
                  <a:cubicBezTo>
                    <a:pt x="58" y="2350"/>
                    <a:pt x="58" y="2350"/>
                    <a:pt x="58" y="2350"/>
                  </a:cubicBezTo>
                  <a:cubicBezTo>
                    <a:pt x="48" y="2369"/>
                    <a:pt x="48" y="2369"/>
                    <a:pt x="48" y="2369"/>
                  </a:cubicBezTo>
                  <a:cubicBezTo>
                    <a:pt x="45" y="2376"/>
                    <a:pt x="42" y="2381"/>
                    <a:pt x="39" y="2388"/>
                  </a:cubicBezTo>
                  <a:cubicBezTo>
                    <a:pt x="36" y="2394"/>
                    <a:pt x="33" y="2401"/>
                    <a:pt x="31" y="2407"/>
                  </a:cubicBezTo>
                  <a:cubicBezTo>
                    <a:pt x="10" y="2459"/>
                    <a:pt x="0" y="2516"/>
                    <a:pt x="3" y="2573"/>
                  </a:cubicBezTo>
                  <a:cubicBezTo>
                    <a:pt x="6" y="2686"/>
                    <a:pt x="58" y="2792"/>
                    <a:pt x="127" y="2878"/>
                  </a:cubicBezTo>
                  <a:cubicBezTo>
                    <a:pt x="197" y="2965"/>
                    <a:pt x="282" y="3037"/>
                    <a:pt x="376" y="3095"/>
                  </a:cubicBezTo>
                  <a:cubicBezTo>
                    <a:pt x="470" y="3154"/>
                    <a:pt x="571" y="3198"/>
                    <a:pt x="673" y="3238"/>
                  </a:cubicBezTo>
                  <a:cubicBezTo>
                    <a:pt x="724" y="3257"/>
                    <a:pt x="776" y="3275"/>
                    <a:pt x="827" y="3293"/>
                  </a:cubicBezTo>
                  <a:cubicBezTo>
                    <a:pt x="853" y="3302"/>
                    <a:pt x="878" y="3311"/>
                    <a:pt x="905" y="3319"/>
                  </a:cubicBezTo>
                  <a:cubicBezTo>
                    <a:pt x="984" y="3343"/>
                    <a:pt x="984" y="3343"/>
                    <a:pt x="984" y="3343"/>
                  </a:cubicBezTo>
                  <a:cubicBezTo>
                    <a:pt x="1140" y="3391"/>
                    <a:pt x="1140" y="3391"/>
                    <a:pt x="1140" y="3391"/>
                  </a:cubicBezTo>
                  <a:cubicBezTo>
                    <a:pt x="1166" y="3398"/>
                    <a:pt x="1192" y="3407"/>
                    <a:pt x="1219" y="3414"/>
                  </a:cubicBezTo>
                  <a:cubicBezTo>
                    <a:pt x="1298" y="3435"/>
                    <a:pt x="1298" y="3435"/>
                    <a:pt x="1298" y="3435"/>
                  </a:cubicBezTo>
                  <a:cubicBezTo>
                    <a:pt x="1614" y="3520"/>
                    <a:pt x="1614" y="3520"/>
                    <a:pt x="1614" y="3520"/>
                  </a:cubicBezTo>
                  <a:cubicBezTo>
                    <a:pt x="1771" y="3563"/>
                    <a:pt x="1771" y="3563"/>
                    <a:pt x="1771" y="3563"/>
                  </a:cubicBezTo>
                  <a:cubicBezTo>
                    <a:pt x="1798" y="3570"/>
                    <a:pt x="1825" y="3577"/>
                    <a:pt x="1850" y="3584"/>
                  </a:cubicBezTo>
                  <a:cubicBezTo>
                    <a:pt x="1928" y="3607"/>
                    <a:pt x="1928" y="3607"/>
                    <a:pt x="1928" y="3607"/>
                  </a:cubicBezTo>
                  <a:cubicBezTo>
                    <a:pt x="2085" y="3654"/>
                    <a:pt x="2085" y="3654"/>
                    <a:pt x="2085" y="3654"/>
                  </a:cubicBezTo>
                  <a:cubicBezTo>
                    <a:pt x="2111" y="3661"/>
                    <a:pt x="2138" y="3669"/>
                    <a:pt x="2163" y="3677"/>
                  </a:cubicBezTo>
                  <a:cubicBezTo>
                    <a:pt x="2240" y="3704"/>
                    <a:pt x="2240" y="3704"/>
                    <a:pt x="2240" y="3704"/>
                  </a:cubicBezTo>
                  <a:cubicBezTo>
                    <a:pt x="2316" y="3732"/>
                    <a:pt x="2316" y="3732"/>
                    <a:pt x="2316" y="3732"/>
                  </a:cubicBezTo>
                  <a:cubicBezTo>
                    <a:pt x="2341" y="3742"/>
                    <a:pt x="2366" y="3752"/>
                    <a:pt x="2391" y="3763"/>
                  </a:cubicBezTo>
                  <a:cubicBezTo>
                    <a:pt x="2415" y="3774"/>
                    <a:pt x="2439" y="3786"/>
                    <a:pt x="2462" y="3799"/>
                  </a:cubicBezTo>
                  <a:cubicBezTo>
                    <a:pt x="2470" y="3804"/>
                    <a:pt x="2470" y="3804"/>
                    <a:pt x="2470" y="3804"/>
                  </a:cubicBezTo>
                  <a:cubicBezTo>
                    <a:pt x="2479" y="3809"/>
                    <a:pt x="2479" y="3809"/>
                    <a:pt x="2479" y="3809"/>
                  </a:cubicBezTo>
                  <a:cubicBezTo>
                    <a:pt x="2496" y="3820"/>
                    <a:pt x="2496" y="3820"/>
                    <a:pt x="2496" y="3820"/>
                  </a:cubicBezTo>
                  <a:cubicBezTo>
                    <a:pt x="2531" y="3842"/>
                    <a:pt x="2531" y="3842"/>
                    <a:pt x="2531" y="3842"/>
                  </a:cubicBezTo>
                  <a:cubicBezTo>
                    <a:pt x="2574" y="3871"/>
                    <a:pt x="2617" y="3905"/>
                    <a:pt x="2651" y="3945"/>
                  </a:cubicBezTo>
                  <a:cubicBezTo>
                    <a:pt x="2668" y="3964"/>
                    <a:pt x="2683" y="3985"/>
                    <a:pt x="2695" y="4008"/>
                  </a:cubicBezTo>
                  <a:cubicBezTo>
                    <a:pt x="2698" y="4014"/>
                    <a:pt x="2701" y="4020"/>
                    <a:pt x="2703" y="4025"/>
                  </a:cubicBezTo>
                  <a:cubicBezTo>
                    <a:pt x="2706" y="4033"/>
                    <a:pt x="2706" y="4033"/>
                    <a:pt x="2706" y="4033"/>
                  </a:cubicBezTo>
                  <a:cubicBezTo>
                    <a:pt x="2709" y="4043"/>
                    <a:pt x="2709" y="4043"/>
                    <a:pt x="2709" y="4043"/>
                  </a:cubicBezTo>
                  <a:cubicBezTo>
                    <a:pt x="2715" y="4063"/>
                    <a:pt x="2715" y="4063"/>
                    <a:pt x="2715" y="4063"/>
                  </a:cubicBezTo>
                  <a:cubicBezTo>
                    <a:pt x="2716" y="4065"/>
                    <a:pt x="2715" y="4062"/>
                    <a:pt x="2716" y="4063"/>
                  </a:cubicBezTo>
                  <a:cubicBezTo>
                    <a:pt x="2716" y="4066"/>
                    <a:pt x="2716" y="4066"/>
                    <a:pt x="2716" y="4066"/>
                  </a:cubicBezTo>
                  <a:cubicBezTo>
                    <a:pt x="2717" y="4098"/>
                    <a:pt x="2717" y="4098"/>
                    <a:pt x="2717" y="4098"/>
                  </a:cubicBezTo>
                  <a:cubicBezTo>
                    <a:pt x="2719" y="4098"/>
                    <a:pt x="2719" y="4098"/>
                    <a:pt x="2719" y="4098"/>
                  </a:cubicBezTo>
                  <a:cubicBezTo>
                    <a:pt x="2719" y="4098"/>
                    <a:pt x="2719" y="4098"/>
                    <a:pt x="2719" y="4098"/>
                  </a:cubicBezTo>
                  <a:cubicBezTo>
                    <a:pt x="2720" y="4098"/>
                    <a:pt x="2720" y="4098"/>
                    <a:pt x="2720" y="4098"/>
                  </a:cubicBezTo>
                  <a:cubicBezTo>
                    <a:pt x="2720" y="4098"/>
                    <a:pt x="2720" y="4098"/>
                    <a:pt x="2720" y="4098"/>
                  </a:cubicBezTo>
                  <a:cubicBezTo>
                    <a:pt x="2721" y="4098"/>
                    <a:pt x="2721" y="4098"/>
                    <a:pt x="2721" y="4098"/>
                  </a:cubicBezTo>
                  <a:cubicBezTo>
                    <a:pt x="2757" y="4098"/>
                    <a:pt x="2757" y="4098"/>
                    <a:pt x="2757" y="4098"/>
                  </a:cubicBezTo>
                  <a:cubicBezTo>
                    <a:pt x="2756" y="4098"/>
                    <a:pt x="2756" y="4098"/>
                    <a:pt x="2756" y="4098"/>
                  </a:cubicBezTo>
                  <a:cubicBezTo>
                    <a:pt x="2756" y="4098"/>
                    <a:pt x="2756" y="4098"/>
                    <a:pt x="2756" y="4098"/>
                  </a:cubicBezTo>
                  <a:cubicBezTo>
                    <a:pt x="2756" y="4098"/>
                    <a:pt x="2756" y="4098"/>
                    <a:pt x="2756" y="4098"/>
                  </a:cubicBezTo>
                  <a:cubicBezTo>
                    <a:pt x="2754" y="4098"/>
                    <a:pt x="2754" y="4098"/>
                    <a:pt x="2754" y="4098"/>
                  </a:cubicBezTo>
                  <a:cubicBezTo>
                    <a:pt x="2755" y="4098"/>
                    <a:pt x="2755" y="4098"/>
                    <a:pt x="2755" y="4098"/>
                  </a:cubicBezTo>
                  <a:cubicBezTo>
                    <a:pt x="2754" y="4094"/>
                    <a:pt x="2753" y="4067"/>
                    <a:pt x="2752" y="4063"/>
                  </a:cubicBezTo>
                  <a:cubicBezTo>
                    <a:pt x="2751" y="4058"/>
                    <a:pt x="2751" y="4058"/>
                    <a:pt x="2751" y="4058"/>
                  </a:cubicBezTo>
                  <a:cubicBezTo>
                    <a:pt x="2751" y="4056"/>
                    <a:pt x="2751" y="4056"/>
                    <a:pt x="2751" y="4056"/>
                  </a:cubicBezTo>
                  <a:cubicBezTo>
                    <a:pt x="2751" y="4055"/>
                    <a:pt x="2749" y="4051"/>
                    <a:pt x="2750" y="4052"/>
                  </a:cubicBezTo>
                  <a:cubicBezTo>
                    <a:pt x="2743" y="4032"/>
                    <a:pt x="2743" y="4032"/>
                    <a:pt x="2743" y="4032"/>
                  </a:cubicBezTo>
                  <a:cubicBezTo>
                    <a:pt x="2740" y="4022"/>
                    <a:pt x="2740" y="4022"/>
                    <a:pt x="2740" y="4022"/>
                  </a:cubicBezTo>
                  <a:cubicBezTo>
                    <a:pt x="2738" y="4016"/>
                    <a:pt x="2738" y="4016"/>
                    <a:pt x="2738" y="4016"/>
                  </a:cubicBezTo>
                  <a:cubicBezTo>
                    <a:pt x="2736" y="4011"/>
                    <a:pt x="2736" y="4011"/>
                    <a:pt x="2736" y="4011"/>
                  </a:cubicBezTo>
                  <a:cubicBezTo>
                    <a:pt x="2733" y="4005"/>
                    <a:pt x="2730" y="3998"/>
                    <a:pt x="2727" y="3992"/>
                  </a:cubicBezTo>
                  <a:cubicBezTo>
                    <a:pt x="2713" y="3966"/>
                    <a:pt x="2696" y="3943"/>
                    <a:pt x="2678" y="3921"/>
                  </a:cubicBezTo>
                  <a:cubicBezTo>
                    <a:pt x="2659" y="3900"/>
                    <a:pt x="2638" y="3881"/>
                    <a:pt x="2617" y="3862"/>
                  </a:cubicBezTo>
                  <a:cubicBezTo>
                    <a:pt x="2609" y="3856"/>
                    <a:pt x="2609" y="3856"/>
                    <a:pt x="2609" y="3856"/>
                  </a:cubicBezTo>
                  <a:cubicBezTo>
                    <a:pt x="2605" y="3852"/>
                    <a:pt x="2605" y="3852"/>
                    <a:pt x="2605" y="3852"/>
                  </a:cubicBezTo>
                  <a:cubicBezTo>
                    <a:pt x="2601" y="3849"/>
                    <a:pt x="2601" y="3849"/>
                    <a:pt x="2601" y="3849"/>
                  </a:cubicBezTo>
                  <a:cubicBezTo>
                    <a:pt x="2584" y="3837"/>
                    <a:pt x="2584" y="3837"/>
                    <a:pt x="2584" y="3837"/>
                  </a:cubicBezTo>
                  <a:cubicBezTo>
                    <a:pt x="2568" y="3824"/>
                    <a:pt x="2568" y="3824"/>
                    <a:pt x="2568" y="3824"/>
                  </a:cubicBezTo>
                  <a:cubicBezTo>
                    <a:pt x="2568" y="3824"/>
                    <a:pt x="2565" y="3822"/>
                    <a:pt x="2565" y="3822"/>
                  </a:cubicBezTo>
                  <a:cubicBezTo>
                    <a:pt x="2563" y="3821"/>
                    <a:pt x="2563" y="3821"/>
                    <a:pt x="2563" y="3821"/>
                  </a:cubicBezTo>
                  <a:cubicBezTo>
                    <a:pt x="2558" y="3818"/>
                    <a:pt x="2558" y="3818"/>
                    <a:pt x="2558" y="3818"/>
                  </a:cubicBezTo>
                  <a:cubicBezTo>
                    <a:pt x="2550" y="3812"/>
                    <a:pt x="2550" y="3812"/>
                    <a:pt x="2550" y="3812"/>
                  </a:cubicBezTo>
                  <a:cubicBezTo>
                    <a:pt x="2515" y="3791"/>
                    <a:pt x="2515" y="3791"/>
                    <a:pt x="2515" y="3791"/>
                  </a:cubicBezTo>
                  <a:cubicBezTo>
                    <a:pt x="2498" y="3780"/>
                    <a:pt x="2498" y="3780"/>
                    <a:pt x="2498" y="3780"/>
                  </a:cubicBezTo>
                  <a:cubicBezTo>
                    <a:pt x="2489" y="3774"/>
                    <a:pt x="2489" y="3774"/>
                    <a:pt x="2489" y="3774"/>
                  </a:cubicBezTo>
                  <a:cubicBezTo>
                    <a:pt x="2479" y="3769"/>
                    <a:pt x="2479" y="3769"/>
                    <a:pt x="2479" y="3769"/>
                  </a:cubicBezTo>
                  <a:cubicBezTo>
                    <a:pt x="2455" y="3755"/>
                    <a:pt x="2430" y="3743"/>
                    <a:pt x="2405" y="3732"/>
                  </a:cubicBezTo>
                  <a:cubicBezTo>
                    <a:pt x="2380" y="3720"/>
                    <a:pt x="2354" y="3710"/>
                    <a:pt x="2329" y="3700"/>
                  </a:cubicBezTo>
                  <a:cubicBezTo>
                    <a:pt x="2251" y="3672"/>
                    <a:pt x="2251" y="3672"/>
                    <a:pt x="2251" y="3672"/>
                  </a:cubicBezTo>
                  <a:cubicBezTo>
                    <a:pt x="2174" y="3645"/>
                    <a:pt x="2174" y="3645"/>
                    <a:pt x="2174" y="3645"/>
                  </a:cubicBezTo>
                  <a:cubicBezTo>
                    <a:pt x="2146" y="3636"/>
                    <a:pt x="2121" y="3629"/>
                    <a:pt x="2095" y="3621"/>
                  </a:cubicBezTo>
                  <a:cubicBezTo>
                    <a:pt x="1938" y="3576"/>
                    <a:pt x="1938" y="3576"/>
                    <a:pt x="1938" y="3576"/>
                  </a:cubicBezTo>
                  <a:cubicBezTo>
                    <a:pt x="1859" y="3553"/>
                    <a:pt x="1859" y="3553"/>
                    <a:pt x="1859" y="3553"/>
                  </a:cubicBezTo>
                  <a:cubicBezTo>
                    <a:pt x="1832" y="3545"/>
                    <a:pt x="1806" y="3539"/>
                    <a:pt x="1780" y="3531"/>
                  </a:cubicBezTo>
                  <a:cubicBezTo>
                    <a:pt x="1622" y="3489"/>
                    <a:pt x="1622" y="3489"/>
                    <a:pt x="1622" y="3489"/>
                  </a:cubicBezTo>
                  <a:cubicBezTo>
                    <a:pt x="1306" y="3405"/>
                    <a:pt x="1306" y="3405"/>
                    <a:pt x="1306" y="3405"/>
                  </a:cubicBezTo>
                  <a:cubicBezTo>
                    <a:pt x="1227" y="3384"/>
                    <a:pt x="1227" y="3384"/>
                    <a:pt x="1227" y="3384"/>
                  </a:cubicBezTo>
                  <a:cubicBezTo>
                    <a:pt x="1202" y="3377"/>
                    <a:pt x="1175" y="3369"/>
                    <a:pt x="1149" y="3361"/>
                  </a:cubicBezTo>
                  <a:cubicBezTo>
                    <a:pt x="992" y="3314"/>
                    <a:pt x="992" y="3314"/>
                    <a:pt x="992" y="3314"/>
                  </a:cubicBezTo>
                  <a:cubicBezTo>
                    <a:pt x="914" y="3290"/>
                    <a:pt x="914" y="3290"/>
                    <a:pt x="914" y="3290"/>
                  </a:cubicBezTo>
                  <a:cubicBezTo>
                    <a:pt x="889" y="3282"/>
                    <a:pt x="863" y="3273"/>
                    <a:pt x="837" y="3265"/>
                  </a:cubicBezTo>
                  <a:cubicBezTo>
                    <a:pt x="785" y="3247"/>
                    <a:pt x="734" y="3229"/>
                    <a:pt x="683" y="3210"/>
                  </a:cubicBezTo>
                  <a:cubicBezTo>
                    <a:pt x="582" y="3171"/>
                    <a:pt x="483" y="3128"/>
                    <a:pt x="391" y="3071"/>
                  </a:cubicBezTo>
                  <a:cubicBezTo>
                    <a:pt x="300" y="3014"/>
                    <a:pt x="216" y="2944"/>
                    <a:pt x="149" y="2861"/>
                  </a:cubicBezTo>
                  <a:cubicBezTo>
                    <a:pt x="116" y="2819"/>
                    <a:pt x="86" y="2774"/>
                    <a:pt x="65" y="2725"/>
                  </a:cubicBezTo>
                  <a:cubicBezTo>
                    <a:pt x="44" y="2676"/>
                    <a:pt x="31" y="2624"/>
                    <a:pt x="29" y="2572"/>
                  </a:cubicBezTo>
                  <a:cubicBezTo>
                    <a:pt x="24" y="2465"/>
                    <a:pt x="69" y="2363"/>
                    <a:pt x="137" y="2281"/>
                  </a:cubicBezTo>
                  <a:cubicBezTo>
                    <a:pt x="205" y="2198"/>
                    <a:pt x="292" y="2132"/>
                    <a:pt x="384" y="2075"/>
                  </a:cubicBezTo>
                  <a:cubicBezTo>
                    <a:pt x="569" y="1963"/>
                    <a:pt x="777" y="1891"/>
                    <a:pt x="985" y="1832"/>
                  </a:cubicBezTo>
                  <a:cubicBezTo>
                    <a:pt x="1195" y="1775"/>
                    <a:pt x="1409" y="1735"/>
                    <a:pt x="1624" y="1699"/>
                  </a:cubicBezTo>
                  <a:cubicBezTo>
                    <a:pt x="1839" y="1664"/>
                    <a:pt x="2055" y="1634"/>
                    <a:pt x="2272" y="1614"/>
                  </a:cubicBezTo>
                  <a:cubicBezTo>
                    <a:pt x="2435" y="1599"/>
                    <a:pt x="2435" y="1599"/>
                    <a:pt x="2435" y="1599"/>
                  </a:cubicBezTo>
                  <a:cubicBezTo>
                    <a:pt x="2516" y="1591"/>
                    <a:pt x="2516" y="1591"/>
                    <a:pt x="2516" y="1591"/>
                  </a:cubicBezTo>
                  <a:cubicBezTo>
                    <a:pt x="2598" y="1586"/>
                    <a:pt x="2598" y="1586"/>
                    <a:pt x="2598" y="1586"/>
                  </a:cubicBezTo>
                  <a:cubicBezTo>
                    <a:pt x="2706" y="1579"/>
                    <a:pt x="2815" y="1573"/>
                    <a:pt x="2924" y="1565"/>
                  </a:cubicBezTo>
                  <a:cubicBezTo>
                    <a:pt x="2978" y="1561"/>
                    <a:pt x="3033" y="1557"/>
                    <a:pt x="3087" y="1551"/>
                  </a:cubicBezTo>
                  <a:cubicBezTo>
                    <a:pt x="3141" y="1544"/>
                    <a:pt x="3196" y="1536"/>
                    <a:pt x="3249" y="1522"/>
                  </a:cubicBezTo>
                  <a:cubicBezTo>
                    <a:pt x="3276" y="1515"/>
                    <a:pt x="3302" y="1506"/>
                    <a:pt x="3328" y="1495"/>
                  </a:cubicBezTo>
                  <a:cubicBezTo>
                    <a:pt x="3334" y="1492"/>
                    <a:pt x="3340" y="1489"/>
                    <a:pt x="3346" y="1486"/>
                  </a:cubicBezTo>
                  <a:cubicBezTo>
                    <a:pt x="3353" y="1483"/>
                    <a:pt x="3359" y="1479"/>
                    <a:pt x="3365" y="1476"/>
                  </a:cubicBezTo>
                  <a:cubicBezTo>
                    <a:pt x="3383" y="1466"/>
                    <a:pt x="3383" y="1466"/>
                    <a:pt x="3383" y="1466"/>
                  </a:cubicBezTo>
                  <a:cubicBezTo>
                    <a:pt x="3387" y="1464"/>
                    <a:pt x="3387" y="1464"/>
                    <a:pt x="3387" y="1464"/>
                  </a:cubicBezTo>
                  <a:cubicBezTo>
                    <a:pt x="3392" y="1461"/>
                    <a:pt x="3392" y="1461"/>
                    <a:pt x="3392" y="1461"/>
                  </a:cubicBezTo>
                  <a:cubicBezTo>
                    <a:pt x="3401" y="1455"/>
                    <a:pt x="3401" y="1455"/>
                    <a:pt x="3401" y="1455"/>
                  </a:cubicBezTo>
                  <a:cubicBezTo>
                    <a:pt x="3423" y="1439"/>
                    <a:pt x="3445" y="1418"/>
                    <a:pt x="3457" y="1391"/>
                  </a:cubicBezTo>
                  <a:cubicBezTo>
                    <a:pt x="3458" y="1387"/>
                    <a:pt x="3459" y="1385"/>
                    <a:pt x="3461" y="1380"/>
                  </a:cubicBezTo>
                  <a:cubicBezTo>
                    <a:pt x="3463" y="1370"/>
                    <a:pt x="3463" y="1370"/>
                    <a:pt x="3463" y="1370"/>
                  </a:cubicBezTo>
                  <a:cubicBezTo>
                    <a:pt x="3464" y="1365"/>
                    <a:pt x="3464" y="1365"/>
                    <a:pt x="3464" y="1365"/>
                  </a:cubicBezTo>
                  <a:cubicBezTo>
                    <a:pt x="3465" y="1363"/>
                    <a:pt x="3465" y="1360"/>
                    <a:pt x="3465" y="1359"/>
                  </a:cubicBezTo>
                  <a:cubicBezTo>
                    <a:pt x="3466" y="1355"/>
                    <a:pt x="3466" y="1351"/>
                    <a:pt x="3466" y="1348"/>
                  </a:cubicBezTo>
                  <a:cubicBezTo>
                    <a:pt x="3465" y="1333"/>
                    <a:pt x="3461" y="1318"/>
                    <a:pt x="3455" y="1305"/>
                  </a:cubicBezTo>
                  <a:cubicBezTo>
                    <a:pt x="3442" y="1279"/>
                    <a:pt x="3419" y="1259"/>
                    <a:pt x="3396" y="1244"/>
                  </a:cubicBezTo>
                  <a:cubicBezTo>
                    <a:pt x="3373" y="1229"/>
                    <a:pt x="3348" y="1215"/>
                    <a:pt x="3323" y="1204"/>
                  </a:cubicBezTo>
                  <a:cubicBezTo>
                    <a:pt x="3273" y="1181"/>
                    <a:pt x="3220" y="1165"/>
                    <a:pt x="3167" y="1152"/>
                  </a:cubicBezTo>
                  <a:cubicBezTo>
                    <a:pt x="3061" y="1124"/>
                    <a:pt x="2954" y="1105"/>
                    <a:pt x="2846" y="1087"/>
                  </a:cubicBezTo>
                  <a:cubicBezTo>
                    <a:pt x="2631" y="1050"/>
                    <a:pt x="2416" y="1017"/>
                    <a:pt x="2204" y="968"/>
                  </a:cubicBezTo>
                  <a:cubicBezTo>
                    <a:pt x="2097" y="944"/>
                    <a:pt x="1993" y="913"/>
                    <a:pt x="1891" y="874"/>
                  </a:cubicBezTo>
                  <a:cubicBezTo>
                    <a:pt x="1841" y="855"/>
                    <a:pt x="1790" y="834"/>
                    <a:pt x="1742" y="809"/>
                  </a:cubicBezTo>
                  <a:cubicBezTo>
                    <a:pt x="1724" y="800"/>
                    <a:pt x="1724" y="800"/>
                    <a:pt x="1724" y="800"/>
                  </a:cubicBezTo>
                  <a:cubicBezTo>
                    <a:pt x="1719" y="797"/>
                    <a:pt x="1712" y="793"/>
                    <a:pt x="1707" y="790"/>
                  </a:cubicBezTo>
                  <a:cubicBezTo>
                    <a:pt x="1672" y="768"/>
                    <a:pt x="1672" y="768"/>
                    <a:pt x="1672" y="768"/>
                  </a:cubicBezTo>
                  <a:cubicBezTo>
                    <a:pt x="1655" y="758"/>
                    <a:pt x="1655" y="758"/>
                    <a:pt x="1655" y="758"/>
                  </a:cubicBezTo>
                  <a:cubicBezTo>
                    <a:pt x="1639" y="746"/>
                    <a:pt x="1639" y="746"/>
                    <a:pt x="1639" y="746"/>
                  </a:cubicBezTo>
                  <a:cubicBezTo>
                    <a:pt x="1627" y="737"/>
                    <a:pt x="1617" y="729"/>
                    <a:pt x="1608" y="720"/>
                  </a:cubicBezTo>
                  <a:cubicBezTo>
                    <a:pt x="1590" y="700"/>
                    <a:pt x="1575" y="677"/>
                    <a:pt x="1571" y="651"/>
                  </a:cubicBezTo>
                  <a:cubicBezTo>
                    <a:pt x="1567" y="626"/>
                    <a:pt x="1575" y="599"/>
                    <a:pt x="1589" y="577"/>
                  </a:cubicBezTo>
                  <a:cubicBezTo>
                    <a:pt x="1602" y="554"/>
                    <a:pt x="1622" y="535"/>
                    <a:pt x="1642" y="518"/>
                  </a:cubicBezTo>
                  <a:cubicBezTo>
                    <a:pt x="1663" y="501"/>
                    <a:pt x="1685" y="485"/>
                    <a:pt x="1709" y="472"/>
                  </a:cubicBezTo>
                  <a:cubicBezTo>
                    <a:pt x="1804" y="419"/>
                    <a:pt x="1908" y="386"/>
                    <a:pt x="2011" y="351"/>
                  </a:cubicBezTo>
                  <a:cubicBezTo>
                    <a:pt x="2063" y="333"/>
                    <a:pt x="2114" y="315"/>
                    <a:pt x="2165" y="296"/>
                  </a:cubicBezTo>
                  <a:cubicBezTo>
                    <a:pt x="2216" y="276"/>
                    <a:pt x="2267" y="255"/>
                    <a:pt x="2315" y="229"/>
                  </a:cubicBezTo>
                  <a:cubicBezTo>
                    <a:pt x="2364" y="205"/>
                    <a:pt x="2413" y="178"/>
                    <a:pt x="2452" y="139"/>
                  </a:cubicBezTo>
                  <a:cubicBezTo>
                    <a:pt x="2472" y="119"/>
                    <a:pt x="2486" y="96"/>
                    <a:pt x="2500" y="72"/>
                  </a:cubicBezTo>
                  <a:cubicBezTo>
                    <a:pt x="2507" y="60"/>
                    <a:pt x="2513" y="48"/>
                    <a:pt x="2519" y="35"/>
                  </a:cubicBezTo>
                  <a:cubicBezTo>
                    <a:pt x="2522" y="29"/>
                    <a:pt x="2524" y="23"/>
                    <a:pt x="2527" y="16"/>
                  </a:cubicBezTo>
                  <a:cubicBezTo>
                    <a:pt x="2531" y="7"/>
                    <a:pt x="2531" y="7"/>
                    <a:pt x="2531" y="7"/>
                  </a:cubicBezTo>
                  <a:cubicBezTo>
                    <a:pt x="2532" y="2"/>
                    <a:pt x="2532" y="2"/>
                    <a:pt x="2532" y="2"/>
                  </a:cubicBezTo>
                  <a:lnTo>
                    <a:pt x="252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21"/>
            <p:cNvSpPr>
              <a:spLocks noEditPoints="1"/>
            </p:cNvSpPr>
            <p:nvPr/>
          </p:nvSpPr>
          <p:spPr bwMode="auto">
            <a:xfrm>
              <a:off x="4079474" y="2794047"/>
              <a:ext cx="3855656" cy="4063318"/>
            </a:xfrm>
            <a:custGeom>
              <a:avLst/>
              <a:gdLst>
                <a:gd name="T0" fmla="*/ 3809 w 3809"/>
                <a:gd name="T1" fmla="*/ 4031 h 4031"/>
                <a:gd name="T2" fmla="*/ 3402 w 3809"/>
                <a:gd name="T3" fmla="*/ 3683 h 4031"/>
                <a:gd name="T4" fmla="*/ 3243 w 3809"/>
                <a:gd name="T5" fmla="*/ 3486 h 4031"/>
                <a:gd name="T6" fmla="*/ 2758 w 3809"/>
                <a:gd name="T7" fmla="*/ 3276 h 4031"/>
                <a:gd name="T8" fmla="*/ 2456 w 3809"/>
                <a:gd name="T9" fmla="*/ 3180 h 4031"/>
                <a:gd name="T10" fmla="*/ 1825 w 3809"/>
                <a:gd name="T11" fmla="*/ 2888 h 4031"/>
                <a:gd name="T12" fmla="*/ 1108 w 3809"/>
                <a:gd name="T13" fmla="*/ 2750 h 4031"/>
                <a:gd name="T14" fmla="*/ 1407 w 3809"/>
                <a:gd name="T15" fmla="*/ 2806 h 4031"/>
                <a:gd name="T16" fmla="*/ 302 w 3809"/>
                <a:gd name="T17" fmla="*/ 2646 h 4031"/>
                <a:gd name="T18" fmla="*/ 479 w 3809"/>
                <a:gd name="T19" fmla="*/ 2608 h 4031"/>
                <a:gd name="T20" fmla="*/ 157 w 3809"/>
                <a:gd name="T21" fmla="*/ 2366 h 4031"/>
                <a:gd name="T22" fmla="*/ 39 w 3809"/>
                <a:gd name="T23" fmla="*/ 2187 h 4031"/>
                <a:gd name="T24" fmla="*/ 171 w 3809"/>
                <a:gd name="T25" fmla="*/ 2062 h 4031"/>
                <a:gd name="T26" fmla="*/ 737 w 3809"/>
                <a:gd name="T27" fmla="*/ 1943 h 4031"/>
                <a:gd name="T28" fmla="*/ 549 w 3809"/>
                <a:gd name="T29" fmla="*/ 1991 h 4031"/>
                <a:gd name="T30" fmla="*/ 1129 w 3809"/>
                <a:gd name="T31" fmla="*/ 1794 h 4031"/>
                <a:gd name="T32" fmla="*/ 1369 w 3809"/>
                <a:gd name="T33" fmla="*/ 1762 h 4031"/>
                <a:gd name="T34" fmla="*/ 1569 w 3809"/>
                <a:gd name="T35" fmla="*/ 1735 h 4031"/>
                <a:gd name="T36" fmla="*/ 1821 w 3809"/>
                <a:gd name="T37" fmla="*/ 1778 h 4031"/>
                <a:gd name="T38" fmla="*/ 1779 w 3809"/>
                <a:gd name="T39" fmla="*/ 1716 h 4031"/>
                <a:gd name="T40" fmla="*/ 2422 w 3809"/>
                <a:gd name="T41" fmla="*/ 1722 h 4031"/>
                <a:gd name="T42" fmla="*/ 2590 w 3809"/>
                <a:gd name="T43" fmla="*/ 1643 h 4031"/>
                <a:gd name="T44" fmla="*/ 2764 w 3809"/>
                <a:gd name="T45" fmla="*/ 1613 h 4031"/>
                <a:gd name="T46" fmla="*/ 3167 w 3809"/>
                <a:gd name="T47" fmla="*/ 1505 h 4031"/>
                <a:gd name="T48" fmla="*/ 3018 w 3809"/>
                <a:gd name="T49" fmla="*/ 1602 h 4031"/>
                <a:gd name="T50" fmla="*/ 3207 w 3809"/>
                <a:gd name="T51" fmla="*/ 1303 h 4031"/>
                <a:gd name="T52" fmla="*/ 3165 w 3809"/>
                <a:gd name="T53" fmla="*/ 1210 h 4031"/>
                <a:gd name="T54" fmla="*/ 3070 w 3809"/>
                <a:gd name="T55" fmla="*/ 1128 h 4031"/>
                <a:gd name="T56" fmla="*/ 3025 w 3809"/>
                <a:gd name="T57" fmla="*/ 1041 h 4031"/>
                <a:gd name="T58" fmla="*/ 2963 w 3809"/>
                <a:gd name="T59" fmla="*/ 1073 h 4031"/>
                <a:gd name="T60" fmla="*/ 2690 w 3809"/>
                <a:gd name="T61" fmla="*/ 990 h 4031"/>
                <a:gd name="T62" fmla="*/ 2443 w 3809"/>
                <a:gd name="T63" fmla="*/ 885 h 4031"/>
                <a:gd name="T64" fmla="*/ 2384 w 3809"/>
                <a:gd name="T65" fmla="*/ 923 h 4031"/>
                <a:gd name="T66" fmla="*/ 1924 w 3809"/>
                <a:gd name="T67" fmla="*/ 835 h 4031"/>
                <a:gd name="T68" fmla="*/ 1976 w 3809"/>
                <a:gd name="T69" fmla="*/ 802 h 4031"/>
                <a:gd name="T70" fmla="*/ 1805 w 3809"/>
                <a:gd name="T71" fmla="*/ 812 h 4031"/>
                <a:gd name="T72" fmla="*/ 1476 w 3809"/>
                <a:gd name="T73" fmla="*/ 707 h 4031"/>
                <a:gd name="T74" fmla="*/ 1608 w 3809"/>
                <a:gd name="T75" fmla="*/ 732 h 4031"/>
                <a:gd name="T76" fmla="*/ 1231 w 3809"/>
                <a:gd name="T77" fmla="*/ 656 h 4031"/>
                <a:gd name="T78" fmla="*/ 1291 w 3809"/>
                <a:gd name="T79" fmla="*/ 640 h 4031"/>
                <a:gd name="T80" fmla="*/ 1132 w 3809"/>
                <a:gd name="T81" fmla="*/ 538 h 4031"/>
                <a:gd name="T82" fmla="*/ 1154 w 3809"/>
                <a:gd name="T83" fmla="*/ 482 h 4031"/>
                <a:gd name="T84" fmla="*/ 1233 w 3809"/>
                <a:gd name="T85" fmla="*/ 421 h 4031"/>
                <a:gd name="T86" fmla="*/ 1432 w 3809"/>
                <a:gd name="T87" fmla="*/ 356 h 4031"/>
                <a:gd name="T88" fmla="*/ 1360 w 3809"/>
                <a:gd name="T89" fmla="*/ 393 h 4031"/>
                <a:gd name="T90" fmla="*/ 1560 w 3809"/>
                <a:gd name="T91" fmla="*/ 276 h 4031"/>
                <a:gd name="T92" fmla="*/ 1686 w 3809"/>
                <a:gd name="T93" fmla="*/ 258 h 4031"/>
                <a:gd name="T94" fmla="*/ 1621 w 3809"/>
                <a:gd name="T95" fmla="*/ 248 h 4031"/>
                <a:gd name="T96" fmla="*/ 1830 w 3809"/>
                <a:gd name="T97" fmla="*/ 161 h 4031"/>
                <a:gd name="T98" fmla="*/ 1790 w 3809"/>
                <a:gd name="T99" fmla="*/ 198 h 4031"/>
                <a:gd name="T100" fmla="*/ 1853 w 3809"/>
                <a:gd name="T101" fmla="*/ 101 h 4031"/>
                <a:gd name="T102" fmla="*/ 1897 w 3809"/>
                <a:gd name="T103" fmla="*/ 81 h 4031"/>
                <a:gd name="T104" fmla="*/ 1872 w 3809"/>
                <a:gd name="T105" fmla="*/ 75 h 4031"/>
                <a:gd name="T106" fmla="*/ 1927 w 3809"/>
                <a:gd name="T107" fmla="*/ 5 h 4031"/>
                <a:gd name="T108" fmla="*/ 1923 w 3809"/>
                <a:gd name="T109" fmla="*/ 29 h 4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09" h="4031">
                  <a:moveTo>
                    <a:pt x="3501" y="3996"/>
                  </a:moveTo>
                  <a:cubicBezTo>
                    <a:pt x="3798" y="3996"/>
                    <a:pt x="3798" y="3996"/>
                    <a:pt x="3798" y="3996"/>
                  </a:cubicBezTo>
                  <a:cubicBezTo>
                    <a:pt x="3809" y="4031"/>
                    <a:pt x="3809" y="4031"/>
                    <a:pt x="3809" y="4031"/>
                  </a:cubicBezTo>
                  <a:cubicBezTo>
                    <a:pt x="3509" y="4031"/>
                    <a:pt x="3509" y="4031"/>
                    <a:pt x="3509" y="4031"/>
                  </a:cubicBezTo>
                  <a:lnTo>
                    <a:pt x="3501" y="3996"/>
                  </a:lnTo>
                  <a:close/>
                  <a:moveTo>
                    <a:pt x="3402" y="3683"/>
                  </a:moveTo>
                  <a:cubicBezTo>
                    <a:pt x="3670" y="3664"/>
                    <a:pt x="3670" y="3664"/>
                    <a:pt x="3670" y="3664"/>
                  </a:cubicBezTo>
                  <a:cubicBezTo>
                    <a:pt x="3616" y="3520"/>
                    <a:pt x="3439" y="3423"/>
                    <a:pt x="3439" y="3423"/>
                  </a:cubicBezTo>
                  <a:cubicBezTo>
                    <a:pt x="3243" y="3486"/>
                    <a:pt x="3243" y="3486"/>
                    <a:pt x="3243" y="3486"/>
                  </a:cubicBezTo>
                  <a:cubicBezTo>
                    <a:pt x="3373" y="3590"/>
                    <a:pt x="3402" y="3683"/>
                    <a:pt x="3402" y="3683"/>
                  </a:cubicBezTo>
                  <a:close/>
                  <a:moveTo>
                    <a:pt x="2456" y="3180"/>
                  </a:moveTo>
                  <a:cubicBezTo>
                    <a:pt x="2594" y="3215"/>
                    <a:pt x="2758" y="3276"/>
                    <a:pt x="2758" y="3276"/>
                  </a:cubicBezTo>
                  <a:cubicBezTo>
                    <a:pt x="2984" y="3203"/>
                    <a:pt x="2984" y="3203"/>
                    <a:pt x="2984" y="3203"/>
                  </a:cubicBezTo>
                  <a:cubicBezTo>
                    <a:pt x="2951" y="3168"/>
                    <a:pt x="2618" y="3083"/>
                    <a:pt x="2618" y="3083"/>
                  </a:cubicBezTo>
                  <a:lnTo>
                    <a:pt x="2456" y="3180"/>
                  </a:lnTo>
                  <a:close/>
                  <a:moveTo>
                    <a:pt x="2026" y="3068"/>
                  </a:moveTo>
                  <a:cubicBezTo>
                    <a:pt x="2193" y="2967"/>
                    <a:pt x="2193" y="2967"/>
                    <a:pt x="2193" y="2967"/>
                  </a:cubicBezTo>
                  <a:cubicBezTo>
                    <a:pt x="2124" y="2940"/>
                    <a:pt x="1825" y="2888"/>
                    <a:pt x="1825" y="2888"/>
                  </a:cubicBezTo>
                  <a:cubicBezTo>
                    <a:pt x="1696" y="2990"/>
                    <a:pt x="1696" y="2990"/>
                    <a:pt x="1696" y="2990"/>
                  </a:cubicBezTo>
                  <a:cubicBezTo>
                    <a:pt x="1857" y="3023"/>
                    <a:pt x="2026" y="3068"/>
                    <a:pt x="2026" y="3068"/>
                  </a:cubicBezTo>
                  <a:close/>
                  <a:moveTo>
                    <a:pt x="1108" y="2750"/>
                  </a:moveTo>
                  <a:cubicBezTo>
                    <a:pt x="960" y="2839"/>
                    <a:pt x="960" y="2839"/>
                    <a:pt x="960" y="2839"/>
                  </a:cubicBezTo>
                  <a:cubicBezTo>
                    <a:pt x="960" y="2839"/>
                    <a:pt x="1221" y="2887"/>
                    <a:pt x="1282" y="2903"/>
                  </a:cubicBezTo>
                  <a:cubicBezTo>
                    <a:pt x="1282" y="2903"/>
                    <a:pt x="1374" y="2832"/>
                    <a:pt x="1407" y="2806"/>
                  </a:cubicBezTo>
                  <a:cubicBezTo>
                    <a:pt x="1407" y="2806"/>
                    <a:pt x="1228" y="2764"/>
                    <a:pt x="1108" y="2750"/>
                  </a:cubicBezTo>
                  <a:close/>
                  <a:moveTo>
                    <a:pt x="479" y="2608"/>
                  </a:moveTo>
                  <a:cubicBezTo>
                    <a:pt x="302" y="2646"/>
                    <a:pt x="302" y="2646"/>
                    <a:pt x="302" y="2646"/>
                  </a:cubicBezTo>
                  <a:cubicBezTo>
                    <a:pt x="302" y="2646"/>
                    <a:pt x="413" y="2719"/>
                    <a:pt x="606" y="2762"/>
                  </a:cubicBezTo>
                  <a:cubicBezTo>
                    <a:pt x="606" y="2762"/>
                    <a:pt x="702" y="2710"/>
                    <a:pt x="742" y="2682"/>
                  </a:cubicBezTo>
                  <a:cubicBezTo>
                    <a:pt x="742" y="2682"/>
                    <a:pt x="592" y="2656"/>
                    <a:pt x="479" y="2608"/>
                  </a:cubicBezTo>
                  <a:close/>
                  <a:moveTo>
                    <a:pt x="77" y="2501"/>
                  </a:moveTo>
                  <a:cubicBezTo>
                    <a:pt x="79" y="2502"/>
                    <a:pt x="228" y="2471"/>
                    <a:pt x="228" y="2471"/>
                  </a:cubicBezTo>
                  <a:cubicBezTo>
                    <a:pt x="228" y="2471"/>
                    <a:pt x="155" y="2402"/>
                    <a:pt x="157" y="2366"/>
                  </a:cubicBezTo>
                  <a:cubicBezTo>
                    <a:pt x="0" y="2360"/>
                    <a:pt x="0" y="2360"/>
                    <a:pt x="0" y="2360"/>
                  </a:cubicBezTo>
                  <a:cubicBezTo>
                    <a:pt x="0" y="2360"/>
                    <a:pt x="11" y="2447"/>
                    <a:pt x="77" y="2501"/>
                  </a:cubicBezTo>
                  <a:close/>
                  <a:moveTo>
                    <a:pt x="39" y="2187"/>
                  </a:moveTo>
                  <a:cubicBezTo>
                    <a:pt x="192" y="2197"/>
                    <a:pt x="192" y="2197"/>
                    <a:pt x="192" y="2197"/>
                  </a:cubicBezTo>
                  <a:cubicBezTo>
                    <a:pt x="192" y="2197"/>
                    <a:pt x="212" y="2158"/>
                    <a:pt x="296" y="2102"/>
                  </a:cubicBezTo>
                  <a:cubicBezTo>
                    <a:pt x="171" y="2062"/>
                    <a:pt x="171" y="2062"/>
                    <a:pt x="171" y="2062"/>
                  </a:cubicBezTo>
                  <a:cubicBezTo>
                    <a:pt x="171" y="2062"/>
                    <a:pt x="70" y="2130"/>
                    <a:pt x="39" y="2187"/>
                  </a:cubicBezTo>
                  <a:close/>
                  <a:moveTo>
                    <a:pt x="549" y="1991"/>
                  </a:moveTo>
                  <a:cubicBezTo>
                    <a:pt x="596" y="1973"/>
                    <a:pt x="737" y="1943"/>
                    <a:pt x="737" y="1943"/>
                  </a:cubicBezTo>
                  <a:cubicBezTo>
                    <a:pt x="633" y="1881"/>
                    <a:pt x="633" y="1881"/>
                    <a:pt x="633" y="1881"/>
                  </a:cubicBezTo>
                  <a:cubicBezTo>
                    <a:pt x="498" y="1907"/>
                    <a:pt x="407" y="1952"/>
                    <a:pt x="407" y="1952"/>
                  </a:cubicBezTo>
                  <a:lnTo>
                    <a:pt x="549" y="1991"/>
                  </a:lnTo>
                  <a:close/>
                  <a:moveTo>
                    <a:pt x="1018" y="1890"/>
                  </a:moveTo>
                  <a:cubicBezTo>
                    <a:pt x="1086" y="1878"/>
                    <a:pt x="1201" y="1860"/>
                    <a:pt x="1201" y="1860"/>
                  </a:cubicBezTo>
                  <a:cubicBezTo>
                    <a:pt x="1129" y="1794"/>
                    <a:pt x="1129" y="1794"/>
                    <a:pt x="1129" y="1794"/>
                  </a:cubicBezTo>
                  <a:cubicBezTo>
                    <a:pt x="913" y="1827"/>
                    <a:pt x="913" y="1827"/>
                    <a:pt x="913" y="1827"/>
                  </a:cubicBezTo>
                  <a:lnTo>
                    <a:pt x="1018" y="1890"/>
                  </a:lnTo>
                  <a:close/>
                  <a:moveTo>
                    <a:pt x="1369" y="1762"/>
                  </a:moveTo>
                  <a:cubicBezTo>
                    <a:pt x="1438" y="1830"/>
                    <a:pt x="1438" y="1830"/>
                    <a:pt x="1438" y="1830"/>
                  </a:cubicBezTo>
                  <a:cubicBezTo>
                    <a:pt x="1438" y="1830"/>
                    <a:pt x="1547" y="1806"/>
                    <a:pt x="1619" y="1804"/>
                  </a:cubicBezTo>
                  <a:cubicBezTo>
                    <a:pt x="1569" y="1735"/>
                    <a:pt x="1569" y="1735"/>
                    <a:pt x="1569" y="1735"/>
                  </a:cubicBezTo>
                  <a:cubicBezTo>
                    <a:pt x="1569" y="1735"/>
                    <a:pt x="1439" y="1745"/>
                    <a:pt x="1369" y="1762"/>
                  </a:cubicBezTo>
                  <a:close/>
                  <a:moveTo>
                    <a:pt x="1779" y="1716"/>
                  </a:moveTo>
                  <a:cubicBezTo>
                    <a:pt x="1821" y="1778"/>
                    <a:pt x="1821" y="1778"/>
                    <a:pt x="1821" y="1778"/>
                  </a:cubicBezTo>
                  <a:cubicBezTo>
                    <a:pt x="1821" y="1778"/>
                    <a:pt x="1966" y="1760"/>
                    <a:pt x="2017" y="1756"/>
                  </a:cubicBezTo>
                  <a:cubicBezTo>
                    <a:pt x="1972" y="1693"/>
                    <a:pt x="1972" y="1693"/>
                    <a:pt x="1972" y="1693"/>
                  </a:cubicBezTo>
                  <a:cubicBezTo>
                    <a:pt x="1972" y="1693"/>
                    <a:pt x="1856" y="1699"/>
                    <a:pt x="1779" y="1716"/>
                  </a:cubicBezTo>
                  <a:close/>
                  <a:moveTo>
                    <a:pt x="2186" y="1676"/>
                  </a:moveTo>
                  <a:cubicBezTo>
                    <a:pt x="2229" y="1735"/>
                    <a:pt x="2229" y="1735"/>
                    <a:pt x="2229" y="1735"/>
                  </a:cubicBezTo>
                  <a:cubicBezTo>
                    <a:pt x="2229" y="1735"/>
                    <a:pt x="2341" y="1725"/>
                    <a:pt x="2422" y="1722"/>
                  </a:cubicBezTo>
                  <a:cubicBezTo>
                    <a:pt x="2370" y="1663"/>
                    <a:pt x="2370" y="1663"/>
                    <a:pt x="2370" y="1663"/>
                  </a:cubicBezTo>
                  <a:cubicBezTo>
                    <a:pt x="2370" y="1663"/>
                    <a:pt x="2233" y="1667"/>
                    <a:pt x="2186" y="1676"/>
                  </a:cubicBezTo>
                  <a:close/>
                  <a:moveTo>
                    <a:pt x="2590" y="1643"/>
                  </a:moveTo>
                  <a:cubicBezTo>
                    <a:pt x="2639" y="1695"/>
                    <a:pt x="2639" y="1695"/>
                    <a:pt x="2639" y="1695"/>
                  </a:cubicBezTo>
                  <a:cubicBezTo>
                    <a:pt x="2639" y="1695"/>
                    <a:pt x="2762" y="1685"/>
                    <a:pt x="2833" y="1658"/>
                  </a:cubicBezTo>
                  <a:cubicBezTo>
                    <a:pt x="2764" y="1613"/>
                    <a:pt x="2764" y="1613"/>
                    <a:pt x="2764" y="1613"/>
                  </a:cubicBezTo>
                  <a:cubicBezTo>
                    <a:pt x="2764" y="1613"/>
                    <a:pt x="2703" y="1629"/>
                    <a:pt x="2590" y="1643"/>
                  </a:cubicBezTo>
                  <a:close/>
                  <a:moveTo>
                    <a:pt x="3018" y="1602"/>
                  </a:moveTo>
                  <a:cubicBezTo>
                    <a:pt x="3120" y="1560"/>
                    <a:pt x="3167" y="1505"/>
                    <a:pt x="3167" y="1505"/>
                  </a:cubicBezTo>
                  <a:cubicBezTo>
                    <a:pt x="3154" y="1505"/>
                    <a:pt x="3085" y="1486"/>
                    <a:pt x="3085" y="1486"/>
                  </a:cubicBezTo>
                  <a:cubicBezTo>
                    <a:pt x="3046" y="1524"/>
                    <a:pt x="2950" y="1561"/>
                    <a:pt x="2950" y="1561"/>
                  </a:cubicBezTo>
                  <a:lnTo>
                    <a:pt x="3018" y="1602"/>
                  </a:lnTo>
                  <a:close/>
                  <a:moveTo>
                    <a:pt x="3256" y="1400"/>
                  </a:moveTo>
                  <a:cubicBezTo>
                    <a:pt x="3286" y="1346"/>
                    <a:pt x="3269" y="1295"/>
                    <a:pt x="3269" y="1295"/>
                  </a:cubicBezTo>
                  <a:cubicBezTo>
                    <a:pt x="3207" y="1303"/>
                    <a:pt x="3207" y="1303"/>
                    <a:pt x="3207" y="1303"/>
                  </a:cubicBezTo>
                  <a:cubicBezTo>
                    <a:pt x="3212" y="1343"/>
                    <a:pt x="3185" y="1379"/>
                    <a:pt x="3185" y="1379"/>
                  </a:cubicBezTo>
                  <a:lnTo>
                    <a:pt x="3256" y="1400"/>
                  </a:lnTo>
                  <a:close/>
                  <a:moveTo>
                    <a:pt x="3165" y="1210"/>
                  </a:moveTo>
                  <a:cubicBezTo>
                    <a:pt x="3241" y="1198"/>
                    <a:pt x="3241" y="1198"/>
                    <a:pt x="3241" y="1198"/>
                  </a:cubicBezTo>
                  <a:cubicBezTo>
                    <a:pt x="3210" y="1148"/>
                    <a:pt x="3133" y="1104"/>
                    <a:pt x="3133" y="1104"/>
                  </a:cubicBezTo>
                  <a:cubicBezTo>
                    <a:pt x="3070" y="1128"/>
                    <a:pt x="3070" y="1128"/>
                    <a:pt x="3070" y="1128"/>
                  </a:cubicBezTo>
                  <a:cubicBezTo>
                    <a:pt x="3114" y="1151"/>
                    <a:pt x="3165" y="1210"/>
                    <a:pt x="3165" y="1210"/>
                  </a:cubicBezTo>
                  <a:close/>
                  <a:moveTo>
                    <a:pt x="2963" y="1073"/>
                  </a:moveTo>
                  <a:cubicBezTo>
                    <a:pt x="3025" y="1041"/>
                    <a:pt x="3025" y="1041"/>
                    <a:pt x="3025" y="1041"/>
                  </a:cubicBezTo>
                  <a:cubicBezTo>
                    <a:pt x="3025" y="1041"/>
                    <a:pt x="2952" y="1004"/>
                    <a:pt x="2883" y="982"/>
                  </a:cubicBezTo>
                  <a:cubicBezTo>
                    <a:pt x="2824" y="1018"/>
                    <a:pt x="2824" y="1018"/>
                    <a:pt x="2824" y="1018"/>
                  </a:cubicBezTo>
                  <a:cubicBezTo>
                    <a:pt x="2824" y="1018"/>
                    <a:pt x="2893" y="1036"/>
                    <a:pt x="2963" y="1073"/>
                  </a:cubicBezTo>
                  <a:close/>
                  <a:moveTo>
                    <a:pt x="2576" y="912"/>
                  </a:moveTo>
                  <a:cubicBezTo>
                    <a:pt x="2515" y="949"/>
                    <a:pt x="2515" y="949"/>
                    <a:pt x="2515" y="949"/>
                  </a:cubicBezTo>
                  <a:cubicBezTo>
                    <a:pt x="2515" y="949"/>
                    <a:pt x="2621" y="968"/>
                    <a:pt x="2690" y="990"/>
                  </a:cubicBezTo>
                  <a:cubicBezTo>
                    <a:pt x="2760" y="951"/>
                    <a:pt x="2760" y="951"/>
                    <a:pt x="2760" y="951"/>
                  </a:cubicBezTo>
                  <a:cubicBezTo>
                    <a:pt x="2760" y="951"/>
                    <a:pt x="2611" y="916"/>
                    <a:pt x="2576" y="912"/>
                  </a:cubicBezTo>
                  <a:close/>
                  <a:moveTo>
                    <a:pt x="2443" y="885"/>
                  </a:moveTo>
                  <a:cubicBezTo>
                    <a:pt x="2267" y="857"/>
                    <a:pt x="2267" y="857"/>
                    <a:pt x="2267" y="857"/>
                  </a:cubicBezTo>
                  <a:cubicBezTo>
                    <a:pt x="2216" y="890"/>
                    <a:pt x="2216" y="890"/>
                    <a:pt x="2216" y="890"/>
                  </a:cubicBezTo>
                  <a:cubicBezTo>
                    <a:pt x="2384" y="923"/>
                    <a:pt x="2384" y="923"/>
                    <a:pt x="2384" y="923"/>
                  </a:cubicBezTo>
                  <a:lnTo>
                    <a:pt x="2443" y="885"/>
                  </a:lnTo>
                  <a:close/>
                  <a:moveTo>
                    <a:pt x="1976" y="802"/>
                  </a:moveTo>
                  <a:cubicBezTo>
                    <a:pt x="1976" y="802"/>
                    <a:pt x="1922" y="835"/>
                    <a:pt x="1924" y="835"/>
                  </a:cubicBezTo>
                  <a:cubicBezTo>
                    <a:pt x="1926" y="834"/>
                    <a:pt x="2080" y="868"/>
                    <a:pt x="2080" y="868"/>
                  </a:cubicBezTo>
                  <a:cubicBezTo>
                    <a:pt x="2136" y="829"/>
                    <a:pt x="2136" y="829"/>
                    <a:pt x="2136" y="829"/>
                  </a:cubicBezTo>
                  <a:lnTo>
                    <a:pt x="1976" y="802"/>
                  </a:lnTo>
                  <a:close/>
                  <a:moveTo>
                    <a:pt x="1720" y="757"/>
                  </a:moveTo>
                  <a:cubicBezTo>
                    <a:pt x="1672" y="786"/>
                    <a:pt x="1672" y="786"/>
                    <a:pt x="1672" y="786"/>
                  </a:cubicBezTo>
                  <a:cubicBezTo>
                    <a:pt x="1805" y="812"/>
                    <a:pt x="1805" y="812"/>
                    <a:pt x="1805" y="812"/>
                  </a:cubicBezTo>
                  <a:cubicBezTo>
                    <a:pt x="1859" y="776"/>
                    <a:pt x="1859" y="776"/>
                    <a:pt x="1859" y="776"/>
                  </a:cubicBezTo>
                  <a:lnTo>
                    <a:pt x="1720" y="757"/>
                  </a:lnTo>
                  <a:close/>
                  <a:moveTo>
                    <a:pt x="1476" y="707"/>
                  </a:moveTo>
                  <a:cubicBezTo>
                    <a:pt x="1425" y="734"/>
                    <a:pt x="1425" y="734"/>
                    <a:pt x="1425" y="734"/>
                  </a:cubicBezTo>
                  <a:cubicBezTo>
                    <a:pt x="1558" y="766"/>
                    <a:pt x="1558" y="766"/>
                    <a:pt x="1558" y="766"/>
                  </a:cubicBezTo>
                  <a:cubicBezTo>
                    <a:pt x="1558" y="766"/>
                    <a:pt x="1611" y="733"/>
                    <a:pt x="1608" y="732"/>
                  </a:cubicBezTo>
                  <a:cubicBezTo>
                    <a:pt x="1605" y="731"/>
                    <a:pt x="1476" y="707"/>
                    <a:pt x="1476" y="707"/>
                  </a:cubicBezTo>
                  <a:close/>
                  <a:moveTo>
                    <a:pt x="1291" y="640"/>
                  </a:moveTo>
                  <a:cubicBezTo>
                    <a:pt x="1231" y="656"/>
                    <a:pt x="1231" y="656"/>
                    <a:pt x="1231" y="656"/>
                  </a:cubicBezTo>
                  <a:cubicBezTo>
                    <a:pt x="1325" y="707"/>
                    <a:pt x="1325" y="707"/>
                    <a:pt x="1325" y="707"/>
                  </a:cubicBezTo>
                  <a:cubicBezTo>
                    <a:pt x="1383" y="680"/>
                    <a:pt x="1383" y="680"/>
                    <a:pt x="1383" y="680"/>
                  </a:cubicBezTo>
                  <a:cubicBezTo>
                    <a:pt x="1383" y="680"/>
                    <a:pt x="1348" y="666"/>
                    <a:pt x="1291" y="640"/>
                  </a:cubicBezTo>
                  <a:close/>
                  <a:moveTo>
                    <a:pt x="1231" y="596"/>
                  </a:moveTo>
                  <a:cubicBezTo>
                    <a:pt x="1185" y="571"/>
                    <a:pt x="1195" y="534"/>
                    <a:pt x="1195" y="534"/>
                  </a:cubicBezTo>
                  <a:cubicBezTo>
                    <a:pt x="1132" y="538"/>
                    <a:pt x="1132" y="538"/>
                    <a:pt x="1132" y="538"/>
                  </a:cubicBezTo>
                  <a:cubicBezTo>
                    <a:pt x="1120" y="575"/>
                    <a:pt x="1165" y="614"/>
                    <a:pt x="1165" y="614"/>
                  </a:cubicBezTo>
                  <a:lnTo>
                    <a:pt x="1231" y="596"/>
                  </a:lnTo>
                  <a:close/>
                  <a:moveTo>
                    <a:pt x="1154" y="482"/>
                  </a:moveTo>
                  <a:cubicBezTo>
                    <a:pt x="1219" y="485"/>
                    <a:pt x="1219" y="485"/>
                    <a:pt x="1219" y="485"/>
                  </a:cubicBezTo>
                  <a:cubicBezTo>
                    <a:pt x="1219" y="485"/>
                    <a:pt x="1231" y="462"/>
                    <a:pt x="1280" y="432"/>
                  </a:cubicBezTo>
                  <a:cubicBezTo>
                    <a:pt x="1233" y="421"/>
                    <a:pt x="1233" y="421"/>
                    <a:pt x="1233" y="421"/>
                  </a:cubicBezTo>
                  <a:cubicBezTo>
                    <a:pt x="1233" y="421"/>
                    <a:pt x="1172" y="455"/>
                    <a:pt x="1154" y="482"/>
                  </a:cubicBezTo>
                  <a:close/>
                  <a:moveTo>
                    <a:pt x="1360" y="393"/>
                  </a:moveTo>
                  <a:cubicBezTo>
                    <a:pt x="1432" y="356"/>
                    <a:pt x="1432" y="356"/>
                    <a:pt x="1432" y="356"/>
                  </a:cubicBezTo>
                  <a:cubicBezTo>
                    <a:pt x="1382" y="345"/>
                    <a:pt x="1382" y="345"/>
                    <a:pt x="1382" y="345"/>
                  </a:cubicBezTo>
                  <a:cubicBezTo>
                    <a:pt x="1306" y="381"/>
                    <a:pt x="1306" y="381"/>
                    <a:pt x="1306" y="381"/>
                  </a:cubicBezTo>
                  <a:lnTo>
                    <a:pt x="1360" y="393"/>
                  </a:lnTo>
                  <a:close/>
                  <a:moveTo>
                    <a:pt x="1535" y="320"/>
                  </a:moveTo>
                  <a:cubicBezTo>
                    <a:pt x="1619" y="286"/>
                    <a:pt x="1619" y="286"/>
                    <a:pt x="1619" y="286"/>
                  </a:cubicBezTo>
                  <a:cubicBezTo>
                    <a:pt x="1560" y="276"/>
                    <a:pt x="1560" y="276"/>
                    <a:pt x="1560" y="276"/>
                  </a:cubicBezTo>
                  <a:cubicBezTo>
                    <a:pt x="1560" y="276"/>
                    <a:pt x="1482" y="306"/>
                    <a:pt x="1479" y="307"/>
                  </a:cubicBezTo>
                  <a:lnTo>
                    <a:pt x="1535" y="320"/>
                  </a:lnTo>
                  <a:close/>
                  <a:moveTo>
                    <a:pt x="1686" y="258"/>
                  </a:moveTo>
                  <a:cubicBezTo>
                    <a:pt x="1715" y="244"/>
                    <a:pt x="1745" y="223"/>
                    <a:pt x="1745" y="223"/>
                  </a:cubicBezTo>
                  <a:cubicBezTo>
                    <a:pt x="1692" y="215"/>
                    <a:pt x="1692" y="215"/>
                    <a:pt x="1692" y="215"/>
                  </a:cubicBezTo>
                  <a:cubicBezTo>
                    <a:pt x="1667" y="229"/>
                    <a:pt x="1621" y="248"/>
                    <a:pt x="1621" y="248"/>
                  </a:cubicBezTo>
                  <a:lnTo>
                    <a:pt x="1686" y="258"/>
                  </a:lnTo>
                  <a:close/>
                  <a:moveTo>
                    <a:pt x="1790" y="198"/>
                  </a:moveTo>
                  <a:cubicBezTo>
                    <a:pt x="1805" y="188"/>
                    <a:pt x="1830" y="161"/>
                    <a:pt x="1830" y="161"/>
                  </a:cubicBezTo>
                  <a:cubicBezTo>
                    <a:pt x="1789" y="154"/>
                    <a:pt x="1789" y="154"/>
                    <a:pt x="1789" y="154"/>
                  </a:cubicBezTo>
                  <a:cubicBezTo>
                    <a:pt x="1768" y="170"/>
                    <a:pt x="1737" y="187"/>
                    <a:pt x="1737" y="187"/>
                  </a:cubicBezTo>
                  <a:lnTo>
                    <a:pt x="1790" y="198"/>
                  </a:lnTo>
                  <a:close/>
                  <a:moveTo>
                    <a:pt x="1859" y="135"/>
                  </a:moveTo>
                  <a:cubicBezTo>
                    <a:pt x="1870" y="121"/>
                    <a:pt x="1878" y="106"/>
                    <a:pt x="1878" y="106"/>
                  </a:cubicBezTo>
                  <a:cubicBezTo>
                    <a:pt x="1853" y="101"/>
                    <a:pt x="1853" y="101"/>
                    <a:pt x="1853" y="101"/>
                  </a:cubicBezTo>
                  <a:cubicBezTo>
                    <a:pt x="1840" y="113"/>
                    <a:pt x="1819" y="129"/>
                    <a:pt x="1819" y="129"/>
                  </a:cubicBezTo>
                  <a:lnTo>
                    <a:pt x="1859" y="135"/>
                  </a:lnTo>
                  <a:close/>
                  <a:moveTo>
                    <a:pt x="1897" y="81"/>
                  </a:moveTo>
                  <a:cubicBezTo>
                    <a:pt x="1902" y="75"/>
                    <a:pt x="1915" y="49"/>
                    <a:pt x="1915" y="49"/>
                  </a:cubicBezTo>
                  <a:cubicBezTo>
                    <a:pt x="1896" y="46"/>
                    <a:pt x="1896" y="46"/>
                    <a:pt x="1896" y="46"/>
                  </a:cubicBezTo>
                  <a:cubicBezTo>
                    <a:pt x="1872" y="75"/>
                    <a:pt x="1872" y="75"/>
                    <a:pt x="1872" y="75"/>
                  </a:cubicBezTo>
                  <a:lnTo>
                    <a:pt x="1897" y="81"/>
                  </a:lnTo>
                  <a:close/>
                  <a:moveTo>
                    <a:pt x="1923" y="29"/>
                  </a:moveTo>
                  <a:cubicBezTo>
                    <a:pt x="1927" y="5"/>
                    <a:pt x="1927" y="5"/>
                    <a:pt x="1927" y="5"/>
                  </a:cubicBezTo>
                  <a:cubicBezTo>
                    <a:pt x="1918" y="0"/>
                    <a:pt x="1918" y="0"/>
                    <a:pt x="1918" y="0"/>
                  </a:cubicBezTo>
                  <a:cubicBezTo>
                    <a:pt x="1905" y="24"/>
                    <a:pt x="1905" y="24"/>
                    <a:pt x="1905" y="24"/>
                  </a:cubicBezTo>
                  <a:lnTo>
                    <a:pt x="1923" y="29"/>
                  </a:lnTo>
                  <a:close/>
                </a:path>
              </a:pathLst>
            </a:custGeom>
            <a:solidFill>
              <a:srgbClr val="FFFFFF"/>
            </a:solidFill>
            <a:ln w="31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1" name="Group 30"/>
          <p:cNvGrpSpPr/>
          <p:nvPr/>
        </p:nvGrpSpPr>
        <p:grpSpPr>
          <a:xfrm>
            <a:off x="4654568" y="1633987"/>
            <a:ext cx="908149" cy="1128551"/>
            <a:chOff x="5983936" y="1642734"/>
            <a:chExt cx="908149" cy="1128551"/>
          </a:xfrm>
          <a:solidFill>
            <a:srgbClr val="C00000"/>
          </a:solidFill>
        </p:grpSpPr>
        <p:sp>
          <p:nvSpPr>
            <p:cNvPr id="32" name="Freeform 25"/>
            <p:cNvSpPr>
              <a:spLocks/>
            </p:cNvSpPr>
            <p:nvPr/>
          </p:nvSpPr>
          <p:spPr bwMode="auto">
            <a:xfrm>
              <a:off x="6524091" y="1974047"/>
              <a:ext cx="367994" cy="395209"/>
            </a:xfrm>
            <a:custGeom>
              <a:avLst/>
              <a:gdLst>
                <a:gd name="T0" fmla="*/ 364 w 364"/>
                <a:gd name="T1" fmla="*/ 392 h 392"/>
                <a:gd name="T2" fmla="*/ 337 w 364"/>
                <a:gd name="T3" fmla="*/ 90 h 392"/>
                <a:gd name="T4" fmla="*/ 225 w 364"/>
                <a:gd name="T5" fmla="*/ 57 h 392"/>
                <a:gd name="T6" fmla="*/ 122 w 364"/>
                <a:gd name="T7" fmla="*/ 0 h 392"/>
                <a:gd name="T8" fmla="*/ 0 w 364"/>
                <a:gd name="T9" fmla="*/ 311 h 392"/>
                <a:gd name="T10" fmla="*/ 159 w 364"/>
                <a:gd name="T11" fmla="*/ 361 h 392"/>
                <a:gd name="T12" fmla="*/ 364 w 364"/>
                <a:gd name="T13" fmla="*/ 392 h 392"/>
              </a:gdLst>
              <a:ahLst/>
              <a:cxnLst>
                <a:cxn ang="0">
                  <a:pos x="T0" y="T1"/>
                </a:cxn>
                <a:cxn ang="0">
                  <a:pos x="T2" y="T3"/>
                </a:cxn>
                <a:cxn ang="0">
                  <a:pos x="T4" y="T5"/>
                </a:cxn>
                <a:cxn ang="0">
                  <a:pos x="T6" y="T7"/>
                </a:cxn>
                <a:cxn ang="0">
                  <a:pos x="T8" y="T9"/>
                </a:cxn>
                <a:cxn ang="0">
                  <a:pos x="T10" y="T11"/>
                </a:cxn>
                <a:cxn ang="0">
                  <a:pos x="T12" y="T13"/>
                </a:cxn>
              </a:cxnLst>
              <a:rect l="0" t="0" r="r" b="b"/>
              <a:pathLst>
                <a:path w="364" h="392">
                  <a:moveTo>
                    <a:pt x="364" y="392"/>
                  </a:moveTo>
                  <a:cubicBezTo>
                    <a:pt x="361" y="240"/>
                    <a:pt x="337" y="90"/>
                    <a:pt x="337" y="90"/>
                  </a:cubicBezTo>
                  <a:cubicBezTo>
                    <a:pt x="318" y="45"/>
                    <a:pt x="247" y="55"/>
                    <a:pt x="225" y="57"/>
                  </a:cubicBezTo>
                  <a:cubicBezTo>
                    <a:pt x="202" y="58"/>
                    <a:pt x="151" y="57"/>
                    <a:pt x="122" y="0"/>
                  </a:cubicBezTo>
                  <a:cubicBezTo>
                    <a:pt x="0" y="311"/>
                    <a:pt x="0" y="311"/>
                    <a:pt x="0" y="311"/>
                  </a:cubicBezTo>
                  <a:cubicBezTo>
                    <a:pt x="0" y="311"/>
                    <a:pt x="19" y="381"/>
                    <a:pt x="159" y="361"/>
                  </a:cubicBezTo>
                  <a:cubicBezTo>
                    <a:pt x="316" y="339"/>
                    <a:pt x="364" y="392"/>
                    <a:pt x="364" y="392"/>
                  </a:cubicBezTo>
                  <a:close/>
                </a:path>
              </a:pathLst>
            </a:custGeom>
            <a:grpFill/>
            <a:ln w="31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 name="Line 22"/>
            <p:cNvSpPr>
              <a:spLocks noChangeShapeType="1"/>
            </p:cNvSpPr>
            <p:nvPr/>
          </p:nvSpPr>
          <p:spPr bwMode="auto">
            <a:xfrm>
              <a:off x="6038954" y="1648651"/>
              <a:ext cx="0" cy="1060202"/>
            </a:xfrm>
            <a:prstGeom prst="line">
              <a:avLst/>
            </a:prstGeom>
            <a:grpFill/>
            <a:ln w="25400" cap="rnd">
              <a:solidFill>
                <a:schemeClr val="tx2">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24"/>
            <p:cNvSpPr>
              <a:spLocks/>
            </p:cNvSpPr>
            <p:nvPr/>
          </p:nvSpPr>
          <p:spPr bwMode="auto">
            <a:xfrm>
              <a:off x="6524091" y="2075216"/>
              <a:ext cx="155599" cy="212396"/>
            </a:xfrm>
            <a:custGeom>
              <a:avLst/>
              <a:gdLst>
                <a:gd name="T0" fmla="*/ 148 w 154"/>
                <a:gd name="T1" fmla="*/ 162 h 211"/>
                <a:gd name="T2" fmla="*/ 87 w 154"/>
                <a:gd name="T3" fmla="*/ 190 h 211"/>
                <a:gd name="T4" fmla="*/ 0 w 154"/>
                <a:gd name="T5" fmla="*/ 211 h 211"/>
                <a:gd name="T6" fmla="*/ 30 w 154"/>
                <a:gd name="T7" fmla="*/ 0 h 211"/>
                <a:gd name="T8" fmla="*/ 148 w 154"/>
                <a:gd name="T9" fmla="*/ 162 h 211"/>
              </a:gdLst>
              <a:ahLst/>
              <a:cxnLst>
                <a:cxn ang="0">
                  <a:pos x="T0" y="T1"/>
                </a:cxn>
                <a:cxn ang="0">
                  <a:pos x="T2" y="T3"/>
                </a:cxn>
                <a:cxn ang="0">
                  <a:pos x="T4" y="T5"/>
                </a:cxn>
                <a:cxn ang="0">
                  <a:pos x="T6" y="T7"/>
                </a:cxn>
                <a:cxn ang="0">
                  <a:pos x="T8" y="T9"/>
                </a:cxn>
              </a:cxnLst>
              <a:rect l="0" t="0" r="r" b="b"/>
              <a:pathLst>
                <a:path w="154" h="211">
                  <a:moveTo>
                    <a:pt x="148" y="162"/>
                  </a:moveTo>
                  <a:cubicBezTo>
                    <a:pt x="148" y="162"/>
                    <a:pt x="154" y="198"/>
                    <a:pt x="87" y="190"/>
                  </a:cubicBezTo>
                  <a:cubicBezTo>
                    <a:pt x="21" y="182"/>
                    <a:pt x="8" y="190"/>
                    <a:pt x="0" y="211"/>
                  </a:cubicBezTo>
                  <a:cubicBezTo>
                    <a:pt x="0" y="211"/>
                    <a:pt x="35" y="102"/>
                    <a:pt x="30" y="0"/>
                  </a:cubicBezTo>
                  <a:cubicBezTo>
                    <a:pt x="30" y="0"/>
                    <a:pt x="132" y="101"/>
                    <a:pt x="148" y="162"/>
                  </a:cubicBezTo>
                  <a:close/>
                </a:path>
              </a:pathLst>
            </a:custGeom>
            <a:grpFill/>
            <a:ln w="31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23"/>
            <p:cNvSpPr>
              <a:spLocks/>
            </p:cNvSpPr>
            <p:nvPr/>
          </p:nvSpPr>
          <p:spPr bwMode="auto">
            <a:xfrm>
              <a:off x="6027122" y="1642734"/>
              <a:ext cx="673867" cy="595772"/>
            </a:xfrm>
            <a:custGeom>
              <a:avLst/>
              <a:gdLst>
                <a:gd name="T0" fmla="*/ 0 w 666"/>
                <a:gd name="T1" fmla="*/ 532 h 591"/>
                <a:gd name="T2" fmla="*/ 0 w 666"/>
                <a:gd name="T3" fmla="*/ 19 h 591"/>
                <a:gd name="T4" fmla="*/ 666 w 666"/>
                <a:gd name="T5" fmla="*/ 198 h 591"/>
                <a:gd name="T6" fmla="*/ 639 w 666"/>
                <a:gd name="T7" fmla="*/ 591 h 591"/>
                <a:gd name="T8" fmla="*/ 0 w 666"/>
                <a:gd name="T9" fmla="*/ 532 h 591"/>
              </a:gdLst>
              <a:ahLst/>
              <a:cxnLst>
                <a:cxn ang="0">
                  <a:pos x="T0" y="T1"/>
                </a:cxn>
                <a:cxn ang="0">
                  <a:pos x="T2" y="T3"/>
                </a:cxn>
                <a:cxn ang="0">
                  <a:pos x="T4" y="T5"/>
                </a:cxn>
                <a:cxn ang="0">
                  <a:pos x="T6" y="T7"/>
                </a:cxn>
                <a:cxn ang="0">
                  <a:pos x="T8" y="T9"/>
                </a:cxn>
              </a:cxnLst>
              <a:rect l="0" t="0" r="r" b="b"/>
              <a:pathLst>
                <a:path w="666" h="591">
                  <a:moveTo>
                    <a:pt x="0" y="532"/>
                  </a:moveTo>
                  <a:cubicBezTo>
                    <a:pt x="102" y="249"/>
                    <a:pt x="0" y="19"/>
                    <a:pt x="0" y="19"/>
                  </a:cubicBezTo>
                  <a:cubicBezTo>
                    <a:pt x="249" y="0"/>
                    <a:pt x="642" y="15"/>
                    <a:pt x="666" y="198"/>
                  </a:cubicBezTo>
                  <a:cubicBezTo>
                    <a:pt x="666" y="198"/>
                    <a:pt x="601" y="330"/>
                    <a:pt x="639" y="591"/>
                  </a:cubicBezTo>
                  <a:cubicBezTo>
                    <a:pt x="589" y="499"/>
                    <a:pt x="529" y="430"/>
                    <a:pt x="0" y="532"/>
                  </a:cubicBezTo>
                  <a:close/>
                </a:path>
              </a:pathLst>
            </a:custGeom>
            <a:grpFill/>
            <a:ln w="31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6" name="Oval 34"/>
            <p:cNvSpPr>
              <a:spLocks noChangeArrowheads="1"/>
            </p:cNvSpPr>
            <p:nvPr/>
          </p:nvSpPr>
          <p:spPr bwMode="auto">
            <a:xfrm>
              <a:off x="5983936" y="2660830"/>
              <a:ext cx="113149" cy="110455"/>
            </a:xfrm>
            <a:prstGeom prst="ellipse">
              <a:avLst/>
            </a:prstGeom>
            <a:grpFill/>
            <a:ln w="31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37" name="Oval 29"/>
          <p:cNvSpPr>
            <a:spLocks noChangeArrowheads="1"/>
          </p:cNvSpPr>
          <p:nvPr/>
        </p:nvSpPr>
        <p:spPr bwMode="auto">
          <a:xfrm>
            <a:off x="6075127" y="5067355"/>
            <a:ext cx="1083500" cy="10835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54864" rtlCol="0" anchor="ctr"/>
          <a:lstStyle/>
          <a:p>
            <a:pPr algn="ctr"/>
            <a:endParaRPr lang="en-US" sz="3200" dirty="0">
              <a:solidFill>
                <a:srgbClr val="FFFFFF"/>
              </a:solidFill>
              <a:latin typeface="Flaticon" panose="02000603000000000000" pitchFamily="2" charset="0"/>
            </a:endParaRPr>
          </a:p>
        </p:txBody>
      </p:sp>
      <p:sp>
        <p:nvSpPr>
          <p:cNvPr id="38" name="Oval 31"/>
          <p:cNvSpPr>
            <a:spLocks noChangeArrowheads="1"/>
          </p:cNvSpPr>
          <p:nvPr/>
        </p:nvSpPr>
        <p:spPr bwMode="auto">
          <a:xfrm>
            <a:off x="2093154" y="4384295"/>
            <a:ext cx="814202" cy="81420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600" dirty="0">
              <a:solidFill>
                <a:srgbClr val="FFFFFF"/>
              </a:solidFill>
              <a:latin typeface="Flaticon" panose="02000603000000000000" pitchFamily="2" charset="0"/>
            </a:endParaRPr>
          </a:p>
        </p:txBody>
      </p:sp>
      <p:sp>
        <p:nvSpPr>
          <p:cNvPr id="39" name="Oval 32"/>
          <p:cNvSpPr>
            <a:spLocks noChangeArrowheads="1"/>
          </p:cNvSpPr>
          <p:nvPr/>
        </p:nvSpPr>
        <p:spPr bwMode="auto">
          <a:xfrm>
            <a:off x="5712991" y="3296440"/>
            <a:ext cx="775925" cy="77592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200" dirty="0">
              <a:solidFill>
                <a:srgbClr val="FFFFFF"/>
              </a:solidFill>
              <a:latin typeface="Flaticon" panose="02000603000000000000" pitchFamily="2" charset="0"/>
            </a:endParaRPr>
          </a:p>
        </p:txBody>
      </p:sp>
      <p:sp>
        <p:nvSpPr>
          <p:cNvPr id="42" name="Freeform 41"/>
          <p:cNvSpPr/>
          <p:nvPr/>
        </p:nvSpPr>
        <p:spPr>
          <a:xfrm>
            <a:off x="1875715" y="4021468"/>
            <a:ext cx="452194" cy="406209"/>
          </a:xfrm>
          <a:custGeom>
            <a:avLst/>
            <a:gdLst>
              <a:gd name="connsiteX0" fmla="*/ 740228 w 740228"/>
              <a:gd name="connsiteY0" fmla="*/ 290286 h 290286"/>
              <a:gd name="connsiteX1" fmla="*/ 449942 w 740228"/>
              <a:gd name="connsiteY1" fmla="*/ 0 h 290286"/>
              <a:gd name="connsiteX2" fmla="*/ 0 w 740228"/>
              <a:gd name="connsiteY2" fmla="*/ 0 h 290286"/>
            </a:gdLst>
            <a:ahLst/>
            <a:cxnLst>
              <a:cxn ang="0">
                <a:pos x="connsiteX0" y="connsiteY0"/>
              </a:cxn>
              <a:cxn ang="0">
                <a:pos x="connsiteX1" y="connsiteY1"/>
              </a:cxn>
              <a:cxn ang="0">
                <a:pos x="connsiteX2" y="connsiteY2"/>
              </a:cxn>
            </a:cxnLst>
            <a:rect l="l" t="t" r="r" b="b"/>
            <a:pathLst>
              <a:path w="740228" h="290286">
                <a:moveTo>
                  <a:pt x="740228" y="290286"/>
                </a:moveTo>
                <a:lnTo>
                  <a:pt x="449942" y="0"/>
                </a:lnTo>
                <a:lnTo>
                  <a:pt x="0" y="0"/>
                </a:ln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p:nvPr/>
        </p:nvSpPr>
        <p:spPr>
          <a:xfrm flipH="1">
            <a:off x="6914368" y="4748522"/>
            <a:ext cx="495418" cy="406209"/>
          </a:xfrm>
          <a:custGeom>
            <a:avLst/>
            <a:gdLst>
              <a:gd name="connsiteX0" fmla="*/ 740228 w 740228"/>
              <a:gd name="connsiteY0" fmla="*/ 290286 h 290286"/>
              <a:gd name="connsiteX1" fmla="*/ 449942 w 740228"/>
              <a:gd name="connsiteY1" fmla="*/ 0 h 290286"/>
              <a:gd name="connsiteX2" fmla="*/ 0 w 740228"/>
              <a:gd name="connsiteY2" fmla="*/ 0 h 290286"/>
            </a:gdLst>
            <a:ahLst/>
            <a:cxnLst>
              <a:cxn ang="0">
                <a:pos x="connsiteX0" y="connsiteY0"/>
              </a:cxn>
              <a:cxn ang="0">
                <a:pos x="connsiteX1" y="connsiteY1"/>
              </a:cxn>
              <a:cxn ang="0">
                <a:pos x="connsiteX2" y="connsiteY2"/>
              </a:cxn>
            </a:cxnLst>
            <a:rect l="l" t="t" r="r" b="b"/>
            <a:pathLst>
              <a:path w="740228" h="290286">
                <a:moveTo>
                  <a:pt x="740228" y="290286"/>
                </a:moveTo>
                <a:lnTo>
                  <a:pt x="449942" y="0"/>
                </a:lnTo>
                <a:lnTo>
                  <a:pt x="0" y="0"/>
                </a:lnTo>
              </a:path>
            </a:pathLst>
          </a:cu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flipH="1">
            <a:off x="6298828" y="2994794"/>
            <a:ext cx="437616" cy="360090"/>
          </a:xfrm>
          <a:custGeom>
            <a:avLst/>
            <a:gdLst>
              <a:gd name="connsiteX0" fmla="*/ 740228 w 740228"/>
              <a:gd name="connsiteY0" fmla="*/ 290286 h 290286"/>
              <a:gd name="connsiteX1" fmla="*/ 449942 w 740228"/>
              <a:gd name="connsiteY1" fmla="*/ 0 h 290286"/>
              <a:gd name="connsiteX2" fmla="*/ 0 w 740228"/>
              <a:gd name="connsiteY2" fmla="*/ 0 h 290286"/>
            </a:gdLst>
            <a:ahLst/>
            <a:cxnLst>
              <a:cxn ang="0">
                <a:pos x="connsiteX0" y="connsiteY0"/>
              </a:cxn>
              <a:cxn ang="0">
                <a:pos x="connsiteX1" y="connsiteY1"/>
              </a:cxn>
              <a:cxn ang="0">
                <a:pos x="connsiteX2" y="connsiteY2"/>
              </a:cxn>
            </a:cxnLst>
            <a:rect l="l" t="t" r="r" b="b"/>
            <a:pathLst>
              <a:path w="740228" h="290286">
                <a:moveTo>
                  <a:pt x="740228" y="290286"/>
                </a:moveTo>
                <a:lnTo>
                  <a:pt x="449942" y="0"/>
                </a:lnTo>
                <a:lnTo>
                  <a:pt x="0" y="0"/>
                </a:ln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6992944" y="4951626"/>
            <a:ext cx="2358749" cy="447815"/>
          </a:xfrm>
          <a:prstGeom prst="rect">
            <a:avLst/>
          </a:prstGeom>
          <a:noFill/>
        </p:spPr>
        <p:txBody>
          <a:bodyPr wrap="square" rtlCol="0">
            <a:spAutoFit/>
          </a:bodyPr>
          <a:lstStyle/>
          <a:p>
            <a:pPr algn="ctr">
              <a:lnSpc>
                <a:spcPct val="110000"/>
              </a:lnSpc>
            </a:pPr>
            <a:r>
              <a:rPr lang="en-GB" sz="1050" dirty="0"/>
              <a:t>Commenced in the GM HRD Streamlining Lead role</a:t>
            </a:r>
            <a:endParaRPr lang="en-US" sz="1050" dirty="0"/>
          </a:p>
        </p:txBody>
      </p:sp>
      <p:sp>
        <p:nvSpPr>
          <p:cNvPr id="53" name="TextBox 52"/>
          <p:cNvSpPr txBox="1"/>
          <p:nvPr/>
        </p:nvSpPr>
        <p:spPr>
          <a:xfrm>
            <a:off x="5828590" y="3387309"/>
            <a:ext cx="543739" cy="523220"/>
          </a:xfrm>
          <a:prstGeom prst="rect">
            <a:avLst/>
          </a:prstGeom>
          <a:noFill/>
        </p:spPr>
        <p:txBody>
          <a:bodyPr wrap="none" rtlCol="0">
            <a:spAutoFit/>
          </a:bodyPr>
          <a:lstStyle/>
          <a:p>
            <a:pPr algn="ctr"/>
            <a:r>
              <a:rPr lang="en-US" sz="2800" dirty="0">
                <a:solidFill>
                  <a:srgbClr val="FFFFFF"/>
                </a:solidFill>
                <a:latin typeface="Flaticon" panose="02000603000000000000" pitchFamily="2" charset="0"/>
              </a:rPr>
              <a:t></a:t>
            </a:r>
          </a:p>
        </p:txBody>
      </p:sp>
      <p:sp>
        <p:nvSpPr>
          <p:cNvPr id="54" name="TextBox 53"/>
          <p:cNvSpPr txBox="1"/>
          <p:nvPr/>
        </p:nvSpPr>
        <p:spPr>
          <a:xfrm>
            <a:off x="6308244" y="5265749"/>
            <a:ext cx="595035" cy="584775"/>
          </a:xfrm>
          <a:prstGeom prst="rect">
            <a:avLst/>
          </a:prstGeom>
          <a:noFill/>
        </p:spPr>
        <p:txBody>
          <a:bodyPr wrap="none" rtlCol="0">
            <a:spAutoFit/>
          </a:bodyPr>
          <a:lstStyle/>
          <a:p>
            <a:pPr algn="ctr"/>
            <a:r>
              <a:rPr lang="en-US" sz="3200" dirty="0">
                <a:solidFill>
                  <a:srgbClr val="FFFFFF"/>
                </a:solidFill>
                <a:latin typeface="Flaticon" panose="02000603000000000000" pitchFamily="2" charset="0"/>
              </a:rPr>
              <a:t></a:t>
            </a:r>
          </a:p>
        </p:txBody>
      </p:sp>
      <p:sp>
        <p:nvSpPr>
          <p:cNvPr id="55" name="TextBox 54"/>
          <p:cNvSpPr txBox="1"/>
          <p:nvPr/>
        </p:nvSpPr>
        <p:spPr>
          <a:xfrm>
            <a:off x="2213968" y="4496033"/>
            <a:ext cx="569387" cy="553998"/>
          </a:xfrm>
          <a:prstGeom prst="rect">
            <a:avLst/>
          </a:prstGeom>
          <a:noFill/>
        </p:spPr>
        <p:txBody>
          <a:bodyPr wrap="none" rtlCol="0">
            <a:spAutoFit/>
          </a:bodyPr>
          <a:lstStyle/>
          <a:p>
            <a:pPr algn="ctr"/>
            <a:r>
              <a:rPr lang="en-US" sz="3000" dirty="0">
                <a:solidFill>
                  <a:srgbClr val="FFFFFF"/>
                </a:solidFill>
                <a:latin typeface="Flaticon" panose="02000603000000000000" pitchFamily="2" charset="0"/>
              </a:rPr>
              <a:t></a:t>
            </a:r>
          </a:p>
        </p:txBody>
      </p:sp>
      <p:sp>
        <p:nvSpPr>
          <p:cNvPr id="56" name="TextBox 55"/>
          <p:cNvSpPr txBox="1"/>
          <p:nvPr/>
        </p:nvSpPr>
        <p:spPr>
          <a:xfrm>
            <a:off x="3629765" y="2839086"/>
            <a:ext cx="441146" cy="400110"/>
          </a:xfrm>
          <a:prstGeom prst="rect">
            <a:avLst/>
          </a:prstGeom>
          <a:noFill/>
        </p:spPr>
        <p:txBody>
          <a:bodyPr wrap="none" rtlCol="0">
            <a:spAutoFit/>
          </a:bodyPr>
          <a:lstStyle/>
          <a:p>
            <a:pPr algn="ctr"/>
            <a:r>
              <a:rPr lang="en-US" sz="2000" dirty="0">
                <a:solidFill>
                  <a:srgbClr val="FFFFFF"/>
                </a:solidFill>
                <a:latin typeface="Flaticon" panose="02000603000000000000" pitchFamily="2" charset="0"/>
              </a:rPr>
              <a:t></a:t>
            </a:r>
          </a:p>
        </p:txBody>
      </p:sp>
      <p:sp>
        <p:nvSpPr>
          <p:cNvPr id="57" name="TextBox 56"/>
          <p:cNvSpPr txBox="1"/>
          <p:nvPr/>
        </p:nvSpPr>
        <p:spPr>
          <a:xfrm>
            <a:off x="-48866" y="4428305"/>
            <a:ext cx="2358749" cy="625556"/>
          </a:xfrm>
          <a:prstGeom prst="rect">
            <a:avLst/>
          </a:prstGeom>
          <a:noFill/>
        </p:spPr>
        <p:txBody>
          <a:bodyPr wrap="square" rtlCol="0">
            <a:spAutoFit/>
          </a:bodyPr>
          <a:lstStyle/>
          <a:p>
            <a:pPr algn="ctr">
              <a:lnSpc>
                <a:spcPct val="110000"/>
              </a:lnSpc>
            </a:pPr>
            <a:r>
              <a:rPr lang="en-GB" sz="1050" dirty="0"/>
              <a:t>Member of the GM HRDs meeting, which meets monthly with Local Authority HRDs / NHS HRDs</a:t>
            </a:r>
            <a:endParaRPr lang="en-US" sz="1050" dirty="0"/>
          </a:p>
        </p:txBody>
      </p:sp>
      <p:sp>
        <p:nvSpPr>
          <p:cNvPr id="58" name="TextBox 57"/>
          <p:cNvSpPr txBox="1"/>
          <p:nvPr/>
        </p:nvSpPr>
        <p:spPr>
          <a:xfrm>
            <a:off x="6355545" y="3462714"/>
            <a:ext cx="2358749" cy="447815"/>
          </a:xfrm>
          <a:prstGeom prst="rect">
            <a:avLst/>
          </a:prstGeom>
          <a:noFill/>
        </p:spPr>
        <p:txBody>
          <a:bodyPr wrap="square" rtlCol="0">
            <a:spAutoFit/>
          </a:bodyPr>
          <a:lstStyle/>
          <a:p>
            <a:pPr algn="ctr">
              <a:lnSpc>
                <a:spcPct val="110000"/>
              </a:lnSpc>
            </a:pPr>
            <a:r>
              <a:rPr lang="en-GB" sz="1050" dirty="0"/>
              <a:t>Member of NW Streamlining Board, which meets quarterly</a:t>
            </a:r>
            <a:endParaRPr lang="en-US" sz="1050" dirty="0"/>
          </a:p>
        </p:txBody>
      </p:sp>
    </p:spTree>
    <p:extLst>
      <p:ext uri="{BB962C8B-B14F-4D97-AF65-F5344CB8AC3E}">
        <p14:creationId xmlns:p14="http://schemas.microsoft.com/office/powerpoint/2010/main" val="571171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500"/>
                                        <p:tgtEl>
                                          <p:spTgt spid="54"/>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fade">
                                      <p:cBhvr>
                                        <p:cTn id="14" dur="500"/>
                                        <p:tgtEl>
                                          <p:spTgt spid="37"/>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500"/>
                                        <p:tgtEl>
                                          <p:spTgt spid="43"/>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fade">
                                      <p:cBhvr>
                                        <p:cTn id="25" dur="500"/>
                                        <p:tgtEl>
                                          <p:spTgt spid="46"/>
                                        </p:tgtEl>
                                      </p:cBhvr>
                                    </p:animEffect>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500"/>
                                        <p:tgtEl>
                                          <p:spTgt spid="5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fade">
                                      <p:cBhvr>
                                        <p:cTn id="32" dur="500"/>
                                        <p:tgtEl>
                                          <p:spTgt spid="3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fade">
                                      <p:cBhvr>
                                        <p:cTn id="35" dur="500"/>
                                        <p:tgtEl>
                                          <p:spTgt spid="42"/>
                                        </p:tgtEl>
                                      </p:cBhvr>
                                    </p:animEffect>
                                  </p:childTnLst>
                                </p:cTn>
                              </p:par>
                            </p:childTnLst>
                          </p:cTn>
                        </p:par>
                        <p:par>
                          <p:cTn id="36" fill="hold">
                            <p:stCondLst>
                              <p:cond delay="2500"/>
                            </p:stCondLst>
                            <p:childTnLst>
                              <p:par>
                                <p:cTn id="37" presetID="10" presetClass="entr" presetSubtype="0" fill="hold" grpId="0" nodeType="after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par>
                          <p:cTn id="40" fill="hold">
                            <p:stCondLst>
                              <p:cond delay="3000"/>
                            </p:stCondLst>
                            <p:childTnLst>
                              <p:par>
                                <p:cTn id="41" presetID="10" presetClass="entr" presetSubtype="0" fill="hold" grpId="0"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fade">
                                      <p:cBhvr>
                                        <p:cTn id="43" dur="500"/>
                                        <p:tgtEl>
                                          <p:spTgt spid="57"/>
                                        </p:tgtEl>
                                      </p:cBhvr>
                                    </p:animEffect>
                                  </p:childTnLst>
                                </p:cTn>
                              </p:par>
                            </p:childTnLst>
                          </p:cTn>
                        </p:par>
                        <p:par>
                          <p:cTn id="44" fill="hold">
                            <p:stCondLst>
                              <p:cond delay="3500"/>
                            </p:stCondLst>
                            <p:childTnLst>
                              <p:par>
                                <p:cTn id="45" presetID="10" presetClass="entr" presetSubtype="0" fill="hold" grpId="0" nodeType="afterEffect">
                                  <p:stCondLst>
                                    <p:cond delay="0"/>
                                  </p:stCondLst>
                                  <p:childTnLst>
                                    <p:set>
                                      <p:cBhvr>
                                        <p:cTn id="46" dur="1" fill="hold">
                                          <p:stCondLst>
                                            <p:cond delay="0"/>
                                          </p:stCondLst>
                                        </p:cTn>
                                        <p:tgtEl>
                                          <p:spTgt spid="53"/>
                                        </p:tgtEl>
                                        <p:attrNameLst>
                                          <p:attrName>style.visibility</p:attrName>
                                        </p:attrNameLst>
                                      </p:cBhvr>
                                      <p:to>
                                        <p:strVal val="visible"/>
                                      </p:to>
                                    </p:set>
                                    <p:animEffect transition="in" filter="fade">
                                      <p:cBhvr>
                                        <p:cTn id="47" dur="500"/>
                                        <p:tgtEl>
                                          <p:spTgt spid="53"/>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fade">
                                      <p:cBhvr>
                                        <p:cTn id="50" dur="500"/>
                                        <p:tgtEl>
                                          <p:spTgt spid="39"/>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500"/>
                                        <p:tgtEl>
                                          <p:spTgt spid="44"/>
                                        </p:tgtEl>
                                      </p:cBhvr>
                                    </p:animEffect>
                                  </p:childTnLst>
                                </p:cTn>
                              </p:par>
                            </p:childTnLst>
                          </p:cTn>
                        </p:par>
                        <p:par>
                          <p:cTn id="54" fill="hold">
                            <p:stCondLst>
                              <p:cond delay="4000"/>
                            </p:stCondLst>
                            <p:childTnLst>
                              <p:par>
                                <p:cTn id="55" presetID="10"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500"/>
                                        <p:tgtEl>
                                          <p:spTgt spid="27"/>
                                        </p:tgtEl>
                                      </p:cBhvr>
                                    </p:animEffect>
                                  </p:childTnLst>
                                </p:cTn>
                              </p:par>
                            </p:childTnLst>
                          </p:cTn>
                        </p:par>
                        <p:par>
                          <p:cTn id="58" fill="hold">
                            <p:stCondLst>
                              <p:cond delay="4500"/>
                            </p:stCondLst>
                            <p:childTnLst>
                              <p:par>
                                <p:cTn id="59" presetID="10" presetClass="entr" presetSubtype="0"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Effect transition="in" filter="fade">
                                      <p:cBhvr>
                                        <p:cTn id="61" dur="500"/>
                                        <p:tgtEl>
                                          <p:spTgt spid="58"/>
                                        </p:tgtEl>
                                      </p:cBhvr>
                                    </p:animEffect>
                                  </p:childTnLst>
                                </p:cTn>
                              </p:par>
                            </p:childTnLst>
                          </p:cTn>
                        </p:par>
                        <p:par>
                          <p:cTn id="62" fill="hold">
                            <p:stCondLst>
                              <p:cond delay="5000"/>
                            </p:stCondLst>
                            <p:childTnLst>
                              <p:par>
                                <p:cTn id="63" presetID="10" presetClass="entr" presetSubtype="0" fill="hold"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7" grpId="0"/>
      <p:bldP spid="29" grpId="0"/>
      <p:bldP spid="37" grpId="0" animBg="1"/>
      <p:bldP spid="38" grpId="0" animBg="1"/>
      <p:bldP spid="39" grpId="0" animBg="1"/>
      <p:bldP spid="42" grpId="0" animBg="1"/>
      <p:bldP spid="43" grpId="0" animBg="1"/>
      <p:bldP spid="44" grpId="0" animBg="1"/>
      <p:bldP spid="46" grpId="0"/>
      <p:bldP spid="53" grpId="0"/>
      <p:bldP spid="54" grpId="0"/>
      <p:bldP spid="55" grpId="0"/>
      <p:bldP spid="57" grpId="0"/>
      <p:bldP spid="5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7632" y="3151632"/>
            <a:ext cx="4468368" cy="3706368"/>
          </a:xfrm>
          <a:prstGeom prst="rect">
            <a:avLst/>
          </a:prstGeom>
        </p:spPr>
      </p:pic>
      <p:pic>
        <p:nvPicPr>
          <p:cNvPr id="11" name="Picture 2" descr="C:\Users\Bronwyn.Driver\Pictures\Stramlining 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30675" y="5398865"/>
            <a:ext cx="1662645" cy="136066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6109" y="6235908"/>
            <a:ext cx="914400" cy="432816"/>
          </a:xfrm>
          <a:prstGeom prst="rect">
            <a:avLst/>
          </a:prstGeom>
        </p:spPr>
      </p:pic>
      <p:sp>
        <p:nvSpPr>
          <p:cNvPr id="9" name="TextBox 8"/>
          <p:cNvSpPr txBox="1"/>
          <p:nvPr/>
        </p:nvSpPr>
        <p:spPr>
          <a:xfrm>
            <a:off x="527901" y="1960771"/>
            <a:ext cx="9050052" cy="830997"/>
          </a:xfrm>
          <a:prstGeom prst="rect">
            <a:avLst/>
          </a:prstGeom>
          <a:noFill/>
        </p:spPr>
        <p:txBody>
          <a:bodyPr wrap="square" rtlCol="0">
            <a:spAutoFit/>
          </a:bodyPr>
          <a:lstStyle/>
          <a:p>
            <a:endParaRPr lang="en-US" sz="2400" dirty="0">
              <a:solidFill>
                <a:schemeClr val="bg1">
                  <a:lumMod val="50000"/>
                </a:schemeClr>
              </a:solidFill>
              <a:effectLst>
                <a:outerShdw blurRad="50800" dist="317500" dir="5400000" sx="0" sy="0" algn="ctr">
                  <a:srgbClr val="000000">
                    <a:alpha val="43137"/>
                  </a:srgbClr>
                </a:outerShdw>
              </a:effectLst>
              <a:latin typeface="Tw Cen MT" panose="020B0602020104020603" pitchFamily="34" charset="0"/>
            </a:endParaRPr>
          </a:p>
          <a:p>
            <a:endParaRPr lang="en-US" sz="2400" dirty="0">
              <a:solidFill>
                <a:schemeClr val="bg1">
                  <a:lumMod val="50000"/>
                </a:schemeClr>
              </a:solidFill>
              <a:effectLst>
                <a:outerShdw blurRad="50800" dist="317500" dir="5400000" sx="0" sy="0" algn="ctr">
                  <a:srgbClr val="000000">
                    <a:alpha val="43137"/>
                  </a:srgbClr>
                </a:outerShdw>
              </a:effectLst>
              <a:latin typeface="Tw Cen MT" panose="020B0602020104020603" pitchFamily="34" charset="0"/>
            </a:endParaRPr>
          </a:p>
        </p:txBody>
      </p:sp>
      <p:sp>
        <p:nvSpPr>
          <p:cNvPr id="12" name="TextBox 11">
            <a:extLst>
              <a:ext uri="{FF2B5EF4-FFF2-40B4-BE49-F238E27FC236}">
                <a16:creationId xmlns:a16="http://schemas.microsoft.com/office/drawing/2014/main" id="{173018C8-03FD-436F-9C99-DA75024C8C61}"/>
              </a:ext>
            </a:extLst>
          </p:cNvPr>
          <p:cNvSpPr txBox="1"/>
          <p:nvPr/>
        </p:nvSpPr>
        <p:spPr>
          <a:xfrm>
            <a:off x="1317038" y="129728"/>
            <a:ext cx="7318507"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dirty="0">
                <a:solidFill>
                  <a:prstClr val="white">
                    <a:lumMod val="65000"/>
                  </a:prstClr>
                </a:solidFill>
                <a:latin typeface="Tw Cen MT" panose="020B0602020104020603" pitchFamily="34" charset="0"/>
              </a:rPr>
              <a:t>POLICY</a:t>
            </a:r>
            <a:r>
              <a:rPr kumimoji="0" lang="en-US" sz="4000" b="0" i="0" u="none" strike="noStrike" kern="1200" cap="none" spc="0" normalizeH="0" baseline="0" noProof="0" dirty="0">
                <a:ln>
                  <a:noFill/>
                </a:ln>
                <a:solidFill>
                  <a:prstClr val="white">
                    <a:lumMod val="65000"/>
                  </a:prstClr>
                </a:solidFill>
                <a:effectLst/>
                <a:uLnTx/>
                <a:uFillTx/>
                <a:latin typeface="Tw Cen MT" panose="020B0602020104020603" pitchFamily="34" charset="0"/>
                <a:ea typeface="+mn-ea"/>
                <a:cs typeface="+mn-cs"/>
              </a:rPr>
              <a:t> WORKSTREAM</a:t>
            </a:r>
          </a:p>
        </p:txBody>
      </p:sp>
      <p:sp>
        <p:nvSpPr>
          <p:cNvPr id="14" name="TextBox 13"/>
          <p:cNvSpPr txBox="1"/>
          <p:nvPr/>
        </p:nvSpPr>
        <p:spPr>
          <a:xfrm>
            <a:off x="546019" y="1366880"/>
            <a:ext cx="8860543" cy="461665"/>
          </a:xfrm>
          <a:prstGeom prst="rect">
            <a:avLst/>
          </a:prstGeom>
          <a:noFill/>
        </p:spPr>
        <p:txBody>
          <a:bodyPr wrap="square" rtlCol="0">
            <a:spAutoFit/>
          </a:bodyPr>
          <a:lstStyle/>
          <a:p>
            <a:pPr algn="ctr"/>
            <a:r>
              <a:rPr lang="en-GB" sz="2400" b="1" dirty="0">
                <a:solidFill>
                  <a:srgbClr val="F15A29"/>
                </a:solidFill>
                <a:latin typeface="Tw Cen MT" panose="020B0602020104020603" pitchFamily="34" charset="0"/>
              </a:rPr>
              <a:t>GM Deliverables</a:t>
            </a:r>
            <a:endParaRPr lang="en-GB" sz="2400" dirty="0">
              <a:solidFill>
                <a:srgbClr val="F15A29"/>
              </a:solidFill>
              <a:latin typeface="Tw Cen MT" panose="020B0602020104020603" pitchFamily="34" charset="0"/>
            </a:endParaRPr>
          </a:p>
        </p:txBody>
      </p:sp>
      <p:sp>
        <p:nvSpPr>
          <p:cNvPr id="8" name="Oval 14"/>
          <p:cNvSpPr>
            <a:spLocks noChangeArrowheads="1"/>
          </p:cNvSpPr>
          <p:nvPr/>
        </p:nvSpPr>
        <p:spPr bwMode="auto">
          <a:xfrm>
            <a:off x="64756" y="2307756"/>
            <a:ext cx="962526" cy="1009253"/>
          </a:xfrm>
          <a:prstGeom prst="ellipse">
            <a:avLst/>
          </a:prstGeom>
          <a:solidFill>
            <a:srgbClr val="FFFFFF"/>
          </a:solidFill>
          <a:ln w="25400" cap="flat">
            <a:solidFill>
              <a:schemeClr val="tx1">
                <a:lumMod val="40000"/>
                <a:lumOff val="60000"/>
              </a:schemeClr>
            </a:solidFill>
            <a:prstDash val="solid"/>
            <a:miter lim="800000"/>
            <a:headEnd/>
            <a:tailEnd/>
          </a:ln>
        </p:spPr>
        <p:txBody>
          <a:bodyPr vert="horz" wrap="square" lIns="0" tIns="45720" rIns="0" bIns="0" numCol="1" anchor="ctr" anchorCtr="0" compatLnSpc="1">
            <a:prstTxWarp prst="textNoShape">
              <a:avLst/>
            </a:prstTxWarp>
          </a:bodyPr>
          <a:lstStyle/>
          <a:p>
            <a:pPr algn="ctr"/>
            <a:r>
              <a:rPr lang="en-US" sz="2400" dirty="0">
                <a:latin typeface="Montserrat Semi Bold" panose="00000700000000000000" pitchFamily="50" charset="0"/>
              </a:rPr>
              <a:t>Y1</a:t>
            </a:r>
          </a:p>
        </p:txBody>
      </p:sp>
      <p:sp>
        <p:nvSpPr>
          <p:cNvPr id="10" name="Oval 15"/>
          <p:cNvSpPr>
            <a:spLocks noChangeArrowheads="1"/>
          </p:cNvSpPr>
          <p:nvPr/>
        </p:nvSpPr>
        <p:spPr bwMode="auto">
          <a:xfrm>
            <a:off x="7361522" y="2352061"/>
            <a:ext cx="962526" cy="968372"/>
          </a:xfrm>
          <a:prstGeom prst="ellipse">
            <a:avLst/>
          </a:prstGeom>
          <a:solidFill>
            <a:srgbClr val="FFFFFF"/>
          </a:solidFill>
          <a:ln w="25400" cap="flat">
            <a:solidFill>
              <a:schemeClr val="tx1">
                <a:lumMod val="40000"/>
                <a:lumOff val="60000"/>
              </a:schemeClr>
            </a:solidFill>
            <a:prstDash val="solid"/>
            <a:miter lim="800000"/>
            <a:headEnd/>
            <a:tailEnd/>
          </a:ln>
        </p:spPr>
        <p:txBody>
          <a:bodyPr vert="horz" wrap="square" lIns="0" tIns="45720" rIns="0" bIns="0" numCol="1" anchor="ctr" anchorCtr="0" compatLnSpc="1">
            <a:prstTxWarp prst="textNoShape">
              <a:avLst/>
            </a:prstTxWarp>
          </a:bodyPr>
          <a:lstStyle/>
          <a:p>
            <a:pPr algn="ctr"/>
            <a:r>
              <a:rPr lang="en-US" sz="2400" dirty="0">
                <a:latin typeface="Montserrat Semi Bold" panose="00000700000000000000" pitchFamily="50" charset="0"/>
              </a:rPr>
              <a:t>Y2</a:t>
            </a:r>
          </a:p>
        </p:txBody>
      </p:sp>
      <p:sp>
        <p:nvSpPr>
          <p:cNvPr id="13" name="Line 16"/>
          <p:cNvSpPr>
            <a:spLocks noChangeShapeType="1"/>
          </p:cNvSpPr>
          <p:nvPr/>
        </p:nvSpPr>
        <p:spPr bwMode="auto">
          <a:xfrm>
            <a:off x="1182493" y="2852502"/>
            <a:ext cx="5946139" cy="1312"/>
          </a:xfrm>
          <a:prstGeom prst="line">
            <a:avLst/>
          </a:prstGeom>
          <a:noFill/>
          <a:ln w="25400" cap="flat">
            <a:solidFill>
              <a:schemeClr val="tx1">
                <a:lumMod val="40000"/>
                <a:lumOff val="6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Line 17"/>
          <p:cNvSpPr>
            <a:spLocks noChangeShapeType="1"/>
          </p:cNvSpPr>
          <p:nvPr/>
        </p:nvSpPr>
        <p:spPr bwMode="auto">
          <a:xfrm>
            <a:off x="8030675" y="3417456"/>
            <a:ext cx="0" cy="3423363"/>
          </a:xfrm>
          <a:prstGeom prst="line">
            <a:avLst/>
          </a:prstGeom>
          <a:noFill/>
          <a:ln w="25400" cap="flat">
            <a:solidFill>
              <a:schemeClr val="tx1">
                <a:lumMod val="40000"/>
                <a:lumOff val="6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6" name="Group 15"/>
          <p:cNvGrpSpPr/>
          <p:nvPr/>
        </p:nvGrpSpPr>
        <p:grpSpPr>
          <a:xfrm>
            <a:off x="2286647" y="2649076"/>
            <a:ext cx="410788" cy="409476"/>
            <a:chOff x="3171017" y="2640622"/>
            <a:chExt cx="410788" cy="409476"/>
          </a:xfrm>
        </p:grpSpPr>
        <p:sp>
          <p:nvSpPr>
            <p:cNvPr id="17" name="Oval 21"/>
            <p:cNvSpPr>
              <a:spLocks noChangeArrowheads="1"/>
            </p:cNvSpPr>
            <p:nvPr/>
          </p:nvSpPr>
          <p:spPr bwMode="auto">
            <a:xfrm>
              <a:off x="3171017" y="2640622"/>
              <a:ext cx="410788" cy="409476"/>
            </a:xfrm>
            <a:prstGeom prst="ellipse">
              <a:avLst/>
            </a:pr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Oval 21"/>
            <p:cNvSpPr>
              <a:spLocks noChangeArrowheads="1"/>
            </p:cNvSpPr>
            <p:nvPr/>
          </p:nvSpPr>
          <p:spPr bwMode="auto">
            <a:xfrm>
              <a:off x="3270093" y="2739381"/>
              <a:ext cx="212637" cy="211958"/>
            </a:xfrm>
            <a:prstGeom prst="ellipse">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19" name="TextBox 18"/>
          <p:cNvSpPr txBox="1"/>
          <p:nvPr/>
        </p:nvSpPr>
        <p:spPr>
          <a:xfrm>
            <a:off x="2065771" y="2194749"/>
            <a:ext cx="852541" cy="307777"/>
          </a:xfrm>
          <a:prstGeom prst="rect">
            <a:avLst/>
          </a:prstGeom>
          <a:noFill/>
        </p:spPr>
        <p:txBody>
          <a:bodyPr wrap="none" rtlCol="0">
            <a:spAutoFit/>
          </a:bodyPr>
          <a:lstStyle/>
          <a:p>
            <a:pPr algn="ctr"/>
            <a:r>
              <a:rPr lang="en-US" sz="1400" dirty="0">
                <a:solidFill>
                  <a:srgbClr val="33B6D2"/>
                </a:solidFill>
              </a:rPr>
              <a:t>Start Up</a:t>
            </a:r>
          </a:p>
        </p:txBody>
      </p:sp>
      <p:grpSp>
        <p:nvGrpSpPr>
          <p:cNvPr id="20" name="Group 19"/>
          <p:cNvGrpSpPr/>
          <p:nvPr/>
        </p:nvGrpSpPr>
        <p:grpSpPr>
          <a:xfrm>
            <a:off x="5007549" y="2649076"/>
            <a:ext cx="408164" cy="409476"/>
            <a:chOff x="5891919" y="2640622"/>
            <a:chExt cx="408164" cy="409476"/>
          </a:xfrm>
        </p:grpSpPr>
        <p:sp>
          <p:nvSpPr>
            <p:cNvPr id="21" name="Oval 22"/>
            <p:cNvSpPr>
              <a:spLocks noChangeArrowheads="1"/>
            </p:cNvSpPr>
            <p:nvPr/>
          </p:nvSpPr>
          <p:spPr bwMode="auto">
            <a:xfrm>
              <a:off x="5891919" y="2640622"/>
              <a:ext cx="408164" cy="409476"/>
            </a:xfrm>
            <a:prstGeom prst="ellipse">
              <a:avLst/>
            </a:pr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Oval 22"/>
            <p:cNvSpPr>
              <a:spLocks noChangeArrowheads="1"/>
            </p:cNvSpPr>
            <p:nvPr/>
          </p:nvSpPr>
          <p:spPr bwMode="auto">
            <a:xfrm>
              <a:off x="5990361" y="2739381"/>
              <a:ext cx="211280" cy="211958"/>
            </a:xfrm>
            <a:prstGeom prst="ellipse">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3" name="TextBox 22"/>
          <p:cNvSpPr txBox="1"/>
          <p:nvPr/>
        </p:nvSpPr>
        <p:spPr>
          <a:xfrm>
            <a:off x="4836304" y="2194749"/>
            <a:ext cx="750655" cy="307777"/>
          </a:xfrm>
          <a:prstGeom prst="rect">
            <a:avLst/>
          </a:prstGeom>
          <a:noFill/>
        </p:spPr>
        <p:txBody>
          <a:bodyPr wrap="none" rtlCol="0">
            <a:spAutoFit/>
          </a:bodyPr>
          <a:lstStyle/>
          <a:p>
            <a:pPr algn="ctr"/>
            <a:r>
              <a:rPr lang="en-US" sz="1400" dirty="0">
                <a:solidFill>
                  <a:srgbClr val="3DA9CF"/>
                </a:solidFill>
              </a:rPr>
              <a:t>Scoping</a:t>
            </a:r>
          </a:p>
        </p:txBody>
      </p:sp>
      <p:grpSp>
        <p:nvGrpSpPr>
          <p:cNvPr id="28" name="Group 27"/>
          <p:cNvGrpSpPr/>
          <p:nvPr/>
        </p:nvGrpSpPr>
        <p:grpSpPr>
          <a:xfrm>
            <a:off x="1980853" y="3271164"/>
            <a:ext cx="1022378" cy="1015815"/>
            <a:chOff x="2865223" y="3262710"/>
            <a:chExt cx="1022378" cy="1015815"/>
          </a:xfrm>
        </p:grpSpPr>
        <p:sp>
          <p:nvSpPr>
            <p:cNvPr id="29" name="Freeform 5"/>
            <p:cNvSpPr>
              <a:spLocks/>
            </p:cNvSpPr>
            <p:nvPr/>
          </p:nvSpPr>
          <p:spPr bwMode="auto">
            <a:xfrm>
              <a:off x="2865223" y="3262710"/>
              <a:ext cx="1022378" cy="1015815"/>
            </a:xfrm>
            <a:custGeom>
              <a:avLst/>
              <a:gdLst>
                <a:gd name="T0" fmla="*/ 455 w 455"/>
                <a:gd name="T1" fmla="*/ 404 h 454"/>
                <a:gd name="T2" fmla="*/ 404 w 455"/>
                <a:gd name="T3" fmla="*/ 454 h 454"/>
                <a:gd name="T4" fmla="*/ 51 w 455"/>
                <a:gd name="T5" fmla="*/ 454 h 454"/>
                <a:gd name="T6" fmla="*/ 0 w 455"/>
                <a:gd name="T7" fmla="*/ 404 h 454"/>
                <a:gd name="T8" fmla="*/ 0 w 455"/>
                <a:gd name="T9" fmla="*/ 50 h 454"/>
                <a:gd name="T10" fmla="*/ 51 w 455"/>
                <a:gd name="T11" fmla="*/ 0 h 454"/>
                <a:gd name="T12" fmla="*/ 404 w 455"/>
                <a:gd name="T13" fmla="*/ 0 h 454"/>
                <a:gd name="T14" fmla="*/ 455 w 455"/>
                <a:gd name="T15" fmla="*/ 50 h 454"/>
                <a:gd name="T16" fmla="*/ 455 w 455"/>
                <a:gd name="T17" fmla="*/ 404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5" h="454">
                  <a:moveTo>
                    <a:pt x="455" y="404"/>
                  </a:moveTo>
                  <a:cubicBezTo>
                    <a:pt x="455" y="431"/>
                    <a:pt x="432" y="454"/>
                    <a:pt x="404" y="454"/>
                  </a:cubicBezTo>
                  <a:cubicBezTo>
                    <a:pt x="51" y="454"/>
                    <a:pt x="51" y="454"/>
                    <a:pt x="51" y="454"/>
                  </a:cubicBezTo>
                  <a:cubicBezTo>
                    <a:pt x="23" y="454"/>
                    <a:pt x="0" y="431"/>
                    <a:pt x="0" y="404"/>
                  </a:cubicBezTo>
                  <a:cubicBezTo>
                    <a:pt x="0" y="50"/>
                    <a:pt x="0" y="50"/>
                    <a:pt x="0" y="50"/>
                  </a:cubicBezTo>
                  <a:cubicBezTo>
                    <a:pt x="0" y="22"/>
                    <a:pt x="23" y="0"/>
                    <a:pt x="51" y="0"/>
                  </a:cubicBezTo>
                  <a:cubicBezTo>
                    <a:pt x="404" y="0"/>
                    <a:pt x="404" y="0"/>
                    <a:pt x="404" y="0"/>
                  </a:cubicBezTo>
                  <a:cubicBezTo>
                    <a:pt x="432" y="0"/>
                    <a:pt x="455" y="22"/>
                    <a:pt x="455" y="50"/>
                  </a:cubicBezTo>
                  <a:lnTo>
                    <a:pt x="455" y="404"/>
                  </a:ln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6"/>
            <p:cNvSpPr>
              <a:spLocks/>
            </p:cNvSpPr>
            <p:nvPr/>
          </p:nvSpPr>
          <p:spPr bwMode="auto">
            <a:xfrm>
              <a:off x="3328508" y="3506820"/>
              <a:ext cx="559092" cy="771704"/>
            </a:xfrm>
            <a:custGeom>
              <a:avLst/>
              <a:gdLst>
                <a:gd name="T0" fmla="*/ 249 w 249"/>
                <a:gd name="T1" fmla="*/ 294 h 345"/>
                <a:gd name="T2" fmla="*/ 249 w 249"/>
                <a:gd name="T3" fmla="*/ 98 h 345"/>
                <a:gd name="T4" fmla="*/ 151 w 249"/>
                <a:gd name="T5" fmla="*/ 0 h 345"/>
                <a:gd name="T6" fmla="*/ 0 w 249"/>
                <a:gd name="T7" fmla="*/ 250 h 345"/>
                <a:gd name="T8" fmla="*/ 95 w 249"/>
                <a:gd name="T9" fmla="*/ 345 h 345"/>
                <a:gd name="T10" fmla="*/ 198 w 249"/>
                <a:gd name="T11" fmla="*/ 345 h 345"/>
                <a:gd name="T12" fmla="*/ 249 w 249"/>
                <a:gd name="T13" fmla="*/ 294 h 345"/>
              </a:gdLst>
              <a:ahLst/>
              <a:cxnLst>
                <a:cxn ang="0">
                  <a:pos x="T0" y="T1"/>
                </a:cxn>
                <a:cxn ang="0">
                  <a:pos x="T2" y="T3"/>
                </a:cxn>
                <a:cxn ang="0">
                  <a:pos x="T4" y="T5"/>
                </a:cxn>
                <a:cxn ang="0">
                  <a:pos x="T6" y="T7"/>
                </a:cxn>
                <a:cxn ang="0">
                  <a:pos x="T8" y="T9"/>
                </a:cxn>
                <a:cxn ang="0">
                  <a:pos x="T10" y="T11"/>
                </a:cxn>
                <a:cxn ang="0">
                  <a:pos x="T12" y="T13"/>
                </a:cxn>
              </a:cxnLst>
              <a:rect l="0" t="0" r="r" b="b"/>
              <a:pathLst>
                <a:path w="249" h="345">
                  <a:moveTo>
                    <a:pt x="249" y="294"/>
                  </a:moveTo>
                  <a:cubicBezTo>
                    <a:pt x="249" y="98"/>
                    <a:pt x="249" y="98"/>
                    <a:pt x="249" y="98"/>
                  </a:cubicBezTo>
                  <a:cubicBezTo>
                    <a:pt x="151" y="0"/>
                    <a:pt x="151" y="0"/>
                    <a:pt x="151" y="0"/>
                  </a:cubicBezTo>
                  <a:cubicBezTo>
                    <a:pt x="0" y="250"/>
                    <a:pt x="0" y="250"/>
                    <a:pt x="0" y="250"/>
                  </a:cubicBezTo>
                  <a:cubicBezTo>
                    <a:pt x="95" y="345"/>
                    <a:pt x="95" y="345"/>
                    <a:pt x="95" y="345"/>
                  </a:cubicBezTo>
                  <a:cubicBezTo>
                    <a:pt x="198" y="345"/>
                    <a:pt x="198" y="345"/>
                    <a:pt x="198" y="345"/>
                  </a:cubicBezTo>
                  <a:cubicBezTo>
                    <a:pt x="226" y="345"/>
                    <a:pt x="249" y="322"/>
                    <a:pt x="249" y="294"/>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7"/>
            <p:cNvSpPr>
              <a:spLocks/>
            </p:cNvSpPr>
            <p:nvPr/>
          </p:nvSpPr>
          <p:spPr bwMode="auto">
            <a:xfrm>
              <a:off x="3072586" y="3485822"/>
              <a:ext cx="607651" cy="593215"/>
            </a:xfrm>
            <a:custGeom>
              <a:avLst/>
              <a:gdLst>
                <a:gd name="T0" fmla="*/ 129 w 271"/>
                <a:gd name="T1" fmla="*/ 265 h 265"/>
                <a:gd name="T2" fmla="*/ 110 w 271"/>
                <a:gd name="T3" fmla="*/ 257 h 265"/>
                <a:gd name="T4" fmla="*/ 9 w 271"/>
                <a:gd name="T5" fmla="*/ 140 h 265"/>
                <a:gd name="T6" fmla="*/ 63 w 271"/>
                <a:gd name="T7" fmla="*/ 138 h 265"/>
                <a:gd name="T8" fmla="*/ 122 w 271"/>
                <a:gd name="T9" fmla="*/ 203 h 265"/>
                <a:gd name="T10" fmla="*/ 148 w 271"/>
                <a:gd name="T11" fmla="*/ 138 h 265"/>
                <a:gd name="T12" fmla="*/ 225 w 271"/>
                <a:gd name="T13" fmla="*/ 12 h 265"/>
                <a:gd name="T14" fmla="*/ 264 w 271"/>
                <a:gd name="T15" fmla="*/ 10 h 265"/>
                <a:gd name="T16" fmla="*/ 189 w 271"/>
                <a:gd name="T17" fmla="*/ 155 h 265"/>
                <a:gd name="T18" fmla="*/ 153 w 271"/>
                <a:gd name="T19" fmla="*/ 248 h 265"/>
                <a:gd name="T20" fmla="*/ 134 w 271"/>
                <a:gd name="T21" fmla="*/ 265 h 265"/>
                <a:gd name="T22" fmla="*/ 129 w 271"/>
                <a:gd name="T23" fmla="*/ 265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1" h="265">
                  <a:moveTo>
                    <a:pt x="129" y="265"/>
                  </a:moveTo>
                  <a:cubicBezTo>
                    <a:pt x="122" y="265"/>
                    <a:pt x="115" y="262"/>
                    <a:pt x="110" y="257"/>
                  </a:cubicBezTo>
                  <a:cubicBezTo>
                    <a:pt x="110" y="257"/>
                    <a:pt x="0" y="148"/>
                    <a:pt x="9" y="140"/>
                  </a:cubicBezTo>
                  <a:cubicBezTo>
                    <a:pt x="18" y="131"/>
                    <a:pt x="55" y="129"/>
                    <a:pt x="63" y="138"/>
                  </a:cubicBezTo>
                  <a:cubicBezTo>
                    <a:pt x="122" y="203"/>
                    <a:pt x="122" y="203"/>
                    <a:pt x="122" y="203"/>
                  </a:cubicBezTo>
                  <a:cubicBezTo>
                    <a:pt x="128" y="186"/>
                    <a:pt x="137" y="162"/>
                    <a:pt x="148" y="138"/>
                  </a:cubicBezTo>
                  <a:cubicBezTo>
                    <a:pt x="167" y="93"/>
                    <a:pt x="195" y="32"/>
                    <a:pt x="225" y="12"/>
                  </a:cubicBezTo>
                  <a:cubicBezTo>
                    <a:pt x="236" y="6"/>
                    <a:pt x="257" y="0"/>
                    <a:pt x="264" y="10"/>
                  </a:cubicBezTo>
                  <a:cubicBezTo>
                    <a:pt x="271" y="20"/>
                    <a:pt x="225" y="71"/>
                    <a:pt x="189" y="155"/>
                  </a:cubicBezTo>
                  <a:cubicBezTo>
                    <a:pt x="169" y="203"/>
                    <a:pt x="153" y="247"/>
                    <a:pt x="153" y="248"/>
                  </a:cubicBezTo>
                  <a:cubicBezTo>
                    <a:pt x="150" y="257"/>
                    <a:pt x="143" y="263"/>
                    <a:pt x="134" y="265"/>
                  </a:cubicBezTo>
                  <a:cubicBezTo>
                    <a:pt x="133" y="265"/>
                    <a:pt x="131" y="265"/>
                    <a:pt x="129" y="2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2" name="Group 31"/>
          <p:cNvGrpSpPr/>
          <p:nvPr/>
        </p:nvGrpSpPr>
        <p:grpSpPr>
          <a:xfrm>
            <a:off x="4701755" y="3271164"/>
            <a:ext cx="1019752" cy="1015815"/>
            <a:chOff x="5586125" y="3262710"/>
            <a:chExt cx="1019752" cy="1015815"/>
          </a:xfrm>
        </p:grpSpPr>
        <p:sp>
          <p:nvSpPr>
            <p:cNvPr id="33" name="Freeform 8"/>
            <p:cNvSpPr>
              <a:spLocks/>
            </p:cNvSpPr>
            <p:nvPr/>
          </p:nvSpPr>
          <p:spPr bwMode="auto">
            <a:xfrm>
              <a:off x="5586125" y="3262710"/>
              <a:ext cx="1019752" cy="1015815"/>
            </a:xfrm>
            <a:custGeom>
              <a:avLst/>
              <a:gdLst>
                <a:gd name="T0" fmla="*/ 454 w 454"/>
                <a:gd name="T1" fmla="*/ 404 h 454"/>
                <a:gd name="T2" fmla="*/ 404 w 454"/>
                <a:gd name="T3" fmla="*/ 454 h 454"/>
                <a:gd name="T4" fmla="*/ 50 w 454"/>
                <a:gd name="T5" fmla="*/ 454 h 454"/>
                <a:gd name="T6" fmla="*/ 0 w 454"/>
                <a:gd name="T7" fmla="*/ 404 h 454"/>
                <a:gd name="T8" fmla="*/ 0 w 454"/>
                <a:gd name="T9" fmla="*/ 50 h 454"/>
                <a:gd name="T10" fmla="*/ 50 w 454"/>
                <a:gd name="T11" fmla="*/ 0 h 454"/>
                <a:gd name="T12" fmla="*/ 404 w 454"/>
                <a:gd name="T13" fmla="*/ 0 h 454"/>
                <a:gd name="T14" fmla="*/ 454 w 454"/>
                <a:gd name="T15" fmla="*/ 50 h 454"/>
                <a:gd name="T16" fmla="*/ 454 w 454"/>
                <a:gd name="T17" fmla="*/ 404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4" h="454">
                  <a:moveTo>
                    <a:pt x="454" y="404"/>
                  </a:moveTo>
                  <a:cubicBezTo>
                    <a:pt x="454" y="431"/>
                    <a:pt x="432" y="454"/>
                    <a:pt x="404" y="454"/>
                  </a:cubicBezTo>
                  <a:cubicBezTo>
                    <a:pt x="50" y="454"/>
                    <a:pt x="50" y="454"/>
                    <a:pt x="50" y="454"/>
                  </a:cubicBezTo>
                  <a:cubicBezTo>
                    <a:pt x="22" y="454"/>
                    <a:pt x="0" y="431"/>
                    <a:pt x="0" y="404"/>
                  </a:cubicBezTo>
                  <a:cubicBezTo>
                    <a:pt x="0" y="50"/>
                    <a:pt x="0" y="50"/>
                    <a:pt x="0" y="50"/>
                  </a:cubicBezTo>
                  <a:cubicBezTo>
                    <a:pt x="0" y="22"/>
                    <a:pt x="22" y="0"/>
                    <a:pt x="50" y="0"/>
                  </a:cubicBezTo>
                  <a:cubicBezTo>
                    <a:pt x="404" y="0"/>
                    <a:pt x="404" y="0"/>
                    <a:pt x="404" y="0"/>
                  </a:cubicBezTo>
                  <a:cubicBezTo>
                    <a:pt x="432" y="0"/>
                    <a:pt x="454" y="22"/>
                    <a:pt x="454" y="50"/>
                  </a:cubicBezTo>
                  <a:lnTo>
                    <a:pt x="454" y="404"/>
                  </a:ln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9"/>
            <p:cNvSpPr>
              <a:spLocks/>
            </p:cNvSpPr>
            <p:nvPr/>
          </p:nvSpPr>
          <p:spPr bwMode="auto">
            <a:xfrm>
              <a:off x="6046785" y="3506820"/>
              <a:ext cx="559092" cy="771704"/>
            </a:xfrm>
            <a:custGeom>
              <a:avLst/>
              <a:gdLst>
                <a:gd name="T0" fmla="*/ 249 w 249"/>
                <a:gd name="T1" fmla="*/ 294 h 345"/>
                <a:gd name="T2" fmla="*/ 249 w 249"/>
                <a:gd name="T3" fmla="*/ 98 h 345"/>
                <a:gd name="T4" fmla="*/ 152 w 249"/>
                <a:gd name="T5" fmla="*/ 0 h 345"/>
                <a:gd name="T6" fmla="*/ 0 w 249"/>
                <a:gd name="T7" fmla="*/ 250 h 345"/>
                <a:gd name="T8" fmla="*/ 95 w 249"/>
                <a:gd name="T9" fmla="*/ 345 h 345"/>
                <a:gd name="T10" fmla="*/ 198 w 249"/>
                <a:gd name="T11" fmla="*/ 345 h 345"/>
                <a:gd name="T12" fmla="*/ 249 w 249"/>
                <a:gd name="T13" fmla="*/ 294 h 345"/>
              </a:gdLst>
              <a:ahLst/>
              <a:cxnLst>
                <a:cxn ang="0">
                  <a:pos x="T0" y="T1"/>
                </a:cxn>
                <a:cxn ang="0">
                  <a:pos x="T2" y="T3"/>
                </a:cxn>
                <a:cxn ang="0">
                  <a:pos x="T4" y="T5"/>
                </a:cxn>
                <a:cxn ang="0">
                  <a:pos x="T6" y="T7"/>
                </a:cxn>
                <a:cxn ang="0">
                  <a:pos x="T8" y="T9"/>
                </a:cxn>
                <a:cxn ang="0">
                  <a:pos x="T10" y="T11"/>
                </a:cxn>
                <a:cxn ang="0">
                  <a:pos x="T12" y="T13"/>
                </a:cxn>
              </a:cxnLst>
              <a:rect l="0" t="0" r="r" b="b"/>
              <a:pathLst>
                <a:path w="249" h="345">
                  <a:moveTo>
                    <a:pt x="249" y="294"/>
                  </a:moveTo>
                  <a:cubicBezTo>
                    <a:pt x="249" y="98"/>
                    <a:pt x="249" y="98"/>
                    <a:pt x="249" y="98"/>
                  </a:cubicBezTo>
                  <a:cubicBezTo>
                    <a:pt x="152" y="0"/>
                    <a:pt x="152" y="0"/>
                    <a:pt x="152" y="0"/>
                  </a:cubicBezTo>
                  <a:cubicBezTo>
                    <a:pt x="0" y="250"/>
                    <a:pt x="0" y="250"/>
                    <a:pt x="0" y="250"/>
                  </a:cubicBezTo>
                  <a:cubicBezTo>
                    <a:pt x="95" y="345"/>
                    <a:pt x="95" y="345"/>
                    <a:pt x="95" y="345"/>
                  </a:cubicBezTo>
                  <a:cubicBezTo>
                    <a:pt x="198" y="345"/>
                    <a:pt x="198" y="345"/>
                    <a:pt x="198" y="345"/>
                  </a:cubicBezTo>
                  <a:cubicBezTo>
                    <a:pt x="226" y="345"/>
                    <a:pt x="249" y="322"/>
                    <a:pt x="249" y="294"/>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10"/>
            <p:cNvSpPr>
              <a:spLocks/>
            </p:cNvSpPr>
            <p:nvPr/>
          </p:nvSpPr>
          <p:spPr bwMode="auto">
            <a:xfrm>
              <a:off x="5790207" y="3485822"/>
              <a:ext cx="611588" cy="593215"/>
            </a:xfrm>
            <a:custGeom>
              <a:avLst/>
              <a:gdLst>
                <a:gd name="T0" fmla="*/ 130 w 272"/>
                <a:gd name="T1" fmla="*/ 265 h 265"/>
                <a:gd name="T2" fmla="*/ 111 w 272"/>
                <a:gd name="T3" fmla="*/ 257 h 265"/>
                <a:gd name="T4" fmla="*/ 10 w 272"/>
                <a:gd name="T5" fmla="*/ 140 h 265"/>
                <a:gd name="T6" fmla="*/ 64 w 272"/>
                <a:gd name="T7" fmla="*/ 138 h 265"/>
                <a:gd name="T8" fmla="*/ 122 w 272"/>
                <a:gd name="T9" fmla="*/ 203 h 265"/>
                <a:gd name="T10" fmla="*/ 148 w 272"/>
                <a:gd name="T11" fmla="*/ 138 h 265"/>
                <a:gd name="T12" fmla="*/ 226 w 272"/>
                <a:gd name="T13" fmla="*/ 12 h 265"/>
                <a:gd name="T14" fmla="*/ 265 w 272"/>
                <a:gd name="T15" fmla="*/ 10 h 265"/>
                <a:gd name="T16" fmla="*/ 189 w 272"/>
                <a:gd name="T17" fmla="*/ 155 h 265"/>
                <a:gd name="T18" fmla="*/ 154 w 272"/>
                <a:gd name="T19" fmla="*/ 248 h 265"/>
                <a:gd name="T20" fmla="*/ 135 w 272"/>
                <a:gd name="T21" fmla="*/ 265 h 265"/>
                <a:gd name="T22" fmla="*/ 130 w 272"/>
                <a:gd name="T23" fmla="*/ 265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2" h="265">
                  <a:moveTo>
                    <a:pt x="130" y="265"/>
                  </a:moveTo>
                  <a:cubicBezTo>
                    <a:pt x="123" y="265"/>
                    <a:pt x="116" y="262"/>
                    <a:pt x="111" y="257"/>
                  </a:cubicBezTo>
                  <a:cubicBezTo>
                    <a:pt x="111" y="257"/>
                    <a:pt x="0" y="148"/>
                    <a:pt x="10" y="140"/>
                  </a:cubicBezTo>
                  <a:cubicBezTo>
                    <a:pt x="19" y="131"/>
                    <a:pt x="56" y="129"/>
                    <a:pt x="64" y="138"/>
                  </a:cubicBezTo>
                  <a:cubicBezTo>
                    <a:pt x="122" y="203"/>
                    <a:pt x="122" y="203"/>
                    <a:pt x="122" y="203"/>
                  </a:cubicBezTo>
                  <a:cubicBezTo>
                    <a:pt x="129" y="186"/>
                    <a:pt x="138" y="162"/>
                    <a:pt x="148" y="138"/>
                  </a:cubicBezTo>
                  <a:cubicBezTo>
                    <a:pt x="167" y="93"/>
                    <a:pt x="196" y="32"/>
                    <a:pt x="226" y="12"/>
                  </a:cubicBezTo>
                  <a:cubicBezTo>
                    <a:pt x="236" y="6"/>
                    <a:pt x="258" y="0"/>
                    <a:pt x="265" y="10"/>
                  </a:cubicBezTo>
                  <a:cubicBezTo>
                    <a:pt x="272" y="20"/>
                    <a:pt x="226" y="71"/>
                    <a:pt x="189" y="155"/>
                  </a:cubicBezTo>
                  <a:cubicBezTo>
                    <a:pt x="169" y="203"/>
                    <a:pt x="154" y="247"/>
                    <a:pt x="154" y="248"/>
                  </a:cubicBezTo>
                  <a:cubicBezTo>
                    <a:pt x="151" y="257"/>
                    <a:pt x="144" y="263"/>
                    <a:pt x="135" y="265"/>
                  </a:cubicBezTo>
                  <a:cubicBezTo>
                    <a:pt x="133" y="265"/>
                    <a:pt x="131" y="265"/>
                    <a:pt x="130" y="2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0" name="TextBox 39"/>
          <p:cNvSpPr txBox="1"/>
          <p:nvPr/>
        </p:nvSpPr>
        <p:spPr>
          <a:xfrm>
            <a:off x="1648351" y="4556846"/>
            <a:ext cx="1678665" cy="307777"/>
          </a:xfrm>
          <a:prstGeom prst="rect">
            <a:avLst/>
          </a:prstGeom>
          <a:noFill/>
        </p:spPr>
        <p:txBody>
          <a:bodyPr wrap="none" rtlCol="0">
            <a:spAutoFit/>
          </a:bodyPr>
          <a:lstStyle/>
          <a:p>
            <a:pPr algn="ctr"/>
            <a:r>
              <a:rPr lang="en-US" sz="1400" dirty="0">
                <a:solidFill>
                  <a:srgbClr val="FFFFFF"/>
                </a:solidFill>
                <a:latin typeface="+mj-lt"/>
              </a:rPr>
              <a:t>Original Articles </a:t>
            </a:r>
          </a:p>
        </p:txBody>
      </p:sp>
      <p:sp>
        <p:nvSpPr>
          <p:cNvPr id="41" name="TextBox 40"/>
          <p:cNvSpPr txBox="1"/>
          <p:nvPr/>
        </p:nvSpPr>
        <p:spPr>
          <a:xfrm>
            <a:off x="1308850" y="4905231"/>
            <a:ext cx="2357663" cy="625556"/>
          </a:xfrm>
          <a:prstGeom prst="rect">
            <a:avLst/>
          </a:prstGeom>
          <a:noFill/>
        </p:spPr>
        <p:txBody>
          <a:bodyPr wrap="square" rtlCol="0">
            <a:spAutoFit/>
          </a:bodyPr>
          <a:lstStyle/>
          <a:p>
            <a:pPr algn="ctr">
              <a:lnSpc>
                <a:spcPct val="110000"/>
              </a:lnSpc>
            </a:pPr>
            <a:r>
              <a:rPr lang="en-GB" sz="1050" dirty="0" err="1"/>
              <a:t>Workstream</a:t>
            </a:r>
            <a:r>
              <a:rPr lang="en-GB" sz="1050" dirty="0"/>
              <a:t> Group established &amp; agreement reached with Trade Unions on list of policies to review</a:t>
            </a:r>
            <a:endParaRPr lang="en-US" sz="1050" dirty="0"/>
          </a:p>
        </p:txBody>
      </p:sp>
      <p:sp>
        <p:nvSpPr>
          <p:cNvPr id="42" name="TextBox 41"/>
          <p:cNvSpPr txBox="1"/>
          <p:nvPr/>
        </p:nvSpPr>
        <p:spPr>
          <a:xfrm>
            <a:off x="4780736" y="4556846"/>
            <a:ext cx="888385" cy="307777"/>
          </a:xfrm>
          <a:prstGeom prst="rect">
            <a:avLst/>
          </a:prstGeom>
          <a:noFill/>
        </p:spPr>
        <p:txBody>
          <a:bodyPr wrap="none" rtlCol="0">
            <a:spAutoFit/>
          </a:bodyPr>
          <a:lstStyle/>
          <a:p>
            <a:pPr algn="ctr"/>
            <a:r>
              <a:rPr lang="en-US" sz="1400" dirty="0">
                <a:solidFill>
                  <a:srgbClr val="FFFFFF"/>
                </a:solidFill>
                <a:latin typeface="+mj-lt"/>
              </a:rPr>
              <a:t>Insights</a:t>
            </a:r>
          </a:p>
        </p:txBody>
      </p:sp>
      <p:sp>
        <p:nvSpPr>
          <p:cNvPr id="43" name="TextBox 42"/>
          <p:cNvSpPr txBox="1"/>
          <p:nvPr/>
        </p:nvSpPr>
        <p:spPr>
          <a:xfrm>
            <a:off x="4046095" y="4905231"/>
            <a:ext cx="2357663" cy="447815"/>
          </a:xfrm>
          <a:prstGeom prst="rect">
            <a:avLst/>
          </a:prstGeom>
          <a:noFill/>
        </p:spPr>
        <p:txBody>
          <a:bodyPr wrap="square" rtlCol="0">
            <a:spAutoFit/>
          </a:bodyPr>
          <a:lstStyle/>
          <a:p>
            <a:pPr algn="ctr">
              <a:lnSpc>
                <a:spcPct val="110000"/>
              </a:lnSpc>
            </a:pPr>
            <a:r>
              <a:rPr lang="en-GB" sz="1050" dirty="0"/>
              <a:t>Key areas of focus for Y2 agreed and scoped</a:t>
            </a:r>
            <a:endParaRPr lang="en-US" sz="1050" dirty="0"/>
          </a:p>
        </p:txBody>
      </p:sp>
      <p:sp>
        <p:nvSpPr>
          <p:cNvPr id="44" name="TextBox 43"/>
          <p:cNvSpPr txBox="1"/>
          <p:nvPr/>
        </p:nvSpPr>
        <p:spPr>
          <a:xfrm>
            <a:off x="7128632" y="4556846"/>
            <a:ext cx="1635384" cy="307777"/>
          </a:xfrm>
          <a:prstGeom prst="rect">
            <a:avLst/>
          </a:prstGeom>
          <a:noFill/>
        </p:spPr>
        <p:txBody>
          <a:bodyPr wrap="none" rtlCol="0">
            <a:spAutoFit/>
          </a:bodyPr>
          <a:lstStyle/>
          <a:p>
            <a:pPr algn="ctr"/>
            <a:r>
              <a:rPr lang="en-US" sz="1400" dirty="0">
                <a:solidFill>
                  <a:srgbClr val="FFFFFF"/>
                </a:solidFill>
                <a:latin typeface="+mj-lt"/>
              </a:rPr>
              <a:t>Exclusive Essays</a:t>
            </a:r>
          </a:p>
        </p:txBody>
      </p:sp>
    </p:spTree>
    <p:extLst>
      <p:ext uri="{BB962C8B-B14F-4D97-AF65-F5344CB8AC3E}">
        <p14:creationId xmlns:p14="http://schemas.microsoft.com/office/powerpoint/2010/main" val="2054825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fade">
                                      <p:cBhvr>
                                        <p:cTn id="25" dur="500"/>
                                        <p:tgtEl>
                                          <p:spTgt spid="4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500"/>
                                        <p:tgtEl>
                                          <p:spTgt spid="41"/>
                                        </p:tgtEl>
                                      </p:cBhvr>
                                    </p:animEffect>
                                  </p:childTnLst>
                                </p:cTn>
                              </p:par>
                            </p:childTnLst>
                          </p:cTn>
                        </p:par>
                        <p:par>
                          <p:cTn id="29" fill="hold">
                            <p:stCondLst>
                              <p:cond delay="1500"/>
                            </p:stCondLst>
                            <p:childTnLst>
                              <p:par>
                                <p:cTn id="30" presetID="10" presetClass="entr" presetSubtype="0"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par>
                                <p:cTn id="33" presetID="10" presetClass="entr" presetSubtype="0"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childTnLst>
                                </p:cTn>
                              </p:par>
                              <p:par>
                                <p:cTn id="36" presetID="10" presetClass="entr" presetSubtype="0" fill="hold" nodeType="with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fade">
                                      <p:cBhvr>
                                        <p:cTn id="38" dur="500"/>
                                        <p:tgtEl>
                                          <p:spTgt spid="32"/>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500"/>
                                        <p:tgtEl>
                                          <p:spTgt spid="42"/>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43"/>
                                        </p:tgtEl>
                                        <p:attrNameLst>
                                          <p:attrName>style.visibility</p:attrName>
                                        </p:attrNameLst>
                                      </p:cBhvr>
                                      <p:to>
                                        <p:strVal val="visible"/>
                                      </p:to>
                                    </p:set>
                                    <p:animEffect transition="in" filter="fade">
                                      <p:cBhvr>
                                        <p:cTn id="44" dur="500"/>
                                        <p:tgtEl>
                                          <p:spTgt spid="43"/>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fade">
                                      <p:cBhvr>
                                        <p:cTn id="47" dur="500"/>
                                        <p:tgtEl>
                                          <p:spTgt spid="44"/>
                                        </p:tgtEl>
                                      </p:cBhvr>
                                    </p:animEffect>
                                  </p:childTnLst>
                                </p:cTn>
                              </p:par>
                            </p:childTnLst>
                          </p:cTn>
                        </p:par>
                        <p:par>
                          <p:cTn id="48" fill="hold">
                            <p:stCondLst>
                              <p:cond delay="2000"/>
                            </p:stCondLst>
                            <p:childTnLst>
                              <p:par>
                                <p:cTn id="49" presetID="10" presetClass="entr" presetSubtype="0" fill="hold" grpId="0" nodeType="after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fade">
                                      <p:cBhvr>
                                        <p:cTn id="51" dur="500"/>
                                        <p:tgtEl>
                                          <p:spTgt spid="10"/>
                                        </p:tgtEl>
                                      </p:cBhvr>
                                    </p:animEffect>
                                  </p:childTnLst>
                                </p:cTn>
                              </p:par>
                            </p:childTnLst>
                          </p:cTn>
                        </p:par>
                        <p:par>
                          <p:cTn id="52" fill="hold">
                            <p:stCondLst>
                              <p:cond delay="2500"/>
                            </p:stCondLst>
                            <p:childTnLst>
                              <p:par>
                                <p:cTn id="53" presetID="2" presetClass="entr" presetSubtype="1" fill="hold" grpId="0" nodeType="after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 fill="hold"/>
                                        <p:tgtEl>
                                          <p:spTgt spid="15"/>
                                        </p:tgtEl>
                                        <p:attrNameLst>
                                          <p:attrName>ppt_x</p:attrName>
                                        </p:attrNameLst>
                                      </p:cBhvr>
                                      <p:tavLst>
                                        <p:tav tm="0">
                                          <p:val>
                                            <p:strVal val="#ppt_x"/>
                                          </p:val>
                                        </p:tav>
                                        <p:tav tm="100000">
                                          <p:val>
                                            <p:strVal val="#ppt_x"/>
                                          </p:val>
                                        </p:tav>
                                      </p:tavLst>
                                    </p:anim>
                                    <p:anim calcmode="lin" valueType="num">
                                      <p:cBhvr additive="base">
                                        <p:cTn id="56"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3" grpId="0" animBg="1"/>
      <p:bldP spid="15" grpId="0" animBg="1"/>
      <p:bldP spid="19" grpId="0"/>
      <p:bldP spid="23" grpId="0"/>
      <p:bldP spid="40" grpId="0"/>
      <p:bldP spid="41" grpId="0"/>
      <p:bldP spid="42" grpId="0"/>
      <p:bldP spid="43" grpId="0"/>
      <p:bldP spid="4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7632" y="3151632"/>
            <a:ext cx="4468368" cy="3706368"/>
          </a:xfrm>
          <a:prstGeom prst="rect">
            <a:avLst/>
          </a:prstGeom>
        </p:spPr>
      </p:pic>
      <p:pic>
        <p:nvPicPr>
          <p:cNvPr id="11" name="Picture 2" descr="C:\Users\Bronwyn.Driver\Pictures\Stramlining 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30675" y="5398865"/>
            <a:ext cx="1662645" cy="136066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6109" y="6235908"/>
            <a:ext cx="914400" cy="432816"/>
          </a:xfrm>
          <a:prstGeom prst="rect">
            <a:avLst/>
          </a:prstGeom>
        </p:spPr>
      </p:pic>
      <p:sp>
        <p:nvSpPr>
          <p:cNvPr id="12" name="TextBox 11">
            <a:extLst>
              <a:ext uri="{FF2B5EF4-FFF2-40B4-BE49-F238E27FC236}">
                <a16:creationId xmlns:a16="http://schemas.microsoft.com/office/drawing/2014/main" id="{173018C8-03FD-436F-9C99-DA75024C8C61}"/>
              </a:ext>
            </a:extLst>
          </p:cNvPr>
          <p:cNvSpPr txBox="1"/>
          <p:nvPr/>
        </p:nvSpPr>
        <p:spPr>
          <a:xfrm>
            <a:off x="1317038" y="129728"/>
            <a:ext cx="7318507"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dirty="0">
                <a:solidFill>
                  <a:prstClr val="white">
                    <a:lumMod val="65000"/>
                  </a:prstClr>
                </a:solidFill>
                <a:latin typeface="Tw Cen MT" panose="020B0602020104020603" pitchFamily="34" charset="0"/>
              </a:rPr>
              <a:t>POLICY</a:t>
            </a:r>
            <a:r>
              <a:rPr kumimoji="0" lang="en-US" sz="4000" b="0" i="0" u="none" strike="noStrike" kern="1200" cap="none" spc="0" normalizeH="0" baseline="0" noProof="0" dirty="0">
                <a:ln>
                  <a:noFill/>
                </a:ln>
                <a:solidFill>
                  <a:prstClr val="white">
                    <a:lumMod val="65000"/>
                  </a:prstClr>
                </a:solidFill>
                <a:effectLst/>
                <a:uLnTx/>
                <a:uFillTx/>
                <a:latin typeface="Tw Cen MT" panose="020B0602020104020603" pitchFamily="34" charset="0"/>
                <a:ea typeface="+mn-ea"/>
                <a:cs typeface="+mn-cs"/>
              </a:rPr>
              <a:t> WORKSTREAM</a:t>
            </a:r>
          </a:p>
        </p:txBody>
      </p:sp>
      <p:sp>
        <p:nvSpPr>
          <p:cNvPr id="8" name="Oval 14"/>
          <p:cNvSpPr>
            <a:spLocks noChangeArrowheads="1"/>
          </p:cNvSpPr>
          <p:nvPr/>
        </p:nvSpPr>
        <p:spPr bwMode="auto">
          <a:xfrm>
            <a:off x="134545" y="2055724"/>
            <a:ext cx="1182493" cy="1181180"/>
          </a:xfrm>
          <a:prstGeom prst="ellipse">
            <a:avLst/>
          </a:prstGeom>
          <a:solidFill>
            <a:srgbClr val="FFFFFF"/>
          </a:solidFill>
          <a:ln w="25400" cap="flat">
            <a:solidFill>
              <a:schemeClr val="tx1">
                <a:lumMod val="40000"/>
                <a:lumOff val="60000"/>
              </a:schemeClr>
            </a:solidFill>
            <a:prstDash val="solid"/>
            <a:miter lim="800000"/>
            <a:headEnd/>
            <a:tailEnd/>
          </a:ln>
        </p:spPr>
        <p:txBody>
          <a:bodyPr vert="horz" wrap="square" lIns="0" tIns="45720" rIns="0" bIns="0" numCol="1" anchor="ctr" anchorCtr="0" compatLnSpc="1">
            <a:prstTxWarp prst="textNoShape">
              <a:avLst/>
            </a:prstTxWarp>
          </a:bodyPr>
          <a:lstStyle/>
          <a:p>
            <a:pPr algn="ctr"/>
            <a:r>
              <a:rPr lang="en-US" sz="2400" dirty="0">
                <a:latin typeface="Montserrat Semi Bold" panose="00000700000000000000" pitchFamily="50" charset="0"/>
              </a:rPr>
              <a:t>Y3</a:t>
            </a:r>
          </a:p>
        </p:txBody>
      </p:sp>
      <p:sp>
        <p:nvSpPr>
          <p:cNvPr id="10" name="Oval 15"/>
          <p:cNvSpPr>
            <a:spLocks noChangeArrowheads="1"/>
          </p:cNvSpPr>
          <p:nvPr/>
        </p:nvSpPr>
        <p:spPr bwMode="auto">
          <a:xfrm>
            <a:off x="7302436" y="2106139"/>
            <a:ext cx="1183805" cy="1181180"/>
          </a:xfrm>
          <a:prstGeom prst="ellipse">
            <a:avLst/>
          </a:prstGeom>
          <a:solidFill>
            <a:srgbClr val="FFFFFF"/>
          </a:solidFill>
          <a:ln w="25400" cap="flat">
            <a:solidFill>
              <a:schemeClr val="tx1">
                <a:lumMod val="40000"/>
                <a:lumOff val="60000"/>
              </a:schemeClr>
            </a:solidFill>
            <a:prstDash val="solid"/>
            <a:miter lim="800000"/>
            <a:headEnd/>
            <a:tailEnd/>
          </a:ln>
        </p:spPr>
        <p:txBody>
          <a:bodyPr vert="horz" wrap="square" lIns="0" tIns="45720" rIns="0" bIns="0" numCol="1" anchor="ctr" anchorCtr="0" compatLnSpc="1">
            <a:prstTxWarp prst="textNoShape">
              <a:avLst/>
            </a:prstTxWarp>
          </a:bodyPr>
          <a:lstStyle/>
          <a:p>
            <a:pPr algn="ctr"/>
            <a:r>
              <a:rPr lang="en-US" sz="2400" dirty="0">
                <a:latin typeface="Montserrat Semi Bold" panose="00000700000000000000" pitchFamily="50" charset="0"/>
              </a:rPr>
              <a:t>Y2</a:t>
            </a:r>
          </a:p>
        </p:txBody>
      </p:sp>
      <p:sp>
        <p:nvSpPr>
          <p:cNvPr id="13" name="Line 16"/>
          <p:cNvSpPr>
            <a:spLocks noChangeShapeType="1"/>
          </p:cNvSpPr>
          <p:nvPr/>
        </p:nvSpPr>
        <p:spPr bwMode="auto">
          <a:xfrm>
            <a:off x="1496269" y="2466729"/>
            <a:ext cx="5328043" cy="1312"/>
          </a:xfrm>
          <a:prstGeom prst="line">
            <a:avLst/>
          </a:prstGeom>
          <a:noFill/>
          <a:ln w="25400" cap="flat">
            <a:solidFill>
              <a:schemeClr val="tx1">
                <a:lumMod val="40000"/>
                <a:lumOff val="6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Line 17"/>
          <p:cNvSpPr>
            <a:spLocks noChangeShapeType="1"/>
          </p:cNvSpPr>
          <p:nvPr/>
        </p:nvSpPr>
        <p:spPr bwMode="auto">
          <a:xfrm>
            <a:off x="8026800" y="-289117"/>
            <a:ext cx="0" cy="2253457"/>
          </a:xfrm>
          <a:prstGeom prst="line">
            <a:avLst/>
          </a:prstGeom>
          <a:noFill/>
          <a:ln w="25400" cap="flat">
            <a:solidFill>
              <a:schemeClr val="tx1">
                <a:lumMod val="40000"/>
                <a:lumOff val="6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Line 17"/>
          <p:cNvSpPr>
            <a:spLocks noChangeShapeType="1"/>
          </p:cNvSpPr>
          <p:nvPr/>
        </p:nvSpPr>
        <p:spPr bwMode="auto">
          <a:xfrm>
            <a:off x="510633" y="3409374"/>
            <a:ext cx="0" cy="3423363"/>
          </a:xfrm>
          <a:prstGeom prst="line">
            <a:avLst/>
          </a:prstGeom>
          <a:noFill/>
          <a:ln w="25400" cap="flat">
            <a:solidFill>
              <a:schemeClr val="tx1">
                <a:lumMod val="40000"/>
                <a:lumOff val="6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7" name="Group 16"/>
          <p:cNvGrpSpPr/>
          <p:nvPr/>
        </p:nvGrpSpPr>
        <p:grpSpPr>
          <a:xfrm>
            <a:off x="2234663" y="2157324"/>
            <a:ext cx="410788" cy="409476"/>
            <a:chOff x="3171017" y="2640622"/>
            <a:chExt cx="410788" cy="409476"/>
          </a:xfrm>
        </p:grpSpPr>
        <p:sp>
          <p:nvSpPr>
            <p:cNvPr id="18" name="Oval 21"/>
            <p:cNvSpPr>
              <a:spLocks noChangeArrowheads="1"/>
            </p:cNvSpPr>
            <p:nvPr/>
          </p:nvSpPr>
          <p:spPr bwMode="auto">
            <a:xfrm>
              <a:off x="3171017" y="2640622"/>
              <a:ext cx="410788" cy="409476"/>
            </a:xfrm>
            <a:prstGeom prst="ellipse">
              <a:avLst/>
            </a:pr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Oval 21"/>
            <p:cNvSpPr>
              <a:spLocks noChangeArrowheads="1"/>
            </p:cNvSpPr>
            <p:nvPr/>
          </p:nvSpPr>
          <p:spPr bwMode="auto">
            <a:xfrm>
              <a:off x="3270093" y="2739381"/>
              <a:ext cx="212637" cy="211958"/>
            </a:xfrm>
            <a:prstGeom prst="ellipse">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0" name="TextBox 19"/>
          <p:cNvSpPr txBox="1"/>
          <p:nvPr/>
        </p:nvSpPr>
        <p:spPr>
          <a:xfrm>
            <a:off x="1854545" y="1702997"/>
            <a:ext cx="1171026" cy="307777"/>
          </a:xfrm>
          <a:prstGeom prst="rect">
            <a:avLst/>
          </a:prstGeom>
          <a:noFill/>
        </p:spPr>
        <p:txBody>
          <a:bodyPr wrap="none" rtlCol="0">
            <a:spAutoFit/>
          </a:bodyPr>
          <a:lstStyle/>
          <a:p>
            <a:pPr algn="ctr"/>
            <a:r>
              <a:rPr lang="en-US" sz="1400" dirty="0">
                <a:solidFill>
                  <a:srgbClr val="5E84C9"/>
                </a:solidFill>
              </a:rPr>
              <a:t>Development</a:t>
            </a:r>
          </a:p>
        </p:txBody>
      </p:sp>
      <p:grpSp>
        <p:nvGrpSpPr>
          <p:cNvPr id="21" name="Group 20"/>
          <p:cNvGrpSpPr/>
          <p:nvPr/>
        </p:nvGrpSpPr>
        <p:grpSpPr>
          <a:xfrm>
            <a:off x="4955565" y="2157324"/>
            <a:ext cx="408164" cy="409476"/>
            <a:chOff x="5891919" y="2640622"/>
            <a:chExt cx="408164" cy="409476"/>
          </a:xfrm>
        </p:grpSpPr>
        <p:sp>
          <p:nvSpPr>
            <p:cNvPr id="22" name="Oval 22"/>
            <p:cNvSpPr>
              <a:spLocks noChangeArrowheads="1"/>
            </p:cNvSpPr>
            <p:nvPr/>
          </p:nvSpPr>
          <p:spPr bwMode="auto">
            <a:xfrm>
              <a:off x="5891919" y="2640622"/>
              <a:ext cx="408164" cy="409476"/>
            </a:xfrm>
            <a:prstGeom prst="ellipse">
              <a:avLst/>
            </a:pr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Oval 22"/>
            <p:cNvSpPr>
              <a:spLocks noChangeArrowheads="1"/>
            </p:cNvSpPr>
            <p:nvPr/>
          </p:nvSpPr>
          <p:spPr bwMode="auto">
            <a:xfrm>
              <a:off x="5990361" y="2739381"/>
              <a:ext cx="211280" cy="211958"/>
            </a:xfrm>
            <a:prstGeom prst="ellipse">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4" name="TextBox 23"/>
          <p:cNvSpPr txBox="1"/>
          <p:nvPr/>
        </p:nvSpPr>
        <p:spPr>
          <a:xfrm>
            <a:off x="4314007" y="1702997"/>
            <a:ext cx="1691297" cy="307777"/>
          </a:xfrm>
          <a:prstGeom prst="rect">
            <a:avLst/>
          </a:prstGeom>
          <a:noFill/>
        </p:spPr>
        <p:txBody>
          <a:bodyPr wrap="none" rtlCol="0">
            <a:spAutoFit/>
          </a:bodyPr>
          <a:lstStyle/>
          <a:p>
            <a:pPr algn="ctr"/>
            <a:r>
              <a:rPr lang="en-US" sz="1400" dirty="0">
                <a:solidFill>
                  <a:srgbClr val="5390CB"/>
                </a:solidFill>
              </a:rPr>
              <a:t>Task &amp; Finish Groups</a:t>
            </a:r>
          </a:p>
        </p:txBody>
      </p:sp>
      <p:grpSp>
        <p:nvGrpSpPr>
          <p:cNvPr id="29" name="Group 28"/>
          <p:cNvGrpSpPr/>
          <p:nvPr/>
        </p:nvGrpSpPr>
        <p:grpSpPr>
          <a:xfrm>
            <a:off x="1928869" y="2779412"/>
            <a:ext cx="1022378" cy="1015815"/>
            <a:chOff x="2865223" y="3262710"/>
            <a:chExt cx="1022378" cy="1015815"/>
          </a:xfrm>
        </p:grpSpPr>
        <p:sp>
          <p:nvSpPr>
            <p:cNvPr id="30" name="Freeform 5"/>
            <p:cNvSpPr>
              <a:spLocks/>
            </p:cNvSpPr>
            <p:nvPr/>
          </p:nvSpPr>
          <p:spPr bwMode="auto">
            <a:xfrm>
              <a:off x="2865223" y="3262710"/>
              <a:ext cx="1022378" cy="1015815"/>
            </a:xfrm>
            <a:custGeom>
              <a:avLst/>
              <a:gdLst>
                <a:gd name="T0" fmla="*/ 455 w 455"/>
                <a:gd name="T1" fmla="*/ 404 h 454"/>
                <a:gd name="T2" fmla="*/ 404 w 455"/>
                <a:gd name="T3" fmla="*/ 454 h 454"/>
                <a:gd name="T4" fmla="*/ 51 w 455"/>
                <a:gd name="T5" fmla="*/ 454 h 454"/>
                <a:gd name="T6" fmla="*/ 0 w 455"/>
                <a:gd name="T7" fmla="*/ 404 h 454"/>
                <a:gd name="T8" fmla="*/ 0 w 455"/>
                <a:gd name="T9" fmla="*/ 50 h 454"/>
                <a:gd name="T10" fmla="*/ 51 w 455"/>
                <a:gd name="T11" fmla="*/ 0 h 454"/>
                <a:gd name="T12" fmla="*/ 404 w 455"/>
                <a:gd name="T13" fmla="*/ 0 h 454"/>
                <a:gd name="T14" fmla="*/ 455 w 455"/>
                <a:gd name="T15" fmla="*/ 50 h 454"/>
                <a:gd name="T16" fmla="*/ 455 w 455"/>
                <a:gd name="T17" fmla="*/ 404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5" h="454">
                  <a:moveTo>
                    <a:pt x="455" y="404"/>
                  </a:moveTo>
                  <a:cubicBezTo>
                    <a:pt x="455" y="431"/>
                    <a:pt x="432" y="454"/>
                    <a:pt x="404" y="454"/>
                  </a:cubicBezTo>
                  <a:cubicBezTo>
                    <a:pt x="51" y="454"/>
                    <a:pt x="51" y="454"/>
                    <a:pt x="51" y="454"/>
                  </a:cubicBezTo>
                  <a:cubicBezTo>
                    <a:pt x="23" y="454"/>
                    <a:pt x="0" y="431"/>
                    <a:pt x="0" y="404"/>
                  </a:cubicBezTo>
                  <a:cubicBezTo>
                    <a:pt x="0" y="50"/>
                    <a:pt x="0" y="50"/>
                    <a:pt x="0" y="50"/>
                  </a:cubicBezTo>
                  <a:cubicBezTo>
                    <a:pt x="0" y="22"/>
                    <a:pt x="23" y="0"/>
                    <a:pt x="51" y="0"/>
                  </a:cubicBezTo>
                  <a:cubicBezTo>
                    <a:pt x="404" y="0"/>
                    <a:pt x="404" y="0"/>
                    <a:pt x="404" y="0"/>
                  </a:cubicBezTo>
                  <a:cubicBezTo>
                    <a:pt x="432" y="0"/>
                    <a:pt x="455" y="22"/>
                    <a:pt x="455" y="50"/>
                  </a:cubicBezTo>
                  <a:lnTo>
                    <a:pt x="455" y="404"/>
                  </a:ln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6"/>
            <p:cNvSpPr>
              <a:spLocks/>
            </p:cNvSpPr>
            <p:nvPr/>
          </p:nvSpPr>
          <p:spPr bwMode="auto">
            <a:xfrm>
              <a:off x="3328508" y="3506820"/>
              <a:ext cx="559092" cy="771704"/>
            </a:xfrm>
            <a:custGeom>
              <a:avLst/>
              <a:gdLst>
                <a:gd name="T0" fmla="*/ 249 w 249"/>
                <a:gd name="T1" fmla="*/ 294 h 345"/>
                <a:gd name="T2" fmla="*/ 249 w 249"/>
                <a:gd name="T3" fmla="*/ 98 h 345"/>
                <a:gd name="T4" fmla="*/ 151 w 249"/>
                <a:gd name="T5" fmla="*/ 0 h 345"/>
                <a:gd name="T6" fmla="*/ 0 w 249"/>
                <a:gd name="T7" fmla="*/ 250 h 345"/>
                <a:gd name="T8" fmla="*/ 95 w 249"/>
                <a:gd name="T9" fmla="*/ 345 h 345"/>
                <a:gd name="T10" fmla="*/ 198 w 249"/>
                <a:gd name="T11" fmla="*/ 345 h 345"/>
                <a:gd name="T12" fmla="*/ 249 w 249"/>
                <a:gd name="T13" fmla="*/ 294 h 345"/>
              </a:gdLst>
              <a:ahLst/>
              <a:cxnLst>
                <a:cxn ang="0">
                  <a:pos x="T0" y="T1"/>
                </a:cxn>
                <a:cxn ang="0">
                  <a:pos x="T2" y="T3"/>
                </a:cxn>
                <a:cxn ang="0">
                  <a:pos x="T4" y="T5"/>
                </a:cxn>
                <a:cxn ang="0">
                  <a:pos x="T6" y="T7"/>
                </a:cxn>
                <a:cxn ang="0">
                  <a:pos x="T8" y="T9"/>
                </a:cxn>
                <a:cxn ang="0">
                  <a:pos x="T10" y="T11"/>
                </a:cxn>
                <a:cxn ang="0">
                  <a:pos x="T12" y="T13"/>
                </a:cxn>
              </a:cxnLst>
              <a:rect l="0" t="0" r="r" b="b"/>
              <a:pathLst>
                <a:path w="249" h="345">
                  <a:moveTo>
                    <a:pt x="249" y="294"/>
                  </a:moveTo>
                  <a:cubicBezTo>
                    <a:pt x="249" y="98"/>
                    <a:pt x="249" y="98"/>
                    <a:pt x="249" y="98"/>
                  </a:cubicBezTo>
                  <a:cubicBezTo>
                    <a:pt x="151" y="0"/>
                    <a:pt x="151" y="0"/>
                    <a:pt x="151" y="0"/>
                  </a:cubicBezTo>
                  <a:cubicBezTo>
                    <a:pt x="0" y="250"/>
                    <a:pt x="0" y="250"/>
                    <a:pt x="0" y="250"/>
                  </a:cubicBezTo>
                  <a:cubicBezTo>
                    <a:pt x="95" y="345"/>
                    <a:pt x="95" y="345"/>
                    <a:pt x="95" y="345"/>
                  </a:cubicBezTo>
                  <a:cubicBezTo>
                    <a:pt x="198" y="345"/>
                    <a:pt x="198" y="345"/>
                    <a:pt x="198" y="345"/>
                  </a:cubicBezTo>
                  <a:cubicBezTo>
                    <a:pt x="226" y="345"/>
                    <a:pt x="249" y="322"/>
                    <a:pt x="249" y="294"/>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7"/>
            <p:cNvSpPr>
              <a:spLocks/>
            </p:cNvSpPr>
            <p:nvPr/>
          </p:nvSpPr>
          <p:spPr bwMode="auto">
            <a:xfrm>
              <a:off x="3072586" y="3485822"/>
              <a:ext cx="607651" cy="593215"/>
            </a:xfrm>
            <a:custGeom>
              <a:avLst/>
              <a:gdLst>
                <a:gd name="T0" fmla="*/ 129 w 271"/>
                <a:gd name="T1" fmla="*/ 265 h 265"/>
                <a:gd name="T2" fmla="*/ 110 w 271"/>
                <a:gd name="T3" fmla="*/ 257 h 265"/>
                <a:gd name="T4" fmla="*/ 9 w 271"/>
                <a:gd name="T5" fmla="*/ 140 h 265"/>
                <a:gd name="T6" fmla="*/ 63 w 271"/>
                <a:gd name="T7" fmla="*/ 138 h 265"/>
                <a:gd name="T8" fmla="*/ 122 w 271"/>
                <a:gd name="T9" fmla="*/ 203 h 265"/>
                <a:gd name="T10" fmla="*/ 148 w 271"/>
                <a:gd name="T11" fmla="*/ 138 h 265"/>
                <a:gd name="T12" fmla="*/ 225 w 271"/>
                <a:gd name="T13" fmla="*/ 12 h 265"/>
                <a:gd name="T14" fmla="*/ 264 w 271"/>
                <a:gd name="T15" fmla="*/ 10 h 265"/>
                <a:gd name="T16" fmla="*/ 189 w 271"/>
                <a:gd name="T17" fmla="*/ 155 h 265"/>
                <a:gd name="T18" fmla="*/ 153 w 271"/>
                <a:gd name="T19" fmla="*/ 248 h 265"/>
                <a:gd name="T20" fmla="*/ 134 w 271"/>
                <a:gd name="T21" fmla="*/ 265 h 265"/>
                <a:gd name="T22" fmla="*/ 129 w 271"/>
                <a:gd name="T23" fmla="*/ 265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1" h="265">
                  <a:moveTo>
                    <a:pt x="129" y="265"/>
                  </a:moveTo>
                  <a:cubicBezTo>
                    <a:pt x="122" y="265"/>
                    <a:pt x="115" y="262"/>
                    <a:pt x="110" y="257"/>
                  </a:cubicBezTo>
                  <a:cubicBezTo>
                    <a:pt x="110" y="257"/>
                    <a:pt x="0" y="148"/>
                    <a:pt x="9" y="140"/>
                  </a:cubicBezTo>
                  <a:cubicBezTo>
                    <a:pt x="18" y="131"/>
                    <a:pt x="55" y="129"/>
                    <a:pt x="63" y="138"/>
                  </a:cubicBezTo>
                  <a:cubicBezTo>
                    <a:pt x="122" y="203"/>
                    <a:pt x="122" y="203"/>
                    <a:pt x="122" y="203"/>
                  </a:cubicBezTo>
                  <a:cubicBezTo>
                    <a:pt x="128" y="186"/>
                    <a:pt x="137" y="162"/>
                    <a:pt x="148" y="138"/>
                  </a:cubicBezTo>
                  <a:cubicBezTo>
                    <a:pt x="167" y="93"/>
                    <a:pt x="195" y="32"/>
                    <a:pt x="225" y="12"/>
                  </a:cubicBezTo>
                  <a:cubicBezTo>
                    <a:pt x="236" y="6"/>
                    <a:pt x="257" y="0"/>
                    <a:pt x="264" y="10"/>
                  </a:cubicBezTo>
                  <a:cubicBezTo>
                    <a:pt x="271" y="20"/>
                    <a:pt x="225" y="71"/>
                    <a:pt x="189" y="155"/>
                  </a:cubicBezTo>
                  <a:cubicBezTo>
                    <a:pt x="169" y="203"/>
                    <a:pt x="153" y="247"/>
                    <a:pt x="153" y="248"/>
                  </a:cubicBezTo>
                  <a:cubicBezTo>
                    <a:pt x="150" y="257"/>
                    <a:pt x="143" y="263"/>
                    <a:pt x="134" y="265"/>
                  </a:cubicBezTo>
                  <a:cubicBezTo>
                    <a:pt x="133" y="265"/>
                    <a:pt x="131" y="265"/>
                    <a:pt x="129" y="2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3" name="Group 32"/>
          <p:cNvGrpSpPr/>
          <p:nvPr/>
        </p:nvGrpSpPr>
        <p:grpSpPr>
          <a:xfrm>
            <a:off x="4649771" y="2779412"/>
            <a:ext cx="1019752" cy="1015815"/>
            <a:chOff x="5586125" y="3262710"/>
            <a:chExt cx="1019752" cy="1015815"/>
          </a:xfrm>
        </p:grpSpPr>
        <p:sp>
          <p:nvSpPr>
            <p:cNvPr id="34" name="Freeform 8"/>
            <p:cNvSpPr>
              <a:spLocks/>
            </p:cNvSpPr>
            <p:nvPr/>
          </p:nvSpPr>
          <p:spPr bwMode="auto">
            <a:xfrm>
              <a:off x="5586125" y="3262710"/>
              <a:ext cx="1019752" cy="1015815"/>
            </a:xfrm>
            <a:custGeom>
              <a:avLst/>
              <a:gdLst>
                <a:gd name="T0" fmla="*/ 454 w 454"/>
                <a:gd name="T1" fmla="*/ 404 h 454"/>
                <a:gd name="T2" fmla="*/ 404 w 454"/>
                <a:gd name="T3" fmla="*/ 454 h 454"/>
                <a:gd name="T4" fmla="*/ 50 w 454"/>
                <a:gd name="T5" fmla="*/ 454 h 454"/>
                <a:gd name="T6" fmla="*/ 0 w 454"/>
                <a:gd name="T7" fmla="*/ 404 h 454"/>
                <a:gd name="T8" fmla="*/ 0 w 454"/>
                <a:gd name="T9" fmla="*/ 50 h 454"/>
                <a:gd name="T10" fmla="*/ 50 w 454"/>
                <a:gd name="T11" fmla="*/ 0 h 454"/>
                <a:gd name="T12" fmla="*/ 404 w 454"/>
                <a:gd name="T13" fmla="*/ 0 h 454"/>
                <a:gd name="T14" fmla="*/ 454 w 454"/>
                <a:gd name="T15" fmla="*/ 50 h 454"/>
                <a:gd name="T16" fmla="*/ 454 w 454"/>
                <a:gd name="T17" fmla="*/ 404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4" h="454">
                  <a:moveTo>
                    <a:pt x="454" y="404"/>
                  </a:moveTo>
                  <a:cubicBezTo>
                    <a:pt x="454" y="431"/>
                    <a:pt x="432" y="454"/>
                    <a:pt x="404" y="454"/>
                  </a:cubicBezTo>
                  <a:cubicBezTo>
                    <a:pt x="50" y="454"/>
                    <a:pt x="50" y="454"/>
                    <a:pt x="50" y="454"/>
                  </a:cubicBezTo>
                  <a:cubicBezTo>
                    <a:pt x="22" y="454"/>
                    <a:pt x="0" y="431"/>
                    <a:pt x="0" y="404"/>
                  </a:cubicBezTo>
                  <a:cubicBezTo>
                    <a:pt x="0" y="50"/>
                    <a:pt x="0" y="50"/>
                    <a:pt x="0" y="50"/>
                  </a:cubicBezTo>
                  <a:cubicBezTo>
                    <a:pt x="0" y="22"/>
                    <a:pt x="22" y="0"/>
                    <a:pt x="50" y="0"/>
                  </a:cubicBezTo>
                  <a:cubicBezTo>
                    <a:pt x="404" y="0"/>
                    <a:pt x="404" y="0"/>
                    <a:pt x="404" y="0"/>
                  </a:cubicBezTo>
                  <a:cubicBezTo>
                    <a:pt x="432" y="0"/>
                    <a:pt x="454" y="22"/>
                    <a:pt x="454" y="50"/>
                  </a:cubicBezTo>
                  <a:lnTo>
                    <a:pt x="454" y="404"/>
                  </a:ln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9"/>
            <p:cNvSpPr>
              <a:spLocks/>
            </p:cNvSpPr>
            <p:nvPr/>
          </p:nvSpPr>
          <p:spPr bwMode="auto">
            <a:xfrm>
              <a:off x="6046785" y="3506820"/>
              <a:ext cx="559092" cy="771704"/>
            </a:xfrm>
            <a:custGeom>
              <a:avLst/>
              <a:gdLst>
                <a:gd name="T0" fmla="*/ 249 w 249"/>
                <a:gd name="T1" fmla="*/ 294 h 345"/>
                <a:gd name="T2" fmla="*/ 249 w 249"/>
                <a:gd name="T3" fmla="*/ 98 h 345"/>
                <a:gd name="T4" fmla="*/ 152 w 249"/>
                <a:gd name="T5" fmla="*/ 0 h 345"/>
                <a:gd name="T6" fmla="*/ 0 w 249"/>
                <a:gd name="T7" fmla="*/ 250 h 345"/>
                <a:gd name="T8" fmla="*/ 95 w 249"/>
                <a:gd name="T9" fmla="*/ 345 h 345"/>
                <a:gd name="T10" fmla="*/ 198 w 249"/>
                <a:gd name="T11" fmla="*/ 345 h 345"/>
                <a:gd name="T12" fmla="*/ 249 w 249"/>
                <a:gd name="T13" fmla="*/ 294 h 345"/>
              </a:gdLst>
              <a:ahLst/>
              <a:cxnLst>
                <a:cxn ang="0">
                  <a:pos x="T0" y="T1"/>
                </a:cxn>
                <a:cxn ang="0">
                  <a:pos x="T2" y="T3"/>
                </a:cxn>
                <a:cxn ang="0">
                  <a:pos x="T4" y="T5"/>
                </a:cxn>
                <a:cxn ang="0">
                  <a:pos x="T6" y="T7"/>
                </a:cxn>
                <a:cxn ang="0">
                  <a:pos x="T8" y="T9"/>
                </a:cxn>
                <a:cxn ang="0">
                  <a:pos x="T10" y="T11"/>
                </a:cxn>
                <a:cxn ang="0">
                  <a:pos x="T12" y="T13"/>
                </a:cxn>
              </a:cxnLst>
              <a:rect l="0" t="0" r="r" b="b"/>
              <a:pathLst>
                <a:path w="249" h="345">
                  <a:moveTo>
                    <a:pt x="249" y="294"/>
                  </a:moveTo>
                  <a:cubicBezTo>
                    <a:pt x="249" y="98"/>
                    <a:pt x="249" y="98"/>
                    <a:pt x="249" y="98"/>
                  </a:cubicBezTo>
                  <a:cubicBezTo>
                    <a:pt x="152" y="0"/>
                    <a:pt x="152" y="0"/>
                    <a:pt x="152" y="0"/>
                  </a:cubicBezTo>
                  <a:cubicBezTo>
                    <a:pt x="0" y="250"/>
                    <a:pt x="0" y="250"/>
                    <a:pt x="0" y="250"/>
                  </a:cubicBezTo>
                  <a:cubicBezTo>
                    <a:pt x="95" y="345"/>
                    <a:pt x="95" y="345"/>
                    <a:pt x="95" y="345"/>
                  </a:cubicBezTo>
                  <a:cubicBezTo>
                    <a:pt x="198" y="345"/>
                    <a:pt x="198" y="345"/>
                    <a:pt x="198" y="345"/>
                  </a:cubicBezTo>
                  <a:cubicBezTo>
                    <a:pt x="226" y="345"/>
                    <a:pt x="249" y="322"/>
                    <a:pt x="249" y="294"/>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10"/>
            <p:cNvSpPr>
              <a:spLocks/>
            </p:cNvSpPr>
            <p:nvPr/>
          </p:nvSpPr>
          <p:spPr bwMode="auto">
            <a:xfrm>
              <a:off x="5790207" y="3485822"/>
              <a:ext cx="611588" cy="593215"/>
            </a:xfrm>
            <a:custGeom>
              <a:avLst/>
              <a:gdLst>
                <a:gd name="T0" fmla="*/ 130 w 272"/>
                <a:gd name="T1" fmla="*/ 265 h 265"/>
                <a:gd name="T2" fmla="*/ 111 w 272"/>
                <a:gd name="T3" fmla="*/ 257 h 265"/>
                <a:gd name="T4" fmla="*/ 10 w 272"/>
                <a:gd name="T5" fmla="*/ 140 h 265"/>
                <a:gd name="T6" fmla="*/ 64 w 272"/>
                <a:gd name="T7" fmla="*/ 138 h 265"/>
                <a:gd name="T8" fmla="*/ 122 w 272"/>
                <a:gd name="T9" fmla="*/ 203 h 265"/>
                <a:gd name="T10" fmla="*/ 148 w 272"/>
                <a:gd name="T11" fmla="*/ 138 h 265"/>
                <a:gd name="T12" fmla="*/ 226 w 272"/>
                <a:gd name="T13" fmla="*/ 12 h 265"/>
                <a:gd name="T14" fmla="*/ 265 w 272"/>
                <a:gd name="T15" fmla="*/ 10 h 265"/>
                <a:gd name="T16" fmla="*/ 189 w 272"/>
                <a:gd name="T17" fmla="*/ 155 h 265"/>
                <a:gd name="T18" fmla="*/ 154 w 272"/>
                <a:gd name="T19" fmla="*/ 248 h 265"/>
                <a:gd name="T20" fmla="*/ 135 w 272"/>
                <a:gd name="T21" fmla="*/ 265 h 265"/>
                <a:gd name="T22" fmla="*/ 130 w 272"/>
                <a:gd name="T23" fmla="*/ 265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2" h="265">
                  <a:moveTo>
                    <a:pt x="130" y="265"/>
                  </a:moveTo>
                  <a:cubicBezTo>
                    <a:pt x="123" y="265"/>
                    <a:pt x="116" y="262"/>
                    <a:pt x="111" y="257"/>
                  </a:cubicBezTo>
                  <a:cubicBezTo>
                    <a:pt x="111" y="257"/>
                    <a:pt x="0" y="148"/>
                    <a:pt x="10" y="140"/>
                  </a:cubicBezTo>
                  <a:cubicBezTo>
                    <a:pt x="19" y="131"/>
                    <a:pt x="56" y="129"/>
                    <a:pt x="64" y="138"/>
                  </a:cubicBezTo>
                  <a:cubicBezTo>
                    <a:pt x="122" y="203"/>
                    <a:pt x="122" y="203"/>
                    <a:pt x="122" y="203"/>
                  </a:cubicBezTo>
                  <a:cubicBezTo>
                    <a:pt x="129" y="186"/>
                    <a:pt x="138" y="162"/>
                    <a:pt x="148" y="138"/>
                  </a:cubicBezTo>
                  <a:cubicBezTo>
                    <a:pt x="167" y="93"/>
                    <a:pt x="196" y="32"/>
                    <a:pt x="226" y="12"/>
                  </a:cubicBezTo>
                  <a:cubicBezTo>
                    <a:pt x="236" y="6"/>
                    <a:pt x="258" y="0"/>
                    <a:pt x="265" y="10"/>
                  </a:cubicBezTo>
                  <a:cubicBezTo>
                    <a:pt x="272" y="20"/>
                    <a:pt x="226" y="71"/>
                    <a:pt x="189" y="155"/>
                  </a:cubicBezTo>
                  <a:cubicBezTo>
                    <a:pt x="169" y="203"/>
                    <a:pt x="154" y="247"/>
                    <a:pt x="154" y="248"/>
                  </a:cubicBezTo>
                  <a:cubicBezTo>
                    <a:pt x="151" y="257"/>
                    <a:pt x="144" y="263"/>
                    <a:pt x="135" y="265"/>
                  </a:cubicBezTo>
                  <a:cubicBezTo>
                    <a:pt x="133" y="265"/>
                    <a:pt x="131" y="265"/>
                    <a:pt x="130" y="2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1" name="TextBox 40"/>
          <p:cNvSpPr txBox="1"/>
          <p:nvPr/>
        </p:nvSpPr>
        <p:spPr>
          <a:xfrm>
            <a:off x="1596365" y="4065094"/>
            <a:ext cx="1678665" cy="307777"/>
          </a:xfrm>
          <a:prstGeom prst="rect">
            <a:avLst/>
          </a:prstGeom>
          <a:noFill/>
        </p:spPr>
        <p:txBody>
          <a:bodyPr wrap="none" rtlCol="0">
            <a:spAutoFit/>
          </a:bodyPr>
          <a:lstStyle/>
          <a:p>
            <a:pPr algn="ctr"/>
            <a:r>
              <a:rPr lang="en-US" sz="1400" dirty="0">
                <a:solidFill>
                  <a:srgbClr val="FFFFFF"/>
                </a:solidFill>
                <a:latin typeface="+mj-lt"/>
              </a:rPr>
              <a:t>Original Articles </a:t>
            </a:r>
          </a:p>
        </p:txBody>
      </p:sp>
      <p:sp>
        <p:nvSpPr>
          <p:cNvPr id="42" name="TextBox 41"/>
          <p:cNvSpPr txBox="1"/>
          <p:nvPr/>
        </p:nvSpPr>
        <p:spPr>
          <a:xfrm>
            <a:off x="1256866" y="4413479"/>
            <a:ext cx="2357663" cy="438903"/>
          </a:xfrm>
          <a:prstGeom prst="rect">
            <a:avLst/>
          </a:prstGeom>
          <a:noFill/>
        </p:spPr>
        <p:txBody>
          <a:bodyPr wrap="square" rtlCol="0">
            <a:spAutoFit/>
          </a:bodyPr>
          <a:lstStyle/>
          <a:p>
            <a:pPr algn="ctr">
              <a:lnSpc>
                <a:spcPct val="110000"/>
              </a:lnSpc>
            </a:pPr>
            <a:r>
              <a:rPr lang="en-GB" sz="1050" dirty="0"/>
              <a:t>Task &amp; finish groups drafting the agreed policies</a:t>
            </a:r>
            <a:endParaRPr lang="en-US" sz="1050" dirty="0"/>
          </a:p>
        </p:txBody>
      </p:sp>
      <p:sp>
        <p:nvSpPr>
          <p:cNvPr id="43" name="TextBox 42"/>
          <p:cNvSpPr txBox="1"/>
          <p:nvPr/>
        </p:nvSpPr>
        <p:spPr>
          <a:xfrm>
            <a:off x="4728751" y="4065094"/>
            <a:ext cx="888385" cy="307777"/>
          </a:xfrm>
          <a:prstGeom prst="rect">
            <a:avLst/>
          </a:prstGeom>
          <a:noFill/>
        </p:spPr>
        <p:txBody>
          <a:bodyPr wrap="none" rtlCol="0">
            <a:spAutoFit/>
          </a:bodyPr>
          <a:lstStyle/>
          <a:p>
            <a:pPr algn="ctr"/>
            <a:r>
              <a:rPr lang="en-US" sz="1400" dirty="0">
                <a:solidFill>
                  <a:srgbClr val="FFFFFF"/>
                </a:solidFill>
                <a:latin typeface="+mj-lt"/>
              </a:rPr>
              <a:t>Insights</a:t>
            </a:r>
          </a:p>
        </p:txBody>
      </p:sp>
      <p:sp>
        <p:nvSpPr>
          <p:cNvPr id="44" name="TextBox 43"/>
          <p:cNvSpPr txBox="1"/>
          <p:nvPr/>
        </p:nvSpPr>
        <p:spPr>
          <a:xfrm>
            <a:off x="3994111" y="4413479"/>
            <a:ext cx="2357663" cy="625556"/>
          </a:xfrm>
          <a:prstGeom prst="rect">
            <a:avLst/>
          </a:prstGeom>
          <a:noFill/>
        </p:spPr>
        <p:txBody>
          <a:bodyPr wrap="square" rtlCol="0">
            <a:spAutoFit/>
          </a:bodyPr>
          <a:lstStyle/>
          <a:p>
            <a:pPr algn="ctr">
              <a:lnSpc>
                <a:spcPct val="110000"/>
              </a:lnSpc>
            </a:pPr>
            <a:r>
              <a:rPr lang="en-GB" sz="1050" dirty="0"/>
              <a:t>Task &amp; finish groups established to develop each of the agreed policies.  Trade Union and HR on each group.</a:t>
            </a:r>
            <a:endParaRPr lang="en-US" sz="1050" dirty="0"/>
          </a:p>
        </p:txBody>
      </p:sp>
      <p:sp>
        <p:nvSpPr>
          <p:cNvPr id="45" name="TextBox 44"/>
          <p:cNvSpPr txBox="1"/>
          <p:nvPr/>
        </p:nvSpPr>
        <p:spPr>
          <a:xfrm>
            <a:off x="7076647" y="4065094"/>
            <a:ext cx="1635384" cy="307777"/>
          </a:xfrm>
          <a:prstGeom prst="rect">
            <a:avLst/>
          </a:prstGeom>
          <a:noFill/>
        </p:spPr>
        <p:txBody>
          <a:bodyPr wrap="none" rtlCol="0">
            <a:spAutoFit/>
          </a:bodyPr>
          <a:lstStyle/>
          <a:p>
            <a:pPr algn="ctr"/>
            <a:r>
              <a:rPr lang="en-US" sz="1400" dirty="0">
                <a:solidFill>
                  <a:srgbClr val="FFFFFF"/>
                </a:solidFill>
                <a:latin typeface="+mj-lt"/>
              </a:rPr>
              <a:t>Exclusive Essays</a:t>
            </a:r>
          </a:p>
        </p:txBody>
      </p:sp>
    </p:spTree>
    <p:extLst>
      <p:ext uri="{BB962C8B-B14F-4D97-AF65-F5344CB8AC3E}">
        <p14:creationId xmlns:p14="http://schemas.microsoft.com/office/powerpoint/2010/main" val="120397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500" fill="hold"/>
                                        <p:tgtEl>
                                          <p:spTgt spid="13"/>
                                        </p:tgtEl>
                                        <p:attrNameLst>
                                          <p:attrName>ppt_x</p:attrName>
                                        </p:attrNameLst>
                                      </p:cBhvr>
                                      <p:tavLst>
                                        <p:tav tm="0">
                                          <p:val>
                                            <p:strVal val="1+#ppt_w/2"/>
                                          </p:val>
                                        </p:tav>
                                        <p:tav tm="100000">
                                          <p:val>
                                            <p:strVal val="#ppt_x"/>
                                          </p:val>
                                        </p:tav>
                                      </p:tavLst>
                                    </p:anim>
                                    <p:anim calcmode="lin" valueType="num">
                                      <p:cBhvr additive="base">
                                        <p:cTn id="17" dur="500" fill="hold"/>
                                        <p:tgtEl>
                                          <p:spTgt spid="13"/>
                                        </p:tgtEl>
                                        <p:attrNameLst>
                                          <p:attrName>ppt_y</p:attrName>
                                        </p:attrNameLst>
                                      </p:cBhvr>
                                      <p:tavLst>
                                        <p:tav tm="0">
                                          <p:val>
                                            <p:strVal val="#ppt_y"/>
                                          </p:val>
                                        </p:tav>
                                        <p:tav tm="100000">
                                          <p:val>
                                            <p:strVal val="#ppt_y"/>
                                          </p:val>
                                        </p:tav>
                                      </p:tavLst>
                                    </p:anim>
                                  </p:childTnLst>
                                </p:cTn>
                              </p:par>
                              <p:par>
                                <p:cTn id="18" presetID="10" presetClass="entr" presetSubtype="0" fill="hold" grpId="0" nodeType="with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fade">
                                      <p:cBhvr>
                                        <p:cTn id="20" dur="500"/>
                                        <p:tgtEl>
                                          <p:spTgt spid="45"/>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500"/>
                                        <p:tgtEl>
                                          <p:spTgt spid="24"/>
                                        </p:tgtEl>
                                      </p:cBhvr>
                                    </p:animEffect>
                                  </p:childTnLst>
                                </p:cTn>
                              </p:par>
                              <p:par>
                                <p:cTn id="25" presetID="10"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par>
                                <p:cTn id="28" presetID="10" presetClass="entr" presetSubtype="0"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fade">
                                      <p:cBhvr>
                                        <p:cTn id="30" dur="500"/>
                                        <p:tgtEl>
                                          <p:spTgt spid="3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3"/>
                                        </p:tgtEl>
                                        <p:attrNameLst>
                                          <p:attrName>style.visibility</p:attrName>
                                        </p:attrNameLst>
                                      </p:cBhvr>
                                      <p:to>
                                        <p:strVal val="visible"/>
                                      </p:to>
                                    </p:set>
                                    <p:animEffect transition="in" filter="fade">
                                      <p:cBhvr>
                                        <p:cTn id="33" dur="500"/>
                                        <p:tgtEl>
                                          <p:spTgt spid="4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500"/>
                                        <p:tgtEl>
                                          <p:spTgt spid="44"/>
                                        </p:tgtEl>
                                      </p:cBhvr>
                                    </p:animEffect>
                                  </p:childTnLst>
                                </p:cTn>
                              </p:par>
                            </p:childTnLst>
                          </p:cTn>
                        </p:par>
                        <p:par>
                          <p:cTn id="37" fill="hold">
                            <p:stCondLst>
                              <p:cond delay="2000"/>
                            </p:stCondLst>
                            <p:childTnLst>
                              <p:par>
                                <p:cTn id="38" presetID="10" presetClass="entr" presetSubtype="0" fill="hold" grpId="0"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par>
                                <p:cTn id="41" presetID="10" presetClass="entr" presetSubtype="0" fill="hold"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par>
                                <p:cTn id="44" presetID="10" presetClass="entr" presetSubtype="0" fill="hold" nodeType="with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500"/>
                                        <p:tgtEl>
                                          <p:spTgt spid="29"/>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1"/>
                                        </p:tgtEl>
                                        <p:attrNameLst>
                                          <p:attrName>style.visibility</p:attrName>
                                        </p:attrNameLst>
                                      </p:cBhvr>
                                      <p:to>
                                        <p:strVal val="visible"/>
                                      </p:to>
                                    </p:set>
                                    <p:animEffect transition="in" filter="fade">
                                      <p:cBhvr>
                                        <p:cTn id="49" dur="500"/>
                                        <p:tgtEl>
                                          <p:spTgt spid="41"/>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2"/>
                                        </p:tgtEl>
                                        <p:attrNameLst>
                                          <p:attrName>style.visibility</p:attrName>
                                        </p:attrNameLst>
                                      </p:cBhvr>
                                      <p:to>
                                        <p:strVal val="visible"/>
                                      </p:to>
                                    </p:set>
                                    <p:animEffect transition="in" filter="fade">
                                      <p:cBhvr>
                                        <p:cTn id="52" dur="500"/>
                                        <p:tgtEl>
                                          <p:spTgt spid="42"/>
                                        </p:tgtEl>
                                      </p:cBhvr>
                                    </p:animEffect>
                                  </p:childTnLst>
                                </p:cTn>
                              </p:par>
                            </p:childTnLst>
                          </p:cTn>
                        </p:par>
                        <p:par>
                          <p:cTn id="53" fill="hold">
                            <p:stCondLst>
                              <p:cond delay="2500"/>
                            </p:stCondLst>
                            <p:childTnLst>
                              <p:par>
                                <p:cTn id="54" presetID="10" presetClass="entr" presetSubtype="0"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fade">
                                      <p:cBhvr>
                                        <p:cTn id="56" dur="500"/>
                                        <p:tgtEl>
                                          <p:spTgt spid="8"/>
                                        </p:tgtEl>
                                      </p:cBhvr>
                                    </p:animEffect>
                                  </p:childTnLst>
                                </p:cTn>
                              </p:par>
                            </p:childTnLst>
                          </p:cTn>
                        </p:par>
                        <p:par>
                          <p:cTn id="57" fill="hold">
                            <p:stCondLst>
                              <p:cond delay="3000"/>
                            </p:stCondLst>
                            <p:childTnLst>
                              <p:par>
                                <p:cTn id="58" presetID="2" presetClass="entr" presetSubtype="1"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additive="base">
                                        <p:cTn id="60" dur="500" fill="hold"/>
                                        <p:tgtEl>
                                          <p:spTgt spid="16"/>
                                        </p:tgtEl>
                                        <p:attrNameLst>
                                          <p:attrName>ppt_x</p:attrName>
                                        </p:attrNameLst>
                                      </p:cBhvr>
                                      <p:tavLst>
                                        <p:tav tm="0">
                                          <p:val>
                                            <p:strVal val="#ppt_x"/>
                                          </p:val>
                                        </p:tav>
                                        <p:tav tm="100000">
                                          <p:val>
                                            <p:strVal val="#ppt_x"/>
                                          </p:val>
                                        </p:tav>
                                      </p:tavLst>
                                    </p:anim>
                                    <p:anim calcmode="lin" valueType="num">
                                      <p:cBhvr additive="base">
                                        <p:cTn id="61"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3" grpId="0" animBg="1"/>
      <p:bldP spid="15" grpId="0" animBg="1"/>
      <p:bldP spid="16" grpId="0" animBg="1"/>
      <p:bldP spid="20" grpId="0"/>
      <p:bldP spid="24" grpId="0"/>
      <p:bldP spid="41" grpId="0"/>
      <p:bldP spid="42" grpId="0"/>
      <p:bldP spid="43" grpId="0"/>
      <p:bldP spid="44" grpId="0"/>
      <p:bldP spid="4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7632" y="3151632"/>
            <a:ext cx="4468368" cy="3706368"/>
          </a:xfrm>
          <a:prstGeom prst="rect">
            <a:avLst/>
          </a:prstGeom>
        </p:spPr>
      </p:pic>
      <p:pic>
        <p:nvPicPr>
          <p:cNvPr id="11" name="Picture 2" descr="C:\Users\Bronwyn.Driver\Pictures\Stramlining 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30675" y="5398865"/>
            <a:ext cx="1662645" cy="136066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6109" y="6235908"/>
            <a:ext cx="914400" cy="432816"/>
          </a:xfrm>
          <a:prstGeom prst="rect">
            <a:avLst/>
          </a:prstGeom>
        </p:spPr>
      </p:pic>
      <p:sp>
        <p:nvSpPr>
          <p:cNvPr id="9" name="TextBox 8"/>
          <p:cNvSpPr txBox="1"/>
          <p:nvPr/>
        </p:nvSpPr>
        <p:spPr>
          <a:xfrm>
            <a:off x="527901" y="1960771"/>
            <a:ext cx="9050052" cy="830997"/>
          </a:xfrm>
          <a:prstGeom prst="rect">
            <a:avLst/>
          </a:prstGeom>
          <a:noFill/>
        </p:spPr>
        <p:txBody>
          <a:bodyPr wrap="square" rtlCol="0">
            <a:spAutoFit/>
          </a:bodyPr>
          <a:lstStyle/>
          <a:p>
            <a:endParaRPr lang="en-US" sz="2400" dirty="0">
              <a:solidFill>
                <a:schemeClr val="bg1">
                  <a:lumMod val="50000"/>
                </a:schemeClr>
              </a:solidFill>
              <a:effectLst>
                <a:outerShdw blurRad="50800" dist="317500" dir="5400000" sx="0" sy="0" algn="ctr">
                  <a:srgbClr val="000000">
                    <a:alpha val="43137"/>
                  </a:srgbClr>
                </a:outerShdw>
              </a:effectLst>
              <a:latin typeface="Tw Cen MT" panose="020B0602020104020603" pitchFamily="34" charset="0"/>
            </a:endParaRPr>
          </a:p>
          <a:p>
            <a:endParaRPr lang="en-US" sz="2400" dirty="0">
              <a:solidFill>
                <a:schemeClr val="bg1">
                  <a:lumMod val="50000"/>
                </a:schemeClr>
              </a:solidFill>
              <a:effectLst>
                <a:outerShdw blurRad="50800" dist="317500" dir="5400000" sx="0" sy="0" algn="ctr">
                  <a:srgbClr val="000000">
                    <a:alpha val="43137"/>
                  </a:srgbClr>
                </a:outerShdw>
              </a:effectLst>
              <a:latin typeface="Tw Cen MT" panose="020B0602020104020603" pitchFamily="34" charset="0"/>
            </a:endParaRPr>
          </a:p>
        </p:txBody>
      </p:sp>
      <p:sp>
        <p:nvSpPr>
          <p:cNvPr id="12" name="TextBox 11">
            <a:extLst>
              <a:ext uri="{FF2B5EF4-FFF2-40B4-BE49-F238E27FC236}">
                <a16:creationId xmlns:a16="http://schemas.microsoft.com/office/drawing/2014/main" id="{173018C8-03FD-436F-9C99-DA75024C8C61}"/>
              </a:ext>
            </a:extLst>
          </p:cNvPr>
          <p:cNvSpPr txBox="1"/>
          <p:nvPr/>
        </p:nvSpPr>
        <p:spPr>
          <a:xfrm>
            <a:off x="1317038" y="129728"/>
            <a:ext cx="7318507"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dirty="0">
                <a:solidFill>
                  <a:prstClr val="white">
                    <a:lumMod val="65000"/>
                  </a:prstClr>
                </a:solidFill>
                <a:latin typeface="Tw Cen MT" panose="020B0602020104020603" pitchFamily="34" charset="0"/>
              </a:rPr>
              <a:t>POLICY</a:t>
            </a:r>
            <a:r>
              <a:rPr kumimoji="0" lang="en-US" sz="4000" b="0" i="0" u="none" strike="noStrike" kern="1200" cap="none" spc="0" normalizeH="0" baseline="0" noProof="0" dirty="0">
                <a:ln>
                  <a:noFill/>
                </a:ln>
                <a:solidFill>
                  <a:prstClr val="white">
                    <a:lumMod val="65000"/>
                  </a:prstClr>
                </a:solidFill>
                <a:effectLst/>
                <a:uLnTx/>
                <a:uFillTx/>
                <a:latin typeface="Tw Cen MT" panose="020B0602020104020603" pitchFamily="34" charset="0"/>
                <a:ea typeface="+mn-ea"/>
                <a:cs typeface="+mn-cs"/>
              </a:rPr>
              <a:t> WORKSTREAM</a:t>
            </a:r>
          </a:p>
        </p:txBody>
      </p:sp>
      <p:sp>
        <p:nvSpPr>
          <p:cNvPr id="14" name="TextBox 13"/>
          <p:cNvSpPr txBox="1"/>
          <p:nvPr/>
        </p:nvSpPr>
        <p:spPr>
          <a:xfrm>
            <a:off x="527901" y="1049247"/>
            <a:ext cx="8860543" cy="461665"/>
          </a:xfrm>
          <a:prstGeom prst="rect">
            <a:avLst/>
          </a:prstGeom>
          <a:noFill/>
        </p:spPr>
        <p:txBody>
          <a:bodyPr wrap="square" rtlCol="0">
            <a:spAutoFit/>
          </a:bodyPr>
          <a:lstStyle/>
          <a:p>
            <a:pPr algn="ctr"/>
            <a:r>
              <a:rPr lang="en-GB" sz="2400" b="1" dirty="0">
                <a:solidFill>
                  <a:srgbClr val="F15A29"/>
                </a:solidFill>
                <a:latin typeface="Tw Cen MT" panose="020B0602020104020603" pitchFamily="34" charset="0"/>
              </a:rPr>
              <a:t>What we have learnt from Years 1 &amp; 2</a:t>
            </a:r>
            <a:endParaRPr lang="en-GB" sz="2400" dirty="0">
              <a:solidFill>
                <a:srgbClr val="F15A29"/>
              </a:solidFill>
              <a:latin typeface="Tw Cen MT" panose="020B0602020104020603" pitchFamily="34" charset="0"/>
            </a:endParaRPr>
          </a:p>
        </p:txBody>
      </p:sp>
      <p:pic>
        <p:nvPicPr>
          <p:cNvPr id="48" name="Picture 4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7632" y="3151632"/>
            <a:ext cx="4468368" cy="3706368"/>
          </a:xfrm>
          <a:prstGeom prst="rect">
            <a:avLst/>
          </a:prstGeom>
        </p:spPr>
      </p:pic>
      <p:pic>
        <p:nvPicPr>
          <p:cNvPr id="49" name="Picture 4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6109" y="6235908"/>
            <a:ext cx="914400" cy="432816"/>
          </a:xfrm>
          <a:prstGeom prst="rect">
            <a:avLst/>
          </a:prstGeom>
        </p:spPr>
      </p:pic>
      <p:grpSp>
        <p:nvGrpSpPr>
          <p:cNvPr id="50" name="Group 49"/>
          <p:cNvGrpSpPr/>
          <p:nvPr/>
        </p:nvGrpSpPr>
        <p:grpSpPr>
          <a:xfrm>
            <a:off x="216109" y="1962166"/>
            <a:ext cx="3858015" cy="1099500"/>
            <a:chOff x="1069592" y="1875865"/>
            <a:chExt cx="4468749" cy="1272470"/>
          </a:xfrm>
          <a:solidFill>
            <a:srgbClr val="47D86F"/>
          </a:solidFill>
        </p:grpSpPr>
        <p:sp>
          <p:nvSpPr>
            <p:cNvPr id="51" name="Freeform 39"/>
            <p:cNvSpPr>
              <a:spLocks/>
            </p:cNvSpPr>
            <p:nvPr/>
          </p:nvSpPr>
          <p:spPr bwMode="auto">
            <a:xfrm>
              <a:off x="1069592" y="1875866"/>
              <a:ext cx="4372330" cy="1272469"/>
            </a:xfrm>
            <a:custGeom>
              <a:avLst/>
              <a:gdLst>
                <a:gd name="T0" fmla="*/ 199 w 3065"/>
                <a:gd name="T1" fmla="*/ 0 h 892"/>
                <a:gd name="T2" fmla="*/ 185 w 3065"/>
                <a:gd name="T3" fmla="*/ 0 h 892"/>
                <a:gd name="T4" fmla="*/ 0 w 3065"/>
                <a:gd name="T5" fmla="*/ 101 h 892"/>
                <a:gd name="T6" fmla="*/ 0 w 3065"/>
                <a:gd name="T7" fmla="*/ 232 h 892"/>
                <a:gd name="T8" fmla="*/ 144 w 3065"/>
                <a:gd name="T9" fmla="*/ 154 h 892"/>
                <a:gd name="T10" fmla="*/ 144 w 3065"/>
                <a:gd name="T11" fmla="*/ 778 h 892"/>
                <a:gd name="T12" fmla="*/ 5 w 3065"/>
                <a:gd name="T13" fmla="*/ 778 h 892"/>
                <a:gd name="T14" fmla="*/ 5 w 3065"/>
                <a:gd name="T15" fmla="*/ 892 h 892"/>
                <a:gd name="T16" fmla="*/ 199 w 3065"/>
                <a:gd name="T17" fmla="*/ 892 h 892"/>
                <a:gd name="T18" fmla="*/ 421 w 3065"/>
                <a:gd name="T19" fmla="*/ 892 h 892"/>
                <a:gd name="T20" fmla="*/ 3065 w 3065"/>
                <a:gd name="T21" fmla="*/ 892 h 892"/>
                <a:gd name="T22" fmla="*/ 3065 w 3065"/>
                <a:gd name="T23" fmla="*/ 0 h 892"/>
                <a:gd name="T24" fmla="*/ 300 w 3065"/>
                <a:gd name="T25" fmla="*/ 0 h 892"/>
                <a:gd name="T26" fmla="*/ 199 w 3065"/>
                <a:gd name="T27" fmla="*/ 0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65" h="892">
                  <a:moveTo>
                    <a:pt x="199" y="0"/>
                  </a:moveTo>
                  <a:lnTo>
                    <a:pt x="185" y="0"/>
                  </a:lnTo>
                  <a:lnTo>
                    <a:pt x="0" y="101"/>
                  </a:lnTo>
                  <a:lnTo>
                    <a:pt x="0" y="232"/>
                  </a:lnTo>
                  <a:lnTo>
                    <a:pt x="144" y="154"/>
                  </a:lnTo>
                  <a:lnTo>
                    <a:pt x="144" y="778"/>
                  </a:lnTo>
                  <a:lnTo>
                    <a:pt x="5" y="778"/>
                  </a:lnTo>
                  <a:lnTo>
                    <a:pt x="5" y="892"/>
                  </a:lnTo>
                  <a:lnTo>
                    <a:pt x="199" y="892"/>
                  </a:lnTo>
                  <a:lnTo>
                    <a:pt x="421" y="892"/>
                  </a:lnTo>
                  <a:lnTo>
                    <a:pt x="3065" y="892"/>
                  </a:lnTo>
                  <a:lnTo>
                    <a:pt x="3065" y="0"/>
                  </a:lnTo>
                  <a:lnTo>
                    <a:pt x="300" y="0"/>
                  </a:lnTo>
                  <a:lnTo>
                    <a:pt x="199"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13"/>
            <p:cNvSpPr>
              <a:spLocks/>
            </p:cNvSpPr>
            <p:nvPr/>
          </p:nvSpPr>
          <p:spPr bwMode="auto">
            <a:xfrm>
              <a:off x="1502524" y="1875866"/>
              <a:ext cx="442135" cy="1267329"/>
            </a:xfrm>
            <a:custGeom>
              <a:avLst/>
              <a:gdLst>
                <a:gd name="T0" fmla="*/ 202 w 202"/>
                <a:gd name="T1" fmla="*/ 576 h 576"/>
                <a:gd name="T2" fmla="*/ 0 w 202"/>
                <a:gd name="T3" fmla="*/ 0 h 576"/>
                <a:gd name="T4" fmla="*/ 0 w 202"/>
                <a:gd name="T5" fmla="*/ 500 h 576"/>
                <a:gd name="T6" fmla="*/ 79 w 202"/>
                <a:gd name="T7" fmla="*/ 500 h 576"/>
                <a:gd name="T8" fmla="*/ 79 w 202"/>
                <a:gd name="T9" fmla="*/ 576 h 576"/>
                <a:gd name="T10" fmla="*/ 202 w 202"/>
                <a:gd name="T11" fmla="*/ 576 h 576"/>
              </a:gdLst>
              <a:ahLst/>
              <a:cxnLst>
                <a:cxn ang="0">
                  <a:pos x="T0" y="T1"/>
                </a:cxn>
                <a:cxn ang="0">
                  <a:pos x="T2" y="T3"/>
                </a:cxn>
                <a:cxn ang="0">
                  <a:pos x="T4" y="T5"/>
                </a:cxn>
                <a:cxn ang="0">
                  <a:pos x="T6" y="T7"/>
                </a:cxn>
                <a:cxn ang="0">
                  <a:pos x="T8" y="T9"/>
                </a:cxn>
                <a:cxn ang="0">
                  <a:pos x="T10" y="T11"/>
                </a:cxn>
              </a:cxnLst>
              <a:rect l="0" t="0" r="r" b="b"/>
              <a:pathLst>
                <a:path w="202" h="576">
                  <a:moveTo>
                    <a:pt x="202" y="576"/>
                  </a:moveTo>
                  <a:lnTo>
                    <a:pt x="0" y="0"/>
                  </a:lnTo>
                  <a:lnTo>
                    <a:pt x="0" y="500"/>
                  </a:lnTo>
                  <a:lnTo>
                    <a:pt x="79" y="500"/>
                  </a:lnTo>
                  <a:lnTo>
                    <a:pt x="79" y="576"/>
                  </a:lnTo>
                  <a:lnTo>
                    <a:pt x="202" y="576"/>
                  </a:lnTo>
                  <a:close/>
                </a:path>
              </a:pathLst>
            </a:custGeom>
            <a:solidFill>
              <a:srgbClr val="00B050"/>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Rectangle 52"/>
            <p:cNvSpPr/>
            <p:nvPr/>
          </p:nvSpPr>
          <p:spPr>
            <a:xfrm>
              <a:off x="5441922" y="1875865"/>
              <a:ext cx="96419" cy="1272470"/>
            </a:xfrm>
            <a:prstGeom prst="rect">
              <a:avLst/>
            </a:prstGeom>
            <a:solidFill>
              <a:srgbClr val="00B050"/>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54" name="Group 53"/>
          <p:cNvGrpSpPr/>
          <p:nvPr/>
        </p:nvGrpSpPr>
        <p:grpSpPr>
          <a:xfrm>
            <a:off x="72030" y="3397124"/>
            <a:ext cx="3982403" cy="1102662"/>
            <a:chOff x="925513" y="3281809"/>
            <a:chExt cx="4612828" cy="1276130"/>
          </a:xfrm>
          <a:solidFill>
            <a:srgbClr val="47D86F"/>
          </a:solidFill>
        </p:grpSpPr>
        <p:sp>
          <p:nvSpPr>
            <p:cNvPr id="55" name="Freeform 37"/>
            <p:cNvSpPr>
              <a:spLocks/>
            </p:cNvSpPr>
            <p:nvPr/>
          </p:nvSpPr>
          <p:spPr bwMode="auto">
            <a:xfrm>
              <a:off x="925513" y="3283640"/>
              <a:ext cx="4516409" cy="1272469"/>
            </a:xfrm>
            <a:custGeom>
              <a:avLst/>
              <a:gdLst>
                <a:gd name="T0" fmla="*/ 176 w 1850"/>
                <a:gd name="T1" fmla="*/ 0 h 523"/>
                <a:gd name="T2" fmla="*/ 105 w 1850"/>
                <a:gd name="T3" fmla="*/ 13 h 523"/>
                <a:gd name="T4" fmla="*/ 48 w 1850"/>
                <a:gd name="T5" fmla="*/ 50 h 523"/>
                <a:gd name="T6" fmla="*/ 13 w 1850"/>
                <a:gd name="T7" fmla="*/ 104 h 523"/>
                <a:gd name="T8" fmla="*/ 0 w 1850"/>
                <a:gd name="T9" fmla="*/ 169 h 523"/>
                <a:gd name="T10" fmla="*/ 103 w 1850"/>
                <a:gd name="T11" fmla="*/ 169 h 523"/>
                <a:gd name="T12" fmla="*/ 108 w 1850"/>
                <a:gd name="T13" fmla="*/ 134 h 523"/>
                <a:gd name="T14" fmla="*/ 122 w 1850"/>
                <a:gd name="T15" fmla="*/ 107 h 523"/>
                <a:gd name="T16" fmla="*/ 146 w 1850"/>
                <a:gd name="T17" fmla="*/ 89 h 523"/>
                <a:gd name="T18" fmla="*/ 178 w 1850"/>
                <a:gd name="T19" fmla="*/ 82 h 523"/>
                <a:gd name="T20" fmla="*/ 227 w 1850"/>
                <a:gd name="T21" fmla="*/ 102 h 523"/>
                <a:gd name="T22" fmla="*/ 245 w 1850"/>
                <a:gd name="T23" fmla="*/ 156 h 523"/>
                <a:gd name="T24" fmla="*/ 241 w 1850"/>
                <a:gd name="T25" fmla="*/ 180 h 523"/>
                <a:gd name="T26" fmla="*/ 230 w 1850"/>
                <a:gd name="T27" fmla="*/ 206 h 523"/>
                <a:gd name="T28" fmla="*/ 209 w 1850"/>
                <a:gd name="T29" fmla="*/ 237 h 523"/>
                <a:gd name="T30" fmla="*/ 177 w 1850"/>
                <a:gd name="T31" fmla="*/ 275 h 523"/>
                <a:gd name="T32" fmla="*/ 10 w 1850"/>
                <a:gd name="T33" fmla="*/ 453 h 523"/>
                <a:gd name="T34" fmla="*/ 10 w 1850"/>
                <a:gd name="T35" fmla="*/ 523 h 523"/>
                <a:gd name="T36" fmla="*/ 134 w 1850"/>
                <a:gd name="T37" fmla="*/ 523 h 523"/>
                <a:gd name="T38" fmla="*/ 356 w 1850"/>
                <a:gd name="T39" fmla="*/ 523 h 523"/>
                <a:gd name="T40" fmla="*/ 364 w 1850"/>
                <a:gd name="T41" fmla="*/ 523 h 523"/>
                <a:gd name="T42" fmla="*/ 1850 w 1850"/>
                <a:gd name="T43" fmla="*/ 523 h 523"/>
                <a:gd name="T44" fmla="*/ 1850 w 1850"/>
                <a:gd name="T45" fmla="*/ 0 h 523"/>
                <a:gd name="T46" fmla="*/ 171 w 1850"/>
                <a:gd name="T47" fmla="*/ 0 h 523"/>
                <a:gd name="T48" fmla="*/ 176 w 1850"/>
                <a:gd name="T49"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50" h="523">
                  <a:moveTo>
                    <a:pt x="176" y="0"/>
                  </a:moveTo>
                  <a:cubicBezTo>
                    <a:pt x="150" y="0"/>
                    <a:pt x="126" y="5"/>
                    <a:pt x="105" y="13"/>
                  </a:cubicBezTo>
                  <a:cubicBezTo>
                    <a:pt x="83" y="22"/>
                    <a:pt x="64" y="34"/>
                    <a:pt x="48" y="50"/>
                  </a:cubicBezTo>
                  <a:cubicBezTo>
                    <a:pt x="33" y="65"/>
                    <a:pt x="21" y="83"/>
                    <a:pt x="13" y="104"/>
                  </a:cubicBezTo>
                  <a:cubicBezTo>
                    <a:pt x="4" y="124"/>
                    <a:pt x="0" y="146"/>
                    <a:pt x="0" y="169"/>
                  </a:cubicBezTo>
                  <a:cubicBezTo>
                    <a:pt x="103" y="169"/>
                    <a:pt x="103" y="169"/>
                    <a:pt x="103" y="169"/>
                  </a:cubicBezTo>
                  <a:cubicBezTo>
                    <a:pt x="103" y="157"/>
                    <a:pt x="105" y="145"/>
                    <a:pt x="108" y="134"/>
                  </a:cubicBezTo>
                  <a:cubicBezTo>
                    <a:pt x="111" y="124"/>
                    <a:pt x="116" y="115"/>
                    <a:pt x="122" y="107"/>
                  </a:cubicBezTo>
                  <a:cubicBezTo>
                    <a:pt x="129" y="99"/>
                    <a:pt x="136" y="93"/>
                    <a:pt x="146" y="89"/>
                  </a:cubicBezTo>
                  <a:cubicBezTo>
                    <a:pt x="155" y="85"/>
                    <a:pt x="166" y="82"/>
                    <a:pt x="178" y="82"/>
                  </a:cubicBezTo>
                  <a:cubicBezTo>
                    <a:pt x="199" y="82"/>
                    <a:pt x="216" y="89"/>
                    <a:pt x="227" y="102"/>
                  </a:cubicBezTo>
                  <a:cubicBezTo>
                    <a:pt x="239" y="115"/>
                    <a:pt x="245" y="133"/>
                    <a:pt x="245" y="156"/>
                  </a:cubicBezTo>
                  <a:cubicBezTo>
                    <a:pt x="245" y="164"/>
                    <a:pt x="244" y="172"/>
                    <a:pt x="241" y="180"/>
                  </a:cubicBezTo>
                  <a:cubicBezTo>
                    <a:pt x="239" y="188"/>
                    <a:pt x="235" y="197"/>
                    <a:pt x="230" y="206"/>
                  </a:cubicBezTo>
                  <a:cubicBezTo>
                    <a:pt x="225" y="216"/>
                    <a:pt x="218" y="226"/>
                    <a:pt x="209" y="237"/>
                  </a:cubicBezTo>
                  <a:cubicBezTo>
                    <a:pt x="200" y="249"/>
                    <a:pt x="190" y="261"/>
                    <a:pt x="177" y="275"/>
                  </a:cubicBezTo>
                  <a:cubicBezTo>
                    <a:pt x="10" y="453"/>
                    <a:pt x="10" y="453"/>
                    <a:pt x="10" y="453"/>
                  </a:cubicBezTo>
                  <a:cubicBezTo>
                    <a:pt x="10" y="523"/>
                    <a:pt x="10" y="523"/>
                    <a:pt x="10" y="523"/>
                  </a:cubicBezTo>
                  <a:cubicBezTo>
                    <a:pt x="134" y="523"/>
                    <a:pt x="134" y="523"/>
                    <a:pt x="134" y="523"/>
                  </a:cubicBezTo>
                  <a:cubicBezTo>
                    <a:pt x="356" y="523"/>
                    <a:pt x="356" y="523"/>
                    <a:pt x="356" y="523"/>
                  </a:cubicBezTo>
                  <a:cubicBezTo>
                    <a:pt x="364" y="523"/>
                    <a:pt x="364" y="523"/>
                    <a:pt x="364" y="523"/>
                  </a:cubicBezTo>
                  <a:cubicBezTo>
                    <a:pt x="1850" y="523"/>
                    <a:pt x="1850" y="523"/>
                    <a:pt x="1850" y="523"/>
                  </a:cubicBezTo>
                  <a:cubicBezTo>
                    <a:pt x="1850" y="0"/>
                    <a:pt x="1850" y="0"/>
                    <a:pt x="1850" y="0"/>
                  </a:cubicBezTo>
                  <a:cubicBezTo>
                    <a:pt x="171" y="0"/>
                    <a:pt x="171" y="0"/>
                    <a:pt x="171" y="0"/>
                  </a:cubicBezTo>
                  <a:cubicBezTo>
                    <a:pt x="173" y="0"/>
                    <a:pt x="175" y="0"/>
                    <a:pt x="17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15"/>
            <p:cNvSpPr>
              <a:spLocks/>
            </p:cNvSpPr>
            <p:nvPr/>
          </p:nvSpPr>
          <p:spPr bwMode="auto">
            <a:xfrm>
              <a:off x="1272702" y="3521633"/>
              <a:ext cx="855815" cy="1029705"/>
            </a:xfrm>
            <a:custGeom>
              <a:avLst/>
              <a:gdLst>
                <a:gd name="T0" fmla="*/ 228 w 228"/>
                <a:gd name="T1" fmla="*/ 274 h 274"/>
                <a:gd name="T2" fmla="*/ 131 w 228"/>
                <a:gd name="T3" fmla="*/ 0 h 274"/>
                <a:gd name="T4" fmla="*/ 134 w 228"/>
                <a:gd name="T5" fmla="*/ 29 h 274"/>
                <a:gd name="T6" fmla="*/ 129 w 228"/>
                <a:gd name="T7" fmla="*/ 62 h 274"/>
                <a:gd name="T8" fmla="*/ 114 w 228"/>
                <a:gd name="T9" fmla="*/ 93 h 274"/>
                <a:gd name="T10" fmla="*/ 90 w 228"/>
                <a:gd name="T11" fmla="*/ 125 h 274"/>
                <a:gd name="T12" fmla="*/ 60 w 228"/>
                <a:gd name="T13" fmla="*/ 158 h 274"/>
                <a:gd name="T14" fmla="*/ 0 w 228"/>
                <a:gd name="T15" fmla="*/ 220 h 274"/>
                <a:gd name="T16" fmla="*/ 145 w 228"/>
                <a:gd name="T17" fmla="*/ 220 h 274"/>
                <a:gd name="T18" fmla="*/ 145 w 228"/>
                <a:gd name="T19" fmla="*/ 274 h 274"/>
                <a:gd name="T20" fmla="*/ 228 w 228"/>
                <a:gd name="T21"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8" h="274">
                  <a:moveTo>
                    <a:pt x="228" y="274"/>
                  </a:moveTo>
                  <a:cubicBezTo>
                    <a:pt x="156" y="70"/>
                    <a:pt x="136" y="15"/>
                    <a:pt x="131" y="0"/>
                  </a:cubicBezTo>
                  <a:cubicBezTo>
                    <a:pt x="133" y="9"/>
                    <a:pt x="134" y="19"/>
                    <a:pt x="134" y="29"/>
                  </a:cubicBezTo>
                  <a:cubicBezTo>
                    <a:pt x="134" y="40"/>
                    <a:pt x="133" y="51"/>
                    <a:pt x="129" y="62"/>
                  </a:cubicBezTo>
                  <a:cubicBezTo>
                    <a:pt x="126" y="72"/>
                    <a:pt x="121" y="83"/>
                    <a:pt x="114" y="93"/>
                  </a:cubicBezTo>
                  <a:cubicBezTo>
                    <a:pt x="107" y="103"/>
                    <a:pt x="100" y="114"/>
                    <a:pt x="90" y="125"/>
                  </a:cubicBezTo>
                  <a:cubicBezTo>
                    <a:pt x="81" y="135"/>
                    <a:pt x="71" y="147"/>
                    <a:pt x="60" y="158"/>
                  </a:cubicBezTo>
                  <a:cubicBezTo>
                    <a:pt x="0" y="220"/>
                    <a:pt x="0" y="220"/>
                    <a:pt x="0" y="220"/>
                  </a:cubicBezTo>
                  <a:cubicBezTo>
                    <a:pt x="145" y="220"/>
                    <a:pt x="145" y="220"/>
                    <a:pt x="145" y="220"/>
                  </a:cubicBezTo>
                  <a:cubicBezTo>
                    <a:pt x="145" y="274"/>
                    <a:pt x="145" y="274"/>
                    <a:pt x="145" y="274"/>
                  </a:cubicBezTo>
                  <a:cubicBezTo>
                    <a:pt x="228" y="274"/>
                    <a:pt x="228" y="274"/>
                    <a:pt x="228" y="274"/>
                  </a:cubicBezTo>
                  <a:close/>
                </a:path>
              </a:pathLst>
            </a:custGeom>
            <a:solidFill>
              <a:srgbClr val="00B050"/>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Rectangle 56"/>
            <p:cNvSpPr/>
            <p:nvPr/>
          </p:nvSpPr>
          <p:spPr>
            <a:xfrm>
              <a:off x="5441922" y="3281809"/>
              <a:ext cx="96419" cy="1276130"/>
            </a:xfrm>
            <a:prstGeom prst="rect">
              <a:avLst/>
            </a:prstGeom>
            <a:solidFill>
              <a:srgbClr val="00B050"/>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58" name="Group 57"/>
          <p:cNvGrpSpPr/>
          <p:nvPr/>
        </p:nvGrpSpPr>
        <p:grpSpPr>
          <a:xfrm>
            <a:off x="84869" y="4806727"/>
            <a:ext cx="3971319" cy="1099499"/>
            <a:chOff x="938352" y="4691412"/>
            <a:chExt cx="4599989" cy="1272469"/>
          </a:xfrm>
          <a:solidFill>
            <a:srgbClr val="47D86F"/>
          </a:solidFill>
        </p:grpSpPr>
        <p:sp>
          <p:nvSpPr>
            <p:cNvPr id="59" name="Freeform 35"/>
            <p:cNvSpPr>
              <a:spLocks/>
            </p:cNvSpPr>
            <p:nvPr/>
          </p:nvSpPr>
          <p:spPr bwMode="auto">
            <a:xfrm>
              <a:off x="938352" y="4691412"/>
              <a:ext cx="4503571" cy="1272469"/>
            </a:xfrm>
            <a:custGeom>
              <a:avLst/>
              <a:gdLst>
                <a:gd name="T0" fmla="*/ 170 w 1845"/>
                <a:gd name="T1" fmla="*/ 0 h 523"/>
                <a:gd name="T2" fmla="*/ 108 w 1845"/>
                <a:gd name="T3" fmla="*/ 10 h 523"/>
                <a:gd name="T4" fmla="*/ 55 w 1845"/>
                <a:gd name="T5" fmla="*/ 38 h 523"/>
                <a:gd name="T6" fmla="*/ 20 w 1845"/>
                <a:gd name="T7" fmla="*/ 82 h 523"/>
                <a:gd name="T8" fmla="*/ 7 w 1845"/>
                <a:gd name="T9" fmla="*/ 139 h 523"/>
                <a:gd name="T10" fmla="*/ 108 w 1845"/>
                <a:gd name="T11" fmla="*/ 139 h 523"/>
                <a:gd name="T12" fmla="*/ 113 w 1845"/>
                <a:gd name="T13" fmla="*/ 115 h 523"/>
                <a:gd name="T14" fmla="*/ 128 w 1845"/>
                <a:gd name="T15" fmla="*/ 97 h 523"/>
                <a:gd name="T16" fmla="*/ 150 w 1845"/>
                <a:gd name="T17" fmla="*/ 86 h 523"/>
                <a:gd name="T18" fmla="*/ 176 w 1845"/>
                <a:gd name="T19" fmla="*/ 82 h 523"/>
                <a:gd name="T20" fmla="*/ 206 w 1845"/>
                <a:gd name="T21" fmla="*/ 87 h 523"/>
                <a:gd name="T22" fmla="*/ 228 w 1845"/>
                <a:gd name="T23" fmla="*/ 100 h 523"/>
                <a:gd name="T24" fmla="*/ 241 w 1845"/>
                <a:gd name="T25" fmla="*/ 121 h 523"/>
                <a:gd name="T26" fmla="*/ 245 w 1845"/>
                <a:gd name="T27" fmla="*/ 147 h 523"/>
                <a:gd name="T28" fmla="*/ 226 w 1845"/>
                <a:gd name="T29" fmla="*/ 198 h 523"/>
                <a:gd name="T30" fmla="*/ 169 w 1845"/>
                <a:gd name="T31" fmla="*/ 217 h 523"/>
                <a:gd name="T32" fmla="*/ 115 w 1845"/>
                <a:gd name="T33" fmla="*/ 217 h 523"/>
                <a:gd name="T34" fmla="*/ 115 w 1845"/>
                <a:gd name="T35" fmla="*/ 296 h 523"/>
                <a:gd name="T36" fmla="*/ 169 w 1845"/>
                <a:gd name="T37" fmla="*/ 296 h 523"/>
                <a:gd name="T38" fmla="*/ 204 w 1845"/>
                <a:gd name="T39" fmla="*/ 300 h 523"/>
                <a:gd name="T40" fmla="*/ 230 w 1845"/>
                <a:gd name="T41" fmla="*/ 314 h 523"/>
                <a:gd name="T42" fmla="*/ 247 w 1845"/>
                <a:gd name="T43" fmla="*/ 337 h 523"/>
                <a:gd name="T44" fmla="*/ 253 w 1845"/>
                <a:gd name="T45" fmla="*/ 372 h 523"/>
                <a:gd name="T46" fmla="*/ 248 w 1845"/>
                <a:gd name="T47" fmla="*/ 401 h 523"/>
                <a:gd name="T48" fmla="*/ 232 w 1845"/>
                <a:gd name="T49" fmla="*/ 423 h 523"/>
                <a:gd name="T50" fmla="*/ 208 w 1845"/>
                <a:gd name="T51" fmla="*/ 437 h 523"/>
                <a:gd name="T52" fmla="*/ 176 w 1845"/>
                <a:gd name="T53" fmla="*/ 442 h 523"/>
                <a:gd name="T54" fmla="*/ 146 w 1845"/>
                <a:gd name="T55" fmla="*/ 437 h 523"/>
                <a:gd name="T56" fmla="*/ 123 w 1845"/>
                <a:gd name="T57" fmla="*/ 423 h 523"/>
                <a:gd name="T58" fmla="*/ 107 w 1845"/>
                <a:gd name="T59" fmla="*/ 403 h 523"/>
                <a:gd name="T60" fmla="*/ 101 w 1845"/>
                <a:gd name="T61" fmla="*/ 377 h 523"/>
                <a:gd name="T62" fmla="*/ 0 w 1845"/>
                <a:gd name="T63" fmla="*/ 377 h 523"/>
                <a:gd name="T64" fmla="*/ 15 w 1845"/>
                <a:gd name="T65" fmla="*/ 442 h 523"/>
                <a:gd name="T66" fmla="*/ 54 w 1845"/>
                <a:gd name="T67" fmla="*/ 488 h 523"/>
                <a:gd name="T68" fmla="*/ 110 w 1845"/>
                <a:gd name="T69" fmla="*/ 514 h 523"/>
                <a:gd name="T70" fmla="*/ 170 w 1845"/>
                <a:gd name="T71" fmla="*/ 523 h 523"/>
                <a:gd name="T72" fmla="*/ 170 w 1845"/>
                <a:gd name="T73" fmla="*/ 523 h 523"/>
                <a:gd name="T74" fmla="*/ 1845 w 1845"/>
                <a:gd name="T75" fmla="*/ 523 h 523"/>
                <a:gd name="T76" fmla="*/ 1845 w 1845"/>
                <a:gd name="T77" fmla="*/ 0 h 523"/>
                <a:gd name="T78" fmla="*/ 170 w 1845"/>
                <a:gd name="T79"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45" h="523">
                  <a:moveTo>
                    <a:pt x="170" y="0"/>
                  </a:moveTo>
                  <a:cubicBezTo>
                    <a:pt x="148" y="1"/>
                    <a:pt x="128" y="4"/>
                    <a:pt x="108" y="10"/>
                  </a:cubicBezTo>
                  <a:cubicBezTo>
                    <a:pt x="88" y="17"/>
                    <a:pt x="71" y="26"/>
                    <a:pt x="55" y="38"/>
                  </a:cubicBezTo>
                  <a:cubicBezTo>
                    <a:pt x="40" y="50"/>
                    <a:pt x="29" y="65"/>
                    <a:pt x="20" y="82"/>
                  </a:cubicBezTo>
                  <a:cubicBezTo>
                    <a:pt x="11" y="99"/>
                    <a:pt x="7" y="118"/>
                    <a:pt x="7" y="139"/>
                  </a:cubicBezTo>
                  <a:cubicBezTo>
                    <a:pt x="108" y="139"/>
                    <a:pt x="108" y="139"/>
                    <a:pt x="108" y="139"/>
                  </a:cubicBezTo>
                  <a:cubicBezTo>
                    <a:pt x="108" y="130"/>
                    <a:pt x="110" y="122"/>
                    <a:pt x="113" y="115"/>
                  </a:cubicBezTo>
                  <a:cubicBezTo>
                    <a:pt x="117" y="108"/>
                    <a:pt x="122" y="102"/>
                    <a:pt x="128" y="97"/>
                  </a:cubicBezTo>
                  <a:cubicBezTo>
                    <a:pt x="134" y="92"/>
                    <a:pt x="141" y="88"/>
                    <a:pt x="150" y="86"/>
                  </a:cubicBezTo>
                  <a:cubicBezTo>
                    <a:pt x="158" y="83"/>
                    <a:pt x="167" y="82"/>
                    <a:pt x="176" y="82"/>
                  </a:cubicBezTo>
                  <a:cubicBezTo>
                    <a:pt x="188" y="82"/>
                    <a:pt x="198" y="83"/>
                    <a:pt x="206" y="87"/>
                  </a:cubicBezTo>
                  <a:cubicBezTo>
                    <a:pt x="215" y="90"/>
                    <a:pt x="222" y="94"/>
                    <a:pt x="228" y="100"/>
                  </a:cubicBezTo>
                  <a:cubicBezTo>
                    <a:pt x="234" y="106"/>
                    <a:pt x="238" y="113"/>
                    <a:pt x="241" y="121"/>
                  </a:cubicBezTo>
                  <a:cubicBezTo>
                    <a:pt x="243" y="129"/>
                    <a:pt x="245" y="137"/>
                    <a:pt x="245" y="147"/>
                  </a:cubicBezTo>
                  <a:cubicBezTo>
                    <a:pt x="245" y="168"/>
                    <a:pt x="239" y="185"/>
                    <a:pt x="226" y="198"/>
                  </a:cubicBezTo>
                  <a:cubicBezTo>
                    <a:pt x="214" y="211"/>
                    <a:pt x="195" y="217"/>
                    <a:pt x="169" y="217"/>
                  </a:cubicBezTo>
                  <a:cubicBezTo>
                    <a:pt x="115" y="217"/>
                    <a:pt x="115" y="217"/>
                    <a:pt x="115" y="217"/>
                  </a:cubicBezTo>
                  <a:cubicBezTo>
                    <a:pt x="115" y="296"/>
                    <a:pt x="115" y="296"/>
                    <a:pt x="115" y="296"/>
                  </a:cubicBezTo>
                  <a:cubicBezTo>
                    <a:pt x="169" y="296"/>
                    <a:pt x="169" y="296"/>
                    <a:pt x="169" y="296"/>
                  </a:cubicBezTo>
                  <a:cubicBezTo>
                    <a:pt x="182" y="296"/>
                    <a:pt x="194" y="297"/>
                    <a:pt x="204" y="300"/>
                  </a:cubicBezTo>
                  <a:cubicBezTo>
                    <a:pt x="214" y="303"/>
                    <a:pt x="223" y="308"/>
                    <a:pt x="230" y="314"/>
                  </a:cubicBezTo>
                  <a:cubicBezTo>
                    <a:pt x="238" y="320"/>
                    <a:pt x="243" y="328"/>
                    <a:pt x="247" y="337"/>
                  </a:cubicBezTo>
                  <a:cubicBezTo>
                    <a:pt x="251" y="347"/>
                    <a:pt x="253" y="359"/>
                    <a:pt x="253" y="372"/>
                  </a:cubicBezTo>
                  <a:cubicBezTo>
                    <a:pt x="253" y="383"/>
                    <a:pt x="251" y="392"/>
                    <a:pt x="248" y="401"/>
                  </a:cubicBezTo>
                  <a:cubicBezTo>
                    <a:pt x="244" y="409"/>
                    <a:pt x="239" y="417"/>
                    <a:pt x="232" y="423"/>
                  </a:cubicBezTo>
                  <a:cubicBezTo>
                    <a:pt x="226" y="429"/>
                    <a:pt x="218" y="434"/>
                    <a:pt x="208" y="437"/>
                  </a:cubicBezTo>
                  <a:cubicBezTo>
                    <a:pt x="199" y="440"/>
                    <a:pt x="188" y="442"/>
                    <a:pt x="176" y="442"/>
                  </a:cubicBezTo>
                  <a:cubicBezTo>
                    <a:pt x="165" y="442"/>
                    <a:pt x="155" y="440"/>
                    <a:pt x="146" y="437"/>
                  </a:cubicBezTo>
                  <a:cubicBezTo>
                    <a:pt x="137" y="434"/>
                    <a:pt x="129" y="429"/>
                    <a:pt x="123" y="423"/>
                  </a:cubicBezTo>
                  <a:cubicBezTo>
                    <a:pt x="116" y="418"/>
                    <a:pt x="111" y="411"/>
                    <a:pt x="107" y="403"/>
                  </a:cubicBezTo>
                  <a:cubicBezTo>
                    <a:pt x="103" y="395"/>
                    <a:pt x="101" y="386"/>
                    <a:pt x="101" y="377"/>
                  </a:cubicBezTo>
                  <a:cubicBezTo>
                    <a:pt x="0" y="377"/>
                    <a:pt x="0" y="377"/>
                    <a:pt x="0" y="377"/>
                  </a:cubicBezTo>
                  <a:cubicBezTo>
                    <a:pt x="0" y="402"/>
                    <a:pt x="5" y="424"/>
                    <a:pt x="15" y="442"/>
                  </a:cubicBezTo>
                  <a:cubicBezTo>
                    <a:pt x="25" y="460"/>
                    <a:pt x="38" y="475"/>
                    <a:pt x="54" y="488"/>
                  </a:cubicBezTo>
                  <a:cubicBezTo>
                    <a:pt x="71" y="500"/>
                    <a:pt x="89" y="509"/>
                    <a:pt x="110" y="514"/>
                  </a:cubicBezTo>
                  <a:cubicBezTo>
                    <a:pt x="129" y="520"/>
                    <a:pt x="150" y="523"/>
                    <a:pt x="170" y="523"/>
                  </a:cubicBezTo>
                  <a:cubicBezTo>
                    <a:pt x="170" y="523"/>
                    <a:pt x="170" y="523"/>
                    <a:pt x="170" y="523"/>
                  </a:cubicBezTo>
                  <a:cubicBezTo>
                    <a:pt x="1845" y="523"/>
                    <a:pt x="1845" y="523"/>
                    <a:pt x="1845" y="523"/>
                  </a:cubicBezTo>
                  <a:cubicBezTo>
                    <a:pt x="1845" y="0"/>
                    <a:pt x="1845" y="0"/>
                    <a:pt x="1845" y="0"/>
                  </a:cubicBezTo>
                  <a:cubicBezTo>
                    <a:pt x="170" y="0"/>
                    <a:pt x="170" y="0"/>
                    <a:pt x="17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 name="Freeform 16"/>
            <p:cNvSpPr>
              <a:spLocks/>
            </p:cNvSpPr>
            <p:nvPr/>
          </p:nvSpPr>
          <p:spPr bwMode="auto">
            <a:xfrm>
              <a:off x="1362442" y="4960579"/>
              <a:ext cx="772642" cy="1003302"/>
            </a:xfrm>
            <a:custGeom>
              <a:avLst/>
              <a:gdLst>
                <a:gd name="T0" fmla="*/ 112 w 206"/>
                <a:gd name="T1" fmla="*/ 0 h 267"/>
                <a:gd name="T2" fmla="*/ 114 w 206"/>
                <a:gd name="T3" fmla="*/ 21 h 267"/>
                <a:gd name="T4" fmla="*/ 110 w 206"/>
                <a:gd name="T5" fmla="*/ 43 h 267"/>
                <a:gd name="T6" fmla="*/ 100 w 206"/>
                <a:gd name="T7" fmla="*/ 62 h 267"/>
                <a:gd name="T8" fmla="*/ 84 w 206"/>
                <a:gd name="T9" fmla="*/ 79 h 267"/>
                <a:gd name="T10" fmla="*/ 63 w 206"/>
                <a:gd name="T11" fmla="*/ 93 h 267"/>
                <a:gd name="T12" fmla="*/ 105 w 206"/>
                <a:gd name="T13" fmla="*/ 122 h 267"/>
                <a:gd name="T14" fmla="*/ 119 w 206"/>
                <a:gd name="T15" fmla="*/ 170 h 267"/>
                <a:gd name="T16" fmla="*/ 110 w 206"/>
                <a:gd name="T17" fmla="*/ 211 h 267"/>
                <a:gd name="T18" fmla="*/ 85 w 206"/>
                <a:gd name="T19" fmla="*/ 241 h 267"/>
                <a:gd name="T20" fmla="*/ 47 w 206"/>
                <a:gd name="T21" fmla="*/ 260 h 267"/>
                <a:gd name="T22" fmla="*/ 0 w 206"/>
                <a:gd name="T23" fmla="*/ 267 h 267"/>
                <a:gd name="T24" fmla="*/ 206 w 206"/>
                <a:gd name="T25" fmla="*/ 267 h 267"/>
                <a:gd name="T26" fmla="*/ 112 w 206"/>
                <a:gd name="T27" fmla="*/ 0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6" h="267">
                  <a:moveTo>
                    <a:pt x="112" y="0"/>
                  </a:moveTo>
                  <a:cubicBezTo>
                    <a:pt x="113" y="7"/>
                    <a:pt x="114" y="14"/>
                    <a:pt x="114" y="21"/>
                  </a:cubicBezTo>
                  <a:cubicBezTo>
                    <a:pt x="114" y="28"/>
                    <a:pt x="112" y="35"/>
                    <a:pt x="110" y="43"/>
                  </a:cubicBezTo>
                  <a:cubicBezTo>
                    <a:pt x="108" y="50"/>
                    <a:pt x="104" y="56"/>
                    <a:pt x="100" y="62"/>
                  </a:cubicBezTo>
                  <a:cubicBezTo>
                    <a:pt x="96" y="68"/>
                    <a:pt x="91" y="74"/>
                    <a:pt x="84" y="79"/>
                  </a:cubicBezTo>
                  <a:cubicBezTo>
                    <a:pt x="78" y="84"/>
                    <a:pt x="71" y="89"/>
                    <a:pt x="63" y="93"/>
                  </a:cubicBezTo>
                  <a:cubicBezTo>
                    <a:pt x="81" y="99"/>
                    <a:pt x="96" y="109"/>
                    <a:pt x="105" y="122"/>
                  </a:cubicBezTo>
                  <a:cubicBezTo>
                    <a:pt x="114" y="135"/>
                    <a:pt x="119" y="152"/>
                    <a:pt x="119" y="170"/>
                  </a:cubicBezTo>
                  <a:cubicBezTo>
                    <a:pt x="119" y="185"/>
                    <a:pt x="116" y="199"/>
                    <a:pt x="110" y="211"/>
                  </a:cubicBezTo>
                  <a:cubicBezTo>
                    <a:pt x="104" y="223"/>
                    <a:pt x="95" y="233"/>
                    <a:pt x="85" y="241"/>
                  </a:cubicBezTo>
                  <a:cubicBezTo>
                    <a:pt x="74" y="250"/>
                    <a:pt x="62" y="256"/>
                    <a:pt x="47" y="260"/>
                  </a:cubicBezTo>
                  <a:cubicBezTo>
                    <a:pt x="33" y="265"/>
                    <a:pt x="17" y="267"/>
                    <a:pt x="0" y="267"/>
                  </a:cubicBezTo>
                  <a:cubicBezTo>
                    <a:pt x="206" y="267"/>
                    <a:pt x="206" y="267"/>
                    <a:pt x="206" y="267"/>
                  </a:cubicBezTo>
                  <a:cubicBezTo>
                    <a:pt x="143" y="88"/>
                    <a:pt x="120" y="23"/>
                    <a:pt x="112" y="0"/>
                  </a:cubicBezTo>
                  <a:close/>
                </a:path>
              </a:pathLst>
            </a:custGeom>
            <a:solidFill>
              <a:srgbClr val="00B050"/>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Rectangle 60"/>
            <p:cNvSpPr/>
            <p:nvPr/>
          </p:nvSpPr>
          <p:spPr>
            <a:xfrm>
              <a:off x="5441922" y="4691412"/>
              <a:ext cx="96419" cy="1272469"/>
            </a:xfrm>
            <a:prstGeom prst="rect">
              <a:avLst/>
            </a:prstGeom>
            <a:solidFill>
              <a:srgbClr val="00B050"/>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2" name="Group 61"/>
          <p:cNvGrpSpPr/>
          <p:nvPr/>
        </p:nvGrpSpPr>
        <p:grpSpPr>
          <a:xfrm>
            <a:off x="5775928" y="1991180"/>
            <a:ext cx="4003340" cy="1099500"/>
            <a:chOff x="6629410" y="1875865"/>
            <a:chExt cx="4637079" cy="1272470"/>
          </a:xfrm>
          <a:solidFill>
            <a:srgbClr val="47D86F"/>
          </a:solidFill>
        </p:grpSpPr>
        <p:sp>
          <p:nvSpPr>
            <p:cNvPr id="63" name="Freeform 62"/>
            <p:cNvSpPr>
              <a:spLocks noEditPoints="1"/>
            </p:cNvSpPr>
            <p:nvPr/>
          </p:nvSpPr>
          <p:spPr bwMode="auto">
            <a:xfrm>
              <a:off x="6629410" y="1875866"/>
              <a:ext cx="4540661" cy="1272469"/>
            </a:xfrm>
            <a:custGeom>
              <a:avLst/>
              <a:gdLst>
                <a:gd name="T0" fmla="*/ 553 w 3183"/>
                <a:gd name="T1" fmla="*/ 0 h 892"/>
                <a:gd name="T2" fmla="*/ 452 w 3183"/>
                <a:gd name="T3" fmla="*/ 0 h 892"/>
                <a:gd name="T4" fmla="*/ 373 w 3183"/>
                <a:gd name="T5" fmla="*/ 0 h 892"/>
                <a:gd name="T6" fmla="*/ 0 w 3183"/>
                <a:gd name="T7" fmla="*/ 588 h 892"/>
                <a:gd name="T8" fmla="*/ 8 w 3183"/>
                <a:gd name="T9" fmla="*/ 699 h 892"/>
                <a:gd name="T10" fmla="*/ 375 w 3183"/>
                <a:gd name="T11" fmla="*/ 699 h 892"/>
                <a:gd name="T12" fmla="*/ 375 w 3183"/>
                <a:gd name="T13" fmla="*/ 892 h 892"/>
                <a:gd name="T14" fmla="*/ 452 w 3183"/>
                <a:gd name="T15" fmla="*/ 892 h 892"/>
                <a:gd name="T16" fmla="*/ 553 w 3183"/>
                <a:gd name="T17" fmla="*/ 892 h 892"/>
                <a:gd name="T18" fmla="*/ 3183 w 3183"/>
                <a:gd name="T19" fmla="*/ 892 h 892"/>
                <a:gd name="T20" fmla="*/ 3183 w 3183"/>
                <a:gd name="T21" fmla="*/ 0 h 892"/>
                <a:gd name="T22" fmla="*/ 553 w 3183"/>
                <a:gd name="T23" fmla="*/ 0 h 892"/>
                <a:gd name="T24" fmla="*/ 375 w 3183"/>
                <a:gd name="T25" fmla="*/ 558 h 892"/>
                <a:gd name="T26" fmla="*/ 176 w 3183"/>
                <a:gd name="T27" fmla="*/ 558 h 892"/>
                <a:gd name="T28" fmla="*/ 363 w 3183"/>
                <a:gd name="T29" fmla="*/ 263 h 892"/>
                <a:gd name="T30" fmla="*/ 375 w 3183"/>
                <a:gd name="T31" fmla="*/ 242 h 892"/>
                <a:gd name="T32" fmla="*/ 375 w 3183"/>
                <a:gd name="T33" fmla="*/ 558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83" h="892">
                  <a:moveTo>
                    <a:pt x="553" y="0"/>
                  </a:moveTo>
                  <a:lnTo>
                    <a:pt x="452" y="0"/>
                  </a:lnTo>
                  <a:lnTo>
                    <a:pt x="373" y="0"/>
                  </a:lnTo>
                  <a:lnTo>
                    <a:pt x="0" y="588"/>
                  </a:lnTo>
                  <a:lnTo>
                    <a:pt x="8" y="699"/>
                  </a:lnTo>
                  <a:lnTo>
                    <a:pt x="375" y="699"/>
                  </a:lnTo>
                  <a:lnTo>
                    <a:pt x="375" y="892"/>
                  </a:lnTo>
                  <a:lnTo>
                    <a:pt x="452" y="892"/>
                  </a:lnTo>
                  <a:lnTo>
                    <a:pt x="553" y="892"/>
                  </a:lnTo>
                  <a:lnTo>
                    <a:pt x="3183" y="892"/>
                  </a:lnTo>
                  <a:lnTo>
                    <a:pt x="3183" y="0"/>
                  </a:lnTo>
                  <a:lnTo>
                    <a:pt x="553" y="0"/>
                  </a:lnTo>
                  <a:close/>
                  <a:moveTo>
                    <a:pt x="375" y="558"/>
                  </a:moveTo>
                  <a:lnTo>
                    <a:pt x="176" y="558"/>
                  </a:lnTo>
                  <a:lnTo>
                    <a:pt x="363" y="263"/>
                  </a:lnTo>
                  <a:lnTo>
                    <a:pt x="375" y="242"/>
                  </a:lnTo>
                  <a:lnTo>
                    <a:pt x="375" y="558"/>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4" name="Freeform 5"/>
            <p:cNvSpPr>
              <a:spLocks/>
            </p:cNvSpPr>
            <p:nvPr/>
          </p:nvSpPr>
          <p:spPr bwMode="auto">
            <a:xfrm>
              <a:off x="7418375" y="1875866"/>
              <a:ext cx="457566" cy="1272469"/>
            </a:xfrm>
            <a:custGeom>
              <a:avLst/>
              <a:gdLst>
                <a:gd name="T0" fmla="*/ 2 w 210"/>
                <a:gd name="T1" fmla="*/ 0 h 584"/>
                <a:gd name="T2" fmla="*/ 0 w 210"/>
                <a:gd name="T3" fmla="*/ 0 h 584"/>
                <a:gd name="T4" fmla="*/ 0 w 210"/>
                <a:gd name="T5" fmla="*/ 366 h 584"/>
                <a:gd name="T6" fmla="*/ 67 w 210"/>
                <a:gd name="T7" fmla="*/ 366 h 584"/>
                <a:gd name="T8" fmla="*/ 67 w 210"/>
                <a:gd name="T9" fmla="*/ 459 h 584"/>
                <a:gd name="T10" fmla="*/ 0 w 210"/>
                <a:gd name="T11" fmla="*/ 459 h 584"/>
                <a:gd name="T12" fmla="*/ 0 w 210"/>
                <a:gd name="T13" fmla="*/ 584 h 584"/>
                <a:gd name="T14" fmla="*/ 2 w 210"/>
                <a:gd name="T15" fmla="*/ 584 h 584"/>
                <a:gd name="T16" fmla="*/ 210 w 210"/>
                <a:gd name="T17" fmla="*/ 584 h 584"/>
                <a:gd name="T18" fmla="*/ 2 w 210"/>
                <a:gd name="T19" fmla="*/ 0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0" h="584">
                  <a:moveTo>
                    <a:pt x="2" y="0"/>
                  </a:moveTo>
                  <a:lnTo>
                    <a:pt x="0" y="0"/>
                  </a:lnTo>
                  <a:lnTo>
                    <a:pt x="0" y="366"/>
                  </a:lnTo>
                  <a:lnTo>
                    <a:pt x="67" y="366"/>
                  </a:lnTo>
                  <a:lnTo>
                    <a:pt x="67" y="459"/>
                  </a:lnTo>
                  <a:lnTo>
                    <a:pt x="0" y="459"/>
                  </a:lnTo>
                  <a:lnTo>
                    <a:pt x="0" y="584"/>
                  </a:lnTo>
                  <a:lnTo>
                    <a:pt x="2" y="584"/>
                  </a:lnTo>
                  <a:lnTo>
                    <a:pt x="210" y="584"/>
                  </a:lnTo>
                  <a:lnTo>
                    <a:pt x="2" y="0"/>
                  </a:lnTo>
                  <a:close/>
                </a:path>
              </a:pathLst>
            </a:custGeom>
            <a:solidFill>
              <a:srgbClr val="00B050"/>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Rectangle 64"/>
            <p:cNvSpPr/>
            <p:nvPr/>
          </p:nvSpPr>
          <p:spPr>
            <a:xfrm>
              <a:off x="11170070" y="1875865"/>
              <a:ext cx="96419" cy="1272470"/>
            </a:xfrm>
            <a:prstGeom prst="rect">
              <a:avLst/>
            </a:prstGeom>
            <a:solidFill>
              <a:srgbClr val="00B050"/>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p:cNvGrpSpPr/>
          <p:nvPr/>
        </p:nvGrpSpPr>
        <p:grpSpPr>
          <a:xfrm>
            <a:off x="5817296" y="3397124"/>
            <a:ext cx="3967626" cy="1102664"/>
            <a:chOff x="6670778" y="3281808"/>
            <a:chExt cx="4595711" cy="1276131"/>
          </a:xfrm>
          <a:solidFill>
            <a:srgbClr val="47D86F"/>
          </a:solidFill>
        </p:grpSpPr>
        <p:sp>
          <p:nvSpPr>
            <p:cNvPr id="67" name="Freeform 36"/>
            <p:cNvSpPr>
              <a:spLocks/>
            </p:cNvSpPr>
            <p:nvPr/>
          </p:nvSpPr>
          <p:spPr bwMode="auto">
            <a:xfrm>
              <a:off x="6670778" y="3283639"/>
              <a:ext cx="4499292" cy="1272470"/>
            </a:xfrm>
            <a:custGeom>
              <a:avLst/>
              <a:gdLst>
                <a:gd name="T0" fmla="*/ 324 w 1843"/>
                <a:gd name="T1" fmla="*/ 0 h 523"/>
                <a:gd name="T2" fmla="*/ 42 w 1843"/>
                <a:gd name="T3" fmla="*/ 0 h 523"/>
                <a:gd name="T4" fmla="*/ 13 w 1843"/>
                <a:gd name="T5" fmla="*/ 262 h 523"/>
                <a:gd name="T6" fmla="*/ 94 w 1843"/>
                <a:gd name="T7" fmla="*/ 282 h 523"/>
                <a:gd name="T8" fmla="*/ 106 w 1843"/>
                <a:gd name="T9" fmla="*/ 272 h 523"/>
                <a:gd name="T10" fmla="*/ 120 w 1843"/>
                <a:gd name="T11" fmla="*/ 263 h 523"/>
                <a:gd name="T12" fmla="*/ 139 w 1843"/>
                <a:gd name="T13" fmla="*/ 256 h 523"/>
                <a:gd name="T14" fmla="*/ 163 w 1843"/>
                <a:gd name="T15" fmla="*/ 254 h 523"/>
                <a:gd name="T16" fmla="*/ 200 w 1843"/>
                <a:gd name="T17" fmla="*/ 260 h 523"/>
                <a:gd name="T18" fmla="*/ 226 w 1843"/>
                <a:gd name="T19" fmla="*/ 279 h 523"/>
                <a:gd name="T20" fmla="*/ 241 w 1843"/>
                <a:gd name="T21" fmla="*/ 308 h 523"/>
                <a:gd name="T22" fmla="*/ 246 w 1843"/>
                <a:gd name="T23" fmla="*/ 345 h 523"/>
                <a:gd name="T24" fmla="*/ 242 w 1843"/>
                <a:gd name="T25" fmla="*/ 382 h 523"/>
                <a:gd name="T26" fmla="*/ 229 w 1843"/>
                <a:gd name="T27" fmla="*/ 413 h 523"/>
                <a:gd name="T28" fmla="*/ 207 w 1843"/>
                <a:gd name="T29" fmla="*/ 433 h 523"/>
                <a:gd name="T30" fmla="*/ 174 w 1843"/>
                <a:gd name="T31" fmla="*/ 440 h 523"/>
                <a:gd name="T32" fmla="*/ 123 w 1843"/>
                <a:gd name="T33" fmla="*/ 422 h 523"/>
                <a:gd name="T34" fmla="*/ 101 w 1843"/>
                <a:gd name="T35" fmla="*/ 372 h 523"/>
                <a:gd name="T36" fmla="*/ 0 w 1843"/>
                <a:gd name="T37" fmla="*/ 372 h 523"/>
                <a:gd name="T38" fmla="*/ 16 w 1843"/>
                <a:gd name="T39" fmla="*/ 436 h 523"/>
                <a:gd name="T40" fmla="*/ 54 w 1843"/>
                <a:gd name="T41" fmla="*/ 483 h 523"/>
                <a:gd name="T42" fmla="*/ 110 w 1843"/>
                <a:gd name="T43" fmla="*/ 513 h 523"/>
                <a:gd name="T44" fmla="*/ 170 w 1843"/>
                <a:gd name="T45" fmla="*/ 523 h 523"/>
                <a:gd name="T46" fmla="*/ 166 w 1843"/>
                <a:gd name="T47" fmla="*/ 523 h 523"/>
                <a:gd name="T48" fmla="*/ 1843 w 1843"/>
                <a:gd name="T49" fmla="*/ 523 h 523"/>
                <a:gd name="T50" fmla="*/ 1843 w 1843"/>
                <a:gd name="T51" fmla="*/ 0 h 523"/>
                <a:gd name="T52" fmla="*/ 324 w 1843"/>
                <a:gd name="T53"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3" h="523">
                  <a:moveTo>
                    <a:pt x="324" y="0"/>
                  </a:moveTo>
                  <a:cubicBezTo>
                    <a:pt x="42" y="0"/>
                    <a:pt x="42" y="0"/>
                    <a:pt x="42" y="0"/>
                  </a:cubicBezTo>
                  <a:cubicBezTo>
                    <a:pt x="13" y="262"/>
                    <a:pt x="13" y="262"/>
                    <a:pt x="13" y="262"/>
                  </a:cubicBezTo>
                  <a:cubicBezTo>
                    <a:pt x="94" y="282"/>
                    <a:pt x="94" y="282"/>
                    <a:pt x="94" y="282"/>
                  </a:cubicBezTo>
                  <a:cubicBezTo>
                    <a:pt x="98" y="279"/>
                    <a:pt x="102" y="275"/>
                    <a:pt x="106" y="272"/>
                  </a:cubicBezTo>
                  <a:cubicBezTo>
                    <a:pt x="110" y="268"/>
                    <a:pt x="115" y="265"/>
                    <a:pt x="120" y="263"/>
                  </a:cubicBezTo>
                  <a:cubicBezTo>
                    <a:pt x="125" y="260"/>
                    <a:pt x="132" y="258"/>
                    <a:pt x="139" y="256"/>
                  </a:cubicBezTo>
                  <a:cubicBezTo>
                    <a:pt x="146" y="255"/>
                    <a:pt x="154" y="254"/>
                    <a:pt x="163" y="254"/>
                  </a:cubicBezTo>
                  <a:cubicBezTo>
                    <a:pt x="177" y="254"/>
                    <a:pt x="190" y="256"/>
                    <a:pt x="200" y="260"/>
                  </a:cubicBezTo>
                  <a:cubicBezTo>
                    <a:pt x="211" y="265"/>
                    <a:pt x="219" y="271"/>
                    <a:pt x="226" y="279"/>
                  </a:cubicBezTo>
                  <a:cubicBezTo>
                    <a:pt x="233" y="287"/>
                    <a:pt x="238" y="296"/>
                    <a:pt x="241" y="308"/>
                  </a:cubicBezTo>
                  <a:cubicBezTo>
                    <a:pt x="245" y="319"/>
                    <a:pt x="246" y="331"/>
                    <a:pt x="246" y="345"/>
                  </a:cubicBezTo>
                  <a:cubicBezTo>
                    <a:pt x="246" y="358"/>
                    <a:pt x="245" y="371"/>
                    <a:pt x="242" y="382"/>
                  </a:cubicBezTo>
                  <a:cubicBezTo>
                    <a:pt x="239" y="394"/>
                    <a:pt x="235" y="404"/>
                    <a:pt x="229" y="413"/>
                  </a:cubicBezTo>
                  <a:cubicBezTo>
                    <a:pt x="224" y="421"/>
                    <a:pt x="216" y="428"/>
                    <a:pt x="207" y="433"/>
                  </a:cubicBezTo>
                  <a:cubicBezTo>
                    <a:pt x="198" y="438"/>
                    <a:pt x="187" y="440"/>
                    <a:pt x="174" y="440"/>
                  </a:cubicBezTo>
                  <a:cubicBezTo>
                    <a:pt x="153" y="440"/>
                    <a:pt x="136" y="434"/>
                    <a:pt x="123" y="422"/>
                  </a:cubicBezTo>
                  <a:cubicBezTo>
                    <a:pt x="111" y="410"/>
                    <a:pt x="103" y="394"/>
                    <a:pt x="101" y="372"/>
                  </a:cubicBezTo>
                  <a:cubicBezTo>
                    <a:pt x="0" y="372"/>
                    <a:pt x="0" y="372"/>
                    <a:pt x="0" y="372"/>
                  </a:cubicBezTo>
                  <a:cubicBezTo>
                    <a:pt x="0" y="396"/>
                    <a:pt x="6" y="417"/>
                    <a:pt x="16" y="436"/>
                  </a:cubicBezTo>
                  <a:cubicBezTo>
                    <a:pt x="25" y="455"/>
                    <a:pt x="38" y="470"/>
                    <a:pt x="54" y="483"/>
                  </a:cubicBezTo>
                  <a:cubicBezTo>
                    <a:pt x="71" y="496"/>
                    <a:pt x="89" y="506"/>
                    <a:pt x="110" y="513"/>
                  </a:cubicBezTo>
                  <a:cubicBezTo>
                    <a:pt x="129" y="519"/>
                    <a:pt x="149" y="522"/>
                    <a:pt x="170" y="523"/>
                  </a:cubicBezTo>
                  <a:cubicBezTo>
                    <a:pt x="169" y="523"/>
                    <a:pt x="168" y="523"/>
                    <a:pt x="166" y="523"/>
                  </a:cubicBezTo>
                  <a:cubicBezTo>
                    <a:pt x="1843" y="523"/>
                    <a:pt x="1843" y="523"/>
                    <a:pt x="1843" y="523"/>
                  </a:cubicBezTo>
                  <a:cubicBezTo>
                    <a:pt x="1843" y="0"/>
                    <a:pt x="1843" y="0"/>
                    <a:pt x="1843" y="0"/>
                  </a:cubicBezTo>
                  <a:cubicBezTo>
                    <a:pt x="324" y="0"/>
                    <a:pt x="324" y="0"/>
                    <a:pt x="3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8" name="Freeform 14"/>
            <p:cNvSpPr>
              <a:spLocks/>
            </p:cNvSpPr>
            <p:nvPr/>
          </p:nvSpPr>
          <p:spPr bwMode="auto">
            <a:xfrm>
              <a:off x="6968291" y="3281809"/>
              <a:ext cx="976199" cy="1269529"/>
            </a:xfrm>
            <a:custGeom>
              <a:avLst/>
              <a:gdLst>
                <a:gd name="T0" fmla="*/ 141 w 260"/>
                <a:gd name="T1" fmla="*/ 0 h 338"/>
                <a:gd name="T2" fmla="*/ 141 w 260"/>
                <a:gd name="T3" fmla="*/ 54 h 338"/>
                <a:gd name="T4" fmla="*/ 8 w 260"/>
                <a:gd name="T5" fmla="*/ 54 h 338"/>
                <a:gd name="T6" fmla="*/ 0 w 260"/>
                <a:gd name="T7" fmla="*/ 126 h 338"/>
                <a:gd name="T8" fmla="*/ 8 w 260"/>
                <a:gd name="T9" fmla="*/ 122 h 338"/>
                <a:gd name="T10" fmla="*/ 20 w 260"/>
                <a:gd name="T11" fmla="*/ 118 h 338"/>
                <a:gd name="T12" fmla="*/ 34 w 260"/>
                <a:gd name="T13" fmla="*/ 115 h 338"/>
                <a:gd name="T14" fmla="*/ 50 w 260"/>
                <a:gd name="T15" fmla="*/ 113 h 338"/>
                <a:gd name="T16" fmla="*/ 93 w 260"/>
                <a:gd name="T17" fmla="*/ 121 h 338"/>
                <a:gd name="T18" fmla="*/ 125 w 260"/>
                <a:gd name="T19" fmla="*/ 143 h 338"/>
                <a:gd name="T20" fmla="*/ 145 w 260"/>
                <a:gd name="T21" fmla="*/ 178 h 338"/>
                <a:gd name="T22" fmla="*/ 152 w 260"/>
                <a:gd name="T23" fmla="*/ 226 h 338"/>
                <a:gd name="T24" fmla="*/ 145 w 260"/>
                <a:gd name="T25" fmla="*/ 269 h 338"/>
                <a:gd name="T26" fmla="*/ 124 w 260"/>
                <a:gd name="T27" fmla="*/ 304 h 338"/>
                <a:gd name="T28" fmla="*/ 88 w 260"/>
                <a:gd name="T29" fmla="*/ 329 h 338"/>
                <a:gd name="T30" fmla="*/ 39 w 260"/>
                <a:gd name="T31" fmla="*/ 338 h 338"/>
                <a:gd name="T32" fmla="*/ 260 w 260"/>
                <a:gd name="T33" fmla="*/ 338 h 338"/>
                <a:gd name="T34" fmla="*/ 141 w 260"/>
                <a:gd name="T35" fmla="*/ 0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0" h="338">
                  <a:moveTo>
                    <a:pt x="141" y="0"/>
                  </a:moveTo>
                  <a:cubicBezTo>
                    <a:pt x="141" y="54"/>
                    <a:pt x="141" y="54"/>
                    <a:pt x="141" y="54"/>
                  </a:cubicBezTo>
                  <a:cubicBezTo>
                    <a:pt x="8" y="54"/>
                    <a:pt x="8" y="54"/>
                    <a:pt x="8" y="54"/>
                  </a:cubicBezTo>
                  <a:cubicBezTo>
                    <a:pt x="0" y="126"/>
                    <a:pt x="0" y="126"/>
                    <a:pt x="0" y="126"/>
                  </a:cubicBezTo>
                  <a:cubicBezTo>
                    <a:pt x="2" y="124"/>
                    <a:pt x="5" y="123"/>
                    <a:pt x="8" y="122"/>
                  </a:cubicBezTo>
                  <a:cubicBezTo>
                    <a:pt x="12" y="121"/>
                    <a:pt x="15" y="119"/>
                    <a:pt x="20" y="118"/>
                  </a:cubicBezTo>
                  <a:cubicBezTo>
                    <a:pt x="24" y="117"/>
                    <a:pt x="29" y="115"/>
                    <a:pt x="34" y="115"/>
                  </a:cubicBezTo>
                  <a:cubicBezTo>
                    <a:pt x="39" y="113"/>
                    <a:pt x="45" y="113"/>
                    <a:pt x="50" y="113"/>
                  </a:cubicBezTo>
                  <a:cubicBezTo>
                    <a:pt x="66" y="113"/>
                    <a:pt x="80" y="116"/>
                    <a:pt x="93" y="121"/>
                  </a:cubicBezTo>
                  <a:cubicBezTo>
                    <a:pt x="105" y="126"/>
                    <a:pt x="116" y="134"/>
                    <a:pt x="125" y="143"/>
                  </a:cubicBezTo>
                  <a:cubicBezTo>
                    <a:pt x="134" y="153"/>
                    <a:pt x="140" y="165"/>
                    <a:pt x="145" y="178"/>
                  </a:cubicBezTo>
                  <a:cubicBezTo>
                    <a:pt x="149" y="193"/>
                    <a:pt x="152" y="208"/>
                    <a:pt x="152" y="226"/>
                  </a:cubicBezTo>
                  <a:cubicBezTo>
                    <a:pt x="152" y="241"/>
                    <a:pt x="149" y="255"/>
                    <a:pt x="145" y="269"/>
                  </a:cubicBezTo>
                  <a:cubicBezTo>
                    <a:pt x="140" y="282"/>
                    <a:pt x="133" y="294"/>
                    <a:pt x="124" y="304"/>
                  </a:cubicBezTo>
                  <a:cubicBezTo>
                    <a:pt x="114" y="315"/>
                    <a:pt x="103" y="323"/>
                    <a:pt x="88" y="329"/>
                  </a:cubicBezTo>
                  <a:cubicBezTo>
                    <a:pt x="74" y="335"/>
                    <a:pt x="58" y="338"/>
                    <a:pt x="39" y="338"/>
                  </a:cubicBezTo>
                  <a:cubicBezTo>
                    <a:pt x="260" y="338"/>
                    <a:pt x="260" y="338"/>
                    <a:pt x="260" y="338"/>
                  </a:cubicBezTo>
                  <a:cubicBezTo>
                    <a:pt x="162" y="59"/>
                    <a:pt x="144" y="9"/>
                    <a:pt x="141" y="0"/>
                  </a:cubicBezTo>
                  <a:close/>
                </a:path>
              </a:pathLst>
            </a:custGeom>
            <a:solidFill>
              <a:srgbClr val="00B050"/>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Rectangle 68"/>
            <p:cNvSpPr/>
            <p:nvPr/>
          </p:nvSpPr>
          <p:spPr>
            <a:xfrm>
              <a:off x="11170070" y="3281808"/>
              <a:ext cx="96419" cy="1276131"/>
            </a:xfrm>
            <a:prstGeom prst="rect">
              <a:avLst/>
            </a:prstGeom>
            <a:solidFill>
              <a:srgbClr val="00B050"/>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70" name="Group 69"/>
          <p:cNvGrpSpPr/>
          <p:nvPr/>
        </p:nvGrpSpPr>
        <p:grpSpPr>
          <a:xfrm>
            <a:off x="5811590" y="4806727"/>
            <a:ext cx="3972551" cy="1099499"/>
            <a:chOff x="6665073" y="4691412"/>
            <a:chExt cx="4601416" cy="1272469"/>
          </a:xfrm>
          <a:solidFill>
            <a:srgbClr val="47D86F"/>
          </a:solidFill>
        </p:grpSpPr>
        <p:sp>
          <p:nvSpPr>
            <p:cNvPr id="71" name="Freeform 40"/>
            <p:cNvSpPr>
              <a:spLocks noEditPoints="1"/>
            </p:cNvSpPr>
            <p:nvPr/>
          </p:nvSpPr>
          <p:spPr bwMode="auto">
            <a:xfrm>
              <a:off x="6665073" y="4691412"/>
              <a:ext cx="4504997" cy="1272469"/>
            </a:xfrm>
            <a:custGeom>
              <a:avLst/>
              <a:gdLst>
                <a:gd name="T0" fmla="*/ 261 w 1845"/>
                <a:gd name="T1" fmla="*/ 0 h 523"/>
                <a:gd name="T2" fmla="*/ 260 w 1845"/>
                <a:gd name="T3" fmla="*/ 0 h 523"/>
                <a:gd name="T4" fmla="*/ 150 w 1845"/>
                <a:gd name="T5" fmla="*/ 21 h 523"/>
                <a:gd name="T6" fmla="*/ 69 w 1845"/>
                <a:gd name="T7" fmla="*/ 79 h 523"/>
                <a:gd name="T8" fmla="*/ 18 w 1845"/>
                <a:gd name="T9" fmla="*/ 168 h 523"/>
                <a:gd name="T10" fmla="*/ 0 w 1845"/>
                <a:gd name="T11" fmla="*/ 281 h 523"/>
                <a:gd name="T12" fmla="*/ 0 w 1845"/>
                <a:gd name="T13" fmla="*/ 320 h 523"/>
                <a:gd name="T14" fmla="*/ 13 w 1845"/>
                <a:gd name="T15" fmla="*/ 402 h 523"/>
                <a:gd name="T16" fmla="*/ 49 w 1845"/>
                <a:gd name="T17" fmla="*/ 467 h 523"/>
                <a:gd name="T18" fmla="*/ 106 w 1845"/>
                <a:gd name="T19" fmla="*/ 508 h 523"/>
                <a:gd name="T20" fmla="*/ 177 w 1845"/>
                <a:gd name="T21" fmla="*/ 523 h 523"/>
                <a:gd name="T22" fmla="*/ 172 w 1845"/>
                <a:gd name="T23" fmla="*/ 523 h 523"/>
                <a:gd name="T24" fmla="*/ 1845 w 1845"/>
                <a:gd name="T25" fmla="*/ 523 h 523"/>
                <a:gd name="T26" fmla="*/ 1845 w 1845"/>
                <a:gd name="T27" fmla="*/ 0 h 523"/>
                <a:gd name="T28" fmla="*/ 275 w 1845"/>
                <a:gd name="T29" fmla="*/ 0 h 523"/>
                <a:gd name="T30" fmla="*/ 261 w 1845"/>
                <a:gd name="T31" fmla="*/ 0 h 523"/>
                <a:gd name="T32" fmla="*/ 246 w 1845"/>
                <a:gd name="T33" fmla="*/ 386 h 523"/>
                <a:gd name="T34" fmla="*/ 231 w 1845"/>
                <a:gd name="T35" fmla="*/ 415 h 523"/>
                <a:gd name="T36" fmla="*/ 208 w 1845"/>
                <a:gd name="T37" fmla="*/ 434 h 523"/>
                <a:gd name="T38" fmla="*/ 178 w 1845"/>
                <a:gd name="T39" fmla="*/ 441 h 523"/>
                <a:gd name="T40" fmla="*/ 147 w 1845"/>
                <a:gd name="T41" fmla="*/ 435 h 523"/>
                <a:gd name="T42" fmla="*/ 123 w 1845"/>
                <a:gd name="T43" fmla="*/ 415 h 523"/>
                <a:gd name="T44" fmla="*/ 107 w 1845"/>
                <a:gd name="T45" fmla="*/ 381 h 523"/>
                <a:gd name="T46" fmla="*/ 102 w 1845"/>
                <a:gd name="T47" fmla="*/ 333 h 523"/>
                <a:gd name="T48" fmla="*/ 102 w 1845"/>
                <a:gd name="T49" fmla="*/ 303 h 523"/>
                <a:gd name="T50" fmla="*/ 113 w 1845"/>
                <a:gd name="T51" fmla="*/ 285 h 523"/>
                <a:gd name="T52" fmla="*/ 130 w 1845"/>
                <a:gd name="T53" fmla="*/ 270 h 523"/>
                <a:gd name="T54" fmla="*/ 151 w 1845"/>
                <a:gd name="T55" fmla="*/ 260 h 523"/>
                <a:gd name="T56" fmla="*/ 176 w 1845"/>
                <a:gd name="T57" fmla="*/ 256 h 523"/>
                <a:gd name="T58" fmla="*/ 207 w 1845"/>
                <a:gd name="T59" fmla="*/ 263 h 523"/>
                <a:gd name="T60" fmla="*/ 231 w 1845"/>
                <a:gd name="T61" fmla="*/ 282 h 523"/>
                <a:gd name="T62" fmla="*/ 246 w 1845"/>
                <a:gd name="T63" fmla="*/ 312 h 523"/>
                <a:gd name="T64" fmla="*/ 251 w 1845"/>
                <a:gd name="T65" fmla="*/ 349 h 523"/>
                <a:gd name="T66" fmla="*/ 246 w 1845"/>
                <a:gd name="T67" fmla="*/ 38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5" h="523">
                  <a:moveTo>
                    <a:pt x="261" y="0"/>
                  </a:moveTo>
                  <a:cubicBezTo>
                    <a:pt x="260" y="0"/>
                    <a:pt x="260" y="0"/>
                    <a:pt x="260" y="0"/>
                  </a:cubicBezTo>
                  <a:cubicBezTo>
                    <a:pt x="219" y="0"/>
                    <a:pt x="183" y="7"/>
                    <a:pt x="150" y="21"/>
                  </a:cubicBezTo>
                  <a:cubicBezTo>
                    <a:pt x="118" y="35"/>
                    <a:pt x="91" y="54"/>
                    <a:pt x="69" y="79"/>
                  </a:cubicBezTo>
                  <a:cubicBezTo>
                    <a:pt x="46" y="104"/>
                    <a:pt x="29" y="133"/>
                    <a:pt x="18" y="168"/>
                  </a:cubicBezTo>
                  <a:cubicBezTo>
                    <a:pt x="6" y="202"/>
                    <a:pt x="0" y="240"/>
                    <a:pt x="0" y="281"/>
                  </a:cubicBezTo>
                  <a:cubicBezTo>
                    <a:pt x="0" y="320"/>
                    <a:pt x="0" y="320"/>
                    <a:pt x="0" y="320"/>
                  </a:cubicBezTo>
                  <a:cubicBezTo>
                    <a:pt x="0" y="350"/>
                    <a:pt x="4" y="377"/>
                    <a:pt x="13" y="402"/>
                  </a:cubicBezTo>
                  <a:cubicBezTo>
                    <a:pt x="22" y="427"/>
                    <a:pt x="34" y="449"/>
                    <a:pt x="49" y="467"/>
                  </a:cubicBezTo>
                  <a:cubicBezTo>
                    <a:pt x="65" y="484"/>
                    <a:pt x="84" y="498"/>
                    <a:pt x="106" y="508"/>
                  </a:cubicBezTo>
                  <a:cubicBezTo>
                    <a:pt x="127" y="518"/>
                    <a:pt x="151" y="523"/>
                    <a:pt x="177" y="523"/>
                  </a:cubicBezTo>
                  <a:cubicBezTo>
                    <a:pt x="176" y="523"/>
                    <a:pt x="174" y="523"/>
                    <a:pt x="172" y="523"/>
                  </a:cubicBezTo>
                  <a:cubicBezTo>
                    <a:pt x="1845" y="523"/>
                    <a:pt x="1845" y="523"/>
                    <a:pt x="1845" y="523"/>
                  </a:cubicBezTo>
                  <a:cubicBezTo>
                    <a:pt x="1845" y="0"/>
                    <a:pt x="1845" y="0"/>
                    <a:pt x="1845" y="0"/>
                  </a:cubicBezTo>
                  <a:cubicBezTo>
                    <a:pt x="275" y="0"/>
                    <a:pt x="275" y="0"/>
                    <a:pt x="275" y="0"/>
                  </a:cubicBezTo>
                  <a:lnTo>
                    <a:pt x="261" y="0"/>
                  </a:lnTo>
                  <a:close/>
                  <a:moveTo>
                    <a:pt x="246" y="386"/>
                  </a:moveTo>
                  <a:cubicBezTo>
                    <a:pt x="242" y="397"/>
                    <a:pt x="237" y="407"/>
                    <a:pt x="231" y="415"/>
                  </a:cubicBezTo>
                  <a:cubicBezTo>
                    <a:pt x="225" y="423"/>
                    <a:pt x="217" y="430"/>
                    <a:pt x="208" y="434"/>
                  </a:cubicBezTo>
                  <a:cubicBezTo>
                    <a:pt x="199" y="439"/>
                    <a:pt x="189" y="441"/>
                    <a:pt x="178" y="441"/>
                  </a:cubicBezTo>
                  <a:cubicBezTo>
                    <a:pt x="167" y="441"/>
                    <a:pt x="156" y="439"/>
                    <a:pt x="147" y="435"/>
                  </a:cubicBezTo>
                  <a:cubicBezTo>
                    <a:pt x="137" y="430"/>
                    <a:pt x="129" y="424"/>
                    <a:pt x="123" y="415"/>
                  </a:cubicBezTo>
                  <a:cubicBezTo>
                    <a:pt x="116" y="406"/>
                    <a:pt x="111" y="394"/>
                    <a:pt x="107" y="381"/>
                  </a:cubicBezTo>
                  <a:cubicBezTo>
                    <a:pt x="103" y="367"/>
                    <a:pt x="102" y="351"/>
                    <a:pt x="102" y="333"/>
                  </a:cubicBezTo>
                  <a:cubicBezTo>
                    <a:pt x="102" y="303"/>
                    <a:pt x="102" y="303"/>
                    <a:pt x="102" y="303"/>
                  </a:cubicBezTo>
                  <a:cubicBezTo>
                    <a:pt x="104" y="297"/>
                    <a:pt x="108" y="291"/>
                    <a:pt x="113" y="285"/>
                  </a:cubicBezTo>
                  <a:cubicBezTo>
                    <a:pt x="118" y="279"/>
                    <a:pt x="123" y="274"/>
                    <a:pt x="130" y="270"/>
                  </a:cubicBezTo>
                  <a:cubicBezTo>
                    <a:pt x="136" y="265"/>
                    <a:pt x="143" y="262"/>
                    <a:pt x="151" y="260"/>
                  </a:cubicBezTo>
                  <a:cubicBezTo>
                    <a:pt x="158" y="257"/>
                    <a:pt x="167" y="256"/>
                    <a:pt x="176" y="256"/>
                  </a:cubicBezTo>
                  <a:cubicBezTo>
                    <a:pt x="188" y="256"/>
                    <a:pt x="198" y="258"/>
                    <a:pt x="207" y="263"/>
                  </a:cubicBezTo>
                  <a:cubicBezTo>
                    <a:pt x="217" y="267"/>
                    <a:pt x="224" y="274"/>
                    <a:pt x="231" y="282"/>
                  </a:cubicBezTo>
                  <a:cubicBezTo>
                    <a:pt x="238" y="290"/>
                    <a:pt x="242" y="300"/>
                    <a:pt x="246" y="312"/>
                  </a:cubicBezTo>
                  <a:cubicBezTo>
                    <a:pt x="249" y="323"/>
                    <a:pt x="251" y="335"/>
                    <a:pt x="251" y="349"/>
                  </a:cubicBezTo>
                  <a:cubicBezTo>
                    <a:pt x="251" y="362"/>
                    <a:pt x="249" y="375"/>
                    <a:pt x="246" y="38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2" name="Freeform 9"/>
            <p:cNvSpPr>
              <a:spLocks/>
            </p:cNvSpPr>
            <p:nvPr/>
          </p:nvSpPr>
          <p:spPr bwMode="auto">
            <a:xfrm>
              <a:off x="6916774" y="4691412"/>
              <a:ext cx="875911" cy="1272469"/>
            </a:xfrm>
            <a:custGeom>
              <a:avLst/>
              <a:gdLst>
                <a:gd name="T0" fmla="*/ 113 w 232"/>
                <a:gd name="T1" fmla="*/ 0 h 340"/>
                <a:gd name="T2" fmla="*/ 113 w 232"/>
                <a:gd name="T3" fmla="*/ 0 h 340"/>
                <a:gd name="T4" fmla="*/ 113 w 232"/>
                <a:gd name="T5" fmla="*/ 55 h 340"/>
                <a:gd name="T6" fmla="*/ 109 w 232"/>
                <a:gd name="T7" fmla="*/ 55 h 340"/>
                <a:gd name="T8" fmla="*/ 66 w 232"/>
                <a:gd name="T9" fmla="*/ 61 h 340"/>
                <a:gd name="T10" fmla="*/ 33 w 232"/>
                <a:gd name="T11" fmla="*/ 78 h 340"/>
                <a:gd name="T12" fmla="*/ 12 w 232"/>
                <a:gd name="T13" fmla="*/ 105 h 340"/>
                <a:gd name="T14" fmla="*/ 0 w 232"/>
                <a:gd name="T15" fmla="*/ 140 h 340"/>
                <a:gd name="T16" fmla="*/ 29 w 232"/>
                <a:gd name="T17" fmla="*/ 121 h 340"/>
                <a:gd name="T18" fmla="*/ 68 w 232"/>
                <a:gd name="T19" fmla="*/ 114 h 340"/>
                <a:gd name="T20" fmla="*/ 109 w 232"/>
                <a:gd name="T21" fmla="*/ 122 h 340"/>
                <a:gd name="T22" fmla="*/ 139 w 232"/>
                <a:gd name="T23" fmla="*/ 147 h 340"/>
                <a:gd name="T24" fmla="*/ 157 w 232"/>
                <a:gd name="T25" fmla="*/ 183 h 340"/>
                <a:gd name="T26" fmla="*/ 163 w 232"/>
                <a:gd name="T27" fmla="*/ 226 h 340"/>
                <a:gd name="T28" fmla="*/ 155 w 232"/>
                <a:gd name="T29" fmla="*/ 271 h 340"/>
                <a:gd name="T30" fmla="*/ 132 w 232"/>
                <a:gd name="T31" fmla="*/ 307 h 340"/>
                <a:gd name="T32" fmla="*/ 97 w 232"/>
                <a:gd name="T33" fmla="*/ 331 h 340"/>
                <a:gd name="T34" fmla="*/ 50 w 232"/>
                <a:gd name="T35" fmla="*/ 340 h 340"/>
                <a:gd name="T36" fmla="*/ 232 w 232"/>
                <a:gd name="T37" fmla="*/ 340 h 340"/>
                <a:gd name="T38" fmla="*/ 113 w 232"/>
                <a:gd name="T39"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2" h="340">
                  <a:moveTo>
                    <a:pt x="113" y="0"/>
                  </a:moveTo>
                  <a:cubicBezTo>
                    <a:pt x="113" y="0"/>
                    <a:pt x="113" y="0"/>
                    <a:pt x="113" y="0"/>
                  </a:cubicBezTo>
                  <a:cubicBezTo>
                    <a:pt x="113" y="55"/>
                    <a:pt x="113" y="55"/>
                    <a:pt x="113" y="55"/>
                  </a:cubicBezTo>
                  <a:cubicBezTo>
                    <a:pt x="109" y="55"/>
                    <a:pt x="109" y="55"/>
                    <a:pt x="109" y="55"/>
                  </a:cubicBezTo>
                  <a:cubicBezTo>
                    <a:pt x="93" y="55"/>
                    <a:pt x="78" y="57"/>
                    <a:pt x="66" y="61"/>
                  </a:cubicBezTo>
                  <a:cubicBezTo>
                    <a:pt x="54" y="64"/>
                    <a:pt x="42" y="70"/>
                    <a:pt x="33" y="78"/>
                  </a:cubicBezTo>
                  <a:cubicBezTo>
                    <a:pt x="24" y="85"/>
                    <a:pt x="17" y="94"/>
                    <a:pt x="12" y="105"/>
                  </a:cubicBezTo>
                  <a:cubicBezTo>
                    <a:pt x="6" y="116"/>
                    <a:pt x="2" y="127"/>
                    <a:pt x="0" y="140"/>
                  </a:cubicBezTo>
                  <a:cubicBezTo>
                    <a:pt x="8" y="133"/>
                    <a:pt x="18" y="126"/>
                    <a:pt x="29" y="121"/>
                  </a:cubicBezTo>
                  <a:cubicBezTo>
                    <a:pt x="40" y="116"/>
                    <a:pt x="54" y="114"/>
                    <a:pt x="68" y="114"/>
                  </a:cubicBezTo>
                  <a:cubicBezTo>
                    <a:pt x="84" y="114"/>
                    <a:pt x="97" y="116"/>
                    <a:pt x="109" y="122"/>
                  </a:cubicBezTo>
                  <a:cubicBezTo>
                    <a:pt x="121" y="129"/>
                    <a:pt x="131" y="137"/>
                    <a:pt x="139" y="147"/>
                  </a:cubicBezTo>
                  <a:cubicBezTo>
                    <a:pt x="147" y="157"/>
                    <a:pt x="153" y="169"/>
                    <a:pt x="157" y="183"/>
                  </a:cubicBezTo>
                  <a:cubicBezTo>
                    <a:pt x="161" y="196"/>
                    <a:pt x="163" y="211"/>
                    <a:pt x="163" y="226"/>
                  </a:cubicBezTo>
                  <a:cubicBezTo>
                    <a:pt x="163" y="242"/>
                    <a:pt x="160" y="257"/>
                    <a:pt x="155" y="271"/>
                  </a:cubicBezTo>
                  <a:cubicBezTo>
                    <a:pt x="150" y="285"/>
                    <a:pt x="142" y="297"/>
                    <a:pt x="132" y="307"/>
                  </a:cubicBezTo>
                  <a:cubicBezTo>
                    <a:pt x="122" y="317"/>
                    <a:pt x="111" y="326"/>
                    <a:pt x="97" y="331"/>
                  </a:cubicBezTo>
                  <a:cubicBezTo>
                    <a:pt x="83" y="337"/>
                    <a:pt x="67" y="340"/>
                    <a:pt x="50" y="340"/>
                  </a:cubicBezTo>
                  <a:cubicBezTo>
                    <a:pt x="232" y="340"/>
                    <a:pt x="232" y="340"/>
                    <a:pt x="232" y="340"/>
                  </a:cubicBezTo>
                  <a:cubicBezTo>
                    <a:pt x="113" y="0"/>
                    <a:pt x="113" y="0"/>
                    <a:pt x="113" y="0"/>
                  </a:cubicBezTo>
                  <a:close/>
                </a:path>
              </a:pathLst>
            </a:custGeom>
            <a:solidFill>
              <a:srgbClr val="00B050"/>
            </a:solidFill>
            <a:ln>
              <a:noFill/>
            </a:ln>
          </p:spPr>
          <p:txBody>
            <a:bodyPr vert="horz" wrap="square" lIns="91440" tIns="45720" rIns="91440" bIns="45720" numCol="1" anchor="t" anchorCtr="0" compatLnSpc="1">
              <a:prstTxWarp prst="textNoShape">
                <a:avLst/>
              </a:prstTxWarp>
            </a:bodyPr>
            <a:lstStyle/>
            <a:p>
              <a:endParaRPr lang="en-US"/>
            </a:p>
          </p:txBody>
        </p:sp>
        <p:sp>
          <p:nvSpPr>
            <p:cNvPr id="73" name="Rectangle 72"/>
            <p:cNvSpPr/>
            <p:nvPr/>
          </p:nvSpPr>
          <p:spPr>
            <a:xfrm>
              <a:off x="11170070" y="4691412"/>
              <a:ext cx="96419" cy="1272469"/>
            </a:xfrm>
            <a:prstGeom prst="rect">
              <a:avLst/>
            </a:prstGeom>
            <a:solidFill>
              <a:srgbClr val="00B050"/>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74" name="TextBox 73"/>
          <p:cNvSpPr txBox="1"/>
          <p:nvPr/>
        </p:nvSpPr>
        <p:spPr>
          <a:xfrm>
            <a:off x="1341525" y="2158479"/>
            <a:ext cx="2547081" cy="307777"/>
          </a:xfrm>
          <a:prstGeom prst="rect">
            <a:avLst/>
          </a:prstGeom>
          <a:noFill/>
        </p:spPr>
        <p:txBody>
          <a:bodyPr wrap="square" rtlCol="0">
            <a:spAutoFit/>
          </a:bodyPr>
          <a:lstStyle/>
          <a:p>
            <a:r>
              <a:rPr lang="en-US" sz="1400" b="1" dirty="0">
                <a:solidFill>
                  <a:srgbClr val="FFFFFF"/>
                </a:solidFill>
                <a:latin typeface="+mj-lt"/>
              </a:rPr>
              <a:t>Maintain Momentum</a:t>
            </a:r>
          </a:p>
        </p:txBody>
      </p:sp>
      <p:sp>
        <p:nvSpPr>
          <p:cNvPr id="75" name="TextBox 74"/>
          <p:cNvSpPr txBox="1"/>
          <p:nvPr/>
        </p:nvSpPr>
        <p:spPr>
          <a:xfrm>
            <a:off x="1341525" y="2466137"/>
            <a:ext cx="2627794" cy="464743"/>
          </a:xfrm>
          <a:prstGeom prst="rect">
            <a:avLst/>
          </a:prstGeom>
          <a:noFill/>
        </p:spPr>
        <p:txBody>
          <a:bodyPr wrap="square" rtlCol="0">
            <a:spAutoFit/>
          </a:bodyPr>
          <a:lstStyle/>
          <a:p>
            <a:pPr>
              <a:lnSpc>
                <a:spcPct val="110000"/>
              </a:lnSpc>
            </a:pPr>
            <a:r>
              <a:rPr lang="en-GB" sz="1100" dirty="0">
                <a:solidFill>
                  <a:srgbClr val="FFFFFF"/>
                </a:solidFill>
              </a:rPr>
              <a:t>Progress isn’t quick, but we have maintained momentum</a:t>
            </a:r>
            <a:endParaRPr lang="en-US" sz="1100" dirty="0">
              <a:solidFill>
                <a:srgbClr val="FFFFFF"/>
              </a:solidFill>
            </a:endParaRPr>
          </a:p>
        </p:txBody>
      </p:sp>
      <p:sp>
        <p:nvSpPr>
          <p:cNvPr id="76" name="TextBox 75"/>
          <p:cNvSpPr txBox="1"/>
          <p:nvPr/>
        </p:nvSpPr>
        <p:spPr>
          <a:xfrm>
            <a:off x="1341525" y="3536549"/>
            <a:ext cx="2673041" cy="307777"/>
          </a:xfrm>
          <a:prstGeom prst="rect">
            <a:avLst/>
          </a:prstGeom>
          <a:noFill/>
        </p:spPr>
        <p:txBody>
          <a:bodyPr wrap="square" rtlCol="0">
            <a:spAutoFit/>
          </a:bodyPr>
          <a:lstStyle/>
          <a:p>
            <a:r>
              <a:rPr lang="en-US" sz="1400" b="1" dirty="0">
                <a:solidFill>
                  <a:srgbClr val="FFFFFF"/>
                </a:solidFill>
                <a:latin typeface="+mj-lt"/>
              </a:rPr>
              <a:t>Communication &amp; Commitment</a:t>
            </a:r>
          </a:p>
        </p:txBody>
      </p:sp>
      <p:sp>
        <p:nvSpPr>
          <p:cNvPr id="77" name="TextBox 76"/>
          <p:cNvSpPr txBox="1"/>
          <p:nvPr/>
        </p:nvSpPr>
        <p:spPr>
          <a:xfrm>
            <a:off x="1341525" y="3844207"/>
            <a:ext cx="2627794" cy="464743"/>
          </a:xfrm>
          <a:prstGeom prst="rect">
            <a:avLst/>
          </a:prstGeom>
          <a:noFill/>
        </p:spPr>
        <p:txBody>
          <a:bodyPr wrap="square" rtlCol="0">
            <a:spAutoFit/>
          </a:bodyPr>
          <a:lstStyle/>
          <a:p>
            <a:pPr>
              <a:lnSpc>
                <a:spcPct val="110000"/>
              </a:lnSpc>
            </a:pPr>
            <a:r>
              <a:rPr lang="en-GB" sz="1100" dirty="0">
                <a:solidFill>
                  <a:srgbClr val="FFFFFF"/>
                </a:solidFill>
              </a:rPr>
              <a:t>Communication and commitment is needed</a:t>
            </a:r>
            <a:endParaRPr lang="en-US" sz="1100" dirty="0">
              <a:solidFill>
                <a:srgbClr val="FFFFFF"/>
              </a:solidFill>
            </a:endParaRPr>
          </a:p>
        </p:txBody>
      </p:sp>
      <p:sp>
        <p:nvSpPr>
          <p:cNvPr id="78" name="TextBox 77"/>
          <p:cNvSpPr txBox="1"/>
          <p:nvPr/>
        </p:nvSpPr>
        <p:spPr>
          <a:xfrm>
            <a:off x="1341524" y="4947622"/>
            <a:ext cx="2649358" cy="307777"/>
          </a:xfrm>
          <a:prstGeom prst="rect">
            <a:avLst/>
          </a:prstGeom>
          <a:noFill/>
        </p:spPr>
        <p:txBody>
          <a:bodyPr wrap="square" rtlCol="0">
            <a:spAutoFit/>
          </a:bodyPr>
          <a:lstStyle/>
          <a:p>
            <a:r>
              <a:rPr lang="en-US" sz="1400" b="1" dirty="0">
                <a:solidFill>
                  <a:srgbClr val="FFFFFF"/>
                </a:solidFill>
                <a:latin typeface="+mj-lt"/>
              </a:rPr>
              <a:t>Partnership Working</a:t>
            </a:r>
          </a:p>
        </p:txBody>
      </p:sp>
      <p:sp>
        <p:nvSpPr>
          <p:cNvPr id="79" name="TextBox 78"/>
          <p:cNvSpPr txBox="1"/>
          <p:nvPr/>
        </p:nvSpPr>
        <p:spPr>
          <a:xfrm>
            <a:off x="1341525" y="5255280"/>
            <a:ext cx="2627794" cy="464743"/>
          </a:xfrm>
          <a:prstGeom prst="rect">
            <a:avLst/>
          </a:prstGeom>
          <a:noFill/>
        </p:spPr>
        <p:txBody>
          <a:bodyPr wrap="square" rtlCol="0">
            <a:spAutoFit/>
          </a:bodyPr>
          <a:lstStyle/>
          <a:p>
            <a:pPr>
              <a:lnSpc>
                <a:spcPct val="110000"/>
              </a:lnSpc>
            </a:pPr>
            <a:r>
              <a:rPr lang="en-GB" sz="1100" dirty="0">
                <a:solidFill>
                  <a:srgbClr val="FFFFFF"/>
                </a:solidFill>
              </a:rPr>
              <a:t>HR &amp; TU colleagues working in partnership is critical for progress</a:t>
            </a:r>
            <a:endParaRPr lang="en-US" sz="1100" dirty="0">
              <a:solidFill>
                <a:srgbClr val="FFFFFF"/>
              </a:solidFill>
            </a:endParaRPr>
          </a:p>
        </p:txBody>
      </p:sp>
      <p:sp>
        <p:nvSpPr>
          <p:cNvPr id="80" name="TextBox 79"/>
          <p:cNvSpPr txBox="1"/>
          <p:nvPr/>
        </p:nvSpPr>
        <p:spPr>
          <a:xfrm>
            <a:off x="7055369" y="2158479"/>
            <a:ext cx="2521768" cy="307777"/>
          </a:xfrm>
          <a:prstGeom prst="rect">
            <a:avLst/>
          </a:prstGeom>
          <a:noFill/>
        </p:spPr>
        <p:txBody>
          <a:bodyPr wrap="square" rtlCol="0">
            <a:spAutoFit/>
          </a:bodyPr>
          <a:lstStyle/>
          <a:p>
            <a:r>
              <a:rPr lang="en-US" sz="1400" b="1" dirty="0">
                <a:solidFill>
                  <a:srgbClr val="FFFFFF"/>
                </a:solidFill>
                <a:latin typeface="+mj-lt"/>
              </a:rPr>
              <a:t>Governance</a:t>
            </a:r>
          </a:p>
        </p:txBody>
      </p:sp>
      <p:sp>
        <p:nvSpPr>
          <p:cNvPr id="81" name="TextBox 80"/>
          <p:cNvSpPr txBox="1"/>
          <p:nvPr/>
        </p:nvSpPr>
        <p:spPr>
          <a:xfrm>
            <a:off x="7055368" y="2466137"/>
            <a:ext cx="2639037" cy="650947"/>
          </a:xfrm>
          <a:prstGeom prst="rect">
            <a:avLst/>
          </a:prstGeom>
          <a:noFill/>
        </p:spPr>
        <p:txBody>
          <a:bodyPr wrap="square" rtlCol="0">
            <a:spAutoFit/>
          </a:bodyPr>
          <a:lstStyle/>
          <a:p>
            <a:pPr>
              <a:lnSpc>
                <a:spcPct val="110000"/>
              </a:lnSpc>
            </a:pPr>
            <a:r>
              <a:rPr lang="en-GB" sz="1100" dirty="0">
                <a:solidFill>
                  <a:srgbClr val="FFFFFF"/>
                </a:solidFill>
              </a:rPr>
              <a:t>There is a requirement for governance processes to track implementation &amp; benefits to trusts</a:t>
            </a:r>
            <a:endParaRPr lang="en-US" sz="1100" dirty="0">
              <a:solidFill>
                <a:srgbClr val="FFFFFF"/>
              </a:solidFill>
            </a:endParaRPr>
          </a:p>
        </p:txBody>
      </p:sp>
      <p:sp>
        <p:nvSpPr>
          <p:cNvPr id="82" name="TextBox 81"/>
          <p:cNvSpPr txBox="1"/>
          <p:nvPr/>
        </p:nvSpPr>
        <p:spPr>
          <a:xfrm>
            <a:off x="7055369" y="3536549"/>
            <a:ext cx="2522584" cy="307777"/>
          </a:xfrm>
          <a:prstGeom prst="rect">
            <a:avLst/>
          </a:prstGeom>
          <a:noFill/>
        </p:spPr>
        <p:txBody>
          <a:bodyPr wrap="square" rtlCol="0">
            <a:spAutoFit/>
          </a:bodyPr>
          <a:lstStyle/>
          <a:p>
            <a:r>
              <a:rPr lang="en-US" sz="1400" b="1" dirty="0">
                <a:solidFill>
                  <a:srgbClr val="FFFFFF"/>
                </a:solidFill>
                <a:latin typeface="+mj-lt"/>
              </a:rPr>
              <a:t>Joined Up Working</a:t>
            </a:r>
          </a:p>
        </p:txBody>
      </p:sp>
      <p:sp>
        <p:nvSpPr>
          <p:cNvPr id="83" name="TextBox 82"/>
          <p:cNvSpPr txBox="1"/>
          <p:nvPr/>
        </p:nvSpPr>
        <p:spPr>
          <a:xfrm>
            <a:off x="7055368" y="3844207"/>
            <a:ext cx="2639037" cy="650947"/>
          </a:xfrm>
          <a:prstGeom prst="rect">
            <a:avLst/>
          </a:prstGeom>
          <a:noFill/>
        </p:spPr>
        <p:txBody>
          <a:bodyPr wrap="square" rtlCol="0">
            <a:spAutoFit/>
          </a:bodyPr>
          <a:lstStyle/>
          <a:p>
            <a:pPr>
              <a:lnSpc>
                <a:spcPct val="110000"/>
              </a:lnSpc>
            </a:pPr>
            <a:r>
              <a:rPr lang="en-GB" sz="1100" dirty="0">
                <a:solidFill>
                  <a:srgbClr val="FFFFFF"/>
                </a:solidFill>
              </a:rPr>
              <a:t>It’s important to work alongside other streamlining </a:t>
            </a:r>
            <a:r>
              <a:rPr lang="en-GB" sz="1100" dirty="0" err="1">
                <a:solidFill>
                  <a:srgbClr val="FFFFFF"/>
                </a:solidFill>
              </a:rPr>
              <a:t>workstreams</a:t>
            </a:r>
            <a:r>
              <a:rPr lang="en-GB" sz="1100" dirty="0">
                <a:solidFill>
                  <a:srgbClr val="FFFFFF"/>
                </a:solidFill>
              </a:rPr>
              <a:t> to support policy development</a:t>
            </a:r>
            <a:endParaRPr lang="en-US" sz="1100" dirty="0">
              <a:solidFill>
                <a:srgbClr val="FFFFFF"/>
              </a:solidFill>
            </a:endParaRPr>
          </a:p>
        </p:txBody>
      </p:sp>
      <p:sp>
        <p:nvSpPr>
          <p:cNvPr id="84" name="TextBox 83"/>
          <p:cNvSpPr txBox="1"/>
          <p:nvPr/>
        </p:nvSpPr>
        <p:spPr>
          <a:xfrm>
            <a:off x="7055369" y="4947622"/>
            <a:ext cx="2639035" cy="307777"/>
          </a:xfrm>
          <a:prstGeom prst="rect">
            <a:avLst/>
          </a:prstGeom>
          <a:noFill/>
        </p:spPr>
        <p:txBody>
          <a:bodyPr wrap="square" rtlCol="0">
            <a:spAutoFit/>
          </a:bodyPr>
          <a:lstStyle/>
          <a:p>
            <a:r>
              <a:rPr lang="en-US" sz="1400" b="1" dirty="0">
                <a:solidFill>
                  <a:srgbClr val="FFFFFF"/>
                </a:solidFill>
                <a:latin typeface="+mj-lt"/>
              </a:rPr>
              <a:t>Acceptance</a:t>
            </a:r>
          </a:p>
        </p:txBody>
      </p:sp>
      <p:sp>
        <p:nvSpPr>
          <p:cNvPr id="85" name="TextBox 84"/>
          <p:cNvSpPr txBox="1"/>
          <p:nvPr/>
        </p:nvSpPr>
        <p:spPr>
          <a:xfrm>
            <a:off x="7055368" y="5255280"/>
            <a:ext cx="2639037" cy="650947"/>
          </a:xfrm>
          <a:prstGeom prst="rect">
            <a:avLst/>
          </a:prstGeom>
          <a:noFill/>
        </p:spPr>
        <p:txBody>
          <a:bodyPr wrap="square" rtlCol="0">
            <a:spAutoFit/>
          </a:bodyPr>
          <a:lstStyle/>
          <a:p>
            <a:pPr>
              <a:lnSpc>
                <a:spcPct val="110000"/>
              </a:lnSpc>
            </a:pPr>
            <a:r>
              <a:rPr lang="en-GB" sz="1100" dirty="0">
                <a:solidFill>
                  <a:srgbClr val="FFFFFF"/>
                </a:solidFill>
              </a:rPr>
              <a:t>Acceptance that not all trusts are going to unilaterally sign up for a standard policy &amp; therefore “partial” agreement is OK</a:t>
            </a:r>
            <a:endParaRPr lang="en-US" sz="1100" dirty="0">
              <a:solidFill>
                <a:srgbClr val="FFFFFF"/>
              </a:solidFill>
            </a:endParaRPr>
          </a:p>
        </p:txBody>
      </p:sp>
    </p:spTree>
    <p:extLst>
      <p:ext uri="{BB962C8B-B14F-4D97-AF65-F5344CB8AC3E}">
        <p14:creationId xmlns:p14="http://schemas.microsoft.com/office/powerpoint/2010/main" val="319847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1000"/>
                                        <p:tgtEl>
                                          <p:spTgt spid="50"/>
                                        </p:tgtEl>
                                      </p:cBhvr>
                                    </p:animEffect>
                                    <p:anim calcmode="lin" valueType="num">
                                      <p:cBhvr>
                                        <p:cTn id="8" dur="1000" fill="hold"/>
                                        <p:tgtEl>
                                          <p:spTgt spid="50"/>
                                        </p:tgtEl>
                                        <p:attrNameLst>
                                          <p:attrName>ppt_x</p:attrName>
                                        </p:attrNameLst>
                                      </p:cBhvr>
                                      <p:tavLst>
                                        <p:tav tm="0">
                                          <p:val>
                                            <p:strVal val="#ppt_x"/>
                                          </p:val>
                                        </p:tav>
                                        <p:tav tm="100000">
                                          <p:val>
                                            <p:strVal val="#ppt_x"/>
                                          </p:val>
                                        </p:tav>
                                      </p:tavLst>
                                    </p:anim>
                                    <p:anim calcmode="lin" valueType="num">
                                      <p:cBhvr>
                                        <p:cTn id="9" dur="1000" fill="hold"/>
                                        <p:tgtEl>
                                          <p:spTgt spid="5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74"/>
                                        </p:tgtEl>
                                        <p:attrNameLst>
                                          <p:attrName>style.visibility</p:attrName>
                                        </p:attrNameLst>
                                      </p:cBhvr>
                                      <p:to>
                                        <p:strVal val="visible"/>
                                      </p:to>
                                    </p:set>
                                    <p:animEffect transition="in" filter="fade">
                                      <p:cBhvr>
                                        <p:cTn id="13" dur="500"/>
                                        <p:tgtEl>
                                          <p:spTgt spid="7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500"/>
                                        <p:tgtEl>
                                          <p:spTgt spid="75"/>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10" presetClass="entr" presetSubtype="0"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Effect transition="in" filter="fade">
                                      <p:cBhvr>
                                        <p:cTn id="26" dur="500"/>
                                        <p:tgtEl>
                                          <p:spTgt spid="76"/>
                                        </p:tgtEl>
                                      </p:cBhvr>
                                    </p:animEffect>
                                  </p:childTnLst>
                                </p:cTn>
                              </p:par>
                            </p:childTnLst>
                          </p:cTn>
                        </p:par>
                        <p:par>
                          <p:cTn id="27" fill="hold">
                            <p:stCondLst>
                              <p:cond delay="3000"/>
                            </p:stCondLst>
                            <p:childTnLst>
                              <p:par>
                                <p:cTn id="28" presetID="10" presetClass="entr" presetSubtype="0" fill="hold" grpId="0" nodeType="afterEffect">
                                  <p:stCondLst>
                                    <p:cond delay="0"/>
                                  </p:stCondLst>
                                  <p:childTnLst>
                                    <p:set>
                                      <p:cBhvr>
                                        <p:cTn id="29" dur="1" fill="hold">
                                          <p:stCondLst>
                                            <p:cond delay="0"/>
                                          </p:stCondLst>
                                        </p:cTn>
                                        <p:tgtEl>
                                          <p:spTgt spid="77"/>
                                        </p:tgtEl>
                                        <p:attrNameLst>
                                          <p:attrName>style.visibility</p:attrName>
                                        </p:attrNameLst>
                                      </p:cBhvr>
                                      <p:to>
                                        <p:strVal val="visible"/>
                                      </p:to>
                                    </p:set>
                                    <p:animEffect transition="in" filter="fade">
                                      <p:cBhvr>
                                        <p:cTn id="30" dur="500"/>
                                        <p:tgtEl>
                                          <p:spTgt spid="77"/>
                                        </p:tgtEl>
                                      </p:cBhvr>
                                    </p:animEffect>
                                  </p:childTnLst>
                                </p:cTn>
                              </p:par>
                              <p:par>
                                <p:cTn id="31" presetID="42" presetClass="entr" presetSubtype="0" fill="hold" nodeType="withEffect">
                                  <p:stCondLst>
                                    <p:cond delay="0"/>
                                  </p:stCondLst>
                                  <p:childTnLst>
                                    <p:set>
                                      <p:cBhvr>
                                        <p:cTn id="32" dur="1" fill="hold">
                                          <p:stCondLst>
                                            <p:cond delay="0"/>
                                          </p:stCondLst>
                                        </p:cTn>
                                        <p:tgtEl>
                                          <p:spTgt spid="58"/>
                                        </p:tgtEl>
                                        <p:attrNameLst>
                                          <p:attrName>style.visibility</p:attrName>
                                        </p:attrNameLst>
                                      </p:cBhvr>
                                      <p:to>
                                        <p:strVal val="visible"/>
                                      </p:to>
                                    </p:set>
                                    <p:animEffect transition="in" filter="fade">
                                      <p:cBhvr>
                                        <p:cTn id="33" dur="1000"/>
                                        <p:tgtEl>
                                          <p:spTgt spid="58"/>
                                        </p:tgtEl>
                                      </p:cBhvr>
                                    </p:animEffect>
                                    <p:anim calcmode="lin" valueType="num">
                                      <p:cBhvr>
                                        <p:cTn id="34" dur="1000" fill="hold"/>
                                        <p:tgtEl>
                                          <p:spTgt spid="58"/>
                                        </p:tgtEl>
                                        <p:attrNameLst>
                                          <p:attrName>ppt_x</p:attrName>
                                        </p:attrNameLst>
                                      </p:cBhvr>
                                      <p:tavLst>
                                        <p:tav tm="0">
                                          <p:val>
                                            <p:strVal val="#ppt_x"/>
                                          </p:val>
                                        </p:tav>
                                        <p:tav tm="100000">
                                          <p:val>
                                            <p:strVal val="#ppt_x"/>
                                          </p:val>
                                        </p:tav>
                                      </p:tavLst>
                                    </p:anim>
                                    <p:anim calcmode="lin" valueType="num">
                                      <p:cBhvr>
                                        <p:cTn id="35" dur="1000" fill="hold"/>
                                        <p:tgtEl>
                                          <p:spTgt spid="5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Effect transition="in" filter="fade">
                                      <p:cBhvr>
                                        <p:cTn id="39" dur="500"/>
                                        <p:tgtEl>
                                          <p:spTgt spid="78"/>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79"/>
                                        </p:tgtEl>
                                        <p:attrNameLst>
                                          <p:attrName>style.visibility</p:attrName>
                                        </p:attrNameLst>
                                      </p:cBhvr>
                                      <p:to>
                                        <p:strVal val="visible"/>
                                      </p:to>
                                    </p:set>
                                    <p:animEffect transition="in" filter="fade">
                                      <p:cBhvr>
                                        <p:cTn id="43" dur="500"/>
                                        <p:tgtEl>
                                          <p:spTgt spid="79"/>
                                        </p:tgtEl>
                                      </p:cBhvr>
                                    </p:animEffect>
                                  </p:childTnLst>
                                </p:cTn>
                              </p:par>
                            </p:childTnLst>
                          </p:cTn>
                        </p:par>
                        <p:par>
                          <p:cTn id="44" fill="hold">
                            <p:stCondLst>
                              <p:cond delay="5000"/>
                            </p:stCondLst>
                            <p:childTnLst>
                              <p:par>
                                <p:cTn id="45" presetID="42" presetClass="entr" presetSubtype="0"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Effect transition="in" filter="fade">
                                      <p:cBhvr>
                                        <p:cTn id="47" dur="1000"/>
                                        <p:tgtEl>
                                          <p:spTgt spid="62"/>
                                        </p:tgtEl>
                                      </p:cBhvr>
                                    </p:animEffect>
                                    <p:anim calcmode="lin" valueType="num">
                                      <p:cBhvr>
                                        <p:cTn id="48" dur="1000" fill="hold"/>
                                        <p:tgtEl>
                                          <p:spTgt spid="62"/>
                                        </p:tgtEl>
                                        <p:attrNameLst>
                                          <p:attrName>ppt_x</p:attrName>
                                        </p:attrNameLst>
                                      </p:cBhvr>
                                      <p:tavLst>
                                        <p:tav tm="0">
                                          <p:val>
                                            <p:strVal val="#ppt_x"/>
                                          </p:val>
                                        </p:tav>
                                        <p:tav tm="100000">
                                          <p:val>
                                            <p:strVal val="#ppt_x"/>
                                          </p:val>
                                        </p:tav>
                                      </p:tavLst>
                                    </p:anim>
                                    <p:anim calcmode="lin" valueType="num">
                                      <p:cBhvr>
                                        <p:cTn id="49" dur="1000" fill="hold"/>
                                        <p:tgtEl>
                                          <p:spTgt spid="62"/>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10" presetClass="entr" presetSubtype="0"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Effect transition="in" filter="fade">
                                      <p:cBhvr>
                                        <p:cTn id="53" dur="500"/>
                                        <p:tgtEl>
                                          <p:spTgt spid="80"/>
                                        </p:tgtEl>
                                      </p:cBhvr>
                                    </p:animEffect>
                                  </p:childTnLst>
                                </p:cTn>
                              </p:par>
                            </p:childTnLst>
                          </p:cTn>
                        </p:par>
                        <p:par>
                          <p:cTn id="54" fill="hold">
                            <p:stCondLst>
                              <p:cond delay="6500"/>
                            </p:stCondLst>
                            <p:childTnLst>
                              <p:par>
                                <p:cTn id="55" presetID="10" presetClass="entr" presetSubtype="0" fill="hold" grpId="0"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fade">
                                      <p:cBhvr>
                                        <p:cTn id="57" dur="500"/>
                                        <p:tgtEl>
                                          <p:spTgt spid="81"/>
                                        </p:tgtEl>
                                      </p:cBhvr>
                                    </p:animEffect>
                                  </p:childTnLst>
                                </p:cTn>
                              </p:par>
                              <p:par>
                                <p:cTn id="58" presetID="42" presetClass="entr" presetSubtype="0" fill="hold" nodeType="withEffect">
                                  <p:stCondLst>
                                    <p:cond delay="0"/>
                                  </p:stCondLst>
                                  <p:childTnLst>
                                    <p:set>
                                      <p:cBhvr>
                                        <p:cTn id="59" dur="1" fill="hold">
                                          <p:stCondLst>
                                            <p:cond delay="0"/>
                                          </p:stCondLst>
                                        </p:cTn>
                                        <p:tgtEl>
                                          <p:spTgt spid="66"/>
                                        </p:tgtEl>
                                        <p:attrNameLst>
                                          <p:attrName>style.visibility</p:attrName>
                                        </p:attrNameLst>
                                      </p:cBhvr>
                                      <p:to>
                                        <p:strVal val="visible"/>
                                      </p:to>
                                    </p:set>
                                    <p:animEffect transition="in" filter="fade">
                                      <p:cBhvr>
                                        <p:cTn id="60" dur="1000"/>
                                        <p:tgtEl>
                                          <p:spTgt spid="66"/>
                                        </p:tgtEl>
                                      </p:cBhvr>
                                    </p:animEffect>
                                    <p:anim calcmode="lin" valueType="num">
                                      <p:cBhvr>
                                        <p:cTn id="61" dur="1000" fill="hold"/>
                                        <p:tgtEl>
                                          <p:spTgt spid="66"/>
                                        </p:tgtEl>
                                        <p:attrNameLst>
                                          <p:attrName>ppt_x</p:attrName>
                                        </p:attrNameLst>
                                      </p:cBhvr>
                                      <p:tavLst>
                                        <p:tav tm="0">
                                          <p:val>
                                            <p:strVal val="#ppt_x"/>
                                          </p:val>
                                        </p:tav>
                                        <p:tav tm="100000">
                                          <p:val>
                                            <p:strVal val="#ppt_x"/>
                                          </p:val>
                                        </p:tav>
                                      </p:tavLst>
                                    </p:anim>
                                    <p:anim calcmode="lin" valueType="num">
                                      <p:cBhvr>
                                        <p:cTn id="62" dur="1000" fill="hold"/>
                                        <p:tgtEl>
                                          <p:spTgt spid="66"/>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10" presetClass="entr" presetSubtype="0"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Effect transition="in" filter="fade">
                                      <p:cBhvr>
                                        <p:cTn id="66" dur="500"/>
                                        <p:tgtEl>
                                          <p:spTgt spid="82"/>
                                        </p:tgtEl>
                                      </p:cBhvr>
                                    </p:animEffect>
                                  </p:childTnLst>
                                </p:cTn>
                              </p:par>
                            </p:childTnLst>
                          </p:cTn>
                        </p:par>
                        <p:par>
                          <p:cTn id="67" fill="hold">
                            <p:stCondLst>
                              <p:cond delay="8000"/>
                            </p:stCondLst>
                            <p:childTnLst>
                              <p:par>
                                <p:cTn id="68" presetID="10" presetClass="entr" presetSubtype="0" fill="hold" grpId="0" nodeType="afterEffect">
                                  <p:stCondLst>
                                    <p:cond delay="0"/>
                                  </p:stCondLst>
                                  <p:childTnLst>
                                    <p:set>
                                      <p:cBhvr>
                                        <p:cTn id="69" dur="1" fill="hold">
                                          <p:stCondLst>
                                            <p:cond delay="0"/>
                                          </p:stCondLst>
                                        </p:cTn>
                                        <p:tgtEl>
                                          <p:spTgt spid="83"/>
                                        </p:tgtEl>
                                        <p:attrNameLst>
                                          <p:attrName>style.visibility</p:attrName>
                                        </p:attrNameLst>
                                      </p:cBhvr>
                                      <p:to>
                                        <p:strVal val="visible"/>
                                      </p:to>
                                    </p:set>
                                    <p:animEffect transition="in" filter="fade">
                                      <p:cBhvr>
                                        <p:cTn id="70" dur="500"/>
                                        <p:tgtEl>
                                          <p:spTgt spid="83"/>
                                        </p:tgtEl>
                                      </p:cBhvr>
                                    </p:animEffect>
                                  </p:childTnLst>
                                </p:cTn>
                              </p:par>
                              <p:par>
                                <p:cTn id="71" presetID="42" presetClass="entr" presetSubtype="0" fill="hold" nodeType="withEffect">
                                  <p:stCondLst>
                                    <p:cond delay="0"/>
                                  </p:stCondLst>
                                  <p:childTnLst>
                                    <p:set>
                                      <p:cBhvr>
                                        <p:cTn id="72" dur="1" fill="hold">
                                          <p:stCondLst>
                                            <p:cond delay="0"/>
                                          </p:stCondLst>
                                        </p:cTn>
                                        <p:tgtEl>
                                          <p:spTgt spid="70"/>
                                        </p:tgtEl>
                                        <p:attrNameLst>
                                          <p:attrName>style.visibility</p:attrName>
                                        </p:attrNameLst>
                                      </p:cBhvr>
                                      <p:to>
                                        <p:strVal val="visible"/>
                                      </p:to>
                                    </p:set>
                                    <p:animEffect transition="in" filter="fade">
                                      <p:cBhvr>
                                        <p:cTn id="73" dur="1000"/>
                                        <p:tgtEl>
                                          <p:spTgt spid="70"/>
                                        </p:tgtEl>
                                      </p:cBhvr>
                                    </p:animEffect>
                                    <p:anim calcmode="lin" valueType="num">
                                      <p:cBhvr>
                                        <p:cTn id="74" dur="1000" fill="hold"/>
                                        <p:tgtEl>
                                          <p:spTgt spid="70"/>
                                        </p:tgtEl>
                                        <p:attrNameLst>
                                          <p:attrName>ppt_x</p:attrName>
                                        </p:attrNameLst>
                                      </p:cBhvr>
                                      <p:tavLst>
                                        <p:tav tm="0">
                                          <p:val>
                                            <p:strVal val="#ppt_x"/>
                                          </p:val>
                                        </p:tav>
                                        <p:tav tm="100000">
                                          <p:val>
                                            <p:strVal val="#ppt_x"/>
                                          </p:val>
                                        </p:tav>
                                      </p:tavLst>
                                    </p:anim>
                                    <p:anim calcmode="lin" valueType="num">
                                      <p:cBhvr>
                                        <p:cTn id="75" dur="1000" fill="hold"/>
                                        <p:tgtEl>
                                          <p:spTgt spid="7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10" presetClass="entr" presetSubtype="0" fill="hold" grpId="0" nodeType="afterEffect">
                                  <p:stCondLst>
                                    <p:cond delay="0"/>
                                  </p:stCondLst>
                                  <p:childTnLst>
                                    <p:set>
                                      <p:cBhvr>
                                        <p:cTn id="78" dur="1" fill="hold">
                                          <p:stCondLst>
                                            <p:cond delay="0"/>
                                          </p:stCondLst>
                                        </p:cTn>
                                        <p:tgtEl>
                                          <p:spTgt spid="84"/>
                                        </p:tgtEl>
                                        <p:attrNameLst>
                                          <p:attrName>style.visibility</p:attrName>
                                        </p:attrNameLst>
                                      </p:cBhvr>
                                      <p:to>
                                        <p:strVal val="visible"/>
                                      </p:to>
                                    </p:set>
                                    <p:animEffect transition="in" filter="fade">
                                      <p:cBhvr>
                                        <p:cTn id="79" dur="500"/>
                                        <p:tgtEl>
                                          <p:spTgt spid="84"/>
                                        </p:tgtEl>
                                      </p:cBhvr>
                                    </p:animEffect>
                                  </p:childTnLst>
                                </p:cTn>
                              </p:par>
                            </p:childTnLst>
                          </p:cTn>
                        </p:par>
                        <p:par>
                          <p:cTn id="80" fill="hold">
                            <p:stCondLst>
                              <p:cond delay="9500"/>
                            </p:stCondLst>
                            <p:childTnLst>
                              <p:par>
                                <p:cTn id="81" presetID="10" presetClass="entr" presetSubtype="0" fill="hold" grpId="0" nodeType="afterEffect">
                                  <p:stCondLst>
                                    <p:cond delay="0"/>
                                  </p:stCondLst>
                                  <p:childTnLst>
                                    <p:set>
                                      <p:cBhvr>
                                        <p:cTn id="82" dur="1" fill="hold">
                                          <p:stCondLst>
                                            <p:cond delay="0"/>
                                          </p:stCondLst>
                                        </p:cTn>
                                        <p:tgtEl>
                                          <p:spTgt spid="85"/>
                                        </p:tgtEl>
                                        <p:attrNameLst>
                                          <p:attrName>style.visibility</p:attrName>
                                        </p:attrNameLst>
                                      </p:cBhvr>
                                      <p:to>
                                        <p:strVal val="visible"/>
                                      </p:to>
                                    </p:set>
                                    <p:animEffect transition="in" filter="fade">
                                      <p:cBhvr>
                                        <p:cTn id="83"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P spid="75" grpId="0"/>
      <p:bldP spid="76" grpId="0"/>
      <p:bldP spid="77" grpId="0"/>
      <p:bldP spid="78" grpId="0"/>
      <p:bldP spid="79" grpId="0"/>
      <p:bldP spid="80" grpId="0"/>
      <p:bldP spid="81" grpId="0"/>
      <p:bldP spid="82" grpId="0"/>
      <p:bldP spid="83" grpId="0"/>
      <p:bldP spid="84" grpId="0"/>
      <p:bldP spid="8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7632" y="3151632"/>
            <a:ext cx="4468368" cy="3706368"/>
          </a:xfrm>
          <a:prstGeom prst="rect">
            <a:avLst/>
          </a:prstGeom>
        </p:spPr>
      </p:pic>
      <p:pic>
        <p:nvPicPr>
          <p:cNvPr id="11" name="Picture 2" descr="C:\Users\Bronwyn.Driver\Pictures\Stramlining 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30675" y="5398865"/>
            <a:ext cx="1662645" cy="136066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6109" y="6235908"/>
            <a:ext cx="914400" cy="432816"/>
          </a:xfrm>
          <a:prstGeom prst="rect">
            <a:avLst/>
          </a:prstGeom>
        </p:spPr>
      </p:pic>
      <p:sp>
        <p:nvSpPr>
          <p:cNvPr id="9" name="TextBox 8"/>
          <p:cNvSpPr txBox="1"/>
          <p:nvPr/>
        </p:nvSpPr>
        <p:spPr>
          <a:xfrm>
            <a:off x="527901" y="1960771"/>
            <a:ext cx="9050052" cy="830997"/>
          </a:xfrm>
          <a:prstGeom prst="rect">
            <a:avLst/>
          </a:prstGeom>
          <a:noFill/>
        </p:spPr>
        <p:txBody>
          <a:bodyPr wrap="square" rtlCol="0">
            <a:spAutoFit/>
          </a:bodyPr>
          <a:lstStyle/>
          <a:p>
            <a:endParaRPr lang="en-US" sz="2400" dirty="0">
              <a:solidFill>
                <a:schemeClr val="bg1">
                  <a:lumMod val="50000"/>
                </a:schemeClr>
              </a:solidFill>
              <a:effectLst>
                <a:outerShdw blurRad="50800" dist="317500" dir="5400000" sx="0" sy="0" algn="ctr">
                  <a:srgbClr val="000000">
                    <a:alpha val="43137"/>
                  </a:srgbClr>
                </a:outerShdw>
              </a:effectLst>
              <a:latin typeface="Tw Cen MT" panose="020B0602020104020603" pitchFamily="34" charset="0"/>
            </a:endParaRPr>
          </a:p>
          <a:p>
            <a:endParaRPr lang="en-US" sz="2400" dirty="0">
              <a:solidFill>
                <a:schemeClr val="bg1">
                  <a:lumMod val="50000"/>
                </a:schemeClr>
              </a:solidFill>
              <a:effectLst>
                <a:outerShdw blurRad="50800" dist="317500" dir="5400000" sx="0" sy="0" algn="ctr">
                  <a:srgbClr val="000000">
                    <a:alpha val="43137"/>
                  </a:srgbClr>
                </a:outerShdw>
              </a:effectLst>
              <a:latin typeface="Tw Cen MT" panose="020B0602020104020603" pitchFamily="34" charset="0"/>
            </a:endParaRPr>
          </a:p>
        </p:txBody>
      </p:sp>
      <p:sp>
        <p:nvSpPr>
          <p:cNvPr id="12" name="TextBox 11">
            <a:extLst>
              <a:ext uri="{FF2B5EF4-FFF2-40B4-BE49-F238E27FC236}">
                <a16:creationId xmlns:a16="http://schemas.microsoft.com/office/drawing/2014/main" id="{173018C8-03FD-436F-9C99-DA75024C8C61}"/>
              </a:ext>
            </a:extLst>
          </p:cNvPr>
          <p:cNvSpPr txBox="1"/>
          <p:nvPr/>
        </p:nvSpPr>
        <p:spPr>
          <a:xfrm>
            <a:off x="1317038" y="129728"/>
            <a:ext cx="7318507"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dirty="0">
                <a:solidFill>
                  <a:prstClr val="white">
                    <a:lumMod val="65000"/>
                  </a:prstClr>
                </a:solidFill>
                <a:latin typeface="Tw Cen MT" panose="020B0602020104020603" pitchFamily="34" charset="0"/>
              </a:rPr>
              <a:t>POLICY</a:t>
            </a:r>
            <a:r>
              <a:rPr kumimoji="0" lang="en-US" sz="4000" b="0" i="0" u="none" strike="noStrike" kern="1200" cap="none" spc="0" normalizeH="0" baseline="0" noProof="0" dirty="0">
                <a:ln>
                  <a:noFill/>
                </a:ln>
                <a:solidFill>
                  <a:prstClr val="white">
                    <a:lumMod val="65000"/>
                  </a:prstClr>
                </a:solidFill>
                <a:effectLst/>
                <a:uLnTx/>
                <a:uFillTx/>
                <a:latin typeface="Tw Cen MT" panose="020B0602020104020603" pitchFamily="34" charset="0"/>
                <a:ea typeface="+mn-ea"/>
                <a:cs typeface="+mn-cs"/>
              </a:rPr>
              <a:t> WORKSTREAM</a:t>
            </a:r>
          </a:p>
        </p:txBody>
      </p:sp>
      <p:sp>
        <p:nvSpPr>
          <p:cNvPr id="14" name="TextBox 13"/>
          <p:cNvSpPr txBox="1"/>
          <p:nvPr/>
        </p:nvSpPr>
        <p:spPr>
          <a:xfrm>
            <a:off x="546019" y="1366880"/>
            <a:ext cx="8860543" cy="461665"/>
          </a:xfrm>
          <a:prstGeom prst="rect">
            <a:avLst/>
          </a:prstGeom>
          <a:noFill/>
        </p:spPr>
        <p:txBody>
          <a:bodyPr wrap="square" rtlCol="0">
            <a:spAutoFit/>
          </a:bodyPr>
          <a:lstStyle/>
          <a:p>
            <a:pPr algn="ctr"/>
            <a:r>
              <a:rPr lang="en-GB" sz="2400" b="1" dirty="0">
                <a:solidFill>
                  <a:srgbClr val="F15A29"/>
                </a:solidFill>
                <a:latin typeface="Tw Cen MT" panose="020B0602020104020603" pitchFamily="34" charset="0"/>
              </a:rPr>
              <a:t>Achievements to date</a:t>
            </a:r>
            <a:endParaRPr lang="en-GB" sz="2400" dirty="0">
              <a:solidFill>
                <a:srgbClr val="F15A29"/>
              </a:solidFill>
              <a:latin typeface="Tw Cen MT" panose="020B0602020104020603" pitchFamily="34" charset="0"/>
            </a:endParaRP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6109" y="6235908"/>
            <a:ext cx="914400" cy="432816"/>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3668" y="3151632"/>
            <a:ext cx="4468368" cy="3706368"/>
          </a:xfrm>
          <a:prstGeom prst="rect">
            <a:avLst/>
          </a:prstGeom>
        </p:spPr>
      </p:pic>
      <p:sp>
        <p:nvSpPr>
          <p:cNvPr id="13" name="TextBox 12"/>
          <p:cNvSpPr txBox="1"/>
          <p:nvPr/>
        </p:nvSpPr>
        <p:spPr>
          <a:xfrm>
            <a:off x="683484" y="4242049"/>
            <a:ext cx="1250387" cy="523220"/>
          </a:xfrm>
          <a:prstGeom prst="rect">
            <a:avLst/>
          </a:prstGeom>
          <a:noFill/>
        </p:spPr>
        <p:txBody>
          <a:bodyPr wrap="square" rtlCol="0">
            <a:spAutoFit/>
          </a:bodyPr>
          <a:lstStyle>
            <a:defPPr>
              <a:defRPr lang="en-US"/>
            </a:defPPr>
            <a:lvl1pPr algn="ctr">
              <a:defRPr sz="1600">
                <a:solidFill>
                  <a:schemeClr val="bg1"/>
                </a:solidFill>
                <a:latin typeface="+mj-lt"/>
              </a:defRPr>
            </a:lvl1pPr>
          </a:lstStyle>
          <a:p>
            <a:r>
              <a:rPr lang="en-US" sz="1400" dirty="0">
                <a:solidFill>
                  <a:srgbClr val="0070C0"/>
                </a:solidFill>
              </a:rPr>
              <a:t>Partnership Working</a:t>
            </a:r>
          </a:p>
        </p:txBody>
      </p:sp>
      <p:sp>
        <p:nvSpPr>
          <p:cNvPr id="15" name="TextBox 14"/>
          <p:cNvSpPr txBox="1"/>
          <p:nvPr/>
        </p:nvSpPr>
        <p:spPr>
          <a:xfrm>
            <a:off x="2455310" y="4246480"/>
            <a:ext cx="1191230" cy="307777"/>
          </a:xfrm>
          <a:prstGeom prst="rect">
            <a:avLst/>
          </a:prstGeom>
          <a:noFill/>
        </p:spPr>
        <p:txBody>
          <a:bodyPr wrap="square" rtlCol="0">
            <a:spAutoFit/>
          </a:bodyPr>
          <a:lstStyle>
            <a:defPPr>
              <a:defRPr lang="en-US"/>
            </a:defPPr>
            <a:lvl1pPr algn="ctr">
              <a:defRPr sz="1600">
                <a:solidFill>
                  <a:schemeClr val="bg1"/>
                </a:solidFill>
                <a:latin typeface="+mj-lt"/>
              </a:defRPr>
            </a:lvl1pPr>
          </a:lstStyle>
          <a:p>
            <a:r>
              <a:rPr lang="en-US" sz="1400" dirty="0">
                <a:solidFill>
                  <a:srgbClr val="0070C0"/>
                </a:solidFill>
              </a:rPr>
              <a:t>Engagement</a:t>
            </a:r>
          </a:p>
        </p:txBody>
      </p:sp>
      <p:sp>
        <p:nvSpPr>
          <p:cNvPr id="16" name="TextBox 15"/>
          <p:cNvSpPr txBox="1"/>
          <p:nvPr/>
        </p:nvSpPr>
        <p:spPr>
          <a:xfrm>
            <a:off x="4337322" y="4246480"/>
            <a:ext cx="1129168" cy="307777"/>
          </a:xfrm>
          <a:prstGeom prst="rect">
            <a:avLst/>
          </a:prstGeom>
          <a:noFill/>
        </p:spPr>
        <p:txBody>
          <a:bodyPr wrap="square" rtlCol="0">
            <a:spAutoFit/>
          </a:bodyPr>
          <a:lstStyle>
            <a:defPPr>
              <a:defRPr lang="en-US"/>
            </a:defPPr>
            <a:lvl1pPr algn="ctr">
              <a:defRPr sz="1600">
                <a:solidFill>
                  <a:schemeClr val="bg1"/>
                </a:solidFill>
                <a:latin typeface="+mj-lt"/>
              </a:defRPr>
            </a:lvl1pPr>
          </a:lstStyle>
          <a:p>
            <a:r>
              <a:rPr lang="en-US" sz="1400" dirty="0">
                <a:solidFill>
                  <a:srgbClr val="0070C0"/>
                </a:solidFill>
              </a:rPr>
              <a:t>T&amp;F Groups</a:t>
            </a:r>
          </a:p>
        </p:txBody>
      </p:sp>
      <p:sp>
        <p:nvSpPr>
          <p:cNvPr id="17" name="TextBox 16"/>
          <p:cNvSpPr txBox="1"/>
          <p:nvPr/>
        </p:nvSpPr>
        <p:spPr>
          <a:xfrm>
            <a:off x="5865591" y="4283242"/>
            <a:ext cx="1446119" cy="523220"/>
          </a:xfrm>
          <a:prstGeom prst="rect">
            <a:avLst/>
          </a:prstGeom>
          <a:noFill/>
        </p:spPr>
        <p:txBody>
          <a:bodyPr wrap="square" rtlCol="0">
            <a:spAutoFit/>
          </a:bodyPr>
          <a:lstStyle>
            <a:defPPr>
              <a:defRPr lang="en-US"/>
            </a:defPPr>
            <a:lvl1pPr algn="ctr">
              <a:defRPr sz="1600">
                <a:solidFill>
                  <a:schemeClr val="bg1"/>
                </a:solidFill>
                <a:latin typeface="+mj-lt"/>
              </a:defRPr>
            </a:lvl1pPr>
          </a:lstStyle>
          <a:p>
            <a:r>
              <a:rPr lang="en-US" sz="1400" dirty="0">
                <a:solidFill>
                  <a:srgbClr val="0070C0"/>
                </a:solidFill>
              </a:rPr>
              <a:t>Links with other </a:t>
            </a:r>
            <a:r>
              <a:rPr lang="en-US" sz="1400" dirty="0" err="1">
                <a:solidFill>
                  <a:srgbClr val="0070C0"/>
                </a:solidFill>
              </a:rPr>
              <a:t>workstreams</a:t>
            </a:r>
            <a:endParaRPr lang="en-US" sz="1400" dirty="0">
              <a:solidFill>
                <a:srgbClr val="0070C0"/>
              </a:solidFill>
            </a:endParaRPr>
          </a:p>
        </p:txBody>
      </p:sp>
      <p:sp>
        <p:nvSpPr>
          <p:cNvPr id="18" name="TextBox 17"/>
          <p:cNvSpPr txBox="1"/>
          <p:nvPr/>
        </p:nvSpPr>
        <p:spPr>
          <a:xfrm>
            <a:off x="7809021" y="4292867"/>
            <a:ext cx="1296478" cy="523220"/>
          </a:xfrm>
          <a:prstGeom prst="rect">
            <a:avLst/>
          </a:prstGeom>
          <a:noFill/>
        </p:spPr>
        <p:txBody>
          <a:bodyPr wrap="square" rtlCol="0">
            <a:spAutoFit/>
          </a:bodyPr>
          <a:lstStyle>
            <a:defPPr>
              <a:defRPr lang="en-US"/>
            </a:defPPr>
            <a:lvl1pPr algn="ctr">
              <a:defRPr sz="1600">
                <a:solidFill>
                  <a:schemeClr val="bg1"/>
                </a:solidFill>
                <a:latin typeface="+mj-lt"/>
              </a:defRPr>
            </a:lvl1pPr>
          </a:lstStyle>
          <a:p>
            <a:r>
              <a:rPr lang="en-US" sz="1400" dirty="0">
                <a:solidFill>
                  <a:srgbClr val="0070C0"/>
                </a:solidFill>
              </a:rPr>
              <a:t>Policy Development</a:t>
            </a:r>
          </a:p>
        </p:txBody>
      </p:sp>
      <p:sp>
        <p:nvSpPr>
          <p:cNvPr id="19" name="Arc 18"/>
          <p:cNvSpPr/>
          <p:nvPr/>
        </p:nvSpPr>
        <p:spPr>
          <a:xfrm>
            <a:off x="444065" y="2366918"/>
            <a:ext cx="1729226" cy="1916324"/>
          </a:xfrm>
          <a:prstGeom prst="arc">
            <a:avLst>
              <a:gd name="adj1" fmla="val 10763432"/>
              <a:gd name="adj2" fmla="val 0"/>
            </a:avLst>
          </a:prstGeom>
          <a:noFill/>
          <a:ln w="63500" cap="rnd">
            <a:solidFill>
              <a:schemeClr val="tx1">
                <a:lumMod val="20000"/>
                <a:lumOff val="80000"/>
              </a:schemeClr>
            </a:solidFill>
            <a:headEnd type="ova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c 19"/>
          <p:cNvSpPr/>
          <p:nvPr/>
        </p:nvSpPr>
        <p:spPr>
          <a:xfrm>
            <a:off x="2173292" y="2366918"/>
            <a:ext cx="1755266" cy="2055468"/>
          </a:xfrm>
          <a:prstGeom prst="arc">
            <a:avLst>
              <a:gd name="adj1" fmla="val 10922726"/>
              <a:gd name="adj2" fmla="val 0"/>
            </a:avLst>
          </a:prstGeom>
          <a:noFill/>
          <a:ln w="63500" cap="rnd">
            <a:solidFill>
              <a:schemeClr val="tx1">
                <a:lumMod val="20000"/>
                <a:lumOff val="8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c 20"/>
          <p:cNvSpPr/>
          <p:nvPr/>
        </p:nvSpPr>
        <p:spPr>
          <a:xfrm>
            <a:off x="7468103" y="2355128"/>
            <a:ext cx="1755331" cy="2055468"/>
          </a:xfrm>
          <a:prstGeom prst="arc">
            <a:avLst>
              <a:gd name="adj1" fmla="val 10800000"/>
              <a:gd name="adj2" fmla="val 0"/>
            </a:avLst>
          </a:prstGeom>
          <a:noFill/>
          <a:ln w="63500" cap="rnd">
            <a:solidFill>
              <a:schemeClr val="tx1">
                <a:lumMod val="20000"/>
                <a:lumOff val="80000"/>
              </a:schemeClr>
            </a:solidFill>
            <a:tailEnd type="triangle"/>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2596857" y="2708736"/>
            <a:ext cx="908136" cy="1306237"/>
          </a:xfrm>
          <a:prstGeom prst="ellipse">
            <a:avLst/>
          </a:prstGeom>
          <a:solidFill>
            <a:schemeClr val="accent1">
              <a:lumMod val="40000"/>
              <a:lumOff val="60000"/>
            </a:schemeClr>
          </a:solidFill>
          <a:ln/>
          <a:effectLst/>
        </p:spPr>
        <p:style>
          <a:lnRef idx="0">
            <a:schemeClr val="accent1"/>
          </a:lnRef>
          <a:fillRef idx="3">
            <a:schemeClr val="accent1"/>
          </a:fillRef>
          <a:effectRef idx="3">
            <a:schemeClr val="accent1"/>
          </a:effectRef>
          <a:fontRef idx="minor">
            <a:schemeClr val="lt1"/>
          </a:fontRef>
        </p:style>
        <p:txBody>
          <a:bodyPr lIns="0" tIns="91440" rIns="0" bIns="0" rtlCol="0" anchor="ctr"/>
          <a:lstStyle/>
          <a:p>
            <a:pPr algn="ctr"/>
            <a:endParaRPr lang="id-ID" sz="3200" dirty="0">
              <a:solidFill>
                <a:srgbClr val="FFFFFF"/>
              </a:solidFill>
              <a:latin typeface="Questrial" panose="02000000000000000000" pitchFamily="50" charset="0"/>
            </a:endParaRPr>
          </a:p>
        </p:txBody>
      </p:sp>
      <p:sp>
        <p:nvSpPr>
          <p:cNvPr id="23" name="Oval 22"/>
          <p:cNvSpPr/>
          <p:nvPr/>
        </p:nvSpPr>
        <p:spPr>
          <a:xfrm>
            <a:off x="4447838" y="2741533"/>
            <a:ext cx="908136" cy="1306237"/>
          </a:xfrm>
          <a:prstGeom prst="ellipse">
            <a:avLst/>
          </a:prstGeom>
          <a:solidFill>
            <a:schemeClr val="accent1">
              <a:lumMod val="60000"/>
              <a:lumOff val="40000"/>
            </a:schemeClr>
          </a:solidFill>
          <a:ln/>
          <a:effectLst/>
        </p:spPr>
        <p:style>
          <a:lnRef idx="0">
            <a:schemeClr val="accent1"/>
          </a:lnRef>
          <a:fillRef idx="3">
            <a:schemeClr val="accent1"/>
          </a:fillRef>
          <a:effectRef idx="3">
            <a:schemeClr val="accent1"/>
          </a:effectRef>
          <a:fontRef idx="minor">
            <a:schemeClr val="lt1"/>
          </a:fontRef>
        </p:style>
        <p:txBody>
          <a:bodyPr lIns="0" tIns="91440" rIns="0" bIns="0" rtlCol="0" anchor="ctr"/>
          <a:lstStyle/>
          <a:p>
            <a:pPr algn="ctr"/>
            <a:endParaRPr lang="id-ID" sz="3200" dirty="0">
              <a:solidFill>
                <a:srgbClr val="FFFFFF"/>
              </a:solidFill>
              <a:latin typeface="Questrial" panose="02000000000000000000" pitchFamily="50" charset="0"/>
            </a:endParaRPr>
          </a:p>
        </p:txBody>
      </p:sp>
      <p:sp>
        <p:nvSpPr>
          <p:cNvPr id="24" name="Oval 23"/>
          <p:cNvSpPr/>
          <p:nvPr/>
        </p:nvSpPr>
        <p:spPr>
          <a:xfrm>
            <a:off x="876113" y="2711044"/>
            <a:ext cx="908136" cy="1306237"/>
          </a:xfrm>
          <a:prstGeom prst="ellipse">
            <a:avLst/>
          </a:prstGeom>
          <a:solidFill>
            <a:schemeClr val="accent1">
              <a:lumMod val="20000"/>
              <a:lumOff val="80000"/>
            </a:schemeClr>
          </a:solidFill>
          <a:ln/>
          <a:effectLst/>
        </p:spPr>
        <p:style>
          <a:lnRef idx="0">
            <a:schemeClr val="accent1"/>
          </a:lnRef>
          <a:fillRef idx="3">
            <a:schemeClr val="accent1"/>
          </a:fillRef>
          <a:effectRef idx="3">
            <a:schemeClr val="accent1"/>
          </a:effectRef>
          <a:fontRef idx="minor">
            <a:schemeClr val="lt1"/>
          </a:fontRef>
        </p:style>
        <p:txBody>
          <a:bodyPr lIns="0" tIns="91440" rIns="0" bIns="0" rtlCol="0" anchor="ctr"/>
          <a:lstStyle/>
          <a:p>
            <a:pPr algn="ctr"/>
            <a:endParaRPr lang="id-ID" sz="3200" dirty="0">
              <a:solidFill>
                <a:srgbClr val="FFFFFF"/>
              </a:solidFill>
              <a:latin typeface="Questrial" panose="02000000000000000000" pitchFamily="50" charset="0"/>
            </a:endParaRPr>
          </a:p>
        </p:txBody>
      </p:sp>
      <p:sp>
        <p:nvSpPr>
          <p:cNvPr id="25" name="Oval 24"/>
          <p:cNvSpPr/>
          <p:nvPr/>
        </p:nvSpPr>
        <p:spPr>
          <a:xfrm>
            <a:off x="7928820" y="2729743"/>
            <a:ext cx="908136" cy="1306237"/>
          </a:xfrm>
          <a:prstGeom prst="ellipse">
            <a:avLst/>
          </a:prstGeom>
          <a:solidFill>
            <a:schemeClr val="accent1">
              <a:lumMod val="50000"/>
            </a:schemeClr>
          </a:solidFill>
          <a:ln/>
          <a:effectLst/>
        </p:spPr>
        <p:style>
          <a:lnRef idx="0">
            <a:schemeClr val="accent1"/>
          </a:lnRef>
          <a:fillRef idx="3">
            <a:schemeClr val="accent1"/>
          </a:fillRef>
          <a:effectRef idx="3">
            <a:schemeClr val="accent1"/>
          </a:effectRef>
          <a:fontRef idx="minor">
            <a:schemeClr val="lt1"/>
          </a:fontRef>
        </p:style>
        <p:txBody>
          <a:bodyPr lIns="0" tIns="91440" rIns="0" bIns="0" rtlCol="0" anchor="ctr"/>
          <a:lstStyle/>
          <a:p>
            <a:pPr algn="ctr"/>
            <a:endParaRPr lang="id-ID" sz="3200" dirty="0">
              <a:solidFill>
                <a:srgbClr val="FFFFFF"/>
              </a:solidFill>
              <a:latin typeface="Questrial" panose="02000000000000000000" pitchFamily="50" charset="0"/>
            </a:endParaRPr>
          </a:p>
        </p:txBody>
      </p:sp>
      <p:sp>
        <p:nvSpPr>
          <p:cNvPr id="26" name="Oval 25"/>
          <p:cNvSpPr/>
          <p:nvPr/>
        </p:nvSpPr>
        <p:spPr>
          <a:xfrm>
            <a:off x="6107454" y="2755339"/>
            <a:ext cx="908136" cy="1306237"/>
          </a:xfrm>
          <a:prstGeom prst="ellipse">
            <a:avLst/>
          </a:prstGeom>
          <a:solidFill>
            <a:schemeClr val="accent1">
              <a:lumMod val="75000"/>
            </a:schemeClr>
          </a:solidFill>
          <a:ln/>
          <a:effectLst/>
        </p:spPr>
        <p:style>
          <a:lnRef idx="0">
            <a:schemeClr val="accent1"/>
          </a:lnRef>
          <a:fillRef idx="3">
            <a:schemeClr val="accent1"/>
          </a:fillRef>
          <a:effectRef idx="3">
            <a:schemeClr val="accent1"/>
          </a:effectRef>
          <a:fontRef idx="minor">
            <a:schemeClr val="lt1"/>
          </a:fontRef>
        </p:style>
        <p:txBody>
          <a:bodyPr lIns="0" tIns="91440" rIns="0" bIns="0" rtlCol="0" anchor="ctr"/>
          <a:lstStyle/>
          <a:p>
            <a:pPr algn="ctr"/>
            <a:endParaRPr lang="id-ID" sz="3200" dirty="0">
              <a:solidFill>
                <a:srgbClr val="FFFFFF"/>
              </a:solidFill>
              <a:latin typeface="Questrial" panose="02000000000000000000" pitchFamily="50" charset="0"/>
            </a:endParaRPr>
          </a:p>
        </p:txBody>
      </p:sp>
      <p:sp>
        <p:nvSpPr>
          <p:cNvPr id="27" name="TextBox 26"/>
          <p:cNvSpPr txBox="1"/>
          <p:nvPr/>
        </p:nvSpPr>
        <p:spPr>
          <a:xfrm>
            <a:off x="4677231" y="3036674"/>
            <a:ext cx="449349" cy="646331"/>
          </a:xfrm>
          <a:prstGeom prst="rect">
            <a:avLst/>
          </a:prstGeom>
          <a:noFill/>
        </p:spPr>
        <p:txBody>
          <a:bodyPr wrap="square" rtlCol="0">
            <a:spAutoFit/>
          </a:bodyPr>
          <a:lstStyle/>
          <a:p>
            <a:pPr algn="ctr"/>
            <a:r>
              <a:rPr lang="en-US" sz="3600" dirty="0">
                <a:solidFill>
                  <a:srgbClr val="FFFFFF"/>
                </a:solidFill>
                <a:latin typeface="Flaticon" panose="02000603000000000000" pitchFamily="2" charset="0"/>
              </a:rPr>
              <a:t></a:t>
            </a:r>
          </a:p>
        </p:txBody>
      </p:sp>
      <p:sp>
        <p:nvSpPr>
          <p:cNvPr id="28" name="TextBox 27"/>
          <p:cNvSpPr txBox="1"/>
          <p:nvPr/>
        </p:nvSpPr>
        <p:spPr>
          <a:xfrm>
            <a:off x="1105506" y="3006185"/>
            <a:ext cx="449349" cy="646331"/>
          </a:xfrm>
          <a:prstGeom prst="rect">
            <a:avLst/>
          </a:prstGeom>
          <a:noFill/>
        </p:spPr>
        <p:txBody>
          <a:bodyPr wrap="square" rtlCol="0">
            <a:spAutoFit/>
          </a:bodyPr>
          <a:lstStyle/>
          <a:p>
            <a:pPr algn="ctr"/>
            <a:r>
              <a:rPr lang="en-US" sz="3600" dirty="0">
                <a:solidFill>
                  <a:srgbClr val="FFFFFF"/>
                </a:solidFill>
                <a:latin typeface="Flaticon" panose="02000603000000000000" pitchFamily="2" charset="0"/>
              </a:rPr>
              <a:t></a:t>
            </a:r>
          </a:p>
        </p:txBody>
      </p:sp>
      <p:sp>
        <p:nvSpPr>
          <p:cNvPr id="29" name="TextBox 28"/>
          <p:cNvSpPr txBox="1"/>
          <p:nvPr/>
        </p:nvSpPr>
        <p:spPr>
          <a:xfrm>
            <a:off x="2826250" y="3003877"/>
            <a:ext cx="449349" cy="646331"/>
          </a:xfrm>
          <a:prstGeom prst="rect">
            <a:avLst/>
          </a:prstGeom>
          <a:noFill/>
        </p:spPr>
        <p:txBody>
          <a:bodyPr wrap="square" rtlCol="0">
            <a:spAutoFit/>
          </a:bodyPr>
          <a:lstStyle/>
          <a:p>
            <a:pPr algn="ctr"/>
            <a:r>
              <a:rPr lang="en-US" sz="3600" dirty="0">
                <a:solidFill>
                  <a:srgbClr val="FFFFFF"/>
                </a:solidFill>
                <a:latin typeface="Flaticon" panose="02000603000000000000" pitchFamily="2" charset="0"/>
              </a:rPr>
              <a:t></a:t>
            </a:r>
          </a:p>
        </p:txBody>
      </p:sp>
      <p:sp>
        <p:nvSpPr>
          <p:cNvPr id="30" name="TextBox 29"/>
          <p:cNvSpPr txBox="1"/>
          <p:nvPr/>
        </p:nvSpPr>
        <p:spPr>
          <a:xfrm>
            <a:off x="6336847" y="3050480"/>
            <a:ext cx="449349" cy="646331"/>
          </a:xfrm>
          <a:prstGeom prst="rect">
            <a:avLst/>
          </a:prstGeom>
          <a:noFill/>
        </p:spPr>
        <p:txBody>
          <a:bodyPr wrap="square" rtlCol="0">
            <a:spAutoFit/>
          </a:bodyPr>
          <a:lstStyle/>
          <a:p>
            <a:pPr algn="ctr"/>
            <a:r>
              <a:rPr lang="en-US" sz="3600" dirty="0">
                <a:solidFill>
                  <a:srgbClr val="FFFFFF"/>
                </a:solidFill>
                <a:latin typeface="Flaticon" panose="02000603000000000000" pitchFamily="2" charset="0"/>
              </a:rPr>
              <a:t></a:t>
            </a:r>
          </a:p>
        </p:txBody>
      </p:sp>
      <p:sp>
        <p:nvSpPr>
          <p:cNvPr id="31" name="TextBox 30"/>
          <p:cNvSpPr txBox="1"/>
          <p:nvPr/>
        </p:nvSpPr>
        <p:spPr>
          <a:xfrm>
            <a:off x="8158213" y="3024884"/>
            <a:ext cx="449349" cy="646331"/>
          </a:xfrm>
          <a:prstGeom prst="rect">
            <a:avLst/>
          </a:prstGeom>
          <a:noFill/>
        </p:spPr>
        <p:txBody>
          <a:bodyPr wrap="square" rtlCol="0">
            <a:spAutoFit/>
          </a:bodyPr>
          <a:lstStyle/>
          <a:p>
            <a:pPr algn="ctr"/>
            <a:r>
              <a:rPr lang="en-US" sz="3600" dirty="0">
                <a:solidFill>
                  <a:srgbClr val="FFFFFF"/>
                </a:solidFill>
                <a:latin typeface="Flaticon" panose="02000603000000000000" pitchFamily="2" charset="0"/>
              </a:rPr>
              <a:t></a:t>
            </a:r>
          </a:p>
        </p:txBody>
      </p:sp>
      <p:sp>
        <p:nvSpPr>
          <p:cNvPr id="32" name="TextBox 31"/>
          <p:cNvSpPr txBox="1"/>
          <p:nvPr/>
        </p:nvSpPr>
        <p:spPr>
          <a:xfrm>
            <a:off x="720961" y="4702587"/>
            <a:ext cx="1191230" cy="1061829"/>
          </a:xfrm>
          <a:prstGeom prst="rect">
            <a:avLst/>
          </a:prstGeom>
          <a:noFill/>
        </p:spPr>
        <p:txBody>
          <a:bodyPr wrap="square" rtlCol="0">
            <a:spAutoFit/>
          </a:bodyPr>
          <a:lstStyle/>
          <a:p>
            <a:pPr algn="ctr"/>
            <a:r>
              <a:rPr lang="en-US" sz="1050" dirty="0">
                <a:effectLst>
                  <a:outerShdw blurRad="50800" dist="317500" dir="5400000" sx="0" sy="0" algn="ctr">
                    <a:srgbClr val="000000">
                      <a:alpha val="43137"/>
                    </a:srgbClr>
                  </a:outerShdw>
                </a:effectLst>
                <a:latin typeface="Tw Cen MT" panose="020B0602020104020603" pitchFamily="34" charset="0"/>
              </a:rPr>
              <a:t>Good partnership working with alternating Chair responsibilities for the group between the HR &amp; TU Lead</a:t>
            </a:r>
          </a:p>
        </p:txBody>
      </p:sp>
      <p:sp>
        <p:nvSpPr>
          <p:cNvPr id="33" name="TextBox 32"/>
          <p:cNvSpPr txBox="1"/>
          <p:nvPr/>
        </p:nvSpPr>
        <p:spPr>
          <a:xfrm>
            <a:off x="2455310" y="4721647"/>
            <a:ext cx="1191230" cy="900246"/>
          </a:xfrm>
          <a:prstGeom prst="rect">
            <a:avLst/>
          </a:prstGeom>
          <a:noFill/>
        </p:spPr>
        <p:txBody>
          <a:bodyPr wrap="square" rtlCol="0">
            <a:spAutoFit/>
          </a:bodyPr>
          <a:lstStyle/>
          <a:p>
            <a:pPr algn="ctr"/>
            <a:r>
              <a:rPr lang="en-US" sz="1050" dirty="0">
                <a:effectLst>
                  <a:outerShdw blurRad="50800" dist="317500" dir="5400000" sx="0" sy="0" algn="ctr">
                    <a:srgbClr val="000000">
                      <a:alpha val="43137"/>
                    </a:srgbClr>
                  </a:outerShdw>
                </a:effectLst>
                <a:latin typeface="Tw Cen MT" panose="020B0602020104020603" pitchFamily="34" charset="0"/>
              </a:rPr>
              <a:t>There have been good levels of engagement, particularly from Trade Unions</a:t>
            </a:r>
          </a:p>
        </p:txBody>
      </p:sp>
      <p:sp>
        <p:nvSpPr>
          <p:cNvPr id="34" name="TextBox 33"/>
          <p:cNvSpPr txBox="1"/>
          <p:nvPr/>
        </p:nvSpPr>
        <p:spPr>
          <a:xfrm>
            <a:off x="4322399" y="4726842"/>
            <a:ext cx="1191230" cy="1546577"/>
          </a:xfrm>
          <a:prstGeom prst="rect">
            <a:avLst/>
          </a:prstGeom>
          <a:noFill/>
        </p:spPr>
        <p:txBody>
          <a:bodyPr wrap="square" rtlCol="0">
            <a:spAutoFit/>
          </a:bodyPr>
          <a:lstStyle/>
          <a:p>
            <a:pPr algn="ctr"/>
            <a:r>
              <a:rPr lang="en-US" sz="1050" dirty="0">
                <a:effectLst>
                  <a:outerShdw blurRad="50800" dist="317500" dir="5400000" sx="0" sy="0" algn="ctr">
                    <a:srgbClr val="000000">
                      <a:alpha val="43137"/>
                    </a:srgbClr>
                  </a:outerShdw>
                </a:effectLst>
                <a:latin typeface="Tw Cen MT" panose="020B0602020104020603" pitchFamily="34" charset="0"/>
              </a:rPr>
              <a:t>Task &amp; Finish Groups, made up of HR &amp; TU colleagues as well as subject matter experts.  This has enabled effective review &amp; drafting of policies</a:t>
            </a:r>
          </a:p>
        </p:txBody>
      </p:sp>
      <p:sp>
        <p:nvSpPr>
          <p:cNvPr id="35" name="TextBox 34"/>
          <p:cNvSpPr txBox="1"/>
          <p:nvPr/>
        </p:nvSpPr>
        <p:spPr>
          <a:xfrm>
            <a:off x="5993036" y="4782781"/>
            <a:ext cx="1191230" cy="1692002"/>
          </a:xfrm>
          <a:prstGeom prst="rect">
            <a:avLst/>
          </a:prstGeom>
          <a:noFill/>
        </p:spPr>
        <p:txBody>
          <a:bodyPr wrap="square" rtlCol="0">
            <a:spAutoFit/>
          </a:bodyPr>
          <a:lstStyle/>
          <a:p>
            <a:pPr algn="ctr">
              <a:lnSpc>
                <a:spcPct val="110000"/>
              </a:lnSpc>
            </a:pPr>
            <a:r>
              <a:rPr lang="en-US" sz="1050" dirty="0">
                <a:effectLst>
                  <a:outerShdw blurRad="50800" dist="317500" dir="5400000" sx="0" sy="0" algn="ctr">
                    <a:srgbClr val="000000">
                      <a:alpha val="43137"/>
                    </a:srgbClr>
                  </a:outerShdw>
                </a:effectLst>
                <a:latin typeface="Tw Cen MT" panose="020B0602020104020603" pitchFamily="34" charset="0"/>
              </a:rPr>
              <a:t>Links have been made with the Training and Recruitment </a:t>
            </a:r>
            <a:r>
              <a:rPr lang="en-US" sz="1050" dirty="0" err="1">
                <a:effectLst>
                  <a:outerShdw blurRad="50800" dist="317500" dir="5400000" sx="0" sy="0" algn="ctr">
                    <a:srgbClr val="000000">
                      <a:alpha val="43137"/>
                    </a:srgbClr>
                  </a:outerShdw>
                </a:effectLst>
                <a:latin typeface="Tw Cen MT" panose="020B0602020104020603" pitchFamily="34" charset="0"/>
              </a:rPr>
              <a:t>Workstreams</a:t>
            </a:r>
            <a:r>
              <a:rPr lang="en-US" sz="1050" dirty="0">
                <a:effectLst>
                  <a:outerShdw blurRad="50800" dist="317500" dir="5400000" sx="0" sy="0" algn="ctr">
                    <a:srgbClr val="000000">
                      <a:alpha val="43137"/>
                    </a:srgbClr>
                  </a:outerShdw>
                </a:effectLst>
                <a:latin typeface="Tw Cen MT" panose="020B0602020104020603" pitchFamily="34" charset="0"/>
              </a:rPr>
              <a:t> to support the development of policies</a:t>
            </a:r>
          </a:p>
          <a:p>
            <a:pPr algn="ctr">
              <a:lnSpc>
                <a:spcPct val="110000"/>
              </a:lnSpc>
            </a:pPr>
            <a:endParaRPr lang="en-US" sz="1050" dirty="0"/>
          </a:p>
        </p:txBody>
      </p:sp>
      <p:sp>
        <p:nvSpPr>
          <p:cNvPr id="36" name="TextBox 35"/>
          <p:cNvSpPr txBox="1"/>
          <p:nvPr/>
        </p:nvSpPr>
        <p:spPr>
          <a:xfrm>
            <a:off x="7671816" y="4788240"/>
            <a:ext cx="1433683" cy="1869743"/>
          </a:xfrm>
          <a:prstGeom prst="rect">
            <a:avLst/>
          </a:prstGeom>
          <a:noFill/>
        </p:spPr>
        <p:txBody>
          <a:bodyPr wrap="square" rtlCol="0">
            <a:spAutoFit/>
          </a:bodyPr>
          <a:lstStyle/>
          <a:p>
            <a:pPr algn="ctr"/>
            <a:r>
              <a:rPr lang="en-US" sz="1050" dirty="0" err="1">
                <a:effectLst>
                  <a:outerShdw blurRad="50800" dist="317500" dir="5400000" sx="0" sy="0" algn="ctr">
                    <a:srgbClr val="000000">
                      <a:alpha val="43137"/>
                    </a:srgbClr>
                  </a:outerShdw>
                </a:effectLst>
                <a:latin typeface="Tw Cen MT" panose="020B0602020104020603" pitchFamily="34" charset="0"/>
              </a:rPr>
              <a:t>Secondment</a:t>
            </a:r>
            <a:r>
              <a:rPr lang="en-US" sz="1050" dirty="0">
                <a:effectLst>
                  <a:outerShdw blurRad="50800" dist="317500" dir="5400000" sx="0" sy="0" algn="ctr">
                    <a:srgbClr val="000000">
                      <a:alpha val="43137"/>
                    </a:srgbClr>
                  </a:outerShdw>
                </a:effectLst>
                <a:latin typeface="Tw Cen MT" panose="020B0602020104020603" pitchFamily="34" charset="0"/>
              </a:rPr>
              <a:t>, Probation Periods, Mandatory Training &amp; Induction Policies are all being drafted.  Policies from other sub-regions are being reviewed.  Recommendations on notice periods have been agreed by the Group.</a:t>
            </a:r>
          </a:p>
        </p:txBody>
      </p:sp>
      <p:sp>
        <p:nvSpPr>
          <p:cNvPr id="37" name="Arc 36"/>
          <p:cNvSpPr/>
          <p:nvPr/>
        </p:nvSpPr>
        <p:spPr>
          <a:xfrm>
            <a:off x="3928558" y="2366918"/>
            <a:ext cx="1755266" cy="2055468"/>
          </a:xfrm>
          <a:prstGeom prst="arc">
            <a:avLst>
              <a:gd name="adj1" fmla="val 10922726"/>
              <a:gd name="adj2" fmla="val 0"/>
            </a:avLst>
          </a:prstGeom>
          <a:noFill/>
          <a:ln w="63500" cap="rnd">
            <a:solidFill>
              <a:schemeClr val="tx1">
                <a:lumMod val="20000"/>
                <a:lumOff val="8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Arc 37"/>
          <p:cNvSpPr/>
          <p:nvPr/>
        </p:nvSpPr>
        <p:spPr>
          <a:xfrm>
            <a:off x="5683889" y="2391287"/>
            <a:ext cx="1755266" cy="2055468"/>
          </a:xfrm>
          <a:prstGeom prst="arc">
            <a:avLst>
              <a:gd name="adj1" fmla="val 10922726"/>
              <a:gd name="adj2" fmla="val 0"/>
            </a:avLst>
          </a:prstGeom>
          <a:noFill/>
          <a:ln w="63500" cap="rnd">
            <a:solidFill>
              <a:schemeClr val="tx1">
                <a:lumMod val="20000"/>
                <a:lumOff val="8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8478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 calcmode="lin" valueType="num">
                                      <p:cBhvr>
                                        <p:cTn id="16" dur="500" fill="hold"/>
                                        <p:tgtEl>
                                          <p:spTgt spid="28"/>
                                        </p:tgtEl>
                                        <p:attrNameLst>
                                          <p:attrName>ppt_w</p:attrName>
                                        </p:attrNameLst>
                                      </p:cBhvr>
                                      <p:tavLst>
                                        <p:tav tm="0">
                                          <p:val>
                                            <p:fltVal val="0"/>
                                          </p:val>
                                        </p:tav>
                                        <p:tav tm="100000">
                                          <p:val>
                                            <p:strVal val="#ppt_w"/>
                                          </p:val>
                                        </p:tav>
                                      </p:tavLst>
                                    </p:anim>
                                    <p:anim calcmode="lin" valueType="num">
                                      <p:cBhvr>
                                        <p:cTn id="17" dur="500" fill="hold"/>
                                        <p:tgtEl>
                                          <p:spTgt spid="28"/>
                                        </p:tgtEl>
                                        <p:attrNameLst>
                                          <p:attrName>ppt_h</p:attrName>
                                        </p:attrNameLst>
                                      </p:cBhvr>
                                      <p:tavLst>
                                        <p:tav tm="0">
                                          <p:val>
                                            <p:fltVal val="0"/>
                                          </p:val>
                                        </p:tav>
                                        <p:tav tm="100000">
                                          <p:val>
                                            <p:strVal val="#ppt_h"/>
                                          </p:val>
                                        </p:tav>
                                      </p:tavLst>
                                    </p:anim>
                                    <p:animEffect transition="in" filter="fade">
                                      <p:cBhvr>
                                        <p:cTn id="18" dur="500"/>
                                        <p:tgtEl>
                                          <p:spTgt spid="28"/>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anim calcmode="lin" valueType="num">
                                      <p:cBhvr>
                                        <p:cTn id="28" dur="1000" fill="hold"/>
                                        <p:tgtEl>
                                          <p:spTgt spid="32"/>
                                        </p:tgtEl>
                                        <p:attrNameLst>
                                          <p:attrName>ppt_x</p:attrName>
                                        </p:attrNameLst>
                                      </p:cBhvr>
                                      <p:tavLst>
                                        <p:tav tm="0">
                                          <p:val>
                                            <p:strVal val="#ppt_x"/>
                                          </p:val>
                                        </p:tav>
                                        <p:tav tm="100000">
                                          <p:val>
                                            <p:strVal val="#ppt_x"/>
                                          </p:val>
                                        </p:tav>
                                      </p:tavLst>
                                    </p:anim>
                                    <p:anim calcmode="lin" valueType="num">
                                      <p:cBhvr>
                                        <p:cTn id="29" dur="1000" fill="hold"/>
                                        <p:tgtEl>
                                          <p:spTgt spid="32"/>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left)">
                                      <p:cBhvr>
                                        <p:cTn id="33" dur="500"/>
                                        <p:tgtEl>
                                          <p:spTgt spid="2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2"/>
                                        </p:tgtEl>
                                        <p:attrNameLst>
                                          <p:attrName>style.visibility</p:attrName>
                                        </p:attrNameLst>
                                      </p:cBhvr>
                                      <p:to>
                                        <p:strVal val="visible"/>
                                      </p:to>
                                    </p:set>
                                    <p:anim calcmode="lin" valueType="num">
                                      <p:cBhvr>
                                        <p:cTn id="36" dur="500" fill="hold"/>
                                        <p:tgtEl>
                                          <p:spTgt spid="22"/>
                                        </p:tgtEl>
                                        <p:attrNameLst>
                                          <p:attrName>ppt_w</p:attrName>
                                        </p:attrNameLst>
                                      </p:cBhvr>
                                      <p:tavLst>
                                        <p:tav tm="0">
                                          <p:val>
                                            <p:fltVal val="0"/>
                                          </p:val>
                                        </p:tav>
                                        <p:tav tm="100000">
                                          <p:val>
                                            <p:strVal val="#ppt_w"/>
                                          </p:val>
                                        </p:tav>
                                      </p:tavLst>
                                    </p:anim>
                                    <p:anim calcmode="lin" valueType="num">
                                      <p:cBhvr>
                                        <p:cTn id="37" dur="500" fill="hold"/>
                                        <p:tgtEl>
                                          <p:spTgt spid="22"/>
                                        </p:tgtEl>
                                        <p:attrNameLst>
                                          <p:attrName>ppt_h</p:attrName>
                                        </p:attrNameLst>
                                      </p:cBhvr>
                                      <p:tavLst>
                                        <p:tav tm="0">
                                          <p:val>
                                            <p:fltVal val="0"/>
                                          </p:val>
                                        </p:tav>
                                        <p:tav tm="100000">
                                          <p:val>
                                            <p:strVal val="#ppt_h"/>
                                          </p:val>
                                        </p:tav>
                                      </p:tavLst>
                                    </p:anim>
                                    <p:animEffect transition="in" filter="fade">
                                      <p:cBhvr>
                                        <p:cTn id="38" dur="500"/>
                                        <p:tgtEl>
                                          <p:spTgt spid="22"/>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p:cTn id="41" dur="500" fill="hold"/>
                                        <p:tgtEl>
                                          <p:spTgt spid="29"/>
                                        </p:tgtEl>
                                        <p:attrNameLst>
                                          <p:attrName>ppt_w</p:attrName>
                                        </p:attrNameLst>
                                      </p:cBhvr>
                                      <p:tavLst>
                                        <p:tav tm="0">
                                          <p:val>
                                            <p:fltVal val="0"/>
                                          </p:val>
                                        </p:tav>
                                        <p:tav tm="100000">
                                          <p:val>
                                            <p:strVal val="#ppt_w"/>
                                          </p:val>
                                        </p:tav>
                                      </p:tavLst>
                                    </p:anim>
                                    <p:anim calcmode="lin" valueType="num">
                                      <p:cBhvr>
                                        <p:cTn id="42" dur="500" fill="hold"/>
                                        <p:tgtEl>
                                          <p:spTgt spid="29"/>
                                        </p:tgtEl>
                                        <p:attrNameLst>
                                          <p:attrName>ppt_h</p:attrName>
                                        </p:attrNameLst>
                                      </p:cBhvr>
                                      <p:tavLst>
                                        <p:tav tm="0">
                                          <p:val>
                                            <p:fltVal val="0"/>
                                          </p:val>
                                        </p:tav>
                                        <p:tav tm="100000">
                                          <p:val>
                                            <p:strVal val="#ppt_h"/>
                                          </p:val>
                                        </p:tav>
                                      </p:tavLst>
                                    </p:anim>
                                    <p:animEffect transition="in" filter="fade">
                                      <p:cBhvr>
                                        <p:cTn id="43" dur="500"/>
                                        <p:tgtEl>
                                          <p:spTgt spid="29"/>
                                        </p:tgtEl>
                                      </p:cBhvr>
                                    </p:animEffect>
                                  </p:childTnLst>
                                </p:cTn>
                              </p:par>
                              <p:par>
                                <p:cTn id="44" presetID="42" presetClass="entr" presetSubtype="0"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30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27"/>
                                        </p:tgtEl>
                                        <p:attrNameLst>
                                          <p:attrName>style.visibility</p:attrName>
                                        </p:attrNameLst>
                                      </p:cBhvr>
                                      <p:to>
                                        <p:strVal val="visible"/>
                                      </p:to>
                                    </p:set>
                                    <p:anim calcmode="lin" valueType="num">
                                      <p:cBhvr>
                                        <p:cTn id="60" dur="500" fill="hold"/>
                                        <p:tgtEl>
                                          <p:spTgt spid="27"/>
                                        </p:tgtEl>
                                        <p:attrNameLst>
                                          <p:attrName>ppt_w</p:attrName>
                                        </p:attrNameLst>
                                      </p:cBhvr>
                                      <p:tavLst>
                                        <p:tav tm="0">
                                          <p:val>
                                            <p:fltVal val="0"/>
                                          </p:val>
                                        </p:tav>
                                        <p:tav tm="100000">
                                          <p:val>
                                            <p:strVal val="#ppt_w"/>
                                          </p:val>
                                        </p:tav>
                                      </p:tavLst>
                                    </p:anim>
                                    <p:anim calcmode="lin" valueType="num">
                                      <p:cBhvr>
                                        <p:cTn id="61" dur="500" fill="hold"/>
                                        <p:tgtEl>
                                          <p:spTgt spid="27"/>
                                        </p:tgtEl>
                                        <p:attrNameLst>
                                          <p:attrName>ppt_h</p:attrName>
                                        </p:attrNameLst>
                                      </p:cBhvr>
                                      <p:tavLst>
                                        <p:tav tm="0">
                                          <p:val>
                                            <p:fltVal val="0"/>
                                          </p:val>
                                        </p:tav>
                                        <p:tav tm="100000">
                                          <p:val>
                                            <p:strVal val="#ppt_h"/>
                                          </p:val>
                                        </p:tav>
                                      </p:tavLst>
                                    </p:anim>
                                    <p:animEffect transition="in" filter="fade">
                                      <p:cBhvr>
                                        <p:cTn id="62" dur="500"/>
                                        <p:tgtEl>
                                          <p:spTgt spid="27"/>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16"/>
                                        </p:tgtEl>
                                        <p:attrNameLst>
                                          <p:attrName>style.visibility</p:attrName>
                                        </p:attrNameLst>
                                      </p:cBhvr>
                                      <p:to>
                                        <p:strVal val="visible"/>
                                      </p:to>
                                    </p:set>
                                    <p:animEffect transition="in" filter="fade">
                                      <p:cBhvr>
                                        <p:cTn id="70" dur="1000"/>
                                        <p:tgtEl>
                                          <p:spTgt spid="16"/>
                                        </p:tgtEl>
                                      </p:cBhvr>
                                    </p:animEffect>
                                    <p:anim calcmode="lin" valueType="num">
                                      <p:cBhvr>
                                        <p:cTn id="71" dur="1000" fill="hold"/>
                                        <p:tgtEl>
                                          <p:spTgt spid="16"/>
                                        </p:tgtEl>
                                        <p:attrNameLst>
                                          <p:attrName>ppt_x</p:attrName>
                                        </p:attrNameLst>
                                      </p:cBhvr>
                                      <p:tavLst>
                                        <p:tav tm="0">
                                          <p:val>
                                            <p:strVal val="#ppt_x"/>
                                          </p:val>
                                        </p:tav>
                                        <p:tav tm="100000">
                                          <p:val>
                                            <p:strVal val="#ppt_x"/>
                                          </p:val>
                                        </p:tav>
                                      </p:tavLst>
                                    </p:anim>
                                    <p:anim calcmode="lin" valueType="num">
                                      <p:cBhvr>
                                        <p:cTn id="72" dur="1000" fill="hold"/>
                                        <p:tgtEl>
                                          <p:spTgt spid="16"/>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34"/>
                                        </p:tgtEl>
                                        <p:attrNameLst>
                                          <p:attrName>style.visibility</p:attrName>
                                        </p:attrNameLst>
                                      </p:cBhvr>
                                      <p:to>
                                        <p:strVal val="visible"/>
                                      </p:to>
                                    </p:set>
                                    <p:animEffect transition="in" filter="fade">
                                      <p:cBhvr>
                                        <p:cTn id="75" dur="1000"/>
                                        <p:tgtEl>
                                          <p:spTgt spid="34"/>
                                        </p:tgtEl>
                                      </p:cBhvr>
                                    </p:animEffect>
                                    <p:anim calcmode="lin" valueType="num">
                                      <p:cBhvr>
                                        <p:cTn id="76" dur="1000" fill="hold"/>
                                        <p:tgtEl>
                                          <p:spTgt spid="34"/>
                                        </p:tgtEl>
                                        <p:attrNameLst>
                                          <p:attrName>ppt_x</p:attrName>
                                        </p:attrNameLst>
                                      </p:cBhvr>
                                      <p:tavLst>
                                        <p:tav tm="0">
                                          <p:val>
                                            <p:strVal val="#ppt_x"/>
                                          </p:val>
                                        </p:tav>
                                        <p:tav tm="100000">
                                          <p:val>
                                            <p:strVal val="#ppt_x"/>
                                          </p:val>
                                        </p:tav>
                                      </p:tavLst>
                                    </p:anim>
                                    <p:anim calcmode="lin" valueType="num">
                                      <p:cBhvr>
                                        <p:cTn id="77" dur="1000" fill="hold"/>
                                        <p:tgtEl>
                                          <p:spTgt spid="34"/>
                                        </p:tgtEl>
                                        <p:attrNameLst>
                                          <p:attrName>ppt_y</p:attrName>
                                        </p:attrNameLst>
                                      </p:cBhvr>
                                      <p:tavLst>
                                        <p:tav tm="0">
                                          <p:val>
                                            <p:strVal val="#ppt_y+.1"/>
                                          </p:val>
                                        </p:tav>
                                        <p:tav tm="100000">
                                          <p:val>
                                            <p:strVal val="#ppt_y"/>
                                          </p:val>
                                        </p:tav>
                                      </p:tavLst>
                                    </p:anim>
                                  </p:childTnLst>
                                </p:cTn>
                              </p:par>
                            </p:childTnLst>
                          </p:cTn>
                        </p:par>
                        <p:par>
                          <p:cTn id="78" fill="hold">
                            <p:stCondLst>
                              <p:cond delay="4000"/>
                            </p:stCondLst>
                            <p:childTnLst>
                              <p:par>
                                <p:cTn id="79" presetID="22" presetClass="entr" presetSubtype="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wipe(left)">
                                      <p:cBhvr>
                                        <p:cTn id="81" dur="500"/>
                                        <p:tgtEl>
                                          <p:spTgt spid="38"/>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30"/>
                                        </p:tgtEl>
                                        <p:attrNameLst>
                                          <p:attrName>style.visibility</p:attrName>
                                        </p:attrNameLst>
                                      </p:cBhvr>
                                      <p:to>
                                        <p:strVal val="visible"/>
                                      </p:to>
                                    </p:set>
                                    <p:anim calcmode="lin" valueType="num">
                                      <p:cBhvr>
                                        <p:cTn id="84" dur="500" fill="hold"/>
                                        <p:tgtEl>
                                          <p:spTgt spid="30"/>
                                        </p:tgtEl>
                                        <p:attrNameLst>
                                          <p:attrName>ppt_w</p:attrName>
                                        </p:attrNameLst>
                                      </p:cBhvr>
                                      <p:tavLst>
                                        <p:tav tm="0">
                                          <p:val>
                                            <p:fltVal val="0"/>
                                          </p:val>
                                        </p:tav>
                                        <p:tav tm="100000">
                                          <p:val>
                                            <p:strVal val="#ppt_w"/>
                                          </p:val>
                                        </p:tav>
                                      </p:tavLst>
                                    </p:anim>
                                    <p:anim calcmode="lin" valueType="num">
                                      <p:cBhvr>
                                        <p:cTn id="85" dur="500" fill="hold"/>
                                        <p:tgtEl>
                                          <p:spTgt spid="30"/>
                                        </p:tgtEl>
                                        <p:attrNameLst>
                                          <p:attrName>ppt_h</p:attrName>
                                        </p:attrNameLst>
                                      </p:cBhvr>
                                      <p:tavLst>
                                        <p:tav tm="0">
                                          <p:val>
                                            <p:fltVal val="0"/>
                                          </p:val>
                                        </p:tav>
                                        <p:tav tm="100000">
                                          <p:val>
                                            <p:strVal val="#ppt_h"/>
                                          </p:val>
                                        </p:tav>
                                      </p:tavLst>
                                    </p:anim>
                                    <p:animEffect transition="in" filter="fade">
                                      <p:cBhvr>
                                        <p:cTn id="86" dur="500"/>
                                        <p:tgtEl>
                                          <p:spTgt spid="30"/>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6"/>
                                        </p:tgtEl>
                                        <p:attrNameLst>
                                          <p:attrName>style.visibility</p:attrName>
                                        </p:attrNameLst>
                                      </p:cBhvr>
                                      <p:to>
                                        <p:strVal val="visible"/>
                                      </p:to>
                                    </p:set>
                                    <p:anim calcmode="lin" valueType="num">
                                      <p:cBhvr>
                                        <p:cTn id="89" dur="500" fill="hold"/>
                                        <p:tgtEl>
                                          <p:spTgt spid="26"/>
                                        </p:tgtEl>
                                        <p:attrNameLst>
                                          <p:attrName>ppt_w</p:attrName>
                                        </p:attrNameLst>
                                      </p:cBhvr>
                                      <p:tavLst>
                                        <p:tav tm="0">
                                          <p:val>
                                            <p:fltVal val="0"/>
                                          </p:val>
                                        </p:tav>
                                        <p:tav tm="100000">
                                          <p:val>
                                            <p:strVal val="#ppt_w"/>
                                          </p:val>
                                        </p:tav>
                                      </p:tavLst>
                                    </p:anim>
                                    <p:anim calcmode="lin" valueType="num">
                                      <p:cBhvr>
                                        <p:cTn id="90" dur="500" fill="hold"/>
                                        <p:tgtEl>
                                          <p:spTgt spid="26"/>
                                        </p:tgtEl>
                                        <p:attrNameLst>
                                          <p:attrName>ppt_h</p:attrName>
                                        </p:attrNameLst>
                                      </p:cBhvr>
                                      <p:tavLst>
                                        <p:tav tm="0">
                                          <p:val>
                                            <p:fltVal val="0"/>
                                          </p:val>
                                        </p:tav>
                                        <p:tav tm="100000">
                                          <p:val>
                                            <p:strVal val="#ppt_h"/>
                                          </p:val>
                                        </p:tav>
                                      </p:tavLst>
                                    </p:anim>
                                    <p:animEffect transition="in" filter="fade">
                                      <p:cBhvr>
                                        <p:cTn id="91" dur="500"/>
                                        <p:tgtEl>
                                          <p:spTgt spid="26"/>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17"/>
                                        </p:tgtEl>
                                        <p:attrNameLst>
                                          <p:attrName>style.visibility</p:attrName>
                                        </p:attrNameLst>
                                      </p:cBhvr>
                                      <p:to>
                                        <p:strVal val="visible"/>
                                      </p:to>
                                    </p:set>
                                    <p:animEffect transition="in" filter="fade">
                                      <p:cBhvr>
                                        <p:cTn id="94" dur="1000"/>
                                        <p:tgtEl>
                                          <p:spTgt spid="17"/>
                                        </p:tgtEl>
                                      </p:cBhvr>
                                    </p:animEffect>
                                    <p:anim calcmode="lin" valueType="num">
                                      <p:cBhvr>
                                        <p:cTn id="95" dur="1000" fill="hold"/>
                                        <p:tgtEl>
                                          <p:spTgt spid="17"/>
                                        </p:tgtEl>
                                        <p:attrNameLst>
                                          <p:attrName>ppt_x</p:attrName>
                                        </p:attrNameLst>
                                      </p:cBhvr>
                                      <p:tavLst>
                                        <p:tav tm="0">
                                          <p:val>
                                            <p:strVal val="#ppt_x"/>
                                          </p:val>
                                        </p:tav>
                                        <p:tav tm="100000">
                                          <p:val>
                                            <p:strVal val="#ppt_x"/>
                                          </p:val>
                                        </p:tav>
                                      </p:tavLst>
                                    </p:anim>
                                    <p:anim calcmode="lin" valueType="num">
                                      <p:cBhvr>
                                        <p:cTn id="96" dur="1000" fill="hold"/>
                                        <p:tgtEl>
                                          <p:spTgt spid="17"/>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5000"/>
                            </p:stCondLst>
                            <p:childTnLst>
                              <p:par>
                                <p:cTn id="103" presetID="22" presetClass="entr" presetSubtype="8"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Effect transition="in" filter="wipe(left)">
                                      <p:cBhvr>
                                        <p:cTn id="105" dur="500"/>
                                        <p:tgtEl>
                                          <p:spTgt spid="21"/>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25"/>
                                        </p:tgtEl>
                                        <p:attrNameLst>
                                          <p:attrName>style.visibility</p:attrName>
                                        </p:attrNameLst>
                                      </p:cBhvr>
                                      <p:to>
                                        <p:strVal val="visible"/>
                                      </p:to>
                                    </p:set>
                                    <p:anim calcmode="lin" valueType="num">
                                      <p:cBhvr>
                                        <p:cTn id="113" dur="500" fill="hold"/>
                                        <p:tgtEl>
                                          <p:spTgt spid="25"/>
                                        </p:tgtEl>
                                        <p:attrNameLst>
                                          <p:attrName>ppt_w</p:attrName>
                                        </p:attrNameLst>
                                      </p:cBhvr>
                                      <p:tavLst>
                                        <p:tav tm="0">
                                          <p:val>
                                            <p:fltVal val="0"/>
                                          </p:val>
                                        </p:tav>
                                        <p:tav tm="100000">
                                          <p:val>
                                            <p:strVal val="#ppt_w"/>
                                          </p:val>
                                        </p:tav>
                                      </p:tavLst>
                                    </p:anim>
                                    <p:anim calcmode="lin" valueType="num">
                                      <p:cBhvr>
                                        <p:cTn id="114" dur="500" fill="hold"/>
                                        <p:tgtEl>
                                          <p:spTgt spid="25"/>
                                        </p:tgtEl>
                                        <p:attrNameLst>
                                          <p:attrName>ppt_h</p:attrName>
                                        </p:attrNameLst>
                                      </p:cBhvr>
                                      <p:tavLst>
                                        <p:tav tm="0">
                                          <p:val>
                                            <p:fltVal val="0"/>
                                          </p:val>
                                        </p:tav>
                                        <p:tav tm="100000">
                                          <p:val>
                                            <p:strVal val="#ppt_h"/>
                                          </p:val>
                                        </p:tav>
                                      </p:tavLst>
                                    </p:anim>
                                    <p:animEffect transition="in" filter="fade">
                                      <p:cBhvr>
                                        <p:cTn id="115" dur="500"/>
                                        <p:tgtEl>
                                          <p:spTgt spid="25"/>
                                        </p:tgtEl>
                                      </p:cBhvr>
                                    </p:animEffect>
                                  </p:childTnLst>
                                </p:cTn>
                              </p:par>
                              <p:par>
                                <p:cTn id="116" presetID="42" presetClass="entr" presetSubtype="0" fill="hold" grpId="0" nodeType="withEffect">
                                  <p:stCondLst>
                                    <p:cond delay="0"/>
                                  </p:stCondLst>
                                  <p:childTnLst>
                                    <p:set>
                                      <p:cBhvr>
                                        <p:cTn id="117" dur="1" fill="hold">
                                          <p:stCondLst>
                                            <p:cond delay="0"/>
                                          </p:stCondLst>
                                        </p:cTn>
                                        <p:tgtEl>
                                          <p:spTgt spid="18"/>
                                        </p:tgtEl>
                                        <p:attrNameLst>
                                          <p:attrName>style.visibility</p:attrName>
                                        </p:attrNameLst>
                                      </p:cBhvr>
                                      <p:to>
                                        <p:strVal val="visible"/>
                                      </p:to>
                                    </p:set>
                                    <p:animEffect transition="in" filter="fade">
                                      <p:cBhvr>
                                        <p:cTn id="118" dur="1000"/>
                                        <p:tgtEl>
                                          <p:spTgt spid="18"/>
                                        </p:tgtEl>
                                      </p:cBhvr>
                                    </p:animEffect>
                                    <p:anim calcmode="lin" valueType="num">
                                      <p:cBhvr>
                                        <p:cTn id="119" dur="1000" fill="hold"/>
                                        <p:tgtEl>
                                          <p:spTgt spid="18"/>
                                        </p:tgtEl>
                                        <p:attrNameLst>
                                          <p:attrName>ppt_x</p:attrName>
                                        </p:attrNameLst>
                                      </p:cBhvr>
                                      <p:tavLst>
                                        <p:tav tm="0">
                                          <p:val>
                                            <p:strVal val="#ppt_x"/>
                                          </p:val>
                                        </p:tav>
                                        <p:tav tm="100000">
                                          <p:val>
                                            <p:strVal val="#ppt_x"/>
                                          </p:val>
                                        </p:tav>
                                      </p:tavLst>
                                    </p:anim>
                                    <p:anim calcmode="lin" valueType="num">
                                      <p:cBhvr>
                                        <p:cTn id="120" dur="1000" fill="hold"/>
                                        <p:tgtEl>
                                          <p:spTgt spid="18"/>
                                        </p:tgtEl>
                                        <p:attrNameLst>
                                          <p:attrName>ppt_y</p:attrName>
                                        </p:attrNameLst>
                                      </p:cBhvr>
                                      <p:tavLst>
                                        <p:tav tm="0">
                                          <p:val>
                                            <p:strVal val="#ppt_y+.1"/>
                                          </p:val>
                                        </p:tav>
                                        <p:tav tm="100000">
                                          <p:val>
                                            <p:strVal val="#ppt_y"/>
                                          </p:val>
                                        </p:tav>
                                      </p:tavLst>
                                    </p:anim>
                                  </p:childTnLst>
                                </p:cTn>
                              </p:par>
                              <p:par>
                                <p:cTn id="121" presetID="42" presetClass="entr" presetSubtype="0" fill="hold" grpId="0" nodeType="with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fade">
                                      <p:cBhvr>
                                        <p:cTn id="123" dur="1000"/>
                                        <p:tgtEl>
                                          <p:spTgt spid="36"/>
                                        </p:tgtEl>
                                      </p:cBhvr>
                                    </p:animEffect>
                                    <p:anim calcmode="lin" valueType="num">
                                      <p:cBhvr>
                                        <p:cTn id="124" dur="1000" fill="hold"/>
                                        <p:tgtEl>
                                          <p:spTgt spid="36"/>
                                        </p:tgtEl>
                                        <p:attrNameLst>
                                          <p:attrName>ppt_x</p:attrName>
                                        </p:attrNameLst>
                                      </p:cBhvr>
                                      <p:tavLst>
                                        <p:tav tm="0">
                                          <p:val>
                                            <p:strVal val="#ppt_x"/>
                                          </p:val>
                                        </p:tav>
                                        <p:tav tm="100000">
                                          <p:val>
                                            <p:strVal val="#ppt_x"/>
                                          </p:val>
                                        </p:tav>
                                      </p:tavLst>
                                    </p:anim>
                                    <p:anim calcmode="lin" valueType="num">
                                      <p:cBhvr>
                                        <p:cTn id="12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6" grpId="0"/>
      <p:bldP spid="17" grpId="0"/>
      <p:bldP spid="18" grpId="0"/>
      <p:bldP spid="19" grpId="0" animBg="1"/>
      <p:bldP spid="20" grpId="0" animBg="1"/>
      <p:bldP spid="21" grpId="0" animBg="1"/>
      <p:bldP spid="22" grpId="0" animBg="1"/>
      <p:bldP spid="23" grpId="0" animBg="1"/>
      <p:bldP spid="24" grpId="0" animBg="1"/>
      <p:bldP spid="25" grpId="0" animBg="1"/>
      <p:bldP spid="26" grpId="0" animBg="1"/>
      <p:bldP spid="27" grpId="0"/>
      <p:bldP spid="28" grpId="0"/>
      <p:bldP spid="29" grpId="0"/>
      <p:bldP spid="30" grpId="0"/>
      <p:bldP spid="31" grpId="0"/>
      <p:bldP spid="32" grpId="0"/>
      <p:bldP spid="33" grpId="0"/>
      <p:bldP spid="34" grpId="0"/>
      <p:bldP spid="35" grpId="0"/>
      <p:bldP spid="36" grpId="0"/>
      <p:bldP spid="37" grpId="0" animBg="1"/>
      <p:bldP spid="38"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7632" y="3151632"/>
            <a:ext cx="4468368" cy="3706368"/>
          </a:xfrm>
          <a:prstGeom prst="rect">
            <a:avLst/>
          </a:prstGeom>
        </p:spPr>
      </p:pic>
      <p:pic>
        <p:nvPicPr>
          <p:cNvPr id="11" name="Picture 2" descr="C:\Users\Bronwyn.Driver\Pictures\Stramlining 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30675" y="5398865"/>
            <a:ext cx="1662645" cy="136066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6109" y="6235908"/>
            <a:ext cx="914400" cy="432816"/>
          </a:xfrm>
          <a:prstGeom prst="rect">
            <a:avLst/>
          </a:prstGeom>
        </p:spPr>
      </p:pic>
      <p:sp>
        <p:nvSpPr>
          <p:cNvPr id="9" name="TextBox 8"/>
          <p:cNvSpPr txBox="1"/>
          <p:nvPr/>
        </p:nvSpPr>
        <p:spPr>
          <a:xfrm>
            <a:off x="527901" y="1960771"/>
            <a:ext cx="9050052" cy="830997"/>
          </a:xfrm>
          <a:prstGeom prst="rect">
            <a:avLst/>
          </a:prstGeom>
          <a:noFill/>
        </p:spPr>
        <p:txBody>
          <a:bodyPr wrap="square" rtlCol="0">
            <a:spAutoFit/>
          </a:bodyPr>
          <a:lstStyle/>
          <a:p>
            <a:pPr marL="342900" indent="-342900">
              <a:buFont typeface="Arial" panose="020B0604020202020204" pitchFamily="34" charset="0"/>
              <a:buChar char="•"/>
            </a:pPr>
            <a:endParaRPr lang="en-US" sz="2400" dirty="0">
              <a:solidFill>
                <a:schemeClr val="bg1">
                  <a:lumMod val="50000"/>
                </a:schemeClr>
              </a:solidFill>
              <a:effectLst>
                <a:outerShdw blurRad="50800" dist="317500" dir="5400000" sx="0" sy="0" algn="ctr">
                  <a:srgbClr val="000000">
                    <a:alpha val="43137"/>
                  </a:srgbClr>
                </a:outerShdw>
              </a:effectLst>
              <a:latin typeface="Tw Cen MT" panose="020B0602020104020603" pitchFamily="34" charset="0"/>
            </a:endParaRPr>
          </a:p>
          <a:p>
            <a:endParaRPr lang="en-US" sz="2400" dirty="0">
              <a:solidFill>
                <a:schemeClr val="bg1">
                  <a:lumMod val="50000"/>
                </a:schemeClr>
              </a:solidFill>
              <a:effectLst>
                <a:outerShdw blurRad="50800" dist="317500" dir="5400000" sx="0" sy="0" algn="ctr">
                  <a:srgbClr val="000000">
                    <a:alpha val="43137"/>
                  </a:srgbClr>
                </a:outerShdw>
              </a:effectLst>
              <a:latin typeface="Tw Cen MT" panose="020B0602020104020603" pitchFamily="34" charset="0"/>
            </a:endParaRPr>
          </a:p>
        </p:txBody>
      </p:sp>
      <p:sp>
        <p:nvSpPr>
          <p:cNvPr id="12" name="TextBox 11">
            <a:extLst>
              <a:ext uri="{FF2B5EF4-FFF2-40B4-BE49-F238E27FC236}">
                <a16:creationId xmlns:a16="http://schemas.microsoft.com/office/drawing/2014/main" id="{173018C8-03FD-436F-9C99-DA75024C8C61}"/>
              </a:ext>
            </a:extLst>
          </p:cNvPr>
          <p:cNvSpPr txBox="1"/>
          <p:nvPr/>
        </p:nvSpPr>
        <p:spPr>
          <a:xfrm>
            <a:off x="1317038" y="129728"/>
            <a:ext cx="7318507"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dirty="0">
                <a:solidFill>
                  <a:prstClr val="white">
                    <a:lumMod val="65000"/>
                  </a:prstClr>
                </a:solidFill>
                <a:latin typeface="Tw Cen MT" panose="020B0602020104020603" pitchFamily="34" charset="0"/>
              </a:rPr>
              <a:t>POLICY</a:t>
            </a:r>
            <a:r>
              <a:rPr kumimoji="0" lang="en-US" sz="4000" b="0" i="0" u="none" strike="noStrike" kern="1200" cap="none" spc="0" normalizeH="0" baseline="0" noProof="0" dirty="0">
                <a:ln>
                  <a:noFill/>
                </a:ln>
                <a:solidFill>
                  <a:prstClr val="white">
                    <a:lumMod val="65000"/>
                  </a:prstClr>
                </a:solidFill>
                <a:effectLst/>
                <a:uLnTx/>
                <a:uFillTx/>
                <a:latin typeface="Tw Cen MT" panose="020B0602020104020603" pitchFamily="34" charset="0"/>
                <a:ea typeface="+mn-ea"/>
                <a:cs typeface="+mn-cs"/>
              </a:rPr>
              <a:t> WORKSTREAM</a:t>
            </a:r>
          </a:p>
        </p:txBody>
      </p:sp>
      <p:sp>
        <p:nvSpPr>
          <p:cNvPr id="14" name="TextBox 13"/>
          <p:cNvSpPr txBox="1"/>
          <p:nvPr/>
        </p:nvSpPr>
        <p:spPr>
          <a:xfrm>
            <a:off x="546019" y="1366880"/>
            <a:ext cx="8860543" cy="461665"/>
          </a:xfrm>
          <a:prstGeom prst="rect">
            <a:avLst/>
          </a:prstGeom>
          <a:noFill/>
        </p:spPr>
        <p:txBody>
          <a:bodyPr wrap="square" rtlCol="0">
            <a:spAutoFit/>
          </a:bodyPr>
          <a:lstStyle/>
          <a:p>
            <a:pPr algn="ctr"/>
            <a:r>
              <a:rPr lang="en-GB" sz="2400" b="1" dirty="0">
                <a:solidFill>
                  <a:srgbClr val="F15A29"/>
                </a:solidFill>
                <a:latin typeface="Tw Cen MT" panose="020B0602020104020603" pitchFamily="34" charset="0"/>
              </a:rPr>
              <a:t>Lessons learnt</a:t>
            </a:r>
            <a:endParaRPr lang="en-GB" sz="2400" dirty="0">
              <a:solidFill>
                <a:srgbClr val="F15A29"/>
              </a:solidFill>
              <a:latin typeface="Tw Cen MT" panose="020B0602020104020603" pitchFamily="34"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7632" y="3151632"/>
            <a:ext cx="4468368" cy="370636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6109" y="6235908"/>
            <a:ext cx="914400" cy="432816"/>
          </a:xfrm>
          <a:prstGeom prst="rect">
            <a:avLst/>
          </a:prstGeom>
        </p:spPr>
      </p:pic>
      <p:sp>
        <p:nvSpPr>
          <p:cNvPr id="13" name="TextBox 12"/>
          <p:cNvSpPr txBox="1"/>
          <p:nvPr/>
        </p:nvSpPr>
        <p:spPr>
          <a:xfrm>
            <a:off x="1058400" y="2003994"/>
            <a:ext cx="8049600" cy="1200329"/>
          </a:xfrm>
          <a:prstGeom prst="rect">
            <a:avLst/>
          </a:prstGeom>
          <a:noFill/>
        </p:spPr>
        <p:txBody>
          <a:bodyPr wrap="square" rtlCol="0">
            <a:spAutoFit/>
          </a:bodyPr>
          <a:lstStyle/>
          <a:p>
            <a:endParaRPr lang="en-GB" dirty="0">
              <a:solidFill>
                <a:schemeClr val="bg1">
                  <a:lumMod val="50000"/>
                </a:schemeClr>
              </a:solidFill>
              <a:latin typeface="Tw Cen MT" panose="020B0602020104020603" pitchFamily="34" charset="0"/>
            </a:endParaRPr>
          </a:p>
          <a:p>
            <a:pPr marL="285750" indent="-285750">
              <a:buFont typeface="Arial" pitchFamily="34" charset="0"/>
              <a:buChar char="•"/>
            </a:pPr>
            <a:endParaRPr lang="en-GB" dirty="0">
              <a:solidFill>
                <a:schemeClr val="bg1">
                  <a:lumMod val="50000"/>
                </a:schemeClr>
              </a:solidFill>
              <a:latin typeface="Tw Cen MT" panose="020B0602020104020603" pitchFamily="34" charset="0"/>
            </a:endParaRPr>
          </a:p>
          <a:p>
            <a:pPr marL="285750" indent="-285750">
              <a:buFont typeface="Arial" pitchFamily="34" charset="0"/>
              <a:buChar char="•"/>
            </a:pPr>
            <a:endParaRPr lang="en-GB" dirty="0">
              <a:solidFill>
                <a:schemeClr val="bg1">
                  <a:lumMod val="50000"/>
                </a:schemeClr>
              </a:solidFill>
              <a:latin typeface="Tw Cen MT" panose="020B0602020104020603" pitchFamily="34" charset="0"/>
            </a:endParaRPr>
          </a:p>
          <a:p>
            <a:pPr marL="285750" indent="-285750">
              <a:buFont typeface="Arial" pitchFamily="34" charset="0"/>
              <a:buChar char="•"/>
            </a:pPr>
            <a:endParaRPr lang="en-GB" dirty="0">
              <a:solidFill>
                <a:schemeClr val="bg1">
                  <a:lumMod val="50000"/>
                </a:schemeClr>
              </a:solidFill>
              <a:latin typeface="Tw Cen MT" panose="020B0602020104020603" pitchFamily="34" charset="0"/>
            </a:endParaRPr>
          </a:p>
        </p:txBody>
      </p:sp>
      <p:sp>
        <p:nvSpPr>
          <p:cNvPr id="15" name="Shape 435"/>
          <p:cNvSpPr/>
          <p:nvPr/>
        </p:nvSpPr>
        <p:spPr>
          <a:xfrm rot="10800000">
            <a:off x="5406696" y="3566581"/>
            <a:ext cx="1344423" cy="431658"/>
          </a:xfrm>
          <a:custGeom>
            <a:avLst/>
            <a:gdLst/>
            <a:ahLst/>
            <a:cxnLst>
              <a:cxn ang="0">
                <a:pos x="wd2" y="hd2"/>
              </a:cxn>
              <a:cxn ang="5400000">
                <a:pos x="wd2" y="hd2"/>
              </a:cxn>
              <a:cxn ang="10800000">
                <a:pos x="wd2" y="hd2"/>
              </a:cxn>
              <a:cxn ang="16200000">
                <a:pos x="wd2" y="hd2"/>
              </a:cxn>
            </a:cxnLst>
            <a:rect l="0" t="0" r="r" b="b"/>
            <a:pathLst>
              <a:path w="21600" h="21398" extrusionOk="0">
                <a:moveTo>
                  <a:pt x="0" y="19886"/>
                </a:moveTo>
                <a:cubicBezTo>
                  <a:pt x="2048" y="7826"/>
                  <a:pt x="6072" y="195"/>
                  <a:pt x="10484" y="4"/>
                </a:cubicBezTo>
                <a:cubicBezTo>
                  <a:pt x="15228" y="-202"/>
                  <a:pt x="19574" y="8162"/>
                  <a:pt x="21600" y="21398"/>
                </a:cubicBezTo>
              </a:path>
            </a:pathLst>
          </a:custGeom>
          <a:ln w="25400">
            <a:solidFill>
              <a:schemeClr val="tx1">
                <a:lumMod val="40000"/>
                <a:lumOff val="60000"/>
              </a:schemeClr>
            </a:solidFill>
            <a:miter lim="400000"/>
          </a:ln>
        </p:spPr>
        <p:txBody>
          <a:bodyPr lIns="0" tIns="0" rIns="0" bIns="0" anchor="ctr"/>
          <a:lstStyle/>
          <a:p>
            <a:endParaRPr/>
          </a:p>
        </p:txBody>
      </p:sp>
      <p:sp>
        <p:nvSpPr>
          <p:cNvPr id="16" name="Shape 436"/>
          <p:cNvSpPr/>
          <p:nvPr/>
        </p:nvSpPr>
        <p:spPr>
          <a:xfrm>
            <a:off x="3320151" y="1915598"/>
            <a:ext cx="1344423" cy="431658"/>
          </a:xfrm>
          <a:custGeom>
            <a:avLst/>
            <a:gdLst/>
            <a:ahLst/>
            <a:cxnLst>
              <a:cxn ang="0">
                <a:pos x="wd2" y="hd2"/>
              </a:cxn>
              <a:cxn ang="5400000">
                <a:pos x="wd2" y="hd2"/>
              </a:cxn>
              <a:cxn ang="10800000">
                <a:pos x="wd2" y="hd2"/>
              </a:cxn>
              <a:cxn ang="16200000">
                <a:pos x="wd2" y="hd2"/>
              </a:cxn>
            </a:cxnLst>
            <a:rect l="0" t="0" r="r" b="b"/>
            <a:pathLst>
              <a:path w="21600" h="21398" extrusionOk="0">
                <a:moveTo>
                  <a:pt x="0" y="19886"/>
                </a:moveTo>
                <a:cubicBezTo>
                  <a:pt x="2048" y="7826"/>
                  <a:pt x="6072" y="195"/>
                  <a:pt x="10484" y="4"/>
                </a:cubicBezTo>
                <a:cubicBezTo>
                  <a:pt x="15228" y="-202"/>
                  <a:pt x="19574" y="8162"/>
                  <a:pt x="21600" y="21398"/>
                </a:cubicBezTo>
              </a:path>
            </a:pathLst>
          </a:custGeom>
          <a:ln w="25400">
            <a:solidFill>
              <a:schemeClr val="tx1">
                <a:lumMod val="40000"/>
                <a:lumOff val="60000"/>
              </a:schemeClr>
            </a:solidFill>
            <a:miter lim="400000"/>
          </a:ln>
        </p:spPr>
        <p:txBody>
          <a:bodyPr lIns="0" tIns="0" rIns="0" bIns="0" anchor="ctr"/>
          <a:lstStyle/>
          <a:p>
            <a:pPr lvl="0">
              <a:defRPr sz="3600"/>
            </a:pPr>
            <a:endParaRPr sz="1800" dirty="0"/>
          </a:p>
        </p:txBody>
      </p:sp>
      <p:sp>
        <p:nvSpPr>
          <p:cNvPr id="17" name="Shape 440"/>
          <p:cNvSpPr/>
          <p:nvPr/>
        </p:nvSpPr>
        <p:spPr>
          <a:xfrm rot="1551354">
            <a:off x="2230853" y="2234746"/>
            <a:ext cx="1411902" cy="1411902"/>
          </a:xfrm>
          <a:prstGeom prst="roundRect">
            <a:avLst>
              <a:gd name="adj" fmla="val 15000"/>
            </a:avLst>
          </a:prstGeom>
          <a:solidFill>
            <a:srgbClr val="47D872"/>
          </a:solidFill>
          <a:ln w="12700">
            <a:miter lim="400000"/>
          </a:ln>
        </p:spPr>
        <p:txBody>
          <a:bodyPr lIns="0" tIns="0" rIns="0" bIns="0" anchor="ctr"/>
          <a:lstStyle/>
          <a:p>
            <a:pPr lvl="0">
              <a:defRPr sz="3600"/>
            </a:pPr>
            <a:endParaRPr sz="1800"/>
          </a:p>
        </p:txBody>
      </p:sp>
      <p:sp>
        <p:nvSpPr>
          <p:cNvPr id="18" name="Shape 441"/>
          <p:cNvSpPr/>
          <p:nvPr/>
        </p:nvSpPr>
        <p:spPr>
          <a:xfrm rot="19780869">
            <a:off x="4279738" y="2234746"/>
            <a:ext cx="1411902" cy="1411902"/>
          </a:xfrm>
          <a:prstGeom prst="roundRect">
            <a:avLst>
              <a:gd name="adj" fmla="val 15000"/>
            </a:avLst>
          </a:prstGeom>
          <a:solidFill>
            <a:srgbClr val="ACE946"/>
          </a:solidFill>
          <a:ln w="12700">
            <a:miter lim="400000"/>
          </a:ln>
        </p:spPr>
        <p:txBody>
          <a:bodyPr lIns="0" tIns="0" rIns="0" bIns="0" anchor="ctr"/>
          <a:lstStyle/>
          <a:p>
            <a:pPr lvl="0">
              <a:defRPr sz="3600"/>
            </a:pPr>
            <a:endParaRPr sz="1800"/>
          </a:p>
        </p:txBody>
      </p:sp>
      <p:sp>
        <p:nvSpPr>
          <p:cNvPr id="19" name="Shape 442"/>
          <p:cNvSpPr/>
          <p:nvPr/>
        </p:nvSpPr>
        <p:spPr>
          <a:xfrm rot="747171">
            <a:off x="6331696" y="2234746"/>
            <a:ext cx="1411902" cy="1411902"/>
          </a:xfrm>
          <a:prstGeom prst="roundRect">
            <a:avLst>
              <a:gd name="adj" fmla="val 15000"/>
            </a:avLst>
          </a:prstGeom>
          <a:solidFill>
            <a:srgbClr val="00B0F0"/>
          </a:solidFill>
          <a:ln w="12700">
            <a:miter lim="400000"/>
          </a:ln>
        </p:spPr>
        <p:txBody>
          <a:bodyPr lIns="0" tIns="0" rIns="0" bIns="0" anchor="ctr"/>
          <a:lstStyle/>
          <a:p>
            <a:pPr lvl="0">
              <a:defRPr sz="3600"/>
            </a:pPr>
            <a:endParaRPr sz="1800"/>
          </a:p>
        </p:txBody>
      </p:sp>
      <p:sp>
        <p:nvSpPr>
          <p:cNvPr id="20" name="Shape 450"/>
          <p:cNvSpPr/>
          <p:nvPr/>
        </p:nvSpPr>
        <p:spPr>
          <a:xfrm>
            <a:off x="2934381" y="4006566"/>
            <a:ext cx="1" cy="383748"/>
          </a:xfrm>
          <a:prstGeom prst="line">
            <a:avLst/>
          </a:prstGeom>
          <a:ln w="12700">
            <a:solidFill>
              <a:srgbClr val="47D872"/>
            </a:solidFill>
            <a:prstDash val="dash"/>
            <a:miter lim="400000"/>
            <a:tailEnd type="oval" w="lg" len="lg"/>
          </a:ln>
        </p:spPr>
        <p:txBody>
          <a:bodyPr lIns="0" tIns="0" rIns="0" bIns="0" anchor="ctr"/>
          <a:lstStyle/>
          <a:p>
            <a:pPr lvl="0">
              <a:defRPr sz="3600"/>
            </a:pPr>
            <a:endParaRPr sz="1800"/>
          </a:p>
        </p:txBody>
      </p:sp>
      <p:sp>
        <p:nvSpPr>
          <p:cNvPr id="21" name="Shape 451"/>
          <p:cNvSpPr/>
          <p:nvPr/>
        </p:nvSpPr>
        <p:spPr>
          <a:xfrm>
            <a:off x="4973215" y="4004740"/>
            <a:ext cx="1" cy="387406"/>
          </a:xfrm>
          <a:prstGeom prst="line">
            <a:avLst/>
          </a:prstGeom>
          <a:ln w="12700">
            <a:solidFill>
              <a:srgbClr val="ACE946"/>
            </a:solidFill>
            <a:prstDash val="dash"/>
            <a:miter lim="400000"/>
            <a:tailEnd type="oval" w="lg" len="lg"/>
          </a:ln>
        </p:spPr>
        <p:txBody>
          <a:bodyPr lIns="0" tIns="0" rIns="0" bIns="0" anchor="ctr"/>
          <a:lstStyle/>
          <a:p>
            <a:pPr lvl="0">
              <a:defRPr sz="3600"/>
            </a:pPr>
            <a:endParaRPr sz="1800"/>
          </a:p>
        </p:txBody>
      </p:sp>
      <p:sp>
        <p:nvSpPr>
          <p:cNvPr id="22" name="Shape 452"/>
          <p:cNvSpPr/>
          <p:nvPr/>
        </p:nvSpPr>
        <p:spPr>
          <a:xfrm>
            <a:off x="7012049" y="4004740"/>
            <a:ext cx="1" cy="387406"/>
          </a:xfrm>
          <a:prstGeom prst="line">
            <a:avLst/>
          </a:prstGeom>
          <a:ln w="12700">
            <a:solidFill>
              <a:srgbClr val="00B0F0"/>
            </a:solidFill>
            <a:prstDash val="dash"/>
            <a:miter lim="400000"/>
            <a:tailEnd type="oval" w="lg" len="lg"/>
          </a:ln>
        </p:spPr>
        <p:txBody>
          <a:bodyPr lIns="0" tIns="0" rIns="0" bIns="0" anchor="ctr"/>
          <a:lstStyle/>
          <a:p>
            <a:pPr lvl="0">
              <a:defRPr sz="3600"/>
            </a:pPr>
            <a:endParaRPr sz="1800"/>
          </a:p>
        </p:txBody>
      </p:sp>
      <p:sp>
        <p:nvSpPr>
          <p:cNvPr id="23" name="TextBox 22"/>
          <p:cNvSpPr txBox="1"/>
          <p:nvPr/>
        </p:nvSpPr>
        <p:spPr>
          <a:xfrm>
            <a:off x="2363978" y="4648135"/>
            <a:ext cx="1091453" cy="307777"/>
          </a:xfrm>
          <a:prstGeom prst="rect">
            <a:avLst/>
          </a:prstGeom>
          <a:noFill/>
        </p:spPr>
        <p:txBody>
          <a:bodyPr wrap="none" rtlCol="0">
            <a:spAutoFit/>
          </a:bodyPr>
          <a:lstStyle>
            <a:defPPr>
              <a:defRPr lang="en-US"/>
            </a:defPPr>
            <a:lvl1pPr algn="ctr">
              <a:defRPr sz="1600">
                <a:solidFill>
                  <a:schemeClr val="bg1"/>
                </a:solidFill>
                <a:latin typeface="+mj-lt"/>
              </a:defRPr>
            </a:lvl1pPr>
          </a:lstStyle>
          <a:p>
            <a:r>
              <a:rPr lang="en-US" sz="1400" dirty="0">
                <a:solidFill>
                  <a:srgbClr val="33B6D2"/>
                </a:solidFill>
                <a:latin typeface="Tw Cen MT" panose="020B0602020104020603" pitchFamily="34" charset="0"/>
              </a:rPr>
              <a:t>Relationships</a:t>
            </a:r>
          </a:p>
        </p:txBody>
      </p:sp>
      <p:sp>
        <p:nvSpPr>
          <p:cNvPr id="24" name="TextBox 23"/>
          <p:cNvSpPr txBox="1"/>
          <p:nvPr/>
        </p:nvSpPr>
        <p:spPr>
          <a:xfrm>
            <a:off x="4274311" y="4648135"/>
            <a:ext cx="1381725" cy="307777"/>
          </a:xfrm>
          <a:prstGeom prst="rect">
            <a:avLst/>
          </a:prstGeom>
          <a:noFill/>
        </p:spPr>
        <p:txBody>
          <a:bodyPr wrap="none" rtlCol="0">
            <a:spAutoFit/>
          </a:bodyPr>
          <a:lstStyle>
            <a:defPPr>
              <a:defRPr lang="en-US"/>
            </a:defPPr>
            <a:lvl1pPr algn="ctr">
              <a:defRPr sz="1600">
                <a:solidFill>
                  <a:schemeClr val="bg1"/>
                </a:solidFill>
                <a:latin typeface="+mj-lt"/>
              </a:defRPr>
            </a:lvl1pPr>
          </a:lstStyle>
          <a:p>
            <a:r>
              <a:rPr lang="en-US" sz="1400" dirty="0">
                <a:solidFill>
                  <a:srgbClr val="3DA9CF"/>
                </a:solidFill>
                <a:latin typeface="Tw Cen MT" panose="020B0602020104020603" pitchFamily="34" charset="0"/>
              </a:rPr>
              <a:t>Common Ground</a:t>
            </a:r>
          </a:p>
        </p:txBody>
      </p:sp>
      <p:sp>
        <p:nvSpPr>
          <p:cNvPr id="25" name="TextBox 24"/>
          <p:cNvSpPr txBox="1"/>
          <p:nvPr/>
        </p:nvSpPr>
        <p:spPr>
          <a:xfrm>
            <a:off x="6719916" y="4648135"/>
            <a:ext cx="601447" cy="307777"/>
          </a:xfrm>
          <a:prstGeom prst="rect">
            <a:avLst/>
          </a:prstGeom>
          <a:noFill/>
        </p:spPr>
        <p:txBody>
          <a:bodyPr wrap="none" rtlCol="0">
            <a:spAutoFit/>
          </a:bodyPr>
          <a:lstStyle>
            <a:defPPr>
              <a:defRPr lang="en-US"/>
            </a:defPPr>
            <a:lvl1pPr algn="ctr">
              <a:defRPr sz="1600">
                <a:solidFill>
                  <a:schemeClr val="bg1"/>
                </a:solidFill>
                <a:latin typeface="+mj-lt"/>
              </a:defRPr>
            </a:lvl1pPr>
          </a:lstStyle>
          <a:p>
            <a:r>
              <a:rPr lang="en-US" sz="1400" dirty="0">
                <a:solidFill>
                  <a:srgbClr val="5390CB"/>
                </a:solidFill>
                <a:latin typeface="Tw Cen MT" panose="020B0602020104020603" pitchFamily="34" charset="0"/>
              </a:rPr>
              <a:t>Share</a:t>
            </a:r>
          </a:p>
        </p:txBody>
      </p:sp>
      <p:sp>
        <p:nvSpPr>
          <p:cNvPr id="26" name="TextBox 25"/>
          <p:cNvSpPr txBox="1"/>
          <p:nvPr/>
        </p:nvSpPr>
        <p:spPr>
          <a:xfrm>
            <a:off x="2036936" y="5004816"/>
            <a:ext cx="1713432" cy="577081"/>
          </a:xfrm>
          <a:prstGeom prst="rect">
            <a:avLst/>
          </a:prstGeom>
          <a:noFill/>
        </p:spPr>
        <p:txBody>
          <a:bodyPr wrap="square" rtlCol="0">
            <a:spAutoFit/>
          </a:bodyPr>
          <a:lstStyle/>
          <a:p>
            <a:pPr algn="ctr"/>
            <a:r>
              <a:rPr lang="en-US" sz="1050" dirty="0">
                <a:latin typeface="Tw Cen MT" panose="020B0602020104020603" pitchFamily="34" charset="0"/>
              </a:rPr>
              <a:t>Building relationships at the outset is the best enabler for progress</a:t>
            </a:r>
            <a:endParaRPr lang="en-GB" sz="1050" dirty="0">
              <a:latin typeface="Tw Cen MT" panose="020B0602020104020603" pitchFamily="34" charset="0"/>
            </a:endParaRPr>
          </a:p>
        </p:txBody>
      </p:sp>
      <p:sp>
        <p:nvSpPr>
          <p:cNvPr id="27" name="TextBox 26"/>
          <p:cNvSpPr txBox="1"/>
          <p:nvPr/>
        </p:nvSpPr>
        <p:spPr>
          <a:xfrm>
            <a:off x="4108450" y="4996520"/>
            <a:ext cx="1713432" cy="577081"/>
          </a:xfrm>
          <a:prstGeom prst="rect">
            <a:avLst/>
          </a:prstGeom>
          <a:noFill/>
        </p:spPr>
        <p:txBody>
          <a:bodyPr wrap="square" rtlCol="0">
            <a:spAutoFit/>
          </a:bodyPr>
          <a:lstStyle/>
          <a:p>
            <a:pPr algn="ctr"/>
            <a:r>
              <a:rPr lang="en-US" sz="1050" dirty="0">
                <a:latin typeface="Tw Cen MT" panose="020B0602020104020603" pitchFamily="34" charset="0"/>
              </a:rPr>
              <a:t>Find areas for common ground that agreement can be reached on</a:t>
            </a:r>
            <a:endParaRPr lang="en-GB" sz="1050" dirty="0">
              <a:latin typeface="Tw Cen MT" panose="020B0602020104020603" pitchFamily="34" charset="0"/>
            </a:endParaRPr>
          </a:p>
        </p:txBody>
      </p:sp>
      <p:sp>
        <p:nvSpPr>
          <p:cNvPr id="28" name="TextBox 27"/>
          <p:cNvSpPr txBox="1"/>
          <p:nvPr/>
        </p:nvSpPr>
        <p:spPr>
          <a:xfrm>
            <a:off x="6163918" y="4996520"/>
            <a:ext cx="1713432" cy="738664"/>
          </a:xfrm>
          <a:prstGeom prst="rect">
            <a:avLst/>
          </a:prstGeom>
          <a:noFill/>
        </p:spPr>
        <p:txBody>
          <a:bodyPr wrap="square" rtlCol="0">
            <a:spAutoFit/>
          </a:bodyPr>
          <a:lstStyle/>
          <a:p>
            <a:pPr algn="ctr"/>
            <a:r>
              <a:rPr lang="en-US" sz="1050" dirty="0">
                <a:latin typeface="Tw Cen MT" panose="020B0602020104020603" pitchFamily="34" charset="0"/>
              </a:rPr>
              <a:t>Regularly share information between the sub-regions to support wider streamlining improvements</a:t>
            </a:r>
            <a:endParaRPr lang="en-GB" sz="1050" dirty="0">
              <a:latin typeface="Tw Cen MT" panose="020B0602020104020603" pitchFamily="34" charset="0"/>
            </a:endParaRPr>
          </a:p>
        </p:txBody>
      </p:sp>
      <p:sp>
        <p:nvSpPr>
          <p:cNvPr id="29" name="TextBox 28"/>
          <p:cNvSpPr txBox="1"/>
          <p:nvPr/>
        </p:nvSpPr>
        <p:spPr>
          <a:xfrm>
            <a:off x="2586533" y="2617532"/>
            <a:ext cx="646331" cy="646331"/>
          </a:xfrm>
          <a:prstGeom prst="rect">
            <a:avLst/>
          </a:prstGeom>
          <a:noFill/>
        </p:spPr>
        <p:txBody>
          <a:bodyPr wrap="none" rtlCol="0">
            <a:spAutoFit/>
          </a:bodyPr>
          <a:lstStyle/>
          <a:p>
            <a:pPr algn="ctr"/>
            <a:r>
              <a:rPr lang="en-US" sz="3600" dirty="0">
                <a:solidFill>
                  <a:srgbClr val="FFFFFF"/>
                </a:solidFill>
                <a:latin typeface="Flaticon" panose="02000603000000000000" pitchFamily="2" charset="0"/>
              </a:rPr>
              <a:t></a:t>
            </a:r>
          </a:p>
        </p:txBody>
      </p:sp>
      <p:sp>
        <p:nvSpPr>
          <p:cNvPr id="30" name="TextBox 29"/>
          <p:cNvSpPr txBox="1"/>
          <p:nvPr/>
        </p:nvSpPr>
        <p:spPr>
          <a:xfrm>
            <a:off x="4642001" y="2617532"/>
            <a:ext cx="646331" cy="646331"/>
          </a:xfrm>
          <a:prstGeom prst="rect">
            <a:avLst/>
          </a:prstGeom>
          <a:noFill/>
        </p:spPr>
        <p:txBody>
          <a:bodyPr wrap="none" rtlCol="0">
            <a:spAutoFit/>
          </a:bodyPr>
          <a:lstStyle/>
          <a:p>
            <a:pPr algn="ctr"/>
            <a:r>
              <a:rPr lang="en-US" sz="3600" dirty="0">
                <a:solidFill>
                  <a:srgbClr val="FFFFFF"/>
                </a:solidFill>
                <a:latin typeface="Flaticon" panose="02000603000000000000" pitchFamily="2" charset="0"/>
              </a:rPr>
              <a:t></a:t>
            </a:r>
          </a:p>
        </p:txBody>
      </p:sp>
      <p:sp>
        <p:nvSpPr>
          <p:cNvPr id="31" name="TextBox 30"/>
          <p:cNvSpPr txBox="1"/>
          <p:nvPr/>
        </p:nvSpPr>
        <p:spPr>
          <a:xfrm>
            <a:off x="6697469" y="2617532"/>
            <a:ext cx="646331" cy="646331"/>
          </a:xfrm>
          <a:prstGeom prst="rect">
            <a:avLst/>
          </a:prstGeom>
          <a:noFill/>
        </p:spPr>
        <p:txBody>
          <a:bodyPr wrap="none" rtlCol="0">
            <a:spAutoFit/>
          </a:bodyPr>
          <a:lstStyle/>
          <a:p>
            <a:pPr algn="ctr"/>
            <a:r>
              <a:rPr lang="en-US" sz="3600" dirty="0">
                <a:solidFill>
                  <a:srgbClr val="FFFFFF"/>
                </a:solidFill>
                <a:latin typeface="Flaticon" panose="02000603000000000000" pitchFamily="2" charset="0"/>
              </a:rPr>
              <a:t></a:t>
            </a:r>
          </a:p>
        </p:txBody>
      </p:sp>
    </p:spTree>
    <p:extLst>
      <p:ext uri="{BB962C8B-B14F-4D97-AF65-F5344CB8AC3E}">
        <p14:creationId xmlns:p14="http://schemas.microsoft.com/office/powerpoint/2010/main" val="1026021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500"/>
                                        <p:tgtEl>
                                          <p:spTgt spid="29"/>
                                        </p:tgtEl>
                                      </p:cBhvr>
                                    </p:animEffect>
                                  </p:childTnLst>
                                </p:cTn>
                              </p:par>
                            </p:childTnLst>
                          </p:cTn>
                        </p:par>
                        <p:par>
                          <p:cTn id="12" fill="hold">
                            <p:stCondLst>
                              <p:cond delay="1000"/>
                            </p:stCondLst>
                            <p:childTnLst>
                              <p:par>
                                <p:cTn id="13" presetID="47" presetClass="entr" presetSubtype="0"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1000"/>
                                        <p:tgtEl>
                                          <p:spTgt spid="20"/>
                                        </p:tgtEl>
                                      </p:cBhvr>
                                    </p:animEffect>
                                    <p:anim calcmode="lin" valueType="num">
                                      <p:cBhvr>
                                        <p:cTn id="16" dur="1000" fill="hold"/>
                                        <p:tgtEl>
                                          <p:spTgt spid="20"/>
                                        </p:tgtEl>
                                        <p:attrNameLst>
                                          <p:attrName>ppt_x</p:attrName>
                                        </p:attrNameLst>
                                      </p:cBhvr>
                                      <p:tavLst>
                                        <p:tav tm="0">
                                          <p:val>
                                            <p:strVal val="#ppt_x"/>
                                          </p:val>
                                        </p:tav>
                                        <p:tav tm="100000">
                                          <p:val>
                                            <p:strVal val="#ppt_x"/>
                                          </p:val>
                                        </p:tav>
                                      </p:tavLst>
                                    </p:anim>
                                    <p:anim calcmode="lin" valueType="num">
                                      <p:cBhvr>
                                        <p:cTn id="17" dur="1000" fill="hold"/>
                                        <p:tgtEl>
                                          <p:spTgt spid="20"/>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500"/>
                                        <p:tgtEl>
                                          <p:spTgt spid="2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500"/>
                                        <p:tgtEl>
                                          <p:spTgt spid="26"/>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500"/>
                                        <p:tgtEl>
                                          <p:spTgt spid="16"/>
                                        </p:tgtEl>
                                      </p:cBhvr>
                                    </p:animEffect>
                                  </p:childTnLst>
                                </p:cTn>
                              </p:par>
                            </p:childTnLst>
                          </p:cTn>
                        </p:par>
                        <p:par>
                          <p:cTn id="29" fill="hold">
                            <p:stCondLst>
                              <p:cond delay="3000"/>
                            </p:stCondLst>
                            <p:childTnLst>
                              <p:par>
                                <p:cTn id="30" presetID="10" presetClass="entr" presetSubtype="0"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par>
                          <p:cTn id="33" fill="hold">
                            <p:stCondLst>
                              <p:cond delay="3500"/>
                            </p:stCondLst>
                            <p:childTnLst>
                              <p:par>
                                <p:cTn id="34" presetID="10" presetClass="entr" presetSubtype="0" fill="hold" grpId="0"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fade">
                                      <p:cBhvr>
                                        <p:cTn id="36" dur="500"/>
                                        <p:tgtEl>
                                          <p:spTgt spid="30"/>
                                        </p:tgtEl>
                                      </p:cBhvr>
                                    </p:animEffect>
                                  </p:childTnLst>
                                </p:cTn>
                              </p:par>
                            </p:childTnLst>
                          </p:cTn>
                        </p:par>
                        <p:par>
                          <p:cTn id="37" fill="hold">
                            <p:stCondLst>
                              <p:cond delay="4000"/>
                            </p:stCondLst>
                            <p:childTnLst>
                              <p:par>
                                <p:cTn id="38" presetID="47" presetClass="entr" presetSubtype="0" fill="hold" grpId="0"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1000"/>
                                        <p:tgtEl>
                                          <p:spTgt spid="21"/>
                                        </p:tgtEl>
                                      </p:cBhvr>
                                    </p:animEffect>
                                    <p:anim calcmode="lin" valueType="num">
                                      <p:cBhvr>
                                        <p:cTn id="41" dur="1000" fill="hold"/>
                                        <p:tgtEl>
                                          <p:spTgt spid="21"/>
                                        </p:tgtEl>
                                        <p:attrNameLst>
                                          <p:attrName>ppt_x</p:attrName>
                                        </p:attrNameLst>
                                      </p:cBhvr>
                                      <p:tavLst>
                                        <p:tav tm="0">
                                          <p:val>
                                            <p:strVal val="#ppt_x"/>
                                          </p:val>
                                        </p:tav>
                                        <p:tav tm="100000">
                                          <p:val>
                                            <p:strVal val="#ppt_x"/>
                                          </p:val>
                                        </p:tav>
                                      </p:tavLst>
                                    </p:anim>
                                    <p:anim calcmode="lin" valueType="num">
                                      <p:cBhvr>
                                        <p:cTn id="42" dur="1000" fill="hold"/>
                                        <p:tgtEl>
                                          <p:spTgt spid="21"/>
                                        </p:tgtEl>
                                        <p:attrNameLst>
                                          <p:attrName>ppt_y</p:attrName>
                                        </p:attrNameLst>
                                      </p:cBhvr>
                                      <p:tavLst>
                                        <p:tav tm="0">
                                          <p:val>
                                            <p:strVal val="#ppt_y-.1"/>
                                          </p:val>
                                        </p:tav>
                                        <p:tav tm="100000">
                                          <p:val>
                                            <p:strVal val="#ppt_y"/>
                                          </p:val>
                                        </p:tav>
                                      </p:tavLst>
                                    </p:anim>
                                  </p:childTnLst>
                                </p:cTn>
                              </p:par>
                              <p:par>
                                <p:cTn id="43" presetID="10" presetClass="entr" presetSubtype="0" fill="hold" grpId="0" nodeType="with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fade">
                                      <p:cBhvr>
                                        <p:cTn id="45" dur="500"/>
                                        <p:tgtEl>
                                          <p:spTgt spid="24"/>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fade">
                                      <p:cBhvr>
                                        <p:cTn id="48" dur="500"/>
                                        <p:tgtEl>
                                          <p:spTgt spid="27"/>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500"/>
                            </p:stCondLst>
                            <p:childTnLst>
                              <p:par>
                                <p:cTn id="54" presetID="10" presetClass="entr" presetSubtype="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fade">
                                      <p:cBhvr>
                                        <p:cTn id="56" dur="500"/>
                                        <p:tgtEl>
                                          <p:spTgt spid="19"/>
                                        </p:tgtEl>
                                      </p:cBhvr>
                                    </p:animEffect>
                                  </p:childTnLst>
                                </p:cTn>
                              </p:par>
                            </p:childTnLst>
                          </p:cTn>
                        </p:par>
                        <p:par>
                          <p:cTn id="57" fill="hold">
                            <p:stCondLst>
                              <p:cond delay="6000"/>
                            </p:stCondLst>
                            <p:childTnLst>
                              <p:par>
                                <p:cTn id="58" presetID="10" presetClass="entr" presetSubtype="0" fill="hold" grpId="0" nodeType="after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fade">
                                      <p:cBhvr>
                                        <p:cTn id="60" dur="500"/>
                                        <p:tgtEl>
                                          <p:spTgt spid="31"/>
                                        </p:tgtEl>
                                      </p:cBhvr>
                                    </p:animEffect>
                                  </p:childTnLst>
                                </p:cTn>
                              </p:par>
                              <p:par>
                                <p:cTn id="61" presetID="47" presetClass="entr" presetSubtype="0" fill="hold" grpId="0" nodeType="with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fade">
                                      <p:cBhvr>
                                        <p:cTn id="63" dur="1000"/>
                                        <p:tgtEl>
                                          <p:spTgt spid="22"/>
                                        </p:tgtEl>
                                      </p:cBhvr>
                                    </p:animEffect>
                                    <p:anim calcmode="lin" valueType="num">
                                      <p:cBhvr>
                                        <p:cTn id="64" dur="1000" fill="hold"/>
                                        <p:tgtEl>
                                          <p:spTgt spid="22"/>
                                        </p:tgtEl>
                                        <p:attrNameLst>
                                          <p:attrName>ppt_x</p:attrName>
                                        </p:attrNameLst>
                                      </p:cBhvr>
                                      <p:tavLst>
                                        <p:tav tm="0">
                                          <p:val>
                                            <p:strVal val="#ppt_x"/>
                                          </p:val>
                                        </p:tav>
                                        <p:tav tm="100000">
                                          <p:val>
                                            <p:strVal val="#ppt_x"/>
                                          </p:val>
                                        </p:tav>
                                      </p:tavLst>
                                    </p:anim>
                                    <p:anim calcmode="lin" valueType="num">
                                      <p:cBhvr>
                                        <p:cTn id="65" dur="1000" fill="hold"/>
                                        <p:tgtEl>
                                          <p:spTgt spid="22"/>
                                        </p:tgtEl>
                                        <p:attrNameLst>
                                          <p:attrName>ppt_y</p:attrName>
                                        </p:attrNameLst>
                                      </p:cBhvr>
                                      <p:tavLst>
                                        <p:tav tm="0">
                                          <p:val>
                                            <p:strVal val="#ppt_y-.1"/>
                                          </p:val>
                                        </p:tav>
                                        <p:tav tm="100000">
                                          <p:val>
                                            <p:strVal val="#ppt_y"/>
                                          </p:val>
                                        </p:tav>
                                      </p:tavLst>
                                    </p:anim>
                                  </p:childTnLst>
                                </p:cTn>
                              </p:par>
                              <p:par>
                                <p:cTn id="66" presetID="10" presetClass="entr" presetSubtype="0" fill="hold" grpId="0" nodeType="with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500"/>
                                        <p:tgtEl>
                                          <p:spTgt spid="25"/>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fade">
                                      <p:cBhvr>
                                        <p:cTn id="7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7632" y="3151632"/>
            <a:ext cx="4468368" cy="3706368"/>
          </a:xfrm>
          <a:prstGeom prst="rect">
            <a:avLst/>
          </a:prstGeom>
        </p:spPr>
      </p:pic>
      <p:pic>
        <p:nvPicPr>
          <p:cNvPr id="11" name="Picture 2" descr="C:\Users\Bronwyn.Driver\Pictures\Stramlining 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30675" y="5398865"/>
            <a:ext cx="1662645" cy="136066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6109" y="6235908"/>
            <a:ext cx="914400" cy="432816"/>
          </a:xfrm>
          <a:prstGeom prst="rect">
            <a:avLst/>
          </a:prstGeom>
        </p:spPr>
      </p:pic>
      <p:sp>
        <p:nvSpPr>
          <p:cNvPr id="9" name="TextBox 8"/>
          <p:cNvSpPr txBox="1"/>
          <p:nvPr/>
        </p:nvSpPr>
        <p:spPr>
          <a:xfrm>
            <a:off x="527901" y="1960771"/>
            <a:ext cx="9050052" cy="815608"/>
          </a:xfrm>
          <a:prstGeom prst="rect">
            <a:avLst/>
          </a:prstGeom>
          <a:noFill/>
        </p:spPr>
        <p:txBody>
          <a:bodyPr wrap="square" rtlCol="0">
            <a:spAutoFit/>
          </a:bodyPr>
          <a:lstStyle/>
          <a:p>
            <a:pPr marL="342900" indent="-342900">
              <a:buFont typeface="Arial" panose="020B0604020202020204" pitchFamily="34" charset="0"/>
              <a:buChar char="•"/>
            </a:pPr>
            <a:endParaRPr lang="en-US" sz="2300" dirty="0">
              <a:solidFill>
                <a:schemeClr val="bg1">
                  <a:lumMod val="50000"/>
                </a:schemeClr>
              </a:solidFill>
              <a:effectLst>
                <a:outerShdw blurRad="50800" dist="317500" dir="5400000" sx="0" sy="0" algn="ctr">
                  <a:srgbClr val="000000">
                    <a:alpha val="43137"/>
                  </a:srgbClr>
                </a:outerShdw>
              </a:effectLst>
              <a:latin typeface="Tw Cen MT" panose="020B0602020104020603" pitchFamily="34" charset="0"/>
            </a:endParaRPr>
          </a:p>
          <a:p>
            <a:endParaRPr lang="en-US" sz="2400" dirty="0">
              <a:solidFill>
                <a:schemeClr val="bg1">
                  <a:lumMod val="50000"/>
                </a:schemeClr>
              </a:solidFill>
              <a:effectLst>
                <a:outerShdw blurRad="50800" dist="317500" dir="5400000" sx="0" sy="0" algn="ctr">
                  <a:srgbClr val="000000">
                    <a:alpha val="43137"/>
                  </a:srgbClr>
                </a:outerShdw>
              </a:effectLst>
              <a:latin typeface="Tw Cen MT" panose="020B0602020104020603" pitchFamily="34" charset="0"/>
            </a:endParaRPr>
          </a:p>
        </p:txBody>
      </p:sp>
      <p:sp>
        <p:nvSpPr>
          <p:cNvPr id="12" name="TextBox 11">
            <a:extLst>
              <a:ext uri="{FF2B5EF4-FFF2-40B4-BE49-F238E27FC236}">
                <a16:creationId xmlns:a16="http://schemas.microsoft.com/office/drawing/2014/main" id="{173018C8-03FD-436F-9C99-DA75024C8C61}"/>
              </a:ext>
            </a:extLst>
          </p:cNvPr>
          <p:cNvSpPr txBox="1"/>
          <p:nvPr/>
        </p:nvSpPr>
        <p:spPr>
          <a:xfrm>
            <a:off x="1317038" y="129728"/>
            <a:ext cx="7318507"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dirty="0">
                <a:solidFill>
                  <a:prstClr val="white">
                    <a:lumMod val="65000"/>
                  </a:prstClr>
                </a:solidFill>
                <a:latin typeface="Tw Cen MT" panose="020B0602020104020603" pitchFamily="34" charset="0"/>
              </a:rPr>
              <a:t>POLICY</a:t>
            </a:r>
            <a:r>
              <a:rPr kumimoji="0" lang="en-US" sz="4000" b="0" i="0" u="none" strike="noStrike" kern="1200" cap="none" spc="0" normalizeH="0" baseline="0" noProof="0" dirty="0">
                <a:ln>
                  <a:noFill/>
                </a:ln>
                <a:solidFill>
                  <a:prstClr val="white">
                    <a:lumMod val="65000"/>
                  </a:prstClr>
                </a:solidFill>
                <a:effectLst/>
                <a:uLnTx/>
                <a:uFillTx/>
                <a:latin typeface="Tw Cen MT" panose="020B0602020104020603" pitchFamily="34" charset="0"/>
                <a:ea typeface="+mn-ea"/>
                <a:cs typeface="+mn-cs"/>
              </a:rPr>
              <a:t> WORKSTREAM</a:t>
            </a:r>
          </a:p>
        </p:txBody>
      </p:sp>
      <p:sp>
        <p:nvSpPr>
          <p:cNvPr id="14" name="TextBox 13"/>
          <p:cNvSpPr txBox="1"/>
          <p:nvPr/>
        </p:nvSpPr>
        <p:spPr>
          <a:xfrm>
            <a:off x="546019" y="1366880"/>
            <a:ext cx="8860543" cy="461665"/>
          </a:xfrm>
          <a:prstGeom prst="rect">
            <a:avLst/>
          </a:prstGeom>
          <a:noFill/>
        </p:spPr>
        <p:txBody>
          <a:bodyPr wrap="square" rtlCol="0">
            <a:spAutoFit/>
          </a:bodyPr>
          <a:lstStyle/>
          <a:p>
            <a:pPr algn="ctr"/>
            <a:r>
              <a:rPr lang="en-GB" sz="2400" b="1" dirty="0">
                <a:solidFill>
                  <a:srgbClr val="F15A29"/>
                </a:solidFill>
                <a:latin typeface="Tw Cen MT" panose="020B0602020104020603" pitchFamily="34" charset="0"/>
              </a:rPr>
              <a:t>Year 3 objectives</a:t>
            </a:r>
            <a:endParaRPr lang="en-GB" sz="2400" dirty="0">
              <a:solidFill>
                <a:srgbClr val="F15A29"/>
              </a:solidFill>
              <a:latin typeface="Tw Cen MT" panose="020B0602020104020603" pitchFamily="34" charset="0"/>
            </a:endParaRPr>
          </a:p>
        </p:txBody>
      </p:sp>
      <p:sp>
        <p:nvSpPr>
          <p:cNvPr id="8" name="Oval 14"/>
          <p:cNvSpPr>
            <a:spLocks noChangeArrowheads="1"/>
          </p:cNvSpPr>
          <p:nvPr/>
        </p:nvSpPr>
        <p:spPr bwMode="auto">
          <a:xfrm>
            <a:off x="82062" y="2427910"/>
            <a:ext cx="1182493" cy="1181180"/>
          </a:xfrm>
          <a:prstGeom prst="ellipse">
            <a:avLst/>
          </a:prstGeom>
          <a:solidFill>
            <a:srgbClr val="FFFFFF"/>
          </a:solidFill>
          <a:ln w="25400" cap="flat">
            <a:solidFill>
              <a:schemeClr val="tx1">
                <a:lumMod val="40000"/>
                <a:lumOff val="60000"/>
              </a:schemeClr>
            </a:solidFill>
            <a:prstDash val="solid"/>
            <a:miter lim="800000"/>
            <a:headEnd/>
            <a:tailEnd/>
          </a:ln>
        </p:spPr>
        <p:txBody>
          <a:bodyPr vert="horz" wrap="square" lIns="0" tIns="45720" rIns="0" bIns="0" numCol="1" anchor="ctr" anchorCtr="0" compatLnSpc="1">
            <a:prstTxWarp prst="textNoShape">
              <a:avLst/>
            </a:prstTxWarp>
          </a:bodyPr>
          <a:lstStyle/>
          <a:p>
            <a:pPr algn="ctr"/>
            <a:r>
              <a:rPr lang="en-US" sz="2400" dirty="0">
                <a:latin typeface="Montserrat Semi Bold" panose="00000700000000000000" pitchFamily="50" charset="0"/>
              </a:rPr>
              <a:t>Y3</a:t>
            </a:r>
          </a:p>
        </p:txBody>
      </p:sp>
      <p:sp>
        <p:nvSpPr>
          <p:cNvPr id="10" name="Oval 15"/>
          <p:cNvSpPr>
            <a:spLocks noChangeArrowheads="1"/>
          </p:cNvSpPr>
          <p:nvPr/>
        </p:nvSpPr>
        <p:spPr bwMode="auto">
          <a:xfrm>
            <a:off x="8635545" y="2352082"/>
            <a:ext cx="1183805" cy="1181180"/>
          </a:xfrm>
          <a:prstGeom prst="ellipse">
            <a:avLst/>
          </a:prstGeom>
          <a:solidFill>
            <a:srgbClr val="FFFFFF"/>
          </a:solidFill>
          <a:ln w="25400" cap="flat">
            <a:solidFill>
              <a:schemeClr val="tx1">
                <a:lumMod val="40000"/>
                <a:lumOff val="60000"/>
              </a:schemeClr>
            </a:solidFill>
            <a:prstDash val="solid"/>
            <a:miter lim="800000"/>
            <a:headEnd/>
            <a:tailEnd/>
          </a:ln>
        </p:spPr>
        <p:txBody>
          <a:bodyPr vert="horz" wrap="square" lIns="0" tIns="45720" rIns="0" bIns="0" numCol="1" anchor="ctr" anchorCtr="0" compatLnSpc="1">
            <a:prstTxWarp prst="textNoShape">
              <a:avLst/>
            </a:prstTxWarp>
          </a:bodyPr>
          <a:lstStyle/>
          <a:p>
            <a:pPr algn="ctr"/>
            <a:r>
              <a:rPr lang="en-US" sz="2400" dirty="0">
                <a:latin typeface="Montserrat Semi Bold" panose="00000700000000000000" pitchFamily="50" charset="0"/>
              </a:rPr>
              <a:t>Y4</a:t>
            </a:r>
          </a:p>
        </p:txBody>
      </p:sp>
      <p:sp>
        <p:nvSpPr>
          <p:cNvPr id="13" name="Line 16"/>
          <p:cNvSpPr>
            <a:spLocks noChangeShapeType="1"/>
          </p:cNvSpPr>
          <p:nvPr/>
        </p:nvSpPr>
        <p:spPr bwMode="auto">
          <a:xfrm>
            <a:off x="1317038" y="2897650"/>
            <a:ext cx="7259259" cy="1312"/>
          </a:xfrm>
          <a:prstGeom prst="line">
            <a:avLst/>
          </a:prstGeom>
          <a:noFill/>
          <a:ln w="25400" cap="flat">
            <a:solidFill>
              <a:schemeClr val="tx1">
                <a:lumMod val="40000"/>
                <a:lumOff val="6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Line 17"/>
          <p:cNvSpPr>
            <a:spLocks noChangeShapeType="1"/>
          </p:cNvSpPr>
          <p:nvPr/>
        </p:nvSpPr>
        <p:spPr bwMode="auto">
          <a:xfrm>
            <a:off x="443902" y="67161"/>
            <a:ext cx="0" cy="2253457"/>
          </a:xfrm>
          <a:prstGeom prst="line">
            <a:avLst/>
          </a:prstGeom>
          <a:noFill/>
          <a:ln w="25400" cap="flat">
            <a:solidFill>
              <a:schemeClr val="tx1">
                <a:lumMod val="40000"/>
                <a:lumOff val="6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6" name="Group 15"/>
          <p:cNvGrpSpPr/>
          <p:nvPr/>
        </p:nvGrpSpPr>
        <p:grpSpPr>
          <a:xfrm>
            <a:off x="2139303" y="2707783"/>
            <a:ext cx="410788" cy="409476"/>
            <a:chOff x="3171017" y="2640622"/>
            <a:chExt cx="410788" cy="409476"/>
          </a:xfrm>
        </p:grpSpPr>
        <p:sp>
          <p:nvSpPr>
            <p:cNvPr id="17" name="Oval 21"/>
            <p:cNvSpPr>
              <a:spLocks noChangeArrowheads="1"/>
            </p:cNvSpPr>
            <p:nvPr/>
          </p:nvSpPr>
          <p:spPr bwMode="auto">
            <a:xfrm>
              <a:off x="3171017" y="2640622"/>
              <a:ext cx="410788" cy="409476"/>
            </a:xfrm>
            <a:prstGeom prst="ellipse">
              <a:avLst/>
            </a:pr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Oval 21"/>
            <p:cNvSpPr>
              <a:spLocks noChangeArrowheads="1"/>
            </p:cNvSpPr>
            <p:nvPr/>
          </p:nvSpPr>
          <p:spPr bwMode="auto">
            <a:xfrm>
              <a:off x="3270093" y="2739381"/>
              <a:ext cx="212637" cy="211958"/>
            </a:xfrm>
            <a:prstGeom prst="ellipse">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19" name="TextBox 18"/>
          <p:cNvSpPr txBox="1"/>
          <p:nvPr/>
        </p:nvSpPr>
        <p:spPr>
          <a:xfrm>
            <a:off x="1451410" y="2253456"/>
            <a:ext cx="1786579" cy="307777"/>
          </a:xfrm>
          <a:prstGeom prst="rect">
            <a:avLst/>
          </a:prstGeom>
          <a:noFill/>
        </p:spPr>
        <p:txBody>
          <a:bodyPr wrap="none" rtlCol="0">
            <a:spAutoFit/>
          </a:bodyPr>
          <a:lstStyle/>
          <a:p>
            <a:pPr algn="ctr"/>
            <a:r>
              <a:rPr lang="en-US" sz="1400" dirty="0">
                <a:solidFill>
                  <a:srgbClr val="5E84C9"/>
                </a:solidFill>
              </a:rPr>
              <a:t>Develop &amp; Implement</a:t>
            </a:r>
          </a:p>
        </p:txBody>
      </p:sp>
      <p:grpSp>
        <p:nvGrpSpPr>
          <p:cNvPr id="20" name="Group 19"/>
          <p:cNvGrpSpPr/>
          <p:nvPr/>
        </p:nvGrpSpPr>
        <p:grpSpPr>
          <a:xfrm>
            <a:off x="4860205" y="2707783"/>
            <a:ext cx="408164" cy="409476"/>
            <a:chOff x="5891919" y="2640622"/>
            <a:chExt cx="408164" cy="409476"/>
          </a:xfrm>
        </p:grpSpPr>
        <p:sp>
          <p:nvSpPr>
            <p:cNvPr id="21" name="Oval 22"/>
            <p:cNvSpPr>
              <a:spLocks noChangeArrowheads="1"/>
            </p:cNvSpPr>
            <p:nvPr/>
          </p:nvSpPr>
          <p:spPr bwMode="auto">
            <a:xfrm>
              <a:off x="5891919" y="2640622"/>
              <a:ext cx="408164" cy="409476"/>
            </a:xfrm>
            <a:prstGeom prst="ellipse">
              <a:avLst/>
            </a:pr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Oval 22"/>
            <p:cNvSpPr>
              <a:spLocks noChangeArrowheads="1"/>
            </p:cNvSpPr>
            <p:nvPr/>
          </p:nvSpPr>
          <p:spPr bwMode="auto">
            <a:xfrm>
              <a:off x="5990361" y="2739381"/>
              <a:ext cx="211280" cy="211958"/>
            </a:xfrm>
            <a:prstGeom prst="ellipse">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3" name="TextBox 22"/>
          <p:cNvSpPr txBox="1"/>
          <p:nvPr/>
        </p:nvSpPr>
        <p:spPr>
          <a:xfrm>
            <a:off x="4531580" y="2253456"/>
            <a:ext cx="1065420" cy="307777"/>
          </a:xfrm>
          <a:prstGeom prst="rect">
            <a:avLst/>
          </a:prstGeom>
          <a:noFill/>
        </p:spPr>
        <p:txBody>
          <a:bodyPr wrap="none" rtlCol="0">
            <a:spAutoFit/>
          </a:bodyPr>
          <a:lstStyle/>
          <a:p>
            <a:pPr algn="ctr"/>
            <a:r>
              <a:rPr lang="en-US" sz="1400" dirty="0">
                <a:solidFill>
                  <a:srgbClr val="6977C7"/>
                </a:solidFill>
              </a:rPr>
              <a:t>Governance</a:t>
            </a:r>
          </a:p>
        </p:txBody>
      </p:sp>
      <p:grpSp>
        <p:nvGrpSpPr>
          <p:cNvPr id="24" name="Group 23"/>
          <p:cNvGrpSpPr/>
          <p:nvPr/>
        </p:nvGrpSpPr>
        <p:grpSpPr>
          <a:xfrm>
            <a:off x="7577825" y="2707783"/>
            <a:ext cx="412101" cy="409476"/>
            <a:chOff x="8609539" y="2640622"/>
            <a:chExt cx="412101" cy="409476"/>
          </a:xfrm>
        </p:grpSpPr>
        <p:sp>
          <p:nvSpPr>
            <p:cNvPr id="25" name="Oval 23"/>
            <p:cNvSpPr>
              <a:spLocks noChangeArrowheads="1"/>
            </p:cNvSpPr>
            <p:nvPr/>
          </p:nvSpPr>
          <p:spPr bwMode="auto">
            <a:xfrm>
              <a:off x="8609539" y="2640622"/>
              <a:ext cx="412101" cy="409476"/>
            </a:xfrm>
            <a:prstGeom prst="ellipse">
              <a:avLst/>
            </a:pr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Oval 23"/>
            <p:cNvSpPr>
              <a:spLocks noChangeArrowheads="1"/>
            </p:cNvSpPr>
            <p:nvPr/>
          </p:nvSpPr>
          <p:spPr bwMode="auto">
            <a:xfrm>
              <a:off x="8708931" y="2739381"/>
              <a:ext cx="213317" cy="211958"/>
            </a:xfrm>
            <a:prstGeom prst="ellipse">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7" name="TextBox 26"/>
          <p:cNvSpPr txBox="1"/>
          <p:nvPr/>
        </p:nvSpPr>
        <p:spPr>
          <a:xfrm>
            <a:off x="7398898" y="2253456"/>
            <a:ext cx="769954" cy="307777"/>
          </a:xfrm>
          <a:prstGeom prst="rect">
            <a:avLst/>
          </a:prstGeom>
          <a:noFill/>
        </p:spPr>
        <p:txBody>
          <a:bodyPr wrap="none" rtlCol="0">
            <a:spAutoFit/>
          </a:bodyPr>
          <a:lstStyle/>
          <a:p>
            <a:pPr algn="ctr"/>
            <a:r>
              <a:rPr lang="en-US" sz="1400" dirty="0">
                <a:solidFill>
                  <a:srgbClr val="746BC5"/>
                </a:solidFill>
              </a:rPr>
              <a:t>Growth</a:t>
            </a:r>
          </a:p>
        </p:txBody>
      </p:sp>
      <p:grpSp>
        <p:nvGrpSpPr>
          <p:cNvPr id="28" name="Group 27"/>
          <p:cNvGrpSpPr/>
          <p:nvPr/>
        </p:nvGrpSpPr>
        <p:grpSpPr>
          <a:xfrm>
            <a:off x="1833509" y="3329871"/>
            <a:ext cx="1022378" cy="1015815"/>
            <a:chOff x="2865223" y="3262710"/>
            <a:chExt cx="1022378" cy="1015815"/>
          </a:xfrm>
        </p:grpSpPr>
        <p:sp>
          <p:nvSpPr>
            <p:cNvPr id="29" name="Freeform 5"/>
            <p:cNvSpPr>
              <a:spLocks/>
            </p:cNvSpPr>
            <p:nvPr/>
          </p:nvSpPr>
          <p:spPr bwMode="auto">
            <a:xfrm>
              <a:off x="2865223" y="3262710"/>
              <a:ext cx="1022378" cy="1015815"/>
            </a:xfrm>
            <a:custGeom>
              <a:avLst/>
              <a:gdLst>
                <a:gd name="T0" fmla="*/ 455 w 455"/>
                <a:gd name="T1" fmla="*/ 404 h 454"/>
                <a:gd name="T2" fmla="*/ 404 w 455"/>
                <a:gd name="T3" fmla="*/ 454 h 454"/>
                <a:gd name="T4" fmla="*/ 51 w 455"/>
                <a:gd name="T5" fmla="*/ 454 h 454"/>
                <a:gd name="T6" fmla="*/ 0 w 455"/>
                <a:gd name="T7" fmla="*/ 404 h 454"/>
                <a:gd name="T8" fmla="*/ 0 w 455"/>
                <a:gd name="T9" fmla="*/ 50 h 454"/>
                <a:gd name="T10" fmla="*/ 51 w 455"/>
                <a:gd name="T11" fmla="*/ 0 h 454"/>
                <a:gd name="T12" fmla="*/ 404 w 455"/>
                <a:gd name="T13" fmla="*/ 0 h 454"/>
                <a:gd name="T14" fmla="*/ 455 w 455"/>
                <a:gd name="T15" fmla="*/ 50 h 454"/>
                <a:gd name="T16" fmla="*/ 455 w 455"/>
                <a:gd name="T17" fmla="*/ 404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5" h="454">
                  <a:moveTo>
                    <a:pt x="455" y="404"/>
                  </a:moveTo>
                  <a:cubicBezTo>
                    <a:pt x="455" y="431"/>
                    <a:pt x="432" y="454"/>
                    <a:pt x="404" y="454"/>
                  </a:cubicBezTo>
                  <a:cubicBezTo>
                    <a:pt x="51" y="454"/>
                    <a:pt x="51" y="454"/>
                    <a:pt x="51" y="454"/>
                  </a:cubicBezTo>
                  <a:cubicBezTo>
                    <a:pt x="23" y="454"/>
                    <a:pt x="0" y="431"/>
                    <a:pt x="0" y="404"/>
                  </a:cubicBezTo>
                  <a:cubicBezTo>
                    <a:pt x="0" y="50"/>
                    <a:pt x="0" y="50"/>
                    <a:pt x="0" y="50"/>
                  </a:cubicBezTo>
                  <a:cubicBezTo>
                    <a:pt x="0" y="22"/>
                    <a:pt x="23" y="0"/>
                    <a:pt x="51" y="0"/>
                  </a:cubicBezTo>
                  <a:cubicBezTo>
                    <a:pt x="404" y="0"/>
                    <a:pt x="404" y="0"/>
                    <a:pt x="404" y="0"/>
                  </a:cubicBezTo>
                  <a:cubicBezTo>
                    <a:pt x="432" y="0"/>
                    <a:pt x="455" y="22"/>
                    <a:pt x="455" y="50"/>
                  </a:cubicBezTo>
                  <a:lnTo>
                    <a:pt x="455" y="404"/>
                  </a:ln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6"/>
            <p:cNvSpPr>
              <a:spLocks/>
            </p:cNvSpPr>
            <p:nvPr/>
          </p:nvSpPr>
          <p:spPr bwMode="auto">
            <a:xfrm>
              <a:off x="3328508" y="3506820"/>
              <a:ext cx="559092" cy="771704"/>
            </a:xfrm>
            <a:custGeom>
              <a:avLst/>
              <a:gdLst>
                <a:gd name="T0" fmla="*/ 249 w 249"/>
                <a:gd name="T1" fmla="*/ 294 h 345"/>
                <a:gd name="T2" fmla="*/ 249 w 249"/>
                <a:gd name="T3" fmla="*/ 98 h 345"/>
                <a:gd name="T4" fmla="*/ 151 w 249"/>
                <a:gd name="T5" fmla="*/ 0 h 345"/>
                <a:gd name="T6" fmla="*/ 0 w 249"/>
                <a:gd name="T7" fmla="*/ 250 h 345"/>
                <a:gd name="T8" fmla="*/ 95 w 249"/>
                <a:gd name="T9" fmla="*/ 345 h 345"/>
                <a:gd name="T10" fmla="*/ 198 w 249"/>
                <a:gd name="T11" fmla="*/ 345 h 345"/>
                <a:gd name="T12" fmla="*/ 249 w 249"/>
                <a:gd name="T13" fmla="*/ 294 h 345"/>
              </a:gdLst>
              <a:ahLst/>
              <a:cxnLst>
                <a:cxn ang="0">
                  <a:pos x="T0" y="T1"/>
                </a:cxn>
                <a:cxn ang="0">
                  <a:pos x="T2" y="T3"/>
                </a:cxn>
                <a:cxn ang="0">
                  <a:pos x="T4" y="T5"/>
                </a:cxn>
                <a:cxn ang="0">
                  <a:pos x="T6" y="T7"/>
                </a:cxn>
                <a:cxn ang="0">
                  <a:pos x="T8" y="T9"/>
                </a:cxn>
                <a:cxn ang="0">
                  <a:pos x="T10" y="T11"/>
                </a:cxn>
                <a:cxn ang="0">
                  <a:pos x="T12" y="T13"/>
                </a:cxn>
              </a:cxnLst>
              <a:rect l="0" t="0" r="r" b="b"/>
              <a:pathLst>
                <a:path w="249" h="345">
                  <a:moveTo>
                    <a:pt x="249" y="294"/>
                  </a:moveTo>
                  <a:cubicBezTo>
                    <a:pt x="249" y="98"/>
                    <a:pt x="249" y="98"/>
                    <a:pt x="249" y="98"/>
                  </a:cubicBezTo>
                  <a:cubicBezTo>
                    <a:pt x="151" y="0"/>
                    <a:pt x="151" y="0"/>
                    <a:pt x="151" y="0"/>
                  </a:cubicBezTo>
                  <a:cubicBezTo>
                    <a:pt x="0" y="250"/>
                    <a:pt x="0" y="250"/>
                    <a:pt x="0" y="250"/>
                  </a:cubicBezTo>
                  <a:cubicBezTo>
                    <a:pt x="95" y="345"/>
                    <a:pt x="95" y="345"/>
                    <a:pt x="95" y="345"/>
                  </a:cubicBezTo>
                  <a:cubicBezTo>
                    <a:pt x="198" y="345"/>
                    <a:pt x="198" y="345"/>
                    <a:pt x="198" y="345"/>
                  </a:cubicBezTo>
                  <a:cubicBezTo>
                    <a:pt x="226" y="345"/>
                    <a:pt x="249" y="322"/>
                    <a:pt x="249" y="294"/>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7"/>
            <p:cNvSpPr>
              <a:spLocks/>
            </p:cNvSpPr>
            <p:nvPr/>
          </p:nvSpPr>
          <p:spPr bwMode="auto">
            <a:xfrm>
              <a:off x="3072586" y="3485822"/>
              <a:ext cx="607651" cy="593215"/>
            </a:xfrm>
            <a:custGeom>
              <a:avLst/>
              <a:gdLst>
                <a:gd name="T0" fmla="*/ 129 w 271"/>
                <a:gd name="T1" fmla="*/ 265 h 265"/>
                <a:gd name="T2" fmla="*/ 110 w 271"/>
                <a:gd name="T3" fmla="*/ 257 h 265"/>
                <a:gd name="T4" fmla="*/ 9 w 271"/>
                <a:gd name="T5" fmla="*/ 140 h 265"/>
                <a:gd name="T6" fmla="*/ 63 w 271"/>
                <a:gd name="T7" fmla="*/ 138 h 265"/>
                <a:gd name="T8" fmla="*/ 122 w 271"/>
                <a:gd name="T9" fmla="*/ 203 h 265"/>
                <a:gd name="T10" fmla="*/ 148 w 271"/>
                <a:gd name="T11" fmla="*/ 138 h 265"/>
                <a:gd name="T12" fmla="*/ 225 w 271"/>
                <a:gd name="T13" fmla="*/ 12 h 265"/>
                <a:gd name="T14" fmla="*/ 264 w 271"/>
                <a:gd name="T15" fmla="*/ 10 h 265"/>
                <a:gd name="T16" fmla="*/ 189 w 271"/>
                <a:gd name="T17" fmla="*/ 155 h 265"/>
                <a:gd name="T18" fmla="*/ 153 w 271"/>
                <a:gd name="T19" fmla="*/ 248 h 265"/>
                <a:gd name="T20" fmla="*/ 134 w 271"/>
                <a:gd name="T21" fmla="*/ 265 h 265"/>
                <a:gd name="T22" fmla="*/ 129 w 271"/>
                <a:gd name="T23" fmla="*/ 265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1" h="265">
                  <a:moveTo>
                    <a:pt x="129" y="265"/>
                  </a:moveTo>
                  <a:cubicBezTo>
                    <a:pt x="122" y="265"/>
                    <a:pt x="115" y="262"/>
                    <a:pt x="110" y="257"/>
                  </a:cubicBezTo>
                  <a:cubicBezTo>
                    <a:pt x="110" y="257"/>
                    <a:pt x="0" y="148"/>
                    <a:pt x="9" y="140"/>
                  </a:cubicBezTo>
                  <a:cubicBezTo>
                    <a:pt x="18" y="131"/>
                    <a:pt x="55" y="129"/>
                    <a:pt x="63" y="138"/>
                  </a:cubicBezTo>
                  <a:cubicBezTo>
                    <a:pt x="122" y="203"/>
                    <a:pt x="122" y="203"/>
                    <a:pt x="122" y="203"/>
                  </a:cubicBezTo>
                  <a:cubicBezTo>
                    <a:pt x="128" y="186"/>
                    <a:pt x="137" y="162"/>
                    <a:pt x="148" y="138"/>
                  </a:cubicBezTo>
                  <a:cubicBezTo>
                    <a:pt x="167" y="93"/>
                    <a:pt x="195" y="32"/>
                    <a:pt x="225" y="12"/>
                  </a:cubicBezTo>
                  <a:cubicBezTo>
                    <a:pt x="236" y="6"/>
                    <a:pt x="257" y="0"/>
                    <a:pt x="264" y="10"/>
                  </a:cubicBezTo>
                  <a:cubicBezTo>
                    <a:pt x="271" y="20"/>
                    <a:pt x="225" y="71"/>
                    <a:pt x="189" y="155"/>
                  </a:cubicBezTo>
                  <a:cubicBezTo>
                    <a:pt x="169" y="203"/>
                    <a:pt x="153" y="247"/>
                    <a:pt x="153" y="248"/>
                  </a:cubicBezTo>
                  <a:cubicBezTo>
                    <a:pt x="150" y="257"/>
                    <a:pt x="143" y="263"/>
                    <a:pt x="134" y="265"/>
                  </a:cubicBezTo>
                  <a:cubicBezTo>
                    <a:pt x="133" y="265"/>
                    <a:pt x="131" y="265"/>
                    <a:pt x="129" y="2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2" name="Group 31"/>
          <p:cNvGrpSpPr/>
          <p:nvPr/>
        </p:nvGrpSpPr>
        <p:grpSpPr>
          <a:xfrm>
            <a:off x="4554411" y="3329871"/>
            <a:ext cx="1019752" cy="1015815"/>
            <a:chOff x="5586125" y="3262710"/>
            <a:chExt cx="1019752" cy="1015815"/>
          </a:xfrm>
        </p:grpSpPr>
        <p:sp>
          <p:nvSpPr>
            <p:cNvPr id="33" name="Freeform 8"/>
            <p:cNvSpPr>
              <a:spLocks/>
            </p:cNvSpPr>
            <p:nvPr/>
          </p:nvSpPr>
          <p:spPr bwMode="auto">
            <a:xfrm>
              <a:off x="5586125" y="3262710"/>
              <a:ext cx="1019752" cy="1015815"/>
            </a:xfrm>
            <a:custGeom>
              <a:avLst/>
              <a:gdLst>
                <a:gd name="T0" fmla="*/ 454 w 454"/>
                <a:gd name="T1" fmla="*/ 404 h 454"/>
                <a:gd name="T2" fmla="*/ 404 w 454"/>
                <a:gd name="T3" fmla="*/ 454 h 454"/>
                <a:gd name="T4" fmla="*/ 50 w 454"/>
                <a:gd name="T5" fmla="*/ 454 h 454"/>
                <a:gd name="T6" fmla="*/ 0 w 454"/>
                <a:gd name="T7" fmla="*/ 404 h 454"/>
                <a:gd name="T8" fmla="*/ 0 w 454"/>
                <a:gd name="T9" fmla="*/ 50 h 454"/>
                <a:gd name="T10" fmla="*/ 50 w 454"/>
                <a:gd name="T11" fmla="*/ 0 h 454"/>
                <a:gd name="T12" fmla="*/ 404 w 454"/>
                <a:gd name="T13" fmla="*/ 0 h 454"/>
                <a:gd name="T14" fmla="*/ 454 w 454"/>
                <a:gd name="T15" fmla="*/ 50 h 454"/>
                <a:gd name="T16" fmla="*/ 454 w 454"/>
                <a:gd name="T17" fmla="*/ 404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4" h="454">
                  <a:moveTo>
                    <a:pt x="454" y="404"/>
                  </a:moveTo>
                  <a:cubicBezTo>
                    <a:pt x="454" y="431"/>
                    <a:pt x="432" y="454"/>
                    <a:pt x="404" y="454"/>
                  </a:cubicBezTo>
                  <a:cubicBezTo>
                    <a:pt x="50" y="454"/>
                    <a:pt x="50" y="454"/>
                    <a:pt x="50" y="454"/>
                  </a:cubicBezTo>
                  <a:cubicBezTo>
                    <a:pt x="22" y="454"/>
                    <a:pt x="0" y="431"/>
                    <a:pt x="0" y="404"/>
                  </a:cubicBezTo>
                  <a:cubicBezTo>
                    <a:pt x="0" y="50"/>
                    <a:pt x="0" y="50"/>
                    <a:pt x="0" y="50"/>
                  </a:cubicBezTo>
                  <a:cubicBezTo>
                    <a:pt x="0" y="22"/>
                    <a:pt x="22" y="0"/>
                    <a:pt x="50" y="0"/>
                  </a:cubicBezTo>
                  <a:cubicBezTo>
                    <a:pt x="404" y="0"/>
                    <a:pt x="404" y="0"/>
                    <a:pt x="404" y="0"/>
                  </a:cubicBezTo>
                  <a:cubicBezTo>
                    <a:pt x="432" y="0"/>
                    <a:pt x="454" y="22"/>
                    <a:pt x="454" y="50"/>
                  </a:cubicBezTo>
                  <a:lnTo>
                    <a:pt x="454" y="404"/>
                  </a:ln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9"/>
            <p:cNvSpPr>
              <a:spLocks/>
            </p:cNvSpPr>
            <p:nvPr/>
          </p:nvSpPr>
          <p:spPr bwMode="auto">
            <a:xfrm>
              <a:off x="6046785" y="3506820"/>
              <a:ext cx="559092" cy="771704"/>
            </a:xfrm>
            <a:custGeom>
              <a:avLst/>
              <a:gdLst>
                <a:gd name="T0" fmla="*/ 249 w 249"/>
                <a:gd name="T1" fmla="*/ 294 h 345"/>
                <a:gd name="T2" fmla="*/ 249 w 249"/>
                <a:gd name="T3" fmla="*/ 98 h 345"/>
                <a:gd name="T4" fmla="*/ 152 w 249"/>
                <a:gd name="T5" fmla="*/ 0 h 345"/>
                <a:gd name="T6" fmla="*/ 0 w 249"/>
                <a:gd name="T7" fmla="*/ 250 h 345"/>
                <a:gd name="T8" fmla="*/ 95 w 249"/>
                <a:gd name="T9" fmla="*/ 345 h 345"/>
                <a:gd name="T10" fmla="*/ 198 w 249"/>
                <a:gd name="T11" fmla="*/ 345 h 345"/>
                <a:gd name="T12" fmla="*/ 249 w 249"/>
                <a:gd name="T13" fmla="*/ 294 h 345"/>
              </a:gdLst>
              <a:ahLst/>
              <a:cxnLst>
                <a:cxn ang="0">
                  <a:pos x="T0" y="T1"/>
                </a:cxn>
                <a:cxn ang="0">
                  <a:pos x="T2" y="T3"/>
                </a:cxn>
                <a:cxn ang="0">
                  <a:pos x="T4" y="T5"/>
                </a:cxn>
                <a:cxn ang="0">
                  <a:pos x="T6" y="T7"/>
                </a:cxn>
                <a:cxn ang="0">
                  <a:pos x="T8" y="T9"/>
                </a:cxn>
                <a:cxn ang="0">
                  <a:pos x="T10" y="T11"/>
                </a:cxn>
                <a:cxn ang="0">
                  <a:pos x="T12" y="T13"/>
                </a:cxn>
              </a:cxnLst>
              <a:rect l="0" t="0" r="r" b="b"/>
              <a:pathLst>
                <a:path w="249" h="345">
                  <a:moveTo>
                    <a:pt x="249" y="294"/>
                  </a:moveTo>
                  <a:cubicBezTo>
                    <a:pt x="249" y="98"/>
                    <a:pt x="249" y="98"/>
                    <a:pt x="249" y="98"/>
                  </a:cubicBezTo>
                  <a:cubicBezTo>
                    <a:pt x="152" y="0"/>
                    <a:pt x="152" y="0"/>
                    <a:pt x="152" y="0"/>
                  </a:cubicBezTo>
                  <a:cubicBezTo>
                    <a:pt x="0" y="250"/>
                    <a:pt x="0" y="250"/>
                    <a:pt x="0" y="250"/>
                  </a:cubicBezTo>
                  <a:cubicBezTo>
                    <a:pt x="95" y="345"/>
                    <a:pt x="95" y="345"/>
                    <a:pt x="95" y="345"/>
                  </a:cubicBezTo>
                  <a:cubicBezTo>
                    <a:pt x="198" y="345"/>
                    <a:pt x="198" y="345"/>
                    <a:pt x="198" y="345"/>
                  </a:cubicBezTo>
                  <a:cubicBezTo>
                    <a:pt x="226" y="345"/>
                    <a:pt x="249" y="322"/>
                    <a:pt x="249" y="294"/>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10"/>
            <p:cNvSpPr>
              <a:spLocks/>
            </p:cNvSpPr>
            <p:nvPr/>
          </p:nvSpPr>
          <p:spPr bwMode="auto">
            <a:xfrm>
              <a:off x="5790207" y="3485822"/>
              <a:ext cx="611588" cy="593215"/>
            </a:xfrm>
            <a:custGeom>
              <a:avLst/>
              <a:gdLst>
                <a:gd name="T0" fmla="*/ 130 w 272"/>
                <a:gd name="T1" fmla="*/ 265 h 265"/>
                <a:gd name="T2" fmla="*/ 111 w 272"/>
                <a:gd name="T3" fmla="*/ 257 h 265"/>
                <a:gd name="T4" fmla="*/ 10 w 272"/>
                <a:gd name="T5" fmla="*/ 140 h 265"/>
                <a:gd name="T6" fmla="*/ 64 w 272"/>
                <a:gd name="T7" fmla="*/ 138 h 265"/>
                <a:gd name="T8" fmla="*/ 122 w 272"/>
                <a:gd name="T9" fmla="*/ 203 h 265"/>
                <a:gd name="T10" fmla="*/ 148 w 272"/>
                <a:gd name="T11" fmla="*/ 138 h 265"/>
                <a:gd name="T12" fmla="*/ 226 w 272"/>
                <a:gd name="T13" fmla="*/ 12 h 265"/>
                <a:gd name="T14" fmla="*/ 265 w 272"/>
                <a:gd name="T15" fmla="*/ 10 h 265"/>
                <a:gd name="T16" fmla="*/ 189 w 272"/>
                <a:gd name="T17" fmla="*/ 155 h 265"/>
                <a:gd name="T18" fmla="*/ 154 w 272"/>
                <a:gd name="T19" fmla="*/ 248 h 265"/>
                <a:gd name="T20" fmla="*/ 135 w 272"/>
                <a:gd name="T21" fmla="*/ 265 h 265"/>
                <a:gd name="T22" fmla="*/ 130 w 272"/>
                <a:gd name="T23" fmla="*/ 265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2" h="265">
                  <a:moveTo>
                    <a:pt x="130" y="265"/>
                  </a:moveTo>
                  <a:cubicBezTo>
                    <a:pt x="123" y="265"/>
                    <a:pt x="116" y="262"/>
                    <a:pt x="111" y="257"/>
                  </a:cubicBezTo>
                  <a:cubicBezTo>
                    <a:pt x="111" y="257"/>
                    <a:pt x="0" y="148"/>
                    <a:pt x="10" y="140"/>
                  </a:cubicBezTo>
                  <a:cubicBezTo>
                    <a:pt x="19" y="131"/>
                    <a:pt x="56" y="129"/>
                    <a:pt x="64" y="138"/>
                  </a:cubicBezTo>
                  <a:cubicBezTo>
                    <a:pt x="122" y="203"/>
                    <a:pt x="122" y="203"/>
                    <a:pt x="122" y="203"/>
                  </a:cubicBezTo>
                  <a:cubicBezTo>
                    <a:pt x="129" y="186"/>
                    <a:pt x="138" y="162"/>
                    <a:pt x="148" y="138"/>
                  </a:cubicBezTo>
                  <a:cubicBezTo>
                    <a:pt x="167" y="93"/>
                    <a:pt x="196" y="32"/>
                    <a:pt x="226" y="12"/>
                  </a:cubicBezTo>
                  <a:cubicBezTo>
                    <a:pt x="236" y="6"/>
                    <a:pt x="258" y="0"/>
                    <a:pt x="265" y="10"/>
                  </a:cubicBezTo>
                  <a:cubicBezTo>
                    <a:pt x="272" y="20"/>
                    <a:pt x="226" y="71"/>
                    <a:pt x="189" y="155"/>
                  </a:cubicBezTo>
                  <a:cubicBezTo>
                    <a:pt x="169" y="203"/>
                    <a:pt x="154" y="247"/>
                    <a:pt x="154" y="248"/>
                  </a:cubicBezTo>
                  <a:cubicBezTo>
                    <a:pt x="151" y="257"/>
                    <a:pt x="144" y="263"/>
                    <a:pt x="135" y="265"/>
                  </a:cubicBezTo>
                  <a:cubicBezTo>
                    <a:pt x="133" y="265"/>
                    <a:pt x="131" y="265"/>
                    <a:pt x="130" y="2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6" name="Group 35"/>
          <p:cNvGrpSpPr/>
          <p:nvPr/>
        </p:nvGrpSpPr>
        <p:grpSpPr>
          <a:xfrm>
            <a:off x="7273343" y="3329871"/>
            <a:ext cx="1021065" cy="1015815"/>
            <a:chOff x="8305057" y="3262710"/>
            <a:chExt cx="1021065" cy="1015815"/>
          </a:xfrm>
        </p:grpSpPr>
        <p:sp>
          <p:nvSpPr>
            <p:cNvPr id="37" name="Freeform 11"/>
            <p:cNvSpPr>
              <a:spLocks/>
            </p:cNvSpPr>
            <p:nvPr/>
          </p:nvSpPr>
          <p:spPr bwMode="auto">
            <a:xfrm>
              <a:off x="8305057" y="3262710"/>
              <a:ext cx="1021065" cy="1015815"/>
            </a:xfrm>
            <a:custGeom>
              <a:avLst/>
              <a:gdLst>
                <a:gd name="T0" fmla="*/ 455 w 455"/>
                <a:gd name="T1" fmla="*/ 404 h 454"/>
                <a:gd name="T2" fmla="*/ 404 w 455"/>
                <a:gd name="T3" fmla="*/ 454 h 454"/>
                <a:gd name="T4" fmla="*/ 51 w 455"/>
                <a:gd name="T5" fmla="*/ 454 h 454"/>
                <a:gd name="T6" fmla="*/ 0 w 455"/>
                <a:gd name="T7" fmla="*/ 404 h 454"/>
                <a:gd name="T8" fmla="*/ 0 w 455"/>
                <a:gd name="T9" fmla="*/ 50 h 454"/>
                <a:gd name="T10" fmla="*/ 51 w 455"/>
                <a:gd name="T11" fmla="*/ 0 h 454"/>
                <a:gd name="T12" fmla="*/ 404 w 455"/>
                <a:gd name="T13" fmla="*/ 0 h 454"/>
                <a:gd name="T14" fmla="*/ 455 w 455"/>
                <a:gd name="T15" fmla="*/ 50 h 454"/>
                <a:gd name="T16" fmla="*/ 455 w 455"/>
                <a:gd name="T17" fmla="*/ 404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5" h="454">
                  <a:moveTo>
                    <a:pt x="455" y="404"/>
                  </a:moveTo>
                  <a:cubicBezTo>
                    <a:pt x="455" y="431"/>
                    <a:pt x="432" y="454"/>
                    <a:pt x="404" y="454"/>
                  </a:cubicBezTo>
                  <a:cubicBezTo>
                    <a:pt x="51" y="454"/>
                    <a:pt x="51" y="454"/>
                    <a:pt x="51" y="454"/>
                  </a:cubicBezTo>
                  <a:cubicBezTo>
                    <a:pt x="23" y="454"/>
                    <a:pt x="0" y="431"/>
                    <a:pt x="0" y="404"/>
                  </a:cubicBezTo>
                  <a:cubicBezTo>
                    <a:pt x="0" y="50"/>
                    <a:pt x="0" y="50"/>
                    <a:pt x="0" y="50"/>
                  </a:cubicBezTo>
                  <a:cubicBezTo>
                    <a:pt x="0" y="22"/>
                    <a:pt x="23" y="0"/>
                    <a:pt x="51" y="0"/>
                  </a:cubicBezTo>
                  <a:cubicBezTo>
                    <a:pt x="404" y="0"/>
                    <a:pt x="404" y="0"/>
                    <a:pt x="404" y="0"/>
                  </a:cubicBezTo>
                  <a:cubicBezTo>
                    <a:pt x="432" y="0"/>
                    <a:pt x="455" y="22"/>
                    <a:pt x="455" y="50"/>
                  </a:cubicBezTo>
                  <a:lnTo>
                    <a:pt x="455" y="404"/>
                  </a:ln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12"/>
            <p:cNvSpPr>
              <a:spLocks/>
            </p:cNvSpPr>
            <p:nvPr/>
          </p:nvSpPr>
          <p:spPr bwMode="auto">
            <a:xfrm>
              <a:off x="8767030" y="3506820"/>
              <a:ext cx="559092" cy="771704"/>
            </a:xfrm>
            <a:custGeom>
              <a:avLst/>
              <a:gdLst>
                <a:gd name="T0" fmla="*/ 249 w 249"/>
                <a:gd name="T1" fmla="*/ 294 h 345"/>
                <a:gd name="T2" fmla="*/ 249 w 249"/>
                <a:gd name="T3" fmla="*/ 98 h 345"/>
                <a:gd name="T4" fmla="*/ 151 w 249"/>
                <a:gd name="T5" fmla="*/ 0 h 345"/>
                <a:gd name="T6" fmla="*/ 0 w 249"/>
                <a:gd name="T7" fmla="*/ 250 h 345"/>
                <a:gd name="T8" fmla="*/ 95 w 249"/>
                <a:gd name="T9" fmla="*/ 345 h 345"/>
                <a:gd name="T10" fmla="*/ 198 w 249"/>
                <a:gd name="T11" fmla="*/ 345 h 345"/>
                <a:gd name="T12" fmla="*/ 249 w 249"/>
                <a:gd name="T13" fmla="*/ 294 h 345"/>
              </a:gdLst>
              <a:ahLst/>
              <a:cxnLst>
                <a:cxn ang="0">
                  <a:pos x="T0" y="T1"/>
                </a:cxn>
                <a:cxn ang="0">
                  <a:pos x="T2" y="T3"/>
                </a:cxn>
                <a:cxn ang="0">
                  <a:pos x="T4" y="T5"/>
                </a:cxn>
                <a:cxn ang="0">
                  <a:pos x="T6" y="T7"/>
                </a:cxn>
                <a:cxn ang="0">
                  <a:pos x="T8" y="T9"/>
                </a:cxn>
                <a:cxn ang="0">
                  <a:pos x="T10" y="T11"/>
                </a:cxn>
                <a:cxn ang="0">
                  <a:pos x="T12" y="T13"/>
                </a:cxn>
              </a:cxnLst>
              <a:rect l="0" t="0" r="r" b="b"/>
              <a:pathLst>
                <a:path w="249" h="345">
                  <a:moveTo>
                    <a:pt x="249" y="294"/>
                  </a:moveTo>
                  <a:cubicBezTo>
                    <a:pt x="249" y="98"/>
                    <a:pt x="249" y="98"/>
                    <a:pt x="249" y="98"/>
                  </a:cubicBezTo>
                  <a:cubicBezTo>
                    <a:pt x="151" y="0"/>
                    <a:pt x="151" y="0"/>
                    <a:pt x="151" y="0"/>
                  </a:cubicBezTo>
                  <a:cubicBezTo>
                    <a:pt x="0" y="250"/>
                    <a:pt x="0" y="250"/>
                    <a:pt x="0" y="250"/>
                  </a:cubicBezTo>
                  <a:cubicBezTo>
                    <a:pt x="95" y="345"/>
                    <a:pt x="95" y="345"/>
                    <a:pt x="95" y="345"/>
                  </a:cubicBezTo>
                  <a:cubicBezTo>
                    <a:pt x="198" y="345"/>
                    <a:pt x="198" y="345"/>
                    <a:pt x="198" y="345"/>
                  </a:cubicBezTo>
                  <a:cubicBezTo>
                    <a:pt x="226" y="345"/>
                    <a:pt x="249" y="322"/>
                    <a:pt x="249" y="294"/>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3"/>
            <p:cNvSpPr>
              <a:spLocks/>
            </p:cNvSpPr>
            <p:nvPr/>
          </p:nvSpPr>
          <p:spPr bwMode="auto">
            <a:xfrm>
              <a:off x="8511107" y="3485822"/>
              <a:ext cx="608964" cy="593215"/>
            </a:xfrm>
            <a:custGeom>
              <a:avLst/>
              <a:gdLst>
                <a:gd name="T0" fmla="*/ 129 w 271"/>
                <a:gd name="T1" fmla="*/ 265 h 265"/>
                <a:gd name="T2" fmla="*/ 110 w 271"/>
                <a:gd name="T3" fmla="*/ 257 h 265"/>
                <a:gd name="T4" fmla="*/ 9 w 271"/>
                <a:gd name="T5" fmla="*/ 140 h 265"/>
                <a:gd name="T6" fmla="*/ 64 w 271"/>
                <a:gd name="T7" fmla="*/ 138 h 265"/>
                <a:gd name="T8" fmla="*/ 122 w 271"/>
                <a:gd name="T9" fmla="*/ 203 h 265"/>
                <a:gd name="T10" fmla="*/ 148 w 271"/>
                <a:gd name="T11" fmla="*/ 138 h 265"/>
                <a:gd name="T12" fmla="*/ 226 w 271"/>
                <a:gd name="T13" fmla="*/ 12 h 265"/>
                <a:gd name="T14" fmla="*/ 264 w 271"/>
                <a:gd name="T15" fmla="*/ 10 h 265"/>
                <a:gd name="T16" fmla="*/ 189 w 271"/>
                <a:gd name="T17" fmla="*/ 155 h 265"/>
                <a:gd name="T18" fmla="*/ 153 w 271"/>
                <a:gd name="T19" fmla="*/ 248 h 265"/>
                <a:gd name="T20" fmla="*/ 135 w 271"/>
                <a:gd name="T21" fmla="*/ 265 h 265"/>
                <a:gd name="T22" fmla="*/ 129 w 271"/>
                <a:gd name="T23" fmla="*/ 265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1" h="265">
                  <a:moveTo>
                    <a:pt x="129" y="265"/>
                  </a:moveTo>
                  <a:cubicBezTo>
                    <a:pt x="122" y="265"/>
                    <a:pt x="115" y="262"/>
                    <a:pt x="110" y="257"/>
                  </a:cubicBezTo>
                  <a:cubicBezTo>
                    <a:pt x="110" y="257"/>
                    <a:pt x="0" y="148"/>
                    <a:pt x="9" y="140"/>
                  </a:cubicBezTo>
                  <a:cubicBezTo>
                    <a:pt x="18" y="131"/>
                    <a:pt x="55" y="129"/>
                    <a:pt x="64" y="138"/>
                  </a:cubicBezTo>
                  <a:cubicBezTo>
                    <a:pt x="122" y="203"/>
                    <a:pt x="122" y="203"/>
                    <a:pt x="122" y="203"/>
                  </a:cubicBezTo>
                  <a:cubicBezTo>
                    <a:pt x="128" y="186"/>
                    <a:pt x="137" y="162"/>
                    <a:pt x="148" y="138"/>
                  </a:cubicBezTo>
                  <a:cubicBezTo>
                    <a:pt x="167" y="93"/>
                    <a:pt x="196" y="32"/>
                    <a:pt x="226" y="12"/>
                  </a:cubicBezTo>
                  <a:cubicBezTo>
                    <a:pt x="236" y="6"/>
                    <a:pt x="258" y="0"/>
                    <a:pt x="264" y="10"/>
                  </a:cubicBezTo>
                  <a:cubicBezTo>
                    <a:pt x="271" y="20"/>
                    <a:pt x="225" y="71"/>
                    <a:pt x="189" y="155"/>
                  </a:cubicBezTo>
                  <a:cubicBezTo>
                    <a:pt x="169" y="203"/>
                    <a:pt x="154" y="247"/>
                    <a:pt x="153" y="248"/>
                  </a:cubicBezTo>
                  <a:cubicBezTo>
                    <a:pt x="150" y="257"/>
                    <a:pt x="143" y="263"/>
                    <a:pt x="135" y="265"/>
                  </a:cubicBezTo>
                  <a:cubicBezTo>
                    <a:pt x="133" y="265"/>
                    <a:pt x="131" y="265"/>
                    <a:pt x="129" y="2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1" name="TextBox 40"/>
          <p:cNvSpPr txBox="1"/>
          <p:nvPr/>
        </p:nvSpPr>
        <p:spPr>
          <a:xfrm>
            <a:off x="1161506" y="4963938"/>
            <a:ext cx="2357663" cy="803297"/>
          </a:xfrm>
          <a:prstGeom prst="rect">
            <a:avLst/>
          </a:prstGeom>
          <a:noFill/>
        </p:spPr>
        <p:txBody>
          <a:bodyPr wrap="square" rtlCol="0">
            <a:spAutoFit/>
          </a:bodyPr>
          <a:lstStyle/>
          <a:p>
            <a:pPr algn="ctr">
              <a:lnSpc>
                <a:spcPct val="110000"/>
              </a:lnSpc>
            </a:pPr>
            <a:r>
              <a:rPr lang="en-GB" sz="1050" dirty="0"/>
              <a:t>Finalise &amp; implement the policies that commenced development in Y2.  Commence development of newly agreed Y3 policies.</a:t>
            </a:r>
            <a:endParaRPr lang="en-US" sz="1050" dirty="0"/>
          </a:p>
        </p:txBody>
      </p:sp>
      <p:sp>
        <p:nvSpPr>
          <p:cNvPr id="43" name="TextBox 42"/>
          <p:cNvSpPr txBox="1"/>
          <p:nvPr/>
        </p:nvSpPr>
        <p:spPr>
          <a:xfrm>
            <a:off x="3898751" y="4963938"/>
            <a:ext cx="2357663" cy="803297"/>
          </a:xfrm>
          <a:prstGeom prst="rect">
            <a:avLst/>
          </a:prstGeom>
          <a:noFill/>
        </p:spPr>
        <p:txBody>
          <a:bodyPr wrap="square" rtlCol="0">
            <a:spAutoFit/>
          </a:bodyPr>
          <a:lstStyle/>
          <a:p>
            <a:pPr algn="ctr">
              <a:lnSpc>
                <a:spcPct val="110000"/>
              </a:lnSpc>
            </a:pPr>
            <a:r>
              <a:rPr lang="en-GB" sz="1050" dirty="0"/>
              <a:t>Identify appropriate governance route, through GM HRDs, with proposed oversight provided by the GM Health &amp; Social Care Partnership</a:t>
            </a:r>
            <a:endParaRPr lang="en-US" sz="1050" dirty="0"/>
          </a:p>
        </p:txBody>
      </p:sp>
      <p:sp>
        <p:nvSpPr>
          <p:cNvPr id="45" name="TextBox 44"/>
          <p:cNvSpPr txBox="1"/>
          <p:nvPr/>
        </p:nvSpPr>
        <p:spPr>
          <a:xfrm>
            <a:off x="6620147" y="4963938"/>
            <a:ext cx="2357663" cy="447815"/>
          </a:xfrm>
          <a:prstGeom prst="rect">
            <a:avLst/>
          </a:prstGeom>
          <a:noFill/>
        </p:spPr>
        <p:txBody>
          <a:bodyPr wrap="square" rtlCol="0">
            <a:spAutoFit/>
          </a:bodyPr>
          <a:lstStyle/>
          <a:p>
            <a:pPr algn="ctr">
              <a:lnSpc>
                <a:spcPct val="110000"/>
              </a:lnSpc>
            </a:pPr>
            <a:r>
              <a:rPr lang="en-GB" sz="1050" dirty="0"/>
              <a:t>Determine future scope for Policy Streamlining</a:t>
            </a:r>
            <a:endParaRPr lang="en-US" sz="1050" dirty="0"/>
          </a:p>
        </p:txBody>
      </p:sp>
    </p:spTree>
    <p:extLst>
      <p:ext uri="{BB962C8B-B14F-4D97-AF65-F5344CB8AC3E}">
        <p14:creationId xmlns:p14="http://schemas.microsoft.com/office/powerpoint/2010/main" val="2062101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500" fill="hold"/>
                                        <p:tgtEl>
                                          <p:spTgt spid="13"/>
                                        </p:tgtEl>
                                        <p:attrNameLst>
                                          <p:attrName>ppt_x</p:attrName>
                                        </p:attrNameLst>
                                      </p:cBhvr>
                                      <p:tavLst>
                                        <p:tav tm="0">
                                          <p:val>
                                            <p:strVal val="0-#ppt_w/2"/>
                                          </p:val>
                                        </p:tav>
                                        <p:tav tm="100000">
                                          <p:val>
                                            <p:strVal val="#ppt_x"/>
                                          </p:val>
                                        </p:tav>
                                      </p:tavLst>
                                    </p:anim>
                                    <p:anim calcmode="lin" valueType="num">
                                      <p:cBhvr additive="base">
                                        <p:cTn id="17" dur="500" fill="hold"/>
                                        <p:tgtEl>
                                          <p:spTgt spid="1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par>
                                <p:cTn id="22" presetID="10" presetClass="entr" presetSubtype="0"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par>
                                <p:cTn id="25" presetID="10" presetClass="entr" presetSubtype="0"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1"/>
                                        </p:tgtEl>
                                        <p:attrNameLst>
                                          <p:attrName>style.visibility</p:attrName>
                                        </p:attrNameLst>
                                      </p:cBhvr>
                                      <p:to>
                                        <p:strVal val="visible"/>
                                      </p:to>
                                    </p:set>
                                    <p:animEffect transition="in" filter="fade">
                                      <p:cBhvr>
                                        <p:cTn id="30" dur="500"/>
                                        <p:tgtEl>
                                          <p:spTgt spid="41"/>
                                        </p:tgtEl>
                                      </p:cBhvr>
                                    </p:animEffect>
                                  </p:childTnLst>
                                </p:cTn>
                              </p:par>
                            </p:childTnLst>
                          </p:cTn>
                        </p:par>
                        <p:par>
                          <p:cTn id="31" fill="hold">
                            <p:stCondLst>
                              <p:cond delay="2000"/>
                            </p:stCondLst>
                            <p:childTnLst>
                              <p:par>
                                <p:cTn id="32" presetID="10"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500"/>
                                        <p:tgtEl>
                                          <p:spTgt spid="23"/>
                                        </p:tgtEl>
                                      </p:cBhvr>
                                    </p:animEffect>
                                  </p:childTnLst>
                                </p:cTn>
                              </p:par>
                              <p:par>
                                <p:cTn id="35" presetID="10" presetClass="entr" presetSubtype="0"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par>
                                <p:cTn id="38" presetID="10" presetClass="entr" presetSubtype="0" fill="hold" nodeType="with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500"/>
                                        <p:tgtEl>
                                          <p:spTgt spid="3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fade">
                                      <p:cBhvr>
                                        <p:cTn id="43" dur="500"/>
                                        <p:tgtEl>
                                          <p:spTgt spid="43"/>
                                        </p:tgtEl>
                                      </p:cBhvr>
                                    </p:animEffect>
                                  </p:childTnLst>
                                </p:cTn>
                              </p:par>
                            </p:childTnLst>
                          </p:cTn>
                        </p:par>
                        <p:par>
                          <p:cTn id="44" fill="hold">
                            <p:stCondLst>
                              <p:cond delay="2500"/>
                            </p:stCondLst>
                            <p:childTnLst>
                              <p:par>
                                <p:cTn id="45" presetID="10"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500"/>
                                        <p:tgtEl>
                                          <p:spTgt spid="27"/>
                                        </p:tgtEl>
                                      </p:cBhvr>
                                    </p:animEffect>
                                  </p:childTnLst>
                                </p:cTn>
                              </p:par>
                              <p:par>
                                <p:cTn id="48" presetID="10" presetClass="entr" presetSubtype="0" fill="hold"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500"/>
                                        <p:tgtEl>
                                          <p:spTgt spid="24"/>
                                        </p:tgtEl>
                                      </p:cBhvr>
                                    </p:animEffect>
                                  </p:childTnLst>
                                </p:cTn>
                              </p:par>
                              <p:par>
                                <p:cTn id="51" presetID="10" presetClass="entr" presetSubtype="0" fill="hold" nodeType="with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fade">
                                      <p:cBhvr>
                                        <p:cTn id="53" dur="500"/>
                                        <p:tgtEl>
                                          <p:spTgt spid="36"/>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500"/>
                                        <p:tgtEl>
                                          <p:spTgt spid="45"/>
                                        </p:tgtEl>
                                      </p:cBhvr>
                                    </p:animEffect>
                                  </p:childTnLst>
                                </p:cTn>
                              </p:par>
                            </p:childTnLst>
                          </p:cTn>
                        </p:par>
                        <p:par>
                          <p:cTn id="57" fill="hold">
                            <p:stCondLst>
                              <p:cond delay="3000"/>
                            </p:stCondLst>
                            <p:childTnLst>
                              <p:par>
                                <p:cTn id="58" presetID="10" presetClass="entr" presetSubtype="0" fill="hold" grpId="0" nodeType="after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fade">
                                      <p:cBhvr>
                                        <p:cTn id="6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3" grpId="0" animBg="1"/>
      <p:bldP spid="15" grpId="0" animBg="1"/>
      <p:bldP spid="19" grpId="0"/>
      <p:bldP spid="23" grpId="0"/>
      <p:bldP spid="27" grpId="0"/>
      <p:bldP spid="41" grpId="0"/>
      <p:bldP spid="43" grpId="0"/>
      <p:bldP spid="4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69982" y="174560"/>
            <a:ext cx="7368375" cy="1446550"/>
          </a:xfrm>
          <a:prstGeom prst="rect">
            <a:avLst/>
          </a:prstGeom>
          <a:noFill/>
        </p:spPr>
        <p:txBody>
          <a:bodyPr wrap="square" rtlCol="0">
            <a:spAutoFit/>
          </a:bodyPr>
          <a:lstStyle/>
          <a:p>
            <a:pPr algn="ctr"/>
            <a:r>
              <a:rPr lang="en-GB" sz="4400" dirty="0">
                <a:solidFill>
                  <a:schemeClr val="bg1">
                    <a:lumMod val="75000"/>
                  </a:schemeClr>
                </a:solidFill>
                <a:latin typeface="Tw Cen MT" panose="020B0602020104020603" pitchFamily="34" charset="0"/>
              </a:rPr>
              <a:t>QUESTIONS &amp; ANSWERS SESSION</a:t>
            </a:r>
          </a:p>
        </p:txBody>
      </p:sp>
      <p:grpSp>
        <p:nvGrpSpPr>
          <p:cNvPr id="3" name="Group 2"/>
          <p:cNvGrpSpPr/>
          <p:nvPr/>
        </p:nvGrpSpPr>
        <p:grpSpPr>
          <a:xfrm>
            <a:off x="4204154" y="2543856"/>
            <a:ext cx="1497693" cy="1843314"/>
            <a:chOff x="821710" y="2648645"/>
            <a:chExt cx="1843315" cy="1843314"/>
          </a:xfrm>
        </p:grpSpPr>
        <p:sp>
          <p:nvSpPr>
            <p:cNvPr id="5" name="Oval 4">
              <a:extLst>
                <a:ext uri="{FF2B5EF4-FFF2-40B4-BE49-F238E27FC236}">
                  <a16:creationId xmlns:a16="http://schemas.microsoft.com/office/drawing/2014/main" id="{12518D8B-A8DF-46AD-8B43-5E501985028A}"/>
                </a:ext>
              </a:extLst>
            </p:cNvPr>
            <p:cNvSpPr/>
            <p:nvPr/>
          </p:nvSpPr>
          <p:spPr>
            <a:xfrm>
              <a:off x="821710" y="2648645"/>
              <a:ext cx="1843315" cy="184331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descr="G:\6. Team\Presentation resources\Icons - Education\009-question.pn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00053" y="2822199"/>
              <a:ext cx="1286628" cy="128662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193100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7632" y="3151632"/>
            <a:ext cx="4468368" cy="3706368"/>
          </a:xfrm>
          <a:prstGeom prst="rect">
            <a:avLst/>
          </a:prstGeom>
        </p:spPr>
      </p:pic>
      <p:sp>
        <p:nvSpPr>
          <p:cNvPr id="24" name="TextBox 23">
            <a:extLst>
              <a:ext uri="{FF2B5EF4-FFF2-40B4-BE49-F238E27FC236}">
                <a16:creationId xmlns:a16="http://schemas.microsoft.com/office/drawing/2014/main" id="{173018C8-03FD-436F-9C99-DA75024C8C61}"/>
              </a:ext>
            </a:extLst>
          </p:cNvPr>
          <p:cNvSpPr txBox="1"/>
          <p:nvPr/>
        </p:nvSpPr>
        <p:spPr>
          <a:xfrm>
            <a:off x="606581" y="236528"/>
            <a:ext cx="868227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dirty="0">
                <a:solidFill>
                  <a:prstClr val="white">
                    <a:lumMod val="65000"/>
                  </a:prstClr>
                </a:solidFill>
                <a:latin typeface="Tw Cen MT" panose="020B0602020104020603" pitchFamily="34" charset="0"/>
              </a:rPr>
              <a:t>CLOSE</a:t>
            </a:r>
            <a:endParaRPr kumimoji="0" lang="en-US" sz="4000" b="0" i="0" u="none" strike="noStrike" kern="1200" cap="none" spc="0" normalizeH="0" baseline="0" noProof="0" dirty="0">
              <a:ln>
                <a:noFill/>
              </a:ln>
              <a:solidFill>
                <a:prstClr val="white">
                  <a:lumMod val="65000"/>
                </a:prstClr>
              </a:solidFill>
              <a:effectLst/>
              <a:uLnTx/>
              <a:uFillTx/>
              <a:latin typeface="Tw Cen MT" panose="020B0602020104020603" pitchFamily="34" charset="0"/>
              <a:ea typeface="+mn-ea"/>
              <a:cs typeface="+mn-cs"/>
            </a:endParaRPr>
          </a:p>
        </p:txBody>
      </p:sp>
      <p:sp>
        <p:nvSpPr>
          <p:cNvPr id="2" name="TextBox 1"/>
          <p:cNvSpPr txBox="1"/>
          <p:nvPr/>
        </p:nvSpPr>
        <p:spPr>
          <a:xfrm>
            <a:off x="1130509" y="989790"/>
            <a:ext cx="7512977" cy="830997"/>
          </a:xfrm>
          <a:prstGeom prst="rect">
            <a:avLst/>
          </a:prstGeom>
          <a:noFill/>
        </p:spPr>
        <p:txBody>
          <a:bodyPr wrap="square" rtlCol="0">
            <a:spAutoFit/>
          </a:bodyPr>
          <a:lstStyle/>
          <a:p>
            <a:pPr algn="ctr"/>
            <a:r>
              <a:rPr lang="en-GB" sz="2400" b="1" i="1" dirty="0">
                <a:solidFill>
                  <a:srgbClr val="E44C1C"/>
                </a:solidFill>
                <a:latin typeface="Tw Cen MT" panose="020B0602020104020603" pitchFamily="34" charset="0"/>
              </a:rPr>
              <a:t>What do you believe is the biggest local benefit of workforce streamlining?</a:t>
            </a:r>
          </a:p>
        </p:txBody>
      </p:sp>
      <p:graphicFrame>
        <p:nvGraphicFramePr>
          <p:cNvPr id="3" name="Table 2"/>
          <p:cNvGraphicFramePr>
            <a:graphicFrameLocks noGrp="1"/>
          </p:cNvGraphicFramePr>
          <p:nvPr>
            <p:extLst>
              <p:ext uri="{D42A27DB-BD31-4B8C-83A1-F6EECF244321}">
                <p14:modId xmlns:p14="http://schemas.microsoft.com/office/powerpoint/2010/main" val="594865006"/>
              </p:ext>
            </p:extLst>
          </p:nvPr>
        </p:nvGraphicFramePr>
        <p:xfrm>
          <a:off x="789272" y="1973173"/>
          <a:ext cx="8499581" cy="4620132"/>
        </p:xfrm>
        <a:graphic>
          <a:graphicData uri="http://schemas.openxmlformats.org/drawingml/2006/table">
            <a:tbl>
              <a:tblPr firstRow="1" bandRow="1">
                <a:tableStyleId>{5C22544A-7EE6-4342-B048-85BDC9FD1C3A}</a:tableStyleId>
              </a:tblPr>
              <a:tblGrid>
                <a:gridCol w="2793979">
                  <a:extLst>
                    <a:ext uri="{9D8B030D-6E8A-4147-A177-3AD203B41FA5}">
                      <a16:colId xmlns:a16="http://schemas.microsoft.com/office/drawing/2014/main" val="20000"/>
                    </a:ext>
                  </a:extLst>
                </a:gridCol>
                <a:gridCol w="2921425">
                  <a:extLst>
                    <a:ext uri="{9D8B030D-6E8A-4147-A177-3AD203B41FA5}">
                      <a16:colId xmlns:a16="http://schemas.microsoft.com/office/drawing/2014/main" val="20001"/>
                    </a:ext>
                  </a:extLst>
                </a:gridCol>
                <a:gridCol w="2784177">
                  <a:extLst>
                    <a:ext uri="{9D8B030D-6E8A-4147-A177-3AD203B41FA5}">
                      <a16:colId xmlns:a16="http://schemas.microsoft.com/office/drawing/2014/main" val="20002"/>
                    </a:ext>
                  </a:extLst>
                </a:gridCol>
              </a:tblGrid>
              <a:tr h="2310066">
                <a:tc>
                  <a:txBody>
                    <a:bodyPr/>
                    <a:lstStyle/>
                    <a:p>
                      <a:pPr algn="ctr"/>
                      <a:r>
                        <a:rPr lang="en-GB" dirty="0">
                          <a:latin typeface="Tw Cen MT" panose="020B0602020104020603" pitchFamily="34" charset="0"/>
                        </a:rPr>
                        <a:t>Staff retention</a:t>
                      </a:r>
                    </a:p>
                    <a:p>
                      <a:endParaRPr lang="en-GB" dirty="0"/>
                    </a:p>
                    <a:p>
                      <a:endParaRPr lang="en-GB" dirty="0"/>
                    </a:p>
                  </a:txBody>
                  <a:tcPr>
                    <a:solidFill>
                      <a:srgbClr val="0070C0"/>
                    </a:solidFill>
                  </a:tcPr>
                </a:tc>
                <a:tc>
                  <a:txBody>
                    <a:bodyPr/>
                    <a:lstStyle/>
                    <a:p>
                      <a:pPr algn="ctr"/>
                      <a:r>
                        <a:rPr lang="en-GB" dirty="0">
                          <a:solidFill>
                            <a:schemeClr val="bg1">
                              <a:lumMod val="50000"/>
                            </a:schemeClr>
                          </a:solidFill>
                          <a:latin typeface="Tw Cen MT" panose="020B0602020104020603" pitchFamily="34" charset="0"/>
                        </a:rPr>
                        <a:t>Improved</a:t>
                      </a:r>
                      <a:r>
                        <a:rPr lang="en-GB" baseline="0" dirty="0">
                          <a:solidFill>
                            <a:schemeClr val="bg1">
                              <a:lumMod val="50000"/>
                            </a:schemeClr>
                          </a:solidFill>
                          <a:latin typeface="Tw Cen MT" panose="020B0602020104020603" pitchFamily="34" charset="0"/>
                        </a:rPr>
                        <a:t> partnership working</a:t>
                      </a:r>
                      <a:endParaRPr lang="en-GB" dirty="0">
                        <a:solidFill>
                          <a:schemeClr val="bg1">
                            <a:lumMod val="50000"/>
                          </a:schemeClr>
                        </a:solidFill>
                        <a:latin typeface="Tw Cen MT" panose="020B0602020104020603" pitchFamily="34" charset="0"/>
                      </a:endParaRPr>
                    </a:p>
                  </a:txBody>
                  <a:tcPr>
                    <a:solidFill>
                      <a:schemeClr val="accent1">
                        <a:lumMod val="20000"/>
                        <a:lumOff val="80000"/>
                      </a:schemeClr>
                    </a:solidFill>
                  </a:tcPr>
                </a:tc>
                <a:tc rowSpan="2">
                  <a:txBody>
                    <a:bodyPr/>
                    <a:lstStyle/>
                    <a:p>
                      <a:pPr algn="ctr"/>
                      <a:r>
                        <a:rPr lang="en-GB" dirty="0">
                          <a:solidFill>
                            <a:schemeClr val="bg1"/>
                          </a:solidFill>
                          <a:latin typeface="Tw Cen MT" panose="020B0602020104020603" pitchFamily="34" charset="0"/>
                        </a:rPr>
                        <a:t>Improved</a:t>
                      </a:r>
                      <a:r>
                        <a:rPr lang="en-GB" baseline="0" dirty="0">
                          <a:solidFill>
                            <a:schemeClr val="bg1"/>
                          </a:solidFill>
                          <a:latin typeface="Tw Cen MT" panose="020B0602020104020603" pitchFamily="34" charset="0"/>
                        </a:rPr>
                        <a:t> patient experience</a:t>
                      </a:r>
                      <a:endParaRPr lang="en-GB" dirty="0">
                        <a:solidFill>
                          <a:schemeClr val="bg1"/>
                        </a:solidFill>
                        <a:latin typeface="Tw Cen MT" panose="020B0602020104020603" pitchFamily="34" charset="0"/>
                      </a:endParaRPr>
                    </a:p>
                  </a:txBody>
                  <a:tcPr>
                    <a:solidFill>
                      <a:schemeClr val="accent1">
                        <a:lumMod val="40000"/>
                        <a:lumOff val="60000"/>
                      </a:schemeClr>
                    </a:solidFill>
                  </a:tcPr>
                </a:tc>
                <a:extLst>
                  <a:ext uri="{0D108BD9-81ED-4DB2-BD59-A6C34878D82A}">
                    <a16:rowId xmlns:a16="http://schemas.microsoft.com/office/drawing/2014/main" val="10000"/>
                  </a:ext>
                </a:extLst>
              </a:tr>
              <a:tr h="2310066">
                <a:tc>
                  <a:txBody>
                    <a:bodyPr/>
                    <a:lstStyle/>
                    <a:p>
                      <a:pPr algn="ctr"/>
                      <a:r>
                        <a:rPr lang="en-GB" b="1" dirty="0">
                          <a:solidFill>
                            <a:schemeClr val="bg1">
                              <a:lumMod val="50000"/>
                            </a:schemeClr>
                          </a:solidFill>
                          <a:latin typeface="Tw Cen MT" panose="020B0602020104020603" pitchFamily="34" charset="0"/>
                        </a:rPr>
                        <a:t>Quicker &amp; slicker recruitment</a:t>
                      </a:r>
                      <a:endParaRPr lang="en-GB" dirty="0"/>
                    </a:p>
                    <a:p>
                      <a:endParaRPr lang="en-GB" dirty="0"/>
                    </a:p>
                  </a:txBody>
                  <a:tcPr>
                    <a:solidFill>
                      <a:schemeClr val="accent1">
                        <a:lumMod val="20000"/>
                        <a:lumOff val="80000"/>
                      </a:schemeClr>
                    </a:solidFill>
                  </a:tcPr>
                </a:tc>
                <a:tc>
                  <a:txBody>
                    <a:bodyPr/>
                    <a:lstStyle/>
                    <a:p>
                      <a:pPr algn="ctr"/>
                      <a:r>
                        <a:rPr lang="en-GB" b="1" dirty="0">
                          <a:solidFill>
                            <a:schemeClr val="bg1"/>
                          </a:solidFill>
                          <a:latin typeface="Tw Cen MT" panose="020B0602020104020603" pitchFamily="34" charset="0"/>
                        </a:rPr>
                        <a:t>Improved staff</a:t>
                      </a:r>
                      <a:r>
                        <a:rPr lang="en-GB" b="1" baseline="0" dirty="0">
                          <a:solidFill>
                            <a:schemeClr val="bg1"/>
                          </a:solidFill>
                          <a:latin typeface="Tw Cen MT" panose="020B0602020104020603" pitchFamily="34" charset="0"/>
                        </a:rPr>
                        <a:t> engagement &amp; experience</a:t>
                      </a:r>
                      <a:endParaRPr lang="en-GB" b="1" dirty="0">
                        <a:solidFill>
                          <a:schemeClr val="bg1"/>
                        </a:solidFill>
                        <a:latin typeface="Tw Cen MT" panose="020B0602020104020603" pitchFamily="34" charset="0"/>
                      </a:endParaRPr>
                    </a:p>
                  </a:txBody>
                  <a:tcPr>
                    <a:solidFill>
                      <a:srgbClr val="0070C0"/>
                    </a:solidFill>
                  </a:tcPr>
                </a:tc>
                <a:tc vMerge="1">
                  <a:txBody>
                    <a:bodyPr/>
                    <a:lstStyle/>
                    <a:p>
                      <a:pPr algn="ctr"/>
                      <a:endParaRPr lang="en-GB" b="1" dirty="0">
                        <a:solidFill>
                          <a:schemeClr val="bg1"/>
                        </a:solidFill>
                        <a:latin typeface="Tw Cen MT" panose="020B0602020104020603" pitchFamily="34" charset="0"/>
                      </a:endParaRPr>
                    </a:p>
                  </a:txBody>
                  <a:tcPr>
                    <a:solidFill>
                      <a:srgbClr val="0070C0"/>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4610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175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69982" y="174560"/>
            <a:ext cx="7368375" cy="769441"/>
          </a:xfrm>
          <a:prstGeom prst="rect">
            <a:avLst/>
          </a:prstGeom>
          <a:noFill/>
        </p:spPr>
        <p:txBody>
          <a:bodyPr wrap="square" rtlCol="0">
            <a:spAutoFit/>
          </a:bodyPr>
          <a:lstStyle/>
          <a:p>
            <a:pPr algn="ctr"/>
            <a:r>
              <a:rPr lang="en-GB" sz="4400" dirty="0">
                <a:solidFill>
                  <a:schemeClr val="bg1">
                    <a:lumMod val="75000"/>
                  </a:schemeClr>
                </a:solidFill>
                <a:latin typeface="Tw Cen MT" panose="020B0602020104020603" pitchFamily="34" charset="0"/>
              </a:rPr>
              <a:t>CLOSE</a:t>
            </a:r>
          </a:p>
        </p:txBody>
      </p:sp>
      <p:sp>
        <p:nvSpPr>
          <p:cNvPr id="7" name="Freeform 5"/>
          <p:cNvSpPr>
            <a:spLocks/>
          </p:cNvSpPr>
          <p:nvPr/>
        </p:nvSpPr>
        <p:spPr bwMode="auto">
          <a:xfrm>
            <a:off x="8801636" y="3513807"/>
            <a:ext cx="831299" cy="1562133"/>
          </a:xfrm>
          <a:custGeom>
            <a:avLst/>
            <a:gdLst>
              <a:gd name="T0" fmla="*/ 123 w 246"/>
              <a:gd name="T1" fmla="*/ 0 h 465"/>
              <a:gd name="T2" fmla="*/ 246 w 246"/>
              <a:gd name="T3" fmla="*/ 122 h 465"/>
              <a:gd name="T4" fmla="*/ 246 w 246"/>
              <a:gd name="T5" fmla="*/ 343 h 465"/>
              <a:gd name="T6" fmla="*/ 123 w 246"/>
              <a:gd name="T7" fmla="*/ 465 h 465"/>
              <a:gd name="T8" fmla="*/ 0 w 246"/>
              <a:gd name="T9" fmla="*/ 343 h 465"/>
              <a:gd name="T10" fmla="*/ 0 w 246"/>
              <a:gd name="T11" fmla="*/ 122 h 465"/>
              <a:gd name="T12" fmla="*/ 123 w 246"/>
              <a:gd name="T13" fmla="*/ 0 h 465"/>
            </a:gdLst>
            <a:ahLst/>
            <a:cxnLst>
              <a:cxn ang="0">
                <a:pos x="T0" y="T1"/>
              </a:cxn>
              <a:cxn ang="0">
                <a:pos x="T2" y="T3"/>
              </a:cxn>
              <a:cxn ang="0">
                <a:pos x="T4" y="T5"/>
              </a:cxn>
              <a:cxn ang="0">
                <a:pos x="T6" y="T7"/>
              </a:cxn>
              <a:cxn ang="0">
                <a:pos x="T8" y="T9"/>
              </a:cxn>
              <a:cxn ang="0">
                <a:pos x="T10" y="T11"/>
              </a:cxn>
              <a:cxn ang="0">
                <a:pos x="T12" y="T13"/>
              </a:cxn>
            </a:cxnLst>
            <a:rect l="0" t="0" r="r" b="b"/>
            <a:pathLst>
              <a:path w="246" h="465">
                <a:moveTo>
                  <a:pt x="123" y="0"/>
                </a:moveTo>
                <a:cubicBezTo>
                  <a:pt x="191" y="0"/>
                  <a:pt x="246" y="54"/>
                  <a:pt x="246" y="122"/>
                </a:cubicBezTo>
                <a:cubicBezTo>
                  <a:pt x="246" y="343"/>
                  <a:pt x="246" y="343"/>
                  <a:pt x="246" y="343"/>
                </a:cubicBezTo>
                <a:cubicBezTo>
                  <a:pt x="246" y="411"/>
                  <a:pt x="191" y="465"/>
                  <a:pt x="123" y="465"/>
                </a:cubicBezTo>
                <a:cubicBezTo>
                  <a:pt x="55" y="465"/>
                  <a:pt x="0" y="411"/>
                  <a:pt x="0" y="343"/>
                </a:cubicBezTo>
                <a:cubicBezTo>
                  <a:pt x="0" y="122"/>
                  <a:pt x="0" y="122"/>
                  <a:pt x="0" y="122"/>
                </a:cubicBezTo>
                <a:cubicBezTo>
                  <a:pt x="0" y="54"/>
                  <a:pt x="55" y="0"/>
                  <a:pt x="123" y="0"/>
                </a:cubicBezTo>
                <a:close/>
              </a:path>
            </a:pathLst>
          </a:cu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a typeface="Questrial" charset="0"/>
              <a:cs typeface="Questrial" charset="0"/>
            </a:endParaRPr>
          </a:p>
        </p:txBody>
      </p:sp>
      <p:sp>
        <p:nvSpPr>
          <p:cNvPr id="8" name="Freeform 6"/>
          <p:cNvSpPr>
            <a:spLocks/>
          </p:cNvSpPr>
          <p:nvPr/>
        </p:nvSpPr>
        <p:spPr bwMode="auto">
          <a:xfrm>
            <a:off x="2822982" y="3068610"/>
            <a:ext cx="825388" cy="2450560"/>
          </a:xfrm>
          <a:custGeom>
            <a:avLst/>
            <a:gdLst>
              <a:gd name="T0" fmla="*/ 123 w 245"/>
              <a:gd name="T1" fmla="*/ 0 h 729"/>
              <a:gd name="T2" fmla="*/ 245 w 245"/>
              <a:gd name="T3" fmla="*/ 122 h 729"/>
              <a:gd name="T4" fmla="*/ 245 w 245"/>
              <a:gd name="T5" fmla="*/ 607 h 729"/>
              <a:gd name="T6" fmla="*/ 123 w 245"/>
              <a:gd name="T7" fmla="*/ 729 h 729"/>
              <a:gd name="T8" fmla="*/ 0 w 245"/>
              <a:gd name="T9" fmla="*/ 607 h 729"/>
              <a:gd name="T10" fmla="*/ 0 w 245"/>
              <a:gd name="T11" fmla="*/ 122 h 729"/>
              <a:gd name="T12" fmla="*/ 123 w 245"/>
              <a:gd name="T13" fmla="*/ 0 h 729"/>
            </a:gdLst>
            <a:ahLst/>
            <a:cxnLst>
              <a:cxn ang="0">
                <a:pos x="T0" y="T1"/>
              </a:cxn>
              <a:cxn ang="0">
                <a:pos x="T2" y="T3"/>
              </a:cxn>
              <a:cxn ang="0">
                <a:pos x="T4" y="T5"/>
              </a:cxn>
              <a:cxn ang="0">
                <a:pos x="T6" y="T7"/>
              </a:cxn>
              <a:cxn ang="0">
                <a:pos x="T8" y="T9"/>
              </a:cxn>
              <a:cxn ang="0">
                <a:pos x="T10" y="T11"/>
              </a:cxn>
              <a:cxn ang="0">
                <a:pos x="T12" y="T13"/>
              </a:cxn>
            </a:cxnLst>
            <a:rect l="0" t="0" r="r" b="b"/>
            <a:pathLst>
              <a:path w="245" h="729">
                <a:moveTo>
                  <a:pt x="123" y="0"/>
                </a:moveTo>
                <a:cubicBezTo>
                  <a:pt x="190" y="0"/>
                  <a:pt x="245" y="54"/>
                  <a:pt x="245" y="122"/>
                </a:cubicBezTo>
                <a:cubicBezTo>
                  <a:pt x="245" y="607"/>
                  <a:pt x="245" y="607"/>
                  <a:pt x="245" y="607"/>
                </a:cubicBezTo>
                <a:cubicBezTo>
                  <a:pt x="245" y="674"/>
                  <a:pt x="190" y="729"/>
                  <a:pt x="123" y="729"/>
                </a:cubicBezTo>
                <a:cubicBezTo>
                  <a:pt x="55" y="729"/>
                  <a:pt x="0" y="674"/>
                  <a:pt x="0" y="607"/>
                </a:cubicBezTo>
                <a:cubicBezTo>
                  <a:pt x="0" y="122"/>
                  <a:pt x="0" y="122"/>
                  <a:pt x="0" y="122"/>
                </a:cubicBezTo>
                <a:cubicBezTo>
                  <a:pt x="0" y="54"/>
                  <a:pt x="55" y="0"/>
                  <a:pt x="123" y="0"/>
                </a:cubicBezTo>
                <a:close/>
              </a:path>
            </a:pathLst>
          </a:cu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a typeface="Questrial" charset="0"/>
              <a:cs typeface="Questrial" charset="0"/>
            </a:endParaRPr>
          </a:p>
        </p:txBody>
      </p:sp>
      <p:sp>
        <p:nvSpPr>
          <p:cNvPr id="9" name="Freeform 7"/>
          <p:cNvSpPr>
            <a:spLocks/>
          </p:cNvSpPr>
          <p:nvPr/>
        </p:nvSpPr>
        <p:spPr bwMode="auto">
          <a:xfrm>
            <a:off x="3818767" y="2643110"/>
            <a:ext cx="825388" cy="4054061"/>
          </a:xfrm>
          <a:custGeom>
            <a:avLst/>
            <a:gdLst>
              <a:gd name="T0" fmla="*/ 122 w 245"/>
              <a:gd name="T1" fmla="*/ 0 h 1207"/>
              <a:gd name="T2" fmla="*/ 245 w 245"/>
              <a:gd name="T3" fmla="*/ 123 h 1207"/>
              <a:gd name="T4" fmla="*/ 245 w 245"/>
              <a:gd name="T5" fmla="*/ 1085 h 1207"/>
              <a:gd name="T6" fmla="*/ 122 w 245"/>
              <a:gd name="T7" fmla="*/ 1207 h 1207"/>
              <a:gd name="T8" fmla="*/ 0 w 245"/>
              <a:gd name="T9" fmla="*/ 1085 h 1207"/>
              <a:gd name="T10" fmla="*/ 0 w 245"/>
              <a:gd name="T11" fmla="*/ 123 h 1207"/>
              <a:gd name="T12" fmla="*/ 122 w 245"/>
              <a:gd name="T13" fmla="*/ 0 h 1207"/>
            </a:gdLst>
            <a:ahLst/>
            <a:cxnLst>
              <a:cxn ang="0">
                <a:pos x="T0" y="T1"/>
              </a:cxn>
              <a:cxn ang="0">
                <a:pos x="T2" y="T3"/>
              </a:cxn>
              <a:cxn ang="0">
                <a:pos x="T4" y="T5"/>
              </a:cxn>
              <a:cxn ang="0">
                <a:pos x="T6" y="T7"/>
              </a:cxn>
              <a:cxn ang="0">
                <a:pos x="T8" y="T9"/>
              </a:cxn>
              <a:cxn ang="0">
                <a:pos x="T10" y="T11"/>
              </a:cxn>
              <a:cxn ang="0">
                <a:pos x="T12" y="T13"/>
              </a:cxn>
            </a:cxnLst>
            <a:rect l="0" t="0" r="r" b="b"/>
            <a:pathLst>
              <a:path w="245" h="1207">
                <a:moveTo>
                  <a:pt x="122" y="0"/>
                </a:moveTo>
                <a:cubicBezTo>
                  <a:pt x="190" y="0"/>
                  <a:pt x="245" y="55"/>
                  <a:pt x="245" y="123"/>
                </a:cubicBezTo>
                <a:cubicBezTo>
                  <a:pt x="245" y="1085"/>
                  <a:pt x="245" y="1085"/>
                  <a:pt x="245" y="1085"/>
                </a:cubicBezTo>
                <a:cubicBezTo>
                  <a:pt x="245" y="1152"/>
                  <a:pt x="190" y="1207"/>
                  <a:pt x="122" y="1207"/>
                </a:cubicBezTo>
                <a:cubicBezTo>
                  <a:pt x="54" y="1207"/>
                  <a:pt x="0" y="1152"/>
                  <a:pt x="0" y="1085"/>
                </a:cubicBezTo>
                <a:cubicBezTo>
                  <a:pt x="0" y="123"/>
                  <a:pt x="0" y="123"/>
                  <a:pt x="0" y="123"/>
                </a:cubicBezTo>
                <a:cubicBezTo>
                  <a:pt x="0" y="55"/>
                  <a:pt x="54" y="0"/>
                  <a:pt x="122" y="0"/>
                </a:cubicBez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a typeface="Questrial" charset="0"/>
              <a:cs typeface="Questrial" charset="0"/>
            </a:endParaRPr>
          </a:p>
        </p:txBody>
      </p:sp>
      <p:sp>
        <p:nvSpPr>
          <p:cNvPr id="10" name="Freeform 8"/>
          <p:cNvSpPr>
            <a:spLocks/>
          </p:cNvSpPr>
          <p:nvPr/>
        </p:nvSpPr>
        <p:spPr bwMode="auto">
          <a:xfrm>
            <a:off x="7803881" y="2018651"/>
            <a:ext cx="827359" cy="2391463"/>
          </a:xfrm>
          <a:custGeom>
            <a:avLst/>
            <a:gdLst>
              <a:gd name="T0" fmla="*/ 122 w 245"/>
              <a:gd name="T1" fmla="*/ 0 h 712"/>
              <a:gd name="T2" fmla="*/ 245 w 245"/>
              <a:gd name="T3" fmla="*/ 122 h 712"/>
              <a:gd name="T4" fmla="*/ 245 w 245"/>
              <a:gd name="T5" fmla="*/ 590 h 712"/>
              <a:gd name="T6" fmla="*/ 122 w 245"/>
              <a:gd name="T7" fmla="*/ 712 h 712"/>
              <a:gd name="T8" fmla="*/ 0 w 245"/>
              <a:gd name="T9" fmla="*/ 590 h 712"/>
              <a:gd name="T10" fmla="*/ 0 w 245"/>
              <a:gd name="T11" fmla="*/ 122 h 712"/>
              <a:gd name="T12" fmla="*/ 122 w 245"/>
              <a:gd name="T13" fmla="*/ 0 h 712"/>
            </a:gdLst>
            <a:ahLst/>
            <a:cxnLst>
              <a:cxn ang="0">
                <a:pos x="T0" y="T1"/>
              </a:cxn>
              <a:cxn ang="0">
                <a:pos x="T2" y="T3"/>
              </a:cxn>
              <a:cxn ang="0">
                <a:pos x="T4" y="T5"/>
              </a:cxn>
              <a:cxn ang="0">
                <a:pos x="T6" y="T7"/>
              </a:cxn>
              <a:cxn ang="0">
                <a:pos x="T8" y="T9"/>
              </a:cxn>
              <a:cxn ang="0">
                <a:pos x="T10" y="T11"/>
              </a:cxn>
              <a:cxn ang="0">
                <a:pos x="T12" y="T13"/>
              </a:cxn>
            </a:cxnLst>
            <a:rect l="0" t="0" r="r" b="b"/>
            <a:pathLst>
              <a:path w="245" h="712">
                <a:moveTo>
                  <a:pt x="122" y="0"/>
                </a:moveTo>
                <a:cubicBezTo>
                  <a:pt x="190" y="0"/>
                  <a:pt x="245" y="54"/>
                  <a:pt x="245" y="122"/>
                </a:cubicBezTo>
                <a:cubicBezTo>
                  <a:pt x="245" y="590"/>
                  <a:pt x="245" y="590"/>
                  <a:pt x="245" y="590"/>
                </a:cubicBezTo>
                <a:cubicBezTo>
                  <a:pt x="245" y="658"/>
                  <a:pt x="190" y="712"/>
                  <a:pt x="122" y="712"/>
                </a:cubicBezTo>
                <a:cubicBezTo>
                  <a:pt x="55" y="712"/>
                  <a:pt x="0" y="658"/>
                  <a:pt x="0" y="590"/>
                </a:cubicBezTo>
                <a:cubicBezTo>
                  <a:pt x="0" y="122"/>
                  <a:pt x="0" y="122"/>
                  <a:pt x="0" y="122"/>
                </a:cubicBezTo>
                <a:cubicBezTo>
                  <a:pt x="0" y="54"/>
                  <a:pt x="55" y="0"/>
                  <a:pt x="122" y="0"/>
                </a:cubicBezTo>
                <a:close/>
              </a:path>
            </a:pathLst>
          </a:cu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a typeface="Questrial" charset="0"/>
              <a:cs typeface="Questrial" charset="0"/>
            </a:endParaRPr>
          </a:p>
        </p:txBody>
      </p:sp>
      <p:sp>
        <p:nvSpPr>
          <p:cNvPr id="11" name="Freeform 9"/>
          <p:cNvSpPr>
            <a:spLocks/>
          </p:cNvSpPr>
          <p:nvPr/>
        </p:nvSpPr>
        <p:spPr bwMode="auto">
          <a:xfrm>
            <a:off x="6808095" y="1376463"/>
            <a:ext cx="825388" cy="4319997"/>
          </a:xfrm>
          <a:custGeom>
            <a:avLst/>
            <a:gdLst>
              <a:gd name="T0" fmla="*/ 123 w 245"/>
              <a:gd name="T1" fmla="*/ 0 h 1286"/>
              <a:gd name="T2" fmla="*/ 245 w 245"/>
              <a:gd name="T3" fmla="*/ 123 h 1286"/>
              <a:gd name="T4" fmla="*/ 245 w 245"/>
              <a:gd name="T5" fmla="*/ 1164 h 1286"/>
              <a:gd name="T6" fmla="*/ 123 w 245"/>
              <a:gd name="T7" fmla="*/ 1286 h 1286"/>
              <a:gd name="T8" fmla="*/ 0 w 245"/>
              <a:gd name="T9" fmla="*/ 1164 h 1286"/>
              <a:gd name="T10" fmla="*/ 0 w 245"/>
              <a:gd name="T11" fmla="*/ 123 h 1286"/>
              <a:gd name="T12" fmla="*/ 123 w 245"/>
              <a:gd name="T13" fmla="*/ 0 h 1286"/>
            </a:gdLst>
            <a:ahLst/>
            <a:cxnLst>
              <a:cxn ang="0">
                <a:pos x="T0" y="T1"/>
              </a:cxn>
              <a:cxn ang="0">
                <a:pos x="T2" y="T3"/>
              </a:cxn>
              <a:cxn ang="0">
                <a:pos x="T4" y="T5"/>
              </a:cxn>
              <a:cxn ang="0">
                <a:pos x="T6" y="T7"/>
              </a:cxn>
              <a:cxn ang="0">
                <a:pos x="T8" y="T9"/>
              </a:cxn>
              <a:cxn ang="0">
                <a:pos x="T10" y="T11"/>
              </a:cxn>
              <a:cxn ang="0">
                <a:pos x="T12" y="T13"/>
              </a:cxn>
            </a:cxnLst>
            <a:rect l="0" t="0" r="r" b="b"/>
            <a:pathLst>
              <a:path w="245" h="1286">
                <a:moveTo>
                  <a:pt x="123" y="0"/>
                </a:moveTo>
                <a:cubicBezTo>
                  <a:pt x="191" y="0"/>
                  <a:pt x="245" y="55"/>
                  <a:pt x="245" y="123"/>
                </a:cubicBezTo>
                <a:cubicBezTo>
                  <a:pt x="245" y="1164"/>
                  <a:pt x="245" y="1164"/>
                  <a:pt x="245" y="1164"/>
                </a:cubicBezTo>
                <a:cubicBezTo>
                  <a:pt x="245" y="1231"/>
                  <a:pt x="191" y="1286"/>
                  <a:pt x="123" y="1286"/>
                </a:cubicBezTo>
                <a:cubicBezTo>
                  <a:pt x="55" y="1286"/>
                  <a:pt x="0" y="1231"/>
                  <a:pt x="0" y="1164"/>
                </a:cubicBezTo>
                <a:cubicBezTo>
                  <a:pt x="0" y="123"/>
                  <a:pt x="0" y="123"/>
                  <a:pt x="0" y="123"/>
                </a:cubicBezTo>
                <a:cubicBezTo>
                  <a:pt x="0" y="55"/>
                  <a:pt x="55" y="0"/>
                  <a:pt x="123" y="0"/>
                </a:cubicBezTo>
                <a:close/>
              </a:path>
            </a:pathLst>
          </a:cu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a typeface="Questrial" charset="0"/>
              <a:cs typeface="Questrial" charset="0"/>
            </a:endParaRPr>
          </a:p>
        </p:txBody>
      </p:sp>
      <p:sp>
        <p:nvSpPr>
          <p:cNvPr id="12" name="Freeform 10"/>
          <p:cNvSpPr>
            <a:spLocks/>
          </p:cNvSpPr>
          <p:nvPr/>
        </p:nvSpPr>
        <p:spPr bwMode="auto">
          <a:xfrm>
            <a:off x="4814554" y="1104616"/>
            <a:ext cx="825388" cy="4692310"/>
          </a:xfrm>
          <a:custGeom>
            <a:avLst/>
            <a:gdLst>
              <a:gd name="T0" fmla="*/ 123 w 245"/>
              <a:gd name="T1" fmla="*/ 0 h 1397"/>
              <a:gd name="T2" fmla="*/ 245 w 245"/>
              <a:gd name="T3" fmla="*/ 122 h 1397"/>
              <a:gd name="T4" fmla="*/ 245 w 245"/>
              <a:gd name="T5" fmla="*/ 1275 h 1397"/>
              <a:gd name="T6" fmla="*/ 123 w 245"/>
              <a:gd name="T7" fmla="*/ 1397 h 1397"/>
              <a:gd name="T8" fmla="*/ 0 w 245"/>
              <a:gd name="T9" fmla="*/ 1275 h 1397"/>
              <a:gd name="T10" fmla="*/ 0 w 245"/>
              <a:gd name="T11" fmla="*/ 122 h 1397"/>
              <a:gd name="T12" fmla="*/ 123 w 245"/>
              <a:gd name="T13" fmla="*/ 0 h 1397"/>
            </a:gdLst>
            <a:ahLst/>
            <a:cxnLst>
              <a:cxn ang="0">
                <a:pos x="T0" y="T1"/>
              </a:cxn>
              <a:cxn ang="0">
                <a:pos x="T2" y="T3"/>
              </a:cxn>
              <a:cxn ang="0">
                <a:pos x="T4" y="T5"/>
              </a:cxn>
              <a:cxn ang="0">
                <a:pos x="T6" y="T7"/>
              </a:cxn>
              <a:cxn ang="0">
                <a:pos x="T8" y="T9"/>
              </a:cxn>
              <a:cxn ang="0">
                <a:pos x="T10" y="T11"/>
              </a:cxn>
              <a:cxn ang="0">
                <a:pos x="T12" y="T13"/>
              </a:cxn>
            </a:cxnLst>
            <a:rect l="0" t="0" r="r" b="b"/>
            <a:pathLst>
              <a:path w="245" h="1397">
                <a:moveTo>
                  <a:pt x="123" y="0"/>
                </a:moveTo>
                <a:cubicBezTo>
                  <a:pt x="190" y="0"/>
                  <a:pt x="245" y="55"/>
                  <a:pt x="245" y="122"/>
                </a:cubicBezTo>
                <a:cubicBezTo>
                  <a:pt x="245" y="1275"/>
                  <a:pt x="245" y="1275"/>
                  <a:pt x="245" y="1275"/>
                </a:cubicBezTo>
                <a:cubicBezTo>
                  <a:pt x="245" y="1342"/>
                  <a:pt x="190" y="1397"/>
                  <a:pt x="123" y="1397"/>
                </a:cubicBezTo>
                <a:cubicBezTo>
                  <a:pt x="55" y="1397"/>
                  <a:pt x="0" y="1342"/>
                  <a:pt x="0" y="1275"/>
                </a:cubicBezTo>
                <a:cubicBezTo>
                  <a:pt x="0" y="122"/>
                  <a:pt x="0" y="122"/>
                  <a:pt x="0" y="122"/>
                </a:cubicBezTo>
                <a:cubicBezTo>
                  <a:pt x="0" y="55"/>
                  <a:pt x="55" y="0"/>
                  <a:pt x="123" y="0"/>
                </a:cubicBez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a typeface="Questrial" charset="0"/>
              <a:cs typeface="Questrial" charset="0"/>
            </a:endParaRPr>
          </a:p>
        </p:txBody>
      </p:sp>
      <p:sp>
        <p:nvSpPr>
          <p:cNvPr id="13" name="Freeform 11"/>
          <p:cNvSpPr>
            <a:spLocks/>
          </p:cNvSpPr>
          <p:nvPr/>
        </p:nvSpPr>
        <p:spPr bwMode="auto">
          <a:xfrm>
            <a:off x="5810339" y="365902"/>
            <a:ext cx="827359" cy="5015374"/>
          </a:xfrm>
          <a:custGeom>
            <a:avLst/>
            <a:gdLst>
              <a:gd name="T0" fmla="*/ 122 w 245"/>
              <a:gd name="T1" fmla="*/ 0 h 1493"/>
              <a:gd name="T2" fmla="*/ 245 w 245"/>
              <a:gd name="T3" fmla="*/ 122 h 1493"/>
              <a:gd name="T4" fmla="*/ 245 w 245"/>
              <a:gd name="T5" fmla="*/ 1371 h 1493"/>
              <a:gd name="T6" fmla="*/ 122 w 245"/>
              <a:gd name="T7" fmla="*/ 1493 h 1493"/>
              <a:gd name="T8" fmla="*/ 0 w 245"/>
              <a:gd name="T9" fmla="*/ 1371 h 1493"/>
              <a:gd name="T10" fmla="*/ 0 w 245"/>
              <a:gd name="T11" fmla="*/ 122 h 1493"/>
              <a:gd name="T12" fmla="*/ 122 w 245"/>
              <a:gd name="T13" fmla="*/ 0 h 1493"/>
            </a:gdLst>
            <a:ahLst/>
            <a:cxnLst>
              <a:cxn ang="0">
                <a:pos x="T0" y="T1"/>
              </a:cxn>
              <a:cxn ang="0">
                <a:pos x="T2" y="T3"/>
              </a:cxn>
              <a:cxn ang="0">
                <a:pos x="T4" y="T5"/>
              </a:cxn>
              <a:cxn ang="0">
                <a:pos x="T6" y="T7"/>
              </a:cxn>
              <a:cxn ang="0">
                <a:pos x="T8" y="T9"/>
              </a:cxn>
              <a:cxn ang="0">
                <a:pos x="T10" y="T11"/>
              </a:cxn>
              <a:cxn ang="0">
                <a:pos x="T12" y="T13"/>
              </a:cxn>
            </a:cxnLst>
            <a:rect l="0" t="0" r="r" b="b"/>
            <a:pathLst>
              <a:path w="245" h="1493">
                <a:moveTo>
                  <a:pt x="122" y="0"/>
                </a:moveTo>
                <a:cubicBezTo>
                  <a:pt x="190" y="0"/>
                  <a:pt x="245" y="54"/>
                  <a:pt x="245" y="122"/>
                </a:cubicBezTo>
                <a:cubicBezTo>
                  <a:pt x="245" y="1371"/>
                  <a:pt x="245" y="1371"/>
                  <a:pt x="245" y="1371"/>
                </a:cubicBezTo>
                <a:cubicBezTo>
                  <a:pt x="245" y="1438"/>
                  <a:pt x="190" y="1493"/>
                  <a:pt x="122" y="1493"/>
                </a:cubicBezTo>
                <a:cubicBezTo>
                  <a:pt x="55" y="1493"/>
                  <a:pt x="0" y="1438"/>
                  <a:pt x="0" y="1371"/>
                </a:cubicBezTo>
                <a:cubicBezTo>
                  <a:pt x="0" y="122"/>
                  <a:pt x="0" y="122"/>
                  <a:pt x="0" y="122"/>
                </a:cubicBezTo>
                <a:cubicBezTo>
                  <a:pt x="0" y="54"/>
                  <a:pt x="55" y="0"/>
                  <a:pt x="122" y="0"/>
                </a:cubicBezTo>
                <a:close/>
              </a:path>
            </a:pathLst>
          </a:cu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a typeface="Questrial" charset="0"/>
              <a:cs typeface="Questrial" charset="0"/>
            </a:endParaRPr>
          </a:p>
        </p:txBody>
      </p:sp>
      <p:sp>
        <p:nvSpPr>
          <p:cNvPr id="14" name="Title 3"/>
          <p:cNvSpPr txBox="1">
            <a:spLocks/>
          </p:cNvSpPr>
          <p:nvPr/>
        </p:nvSpPr>
        <p:spPr>
          <a:xfrm>
            <a:off x="827392" y="3460045"/>
            <a:ext cx="885179" cy="584775"/>
          </a:xfrm>
          <a:prstGeom prst="rect">
            <a:avLst/>
          </a:prstGeom>
          <a:noFill/>
        </p:spPr>
        <p:txBody>
          <a:bodyPr wrap="none" rtlCol="0">
            <a:spAutoFit/>
          </a:bodyPr>
          <a:lstStyle>
            <a:defPPr>
              <a:defRPr lang="en-US"/>
            </a:defPPr>
            <a:lvl1pPr>
              <a:lnSpc>
                <a:spcPct val="80000"/>
              </a:lnSpc>
              <a:defRPr sz="6000">
                <a:solidFill>
                  <a:schemeClr val="bg1"/>
                </a:solidFill>
                <a:latin typeface="Montserrat" panose="02000000000000000000" pitchFamily="2" charset="0"/>
                <a:cs typeface="Montserrat" panose="02000000000000000000" pitchFamily="2" charset="0"/>
              </a:defRPr>
            </a:lvl1pPr>
          </a:lstStyle>
          <a:p>
            <a:r>
              <a:rPr lang="en-US" sz="4000" dirty="0">
                <a:solidFill>
                  <a:schemeClr val="tx1"/>
                </a:solidFill>
                <a:uFill>
                  <a:solidFill>
                    <a:srgbClr val="746BC5"/>
                  </a:solidFill>
                </a:uFill>
                <a:latin typeface="Montserrat" panose="02000000000000000000"/>
              </a:rPr>
              <a:t>Poll</a:t>
            </a:r>
          </a:p>
        </p:txBody>
      </p:sp>
      <p:sp>
        <p:nvSpPr>
          <p:cNvPr id="15" name="Title 3"/>
          <p:cNvSpPr txBox="1">
            <a:spLocks/>
          </p:cNvSpPr>
          <p:nvPr/>
        </p:nvSpPr>
        <p:spPr>
          <a:xfrm>
            <a:off x="791649" y="4638658"/>
            <a:ext cx="981359" cy="307777"/>
          </a:xfrm>
          <a:prstGeom prst="rect">
            <a:avLst/>
          </a:prstGeom>
          <a:noFill/>
        </p:spPr>
        <p:txBody>
          <a:bodyPr wrap="none" rtlCol="0">
            <a:spAutoFit/>
          </a:bodyPr>
          <a:lstStyle>
            <a:defPPr>
              <a:defRPr lang="en-US"/>
            </a:defPPr>
            <a:lvl1pPr>
              <a:defRPr>
                <a:solidFill>
                  <a:schemeClr val="tx1">
                    <a:lumMod val="50000"/>
                  </a:schemeClr>
                </a:solidFill>
                <a:latin typeface="Questrial" panose="020B0306030504020204" pitchFamily="34" charset="0"/>
                <a:ea typeface="Questrial" panose="020B0306030504020204" pitchFamily="34" charset="0"/>
                <a:cs typeface="Questrial" panose="020B0306030504020204" pitchFamily="34" charset="0"/>
              </a:defRPr>
            </a:lvl1pPr>
          </a:lstStyle>
          <a:p>
            <a:r>
              <a:rPr lang="en-US" sz="1400" dirty="0">
                <a:solidFill>
                  <a:schemeClr val="tx1"/>
                </a:solidFill>
                <a:latin typeface="Raleway" panose="020B0503030101060003" pitchFamily="34" charset="0"/>
                <a:cs typeface="Questrial" panose="02000000000000000000" pitchFamily="2" charset="0"/>
              </a:rPr>
              <a:t>Have your say</a:t>
            </a:r>
          </a:p>
        </p:txBody>
      </p:sp>
    </p:spTree>
    <p:extLst>
      <p:ext uri="{BB962C8B-B14F-4D97-AF65-F5344CB8AC3E}">
        <p14:creationId xmlns:p14="http://schemas.microsoft.com/office/powerpoint/2010/main" val="2291760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anim calcmode="lin" valueType="num">
                                      <p:cBhvr>
                                        <p:cTn id="16" dur="500" fill="hold"/>
                                        <p:tgtEl>
                                          <p:spTgt spid="8"/>
                                        </p:tgtEl>
                                        <p:attrNameLst>
                                          <p:attrName>ppt_x</p:attrName>
                                        </p:attrNameLst>
                                      </p:cBhvr>
                                      <p:tavLst>
                                        <p:tav tm="0">
                                          <p:val>
                                            <p:strVal val="#ppt_x"/>
                                          </p:val>
                                        </p:tav>
                                        <p:tav tm="100000">
                                          <p:val>
                                            <p:strVal val="#ppt_x"/>
                                          </p:val>
                                        </p:tav>
                                      </p:tavLst>
                                    </p:anim>
                                    <p:anim calcmode="lin" valueType="num">
                                      <p:cBhvr>
                                        <p:cTn id="17" dur="500" fill="hold"/>
                                        <p:tgtEl>
                                          <p:spTgt spid="8"/>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anim calcmode="lin" valueType="num">
                                      <p:cBhvr>
                                        <p:cTn id="22" dur="500" fill="hold"/>
                                        <p:tgtEl>
                                          <p:spTgt spid="9"/>
                                        </p:tgtEl>
                                        <p:attrNameLst>
                                          <p:attrName>ppt_x</p:attrName>
                                        </p:attrNameLst>
                                      </p:cBhvr>
                                      <p:tavLst>
                                        <p:tav tm="0">
                                          <p:val>
                                            <p:strVal val="#ppt_x"/>
                                          </p:val>
                                        </p:tav>
                                        <p:tav tm="100000">
                                          <p:val>
                                            <p:strVal val="#ppt_x"/>
                                          </p:val>
                                        </p:tav>
                                      </p:tavLst>
                                    </p:anim>
                                    <p:anim calcmode="lin" valueType="num">
                                      <p:cBhvr>
                                        <p:cTn id="23" dur="500" fill="hold"/>
                                        <p:tgtEl>
                                          <p:spTgt spid="9"/>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anim calcmode="lin" valueType="num">
                                      <p:cBhvr>
                                        <p:cTn id="28" dur="500" fill="hold"/>
                                        <p:tgtEl>
                                          <p:spTgt spid="12"/>
                                        </p:tgtEl>
                                        <p:attrNameLst>
                                          <p:attrName>ppt_x</p:attrName>
                                        </p:attrNameLst>
                                      </p:cBhvr>
                                      <p:tavLst>
                                        <p:tav tm="0">
                                          <p:val>
                                            <p:strVal val="#ppt_x"/>
                                          </p:val>
                                        </p:tav>
                                        <p:tav tm="100000">
                                          <p:val>
                                            <p:strVal val="#ppt_x"/>
                                          </p:val>
                                        </p:tav>
                                      </p:tavLst>
                                    </p:anim>
                                    <p:anim calcmode="lin" valueType="num">
                                      <p:cBhvr>
                                        <p:cTn id="29" dur="5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7" presetClass="entr" presetSubtype="0"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anim calcmode="lin" valueType="num">
                                      <p:cBhvr>
                                        <p:cTn id="34" dur="500" fill="hold"/>
                                        <p:tgtEl>
                                          <p:spTgt spid="13"/>
                                        </p:tgtEl>
                                        <p:attrNameLst>
                                          <p:attrName>ppt_x</p:attrName>
                                        </p:attrNameLst>
                                      </p:cBhvr>
                                      <p:tavLst>
                                        <p:tav tm="0">
                                          <p:val>
                                            <p:strVal val="#ppt_x"/>
                                          </p:val>
                                        </p:tav>
                                        <p:tav tm="100000">
                                          <p:val>
                                            <p:strVal val="#ppt_x"/>
                                          </p:val>
                                        </p:tav>
                                      </p:tavLst>
                                    </p:anim>
                                    <p:anim calcmode="lin" valueType="num">
                                      <p:cBhvr>
                                        <p:cTn id="35" dur="500" fill="hold"/>
                                        <p:tgtEl>
                                          <p:spTgt spid="13"/>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anim calcmode="lin" valueType="num">
                                      <p:cBhvr>
                                        <p:cTn id="40" dur="500" fill="hold"/>
                                        <p:tgtEl>
                                          <p:spTgt spid="11"/>
                                        </p:tgtEl>
                                        <p:attrNameLst>
                                          <p:attrName>ppt_x</p:attrName>
                                        </p:attrNameLst>
                                      </p:cBhvr>
                                      <p:tavLst>
                                        <p:tav tm="0">
                                          <p:val>
                                            <p:strVal val="#ppt_x"/>
                                          </p:val>
                                        </p:tav>
                                        <p:tav tm="100000">
                                          <p:val>
                                            <p:strVal val="#ppt_x"/>
                                          </p:val>
                                        </p:tav>
                                      </p:tavLst>
                                    </p:anim>
                                    <p:anim calcmode="lin" valueType="num">
                                      <p:cBhvr>
                                        <p:cTn id="41" dur="500" fill="hold"/>
                                        <p:tgtEl>
                                          <p:spTgt spid="1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strVal val="#ppt_x"/>
                                          </p:val>
                                        </p:tav>
                                        <p:tav tm="100000">
                                          <p:val>
                                            <p:strVal val="#ppt_x"/>
                                          </p:val>
                                        </p:tav>
                                      </p:tavLst>
                                    </p:anim>
                                    <p:anim calcmode="lin" valueType="num">
                                      <p:cBhvr>
                                        <p:cTn id="47" dur="500" fill="hold"/>
                                        <p:tgtEl>
                                          <p:spTgt spid="10"/>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fade">
                                      <p:cBhvr>
                                        <p:cTn id="51" dur="500"/>
                                        <p:tgtEl>
                                          <p:spTgt spid="7"/>
                                        </p:tgtEl>
                                      </p:cBhvr>
                                    </p:animEffect>
                                    <p:anim calcmode="lin" valueType="num">
                                      <p:cBhvr>
                                        <p:cTn id="52" dur="500" fill="hold"/>
                                        <p:tgtEl>
                                          <p:spTgt spid="7"/>
                                        </p:tgtEl>
                                        <p:attrNameLst>
                                          <p:attrName>ppt_x</p:attrName>
                                        </p:attrNameLst>
                                      </p:cBhvr>
                                      <p:tavLst>
                                        <p:tav tm="0">
                                          <p:val>
                                            <p:strVal val="#ppt_x"/>
                                          </p:val>
                                        </p:tav>
                                        <p:tav tm="100000">
                                          <p:val>
                                            <p:strVal val="#ppt_x"/>
                                          </p:val>
                                        </p:tav>
                                      </p:tavLst>
                                    </p:anim>
                                    <p:anim calcmode="lin" valueType="num">
                                      <p:cBhvr>
                                        <p:cTn id="53" dur="500" fill="hold"/>
                                        <p:tgtEl>
                                          <p:spTgt spid="7"/>
                                        </p:tgtEl>
                                        <p:attrNameLst>
                                          <p:attrName>ppt_y</p:attrName>
                                        </p:attrNameLst>
                                      </p:cBhvr>
                                      <p:tavLst>
                                        <p:tav tm="0">
                                          <p:val>
                                            <p:strVal val="#ppt_y+.1"/>
                                          </p:val>
                                        </p:tav>
                                        <p:tav tm="100000">
                                          <p:val>
                                            <p:strVal val="#ppt_y"/>
                                          </p:val>
                                        </p:tav>
                                      </p:tavLst>
                                    </p:anim>
                                  </p:childTnLst>
                                </p:cTn>
                              </p:par>
                            </p:childTnLst>
                          </p:cTn>
                        </p:par>
                        <p:par>
                          <p:cTn id="54" fill="hold">
                            <p:stCondLst>
                              <p:cond delay="4500"/>
                            </p:stCondLst>
                            <p:childTnLst>
                              <p:par>
                                <p:cTn id="55" presetID="16" presetClass="entr" presetSubtype="37" fill="hold" grpId="0"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barn(outVertical)">
                                      <p:cBhvr>
                                        <p:cTn id="5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8" grpId="0" animBg="1"/>
      <p:bldP spid="9" grpId="0" animBg="1"/>
      <p:bldP spid="10" grpId="0" animBg="1"/>
      <p:bldP spid="11" grpId="0" animBg="1"/>
      <p:bldP spid="12" grpId="0" animBg="1"/>
      <p:bldP spid="13" grpId="0" animBg="1"/>
      <p:bldP spid="14" grpId="0"/>
      <p:bldP spid="1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E8AA9BD-5B28-4BB1-803B-54BB6E1B0DE1}"/>
              </a:ext>
            </a:extLst>
          </p:cNvPr>
          <p:cNvSpPr txBox="1"/>
          <p:nvPr/>
        </p:nvSpPr>
        <p:spPr>
          <a:xfrm>
            <a:off x="895149" y="2659560"/>
            <a:ext cx="8085222" cy="2554545"/>
          </a:xfrm>
          <a:prstGeom prst="rect">
            <a:avLst/>
          </a:prstGeom>
          <a:noFill/>
        </p:spPr>
        <p:txBody>
          <a:bodyPr wrap="square" rtlCol="0">
            <a:spAutoFit/>
          </a:bodyPr>
          <a:lstStyle/>
          <a:p>
            <a:pPr algn="ctr"/>
            <a:r>
              <a:rPr lang="en-US" sz="4400" b="1" dirty="0">
                <a:solidFill>
                  <a:schemeClr val="bg1">
                    <a:lumMod val="65000"/>
                  </a:schemeClr>
                </a:solidFill>
                <a:latin typeface="Tw Cen MT" panose="020B0602020104020603" pitchFamily="34" charset="0"/>
              </a:rPr>
              <a:t>T H A N K S  F O R  J O I N I N G  U S</a:t>
            </a:r>
          </a:p>
          <a:p>
            <a:pPr algn="ctr"/>
            <a:r>
              <a:rPr lang="en-US" sz="2400" dirty="0">
                <a:solidFill>
                  <a:schemeClr val="bg1">
                    <a:lumMod val="65000"/>
                  </a:schemeClr>
                </a:solidFill>
                <a:latin typeface="Tw Cen MT" panose="020B0602020104020603" pitchFamily="34" charset="0"/>
              </a:rPr>
              <a:t>If you would like to know more about Streamlining in the North West please review our website or contact us by emailing or tweeting the team, at:</a:t>
            </a:r>
          </a:p>
        </p:txBody>
      </p:sp>
      <p:pic>
        <p:nvPicPr>
          <p:cNvPr id="3" name="Picture 2">
            <a:extLst>
              <a:ext uri="{FF2B5EF4-FFF2-40B4-BE49-F238E27FC236}">
                <a16:creationId xmlns:a16="http://schemas.microsoft.com/office/drawing/2014/main" id="{50AD5817-10C9-4E0E-A247-63D6F743F8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70238" y="1203543"/>
            <a:ext cx="1010835" cy="1244104"/>
          </a:xfrm>
          <a:prstGeom prst="rect">
            <a:avLst/>
          </a:prstGeom>
        </p:spPr>
      </p:pic>
      <p:grpSp>
        <p:nvGrpSpPr>
          <p:cNvPr id="22" name="Group 21">
            <a:extLst>
              <a:ext uri="{FF2B5EF4-FFF2-40B4-BE49-F238E27FC236}">
                <a16:creationId xmlns:a16="http://schemas.microsoft.com/office/drawing/2014/main" id="{DBBA08C8-2816-4D90-8F51-13DDE57D9B02}"/>
              </a:ext>
            </a:extLst>
          </p:cNvPr>
          <p:cNvGrpSpPr/>
          <p:nvPr/>
        </p:nvGrpSpPr>
        <p:grpSpPr>
          <a:xfrm>
            <a:off x="5815044" y="6029864"/>
            <a:ext cx="2886286" cy="587348"/>
            <a:chOff x="4514321" y="4440352"/>
            <a:chExt cx="3552352" cy="587348"/>
          </a:xfrm>
        </p:grpSpPr>
        <p:pic>
          <p:nvPicPr>
            <p:cNvPr id="14" name="Picture 13">
              <a:extLst>
                <a:ext uri="{FF2B5EF4-FFF2-40B4-BE49-F238E27FC236}">
                  <a16:creationId xmlns:a16="http://schemas.microsoft.com/office/drawing/2014/main" id="{36AD75AC-7B33-4856-AEEB-43C097932FE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14321" y="4440352"/>
              <a:ext cx="587348" cy="587348"/>
            </a:xfrm>
            <a:prstGeom prst="rect">
              <a:avLst/>
            </a:prstGeom>
          </p:spPr>
        </p:pic>
        <p:sp>
          <p:nvSpPr>
            <p:cNvPr id="18" name="TextBox 17">
              <a:extLst>
                <a:ext uri="{FF2B5EF4-FFF2-40B4-BE49-F238E27FC236}">
                  <a16:creationId xmlns:a16="http://schemas.microsoft.com/office/drawing/2014/main" id="{AE6D7D2D-B60E-493F-9C97-225632E1B707}"/>
                </a:ext>
              </a:extLst>
            </p:cNvPr>
            <p:cNvSpPr txBox="1"/>
            <p:nvPr/>
          </p:nvSpPr>
          <p:spPr>
            <a:xfrm>
              <a:off x="4855821" y="4533971"/>
              <a:ext cx="3210852" cy="400110"/>
            </a:xfrm>
            <a:prstGeom prst="rect">
              <a:avLst/>
            </a:prstGeom>
            <a:noFill/>
          </p:spPr>
          <p:txBody>
            <a:bodyPr wrap="square" rtlCol="0">
              <a:spAutoFit/>
            </a:bodyPr>
            <a:lstStyle/>
            <a:p>
              <a:pPr algn="ctr"/>
              <a:r>
                <a:rPr lang="en-US" sz="2000" dirty="0">
                  <a:solidFill>
                    <a:srgbClr val="26A6D1"/>
                  </a:solidFill>
                  <a:latin typeface="Tw Cen MT" panose="020B0602020104020603" pitchFamily="34" charset="0"/>
                </a:rPr>
                <a:t>@</a:t>
              </a:r>
              <a:r>
                <a:rPr lang="en-US" sz="2000" dirty="0" err="1">
                  <a:solidFill>
                    <a:srgbClr val="26A6D1"/>
                  </a:solidFill>
                  <a:latin typeface="Tw Cen MT" panose="020B0602020104020603" pitchFamily="34" charset="0"/>
                </a:rPr>
                <a:t>StreamliningNW</a:t>
              </a:r>
              <a:endParaRPr lang="en-US" sz="2000" dirty="0">
                <a:solidFill>
                  <a:srgbClr val="26A6D1"/>
                </a:solidFill>
                <a:latin typeface="Tw Cen MT" panose="020B0602020104020603" pitchFamily="34" charset="0"/>
              </a:endParaRPr>
            </a:p>
          </p:txBody>
        </p:sp>
      </p:grpSp>
      <p:grpSp>
        <p:nvGrpSpPr>
          <p:cNvPr id="40" name="Group 39"/>
          <p:cNvGrpSpPr/>
          <p:nvPr/>
        </p:nvGrpSpPr>
        <p:grpSpPr>
          <a:xfrm>
            <a:off x="1058521" y="6029864"/>
            <a:ext cx="3504527" cy="586800"/>
            <a:chOff x="870389" y="4440900"/>
            <a:chExt cx="3504527" cy="586800"/>
          </a:xfrm>
        </p:grpSpPr>
        <p:grpSp>
          <p:nvGrpSpPr>
            <p:cNvPr id="41" name="Group 40"/>
            <p:cNvGrpSpPr/>
            <p:nvPr/>
          </p:nvGrpSpPr>
          <p:grpSpPr>
            <a:xfrm>
              <a:off x="870389" y="4440900"/>
              <a:ext cx="586800" cy="586800"/>
              <a:chOff x="8156121" y="1289957"/>
              <a:chExt cx="586800" cy="586800"/>
            </a:xfrm>
          </p:grpSpPr>
          <p:sp>
            <p:nvSpPr>
              <p:cNvPr id="43" name="Oval 42"/>
              <p:cNvSpPr/>
              <p:nvPr/>
            </p:nvSpPr>
            <p:spPr>
              <a:xfrm>
                <a:off x="8156121" y="1289957"/>
                <a:ext cx="586800" cy="586800"/>
              </a:xfrm>
              <a:prstGeom prst="ellipse">
                <a:avLst/>
              </a:prstGeom>
              <a:solidFill>
                <a:srgbClr val="E44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4" name="Picture 2" descr="E:\Presentation Resources\Icon sets\Icons - Project Management\email.png"/>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8233521" y="1326537"/>
                <a:ext cx="432000" cy="432000"/>
              </a:xfrm>
              <a:prstGeom prst="rect">
                <a:avLst/>
              </a:prstGeom>
              <a:noFill/>
              <a:extLst>
                <a:ext uri="{909E8E84-426E-40DD-AFC4-6F175D3DCCD1}">
                  <a14:hiddenFill xmlns:a14="http://schemas.microsoft.com/office/drawing/2010/main">
                    <a:solidFill>
                      <a:srgbClr val="FFFFFF"/>
                    </a:solidFill>
                  </a14:hiddenFill>
                </a:ext>
              </a:extLst>
            </p:spPr>
          </p:pic>
        </p:grpSp>
        <p:sp>
          <p:nvSpPr>
            <p:cNvPr id="42" name="TextBox 41">
              <a:extLst>
                <a:ext uri="{FF2B5EF4-FFF2-40B4-BE49-F238E27FC236}">
                  <a16:creationId xmlns:a16="http://schemas.microsoft.com/office/drawing/2014/main" id="{2291DA5F-6C0C-4BC9-9BBC-4763A7A72827}"/>
                </a:ext>
              </a:extLst>
            </p:cNvPr>
            <p:cNvSpPr txBox="1"/>
            <p:nvPr/>
          </p:nvSpPr>
          <p:spPr>
            <a:xfrm>
              <a:off x="1164064" y="4533971"/>
              <a:ext cx="3210852" cy="400110"/>
            </a:xfrm>
            <a:prstGeom prst="rect">
              <a:avLst/>
            </a:prstGeom>
            <a:noFill/>
          </p:spPr>
          <p:txBody>
            <a:bodyPr wrap="square" rtlCol="0">
              <a:spAutoFit/>
            </a:bodyPr>
            <a:lstStyle/>
            <a:p>
              <a:pPr algn="ctr"/>
              <a:r>
                <a:rPr lang="en-US" sz="2000" dirty="0">
                  <a:solidFill>
                    <a:srgbClr val="E44C1C"/>
                  </a:solidFill>
                  <a:latin typeface="Tw Cen MT" panose="020B0602020104020603" pitchFamily="34" charset="0"/>
                </a:rPr>
                <a:t>streamlining.nw@nhs.net</a:t>
              </a:r>
            </a:p>
          </p:txBody>
        </p:sp>
      </p:grpSp>
      <p:sp>
        <p:nvSpPr>
          <p:cNvPr id="13" name="Oval 12"/>
          <p:cNvSpPr/>
          <p:nvPr/>
        </p:nvSpPr>
        <p:spPr>
          <a:xfrm>
            <a:off x="2568564" y="5274244"/>
            <a:ext cx="586800" cy="586800"/>
          </a:xfrm>
          <a:prstGeom prst="ellipse">
            <a:avLst/>
          </a:prstGeom>
          <a:solidFill>
            <a:srgbClr val="47D8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 </a:t>
            </a:r>
          </a:p>
        </p:txBody>
      </p:sp>
      <p:pic>
        <p:nvPicPr>
          <p:cNvPr id="2" name="Picture 1"/>
          <p:cNvPicPr>
            <a:picLocks noChangeAspect="1"/>
          </p:cNvPicPr>
          <p:nvPr/>
        </p:nvPicPr>
        <p:blipFill>
          <a:blip r:embed="rId7">
            <a:lum bright="70000" contrast="-70000"/>
            <a:extLst>
              <a:ext uri="{28A0092B-C50C-407E-A947-70E740481C1C}">
                <a14:useLocalDpi xmlns:a14="http://schemas.microsoft.com/office/drawing/2010/main" val="0"/>
              </a:ext>
            </a:extLst>
          </a:blip>
          <a:stretch>
            <a:fillRect/>
          </a:stretch>
        </p:blipFill>
        <p:spPr>
          <a:xfrm>
            <a:off x="2657186" y="5349337"/>
            <a:ext cx="436614" cy="436614"/>
          </a:xfrm>
          <a:prstGeom prst="rect">
            <a:avLst/>
          </a:prstGeom>
          <a:noFill/>
          <a:ln>
            <a:noFill/>
          </a:ln>
        </p:spPr>
      </p:pic>
      <p:sp>
        <p:nvSpPr>
          <p:cNvPr id="15" name="TextBox 14">
            <a:extLst>
              <a:ext uri="{FF2B5EF4-FFF2-40B4-BE49-F238E27FC236}">
                <a16:creationId xmlns:a16="http://schemas.microsoft.com/office/drawing/2014/main" id="{2291DA5F-6C0C-4BC9-9BBC-4763A7A72827}"/>
              </a:ext>
            </a:extLst>
          </p:cNvPr>
          <p:cNvSpPr txBox="1"/>
          <p:nvPr/>
        </p:nvSpPr>
        <p:spPr>
          <a:xfrm>
            <a:off x="2951594" y="5349337"/>
            <a:ext cx="4110918" cy="400110"/>
          </a:xfrm>
          <a:prstGeom prst="rect">
            <a:avLst/>
          </a:prstGeom>
          <a:noFill/>
        </p:spPr>
        <p:txBody>
          <a:bodyPr wrap="square" rtlCol="0">
            <a:spAutoFit/>
          </a:bodyPr>
          <a:lstStyle/>
          <a:p>
            <a:pPr algn="ctr"/>
            <a:r>
              <a:rPr lang="en-US" sz="2000" dirty="0">
                <a:solidFill>
                  <a:srgbClr val="47D86F"/>
                </a:solidFill>
                <a:latin typeface="Tw Cen MT" panose="020B0602020104020603" pitchFamily="34" charset="0"/>
              </a:rPr>
              <a:t>www.workforcestreamliningnw.co.uk</a:t>
            </a:r>
          </a:p>
        </p:txBody>
      </p:sp>
    </p:spTree>
    <p:extLst>
      <p:ext uri="{BB962C8B-B14F-4D97-AF65-F5344CB8AC3E}">
        <p14:creationId xmlns:p14="http://schemas.microsoft.com/office/powerpoint/2010/main" val="12973942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7632" y="3151632"/>
            <a:ext cx="4468368" cy="3706368"/>
          </a:xfrm>
          <a:prstGeom prst="rect">
            <a:avLst/>
          </a:prstGeom>
        </p:spPr>
      </p:pic>
      <p:pic>
        <p:nvPicPr>
          <p:cNvPr id="9" name="Picture 2" descr="C:\Users\Bronwyn.Driver\Pictures\Stramlining 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30675" y="5398865"/>
            <a:ext cx="1662645" cy="1360662"/>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173018C8-03FD-436F-9C99-DA75024C8C61}"/>
              </a:ext>
            </a:extLst>
          </p:cNvPr>
          <p:cNvSpPr txBox="1"/>
          <p:nvPr/>
        </p:nvSpPr>
        <p:spPr>
          <a:xfrm>
            <a:off x="606581" y="236528"/>
            <a:ext cx="868227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dirty="0">
                <a:solidFill>
                  <a:prstClr val="white">
                    <a:lumMod val="65000"/>
                  </a:prstClr>
                </a:solidFill>
                <a:latin typeface="Tw Cen MT" panose="020B0602020104020603" pitchFamily="34" charset="0"/>
              </a:rPr>
              <a:t>WELCOME</a:t>
            </a:r>
            <a:endParaRPr kumimoji="0" lang="en-US" sz="4000" b="0" i="0" u="none" strike="noStrike" kern="1200" cap="none" spc="0" normalizeH="0" baseline="0" noProof="0" dirty="0">
              <a:ln>
                <a:noFill/>
              </a:ln>
              <a:solidFill>
                <a:prstClr val="white">
                  <a:lumMod val="65000"/>
                </a:prstClr>
              </a:solidFill>
              <a:effectLst/>
              <a:uLnTx/>
              <a:uFillTx/>
              <a:latin typeface="Tw Cen MT" panose="020B0602020104020603" pitchFamily="34" charset="0"/>
              <a:ea typeface="+mn-ea"/>
              <a:cs typeface="+mn-cs"/>
            </a:endParaRP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6109" y="6235908"/>
            <a:ext cx="914400" cy="432816"/>
          </a:xfrm>
          <a:prstGeom prst="rect">
            <a:avLst/>
          </a:prstGeom>
        </p:spPr>
      </p:pic>
      <p:sp>
        <p:nvSpPr>
          <p:cNvPr id="7" name="TextBox 6"/>
          <p:cNvSpPr txBox="1"/>
          <p:nvPr/>
        </p:nvSpPr>
        <p:spPr>
          <a:xfrm>
            <a:off x="1191228" y="1145580"/>
            <a:ext cx="7512977" cy="461665"/>
          </a:xfrm>
          <a:prstGeom prst="rect">
            <a:avLst/>
          </a:prstGeom>
          <a:noFill/>
        </p:spPr>
        <p:txBody>
          <a:bodyPr wrap="square" rtlCol="0">
            <a:spAutoFit/>
          </a:bodyPr>
          <a:lstStyle/>
          <a:p>
            <a:pPr algn="ctr"/>
            <a:r>
              <a:rPr lang="en-GB" sz="2400" b="1" i="1" dirty="0">
                <a:solidFill>
                  <a:srgbClr val="E44C1C"/>
                </a:solidFill>
                <a:latin typeface="Tw Cen MT" panose="020B0602020104020603" pitchFamily="34" charset="0"/>
              </a:rPr>
              <a:t>Why are we streamlining?</a:t>
            </a:r>
          </a:p>
        </p:txBody>
      </p:sp>
      <p:pic>
        <p:nvPicPr>
          <p:cNvPr id="11" name="Picture 2"/>
          <p:cNvPicPr>
            <a:picLocks noChangeAspect="1" noChangeArrowheads="1"/>
          </p:cNvPicPr>
          <p:nvPr/>
        </p:nvPicPr>
        <p:blipFill>
          <a:blip r:embed="rId6">
            <a:extLst>
              <a:ext uri="{BEBA8EAE-BF5A-486C-A8C5-ECC9F3942E4B}">
                <a14:imgProps xmlns:a14="http://schemas.microsoft.com/office/drawing/2010/main">
                  <a14:imgLayer r:embed="rId7">
                    <a14:imgEffect>
                      <a14:brightnessContrast bright="36000"/>
                    </a14:imgEffect>
                  </a14:imgLayer>
                </a14:imgProps>
              </a:ext>
            </a:extLst>
          </a:blip>
          <a:srcRect/>
          <a:stretch>
            <a:fillRect/>
          </a:stretch>
        </p:blipFill>
        <p:spPr bwMode="auto">
          <a:xfrm>
            <a:off x="2058466" y="2073275"/>
            <a:ext cx="5778500" cy="3910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Tree>
    <p:extLst>
      <p:ext uri="{BB962C8B-B14F-4D97-AF65-F5344CB8AC3E}">
        <p14:creationId xmlns:p14="http://schemas.microsoft.com/office/powerpoint/2010/main" val="416875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7632" y="3151632"/>
            <a:ext cx="4468368" cy="3706368"/>
          </a:xfrm>
          <a:prstGeom prst="rect">
            <a:avLst/>
          </a:prstGeom>
        </p:spPr>
      </p:pic>
      <p:pic>
        <p:nvPicPr>
          <p:cNvPr id="9" name="Picture 2" descr="C:\Users\Bronwyn.Driver\Pictures\Stramlining 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30675" y="5398865"/>
            <a:ext cx="1662645" cy="1360662"/>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173018C8-03FD-436F-9C99-DA75024C8C61}"/>
              </a:ext>
            </a:extLst>
          </p:cNvPr>
          <p:cNvSpPr txBox="1"/>
          <p:nvPr/>
        </p:nvSpPr>
        <p:spPr>
          <a:xfrm>
            <a:off x="606581" y="236528"/>
            <a:ext cx="868227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dirty="0">
                <a:solidFill>
                  <a:prstClr val="white">
                    <a:lumMod val="65000"/>
                  </a:prstClr>
                </a:solidFill>
                <a:latin typeface="Tw Cen MT" panose="020B0602020104020603" pitchFamily="34" charset="0"/>
              </a:rPr>
              <a:t>WELCOME</a:t>
            </a:r>
            <a:endParaRPr kumimoji="0" lang="en-US" sz="4000" b="0" i="0" u="none" strike="noStrike" kern="1200" cap="none" spc="0" normalizeH="0" baseline="0" noProof="0" dirty="0">
              <a:ln>
                <a:noFill/>
              </a:ln>
              <a:solidFill>
                <a:prstClr val="white">
                  <a:lumMod val="65000"/>
                </a:prstClr>
              </a:solidFill>
              <a:effectLst/>
              <a:uLnTx/>
              <a:uFillTx/>
              <a:latin typeface="Tw Cen MT" panose="020B0602020104020603" pitchFamily="34" charset="0"/>
              <a:ea typeface="+mn-ea"/>
              <a:cs typeface="+mn-cs"/>
            </a:endParaRP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6109" y="6235908"/>
            <a:ext cx="914400" cy="432816"/>
          </a:xfrm>
          <a:prstGeom prst="rect">
            <a:avLst/>
          </a:prstGeom>
        </p:spPr>
      </p:pic>
      <p:sp>
        <p:nvSpPr>
          <p:cNvPr id="2" name="TextBox 1"/>
          <p:cNvSpPr txBox="1"/>
          <p:nvPr/>
        </p:nvSpPr>
        <p:spPr>
          <a:xfrm>
            <a:off x="1530037" y="1717175"/>
            <a:ext cx="6972275" cy="830997"/>
          </a:xfrm>
          <a:prstGeom prst="rect">
            <a:avLst/>
          </a:prstGeom>
          <a:noFill/>
        </p:spPr>
        <p:txBody>
          <a:bodyPr wrap="square" rtlCol="0">
            <a:spAutoFit/>
          </a:bodyPr>
          <a:lstStyle/>
          <a:p>
            <a:pPr marL="285750" indent="-285750">
              <a:buFont typeface="Arial" pitchFamily="34" charset="0"/>
              <a:buChar char="•"/>
            </a:pPr>
            <a:endParaRPr lang="en-GB" sz="1600" dirty="0">
              <a:solidFill>
                <a:schemeClr val="bg1">
                  <a:lumMod val="50000"/>
                </a:schemeClr>
              </a:solidFill>
              <a:latin typeface="Tw Cen MT" panose="020B0602020104020603" pitchFamily="34" charset="0"/>
            </a:endParaRPr>
          </a:p>
          <a:p>
            <a:pPr marL="285750" indent="-285750">
              <a:buFont typeface="Arial" pitchFamily="34" charset="0"/>
              <a:buChar char="•"/>
            </a:pPr>
            <a:endParaRPr lang="en-GB" sz="1600" dirty="0">
              <a:solidFill>
                <a:schemeClr val="bg1">
                  <a:lumMod val="50000"/>
                </a:schemeClr>
              </a:solidFill>
              <a:latin typeface="Tw Cen MT" panose="020B0602020104020603" pitchFamily="34" charset="0"/>
            </a:endParaRPr>
          </a:p>
          <a:p>
            <a:pPr marL="285750" indent="-285750">
              <a:buFont typeface="Arial" pitchFamily="34" charset="0"/>
              <a:buChar char="•"/>
            </a:pPr>
            <a:endParaRPr lang="en-GB" sz="1600" dirty="0">
              <a:solidFill>
                <a:schemeClr val="bg1">
                  <a:lumMod val="50000"/>
                </a:schemeClr>
              </a:solidFill>
              <a:latin typeface="Tw Cen MT" panose="020B0602020104020603" pitchFamily="34" charset="0"/>
            </a:endParaRPr>
          </a:p>
        </p:txBody>
      </p:sp>
      <p:sp>
        <p:nvSpPr>
          <p:cNvPr id="7" name="TextBox 6"/>
          <p:cNvSpPr txBox="1"/>
          <p:nvPr/>
        </p:nvSpPr>
        <p:spPr>
          <a:xfrm>
            <a:off x="1191228" y="1145578"/>
            <a:ext cx="7512977" cy="461665"/>
          </a:xfrm>
          <a:prstGeom prst="rect">
            <a:avLst/>
          </a:prstGeom>
          <a:noFill/>
        </p:spPr>
        <p:txBody>
          <a:bodyPr wrap="square" rtlCol="0">
            <a:spAutoFit/>
          </a:bodyPr>
          <a:lstStyle/>
          <a:p>
            <a:pPr algn="ctr"/>
            <a:r>
              <a:rPr lang="en-GB" sz="2400" b="1" i="1" dirty="0">
                <a:solidFill>
                  <a:srgbClr val="E44C1C"/>
                </a:solidFill>
                <a:latin typeface="Tw Cen MT" panose="020B0602020104020603" pitchFamily="34" charset="0"/>
              </a:rPr>
              <a:t>NW Streamlining Aims</a:t>
            </a:r>
          </a:p>
        </p:txBody>
      </p:sp>
      <p:sp>
        <p:nvSpPr>
          <p:cNvPr id="11" name="Freeform 5"/>
          <p:cNvSpPr>
            <a:spLocks/>
          </p:cNvSpPr>
          <p:nvPr/>
        </p:nvSpPr>
        <p:spPr bwMode="auto">
          <a:xfrm>
            <a:off x="3113321" y="2335725"/>
            <a:ext cx="2303241" cy="1968027"/>
          </a:xfrm>
          <a:custGeom>
            <a:avLst/>
            <a:gdLst>
              <a:gd name="T0" fmla="*/ 50 w 373"/>
              <a:gd name="T1" fmla="*/ 296 h 319"/>
              <a:gd name="T2" fmla="*/ 67 w 373"/>
              <a:gd name="T3" fmla="*/ 203 h 319"/>
              <a:gd name="T4" fmla="*/ 32 w 373"/>
              <a:gd name="T5" fmla="*/ 196 h 319"/>
              <a:gd name="T6" fmla="*/ 0 w 373"/>
              <a:gd name="T7" fmla="*/ 159 h 319"/>
              <a:gd name="T8" fmla="*/ 32 w 373"/>
              <a:gd name="T9" fmla="*/ 122 h 319"/>
              <a:gd name="T10" fmla="*/ 67 w 373"/>
              <a:gd name="T11" fmla="*/ 116 h 319"/>
              <a:gd name="T12" fmla="*/ 50 w 373"/>
              <a:gd name="T13" fmla="*/ 23 h 319"/>
              <a:gd name="T14" fmla="*/ 143 w 373"/>
              <a:gd name="T15" fmla="*/ 6 h 319"/>
              <a:gd name="T16" fmla="*/ 150 w 373"/>
              <a:gd name="T17" fmla="*/ 40 h 319"/>
              <a:gd name="T18" fmla="*/ 186 w 373"/>
              <a:gd name="T19" fmla="*/ 73 h 319"/>
              <a:gd name="T20" fmla="*/ 223 w 373"/>
              <a:gd name="T21" fmla="*/ 40 h 319"/>
              <a:gd name="T22" fmla="*/ 230 w 373"/>
              <a:gd name="T23" fmla="*/ 6 h 319"/>
              <a:gd name="T24" fmla="*/ 323 w 373"/>
              <a:gd name="T25" fmla="*/ 23 h 319"/>
              <a:gd name="T26" fmla="*/ 306 w 373"/>
              <a:gd name="T27" fmla="*/ 116 h 319"/>
              <a:gd name="T28" fmla="*/ 341 w 373"/>
              <a:gd name="T29" fmla="*/ 122 h 319"/>
              <a:gd name="T30" fmla="*/ 373 w 373"/>
              <a:gd name="T31" fmla="*/ 159 h 319"/>
              <a:gd name="T32" fmla="*/ 341 w 373"/>
              <a:gd name="T33" fmla="*/ 196 h 319"/>
              <a:gd name="T34" fmla="*/ 306 w 373"/>
              <a:gd name="T35" fmla="*/ 203 h 319"/>
              <a:gd name="T36" fmla="*/ 323 w 373"/>
              <a:gd name="T37" fmla="*/ 296 h 319"/>
              <a:gd name="T38" fmla="*/ 230 w 373"/>
              <a:gd name="T39" fmla="*/ 313 h 319"/>
              <a:gd name="T40" fmla="*/ 223 w 373"/>
              <a:gd name="T41" fmla="*/ 278 h 319"/>
              <a:gd name="T42" fmla="*/ 186 w 373"/>
              <a:gd name="T43" fmla="*/ 246 h 319"/>
              <a:gd name="T44" fmla="*/ 150 w 373"/>
              <a:gd name="T45" fmla="*/ 278 h 319"/>
              <a:gd name="T46" fmla="*/ 143 w 373"/>
              <a:gd name="T47" fmla="*/ 313 h 319"/>
              <a:gd name="T48" fmla="*/ 50 w 373"/>
              <a:gd name="T49" fmla="*/ 296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73" h="319">
                <a:moveTo>
                  <a:pt x="50" y="296"/>
                </a:moveTo>
                <a:cubicBezTo>
                  <a:pt x="50" y="296"/>
                  <a:pt x="72" y="246"/>
                  <a:pt x="67" y="203"/>
                </a:cubicBezTo>
                <a:cubicBezTo>
                  <a:pt x="63" y="178"/>
                  <a:pt x="48" y="188"/>
                  <a:pt x="32" y="196"/>
                </a:cubicBezTo>
                <a:cubicBezTo>
                  <a:pt x="17" y="204"/>
                  <a:pt x="0" y="194"/>
                  <a:pt x="0" y="159"/>
                </a:cubicBezTo>
                <a:cubicBezTo>
                  <a:pt x="0" y="124"/>
                  <a:pt x="17" y="115"/>
                  <a:pt x="32" y="122"/>
                </a:cubicBezTo>
                <a:cubicBezTo>
                  <a:pt x="48" y="130"/>
                  <a:pt x="63" y="140"/>
                  <a:pt x="67" y="116"/>
                </a:cubicBezTo>
                <a:cubicBezTo>
                  <a:pt x="72" y="72"/>
                  <a:pt x="50" y="23"/>
                  <a:pt x="50" y="23"/>
                </a:cubicBezTo>
                <a:cubicBezTo>
                  <a:pt x="50" y="23"/>
                  <a:pt x="99" y="0"/>
                  <a:pt x="143" y="6"/>
                </a:cubicBezTo>
                <a:cubicBezTo>
                  <a:pt x="167" y="9"/>
                  <a:pt x="158" y="24"/>
                  <a:pt x="150" y="40"/>
                </a:cubicBezTo>
                <a:cubicBezTo>
                  <a:pt x="142" y="55"/>
                  <a:pt x="152" y="73"/>
                  <a:pt x="186" y="73"/>
                </a:cubicBezTo>
                <a:cubicBezTo>
                  <a:pt x="221" y="73"/>
                  <a:pt x="231" y="55"/>
                  <a:pt x="223" y="40"/>
                </a:cubicBezTo>
                <a:cubicBezTo>
                  <a:pt x="215" y="24"/>
                  <a:pt x="206" y="9"/>
                  <a:pt x="230" y="6"/>
                </a:cubicBezTo>
                <a:cubicBezTo>
                  <a:pt x="274" y="0"/>
                  <a:pt x="323" y="23"/>
                  <a:pt x="323" y="23"/>
                </a:cubicBezTo>
                <a:cubicBezTo>
                  <a:pt x="323" y="23"/>
                  <a:pt x="301" y="72"/>
                  <a:pt x="306" y="116"/>
                </a:cubicBezTo>
                <a:cubicBezTo>
                  <a:pt x="310" y="140"/>
                  <a:pt x="325" y="130"/>
                  <a:pt x="341" y="122"/>
                </a:cubicBezTo>
                <a:cubicBezTo>
                  <a:pt x="356" y="115"/>
                  <a:pt x="373" y="124"/>
                  <a:pt x="373" y="159"/>
                </a:cubicBezTo>
                <a:cubicBezTo>
                  <a:pt x="373" y="194"/>
                  <a:pt x="356" y="204"/>
                  <a:pt x="341" y="196"/>
                </a:cubicBezTo>
                <a:cubicBezTo>
                  <a:pt x="325" y="188"/>
                  <a:pt x="310" y="178"/>
                  <a:pt x="306" y="203"/>
                </a:cubicBezTo>
                <a:cubicBezTo>
                  <a:pt x="301" y="246"/>
                  <a:pt x="323" y="296"/>
                  <a:pt x="323" y="296"/>
                </a:cubicBezTo>
                <a:cubicBezTo>
                  <a:pt x="323" y="296"/>
                  <a:pt x="274" y="319"/>
                  <a:pt x="230" y="313"/>
                </a:cubicBezTo>
                <a:cubicBezTo>
                  <a:pt x="206" y="310"/>
                  <a:pt x="215" y="294"/>
                  <a:pt x="223" y="278"/>
                </a:cubicBezTo>
                <a:cubicBezTo>
                  <a:pt x="231" y="263"/>
                  <a:pt x="221" y="246"/>
                  <a:pt x="186" y="246"/>
                </a:cubicBezTo>
                <a:cubicBezTo>
                  <a:pt x="152" y="246"/>
                  <a:pt x="142" y="263"/>
                  <a:pt x="150" y="278"/>
                </a:cubicBezTo>
                <a:cubicBezTo>
                  <a:pt x="158" y="294"/>
                  <a:pt x="167" y="310"/>
                  <a:pt x="143" y="313"/>
                </a:cubicBezTo>
                <a:cubicBezTo>
                  <a:pt x="99" y="319"/>
                  <a:pt x="50" y="296"/>
                  <a:pt x="50" y="296"/>
                </a:cubicBezTo>
                <a:close/>
              </a:path>
            </a:pathLst>
          </a:custGeom>
          <a:solidFill>
            <a:schemeClr val="accent1">
              <a:lumMod val="20000"/>
              <a:lumOff val="80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6"/>
          <p:cNvSpPr>
            <a:spLocks/>
          </p:cNvSpPr>
          <p:nvPr/>
        </p:nvSpPr>
        <p:spPr bwMode="auto">
          <a:xfrm>
            <a:off x="4969611" y="2162711"/>
            <a:ext cx="1964422" cy="2306845"/>
          </a:xfrm>
          <a:custGeom>
            <a:avLst/>
            <a:gdLst>
              <a:gd name="T0" fmla="*/ 22 w 318"/>
              <a:gd name="T1" fmla="*/ 51 h 374"/>
              <a:gd name="T2" fmla="*/ 116 w 318"/>
              <a:gd name="T3" fmla="*/ 67 h 374"/>
              <a:gd name="T4" fmla="*/ 122 w 318"/>
              <a:gd name="T5" fmla="*/ 33 h 374"/>
              <a:gd name="T6" fmla="*/ 159 w 318"/>
              <a:gd name="T7" fmla="*/ 0 h 374"/>
              <a:gd name="T8" fmla="*/ 196 w 318"/>
              <a:gd name="T9" fmla="*/ 33 h 374"/>
              <a:gd name="T10" fmla="*/ 202 w 318"/>
              <a:gd name="T11" fmla="*/ 67 h 374"/>
              <a:gd name="T12" fmla="*/ 296 w 318"/>
              <a:gd name="T13" fmla="*/ 51 h 374"/>
              <a:gd name="T14" fmla="*/ 312 w 318"/>
              <a:gd name="T15" fmla="*/ 144 h 374"/>
              <a:gd name="T16" fmla="*/ 278 w 318"/>
              <a:gd name="T17" fmla="*/ 150 h 374"/>
              <a:gd name="T18" fmla="*/ 245 w 318"/>
              <a:gd name="T19" fmla="*/ 187 h 374"/>
              <a:gd name="T20" fmla="*/ 278 w 318"/>
              <a:gd name="T21" fmla="*/ 224 h 374"/>
              <a:gd name="T22" fmla="*/ 312 w 318"/>
              <a:gd name="T23" fmla="*/ 231 h 374"/>
              <a:gd name="T24" fmla="*/ 296 w 318"/>
              <a:gd name="T25" fmla="*/ 324 h 374"/>
              <a:gd name="T26" fmla="*/ 202 w 318"/>
              <a:gd name="T27" fmla="*/ 307 h 374"/>
              <a:gd name="T28" fmla="*/ 196 w 318"/>
              <a:gd name="T29" fmla="*/ 341 h 374"/>
              <a:gd name="T30" fmla="*/ 159 w 318"/>
              <a:gd name="T31" fmla="*/ 374 h 374"/>
              <a:gd name="T32" fmla="*/ 122 w 318"/>
              <a:gd name="T33" fmla="*/ 341 h 374"/>
              <a:gd name="T34" fmla="*/ 116 w 318"/>
              <a:gd name="T35" fmla="*/ 307 h 374"/>
              <a:gd name="T36" fmla="*/ 22 w 318"/>
              <a:gd name="T37" fmla="*/ 324 h 374"/>
              <a:gd name="T38" fmla="*/ 5 w 318"/>
              <a:gd name="T39" fmla="*/ 231 h 374"/>
              <a:gd name="T40" fmla="*/ 40 w 318"/>
              <a:gd name="T41" fmla="*/ 224 h 374"/>
              <a:gd name="T42" fmla="*/ 72 w 318"/>
              <a:gd name="T43" fmla="*/ 187 h 374"/>
              <a:gd name="T44" fmla="*/ 40 w 318"/>
              <a:gd name="T45" fmla="*/ 150 h 374"/>
              <a:gd name="T46" fmla="*/ 5 w 318"/>
              <a:gd name="T47" fmla="*/ 144 h 374"/>
              <a:gd name="T48" fmla="*/ 22 w 318"/>
              <a:gd name="T49" fmla="*/ 51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18" h="374">
                <a:moveTo>
                  <a:pt x="22" y="51"/>
                </a:moveTo>
                <a:cubicBezTo>
                  <a:pt x="22" y="51"/>
                  <a:pt x="72" y="73"/>
                  <a:pt x="116" y="67"/>
                </a:cubicBezTo>
                <a:cubicBezTo>
                  <a:pt x="140" y="64"/>
                  <a:pt x="130" y="49"/>
                  <a:pt x="122" y="33"/>
                </a:cubicBezTo>
                <a:cubicBezTo>
                  <a:pt x="115" y="18"/>
                  <a:pt x="124" y="0"/>
                  <a:pt x="159" y="0"/>
                </a:cubicBezTo>
                <a:cubicBezTo>
                  <a:pt x="194" y="0"/>
                  <a:pt x="203" y="18"/>
                  <a:pt x="196" y="33"/>
                </a:cubicBezTo>
                <a:cubicBezTo>
                  <a:pt x="188" y="49"/>
                  <a:pt x="178" y="64"/>
                  <a:pt x="202" y="67"/>
                </a:cubicBezTo>
                <a:cubicBezTo>
                  <a:pt x="246" y="73"/>
                  <a:pt x="296" y="51"/>
                  <a:pt x="296" y="51"/>
                </a:cubicBezTo>
                <a:cubicBezTo>
                  <a:pt x="296" y="51"/>
                  <a:pt x="318" y="100"/>
                  <a:pt x="312" y="144"/>
                </a:cubicBezTo>
                <a:cubicBezTo>
                  <a:pt x="309" y="168"/>
                  <a:pt x="294" y="158"/>
                  <a:pt x="278" y="150"/>
                </a:cubicBezTo>
                <a:cubicBezTo>
                  <a:pt x="263" y="143"/>
                  <a:pt x="245" y="152"/>
                  <a:pt x="245" y="187"/>
                </a:cubicBezTo>
                <a:cubicBezTo>
                  <a:pt x="245" y="222"/>
                  <a:pt x="263" y="232"/>
                  <a:pt x="278" y="224"/>
                </a:cubicBezTo>
                <a:cubicBezTo>
                  <a:pt x="294" y="216"/>
                  <a:pt x="309" y="206"/>
                  <a:pt x="312" y="231"/>
                </a:cubicBezTo>
                <a:cubicBezTo>
                  <a:pt x="318" y="274"/>
                  <a:pt x="296" y="324"/>
                  <a:pt x="296" y="324"/>
                </a:cubicBezTo>
                <a:cubicBezTo>
                  <a:pt x="296" y="324"/>
                  <a:pt x="246" y="301"/>
                  <a:pt x="202" y="307"/>
                </a:cubicBezTo>
                <a:cubicBezTo>
                  <a:pt x="178" y="310"/>
                  <a:pt x="188" y="326"/>
                  <a:pt x="196" y="341"/>
                </a:cubicBezTo>
                <a:cubicBezTo>
                  <a:pt x="203" y="356"/>
                  <a:pt x="194" y="374"/>
                  <a:pt x="159" y="374"/>
                </a:cubicBezTo>
                <a:cubicBezTo>
                  <a:pt x="124" y="374"/>
                  <a:pt x="115" y="356"/>
                  <a:pt x="122" y="341"/>
                </a:cubicBezTo>
                <a:cubicBezTo>
                  <a:pt x="130" y="326"/>
                  <a:pt x="140" y="310"/>
                  <a:pt x="116" y="307"/>
                </a:cubicBezTo>
                <a:cubicBezTo>
                  <a:pt x="72" y="301"/>
                  <a:pt x="22" y="324"/>
                  <a:pt x="22" y="324"/>
                </a:cubicBezTo>
                <a:cubicBezTo>
                  <a:pt x="22" y="324"/>
                  <a:pt x="0" y="274"/>
                  <a:pt x="5" y="231"/>
                </a:cubicBezTo>
                <a:cubicBezTo>
                  <a:pt x="9" y="206"/>
                  <a:pt x="24" y="216"/>
                  <a:pt x="40" y="224"/>
                </a:cubicBezTo>
                <a:cubicBezTo>
                  <a:pt x="55" y="232"/>
                  <a:pt x="72" y="222"/>
                  <a:pt x="72" y="187"/>
                </a:cubicBezTo>
                <a:cubicBezTo>
                  <a:pt x="72" y="152"/>
                  <a:pt x="55" y="143"/>
                  <a:pt x="40" y="150"/>
                </a:cubicBezTo>
                <a:cubicBezTo>
                  <a:pt x="24" y="158"/>
                  <a:pt x="9" y="168"/>
                  <a:pt x="5" y="144"/>
                </a:cubicBezTo>
                <a:cubicBezTo>
                  <a:pt x="0" y="100"/>
                  <a:pt x="22" y="51"/>
                  <a:pt x="22" y="51"/>
                </a:cubicBezTo>
                <a:close/>
              </a:path>
            </a:pathLst>
          </a:custGeom>
          <a:solidFill>
            <a:schemeClr val="accent1">
              <a:lumMod val="40000"/>
              <a:lumOff val="60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12"/>
          <p:cNvSpPr>
            <a:spLocks/>
          </p:cNvSpPr>
          <p:nvPr/>
        </p:nvSpPr>
        <p:spPr bwMode="auto">
          <a:xfrm>
            <a:off x="3279126" y="3853196"/>
            <a:ext cx="1971631" cy="2303240"/>
          </a:xfrm>
          <a:custGeom>
            <a:avLst/>
            <a:gdLst>
              <a:gd name="T0" fmla="*/ 23 w 319"/>
              <a:gd name="T1" fmla="*/ 50 h 374"/>
              <a:gd name="T2" fmla="*/ 116 w 319"/>
              <a:gd name="T3" fmla="*/ 67 h 374"/>
              <a:gd name="T4" fmla="*/ 123 w 319"/>
              <a:gd name="T5" fmla="*/ 32 h 374"/>
              <a:gd name="T6" fmla="*/ 159 w 319"/>
              <a:gd name="T7" fmla="*/ 0 h 374"/>
              <a:gd name="T8" fmla="*/ 196 w 319"/>
              <a:gd name="T9" fmla="*/ 32 h 374"/>
              <a:gd name="T10" fmla="*/ 203 w 319"/>
              <a:gd name="T11" fmla="*/ 67 h 374"/>
              <a:gd name="T12" fmla="*/ 296 w 319"/>
              <a:gd name="T13" fmla="*/ 50 h 374"/>
              <a:gd name="T14" fmla="*/ 313 w 319"/>
              <a:gd name="T15" fmla="*/ 143 h 374"/>
              <a:gd name="T16" fmla="*/ 279 w 319"/>
              <a:gd name="T17" fmla="*/ 150 h 374"/>
              <a:gd name="T18" fmla="*/ 246 w 319"/>
              <a:gd name="T19" fmla="*/ 187 h 374"/>
              <a:gd name="T20" fmla="*/ 279 w 319"/>
              <a:gd name="T21" fmla="*/ 223 h 374"/>
              <a:gd name="T22" fmla="*/ 313 w 319"/>
              <a:gd name="T23" fmla="*/ 230 h 374"/>
              <a:gd name="T24" fmla="*/ 296 w 319"/>
              <a:gd name="T25" fmla="*/ 323 h 374"/>
              <a:gd name="T26" fmla="*/ 203 w 319"/>
              <a:gd name="T27" fmla="*/ 306 h 374"/>
              <a:gd name="T28" fmla="*/ 196 w 319"/>
              <a:gd name="T29" fmla="*/ 341 h 374"/>
              <a:gd name="T30" fmla="*/ 159 w 319"/>
              <a:gd name="T31" fmla="*/ 374 h 374"/>
              <a:gd name="T32" fmla="*/ 123 w 319"/>
              <a:gd name="T33" fmla="*/ 341 h 374"/>
              <a:gd name="T34" fmla="*/ 116 w 319"/>
              <a:gd name="T35" fmla="*/ 306 h 374"/>
              <a:gd name="T36" fmla="*/ 23 w 319"/>
              <a:gd name="T37" fmla="*/ 323 h 374"/>
              <a:gd name="T38" fmla="*/ 6 w 319"/>
              <a:gd name="T39" fmla="*/ 230 h 374"/>
              <a:gd name="T40" fmla="*/ 40 w 319"/>
              <a:gd name="T41" fmla="*/ 223 h 374"/>
              <a:gd name="T42" fmla="*/ 73 w 319"/>
              <a:gd name="T43" fmla="*/ 187 h 374"/>
              <a:gd name="T44" fmla="*/ 40 w 319"/>
              <a:gd name="T45" fmla="*/ 150 h 374"/>
              <a:gd name="T46" fmla="*/ 6 w 319"/>
              <a:gd name="T47" fmla="*/ 143 h 374"/>
              <a:gd name="T48" fmla="*/ 23 w 319"/>
              <a:gd name="T49" fmla="*/ 50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19" h="374">
                <a:moveTo>
                  <a:pt x="23" y="50"/>
                </a:moveTo>
                <a:cubicBezTo>
                  <a:pt x="23" y="50"/>
                  <a:pt x="72" y="73"/>
                  <a:pt x="116" y="67"/>
                </a:cubicBezTo>
                <a:cubicBezTo>
                  <a:pt x="140" y="64"/>
                  <a:pt x="131" y="48"/>
                  <a:pt x="123" y="32"/>
                </a:cubicBezTo>
                <a:cubicBezTo>
                  <a:pt x="115" y="17"/>
                  <a:pt x="125" y="0"/>
                  <a:pt x="159" y="0"/>
                </a:cubicBezTo>
                <a:cubicBezTo>
                  <a:pt x="194" y="0"/>
                  <a:pt x="204" y="17"/>
                  <a:pt x="196" y="32"/>
                </a:cubicBezTo>
                <a:cubicBezTo>
                  <a:pt x="188" y="48"/>
                  <a:pt x="179" y="64"/>
                  <a:pt x="203" y="67"/>
                </a:cubicBezTo>
                <a:cubicBezTo>
                  <a:pt x="247" y="73"/>
                  <a:pt x="296" y="50"/>
                  <a:pt x="296" y="50"/>
                </a:cubicBezTo>
                <a:cubicBezTo>
                  <a:pt x="296" y="50"/>
                  <a:pt x="319" y="100"/>
                  <a:pt x="313" y="143"/>
                </a:cubicBezTo>
                <a:cubicBezTo>
                  <a:pt x="310" y="167"/>
                  <a:pt x="295" y="158"/>
                  <a:pt x="279" y="150"/>
                </a:cubicBezTo>
                <a:cubicBezTo>
                  <a:pt x="264" y="142"/>
                  <a:pt x="246" y="152"/>
                  <a:pt x="246" y="187"/>
                </a:cubicBezTo>
                <a:cubicBezTo>
                  <a:pt x="246" y="221"/>
                  <a:pt x="264" y="231"/>
                  <a:pt x="279" y="223"/>
                </a:cubicBezTo>
                <a:cubicBezTo>
                  <a:pt x="295" y="216"/>
                  <a:pt x="310" y="206"/>
                  <a:pt x="313" y="230"/>
                </a:cubicBezTo>
                <a:cubicBezTo>
                  <a:pt x="319" y="274"/>
                  <a:pt x="296" y="323"/>
                  <a:pt x="296" y="323"/>
                </a:cubicBezTo>
                <a:cubicBezTo>
                  <a:pt x="296" y="323"/>
                  <a:pt x="247" y="301"/>
                  <a:pt x="203" y="306"/>
                </a:cubicBezTo>
                <a:cubicBezTo>
                  <a:pt x="179" y="310"/>
                  <a:pt x="188" y="325"/>
                  <a:pt x="196" y="341"/>
                </a:cubicBezTo>
                <a:cubicBezTo>
                  <a:pt x="204" y="356"/>
                  <a:pt x="194" y="374"/>
                  <a:pt x="159" y="374"/>
                </a:cubicBezTo>
                <a:cubicBezTo>
                  <a:pt x="125" y="374"/>
                  <a:pt x="115" y="356"/>
                  <a:pt x="123" y="341"/>
                </a:cubicBezTo>
                <a:cubicBezTo>
                  <a:pt x="131" y="325"/>
                  <a:pt x="140" y="310"/>
                  <a:pt x="116" y="306"/>
                </a:cubicBezTo>
                <a:cubicBezTo>
                  <a:pt x="72" y="301"/>
                  <a:pt x="23" y="323"/>
                  <a:pt x="23" y="323"/>
                </a:cubicBezTo>
                <a:cubicBezTo>
                  <a:pt x="23" y="323"/>
                  <a:pt x="0" y="274"/>
                  <a:pt x="6" y="230"/>
                </a:cubicBezTo>
                <a:cubicBezTo>
                  <a:pt x="9" y="206"/>
                  <a:pt x="24" y="216"/>
                  <a:pt x="40" y="223"/>
                </a:cubicBezTo>
                <a:cubicBezTo>
                  <a:pt x="55" y="231"/>
                  <a:pt x="73" y="221"/>
                  <a:pt x="73" y="187"/>
                </a:cubicBezTo>
                <a:cubicBezTo>
                  <a:pt x="73" y="152"/>
                  <a:pt x="55" y="142"/>
                  <a:pt x="40" y="150"/>
                </a:cubicBezTo>
                <a:cubicBezTo>
                  <a:pt x="24" y="158"/>
                  <a:pt x="9" y="167"/>
                  <a:pt x="6" y="143"/>
                </a:cubicBezTo>
                <a:cubicBezTo>
                  <a:pt x="0" y="100"/>
                  <a:pt x="23" y="50"/>
                  <a:pt x="23" y="50"/>
                </a:cubicBezTo>
                <a:close/>
              </a:path>
            </a:pathLst>
          </a:custGeom>
          <a:solidFill>
            <a:schemeClr val="accent1">
              <a:lumMod val="60000"/>
              <a:lumOff val="40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 name="TextBox 14"/>
          <p:cNvSpPr txBox="1"/>
          <p:nvPr/>
        </p:nvSpPr>
        <p:spPr>
          <a:xfrm>
            <a:off x="3916128" y="2929425"/>
            <a:ext cx="697627" cy="707886"/>
          </a:xfrm>
          <a:prstGeom prst="rect">
            <a:avLst/>
          </a:prstGeom>
          <a:noFill/>
        </p:spPr>
        <p:txBody>
          <a:bodyPr wrap="none" rtlCol="0">
            <a:spAutoFit/>
          </a:bodyPr>
          <a:lstStyle/>
          <a:p>
            <a:pPr algn="ctr"/>
            <a:r>
              <a:rPr lang="en-US" sz="4000" dirty="0">
                <a:solidFill>
                  <a:srgbClr val="FFFFFF"/>
                </a:solidFill>
                <a:latin typeface="Flaticon" panose="02000603000000000000" pitchFamily="2" charset="0"/>
              </a:rPr>
              <a:t></a:t>
            </a:r>
          </a:p>
        </p:txBody>
      </p:sp>
      <p:sp>
        <p:nvSpPr>
          <p:cNvPr id="16" name="TextBox 15"/>
          <p:cNvSpPr txBox="1"/>
          <p:nvPr/>
        </p:nvSpPr>
        <p:spPr>
          <a:xfrm>
            <a:off x="3916128" y="4584023"/>
            <a:ext cx="697627" cy="707886"/>
          </a:xfrm>
          <a:prstGeom prst="rect">
            <a:avLst/>
          </a:prstGeom>
          <a:noFill/>
        </p:spPr>
        <p:txBody>
          <a:bodyPr wrap="none" rtlCol="0">
            <a:spAutoFit/>
          </a:bodyPr>
          <a:lstStyle/>
          <a:p>
            <a:pPr algn="ctr"/>
            <a:r>
              <a:rPr lang="en-US" sz="4000" dirty="0">
                <a:solidFill>
                  <a:srgbClr val="FFFFFF"/>
                </a:solidFill>
                <a:latin typeface="Flaticon" panose="02000603000000000000" pitchFamily="2" charset="0"/>
              </a:rPr>
              <a:t></a:t>
            </a:r>
          </a:p>
        </p:txBody>
      </p:sp>
      <p:sp>
        <p:nvSpPr>
          <p:cNvPr id="17" name="TextBox 16"/>
          <p:cNvSpPr txBox="1"/>
          <p:nvPr/>
        </p:nvSpPr>
        <p:spPr>
          <a:xfrm>
            <a:off x="5603009" y="2929425"/>
            <a:ext cx="697627" cy="707886"/>
          </a:xfrm>
          <a:prstGeom prst="rect">
            <a:avLst/>
          </a:prstGeom>
          <a:noFill/>
        </p:spPr>
        <p:txBody>
          <a:bodyPr wrap="none" rtlCol="0">
            <a:spAutoFit/>
          </a:bodyPr>
          <a:lstStyle/>
          <a:p>
            <a:pPr algn="ctr"/>
            <a:r>
              <a:rPr lang="en-US" sz="4000" dirty="0">
                <a:solidFill>
                  <a:srgbClr val="FFFFFF"/>
                </a:solidFill>
                <a:latin typeface="Flaticon" panose="02000603000000000000" pitchFamily="2" charset="0"/>
              </a:rPr>
              <a:t></a:t>
            </a:r>
          </a:p>
        </p:txBody>
      </p:sp>
      <p:sp>
        <p:nvSpPr>
          <p:cNvPr id="18" name="TextBox 17"/>
          <p:cNvSpPr txBox="1"/>
          <p:nvPr/>
        </p:nvSpPr>
        <p:spPr>
          <a:xfrm>
            <a:off x="6588825" y="4280984"/>
            <a:ext cx="697627" cy="707886"/>
          </a:xfrm>
          <a:prstGeom prst="rect">
            <a:avLst/>
          </a:prstGeom>
          <a:noFill/>
        </p:spPr>
        <p:txBody>
          <a:bodyPr wrap="none" rtlCol="0">
            <a:spAutoFit/>
          </a:bodyPr>
          <a:lstStyle/>
          <a:p>
            <a:pPr algn="ctr"/>
            <a:r>
              <a:rPr lang="en-US" sz="4000" dirty="0">
                <a:solidFill>
                  <a:srgbClr val="FFFFFF"/>
                </a:solidFill>
                <a:latin typeface="Flaticon" panose="02000603000000000000" pitchFamily="2" charset="0"/>
              </a:rPr>
              <a:t></a:t>
            </a:r>
          </a:p>
        </p:txBody>
      </p:sp>
      <p:sp>
        <p:nvSpPr>
          <p:cNvPr id="19" name="TextBox 18"/>
          <p:cNvSpPr txBox="1"/>
          <p:nvPr/>
        </p:nvSpPr>
        <p:spPr>
          <a:xfrm>
            <a:off x="7097059" y="2590871"/>
            <a:ext cx="1757212" cy="338554"/>
          </a:xfrm>
          <a:prstGeom prst="rect">
            <a:avLst/>
          </a:prstGeom>
          <a:noFill/>
        </p:spPr>
        <p:txBody>
          <a:bodyPr wrap="none" rtlCol="0">
            <a:spAutoFit/>
          </a:bodyPr>
          <a:lstStyle/>
          <a:p>
            <a:pPr algn="r"/>
            <a:r>
              <a:rPr lang="en-US" sz="1600" dirty="0">
                <a:solidFill>
                  <a:srgbClr val="5E84C9"/>
                </a:solidFill>
                <a:latin typeface="Tw Cen MT" panose="020B0602020104020603" pitchFamily="34" charset="0"/>
              </a:rPr>
              <a:t>Reduce duplication</a:t>
            </a:r>
          </a:p>
        </p:txBody>
      </p:sp>
      <p:sp>
        <p:nvSpPr>
          <p:cNvPr id="20" name="TextBox 19"/>
          <p:cNvSpPr txBox="1"/>
          <p:nvPr/>
        </p:nvSpPr>
        <p:spPr>
          <a:xfrm>
            <a:off x="6857523" y="2952319"/>
            <a:ext cx="2800501" cy="701731"/>
          </a:xfrm>
          <a:prstGeom prst="rect">
            <a:avLst/>
          </a:prstGeom>
          <a:noFill/>
        </p:spPr>
        <p:txBody>
          <a:bodyPr wrap="square" rtlCol="0">
            <a:spAutoFit/>
          </a:bodyPr>
          <a:lstStyle/>
          <a:p>
            <a:pPr algn="r">
              <a:lnSpc>
                <a:spcPct val="110000"/>
              </a:lnSpc>
            </a:pPr>
            <a:r>
              <a:rPr lang="en-GB" sz="1200" dirty="0">
                <a:solidFill>
                  <a:schemeClr val="bg1">
                    <a:lumMod val="65000"/>
                  </a:schemeClr>
                </a:solidFill>
                <a:latin typeface="Tw Cen MT" panose="020B0602020104020603" pitchFamily="34" charset="0"/>
              </a:rPr>
              <a:t>Reduce duplication and unnecessary delays in getting the successful candidate started in the workplace</a:t>
            </a:r>
            <a:endParaRPr lang="en-US" sz="1200" dirty="0">
              <a:solidFill>
                <a:schemeClr val="bg1">
                  <a:lumMod val="65000"/>
                </a:schemeClr>
              </a:solidFill>
              <a:latin typeface="Tw Cen MT" panose="020B0602020104020603" pitchFamily="34" charset="0"/>
            </a:endParaRPr>
          </a:p>
        </p:txBody>
      </p:sp>
      <p:sp>
        <p:nvSpPr>
          <p:cNvPr id="22" name="TextBox 21"/>
          <p:cNvSpPr txBox="1"/>
          <p:nvPr/>
        </p:nvSpPr>
        <p:spPr>
          <a:xfrm>
            <a:off x="708052" y="2083907"/>
            <a:ext cx="444352" cy="707886"/>
          </a:xfrm>
          <a:prstGeom prst="rect">
            <a:avLst/>
          </a:prstGeom>
          <a:noFill/>
        </p:spPr>
        <p:txBody>
          <a:bodyPr wrap="none" rtlCol="0">
            <a:spAutoFit/>
          </a:bodyPr>
          <a:lstStyle/>
          <a:p>
            <a:r>
              <a:rPr lang="en-US" sz="4000" dirty="0">
                <a:solidFill>
                  <a:srgbClr val="33B6D2"/>
                </a:solidFill>
                <a:latin typeface="Montserrat Semi Bold" panose="00000700000000000000" pitchFamily="50" charset="0"/>
              </a:rPr>
              <a:t>1</a:t>
            </a:r>
          </a:p>
        </p:txBody>
      </p:sp>
      <p:sp>
        <p:nvSpPr>
          <p:cNvPr id="23" name="TextBox 22"/>
          <p:cNvSpPr txBox="1"/>
          <p:nvPr/>
        </p:nvSpPr>
        <p:spPr>
          <a:xfrm>
            <a:off x="1208362" y="2299351"/>
            <a:ext cx="1170129" cy="338554"/>
          </a:xfrm>
          <a:prstGeom prst="rect">
            <a:avLst/>
          </a:prstGeom>
          <a:noFill/>
        </p:spPr>
        <p:txBody>
          <a:bodyPr wrap="none" rtlCol="0">
            <a:spAutoFit/>
          </a:bodyPr>
          <a:lstStyle/>
          <a:p>
            <a:r>
              <a:rPr lang="en-US" sz="1600" dirty="0">
                <a:solidFill>
                  <a:srgbClr val="33B6D2"/>
                </a:solidFill>
                <a:latin typeface="Tw Cen MT" panose="020B0602020104020603" pitchFamily="34" charset="0"/>
              </a:rPr>
              <a:t>Collaborate</a:t>
            </a:r>
          </a:p>
        </p:txBody>
      </p:sp>
      <p:sp>
        <p:nvSpPr>
          <p:cNvPr id="25" name="TextBox 24"/>
          <p:cNvSpPr txBox="1"/>
          <p:nvPr/>
        </p:nvSpPr>
        <p:spPr>
          <a:xfrm>
            <a:off x="701773" y="2718206"/>
            <a:ext cx="2800501" cy="498598"/>
          </a:xfrm>
          <a:prstGeom prst="rect">
            <a:avLst/>
          </a:prstGeom>
          <a:noFill/>
        </p:spPr>
        <p:txBody>
          <a:bodyPr wrap="square" rtlCol="0">
            <a:spAutoFit/>
          </a:bodyPr>
          <a:lstStyle/>
          <a:p>
            <a:pPr>
              <a:lnSpc>
                <a:spcPct val="110000"/>
              </a:lnSpc>
            </a:pPr>
            <a:r>
              <a:rPr lang="en-GB" sz="1200" dirty="0">
                <a:solidFill>
                  <a:schemeClr val="bg1">
                    <a:lumMod val="65000"/>
                  </a:schemeClr>
                </a:solidFill>
                <a:latin typeface="Tw Cen MT" panose="020B0602020104020603" pitchFamily="34" charset="0"/>
              </a:rPr>
              <a:t>Engage professionals to work collaboratively</a:t>
            </a:r>
            <a:endParaRPr lang="en-US" sz="1200" dirty="0">
              <a:solidFill>
                <a:schemeClr val="bg1">
                  <a:lumMod val="65000"/>
                </a:schemeClr>
              </a:solidFill>
              <a:latin typeface="Tw Cen MT" panose="020B0602020104020603" pitchFamily="34" charset="0"/>
            </a:endParaRPr>
          </a:p>
        </p:txBody>
      </p:sp>
      <p:sp>
        <p:nvSpPr>
          <p:cNvPr id="26" name="TextBox 25"/>
          <p:cNvSpPr txBox="1"/>
          <p:nvPr/>
        </p:nvSpPr>
        <p:spPr>
          <a:xfrm>
            <a:off x="701773" y="5030108"/>
            <a:ext cx="2800501" cy="690445"/>
          </a:xfrm>
          <a:prstGeom prst="rect">
            <a:avLst/>
          </a:prstGeom>
          <a:noFill/>
        </p:spPr>
        <p:txBody>
          <a:bodyPr wrap="square" rtlCol="0">
            <a:spAutoFit/>
          </a:bodyPr>
          <a:lstStyle/>
          <a:p>
            <a:pPr>
              <a:lnSpc>
                <a:spcPct val="110000"/>
              </a:lnSpc>
            </a:pPr>
            <a:r>
              <a:rPr lang="en-GB" sz="1200" dirty="0">
                <a:solidFill>
                  <a:schemeClr val="bg1">
                    <a:lumMod val="65000"/>
                  </a:schemeClr>
                </a:solidFill>
                <a:latin typeface="Tw Cen MT" panose="020B0602020104020603" pitchFamily="34" charset="0"/>
              </a:rPr>
              <a:t>Embed and deliver consistency through HR best practice in an efficient and timely </a:t>
            </a:r>
          </a:p>
          <a:p>
            <a:pPr>
              <a:lnSpc>
                <a:spcPct val="110000"/>
              </a:lnSpc>
            </a:pPr>
            <a:r>
              <a:rPr lang="en-GB" sz="1200" dirty="0">
                <a:solidFill>
                  <a:schemeClr val="bg1">
                    <a:lumMod val="65000"/>
                  </a:schemeClr>
                </a:solidFill>
                <a:latin typeface="Tw Cen MT" panose="020B0602020104020603" pitchFamily="34" charset="0"/>
              </a:rPr>
              <a:t>way</a:t>
            </a:r>
            <a:endParaRPr lang="en-US" sz="1200" dirty="0">
              <a:solidFill>
                <a:schemeClr val="bg1">
                  <a:lumMod val="65000"/>
                </a:schemeClr>
              </a:solidFill>
              <a:latin typeface="Tw Cen MT" panose="020B0602020104020603" pitchFamily="34" charset="0"/>
            </a:endParaRPr>
          </a:p>
        </p:txBody>
      </p:sp>
      <p:sp>
        <p:nvSpPr>
          <p:cNvPr id="27" name="TextBox 26">
            <a:extLst>
              <a:ext uri="{FF2B5EF4-FFF2-40B4-BE49-F238E27FC236}">
                <a16:creationId xmlns:a16="http://schemas.microsoft.com/office/drawing/2014/main" id="{F001FBCC-6609-4F0F-9028-BD40B9D652A5}"/>
              </a:ext>
            </a:extLst>
          </p:cNvPr>
          <p:cNvSpPr txBox="1"/>
          <p:nvPr/>
        </p:nvSpPr>
        <p:spPr>
          <a:xfrm>
            <a:off x="708052" y="4283939"/>
            <a:ext cx="444352" cy="707886"/>
          </a:xfrm>
          <a:prstGeom prst="rect">
            <a:avLst/>
          </a:prstGeom>
          <a:noFill/>
        </p:spPr>
        <p:txBody>
          <a:bodyPr wrap="none" rtlCol="0">
            <a:spAutoFit/>
          </a:bodyPr>
          <a:lstStyle/>
          <a:p>
            <a:r>
              <a:rPr lang="en-US" sz="4000" dirty="0">
                <a:solidFill>
                  <a:srgbClr val="489DCD"/>
                </a:solidFill>
                <a:latin typeface="Montserrat Semi Bold" panose="00000700000000000000" pitchFamily="50" charset="0"/>
              </a:rPr>
              <a:t>2</a:t>
            </a:r>
          </a:p>
        </p:txBody>
      </p:sp>
      <p:sp>
        <p:nvSpPr>
          <p:cNvPr id="28" name="TextBox 27">
            <a:extLst>
              <a:ext uri="{FF2B5EF4-FFF2-40B4-BE49-F238E27FC236}">
                <a16:creationId xmlns:a16="http://schemas.microsoft.com/office/drawing/2014/main" id="{AFE6CD49-E409-47C3-8E09-035E1E318814}"/>
              </a:ext>
            </a:extLst>
          </p:cNvPr>
          <p:cNvSpPr txBox="1"/>
          <p:nvPr/>
        </p:nvSpPr>
        <p:spPr>
          <a:xfrm>
            <a:off x="1205825" y="4499383"/>
            <a:ext cx="1114792" cy="338554"/>
          </a:xfrm>
          <a:prstGeom prst="rect">
            <a:avLst/>
          </a:prstGeom>
          <a:noFill/>
        </p:spPr>
        <p:txBody>
          <a:bodyPr wrap="none" rtlCol="0">
            <a:spAutoFit/>
          </a:bodyPr>
          <a:lstStyle/>
          <a:p>
            <a:r>
              <a:rPr lang="en-US" sz="1600" dirty="0">
                <a:solidFill>
                  <a:srgbClr val="489DCD"/>
                </a:solidFill>
                <a:latin typeface="Tw Cen MT" panose="020B0602020104020603" pitchFamily="34" charset="0"/>
              </a:rPr>
              <a:t>Consistency</a:t>
            </a:r>
          </a:p>
        </p:txBody>
      </p:sp>
      <p:sp>
        <p:nvSpPr>
          <p:cNvPr id="29" name="TextBox 28">
            <a:extLst>
              <a:ext uri="{FF2B5EF4-FFF2-40B4-BE49-F238E27FC236}">
                <a16:creationId xmlns:a16="http://schemas.microsoft.com/office/drawing/2014/main" id="{0BDAEA9A-755B-4DD2-AFC5-829C6DF7DCB4}"/>
              </a:ext>
            </a:extLst>
          </p:cNvPr>
          <p:cNvSpPr txBox="1"/>
          <p:nvPr/>
        </p:nvSpPr>
        <p:spPr>
          <a:xfrm>
            <a:off x="9045530" y="2318020"/>
            <a:ext cx="444352" cy="707886"/>
          </a:xfrm>
          <a:prstGeom prst="rect">
            <a:avLst/>
          </a:prstGeom>
          <a:noFill/>
        </p:spPr>
        <p:txBody>
          <a:bodyPr wrap="none" rtlCol="0">
            <a:spAutoFit/>
          </a:bodyPr>
          <a:lstStyle/>
          <a:p>
            <a:r>
              <a:rPr lang="en-US" sz="4000" dirty="0">
                <a:solidFill>
                  <a:srgbClr val="5E84C9"/>
                </a:solidFill>
                <a:latin typeface="Montserrat Semi Bold" panose="00000700000000000000" pitchFamily="50" charset="0"/>
              </a:rPr>
              <a:t>3</a:t>
            </a:r>
          </a:p>
        </p:txBody>
      </p:sp>
    </p:spTree>
    <p:extLst>
      <p:ext uri="{BB962C8B-B14F-4D97-AF65-F5344CB8AC3E}">
        <p14:creationId xmlns:p14="http://schemas.microsoft.com/office/powerpoint/2010/main" val="148363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500"/>
                                        <p:tgtEl>
                                          <p:spTgt spid="25"/>
                                        </p:tgtEl>
                                      </p:cBhvr>
                                    </p:animEffect>
                                  </p:childTnLst>
                                </p:cTn>
                              </p:par>
                            </p:childTnLst>
                          </p:cTn>
                        </p:par>
                        <p:par>
                          <p:cTn id="22" fill="hold">
                            <p:stCondLst>
                              <p:cond delay="1000"/>
                            </p:stCondLst>
                            <p:childTnLst>
                              <p:par>
                                <p:cTn id="23" presetID="2" presetClass="entr" presetSubtype="4"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par>
                          <p:cTn id="27" fill="hold">
                            <p:stCondLst>
                              <p:cond delay="1500"/>
                            </p:stCondLst>
                            <p:childTnLst>
                              <p:par>
                                <p:cTn id="28" presetID="10" presetClass="entr" presetSubtype="0" fill="hold" grpId="0"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500"/>
                                        <p:tgtEl>
                                          <p:spTgt spid="2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500"/>
                                        <p:tgtEl>
                                          <p:spTgt spid="2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childTnLst>
                          </p:cTn>
                        </p:par>
                        <p:par>
                          <p:cTn id="40" fill="hold">
                            <p:stCondLst>
                              <p:cond delay="2000"/>
                            </p:stCondLst>
                            <p:childTnLst>
                              <p:par>
                                <p:cTn id="41" presetID="2" presetClass="entr" presetSubtype="1"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0-#ppt_h/2"/>
                                          </p:val>
                                        </p:tav>
                                        <p:tav tm="100000">
                                          <p:val>
                                            <p:strVal val="#ppt_y"/>
                                          </p:val>
                                        </p:tav>
                                      </p:tavLst>
                                    </p:anim>
                                  </p:childTnLst>
                                </p:cTn>
                              </p:par>
                            </p:childTnLst>
                          </p:cTn>
                        </p:par>
                        <p:par>
                          <p:cTn id="45" fill="hold">
                            <p:stCondLst>
                              <p:cond delay="2500"/>
                            </p:stCondLst>
                            <p:childTnLst>
                              <p:par>
                                <p:cTn id="46" presetID="10"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500"/>
                                        <p:tgtEl>
                                          <p:spTgt spid="17"/>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500"/>
                                        <p:tgtEl>
                                          <p:spTgt spid="19"/>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500"/>
                                        <p:tgtEl>
                                          <p:spTgt spid="29"/>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childTnLst>
                          </p:cTn>
                        </p:par>
                        <p:par>
                          <p:cTn id="58" fill="hold">
                            <p:stCondLst>
                              <p:cond delay="3000"/>
                            </p:stCondLst>
                            <p:childTnLst>
                              <p:par>
                                <p:cTn id="59" presetID="10" presetClass="entr" presetSubtype="0"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fade">
                                      <p:cBhvr>
                                        <p:cTn id="6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5" grpId="0"/>
      <p:bldP spid="16" grpId="0"/>
      <p:bldP spid="17" grpId="0"/>
      <p:bldP spid="18" grpId="0"/>
      <p:bldP spid="19" grpId="0"/>
      <p:bldP spid="20" grpId="0"/>
      <p:bldP spid="22" grpId="0"/>
      <p:bldP spid="23" grpId="0"/>
      <p:bldP spid="25" grpId="0"/>
      <p:bldP spid="26" grpId="0"/>
      <p:bldP spid="27" grpId="0"/>
      <p:bldP spid="28" grpId="0"/>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7632" y="3151632"/>
            <a:ext cx="4468368" cy="3706368"/>
          </a:xfrm>
          <a:prstGeom prst="rect">
            <a:avLst/>
          </a:prstGeom>
        </p:spPr>
      </p:pic>
      <p:sp>
        <p:nvSpPr>
          <p:cNvPr id="24" name="TextBox 23">
            <a:extLst>
              <a:ext uri="{FF2B5EF4-FFF2-40B4-BE49-F238E27FC236}">
                <a16:creationId xmlns:a16="http://schemas.microsoft.com/office/drawing/2014/main" id="{173018C8-03FD-436F-9C99-DA75024C8C61}"/>
              </a:ext>
            </a:extLst>
          </p:cNvPr>
          <p:cNvSpPr txBox="1"/>
          <p:nvPr/>
        </p:nvSpPr>
        <p:spPr>
          <a:xfrm>
            <a:off x="606581" y="236528"/>
            <a:ext cx="868227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dirty="0">
                <a:solidFill>
                  <a:prstClr val="white">
                    <a:lumMod val="65000"/>
                  </a:prstClr>
                </a:solidFill>
                <a:latin typeface="Tw Cen MT" panose="020B0602020104020603" pitchFamily="34" charset="0"/>
              </a:rPr>
              <a:t>WELCOME</a:t>
            </a:r>
            <a:endParaRPr kumimoji="0" lang="en-US" sz="4000" b="0" i="0" u="none" strike="noStrike" kern="1200" cap="none" spc="0" normalizeH="0" baseline="0" noProof="0" dirty="0">
              <a:ln>
                <a:noFill/>
              </a:ln>
              <a:solidFill>
                <a:prstClr val="white">
                  <a:lumMod val="65000"/>
                </a:prstClr>
              </a:solidFill>
              <a:effectLst/>
              <a:uLnTx/>
              <a:uFillTx/>
              <a:latin typeface="Tw Cen MT" panose="020B0602020104020603" pitchFamily="34" charset="0"/>
              <a:ea typeface="+mn-ea"/>
              <a:cs typeface="+mn-cs"/>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6109" y="6235908"/>
            <a:ext cx="914400" cy="432816"/>
          </a:xfrm>
          <a:prstGeom prst="rect">
            <a:avLst/>
          </a:prstGeom>
        </p:spPr>
      </p:pic>
      <p:sp>
        <p:nvSpPr>
          <p:cNvPr id="2" name="TextBox 1"/>
          <p:cNvSpPr txBox="1"/>
          <p:nvPr/>
        </p:nvSpPr>
        <p:spPr>
          <a:xfrm>
            <a:off x="1058400" y="2003994"/>
            <a:ext cx="8049600" cy="1200329"/>
          </a:xfrm>
          <a:prstGeom prst="rect">
            <a:avLst/>
          </a:prstGeom>
          <a:noFill/>
        </p:spPr>
        <p:txBody>
          <a:bodyPr wrap="square" rtlCol="0">
            <a:spAutoFit/>
          </a:bodyPr>
          <a:lstStyle/>
          <a:p>
            <a:endParaRPr lang="en-GB" dirty="0">
              <a:solidFill>
                <a:schemeClr val="bg1">
                  <a:lumMod val="50000"/>
                </a:schemeClr>
              </a:solidFill>
              <a:latin typeface="Tw Cen MT" panose="020B0602020104020603" pitchFamily="34" charset="0"/>
            </a:endParaRPr>
          </a:p>
          <a:p>
            <a:pPr marL="285750" indent="-285750">
              <a:buFont typeface="Arial" pitchFamily="34" charset="0"/>
              <a:buChar char="•"/>
            </a:pPr>
            <a:endParaRPr lang="en-GB" dirty="0">
              <a:solidFill>
                <a:schemeClr val="bg1">
                  <a:lumMod val="50000"/>
                </a:schemeClr>
              </a:solidFill>
              <a:latin typeface="Tw Cen MT" panose="020B0602020104020603" pitchFamily="34" charset="0"/>
            </a:endParaRPr>
          </a:p>
          <a:p>
            <a:pPr marL="285750" indent="-285750">
              <a:buFont typeface="Arial" pitchFamily="34" charset="0"/>
              <a:buChar char="•"/>
            </a:pPr>
            <a:endParaRPr lang="en-GB" dirty="0">
              <a:solidFill>
                <a:schemeClr val="bg1">
                  <a:lumMod val="50000"/>
                </a:schemeClr>
              </a:solidFill>
              <a:latin typeface="Tw Cen MT" panose="020B0602020104020603" pitchFamily="34" charset="0"/>
            </a:endParaRPr>
          </a:p>
          <a:p>
            <a:pPr marL="285750" indent="-285750">
              <a:buFont typeface="Arial" pitchFamily="34" charset="0"/>
              <a:buChar char="•"/>
            </a:pPr>
            <a:endParaRPr lang="en-GB" dirty="0">
              <a:solidFill>
                <a:schemeClr val="bg1">
                  <a:lumMod val="50000"/>
                </a:schemeClr>
              </a:solidFill>
              <a:latin typeface="Tw Cen MT" panose="020B0602020104020603" pitchFamily="34" charset="0"/>
            </a:endParaRPr>
          </a:p>
        </p:txBody>
      </p:sp>
      <p:sp>
        <p:nvSpPr>
          <p:cNvPr id="7" name="TextBox 6"/>
          <p:cNvSpPr txBox="1"/>
          <p:nvPr/>
        </p:nvSpPr>
        <p:spPr>
          <a:xfrm>
            <a:off x="1191228" y="1145578"/>
            <a:ext cx="7512977" cy="461665"/>
          </a:xfrm>
          <a:prstGeom prst="rect">
            <a:avLst/>
          </a:prstGeom>
          <a:noFill/>
        </p:spPr>
        <p:txBody>
          <a:bodyPr wrap="square" rtlCol="0">
            <a:spAutoFit/>
          </a:bodyPr>
          <a:lstStyle/>
          <a:p>
            <a:pPr algn="ctr"/>
            <a:r>
              <a:rPr lang="en-GB" sz="2400" b="1" i="1" dirty="0">
                <a:solidFill>
                  <a:srgbClr val="E44C1C"/>
                </a:solidFill>
                <a:latin typeface="Tw Cen MT" panose="020B0602020104020603" pitchFamily="34" charset="0"/>
              </a:rPr>
              <a:t>Streamlining NW’s Core Deliverables</a:t>
            </a:r>
          </a:p>
        </p:txBody>
      </p:sp>
      <p:sp>
        <p:nvSpPr>
          <p:cNvPr id="9" name="Shape 435"/>
          <p:cNvSpPr/>
          <p:nvPr/>
        </p:nvSpPr>
        <p:spPr>
          <a:xfrm rot="10800000">
            <a:off x="5406696" y="3566581"/>
            <a:ext cx="1344423" cy="431658"/>
          </a:xfrm>
          <a:custGeom>
            <a:avLst/>
            <a:gdLst/>
            <a:ahLst/>
            <a:cxnLst>
              <a:cxn ang="0">
                <a:pos x="wd2" y="hd2"/>
              </a:cxn>
              <a:cxn ang="5400000">
                <a:pos x="wd2" y="hd2"/>
              </a:cxn>
              <a:cxn ang="10800000">
                <a:pos x="wd2" y="hd2"/>
              </a:cxn>
              <a:cxn ang="16200000">
                <a:pos x="wd2" y="hd2"/>
              </a:cxn>
            </a:cxnLst>
            <a:rect l="0" t="0" r="r" b="b"/>
            <a:pathLst>
              <a:path w="21600" h="21398" extrusionOk="0">
                <a:moveTo>
                  <a:pt x="0" y="19886"/>
                </a:moveTo>
                <a:cubicBezTo>
                  <a:pt x="2048" y="7826"/>
                  <a:pt x="6072" y="195"/>
                  <a:pt x="10484" y="4"/>
                </a:cubicBezTo>
                <a:cubicBezTo>
                  <a:pt x="15228" y="-202"/>
                  <a:pt x="19574" y="8162"/>
                  <a:pt x="21600" y="21398"/>
                </a:cubicBezTo>
              </a:path>
            </a:pathLst>
          </a:custGeom>
          <a:ln w="25400">
            <a:solidFill>
              <a:schemeClr val="tx1">
                <a:lumMod val="40000"/>
                <a:lumOff val="60000"/>
              </a:schemeClr>
            </a:solidFill>
            <a:miter lim="400000"/>
          </a:ln>
        </p:spPr>
        <p:txBody>
          <a:bodyPr lIns="0" tIns="0" rIns="0" bIns="0" anchor="ctr"/>
          <a:lstStyle/>
          <a:p>
            <a:endParaRPr/>
          </a:p>
        </p:txBody>
      </p:sp>
      <p:sp>
        <p:nvSpPr>
          <p:cNvPr id="11" name="Shape 436"/>
          <p:cNvSpPr/>
          <p:nvPr/>
        </p:nvSpPr>
        <p:spPr>
          <a:xfrm>
            <a:off x="3320151" y="1915598"/>
            <a:ext cx="1344423" cy="431658"/>
          </a:xfrm>
          <a:custGeom>
            <a:avLst/>
            <a:gdLst/>
            <a:ahLst/>
            <a:cxnLst>
              <a:cxn ang="0">
                <a:pos x="wd2" y="hd2"/>
              </a:cxn>
              <a:cxn ang="5400000">
                <a:pos x="wd2" y="hd2"/>
              </a:cxn>
              <a:cxn ang="10800000">
                <a:pos x="wd2" y="hd2"/>
              </a:cxn>
              <a:cxn ang="16200000">
                <a:pos x="wd2" y="hd2"/>
              </a:cxn>
            </a:cxnLst>
            <a:rect l="0" t="0" r="r" b="b"/>
            <a:pathLst>
              <a:path w="21600" h="21398" extrusionOk="0">
                <a:moveTo>
                  <a:pt x="0" y="19886"/>
                </a:moveTo>
                <a:cubicBezTo>
                  <a:pt x="2048" y="7826"/>
                  <a:pt x="6072" y="195"/>
                  <a:pt x="10484" y="4"/>
                </a:cubicBezTo>
                <a:cubicBezTo>
                  <a:pt x="15228" y="-202"/>
                  <a:pt x="19574" y="8162"/>
                  <a:pt x="21600" y="21398"/>
                </a:cubicBezTo>
              </a:path>
            </a:pathLst>
          </a:custGeom>
          <a:ln w="25400">
            <a:solidFill>
              <a:schemeClr val="tx1">
                <a:lumMod val="40000"/>
                <a:lumOff val="60000"/>
              </a:schemeClr>
            </a:solidFill>
            <a:miter lim="400000"/>
          </a:ln>
        </p:spPr>
        <p:txBody>
          <a:bodyPr lIns="0" tIns="0" rIns="0" bIns="0" anchor="ctr"/>
          <a:lstStyle/>
          <a:p>
            <a:pPr lvl="0">
              <a:defRPr sz="3600"/>
            </a:pPr>
            <a:endParaRPr sz="1800" dirty="0"/>
          </a:p>
        </p:txBody>
      </p:sp>
      <p:sp>
        <p:nvSpPr>
          <p:cNvPr id="12" name="Shape 440"/>
          <p:cNvSpPr/>
          <p:nvPr/>
        </p:nvSpPr>
        <p:spPr>
          <a:xfrm rot="1551354">
            <a:off x="2230853" y="2234746"/>
            <a:ext cx="1411902" cy="1411902"/>
          </a:xfrm>
          <a:prstGeom prst="roundRect">
            <a:avLst>
              <a:gd name="adj" fmla="val 15000"/>
            </a:avLst>
          </a:prstGeom>
          <a:solidFill>
            <a:srgbClr val="47D872"/>
          </a:solidFill>
          <a:ln w="12700">
            <a:miter lim="400000"/>
          </a:ln>
        </p:spPr>
        <p:txBody>
          <a:bodyPr lIns="0" tIns="0" rIns="0" bIns="0" anchor="ctr"/>
          <a:lstStyle/>
          <a:p>
            <a:pPr lvl="0">
              <a:defRPr sz="3600"/>
            </a:pPr>
            <a:endParaRPr sz="1800"/>
          </a:p>
        </p:txBody>
      </p:sp>
      <p:sp>
        <p:nvSpPr>
          <p:cNvPr id="13" name="Shape 441"/>
          <p:cNvSpPr/>
          <p:nvPr/>
        </p:nvSpPr>
        <p:spPr>
          <a:xfrm rot="19780869">
            <a:off x="4279738" y="2234746"/>
            <a:ext cx="1411902" cy="1411902"/>
          </a:xfrm>
          <a:prstGeom prst="roundRect">
            <a:avLst>
              <a:gd name="adj" fmla="val 15000"/>
            </a:avLst>
          </a:prstGeom>
          <a:solidFill>
            <a:srgbClr val="ACE946"/>
          </a:solidFill>
          <a:ln w="12700">
            <a:miter lim="400000"/>
          </a:ln>
        </p:spPr>
        <p:txBody>
          <a:bodyPr lIns="0" tIns="0" rIns="0" bIns="0" anchor="ctr"/>
          <a:lstStyle/>
          <a:p>
            <a:pPr lvl="0">
              <a:defRPr sz="3600"/>
            </a:pPr>
            <a:endParaRPr sz="1800"/>
          </a:p>
        </p:txBody>
      </p:sp>
      <p:sp>
        <p:nvSpPr>
          <p:cNvPr id="14" name="Shape 442"/>
          <p:cNvSpPr/>
          <p:nvPr/>
        </p:nvSpPr>
        <p:spPr>
          <a:xfrm rot="747171">
            <a:off x="6331696" y="2234746"/>
            <a:ext cx="1411902" cy="1411902"/>
          </a:xfrm>
          <a:prstGeom prst="roundRect">
            <a:avLst>
              <a:gd name="adj" fmla="val 15000"/>
            </a:avLst>
          </a:prstGeom>
          <a:solidFill>
            <a:srgbClr val="00B0F0"/>
          </a:solidFill>
          <a:ln w="12700">
            <a:miter lim="400000"/>
          </a:ln>
        </p:spPr>
        <p:txBody>
          <a:bodyPr lIns="0" tIns="0" rIns="0" bIns="0" anchor="ctr"/>
          <a:lstStyle/>
          <a:p>
            <a:pPr lvl="0">
              <a:defRPr sz="3600"/>
            </a:pPr>
            <a:endParaRPr sz="1800"/>
          </a:p>
        </p:txBody>
      </p:sp>
      <p:sp>
        <p:nvSpPr>
          <p:cNvPr id="15" name="Shape 450"/>
          <p:cNvSpPr/>
          <p:nvPr/>
        </p:nvSpPr>
        <p:spPr>
          <a:xfrm>
            <a:off x="2934381" y="4006566"/>
            <a:ext cx="1" cy="383748"/>
          </a:xfrm>
          <a:prstGeom prst="line">
            <a:avLst/>
          </a:prstGeom>
          <a:ln w="12700">
            <a:solidFill>
              <a:srgbClr val="47D872"/>
            </a:solidFill>
            <a:prstDash val="dash"/>
            <a:miter lim="400000"/>
            <a:tailEnd type="oval" w="lg" len="lg"/>
          </a:ln>
        </p:spPr>
        <p:txBody>
          <a:bodyPr lIns="0" tIns="0" rIns="0" bIns="0" anchor="ctr"/>
          <a:lstStyle/>
          <a:p>
            <a:pPr lvl="0">
              <a:defRPr sz="3600"/>
            </a:pPr>
            <a:endParaRPr sz="1800"/>
          </a:p>
        </p:txBody>
      </p:sp>
      <p:sp>
        <p:nvSpPr>
          <p:cNvPr id="16" name="Shape 451"/>
          <p:cNvSpPr/>
          <p:nvPr/>
        </p:nvSpPr>
        <p:spPr>
          <a:xfrm>
            <a:off x="4973215" y="4004740"/>
            <a:ext cx="1" cy="387406"/>
          </a:xfrm>
          <a:prstGeom prst="line">
            <a:avLst/>
          </a:prstGeom>
          <a:ln w="12700">
            <a:solidFill>
              <a:srgbClr val="ACE946"/>
            </a:solidFill>
            <a:prstDash val="dash"/>
            <a:miter lim="400000"/>
            <a:tailEnd type="oval" w="lg" len="lg"/>
          </a:ln>
        </p:spPr>
        <p:txBody>
          <a:bodyPr lIns="0" tIns="0" rIns="0" bIns="0" anchor="ctr"/>
          <a:lstStyle/>
          <a:p>
            <a:pPr lvl="0">
              <a:defRPr sz="3600"/>
            </a:pPr>
            <a:endParaRPr sz="1800"/>
          </a:p>
        </p:txBody>
      </p:sp>
      <p:sp>
        <p:nvSpPr>
          <p:cNvPr id="17" name="Shape 452"/>
          <p:cNvSpPr/>
          <p:nvPr/>
        </p:nvSpPr>
        <p:spPr>
          <a:xfrm>
            <a:off x="7012049" y="4004740"/>
            <a:ext cx="1" cy="387406"/>
          </a:xfrm>
          <a:prstGeom prst="line">
            <a:avLst/>
          </a:prstGeom>
          <a:ln w="12700">
            <a:solidFill>
              <a:srgbClr val="00B0F0"/>
            </a:solidFill>
            <a:prstDash val="dash"/>
            <a:miter lim="400000"/>
            <a:tailEnd type="oval" w="lg" len="lg"/>
          </a:ln>
        </p:spPr>
        <p:txBody>
          <a:bodyPr lIns="0" tIns="0" rIns="0" bIns="0" anchor="ctr"/>
          <a:lstStyle/>
          <a:p>
            <a:pPr lvl="0">
              <a:defRPr sz="3600"/>
            </a:pPr>
            <a:endParaRPr sz="1800"/>
          </a:p>
        </p:txBody>
      </p:sp>
      <p:sp>
        <p:nvSpPr>
          <p:cNvPr id="18" name="TextBox 17"/>
          <p:cNvSpPr txBox="1"/>
          <p:nvPr/>
        </p:nvSpPr>
        <p:spPr>
          <a:xfrm>
            <a:off x="2407065" y="4648135"/>
            <a:ext cx="1005275" cy="307777"/>
          </a:xfrm>
          <a:prstGeom prst="rect">
            <a:avLst/>
          </a:prstGeom>
          <a:noFill/>
        </p:spPr>
        <p:txBody>
          <a:bodyPr wrap="none" rtlCol="0">
            <a:spAutoFit/>
          </a:bodyPr>
          <a:lstStyle>
            <a:defPPr>
              <a:defRPr lang="en-US"/>
            </a:defPPr>
            <a:lvl1pPr algn="ctr">
              <a:defRPr sz="1600">
                <a:solidFill>
                  <a:schemeClr val="bg1"/>
                </a:solidFill>
                <a:latin typeface="+mj-lt"/>
              </a:defRPr>
            </a:lvl1pPr>
          </a:lstStyle>
          <a:p>
            <a:r>
              <a:rPr lang="en-US" sz="1400" dirty="0">
                <a:solidFill>
                  <a:srgbClr val="33B6D2"/>
                </a:solidFill>
                <a:latin typeface="Tw Cen MT" panose="020B0602020104020603" pitchFamily="34" charset="0"/>
              </a:rPr>
              <a:t>Recruitment</a:t>
            </a:r>
          </a:p>
        </p:txBody>
      </p:sp>
      <p:sp>
        <p:nvSpPr>
          <p:cNvPr id="19" name="TextBox 18"/>
          <p:cNvSpPr txBox="1"/>
          <p:nvPr/>
        </p:nvSpPr>
        <p:spPr>
          <a:xfrm>
            <a:off x="4588176" y="4648135"/>
            <a:ext cx="753989" cy="307777"/>
          </a:xfrm>
          <a:prstGeom prst="rect">
            <a:avLst/>
          </a:prstGeom>
          <a:noFill/>
        </p:spPr>
        <p:txBody>
          <a:bodyPr wrap="none" rtlCol="0">
            <a:spAutoFit/>
          </a:bodyPr>
          <a:lstStyle>
            <a:defPPr>
              <a:defRPr lang="en-US"/>
            </a:defPPr>
            <a:lvl1pPr algn="ctr">
              <a:defRPr sz="1600">
                <a:solidFill>
                  <a:schemeClr val="bg1"/>
                </a:solidFill>
                <a:latin typeface="+mj-lt"/>
              </a:defRPr>
            </a:lvl1pPr>
          </a:lstStyle>
          <a:p>
            <a:r>
              <a:rPr lang="en-US" sz="1400" dirty="0">
                <a:solidFill>
                  <a:srgbClr val="3DA9CF"/>
                </a:solidFill>
                <a:latin typeface="Tw Cen MT" panose="020B0602020104020603" pitchFamily="34" charset="0"/>
              </a:rPr>
              <a:t>Training</a:t>
            </a:r>
          </a:p>
        </p:txBody>
      </p:sp>
      <p:sp>
        <p:nvSpPr>
          <p:cNvPr id="20" name="TextBox 19"/>
          <p:cNvSpPr txBox="1"/>
          <p:nvPr/>
        </p:nvSpPr>
        <p:spPr>
          <a:xfrm>
            <a:off x="6194996" y="4648135"/>
            <a:ext cx="1651286" cy="307777"/>
          </a:xfrm>
          <a:prstGeom prst="rect">
            <a:avLst/>
          </a:prstGeom>
          <a:noFill/>
        </p:spPr>
        <p:txBody>
          <a:bodyPr wrap="none" rtlCol="0">
            <a:spAutoFit/>
          </a:bodyPr>
          <a:lstStyle>
            <a:defPPr>
              <a:defRPr lang="en-US"/>
            </a:defPPr>
            <a:lvl1pPr algn="ctr">
              <a:defRPr sz="1600">
                <a:solidFill>
                  <a:schemeClr val="bg1"/>
                </a:solidFill>
                <a:latin typeface="+mj-lt"/>
              </a:defRPr>
            </a:lvl1pPr>
          </a:lstStyle>
          <a:p>
            <a:r>
              <a:rPr lang="en-US" sz="1400" dirty="0">
                <a:solidFill>
                  <a:srgbClr val="5390CB"/>
                </a:solidFill>
                <a:latin typeface="Tw Cen MT" panose="020B0602020104020603" pitchFamily="34" charset="0"/>
              </a:rPr>
              <a:t>Occupational Health</a:t>
            </a:r>
          </a:p>
        </p:txBody>
      </p:sp>
      <p:sp>
        <p:nvSpPr>
          <p:cNvPr id="21" name="TextBox 20"/>
          <p:cNvSpPr txBox="1"/>
          <p:nvPr/>
        </p:nvSpPr>
        <p:spPr>
          <a:xfrm>
            <a:off x="2036936" y="5004816"/>
            <a:ext cx="1713432" cy="738664"/>
          </a:xfrm>
          <a:prstGeom prst="rect">
            <a:avLst/>
          </a:prstGeom>
          <a:noFill/>
        </p:spPr>
        <p:txBody>
          <a:bodyPr wrap="square" rtlCol="0">
            <a:spAutoFit/>
          </a:bodyPr>
          <a:lstStyle/>
          <a:p>
            <a:pPr algn="ctr"/>
            <a:r>
              <a:rPr lang="en-US" sz="1050" dirty="0">
                <a:solidFill>
                  <a:schemeClr val="bg1">
                    <a:lumMod val="50000"/>
                  </a:schemeClr>
                </a:solidFill>
                <a:latin typeface="Tw Cen MT" panose="020B0602020104020603" pitchFamily="34" charset="0"/>
              </a:rPr>
              <a:t>All NW Trusts to request and respond to factual references (FRs) via Inter-Authority Transfer (IAT)</a:t>
            </a:r>
            <a:endParaRPr lang="en-GB" sz="1050" dirty="0">
              <a:solidFill>
                <a:schemeClr val="bg1">
                  <a:lumMod val="50000"/>
                </a:schemeClr>
              </a:solidFill>
              <a:latin typeface="Tw Cen MT" panose="020B0602020104020603" pitchFamily="34" charset="0"/>
            </a:endParaRPr>
          </a:p>
        </p:txBody>
      </p:sp>
      <p:sp>
        <p:nvSpPr>
          <p:cNvPr id="22" name="TextBox 21"/>
          <p:cNvSpPr txBox="1"/>
          <p:nvPr/>
        </p:nvSpPr>
        <p:spPr>
          <a:xfrm>
            <a:off x="4108450" y="4996520"/>
            <a:ext cx="1713432" cy="1708160"/>
          </a:xfrm>
          <a:prstGeom prst="rect">
            <a:avLst/>
          </a:prstGeom>
          <a:noFill/>
        </p:spPr>
        <p:txBody>
          <a:bodyPr wrap="square" rtlCol="0">
            <a:spAutoFit/>
          </a:bodyPr>
          <a:lstStyle/>
          <a:p>
            <a:pPr algn="ctr"/>
            <a:r>
              <a:rPr lang="en-US" sz="1050" dirty="0" err="1">
                <a:solidFill>
                  <a:schemeClr val="bg1">
                    <a:lumMod val="50000"/>
                  </a:schemeClr>
                </a:solidFill>
                <a:latin typeface="Tw Cen MT" panose="020B0602020104020603" pitchFamily="34" charset="0"/>
              </a:rPr>
              <a:t>Realise</a:t>
            </a:r>
            <a:r>
              <a:rPr lang="en-US" sz="1050" dirty="0">
                <a:solidFill>
                  <a:schemeClr val="bg1">
                    <a:lumMod val="50000"/>
                  </a:schemeClr>
                </a:solidFill>
                <a:latin typeface="Tw Cen MT" panose="020B0602020104020603" pitchFamily="34" charset="0"/>
              </a:rPr>
              <a:t> the benefits of Core Skills alignment - by recording, sending and accepting National Core Skills Competencies via Pre-Hire IAT </a:t>
            </a:r>
          </a:p>
          <a:p>
            <a:pPr marL="342900" indent="-342900" algn="ctr">
              <a:buFont typeface="+mj-lt"/>
              <a:buAutoNum type="arabicPeriod"/>
            </a:pPr>
            <a:endParaRPr lang="en-US" sz="1050" dirty="0">
              <a:solidFill>
                <a:schemeClr val="bg1">
                  <a:lumMod val="50000"/>
                </a:schemeClr>
              </a:solidFill>
              <a:latin typeface="Tw Cen MT" panose="020B0602020104020603" pitchFamily="34" charset="0"/>
            </a:endParaRPr>
          </a:p>
          <a:p>
            <a:pPr algn="ctr"/>
            <a:r>
              <a:rPr lang="en-US" sz="1050" dirty="0">
                <a:solidFill>
                  <a:schemeClr val="bg1">
                    <a:lumMod val="50000"/>
                  </a:schemeClr>
                </a:solidFill>
                <a:latin typeface="Tw Cen MT" panose="020B0602020104020603" pitchFamily="34" charset="0"/>
              </a:rPr>
              <a:t>Modify induction to ensure no one repeats Core Skills training unnecessarily</a:t>
            </a:r>
            <a:endParaRPr lang="en-GB" sz="1050" dirty="0">
              <a:solidFill>
                <a:schemeClr val="bg1">
                  <a:lumMod val="50000"/>
                </a:schemeClr>
              </a:solidFill>
              <a:latin typeface="Tw Cen MT" panose="020B0602020104020603" pitchFamily="34" charset="0"/>
            </a:endParaRPr>
          </a:p>
        </p:txBody>
      </p:sp>
      <p:sp>
        <p:nvSpPr>
          <p:cNvPr id="23" name="TextBox 22"/>
          <p:cNvSpPr txBox="1"/>
          <p:nvPr/>
        </p:nvSpPr>
        <p:spPr>
          <a:xfrm>
            <a:off x="6163918" y="4996520"/>
            <a:ext cx="1713432" cy="1384995"/>
          </a:xfrm>
          <a:prstGeom prst="rect">
            <a:avLst/>
          </a:prstGeom>
          <a:noFill/>
        </p:spPr>
        <p:txBody>
          <a:bodyPr wrap="square" rtlCol="0">
            <a:spAutoFit/>
          </a:bodyPr>
          <a:lstStyle/>
          <a:p>
            <a:pPr algn="ctr"/>
            <a:r>
              <a:rPr lang="en-US" sz="1050" dirty="0">
                <a:solidFill>
                  <a:schemeClr val="bg1">
                    <a:lumMod val="50000"/>
                  </a:schemeClr>
                </a:solidFill>
                <a:latin typeface="Tw Cen MT" panose="020B0602020104020603" pitchFamily="34" charset="0"/>
              </a:rPr>
              <a:t>All NW Trusts to record and accept </a:t>
            </a:r>
            <a:r>
              <a:rPr lang="en-US" sz="1050" dirty="0" err="1">
                <a:solidFill>
                  <a:schemeClr val="bg1">
                    <a:lumMod val="50000"/>
                  </a:schemeClr>
                </a:solidFill>
                <a:latin typeface="Tw Cen MT" panose="020B0602020104020603" pitchFamily="34" charset="0"/>
              </a:rPr>
              <a:t>immunisation</a:t>
            </a:r>
            <a:r>
              <a:rPr lang="en-US" sz="1050" dirty="0">
                <a:solidFill>
                  <a:schemeClr val="bg1">
                    <a:lumMod val="50000"/>
                  </a:schemeClr>
                </a:solidFill>
                <a:latin typeface="Tw Cen MT" panose="020B0602020104020603" pitchFamily="34" charset="0"/>
              </a:rPr>
              <a:t> &amp; vaccination records in a consistent manner to enable the transfer of the minimum agreed data set for </a:t>
            </a:r>
            <a:r>
              <a:rPr lang="en-US" sz="1050" dirty="0" err="1">
                <a:solidFill>
                  <a:schemeClr val="bg1">
                    <a:lumMod val="50000"/>
                  </a:schemeClr>
                </a:solidFill>
                <a:latin typeface="Tw Cen MT" panose="020B0602020104020603" pitchFamily="34" charset="0"/>
              </a:rPr>
              <a:t>immunisation</a:t>
            </a:r>
            <a:r>
              <a:rPr lang="en-US" sz="1050" dirty="0">
                <a:solidFill>
                  <a:schemeClr val="bg1">
                    <a:lumMod val="50000"/>
                  </a:schemeClr>
                </a:solidFill>
                <a:latin typeface="Tw Cen MT" panose="020B0602020104020603" pitchFamily="34" charset="0"/>
              </a:rPr>
              <a:t> &amp; vaccinations electronically in ESR</a:t>
            </a:r>
            <a:endParaRPr lang="en-GB" sz="1050" dirty="0">
              <a:solidFill>
                <a:schemeClr val="bg1">
                  <a:lumMod val="50000"/>
                </a:schemeClr>
              </a:solidFill>
              <a:latin typeface="Tw Cen MT" panose="020B0602020104020603" pitchFamily="34" charset="0"/>
            </a:endParaRPr>
          </a:p>
        </p:txBody>
      </p:sp>
      <p:sp>
        <p:nvSpPr>
          <p:cNvPr id="25" name="TextBox 24"/>
          <p:cNvSpPr txBox="1"/>
          <p:nvPr/>
        </p:nvSpPr>
        <p:spPr>
          <a:xfrm>
            <a:off x="2586533" y="2617532"/>
            <a:ext cx="646331" cy="646331"/>
          </a:xfrm>
          <a:prstGeom prst="rect">
            <a:avLst/>
          </a:prstGeom>
          <a:noFill/>
        </p:spPr>
        <p:txBody>
          <a:bodyPr wrap="none" rtlCol="0">
            <a:spAutoFit/>
          </a:bodyPr>
          <a:lstStyle/>
          <a:p>
            <a:pPr algn="ctr"/>
            <a:r>
              <a:rPr lang="en-US" sz="3600" dirty="0">
                <a:solidFill>
                  <a:srgbClr val="FFFFFF"/>
                </a:solidFill>
                <a:latin typeface="Flaticon" panose="02000603000000000000" pitchFamily="2" charset="0"/>
              </a:rPr>
              <a:t></a:t>
            </a:r>
          </a:p>
        </p:txBody>
      </p:sp>
      <p:sp>
        <p:nvSpPr>
          <p:cNvPr id="26" name="TextBox 25"/>
          <p:cNvSpPr txBox="1"/>
          <p:nvPr/>
        </p:nvSpPr>
        <p:spPr>
          <a:xfrm>
            <a:off x="4642001" y="2617532"/>
            <a:ext cx="646331" cy="646331"/>
          </a:xfrm>
          <a:prstGeom prst="rect">
            <a:avLst/>
          </a:prstGeom>
          <a:noFill/>
        </p:spPr>
        <p:txBody>
          <a:bodyPr wrap="none" rtlCol="0">
            <a:spAutoFit/>
          </a:bodyPr>
          <a:lstStyle/>
          <a:p>
            <a:pPr algn="ctr"/>
            <a:r>
              <a:rPr lang="en-US" sz="3600" dirty="0">
                <a:solidFill>
                  <a:srgbClr val="FFFFFF"/>
                </a:solidFill>
                <a:latin typeface="Flaticon" panose="02000603000000000000" pitchFamily="2" charset="0"/>
              </a:rPr>
              <a:t></a:t>
            </a:r>
          </a:p>
        </p:txBody>
      </p:sp>
      <p:sp>
        <p:nvSpPr>
          <p:cNvPr id="27" name="TextBox 26"/>
          <p:cNvSpPr txBox="1"/>
          <p:nvPr/>
        </p:nvSpPr>
        <p:spPr>
          <a:xfrm>
            <a:off x="6697469" y="2617532"/>
            <a:ext cx="646331" cy="646331"/>
          </a:xfrm>
          <a:prstGeom prst="rect">
            <a:avLst/>
          </a:prstGeom>
          <a:noFill/>
        </p:spPr>
        <p:txBody>
          <a:bodyPr wrap="none" rtlCol="0">
            <a:spAutoFit/>
          </a:bodyPr>
          <a:lstStyle/>
          <a:p>
            <a:pPr algn="ctr"/>
            <a:r>
              <a:rPr lang="en-US" sz="3600" dirty="0">
                <a:solidFill>
                  <a:srgbClr val="FFFFFF"/>
                </a:solidFill>
                <a:latin typeface="Flaticon" panose="02000603000000000000" pitchFamily="2" charset="0"/>
              </a:rPr>
              <a:t></a:t>
            </a:r>
          </a:p>
        </p:txBody>
      </p:sp>
    </p:spTree>
    <p:extLst>
      <p:ext uri="{BB962C8B-B14F-4D97-AF65-F5344CB8AC3E}">
        <p14:creationId xmlns:p14="http://schemas.microsoft.com/office/powerpoint/2010/main" val="3617446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childTnLst>
                          </p:cTn>
                        </p:par>
                        <p:par>
                          <p:cTn id="12" fill="hold">
                            <p:stCondLst>
                              <p:cond delay="1000"/>
                            </p:stCondLst>
                            <p:childTnLst>
                              <p:par>
                                <p:cTn id="13" presetID="47"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left)">
                                      <p:cBhvr>
                                        <p:cTn id="28" dur="500"/>
                                        <p:tgtEl>
                                          <p:spTgt spid="11"/>
                                        </p:tgtEl>
                                      </p:cBhvr>
                                    </p:animEffect>
                                  </p:childTnLst>
                                </p:cTn>
                              </p:par>
                            </p:childTnLst>
                          </p:cTn>
                        </p:par>
                        <p:par>
                          <p:cTn id="29" fill="hold">
                            <p:stCondLst>
                              <p:cond delay="3000"/>
                            </p:stCondLst>
                            <p:childTnLst>
                              <p:par>
                                <p:cTn id="30" presetID="10" presetClass="entr" presetSubtype="0"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par>
                          <p:cTn id="33" fill="hold">
                            <p:stCondLst>
                              <p:cond delay="3500"/>
                            </p:stCondLst>
                            <p:childTnLst>
                              <p:par>
                                <p:cTn id="34" presetID="10"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childTnLst>
                                </p:cTn>
                              </p:par>
                            </p:childTnLst>
                          </p:cTn>
                        </p:par>
                        <p:par>
                          <p:cTn id="37" fill="hold">
                            <p:stCondLst>
                              <p:cond delay="4000"/>
                            </p:stCondLst>
                            <p:childTnLst>
                              <p:par>
                                <p:cTn id="38" presetID="47" presetClass="entr" presetSubtype="0" fill="hold" grpId="0"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1000"/>
                                        <p:tgtEl>
                                          <p:spTgt spid="16"/>
                                        </p:tgtEl>
                                      </p:cBhvr>
                                    </p:animEffect>
                                    <p:anim calcmode="lin" valueType="num">
                                      <p:cBhvr>
                                        <p:cTn id="41" dur="1000" fill="hold"/>
                                        <p:tgtEl>
                                          <p:spTgt spid="16"/>
                                        </p:tgtEl>
                                        <p:attrNameLst>
                                          <p:attrName>ppt_x</p:attrName>
                                        </p:attrNameLst>
                                      </p:cBhvr>
                                      <p:tavLst>
                                        <p:tav tm="0">
                                          <p:val>
                                            <p:strVal val="#ppt_x"/>
                                          </p:val>
                                        </p:tav>
                                        <p:tav tm="100000">
                                          <p:val>
                                            <p:strVal val="#ppt_x"/>
                                          </p:val>
                                        </p:tav>
                                      </p:tavLst>
                                    </p:anim>
                                    <p:anim calcmode="lin" valueType="num">
                                      <p:cBhvr>
                                        <p:cTn id="42" dur="1000" fill="hold"/>
                                        <p:tgtEl>
                                          <p:spTgt spid="16"/>
                                        </p:tgtEl>
                                        <p:attrNameLst>
                                          <p:attrName>ppt_y</p:attrName>
                                        </p:attrNameLst>
                                      </p:cBhvr>
                                      <p:tavLst>
                                        <p:tav tm="0">
                                          <p:val>
                                            <p:strVal val="#ppt_y-.1"/>
                                          </p:val>
                                        </p:tav>
                                        <p:tav tm="100000">
                                          <p:val>
                                            <p:strVal val="#ppt_y"/>
                                          </p:val>
                                        </p:tav>
                                      </p:tavLst>
                                    </p:anim>
                                  </p:childTnLst>
                                </p:cTn>
                              </p:par>
                              <p:par>
                                <p:cTn id="43" presetID="10" presetClass="entr" presetSubtype="0"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500"/>
                                        <p:tgtEl>
                                          <p:spTgt spid="19"/>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fade">
                                      <p:cBhvr>
                                        <p:cTn id="48" dur="500"/>
                                        <p:tgtEl>
                                          <p:spTgt spid="22"/>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wipe(left)">
                                      <p:cBhvr>
                                        <p:cTn id="52" dur="500"/>
                                        <p:tgtEl>
                                          <p:spTgt spid="9"/>
                                        </p:tgtEl>
                                      </p:cBhvr>
                                    </p:animEffect>
                                  </p:childTnLst>
                                </p:cTn>
                              </p:par>
                            </p:childTnLst>
                          </p:cTn>
                        </p:par>
                        <p:par>
                          <p:cTn id="53" fill="hold">
                            <p:stCondLst>
                              <p:cond delay="5500"/>
                            </p:stCondLst>
                            <p:childTnLst>
                              <p:par>
                                <p:cTn id="54" presetID="10" presetClass="entr" presetSubtype="0" fill="hold" grpId="0" nodeType="after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500"/>
                                        <p:tgtEl>
                                          <p:spTgt spid="14"/>
                                        </p:tgtEl>
                                      </p:cBhvr>
                                    </p:animEffect>
                                  </p:childTnLst>
                                </p:cTn>
                              </p:par>
                            </p:childTnLst>
                          </p:cTn>
                        </p:par>
                        <p:par>
                          <p:cTn id="57" fill="hold">
                            <p:stCondLst>
                              <p:cond delay="6000"/>
                            </p:stCondLst>
                            <p:childTnLst>
                              <p:par>
                                <p:cTn id="58" presetID="10"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500"/>
                                        <p:tgtEl>
                                          <p:spTgt spid="27"/>
                                        </p:tgtEl>
                                      </p:cBhvr>
                                    </p:animEffect>
                                  </p:childTnLst>
                                </p:cTn>
                              </p:par>
                              <p:par>
                                <p:cTn id="61" presetID="47" presetClass="entr" presetSubtype="0" fill="hold" grpId="0" nodeType="with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par>
                                <p:cTn id="66" presetID="10" presetClass="entr" presetSubtype="0" fill="hold" grpId="0" nodeType="withEffect">
                                  <p:stCondLst>
                                    <p:cond delay="0"/>
                                  </p:stCondLst>
                                  <p:childTnLst>
                                    <p:set>
                                      <p:cBhvr>
                                        <p:cTn id="67" dur="1" fill="hold">
                                          <p:stCondLst>
                                            <p:cond delay="0"/>
                                          </p:stCondLst>
                                        </p:cTn>
                                        <p:tgtEl>
                                          <p:spTgt spid="20"/>
                                        </p:tgtEl>
                                        <p:attrNameLst>
                                          <p:attrName>style.visibility</p:attrName>
                                        </p:attrNameLst>
                                      </p:cBhvr>
                                      <p:to>
                                        <p:strVal val="visible"/>
                                      </p:to>
                                    </p:set>
                                    <p:animEffect transition="in" filter="fade">
                                      <p:cBhvr>
                                        <p:cTn id="68" dur="500"/>
                                        <p:tgtEl>
                                          <p:spTgt spid="20"/>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fade">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16" grpId="0" animBg="1"/>
      <p:bldP spid="17" grpId="0" animBg="1"/>
      <p:bldP spid="18" grpId="0"/>
      <p:bldP spid="19" grpId="0"/>
      <p:bldP spid="20" grpId="0"/>
      <p:bldP spid="21" grpId="0"/>
      <p:bldP spid="22" grpId="0"/>
      <p:bldP spid="23" grpId="0"/>
      <p:bldP spid="25" grpId="0"/>
      <p:bldP spid="26" grpId="0"/>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7632" y="2622241"/>
            <a:ext cx="4468368" cy="3706368"/>
          </a:xfrm>
          <a:prstGeom prst="rect">
            <a:avLst/>
          </a:prstGeom>
        </p:spPr>
      </p:pic>
      <p:sp>
        <p:nvSpPr>
          <p:cNvPr id="24" name="TextBox 23">
            <a:extLst>
              <a:ext uri="{FF2B5EF4-FFF2-40B4-BE49-F238E27FC236}">
                <a16:creationId xmlns:a16="http://schemas.microsoft.com/office/drawing/2014/main" id="{173018C8-03FD-436F-9C99-DA75024C8C61}"/>
              </a:ext>
            </a:extLst>
          </p:cNvPr>
          <p:cNvSpPr txBox="1"/>
          <p:nvPr/>
        </p:nvSpPr>
        <p:spPr>
          <a:xfrm>
            <a:off x="606581" y="236528"/>
            <a:ext cx="868227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dirty="0">
                <a:solidFill>
                  <a:prstClr val="white">
                    <a:lumMod val="65000"/>
                  </a:prstClr>
                </a:solidFill>
                <a:latin typeface="Tw Cen MT" panose="020B0602020104020603" pitchFamily="34" charset="0"/>
              </a:rPr>
              <a:t>WELCOME</a:t>
            </a:r>
            <a:endParaRPr kumimoji="0" lang="en-US" sz="4000" b="0" i="0" u="none" strike="noStrike" kern="1200" cap="none" spc="0" normalizeH="0" baseline="0" noProof="0" dirty="0">
              <a:ln>
                <a:noFill/>
              </a:ln>
              <a:solidFill>
                <a:prstClr val="white">
                  <a:lumMod val="65000"/>
                </a:prstClr>
              </a:solidFill>
              <a:effectLst/>
              <a:uLnTx/>
              <a:uFillTx/>
              <a:latin typeface="Tw Cen MT" panose="020B0602020104020603" pitchFamily="34" charset="0"/>
              <a:ea typeface="+mn-ea"/>
              <a:cs typeface="+mn-cs"/>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6109" y="5706517"/>
            <a:ext cx="914400" cy="432816"/>
          </a:xfrm>
          <a:prstGeom prst="rect">
            <a:avLst/>
          </a:prstGeom>
        </p:spPr>
      </p:pic>
      <p:sp>
        <p:nvSpPr>
          <p:cNvPr id="2" name="TextBox 1"/>
          <p:cNvSpPr txBox="1"/>
          <p:nvPr/>
        </p:nvSpPr>
        <p:spPr>
          <a:xfrm>
            <a:off x="1058400" y="1474603"/>
            <a:ext cx="8049600" cy="1200329"/>
          </a:xfrm>
          <a:prstGeom prst="rect">
            <a:avLst/>
          </a:prstGeom>
          <a:noFill/>
        </p:spPr>
        <p:txBody>
          <a:bodyPr wrap="square" rtlCol="0">
            <a:spAutoFit/>
          </a:bodyPr>
          <a:lstStyle/>
          <a:p>
            <a:endParaRPr lang="en-GB" dirty="0">
              <a:solidFill>
                <a:schemeClr val="bg1">
                  <a:lumMod val="50000"/>
                </a:schemeClr>
              </a:solidFill>
              <a:latin typeface="Tw Cen MT" panose="020B0602020104020603" pitchFamily="34" charset="0"/>
            </a:endParaRPr>
          </a:p>
          <a:p>
            <a:pPr marL="285750" indent="-285750">
              <a:buFont typeface="Arial" pitchFamily="34" charset="0"/>
              <a:buChar char="•"/>
            </a:pPr>
            <a:endParaRPr lang="en-GB" dirty="0">
              <a:solidFill>
                <a:schemeClr val="bg1">
                  <a:lumMod val="50000"/>
                </a:schemeClr>
              </a:solidFill>
              <a:latin typeface="Tw Cen MT" panose="020B0602020104020603" pitchFamily="34" charset="0"/>
            </a:endParaRPr>
          </a:p>
          <a:p>
            <a:pPr marL="285750" indent="-285750">
              <a:buFont typeface="Arial" pitchFamily="34" charset="0"/>
              <a:buChar char="•"/>
            </a:pPr>
            <a:endParaRPr lang="en-GB" dirty="0">
              <a:solidFill>
                <a:schemeClr val="bg1">
                  <a:lumMod val="50000"/>
                </a:schemeClr>
              </a:solidFill>
              <a:latin typeface="Tw Cen MT" panose="020B0602020104020603" pitchFamily="34" charset="0"/>
            </a:endParaRPr>
          </a:p>
          <a:p>
            <a:pPr marL="285750" indent="-285750">
              <a:buFont typeface="Arial" pitchFamily="34" charset="0"/>
              <a:buChar char="•"/>
            </a:pPr>
            <a:endParaRPr lang="en-GB" dirty="0">
              <a:solidFill>
                <a:schemeClr val="bg1">
                  <a:lumMod val="50000"/>
                </a:schemeClr>
              </a:solidFill>
              <a:latin typeface="Tw Cen MT" panose="020B0602020104020603" pitchFamily="34" charset="0"/>
            </a:endParaRPr>
          </a:p>
        </p:txBody>
      </p:sp>
      <p:sp>
        <p:nvSpPr>
          <p:cNvPr id="7" name="TextBox 6"/>
          <p:cNvSpPr txBox="1"/>
          <p:nvPr/>
        </p:nvSpPr>
        <p:spPr>
          <a:xfrm>
            <a:off x="1216727" y="924542"/>
            <a:ext cx="7512977" cy="461665"/>
          </a:xfrm>
          <a:prstGeom prst="rect">
            <a:avLst/>
          </a:prstGeom>
          <a:noFill/>
        </p:spPr>
        <p:txBody>
          <a:bodyPr wrap="square" rtlCol="0">
            <a:spAutoFit/>
          </a:bodyPr>
          <a:lstStyle/>
          <a:p>
            <a:pPr algn="ctr"/>
            <a:r>
              <a:rPr lang="en-GB" sz="2400" b="1" i="1" dirty="0">
                <a:solidFill>
                  <a:srgbClr val="E44C1C"/>
                </a:solidFill>
                <a:latin typeface="Tw Cen MT" panose="020B0602020104020603" pitchFamily="34" charset="0"/>
              </a:rPr>
              <a:t>Greater Manchester’s Streamlining Milestones</a:t>
            </a:r>
          </a:p>
        </p:txBody>
      </p:sp>
      <p:sp>
        <p:nvSpPr>
          <p:cNvPr id="9" name="Shape 435"/>
          <p:cNvSpPr/>
          <p:nvPr/>
        </p:nvSpPr>
        <p:spPr>
          <a:xfrm rot="10800000">
            <a:off x="5406696" y="3037190"/>
            <a:ext cx="1344423" cy="431658"/>
          </a:xfrm>
          <a:custGeom>
            <a:avLst/>
            <a:gdLst/>
            <a:ahLst/>
            <a:cxnLst>
              <a:cxn ang="0">
                <a:pos x="wd2" y="hd2"/>
              </a:cxn>
              <a:cxn ang="5400000">
                <a:pos x="wd2" y="hd2"/>
              </a:cxn>
              <a:cxn ang="10800000">
                <a:pos x="wd2" y="hd2"/>
              </a:cxn>
              <a:cxn ang="16200000">
                <a:pos x="wd2" y="hd2"/>
              </a:cxn>
            </a:cxnLst>
            <a:rect l="0" t="0" r="r" b="b"/>
            <a:pathLst>
              <a:path w="21600" h="21398" extrusionOk="0">
                <a:moveTo>
                  <a:pt x="0" y="19886"/>
                </a:moveTo>
                <a:cubicBezTo>
                  <a:pt x="2048" y="7826"/>
                  <a:pt x="6072" y="195"/>
                  <a:pt x="10484" y="4"/>
                </a:cubicBezTo>
                <a:cubicBezTo>
                  <a:pt x="15228" y="-202"/>
                  <a:pt x="19574" y="8162"/>
                  <a:pt x="21600" y="21398"/>
                </a:cubicBezTo>
              </a:path>
            </a:pathLst>
          </a:custGeom>
          <a:ln w="25400">
            <a:solidFill>
              <a:schemeClr val="tx1">
                <a:lumMod val="40000"/>
                <a:lumOff val="60000"/>
              </a:schemeClr>
            </a:solidFill>
            <a:miter lim="400000"/>
          </a:ln>
        </p:spPr>
        <p:txBody>
          <a:bodyPr lIns="0" tIns="0" rIns="0" bIns="0" anchor="ctr"/>
          <a:lstStyle/>
          <a:p>
            <a:endParaRPr/>
          </a:p>
        </p:txBody>
      </p:sp>
      <p:sp>
        <p:nvSpPr>
          <p:cNvPr id="11" name="Shape 436"/>
          <p:cNvSpPr/>
          <p:nvPr/>
        </p:nvSpPr>
        <p:spPr>
          <a:xfrm>
            <a:off x="3320151" y="1386207"/>
            <a:ext cx="1344423" cy="431658"/>
          </a:xfrm>
          <a:custGeom>
            <a:avLst/>
            <a:gdLst/>
            <a:ahLst/>
            <a:cxnLst>
              <a:cxn ang="0">
                <a:pos x="wd2" y="hd2"/>
              </a:cxn>
              <a:cxn ang="5400000">
                <a:pos x="wd2" y="hd2"/>
              </a:cxn>
              <a:cxn ang="10800000">
                <a:pos x="wd2" y="hd2"/>
              </a:cxn>
              <a:cxn ang="16200000">
                <a:pos x="wd2" y="hd2"/>
              </a:cxn>
            </a:cxnLst>
            <a:rect l="0" t="0" r="r" b="b"/>
            <a:pathLst>
              <a:path w="21600" h="21398" extrusionOk="0">
                <a:moveTo>
                  <a:pt x="0" y="19886"/>
                </a:moveTo>
                <a:cubicBezTo>
                  <a:pt x="2048" y="7826"/>
                  <a:pt x="6072" y="195"/>
                  <a:pt x="10484" y="4"/>
                </a:cubicBezTo>
                <a:cubicBezTo>
                  <a:pt x="15228" y="-202"/>
                  <a:pt x="19574" y="8162"/>
                  <a:pt x="21600" y="21398"/>
                </a:cubicBezTo>
              </a:path>
            </a:pathLst>
          </a:custGeom>
          <a:ln w="25400">
            <a:solidFill>
              <a:schemeClr val="tx1">
                <a:lumMod val="40000"/>
                <a:lumOff val="60000"/>
              </a:schemeClr>
            </a:solidFill>
            <a:miter lim="400000"/>
          </a:ln>
        </p:spPr>
        <p:txBody>
          <a:bodyPr lIns="0" tIns="0" rIns="0" bIns="0" anchor="ctr"/>
          <a:lstStyle/>
          <a:p>
            <a:pPr lvl="0">
              <a:defRPr sz="3600"/>
            </a:pPr>
            <a:endParaRPr sz="1800" dirty="0"/>
          </a:p>
        </p:txBody>
      </p:sp>
      <p:sp>
        <p:nvSpPr>
          <p:cNvPr id="12" name="Shape 440"/>
          <p:cNvSpPr/>
          <p:nvPr/>
        </p:nvSpPr>
        <p:spPr>
          <a:xfrm rot="1551354">
            <a:off x="2230853" y="1705355"/>
            <a:ext cx="1411902" cy="1411902"/>
          </a:xfrm>
          <a:prstGeom prst="roundRect">
            <a:avLst>
              <a:gd name="adj" fmla="val 15000"/>
            </a:avLst>
          </a:prstGeom>
          <a:solidFill>
            <a:srgbClr val="47D872"/>
          </a:solidFill>
          <a:ln w="12700">
            <a:miter lim="400000"/>
          </a:ln>
        </p:spPr>
        <p:txBody>
          <a:bodyPr lIns="0" tIns="0" rIns="0" bIns="0" anchor="ctr"/>
          <a:lstStyle/>
          <a:p>
            <a:pPr lvl="0">
              <a:defRPr sz="3600"/>
            </a:pPr>
            <a:endParaRPr sz="1800"/>
          </a:p>
        </p:txBody>
      </p:sp>
      <p:sp>
        <p:nvSpPr>
          <p:cNvPr id="13" name="Shape 441"/>
          <p:cNvSpPr/>
          <p:nvPr/>
        </p:nvSpPr>
        <p:spPr>
          <a:xfrm rot="19780869">
            <a:off x="4279738" y="1705355"/>
            <a:ext cx="1411902" cy="1411902"/>
          </a:xfrm>
          <a:prstGeom prst="roundRect">
            <a:avLst>
              <a:gd name="adj" fmla="val 15000"/>
            </a:avLst>
          </a:prstGeom>
          <a:solidFill>
            <a:srgbClr val="ACE946"/>
          </a:solidFill>
          <a:ln w="12700">
            <a:miter lim="400000"/>
          </a:ln>
        </p:spPr>
        <p:txBody>
          <a:bodyPr lIns="0" tIns="0" rIns="0" bIns="0" anchor="ctr"/>
          <a:lstStyle/>
          <a:p>
            <a:pPr lvl="0">
              <a:defRPr sz="3600"/>
            </a:pPr>
            <a:endParaRPr sz="1800"/>
          </a:p>
        </p:txBody>
      </p:sp>
      <p:sp>
        <p:nvSpPr>
          <p:cNvPr id="14" name="Shape 442"/>
          <p:cNvSpPr/>
          <p:nvPr/>
        </p:nvSpPr>
        <p:spPr>
          <a:xfrm rot="747171">
            <a:off x="6331696" y="1705355"/>
            <a:ext cx="1411902" cy="1411902"/>
          </a:xfrm>
          <a:prstGeom prst="roundRect">
            <a:avLst>
              <a:gd name="adj" fmla="val 15000"/>
            </a:avLst>
          </a:prstGeom>
          <a:solidFill>
            <a:srgbClr val="F15A29"/>
          </a:solidFill>
          <a:ln w="12700">
            <a:miter lim="400000"/>
          </a:ln>
        </p:spPr>
        <p:txBody>
          <a:bodyPr lIns="0" tIns="0" rIns="0" bIns="0" anchor="ctr"/>
          <a:lstStyle/>
          <a:p>
            <a:pPr lvl="0">
              <a:defRPr sz="3600"/>
            </a:pPr>
            <a:endParaRPr sz="1800"/>
          </a:p>
        </p:txBody>
      </p:sp>
      <p:sp>
        <p:nvSpPr>
          <p:cNvPr id="15" name="Shape 450"/>
          <p:cNvSpPr/>
          <p:nvPr/>
        </p:nvSpPr>
        <p:spPr>
          <a:xfrm>
            <a:off x="2934381" y="3477175"/>
            <a:ext cx="1" cy="383748"/>
          </a:xfrm>
          <a:prstGeom prst="line">
            <a:avLst/>
          </a:prstGeom>
          <a:ln w="12700">
            <a:solidFill>
              <a:srgbClr val="47D872"/>
            </a:solidFill>
            <a:prstDash val="dash"/>
            <a:miter lim="400000"/>
            <a:tailEnd type="oval" w="lg" len="lg"/>
          </a:ln>
        </p:spPr>
        <p:txBody>
          <a:bodyPr lIns="0" tIns="0" rIns="0" bIns="0" anchor="ctr"/>
          <a:lstStyle/>
          <a:p>
            <a:pPr lvl="0">
              <a:defRPr sz="3600"/>
            </a:pPr>
            <a:endParaRPr sz="1800"/>
          </a:p>
        </p:txBody>
      </p:sp>
      <p:sp>
        <p:nvSpPr>
          <p:cNvPr id="16" name="Shape 451"/>
          <p:cNvSpPr/>
          <p:nvPr/>
        </p:nvSpPr>
        <p:spPr>
          <a:xfrm>
            <a:off x="4973215" y="3475349"/>
            <a:ext cx="1" cy="387406"/>
          </a:xfrm>
          <a:prstGeom prst="line">
            <a:avLst/>
          </a:prstGeom>
          <a:ln w="12700">
            <a:solidFill>
              <a:srgbClr val="ACE946"/>
            </a:solidFill>
            <a:prstDash val="dash"/>
            <a:miter lim="400000"/>
            <a:tailEnd type="oval" w="lg" len="lg"/>
          </a:ln>
        </p:spPr>
        <p:txBody>
          <a:bodyPr lIns="0" tIns="0" rIns="0" bIns="0" anchor="ctr"/>
          <a:lstStyle/>
          <a:p>
            <a:pPr lvl="0">
              <a:defRPr sz="3600"/>
            </a:pPr>
            <a:endParaRPr sz="1800"/>
          </a:p>
        </p:txBody>
      </p:sp>
      <p:sp>
        <p:nvSpPr>
          <p:cNvPr id="17" name="Shape 452"/>
          <p:cNvSpPr/>
          <p:nvPr/>
        </p:nvSpPr>
        <p:spPr>
          <a:xfrm>
            <a:off x="7012049" y="3475349"/>
            <a:ext cx="1" cy="387406"/>
          </a:xfrm>
          <a:prstGeom prst="line">
            <a:avLst/>
          </a:prstGeom>
          <a:ln w="12700">
            <a:solidFill>
              <a:srgbClr val="E44C1C"/>
            </a:solidFill>
            <a:prstDash val="dash"/>
            <a:miter lim="400000"/>
            <a:tailEnd type="oval" w="lg" len="lg"/>
          </a:ln>
        </p:spPr>
        <p:txBody>
          <a:bodyPr lIns="0" tIns="0" rIns="0" bIns="0" anchor="ctr"/>
          <a:lstStyle/>
          <a:p>
            <a:pPr lvl="0">
              <a:defRPr sz="3600"/>
            </a:pPr>
            <a:endParaRPr sz="1800"/>
          </a:p>
        </p:txBody>
      </p:sp>
      <p:sp>
        <p:nvSpPr>
          <p:cNvPr id="18" name="TextBox 17"/>
          <p:cNvSpPr txBox="1"/>
          <p:nvPr/>
        </p:nvSpPr>
        <p:spPr>
          <a:xfrm>
            <a:off x="2407065" y="4118744"/>
            <a:ext cx="1005275" cy="307777"/>
          </a:xfrm>
          <a:prstGeom prst="rect">
            <a:avLst/>
          </a:prstGeom>
          <a:noFill/>
        </p:spPr>
        <p:txBody>
          <a:bodyPr wrap="none" rtlCol="0">
            <a:spAutoFit/>
          </a:bodyPr>
          <a:lstStyle>
            <a:defPPr>
              <a:defRPr lang="en-US"/>
            </a:defPPr>
            <a:lvl1pPr algn="ctr">
              <a:defRPr sz="1600">
                <a:solidFill>
                  <a:schemeClr val="bg1"/>
                </a:solidFill>
                <a:latin typeface="+mj-lt"/>
              </a:defRPr>
            </a:lvl1pPr>
          </a:lstStyle>
          <a:p>
            <a:r>
              <a:rPr lang="en-US" sz="1400" dirty="0">
                <a:solidFill>
                  <a:srgbClr val="33B6D2"/>
                </a:solidFill>
                <a:latin typeface="Tw Cen MT" panose="020B0602020104020603" pitchFamily="34" charset="0"/>
              </a:rPr>
              <a:t>Recruitment</a:t>
            </a:r>
          </a:p>
        </p:txBody>
      </p:sp>
      <p:sp>
        <p:nvSpPr>
          <p:cNvPr id="19" name="TextBox 18"/>
          <p:cNvSpPr txBox="1"/>
          <p:nvPr/>
        </p:nvSpPr>
        <p:spPr>
          <a:xfrm>
            <a:off x="4588176" y="4118744"/>
            <a:ext cx="753989" cy="307777"/>
          </a:xfrm>
          <a:prstGeom prst="rect">
            <a:avLst/>
          </a:prstGeom>
          <a:noFill/>
        </p:spPr>
        <p:txBody>
          <a:bodyPr wrap="none" rtlCol="0">
            <a:spAutoFit/>
          </a:bodyPr>
          <a:lstStyle>
            <a:defPPr>
              <a:defRPr lang="en-US"/>
            </a:defPPr>
            <a:lvl1pPr algn="ctr">
              <a:defRPr sz="1600">
                <a:solidFill>
                  <a:schemeClr val="bg1"/>
                </a:solidFill>
                <a:latin typeface="+mj-lt"/>
              </a:defRPr>
            </a:lvl1pPr>
          </a:lstStyle>
          <a:p>
            <a:r>
              <a:rPr lang="en-US" sz="1400" dirty="0">
                <a:solidFill>
                  <a:srgbClr val="3DA9CF"/>
                </a:solidFill>
                <a:latin typeface="Tw Cen MT" panose="020B0602020104020603" pitchFamily="34" charset="0"/>
              </a:rPr>
              <a:t>Training</a:t>
            </a:r>
          </a:p>
        </p:txBody>
      </p:sp>
      <p:sp>
        <p:nvSpPr>
          <p:cNvPr id="20" name="TextBox 19"/>
          <p:cNvSpPr txBox="1"/>
          <p:nvPr/>
        </p:nvSpPr>
        <p:spPr>
          <a:xfrm>
            <a:off x="6722705" y="4118744"/>
            <a:ext cx="595869" cy="307777"/>
          </a:xfrm>
          <a:prstGeom prst="rect">
            <a:avLst/>
          </a:prstGeom>
          <a:noFill/>
        </p:spPr>
        <p:txBody>
          <a:bodyPr wrap="none" rtlCol="0">
            <a:spAutoFit/>
          </a:bodyPr>
          <a:lstStyle>
            <a:defPPr>
              <a:defRPr lang="en-US"/>
            </a:defPPr>
            <a:lvl1pPr algn="ctr">
              <a:defRPr sz="1600">
                <a:solidFill>
                  <a:schemeClr val="bg1"/>
                </a:solidFill>
                <a:latin typeface="+mj-lt"/>
              </a:defRPr>
            </a:lvl1pPr>
          </a:lstStyle>
          <a:p>
            <a:r>
              <a:rPr lang="en-US" sz="1400" dirty="0">
                <a:solidFill>
                  <a:srgbClr val="5390CB"/>
                </a:solidFill>
                <a:latin typeface="Tw Cen MT" panose="020B0602020104020603" pitchFamily="34" charset="0"/>
              </a:rPr>
              <a:t>Policy</a:t>
            </a:r>
          </a:p>
        </p:txBody>
      </p:sp>
      <p:sp>
        <p:nvSpPr>
          <p:cNvPr id="21" name="TextBox 20"/>
          <p:cNvSpPr txBox="1"/>
          <p:nvPr/>
        </p:nvSpPr>
        <p:spPr>
          <a:xfrm>
            <a:off x="2036936" y="4475425"/>
            <a:ext cx="1713432" cy="1708160"/>
          </a:xfrm>
          <a:prstGeom prst="rect">
            <a:avLst/>
          </a:prstGeom>
          <a:noFill/>
        </p:spPr>
        <p:txBody>
          <a:bodyPr wrap="square" rtlCol="0">
            <a:spAutoFit/>
          </a:bodyPr>
          <a:lstStyle/>
          <a:p>
            <a:pPr marL="87313" lvl="1" algn="ctr"/>
            <a:r>
              <a:rPr lang="en-US" sz="1050" dirty="0">
                <a:solidFill>
                  <a:schemeClr val="bg1">
                    <a:lumMod val="50000"/>
                  </a:schemeClr>
                </a:solidFill>
                <a:latin typeface="Tw Cen MT" panose="020B0602020104020603" pitchFamily="34" charset="0"/>
              </a:rPr>
              <a:t>Mandating the DBS Update Service for all eligible staff</a:t>
            </a:r>
          </a:p>
          <a:p>
            <a:pPr marL="430213" lvl="1" indent="-342900" algn="ctr">
              <a:buFont typeface="+mj-lt"/>
              <a:buAutoNum type="arabicPeriod"/>
            </a:pPr>
            <a:endParaRPr lang="en-GB" sz="1050" dirty="0">
              <a:solidFill>
                <a:schemeClr val="bg1">
                  <a:lumMod val="50000"/>
                </a:schemeClr>
              </a:solidFill>
              <a:latin typeface="Tw Cen MT" panose="020B0602020104020603" pitchFamily="34" charset="0"/>
            </a:endParaRPr>
          </a:p>
          <a:p>
            <a:pPr marL="87313" lvl="1" algn="ctr"/>
            <a:r>
              <a:rPr lang="en-US" sz="1050" dirty="0">
                <a:solidFill>
                  <a:schemeClr val="bg1">
                    <a:lumMod val="50000"/>
                  </a:schemeClr>
                </a:solidFill>
                <a:latin typeface="Tw Cen MT" panose="020B0602020104020603" pitchFamily="34" charset="0"/>
              </a:rPr>
              <a:t>Implementing a values based recruitment question bank</a:t>
            </a:r>
          </a:p>
          <a:p>
            <a:pPr marL="430213" lvl="1" indent="-342900" algn="ctr">
              <a:buFont typeface="+mj-lt"/>
              <a:buAutoNum type="arabicPeriod"/>
            </a:pPr>
            <a:endParaRPr lang="en-GB" sz="1050" dirty="0">
              <a:solidFill>
                <a:schemeClr val="bg1">
                  <a:lumMod val="50000"/>
                </a:schemeClr>
              </a:solidFill>
              <a:latin typeface="Tw Cen MT" panose="020B0602020104020603" pitchFamily="34" charset="0"/>
            </a:endParaRPr>
          </a:p>
          <a:p>
            <a:pPr marL="87313" lvl="1" algn="ctr"/>
            <a:r>
              <a:rPr lang="en-US" sz="1050" dirty="0">
                <a:solidFill>
                  <a:schemeClr val="bg1">
                    <a:lumMod val="50000"/>
                  </a:schemeClr>
                </a:solidFill>
                <a:latin typeface="Tw Cen MT" panose="020B0602020104020603" pitchFamily="34" charset="0"/>
              </a:rPr>
              <a:t>Recording qualifications on ESR</a:t>
            </a:r>
            <a:endParaRPr lang="en-GB" sz="1050" dirty="0">
              <a:solidFill>
                <a:schemeClr val="bg1">
                  <a:lumMod val="50000"/>
                </a:schemeClr>
              </a:solidFill>
              <a:latin typeface="Tw Cen MT" panose="020B0602020104020603" pitchFamily="34" charset="0"/>
            </a:endParaRPr>
          </a:p>
        </p:txBody>
      </p:sp>
      <p:sp>
        <p:nvSpPr>
          <p:cNvPr id="22" name="TextBox 21"/>
          <p:cNvSpPr txBox="1"/>
          <p:nvPr/>
        </p:nvSpPr>
        <p:spPr>
          <a:xfrm>
            <a:off x="3992361" y="4467129"/>
            <a:ext cx="2086545" cy="1869743"/>
          </a:xfrm>
          <a:prstGeom prst="rect">
            <a:avLst/>
          </a:prstGeom>
          <a:noFill/>
        </p:spPr>
        <p:txBody>
          <a:bodyPr wrap="square" rtlCol="0">
            <a:spAutoFit/>
          </a:bodyPr>
          <a:lstStyle/>
          <a:p>
            <a:pPr marL="87313" lvl="1" algn="ctr"/>
            <a:r>
              <a:rPr lang="en-US" sz="1050" dirty="0">
                <a:solidFill>
                  <a:schemeClr val="bg1">
                    <a:lumMod val="50000"/>
                  </a:schemeClr>
                </a:solidFill>
                <a:latin typeface="Tw Cen MT" panose="020B0602020104020603" pitchFamily="34" charset="0"/>
              </a:rPr>
              <a:t>Training alignment to the Dementia Framework, which can then be accepted across Greater Manchester Trusts upon transfer</a:t>
            </a:r>
          </a:p>
          <a:p>
            <a:pPr marL="430213" lvl="1" indent="-342900" algn="ctr">
              <a:buFont typeface="+mj-lt"/>
              <a:buAutoNum type="arabicPeriod"/>
            </a:pPr>
            <a:endParaRPr lang="en-GB" sz="1050" dirty="0">
              <a:solidFill>
                <a:schemeClr val="bg1">
                  <a:lumMod val="50000"/>
                </a:schemeClr>
              </a:solidFill>
              <a:latin typeface="Tw Cen MT" panose="020B0602020104020603" pitchFamily="34" charset="0"/>
            </a:endParaRPr>
          </a:p>
          <a:p>
            <a:pPr marL="87313" lvl="1" algn="ctr"/>
            <a:r>
              <a:rPr lang="en-US" sz="1050" dirty="0">
                <a:solidFill>
                  <a:schemeClr val="bg1">
                    <a:lumMod val="50000"/>
                  </a:schemeClr>
                </a:solidFill>
                <a:latin typeface="Tw Cen MT" panose="020B0602020104020603" pitchFamily="34" charset="0"/>
              </a:rPr>
              <a:t>Agreed techniques for Prevention and Management of Violence and Aggression (PMVA) across the 2 GM Mental Health Trusts, which can then be accepted between the 2 Trusts upon transfer</a:t>
            </a:r>
            <a:endParaRPr lang="en-GB" sz="1050" dirty="0">
              <a:solidFill>
                <a:schemeClr val="bg1">
                  <a:lumMod val="50000"/>
                </a:schemeClr>
              </a:solidFill>
              <a:latin typeface="Tw Cen MT" panose="020B0602020104020603" pitchFamily="34" charset="0"/>
            </a:endParaRPr>
          </a:p>
        </p:txBody>
      </p:sp>
      <p:sp>
        <p:nvSpPr>
          <p:cNvPr id="23" name="TextBox 22"/>
          <p:cNvSpPr txBox="1"/>
          <p:nvPr/>
        </p:nvSpPr>
        <p:spPr>
          <a:xfrm>
            <a:off x="6163917" y="4467129"/>
            <a:ext cx="1969429" cy="1869743"/>
          </a:xfrm>
          <a:prstGeom prst="rect">
            <a:avLst/>
          </a:prstGeom>
          <a:noFill/>
        </p:spPr>
        <p:txBody>
          <a:bodyPr wrap="square" rtlCol="0">
            <a:spAutoFit/>
          </a:bodyPr>
          <a:lstStyle/>
          <a:p>
            <a:pPr marL="87312" lvl="1"/>
            <a:r>
              <a:rPr lang="en-US" sz="1050" dirty="0">
                <a:solidFill>
                  <a:schemeClr val="bg1">
                    <a:lumMod val="50000"/>
                  </a:schemeClr>
                </a:solidFill>
                <a:latin typeface="Tw Cen MT" panose="020B0602020104020603" pitchFamily="34" charset="0"/>
              </a:rPr>
              <a:t>Designing and developing (or reviewing and adopting from one of the other sub-regions) the following GM recommended policies:</a:t>
            </a:r>
            <a:endParaRPr lang="en-GB" sz="1050" dirty="0">
              <a:solidFill>
                <a:schemeClr val="bg1">
                  <a:lumMod val="50000"/>
                </a:schemeClr>
              </a:solidFill>
              <a:latin typeface="Tw Cen MT" panose="020B0602020104020603" pitchFamily="34" charset="0"/>
            </a:endParaRPr>
          </a:p>
          <a:p>
            <a:pPr marL="430212" lvl="2" indent="-342900">
              <a:buFont typeface="Wingdings" panose="05000000000000000000" pitchFamily="2" charset="2"/>
              <a:buChar char="§"/>
            </a:pPr>
            <a:r>
              <a:rPr lang="en-US" sz="1050" dirty="0">
                <a:solidFill>
                  <a:schemeClr val="bg1">
                    <a:lumMod val="50000"/>
                  </a:schemeClr>
                </a:solidFill>
                <a:latin typeface="Tw Cen MT" panose="020B0602020104020603" pitchFamily="34" charset="0"/>
              </a:rPr>
              <a:t>Notice Periods</a:t>
            </a:r>
            <a:endParaRPr lang="en-GB" sz="1050" dirty="0">
              <a:solidFill>
                <a:schemeClr val="bg1">
                  <a:lumMod val="50000"/>
                </a:schemeClr>
              </a:solidFill>
              <a:latin typeface="Tw Cen MT" panose="020B0602020104020603" pitchFamily="34" charset="0"/>
            </a:endParaRPr>
          </a:p>
          <a:p>
            <a:pPr marL="430212" lvl="2" indent="-342900">
              <a:buFont typeface="Wingdings" panose="05000000000000000000" pitchFamily="2" charset="2"/>
              <a:buChar char="§"/>
            </a:pPr>
            <a:r>
              <a:rPr lang="en-US" sz="1050" dirty="0">
                <a:solidFill>
                  <a:schemeClr val="bg1">
                    <a:lumMod val="50000"/>
                  </a:schemeClr>
                </a:solidFill>
                <a:latin typeface="Tw Cen MT" panose="020B0602020104020603" pitchFamily="34" charset="0"/>
              </a:rPr>
              <a:t>Probation Periods</a:t>
            </a:r>
            <a:endParaRPr lang="en-GB" sz="1050" dirty="0">
              <a:solidFill>
                <a:schemeClr val="bg1">
                  <a:lumMod val="50000"/>
                </a:schemeClr>
              </a:solidFill>
              <a:latin typeface="Tw Cen MT" panose="020B0602020104020603" pitchFamily="34" charset="0"/>
            </a:endParaRPr>
          </a:p>
          <a:p>
            <a:pPr marL="430212" lvl="2" indent="-342900">
              <a:buFont typeface="Wingdings" panose="05000000000000000000" pitchFamily="2" charset="2"/>
              <a:buChar char="§"/>
            </a:pPr>
            <a:r>
              <a:rPr lang="en-US" sz="1050" dirty="0" err="1">
                <a:solidFill>
                  <a:schemeClr val="bg1">
                    <a:lumMod val="50000"/>
                  </a:schemeClr>
                </a:solidFill>
                <a:latin typeface="Tw Cen MT" panose="020B0602020104020603" pitchFamily="34" charset="0"/>
              </a:rPr>
              <a:t>Secondments</a:t>
            </a:r>
            <a:endParaRPr lang="en-GB" sz="1050" dirty="0">
              <a:solidFill>
                <a:schemeClr val="bg1">
                  <a:lumMod val="50000"/>
                </a:schemeClr>
              </a:solidFill>
              <a:latin typeface="Tw Cen MT" panose="020B0602020104020603" pitchFamily="34" charset="0"/>
            </a:endParaRPr>
          </a:p>
          <a:p>
            <a:pPr marL="430212" lvl="2" indent="-342900">
              <a:buFont typeface="Wingdings" panose="05000000000000000000" pitchFamily="2" charset="2"/>
              <a:buChar char="§"/>
            </a:pPr>
            <a:r>
              <a:rPr lang="en-US" sz="1050" dirty="0">
                <a:solidFill>
                  <a:schemeClr val="bg1">
                    <a:lumMod val="50000"/>
                  </a:schemeClr>
                </a:solidFill>
                <a:latin typeface="Tw Cen MT" panose="020B0602020104020603" pitchFamily="34" charset="0"/>
              </a:rPr>
              <a:t>Honorary Contracts</a:t>
            </a:r>
            <a:endParaRPr lang="en-GB" sz="1050" dirty="0">
              <a:solidFill>
                <a:schemeClr val="bg1">
                  <a:lumMod val="50000"/>
                </a:schemeClr>
              </a:solidFill>
              <a:latin typeface="Tw Cen MT" panose="020B0602020104020603" pitchFamily="34" charset="0"/>
            </a:endParaRPr>
          </a:p>
          <a:p>
            <a:pPr marL="430212" lvl="2" indent="-342900">
              <a:buFont typeface="Wingdings" panose="05000000000000000000" pitchFamily="2" charset="2"/>
              <a:buChar char="§"/>
            </a:pPr>
            <a:r>
              <a:rPr lang="en-US" sz="1050" dirty="0">
                <a:solidFill>
                  <a:schemeClr val="bg1">
                    <a:lumMod val="50000"/>
                  </a:schemeClr>
                </a:solidFill>
                <a:latin typeface="Tw Cen MT" panose="020B0602020104020603" pitchFamily="34" charset="0"/>
              </a:rPr>
              <a:t>Mandatory Training &amp; Induction Policy</a:t>
            </a:r>
            <a:endParaRPr lang="en-GB" sz="1050" dirty="0">
              <a:solidFill>
                <a:schemeClr val="bg1">
                  <a:lumMod val="50000"/>
                </a:schemeClr>
              </a:solidFill>
              <a:latin typeface="Tw Cen MT" panose="020B0602020104020603" pitchFamily="34" charset="0"/>
            </a:endParaRPr>
          </a:p>
        </p:txBody>
      </p:sp>
      <p:sp>
        <p:nvSpPr>
          <p:cNvPr id="25" name="TextBox 24"/>
          <p:cNvSpPr txBox="1"/>
          <p:nvPr/>
        </p:nvSpPr>
        <p:spPr>
          <a:xfrm>
            <a:off x="2586533" y="2088141"/>
            <a:ext cx="646331" cy="646331"/>
          </a:xfrm>
          <a:prstGeom prst="rect">
            <a:avLst/>
          </a:prstGeom>
          <a:noFill/>
        </p:spPr>
        <p:txBody>
          <a:bodyPr wrap="none" rtlCol="0">
            <a:spAutoFit/>
          </a:bodyPr>
          <a:lstStyle/>
          <a:p>
            <a:pPr algn="ctr"/>
            <a:r>
              <a:rPr lang="en-US" sz="3600" dirty="0">
                <a:solidFill>
                  <a:srgbClr val="FFFFFF"/>
                </a:solidFill>
                <a:latin typeface="Flaticon" panose="02000603000000000000" pitchFamily="2" charset="0"/>
              </a:rPr>
              <a:t></a:t>
            </a:r>
          </a:p>
        </p:txBody>
      </p:sp>
      <p:sp>
        <p:nvSpPr>
          <p:cNvPr id="26" name="TextBox 25"/>
          <p:cNvSpPr txBox="1"/>
          <p:nvPr/>
        </p:nvSpPr>
        <p:spPr>
          <a:xfrm>
            <a:off x="4642001" y="2088141"/>
            <a:ext cx="646331" cy="646331"/>
          </a:xfrm>
          <a:prstGeom prst="rect">
            <a:avLst/>
          </a:prstGeom>
          <a:noFill/>
        </p:spPr>
        <p:txBody>
          <a:bodyPr wrap="none" rtlCol="0">
            <a:spAutoFit/>
          </a:bodyPr>
          <a:lstStyle/>
          <a:p>
            <a:pPr algn="ctr"/>
            <a:r>
              <a:rPr lang="en-US" sz="3600" dirty="0">
                <a:solidFill>
                  <a:srgbClr val="FFFFFF"/>
                </a:solidFill>
                <a:latin typeface="Flaticon" panose="02000603000000000000" pitchFamily="2" charset="0"/>
              </a:rPr>
              <a:t></a:t>
            </a:r>
          </a:p>
        </p:txBody>
      </p:sp>
      <p:sp>
        <p:nvSpPr>
          <p:cNvPr id="27" name="TextBox 26"/>
          <p:cNvSpPr txBox="1"/>
          <p:nvPr/>
        </p:nvSpPr>
        <p:spPr>
          <a:xfrm>
            <a:off x="6697469" y="2088141"/>
            <a:ext cx="646331" cy="646331"/>
          </a:xfrm>
          <a:prstGeom prst="rect">
            <a:avLst/>
          </a:prstGeom>
          <a:noFill/>
        </p:spPr>
        <p:txBody>
          <a:bodyPr wrap="none" rtlCol="0">
            <a:spAutoFit/>
          </a:bodyPr>
          <a:lstStyle/>
          <a:p>
            <a:pPr algn="ctr"/>
            <a:r>
              <a:rPr lang="en-US" sz="3600" dirty="0">
                <a:solidFill>
                  <a:srgbClr val="FFFFFF"/>
                </a:solidFill>
                <a:latin typeface="Flaticon" panose="02000603000000000000" pitchFamily="2" charset="0"/>
              </a:rPr>
              <a:t></a:t>
            </a:r>
          </a:p>
        </p:txBody>
      </p:sp>
    </p:spTree>
    <p:extLst>
      <p:ext uri="{BB962C8B-B14F-4D97-AF65-F5344CB8AC3E}">
        <p14:creationId xmlns:p14="http://schemas.microsoft.com/office/powerpoint/2010/main" val="1194420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childTnLst>
                          </p:cTn>
                        </p:par>
                        <p:par>
                          <p:cTn id="12" fill="hold">
                            <p:stCondLst>
                              <p:cond delay="1000"/>
                            </p:stCondLst>
                            <p:childTnLst>
                              <p:par>
                                <p:cTn id="13" presetID="47"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left)">
                                      <p:cBhvr>
                                        <p:cTn id="28" dur="500"/>
                                        <p:tgtEl>
                                          <p:spTgt spid="11"/>
                                        </p:tgtEl>
                                      </p:cBhvr>
                                    </p:animEffect>
                                  </p:childTnLst>
                                </p:cTn>
                              </p:par>
                            </p:childTnLst>
                          </p:cTn>
                        </p:par>
                        <p:par>
                          <p:cTn id="29" fill="hold">
                            <p:stCondLst>
                              <p:cond delay="3000"/>
                            </p:stCondLst>
                            <p:childTnLst>
                              <p:par>
                                <p:cTn id="30" presetID="10" presetClass="entr" presetSubtype="0"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par>
                          <p:cTn id="33" fill="hold">
                            <p:stCondLst>
                              <p:cond delay="3500"/>
                            </p:stCondLst>
                            <p:childTnLst>
                              <p:par>
                                <p:cTn id="34" presetID="10"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childTnLst>
                                </p:cTn>
                              </p:par>
                            </p:childTnLst>
                          </p:cTn>
                        </p:par>
                        <p:par>
                          <p:cTn id="37" fill="hold">
                            <p:stCondLst>
                              <p:cond delay="4000"/>
                            </p:stCondLst>
                            <p:childTnLst>
                              <p:par>
                                <p:cTn id="38" presetID="47" presetClass="entr" presetSubtype="0" fill="hold" grpId="0"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1000"/>
                                        <p:tgtEl>
                                          <p:spTgt spid="16"/>
                                        </p:tgtEl>
                                      </p:cBhvr>
                                    </p:animEffect>
                                    <p:anim calcmode="lin" valueType="num">
                                      <p:cBhvr>
                                        <p:cTn id="41" dur="1000" fill="hold"/>
                                        <p:tgtEl>
                                          <p:spTgt spid="16"/>
                                        </p:tgtEl>
                                        <p:attrNameLst>
                                          <p:attrName>ppt_x</p:attrName>
                                        </p:attrNameLst>
                                      </p:cBhvr>
                                      <p:tavLst>
                                        <p:tav tm="0">
                                          <p:val>
                                            <p:strVal val="#ppt_x"/>
                                          </p:val>
                                        </p:tav>
                                        <p:tav tm="100000">
                                          <p:val>
                                            <p:strVal val="#ppt_x"/>
                                          </p:val>
                                        </p:tav>
                                      </p:tavLst>
                                    </p:anim>
                                    <p:anim calcmode="lin" valueType="num">
                                      <p:cBhvr>
                                        <p:cTn id="42" dur="1000" fill="hold"/>
                                        <p:tgtEl>
                                          <p:spTgt spid="16"/>
                                        </p:tgtEl>
                                        <p:attrNameLst>
                                          <p:attrName>ppt_y</p:attrName>
                                        </p:attrNameLst>
                                      </p:cBhvr>
                                      <p:tavLst>
                                        <p:tav tm="0">
                                          <p:val>
                                            <p:strVal val="#ppt_y-.1"/>
                                          </p:val>
                                        </p:tav>
                                        <p:tav tm="100000">
                                          <p:val>
                                            <p:strVal val="#ppt_y"/>
                                          </p:val>
                                        </p:tav>
                                      </p:tavLst>
                                    </p:anim>
                                  </p:childTnLst>
                                </p:cTn>
                              </p:par>
                              <p:par>
                                <p:cTn id="43" presetID="10" presetClass="entr" presetSubtype="0"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500"/>
                                        <p:tgtEl>
                                          <p:spTgt spid="19"/>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fade">
                                      <p:cBhvr>
                                        <p:cTn id="48" dur="500"/>
                                        <p:tgtEl>
                                          <p:spTgt spid="22"/>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wipe(left)">
                                      <p:cBhvr>
                                        <p:cTn id="52" dur="500"/>
                                        <p:tgtEl>
                                          <p:spTgt spid="9"/>
                                        </p:tgtEl>
                                      </p:cBhvr>
                                    </p:animEffect>
                                  </p:childTnLst>
                                </p:cTn>
                              </p:par>
                            </p:childTnLst>
                          </p:cTn>
                        </p:par>
                        <p:par>
                          <p:cTn id="53" fill="hold">
                            <p:stCondLst>
                              <p:cond delay="5500"/>
                            </p:stCondLst>
                            <p:childTnLst>
                              <p:par>
                                <p:cTn id="54" presetID="10" presetClass="entr" presetSubtype="0" fill="hold" grpId="0" nodeType="after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500"/>
                                        <p:tgtEl>
                                          <p:spTgt spid="14"/>
                                        </p:tgtEl>
                                      </p:cBhvr>
                                    </p:animEffect>
                                  </p:childTnLst>
                                </p:cTn>
                              </p:par>
                            </p:childTnLst>
                          </p:cTn>
                        </p:par>
                        <p:par>
                          <p:cTn id="57" fill="hold">
                            <p:stCondLst>
                              <p:cond delay="6000"/>
                            </p:stCondLst>
                            <p:childTnLst>
                              <p:par>
                                <p:cTn id="58" presetID="10"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500"/>
                                        <p:tgtEl>
                                          <p:spTgt spid="27"/>
                                        </p:tgtEl>
                                      </p:cBhvr>
                                    </p:animEffect>
                                  </p:childTnLst>
                                </p:cTn>
                              </p:par>
                              <p:par>
                                <p:cTn id="61" presetID="47" presetClass="entr" presetSubtype="0" fill="hold" grpId="0" nodeType="with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par>
                                <p:cTn id="66" presetID="10" presetClass="entr" presetSubtype="0" fill="hold" grpId="0" nodeType="withEffect">
                                  <p:stCondLst>
                                    <p:cond delay="0"/>
                                  </p:stCondLst>
                                  <p:childTnLst>
                                    <p:set>
                                      <p:cBhvr>
                                        <p:cTn id="67" dur="1" fill="hold">
                                          <p:stCondLst>
                                            <p:cond delay="0"/>
                                          </p:stCondLst>
                                        </p:cTn>
                                        <p:tgtEl>
                                          <p:spTgt spid="20"/>
                                        </p:tgtEl>
                                        <p:attrNameLst>
                                          <p:attrName>style.visibility</p:attrName>
                                        </p:attrNameLst>
                                      </p:cBhvr>
                                      <p:to>
                                        <p:strVal val="visible"/>
                                      </p:to>
                                    </p:set>
                                    <p:animEffect transition="in" filter="fade">
                                      <p:cBhvr>
                                        <p:cTn id="68" dur="500"/>
                                        <p:tgtEl>
                                          <p:spTgt spid="20"/>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fade">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16" grpId="0" animBg="1"/>
      <p:bldP spid="17" grpId="0" animBg="1"/>
      <p:bldP spid="18" grpId="0"/>
      <p:bldP spid="19" grpId="0"/>
      <p:bldP spid="20" grpId="0"/>
      <p:bldP spid="21" grpId="0"/>
      <p:bldP spid="22" grpId="0"/>
      <p:bldP spid="23" grpId="0"/>
      <p:bldP spid="25" grpId="0"/>
      <p:bldP spid="26" grpId="0"/>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7632" y="3151632"/>
            <a:ext cx="4468368" cy="3706368"/>
          </a:xfrm>
          <a:prstGeom prst="rect">
            <a:avLst/>
          </a:prstGeom>
        </p:spPr>
      </p:pic>
      <p:sp>
        <p:nvSpPr>
          <p:cNvPr id="24" name="TextBox 23">
            <a:extLst>
              <a:ext uri="{FF2B5EF4-FFF2-40B4-BE49-F238E27FC236}">
                <a16:creationId xmlns:a16="http://schemas.microsoft.com/office/drawing/2014/main" id="{173018C8-03FD-436F-9C99-DA75024C8C61}"/>
              </a:ext>
            </a:extLst>
          </p:cNvPr>
          <p:cNvSpPr txBox="1"/>
          <p:nvPr/>
        </p:nvSpPr>
        <p:spPr>
          <a:xfrm>
            <a:off x="606581" y="236528"/>
            <a:ext cx="868227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dirty="0">
                <a:solidFill>
                  <a:prstClr val="white">
                    <a:lumMod val="65000"/>
                  </a:prstClr>
                </a:solidFill>
                <a:latin typeface="Tw Cen MT" panose="020B0602020104020603" pitchFamily="34" charset="0"/>
              </a:rPr>
              <a:t>WELCOME</a:t>
            </a:r>
            <a:endParaRPr kumimoji="0" lang="en-US" sz="4000" b="0" i="0" u="none" strike="noStrike" kern="1200" cap="none" spc="0" normalizeH="0" baseline="0" noProof="0" dirty="0">
              <a:ln>
                <a:noFill/>
              </a:ln>
              <a:solidFill>
                <a:prstClr val="white">
                  <a:lumMod val="65000"/>
                </a:prstClr>
              </a:solidFill>
              <a:effectLst/>
              <a:uLnTx/>
              <a:uFillTx/>
              <a:latin typeface="Tw Cen MT" panose="020B0602020104020603" pitchFamily="34" charset="0"/>
              <a:ea typeface="+mn-ea"/>
              <a:cs typeface="+mn-cs"/>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6109" y="6235908"/>
            <a:ext cx="914400" cy="432816"/>
          </a:xfrm>
          <a:prstGeom prst="rect">
            <a:avLst/>
          </a:prstGeom>
        </p:spPr>
      </p:pic>
      <p:sp>
        <p:nvSpPr>
          <p:cNvPr id="2" name="TextBox 1"/>
          <p:cNvSpPr txBox="1"/>
          <p:nvPr/>
        </p:nvSpPr>
        <p:spPr>
          <a:xfrm>
            <a:off x="1130509" y="1752033"/>
            <a:ext cx="8049600" cy="1200329"/>
          </a:xfrm>
          <a:prstGeom prst="rect">
            <a:avLst/>
          </a:prstGeom>
          <a:noFill/>
        </p:spPr>
        <p:txBody>
          <a:bodyPr wrap="square" rtlCol="0">
            <a:spAutoFit/>
          </a:bodyPr>
          <a:lstStyle/>
          <a:p>
            <a:endParaRPr lang="en-GB" sz="1600" dirty="0">
              <a:solidFill>
                <a:schemeClr val="bg1">
                  <a:lumMod val="50000"/>
                </a:schemeClr>
              </a:solidFill>
              <a:latin typeface="Tw Cen MT" panose="020B0602020104020603" pitchFamily="34" charset="0"/>
            </a:endParaRPr>
          </a:p>
          <a:p>
            <a:endParaRPr lang="en-GB" sz="2400" dirty="0">
              <a:solidFill>
                <a:schemeClr val="bg1">
                  <a:lumMod val="50000"/>
                </a:schemeClr>
              </a:solidFill>
              <a:latin typeface="Tw Cen MT" panose="020B0602020104020603" pitchFamily="34" charset="0"/>
            </a:endParaRPr>
          </a:p>
          <a:p>
            <a:pPr marL="285750" indent="-285750">
              <a:buFont typeface="Arial" pitchFamily="34" charset="0"/>
              <a:buChar char="•"/>
            </a:pPr>
            <a:endParaRPr lang="en-GB" sz="1600" dirty="0">
              <a:solidFill>
                <a:schemeClr val="bg1">
                  <a:lumMod val="50000"/>
                </a:schemeClr>
              </a:solidFill>
              <a:latin typeface="Tw Cen MT" panose="020B0602020104020603" pitchFamily="34" charset="0"/>
            </a:endParaRPr>
          </a:p>
          <a:p>
            <a:pPr marL="285750" indent="-285750">
              <a:buFont typeface="Arial" pitchFamily="34" charset="0"/>
              <a:buChar char="•"/>
            </a:pPr>
            <a:endParaRPr lang="en-GB" sz="1600" dirty="0">
              <a:solidFill>
                <a:schemeClr val="bg1">
                  <a:lumMod val="50000"/>
                </a:schemeClr>
              </a:solidFill>
              <a:latin typeface="Tw Cen MT" panose="020B0602020104020603" pitchFamily="34" charset="0"/>
            </a:endParaRPr>
          </a:p>
        </p:txBody>
      </p:sp>
      <p:sp>
        <p:nvSpPr>
          <p:cNvPr id="7" name="TextBox 6"/>
          <p:cNvSpPr txBox="1"/>
          <p:nvPr/>
        </p:nvSpPr>
        <p:spPr>
          <a:xfrm>
            <a:off x="1191228" y="1145578"/>
            <a:ext cx="7512977" cy="461665"/>
          </a:xfrm>
          <a:prstGeom prst="rect">
            <a:avLst/>
          </a:prstGeom>
          <a:noFill/>
        </p:spPr>
        <p:txBody>
          <a:bodyPr wrap="square" rtlCol="0">
            <a:spAutoFit/>
          </a:bodyPr>
          <a:lstStyle/>
          <a:p>
            <a:pPr algn="ctr"/>
            <a:r>
              <a:rPr lang="en-GB" sz="2400" b="1" i="1" dirty="0">
                <a:solidFill>
                  <a:srgbClr val="E44C1C"/>
                </a:solidFill>
                <a:latin typeface="Tw Cen MT" panose="020B0602020104020603" pitchFamily="34" charset="0"/>
              </a:rPr>
              <a:t>GM Strategic Overview</a:t>
            </a:r>
          </a:p>
        </p:txBody>
      </p:sp>
      <p:sp>
        <p:nvSpPr>
          <p:cNvPr id="11" name="未知"/>
          <p:cNvSpPr>
            <a:spLocks/>
          </p:cNvSpPr>
          <p:nvPr/>
        </p:nvSpPr>
        <p:spPr bwMode="auto">
          <a:xfrm rot="900000">
            <a:off x="4314293" y="2318545"/>
            <a:ext cx="1558688" cy="309527"/>
          </a:xfrm>
          <a:custGeom>
            <a:avLst/>
            <a:gdLst>
              <a:gd name="T0" fmla="*/ 110 w 392"/>
              <a:gd name="T1" fmla="*/ 41 h 78"/>
              <a:gd name="T2" fmla="*/ 85 w 392"/>
              <a:gd name="T3" fmla="*/ 55 h 78"/>
              <a:gd name="T4" fmla="*/ 184 w 392"/>
              <a:gd name="T5" fmla="*/ 78 h 78"/>
              <a:gd name="T6" fmla="*/ 295 w 392"/>
              <a:gd name="T7" fmla="*/ 52 h 78"/>
              <a:gd name="T8" fmla="*/ 372 w 392"/>
              <a:gd name="T9" fmla="*/ 65 h 78"/>
              <a:gd name="T10" fmla="*/ 338 w 392"/>
              <a:gd name="T11" fmla="*/ 43 h 78"/>
              <a:gd name="T12" fmla="*/ 386 w 392"/>
              <a:gd name="T13" fmla="*/ 32 h 78"/>
              <a:gd name="T14" fmla="*/ 212 w 392"/>
              <a:gd name="T15" fmla="*/ 0 h 78"/>
              <a:gd name="T16" fmla="*/ 0 w 392"/>
              <a:gd name="T17" fmla="*/ 35 h 78"/>
              <a:gd name="T18" fmla="*/ 53 w 392"/>
              <a:gd name="T19" fmla="*/ 47 h 78"/>
              <a:gd name="T20" fmla="*/ 110 w 392"/>
              <a:gd name="T21" fmla="*/ 4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2" h="78">
                <a:moveTo>
                  <a:pt x="110" y="41"/>
                </a:moveTo>
                <a:cubicBezTo>
                  <a:pt x="118" y="46"/>
                  <a:pt x="99" y="52"/>
                  <a:pt x="85" y="55"/>
                </a:cubicBezTo>
                <a:cubicBezTo>
                  <a:pt x="184" y="78"/>
                  <a:pt x="184" y="78"/>
                  <a:pt x="184" y="78"/>
                </a:cubicBezTo>
                <a:cubicBezTo>
                  <a:pt x="295" y="52"/>
                  <a:pt x="295" y="52"/>
                  <a:pt x="295" y="52"/>
                </a:cubicBezTo>
                <a:cubicBezTo>
                  <a:pt x="306" y="67"/>
                  <a:pt x="348" y="77"/>
                  <a:pt x="372" y="65"/>
                </a:cubicBezTo>
                <a:cubicBezTo>
                  <a:pt x="392" y="55"/>
                  <a:pt x="360" y="47"/>
                  <a:pt x="338" y="43"/>
                </a:cubicBezTo>
                <a:cubicBezTo>
                  <a:pt x="386" y="32"/>
                  <a:pt x="386" y="32"/>
                  <a:pt x="386" y="32"/>
                </a:cubicBezTo>
                <a:cubicBezTo>
                  <a:pt x="212" y="0"/>
                  <a:pt x="212" y="0"/>
                  <a:pt x="212" y="0"/>
                </a:cubicBezTo>
                <a:cubicBezTo>
                  <a:pt x="0" y="35"/>
                  <a:pt x="0" y="35"/>
                  <a:pt x="0" y="35"/>
                </a:cubicBezTo>
                <a:cubicBezTo>
                  <a:pt x="53" y="47"/>
                  <a:pt x="53" y="47"/>
                  <a:pt x="53" y="47"/>
                </a:cubicBezTo>
                <a:cubicBezTo>
                  <a:pt x="64" y="43"/>
                  <a:pt x="94" y="32"/>
                  <a:pt x="110" y="41"/>
                </a:cubicBezTo>
                <a:close/>
              </a:path>
            </a:pathLst>
          </a:cu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2" name="未知"/>
          <p:cNvSpPr>
            <a:spLocks/>
          </p:cNvSpPr>
          <p:nvPr/>
        </p:nvSpPr>
        <p:spPr bwMode="auto">
          <a:xfrm rot="900000">
            <a:off x="3286221" y="2201683"/>
            <a:ext cx="1745036" cy="407439"/>
          </a:xfrm>
          <a:custGeom>
            <a:avLst/>
            <a:gdLst>
              <a:gd name="T0" fmla="*/ 340 w 439"/>
              <a:gd name="T1" fmla="*/ 23 h 102"/>
              <a:gd name="T2" fmla="*/ 365 w 439"/>
              <a:gd name="T3" fmla="*/ 9 h 102"/>
              <a:gd name="T4" fmla="*/ 308 w 439"/>
              <a:gd name="T5" fmla="*/ 15 h 102"/>
              <a:gd name="T6" fmla="*/ 255 w 439"/>
              <a:gd name="T7" fmla="*/ 3 h 102"/>
              <a:gd name="T8" fmla="*/ 0 w 439"/>
              <a:gd name="T9" fmla="*/ 44 h 102"/>
              <a:gd name="T10" fmla="*/ 191 w 439"/>
              <a:gd name="T11" fmla="*/ 102 h 102"/>
              <a:gd name="T12" fmla="*/ 308 w 439"/>
              <a:gd name="T13" fmla="*/ 75 h 102"/>
              <a:gd name="T14" fmla="*/ 273 w 439"/>
              <a:gd name="T15" fmla="*/ 50 h 102"/>
              <a:gd name="T16" fmla="*/ 343 w 439"/>
              <a:gd name="T17" fmla="*/ 67 h 102"/>
              <a:gd name="T18" fmla="*/ 439 w 439"/>
              <a:gd name="T19" fmla="*/ 46 h 102"/>
              <a:gd name="T20" fmla="*/ 340 w 439"/>
              <a:gd name="T21" fmla="*/ 23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9" h="102">
                <a:moveTo>
                  <a:pt x="340" y="23"/>
                </a:moveTo>
                <a:cubicBezTo>
                  <a:pt x="354" y="20"/>
                  <a:pt x="373" y="14"/>
                  <a:pt x="365" y="9"/>
                </a:cubicBezTo>
                <a:cubicBezTo>
                  <a:pt x="349" y="0"/>
                  <a:pt x="319" y="11"/>
                  <a:pt x="308" y="15"/>
                </a:cubicBezTo>
                <a:cubicBezTo>
                  <a:pt x="255" y="3"/>
                  <a:pt x="255" y="3"/>
                  <a:pt x="255" y="3"/>
                </a:cubicBezTo>
                <a:cubicBezTo>
                  <a:pt x="0" y="44"/>
                  <a:pt x="0" y="44"/>
                  <a:pt x="0" y="44"/>
                </a:cubicBezTo>
                <a:cubicBezTo>
                  <a:pt x="191" y="102"/>
                  <a:pt x="191" y="102"/>
                  <a:pt x="191" y="102"/>
                </a:cubicBezTo>
                <a:cubicBezTo>
                  <a:pt x="308" y="75"/>
                  <a:pt x="308" y="75"/>
                  <a:pt x="308" y="75"/>
                </a:cubicBezTo>
                <a:cubicBezTo>
                  <a:pt x="284" y="72"/>
                  <a:pt x="241" y="63"/>
                  <a:pt x="273" y="50"/>
                </a:cubicBezTo>
                <a:cubicBezTo>
                  <a:pt x="309" y="37"/>
                  <a:pt x="333" y="57"/>
                  <a:pt x="343" y="67"/>
                </a:cubicBezTo>
                <a:cubicBezTo>
                  <a:pt x="439" y="46"/>
                  <a:pt x="439" y="46"/>
                  <a:pt x="439" y="46"/>
                </a:cubicBezTo>
                <a:lnTo>
                  <a:pt x="340" y="23"/>
                </a:lnTo>
                <a:close/>
              </a:path>
            </a:pathLst>
          </a:cu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3" name="未知"/>
          <p:cNvSpPr>
            <a:spLocks/>
          </p:cNvSpPr>
          <p:nvPr/>
        </p:nvSpPr>
        <p:spPr bwMode="auto">
          <a:xfrm rot="900000">
            <a:off x="3123562" y="2261694"/>
            <a:ext cx="1042284" cy="1410241"/>
          </a:xfrm>
          <a:custGeom>
            <a:avLst/>
            <a:gdLst>
              <a:gd name="T0" fmla="*/ 82 w 262"/>
              <a:gd name="T1" fmla="*/ 218 h 354"/>
              <a:gd name="T2" fmla="*/ 102 w 262"/>
              <a:gd name="T3" fmla="*/ 314 h 354"/>
              <a:gd name="T4" fmla="*/ 191 w 262"/>
              <a:gd name="T5" fmla="*/ 354 h 354"/>
              <a:gd name="T6" fmla="*/ 191 w 262"/>
              <a:gd name="T7" fmla="*/ 233 h 354"/>
              <a:gd name="T8" fmla="*/ 262 w 262"/>
              <a:gd name="T9" fmla="*/ 223 h 354"/>
              <a:gd name="T10" fmla="*/ 191 w 262"/>
              <a:gd name="T11" fmla="*/ 178 h 354"/>
              <a:gd name="T12" fmla="*/ 191 w 262"/>
              <a:gd name="T13" fmla="*/ 59 h 354"/>
              <a:gd name="T14" fmla="*/ 0 w 262"/>
              <a:gd name="T15" fmla="*/ 0 h 354"/>
              <a:gd name="T16" fmla="*/ 0 w 262"/>
              <a:gd name="T17" fmla="*/ 268 h 354"/>
              <a:gd name="T18" fmla="*/ 66 w 262"/>
              <a:gd name="T19" fmla="*/ 298 h 354"/>
              <a:gd name="T20" fmla="*/ 82 w 262"/>
              <a:gd name="T21" fmla="*/ 2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2" h="354">
                <a:moveTo>
                  <a:pt x="82" y="218"/>
                </a:moveTo>
                <a:cubicBezTo>
                  <a:pt x="120" y="210"/>
                  <a:pt x="118" y="288"/>
                  <a:pt x="102" y="314"/>
                </a:cubicBezTo>
                <a:cubicBezTo>
                  <a:pt x="191" y="354"/>
                  <a:pt x="191" y="354"/>
                  <a:pt x="191" y="354"/>
                </a:cubicBezTo>
                <a:cubicBezTo>
                  <a:pt x="191" y="233"/>
                  <a:pt x="191" y="233"/>
                  <a:pt x="191" y="233"/>
                </a:cubicBezTo>
                <a:cubicBezTo>
                  <a:pt x="218" y="251"/>
                  <a:pt x="262" y="270"/>
                  <a:pt x="262" y="223"/>
                </a:cubicBezTo>
                <a:cubicBezTo>
                  <a:pt x="262" y="166"/>
                  <a:pt x="214" y="172"/>
                  <a:pt x="191" y="178"/>
                </a:cubicBezTo>
                <a:cubicBezTo>
                  <a:pt x="191" y="59"/>
                  <a:pt x="191" y="59"/>
                  <a:pt x="191" y="59"/>
                </a:cubicBezTo>
                <a:cubicBezTo>
                  <a:pt x="0" y="0"/>
                  <a:pt x="0" y="0"/>
                  <a:pt x="0" y="0"/>
                </a:cubicBezTo>
                <a:cubicBezTo>
                  <a:pt x="0" y="268"/>
                  <a:pt x="0" y="268"/>
                  <a:pt x="0" y="268"/>
                </a:cubicBezTo>
                <a:cubicBezTo>
                  <a:pt x="66" y="298"/>
                  <a:pt x="66" y="298"/>
                  <a:pt x="66" y="298"/>
                </a:cubicBezTo>
                <a:cubicBezTo>
                  <a:pt x="60" y="277"/>
                  <a:pt x="47" y="226"/>
                  <a:pt x="82" y="218"/>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4" name="未知"/>
          <p:cNvSpPr>
            <a:spLocks/>
          </p:cNvSpPr>
          <p:nvPr/>
        </p:nvSpPr>
        <p:spPr bwMode="auto">
          <a:xfrm rot="900000">
            <a:off x="3958968" y="2563324"/>
            <a:ext cx="1936122" cy="554306"/>
          </a:xfrm>
          <a:custGeom>
            <a:avLst/>
            <a:gdLst>
              <a:gd name="T0" fmla="*/ 235 w 487"/>
              <a:gd name="T1" fmla="*/ 139 h 139"/>
              <a:gd name="T2" fmla="*/ 487 w 487"/>
              <a:gd name="T3" fmla="*/ 64 h 139"/>
              <a:gd name="T4" fmla="*/ 367 w 487"/>
              <a:gd name="T5" fmla="*/ 36 h 139"/>
              <a:gd name="T6" fmla="*/ 305 w 487"/>
              <a:gd name="T7" fmla="*/ 47 h 139"/>
              <a:gd name="T8" fmla="*/ 328 w 487"/>
              <a:gd name="T9" fmla="*/ 27 h 139"/>
              <a:gd name="T10" fmla="*/ 248 w 487"/>
              <a:gd name="T11" fmla="*/ 9 h 139"/>
              <a:gd name="T12" fmla="*/ 152 w 487"/>
              <a:gd name="T13" fmla="*/ 30 h 139"/>
              <a:gd name="T14" fmla="*/ 82 w 487"/>
              <a:gd name="T15" fmla="*/ 13 h 139"/>
              <a:gd name="T16" fmla="*/ 117 w 487"/>
              <a:gd name="T17" fmla="*/ 38 h 139"/>
              <a:gd name="T18" fmla="*/ 0 w 487"/>
              <a:gd name="T19" fmla="*/ 65 h 139"/>
              <a:gd name="T20" fmla="*/ 235 w 487"/>
              <a:gd name="T21" fmla="*/ 13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7" h="139">
                <a:moveTo>
                  <a:pt x="235" y="139"/>
                </a:moveTo>
                <a:cubicBezTo>
                  <a:pt x="487" y="64"/>
                  <a:pt x="487" y="64"/>
                  <a:pt x="487" y="64"/>
                </a:cubicBezTo>
                <a:cubicBezTo>
                  <a:pt x="367" y="36"/>
                  <a:pt x="367" y="36"/>
                  <a:pt x="367" y="36"/>
                </a:cubicBezTo>
                <a:cubicBezTo>
                  <a:pt x="355" y="45"/>
                  <a:pt x="334" y="55"/>
                  <a:pt x="305" y="47"/>
                </a:cubicBezTo>
                <a:cubicBezTo>
                  <a:pt x="277" y="39"/>
                  <a:pt x="307" y="31"/>
                  <a:pt x="328" y="27"/>
                </a:cubicBezTo>
                <a:cubicBezTo>
                  <a:pt x="248" y="9"/>
                  <a:pt x="248" y="9"/>
                  <a:pt x="248" y="9"/>
                </a:cubicBezTo>
                <a:cubicBezTo>
                  <a:pt x="152" y="30"/>
                  <a:pt x="152" y="30"/>
                  <a:pt x="152" y="30"/>
                </a:cubicBezTo>
                <a:cubicBezTo>
                  <a:pt x="142" y="20"/>
                  <a:pt x="118" y="0"/>
                  <a:pt x="82" y="13"/>
                </a:cubicBezTo>
                <a:cubicBezTo>
                  <a:pt x="50" y="26"/>
                  <a:pt x="93" y="35"/>
                  <a:pt x="117" y="38"/>
                </a:cubicBezTo>
                <a:cubicBezTo>
                  <a:pt x="0" y="65"/>
                  <a:pt x="0" y="65"/>
                  <a:pt x="0" y="65"/>
                </a:cubicBezTo>
                <a:lnTo>
                  <a:pt x="235" y="139"/>
                </a:ln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5" name="未知"/>
          <p:cNvSpPr>
            <a:spLocks/>
          </p:cNvSpPr>
          <p:nvPr/>
        </p:nvSpPr>
        <p:spPr bwMode="auto">
          <a:xfrm rot="900000">
            <a:off x="3741036" y="2665973"/>
            <a:ext cx="934897" cy="1839790"/>
          </a:xfrm>
          <a:custGeom>
            <a:avLst/>
            <a:gdLst>
              <a:gd name="T0" fmla="*/ 0 w 235"/>
              <a:gd name="T1" fmla="*/ 0 h 462"/>
              <a:gd name="T2" fmla="*/ 0 w 235"/>
              <a:gd name="T3" fmla="*/ 119 h 462"/>
              <a:gd name="T4" fmla="*/ 71 w 235"/>
              <a:gd name="T5" fmla="*/ 164 h 462"/>
              <a:gd name="T6" fmla="*/ 0 w 235"/>
              <a:gd name="T7" fmla="*/ 174 h 462"/>
              <a:gd name="T8" fmla="*/ 0 w 235"/>
              <a:gd name="T9" fmla="*/ 295 h 462"/>
              <a:gd name="T10" fmla="*/ 98 w 235"/>
              <a:gd name="T11" fmla="*/ 339 h 462"/>
              <a:gd name="T12" fmla="*/ 117 w 235"/>
              <a:gd name="T13" fmla="*/ 447 h 462"/>
              <a:gd name="T14" fmla="*/ 140 w 235"/>
              <a:gd name="T15" fmla="*/ 358 h 462"/>
              <a:gd name="T16" fmla="*/ 235 w 235"/>
              <a:gd name="T17" fmla="*/ 401 h 462"/>
              <a:gd name="T18" fmla="*/ 235 w 235"/>
              <a:gd name="T19" fmla="*/ 73 h 462"/>
              <a:gd name="T20" fmla="*/ 0 w 235"/>
              <a:gd name="T2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5" h="462">
                <a:moveTo>
                  <a:pt x="0" y="0"/>
                </a:moveTo>
                <a:cubicBezTo>
                  <a:pt x="0" y="119"/>
                  <a:pt x="0" y="119"/>
                  <a:pt x="0" y="119"/>
                </a:cubicBezTo>
                <a:cubicBezTo>
                  <a:pt x="23" y="113"/>
                  <a:pt x="71" y="107"/>
                  <a:pt x="71" y="164"/>
                </a:cubicBezTo>
                <a:cubicBezTo>
                  <a:pt x="71" y="211"/>
                  <a:pt x="27" y="192"/>
                  <a:pt x="0" y="174"/>
                </a:cubicBezTo>
                <a:cubicBezTo>
                  <a:pt x="0" y="295"/>
                  <a:pt x="0" y="295"/>
                  <a:pt x="0" y="295"/>
                </a:cubicBezTo>
                <a:cubicBezTo>
                  <a:pt x="98" y="339"/>
                  <a:pt x="98" y="339"/>
                  <a:pt x="98" y="339"/>
                </a:cubicBezTo>
                <a:cubicBezTo>
                  <a:pt x="87" y="365"/>
                  <a:pt x="65" y="430"/>
                  <a:pt x="117" y="447"/>
                </a:cubicBezTo>
                <a:cubicBezTo>
                  <a:pt x="161" y="462"/>
                  <a:pt x="151" y="400"/>
                  <a:pt x="140" y="358"/>
                </a:cubicBezTo>
                <a:cubicBezTo>
                  <a:pt x="235" y="401"/>
                  <a:pt x="235" y="401"/>
                  <a:pt x="235" y="401"/>
                </a:cubicBezTo>
                <a:cubicBezTo>
                  <a:pt x="235" y="73"/>
                  <a:pt x="235" y="73"/>
                  <a:pt x="235" y="73"/>
                </a:cubicBez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6" name="未知"/>
          <p:cNvSpPr>
            <a:spLocks/>
          </p:cNvSpPr>
          <p:nvPr/>
        </p:nvSpPr>
        <p:spPr bwMode="auto">
          <a:xfrm rot="900000">
            <a:off x="4671195" y="2956550"/>
            <a:ext cx="1343915" cy="1604486"/>
          </a:xfrm>
          <a:custGeom>
            <a:avLst/>
            <a:gdLst>
              <a:gd name="T0" fmla="*/ 0 w 338"/>
              <a:gd name="T1" fmla="*/ 75 h 403"/>
              <a:gd name="T2" fmla="*/ 0 w 338"/>
              <a:gd name="T3" fmla="*/ 403 h 403"/>
              <a:gd name="T4" fmla="*/ 129 w 338"/>
              <a:gd name="T5" fmla="*/ 349 h 403"/>
              <a:gd name="T6" fmla="*/ 109 w 338"/>
              <a:gd name="T7" fmla="*/ 297 h 403"/>
              <a:gd name="T8" fmla="*/ 145 w 338"/>
              <a:gd name="T9" fmla="*/ 243 h 403"/>
              <a:gd name="T10" fmla="*/ 179 w 338"/>
              <a:gd name="T11" fmla="*/ 283 h 403"/>
              <a:gd name="T12" fmla="*/ 170 w 338"/>
              <a:gd name="T13" fmla="*/ 332 h 403"/>
              <a:gd name="T14" fmla="*/ 252 w 338"/>
              <a:gd name="T15" fmla="*/ 298 h 403"/>
              <a:gd name="T16" fmla="*/ 252 w 338"/>
              <a:gd name="T17" fmla="*/ 170 h 403"/>
              <a:gd name="T18" fmla="*/ 331 w 338"/>
              <a:gd name="T19" fmla="*/ 121 h 403"/>
              <a:gd name="T20" fmla="*/ 252 w 338"/>
              <a:gd name="T21" fmla="*/ 127 h 403"/>
              <a:gd name="T22" fmla="*/ 252 w 338"/>
              <a:gd name="T23" fmla="*/ 0 h 403"/>
              <a:gd name="T24" fmla="*/ 252 w 338"/>
              <a:gd name="T25" fmla="*/ 0 h 403"/>
              <a:gd name="T26" fmla="*/ 0 w 338"/>
              <a:gd name="T27" fmla="*/ 75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8" h="403">
                <a:moveTo>
                  <a:pt x="0" y="75"/>
                </a:moveTo>
                <a:cubicBezTo>
                  <a:pt x="0" y="403"/>
                  <a:pt x="0" y="403"/>
                  <a:pt x="0" y="403"/>
                </a:cubicBezTo>
                <a:cubicBezTo>
                  <a:pt x="129" y="349"/>
                  <a:pt x="129" y="349"/>
                  <a:pt x="129" y="349"/>
                </a:cubicBezTo>
                <a:cubicBezTo>
                  <a:pt x="123" y="339"/>
                  <a:pt x="110" y="315"/>
                  <a:pt x="109" y="297"/>
                </a:cubicBezTo>
                <a:cubicBezTo>
                  <a:pt x="108" y="281"/>
                  <a:pt x="114" y="245"/>
                  <a:pt x="145" y="243"/>
                </a:cubicBezTo>
                <a:cubicBezTo>
                  <a:pt x="179" y="241"/>
                  <a:pt x="179" y="264"/>
                  <a:pt x="179" y="283"/>
                </a:cubicBezTo>
                <a:cubicBezTo>
                  <a:pt x="180" y="297"/>
                  <a:pt x="173" y="322"/>
                  <a:pt x="170" y="332"/>
                </a:cubicBezTo>
                <a:cubicBezTo>
                  <a:pt x="252" y="298"/>
                  <a:pt x="252" y="298"/>
                  <a:pt x="252" y="298"/>
                </a:cubicBezTo>
                <a:cubicBezTo>
                  <a:pt x="252" y="170"/>
                  <a:pt x="252" y="170"/>
                  <a:pt x="252" y="170"/>
                </a:cubicBezTo>
                <a:cubicBezTo>
                  <a:pt x="281" y="173"/>
                  <a:pt x="338" y="175"/>
                  <a:pt x="331" y="121"/>
                </a:cubicBezTo>
                <a:cubicBezTo>
                  <a:pt x="325" y="74"/>
                  <a:pt x="275" y="109"/>
                  <a:pt x="252" y="127"/>
                </a:cubicBezTo>
                <a:cubicBezTo>
                  <a:pt x="252" y="0"/>
                  <a:pt x="252" y="0"/>
                  <a:pt x="252" y="0"/>
                </a:cubicBezTo>
                <a:cubicBezTo>
                  <a:pt x="252" y="0"/>
                  <a:pt x="252" y="0"/>
                  <a:pt x="252" y="0"/>
                </a:cubicBezTo>
                <a:lnTo>
                  <a:pt x="0" y="75"/>
                </a:lnTo>
                <a:close/>
              </a:path>
            </a:pathLst>
          </a:custGeom>
          <a:gradFill flip="none" rotWithShape="1">
            <a:gsLst>
              <a:gs pos="0">
                <a:schemeClr val="accent4">
                  <a:lumMod val="83000"/>
                </a:schemeClr>
              </a:gs>
              <a:gs pos="100000">
                <a:schemeClr val="accent4">
                  <a:lumMod val="83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未知"/>
          <p:cNvSpPr>
            <a:spLocks/>
          </p:cNvSpPr>
          <p:nvPr/>
        </p:nvSpPr>
        <p:spPr bwMode="auto">
          <a:xfrm rot="900000">
            <a:off x="5107060" y="3929348"/>
            <a:ext cx="1129141" cy="1497099"/>
          </a:xfrm>
          <a:custGeom>
            <a:avLst/>
            <a:gdLst>
              <a:gd name="T0" fmla="*/ 199 w 284"/>
              <a:gd name="T1" fmla="*/ 126 h 376"/>
              <a:gd name="T2" fmla="*/ 180 w 284"/>
              <a:gd name="T3" fmla="*/ 44 h 376"/>
              <a:gd name="T4" fmla="*/ 85 w 284"/>
              <a:gd name="T5" fmla="*/ 83 h 376"/>
              <a:gd name="T6" fmla="*/ 85 w 284"/>
              <a:gd name="T7" fmla="*/ 208 h 376"/>
              <a:gd name="T8" fmla="*/ 87 w 284"/>
              <a:gd name="T9" fmla="*/ 209 h 376"/>
              <a:gd name="T10" fmla="*/ 85 w 284"/>
              <a:gd name="T11" fmla="*/ 208 h 376"/>
              <a:gd name="T12" fmla="*/ 20 w 284"/>
              <a:gd name="T13" fmla="*/ 247 h 376"/>
              <a:gd name="T14" fmla="*/ 85 w 284"/>
              <a:gd name="T15" fmla="*/ 265 h 376"/>
              <a:gd name="T16" fmla="*/ 87 w 284"/>
              <a:gd name="T17" fmla="*/ 260 h 376"/>
              <a:gd name="T18" fmla="*/ 85 w 284"/>
              <a:gd name="T19" fmla="*/ 265 h 376"/>
              <a:gd name="T20" fmla="*/ 85 w 284"/>
              <a:gd name="T21" fmla="*/ 376 h 376"/>
              <a:gd name="T22" fmla="*/ 284 w 284"/>
              <a:gd name="T23" fmla="*/ 258 h 376"/>
              <a:gd name="T24" fmla="*/ 284 w 284"/>
              <a:gd name="T25" fmla="*/ 0 h 376"/>
              <a:gd name="T26" fmla="*/ 214 w 284"/>
              <a:gd name="T27" fmla="*/ 30 h 376"/>
              <a:gd name="T28" fmla="*/ 199 w 284"/>
              <a:gd name="T29" fmla="*/ 126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4" h="376">
                <a:moveTo>
                  <a:pt x="199" y="126"/>
                </a:moveTo>
                <a:cubicBezTo>
                  <a:pt x="157" y="127"/>
                  <a:pt x="170" y="73"/>
                  <a:pt x="180" y="44"/>
                </a:cubicBezTo>
                <a:cubicBezTo>
                  <a:pt x="85" y="83"/>
                  <a:pt x="85" y="83"/>
                  <a:pt x="85" y="83"/>
                </a:cubicBezTo>
                <a:cubicBezTo>
                  <a:pt x="85" y="208"/>
                  <a:pt x="85" y="208"/>
                  <a:pt x="85" y="208"/>
                </a:cubicBezTo>
                <a:cubicBezTo>
                  <a:pt x="86" y="208"/>
                  <a:pt x="87" y="209"/>
                  <a:pt x="87" y="209"/>
                </a:cubicBezTo>
                <a:cubicBezTo>
                  <a:pt x="87" y="209"/>
                  <a:pt x="86" y="208"/>
                  <a:pt x="85" y="208"/>
                </a:cubicBezTo>
                <a:cubicBezTo>
                  <a:pt x="73" y="205"/>
                  <a:pt x="39" y="200"/>
                  <a:pt x="20" y="247"/>
                </a:cubicBezTo>
                <a:cubicBezTo>
                  <a:pt x="0" y="298"/>
                  <a:pt x="60" y="316"/>
                  <a:pt x="85" y="265"/>
                </a:cubicBezTo>
                <a:cubicBezTo>
                  <a:pt x="87" y="261"/>
                  <a:pt x="87" y="260"/>
                  <a:pt x="87" y="260"/>
                </a:cubicBezTo>
                <a:cubicBezTo>
                  <a:pt x="87" y="260"/>
                  <a:pt x="87" y="261"/>
                  <a:pt x="85" y="265"/>
                </a:cubicBezTo>
                <a:cubicBezTo>
                  <a:pt x="85" y="376"/>
                  <a:pt x="85" y="376"/>
                  <a:pt x="85" y="376"/>
                </a:cubicBezTo>
                <a:cubicBezTo>
                  <a:pt x="284" y="258"/>
                  <a:pt x="284" y="258"/>
                  <a:pt x="284" y="258"/>
                </a:cubicBezTo>
                <a:cubicBezTo>
                  <a:pt x="284" y="0"/>
                  <a:pt x="284" y="0"/>
                  <a:pt x="284" y="0"/>
                </a:cubicBezTo>
                <a:cubicBezTo>
                  <a:pt x="214" y="30"/>
                  <a:pt x="214" y="30"/>
                  <a:pt x="214" y="30"/>
                </a:cubicBezTo>
                <a:cubicBezTo>
                  <a:pt x="224" y="60"/>
                  <a:pt x="245" y="124"/>
                  <a:pt x="199" y="126"/>
                </a:cubicBezTo>
                <a:close/>
              </a:path>
            </a:pathLst>
          </a:custGeom>
          <a:gradFill flip="none" rotWithShape="1">
            <a:gsLst>
              <a:gs pos="0">
                <a:schemeClr val="accent6">
                  <a:lumMod val="83000"/>
                </a:schemeClr>
              </a:gs>
              <a:gs pos="100000">
                <a:schemeClr val="accent6">
                  <a:lumMod val="83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未知"/>
          <p:cNvSpPr>
            <a:spLocks/>
          </p:cNvSpPr>
          <p:nvPr/>
        </p:nvSpPr>
        <p:spPr bwMode="auto">
          <a:xfrm rot="900000">
            <a:off x="4972826" y="2653340"/>
            <a:ext cx="1737140" cy="402700"/>
          </a:xfrm>
          <a:custGeom>
            <a:avLst/>
            <a:gdLst>
              <a:gd name="T0" fmla="*/ 188 w 437"/>
              <a:gd name="T1" fmla="*/ 33 h 101"/>
              <a:gd name="T2" fmla="*/ 111 w 437"/>
              <a:gd name="T3" fmla="*/ 20 h 101"/>
              <a:gd name="T4" fmla="*/ 0 w 437"/>
              <a:gd name="T5" fmla="*/ 46 h 101"/>
              <a:gd name="T6" fmla="*/ 80 w 437"/>
              <a:gd name="T7" fmla="*/ 64 h 101"/>
              <a:gd name="T8" fmla="*/ 57 w 437"/>
              <a:gd name="T9" fmla="*/ 84 h 101"/>
              <a:gd name="T10" fmla="*/ 119 w 437"/>
              <a:gd name="T11" fmla="*/ 73 h 101"/>
              <a:gd name="T12" fmla="*/ 239 w 437"/>
              <a:gd name="T13" fmla="*/ 101 h 101"/>
              <a:gd name="T14" fmla="*/ 239 w 437"/>
              <a:gd name="T15" fmla="*/ 101 h 101"/>
              <a:gd name="T16" fmla="*/ 437 w 437"/>
              <a:gd name="T17" fmla="*/ 42 h 101"/>
              <a:gd name="T18" fmla="*/ 202 w 437"/>
              <a:gd name="T19" fmla="*/ 0 h 101"/>
              <a:gd name="T20" fmla="*/ 154 w 437"/>
              <a:gd name="T21" fmla="*/ 11 h 101"/>
              <a:gd name="T22" fmla="*/ 188 w 437"/>
              <a:gd name="T23" fmla="*/ 33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7" h="101">
                <a:moveTo>
                  <a:pt x="188" y="33"/>
                </a:moveTo>
                <a:cubicBezTo>
                  <a:pt x="164" y="45"/>
                  <a:pt x="122" y="35"/>
                  <a:pt x="111" y="20"/>
                </a:cubicBezTo>
                <a:cubicBezTo>
                  <a:pt x="0" y="46"/>
                  <a:pt x="0" y="46"/>
                  <a:pt x="0" y="46"/>
                </a:cubicBezTo>
                <a:cubicBezTo>
                  <a:pt x="80" y="64"/>
                  <a:pt x="80" y="64"/>
                  <a:pt x="80" y="64"/>
                </a:cubicBezTo>
                <a:cubicBezTo>
                  <a:pt x="59" y="68"/>
                  <a:pt x="29" y="76"/>
                  <a:pt x="57" y="84"/>
                </a:cubicBezTo>
                <a:cubicBezTo>
                  <a:pt x="86" y="92"/>
                  <a:pt x="107" y="82"/>
                  <a:pt x="119" y="73"/>
                </a:cubicBezTo>
                <a:cubicBezTo>
                  <a:pt x="239" y="101"/>
                  <a:pt x="239" y="101"/>
                  <a:pt x="239" y="101"/>
                </a:cubicBezTo>
                <a:cubicBezTo>
                  <a:pt x="239" y="101"/>
                  <a:pt x="239" y="101"/>
                  <a:pt x="239" y="101"/>
                </a:cubicBezTo>
                <a:cubicBezTo>
                  <a:pt x="437" y="42"/>
                  <a:pt x="437" y="42"/>
                  <a:pt x="437" y="42"/>
                </a:cubicBezTo>
                <a:cubicBezTo>
                  <a:pt x="202" y="0"/>
                  <a:pt x="202" y="0"/>
                  <a:pt x="202" y="0"/>
                </a:cubicBezTo>
                <a:cubicBezTo>
                  <a:pt x="154" y="11"/>
                  <a:pt x="154" y="11"/>
                  <a:pt x="154" y="11"/>
                </a:cubicBezTo>
                <a:cubicBezTo>
                  <a:pt x="176" y="15"/>
                  <a:pt x="208" y="23"/>
                  <a:pt x="188" y="33"/>
                </a:cubicBez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9" name="未知"/>
          <p:cNvSpPr>
            <a:spLocks/>
          </p:cNvSpPr>
          <p:nvPr/>
        </p:nvSpPr>
        <p:spPr bwMode="auto">
          <a:xfrm rot="900000">
            <a:off x="5708742" y="2915490"/>
            <a:ext cx="791189" cy="1599749"/>
          </a:xfrm>
          <a:custGeom>
            <a:avLst/>
            <a:gdLst>
              <a:gd name="T0" fmla="*/ 198 w 199"/>
              <a:gd name="T1" fmla="*/ 0 h 401"/>
              <a:gd name="T2" fmla="*/ 199 w 199"/>
              <a:gd name="T3" fmla="*/ 0 h 401"/>
              <a:gd name="T4" fmla="*/ 0 w 199"/>
              <a:gd name="T5" fmla="*/ 59 h 401"/>
              <a:gd name="T6" fmla="*/ 0 w 199"/>
              <a:gd name="T7" fmla="*/ 59 h 401"/>
              <a:gd name="T8" fmla="*/ 0 w 199"/>
              <a:gd name="T9" fmla="*/ 186 h 401"/>
              <a:gd name="T10" fmla="*/ 79 w 199"/>
              <a:gd name="T11" fmla="*/ 180 h 401"/>
              <a:gd name="T12" fmla="*/ 0 w 199"/>
              <a:gd name="T13" fmla="*/ 229 h 401"/>
              <a:gd name="T14" fmla="*/ 0 w 199"/>
              <a:gd name="T15" fmla="*/ 357 h 401"/>
              <a:gd name="T16" fmla="*/ 95 w 199"/>
              <a:gd name="T17" fmla="*/ 318 h 401"/>
              <a:gd name="T18" fmla="*/ 114 w 199"/>
              <a:gd name="T19" fmla="*/ 400 h 401"/>
              <a:gd name="T20" fmla="*/ 129 w 199"/>
              <a:gd name="T21" fmla="*/ 304 h 401"/>
              <a:gd name="T22" fmla="*/ 199 w 199"/>
              <a:gd name="T23" fmla="*/ 274 h 401"/>
              <a:gd name="T24" fmla="*/ 199 w 199"/>
              <a:gd name="T25" fmla="*/ 0 h 401"/>
              <a:gd name="T26" fmla="*/ 198 w 199"/>
              <a:gd name="T27" fmla="*/ 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9" h="401">
                <a:moveTo>
                  <a:pt x="198" y="0"/>
                </a:moveTo>
                <a:cubicBezTo>
                  <a:pt x="199" y="0"/>
                  <a:pt x="199" y="0"/>
                  <a:pt x="199" y="0"/>
                </a:cubicBezTo>
                <a:cubicBezTo>
                  <a:pt x="0" y="59"/>
                  <a:pt x="0" y="59"/>
                  <a:pt x="0" y="59"/>
                </a:cubicBezTo>
                <a:cubicBezTo>
                  <a:pt x="0" y="59"/>
                  <a:pt x="0" y="59"/>
                  <a:pt x="0" y="59"/>
                </a:cubicBezTo>
                <a:cubicBezTo>
                  <a:pt x="0" y="186"/>
                  <a:pt x="0" y="186"/>
                  <a:pt x="0" y="186"/>
                </a:cubicBezTo>
                <a:cubicBezTo>
                  <a:pt x="23" y="168"/>
                  <a:pt x="73" y="133"/>
                  <a:pt x="79" y="180"/>
                </a:cubicBezTo>
                <a:cubicBezTo>
                  <a:pt x="86" y="234"/>
                  <a:pt x="29" y="232"/>
                  <a:pt x="0" y="229"/>
                </a:cubicBezTo>
                <a:cubicBezTo>
                  <a:pt x="0" y="357"/>
                  <a:pt x="0" y="357"/>
                  <a:pt x="0" y="357"/>
                </a:cubicBezTo>
                <a:cubicBezTo>
                  <a:pt x="95" y="318"/>
                  <a:pt x="95" y="318"/>
                  <a:pt x="95" y="318"/>
                </a:cubicBezTo>
                <a:cubicBezTo>
                  <a:pt x="85" y="347"/>
                  <a:pt x="72" y="401"/>
                  <a:pt x="114" y="400"/>
                </a:cubicBezTo>
                <a:cubicBezTo>
                  <a:pt x="160" y="398"/>
                  <a:pt x="139" y="334"/>
                  <a:pt x="129" y="304"/>
                </a:cubicBezTo>
                <a:cubicBezTo>
                  <a:pt x="199" y="274"/>
                  <a:pt x="199" y="274"/>
                  <a:pt x="199" y="274"/>
                </a:cubicBezTo>
                <a:cubicBezTo>
                  <a:pt x="199" y="0"/>
                  <a:pt x="199" y="0"/>
                  <a:pt x="199" y="0"/>
                </a:cubicBezTo>
                <a:lnTo>
                  <a:pt x="198" y="0"/>
                </a:lnTo>
                <a:close/>
              </a:path>
            </a:pathLst>
          </a:custGeom>
          <a:gradFill flip="none" rotWithShape="1">
            <a:gsLst>
              <a:gs pos="0">
                <a:schemeClr val="accent2">
                  <a:lumMod val="83000"/>
                </a:schemeClr>
              </a:gs>
              <a:gs pos="100000">
                <a:schemeClr val="accent2">
                  <a:lumMod val="83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未知"/>
          <p:cNvSpPr>
            <a:spLocks/>
          </p:cNvSpPr>
          <p:nvPr/>
        </p:nvSpPr>
        <p:spPr bwMode="auto">
          <a:xfrm rot="900000">
            <a:off x="2866149" y="3027614"/>
            <a:ext cx="759604" cy="1760830"/>
          </a:xfrm>
          <a:custGeom>
            <a:avLst/>
            <a:gdLst>
              <a:gd name="T0" fmla="*/ 122 w 191"/>
              <a:gd name="T1" fmla="*/ 253 h 442"/>
              <a:gd name="T2" fmla="*/ 191 w 191"/>
              <a:gd name="T3" fmla="*/ 268 h 442"/>
              <a:gd name="T4" fmla="*/ 191 w 191"/>
              <a:gd name="T5" fmla="*/ 144 h 442"/>
              <a:gd name="T6" fmla="*/ 102 w 191"/>
              <a:gd name="T7" fmla="*/ 104 h 442"/>
              <a:gd name="T8" fmla="*/ 82 w 191"/>
              <a:gd name="T9" fmla="*/ 8 h 442"/>
              <a:gd name="T10" fmla="*/ 66 w 191"/>
              <a:gd name="T11" fmla="*/ 88 h 442"/>
              <a:gd name="T12" fmla="*/ 0 w 191"/>
              <a:gd name="T13" fmla="*/ 58 h 442"/>
              <a:gd name="T14" fmla="*/ 0 w 191"/>
              <a:gd name="T15" fmla="*/ 325 h 442"/>
              <a:gd name="T16" fmla="*/ 191 w 191"/>
              <a:gd name="T17" fmla="*/ 442 h 442"/>
              <a:gd name="T18" fmla="*/ 191 w 191"/>
              <a:gd name="T19" fmla="*/ 316 h 442"/>
              <a:gd name="T20" fmla="*/ 122 w 191"/>
              <a:gd name="T21" fmla="*/ 253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442">
                <a:moveTo>
                  <a:pt x="122" y="253"/>
                </a:moveTo>
                <a:cubicBezTo>
                  <a:pt x="137" y="210"/>
                  <a:pt x="175" y="248"/>
                  <a:pt x="191" y="268"/>
                </a:cubicBezTo>
                <a:cubicBezTo>
                  <a:pt x="191" y="144"/>
                  <a:pt x="191" y="144"/>
                  <a:pt x="191" y="144"/>
                </a:cubicBezTo>
                <a:cubicBezTo>
                  <a:pt x="102" y="104"/>
                  <a:pt x="102" y="104"/>
                  <a:pt x="102" y="104"/>
                </a:cubicBezTo>
                <a:cubicBezTo>
                  <a:pt x="118" y="78"/>
                  <a:pt x="120" y="0"/>
                  <a:pt x="82" y="8"/>
                </a:cubicBezTo>
                <a:cubicBezTo>
                  <a:pt x="47" y="16"/>
                  <a:pt x="60" y="67"/>
                  <a:pt x="66" y="88"/>
                </a:cubicBezTo>
                <a:cubicBezTo>
                  <a:pt x="0" y="58"/>
                  <a:pt x="0" y="58"/>
                  <a:pt x="0" y="58"/>
                </a:cubicBezTo>
                <a:cubicBezTo>
                  <a:pt x="0" y="325"/>
                  <a:pt x="0" y="325"/>
                  <a:pt x="0" y="325"/>
                </a:cubicBezTo>
                <a:cubicBezTo>
                  <a:pt x="191" y="442"/>
                  <a:pt x="191" y="442"/>
                  <a:pt x="191" y="442"/>
                </a:cubicBezTo>
                <a:cubicBezTo>
                  <a:pt x="191" y="316"/>
                  <a:pt x="191" y="316"/>
                  <a:pt x="191" y="316"/>
                </a:cubicBezTo>
                <a:cubicBezTo>
                  <a:pt x="167" y="322"/>
                  <a:pt x="105" y="299"/>
                  <a:pt x="122" y="25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1" name="未知"/>
          <p:cNvSpPr>
            <a:spLocks/>
          </p:cNvSpPr>
          <p:nvPr/>
        </p:nvSpPr>
        <p:spPr bwMode="auto">
          <a:xfrm rot="900000">
            <a:off x="4379039" y="3831437"/>
            <a:ext cx="1001224" cy="1988236"/>
          </a:xfrm>
          <a:custGeom>
            <a:avLst/>
            <a:gdLst>
              <a:gd name="T0" fmla="*/ 187 w 252"/>
              <a:gd name="T1" fmla="*/ 221 h 499"/>
              <a:gd name="T2" fmla="*/ 252 w 252"/>
              <a:gd name="T3" fmla="*/ 182 h 499"/>
              <a:gd name="T4" fmla="*/ 252 w 252"/>
              <a:gd name="T5" fmla="*/ 57 h 499"/>
              <a:gd name="T6" fmla="*/ 170 w 252"/>
              <a:gd name="T7" fmla="*/ 91 h 499"/>
              <a:gd name="T8" fmla="*/ 179 w 252"/>
              <a:gd name="T9" fmla="*/ 42 h 499"/>
              <a:gd name="T10" fmla="*/ 145 w 252"/>
              <a:gd name="T11" fmla="*/ 2 h 499"/>
              <a:gd name="T12" fmla="*/ 109 w 252"/>
              <a:gd name="T13" fmla="*/ 56 h 499"/>
              <a:gd name="T14" fmla="*/ 129 w 252"/>
              <a:gd name="T15" fmla="*/ 108 h 499"/>
              <a:gd name="T16" fmla="*/ 0 w 252"/>
              <a:gd name="T17" fmla="*/ 162 h 499"/>
              <a:gd name="T18" fmla="*/ 0 w 252"/>
              <a:gd name="T19" fmla="*/ 499 h 499"/>
              <a:gd name="T20" fmla="*/ 252 w 252"/>
              <a:gd name="T21" fmla="*/ 350 h 499"/>
              <a:gd name="T22" fmla="*/ 252 w 252"/>
              <a:gd name="T23" fmla="*/ 239 h 499"/>
              <a:gd name="T24" fmla="*/ 187 w 252"/>
              <a:gd name="T25" fmla="*/ 221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99">
                <a:moveTo>
                  <a:pt x="187" y="221"/>
                </a:moveTo>
                <a:cubicBezTo>
                  <a:pt x="206" y="174"/>
                  <a:pt x="240" y="179"/>
                  <a:pt x="252" y="182"/>
                </a:cubicBezTo>
                <a:cubicBezTo>
                  <a:pt x="252" y="57"/>
                  <a:pt x="252" y="57"/>
                  <a:pt x="252" y="57"/>
                </a:cubicBezTo>
                <a:cubicBezTo>
                  <a:pt x="170" y="91"/>
                  <a:pt x="170" y="91"/>
                  <a:pt x="170" y="91"/>
                </a:cubicBezTo>
                <a:cubicBezTo>
                  <a:pt x="173" y="81"/>
                  <a:pt x="180" y="56"/>
                  <a:pt x="179" y="42"/>
                </a:cubicBezTo>
                <a:cubicBezTo>
                  <a:pt x="179" y="23"/>
                  <a:pt x="179" y="0"/>
                  <a:pt x="145" y="2"/>
                </a:cubicBezTo>
                <a:cubicBezTo>
                  <a:pt x="114" y="4"/>
                  <a:pt x="108" y="40"/>
                  <a:pt x="109" y="56"/>
                </a:cubicBezTo>
                <a:cubicBezTo>
                  <a:pt x="110" y="74"/>
                  <a:pt x="123" y="98"/>
                  <a:pt x="129" y="108"/>
                </a:cubicBezTo>
                <a:cubicBezTo>
                  <a:pt x="0" y="162"/>
                  <a:pt x="0" y="162"/>
                  <a:pt x="0" y="162"/>
                </a:cubicBezTo>
                <a:cubicBezTo>
                  <a:pt x="0" y="499"/>
                  <a:pt x="0" y="499"/>
                  <a:pt x="0" y="499"/>
                </a:cubicBezTo>
                <a:cubicBezTo>
                  <a:pt x="252" y="350"/>
                  <a:pt x="252" y="350"/>
                  <a:pt x="252" y="350"/>
                </a:cubicBezTo>
                <a:cubicBezTo>
                  <a:pt x="252" y="239"/>
                  <a:pt x="252" y="239"/>
                  <a:pt x="252" y="239"/>
                </a:cubicBezTo>
                <a:cubicBezTo>
                  <a:pt x="227" y="290"/>
                  <a:pt x="167" y="272"/>
                  <a:pt x="187" y="221"/>
                </a:cubicBezTo>
                <a:close/>
              </a:path>
            </a:pathLst>
          </a:custGeom>
          <a:gradFill flip="none" rotWithShape="1">
            <a:gsLst>
              <a:gs pos="0">
                <a:schemeClr val="tx2">
                  <a:lumMod val="83000"/>
                </a:schemeClr>
              </a:gs>
              <a:gs pos="100000">
                <a:schemeClr val="tx2">
                  <a:lumMod val="83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未知"/>
          <p:cNvSpPr>
            <a:spLocks/>
          </p:cNvSpPr>
          <p:nvPr/>
        </p:nvSpPr>
        <p:spPr bwMode="auto">
          <a:xfrm rot="900000">
            <a:off x="3110928" y="3755635"/>
            <a:ext cx="1277587" cy="1765567"/>
          </a:xfrm>
          <a:custGeom>
            <a:avLst/>
            <a:gdLst>
              <a:gd name="T0" fmla="*/ 226 w 321"/>
              <a:gd name="T1" fmla="*/ 63 h 443"/>
              <a:gd name="T2" fmla="*/ 203 w 321"/>
              <a:gd name="T3" fmla="*/ 152 h 443"/>
              <a:gd name="T4" fmla="*/ 184 w 321"/>
              <a:gd name="T5" fmla="*/ 44 h 443"/>
              <a:gd name="T6" fmla="*/ 86 w 321"/>
              <a:gd name="T7" fmla="*/ 0 h 443"/>
              <a:gd name="T8" fmla="*/ 86 w 321"/>
              <a:gd name="T9" fmla="*/ 124 h 443"/>
              <a:gd name="T10" fmla="*/ 17 w 321"/>
              <a:gd name="T11" fmla="*/ 109 h 443"/>
              <a:gd name="T12" fmla="*/ 86 w 321"/>
              <a:gd name="T13" fmla="*/ 172 h 443"/>
              <a:gd name="T14" fmla="*/ 86 w 321"/>
              <a:gd name="T15" fmla="*/ 298 h 443"/>
              <a:gd name="T16" fmla="*/ 321 w 321"/>
              <a:gd name="T17" fmla="*/ 443 h 443"/>
              <a:gd name="T18" fmla="*/ 321 w 321"/>
              <a:gd name="T19" fmla="*/ 106 h 443"/>
              <a:gd name="T20" fmla="*/ 226 w 321"/>
              <a:gd name="T21" fmla="*/ 63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1" h="443">
                <a:moveTo>
                  <a:pt x="226" y="63"/>
                </a:moveTo>
                <a:cubicBezTo>
                  <a:pt x="237" y="105"/>
                  <a:pt x="247" y="167"/>
                  <a:pt x="203" y="152"/>
                </a:cubicBezTo>
                <a:cubicBezTo>
                  <a:pt x="151" y="135"/>
                  <a:pt x="173" y="70"/>
                  <a:pt x="184" y="44"/>
                </a:cubicBezTo>
                <a:cubicBezTo>
                  <a:pt x="86" y="0"/>
                  <a:pt x="86" y="0"/>
                  <a:pt x="86" y="0"/>
                </a:cubicBezTo>
                <a:cubicBezTo>
                  <a:pt x="86" y="124"/>
                  <a:pt x="86" y="124"/>
                  <a:pt x="86" y="124"/>
                </a:cubicBezTo>
                <a:cubicBezTo>
                  <a:pt x="70" y="104"/>
                  <a:pt x="32" y="66"/>
                  <a:pt x="17" y="109"/>
                </a:cubicBezTo>
                <a:cubicBezTo>
                  <a:pt x="0" y="155"/>
                  <a:pt x="62" y="178"/>
                  <a:pt x="86" y="172"/>
                </a:cubicBezTo>
                <a:cubicBezTo>
                  <a:pt x="86" y="298"/>
                  <a:pt x="86" y="298"/>
                  <a:pt x="86" y="298"/>
                </a:cubicBezTo>
                <a:cubicBezTo>
                  <a:pt x="321" y="443"/>
                  <a:pt x="321" y="443"/>
                  <a:pt x="321" y="443"/>
                </a:cubicBezTo>
                <a:cubicBezTo>
                  <a:pt x="321" y="106"/>
                  <a:pt x="321" y="106"/>
                  <a:pt x="321" y="106"/>
                </a:cubicBezTo>
                <a:lnTo>
                  <a:pt x="226" y="6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3" name="TextBox 22"/>
          <p:cNvSpPr txBox="1"/>
          <p:nvPr/>
        </p:nvSpPr>
        <p:spPr>
          <a:xfrm>
            <a:off x="158320" y="2536068"/>
            <a:ext cx="2247923" cy="584775"/>
          </a:xfrm>
          <a:prstGeom prst="rect">
            <a:avLst/>
          </a:prstGeom>
          <a:noFill/>
        </p:spPr>
        <p:txBody>
          <a:bodyPr wrap="none" rtlCol="0">
            <a:spAutoFit/>
          </a:bodyPr>
          <a:lstStyle/>
          <a:p>
            <a:r>
              <a:rPr lang="en-US" sz="1600" dirty="0">
                <a:solidFill>
                  <a:srgbClr val="2D99B2"/>
                </a:solidFill>
                <a:latin typeface="+mj-lt"/>
              </a:rPr>
              <a:t>GM Health &amp; Social Care </a:t>
            </a:r>
          </a:p>
          <a:p>
            <a:r>
              <a:rPr lang="en-US" sz="1600" dirty="0">
                <a:solidFill>
                  <a:srgbClr val="2D99B2"/>
                </a:solidFill>
                <a:latin typeface="+mj-lt"/>
              </a:rPr>
              <a:t>Partnership</a:t>
            </a:r>
          </a:p>
        </p:txBody>
      </p:sp>
      <p:sp>
        <p:nvSpPr>
          <p:cNvPr id="25" name="TextBox 24"/>
          <p:cNvSpPr txBox="1"/>
          <p:nvPr/>
        </p:nvSpPr>
        <p:spPr>
          <a:xfrm>
            <a:off x="158318" y="3034011"/>
            <a:ext cx="2800501" cy="295466"/>
          </a:xfrm>
          <a:prstGeom prst="rect">
            <a:avLst/>
          </a:prstGeom>
          <a:noFill/>
        </p:spPr>
        <p:txBody>
          <a:bodyPr wrap="square" rtlCol="0">
            <a:spAutoFit/>
          </a:bodyPr>
          <a:lstStyle/>
          <a:p>
            <a:pPr>
              <a:lnSpc>
                <a:spcPct val="110000"/>
              </a:lnSpc>
            </a:pPr>
            <a:r>
              <a:rPr lang="en-GB" sz="1200" dirty="0">
                <a:solidFill>
                  <a:schemeClr val="bg1">
                    <a:lumMod val="50000"/>
                  </a:schemeClr>
                </a:solidFill>
                <a:latin typeface="Tw Cen MT" panose="020B0602020104020603" pitchFamily="34" charset="0"/>
              </a:rPr>
              <a:t>This makes GM unique</a:t>
            </a:r>
            <a:endParaRPr lang="en-US" sz="1200" dirty="0">
              <a:solidFill>
                <a:schemeClr val="bg1">
                  <a:lumMod val="50000"/>
                </a:schemeClr>
              </a:solidFill>
              <a:latin typeface="Tw Cen MT" panose="020B0602020104020603" pitchFamily="34" charset="0"/>
            </a:endParaRPr>
          </a:p>
        </p:txBody>
      </p:sp>
      <p:sp>
        <p:nvSpPr>
          <p:cNvPr id="26" name="TextBox 25"/>
          <p:cNvSpPr txBox="1"/>
          <p:nvPr/>
        </p:nvSpPr>
        <p:spPr>
          <a:xfrm>
            <a:off x="158319" y="1811177"/>
            <a:ext cx="697627" cy="707886"/>
          </a:xfrm>
          <a:prstGeom prst="rect">
            <a:avLst/>
          </a:prstGeom>
          <a:noFill/>
        </p:spPr>
        <p:txBody>
          <a:bodyPr wrap="none" rtlCol="0">
            <a:spAutoFit/>
          </a:bodyPr>
          <a:lstStyle/>
          <a:p>
            <a:pPr algn="ctr"/>
            <a:r>
              <a:rPr lang="en-US" sz="4000" dirty="0">
                <a:solidFill>
                  <a:schemeClr val="tx2"/>
                </a:solidFill>
                <a:latin typeface="Flaticon" panose="02000603000000000000" pitchFamily="2" charset="0"/>
              </a:rPr>
              <a:t></a:t>
            </a:r>
          </a:p>
        </p:txBody>
      </p:sp>
      <p:sp>
        <p:nvSpPr>
          <p:cNvPr id="27" name="TextBox 26"/>
          <p:cNvSpPr txBox="1"/>
          <p:nvPr/>
        </p:nvSpPr>
        <p:spPr>
          <a:xfrm>
            <a:off x="9187490" y="2476924"/>
            <a:ext cx="622286" cy="338554"/>
          </a:xfrm>
          <a:prstGeom prst="rect">
            <a:avLst/>
          </a:prstGeom>
          <a:noFill/>
        </p:spPr>
        <p:txBody>
          <a:bodyPr wrap="none" rtlCol="0">
            <a:spAutoFit/>
          </a:bodyPr>
          <a:lstStyle/>
          <a:p>
            <a:pPr algn="r"/>
            <a:r>
              <a:rPr lang="en-US" sz="1600" dirty="0">
                <a:solidFill>
                  <a:srgbClr val="5E84C9"/>
                </a:solidFill>
                <a:latin typeface="+mj-lt"/>
              </a:rPr>
              <a:t>MOU</a:t>
            </a:r>
          </a:p>
        </p:txBody>
      </p:sp>
      <p:sp>
        <p:nvSpPr>
          <p:cNvPr id="28" name="TextBox 27"/>
          <p:cNvSpPr txBox="1"/>
          <p:nvPr/>
        </p:nvSpPr>
        <p:spPr>
          <a:xfrm>
            <a:off x="7009275" y="2838372"/>
            <a:ext cx="2800501" cy="1015663"/>
          </a:xfrm>
          <a:prstGeom prst="rect">
            <a:avLst/>
          </a:prstGeom>
          <a:noFill/>
        </p:spPr>
        <p:txBody>
          <a:bodyPr wrap="square" rtlCol="0">
            <a:spAutoFit/>
          </a:bodyPr>
          <a:lstStyle/>
          <a:p>
            <a:pPr algn="r"/>
            <a:r>
              <a:rPr lang="en-GB" sz="1200" dirty="0">
                <a:solidFill>
                  <a:schemeClr val="bg1">
                    <a:lumMod val="50000"/>
                  </a:schemeClr>
                </a:solidFill>
                <a:latin typeface="Tw Cen MT" panose="020B0602020104020603" pitchFamily="34" charset="0"/>
              </a:rPr>
              <a:t>All NW trusts committed to the MoU for Streamlining – there seems to be a misconception that some of the aspects, such as send or responding to factual references is optional!!</a:t>
            </a:r>
          </a:p>
        </p:txBody>
      </p:sp>
      <p:sp>
        <p:nvSpPr>
          <p:cNvPr id="29" name="TextBox 28"/>
          <p:cNvSpPr txBox="1"/>
          <p:nvPr/>
        </p:nvSpPr>
        <p:spPr>
          <a:xfrm>
            <a:off x="9112149" y="1752033"/>
            <a:ext cx="697627" cy="707886"/>
          </a:xfrm>
          <a:prstGeom prst="rect">
            <a:avLst/>
          </a:prstGeom>
          <a:noFill/>
        </p:spPr>
        <p:txBody>
          <a:bodyPr wrap="none" rtlCol="0">
            <a:spAutoFit/>
          </a:bodyPr>
          <a:lstStyle/>
          <a:p>
            <a:pPr algn="ctr"/>
            <a:r>
              <a:rPr lang="en-US" sz="4000" dirty="0">
                <a:solidFill>
                  <a:schemeClr val="accent4"/>
                </a:solidFill>
                <a:latin typeface="Flaticon" panose="02000603000000000000" pitchFamily="2" charset="0"/>
              </a:rPr>
              <a:t></a:t>
            </a:r>
          </a:p>
        </p:txBody>
      </p:sp>
      <p:sp>
        <p:nvSpPr>
          <p:cNvPr id="30" name="TextBox 29"/>
          <p:cNvSpPr txBox="1"/>
          <p:nvPr/>
        </p:nvSpPr>
        <p:spPr>
          <a:xfrm>
            <a:off x="158320" y="4847970"/>
            <a:ext cx="1344727" cy="338554"/>
          </a:xfrm>
          <a:prstGeom prst="rect">
            <a:avLst/>
          </a:prstGeom>
          <a:noFill/>
        </p:spPr>
        <p:txBody>
          <a:bodyPr wrap="none" rtlCol="0">
            <a:spAutoFit/>
          </a:bodyPr>
          <a:lstStyle/>
          <a:p>
            <a:r>
              <a:rPr lang="en-US" sz="1600" dirty="0" err="1">
                <a:solidFill>
                  <a:srgbClr val="489DCD"/>
                </a:solidFill>
                <a:latin typeface="+mj-lt"/>
              </a:rPr>
              <a:t>Workstream</a:t>
            </a:r>
            <a:r>
              <a:rPr lang="en-US" sz="1600" dirty="0">
                <a:solidFill>
                  <a:srgbClr val="489DCD"/>
                </a:solidFill>
                <a:latin typeface="+mj-lt"/>
              </a:rPr>
              <a:t> 4</a:t>
            </a:r>
          </a:p>
        </p:txBody>
      </p:sp>
      <p:sp>
        <p:nvSpPr>
          <p:cNvPr id="31" name="TextBox 30"/>
          <p:cNvSpPr txBox="1"/>
          <p:nvPr/>
        </p:nvSpPr>
        <p:spPr>
          <a:xfrm>
            <a:off x="158319" y="5209418"/>
            <a:ext cx="2800501" cy="1107996"/>
          </a:xfrm>
          <a:prstGeom prst="rect">
            <a:avLst/>
          </a:prstGeom>
          <a:noFill/>
        </p:spPr>
        <p:txBody>
          <a:bodyPr wrap="square" rtlCol="0">
            <a:spAutoFit/>
          </a:bodyPr>
          <a:lstStyle/>
          <a:p>
            <a:pPr>
              <a:lnSpc>
                <a:spcPct val="110000"/>
              </a:lnSpc>
            </a:pPr>
            <a:r>
              <a:rPr lang="en-GB" sz="1200" dirty="0">
                <a:solidFill>
                  <a:schemeClr val="bg1">
                    <a:lumMod val="50000"/>
                  </a:schemeClr>
                </a:solidFill>
                <a:latin typeface="Tw Cen MT" panose="020B0602020104020603" pitchFamily="34" charset="0"/>
              </a:rPr>
              <a:t>Corporate Services Delivery Vehicle – I am a member of the </a:t>
            </a:r>
            <a:r>
              <a:rPr lang="en-GB" sz="1200" dirty="0" err="1">
                <a:solidFill>
                  <a:schemeClr val="bg1">
                    <a:lumMod val="50000"/>
                  </a:schemeClr>
                </a:solidFill>
                <a:latin typeface="Tw Cen MT" panose="020B0602020104020603" pitchFamily="34" charset="0"/>
              </a:rPr>
              <a:t>The</a:t>
            </a:r>
            <a:r>
              <a:rPr lang="en-GB" sz="1200" dirty="0">
                <a:solidFill>
                  <a:schemeClr val="bg1">
                    <a:lumMod val="50000"/>
                  </a:schemeClr>
                </a:solidFill>
                <a:latin typeface="Tw Cen MT" panose="020B0602020104020603" pitchFamily="34" charset="0"/>
              </a:rPr>
              <a:t> Partnership Board alongside Lynn </a:t>
            </a:r>
            <a:r>
              <a:rPr lang="en-GB" sz="1200" dirty="0" err="1">
                <a:solidFill>
                  <a:schemeClr val="bg1">
                    <a:lumMod val="50000"/>
                  </a:schemeClr>
                </a:solidFill>
                <a:latin typeface="Tw Cen MT" panose="020B0602020104020603" pitchFamily="34" charset="0"/>
              </a:rPr>
              <a:t>Marsland</a:t>
            </a:r>
            <a:r>
              <a:rPr lang="en-GB" sz="1200" dirty="0">
                <a:solidFill>
                  <a:schemeClr val="bg1">
                    <a:lumMod val="50000"/>
                  </a:schemeClr>
                </a:solidFill>
                <a:latin typeface="Tw Cen MT" panose="020B0602020104020603" pitchFamily="34" charset="0"/>
              </a:rPr>
              <a:t>, Strategic Lead for HR Corporate Services at The Partnership</a:t>
            </a:r>
            <a:endParaRPr lang="en-US" sz="1200" dirty="0">
              <a:solidFill>
                <a:schemeClr val="bg1">
                  <a:lumMod val="50000"/>
                </a:schemeClr>
              </a:solidFill>
              <a:latin typeface="Tw Cen MT" panose="020B0602020104020603" pitchFamily="34" charset="0"/>
            </a:endParaRPr>
          </a:p>
        </p:txBody>
      </p:sp>
      <p:sp>
        <p:nvSpPr>
          <p:cNvPr id="32" name="TextBox 31"/>
          <p:cNvSpPr txBox="1"/>
          <p:nvPr/>
        </p:nvSpPr>
        <p:spPr>
          <a:xfrm>
            <a:off x="158319" y="4123079"/>
            <a:ext cx="697627" cy="707886"/>
          </a:xfrm>
          <a:prstGeom prst="rect">
            <a:avLst/>
          </a:prstGeom>
          <a:noFill/>
        </p:spPr>
        <p:txBody>
          <a:bodyPr wrap="none" rtlCol="0">
            <a:spAutoFit/>
          </a:bodyPr>
          <a:lstStyle/>
          <a:p>
            <a:pPr algn="ctr"/>
            <a:r>
              <a:rPr lang="en-US" sz="4000" dirty="0">
                <a:solidFill>
                  <a:schemeClr val="accent2"/>
                </a:solidFill>
                <a:latin typeface="Flaticon" panose="02000603000000000000" pitchFamily="2" charset="0"/>
              </a:rPr>
              <a:t></a:t>
            </a:r>
          </a:p>
        </p:txBody>
      </p:sp>
      <p:sp>
        <p:nvSpPr>
          <p:cNvPr id="33" name="TextBox 32"/>
          <p:cNvSpPr txBox="1"/>
          <p:nvPr/>
        </p:nvSpPr>
        <p:spPr>
          <a:xfrm>
            <a:off x="7424570" y="4788826"/>
            <a:ext cx="2385205" cy="338554"/>
          </a:xfrm>
          <a:prstGeom prst="rect">
            <a:avLst/>
          </a:prstGeom>
          <a:noFill/>
        </p:spPr>
        <p:txBody>
          <a:bodyPr wrap="none" rtlCol="0">
            <a:spAutoFit/>
          </a:bodyPr>
          <a:lstStyle/>
          <a:p>
            <a:pPr algn="r"/>
            <a:r>
              <a:rPr lang="en-US" sz="1600" dirty="0" err="1">
                <a:solidFill>
                  <a:srgbClr val="746BC5"/>
                </a:solidFill>
                <a:latin typeface="+mj-lt"/>
              </a:rPr>
              <a:t>Modernisation</a:t>
            </a:r>
            <a:r>
              <a:rPr lang="en-US" sz="1600" dirty="0">
                <a:solidFill>
                  <a:srgbClr val="746BC5"/>
                </a:solidFill>
                <a:latin typeface="+mj-lt"/>
              </a:rPr>
              <a:t> of HR &amp; OD</a:t>
            </a:r>
          </a:p>
        </p:txBody>
      </p:sp>
      <p:sp>
        <p:nvSpPr>
          <p:cNvPr id="34" name="TextBox 33"/>
          <p:cNvSpPr txBox="1"/>
          <p:nvPr/>
        </p:nvSpPr>
        <p:spPr>
          <a:xfrm>
            <a:off x="7009275" y="5150274"/>
            <a:ext cx="2800501" cy="1015663"/>
          </a:xfrm>
          <a:prstGeom prst="rect">
            <a:avLst/>
          </a:prstGeom>
          <a:noFill/>
        </p:spPr>
        <p:txBody>
          <a:bodyPr wrap="square" rtlCol="0">
            <a:spAutoFit/>
          </a:bodyPr>
          <a:lstStyle/>
          <a:p>
            <a:pPr algn="r"/>
            <a:r>
              <a:rPr lang="en-GB" sz="1200" dirty="0">
                <a:solidFill>
                  <a:schemeClr val="bg1">
                    <a:lumMod val="50000"/>
                  </a:schemeClr>
                </a:solidFill>
                <a:latin typeface="Tw Cen MT" panose="020B0602020104020603" pitchFamily="34" charset="0"/>
              </a:rPr>
              <a:t>Streamlining is part of the wider modernisation of HR and OD and maximising the sharing of information/ standardisation of information and processes.</a:t>
            </a:r>
          </a:p>
        </p:txBody>
      </p:sp>
      <p:sp>
        <p:nvSpPr>
          <p:cNvPr id="35" name="TextBox 34"/>
          <p:cNvSpPr txBox="1"/>
          <p:nvPr/>
        </p:nvSpPr>
        <p:spPr>
          <a:xfrm>
            <a:off x="9112149" y="4063935"/>
            <a:ext cx="697627" cy="707886"/>
          </a:xfrm>
          <a:prstGeom prst="rect">
            <a:avLst/>
          </a:prstGeom>
          <a:noFill/>
        </p:spPr>
        <p:txBody>
          <a:bodyPr wrap="none" rtlCol="0">
            <a:spAutoFit/>
          </a:bodyPr>
          <a:lstStyle/>
          <a:p>
            <a:pPr algn="ctr"/>
            <a:r>
              <a:rPr lang="en-US" sz="4000" dirty="0">
                <a:solidFill>
                  <a:schemeClr val="accent6"/>
                </a:solidFill>
                <a:latin typeface="Flaticon" panose="02000603000000000000" pitchFamily="2" charset="0"/>
              </a:rPr>
              <a:t></a:t>
            </a:r>
          </a:p>
        </p:txBody>
      </p:sp>
    </p:spTree>
    <p:extLst>
      <p:ext uri="{BB962C8B-B14F-4D97-AF65-F5344CB8AC3E}">
        <p14:creationId xmlns:p14="http://schemas.microsoft.com/office/powerpoint/2010/main" val="34369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ppt_w*0.70"/>
                                          </p:val>
                                        </p:tav>
                                        <p:tav tm="100000">
                                          <p:val>
                                            <p:strVal val="#ppt_w"/>
                                          </p:val>
                                        </p:tav>
                                      </p:tavLst>
                                    </p:anim>
                                    <p:anim calcmode="lin" valueType="num">
                                      <p:cBhvr>
                                        <p:cTn id="8" dur="1000" fill="hold"/>
                                        <p:tgtEl>
                                          <p:spTgt spid="11"/>
                                        </p:tgtEl>
                                        <p:attrNameLst>
                                          <p:attrName>ppt_h</p:attrName>
                                        </p:attrNameLst>
                                      </p:cBhvr>
                                      <p:tavLst>
                                        <p:tav tm="0">
                                          <p:val>
                                            <p:strVal val="#ppt_h"/>
                                          </p:val>
                                        </p:tav>
                                        <p:tav tm="100000">
                                          <p:val>
                                            <p:strVal val="#ppt_h"/>
                                          </p:val>
                                        </p:tav>
                                      </p:tavLst>
                                    </p:anim>
                                    <p:animEffect transition="in" filter="fade">
                                      <p:cBhvr>
                                        <p:cTn id="9" dur="1000"/>
                                        <p:tgtEl>
                                          <p:spTgt spid="11"/>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1000" fill="hold"/>
                                        <p:tgtEl>
                                          <p:spTgt spid="12"/>
                                        </p:tgtEl>
                                        <p:attrNameLst>
                                          <p:attrName>ppt_w</p:attrName>
                                        </p:attrNameLst>
                                      </p:cBhvr>
                                      <p:tavLst>
                                        <p:tav tm="0">
                                          <p:val>
                                            <p:strVal val="#ppt_w*0.70"/>
                                          </p:val>
                                        </p:tav>
                                        <p:tav tm="100000">
                                          <p:val>
                                            <p:strVal val="#ppt_w"/>
                                          </p:val>
                                        </p:tav>
                                      </p:tavLst>
                                    </p:anim>
                                    <p:anim calcmode="lin" valueType="num">
                                      <p:cBhvr>
                                        <p:cTn id="13" dur="1000" fill="hold"/>
                                        <p:tgtEl>
                                          <p:spTgt spid="12"/>
                                        </p:tgtEl>
                                        <p:attrNameLst>
                                          <p:attrName>ppt_h</p:attrName>
                                        </p:attrNameLst>
                                      </p:cBhvr>
                                      <p:tavLst>
                                        <p:tav tm="0">
                                          <p:val>
                                            <p:strVal val="#ppt_h"/>
                                          </p:val>
                                        </p:tav>
                                        <p:tav tm="100000">
                                          <p:val>
                                            <p:strVal val="#ppt_h"/>
                                          </p:val>
                                        </p:tav>
                                      </p:tavLst>
                                    </p:anim>
                                    <p:animEffect transition="in" filter="fade">
                                      <p:cBhvr>
                                        <p:cTn id="14" dur="1000"/>
                                        <p:tgtEl>
                                          <p:spTgt spid="12"/>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p:cTn id="17" dur="1000" fill="hold"/>
                                        <p:tgtEl>
                                          <p:spTgt spid="22"/>
                                        </p:tgtEl>
                                        <p:attrNameLst>
                                          <p:attrName>ppt_w</p:attrName>
                                        </p:attrNameLst>
                                      </p:cBhvr>
                                      <p:tavLst>
                                        <p:tav tm="0">
                                          <p:val>
                                            <p:strVal val="#ppt_w*0.70"/>
                                          </p:val>
                                        </p:tav>
                                        <p:tav tm="100000">
                                          <p:val>
                                            <p:strVal val="#ppt_w"/>
                                          </p:val>
                                        </p:tav>
                                      </p:tavLst>
                                    </p:anim>
                                    <p:anim calcmode="lin" valueType="num">
                                      <p:cBhvr>
                                        <p:cTn id="18" dur="1000" fill="hold"/>
                                        <p:tgtEl>
                                          <p:spTgt spid="22"/>
                                        </p:tgtEl>
                                        <p:attrNameLst>
                                          <p:attrName>ppt_h</p:attrName>
                                        </p:attrNameLst>
                                      </p:cBhvr>
                                      <p:tavLst>
                                        <p:tav tm="0">
                                          <p:val>
                                            <p:strVal val="#ppt_h"/>
                                          </p:val>
                                        </p:tav>
                                        <p:tav tm="100000">
                                          <p:val>
                                            <p:strVal val="#ppt_h"/>
                                          </p:val>
                                        </p:tav>
                                      </p:tavLst>
                                    </p:anim>
                                    <p:animEffect transition="in" filter="fade">
                                      <p:cBhvr>
                                        <p:cTn id="19" dur="1000"/>
                                        <p:tgtEl>
                                          <p:spTgt spid="22"/>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strVal val="#ppt_w*0.70"/>
                                          </p:val>
                                        </p:tav>
                                        <p:tav tm="100000">
                                          <p:val>
                                            <p:strVal val="#ppt_w"/>
                                          </p:val>
                                        </p:tav>
                                      </p:tavLst>
                                    </p:anim>
                                    <p:anim calcmode="lin" valueType="num">
                                      <p:cBhvr>
                                        <p:cTn id="23" dur="1000" fill="hold"/>
                                        <p:tgtEl>
                                          <p:spTgt spid="13"/>
                                        </p:tgtEl>
                                        <p:attrNameLst>
                                          <p:attrName>ppt_h</p:attrName>
                                        </p:attrNameLst>
                                      </p:cBhvr>
                                      <p:tavLst>
                                        <p:tav tm="0">
                                          <p:val>
                                            <p:strVal val="#ppt_h"/>
                                          </p:val>
                                        </p:tav>
                                        <p:tav tm="100000">
                                          <p:val>
                                            <p:strVal val="#ppt_h"/>
                                          </p:val>
                                        </p:tav>
                                      </p:tavLst>
                                    </p:anim>
                                    <p:animEffect transition="in" filter="fade">
                                      <p:cBhvr>
                                        <p:cTn id="24" dur="1000"/>
                                        <p:tgtEl>
                                          <p:spTgt spid="13"/>
                                        </p:tgtEl>
                                      </p:cBhvr>
                                    </p:animEffect>
                                  </p:childTnLst>
                                </p:cTn>
                              </p:par>
                              <p:par>
                                <p:cTn id="25" presetID="55"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1000" fill="hold"/>
                                        <p:tgtEl>
                                          <p:spTgt spid="14"/>
                                        </p:tgtEl>
                                        <p:attrNameLst>
                                          <p:attrName>ppt_w</p:attrName>
                                        </p:attrNameLst>
                                      </p:cBhvr>
                                      <p:tavLst>
                                        <p:tav tm="0">
                                          <p:val>
                                            <p:strVal val="#ppt_w*0.70"/>
                                          </p:val>
                                        </p:tav>
                                        <p:tav tm="100000">
                                          <p:val>
                                            <p:strVal val="#ppt_w"/>
                                          </p:val>
                                        </p:tav>
                                      </p:tavLst>
                                    </p:anim>
                                    <p:anim calcmode="lin" valueType="num">
                                      <p:cBhvr>
                                        <p:cTn id="28" dur="1000" fill="hold"/>
                                        <p:tgtEl>
                                          <p:spTgt spid="14"/>
                                        </p:tgtEl>
                                        <p:attrNameLst>
                                          <p:attrName>ppt_h</p:attrName>
                                        </p:attrNameLst>
                                      </p:cBhvr>
                                      <p:tavLst>
                                        <p:tav tm="0">
                                          <p:val>
                                            <p:strVal val="#ppt_h"/>
                                          </p:val>
                                        </p:tav>
                                        <p:tav tm="100000">
                                          <p:val>
                                            <p:strVal val="#ppt_h"/>
                                          </p:val>
                                        </p:tav>
                                      </p:tavLst>
                                    </p:anim>
                                    <p:animEffect transition="in" filter="fade">
                                      <p:cBhvr>
                                        <p:cTn id="29" dur="1000"/>
                                        <p:tgtEl>
                                          <p:spTgt spid="14"/>
                                        </p:tgtEl>
                                      </p:cBhvr>
                                    </p:animEffect>
                                  </p:childTnLst>
                                </p:cTn>
                              </p:par>
                              <p:par>
                                <p:cTn id="30" presetID="55" presetClass="entr" presetSubtype="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p:cTn id="32" dur="1000" fill="hold"/>
                                        <p:tgtEl>
                                          <p:spTgt spid="15"/>
                                        </p:tgtEl>
                                        <p:attrNameLst>
                                          <p:attrName>ppt_w</p:attrName>
                                        </p:attrNameLst>
                                      </p:cBhvr>
                                      <p:tavLst>
                                        <p:tav tm="0">
                                          <p:val>
                                            <p:strVal val="#ppt_w*0.70"/>
                                          </p:val>
                                        </p:tav>
                                        <p:tav tm="100000">
                                          <p:val>
                                            <p:strVal val="#ppt_w"/>
                                          </p:val>
                                        </p:tav>
                                      </p:tavLst>
                                    </p:anim>
                                    <p:anim calcmode="lin" valueType="num">
                                      <p:cBhvr>
                                        <p:cTn id="33" dur="1000" fill="hold"/>
                                        <p:tgtEl>
                                          <p:spTgt spid="15"/>
                                        </p:tgtEl>
                                        <p:attrNameLst>
                                          <p:attrName>ppt_h</p:attrName>
                                        </p:attrNameLst>
                                      </p:cBhvr>
                                      <p:tavLst>
                                        <p:tav tm="0">
                                          <p:val>
                                            <p:strVal val="#ppt_h"/>
                                          </p:val>
                                        </p:tav>
                                        <p:tav tm="100000">
                                          <p:val>
                                            <p:strVal val="#ppt_h"/>
                                          </p:val>
                                        </p:tav>
                                      </p:tavLst>
                                    </p:anim>
                                    <p:animEffect transition="in" filter="fade">
                                      <p:cBhvr>
                                        <p:cTn id="34" dur="1000"/>
                                        <p:tgtEl>
                                          <p:spTgt spid="15"/>
                                        </p:tgtEl>
                                      </p:cBhvr>
                                    </p:animEffect>
                                  </p:childTnLst>
                                </p:cTn>
                              </p:par>
                              <p:par>
                                <p:cTn id="35" presetID="55"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p:cTn id="37" dur="1000" fill="hold"/>
                                        <p:tgtEl>
                                          <p:spTgt spid="16"/>
                                        </p:tgtEl>
                                        <p:attrNameLst>
                                          <p:attrName>ppt_w</p:attrName>
                                        </p:attrNameLst>
                                      </p:cBhvr>
                                      <p:tavLst>
                                        <p:tav tm="0">
                                          <p:val>
                                            <p:strVal val="#ppt_w*0.70"/>
                                          </p:val>
                                        </p:tav>
                                        <p:tav tm="100000">
                                          <p:val>
                                            <p:strVal val="#ppt_w"/>
                                          </p:val>
                                        </p:tav>
                                      </p:tavLst>
                                    </p:anim>
                                    <p:anim calcmode="lin" valueType="num">
                                      <p:cBhvr>
                                        <p:cTn id="38" dur="1000" fill="hold"/>
                                        <p:tgtEl>
                                          <p:spTgt spid="16"/>
                                        </p:tgtEl>
                                        <p:attrNameLst>
                                          <p:attrName>ppt_h</p:attrName>
                                        </p:attrNameLst>
                                      </p:cBhvr>
                                      <p:tavLst>
                                        <p:tav tm="0">
                                          <p:val>
                                            <p:strVal val="#ppt_h"/>
                                          </p:val>
                                        </p:tav>
                                        <p:tav tm="100000">
                                          <p:val>
                                            <p:strVal val="#ppt_h"/>
                                          </p:val>
                                        </p:tav>
                                      </p:tavLst>
                                    </p:anim>
                                    <p:animEffect transition="in" filter="fade">
                                      <p:cBhvr>
                                        <p:cTn id="39" dur="1000"/>
                                        <p:tgtEl>
                                          <p:spTgt spid="16"/>
                                        </p:tgtEl>
                                      </p:cBhvr>
                                    </p:animEffect>
                                  </p:childTnLst>
                                </p:cTn>
                              </p:par>
                              <p:par>
                                <p:cTn id="40" presetID="55" presetClass="entr" presetSubtype="0"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1000" fill="hold"/>
                                        <p:tgtEl>
                                          <p:spTgt spid="17"/>
                                        </p:tgtEl>
                                        <p:attrNameLst>
                                          <p:attrName>ppt_w</p:attrName>
                                        </p:attrNameLst>
                                      </p:cBhvr>
                                      <p:tavLst>
                                        <p:tav tm="0">
                                          <p:val>
                                            <p:strVal val="#ppt_w*0.70"/>
                                          </p:val>
                                        </p:tav>
                                        <p:tav tm="100000">
                                          <p:val>
                                            <p:strVal val="#ppt_w"/>
                                          </p:val>
                                        </p:tav>
                                      </p:tavLst>
                                    </p:anim>
                                    <p:anim calcmode="lin" valueType="num">
                                      <p:cBhvr>
                                        <p:cTn id="43" dur="1000" fill="hold"/>
                                        <p:tgtEl>
                                          <p:spTgt spid="17"/>
                                        </p:tgtEl>
                                        <p:attrNameLst>
                                          <p:attrName>ppt_h</p:attrName>
                                        </p:attrNameLst>
                                      </p:cBhvr>
                                      <p:tavLst>
                                        <p:tav tm="0">
                                          <p:val>
                                            <p:strVal val="#ppt_h"/>
                                          </p:val>
                                        </p:tav>
                                        <p:tav tm="100000">
                                          <p:val>
                                            <p:strVal val="#ppt_h"/>
                                          </p:val>
                                        </p:tav>
                                      </p:tavLst>
                                    </p:anim>
                                    <p:animEffect transition="in" filter="fade">
                                      <p:cBhvr>
                                        <p:cTn id="44" dur="1000"/>
                                        <p:tgtEl>
                                          <p:spTgt spid="17"/>
                                        </p:tgtEl>
                                      </p:cBhvr>
                                    </p:animEffect>
                                  </p:childTnLst>
                                </p:cTn>
                              </p:par>
                              <p:par>
                                <p:cTn id="45" presetID="55" presetClass="entr" presetSubtype="0"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1000" fill="hold"/>
                                        <p:tgtEl>
                                          <p:spTgt spid="18"/>
                                        </p:tgtEl>
                                        <p:attrNameLst>
                                          <p:attrName>ppt_w</p:attrName>
                                        </p:attrNameLst>
                                      </p:cBhvr>
                                      <p:tavLst>
                                        <p:tav tm="0">
                                          <p:val>
                                            <p:strVal val="#ppt_w*0.70"/>
                                          </p:val>
                                        </p:tav>
                                        <p:tav tm="100000">
                                          <p:val>
                                            <p:strVal val="#ppt_w"/>
                                          </p:val>
                                        </p:tav>
                                      </p:tavLst>
                                    </p:anim>
                                    <p:anim calcmode="lin" valueType="num">
                                      <p:cBhvr>
                                        <p:cTn id="48" dur="1000" fill="hold"/>
                                        <p:tgtEl>
                                          <p:spTgt spid="18"/>
                                        </p:tgtEl>
                                        <p:attrNameLst>
                                          <p:attrName>ppt_h</p:attrName>
                                        </p:attrNameLst>
                                      </p:cBhvr>
                                      <p:tavLst>
                                        <p:tav tm="0">
                                          <p:val>
                                            <p:strVal val="#ppt_h"/>
                                          </p:val>
                                        </p:tav>
                                        <p:tav tm="100000">
                                          <p:val>
                                            <p:strVal val="#ppt_h"/>
                                          </p:val>
                                        </p:tav>
                                      </p:tavLst>
                                    </p:anim>
                                    <p:animEffect transition="in" filter="fade">
                                      <p:cBhvr>
                                        <p:cTn id="49" dur="1000"/>
                                        <p:tgtEl>
                                          <p:spTgt spid="18"/>
                                        </p:tgtEl>
                                      </p:cBhvr>
                                    </p:animEffect>
                                  </p:childTnLst>
                                </p:cTn>
                              </p:par>
                              <p:par>
                                <p:cTn id="50" presetID="55" presetClass="entr" presetSubtype="0" fill="hold" grpId="0" nodeType="withEffect">
                                  <p:stCondLst>
                                    <p:cond delay="0"/>
                                  </p:stCondLst>
                                  <p:childTnLst>
                                    <p:set>
                                      <p:cBhvr>
                                        <p:cTn id="51" dur="1" fill="hold">
                                          <p:stCondLst>
                                            <p:cond delay="0"/>
                                          </p:stCondLst>
                                        </p:cTn>
                                        <p:tgtEl>
                                          <p:spTgt spid="19"/>
                                        </p:tgtEl>
                                        <p:attrNameLst>
                                          <p:attrName>style.visibility</p:attrName>
                                        </p:attrNameLst>
                                      </p:cBhvr>
                                      <p:to>
                                        <p:strVal val="visible"/>
                                      </p:to>
                                    </p:set>
                                    <p:anim calcmode="lin" valueType="num">
                                      <p:cBhvr>
                                        <p:cTn id="52" dur="1000" fill="hold"/>
                                        <p:tgtEl>
                                          <p:spTgt spid="19"/>
                                        </p:tgtEl>
                                        <p:attrNameLst>
                                          <p:attrName>ppt_w</p:attrName>
                                        </p:attrNameLst>
                                      </p:cBhvr>
                                      <p:tavLst>
                                        <p:tav tm="0">
                                          <p:val>
                                            <p:strVal val="#ppt_w*0.70"/>
                                          </p:val>
                                        </p:tav>
                                        <p:tav tm="100000">
                                          <p:val>
                                            <p:strVal val="#ppt_w"/>
                                          </p:val>
                                        </p:tav>
                                      </p:tavLst>
                                    </p:anim>
                                    <p:anim calcmode="lin" valueType="num">
                                      <p:cBhvr>
                                        <p:cTn id="53" dur="1000" fill="hold"/>
                                        <p:tgtEl>
                                          <p:spTgt spid="19"/>
                                        </p:tgtEl>
                                        <p:attrNameLst>
                                          <p:attrName>ppt_h</p:attrName>
                                        </p:attrNameLst>
                                      </p:cBhvr>
                                      <p:tavLst>
                                        <p:tav tm="0">
                                          <p:val>
                                            <p:strVal val="#ppt_h"/>
                                          </p:val>
                                        </p:tav>
                                        <p:tav tm="100000">
                                          <p:val>
                                            <p:strVal val="#ppt_h"/>
                                          </p:val>
                                        </p:tav>
                                      </p:tavLst>
                                    </p:anim>
                                    <p:animEffect transition="in" filter="fade">
                                      <p:cBhvr>
                                        <p:cTn id="54" dur="1000"/>
                                        <p:tgtEl>
                                          <p:spTgt spid="19"/>
                                        </p:tgtEl>
                                      </p:cBhvr>
                                    </p:animEffect>
                                  </p:childTnLst>
                                </p:cTn>
                              </p:par>
                              <p:par>
                                <p:cTn id="55" presetID="55" presetClass="entr" presetSubtype="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 calcmode="lin" valueType="num">
                                      <p:cBhvr>
                                        <p:cTn id="57" dur="1000" fill="hold"/>
                                        <p:tgtEl>
                                          <p:spTgt spid="20"/>
                                        </p:tgtEl>
                                        <p:attrNameLst>
                                          <p:attrName>ppt_w</p:attrName>
                                        </p:attrNameLst>
                                      </p:cBhvr>
                                      <p:tavLst>
                                        <p:tav tm="0">
                                          <p:val>
                                            <p:strVal val="#ppt_w*0.70"/>
                                          </p:val>
                                        </p:tav>
                                        <p:tav tm="100000">
                                          <p:val>
                                            <p:strVal val="#ppt_w"/>
                                          </p:val>
                                        </p:tav>
                                      </p:tavLst>
                                    </p:anim>
                                    <p:anim calcmode="lin" valueType="num">
                                      <p:cBhvr>
                                        <p:cTn id="58" dur="1000" fill="hold"/>
                                        <p:tgtEl>
                                          <p:spTgt spid="20"/>
                                        </p:tgtEl>
                                        <p:attrNameLst>
                                          <p:attrName>ppt_h</p:attrName>
                                        </p:attrNameLst>
                                      </p:cBhvr>
                                      <p:tavLst>
                                        <p:tav tm="0">
                                          <p:val>
                                            <p:strVal val="#ppt_h"/>
                                          </p:val>
                                        </p:tav>
                                        <p:tav tm="100000">
                                          <p:val>
                                            <p:strVal val="#ppt_h"/>
                                          </p:val>
                                        </p:tav>
                                      </p:tavLst>
                                    </p:anim>
                                    <p:animEffect transition="in" filter="fade">
                                      <p:cBhvr>
                                        <p:cTn id="59" dur="1000"/>
                                        <p:tgtEl>
                                          <p:spTgt spid="20"/>
                                        </p:tgtEl>
                                      </p:cBhvr>
                                    </p:animEffect>
                                  </p:childTnLst>
                                </p:cTn>
                              </p:par>
                              <p:par>
                                <p:cTn id="60" presetID="55" presetClass="entr" presetSubtype="0" fill="hold" grpId="0" nodeType="with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1000" fill="hold"/>
                                        <p:tgtEl>
                                          <p:spTgt spid="21"/>
                                        </p:tgtEl>
                                        <p:attrNameLst>
                                          <p:attrName>ppt_w</p:attrName>
                                        </p:attrNameLst>
                                      </p:cBhvr>
                                      <p:tavLst>
                                        <p:tav tm="0">
                                          <p:val>
                                            <p:strVal val="#ppt_w*0.70"/>
                                          </p:val>
                                        </p:tav>
                                        <p:tav tm="100000">
                                          <p:val>
                                            <p:strVal val="#ppt_w"/>
                                          </p:val>
                                        </p:tav>
                                      </p:tavLst>
                                    </p:anim>
                                    <p:anim calcmode="lin" valueType="num">
                                      <p:cBhvr>
                                        <p:cTn id="63" dur="1000" fill="hold"/>
                                        <p:tgtEl>
                                          <p:spTgt spid="21"/>
                                        </p:tgtEl>
                                        <p:attrNameLst>
                                          <p:attrName>ppt_h</p:attrName>
                                        </p:attrNameLst>
                                      </p:cBhvr>
                                      <p:tavLst>
                                        <p:tav tm="0">
                                          <p:val>
                                            <p:strVal val="#ppt_h"/>
                                          </p:val>
                                        </p:tav>
                                        <p:tav tm="100000">
                                          <p:val>
                                            <p:strVal val="#ppt_h"/>
                                          </p:val>
                                        </p:tav>
                                      </p:tavLst>
                                    </p:anim>
                                    <p:animEffect transition="in" filter="fade">
                                      <p:cBhvr>
                                        <p:cTn id="64" dur="1000"/>
                                        <p:tgtEl>
                                          <p:spTgt spid="21"/>
                                        </p:tgtEl>
                                      </p:cBhvr>
                                    </p:animEffect>
                                  </p:childTnLst>
                                </p:cTn>
                              </p:par>
                            </p:childTnLst>
                          </p:cTn>
                        </p:par>
                        <p:par>
                          <p:cTn id="65" fill="hold">
                            <p:stCondLst>
                              <p:cond delay="1000"/>
                            </p:stCondLst>
                            <p:childTnLst>
                              <p:par>
                                <p:cTn id="66" presetID="47"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2000"/>
                            </p:stCondLst>
                            <p:childTnLst>
                              <p:par>
                                <p:cTn id="72" presetID="47" presetClass="entr" presetSubtype="0"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Effect transition="in" filter="fade">
                                      <p:cBhvr>
                                        <p:cTn id="74" dur="1000"/>
                                        <p:tgtEl>
                                          <p:spTgt spid="23"/>
                                        </p:tgtEl>
                                      </p:cBhvr>
                                    </p:animEffect>
                                    <p:anim calcmode="lin" valueType="num">
                                      <p:cBhvr>
                                        <p:cTn id="75" dur="1000" fill="hold"/>
                                        <p:tgtEl>
                                          <p:spTgt spid="23"/>
                                        </p:tgtEl>
                                        <p:attrNameLst>
                                          <p:attrName>ppt_x</p:attrName>
                                        </p:attrNameLst>
                                      </p:cBhvr>
                                      <p:tavLst>
                                        <p:tav tm="0">
                                          <p:val>
                                            <p:strVal val="#ppt_x"/>
                                          </p:val>
                                        </p:tav>
                                        <p:tav tm="100000">
                                          <p:val>
                                            <p:strVal val="#ppt_x"/>
                                          </p:val>
                                        </p:tav>
                                      </p:tavLst>
                                    </p:anim>
                                    <p:anim calcmode="lin" valueType="num">
                                      <p:cBhvr>
                                        <p:cTn id="76" dur="1000" fill="hold"/>
                                        <p:tgtEl>
                                          <p:spTgt spid="23"/>
                                        </p:tgtEl>
                                        <p:attrNameLst>
                                          <p:attrName>ppt_y</p:attrName>
                                        </p:attrNameLst>
                                      </p:cBhvr>
                                      <p:tavLst>
                                        <p:tav tm="0">
                                          <p:val>
                                            <p:strVal val="#ppt_y-.1"/>
                                          </p:val>
                                        </p:tav>
                                        <p:tav tm="100000">
                                          <p:val>
                                            <p:strVal val="#ppt_y"/>
                                          </p:val>
                                        </p:tav>
                                      </p:tavLst>
                                    </p:anim>
                                  </p:childTnLst>
                                </p:cTn>
                              </p:par>
                            </p:childTnLst>
                          </p:cTn>
                        </p:par>
                        <p:par>
                          <p:cTn id="77" fill="hold">
                            <p:stCondLst>
                              <p:cond delay="3000"/>
                            </p:stCondLst>
                            <p:childTnLst>
                              <p:par>
                                <p:cTn id="78" presetID="47"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4000"/>
                            </p:stCondLst>
                            <p:childTnLst>
                              <p:par>
                                <p:cTn id="84" presetID="42" presetClass="entr" presetSubtype="0" fill="hold" grpId="0" nodeType="afterEffect">
                                  <p:stCondLst>
                                    <p:cond delay="0"/>
                                  </p:stCondLst>
                                  <p:childTnLst>
                                    <p:set>
                                      <p:cBhvr>
                                        <p:cTn id="85" dur="1" fill="hold">
                                          <p:stCondLst>
                                            <p:cond delay="0"/>
                                          </p:stCondLst>
                                        </p:cTn>
                                        <p:tgtEl>
                                          <p:spTgt spid="32"/>
                                        </p:tgtEl>
                                        <p:attrNameLst>
                                          <p:attrName>style.visibility</p:attrName>
                                        </p:attrNameLst>
                                      </p:cBhvr>
                                      <p:to>
                                        <p:strVal val="visible"/>
                                      </p:to>
                                    </p:set>
                                    <p:animEffect transition="in" filter="fade">
                                      <p:cBhvr>
                                        <p:cTn id="86" dur="1000"/>
                                        <p:tgtEl>
                                          <p:spTgt spid="32"/>
                                        </p:tgtEl>
                                      </p:cBhvr>
                                    </p:animEffect>
                                    <p:anim calcmode="lin" valueType="num">
                                      <p:cBhvr>
                                        <p:cTn id="87" dur="1000" fill="hold"/>
                                        <p:tgtEl>
                                          <p:spTgt spid="32"/>
                                        </p:tgtEl>
                                        <p:attrNameLst>
                                          <p:attrName>ppt_x</p:attrName>
                                        </p:attrNameLst>
                                      </p:cBhvr>
                                      <p:tavLst>
                                        <p:tav tm="0">
                                          <p:val>
                                            <p:strVal val="#ppt_x"/>
                                          </p:val>
                                        </p:tav>
                                        <p:tav tm="100000">
                                          <p:val>
                                            <p:strVal val="#ppt_x"/>
                                          </p:val>
                                        </p:tav>
                                      </p:tavLst>
                                    </p:anim>
                                    <p:anim calcmode="lin" valueType="num">
                                      <p:cBhvr>
                                        <p:cTn id="88" dur="1000" fill="hold"/>
                                        <p:tgtEl>
                                          <p:spTgt spid="32"/>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1000" fill="hold"/>
                                        <p:tgtEl>
                                          <p:spTgt spid="30"/>
                                        </p:tgtEl>
                                        <p:attrNameLst>
                                          <p:attrName>ppt_y</p:attrName>
                                        </p:attrNameLst>
                                      </p:cBhvr>
                                      <p:tavLst>
                                        <p:tav tm="0">
                                          <p:val>
                                            <p:strVal val="#ppt_y+.1"/>
                                          </p:val>
                                        </p:tav>
                                        <p:tav tm="100000">
                                          <p:val>
                                            <p:strVal val="#ppt_y"/>
                                          </p:val>
                                        </p:tav>
                                      </p:tavLst>
                                    </p:anim>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31"/>
                                        </p:tgtEl>
                                        <p:attrNameLst>
                                          <p:attrName>style.visibility</p:attrName>
                                        </p:attrNameLst>
                                      </p:cBhvr>
                                      <p:to>
                                        <p:strVal val="visible"/>
                                      </p:to>
                                    </p:set>
                                    <p:animEffect transition="in" filter="fade">
                                      <p:cBhvr>
                                        <p:cTn id="98" dur="1000"/>
                                        <p:tgtEl>
                                          <p:spTgt spid="31"/>
                                        </p:tgtEl>
                                      </p:cBhvr>
                                    </p:animEffect>
                                    <p:anim calcmode="lin" valueType="num">
                                      <p:cBhvr>
                                        <p:cTn id="99" dur="1000" fill="hold"/>
                                        <p:tgtEl>
                                          <p:spTgt spid="31"/>
                                        </p:tgtEl>
                                        <p:attrNameLst>
                                          <p:attrName>ppt_x</p:attrName>
                                        </p:attrNameLst>
                                      </p:cBhvr>
                                      <p:tavLst>
                                        <p:tav tm="0">
                                          <p:val>
                                            <p:strVal val="#ppt_x"/>
                                          </p:val>
                                        </p:tav>
                                        <p:tav tm="100000">
                                          <p:val>
                                            <p:strVal val="#ppt_x"/>
                                          </p:val>
                                        </p:tav>
                                      </p:tavLst>
                                    </p:anim>
                                    <p:anim calcmode="lin" valueType="num">
                                      <p:cBhvr>
                                        <p:cTn id="100" dur="1000" fill="hold"/>
                                        <p:tgtEl>
                                          <p:spTgt spid="31"/>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7" presetClass="entr" presetSubtype="0" fill="hold" grpId="0"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fade">
                                      <p:cBhvr>
                                        <p:cTn id="104" dur="1000"/>
                                        <p:tgtEl>
                                          <p:spTgt spid="29"/>
                                        </p:tgtEl>
                                      </p:cBhvr>
                                    </p:animEffect>
                                    <p:anim calcmode="lin" valueType="num">
                                      <p:cBhvr>
                                        <p:cTn id="105" dur="1000" fill="hold"/>
                                        <p:tgtEl>
                                          <p:spTgt spid="29"/>
                                        </p:tgtEl>
                                        <p:attrNameLst>
                                          <p:attrName>ppt_x</p:attrName>
                                        </p:attrNameLst>
                                      </p:cBhvr>
                                      <p:tavLst>
                                        <p:tav tm="0">
                                          <p:val>
                                            <p:strVal val="#ppt_x"/>
                                          </p:val>
                                        </p:tav>
                                        <p:tav tm="100000">
                                          <p:val>
                                            <p:strVal val="#ppt_x"/>
                                          </p:val>
                                        </p:tav>
                                      </p:tavLst>
                                    </p:anim>
                                    <p:anim calcmode="lin" valueType="num">
                                      <p:cBhvr>
                                        <p:cTn id="106" dur="1000" fill="hold"/>
                                        <p:tgtEl>
                                          <p:spTgt spid="29"/>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7" presetClass="entr" presetSubtype="0" fill="hold" grpId="0" nodeType="afterEffect">
                                  <p:stCondLst>
                                    <p:cond delay="0"/>
                                  </p:stCondLst>
                                  <p:childTnLst>
                                    <p:set>
                                      <p:cBhvr>
                                        <p:cTn id="109" dur="1" fill="hold">
                                          <p:stCondLst>
                                            <p:cond delay="0"/>
                                          </p:stCondLst>
                                        </p:cTn>
                                        <p:tgtEl>
                                          <p:spTgt spid="27"/>
                                        </p:tgtEl>
                                        <p:attrNameLst>
                                          <p:attrName>style.visibility</p:attrName>
                                        </p:attrNameLst>
                                      </p:cBhvr>
                                      <p:to>
                                        <p:strVal val="visible"/>
                                      </p:to>
                                    </p:set>
                                    <p:animEffect transition="in" filter="fade">
                                      <p:cBhvr>
                                        <p:cTn id="110" dur="1000"/>
                                        <p:tgtEl>
                                          <p:spTgt spid="27"/>
                                        </p:tgtEl>
                                      </p:cBhvr>
                                    </p:animEffect>
                                    <p:anim calcmode="lin" valueType="num">
                                      <p:cBhvr>
                                        <p:cTn id="111" dur="1000" fill="hold"/>
                                        <p:tgtEl>
                                          <p:spTgt spid="27"/>
                                        </p:tgtEl>
                                        <p:attrNameLst>
                                          <p:attrName>ppt_x</p:attrName>
                                        </p:attrNameLst>
                                      </p:cBhvr>
                                      <p:tavLst>
                                        <p:tav tm="0">
                                          <p:val>
                                            <p:strVal val="#ppt_x"/>
                                          </p:val>
                                        </p:tav>
                                        <p:tav tm="100000">
                                          <p:val>
                                            <p:strVal val="#ppt_x"/>
                                          </p:val>
                                        </p:tav>
                                      </p:tavLst>
                                    </p:anim>
                                    <p:anim calcmode="lin" valueType="num">
                                      <p:cBhvr>
                                        <p:cTn id="112" dur="1000" fill="hold"/>
                                        <p:tgtEl>
                                          <p:spTgt spid="27"/>
                                        </p:tgtEl>
                                        <p:attrNameLst>
                                          <p:attrName>ppt_y</p:attrName>
                                        </p:attrNameLst>
                                      </p:cBhvr>
                                      <p:tavLst>
                                        <p:tav tm="0">
                                          <p:val>
                                            <p:strVal val="#ppt_y-.1"/>
                                          </p:val>
                                        </p:tav>
                                        <p:tav tm="100000">
                                          <p:val>
                                            <p:strVal val="#ppt_y"/>
                                          </p:val>
                                        </p:tav>
                                      </p:tavLst>
                                    </p:anim>
                                  </p:childTnLst>
                                </p:cTn>
                              </p:par>
                            </p:childTnLst>
                          </p:cTn>
                        </p:par>
                        <p:par>
                          <p:cTn id="113" fill="hold">
                            <p:stCondLst>
                              <p:cond delay="9000"/>
                            </p:stCondLst>
                            <p:childTnLst>
                              <p:par>
                                <p:cTn id="114" presetID="47" presetClass="entr" presetSubtype="0"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fade">
                                      <p:cBhvr>
                                        <p:cTn id="116" dur="1000"/>
                                        <p:tgtEl>
                                          <p:spTgt spid="28"/>
                                        </p:tgtEl>
                                      </p:cBhvr>
                                    </p:animEffect>
                                    <p:anim calcmode="lin" valueType="num">
                                      <p:cBhvr>
                                        <p:cTn id="117" dur="1000" fill="hold"/>
                                        <p:tgtEl>
                                          <p:spTgt spid="28"/>
                                        </p:tgtEl>
                                        <p:attrNameLst>
                                          <p:attrName>ppt_x</p:attrName>
                                        </p:attrNameLst>
                                      </p:cBhvr>
                                      <p:tavLst>
                                        <p:tav tm="0">
                                          <p:val>
                                            <p:strVal val="#ppt_x"/>
                                          </p:val>
                                        </p:tav>
                                        <p:tav tm="100000">
                                          <p:val>
                                            <p:strVal val="#ppt_x"/>
                                          </p:val>
                                        </p:tav>
                                      </p:tavLst>
                                    </p:anim>
                                    <p:anim calcmode="lin" valueType="num">
                                      <p:cBhvr>
                                        <p:cTn id="118" dur="1000" fill="hold"/>
                                        <p:tgtEl>
                                          <p:spTgt spid="28"/>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42" presetClass="entr" presetSubtype="0" fill="hold" grpId="0" nodeType="afterEffect">
                                  <p:stCondLst>
                                    <p:cond delay="0"/>
                                  </p:stCondLst>
                                  <p:childTnLst>
                                    <p:set>
                                      <p:cBhvr>
                                        <p:cTn id="121" dur="1" fill="hold">
                                          <p:stCondLst>
                                            <p:cond delay="0"/>
                                          </p:stCondLst>
                                        </p:cTn>
                                        <p:tgtEl>
                                          <p:spTgt spid="35"/>
                                        </p:tgtEl>
                                        <p:attrNameLst>
                                          <p:attrName>style.visibility</p:attrName>
                                        </p:attrNameLst>
                                      </p:cBhvr>
                                      <p:to>
                                        <p:strVal val="visible"/>
                                      </p:to>
                                    </p:set>
                                    <p:animEffect transition="in" filter="fade">
                                      <p:cBhvr>
                                        <p:cTn id="122" dur="1000"/>
                                        <p:tgtEl>
                                          <p:spTgt spid="35"/>
                                        </p:tgtEl>
                                      </p:cBhvr>
                                    </p:animEffect>
                                    <p:anim calcmode="lin" valueType="num">
                                      <p:cBhvr>
                                        <p:cTn id="123" dur="1000" fill="hold"/>
                                        <p:tgtEl>
                                          <p:spTgt spid="35"/>
                                        </p:tgtEl>
                                        <p:attrNameLst>
                                          <p:attrName>ppt_x</p:attrName>
                                        </p:attrNameLst>
                                      </p:cBhvr>
                                      <p:tavLst>
                                        <p:tav tm="0">
                                          <p:val>
                                            <p:strVal val="#ppt_x"/>
                                          </p:val>
                                        </p:tav>
                                        <p:tav tm="100000">
                                          <p:val>
                                            <p:strVal val="#ppt_x"/>
                                          </p:val>
                                        </p:tav>
                                      </p:tavLst>
                                    </p:anim>
                                    <p:anim calcmode="lin" valueType="num">
                                      <p:cBhvr>
                                        <p:cTn id="124" dur="1000" fill="hold"/>
                                        <p:tgtEl>
                                          <p:spTgt spid="35"/>
                                        </p:tgtEl>
                                        <p:attrNameLst>
                                          <p:attrName>ppt_y</p:attrName>
                                        </p:attrNameLst>
                                      </p:cBhvr>
                                      <p:tavLst>
                                        <p:tav tm="0">
                                          <p:val>
                                            <p:strVal val="#ppt_y+.1"/>
                                          </p:val>
                                        </p:tav>
                                        <p:tav tm="100000">
                                          <p:val>
                                            <p:strVal val="#ppt_y"/>
                                          </p:val>
                                        </p:tav>
                                      </p:tavLst>
                                    </p:anim>
                                  </p:childTnLst>
                                </p:cTn>
                              </p:par>
                            </p:childTnLst>
                          </p:cTn>
                        </p:par>
                        <p:par>
                          <p:cTn id="125" fill="hold">
                            <p:stCondLst>
                              <p:cond delay="11000"/>
                            </p:stCondLst>
                            <p:childTnLst>
                              <p:par>
                                <p:cTn id="126" presetID="42" presetClass="entr" presetSubtype="0" fill="hold" grpId="0" nodeType="afterEffect">
                                  <p:stCondLst>
                                    <p:cond delay="0"/>
                                  </p:stCondLst>
                                  <p:childTnLst>
                                    <p:set>
                                      <p:cBhvr>
                                        <p:cTn id="127" dur="1" fill="hold">
                                          <p:stCondLst>
                                            <p:cond delay="0"/>
                                          </p:stCondLst>
                                        </p:cTn>
                                        <p:tgtEl>
                                          <p:spTgt spid="33"/>
                                        </p:tgtEl>
                                        <p:attrNameLst>
                                          <p:attrName>style.visibility</p:attrName>
                                        </p:attrNameLst>
                                      </p:cBhvr>
                                      <p:to>
                                        <p:strVal val="visible"/>
                                      </p:to>
                                    </p:set>
                                    <p:animEffect transition="in" filter="fade">
                                      <p:cBhvr>
                                        <p:cTn id="128" dur="1000"/>
                                        <p:tgtEl>
                                          <p:spTgt spid="33"/>
                                        </p:tgtEl>
                                      </p:cBhvr>
                                    </p:animEffect>
                                    <p:anim calcmode="lin" valueType="num">
                                      <p:cBhvr>
                                        <p:cTn id="129" dur="1000" fill="hold"/>
                                        <p:tgtEl>
                                          <p:spTgt spid="33"/>
                                        </p:tgtEl>
                                        <p:attrNameLst>
                                          <p:attrName>ppt_x</p:attrName>
                                        </p:attrNameLst>
                                      </p:cBhvr>
                                      <p:tavLst>
                                        <p:tav tm="0">
                                          <p:val>
                                            <p:strVal val="#ppt_x"/>
                                          </p:val>
                                        </p:tav>
                                        <p:tav tm="100000">
                                          <p:val>
                                            <p:strVal val="#ppt_x"/>
                                          </p:val>
                                        </p:tav>
                                      </p:tavLst>
                                    </p:anim>
                                    <p:anim calcmode="lin" valueType="num">
                                      <p:cBhvr>
                                        <p:cTn id="130" dur="1000" fill="hold"/>
                                        <p:tgtEl>
                                          <p:spTgt spid="33"/>
                                        </p:tgtEl>
                                        <p:attrNameLst>
                                          <p:attrName>ppt_y</p:attrName>
                                        </p:attrNameLst>
                                      </p:cBhvr>
                                      <p:tavLst>
                                        <p:tav tm="0">
                                          <p:val>
                                            <p:strVal val="#ppt_y+.1"/>
                                          </p:val>
                                        </p:tav>
                                        <p:tav tm="100000">
                                          <p:val>
                                            <p:strVal val="#ppt_y"/>
                                          </p:val>
                                        </p:tav>
                                      </p:tavLst>
                                    </p:anim>
                                  </p:childTnLst>
                                </p:cTn>
                              </p:par>
                            </p:childTnLst>
                          </p:cTn>
                        </p:par>
                        <p:par>
                          <p:cTn id="131" fill="hold">
                            <p:stCondLst>
                              <p:cond delay="12000"/>
                            </p:stCondLst>
                            <p:childTnLst>
                              <p:par>
                                <p:cTn id="132" presetID="42" presetClass="entr" presetSubtype="0" fill="hold" grpId="0" nodeType="afterEffect">
                                  <p:stCondLst>
                                    <p:cond delay="0"/>
                                  </p:stCondLst>
                                  <p:childTnLst>
                                    <p:set>
                                      <p:cBhvr>
                                        <p:cTn id="133" dur="1" fill="hold">
                                          <p:stCondLst>
                                            <p:cond delay="0"/>
                                          </p:stCondLst>
                                        </p:cTn>
                                        <p:tgtEl>
                                          <p:spTgt spid="34"/>
                                        </p:tgtEl>
                                        <p:attrNameLst>
                                          <p:attrName>style.visibility</p:attrName>
                                        </p:attrNameLst>
                                      </p:cBhvr>
                                      <p:to>
                                        <p:strVal val="visible"/>
                                      </p:to>
                                    </p:set>
                                    <p:animEffect transition="in" filter="fade">
                                      <p:cBhvr>
                                        <p:cTn id="134" dur="1000"/>
                                        <p:tgtEl>
                                          <p:spTgt spid="34"/>
                                        </p:tgtEl>
                                      </p:cBhvr>
                                    </p:animEffect>
                                    <p:anim calcmode="lin" valueType="num">
                                      <p:cBhvr>
                                        <p:cTn id="135" dur="1000" fill="hold"/>
                                        <p:tgtEl>
                                          <p:spTgt spid="34"/>
                                        </p:tgtEl>
                                        <p:attrNameLst>
                                          <p:attrName>ppt_x</p:attrName>
                                        </p:attrNameLst>
                                      </p:cBhvr>
                                      <p:tavLst>
                                        <p:tav tm="0">
                                          <p:val>
                                            <p:strVal val="#ppt_x"/>
                                          </p:val>
                                        </p:tav>
                                        <p:tav tm="100000">
                                          <p:val>
                                            <p:strVal val="#ppt_x"/>
                                          </p:val>
                                        </p:tav>
                                      </p:tavLst>
                                    </p:anim>
                                    <p:anim calcmode="lin" valueType="num">
                                      <p:cBhvr>
                                        <p:cTn id="136"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p:bldP spid="25" grpId="0"/>
      <p:bldP spid="26" grpId="0"/>
      <p:bldP spid="27" grpId="0"/>
      <p:bldP spid="28" grpId="0"/>
      <p:bldP spid="29" grpId="0"/>
      <p:bldP spid="30" grpId="0"/>
      <p:bldP spid="31" grpId="0"/>
      <p:bldP spid="32" grpId="0"/>
      <p:bldP spid="33" grpId="0"/>
      <p:bldP spid="34" grpId="0"/>
      <p:bldP spid="35"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NumberOrder xmlns="03b25e55-1fda-4dd5-9a75-c38d0989a0e2" xsi:nil="true"/>
    <Number xmlns="03b25e55-1fda-4dd5-9a75-c38d0989a0e2" xsi:nil="true"/>
    <lcf76f155ced4ddcb4097134ff3c332f xmlns="03b25e55-1fda-4dd5-9a75-c38d0989a0e2">
      <Terms xmlns="http://schemas.microsoft.com/office/infopath/2007/PartnerControls"/>
    </lcf76f155ced4ddcb4097134ff3c332f>
    <TaxCatchAll xmlns="d2389ad0-4628-4ca4-babd-a5e1ca1fc43d"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A0C5AF0A9AE0D4D8032BBF19C904698" ma:contentTypeVersion="21" ma:contentTypeDescription="Create a new document." ma:contentTypeScope="" ma:versionID="eb5675c34f44b8cc2e2b4456678f8b02">
  <xsd:schema xmlns:xsd="http://www.w3.org/2001/XMLSchema" xmlns:xs="http://www.w3.org/2001/XMLSchema" xmlns:p="http://schemas.microsoft.com/office/2006/metadata/properties" xmlns:ns2="03b25e55-1fda-4dd5-9a75-c38d0989a0e2" xmlns:ns3="d2389ad0-4628-4ca4-babd-a5e1ca1fc43d" targetNamespace="http://schemas.microsoft.com/office/2006/metadata/properties" ma:root="true" ma:fieldsID="bde849662d77e162c6ae5c9db51c3dc0" ns2:_="" ns3:_="">
    <xsd:import namespace="03b25e55-1fda-4dd5-9a75-c38d0989a0e2"/>
    <xsd:import namespace="d2389ad0-4628-4ca4-babd-a5e1ca1fc43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DateTaken" minOccurs="0"/>
                <xsd:element ref="ns2:Number" minOccurs="0"/>
                <xsd:element ref="ns2:NumberOrde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3b25e55-1fda-4dd5-9a75-c38d0989a0e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Number" ma:index="15" nillable="true" ma:displayName="Number" ma:format="Dropdown" ma:internalName="Number" ma:percentage="FALSE">
      <xsd:simpleType>
        <xsd:restriction base="dms:Number"/>
      </xsd:simpleType>
    </xsd:element>
    <xsd:element name="NumberOrder" ma:index="16" nillable="true" ma:displayName="Number Order" ma:default="6" ma:format="Dropdown" ma:indexed="true" ma:internalName="NumberOrder" ma:percentage="FALSE">
      <xsd:simpleType>
        <xsd:restriction base="dms:Number"/>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2b5e471e-86a7-4573-b003-24887ebde442" ma:termSetId="09814cd3-568e-fe90-9814-8d621ff8fb84" ma:anchorId="fba54fb3-c3e1-fe81-a776-ca4b69148c4d" ma:open="true" ma:isKeyword="false">
      <xsd:complexType>
        <xsd:sequence>
          <xsd:element ref="pc:Terms" minOccurs="0" maxOccurs="1"/>
        </xsd:sequence>
      </xsd:complexType>
    </xsd:element>
    <xsd:element name="MediaServiceLocation" ma:index="25" nillable="true" ma:displayName="Location" ma:indexed="true" ma:internalName="MediaServiceLocation" ma:readOnly="true">
      <xsd:simpleType>
        <xsd:restriction base="dms:Text"/>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2389ad0-4628-4ca4-babd-a5e1ca1fc43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92e7178f-5b02-4f7e-a22e-1f7fb5c4485f}" ma:internalName="TaxCatchAll" ma:showField="CatchAllData" ma:web="d2389ad0-4628-4ca4-babd-a5e1ca1fc43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24D573E-8E8C-47F7-92B5-F5291DA1E14B}">
  <ds:schemaRefs>
    <ds:schemaRef ds:uri="http://schemas.microsoft.com/sharepoint/v3/contenttype/forms"/>
  </ds:schemaRefs>
</ds:datastoreItem>
</file>

<file path=customXml/itemProps2.xml><?xml version="1.0" encoding="utf-8"?>
<ds:datastoreItem xmlns:ds="http://schemas.openxmlformats.org/officeDocument/2006/customXml" ds:itemID="{F37E4E79-B24D-4E5E-A274-33007194B15B}">
  <ds:schemaRefs>
    <ds:schemaRef ds:uri="http://schemas.microsoft.com/office/2006/metadata/properties"/>
    <ds:schemaRef ds:uri="http://schemas.microsoft.com/office/infopath/2007/PartnerControls"/>
    <ds:schemaRef ds:uri="03b25e55-1fda-4dd5-9a75-c38d0989a0e2"/>
    <ds:schemaRef ds:uri="d2389ad0-4628-4ca4-babd-a5e1ca1fc43d"/>
  </ds:schemaRefs>
</ds:datastoreItem>
</file>

<file path=customXml/itemProps3.xml><?xml version="1.0" encoding="utf-8"?>
<ds:datastoreItem xmlns:ds="http://schemas.openxmlformats.org/officeDocument/2006/customXml" ds:itemID="{5BC54627-FE55-46D9-A162-71DEA26169B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3b25e55-1fda-4dd5-9a75-c38d0989a0e2"/>
    <ds:schemaRef ds:uri="d2389ad0-4628-4ca4-babd-a5e1ca1fc43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1906</TotalTime>
  <Words>6815</Words>
  <Application>Microsoft Office PowerPoint</Application>
  <PresentationFormat>A4 Paper (210x297 mm)</PresentationFormat>
  <Paragraphs>826</Paragraphs>
  <Slides>49</Slides>
  <Notes>36</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 Wood</dc:creator>
  <cp:lastModifiedBy>Ward Adelle</cp:lastModifiedBy>
  <cp:revision>197</cp:revision>
  <dcterms:created xsi:type="dcterms:W3CDTF">2018-01-04T14:06:02Z</dcterms:created>
  <dcterms:modified xsi:type="dcterms:W3CDTF">2024-04-12T10:16:32Z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0x0101001A0C5AF0A9AE0D4D8032BBF19C904698</vt:lpwstr>
  </property>
</Properties>
</file>