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8" r:id="rId5"/>
    <p:sldId id="259" r:id="rId6"/>
    <p:sldId id="260" r:id="rId7"/>
    <p:sldId id="287" r:id="rId8"/>
    <p:sldId id="288" r:id="rId9"/>
    <p:sldId id="290" r:id="rId10"/>
    <p:sldId id="291" r:id="rId11"/>
    <p:sldId id="312" r:id="rId12"/>
    <p:sldId id="292" r:id="rId13"/>
    <p:sldId id="293" r:id="rId14"/>
    <p:sldId id="30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p:scale>
          <a:sx n="80" d="100"/>
          <a:sy n="80" d="100"/>
        </p:scale>
        <p:origin x="-2058" y="-15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007927-13A7-4CF8-9CB1-B96B4AA8C518}" type="doc">
      <dgm:prSet loTypeId="urn:microsoft.com/office/officeart/2005/8/layout/default#2" loCatId="list" qsTypeId="urn:microsoft.com/office/officeart/2005/8/quickstyle/simple3" qsCatId="simple" csTypeId="urn:microsoft.com/office/officeart/2005/8/colors/accent1_2" csCatId="accent1" phldr="1"/>
      <dgm:spPr/>
      <dgm:t>
        <a:bodyPr/>
        <a:lstStyle/>
        <a:p>
          <a:endParaRPr lang="en-GB"/>
        </a:p>
      </dgm:t>
    </dgm:pt>
    <dgm:pt modelId="{3CD171FA-AC82-481E-91E8-92CD15BAA6C2}">
      <dgm:prSet phldrT="[Text]"/>
      <dgm:spPr/>
      <dgm:t>
        <a:bodyPr/>
        <a:lstStyle/>
        <a:p>
          <a:r>
            <a:rPr lang="en-GB" b="1" dirty="0">
              <a:solidFill>
                <a:schemeClr val="tx2"/>
              </a:solidFill>
              <a:latin typeface="Arial" panose="020B0604020202020204" pitchFamily="34" charset="0"/>
              <a:cs typeface="Arial" panose="020B0604020202020204" pitchFamily="34" charset="0"/>
            </a:rPr>
            <a:t>Known Self</a:t>
          </a:r>
        </a:p>
        <a:p>
          <a:r>
            <a:rPr lang="en-GB" dirty="0">
              <a:latin typeface="Arial" panose="020B0604020202020204" pitchFamily="34" charset="0"/>
              <a:cs typeface="Arial" panose="020B0604020202020204" pitchFamily="34" charset="0"/>
            </a:rPr>
            <a:t>known to self and others</a:t>
          </a:r>
        </a:p>
      </dgm:t>
    </dgm:pt>
    <dgm:pt modelId="{9BD85A13-33DE-499A-9500-E6BB74270C37}" type="parTrans" cxnId="{1C7D4B1A-EDCE-4307-B338-BC35AF08CA94}">
      <dgm:prSet/>
      <dgm:spPr/>
      <dgm:t>
        <a:bodyPr/>
        <a:lstStyle/>
        <a:p>
          <a:endParaRPr lang="en-GB"/>
        </a:p>
      </dgm:t>
    </dgm:pt>
    <dgm:pt modelId="{B4331F4E-4CF6-4DDF-BE26-DA0586633597}" type="sibTrans" cxnId="{1C7D4B1A-EDCE-4307-B338-BC35AF08CA94}">
      <dgm:prSet/>
      <dgm:spPr/>
      <dgm:t>
        <a:bodyPr/>
        <a:lstStyle/>
        <a:p>
          <a:endParaRPr lang="en-GB"/>
        </a:p>
      </dgm:t>
    </dgm:pt>
    <dgm:pt modelId="{B6B687B8-5CD8-4CF8-9ACD-69B6A34E3BF9}">
      <dgm:prSet phldrT="[Text]"/>
      <dgm:spPr/>
      <dgm:t>
        <a:bodyPr/>
        <a:lstStyle/>
        <a:p>
          <a:r>
            <a:rPr lang="en-GB" b="1" dirty="0">
              <a:solidFill>
                <a:schemeClr val="tx2"/>
              </a:solidFill>
              <a:latin typeface="Arial" panose="020B0604020202020204" pitchFamily="34" charset="0"/>
              <a:cs typeface="Arial" panose="020B0604020202020204" pitchFamily="34" charset="0"/>
            </a:rPr>
            <a:t>Hidden </a:t>
          </a:r>
          <a:r>
            <a:rPr lang="en-GB" b="1">
              <a:solidFill>
                <a:schemeClr val="tx2"/>
              </a:solidFill>
              <a:latin typeface="Arial" panose="020B0604020202020204" pitchFamily="34" charset="0"/>
              <a:cs typeface="Arial" panose="020B0604020202020204" pitchFamily="34" charset="0"/>
            </a:rPr>
            <a:t>Self </a:t>
          </a:r>
        </a:p>
        <a:p>
          <a:r>
            <a:rPr lang="en-GB">
              <a:latin typeface="Arial" panose="020B0604020202020204" pitchFamily="34" charset="0"/>
              <a:cs typeface="Arial" panose="020B0604020202020204" pitchFamily="34" charset="0"/>
            </a:rPr>
            <a:t>known </a:t>
          </a:r>
          <a:r>
            <a:rPr lang="en-GB" dirty="0">
              <a:latin typeface="Arial" panose="020B0604020202020204" pitchFamily="34" charset="0"/>
              <a:cs typeface="Arial" panose="020B0604020202020204" pitchFamily="34" charset="0"/>
            </a:rPr>
            <a:t>only to self</a:t>
          </a:r>
        </a:p>
      </dgm:t>
    </dgm:pt>
    <dgm:pt modelId="{C9CA82E8-2A3A-40C3-9209-BAD4D9B60C18}" type="parTrans" cxnId="{92DEDCAC-8890-47F4-82BE-570B82101766}">
      <dgm:prSet/>
      <dgm:spPr/>
      <dgm:t>
        <a:bodyPr/>
        <a:lstStyle/>
        <a:p>
          <a:endParaRPr lang="en-GB"/>
        </a:p>
      </dgm:t>
    </dgm:pt>
    <dgm:pt modelId="{98312B9E-ACE1-4267-BC13-403BD66F0E4E}" type="sibTrans" cxnId="{92DEDCAC-8890-47F4-82BE-570B82101766}">
      <dgm:prSet/>
      <dgm:spPr/>
      <dgm:t>
        <a:bodyPr/>
        <a:lstStyle/>
        <a:p>
          <a:endParaRPr lang="en-GB"/>
        </a:p>
      </dgm:t>
    </dgm:pt>
    <dgm:pt modelId="{37961C9C-895A-4B0E-88A6-B1E19AE76ECF}">
      <dgm:prSet phldrT="[Text]"/>
      <dgm:spPr/>
      <dgm:t>
        <a:bodyPr/>
        <a:lstStyle/>
        <a:p>
          <a:r>
            <a:rPr lang="en-GB" b="1" dirty="0">
              <a:solidFill>
                <a:schemeClr val="tx2"/>
              </a:solidFill>
              <a:latin typeface="Arial" panose="020B0604020202020204" pitchFamily="34" charset="0"/>
              <a:cs typeface="Arial" panose="020B0604020202020204" pitchFamily="34" charset="0"/>
            </a:rPr>
            <a:t>Blind Self </a:t>
          </a:r>
        </a:p>
        <a:p>
          <a:r>
            <a:rPr lang="en-GB" dirty="0">
              <a:latin typeface="Arial" panose="020B0604020202020204" pitchFamily="34" charset="0"/>
              <a:cs typeface="Arial" panose="020B0604020202020204" pitchFamily="34" charset="0"/>
            </a:rPr>
            <a:t>known to others and unknown to self</a:t>
          </a:r>
        </a:p>
      </dgm:t>
    </dgm:pt>
    <dgm:pt modelId="{0BFCAA9E-0BD5-4A75-8457-04A02D1B8E39}" type="parTrans" cxnId="{F56B1DF0-7473-4BD3-ABBD-0E2DFCCE8F54}">
      <dgm:prSet/>
      <dgm:spPr/>
      <dgm:t>
        <a:bodyPr/>
        <a:lstStyle/>
        <a:p>
          <a:endParaRPr lang="en-GB"/>
        </a:p>
      </dgm:t>
    </dgm:pt>
    <dgm:pt modelId="{6ECD1FB0-6250-4478-9D6A-5F4DD5A6BC97}" type="sibTrans" cxnId="{F56B1DF0-7473-4BD3-ABBD-0E2DFCCE8F54}">
      <dgm:prSet/>
      <dgm:spPr/>
      <dgm:t>
        <a:bodyPr/>
        <a:lstStyle/>
        <a:p>
          <a:endParaRPr lang="en-GB"/>
        </a:p>
      </dgm:t>
    </dgm:pt>
    <dgm:pt modelId="{5F962FE8-9E44-44F4-9F9D-FB2FCF99C81B}">
      <dgm:prSet phldrT="[Text]"/>
      <dgm:spPr/>
      <dgm:t>
        <a:bodyPr/>
        <a:lstStyle/>
        <a:p>
          <a:r>
            <a:rPr lang="en-GB" b="1" dirty="0">
              <a:solidFill>
                <a:schemeClr val="tx2"/>
              </a:solidFill>
              <a:latin typeface="Arial" panose="020B0604020202020204" pitchFamily="34" charset="0"/>
              <a:cs typeface="Arial" panose="020B0604020202020204" pitchFamily="34" charset="0"/>
            </a:rPr>
            <a:t>Unknown Self</a:t>
          </a:r>
        </a:p>
        <a:p>
          <a:r>
            <a:rPr lang="en-GB" dirty="0">
              <a:latin typeface="Arial" panose="020B0604020202020204" pitchFamily="34" charset="0"/>
              <a:cs typeface="Arial" panose="020B0604020202020204" pitchFamily="34" charset="0"/>
            </a:rPr>
            <a:t>unknown to others and self</a:t>
          </a:r>
        </a:p>
      </dgm:t>
    </dgm:pt>
    <dgm:pt modelId="{06950E23-C3AE-4172-ACBD-46F7F6D4FA42}" type="parTrans" cxnId="{D26643E0-CB57-4F17-8152-FEDF40DA42D6}">
      <dgm:prSet/>
      <dgm:spPr/>
      <dgm:t>
        <a:bodyPr/>
        <a:lstStyle/>
        <a:p>
          <a:endParaRPr lang="en-GB"/>
        </a:p>
      </dgm:t>
    </dgm:pt>
    <dgm:pt modelId="{87CF922B-289B-44AA-8403-C143DDE4DB64}" type="sibTrans" cxnId="{D26643E0-CB57-4F17-8152-FEDF40DA42D6}">
      <dgm:prSet/>
      <dgm:spPr/>
      <dgm:t>
        <a:bodyPr/>
        <a:lstStyle/>
        <a:p>
          <a:endParaRPr lang="en-GB"/>
        </a:p>
      </dgm:t>
    </dgm:pt>
    <dgm:pt modelId="{113AD77B-75FF-480B-B9CC-B66A975BA31E}" type="pres">
      <dgm:prSet presAssocID="{75007927-13A7-4CF8-9CB1-B96B4AA8C518}" presName="diagram" presStyleCnt="0">
        <dgm:presLayoutVars>
          <dgm:dir/>
          <dgm:resizeHandles val="exact"/>
        </dgm:presLayoutVars>
      </dgm:prSet>
      <dgm:spPr/>
    </dgm:pt>
    <dgm:pt modelId="{7A9124F7-A2F1-4953-8139-0968E794675C}" type="pres">
      <dgm:prSet presAssocID="{3CD171FA-AC82-481E-91E8-92CD15BAA6C2}" presName="node" presStyleLbl="node1" presStyleIdx="0" presStyleCnt="4">
        <dgm:presLayoutVars>
          <dgm:bulletEnabled val="1"/>
        </dgm:presLayoutVars>
      </dgm:prSet>
      <dgm:spPr/>
    </dgm:pt>
    <dgm:pt modelId="{FEFF57E8-ED1D-47A2-A74B-C90F7ED349A2}" type="pres">
      <dgm:prSet presAssocID="{B4331F4E-4CF6-4DDF-BE26-DA0586633597}" presName="sibTrans" presStyleCnt="0"/>
      <dgm:spPr/>
    </dgm:pt>
    <dgm:pt modelId="{E8A3CDFE-4F0D-467F-B3AF-97E4C083B381}" type="pres">
      <dgm:prSet presAssocID="{B6B687B8-5CD8-4CF8-9ACD-69B6A34E3BF9}" presName="node" presStyleLbl="node1" presStyleIdx="1" presStyleCnt="4">
        <dgm:presLayoutVars>
          <dgm:bulletEnabled val="1"/>
        </dgm:presLayoutVars>
      </dgm:prSet>
      <dgm:spPr/>
    </dgm:pt>
    <dgm:pt modelId="{D86B0BEF-3E1D-4E2F-A749-D4E0F65DC8CA}" type="pres">
      <dgm:prSet presAssocID="{98312B9E-ACE1-4267-BC13-403BD66F0E4E}" presName="sibTrans" presStyleCnt="0"/>
      <dgm:spPr/>
    </dgm:pt>
    <dgm:pt modelId="{90E7F4DA-E677-460B-BA00-6B7C46FF22FC}" type="pres">
      <dgm:prSet presAssocID="{37961C9C-895A-4B0E-88A6-B1E19AE76ECF}" presName="node" presStyleLbl="node1" presStyleIdx="2" presStyleCnt="4">
        <dgm:presLayoutVars>
          <dgm:bulletEnabled val="1"/>
        </dgm:presLayoutVars>
      </dgm:prSet>
      <dgm:spPr/>
    </dgm:pt>
    <dgm:pt modelId="{BAD10394-351E-4AF7-AF34-918DAB44A4F4}" type="pres">
      <dgm:prSet presAssocID="{6ECD1FB0-6250-4478-9D6A-5F4DD5A6BC97}" presName="sibTrans" presStyleCnt="0"/>
      <dgm:spPr/>
    </dgm:pt>
    <dgm:pt modelId="{BBC0FA76-6A24-4B32-9104-2DA1DD0AE67F}" type="pres">
      <dgm:prSet presAssocID="{5F962FE8-9E44-44F4-9F9D-FB2FCF99C81B}" presName="node" presStyleLbl="node1" presStyleIdx="3" presStyleCnt="4">
        <dgm:presLayoutVars>
          <dgm:bulletEnabled val="1"/>
        </dgm:presLayoutVars>
      </dgm:prSet>
      <dgm:spPr/>
    </dgm:pt>
  </dgm:ptLst>
  <dgm:cxnLst>
    <dgm:cxn modelId="{1F2AD816-D8A3-449F-8037-310955857322}" type="presOf" srcId="{37961C9C-895A-4B0E-88A6-B1E19AE76ECF}" destId="{90E7F4DA-E677-460B-BA00-6B7C46FF22FC}" srcOrd="0" destOrd="0" presId="urn:microsoft.com/office/officeart/2005/8/layout/default#2"/>
    <dgm:cxn modelId="{1C7D4B1A-EDCE-4307-B338-BC35AF08CA94}" srcId="{75007927-13A7-4CF8-9CB1-B96B4AA8C518}" destId="{3CD171FA-AC82-481E-91E8-92CD15BAA6C2}" srcOrd="0" destOrd="0" parTransId="{9BD85A13-33DE-499A-9500-E6BB74270C37}" sibTransId="{B4331F4E-4CF6-4DDF-BE26-DA0586633597}"/>
    <dgm:cxn modelId="{F3B27249-B943-4F00-B588-CE0B49043A09}" type="presOf" srcId="{3CD171FA-AC82-481E-91E8-92CD15BAA6C2}" destId="{7A9124F7-A2F1-4953-8139-0968E794675C}" srcOrd="0" destOrd="0" presId="urn:microsoft.com/office/officeart/2005/8/layout/default#2"/>
    <dgm:cxn modelId="{E2876056-C36E-4B21-9AA0-12E61B28F709}" type="presOf" srcId="{5F962FE8-9E44-44F4-9F9D-FB2FCF99C81B}" destId="{BBC0FA76-6A24-4B32-9104-2DA1DD0AE67F}" srcOrd="0" destOrd="0" presId="urn:microsoft.com/office/officeart/2005/8/layout/default#2"/>
    <dgm:cxn modelId="{944CF67C-8ED8-4D94-A37F-C73A2B7E6095}" type="presOf" srcId="{75007927-13A7-4CF8-9CB1-B96B4AA8C518}" destId="{113AD77B-75FF-480B-B9CC-B66A975BA31E}" srcOrd="0" destOrd="0" presId="urn:microsoft.com/office/officeart/2005/8/layout/default#2"/>
    <dgm:cxn modelId="{92DEDCAC-8890-47F4-82BE-570B82101766}" srcId="{75007927-13A7-4CF8-9CB1-B96B4AA8C518}" destId="{B6B687B8-5CD8-4CF8-9ACD-69B6A34E3BF9}" srcOrd="1" destOrd="0" parTransId="{C9CA82E8-2A3A-40C3-9209-BAD4D9B60C18}" sibTransId="{98312B9E-ACE1-4267-BC13-403BD66F0E4E}"/>
    <dgm:cxn modelId="{44F0C4D5-FC94-428D-BDB3-CD75BB292246}" type="presOf" srcId="{B6B687B8-5CD8-4CF8-9ACD-69B6A34E3BF9}" destId="{E8A3CDFE-4F0D-467F-B3AF-97E4C083B381}" srcOrd="0" destOrd="0" presId="urn:microsoft.com/office/officeart/2005/8/layout/default#2"/>
    <dgm:cxn modelId="{D26643E0-CB57-4F17-8152-FEDF40DA42D6}" srcId="{75007927-13A7-4CF8-9CB1-B96B4AA8C518}" destId="{5F962FE8-9E44-44F4-9F9D-FB2FCF99C81B}" srcOrd="3" destOrd="0" parTransId="{06950E23-C3AE-4172-ACBD-46F7F6D4FA42}" sibTransId="{87CF922B-289B-44AA-8403-C143DDE4DB64}"/>
    <dgm:cxn modelId="{F56B1DF0-7473-4BD3-ABBD-0E2DFCCE8F54}" srcId="{75007927-13A7-4CF8-9CB1-B96B4AA8C518}" destId="{37961C9C-895A-4B0E-88A6-B1E19AE76ECF}" srcOrd="2" destOrd="0" parTransId="{0BFCAA9E-0BD5-4A75-8457-04A02D1B8E39}" sibTransId="{6ECD1FB0-6250-4478-9D6A-5F4DD5A6BC97}"/>
    <dgm:cxn modelId="{002FA441-AD68-49EC-BBB6-C707C852777A}" type="presParOf" srcId="{113AD77B-75FF-480B-B9CC-B66A975BA31E}" destId="{7A9124F7-A2F1-4953-8139-0968E794675C}" srcOrd="0" destOrd="0" presId="urn:microsoft.com/office/officeart/2005/8/layout/default#2"/>
    <dgm:cxn modelId="{E12223BA-4956-4394-9FFB-A78867DD1CD6}" type="presParOf" srcId="{113AD77B-75FF-480B-B9CC-B66A975BA31E}" destId="{FEFF57E8-ED1D-47A2-A74B-C90F7ED349A2}" srcOrd="1" destOrd="0" presId="urn:microsoft.com/office/officeart/2005/8/layout/default#2"/>
    <dgm:cxn modelId="{C9035D1A-4666-4C5D-B38D-CFD20337DBB0}" type="presParOf" srcId="{113AD77B-75FF-480B-B9CC-B66A975BA31E}" destId="{E8A3CDFE-4F0D-467F-B3AF-97E4C083B381}" srcOrd="2" destOrd="0" presId="urn:microsoft.com/office/officeart/2005/8/layout/default#2"/>
    <dgm:cxn modelId="{8BE59993-7F8F-4782-A303-94FA58F864DA}" type="presParOf" srcId="{113AD77B-75FF-480B-B9CC-B66A975BA31E}" destId="{D86B0BEF-3E1D-4E2F-A749-D4E0F65DC8CA}" srcOrd="3" destOrd="0" presId="urn:microsoft.com/office/officeart/2005/8/layout/default#2"/>
    <dgm:cxn modelId="{A05D3D31-CEC9-484F-921B-C5FCF3993AD5}" type="presParOf" srcId="{113AD77B-75FF-480B-B9CC-B66A975BA31E}" destId="{90E7F4DA-E677-460B-BA00-6B7C46FF22FC}" srcOrd="4" destOrd="0" presId="urn:microsoft.com/office/officeart/2005/8/layout/default#2"/>
    <dgm:cxn modelId="{361FEAFB-AF73-4B42-9FB3-99671A1E8F16}" type="presParOf" srcId="{113AD77B-75FF-480B-B9CC-B66A975BA31E}" destId="{BAD10394-351E-4AF7-AF34-918DAB44A4F4}" srcOrd="5" destOrd="0" presId="urn:microsoft.com/office/officeart/2005/8/layout/default#2"/>
    <dgm:cxn modelId="{FEFC893C-6551-4275-9ACC-D22644436967}" type="presParOf" srcId="{113AD77B-75FF-480B-B9CC-B66A975BA31E}" destId="{BBC0FA76-6A24-4B32-9104-2DA1DD0AE67F}" srcOrd="6"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4A3AE4-0DC9-4F73-AF22-670A754DB5B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2E980F61-E7C8-495D-8DE3-19130A695A40}">
      <dgm:prSet phldrT="[Text]"/>
      <dgm:spPr/>
      <dgm:t>
        <a:bodyPr/>
        <a:lstStyle/>
        <a:p>
          <a:r>
            <a:rPr lang="en-GB" dirty="0"/>
            <a:t>Input</a:t>
          </a:r>
        </a:p>
      </dgm:t>
    </dgm:pt>
    <dgm:pt modelId="{DE9B89F4-AF9E-4061-8BB4-1F1A0819037A}" type="parTrans" cxnId="{2F780344-687C-4EB8-8811-1A91A9266CE3}">
      <dgm:prSet/>
      <dgm:spPr/>
      <dgm:t>
        <a:bodyPr/>
        <a:lstStyle/>
        <a:p>
          <a:endParaRPr lang="en-GB"/>
        </a:p>
      </dgm:t>
    </dgm:pt>
    <dgm:pt modelId="{9EC65D79-30B0-4DC1-90ED-C11CCD02C268}" type="sibTrans" cxnId="{2F780344-687C-4EB8-8811-1A91A9266CE3}">
      <dgm:prSet/>
      <dgm:spPr/>
      <dgm:t>
        <a:bodyPr/>
        <a:lstStyle/>
        <a:p>
          <a:endParaRPr lang="en-GB"/>
        </a:p>
      </dgm:t>
    </dgm:pt>
    <dgm:pt modelId="{065D1E17-13B3-40E5-9C4F-DFC480DA4085}">
      <dgm:prSet phldrT="[Text]"/>
      <dgm:spPr/>
      <dgm:t>
        <a:bodyPr/>
        <a:lstStyle/>
        <a:p>
          <a:r>
            <a:rPr lang="en-GB" dirty="0"/>
            <a:t>Ask for their input – comments, perceptions and opinions</a:t>
          </a:r>
        </a:p>
      </dgm:t>
    </dgm:pt>
    <dgm:pt modelId="{03F159D0-0B3E-4106-ABA8-44E28CB30F6E}" type="parTrans" cxnId="{ACE143B3-9E31-4DC6-B3EF-58BB9AB12F72}">
      <dgm:prSet/>
      <dgm:spPr/>
      <dgm:t>
        <a:bodyPr/>
        <a:lstStyle/>
        <a:p>
          <a:endParaRPr lang="en-GB"/>
        </a:p>
      </dgm:t>
    </dgm:pt>
    <dgm:pt modelId="{48F67313-7D1D-49BE-9DF5-A3A2224983D2}" type="sibTrans" cxnId="{ACE143B3-9E31-4DC6-B3EF-58BB9AB12F72}">
      <dgm:prSet/>
      <dgm:spPr/>
      <dgm:t>
        <a:bodyPr/>
        <a:lstStyle/>
        <a:p>
          <a:endParaRPr lang="en-GB"/>
        </a:p>
      </dgm:t>
    </dgm:pt>
    <dgm:pt modelId="{66D02E6E-BED4-486C-A79F-71679AA3BF09}">
      <dgm:prSet phldrT="[Text]"/>
      <dgm:spPr/>
      <dgm:t>
        <a:bodyPr/>
        <a:lstStyle/>
        <a:p>
          <a:r>
            <a:rPr lang="en-GB" dirty="0"/>
            <a:t>Activity</a:t>
          </a:r>
        </a:p>
      </dgm:t>
    </dgm:pt>
    <dgm:pt modelId="{AE4FEBF2-BC96-42EF-8058-D8114D4D6868}" type="parTrans" cxnId="{E95B117F-24B7-4466-8214-552E69DD8D91}">
      <dgm:prSet/>
      <dgm:spPr/>
      <dgm:t>
        <a:bodyPr/>
        <a:lstStyle/>
        <a:p>
          <a:endParaRPr lang="en-GB"/>
        </a:p>
      </dgm:t>
    </dgm:pt>
    <dgm:pt modelId="{F42214EC-C2AF-4C9A-9E23-377EE8B2F63C}" type="sibTrans" cxnId="{E95B117F-24B7-4466-8214-552E69DD8D91}">
      <dgm:prSet/>
      <dgm:spPr/>
      <dgm:t>
        <a:bodyPr/>
        <a:lstStyle/>
        <a:p>
          <a:endParaRPr lang="en-GB"/>
        </a:p>
      </dgm:t>
    </dgm:pt>
    <dgm:pt modelId="{3DC6C255-985D-41C5-BF81-CCC5B0716A96}">
      <dgm:prSet phldrT="[Text]"/>
      <dgm:spPr/>
      <dgm:t>
        <a:bodyPr/>
        <a:lstStyle/>
        <a:p>
          <a:r>
            <a:rPr lang="en-GB" dirty="0"/>
            <a:t>Impact</a:t>
          </a:r>
        </a:p>
      </dgm:t>
    </dgm:pt>
    <dgm:pt modelId="{23F95B0D-85F4-4792-A6E0-7369A9B20E20}" type="parTrans" cxnId="{33D7D1D7-8AF9-41E9-962C-6441A04E1104}">
      <dgm:prSet/>
      <dgm:spPr/>
      <dgm:t>
        <a:bodyPr/>
        <a:lstStyle/>
        <a:p>
          <a:endParaRPr lang="en-GB"/>
        </a:p>
      </dgm:t>
    </dgm:pt>
    <dgm:pt modelId="{A303107D-FAFA-4C5E-9E0F-E9D67522352E}" type="sibTrans" cxnId="{33D7D1D7-8AF9-41E9-962C-6441A04E1104}">
      <dgm:prSet/>
      <dgm:spPr/>
      <dgm:t>
        <a:bodyPr/>
        <a:lstStyle/>
        <a:p>
          <a:endParaRPr lang="en-GB"/>
        </a:p>
      </dgm:t>
    </dgm:pt>
    <dgm:pt modelId="{2226D36C-6CC5-4102-BBF6-947E4428E201}">
      <dgm:prSet phldrT="[Text]"/>
      <dgm:spPr/>
      <dgm:t>
        <a:bodyPr/>
        <a:lstStyle/>
        <a:p>
          <a:r>
            <a:rPr lang="en-GB" dirty="0"/>
            <a:t>Identify the impact of the action in terms of service and others</a:t>
          </a:r>
        </a:p>
      </dgm:t>
    </dgm:pt>
    <dgm:pt modelId="{FB687A75-1971-4AF9-AEB4-8F6FC96876C4}" type="parTrans" cxnId="{032FD648-D846-4D17-9D68-11940E55E1E2}">
      <dgm:prSet/>
      <dgm:spPr/>
      <dgm:t>
        <a:bodyPr/>
        <a:lstStyle/>
        <a:p>
          <a:endParaRPr lang="en-GB"/>
        </a:p>
      </dgm:t>
    </dgm:pt>
    <dgm:pt modelId="{4ADEEC29-40C6-47B6-A6BA-9CA5F70F4722}" type="sibTrans" cxnId="{032FD648-D846-4D17-9D68-11940E55E1E2}">
      <dgm:prSet/>
      <dgm:spPr/>
      <dgm:t>
        <a:bodyPr/>
        <a:lstStyle/>
        <a:p>
          <a:endParaRPr lang="en-GB"/>
        </a:p>
      </dgm:t>
    </dgm:pt>
    <dgm:pt modelId="{26038D6F-14D3-4DD6-A0D4-B051097ECE9D}">
      <dgm:prSet phldrT="[Text]"/>
      <dgm:spPr/>
      <dgm:t>
        <a:bodyPr/>
        <a:lstStyle/>
        <a:p>
          <a:r>
            <a:rPr lang="en-GB" dirty="0"/>
            <a:t>Desired Outcome</a:t>
          </a:r>
        </a:p>
      </dgm:t>
    </dgm:pt>
    <dgm:pt modelId="{0E67AB85-994D-406C-967C-477A1684373A}" type="parTrans" cxnId="{F299A007-3BB3-498D-9149-FE99D908BC03}">
      <dgm:prSet/>
      <dgm:spPr/>
      <dgm:t>
        <a:bodyPr/>
        <a:lstStyle/>
        <a:p>
          <a:endParaRPr lang="en-GB"/>
        </a:p>
      </dgm:t>
    </dgm:pt>
    <dgm:pt modelId="{5EE7E672-43AF-4E27-BC10-1CDB79DF2D2C}" type="sibTrans" cxnId="{F299A007-3BB3-498D-9149-FE99D908BC03}">
      <dgm:prSet/>
      <dgm:spPr/>
      <dgm:t>
        <a:bodyPr/>
        <a:lstStyle/>
        <a:p>
          <a:endParaRPr lang="en-GB"/>
        </a:p>
      </dgm:t>
    </dgm:pt>
    <dgm:pt modelId="{88DD06EC-50D7-43CA-8F0C-8DBA4CB201A7}">
      <dgm:prSet phldrT="[Text]"/>
      <dgm:spPr/>
      <dgm:t>
        <a:bodyPr/>
        <a:lstStyle/>
        <a:p>
          <a:r>
            <a:rPr lang="en-GB" dirty="0"/>
            <a:t>Identify changes or what should happen</a:t>
          </a:r>
        </a:p>
      </dgm:t>
    </dgm:pt>
    <dgm:pt modelId="{53339C9E-96F9-4606-9525-C778FA8F3071}" type="parTrans" cxnId="{DCB00EDD-FA80-47BC-892D-49BC1F3B6A06}">
      <dgm:prSet/>
      <dgm:spPr/>
      <dgm:t>
        <a:bodyPr/>
        <a:lstStyle/>
        <a:p>
          <a:endParaRPr lang="en-GB"/>
        </a:p>
      </dgm:t>
    </dgm:pt>
    <dgm:pt modelId="{0859251B-F745-463C-A53D-77EA4F4213C5}" type="sibTrans" cxnId="{DCB00EDD-FA80-47BC-892D-49BC1F3B6A06}">
      <dgm:prSet/>
      <dgm:spPr/>
      <dgm:t>
        <a:bodyPr/>
        <a:lstStyle/>
        <a:p>
          <a:endParaRPr lang="en-GB"/>
        </a:p>
      </dgm:t>
    </dgm:pt>
    <dgm:pt modelId="{1CB105A4-C19A-4DAF-8CB6-146137C119F6}">
      <dgm:prSet phldrT="[Text]"/>
      <dgm:spPr/>
      <dgm:t>
        <a:bodyPr/>
        <a:lstStyle/>
        <a:p>
          <a:r>
            <a:rPr lang="en-GB"/>
            <a:t>Identify the activity and consider both positive and negative behaviours</a:t>
          </a:r>
          <a:endParaRPr lang="en-GB" dirty="0"/>
        </a:p>
      </dgm:t>
    </dgm:pt>
    <dgm:pt modelId="{B7F0B886-81EA-4F50-9EC9-74C9024D1B2F}" type="parTrans" cxnId="{98471E45-1F8D-47DC-B777-E6738A21A0E5}">
      <dgm:prSet/>
      <dgm:spPr/>
      <dgm:t>
        <a:bodyPr/>
        <a:lstStyle/>
        <a:p>
          <a:endParaRPr lang="en-GB"/>
        </a:p>
      </dgm:t>
    </dgm:pt>
    <dgm:pt modelId="{319D9FAA-9AF6-4996-8F56-86817C246A8D}" type="sibTrans" cxnId="{98471E45-1F8D-47DC-B777-E6738A21A0E5}">
      <dgm:prSet/>
      <dgm:spPr/>
      <dgm:t>
        <a:bodyPr/>
        <a:lstStyle/>
        <a:p>
          <a:endParaRPr lang="en-GB"/>
        </a:p>
      </dgm:t>
    </dgm:pt>
    <dgm:pt modelId="{9E7B0CEE-29B6-4A2A-A311-5AE3C48598DC}" type="pres">
      <dgm:prSet presAssocID="{384A3AE4-0DC9-4F73-AF22-670A754DB5BA}" presName="Name0" presStyleCnt="0">
        <dgm:presLayoutVars>
          <dgm:dir/>
          <dgm:animLvl val="lvl"/>
          <dgm:resizeHandles/>
        </dgm:presLayoutVars>
      </dgm:prSet>
      <dgm:spPr/>
    </dgm:pt>
    <dgm:pt modelId="{6243CA40-A13E-49D0-9751-31420232404A}" type="pres">
      <dgm:prSet presAssocID="{2E980F61-E7C8-495D-8DE3-19130A695A40}" presName="linNode" presStyleCnt="0"/>
      <dgm:spPr/>
    </dgm:pt>
    <dgm:pt modelId="{DB4A0464-4101-4479-8F13-2CB4058F59DF}" type="pres">
      <dgm:prSet presAssocID="{2E980F61-E7C8-495D-8DE3-19130A695A40}" presName="parentShp" presStyleLbl="node1" presStyleIdx="0" presStyleCnt="4">
        <dgm:presLayoutVars>
          <dgm:bulletEnabled val="1"/>
        </dgm:presLayoutVars>
      </dgm:prSet>
      <dgm:spPr/>
    </dgm:pt>
    <dgm:pt modelId="{FFAA346E-6623-4AB7-8EC7-B1E01B9EA1B0}" type="pres">
      <dgm:prSet presAssocID="{2E980F61-E7C8-495D-8DE3-19130A695A40}" presName="childShp" presStyleLbl="bgAccFollowNode1" presStyleIdx="0" presStyleCnt="4">
        <dgm:presLayoutVars>
          <dgm:bulletEnabled val="1"/>
        </dgm:presLayoutVars>
      </dgm:prSet>
      <dgm:spPr/>
    </dgm:pt>
    <dgm:pt modelId="{EA3E95AD-62A8-48C7-B699-3D5131084332}" type="pres">
      <dgm:prSet presAssocID="{9EC65D79-30B0-4DC1-90ED-C11CCD02C268}" presName="spacing" presStyleCnt="0"/>
      <dgm:spPr/>
    </dgm:pt>
    <dgm:pt modelId="{7578671B-4019-4F58-AEDF-A0210EE315E8}" type="pres">
      <dgm:prSet presAssocID="{66D02E6E-BED4-486C-A79F-71679AA3BF09}" presName="linNode" presStyleCnt="0"/>
      <dgm:spPr/>
    </dgm:pt>
    <dgm:pt modelId="{20F01D8B-4052-466E-A972-73AB047A059A}" type="pres">
      <dgm:prSet presAssocID="{66D02E6E-BED4-486C-A79F-71679AA3BF09}" presName="parentShp" presStyleLbl="node1" presStyleIdx="1" presStyleCnt="4">
        <dgm:presLayoutVars>
          <dgm:bulletEnabled val="1"/>
        </dgm:presLayoutVars>
      </dgm:prSet>
      <dgm:spPr/>
    </dgm:pt>
    <dgm:pt modelId="{AE60A8A8-57A4-4FC5-981A-8B33D8D17798}" type="pres">
      <dgm:prSet presAssocID="{66D02E6E-BED4-486C-A79F-71679AA3BF09}" presName="childShp" presStyleLbl="bgAccFollowNode1" presStyleIdx="1" presStyleCnt="4">
        <dgm:presLayoutVars>
          <dgm:bulletEnabled val="1"/>
        </dgm:presLayoutVars>
      </dgm:prSet>
      <dgm:spPr/>
    </dgm:pt>
    <dgm:pt modelId="{8A68C8F1-27B6-4068-9C71-61E8506EA0D1}" type="pres">
      <dgm:prSet presAssocID="{F42214EC-C2AF-4C9A-9E23-377EE8B2F63C}" presName="spacing" presStyleCnt="0"/>
      <dgm:spPr/>
    </dgm:pt>
    <dgm:pt modelId="{81FCD4A4-353C-4AEB-B23A-DB0DD1972166}" type="pres">
      <dgm:prSet presAssocID="{3DC6C255-985D-41C5-BF81-CCC5B0716A96}" presName="linNode" presStyleCnt="0"/>
      <dgm:spPr/>
    </dgm:pt>
    <dgm:pt modelId="{636A004E-54CD-4552-8E01-D4EE20B752A5}" type="pres">
      <dgm:prSet presAssocID="{3DC6C255-985D-41C5-BF81-CCC5B0716A96}" presName="parentShp" presStyleLbl="node1" presStyleIdx="2" presStyleCnt="4">
        <dgm:presLayoutVars>
          <dgm:bulletEnabled val="1"/>
        </dgm:presLayoutVars>
      </dgm:prSet>
      <dgm:spPr/>
    </dgm:pt>
    <dgm:pt modelId="{15ED3007-F7EC-40E9-B171-A8F9EE7D237F}" type="pres">
      <dgm:prSet presAssocID="{3DC6C255-985D-41C5-BF81-CCC5B0716A96}" presName="childShp" presStyleLbl="bgAccFollowNode1" presStyleIdx="2" presStyleCnt="4">
        <dgm:presLayoutVars>
          <dgm:bulletEnabled val="1"/>
        </dgm:presLayoutVars>
      </dgm:prSet>
      <dgm:spPr/>
    </dgm:pt>
    <dgm:pt modelId="{5AAA223F-58B8-4F86-8568-621E6009D704}" type="pres">
      <dgm:prSet presAssocID="{A303107D-FAFA-4C5E-9E0F-E9D67522352E}" presName="spacing" presStyleCnt="0"/>
      <dgm:spPr/>
    </dgm:pt>
    <dgm:pt modelId="{F45DEC50-49C1-4EF5-8B34-59A9EF0D540F}" type="pres">
      <dgm:prSet presAssocID="{26038D6F-14D3-4DD6-A0D4-B051097ECE9D}" presName="linNode" presStyleCnt="0"/>
      <dgm:spPr/>
    </dgm:pt>
    <dgm:pt modelId="{396B2841-3A5B-48A7-8BF9-449E79CCDB09}" type="pres">
      <dgm:prSet presAssocID="{26038D6F-14D3-4DD6-A0D4-B051097ECE9D}" presName="parentShp" presStyleLbl="node1" presStyleIdx="3" presStyleCnt="4">
        <dgm:presLayoutVars>
          <dgm:bulletEnabled val="1"/>
        </dgm:presLayoutVars>
      </dgm:prSet>
      <dgm:spPr/>
    </dgm:pt>
    <dgm:pt modelId="{4F8AE145-713F-4CB2-A5D4-76B916592261}" type="pres">
      <dgm:prSet presAssocID="{26038D6F-14D3-4DD6-A0D4-B051097ECE9D}" presName="childShp" presStyleLbl="bgAccFollowNode1" presStyleIdx="3" presStyleCnt="4">
        <dgm:presLayoutVars>
          <dgm:bulletEnabled val="1"/>
        </dgm:presLayoutVars>
      </dgm:prSet>
      <dgm:spPr/>
    </dgm:pt>
  </dgm:ptLst>
  <dgm:cxnLst>
    <dgm:cxn modelId="{F299A007-3BB3-498D-9149-FE99D908BC03}" srcId="{384A3AE4-0DC9-4F73-AF22-670A754DB5BA}" destId="{26038D6F-14D3-4DD6-A0D4-B051097ECE9D}" srcOrd="3" destOrd="0" parTransId="{0E67AB85-994D-406C-967C-477A1684373A}" sibTransId="{5EE7E672-43AF-4E27-BC10-1CDB79DF2D2C}"/>
    <dgm:cxn modelId="{0A1BFC3D-4CE2-492C-81BB-C48F1151BD58}" type="presOf" srcId="{3DC6C255-985D-41C5-BF81-CCC5B0716A96}" destId="{636A004E-54CD-4552-8E01-D4EE20B752A5}" srcOrd="0" destOrd="0" presId="urn:microsoft.com/office/officeart/2005/8/layout/vList6"/>
    <dgm:cxn modelId="{11DF9A40-E392-4FFD-BD15-BE10B93BD94B}" type="presOf" srcId="{26038D6F-14D3-4DD6-A0D4-B051097ECE9D}" destId="{396B2841-3A5B-48A7-8BF9-449E79CCDB09}" srcOrd="0" destOrd="0" presId="urn:microsoft.com/office/officeart/2005/8/layout/vList6"/>
    <dgm:cxn modelId="{C8F3E45E-F550-418C-8DB8-0E5C84C3FA8B}" type="presOf" srcId="{1CB105A4-C19A-4DAF-8CB6-146137C119F6}" destId="{AE60A8A8-57A4-4FC5-981A-8B33D8D17798}" srcOrd="0" destOrd="0" presId="urn:microsoft.com/office/officeart/2005/8/layout/vList6"/>
    <dgm:cxn modelId="{2F780344-687C-4EB8-8811-1A91A9266CE3}" srcId="{384A3AE4-0DC9-4F73-AF22-670A754DB5BA}" destId="{2E980F61-E7C8-495D-8DE3-19130A695A40}" srcOrd="0" destOrd="0" parTransId="{DE9B89F4-AF9E-4061-8BB4-1F1A0819037A}" sibTransId="{9EC65D79-30B0-4DC1-90ED-C11CCD02C268}"/>
    <dgm:cxn modelId="{98471E45-1F8D-47DC-B777-E6738A21A0E5}" srcId="{66D02E6E-BED4-486C-A79F-71679AA3BF09}" destId="{1CB105A4-C19A-4DAF-8CB6-146137C119F6}" srcOrd="0" destOrd="0" parTransId="{B7F0B886-81EA-4F50-9EC9-74C9024D1B2F}" sibTransId="{319D9FAA-9AF6-4996-8F56-86817C246A8D}"/>
    <dgm:cxn modelId="{032FD648-D846-4D17-9D68-11940E55E1E2}" srcId="{3DC6C255-985D-41C5-BF81-CCC5B0716A96}" destId="{2226D36C-6CC5-4102-BBF6-947E4428E201}" srcOrd="0" destOrd="0" parTransId="{FB687A75-1971-4AF9-AEB4-8F6FC96876C4}" sibTransId="{4ADEEC29-40C6-47B6-A6BA-9CA5F70F4722}"/>
    <dgm:cxn modelId="{E95B117F-24B7-4466-8214-552E69DD8D91}" srcId="{384A3AE4-0DC9-4F73-AF22-670A754DB5BA}" destId="{66D02E6E-BED4-486C-A79F-71679AA3BF09}" srcOrd="1" destOrd="0" parTransId="{AE4FEBF2-BC96-42EF-8058-D8114D4D6868}" sibTransId="{F42214EC-C2AF-4C9A-9E23-377EE8B2F63C}"/>
    <dgm:cxn modelId="{4A6F88A0-F03F-4B1E-B877-2C24502C2E88}" type="presOf" srcId="{88DD06EC-50D7-43CA-8F0C-8DBA4CB201A7}" destId="{4F8AE145-713F-4CB2-A5D4-76B916592261}" srcOrd="0" destOrd="0" presId="urn:microsoft.com/office/officeart/2005/8/layout/vList6"/>
    <dgm:cxn modelId="{09DFEEA1-9E5E-4219-AF21-8458EBBC58A1}" type="presOf" srcId="{065D1E17-13B3-40E5-9C4F-DFC480DA4085}" destId="{FFAA346E-6623-4AB7-8EC7-B1E01B9EA1B0}" srcOrd="0" destOrd="0" presId="urn:microsoft.com/office/officeart/2005/8/layout/vList6"/>
    <dgm:cxn modelId="{833163A7-DB71-49EE-A5DA-CDCD3D478A73}" type="presOf" srcId="{2226D36C-6CC5-4102-BBF6-947E4428E201}" destId="{15ED3007-F7EC-40E9-B171-A8F9EE7D237F}" srcOrd="0" destOrd="0" presId="urn:microsoft.com/office/officeart/2005/8/layout/vList6"/>
    <dgm:cxn modelId="{ACE143B3-9E31-4DC6-B3EF-58BB9AB12F72}" srcId="{2E980F61-E7C8-495D-8DE3-19130A695A40}" destId="{065D1E17-13B3-40E5-9C4F-DFC480DA4085}" srcOrd="0" destOrd="0" parTransId="{03F159D0-0B3E-4106-ABA8-44E28CB30F6E}" sibTransId="{48F67313-7D1D-49BE-9DF5-A3A2224983D2}"/>
    <dgm:cxn modelId="{88976FC5-7FFA-4371-8D04-CB3BDF39B93F}" type="presOf" srcId="{2E980F61-E7C8-495D-8DE3-19130A695A40}" destId="{DB4A0464-4101-4479-8F13-2CB4058F59DF}" srcOrd="0" destOrd="0" presId="urn:microsoft.com/office/officeart/2005/8/layout/vList6"/>
    <dgm:cxn modelId="{BB58B9D0-6CAB-41EA-AE96-1470A04BBFA2}" type="presOf" srcId="{384A3AE4-0DC9-4F73-AF22-670A754DB5BA}" destId="{9E7B0CEE-29B6-4A2A-A311-5AE3C48598DC}" srcOrd="0" destOrd="0" presId="urn:microsoft.com/office/officeart/2005/8/layout/vList6"/>
    <dgm:cxn modelId="{33D7D1D7-8AF9-41E9-962C-6441A04E1104}" srcId="{384A3AE4-0DC9-4F73-AF22-670A754DB5BA}" destId="{3DC6C255-985D-41C5-BF81-CCC5B0716A96}" srcOrd="2" destOrd="0" parTransId="{23F95B0D-85F4-4792-A6E0-7369A9B20E20}" sibTransId="{A303107D-FAFA-4C5E-9E0F-E9D67522352E}"/>
    <dgm:cxn modelId="{DCB00EDD-FA80-47BC-892D-49BC1F3B6A06}" srcId="{26038D6F-14D3-4DD6-A0D4-B051097ECE9D}" destId="{88DD06EC-50D7-43CA-8F0C-8DBA4CB201A7}" srcOrd="0" destOrd="0" parTransId="{53339C9E-96F9-4606-9525-C778FA8F3071}" sibTransId="{0859251B-F745-463C-A53D-77EA4F4213C5}"/>
    <dgm:cxn modelId="{E52668F6-AAD3-4E64-87FD-917D268DEAD1}" type="presOf" srcId="{66D02E6E-BED4-486C-A79F-71679AA3BF09}" destId="{20F01D8B-4052-466E-A972-73AB047A059A}" srcOrd="0" destOrd="0" presId="urn:microsoft.com/office/officeart/2005/8/layout/vList6"/>
    <dgm:cxn modelId="{E3272023-7E8F-4A36-A360-6E86972710D6}" type="presParOf" srcId="{9E7B0CEE-29B6-4A2A-A311-5AE3C48598DC}" destId="{6243CA40-A13E-49D0-9751-31420232404A}" srcOrd="0" destOrd="0" presId="urn:microsoft.com/office/officeart/2005/8/layout/vList6"/>
    <dgm:cxn modelId="{DC7C4C0F-6496-4708-97C6-92B0044F0669}" type="presParOf" srcId="{6243CA40-A13E-49D0-9751-31420232404A}" destId="{DB4A0464-4101-4479-8F13-2CB4058F59DF}" srcOrd="0" destOrd="0" presId="urn:microsoft.com/office/officeart/2005/8/layout/vList6"/>
    <dgm:cxn modelId="{9091C116-C95A-45EF-9BAE-2E0FD06A8392}" type="presParOf" srcId="{6243CA40-A13E-49D0-9751-31420232404A}" destId="{FFAA346E-6623-4AB7-8EC7-B1E01B9EA1B0}" srcOrd="1" destOrd="0" presId="urn:microsoft.com/office/officeart/2005/8/layout/vList6"/>
    <dgm:cxn modelId="{2CACF560-B84C-41AE-B670-D6A3329AB6D9}" type="presParOf" srcId="{9E7B0CEE-29B6-4A2A-A311-5AE3C48598DC}" destId="{EA3E95AD-62A8-48C7-B699-3D5131084332}" srcOrd="1" destOrd="0" presId="urn:microsoft.com/office/officeart/2005/8/layout/vList6"/>
    <dgm:cxn modelId="{545736FB-9540-497D-AB05-9BBD8D81B9AA}" type="presParOf" srcId="{9E7B0CEE-29B6-4A2A-A311-5AE3C48598DC}" destId="{7578671B-4019-4F58-AEDF-A0210EE315E8}" srcOrd="2" destOrd="0" presId="urn:microsoft.com/office/officeart/2005/8/layout/vList6"/>
    <dgm:cxn modelId="{0B10BBD6-C0B5-4D5B-A806-49E2A3F1E0AB}" type="presParOf" srcId="{7578671B-4019-4F58-AEDF-A0210EE315E8}" destId="{20F01D8B-4052-466E-A972-73AB047A059A}" srcOrd="0" destOrd="0" presId="urn:microsoft.com/office/officeart/2005/8/layout/vList6"/>
    <dgm:cxn modelId="{992F9C87-D68B-496C-BC0A-94D64B7528B1}" type="presParOf" srcId="{7578671B-4019-4F58-AEDF-A0210EE315E8}" destId="{AE60A8A8-57A4-4FC5-981A-8B33D8D17798}" srcOrd="1" destOrd="0" presId="urn:microsoft.com/office/officeart/2005/8/layout/vList6"/>
    <dgm:cxn modelId="{3C754A79-25E8-4888-8BBC-7FD723DB186B}" type="presParOf" srcId="{9E7B0CEE-29B6-4A2A-A311-5AE3C48598DC}" destId="{8A68C8F1-27B6-4068-9C71-61E8506EA0D1}" srcOrd="3" destOrd="0" presId="urn:microsoft.com/office/officeart/2005/8/layout/vList6"/>
    <dgm:cxn modelId="{94EB56F9-D3A7-4695-A6B3-7F92419DB55C}" type="presParOf" srcId="{9E7B0CEE-29B6-4A2A-A311-5AE3C48598DC}" destId="{81FCD4A4-353C-4AEB-B23A-DB0DD1972166}" srcOrd="4" destOrd="0" presId="urn:microsoft.com/office/officeart/2005/8/layout/vList6"/>
    <dgm:cxn modelId="{E31BF0FA-032C-493D-99DF-418101E8A9BA}" type="presParOf" srcId="{81FCD4A4-353C-4AEB-B23A-DB0DD1972166}" destId="{636A004E-54CD-4552-8E01-D4EE20B752A5}" srcOrd="0" destOrd="0" presId="urn:microsoft.com/office/officeart/2005/8/layout/vList6"/>
    <dgm:cxn modelId="{1D2C0374-508E-4D59-9134-0BC153AF6E1B}" type="presParOf" srcId="{81FCD4A4-353C-4AEB-B23A-DB0DD1972166}" destId="{15ED3007-F7EC-40E9-B171-A8F9EE7D237F}" srcOrd="1" destOrd="0" presId="urn:microsoft.com/office/officeart/2005/8/layout/vList6"/>
    <dgm:cxn modelId="{9E089441-24BE-40B9-9D08-40D136D6C74A}" type="presParOf" srcId="{9E7B0CEE-29B6-4A2A-A311-5AE3C48598DC}" destId="{5AAA223F-58B8-4F86-8568-621E6009D704}" srcOrd="5" destOrd="0" presId="urn:microsoft.com/office/officeart/2005/8/layout/vList6"/>
    <dgm:cxn modelId="{2D0F5D00-1D49-478A-A6EB-AEF5E7E70D0B}" type="presParOf" srcId="{9E7B0CEE-29B6-4A2A-A311-5AE3C48598DC}" destId="{F45DEC50-49C1-4EF5-8B34-59A9EF0D540F}" srcOrd="6" destOrd="0" presId="urn:microsoft.com/office/officeart/2005/8/layout/vList6"/>
    <dgm:cxn modelId="{8AADCBF0-893B-47AE-9B75-7FDE79C569CC}" type="presParOf" srcId="{F45DEC50-49C1-4EF5-8B34-59A9EF0D540F}" destId="{396B2841-3A5B-48A7-8BF9-449E79CCDB09}" srcOrd="0" destOrd="0" presId="urn:microsoft.com/office/officeart/2005/8/layout/vList6"/>
    <dgm:cxn modelId="{6A01E5DF-C370-4E75-A09F-B63873EAFEA3}" type="presParOf" srcId="{F45DEC50-49C1-4EF5-8B34-59A9EF0D540F}" destId="{4F8AE145-713F-4CB2-A5D4-76B916592261}"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124F7-A2F1-4953-8139-0968E794675C}">
      <dsp:nvSpPr>
        <dsp:cNvPr id="0" name=""/>
        <dsp:cNvSpPr/>
      </dsp:nvSpPr>
      <dsp:spPr>
        <a:xfrm>
          <a:off x="778" y="329565"/>
          <a:ext cx="3037985" cy="18227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dirty="0">
              <a:solidFill>
                <a:schemeClr val="tx2"/>
              </a:solidFill>
              <a:latin typeface="Arial" panose="020B0604020202020204" pitchFamily="34" charset="0"/>
              <a:cs typeface="Arial" panose="020B0604020202020204" pitchFamily="34" charset="0"/>
            </a:rPr>
            <a:t>Known Self</a:t>
          </a:r>
        </a:p>
        <a:p>
          <a:pPr marL="0" lvl="0" indent="0" algn="ctr" defTabSz="1200150">
            <a:lnSpc>
              <a:spcPct val="90000"/>
            </a:lnSpc>
            <a:spcBef>
              <a:spcPct val="0"/>
            </a:spcBef>
            <a:spcAft>
              <a:spcPct val="35000"/>
            </a:spcAft>
            <a:buNone/>
          </a:pPr>
          <a:r>
            <a:rPr lang="en-GB" sz="2700" kern="1200" dirty="0">
              <a:latin typeface="Arial" panose="020B0604020202020204" pitchFamily="34" charset="0"/>
              <a:cs typeface="Arial" panose="020B0604020202020204" pitchFamily="34" charset="0"/>
            </a:rPr>
            <a:t>known to self and others</a:t>
          </a:r>
        </a:p>
      </dsp:txBody>
      <dsp:txXfrm>
        <a:off x="778" y="329565"/>
        <a:ext cx="3037985" cy="1822791"/>
      </dsp:txXfrm>
    </dsp:sp>
    <dsp:sp modelId="{E8A3CDFE-4F0D-467F-B3AF-97E4C083B381}">
      <dsp:nvSpPr>
        <dsp:cNvPr id="0" name=""/>
        <dsp:cNvSpPr/>
      </dsp:nvSpPr>
      <dsp:spPr>
        <a:xfrm>
          <a:off x="3342563" y="329565"/>
          <a:ext cx="3037985" cy="18227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dirty="0">
              <a:solidFill>
                <a:schemeClr val="tx2"/>
              </a:solidFill>
              <a:latin typeface="Arial" panose="020B0604020202020204" pitchFamily="34" charset="0"/>
              <a:cs typeface="Arial" panose="020B0604020202020204" pitchFamily="34" charset="0"/>
            </a:rPr>
            <a:t>Hidden </a:t>
          </a:r>
          <a:r>
            <a:rPr lang="en-GB" sz="2700" b="1" kern="1200">
              <a:solidFill>
                <a:schemeClr val="tx2"/>
              </a:solidFill>
              <a:latin typeface="Arial" panose="020B0604020202020204" pitchFamily="34" charset="0"/>
              <a:cs typeface="Arial" panose="020B0604020202020204" pitchFamily="34" charset="0"/>
            </a:rPr>
            <a:t>Self </a:t>
          </a:r>
        </a:p>
        <a:p>
          <a:pPr marL="0" lvl="0" indent="0" algn="ctr" defTabSz="1200150">
            <a:lnSpc>
              <a:spcPct val="90000"/>
            </a:lnSpc>
            <a:spcBef>
              <a:spcPct val="0"/>
            </a:spcBef>
            <a:spcAft>
              <a:spcPct val="35000"/>
            </a:spcAft>
            <a:buNone/>
          </a:pPr>
          <a:r>
            <a:rPr lang="en-GB" sz="2700" kern="1200">
              <a:latin typeface="Arial" panose="020B0604020202020204" pitchFamily="34" charset="0"/>
              <a:cs typeface="Arial" panose="020B0604020202020204" pitchFamily="34" charset="0"/>
            </a:rPr>
            <a:t>known </a:t>
          </a:r>
          <a:r>
            <a:rPr lang="en-GB" sz="2700" kern="1200" dirty="0">
              <a:latin typeface="Arial" panose="020B0604020202020204" pitchFamily="34" charset="0"/>
              <a:cs typeface="Arial" panose="020B0604020202020204" pitchFamily="34" charset="0"/>
            </a:rPr>
            <a:t>only to self</a:t>
          </a:r>
        </a:p>
      </dsp:txBody>
      <dsp:txXfrm>
        <a:off x="3342563" y="329565"/>
        <a:ext cx="3037985" cy="1822791"/>
      </dsp:txXfrm>
    </dsp:sp>
    <dsp:sp modelId="{90E7F4DA-E677-460B-BA00-6B7C46FF22FC}">
      <dsp:nvSpPr>
        <dsp:cNvPr id="0" name=""/>
        <dsp:cNvSpPr/>
      </dsp:nvSpPr>
      <dsp:spPr>
        <a:xfrm>
          <a:off x="778" y="2456155"/>
          <a:ext cx="3037985" cy="18227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dirty="0">
              <a:solidFill>
                <a:schemeClr val="tx2"/>
              </a:solidFill>
              <a:latin typeface="Arial" panose="020B0604020202020204" pitchFamily="34" charset="0"/>
              <a:cs typeface="Arial" panose="020B0604020202020204" pitchFamily="34" charset="0"/>
            </a:rPr>
            <a:t>Blind Self </a:t>
          </a:r>
        </a:p>
        <a:p>
          <a:pPr marL="0" lvl="0" indent="0" algn="ctr" defTabSz="1200150">
            <a:lnSpc>
              <a:spcPct val="90000"/>
            </a:lnSpc>
            <a:spcBef>
              <a:spcPct val="0"/>
            </a:spcBef>
            <a:spcAft>
              <a:spcPct val="35000"/>
            </a:spcAft>
            <a:buNone/>
          </a:pPr>
          <a:r>
            <a:rPr lang="en-GB" sz="2700" kern="1200" dirty="0">
              <a:latin typeface="Arial" panose="020B0604020202020204" pitchFamily="34" charset="0"/>
              <a:cs typeface="Arial" panose="020B0604020202020204" pitchFamily="34" charset="0"/>
            </a:rPr>
            <a:t>known to others and unknown to self</a:t>
          </a:r>
        </a:p>
      </dsp:txBody>
      <dsp:txXfrm>
        <a:off x="778" y="2456155"/>
        <a:ext cx="3037985" cy="1822791"/>
      </dsp:txXfrm>
    </dsp:sp>
    <dsp:sp modelId="{BBC0FA76-6A24-4B32-9104-2DA1DD0AE67F}">
      <dsp:nvSpPr>
        <dsp:cNvPr id="0" name=""/>
        <dsp:cNvSpPr/>
      </dsp:nvSpPr>
      <dsp:spPr>
        <a:xfrm>
          <a:off x="3342563" y="2456155"/>
          <a:ext cx="3037985" cy="18227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dirty="0">
              <a:solidFill>
                <a:schemeClr val="tx2"/>
              </a:solidFill>
              <a:latin typeface="Arial" panose="020B0604020202020204" pitchFamily="34" charset="0"/>
              <a:cs typeface="Arial" panose="020B0604020202020204" pitchFamily="34" charset="0"/>
            </a:rPr>
            <a:t>Unknown Self</a:t>
          </a:r>
        </a:p>
        <a:p>
          <a:pPr marL="0" lvl="0" indent="0" algn="ctr" defTabSz="1200150">
            <a:lnSpc>
              <a:spcPct val="90000"/>
            </a:lnSpc>
            <a:spcBef>
              <a:spcPct val="0"/>
            </a:spcBef>
            <a:spcAft>
              <a:spcPct val="35000"/>
            </a:spcAft>
            <a:buNone/>
          </a:pPr>
          <a:r>
            <a:rPr lang="en-GB" sz="2700" kern="1200" dirty="0">
              <a:latin typeface="Arial" panose="020B0604020202020204" pitchFamily="34" charset="0"/>
              <a:cs typeface="Arial" panose="020B0604020202020204" pitchFamily="34" charset="0"/>
            </a:rPr>
            <a:t>unknown to others and self</a:t>
          </a:r>
        </a:p>
      </dsp:txBody>
      <dsp:txXfrm>
        <a:off x="3342563" y="2456155"/>
        <a:ext cx="3037985" cy="1822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A346E-6623-4AB7-8EC7-B1E01B9EA1B0}">
      <dsp:nvSpPr>
        <dsp:cNvPr id="0" name=""/>
        <dsp:cNvSpPr/>
      </dsp:nvSpPr>
      <dsp:spPr>
        <a:xfrm>
          <a:off x="3291839" y="1325"/>
          <a:ext cx="4937760"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GB" sz="2100" kern="1200" dirty="0"/>
            <a:t>Ask for their input – comments, perceptions and opinions</a:t>
          </a:r>
        </a:p>
      </dsp:txBody>
      <dsp:txXfrm>
        <a:off x="3291839" y="132817"/>
        <a:ext cx="4543286" cy="788949"/>
      </dsp:txXfrm>
    </dsp:sp>
    <dsp:sp modelId="{DB4A0464-4101-4479-8F13-2CB4058F59DF}">
      <dsp:nvSpPr>
        <dsp:cNvPr id="0" name=""/>
        <dsp:cNvSpPr/>
      </dsp:nvSpPr>
      <dsp:spPr>
        <a:xfrm>
          <a:off x="0" y="1325"/>
          <a:ext cx="3291840"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Input</a:t>
          </a:r>
        </a:p>
      </dsp:txBody>
      <dsp:txXfrm>
        <a:off x="51351" y="52676"/>
        <a:ext cx="3189138" cy="949230"/>
      </dsp:txXfrm>
    </dsp:sp>
    <dsp:sp modelId="{AE60A8A8-57A4-4FC5-981A-8B33D8D17798}">
      <dsp:nvSpPr>
        <dsp:cNvPr id="0" name=""/>
        <dsp:cNvSpPr/>
      </dsp:nvSpPr>
      <dsp:spPr>
        <a:xfrm>
          <a:off x="3291839" y="1158452"/>
          <a:ext cx="4937760"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GB" sz="2100" kern="1200"/>
            <a:t>Identify the activity and consider both positive and negative behaviours</a:t>
          </a:r>
          <a:endParaRPr lang="en-GB" sz="2100" kern="1200" dirty="0"/>
        </a:p>
      </dsp:txBody>
      <dsp:txXfrm>
        <a:off x="3291839" y="1289944"/>
        <a:ext cx="4543286" cy="788949"/>
      </dsp:txXfrm>
    </dsp:sp>
    <dsp:sp modelId="{20F01D8B-4052-466E-A972-73AB047A059A}">
      <dsp:nvSpPr>
        <dsp:cNvPr id="0" name=""/>
        <dsp:cNvSpPr/>
      </dsp:nvSpPr>
      <dsp:spPr>
        <a:xfrm>
          <a:off x="0" y="1158452"/>
          <a:ext cx="3291840"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Activity</a:t>
          </a:r>
        </a:p>
      </dsp:txBody>
      <dsp:txXfrm>
        <a:off x="51351" y="1209803"/>
        <a:ext cx="3189138" cy="949230"/>
      </dsp:txXfrm>
    </dsp:sp>
    <dsp:sp modelId="{15ED3007-F7EC-40E9-B171-A8F9EE7D237F}">
      <dsp:nvSpPr>
        <dsp:cNvPr id="0" name=""/>
        <dsp:cNvSpPr/>
      </dsp:nvSpPr>
      <dsp:spPr>
        <a:xfrm>
          <a:off x="3291839" y="2315578"/>
          <a:ext cx="4937760"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GB" sz="2100" kern="1200" dirty="0"/>
            <a:t>Identify the impact of the action in terms of service and others</a:t>
          </a:r>
        </a:p>
      </dsp:txBody>
      <dsp:txXfrm>
        <a:off x="3291839" y="2447070"/>
        <a:ext cx="4543286" cy="788949"/>
      </dsp:txXfrm>
    </dsp:sp>
    <dsp:sp modelId="{636A004E-54CD-4552-8E01-D4EE20B752A5}">
      <dsp:nvSpPr>
        <dsp:cNvPr id="0" name=""/>
        <dsp:cNvSpPr/>
      </dsp:nvSpPr>
      <dsp:spPr>
        <a:xfrm>
          <a:off x="0" y="2315578"/>
          <a:ext cx="3291840"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Impact</a:t>
          </a:r>
        </a:p>
      </dsp:txBody>
      <dsp:txXfrm>
        <a:off x="51351" y="2366929"/>
        <a:ext cx="3189138" cy="949230"/>
      </dsp:txXfrm>
    </dsp:sp>
    <dsp:sp modelId="{4F8AE145-713F-4CB2-A5D4-76B916592261}">
      <dsp:nvSpPr>
        <dsp:cNvPr id="0" name=""/>
        <dsp:cNvSpPr/>
      </dsp:nvSpPr>
      <dsp:spPr>
        <a:xfrm>
          <a:off x="3291839" y="3472704"/>
          <a:ext cx="4937760"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GB" sz="2100" kern="1200" dirty="0"/>
            <a:t>Identify changes or what should happen</a:t>
          </a:r>
        </a:p>
      </dsp:txBody>
      <dsp:txXfrm>
        <a:off x="3291839" y="3604196"/>
        <a:ext cx="4543286" cy="788949"/>
      </dsp:txXfrm>
    </dsp:sp>
    <dsp:sp modelId="{396B2841-3A5B-48A7-8BF9-449E79CCDB09}">
      <dsp:nvSpPr>
        <dsp:cNvPr id="0" name=""/>
        <dsp:cNvSpPr/>
      </dsp:nvSpPr>
      <dsp:spPr>
        <a:xfrm>
          <a:off x="0" y="3472704"/>
          <a:ext cx="3291840"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Desired Outcome</a:t>
          </a:r>
        </a:p>
      </dsp:txBody>
      <dsp:txXfrm>
        <a:off x="51351" y="3524055"/>
        <a:ext cx="3189138" cy="949230"/>
      </dsp:txXfrm>
    </dsp:sp>
  </dsp:spTree>
</dsp:drawing>
</file>

<file path=ppt/diagrams/layout1.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2BB45-FFB6-417B-BC54-69A813ECBEAD}" type="datetimeFigureOut">
              <a:rPr lang="en-GB" smtClean="0"/>
              <a:pPr/>
              <a:t>08/04/2024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CE506-CAC9-4633-8605-305F2F453042}" type="slidenum">
              <a:rPr lang="en-GB" smtClean="0"/>
              <a:pPr/>
              <a:t>‹#›</a:t>
            </a:fld>
            <a:endParaRPr lang="en-GB"/>
          </a:p>
        </p:txBody>
      </p:sp>
    </p:spTree>
    <p:extLst>
      <p:ext uri="{BB962C8B-B14F-4D97-AF65-F5344CB8AC3E}">
        <p14:creationId xmlns:p14="http://schemas.microsoft.com/office/powerpoint/2010/main" val="2569856488"/>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000" kern="1200">
        <a:solidFill>
          <a:schemeClr val="tx1"/>
        </a:solidFill>
        <a:latin typeface="Arial" pitchFamily="34" charset="0"/>
        <a:ea typeface="+mn-ea"/>
        <a:cs typeface="Arial" pitchFamily="34" charset="0"/>
      </a:defRPr>
    </a:lvl2pPr>
    <a:lvl3pPr marL="914400" algn="l" defTabSz="914400" rtl="0" eaLnBrk="1" latinLnBrk="0" hangingPunct="1">
      <a:defRPr sz="1000" kern="1200">
        <a:solidFill>
          <a:schemeClr val="tx1"/>
        </a:solidFill>
        <a:latin typeface="Arial" pitchFamily="34" charset="0"/>
        <a:ea typeface="+mn-ea"/>
        <a:cs typeface="Arial" pitchFamily="34" charset="0"/>
      </a:defRPr>
    </a:lvl3pPr>
    <a:lvl4pPr marL="1371600" algn="l" defTabSz="914400" rtl="0" eaLnBrk="1" latinLnBrk="0" hangingPunct="1">
      <a:defRPr sz="1000" kern="1200">
        <a:solidFill>
          <a:schemeClr val="tx1"/>
        </a:solidFill>
        <a:latin typeface="Arial" pitchFamily="34" charset="0"/>
        <a:ea typeface="+mn-ea"/>
        <a:cs typeface="Arial" pitchFamily="34" charset="0"/>
      </a:defRPr>
    </a:lvl4pPr>
    <a:lvl5pPr marL="1828800" algn="l" defTabSz="914400" rtl="0" eaLnBrk="1" latinLnBrk="0" hangingPunct="1">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pPr/>
              <a:t>1</a:t>
            </a:fld>
            <a:endParaRPr lang="en-GB"/>
          </a:p>
        </p:txBody>
      </p:sp>
    </p:spTree>
    <p:extLst>
      <p:ext uri="{BB962C8B-B14F-4D97-AF65-F5344CB8AC3E}">
        <p14:creationId xmlns:p14="http://schemas.microsoft.com/office/powerpoint/2010/main" val="182245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Ask</a:t>
            </a:r>
            <a:r>
              <a:rPr lang="en-GB" baseline="0" dirty="0"/>
              <a:t> people to work in pairs or triads.  One is the feedback-giver, another is the receiver and the third is the observer.  Ask them to feedback to each other afterwards.  Observe where possible.</a:t>
            </a:r>
          </a:p>
          <a:p>
            <a:r>
              <a:rPr lang="en-GB" baseline="0" dirty="0"/>
              <a:t>After session go through the model with them and discuss any concerns</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pPr/>
              <a:t>11</a:t>
            </a:fld>
            <a:endParaRPr lang="en-GB"/>
          </a:p>
        </p:txBody>
      </p:sp>
    </p:spTree>
    <p:extLst>
      <p:ext uri="{BB962C8B-B14F-4D97-AF65-F5344CB8AC3E}">
        <p14:creationId xmlns:p14="http://schemas.microsoft.com/office/powerpoint/2010/main" val="3750800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pPr/>
              <a:t>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topics</a:t>
            </a:r>
          </a:p>
          <a:p>
            <a:endParaRPr lang="en-GB" dirty="0"/>
          </a:p>
          <a:p>
            <a:r>
              <a:rPr lang="en-GB" dirty="0"/>
              <a:t>Ask delegates what they understand by preceptorship.</a:t>
            </a:r>
          </a:p>
        </p:txBody>
      </p:sp>
      <p:sp>
        <p:nvSpPr>
          <p:cNvPr id="4" name="Slide Number Placeholder 3"/>
          <p:cNvSpPr>
            <a:spLocks noGrp="1"/>
          </p:cNvSpPr>
          <p:nvPr>
            <p:ph type="sldNum" sz="quarter" idx="10"/>
          </p:nvPr>
        </p:nvSpPr>
        <p:spPr/>
        <p:txBody>
          <a:bodyPr/>
          <a:lstStyle/>
          <a:p>
            <a:fld id="{228CE506-CAC9-4633-8605-305F2F453042}" type="slidenum">
              <a:rPr lang="en-GB" smtClean="0"/>
              <a:pPr/>
              <a:t>3</a:t>
            </a:fld>
            <a:endParaRPr lang="en-GB"/>
          </a:p>
        </p:txBody>
      </p:sp>
    </p:spTree>
    <p:extLst>
      <p:ext uri="{BB962C8B-B14F-4D97-AF65-F5344CB8AC3E}">
        <p14:creationId xmlns:p14="http://schemas.microsoft.com/office/powerpoint/2010/main" val="240429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000" dirty="0">
                <a:latin typeface="Arial" pitchFamily="34" charset="0"/>
                <a:cs typeface="Arial" pitchFamily="34" charset="0"/>
              </a:rPr>
              <a:t>Ask why</a:t>
            </a:r>
            <a:r>
              <a:rPr lang="en-GB" altLang="en-US" sz="1000" baseline="0" dirty="0">
                <a:latin typeface="Arial" pitchFamily="34" charset="0"/>
                <a:cs typeface="Arial" pitchFamily="34" charset="0"/>
              </a:rPr>
              <a:t> people give feedback and who to.</a:t>
            </a:r>
          </a:p>
          <a:p>
            <a:r>
              <a:rPr lang="en-GB" altLang="en-US" sz="1000" baseline="0" dirty="0">
                <a:latin typeface="Arial" pitchFamily="34" charset="0"/>
                <a:cs typeface="Arial" pitchFamily="34" charset="0"/>
              </a:rPr>
              <a:t>Remind delegates that feedback is needed by EVERYONE.</a:t>
            </a:r>
          </a:p>
          <a:p>
            <a:endParaRPr lang="en-GB" altLang="en-US" sz="1000" baseline="0" dirty="0">
              <a:latin typeface="Arial" pitchFamily="34" charset="0"/>
              <a:cs typeface="Arial" pitchFamily="34" charset="0"/>
            </a:endParaRPr>
          </a:p>
          <a:p>
            <a:r>
              <a:rPr lang="en-GB" sz="1000" dirty="0">
                <a:latin typeface="Arial" pitchFamily="34" charset="0"/>
                <a:cs typeface="Arial" pitchFamily="34" charset="0"/>
              </a:rPr>
              <a:t>Feedback is about giving information to help another person to develop or improve. The purpose of feedback is to enable another person to develop an insight into their performance and to encourage learning through experience.</a:t>
            </a:r>
          </a:p>
          <a:p>
            <a:r>
              <a:rPr lang="en-GB" sz="1000" dirty="0">
                <a:latin typeface="Arial" pitchFamily="34" charset="0"/>
                <a:cs typeface="Arial" pitchFamily="34" charset="0"/>
              </a:rPr>
              <a:t> </a:t>
            </a:r>
          </a:p>
          <a:p>
            <a:r>
              <a:rPr lang="en-GB" sz="1000" dirty="0">
                <a:latin typeface="Arial" pitchFamily="34" charset="0"/>
                <a:cs typeface="Arial" pitchFamily="34" charset="0"/>
              </a:rPr>
              <a:t>Feedback may fall into different categories: </a:t>
            </a:r>
          </a:p>
          <a:p>
            <a:pPr lvl="0"/>
            <a:r>
              <a:rPr lang="en-US" sz="1000" dirty="0">
                <a:latin typeface="Arial" pitchFamily="34" charset="0"/>
                <a:cs typeface="Arial" pitchFamily="34" charset="0"/>
              </a:rPr>
              <a:t>Positive feedback– recognizing someone’s contribution and offering praise which in turn motivates</a:t>
            </a:r>
            <a:endParaRPr lang="en-GB" sz="1000" dirty="0">
              <a:latin typeface="Arial" pitchFamily="34" charset="0"/>
              <a:cs typeface="Arial" pitchFamily="34" charset="0"/>
            </a:endParaRPr>
          </a:p>
          <a:p>
            <a:pPr lvl="0"/>
            <a:r>
              <a:rPr lang="en-US" sz="1000" dirty="0">
                <a:latin typeface="Arial" pitchFamily="34" charset="0"/>
                <a:cs typeface="Arial" pitchFamily="34" charset="0"/>
              </a:rPr>
              <a:t>Constructive feedback – offering constructive insight into a </a:t>
            </a:r>
            <a:r>
              <a:rPr lang="en-US" sz="1000" dirty="0" err="1">
                <a:latin typeface="Arial" pitchFamily="34" charset="0"/>
                <a:cs typeface="Arial" pitchFamily="34" charset="0"/>
              </a:rPr>
              <a:t>behavioural</a:t>
            </a:r>
            <a:r>
              <a:rPr lang="en-US" sz="1000" dirty="0">
                <a:latin typeface="Arial" pitchFamily="34" charset="0"/>
                <a:cs typeface="Arial" pitchFamily="34" charset="0"/>
              </a:rPr>
              <a:t> response or an incident with the aim of developing the individual </a:t>
            </a:r>
            <a:endParaRPr lang="en-GB" sz="1000" dirty="0">
              <a:latin typeface="Arial" pitchFamily="34" charset="0"/>
              <a:cs typeface="Arial" pitchFamily="34" charset="0"/>
            </a:endParaRPr>
          </a:p>
          <a:p>
            <a:pPr lvl="0"/>
            <a:r>
              <a:rPr lang="en-US" sz="1000" dirty="0">
                <a:latin typeface="Arial" pitchFamily="34" charset="0"/>
                <a:cs typeface="Arial" pitchFamily="34" charset="0"/>
              </a:rPr>
              <a:t>Negative feedback – finding fault with someone’s performance without the opportunity to look at ways to develop.  Very demotivating for the individual and lacks any real purpose for the recipient</a:t>
            </a:r>
            <a:endParaRPr lang="en-GB" sz="1000" dirty="0">
              <a:latin typeface="Arial" pitchFamily="34" charset="0"/>
              <a:cs typeface="Arial" pitchFamily="34" charset="0"/>
            </a:endParaRPr>
          </a:p>
          <a:p>
            <a:pPr lvl="0"/>
            <a:r>
              <a:rPr lang="en-US" sz="1000" dirty="0">
                <a:latin typeface="Arial" pitchFamily="34" charset="0"/>
                <a:cs typeface="Arial" pitchFamily="34" charset="0"/>
              </a:rPr>
              <a:t>Informative feedback – providing information about performance either directly to an individual or to another person.  This should be factual based on personal observation.</a:t>
            </a:r>
            <a:endParaRPr lang="en-GB" sz="1000" dirty="0">
              <a:latin typeface="Arial" pitchFamily="34" charset="0"/>
              <a:cs typeface="Arial" pitchFamily="34" charset="0"/>
            </a:endParaRPr>
          </a:p>
          <a:p>
            <a:r>
              <a:rPr lang="en-GB" sz="1000" dirty="0">
                <a:latin typeface="Arial" pitchFamily="34" charset="0"/>
                <a:cs typeface="Arial" pitchFamily="34" charset="0"/>
              </a:rPr>
              <a:t> </a:t>
            </a:r>
          </a:p>
          <a:p>
            <a:r>
              <a:rPr lang="en-GB" sz="1000" dirty="0">
                <a:latin typeface="Arial" pitchFamily="34" charset="0"/>
                <a:cs typeface="Arial" pitchFamily="34" charset="0"/>
              </a:rPr>
              <a:t>Feedback will be given in different situations which may include:</a:t>
            </a:r>
          </a:p>
          <a:p>
            <a:pPr lvl="0"/>
            <a:r>
              <a:rPr lang="en-US" sz="1000" dirty="0" err="1">
                <a:latin typeface="Arial" pitchFamily="34" charset="0"/>
                <a:cs typeface="Arial" pitchFamily="34" charset="0"/>
              </a:rPr>
              <a:t>Precepting</a:t>
            </a:r>
            <a:r>
              <a:rPr lang="en-US" sz="1000" dirty="0">
                <a:latin typeface="Arial" pitchFamily="34" charset="0"/>
                <a:cs typeface="Arial" pitchFamily="34" charset="0"/>
              </a:rPr>
              <a:t> a newly registered nurse</a:t>
            </a:r>
            <a:endParaRPr lang="en-GB" sz="1000" dirty="0">
              <a:latin typeface="Arial" pitchFamily="34" charset="0"/>
              <a:cs typeface="Arial" pitchFamily="34" charset="0"/>
            </a:endParaRPr>
          </a:p>
          <a:p>
            <a:pPr lvl="0"/>
            <a:r>
              <a:rPr lang="en-US" sz="1000" dirty="0">
                <a:latin typeface="Arial" pitchFamily="34" charset="0"/>
                <a:cs typeface="Arial" pitchFamily="34" charset="0"/>
              </a:rPr>
              <a:t>Training or coaching an individual</a:t>
            </a:r>
            <a:endParaRPr lang="en-GB" sz="1000" dirty="0">
              <a:latin typeface="Arial" pitchFamily="34" charset="0"/>
              <a:cs typeface="Arial" pitchFamily="34" charset="0"/>
            </a:endParaRPr>
          </a:p>
          <a:p>
            <a:pPr lvl="0"/>
            <a:r>
              <a:rPr lang="en-US" sz="1000" dirty="0">
                <a:latin typeface="Arial" pitchFamily="34" charset="0"/>
                <a:cs typeface="Arial" pitchFamily="34" charset="0"/>
              </a:rPr>
              <a:t>Mentoring a student or learner</a:t>
            </a:r>
            <a:endParaRPr lang="en-GB" sz="1000" dirty="0">
              <a:latin typeface="Arial" pitchFamily="34" charset="0"/>
              <a:cs typeface="Arial" pitchFamily="34" charset="0"/>
            </a:endParaRPr>
          </a:p>
          <a:p>
            <a:pPr lvl="0"/>
            <a:r>
              <a:rPr lang="en-US" sz="1000" dirty="0">
                <a:latin typeface="Arial" pitchFamily="34" charset="0"/>
                <a:cs typeface="Arial" pitchFamily="34" charset="0"/>
              </a:rPr>
              <a:t>Appraising a member of staff</a:t>
            </a:r>
            <a:endParaRPr lang="en-GB" sz="1000" dirty="0">
              <a:latin typeface="Arial" pitchFamily="34" charset="0"/>
              <a:cs typeface="Arial" pitchFamily="34" charset="0"/>
            </a:endParaRPr>
          </a:p>
          <a:p>
            <a:r>
              <a:rPr lang="en-GB" sz="1000" dirty="0">
                <a:latin typeface="Arial" pitchFamily="34" charset="0"/>
                <a:cs typeface="Arial" pitchFamily="34" charset="0"/>
              </a:rPr>
              <a:t> </a:t>
            </a:r>
          </a:p>
          <a:p>
            <a:r>
              <a:rPr lang="en-GB" sz="1000" dirty="0">
                <a:latin typeface="Arial" pitchFamily="34" charset="0"/>
                <a:cs typeface="Arial" pitchFamily="34" charset="0"/>
              </a:rPr>
              <a:t>Feedback may be given to staff or others for whom you are responsible, to your peers or colleagues, to managers or anyone who asks for feedback.</a:t>
            </a:r>
            <a:endParaRPr lang="en-GB" altLang="en-US" sz="1000" dirty="0">
              <a:latin typeface="Arial" pitchFamily="34" charset="0"/>
              <a:cs typeface="Arial"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F1666407-7E3A-42C5-8494-068E14FDC46B}" type="slidenum">
              <a:rPr lang="en-GB" altLang="en-US" sz="1200"/>
              <a:pPr eaLnBrk="1" hangingPunct="1"/>
              <a:t>4</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by Joseph </a:t>
            </a:r>
            <a:r>
              <a:rPr lang="en-GB" dirty="0" err="1"/>
              <a:t>Luft</a:t>
            </a:r>
            <a:r>
              <a:rPr lang="en-GB" dirty="0"/>
              <a:t> and Harrington </a:t>
            </a:r>
            <a:r>
              <a:rPr lang="en-GB" dirty="0" err="1"/>
              <a:t>Ingham</a:t>
            </a:r>
            <a:r>
              <a:rPr lang="en-GB" dirty="0"/>
              <a:t> in 1955, </a:t>
            </a:r>
            <a:r>
              <a:rPr lang="en-GB" dirty="0" err="1"/>
              <a:t>Johari’s</a:t>
            </a:r>
            <a:r>
              <a:rPr lang="en-GB" dirty="0"/>
              <a:t> Window considers the four domains that make up a person.  Through an understanding and</a:t>
            </a:r>
            <a:r>
              <a:rPr lang="en-GB" baseline="0" dirty="0"/>
              <a:t> self-awareness, we can develop our personalities and our relationships with others.</a:t>
            </a:r>
          </a:p>
          <a:p>
            <a:endParaRPr lang="en-GB" baseline="0" dirty="0"/>
          </a:p>
          <a:p>
            <a:r>
              <a:rPr lang="en-GB" baseline="0" dirty="0"/>
              <a:t>Feedback is essential in understanding and developing the ‘blind self’.  Empowering others through delegation and positive feedback encourages people to explore the ‘unknown self’</a:t>
            </a:r>
          </a:p>
          <a:p>
            <a:endParaRPr lang="en-GB" baseline="0" dirty="0"/>
          </a:p>
          <a:p>
            <a:r>
              <a:rPr lang="en-GB" baseline="0" dirty="0"/>
              <a:t>The four domains are:</a:t>
            </a:r>
          </a:p>
          <a:p>
            <a:endParaRPr lang="en-GB" baseline="0" dirty="0"/>
          </a:p>
          <a:p>
            <a:pPr marL="171450" indent="-171450">
              <a:buFont typeface="Arial" pitchFamily="34" charset="0"/>
              <a:buChar char="•"/>
            </a:pPr>
            <a:r>
              <a:rPr lang="en-GB" baseline="0" dirty="0"/>
              <a:t>Hidden self – this is the area known only to oneself – secret hopes, dreams, thoughts, fears that are not shared with everyone</a:t>
            </a:r>
          </a:p>
          <a:p>
            <a:pPr marL="171450" indent="-171450">
              <a:buFont typeface="Arial" pitchFamily="34" charset="0"/>
              <a:buChar char="•"/>
            </a:pPr>
            <a:r>
              <a:rPr lang="en-GB" baseline="0" dirty="0"/>
              <a:t>Known self – this is the public face and the personality that other people know.  It will include strengths, knowledge, skills, way people look and interact with others.  This area is known by oneself and by others</a:t>
            </a:r>
          </a:p>
          <a:p>
            <a:pPr marL="171450" indent="-171450">
              <a:buFont typeface="Arial" pitchFamily="34" charset="0"/>
              <a:buChar char="•"/>
            </a:pPr>
            <a:r>
              <a:rPr lang="en-GB" baseline="0" dirty="0"/>
              <a:t>Blind self – this is the blind spot – the areas we do not know about ourselves.  These may be negative aspects of which we are unaware of positive qualities in those lacking self-esteem.  In giving feedback, we are addressing this area</a:t>
            </a:r>
          </a:p>
          <a:p>
            <a:pPr marL="171450" indent="-171450">
              <a:buFont typeface="Arial" pitchFamily="34" charset="0"/>
              <a:buChar char="•"/>
            </a:pPr>
            <a:r>
              <a:rPr lang="en-GB" baseline="0" dirty="0"/>
              <a:t>Unknown self – this is the area unknown to self and others – it can only be explored through opportunity and a willingness to try new things</a:t>
            </a:r>
          </a:p>
          <a:p>
            <a:pPr marL="171450" indent="-171450">
              <a:buFont typeface="Arial" pitchFamily="34" charset="0"/>
              <a:buChar char="•"/>
            </a:pPr>
            <a:endParaRPr lang="en-GB" baseline="0" dirty="0"/>
          </a:p>
          <a:p>
            <a:r>
              <a:rPr lang="en-GB" dirty="0"/>
              <a:t>Not all the domains will be the same size – some people are very private people who do not like to share with others; some are very public people who are open and disclose a lot about themselves.</a:t>
            </a:r>
          </a:p>
          <a:p>
            <a:pPr marL="0" indent="0">
              <a:buFont typeface="Arial" pitchFamily="34" charset="0"/>
              <a:buNone/>
            </a:pPr>
            <a:endParaRPr lang="en-GB" baseline="0" dirty="0"/>
          </a:p>
          <a:p>
            <a:pPr marL="0" indent="0">
              <a:buFont typeface="Arial" pitchFamily="34" charset="0"/>
              <a:buNone/>
            </a:pPr>
            <a:r>
              <a:rPr lang="en-GB" baseline="0" dirty="0" err="1"/>
              <a:t>Johari’s</a:t>
            </a:r>
            <a:r>
              <a:rPr lang="en-GB" baseline="0" dirty="0"/>
              <a:t> Window is helpful in giving feedback and useful as a self-awareness tool.  It can be used as a blank grid for someone to complete for themselves and identify areas of development and growth.  </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pPr/>
              <a:t>5</a:t>
            </a:fld>
            <a:endParaRPr lang="en-GB"/>
          </a:p>
        </p:txBody>
      </p:sp>
    </p:spTree>
    <p:extLst>
      <p:ext uri="{BB962C8B-B14F-4D97-AF65-F5344CB8AC3E}">
        <p14:creationId xmlns:p14="http://schemas.microsoft.com/office/powerpoint/2010/main" val="80820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Consider the rules of giving feedback – what should people do, what shouldn’t they do.</a:t>
            </a:r>
          </a:p>
          <a:p>
            <a:endParaRPr lang="en-GB" altLang="en-US" dirty="0"/>
          </a:p>
          <a:p>
            <a:r>
              <a:rPr lang="en-GB" altLang="en-US" dirty="0"/>
              <a:t>Afterwards discuss findings, list on flip chart before going to next slide</a:t>
            </a: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677111FC-8699-4144-A133-7DDA47309465}" type="slidenum">
              <a:rPr lang="en-GB" altLang="en-US" sz="1200"/>
              <a:pPr eaLnBrk="1" hangingPunct="1"/>
              <a:t>6</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dirty="0"/>
              <a:t>Review some of the rules of giving feedback</a:t>
            </a:r>
          </a:p>
          <a:p>
            <a:pPr marL="171450" lvl="0" indent="-171450">
              <a:buFont typeface="Arial" pitchFamily="34" charset="0"/>
              <a:buChar char="•"/>
            </a:pPr>
            <a:r>
              <a:rPr lang="en-US" dirty="0"/>
              <a:t>Care about what you say and how you say it</a:t>
            </a:r>
            <a:endParaRPr lang="en-GB" dirty="0"/>
          </a:p>
          <a:p>
            <a:pPr marL="171450" lvl="0" indent="-171450">
              <a:buFont typeface="Arial" pitchFamily="34" charset="0"/>
              <a:buChar char="•"/>
            </a:pPr>
            <a:r>
              <a:rPr lang="en-US" dirty="0"/>
              <a:t>Give feedback as soon as feasible</a:t>
            </a:r>
            <a:endParaRPr lang="en-GB" dirty="0"/>
          </a:p>
          <a:p>
            <a:pPr marL="171450" lvl="0" indent="-171450">
              <a:buFont typeface="Arial" pitchFamily="34" charset="0"/>
              <a:buChar char="•"/>
            </a:pPr>
            <a:r>
              <a:rPr lang="en-US" dirty="0"/>
              <a:t>Only give feedback to develop another person and never to make yourself feel better</a:t>
            </a:r>
            <a:endParaRPr lang="en-GB" dirty="0"/>
          </a:p>
          <a:p>
            <a:pPr marL="171450" lvl="0" indent="-171450">
              <a:buFont typeface="Arial" pitchFamily="34" charset="0"/>
              <a:buChar char="•"/>
            </a:pPr>
            <a:r>
              <a:rPr lang="en-US" dirty="0"/>
              <a:t>Be clear, concise and specific with recent examples to illustrate the feedback</a:t>
            </a:r>
            <a:endParaRPr lang="en-GB" dirty="0"/>
          </a:p>
          <a:p>
            <a:pPr marL="171450" lvl="0" indent="-171450">
              <a:buFont typeface="Arial" pitchFamily="34" charset="0"/>
              <a:buChar char="•"/>
            </a:pPr>
            <a:r>
              <a:rPr lang="en-US" dirty="0"/>
              <a:t>Be positive, constructive and objective whilst sticking to the facts</a:t>
            </a:r>
            <a:endParaRPr lang="en-GB" dirty="0"/>
          </a:p>
          <a:p>
            <a:pPr marL="171450" lvl="0" indent="-171450">
              <a:buFont typeface="Arial" pitchFamily="34" charset="0"/>
              <a:buChar char="•"/>
            </a:pPr>
            <a:r>
              <a:rPr lang="en-US" dirty="0"/>
              <a:t>Praise where appropriate</a:t>
            </a:r>
            <a:endParaRPr lang="en-GB" dirty="0"/>
          </a:p>
          <a:p>
            <a:pPr marL="171450" lvl="0" indent="-171450">
              <a:buFont typeface="Arial" pitchFamily="34" charset="0"/>
              <a:buChar char="•"/>
            </a:pPr>
            <a:r>
              <a:rPr lang="en-US" dirty="0"/>
              <a:t>Avoid the word ‘but’ and negative language</a:t>
            </a:r>
            <a:endParaRPr lang="en-GB" dirty="0"/>
          </a:p>
          <a:p>
            <a:pPr marL="171450" lvl="0" indent="-171450">
              <a:buFont typeface="Arial" pitchFamily="34" charset="0"/>
              <a:buChar char="•"/>
            </a:pPr>
            <a:r>
              <a:rPr lang="en-US" dirty="0"/>
              <a:t>Avoid confrontation</a:t>
            </a:r>
            <a:endParaRPr lang="en-GB" dirty="0"/>
          </a:p>
          <a:p>
            <a:pPr marL="171450" lvl="0" indent="-171450">
              <a:buFont typeface="Arial" pitchFamily="34" charset="0"/>
              <a:buChar char="•"/>
            </a:pPr>
            <a:r>
              <a:rPr lang="en-US" dirty="0"/>
              <a:t>Feedback should not be judgmental or accusatory</a:t>
            </a:r>
            <a:endParaRPr lang="en-GB" dirty="0"/>
          </a:p>
          <a:p>
            <a:pPr marL="171450" lvl="0" indent="-171450">
              <a:buFont typeface="Arial" pitchFamily="34" charset="0"/>
              <a:buChar char="•"/>
            </a:pPr>
            <a:r>
              <a:rPr lang="en-US" dirty="0"/>
              <a:t>Use positive language</a:t>
            </a:r>
            <a:endParaRPr lang="en-GB" dirty="0"/>
          </a:p>
          <a:p>
            <a:pPr marL="171450" lvl="0" indent="-171450">
              <a:buFont typeface="Arial" pitchFamily="34" charset="0"/>
              <a:buChar char="•"/>
            </a:pPr>
            <a:r>
              <a:rPr lang="en-US" dirty="0"/>
              <a:t>Focus on present and future – not the past</a:t>
            </a:r>
            <a:endParaRPr lang="en-GB" dirty="0"/>
          </a:p>
          <a:p>
            <a:pPr marL="171450" lvl="0" indent="-171450">
              <a:buFont typeface="Arial" pitchFamily="34" charset="0"/>
              <a:buChar char="•"/>
            </a:pPr>
            <a:r>
              <a:rPr lang="en-US" dirty="0"/>
              <a:t>Explore alternatives, share ideas and look for way forward together</a:t>
            </a:r>
            <a:endParaRPr lang="en-GB" dirty="0"/>
          </a:p>
          <a:p>
            <a:pPr marL="171450" lvl="0" indent="-171450">
              <a:buFont typeface="Arial" pitchFamily="34" charset="0"/>
              <a:buChar char="•"/>
            </a:pPr>
            <a:r>
              <a:rPr lang="en-US" dirty="0"/>
              <a:t>Use your own experience to suggest alternatives</a:t>
            </a:r>
            <a:endParaRPr lang="en-GB" dirty="0"/>
          </a:p>
          <a:p>
            <a:pPr marL="171450" lvl="0" indent="-171450">
              <a:buFont typeface="Arial" pitchFamily="34" charset="0"/>
              <a:buChar char="•"/>
            </a:pPr>
            <a:r>
              <a:rPr lang="en-US" dirty="0"/>
              <a:t>Focus on </a:t>
            </a:r>
            <a:r>
              <a:rPr lang="en-US" dirty="0" err="1"/>
              <a:t>behaviour</a:t>
            </a:r>
            <a:r>
              <a:rPr lang="en-US" dirty="0"/>
              <a:t> not personality and attitudes that can be changed</a:t>
            </a:r>
            <a:endParaRPr lang="en-GB" dirty="0"/>
          </a:p>
          <a:p>
            <a:pPr marL="171450" lvl="0" indent="-171450">
              <a:buFont typeface="Arial" pitchFamily="34" charset="0"/>
              <a:buChar char="•"/>
            </a:pPr>
            <a:r>
              <a:rPr lang="en-US" dirty="0"/>
              <a:t>Own your feedback</a:t>
            </a:r>
            <a:endParaRPr lang="en-GB" dirty="0"/>
          </a:p>
          <a:p>
            <a:pPr marL="171450" lvl="0" indent="-171450">
              <a:buFont typeface="Arial" pitchFamily="34" charset="0"/>
              <a:buChar char="•"/>
            </a:pPr>
            <a:r>
              <a:rPr lang="en-US" dirty="0"/>
              <a:t>Involve the individual in their feedback by asking questions and listening</a:t>
            </a:r>
            <a:endParaRPr lang="en-GB" dirty="0"/>
          </a:p>
          <a:p>
            <a:pPr marL="171450" lvl="0" indent="-171450">
              <a:buFont typeface="Arial" pitchFamily="34" charset="0"/>
              <a:buChar char="•"/>
            </a:pPr>
            <a:r>
              <a:rPr lang="en-US" dirty="0"/>
              <a:t>Feedback should enable and empower an individual</a:t>
            </a:r>
            <a:endParaRPr lang="en-GB" dirty="0"/>
          </a:p>
          <a:p>
            <a:pPr marL="171450" lvl="0" indent="-171450">
              <a:buFont typeface="Arial" pitchFamily="34" charset="0"/>
              <a:buChar char="•"/>
            </a:pPr>
            <a:r>
              <a:rPr lang="en-US" dirty="0"/>
              <a:t>Always </a:t>
            </a:r>
            <a:r>
              <a:rPr lang="en-US" dirty="0" err="1"/>
              <a:t>summarise</a:t>
            </a:r>
            <a:r>
              <a:rPr lang="en-US" dirty="0"/>
              <a:t> at the end to confirm the feedback and any agreed action</a:t>
            </a:r>
            <a:endParaRPr lang="en-GB" dirty="0"/>
          </a:p>
          <a:p>
            <a:br>
              <a:rPr lang="en-GB" dirty="0"/>
            </a:br>
            <a:r>
              <a:rPr lang="en-GB" dirty="0"/>
              <a:t> </a:t>
            </a:r>
          </a:p>
          <a:p>
            <a:endParaRPr lang="en-GB" altLang="en-US" dirty="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831797D7-8A52-4B88-BC4D-60FF0F353885}" type="slidenum">
              <a:rPr lang="en-GB" altLang="en-US" sz="1200"/>
              <a:pPr eaLnBrk="1" hangingPunct="1"/>
              <a:t>7</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t> </a:t>
            </a:r>
          </a:p>
          <a:p>
            <a:pPr lvl="0"/>
            <a:r>
              <a:rPr lang="en-US" sz="1000" b="1" dirty="0"/>
              <a:t>What</a:t>
            </a:r>
            <a:r>
              <a:rPr lang="en-US" sz="1000" dirty="0"/>
              <a:t> – consider the feedback you need to give.  What are the key messages? What is the situation?  What examples do you have? What sort of feedback is it – positive, constructive, negative, informative?</a:t>
            </a:r>
            <a:endParaRPr lang="en-GB" sz="1000" dirty="0"/>
          </a:p>
          <a:p>
            <a:pPr lvl="0"/>
            <a:r>
              <a:rPr lang="en-US" sz="1000" b="1" dirty="0"/>
              <a:t>Where</a:t>
            </a:r>
            <a:r>
              <a:rPr lang="en-US" sz="1000" dirty="0"/>
              <a:t> – all feedback should be given in a quiet place without interruption, particularly constructive or negative feedback.  Whilst some people say praise and positive feedback should be given in front of others, this is not advised as others may feel less valued, whilst the recipient may feel embarrassed </a:t>
            </a:r>
            <a:endParaRPr lang="en-GB" sz="1000" dirty="0"/>
          </a:p>
          <a:p>
            <a:pPr lvl="0"/>
            <a:r>
              <a:rPr lang="en-US" sz="1000" b="1" dirty="0"/>
              <a:t>When</a:t>
            </a:r>
            <a:r>
              <a:rPr lang="en-US" sz="1000" dirty="0"/>
              <a:t> – consider the timing.  Feedback should be given as soon as possible to an event whilst it remains fresh giving time to prepare the approach, however consideration should be given to the timing of the feedback for the individual, with thought for how they may be feeling, </a:t>
            </a:r>
            <a:r>
              <a:rPr lang="en-US" sz="1000" dirty="0" err="1"/>
              <a:t>ie</a:t>
            </a:r>
            <a:r>
              <a:rPr lang="en-US" sz="1000" dirty="0"/>
              <a:t> if they have just come from a long shift or difficult interaction</a:t>
            </a:r>
            <a:endParaRPr lang="en-GB" sz="1000" dirty="0"/>
          </a:p>
          <a:p>
            <a:pPr lvl="0"/>
            <a:r>
              <a:rPr lang="en-US" sz="1000" b="1" dirty="0"/>
              <a:t>How</a:t>
            </a:r>
            <a:r>
              <a:rPr lang="en-US" sz="1000" dirty="0"/>
              <a:t> – consideration for how the feedback will be given with examples that may be provided, thought for the vocabulary being suited to the recipient.  Feedback should be given with sensitivity and creating a dialogue involving listening and questioning.  Feedback should be clear and concise, avoiding generalization</a:t>
            </a:r>
            <a:endParaRPr lang="en-GB" sz="1000" dirty="0"/>
          </a:p>
          <a:p>
            <a:pPr lvl="0"/>
            <a:r>
              <a:rPr lang="en-US" sz="1000" b="1" dirty="0"/>
              <a:t>Why</a:t>
            </a:r>
            <a:r>
              <a:rPr lang="en-US" sz="1000" dirty="0"/>
              <a:t> – feedback should only be given to help someone to develop or do things more effectively, to improve a situation or to make people aware of certain information or standards</a:t>
            </a:r>
            <a:endParaRPr lang="en-GB" sz="1000" dirty="0"/>
          </a:p>
          <a:p>
            <a:r>
              <a:rPr lang="en-GB" sz="1000" b="1" dirty="0"/>
              <a:t>Who</a:t>
            </a:r>
            <a:r>
              <a:rPr lang="en-GB" sz="1000" dirty="0"/>
              <a:t> – think about the person who is receiving the feedback, consider how they will feel and react, ensure you are prepared for their reaction.  Also consider to whom you should give feedback</a:t>
            </a:r>
          </a:p>
        </p:txBody>
      </p:sp>
      <p:sp>
        <p:nvSpPr>
          <p:cNvPr id="4" name="Slide Number Placeholder 3"/>
          <p:cNvSpPr>
            <a:spLocks noGrp="1"/>
          </p:cNvSpPr>
          <p:nvPr>
            <p:ph type="sldNum" sz="quarter" idx="10"/>
          </p:nvPr>
        </p:nvSpPr>
        <p:spPr/>
        <p:txBody>
          <a:bodyPr/>
          <a:lstStyle/>
          <a:p>
            <a:fld id="{228CE506-CAC9-4633-8605-305F2F453042}" type="slidenum">
              <a:rPr lang="en-GB" smtClean="0"/>
              <a:pPr/>
              <a:t>8</a:t>
            </a:fld>
            <a:endParaRPr lang="en-GB"/>
          </a:p>
        </p:txBody>
      </p:sp>
    </p:spTree>
    <p:extLst>
      <p:ext uri="{BB962C8B-B14F-4D97-AF65-F5344CB8AC3E}">
        <p14:creationId xmlns:p14="http://schemas.microsoft.com/office/powerpoint/2010/main" val="1054530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Arial" pitchFamily="34" charset="0"/>
                <a:ea typeface="+mn-ea"/>
                <a:cs typeface="Arial" pitchFamily="34" charset="0"/>
              </a:rPr>
              <a:t>The IAID Model of Feedback</a:t>
            </a:r>
            <a:endParaRPr lang="en-GB" sz="1000" kern="1200" dirty="0">
              <a:solidFill>
                <a:schemeClr val="tx1"/>
              </a:solidFill>
              <a:effectLst/>
              <a:latin typeface="Arial" pitchFamily="34" charset="0"/>
              <a:ea typeface="+mn-ea"/>
              <a:cs typeface="Arial" pitchFamily="34" charset="0"/>
            </a:endParaRPr>
          </a:p>
          <a:p>
            <a:r>
              <a:rPr lang="en-GB" sz="1000" kern="1200" dirty="0">
                <a:solidFill>
                  <a:schemeClr val="tx1"/>
                </a:solidFill>
                <a:effectLst/>
                <a:latin typeface="Arial" pitchFamily="34" charset="0"/>
                <a:ea typeface="+mn-ea"/>
                <a:cs typeface="Arial" pitchFamily="34" charset="0"/>
              </a:rPr>
              <a:t> </a:t>
            </a:r>
          </a:p>
          <a:p>
            <a:r>
              <a:rPr lang="en-GB" sz="1000" kern="1200" dirty="0">
                <a:solidFill>
                  <a:schemeClr val="tx1"/>
                </a:solidFill>
                <a:effectLst/>
                <a:latin typeface="Arial" pitchFamily="34" charset="0"/>
                <a:ea typeface="+mn-ea"/>
                <a:cs typeface="Arial" pitchFamily="34" charset="0"/>
              </a:rPr>
              <a:t>This model provides a four stage process through which to conduct a meaningful feedback session.  By beginning by asking questions, engaging with the individual and providing the opportunity for them to offer their views and perspective, the facilitator is empowering the individual.  When an individual admits that a situation could have been handled better, they are owning the problem and taking responsibility.  They are demonstrating a level of self-awareness and a willingness to consider change.</a:t>
            </a:r>
          </a:p>
          <a:p>
            <a:r>
              <a:rPr lang="en-GB" sz="1000" kern="1200" dirty="0">
                <a:solidFill>
                  <a:schemeClr val="tx1"/>
                </a:solidFill>
                <a:effectLst/>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INPUT</a:t>
            </a:r>
            <a:r>
              <a:rPr lang="en-GB" baseline="0" dirty="0"/>
              <a:t> - </a:t>
            </a:r>
            <a:r>
              <a:rPr lang="en-GB" sz="1000" dirty="0">
                <a:latin typeface="Arial" panose="020B0604020202020204" pitchFamily="34" charset="0"/>
                <a:cs typeface="Arial" panose="020B0604020202020204" pitchFamily="34" charset="0"/>
              </a:rPr>
              <a:t>Ask for their input – comments, perceptions and opinions.  This empowers individuals to own responsibility for the concern</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ACTIVITY - </a:t>
            </a:r>
            <a:r>
              <a:rPr lang="en-GB" sz="1000" dirty="0">
                <a:latin typeface="Arial" panose="020B0604020202020204" pitchFamily="34" charset="0"/>
                <a:cs typeface="Arial" panose="020B0604020202020204" pitchFamily="34" charset="0"/>
              </a:rPr>
              <a:t>Identify the activity and consider both positive and negative behaviours.  Remain objective and impartial, describing without emotion</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IMPACT -</a:t>
            </a:r>
            <a:r>
              <a:rPr lang="en-GB" baseline="0" dirty="0"/>
              <a:t> </a:t>
            </a:r>
            <a:r>
              <a:rPr lang="en-GB" sz="1000" dirty="0">
                <a:latin typeface="Arial" panose="020B0604020202020204" pitchFamily="34" charset="0"/>
                <a:cs typeface="Arial" panose="020B0604020202020204" pitchFamily="34" charset="0"/>
              </a:rPr>
              <a:t>Identify the impact of the action in terms of service and others, with consideration of why this needs development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DESIRED OUTCOME - </a:t>
            </a:r>
            <a:r>
              <a:rPr lang="en-GB" sz="1000" dirty="0">
                <a:latin typeface="Arial" panose="020B0604020202020204" pitchFamily="34" charset="0"/>
                <a:cs typeface="Arial" panose="020B0604020202020204" pitchFamily="34" charset="0"/>
              </a:rPr>
              <a:t>Identify changes or what should happen.  Look at alternatives and way forward.  Consider action plan for future,</a:t>
            </a:r>
            <a:r>
              <a:rPr lang="en-GB" sz="1000" baseline="0" dirty="0">
                <a:latin typeface="Arial" panose="020B0604020202020204" pitchFamily="34" charset="0"/>
                <a:cs typeface="Arial" panose="020B0604020202020204" pitchFamily="34" charset="0"/>
              </a:rPr>
              <a:t> support needed and when you will review</a:t>
            </a:r>
            <a:endParaRPr lang="en-GB"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28CE506-CAC9-4633-8605-305F2F453042}" type="slidenum">
              <a:rPr lang="en-GB" smtClean="0"/>
              <a:pPr/>
              <a:t>9</a:t>
            </a:fld>
            <a:endParaRPr lang="en-GB"/>
          </a:p>
        </p:txBody>
      </p:sp>
    </p:spTree>
    <p:extLst>
      <p:ext uri="{BB962C8B-B14F-4D97-AF65-F5344CB8AC3E}">
        <p14:creationId xmlns:p14="http://schemas.microsoft.com/office/powerpoint/2010/main" val="1844533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a:r>
              <a:rPr lang="en-US" sz="1400" i="1" kern="1200" dirty="0" err="1">
                <a:solidFill>
                  <a:schemeClr val="tx1"/>
                </a:solidFill>
                <a:latin typeface="Arial"/>
                <a:ea typeface="+mn-ea"/>
                <a:cs typeface="Arial"/>
              </a:rPr>
              <a:t>CapitalNurse</a:t>
            </a:r>
            <a:r>
              <a:rPr lang="en-US" sz="1400" i="1" kern="1200" dirty="0">
                <a:solidFill>
                  <a:schemeClr val="tx1"/>
                </a:solidFill>
                <a:latin typeface="Arial"/>
                <a:ea typeface="+mn-ea"/>
                <a:cs typeface="Arial"/>
              </a:rPr>
              <a:t> is jointly sponsored by Health Education England, NHS England and NHS Improvement</a:t>
            </a:r>
            <a:endParaRPr lang="en-US" sz="1400" i="1" dirty="0">
              <a:latin typeface="Arial"/>
              <a:cs typeface="Arial"/>
            </a:endParaRPr>
          </a:p>
        </p:txBody>
      </p:sp>
    </p:spTree>
    <p:extLst>
      <p:ext uri="{BB962C8B-B14F-4D97-AF65-F5344CB8AC3E}">
        <p14:creationId xmlns:p14="http://schemas.microsoft.com/office/powerpoint/2010/main" val="306695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pPr/>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pPr/>
              <a:t>‹#›</a:t>
            </a:fld>
            <a:endParaRPr lang="en-GB"/>
          </a:p>
        </p:txBody>
      </p:sp>
    </p:spTree>
    <p:extLst>
      <p:ext uri="{BB962C8B-B14F-4D97-AF65-F5344CB8AC3E}">
        <p14:creationId xmlns:p14="http://schemas.microsoft.com/office/powerpoint/2010/main" val="29503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9033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39752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766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58546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pPr/>
              <a:t>08/04/2024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pPr/>
              <a:t>‹#›</a:t>
            </a:fld>
            <a:endParaRPr lang="en-GB"/>
          </a:p>
        </p:txBody>
      </p:sp>
    </p:spTree>
    <p:extLst>
      <p:ext uri="{BB962C8B-B14F-4D97-AF65-F5344CB8AC3E}">
        <p14:creationId xmlns:p14="http://schemas.microsoft.com/office/powerpoint/2010/main" val="219269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pPr/>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pPr/>
              <a:t>‹#›</a:t>
            </a:fld>
            <a:endParaRPr lang="en-GB"/>
          </a:p>
        </p:txBody>
      </p:sp>
    </p:spTree>
    <p:extLst>
      <p:ext uri="{BB962C8B-B14F-4D97-AF65-F5344CB8AC3E}">
        <p14:creationId xmlns:p14="http://schemas.microsoft.com/office/powerpoint/2010/main" val="333075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pPr/>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pPr/>
              <a:t>‹#›</a:t>
            </a:fld>
            <a:endParaRPr lang="en-GB"/>
          </a:p>
        </p:txBody>
      </p:sp>
    </p:spTree>
    <p:extLst>
      <p:ext uri="{BB962C8B-B14F-4D97-AF65-F5344CB8AC3E}">
        <p14:creationId xmlns:p14="http://schemas.microsoft.com/office/powerpoint/2010/main" val="41390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pPr/>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pPr/>
              <a:t>‹#›</a:t>
            </a:fld>
            <a:endParaRPr lang="en-GB"/>
          </a:p>
        </p:txBody>
      </p:sp>
    </p:spTree>
    <p:extLst>
      <p:ext uri="{BB962C8B-B14F-4D97-AF65-F5344CB8AC3E}">
        <p14:creationId xmlns:p14="http://schemas.microsoft.com/office/powerpoint/2010/main" val="407114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8654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77072"/>
            <a:ext cx="7772400" cy="928568"/>
          </a:xfrm>
        </p:spPr>
        <p:txBody>
          <a:bodyPr>
            <a:normAutofit fontScale="90000"/>
          </a:bodyPr>
          <a:lstStyle/>
          <a:p>
            <a:r>
              <a:rPr lang="en-GB" dirty="0"/>
              <a:t>Preceptor Development</a:t>
            </a:r>
            <a:br>
              <a:rPr lang="en-GB" dirty="0"/>
            </a:br>
            <a:r>
              <a:rPr lang="en-GB" dirty="0"/>
              <a:t>Giving Feedback</a:t>
            </a:r>
          </a:p>
        </p:txBody>
      </p:sp>
    </p:spTree>
    <p:extLst>
      <p:ext uri="{BB962C8B-B14F-4D97-AF65-F5344CB8AC3E}">
        <p14:creationId xmlns:p14="http://schemas.microsoft.com/office/powerpoint/2010/main" val="2862993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l"/>
            <a:r>
              <a:rPr lang="en-GB" dirty="0"/>
              <a:t>Activity</a:t>
            </a:r>
          </a:p>
        </p:txBody>
      </p:sp>
      <p:sp>
        <p:nvSpPr>
          <p:cNvPr id="3" name="Content Placeholder 2"/>
          <p:cNvSpPr>
            <a:spLocks noGrp="1"/>
          </p:cNvSpPr>
          <p:nvPr>
            <p:ph idx="1"/>
          </p:nvPr>
        </p:nvSpPr>
        <p:spPr>
          <a:xfrm>
            <a:off x="457200" y="2060848"/>
            <a:ext cx="8229600" cy="4065315"/>
          </a:xfrm>
        </p:spPr>
        <p:txBody>
          <a:bodyPr/>
          <a:lstStyle/>
          <a:p>
            <a:r>
              <a:rPr lang="en-GB" dirty="0"/>
              <a:t>Using the IAID model consider how you would approach giving feedback for the case studies in your book</a:t>
            </a:r>
          </a:p>
        </p:txBody>
      </p:sp>
    </p:spTree>
    <p:extLst>
      <p:ext uri="{BB962C8B-B14F-4D97-AF65-F5344CB8AC3E}">
        <p14:creationId xmlns:p14="http://schemas.microsoft.com/office/powerpoint/2010/main" val="825390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Review</a:t>
            </a:r>
          </a:p>
        </p:txBody>
      </p:sp>
      <p:sp>
        <p:nvSpPr>
          <p:cNvPr id="3" name="Content Placeholder 2"/>
          <p:cNvSpPr>
            <a:spLocks noGrp="1"/>
          </p:cNvSpPr>
          <p:nvPr>
            <p:ph idx="1"/>
          </p:nvPr>
        </p:nvSpPr>
        <p:spPr/>
        <p:txBody>
          <a:bodyPr>
            <a:normAutofit/>
          </a:bodyPr>
          <a:lstStyle/>
          <a:p>
            <a:pPr lvl="0"/>
            <a:r>
              <a:rPr lang="en-GB" sz="2800" dirty="0"/>
              <a:t>Do you understand the rules of giving feedback?</a:t>
            </a:r>
          </a:p>
          <a:p>
            <a:pPr lvl="0"/>
            <a:r>
              <a:rPr lang="en-GB" sz="2800" dirty="0"/>
              <a:t>Do you understand how to use Kipling’s Men and/or IAID in giving feedback?</a:t>
            </a:r>
          </a:p>
          <a:p>
            <a:pPr lvl="0"/>
            <a:r>
              <a:rPr lang="en-GB" sz="2800" dirty="0"/>
              <a:t>Are you feeling more confident in giving feedback?</a:t>
            </a:r>
          </a:p>
          <a:p>
            <a:endParaRPr lang="en-GB" dirty="0"/>
          </a:p>
        </p:txBody>
      </p:sp>
    </p:spTree>
    <p:extLst>
      <p:ext uri="{BB962C8B-B14F-4D97-AF65-F5344CB8AC3E}">
        <p14:creationId xmlns:p14="http://schemas.microsoft.com/office/powerpoint/2010/main" val="108202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Workshop Objectives</a:t>
            </a:r>
          </a:p>
        </p:txBody>
      </p:sp>
      <p:sp>
        <p:nvSpPr>
          <p:cNvPr id="3" name="Content Placeholder 2"/>
          <p:cNvSpPr>
            <a:spLocks noGrp="1"/>
          </p:cNvSpPr>
          <p:nvPr>
            <p:ph idx="1"/>
          </p:nvPr>
        </p:nvSpPr>
        <p:spPr/>
        <p:txBody>
          <a:bodyPr>
            <a:normAutofit/>
          </a:bodyPr>
          <a:lstStyle/>
          <a:p>
            <a:pPr marL="0" indent="0">
              <a:buNone/>
            </a:pPr>
            <a:r>
              <a:rPr lang="en-GB" dirty="0"/>
              <a:t>By the end of the workshop delegates will be able to:</a:t>
            </a:r>
          </a:p>
          <a:p>
            <a:pPr lvl="0"/>
            <a:r>
              <a:rPr lang="en-GB" dirty="0"/>
              <a:t>Identify different types of feedback</a:t>
            </a:r>
          </a:p>
          <a:p>
            <a:pPr lvl="0"/>
            <a:r>
              <a:rPr lang="en-GB" dirty="0"/>
              <a:t>Understand the rules of giving feedback</a:t>
            </a:r>
          </a:p>
          <a:p>
            <a:pPr lvl="0"/>
            <a:r>
              <a:rPr lang="en-GB" dirty="0"/>
              <a:t>Understand how to give constructive and positive feedback</a:t>
            </a:r>
          </a:p>
          <a:p>
            <a:pPr marL="0" indent="0">
              <a:buNone/>
            </a:pPr>
            <a:endParaRPr lang="en-GB" dirty="0"/>
          </a:p>
        </p:txBody>
      </p:sp>
    </p:spTree>
    <p:extLst>
      <p:ext uri="{BB962C8B-B14F-4D97-AF65-F5344CB8AC3E}">
        <p14:creationId xmlns:p14="http://schemas.microsoft.com/office/powerpoint/2010/main" val="8899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Topics</a:t>
            </a:r>
          </a:p>
        </p:txBody>
      </p:sp>
      <p:sp>
        <p:nvSpPr>
          <p:cNvPr id="3" name="Content Placeholder 2"/>
          <p:cNvSpPr>
            <a:spLocks noGrp="1"/>
          </p:cNvSpPr>
          <p:nvPr>
            <p:ph idx="1"/>
          </p:nvPr>
        </p:nvSpPr>
        <p:spPr/>
        <p:txBody>
          <a:bodyPr>
            <a:normAutofit/>
          </a:bodyPr>
          <a:lstStyle/>
          <a:p>
            <a:r>
              <a:rPr lang="en-GB" dirty="0"/>
              <a:t>Different types of feedback </a:t>
            </a:r>
          </a:p>
          <a:p>
            <a:r>
              <a:rPr lang="en-GB" dirty="0" err="1"/>
              <a:t>Johari’s</a:t>
            </a:r>
            <a:r>
              <a:rPr lang="en-GB" dirty="0"/>
              <a:t> Window </a:t>
            </a:r>
          </a:p>
          <a:p>
            <a:r>
              <a:rPr lang="en-GB" dirty="0"/>
              <a:t>Rules of giving feedback</a:t>
            </a:r>
          </a:p>
          <a:p>
            <a:r>
              <a:rPr lang="en-GB" dirty="0"/>
              <a:t>Kipling’s men</a:t>
            </a:r>
          </a:p>
          <a:p>
            <a:r>
              <a:rPr lang="en-GB" dirty="0"/>
              <a:t>IAID model</a:t>
            </a:r>
          </a:p>
        </p:txBody>
      </p:sp>
    </p:spTree>
    <p:extLst>
      <p:ext uri="{BB962C8B-B14F-4D97-AF65-F5344CB8AC3E}">
        <p14:creationId xmlns:p14="http://schemas.microsoft.com/office/powerpoint/2010/main" val="377067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l" eaLnBrk="1" hangingPunct="1">
              <a:defRPr/>
            </a:pPr>
            <a:r>
              <a:rPr lang="en-GB" dirty="0"/>
              <a:t>What is Feedback?</a:t>
            </a:r>
          </a:p>
        </p:txBody>
      </p:sp>
      <p:sp>
        <p:nvSpPr>
          <p:cNvPr id="4099" name="Rectangle 3"/>
          <p:cNvSpPr>
            <a:spLocks noGrp="1" noChangeArrowheads="1"/>
          </p:cNvSpPr>
          <p:nvPr>
            <p:ph type="body" idx="1"/>
          </p:nvPr>
        </p:nvSpPr>
        <p:spPr/>
        <p:txBody>
          <a:bodyPr/>
          <a:lstStyle/>
          <a:p>
            <a:pPr eaLnBrk="1" hangingPunct="1">
              <a:lnSpc>
                <a:spcPct val="90000"/>
              </a:lnSpc>
            </a:pPr>
            <a:r>
              <a:rPr lang="en-GB" altLang="en-US" sz="2800"/>
              <a:t>“is the breakfast of champions”</a:t>
            </a:r>
          </a:p>
          <a:p>
            <a:pPr algn="r" eaLnBrk="1" hangingPunct="1">
              <a:lnSpc>
                <a:spcPct val="90000"/>
              </a:lnSpc>
              <a:buFont typeface="Wingdings" pitchFamily="2" charset="2"/>
              <a:buNone/>
            </a:pPr>
            <a:r>
              <a:rPr lang="en-GB" altLang="en-US" sz="2800" i="1"/>
              <a:t>Boris Becker</a:t>
            </a:r>
          </a:p>
          <a:p>
            <a:pPr algn="r" eaLnBrk="1" hangingPunct="1">
              <a:lnSpc>
                <a:spcPct val="90000"/>
              </a:lnSpc>
              <a:buFont typeface="Wingdings" pitchFamily="2" charset="2"/>
              <a:buNone/>
            </a:pPr>
            <a:endParaRPr lang="en-GB" altLang="en-US" sz="2800" i="1"/>
          </a:p>
          <a:p>
            <a:pPr eaLnBrk="1" hangingPunct="1">
              <a:lnSpc>
                <a:spcPct val="90000"/>
              </a:lnSpc>
            </a:pPr>
            <a:r>
              <a:rPr lang="en-GB" altLang="en-US" sz="2800"/>
              <a:t>“is about the giving of information describing performance in a given activity”</a:t>
            </a:r>
            <a:br>
              <a:rPr lang="en-GB" altLang="en-US" sz="2800"/>
            </a:br>
            <a:endParaRPr lang="en-GB" altLang="en-US" sz="2800"/>
          </a:p>
          <a:p>
            <a:pPr eaLnBrk="1" hangingPunct="1">
              <a:lnSpc>
                <a:spcPct val="90000"/>
              </a:lnSpc>
            </a:pPr>
            <a:r>
              <a:rPr lang="en-GB" altLang="en-US" sz="2800"/>
              <a:t>“is about the giving of information to enable people to develop an insight into their performance and to learn through experience”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229600" cy="1143000"/>
          </a:xfrm>
        </p:spPr>
        <p:txBody>
          <a:bodyPr/>
          <a:lstStyle/>
          <a:p>
            <a:pPr algn="l"/>
            <a:r>
              <a:rPr lang="en-GB" dirty="0"/>
              <a:t>Johari Window</a:t>
            </a:r>
          </a:p>
        </p:txBody>
      </p:sp>
      <p:graphicFrame>
        <p:nvGraphicFramePr>
          <p:cNvPr id="5" name="Diagram 4"/>
          <p:cNvGraphicFramePr/>
          <p:nvPr>
            <p:extLst>
              <p:ext uri="{D42A27DB-BD31-4B8C-83A1-F6EECF244321}">
                <p14:modId xmlns:p14="http://schemas.microsoft.com/office/powerpoint/2010/main" val="1276862275"/>
              </p:ext>
            </p:extLst>
          </p:nvPr>
        </p:nvGraphicFramePr>
        <p:xfrm>
          <a:off x="1403648" y="1556792"/>
          <a:ext cx="6381328"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07504" y="6226736"/>
            <a:ext cx="3865161" cy="369332"/>
          </a:xfrm>
          <a:prstGeom prst="rect">
            <a:avLst/>
          </a:prstGeom>
          <a:noFill/>
        </p:spPr>
        <p:txBody>
          <a:bodyPr wrap="none" rtlCol="0">
            <a:spAutoFit/>
          </a:bodyPr>
          <a:lstStyle/>
          <a:p>
            <a:r>
              <a:rPr lang="en-GB" i="1" dirty="0">
                <a:latin typeface="Arial" panose="020B0604020202020204" pitchFamily="34" charset="0"/>
                <a:cs typeface="Arial" panose="020B0604020202020204" pitchFamily="34" charset="0"/>
              </a:rPr>
              <a:t>Joseph </a:t>
            </a:r>
            <a:r>
              <a:rPr lang="en-GB" i="1" dirty="0" err="1">
                <a:latin typeface="Arial" panose="020B0604020202020204" pitchFamily="34" charset="0"/>
                <a:cs typeface="Arial" panose="020B0604020202020204" pitchFamily="34" charset="0"/>
              </a:rPr>
              <a:t>Luft</a:t>
            </a:r>
            <a:r>
              <a:rPr lang="en-GB" i="1" dirty="0">
                <a:latin typeface="Arial" panose="020B0604020202020204" pitchFamily="34" charset="0"/>
                <a:cs typeface="Arial" panose="020B0604020202020204" pitchFamily="34" charset="0"/>
              </a:rPr>
              <a:t> and </a:t>
            </a:r>
            <a:r>
              <a:rPr lang="en-GB" i="1" dirty="0" err="1">
                <a:latin typeface="Arial" panose="020B0604020202020204" pitchFamily="34" charset="0"/>
                <a:cs typeface="Arial" panose="020B0604020202020204" pitchFamily="34" charset="0"/>
              </a:rPr>
              <a:t>Harri</a:t>
            </a:r>
            <a:r>
              <a:rPr lang="en-GB" i="1" dirty="0">
                <a:latin typeface="Arial" panose="020B0604020202020204" pitchFamily="34" charset="0"/>
                <a:cs typeface="Arial" panose="020B0604020202020204" pitchFamily="34" charset="0"/>
              </a:rPr>
              <a:t> Ingham, 1955</a:t>
            </a:r>
          </a:p>
        </p:txBody>
      </p:sp>
    </p:spTree>
    <p:extLst>
      <p:ext uri="{BB962C8B-B14F-4D97-AF65-F5344CB8AC3E}">
        <p14:creationId xmlns:p14="http://schemas.microsoft.com/office/powerpoint/2010/main" val="320993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l" eaLnBrk="1" hangingPunct="1">
              <a:defRPr/>
            </a:pPr>
            <a:r>
              <a:rPr lang="en-GB" dirty="0"/>
              <a:t>Rules of Giving Feedback</a:t>
            </a:r>
          </a:p>
        </p:txBody>
      </p:sp>
      <p:sp>
        <p:nvSpPr>
          <p:cNvPr id="5123" name="Rectangle 3"/>
          <p:cNvSpPr>
            <a:spLocks noGrp="1" noChangeArrowheads="1"/>
          </p:cNvSpPr>
          <p:nvPr>
            <p:ph type="body" idx="1"/>
          </p:nvPr>
        </p:nvSpPr>
        <p:spPr>
          <a:xfrm>
            <a:off x="457200" y="2132856"/>
            <a:ext cx="8229600" cy="3993307"/>
          </a:xfrm>
        </p:spPr>
        <p:txBody>
          <a:bodyPr/>
          <a:lstStyle/>
          <a:p>
            <a:pPr eaLnBrk="1" hangingPunct="1"/>
            <a:r>
              <a:rPr lang="en-GB" altLang="en-US" dirty="0"/>
              <a:t>In pairs or small groups, consider the rules of giving feedback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GB" dirty="0"/>
              <a:t>Rules of Giving Feedback</a:t>
            </a:r>
          </a:p>
        </p:txBody>
      </p:sp>
      <p:sp>
        <p:nvSpPr>
          <p:cNvPr id="6147" name="Content Placeholder 2"/>
          <p:cNvSpPr>
            <a:spLocks noGrp="1"/>
          </p:cNvSpPr>
          <p:nvPr>
            <p:ph idx="1"/>
          </p:nvPr>
        </p:nvSpPr>
        <p:spPr>
          <a:xfrm>
            <a:off x="457200" y="1484784"/>
            <a:ext cx="8229600" cy="4525963"/>
          </a:xfrm>
        </p:spPr>
        <p:txBody>
          <a:bodyPr>
            <a:noAutofit/>
          </a:bodyPr>
          <a:lstStyle/>
          <a:p>
            <a:pPr eaLnBrk="1" hangingPunct="1"/>
            <a:r>
              <a:rPr lang="en-GB" altLang="en-US" sz="2400" dirty="0"/>
              <a:t>Care about what you say and how you say it</a:t>
            </a:r>
          </a:p>
          <a:p>
            <a:pPr eaLnBrk="1" hangingPunct="1"/>
            <a:r>
              <a:rPr lang="en-GB" altLang="en-US" sz="2400" dirty="0"/>
              <a:t>Give feedback as soon as feasible</a:t>
            </a:r>
          </a:p>
          <a:p>
            <a:pPr eaLnBrk="1" hangingPunct="1"/>
            <a:r>
              <a:rPr lang="en-GB" altLang="en-US" sz="2400" dirty="0"/>
              <a:t>Be clear, concise and specific (examples)</a:t>
            </a:r>
          </a:p>
          <a:p>
            <a:pPr eaLnBrk="1" hangingPunct="1"/>
            <a:r>
              <a:rPr lang="en-GB" altLang="en-US" sz="2400" dirty="0"/>
              <a:t>Be positive, constructive and objective</a:t>
            </a:r>
          </a:p>
          <a:p>
            <a:pPr eaLnBrk="1" hangingPunct="1"/>
            <a:r>
              <a:rPr lang="en-GB" altLang="en-US" sz="2400" dirty="0"/>
              <a:t>Praise where appropriate</a:t>
            </a:r>
          </a:p>
          <a:p>
            <a:r>
              <a:rPr lang="en-GB" altLang="en-US" sz="2400" dirty="0"/>
              <a:t>Avoid ‘but’ and use positive language</a:t>
            </a:r>
          </a:p>
          <a:p>
            <a:r>
              <a:rPr lang="en-GB" altLang="en-US" sz="2400" dirty="0"/>
              <a:t>Focus on present and future – not past</a:t>
            </a:r>
          </a:p>
          <a:p>
            <a:r>
              <a:rPr lang="en-GB" altLang="en-US" sz="2400" dirty="0"/>
              <a:t>Explore alternatives, share ideas and look for way forward</a:t>
            </a:r>
          </a:p>
          <a:p>
            <a:r>
              <a:rPr lang="en-GB" altLang="en-US" sz="2400" dirty="0"/>
              <a:t>Focus on behaviour not personality</a:t>
            </a:r>
          </a:p>
          <a:p>
            <a:r>
              <a:rPr lang="en-GB" altLang="en-US" sz="2400" dirty="0"/>
              <a:t>Own your feedback</a:t>
            </a:r>
          </a:p>
          <a:p>
            <a:pPr marL="0" indent="0">
              <a:buNone/>
            </a:pPr>
            <a:endParaRPr lang="en-GB"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73"/>
            <a:ext cx="8229600" cy="1143000"/>
          </a:xfrm>
        </p:spPr>
        <p:txBody>
          <a:bodyPr/>
          <a:lstStyle/>
          <a:p>
            <a:pPr algn="l"/>
            <a:r>
              <a:rPr lang="en-GB" dirty="0">
                <a:solidFill>
                  <a:srgbClr val="0066CC"/>
                </a:solidFill>
              </a:rPr>
              <a:t>Kipling’s Men</a:t>
            </a:r>
          </a:p>
        </p:txBody>
      </p:sp>
      <p:grpSp>
        <p:nvGrpSpPr>
          <p:cNvPr id="5" name="Group 4"/>
          <p:cNvGrpSpPr/>
          <p:nvPr/>
        </p:nvGrpSpPr>
        <p:grpSpPr>
          <a:xfrm>
            <a:off x="4427984" y="2420888"/>
            <a:ext cx="4165054" cy="3578238"/>
            <a:chOff x="1619672" y="1412776"/>
            <a:chExt cx="4885134" cy="4442334"/>
          </a:xfrm>
        </p:grpSpPr>
        <p:pic>
          <p:nvPicPr>
            <p:cNvPr id="2050" name="Picture 2" descr="Image result for clipart kiplings men"/>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9064"/>
            <a:stretch/>
          </p:blipFill>
          <p:spPr bwMode="auto">
            <a:xfrm>
              <a:off x="1619672" y="1412776"/>
              <a:ext cx="4885134" cy="44423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508104" y="5445224"/>
              <a:ext cx="996702" cy="4098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Oval Callout 5"/>
          <p:cNvSpPr/>
          <p:nvPr/>
        </p:nvSpPr>
        <p:spPr>
          <a:xfrm>
            <a:off x="3629269" y="2186572"/>
            <a:ext cx="1058416" cy="468632"/>
          </a:xfrm>
          <a:prstGeom prst="wedgeEllipseCallout">
            <a:avLst>
              <a:gd name="adj1" fmla="val 42350"/>
              <a:gd name="adj2" fmla="val 1469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What?</a:t>
            </a:r>
          </a:p>
        </p:txBody>
      </p:sp>
      <p:sp>
        <p:nvSpPr>
          <p:cNvPr id="8" name="Oval Callout 7"/>
          <p:cNvSpPr/>
          <p:nvPr/>
        </p:nvSpPr>
        <p:spPr>
          <a:xfrm>
            <a:off x="4694312" y="1717940"/>
            <a:ext cx="1210816" cy="468632"/>
          </a:xfrm>
          <a:prstGeom prst="wedgeEllipseCallout">
            <a:avLst>
              <a:gd name="adj1" fmla="val 19807"/>
              <a:gd name="adj2" fmla="val 19937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Where?</a:t>
            </a:r>
          </a:p>
        </p:txBody>
      </p:sp>
      <p:sp>
        <p:nvSpPr>
          <p:cNvPr id="9" name="Oval Callout 8"/>
          <p:cNvSpPr/>
          <p:nvPr/>
        </p:nvSpPr>
        <p:spPr>
          <a:xfrm>
            <a:off x="5580112" y="1213773"/>
            <a:ext cx="1058416" cy="468632"/>
          </a:xfrm>
          <a:prstGeom prst="wedgeEllipseCallout">
            <a:avLst>
              <a:gd name="adj1" fmla="val 11403"/>
              <a:gd name="adj2" fmla="val 2022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When?</a:t>
            </a:r>
          </a:p>
        </p:txBody>
      </p:sp>
      <p:sp>
        <p:nvSpPr>
          <p:cNvPr id="10" name="Oval Callout 9"/>
          <p:cNvSpPr/>
          <p:nvPr/>
        </p:nvSpPr>
        <p:spPr>
          <a:xfrm>
            <a:off x="6321896" y="1952256"/>
            <a:ext cx="1058416" cy="468632"/>
          </a:xfrm>
          <a:prstGeom prst="wedgeEllipseCallout">
            <a:avLst>
              <a:gd name="adj1" fmla="val 7535"/>
              <a:gd name="adj2" fmla="val 18481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How?</a:t>
            </a:r>
          </a:p>
        </p:txBody>
      </p:sp>
      <p:sp>
        <p:nvSpPr>
          <p:cNvPr id="11" name="Oval Callout 10"/>
          <p:cNvSpPr/>
          <p:nvPr/>
        </p:nvSpPr>
        <p:spPr>
          <a:xfrm>
            <a:off x="8063830" y="2057800"/>
            <a:ext cx="1058416" cy="468632"/>
          </a:xfrm>
          <a:prstGeom prst="wedgeEllipseCallout">
            <a:avLst>
              <a:gd name="adj1" fmla="val -13096"/>
              <a:gd name="adj2" fmla="val 16734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Who?</a:t>
            </a:r>
          </a:p>
        </p:txBody>
      </p:sp>
      <p:sp>
        <p:nvSpPr>
          <p:cNvPr id="12" name="Oval Callout 11"/>
          <p:cNvSpPr/>
          <p:nvPr/>
        </p:nvSpPr>
        <p:spPr>
          <a:xfrm>
            <a:off x="7214044" y="1454375"/>
            <a:ext cx="1058416" cy="468632"/>
          </a:xfrm>
          <a:prstGeom prst="wedgeEllipseCallout">
            <a:avLst>
              <a:gd name="adj1" fmla="val -16965"/>
              <a:gd name="adj2" fmla="val 1731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Why?</a:t>
            </a:r>
          </a:p>
        </p:txBody>
      </p:sp>
      <p:sp>
        <p:nvSpPr>
          <p:cNvPr id="7" name="TextBox 6"/>
          <p:cNvSpPr txBox="1"/>
          <p:nvPr/>
        </p:nvSpPr>
        <p:spPr>
          <a:xfrm>
            <a:off x="107503" y="2703233"/>
            <a:ext cx="4210001" cy="3046988"/>
          </a:xfrm>
          <a:prstGeom prst="rect">
            <a:avLst/>
          </a:prstGeom>
          <a:noFill/>
        </p:spPr>
        <p:txBody>
          <a:bodyPr wrap="square" rtlCol="0">
            <a:spAutoFit/>
          </a:bodyPr>
          <a:lstStyle/>
          <a:p>
            <a:pPr algn="ctr"/>
            <a:r>
              <a:rPr lang="en-GB" sz="2400" b="1" dirty="0"/>
              <a:t>“I keep six honest serving men: they taught me all I knew.</a:t>
            </a:r>
            <a:endParaRPr lang="en-GB" sz="2400" dirty="0"/>
          </a:p>
          <a:p>
            <a:pPr algn="ctr"/>
            <a:r>
              <a:rPr lang="en-GB" sz="2400" b="1" dirty="0"/>
              <a:t>Their names are What and Where and When, How and Why and Who”</a:t>
            </a:r>
            <a:endParaRPr lang="en-GB" sz="2400" dirty="0"/>
          </a:p>
          <a:p>
            <a:pPr algn="ctr"/>
            <a:r>
              <a:rPr lang="en-GB" sz="2400" i="1" dirty="0"/>
              <a:t> </a:t>
            </a:r>
            <a:endParaRPr lang="en-GB" sz="2400" dirty="0"/>
          </a:p>
          <a:p>
            <a:pPr algn="ctr"/>
            <a:r>
              <a:rPr lang="en-GB" sz="2400" i="1" dirty="0"/>
              <a:t>The Elephant’s Child</a:t>
            </a:r>
          </a:p>
          <a:p>
            <a:pPr algn="ctr"/>
            <a:r>
              <a:rPr lang="en-GB" sz="2400" i="1" dirty="0"/>
              <a:t>Rudyard Kipling (1865-1936)</a:t>
            </a:r>
            <a:endParaRPr lang="en-GB" sz="2400" dirty="0"/>
          </a:p>
        </p:txBody>
      </p:sp>
    </p:spTree>
    <p:extLst>
      <p:ext uri="{BB962C8B-B14F-4D97-AF65-F5344CB8AC3E}">
        <p14:creationId xmlns:p14="http://schemas.microsoft.com/office/powerpoint/2010/main" val="183469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IAID Model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94251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524328" y="6093296"/>
            <a:ext cx="184731" cy="369332"/>
          </a:xfrm>
          <a:prstGeom prst="rect">
            <a:avLst/>
          </a:prstGeom>
          <a:noFill/>
        </p:spPr>
        <p:txBody>
          <a:bodyPr wrap="none" rtlCol="0">
            <a:spAutoFit/>
          </a:bodyPr>
          <a:lstStyle/>
          <a:p>
            <a:endParaRPr lang="en-GB" dirty="0"/>
          </a:p>
        </p:txBody>
      </p:sp>
      <p:sp>
        <p:nvSpPr>
          <p:cNvPr id="5" name="TextBox 4"/>
          <p:cNvSpPr txBox="1"/>
          <p:nvPr/>
        </p:nvSpPr>
        <p:spPr>
          <a:xfrm>
            <a:off x="467544" y="6277962"/>
            <a:ext cx="1878015" cy="338554"/>
          </a:xfrm>
          <a:prstGeom prst="rect">
            <a:avLst/>
          </a:prstGeom>
          <a:noFill/>
        </p:spPr>
        <p:txBody>
          <a:bodyPr wrap="none" rtlCol="0">
            <a:spAutoFit/>
          </a:bodyPr>
          <a:lstStyle/>
          <a:p>
            <a:r>
              <a:rPr lang="en-GB" sz="1600" i="1" dirty="0"/>
              <a:t>© Desiree Cox, 2012</a:t>
            </a:r>
          </a:p>
        </p:txBody>
      </p:sp>
    </p:spTree>
    <p:extLst>
      <p:ext uri="{BB962C8B-B14F-4D97-AF65-F5344CB8AC3E}">
        <p14:creationId xmlns:p14="http://schemas.microsoft.com/office/powerpoint/2010/main" val="1073473198"/>
      </p:ext>
    </p:extLst>
  </p:cSld>
  <p:clrMapOvr>
    <a:masterClrMapping/>
  </p:clrMapOvr>
</p:sld>
</file>

<file path=ppt/theme/theme1.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d2389ad0-4628-4ca4-babd-a5e1ca1fc43d">
      <UserInfo>
        <DisplayName/>
        <AccountId xsi:nil="true"/>
        <AccountType/>
      </UserInfo>
    </SharedWithUsers>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20F84E-E938-490D-A44D-4344A9018FB0}">
  <ds:schemaRefs>
    <ds:schemaRef ds:uri="http://schemas.microsoft.com/sharepoint/v3/contenttype/forms"/>
  </ds:schemaRefs>
</ds:datastoreItem>
</file>

<file path=customXml/itemProps2.xml><?xml version="1.0" encoding="utf-8"?>
<ds:datastoreItem xmlns:ds="http://schemas.openxmlformats.org/officeDocument/2006/customXml" ds:itemID="{1174762B-A014-4B9D-A9F4-2454D9F1BDB6}">
  <ds:schemaRefs>
    <ds:schemaRef ds:uri="976a681f-7bea-4948-bd9b-56488b4850df"/>
    <ds:schemaRef ds:uri="http://schemas.microsoft.com/office/infopath/2007/PartnerControls"/>
    <ds:schemaRef ds:uri="http://purl.org/dc/terms/"/>
    <ds:schemaRef ds:uri="http://www.w3.org/XML/1998/namespace"/>
    <ds:schemaRef ds:uri="http://schemas.microsoft.com/office/2006/documentManagement/types"/>
    <ds:schemaRef ds:uri="88b2dfc3-8822-4183-86bc-b0e21f5eb8e2"/>
    <ds:schemaRef ds:uri="http://schemas.openxmlformats.org/package/2006/metadata/core-properties"/>
    <ds:schemaRef ds:uri="http://schemas.microsoft.com/office/2006/metadata/properties"/>
    <ds:schemaRef ds:uri="http://purl.org/dc/dcmitype/"/>
    <ds:schemaRef ds:uri="http://purl.org/dc/elements/1.1/"/>
    <ds:schemaRef ds:uri="d2389ad0-4628-4ca4-babd-a5e1ca1fc43d"/>
    <ds:schemaRef ds:uri="03b25e55-1fda-4dd5-9a75-c38d0989a0e2"/>
  </ds:schemaRefs>
</ds:datastoreItem>
</file>

<file path=customXml/itemProps3.xml><?xml version="1.0" encoding="utf-8"?>
<ds:datastoreItem xmlns:ds="http://schemas.openxmlformats.org/officeDocument/2006/customXml" ds:itemID="{41247F65-059D-4C88-8760-BC726417BD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CapitalNurse</Template>
  <TotalTime>4883</TotalTime>
  <Words>1617</Words>
  <Application>Microsoft Office PowerPoint</Application>
  <PresentationFormat>On-screen Show (4:3)</PresentationFormat>
  <Paragraphs>158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CapitalNurse</vt:lpstr>
      <vt:lpstr>Preceptor Development Giving Feedback</vt:lpstr>
      <vt:lpstr>Workshop Objectives</vt:lpstr>
      <vt:lpstr>Topics</vt:lpstr>
      <vt:lpstr>What is Feedback?</vt:lpstr>
      <vt:lpstr>Johari Window</vt:lpstr>
      <vt:lpstr>Rules of Giving Feedback</vt:lpstr>
      <vt:lpstr>Rules of Giving Feedback</vt:lpstr>
      <vt:lpstr>Kipling’s Men</vt:lpstr>
      <vt:lpstr>IAID Model</vt:lpstr>
      <vt:lpstr>Activity</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 Workshop</dc:title>
  <dc:creator>Desiree Cox</dc:creator>
  <cp:lastModifiedBy>Junaid Bhatti</cp:lastModifiedBy>
  <cp:revision>24</cp:revision>
  <dcterms:created xsi:type="dcterms:W3CDTF">2018-04-03T13:42:55Z</dcterms:created>
  <dcterms:modified xsi:type="dcterms:W3CDTF">2024-04-08T14:54:38Z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y fmtid="{D5CDD505-2E9C-101B-9397-08002B2CF9AE}" pid="3" name="Order">
    <vt:r8>1148100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