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6" r:id="rId6"/>
    <p:sldId id="265" r:id="rId7"/>
    <p:sldId id="257" r:id="rId8"/>
    <p:sldId id="263" r:id="rId9"/>
    <p:sldId id="261" r:id="rId10"/>
    <p:sldId id="260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91" autoAdjust="0"/>
  </p:normalViewPr>
  <p:slideViewPr>
    <p:cSldViewPr showGuides="1">
      <p:cViewPr varScale="1">
        <p:scale>
          <a:sx n="53" d="100"/>
          <a:sy n="53" d="100"/>
        </p:scale>
        <p:origin x="16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9BAAF-5E2A-485A-80A4-265CAF197233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BD71-D5E4-422C-9F0E-394C3931C1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853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60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ECE4-36E2-4DBB-81FE-6BEC67CA1E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990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19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52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71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59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315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ABD71-D5E4-422C-9F0E-394C3931C1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9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ver5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0834"/>
            <a:ext cx="9180512" cy="51435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928568"/>
          </a:xfrm>
        </p:spPr>
        <p:txBody>
          <a:bodyPr>
            <a:normAutofit/>
          </a:bodyPr>
          <a:lstStyle>
            <a:lvl1pPr>
              <a:defRPr sz="4000" b="1" i="0">
                <a:solidFill>
                  <a:srgbClr val="005EB8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259632" y="5096064"/>
            <a:ext cx="6400800" cy="422885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F2E38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7351" y="6237312"/>
            <a:ext cx="820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kern="1200" dirty="0" err="1">
                <a:solidFill>
                  <a:schemeClr val="tx1"/>
                </a:solidFill>
                <a:latin typeface="Arial"/>
                <a:ea typeface="+mn-ea"/>
                <a:cs typeface="Arial"/>
              </a:rPr>
              <a:t>CapitalNurse</a:t>
            </a:r>
            <a:r>
              <a:rPr lang="en-US" sz="1400" i="1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is jointly sponsored by Health Education England, NHS England and NHS Improvement</a:t>
            </a:r>
            <a:endParaRPr lang="en-US" sz="14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5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2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8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 descr="Footer.gif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0" y="5766619"/>
            <a:ext cx="9180512" cy="1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6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9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7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0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43EB0-A406-40B0-B43C-C4FD4ECAC128}" type="datetimeFigureOut">
              <a:rPr lang="en-GB" smtClean="0"/>
              <a:t>03/04/2024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1879EF-4588-421E-A627-3976B3309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5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e.nhs.uk/our-work/capitalnurse/workstreams/preceptorship" TargetMode="External"/><Relationship Id="rId7" Type="http://schemas.openxmlformats.org/officeDocument/2006/relationships/hyperlink" Target="http://www.hcpc-uk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e.nhs.uk/our-work/reducing-pre-registration-attrition-improving-retention" TargetMode="External"/><Relationship Id="rId5" Type="http://schemas.openxmlformats.org/officeDocument/2006/relationships/hyperlink" Target="https://www.nmc.org.uk/news/coronavirus/" TargetMode="External"/><Relationship Id="rId4" Type="http://schemas.openxmlformats.org/officeDocument/2006/relationships/hyperlink" Target="https://www.rcn.org.uk/news-and-events/news/uk-covid-19-actions-announced-to-expand-the-nursing-workforce-1903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610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Guide for Staff Supporting NQPs during Accelerated Preceptorship</a:t>
            </a:r>
          </a:p>
        </p:txBody>
      </p:sp>
      <p:pic>
        <p:nvPicPr>
          <p:cNvPr id="4" name="Picture 3" descr="Footer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6"/>
          <a:stretch/>
        </p:blipFill>
        <p:spPr>
          <a:xfrm>
            <a:off x="-22581" y="5766619"/>
            <a:ext cx="9144000" cy="1106588"/>
          </a:xfrm>
          <a:prstGeom prst="rect">
            <a:avLst/>
          </a:prstGeom>
        </p:spPr>
      </p:pic>
      <p:pic>
        <p:nvPicPr>
          <p:cNvPr id="5" name="Picture 4" descr="C:\Users\cd0x\AppData\Local\Microsoft\Windows\INetCache\Content.Outlook\VDV77M3J\Capital AHP Logo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77" y="3143250"/>
            <a:ext cx="4137243" cy="86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8024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Preceptorship</a:t>
            </a:r>
            <a:r>
              <a:rPr lang="en-GB" baseline="30000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6 week preceptorship period</a:t>
            </a:r>
          </a:p>
          <a:p>
            <a:r>
              <a:rPr lang="en-GB" dirty="0"/>
              <a:t>Intended for NQPs and other HCPs as required</a:t>
            </a:r>
          </a:p>
          <a:p>
            <a:r>
              <a:rPr lang="en-GB" dirty="0"/>
              <a:t>Completion of mandatory and statutory training</a:t>
            </a:r>
          </a:p>
          <a:p>
            <a:r>
              <a:rPr lang="en-GB" dirty="0"/>
              <a:t>Aligned with principles of regulatory bodies</a:t>
            </a:r>
          </a:p>
          <a:p>
            <a:r>
              <a:rPr lang="en-GB" dirty="0"/>
              <a:t>Immersion in clinical setting and workplace culture</a:t>
            </a:r>
          </a:p>
          <a:p>
            <a:r>
              <a:rPr lang="en-GB" dirty="0"/>
              <a:t>Full support from preceptor and other staff</a:t>
            </a:r>
          </a:p>
          <a:p>
            <a:r>
              <a:rPr lang="en-GB" dirty="0"/>
              <a:t>Action learning and forums where possible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07956" y="6180892"/>
            <a:ext cx="46843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for AHPs this may be Clinical Supervisor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Accelerated Preceptorship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Local procedures and system variations</a:t>
            </a:r>
          </a:p>
          <a:p>
            <a:pPr lvl="0"/>
            <a:r>
              <a:rPr lang="en-GB" dirty="0"/>
              <a:t>Pastoral support throughout shift</a:t>
            </a:r>
          </a:p>
          <a:p>
            <a:pPr lvl="0"/>
            <a:r>
              <a:rPr lang="en-GB" dirty="0"/>
              <a:t>Confirmation of NQP’s/HCP’s previous clinical experience and development plan in place</a:t>
            </a:r>
          </a:p>
          <a:p>
            <a:pPr lvl="0"/>
            <a:r>
              <a:rPr lang="en-GB" dirty="0"/>
              <a:t>Awareness of building confidence and resilience</a:t>
            </a:r>
          </a:p>
          <a:p>
            <a:pPr lvl="0"/>
            <a:r>
              <a:rPr lang="en-GB" dirty="0"/>
              <a:t>Debriefing of skills and reflection (particularly major incident)</a:t>
            </a:r>
          </a:p>
          <a:p>
            <a:pPr lvl="0"/>
            <a:r>
              <a:rPr lang="en-GB" dirty="0"/>
              <a:t>Risk assessment and management in clinical practice</a:t>
            </a:r>
          </a:p>
          <a:p>
            <a:pPr lvl="0"/>
            <a:r>
              <a:rPr lang="en-GB" dirty="0"/>
              <a:t>Effective teamwork and clinical leadership</a:t>
            </a:r>
          </a:p>
          <a:p>
            <a:pPr lvl="0"/>
            <a:r>
              <a:rPr lang="en-GB" dirty="0"/>
              <a:t>Understanding of roles and scope of practice / accountability as an NQP/HCP</a:t>
            </a:r>
          </a:p>
          <a:p>
            <a:pPr lvl="0"/>
            <a:r>
              <a:rPr lang="en-GB" dirty="0"/>
              <a:t>Personal health and wellbeing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support staff?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588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Understand how they are feeling</a:t>
            </a:r>
          </a:p>
          <a:p>
            <a:r>
              <a:rPr lang="en-GB" dirty="0"/>
              <a:t>Observe and offer support and guidance as and when appropriate</a:t>
            </a:r>
          </a:p>
          <a:p>
            <a:r>
              <a:rPr lang="en-GB" dirty="0"/>
              <a:t>Take time to talk to the NQPs/HCPs, check on them</a:t>
            </a:r>
          </a:p>
          <a:p>
            <a:r>
              <a:rPr lang="en-GB" dirty="0"/>
              <a:t>Build their confidence and help them to build resilience</a:t>
            </a:r>
          </a:p>
          <a:p>
            <a:r>
              <a:rPr lang="en-GB" dirty="0"/>
              <a:t>Reassure staff it may take longer for them to tasks in a new context</a:t>
            </a:r>
          </a:p>
          <a:p>
            <a:r>
              <a:rPr lang="en-GB" dirty="0"/>
              <a:t>Stress importance of personal health and wellbeing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can you support staff </a:t>
            </a:r>
            <a:r>
              <a:rPr lang="en-GB" sz="3100" dirty="0"/>
              <a:t>(cont’d)?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Assess and manage risks in delivering safe effective care</a:t>
            </a:r>
          </a:p>
          <a:p>
            <a:r>
              <a:rPr lang="en-GB" dirty="0"/>
              <a:t>Role model clinical leadership</a:t>
            </a:r>
          </a:p>
          <a:p>
            <a:r>
              <a:rPr lang="en-GB" dirty="0"/>
              <a:t>Demonstrate effective teamwork</a:t>
            </a:r>
          </a:p>
          <a:p>
            <a:r>
              <a:rPr lang="en-GB" dirty="0"/>
              <a:t>Understand roles and scope of responsibilities for the NQP / HCP        </a:t>
            </a:r>
          </a:p>
          <a:p>
            <a:r>
              <a:rPr lang="en-GB" dirty="0"/>
              <a:t>Understand professional accountability and delegation</a:t>
            </a:r>
          </a:p>
          <a:p>
            <a:r>
              <a:rPr lang="en-GB" dirty="0"/>
              <a:t>Reduce the risk of harm and ensuring best possible health outcomes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Role of a Preceptor</a:t>
            </a:r>
            <a:r>
              <a:rPr lang="en-GB" baseline="30000" dirty="0"/>
              <a:t>1</a:t>
            </a:r>
            <a:r>
              <a:rPr lang="en-GB" dirty="0"/>
              <a:t> during Accelerated Preceptorship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Preceptor</a:t>
            </a:r>
          </a:p>
          <a:p>
            <a:pPr lvl="1"/>
            <a:r>
              <a:rPr lang="en-GB" sz="2600" dirty="0"/>
              <a:t>Understand the role of preceptor in emergency times</a:t>
            </a:r>
          </a:p>
          <a:p>
            <a:pPr lvl="1"/>
            <a:r>
              <a:rPr lang="en-GB" sz="2600" dirty="0"/>
              <a:t>Ensure statutory / mandatory training is done</a:t>
            </a:r>
          </a:p>
          <a:p>
            <a:pPr lvl="1"/>
            <a:r>
              <a:rPr lang="en-GB" sz="2600" dirty="0"/>
              <a:t>Facilitate introductions to staff and environment</a:t>
            </a:r>
          </a:p>
          <a:p>
            <a:pPr lvl="1"/>
            <a:r>
              <a:rPr lang="en-GB" sz="2600" dirty="0"/>
              <a:t>Guide and support in on-the-job learning</a:t>
            </a:r>
          </a:p>
          <a:p>
            <a:pPr lvl="1"/>
            <a:r>
              <a:rPr lang="en-GB" sz="2600" dirty="0"/>
              <a:t>Advise on scope of practice</a:t>
            </a:r>
          </a:p>
          <a:p>
            <a:pPr lvl="1"/>
            <a:r>
              <a:rPr lang="en-GB" sz="2600" dirty="0"/>
              <a:t>Ensure safe practice</a:t>
            </a:r>
          </a:p>
          <a:p>
            <a:pPr lvl="1"/>
            <a:r>
              <a:rPr lang="en-GB" sz="2600" dirty="0"/>
              <a:t>Give regular feedback</a:t>
            </a:r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587727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463" y="6021288"/>
            <a:ext cx="475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– for AHPs this may be Clinical Supervisor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Skills required to support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Active listening</a:t>
            </a:r>
          </a:p>
          <a:p>
            <a:r>
              <a:rPr lang="en-GB" dirty="0"/>
              <a:t>Asking questions</a:t>
            </a:r>
          </a:p>
          <a:p>
            <a:r>
              <a:rPr lang="en-GB" dirty="0"/>
              <a:t>Reflective coaching</a:t>
            </a:r>
          </a:p>
          <a:p>
            <a:r>
              <a:rPr lang="en-GB" dirty="0"/>
              <a:t>Giving feedback</a:t>
            </a:r>
          </a:p>
          <a:p>
            <a:r>
              <a:rPr lang="en-GB" dirty="0"/>
              <a:t>Empathy</a:t>
            </a:r>
          </a:p>
          <a:p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9640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Further information and learning resources on preceptorship and supporting NRNs - </a:t>
            </a:r>
            <a:r>
              <a:rPr lang="en-GB" sz="2400" dirty="0">
                <a:hlinkClick r:id="rId3"/>
              </a:rPr>
              <a:t>https://www.hee.nhs.uk/our-work/capitalnurse/workstreams/preceptorship</a:t>
            </a:r>
            <a:endParaRPr lang="en-GB" sz="2400" dirty="0"/>
          </a:p>
          <a:p>
            <a:r>
              <a:rPr lang="en-GB" sz="2400" dirty="0"/>
              <a:t>RCN guidance - </a:t>
            </a:r>
            <a:r>
              <a:rPr lang="en-GB" sz="2400" dirty="0">
                <a:hlinkClick r:id="rId4"/>
              </a:rPr>
              <a:t>https://www.rcn.org.uk/news-and-events/news/uk-covid-19-actions-announced-to-expand-the-nursing-workforce-190320</a:t>
            </a:r>
            <a:endParaRPr lang="en-GB" sz="2400" dirty="0"/>
          </a:p>
          <a:p>
            <a:r>
              <a:rPr lang="en-GB" sz="2400" dirty="0"/>
              <a:t>NMC guidance - </a:t>
            </a:r>
            <a:r>
              <a:rPr lang="en-GB" sz="2400" u="sng" dirty="0">
                <a:hlinkClick r:id="rId5"/>
              </a:rPr>
              <a:t>https://www.nmc.org.uk/news/coronavirus/</a:t>
            </a:r>
            <a:endParaRPr lang="en-GB" sz="2400" u="sng" dirty="0"/>
          </a:p>
          <a:p>
            <a:r>
              <a:rPr lang="en-GB" sz="2400" dirty="0"/>
              <a:t>HEE </a:t>
            </a:r>
            <a:r>
              <a:rPr lang="en-GB" sz="2400" dirty="0" err="1"/>
              <a:t>RePair</a:t>
            </a:r>
            <a:r>
              <a:rPr lang="en-GB" sz="2400" dirty="0"/>
              <a:t> programme - </a:t>
            </a:r>
            <a:r>
              <a:rPr lang="en-GB" sz="2400" u="sng" dirty="0">
                <a:hlinkClick r:id="rId6"/>
              </a:rPr>
              <a:t>https://www.hee.nhs.uk/our-work/reducing-pre-registration-attrition-improving-retention</a:t>
            </a:r>
            <a:endParaRPr lang="en-GB" sz="2400" dirty="0"/>
          </a:p>
          <a:p>
            <a:r>
              <a:rPr lang="en-GB" sz="2400" dirty="0"/>
              <a:t>HCPC – </a:t>
            </a:r>
            <a:r>
              <a:rPr lang="en-GB" sz="2400" dirty="0">
                <a:hlinkClick r:id="rId7"/>
              </a:rPr>
              <a:t>www.hcpc-uk.org</a:t>
            </a:r>
            <a:r>
              <a:rPr lang="en-GB" sz="2400" dirty="0"/>
              <a:t> 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300" i="1" dirty="0"/>
              <a:t>These resources have been developed by CapitalNurse – Desiree Cox (project manager) and Jacqueline Robinson-Rouse (clinical lead).  With thanks to Catherine DesForges (for AHPs,).  Any queries, please email capitalnurse@hee.nhs.uk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08096"/>
      </p:ext>
    </p:extLst>
  </p:cSld>
  <p:clrMapOvr>
    <a:masterClrMapping/>
  </p:clrMapOvr>
</p:sld>
</file>

<file path=ppt/theme/theme1.xml><?xml version="1.0" encoding="utf-8"?>
<a:theme xmlns:a="http://schemas.openxmlformats.org/drawingml/2006/main" name="CapitalN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umberOrder xmlns="03b25e55-1fda-4dd5-9a75-c38d0989a0e2">6</NumberOrder>
    <Number xmlns="03b25e55-1fda-4dd5-9a75-c38d0989a0e2" xsi:nil="true"/>
    <lcf76f155ced4ddcb4097134ff3c332f xmlns="03b25e55-1fda-4dd5-9a75-c38d0989a0e2">
      <Terms xmlns="http://schemas.microsoft.com/office/infopath/2007/PartnerControls"/>
    </lcf76f155ced4ddcb4097134ff3c332f>
    <TaxCatchAll xmlns="d2389ad0-4628-4ca4-babd-a5e1ca1fc4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0C5AF0A9AE0D4D8032BBF19C904698" ma:contentTypeVersion="20" ma:contentTypeDescription="Create a new document." ma:contentTypeScope="" ma:versionID="867221da17ec2f9c62b685efb7cd5391">
  <xsd:schema xmlns:xsd="http://www.w3.org/2001/XMLSchema" xmlns:xs="http://www.w3.org/2001/XMLSchema" xmlns:p="http://schemas.microsoft.com/office/2006/metadata/properties" xmlns:ns2="03b25e55-1fda-4dd5-9a75-c38d0989a0e2" xmlns:ns3="d2389ad0-4628-4ca4-babd-a5e1ca1fc43d" targetNamespace="http://schemas.microsoft.com/office/2006/metadata/properties" ma:root="true" ma:fieldsID="564d56024ec950cb51b530f9321c7ac6" ns2:_="" ns3:_="">
    <xsd:import namespace="03b25e55-1fda-4dd5-9a75-c38d0989a0e2"/>
    <xsd:import namespace="d2389ad0-4628-4ca4-babd-a5e1ca1f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Number" minOccurs="0"/>
                <xsd:element ref="ns2:NumberOrde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25e55-1fda-4dd5-9a75-c38d0989a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umber" ma:index="15" nillable="true" ma:displayName="Number" ma:format="Dropdown" ma:internalName="Number" ma:percentage="FALSE">
      <xsd:simpleType>
        <xsd:restriction base="dms:Number"/>
      </xsd:simpleType>
    </xsd:element>
    <xsd:element name="NumberOrder" ma:index="16" nillable="true" ma:displayName="Number Order" ma:default="6" ma:format="Dropdown" ma:indexed="true" ma:internalName="NumberOrder" ma:percentage="FALSE">
      <xsd:simpleType>
        <xsd:restriction base="dms:Number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89ad0-4628-4ca4-babd-a5e1ca1fc43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2e7178f-5b02-4f7e-a22e-1f7fb5c4485f}" ma:internalName="TaxCatchAll" ma:showField="CatchAllData" ma:web="d2389ad0-4628-4ca4-babd-a5e1ca1fc4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2E1682-9D8E-4021-97C0-D2276B377772}">
  <ds:schemaRefs>
    <ds:schemaRef ds:uri="http://schemas.microsoft.com/office/2006/metadata/properties"/>
    <ds:schemaRef ds:uri="http://schemas.microsoft.com/office/infopath/2007/PartnerControls"/>
    <ds:schemaRef ds:uri="03b25e55-1fda-4dd5-9a75-c38d0989a0e2"/>
    <ds:schemaRef ds:uri="d2389ad0-4628-4ca4-babd-a5e1ca1fc43d"/>
  </ds:schemaRefs>
</ds:datastoreItem>
</file>

<file path=customXml/itemProps2.xml><?xml version="1.0" encoding="utf-8"?>
<ds:datastoreItem xmlns:ds="http://schemas.openxmlformats.org/officeDocument/2006/customXml" ds:itemID="{00344ED7-4063-44A6-9FC8-93FB8F10E4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0CC9F-D9D6-4850-9683-0E206C212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b25e55-1fda-4dd5-9a75-c38d0989a0e2"/>
    <ds:schemaRef ds:uri="d2389ad0-4628-4ca4-babd-a5e1ca1f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CapitalNurse</Template>
  <TotalTime>1518</TotalTime>
  <Words>456</Words>
  <Application>Microsoft Office PowerPoint</Application>
  <PresentationFormat>On-screen Show (4:3)</PresentationFormat>
  <Paragraphs>66</Paragraphs>
  <Slides>8</Slides>
  <Notes>8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CapitalNurse</vt:lpstr>
      <vt:lpstr>Guide for Staff Supporting NQPs during Accelerated Preceptorship</vt:lpstr>
      <vt:lpstr>Accelerated Preceptorship1</vt:lpstr>
      <vt:lpstr>Accelerated Preceptorship</vt:lpstr>
      <vt:lpstr>How can you support staff?</vt:lpstr>
      <vt:lpstr>How can you support staff (cont’d)?</vt:lpstr>
      <vt:lpstr>Role of a Preceptor1 during Accelerated Preceptorship</vt:lpstr>
      <vt:lpstr>Skills required to support staff</vt:lpstr>
      <vt:lpstr>Further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for Staff Supporting nurses on emergency register</dc:title>
  <dc:creator>Desiree Cox</dc:creator>
  <cp:lastModifiedBy>Jordan Law</cp:lastModifiedBy>
  <cp:revision>30</cp:revision>
  <dcterms:created xsi:type="dcterms:W3CDTF">2020-03-20T15:40:47Z</dcterms:created>
  <dcterms:modified xsi:type="dcterms:W3CDTF">2024-04-03T15:17:43Z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0x0101001A0C5AF0A9AE0D4D8032BBF19C904698</vt:lpwstr>
  </property>
</Properties>
</file>