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315" r:id="rId6"/>
    <p:sldId id="319" r:id="rId7"/>
    <p:sldId id="257" r:id="rId8"/>
    <p:sldId id="325" r:id="rId9"/>
    <p:sldId id="324" r:id="rId10"/>
    <p:sldId id="310" r:id="rId11"/>
    <p:sldId id="309" r:id="rId12"/>
    <p:sldId id="261" r:id="rId13"/>
    <p:sldId id="262" r:id="rId14"/>
    <p:sldId id="264" r:id="rId15"/>
    <p:sldId id="299" r:id="rId16"/>
    <p:sldId id="263" r:id="rId17"/>
    <p:sldId id="316" r:id="rId18"/>
    <p:sldId id="265" r:id="rId19"/>
    <p:sldId id="266" r:id="rId20"/>
    <p:sldId id="303" r:id="rId21"/>
    <p:sldId id="269" r:id="rId22"/>
    <p:sldId id="270" r:id="rId23"/>
    <p:sldId id="271" r:id="rId24"/>
    <p:sldId id="317" r:id="rId25"/>
    <p:sldId id="297" r:id="rId26"/>
    <p:sldId id="298" r:id="rId27"/>
    <p:sldId id="273" r:id="rId28"/>
    <p:sldId id="274" r:id="rId29"/>
    <p:sldId id="304" r:id="rId30"/>
    <p:sldId id="277" r:id="rId31"/>
    <p:sldId id="278" r:id="rId32"/>
    <p:sldId id="300" r:id="rId33"/>
    <p:sldId id="305" r:id="rId34"/>
    <p:sldId id="280" r:id="rId35"/>
    <p:sldId id="318" r:id="rId36"/>
    <p:sldId id="306" r:id="rId37"/>
    <p:sldId id="282" r:id="rId38"/>
    <p:sldId id="283" r:id="rId39"/>
    <p:sldId id="284" r:id="rId40"/>
    <p:sldId id="307" r:id="rId41"/>
    <p:sldId id="287" r:id="rId42"/>
    <p:sldId id="288" r:id="rId43"/>
    <p:sldId id="308" r:id="rId44"/>
    <p:sldId id="290" r:id="rId45"/>
    <p:sldId id="295" r:id="rId46"/>
    <p:sldId id="291" r:id="rId47"/>
    <p:sldId id="296" r:id="rId48"/>
    <p:sldId id="292" r:id="rId49"/>
    <p:sldId id="293" r:id="rId50"/>
    <p:sldId id="312" r:id="rId51"/>
    <p:sldId id="313" r:id="rId52"/>
    <p:sldId id="320" r:id="rId53"/>
    <p:sldId id="321" r:id="rId54"/>
    <p:sldId id="322" r:id="rId55"/>
    <p:sldId id="323" r:id="rId56"/>
    <p:sldId id="314" r:id="rId57"/>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26BA2F-D390-197D-11E6-4591ADCFB92B}" name="Kirsten Windfuhr" initials="KW" userId="S::k.windfuhr@bmchealth.co.uk::b71e9fc5-f45e-4d41-9559-4c24f2f706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3735"/>
    <a:srgbClr val="772C2A"/>
    <a:srgbClr val="5FA6D8"/>
    <a:srgbClr val="376092"/>
    <a:srgbClr val="E46C0A"/>
    <a:srgbClr val="800000"/>
    <a:srgbClr val="768691"/>
    <a:srgbClr val="0D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1A94B-AA73-4B9F-8D13-DA62263BB585}" v="1" dt="2022-02-03T12:53:06.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1903" autoAdjust="0"/>
  </p:normalViewPr>
  <p:slideViewPr>
    <p:cSldViewPr snapToGrid="0" showGuides="1">
      <p:cViewPr varScale="1">
        <p:scale>
          <a:sx n="109" d="100"/>
          <a:sy n="109" d="100"/>
        </p:scale>
        <p:origin x="576" y="78"/>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GB" dirty="0">
                <a:solidFill>
                  <a:schemeClr val="tx1"/>
                </a:solidFill>
              </a:rPr>
              <a:t>Workforce Composition</a:t>
            </a:r>
            <a:r>
              <a:rPr lang="en-GB" baseline="0" dirty="0">
                <a:solidFill>
                  <a:schemeClr val="tx1"/>
                </a:solidFill>
              </a:rPr>
              <a:t> – 2019-2021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radarChart>
        <c:radarStyle val="marker"/>
        <c:varyColors val="0"/>
        <c:ser>
          <c:idx val="0"/>
          <c:order val="0"/>
          <c:tx>
            <c:strRef>
              <c:f>Sheet1!$B$1</c:f>
              <c:strCache>
                <c:ptCount val="1"/>
                <c:pt idx="0">
                  <c:v>2019</c:v>
                </c:pt>
              </c:strCache>
            </c:strRef>
          </c:tx>
          <c:spPr>
            <a:ln w="25400" cap="rnd">
              <a:solidFill>
                <a:srgbClr val="C00000"/>
              </a:solidFill>
              <a:round/>
            </a:ln>
            <a:effectLst/>
          </c:spPr>
          <c:marker>
            <c:symbol val="circle"/>
            <c:size val="5"/>
            <c:spPr>
              <a:solidFill>
                <a:srgbClr val="C00000"/>
              </a:solidFill>
              <a:ln w="9525">
                <a:solidFill>
                  <a:srgbClr val="C00000"/>
                </a:solidFill>
              </a:ln>
              <a:effectLst/>
            </c:spPr>
          </c:marker>
          <c:cat>
            <c:strRef>
              <c:f>Sheet1!$A$2:$A$9</c:f>
              <c:strCache>
                <c:ptCount val="8"/>
                <c:pt idx="0">
                  <c:v>PWPs and Senior PWPs</c:v>
                </c:pt>
                <c:pt idx="1">
                  <c:v>High Intensity Therapists (HITs) - HI CBT Therapists and Other HI Therapists</c:v>
                </c:pt>
                <c:pt idx="2">
                  <c:v>High Intensity Counsellors</c:v>
                </c:pt>
                <c:pt idx="3">
                  <c:v>Supervisors - IAPT and non-IAPT trained</c:v>
                </c:pt>
                <c:pt idx="4">
                  <c:v>Applied Psychologists - Clinical </c:v>
                </c:pt>
                <c:pt idx="5">
                  <c:v>Managers, Admin and Clerical staff inc. Data Analysts</c:v>
                </c:pt>
                <c:pt idx="6">
                  <c:v>Employment Support Advisors</c:v>
                </c:pt>
                <c:pt idx="7">
                  <c:v>Others</c:v>
                </c:pt>
              </c:strCache>
            </c:strRef>
          </c:cat>
          <c:val>
            <c:numRef>
              <c:f>Sheet1!$B$2:$B$9</c:f>
              <c:numCache>
                <c:formatCode>General</c:formatCode>
                <c:ptCount val="8"/>
                <c:pt idx="0">
                  <c:v>0.23</c:v>
                </c:pt>
                <c:pt idx="1">
                  <c:v>0.31</c:v>
                </c:pt>
                <c:pt idx="2">
                  <c:v>0.09</c:v>
                </c:pt>
                <c:pt idx="3">
                  <c:v>0.08</c:v>
                </c:pt>
                <c:pt idx="4">
                  <c:v>0.02</c:v>
                </c:pt>
                <c:pt idx="5">
                  <c:v>0.16</c:v>
                </c:pt>
                <c:pt idx="6">
                  <c:v>0.04</c:v>
                </c:pt>
                <c:pt idx="7">
                  <c:v>7.0000000000000007E-2</c:v>
                </c:pt>
              </c:numCache>
            </c:numRef>
          </c:val>
          <c:extLst>
            <c:ext xmlns:c16="http://schemas.microsoft.com/office/drawing/2014/chart" uri="{C3380CC4-5D6E-409C-BE32-E72D297353CC}">
              <c16:uniqueId val="{00000000-F6D2-4E98-8EFF-FCBC43E9E150}"/>
            </c:ext>
          </c:extLst>
        </c:ser>
        <c:ser>
          <c:idx val="1"/>
          <c:order val="1"/>
          <c:tx>
            <c:strRef>
              <c:f>Sheet1!$C$1</c:f>
              <c:strCache>
                <c:ptCount val="1"/>
                <c:pt idx="0">
                  <c:v>2020</c:v>
                </c:pt>
              </c:strCache>
            </c:strRef>
          </c:tx>
          <c:spPr>
            <a:ln w="25400" cap="rnd">
              <a:solidFill>
                <a:srgbClr val="376092"/>
              </a:solidFill>
              <a:round/>
            </a:ln>
            <a:effectLst/>
          </c:spPr>
          <c:marker>
            <c:symbol val="circle"/>
            <c:size val="5"/>
            <c:spPr>
              <a:solidFill>
                <a:srgbClr val="376092"/>
              </a:solidFill>
              <a:ln w="9525">
                <a:solidFill>
                  <a:srgbClr val="376092"/>
                </a:solidFill>
              </a:ln>
              <a:effectLst/>
            </c:spPr>
          </c:marker>
          <c:cat>
            <c:strRef>
              <c:f>Sheet1!$A$2:$A$9</c:f>
              <c:strCache>
                <c:ptCount val="8"/>
                <c:pt idx="0">
                  <c:v>PWPs and Senior PWPs</c:v>
                </c:pt>
                <c:pt idx="1">
                  <c:v>High Intensity Therapists (HITs) - HI CBT Therapists and Other HI Therapists</c:v>
                </c:pt>
                <c:pt idx="2">
                  <c:v>High Intensity Counsellors</c:v>
                </c:pt>
                <c:pt idx="3">
                  <c:v>Supervisors - IAPT and non-IAPT trained</c:v>
                </c:pt>
                <c:pt idx="4">
                  <c:v>Applied Psychologists - Clinical </c:v>
                </c:pt>
                <c:pt idx="5">
                  <c:v>Managers, Admin and Clerical staff inc. Data Analysts</c:v>
                </c:pt>
                <c:pt idx="6">
                  <c:v>Employment Support Advisors</c:v>
                </c:pt>
                <c:pt idx="7">
                  <c:v>Others</c:v>
                </c:pt>
              </c:strCache>
            </c:strRef>
          </c:cat>
          <c:val>
            <c:numRef>
              <c:f>Sheet1!$C$2:$C$9</c:f>
              <c:numCache>
                <c:formatCode>General</c:formatCode>
                <c:ptCount val="8"/>
                <c:pt idx="0">
                  <c:v>0.22</c:v>
                </c:pt>
                <c:pt idx="1">
                  <c:v>0.32</c:v>
                </c:pt>
                <c:pt idx="2">
                  <c:v>0.09</c:v>
                </c:pt>
                <c:pt idx="3">
                  <c:v>0.09</c:v>
                </c:pt>
                <c:pt idx="4">
                  <c:v>0.02</c:v>
                </c:pt>
                <c:pt idx="5">
                  <c:v>0.18</c:v>
                </c:pt>
                <c:pt idx="6">
                  <c:v>0.04</c:v>
                </c:pt>
                <c:pt idx="7">
                  <c:v>0.06</c:v>
                </c:pt>
              </c:numCache>
            </c:numRef>
          </c:val>
          <c:extLst>
            <c:ext xmlns:c16="http://schemas.microsoft.com/office/drawing/2014/chart" uri="{C3380CC4-5D6E-409C-BE32-E72D297353CC}">
              <c16:uniqueId val="{00000001-F6D2-4E98-8EFF-FCBC43E9E150}"/>
            </c:ext>
          </c:extLst>
        </c:ser>
        <c:ser>
          <c:idx val="2"/>
          <c:order val="2"/>
          <c:tx>
            <c:strRef>
              <c:f>Sheet1!$D$1</c:f>
              <c:strCache>
                <c:ptCount val="1"/>
                <c:pt idx="0">
                  <c:v>2021</c:v>
                </c:pt>
              </c:strCache>
            </c:strRef>
          </c:tx>
          <c:spPr>
            <a:ln w="25400" cap="rnd">
              <a:solidFill>
                <a:srgbClr val="E46C0A"/>
              </a:solidFill>
              <a:round/>
            </a:ln>
            <a:effectLst/>
          </c:spPr>
          <c:marker>
            <c:symbol val="circle"/>
            <c:size val="5"/>
            <c:spPr>
              <a:solidFill>
                <a:srgbClr val="E46C0A"/>
              </a:solidFill>
              <a:ln w="9525">
                <a:solidFill>
                  <a:srgbClr val="E46C0A"/>
                </a:solidFill>
              </a:ln>
              <a:effectLst/>
            </c:spPr>
          </c:marker>
          <c:cat>
            <c:strRef>
              <c:f>Sheet1!$A$2:$A$9</c:f>
              <c:strCache>
                <c:ptCount val="8"/>
                <c:pt idx="0">
                  <c:v>PWPs and Senior PWPs</c:v>
                </c:pt>
                <c:pt idx="1">
                  <c:v>High Intensity Therapists (HITs) - HI CBT Therapists and Other HI Therapists</c:v>
                </c:pt>
                <c:pt idx="2">
                  <c:v>High Intensity Counsellors</c:v>
                </c:pt>
                <c:pt idx="3">
                  <c:v>Supervisors - IAPT and non-IAPT trained</c:v>
                </c:pt>
                <c:pt idx="4">
                  <c:v>Applied Psychologists - Clinical </c:v>
                </c:pt>
                <c:pt idx="5">
                  <c:v>Managers, Admin and Clerical staff inc. Data Analysts</c:v>
                </c:pt>
                <c:pt idx="6">
                  <c:v>Employment Support Advisors</c:v>
                </c:pt>
                <c:pt idx="7">
                  <c:v>Others</c:v>
                </c:pt>
              </c:strCache>
            </c:strRef>
          </c:cat>
          <c:val>
            <c:numRef>
              <c:f>Sheet1!$D$2:$D$9</c:f>
              <c:numCache>
                <c:formatCode>General</c:formatCode>
                <c:ptCount val="8"/>
                <c:pt idx="0">
                  <c:v>0.23</c:v>
                </c:pt>
                <c:pt idx="1">
                  <c:v>0.32</c:v>
                </c:pt>
                <c:pt idx="2">
                  <c:v>0.09</c:v>
                </c:pt>
                <c:pt idx="3">
                  <c:v>0.09</c:v>
                </c:pt>
                <c:pt idx="4">
                  <c:v>0.01</c:v>
                </c:pt>
                <c:pt idx="5">
                  <c:v>0.19</c:v>
                </c:pt>
                <c:pt idx="6">
                  <c:v>0.03</c:v>
                </c:pt>
                <c:pt idx="7">
                  <c:v>0.04</c:v>
                </c:pt>
              </c:numCache>
            </c:numRef>
          </c:val>
          <c:extLst>
            <c:ext xmlns:c16="http://schemas.microsoft.com/office/drawing/2014/chart" uri="{C3380CC4-5D6E-409C-BE32-E72D297353CC}">
              <c16:uniqueId val="{00000002-F6D2-4E98-8EFF-FCBC43E9E150}"/>
            </c:ext>
          </c:extLst>
        </c:ser>
        <c:dLbls>
          <c:showLegendKey val="0"/>
          <c:showVal val="0"/>
          <c:showCatName val="0"/>
          <c:showSerName val="0"/>
          <c:showPercent val="0"/>
          <c:showBubbleSize val="0"/>
        </c:dLbls>
        <c:axId val="1885326896"/>
        <c:axId val="1885322736"/>
      </c:radarChart>
      <c:catAx>
        <c:axId val="188532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5322736"/>
        <c:crosses val="autoZero"/>
        <c:auto val="1"/>
        <c:lblAlgn val="ctr"/>
        <c:lblOffset val="100"/>
        <c:noMultiLvlLbl val="0"/>
      </c:catAx>
      <c:valAx>
        <c:axId val="1885322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532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231"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698" y="0"/>
            <a:ext cx="4302231" cy="341064"/>
          </a:xfrm>
          <a:prstGeom prst="rect">
            <a:avLst/>
          </a:prstGeom>
        </p:spPr>
        <p:txBody>
          <a:bodyPr vert="horz" lIns="91440" tIns="45720" rIns="91440" bIns="45720" rtlCol="0"/>
          <a:lstStyle>
            <a:lvl1pPr algn="r">
              <a:defRPr sz="1200"/>
            </a:lvl1pPr>
          </a:lstStyle>
          <a:p>
            <a:fld id="{5D01B56C-99A7-4EB0-90D4-72F21771C988}" type="datetimeFigureOut">
              <a:rPr lang="en-GB" smtClean="0"/>
              <a:t>03/02/2022</a:t>
            </a:fld>
            <a:endParaRPr lang="en-GB"/>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302231" cy="3410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698" y="6456612"/>
            <a:ext cx="4302231" cy="341063"/>
          </a:xfrm>
          <a:prstGeom prst="rect">
            <a:avLst/>
          </a:prstGeom>
        </p:spPr>
        <p:txBody>
          <a:bodyPr vert="horz" lIns="91440" tIns="45720" rIns="91440" bIns="45720" rtlCol="0" anchor="b"/>
          <a:lstStyle>
            <a:lvl1pPr algn="r">
              <a:defRPr sz="1200"/>
            </a:lvl1pPr>
          </a:lstStyle>
          <a:p>
            <a:fld id="{46EC5657-7E35-4213-9781-0C86C3DEB7DE}" type="slidenum">
              <a:rPr lang="en-GB" smtClean="0"/>
              <a:t>‹#›</a:t>
            </a:fld>
            <a:endParaRPr lang="en-GB"/>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7</a:t>
            </a:fld>
            <a:endParaRPr lang="en-GB"/>
          </a:p>
        </p:txBody>
      </p:sp>
    </p:spTree>
    <p:extLst>
      <p:ext uri="{BB962C8B-B14F-4D97-AF65-F5344CB8AC3E}">
        <p14:creationId xmlns:p14="http://schemas.microsoft.com/office/powerpoint/2010/main" val="344053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16</a:t>
            </a:fld>
            <a:endParaRPr lang="en-GB"/>
          </a:p>
        </p:txBody>
      </p:sp>
    </p:spTree>
    <p:extLst>
      <p:ext uri="{BB962C8B-B14F-4D97-AF65-F5344CB8AC3E}">
        <p14:creationId xmlns:p14="http://schemas.microsoft.com/office/powerpoint/2010/main" val="270456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334442" y="4989175"/>
            <a:ext cx="2165325" cy="2195192"/>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ngland.nhs.uk/publication/the-improving-access-to-psychological-therapies-manua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4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hee.nhs.uk/our-work/mental-health/improving-access-psychological-therapi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nhsbenchmarking.nhs.uk/" TargetMode="External"/><Relationship Id="rId7" Type="http://schemas.openxmlformats.org/officeDocument/2006/relationships/hyperlink" Target="mailto:s.watkins@nhs.net" TargetMode="External"/><Relationship Id="rId2" Type="http://schemas.openxmlformats.org/officeDocument/2006/relationships/hyperlink" Target="mailto:e.gosling2@nhs.net" TargetMode="External"/><Relationship Id="rId1" Type="http://schemas.openxmlformats.org/officeDocument/2006/relationships/slideLayout" Target="../slideLayouts/slideLayout2.xml"/><Relationship Id="rId6" Type="http://schemas.openxmlformats.org/officeDocument/2006/relationships/hyperlink" Target="mailto:m.harradine2@nhs.net" TargetMode="External"/><Relationship Id="rId5" Type="http://schemas.openxmlformats.org/officeDocument/2006/relationships/hyperlink" Target="mailto:j.boyd3@nhs.net" TargetMode="Externa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DF06A-AB44-470B-A1C7-D7A0026B45F0}"/>
              </a:ext>
            </a:extLst>
          </p:cNvPr>
          <p:cNvSpPr>
            <a:spLocks noGrp="1"/>
          </p:cNvSpPr>
          <p:nvPr>
            <p:ph type="ctrTitle"/>
          </p:nvPr>
        </p:nvSpPr>
        <p:spPr>
          <a:xfrm>
            <a:off x="1524000" y="792752"/>
            <a:ext cx="9144000" cy="2387600"/>
          </a:xfrm>
        </p:spPr>
        <p:txBody>
          <a:bodyPr>
            <a:normAutofit/>
          </a:bodyPr>
          <a:lstStyle/>
          <a:p>
            <a:r>
              <a:rPr lang="en-GB" sz="4800" dirty="0"/>
              <a:t>Health Education England Adult IAPT Workforce Census 2021</a:t>
            </a:r>
          </a:p>
        </p:txBody>
      </p:sp>
      <p:sp>
        <p:nvSpPr>
          <p:cNvPr id="3" name="Subtitle 2">
            <a:extLst>
              <a:ext uri="{FF2B5EF4-FFF2-40B4-BE49-F238E27FC236}">
                <a16:creationId xmlns:a16="http://schemas.microsoft.com/office/drawing/2014/main" id="{7F52217C-CA03-4EF7-8789-BF081E693C24}"/>
              </a:ext>
            </a:extLst>
          </p:cNvPr>
          <p:cNvSpPr>
            <a:spLocks noGrp="1"/>
          </p:cNvSpPr>
          <p:nvPr>
            <p:ph type="subTitle" idx="1"/>
          </p:nvPr>
        </p:nvSpPr>
        <p:spPr>
          <a:xfrm>
            <a:off x="1524000" y="3767713"/>
            <a:ext cx="9144000" cy="1655762"/>
          </a:xfrm>
        </p:spPr>
        <p:txBody>
          <a:bodyPr>
            <a:noAutofit/>
          </a:bodyPr>
          <a:lstStyle/>
          <a:p>
            <a:r>
              <a:rPr lang="en-GB" sz="3400" dirty="0"/>
              <a:t>National Report </a:t>
            </a:r>
          </a:p>
          <a:p>
            <a:r>
              <a:rPr lang="en-GB" sz="3400" dirty="0"/>
              <a:t>February 2022</a:t>
            </a:r>
          </a:p>
          <a:p>
            <a:br>
              <a:rPr lang="en-GB" sz="3400" dirty="0"/>
            </a:br>
            <a:r>
              <a:rPr lang="en-GB" sz="1000" dirty="0"/>
              <a:t> </a:t>
            </a:r>
            <a:r>
              <a:rPr lang="en-GB" sz="2000" dirty="0"/>
              <a:t> </a:t>
            </a:r>
            <a:r>
              <a:rPr lang="en-GB" sz="3400" dirty="0"/>
              <a:t> </a:t>
            </a:r>
          </a:p>
        </p:txBody>
      </p:sp>
      <p:sp>
        <p:nvSpPr>
          <p:cNvPr id="4" name="Slide Number Placeholder 3">
            <a:extLst>
              <a:ext uri="{FF2B5EF4-FFF2-40B4-BE49-F238E27FC236}">
                <a16:creationId xmlns:a16="http://schemas.microsoft.com/office/drawing/2014/main" id="{D2D1F351-B2AE-4A94-80E4-29031A40D23D}"/>
              </a:ext>
            </a:extLst>
          </p:cNvPr>
          <p:cNvSpPr>
            <a:spLocks noGrp="1"/>
          </p:cNvSpPr>
          <p:nvPr>
            <p:ph type="sldNum" sz="quarter" idx="12"/>
          </p:nvPr>
        </p:nvSpPr>
        <p:spPr/>
        <p:txBody>
          <a:bodyPr/>
          <a:lstStyle/>
          <a:p>
            <a:fld id="{6FA9A11B-04D6-42DF-BB33-D91D786B2067}" type="slidenum">
              <a:rPr lang="en-GB" smtClean="0"/>
              <a:pPr/>
              <a:t>1</a:t>
            </a:fld>
            <a:endParaRPr lang="en-GB"/>
          </a:p>
        </p:txBody>
      </p:sp>
    </p:spTree>
    <p:extLst>
      <p:ext uri="{BB962C8B-B14F-4D97-AF65-F5344CB8AC3E}">
        <p14:creationId xmlns:p14="http://schemas.microsoft.com/office/powerpoint/2010/main" val="366578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F2C26-D1CC-442D-B13A-0D58985EBA0C}"/>
              </a:ext>
            </a:extLst>
          </p:cNvPr>
          <p:cNvSpPr>
            <a:spLocks noGrp="1"/>
          </p:cNvSpPr>
          <p:nvPr>
            <p:ph type="sldNum" sz="quarter" idx="12"/>
          </p:nvPr>
        </p:nvSpPr>
        <p:spPr/>
        <p:txBody>
          <a:bodyPr/>
          <a:lstStyle/>
          <a:p>
            <a:fld id="{6FA9A11B-04D6-42DF-BB33-D91D786B2067}" type="slidenum">
              <a:rPr lang="en-GB" smtClean="0"/>
              <a:t>10</a:t>
            </a:fld>
            <a:endParaRPr lang="en-GB"/>
          </a:p>
        </p:txBody>
      </p:sp>
      <p:sp>
        <p:nvSpPr>
          <p:cNvPr id="11" name="Rectangle 10">
            <a:extLst>
              <a:ext uri="{FF2B5EF4-FFF2-40B4-BE49-F238E27FC236}">
                <a16:creationId xmlns:a16="http://schemas.microsoft.com/office/drawing/2014/main" id="{29A3AD5C-8311-473A-A358-73D98E5832AE}"/>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CA6D06BF-84F9-49E0-91CD-7C1FEB36377F}"/>
              </a:ext>
            </a:extLst>
          </p:cNvPr>
          <p:cNvSpPr>
            <a:spLocks noGrp="1"/>
          </p:cNvSpPr>
          <p:nvPr>
            <p:ph idx="1"/>
          </p:nvPr>
        </p:nvSpPr>
        <p:spPr>
          <a:xfrm>
            <a:off x="8928450" y="1761657"/>
            <a:ext cx="3171813" cy="4798893"/>
          </a:xfrm>
        </p:spPr>
        <p:txBody>
          <a:bodyPr>
            <a:normAutofit/>
          </a:bodyPr>
          <a:lstStyle/>
          <a:p>
            <a:pPr marL="0" indent="0">
              <a:buNone/>
            </a:pPr>
            <a:r>
              <a:rPr lang="en-GB" sz="1200" dirty="0"/>
              <a:t>Staff WTE numbers have grown from 10,325 to 13,779 between 30</a:t>
            </a:r>
            <a:r>
              <a:rPr lang="en-GB" sz="1200" baseline="30000" dirty="0"/>
              <a:t>th</a:t>
            </a:r>
            <a:r>
              <a:rPr lang="en-GB" sz="1200" dirty="0"/>
              <a:t> June 2019 and 31</a:t>
            </a:r>
            <a:r>
              <a:rPr lang="en-GB" sz="1200" baseline="30000" dirty="0"/>
              <a:t>st</a:t>
            </a:r>
            <a:r>
              <a:rPr lang="en-GB" sz="1200" dirty="0"/>
              <a:t> March 2021, with increases across both patient facing and non-patient facing roles. This represents a total increase of 33% between the 2019 and 2021 census date (+24% excluding trainees). </a:t>
            </a:r>
          </a:p>
          <a:p>
            <a:pPr marL="0" indent="0">
              <a:buNone/>
            </a:pPr>
            <a:r>
              <a:rPr lang="en-GB" sz="1200" dirty="0"/>
              <a:t>When reviewing the changes seen over the last twelve months, providers reported an 18% uplift in workforce numbers between the 2020 and 2021 census dates (+16% excluding trainees).</a:t>
            </a:r>
          </a:p>
          <a:p>
            <a:pPr marL="0" indent="0">
              <a:buNone/>
            </a:pPr>
            <a:r>
              <a:rPr lang="en-GB" sz="1200" dirty="0"/>
              <a:t>In other patient facing roles, there has been a notable shift in employment support staff being brought in-house by IAPT providers in both 2021 and 2020 when compared to 2019. In 2019, 48% of the employment support workforce was externally contracted, compared to 20% in 2021. </a:t>
            </a:r>
          </a:p>
        </p:txBody>
      </p:sp>
      <p:sp>
        <p:nvSpPr>
          <p:cNvPr id="13" name="Title 1">
            <a:extLst>
              <a:ext uri="{FF2B5EF4-FFF2-40B4-BE49-F238E27FC236}">
                <a16:creationId xmlns:a16="http://schemas.microsoft.com/office/drawing/2014/main" id="{481B02D2-2FB9-4862-99CA-41076E055BC9}"/>
              </a:ext>
            </a:extLst>
          </p:cNvPr>
          <p:cNvSpPr>
            <a:spLocks noGrp="1"/>
          </p:cNvSpPr>
          <p:nvPr>
            <p:ph type="title"/>
          </p:nvPr>
        </p:nvSpPr>
        <p:spPr>
          <a:xfrm>
            <a:off x="333375" y="384178"/>
            <a:ext cx="11525252" cy="882648"/>
          </a:xfrm>
        </p:spPr>
        <p:txBody>
          <a:bodyPr>
            <a:normAutofit fontScale="90000"/>
          </a:bodyPr>
          <a:lstStyle/>
          <a:p>
            <a:r>
              <a:rPr lang="en-GB" dirty="0"/>
              <a:t>National IAPT workforce overview 2019-2021 – breakdown by role (2)</a:t>
            </a:r>
          </a:p>
        </p:txBody>
      </p:sp>
      <p:pic>
        <p:nvPicPr>
          <p:cNvPr id="5" name="Picture 4" descr="A table showing numbers of employment support staff, other staff and non-patient facing roles (WTE) working within IAPT services and the percentage change each year from 2019 to 2021">
            <a:extLst>
              <a:ext uri="{FF2B5EF4-FFF2-40B4-BE49-F238E27FC236}">
                <a16:creationId xmlns:a16="http://schemas.microsoft.com/office/drawing/2014/main" id="{168A2181-1E94-4EDC-853D-9A5BC2D8DA61}"/>
              </a:ext>
            </a:extLst>
          </p:cNvPr>
          <p:cNvPicPr>
            <a:picLocks noChangeAspect="1"/>
          </p:cNvPicPr>
          <p:nvPr/>
        </p:nvPicPr>
        <p:blipFill>
          <a:blip r:embed="rId2"/>
          <a:stretch>
            <a:fillRect/>
          </a:stretch>
        </p:blipFill>
        <p:spPr>
          <a:xfrm>
            <a:off x="436676" y="1508861"/>
            <a:ext cx="8404767" cy="5109307"/>
          </a:xfrm>
          <a:prstGeom prst="rect">
            <a:avLst/>
          </a:prstGeom>
        </p:spPr>
      </p:pic>
    </p:spTree>
    <p:extLst>
      <p:ext uri="{BB962C8B-B14F-4D97-AF65-F5344CB8AC3E}">
        <p14:creationId xmlns:p14="http://schemas.microsoft.com/office/powerpoint/2010/main" val="399892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11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IAPT service provision and activity</a:t>
            </a:r>
          </a:p>
        </p:txBody>
      </p:sp>
    </p:spTree>
    <p:extLst>
      <p:ext uri="{BB962C8B-B14F-4D97-AF65-F5344CB8AC3E}">
        <p14:creationId xmlns:p14="http://schemas.microsoft.com/office/powerpoint/2010/main" val="3225899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4C7-8686-4881-A29E-36312AE06634}"/>
              </a:ext>
            </a:extLst>
          </p:cNvPr>
          <p:cNvSpPr>
            <a:spLocks noGrp="1"/>
          </p:cNvSpPr>
          <p:nvPr>
            <p:ph type="title"/>
          </p:nvPr>
        </p:nvSpPr>
        <p:spPr/>
        <p:txBody>
          <a:bodyPr/>
          <a:lstStyle/>
          <a:p>
            <a:r>
              <a:rPr lang="en-GB" dirty="0"/>
              <a:t>Service provision - Access</a:t>
            </a:r>
          </a:p>
        </p:txBody>
      </p:sp>
      <p:sp>
        <p:nvSpPr>
          <p:cNvPr id="3" name="Content Placeholder 2">
            <a:extLst>
              <a:ext uri="{FF2B5EF4-FFF2-40B4-BE49-F238E27FC236}">
                <a16:creationId xmlns:a16="http://schemas.microsoft.com/office/drawing/2014/main" id="{22205ADC-2CE8-4F37-85E2-CDBA8BAFA1FC}"/>
              </a:ext>
            </a:extLst>
          </p:cNvPr>
          <p:cNvSpPr>
            <a:spLocks noGrp="1"/>
          </p:cNvSpPr>
          <p:nvPr>
            <p:ph idx="1"/>
          </p:nvPr>
        </p:nvSpPr>
        <p:spPr>
          <a:xfrm>
            <a:off x="333373" y="1266826"/>
            <a:ext cx="11515728" cy="1653033"/>
          </a:xfrm>
        </p:spPr>
        <p:txBody>
          <a:bodyPr>
            <a:normAutofit/>
          </a:bodyPr>
          <a:lstStyle/>
          <a:p>
            <a:pPr marL="0" indent="0">
              <a:buNone/>
            </a:pPr>
            <a:r>
              <a:rPr lang="en-GB" sz="1200" dirty="0"/>
              <a:t>Whilst the majority of IAPT services offer broad access to all patients aged above 18, a growing number of services have developed pathways for specific patient age cohorts. The charts below show the proportion of providers who reported targeted services for young adults and older people. University services are common in areas with large student populations, and may be co-located within, or have strong ties with, student medical centres.  </a:t>
            </a:r>
          </a:p>
          <a:p>
            <a:pPr marL="0" indent="0">
              <a:buNone/>
            </a:pPr>
            <a:r>
              <a:rPr lang="en-GB" sz="1200" dirty="0"/>
              <a:t>The proportion of IAPT providers who reported specific pathways for patients aged 18-25 has increased from 2020, rising from 15% to 18%. This is a notable increase from the 2019 census when only 9% of respondents reported specific pathways for this age cohort.</a:t>
            </a:r>
          </a:p>
          <a:p>
            <a:pPr marL="0" indent="0">
              <a:buNone/>
            </a:pPr>
            <a:r>
              <a:rPr lang="en-GB" sz="1200" dirty="0"/>
              <a:t>Additionally, 32% of IAPT providers reported specific pathways for University students (up from 27% last year), while 26% have services targeted specifically at older adults (23% in 2020).</a:t>
            </a:r>
          </a:p>
        </p:txBody>
      </p:sp>
      <p:sp>
        <p:nvSpPr>
          <p:cNvPr id="4" name="Slide Number Placeholder 3">
            <a:extLst>
              <a:ext uri="{FF2B5EF4-FFF2-40B4-BE49-F238E27FC236}">
                <a16:creationId xmlns:a16="http://schemas.microsoft.com/office/drawing/2014/main" id="{69ED6EF9-81F5-4D38-9155-90C8222A209C}"/>
              </a:ext>
            </a:extLst>
          </p:cNvPr>
          <p:cNvSpPr>
            <a:spLocks noGrp="1"/>
          </p:cNvSpPr>
          <p:nvPr>
            <p:ph type="sldNum" sz="quarter" idx="12"/>
          </p:nvPr>
        </p:nvSpPr>
        <p:spPr/>
        <p:txBody>
          <a:bodyPr/>
          <a:lstStyle/>
          <a:p>
            <a:fld id="{6FA9A11B-04D6-42DF-BB33-D91D786B2067}" type="slidenum">
              <a:rPr lang="en-GB" smtClean="0"/>
              <a:t>12</a:t>
            </a:fld>
            <a:endParaRPr lang="en-GB"/>
          </a:p>
        </p:txBody>
      </p:sp>
      <p:pic>
        <p:nvPicPr>
          <p:cNvPr id="6" name="Picture 5" descr="A bar chart showing the proportion of providers who offer services for specific patient age cohorts. 32% of providers reported specific pathways for University students, 18% for patients aged 18-25 years old, and 26% for older adults">
            <a:extLst>
              <a:ext uri="{FF2B5EF4-FFF2-40B4-BE49-F238E27FC236}">
                <a16:creationId xmlns:a16="http://schemas.microsoft.com/office/drawing/2014/main" id="{68D2004A-CA6E-4982-9874-03BE56156EE5}"/>
              </a:ext>
            </a:extLst>
          </p:cNvPr>
          <p:cNvPicPr>
            <a:picLocks noChangeAspect="1"/>
          </p:cNvPicPr>
          <p:nvPr/>
        </p:nvPicPr>
        <p:blipFill>
          <a:blip r:embed="rId2"/>
          <a:stretch>
            <a:fillRect/>
          </a:stretch>
        </p:blipFill>
        <p:spPr>
          <a:xfrm>
            <a:off x="1975955" y="2919859"/>
            <a:ext cx="8230563" cy="3011114"/>
          </a:xfrm>
          <a:prstGeom prst="rect">
            <a:avLst/>
          </a:prstGeom>
        </p:spPr>
      </p:pic>
    </p:spTree>
    <p:extLst>
      <p:ext uri="{BB962C8B-B14F-4D97-AF65-F5344CB8AC3E}">
        <p14:creationId xmlns:p14="http://schemas.microsoft.com/office/powerpoint/2010/main" val="984736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B205-058A-484A-AA05-7FF476123E4C}"/>
              </a:ext>
            </a:extLst>
          </p:cNvPr>
          <p:cNvSpPr>
            <a:spLocks noGrp="1"/>
          </p:cNvSpPr>
          <p:nvPr>
            <p:ph type="title"/>
          </p:nvPr>
        </p:nvSpPr>
        <p:spPr/>
        <p:txBody>
          <a:bodyPr/>
          <a:lstStyle/>
          <a:p>
            <a:r>
              <a:rPr lang="en-GB" dirty="0"/>
              <a:t>Age restrictions</a:t>
            </a:r>
          </a:p>
        </p:txBody>
      </p:sp>
      <p:sp>
        <p:nvSpPr>
          <p:cNvPr id="3" name="Content Placeholder 2">
            <a:extLst>
              <a:ext uri="{FF2B5EF4-FFF2-40B4-BE49-F238E27FC236}">
                <a16:creationId xmlns:a16="http://schemas.microsoft.com/office/drawing/2014/main" id="{F57C43E9-3F09-4830-8DE7-309E58D56049}"/>
              </a:ext>
            </a:extLst>
          </p:cNvPr>
          <p:cNvSpPr>
            <a:spLocks noGrp="1"/>
          </p:cNvSpPr>
          <p:nvPr>
            <p:ph idx="1"/>
          </p:nvPr>
        </p:nvSpPr>
        <p:spPr>
          <a:xfrm>
            <a:off x="7143760" y="1804342"/>
            <a:ext cx="4424169" cy="4442619"/>
          </a:xfrm>
        </p:spPr>
        <p:txBody>
          <a:bodyPr>
            <a:normAutofit/>
          </a:bodyPr>
          <a:lstStyle/>
          <a:p>
            <a:pPr marL="0" indent="0">
              <a:buNone/>
            </a:pPr>
            <a:r>
              <a:rPr lang="en-GB" sz="1200" dirty="0"/>
              <a:t>The placement of the upper and lower age bandings reported on 31</a:t>
            </a:r>
            <a:r>
              <a:rPr lang="en-GB" sz="1200" baseline="30000" dirty="0"/>
              <a:t>st</a:t>
            </a:r>
            <a:r>
              <a:rPr lang="en-GB" sz="1200" dirty="0"/>
              <a:t> March 2021 remained largely unchanged from 2019 and 2020, with the majority of providers reporting a lower age limit between 16 and 18 years of age. The green bars represent non-NHS organisations, with NHS providers detailed in blue. </a:t>
            </a:r>
          </a:p>
          <a:p>
            <a:pPr marL="0" indent="0">
              <a:buNone/>
            </a:pPr>
            <a:r>
              <a:rPr lang="en-GB" sz="1200" dirty="0"/>
              <a:t>Only a small number of respondents reported the use of patient upper age limits, with those enforcing upper age restrictions typically reporting boundaries of either 80 or 100 years of age.</a:t>
            </a:r>
          </a:p>
        </p:txBody>
      </p:sp>
      <p:sp>
        <p:nvSpPr>
          <p:cNvPr id="4" name="Slide Number Placeholder 3">
            <a:extLst>
              <a:ext uri="{FF2B5EF4-FFF2-40B4-BE49-F238E27FC236}">
                <a16:creationId xmlns:a16="http://schemas.microsoft.com/office/drawing/2014/main" id="{ED23BEAB-3A8F-42D1-B48D-DD63B159DD58}"/>
              </a:ext>
            </a:extLst>
          </p:cNvPr>
          <p:cNvSpPr>
            <a:spLocks noGrp="1"/>
          </p:cNvSpPr>
          <p:nvPr>
            <p:ph type="sldNum" sz="quarter" idx="12"/>
          </p:nvPr>
        </p:nvSpPr>
        <p:spPr/>
        <p:txBody>
          <a:bodyPr/>
          <a:lstStyle/>
          <a:p>
            <a:fld id="{6FA9A11B-04D6-42DF-BB33-D91D786B2067}" type="slidenum">
              <a:rPr lang="en-GB" smtClean="0"/>
              <a:t>13</a:t>
            </a:fld>
            <a:endParaRPr lang="en-GB"/>
          </a:p>
        </p:txBody>
      </p:sp>
      <p:pic>
        <p:nvPicPr>
          <p:cNvPr id="6" name="Picture 5" descr="A column chart depicting the lower age limit of IAPT service providers. The mean and median are both 17">
            <a:extLst>
              <a:ext uri="{FF2B5EF4-FFF2-40B4-BE49-F238E27FC236}">
                <a16:creationId xmlns:a16="http://schemas.microsoft.com/office/drawing/2014/main" id="{4AC27A44-C5E4-4640-B418-536463A44644}"/>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132865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2369-F0CA-455C-AAEB-A47032F11E9E}"/>
              </a:ext>
            </a:extLst>
          </p:cNvPr>
          <p:cNvSpPr>
            <a:spLocks noGrp="1"/>
          </p:cNvSpPr>
          <p:nvPr>
            <p:ph type="title"/>
          </p:nvPr>
        </p:nvSpPr>
        <p:spPr/>
        <p:txBody>
          <a:bodyPr/>
          <a:lstStyle/>
          <a:p>
            <a:r>
              <a:rPr lang="en-GB" dirty="0"/>
              <a:t>Therapy in languages other than English</a:t>
            </a:r>
          </a:p>
        </p:txBody>
      </p:sp>
      <p:sp>
        <p:nvSpPr>
          <p:cNvPr id="4" name="Slide Number Placeholder 3">
            <a:extLst>
              <a:ext uri="{FF2B5EF4-FFF2-40B4-BE49-F238E27FC236}">
                <a16:creationId xmlns:a16="http://schemas.microsoft.com/office/drawing/2014/main" id="{66C17B39-6FC9-42BF-9FAF-3A1754ABCCCF}"/>
              </a:ext>
            </a:extLst>
          </p:cNvPr>
          <p:cNvSpPr>
            <a:spLocks noGrp="1"/>
          </p:cNvSpPr>
          <p:nvPr>
            <p:ph type="sldNum" sz="quarter" idx="12"/>
          </p:nvPr>
        </p:nvSpPr>
        <p:spPr/>
        <p:txBody>
          <a:bodyPr/>
          <a:lstStyle/>
          <a:p>
            <a:fld id="{6FA9A11B-04D6-42DF-BB33-D91D786B2067}" type="slidenum">
              <a:rPr lang="en-GB" smtClean="0"/>
              <a:t>14</a:t>
            </a:fld>
            <a:endParaRPr lang="en-GB"/>
          </a:p>
        </p:txBody>
      </p:sp>
      <p:sp>
        <p:nvSpPr>
          <p:cNvPr id="9" name="Content Placeholder 8">
            <a:extLst>
              <a:ext uri="{FF2B5EF4-FFF2-40B4-BE49-F238E27FC236}">
                <a16:creationId xmlns:a16="http://schemas.microsoft.com/office/drawing/2014/main" id="{96AD0603-281E-46A7-9128-3237F73F5E15}"/>
              </a:ext>
            </a:extLst>
          </p:cNvPr>
          <p:cNvSpPr>
            <a:spLocks noGrp="1"/>
          </p:cNvSpPr>
          <p:nvPr>
            <p:ph idx="1"/>
          </p:nvPr>
        </p:nvSpPr>
        <p:spPr>
          <a:xfrm>
            <a:off x="6686859" y="1825506"/>
            <a:ext cx="3181351" cy="4610099"/>
          </a:xfrm>
        </p:spPr>
        <p:txBody>
          <a:bodyPr>
            <a:normAutofit/>
          </a:bodyPr>
          <a:lstStyle/>
          <a:p>
            <a:pPr marL="0" indent="0">
              <a:buNone/>
            </a:pPr>
            <a:r>
              <a:rPr lang="en-GB" sz="1200" dirty="0"/>
              <a:t>66% of IAPT providers (128 of 195 respondents to this metric) reported staff in post who were able to  provide therapy in languages other than English, including British Sign Language. </a:t>
            </a:r>
          </a:p>
          <a:p>
            <a:pPr marL="0" indent="0">
              <a:buNone/>
            </a:pPr>
            <a:r>
              <a:rPr lang="en-GB" sz="1200" dirty="0"/>
              <a:t>Many providers have a selection of languages available to patients. Commonly available languages include:</a:t>
            </a:r>
          </a:p>
          <a:p>
            <a:pPr marL="0" indent="0">
              <a:buNone/>
            </a:pPr>
            <a:endParaRPr lang="en-GB" sz="1200" dirty="0"/>
          </a:p>
          <a:p>
            <a:pPr lvl="1"/>
            <a:r>
              <a:rPr lang="en-GB" sz="1200" dirty="0"/>
              <a:t>Polish – 43 providers</a:t>
            </a:r>
          </a:p>
          <a:p>
            <a:pPr lvl="1"/>
            <a:r>
              <a:rPr lang="en-GB" sz="1200" dirty="0"/>
              <a:t>Urdu – 37 providers</a:t>
            </a:r>
          </a:p>
          <a:p>
            <a:pPr lvl="1"/>
            <a:r>
              <a:rPr lang="en-GB" sz="1200" dirty="0"/>
              <a:t>Punjabi – 28 providers</a:t>
            </a:r>
          </a:p>
          <a:p>
            <a:pPr lvl="1"/>
            <a:r>
              <a:rPr lang="en-GB" sz="1200" dirty="0"/>
              <a:t>Spanish – 22 providers</a:t>
            </a:r>
          </a:p>
          <a:p>
            <a:pPr lvl="1"/>
            <a:r>
              <a:rPr lang="en-GB" sz="1200" dirty="0"/>
              <a:t>French – 16 providers</a:t>
            </a:r>
          </a:p>
          <a:p>
            <a:pPr lvl="1"/>
            <a:r>
              <a:rPr lang="en-GB" sz="1200" dirty="0"/>
              <a:t>BSL – 10 providers</a:t>
            </a:r>
            <a:r>
              <a:rPr lang="en-GB" sz="700" dirty="0"/>
              <a:t> </a:t>
            </a:r>
          </a:p>
          <a:p>
            <a:pPr lvl="1"/>
            <a:endParaRPr lang="en-GB" sz="700" dirty="0"/>
          </a:p>
          <a:p>
            <a:pPr marL="0" indent="0">
              <a:buNone/>
            </a:pPr>
            <a:r>
              <a:rPr lang="en-GB" sz="1200" dirty="0"/>
              <a:t>It is worth noting the fluidity of this metric, linking directly to the staff profile in post, which may result in frequent changes depending on staff turnover. </a:t>
            </a:r>
          </a:p>
        </p:txBody>
      </p:sp>
      <p:pic>
        <p:nvPicPr>
          <p:cNvPr id="3" name="Picture 2" descr="A pie chart detailing the 66% proportion of respondents who confirmed that their staff provided therapy in languages other than English (including sign language), compared to 34% who did not">
            <a:extLst>
              <a:ext uri="{FF2B5EF4-FFF2-40B4-BE49-F238E27FC236}">
                <a16:creationId xmlns:a16="http://schemas.microsoft.com/office/drawing/2014/main" id="{435BF1EA-8BF8-47E6-A79D-3079B3971FFD}"/>
              </a:ext>
            </a:extLst>
          </p:cNvPr>
          <p:cNvPicPr>
            <a:picLocks noChangeAspect="1"/>
          </p:cNvPicPr>
          <p:nvPr/>
        </p:nvPicPr>
        <p:blipFill>
          <a:blip r:embed="rId2"/>
          <a:stretch>
            <a:fillRect/>
          </a:stretch>
        </p:blipFill>
        <p:spPr>
          <a:xfrm>
            <a:off x="722086" y="1523835"/>
            <a:ext cx="5419000" cy="4433082"/>
          </a:xfrm>
          <a:prstGeom prst="rect">
            <a:avLst/>
          </a:prstGeom>
        </p:spPr>
      </p:pic>
    </p:spTree>
    <p:extLst>
      <p:ext uri="{BB962C8B-B14F-4D97-AF65-F5344CB8AC3E}">
        <p14:creationId xmlns:p14="http://schemas.microsoft.com/office/powerpoint/2010/main" val="426717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5617-0AE1-4798-9BF3-34C508038642}"/>
              </a:ext>
            </a:extLst>
          </p:cNvPr>
          <p:cNvSpPr>
            <a:spLocks noGrp="1"/>
          </p:cNvSpPr>
          <p:nvPr>
            <p:ph type="title"/>
          </p:nvPr>
        </p:nvSpPr>
        <p:spPr/>
        <p:txBody>
          <a:bodyPr/>
          <a:lstStyle/>
          <a:p>
            <a:r>
              <a:rPr lang="en-GB" dirty="0"/>
              <a:t>Therapeutic offer</a:t>
            </a:r>
          </a:p>
        </p:txBody>
      </p:sp>
      <p:sp>
        <p:nvSpPr>
          <p:cNvPr id="3" name="Content Placeholder 2">
            <a:extLst>
              <a:ext uri="{FF2B5EF4-FFF2-40B4-BE49-F238E27FC236}">
                <a16:creationId xmlns:a16="http://schemas.microsoft.com/office/drawing/2014/main" id="{9511FE61-5196-4E59-A273-24515C5D3510}"/>
              </a:ext>
            </a:extLst>
          </p:cNvPr>
          <p:cNvSpPr>
            <a:spLocks noGrp="1"/>
          </p:cNvSpPr>
          <p:nvPr>
            <p:ph idx="1"/>
          </p:nvPr>
        </p:nvSpPr>
        <p:spPr>
          <a:xfrm>
            <a:off x="8731463" y="1266826"/>
            <a:ext cx="2916039" cy="4868860"/>
          </a:xfrm>
        </p:spPr>
        <p:txBody>
          <a:bodyPr>
            <a:normAutofit/>
          </a:bodyPr>
          <a:lstStyle/>
          <a:p>
            <a:pPr marL="0" indent="0">
              <a:buNone/>
            </a:pPr>
            <a:r>
              <a:rPr lang="en-GB" sz="1200" dirty="0"/>
              <a:t>The chart on the left summarises the therapeutic offer of participating IAPT providers, based on their position as of 31</a:t>
            </a:r>
            <a:r>
              <a:rPr lang="en-GB" sz="1200" baseline="30000" dirty="0"/>
              <a:t>st</a:t>
            </a:r>
            <a:r>
              <a:rPr lang="en-GB" sz="1200" dirty="0"/>
              <a:t> March 2021. </a:t>
            </a:r>
          </a:p>
          <a:p>
            <a:pPr marL="0" indent="0">
              <a:buNone/>
            </a:pPr>
            <a:r>
              <a:rPr lang="en-GB" sz="1200" dirty="0"/>
              <a:t>As in previous censuses, the therapy offered most commonly by providers was Cognitive Behavioural Therapy (92% of providers), followed by Eye Movement Desensitisation and Reprocessing (88% of providers), and Counselling for Depression (79% of providers). </a:t>
            </a:r>
          </a:p>
          <a:p>
            <a:pPr marL="0" indent="0">
              <a:buNone/>
            </a:pPr>
            <a:r>
              <a:rPr lang="en-GB" sz="1200" dirty="0"/>
              <a:t>Dynamic Interpersonal Therapy is now offered by 42% of providers, compared to 36% reported in 2020 (+17%).</a:t>
            </a:r>
          </a:p>
          <a:p>
            <a:pPr marL="0" indent="0">
              <a:buNone/>
            </a:pPr>
            <a:endParaRPr lang="en-GB" sz="1200" dirty="0"/>
          </a:p>
        </p:txBody>
      </p:sp>
      <p:sp>
        <p:nvSpPr>
          <p:cNvPr id="4" name="Slide Number Placeholder 3">
            <a:extLst>
              <a:ext uri="{FF2B5EF4-FFF2-40B4-BE49-F238E27FC236}">
                <a16:creationId xmlns:a16="http://schemas.microsoft.com/office/drawing/2014/main" id="{F0C8D215-5B6E-4F01-9F74-EA9C49980BBF}"/>
              </a:ext>
            </a:extLst>
          </p:cNvPr>
          <p:cNvSpPr>
            <a:spLocks noGrp="1"/>
          </p:cNvSpPr>
          <p:nvPr>
            <p:ph type="sldNum" sz="quarter" idx="12"/>
          </p:nvPr>
        </p:nvSpPr>
        <p:spPr/>
        <p:txBody>
          <a:bodyPr/>
          <a:lstStyle/>
          <a:p>
            <a:fld id="{6FA9A11B-04D6-42DF-BB33-D91D786B2067}" type="slidenum">
              <a:rPr lang="en-GB" smtClean="0"/>
              <a:t>15</a:t>
            </a:fld>
            <a:endParaRPr lang="en-GB"/>
          </a:p>
        </p:txBody>
      </p:sp>
      <p:pic>
        <p:nvPicPr>
          <p:cNvPr id="5" name="Picture 4" descr="A bar chart detailing the proportion of organisations who confirmed that they offered different therapies, including CBT and EMDR">
            <a:extLst>
              <a:ext uri="{FF2B5EF4-FFF2-40B4-BE49-F238E27FC236}">
                <a16:creationId xmlns:a16="http://schemas.microsoft.com/office/drawing/2014/main" id="{43DA6342-9FB9-4301-8DE2-72F21F4F21AB}"/>
              </a:ext>
            </a:extLst>
          </p:cNvPr>
          <p:cNvPicPr>
            <a:picLocks noChangeAspect="1"/>
          </p:cNvPicPr>
          <p:nvPr/>
        </p:nvPicPr>
        <p:blipFill>
          <a:blip r:embed="rId2"/>
          <a:stretch>
            <a:fillRect/>
          </a:stretch>
        </p:blipFill>
        <p:spPr>
          <a:xfrm>
            <a:off x="308128" y="1059215"/>
            <a:ext cx="8043539" cy="5193828"/>
          </a:xfrm>
          <a:prstGeom prst="rect">
            <a:avLst/>
          </a:prstGeom>
        </p:spPr>
      </p:pic>
    </p:spTree>
    <p:extLst>
      <p:ext uri="{BB962C8B-B14F-4D97-AF65-F5344CB8AC3E}">
        <p14:creationId xmlns:p14="http://schemas.microsoft.com/office/powerpoint/2010/main" val="68481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ar chart detailing the proportion of organisations who confirmed that they utilised digital technologies, for example via video consultations, websites, apps etc.">
            <a:extLst>
              <a:ext uri="{FF2B5EF4-FFF2-40B4-BE49-F238E27FC236}">
                <a16:creationId xmlns:a16="http://schemas.microsoft.com/office/drawing/2014/main" id="{77E34249-389F-44AB-B2D1-D5C0D997FA65}"/>
              </a:ext>
            </a:extLst>
          </p:cNvPr>
          <p:cNvPicPr>
            <a:picLocks noChangeAspect="1"/>
          </p:cNvPicPr>
          <p:nvPr/>
        </p:nvPicPr>
        <p:blipFill>
          <a:blip r:embed="rId3"/>
          <a:stretch>
            <a:fillRect/>
          </a:stretch>
        </p:blipFill>
        <p:spPr>
          <a:xfrm>
            <a:off x="158050" y="1236808"/>
            <a:ext cx="7290315" cy="4827172"/>
          </a:xfrm>
          <a:prstGeom prst="rect">
            <a:avLst/>
          </a:prstGeom>
        </p:spPr>
      </p:pic>
      <p:sp>
        <p:nvSpPr>
          <p:cNvPr id="2" name="Title 1">
            <a:extLst>
              <a:ext uri="{FF2B5EF4-FFF2-40B4-BE49-F238E27FC236}">
                <a16:creationId xmlns:a16="http://schemas.microsoft.com/office/drawing/2014/main" id="{29461700-5861-47C3-87E1-A8D745D6B050}"/>
              </a:ext>
            </a:extLst>
          </p:cNvPr>
          <p:cNvSpPr>
            <a:spLocks noGrp="1"/>
          </p:cNvSpPr>
          <p:nvPr>
            <p:ph type="title"/>
          </p:nvPr>
        </p:nvSpPr>
        <p:spPr/>
        <p:txBody>
          <a:bodyPr/>
          <a:lstStyle/>
          <a:p>
            <a:r>
              <a:rPr lang="en-GB" dirty="0"/>
              <a:t>Digital offer</a:t>
            </a:r>
          </a:p>
        </p:txBody>
      </p:sp>
      <p:sp>
        <p:nvSpPr>
          <p:cNvPr id="4" name="Slide Number Placeholder 3">
            <a:extLst>
              <a:ext uri="{FF2B5EF4-FFF2-40B4-BE49-F238E27FC236}">
                <a16:creationId xmlns:a16="http://schemas.microsoft.com/office/drawing/2014/main" id="{64C42F3E-A1DB-40C6-AB0B-7E0CD0C4EDA7}"/>
              </a:ext>
            </a:extLst>
          </p:cNvPr>
          <p:cNvSpPr>
            <a:spLocks noGrp="1"/>
          </p:cNvSpPr>
          <p:nvPr>
            <p:ph type="sldNum" sz="quarter" idx="12"/>
          </p:nvPr>
        </p:nvSpPr>
        <p:spPr/>
        <p:txBody>
          <a:bodyPr/>
          <a:lstStyle/>
          <a:p>
            <a:fld id="{6FA9A11B-04D6-42DF-BB33-D91D786B2067}" type="slidenum">
              <a:rPr lang="en-GB" smtClean="0"/>
              <a:t>16</a:t>
            </a:fld>
            <a:endParaRPr lang="en-GB"/>
          </a:p>
        </p:txBody>
      </p:sp>
      <p:sp>
        <p:nvSpPr>
          <p:cNvPr id="7" name="Rectangle 6">
            <a:extLst>
              <a:ext uri="{FF2B5EF4-FFF2-40B4-BE49-F238E27FC236}">
                <a16:creationId xmlns:a16="http://schemas.microsoft.com/office/drawing/2014/main" id="{7FAE3EC6-8FEF-4BA0-B9A1-F8252B939FB3}"/>
              </a:ext>
              <a:ext uri="{C183D7F6-B498-43B3-948B-1728B52AA6E4}">
                <adec:decorative xmlns:adec="http://schemas.microsoft.com/office/drawing/2017/decorative" val="1"/>
              </a:ext>
            </a:extLst>
          </p:cNvPr>
          <p:cNvSpPr/>
          <p:nvPr/>
        </p:nvSpPr>
        <p:spPr>
          <a:xfrm>
            <a:off x="9740192" y="4976139"/>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CD49C359-4FCF-4B74-87DF-DB3115E56190}"/>
              </a:ext>
            </a:extLst>
          </p:cNvPr>
          <p:cNvSpPr>
            <a:spLocks noGrp="1"/>
          </p:cNvSpPr>
          <p:nvPr>
            <p:ph idx="1"/>
          </p:nvPr>
        </p:nvSpPr>
        <p:spPr>
          <a:xfrm>
            <a:off x="7796326" y="1435397"/>
            <a:ext cx="3714339" cy="4827172"/>
          </a:xfrm>
        </p:spPr>
        <p:txBody>
          <a:bodyPr>
            <a:normAutofit/>
          </a:bodyPr>
          <a:lstStyle/>
          <a:p>
            <a:pPr marL="0" indent="0">
              <a:buNone/>
            </a:pPr>
            <a:r>
              <a:rPr lang="en-GB" sz="1200" dirty="0"/>
              <a:t>The Covid-19 pandemic changed the nature of healthcare delivery, demanding a rapid shift to virtual care encompassing a range of digital platforms. Almost all IAPT providers adopted a majority virtual model of care from April 2020. The chart to the left shows the levels of adoption of various digital tools reported by providers this year.</a:t>
            </a:r>
          </a:p>
          <a:p>
            <a:pPr marL="0" indent="0">
              <a:buNone/>
            </a:pPr>
            <a:r>
              <a:rPr lang="en-GB" sz="1200" dirty="0"/>
              <a:t>There has been a notable increase in participants utilising video consultations, with 100% of respondents to this metric reporting the use of virtual consultations as part of their digital service offer, compared to 95% in 2020, towards the start of the pandemic.</a:t>
            </a:r>
          </a:p>
          <a:p>
            <a:pPr marL="0" indent="0">
              <a:buNone/>
            </a:pPr>
            <a:r>
              <a:rPr lang="en-GB" sz="1200" dirty="0"/>
              <a:t>Additionally, 86% of participants utilise websites and other approved digital platforms, for example, SilverCloud.</a:t>
            </a:r>
          </a:p>
          <a:p>
            <a:pPr marL="0" indent="0">
              <a:buNone/>
            </a:pPr>
            <a:r>
              <a:rPr lang="en-GB" sz="1200" dirty="0"/>
              <a:t>This year’s data specification included two new metrics within the digital offer section; web chat, and online appointment booking systems, which were utilised by 31% and 25% of respondents respectively. Online appointment booking systems refer to a web-based system for booking appointments, differentiated from the video consultations previously detailed.</a:t>
            </a:r>
          </a:p>
        </p:txBody>
      </p:sp>
    </p:spTree>
    <p:extLst>
      <p:ext uri="{BB962C8B-B14F-4D97-AF65-F5344CB8AC3E}">
        <p14:creationId xmlns:p14="http://schemas.microsoft.com/office/powerpoint/2010/main" val="2174750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17</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Workforce profile</a:t>
            </a:r>
          </a:p>
        </p:txBody>
      </p:sp>
    </p:spTree>
    <p:extLst>
      <p:ext uri="{BB962C8B-B14F-4D97-AF65-F5344CB8AC3E}">
        <p14:creationId xmlns:p14="http://schemas.microsoft.com/office/powerpoint/2010/main" val="3463101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49ED-9956-493F-A3F3-594200D36C32}"/>
              </a:ext>
            </a:extLst>
          </p:cNvPr>
          <p:cNvSpPr>
            <a:spLocks noGrp="1"/>
          </p:cNvSpPr>
          <p:nvPr>
            <p:ph type="title"/>
          </p:nvPr>
        </p:nvSpPr>
        <p:spPr/>
        <p:txBody>
          <a:bodyPr/>
          <a:lstStyle/>
          <a:p>
            <a:r>
              <a:rPr lang="en-GB" dirty="0"/>
              <a:t>Workforce composition (WTE)</a:t>
            </a:r>
          </a:p>
        </p:txBody>
      </p:sp>
      <p:sp>
        <p:nvSpPr>
          <p:cNvPr id="14" name="Rectangle 13">
            <a:extLst>
              <a:ext uri="{FF2B5EF4-FFF2-40B4-BE49-F238E27FC236}">
                <a16:creationId xmlns:a16="http://schemas.microsoft.com/office/drawing/2014/main" id="{7FFE770C-A31A-4209-BE6D-78F513A0E7D8}"/>
              </a:ext>
              <a:ext uri="{C183D7F6-B498-43B3-948B-1728B52AA6E4}">
                <adec:decorative xmlns:adec="http://schemas.microsoft.com/office/drawing/2017/decorative" val="1"/>
              </a:ext>
            </a:extLst>
          </p:cNvPr>
          <p:cNvSpPr/>
          <p:nvPr/>
        </p:nvSpPr>
        <p:spPr>
          <a:xfrm>
            <a:off x="9715500" y="4775376"/>
            <a:ext cx="2476500" cy="214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B2957E46-24BC-46A2-9B39-91D81D97838F}"/>
              </a:ext>
            </a:extLst>
          </p:cNvPr>
          <p:cNvSpPr>
            <a:spLocks noGrp="1"/>
          </p:cNvSpPr>
          <p:nvPr>
            <p:ph type="sldNum" sz="quarter" idx="12"/>
          </p:nvPr>
        </p:nvSpPr>
        <p:spPr/>
        <p:txBody>
          <a:bodyPr/>
          <a:lstStyle/>
          <a:p>
            <a:fld id="{6FA9A11B-04D6-42DF-BB33-D91D786B2067}" type="slidenum">
              <a:rPr lang="en-GB" smtClean="0"/>
              <a:t>18</a:t>
            </a:fld>
            <a:endParaRPr lang="en-GB"/>
          </a:p>
        </p:txBody>
      </p:sp>
      <p:sp>
        <p:nvSpPr>
          <p:cNvPr id="11" name="TextBox 10">
            <a:extLst>
              <a:ext uri="{FF2B5EF4-FFF2-40B4-BE49-F238E27FC236}">
                <a16:creationId xmlns:a16="http://schemas.microsoft.com/office/drawing/2014/main" id="{C66080C9-0F9B-42DF-BB08-BE8E9C563013}"/>
              </a:ext>
            </a:extLst>
          </p:cNvPr>
          <p:cNvSpPr txBox="1"/>
          <p:nvPr/>
        </p:nvSpPr>
        <p:spPr>
          <a:xfrm>
            <a:off x="9154535" y="5522757"/>
            <a:ext cx="2654588" cy="646331"/>
          </a:xfrm>
          <a:prstGeom prst="rect">
            <a:avLst/>
          </a:prstGeom>
          <a:solidFill>
            <a:srgbClr val="772C2A"/>
          </a:solidFill>
        </p:spPr>
        <p:txBody>
          <a:bodyPr wrap="square" rtlCol="0">
            <a:spAutoFit/>
          </a:bodyPr>
          <a:lstStyle/>
          <a:p>
            <a:r>
              <a:rPr lang="en-GB" sz="1200" dirty="0">
                <a:solidFill>
                  <a:schemeClr val="bg1"/>
                </a:solidFill>
              </a:rPr>
              <a:t>“Others” include:</a:t>
            </a:r>
          </a:p>
          <a:p>
            <a:r>
              <a:rPr lang="en-GB" sz="1200" dirty="0">
                <a:solidFill>
                  <a:schemeClr val="bg1"/>
                </a:solidFill>
              </a:rPr>
              <a:t>Other uncategorised staff – 2% </a:t>
            </a:r>
          </a:p>
          <a:p>
            <a:r>
              <a:rPr lang="en-GB" sz="1200" dirty="0">
                <a:solidFill>
                  <a:schemeClr val="bg1"/>
                </a:solidFill>
              </a:rPr>
              <a:t>Non-IAPT Qualified PWP Workers – 2%</a:t>
            </a:r>
          </a:p>
        </p:txBody>
      </p:sp>
      <p:sp>
        <p:nvSpPr>
          <p:cNvPr id="3" name="Content Placeholder 2">
            <a:extLst>
              <a:ext uri="{FF2B5EF4-FFF2-40B4-BE49-F238E27FC236}">
                <a16:creationId xmlns:a16="http://schemas.microsoft.com/office/drawing/2014/main" id="{17BA22B7-8226-4E3C-BBD4-03950C87FF63}"/>
              </a:ext>
            </a:extLst>
          </p:cNvPr>
          <p:cNvSpPr>
            <a:spLocks noGrp="1"/>
          </p:cNvSpPr>
          <p:nvPr>
            <p:ph idx="1"/>
          </p:nvPr>
        </p:nvSpPr>
        <p:spPr>
          <a:xfrm>
            <a:off x="472851" y="1932834"/>
            <a:ext cx="3149240" cy="2615565"/>
          </a:xfrm>
        </p:spPr>
        <p:txBody>
          <a:bodyPr>
            <a:noAutofit/>
          </a:bodyPr>
          <a:lstStyle/>
          <a:p>
            <a:pPr marL="0" indent="0">
              <a:buNone/>
            </a:pPr>
            <a:r>
              <a:rPr lang="en-GB" sz="1200" dirty="0"/>
              <a:t>Analysis of the IAPT workforce WTE by role confirms that the majority of staff are employed within specific therapy roles.</a:t>
            </a:r>
          </a:p>
          <a:p>
            <a:pPr marL="0" indent="0">
              <a:buNone/>
            </a:pPr>
            <a:r>
              <a:rPr lang="en-GB" sz="1200" dirty="0"/>
              <a:t>Across all IAPT providers, 55% of staff sit within the core disciplines of PWPs or HITs.</a:t>
            </a:r>
          </a:p>
          <a:p>
            <a:pPr marL="0" indent="0">
              <a:buNone/>
            </a:pPr>
            <a:r>
              <a:rPr lang="en-GB" sz="1200" dirty="0"/>
              <a:t>Furthermore, approximately 19% of staff are in non-therapy positions including administration, management and clerical roles.</a:t>
            </a:r>
          </a:p>
          <a:p>
            <a:pPr marL="0" indent="0">
              <a:buNone/>
            </a:pPr>
            <a:r>
              <a:rPr lang="en-GB" sz="1200" dirty="0"/>
              <a:t>Employment advisers (including those who are externally contracted) represented 3% of total staffing WTE numbers as on the census date.</a:t>
            </a:r>
          </a:p>
        </p:txBody>
      </p:sp>
      <p:pic>
        <p:nvPicPr>
          <p:cNvPr id="5" name="Picture 4" descr="A pie chart showing the discipline mix of staff working in IAPT services. 55% of staff WTE sit within the core disciplines of PWPs or HITs">
            <a:extLst>
              <a:ext uri="{FF2B5EF4-FFF2-40B4-BE49-F238E27FC236}">
                <a16:creationId xmlns:a16="http://schemas.microsoft.com/office/drawing/2014/main" id="{D41F8621-C631-4F50-A42D-C86557DECF58}"/>
              </a:ext>
            </a:extLst>
          </p:cNvPr>
          <p:cNvPicPr>
            <a:picLocks noChangeAspect="1"/>
          </p:cNvPicPr>
          <p:nvPr/>
        </p:nvPicPr>
        <p:blipFill rotWithShape="1">
          <a:blip r:embed="rId2"/>
          <a:srcRect r="27507"/>
          <a:stretch/>
        </p:blipFill>
        <p:spPr>
          <a:xfrm>
            <a:off x="1890708" y="1266826"/>
            <a:ext cx="7033788" cy="5436136"/>
          </a:xfrm>
          <a:prstGeom prst="rect">
            <a:avLst/>
          </a:prstGeom>
        </p:spPr>
      </p:pic>
      <p:pic>
        <p:nvPicPr>
          <p:cNvPr id="7" name="Picture 6">
            <a:extLst>
              <a:ext uri="{FF2B5EF4-FFF2-40B4-BE49-F238E27FC236}">
                <a16:creationId xmlns:a16="http://schemas.microsoft.com/office/drawing/2014/main" id="{1203E4B2-0308-4695-BA2B-5477545D3F38}"/>
              </a:ext>
              <a:ext uri="{C183D7F6-B498-43B3-948B-1728B52AA6E4}">
                <adec:decorative xmlns:adec="http://schemas.microsoft.com/office/drawing/2017/decorative" val="1"/>
              </a:ext>
            </a:extLst>
          </p:cNvPr>
          <p:cNvPicPr>
            <a:picLocks noChangeAspect="1"/>
          </p:cNvPicPr>
          <p:nvPr/>
        </p:nvPicPr>
        <p:blipFill rotWithShape="1">
          <a:blip r:embed="rId3"/>
          <a:srcRect l="71264" t="19381" b="23937"/>
          <a:stretch/>
        </p:blipFill>
        <p:spPr>
          <a:xfrm>
            <a:off x="8889256" y="2026038"/>
            <a:ext cx="2919867" cy="3198417"/>
          </a:xfrm>
          <a:prstGeom prst="rect">
            <a:avLst/>
          </a:prstGeom>
        </p:spPr>
      </p:pic>
    </p:spTree>
    <p:extLst>
      <p:ext uri="{BB962C8B-B14F-4D97-AF65-F5344CB8AC3E}">
        <p14:creationId xmlns:p14="http://schemas.microsoft.com/office/powerpoint/2010/main" val="223475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B7AD-498F-4189-B7EF-0F0227670ACD}"/>
              </a:ext>
            </a:extLst>
          </p:cNvPr>
          <p:cNvSpPr>
            <a:spLocks noGrp="1"/>
          </p:cNvSpPr>
          <p:nvPr>
            <p:ph type="title"/>
          </p:nvPr>
        </p:nvSpPr>
        <p:spPr/>
        <p:txBody>
          <a:bodyPr>
            <a:normAutofit/>
          </a:bodyPr>
          <a:lstStyle/>
          <a:p>
            <a:r>
              <a:rPr lang="en-GB" dirty="0"/>
              <a:t>Workforce composition (WTE) by role</a:t>
            </a:r>
          </a:p>
        </p:txBody>
      </p:sp>
      <p:sp>
        <p:nvSpPr>
          <p:cNvPr id="3" name="Content Placeholder 2">
            <a:extLst>
              <a:ext uri="{FF2B5EF4-FFF2-40B4-BE49-F238E27FC236}">
                <a16:creationId xmlns:a16="http://schemas.microsoft.com/office/drawing/2014/main" id="{349AA78B-032A-4BB3-8330-3D6580E4BA7C}"/>
              </a:ext>
            </a:extLst>
          </p:cNvPr>
          <p:cNvSpPr>
            <a:spLocks noGrp="1"/>
          </p:cNvSpPr>
          <p:nvPr>
            <p:ph idx="1"/>
          </p:nvPr>
        </p:nvSpPr>
        <p:spPr>
          <a:xfrm>
            <a:off x="7023782" y="1892124"/>
            <a:ext cx="4557667" cy="2155415"/>
          </a:xfrm>
        </p:spPr>
        <p:txBody>
          <a:bodyPr>
            <a:normAutofit/>
          </a:bodyPr>
          <a:lstStyle/>
          <a:p>
            <a:pPr marL="0" indent="0">
              <a:buNone/>
            </a:pPr>
            <a:r>
              <a:rPr lang="en-GB" sz="1200" dirty="0"/>
              <a:t>Whilst the IAPT workforce has grown in size between 30</a:t>
            </a:r>
            <a:r>
              <a:rPr lang="en-GB" sz="1200" baseline="30000" dirty="0"/>
              <a:t>th</a:t>
            </a:r>
            <a:r>
              <a:rPr lang="en-GB" sz="1200" dirty="0"/>
              <a:t> June 2019 and 31</a:t>
            </a:r>
            <a:r>
              <a:rPr lang="en-GB" sz="1200" baseline="30000" dirty="0"/>
              <a:t>st</a:t>
            </a:r>
            <a:r>
              <a:rPr lang="en-GB" sz="1200" dirty="0"/>
              <a:t> March 2021, the workforce composition by staff role remains largely unchanged year on year.</a:t>
            </a:r>
          </a:p>
          <a:p>
            <a:pPr marL="0" indent="0">
              <a:buNone/>
            </a:pPr>
            <a:r>
              <a:rPr lang="en-GB" sz="1200" dirty="0"/>
              <a:t>As detailed in the chart and table below, over half of the IAPT workforce were employed in the core roles of PWPs and HITs (inclusive of CBT Therapists and Other High Intensity Therapists) across the 3 annual census dates.</a:t>
            </a:r>
          </a:p>
          <a:p>
            <a:pPr marL="0" indent="0">
              <a:buNone/>
            </a:pPr>
            <a:r>
              <a:rPr lang="en-GB" sz="1200" dirty="0"/>
              <a:t>In contrast, staff within the “Others” category have seen a reduction in staffing numbers from 2019 to 2021. This category includes PWP Workers (not IAPT qualified), and other non categorised staff.</a:t>
            </a:r>
          </a:p>
          <a:p>
            <a:endParaRPr lang="en-GB" sz="1200" dirty="0"/>
          </a:p>
          <a:p>
            <a:endParaRPr lang="en-GB" sz="1200" dirty="0"/>
          </a:p>
          <a:p>
            <a:endParaRPr lang="en-GB" sz="1200" dirty="0"/>
          </a:p>
          <a:p>
            <a:endParaRPr lang="en-GB" sz="1200" dirty="0"/>
          </a:p>
          <a:p>
            <a:endParaRPr lang="en-GB" sz="1200" dirty="0"/>
          </a:p>
          <a:p>
            <a:endParaRPr lang="en-GB" sz="1200" dirty="0"/>
          </a:p>
          <a:p>
            <a:pPr marL="0" indent="0">
              <a:buNone/>
            </a:pPr>
            <a:endParaRPr lang="en-GB" sz="1200" dirty="0"/>
          </a:p>
        </p:txBody>
      </p:sp>
      <p:sp>
        <p:nvSpPr>
          <p:cNvPr id="8" name="Rectangle 7">
            <a:extLst>
              <a:ext uri="{FF2B5EF4-FFF2-40B4-BE49-F238E27FC236}">
                <a16:creationId xmlns:a16="http://schemas.microsoft.com/office/drawing/2014/main" id="{1C7B39CA-40B6-4107-A9B7-9CA7A0670779}"/>
              </a:ext>
              <a:ext uri="{C183D7F6-B498-43B3-948B-1728B52AA6E4}">
                <adec:decorative xmlns:adec="http://schemas.microsoft.com/office/drawing/2017/decorative" val="1"/>
              </a:ext>
            </a:extLst>
          </p:cNvPr>
          <p:cNvSpPr/>
          <p:nvPr/>
        </p:nvSpPr>
        <p:spPr>
          <a:xfrm>
            <a:off x="9715500" y="4943192"/>
            <a:ext cx="2476500" cy="1974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EEF0C2DF-3CBD-453B-9A79-E6EA7EE2946A}"/>
              </a:ext>
            </a:extLst>
          </p:cNvPr>
          <p:cNvSpPr>
            <a:spLocks noGrp="1"/>
          </p:cNvSpPr>
          <p:nvPr>
            <p:ph type="sldNum" sz="quarter" idx="12"/>
          </p:nvPr>
        </p:nvSpPr>
        <p:spPr/>
        <p:txBody>
          <a:bodyPr/>
          <a:lstStyle/>
          <a:p>
            <a:fld id="{6FA9A11B-04D6-42DF-BB33-D91D786B2067}" type="slidenum">
              <a:rPr lang="en-GB" smtClean="0"/>
              <a:t>19</a:t>
            </a:fld>
            <a:endParaRPr lang="en-GB" dirty="0"/>
          </a:p>
        </p:txBody>
      </p:sp>
      <p:sp>
        <p:nvSpPr>
          <p:cNvPr id="9" name="Rectangle 8">
            <a:extLst>
              <a:ext uri="{FF2B5EF4-FFF2-40B4-BE49-F238E27FC236}">
                <a16:creationId xmlns:a16="http://schemas.microsoft.com/office/drawing/2014/main" id="{9F95FCC0-B98E-41B6-97CD-E178C38611EE}"/>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descr="A radar chart detailing the IAPT workforce composition over the three iterations of the project">
            <a:extLst>
              <a:ext uri="{FF2B5EF4-FFF2-40B4-BE49-F238E27FC236}">
                <a16:creationId xmlns:a16="http://schemas.microsoft.com/office/drawing/2014/main" id="{C0872406-AF22-4431-AACB-825C9F9D1203}"/>
              </a:ext>
            </a:extLst>
          </p:cNvPr>
          <p:cNvGraphicFramePr/>
          <p:nvPr>
            <p:extLst>
              <p:ext uri="{D42A27DB-BD31-4B8C-83A1-F6EECF244321}">
                <p14:modId xmlns:p14="http://schemas.microsoft.com/office/powerpoint/2010/main" val="498224598"/>
              </p:ext>
            </p:extLst>
          </p:nvPr>
        </p:nvGraphicFramePr>
        <p:xfrm>
          <a:off x="-353361" y="1471494"/>
          <a:ext cx="7958271" cy="514667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A table summarising the IAPT workforce composition over the three iterations of the project">
            <a:extLst>
              <a:ext uri="{FF2B5EF4-FFF2-40B4-BE49-F238E27FC236}">
                <a16:creationId xmlns:a16="http://schemas.microsoft.com/office/drawing/2014/main" id="{6FDDC2A5-462A-4C5D-BF06-F06688A092D9}"/>
              </a:ext>
            </a:extLst>
          </p:cNvPr>
          <p:cNvPicPr>
            <a:picLocks noChangeAspect="1"/>
          </p:cNvPicPr>
          <p:nvPr/>
        </p:nvPicPr>
        <p:blipFill>
          <a:blip r:embed="rId3"/>
          <a:stretch>
            <a:fillRect/>
          </a:stretch>
        </p:blipFill>
        <p:spPr>
          <a:xfrm>
            <a:off x="7118351" y="4081311"/>
            <a:ext cx="4557667" cy="2137960"/>
          </a:xfrm>
          <a:prstGeom prst="rect">
            <a:avLst/>
          </a:prstGeom>
        </p:spPr>
      </p:pic>
    </p:spTree>
    <p:extLst>
      <p:ext uri="{BB962C8B-B14F-4D97-AF65-F5344CB8AC3E}">
        <p14:creationId xmlns:p14="http://schemas.microsoft.com/office/powerpoint/2010/main" val="201349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C507-9AA2-4C47-B23C-CBC2B8D676F5}"/>
              </a:ext>
            </a:extLst>
          </p:cNvPr>
          <p:cNvSpPr>
            <a:spLocks noGrp="1"/>
          </p:cNvSpPr>
          <p:nvPr>
            <p:ph type="title"/>
          </p:nvPr>
        </p:nvSpPr>
        <p:spPr/>
        <p:txBody>
          <a:bodyPr/>
          <a:lstStyle/>
          <a:p>
            <a:r>
              <a:rPr lang="en-GB" dirty="0"/>
              <a:t>Contents</a:t>
            </a:r>
          </a:p>
        </p:txBody>
      </p:sp>
      <p:sp>
        <p:nvSpPr>
          <p:cNvPr id="4" name="Slide Number Placeholder 3">
            <a:extLst>
              <a:ext uri="{FF2B5EF4-FFF2-40B4-BE49-F238E27FC236}">
                <a16:creationId xmlns:a16="http://schemas.microsoft.com/office/drawing/2014/main" id="{E45C4989-4574-4D25-936C-2B321A3AAA84}"/>
              </a:ext>
            </a:extLst>
          </p:cNvPr>
          <p:cNvSpPr>
            <a:spLocks noGrp="1"/>
          </p:cNvSpPr>
          <p:nvPr>
            <p:ph type="sldNum" sz="quarter" idx="12"/>
          </p:nvPr>
        </p:nvSpPr>
        <p:spPr/>
        <p:txBody>
          <a:bodyPr/>
          <a:lstStyle/>
          <a:p>
            <a:fld id="{6FA9A11B-04D6-42DF-BB33-D91D786B2067}" type="slidenum">
              <a:rPr lang="en-GB" smtClean="0"/>
              <a:t>2</a:t>
            </a:fld>
            <a:endParaRPr lang="en-GB"/>
          </a:p>
        </p:txBody>
      </p:sp>
      <p:sp>
        <p:nvSpPr>
          <p:cNvPr id="5" name="Rectangle 4">
            <a:extLst>
              <a:ext uri="{FF2B5EF4-FFF2-40B4-BE49-F238E27FC236}">
                <a16:creationId xmlns:a16="http://schemas.microsoft.com/office/drawing/2014/main" id="{0190E0C0-F536-4528-A93E-35BFEE0A9376}"/>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3A2816A-0D30-4CC9-B879-7531B454F73B}"/>
              </a:ext>
            </a:extLst>
          </p:cNvPr>
          <p:cNvSpPr>
            <a:spLocks noGrp="1"/>
          </p:cNvSpPr>
          <p:nvPr>
            <p:ph idx="1"/>
          </p:nvPr>
        </p:nvSpPr>
        <p:spPr>
          <a:xfrm>
            <a:off x="333374" y="1196604"/>
            <a:ext cx="11525251" cy="4721225"/>
          </a:xfrm>
        </p:spPr>
        <p:txBody>
          <a:bodyPr>
            <a:noAutofit/>
          </a:bodyPr>
          <a:lstStyle/>
          <a:p>
            <a:r>
              <a:rPr lang="en-GB" sz="1600" dirty="0"/>
              <a:t>Acknowledgements							3</a:t>
            </a:r>
          </a:p>
          <a:p>
            <a:r>
              <a:rPr lang="en-GB" sz="1600" dirty="0"/>
              <a:t>Introduction to IAPT							4</a:t>
            </a:r>
          </a:p>
          <a:p>
            <a:r>
              <a:rPr lang="en-GB" sz="1600" dirty="0"/>
              <a:t>Introduction to IAPT – workforce roles						5</a:t>
            </a:r>
          </a:p>
          <a:p>
            <a:r>
              <a:rPr lang="en-GB" sz="1600" dirty="0"/>
              <a:t>Project background							6</a:t>
            </a:r>
          </a:p>
          <a:p>
            <a:r>
              <a:rPr lang="en-GB" sz="1600" dirty="0"/>
              <a:t>The IAPT workforce in summary – 2021						7</a:t>
            </a:r>
          </a:p>
          <a:p>
            <a:r>
              <a:rPr lang="en-GB" sz="1600" dirty="0"/>
              <a:t>National IAPT workforce overview						8</a:t>
            </a:r>
          </a:p>
          <a:p>
            <a:r>
              <a:rPr lang="en-GB" sz="1600" dirty="0"/>
              <a:t>Project findings		</a:t>
            </a:r>
          </a:p>
          <a:p>
            <a:pPr lvl="1"/>
            <a:r>
              <a:rPr lang="en-GB" sz="1600" i="1" dirty="0"/>
              <a:t>Core IAPT service provision and activity					</a:t>
            </a:r>
            <a:r>
              <a:rPr lang="en-GB" sz="1600" dirty="0"/>
              <a:t>11</a:t>
            </a:r>
          </a:p>
          <a:p>
            <a:pPr lvl="1"/>
            <a:r>
              <a:rPr lang="en-GB" sz="1600" i="1" dirty="0"/>
              <a:t>Workforce profile					</a:t>
            </a:r>
            <a:r>
              <a:rPr lang="en-GB" sz="1600" dirty="0"/>
              <a:t>               	              	17</a:t>
            </a:r>
          </a:p>
          <a:p>
            <a:pPr lvl="1"/>
            <a:r>
              <a:rPr lang="en-GB" sz="1600" i="1" dirty="0"/>
              <a:t>High Intensity staffing					              		</a:t>
            </a:r>
            <a:r>
              <a:rPr lang="en-GB" sz="1600" dirty="0"/>
              <a:t>26</a:t>
            </a:r>
            <a:r>
              <a:rPr lang="en-GB" sz="1600" i="1" dirty="0"/>
              <a:t>		               </a:t>
            </a:r>
          </a:p>
          <a:p>
            <a:pPr lvl="1"/>
            <a:r>
              <a:rPr lang="en-GB" sz="1600" i="1" dirty="0"/>
              <a:t>Low Intensity staffing							</a:t>
            </a:r>
            <a:r>
              <a:rPr lang="en-GB" sz="1600" dirty="0"/>
              <a:t>30</a:t>
            </a:r>
          </a:p>
          <a:p>
            <a:pPr lvl="1"/>
            <a:r>
              <a:rPr lang="en-GB" sz="1600" i="1" dirty="0"/>
              <a:t>IAPT LTC								</a:t>
            </a:r>
            <a:r>
              <a:rPr lang="en-GB" sz="1600" dirty="0"/>
              <a:t>33</a:t>
            </a:r>
          </a:p>
          <a:p>
            <a:pPr lvl="1"/>
            <a:r>
              <a:rPr lang="en-GB" sz="1600" i="1" dirty="0"/>
              <a:t>Workforce demographics				               		</a:t>
            </a:r>
            <a:r>
              <a:rPr lang="en-GB" sz="1600" dirty="0"/>
              <a:t>37</a:t>
            </a:r>
          </a:p>
          <a:p>
            <a:pPr lvl="1"/>
            <a:r>
              <a:rPr lang="en-GB" sz="1600" i="1" dirty="0"/>
              <a:t>Sickness, vacancies and temporary staffing					</a:t>
            </a:r>
            <a:r>
              <a:rPr lang="en-GB" sz="1600" dirty="0"/>
              <a:t>40</a:t>
            </a:r>
          </a:p>
          <a:p>
            <a:r>
              <a:rPr lang="en-GB" sz="1600" dirty="0"/>
              <a:t>Conclusions						               		45</a:t>
            </a:r>
          </a:p>
          <a:p>
            <a:r>
              <a:rPr lang="en-GB" sz="1600" dirty="0"/>
              <a:t>Appendices					 	               		47</a:t>
            </a:r>
          </a:p>
          <a:p>
            <a:r>
              <a:rPr lang="en-GB" sz="1600" dirty="0"/>
              <a:t>Contact details						               		53</a:t>
            </a:r>
          </a:p>
        </p:txBody>
      </p:sp>
    </p:spTree>
    <p:extLst>
      <p:ext uri="{BB962C8B-B14F-4D97-AF65-F5344CB8AC3E}">
        <p14:creationId xmlns:p14="http://schemas.microsoft.com/office/powerpoint/2010/main" val="259562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DC9C-C872-443B-A46F-2178E2A1BF07}"/>
              </a:ext>
            </a:extLst>
          </p:cNvPr>
          <p:cNvSpPr>
            <a:spLocks noGrp="1"/>
          </p:cNvSpPr>
          <p:nvPr>
            <p:ph type="title"/>
          </p:nvPr>
        </p:nvSpPr>
        <p:spPr/>
        <p:txBody>
          <a:bodyPr/>
          <a:lstStyle/>
          <a:p>
            <a:r>
              <a:rPr lang="en-GB" dirty="0"/>
              <a:t>Workforce size by provider</a:t>
            </a:r>
          </a:p>
        </p:txBody>
      </p:sp>
      <p:sp>
        <p:nvSpPr>
          <p:cNvPr id="3" name="Content Placeholder 2">
            <a:extLst>
              <a:ext uri="{FF2B5EF4-FFF2-40B4-BE49-F238E27FC236}">
                <a16:creationId xmlns:a16="http://schemas.microsoft.com/office/drawing/2014/main" id="{52C1670D-9D87-421D-B382-2D6195530065}"/>
              </a:ext>
            </a:extLst>
          </p:cNvPr>
          <p:cNvSpPr>
            <a:spLocks noGrp="1"/>
          </p:cNvSpPr>
          <p:nvPr>
            <p:ph idx="1"/>
          </p:nvPr>
        </p:nvSpPr>
        <p:spPr>
          <a:xfrm>
            <a:off x="6936878" y="1889843"/>
            <a:ext cx="4709097" cy="4363200"/>
          </a:xfrm>
        </p:spPr>
        <p:txBody>
          <a:bodyPr>
            <a:normAutofit/>
          </a:bodyPr>
          <a:lstStyle/>
          <a:p>
            <a:pPr marL="0" indent="0">
              <a:buNone/>
            </a:pPr>
            <a:r>
              <a:rPr lang="en-GB" sz="1200" dirty="0"/>
              <a:t>Total staffing numbers (excluding trainees) per provider are shown in the chart to the left. Services vary in size and coverage by provider organisation, with a median average position reported of 49 staff WTE, an increase from 46 staff WTE in 2020, and 42 staff WTE in 2019. </a:t>
            </a:r>
          </a:p>
          <a:p>
            <a:pPr marL="0" indent="0">
              <a:buNone/>
            </a:pPr>
            <a:r>
              <a:rPr lang="en-GB" sz="1200" dirty="0"/>
              <a:t>For providers placing within the upper quartile of the chart, workforce numbers exceed 100 staff WTE, with the largest organisations reporting team sizes in excess of 200 staff WTE. </a:t>
            </a:r>
          </a:p>
          <a:p>
            <a:pPr marL="0" indent="0">
              <a:buNone/>
            </a:pPr>
            <a:r>
              <a:rPr lang="en-GB" sz="1200" dirty="0"/>
              <a:t>This position is not benchmarked, and is included to highlight variation in team size from provider to provider. </a:t>
            </a:r>
          </a:p>
          <a:p>
            <a:pPr marL="0" indent="0">
              <a:buNone/>
            </a:pPr>
            <a:r>
              <a:rPr lang="en-GB" sz="1200" dirty="0"/>
              <a:t>The green bars represent non-NHS organisations, with NHS providers detailed in blue. NHS providers are typically larger than non-NHS providers, with many smaller providers evident from a diverse range of organisational backgrounds including; independent sector, community interest companies, charities, and the wider voluntary sector.</a:t>
            </a:r>
          </a:p>
        </p:txBody>
      </p:sp>
      <p:sp>
        <p:nvSpPr>
          <p:cNvPr id="4" name="Slide Number Placeholder 3">
            <a:extLst>
              <a:ext uri="{FF2B5EF4-FFF2-40B4-BE49-F238E27FC236}">
                <a16:creationId xmlns:a16="http://schemas.microsoft.com/office/drawing/2014/main" id="{FF1BFAC1-2457-4CCD-9716-94222B5FED1E}"/>
              </a:ext>
            </a:extLst>
          </p:cNvPr>
          <p:cNvSpPr>
            <a:spLocks noGrp="1"/>
          </p:cNvSpPr>
          <p:nvPr>
            <p:ph type="sldNum" sz="quarter" idx="12"/>
          </p:nvPr>
        </p:nvSpPr>
        <p:spPr/>
        <p:txBody>
          <a:bodyPr/>
          <a:lstStyle/>
          <a:p>
            <a:fld id="{6FA9A11B-04D6-42DF-BB33-D91D786B2067}" type="slidenum">
              <a:rPr lang="en-GB" smtClean="0"/>
              <a:t>20</a:t>
            </a:fld>
            <a:endParaRPr lang="en-GB"/>
          </a:p>
        </p:txBody>
      </p:sp>
      <p:pic>
        <p:nvPicPr>
          <p:cNvPr id="7" name="Picture 6" descr="A column chart depicting the total staffing WTE across Core IAPT and IAPT LTC services - excluding trainees. The mean is 56 and the median is 49">
            <a:extLst>
              <a:ext uri="{FF2B5EF4-FFF2-40B4-BE49-F238E27FC236}">
                <a16:creationId xmlns:a16="http://schemas.microsoft.com/office/drawing/2014/main" id="{A410689F-4F18-4A1B-B104-7CB699C4199E}"/>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409837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6F27-C3A3-4648-B4FE-2EA69E4638CF}"/>
              </a:ext>
            </a:extLst>
          </p:cNvPr>
          <p:cNvSpPr>
            <a:spLocks noGrp="1"/>
          </p:cNvSpPr>
          <p:nvPr>
            <p:ph type="title"/>
          </p:nvPr>
        </p:nvSpPr>
        <p:spPr/>
        <p:txBody>
          <a:bodyPr/>
          <a:lstStyle/>
          <a:p>
            <a:r>
              <a:rPr lang="en-GB" dirty="0"/>
              <a:t>Workforce composition – HITs vs PWPs</a:t>
            </a:r>
          </a:p>
        </p:txBody>
      </p:sp>
      <p:sp>
        <p:nvSpPr>
          <p:cNvPr id="3" name="Content Placeholder 2">
            <a:extLst>
              <a:ext uri="{FF2B5EF4-FFF2-40B4-BE49-F238E27FC236}">
                <a16:creationId xmlns:a16="http://schemas.microsoft.com/office/drawing/2014/main" id="{CC5EB6AD-8513-47C2-8B27-A7A571A1FEBD}"/>
              </a:ext>
            </a:extLst>
          </p:cNvPr>
          <p:cNvSpPr>
            <a:spLocks noGrp="1"/>
          </p:cNvSpPr>
          <p:nvPr>
            <p:ph idx="1"/>
          </p:nvPr>
        </p:nvSpPr>
        <p:spPr>
          <a:xfrm>
            <a:off x="7255313" y="1711166"/>
            <a:ext cx="4278489" cy="4185008"/>
          </a:xfrm>
        </p:spPr>
        <p:txBody>
          <a:bodyPr>
            <a:normAutofit/>
          </a:bodyPr>
          <a:lstStyle/>
          <a:p>
            <a:pPr marL="0" indent="0">
              <a:buNone/>
            </a:pPr>
            <a:r>
              <a:rPr lang="en-GB" sz="1200" dirty="0"/>
              <a:t>The ratio of HITs (CBT Therapists and Other High Intensity Therapists) to PWPs (PWPs and Senior PWPs) has seen little change across the three years of the project to date, both in its totality and when apportioned between Core IAPT and IAPT-LTC. The High Intensity Therapist v Psychological Wellbeing Practitioner balance is largely consistent between services, with HITs accounting for 58% of these staffing numbers within Core IAPT services compared to 59% within IAPT-LTC services.</a:t>
            </a:r>
          </a:p>
          <a:p>
            <a:pPr marL="0" indent="0">
              <a:buNone/>
            </a:pPr>
            <a:endParaRPr lang="en-GB" sz="1200" dirty="0"/>
          </a:p>
          <a:p>
            <a:pPr marL="0" indent="0">
              <a:buNone/>
            </a:pPr>
            <a:r>
              <a:rPr lang="en-GB" sz="1200" dirty="0"/>
              <a:t>The chart to the right includes the provision in this comparison of the other High Intensity roles, in addition to the High Intensity Therapists detailed within the first chart. When these roles are included, PWPs (including Senior PWP roles) compile over a third of the staff WTE workforce numbers, with just under half (49%) of this workforce group comprised of High Intensity CBT Therapists and Other High Intensity Therapists. High Intensity Counsellors form 14% of these staff numbers, with the remaining 2% comprised of Applied Psychologists.</a:t>
            </a:r>
          </a:p>
        </p:txBody>
      </p:sp>
      <p:sp>
        <p:nvSpPr>
          <p:cNvPr id="4" name="Slide Number Placeholder 3">
            <a:extLst>
              <a:ext uri="{FF2B5EF4-FFF2-40B4-BE49-F238E27FC236}">
                <a16:creationId xmlns:a16="http://schemas.microsoft.com/office/drawing/2014/main" id="{59CAD85F-C103-44D3-B423-15BC5D0C3B56}"/>
              </a:ext>
            </a:extLst>
          </p:cNvPr>
          <p:cNvSpPr>
            <a:spLocks noGrp="1"/>
          </p:cNvSpPr>
          <p:nvPr>
            <p:ph type="sldNum" sz="quarter" idx="12"/>
          </p:nvPr>
        </p:nvSpPr>
        <p:spPr/>
        <p:txBody>
          <a:bodyPr/>
          <a:lstStyle/>
          <a:p>
            <a:fld id="{6FA9A11B-04D6-42DF-BB33-D91D786B2067}" type="slidenum">
              <a:rPr lang="en-GB" smtClean="0"/>
              <a:t>21</a:t>
            </a:fld>
            <a:endParaRPr lang="en-GB"/>
          </a:p>
        </p:txBody>
      </p:sp>
      <p:cxnSp>
        <p:nvCxnSpPr>
          <p:cNvPr id="14" name="Straight Connector 13">
            <a:extLst>
              <a:ext uri="{FF2B5EF4-FFF2-40B4-BE49-F238E27FC236}">
                <a16:creationId xmlns:a16="http://schemas.microsoft.com/office/drawing/2014/main" id="{FA349091-68A2-40CD-BBDB-F7CDBF79102D}"/>
              </a:ext>
              <a:ext uri="{C183D7F6-B498-43B3-948B-1728B52AA6E4}">
                <adec:decorative xmlns:adec="http://schemas.microsoft.com/office/drawing/2017/decorative" val="1"/>
              </a:ext>
            </a:extLst>
          </p:cNvPr>
          <p:cNvCxnSpPr/>
          <p:nvPr/>
        </p:nvCxnSpPr>
        <p:spPr>
          <a:xfrm>
            <a:off x="3537359" y="1737349"/>
            <a:ext cx="0" cy="3932346"/>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 name="Picture 4" descr="A stacked bar chart demonstrating the proportion of PWPs (42%) in contrast to HITs (58%)">
            <a:extLst>
              <a:ext uri="{FF2B5EF4-FFF2-40B4-BE49-F238E27FC236}">
                <a16:creationId xmlns:a16="http://schemas.microsoft.com/office/drawing/2014/main" id="{B3EB144C-707D-47BE-A3DD-8C8AEA651E4F}"/>
              </a:ext>
            </a:extLst>
          </p:cNvPr>
          <p:cNvPicPr>
            <a:picLocks noChangeAspect="1"/>
          </p:cNvPicPr>
          <p:nvPr/>
        </p:nvPicPr>
        <p:blipFill>
          <a:blip r:embed="rId2"/>
          <a:stretch>
            <a:fillRect/>
          </a:stretch>
        </p:blipFill>
        <p:spPr>
          <a:xfrm>
            <a:off x="64623" y="1611018"/>
            <a:ext cx="3469006" cy="4185009"/>
          </a:xfrm>
          <a:prstGeom prst="rect">
            <a:avLst/>
          </a:prstGeom>
        </p:spPr>
      </p:pic>
      <p:pic>
        <p:nvPicPr>
          <p:cNvPr id="6" name="Picture 5" descr="A stacked bar chart demonstrating the proportion of PWPs (35%) in contrast to HITs (49%), Applied Psychologists (2%) and High Intensity Counsellors (14%)">
            <a:extLst>
              <a:ext uri="{FF2B5EF4-FFF2-40B4-BE49-F238E27FC236}">
                <a16:creationId xmlns:a16="http://schemas.microsoft.com/office/drawing/2014/main" id="{C3E90A94-C98E-4C0A-900F-9B8FC3701252}"/>
              </a:ext>
            </a:extLst>
          </p:cNvPr>
          <p:cNvPicPr>
            <a:picLocks noChangeAspect="1"/>
          </p:cNvPicPr>
          <p:nvPr/>
        </p:nvPicPr>
        <p:blipFill>
          <a:blip r:embed="rId3"/>
          <a:stretch>
            <a:fillRect/>
          </a:stretch>
        </p:blipFill>
        <p:spPr>
          <a:xfrm>
            <a:off x="3786307" y="1611018"/>
            <a:ext cx="3469006" cy="4185008"/>
          </a:xfrm>
          <a:prstGeom prst="rect">
            <a:avLst/>
          </a:prstGeom>
        </p:spPr>
      </p:pic>
    </p:spTree>
    <p:extLst>
      <p:ext uri="{BB962C8B-B14F-4D97-AF65-F5344CB8AC3E}">
        <p14:creationId xmlns:p14="http://schemas.microsoft.com/office/powerpoint/2010/main" val="145670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D035-22BB-48FF-BFDB-AD556252EEF4}"/>
              </a:ext>
            </a:extLst>
          </p:cNvPr>
          <p:cNvSpPr>
            <a:spLocks noGrp="1"/>
          </p:cNvSpPr>
          <p:nvPr>
            <p:ph type="title"/>
          </p:nvPr>
        </p:nvSpPr>
        <p:spPr/>
        <p:txBody>
          <a:bodyPr>
            <a:normAutofit/>
          </a:bodyPr>
          <a:lstStyle/>
          <a:p>
            <a:r>
              <a:rPr lang="en-GB" dirty="0"/>
              <a:t>Workforce size by provider - HITs</a:t>
            </a:r>
          </a:p>
        </p:txBody>
      </p:sp>
      <p:sp>
        <p:nvSpPr>
          <p:cNvPr id="3" name="Content Placeholder 2">
            <a:extLst>
              <a:ext uri="{FF2B5EF4-FFF2-40B4-BE49-F238E27FC236}">
                <a16:creationId xmlns:a16="http://schemas.microsoft.com/office/drawing/2014/main" id="{DE7D34CE-4110-492B-8FEB-607486E8FD8C}"/>
              </a:ext>
            </a:extLst>
          </p:cNvPr>
          <p:cNvSpPr>
            <a:spLocks noGrp="1"/>
          </p:cNvSpPr>
          <p:nvPr>
            <p:ph idx="1"/>
          </p:nvPr>
        </p:nvSpPr>
        <p:spPr>
          <a:xfrm>
            <a:off x="7128364" y="1788225"/>
            <a:ext cx="4501383" cy="4364925"/>
          </a:xfrm>
        </p:spPr>
        <p:txBody>
          <a:bodyPr>
            <a:normAutofit/>
          </a:bodyPr>
          <a:lstStyle/>
          <a:p>
            <a:pPr marL="0" indent="0">
              <a:buNone/>
            </a:pPr>
            <a:r>
              <a:rPr lang="en-GB" sz="1200" dirty="0"/>
              <a:t>High Intensity Therapists (HITs) – comprising of CBT Therapists and Other High Intensity Therapists - are the single largest staffing group employed by IAPT service providers. On the 31</a:t>
            </a:r>
            <a:r>
              <a:rPr lang="en-GB" sz="1200" baseline="30000" dirty="0"/>
              <a:t>st</a:t>
            </a:r>
            <a:r>
              <a:rPr lang="en-GB" sz="1200" dirty="0"/>
              <a:t> March 2021, there were 3,574 staff WTE in HIT posts, illustrating a 17% increase from the 2020 figure (3,066 staff WTE), and a cumulative 27% increase from the 2019 census (2,804 staff WTE). </a:t>
            </a:r>
            <a:endParaRPr lang="en-GB" sz="1200" dirty="0">
              <a:highlight>
                <a:srgbClr val="FFFF00"/>
              </a:highlight>
            </a:endParaRPr>
          </a:p>
          <a:p>
            <a:pPr marL="0" indent="0">
              <a:buNone/>
            </a:pPr>
            <a:r>
              <a:rPr lang="en-GB" sz="1200" dirty="0"/>
              <a:t>Of the participating organisations who employed HITs on the 2021 census date, this staffing cohort makes up 35% of workforce numbers, on average, per organisation - up from 32% last year.</a:t>
            </a:r>
          </a:p>
        </p:txBody>
      </p:sp>
      <p:sp>
        <p:nvSpPr>
          <p:cNvPr id="4" name="Slide Number Placeholder 3">
            <a:extLst>
              <a:ext uri="{FF2B5EF4-FFF2-40B4-BE49-F238E27FC236}">
                <a16:creationId xmlns:a16="http://schemas.microsoft.com/office/drawing/2014/main" id="{A6663A15-64F1-455B-8702-29F59800D3C2}"/>
              </a:ext>
            </a:extLst>
          </p:cNvPr>
          <p:cNvSpPr>
            <a:spLocks noGrp="1"/>
          </p:cNvSpPr>
          <p:nvPr>
            <p:ph type="sldNum" sz="quarter" idx="12"/>
          </p:nvPr>
        </p:nvSpPr>
        <p:spPr/>
        <p:txBody>
          <a:bodyPr/>
          <a:lstStyle/>
          <a:p>
            <a:fld id="{6FA9A11B-04D6-42DF-BB33-D91D786B2067}" type="slidenum">
              <a:rPr lang="en-GB" smtClean="0"/>
              <a:t>22</a:t>
            </a:fld>
            <a:endParaRPr lang="en-GB"/>
          </a:p>
        </p:txBody>
      </p:sp>
      <p:pic>
        <p:nvPicPr>
          <p:cNvPr id="6" name="Picture 5" descr="A column chart depicting the total HITs in post on 31st March 2021 as a proportion of total staffing - excluding trainees. The mean is 35% and the median is 33%">
            <a:extLst>
              <a:ext uri="{FF2B5EF4-FFF2-40B4-BE49-F238E27FC236}">
                <a16:creationId xmlns:a16="http://schemas.microsoft.com/office/drawing/2014/main" id="{6842BC13-2BF2-4851-B0C0-DDEA272D7961}"/>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515736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0B61-A907-4214-A930-4826C2185691}"/>
              </a:ext>
            </a:extLst>
          </p:cNvPr>
          <p:cNvSpPr>
            <a:spLocks noGrp="1"/>
          </p:cNvSpPr>
          <p:nvPr>
            <p:ph type="title"/>
          </p:nvPr>
        </p:nvSpPr>
        <p:spPr/>
        <p:txBody>
          <a:bodyPr>
            <a:normAutofit/>
          </a:bodyPr>
          <a:lstStyle/>
          <a:p>
            <a:r>
              <a:rPr lang="en-GB" dirty="0"/>
              <a:t>Workforce size by provider - PWPs</a:t>
            </a:r>
          </a:p>
        </p:txBody>
      </p:sp>
      <p:sp>
        <p:nvSpPr>
          <p:cNvPr id="3" name="Content Placeholder 2">
            <a:extLst>
              <a:ext uri="{FF2B5EF4-FFF2-40B4-BE49-F238E27FC236}">
                <a16:creationId xmlns:a16="http://schemas.microsoft.com/office/drawing/2014/main" id="{0275D8BE-7C59-4382-86C9-F7757970E64F}"/>
              </a:ext>
            </a:extLst>
          </p:cNvPr>
          <p:cNvSpPr>
            <a:spLocks noGrp="1"/>
          </p:cNvSpPr>
          <p:nvPr>
            <p:ph idx="1"/>
          </p:nvPr>
        </p:nvSpPr>
        <p:spPr>
          <a:xfrm>
            <a:off x="7086045" y="1888118"/>
            <a:ext cx="4562325" cy="4364925"/>
          </a:xfrm>
        </p:spPr>
        <p:txBody>
          <a:bodyPr>
            <a:normAutofit/>
          </a:bodyPr>
          <a:lstStyle/>
          <a:p>
            <a:pPr marL="0" indent="0">
              <a:buNone/>
            </a:pPr>
            <a:r>
              <a:rPr lang="en-GB" sz="1200" dirty="0"/>
              <a:t>On 31</a:t>
            </a:r>
            <a:r>
              <a:rPr lang="en-GB" sz="1200" baseline="30000" dirty="0"/>
              <a:t>st</a:t>
            </a:r>
            <a:r>
              <a:rPr lang="en-GB" sz="1200" dirty="0"/>
              <a:t> March 2021, 2,580 staff WTE were reported as working in services within either PWP or Senior PWP roles. This represents a 23% increase from the 2,097 PWP / Senior PWP staff numbers recorded on the 2020 census date, and a 27% cumulative increase from 2019.</a:t>
            </a:r>
          </a:p>
          <a:p>
            <a:pPr marL="0" indent="0">
              <a:buNone/>
            </a:pPr>
            <a:r>
              <a:rPr lang="en-GB" sz="1200" dirty="0"/>
              <a:t>Where employed, PWPs / Senior PWPs represent a mean of 26% of providers’ IAPT workforce numbers, up from 23% in 2020.</a:t>
            </a:r>
          </a:p>
          <a:p>
            <a:pPr marL="0" indent="0">
              <a:buNone/>
            </a:pPr>
            <a:r>
              <a:rPr lang="en-GB" sz="1200" dirty="0"/>
              <a:t>There is notable variation in the proportion of PWP presence within IAPT services, as the profile and size of IAPT teams is a product of services’ specifications of commissioning bodies, with differing local priorities. It should be recognised that while every local system of stepped care should include PWPs, single providers may only provide part of the pathway.</a:t>
            </a:r>
          </a:p>
        </p:txBody>
      </p:sp>
      <p:sp>
        <p:nvSpPr>
          <p:cNvPr id="4" name="Slide Number Placeholder 3">
            <a:extLst>
              <a:ext uri="{FF2B5EF4-FFF2-40B4-BE49-F238E27FC236}">
                <a16:creationId xmlns:a16="http://schemas.microsoft.com/office/drawing/2014/main" id="{123B4699-2A9D-480C-A3A4-38B1A9792E4F}"/>
              </a:ext>
            </a:extLst>
          </p:cNvPr>
          <p:cNvSpPr>
            <a:spLocks noGrp="1"/>
          </p:cNvSpPr>
          <p:nvPr>
            <p:ph type="sldNum" sz="quarter" idx="12"/>
          </p:nvPr>
        </p:nvSpPr>
        <p:spPr/>
        <p:txBody>
          <a:bodyPr/>
          <a:lstStyle/>
          <a:p>
            <a:fld id="{6FA9A11B-04D6-42DF-BB33-D91D786B2067}" type="slidenum">
              <a:rPr lang="en-GB" smtClean="0"/>
              <a:t>23</a:t>
            </a:fld>
            <a:endParaRPr lang="en-GB"/>
          </a:p>
        </p:txBody>
      </p:sp>
      <p:pic>
        <p:nvPicPr>
          <p:cNvPr id="6" name="Picture 5" descr="A column chart depicting the total PWPs and Senior PWPs in post on 31st March 2021 as a proportion of total staffing - excluding trainees. The mean is 26% and the median is 23%">
            <a:extLst>
              <a:ext uri="{FF2B5EF4-FFF2-40B4-BE49-F238E27FC236}">
                <a16:creationId xmlns:a16="http://schemas.microsoft.com/office/drawing/2014/main" id="{A9387341-DE16-4546-862D-6AB1070602D7}"/>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3720209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6479-5C22-4F69-A70A-DB4F5B29DC74}"/>
              </a:ext>
            </a:extLst>
          </p:cNvPr>
          <p:cNvSpPr>
            <a:spLocks noGrp="1"/>
          </p:cNvSpPr>
          <p:nvPr>
            <p:ph type="title"/>
          </p:nvPr>
        </p:nvSpPr>
        <p:spPr/>
        <p:txBody>
          <a:bodyPr/>
          <a:lstStyle/>
          <a:p>
            <a:r>
              <a:rPr lang="en-GB" dirty="0"/>
              <a:t>HITs progressing from PWPs</a:t>
            </a:r>
          </a:p>
        </p:txBody>
      </p:sp>
      <p:sp>
        <p:nvSpPr>
          <p:cNvPr id="3" name="Content Placeholder 2">
            <a:extLst>
              <a:ext uri="{FF2B5EF4-FFF2-40B4-BE49-F238E27FC236}">
                <a16:creationId xmlns:a16="http://schemas.microsoft.com/office/drawing/2014/main" id="{7F5C06BC-2125-437A-BC32-1B9B0E601FC5}"/>
              </a:ext>
            </a:extLst>
          </p:cNvPr>
          <p:cNvSpPr>
            <a:spLocks noGrp="1"/>
          </p:cNvSpPr>
          <p:nvPr>
            <p:ph idx="1"/>
          </p:nvPr>
        </p:nvSpPr>
        <p:spPr>
          <a:xfrm>
            <a:off x="7128769" y="1702500"/>
            <a:ext cx="4465468" cy="4364925"/>
          </a:xfrm>
        </p:spPr>
        <p:txBody>
          <a:bodyPr>
            <a:normAutofit/>
          </a:bodyPr>
          <a:lstStyle/>
          <a:p>
            <a:pPr marL="0" indent="0">
              <a:buNone/>
            </a:pPr>
            <a:r>
              <a:rPr lang="en-GB" sz="1200" dirty="0"/>
              <a:t>The IAPT career development process includes a route for Psychological Wellbeing Practitioners who wish to train to become High Intensity Therapists.</a:t>
            </a:r>
          </a:p>
          <a:p>
            <a:pPr marL="0" indent="0">
              <a:buNone/>
            </a:pPr>
            <a:r>
              <a:rPr lang="en-GB" sz="1200" dirty="0"/>
              <a:t>In total, 311 PWPs WTE progressed into HIT training with the same employer over the last 12 months, up from 285 in 2020 (+9%). On average, 3 PWPs WTE per organisation moved into HIT training with the same employer in the year spanning 1</a:t>
            </a:r>
            <a:r>
              <a:rPr lang="en-GB" sz="1200" baseline="30000" dirty="0"/>
              <a:t>st</a:t>
            </a:r>
            <a:r>
              <a:rPr lang="en-GB" sz="1200" dirty="0"/>
              <a:t> April 2020 to 31</a:t>
            </a:r>
            <a:r>
              <a:rPr lang="en-GB" sz="1200" baseline="30000" dirty="0"/>
              <a:t>st</a:t>
            </a:r>
            <a:r>
              <a:rPr lang="en-GB" sz="1200" dirty="0"/>
              <a:t> March 2021.</a:t>
            </a:r>
          </a:p>
          <a:p>
            <a:pPr marL="0" indent="0">
              <a:buNone/>
            </a:pPr>
            <a:r>
              <a:rPr lang="en-GB" sz="1200" dirty="0"/>
              <a:t>Just over half of participants (51%) reported employee progression into HIT training within their service, similar to the 2020 position reported (54%).</a:t>
            </a:r>
          </a:p>
          <a:p>
            <a:pPr marL="0" indent="0">
              <a:buNone/>
            </a:pPr>
            <a:r>
              <a:rPr lang="en-GB" sz="1200" dirty="0"/>
              <a:t>The majority of providers who place within the upper quartile are NHS organisations, however, it is worth noting that the chart is not benchmarked and therefore is not indicative of progression rates in relation to overall staff numbers.</a:t>
            </a:r>
          </a:p>
          <a:p>
            <a:pPr marL="0" indent="0">
              <a:buNone/>
            </a:pPr>
            <a:r>
              <a:rPr lang="en-GB" sz="1200" dirty="0"/>
              <a:t>Additionally, these figures only represent activity related to progression within the same organisation, and therefore exclude PWPs that have moved organisations to retrain.</a:t>
            </a:r>
          </a:p>
        </p:txBody>
      </p:sp>
      <p:sp>
        <p:nvSpPr>
          <p:cNvPr id="4" name="Slide Number Placeholder 3">
            <a:extLst>
              <a:ext uri="{FF2B5EF4-FFF2-40B4-BE49-F238E27FC236}">
                <a16:creationId xmlns:a16="http://schemas.microsoft.com/office/drawing/2014/main" id="{1AACE7A5-C1F3-4D01-AFC6-CA356455E6D1}"/>
              </a:ext>
            </a:extLst>
          </p:cNvPr>
          <p:cNvSpPr>
            <a:spLocks noGrp="1"/>
          </p:cNvSpPr>
          <p:nvPr>
            <p:ph type="sldNum" sz="quarter" idx="12"/>
          </p:nvPr>
        </p:nvSpPr>
        <p:spPr/>
        <p:txBody>
          <a:bodyPr/>
          <a:lstStyle/>
          <a:p>
            <a:fld id="{6FA9A11B-04D6-42DF-BB33-D91D786B2067}" type="slidenum">
              <a:rPr lang="en-GB" smtClean="0"/>
              <a:t>24</a:t>
            </a:fld>
            <a:endParaRPr lang="en-GB"/>
          </a:p>
        </p:txBody>
      </p:sp>
      <p:pic>
        <p:nvPicPr>
          <p:cNvPr id="5" name="Picture 4" descr="A column chart depicting the total number of PWPs who progressed into HIT training within the last 12 months. The mean and median both equal 3">
            <a:extLst>
              <a:ext uri="{FF2B5EF4-FFF2-40B4-BE49-F238E27FC236}">
                <a16:creationId xmlns:a16="http://schemas.microsoft.com/office/drawing/2014/main" id="{638EC014-1673-4670-9AAC-BAA6E65DFA47}"/>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1315623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58EC-721D-40FC-9D41-B35A6D3710C6}"/>
              </a:ext>
            </a:extLst>
          </p:cNvPr>
          <p:cNvSpPr>
            <a:spLocks noGrp="1"/>
          </p:cNvSpPr>
          <p:nvPr>
            <p:ph type="title"/>
          </p:nvPr>
        </p:nvSpPr>
        <p:spPr/>
        <p:txBody>
          <a:bodyPr/>
          <a:lstStyle/>
          <a:p>
            <a:r>
              <a:rPr lang="en-GB" dirty="0"/>
              <a:t>Trainees</a:t>
            </a:r>
          </a:p>
        </p:txBody>
      </p:sp>
      <p:sp>
        <p:nvSpPr>
          <p:cNvPr id="3" name="Content Placeholder 2">
            <a:extLst>
              <a:ext uri="{FF2B5EF4-FFF2-40B4-BE49-F238E27FC236}">
                <a16:creationId xmlns:a16="http://schemas.microsoft.com/office/drawing/2014/main" id="{C1BC4990-58FF-4F28-9019-FE0D79C25225}"/>
              </a:ext>
            </a:extLst>
          </p:cNvPr>
          <p:cNvSpPr>
            <a:spLocks noGrp="1"/>
          </p:cNvSpPr>
          <p:nvPr>
            <p:ph idx="1"/>
          </p:nvPr>
        </p:nvSpPr>
        <p:spPr>
          <a:xfrm>
            <a:off x="7128769" y="1743612"/>
            <a:ext cx="4279037" cy="4610099"/>
          </a:xfrm>
        </p:spPr>
        <p:txBody>
          <a:bodyPr>
            <a:normAutofit/>
          </a:bodyPr>
          <a:lstStyle/>
          <a:p>
            <a:pPr marL="0" indent="0">
              <a:buNone/>
            </a:pPr>
            <a:r>
              <a:rPr lang="en-GB" sz="1200" dirty="0"/>
              <a:t>Active training programmes recruit new staff into IAPT services, enabling their development into specialist therapy roles.</a:t>
            </a:r>
          </a:p>
          <a:p>
            <a:pPr marL="0" indent="0">
              <a:buNone/>
            </a:pPr>
            <a:r>
              <a:rPr lang="en-GB" sz="1200" dirty="0"/>
              <a:t>In 2021, there were 2,650 WTE trainees in post on the census date, compared to 2,025 in 2020 (+31%).</a:t>
            </a:r>
          </a:p>
          <a:p>
            <a:pPr marL="0" indent="0">
              <a:buNone/>
            </a:pPr>
            <a:r>
              <a:rPr lang="en-GB" sz="1200" dirty="0"/>
              <a:t>The breakdown by role was as follows:</a:t>
            </a:r>
          </a:p>
          <a:p>
            <a:pPr lvl="1"/>
            <a:r>
              <a:rPr lang="en-GB" sz="1200" dirty="0"/>
              <a:t>Trainee Psychological Wellbeing Practitioners - 1,520 staff WTE</a:t>
            </a:r>
          </a:p>
          <a:p>
            <a:pPr lvl="1"/>
            <a:r>
              <a:rPr lang="en-GB" sz="1200" dirty="0"/>
              <a:t>Trainee High Intensity CBT Therapists– 1,060 staff WTE</a:t>
            </a:r>
          </a:p>
          <a:p>
            <a:pPr lvl="1"/>
            <a:r>
              <a:rPr lang="en-GB" sz="1200" dirty="0"/>
              <a:t>Other trainees – 71 staff WTE</a:t>
            </a:r>
          </a:p>
          <a:p>
            <a:pPr marL="0" indent="0">
              <a:buNone/>
            </a:pPr>
            <a:r>
              <a:rPr lang="en-GB" sz="1200" dirty="0"/>
              <a:t>Examples given of ‘other trainees’ include Trainee Assistant Practitioners and Counselling Trainees.</a:t>
            </a:r>
          </a:p>
          <a:p>
            <a:pPr marL="0" indent="0">
              <a:buNone/>
            </a:pPr>
            <a:r>
              <a:rPr lang="en-GB" sz="1200" dirty="0"/>
              <a:t>There is notable variation evident between providers, with one service reporting trainee numbers in excess of 100 staff WTE.</a:t>
            </a:r>
          </a:p>
        </p:txBody>
      </p:sp>
      <p:sp>
        <p:nvSpPr>
          <p:cNvPr id="4" name="Slide Number Placeholder 3">
            <a:extLst>
              <a:ext uri="{FF2B5EF4-FFF2-40B4-BE49-F238E27FC236}">
                <a16:creationId xmlns:a16="http://schemas.microsoft.com/office/drawing/2014/main" id="{AA7924EE-ECD9-4E17-B405-2084401B8A7F}"/>
              </a:ext>
            </a:extLst>
          </p:cNvPr>
          <p:cNvSpPr>
            <a:spLocks noGrp="1"/>
          </p:cNvSpPr>
          <p:nvPr>
            <p:ph type="sldNum" sz="quarter" idx="12"/>
          </p:nvPr>
        </p:nvSpPr>
        <p:spPr/>
        <p:txBody>
          <a:bodyPr/>
          <a:lstStyle/>
          <a:p>
            <a:fld id="{6FA9A11B-04D6-42DF-BB33-D91D786B2067}" type="slidenum">
              <a:rPr lang="en-GB" smtClean="0"/>
              <a:t>25</a:t>
            </a:fld>
            <a:endParaRPr lang="en-GB"/>
          </a:p>
        </p:txBody>
      </p:sp>
      <p:pic>
        <p:nvPicPr>
          <p:cNvPr id="7" name="Picture 6" descr="A column chart depicting the total number of trainees WTE in post per organisation on 31st March 2021. The mean is 15 and the median is 11">
            <a:extLst>
              <a:ext uri="{FF2B5EF4-FFF2-40B4-BE49-F238E27FC236}">
                <a16:creationId xmlns:a16="http://schemas.microsoft.com/office/drawing/2014/main" id="{FDA459D5-6F01-42E5-AE3D-45F3A244F78D}"/>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266901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26</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High intensity staffing</a:t>
            </a:r>
          </a:p>
        </p:txBody>
      </p:sp>
    </p:spTree>
    <p:extLst>
      <p:ext uri="{BB962C8B-B14F-4D97-AF65-F5344CB8AC3E}">
        <p14:creationId xmlns:p14="http://schemas.microsoft.com/office/powerpoint/2010/main" val="2138897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05A5-2F97-4278-A895-D79094AB3238}"/>
              </a:ext>
            </a:extLst>
          </p:cNvPr>
          <p:cNvSpPr>
            <a:spLocks noGrp="1"/>
          </p:cNvSpPr>
          <p:nvPr>
            <p:ph type="title"/>
          </p:nvPr>
        </p:nvSpPr>
        <p:spPr/>
        <p:txBody>
          <a:bodyPr/>
          <a:lstStyle/>
          <a:p>
            <a:r>
              <a:rPr lang="en-GB" dirty="0"/>
              <a:t>High Intensity workforce composition (WTE)</a:t>
            </a:r>
          </a:p>
        </p:txBody>
      </p:sp>
      <p:sp>
        <p:nvSpPr>
          <p:cNvPr id="3" name="Content Placeholder 2">
            <a:extLst>
              <a:ext uri="{FF2B5EF4-FFF2-40B4-BE49-F238E27FC236}">
                <a16:creationId xmlns:a16="http://schemas.microsoft.com/office/drawing/2014/main" id="{1ADD5DBE-7994-478F-9104-1AD7504E34D2}"/>
              </a:ext>
            </a:extLst>
          </p:cNvPr>
          <p:cNvSpPr>
            <a:spLocks noGrp="1"/>
          </p:cNvSpPr>
          <p:nvPr>
            <p:ph idx="1"/>
          </p:nvPr>
        </p:nvSpPr>
        <p:spPr>
          <a:xfrm>
            <a:off x="6816968" y="2689096"/>
            <a:ext cx="3509149" cy="2443518"/>
          </a:xfrm>
        </p:spPr>
        <p:txBody>
          <a:bodyPr>
            <a:normAutofit/>
          </a:bodyPr>
          <a:lstStyle/>
          <a:p>
            <a:pPr marL="0" indent="0">
              <a:buNone/>
            </a:pPr>
            <a:r>
              <a:rPr lang="en-GB" sz="1200" dirty="0"/>
              <a:t>Over two thirds of the IAPT High Intensity workforce (excluding trainees) is made up of High Intensity CBT Therapists (71%), the largest cohort in this staffing group.</a:t>
            </a:r>
          </a:p>
          <a:p>
            <a:pPr marL="0" indent="0">
              <a:buNone/>
            </a:pPr>
            <a:r>
              <a:rPr lang="en-GB" sz="1200" dirty="0"/>
              <a:t>High Intensity Counsellors make up the majority of the remaining High Intensity workforce (21%), with smaller numbers of Other High Intensity Therapists (5%) and Applied Psychologists (2%) comprising the remainder of the workforce composition.</a:t>
            </a:r>
          </a:p>
        </p:txBody>
      </p:sp>
      <p:sp>
        <p:nvSpPr>
          <p:cNvPr id="4" name="Slide Number Placeholder 3">
            <a:extLst>
              <a:ext uri="{FF2B5EF4-FFF2-40B4-BE49-F238E27FC236}">
                <a16:creationId xmlns:a16="http://schemas.microsoft.com/office/drawing/2014/main" id="{5DDE20B6-FB58-4FD5-8D84-2D0FB1B0CD2D}"/>
              </a:ext>
            </a:extLst>
          </p:cNvPr>
          <p:cNvSpPr>
            <a:spLocks noGrp="1"/>
          </p:cNvSpPr>
          <p:nvPr>
            <p:ph type="sldNum" sz="quarter" idx="12"/>
          </p:nvPr>
        </p:nvSpPr>
        <p:spPr/>
        <p:txBody>
          <a:bodyPr/>
          <a:lstStyle/>
          <a:p>
            <a:fld id="{6FA9A11B-04D6-42DF-BB33-D91D786B2067}" type="slidenum">
              <a:rPr lang="en-GB" smtClean="0"/>
              <a:t>27</a:t>
            </a:fld>
            <a:endParaRPr lang="en-GB"/>
          </a:p>
        </p:txBody>
      </p:sp>
      <p:sp>
        <p:nvSpPr>
          <p:cNvPr id="5" name="Rectangle 4">
            <a:extLst>
              <a:ext uri="{FF2B5EF4-FFF2-40B4-BE49-F238E27FC236}">
                <a16:creationId xmlns:a16="http://schemas.microsoft.com/office/drawing/2014/main" id="{1469954C-6CF3-45AC-A562-9773D44B68BE}"/>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F129256C-CAD7-4E0D-B1A0-EA3349200DCA}"/>
              </a:ext>
              <a:ext uri="{C183D7F6-B498-43B3-948B-1728B52AA6E4}">
                <adec:decorative xmlns:adec="http://schemas.microsoft.com/office/drawing/2017/decorative" val="1"/>
              </a:ext>
            </a:extLst>
          </p:cNvPr>
          <p:cNvPicPr>
            <a:picLocks noChangeAspect="1"/>
          </p:cNvPicPr>
          <p:nvPr/>
        </p:nvPicPr>
        <p:blipFill rotWithShape="1">
          <a:blip r:embed="rId2"/>
          <a:srcRect t="90291"/>
          <a:stretch/>
        </p:blipFill>
        <p:spPr>
          <a:xfrm>
            <a:off x="-344864" y="5844654"/>
            <a:ext cx="8405788" cy="590951"/>
          </a:xfrm>
          <a:prstGeom prst="rect">
            <a:avLst/>
          </a:prstGeom>
        </p:spPr>
      </p:pic>
      <p:pic>
        <p:nvPicPr>
          <p:cNvPr id="8" name="Picture 7" descr="A pie chart showing the discipline mix of the high intensity workforce. 71% of this workforce group are High Intensity CBT Therapists (IAPT accredited)">
            <a:extLst>
              <a:ext uri="{FF2B5EF4-FFF2-40B4-BE49-F238E27FC236}">
                <a16:creationId xmlns:a16="http://schemas.microsoft.com/office/drawing/2014/main" id="{9C000854-D17B-439B-9280-B0EDE619DFAF}"/>
              </a:ext>
            </a:extLst>
          </p:cNvPr>
          <p:cNvPicPr>
            <a:picLocks noChangeAspect="1"/>
          </p:cNvPicPr>
          <p:nvPr/>
        </p:nvPicPr>
        <p:blipFill rotWithShape="1">
          <a:blip r:embed="rId3"/>
          <a:srcRect l="12001" r="32195" b="16100"/>
          <a:stretch/>
        </p:blipFill>
        <p:spPr>
          <a:xfrm>
            <a:off x="1000218" y="1094374"/>
            <a:ext cx="5095782" cy="4938086"/>
          </a:xfrm>
          <a:prstGeom prst="rect">
            <a:avLst/>
          </a:prstGeom>
        </p:spPr>
      </p:pic>
    </p:spTree>
    <p:extLst>
      <p:ext uri="{BB962C8B-B14F-4D97-AF65-F5344CB8AC3E}">
        <p14:creationId xmlns:p14="http://schemas.microsoft.com/office/powerpoint/2010/main" val="990773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6469-B854-4254-B27B-72000E6A4F0E}"/>
              </a:ext>
            </a:extLst>
          </p:cNvPr>
          <p:cNvSpPr>
            <a:spLocks noGrp="1"/>
          </p:cNvSpPr>
          <p:nvPr>
            <p:ph type="title"/>
          </p:nvPr>
        </p:nvSpPr>
        <p:spPr/>
        <p:txBody>
          <a:bodyPr/>
          <a:lstStyle/>
          <a:p>
            <a:r>
              <a:rPr lang="en-GB" dirty="0"/>
              <a:t>High Intensity workforce – IAPT accreditation</a:t>
            </a:r>
          </a:p>
        </p:txBody>
      </p:sp>
      <p:sp>
        <p:nvSpPr>
          <p:cNvPr id="3" name="Content Placeholder 2">
            <a:extLst>
              <a:ext uri="{FF2B5EF4-FFF2-40B4-BE49-F238E27FC236}">
                <a16:creationId xmlns:a16="http://schemas.microsoft.com/office/drawing/2014/main" id="{1E670702-EB5F-44F5-813E-03B7A5780E23}"/>
              </a:ext>
            </a:extLst>
          </p:cNvPr>
          <p:cNvSpPr>
            <a:spLocks noGrp="1"/>
          </p:cNvSpPr>
          <p:nvPr>
            <p:ph idx="1"/>
          </p:nvPr>
        </p:nvSpPr>
        <p:spPr>
          <a:xfrm>
            <a:off x="7112331" y="1825506"/>
            <a:ext cx="3804026" cy="4610099"/>
          </a:xfrm>
        </p:spPr>
        <p:txBody>
          <a:bodyPr>
            <a:normAutofit/>
          </a:bodyPr>
          <a:lstStyle/>
          <a:p>
            <a:pPr marL="0" indent="0">
              <a:buNone/>
            </a:pPr>
            <a:r>
              <a:rPr lang="en-GB" sz="1200" dirty="0"/>
              <a:t>The chart to the left displays the number of non-IAPT accredited staff WTE reported by participants within their High Intensity workforce (excluding trainees).</a:t>
            </a:r>
          </a:p>
          <a:p>
            <a:pPr marL="0" indent="0">
              <a:buNone/>
            </a:pPr>
            <a:r>
              <a:rPr lang="en-GB" sz="1200" dirty="0"/>
              <a:t>It is important to note that these numbers in their totality (541 staff WTE vs 4,151 IAPT-accredited HI staff WTE) represent a small proportion of the High Intensity staffing cohort (12%), with over half of respondents reporting a fully IAPT-accredited High Intensity workforce as on the census date.</a:t>
            </a:r>
          </a:p>
        </p:txBody>
      </p:sp>
      <p:sp>
        <p:nvSpPr>
          <p:cNvPr id="4" name="Slide Number Placeholder 3">
            <a:extLst>
              <a:ext uri="{FF2B5EF4-FFF2-40B4-BE49-F238E27FC236}">
                <a16:creationId xmlns:a16="http://schemas.microsoft.com/office/drawing/2014/main" id="{AE84BD02-5586-444A-9E86-DFE6B1DD7E6D}"/>
              </a:ext>
            </a:extLst>
          </p:cNvPr>
          <p:cNvSpPr>
            <a:spLocks noGrp="1"/>
          </p:cNvSpPr>
          <p:nvPr>
            <p:ph type="sldNum" sz="quarter" idx="12"/>
          </p:nvPr>
        </p:nvSpPr>
        <p:spPr/>
        <p:txBody>
          <a:bodyPr/>
          <a:lstStyle/>
          <a:p>
            <a:fld id="{6FA9A11B-04D6-42DF-BB33-D91D786B2067}" type="slidenum">
              <a:rPr lang="en-GB" smtClean="0"/>
              <a:t>28</a:t>
            </a:fld>
            <a:endParaRPr lang="en-GB"/>
          </a:p>
        </p:txBody>
      </p:sp>
      <p:pic>
        <p:nvPicPr>
          <p:cNvPr id="6" name="Picture 5" descr="A column chart depicting the total number of non-IAPT accredited high intensity staff - excluding trainees. The mean is 6 and the median is 4">
            <a:extLst>
              <a:ext uri="{FF2B5EF4-FFF2-40B4-BE49-F238E27FC236}">
                <a16:creationId xmlns:a16="http://schemas.microsoft.com/office/drawing/2014/main" id="{BCCADACF-13A6-438F-BA5F-749E179C9191}"/>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168502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2AE3-1043-424D-A6B2-27D43E58BF28}"/>
              </a:ext>
            </a:extLst>
          </p:cNvPr>
          <p:cNvSpPr>
            <a:spLocks noGrp="1"/>
          </p:cNvSpPr>
          <p:nvPr>
            <p:ph type="title"/>
          </p:nvPr>
        </p:nvSpPr>
        <p:spPr/>
        <p:txBody>
          <a:bodyPr/>
          <a:lstStyle/>
          <a:p>
            <a:r>
              <a:rPr lang="en-GB" dirty="0"/>
              <a:t>Delivery of therapies</a:t>
            </a:r>
          </a:p>
        </p:txBody>
      </p:sp>
      <p:sp>
        <p:nvSpPr>
          <p:cNvPr id="4" name="Slide Number Placeholder 3">
            <a:extLst>
              <a:ext uri="{FF2B5EF4-FFF2-40B4-BE49-F238E27FC236}">
                <a16:creationId xmlns:a16="http://schemas.microsoft.com/office/drawing/2014/main" id="{398D0F9E-A0A7-40F3-90D9-422FD7F2BD03}"/>
              </a:ext>
            </a:extLst>
          </p:cNvPr>
          <p:cNvSpPr>
            <a:spLocks noGrp="1"/>
          </p:cNvSpPr>
          <p:nvPr>
            <p:ph type="sldNum" sz="quarter" idx="12"/>
          </p:nvPr>
        </p:nvSpPr>
        <p:spPr/>
        <p:txBody>
          <a:bodyPr/>
          <a:lstStyle/>
          <a:p>
            <a:fld id="{6FA9A11B-04D6-42DF-BB33-D91D786B2067}" type="slidenum">
              <a:rPr lang="en-GB" smtClean="0"/>
              <a:t>29</a:t>
            </a:fld>
            <a:endParaRPr lang="en-GB"/>
          </a:p>
        </p:txBody>
      </p:sp>
      <p:sp>
        <p:nvSpPr>
          <p:cNvPr id="9" name="Rectangle 8">
            <a:extLst>
              <a:ext uri="{FF2B5EF4-FFF2-40B4-BE49-F238E27FC236}">
                <a16:creationId xmlns:a16="http://schemas.microsoft.com/office/drawing/2014/main" id="{679F66B0-DF69-446D-B771-2151AE310B9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143DF778-3F93-4C01-804A-C3847AC2247B}"/>
              </a:ext>
            </a:extLst>
          </p:cNvPr>
          <p:cNvSpPr>
            <a:spLocks noGrp="1"/>
          </p:cNvSpPr>
          <p:nvPr>
            <p:ph idx="1"/>
          </p:nvPr>
        </p:nvSpPr>
        <p:spPr>
          <a:xfrm>
            <a:off x="6657828" y="2433280"/>
            <a:ext cx="4274217" cy="4610099"/>
          </a:xfrm>
        </p:spPr>
        <p:txBody>
          <a:bodyPr>
            <a:normAutofit/>
          </a:bodyPr>
          <a:lstStyle/>
          <a:p>
            <a:pPr marL="0" indent="0">
              <a:buNone/>
            </a:pPr>
            <a:r>
              <a:rPr lang="en-GB" sz="1200" dirty="0"/>
              <a:t>Included for the first time this year, the chart opposite displays the therapeutic output apportionment of High Intensity Therapists (IAPT accredited) across different therapy methods. </a:t>
            </a:r>
          </a:p>
          <a:p>
            <a:pPr marL="0" indent="0">
              <a:buNone/>
            </a:pPr>
            <a:r>
              <a:rPr lang="en-GB" sz="1200" dirty="0"/>
              <a:t>Over three quarters of time (79%) is attributed to Cognitive Behavioural Therapy (CBT). Eye Movement Desensitisation and Reprocessing (EMDR) is the therapy method with the second highest allocation of HIT time, totalling 9% of IAPT-accredited HIT’s total reported WTE.</a:t>
            </a:r>
          </a:p>
          <a:p>
            <a:pPr marL="0" indent="0">
              <a:buNone/>
            </a:pPr>
            <a:r>
              <a:rPr lang="en-GB" sz="1200" dirty="0"/>
              <a:t>These figures reflect IAPT accredited High Intensity Therapists’ time only, excluding trainees and professionals without IAPT accreditation.</a:t>
            </a:r>
          </a:p>
        </p:txBody>
      </p:sp>
      <p:pic>
        <p:nvPicPr>
          <p:cNvPr id="6" name="Picture 5" descr="A pie chart showing the therapeutic output apportionment of IAPT accredited High Intensity Therapists across different therapy methods">
            <a:extLst>
              <a:ext uri="{FF2B5EF4-FFF2-40B4-BE49-F238E27FC236}">
                <a16:creationId xmlns:a16="http://schemas.microsoft.com/office/drawing/2014/main" id="{8A1E934B-FB92-4924-B230-20728E14E7E9}"/>
              </a:ext>
            </a:extLst>
          </p:cNvPr>
          <p:cNvPicPr>
            <a:picLocks noChangeAspect="1"/>
          </p:cNvPicPr>
          <p:nvPr/>
        </p:nvPicPr>
        <p:blipFill rotWithShape="1">
          <a:blip r:embed="rId2"/>
          <a:srcRect l="18899" r="20015" b="23497"/>
          <a:stretch/>
        </p:blipFill>
        <p:spPr>
          <a:xfrm>
            <a:off x="971551" y="936817"/>
            <a:ext cx="5295900" cy="4694141"/>
          </a:xfrm>
          <a:prstGeom prst="rect">
            <a:avLst/>
          </a:prstGeom>
        </p:spPr>
      </p:pic>
      <p:pic>
        <p:nvPicPr>
          <p:cNvPr id="10" name="Picture 9">
            <a:extLst>
              <a:ext uri="{FF2B5EF4-FFF2-40B4-BE49-F238E27FC236}">
                <a16:creationId xmlns:a16="http://schemas.microsoft.com/office/drawing/2014/main" id="{9F25FCAD-840E-4F17-B08C-497DB84BEB7B}"/>
              </a:ext>
              <a:ext uri="{C183D7F6-B498-43B3-948B-1728B52AA6E4}">
                <adec:decorative xmlns:adec="http://schemas.microsoft.com/office/drawing/2017/decorative" val="1"/>
              </a:ext>
            </a:extLst>
          </p:cNvPr>
          <p:cNvPicPr>
            <a:picLocks noChangeAspect="1"/>
          </p:cNvPicPr>
          <p:nvPr/>
        </p:nvPicPr>
        <p:blipFill rotWithShape="1">
          <a:blip r:embed="rId2"/>
          <a:srcRect t="76801" r="2208"/>
          <a:stretch/>
        </p:blipFill>
        <p:spPr>
          <a:xfrm>
            <a:off x="425542" y="5545452"/>
            <a:ext cx="7261206" cy="1219140"/>
          </a:xfrm>
          <a:prstGeom prst="rect">
            <a:avLst/>
          </a:prstGeom>
        </p:spPr>
      </p:pic>
    </p:spTree>
    <p:extLst>
      <p:ext uri="{BB962C8B-B14F-4D97-AF65-F5344CB8AC3E}">
        <p14:creationId xmlns:p14="http://schemas.microsoft.com/office/powerpoint/2010/main" val="282159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5" y="1412022"/>
            <a:ext cx="9742782" cy="4695824"/>
          </a:xfrm>
        </p:spPr>
        <p:txBody>
          <a:bodyPr>
            <a:noAutofit/>
          </a:bodyPr>
          <a:lstStyle/>
          <a:p>
            <a:pPr marL="0" indent="0">
              <a:buNone/>
            </a:pPr>
            <a:r>
              <a:rPr lang="en-GB" sz="1200" dirty="0"/>
              <a:t>The NHS Benchmarking Network would like to express our gratitude for the ongoing support for this project shown by Julian </a:t>
            </a:r>
            <a:r>
              <a:rPr lang="en-GB" sz="1200" dirty="0" err="1"/>
              <a:t>Emms</a:t>
            </a:r>
            <a:r>
              <a:rPr lang="en-GB" sz="1200" dirty="0"/>
              <a:t>, Chair of the NHSBN Mental Health Reference Group.</a:t>
            </a:r>
          </a:p>
          <a:p>
            <a:pPr marL="0" indent="0">
              <a:buNone/>
            </a:pPr>
            <a:r>
              <a:rPr lang="en-GB" sz="1200" dirty="0"/>
              <a:t>We would like to extend our thanks to the Programme Leads of the Health Educational England National Mental Health Programme, who have offered invaluable insight throughout the duration of the project. Our thanks too to the HEE project oversight group members, who helped shape this year’s collection and provided interpretation on findings.</a:t>
            </a:r>
          </a:p>
          <a:p>
            <a:pPr marL="0" indent="0">
              <a:buNone/>
            </a:pPr>
            <a:r>
              <a:rPr lang="en-GB" sz="1200" dirty="0"/>
              <a:t>Additionally, we are grateful to the NHS England and NHS Improvement representatives who also formed an integral part of the oversight group, providing guidance and feedback to help form the national and local project outputs.</a:t>
            </a:r>
          </a:p>
          <a:p>
            <a:pPr marL="0" indent="0">
              <a:buNone/>
            </a:pPr>
            <a:r>
              <a:rPr lang="en-GB" sz="1200" dirty="0"/>
              <a:t>Finally, we would like to thank the large number of providers who participated in the project this year, with 201 submissions received from 100% of CCG areas in England, thus allowing a national position to be developed.</a:t>
            </a:r>
          </a:p>
          <a:p>
            <a:pPr algn="l"/>
            <a:endParaRPr lang="en-GB" sz="1800" b="0" i="0" dirty="0">
              <a:solidFill>
                <a:srgbClr val="005EB8"/>
              </a:solidFill>
              <a:effectLst/>
              <a:latin typeface="Segoe UI" panose="020B0502040204020203" pitchFamily="34" charset="0"/>
            </a:endParaRPr>
          </a:p>
          <a:p>
            <a:pPr marL="0" indent="0">
              <a:buNone/>
            </a:pPr>
            <a:endParaRPr lang="en-GB" sz="1200" dirty="0"/>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3</a:t>
            </a:fld>
            <a:endParaRPr lang="en-GB"/>
          </a:p>
        </p:txBody>
      </p:sp>
    </p:spTree>
    <p:extLst>
      <p:ext uri="{BB962C8B-B14F-4D97-AF65-F5344CB8AC3E}">
        <p14:creationId xmlns:p14="http://schemas.microsoft.com/office/powerpoint/2010/main" val="204717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30</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Low intensity staffing</a:t>
            </a:r>
          </a:p>
        </p:txBody>
      </p:sp>
    </p:spTree>
    <p:extLst>
      <p:ext uri="{BB962C8B-B14F-4D97-AF65-F5344CB8AC3E}">
        <p14:creationId xmlns:p14="http://schemas.microsoft.com/office/powerpoint/2010/main" val="3371224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F221-CA47-4443-887B-3A1FD93259E7}"/>
              </a:ext>
            </a:extLst>
          </p:cNvPr>
          <p:cNvSpPr>
            <a:spLocks noGrp="1"/>
          </p:cNvSpPr>
          <p:nvPr>
            <p:ph type="title"/>
          </p:nvPr>
        </p:nvSpPr>
        <p:spPr/>
        <p:txBody>
          <a:bodyPr/>
          <a:lstStyle/>
          <a:p>
            <a:r>
              <a:rPr lang="en-GB" dirty="0"/>
              <a:t>Low Intensity workforce composition (WTE)</a:t>
            </a:r>
          </a:p>
        </p:txBody>
      </p:sp>
      <p:sp>
        <p:nvSpPr>
          <p:cNvPr id="3" name="Content Placeholder 2">
            <a:extLst>
              <a:ext uri="{FF2B5EF4-FFF2-40B4-BE49-F238E27FC236}">
                <a16:creationId xmlns:a16="http://schemas.microsoft.com/office/drawing/2014/main" id="{39968C81-DDE6-47F8-BD15-320104530EB2}"/>
              </a:ext>
            </a:extLst>
          </p:cNvPr>
          <p:cNvSpPr>
            <a:spLocks noGrp="1"/>
          </p:cNvSpPr>
          <p:nvPr>
            <p:ph idx="1"/>
          </p:nvPr>
        </p:nvSpPr>
        <p:spPr>
          <a:xfrm>
            <a:off x="6826719" y="2389944"/>
            <a:ext cx="3694711" cy="4610099"/>
          </a:xfrm>
        </p:spPr>
        <p:txBody>
          <a:bodyPr>
            <a:normAutofit/>
          </a:bodyPr>
          <a:lstStyle/>
          <a:p>
            <a:pPr marL="0" indent="0">
              <a:buNone/>
            </a:pPr>
            <a:r>
              <a:rPr lang="en-GB" sz="1200" dirty="0"/>
              <a:t>On the census date of 31</a:t>
            </a:r>
            <a:r>
              <a:rPr lang="en-GB" sz="1200" baseline="30000" dirty="0"/>
              <a:t>st</a:t>
            </a:r>
            <a:r>
              <a:rPr lang="en-GB" sz="1200" dirty="0"/>
              <a:t> March 2021, approximately three quarters of the Low Intensity IAPT workforce cohort (excluding trainees) was made up of Psychological Wellbeing Practitioners (77%), with the remaining 23% consisting of Senior PWPs (16%) and non-IAPT qualified PWP workers (7%).</a:t>
            </a:r>
          </a:p>
          <a:p>
            <a:pPr marL="0" indent="0">
              <a:buNone/>
            </a:pPr>
            <a:r>
              <a:rPr lang="en-GB" sz="1200" dirty="0"/>
              <a:t>Non-IAPT qualified PWP workers (including other low intensity counsellors and therapists) represented 11% of Low Intensity staff on the census date in 2020, evidencing an improvement since 2019 on the proportion of IAPT qualified staff delivering Low Intensity services.</a:t>
            </a:r>
          </a:p>
        </p:txBody>
      </p:sp>
      <p:sp>
        <p:nvSpPr>
          <p:cNvPr id="4" name="Slide Number Placeholder 3">
            <a:extLst>
              <a:ext uri="{FF2B5EF4-FFF2-40B4-BE49-F238E27FC236}">
                <a16:creationId xmlns:a16="http://schemas.microsoft.com/office/drawing/2014/main" id="{CAA91C75-7ACD-43BA-8247-3DFCAC59A1A0}"/>
              </a:ext>
            </a:extLst>
          </p:cNvPr>
          <p:cNvSpPr>
            <a:spLocks noGrp="1"/>
          </p:cNvSpPr>
          <p:nvPr>
            <p:ph type="sldNum" sz="quarter" idx="12"/>
          </p:nvPr>
        </p:nvSpPr>
        <p:spPr/>
        <p:txBody>
          <a:bodyPr/>
          <a:lstStyle/>
          <a:p>
            <a:fld id="{6FA9A11B-04D6-42DF-BB33-D91D786B2067}" type="slidenum">
              <a:rPr lang="en-GB" smtClean="0"/>
              <a:t>31</a:t>
            </a:fld>
            <a:endParaRPr lang="en-GB"/>
          </a:p>
        </p:txBody>
      </p:sp>
      <p:pic>
        <p:nvPicPr>
          <p:cNvPr id="7" name="Picture 6" descr="A pie chart showing the discipline mix of the low intensity workforce. 77% of this workforce group are Psychological Wellbeing Practitioners">
            <a:extLst>
              <a:ext uri="{FF2B5EF4-FFF2-40B4-BE49-F238E27FC236}">
                <a16:creationId xmlns:a16="http://schemas.microsoft.com/office/drawing/2014/main" id="{F14CC0C8-F73D-4B6D-8468-DAB9D50EDDF8}"/>
              </a:ext>
            </a:extLst>
          </p:cNvPr>
          <p:cNvPicPr>
            <a:picLocks noChangeAspect="1"/>
          </p:cNvPicPr>
          <p:nvPr/>
        </p:nvPicPr>
        <p:blipFill rotWithShape="1">
          <a:blip r:embed="rId2"/>
          <a:srcRect l="15120" r="34158" b="18262"/>
          <a:stretch/>
        </p:blipFill>
        <p:spPr>
          <a:xfrm>
            <a:off x="1464605" y="1099516"/>
            <a:ext cx="4501189" cy="4376781"/>
          </a:xfrm>
          <a:prstGeom prst="rect">
            <a:avLst/>
          </a:prstGeom>
        </p:spPr>
      </p:pic>
      <p:sp>
        <p:nvSpPr>
          <p:cNvPr id="8" name="Rectangle 7">
            <a:extLst>
              <a:ext uri="{FF2B5EF4-FFF2-40B4-BE49-F238E27FC236}">
                <a16:creationId xmlns:a16="http://schemas.microsoft.com/office/drawing/2014/main" id="{BB75842C-3B77-4E60-ADD4-5D4D99F12EC9}"/>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C7D5312-9293-47BB-A4FA-594F56290491}"/>
              </a:ext>
              <a:ext uri="{C183D7F6-B498-43B3-948B-1728B52AA6E4}">
                <adec:decorative xmlns:adec="http://schemas.microsoft.com/office/drawing/2017/decorative" val="1"/>
              </a:ext>
            </a:extLst>
          </p:cNvPr>
          <p:cNvPicPr>
            <a:picLocks noChangeAspect="1"/>
          </p:cNvPicPr>
          <p:nvPr/>
        </p:nvPicPr>
        <p:blipFill rotWithShape="1">
          <a:blip r:embed="rId3"/>
          <a:srcRect l="20041" t="79853" r="15549"/>
          <a:stretch/>
        </p:blipFill>
        <p:spPr>
          <a:xfrm>
            <a:off x="333375" y="5504735"/>
            <a:ext cx="7119992" cy="1207213"/>
          </a:xfrm>
          <a:prstGeom prst="rect">
            <a:avLst/>
          </a:prstGeom>
        </p:spPr>
      </p:pic>
    </p:spTree>
    <p:extLst>
      <p:ext uri="{BB962C8B-B14F-4D97-AF65-F5344CB8AC3E}">
        <p14:creationId xmlns:p14="http://schemas.microsoft.com/office/powerpoint/2010/main" val="3067716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5949-D051-49F8-9EFC-61ECF2312EC9}"/>
              </a:ext>
            </a:extLst>
          </p:cNvPr>
          <p:cNvSpPr>
            <a:spLocks noGrp="1"/>
          </p:cNvSpPr>
          <p:nvPr>
            <p:ph type="title"/>
          </p:nvPr>
        </p:nvSpPr>
        <p:spPr/>
        <p:txBody>
          <a:bodyPr/>
          <a:lstStyle/>
          <a:p>
            <a:r>
              <a:rPr lang="en-GB" dirty="0"/>
              <a:t>Low Intensity workforce – IAPT qualified</a:t>
            </a:r>
          </a:p>
        </p:txBody>
      </p:sp>
      <p:sp>
        <p:nvSpPr>
          <p:cNvPr id="3" name="Content Placeholder 2">
            <a:extLst>
              <a:ext uri="{FF2B5EF4-FFF2-40B4-BE49-F238E27FC236}">
                <a16:creationId xmlns:a16="http://schemas.microsoft.com/office/drawing/2014/main" id="{19287A62-527B-4D60-B98B-0CB5840B6F76}"/>
              </a:ext>
            </a:extLst>
          </p:cNvPr>
          <p:cNvSpPr>
            <a:spLocks noGrp="1"/>
          </p:cNvSpPr>
          <p:nvPr>
            <p:ph idx="1"/>
          </p:nvPr>
        </p:nvSpPr>
        <p:spPr>
          <a:xfrm>
            <a:off x="7294238" y="1878798"/>
            <a:ext cx="3643052" cy="4610099"/>
          </a:xfrm>
        </p:spPr>
        <p:txBody>
          <a:bodyPr>
            <a:normAutofit/>
          </a:bodyPr>
          <a:lstStyle/>
          <a:p>
            <a:pPr marL="0" indent="0">
              <a:buNone/>
            </a:pPr>
            <a:r>
              <a:rPr lang="en-GB" sz="1200" dirty="0"/>
              <a:t>As in the High Intensity workforce, non-IAPT qualified staff make up a relatively small proportion of total Low Intensity workforce numbers, accounting for 198 staff WTE (7%) overall.</a:t>
            </a:r>
          </a:p>
          <a:p>
            <a:pPr marL="0" indent="0">
              <a:buNone/>
            </a:pPr>
            <a:r>
              <a:rPr lang="en-GB" sz="1200" dirty="0"/>
              <a:t>The remaining 93% of the Low Intensity staff numbers reported on 31</a:t>
            </a:r>
            <a:r>
              <a:rPr lang="en-GB" sz="1200" baseline="30000" dirty="0"/>
              <a:t>st</a:t>
            </a:r>
            <a:r>
              <a:rPr lang="en-GB" sz="1200" dirty="0"/>
              <a:t> March 2021 comprised IAPT qualified PWP or Senior PWP roles.</a:t>
            </a:r>
          </a:p>
        </p:txBody>
      </p:sp>
      <p:sp>
        <p:nvSpPr>
          <p:cNvPr id="4" name="Slide Number Placeholder 3">
            <a:extLst>
              <a:ext uri="{FF2B5EF4-FFF2-40B4-BE49-F238E27FC236}">
                <a16:creationId xmlns:a16="http://schemas.microsoft.com/office/drawing/2014/main" id="{0B4D0FC5-5928-462B-8861-BCB3128FAB76}"/>
              </a:ext>
            </a:extLst>
          </p:cNvPr>
          <p:cNvSpPr>
            <a:spLocks noGrp="1"/>
          </p:cNvSpPr>
          <p:nvPr>
            <p:ph type="sldNum" sz="quarter" idx="12"/>
          </p:nvPr>
        </p:nvSpPr>
        <p:spPr/>
        <p:txBody>
          <a:bodyPr/>
          <a:lstStyle/>
          <a:p>
            <a:fld id="{6FA9A11B-04D6-42DF-BB33-D91D786B2067}" type="slidenum">
              <a:rPr lang="en-GB" smtClean="0"/>
              <a:t>32</a:t>
            </a:fld>
            <a:endParaRPr lang="en-GB"/>
          </a:p>
        </p:txBody>
      </p:sp>
      <p:pic>
        <p:nvPicPr>
          <p:cNvPr id="5" name="Picture 4" descr="A column chart depicting the total number of non-IAPT accredited low intensity staff - excluding trainees. The mean is 3 and the median is 2">
            <a:extLst>
              <a:ext uri="{FF2B5EF4-FFF2-40B4-BE49-F238E27FC236}">
                <a16:creationId xmlns:a16="http://schemas.microsoft.com/office/drawing/2014/main" id="{3B8128E5-7831-4948-9030-9999F728EADD}"/>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40765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33</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IAPT LTC</a:t>
            </a:r>
          </a:p>
        </p:txBody>
      </p:sp>
    </p:spTree>
    <p:extLst>
      <p:ext uri="{BB962C8B-B14F-4D97-AF65-F5344CB8AC3E}">
        <p14:creationId xmlns:p14="http://schemas.microsoft.com/office/powerpoint/2010/main" val="1823032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E0B2-BB76-4A5F-8747-0259E02518ED}"/>
              </a:ext>
            </a:extLst>
          </p:cNvPr>
          <p:cNvSpPr>
            <a:spLocks noGrp="1"/>
          </p:cNvSpPr>
          <p:nvPr>
            <p:ph type="title"/>
          </p:nvPr>
        </p:nvSpPr>
        <p:spPr/>
        <p:txBody>
          <a:bodyPr/>
          <a:lstStyle/>
          <a:p>
            <a:r>
              <a:rPr lang="en-GB" dirty="0"/>
              <a:t>Service provisions – IAPT-LTC</a:t>
            </a:r>
          </a:p>
        </p:txBody>
      </p:sp>
      <p:sp>
        <p:nvSpPr>
          <p:cNvPr id="3" name="Content Placeholder 2">
            <a:extLst>
              <a:ext uri="{FF2B5EF4-FFF2-40B4-BE49-F238E27FC236}">
                <a16:creationId xmlns:a16="http://schemas.microsoft.com/office/drawing/2014/main" id="{53BB0D91-6C34-45DB-AFA3-5171AA33B054}"/>
              </a:ext>
            </a:extLst>
          </p:cNvPr>
          <p:cNvSpPr>
            <a:spLocks noGrp="1"/>
          </p:cNvSpPr>
          <p:nvPr>
            <p:ph idx="1"/>
          </p:nvPr>
        </p:nvSpPr>
        <p:spPr>
          <a:xfrm>
            <a:off x="6302833" y="2514184"/>
            <a:ext cx="4305983" cy="3487121"/>
          </a:xfrm>
        </p:spPr>
        <p:txBody>
          <a:bodyPr>
            <a:normAutofit/>
          </a:bodyPr>
          <a:lstStyle/>
          <a:p>
            <a:pPr marL="0" indent="0">
              <a:buNone/>
            </a:pPr>
            <a:r>
              <a:rPr lang="en-GB" sz="1200" dirty="0">
                <a:solidFill>
                  <a:srgbClr val="000000"/>
                </a:solidFill>
              </a:rPr>
              <a:t>IAPT-LTC services aim to allow improved access to IAPT treatments for patients with long term physical health conditions, through the co-location of mental and physical health services.</a:t>
            </a:r>
          </a:p>
          <a:p>
            <a:pPr marL="0" indent="0">
              <a:buNone/>
            </a:pPr>
            <a:r>
              <a:rPr lang="en-GB" sz="1200" dirty="0"/>
              <a:t>Within the 2021 census, 142 participants (of 198) confirmed that they offered an IAPT-LTC service, comprising 72% of providers overall.</a:t>
            </a:r>
          </a:p>
          <a:p>
            <a:pPr marL="0" indent="0">
              <a:buNone/>
            </a:pPr>
            <a:r>
              <a:rPr lang="en-GB" sz="1200" dirty="0"/>
              <a:t>This represents a decrease from last year’s collection, where 77% of participants provided IAPT-LTC within their service model (144 of 187 submissions). </a:t>
            </a:r>
          </a:p>
        </p:txBody>
      </p:sp>
      <p:sp>
        <p:nvSpPr>
          <p:cNvPr id="4" name="Slide Number Placeholder 3">
            <a:extLst>
              <a:ext uri="{FF2B5EF4-FFF2-40B4-BE49-F238E27FC236}">
                <a16:creationId xmlns:a16="http://schemas.microsoft.com/office/drawing/2014/main" id="{543E0417-8299-44FC-BD06-E944F58B4329}"/>
              </a:ext>
            </a:extLst>
          </p:cNvPr>
          <p:cNvSpPr>
            <a:spLocks noGrp="1"/>
          </p:cNvSpPr>
          <p:nvPr>
            <p:ph type="sldNum" sz="quarter" idx="12"/>
          </p:nvPr>
        </p:nvSpPr>
        <p:spPr/>
        <p:txBody>
          <a:bodyPr/>
          <a:lstStyle/>
          <a:p>
            <a:fld id="{6FA9A11B-04D6-42DF-BB33-D91D786B2067}" type="slidenum">
              <a:rPr lang="en-GB" smtClean="0"/>
              <a:t>34</a:t>
            </a:fld>
            <a:endParaRPr lang="en-GB"/>
          </a:p>
        </p:txBody>
      </p:sp>
      <p:pic>
        <p:nvPicPr>
          <p:cNvPr id="6" name="Picture 5" descr="A pie chart showing the proportion of services who offer an IAPT-LTC service - 72% of providers overall">
            <a:extLst>
              <a:ext uri="{FF2B5EF4-FFF2-40B4-BE49-F238E27FC236}">
                <a16:creationId xmlns:a16="http://schemas.microsoft.com/office/drawing/2014/main" id="{4EE0BB67-57EC-4549-B0D5-2CF0C81ADD05}"/>
              </a:ext>
            </a:extLst>
          </p:cNvPr>
          <p:cNvPicPr>
            <a:picLocks noChangeAspect="1"/>
          </p:cNvPicPr>
          <p:nvPr/>
        </p:nvPicPr>
        <p:blipFill>
          <a:blip r:embed="rId2"/>
          <a:stretch>
            <a:fillRect/>
          </a:stretch>
        </p:blipFill>
        <p:spPr>
          <a:xfrm>
            <a:off x="792793" y="1448458"/>
            <a:ext cx="5510040" cy="4622952"/>
          </a:xfrm>
          <a:prstGeom prst="rect">
            <a:avLst/>
          </a:prstGeom>
        </p:spPr>
      </p:pic>
    </p:spTree>
    <p:extLst>
      <p:ext uri="{BB962C8B-B14F-4D97-AF65-F5344CB8AC3E}">
        <p14:creationId xmlns:p14="http://schemas.microsoft.com/office/powerpoint/2010/main" val="851174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480A-FAA2-4A0F-BF0A-D929FCBFA49B}"/>
              </a:ext>
            </a:extLst>
          </p:cNvPr>
          <p:cNvSpPr>
            <a:spLocks noGrp="1"/>
          </p:cNvSpPr>
          <p:nvPr>
            <p:ph type="title"/>
          </p:nvPr>
        </p:nvSpPr>
        <p:spPr/>
        <p:txBody>
          <a:bodyPr/>
          <a:lstStyle/>
          <a:p>
            <a:r>
              <a:rPr lang="en-GB" dirty="0"/>
              <a:t>HITs in IAPT–LTC services</a:t>
            </a:r>
          </a:p>
        </p:txBody>
      </p:sp>
      <p:sp>
        <p:nvSpPr>
          <p:cNvPr id="3" name="Content Placeholder 2">
            <a:extLst>
              <a:ext uri="{FF2B5EF4-FFF2-40B4-BE49-F238E27FC236}">
                <a16:creationId xmlns:a16="http://schemas.microsoft.com/office/drawing/2014/main" id="{1FA56EDA-EB5D-436A-9EB6-BDD991F10E5B}"/>
              </a:ext>
            </a:extLst>
          </p:cNvPr>
          <p:cNvSpPr>
            <a:spLocks noGrp="1"/>
          </p:cNvSpPr>
          <p:nvPr>
            <p:ph idx="1"/>
          </p:nvPr>
        </p:nvSpPr>
        <p:spPr>
          <a:xfrm>
            <a:off x="7259595" y="1863723"/>
            <a:ext cx="4370431" cy="4610099"/>
          </a:xfrm>
        </p:spPr>
        <p:txBody>
          <a:bodyPr>
            <a:normAutofit/>
          </a:bodyPr>
          <a:lstStyle/>
          <a:p>
            <a:pPr marL="0" indent="0">
              <a:buNone/>
            </a:pPr>
            <a:r>
              <a:rPr lang="en-GB" sz="1200" dirty="0"/>
              <a:t>High Intensity Therapists (HITs) represented the most commonly employed role within IAPT-LTC services, with 264 staff WTE in post on the census date of 31</a:t>
            </a:r>
            <a:r>
              <a:rPr lang="en-GB" sz="1200" baseline="30000" dirty="0"/>
              <a:t>st</a:t>
            </a:r>
            <a:r>
              <a:rPr lang="en-GB" sz="1200" dirty="0"/>
              <a:t> March 2021, with this cohort comprising predominantly of CBT Therapists (97%), with a small number of Other High Intensity Therapists also reported (3%).</a:t>
            </a:r>
          </a:p>
          <a:p>
            <a:pPr marL="0" indent="0">
              <a:buNone/>
            </a:pPr>
            <a:r>
              <a:rPr lang="en-GB" sz="1200" dirty="0"/>
              <a:t>This is an 11% increase from last year’s figure of 237 staff WTE.</a:t>
            </a:r>
          </a:p>
          <a:p>
            <a:pPr marL="0" indent="0">
              <a:buNone/>
            </a:pPr>
            <a:r>
              <a:rPr lang="en-GB" sz="1200" dirty="0"/>
              <a:t>Of organisations that employ HITs within IAPT-LTC services, an average of 4 HITs WTE are employed per provider.</a:t>
            </a:r>
          </a:p>
          <a:p>
            <a:pPr marL="0" indent="0">
              <a:buNone/>
            </a:pPr>
            <a:r>
              <a:rPr lang="en-GB" sz="1200" dirty="0"/>
              <a:t>It is worth noting that a number of providers were unable to apportion their staff’s time between Core IAPT and IAPT-LTC services, and so the IAPT-LTC workforce numbers are likely to under-represent the staff provision working within these teams.</a:t>
            </a:r>
          </a:p>
        </p:txBody>
      </p:sp>
      <p:sp>
        <p:nvSpPr>
          <p:cNvPr id="4" name="Slide Number Placeholder 3">
            <a:extLst>
              <a:ext uri="{FF2B5EF4-FFF2-40B4-BE49-F238E27FC236}">
                <a16:creationId xmlns:a16="http://schemas.microsoft.com/office/drawing/2014/main" id="{8070B942-6217-4B2D-A991-AADB5D123AE2}"/>
              </a:ext>
            </a:extLst>
          </p:cNvPr>
          <p:cNvSpPr>
            <a:spLocks noGrp="1"/>
          </p:cNvSpPr>
          <p:nvPr>
            <p:ph type="sldNum" sz="quarter" idx="12"/>
          </p:nvPr>
        </p:nvSpPr>
        <p:spPr/>
        <p:txBody>
          <a:bodyPr/>
          <a:lstStyle/>
          <a:p>
            <a:fld id="{6FA9A11B-04D6-42DF-BB33-D91D786B2067}" type="slidenum">
              <a:rPr lang="en-GB" smtClean="0"/>
              <a:t>35</a:t>
            </a:fld>
            <a:endParaRPr lang="en-GB"/>
          </a:p>
        </p:txBody>
      </p:sp>
      <p:pic>
        <p:nvPicPr>
          <p:cNvPr id="6" name="Picture 5" descr="A column chart depicting the total staffing WTE of HITs working within IAPT-LTC services. The mean is 4 and the median is 2">
            <a:extLst>
              <a:ext uri="{FF2B5EF4-FFF2-40B4-BE49-F238E27FC236}">
                <a16:creationId xmlns:a16="http://schemas.microsoft.com/office/drawing/2014/main" id="{787524BD-8526-4DAC-A223-95F9DBCB4700}"/>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4049697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umn chart depicting the total staffing WTE of PWPs working within IAPT-LTC services. The mean is 3 and the median is 2">
            <a:extLst>
              <a:ext uri="{FF2B5EF4-FFF2-40B4-BE49-F238E27FC236}">
                <a16:creationId xmlns:a16="http://schemas.microsoft.com/office/drawing/2014/main" id="{753DE951-9A79-4A53-868B-23AC57634C17}"/>
              </a:ext>
            </a:extLst>
          </p:cNvPr>
          <p:cNvPicPr>
            <a:picLocks noChangeAspect="1"/>
          </p:cNvPicPr>
          <p:nvPr/>
        </p:nvPicPr>
        <p:blipFill>
          <a:blip r:embed="rId2"/>
          <a:stretch>
            <a:fillRect/>
          </a:stretch>
        </p:blipFill>
        <p:spPr>
          <a:xfrm>
            <a:off x="360000" y="1512000"/>
            <a:ext cx="6364800" cy="4363200"/>
          </a:xfrm>
          <a:prstGeom prst="rect">
            <a:avLst/>
          </a:prstGeom>
        </p:spPr>
      </p:pic>
      <p:sp>
        <p:nvSpPr>
          <p:cNvPr id="2" name="Title 1">
            <a:extLst>
              <a:ext uri="{FF2B5EF4-FFF2-40B4-BE49-F238E27FC236}">
                <a16:creationId xmlns:a16="http://schemas.microsoft.com/office/drawing/2014/main" id="{CDC827C8-4B12-4EC9-AA72-840152B7A7DA}"/>
              </a:ext>
            </a:extLst>
          </p:cNvPr>
          <p:cNvSpPr>
            <a:spLocks noGrp="1"/>
          </p:cNvSpPr>
          <p:nvPr>
            <p:ph type="title"/>
          </p:nvPr>
        </p:nvSpPr>
        <p:spPr/>
        <p:txBody>
          <a:bodyPr/>
          <a:lstStyle/>
          <a:p>
            <a:r>
              <a:rPr lang="en-GB" dirty="0"/>
              <a:t>PWPs in IAPT–LTC services</a:t>
            </a:r>
          </a:p>
        </p:txBody>
      </p:sp>
      <p:sp>
        <p:nvSpPr>
          <p:cNvPr id="3" name="Content Placeholder 2">
            <a:extLst>
              <a:ext uri="{FF2B5EF4-FFF2-40B4-BE49-F238E27FC236}">
                <a16:creationId xmlns:a16="http://schemas.microsoft.com/office/drawing/2014/main" id="{EC716058-6530-434C-A631-7E3B7D1C18F1}"/>
              </a:ext>
            </a:extLst>
          </p:cNvPr>
          <p:cNvSpPr>
            <a:spLocks noGrp="1"/>
          </p:cNvSpPr>
          <p:nvPr>
            <p:ph idx="1"/>
          </p:nvPr>
        </p:nvSpPr>
        <p:spPr>
          <a:xfrm>
            <a:off x="7085756" y="1852165"/>
            <a:ext cx="4011332" cy="4610099"/>
          </a:xfrm>
        </p:spPr>
        <p:txBody>
          <a:bodyPr>
            <a:normAutofit/>
          </a:bodyPr>
          <a:lstStyle/>
          <a:p>
            <a:pPr marL="0" indent="0">
              <a:buNone/>
            </a:pPr>
            <a:r>
              <a:rPr lang="en-GB" sz="1200" dirty="0"/>
              <a:t>Within the IAPT-LTC workforce, 184 staff WTE are Psychological Wellbeing Practitioners (PWPs) or Senior PWPs.</a:t>
            </a:r>
          </a:p>
          <a:p>
            <a:pPr marL="0" indent="0">
              <a:buNone/>
            </a:pPr>
            <a:r>
              <a:rPr lang="en-GB" sz="1200" dirty="0"/>
              <a:t>This illustrates an increase of 32% from 2020, when 139 PWPs / Senior PWPs were reported in post on the census date of 31</a:t>
            </a:r>
            <a:r>
              <a:rPr lang="en-GB" sz="1200" baseline="30000" dirty="0"/>
              <a:t>st</a:t>
            </a:r>
            <a:r>
              <a:rPr lang="en-GB" sz="1200" dirty="0"/>
              <a:t> March 2020. </a:t>
            </a:r>
          </a:p>
          <a:p>
            <a:pPr marL="0" indent="0">
              <a:buNone/>
            </a:pPr>
            <a:r>
              <a:rPr lang="en-GB" sz="1200" dirty="0"/>
              <a:t>Of participating organisations who employ PWPs / Senior PWPs in their IAPT-LTC services, this equates to a mean average of 3 staff WTE in post, per service.</a:t>
            </a:r>
          </a:p>
          <a:p>
            <a:endParaRPr lang="en-GB" sz="2400" dirty="0"/>
          </a:p>
        </p:txBody>
      </p:sp>
      <p:sp>
        <p:nvSpPr>
          <p:cNvPr id="4" name="Slide Number Placeholder 3">
            <a:extLst>
              <a:ext uri="{FF2B5EF4-FFF2-40B4-BE49-F238E27FC236}">
                <a16:creationId xmlns:a16="http://schemas.microsoft.com/office/drawing/2014/main" id="{F7B2B241-B104-419F-A4BD-D39B89E69AC8}"/>
              </a:ext>
            </a:extLst>
          </p:cNvPr>
          <p:cNvSpPr>
            <a:spLocks noGrp="1"/>
          </p:cNvSpPr>
          <p:nvPr>
            <p:ph type="sldNum" sz="quarter" idx="12"/>
          </p:nvPr>
        </p:nvSpPr>
        <p:spPr/>
        <p:txBody>
          <a:bodyPr/>
          <a:lstStyle/>
          <a:p>
            <a:fld id="{6FA9A11B-04D6-42DF-BB33-D91D786B2067}" type="slidenum">
              <a:rPr lang="en-GB" smtClean="0"/>
              <a:t>36</a:t>
            </a:fld>
            <a:endParaRPr lang="en-GB"/>
          </a:p>
        </p:txBody>
      </p:sp>
    </p:spTree>
    <p:extLst>
      <p:ext uri="{BB962C8B-B14F-4D97-AF65-F5344CB8AC3E}">
        <p14:creationId xmlns:p14="http://schemas.microsoft.com/office/powerpoint/2010/main" val="1073496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37</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Workforce demographics</a:t>
            </a:r>
          </a:p>
        </p:txBody>
      </p:sp>
    </p:spTree>
    <p:extLst>
      <p:ext uri="{BB962C8B-B14F-4D97-AF65-F5344CB8AC3E}">
        <p14:creationId xmlns:p14="http://schemas.microsoft.com/office/powerpoint/2010/main" val="320578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e chart detailing the ethnicity profile of the wider England and Wales population (18+)">
            <a:extLst>
              <a:ext uri="{FF2B5EF4-FFF2-40B4-BE49-F238E27FC236}">
                <a16:creationId xmlns:a16="http://schemas.microsoft.com/office/drawing/2014/main" id="{5E11C58A-3D86-401F-AD39-A0EDCB6FCCBA}"/>
              </a:ext>
            </a:extLst>
          </p:cNvPr>
          <p:cNvPicPr>
            <a:picLocks noChangeAspect="1"/>
          </p:cNvPicPr>
          <p:nvPr/>
        </p:nvPicPr>
        <p:blipFill rotWithShape="1">
          <a:blip r:embed="rId2"/>
          <a:srcRect l="24382" t="13471" r="30728" b="10249"/>
          <a:stretch/>
        </p:blipFill>
        <p:spPr>
          <a:xfrm>
            <a:off x="4248305" y="2614080"/>
            <a:ext cx="3538628" cy="3766805"/>
          </a:xfrm>
          <a:prstGeom prst="rect">
            <a:avLst/>
          </a:prstGeom>
        </p:spPr>
      </p:pic>
      <p:sp>
        <p:nvSpPr>
          <p:cNvPr id="2" name="Title 1">
            <a:extLst>
              <a:ext uri="{FF2B5EF4-FFF2-40B4-BE49-F238E27FC236}">
                <a16:creationId xmlns:a16="http://schemas.microsoft.com/office/drawing/2014/main" id="{D5D3F6FB-660B-47FB-A852-DADDB50B13A7}"/>
              </a:ext>
            </a:extLst>
          </p:cNvPr>
          <p:cNvSpPr>
            <a:spLocks noGrp="1"/>
          </p:cNvSpPr>
          <p:nvPr>
            <p:ph type="title"/>
          </p:nvPr>
        </p:nvSpPr>
        <p:spPr/>
        <p:txBody>
          <a:bodyPr/>
          <a:lstStyle/>
          <a:p>
            <a:r>
              <a:rPr lang="en-GB" dirty="0"/>
              <a:t>Ethnicity</a:t>
            </a:r>
          </a:p>
        </p:txBody>
      </p:sp>
      <p:sp>
        <p:nvSpPr>
          <p:cNvPr id="3" name="Content Placeholder 2">
            <a:extLst>
              <a:ext uri="{FF2B5EF4-FFF2-40B4-BE49-F238E27FC236}">
                <a16:creationId xmlns:a16="http://schemas.microsoft.com/office/drawing/2014/main" id="{F791502F-47DC-4615-B1AC-A68DF56A3B57}"/>
              </a:ext>
            </a:extLst>
          </p:cNvPr>
          <p:cNvSpPr>
            <a:spLocks noGrp="1"/>
          </p:cNvSpPr>
          <p:nvPr>
            <p:ph idx="1"/>
          </p:nvPr>
        </p:nvSpPr>
        <p:spPr>
          <a:xfrm>
            <a:off x="333373" y="1151345"/>
            <a:ext cx="11411274" cy="4264597"/>
          </a:xfrm>
        </p:spPr>
        <p:txBody>
          <a:bodyPr>
            <a:normAutofit/>
          </a:bodyPr>
          <a:lstStyle/>
          <a:p>
            <a:pPr marL="0" indent="0">
              <a:buNone/>
            </a:pPr>
            <a:r>
              <a:rPr lang="en-GB" sz="1200" dirty="0"/>
              <a:t>Analysis of the ethnicity profile of the IAPT workforce confirms a profile that is broadly consistent with wider England population demographics, with 81% of staff in post on 31</a:t>
            </a:r>
            <a:r>
              <a:rPr lang="en-GB" sz="1200" baseline="30000" dirty="0"/>
              <a:t>st</a:t>
            </a:r>
            <a:r>
              <a:rPr lang="en-GB" sz="1200" dirty="0"/>
              <a:t> March 2021 of White/White British ethnicity, compared to 84% of the wider England and Wales population composition (18+).</a:t>
            </a:r>
          </a:p>
          <a:p>
            <a:pPr marL="0" indent="0">
              <a:buNone/>
            </a:pPr>
            <a:r>
              <a:rPr lang="en-GB" sz="1200" dirty="0"/>
              <a:t>Whilst the IAPT workforce has undergone notable growth since the 2019 and 2020 census, demographic profiling for staff in the 2021 census date of 31</a:t>
            </a:r>
            <a:r>
              <a:rPr lang="en-GB" sz="1200" baseline="30000" dirty="0"/>
              <a:t>st</a:t>
            </a:r>
            <a:r>
              <a:rPr lang="en-GB" sz="1200" dirty="0"/>
              <a:t> of March remains largely unchanged. Please note that whilst the table includes respondents who recorded staff members’ ethnicity as ‘Not stated’, whereas the pie charts do not, in order to allow for comparisons against general population data.  </a:t>
            </a:r>
          </a:p>
        </p:txBody>
      </p:sp>
      <p:sp>
        <p:nvSpPr>
          <p:cNvPr id="4" name="Slide Number Placeholder 3">
            <a:extLst>
              <a:ext uri="{FF2B5EF4-FFF2-40B4-BE49-F238E27FC236}">
                <a16:creationId xmlns:a16="http://schemas.microsoft.com/office/drawing/2014/main" id="{3608D572-1F55-40F8-B3C0-574A2DDDF0C5}"/>
              </a:ext>
            </a:extLst>
          </p:cNvPr>
          <p:cNvSpPr>
            <a:spLocks noGrp="1"/>
          </p:cNvSpPr>
          <p:nvPr>
            <p:ph type="sldNum" sz="quarter" idx="12"/>
          </p:nvPr>
        </p:nvSpPr>
        <p:spPr/>
        <p:txBody>
          <a:bodyPr/>
          <a:lstStyle/>
          <a:p>
            <a:fld id="{6FA9A11B-04D6-42DF-BB33-D91D786B2067}" type="slidenum">
              <a:rPr lang="en-GB" smtClean="0"/>
              <a:t>38</a:t>
            </a:fld>
            <a:endParaRPr lang="en-GB" dirty="0"/>
          </a:p>
        </p:txBody>
      </p:sp>
      <p:sp>
        <p:nvSpPr>
          <p:cNvPr id="10" name="Rectangle 9">
            <a:extLst>
              <a:ext uri="{FF2B5EF4-FFF2-40B4-BE49-F238E27FC236}">
                <a16:creationId xmlns:a16="http://schemas.microsoft.com/office/drawing/2014/main" id="{75163D3F-547B-488F-8010-84824368D9B5}"/>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6BCEA3F-DEF5-4D89-AF77-A87ADD49E4D8}"/>
              </a:ext>
            </a:extLst>
          </p:cNvPr>
          <p:cNvSpPr txBox="1"/>
          <p:nvPr/>
        </p:nvSpPr>
        <p:spPr>
          <a:xfrm>
            <a:off x="8198146" y="4752937"/>
            <a:ext cx="1647825" cy="400110"/>
          </a:xfrm>
          <a:prstGeom prst="rect">
            <a:avLst/>
          </a:prstGeom>
          <a:noFill/>
          <a:ln>
            <a:solidFill>
              <a:schemeClr val="tx1"/>
            </a:solidFill>
          </a:ln>
        </p:spPr>
        <p:txBody>
          <a:bodyPr wrap="square" rtlCol="0">
            <a:spAutoFit/>
          </a:bodyPr>
          <a:lstStyle/>
          <a:p>
            <a:r>
              <a:rPr lang="en-GB" sz="2000" b="1" dirty="0"/>
              <a:t>n = 13,663</a:t>
            </a:r>
          </a:p>
        </p:txBody>
      </p:sp>
      <p:graphicFrame>
        <p:nvGraphicFramePr>
          <p:cNvPr id="6" name="Table 5" descr="A table summarising the IAPT workforce ethnicity demographics over the three iterations of the project">
            <a:extLst>
              <a:ext uri="{FF2B5EF4-FFF2-40B4-BE49-F238E27FC236}">
                <a16:creationId xmlns:a16="http://schemas.microsoft.com/office/drawing/2014/main" id="{7C6A8AEF-F078-4E46-BB30-6A86D4FD242C}"/>
              </a:ext>
            </a:extLst>
          </p:cNvPr>
          <p:cNvGraphicFramePr>
            <a:graphicFrameLocks noGrp="1"/>
          </p:cNvGraphicFramePr>
          <p:nvPr>
            <p:extLst>
              <p:ext uri="{D42A27DB-BD31-4B8C-83A1-F6EECF244321}">
                <p14:modId xmlns:p14="http://schemas.microsoft.com/office/powerpoint/2010/main" val="828366215"/>
              </p:ext>
            </p:extLst>
          </p:nvPr>
        </p:nvGraphicFramePr>
        <p:xfrm>
          <a:off x="8198146" y="2664895"/>
          <a:ext cx="3598590" cy="1869547"/>
        </p:xfrm>
        <a:graphic>
          <a:graphicData uri="http://schemas.openxmlformats.org/drawingml/2006/table">
            <a:tbl>
              <a:tblPr firstRow="1"/>
              <a:tblGrid>
                <a:gridCol w="1280903">
                  <a:extLst>
                    <a:ext uri="{9D8B030D-6E8A-4147-A177-3AD203B41FA5}">
                      <a16:colId xmlns:a16="http://schemas.microsoft.com/office/drawing/2014/main" val="295962170"/>
                    </a:ext>
                  </a:extLst>
                </a:gridCol>
                <a:gridCol w="796705">
                  <a:extLst>
                    <a:ext uri="{9D8B030D-6E8A-4147-A177-3AD203B41FA5}">
                      <a16:colId xmlns:a16="http://schemas.microsoft.com/office/drawing/2014/main" val="653861479"/>
                    </a:ext>
                  </a:extLst>
                </a:gridCol>
                <a:gridCol w="796705">
                  <a:extLst>
                    <a:ext uri="{9D8B030D-6E8A-4147-A177-3AD203B41FA5}">
                      <a16:colId xmlns:a16="http://schemas.microsoft.com/office/drawing/2014/main" val="3541657358"/>
                    </a:ext>
                  </a:extLst>
                </a:gridCol>
                <a:gridCol w="724277">
                  <a:extLst>
                    <a:ext uri="{9D8B030D-6E8A-4147-A177-3AD203B41FA5}">
                      <a16:colId xmlns:a16="http://schemas.microsoft.com/office/drawing/2014/main" val="3571638327"/>
                    </a:ext>
                  </a:extLst>
                </a:gridCol>
              </a:tblGrid>
              <a:tr h="393589">
                <a:tc>
                  <a:txBody>
                    <a:bodyPr/>
                    <a:lstStyle/>
                    <a:p>
                      <a:pPr algn="l" fontAlgn="ctr"/>
                      <a:r>
                        <a:rPr lang="en-GB" sz="1000" b="1" i="0" u="none" strike="noStrike" dirty="0">
                          <a:solidFill>
                            <a:schemeClr val="tx1"/>
                          </a:solidFill>
                          <a:effectLst/>
                          <a:latin typeface="Calibri" panose="020F0502020204030204" pitchFamily="34" charset="0"/>
                        </a:rPr>
                        <a:t>Ethnicity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GB" sz="1000" b="1" i="0" u="none" strike="noStrike" dirty="0">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n-GB" sz="1000" b="1" i="0" u="none" strike="noStrike" dirty="0">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GB" sz="1000" b="1" i="0" u="none" strike="noStrike" dirty="0">
                          <a:solidFill>
                            <a:schemeClr val="tx1"/>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903039469"/>
                  </a:ext>
                </a:extLst>
              </a:tr>
              <a:tr h="245993">
                <a:tc>
                  <a:txBody>
                    <a:bodyPr/>
                    <a:lstStyle/>
                    <a:p>
                      <a:pPr algn="l" fontAlgn="ctr"/>
                      <a:r>
                        <a:rPr lang="en-GB" sz="1000" b="1" i="0" u="none" strike="noStrike" dirty="0">
                          <a:solidFill>
                            <a:srgbClr val="000000"/>
                          </a:solidFill>
                          <a:effectLst/>
                          <a:latin typeface="Calibri" panose="020F0502020204030204" pitchFamily="34" charset="0"/>
                        </a:rPr>
                        <a:t>White or White British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dirty="0">
                          <a:solidFill>
                            <a:srgbClr val="000000"/>
                          </a:solidFill>
                          <a:effectLst/>
                          <a:latin typeface="Calibri" panose="020F050202020403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000" b="0" i="0" u="none" strike="noStrike" dirty="0">
                          <a:solidFill>
                            <a:srgbClr val="000000"/>
                          </a:solidFill>
                          <a:effectLst/>
                          <a:latin typeface="Calibri" panose="020F050202020403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0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436232224"/>
                  </a:ext>
                </a:extLst>
              </a:tr>
              <a:tr h="245993">
                <a:tc>
                  <a:txBody>
                    <a:bodyPr/>
                    <a:lstStyle/>
                    <a:p>
                      <a:pPr algn="l" fontAlgn="ctr"/>
                      <a:r>
                        <a:rPr lang="en-GB" sz="1000" b="1" i="0" u="none" strike="noStrike">
                          <a:solidFill>
                            <a:srgbClr val="000000"/>
                          </a:solidFill>
                          <a:effectLst/>
                          <a:latin typeface="Calibri" panose="020F0502020204030204" pitchFamily="34" charset="0"/>
                        </a:rPr>
                        <a:t>Mixed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0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0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419316155"/>
                  </a:ext>
                </a:extLst>
              </a:tr>
              <a:tr h="245993">
                <a:tc>
                  <a:txBody>
                    <a:bodyPr/>
                    <a:lstStyle/>
                    <a:p>
                      <a:pPr algn="l" fontAlgn="ctr"/>
                      <a:r>
                        <a:rPr lang="en-GB" sz="1000" b="1" i="0" u="none" strike="noStrike">
                          <a:solidFill>
                            <a:srgbClr val="000000"/>
                          </a:solidFill>
                          <a:effectLst/>
                          <a:latin typeface="Calibri" panose="020F0502020204030204" pitchFamily="34" charset="0"/>
                        </a:rPr>
                        <a:t>Asian or Asian British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000" b="0" i="0" u="none" strike="noStrike" dirty="0">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4117233138"/>
                  </a:ext>
                </a:extLst>
              </a:tr>
              <a:tr h="245993">
                <a:tc>
                  <a:txBody>
                    <a:bodyPr/>
                    <a:lstStyle/>
                    <a:p>
                      <a:pPr algn="l" fontAlgn="ctr"/>
                      <a:r>
                        <a:rPr lang="en-GB" sz="1000" b="1" i="0" u="none" strike="noStrike" dirty="0">
                          <a:solidFill>
                            <a:srgbClr val="000000"/>
                          </a:solidFill>
                          <a:effectLst/>
                          <a:latin typeface="Calibri" panose="020F0502020204030204" pitchFamily="34" charset="0"/>
                        </a:rPr>
                        <a:t>Black or Black British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000" b="0"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884824510"/>
                  </a:ext>
                </a:extLst>
              </a:tr>
              <a:tr h="245993">
                <a:tc>
                  <a:txBody>
                    <a:bodyPr/>
                    <a:lstStyle/>
                    <a:p>
                      <a:pPr algn="l" fontAlgn="ctr"/>
                      <a:r>
                        <a:rPr lang="en-GB" sz="1000" b="1" i="0" u="none" strike="noStrike">
                          <a:solidFill>
                            <a:srgbClr val="000000"/>
                          </a:solidFill>
                          <a:effectLst/>
                          <a:latin typeface="Calibri" panose="020F0502020204030204" pitchFamily="34" charset="0"/>
                        </a:rPr>
                        <a:t>Chinese / 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0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0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359628872"/>
                  </a:ext>
                </a:extLst>
              </a:tr>
              <a:tr h="245993">
                <a:tc>
                  <a:txBody>
                    <a:bodyPr/>
                    <a:lstStyle/>
                    <a:p>
                      <a:pPr algn="l" fontAlgn="ctr"/>
                      <a:r>
                        <a:rPr lang="en-GB" sz="1000" b="1" i="0" u="none" strike="noStrike" dirty="0">
                          <a:solidFill>
                            <a:srgbClr val="000000"/>
                          </a:solidFill>
                          <a:effectLst/>
                          <a:latin typeface="Calibri" panose="020F0502020204030204" pitchFamily="34" charset="0"/>
                        </a:rPr>
                        <a:t>Not stated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00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GB" sz="10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GB" sz="1000" b="0" i="0" u="none" strike="noStrike" dirty="0">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2651341784"/>
                  </a:ext>
                </a:extLst>
              </a:tr>
            </a:tbl>
          </a:graphicData>
        </a:graphic>
      </p:graphicFrame>
      <p:pic>
        <p:nvPicPr>
          <p:cNvPr id="5" name="Picture 4">
            <a:extLst>
              <a:ext uri="{FF2B5EF4-FFF2-40B4-BE49-F238E27FC236}">
                <a16:creationId xmlns:a16="http://schemas.microsoft.com/office/drawing/2014/main" id="{23E522F7-C5CD-4D11-A441-87B2E5959669}"/>
              </a:ext>
              <a:ext uri="{C183D7F6-B498-43B3-948B-1728B52AA6E4}">
                <adec:decorative xmlns:adec="http://schemas.microsoft.com/office/drawing/2017/decorative" val="1"/>
              </a:ext>
            </a:extLst>
          </p:cNvPr>
          <p:cNvPicPr>
            <a:picLocks noChangeAspect="1"/>
          </p:cNvPicPr>
          <p:nvPr/>
        </p:nvPicPr>
        <p:blipFill rotWithShape="1">
          <a:blip r:embed="rId3"/>
          <a:srcRect t="87457" b="2938"/>
          <a:stretch/>
        </p:blipFill>
        <p:spPr>
          <a:xfrm>
            <a:off x="461663" y="6388313"/>
            <a:ext cx="6732821" cy="488751"/>
          </a:xfrm>
          <a:prstGeom prst="rect">
            <a:avLst/>
          </a:prstGeom>
        </p:spPr>
      </p:pic>
      <p:pic>
        <p:nvPicPr>
          <p:cNvPr id="7" name="Picture 6" descr="A pie chart detailing the ethnicity profile of the IAPT workforce on 31st March 2021">
            <a:extLst>
              <a:ext uri="{FF2B5EF4-FFF2-40B4-BE49-F238E27FC236}">
                <a16:creationId xmlns:a16="http://schemas.microsoft.com/office/drawing/2014/main" id="{BA9470F7-D9AF-403A-B074-5A92BA893978}"/>
              </a:ext>
            </a:extLst>
          </p:cNvPr>
          <p:cNvPicPr>
            <a:picLocks noChangeAspect="1"/>
          </p:cNvPicPr>
          <p:nvPr/>
        </p:nvPicPr>
        <p:blipFill rotWithShape="1">
          <a:blip r:embed="rId3"/>
          <a:srcRect l="19555" r="20877" b="11437"/>
          <a:stretch/>
        </p:blipFill>
        <p:spPr>
          <a:xfrm>
            <a:off x="172017" y="1787362"/>
            <a:ext cx="4174196" cy="4690165"/>
          </a:xfrm>
          <a:prstGeom prst="rect">
            <a:avLst/>
          </a:prstGeom>
        </p:spPr>
      </p:pic>
      <p:pic>
        <p:nvPicPr>
          <p:cNvPr id="11" name="Picture 10">
            <a:extLst>
              <a:ext uri="{FF2B5EF4-FFF2-40B4-BE49-F238E27FC236}">
                <a16:creationId xmlns:a16="http://schemas.microsoft.com/office/drawing/2014/main" id="{BB07B528-2477-4950-9A5B-FAA2F73F64C0}"/>
              </a:ext>
              <a:ext uri="{C183D7F6-B498-43B3-948B-1728B52AA6E4}">
                <adec:decorative xmlns:adec="http://schemas.microsoft.com/office/drawing/2017/decorative" val="1"/>
              </a:ext>
            </a:extLst>
          </p:cNvPr>
          <p:cNvPicPr>
            <a:picLocks noChangeAspect="1"/>
          </p:cNvPicPr>
          <p:nvPr/>
        </p:nvPicPr>
        <p:blipFill rotWithShape="1">
          <a:blip r:embed="rId4"/>
          <a:srcRect l="32895" t="-4313" r="34490" b="89750"/>
          <a:stretch/>
        </p:blipFill>
        <p:spPr>
          <a:xfrm>
            <a:off x="4732115" y="2033993"/>
            <a:ext cx="2571009" cy="719158"/>
          </a:xfrm>
          <a:prstGeom prst="rect">
            <a:avLst/>
          </a:prstGeom>
        </p:spPr>
      </p:pic>
      <p:cxnSp>
        <p:nvCxnSpPr>
          <p:cNvPr id="14" name="Straight Connector 13">
            <a:extLst>
              <a:ext uri="{FF2B5EF4-FFF2-40B4-BE49-F238E27FC236}">
                <a16:creationId xmlns:a16="http://schemas.microsoft.com/office/drawing/2014/main" id="{358AC272-F7A2-4069-A181-77A16BF926B9}"/>
              </a:ext>
              <a:ext uri="{C183D7F6-B498-43B3-948B-1728B52AA6E4}">
                <adec:decorative xmlns:adec="http://schemas.microsoft.com/office/drawing/2017/decorative" val="1"/>
              </a:ext>
            </a:extLst>
          </p:cNvPr>
          <p:cNvCxnSpPr>
            <a:cxnSpLocks/>
          </p:cNvCxnSpPr>
          <p:nvPr/>
        </p:nvCxnSpPr>
        <p:spPr>
          <a:xfrm>
            <a:off x="423903" y="2236205"/>
            <a:ext cx="11064945"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59B293-D167-490E-B190-F5CAD75FF641}"/>
              </a:ext>
              <a:ext uri="{C183D7F6-B498-43B3-948B-1728B52AA6E4}">
                <adec:decorative xmlns:adec="http://schemas.microsoft.com/office/drawing/2017/decorative" val="1"/>
              </a:ext>
            </a:extLst>
          </p:cNvPr>
          <p:cNvCxnSpPr>
            <a:cxnSpLocks/>
          </p:cNvCxnSpPr>
          <p:nvPr/>
        </p:nvCxnSpPr>
        <p:spPr>
          <a:xfrm>
            <a:off x="7864342" y="2236205"/>
            <a:ext cx="0" cy="4381963"/>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142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662D-254C-4B94-965D-F2804D12ECA7}"/>
              </a:ext>
            </a:extLst>
          </p:cNvPr>
          <p:cNvSpPr>
            <a:spLocks noGrp="1"/>
          </p:cNvSpPr>
          <p:nvPr>
            <p:ph type="title"/>
          </p:nvPr>
        </p:nvSpPr>
        <p:spPr/>
        <p:txBody>
          <a:bodyPr/>
          <a:lstStyle/>
          <a:p>
            <a:r>
              <a:rPr lang="en-GB" dirty="0"/>
              <a:t>Gender</a:t>
            </a:r>
          </a:p>
        </p:txBody>
      </p:sp>
      <p:sp>
        <p:nvSpPr>
          <p:cNvPr id="3" name="Content Placeholder 2">
            <a:extLst>
              <a:ext uri="{FF2B5EF4-FFF2-40B4-BE49-F238E27FC236}">
                <a16:creationId xmlns:a16="http://schemas.microsoft.com/office/drawing/2014/main" id="{131D9D62-5892-47AE-B835-4925FD0CE565}"/>
              </a:ext>
            </a:extLst>
          </p:cNvPr>
          <p:cNvSpPr>
            <a:spLocks noGrp="1"/>
          </p:cNvSpPr>
          <p:nvPr>
            <p:ph idx="1"/>
          </p:nvPr>
        </p:nvSpPr>
        <p:spPr>
          <a:xfrm>
            <a:off x="5813484" y="1984461"/>
            <a:ext cx="5410201" cy="4890491"/>
          </a:xfrm>
        </p:spPr>
        <p:txBody>
          <a:bodyPr>
            <a:normAutofit/>
          </a:bodyPr>
          <a:lstStyle/>
          <a:p>
            <a:pPr marL="0" indent="0">
              <a:buNone/>
            </a:pPr>
            <a:r>
              <a:rPr lang="en-GB" sz="1200" dirty="0"/>
              <a:t>As with the ethnicity demographics, the gender of individuals working within IAPT services also remains consistent between census dates, with results displaying a predominantly female workforce.</a:t>
            </a:r>
          </a:p>
          <a:p>
            <a:pPr marL="0" indent="0">
              <a:buNone/>
            </a:pPr>
            <a:r>
              <a:rPr lang="en-GB" sz="1200" dirty="0"/>
              <a:t>At the time of the 2021 census, there were 11,368 female staff in post (82%) and 2,475 male staff in post (18%). Additionally, there was an increase in the number of staff identifying as non-binary this year - 8 individuals in 2021 vs 1 in 2020.</a:t>
            </a:r>
          </a:p>
          <a:p>
            <a:pPr marL="0" indent="0">
              <a:buNone/>
            </a:pPr>
            <a:r>
              <a:rPr lang="en-GB" sz="1200" dirty="0"/>
              <a:t>The gender profile of IAPT services is broadly consistent with wider NHSBN data on psychological therapies. </a:t>
            </a:r>
          </a:p>
        </p:txBody>
      </p:sp>
      <p:sp>
        <p:nvSpPr>
          <p:cNvPr id="4" name="Slide Number Placeholder 3">
            <a:extLst>
              <a:ext uri="{FF2B5EF4-FFF2-40B4-BE49-F238E27FC236}">
                <a16:creationId xmlns:a16="http://schemas.microsoft.com/office/drawing/2014/main" id="{503C4B6E-894E-4AEF-84BE-6946FC091A15}"/>
              </a:ext>
            </a:extLst>
          </p:cNvPr>
          <p:cNvSpPr>
            <a:spLocks noGrp="1"/>
          </p:cNvSpPr>
          <p:nvPr>
            <p:ph type="sldNum" sz="quarter" idx="12"/>
          </p:nvPr>
        </p:nvSpPr>
        <p:spPr/>
        <p:txBody>
          <a:bodyPr/>
          <a:lstStyle/>
          <a:p>
            <a:fld id="{6FA9A11B-04D6-42DF-BB33-D91D786B2067}" type="slidenum">
              <a:rPr lang="en-GB" smtClean="0"/>
              <a:t>39</a:t>
            </a:fld>
            <a:endParaRPr lang="en-GB"/>
          </a:p>
        </p:txBody>
      </p:sp>
      <p:pic>
        <p:nvPicPr>
          <p:cNvPr id="7" name="Picture 6" descr="A pie chart detailing the gender profile of the IAPT workforce on 31st March 2021">
            <a:extLst>
              <a:ext uri="{FF2B5EF4-FFF2-40B4-BE49-F238E27FC236}">
                <a16:creationId xmlns:a16="http://schemas.microsoft.com/office/drawing/2014/main" id="{375FF0FB-7CE7-4CA0-B85B-A108BF0DB995}"/>
              </a:ext>
            </a:extLst>
          </p:cNvPr>
          <p:cNvPicPr>
            <a:picLocks noChangeAspect="1"/>
          </p:cNvPicPr>
          <p:nvPr/>
        </p:nvPicPr>
        <p:blipFill>
          <a:blip r:embed="rId2"/>
          <a:stretch>
            <a:fillRect/>
          </a:stretch>
        </p:blipFill>
        <p:spPr>
          <a:xfrm>
            <a:off x="-743389" y="1266826"/>
            <a:ext cx="7329926" cy="5025731"/>
          </a:xfrm>
          <a:prstGeom prst="rect">
            <a:avLst/>
          </a:prstGeom>
        </p:spPr>
      </p:pic>
      <p:sp>
        <p:nvSpPr>
          <p:cNvPr id="8" name="TextBox 7">
            <a:extLst>
              <a:ext uri="{FF2B5EF4-FFF2-40B4-BE49-F238E27FC236}">
                <a16:creationId xmlns:a16="http://schemas.microsoft.com/office/drawing/2014/main" id="{FCD375D4-7038-48D3-90F6-F6AA1062C541}"/>
              </a:ext>
            </a:extLst>
          </p:cNvPr>
          <p:cNvSpPr txBox="1"/>
          <p:nvPr/>
        </p:nvSpPr>
        <p:spPr>
          <a:xfrm>
            <a:off x="5909172" y="3847885"/>
            <a:ext cx="1647825" cy="400110"/>
          </a:xfrm>
          <a:prstGeom prst="rect">
            <a:avLst/>
          </a:prstGeom>
          <a:noFill/>
          <a:ln>
            <a:solidFill>
              <a:schemeClr val="tx1"/>
            </a:solidFill>
          </a:ln>
        </p:spPr>
        <p:txBody>
          <a:bodyPr wrap="square" rtlCol="0">
            <a:spAutoFit/>
          </a:bodyPr>
          <a:lstStyle/>
          <a:p>
            <a:r>
              <a:rPr lang="en-GB" sz="2000" b="1" dirty="0"/>
              <a:t>n = 13,746</a:t>
            </a:r>
          </a:p>
        </p:txBody>
      </p:sp>
      <p:pic>
        <p:nvPicPr>
          <p:cNvPr id="5" name="Picture 4" descr="A table summarising the IAPT workforce gender demographics over the three iterations of the project">
            <a:extLst>
              <a:ext uri="{FF2B5EF4-FFF2-40B4-BE49-F238E27FC236}">
                <a16:creationId xmlns:a16="http://schemas.microsoft.com/office/drawing/2014/main" id="{CD9824BF-2B3B-4B8A-ABA5-CAD3B74DD24D}"/>
              </a:ext>
            </a:extLst>
          </p:cNvPr>
          <p:cNvPicPr>
            <a:picLocks noChangeAspect="1"/>
          </p:cNvPicPr>
          <p:nvPr/>
        </p:nvPicPr>
        <p:blipFill>
          <a:blip r:embed="rId3"/>
          <a:stretch>
            <a:fillRect/>
          </a:stretch>
        </p:blipFill>
        <p:spPr>
          <a:xfrm>
            <a:off x="5909172" y="4502858"/>
            <a:ext cx="3743325" cy="1085850"/>
          </a:xfrm>
          <a:prstGeom prst="rect">
            <a:avLst/>
          </a:prstGeom>
        </p:spPr>
      </p:pic>
    </p:spTree>
    <p:extLst>
      <p:ext uri="{BB962C8B-B14F-4D97-AF65-F5344CB8AC3E}">
        <p14:creationId xmlns:p14="http://schemas.microsoft.com/office/powerpoint/2010/main" val="101027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lstStyle/>
          <a:p>
            <a:r>
              <a:rPr lang="en-GB" dirty="0"/>
              <a:t>Introduction to IAPT</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4</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315752"/>
            <a:ext cx="9696454" cy="4695824"/>
          </a:xfrm>
        </p:spPr>
        <p:txBody>
          <a:bodyPr>
            <a:noAutofit/>
          </a:bodyPr>
          <a:lstStyle/>
          <a:p>
            <a:pPr marL="0" indent="0" fontAlgn="base">
              <a:spcAft>
                <a:spcPts val="1125"/>
              </a:spcAft>
              <a:buNone/>
            </a:pPr>
            <a:r>
              <a:rPr lang="en-GB" sz="1200" dirty="0">
                <a:solidFill>
                  <a:srgbClr val="000000"/>
                </a:solidFill>
                <a:effectLst/>
                <a:latin typeface="Calibri" panose="020F0502020204030204" pitchFamily="34" charset="0"/>
                <a:ea typeface="Calibri" panose="020F0502020204030204" pitchFamily="34" charset="0"/>
              </a:rPr>
              <a:t>The Improving Access to Psychological Therapies (IAPT) programme began in 2008 and has transformed the treatment of adult anxiety disorders and depression in England. IAPT is widely-recognised as the most ambitious programme of talking therapies in the world and in 2020-21 more than one million people accessed IAPT services for help to overcome their depression and anxiety, and better manage their mental health.</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IAPT services provide evidence-based treatments for people with depression and anxiety disorders, and comorbid long-term physical health conditions (LTCs) or medically unexplained symptoms (MUS) (when integrated with physical healthcare pathways). IAPT services are characterised by three key principles: </a:t>
            </a:r>
            <a:endParaRPr lang="en-GB" sz="12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Evidence-based psychological therapies at the appropriate dose: where NICE recommended therapies are matched to the mental health problem, and the intensity and duration of delivery is designed to optimise outcomes.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Appropriately trained and supervised workforce: where high-quality care is provided by clinicians who are trained to an agreed level of competence and accredited in the specific therapies they deliver, and who receive weekly outcomes focused supervision by senior clinical practitioners with the relevant competences who can support them to continually improve. </a:t>
            </a:r>
            <a:endParaRPr lang="en-GB" sz="12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200" dirty="0">
                <a:solidFill>
                  <a:srgbClr val="000000"/>
                </a:solidFill>
                <a:effectLst/>
                <a:latin typeface="Calibri" panose="020F0502020204030204" pitchFamily="34" charset="0"/>
                <a:ea typeface="Times New Roman" panose="02020603050405020304" pitchFamily="18" charset="0"/>
              </a:rPr>
              <a:t>Routine outcome monitoring on a session-by-session basis, so that the person having therapy and the clinician offering it have up-to-date information on the person’s progress. This helps guide the course of each person’s treatment and provides a resource for service improvement, transparency, and public accountability. </a:t>
            </a:r>
            <a:endParaRPr lang="en-GB" sz="1200" dirty="0">
              <a:solidFill>
                <a:srgbClr val="000000"/>
              </a:solidFill>
              <a:effectLst/>
              <a:latin typeface="Calibri" panose="020F0502020204030204" pitchFamily="34" charset="0"/>
              <a:ea typeface="Calibri" panose="020F0502020204030204" pitchFamily="34" charset="0"/>
            </a:endParaRPr>
          </a:p>
          <a:p>
            <a:pPr marL="0" indent="0">
              <a:buNone/>
            </a:pPr>
            <a:endParaRPr lang="en-GB" sz="1200" dirty="0">
              <a:solidFill>
                <a:srgbClr val="000000"/>
              </a:solidFill>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Services are delivered using a stepped-care model, which works according to the principle that people should be offered the least intrusive intervention appropriate for their needs first. Many people with mild to moderate depression or anxiety disorders are likely to benefit from a course of low-intensity treatment delivered by a psychological wellbeing practitioner (PWP). Individuals who do not fully recover at this level should be stepped up to a course of high-intensity treatment. Further details about IAPT services can be found in the </a:t>
            </a:r>
            <a:r>
              <a:rPr lang="en-GB" sz="1200" u="sng" dirty="0">
                <a:solidFill>
                  <a:srgbClr val="FF0000"/>
                </a:solidFill>
                <a:effectLst/>
                <a:latin typeface="Calibri" panose="020F0502020204030204" pitchFamily="34" charset="0"/>
                <a:ea typeface="Calibri" panose="020F0502020204030204" pitchFamily="34" charset="0"/>
                <a:hlinkClick r:id="rId2"/>
              </a:rPr>
              <a:t>IAPT Manual</a:t>
            </a:r>
            <a:r>
              <a:rPr lang="en-GB" sz="1200" dirty="0">
                <a:solidFill>
                  <a:srgbClr val="000000"/>
                </a:solidFill>
                <a:effectLst/>
                <a:latin typeface="Calibri" panose="020F0502020204030204" pitchFamily="34" charset="0"/>
                <a:ea typeface="Calibri" panose="020F0502020204030204" pitchFamily="34" charset="0"/>
              </a:rPr>
              <a:t>.</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97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40</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Sickness, vacancies and temporary staffing</a:t>
            </a:r>
          </a:p>
        </p:txBody>
      </p:sp>
    </p:spTree>
    <p:extLst>
      <p:ext uri="{BB962C8B-B14F-4D97-AF65-F5344CB8AC3E}">
        <p14:creationId xmlns:p14="http://schemas.microsoft.com/office/powerpoint/2010/main" val="2926149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221E-15A4-4F49-A05D-B77A0884046E}"/>
              </a:ext>
            </a:extLst>
          </p:cNvPr>
          <p:cNvSpPr>
            <a:spLocks noGrp="1"/>
          </p:cNvSpPr>
          <p:nvPr>
            <p:ph type="title"/>
          </p:nvPr>
        </p:nvSpPr>
        <p:spPr/>
        <p:txBody>
          <a:bodyPr/>
          <a:lstStyle/>
          <a:p>
            <a:r>
              <a:rPr lang="en-GB" dirty="0"/>
              <a:t>Sickness</a:t>
            </a:r>
          </a:p>
        </p:txBody>
      </p:sp>
      <p:sp>
        <p:nvSpPr>
          <p:cNvPr id="3" name="Content Placeholder 2">
            <a:extLst>
              <a:ext uri="{FF2B5EF4-FFF2-40B4-BE49-F238E27FC236}">
                <a16:creationId xmlns:a16="http://schemas.microsoft.com/office/drawing/2014/main" id="{95338381-91CE-48C6-8CBF-50BAD4CFA9DD}"/>
              </a:ext>
            </a:extLst>
          </p:cNvPr>
          <p:cNvSpPr>
            <a:spLocks noGrp="1"/>
          </p:cNvSpPr>
          <p:nvPr>
            <p:ph idx="1"/>
          </p:nvPr>
        </p:nvSpPr>
        <p:spPr>
          <a:xfrm>
            <a:off x="7105174" y="2008069"/>
            <a:ext cx="4110997" cy="4610099"/>
          </a:xfrm>
        </p:spPr>
        <p:txBody>
          <a:bodyPr>
            <a:normAutofit/>
          </a:bodyPr>
          <a:lstStyle/>
          <a:p>
            <a:pPr marL="0" indent="0">
              <a:buNone/>
            </a:pPr>
            <a:r>
              <a:rPr lang="en-GB" sz="1200" dirty="0"/>
              <a:t>432 staff WTE were absent from work due to sickness on 31</a:t>
            </a:r>
            <a:r>
              <a:rPr lang="en-GB" sz="1200" baseline="30000" dirty="0"/>
              <a:t>st</a:t>
            </a:r>
            <a:r>
              <a:rPr lang="en-GB" sz="1200" dirty="0"/>
              <a:t> March 2021. These came from the following staff groups:</a:t>
            </a:r>
          </a:p>
          <a:p>
            <a:pPr lvl="1"/>
            <a:r>
              <a:rPr lang="en-GB" sz="1200" dirty="0"/>
              <a:t>PWPs: 133 staff WTE</a:t>
            </a:r>
          </a:p>
          <a:p>
            <a:pPr lvl="1"/>
            <a:r>
              <a:rPr lang="en-GB" sz="1200" dirty="0"/>
              <a:t>HITs: 149 staff WTE</a:t>
            </a:r>
          </a:p>
          <a:p>
            <a:pPr lvl="1"/>
            <a:r>
              <a:rPr lang="en-GB" sz="1200" dirty="0"/>
              <a:t>Other Staff: 150 staff WTE</a:t>
            </a:r>
          </a:p>
          <a:p>
            <a:pPr lvl="1">
              <a:buFont typeface="Courier New" panose="02070309020205020404" pitchFamily="49" charset="0"/>
              <a:buChar char="o"/>
            </a:pPr>
            <a:endParaRPr lang="en-GB" sz="1200" dirty="0"/>
          </a:p>
          <a:p>
            <a:pPr marL="0" indent="0">
              <a:buNone/>
            </a:pPr>
            <a:r>
              <a:rPr lang="en-GB" sz="1200" dirty="0"/>
              <a:t>The mean average sickness absence rate reported by providers was 5% on the census date of 31</a:t>
            </a:r>
            <a:r>
              <a:rPr lang="en-GB" sz="1200" baseline="30000" dirty="0"/>
              <a:t>st</a:t>
            </a:r>
            <a:r>
              <a:rPr lang="en-GB" sz="1200" dirty="0"/>
              <a:t> March 2021, despite the challenging context of COVID-19.  </a:t>
            </a:r>
          </a:p>
          <a:p>
            <a:pPr marL="0" indent="0">
              <a:buNone/>
            </a:pPr>
            <a:r>
              <a:rPr lang="en-GB" sz="1200" dirty="0"/>
              <a:t>The median was 3% which is a positive finding, particularly in light of recently reported sickness absence rates within wider adult acute mental health inpatient services, which averaged (mean and median) 7% during 2020/21. </a:t>
            </a:r>
          </a:p>
          <a:p>
            <a:pPr marL="0" indent="0">
              <a:buNone/>
            </a:pPr>
            <a:endParaRPr lang="en-GB" sz="1200" dirty="0"/>
          </a:p>
          <a:p>
            <a:pPr lvl="1">
              <a:buFont typeface="Courier New" panose="02070309020205020404" pitchFamily="49" charset="0"/>
              <a:buChar char="o"/>
            </a:pPr>
            <a:endParaRPr lang="en-GB" sz="1200" dirty="0"/>
          </a:p>
          <a:p>
            <a:pPr lvl="1">
              <a:buFont typeface="Courier New" panose="02070309020205020404" pitchFamily="49" charset="0"/>
              <a:buChar char="o"/>
            </a:pPr>
            <a:endParaRPr lang="en-GB" sz="1200" dirty="0"/>
          </a:p>
          <a:p>
            <a:endParaRPr lang="en-GB" sz="1200" dirty="0">
              <a:highlight>
                <a:srgbClr val="FFFF00"/>
              </a:highlight>
            </a:endParaRPr>
          </a:p>
        </p:txBody>
      </p:sp>
      <p:sp>
        <p:nvSpPr>
          <p:cNvPr id="4" name="Slide Number Placeholder 3">
            <a:extLst>
              <a:ext uri="{FF2B5EF4-FFF2-40B4-BE49-F238E27FC236}">
                <a16:creationId xmlns:a16="http://schemas.microsoft.com/office/drawing/2014/main" id="{40BD8D1B-4D5B-43D1-A806-4C52426C757E}"/>
              </a:ext>
            </a:extLst>
          </p:cNvPr>
          <p:cNvSpPr>
            <a:spLocks noGrp="1"/>
          </p:cNvSpPr>
          <p:nvPr>
            <p:ph type="sldNum" sz="quarter" idx="12"/>
          </p:nvPr>
        </p:nvSpPr>
        <p:spPr/>
        <p:txBody>
          <a:bodyPr/>
          <a:lstStyle/>
          <a:p>
            <a:fld id="{6FA9A11B-04D6-42DF-BB33-D91D786B2067}" type="slidenum">
              <a:rPr lang="en-GB" smtClean="0"/>
              <a:t>41</a:t>
            </a:fld>
            <a:endParaRPr lang="en-GB"/>
          </a:p>
        </p:txBody>
      </p:sp>
      <p:pic>
        <p:nvPicPr>
          <p:cNvPr id="6" name="Picture 5" descr="A column chart depicting total sickness numbers WTE on 31st March 2021 as a proportion of total staffing including trainees. The mean is 5% and the median is 3%">
            <a:extLst>
              <a:ext uri="{FF2B5EF4-FFF2-40B4-BE49-F238E27FC236}">
                <a16:creationId xmlns:a16="http://schemas.microsoft.com/office/drawing/2014/main" id="{08344173-622C-4C5B-B9F1-169432502DCD}"/>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2119015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EB6-321C-41B4-B5BB-8E909766944D}"/>
              </a:ext>
            </a:extLst>
          </p:cNvPr>
          <p:cNvSpPr>
            <a:spLocks noGrp="1"/>
          </p:cNvSpPr>
          <p:nvPr>
            <p:ph type="title"/>
          </p:nvPr>
        </p:nvSpPr>
        <p:spPr/>
        <p:txBody>
          <a:bodyPr/>
          <a:lstStyle/>
          <a:p>
            <a:r>
              <a:rPr lang="en-GB" dirty="0"/>
              <a:t>Bank and Agency Staffing</a:t>
            </a:r>
          </a:p>
        </p:txBody>
      </p:sp>
      <p:sp>
        <p:nvSpPr>
          <p:cNvPr id="4" name="Slide Number Placeholder 3">
            <a:extLst>
              <a:ext uri="{FF2B5EF4-FFF2-40B4-BE49-F238E27FC236}">
                <a16:creationId xmlns:a16="http://schemas.microsoft.com/office/drawing/2014/main" id="{E78E5079-B638-4B7E-AE3E-0B26189AAF23}"/>
              </a:ext>
            </a:extLst>
          </p:cNvPr>
          <p:cNvSpPr>
            <a:spLocks noGrp="1"/>
          </p:cNvSpPr>
          <p:nvPr>
            <p:ph type="sldNum" sz="quarter" idx="12"/>
          </p:nvPr>
        </p:nvSpPr>
        <p:spPr/>
        <p:txBody>
          <a:bodyPr/>
          <a:lstStyle/>
          <a:p>
            <a:fld id="{6FA9A11B-04D6-42DF-BB33-D91D786B2067}" type="slidenum">
              <a:rPr lang="en-GB" smtClean="0"/>
              <a:t>42</a:t>
            </a:fld>
            <a:endParaRPr lang="en-GB"/>
          </a:p>
        </p:txBody>
      </p:sp>
      <p:sp>
        <p:nvSpPr>
          <p:cNvPr id="5" name="TextBox 4">
            <a:extLst>
              <a:ext uri="{FF2B5EF4-FFF2-40B4-BE49-F238E27FC236}">
                <a16:creationId xmlns:a16="http://schemas.microsoft.com/office/drawing/2014/main" id="{73E9D3C8-7CBB-4FC1-ACC2-3EF523745EE7}"/>
              </a:ext>
            </a:extLst>
          </p:cNvPr>
          <p:cNvSpPr txBox="1"/>
          <p:nvPr/>
        </p:nvSpPr>
        <p:spPr>
          <a:xfrm>
            <a:off x="7191665" y="1914896"/>
            <a:ext cx="3930068" cy="3416320"/>
          </a:xfrm>
          <a:prstGeom prst="rect">
            <a:avLst/>
          </a:prstGeom>
          <a:noFill/>
        </p:spPr>
        <p:txBody>
          <a:bodyPr wrap="square" rtlCol="0">
            <a:spAutoFit/>
          </a:bodyPr>
          <a:lstStyle/>
          <a:p>
            <a:r>
              <a:rPr lang="en-GB" sz="1200" dirty="0"/>
              <a:t>Bank and agency staff usage can adversely impact service quality, and patients’ continuity of care. IAPT services, reported infrequent use of bank and agency staff on the 2021 census date, when compared to wider mental health services nationwide. A total of 267 agency/bank staff WTE were reported within services at the time of the 2021 census, similar to the 289 staff WTE reported last year. </a:t>
            </a:r>
          </a:p>
          <a:p>
            <a:endParaRPr lang="en-GB" sz="1200" dirty="0"/>
          </a:p>
          <a:p>
            <a:r>
              <a:rPr lang="en-GB" sz="1200" dirty="0"/>
              <a:t>The bank and agency staff comprised the following roles:</a:t>
            </a:r>
          </a:p>
          <a:p>
            <a:pPr marL="628650" lvl="1" indent="-171450">
              <a:buFont typeface="Arial" panose="020B0604020202020204" pitchFamily="34" charset="0"/>
              <a:buChar char="•"/>
            </a:pPr>
            <a:r>
              <a:rPr lang="en-GB" sz="1200" dirty="0"/>
              <a:t>HITs – 101 staff WTE</a:t>
            </a:r>
          </a:p>
          <a:p>
            <a:pPr marL="628650" lvl="1" indent="-171450">
              <a:buFont typeface="Arial" panose="020B0604020202020204" pitchFamily="34" charset="0"/>
              <a:buChar char="•"/>
            </a:pPr>
            <a:r>
              <a:rPr lang="en-GB" sz="1200" dirty="0"/>
              <a:t>PWPs – 99 staff WTE</a:t>
            </a:r>
          </a:p>
          <a:p>
            <a:pPr marL="628650" lvl="1" indent="-171450">
              <a:buFont typeface="Arial" panose="020B0604020202020204" pitchFamily="34" charset="0"/>
              <a:buChar char="•"/>
            </a:pPr>
            <a:r>
              <a:rPr lang="en-GB" sz="1200" dirty="0"/>
              <a:t>Other – 67 staff WTE</a:t>
            </a:r>
          </a:p>
          <a:p>
            <a:endParaRPr lang="en-GB" sz="1200" dirty="0"/>
          </a:p>
          <a:p>
            <a:r>
              <a:rPr lang="en-GB" sz="1200" dirty="0"/>
              <a:t>The three highest placing providers were non-NHS organisations, illustrating a greater reliance on bank and agency staff proportionally on the 2021 census date.</a:t>
            </a:r>
          </a:p>
          <a:p>
            <a:endParaRPr lang="en-GB" sz="1200" dirty="0"/>
          </a:p>
          <a:p>
            <a:r>
              <a:rPr lang="en-GB" sz="1200" dirty="0"/>
              <a:t> </a:t>
            </a:r>
          </a:p>
        </p:txBody>
      </p:sp>
      <p:pic>
        <p:nvPicPr>
          <p:cNvPr id="6" name="Picture 5" descr="A column chart depicting total bank and agency staffing WTE on 31st March 2021 as a proportion of total staffing - excluding trainees. The mean is 6% and the median is 5%">
            <a:extLst>
              <a:ext uri="{FF2B5EF4-FFF2-40B4-BE49-F238E27FC236}">
                <a16:creationId xmlns:a16="http://schemas.microsoft.com/office/drawing/2014/main" id="{030AA0C0-8059-477D-8C49-1E2AF2EB96BB}"/>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1107418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A2A9-5AB3-4B17-B90F-E3814DF130D5}"/>
              </a:ext>
            </a:extLst>
          </p:cNvPr>
          <p:cNvSpPr>
            <a:spLocks noGrp="1"/>
          </p:cNvSpPr>
          <p:nvPr>
            <p:ph type="title"/>
          </p:nvPr>
        </p:nvSpPr>
        <p:spPr/>
        <p:txBody>
          <a:bodyPr/>
          <a:lstStyle/>
          <a:p>
            <a:r>
              <a:rPr lang="en-GB" dirty="0"/>
              <a:t>Vacancies</a:t>
            </a:r>
          </a:p>
        </p:txBody>
      </p:sp>
      <p:sp>
        <p:nvSpPr>
          <p:cNvPr id="3" name="Content Placeholder 2">
            <a:extLst>
              <a:ext uri="{FF2B5EF4-FFF2-40B4-BE49-F238E27FC236}">
                <a16:creationId xmlns:a16="http://schemas.microsoft.com/office/drawing/2014/main" id="{21ED7290-2A9A-4971-BE45-C3D37F9E4F6D}"/>
              </a:ext>
            </a:extLst>
          </p:cNvPr>
          <p:cNvSpPr>
            <a:spLocks noGrp="1"/>
          </p:cNvSpPr>
          <p:nvPr>
            <p:ph idx="1"/>
          </p:nvPr>
        </p:nvSpPr>
        <p:spPr>
          <a:xfrm>
            <a:off x="7037460" y="2008069"/>
            <a:ext cx="4441367" cy="4610099"/>
          </a:xfrm>
        </p:spPr>
        <p:txBody>
          <a:bodyPr>
            <a:normAutofit/>
          </a:bodyPr>
          <a:lstStyle/>
          <a:p>
            <a:pPr marL="0" indent="0">
              <a:buNone/>
            </a:pPr>
            <a:r>
              <a:rPr lang="en-GB" sz="1200" dirty="0"/>
              <a:t>IAPT providers reported 1,297 vacancies (WTE) on 31</a:t>
            </a:r>
            <a:r>
              <a:rPr lang="en-GB" sz="1200" baseline="30000" dirty="0"/>
              <a:t>st</a:t>
            </a:r>
            <a:r>
              <a:rPr lang="en-GB" sz="1200" dirty="0"/>
              <a:t> March 2021, of whom:</a:t>
            </a:r>
          </a:p>
          <a:p>
            <a:pPr lvl="1"/>
            <a:r>
              <a:rPr lang="en-GB" sz="1200" dirty="0"/>
              <a:t>499 staff vacancies WTE were PWPs: 16% of all PWP/Senior PWP posts</a:t>
            </a:r>
          </a:p>
          <a:p>
            <a:pPr lvl="1"/>
            <a:r>
              <a:rPr lang="en-GB" sz="1200" dirty="0"/>
              <a:t>562 staff vacancies WTE were HITs: 14% of all HIT posts</a:t>
            </a:r>
          </a:p>
          <a:p>
            <a:pPr lvl="1"/>
            <a:r>
              <a:rPr lang="en-GB" sz="1200" dirty="0"/>
              <a:t>236 staff vacancies WTE were within other roles: 5% of all other posts</a:t>
            </a:r>
          </a:p>
          <a:p>
            <a:pPr marL="0" indent="0">
              <a:buNone/>
            </a:pPr>
            <a:r>
              <a:rPr lang="en-GB" sz="1200" dirty="0"/>
              <a:t>The mean average vacancy rate was reported as 12% (11% in 2020), this being broadly similar to wider NHS, and adult acute mental inpatient mental health service, vacancy rates.</a:t>
            </a:r>
          </a:p>
          <a:p>
            <a:pPr marL="0" indent="0">
              <a:buNone/>
            </a:pPr>
            <a:r>
              <a:rPr lang="en-GB" sz="1200" dirty="0"/>
              <a:t>The most notable increase was seen in HIT vacancy numbers, which comprised 10% of HIT posts in 2020 compared to 14% in 2021.</a:t>
            </a:r>
          </a:p>
        </p:txBody>
      </p:sp>
      <p:sp>
        <p:nvSpPr>
          <p:cNvPr id="4" name="Slide Number Placeholder 3">
            <a:extLst>
              <a:ext uri="{FF2B5EF4-FFF2-40B4-BE49-F238E27FC236}">
                <a16:creationId xmlns:a16="http://schemas.microsoft.com/office/drawing/2014/main" id="{46F30B22-6FB4-4D20-BC1B-E0F96D900760}"/>
              </a:ext>
            </a:extLst>
          </p:cNvPr>
          <p:cNvSpPr>
            <a:spLocks noGrp="1"/>
          </p:cNvSpPr>
          <p:nvPr>
            <p:ph type="sldNum" sz="quarter" idx="12"/>
          </p:nvPr>
        </p:nvSpPr>
        <p:spPr/>
        <p:txBody>
          <a:bodyPr/>
          <a:lstStyle/>
          <a:p>
            <a:fld id="{6FA9A11B-04D6-42DF-BB33-D91D786B2067}" type="slidenum">
              <a:rPr lang="en-GB" smtClean="0"/>
              <a:t>43</a:t>
            </a:fld>
            <a:endParaRPr lang="en-GB"/>
          </a:p>
        </p:txBody>
      </p:sp>
      <p:pic>
        <p:nvPicPr>
          <p:cNvPr id="6" name="Picture 5" descr="A column chart depicting total vacancies WTE on 31st March 2021 as a proportion of funded establishment - excluding trainees. The mean is 12% and the median is 10%">
            <a:extLst>
              <a:ext uri="{FF2B5EF4-FFF2-40B4-BE49-F238E27FC236}">
                <a16:creationId xmlns:a16="http://schemas.microsoft.com/office/drawing/2014/main" id="{19EC4FCD-1B81-45B9-BCF3-0705B6FE83C6}"/>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1296736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fontScale="90000"/>
          </a:bodyPr>
          <a:lstStyle/>
          <a:p>
            <a:r>
              <a:rPr lang="en-GB" dirty="0"/>
              <a:t>Total staff who left service in previous 12 months</a:t>
            </a:r>
          </a:p>
        </p:txBody>
      </p:sp>
      <p:sp>
        <p:nvSpPr>
          <p:cNvPr id="3" name="Content Placeholder 2">
            <a:extLst>
              <a:ext uri="{FF2B5EF4-FFF2-40B4-BE49-F238E27FC236}">
                <a16:creationId xmlns:a16="http://schemas.microsoft.com/office/drawing/2014/main" id="{A7451C75-E534-4218-9A71-13EC0EAE6903}"/>
              </a:ext>
            </a:extLst>
          </p:cNvPr>
          <p:cNvSpPr>
            <a:spLocks noGrp="1"/>
          </p:cNvSpPr>
          <p:nvPr>
            <p:ph idx="1"/>
          </p:nvPr>
        </p:nvSpPr>
        <p:spPr>
          <a:xfrm>
            <a:off x="7042639" y="1884243"/>
            <a:ext cx="4657726" cy="4733925"/>
          </a:xfrm>
        </p:spPr>
        <p:txBody>
          <a:bodyPr>
            <a:normAutofit/>
          </a:bodyPr>
          <a:lstStyle/>
          <a:p>
            <a:pPr marL="0" indent="0">
              <a:buNone/>
            </a:pPr>
            <a:r>
              <a:rPr lang="en-GB" sz="1200" dirty="0"/>
              <a:t>In total, 1,549 staff WTE left their role in the 12 months to 31</a:t>
            </a:r>
            <a:r>
              <a:rPr lang="en-GB" sz="1200" baseline="30000" dirty="0"/>
              <a:t>st</a:t>
            </a:r>
            <a:r>
              <a:rPr lang="en-GB" sz="1200" dirty="0"/>
              <a:t> March 2021, with the breakdown by role as follows:</a:t>
            </a:r>
          </a:p>
          <a:p>
            <a:pPr lvl="1"/>
            <a:r>
              <a:rPr lang="en-GB" sz="1200" dirty="0"/>
              <a:t>PWPs: 563 staff WTE</a:t>
            </a:r>
          </a:p>
          <a:p>
            <a:pPr lvl="1"/>
            <a:r>
              <a:rPr lang="en-GB" sz="1200" dirty="0"/>
              <a:t>HITs: 465 staff WTE</a:t>
            </a:r>
          </a:p>
          <a:p>
            <a:pPr lvl="1"/>
            <a:r>
              <a:rPr lang="en-GB" sz="1200" dirty="0"/>
              <a:t>Other: 521 staff WTE</a:t>
            </a:r>
          </a:p>
          <a:p>
            <a:pPr marL="0" indent="0">
              <a:buNone/>
            </a:pPr>
            <a:r>
              <a:rPr lang="en-GB" sz="1200" dirty="0"/>
              <a:t>This marks a 7% reduction in leavers from 2020, when 1,661 staff WTE leavers were reported.</a:t>
            </a:r>
          </a:p>
          <a:p>
            <a:pPr marL="0" indent="0">
              <a:buNone/>
            </a:pPr>
            <a:r>
              <a:rPr lang="en-GB" sz="1200" dirty="0"/>
              <a:t>Providers reported an average of 9 staff WTE leaving their service between April 2020 and March 2021, with NHS and non-NHS providers evenly distributed within the adjacent chart.</a:t>
            </a:r>
          </a:p>
          <a:p>
            <a:pPr marL="0" indent="0">
              <a:buNone/>
            </a:pPr>
            <a:r>
              <a:rPr lang="en-GB" sz="1200" dirty="0"/>
              <a:t>Turnover includes staff moving to other IAPT teams – either within the NHS or to a non-NHS service, leaving for an alternative role in a different healthcare service, or retirement.</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44</a:t>
            </a:fld>
            <a:endParaRPr lang="en-GB"/>
          </a:p>
        </p:txBody>
      </p:sp>
      <p:pic>
        <p:nvPicPr>
          <p:cNvPr id="8" name="Picture 7" descr="A column chart depicting total staff WTE who left their role in their organisation in the 12 months to 31st March 2021. The mean is 9 and the median is 7">
            <a:extLst>
              <a:ext uri="{FF2B5EF4-FFF2-40B4-BE49-F238E27FC236}">
                <a16:creationId xmlns:a16="http://schemas.microsoft.com/office/drawing/2014/main" id="{D5886707-622A-478F-8E26-5AD80E632F43}"/>
              </a:ext>
            </a:extLst>
          </p:cNvPr>
          <p:cNvPicPr>
            <a:picLocks noChangeAspect="1"/>
          </p:cNvPicPr>
          <p:nvPr/>
        </p:nvPicPr>
        <p:blipFill>
          <a:blip r:embed="rId2"/>
          <a:stretch>
            <a:fillRect/>
          </a:stretch>
        </p:blipFill>
        <p:spPr>
          <a:xfrm>
            <a:off x="360000" y="1512000"/>
            <a:ext cx="6364800" cy="4363200"/>
          </a:xfrm>
          <a:prstGeom prst="rect">
            <a:avLst/>
          </a:prstGeom>
        </p:spPr>
      </p:pic>
    </p:spTree>
    <p:extLst>
      <p:ext uri="{BB962C8B-B14F-4D97-AF65-F5344CB8AC3E}">
        <p14:creationId xmlns:p14="http://schemas.microsoft.com/office/powerpoint/2010/main" val="1760351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22D4-177B-489C-9796-6A64BA8F076E}"/>
              </a:ext>
            </a:extLst>
          </p:cNvPr>
          <p:cNvSpPr>
            <a:spLocks noGrp="1"/>
          </p:cNvSpPr>
          <p:nvPr>
            <p:ph type="title"/>
          </p:nvPr>
        </p:nvSpPr>
        <p:spPr>
          <a:xfrm>
            <a:off x="333374" y="2987676"/>
            <a:ext cx="11525252" cy="882648"/>
          </a:xfrm>
        </p:spPr>
        <p:txBody>
          <a:bodyPr/>
          <a:lstStyle/>
          <a:p>
            <a:r>
              <a:rPr lang="en-GB" dirty="0"/>
              <a:t>Conclusion</a:t>
            </a:r>
          </a:p>
        </p:txBody>
      </p:sp>
      <p:sp>
        <p:nvSpPr>
          <p:cNvPr id="4" name="Slide Number Placeholder 3">
            <a:extLst>
              <a:ext uri="{FF2B5EF4-FFF2-40B4-BE49-F238E27FC236}">
                <a16:creationId xmlns:a16="http://schemas.microsoft.com/office/drawing/2014/main" id="{5867F52E-1A13-4E64-8628-9E1FF87F1044}"/>
              </a:ext>
            </a:extLst>
          </p:cNvPr>
          <p:cNvSpPr>
            <a:spLocks noGrp="1"/>
          </p:cNvSpPr>
          <p:nvPr>
            <p:ph type="sldNum" sz="quarter" idx="12"/>
          </p:nvPr>
        </p:nvSpPr>
        <p:spPr/>
        <p:txBody>
          <a:bodyPr/>
          <a:lstStyle/>
          <a:p>
            <a:fld id="{6FA9A11B-04D6-42DF-BB33-D91D786B2067}" type="slidenum">
              <a:rPr lang="en-GB" smtClean="0"/>
              <a:t>45</a:t>
            </a:fld>
            <a:endParaRPr lang="en-GB"/>
          </a:p>
        </p:txBody>
      </p:sp>
    </p:spTree>
    <p:extLst>
      <p:ext uri="{BB962C8B-B14F-4D97-AF65-F5344CB8AC3E}">
        <p14:creationId xmlns:p14="http://schemas.microsoft.com/office/powerpoint/2010/main" val="3472975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FFEA74-B4AE-4F3F-ADA3-CF02E2496642}"/>
              </a:ext>
              <a:ext uri="{C183D7F6-B498-43B3-948B-1728B52AA6E4}">
                <adec:decorative xmlns:adec="http://schemas.microsoft.com/office/drawing/2017/decorative" val="1"/>
              </a:ext>
            </a:extLst>
          </p:cNvPr>
          <p:cNvSpPr/>
          <p:nvPr/>
        </p:nvSpPr>
        <p:spPr>
          <a:xfrm>
            <a:off x="285875" y="5795158"/>
            <a:ext cx="2162177"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227B9A05-08E8-472D-BDE5-F998ABF0F2D8}"/>
              </a:ext>
              <a:ext uri="{C183D7F6-B498-43B3-948B-1728B52AA6E4}">
                <adec:decorative xmlns:adec="http://schemas.microsoft.com/office/drawing/2017/decorative" val="1"/>
              </a:ext>
            </a:extLst>
          </p:cNvPr>
          <p:cNvSpPr>
            <a:spLocks noGrp="1"/>
          </p:cNvSpPr>
          <p:nvPr>
            <p:ph idx="1"/>
          </p:nvPr>
        </p:nvSpPr>
        <p:spPr>
          <a:xfrm>
            <a:off x="333375" y="1390651"/>
            <a:ext cx="11525251" cy="4610099"/>
          </a:xfrm>
        </p:spPr>
        <p:txBody>
          <a:bodyPr>
            <a:normAutofit/>
          </a:bodyPr>
          <a:lstStyle/>
          <a:p>
            <a:pPr lvl="1"/>
            <a:endParaRPr lang="en-GB" sz="1600" dirty="0"/>
          </a:p>
          <a:p>
            <a:pPr marL="457189" lvl="1" indent="0">
              <a:buNone/>
            </a:pPr>
            <a:endParaRPr lang="en-GB" sz="1600" dirty="0"/>
          </a:p>
          <a:p>
            <a:endParaRPr lang="en-GB" sz="2000" dirty="0"/>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46</a:t>
            </a:fld>
            <a:endParaRPr lang="en-GB"/>
          </a:p>
        </p:txBody>
      </p:sp>
      <p:sp>
        <p:nvSpPr>
          <p:cNvPr id="5" name="TextBox 4">
            <a:extLst>
              <a:ext uri="{FF2B5EF4-FFF2-40B4-BE49-F238E27FC236}">
                <a16:creationId xmlns:a16="http://schemas.microsoft.com/office/drawing/2014/main" id="{F54CE1B1-226F-4877-9CF8-7425A6C54704}"/>
              </a:ext>
            </a:extLst>
          </p:cNvPr>
          <p:cNvSpPr txBox="1"/>
          <p:nvPr/>
        </p:nvSpPr>
        <p:spPr>
          <a:xfrm>
            <a:off x="377764" y="1390651"/>
            <a:ext cx="9704387" cy="5078313"/>
          </a:xfrm>
          <a:prstGeom prst="rect">
            <a:avLst/>
          </a:prstGeom>
          <a:noFill/>
        </p:spPr>
        <p:txBody>
          <a:bodyPr wrap="square" rtlCol="0">
            <a:spAutoFit/>
          </a:bodyPr>
          <a:lstStyle/>
          <a:p>
            <a:r>
              <a:rPr lang="en-GB" sz="1200" dirty="0"/>
              <a:t>This project has undertaken a comprehensive assessment of the Improving Access to Psychological Therapies workforce in England for the third year in succession. The census includes data submissions from 201 IAPT providers across all CCGs in England, and reflects the national position.  </a:t>
            </a:r>
          </a:p>
          <a:p>
            <a:endParaRPr lang="en-GB" sz="1200" dirty="0"/>
          </a:p>
          <a:p>
            <a:r>
              <a:rPr lang="en-GB" sz="1200" dirty="0"/>
              <a:t>Key findings include: </a:t>
            </a:r>
          </a:p>
          <a:p>
            <a:pPr marL="171450" indent="-171450">
              <a:buFont typeface="Arial" panose="020B0604020202020204" pitchFamily="34" charset="0"/>
              <a:buChar char="•"/>
            </a:pPr>
            <a:r>
              <a:rPr lang="en-GB" sz="1200" dirty="0"/>
              <a:t>A total of 13,779 staff (WTE) working in IAPT services were recorded across England on the 31</a:t>
            </a:r>
            <a:r>
              <a:rPr lang="en-GB" sz="1200" baseline="30000" dirty="0"/>
              <a:t>st</a:t>
            </a:r>
            <a:r>
              <a:rPr lang="en-GB" sz="1200" dirty="0"/>
              <a:t> March 2021.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majority of the workforce consisted of patient facing roles, of which there were 10,721 staff WTE recorded; this represents 78% of the total staff time in the service.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There has been notable growth in patient-facing staff numbers since the 2019 census, equating to a 31% increase between 30</a:t>
            </a:r>
            <a:r>
              <a:rPr lang="en-GB" sz="1200" baseline="30000" dirty="0"/>
              <a:t>th</a:t>
            </a:r>
            <a:r>
              <a:rPr lang="en-GB" sz="1200" dirty="0"/>
              <a:t> June 2019 and 31</a:t>
            </a:r>
            <a:r>
              <a:rPr lang="en-GB" sz="1200" baseline="30000" dirty="0"/>
              <a:t>st</a:t>
            </a:r>
            <a:r>
              <a:rPr lang="en-GB" sz="1200" dirty="0"/>
              <a:t> March 2021.</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Trainee numbers continue to grow, most notably within the High Intensity CBT Therapist trainee cohort, which has increased by 108% since 2019. This growth in trainee numbers reflects the increased support from Health Education England for Integrated Care Systems (ICSs) to train increasing numbers of staff.  </a:t>
            </a:r>
          </a:p>
          <a:p>
            <a:pPr marL="171450" indent="-171450">
              <a:buFont typeface="Arial" panose="020B0604020202020204" pitchFamily="34" charset="0"/>
              <a:buChar char="•"/>
            </a:pPr>
            <a:endParaRPr lang="en-GB" sz="1200" dirty="0">
              <a:highlight>
                <a:srgbClr val="FFFF00"/>
              </a:highlight>
            </a:endParaRPr>
          </a:p>
          <a:p>
            <a:pPr marL="171450" indent="-171450">
              <a:buFont typeface="Arial" panose="020B0604020202020204" pitchFamily="34" charset="0"/>
              <a:buChar char="•"/>
            </a:pPr>
            <a:r>
              <a:rPr lang="en-GB" sz="1200" dirty="0"/>
              <a:t>The IAPT workforce is predominantly  female; ethnic diversity of the IAPT workforce is consistent with the wider England population.</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A small number of new metrics were included within this year’s census. This provided more nuanced data relating to the type of therapy offered to patients, including digitally delivered therapy. </a:t>
            </a:r>
          </a:p>
          <a:p>
            <a:endParaRPr lang="en-GB" sz="1200" dirty="0"/>
          </a:p>
          <a:p>
            <a:r>
              <a:rPr lang="en-GB" sz="1200" dirty="0"/>
              <a:t>The annual IAPT workforce census is a definitive source of workforce data providing insight for both national organisations and individual providers. Now in its third year, the data collected is both a snapshot of the current position and trends in workforce and service delivery over time.   </a:t>
            </a:r>
          </a:p>
          <a:p>
            <a:endParaRPr lang="en-GB" sz="1200" dirty="0"/>
          </a:p>
          <a:p>
            <a:r>
              <a:rPr lang="en-GB" sz="1200" dirty="0"/>
              <a:t>We would like to reiterate our thanks to all providers that took part in the 2021 census, and Health Education England and NHSE/I for their support and guidance.</a:t>
            </a:r>
          </a:p>
        </p:txBody>
      </p:sp>
    </p:spTree>
    <p:extLst>
      <p:ext uri="{BB962C8B-B14F-4D97-AF65-F5344CB8AC3E}">
        <p14:creationId xmlns:p14="http://schemas.microsoft.com/office/powerpoint/2010/main" val="1554006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22D4-177B-489C-9796-6A64BA8F076E}"/>
              </a:ext>
            </a:extLst>
          </p:cNvPr>
          <p:cNvSpPr>
            <a:spLocks noGrp="1"/>
          </p:cNvSpPr>
          <p:nvPr>
            <p:ph type="title"/>
          </p:nvPr>
        </p:nvSpPr>
        <p:spPr>
          <a:xfrm>
            <a:off x="333374" y="2987676"/>
            <a:ext cx="11525252" cy="882648"/>
          </a:xfrm>
        </p:spPr>
        <p:txBody>
          <a:bodyPr/>
          <a:lstStyle/>
          <a:p>
            <a:r>
              <a:rPr lang="en-GB" dirty="0"/>
              <a:t>Appendices</a:t>
            </a:r>
          </a:p>
        </p:txBody>
      </p:sp>
      <p:sp>
        <p:nvSpPr>
          <p:cNvPr id="4" name="Slide Number Placeholder 3">
            <a:extLst>
              <a:ext uri="{FF2B5EF4-FFF2-40B4-BE49-F238E27FC236}">
                <a16:creationId xmlns:a16="http://schemas.microsoft.com/office/drawing/2014/main" id="{5867F52E-1A13-4E64-8628-9E1FF87F1044}"/>
              </a:ext>
            </a:extLst>
          </p:cNvPr>
          <p:cNvSpPr>
            <a:spLocks noGrp="1"/>
          </p:cNvSpPr>
          <p:nvPr>
            <p:ph type="sldNum" sz="quarter" idx="12"/>
          </p:nvPr>
        </p:nvSpPr>
        <p:spPr/>
        <p:txBody>
          <a:bodyPr/>
          <a:lstStyle/>
          <a:p>
            <a:fld id="{6FA9A11B-04D6-42DF-BB33-D91D786B2067}" type="slidenum">
              <a:rPr lang="en-GB" smtClean="0"/>
              <a:t>47</a:t>
            </a:fld>
            <a:endParaRPr lang="en-GB"/>
          </a:p>
        </p:txBody>
      </p:sp>
    </p:spTree>
    <p:extLst>
      <p:ext uri="{BB962C8B-B14F-4D97-AF65-F5344CB8AC3E}">
        <p14:creationId xmlns:p14="http://schemas.microsoft.com/office/powerpoint/2010/main" val="271985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FD5CD8-173E-46C4-9385-4359B43541C0}"/>
              </a:ext>
              <a:ext uri="{C183D7F6-B498-43B3-948B-1728B52AA6E4}">
                <adec:decorative xmlns:adec="http://schemas.microsoft.com/office/drawing/2017/decorative" val="1"/>
              </a:ext>
            </a:extLst>
          </p:cNvPr>
          <p:cNvSpPr/>
          <p:nvPr/>
        </p:nvSpPr>
        <p:spPr>
          <a:xfrm>
            <a:off x="9715500" y="4976510"/>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lstStyle/>
          <a:p>
            <a:r>
              <a:rPr lang="en-GB" dirty="0"/>
              <a:t>2021 staffing</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48</a:t>
            </a:fld>
            <a:endParaRPr lang="en-GB"/>
          </a:p>
        </p:txBody>
      </p:sp>
      <p:sp>
        <p:nvSpPr>
          <p:cNvPr id="9" name="Rectangle 8">
            <a:extLst>
              <a:ext uri="{FF2B5EF4-FFF2-40B4-BE49-F238E27FC236}">
                <a16:creationId xmlns:a16="http://schemas.microsoft.com/office/drawing/2014/main" id="{19CBA67F-51E9-413A-B123-EAF1960D168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Tables detailing the staff workforce composition (raw data - WTE) on 31st March 2021">
            <a:extLst>
              <a:ext uri="{FF2B5EF4-FFF2-40B4-BE49-F238E27FC236}">
                <a16:creationId xmlns:a16="http://schemas.microsoft.com/office/drawing/2014/main" id="{5574FDA9-DBCE-40DC-953E-62222CA06D86}"/>
              </a:ext>
            </a:extLst>
          </p:cNvPr>
          <p:cNvPicPr>
            <a:picLocks noChangeAspect="1"/>
          </p:cNvPicPr>
          <p:nvPr/>
        </p:nvPicPr>
        <p:blipFill>
          <a:blip r:embed="rId2"/>
          <a:stretch>
            <a:fillRect/>
          </a:stretch>
        </p:blipFill>
        <p:spPr>
          <a:xfrm>
            <a:off x="416924" y="1196587"/>
            <a:ext cx="5008952" cy="5421582"/>
          </a:xfrm>
          <a:prstGeom prst="rect">
            <a:avLst/>
          </a:prstGeom>
        </p:spPr>
      </p:pic>
      <p:pic>
        <p:nvPicPr>
          <p:cNvPr id="6" name="Picture 5" descr="Tables detailing the staff workforce composition (raw data - WTE) on 31st March 2021">
            <a:extLst>
              <a:ext uri="{FF2B5EF4-FFF2-40B4-BE49-F238E27FC236}">
                <a16:creationId xmlns:a16="http://schemas.microsoft.com/office/drawing/2014/main" id="{FDA0BA41-5749-49BE-8703-19A30F3A1C9C}"/>
              </a:ext>
            </a:extLst>
          </p:cNvPr>
          <p:cNvPicPr>
            <a:picLocks noChangeAspect="1"/>
          </p:cNvPicPr>
          <p:nvPr/>
        </p:nvPicPr>
        <p:blipFill>
          <a:blip r:embed="rId3"/>
          <a:stretch>
            <a:fillRect/>
          </a:stretch>
        </p:blipFill>
        <p:spPr>
          <a:xfrm>
            <a:off x="6096000" y="1332055"/>
            <a:ext cx="4982479" cy="1636924"/>
          </a:xfrm>
          <a:prstGeom prst="rect">
            <a:avLst/>
          </a:prstGeom>
        </p:spPr>
      </p:pic>
      <p:pic>
        <p:nvPicPr>
          <p:cNvPr id="14" name="Picture 13" descr="Tables detailing the staff workforce composition (raw data - WTE) on 31st March 2021">
            <a:extLst>
              <a:ext uri="{FF2B5EF4-FFF2-40B4-BE49-F238E27FC236}">
                <a16:creationId xmlns:a16="http://schemas.microsoft.com/office/drawing/2014/main" id="{3341E66E-D05E-44D0-807F-9971C1D7AB79}"/>
              </a:ext>
            </a:extLst>
          </p:cNvPr>
          <p:cNvPicPr>
            <a:picLocks noChangeAspect="1"/>
          </p:cNvPicPr>
          <p:nvPr/>
        </p:nvPicPr>
        <p:blipFill>
          <a:blip r:embed="rId4"/>
          <a:stretch>
            <a:fillRect/>
          </a:stretch>
        </p:blipFill>
        <p:spPr>
          <a:xfrm>
            <a:off x="6096000" y="3178055"/>
            <a:ext cx="4982479" cy="3156070"/>
          </a:xfrm>
          <a:prstGeom prst="rect">
            <a:avLst/>
          </a:prstGeom>
        </p:spPr>
      </p:pic>
    </p:spTree>
    <p:extLst>
      <p:ext uri="{BB962C8B-B14F-4D97-AF65-F5344CB8AC3E}">
        <p14:creationId xmlns:p14="http://schemas.microsoft.com/office/powerpoint/2010/main" val="1353924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rmAutofit fontScale="90000"/>
          </a:bodyPr>
          <a:lstStyle/>
          <a:p>
            <a:r>
              <a:rPr lang="en-GB" dirty="0"/>
              <a:t>IAPT workforce overview 2019-2021 - NHS providers - breakdown by role (1)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49</a:t>
            </a:fld>
            <a:endParaRPr lang="en-GB"/>
          </a:p>
        </p:txBody>
      </p:sp>
      <p:sp>
        <p:nvSpPr>
          <p:cNvPr id="9" name="Rectangle 8">
            <a:extLst>
              <a:ext uri="{FF2B5EF4-FFF2-40B4-BE49-F238E27FC236}">
                <a16:creationId xmlns:a16="http://schemas.microsoft.com/office/drawing/2014/main" id="{19CBA67F-51E9-413A-B123-EAF1960D168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table showing numbers of low intensity and high intensity staff WTE working within NHS IAPT services and the percentage change each year from 2019 to 2021">
            <a:extLst>
              <a:ext uri="{FF2B5EF4-FFF2-40B4-BE49-F238E27FC236}">
                <a16:creationId xmlns:a16="http://schemas.microsoft.com/office/drawing/2014/main" id="{FE157791-877E-4AF9-8E52-B587A42D6C6A}"/>
              </a:ext>
            </a:extLst>
          </p:cNvPr>
          <p:cNvPicPr>
            <a:picLocks noChangeAspect="1"/>
          </p:cNvPicPr>
          <p:nvPr/>
        </p:nvPicPr>
        <p:blipFill>
          <a:blip r:embed="rId2"/>
          <a:stretch>
            <a:fillRect/>
          </a:stretch>
        </p:blipFill>
        <p:spPr>
          <a:xfrm>
            <a:off x="464256" y="1938338"/>
            <a:ext cx="8915400" cy="3219450"/>
          </a:xfrm>
          <a:prstGeom prst="rect">
            <a:avLst/>
          </a:prstGeom>
        </p:spPr>
      </p:pic>
    </p:spTree>
    <p:extLst>
      <p:ext uri="{BB962C8B-B14F-4D97-AF65-F5344CB8AC3E}">
        <p14:creationId xmlns:p14="http://schemas.microsoft.com/office/powerpoint/2010/main" val="240762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lstStyle/>
          <a:p>
            <a:r>
              <a:rPr lang="en-GB" dirty="0"/>
              <a:t>Introduction to IAPT - workforce roles</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5</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315752"/>
            <a:ext cx="9696454" cy="4695824"/>
          </a:xfrm>
        </p:spPr>
        <p:txBody>
          <a:bodyPr>
            <a:noAutofit/>
          </a:bodyPr>
          <a:lstStyle/>
          <a:p>
            <a:pPr marL="0" indent="0">
              <a:buNone/>
            </a:pPr>
            <a:r>
              <a:rPr lang="en-GB" sz="1200" dirty="0">
                <a:solidFill>
                  <a:srgbClr val="000000"/>
                </a:solidFill>
                <a:effectLst/>
                <a:latin typeface="Calibri" panose="020F0502020204030204" pitchFamily="34" charset="0"/>
                <a:ea typeface="Calibri" panose="020F0502020204030204" pitchFamily="34" charset="0"/>
              </a:rPr>
              <a:t>The IAPT workforce consists of low-intensity practitioners and high-intensity therapists who together deliver the full range of NICE-recommended interventions for people with mild, moderate and severe depression and anxiety disorders, operating within a stepped-care model. National guidance suggests that approximately 40% of the workforce in a core IAPT service should be PWPs and 60% high-intensity therapists. For the new IAPT-LTC services it is recommended that there is a slightly stronger focus on high-intensity interventions with the workforce being 30% PWPs, 60% high-intensity therapists and 10% senior therapists (such as clinical health psychologists) who have expertise in LTCs/MUS and can manage more complex problems as well as providing supervision to others. All current IAPT curricula and training materials can be found on the </a:t>
            </a:r>
            <a:r>
              <a:rPr lang="en-GB" sz="1200" u="sng" dirty="0">
                <a:solidFill>
                  <a:srgbClr val="000000"/>
                </a:solidFill>
                <a:effectLst/>
                <a:latin typeface="Calibri" panose="020F0502020204030204" pitchFamily="34" charset="0"/>
                <a:ea typeface="Calibri" panose="020F0502020204030204" pitchFamily="34" charset="0"/>
                <a:hlinkClick r:id="rId2"/>
              </a:rPr>
              <a:t>IAPT section of the HEE website</a:t>
            </a:r>
            <a:r>
              <a:rPr lang="en-GB" sz="1200" dirty="0">
                <a:solidFill>
                  <a:srgbClr val="000000"/>
                </a:solidFill>
                <a:effectLst/>
                <a:latin typeface="Calibri" panose="020F0502020204030204" pitchFamily="34" charset="0"/>
                <a:ea typeface="Calibri" panose="020F0502020204030204" pitchFamily="34" charset="0"/>
              </a:rPr>
              <a:t>. </a:t>
            </a:r>
          </a:p>
          <a:p>
            <a:pPr marL="0" indent="0">
              <a:buNone/>
            </a:pPr>
            <a:endParaRPr lang="en-GB" sz="1200" dirty="0">
              <a:latin typeface="Calibri" panose="020F0502020204030204" pitchFamily="34" charset="0"/>
              <a:ea typeface="Calibri" panose="020F0502020204030204" pitchFamily="34" charset="0"/>
            </a:endParaRPr>
          </a:p>
          <a:p>
            <a:pPr marL="0" indent="0">
              <a:buNone/>
            </a:pPr>
            <a:r>
              <a:rPr lang="en-GB" sz="1200" b="1" i="1" dirty="0">
                <a:solidFill>
                  <a:srgbClr val="000000"/>
                </a:solidFill>
                <a:effectLst/>
                <a:latin typeface="Calibri" panose="020F0502020204030204" pitchFamily="34" charset="0"/>
                <a:ea typeface="Calibri" panose="020F0502020204030204" pitchFamily="34" charset="0"/>
              </a:rPr>
              <a:t>Low-intensity workforce </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Psychological Wellbeing Practitioners (PWPs) deliver low-intensity interventions for people with mild to moderate depression and anxiety disorders. All PWPs should have completed an IAPT training course or be in the process of doing so, with linked professional registration with the relevant professional body following training. The core IAPT low-intensity courses for PWPs are accredited by the British Psychological Society. PWPs who work in IAPT-LTC services are also expected to have completed the relevant IAPT continuing professional development (CPD) course for working with LTCs. </a:t>
            </a:r>
            <a:endParaRPr lang="en-GB" sz="1200" dirty="0">
              <a:solidFill>
                <a:srgbClr val="000000"/>
              </a:solidFill>
              <a:latin typeface="Calibri" panose="020F0502020204030204" pitchFamily="34" charset="0"/>
              <a:ea typeface="Calibri" panose="020F0502020204030204" pitchFamily="34" charset="0"/>
            </a:endParaRPr>
          </a:p>
          <a:p>
            <a:pPr marL="0" indent="0">
              <a:buNone/>
            </a:pPr>
            <a:endParaRPr lang="en-GB" sz="1200" dirty="0">
              <a:effectLst/>
              <a:latin typeface="Calibri" panose="020F0502020204030204" pitchFamily="34" charset="0"/>
              <a:ea typeface="Calibri" panose="020F0502020204030204" pitchFamily="34" charset="0"/>
            </a:endParaRPr>
          </a:p>
          <a:p>
            <a:pPr marL="0" indent="0">
              <a:buNone/>
            </a:pPr>
            <a:r>
              <a:rPr lang="en-GB" sz="1200" b="1" i="1" dirty="0">
                <a:solidFill>
                  <a:srgbClr val="000000"/>
                </a:solidFill>
                <a:effectLst/>
                <a:latin typeface="Calibri" panose="020F0502020204030204" pitchFamily="34" charset="0"/>
                <a:ea typeface="Calibri" panose="020F0502020204030204" pitchFamily="34" charset="0"/>
              </a:rPr>
              <a:t>High-intensity workforce </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High-intensity therapists deliver a range of NICE-recommended evidence-based therapies. Therapists need to have been trained in the particular therapy or therapies that they deliver in IAPT, with linked professional accreditation with the relevant professional body. NICE recommends cognitive behavioural therapy (CBT) for anxiety disorders and five different high-intensity therapies for depression (CBT, interpersonal psychotherapy, brief psychodynamic therapy, counselling for depression and couple therapy). Mindfulness based cognitive therapy is recommended For people with a history of recurrent depression but who are currently well, to prevent relapse. NICE recommends both CBT and eye movement desensitisation and reprocessing for post-traumatic stress disorder.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6511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rmAutofit fontScale="90000"/>
          </a:bodyPr>
          <a:lstStyle/>
          <a:p>
            <a:r>
              <a:rPr lang="en-GB" dirty="0"/>
              <a:t>IAPT workforce overview 2019-2021 - NHS providers - breakdown by role (2)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50</a:t>
            </a:fld>
            <a:endParaRPr lang="en-GB"/>
          </a:p>
        </p:txBody>
      </p:sp>
      <p:sp>
        <p:nvSpPr>
          <p:cNvPr id="9" name="Rectangle 8">
            <a:extLst>
              <a:ext uri="{FF2B5EF4-FFF2-40B4-BE49-F238E27FC236}">
                <a16:creationId xmlns:a16="http://schemas.microsoft.com/office/drawing/2014/main" id="{19CBA67F-51E9-413A-B123-EAF1960D168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table showing numbers of employment support staff, other staff and non-patient facing roles (WTE) working within NHS IAPT services and the percentage change each year from 2019 to 2021">
            <a:extLst>
              <a:ext uri="{FF2B5EF4-FFF2-40B4-BE49-F238E27FC236}">
                <a16:creationId xmlns:a16="http://schemas.microsoft.com/office/drawing/2014/main" id="{236D05A2-9CDB-4E5D-B469-CA661CE060E2}"/>
              </a:ext>
            </a:extLst>
          </p:cNvPr>
          <p:cNvPicPr>
            <a:picLocks noChangeAspect="1"/>
          </p:cNvPicPr>
          <p:nvPr/>
        </p:nvPicPr>
        <p:blipFill>
          <a:blip r:embed="rId2"/>
          <a:stretch>
            <a:fillRect/>
          </a:stretch>
        </p:blipFill>
        <p:spPr>
          <a:xfrm>
            <a:off x="464256" y="1535290"/>
            <a:ext cx="8915400" cy="5150612"/>
          </a:xfrm>
          <a:prstGeom prst="rect">
            <a:avLst/>
          </a:prstGeom>
        </p:spPr>
      </p:pic>
    </p:spTree>
    <p:extLst>
      <p:ext uri="{BB962C8B-B14F-4D97-AF65-F5344CB8AC3E}">
        <p14:creationId xmlns:p14="http://schemas.microsoft.com/office/powerpoint/2010/main" val="187600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rmAutofit fontScale="90000"/>
          </a:bodyPr>
          <a:lstStyle/>
          <a:p>
            <a:r>
              <a:rPr lang="en-GB" dirty="0"/>
              <a:t>IAPT workforce overview 2019-2021 - Non-NHS providers - breakdown by role (1)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51</a:t>
            </a:fld>
            <a:endParaRPr lang="en-GB"/>
          </a:p>
        </p:txBody>
      </p:sp>
      <p:sp>
        <p:nvSpPr>
          <p:cNvPr id="9" name="Rectangle 8">
            <a:extLst>
              <a:ext uri="{FF2B5EF4-FFF2-40B4-BE49-F238E27FC236}">
                <a16:creationId xmlns:a16="http://schemas.microsoft.com/office/drawing/2014/main" id="{19CBA67F-51E9-413A-B123-EAF1960D168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table showing numbers of low intensity and high intensity staff WTE working within non-NHS IAPT services and the percentage change each year from 2019 to 2021">
            <a:extLst>
              <a:ext uri="{FF2B5EF4-FFF2-40B4-BE49-F238E27FC236}">
                <a16:creationId xmlns:a16="http://schemas.microsoft.com/office/drawing/2014/main" id="{250A677D-8CC6-4DC1-940B-1E167D5BEFCD}"/>
              </a:ext>
            </a:extLst>
          </p:cNvPr>
          <p:cNvPicPr>
            <a:picLocks noChangeAspect="1"/>
          </p:cNvPicPr>
          <p:nvPr/>
        </p:nvPicPr>
        <p:blipFill>
          <a:blip r:embed="rId2"/>
          <a:stretch>
            <a:fillRect/>
          </a:stretch>
        </p:blipFill>
        <p:spPr>
          <a:xfrm>
            <a:off x="464256" y="1938338"/>
            <a:ext cx="8915400" cy="3219450"/>
          </a:xfrm>
          <a:prstGeom prst="rect">
            <a:avLst/>
          </a:prstGeom>
        </p:spPr>
      </p:pic>
    </p:spTree>
    <p:extLst>
      <p:ext uri="{BB962C8B-B14F-4D97-AF65-F5344CB8AC3E}">
        <p14:creationId xmlns:p14="http://schemas.microsoft.com/office/powerpoint/2010/main" val="949528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rmAutofit fontScale="90000"/>
          </a:bodyPr>
          <a:lstStyle/>
          <a:p>
            <a:r>
              <a:rPr lang="en-GB" dirty="0"/>
              <a:t>IAPT workforce overview 2019-2021 - Non-NHS providers - breakdown by role (2)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52</a:t>
            </a:fld>
            <a:endParaRPr lang="en-GB"/>
          </a:p>
        </p:txBody>
      </p:sp>
      <p:sp>
        <p:nvSpPr>
          <p:cNvPr id="9" name="Rectangle 8">
            <a:extLst>
              <a:ext uri="{FF2B5EF4-FFF2-40B4-BE49-F238E27FC236}">
                <a16:creationId xmlns:a16="http://schemas.microsoft.com/office/drawing/2014/main" id="{19CBA67F-51E9-413A-B123-EAF1960D168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table showing numbers of employment support staff, other staff and non-patient facing roles (WTE) working within non-NHS IAPT services and the percentage change each year from 2019 to 2021">
            <a:extLst>
              <a:ext uri="{FF2B5EF4-FFF2-40B4-BE49-F238E27FC236}">
                <a16:creationId xmlns:a16="http://schemas.microsoft.com/office/drawing/2014/main" id="{1AFE32DC-C90F-4ED5-A4EB-F26C08167B90}"/>
              </a:ext>
            </a:extLst>
          </p:cNvPr>
          <p:cNvPicPr>
            <a:picLocks noChangeAspect="1"/>
          </p:cNvPicPr>
          <p:nvPr/>
        </p:nvPicPr>
        <p:blipFill>
          <a:blip r:embed="rId2"/>
          <a:stretch>
            <a:fillRect/>
          </a:stretch>
        </p:blipFill>
        <p:spPr>
          <a:xfrm>
            <a:off x="464256" y="1535289"/>
            <a:ext cx="8915400" cy="5150612"/>
          </a:xfrm>
          <a:prstGeom prst="rect">
            <a:avLst/>
          </a:prstGeom>
        </p:spPr>
      </p:pic>
    </p:spTree>
    <p:extLst>
      <p:ext uri="{BB962C8B-B14F-4D97-AF65-F5344CB8AC3E}">
        <p14:creationId xmlns:p14="http://schemas.microsoft.com/office/powerpoint/2010/main" val="2509690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544A-366D-41CF-9B22-19F694B42195}"/>
              </a:ext>
            </a:extLst>
          </p:cNvPr>
          <p:cNvSpPr>
            <a:spLocks noGrp="1"/>
          </p:cNvSpPr>
          <p:nvPr>
            <p:ph type="title"/>
          </p:nvPr>
        </p:nvSpPr>
        <p:spPr/>
        <p:txBody>
          <a:bodyPr/>
          <a:lstStyle/>
          <a:p>
            <a:r>
              <a:rPr lang="en-GB" dirty="0"/>
              <a:t>Contact details</a:t>
            </a:r>
          </a:p>
        </p:txBody>
      </p:sp>
      <p:sp>
        <p:nvSpPr>
          <p:cNvPr id="4" name="Slide Number Placeholder 3">
            <a:extLst>
              <a:ext uri="{FF2B5EF4-FFF2-40B4-BE49-F238E27FC236}">
                <a16:creationId xmlns:a16="http://schemas.microsoft.com/office/drawing/2014/main" id="{9058C7F1-04B8-4721-A2AE-007A432EC3DB}"/>
              </a:ext>
            </a:extLst>
          </p:cNvPr>
          <p:cNvSpPr>
            <a:spLocks noGrp="1"/>
          </p:cNvSpPr>
          <p:nvPr>
            <p:ph type="sldNum" sz="quarter" idx="12"/>
          </p:nvPr>
        </p:nvSpPr>
        <p:spPr/>
        <p:txBody>
          <a:bodyPr/>
          <a:lstStyle/>
          <a:p>
            <a:fld id="{6FA9A11B-04D6-42DF-BB33-D91D786B2067}" type="slidenum">
              <a:rPr lang="en-GB" smtClean="0"/>
              <a:t>53</a:t>
            </a:fld>
            <a:endParaRPr lang="en-GB"/>
          </a:p>
        </p:txBody>
      </p:sp>
      <p:graphicFrame>
        <p:nvGraphicFramePr>
          <p:cNvPr id="5" name="Table 4">
            <a:extLst>
              <a:ext uri="{FF2B5EF4-FFF2-40B4-BE49-F238E27FC236}">
                <a16:creationId xmlns:a16="http://schemas.microsoft.com/office/drawing/2014/main" id="{447ED98A-C4D9-44F3-BFE5-FF563F006AF4}"/>
              </a:ext>
            </a:extLst>
          </p:cNvPr>
          <p:cNvGraphicFramePr>
            <a:graphicFrameLocks noGrp="1"/>
          </p:cNvGraphicFramePr>
          <p:nvPr>
            <p:extLst>
              <p:ext uri="{D42A27DB-BD31-4B8C-83A1-F6EECF244321}">
                <p14:modId xmlns:p14="http://schemas.microsoft.com/office/powerpoint/2010/main" val="3729442630"/>
              </p:ext>
            </p:extLst>
          </p:nvPr>
        </p:nvGraphicFramePr>
        <p:xfrm>
          <a:off x="7504965" y="1852455"/>
          <a:ext cx="2181959" cy="476949"/>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0">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Ellie Gosling</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 Project Manager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e.gosling2@nhs.net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pic>
        <p:nvPicPr>
          <p:cNvPr id="1032" name="Picture 21">
            <a:hlinkClick r:id="rId3"/>
            <a:extLst>
              <a:ext uri="{FF2B5EF4-FFF2-40B4-BE49-F238E27FC236}">
                <a16:creationId xmlns:a16="http://schemas.microsoft.com/office/drawing/2014/main" id="{C4ACA312-5DB2-494B-8C69-072C7045C4B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1561504"/>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1">
            <a:hlinkClick r:id="rId3"/>
            <a:extLst>
              <a:ext uri="{FF2B5EF4-FFF2-40B4-BE49-F238E27FC236}">
                <a16:creationId xmlns:a16="http://schemas.microsoft.com/office/drawing/2014/main" id="{EA13070A-ADE9-4A4D-B75E-1D1F1FF5AA2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4698803"/>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1">
            <a:hlinkClick r:id="rId3"/>
            <a:extLst>
              <a:ext uri="{FF2B5EF4-FFF2-40B4-BE49-F238E27FC236}">
                <a16:creationId xmlns:a16="http://schemas.microsoft.com/office/drawing/2014/main" id="{A7A478F8-7B60-48C9-86B4-CE8E81F2078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3162242"/>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a:hlinkClick r:id="rId3"/>
            <a:extLst>
              <a:ext uri="{FF2B5EF4-FFF2-40B4-BE49-F238E27FC236}">
                <a16:creationId xmlns:a16="http://schemas.microsoft.com/office/drawing/2014/main" id="{A3ADE0A5-66AA-455C-858C-D4737D6AD35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61504"/>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a:hlinkClick r:id="rId3"/>
            <a:extLst>
              <a:ext uri="{FF2B5EF4-FFF2-40B4-BE49-F238E27FC236}">
                <a16:creationId xmlns:a16="http://schemas.microsoft.com/office/drawing/2014/main" id="{04CD450B-5E1C-4216-B899-4278BB1C1DA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62241"/>
            <a:ext cx="1178782" cy="1195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Table 30">
            <a:extLst>
              <a:ext uri="{FF2B5EF4-FFF2-40B4-BE49-F238E27FC236}">
                <a16:creationId xmlns:a16="http://schemas.microsoft.com/office/drawing/2014/main" id="{EE16E44E-E196-474C-ABC2-D365E8DEE78F}"/>
              </a:ext>
            </a:extLst>
          </p:cNvPr>
          <p:cNvGraphicFramePr>
            <a:graphicFrameLocks noGrp="1"/>
          </p:cNvGraphicFramePr>
          <p:nvPr>
            <p:extLst>
              <p:ext uri="{D42A27DB-BD31-4B8C-83A1-F6EECF244321}">
                <p14:modId xmlns:p14="http://schemas.microsoft.com/office/powerpoint/2010/main" val="3805442685"/>
              </p:ext>
            </p:extLst>
          </p:nvPr>
        </p:nvGraphicFramePr>
        <p:xfrm>
          <a:off x="7504965" y="3429000"/>
          <a:ext cx="2181959" cy="608822"/>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608822">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Jack Boyd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Project Coordinator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j.boyd3@nhs.net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32" name="Table 31">
            <a:extLst>
              <a:ext uri="{FF2B5EF4-FFF2-40B4-BE49-F238E27FC236}">
                <a16:creationId xmlns:a16="http://schemas.microsoft.com/office/drawing/2014/main" id="{4DDC1DE2-BB9E-4A3A-BF7E-AFE6F8D14C82}"/>
              </a:ext>
            </a:extLst>
          </p:cNvPr>
          <p:cNvGraphicFramePr>
            <a:graphicFrameLocks noGrp="1"/>
          </p:cNvGraphicFramePr>
          <p:nvPr>
            <p:extLst>
              <p:ext uri="{D42A27DB-BD31-4B8C-83A1-F6EECF244321}">
                <p14:modId xmlns:p14="http://schemas.microsoft.com/office/powerpoint/2010/main" val="3905664957"/>
              </p:ext>
            </p:extLst>
          </p:nvPr>
        </p:nvGraphicFramePr>
        <p:xfrm>
          <a:off x="1943572" y="3455523"/>
          <a:ext cx="3503345" cy="608822"/>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608822">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Kirsten Windfuhr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Associate Director (Mental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k.windfuhr@nhs.net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33" name="Table 32">
            <a:extLst>
              <a:ext uri="{FF2B5EF4-FFF2-40B4-BE49-F238E27FC236}">
                <a16:creationId xmlns:a16="http://schemas.microsoft.com/office/drawing/2014/main" id="{1764441D-B331-4413-BF48-B4A6EF9E4059}"/>
              </a:ext>
            </a:extLst>
          </p:cNvPr>
          <p:cNvGraphicFramePr>
            <a:graphicFrameLocks noGrp="1"/>
          </p:cNvGraphicFramePr>
          <p:nvPr>
            <p:extLst>
              <p:ext uri="{D42A27DB-BD31-4B8C-83A1-F6EECF244321}">
                <p14:modId xmlns:p14="http://schemas.microsoft.com/office/powerpoint/2010/main" val="342666588"/>
              </p:ext>
            </p:extLst>
          </p:nvPr>
        </p:nvGraphicFramePr>
        <p:xfrm>
          <a:off x="1943572" y="1849477"/>
          <a:ext cx="3503346" cy="608822"/>
        </p:xfrm>
        <a:graphic>
          <a:graphicData uri="http://schemas.openxmlformats.org/drawingml/2006/table">
            <a:tbl>
              <a:tblPr firstRow="1" firstCol="1" bandRow="1"/>
              <a:tblGrid>
                <a:gridCol w="3503346">
                  <a:extLst>
                    <a:ext uri="{9D8B030D-6E8A-4147-A177-3AD203B41FA5}">
                      <a16:colId xmlns:a16="http://schemas.microsoft.com/office/drawing/2014/main" val="2633802219"/>
                    </a:ext>
                  </a:extLst>
                </a:gridCol>
              </a:tblGrid>
              <a:tr h="608822">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Steve Watkins</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Director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s.watkins@nhs.net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35" name="Table 34">
            <a:extLst>
              <a:ext uri="{FF2B5EF4-FFF2-40B4-BE49-F238E27FC236}">
                <a16:creationId xmlns:a16="http://schemas.microsoft.com/office/drawing/2014/main" id="{74302984-ADD4-4FF2-A127-FC80B7A36797}"/>
              </a:ext>
            </a:extLst>
          </p:cNvPr>
          <p:cNvGraphicFramePr>
            <a:graphicFrameLocks noGrp="1"/>
          </p:cNvGraphicFramePr>
          <p:nvPr>
            <p:extLst>
              <p:ext uri="{D42A27DB-BD31-4B8C-83A1-F6EECF244321}">
                <p14:modId xmlns:p14="http://schemas.microsoft.com/office/powerpoint/2010/main" val="1906368621"/>
              </p:ext>
            </p:extLst>
          </p:nvPr>
        </p:nvGraphicFramePr>
        <p:xfrm>
          <a:off x="1943573" y="4992084"/>
          <a:ext cx="3503346" cy="608822"/>
        </p:xfrm>
        <a:graphic>
          <a:graphicData uri="http://schemas.openxmlformats.org/drawingml/2006/table">
            <a:tbl>
              <a:tblPr firstRow="1" firstCol="1" bandRow="1"/>
              <a:tblGrid>
                <a:gridCol w="3503346">
                  <a:extLst>
                    <a:ext uri="{9D8B030D-6E8A-4147-A177-3AD203B41FA5}">
                      <a16:colId xmlns:a16="http://schemas.microsoft.com/office/drawing/2014/main" val="2633802219"/>
                    </a:ext>
                  </a:extLst>
                </a:gridCol>
              </a:tblGrid>
              <a:tr h="608822">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Mike Harradine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Senior Project Manager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m.harradine2@nhs.net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spTree>
    <p:extLst>
      <p:ext uri="{BB962C8B-B14F-4D97-AF65-F5344CB8AC3E}">
        <p14:creationId xmlns:p14="http://schemas.microsoft.com/office/powerpoint/2010/main" val="231414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lstStyle/>
          <a:p>
            <a:r>
              <a:rPr lang="en-GB" dirty="0"/>
              <a:t>Project background</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6</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215966"/>
            <a:ext cx="9655300" cy="4695824"/>
          </a:xfrm>
        </p:spPr>
        <p:txBody>
          <a:bodyPr>
            <a:noAutofit/>
          </a:bodyPr>
          <a:lstStyle/>
          <a:p>
            <a:pPr marL="0" indent="0">
              <a:buNone/>
            </a:pPr>
            <a:r>
              <a:rPr lang="en-GB" sz="1200" dirty="0"/>
              <a:t>NHS Benchmarking was commissioned by Health Education England (HEE) to deliver the Improving Access to Psychological Therapies (IAPT) workforce census 2021.  The census is a detailed workforce stocktake involving IAPT providers from all CCG areas in England, inclusive of both NHS and non-NHS organisations. </a:t>
            </a:r>
          </a:p>
          <a:p>
            <a:pPr marL="0" indent="0">
              <a:buNone/>
            </a:pPr>
            <a:r>
              <a:rPr lang="en-GB" sz="1200" dirty="0"/>
              <a:t>Now in its third year, this IAPT workforce census provides a snapshot of the size and shape of staffing across IAPT providers in England as at March 31 2021.  Throughout this report, comparisons will be drawn between the three census dates – 2019, 2020 and 2021.</a:t>
            </a:r>
          </a:p>
          <a:p>
            <a:pPr marL="0" indent="0">
              <a:buNone/>
            </a:pPr>
            <a:r>
              <a:rPr lang="en-GB" sz="1200" dirty="0">
                <a:effectLst/>
                <a:ea typeface="Calibri" panose="020F0502020204030204" pitchFamily="34" charset="0"/>
              </a:rPr>
              <a:t>The NHS Benchmarking Network (NHSBN) is the in-house benchmarking service of the NHS, hosting a wide ranging work programme covering commissioning, community healthcare, acute and mental health sectors. NHSBN is a membership organisation that includes all statutory mental health providers in England as well as national bodies such as Department of Health and Social Care, NHS England and NHS Improvement, and Health Education England. </a:t>
            </a:r>
          </a:p>
          <a:p>
            <a:pPr marL="0" indent="0">
              <a:buNone/>
            </a:pPr>
            <a:r>
              <a:rPr lang="en-GB" sz="1200" dirty="0"/>
              <a:t>The aim of this work is to provide a detailed profile of the IAPT workforce and service delivery including: </a:t>
            </a:r>
          </a:p>
          <a:p>
            <a:pPr lvl="1"/>
            <a:r>
              <a:rPr lang="en-GB" sz="1200" dirty="0"/>
              <a:t>Service provision and activity </a:t>
            </a:r>
          </a:p>
          <a:p>
            <a:pPr lvl="1"/>
            <a:r>
              <a:rPr lang="en-GB" sz="1200" dirty="0"/>
              <a:t>Therapy modality capacity</a:t>
            </a:r>
          </a:p>
          <a:p>
            <a:pPr lvl="1"/>
            <a:r>
              <a:rPr lang="en-GB" sz="1200" dirty="0"/>
              <a:t>Adoption of digital technologies </a:t>
            </a:r>
          </a:p>
          <a:p>
            <a:pPr lvl="1"/>
            <a:r>
              <a:rPr lang="en-GB" sz="1200" dirty="0"/>
              <a:t>Workforce size and composition</a:t>
            </a:r>
          </a:p>
          <a:p>
            <a:pPr lvl="1"/>
            <a:r>
              <a:rPr lang="en-GB" sz="1200" dirty="0"/>
              <a:t>Workforce demographics</a:t>
            </a:r>
          </a:p>
          <a:p>
            <a:pPr lvl="1"/>
            <a:r>
              <a:rPr lang="en-GB" sz="1200" dirty="0"/>
              <a:t>Vacancies and temporary staffing</a:t>
            </a:r>
          </a:p>
          <a:p>
            <a:pPr marL="0" indent="0">
              <a:buNone/>
            </a:pPr>
            <a:r>
              <a:rPr lang="en-GB" sz="1200" dirty="0"/>
              <a:t>The specification is similar to previous years to ensure comparability of metrics across the three census dates. In addition, however, the census this year included a focus on:  the impact of the COVID-19 pandemic on the workforce and delivery of services; use of digital modalities, and more detailed information relating to High Intensity Therapists. </a:t>
            </a:r>
          </a:p>
        </p:txBody>
      </p:sp>
    </p:spTree>
    <p:extLst>
      <p:ext uri="{BB962C8B-B14F-4D97-AF65-F5344CB8AC3E}">
        <p14:creationId xmlns:p14="http://schemas.microsoft.com/office/powerpoint/2010/main" val="14228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FF38B8-587D-4571-ADB4-0AFEEB7B6B38}"/>
              </a:ext>
              <a:ext uri="{C183D7F6-B498-43B3-948B-1728B52AA6E4}">
                <adec:decorative xmlns:adec="http://schemas.microsoft.com/office/drawing/2017/decorative" val="1"/>
              </a:ext>
            </a:extLst>
          </p:cNvPr>
          <p:cNvSpPr/>
          <p:nvPr/>
        </p:nvSpPr>
        <p:spPr>
          <a:xfrm>
            <a:off x="9731314" y="4976139"/>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dirty="0"/>
              <a:t>The IAPT workforce in summary – 2021</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7</a:t>
            </a:fld>
            <a:endParaRPr lang="en-GB"/>
          </a:p>
        </p:txBody>
      </p:sp>
      <p:sp>
        <p:nvSpPr>
          <p:cNvPr id="8" name="Rectangle: Rounded Corners 7" descr="Infographic detailing the key findings of the project, drawing comparisons with previous project iterations">
            <a:extLst>
              <a:ext uri="{FF2B5EF4-FFF2-40B4-BE49-F238E27FC236}">
                <a16:creationId xmlns:a16="http://schemas.microsoft.com/office/drawing/2014/main" id="{E5D8020D-82E6-4DEA-AE6A-74A0A88E7517}"/>
              </a:ext>
            </a:extLst>
          </p:cNvPr>
          <p:cNvSpPr/>
          <p:nvPr/>
        </p:nvSpPr>
        <p:spPr>
          <a:xfrm>
            <a:off x="8818017" y="1468182"/>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highlight>
                <a:srgbClr val="FFFF00"/>
              </a:highlight>
            </a:endParaRPr>
          </a:p>
          <a:p>
            <a:pPr algn="ctr"/>
            <a:endParaRPr lang="en-GB" sz="1400" b="1" dirty="0">
              <a:highlight>
                <a:srgbClr val="FFFF00"/>
              </a:highlight>
            </a:endParaRPr>
          </a:p>
          <a:p>
            <a:pPr algn="ctr"/>
            <a:endParaRPr lang="en-GB" sz="1400" b="1" dirty="0">
              <a:highlight>
                <a:srgbClr val="FFFF00"/>
              </a:highlight>
            </a:endParaRPr>
          </a:p>
          <a:p>
            <a:pPr algn="ctr"/>
            <a:r>
              <a:rPr lang="en-GB" sz="1300" b="1" dirty="0">
                <a:solidFill>
                  <a:schemeClr val="bg1"/>
                </a:solidFill>
              </a:rPr>
              <a:t>Between 2020 and 2021, Psychological Wellbeing Practitioner (PWP) staff numbers rose by 23%, and High Intensity Therapists (HITs) by 17%</a:t>
            </a:r>
          </a:p>
        </p:txBody>
      </p:sp>
      <p:sp>
        <p:nvSpPr>
          <p:cNvPr id="9" name="Rectangle: Rounded Corners 8" descr="An infographic detailing the key findings of the 2021 project, drawing comparisons with previous project iterations">
            <a:extLst>
              <a:ext uri="{FF2B5EF4-FFF2-40B4-BE49-F238E27FC236}">
                <a16:creationId xmlns:a16="http://schemas.microsoft.com/office/drawing/2014/main" id="{95CABA67-332B-4B5C-BC49-E4EB91FA6708}"/>
              </a:ext>
            </a:extLst>
          </p:cNvPr>
          <p:cNvSpPr/>
          <p:nvPr/>
        </p:nvSpPr>
        <p:spPr>
          <a:xfrm>
            <a:off x="469181" y="1468183"/>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t>33% increase in staff WTE working within IAPT services between 30</a:t>
            </a:r>
            <a:r>
              <a:rPr lang="en-GB" sz="1400" b="1" baseline="30000" dirty="0"/>
              <a:t>th</a:t>
            </a:r>
            <a:r>
              <a:rPr lang="en-GB" sz="1400" b="1" dirty="0"/>
              <a:t> June 2019 - 31</a:t>
            </a:r>
            <a:r>
              <a:rPr lang="en-GB" sz="1400" b="1" baseline="30000" dirty="0"/>
              <a:t>st</a:t>
            </a:r>
            <a:r>
              <a:rPr lang="en-GB" sz="1400" b="1" dirty="0"/>
              <a:t> March 2021</a:t>
            </a:r>
          </a:p>
        </p:txBody>
      </p:sp>
      <p:sp>
        <p:nvSpPr>
          <p:cNvPr id="10" name="Rectangle: Rounded Corners 9" descr="Infographic detailing the key findings of the project, drawing comparisons with previous project iterations">
            <a:extLst>
              <a:ext uri="{FF2B5EF4-FFF2-40B4-BE49-F238E27FC236}">
                <a16:creationId xmlns:a16="http://schemas.microsoft.com/office/drawing/2014/main" id="{E9B935A0-2156-4068-BAF2-ED498CF578F1}"/>
              </a:ext>
            </a:extLst>
          </p:cNvPr>
          <p:cNvSpPr/>
          <p:nvPr/>
        </p:nvSpPr>
        <p:spPr>
          <a:xfrm>
            <a:off x="8818017" y="3765511"/>
            <a:ext cx="2410318" cy="1948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300" b="1" dirty="0"/>
              <a:t>5% mean average sickness rate reported in IAPT services on census date vs 7% seen in adult acute MH inpatient services during 2020/21</a:t>
            </a:r>
          </a:p>
          <a:p>
            <a:pPr algn="ctr"/>
            <a:endParaRPr lang="en-GB" sz="1400" dirty="0">
              <a:solidFill>
                <a:srgbClr val="FF0000"/>
              </a:solidFill>
            </a:endParaRPr>
          </a:p>
        </p:txBody>
      </p:sp>
      <p:sp>
        <p:nvSpPr>
          <p:cNvPr id="11" name="Rectangle: Rounded Corners 10" descr="Infographic detailing the key findings of the project, drawing comparisons with previous project iterations">
            <a:extLst>
              <a:ext uri="{FF2B5EF4-FFF2-40B4-BE49-F238E27FC236}">
                <a16:creationId xmlns:a16="http://schemas.microsoft.com/office/drawing/2014/main" id="{01667221-A271-4F4F-8933-EFC338AA9131}"/>
              </a:ext>
            </a:extLst>
          </p:cNvPr>
          <p:cNvSpPr/>
          <p:nvPr/>
        </p:nvSpPr>
        <p:spPr>
          <a:xfrm>
            <a:off x="6034757" y="1468182"/>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solidFill>
                  <a:schemeClr val="bg1"/>
                </a:solidFill>
              </a:rPr>
              <a:t>On 31</a:t>
            </a:r>
            <a:r>
              <a:rPr lang="en-GB" sz="1400" b="1" baseline="30000" dirty="0">
                <a:solidFill>
                  <a:schemeClr val="bg1"/>
                </a:solidFill>
              </a:rPr>
              <a:t>st</a:t>
            </a:r>
            <a:r>
              <a:rPr lang="en-GB" sz="1400" b="1" dirty="0">
                <a:solidFill>
                  <a:schemeClr val="bg1"/>
                </a:solidFill>
              </a:rPr>
              <a:t> March 2021, the Adult IAPT workforce consisted of 10,721 WTE patient facing and 3,059 WTE additional roles</a:t>
            </a:r>
          </a:p>
        </p:txBody>
      </p:sp>
      <p:sp>
        <p:nvSpPr>
          <p:cNvPr id="12" name="Rectangle: Rounded Corners 11" descr="Infographic detailing the key findings of the project, drawing comparisons with previous project iterations">
            <a:extLst>
              <a:ext uri="{FF2B5EF4-FFF2-40B4-BE49-F238E27FC236}">
                <a16:creationId xmlns:a16="http://schemas.microsoft.com/office/drawing/2014/main" id="{81793E0E-0B3A-4135-BEC2-BC4C1CF999C0}"/>
              </a:ext>
            </a:extLst>
          </p:cNvPr>
          <p:cNvSpPr/>
          <p:nvPr/>
        </p:nvSpPr>
        <p:spPr>
          <a:xfrm>
            <a:off x="3251497" y="3769086"/>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endParaRPr lang="en-GB" sz="1400" dirty="0">
              <a:highlight>
                <a:srgbClr val="FFFF00"/>
              </a:highlight>
            </a:endParaRPr>
          </a:p>
          <a:p>
            <a:pPr algn="ctr"/>
            <a:r>
              <a:rPr lang="en-GB" sz="1400" b="1" dirty="0"/>
              <a:t>Within IAPT workforce, 82% of staff are female, 18% male</a:t>
            </a:r>
          </a:p>
          <a:p>
            <a:pPr algn="ctr"/>
            <a:endParaRPr lang="en-GB" sz="1400" b="1" dirty="0"/>
          </a:p>
        </p:txBody>
      </p:sp>
      <p:sp>
        <p:nvSpPr>
          <p:cNvPr id="13" name="Rectangle: Rounded Corners 12" descr="Infographic detailing the key findings of the project, drawing comparisons with previous project iterations">
            <a:extLst>
              <a:ext uri="{FF2B5EF4-FFF2-40B4-BE49-F238E27FC236}">
                <a16:creationId xmlns:a16="http://schemas.microsoft.com/office/drawing/2014/main" id="{45993201-1445-4068-A09C-B0910957E2FB}"/>
              </a:ext>
            </a:extLst>
          </p:cNvPr>
          <p:cNvSpPr/>
          <p:nvPr/>
        </p:nvSpPr>
        <p:spPr>
          <a:xfrm>
            <a:off x="469181" y="3769086"/>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400" b="1" dirty="0"/>
              <a:t>2,650 </a:t>
            </a:r>
            <a:r>
              <a:rPr lang="en-GB" sz="1400" b="1" dirty="0">
                <a:solidFill>
                  <a:schemeClr val="bg1"/>
                </a:solidFill>
              </a:rPr>
              <a:t>WTE trainees in post, representing a 31% increase from the 2020 census position</a:t>
            </a:r>
          </a:p>
        </p:txBody>
      </p:sp>
      <p:pic>
        <p:nvPicPr>
          <p:cNvPr id="14" name="Graphic 13" descr="Daily calendar">
            <a:extLst>
              <a:ext uri="{FF2B5EF4-FFF2-40B4-BE49-F238E27FC236}">
                <a16:creationId xmlns:a16="http://schemas.microsoft.com/office/drawing/2014/main" id="{57CAF165-68ED-4D4E-B7E6-2A60472F39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9836" y="1560527"/>
            <a:ext cx="888064" cy="888064"/>
          </a:xfrm>
          <a:prstGeom prst="rect">
            <a:avLst/>
          </a:prstGeom>
        </p:spPr>
      </p:pic>
      <p:pic>
        <p:nvPicPr>
          <p:cNvPr id="16" name="Graphic 15" descr="Group of people with solid fill">
            <a:extLst>
              <a:ext uri="{FF2B5EF4-FFF2-40B4-BE49-F238E27FC236}">
                <a16:creationId xmlns:a16="http://schemas.microsoft.com/office/drawing/2014/main" id="{80594BDC-21E3-4C83-80CB-71532DCF6A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31314" y="1560527"/>
            <a:ext cx="615289" cy="615289"/>
          </a:xfrm>
          <a:prstGeom prst="rect">
            <a:avLst/>
          </a:prstGeom>
        </p:spPr>
      </p:pic>
      <p:pic>
        <p:nvPicPr>
          <p:cNvPr id="17" name="Graphic 16" descr="Graduation cap">
            <a:extLst>
              <a:ext uri="{FF2B5EF4-FFF2-40B4-BE49-F238E27FC236}">
                <a16:creationId xmlns:a16="http://schemas.microsoft.com/office/drawing/2014/main" id="{695E4B8C-578C-4B5B-965D-326641BB82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03500" y="3844546"/>
            <a:ext cx="914400" cy="914400"/>
          </a:xfrm>
          <a:prstGeom prst="rect">
            <a:avLst/>
          </a:prstGeom>
        </p:spPr>
      </p:pic>
      <p:pic>
        <p:nvPicPr>
          <p:cNvPr id="24" name="Graphic 23" descr="Man and woman">
            <a:extLst>
              <a:ext uri="{FF2B5EF4-FFF2-40B4-BE49-F238E27FC236}">
                <a16:creationId xmlns:a16="http://schemas.microsoft.com/office/drawing/2014/main" id="{1AD710F5-BCA6-44A3-B80D-3F557ED4CC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25024" y="4011285"/>
            <a:ext cx="667884" cy="667884"/>
          </a:xfrm>
          <a:prstGeom prst="rect">
            <a:avLst/>
          </a:prstGeom>
        </p:spPr>
      </p:pic>
      <p:pic>
        <p:nvPicPr>
          <p:cNvPr id="25" name="Graphic 24" descr="Employee badge">
            <a:extLst>
              <a:ext uri="{FF2B5EF4-FFF2-40B4-BE49-F238E27FC236}">
                <a16:creationId xmlns:a16="http://schemas.microsoft.com/office/drawing/2014/main" id="{6FE7D2AD-7D27-4D40-AA34-A1CC85CF1DD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55424" y="1560527"/>
            <a:ext cx="768983" cy="777797"/>
          </a:xfrm>
          <a:prstGeom prst="rect">
            <a:avLst/>
          </a:prstGeom>
        </p:spPr>
      </p:pic>
      <p:sp>
        <p:nvSpPr>
          <p:cNvPr id="18" name="Rectangle: Rounded Corners 17" descr="Infographic detailing the key findings of the project, drawing comparisons with previous project iterations">
            <a:extLst>
              <a:ext uri="{FF2B5EF4-FFF2-40B4-BE49-F238E27FC236}">
                <a16:creationId xmlns:a16="http://schemas.microsoft.com/office/drawing/2014/main" id="{9CF98FEC-CE8D-4935-9BC2-66909BD42361}"/>
              </a:ext>
            </a:extLst>
          </p:cNvPr>
          <p:cNvSpPr/>
          <p:nvPr/>
        </p:nvSpPr>
        <p:spPr>
          <a:xfrm>
            <a:off x="3251497" y="1468183"/>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solidFill>
                  <a:schemeClr val="bg1"/>
                </a:solidFill>
              </a:rPr>
              <a:t>201 data submissions received, spanning 100% of CCG areas in England</a:t>
            </a:r>
          </a:p>
        </p:txBody>
      </p:sp>
      <p:pic>
        <p:nvPicPr>
          <p:cNvPr id="15" name="Graphic 14" descr="Stethoscope with solid fill">
            <a:extLst>
              <a:ext uri="{FF2B5EF4-FFF2-40B4-BE49-F238E27FC236}">
                <a16:creationId xmlns:a16="http://schemas.microsoft.com/office/drawing/2014/main" id="{32F541AE-4705-4AC2-B092-A42090B666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86924" y="3874526"/>
            <a:ext cx="679765" cy="679765"/>
          </a:xfrm>
          <a:prstGeom prst="rect">
            <a:avLst/>
          </a:prstGeom>
        </p:spPr>
      </p:pic>
      <p:sp>
        <p:nvSpPr>
          <p:cNvPr id="26" name="Rectangle: Rounded Corners 25" descr="Infographic detailing the key findings of the project, drawing comparisons with previous project iterations">
            <a:extLst>
              <a:ext uri="{FF2B5EF4-FFF2-40B4-BE49-F238E27FC236}">
                <a16:creationId xmlns:a16="http://schemas.microsoft.com/office/drawing/2014/main" id="{44BA8104-1D86-4D43-AF3C-C5767CA7C7BC}"/>
              </a:ext>
            </a:extLst>
          </p:cNvPr>
          <p:cNvSpPr/>
          <p:nvPr/>
        </p:nvSpPr>
        <p:spPr>
          <a:xfrm>
            <a:off x="6034757"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endParaRPr lang="en-GB" sz="1400" dirty="0">
              <a:highlight>
                <a:srgbClr val="FFFF00"/>
              </a:highlight>
            </a:endParaRPr>
          </a:p>
          <a:p>
            <a:pPr algn="ctr"/>
            <a:r>
              <a:rPr lang="en-GB" sz="1400" b="1" dirty="0"/>
              <a:t>81% of IAPT staff are from a white ethnic background compared to 84% of wider UK population. 19% from BAME backgrounds</a:t>
            </a:r>
          </a:p>
          <a:p>
            <a:pPr algn="ctr"/>
            <a:endParaRPr lang="en-GB" sz="1400" b="1" dirty="0"/>
          </a:p>
          <a:p>
            <a:pPr algn="ctr"/>
            <a:endParaRPr lang="en-GB" sz="1400" b="1" dirty="0"/>
          </a:p>
        </p:txBody>
      </p:sp>
      <p:pic>
        <p:nvPicPr>
          <p:cNvPr id="22" name="Graphic 21" descr="Clipboard with solid fill">
            <a:extLst>
              <a:ext uri="{FF2B5EF4-FFF2-40B4-BE49-F238E27FC236}">
                <a16:creationId xmlns:a16="http://schemas.microsoft.com/office/drawing/2014/main" id="{4E8DE1EF-E14D-4A47-896D-9B1E8FE181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34966" y="1669056"/>
            <a:ext cx="841679" cy="841679"/>
          </a:xfrm>
          <a:prstGeom prst="rect">
            <a:avLst/>
          </a:prstGeom>
        </p:spPr>
      </p:pic>
      <p:pic>
        <p:nvPicPr>
          <p:cNvPr id="29" name="Graphic 28" descr="Users outline">
            <a:extLst>
              <a:ext uri="{FF2B5EF4-FFF2-40B4-BE49-F238E27FC236}">
                <a16:creationId xmlns:a16="http://schemas.microsoft.com/office/drawing/2014/main" id="{723A75E7-30C7-46F5-81D9-CBCEC29F6AE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82716" y="3757209"/>
            <a:ext cx="914400" cy="914400"/>
          </a:xfrm>
          <a:prstGeom prst="rect">
            <a:avLst/>
          </a:prstGeom>
        </p:spPr>
      </p:pic>
    </p:spTree>
    <p:extLst>
      <p:ext uri="{BB962C8B-B14F-4D97-AF65-F5344CB8AC3E}">
        <p14:creationId xmlns:p14="http://schemas.microsoft.com/office/powerpoint/2010/main" val="238419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showing numbers of staff WTE working within IAPT services and the percentage change each year from 2019 to 2021">
            <a:extLst>
              <a:ext uri="{FF2B5EF4-FFF2-40B4-BE49-F238E27FC236}">
                <a16:creationId xmlns:a16="http://schemas.microsoft.com/office/drawing/2014/main" id="{F786F440-5F96-4B2D-93AA-68E167DB0A19}"/>
              </a:ext>
            </a:extLst>
          </p:cNvPr>
          <p:cNvPicPr>
            <a:picLocks noChangeAspect="1"/>
          </p:cNvPicPr>
          <p:nvPr/>
        </p:nvPicPr>
        <p:blipFill>
          <a:blip r:embed="rId2"/>
          <a:stretch>
            <a:fillRect/>
          </a:stretch>
        </p:blipFill>
        <p:spPr>
          <a:xfrm>
            <a:off x="180975" y="1724146"/>
            <a:ext cx="8419714" cy="4148961"/>
          </a:xfrm>
          <a:prstGeom prst="rect">
            <a:avLst/>
          </a:prstGeom>
        </p:spPr>
      </p:pic>
      <p:sp>
        <p:nvSpPr>
          <p:cNvPr id="2" name="Title 1">
            <a:extLst>
              <a:ext uri="{FF2B5EF4-FFF2-40B4-BE49-F238E27FC236}">
                <a16:creationId xmlns:a16="http://schemas.microsoft.com/office/drawing/2014/main" id="{29169E59-B71A-45CF-A996-AC5D2145AB2D}"/>
              </a:ext>
            </a:extLst>
          </p:cNvPr>
          <p:cNvSpPr>
            <a:spLocks noGrp="1"/>
          </p:cNvSpPr>
          <p:nvPr>
            <p:ph type="title"/>
          </p:nvPr>
        </p:nvSpPr>
        <p:spPr/>
        <p:txBody>
          <a:bodyPr/>
          <a:lstStyle/>
          <a:p>
            <a:r>
              <a:rPr lang="en-GB" dirty="0"/>
              <a:t>National IAPT workforce overview 2019-2021</a:t>
            </a:r>
          </a:p>
        </p:txBody>
      </p:sp>
      <p:sp>
        <p:nvSpPr>
          <p:cNvPr id="9" name="Rectangle 8">
            <a:extLst>
              <a:ext uri="{FF2B5EF4-FFF2-40B4-BE49-F238E27FC236}">
                <a16:creationId xmlns:a16="http://schemas.microsoft.com/office/drawing/2014/main" id="{1E61F6D4-8E9C-4206-AB6D-1C4289F63893}"/>
              </a:ext>
              <a:ext uri="{C183D7F6-B498-43B3-948B-1728B52AA6E4}">
                <adec:decorative xmlns:adec="http://schemas.microsoft.com/office/drawing/2017/decorative" val="1"/>
              </a:ext>
            </a:extLst>
          </p:cNvPr>
          <p:cNvSpPr/>
          <p:nvPr/>
        </p:nvSpPr>
        <p:spPr>
          <a:xfrm>
            <a:off x="9740192" y="4976139"/>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BC0B8806-20F8-4302-BF8E-2B3A7971DFD8}"/>
              </a:ext>
            </a:extLst>
          </p:cNvPr>
          <p:cNvSpPr>
            <a:spLocks noGrp="1"/>
          </p:cNvSpPr>
          <p:nvPr>
            <p:ph type="sldNum" sz="quarter" idx="12"/>
          </p:nvPr>
        </p:nvSpPr>
        <p:spPr/>
        <p:txBody>
          <a:bodyPr/>
          <a:lstStyle/>
          <a:p>
            <a:fld id="{6FA9A11B-04D6-42DF-BB33-D91D786B2067}" type="slidenum">
              <a:rPr lang="en-GB" smtClean="0"/>
              <a:t>8</a:t>
            </a:fld>
            <a:endParaRPr lang="en-GB"/>
          </a:p>
        </p:txBody>
      </p:sp>
      <p:sp>
        <p:nvSpPr>
          <p:cNvPr id="11" name="Rectangle 10">
            <a:extLst>
              <a:ext uri="{FF2B5EF4-FFF2-40B4-BE49-F238E27FC236}">
                <a16:creationId xmlns:a16="http://schemas.microsoft.com/office/drawing/2014/main" id="{D290096A-30F8-4CF1-9474-5382317C5BBC}"/>
              </a:ext>
              <a:ext uri="{C183D7F6-B498-43B3-948B-1728B52AA6E4}">
                <adec:decorative xmlns:adec="http://schemas.microsoft.com/office/drawing/2017/decorative" val="1"/>
              </a:ext>
            </a:extLst>
          </p:cNvPr>
          <p:cNvSpPr/>
          <p:nvPr/>
        </p:nvSpPr>
        <p:spPr>
          <a:xfrm>
            <a:off x="180975" y="5985996"/>
            <a:ext cx="2476500" cy="7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78C1CFEB-EABE-4498-A7D6-9A5D7770E581}"/>
              </a:ext>
            </a:extLst>
          </p:cNvPr>
          <p:cNvSpPr>
            <a:spLocks noGrp="1"/>
          </p:cNvSpPr>
          <p:nvPr>
            <p:ph idx="1"/>
          </p:nvPr>
        </p:nvSpPr>
        <p:spPr>
          <a:xfrm>
            <a:off x="8723636" y="1642243"/>
            <a:ext cx="3215718" cy="4678657"/>
          </a:xfrm>
        </p:spPr>
        <p:txBody>
          <a:bodyPr>
            <a:normAutofit/>
          </a:bodyPr>
          <a:lstStyle/>
          <a:p>
            <a:pPr marL="0" indent="0">
              <a:buNone/>
            </a:pPr>
            <a:r>
              <a:rPr lang="en-GB" sz="1200" dirty="0"/>
              <a:t>The table to the left provides a detailed analysis of the national IAPT workforce in post on the 31</a:t>
            </a:r>
            <a:r>
              <a:rPr lang="en-GB" sz="1200" baseline="30000" dirty="0"/>
              <a:t>st</a:t>
            </a:r>
            <a:r>
              <a:rPr lang="en-GB" sz="1200" dirty="0"/>
              <a:t> March 2021, in comparison to the data provided in the 2019 and 2020 censuses. All figures are detailed as Whole Time Equivalent (WTE).</a:t>
            </a:r>
          </a:p>
          <a:p>
            <a:pPr marL="0" indent="0">
              <a:buNone/>
            </a:pPr>
            <a:r>
              <a:rPr lang="en-GB" sz="1200" dirty="0"/>
              <a:t>As the table shows, there have been notable increases seen across the majority of staffing groups between 2020 and 2021 and cumulatively (2019-2021).</a:t>
            </a:r>
          </a:p>
          <a:p>
            <a:pPr marL="0" indent="0">
              <a:buNone/>
            </a:pPr>
            <a:r>
              <a:rPr lang="en-GB" sz="1200" dirty="0"/>
              <a:t>In summary, total workforce numbers have grown by 33% between 2019 and 2021, comprised of a 31% increase in patient-facing staff, and a 43% uplift of non-patient facing staff.</a:t>
            </a:r>
          </a:p>
          <a:p>
            <a:pPr marL="0" indent="0">
              <a:buNone/>
            </a:pPr>
            <a:r>
              <a:rPr lang="en-GB" sz="1200" dirty="0"/>
              <a:t>It is worth noting that 19 additional organisations submitted data for the 2021 collection (excluding services who have replaced previous providers), which reflects to some extent the growth in number of providers within the market (10 new providers). IAPT is a fast growing programme with ambitious targets for future growth in patient coverage, to allow improved access to support for common mental health conditions.</a:t>
            </a:r>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200" dirty="0"/>
          </a:p>
        </p:txBody>
      </p:sp>
    </p:spTree>
    <p:extLst>
      <p:ext uri="{BB962C8B-B14F-4D97-AF65-F5344CB8AC3E}">
        <p14:creationId xmlns:p14="http://schemas.microsoft.com/office/powerpoint/2010/main" val="174501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9</a:t>
            </a:fld>
            <a:endParaRPr lang="en-GB"/>
          </a:p>
        </p:txBody>
      </p:sp>
      <p:sp>
        <p:nvSpPr>
          <p:cNvPr id="10" name="Title 1">
            <a:extLst>
              <a:ext uri="{FF2B5EF4-FFF2-40B4-BE49-F238E27FC236}">
                <a16:creationId xmlns:a16="http://schemas.microsoft.com/office/drawing/2014/main" id="{FBDE7370-2F86-42FB-9846-7B1B689470FB}"/>
              </a:ext>
            </a:extLst>
          </p:cNvPr>
          <p:cNvSpPr>
            <a:spLocks noGrp="1"/>
          </p:cNvSpPr>
          <p:nvPr>
            <p:ph type="title"/>
          </p:nvPr>
        </p:nvSpPr>
        <p:spPr>
          <a:xfrm>
            <a:off x="333375" y="384178"/>
            <a:ext cx="11525252" cy="882648"/>
          </a:xfrm>
        </p:spPr>
        <p:txBody>
          <a:bodyPr>
            <a:normAutofit fontScale="90000"/>
          </a:bodyPr>
          <a:lstStyle/>
          <a:p>
            <a:r>
              <a:rPr lang="en-GB" dirty="0"/>
              <a:t>National IAPT workforce overview 2019-2021 – breakdown by role (1)</a:t>
            </a:r>
          </a:p>
        </p:txBody>
      </p:sp>
      <p:sp>
        <p:nvSpPr>
          <p:cNvPr id="11" name="Rectangle 10">
            <a:extLst>
              <a:ext uri="{FF2B5EF4-FFF2-40B4-BE49-F238E27FC236}">
                <a16:creationId xmlns:a16="http://schemas.microsoft.com/office/drawing/2014/main" id="{CBE86D1E-FDDB-4B00-871C-6F7282ABB5F6}"/>
              </a:ext>
              <a:ext uri="{C183D7F6-B498-43B3-948B-1728B52AA6E4}">
                <adec:decorative xmlns:adec="http://schemas.microsoft.com/office/drawing/2017/decorative" val="1"/>
              </a:ext>
            </a:extLst>
          </p:cNvPr>
          <p:cNvSpPr/>
          <p:nvPr/>
        </p:nvSpPr>
        <p:spPr>
          <a:xfrm>
            <a:off x="9722436" y="4976139"/>
            <a:ext cx="2476500" cy="1892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a:extLst>
              <a:ext uri="{FF2B5EF4-FFF2-40B4-BE49-F238E27FC236}">
                <a16:creationId xmlns:a16="http://schemas.microsoft.com/office/drawing/2014/main" id="{E83991C0-E54B-4BA2-8ECD-7C1DD0260F1C}"/>
              </a:ext>
            </a:extLst>
          </p:cNvPr>
          <p:cNvSpPr>
            <a:spLocks noGrp="1"/>
          </p:cNvSpPr>
          <p:nvPr>
            <p:ph idx="1"/>
          </p:nvPr>
        </p:nvSpPr>
        <p:spPr>
          <a:xfrm>
            <a:off x="8661904" y="1352549"/>
            <a:ext cx="3429482" cy="5515714"/>
          </a:xfrm>
        </p:spPr>
        <p:txBody>
          <a:bodyPr>
            <a:normAutofit/>
          </a:bodyPr>
          <a:lstStyle/>
          <a:p>
            <a:pPr marL="0" indent="0">
              <a:buNone/>
            </a:pPr>
            <a:r>
              <a:rPr lang="en-GB" sz="1200" dirty="0"/>
              <a:t>When workforce numbers are broken down by job role, there was a 46% increase in low intensity staff WTE numbers between 2019 and 2021 (+27% excluding trainees). Growth is evident in both Psychological Wellbeing Practitioner and Senior Psychological Wellbeing Practitioners roles, which have seen increases of 25% and 37% respectively since 2019. </a:t>
            </a:r>
          </a:p>
          <a:p>
            <a:pPr marL="0" indent="0">
              <a:buNone/>
            </a:pPr>
            <a:r>
              <a:rPr lang="en-GB" sz="1200" dirty="0"/>
              <a:t>High Intensity staffing numbers have also increased between the three census dates, with 2021 data illustrating a 33% rise from 2019 (+23% excluding trainees). High Intensity Therapists numbers have increased by 27%, and High Intensity Counsellor numbers have grown by 26%. </a:t>
            </a:r>
          </a:p>
          <a:p>
            <a:pPr marL="0" indent="0">
              <a:buNone/>
            </a:pPr>
            <a:r>
              <a:rPr lang="en-GB" sz="1200" dirty="0"/>
              <a:t>Trainee staff numbers have undergone significant increases during the three years of data collection, which is a positive finding of the report, particularly in light of the increased demand levels anticipated in the NHS Long Term Plan. Additionally, this growth coincides with the enhanced support offered to Integrated Care Systems by HEE towards funding students’ IAPT training.</a:t>
            </a:r>
          </a:p>
          <a:p>
            <a:pPr marL="0" indent="0">
              <a:buNone/>
            </a:pPr>
            <a:r>
              <a:rPr lang="en-GB" sz="1200" dirty="0"/>
              <a:t>Applied psychologist staffing numbers have decreased by 48% between 2019 and 2021. This may be due to roles being reclassified within the data specification, rather than a reduction in staffing numbers. It could also reflect a change in demand from providers requiring staff with specific therapy accreditations. </a:t>
            </a:r>
          </a:p>
        </p:txBody>
      </p:sp>
      <p:sp>
        <p:nvSpPr>
          <p:cNvPr id="7" name="Rectangle 6">
            <a:extLst>
              <a:ext uri="{FF2B5EF4-FFF2-40B4-BE49-F238E27FC236}">
                <a16:creationId xmlns:a16="http://schemas.microsoft.com/office/drawing/2014/main" id="{D73E0C16-937E-4927-B1D9-3ECD9F63A043}"/>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table showing numbers of low intensity and high intensity staff WTE working within IAPT services and the percentage change each year from 2019 to 2021">
            <a:extLst>
              <a:ext uri="{FF2B5EF4-FFF2-40B4-BE49-F238E27FC236}">
                <a16:creationId xmlns:a16="http://schemas.microsoft.com/office/drawing/2014/main" id="{DCADAAFE-2546-4ACF-A89D-C7F3292E88D8}"/>
              </a:ext>
            </a:extLst>
          </p:cNvPr>
          <p:cNvPicPr>
            <a:picLocks noChangeAspect="1"/>
          </p:cNvPicPr>
          <p:nvPr/>
        </p:nvPicPr>
        <p:blipFill>
          <a:blip r:embed="rId2"/>
          <a:stretch>
            <a:fillRect/>
          </a:stretch>
        </p:blipFill>
        <p:spPr>
          <a:xfrm>
            <a:off x="404397" y="2201662"/>
            <a:ext cx="8176130" cy="3062796"/>
          </a:xfrm>
          <a:prstGeom prst="rect">
            <a:avLst/>
          </a:prstGeom>
        </p:spPr>
      </p:pic>
    </p:spTree>
    <p:extLst>
      <p:ext uri="{BB962C8B-B14F-4D97-AF65-F5344CB8AC3E}">
        <p14:creationId xmlns:p14="http://schemas.microsoft.com/office/powerpoint/2010/main" val="3725089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2827C07CB8784CAAEDAB945DFA95DA" ma:contentTypeVersion="13" ma:contentTypeDescription="Create a new document." ma:contentTypeScope="" ma:versionID="8f2e34e72c93f61bf89691376482dfaf">
  <xsd:schema xmlns:xsd="http://www.w3.org/2001/XMLSchema" xmlns:xs="http://www.w3.org/2001/XMLSchema" xmlns:p="http://schemas.microsoft.com/office/2006/metadata/properties" xmlns:ns2="fc898526-d7bf-47a1-9108-973824a896d4" xmlns:ns3="99f9529c-6528-4ac7-8a52-515fe5b89348" targetNamespace="http://schemas.microsoft.com/office/2006/metadata/properties" ma:root="true" ma:fieldsID="7b8d954e588b8ddf4c70dd99aca626fb" ns2:_="" ns3:_="">
    <xsd:import namespace="fc898526-d7bf-47a1-9108-973824a896d4"/>
    <xsd:import namespace="99f9529c-6528-4ac7-8a52-515fe5b893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98526-d7bf-47a1-9108-973824a89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f9529c-6528-4ac7-8a52-515fe5b8934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B7CF35-4F50-4673-AAFE-00C4F74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898526-d7bf-47a1-9108-973824a896d4"/>
    <ds:schemaRef ds:uri="99f9529c-6528-4ac7-8a52-515fe5b8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7FDBE3-F594-4470-B13A-D1AB196B1EF5}">
  <ds:schemaRefs>
    <ds:schemaRef ds:uri="http://purl.org/dc/dcmitype/"/>
    <ds:schemaRef ds:uri="http://schemas.microsoft.com/office/infopath/2007/PartnerControls"/>
    <ds:schemaRef ds:uri="fc898526-d7bf-47a1-9108-973824a896d4"/>
    <ds:schemaRef ds:uri="http://purl.org/dc/elements/1.1/"/>
    <ds:schemaRef ds:uri="http://schemas.microsoft.com/office/2006/metadata/properties"/>
    <ds:schemaRef ds:uri="http://schemas.microsoft.com/office/2006/documentManagement/types"/>
    <ds:schemaRef ds:uri="99f9529c-6528-4ac7-8a52-515fe5b89348"/>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349628-E623-450F-9DC9-1B4E041E1B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20970</TotalTime>
  <Words>5931</Words>
  <Application>Microsoft Office PowerPoint</Application>
  <PresentationFormat>Widescreen</PresentationFormat>
  <Paragraphs>393</Paragraphs>
  <Slides>53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Courier New</vt:lpstr>
      <vt:lpstr>Segoe UI</vt:lpstr>
      <vt:lpstr>Office Theme</vt:lpstr>
      <vt:lpstr>Health Education England Adult IAPT Workforce Census 2021</vt:lpstr>
      <vt:lpstr>Contents</vt:lpstr>
      <vt:lpstr>Acknowledgements</vt:lpstr>
      <vt:lpstr>Introduction to IAPT</vt:lpstr>
      <vt:lpstr>Introduction to IAPT - workforce roles</vt:lpstr>
      <vt:lpstr>Project background</vt:lpstr>
      <vt:lpstr>The IAPT workforce in summary – 2021</vt:lpstr>
      <vt:lpstr>National IAPT workforce overview 2019-2021</vt:lpstr>
      <vt:lpstr>National IAPT workforce overview 2019-2021 – breakdown by role (1)</vt:lpstr>
      <vt:lpstr>National IAPT workforce overview 2019-2021 – breakdown by role (2)</vt:lpstr>
      <vt:lpstr>Project findings  IAPT service provision and activity</vt:lpstr>
      <vt:lpstr>Service provision - Access</vt:lpstr>
      <vt:lpstr>Age restrictions</vt:lpstr>
      <vt:lpstr>Therapy in languages other than English</vt:lpstr>
      <vt:lpstr>Therapeutic offer</vt:lpstr>
      <vt:lpstr>Digital offer</vt:lpstr>
      <vt:lpstr>Project findings  Workforce profile</vt:lpstr>
      <vt:lpstr>Workforce composition (WTE)</vt:lpstr>
      <vt:lpstr>Workforce composition (WTE) by role</vt:lpstr>
      <vt:lpstr>Workforce size by provider</vt:lpstr>
      <vt:lpstr>Workforce composition – HITs vs PWPs</vt:lpstr>
      <vt:lpstr>Workforce size by provider - HITs</vt:lpstr>
      <vt:lpstr>Workforce size by provider - PWPs</vt:lpstr>
      <vt:lpstr>HITs progressing from PWPs</vt:lpstr>
      <vt:lpstr>Trainees</vt:lpstr>
      <vt:lpstr>Project findings  High intensity staffing</vt:lpstr>
      <vt:lpstr>High Intensity workforce composition (WTE)</vt:lpstr>
      <vt:lpstr>High Intensity workforce – IAPT accreditation</vt:lpstr>
      <vt:lpstr>Delivery of therapies</vt:lpstr>
      <vt:lpstr>Project findings  Low intensity staffing</vt:lpstr>
      <vt:lpstr>Low Intensity workforce composition (WTE)</vt:lpstr>
      <vt:lpstr>Low Intensity workforce – IAPT qualified</vt:lpstr>
      <vt:lpstr>Project findings  IAPT LTC</vt:lpstr>
      <vt:lpstr>Service provisions – IAPT-LTC</vt:lpstr>
      <vt:lpstr>HITs in IAPT–LTC services</vt:lpstr>
      <vt:lpstr>PWPs in IAPT–LTC services</vt:lpstr>
      <vt:lpstr>Project findings  Workforce demographics</vt:lpstr>
      <vt:lpstr>Ethnicity</vt:lpstr>
      <vt:lpstr>Gender</vt:lpstr>
      <vt:lpstr>Project findings  Sickness, vacancies and temporary staffing</vt:lpstr>
      <vt:lpstr>Sickness</vt:lpstr>
      <vt:lpstr>Bank and Agency Staffing</vt:lpstr>
      <vt:lpstr>Vacancies</vt:lpstr>
      <vt:lpstr>Total staff who left service in previous 12 months</vt:lpstr>
      <vt:lpstr>Conclusion</vt:lpstr>
      <vt:lpstr>Conclusions</vt:lpstr>
      <vt:lpstr>Appendices</vt:lpstr>
      <vt:lpstr>2021 staffing</vt:lpstr>
      <vt:lpstr>IAPT workforce overview 2019-2021 - NHS providers - breakdown by role (1) </vt:lpstr>
      <vt:lpstr>IAPT workforce overview 2019-2021 - NHS providers - breakdown by role (2) </vt:lpstr>
      <vt:lpstr>IAPT workforce overview 2019-2021 - Non-NHS providers - breakdown by role (1) </vt:lpstr>
      <vt:lpstr>IAPT workforce overview 2019-2021 - Non-NHS providers - breakdown by role (2)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 Adult IAPT Workforce Census 2021 - National report - January 2022</dc:title>
  <dc:creator>Ellie Gosling</dc:creator>
  <cp:lastModifiedBy>Devon Puttick</cp:lastModifiedBy>
  <cp:revision>133</cp:revision>
  <cp:lastPrinted>2021-11-17T16:58:06Z</cp:lastPrinted>
  <dcterms:created xsi:type="dcterms:W3CDTF">2019-08-20T13:11:34Z</dcterms:created>
  <dcterms:modified xsi:type="dcterms:W3CDTF">2022-02-03T12:53:20Z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0x010100472827C07CB8784CAAEDAB945DFA95DA</vt:lpwstr>
  </property>
  <property fmtid="{D5CDD505-2E9C-101B-9397-08002B2CF9AE}" pid="3" name="_MarkAsFinal">
    <vt:bool>true</vt:bool>
  </property>
</Properties>
</file>