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66"/>
  </p:notesMasterIdLst>
  <p:sldIdLst>
    <p:sldId id="363" r:id="rId6"/>
    <p:sldId id="315" r:id="rId7"/>
    <p:sldId id="319" r:id="rId8"/>
    <p:sldId id="257" r:id="rId9"/>
    <p:sldId id="325" r:id="rId10"/>
    <p:sldId id="355" r:id="rId11"/>
    <p:sldId id="356" r:id="rId12"/>
    <p:sldId id="346" r:id="rId13"/>
    <p:sldId id="309" r:id="rId14"/>
    <p:sldId id="261" r:id="rId15"/>
    <p:sldId id="362" r:id="rId16"/>
    <p:sldId id="262" r:id="rId17"/>
    <p:sldId id="343" r:id="rId18"/>
    <p:sldId id="264" r:id="rId19"/>
    <p:sldId id="299" r:id="rId20"/>
    <p:sldId id="348" r:id="rId21"/>
    <p:sldId id="263" r:id="rId22"/>
    <p:sldId id="350" r:id="rId23"/>
    <p:sldId id="265" r:id="rId24"/>
    <p:sldId id="266" r:id="rId25"/>
    <p:sldId id="303" r:id="rId26"/>
    <p:sldId id="269" r:id="rId27"/>
    <p:sldId id="271" r:id="rId28"/>
    <p:sldId id="349" r:id="rId29"/>
    <p:sldId id="357" r:id="rId30"/>
    <p:sldId id="298" r:id="rId31"/>
    <p:sldId id="358" r:id="rId32"/>
    <p:sldId id="273" r:id="rId33"/>
    <p:sldId id="274" r:id="rId34"/>
    <p:sldId id="359" r:id="rId35"/>
    <p:sldId id="304" r:id="rId36"/>
    <p:sldId id="277" r:id="rId37"/>
    <p:sldId id="278" r:id="rId38"/>
    <p:sldId id="300" r:id="rId39"/>
    <p:sldId id="305" r:id="rId40"/>
    <p:sldId id="280" r:id="rId41"/>
    <p:sldId id="318" r:id="rId42"/>
    <p:sldId id="353" r:id="rId43"/>
    <p:sldId id="352" r:id="rId44"/>
    <p:sldId id="354" r:id="rId45"/>
    <p:sldId id="344" r:id="rId46"/>
    <p:sldId id="290" r:id="rId47"/>
    <p:sldId id="295" r:id="rId48"/>
    <p:sldId id="291" r:id="rId49"/>
    <p:sldId id="296" r:id="rId50"/>
    <p:sldId id="342" r:id="rId51"/>
    <p:sldId id="345" r:id="rId52"/>
    <p:sldId id="336" r:id="rId53"/>
    <p:sldId id="339" r:id="rId54"/>
    <p:sldId id="292" r:id="rId55"/>
    <p:sldId id="293" r:id="rId56"/>
    <p:sldId id="312" r:id="rId57"/>
    <p:sldId id="313" r:id="rId58"/>
    <p:sldId id="320" r:id="rId59"/>
    <p:sldId id="321" r:id="rId60"/>
    <p:sldId id="360" r:id="rId61"/>
    <p:sldId id="322" r:id="rId62"/>
    <p:sldId id="323" r:id="rId63"/>
    <p:sldId id="361" r:id="rId64"/>
    <p:sldId id="314" r:id="rId65"/>
  </p:sldIdLst>
  <p:sldSz cx="12192000" cy="6858000"/>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9A5F0D-72E0-A4F2-C2BD-E46EBC7063AA}" name="Jack Boyd" initials="JB" userId="S::j.boyd@bmchealth.co.uk::4a7b4f1c-e6a3-4685-8cb4-c056c3b3ce0d" providerId="AD"/>
  <p188:author id="{2E26BA2F-D390-197D-11E6-4591ADCFB92B}" name="Kirsten Windfuhr" initials="KW" userId="S::k.windfuhr@bmchealth.co.uk::b71e9fc5-f45e-4d41-9559-4c24f2f706b6" providerId="AD"/>
  <p188:author id="{F79230B8-C767-3A95-EB27-DF884CC4B393}" name="Devon Puttick" initials="DP" userId="S::Devon.Puttick@hee.nhs.uk::ecf24480-4cfc-4f2b-b5e1-b0a0b33e838c" providerId="AD"/>
  <p188:author id="{419DE8CE-4E65-F698-C930-1BF06AEDB60C}" name="Ellie Gosling" initials="EG" userId="S::e.gosling@bmchealth.co.uk::f4bd37b4-10a7-4bac-a290-e63e8a24f085" providerId="AD"/>
  <p188:author id="{FBA214E8-EAF7-5BE7-7E0C-5B82C2481B24}" name="Beverley Sheard" initials="BS" userId="S::b.sheard@bmchealth.co.uk::ddca7a59-831e-4660-b596-3cabaeb3da9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a:srgbClr val="006386"/>
    <a:srgbClr val="0099CC"/>
    <a:srgbClr val="5FA6D8"/>
    <a:srgbClr val="953735"/>
    <a:srgbClr val="772C2A"/>
    <a:srgbClr val="376092"/>
    <a:srgbClr val="800000"/>
    <a:srgbClr val="768691"/>
    <a:srgbClr val="0D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7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viewProps" Target="viewProps.xml"/><Relationship Id="rId7" Type="http://schemas.openxmlformats.org/officeDocument/2006/relationships/slide" Target="slides/slide2.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068339" cy="35635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317965" y="0"/>
            <a:ext cx="4068339" cy="356357"/>
          </a:xfrm>
          <a:prstGeom prst="rect">
            <a:avLst/>
          </a:prstGeom>
        </p:spPr>
        <p:txBody>
          <a:bodyPr vert="horz" lIns="91440" tIns="45720" rIns="91440" bIns="45720" rtlCol="0"/>
          <a:lstStyle>
            <a:lvl1pPr algn="r">
              <a:defRPr sz="1200"/>
            </a:lvl1pPr>
          </a:lstStyle>
          <a:p>
            <a:fld id="{5D01B56C-99A7-4EB0-90D4-72F21771C988}" type="datetimeFigureOut">
              <a:rPr lang="en-GB" smtClean="0"/>
              <a:t>30/01/2023</a:t>
            </a:fld>
            <a:endParaRPr lang="en-GB"/>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38848" y="3418067"/>
            <a:ext cx="7510780" cy="27966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6746120"/>
            <a:ext cx="4068339" cy="35635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317965" y="6746120"/>
            <a:ext cx="4068339" cy="356356"/>
          </a:xfrm>
          <a:prstGeom prst="rect">
            <a:avLst/>
          </a:prstGeom>
        </p:spPr>
        <p:txBody>
          <a:bodyPr vert="horz" lIns="91440" tIns="45720" rIns="91440" bIns="45720" rtlCol="0" anchor="b"/>
          <a:lstStyle>
            <a:lvl1pPr algn="r">
              <a:defRPr sz="1200"/>
            </a:lvl1pPr>
          </a:lstStyle>
          <a:p>
            <a:fld id="{46EC5657-7E35-4213-9781-0C86C3DEB7DE}" type="slidenum">
              <a:rPr lang="en-GB" smtClean="0"/>
              <a:t>‹#›</a:t>
            </a:fld>
            <a:endParaRPr lang="en-GB"/>
          </a:p>
        </p:txBody>
      </p:sp>
    </p:spTree>
    <p:extLst>
      <p:ext uri="{BB962C8B-B14F-4D97-AF65-F5344CB8AC3E}">
        <p14:creationId xmlns:p14="http://schemas.microsoft.com/office/powerpoint/2010/main" val="162174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6EC5657-7E35-4213-9781-0C86C3DEB7DE}" type="slidenum">
              <a:rPr lang="en-GB" smtClean="0"/>
              <a:t>7</a:t>
            </a:fld>
            <a:endParaRPr lang="en-GB"/>
          </a:p>
        </p:txBody>
      </p:sp>
    </p:spTree>
    <p:extLst>
      <p:ext uri="{BB962C8B-B14F-4D97-AF65-F5344CB8AC3E}">
        <p14:creationId xmlns:p14="http://schemas.microsoft.com/office/powerpoint/2010/main" val="3440538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6EC5657-7E35-4213-9781-0C86C3DEB7DE}" type="slidenum">
              <a:rPr lang="en-GB" smtClean="0"/>
              <a:t>37</a:t>
            </a:fld>
            <a:endParaRPr lang="en-GB"/>
          </a:p>
        </p:txBody>
      </p:sp>
    </p:spTree>
    <p:extLst>
      <p:ext uri="{BB962C8B-B14F-4D97-AF65-F5344CB8AC3E}">
        <p14:creationId xmlns:p14="http://schemas.microsoft.com/office/powerpoint/2010/main" val="1917884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6EC5657-7E35-4213-9781-0C86C3DEB7DE}" type="slidenum">
              <a:rPr lang="en-GB" smtClean="0"/>
              <a:t>45</a:t>
            </a:fld>
            <a:endParaRPr lang="en-GB"/>
          </a:p>
        </p:txBody>
      </p:sp>
    </p:spTree>
    <p:extLst>
      <p:ext uri="{BB962C8B-B14F-4D97-AF65-F5344CB8AC3E}">
        <p14:creationId xmlns:p14="http://schemas.microsoft.com/office/powerpoint/2010/main" val="2283946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6EC5657-7E35-4213-9781-0C86C3DEB7DE}" type="slidenum">
              <a:rPr lang="en-GB" smtClean="0"/>
              <a:t>8</a:t>
            </a:fld>
            <a:endParaRPr lang="en-GB"/>
          </a:p>
        </p:txBody>
      </p:sp>
    </p:spTree>
    <p:extLst>
      <p:ext uri="{BB962C8B-B14F-4D97-AF65-F5344CB8AC3E}">
        <p14:creationId xmlns:p14="http://schemas.microsoft.com/office/powerpoint/2010/main" val="1480372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6EC5657-7E35-4213-9781-0C86C3DEB7DE}" type="slidenum">
              <a:rPr lang="en-GB" smtClean="0"/>
              <a:t>16</a:t>
            </a:fld>
            <a:endParaRPr lang="en-GB"/>
          </a:p>
        </p:txBody>
      </p:sp>
    </p:spTree>
    <p:extLst>
      <p:ext uri="{BB962C8B-B14F-4D97-AF65-F5344CB8AC3E}">
        <p14:creationId xmlns:p14="http://schemas.microsoft.com/office/powerpoint/2010/main" val="140127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6EC5657-7E35-4213-9781-0C86C3DEB7DE}" type="slidenum">
              <a:rPr lang="en-GB" smtClean="0"/>
              <a:t>19</a:t>
            </a:fld>
            <a:endParaRPr lang="en-GB"/>
          </a:p>
        </p:txBody>
      </p:sp>
    </p:spTree>
    <p:extLst>
      <p:ext uri="{BB962C8B-B14F-4D97-AF65-F5344CB8AC3E}">
        <p14:creationId xmlns:p14="http://schemas.microsoft.com/office/powerpoint/2010/main" val="2945799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6EC5657-7E35-4213-9781-0C86C3DEB7DE}" type="slidenum">
              <a:rPr lang="en-GB" smtClean="0"/>
              <a:t>20</a:t>
            </a:fld>
            <a:endParaRPr lang="en-GB"/>
          </a:p>
        </p:txBody>
      </p:sp>
    </p:spTree>
    <p:extLst>
      <p:ext uri="{BB962C8B-B14F-4D97-AF65-F5344CB8AC3E}">
        <p14:creationId xmlns:p14="http://schemas.microsoft.com/office/powerpoint/2010/main" val="2704569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6EC5657-7E35-4213-9781-0C86C3DEB7DE}" type="slidenum">
              <a:rPr lang="en-GB" smtClean="0"/>
              <a:t>29</a:t>
            </a:fld>
            <a:endParaRPr lang="en-GB"/>
          </a:p>
        </p:txBody>
      </p:sp>
    </p:spTree>
    <p:extLst>
      <p:ext uri="{BB962C8B-B14F-4D97-AF65-F5344CB8AC3E}">
        <p14:creationId xmlns:p14="http://schemas.microsoft.com/office/powerpoint/2010/main" val="3993616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6EC5657-7E35-4213-9781-0C86C3DEB7DE}" type="slidenum">
              <a:rPr lang="en-GB" smtClean="0"/>
              <a:t>30</a:t>
            </a:fld>
            <a:endParaRPr lang="en-GB"/>
          </a:p>
        </p:txBody>
      </p:sp>
    </p:spTree>
    <p:extLst>
      <p:ext uri="{BB962C8B-B14F-4D97-AF65-F5344CB8AC3E}">
        <p14:creationId xmlns:p14="http://schemas.microsoft.com/office/powerpoint/2010/main" val="3185055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6EC5657-7E35-4213-9781-0C86C3DEB7DE}" type="slidenum">
              <a:rPr lang="en-GB" smtClean="0"/>
              <a:t>32</a:t>
            </a:fld>
            <a:endParaRPr lang="en-GB"/>
          </a:p>
        </p:txBody>
      </p:sp>
    </p:spTree>
    <p:extLst>
      <p:ext uri="{BB962C8B-B14F-4D97-AF65-F5344CB8AC3E}">
        <p14:creationId xmlns:p14="http://schemas.microsoft.com/office/powerpoint/2010/main" val="1853054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6EC5657-7E35-4213-9781-0C86C3DEB7DE}" type="slidenum">
              <a:rPr lang="en-GB" smtClean="0"/>
              <a:t>33</a:t>
            </a:fld>
            <a:endParaRPr lang="en-GB"/>
          </a:p>
        </p:txBody>
      </p:sp>
    </p:spTree>
    <p:extLst>
      <p:ext uri="{BB962C8B-B14F-4D97-AF65-F5344CB8AC3E}">
        <p14:creationId xmlns:p14="http://schemas.microsoft.com/office/powerpoint/2010/main" val="144524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9DD3-30BB-45B8-8D8A-2ADFC05EE1A4}"/>
              </a:ext>
            </a:extLst>
          </p:cNvPr>
          <p:cNvSpPr>
            <a:spLocks noGrp="1"/>
          </p:cNvSpPr>
          <p:nvPr>
            <p:ph type="ctrTitle"/>
          </p:nvPr>
        </p:nvSpPr>
        <p:spPr>
          <a:xfrm>
            <a:off x="1524000" y="1122363"/>
            <a:ext cx="9144000" cy="2387600"/>
          </a:xfrm>
        </p:spPr>
        <p:txBody>
          <a:bodyPr anchor="b"/>
          <a:lstStyle>
            <a:lvl1pPr algn="ctr">
              <a:defRPr sz="6000">
                <a:latin typeface="+mn-lt"/>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239F132-DF91-4C11-A920-6701291EDAF9}"/>
              </a:ext>
            </a:extLst>
          </p:cNvPr>
          <p:cNvSpPr>
            <a:spLocks noGrp="1"/>
          </p:cNvSpPr>
          <p:nvPr>
            <p:ph type="subTitle" idx="1"/>
          </p:nvPr>
        </p:nvSpPr>
        <p:spPr>
          <a:xfrm>
            <a:off x="1524000" y="3602038"/>
            <a:ext cx="9144000" cy="1655762"/>
          </a:xfrm>
        </p:spPr>
        <p:txBody>
          <a:bodyPr>
            <a:normAutofit/>
          </a:bodyPr>
          <a:lstStyle>
            <a:lvl1pPr marL="0" indent="0" algn="ctr">
              <a:buNone/>
              <a:defRPr sz="3200" b="1">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27CE5F3A-2A29-4BB1-A869-B4B406AED7B2}"/>
              </a:ext>
            </a:extLst>
          </p:cNvPr>
          <p:cNvSpPr>
            <a:spLocks noGrp="1"/>
          </p:cNvSpPr>
          <p:nvPr>
            <p:ph type="sldNum" sz="quarter" idx="12"/>
          </p:nvPr>
        </p:nvSpPr>
        <p:spPr/>
        <p:txBody>
          <a:bodyPr/>
          <a:lstStyle>
            <a:lvl1pPr>
              <a:defRPr>
                <a:latin typeface="+mn-lt"/>
              </a:defRPr>
            </a:lvl1pPr>
          </a:lstStyle>
          <a:p>
            <a:fld id="{6FA9A11B-04D6-42DF-BB33-D91D786B2067}" type="slidenum">
              <a:rPr lang="en-GB" smtClean="0"/>
              <a:pPr/>
              <a:t>‹#›</a:t>
            </a:fld>
            <a:endParaRPr lang="en-GB"/>
          </a:p>
        </p:txBody>
      </p:sp>
      <p:sp>
        <p:nvSpPr>
          <p:cNvPr id="5" name="TextBox 4">
            <a:extLst>
              <a:ext uri="{FF2B5EF4-FFF2-40B4-BE49-F238E27FC236}">
                <a16:creationId xmlns:a16="http://schemas.microsoft.com/office/drawing/2014/main" id="{623B7325-B754-45E6-B3DC-3048C0F10A5C}"/>
              </a:ext>
            </a:extLst>
          </p:cNvPr>
          <p:cNvSpPr txBox="1"/>
          <p:nvPr userDrawn="1"/>
        </p:nvSpPr>
        <p:spPr>
          <a:xfrm>
            <a:off x="4721265" y="6313426"/>
            <a:ext cx="2749471" cy="261610"/>
          </a:xfrm>
          <a:prstGeom prst="rect">
            <a:avLst/>
          </a:prstGeom>
          <a:noFill/>
        </p:spPr>
        <p:txBody>
          <a:bodyPr wrap="none" rtlCol="0">
            <a:spAutoFit/>
          </a:bodyPr>
          <a:lstStyle/>
          <a:p>
            <a:pPr algn="ctr"/>
            <a:r>
              <a:rPr lang="en-GB" sz="1100" b="0">
                <a:solidFill>
                  <a:srgbClr val="768691"/>
                </a:solidFill>
              </a:rPr>
              <a:t>Raising standards through sharing excellence</a:t>
            </a:r>
          </a:p>
        </p:txBody>
      </p:sp>
    </p:spTree>
    <p:extLst>
      <p:ext uri="{BB962C8B-B14F-4D97-AF65-F5344CB8AC3E}">
        <p14:creationId xmlns:p14="http://schemas.microsoft.com/office/powerpoint/2010/main" val="648878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5808F5A-A94E-4553-84BE-F24361C298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5B228D4B-243E-41F6-940D-8FF6200A2972}"/>
              </a:ext>
            </a:extLst>
          </p:cNvPr>
          <p:cNvSpPr>
            <a:spLocks noGrp="1"/>
          </p:cNvSpPr>
          <p:nvPr>
            <p:ph type="sldNum" sz="quarter" idx="12"/>
          </p:nvPr>
        </p:nvSpPr>
        <p:spPr/>
        <p:txBody>
          <a:bodyPr/>
          <a:lstStyle/>
          <a:p>
            <a:fld id="{6FA9A11B-04D6-42DF-BB33-D91D786B2067}" type="slidenum">
              <a:rPr lang="en-GB" smtClean="0"/>
              <a:t>‹#›</a:t>
            </a:fld>
            <a:endParaRPr lang="en-GB"/>
          </a:p>
        </p:txBody>
      </p:sp>
      <p:sp>
        <p:nvSpPr>
          <p:cNvPr id="7" name="Title 1">
            <a:extLst>
              <a:ext uri="{FF2B5EF4-FFF2-40B4-BE49-F238E27FC236}">
                <a16:creationId xmlns:a16="http://schemas.microsoft.com/office/drawing/2014/main" id="{C875E6EA-0050-45DA-A183-649A8CCEBBA0}"/>
              </a:ext>
            </a:extLst>
          </p:cNvPr>
          <p:cNvSpPr>
            <a:spLocks noGrp="1"/>
          </p:cNvSpPr>
          <p:nvPr>
            <p:ph type="title"/>
          </p:nvPr>
        </p:nvSpPr>
        <p:spPr>
          <a:xfrm>
            <a:off x="333375" y="374653"/>
            <a:ext cx="11525252" cy="806448"/>
          </a:xfrm>
        </p:spPr>
        <p:txBody>
          <a:bodyPr/>
          <a:lstStyle/>
          <a:p>
            <a:r>
              <a:rPr lang="en-US"/>
              <a:t>Click to edit Master title style</a:t>
            </a:r>
            <a:endParaRPr lang="en-GB"/>
          </a:p>
        </p:txBody>
      </p:sp>
      <p:sp>
        <p:nvSpPr>
          <p:cNvPr id="8" name="Subtitle 2">
            <a:extLst>
              <a:ext uri="{FF2B5EF4-FFF2-40B4-BE49-F238E27FC236}">
                <a16:creationId xmlns:a16="http://schemas.microsoft.com/office/drawing/2014/main" id="{3625B429-95B4-425B-BBEE-4A801C06D32F}"/>
              </a:ext>
            </a:extLst>
          </p:cNvPr>
          <p:cNvSpPr>
            <a:spLocks noGrp="1"/>
          </p:cNvSpPr>
          <p:nvPr>
            <p:ph type="subTitle" idx="13"/>
          </p:nvPr>
        </p:nvSpPr>
        <p:spPr>
          <a:xfrm>
            <a:off x="333374" y="1257313"/>
            <a:ext cx="11525250" cy="501637"/>
          </a:xfrm>
        </p:spPr>
        <p:txBody>
          <a:bodyPr>
            <a:noAutofit/>
          </a:bodyPr>
          <a:lstStyle>
            <a:lvl1pPr marL="0" indent="0" algn="l">
              <a:buNone/>
              <a:defRPr sz="3200" b="1">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675618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F1821A-DD91-436E-8BD9-ADD362DD024A}"/>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B4B461-A4CE-4371-83B0-764E1ED1DD89}"/>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233D1D5-122D-4247-9B07-D4B14A893F76}"/>
              </a:ext>
            </a:extLst>
          </p:cNvPr>
          <p:cNvSpPr>
            <a:spLocks noGrp="1"/>
          </p:cNvSpPr>
          <p:nvPr>
            <p:ph type="sldNum" sz="quarter" idx="12"/>
          </p:nvPr>
        </p:nvSpPr>
        <p:spPr/>
        <p:txBody>
          <a:bodyPr/>
          <a:lstStyle/>
          <a:p>
            <a:fld id="{6FA9A11B-04D6-42DF-BB33-D91D786B2067}" type="slidenum">
              <a:rPr lang="en-GB" smtClean="0"/>
              <a:t>‹#›</a:t>
            </a:fld>
            <a:endParaRPr lang="en-GB"/>
          </a:p>
        </p:txBody>
      </p:sp>
    </p:spTree>
    <p:extLst>
      <p:ext uri="{BB962C8B-B14F-4D97-AF65-F5344CB8AC3E}">
        <p14:creationId xmlns:p14="http://schemas.microsoft.com/office/powerpoint/2010/main" val="191881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BDF0BA-51C7-4D64-FEBD-D8C496BE3236}"/>
              </a:ext>
            </a:extLst>
          </p:cNvPr>
          <p:cNvPicPr>
            <a:picLocks noChangeAspect="1"/>
          </p:cNvPicPr>
          <p:nvPr userDrawn="1"/>
        </p:nvPicPr>
        <p:blipFill rotWithShape="1">
          <a:blip r:embed="rId2">
            <a:alphaModFix/>
          </a:blip>
          <a:srcRect t="65045"/>
          <a:stretch/>
        </p:blipFill>
        <p:spPr>
          <a:xfrm flipH="1">
            <a:off x="-18372" y="0"/>
            <a:ext cx="12219515" cy="937930"/>
          </a:xfrm>
          <a:prstGeom prst="rect">
            <a:avLst/>
          </a:prstGeom>
        </p:spPr>
      </p:pic>
      <p:sp>
        <p:nvSpPr>
          <p:cNvPr id="2" name="Title 1">
            <a:extLst>
              <a:ext uri="{FF2B5EF4-FFF2-40B4-BE49-F238E27FC236}">
                <a16:creationId xmlns:a16="http://schemas.microsoft.com/office/drawing/2014/main" id="{B1779DD3-30BB-45B8-8D8A-2ADFC05EE1A4}"/>
              </a:ext>
            </a:extLst>
          </p:cNvPr>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239F132-DF91-4C11-A920-6701291EDAF9}"/>
              </a:ext>
            </a:extLst>
          </p:cNvPr>
          <p:cNvSpPr>
            <a:spLocks noGrp="1"/>
          </p:cNvSpPr>
          <p:nvPr>
            <p:ph type="subTitle" idx="1"/>
          </p:nvPr>
        </p:nvSpPr>
        <p:spPr>
          <a:xfrm>
            <a:off x="1524000" y="3602038"/>
            <a:ext cx="9144000" cy="1655762"/>
          </a:xfrm>
        </p:spPr>
        <p:txBody>
          <a:bodyPr>
            <a:normAutofit/>
          </a:bodyPr>
          <a:lstStyle>
            <a:lvl1pPr marL="0" indent="0" algn="ctr">
              <a:buNone/>
              <a:defRPr sz="3200" b="1">
                <a:solidFill>
                  <a:schemeClr val="tx1"/>
                </a:solidFill>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27CE5F3A-2A29-4BB1-A869-B4B406AED7B2}"/>
              </a:ext>
            </a:extLst>
          </p:cNvPr>
          <p:cNvSpPr>
            <a:spLocks noGrp="1"/>
          </p:cNvSpPr>
          <p:nvPr>
            <p:ph type="sldNum" sz="quarter" idx="12"/>
          </p:nvPr>
        </p:nvSpPr>
        <p:spPr/>
        <p:txBody>
          <a:bodyPr/>
          <a:lstStyle>
            <a:lvl1pPr>
              <a:defRPr>
                <a:latin typeface="+mn-lt"/>
              </a:defRPr>
            </a:lvl1pPr>
          </a:lstStyle>
          <a:p>
            <a:fld id="{6FA9A11B-04D6-42DF-BB33-D91D786B2067}" type="slidenum">
              <a:rPr lang="en-GB" smtClean="0"/>
              <a:pPr/>
              <a:t>‹#›</a:t>
            </a:fld>
            <a:endParaRPr lang="en-GB"/>
          </a:p>
        </p:txBody>
      </p:sp>
      <p:sp>
        <p:nvSpPr>
          <p:cNvPr id="5" name="TextBox 4">
            <a:extLst>
              <a:ext uri="{FF2B5EF4-FFF2-40B4-BE49-F238E27FC236}">
                <a16:creationId xmlns:a16="http://schemas.microsoft.com/office/drawing/2014/main" id="{623B7325-B754-45E6-B3DC-3048C0F10A5C}"/>
              </a:ext>
            </a:extLst>
          </p:cNvPr>
          <p:cNvSpPr txBox="1"/>
          <p:nvPr userDrawn="1"/>
        </p:nvSpPr>
        <p:spPr>
          <a:xfrm>
            <a:off x="4721265" y="6313426"/>
            <a:ext cx="2749471" cy="261610"/>
          </a:xfrm>
          <a:prstGeom prst="rect">
            <a:avLst/>
          </a:prstGeom>
          <a:noFill/>
        </p:spPr>
        <p:txBody>
          <a:bodyPr wrap="none" rtlCol="0">
            <a:spAutoFit/>
          </a:bodyPr>
          <a:lstStyle/>
          <a:p>
            <a:pPr algn="ctr"/>
            <a:r>
              <a:rPr lang="en-GB" sz="1100" b="0">
                <a:solidFill>
                  <a:srgbClr val="768691"/>
                </a:solidFill>
              </a:rPr>
              <a:t>Raising standards through sharing excellence</a:t>
            </a:r>
          </a:p>
        </p:txBody>
      </p:sp>
    </p:spTree>
    <p:extLst>
      <p:ext uri="{BB962C8B-B14F-4D97-AF65-F5344CB8AC3E}">
        <p14:creationId xmlns:p14="http://schemas.microsoft.com/office/powerpoint/2010/main" val="2307019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28C3D-6BD6-4E62-BA12-4623519A40CD}"/>
              </a:ext>
            </a:extLst>
          </p:cNvPr>
          <p:cNvSpPr>
            <a:spLocks noGrp="1"/>
          </p:cNvSpPr>
          <p:nvPr>
            <p:ph type="title"/>
          </p:nvPr>
        </p:nvSpPr>
        <p:spPr>
          <a:xfrm>
            <a:off x="333375" y="384178"/>
            <a:ext cx="11525252" cy="882648"/>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BAE085B-DD70-43E8-A81D-8BA78A0CFE2C}"/>
              </a:ext>
            </a:extLst>
          </p:cNvPr>
          <p:cNvSpPr>
            <a:spLocks noGrp="1"/>
          </p:cNvSpPr>
          <p:nvPr>
            <p:ph idx="1"/>
          </p:nvPr>
        </p:nvSpPr>
        <p:spPr>
          <a:xfrm>
            <a:off x="333375" y="1990725"/>
            <a:ext cx="11525251"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93CCEC7D-3CCF-4267-BF7D-4FCB772560C5}"/>
              </a:ext>
            </a:extLst>
          </p:cNvPr>
          <p:cNvSpPr>
            <a:spLocks noGrp="1"/>
          </p:cNvSpPr>
          <p:nvPr>
            <p:ph type="sldNum" sz="quarter" idx="12"/>
          </p:nvPr>
        </p:nvSpPr>
        <p:spPr/>
        <p:txBody>
          <a:bodyPr/>
          <a:lstStyle/>
          <a:p>
            <a:fld id="{6FA9A11B-04D6-42DF-BB33-D91D786B2067}" type="slidenum">
              <a:rPr lang="en-GB" smtClean="0"/>
              <a:t>‹#›</a:t>
            </a:fld>
            <a:endParaRPr lang="en-GB"/>
          </a:p>
        </p:txBody>
      </p:sp>
      <p:sp>
        <p:nvSpPr>
          <p:cNvPr id="8" name="Subtitle 2">
            <a:extLst>
              <a:ext uri="{FF2B5EF4-FFF2-40B4-BE49-F238E27FC236}">
                <a16:creationId xmlns:a16="http://schemas.microsoft.com/office/drawing/2014/main" id="{C8E23FDD-F776-4B9E-B429-1411882F37F2}"/>
              </a:ext>
            </a:extLst>
          </p:cNvPr>
          <p:cNvSpPr>
            <a:spLocks noGrp="1"/>
          </p:cNvSpPr>
          <p:nvPr>
            <p:ph type="subTitle" idx="13"/>
          </p:nvPr>
        </p:nvSpPr>
        <p:spPr>
          <a:xfrm>
            <a:off x="342898" y="1343038"/>
            <a:ext cx="11525251" cy="501637"/>
          </a:xfrm>
        </p:spPr>
        <p:txBody>
          <a:bodyPr>
            <a:noAutofit/>
          </a:bodyPr>
          <a:lstStyle>
            <a:lvl1pPr marL="0" indent="0" algn="l">
              <a:buNone/>
              <a:defRPr sz="3200" b="1">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791523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B3411-F69A-4273-8A3B-2D4C985C3EDB}"/>
              </a:ext>
            </a:extLst>
          </p:cNvPr>
          <p:cNvSpPr>
            <a:spLocks noGrp="1"/>
          </p:cNvSpPr>
          <p:nvPr>
            <p:ph type="title"/>
          </p:nvPr>
        </p:nvSpPr>
        <p:spPr>
          <a:xfrm>
            <a:off x="333375" y="1709740"/>
            <a:ext cx="11525251"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C20E178-8FE9-4D0D-883C-BA69C46C6A3A}"/>
              </a:ext>
            </a:extLst>
          </p:cNvPr>
          <p:cNvSpPr>
            <a:spLocks noGrp="1"/>
          </p:cNvSpPr>
          <p:nvPr>
            <p:ph type="body" idx="1"/>
          </p:nvPr>
        </p:nvSpPr>
        <p:spPr>
          <a:xfrm>
            <a:off x="333375" y="4638675"/>
            <a:ext cx="11525251" cy="962025"/>
          </a:xfrm>
        </p:spPr>
        <p:txBody>
          <a:bodyPr>
            <a:normAutofit/>
          </a:bodyPr>
          <a:lstStyle>
            <a:lvl1pPr marL="0" indent="0">
              <a:buNone/>
              <a:defRPr sz="3200" b="1">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47FEE4C1-5895-4A8D-94BF-0B263A5B8E37}"/>
              </a:ext>
            </a:extLst>
          </p:cNvPr>
          <p:cNvSpPr>
            <a:spLocks noGrp="1"/>
          </p:cNvSpPr>
          <p:nvPr>
            <p:ph type="sldNum" sz="quarter" idx="12"/>
          </p:nvPr>
        </p:nvSpPr>
        <p:spPr/>
        <p:txBody>
          <a:bodyPr/>
          <a:lstStyle/>
          <a:p>
            <a:fld id="{6FA9A11B-04D6-42DF-BB33-D91D786B2067}" type="slidenum">
              <a:rPr lang="en-GB" smtClean="0"/>
              <a:t>‹#›</a:t>
            </a:fld>
            <a:endParaRPr lang="en-GB"/>
          </a:p>
        </p:txBody>
      </p:sp>
      <p:sp>
        <p:nvSpPr>
          <p:cNvPr id="5" name="TextBox 4">
            <a:extLst>
              <a:ext uri="{FF2B5EF4-FFF2-40B4-BE49-F238E27FC236}">
                <a16:creationId xmlns:a16="http://schemas.microsoft.com/office/drawing/2014/main" id="{265960B0-439C-4984-A6C5-02854F28C64B}"/>
              </a:ext>
            </a:extLst>
          </p:cNvPr>
          <p:cNvSpPr txBox="1"/>
          <p:nvPr userDrawn="1"/>
        </p:nvSpPr>
        <p:spPr>
          <a:xfrm>
            <a:off x="4721264" y="6313426"/>
            <a:ext cx="2749471" cy="261610"/>
          </a:xfrm>
          <a:prstGeom prst="rect">
            <a:avLst/>
          </a:prstGeom>
          <a:noFill/>
        </p:spPr>
        <p:txBody>
          <a:bodyPr wrap="none" rtlCol="0">
            <a:spAutoFit/>
          </a:bodyPr>
          <a:lstStyle/>
          <a:p>
            <a:pPr algn="ctr"/>
            <a:r>
              <a:rPr lang="en-GB" sz="1100" b="0">
                <a:solidFill>
                  <a:srgbClr val="768691"/>
                </a:solidFill>
              </a:rPr>
              <a:t>Raising standards through sharing excellence</a:t>
            </a:r>
          </a:p>
        </p:txBody>
      </p:sp>
    </p:spTree>
    <p:extLst>
      <p:ext uri="{BB962C8B-B14F-4D97-AF65-F5344CB8AC3E}">
        <p14:creationId xmlns:p14="http://schemas.microsoft.com/office/powerpoint/2010/main" val="1416874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F0CB9-263B-4064-8029-E1CC459DC3CA}"/>
              </a:ext>
            </a:extLst>
          </p:cNvPr>
          <p:cNvSpPr>
            <a:spLocks noGrp="1"/>
          </p:cNvSpPr>
          <p:nvPr>
            <p:ph type="title"/>
          </p:nvPr>
        </p:nvSpPr>
        <p:spPr>
          <a:xfrm>
            <a:off x="333375" y="365128"/>
            <a:ext cx="11525251" cy="892172"/>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C0C5B4-A11F-4182-AA46-588F1B26FE42}"/>
              </a:ext>
            </a:extLst>
          </p:cNvPr>
          <p:cNvSpPr>
            <a:spLocks noGrp="1"/>
          </p:cNvSpPr>
          <p:nvPr>
            <p:ph sz="half" idx="1"/>
          </p:nvPr>
        </p:nvSpPr>
        <p:spPr>
          <a:xfrm>
            <a:off x="333377" y="1825625"/>
            <a:ext cx="5686425" cy="4060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FCE77C8-D6B6-49D2-8731-65F24EB2A7F9}"/>
              </a:ext>
            </a:extLst>
          </p:cNvPr>
          <p:cNvSpPr>
            <a:spLocks noGrp="1"/>
          </p:cNvSpPr>
          <p:nvPr>
            <p:ph sz="half" idx="2"/>
          </p:nvPr>
        </p:nvSpPr>
        <p:spPr>
          <a:xfrm>
            <a:off x="6172201" y="1825625"/>
            <a:ext cx="5686425" cy="4060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E9C44D2E-A2AA-4167-8A80-0B405426BC09}"/>
              </a:ext>
            </a:extLst>
          </p:cNvPr>
          <p:cNvSpPr>
            <a:spLocks noGrp="1"/>
          </p:cNvSpPr>
          <p:nvPr>
            <p:ph type="sldNum" sz="quarter" idx="12"/>
          </p:nvPr>
        </p:nvSpPr>
        <p:spPr/>
        <p:txBody>
          <a:bodyPr/>
          <a:lstStyle/>
          <a:p>
            <a:fld id="{6FA9A11B-04D6-42DF-BB33-D91D786B2067}" type="slidenum">
              <a:rPr lang="en-GB" smtClean="0"/>
              <a:t>‹#›</a:t>
            </a:fld>
            <a:endParaRPr lang="en-GB"/>
          </a:p>
        </p:txBody>
      </p:sp>
      <p:sp>
        <p:nvSpPr>
          <p:cNvPr id="8" name="Subtitle 2">
            <a:extLst>
              <a:ext uri="{FF2B5EF4-FFF2-40B4-BE49-F238E27FC236}">
                <a16:creationId xmlns:a16="http://schemas.microsoft.com/office/drawing/2014/main" id="{BBABFA1C-CA47-404C-9C0A-B02C87EDBA8F}"/>
              </a:ext>
            </a:extLst>
          </p:cNvPr>
          <p:cNvSpPr>
            <a:spLocks noGrp="1"/>
          </p:cNvSpPr>
          <p:nvPr>
            <p:ph type="subTitle" idx="13"/>
          </p:nvPr>
        </p:nvSpPr>
        <p:spPr>
          <a:xfrm>
            <a:off x="342899" y="1304155"/>
            <a:ext cx="11525250" cy="473845"/>
          </a:xfrm>
        </p:spPr>
        <p:txBody>
          <a:bodyPr>
            <a:noAutofit/>
          </a:bodyPr>
          <a:lstStyle>
            <a:lvl1pPr marL="0" indent="0" algn="l">
              <a:buNone/>
              <a:defRPr sz="3200" b="1">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030535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4B7B4-9DA4-4861-923D-F0635D28E259}"/>
              </a:ext>
            </a:extLst>
          </p:cNvPr>
          <p:cNvSpPr>
            <a:spLocks noGrp="1"/>
          </p:cNvSpPr>
          <p:nvPr>
            <p:ph type="title"/>
          </p:nvPr>
        </p:nvSpPr>
        <p:spPr>
          <a:xfrm>
            <a:off x="333375" y="365128"/>
            <a:ext cx="11525251" cy="1206498"/>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C672DD-5527-49D6-91BE-9961F9EC7474}"/>
              </a:ext>
            </a:extLst>
          </p:cNvPr>
          <p:cNvSpPr>
            <a:spLocks noGrp="1"/>
          </p:cNvSpPr>
          <p:nvPr>
            <p:ph type="body" idx="1"/>
          </p:nvPr>
        </p:nvSpPr>
        <p:spPr>
          <a:xfrm>
            <a:off x="333376" y="1681163"/>
            <a:ext cx="5664201" cy="709612"/>
          </a:xfrm>
        </p:spPr>
        <p:txBody>
          <a:bodyPr anchor="b">
            <a:normAutofit/>
          </a:bodyPr>
          <a:lstStyle>
            <a:lvl1pPr marL="0" indent="0">
              <a:buNone/>
              <a:defRPr sz="2800"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64635E-605D-4ED2-8B56-EBF20F423187}"/>
              </a:ext>
            </a:extLst>
          </p:cNvPr>
          <p:cNvSpPr>
            <a:spLocks noGrp="1"/>
          </p:cNvSpPr>
          <p:nvPr>
            <p:ph sz="half" idx="2"/>
          </p:nvPr>
        </p:nvSpPr>
        <p:spPr>
          <a:xfrm>
            <a:off x="333376" y="2505075"/>
            <a:ext cx="5664201" cy="346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3461DB5-3077-47E1-A50E-8E5682F81B64}"/>
              </a:ext>
            </a:extLst>
          </p:cNvPr>
          <p:cNvSpPr>
            <a:spLocks noGrp="1"/>
          </p:cNvSpPr>
          <p:nvPr>
            <p:ph type="body" sz="quarter" idx="3"/>
          </p:nvPr>
        </p:nvSpPr>
        <p:spPr>
          <a:xfrm>
            <a:off x="6172201" y="1681163"/>
            <a:ext cx="5686425" cy="709612"/>
          </a:xfrm>
        </p:spPr>
        <p:txBody>
          <a:bodyPr anchor="b">
            <a:normAutofit/>
          </a:bodyPr>
          <a:lstStyle>
            <a:lvl1pPr marL="0" indent="0">
              <a:buNone/>
              <a:defRPr sz="2800"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BEE999-1E81-4ED6-A651-61809A842A22}"/>
              </a:ext>
            </a:extLst>
          </p:cNvPr>
          <p:cNvSpPr>
            <a:spLocks noGrp="1"/>
          </p:cNvSpPr>
          <p:nvPr>
            <p:ph sz="quarter" idx="4"/>
          </p:nvPr>
        </p:nvSpPr>
        <p:spPr>
          <a:xfrm>
            <a:off x="6172201" y="2505075"/>
            <a:ext cx="5686425" cy="346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9D67DEB0-A6E2-473C-A7AE-8126B544250E}"/>
              </a:ext>
            </a:extLst>
          </p:cNvPr>
          <p:cNvSpPr>
            <a:spLocks noGrp="1"/>
          </p:cNvSpPr>
          <p:nvPr>
            <p:ph type="sldNum" sz="quarter" idx="12"/>
          </p:nvPr>
        </p:nvSpPr>
        <p:spPr/>
        <p:txBody>
          <a:bodyPr/>
          <a:lstStyle/>
          <a:p>
            <a:fld id="{6FA9A11B-04D6-42DF-BB33-D91D786B2067}" type="slidenum">
              <a:rPr lang="en-GB" smtClean="0"/>
              <a:t>‹#›</a:t>
            </a:fld>
            <a:endParaRPr lang="en-GB"/>
          </a:p>
        </p:txBody>
      </p:sp>
    </p:spTree>
    <p:extLst>
      <p:ext uri="{BB962C8B-B14F-4D97-AF65-F5344CB8AC3E}">
        <p14:creationId xmlns:p14="http://schemas.microsoft.com/office/powerpoint/2010/main" val="4145449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D24C634-5C40-4AE8-840A-B2273C010CF9}"/>
              </a:ext>
            </a:extLst>
          </p:cNvPr>
          <p:cNvSpPr>
            <a:spLocks noGrp="1"/>
          </p:cNvSpPr>
          <p:nvPr>
            <p:ph type="sldNum" sz="quarter" idx="12"/>
          </p:nvPr>
        </p:nvSpPr>
        <p:spPr/>
        <p:txBody>
          <a:bodyPr/>
          <a:lstStyle/>
          <a:p>
            <a:fld id="{6FA9A11B-04D6-42DF-BB33-D91D786B2067}" type="slidenum">
              <a:rPr lang="en-GB" smtClean="0"/>
              <a:t>‹#›</a:t>
            </a:fld>
            <a:endParaRPr lang="en-GB"/>
          </a:p>
        </p:txBody>
      </p:sp>
      <p:sp>
        <p:nvSpPr>
          <p:cNvPr id="6" name="Title 1">
            <a:extLst>
              <a:ext uri="{FF2B5EF4-FFF2-40B4-BE49-F238E27FC236}">
                <a16:creationId xmlns:a16="http://schemas.microsoft.com/office/drawing/2014/main" id="{CB1E4E5D-1F64-4087-AA8A-206C636171C5}"/>
              </a:ext>
            </a:extLst>
          </p:cNvPr>
          <p:cNvSpPr>
            <a:spLocks noGrp="1"/>
          </p:cNvSpPr>
          <p:nvPr>
            <p:ph type="title"/>
          </p:nvPr>
        </p:nvSpPr>
        <p:spPr>
          <a:xfrm>
            <a:off x="333375" y="365127"/>
            <a:ext cx="11525252" cy="892173"/>
          </a:xfrm>
        </p:spPr>
        <p:txBody>
          <a:bodyPr/>
          <a:lstStyle/>
          <a:p>
            <a:r>
              <a:rPr lang="en-US"/>
              <a:t>Click to edit Master title style</a:t>
            </a:r>
            <a:endParaRPr lang="en-GB"/>
          </a:p>
        </p:txBody>
      </p:sp>
      <p:sp>
        <p:nvSpPr>
          <p:cNvPr id="7" name="Subtitle 2">
            <a:extLst>
              <a:ext uri="{FF2B5EF4-FFF2-40B4-BE49-F238E27FC236}">
                <a16:creationId xmlns:a16="http://schemas.microsoft.com/office/drawing/2014/main" id="{AAA77D4B-FA13-41DE-935C-81A0C83E389F}"/>
              </a:ext>
            </a:extLst>
          </p:cNvPr>
          <p:cNvSpPr>
            <a:spLocks noGrp="1"/>
          </p:cNvSpPr>
          <p:nvPr>
            <p:ph type="subTitle" idx="13"/>
          </p:nvPr>
        </p:nvSpPr>
        <p:spPr>
          <a:xfrm>
            <a:off x="333376" y="1323988"/>
            <a:ext cx="11525250" cy="501637"/>
          </a:xfrm>
        </p:spPr>
        <p:txBody>
          <a:bodyPr>
            <a:noAutofit/>
          </a:bodyPr>
          <a:lstStyle>
            <a:lvl1pPr marL="0" indent="0" algn="l">
              <a:buNone/>
              <a:defRPr sz="3200" b="1">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299976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64BE28-0199-4AD2-9B58-A5A05A1A508A}"/>
              </a:ext>
            </a:extLst>
          </p:cNvPr>
          <p:cNvSpPr>
            <a:spLocks noGrp="1"/>
          </p:cNvSpPr>
          <p:nvPr>
            <p:ph type="sldNum" sz="quarter" idx="12"/>
          </p:nvPr>
        </p:nvSpPr>
        <p:spPr/>
        <p:txBody>
          <a:bodyPr/>
          <a:lstStyle/>
          <a:p>
            <a:fld id="{6FA9A11B-04D6-42DF-BB33-D91D786B2067}" type="slidenum">
              <a:rPr lang="en-GB" smtClean="0"/>
              <a:t>‹#›</a:t>
            </a:fld>
            <a:endParaRPr lang="en-GB"/>
          </a:p>
        </p:txBody>
      </p:sp>
    </p:spTree>
    <p:extLst>
      <p:ext uri="{BB962C8B-B14F-4D97-AF65-F5344CB8AC3E}">
        <p14:creationId xmlns:p14="http://schemas.microsoft.com/office/powerpoint/2010/main" val="4142480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A15CA-932C-4745-9AA9-51B94E3FAA9E}"/>
              </a:ext>
            </a:extLst>
          </p:cNvPr>
          <p:cNvSpPr>
            <a:spLocks noGrp="1"/>
          </p:cNvSpPr>
          <p:nvPr>
            <p:ph type="title"/>
          </p:nvPr>
        </p:nvSpPr>
        <p:spPr>
          <a:xfrm>
            <a:off x="342900" y="457200"/>
            <a:ext cx="442912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5A7DF88-DF57-4AD2-B23F-21D4A2C013A8}"/>
              </a:ext>
            </a:extLst>
          </p:cNvPr>
          <p:cNvSpPr>
            <a:spLocks noGrp="1"/>
          </p:cNvSpPr>
          <p:nvPr>
            <p:ph idx="1"/>
          </p:nvPr>
        </p:nvSpPr>
        <p:spPr>
          <a:xfrm>
            <a:off x="5183188" y="987427"/>
            <a:ext cx="6665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6DBACFA-298A-48B0-8574-3941F0E50899}"/>
              </a:ext>
            </a:extLst>
          </p:cNvPr>
          <p:cNvSpPr>
            <a:spLocks noGrp="1"/>
          </p:cNvSpPr>
          <p:nvPr>
            <p:ph type="body" sz="half" idx="2"/>
          </p:nvPr>
        </p:nvSpPr>
        <p:spPr>
          <a:xfrm>
            <a:off x="342900" y="2124074"/>
            <a:ext cx="4429125" cy="374491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5A412888-FBFE-4564-B8C6-8FADA111E130}"/>
              </a:ext>
            </a:extLst>
          </p:cNvPr>
          <p:cNvSpPr>
            <a:spLocks noGrp="1"/>
          </p:cNvSpPr>
          <p:nvPr>
            <p:ph type="sldNum" sz="quarter" idx="12"/>
          </p:nvPr>
        </p:nvSpPr>
        <p:spPr/>
        <p:txBody>
          <a:bodyPr/>
          <a:lstStyle/>
          <a:p>
            <a:fld id="{6FA9A11B-04D6-42DF-BB33-D91D786B2067}" type="slidenum">
              <a:rPr lang="en-GB" smtClean="0"/>
              <a:t>‹#›</a:t>
            </a:fld>
            <a:endParaRPr lang="en-GB"/>
          </a:p>
        </p:txBody>
      </p:sp>
    </p:spTree>
    <p:extLst>
      <p:ext uri="{BB962C8B-B14F-4D97-AF65-F5344CB8AC3E}">
        <p14:creationId xmlns:p14="http://schemas.microsoft.com/office/powerpoint/2010/main" val="2156354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28C3D-6BD6-4E62-BA12-4623519A40CD}"/>
              </a:ext>
            </a:extLst>
          </p:cNvPr>
          <p:cNvSpPr>
            <a:spLocks noGrp="1"/>
          </p:cNvSpPr>
          <p:nvPr>
            <p:ph type="title"/>
          </p:nvPr>
        </p:nvSpPr>
        <p:spPr>
          <a:xfrm>
            <a:off x="333375" y="384178"/>
            <a:ext cx="11525252" cy="882648"/>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BAE085B-DD70-43E8-A81D-8BA78A0CFE2C}"/>
              </a:ext>
            </a:extLst>
          </p:cNvPr>
          <p:cNvSpPr>
            <a:spLocks noGrp="1"/>
          </p:cNvSpPr>
          <p:nvPr>
            <p:ph idx="1"/>
          </p:nvPr>
        </p:nvSpPr>
        <p:spPr>
          <a:xfrm>
            <a:off x="333375" y="1990725"/>
            <a:ext cx="11525251"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93CCEC7D-3CCF-4267-BF7D-4FCB772560C5}"/>
              </a:ext>
            </a:extLst>
          </p:cNvPr>
          <p:cNvSpPr>
            <a:spLocks noGrp="1"/>
          </p:cNvSpPr>
          <p:nvPr>
            <p:ph type="sldNum" sz="quarter" idx="12"/>
          </p:nvPr>
        </p:nvSpPr>
        <p:spPr/>
        <p:txBody>
          <a:bodyPr/>
          <a:lstStyle/>
          <a:p>
            <a:fld id="{6FA9A11B-04D6-42DF-BB33-D91D786B2067}" type="slidenum">
              <a:rPr lang="en-GB" smtClean="0"/>
              <a:t>‹#›</a:t>
            </a:fld>
            <a:endParaRPr lang="en-GB"/>
          </a:p>
        </p:txBody>
      </p:sp>
      <p:sp>
        <p:nvSpPr>
          <p:cNvPr id="8" name="Subtitle 2">
            <a:extLst>
              <a:ext uri="{FF2B5EF4-FFF2-40B4-BE49-F238E27FC236}">
                <a16:creationId xmlns:a16="http://schemas.microsoft.com/office/drawing/2014/main" id="{C8E23FDD-F776-4B9E-B429-1411882F37F2}"/>
              </a:ext>
            </a:extLst>
          </p:cNvPr>
          <p:cNvSpPr>
            <a:spLocks noGrp="1"/>
          </p:cNvSpPr>
          <p:nvPr>
            <p:ph type="subTitle" idx="13"/>
          </p:nvPr>
        </p:nvSpPr>
        <p:spPr>
          <a:xfrm>
            <a:off x="342898" y="1343038"/>
            <a:ext cx="11525251" cy="501637"/>
          </a:xfrm>
        </p:spPr>
        <p:txBody>
          <a:bodyPr>
            <a:noAutofit/>
          </a:bodyPr>
          <a:lstStyle>
            <a:lvl1pPr marL="0" indent="0" algn="l">
              <a:buNone/>
              <a:defRPr sz="3200" b="1">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41683521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E6A0E-DF1E-473D-A7A1-59359802EAF0}"/>
              </a:ext>
            </a:extLst>
          </p:cNvPr>
          <p:cNvSpPr>
            <a:spLocks noGrp="1"/>
          </p:cNvSpPr>
          <p:nvPr>
            <p:ph type="title"/>
          </p:nvPr>
        </p:nvSpPr>
        <p:spPr>
          <a:xfrm>
            <a:off x="333376" y="457200"/>
            <a:ext cx="4438651"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2C8D74E-C724-4671-8301-23C5A45E16D3}"/>
              </a:ext>
            </a:extLst>
          </p:cNvPr>
          <p:cNvSpPr>
            <a:spLocks noGrp="1"/>
          </p:cNvSpPr>
          <p:nvPr>
            <p:ph type="pic" idx="1"/>
          </p:nvPr>
        </p:nvSpPr>
        <p:spPr>
          <a:xfrm>
            <a:off x="5183189" y="987427"/>
            <a:ext cx="6675436"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GB"/>
          </a:p>
        </p:txBody>
      </p:sp>
      <p:sp>
        <p:nvSpPr>
          <p:cNvPr id="4" name="Text Placeholder 3">
            <a:extLst>
              <a:ext uri="{FF2B5EF4-FFF2-40B4-BE49-F238E27FC236}">
                <a16:creationId xmlns:a16="http://schemas.microsoft.com/office/drawing/2014/main" id="{DC1927C0-B79E-4A59-B594-3B64D123E676}"/>
              </a:ext>
            </a:extLst>
          </p:cNvPr>
          <p:cNvSpPr>
            <a:spLocks noGrp="1"/>
          </p:cNvSpPr>
          <p:nvPr>
            <p:ph type="body" sz="half" idx="2"/>
          </p:nvPr>
        </p:nvSpPr>
        <p:spPr>
          <a:xfrm>
            <a:off x="333376" y="2133600"/>
            <a:ext cx="4438651" cy="37353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C80376FB-A732-4A2A-84AE-A09C97F9C650}"/>
              </a:ext>
            </a:extLst>
          </p:cNvPr>
          <p:cNvSpPr>
            <a:spLocks noGrp="1"/>
          </p:cNvSpPr>
          <p:nvPr>
            <p:ph type="sldNum" sz="quarter" idx="12"/>
          </p:nvPr>
        </p:nvSpPr>
        <p:spPr/>
        <p:txBody>
          <a:bodyPr/>
          <a:lstStyle/>
          <a:p>
            <a:fld id="{6FA9A11B-04D6-42DF-BB33-D91D786B2067}" type="slidenum">
              <a:rPr lang="en-GB" smtClean="0"/>
              <a:t>‹#›</a:t>
            </a:fld>
            <a:endParaRPr lang="en-GB"/>
          </a:p>
        </p:txBody>
      </p:sp>
    </p:spTree>
    <p:extLst>
      <p:ext uri="{BB962C8B-B14F-4D97-AF65-F5344CB8AC3E}">
        <p14:creationId xmlns:p14="http://schemas.microsoft.com/office/powerpoint/2010/main" val="29243687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5808F5A-A94E-4553-84BE-F24361C298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5B228D4B-243E-41F6-940D-8FF6200A2972}"/>
              </a:ext>
            </a:extLst>
          </p:cNvPr>
          <p:cNvSpPr>
            <a:spLocks noGrp="1"/>
          </p:cNvSpPr>
          <p:nvPr>
            <p:ph type="sldNum" sz="quarter" idx="12"/>
          </p:nvPr>
        </p:nvSpPr>
        <p:spPr/>
        <p:txBody>
          <a:bodyPr/>
          <a:lstStyle/>
          <a:p>
            <a:fld id="{6FA9A11B-04D6-42DF-BB33-D91D786B2067}" type="slidenum">
              <a:rPr lang="en-GB" smtClean="0"/>
              <a:t>‹#›</a:t>
            </a:fld>
            <a:endParaRPr lang="en-GB"/>
          </a:p>
        </p:txBody>
      </p:sp>
      <p:sp>
        <p:nvSpPr>
          <p:cNvPr id="7" name="Title 1">
            <a:extLst>
              <a:ext uri="{FF2B5EF4-FFF2-40B4-BE49-F238E27FC236}">
                <a16:creationId xmlns:a16="http://schemas.microsoft.com/office/drawing/2014/main" id="{C875E6EA-0050-45DA-A183-649A8CCEBBA0}"/>
              </a:ext>
            </a:extLst>
          </p:cNvPr>
          <p:cNvSpPr>
            <a:spLocks noGrp="1"/>
          </p:cNvSpPr>
          <p:nvPr>
            <p:ph type="title"/>
          </p:nvPr>
        </p:nvSpPr>
        <p:spPr>
          <a:xfrm>
            <a:off x="333375" y="374653"/>
            <a:ext cx="11525252" cy="806448"/>
          </a:xfrm>
        </p:spPr>
        <p:txBody>
          <a:bodyPr/>
          <a:lstStyle/>
          <a:p>
            <a:r>
              <a:rPr lang="en-US"/>
              <a:t>Click to edit Master title style</a:t>
            </a:r>
            <a:endParaRPr lang="en-GB"/>
          </a:p>
        </p:txBody>
      </p:sp>
      <p:sp>
        <p:nvSpPr>
          <p:cNvPr id="8" name="Subtitle 2">
            <a:extLst>
              <a:ext uri="{FF2B5EF4-FFF2-40B4-BE49-F238E27FC236}">
                <a16:creationId xmlns:a16="http://schemas.microsoft.com/office/drawing/2014/main" id="{3625B429-95B4-425B-BBEE-4A801C06D32F}"/>
              </a:ext>
            </a:extLst>
          </p:cNvPr>
          <p:cNvSpPr>
            <a:spLocks noGrp="1"/>
          </p:cNvSpPr>
          <p:nvPr>
            <p:ph type="subTitle" idx="13"/>
          </p:nvPr>
        </p:nvSpPr>
        <p:spPr>
          <a:xfrm>
            <a:off x="333374" y="1257313"/>
            <a:ext cx="11525250" cy="501637"/>
          </a:xfrm>
        </p:spPr>
        <p:txBody>
          <a:bodyPr>
            <a:noAutofit/>
          </a:bodyPr>
          <a:lstStyle>
            <a:lvl1pPr marL="0" indent="0" algn="l">
              <a:buNone/>
              <a:defRPr sz="3200" b="1">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589409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F1821A-DD91-436E-8BD9-ADD362DD024A}"/>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B4B461-A4CE-4371-83B0-764E1ED1DD89}"/>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233D1D5-122D-4247-9B07-D4B14A893F76}"/>
              </a:ext>
            </a:extLst>
          </p:cNvPr>
          <p:cNvSpPr>
            <a:spLocks noGrp="1"/>
          </p:cNvSpPr>
          <p:nvPr>
            <p:ph type="sldNum" sz="quarter" idx="12"/>
          </p:nvPr>
        </p:nvSpPr>
        <p:spPr/>
        <p:txBody>
          <a:bodyPr/>
          <a:lstStyle/>
          <a:p>
            <a:fld id="{6FA9A11B-04D6-42DF-BB33-D91D786B2067}" type="slidenum">
              <a:rPr lang="en-GB" smtClean="0"/>
              <a:t>‹#›</a:t>
            </a:fld>
            <a:endParaRPr lang="en-GB"/>
          </a:p>
        </p:txBody>
      </p:sp>
    </p:spTree>
    <p:extLst>
      <p:ext uri="{BB962C8B-B14F-4D97-AF65-F5344CB8AC3E}">
        <p14:creationId xmlns:p14="http://schemas.microsoft.com/office/powerpoint/2010/main" val="4257204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B3411-F69A-4273-8A3B-2D4C985C3EDB}"/>
              </a:ext>
            </a:extLst>
          </p:cNvPr>
          <p:cNvSpPr>
            <a:spLocks noGrp="1"/>
          </p:cNvSpPr>
          <p:nvPr>
            <p:ph type="title"/>
          </p:nvPr>
        </p:nvSpPr>
        <p:spPr>
          <a:xfrm>
            <a:off x="333375" y="1709740"/>
            <a:ext cx="11525251"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C20E178-8FE9-4D0D-883C-BA69C46C6A3A}"/>
              </a:ext>
            </a:extLst>
          </p:cNvPr>
          <p:cNvSpPr>
            <a:spLocks noGrp="1"/>
          </p:cNvSpPr>
          <p:nvPr>
            <p:ph type="body" idx="1"/>
          </p:nvPr>
        </p:nvSpPr>
        <p:spPr>
          <a:xfrm>
            <a:off x="333375" y="4638675"/>
            <a:ext cx="11525251" cy="962025"/>
          </a:xfrm>
        </p:spPr>
        <p:txBody>
          <a:bodyPr>
            <a:normAutofit/>
          </a:bodyPr>
          <a:lstStyle>
            <a:lvl1pPr marL="0" indent="0">
              <a:buNone/>
              <a:defRPr sz="3200" b="1">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47FEE4C1-5895-4A8D-94BF-0B263A5B8E37}"/>
              </a:ext>
            </a:extLst>
          </p:cNvPr>
          <p:cNvSpPr>
            <a:spLocks noGrp="1"/>
          </p:cNvSpPr>
          <p:nvPr>
            <p:ph type="sldNum" sz="quarter" idx="12"/>
          </p:nvPr>
        </p:nvSpPr>
        <p:spPr/>
        <p:txBody>
          <a:bodyPr/>
          <a:lstStyle/>
          <a:p>
            <a:fld id="{6FA9A11B-04D6-42DF-BB33-D91D786B2067}" type="slidenum">
              <a:rPr lang="en-GB" smtClean="0"/>
              <a:t>‹#›</a:t>
            </a:fld>
            <a:endParaRPr lang="en-GB"/>
          </a:p>
        </p:txBody>
      </p:sp>
      <p:sp>
        <p:nvSpPr>
          <p:cNvPr id="5" name="TextBox 4">
            <a:extLst>
              <a:ext uri="{FF2B5EF4-FFF2-40B4-BE49-F238E27FC236}">
                <a16:creationId xmlns:a16="http://schemas.microsoft.com/office/drawing/2014/main" id="{265960B0-439C-4984-A6C5-02854F28C64B}"/>
              </a:ext>
            </a:extLst>
          </p:cNvPr>
          <p:cNvSpPr txBox="1"/>
          <p:nvPr userDrawn="1"/>
        </p:nvSpPr>
        <p:spPr>
          <a:xfrm>
            <a:off x="4721264" y="6313426"/>
            <a:ext cx="2749471" cy="261610"/>
          </a:xfrm>
          <a:prstGeom prst="rect">
            <a:avLst/>
          </a:prstGeom>
          <a:noFill/>
        </p:spPr>
        <p:txBody>
          <a:bodyPr wrap="none" rtlCol="0">
            <a:spAutoFit/>
          </a:bodyPr>
          <a:lstStyle/>
          <a:p>
            <a:pPr algn="ctr"/>
            <a:r>
              <a:rPr lang="en-GB" sz="1100" b="0">
                <a:solidFill>
                  <a:srgbClr val="768691"/>
                </a:solidFill>
              </a:rPr>
              <a:t>Raising standards through sharing excellence</a:t>
            </a:r>
          </a:p>
        </p:txBody>
      </p:sp>
    </p:spTree>
    <p:extLst>
      <p:ext uri="{BB962C8B-B14F-4D97-AF65-F5344CB8AC3E}">
        <p14:creationId xmlns:p14="http://schemas.microsoft.com/office/powerpoint/2010/main" val="3263780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F0CB9-263B-4064-8029-E1CC459DC3CA}"/>
              </a:ext>
            </a:extLst>
          </p:cNvPr>
          <p:cNvSpPr>
            <a:spLocks noGrp="1"/>
          </p:cNvSpPr>
          <p:nvPr>
            <p:ph type="title"/>
          </p:nvPr>
        </p:nvSpPr>
        <p:spPr>
          <a:xfrm>
            <a:off x="333375" y="365128"/>
            <a:ext cx="11525251" cy="892172"/>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C0C5B4-A11F-4182-AA46-588F1B26FE42}"/>
              </a:ext>
            </a:extLst>
          </p:cNvPr>
          <p:cNvSpPr>
            <a:spLocks noGrp="1"/>
          </p:cNvSpPr>
          <p:nvPr>
            <p:ph sz="half" idx="1"/>
          </p:nvPr>
        </p:nvSpPr>
        <p:spPr>
          <a:xfrm>
            <a:off x="333377" y="1825625"/>
            <a:ext cx="5686425" cy="4060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FCE77C8-D6B6-49D2-8731-65F24EB2A7F9}"/>
              </a:ext>
            </a:extLst>
          </p:cNvPr>
          <p:cNvSpPr>
            <a:spLocks noGrp="1"/>
          </p:cNvSpPr>
          <p:nvPr>
            <p:ph sz="half" idx="2"/>
          </p:nvPr>
        </p:nvSpPr>
        <p:spPr>
          <a:xfrm>
            <a:off x="6172201" y="1825625"/>
            <a:ext cx="5686425" cy="4060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E9C44D2E-A2AA-4167-8A80-0B405426BC09}"/>
              </a:ext>
            </a:extLst>
          </p:cNvPr>
          <p:cNvSpPr>
            <a:spLocks noGrp="1"/>
          </p:cNvSpPr>
          <p:nvPr>
            <p:ph type="sldNum" sz="quarter" idx="12"/>
          </p:nvPr>
        </p:nvSpPr>
        <p:spPr/>
        <p:txBody>
          <a:bodyPr/>
          <a:lstStyle/>
          <a:p>
            <a:fld id="{6FA9A11B-04D6-42DF-BB33-D91D786B2067}" type="slidenum">
              <a:rPr lang="en-GB" smtClean="0"/>
              <a:t>‹#›</a:t>
            </a:fld>
            <a:endParaRPr lang="en-GB"/>
          </a:p>
        </p:txBody>
      </p:sp>
      <p:sp>
        <p:nvSpPr>
          <p:cNvPr id="8" name="Subtitle 2">
            <a:extLst>
              <a:ext uri="{FF2B5EF4-FFF2-40B4-BE49-F238E27FC236}">
                <a16:creationId xmlns:a16="http://schemas.microsoft.com/office/drawing/2014/main" id="{BBABFA1C-CA47-404C-9C0A-B02C87EDBA8F}"/>
              </a:ext>
            </a:extLst>
          </p:cNvPr>
          <p:cNvSpPr>
            <a:spLocks noGrp="1"/>
          </p:cNvSpPr>
          <p:nvPr>
            <p:ph type="subTitle" idx="13"/>
          </p:nvPr>
        </p:nvSpPr>
        <p:spPr>
          <a:xfrm>
            <a:off x="342899" y="1304155"/>
            <a:ext cx="11525250" cy="473845"/>
          </a:xfrm>
        </p:spPr>
        <p:txBody>
          <a:bodyPr>
            <a:noAutofit/>
          </a:bodyPr>
          <a:lstStyle>
            <a:lvl1pPr marL="0" indent="0" algn="l">
              <a:buNone/>
              <a:defRPr sz="3200" b="1">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587950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4B7B4-9DA4-4861-923D-F0635D28E259}"/>
              </a:ext>
            </a:extLst>
          </p:cNvPr>
          <p:cNvSpPr>
            <a:spLocks noGrp="1"/>
          </p:cNvSpPr>
          <p:nvPr>
            <p:ph type="title"/>
          </p:nvPr>
        </p:nvSpPr>
        <p:spPr>
          <a:xfrm>
            <a:off x="333375" y="365128"/>
            <a:ext cx="11525251" cy="1206498"/>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C672DD-5527-49D6-91BE-9961F9EC7474}"/>
              </a:ext>
            </a:extLst>
          </p:cNvPr>
          <p:cNvSpPr>
            <a:spLocks noGrp="1"/>
          </p:cNvSpPr>
          <p:nvPr>
            <p:ph type="body" idx="1"/>
          </p:nvPr>
        </p:nvSpPr>
        <p:spPr>
          <a:xfrm>
            <a:off x="333376" y="1681163"/>
            <a:ext cx="5664201" cy="709612"/>
          </a:xfrm>
        </p:spPr>
        <p:txBody>
          <a:bodyPr anchor="b">
            <a:normAutofit/>
          </a:bodyPr>
          <a:lstStyle>
            <a:lvl1pPr marL="0" indent="0">
              <a:buNone/>
              <a:defRPr sz="2800"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64635E-605D-4ED2-8B56-EBF20F423187}"/>
              </a:ext>
            </a:extLst>
          </p:cNvPr>
          <p:cNvSpPr>
            <a:spLocks noGrp="1"/>
          </p:cNvSpPr>
          <p:nvPr>
            <p:ph sz="half" idx="2"/>
          </p:nvPr>
        </p:nvSpPr>
        <p:spPr>
          <a:xfrm>
            <a:off x="333376" y="2505075"/>
            <a:ext cx="5664201" cy="346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3461DB5-3077-47E1-A50E-8E5682F81B64}"/>
              </a:ext>
            </a:extLst>
          </p:cNvPr>
          <p:cNvSpPr>
            <a:spLocks noGrp="1"/>
          </p:cNvSpPr>
          <p:nvPr>
            <p:ph type="body" sz="quarter" idx="3"/>
          </p:nvPr>
        </p:nvSpPr>
        <p:spPr>
          <a:xfrm>
            <a:off x="6172201" y="1681163"/>
            <a:ext cx="5686425" cy="709612"/>
          </a:xfrm>
        </p:spPr>
        <p:txBody>
          <a:bodyPr anchor="b">
            <a:normAutofit/>
          </a:bodyPr>
          <a:lstStyle>
            <a:lvl1pPr marL="0" indent="0">
              <a:buNone/>
              <a:defRPr sz="2800" b="1">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BEE999-1E81-4ED6-A651-61809A842A22}"/>
              </a:ext>
            </a:extLst>
          </p:cNvPr>
          <p:cNvSpPr>
            <a:spLocks noGrp="1"/>
          </p:cNvSpPr>
          <p:nvPr>
            <p:ph sz="quarter" idx="4"/>
          </p:nvPr>
        </p:nvSpPr>
        <p:spPr>
          <a:xfrm>
            <a:off x="6172201" y="2505075"/>
            <a:ext cx="5686425" cy="3467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9D67DEB0-A6E2-473C-A7AE-8126B544250E}"/>
              </a:ext>
            </a:extLst>
          </p:cNvPr>
          <p:cNvSpPr>
            <a:spLocks noGrp="1"/>
          </p:cNvSpPr>
          <p:nvPr>
            <p:ph type="sldNum" sz="quarter" idx="12"/>
          </p:nvPr>
        </p:nvSpPr>
        <p:spPr/>
        <p:txBody>
          <a:bodyPr/>
          <a:lstStyle/>
          <a:p>
            <a:fld id="{6FA9A11B-04D6-42DF-BB33-D91D786B2067}" type="slidenum">
              <a:rPr lang="en-GB" smtClean="0"/>
              <a:t>‹#›</a:t>
            </a:fld>
            <a:endParaRPr lang="en-GB"/>
          </a:p>
        </p:txBody>
      </p:sp>
    </p:spTree>
    <p:extLst>
      <p:ext uri="{BB962C8B-B14F-4D97-AF65-F5344CB8AC3E}">
        <p14:creationId xmlns:p14="http://schemas.microsoft.com/office/powerpoint/2010/main" val="2958831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D24C634-5C40-4AE8-840A-B2273C010CF9}"/>
              </a:ext>
            </a:extLst>
          </p:cNvPr>
          <p:cNvSpPr>
            <a:spLocks noGrp="1"/>
          </p:cNvSpPr>
          <p:nvPr>
            <p:ph type="sldNum" sz="quarter" idx="12"/>
          </p:nvPr>
        </p:nvSpPr>
        <p:spPr/>
        <p:txBody>
          <a:bodyPr/>
          <a:lstStyle/>
          <a:p>
            <a:fld id="{6FA9A11B-04D6-42DF-BB33-D91D786B2067}" type="slidenum">
              <a:rPr lang="en-GB" smtClean="0"/>
              <a:t>‹#›</a:t>
            </a:fld>
            <a:endParaRPr lang="en-GB"/>
          </a:p>
        </p:txBody>
      </p:sp>
      <p:sp>
        <p:nvSpPr>
          <p:cNvPr id="6" name="Title 1">
            <a:extLst>
              <a:ext uri="{FF2B5EF4-FFF2-40B4-BE49-F238E27FC236}">
                <a16:creationId xmlns:a16="http://schemas.microsoft.com/office/drawing/2014/main" id="{CB1E4E5D-1F64-4087-AA8A-206C636171C5}"/>
              </a:ext>
            </a:extLst>
          </p:cNvPr>
          <p:cNvSpPr>
            <a:spLocks noGrp="1"/>
          </p:cNvSpPr>
          <p:nvPr>
            <p:ph type="title"/>
          </p:nvPr>
        </p:nvSpPr>
        <p:spPr>
          <a:xfrm>
            <a:off x="333375" y="365127"/>
            <a:ext cx="11525252" cy="892173"/>
          </a:xfrm>
        </p:spPr>
        <p:txBody>
          <a:bodyPr/>
          <a:lstStyle/>
          <a:p>
            <a:r>
              <a:rPr lang="en-US"/>
              <a:t>Click to edit Master title style</a:t>
            </a:r>
            <a:endParaRPr lang="en-GB"/>
          </a:p>
        </p:txBody>
      </p:sp>
      <p:sp>
        <p:nvSpPr>
          <p:cNvPr id="7" name="Subtitle 2">
            <a:extLst>
              <a:ext uri="{FF2B5EF4-FFF2-40B4-BE49-F238E27FC236}">
                <a16:creationId xmlns:a16="http://schemas.microsoft.com/office/drawing/2014/main" id="{AAA77D4B-FA13-41DE-935C-81A0C83E389F}"/>
              </a:ext>
            </a:extLst>
          </p:cNvPr>
          <p:cNvSpPr>
            <a:spLocks noGrp="1"/>
          </p:cNvSpPr>
          <p:nvPr>
            <p:ph type="subTitle" idx="13"/>
          </p:nvPr>
        </p:nvSpPr>
        <p:spPr>
          <a:xfrm>
            <a:off x="333376" y="1323988"/>
            <a:ext cx="11525250" cy="501637"/>
          </a:xfrm>
        </p:spPr>
        <p:txBody>
          <a:bodyPr>
            <a:noAutofit/>
          </a:bodyPr>
          <a:lstStyle>
            <a:lvl1pPr marL="0" indent="0" algn="l">
              <a:buNone/>
              <a:defRPr sz="3200" b="1">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222394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64BE28-0199-4AD2-9B58-A5A05A1A508A}"/>
              </a:ext>
            </a:extLst>
          </p:cNvPr>
          <p:cNvSpPr>
            <a:spLocks noGrp="1"/>
          </p:cNvSpPr>
          <p:nvPr>
            <p:ph type="sldNum" sz="quarter" idx="12"/>
          </p:nvPr>
        </p:nvSpPr>
        <p:spPr/>
        <p:txBody>
          <a:bodyPr/>
          <a:lstStyle/>
          <a:p>
            <a:fld id="{6FA9A11B-04D6-42DF-BB33-D91D786B2067}" type="slidenum">
              <a:rPr lang="en-GB" smtClean="0"/>
              <a:t>‹#›</a:t>
            </a:fld>
            <a:endParaRPr lang="en-GB"/>
          </a:p>
        </p:txBody>
      </p:sp>
    </p:spTree>
    <p:extLst>
      <p:ext uri="{BB962C8B-B14F-4D97-AF65-F5344CB8AC3E}">
        <p14:creationId xmlns:p14="http://schemas.microsoft.com/office/powerpoint/2010/main" val="2284642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A15CA-932C-4745-9AA9-51B94E3FAA9E}"/>
              </a:ext>
            </a:extLst>
          </p:cNvPr>
          <p:cNvSpPr>
            <a:spLocks noGrp="1"/>
          </p:cNvSpPr>
          <p:nvPr>
            <p:ph type="title"/>
          </p:nvPr>
        </p:nvSpPr>
        <p:spPr>
          <a:xfrm>
            <a:off x="342900" y="457200"/>
            <a:ext cx="442912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5A7DF88-DF57-4AD2-B23F-21D4A2C013A8}"/>
              </a:ext>
            </a:extLst>
          </p:cNvPr>
          <p:cNvSpPr>
            <a:spLocks noGrp="1"/>
          </p:cNvSpPr>
          <p:nvPr>
            <p:ph idx="1"/>
          </p:nvPr>
        </p:nvSpPr>
        <p:spPr>
          <a:xfrm>
            <a:off x="5183188" y="987427"/>
            <a:ext cx="6665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6DBACFA-298A-48B0-8574-3941F0E50899}"/>
              </a:ext>
            </a:extLst>
          </p:cNvPr>
          <p:cNvSpPr>
            <a:spLocks noGrp="1"/>
          </p:cNvSpPr>
          <p:nvPr>
            <p:ph type="body" sz="half" idx="2"/>
          </p:nvPr>
        </p:nvSpPr>
        <p:spPr>
          <a:xfrm>
            <a:off x="342900" y="2124074"/>
            <a:ext cx="4429125" cy="374491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5A412888-FBFE-4564-B8C6-8FADA111E130}"/>
              </a:ext>
            </a:extLst>
          </p:cNvPr>
          <p:cNvSpPr>
            <a:spLocks noGrp="1"/>
          </p:cNvSpPr>
          <p:nvPr>
            <p:ph type="sldNum" sz="quarter" idx="12"/>
          </p:nvPr>
        </p:nvSpPr>
        <p:spPr/>
        <p:txBody>
          <a:bodyPr/>
          <a:lstStyle/>
          <a:p>
            <a:fld id="{6FA9A11B-04D6-42DF-BB33-D91D786B2067}" type="slidenum">
              <a:rPr lang="en-GB" smtClean="0"/>
              <a:t>‹#›</a:t>
            </a:fld>
            <a:endParaRPr lang="en-GB"/>
          </a:p>
        </p:txBody>
      </p:sp>
    </p:spTree>
    <p:extLst>
      <p:ext uri="{BB962C8B-B14F-4D97-AF65-F5344CB8AC3E}">
        <p14:creationId xmlns:p14="http://schemas.microsoft.com/office/powerpoint/2010/main" val="3878013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E6A0E-DF1E-473D-A7A1-59359802EAF0}"/>
              </a:ext>
            </a:extLst>
          </p:cNvPr>
          <p:cNvSpPr>
            <a:spLocks noGrp="1"/>
          </p:cNvSpPr>
          <p:nvPr>
            <p:ph type="title"/>
          </p:nvPr>
        </p:nvSpPr>
        <p:spPr>
          <a:xfrm>
            <a:off x="333376" y="457200"/>
            <a:ext cx="4438651"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2C8D74E-C724-4671-8301-23C5A45E16D3}"/>
              </a:ext>
            </a:extLst>
          </p:cNvPr>
          <p:cNvSpPr>
            <a:spLocks noGrp="1"/>
          </p:cNvSpPr>
          <p:nvPr>
            <p:ph type="pic" idx="1"/>
          </p:nvPr>
        </p:nvSpPr>
        <p:spPr>
          <a:xfrm>
            <a:off x="5183189" y="987427"/>
            <a:ext cx="6675436"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GB"/>
          </a:p>
        </p:txBody>
      </p:sp>
      <p:sp>
        <p:nvSpPr>
          <p:cNvPr id="4" name="Text Placeholder 3">
            <a:extLst>
              <a:ext uri="{FF2B5EF4-FFF2-40B4-BE49-F238E27FC236}">
                <a16:creationId xmlns:a16="http://schemas.microsoft.com/office/drawing/2014/main" id="{DC1927C0-B79E-4A59-B594-3B64D123E676}"/>
              </a:ext>
            </a:extLst>
          </p:cNvPr>
          <p:cNvSpPr>
            <a:spLocks noGrp="1"/>
          </p:cNvSpPr>
          <p:nvPr>
            <p:ph type="body" sz="half" idx="2"/>
          </p:nvPr>
        </p:nvSpPr>
        <p:spPr>
          <a:xfrm>
            <a:off x="333376" y="2133600"/>
            <a:ext cx="4438651" cy="37353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C80376FB-A732-4A2A-84AE-A09C97F9C650}"/>
              </a:ext>
            </a:extLst>
          </p:cNvPr>
          <p:cNvSpPr>
            <a:spLocks noGrp="1"/>
          </p:cNvSpPr>
          <p:nvPr>
            <p:ph type="sldNum" sz="quarter" idx="12"/>
          </p:nvPr>
        </p:nvSpPr>
        <p:spPr/>
        <p:txBody>
          <a:bodyPr/>
          <a:lstStyle/>
          <a:p>
            <a:fld id="{6FA9A11B-04D6-42DF-BB33-D91D786B2067}" type="slidenum">
              <a:rPr lang="en-GB" smtClean="0"/>
              <a:t>‹#›</a:t>
            </a:fld>
            <a:endParaRPr lang="en-GB"/>
          </a:p>
        </p:txBody>
      </p:sp>
    </p:spTree>
    <p:extLst>
      <p:ext uri="{BB962C8B-B14F-4D97-AF65-F5344CB8AC3E}">
        <p14:creationId xmlns:p14="http://schemas.microsoft.com/office/powerpoint/2010/main" val="2634919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03185D-8702-43A0-852A-4B55C3CDADD9}"/>
              </a:ext>
            </a:extLst>
          </p:cNvPr>
          <p:cNvSpPr>
            <a:spLocks noGrp="1"/>
          </p:cNvSpPr>
          <p:nvPr>
            <p:ph type="title"/>
          </p:nvPr>
        </p:nvSpPr>
        <p:spPr>
          <a:xfrm>
            <a:off x="333375" y="365128"/>
            <a:ext cx="11525251" cy="135889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C96CA35-5228-43D3-8919-79E3BE97F7D1}"/>
              </a:ext>
            </a:extLst>
          </p:cNvPr>
          <p:cNvSpPr>
            <a:spLocks noGrp="1"/>
          </p:cNvSpPr>
          <p:nvPr>
            <p:ph type="body" idx="1"/>
          </p:nvPr>
        </p:nvSpPr>
        <p:spPr>
          <a:xfrm>
            <a:off x="333375" y="1825625"/>
            <a:ext cx="11525251" cy="4149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9BAA24AC-2349-4453-AD71-5BD5DF05A427}"/>
              </a:ext>
            </a:extLst>
          </p:cNvPr>
          <p:cNvSpPr>
            <a:spLocks noGrp="1"/>
          </p:cNvSpPr>
          <p:nvPr>
            <p:ph type="sldNum" sz="quarter" idx="4"/>
          </p:nvPr>
        </p:nvSpPr>
        <p:spPr>
          <a:xfrm>
            <a:off x="9686924" y="6253043"/>
            <a:ext cx="2162177" cy="365125"/>
          </a:xfrm>
          <a:prstGeom prst="rect">
            <a:avLst/>
          </a:prstGeom>
        </p:spPr>
        <p:txBody>
          <a:bodyPr vert="horz" lIns="91440" tIns="45720" rIns="91440" bIns="45720" rtlCol="0" anchor="ctr"/>
          <a:lstStyle>
            <a:lvl1pPr algn="r">
              <a:defRPr sz="1100" b="1" i="0">
                <a:solidFill>
                  <a:srgbClr val="768691"/>
                </a:solidFill>
              </a:defRPr>
            </a:lvl1pPr>
          </a:lstStyle>
          <a:p>
            <a:fld id="{6FA9A11B-04D6-42DF-BB33-D91D786B2067}" type="slidenum">
              <a:rPr lang="en-GB" smtClean="0"/>
              <a:pPr/>
              <a:t>‹#›</a:t>
            </a:fld>
            <a:endParaRPr lang="en-GB"/>
          </a:p>
        </p:txBody>
      </p:sp>
      <p:pic>
        <p:nvPicPr>
          <p:cNvPr id="13" name="Picture 12">
            <a:extLst>
              <a:ext uri="{FF2B5EF4-FFF2-40B4-BE49-F238E27FC236}">
                <a16:creationId xmlns:a16="http://schemas.microsoft.com/office/drawing/2014/main" id="{3E22C0EE-D4EE-493B-8E6D-E3308A9DBA3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42899" y="6198015"/>
            <a:ext cx="1934475" cy="475180"/>
          </a:xfrm>
          <a:prstGeom prst="rect">
            <a:avLst/>
          </a:prstGeom>
        </p:spPr>
      </p:pic>
      <p:pic>
        <p:nvPicPr>
          <p:cNvPr id="5" name="Picture 4" descr="Chart, sunburst chart&#10;&#10;Description automatically generated">
            <a:extLst>
              <a:ext uri="{FF2B5EF4-FFF2-40B4-BE49-F238E27FC236}">
                <a16:creationId xmlns:a16="http://schemas.microsoft.com/office/drawing/2014/main" id="{8ADE8C50-CDDB-47FA-9F91-24B9504FE35A}"/>
              </a:ext>
            </a:extLst>
          </p:cNvPr>
          <p:cNvPicPr>
            <a:picLocks noChangeAspect="1"/>
          </p:cNvPicPr>
          <p:nvPr userDrawn="1"/>
        </p:nvPicPr>
        <p:blipFill>
          <a:blip r:embed="rId14">
            <a:alphaModFix amt="70000"/>
            <a:extLst>
              <a:ext uri="{28A0092B-C50C-407E-A947-70E740481C1C}">
                <a14:useLocalDpi xmlns:a14="http://schemas.microsoft.com/office/drawing/2010/main" val="0"/>
              </a:ext>
            </a:extLst>
          </a:blip>
          <a:stretch>
            <a:fillRect/>
          </a:stretch>
        </p:blipFill>
        <p:spPr>
          <a:xfrm>
            <a:off x="10334442" y="4989175"/>
            <a:ext cx="2165325" cy="2195192"/>
          </a:xfrm>
          <a:prstGeom prst="rect">
            <a:avLst/>
          </a:prstGeom>
        </p:spPr>
      </p:pic>
    </p:spTree>
    <p:extLst>
      <p:ext uri="{BB962C8B-B14F-4D97-AF65-F5344CB8AC3E}">
        <p14:creationId xmlns:p14="http://schemas.microsoft.com/office/powerpoint/2010/main" val="943727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377" rtl="0" eaLnBrk="1" latinLnBrk="0" hangingPunct="1">
        <a:lnSpc>
          <a:spcPct val="90000"/>
        </a:lnSpc>
        <a:spcBef>
          <a:spcPct val="0"/>
        </a:spcBef>
        <a:buNone/>
        <a:defRPr sz="4400" b="1" kern="1200">
          <a:solidFill>
            <a:srgbClr val="0D5EB8"/>
          </a:solidFill>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03185D-8702-43A0-852A-4B55C3CDADD9}"/>
              </a:ext>
            </a:extLst>
          </p:cNvPr>
          <p:cNvSpPr>
            <a:spLocks noGrp="1"/>
          </p:cNvSpPr>
          <p:nvPr>
            <p:ph type="title"/>
          </p:nvPr>
        </p:nvSpPr>
        <p:spPr>
          <a:xfrm>
            <a:off x="333375" y="365128"/>
            <a:ext cx="11525251" cy="135889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C96CA35-5228-43D3-8919-79E3BE97F7D1}"/>
              </a:ext>
            </a:extLst>
          </p:cNvPr>
          <p:cNvSpPr>
            <a:spLocks noGrp="1"/>
          </p:cNvSpPr>
          <p:nvPr>
            <p:ph type="body" idx="1"/>
          </p:nvPr>
        </p:nvSpPr>
        <p:spPr>
          <a:xfrm>
            <a:off x="333375" y="1825625"/>
            <a:ext cx="11525251" cy="4149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9BAA24AC-2349-4453-AD71-5BD5DF05A427}"/>
              </a:ext>
            </a:extLst>
          </p:cNvPr>
          <p:cNvSpPr>
            <a:spLocks noGrp="1"/>
          </p:cNvSpPr>
          <p:nvPr>
            <p:ph type="sldNum" sz="quarter" idx="4"/>
          </p:nvPr>
        </p:nvSpPr>
        <p:spPr>
          <a:xfrm>
            <a:off x="9686924" y="6253043"/>
            <a:ext cx="2162177" cy="365125"/>
          </a:xfrm>
          <a:prstGeom prst="rect">
            <a:avLst/>
          </a:prstGeom>
        </p:spPr>
        <p:txBody>
          <a:bodyPr vert="horz" lIns="91440" tIns="45720" rIns="91440" bIns="45720" rtlCol="0" anchor="ctr"/>
          <a:lstStyle>
            <a:lvl1pPr algn="r">
              <a:defRPr sz="1100" b="1" i="0">
                <a:solidFill>
                  <a:srgbClr val="768691"/>
                </a:solidFill>
              </a:defRPr>
            </a:lvl1pPr>
          </a:lstStyle>
          <a:p>
            <a:fld id="{6FA9A11B-04D6-42DF-BB33-D91D786B2067}" type="slidenum">
              <a:rPr lang="en-GB" smtClean="0"/>
              <a:pPr/>
              <a:t>‹#›</a:t>
            </a:fld>
            <a:endParaRPr lang="en-GB"/>
          </a:p>
        </p:txBody>
      </p:sp>
      <p:pic>
        <p:nvPicPr>
          <p:cNvPr id="13" name="Picture 12">
            <a:extLst>
              <a:ext uri="{FF2B5EF4-FFF2-40B4-BE49-F238E27FC236}">
                <a16:creationId xmlns:a16="http://schemas.microsoft.com/office/drawing/2014/main" id="{3E22C0EE-D4EE-493B-8E6D-E3308A9DBA3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42899" y="6198015"/>
            <a:ext cx="1934475" cy="475180"/>
          </a:xfrm>
          <a:prstGeom prst="rect">
            <a:avLst/>
          </a:prstGeom>
        </p:spPr>
      </p:pic>
      <p:pic>
        <p:nvPicPr>
          <p:cNvPr id="5" name="Picture 4" descr="Chart, sunburst chart&#10;&#10;Description automatically generated">
            <a:extLst>
              <a:ext uri="{FF2B5EF4-FFF2-40B4-BE49-F238E27FC236}">
                <a16:creationId xmlns:a16="http://schemas.microsoft.com/office/drawing/2014/main" id="{8ADE8C50-CDDB-47FA-9F91-24B9504FE35A}"/>
              </a:ext>
            </a:extLst>
          </p:cNvPr>
          <p:cNvPicPr>
            <a:picLocks noChangeAspect="1"/>
          </p:cNvPicPr>
          <p:nvPr userDrawn="1"/>
        </p:nvPicPr>
        <p:blipFill>
          <a:blip r:embed="rId14">
            <a:alphaModFix amt="70000"/>
            <a:extLst>
              <a:ext uri="{28A0092B-C50C-407E-A947-70E740481C1C}">
                <a14:useLocalDpi xmlns:a14="http://schemas.microsoft.com/office/drawing/2010/main" val="0"/>
              </a:ext>
            </a:extLst>
          </a:blip>
          <a:stretch>
            <a:fillRect/>
          </a:stretch>
        </p:blipFill>
        <p:spPr>
          <a:xfrm>
            <a:off x="10994019" y="5657849"/>
            <a:ext cx="1505748" cy="1526517"/>
          </a:xfrm>
          <a:prstGeom prst="rect">
            <a:avLst/>
          </a:prstGeom>
        </p:spPr>
      </p:pic>
    </p:spTree>
    <p:extLst>
      <p:ext uri="{BB962C8B-B14F-4D97-AF65-F5344CB8AC3E}">
        <p14:creationId xmlns:p14="http://schemas.microsoft.com/office/powerpoint/2010/main" val="37291372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377" rtl="0" eaLnBrk="1" latinLnBrk="0" hangingPunct="1">
        <a:lnSpc>
          <a:spcPct val="90000"/>
        </a:lnSpc>
        <a:spcBef>
          <a:spcPct val="0"/>
        </a:spcBef>
        <a:buNone/>
        <a:defRPr sz="4400" b="1" kern="1200">
          <a:solidFill>
            <a:srgbClr val="0D5EB8"/>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england.nhs.uk/publication/the-improving-access-to-psychological-therapies-manual/"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hyperlink" Target="https://www.england.nhs.uk/wp-content/uploads/2021/02/Workforce-Race-Equality-Standard-2020-report.pdf" TargetMode="Externa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2" Type="http://schemas.openxmlformats.org/officeDocument/2006/relationships/hyperlink" Target="https://www.england.nhs.uk/publication/the-improving-access-to-psychological-therapies-manua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england.nhs.uk/wp-content/uploads/2021/02/Workforce-Race-Equality-Standard-2020-report.pdf" TargetMode="External"/><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hee.nhs.uk/our-work/mental-health/improving-access-psychological-therapies"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mailto:e.gosling2@nhs.net" TargetMode="External"/><Relationship Id="rId3" Type="http://schemas.openxmlformats.org/officeDocument/2006/relationships/hyperlink" Target="https://www.nhsbenchmarking.nhs.uk/" TargetMode="External"/><Relationship Id="rId7" Type="http://schemas.openxmlformats.org/officeDocument/2006/relationships/hyperlink" Target="mailto:k.phillips20@nhs.net" TargetMode="External"/><Relationship Id="rId2" Type="http://schemas.openxmlformats.org/officeDocument/2006/relationships/hyperlink" Target="mailto:b.sheard@nhs.net" TargetMode="External"/><Relationship Id="rId1" Type="http://schemas.openxmlformats.org/officeDocument/2006/relationships/slideLayout" Target="../slideLayouts/slideLayout2.xml"/><Relationship Id="rId6" Type="http://schemas.openxmlformats.org/officeDocument/2006/relationships/hyperlink" Target="mailto:j.boyd3@nhs.net" TargetMode="External"/><Relationship Id="rId5" Type="http://schemas.openxmlformats.org/officeDocument/2006/relationships/hyperlink" Target="mailto:k.windfuhr@nhs.net" TargetMode="External"/><Relationship Id="rId4" Type="http://schemas.openxmlformats.org/officeDocument/2006/relationships/image" Target="../media/image67.png"/></Relationships>
</file>

<file path=ppt/slides/_rels/slide7.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svg"/><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D1F351-B2AE-4A94-80E4-29031A40D2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A9A11B-04D6-42DF-BB33-D91D786B2067}" type="slidenum">
              <a:rPr kumimoji="0" lang="en-GB" sz="1100" b="1" i="0" u="none" strike="noStrike" kern="1200" cap="none" spc="0" normalizeH="0" baseline="0" noProof="0" smtClean="0">
                <a:ln>
                  <a:noFill/>
                </a:ln>
                <a:solidFill>
                  <a:srgbClr val="76869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100" b="1" i="0" u="none" strike="noStrike" kern="1200" cap="none" spc="0" normalizeH="0" baseline="0" noProof="0">
              <a:ln>
                <a:noFill/>
              </a:ln>
              <a:solidFill>
                <a:srgbClr val="768691"/>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D74B8DE-FD29-0C9C-312D-C8C7B8524ED1}"/>
              </a:ext>
            </a:extLst>
          </p:cNvPr>
          <p:cNvSpPr>
            <a:spLocks noGrp="1"/>
          </p:cNvSpPr>
          <p:nvPr>
            <p:ph type="ctrTitle"/>
          </p:nvPr>
        </p:nvSpPr>
        <p:spPr>
          <a:xfrm>
            <a:off x="1021976" y="1358963"/>
            <a:ext cx="10148047" cy="2387600"/>
          </a:xfrm>
        </p:spPr>
        <p:txBody>
          <a:bodyPr>
            <a:normAutofit fontScale="90000"/>
          </a:bodyPr>
          <a:lstStyle/>
          <a:p>
            <a:r>
              <a:rPr lang="en-GB" sz="4800" dirty="0">
                <a:latin typeface="+mn-lt"/>
              </a:rPr>
              <a:t>Health Education England </a:t>
            </a:r>
            <a:br>
              <a:rPr lang="en-GB" sz="4800" dirty="0">
                <a:latin typeface="+mn-lt"/>
              </a:rPr>
            </a:br>
            <a:r>
              <a:rPr lang="en-GB" sz="4800" dirty="0">
                <a:latin typeface="+mn-lt"/>
              </a:rPr>
              <a:t>NHS Talking Therapies for Anxiety and Depression Workforce Census </a:t>
            </a:r>
            <a:br>
              <a:rPr lang="en-GB" sz="4800" dirty="0">
                <a:latin typeface="+mn-lt"/>
              </a:rPr>
            </a:br>
            <a:endParaRPr lang="en-GB" sz="4800" dirty="0">
              <a:latin typeface="+mn-lt"/>
            </a:endParaRPr>
          </a:p>
        </p:txBody>
      </p:sp>
      <p:sp>
        <p:nvSpPr>
          <p:cNvPr id="10" name="Subtitle 2">
            <a:extLst>
              <a:ext uri="{FF2B5EF4-FFF2-40B4-BE49-F238E27FC236}">
                <a16:creationId xmlns:a16="http://schemas.microsoft.com/office/drawing/2014/main" id="{A7875A77-39D2-0514-3544-929FCA2C73FA}"/>
              </a:ext>
            </a:extLst>
          </p:cNvPr>
          <p:cNvSpPr>
            <a:spLocks noGrp="1"/>
          </p:cNvSpPr>
          <p:nvPr>
            <p:ph type="subTitle" idx="1"/>
          </p:nvPr>
        </p:nvSpPr>
        <p:spPr>
          <a:xfrm>
            <a:off x="1524000" y="4096897"/>
            <a:ext cx="9144000" cy="1655762"/>
          </a:xfrm>
        </p:spPr>
        <p:txBody>
          <a:bodyPr>
            <a:noAutofit/>
          </a:bodyPr>
          <a:lstStyle/>
          <a:p>
            <a:r>
              <a:rPr lang="en-GB" sz="3400" dirty="0">
                <a:latin typeface="+mn-lt"/>
              </a:rPr>
              <a:t>National Report</a:t>
            </a:r>
          </a:p>
          <a:p>
            <a:r>
              <a:rPr lang="en-GB" sz="3400" b="0" dirty="0">
                <a:latin typeface="+mn-lt"/>
              </a:rPr>
              <a:t>January 2023</a:t>
            </a:r>
          </a:p>
          <a:p>
            <a:br>
              <a:rPr lang="en-GB" sz="3400" dirty="0">
                <a:latin typeface="+mn-lt"/>
              </a:rPr>
            </a:br>
            <a:r>
              <a:rPr lang="en-GB" sz="1000" dirty="0">
                <a:latin typeface="+mn-lt"/>
              </a:rPr>
              <a:t> </a:t>
            </a:r>
            <a:r>
              <a:rPr lang="en-GB" sz="2000" dirty="0">
                <a:latin typeface="+mn-lt"/>
              </a:rPr>
              <a:t> </a:t>
            </a:r>
            <a:r>
              <a:rPr lang="en-GB" sz="3400" dirty="0">
                <a:latin typeface="+mn-lt"/>
              </a:rPr>
              <a:t> </a:t>
            </a:r>
          </a:p>
        </p:txBody>
      </p:sp>
    </p:spTree>
    <p:extLst>
      <p:ext uri="{BB962C8B-B14F-4D97-AF65-F5344CB8AC3E}">
        <p14:creationId xmlns:p14="http://schemas.microsoft.com/office/powerpoint/2010/main" val="2021365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table showing the growth in number of low and high intensity staff in the NHS Talking Therapies workforce nationally (WTE) by job role, and the percentage change each year from 2019 to 2022">
            <a:extLst>
              <a:ext uri="{FF2B5EF4-FFF2-40B4-BE49-F238E27FC236}">
                <a16:creationId xmlns:a16="http://schemas.microsoft.com/office/drawing/2014/main" id="{E08994C1-958F-8384-1E5B-C028A42F4CD4}"/>
              </a:ext>
            </a:extLst>
          </p:cNvPr>
          <p:cNvPicPr>
            <a:picLocks noChangeAspect="1"/>
          </p:cNvPicPr>
          <p:nvPr/>
        </p:nvPicPr>
        <p:blipFill>
          <a:blip r:embed="rId2"/>
          <a:stretch>
            <a:fillRect/>
          </a:stretch>
        </p:blipFill>
        <p:spPr>
          <a:xfrm>
            <a:off x="423291" y="1383405"/>
            <a:ext cx="10339197" cy="3879510"/>
          </a:xfrm>
          <a:prstGeom prst="rect">
            <a:avLst/>
          </a:prstGeom>
        </p:spPr>
      </p:pic>
      <p:sp>
        <p:nvSpPr>
          <p:cNvPr id="3" name="Rectangle 2">
            <a:extLst>
              <a:ext uri="{FF2B5EF4-FFF2-40B4-BE49-F238E27FC236}">
                <a16:creationId xmlns:a16="http://schemas.microsoft.com/office/drawing/2014/main" id="{3C3499DB-23B4-C229-75FC-0B046DB0F929}"/>
              </a:ext>
              <a:ext uri="{C183D7F6-B498-43B3-948B-1728B52AA6E4}">
                <adec:decorative xmlns:adec="http://schemas.microsoft.com/office/drawing/2017/decorative" val="1"/>
              </a:ext>
            </a:extLst>
          </p:cNvPr>
          <p:cNvSpPr/>
          <p:nvPr/>
        </p:nvSpPr>
        <p:spPr>
          <a:xfrm>
            <a:off x="0" y="6053328"/>
            <a:ext cx="2953512" cy="804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9DD4A529-826C-40FE-A9D4-E1FC86B1172B}"/>
              </a:ext>
            </a:extLst>
          </p:cNvPr>
          <p:cNvSpPr>
            <a:spLocks noGrp="1"/>
          </p:cNvSpPr>
          <p:nvPr>
            <p:ph type="sldNum" sz="quarter" idx="12"/>
          </p:nvPr>
        </p:nvSpPr>
        <p:spPr/>
        <p:txBody>
          <a:bodyPr/>
          <a:lstStyle/>
          <a:p>
            <a:fld id="{6FA9A11B-04D6-42DF-BB33-D91D786B2067}" type="slidenum">
              <a:rPr lang="en-GB" smtClean="0"/>
              <a:t>10</a:t>
            </a:fld>
            <a:endParaRPr lang="en-GB"/>
          </a:p>
        </p:txBody>
      </p:sp>
      <p:sp>
        <p:nvSpPr>
          <p:cNvPr id="10" name="Title 1">
            <a:extLst>
              <a:ext uri="{FF2B5EF4-FFF2-40B4-BE49-F238E27FC236}">
                <a16:creationId xmlns:a16="http://schemas.microsoft.com/office/drawing/2014/main" id="{FBDE7370-2F86-42FB-9846-7B1B689470FB}"/>
              </a:ext>
            </a:extLst>
          </p:cNvPr>
          <p:cNvSpPr>
            <a:spLocks noGrp="1"/>
          </p:cNvSpPr>
          <p:nvPr>
            <p:ph type="title"/>
          </p:nvPr>
        </p:nvSpPr>
        <p:spPr>
          <a:xfrm>
            <a:off x="342899" y="384177"/>
            <a:ext cx="12239625" cy="882648"/>
          </a:xfrm>
        </p:spPr>
        <p:txBody>
          <a:bodyPr>
            <a:noAutofit/>
          </a:bodyPr>
          <a:lstStyle/>
          <a:p>
            <a:r>
              <a:rPr lang="en-GB" sz="3200" dirty="0"/>
              <a:t>National NHS Talking Therapies workforce overview 2019-2022 – </a:t>
            </a:r>
            <a:br>
              <a:rPr lang="en-GB" sz="3200" dirty="0"/>
            </a:br>
            <a:r>
              <a:rPr lang="en-GB" sz="3200" dirty="0"/>
              <a:t>breakdown by role (1)</a:t>
            </a:r>
          </a:p>
        </p:txBody>
      </p:sp>
      <p:sp>
        <p:nvSpPr>
          <p:cNvPr id="7" name="TextBox 6">
            <a:extLst>
              <a:ext uri="{FF2B5EF4-FFF2-40B4-BE49-F238E27FC236}">
                <a16:creationId xmlns:a16="http://schemas.microsoft.com/office/drawing/2014/main" id="{584CBF8B-EF3A-8365-3203-26744999B6FB}"/>
              </a:ext>
            </a:extLst>
          </p:cNvPr>
          <p:cNvSpPr txBox="1"/>
          <p:nvPr/>
        </p:nvSpPr>
        <p:spPr>
          <a:xfrm>
            <a:off x="342899" y="5379494"/>
            <a:ext cx="10008489" cy="1200329"/>
          </a:xfrm>
          <a:prstGeom prst="rect">
            <a:avLst/>
          </a:prstGeom>
          <a:noFill/>
        </p:spPr>
        <p:txBody>
          <a:bodyPr wrap="square" rtlCol="0">
            <a:spAutoFit/>
          </a:bodyPr>
          <a:lstStyle/>
          <a:p>
            <a:r>
              <a:rPr lang="en-GB" sz="1200"/>
              <a:t>Workforce numbers are broken down above and over the next three pages by job role, with new categorisations shown in green text. </a:t>
            </a:r>
          </a:p>
          <a:p>
            <a:r>
              <a:rPr lang="en-GB" sz="1200"/>
              <a:t>Lead psychological wellbeing practitioner was an additional categorisation included for the first time in 2022, with 74 staff (WTE) reported in this role. Though this has lead to a small decrease in the number of senior psychological wellbeing practitioners reported, when the two categorisations are collated, this resulted in a 17% annual increase in senior/lead PWP numbers </a:t>
            </a:r>
            <a:r>
              <a:rPr lang="en-GB" sz="1200" i="1"/>
              <a:t>(based on assumption that lead PWPs would have sat within senior PWP categorisation between 2019 and 2021). </a:t>
            </a:r>
            <a:r>
              <a:rPr lang="en-GB" sz="1200"/>
              <a:t>Overall</a:t>
            </a:r>
            <a:r>
              <a:rPr lang="en-GB" sz="1200" i="1"/>
              <a:t>, </a:t>
            </a:r>
            <a:r>
              <a:rPr lang="en-GB" sz="1200"/>
              <a:t>qualified PWP staff numbers underwent a 6% increase annually, with a 35% cumulative increase evident between the 2019 and 2022 census dates.</a:t>
            </a:r>
          </a:p>
        </p:txBody>
      </p:sp>
      <p:sp>
        <p:nvSpPr>
          <p:cNvPr id="9" name="TextBox 8">
            <a:extLst>
              <a:ext uri="{FF2B5EF4-FFF2-40B4-BE49-F238E27FC236}">
                <a16:creationId xmlns:a16="http://schemas.microsoft.com/office/drawing/2014/main" id="{D3686FA2-18F6-6CCA-C45A-E0350A2A8AA8}"/>
              </a:ext>
            </a:extLst>
          </p:cNvPr>
          <p:cNvSpPr txBox="1"/>
          <p:nvPr/>
        </p:nvSpPr>
        <p:spPr>
          <a:xfrm>
            <a:off x="9995915" y="3567297"/>
            <a:ext cx="263653" cy="276999"/>
          </a:xfrm>
          <a:prstGeom prst="rect">
            <a:avLst/>
          </a:prstGeom>
          <a:noFill/>
        </p:spPr>
        <p:txBody>
          <a:bodyPr wrap="square" rtlCol="0">
            <a:spAutoFit/>
          </a:bodyPr>
          <a:lstStyle/>
          <a:p>
            <a:r>
              <a:rPr lang="en-GB" sz="1200">
                <a:solidFill>
                  <a:schemeClr val="accent6">
                    <a:lumMod val="75000"/>
                  </a:schemeClr>
                </a:solidFill>
              </a:rPr>
              <a:t>*</a:t>
            </a:r>
          </a:p>
        </p:txBody>
      </p:sp>
      <p:sp>
        <p:nvSpPr>
          <p:cNvPr id="11" name="TextBox 10">
            <a:extLst>
              <a:ext uri="{FF2B5EF4-FFF2-40B4-BE49-F238E27FC236}">
                <a16:creationId xmlns:a16="http://schemas.microsoft.com/office/drawing/2014/main" id="{5A31664F-AAE4-2581-0973-DFAD2444060B}"/>
              </a:ext>
            </a:extLst>
          </p:cNvPr>
          <p:cNvSpPr txBox="1"/>
          <p:nvPr/>
        </p:nvSpPr>
        <p:spPr>
          <a:xfrm>
            <a:off x="9977626" y="3746060"/>
            <a:ext cx="263653" cy="276999"/>
          </a:xfrm>
          <a:prstGeom prst="rect">
            <a:avLst/>
          </a:prstGeom>
          <a:noFill/>
        </p:spPr>
        <p:txBody>
          <a:bodyPr wrap="square" rtlCol="0">
            <a:spAutoFit/>
          </a:bodyPr>
          <a:lstStyle/>
          <a:p>
            <a:r>
              <a:rPr lang="en-GB" sz="1200"/>
              <a:t>*</a:t>
            </a:r>
          </a:p>
        </p:txBody>
      </p:sp>
      <p:sp>
        <p:nvSpPr>
          <p:cNvPr id="12" name="TextBox 11">
            <a:extLst>
              <a:ext uri="{FF2B5EF4-FFF2-40B4-BE49-F238E27FC236}">
                <a16:creationId xmlns:a16="http://schemas.microsoft.com/office/drawing/2014/main" id="{ADF73BDE-BBEB-8BB2-7AD5-28B3DBB99B06}"/>
              </a:ext>
            </a:extLst>
          </p:cNvPr>
          <p:cNvSpPr txBox="1"/>
          <p:nvPr/>
        </p:nvSpPr>
        <p:spPr>
          <a:xfrm>
            <a:off x="10832021" y="3559879"/>
            <a:ext cx="1183195" cy="400110"/>
          </a:xfrm>
          <a:prstGeom prst="rect">
            <a:avLst/>
          </a:prstGeom>
          <a:noFill/>
          <a:ln>
            <a:solidFill>
              <a:schemeClr val="tx1"/>
            </a:solidFill>
          </a:ln>
        </p:spPr>
        <p:txBody>
          <a:bodyPr wrap="square" rtlCol="0">
            <a:spAutoFit/>
          </a:bodyPr>
          <a:lstStyle/>
          <a:p>
            <a:pPr algn="ctr"/>
            <a:r>
              <a:rPr lang="en-GB" sz="1000"/>
              <a:t>*: 2020 – 2022 cumulative change</a:t>
            </a:r>
          </a:p>
        </p:txBody>
      </p:sp>
    </p:spTree>
    <p:extLst>
      <p:ext uri="{BB962C8B-B14F-4D97-AF65-F5344CB8AC3E}">
        <p14:creationId xmlns:p14="http://schemas.microsoft.com/office/powerpoint/2010/main" val="3725089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C3499DB-23B4-C229-75FC-0B046DB0F929}"/>
              </a:ext>
              <a:ext uri="{C183D7F6-B498-43B3-948B-1728B52AA6E4}">
                <adec:decorative xmlns:adec="http://schemas.microsoft.com/office/drawing/2017/decorative" val="1"/>
              </a:ext>
            </a:extLst>
          </p:cNvPr>
          <p:cNvSpPr/>
          <p:nvPr/>
        </p:nvSpPr>
        <p:spPr>
          <a:xfrm>
            <a:off x="0" y="6053328"/>
            <a:ext cx="2953512" cy="804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9DD4A529-826C-40FE-A9D4-E1FC86B1172B}"/>
              </a:ext>
            </a:extLst>
          </p:cNvPr>
          <p:cNvSpPr>
            <a:spLocks noGrp="1"/>
          </p:cNvSpPr>
          <p:nvPr>
            <p:ph type="sldNum" sz="quarter" idx="12"/>
          </p:nvPr>
        </p:nvSpPr>
        <p:spPr/>
        <p:txBody>
          <a:bodyPr/>
          <a:lstStyle/>
          <a:p>
            <a:fld id="{6FA9A11B-04D6-42DF-BB33-D91D786B2067}" type="slidenum">
              <a:rPr lang="en-GB" smtClean="0"/>
              <a:t>11</a:t>
            </a:fld>
            <a:endParaRPr lang="en-GB"/>
          </a:p>
        </p:txBody>
      </p:sp>
      <p:sp>
        <p:nvSpPr>
          <p:cNvPr id="8" name="TextBox 7">
            <a:extLst>
              <a:ext uri="{FF2B5EF4-FFF2-40B4-BE49-F238E27FC236}">
                <a16:creationId xmlns:a16="http://schemas.microsoft.com/office/drawing/2014/main" id="{40E9FEAE-1E64-0F58-9279-3DBA1F586B38}"/>
              </a:ext>
            </a:extLst>
          </p:cNvPr>
          <p:cNvSpPr txBox="1"/>
          <p:nvPr/>
        </p:nvSpPr>
        <p:spPr>
          <a:xfrm>
            <a:off x="415671" y="1621228"/>
            <a:ext cx="10008489" cy="3600986"/>
          </a:xfrm>
          <a:prstGeom prst="rect">
            <a:avLst/>
          </a:prstGeom>
          <a:noFill/>
        </p:spPr>
        <p:txBody>
          <a:bodyPr wrap="square" rtlCol="0">
            <a:spAutoFit/>
          </a:bodyPr>
          <a:lstStyle/>
          <a:p>
            <a:r>
              <a:rPr lang="en-GB" sz="1200"/>
              <a:t>To allow for greater granularity, CBT therapists have been split out from other high intensity therapists within this workforce timeseries breakdown (based on </a:t>
            </a:r>
            <a:r>
              <a:rPr lang="en-US" sz="1200" i="1"/>
              <a:t>assumption that anyone in high intensity therapists (HITs) </a:t>
            </a:r>
            <a:r>
              <a:rPr lang="en-US" sz="1200" i="1" err="1"/>
              <a:t>categorisation</a:t>
            </a:r>
            <a:r>
              <a:rPr lang="en-US" sz="1200" i="1"/>
              <a:t> in year 1 would go into one of either CBT therapists or other high intensity therapists categorisations from year 2 onwards). </a:t>
            </a:r>
            <a:r>
              <a:rPr lang="en-US" sz="1200"/>
              <a:t>This does, however, remove the capability to compare cumulative 2019 to 2022 positions, and so it is worth noting that the cumulative change positions for these roles instead relate to 2020 (not 2019) to 2022 comparisons.</a:t>
            </a:r>
            <a:endParaRPr lang="en-GB" sz="1200"/>
          </a:p>
          <a:p>
            <a:endParaRPr lang="en-GB" sz="1200"/>
          </a:p>
          <a:p>
            <a:r>
              <a:rPr lang="en-GB" sz="1200"/>
              <a:t>As highlighted within the project background information, several changes to terminology/job role categorisations were made for the 2022 data specification template, particularly in relation to high intensity roles such as other high intensity therapists, which have been categorised as follows over the project timeseries to date:</a:t>
            </a:r>
          </a:p>
          <a:p>
            <a:pPr marL="742950" lvl="1" indent="-285750">
              <a:buFontTx/>
              <a:buChar char="-"/>
            </a:pPr>
            <a:r>
              <a:rPr lang="en-US" sz="1200"/>
              <a:t>2019: included within totality of high intensity therapists</a:t>
            </a:r>
          </a:p>
          <a:p>
            <a:pPr marL="742950" lvl="1" indent="-285750">
              <a:buFontTx/>
              <a:buChar char="-"/>
            </a:pPr>
            <a:r>
              <a:rPr lang="en-US" sz="1200"/>
              <a:t>2020 and 2021: segregated as other high intensity therapists – both NHS Talking Therapies and non-NHS Talking Therapies accredited</a:t>
            </a:r>
          </a:p>
          <a:p>
            <a:pPr marL="742950" lvl="1" indent="-285750">
              <a:buFontTx/>
              <a:buChar char="-"/>
            </a:pPr>
            <a:r>
              <a:rPr lang="en-US" sz="1200"/>
              <a:t>2022: segregated as other high intensity therapists (not recognised by NHS Talking Therapies)</a:t>
            </a:r>
          </a:p>
          <a:p>
            <a:pPr marL="742950" lvl="1" indent="-285750">
              <a:buFontTx/>
              <a:buChar char="-"/>
            </a:pPr>
            <a:endParaRPr lang="en-GB" sz="1200"/>
          </a:p>
          <a:p>
            <a:r>
              <a:rPr lang="en-GB" sz="1200"/>
              <a:t>Additionally, the previously utilised applied psychologist categorisation was removed from the 2022 data specification, with services instead asked to </a:t>
            </a:r>
            <a:r>
              <a:rPr lang="en-US" sz="1200"/>
              <a:t>include these staff within their specific modalities.</a:t>
            </a:r>
          </a:p>
          <a:p>
            <a:endParaRPr lang="en-US" sz="1200"/>
          </a:p>
          <a:p>
            <a:r>
              <a:rPr lang="en-US" sz="1200"/>
              <a:t>When non-trainee HIT therapist numbers are reviewed in their totality, a 21% increase in staff numbers is evident from the 2019 to 2022 census dates.</a:t>
            </a:r>
          </a:p>
          <a:p>
            <a:endParaRPr lang="en-US" sz="1200"/>
          </a:p>
          <a:p>
            <a:r>
              <a:rPr lang="en-US" sz="1200"/>
              <a:t>Overall, low and high intensity staff numbers increased by circa 45% between 2019 and 2022; rising from 7,135 staff (WTE) to 10,315 staff (WTE) on 31</a:t>
            </a:r>
            <a:r>
              <a:rPr lang="en-US" sz="1200" baseline="30000"/>
              <a:t>st</a:t>
            </a:r>
            <a:r>
              <a:rPr lang="en-US" sz="1200"/>
              <a:t> March 2022.</a:t>
            </a:r>
          </a:p>
        </p:txBody>
      </p:sp>
      <p:sp>
        <p:nvSpPr>
          <p:cNvPr id="6" name="Title 1">
            <a:extLst>
              <a:ext uri="{FF2B5EF4-FFF2-40B4-BE49-F238E27FC236}">
                <a16:creationId xmlns:a16="http://schemas.microsoft.com/office/drawing/2014/main" id="{0368B626-41F7-A330-7F5A-006F8DDBC3F7}"/>
              </a:ext>
            </a:extLst>
          </p:cNvPr>
          <p:cNvSpPr>
            <a:spLocks noGrp="1"/>
          </p:cNvSpPr>
          <p:nvPr>
            <p:ph type="title"/>
          </p:nvPr>
        </p:nvSpPr>
        <p:spPr>
          <a:xfrm>
            <a:off x="342899" y="384177"/>
            <a:ext cx="12239625" cy="882648"/>
          </a:xfrm>
        </p:spPr>
        <p:txBody>
          <a:bodyPr>
            <a:noAutofit/>
          </a:bodyPr>
          <a:lstStyle/>
          <a:p>
            <a:r>
              <a:rPr lang="en-GB" sz="3200" dirty="0"/>
              <a:t>National NHS Talking Therapies workforce overview 2019-2022 – </a:t>
            </a:r>
            <a:br>
              <a:rPr lang="en-GB" sz="3200" dirty="0"/>
            </a:br>
            <a:r>
              <a:rPr lang="en-GB" sz="3200" dirty="0"/>
              <a:t>breakdown by role (2)</a:t>
            </a:r>
          </a:p>
        </p:txBody>
      </p:sp>
    </p:spTree>
    <p:extLst>
      <p:ext uri="{BB962C8B-B14F-4D97-AF65-F5344CB8AC3E}">
        <p14:creationId xmlns:p14="http://schemas.microsoft.com/office/powerpoint/2010/main" val="1593020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0F2C26-D1CC-442D-B13A-0D58985EBA0C}"/>
              </a:ext>
            </a:extLst>
          </p:cNvPr>
          <p:cNvSpPr>
            <a:spLocks noGrp="1"/>
          </p:cNvSpPr>
          <p:nvPr>
            <p:ph type="sldNum" sz="quarter" idx="12"/>
          </p:nvPr>
        </p:nvSpPr>
        <p:spPr/>
        <p:txBody>
          <a:bodyPr/>
          <a:lstStyle/>
          <a:p>
            <a:fld id="{6FA9A11B-04D6-42DF-BB33-D91D786B2067}" type="slidenum">
              <a:rPr lang="en-GB" smtClean="0"/>
              <a:t>12</a:t>
            </a:fld>
            <a:endParaRPr lang="en-GB"/>
          </a:p>
        </p:txBody>
      </p:sp>
      <p:sp>
        <p:nvSpPr>
          <p:cNvPr id="11" name="Rectangle 10">
            <a:extLst>
              <a:ext uri="{FF2B5EF4-FFF2-40B4-BE49-F238E27FC236}">
                <a16:creationId xmlns:a16="http://schemas.microsoft.com/office/drawing/2014/main" id="{29A3AD5C-8311-473A-A358-73D98E5832AE}"/>
              </a:ext>
              <a:ext uri="{C183D7F6-B498-43B3-948B-1728B52AA6E4}">
                <adec:decorative xmlns:adec="http://schemas.microsoft.com/office/drawing/2017/decorative" val="1"/>
              </a:ext>
            </a:extLst>
          </p:cNvPr>
          <p:cNvSpPr/>
          <p:nvPr/>
        </p:nvSpPr>
        <p:spPr>
          <a:xfrm>
            <a:off x="180975" y="5829300"/>
            <a:ext cx="2476500" cy="88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2FBCD00B-2054-46D6-07CB-0FCBA276AF05}"/>
              </a:ext>
            </a:extLst>
          </p:cNvPr>
          <p:cNvSpPr txBox="1"/>
          <p:nvPr/>
        </p:nvSpPr>
        <p:spPr>
          <a:xfrm>
            <a:off x="333375" y="5339788"/>
            <a:ext cx="9834754" cy="1384995"/>
          </a:xfrm>
          <a:prstGeom prst="rect">
            <a:avLst/>
          </a:prstGeom>
          <a:noFill/>
        </p:spPr>
        <p:txBody>
          <a:bodyPr wrap="square" rtlCol="0">
            <a:spAutoFit/>
          </a:bodyPr>
          <a:lstStyle/>
          <a:p>
            <a:r>
              <a:rPr lang="en-US" sz="1200"/>
              <a:t>The senior employment support advisor role represents a further addition to the 2022 data specification, which has likely impacted employment support advisor numbers with some staff previously categorised here now likely placed within this new role. Overall, employment support staff numbers have undergone a 5% reduction between 2021 and 2022, with 353 staff (WTE) in post on the latest census date.</a:t>
            </a:r>
          </a:p>
          <a:p>
            <a:r>
              <a:rPr lang="en-US" sz="1200"/>
              <a:t>Further, additional low intensity roles were reclassified for 2022, with 13% growth evidenced by this staff cohort in the 12-month period. </a:t>
            </a:r>
            <a:r>
              <a:rPr lang="en-GB" sz="1200"/>
              <a:t>Staff numbers (WTE) within the overarching additional roles categorisation have remained largely in line with 2021 figures, though it is worth noting that this finding is heavily impacted by the removal of the previously utilised other trainee category. </a:t>
            </a:r>
            <a:r>
              <a:rPr lang="en-US" sz="1200"/>
              <a:t>Other trainees accounted for 71 staff (WTE) during 2021, though this category was removed within the 2022 specification with </a:t>
            </a:r>
            <a:r>
              <a:rPr lang="en-GB" sz="1200"/>
              <a:t>services</a:t>
            </a:r>
            <a:r>
              <a:rPr lang="en-US" sz="1200"/>
              <a:t> asked to categorise trainees into either low/high intensity roles.</a:t>
            </a:r>
            <a:endParaRPr lang="en-GB" sz="1200"/>
          </a:p>
        </p:txBody>
      </p:sp>
      <p:sp>
        <p:nvSpPr>
          <p:cNvPr id="6" name="Title 1">
            <a:extLst>
              <a:ext uri="{FF2B5EF4-FFF2-40B4-BE49-F238E27FC236}">
                <a16:creationId xmlns:a16="http://schemas.microsoft.com/office/drawing/2014/main" id="{30969405-2CAF-7C8F-E524-86D4DCA06EBD}"/>
              </a:ext>
            </a:extLst>
          </p:cNvPr>
          <p:cNvSpPr>
            <a:spLocks noGrp="1"/>
          </p:cNvSpPr>
          <p:nvPr>
            <p:ph type="title"/>
          </p:nvPr>
        </p:nvSpPr>
        <p:spPr>
          <a:xfrm>
            <a:off x="342899" y="384177"/>
            <a:ext cx="12239625" cy="882648"/>
          </a:xfrm>
        </p:spPr>
        <p:txBody>
          <a:bodyPr>
            <a:noAutofit/>
          </a:bodyPr>
          <a:lstStyle/>
          <a:p>
            <a:r>
              <a:rPr lang="en-GB" sz="3200" dirty="0"/>
              <a:t>National NHS Talking Therapies workforce overview 2019-2022 – </a:t>
            </a:r>
            <a:br>
              <a:rPr lang="en-GB" sz="3200" dirty="0"/>
            </a:br>
            <a:r>
              <a:rPr lang="en-GB" sz="3200" dirty="0"/>
              <a:t>breakdown by role (3)</a:t>
            </a:r>
          </a:p>
        </p:txBody>
      </p:sp>
      <p:pic>
        <p:nvPicPr>
          <p:cNvPr id="8" name="Picture 7" descr="A table showing the growth in number of employment support staff and staff in additional roles in the NHS Talking Therapies workforce nationally (WTE) by job role, and the percentage change each year from 2019 to 2022">
            <a:extLst>
              <a:ext uri="{FF2B5EF4-FFF2-40B4-BE49-F238E27FC236}">
                <a16:creationId xmlns:a16="http://schemas.microsoft.com/office/drawing/2014/main" id="{531EBDB5-B7B6-62A5-2E04-9DC0BCD41EB8}"/>
              </a:ext>
            </a:extLst>
          </p:cNvPr>
          <p:cNvPicPr>
            <a:picLocks noChangeAspect="1"/>
          </p:cNvPicPr>
          <p:nvPr/>
        </p:nvPicPr>
        <p:blipFill>
          <a:blip r:embed="rId2"/>
          <a:stretch>
            <a:fillRect/>
          </a:stretch>
        </p:blipFill>
        <p:spPr>
          <a:xfrm>
            <a:off x="444622" y="1331650"/>
            <a:ext cx="10233582" cy="3995303"/>
          </a:xfrm>
          <a:prstGeom prst="rect">
            <a:avLst/>
          </a:prstGeom>
        </p:spPr>
      </p:pic>
    </p:spTree>
    <p:extLst>
      <p:ext uri="{BB962C8B-B14F-4D97-AF65-F5344CB8AC3E}">
        <p14:creationId xmlns:p14="http://schemas.microsoft.com/office/powerpoint/2010/main" val="3998928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D4A529-826C-40FE-A9D4-E1FC86B1172B}"/>
              </a:ext>
            </a:extLst>
          </p:cNvPr>
          <p:cNvSpPr>
            <a:spLocks noGrp="1"/>
          </p:cNvSpPr>
          <p:nvPr>
            <p:ph type="sldNum" sz="quarter" idx="12"/>
          </p:nvPr>
        </p:nvSpPr>
        <p:spPr/>
        <p:txBody>
          <a:bodyPr/>
          <a:lstStyle/>
          <a:p>
            <a:fld id="{6FA9A11B-04D6-42DF-BB33-D91D786B2067}" type="slidenum">
              <a:rPr lang="en-GB" smtClean="0"/>
              <a:t>13</a:t>
            </a:fld>
            <a:endParaRPr lang="en-GB"/>
          </a:p>
        </p:txBody>
      </p:sp>
      <p:sp>
        <p:nvSpPr>
          <p:cNvPr id="8" name="TextBox 7">
            <a:extLst>
              <a:ext uri="{FF2B5EF4-FFF2-40B4-BE49-F238E27FC236}">
                <a16:creationId xmlns:a16="http://schemas.microsoft.com/office/drawing/2014/main" id="{40E9FEAE-1E64-0F58-9279-3DBA1F586B38}"/>
              </a:ext>
            </a:extLst>
          </p:cNvPr>
          <p:cNvSpPr txBox="1"/>
          <p:nvPr/>
        </p:nvSpPr>
        <p:spPr>
          <a:xfrm>
            <a:off x="333375" y="4127124"/>
            <a:ext cx="9546336" cy="2123658"/>
          </a:xfrm>
          <a:prstGeom prst="rect">
            <a:avLst/>
          </a:prstGeom>
          <a:noFill/>
        </p:spPr>
        <p:txBody>
          <a:bodyPr wrap="square" rtlCol="0">
            <a:spAutoFit/>
          </a:bodyPr>
          <a:lstStyle/>
          <a:p>
            <a:r>
              <a:rPr lang="en-GB" sz="1200"/>
              <a:t>95% of staff (WTE) time allocated to supervisory roles/duties was comprised of supervisors who had undertaken NHS Talking Therapies supervisory training. There has been a steady decline in the number of supervisors who have not undertaken the NHS Talking Therapies supervision module/training since the project inception in 2019, with numbers reducing cumulatively in that time by 63% - from 137 to 51 staff (WTE). </a:t>
            </a:r>
          </a:p>
          <a:p>
            <a:endParaRPr lang="en-GB" sz="1200"/>
          </a:p>
          <a:p>
            <a:r>
              <a:rPr lang="en-GB" sz="1200"/>
              <a:t>Other job roles accounted for a small proportion of NHS Talking Therapies workforce numbers, totalling 159 staff (WTE) on 31</a:t>
            </a:r>
            <a:r>
              <a:rPr lang="en-GB" sz="1200" baseline="30000"/>
              <a:t>st</a:t>
            </a:r>
            <a:r>
              <a:rPr lang="en-GB" sz="1200"/>
              <a:t> March 2022. Responses by services detailed various roles categorised within this cohort, ranging from marketing/communications positions to referral co-ordinators.</a:t>
            </a:r>
          </a:p>
          <a:p>
            <a:endParaRPr lang="en-GB" sz="1200"/>
          </a:p>
          <a:p>
            <a:r>
              <a:rPr lang="en-GB" sz="1200"/>
              <a:t>As previously described, when viewing NHS Talking Therapies workforce numbers in their totality, staff levels have increased by 4% between the 2021 and 2022 census dates. Since the workforce benchmarking series commenced in June 2019, NHS Talking Therapies services have seen a 38% cumulative increase nationally.</a:t>
            </a:r>
          </a:p>
          <a:p>
            <a:endParaRPr lang="en-GB" sz="1200"/>
          </a:p>
        </p:txBody>
      </p:sp>
      <p:sp>
        <p:nvSpPr>
          <p:cNvPr id="6" name="Title 1">
            <a:extLst>
              <a:ext uri="{FF2B5EF4-FFF2-40B4-BE49-F238E27FC236}">
                <a16:creationId xmlns:a16="http://schemas.microsoft.com/office/drawing/2014/main" id="{E8B0130B-0515-31C9-8613-A03D63D20016}"/>
              </a:ext>
            </a:extLst>
          </p:cNvPr>
          <p:cNvSpPr>
            <a:spLocks noGrp="1"/>
          </p:cNvSpPr>
          <p:nvPr>
            <p:ph type="title"/>
          </p:nvPr>
        </p:nvSpPr>
        <p:spPr>
          <a:xfrm>
            <a:off x="342899" y="384177"/>
            <a:ext cx="12239625" cy="882648"/>
          </a:xfrm>
        </p:spPr>
        <p:txBody>
          <a:bodyPr>
            <a:noAutofit/>
          </a:bodyPr>
          <a:lstStyle/>
          <a:p>
            <a:r>
              <a:rPr lang="en-GB" sz="3200" dirty="0"/>
              <a:t>National NHS Talking Therapies workforce overview 2019-2022 – </a:t>
            </a:r>
            <a:br>
              <a:rPr lang="en-GB" sz="3200" dirty="0"/>
            </a:br>
            <a:r>
              <a:rPr lang="en-GB" sz="3200" dirty="0"/>
              <a:t>breakdown by role (4)</a:t>
            </a:r>
          </a:p>
        </p:txBody>
      </p:sp>
      <p:pic>
        <p:nvPicPr>
          <p:cNvPr id="7" name="Picture 6" descr="A table showing the growth in number of staff within non-patient facing roles in the NHS Talking Therapies workforce nationally (WTE) by job role, and the percentage change each year from 2019 to 2022">
            <a:extLst>
              <a:ext uri="{FF2B5EF4-FFF2-40B4-BE49-F238E27FC236}">
                <a16:creationId xmlns:a16="http://schemas.microsoft.com/office/drawing/2014/main" id="{D383E1A9-CB2F-1A75-9774-CE4D7475D3A1}"/>
              </a:ext>
            </a:extLst>
          </p:cNvPr>
          <p:cNvPicPr>
            <a:picLocks noChangeAspect="1"/>
          </p:cNvPicPr>
          <p:nvPr/>
        </p:nvPicPr>
        <p:blipFill>
          <a:blip r:embed="rId2"/>
          <a:stretch>
            <a:fillRect/>
          </a:stretch>
        </p:blipFill>
        <p:spPr>
          <a:xfrm>
            <a:off x="439510" y="1654762"/>
            <a:ext cx="10613189" cy="2227460"/>
          </a:xfrm>
          <a:prstGeom prst="rect">
            <a:avLst/>
          </a:prstGeom>
        </p:spPr>
      </p:pic>
    </p:spTree>
    <p:extLst>
      <p:ext uri="{BB962C8B-B14F-4D97-AF65-F5344CB8AC3E}">
        <p14:creationId xmlns:p14="http://schemas.microsoft.com/office/powerpoint/2010/main" val="1547889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B19895-2495-4F46-84C0-8BFEE21C9D8A}"/>
              </a:ext>
            </a:extLst>
          </p:cNvPr>
          <p:cNvSpPr>
            <a:spLocks noGrp="1"/>
          </p:cNvSpPr>
          <p:nvPr>
            <p:ph type="sldNum" sz="quarter" idx="12"/>
          </p:nvPr>
        </p:nvSpPr>
        <p:spPr/>
        <p:txBody>
          <a:bodyPr/>
          <a:lstStyle/>
          <a:p>
            <a:fld id="{6FA9A11B-04D6-42DF-BB33-D91D786B2067}" type="slidenum">
              <a:rPr lang="en-GB" smtClean="0"/>
              <a:t>14</a:t>
            </a:fld>
            <a:endParaRPr lang="en-GB"/>
          </a:p>
        </p:txBody>
      </p:sp>
      <p:sp>
        <p:nvSpPr>
          <p:cNvPr id="6" name="Title 1">
            <a:extLst>
              <a:ext uri="{FF2B5EF4-FFF2-40B4-BE49-F238E27FC236}">
                <a16:creationId xmlns:a16="http://schemas.microsoft.com/office/drawing/2014/main" id="{C159E996-732E-45BE-B00B-0A1A2E8F1B5B}"/>
              </a:ext>
            </a:extLst>
          </p:cNvPr>
          <p:cNvSpPr>
            <a:spLocks noGrp="1"/>
          </p:cNvSpPr>
          <p:nvPr>
            <p:ph type="title"/>
          </p:nvPr>
        </p:nvSpPr>
        <p:spPr>
          <a:xfrm>
            <a:off x="323851" y="2987675"/>
            <a:ext cx="11525250" cy="882650"/>
          </a:xfrm>
        </p:spPr>
        <p:txBody>
          <a:bodyPr>
            <a:noAutofit/>
          </a:bodyPr>
          <a:lstStyle/>
          <a:p>
            <a:r>
              <a:rPr lang="en-GB" dirty="0"/>
              <a:t>Project findings </a:t>
            </a:r>
            <a:br>
              <a:rPr lang="en-GB" dirty="0"/>
            </a:br>
            <a:r>
              <a:rPr lang="en-GB" dirty="0"/>
              <a:t>NHS Talking Therapies service provision </a:t>
            </a:r>
            <a:br>
              <a:rPr lang="en-GB" dirty="0"/>
            </a:br>
            <a:r>
              <a:rPr lang="en-GB" dirty="0"/>
              <a:t>and activity</a:t>
            </a:r>
          </a:p>
        </p:txBody>
      </p:sp>
    </p:spTree>
    <p:extLst>
      <p:ext uri="{BB962C8B-B14F-4D97-AF65-F5344CB8AC3E}">
        <p14:creationId xmlns:p14="http://schemas.microsoft.com/office/powerpoint/2010/main" val="3225899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964C7-8686-4881-A29E-36312AE06634}"/>
              </a:ext>
            </a:extLst>
          </p:cNvPr>
          <p:cNvSpPr>
            <a:spLocks noGrp="1"/>
          </p:cNvSpPr>
          <p:nvPr>
            <p:ph type="title"/>
          </p:nvPr>
        </p:nvSpPr>
        <p:spPr/>
        <p:txBody>
          <a:bodyPr>
            <a:normAutofit/>
          </a:bodyPr>
          <a:lstStyle/>
          <a:p>
            <a:r>
              <a:rPr lang="en-GB" sz="3500" dirty="0"/>
              <a:t>NHS Talking Therapies-LTC</a:t>
            </a:r>
          </a:p>
        </p:txBody>
      </p:sp>
      <p:sp>
        <p:nvSpPr>
          <p:cNvPr id="3" name="Content Placeholder 2">
            <a:extLst>
              <a:ext uri="{FF2B5EF4-FFF2-40B4-BE49-F238E27FC236}">
                <a16:creationId xmlns:a16="http://schemas.microsoft.com/office/drawing/2014/main" id="{22205ADC-2CE8-4F37-85E2-CDBA8BAFA1FC}"/>
              </a:ext>
            </a:extLst>
          </p:cNvPr>
          <p:cNvSpPr>
            <a:spLocks noGrp="1"/>
          </p:cNvSpPr>
          <p:nvPr>
            <p:ph idx="1"/>
          </p:nvPr>
        </p:nvSpPr>
        <p:spPr>
          <a:xfrm>
            <a:off x="6227060" y="2791328"/>
            <a:ext cx="4809748" cy="1698376"/>
          </a:xfrm>
        </p:spPr>
        <p:txBody>
          <a:bodyPr>
            <a:noAutofit/>
          </a:bodyPr>
          <a:lstStyle/>
          <a:p>
            <a:pPr marL="0" indent="0">
              <a:lnSpc>
                <a:spcPct val="100000"/>
              </a:lnSpc>
              <a:spcAft>
                <a:spcPts val="800"/>
              </a:spcAft>
              <a:buNone/>
            </a:pPr>
            <a:r>
              <a:rPr lang="en-GB" sz="1200">
                <a:effectLst/>
                <a:ea typeface="Calibri" panose="020F0502020204030204" pitchFamily="34" charset="0"/>
                <a:cs typeface="Times New Roman" panose="02020603050405020304" pitchFamily="18" charset="0"/>
              </a:rPr>
              <a:t>80% of respondents to this metric confirmed an NHS Talking Therapies-LTC offer, comprising 156 </a:t>
            </a:r>
            <a:r>
              <a:rPr lang="en-GB" sz="1200">
                <a:ea typeface="Calibri" panose="020F0502020204030204" pitchFamily="34" charset="0"/>
                <a:cs typeface="Times New Roman" panose="02020603050405020304" pitchFamily="18" charset="0"/>
              </a:rPr>
              <a:t>of</a:t>
            </a:r>
            <a:r>
              <a:rPr lang="en-GB" sz="1200">
                <a:effectLst/>
                <a:ea typeface="Calibri" panose="020F0502020204030204" pitchFamily="34" charset="0"/>
                <a:cs typeface="Times New Roman" panose="02020603050405020304" pitchFamily="18" charset="0"/>
              </a:rPr>
              <a:t> 194 responses. NHS Talking Therapies-LTC services aim to allow improved access to NHS Talking Therapies treatments for patients with long term physical health conditions.</a:t>
            </a:r>
          </a:p>
          <a:p>
            <a:pPr marL="0" indent="0">
              <a:lnSpc>
                <a:spcPct val="100000"/>
              </a:lnSpc>
              <a:spcAft>
                <a:spcPts val="800"/>
              </a:spcAft>
              <a:buNone/>
            </a:pPr>
            <a:r>
              <a:rPr lang="en-GB" sz="1200" b="0" i="0" u="none" strike="noStrike" baseline="0">
                <a:solidFill>
                  <a:srgbClr val="000000"/>
                </a:solidFill>
                <a:latin typeface="Calibri" panose="020F0502020204030204" pitchFamily="34" charset="0"/>
                <a:cs typeface="Times New Roman" panose="02020603050405020304" pitchFamily="18" charset="0"/>
              </a:rPr>
              <a:t>Coverage has increased between the 2021 and 2022 census dates, with 72% of </a:t>
            </a:r>
            <a:r>
              <a:rPr lang="en-GB" sz="1200"/>
              <a:t>services</a:t>
            </a:r>
            <a:r>
              <a:rPr lang="en-GB" sz="1200" b="0" i="0" u="none" strike="noStrike" baseline="0">
                <a:solidFill>
                  <a:srgbClr val="000000"/>
                </a:solidFill>
                <a:latin typeface="Calibri" panose="020F0502020204030204" pitchFamily="34" charset="0"/>
                <a:cs typeface="Times New Roman" panose="02020603050405020304" pitchFamily="18" charset="0"/>
              </a:rPr>
              <a:t> confirming an NHS Talking Therapies-LTC offer in 2021, compared to 80% in 2022.</a:t>
            </a:r>
            <a:endParaRPr lang="en-US" sz="1800" b="0" i="0" u="none" strike="noStrike" baseline="0">
              <a:solidFill>
                <a:srgbClr val="000000"/>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69ED6EF9-81F5-4D38-9155-90C8222A209C}"/>
              </a:ext>
            </a:extLst>
          </p:cNvPr>
          <p:cNvSpPr>
            <a:spLocks noGrp="1"/>
          </p:cNvSpPr>
          <p:nvPr>
            <p:ph type="sldNum" sz="quarter" idx="12"/>
          </p:nvPr>
        </p:nvSpPr>
        <p:spPr/>
        <p:txBody>
          <a:bodyPr/>
          <a:lstStyle/>
          <a:p>
            <a:fld id="{6FA9A11B-04D6-42DF-BB33-D91D786B2067}" type="slidenum">
              <a:rPr lang="en-GB" smtClean="0"/>
              <a:t>15</a:t>
            </a:fld>
            <a:endParaRPr lang="en-GB"/>
          </a:p>
        </p:txBody>
      </p:sp>
      <p:pic>
        <p:nvPicPr>
          <p:cNvPr id="5" name="Picture 4" descr="A pie chart detailing the 80% proportion or respondents who confirmed an NHS Talking Therapies-LTC offer, compared to 20% who did not">
            <a:extLst>
              <a:ext uri="{FF2B5EF4-FFF2-40B4-BE49-F238E27FC236}">
                <a16:creationId xmlns:a16="http://schemas.microsoft.com/office/drawing/2014/main" id="{B9EE412A-78BE-6102-16B4-7772FF9A4822}"/>
              </a:ext>
            </a:extLst>
          </p:cNvPr>
          <p:cNvPicPr>
            <a:picLocks noChangeAspect="1"/>
          </p:cNvPicPr>
          <p:nvPr/>
        </p:nvPicPr>
        <p:blipFill rotWithShape="1">
          <a:blip r:embed="rId2"/>
          <a:srcRect l="24850" r="21848"/>
          <a:stretch/>
        </p:blipFill>
        <p:spPr>
          <a:xfrm>
            <a:off x="1155192" y="1266826"/>
            <a:ext cx="4429957" cy="4848746"/>
          </a:xfrm>
          <a:prstGeom prst="rect">
            <a:avLst/>
          </a:prstGeom>
        </p:spPr>
      </p:pic>
    </p:spTree>
    <p:extLst>
      <p:ext uri="{BB962C8B-B14F-4D97-AF65-F5344CB8AC3E}">
        <p14:creationId xmlns:p14="http://schemas.microsoft.com/office/powerpoint/2010/main" val="984736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964C7-8686-4881-A29E-36312AE06634}"/>
              </a:ext>
            </a:extLst>
          </p:cNvPr>
          <p:cNvSpPr>
            <a:spLocks noGrp="1"/>
          </p:cNvSpPr>
          <p:nvPr>
            <p:ph type="title"/>
          </p:nvPr>
        </p:nvSpPr>
        <p:spPr/>
        <p:txBody>
          <a:bodyPr>
            <a:normAutofit/>
          </a:bodyPr>
          <a:lstStyle/>
          <a:p>
            <a:r>
              <a:rPr lang="en-GB" sz="3500" dirty="0"/>
              <a:t>Service provision – access</a:t>
            </a:r>
          </a:p>
        </p:txBody>
      </p:sp>
      <p:sp>
        <p:nvSpPr>
          <p:cNvPr id="4" name="Slide Number Placeholder 3">
            <a:extLst>
              <a:ext uri="{FF2B5EF4-FFF2-40B4-BE49-F238E27FC236}">
                <a16:creationId xmlns:a16="http://schemas.microsoft.com/office/drawing/2014/main" id="{69ED6EF9-81F5-4D38-9155-90C8222A209C}"/>
              </a:ext>
            </a:extLst>
          </p:cNvPr>
          <p:cNvSpPr>
            <a:spLocks noGrp="1"/>
          </p:cNvSpPr>
          <p:nvPr>
            <p:ph type="sldNum" sz="quarter" idx="12"/>
          </p:nvPr>
        </p:nvSpPr>
        <p:spPr/>
        <p:txBody>
          <a:bodyPr/>
          <a:lstStyle/>
          <a:p>
            <a:fld id="{6FA9A11B-04D6-42DF-BB33-D91D786B2067}" type="slidenum">
              <a:rPr lang="en-GB" smtClean="0"/>
              <a:t>16</a:t>
            </a:fld>
            <a:endParaRPr lang="en-GB"/>
          </a:p>
        </p:txBody>
      </p:sp>
      <p:pic>
        <p:nvPicPr>
          <p:cNvPr id="6" name="Picture 5" descr="A bar chart showing the proportion of services who offer tailored pathways for specific patient age cohorts. 25% of providers reported specific pathways for University students, 19% for patients aged 18-25 years old, and 22% for older adults (patients aged 65+)">
            <a:extLst>
              <a:ext uri="{FF2B5EF4-FFF2-40B4-BE49-F238E27FC236}">
                <a16:creationId xmlns:a16="http://schemas.microsoft.com/office/drawing/2014/main" id="{53297925-BF2A-2C05-71A4-10A555F2A7A2}"/>
              </a:ext>
            </a:extLst>
          </p:cNvPr>
          <p:cNvPicPr>
            <a:picLocks noChangeAspect="1"/>
          </p:cNvPicPr>
          <p:nvPr/>
        </p:nvPicPr>
        <p:blipFill>
          <a:blip r:embed="rId3"/>
          <a:stretch>
            <a:fillRect/>
          </a:stretch>
        </p:blipFill>
        <p:spPr>
          <a:xfrm>
            <a:off x="367284" y="3095638"/>
            <a:ext cx="8573516" cy="3270564"/>
          </a:xfrm>
          <a:prstGeom prst="rect">
            <a:avLst/>
          </a:prstGeom>
        </p:spPr>
      </p:pic>
      <p:sp>
        <p:nvSpPr>
          <p:cNvPr id="7" name="TextBox 6">
            <a:extLst>
              <a:ext uri="{FF2B5EF4-FFF2-40B4-BE49-F238E27FC236}">
                <a16:creationId xmlns:a16="http://schemas.microsoft.com/office/drawing/2014/main" id="{0C7C932E-0E9B-2B24-D9FF-2CA0AD4F7CCC}"/>
              </a:ext>
            </a:extLst>
          </p:cNvPr>
          <p:cNvSpPr txBox="1"/>
          <p:nvPr/>
        </p:nvSpPr>
        <p:spPr>
          <a:xfrm>
            <a:off x="367284" y="1180435"/>
            <a:ext cx="11491343" cy="1877437"/>
          </a:xfrm>
          <a:prstGeom prst="rect">
            <a:avLst/>
          </a:prstGeom>
          <a:noFill/>
        </p:spPr>
        <p:txBody>
          <a:bodyPr wrap="square" rtlCol="0">
            <a:spAutoFit/>
          </a:bodyPr>
          <a:lstStyle/>
          <a:p>
            <a:pPr marL="0" indent="0">
              <a:lnSpc>
                <a:spcPct val="100000"/>
              </a:lnSpc>
              <a:spcAft>
                <a:spcPts val="800"/>
              </a:spcAft>
              <a:buNone/>
            </a:pPr>
            <a:r>
              <a:rPr lang="en-GB" sz="1200">
                <a:ea typeface="Calibri" panose="020F0502020204030204" pitchFamily="34" charset="0"/>
                <a:cs typeface="Times New Roman" panose="02020603050405020304" pitchFamily="18" charset="0"/>
              </a:rPr>
              <a:t>In addition to capturing data regarding the composition of the adult NHS Talking Therapies workforce nationally, the census also included metrics relating to the wider </a:t>
            </a:r>
            <a:r>
              <a:rPr lang="en-GB" sz="1200"/>
              <a:t>service</a:t>
            </a:r>
            <a:r>
              <a:rPr lang="en-GB" sz="1200">
                <a:ea typeface="Calibri" panose="020F0502020204030204" pitchFamily="34" charset="0"/>
                <a:cs typeface="Times New Roman" panose="02020603050405020304" pitchFamily="18" charset="0"/>
              </a:rPr>
              <a:t> offer, for example, the provision of tailored pathways for patients within specific cohorts such as university students, 18-25 year olds, and older adults aged 65+.</a:t>
            </a:r>
          </a:p>
          <a:p>
            <a:pPr marL="0" indent="0">
              <a:lnSpc>
                <a:spcPct val="100000"/>
              </a:lnSpc>
              <a:spcAft>
                <a:spcPts val="800"/>
              </a:spcAft>
              <a:buNone/>
            </a:pPr>
            <a:r>
              <a:rPr lang="en-GB" sz="1200">
                <a:ea typeface="Calibri" panose="020F0502020204030204" pitchFamily="34" charset="0"/>
                <a:cs typeface="Times New Roman" panose="02020603050405020304" pitchFamily="18" charset="0"/>
              </a:rPr>
              <a:t>As of 31</a:t>
            </a:r>
            <a:r>
              <a:rPr lang="en-GB" sz="1200" baseline="30000">
                <a:ea typeface="Calibri" panose="020F0502020204030204" pitchFamily="34" charset="0"/>
                <a:cs typeface="Times New Roman" panose="02020603050405020304" pitchFamily="18" charset="0"/>
              </a:rPr>
              <a:t>st</a:t>
            </a:r>
            <a:r>
              <a:rPr lang="en-GB" sz="1200">
                <a:ea typeface="Calibri" panose="020F0502020204030204" pitchFamily="34" charset="0"/>
                <a:cs typeface="Times New Roman" panose="02020603050405020304" pitchFamily="18" charset="0"/>
              </a:rPr>
              <a:t> March 2022, 19% of NHS Talking Therapies </a:t>
            </a:r>
            <a:r>
              <a:rPr lang="en-GB" sz="1200"/>
              <a:t>services</a:t>
            </a:r>
            <a:r>
              <a:rPr lang="en-GB" sz="1200">
                <a:ea typeface="Calibri" panose="020F0502020204030204" pitchFamily="34" charset="0"/>
                <a:cs typeface="Times New Roman" panose="02020603050405020304" pitchFamily="18" charset="0"/>
              </a:rPr>
              <a:t> reported specific pathways for 18-25 year olds, marking a continued year-on-year increase from the 15% proportion of </a:t>
            </a:r>
            <a:r>
              <a:rPr lang="en-GB" sz="1200"/>
              <a:t>services</a:t>
            </a:r>
            <a:r>
              <a:rPr lang="en-GB" sz="1200">
                <a:ea typeface="Calibri" panose="020F0502020204030204" pitchFamily="34" charset="0"/>
                <a:cs typeface="Times New Roman" panose="02020603050405020304" pitchFamily="18" charset="0"/>
              </a:rPr>
              <a:t> who confirmed these pathways were in place in 2020.</a:t>
            </a:r>
          </a:p>
          <a:p>
            <a:pPr marL="0" indent="0">
              <a:lnSpc>
                <a:spcPct val="100000"/>
              </a:lnSpc>
              <a:spcAft>
                <a:spcPts val="800"/>
              </a:spcAft>
              <a:buNone/>
            </a:pPr>
            <a:r>
              <a:rPr lang="en-GB" sz="1200">
                <a:ea typeface="Calibri" panose="020F0502020204030204" pitchFamily="34" charset="0"/>
                <a:cs typeface="Times New Roman" panose="02020603050405020304" pitchFamily="18" charset="0"/>
              </a:rPr>
              <a:t>Specific pathways for university students were reported by 25% of </a:t>
            </a:r>
            <a:r>
              <a:rPr lang="en-GB" sz="1200"/>
              <a:t>services</a:t>
            </a:r>
            <a:r>
              <a:rPr lang="en-GB" sz="1200">
                <a:ea typeface="Calibri" panose="020F0502020204030204" pitchFamily="34" charset="0"/>
                <a:cs typeface="Times New Roman" panose="02020603050405020304" pitchFamily="18" charset="0"/>
              </a:rPr>
              <a:t>, with university services nationally often having links, or sharing a location, with student medical centres. For the older adult cohort (patients aged 65+), 22% of </a:t>
            </a:r>
            <a:r>
              <a:rPr lang="en-GB" sz="1200"/>
              <a:t>services </a:t>
            </a:r>
            <a:r>
              <a:rPr lang="en-GB" sz="1200">
                <a:ea typeface="Calibri" panose="020F0502020204030204" pitchFamily="34" charset="0"/>
                <a:cs typeface="Times New Roman" panose="02020603050405020304" pitchFamily="18" charset="0"/>
              </a:rPr>
              <a:t>reported a specific pathway in place.</a:t>
            </a:r>
          </a:p>
          <a:p>
            <a:pPr marL="0" indent="0">
              <a:lnSpc>
                <a:spcPct val="100000"/>
              </a:lnSpc>
              <a:spcAft>
                <a:spcPts val="800"/>
              </a:spcAft>
              <a:buNone/>
            </a:pPr>
            <a:r>
              <a:rPr lang="en-GB" sz="1200">
                <a:effectLst/>
                <a:ea typeface="Calibri" panose="020F0502020204030204" pitchFamily="34" charset="0"/>
                <a:cs typeface="Times New Roman" panose="02020603050405020304" pitchFamily="18" charset="0"/>
              </a:rPr>
              <a:t>It is worth noting that these metrics relate solely to the provision of specific pathways, rather than indicating the absence of </a:t>
            </a:r>
            <a:r>
              <a:rPr lang="en-GB" sz="1200">
                <a:ea typeface="Calibri" panose="020F0502020204030204" pitchFamily="34" charset="0"/>
                <a:cs typeface="Times New Roman" panose="02020603050405020304" pitchFamily="18" charset="0"/>
              </a:rPr>
              <a:t>services delivering care to patients within these age groupings, </a:t>
            </a:r>
            <a:r>
              <a:rPr lang="en-GB" sz="1200">
                <a:effectLst/>
                <a:ea typeface="Calibri" panose="020F0502020204030204" pitchFamily="34" charset="0"/>
                <a:cs typeface="Times New Roman" panose="02020603050405020304" pitchFamily="18" charset="0"/>
              </a:rPr>
              <a:t>with designated lower/upper age criteria for services detailed on the following page.</a:t>
            </a:r>
          </a:p>
        </p:txBody>
      </p:sp>
    </p:spTree>
    <p:extLst>
      <p:ext uri="{BB962C8B-B14F-4D97-AF65-F5344CB8AC3E}">
        <p14:creationId xmlns:p14="http://schemas.microsoft.com/office/powerpoint/2010/main" val="1871513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8B205-058A-484A-AA05-7FF476123E4C}"/>
              </a:ext>
            </a:extLst>
          </p:cNvPr>
          <p:cNvSpPr>
            <a:spLocks noGrp="1"/>
          </p:cNvSpPr>
          <p:nvPr>
            <p:ph type="title"/>
          </p:nvPr>
        </p:nvSpPr>
        <p:spPr/>
        <p:txBody>
          <a:bodyPr>
            <a:normAutofit/>
          </a:bodyPr>
          <a:lstStyle/>
          <a:p>
            <a:r>
              <a:rPr lang="en-GB" sz="3500"/>
              <a:t>Age restrictions</a:t>
            </a:r>
          </a:p>
        </p:txBody>
      </p:sp>
      <p:sp>
        <p:nvSpPr>
          <p:cNvPr id="3" name="Content Placeholder 2">
            <a:extLst>
              <a:ext uri="{FF2B5EF4-FFF2-40B4-BE49-F238E27FC236}">
                <a16:creationId xmlns:a16="http://schemas.microsoft.com/office/drawing/2014/main" id="{F57C43E9-3F09-4830-8DE7-309E58D56049}"/>
              </a:ext>
            </a:extLst>
          </p:cNvPr>
          <p:cNvSpPr>
            <a:spLocks noGrp="1"/>
          </p:cNvSpPr>
          <p:nvPr>
            <p:ph idx="1"/>
          </p:nvPr>
        </p:nvSpPr>
        <p:spPr>
          <a:xfrm>
            <a:off x="7220029" y="1538625"/>
            <a:ext cx="4424169" cy="4442619"/>
          </a:xfrm>
        </p:spPr>
        <p:txBody>
          <a:bodyPr>
            <a:normAutofit/>
          </a:bodyPr>
          <a:lstStyle/>
          <a:p>
            <a:pPr marL="0" indent="0">
              <a:buNone/>
            </a:pPr>
            <a:r>
              <a:rPr lang="en-GB" sz="1200"/>
              <a:t>As in previous iterations of the census, the majority of NHS Talking Therapies services reported a lower age criteria of between 16 and 18 years of age. The breakdown of respondents by lower age limit is as follows:</a:t>
            </a:r>
          </a:p>
          <a:p>
            <a:r>
              <a:rPr lang="en-GB" sz="1200"/>
              <a:t>16 years of age: 98 services</a:t>
            </a:r>
          </a:p>
          <a:p>
            <a:r>
              <a:rPr lang="en-GB" sz="1200"/>
              <a:t>17 years of age: 34 services</a:t>
            </a:r>
          </a:p>
          <a:p>
            <a:r>
              <a:rPr lang="en-GB" sz="1200"/>
              <a:t>18 years of age: 66 services</a:t>
            </a:r>
          </a:p>
          <a:p>
            <a:endParaRPr lang="en-GB" sz="1200"/>
          </a:p>
          <a:p>
            <a:pPr marL="0" indent="0">
              <a:spcAft>
                <a:spcPts val="800"/>
              </a:spcAft>
              <a:buNone/>
            </a:pPr>
            <a:r>
              <a:rPr lang="en-GB" sz="1200"/>
              <a:t>Most services reported an absence of upper age limitations. Those who did report an upper age boundary for services typically stipulated a maximum age criteria of 90 to 100 years of age.</a:t>
            </a:r>
          </a:p>
        </p:txBody>
      </p:sp>
      <p:sp>
        <p:nvSpPr>
          <p:cNvPr id="4" name="Slide Number Placeholder 3">
            <a:extLst>
              <a:ext uri="{FF2B5EF4-FFF2-40B4-BE49-F238E27FC236}">
                <a16:creationId xmlns:a16="http://schemas.microsoft.com/office/drawing/2014/main" id="{ED23BEAB-3A8F-42D1-B48D-DD63B159DD58}"/>
              </a:ext>
            </a:extLst>
          </p:cNvPr>
          <p:cNvSpPr>
            <a:spLocks noGrp="1"/>
          </p:cNvSpPr>
          <p:nvPr>
            <p:ph type="sldNum" sz="quarter" idx="12"/>
          </p:nvPr>
        </p:nvSpPr>
        <p:spPr/>
        <p:txBody>
          <a:bodyPr/>
          <a:lstStyle/>
          <a:p>
            <a:fld id="{6FA9A11B-04D6-42DF-BB33-D91D786B2067}" type="slidenum">
              <a:rPr lang="en-GB" smtClean="0"/>
              <a:t>17</a:t>
            </a:fld>
            <a:endParaRPr lang="en-GB"/>
          </a:p>
        </p:txBody>
      </p:sp>
      <p:pic>
        <p:nvPicPr>
          <p:cNvPr id="7" name="Picture 6" descr="A column chart depicting the lower age limit of NHS Talking Therapies services. The mean and median are both 17">
            <a:extLst>
              <a:ext uri="{FF2B5EF4-FFF2-40B4-BE49-F238E27FC236}">
                <a16:creationId xmlns:a16="http://schemas.microsoft.com/office/drawing/2014/main" id="{3F1FB195-3F27-D530-6E10-53CBFD372E23}"/>
              </a:ext>
            </a:extLst>
          </p:cNvPr>
          <p:cNvPicPr>
            <a:picLocks noChangeAspect="1"/>
          </p:cNvPicPr>
          <p:nvPr/>
        </p:nvPicPr>
        <p:blipFill>
          <a:blip r:embed="rId2"/>
          <a:stretch>
            <a:fillRect/>
          </a:stretch>
        </p:blipFill>
        <p:spPr>
          <a:xfrm>
            <a:off x="334800" y="1267200"/>
            <a:ext cx="6670800" cy="4572000"/>
          </a:xfrm>
          <a:prstGeom prst="rect">
            <a:avLst/>
          </a:prstGeom>
        </p:spPr>
      </p:pic>
    </p:spTree>
    <p:extLst>
      <p:ext uri="{BB962C8B-B14F-4D97-AF65-F5344CB8AC3E}">
        <p14:creationId xmlns:p14="http://schemas.microsoft.com/office/powerpoint/2010/main" val="1328651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F66A4-3F4C-023B-43B4-8BA31A23A7C7}"/>
              </a:ext>
            </a:extLst>
          </p:cNvPr>
          <p:cNvSpPr>
            <a:spLocks noGrp="1"/>
          </p:cNvSpPr>
          <p:nvPr>
            <p:ph type="title"/>
          </p:nvPr>
        </p:nvSpPr>
        <p:spPr/>
        <p:txBody>
          <a:bodyPr>
            <a:normAutofit/>
          </a:bodyPr>
          <a:lstStyle/>
          <a:p>
            <a:r>
              <a:rPr lang="en-GB" sz="3500"/>
              <a:t>Therapy in languages other than English</a:t>
            </a:r>
          </a:p>
        </p:txBody>
      </p:sp>
      <p:sp>
        <p:nvSpPr>
          <p:cNvPr id="4" name="Slide Number Placeholder 3">
            <a:extLst>
              <a:ext uri="{FF2B5EF4-FFF2-40B4-BE49-F238E27FC236}">
                <a16:creationId xmlns:a16="http://schemas.microsoft.com/office/drawing/2014/main" id="{9A36987E-012F-F9E4-EA7E-EA26F0AD1D3E}"/>
              </a:ext>
            </a:extLst>
          </p:cNvPr>
          <p:cNvSpPr>
            <a:spLocks noGrp="1"/>
          </p:cNvSpPr>
          <p:nvPr>
            <p:ph type="sldNum" sz="quarter" idx="12"/>
          </p:nvPr>
        </p:nvSpPr>
        <p:spPr/>
        <p:txBody>
          <a:bodyPr/>
          <a:lstStyle/>
          <a:p>
            <a:fld id="{6FA9A11B-04D6-42DF-BB33-D91D786B2067}" type="slidenum">
              <a:rPr lang="en-GB" smtClean="0"/>
              <a:t>18</a:t>
            </a:fld>
            <a:endParaRPr lang="en-GB"/>
          </a:p>
        </p:txBody>
      </p:sp>
      <p:pic>
        <p:nvPicPr>
          <p:cNvPr id="6" name="Picture 5" descr="A pie chart detailing the 70% proportion of respondents who confirmed that their staff provided therapy in languages other than English (including sign language), compared to 30% who did not">
            <a:extLst>
              <a:ext uri="{FF2B5EF4-FFF2-40B4-BE49-F238E27FC236}">
                <a16:creationId xmlns:a16="http://schemas.microsoft.com/office/drawing/2014/main" id="{2CB3E8F8-B79B-8AD3-715D-B90F4EC9F90D}"/>
              </a:ext>
            </a:extLst>
          </p:cNvPr>
          <p:cNvPicPr>
            <a:picLocks noChangeAspect="1"/>
          </p:cNvPicPr>
          <p:nvPr/>
        </p:nvPicPr>
        <p:blipFill>
          <a:blip r:embed="rId2"/>
          <a:stretch>
            <a:fillRect/>
          </a:stretch>
        </p:blipFill>
        <p:spPr>
          <a:xfrm>
            <a:off x="181084" y="1365696"/>
            <a:ext cx="5914916" cy="4495608"/>
          </a:xfrm>
          <a:prstGeom prst="rect">
            <a:avLst/>
          </a:prstGeom>
        </p:spPr>
      </p:pic>
      <p:sp>
        <p:nvSpPr>
          <p:cNvPr id="9" name="TextBox 8">
            <a:extLst>
              <a:ext uri="{FF2B5EF4-FFF2-40B4-BE49-F238E27FC236}">
                <a16:creationId xmlns:a16="http://schemas.microsoft.com/office/drawing/2014/main" id="{CA49C0B8-0311-DB8F-D2E2-6842052CF2C7}"/>
              </a:ext>
            </a:extLst>
          </p:cNvPr>
          <p:cNvSpPr txBox="1"/>
          <p:nvPr/>
        </p:nvSpPr>
        <p:spPr>
          <a:xfrm>
            <a:off x="6168580" y="1815812"/>
            <a:ext cx="4599432" cy="3888244"/>
          </a:xfrm>
          <a:prstGeom prst="rect">
            <a:avLst/>
          </a:prstGeom>
          <a:noFill/>
        </p:spPr>
        <p:txBody>
          <a:bodyPr wrap="square" rtlCol="0">
            <a:spAutoFit/>
          </a:bodyPr>
          <a:lstStyle/>
          <a:p>
            <a:pPr marL="0" indent="0">
              <a:spcAft>
                <a:spcPts val="800"/>
              </a:spcAft>
              <a:buNone/>
            </a:pPr>
            <a:r>
              <a:rPr lang="en-GB" sz="1200" dirty="0">
                <a:ea typeface="Calibri" panose="020F0502020204030204" pitchFamily="34" charset="0"/>
                <a:cs typeface="Times New Roman" panose="02020603050405020304" pitchFamily="18" charset="0"/>
              </a:rPr>
              <a:t>70% of services confirmed that staff provided therapy to patients in languages other than English, marking an increase from the 66% reported in 2021.</a:t>
            </a:r>
          </a:p>
          <a:p>
            <a:pPr marL="0" indent="0">
              <a:spcAft>
                <a:spcPts val="800"/>
              </a:spcAft>
              <a:buNone/>
            </a:pPr>
            <a:r>
              <a:rPr lang="en-GB" sz="1200" dirty="0">
                <a:ea typeface="Calibri" panose="020F0502020204030204" pitchFamily="34" charset="0"/>
                <a:cs typeface="Times New Roman" panose="02020603050405020304" pitchFamily="18" charset="0"/>
              </a:rPr>
              <a:t>Many services specified several languages (including sign language), with those with the highest provision detailed below:</a:t>
            </a:r>
          </a:p>
          <a:p>
            <a:pPr marL="171450" indent="-171450">
              <a:spcAft>
                <a:spcPts val="800"/>
              </a:spcAft>
              <a:buFont typeface="Arial" panose="020B0604020202020204" pitchFamily="34" charset="0"/>
              <a:buChar char="•"/>
            </a:pPr>
            <a:r>
              <a:rPr lang="en-GB" sz="1200" dirty="0">
                <a:ea typeface="Calibri" panose="020F0502020204030204" pitchFamily="34" charset="0"/>
                <a:cs typeface="Times New Roman" panose="02020603050405020304" pitchFamily="18" charset="0"/>
              </a:rPr>
              <a:t>Urdu – 44 </a:t>
            </a:r>
            <a:r>
              <a:rPr lang="en-GB" sz="1200" dirty="0"/>
              <a:t>services </a:t>
            </a:r>
          </a:p>
          <a:p>
            <a:pPr marL="171450" indent="-171450">
              <a:spcAft>
                <a:spcPts val="800"/>
              </a:spcAft>
              <a:buFont typeface="Arial" panose="020B0604020202020204" pitchFamily="34" charset="0"/>
              <a:buChar char="•"/>
            </a:pPr>
            <a:r>
              <a:rPr lang="en-GB" sz="1200" dirty="0">
                <a:ea typeface="Calibri" panose="020F0502020204030204" pitchFamily="34" charset="0"/>
                <a:cs typeface="Times New Roman" panose="02020603050405020304" pitchFamily="18" charset="0"/>
              </a:rPr>
              <a:t>Polish – 42 </a:t>
            </a:r>
            <a:r>
              <a:rPr lang="en-GB" sz="1200" dirty="0"/>
              <a:t>services </a:t>
            </a:r>
          </a:p>
          <a:p>
            <a:pPr marL="171450" indent="-171450">
              <a:spcAft>
                <a:spcPts val="800"/>
              </a:spcAft>
              <a:buFont typeface="Arial" panose="020B0604020202020204" pitchFamily="34" charset="0"/>
              <a:buChar char="•"/>
            </a:pPr>
            <a:r>
              <a:rPr lang="en-GB" sz="1200" dirty="0">
                <a:ea typeface="Calibri" panose="020F0502020204030204" pitchFamily="34" charset="0"/>
                <a:cs typeface="Times New Roman" panose="02020603050405020304" pitchFamily="18" charset="0"/>
              </a:rPr>
              <a:t>Punjabi – 35 </a:t>
            </a:r>
            <a:r>
              <a:rPr lang="en-GB" sz="1200" dirty="0"/>
              <a:t>services</a:t>
            </a:r>
          </a:p>
          <a:p>
            <a:pPr marL="171450" indent="-171450">
              <a:spcAft>
                <a:spcPts val="800"/>
              </a:spcAft>
              <a:buFont typeface="Arial" panose="020B0604020202020204" pitchFamily="34" charset="0"/>
              <a:buChar char="•"/>
            </a:pPr>
            <a:r>
              <a:rPr lang="en-GB" sz="1200" dirty="0">
                <a:ea typeface="Calibri" panose="020F0502020204030204" pitchFamily="34" charset="0"/>
                <a:cs typeface="Times New Roman" panose="02020603050405020304" pitchFamily="18" charset="0"/>
              </a:rPr>
              <a:t>French – 26 </a:t>
            </a:r>
            <a:r>
              <a:rPr lang="en-GB" sz="1200" dirty="0"/>
              <a:t>services </a:t>
            </a:r>
          </a:p>
          <a:p>
            <a:pPr marL="171450" indent="-171450">
              <a:spcAft>
                <a:spcPts val="800"/>
              </a:spcAft>
              <a:buFont typeface="Arial" panose="020B0604020202020204" pitchFamily="34" charset="0"/>
              <a:buChar char="•"/>
            </a:pPr>
            <a:r>
              <a:rPr lang="en-GB" sz="1200" dirty="0">
                <a:ea typeface="Calibri" panose="020F0502020204030204" pitchFamily="34" charset="0"/>
                <a:cs typeface="Times New Roman" panose="02020603050405020304" pitchFamily="18" charset="0"/>
              </a:rPr>
              <a:t>Spanish - 22 </a:t>
            </a:r>
            <a:r>
              <a:rPr lang="en-GB" sz="1200" dirty="0"/>
              <a:t>services </a:t>
            </a:r>
          </a:p>
          <a:p>
            <a:pPr marL="171450" indent="-171450">
              <a:spcAft>
                <a:spcPts val="800"/>
              </a:spcAft>
              <a:buFont typeface="Arial" panose="020B0604020202020204" pitchFamily="34" charset="0"/>
              <a:buChar char="•"/>
            </a:pPr>
            <a:r>
              <a:rPr lang="en-GB" sz="1200" dirty="0">
                <a:ea typeface="Calibri" panose="020F0502020204030204" pitchFamily="34" charset="0"/>
                <a:cs typeface="Times New Roman" panose="02020603050405020304" pitchFamily="18" charset="0"/>
              </a:rPr>
              <a:t>British Sign Language – 12 </a:t>
            </a:r>
            <a:r>
              <a:rPr lang="en-GB" sz="1200" dirty="0"/>
              <a:t>services </a:t>
            </a:r>
          </a:p>
          <a:p>
            <a:pPr marL="171450" indent="-171450">
              <a:spcAft>
                <a:spcPts val="800"/>
              </a:spcAft>
              <a:buFont typeface="Arial" panose="020B0604020202020204" pitchFamily="34" charset="0"/>
              <a:buChar char="•"/>
            </a:pPr>
            <a:r>
              <a:rPr lang="en-GB" sz="1200" dirty="0">
                <a:ea typeface="Calibri" panose="020F0502020204030204" pitchFamily="34" charset="0"/>
                <a:cs typeface="Times New Roman" panose="02020603050405020304" pitchFamily="18" charset="0"/>
              </a:rPr>
              <a:t>Farsi – 11 </a:t>
            </a:r>
            <a:r>
              <a:rPr lang="en-GB" sz="1200" dirty="0"/>
              <a:t>services </a:t>
            </a:r>
          </a:p>
          <a:p>
            <a:pPr>
              <a:spcAft>
                <a:spcPts val="800"/>
              </a:spcAft>
            </a:pPr>
            <a:r>
              <a:rPr lang="en-GB" sz="1200" dirty="0">
                <a:ea typeface="Calibri" panose="020F0502020204030204" pitchFamily="34" charset="0"/>
                <a:cs typeface="Times New Roman" panose="02020603050405020304" pitchFamily="18" charset="0"/>
              </a:rPr>
              <a:t>It is worth noting that this metric has a degree of fluidity, as it is influenced by the staff in post on the snapshot date each year. </a:t>
            </a:r>
          </a:p>
          <a:p>
            <a:endParaRPr lang="en-GB" sz="1200" dirty="0"/>
          </a:p>
        </p:txBody>
      </p:sp>
    </p:spTree>
    <p:extLst>
      <p:ext uri="{BB962C8B-B14F-4D97-AF65-F5344CB8AC3E}">
        <p14:creationId xmlns:p14="http://schemas.microsoft.com/office/powerpoint/2010/main" val="4213737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05617-0AE1-4798-9BF3-34C508038642}"/>
              </a:ext>
            </a:extLst>
          </p:cNvPr>
          <p:cNvSpPr>
            <a:spLocks noGrp="1"/>
          </p:cNvSpPr>
          <p:nvPr>
            <p:ph type="title"/>
          </p:nvPr>
        </p:nvSpPr>
        <p:spPr/>
        <p:txBody>
          <a:bodyPr>
            <a:normAutofit/>
          </a:bodyPr>
          <a:lstStyle/>
          <a:p>
            <a:r>
              <a:rPr lang="en-GB" sz="3500"/>
              <a:t>Therapeutic offer</a:t>
            </a:r>
          </a:p>
        </p:txBody>
      </p:sp>
      <p:sp>
        <p:nvSpPr>
          <p:cNvPr id="4" name="Slide Number Placeholder 3">
            <a:extLst>
              <a:ext uri="{FF2B5EF4-FFF2-40B4-BE49-F238E27FC236}">
                <a16:creationId xmlns:a16="http://schemas.microsoft.com/office/drawing/2014/main" id="{F0C8D215-5B6E-4F01-9F74-EA9C49980BBF}"/>
              </a:ext>
            </a:extLst>
          </p:cNvPr>
          <p:cNvSpPr>
            <a:spLocks noGrp="1"/>
          </p:cNvSpPr>
          <p:nvPr>
            <p:ph type="sldNum" sz="quarter" idx="12"/>
          </p:nvPr>
        </p:nvSpPr>
        <p:spPr/>
        <p:txBody>
          <a:bodyPr/>
          <a:lstStyle/>
          <a:p>
            <a:fld id="{6FA9A11B-04D6-42DF-BB33-D91D786B2067}" type="slidenum">
              <a:rPr lang="en-GB" smtClean="0"/>
              <a:t>19</a:t>
            </a:fld>
            <a:endParaRPr lang="en-GB"/>
          </a:p>
        </p:txBody>
      </p:sp>
      <p:pic>
        <p:nvPicPr>
          <p:cNvPr id="3" name="Picture 2" descr="A bar chart detailing the proportion of organisations who confirmed that they offered different therapies, including CBT and EMDR">
            <a:extLst>
              <a:ext uri="{FF2B5EF4-FFF2-40B4-BE49-F238E27FC236}">
                <a16:creationId xmlns:a16="http://schemas.microsoft.com/office/drawing/2014/main" id="{7B86B90D-69EB-8314-1136-70E53EF13BCC}"/>
              </a:ext>
            </a:extLst>
          </p:cNvPr>
          <p:cNvPicPr>
            <a:picLocks noChangeAspect="1"/>
          </p:cNvPicPr>
          <p:nvPr/>
        </p:nvPicPr>
        <p:blipFill>
          <a:blip r:embed="rId3"/>
          <a:stretch>
            <a:fillRect/>
          </a:stretch>
        </p:blipFill>
        <p:spPr>
          <a:xfrm>
            <a:off x="333373" y="1266826"/>
            <a:ext cx="7711197" cy="4074356"/>
          </a:xfrm>
          <a:prstGeom prst="rect">
            <a:avLst/>
          </a:prstGeom>
        </p:spPr>
      </p:pic>
      <p:sp>
        <p:nvSpPr>
          <p:cNvPr id="5" name="TextBox 4">
            <a:extLst>
              <a:ext uri="{FF2B5EF4-FFF2-40B4-BE49-F238E27FC236}">
                <a16:creationId xmlns:a16="http://schemas.microsoft.com/office/drawing/2014/main" id="{041C0F7B-86FF-F5F2-E531-A31ADC6A3147}"/>
              </a:ext>
            </a:extLst>
          </p:cNvPr>
          <p:cNvSpPr txBox="1"/>
          <p:nvPr/>
        </p:nvSpPr>
        <p:spPr>
          <a:xfrm>
            <a:off x="8277228" y="1780510"/>
            <a:ext cx="3581399" cy="3231654"/>
          </a:xfrm>
          <a:prstGeom prst="rect">
            <a:avLst/>
          </a:prstGeom>
          <a:noFill/>
        </p:spPr>
        <p:txBody>
          <a:bodyPr wrap="square" rtlCol="0">
            <a:spAutoFit/>
          </a:bodyPr>
          <a:lstStyle/>
          <a:p>
            <a:pPr marL="0" indent="0">
              <a:lnSpc>
                <a:spcPct val="100000"/>
              </a:lnSpc>
              <a:buNone/>
            </a:pPr>
            <a:r>
              <a:rPr lang="en-GB" sz="1200"/>
              <a:t>This chart details the therapeutic offer delivered by NHS Talking Therapies qualified and/or accredited staff, excluding trainees, as of 31</a:t>
            </a:r>
            <a:r>
              <a:rPr lang="en-GB" sz="1200" baseline="30000"/>
              <a:t>st</a:t>
            </a:r>
            <a:r>
              <a:rPr lang="en-GB" sz="1200"/>
              <a:t> March 2022.</a:t>
            </a:r>
          </a:p>
          <a:p>
            <a:pPr marL="0" indent="0">
              <a:lnSpc>
                <a:spcPct val="100000"/>
              </a:lnSpc>
              <a:buNone/>
            </a:pPr>
            <a:endParaRPr lang="en-GB" sz="1200"/>
          </a:p>
          <a:p>
            <a:pPr marL="0" indent="0">
              <a:lnSpc>
                <a:spcPct val="100000"/>
              </a:lnSpc>
              <a:buNone/>
            </a:pPr>
            <a:r>
              <a:rPr lang="en-GB" sz="1200"/>
              <a:t>As in previous years, cognitive behavioural therapy was the most commonly offered therapy nationally, provided by 92% of respondents to this metric. </a:t>
            </a:r>
          </a:p>
          <a:p>
            <a:pPr marL="0" indent="0">
              <a:lnSpc>
                <a:spcPct val="100000"/>
              </a:lnSpc>
              <a:buNone/>
            </a:pPr>
            <a:endParaRPr lang="en-GB" sz="1200"/>
          </a:p>
          <a:p>
            <a:pPr marL="0" indent="0">
              <a:lnSpc>
                <a:spcPct val="100000"/>
              </a:lnSpc>
              <a:buNone/>
            </a:pPr>
            <a:r>
              <a:rPr lang="en-GB" sz="1200"/>
              <a:t>Additionally, eye movement desensitization and reprocessing (EMDR) and counselling for depression (</a:t>
            </a:r>
            <a:r>
              <a:rPr lang="en-GB" sz="1200" err="1"/>
              <a:t>CfD</a:t>
            </a:r>
            <a:r>
              <a:rPr lang="en-GB" sz="1200"/>
              <a:t>) were offered by the majority of services – 85% and 84%, respectively.</a:t>
            </a:r>
          </a:p>
          <a:p>
            <a:pPr marL="0" indent="0">
              <a:lnSpc>
                <a:spcPct val="100000"/>
              </a:lnSpc>
              <a:buNone/>
            </a:pPr>
            <a:endParaRPr lang="en-GB" sz="1200"/>
          </a:p>
          <a:p>
            <a:pPr marL="0" indent="0">
              <a:lnSpc>
                <a:spcPct val="100000"/>
              </a:lnSpc>
              <a:buNone/>
            </a:pPr>
            <a:r>
              <a:rPr lang="en-GB" sz="1200"/>
              <a:t>It is worth noting that the proportion of NHS Talking Therapies services offering counselling for depression (</a:t>
            </a:r>
            <a:r>
              <a:rPr lang="en-GB" sz="1200" err="1"/>
              <a:t>CfD</a:t>
            </a:r>
            <a:r>
              <a:rPr lang="en-GB" sz="1200"/>
              <a:t>) has continued to rise, from 79% in 2020 to 84% in 2022.</a:t>
            </a:r>
          </a:p>
        </p:txBody>
      </p:sp>
    </p:spTree>
    <p:extLst>
      <p:ext uri="{BB962C8B-B14F-4D97-AF65-F5344CB8AC3E}">
        <p14:creationId xmlns:p14="http://schemas.microsoft.com/office/powerpoint/2010/main" val="684810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DC507-9AA2-4C47-B23C-CBC2B8D676F5}"/>
              </a:ext>
            </a:extLst>
          </p:cNvPr>
          <p:cNvSpPr>
            <a:spLocks noGrp="1"/>
          </p:cNvSpPr>
          <p:nvPr>
            <p:ph type="title"/>
          </p:nvPr>
        </p:nvSpPr>
        <p:spPr/>
        <p:txBody>
          <a:bodyPr>
            <a:normAutofit/>
          </a:bodyPr>
          <a:lstStyle/>
          <a:p>
            <a:r>
              <a:rPr lang="en-GB" sz="3500"/>
              <a:t>Contents</a:t>
            </a:r>
          </a:p>
        </p:txBody>
      </p:sp>
      <p:sp>
        <p:nvSpPr>
          <p:cNvPr id="4" name="Slide Number Placeholder 3">
            <a:extLst>
              <a:ext uri="{FF2B5EF4-FFF2-40B4-BE49-F238E27FC236}">
                <a16:creationId xmlns:a16="http://schemas.microsoft.com/office/drawing/2014/main" id="{E45C4989-4574-4D25-936C-2B321A3AAA84}"/>
              </a:ext>
            </a:extLst>
          </p:cNvPr>
          <p:cNvSpPr>
            <a:spLocks noGrp="1"/>
          </p:cNvSpPr>
          <p:nvPr>
            <p:ph type="sldNum" sz="quarter" idx="12"/>
          </p:nvPr>
        </p:nvSpPr>
        <p:spPr/>
        <p:txBody>
          <a:bodyPr/>
          <a:lstStyle/>
          <a:p>
            <a:fld id="{6FA9A11B-04D6-42DF-BB33-D91D786B2067}" type="slidenum">
              <a:rPr lang="en-GB" smtClean="0"/>
              <a:t>2</a:t>
            </a:fld>
            <a:endParaRPr lang="en-GB"/>
          </a:p>
        </p:txBody>
      </p:sp>
      <p:sp>
        <p:nvSpPr>
          <p:cNvPr id="5" name="Rectangle 4">
            <a:extLst>
              <a:ext uri="{FF2B5EF4-FFF2-40B4-BE49-F238E27FC236}">
                <a16:creationId xmlns:a16="http://schemas.microsoft.com/office/drawing/2014/main" id="{0190E0C0-F536-4528-A93E-35BFEE0A9376}"/>
              </a:ext>
              <a:ext uri="{C183D7F6-B498-43B3-948B-1728B52AA6E4}">
                <adec:decorative xmlns:adec="http://schemas.microsoft.com/office/drawing/2017/decorative" val="1"/>
              </a:ext>
            </a:extLst>
          </p:cNvPr>
          <p:cNvSpPr/>
          <p:nvPr/>
        </p:nvSpPr>
        <p:spPr>
          <a:xfrm>
            <a:off x="180975" y="5829300"/>
            <a:ext cx="2476500" cy="88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93A2816A-0D30-4CC9-B879-7531B454F73B}"/>
              </a:ext>
            </a:extLst>
          </p:cNvPr>
          <p:cNvSpPr>
            <a:spLocks noGrp="1"/>
          </p:cNvSpPr>
          <p:nvPr>
            <p:ph idx="1"/>
          </p:nvPr>
        </p:nvSpPr>
        <p:spPr>
          <a:xfrm>
            <a:off x="333375" y="1269756"/>
            <a:ext cx="10749154" cy="4721225"/>
          </a:xfrm>
        </p:spPr>
        <p:txBody>
          <a:bodyPr>
            <a:noAutofit/>
          </a:bodyPr>
          <a:lstStyle/>
          <a:p>
            <a:r>
              <a:rPr lang="en-GB" sz="1600" dirty="0"/>
              <a:t>Acknowledgements								3</a:t>
            </a:r>
          </a:p>
          <a:p>
            <a:r>
              <a:rPr lang="en-GB" sz="1600" dirty="0"/>
              <a:t>Introduction to NHS Talking Therapies for Anxiety and Depression (previously known as IAPT)		4	</a:t>
            </a:r>
          </a:p>
          <a:p>
            <a:r>
              <a:rPr lang="en-GB" sz="1600" dirty="0"/>
              <a:t>Project background								6</a:t>
            </a:r>
          </a:p>
          <a:p>
            <a:r>
              <a:rPr lang="en-GB" sz="1600" dirty="0"/>
              <a:t>The NHS Talking Therapies workforce in summary as of 31</a:t>
            </a:r>
            <a:r>
              <a:rPr lang="en-GB" sz="1600" baseline="30000" dirty="0"/>
              <a:t>st</a:t>
            </a:r>
            <a:r>
              <a:rPr lang="en-GB" sz="1600" dirty="0"/>
              <a:t> March 2022				7</a:t>
            </a:r>
          </a:p>
          <a:p>
            <a:r>
              <a:rPr lang="en-GB" sz="1600" dirty="0"/>
              <a:t>National NHS Talking Therapies workforce overview						8</a:t>
            </a:r>
          </a:p>
          <a:p>
            <a:r>
              <a:rPr lang="en-GB" sz="1600" dirty="0"/>
              <a:t>Project findings		</a:t>
            </a:r>
          </a:p>
          <a:p>
            <a:pPr lvl="1"/>
            <a:r>
              <a:rPr lang="en-GB" sz="1600" i="1" dirty="0"/>
              <a:t>NHS Talking Therapies service provision and activity					</a:t>
            </a:r>
            <a:r>
              <a:rPr lang="en-GB" sz="1600" dirty="0"/>
              <a:t>14</a:t>
            </a:r>
          </a:p>
          <a:p>
            <a:pPr lvl="1"/>
            <a:r>
              <a:rPr lang="en-GB" sz="1600" i="1" dirty="0"/>
              <a:t>Workforce profile					</a:t>
            </a:r>
            <a:r>
              <a:rPr lang="en-GB" sz="1600" dirty="0"/>
              <a:t>               	              		21</a:t>
            </a:r>
          </a:p>
          <a:p>
            <a:pPr lvl="1"/>
            <a:r>
              <a:rPr lang="en-GB" sz="1600" i="1" dirty="0"/>
              <a:t>High intensity staffing					              			</a:t>
            </a:r>
            <a:r>
              <a:rPr lang="en-GB" sz="1600" dirty="0"/>
              <a:t>31</a:t>
            </a:r>
            <a:r>
              <a:rPr lang="en-GB" sz="1600" i="1" dirty="0"/>
              <a:t>	             </a:t>
            </a:r>
          </a:p>
          <a:p>
            <a:pPr lvl="1"/>
            <a:r>
              <a:rPr lang="en-GB" sz="1600" i="1" dirty="0"/>
              <a:t>Low intensity staffing								</a:t>
            </a:r>
            <a:r>
              <a:rPr lang="en-GB" sz="1600" dirty="0"/>
              <a:t>35</a:t>
            </a:r>
          </a:p>
          <a:p>
            <a:pPr lvl="1"/>
            <a:r>
              <a:rPr lang="en-GB" sz="1600" i="1" dirty="0"/>
              <a:t>Workforce demographics				               			</a:t>
            </a:r>
            <a:r>
              <a:rPr lang="en-GB" sz="1600" dirty="0"/>
              <a:t>38</a:t>
            </a:r>
          </a:p>
          <a:p>
            <a:pPr lvl="1"/>
            <a:r>
              <a:rPr lang="en-GB" sz="1600" i="1" dirty="0"/>
              <a:t>Workforce summary metrics							</a:t>
            </a:r>
            <a:r>
              <a:rPr lang="en-GB" sz="1600" dirty="0"/>
              <a:t>41</a:t>
            </a:r>
          </a:p>
          <a:p>
            <a:pPr lvl="1"/>
            <a:r>
              <a:rPr lang="en-GB" sz="1600" i="1" dirty="0"/>
              <a:t>Staff discrimination</a:t>
            </a:r>
            <a:r>
              <a:rPr lang="en-GB" sz="1600" dirty="0"/>
              <a:t>								47</a:t>
            </a:r>
          </a:p>
          <a:p>
            <a:r>
              <a:rPr lang="en-GB" sz="1600" dirty="0"/>
              <a:t>Conclusions						               			50</a:t>
            </a:r>
          </a:p>
          <a:p>
            <a:r>
              <a:rPr lang="en-GB" sz="1600" dirty="0"/>
              <a:t>Appendices					 	               			52</a:t>
            </a:r>
          </a:p>
          <a:p>
            <a:r>
              <a:rPr lang="en-GB" sz="1600" dirty="0"/>
              <a:t>Contact details						               			60</a:t>
            </a:r>
          </a:p>
        </p:txBody>
      </p:sp>
    </p:spTree>
    <p:extLst>
      <p:ext uri="{BB962C8B-B14F-4D97-AF65-F5344CB8AC3E}">
        <p14:creationId xmlns:p14="http://schemas.microsoft.com/office/powerpoint/2010/main" val="2595623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61700-5861-47C3-87E1-A8D745D6B050}"/>
              </a:ext>
            </a:extLst>
          </p:cNvPr>
          <p:cNvSpPr>
            <a:spLocks noGrp="1"/>
          </p:cNvSpPr>
          <p:nvPr>
            <p:ph type="title"/>
          </p:nvPr>
        </p:nvSpPr>
        <p:spPr/>
        <p:txBody>
          <a:bodyPr>
            <a:normAutofit/>
          </a:bodyPr>
          <a:lstStyle/>
          <a:p>
            <a:r>
              <a:rPr lang="en-GB" sz="3500"/>
              <a:t>Digital offer</a:t>
            </a:r>
          </a:p>
        </p:txBody>
      </p:sp>
      <p:sp>
        <p:nvSpPr>
          <p:cNvPr id="4" name="Slide Number Placeholder 3">
            <a:extLst>
              <a:ext uri="{FF2B5EF4-FFF2-40B4-BE49-F238E27FC236}">
                <a16:creationId xmlns:a16="http://schemas.microsoft.com/office/drawing/2014/main" id="{64C42F3E-A1DB-40C6-AB0B-7E0CD0C4EDA7}"/>
              </a:ext>
            </a:extLst>
          </p:cNvPr>
          <p:cNvSpPr>
            <a:spLocks noGrp="1"/>
          </p:cNvSpPr>
          <p:nvPr>
            <p:ph type="sldNum" sz="quarter" idx="12"/>
          </p:nvPr>
        </p:nvSpPr>
        <p:spPr/>
        <p:txBody>
          <a:bodyPr/>
          <a:lstStyle/>
          <a:p>
            <a:fld id="{6FA9A11B-04D6-42DF-BB33-D91D786B2067}" type="slidenum">
              <a:rPr lang="en-GB" smtClean="0"/>
              <a:t>20</a:t>
            </a:fld>
            <a:endParaRPr lang="en-GB"/>
          </a:p>
        </p:txBody>
      </p:sp>
      <p:pic>
        <p:nvPicPr>
          <p:cNvPr id="5" name="Picture 4" descr="A bar chart detailing the proportion of organisations who confirmed that they utilised digital technologies, for example via video consultations, websites, apps etc.">
            <a:extLst>
              <a:ext uri="{FF2B5EF4-FFF2-40B4-BE49-F238E27FC236}">
                <a16:creationId xmlns:a16="http://schemas.microsoft.com/office/drawing/2014/main" id="{77EBF220-530C-8B16-CD66-2E23DF23F159}"/>
              </a:ext>
            </a:extLst>
          </p:cNvPr>
          <p:cNvPicPr>
            <a:picLocks noChangeAspect="1"/>
          </p:cNvPicPr>
          <p:nvPr/>
        </p:nvPicPr>
        <p:blipFill>
          <a:blip r:embed="rId3"/>
          <a:stretch>
            <a:fillRect/>
          </a:stretch>
        </p:blipFill>
        <p:spPr>
          <a:xfrm>
            <a:off x="333375" y="1349740"/>
            <a:ext cx="6734851" cy="3745319"/>
          </a:xfrm>
          <a:prstGeom prst="rect">
            <a:avLst/>
          </a:prstGeom>
        </p:spPr>
      </p:pic>
      <p:sp>
        <p:nvSpPr>
          <p:cNvPr id="6" name="TextBox 5">
            <a:extLst>
              <a:ext uri="{FF2B5EF4-FFF2-40B4-BE49-F238E27FC236}">
                <a16:creationId xmlns:a16="http://schemas.microsoft.com/office/drawing/2014/main" id="{2CFE2DB1-C769-D68C-A7E6-E6A378FD167D}"/>
              </a:ext>
            </a:extLst>
          </p:cNvPr>
          <p:cNvSpPr txBox="1"/>
          <p:nvPr/>
        </p:nvSpPr>
        <p:spPr>
          <a:xfrm>
            <a:off x="7232904" y="1209808"/>
            <a:ext cx="4709160" cy="3785652"/>
          </a:xfrm>
          <a:prstGeom prst="rect">
            <a:avLst/>
          </a:prstGeom>
          <a:noFill/>
        </p:spPr>
        <p:txBody>
          <a:bodyPr wrap="square" rtlCol="0">
            <a:spAutoFit/>
          </a:bodyPr>
          <a:lstStyle/>
          <a:p>
            <a:pPr marL="0" indent="0">
              <a:lnSpc>
                <a:spcPct val="100000"/>
              </a:lnSpc>
              <a:buNone/>
            </a:pPr>
            <a:r>
              <a:rPr lang="en-GB" sz="1200"/>
              <a:t>As reported within wider mental health services nationally, the Covid-19 pandemic necessitated a swift, widespread adoption of digital tools by NHS Talking Therapies services, in response to the restrictions in patient access to face-to-face care.</a:t>
            </a:r>
          </a:p>
          <a:p>
            <a:pPr marL="0" indent="0">
              <a:lnSpc>
                <a:spcPct val="100000"/>
              </a:lnSpc>
              <a:buNone/>
            </a:pPr>
            <a:endParaRPr lang="en-GB" sz="1200"/>
          </a:p>
          <a:p>
            <a:pPr marL="0" indent="0">
              <a:lnSpc>
                <a:spcPct val="100000"/>
              </a:lnSpc>
              <a:buNone/>
            </a:pPr>
            <a:r>
              <a:rPr lang="en-GB" sz="1200"/>
              <a:t>The adjacent chart displays the variety in digital offers reported by NHS Talking Therapies services during 2022, following the lifting of national restrictions which were still in place to various extents over the two previous census dates (2020 and 2021).</a:t>
            </a:r>
          </a:p>
          <a:p>
            <a:pPr marL="0" indent="0">
              <a:lnSpc>
                <a:spcPct val="100000"/>
              </a:lnSpc>
              <a:buNone/>
            </a:pPr>
            <a:endParaRPr lang="en-GB" sz="1200"/>
          </a:p>
          <a:p>
            <a:pPr marL="0" indent="0">
              <a:lnSpc>
                <a:spcPct val="100000"/>
              </a:lnSpc>
              <a:buNone/>
            </a:pPr>
            <a:r>
              <a:rPr lang="en-GB" sz="1200"/>
              <a:t>With increasing numbers of patients now returning to in-person care settings, apps and other approved digital appointment platforms, such as </a:t>
            </a:r>
            <a:r>
              <a:rPr lang="en-GB" sz="1200" err="1"/>
              <a:t>Silvercloud</a:t>
            </a:r>
            <a:r>
              <a:rPr lang="en-GB" sz="1200"/>
              <a:t>, have seen a decrease in utilisation between 2021 and 2022 (apps = 62% in 2021 vs 58% in 2022, other approved digital platforms = 86% in 2021 vs 83% in 2022).</a:t>
            </a:r>
          </a:p>
          <a:p>
            <a:pPr marL="0" indent="0">
              <a:lnSpc>
                <a:spcPct val="100000"/>
              </a:lnSpc>
              <a:buNone/>
            </a:pPr>
            <a:endParaRPr lang="en-GB" sz="1200"/>
          </a:p>
          <a:p>
            <a:pPr marL="0" indent="0">
              <a:lnSpc>
                <a:spcPct val="100000"/>
              </a:lnSpc>
              <a:buNone/>
            </a:pPr>
            <a:r>
              <a:rPr lang="en-GB" sz="1200"/>
              <a:t>In contrast, online appointment booking systems have seen an increase in service adoption, with 36% of respondents utilising this technology to support individuals in 2022, compared to 25% during 2021.</a:t>
            </a:r>
          </a:p>
          <a:p>
            <a:pPr marL="0" indent="0">
              <a:lnSpc>
                <a:spcPct val="100000"/>
              </a:lnSpc>
              <a:buNone/>
            </a:pPr>
            <a:endParaRPr lang="en-GB" sz="1200"/>
          </a:p>
        </p:txBody>
      </p:sp>
      <p:sp>
        <p:nvSpPr>
          <p:cNvPr id="7" name="TextBox 6">
            <a:extLst>
              <a:ext uri="{FF2B5EF4-FFF2-40B4-BE49-F238E27FC236}">
                <a16:creationId xmlns:a16="http://schemas.microsoft.com/office/drawing/2014/main" id="{A8EDB52E-63EC-556B-1E22-143C80AB952F}"/>
              </a:ext>
            </a:extLst>
          </p:cNvPr>
          <p:cNvSpPr txBox="1"/>
          <p:nvPr/>
        </p:nvSpPr>
        <p:spPr>
          <a:xfrm>
            <a:off x="7232904" y="4679560"/>
            <a:ext cx="3017520" cy="1015663"/>
          </a:xfrm>
          <a:prstGeom prst="rect">
            <a:avLst/>
          </a:prstGeom>
          <a:noFill/>
        </p:spPr>
        <p:txBody>
          <a:bodyPr wrap="square" rtlCol="0">
            <a:spAutoFit/>
          </a:bodyPr>
          <a:lstStyle/>
          <a:p>
            <a:pPr marL="0" indent="0">
              <a:lnSpc>
                <a:spcPct val="100000"/>
              </a:lnSpc>
              <a:buNone/>
            </a:pPr>
            <a:endParaRPr lang="en-GB" sz="1200"/>
          </a:p>
          <a:p>
            <a:pPr marL="0" indent="0">
              <a:lnSpc>
                <a:spcPct val="100000"/>
              </a:lnSpc>
              <a:buNone/>
            </a:pPr>
            <a:r>
              <a:rPr lang="en-GB" sz="1200"/>
              <a:t>An increase in the use of text messaging (clinical input) was also evidenced in the 2022 dataset, with utilisation nationally increasing from 49% in 2021 to 54% in 2022.</a:t>
            </a:r>
          </a:p>
        </p:txBody>
      </p:sp>
    </p:spTree>
    <p:extLst>
      <p:ext uri="{BB962C8B-B14F-4D97-AF65-F5344CB8AC3E}">
        <p14:creationId xmlns:p14="http://schemas.microsoft.com/office/powerpoint/2010/main" val="2174750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B19895-2495-4F46-84C0-8BFEE21C9D8A}"/>
              </a:ext>
            </a:extLst>
          </p:cNvPr>
          <p:cNvSpPr>
            <a:spLocks noGrp="1"/>
          </p:cNvSpPr>
          <p:nvPr>
            <p:ph type="sldNum" sz="quarter" idx="12"/>
          </p:nvPr>
        </p:nvSpPr>
        <p:spPr/>
        <p:txBody>
          <a:bodyPr/>
          <a:lstStyle/>
          <a:p>
            <a:fld id="{6FA9A11B-04D6-42DF-BB33-D91D786B2067}" type="slidenum">
              <a:rPr lang="en-GB" smtClean="0"/>
              <a:t>21</a:t>
            </a:fld>
            <a:endParaRPr lang="en-GB"/>
          </a:p>
        </p:txBody>
      </p:sp>
      <p:sp>
        <p:nvSpPr>
          <p:cNvPr id="6" name="Title 1">
            <a:extLst>
              <a:ext uri="{FF2B5EF4-FFF2-40B4-BE49-F238E27FC236}">
                <a16:creationId xmlns:a16="http://schemas.microsoft.com/office/drawing/2014/main" id="{C159E996-732E-45BE-B00B-0A1A2E8F1B5B}"/>
              </a:ext>
            </a:extLst>
          </p:cNvPr>
          <p:cNvSpPr>
            <a:spLocks noGrp="1"/>
          </p:cNvSpPr>
          <p:nvPr>
            <p:ph type="title"/>
          </p:nvPr>
        </p:nvSpPr>
        <p:spPr>
          <a:xfrm>
            <a:off x="323851" y="2987675"/>
            <a:ext cx="11525250" cy="882650"/>
          </a:xfrm>
        </p:spPr>
        <p:txBody>
          <a:bodyPr>
            <a:noAutofit/>
          </a:bodyPr>
          <a:lstStyle/>
          <a:p>
            <a:r>
              <a:rPr lang="en-GB"/>
              <a:t>Project findings </a:t>
            </a:r>
            <a:br>
              <a:rPr lang="en-GB"/>
            </a:br>
            <a:r>
              <a:rPr lang="en-GB"/>
              <a:t>Workforce profile</a:t>
            </a:r>
          </a:p>
        </p:txBody>
      </p:sp>
    </p:spTree>
    <p:extLst>
      <p:ext uri="{BB962C8B-B14F-4D97-AF65-F5344CB8AC3E}">
        <p14:creationId xmlns:p14="http://schemas.microsoft.com/office/powerpoint/2010/main" val="3463101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249ED-9956-493F-A3F3-594200D36C32}"/>
              </a:ext>
            </a:extLst>
          </p:cNvPr>
          <p:cNvSpPr>
            <a:spLocks noGrp="1"/>
          </p:cNvSpPr>
          <p:nvPr>
            <p:ph type="title"/>
          </p:nvPr>
        </p:nvSpPr>
        <p:spPr/>
        <p:txBody>
          <a:bodyPr>
            <a:normAutofit/>
          </a:bodyPr>
          <a:lstStyle/>
          <a:p>
            <a:r>
              <a:rPr lang="en-GB" sz="3500"/>
              <a:t>Workforce composition (WTE)</a:t>
            </a:r>
          </a:p>
        </p:txBody>
      </p:sp>
      <p:sp>
        <p:nvSpPr>
          <p:cNvPr id="4" name="Slide Number Placeholder 3">
            <a:extLst>
              <a:ext uri="{FF2B5EF4-FFF2-40B4-BE49-F238E27FC236}">
                <a16:creationId xmlns:a16="http://schemas.microsoft.com/office/drawing/2014/main" id="{B2957E46-24BC-46A2-9B39-91D81D97838F}"/>
              </a:ext>
            </a:extLst>
          </p:cNvPr>
          <p:cNvSpPr>
            <a:spLocks noGrp="1"/>
          </p:cNvSpPr>
          <p:nvPr>
            <p:ph type="sldNum" sz="quarter" idx="12"/>
          </p:nvPr>
        </p:nvSpPr>
        <p:spPr/>
        <p:txBody>
          <a:bodyPr/>
          <a:lstStyle/>
          <a:p>
            <a:fld id="{6FA9A11B-04D6-42DF-BB33-D91D786B2067}" type="slidenum">
              <a:rPr lang="en-GB" smtClean="0"/>
              <a:t>22</a:t>
            </a:fld>
            <a:endParaRPr lang="en-GB"/>
          </a:p>
        </p:txBody>
      </p:sp>
      <p:sp>
        <p:nvSpPr>
          <p:cNvPr id="11" name="TextBox 10">
            <a:extLst>
              <a:ext uri="{FF2B5EF4-FFF2-40B4-BE49-F238E27FC236}">
                <a16:creationId xmlns:a16="http://schemas.microsoft.com/office/drawing/2014/main" id="{C66080C9-0F9B-42DF-BB08-BE8E9C563013}"/>
              </a:ext>
            </a:extLst>
          </p:cNvPr>
          <p:cNvSpPr txBox="1"/>
          <p:nvPr/>
        </p:nvSpPr>
        <p:spPr>
          <a:xfrm>
            <a:off x="7254555" y="4929530"/>
            <a:ext cx="3480436" cy="1200329"/>
          </a:xfrm>
          <a:prstGeom prst="rect">
            <a:avLst/>
          </a:prstGeom>
          <a:solidFill>
            <a:schemeClr val="accent4">
              <a:lumMod val="20000"/>
              <a:lumOff val="80000"/>
            </a:schemeClr>
          </a:solidFill>
          <a:ln>
            <a:solidFill>
              <a:schemeClr val="tx1"/>
            </a:solidFill>
          </a:ln>
        </p:spPr>
        <p:txBody>
          <a:bodyPr wrap="square" rtlCol="0">
            <a:spAutoFit/>
          </a:bodyPr>
          <a:lstStyle/>
          <a:p>
            <a:r>
              <a:rPr lang="en-GB" sz="1200"/>
              <a:t>“Others” include:</a:t>
            </a:r>
          </a:p>
          <a:p>
            <a:pPr marL="171450" indent="-171450">
              <a:buFontTx/>
              <a:buChar char="-"/>
            </a:pPr>
            <a:r>
              <a:rPr lang="en-GB" sz="1200"/>
              <a:t>Employment support advisor and senior employment support advisor: 3%</a:t>
            </a:r>
          </a:p>
          <a:p>
            <a:pPr marL="171450" indent="-171450">
              <a:buFontTx/>
              <a:buChar char="-"/>
            </a:pPr>
            <a:r>
              <a:rPr lang="en-GB" sz="1200"/>
              <a:t>Other: 1% </a:t>
            </a:r>
            <a:r>
              <a:rPr lang="en-GB" sz="1200" i="1"/>
              <a:t>- e.g. </a:t>
            </a:r>
            <a:r>
              <a:rPr lang="en-US" sz="1200" b="0" i="1" u="none" strike="noStrike" baseline="0">
                <a:solidFill>
                  <a:srgbClr val="000000"/>
                </a:solidFill>
                <a:latin typeface="Calibri" panose="020F0502020204030204" pitchFamily="34" charset="0"/>
              </a:rPr>
              <a:t>marketing/communications positions, referral coordinators etc.</a:t>
            </a:r>
            <a:endParaRPr lang="en-GB" sz="1200" i="1"/>
          </a:p>
          <a:p>
            <a:pPr marL="171450" indent="-171450">
              <a:buFontTx/>
              <a:buChar char="-"/>
            </a:pPr>
            <a:r>
              <a:rPr lang="en-GB" sz="1200"/>
              <a:t>Peer support worker: 0.4%</a:t>
            </a:r>
          </a:p>
        </p:txBody>
      </p:sp>
      <p:sp>
        <p:nvSpPr>
          <p:cNvPr id="3" name="Content Placeholder 2">
            <a:extLst>
              <a:ext uri="{FF2B5EF4-FFF2-40B4-BE49-F238E27FC236}">
                <a16:creationId xmlns:a16="http://schemas.microsoft.com/office/drawing/2014/main" id="{17BA22B7-8226-4E3C-BBD4-03950C87FF63}"/>
              </a:ext>
            </a:extLst>
          </p:cNvPr>
          <p:cNvSpPr>
            <a:spLocks noGrp="1"/>
          </p:cNvSpPr>
          <p:nvPr>
            <p:ph idx="1"/>
          </p:nvPr>
        </p:nvSpPr>
        <p:spPr>
          <a:xfrm>
            <a:off x="7181403" y="1897920"/>
            <a:ext cx="4800600" cy="1726566"/>
          </a:xfrm>
        </p:spPr>
        <p:txBody>
          <a:bodyPr>
            <a:noAutofit/>
          </a:bodyPr>
          <a:lstStyle/>
          <a:p>
            <a:pPr marL="0" indent="0">
              <a:buNone/>
            </a:pPr>
            <a:r>
              <a:rPr lang="en-US" sz="1200" b="0" i="0" u="none" strike="noStrike" baseline="0" dirty="0">
                <a:solidFill>
                  <a:srgbClr val="000000"/>
                </a:solidFill>
                <a:latin typeface="Calibri" panose="020F0502020204030204" pitchFamily="34" charset="0"/>
              </a:rPr>
              <a:t>Though NHS Talking Therapies workforce numbers have undergone notable growth between 2019 and 2022, the workforce composition has remained relatively static. </a:t>
            </a:r>
          </a:p>
          <a:p>
            <a:pPr marL="0" indent="0">
              <a:buNone/>
            </a:pPr>
            <a:r>
              <a:rPr lang="en-GB" sz="1200" dirty="0"/>
              <a:t>As in previous years, analysis into the composition of the NHS Talking Therapies workforce confirmed the majority of staff (WTE) work within therapeutic roles. </a:t>
            </a:r>
          </a:p>
          <a:p>
            <a:pPr marL="0" indent="0">
              <a:buNone/>
            </a:pPr>
            <a:r>
              <a:rPr lang="en-GB" sz="1200" dirty="0"/>
              <a:t>67% of the workforce (excluding trainees) were made up of clinical staff, including non-NHS Talking Therapies qualified PWPs and other HITs not recognised by NHS Talking Therapies. This non-NHS Talking Therapies qualified/not NHS Talking Therapies recognised subgroup covers 5% of staff numbers overall, with qualified clinical staff (recognised by NHS Talking Therapies) comprising 62% of the reported workforce.</a:t>
            </a:r>
          </a:p>
          <a:p>
            <a:pPr marL="0" indent="0">
              <a:buNone/>
            </a:pPr>
            <a:r>
              <a:rPr lang="en-GB" sz="1200" dirty="0"/>
              <a:t>In line with last year’s figures, 19% of staff were employed within managerial/leadership, administrative or clerical roles.</a:t>
            </a:r>
          </a:p>
          <a:p>
            <a:pPr marL="0" indent="0">
              <a:buNone/>
            </a:pPr>
            <a:endParaRPr lang="en-GB" sz="1200" dirty="0"/>
          </a:p>
        </p:txBody>
      </p:sp>
      <p:sp>
        <p:nvSpPr>
          <p:cNvPr id="7" name="Rectangle 6">
            <a:extLst>
              <a:ext uri="{FF2B5EF4-FFF2-40B4-BE49-F238E27FC236}">
                <a16:creationId xmlns:a16="http://schemas.microsoft.com/office/drawing/2014/main" id="{9678FE93-E32F-81C9-613A-67CFD782762A}"/>
              </a:ext>
              <a:ext uri="{C183D7F6-B498-43B3-948B-1728B52AA6E4}">
                <adec:decorative xmlns:adec="http://schemas.microsoft.com/office/drawing/2017/decorative" val="1"/>
              </a:ext>
            </a:extLst>
          </p:cNvPr>
          <p:cNvSpPr/>
          <p:nvPr/>
        </p:nvSpPr>
        <p:spPr>
          <a:xfrm>
            <a:off x="180975" y="5829300"/>
            <a:ext cx="2476500" cy="88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e chart detailing the proportion of NHS Talking Therapies staff within different job roles, as on 31st March 2022.">
            <a:extLst>
              <a:ext uri="{FF2B5EF4-FFF2-40B4-BE49-F238E27FC236}">
                <a16:creationId xmlns:a16="http://schemas.microsoft.com/office/drawing/2014/main" id="{DDFEEADA-3599-BED7-1DED-BFAC59203F8E}"/>
              </a:ext>
            </a:extLst>
          </p:cNvPr>
          <p:cNvPicPr>
            <a:picLocks noChangeAspect="1"/>
          </p:cNvPicPr>
          <p:nvPr/>
        </p:nvPicPr>
        <p:blipFill>
          <a:blip r:embed="rId2"/>
          <a:stretch>
            <a:fillRect/>
          </a:stretch>
        </p:blipFill>
        <p:spPr>
          <a:xfrm>
            <a:off x="40156" y="976450"/>
            <a:ext cx="7141247" cy="5497372"/>
          </a:xfrm>
          <a:prstGeom prst="rect">
            <a:avLst/>
          </a:prstGeom>
        </p:spPr>
      </p:pic>
    </p:spTree>
    <p:extLst>
      <p:ext uri="{BB962C8B-B14F-4D97-AF65-F5344CB8AC3E}">
        <p14:creationId xmlns:p14="http://schemas.microsoft.com/office/powerpoint/2010/main" val="2234756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CDC9C-C872-443B-A46F-2178E2A1BF07}"/>
              </a:ext>
            </a:extLst>
          </p:cNvPr>
          <p:cNvSpPr>
            <a:spLocks noGrp="1"/>
          </p:cNvSpPr>
          <p:nvPr>
            <p:ph type="title"/>
          </p:nvPr>
        </p:nvSpPr>
        <p:spPr/>
        <p:txBody>
          <a:bodyPr>
            <a:normAutofit/>
          </a:bodyPr>
          <a:lstStyle/>
          <a:p>
            <a:r>
              <a:rPr lang="en-GB" sz="3500"/>
              <a:t>Workforce size by </a:t>
            </a:r>
            <a:r>
              <a:rPr lang="en-GB" sz="3600"/>
              <a:t>service</a:t>
            </a:r>
            <a:endParaRPr lang="en-GB" sz="3500"/>
          </a:p>
        </p:txBody>
      </p:sp>
      <p:sp>
        <p:nvSpPr>
          <p:cNvPr id="3" name="Content Placeholder 2">
            <a:extLst>
              <a:ext uri="{FF2B5EF4-FFF2-40B4-BE49-F238E27FC236}">
                <a16:creationId xmlns:a16="http://schemas.microsoft.com/office/drawing/2014/main" id="{52C1670D-9D87-421D-B382-2D6195530065}"/>
              </a:ext>
            </a:extLst>
          </p:cNvPr>
          <p:cNvSpPr>
            <a:spLocks noGrp="1"/>
          </p:cNvSpPr>
          <p:nvPr>
            <p:ph idx="1"/>
          </p:nvPr>
        </p:nvSpPr>
        <p:spPr>
          <a:xfrm>
            <a:off x="7148103" y="1512000"/>
            <a:ext cx="4709097" cy="4363200"/>
          </a:xfrm>
        </p:spPr>
        <p:txBody>
          <a:bodyPr>
            <a:normAutofit/>
          </a:bodyPr>
          <a:lstStyle/>
          <a:p>
            <a:pPr marL="0" indent="0">
              <a:buNone/>
            </a:pPr>
            <a:r>
              <a:rPr lang="en-GB" sz="1200"/>
              <a:t>This chart illustrates the total NHS Talking Therapies staffing numbers (WTE), excluding trainees, reported per service.</a:t>
            </a:r>
          </a:p>
          <a:p>
            <a:pPr marL="0" indent="0">
              <a:buNone/>
            </a:pPr>
            <a:r>
              <a:rPr lang="en-GB" sz="1200"/>
              <a:t>2022 census data demonstrated a median average position of 53 staff (WTE) per service. This represents a continuation of the growth evidenced since 2019, with the median position rising from 42 staff (WTE) in 2019 to 53 staff (WTE) within the most recent dataset. </a:t>
            </a:r>
          </a:p>
          <a:p>
            <a:pPr marL="0" indent="0">
              <a:buNone/>
            </a:pPr>
            <a:r>
              <a:rPr lang="en-GB" sz="1200"/>
              <a:t>Services reported notable variation in their workforce size, with services placing in the upper quartile reporting team sizes in excess of 100 staff (WTE).</a:t>
            </a:r>
          </a:p>
          <a:p>
            <a:pPr marL="0" indent="0">
              <a:buNone/>
            </a:pPr>
            <a:r>
              <a:rPr lang="en-GB" sz="1200"/>
              <a:t>To note, this position is not benchmarked, and is included to demonstrate the wide range of staffing numbers per service reported on the census date.</a:t>
            </a:r>
          </a:p>
        </p:txBody>
      </p:sp>
      <p:sp>
        <p:nvSpPr>
          <p:cNvPr id="4" name="Slide Number Placeholder 3">
            <a:extLst>
              <a:ext uri="{FF2B5EF4-FFF2-40B4-BE49-F238E27FC236}">
                <a16:creationId xmlns:a16="http://schemas.microsoft.com/office/drawing/2014/main" id="{FF1BFAC1-2457-4CCD-9716-94222B5FED1E}"/>
              </a:ext>
            </a:extLst>
          </p:cNvPr>
          <p:cNvSpPr>
            <a:spLocks noGrp="1"/>
          </p:cNvSpPr>
          <p:nvPr>
            <p:ph type="sldNum" sz="quarter" idx="12"/>
          </p:nvPr>
        </p:nvSpPr>
        <p:spPr/>
        <p:txBody>
          <a:bodyPr/>
          <a:lstStyle/>
          <a:p>
            <a:fld id="{6FA9A11B-04D6-42DF-BB33-D91D786B2067}" type="slidenum">
              <a:rPr lang="en-GB" smtClean="0"/>
              <a:t>23</a:t>
            </a:fld>
            <a:endParaRPr lang="en-GB"/>
          </a:p>
        </p:txBody>
      </p:sp>
      <p:pic>
        <p:nvPicPr>
          <p:cNvPr id="5" name="Picture 4" descr="A column chart depicting staff numbers (WTE) per service - excluding trainees. The mean is 57 and the median is 53.">
            <a:extLst>
              <a:ext uri="{FF2B5EF4-FFF2-40B4-BE49-F238E27FC236}">
                <a16:creationId xmlns:a16="http://schemas.microsoft.com/office/drawing/2014/main" id="{F94EB06D-119F-4EB8-DAC8-4B7729BE12C0}"/>
              </a:ext>
            </a:extLst>
          </p:cNvPr>
          <p:cNvPicPr>
            <a:picLocks noChangeAspect="1"/>
          </p:cNvPicPr>
          <p:nvPr/>
        </p:nvPicPr>
        <p:blipFill>
          <a:blip r:embed="rId2"/>
          <a:stretch>
            <a:fillRect/>
          </a:stretch>
        </p:blipFill>
        <p:spPr>
          <a:xfrm>
            <a:off x="334800" y="1267200"/>
            <a:ext cx="6670800" cy="4572000"/>
          </a:xfrm>
          <a:prstGeom prst="rect">
            <a:avLst/>
          </a:prstGeom>
        </p:spPr>
      </p:pic>
    </p:spTree>
    <p:extLst>
      <p:ext uri="{BB962C8B-B14F-4D97-AF65-F5344CB8AC3E}">
        <p14:creationId xmlns:p14="http://schemas.microsoft.com/office/powerpoint/2010/main" val="4098375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C7848-D39C-0736-7C9A-B31744C29F6B}"/>
              </a:ext>
            </a:extLst>
          </p:cNvPr>
          <p:cNvSpPr>
            <a:spLocks noGrp="1"/>
          </p:cNvSpPr>
          <p:nvPr>
            <p:ph type="title"/>
          </p:nvPr>
        </p:nvSpPr>
        <p:spPr/>
        <p:txBody>
          <a:bodyPr>
            <a:normAutofit/>
          </a:bodyPr>
          <a:lstStyle/>
          <a:p>
            <a:r>
              <a:rPr lang="en-GB" sz="3500"/>
              <a:t>Workforce composition – qualified HITs vs PWPs</a:t>
            </a:r>
          </a:p>
        </p:txBody>
      </p:sp>
      <p:sp>
        <p:nvSpPr>
          <p:cNvPr id="4" name="Slide Number Placeholder 3">
            <a:extLst>
              <a:ext uri="{FF2B5EF4-FFF2-40B4-BE49-F238E27FC236}">
                <a16:creationId xmlns:a16="http://schemas.microsoft.com/office/drawing/2014/main" id="{3383B53E-2664-B4D7-9486-A150228D663D}"/>
              </a:ext>
            </a:extLst>
          </p:cNvPr>
          <p:cNvSpPr>
            <a:spLocks noGrp="1"/>
          </p:cNvSpPr>
          <p:nvPr>
            <p:ph type="sldNum" sz="quarter" idx="12"/>
          </p:nvPr>
        </p:nvSpPr>
        <p:spPr/>
        <p:txBody>
          <a:bodyPr/>
          <a:lstStyle/>
          <a:p>
            <a:fld id="{6FA9A11B-04D6-42DF-BB33-D91D786B2067}" type="slidenum">
              <a:rPr lang="en-GB" smtClean="0"/>
              <a:t>24</a:t>
            </a:fld>
            <a:endParaRPr lang="en-GB"/>
          </a:p>
        </p:txBody>
      </p:sp>
      <p:sp>
        <p:nvSpPr>
          <p:cNvPr id="8" name="Content Placeholder 2">
            <a:extLst>
              <a:ext uri="{FF2B5EF4-FFF2-40B4-BE49-F238E27FC236}">
                <a16:creationId xmlns:a16="http://schemas.microsoft.com/office/drawing/2014/main" id="{B587EBD4-61B0-62A6-B7C4-B8BD73D06A17}"/>
              </a:ext>
            </a:extLst>
          </p:cNvPr>
          <p:cNvSpPr>
            <a:spLocks noGrp="1"/>
          </p:cNvSpPr>
          <p:nvPr>
            <p:ph idx="1"/>
          </p:nvPr>
        </p:nvSpPr>
        <p:spPr>
          <a:xfrm>
            <a:off x="5315935" y="2068035"/>
            <a:ext cx="5281961" cy="4185008"/>
          </a:xfrm>
        </p:spPr>
        <p:txBody>
          <a:bodyPr>
            <a:normAutofit/>
          </a:bodyPr>
          <a:lstStyle/>
          <a:p>
            <a:pPr marL="0" indent="0">
              <a:buNone/>
            </a:pPr>
            <a:r>
              <a:rPr lang="en-GB" sz="1200"/>
              <a:t>The adjacent chart demonstrates the split between:</a:t>
            </a:r>
          </a:p>
          <a:p>
            <a:pPr>
              <a:buFontTx/>
              <a:buChar char="-"/>
            </a:pPr>
            <a:r>
              <a:rPr lang="en-GB" sz="1200"/>
              <a:t>Qualified HITs</a:t>
            </a:r>
          </a:p>
          <a:p>
            <a:pPr lvl="1"/>
            <a:r>
              <a:rPr lang="en-GB" sz="1200"/>
              <a:t>HITs - CBT therapists </a:t>
            </a:r>
          </a:p>
          <a:p>
            <a:pPr lvl="1"/>
            <a:r>
              <a:rPr lang="en-GB" sz="1200"/>
              <a:t>HITs - other NHS Talking Therapies modalities (including NHS Talking Therapies qualified counsellors)</a:t>
            </a:r>
          </a:p>
          <a:p>
            <a:pPr>
              <a:buFontTx/>
              <a:buChar char="-"/>
            </a:pPr>
            <a:r>
              <a:rPr lang="en-GB" sz="1200"/>
              <a:t>Qualified PWPs</a:t>
            </a:r>
          </a:p>
          <a:p>
            <a:pPr lvl="1"/>
            <a:r>
              <a:rPr lang="en-GB" sz="1200"/>
              <a:t>PWPs</a:t>
            </a:r>
          </a:p>
          <a:p>
            <a:pPr lvl="1"/>
            <a:r>
              <a:rPr lang="en-GB" sz="1200"/>
              <a:t>Senior PWPs</a:t>
            </a:r>
          </a:p>
          <a:p>
            <a:pPr lvl="1"/>
            <a:r>
              <a:rPr lang="en-GB" sz="1200"/>
              <a:t>Lead PWPs</a:t>
            </a:r>
          </a:p>
          <a:p>
            <a:pPr marL="0" indent="0">
              <a:buNone/>
            </a:pPr>
            <a:r>
              <a:rPr lang="en-GB" sz="1200"/>
              <a:t>PWPs represented 39% of the total qualified HIT/PWP staffing numbers, with HITs accounting for 61%. The majority of HITs comprised qualified CBT therapists, with 13% HIT – other NHS Talking Therapies modality roles (including NHS Talking Therapies qualified counsellors).</a:t>
            </a:r>
          </a:p>
        </p:txBody>
      </p:sp>
      <p:sp>
        <p:nvSpPr>
          <p:cNvPr id="10" name="Rectangle 9">
            <a:extLst>
              <a:ext uri="{FF2B5EF4-FFF2-40B4-BE49-F238E27FC236}">
                <a16:creationId xmlns:a16="http://schemas.microsoft.com/office/drawing/2014/main" id="{CF022C4A-03D1-91E1-E482-32C4378E7BA3}"/>
              </a:ext>
              <a:ext uri="{C183D7F6-B498-43B3-948B-1728B52AA6E4}">
                <adec:decorative xmlns:adec="http://schemas.microsoft.com/office/drawing/2017/decorative" val="1"/>
              </a:ext>
            </a:extLst>
          </p:cNvPr>
          <p:cNvSpPr/>
          <p:nvPr/>
        </p:nvSpPr>
        <p:spPr>
          <a:xfrm>
            <a:off x="164369" y="6089904"/>
            <a:ext cx="2531206"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stacked bar chart demonstrating the proportion of qualified HITs (61%) -comprised of Qualified CBT Therapists (48%) and other NHS Talking Therapies modalities (13%) -vs qualified PWPs (39%)">
            <a:extLst>
              <a:ext uri="{FF2B5EF4-FFF2-40B4-BE49-F238E27FC236}">
                <a16:creationId xmlns:a16="http://schemas.microsoft.com/office/drawing/2014/main" id="{5E25C642-4AB9-2FA4-50DA-3B5AC381CB26}"/>
              </a:ext>
            </a:extLst>
          </p:cNvPr>
          <p:cNvPicPr>
            <a:picLocks noChangeAspect="1"/>
          </p:cNvPicPr>
          <p:nvPr/>
        </p:nvPicPr>
        <p:blipFill>
          <a:blip r:embed="rId2"/>
          <a:stretch>
            <a:fillRect/>
          </a:stretch>
        </p:blipFill>
        <p:spPr>
          <a:xfrm>
            <a:off x="357115" y="1266826"/>
            <a:ext cx="4676919" cy="4975799"/>
          </a:xfrm>
          <a:prstGeom prst="rect">
            <a:avLst/>
          </a:prstGeom>
        </p:spPr>
      </p:pic>
    </p:spTree>
    <p:extLst>
      <p:ext uri="{BB962C8B-B14F-4D97-AF65-F5344CB8AC3E}">
        <p14:creationId xmlns:p14="http://schemas.microsoft.com/office/powerpoint/2010/main" val="3906041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6D035-22BB-48FF-BFDB-AD556252EEF4}"/>
              </a:ext>
            </a:extLst>
          </p:cNvPr>
          <p:cNvSpPr>
            <a:spLocks noGrp="1"/>
          </p:cNvSpPr>
          <p:nvPr>
            <p:ph type="title"/>
          </p:nvPr>
        </p:nvSpPr>
        <p:spPr/>
        <p:txBody>
          <a:bodyPr>
            <a:normAutofit/>
          </a:bodyPr>
          <a:lstStyle/>
          <a:p>
            <a:r>
              <a:rPr lang="en-GB" sz="3500"/>
              <a:t>Workforce size by </a:t>
            </a:r>
            <a:r>
              <a:rPr lang="en-GB" sz="3600"/>
              <a:t>service</a:t>
            </a:r>
            <a:r>
              <a:rPr lang="en-GB" sz="3500"/>
              <a:t> – qualified HITs</a:t>
            </a:r>
          </a:p>
        </p:txBody>
      </p:sp>
      <p:sp>
        <p:nvSpPr>
          <p:cNvPr id="3" name="Content Placeholder 2">
            <a:extLst>
              <a:ext uri="{FF2B5EF4-FFF2-40B4-BE49-F238E27FC236}">
                <a16:creationId xmlns:a16="http://schemas.microsoft.com/office/drawing/2014/main" id="{DE7D34CE-4110-492B-8FEB-607486E8FD8C}"/>
              </a:ext>
            </a:extLst>
          </p:cNvPr>
          <p:cNvSpPr>
            <a:spLocks noGrp="1"/>
          </p:cNvSpPr>
          <p:nvPr>
            <p:ph idx="1"/>
          </p:nvPr>
        </p:nvSpPr>
        <p:spPr>
          <a:xfrm>
            <a:off x="7271069" y="1682329"/>
            <a:ext cx="4501383" cy="3953760"/>
          </a:xfrm>
        </p:spPr>
        <p:txBody>
          <a:bodyPr>
            <a:normAutofit/>
          </a:bodyPr>
          <a:lstStyle/>
          <a:p>
            <a:pPr marL="0" indent="0">
              <a:buNone/>
            </a:pPr>
            <a:r>
              <a:rPr lang="en-GB" sz="1200" dirty="0"/>
              <a:t>Data has also been reviewed in relation to the roles of HITs – qualified CBT therapists, alongside HITs – other NHS Talking Therapies modalities (including NHS Talking Therapies qualified counsellors), measured as a proportion of total staffing numbers (excluding trainees) on 31</a:t>
            </a:r>
            <a:r>
              <a:rPr lang="en-GB" sz="1200" baseline="30000" dirty="0"/>
              <a:t>st</a:t>
            </a:r>
            <a:r>
              <a:rPr lang="en-GB" sz="1200" dirty="0"/>
              <a:t> March 2022.</a:t>
            </a:r>
          </a:p>
          <a:p>
            <a:pPr marL="0" indent="0">
              <a:buNone/>
            </a:pPr>
            <a:r>
              <a:rPr lang="en-GB" sz="1200" dirty="0"/>
              <a:t>On the census date, staff (WTE) within these roles totalled 4,317 WTE, representing, on average, 40% of total staff numbers across NHS Talking Therapies services where qualified CBT therapists/counsellors were employed.</a:t>
            </a:r>
          </a:p>
          <a:p>
            <a:pPr marL="0" indent="0">
              <a:buNone/>
            </a:pPr>
            <a:endParaRPr lang="en-GB" sz="1200" dirty="0"/>
          </a:p>
        </p:txBody>
      </p:sp>
      <p:sp>
        <p:nvSpPr>
          <p:cNvPr id="4" name="Slide Number Placeholder 3">
            <a:extLst>
              <a:ext uri="{FF2B5EF4-FFF2-40B4-BE49-F238E27FC236}">
                <a16:creationId xmlns:a16="http://schemas.microsoft.com/office/drawing/2014/main" id="{A6663A15-64F1-455B-8702-29F59800D3C2}"/>
              </a:ext>
            </a:extLst>
          </p:cNvPr>
          <p:cNvSpPr>
            <a:spLocks noGrp="1"/>
          </p:cNvSpPr>
          <p:nvPr>
            <p:ph type="sldNum" sz="quarter" idx="12"/>
          </p:nvPr>
        </p:nvSpPr>
        <p:spPr/>
        <p:txBody>
          <a:bodyPr/>
          <a:lstStyle/>
          <a:p>
            <a:fld id="{6FA9A11B-04D6-42DF-BB33-D91D786B2067}" type="slidenum">
              <a:rPr lang="en-GB" smtClean="0"/>
              <a:t>25</a:t>
            </a:fld>
            <a:endParaRPr lang="en-GB"/>
          </a:p>
        </p:txBody>
      </p:sp>
      <p:pic>
        <p:nvPicPr>
          <p:cNvPr id="6" name="Picture 5" descr="A column chart depicting the total qualified HITs in post on 31st March 2022 as a proportion of total staffing (excluding trainees). The mean and the median values are both 40%.">
            <a:extLst>
              <a:ext uri="{FF2B5EF4-FFF2-40B4-BE49-F238E27FC236}">
                <a16:creationId xmlns:a16="http://schemas.microsoft.com/office/drawing/2014/main" id="{5CA41305-B64D-E06A-9F39-E759E984351C}"/>
              </a:ext>
            </a:extLst>
          </p:cNvPr>
          <p:cNvPicPr>
            <a:picLocks noChangeAspect="1"/>
          </p:cNvPicPr>
          <p:nvPr/>
        </p:nvPicPr>
        <p:blipFill>
          <a:blip r:embed="rId2"/>
          <a:stretch>
            <a:fillRect/>
          </a:stretch>
        </p:blipFill>
        <p:spPr>
          <a:xfrm>
            <a:off x="334800" y="1267200"/>
            <a:ext cx="6670800" cy="4572000"/>
          </a:xfrm>
          <a:prstGeom prst="rect">
            <a:avLst/>
          </a:prstGeom>
        </p:spPr>
      </p:pic>
    </p:spTree>
    <p:extLst>
      <p:ext uri="{BB962C8B-B14F-4D97-AF65-F5344CB8AC3E}">
        <p14:creationId xmlns:p14="http://schemas.microsoft.com/office/powerpoint/2010/main" val="2090837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30B61-A907-4214-A930-4826C2185691}"/>
              </a:ext>
            </a:extLst>
          </p:cNvPr>
          <p:cNvSpPr>
            <a:spLocks noGrp="1"/>
          </p:cNvSpPr>
          <p:nvPr>
            <p:ph type="title"/>
          </p:nvPr>
        </p:nvSpPr>
        <p:spPr/>
        <p:txBody>
          <a:bodyPr>
            <a:normAutofit/>
          </a:bodyPr>
          <a:lstStyle/>
          <a:p>
            <a:r>
              <a:rPr lang="en-GB" sz="3500"/>
              <a:t>Workforce size by </a:t>
            </a:r>
            <a:r>
              <a:rPr lang="en-GB" sz="3600"/>
              <a:t>service</a:t>
            </a:r>
            <a:r>
              <a:rPr lang="en-GB" sz="3500"/>
              <a:t> – qualified PWPs</a:t>
            </a:r>
          </a:p>
        </p:txBody>
      </p:sp>
      <p:sp>
        <p:nvSpPr>
          <p:cNvPr id="3" name="Content Placeholder 2">
            <a:extLst>
              <a:ext uri="{FF2B5EF4-FFF2-40B4-BE49-F238E27FC236}">
                <a16:creationId xmlns:a16="http://schemas.microsoft.com/office/drawing/2014/main" id="{0275D8BE-7C59-4382-86C9-F7757970E64F}"/>
              </a:ext>
            </a:extLst>
          </p:cNvPr>
          <p:cNvSpPr>
            <a:spLocks noGrp="1"/>
          </p:cNvSpPr>
          <p:nvPr>
            <p:ph idx="1"/>
          </p:nvPr>
        </p:nvSpPr>
        <p:spPr>
          <a:xfrm>
            <a:off x="7286776" y="1512000"/>
            <a:ext cx="4562325" cy="4364925"/>
          </a:xfrm>
        </p:spPr>
        <p:txBody>
          <a:bodyPr>
            <a:normAutofit/>
          </a:bodyPr>
          <a:lstStyle/>
          <a:p>
            <a:pPr marL="0" indent="0">
              <a:buNone/>
            </a:pPr>
            <a:r>
              <a:rPr lang="en-GB" sz="1200"/>
              <a:t>Qualified psychological wellbeing practitioners (PWPs) are comprised of PWPs, senior PWPs and lead PWPs, with the latter categorisation newly added to the data specification for 2022. This chart shows the proportion of staff numbers comprised of PWPs at service level (excluding trainees).</a:t>
            </a:r>
          </a:p>
          <a:p>
            <a:pPr marL="0" indent="0">
              <a:buNone/>
            </a:pPr>
            <a:r>
              <a:rPr lang="en-GB" sz="1200"/>
              <a:t>The data shows a high level of variation in PWP representation across NHS Talking Therapies services. This is a product of different commissioning specifications for NHS Talking Therapies, with differing local priorities. Every local system of care should include PWPs, but individual services may only provide part of the NHS Talking Therapies pathway.</a:t>
            </a:r>
          </a:p>
          <a:p>
            <a:pPr marL="0" indent="0">
              <a:buNone/>
            </a:pPr>
            <a:r>
              <a:rPr lang="en-GB" sz="1200"/>
              <a:t>As of the 31</a:t>
            </a:r>
            <a:r>
              <a:rPr lang="en-GB" sz="1200" baseline="30000"/>
              <a:t>st</a:t>
            </a:r>
            <a:r>
              <a:rPr lang="en-GB" sz="1200"/>
              <a:t> March 2022, for services where PWPs were employed, this staff cohort comprised an average (mean) of 27% of overall workforce numbers, similar to the 26% reported in 2021.</a:t>
            </a:r>
          </a:p>
          <a:p>
            <a:pPr marL="0" indent="0">
              <a:buNone/>
            </a:pPr>
            <a:r>
              <a:rPr lang="en-GB" sz="1200"/>
              <a:t>In regards to PWP staff numbers (WTE) in their totality, 2,728 PWPs (WTE) were reported in post on the 2022 census date – a 6% increase from the 2,580 (WTE) total seen in 2021.</a:t>
            </a:r>
          </a:p>
        </p:txBody>
      </p:sp>
      <p:sp>
        <p:nvSpPr>
          <p:cNvPr id="4" name="Slide Number Placeholder 3">
            <a:extLst>
              <a:ext uri="{FF2B5EF4-FFF2-40B4-BE49-F238E27FC236}">
                <a16:creationId xmlns:a16="http://schemas.microsoft.com/office/drawing/2014/main" id="{123B4699-2A9D-480C-A3A4-38B1A9792E4F}"/>
              </a:ext>
            </a:extLst>
          </p:cNvPr>
          <p:cNvSpPr>
            <a:spLocks noGrp="1"/>
          </p:cNvSpPr>
          <p:nvPr>
            <p:ph type="sldNum" sz="quarter" idx="12"/>
          </p:nvPr>
        </p:nvSpPr>
        <p:spPr/>
        <p:txBody>
          <a:bodyPr/>
          <a:lstStyle/>
          <a:p>
            <a:fld id="{6FA9A11B-04D6-42DF-BB33-D91D786B2067}" type="slidenum">
              <a:rPr lang="en-GB" smtClean="0"/>
              <a:t>26</a:t>
            </a:fld>
            <a:endParaRPr lang="en-GB"/>
          </a:p>
        </p:txBody>
      </p:sp>
      <p:pic>
        <p:nvPicPr>
          <p:cNvPr id="6" name="Picture 5" descr="A column chart depicting the total qualified PWPs/Senior PWPs/Lead PWPs in post on 31st March 2022 as a proportion of total staffing. The mean is 27% and the median is 25%.">
            <a:extLst>
              <a:ext uri="{FF2B5EF4-FFF2-40B4-BE49-F238E27FC236}">
                <a16:creationId xmlns:a16="http://schemas.microsoft.com/office/drawing/2014/main" id="{6296EB8B-6106-D7AC-1AF7-A4FB2E1A7D92}"/>
              </a:ext>
            </a:extLst>
          </p:cNvPr>
          <p:cNvPicPr>
            <a:picLocks noChangeAspect="1"/>
          </p:cNvPicPr>
          <p:nvPr/>
        </p:nvPicPr>
        <p:blipFill>
          <a:blip r:embed="rId2"/>
          <a:stretch>
            <a:fillRect/>
          </a:stretch>
        </p:blipFill>
        <p:spPr>
          <a:xfrm>
            <a:off x="334800" y="1267200"/>
            <a:ext cx="6670800" cy="4572000"/>
          </a:xfrm>
          <a:prstGeom prst="rect">
            <a:avLst/>
          </a:prstGeom>
        </p:spPr>
      </p:pic>
    </p:spTree>
    <p:extLst>
      <p:ext uri="{BB962C8B-B14F-4D97-AF65-F5344CB8AC3E}">
        <p14:creationId xmlns:p14="http://schemas.microsoft.com/office/powerpoint/2010/main" val="3720209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30B61-A907-4214-A930-4826C2185691}"/>
              </a:ext>
            </a:extLst>
          </p:cNvPr>
          <p:cNvSpPr>
            <a:spLocks noGrp="1"/>
          </p:cNvSpPr>
          <p:nvPr>
            <p:ph type="title"/>
          </p:nvPr>
        </p:nvSpPr>
        <p:spPr/>
        <p:txBody>
          <a:bodyPr>
            <a:normAutofit/>
          </a:bodyPr>
          <a:lstStyle/>
          <a:p>
            <a:r>
              <a:rPr lang="en-GB" sz="3500"/>
              <a:t>Supervisory roles – NHS Talking Therapies trained</a:t>
            </a:r>
          </a:p>
        </p:txBody>
      </p:sp>
      <p:sp>
        <p:nvSpPr>
          <p:cNvPr id="4" name="Slide Number Placeholder 3">
            <a:extLst>
              <a:ext uri="{FF2B5EF4-FFF2-40B4-BE49-F238E27FC236}">
                <a16:creationId xmlns:a16="http://schemas.microsoft.com/office/drawing/2014/main" id="{123B4699-2A9D-480C-A3A4-38B1A9792E4F}"/>
              </a:ext>
            </a:extLst>
          </p:cNvPr>
          <p:cNvSpPr>
            <a:spLocks noGrp="1"/>
          </p:cNvSpPr>
          <p:nvPr>
            <p:ph type="sldNum" sz="quarter" idx="12"/>
          </p:nvPr>
        </p:nvSpPr>
        <p:spPr/>
        <p:txBody>
          <a:bodyPr/>
          <a:lstStyle/>
          <a:p>
            <a:fld id="{6FA9A11B-04D6-42DF-BB33-D91D786B2067}" type="slidenum">
              <a:rPr lang="en-GB" smtClean="0"/>
              <a:t>27</a:t>
            </a:fld>
            <a:endParaRPr lang="en-GB"/>
          </a:p>
        </p:txBody>
      </p:sp>
      <p:sp>
        <p:nvSpPr>
          <p:cNvPr id="3" name="Content Placeholder 2">
            <a:extLst>
              <a:ext uri="{FF2B5EF4-FFF2-40B4-BE49-F238E27FC236}">
                <a16:creationId xmlns:a16="http://schemas.microsoft.com/office/drawing/2014/main" id="{69A0CF74-7528-C282-5006-1A5177D6C53D}"/>
              </a:ext>
            </a:extLst>
          </p:cNvPr>
          <p:cNvSpPr>
            <a:spLocks noGrp="1"/>
          </p:cNvSpPr>
          <p:nvPr>
            <p:ph idx="1"/>
          </p:nvPr>
        </p:nvSpPr>
        <p:spPr>
          <a:xfrm>
            <a:off x="6556204" y="2108897"/>
            <a:ext cx="4562325" cy="4364925"/>
          </a:xfrm>
        </p:spPr>
        <p:txBody>
          <a:bodyPr>
            <a:normAutofit/>
          </a:bodyPr>
          <a:lstStyle/>
          <a:p>
            <a:pPr marL="0" indent="0">
              <a:buNone/>
            </a:pPr>
            <a:r>
              <a:rPr lang="en-GB" sz="1200"/>
              <a:t>Of the 981 supervisory roles/time (WTE) reported by NHS Talking Therapies-trained supervisors on 31</a:t>
            </a:r>
            <a:r>
              <a:rPr lang="en-GB" sz="1200" baseline="30000"/>
              <a:t>st</a:t>
            </a:r>
            <a:r>
              <a:rPr lang="en-GB" sz="1200"/>
              <a:t> March 2022, 55% of this cohort was reported by CBT supervisors, representing over half of the total provision.</a:t>
            </a:r>
          </a:p>
          <a:p>
            <a:pPr marL="0" indent="0">
              <a:buNone/>
            </a:pPr>
            <a:r>
              <a:rPr lang="en-GB" sz="1200"/>
              <a:t>PWP supervisors comprised the next largest cohort, with a third of NHS Talking Therapies-trained supervisors within these roles.</a:t>
            </a:r>
          </a:p>
          <a:p>
            <a:pPr marL="0" indent="0">
              <a:buNone/>
            </a:pPr>
            <a:r>
              <a:rPr lang="en-GB" sz="1200"/>
              <a:t>Counselling supervisors (9%) and other supervisors (3%) made up the final 12% of NHS Talking Therapies-supervisor trained roles/times on the 2022 snapshot date.</a:t>
            </a:r>
          </a:p>
          <a:p>
            <a:pPr marL="0" indent="0">
              <a:buNone/>
            </a:pPr>
            <a:r>
              <a:rPr lang="en-GB" sz="1200"/>
              <a:t>Additionally, a further 51 supervisory roles/time (WTE) were reported on the census date for supervisors who had not undertaken the NHS Talking Therapies supervision module/training.</a:t>
            </a:r>
          </a:p>
        </p:txBody>
      </p:sp>
      <p:pic>
        <p:nvPicPr>
          <p:cNvPr id="6" name="Picture 5" descr="A pie chart depicting the roles/time (WTE) of NHS Talking Therapies trained supervisory roles on 31st March 2022. 55% of the supervisor numbers were comprised of CBT supervisors">
            <a:extLst>
              <a:ext uri="{FF2B5EF4-FFF2-40B4-BE49-F238E27FC236}">
                <a16:creationId xmlns:a16="http://schemas.microsoft.com/office/drawing/2014/main" id="{A57165A1-A06B-9C86-9186-13F0C9D0EE1D}"/>
              </a:ext>
            </a:extLst>
          </p:cNvPr>
          <p:cNvPicPr>
            <a:picLocks noChangeAspect="1"/>
          </p:cNvPicPr>
          <p:nvPr/>
        </p:nvPicPr>
        <p:blipFill>
          <a:blip r:embed="rId2"/>
          <a:stretch>
            <a:fillRect/>
          </a:stretch>
        </p:blipFill>
        <p:spPr>
          <a:xfrm>
            <a:off x="512872" y="620223"/>
            <a:ext cx="7718205" cy="6279424"/>
          </a:xfrm>
          <a:prstGeom prst="rect">
            <a:avLst/>
          </a:prstGeom>
        </p:spPr>
      </p:pic>
    </p:spTree>
    <p:extLst>
      <p:ext uri="{BB962C8B-B14F-4D97-AF65-F5344CB8AC3E}">
        <p14:creationId xmlns:p14="http://schemas.microsoft.com/office/powerpoint/2010/main" val="2913832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56479-5C22-4F69-A70A-DB4F5B29DC74}"/>
              </a:ext>
            </a:extLst>
          </p:cNvPr>
          <p:cNvSpPr>
            <a:spLocks noGrp="1"/>
          </p:cNvSpPr>
          <p:nvPr>
            <p:ph type="title"/>
          </p:nvPr>
        </p:nvSpPr>
        <p:spPr/>
        <p:txBody>
          <a:bodyPr>
            <a:normAutofit/>
          </a:bodyPr>
          <a:lstStyle/>
          <a:p>
            <a:r>
              <a:rPr lang="en-GB" sz="3500"/>
              <a:t>HITs progressing from PWPs</a:t>
            </a:r>
          </a:p>
        </p:txBody>
      </p:sp>
      <p:sp>
        <p:nvSpPr>
          <p:cNvPr id="3" name="Content Placeholder 2">
            <a:extLst>
              <a:ext uri="{FF2B5EF4-FFF2-40B4-BE49-F238E27FC236}">
                <a16:creationId xmlns:a16="http://schemas.microsoft.com/office/drawing/2014/main" id="{7F5C06BC-2125-437A-BC32-1B9B0E601FC5}"/>
              </a:ext>
            </a:extLst>
          </p:cNvPr>
          <p:cNvSpPr>
            <a:spLocks noGrp="1"/>
          </p:cNvSpPr>
          <p:nvPr>
            <p:ph idx="1"/>
          </p:nvPr>
        </p:nvSpPr>
        <p:spPr>
          <a:xfrm>
            <a:off x="7199379" y="1512000"/>
            <a:ext cx="4649722" cy="4364925"/>
          </a:xfrm>
        </p:spPr>
        <p:txBody>
          <a:bodyPr>
            <a:normAutofit/>
          </a:bodyPr>
          <a:lstStyle/>
          <a:p>
            <a:pPr marL="0" indent="0">
              <a:buNone/>
            </a:pPr>
            <a:r>
              <a:rPr lang="en-GB" sz="1200"/>
              <a:t>The NHS Talking Therapies career development process includes a route for psychological wellbeing practitioners who wish to train to become high intensity therapists. Though this metric has been included within previous census iterations, it was amended for 2022 to encompass staff progression across different services, where previously the sole focus related to staff progressing internally.</a:t>
            </a:r>
          </a:p>
          <a:p>
            <a:pPr marL="0" indent="0">
              <a:buNone/>
            </a:pPr>
            <a:r>
              <a:rPr lang="en-GB" sz="1200"/>
              <a:t>383 PWPs (WTE) progressed into HIT training over the last 12 months, including both those who remained with the same NHS Talking Therapies service and those who progressed into HIT training with another service.</a:t>
            </a:r>
          </a:p>
          <a:p>
            <a:pPr marL="0" indent="0">
              <a:buNone/>
            </a:pPr>
            <a:r>
              <a:rPr lang="en-GB" sz="1200"/>
              <a:t>111 (56%) participants reported progression of PWPs into HIT training within the last twelve months. These respondents reported an average of 3 PWPs (WTE) progressing via this route.</a:t>
            </a:r>
          </a:p>
        </p:txBody>
      </p:sp>
      <p:sp>
        <p:nvSpPr>
          <p:cNvPr id="4" name="Slide Number Placeholder 3">
            <a:extLst>
              <a:ext uri="{FF2B5EF4-FFF2-40B4-BE49-F238E27FC236}">
                <a16:creationId xmlns:a16="http://schemas.microsoft.com/office/drawing/2014/main" id="{1AACE7A5-C1F3-4D01-AFC6-CA356455E6D1}"/>
              </a:ext>
            </a:extLst>
          </p:cNvPr>
          <p:cNvSpPr>
            <a:spLocks noGrp="1"/>
          </p:cNvSpPr>
          <p:nvPr>
            <p:ph type="sldNum" sz="quarter" idx="12"/>
          </p:nvPr>
        </p:nvSpPr>
        <p:spPr/>
        <p:txBody>
          <a:bodyPr/>
          <a:lstStyle/>
          <a:p>
            <a:fld id="{6FA9A11B-04D6-42DF-BB33-D91D786B2067}" type="slidenum">
              <a:rPr lang="en-GB" smtClean="0"/>
              <a:t>28</a:t>
            </a:fld>
            <a:endParaRPr lang="en-GB"/>
          </a:p>
        </p:txBody>
      </p:sp>
      <p:pic>
        <p:nvPicPr>
          <p:cNvPr id="7" name="Picture 6" descr="A column chart depicting the total number of PWPs who progressed into HIT training within the last 12 months. The mean and median both equal 3">
            <a:extLst>
              <a:ext uri="{FF2B5EF4-FFF2-40B4-BE49-F238E27FC236}">
                <a16:creationId xmlns:a16="http://schemas.microsoft.com/office/drawing/2014/main" id="{A03DCF15-D8A3-2F8B-4402-F5E2DFEE2E4E}"/>
              </a:ext>
            </a:extLst>
          </p:cNvPr>
          <p:cNvPicPr>
            <a:picLocks noChangeAspect="1"/>
          </p:cNvPicPr>
          <p:nvPr/>
        </p:nvPicPr>
        <p:blipFill>
          <a:blip r:embed="rId2"/>
          <a:stretch>
            <a:fillRect/>
          </a:stretch>
        </p:blipFill>
        <p:spPr>
          <a:xfrm>
            <a:off x="334800" y="1267200"/>
            <a:ext cx="6670800" cy="4572000"/>
          </a:xfrm>
          <a:prstGeom prst="rect">
            <a:avLst/>
          </a:prstGeom>
        </p:spPr>
      </p:pic>
    </p:spTree>
    <p:extLst>
      <p:ext uri="{BB962C8B-B14F-4D97-AF65-F5344CB8AC3E}">
        <p14:creationId xmlns:p14="http://schemas.microsoft.com/office/powerpoint/2010/main" val="1315623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D58EC-721D-40FC-9D41-B35A6D3710C6}"/>
              </a:ext>
            </a:extLst>
          </p:cNvPr>
          <p:cNvSpPr>
            <a:spLocks noGrp="1"/>
          </p:cNvSpPr>
          <p:nvPr>
            <p:ph type="title"/>
          </p:nvPr>
        </p:nvSpPr>
        <p:spPr/>
        <p:txBody>
          <a:bodyPr>
            <a:normAutofit/>
          </a:bodyPr>
          <a:lstStyle/>
          <a:p>
            <a:r>
              <a:rPr lang="en-GB" sz="3500"/>
              <a:t>Trainees</a:t>
            </a:r>
          </a:p>
        </p:txBody>
      </p:sp>
      <p:sp>
        <p:nvSpPr>
          <p:cNvPr id="4" name="Slide Number Placeholder 3">
            <a:extLst>
              <a:ext uri="{FF2B5EF4-FFF2-40B4-BE49-F238E27FC236}">
                <a16:creationId xmlns:a16="http://schemas.microsoft.com/office/drawing/2014/main" id="{AA7924EE-ECD9-4E17-B405-2084401B8A7F}"/>
              </a:ext>
            </a:extLst>
          </p:cNvPr>
          <p:cNvSpPr>
            <a:spLocks noGrp="1"/>
          </p:cNvSpPr>
          <p:nvPr>
            <p:ph type="sldNum" sz="quarter" idx="12"/>
          </p:nvPr>
        </p:nvSpPr>
        <p:spPr/>
        <p:txBody>
          <a:bodyPr/>
          <a:lstStyle/>
          <a:p>
            <a:fld id="{6FA9A11B-04D6-42DF-BB33-D91D786B2067}" type="slidenum">
              <a:rPr lang="en-GB" smtClean="0"/>
              <a:t>29</a:t>
            </a:fld>
            <a:endParaRPr lang="en-GB"/>
          </a:p>
        </p:txBody>
      </p:sp>
      <p:sp>
        <p:nvSpPr>
          <p:cNvPr id="3" name="Content Placeholder 2">
            <a:extLst>
              <a:ext uri="{FF2B5EF4-FFF2-40B4-BE49-F238E27FC236}">
                <a16:creationId xmlns:a16="http://schemas.microsoft.com/office/drawing/2014/main" id="{C1BC4990-58FF-4F28-9019-FE0D79C25225}"/>
              </a:ext>
            </a:extLst>
          </p:cNvPr>
          <p:cNvSpPr>
            <a:spLocks noGrp="1"/>
          </p:cNvSpPr>
          <p:nvPr>
            <p:ph idx="1"/>
          </p:nvPr>
        </p:nvSpPr>
        <p:spPr>
          <a:xfrm>
            <a:off x="7124472" y="1168789"/>
            <a:ext cx="4851600" cy="4610099"/>
          </a:xfrm>
          <a:ln>
            <a:noFill/>
          </a:ln>
        </p:spPr>
        <p:txBody>
          <a:bodyPr>
            <a:normAutofit/>
          </a:bodyPr>
          <a:lstStyle/>
          <a:p>
            <a:pPr marL="0" indent="0">
              <a:buNone/>
            </a:pPr>
            <a:r>
              <a:rPr lang="en-GB" sz="1200" dirty="0"/>
              <a:t>NHS Talking Therapies provides clear pathways for progression for its staff, with active training programmes recruiting new staff into NHS Talking Therapies services, and enabling their development into specialist therapy roles.</a:t>
            </a:r>
          </a:p>
          <a:p>
            <a:pPr marL="0" indent="0">
              <a:buNone/>
            </a:pPr>
            <a:r>
              <a:rPr lang="en-GB" sz="1200" dirty="0"/>
              <a:t>On 31</a:t>
            </a:r>
            <a:r>
              <a:rPr lang="en-GB" sz="1200" baseline="30000" dirty="0"/>
              <a:t>st</a:t>
            </a:r>
            <a:r>
              <a:rPr lang="en-GB" sz="1200" dirty="0"/>
              <a:t> March 2022, a total of 2,979 trainees (WTE) were reported within adult NHS Talking Therapies services, which represents a 12% increase from the 2,650 trainee (WTE) figure reported in 2021.</a:t>
            </a:r>
          </a:p>
          <a:p>
            <a:pPr marL="0" indent="0">
              <a:buNone/>
            </a:pPr>
            <a:r>
              <a:rPr lang="en-GB" sz="1200" dirty="0"/>
              <a:t>The breakdown by role was as follows:</a:t>
            </a:r>
          </a:p>
          <a:p>
            <a:pPr lvl="1"/>
            <a:r>
              <a:rPr lang="en-GB" sz="1200" dirty="0"/>
              <a:t>Trainee psychological wellbeing practitioners – 1,590 staff (WTE)</a:t>
            </a:r>
          </a:p>
          <a:p>
            <a:pPr lvl="1"/>
            <a:r>
              <a:rPr lang="en-GB" sz="1200" dirty="0"/>
              <a:t>Trainee high intensity CBT therapists – 1,257 staff (WTE)</a:t>
            </a:r>
          </a:p>
          <a:p>
            <a:pPr lvl="1"/>
            <a:r>
              <a:rPr lang="en-GB" sz="1200" dirty="0"/>
              <a:t>Trainee counsellors (NHS Talking Therapies Modality/HIT Upskilling) – 132 staff (WTE)</a:t>
            </a:r>
          </a:p>
          <a:p>
            <a:pPr marL="0" indent="0">
              <a:buNone/>
            </a:pPr>
            <a:r>
              <a:rPr lang="en-GB" sz="1200" dirty="0"/>
              <a:t>The chart on the left is not benchmarked, and is included to demonstrate the variation between services where trainees are employed. Results ranged from 1 to 98 trainees (WTE) employed on 31</a:t>
            </a:r>
            <a:r>
              <a:rPr lang="en-GB" sz="1200" baseline="30000" dirty="0"/>
              <a:t>st</a:t>
            </a:r>
            <a:r>
              <a:rPr lang="en-GB" sz="1200" dirty="0"/>
              <a:t> March 2022, per service.</a:t>
            </a:r>
          </a:p>
          <a:p>
            <a:pPr marL="0" indent="0">
              <a:buNone/>
            </a:pPr>
            <a:r>
              <a:rPr lang="en-GB" sz="1200" dirty="0"/>
              <a:t>Trainee numbers per service remained relatively consistent to those reported in 2021, with a mean of 16 trainees (WTE) in post on the 2022 census date compared to 15 trainees (WTE) the previous year.</a:t>
            </a:r>
          </a:p>
        </p:txBody>
      </p:sp>
      <p:pic>
        <p:nvPicPr>
          <p:cNvPr id="6" name="Picture 5" descr="A column chart depicting the total number of trainees (WTE) in post per service on 31st March 2022. The mean is 16 and the median is 12">
            <a:extLst>
              <a:ext uri="{FF2B5EF4-FFF2-40B4-BE49-F238E27FC236}">
                <a16:creationId xmlns:a16="http://schemas.microsoft.com/office/drawing/2014/main" id="{F0057738-430A-E6DB-EDBC-E3A129A79CCB}"/>
              </a:ext>
            </a:extLst>
          </p:cNvPr>
          <p:cNvPicPr>
            <a:picLocks noChangeAspect="1"/>
          </p:cNvPicPr>
          <p:nvPr/>
        </p:nvPicPr>
        <p:blipFill>
          <a:blip r:embed="rId3"/>
          <a:stretch>
            <a:fillRect/>
          </a:stretch>
        </p:blipFill>
        <p:spPr>
          <a:xfrm>
            <a:off x="334800" y="1267200"/>
            <a:ext cx="6670800" cy="4572000"/>
          </a:xfrm>
          <a:prstGeom prst="rect">
            <a:avLst/>
          </a:prstGeom>
        </p:spPr>
      </p:pic>
    </p:spTree>
    <p:extLst>
      <p:ext uri="{BB962C8B-B14F-4D97-AF65-F5344CB8AC3E}">
        <p14:creationId xmlns:p14="http://schemas.microsoft.com/office/powerpoint/2010/main" val="2669014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CE97-D55C-49CA-B41A-99670FE00379}"/>
              </a:ext>
            </a:extLst>
          </p:cNvPr>
          <p:cNvSpPr>
            <a:spLocks noGrp="1"/>
          </p:cNvSpPr>
          <p:nvPr>
            <p:ph type="title"/>
          </p:nvPr>
        </p:nvSpPr>
        <p:spPr/>
        <p:txBody>
          <a:bodyPr>
            <a:normAutofit/>
          </a:bodyPr>
          <a:lstStyle/>
          <a:p>
            <a:r>
              <a:rPr lang="en-GB" sz="3500"/>
              <a:t>Acknowledgements</a:t>
            </a:r>
          </a:p>
        </p:txBody>
      </p:sp>
      <p:sp>
        <p:nvSpPr>
          <p:cNvPr id="3" name="Content Placeholder 2">
            <a:extLst>
              <a:ext uri="{FF2B5EF4-FFF2-40B4-BE49-F238E27FC236}">
                <a16:creationId xmlns:a16="http://schemas.microsoft.com/office/drawing/2014/main" id="{098C1B0B-A948-4C25-92E8-D263212AEF47}"/>
              </a:ext>
            </a:extLst>
          </p:cNvPr>
          <p:cNvSpPr>
            <a:spLocks noGrp="1"/>
          </p:cNvSpPr>
          <p:nvPr>
            <p:ph idx="1"/>
          </p:nvPr>
        </p:nvSpPr>
        <p:spPr>
          <a:xfrm>
            <a:off x="333375" y="1412022"/>
            <a:ext cx="9742782" cy="4695824"/>
          </a:xfrm>
        </p:spPr>
        <p:txBody>
          <a:bodyPr>
            <a:noAutofit/>
          </a:bodyPr>
          <a:lstStyle/>
          <a:p>
            <a:pPr marL="0" indent="0">
              <a:buNone/>
            </a:pPr>
            <a:r>
              <a:rPr lang="en-GB" sz="2000" dirty="0"/>
              <a:t>The NHS Benchmarking Network would like to extend our thanks to the Programme Leads of the Health Educational England National Mental Health Programme, who continue to offer invaluable insight, defining the collection and providing interpretation on findings.</a:t>
            </a:r>
          </a:p>
          <a:p>
            <a:pPr marL="0" indent="0">
              <a:buNone/>
            </a:pPr>
            <a:r>
              <a:rPr lang="en-GB" sz="2000" dirty="0"/>
              <a:t>We would also like to thank Julian </a:t>
            </a:r>
            <a:r>
              <a:rPr lang="en-GB" sz="2000" dirty="0" err="1"/>
              <a:t>Emms</a:t>
            </a:r>
            <a:r>
              <a:rPr lang="en-GB" sz="2000" dirty="0"/>
              <a:t>, Chair of the NHSBN Mental Health Reference Group, for his ongoing support for this project and the wider Health Education England workstream.</a:t>
            </a:r>
          </a:p>
          <a:p>
            <a:pPr marL="0" indent="0">
              <a:buNone/>
            </a:pPr>
            <a:r>
              <a:rPr lang="en-GB" sz="2000" dirty="0"/>
              <a:t>Additionally, we are grateful for the contribution made by the project oversight group, inclusive of representatives from NHS England, who were instrumental in shaping the 2022 national and regional findings.</a:t>
            </a:r>
          </a:p>
          <a:p>
            <a:pPr marL="0" indent="0">
              <a:buNone/>
            </a:pPr>
            <a:r>
              <a:rPr lang="en-GB" sz="2000" dirty="0"/>
              <a:t>Finally, we would like to thank the services who participated in the project this year, with 200 submissions received from 100% of CCG areas in England (as of 31</a:t>
            </a:r>
            <a:r>
              <a:rPr lang="en-GB" sz="2000" baseline="30000" dirty="0"/>
              <a:t>st</a:t>
            </a:r>
            <a:r>
              <a:rPr lang="en-GB" sz="2000" dirty="0"/>
              <a:t> March 2022, prior to dissolution), thus allowing a national position to be established.</a:t>
            </a:r>
          </a:p>
          <a:p>
            <a:pPr algn="l"/>
            <a:endParaRPr lang="en-GB" sz="1800" b="0" i="0" dirty="0">
              <a:solidFill>
                <a:srgbClr val="005EB8"/>
              </a:solidFill>
              <a:effectLst/>
              <a:latin typeface="Segoe UI" panose="020B0502040204020203" pitchFamily="34" charset="0"/>
            </a:endParaRPr>
          </a:p>
          <a:p>
            <a:pPr marL="0" indent="0">
              <a:buNone/>
            </a:pPr>
            <a:endParaRPr lang="en-GB" sz="1200" dirty="0"/>
          </a:p>
        </p:txBody>
      </p:sp>
      <p:sp>
        <p:nvSpPr>
          <p:cNvPr id="4" name="Slide Number Placeholder 3">
            <a:extLst>
              <a:ext uri="{FF2B5EF4-FFF2-40B4-BE49-F238E27FC236}">
                <a16:creationId xmlns:a16="http://schemas.microsoft.com/office/drawing/2014/main" id="{37109F57-6783-4747-BD0F-52606CF3302A}"/>
              </a:ext>
            </a:extLst>
          </p:cNvPr>
          <p:cNvSpPr>
            <a:spLocks noGrp="1"/>
          </p:cNvSpPr>
          <p:nvPr>
            <p:ph type="sldNum" sz="quarter" idx="12"/>
          </p:nvPr>
        </p:nvSpPr>
        <p:spPr/>
        <p:txBody>
          <a:bodyPr/>
          <a:lstStyle/>
          <a:p>
            <a:fld id="{6FA9A11B-04D6-42DF-BB33-D91D786B2067}" type="slidenum">
              <a:rPr lang="en-GB" smtClean="0"/>
              <a:t>3</a:t>
            </a:fld>
            <a:endParaRPr lang="en-GB"/>
          </a:p>
        </p:txBody>
      </p:sp>
    </p:spTree>
    <p:extLst>
      <p:ext uri="{BB962C8B-B14F-4D97-AF65-F5344CB8AC3E}">
        <p14:creationId xmlns:p14="http://schemas.microsoft.com/office/powerpoint/2010/main" val="20471776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D58EC-721D-40FC-9D41-B35A6D3710C6}"/>
              </a:ext>
            </a:extLst>
          </p:cNvPr>
          <p:cNvSpPr>
            <a:spLocks noGrp="1"/>
          </p:cNvSpPr>
          <p:nvPr>
            <p:ph type="title"/>
          </p:nvPr>
        </p:nvSpPr>
        <p:spPr/>
        <p:txBody>
          <a:bodyPr>
            <a:normAutofit/>
          </a:bodyPr>
          <a:lstStyle/>
          <a:p>
            <a:r>
              <a:rPr lang="en-GB" sz="3500"/>
              <a:t>Low to high intensity trainees by </a:t>
            </a:r>
            <a:r>
              <a:rPr lang="en-GB" sz="3600"/>
              <a:t>service</a:t>
            </a:r>
            <a:endParaRPr lang="en-GB" sz="3500"/>
          </a:p>
        </p:txBody>
      </p:sp>
      <p:sp>
        <p:nvSpPr>
          <p:cNvPr id="4" name="Slide Number Placeholder 3">
            <a:extLst>
              <a:ext uri="{FF2B5EF4-FFF2-40B4-BE49-F238E27FC236}">
                <a16:creationId xmlns:a16="http://schemas.microsoft.com/office/drawing/2014/main" id="{AA7924EE-ECD9-4E17-B405-2084401B8A7F}"/>
              </a:ext>
            </a:extLst>
          </p:cNvPr>
          <p:cNvSpPr>
            <a:spLocks noGrp="1"/>
          </p:cNvSpPr>
          <p:nvPr>
            <p:ph type="sldNum" sz="quarter" idx="12"/>
          </p:nvPr>
        </p:nvSpPr>
        <p:spPr/>
        <p:txBody>
          <a:bodyPr/>
          <a:lstStyle/>
          <a:p>
            <a:fld id="{6FA9A11B-04D6-42DF-BB33-D91D786B2067}" type="slidenum">
              <a:rPr lang="en-GB" smtClean="0"/>
              <a:t>30</a:t>
            </a:fld>
            <a:endParaRPr lang="en-GB"/>
          </a:p>
        </p:txBody>
      </p:sp>
      <p:pic>
        <p:nvPicPr>
          <p:cNvPr id="5" name="Picture 4" descr="A stacked bar chart that demonstrates the split of low to high intensity trainees, per service. Nationally, the split comprises 53% low intensity trainees to 47% high intensity trainees.">
            <a:extLst>
              <a:ext uri="{FF2B5EF4-FFF2-40B4-BE49-F238E27FC236}">
                <a16:creationId xmlns:a16="http://schemas.microsoft.com/office/drawing/2014/main" id="{AACF7AAF-9210-098D-7C0F-FA4C0A2AC5BE}"/>
              </a:ext>
            </a:extLst>
          </p:cNvPr>
          <p:cNvPicPr>
            <a:picLocks noChangeAspect="1"/>
          </p:cNvPicPr>
          <p:nvPr/>
        </p:nvPicPr>
        <p:blipFill>
          <a:blip r:embed="rId3"/>
          <a:stretch>
            <a:fillRect/>
          </a:stretch>
        </p:blipFill>
        <p:spPr>
          <a:xfrm>
            <a:off x="107895" y="1951353"/>
            <a:ext cx="10157012" cy="3823274"/>
          </a:xfrm>
          <a:prstGeom prst="rect">
            <a:avLst/>
          </a:prstGeom>
        </p:spPr>
      </p:pic>
      <p:sp>
        <p:nvSpPr>
          <p:cNvPr id="8" name="Content Placeholder 2">
            <a:extLst>
              <a:ext uri="{FF2B5EF4-FFF2-40B4-BE49-F238E27FC236}">
                <a16:creationId xmlns:a16="http://schemas.microsoft.com/office/drawing/2014/main" id="{2A8918E4-1045-F7EC-B08C-CFA6FF02ED62}"/>
              </a:ext>
            </a:extLst>
          </p:cNvPr>
          <p:cNvSpPr>
            <a:spLocks noGrp="1"/>
          </p:cNvSpPr>
          <p:nvPr>
            <p:ph idx="1"/>
          </p:nvPr>
        </p:nvSpPr>
        <p:spPr>
          <a:xfrm>
            <a:off x="403062" y="1177740"/>
            <a:ext cx="10722138" cy="4610099"/>
          </a:xfrm>
        </p:spPr>
        <p:txBody>
          <a:bodyPr>
            <a:normAutofit/>
          </a:bodyPr>
          <a:lstStyle/>
          <a:p>
            <a:pPr marL="0" indent="0">
              <a:buNone/>
            </a:pPr>
            <a:r>
              <a:rPr lang="en-GB" sz="1200"/>
              <a:t>This chart demonstrates the split of low to high intensity trainees, per service. </a:t>
            </a:r>
          </a:p>
          <a:p>
            <a:pPr marL="0" indent="0">
              <a:buNone/>
            </a:pPr>
            <a:r>
              <a:rPr lang="en-GB" sz="1200"/>
              <a:t>At a national level, services reported a largely even split between low vs high intensity trainee numbers, with 53% low intensity trainees to 47% high intensity trainees as on the 2022 census date. </a:t>
            </a:r>
          </a:p>
        </p:txBody>
      </p:sp>
    </p:spTree>
    <p:extLst>
      <p:ext uri="{BB962C8B-B14F-4D97-AF65-F5344CB8AC3E}">
        <p14:creationId xmlns:p14="http://schemas.microsoft.com/office/powerpoint/2010/main" val="4528613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B19895-2495-4F46-84C0-8BFEE21C9D8A}"/>
              </a:ext>
            </a:extLst>
          </p:cNvPr>
          <p:cNvSpPr>
            <a:spLocks noGrp="1"/>
          </p:cNvSpPr>
          <p:nvPr>
            <p:ph type="sldNum" sz="quarter" idx="12"/>
          </p:nvPr>
        </p:nvSpPr>
        <p:spPr/>
        <p:txBody>
          <a:bodyPr/>
          <a:lstStyle/>
          <a:p>
            <a:fld id="{6FA9A11B-04D6-42DF-BB33-D91D786B2067}" type="slidenum">
              <a:rPr lang="en-GB" smtClean="0"/>
              <a:t>31</a:t>
            </a:fld>
            <a:endParaRPr lang="en-GB"/>
          </a:p>
        </p:txBody>
      </p:sp>
      <p:sp>
        <p:nvSpPr>
          <p:cNvPr id="6" name="Title 1">
            <a:extLst>
              <a:ext uri="{FF2B5EF4-FFF2-40B4-BE49-F238E27FC236}">
                <a16:creationId xmlns:a16="http://schemas.microsoft.com/office/drawing/2014/main" id="{C159E996-732E-45BE-B00B-0A1A2E8F1B5B}"/>
              </a:ext>
            </a:extLst>
          </p:cNvPr>
          <p:cNvSpPr>
            <a:spLocks noGrp="1"/>
          </p:cNvSpPr>
          <p:nvPr>
            <p:ph type="title"/>
          </p:nvPr>
        </p:nvSpPr>
        <p:spPr>
          <a:xfrm>
            <a:off x="323851" y="2987675"/>
            <a:ext cx="11525250" cy="882650"/>
          </a:xfrm>
        </p:spPr>
        <p:txBody>
          <a:bodyPr>
            <a:noAutofit/>
          </a:bodyPr>
          <a:lstStyle/>
          <a:p>
            <a:r>
              <a:rPr lang="en-GB"/>
              <a:t>Project findings </a:t>
            </a:r>
            <a:br>
              <a:rPr lang="en-GB"/>
            </a:br>
            <a:r>
              <a:rPr lang="en-GB"/>
              <a:t>High intensity staffing</a:t>
            </a:r>
          </a:p>
        </p:txBody>
      </p:sp>
    </p:spTree>
    <p:extLst>
      <p:ext uri="{BB962C8B-B14F-4D97-AF65-F5344CB8AC3E}">
        <p14:creationId xmlns:p14="http://schemas.microsoft.com/office/powerpoint/2010/main" val="2138897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705A5-2F97-4278-A895-D79094AB3238}"/>
              </a:ext>
            </a:extLst>
          </p:cNvPr>
          <p:cNvSpPr>
            <a:spLocks noGrp="1"/>
          </p:cNvSpPr>
          <p:nvPr>
            <p:ph type="title"/>
          </p:nvPr>
        </p:nvSpPr>
        <p:spPr/>
        <p:txBody>
          <a:bodyPr>
            <a:normAutofit/>
          </a:bodyPr>
          <a:lstStyle/>
          <a:p>
            <a:r>
              <a:rPr lang="en-GB" sz="3500"/>
              <a:t>High intensity workforce composition (WTE)</a:t>
            </a:r>
            <a:endParaRPr lang="en-GB" sz="3500">
              <a:highlight>
                <a:srgbClr val="FFFF00"/>
              </a:highlight>
            </a:endParaRPr>
          </a:p>
        </p:txBody>
      </p:sp>
      <p:sp>
        <p:nvSpPr>
          <p:cNvPr id="3" name="Content Placeholder 2">
            <a:extLst>
              <a:ext uri="{FF2B5EF4-FFF2-40B4-BE49-F238E27FC236}">
                <a16:creationId xmlns:a16="http://schemas.microsoft.com/office/drawing/2014/main" id="{1ADD5DBE-7994-478F-9104-1AD7504E34D2}"/>
              </a:ext>
            </a:extLst>
          </p:cNvPr>
          <p:cNvSpPr>
            <a:spLocks noGrp="1"/>
          </p:cNvSpPr>
          <p:nvPr>
            <p:ph idx="1"/>
          </p:nvPr>
        </p:nvSpPr>
        <p:spPr>
          <a:xfrm>
            <a:off x="6246755" y="1695469"/>
            <a:ext cx="5157216" cy="3441699"/>
          </a:xfrm>
        </p:spPr>
        <p:txBody>
          <a:bodyPr>
            <a:noAutofit/>
          </a:bodyPr>
          <a:lstStyle/>
          <a:p>
            <a:pPr marL="0" indent="0">
              <a:buNone/>
            </a:pPr>
            <a:r>
              <a:rPr lang="en-GB" sz="1200" dirty="0"/>
              <a:t>The high intensity workforce is comprised of 3 main role types:</a:t>
            </a:r>
          </a:p>
          <a:p>
            <a:pPr lvl="1"/>
            <a:r>
              <a:rPr lang="en-GB" sz="1200" dirty="0"/>
              <a:t>HITs – qualified CBT therapists</a:t>
            </a:r>
          </a:p>
          <a:p>
            <a:pPr lvl="1"/>
            <a:r>
              <a:rPr lang="en-GB" sz="1200" dirty="0"/>
              <a:t>HITs – other NHS Talking Therapies modalities (including NHS Talking Therapies qualified counsellors)</a:t>
            </a:r>
          </a:p>
          <a:p>
            <a:pPr lvl="1"/>
            <a:r>
              <a:rPr lang="en-GB" sz="1200" dirty="0"/>
              <a:t>HITs – other high intensity therapists (not recognised by NHS Talking Therapies)</a:t>
            </a:r>
          </a:p>
          <a:p>
            <a:pPr marL="0" indent="0">
              <a:buNone/>
            </a:pPr>
            <a:r>
              <a:rPr lang="en-GB" sz="1200" dirty="0"/>
              <a:t>This chart examines the proportion of the high intensity workforce (excluding trainees) made up of each of these roles.</a:t>
            </a:r>
          </a:p>
          <a:p>
            <a:pPr marL="0" indent="0">
              <a:buNone/>
            </a:pPr>
            <a:r>
              <a:rPr lang="en-GB" sz="1200" dirty="0"/>
              <a:t>As in previous years, qualified CBT therapists made up the vast majority of the high intensity workforce, at 74%. </a:t>
            </a:r>
          </a:p>
          <a:p>
            <a:pPr marL="0" indent="0">
              <a:buNone/>
            </a:pPr>
            <a:r>
              <a:rPr lang="en-GB" sz="1200" dirty="0"/>
              <a:t>The remaining workforce in this sector is made up of HITs - other NHS Talking Therapies modalities (including NHS Talking Therapies qualified counsellors - 20%) and other high intensity therapists (not recognised by NHS Talking Therapies) which totalled 292 staff (WTE) – 6%. Accompanying narrative provided by NHS Talking Therapies services detailed a number of roles which sat within this latter job cohort, including clinical and counselling psychologists. </a:t>
            </a:r>
          </a:p>
        </p:txBody>
      </p:sp>
      <p:sp>
        <p:nvSpPr>
          <p:cNvPr id="4" name="Slide Number Placeholder 3">
            <a:extLst>
              <a:ext uri="{FF2B5EF4-FFF2-40B4-BE49-F238E27FC236}">
                <a16:creationId xmlns:a16="http://schemas.microsoft.com/office/drawing/2014/main" id="{5DDE20B6-FB58-4FD5-8D84-2D0FB1B0CD2D}"/>
              </a:ext>
            </a:extLst>
          </p:cNvPr>
          <p:cNvSpPr>
            <a:spLocks noGrp="1"/>
          </p:cNvSpPr>
          <p:nvPr>
            <p:ph type="sldNum" sz="quarter" idx="12"/>
          </p:nvPr>
        </p:nvSpPr>
        <p:spPr/>
        <p:txBody>
          <a:bodyPr/>
          <a:lstStyle/>
          <a:p>
            <a:fld id="{6FA9A11B-04D6-42DF-BB33-D91D786B2067}" type="slidenum">
              <a:rPr lang="en-GB" smtClean="0"/>
              <a:t>32</a:t>
            </a:fld>
            <a:endParaRPr lang="en-GB"/>
          </a:p>
        </p:txBody>
      </p:sp>
      <p:pic>
        <p:nvPicPr>
          <p:cNvPr id="5" name="Picture 4" descr="A pie chart showing the discipline mix of the high intensity workforce. 74% of this workforce group are HITs - qualified CBT therapists">
            <a:extLst>
              <a:ext uri="{FF2B5EF4-FFF2-40B4-BE49-F238E27FC236}">
                <a16:creationId xmlns:a16="http://schemas.microsoft.com/office/drawing/2014/main" id="{408ED025-6134-03B3-457F-F8D97CF1AB2C}"/>
              </a:ext>
            </a:extLst>
          </p:cNvPr>
          <p:cNvPicPr>
            <a:picLocks noChangeAspect="1"/>
          </p:cNvPicPr>
          <p:nvPr/>
        </p:nvPicPr>
        <p:blipFill>
          <a:blip r:embed="rId3"/>
          <a:stretch>
            <a:fillRect/>
          </a:stretch>
        </p:blipFill>
        <p:spPr>
          <a:xfrm>
            <a:off x="218612" y="1266826"/>
            <a:ext cx="7454125" cy="4975934"/>
          </a:xfrm>
          <a:prstGeom prst="rect">
            <a:avLst/>
          </a:prstGeom>
        </p:spPr>
      </p:pic>
    </p:spTree>
    <p:extLst>
      <p:ext uri="{BB962C8B-B14F-4D97-AF65-F5344CB8AC3E}">
        <p14:creationId xmlns:p14="http://schemas.microsoft.com/office/powerpoint/2010/main" val="990773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tacked bar chart illustrating the proportion of staff in the high intensity workforce (WTE) who were accredited as of the 31st March 2022. 88% of HITs - qualified CBT Therapists were NHS Talking Therapies accredited, and 89% of HITs - other NHS Talking Therapies modalities (including NHS Talking Therapies qualified counsellors) were NHS Talking Therapies accredited">
            <a:extLst>
              <a:ext uri="{FF2B5EF4-FFF2-40B4-BE49-F238E27FC236}">
                <a16:creationId xmlns:a16="http://schemas.microsoft.com/office/drawing/2014/main" id="{C66F168D-CAE6-BA39-19BE-05FAA32F8BBB}"/>
              </a:ext>
            </a:extLst>
          </p:cNvPr>
          <p:cNvPicPr>
            <a:picLocks noChangeAspect="1"/>
          </p:cNvPicPr>
          <p:nvPr/>
        </p:nvPicPr>
        <p:blipFill>
          <a:blip r:embed="rId3"/>
          <a:stretch>
            <a:fillRect/>
          </a:stretch>
        </p:blipFill>
        <p:spPr>
          <a:xfrm>
            <a:off x="333372" y="2420046"/>
            <a:ext cx="8437595" cy="3298151"/>
          </a:xfrm>
          <a:prstGeom prst="rect">
            <a:avLst/>
          </a:prstGeom>
        </p:spPr>
      </p:pic>
      <p:sp>
        <p:nvSpPr>
          <p:cNvPr id="2" name="Title 1">
            <a:extLst>
              <a:ext uri="{FF2B5EF4-FFF2-40B4-BE49-F238E27FC236}">
                <a16:creationId xmlns:a16="http://schemas.microsoft.com/office/drawing/2014/main" id="{90C36469-B854-4254-B27B-72000E6A4F0E}"/>
              </a:ext>
            </a:extLst>
          </p:cNvPr>
          <p:cNvSpPr>
            <a:spLocks noGrp="1"/>
          </p:cNvSpPr>
          <p:nvPr>
            <p:ph type="title"/>
          </p:nvPr>
        </p:nvSpPr>
        <p:spPr/>
        <p:txBody>
          <a:bodyPr>
            <a:normAutofit/>
          </a:bodyPr>
          <a:lstStyle/>
          <a:p>
            <a:r>
              <a:rPr lang="en-GB" sz="3500"/>
              <a:t>High intensity workforce – NHS Talking Therapies accredited</a:t>
            </a:r>
          </a:p>
        </p:txBody>
      </p:sp>
      <p:sp>
        <p:nvSpPr>
          <p:cNvPr id="4" name="Slide Number Placeholder 3">
            <a:extLst>
              <a:ext uri="{FF2B5EF4-FFF2-40B4-BE49-F238E27FC236}">
                <a16:creationId xmlns:a16="http://schemas.microsoft.com/office/drawing/2014/main" id="{AE84BD02-5586-444A-9E86-DFE6B1DD7E6D}"/>
              </a:ext>
            </a:extLst>
          </p:cNvPr>
          <p:cNvSpPr>
            <a:spLocks noGrp="1"/>
          </p:cNvSpPr>
          <p:nvPr>
            <p:ph type="sldNum" sz="quarter" idx="12"/>
          </p:nvPr>
        </p:nvSpPr>
        <p:spPr/>
        <p:txBody>
          <a:bodyPr/>
          <a:lstStyle/>
          <a:p>
            <a:fld id="{6FA9A11B-04D6-42DF-BB33-D91D786B2067}" type="slidenum">
              <a:rPr lang="en-GB" smtClean="0"/>
              <a:t>33</a:t>
            </a:fld>
            <a:endParaRPr lang="en-GB"/>
          </a:p>
        </p:txBody>
      </p:sp>
      <p:sp>
        <p:nvSpPr>
          <p:cNvPr id="3" name="Content Placeholder 2">
            <a:extLst>
              <a:ext uri="{FF2B5EF4-FFF2-40B4-BE49-F238E27FC236}">
                <a16:creationId xmlns:a16="http://schemas.microsoft.com/office/drawing/2014/main" id="{B79DAC76-AFC7-78A5-171A-59EE47B29D25}"/>
              </a:ext>
            </a:extLst>
          </p:cNvPr>
          <p:cNvSpPr>
            <a:spLocks noGrp="1"/>
          </p:cNvSpPr>
          <p:nvPr>
            <p:ph idx="1"/>
          </p:nvPr>
        </p:nvSpPr>
        <p:spPr>
          <a:xfrm>
            <a:off x="333373" y="1359601"/>
            <a:ext cx="10442203" cy="1105693"/>
          </a:xfrm>
        </p:spPr>
        <p:txBody>
          <a:bodyPr>
            <a:noAutofit/>
          </a:bodyPr>
          <a:lstStyle/>
          <a:p>
            <a:pPr marL="0" indent="0">
              <a:buNone/>
            </a:pPr>
            <a:r>
              <a:rPr lang="en-GB" sz="1200"/>
              <a:t>The below chart illustrates the proportion of staff (WTE) who have achieved accreditation as specified within the </a:t>
            </a:r>
            <a:r>
              <a:rPr lang="en-GB" sz="1200" u="sng">
                <a:solidFill>
                  <a:srgbClr val="FF0000"/>
                </a:solidFill>
                <a:effectLst/>
                <a:latin typeface="Calibri" panose="020F0502020204030204" pitchFamily="34" charset="0"/>
                <a:ea typeface="Calibri" panose="020F0502020204030204" pitchFamily="34" charset="0"/>
                <a:hlinkClick r:id="rId4"/>
              </a:rPr>
              <a:t>NHS Talking Therapies Manual</a:t>
            </a:r>
            <a:r>
              <a:rPr lang="en-GB" sz="1200" u="sng">
                <a:solidFill>
                  <a:srgbClr val="000000"/>
                </a:solidFill>
                <a:effectLst/>
                <a:latin typeface="Calibri" panose="020F0502020204030204" pitchFamily="34" charset="0"/>
                <a:ea typeface="Calibri" panose="020F0502020204030204" pitchFamily="34" charset="0"/>
              </a:rPr>
              <a:t>,</a:t>
            </a:r>
            <a:r>
              <a:rPr lang="en-GB" sz="1200">
                <a:solidFill>
                  <a:srgbClr val="000000"/>
                </a:solidFill>
                <a:effectLst/>
                <a:latin typeface="Calibri" panose="020F0502020204030204" pitchFamily="34" charset="0"/>
                <a:ea typeface="Calibri" panose="020F0502020204030204" pitchFamily="34" charset="0"/>
              </a:rPr>
              <a:t> </a:t>
            </a:r>
            <a:r>
              <a:rPr lang="en-GB" sz="1200">
                <a:solidFill>
                  <a:srgbClr val="000000"/>
                </a:solidFill>
                <a:latin typeface="Calibri" panose="020F0502020204030204" pitchFamily="34" charset="0"/>
                <a:ea typeface="Calibri" panose="020F0502020204030204" pitchFamily="34" charset="0"/>
              </a:rPr>
              <a:t>via</a:t>
            </a:r>
            <a:r>
              <a:rPr lang="en-GB" sz="1200">
                <a:solidFill>
                  <a:srgbClr val="000000"/>
                </a:solidFill>
                <a:effectLst/>
                <a:latin typeface="Calibri" panose="020F0502020204030204" pitchFamily="34" charset="0"/>
                <a:ea typeface="Calibri" panose="020F0502020204030204" pitchFamily="34" charset="0"/>
              </a:rPr>
              <a:t> the relevant NHS Talking Therapies-recognised professional body, e.g. the </a:t>
            </a:r>
            <a:r>
              <a:rPr lang="en-GB" sz="1200"/>
              <a:t>British Association for Behavioural and Cognitive Psychotherapies.</a:t>
            </a:r>
          </a:p>
          <a:p>
            <a:pPr marL="0" indent="0">
              <a:buNone/>
            </a:pPr>
            <a:r>
              <a:rPr lang="en-GB" sz="1200"/>
              <a:t>As on the 31</a:t>
            </a:r>
            <a:r>
              <a:rPr lang="en-GB" sz="1200" baseline="30000"/>
              <a:t>st</a:t>
            </a:r>
            <a:r>
              <a:rPr lang="en-GB" sz="1200"/>
              <a:t> March 2022, services reported that 88% of HITs – qualified CBT therapists were NHS Talking Therapies accredited. A similar proportion of HITs – other NHS Talking Therapies modalities (including NHS Talking Therapies qualified counsellors) were accredited (89%) as on the 2022 census date.</a:t>
            </a:r>
          </a:p>
        </p:txBody>
      </p:sp>
    </p:spTree>
    <p:extLst>
      <p:ext uri="{BB962C8B-B14F-4D97-AF65-F5344CB8AC3E}">
        <p14:creationId xmlns:p14="http://schemas.microsoft.com/office/powerpoint/2010/main" val="1685023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2AE3-1043-424D-A6B2-27D43E58BF28}"/>
              </a:ext>
            </a:extLst>
          </p:cNvPr>
          <p:cNvSpPr>
            <a:spLocks noGrp="1"/>
          </p:cNvSpPr>
          <p:nvPr>
            <p:ph type="title"/>
          </p:nvPr>
        </p:nvSpPr>
        <p:spPr/>
        <p:txBody>
          <a:bodyPr>
            <a:normAutofit/>
          </a:bodyPr>
          <a:lstStyle/>
          <a:p>
            <a:r>
              <a:rPr lang="en-GB" sz="3500"/>
              <a:t>Delivery of therapies</a:t>
            </a:r>
          </a:p>
        </p:txBody>
      </p:sp>
      <p:sp>
        <p:nvSpPr>
          <p:cNvPr id="4" name="Slide Number Placeholder 3">
            <a:extLst>
              <a:ext uri="{FF2B5EF4-FFF2-40B4-BE49-F238E27FC236}">
                <a16:creationId xmlns:a16="http://schemas.microsoft.com/office/drawing/2014/main" id="{398D0F9E-A0A7-40F3-90D9-422FD7F2BD03}"/>
              </a:ext>
            </a:extLst>
          </p:cNvPr>
          <p:cNvSpPr>
            <a:spLocks noGrp="1"/>
          </p:cNvSpPr>
          <p:nvPr>
            <p:ph type="sldNum" sz="quarter" idx="12"/>
          </p:nvPr>
        </p:nvSpPr>
        <p:spPr/>
        <p:txBody>
          <a:bodyPr/>
          <a:lstStyle/>
          <a:p>
            <a:fld id="{6FA9A11B-04D6-42DF-BB33-D91D786B2067}" type="slidenum">
              <a:rPr lang="en-GB" smtClean="0"/>
              <a:t>34</a:t>
            </a:fld>
            <a:endParaRPr lang="en-GB"/>
          </a:p>
        </p:txBody>
      </p:sp>
      <p:sp>
        <p:nvSpPr>
          <p:cNvPr id="11" name="Content Placeholder 2">
            <a:extLst>
              <a:ext uri="{FF2B5EF4-FFF2-40B4-BE49-F238E27FC236}">
                <a16:creationId xmlns:a16="http://schemas.microsoft.com/office/drawing/2014/main" id="{143DF778-3F93-4C01-804A-C3847AC2247B}"/>
              </a:ext>
            </a:extLst>
          </p:cNvPr>
          <p:cNvSpPr>
            <a:spLocks noGrp="1"/>
          </p:cNvSpPr>
          <p:nvPr>
            <p:ph idx="1"/>
          </p:nvPr>
        </p:nvSpPr>
        <p:spPr>
          <a:xfrm>
            <a:off x="7038730" y="2024860"/>
            <a:ext cx="4593336" cy="3498496"/>
          </a:xfrm>
        </p:spPr>
        <p:txBody>
          <a:bodyPr>
            <a:normAutofit/>
          </a:bodyPr>
          <a:lstStyle/>
          <a:p>
            <a:pPr marL="0" indent="0">
              <a:buNone/>
            </a:pPr>
            <a:r>
              <a:rPr lang="en-GB" sz="1200" dirty="0"/>
              <a:t>The adjacent chart illustrates how high intensity workforce time is allocated nationally across different therapy modalities. </a:t>
            </a:r>
          </a:p>
          <a:p>
            <a:pPr marL="0" indent="0">
              <a:buNone/>
            </a:pPr>
            <a:r>
              <a:rPr lang="en-GB" sz="1200" dirty="0"/>
              <a:t>Service responses detailed over two-thirds of staff time being spent delivering cognitive behavioural therapy (69%). The next largest apportionment was 13% for staff delivering counselling for depression, with a further 8% of time spent working with service users delivering eye movement desensitisation and reprocessing therapy. </a:t>
            </a:r>
          </a:p>
          <a:p>
            <a:pPr marL="0" indent="0">
              <a:buNone/>
            </a:pPr>
            <a:r>
              <a:rPr lang="en-GB" sz="1200" dirty="0"/>
              <a:t>Interpersonal psychotherapy and other high intensity therapies (not recognised by NHS Talking Therapies) each had 3% of high intensity staff time (WTE)  allocated nationally. </a:t>
            </a:r>
          </a:p>
        </p:txBody>
      </p:sp>
      <p:sp>
        <p:nvSpPr>
          <p:cNvPr id="5" name="Rectangle 4">
            <a:extLst>
              <a:ext uri="{FF2B5EF4-FFF2-40B4-BE49-F238E27FC236}">
                <a16:creationId xmlns:a16="http://schemas.microsoft.com/office/drawing/2014/main" id="{101B56D0-C034-475D-C0EC-864B0A5E6F64}"/>
              </a:ext>
              <a:ext uri="{C183D7F6-B498-43B3-948B-1728B52AA6E4}">
                <adec:decorative xmlns:adec="http://schemas.microsoft.com/office/drawing/2017/decorative" val="1"/>
              </a:ext>
            </a:extLst>
          </p:cNvPr>
          <p:cNvSpPr/>
          <p:nvPr/>
        </p:nvSpPr>
        <p:spPr>
          <a:xfrm>
            <a:off x="141402" y="5957740"/>
            <a:ext cx="2422689" cy="754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e chart showing the therapeutic output apportionment of high intensity staff time across different therapy methods">
            <a:extLst>
              <a:ext uri="{FF2B5EF4-FFF2-40B4-BE49-F238E27FC236}">
                <a16:creationId xmlns:a16="http://schemas.microsoft.com/office/drawing/2014/main" id="{969C96F5-511D-8A5A-176A-5C2A851FCF10}"/>
              </a:ext>
            </a:extLst>
          </p:cNvPr>
          <p:cNvPicPr>
            <a:picLocks noChangeAspect="1"/>
          </p:cNvPicPr>
          <p:nvPr/>
        </p:nvPicPr>
        <p:blipFill>
          <a:blip r:embed="rId2"/>
          <a:stretch>
            <a:fillRect/>
          </a:stretch>
        </p:blipFill>
        <p:spPr>
          <a:xfrm>
            <a:off x="21978" y="1187579"/>
            <a:ext cx="8114190" cy="5913196"/>
          </a:xfrm>
          <a:prstGeom prst="rect">
            <a:avLst/>
          </a:prstGeom>
        </p:spPr>
      </p:pic>
    </p:spTree>
    <p:extLst>
      <p:ext uri="{BB962C8B-B14F-4D97-AF65-F5344CB8AC3E}">
        <p14:creationId xmlns:p14="http://schemas.microsoft.com/office/powerpoint/2010/main" val="28215930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B19895-2495-4F46-84C0-8BFEE21C9D8A}"/>
              </a:ext>
            </a:extLst>
          </p:cNvPr>
          <p:cNvSpPr>
            <a:spLocks noGrp="1"/>
          </p:cNvSpPr>
          <p:nvPr>
            <p:ph type="sldNum" sz="quarter" idx="12"/>
          </p:nvPr>
        </p:nvSpPr>
        <p:spPr/>
        <p:txBody>
          <a:bodyPr/>
          <a:lstStyle/>
          <a:p>
            <a:fld id="{6FA9A11B-04D6-42DF-BB33-D91D786B2067}" type="slidenum">
              <a:rPr lang="en-GB" smtClean="0"/>
              <a:t>35</a:t>
            </a:fld>
            <a:endParaRPr lang="en-GB"/>
          </a:p>
        </p:txBody>
      </p:sp>
      <p:sp>
        <p:nvSpPr>
          <p:cNvPr id="6" name="Title 1">
            <a:extLst>
              <a:ext uri="{FF2B5EF4-FFF2-40B4-BE49-F238E27FC236}">
                <a16:creationId xmlns:a16="http://schemas.microsoft.com/office/drawing/2014/main" id="{C159E996-732E-45BE-B00B-0A1A2E8F1B5B}"/>
              </a:ext>
            </a:extLst>
          </p:cNvPr>
          <p:cNvSpPr>
            <a:spLocks noGrp="1"/>
          </p:cNvSpPr>
          <p:nvPr>
            <p:ph type="title"/>
          </p:nvPr>
        </p:nvSpPr>
        <p:spPr>
          <a:xfrm>
            <a:off x="323851" y="2987675"/>
            <a:ext cx="11525250" cy="882650"/>
          </a:xfrm>
        </p:spPr>
        <p:txBody>
          <a:bodyPr>
            <a:noAutofit/>
          </a:bodyPr>
          <a:lstStyle/>
          <a:p>
            <a:r>
              <a:rPr lang="en-GB"/>
              <a:t>Project findings </a:t>
            </a:r>
            <a:br>
              <a:rPr lang="en-GB"/>
            </a:br>
            <a:r>
              <a:rPr lang="en-GB"/>
              <a:t>Low intensity staffing</a:t>
            </a:r>
          </a:p>
        </p:txBody>
      </p:sp>
    </p:spTree>
    <p:extLst>
      <p:ext uri="{BB962C8B-B14F-4D97-AF65-F5344CB8AC3E}">
        <p14:creationId xmlns:p14="http://schemas.microsoft.com/office/powerpoint/2010/main" val="33712243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DF221-CA47-4443-887B-3A1FD93259E7}"/>
              </a:ext>
            </a:extLst>
          </p:cNvPr>
          <p:cNvSpPr>
            <a:spLocks noGrp="1"/>
          </p:cNvSpPr>
          <p:nvPr>
            <p:ph type="title"/>
          </p:nvPr>
        </p:nvSpPr>
        <p:spPr/>
        <p:txBody>
          <a:bodyPr>
            <a:normAutofit/>
          </a:bodyPr>
          <a:lstStyle/>
          <a:p>
            <a:r>
              <a:rPr lang="en-GB" sz="3500"/>
              <a:t>Low intensity workforce composition (WTE)</a:t>
            </a:r>
          </a:p>
        </p:txBody>
      </p:sp>
      <p:sp>
        <p:nvSpPr>
          <p:cNvPr id="4" name="Slide Number Placeholder 3">
            <a:extLst>
              <a:ext uri="{FF2B5EF4-FFF2-40B4-BE49-F238E27FC236}">
                <a16:creationId xmlns:a16="http://schemas.microsoft.com/office/drawing/2014/main" id="{CAA91C75-7ACD-43BA-8247-3DFCAC59A1A0}"/>
              </a:ext>
            </a:extLst>
          </p:cNvPr>
          <p:cNvSpPr>
            <a:spLocks noGrp="1"/>
          </p:cNvSpPr>
          <p:nvPr>
            <p:ph type="sldNum" sz="quarter" idx="12"/>
          </p:nvPr>
        </p:nvSpPr>
        <p:spPr/>
        <p:txBody>
          <a:bodyPr/>
          <a:lstStyle/>
          <a:p>
            <a:fld id="{6FA9A11B-04D6-42DF-BB33-D91D786B2067}" type="slidenum">
              <a:rPr lang="en-GB" smtClean="0"/>
              <a:t>36</a:t>
            </a:fld>
            <a:endParaRPr lang="en-GB"/>
          </a:p>
        </p:txBody>
      </p:sp>
      <p:sp>
        <p:nvSpPr>
          <p:cNvPr id="8" name="Content Placeholder 2">
            <a:extLst>
              <a:ext uri="{FF2B5EF4-FFF2-40B4-BE49-F238E27FC236}">
                <a16:creationId xmlns:a16="http://schemas.microsoft.com/office/drawing/2014/main" id="{52BA0B29-5838-A57D-A5A8-F65BE3538BAA}"/>
              </a:ext>
            </a:extLst>
          </p:cNvPr>
          <p:cNvSpPr txBox="1">
            <a:spLocks/>
          </p:cNvSpPr>
          <p:nvPr/>
        </p:nvSpPr>
        <p:spPr>
          <a:xfrm>
            <a:off x="6473952" y="2609281"/>
            <a:ext cx="4535927" cy="1706688"/>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a:t>92% of the low intensity NHS Talking Therapies workforce (excluding trainees) was made up of psychological wellbeing practitioners – comprising qualified lead PWPs, senior PWPs, and PWPs.</a:t>
            </a:r>
          </a:p>
          <a:p>
            <a:pPr marL="0" indent="0">
              <a:buNone/>
            </a:pPr>
            <a:r>
              <a:rPr lang="en-GB" sz="1200"/>
              <a:t>The remaining 7% of the low intensity workforce (excluding trainees) is comprised of non-NHS Talking Therapies qualified PWPs.</a:t>
            </a:r>
          </a:p>
          <a:p>
            <a:pPr marL="0" indent="0">
              <a:buNone/>
            </a:pPr>
            <a:r>
              <a:rPr lang="en-GB" sz="1200"/>
              <a:t>This composition mirrors that of the 2021 census, where a 93% to 7% split was seen between NHS Talking Therapies qualified and non-NHS Talking Therapies qualified roles.</a:t>
            </a:r>
          </a:p>
        </p:txBody>
      </p:sp>
      <p:sp>
        <p:nvSpPr>
          <p:cNvPr id="6" name="Rectangle 5">
            <a:extLst>
              <a:ext uri="{FF2B5EF4-FFF2-40B4-BE49-F238E27FC236}">
                <a16:creationId xmlns:a16="http://schemas.microsoft.com/office/drawing/2014/main" id="{DB771A44-9DDB-9404-E290-80C26C20F27E}"/>
              </a:ext>
              <a:ext uri="{C183D7F6-B498-43B3-948B-1728B52AA6E4}">
                <adec:decorative xmlns:adec="http://schemas.microsoft.com/office/drawing/2017/decorative" val="1"/>
              </a:ext>
            </a:extLst>
          </p:cNvPr>
          <p:cNvSpPr/>
          <p:nvPr/>
        </p:nvSpPr>
        <p:spPr>
          <a:xfrm>
            <a:off x="128016" y="5833872"/>
            <a:ext cx="2459736" cy="882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e chart showing the discipline mix of the low intensity workforce. 75% of this workforce group are PWPs, 15% are senior PWPs and 3% are lead PWPs (all NHS Talking Therapies qualified)">
            <a:extLst>
              <a:ext uri="{FF2B5EF4-FFF2-40B4-BE49-F238E27FC236}">
                <a16:creationId xmlns:a16="http://schemas.microsoft.com/office/drawing/2014/main" id="{B66B9098-5E70-64CD-58D3-9EFF59B13113}"/>
              </a:ext>
            </a:extLst>
          </p:cNvPr>
          <p:cNvPicPr>
            <a:picLocks noChangeAspect="1"/>
          </p:cNvPicPr>
          <p:nvPr/>
        </p:nvPicPr>
        <p:blipFill rotWithShape="1">
          <a:blip r:embed="rId2"/>
          <a:srcRect l="22224" t="17358" r="22776" b="19556"/>
          <a:stretch/>
        </p:blipFill>
        <p:spPr>
          <a:xfrm>
            <a:off x="1124711" y="1156436"/>
            <a:ext cx="5349241" cy="3974857"/>
          </a:xfrm>
          <a:prstGeom prst="rect">
            <a:avLst/>
          </a:prstGeom>
        </p:spPr>
      </p:pic>
      <p:pic>
        <p:nvPicPr>
          <p:cNvPr id="10" name="Picture 9">
            <a:extLst>
              <a:ext uri="{FF2B5EF4-FFF2-40B4-BE49-F238E27FC236}">
                <a16:creationId xmlns:a16="http://schemas.microsoft.com/office/drawing/2014/main" id="{6A4E0763-2DE9-3C18-329E-32A4AC00DC58}"/>
              </a:ext>
            </a:extLst>
          </p:cNvPr>
          <p:cNvPicPr>
            <a:picLocks noChangeAspect="1"/>
          </p:cNvPicPr>
          <p:nvPr/>
        </p:nvPicPr>
        <p:blipFill rotWithShape="1">
          <a:blip r:embed="rId3"/>
          <a:srcRect l="20510" t="80051" r="7958"/>
          <a:stretch/>
        </p:blipFill>
        <p:spPr>
          <a:xfrm>
            <a:off x="1357884" y="5297282"/>
            <a:ext cx="6711520" cy="1212538"/>
          </a:xfrm>
          <a:prstGeom prst="rect">
            <a:avLst/>
          </a:prstGeom>
        </p:spPr>
      </p:pic>
    </p:spTree>
    <p:extLst>
      <p:ext uri="{BB962C8B-B14F-4D97-AF65-F5344CB8AC3E}">
        <p14:creationId xmlns:p14="http://schemas.microsoft.com/office/powerpoint/2010/main" val="30677164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95949-D051-49F8-9EFC-61ECF2312EC9}"/>
              </a:ext>
            </a:extLst>
          </p:cNvPr>
          <p:cNvSpPr>
            <a:spLocks noGrp="1"/>
          </p:cNvSpPr>
          <p:nvPr>
            <p:ph type="title"/>
          </p:nvPr>
        </p:nvSpPr>
        <p:spPr/>
        <p:txBody>
          <a:bodyPr>
            <a:normAutofit/>
          </a:bodyPr>
          <a:lstStyle/>
          <a:p>
            <a:r>
              <a:rPr lang="en-GB" sz="3500"/>
              <a:t>Low intensity workforce – NHS Talking Therapies registered</a:t>
            </a:r>
          </a:p>
        </p:txBody>
      </p:sp>
      <p:sp>
        <p:nvSpPr>
          <p:cNvPr id="4" name="Slide Number Placeholder 3">
            <a:extLst>
              <a:ext uri="{FF2B5EF4-FFF2-40B4-BE49-F238E27FC236}">
                <a16:creationId xmlns:a16="http://schemas.microsoft.com/office/drawing/2014/main" id="{0B4D0FC5-5928-462B-8861-BCB3128FAB76}"/>
              </a:ext>
            </a:extLst>
          </p:cNvPr>
          <p:cNvSpPr>
            <a:spLocks noGrp="1"/>
          </p:cNvSpPr>
          <p:nvPr>
            <p:ph type="sldNum" sz="quarter" idx="12"/>
          </p:nvPr>
        </p:nvSpPr>
        <p:spPr/>
        <p:txBody>
          <a:bodyPr/>
          <a:lstStyle/>
          <a:p>
            <a:fld id="{6FA9A11B-04D6-42DF-BB33-D91D786B2067}" type="slidenum">
              <a:rPr lang="en-GB" smtClean="0"/>
              <a:t>37</a:t>
            </a:fld>
            <a:endParaRPr lang="en-GB"/>
          </a:p>
        </p:txBody>
      </p:sp>
      <p:sp>
        <p:nvSpPr>
          <p:cNvPr id="5" name="Content Placeholder 2">
            <a:extLst>
              <a:ext uri="{FF2B5EF4-FFF2-40B4-BE49-F238E27FC236}">
                <a16:creationId xmlns:a16="http://schemas.microsoft.com/office/drawing/2014/main" id="{5D732859-65AE-91DE-715D-A47770F1F9C8}"/>
              </a:ext>
            </a:extLst>
          </p:cNvPr>
          <p:cNvSpPr>
            <a:spLocks noGrp="1"/>
          </p:cNvSpPr>
          <p:nvPr>
            <p:ph idx="1"/>
          </p:nvPr>
        </p:nvSpPr>
        <p:spPr>
          <a:xfrm>
            <a:off x="333373" y="1120522"/>
            <a:ext cx="9953627" cy="4687297"/>
          </a:xfrm>
        </p:spPr>
        <p:txBody>
          <a:bodyPr>
            <a:noAutofit/>
          </a:bodyPr>
          <a:lstStyle/>
          <a:p>
            <a:pPr marL="0" indent="0">
              <a:buNone/>
            </a:pPr>
            <a:r>
              <a:rPr lang="en-US" sz="1200"/>
              <a:t>Additional analysis has been undertaken for 2022 relating to the proportion of qualified PWPs (WTE) who are registered with an NHS Talking Therapies recognised professional body, </a:t>
            </a:r>
            <a:r>
              <a:rPr lang="en-US" sz="1200" err="1"/>
              <a:t>categorised</a:t>
            </a:r>
            <a:r>
              <a:rPr lang="en-US" sz="1200"/>
              <a:t> by role type.</a:t>
            </a:r>
          </a:p>
          <a:p>
            <a:pPr marL="0" indent="0">
              <a:buNone/>
            </a:pPr>
            <a:r>
              <a:rPr lang="en-US" sz="1200"/>
              <a:t>By way of further definition, registration refers to the PWP having undertaken a core NHS Talking Therapies low intensity course, with linked professional registration obtained following this training. This is particularly relevant in the context of the latest NHS England guidance, which stipulates that all PWPs should have either completed this course or currently be in the process of completing the training </a:t>
            </a:r>
            <a:r>
              <a:rPr lang="en-US" sz="1200">
                <a:solidFill>
                  <a:srgbClr val="000000"/>
                </a:solidFill>
              </a:rPr>
              <a:t>and be registered with the BABCP or BPS on successful completion.</a:t>
            </a:r>
            <a:endParaRPr lang="en-US" sz="1200"/>
          </a:p>
          <a:p>
            <a:pPr marL="0" indent="0">
              <a:buNone/>
            </a:pPr>
            <a:r>
              <a:rPr lang="en-US" sz="1200"/>
              <a:t>The chart demonstrates that approximately 6 out of 10 lead PWPs were confirmed as NHS Talking Therapies registered, compared to circa 4 out of 10 senior PWPs, and 3 out of 10 PWPs.</a:t>
            </a:r>
          </a:p>
          <a:p>
            <a:pPr marL="0" indent="0">
              <a:buNone/>
            </a:pPr>
            <a:r>
              <a:rPr lang="en-US" sz="1200"/>
              <a:t>Registers for PWPs opened on 10th June 2021 and became required for PWP practice in NHS Talking Therapies from 10th June 2022. The date for this snapshot of registration was 31</a:t>
            </a:r>
            <a:r>
              <a:rPr lang="en-US" sz="1200" baseline="30000"/>
              <a:t>st</a:t>
            </a:r>
            <a:r>
              <a:rPr lang="en-US" sz="1200"/>
              <a:t> March 2022, during the transition period.</a:t>
            </a:r>
          </a:p>
        </p:txBody>
      </p:sp>
      <p:pic>
        <p:nvPicPr>
          <p:cNvPr id="6" name="Picture 5" descr="A stacked bar chart that demonstrates the proportion of qualified PWPs (WTE) who were registered with an NHS Talking Therapies recognised professional body on 31st March 2022">
            <a:extLst>
              <a:ext uri="{FF2B5EF4-FFF2-40B4-BE49-F238E27FC236}">
                <a16:creationId xmlns:a16="http://schemas.microsoft.com/office/drawing/2014/main" id="{27A6CE6B-DCA3-720D-32EF-36208312EC4C}"/>
              </a:ext>
            </a:extLst>
          </p:cNvPr>
          <p:cNvPicPr>
            <a:picLocks noChangeAspect="1"/>
          </p:cNvPicPr>
          <p:nvPr/>
        </p:nvPicPr>
        <p:blipFill rotWithShape="1">
          <a:blip r:embed="rId3"/>
          <a:srcRect t="9455"/>
          <a:stretch/>
        </p:blipFill>
        <p:spPr>
          <a:xfrm>
            <a:off x="249519" y="3227832"/>
            <a:ext cx="9626418" cy="3517565"/>
          </a:xfrm>
          <a:prstGeom prst="rect">
            <a:avLst/>
          </a:prstGeom>
        </p:spPr>
      </p:pic>
    </p:spTree>
    <p:extLst>
      <p:ext uri="{BB962C8B-B14F-4D97-AF65-F5344CB8AC3E}">
        <p14:creationId xmlns:p14="http://schemas.microsoft.com/office/powerpoint/2010/main" val="40765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B1781F-606D-0441-9380-63C223F4FEF2}"/>
              </a:ext>
            </a:extLst>
          </p:cNvPr>
          <p:cNvSpPr>
            <a:spLocks noGrp="1"/>
          </p:cNvSpPr>
          <p:nvPr>
            <p:ph type="sldNum" sz="quarter" idx="12"/>
          </p:nvPr>
        </p:nvSpPr>
        <p:spPr/>
        <p:txBody>
          <a:bodyPr/>
          <a:lstStyle/>
          <a:p>
            <a:fld id="{6FA9A11B-04D6-42DF-BB33-D91D786B2067}" type="slidenum">
              <a:rPr lang="en-GB" smtClean="0"/>
              <a:t>38</a:t>
            </a:fld>
            <a:endParaRPr lang="en-GB"/>
          </a:p>
        </p:txBody>
      </p:sp>
      <p:sp>
        <p:nvSpPr>
          <p:cNvPr id="6" name="Title 1">
            <a:extLst>
              <a:ext uri="{FF2B5EF4-FFF2-40B4-BE49-F238E27FC236}">
                <a16:creationId xmlns:a16="http://schemas.microsoft.com/office/drawing/2014/main" id="{D92F7A31-D9FA-F066-D2AC-18ADA1904F77}"/>
              </a:ext>
            </a:extLst>
          </p:cNvPr>
          <p:cNvSpPr>
            <a:spLocks noGrp="1"/>
          </p:cNvSpPr>
          <p:nvPr>
            <p:ph type="title"/>
          </p:nvPr>
        </p:nvSpPr>
        <p:spPr>
          <a:xfrm>
            <a:off x="323851" y="2987675"/>
            <a:ext cx="11525250" cy="882650"/>
          </a:xfrm>
        </p:spPr>
        <p:txBody>
          <a:bodyPr>
            <a:noAutofit/>
          </a:bodyPr>
          <a:lstStyle/>
          <a:p>
            <a:r>
              <a:rPr lang="en-GB"/>
              <a:t>Project findings </a:t>
            </a:r>
            <a:br>
              <a:rPr lang="en-GB"/>
            </a:br>
            <a:r>
              <a:rPr lang="en-GB"/>
              <a:t>Workforce demographics</a:t>
            </a:r>
          </a:p>
        </p:txBody>
      </p:sp>
    </p:spTree>
    <p:extLst>
      <p:ext uri="{BB962C8B-B14F-4D97-AF65-F5344CB8AC3E}">
        <p14:creationId xmlns:p14="http://schemas.microsoft.com/office/powerpoint/2010/main" val="20732576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B8149F-9E7C-CA4E-B8A9-C252682D3952}"/>
              </a:ext>
            </a:extLst>
          </p:cNvPr>
          <p:cNvSpPr>
            <a:spLocks noGrp="1"/>
          </p:cNvSpPr>
          <p:nvPr>
            <p:ph type="sldNum" sz="quarter" idx="12"/>
          </p:nvPr>
        </p:nvSpPr>
        <p:spPr/>
        <p:txBody>
          <a:bodyPr/>
          <a:lstStyle/>
          <a:p>
            <a:fld id="{6FA9A11B-04D6-42DF-BB33-D91D786B2067}" type="slidenum">
              <a:rPr lang="en-GB" smtClean="0"/>
              <a:t>39</a:t>
            </a:fld>
            <a:endParaRPr lang="en-GB"/>
          </a:p>
        </p:txBody>
      </p:sp>
      <p:sp>
        <p:nvSpPr>
          <p:cNvPr id="6" name="Title 1">
            <a:extLst>
              <a:ext uri="{FF2B5EF4-FFF2-40B4-BE49-F238E27FC236}">
                <a16:creationId xmlns:a16="http://schemas.microsoft.com/office/drawing/2014/main" id="{0CCEF2C4-8CBD-496D-29AA-108F2F882A25}"/>
              </a:ext>
            </a:extLst>
          </p:cNvPr>
          <p:cNvSpPr>
            <a:spLocks noGrp="1"/>
          </p:cNvSpPr>
          <p:nvPr>
            <p:ph type="title"/>
          </p:nvPr>
        </p:nvSpPr>
        <p:spPr>
          <a:xfrm>
            <a:off x="333375" y="384178"/>
            <a:ext cx="11525252" cy="882648"/>
          </a:xfrm>
        </p:spPr>
        <p:txBody>
          <a:bodyPr>
            <a:normAutofit/>
          </a:bodyPr>
          <a:lstStyle/>
          <a:p>
            <a:r>
              <a:rPr lang="en-GB" sz="3500"/>
              <a:t>Ethnicity</a:t>
            </a:r>
          </a:p>
        </p:txBody>
      </p:sp>
      <p:sp>
        <p:nvSpPr>
          <p:cNvPr id="7" name="Content Placeholder 2">
            <a:extLst>
              <a:ext uri="{FF2B5EF4-FFF2-40B4-BE49-F238E27FC236}">
                <a16:creationId xmlns:a16="http://schemas.microsoft.com/office/drawing/2014/main" id="{15407141-6F5F-6744-1520-2D7569F6AAAF}"/>
              </a:ext>
            </a:extLst>
          </p:cNvPr>
          <p:cNvSpPr>
            <a:spLocks noGrp="1"/>
          </p:cNvSpPr>
          <p:nvPr>
            <p:ph idx="1"/>
          </p:nvPr>
        </p:nvSpPr>
        <p:spPr>
          <a:xfrm>
            <a:off x="333374" y="1099505"/>
            <a:ext cx="11611269" cy="1488245"/>
          </a:xfrm>
        </p:spPr>
        <p:txBody>
          <a:bodyPr>
            <a:normAutofit lnSpcReduction="10000"/>
          </a:bodyPr>
          <a:lstStyle/>
          <a:p>
            <a:pPr marL="0" indent="0">
              <a:buNone/>
            </a:pPr>
            <a:r>
              <a:rPr lang="en-GB" sz="1200" dirty="0"/>
              <a:t>Ethnicity demographic data was provided for 15,255 staff (headcount), with gender demographics data (provided for 15,368 staff) analysed on the following page.</a:t>
            </a:r>
          </a:p>
          <a:p>
            <a:pPr marL="0" indent="0">
              <a:buNone/>
            </a:pPr>
            <a:r>
              <a:rPr lang="en-GB" sz="1200" dirty="0"/>
              <a:t>The ethnicity profile of the NHS Talking Therapies workforce was broadly consistent with wider England population demographics, with 80% of staff in post (headcount) on 31</a:t>
            </a:r>
            <a:r>
              <a:rPr lang="en-GB" sz="1200" baseline="30000" dirty="0"/>
              <a:t>st</a:t>
            </a:r>
            <a:r>
              <a:rPr lang="en-GB" sz="1200" dirty="0"/>
              <a:t> March 2022 of White/White British ethnicity, compared to 83% in the wider population composition of England (resident population aged 16-64). This composition remains largely unchanged from previous years, and aligns with positions reported across wider NHS Trusts and CCGs (21% of NHS staff from a black and minority ethnic background on 31</a:t>
            </a:r>
            <a:r>
              <a:rPr lang="en-GB" sz="1200" baseline="30000" dirty="0"/>
              <a:t>st</a:t>
            </a:r>
            <a:r>
              <a:rPr lang="en-GB" sz="1200" dirty="0"/>
              <a:t> March 2020 - </a:t>
            </a:r>
            <a:r>
              <a:rPr lang="en-GB" sz="1200" i="1" dirty="0">
                <a:hlinkClick r:id="rId2"/>
              </a:rPr>
              <a:t>Workforce Race Quality Standard 2020 Report</a:t>
            </a:r>
            <a:r>
              <a:rPr lang="en-GB" sz="1200" dirty="0"/>
              <a:t>). </a:t>
            </a:r>
          </a:p>
          <a:p>
            <a:pPr marL="0" indent="0">
              <a:buNone/>
            </a:pPr>
            <a:r>
              <a:rPr lang="en-GB" sz="1200" dirty="0"/>
              <a:t>Please note that whilst the table includes respondents who recorded staff members’ ethnicity as ‘not stated’, the pie charts do not, to allow for comparisons against general population data. </a:t>
            </a:r>
          </a:p>
        </p:txBody>
      </p:sp>
      <p:pic>
        <p:nvPicPr>
          <p:cNvPr id="11" name="Picture 10" descr="A table showing the ethnicity composition of the NHS Talking Therapies workforce from 2019 to 2022">
            <a:extLst>
              <a:ext uri="{FF2B5EF4-FFF2-40B4-BE49-F238E27FC236}">
                <a16:creationId xmlns:a16="http://schemas.microsoft.com/office/drawing/2014/main" id="{80C6C0F8-0998-C0F5-4593-8069249EBA4D}"/>
              </a:ext>
            </a:extLst>
          </p:cNvPr>
          <p:cNvPicPr>
            <a:picLocks noChangeAspect="1"/>
          </p:cNvPicPr>
          <p:nvPr/>
        </p:nvPicPr>
        <p:blipFill>
          <a:blip r:embed="rId3"/>
          <a:stretch>
            <a:fillRect/>
          </a:stretch>
        </p:blipFill>
        <p:spPr>
          <a:xfrm>
            <a:off x="7994944" y="2739734"/>
            <a:ext cx="3949700" cy="1314450"/>
          </a:xfrm>
          <a:prstGeom prst="rect">
            <a:avLst/>
          </a:prstGeom>
        </p:spPr>
      </p:pic>
      <p:sp>
        <p:nvSpPr>
          <p:cNvPr id="12" name="TextBox 11">
            <a:extLst>
              <a:ext uri="{FF2B5EF4-FFF2-40B4-BE49-F238E27FC236}">
                <a16:creationId xmlns:a16="http://schemas.microsoft.com/office/drawing/2014/main" id="{D68971A0-ED41-9F73-52ED-A20896A9892A}"/>
              </a:ext>
            </a:extLst>
          </p:cNvPr>
          <p:cNvSpPr txBox="1"/>
          <p:nvPr/>
        </p:nvSpPr>
        <p:spPr>
          <a:xfrm>
            <a:off x="7975894" y="5349098"/>
            <a:ext cx="2301962" cy="400110"/>
          </a:xfrm>
          <a:prstGeom prst="rect">
            <a:avLst/>
          </a:prstGeom>
          <a:noFill/>
          <a:ln>
            <a:solidFill>
              <a:schemeClr val="tx1"/>
            </a:solidFill>
          </a:ln>
        </p:spPr>
        <p:txBody>
          <a:bodyPr wrap="square" rtlCol="0">
            <a:spAutoFit/>
          </a:bodyPr>
          <a:lstStyle/>
          <a:p>
            <a:r>
              <a:rPr lang="en-GB" sz="2000" b="1" dirty="0"/>
              <a:t>n = 15,255 </a:t>
            </a:r>
            <a:r>
              <a:rPr lang="en-GB" sz="1200" b="1" dirty="0"/>
              <a:t>(headcount)</a:t>
            </a:r>
          </a:p>
        </p:txBody>
      </p:sp>
      <p:cxnSp>
        <p:nvCxnSpPr>
          <p:cNvPr id="5" name="Straight Connector 4">
            <a:extLst>
              <a:ext uri="{FF2B5EF4-FFF2-40B4-BE49-F238E27FC236}">
                <a16:creationId xmlns:a16="http://schemas.microsoft.com/office/drawing/2014/main" id="{2661EE8F-76C9-66B2-18A3-56369CF214FB}"/>
              </a:ext>
              <a:ext uri="{C183D7F6-B498-43B3-948B-1728B52AA6E4}">
                <adec:decorative xmlns:adec="http://schemas.microsoft.com/office/drawing/2017/decorative" val="1"/>
              </a:ext>
            </a:extLst>
          </p:cNvPr>
          <p:cNvCxnSpPr>
            <a:cxnSpLocks/>
          </p:cNvCxnSpPr>
          <p:nvPr/>
        </p:nvCxnSpPr>
        <p:spPr>
          <a:xfrm>
            <a:off x="333375" y="2488232"/>
            <a:ext cx="11444097"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DE09D63-06EA-5202-02AC-94FF9C92FEDF}"/>
              </a:ext>
              <a:ext uri="{C183D7F6-B498-43B3-948B-1728B52AA6E4}">
                <adec:decorative xmlns:adec="http://schemas.microsoft.com/office/drawing/2017/decorative" val="1"/>
              </a:ext>
            </a:extLst>
          </p:cNvPr>
          <p:cNvCxnSpPr>
            <a:cxnSpLocks/>
          </p:cNvCxnSpPr>
          <p:nvPr/>
        </p:nvCxnSpPr>
        <p:spPr>
          <a:xfrm>
            <a:off x="4006215" y="2523744"/>
            <a:ext cx="0" cy="3968496"/>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D36F612-97CF-2A8B-A0EC-97C9153CE7BC}"/>
              </a:ext>
              <a:ext uri="{C183D7F6-B498-43B3-948B-1728B52AA6E4}">
                <adec:decorative xmlns:adec="http://schemas.microsoft.com/office/drawing/2017/decorative" val="1"/>
              </a:ext>
            </a:extLst>
          </p:cNvPr>
          <p:cNvPicPr>
            <a:picLocks noChangeAspect="1"/>
          </p:cNvPicPr>
          <p:nvPr/>
        </p:nvPicPr>
        <p:blipFill rotWithShape="1">
          <a:blip r:embed="rId4"/>
          <a:srcRect l="73035" t="34461" b="34922"/>
          <a:stretch/>
        </p:blipFill>
        <p:spPr>
          <a:xfrm>
            <a:off x="7994944" y="4179201"/>
            <a:ext cx="1300632" cy="1044880"/>
          </a:xfrm>
          <a:prstGeom prst="rect">
            <a:avLst/>
          </a:prstGeom>
          <a:ln>
            <a:solidFill>
              <a:schemeClr val="tx1"/>
            </a:solidFill>
          </a:ln>
        </p:spPr>
      </p:pic>
      <p:pic>
        <p:nvPicPr>
          <p:cNvPr id="8" name="Picture 7" descr="A pie chart detailing the ethnicity profile of the 16-64 England-wide resident population">
            <a:extLst>
              <a:ext uri="{FF2B5EF4-FFF2-40B4-BE49-F238E27FC236}">
                <a16:creationId xmlns:a16="http://schemas.microsoft.com/office/drawing/2014/main" id="{5B6706A0-86DF-7443-8D3E-F65F4CF92A3B}"/>
              </a:ext>
            </a:extLst>
          </p:cNvPr>
          <p:cNvPicPr>
            <a:picLocks noChangeAspect="1"/>
          </p:cNvPicPr>
          <p:nvPr/>
        </p:nvPicPr>
        <p:blipFill rotWithShape="1">
          <a:blip r:embed="rId5"/>
          <a:srcRect l="20876" t="12249" r="20422" b="15525"/>
          <a:stretch/>
        </p:blipFill>
        <p:spPr>
          <a:xfrm>
            <a:off x="4078692" y="2576238"/>
            <a:ext cx="3968751" cy="3815417"/>
          </a:xfrm>
          <a:prstGeom prst="rect">
            <a:avLst/>
          </a:prstGeom>
        </p:spPr>
      </p:pic>
      <p:pic>
        <p:nvPicPr>
          <p:cNvPr id="10" name="Picture 9" descr="A pie chart detailing the ethnicity profile of the NHS Talking Therapies workforce on 31st March 2022">
            <a:extLst>
              <a:ext uri="{FF2B5EF4-FFF2-40B4-BE49-F238E27FC236}">
                <a16:creationId xmlns:a16="http://schemas.microsoft.com/office/drawing/2014/main" id="{84E448B5-9AC0-7003-9392-170D1067A615}"/>
              </a:ext>
            </a:extLst>
          </p:cNvPr>
          <p:cNvPicPr>
            <a:picLocks noChangeAspect="1"/>
          </p:cNvPicPr>
          <p:nvPr/>
        </p:nvPicPr>
        <p:blipFill rotWithShape="1">
          <a:blip r:embed="rId6"/>
          <a:srcRect l="20997" r="24969"/>
          <a:stretch/>
        </p:blipFill>
        <p:spPr>
          <a:xfrm>
            <a:off x="180975" y="2334826"/>
            <a:ext cx="3664164" cy="4540881"/>
          </a:xfrm>
          <a:prstGeom prst="rect">
            <a:avLst/>
          </a:prstGeom>
        </p:spPr>
      </p:pic>
    </p:spTree>
    <p:extLst>
      <p:ext uri="{BB962C8B-B14F-4D97-AF65-F5344CB8AC3E}">
        <p14:creationId xmlns:p14="http://schemas.microsoft.com/office/powerpoint/2010/main" val="1199613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CE97-D55C-49CA-B41A-99670FE00379}"/>
              </a:ext>
            </a:extLst>
          </p:cNvPr>
          <p:cNvSpPr>
            <a:spLocks noGrp="1"/>
          </p:cNvSpPr>
          <p:nvPr>
            <p:ph type="title"/>
          </p:nvPr>
        </p:nvSpPr>
        <p:spPr/>
        <p:txBody>
          <a:bodyPr>
            <a:normAutofit fontScale="90000"/>
          </a:bodyPr>
          <a:lstStyle/>
          <a:p>
            <a:r>
              <a:rPr lang="en-GB" sz="3500" dirty="0"/>
              <a:t>Introduction to NHS Talking Therapies for Anxiety and Depression (previously known as IAPT)</a:t>
            </a:r>
          </a:p>
        </p:txBody>
      </p:sp>
      <p:sp>
        <p:nvSpPr>
          <p:cNvPr id="4" name="Slide Number Placeholder 3">
            <a:extLst>
              <a:ext uri="{FF2B5EF4-FFF2-40B4-BE49-F238E27FC236}">
                <a16:creationId xmlns:a16="http://schemas.microsoft.com/office/drawing/2014/main" id="{37109F57-6783-4747-BD0F-52606CF3302A}"/>
              </a:ext>
            </a:extLst>
          </p:cNvPr>
          <p:cNvSpPr>
            <a:spLocks noGrp="1"/>
          </p:cNvSpPr>
          <p:nvPr>
            <p:ph type="sldNum" sz="quarter" idx="12"/>
          </p:nvPr>
        </p:nvSpPr>
        <p:spPr/>
        <p:txBody>
          <a:bodyPr/>
          <a:lstStyle/>
          <a:p>
            <a:fld id="{6FA9A11B-04D6-42DF-BB33-D91D786B2067}" type="slidenum">
              <a:rPr lang="en-GB" smtClean="0"/>
              <a:t>4</a:t>
            </a:fld>
            <a:endParaRPr lang="en-GB"/>
          </a:p>
        </p:txBody>
      </p:sp>
      <p:sp>
        <p:nvSpPr>
          <p:cNvPr id="3" name="Content Placeholder 2">
            <a:extLst>
              <a:ext uri="{FF2B5EF4-FFF2-40B4-BE49-F238E27FC236}">
                <a16:creationId xmlns:a16="http://schemas.microsoft.com/office/drawing/2014/main" id="{098C1B0B-A948-4C25-92E8-D263212AEF47}"/>
              </a:ext>
            </a:extLst>
          </p:cNvPr>
          <p:cNvSpPr>
            <a:spLocks noGrp="1"/>
          </p:cNvSpPr>
          <p:nvPr>
            <p:ph idx="1"/>
          </p:nvPr>
        </p:nvSpPr>
        <p:spPr>
          <a:xfrm>
            <a:off x="333374" y="1348014"/>
            <a:ext cx="10218801" cy="4695824"/>
          </a:xfrm>
        </p:spPr>
        <p:txBody>
          <a:bodyPr>
            <a:noAutofit/>
          </a:bodyPr>
          <a:lstStyle/>
          <a:p>
            <a:pPr marL="0" indent="0" fontAlgn="base">
              <a:spcAft>
                <a:spcPts val="1125"/>
              </a:spcAft>
              <a:buNone/>
            </a:pPr>
            <a:r>
              <a:rPr lang="en-GB" sz="1400" dirty="0">
                <a:solidFill>
                  <a:srgbClr val="000000"/>
                </a:solidFill>
                <a:effectLst/>
                <a:latin typeface="Calibri" panose="020F0502020204030204" pitchFamily="34" charset="0"/>
                <a:ea typeface="Calibri" panose="020F0502020204030204" pitchFamily="34" charset="0"/>
              </a:rPr>
              <a:t>The NHS Talking Therapies for Anxiety and Depression (previously known as Improving Access to Psychological Therapies - IAPT) programme began in 2008 and has transformed the treatment of adult anxiety disorders and depression in England. NHS Talking Therapies is widely-recognised as the most ambitious programme of talking therapies in the world and in 2020-21 more than one million people accessed NHS Talking Therapies services for help to overcome their depression and anxiety, and better manage their mental health.</a:t>
            </a:r>
            <a:endParaRPr lang="en-GB" sz="1400" dirty="0">
              <a:effectLst/>
              <a:latin typeface="Calibri" panose="020F0502020204030204" pitchFamily="34" charset="0"/>
              <a:ea typeface="Calibri" panose="020F0502020204030204" pitchFamily="34" charset="0"/>
            </a:endParaRPr>
          </a:p>
          <a:p>
            <a:pPr marL="0" indent="0">
              <a:buNone/>
            </a:pPr>
            <a:r>
              <a:rPr lang="en-GB" sz="1400" dirty="0">
                <a:solidFill>
                  <a:srgbClr val="000000"/>
                </a:solidFill>
                <a:effectLst/>
                <a:latin typeface="Calibri" panose="020F0502020204030204" pitchFamily="34" charset="0"/>
                <a:ea typeface="Calibri" panose="020F0502020204030204" pitchFamily="34" charset="0"/>
              </a:rPr>
              <a:t>NHS Talking Therapies services provide evidence-based treatments for people with depression and anxiety disorders, and comorbid long-term physical health conditions (LTCs) or medically unexplained symptoms (MUS). NHS Talking Therapies services are characterised by three key principles: </a:t>
            </a:r>
            <a:endParaRPr lang="en-GB" sz="14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n-GB" sz="1400" dirty="0">
                <a:solidFill>
                  <a:srgbClr val="000000"/>
                </a:solidFill>
                <a:effectLst/>
                <a:latin typeface="Calibri" panose="020F0502020204030204" pitchFamily="34" charset="0"/>
                <a:ea typeface="Times New Roman" panose="02020603050405020304" pitchFamily="18" charset="0"/>
              </a:rPr>
              <a:t>Evidence-based psychological therapies at the appropriate dose: where NICE recommended therapies are matched to the mental health problem, and the intensity and duration of delivery is designed to optimise outcomes. </a:t>
            </a:r>
            <a:endParaRPr lang="en-GB" sz="1400" dirty="0">
              <a:solidFill>
                <a:srgbClr val="000000"/>
              </a:solidFill>
              <a:effectLst/>
              <a:latin typeface="Calibri" panose="020F0502020204030204" pitchFamily="34" charset="0"/>
              <a:ea typeface="Calibri" panose="020F0502020204030204" pitchFamily="34" charset="0"/>
            </a:endParaRPr>
          </a:p>
          <a:p>
            <a:pPr marL="342900" lvl="0" indent="-342900">
              <a:buFont typeface="+mj-lt"/>
              <a:buAutoNum type="arabicPeriod"/>
            </a:pPr>
            <a:r>
              <a:rPr lang="en-GB" sz="1400" dirty="0">
                <a:solidFill>
                  <a:srgbClr val="000000"/>
                </a:solidFill>
                <a:effectLst/>
                <a:latin typeface="Calibri" panose="020F0502020204030204" pitchFamily="34" charset="0"/>
                <a:ea typeface="Times New Roman" panose="02020603050405020304" pitchFamily="18" charset="0"/>
              </a:rPr>
              <a:t>Appropriately trained and supervised workforce: where high-quality care is provided by clinicians who are trained to an agreed level of competence and accredited in the specific therapies they deliver, and who receive weekly outcomes focused supervision by senior clinical practitioners with the relevant competences who can support them to continually improve. </a:t>
            </a:r>
            <a:endParaRPr lang="en-GB" sz="1400" dirty="0">
              <a:solidFill>
                <a:srgbClr val="000000"/>
              </a:solidFill>
              <a:effectLst/>
              <a:latin typeface="Calibri" panose="020F0502020204030204" pitchFamily="34" charset="0"/>
              <a:ea typeface="Calibri" panose="020F0502020204030204" pitchFamily="34" charset="0"/>
            </a:endParaRPr>
          </a:p>
          <a:p>
            <a:pPr marL="342900" lvl="0" indent="-342900">
              <a:buFont typeface="+mj-lt"/>
              <a:buAutoNum type="arabicPeriod"/>
            </a:pPr>
            <a:r>
              <a:rPr lang="en-GB" sz="1400" dirty="0">
                <a:solidFill>
                  <a:srgbClr val="000000"/>
                </a:solidFill>
                <a:effectLst/>
                <a:latin typeface="Calibri" panose="020F0502020204030204" pitchFamily="34" charset="0"/>
                <a:ea typeface="Times New Roman" panose="02020603050405020304" pitchFamily="18" charset="0"/>
              </a:rPr>
              <a:t>Routine outcome monitoring on a session-by-session basis, so that the person having therapy and the clinician offering it have up-to-date information on the person’s progress. This helps guide the course of each person’s treatment and provides a resource for service improvement, transparency, and public accountability. </a:t>
            </a:r>
            <a:endParaRPr lang="en-GB" sz="1400" dirty="0">
              <a:solidFill>
                <a:srgbClr val="000000"/>
              </a:solidFill>
              <a:effectLst/>
              <a:latin typeface="Calibri" panose="020F0502020204030204" pitchFamily="34" charset="0"/>
              <a:ea typeface="Calibri" panose="020F0502020204030204" pitchFamily="34" charset="0"/>
            </a:endParaRPr>
          </a:p>
          <a:p>
            <a:pPr marL="0" indent="0">
              <a:buNone/>
            </a:pPr>
            <a:r>
              <a:rPr lang="en-GB" sz="1400" dirty="0">
                <a:solidFill>
                  <a:srgbClr val="000000"/>
                </a:solidFill>
                <a:effectLst/>
                <a:latin typeface="Calibri" panose="020F0502020204030204" pitchFamily="34" charset="0"/>
                <a:ea typeface="Calibri" panose="020F0502020204030204" pitchFamily="34" charset="0"/>
              </a:rPr>
              <a:t>Services are delivered using a stepped-care model, which works according to the principle that people should be offered the least intrusive intervention appropriate for their needs first. Many people with mild to moderate depression or anxiety disorders are likely to benefit from a course of low intensity treatment delivered by a psychological wellbeing practitioner (PWP). Individuals who do not fully recover at this level should be stepped up to a course of high intensity treatment. Further details about NHS Talking Therapies services can be found in the </a:t>
            </a:r>
            <a:r>
              <a:rPr lang="en-GB" sz="1400" u="sng" dirty="0">
                <a:solidFill>
                  <a:srgbClr val="FF0000"/>
                </a:solidFill>
                <a:effectLst/>
                <a:latin typeface="Calibri" panose="020F0502020204030204" pitchFamily="34" charset="0"/>
                <a:ea typeface="Calibri" panose="020F0502020204030204" pitchFamily="34" charset="0"/>
                <a:hlinkClick r:id="rId2"/>
              </a:rPr>
              <a:t>NHS Talking Therapies Manual</a:t>
            </a:r>
            <a:r>
              <a:rPr lang="en-GB" sz="1400" dirty="0">
                <a:solidFill>
                  <a:srgbClr val="000000"/>
                </a:solidFill>
                <a:effectLst/>
                <a:latin typeface="Calibri" panose="020F0502020204030204" pitchFamily="34" charset="0"/>
                <a:ea typeface="Calibri" panose="020F0502020204030204" pitchFamily="34" charset="0"/>
              </a:rPr>
              <a:t>.</a:t>
            </a:r>
            <a:endParaRPr lang="en-GB" sz="1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697011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5F3861-199E-CF31-6159-6EA5FF5BBB44}"/>
              </a:ext>
            </a:extLst>
          </p:cNvPr>
          <p:cNvSpPr>
            <a:spLocks noGrp="1"/>
          </p:cNvSpPr>
          <p:nvPr>
            <p:ph type="sldNum" sz="quarter" idx="12"/>
          </p:nvPr>
        </p:nvSpPr>
        <p:spPr/>
        <p:txBody>
          <a:bodyPr/>
          <a:lstStyle/>
          <a:p>
            <a:fld id="{6FA9A11B-04D6-42DF-BB33-D91D786B2067}" type="slidenum">
              <a:rPr lang="en-GB" smtClean="0"/>
              <a:t>40</a:t>
            </a:fld>
            <a:endParaRPr lang="en-GB"/>
          </a:p>
        </p:txBody>
      </p:sp>
      <p:pic>
        <p:nvPicPr>
          <p:cNvPr id="6" name="Picture 5" descr="A pie chart detailing the gender profile of the NHS Talking Therapies workforce on 31st March 2022">
            <a:extLst>
              <a:ext uri="{FF2B5EF4-FFF2-40B4-BE49-F238E27FC236}">
                <a16:creationId xmlns:a16="http://schemas.microsoft.com/office/drawing/2014/main" id="{3B33FFF3-01FC-A361-475A-FCEB695E2F7F}"/>
              </a:ext>
            </a:extLst>
          </p:cNvPr>
          <p:cNvPicPr>
            <a:picLocks noChangeAspect="1"/>
          </p:cNvPicPr>
          <p:nvPr/>
        </p:nvPicPr>
        <p:blipFill>
          <a:blip r:embed="rId2"/>
          <a:stretch>
            <a:fillRect/>
          </a:stretch>
        </p:blipFill>
        <p:spPr>
          <a:xfrm>
            <a:off x="-1016364" y="1198415"/>
            <a:ext cx="7972976" cy="4938951"/>
          </a:xfrm>
          <a:prstGeom prst="rect">
            <a:avLst/>
          </a:prstGeom>
        </p:spPr>
      </p:pic>
      <p:sp>
        <p:nvSpPr>
          <p:cNvPr id="7" name="Title 1">
            <a:extLst>
              <a:ext uri="{FF2B5EF4-FFF2-40B4-BE49-F238E27FC236}">
                <a16:creationId xmlns:a16="http://schemas.microsoft.com/office/drawing/2014/main" id="{829F21EE-61DE-F9EC-A925-D59681278421}"/>
              </a:ext>
            </a:extLst>
          </p:cNvPr>
          <p:cNvSpPr>
            <a:spLocks noGrp="1"/>
          </p:cNvSpPr>
          <p:nvPr>
            <p:ph type="title"/>
          </p:nvPr>
        </p:nvSpPr>
        <p:spPr>
          <a:xfrm>
            <a:off x="333375" y="384178"/>
            <a:ext cx="11525252" cy="882648"/>
          </a:xfrm>
        </p:spPr>
        <p:txBody>
          <a:bodyPr>
            <a:normAutofit/>
          </a:bodyPr>
          <a:lstStyle/>
          <a:p>
            <a:r>
              <a:rPr lang="en-GB" sz="3500"/>
              <a:t>Gender</a:t>
            </a:r>
          </a:p>
        </p:txBody>
      </p:sp>
      <p:sp>
        <p:nvSpPr>
          <p:cNvPr id="8" name="Content Placeholder 2">
            <a:extLst>
              <a:ext uri="{FF2B5EF4-FFF2-40B4-BE49-F238E27FC236}">
                <a16:creationId xmlns:a16="http://schemas.microsoft.com/office/drawing/2014/main" id="{331F8550-FF70-DC61-CBAB-CD95C55A3269}"/>
              </a:ext>
            </a:extLst>
          </p:cNvPr>
          <p:cNvSpPr>
            <a:spLocks noGrp="1"/>
          </p:cNvSpPr>
          <p:nvPr>
            <p:ph idx="1"/>
          </p:nvPr>
        </p:nvSpPr>
        <p:spPr>
          <a:xfrm>
            <a:off x="5826876" y="1590082"/>
            <a:ext cx="5600441" cy="1747478"/>
          </a:xfrm>
        </p:spPr>
        <p:txBody>
          <a:bodyPr>
            <a:normAutofit lnSpcReduction="10000"/>
          </a:bodyPr>
          <a:lstStyle/>
          <a:p>
            <a:pPr marL="0" indent="0">
              <a:buNone/>
            </a:pPr>
            <a:r>
              <a:rPr lang="en-GB" sz="1200"/>
              <a:t>As with ethnicity demographic data, the gender of individuals working within NHS Talking Therapies services (headcount) on 31</a:t>
            </a:r>
            <a:r>
              <a:rPr lang="en-GB" sz="1200" baseline="30000"/>
              <a:t>st</a:t>
            </a:r>
            <a:r>
              <a:rPr lang="en-GB" sz="1200"/>
              <a:t> March 2022 is broadly consistent with previously reported data.</a:t>
            </a:r>
          </a:p>
          <a:p>
            <a:pPr marL="0" indent="0">
              <a:buNone/>
            </a:pPr>
            <a:r>
              <a:rPr lang="en-GB" sz="1200"/>
              <a:t>Services continued to report a high majority of the workforce as female, though this proportion has reduced slightly from 82% in 2021 to 80% in 2022. This change, however, could be attributed to the increase in the NHS Talking Therapies workforce reported under “unknown” gender categorisation, rising from 0.2% in 2021, to 2.5% in 2022.</a:t>
            </a:r>
          </a:p>
          <a:p>
            <a:pPr marL="0" indent="0">
              <a:buNone/>
            </a:pPr>
            <a:r>
              <a:rPr lang="en-GB" sz="1200"/>
              <a:t>Nationally, 8 staff identified as non-binary, in line with 2021 reporting.</a:t>
            </a:r>
          </a:p>
        </p:txBody>
      </p:sp>
      <p:sp>
        <p:nvSpPr>
          <p:cNvPr id="10" name="TextBox 9">
            <a:extLst>
              <a:ext uri="{FF2B5EF4-FFF2-40B4-BE49-F238E27FC236}">
                <a16:creationId xmlns:a16="http://schemas.microsoft.com/office/drawing/2014/main" id="{DD86BAA2-D3FC-C20E-D9AE-8DD8B076B72D}"/>
              </a:ext>
            </a:extLst>
          </p:cNvPr>
          <p:cNvSpPr txBox="1"/>
          <p:nvPr/>
        </p:nvSpPr>
        <p:spPr>
          <a:xfrm>
            <a:off x="5909172" y="3363789"/>
            <a:ext cx="2155836" cy="400110"/>
          </a:xfrm>
          <a:prstGeom prst="rect">
            <a:avLst/>
          </a:prstGeom>
          <a:noFill/>
          <a:ln>
            <a:solidFill>
              <a:schemeClr val="tx1"/>
            </a:solidFill>
          </a:ln>
        </p:spPr>
        <p:txBody>
          <a:bodyPr wrap="square" rtlCol="0">
            <a:spAutoFit/>
          </a:bodyPr>
          <a:lstStyle/>
          <a:p>
            <a:r>
              <a:rPr lang="en-GB" sz="2000" b="1"/>
              <a:t>n = 15,368 </a:t>
            </a:r>
            <a:r>
              <a:rPr lang="en-GB" sz="1200" b="1"/>
              <a:t>(headcount)</a:t>
            </a:r>
          </a:p>
        </p:txBody>
      </p:sp>
      <p:pic>
        <p:nvPicPr>
          <p:cNvPr id="2" name="Picture 1" descr="A table showing the gender composition of the NHS Talking Therapies workforce from 2019 to 2022">
            <a:extLst>
              <a:ext uri="{FF2B5EF4-FFF2-40B4-BE49-F238E27FC236}">
                <a16:creationId xmlns:a16="http://schemas.microsoft.com/office/drawing/2014/main" id="{0CE1EDD7-7645-A7A3-7639-AB49BC7E2FBB}"/>
              </a:ext>
            </a:extLst>
          </p:cNvPr>
          <p:cNvPicPr>
            <a:picLocks noChangeAspect="1"/>
          </p:cNvPicPr>
          <p:nvPr/>
        </p:nvPicPr>
        <p:blipFill>
          <a:blip r:embed="rId3"/>
          <a:stretch>
            <a:fillRect/>
          </a:stretch>
        </p:blipFill>
        <p:spPr>
          <a:xfrm>
            <a:off x="5909172" y="4051086"/>
            <a:ext cx="4984750" cy="1054100"/>
          </a:xfrm>
          <a:prstGeom prst="rect">
            <a:avLst/>
          </a:prstGeom>
        </p:spPr>
      </p:pic>
    </p:spTree>
    <p:extLst>
      <p:ext uri="{BB962C8B-B14F-4D97-AF65-F5344CB8AC3E}">
        <p14:creationId xmlns:p14="http://schemas.microsoft.com/office/powerpoint/2010/main" val="13548434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B19895-2495-4F46-84C0-8BFEE21C9D8A}"/>
              </a:ext>
            </a:extLst>
          </p:cNvPr>
          <p:cNvSpPr>
            <a:spLocks noGrp="1"/>
          </p:cNvSpPr>
          <p:nvPr>
            <p:ph type="sldNum" sz="quarter" idx="12"/>
          </p:nvPr>
        </p:nvSpPr>
        <p:spPr/>
        <p:txBody>
          <a:bodyPr/>
          <a:lstStyle/>
          <a:p>
            <a:fld id="{6FA9A11B-04D6-42DF-BB33-D91D786B2067}" type="slidenum">
              <a:rPr lang="en-GB" smtClean="0"/>
              <a:t>41</a:t>
            </a:fld>
            <a:endParaRPr lang="en-GB"/>
          </a:p>
        </p:txBody>
      </p:sp>
      <p:sp>
        <p:nvSpPr>
          <p:cNvPr id="6" name="Title 1">
            <a:extLst>
              <a:ext uri="{FF2B5EF4-FFF2-40B4-BE49-F238E27FC236}">
                <a16:creationId xmlns:a16="http://schemas.microsoft.com/office/drawing/2014/main" id="{C159E996-732E-45BE-B00B-0A1A2E8F1B5B}"/>
              </a:ext>
            </a:extLst>
          </p:cNvPr>
          <p:cNvSpPr>
            <a:spLocks noGrp="1"/>
          </p:cNvSpPr>
          <p:nvPr>
            <p:ph type="title"/>
          </p:nvPr>
        </p:nvSpPr>
        <p:spPr>
          <a:xfrm>
            <a:off x="323851" y="2987675"/>
            <a:ext cx="11525250" cy="882650"/>
          </a:xfrm>
        </p:spPr>
        <p:txBody>
          <a:bodyPr>
            <a:noAutofit/>
          </a:bodyPr>
          <a:lstStyle/>
          <a:p>
            <a:r>
              <a:rPr lang="en-GB"/>
              <a:t>Project findings </a:t>
            </a:r>
            <a:br>
              <a:rPr lang="en-GB"/>
            </a:br>
            <a:r>
              <a:rPr lang="en-GB"/>
              <a:t>Workforce summary metrics</a:t>
            </a:r>
          </a:p>
        </p:txBody>
      </p:sp>
    </p:spTree>
    <p:extLst>
      <p:ext uri="{BB962C8B-B14F-4D97-AF65-F5344CB8AC3E}">
        <p14:creationId xmlns:p14="http://schemas.microsoft.com/office/powerpoint/2010/main" val="5475581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3221E-15A4-4F49-A05D-B77A0884046E}"/>
              </a:ext>
            </a:extLst>
          </p:cNvPr>
          <p:cNvSpPr>
            <a:spLocks noGrp="1"/>
          </p:cNvSpPr>
          <p:nvPr>
            <p:ph type="title"/>
          </p:nvPr>
        </p:nvSpPr>
        <p:spPr/>
        <p:txBody>
          <a:bodyPr>
            <a:normAutofit/>
          </a:bodyPr>
          <a:lstStyle/>
          <a:p>
            <a:r>
              <a:rPr lang="en-GB" sz="3500"/>
              <a:t>Sickness</a:t>
            </a:r>
          </a:p>
        </p:txBody>
      </p:sp>
      <p:sp>
        <p:nvSpPr>
          <p:cNvPr id="3" name="Content Placeholder 2">
            <a:extLst>
              <a:ext uri="{FF2B5EF4-FFF2-40B4-BE49-F238E27FC236}">
                <a16:creationId xmlns:a16="http://schemas.microsoft.com/office/drawing/2014/main" id="{95338381-91CE-48C6-8CBF-50BAD4CFA9DD}"/>
              </a:ext>
            </a:extLst>
          </p:cNvPr>
          <p:cNvSpPr>
            <a:spLocks noGrp="1"/>
          </p:cNvSpPr>
          <p:nvPr>
            <p:ph idx="1"/>
          </p:nvPr>
        </p:nvSpPr>
        <p:spPr>
          <a:xfrm>
            <a:off x="7289064" y="1548576"/>
            <a:ext cx="4110997" cy="4610099"/>
          </a:xfrm>
        </p:spPr>
        <p:txBody>
          <a:bodyPr>
            <a:normAutofit/>
          </a:bodyPr>
          <a:lstStyle/>
          <a:p>
            <a:pPr marL="0" indent="0">
              <a:buNone/>
            </a:pPr>
            <a:r>
              <a:rPr lang="en-GB" sz="1200" dirty="0"/>
              <a:t>801 staff (WTE) were absent from work due to sickness on 31</a:t>
            </a:r>
            <a:r>
              <a:rPr lang="en-GB" sz="1200" baseline="30000" dirty="0"/>
              <a:t>st</a:t>
            </a:r>
            <a:r>
              <a:rPr lang="en-GB" sz="1200" dirty="0"/>
              <a:t> March 2022. These came from the following staff groups:</a:t>
            </a:r>
          </a:p>
          <a:p>
            <a:pPr lvl="1"/>
            <a:r>
              <a:rPr lang="en-GB" sz="1200" dirty="0"/>
              <a:t>High intensity roles (qualified HITs – CBTs and other NHS Talking Therapies modalities including NHS Talking Therapies qualified counsellors, plus non-NHS Talking Therapies qualified HITs, trainees): 369 staff (WTE)</a:t>
            </a:r>
          </a:p>
          <a:p>
            <a:pPr lvl="1"/>
            <a:r>
              <a:rPr lang="en-GB" sz="1200" dirty="0"/>
              <a:t>Low intensity roles (PWPs – qualified and unqualified, trainees): 265 staff (WTE)</a:t>
            </a:r>
          </a:p>
          <a:p>
            <a:pPr lvl="1"/>
            <a:r>
              <a:rPr lang="en-GB" sz="1200" dirty="0"/>
              <a:t>All other roles: 167 staff (WTE)</a:t>
            </a:r>
          </a:p>
          <a:p>
            <a:pPr marL="0" indent="0">
              <a:buNone/>
            </a:pPr>
            <a:r>
              <a:rPr lang="en-GB" sz="1200" dirty="0"/>
              <a:t>The mean sickness absence rate reported by services was 7%. It is worth noting that this is lower than the comparable sickness absence rate reported by adult acute mental health inpatient services during 2021/22, who confirmed a mean position of 8% nationally.</a:t>
            </a:r>
          </a:p>
          <a:p>
            <a:pPr marL="0" indent="0">
              <a:buNone/>
            </a:pPr>
            <a:endParaRPr lang="en-GB" sz="1200" dirty="0"/>
          </a:p>
          <a:p>
            <a:pPr lvl="1">
              <a:buFont typeface="Courier New" panose="02070309020205020404" pitchFamily="49" charset="0"/>
              <a:buChar char="o"/>
            </a:pPr>
            <a:endParaRPr lang="en-GB" sz="1200" dirty="0"/>
          </a:p>
          <a:p>
            <a:pPr lvl="1">
              <a:buFont typeface="Courier New" panose="02070309020205020404" pitchFamily="49" charset="0"/>
              <a:buChar char="o"/>
            </a:pPr>
            <a:endParaRPr lang="en-GB" sz="1200" dirty="0"/>
          </a:p>
          <a:p>
            <a:endParaRPr lang="en-GB" sz="1200" dirty="0">
              <a:highlight>
                <a:srgbClr val="FFFF00"/>
              </a:highlight>
            </a:endParaRPr>
          </a:p>
        </p:txBody>
      </p:sp>
      <p:sp>
        <p:nvSpPr>
          <p:cNvPr id="4" name="Slide Number Placeholder 3">
            <a:extLst>
              <a:ext uri="{FF2B5EF4-FFF2-40B4-BE49-F238E27FC236}">
                <a16:creationId xmlns:a16="http://schemas.microsoft.com/office/drawing/2014/main" id="{40BD8D1B-4D5B-43D1-A806-4C52426C757E}"/>
              </a:ext>
            </a:extLst>
          </p:cNvPr>
          <p:cNvSpPr>
            <a:spLocks noGrp="1"/>
          </p:cNvSpPr>
          <p:nvPr>
            <p:ph type="sldNum" sz="quarter" idx="12"/>
          </p:nvPr>
        </p:nvSpPr>
        <p:spPr/>
        <p:txBody>
          <a:bodyPr/>
          <a:lstStyle/>
          <a:p>
            <a:fld id="{6FA9A11B-04D6-42DF-BB33-D91D786B2067}" type="slidenum">
              <a:rPr lang="en-GB" smtClean="0"/>
              <a:t>42</a:t>
            </a:fld>
            <a:endParaRPr lang="en-GB"/>
          </a:p>
        </p:txBody>
      </p:sp>
      <p:pic>
        <p:nvPicPr>
          <p:cNvPr id="5" name="Picture 4" descr="A column chart depicting total sickness numbers WTE on 31st March 2022 as a proportion of total staffing including trainees. The mean is 7% and the median is 5%">
            <a:extLst>
              <a:ext uri="{FF2B5EF4-FFF2-40B4-BE49-F238E27FC236}">
                <a16:creationId xmlns:a16="http://schemas.microsoft.com/office/drawing/2014/main" id="{166BB96B-AD6D-8CDE-9FF4-2EE62031E7C8}"/>
              </a:ext>
            </a:extLst>
          </p:cNvPr>
          <p:cNvPicPr>
            <a:picLocks noChangeAspect="1"/>
          </p:cNvPicPr>
          <p:nvPr/>
        </p:nvPicPr>
        <p:blipFill>
          <a:blip r:embed="rId2"/>
          <a:stretch>
            <a:fillRect/>
          </a:stretch>
        </p:blipFill>
        <p:spPr>
          <a:xfrm>
            <a:off x="334800" y="1267200"/>
            <a:ext cx="6670800" cy="4572000"/>
          </a:xfrm>
          <a:prstGeom prst="rect">
            <a:avLst/>
          </a:prstGeom>
        </p:spPr>
      </p:pic>
    </p:spTree>
    <p:extLst>
      <p:ext uri="{BB962C8B-B14F-4D97-AF65-F5344CB8AC3E}">
        <p14:creationId xmlns:p14="http://schemas.microsoft.com/office/powerpoint/2010/main" val="21190153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1AEB6-321C-41B4-B5BB-8E909766944D}"/>
              </a:ext>
            </a:extLst>
          </p:cNvPr>
          <p:cNvSpPr>
            <a:spLocks noGrp="1"/>
          </p:cNvSpPr>
          <p:nvPr>
            <p:ph type="title"/>
          </p:nvPr>
        </p:nvSpPr>
        <p:spPr/>
        <p:txBody>
          <a:bodyPr>
            <a:normAutofit/>
          </a:bodyPr>
          <a:lstStyle/>
          <a:p>
            <a:r>
              <a:rPr lang="en-GB" sz="3500"/>
              <a:t>Bank and Agency Staffing</a:t>
            </a:r>
          </a:p>
        </p:txBody>
      </p:sp>
      <p:sp>
        <p:nvSpPr>
          <p:cNvPr id="4" name="Slide Number Placeholder 3">
            <a:extLst>
              <a:ext uri="{FF2B5EF4-FFF2-40B4-BE49-F238E27FC236}">
                <a16:creationId xmlns:a16="http://schemas.microsoft.com/office/drawing/2014/main" id="{E78E5079-B638-4B7E-AE3E-0B26189AAF23}"/>
              </a:ext>
            </a:extLst>
          </p:cNvPr>
          <p:cNvSpPr>
            <a:spLocks noGrp="1"/>
          </p:cNvSpPr>
          <p:nvPr>
            <p:ph type="sldNum" sz="quarter" idx="12"/>
          </p:nvPr>
        </p:nvSpPr>
        <p:spPr/>
        <p:txBody>
          <a:bodyPr/>
          <a:lstStyle/>
          <a:p>
            <a:fld id="{6FA9A11B-04D6-42DF-BB33-D91D786B2067}" type="slidenum">
              <a:rPr lang="en-GB" smtClean="0"/>
              <a:t>43</a:t>
            </a:fld>
            <a:endParaRPr lang="en-GB"/>
          </a:p>
        </p:txBody>
      </p:sp>
      <p:sp>
        <p:nvSpPr>
          <p:cNvPr id="5" name="TextBox 4">
            <a:extLst>
              <a:ext uri="{FF2B5EF4-FFF2-40B4-BE49-F238E27FC236}">
                <a16:creationId xmlns:a16="http://schemas.microsoft.com/office/drawing/2014/main" id="{73E9D3C8-7CBB-4FC1-ACC2-3EF523745EE7}"/>
              </a:ext>
            </a:extLst>
          </p:cNvPr>
          <p:cNvSpPr txBox="1"/>
          <p:nvPr/>
        </p:nvSpPr>
        <p:spPr>
          <a:xfrm>
            <a:off x="7096414" y="1512000"/>
            <a:ext cx="4760785" cy="2677656"/>
          </a:xfrm>
          <a:prstGeom prst="rect">
            <a:avLst/>
          </a:prstGeom>
          <a:noFill/>
        </p:spPr>
        <p:txBody>
          <a:bodyPr wrap="square" rtlCol="0">
            <a:spAutoFit/>
          </a:bodyPr>
          <a:lstStyle/>
          <a:p>
            <a:r>
              <a:rPr lang="en-GB" sz="1200"/>
              <a:t>Though bank and agency staff can be vital in cases of widespread staff sickness, a high dependency on these staff can adversely impact service quality and patients’ continuity of care. </a:t>
            </a:r>
          </a:p>
          <a:p>
            <a:endParaRPr lang="en-GB" sz="1200"/>
          </a:p>
          <a:p>
            <a:r>
              <a:rPr lang="en-GB" sz="1200"/>
              <a:t>On 31</a:t>
            </a:r>
            <a:r>
              <a:rPr lang="en-GB" sz="1200" baseline="30000"/>
              <a:t>st</a:t>
            </a:r>
            <a:r>
              <a:rPr lang="en-GB" sz="1200"/>
              <a:t> March 2022, a total of 304 bank and agency staff (WTE) were reported as having been utilised by NHS Talking Therapies services. </a:t>
            </a:r>
          </a:p>
          <a:p>
            <a:endParaRPr lang="en-GB" sz="1200"/>
          </a:p>
          <a:p>
            <a:r>
              <a:rPr lang="en-GB" sz="1200"/>
              <a:t>Bank and agency staff usage was as follows:</a:t>
            </a:r>
          </a:p>
          <a:p>
            <a:endParaRPr lang="en-GB" sz="1200"/>
          </a:p>
          <a:p>
            <a:pPr marL="628650" lvl="1" indent="-171450">
              <a:buFont typeface="Arial" panose="020B0604020202020204" pitchFamily="34" charset="0"/>
              <a:buChar char="•"/>
            </a:pPr>
            <a:r>
              <a:rPr lang="en-GB" sz="1200"/>
              <a:t>High intensity roles – 132 staff (WTE)</a:t>
            </a:r>
          </a:p>
          <a:p>
            <a:pPr marL="628650" lvl="1" indent="-171450">
              <a:buFont typeface="Arial" panose="020B0604020202020204" pitchFamily="34" charset="0"/>
              <a:buChar char="•"/>
            </a:pPr>
            <a:r>
              <a:rPr lang="en-GB" sz="1200"/>
              <a:t>Low intensity roles – 111 staff (WTE)</a:t>
            </a:r>
          </a:p>
          <a:p>
            <a:pPr marL="628650" lvl="1" indent="-171450">
              <a:buFont typeface="Arial" panose="020B0604020202020204" pitchFamily="34" charset="0"/>
              <a:buChar char="•"/>
            </a:pPr>
            <a:r>
              <a:rPr lang="en-GB" sz="1200"/>
              <a:t>All other roles – 61 staff (WTE)</a:t>
            </a:r>
          </a:p>
          <a:p>
            <a:endParaRPr lang="en-GB" sz="1200"/>
          </a:p>
          <a:p>
            <a:r>
              <a:rPr lang="en-GB" sz="1200"/>
              <a:t> </a:t>
            </a:r>
          </a:p>
        </p:txBody>
      </p:sp>
      <p:pic>
        <p:nvPicPr>
          <p:cNvPr id="3" name="Picture 2" descr="A column chart depicting total bank and agency staffing (WTE) on 31st March 2022 as a proportion of total staffing. The mean is 5% and the median is 3%.">
            <a:extLst>
              <a:ext uri="{FF2B5EF4-FFF2-40B4-BE49-F238E27FC236}">
                <a16:creationId xmlns:a16="http://schemas.microsoft.com/office/drawing/2014/main" id="{438EB32C-CAD4-D565-77B3-68D7A371A5FC}"/>
              </a:ext>
            </a:extLst>
          </p:cNvPr>
          <p:cNvPicPr>
            <a:picLocks noChangeAspect="1"/>
          </p:cNvPicPr>
          <p:nvPr/>
        </p:nvPicPr>
        <p:blipFill>
          <a:blip r:embed="rId2"/>
          <a:stretch>
            <a:fillRect/>
          </a:stretch>
        </p:blipFill>
        <p:spPr>
          <a:xfrm>
            <a:off x="334800" y="1267200"/>
            <a:ext cx="6670800" cy="4572000"/>
          </a:xfrm>
          <a:prstGeom prst="rect">
            <a:avLst/>
          </a:prstGeom>
        </p:spPr>
      </p:pic>
    </p:spTree>
    <p:extLst>
      <p:ext uri="{BB962C8B-B14F-4D97-AF65-F5344CB8AC3E}">
        <p14:creationId xmlns:p14="http://schemas.microsoft.com/office/powerpoint/2010/main" val="11074183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3A2A9-5AB3-4B17-B90F-E3814DF130D5}"/>
              </a:ext>
            </a:extLst>
          </p:cNvPr>
          <p:cNvSpPr>
            <a:spLocks noGrp="1"/>
          </p:cNvSpPr>
          <p:nvPr>
            <p:ph type="title"/>
          </p:nvPr>
        </p:nvSpPr>
        <p:spPr/>
        <p:txBody>
          <a:bodyPr>
            <a:normAutofit/>
          </a:bodyPr>
          <a:lstStyle/>
          <a:p>
            <a:r>
              <a:rPr lang="en-GB" sz="3500"/>
              <a:t>Vacancies</a:t>
            </a:r>
          </a:p>
        </p:txBody>
      </p:sp>
      <p:sp>
        <p:nvSpPr>
          <p:cNvPr id="4" name="Slide Number Placeholder 3">
            <a:extLst>
              <a:ext uri="{FF2B5EF4-FFF2-40B4-BE49-F238E27FC236}">
                <a16:creationId xmlns:a16="http://schemas.microsoft.com/office/drawing/2014/main" id="{46F30B22-6FB4-4D20-BC1B-E0F96D900760}"/>
              </a:ext>
            </a:extLst>
          </p:cNvPr>
          <p:cNvSpPr>
            <a:spLocks noGrp="1"/>
          </p:cNvSpPr>
          <p:nvPr>
            <p:ph type="sldNum" sz="quarter" idx="12"/>
          </p:nvPr>
        </p:nvSpPr>
        <p:spPr/>
        <p:txBody>
          <a:bodyPr/>
          <a:lstStyle/>
          <a:p>
            <a:fld id="{6FA9A11B-04D6-42DF-BB33-D91D786B2067}" type="slidenum">
              <a:rPr lang="en-GB" smtClean="0"/>
              <a:t>44</a:t>
            </a:fld>
            <a:endParaRPr lang="en-GB"/>
          </a:p>
        </p:txBody>
      </p:sp>
      <p:sp>
        <p:nvSpPr>
          <p:cNvPr id="5" name="Content Placeholder 2">
            <a:extLst>
              <a:ext uri="{FF2B5EF4-FFF2-40B4-BE49-F238E27FC236}">
                <a16:creationId xmlns:a16="http://schemas.microsoft.com/office/drawing/2014/main" id="{0B8D5079-59D4-E1BB-A424-2CA56CD9E4DE}"/>
              </a:ext>
            </a:extLst>
          </p:cNvPr>
          <p:cNvSpPr txBox="1">
            <a:spLocks/>
          </p:cNvSpPr>
          <p:nvPr/>
        </p:nvSpPr>
        <p:spPr>
          <a:xfrm>
            <a:off x="7125788" y="1512000"/>
            <a:ext cx="4852852" cy="4610099"/>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a:t>On 31</a:t>
            </a:r>
            <a:r>
              <a:rPr lang="en-GB" sz="1200" baseline="30000"/>
              <a:t>st</a:t>
            </a:r>
            <a:r>
              <a:rPr lang="en-GB" sz="1200"/>
              <a:t> March 2022, 1,538 vacancies (WTE) were reported by NHS Talking Therapies services. The vacancies came from the following staff groups:</a:t>
            </a:r>
          </a:p>
          <a:p>
            <a:pPr lvl="1"/>
            <a:r>
              <a:rPr lang="en-GB" sz="1200"/>
              <a:t>High intensity roles: 668 staff (WTE) – 10% (when measured as vacancies / staff in post WTE plus vacancies) </a:t>
            </a:r>
          </a:p>
          <a:p>
            <a:pPr lvl="1"/>
            <a:r>
              <a:rPr lang="en-GB" sz="1200"/>
              <a:t>Low intensity roles: 661 staff (WTE) – 13% (when measured as vacancies / staff in post WTE plus vacancies) </a:t>
            </a:r>
          </a:p>
          <a:p>
            <a:pPr lvl="1"/>
            <a:r>
              <a:rPr lang="en-GB" sz="1200"/>
              <a:t>All other roles: 210 staff (WTE) – 5% (when measured as vacancies / staff in post WTE plus vacancies) </a:t>
            </a:r>
          </a:p>
          <a:p>
            <a:pPr marL="0" indent="0">
              <a:buNone/>
            </a:pPr>
            <a:r>
              <a:rPr lang="en-GB" sz="1200"/>
              <a:t>The mean vacancy rate (when measured as vacancies / staff in post WTE plus vacancies) was 12% in 2022. This is notably below the vacancy rate reported within adult acute mental health services, who confirmed an 18% mean vacancy rate nationally in 2021/22.</a:t>
            </a:r>
          </a:p>
          <a:p>
            <a:pPr marL="0" indent="0">
              <a:buNone/>
            </a:pPr>
            <a:endParaRPr lang="en-GB" sz="1200">
              <a:highlight>
                <a:srgbClr val="FFFF00"/>
              </a:highlight>
            </a:endParaRPr>
          </a:p>
        </p:txBody>
      </p:sp>
      <p:pic>
        <p:nvPicPr>
          <p:cNvPr id="7" name="Picture 6" descr="A column chart depicting total vacancies on 31st March 2022 as a proportion of staff in post plus vacancy numbers. The mean is 12% and the median is 11%">
            <a:extLst>
              <a:ext uri="{FF2B5EF4-FFF2-40B4-BE49-F238E27FC236}">
                <a16:creationId xmlns:a16="http://schemas.microsoft.com/office/drawing/2014/main" id="{00E16777-9823-106D-D5E0-212870CC6EB6}"/>
              </a:ext>
            </a:extLst>
          </p:cNvPr>
          <p:cNvPicPr>
            <a:picLocks noChangeAspect="1"/>
          </p:cNvPicPr>
          <p:nvPr/>
        </p:nvPicPr>
        <p:blipFill>
          <a:blip r:embed="rId2"/>
          <a:stretch>
            <a:fillRect/>
          </a:stretch>
        </p:blipFill>
        <p:spPr>
          <a:xfrm>
            <a:off x="334800" y="1267200"/>
            <a:ext cx="6670800" cy="4572000"/>
          </a:xfrm>
          <a:prstGeom prst="rect">
            <a:avLst/>
          </a:prstGeom>
        </p:spPr>
      </p:pic>
    </p:spTree>
    <p:extLst>
      <p:ext uri="{BB962C8B-B14F-4D97-AF65-F5344CB8AC3E}">
        <p14:creationId xmlns:p14="http://schemas.microsoft.com/office/powerpoint/2010/main" val="12967361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824C-F585-4A98-A227-87AA855A0533}"/>
              </a:ext>
            </a:extLst>
          </p:cNvPr>
          <p:cNvSpPr>
            <a:spLocks noGrp="1"/>
          </p:cNvSpPr>
          <p:nvPr>
            <p:ph type="title"/>
          </p:nvPr>
        </p:nvSpPr>
        <p:spPr/>
        <p:txBody>
          <a:bodyPr>
            <a:normAutofit/>
          </a:bodyPr>
          <a:lstStyle/>
          <a:p>
            <a:r>
              <a:rPr lang="en-GB" sz="3500"/>
              <a:t>Staff leavers in previous 12 months</a:t>
            </a:r>
            <a:endParaRPr lang="en-GB" sz="3500">
              <a:highlight>
                <a:srgbClr val="FFFF00"/>
              </a:highlight>
            </a:endParaRPr>
          </a:p>
        </p:txBody>
      </p:sp>
      <p:sp>
        <p:nvSpPr>
          <p:cNvPr id="4" name="Slide Number Placeholder 3">
            <a:extLst>
              <a:ext uri="{FF2B5EF4-FFF2-40B4-BE49-F238E27FC236}">
                <a16:creationId xmlns:a16="http://schemas.microsoft.com/office/drawing/2014/main" id="{619D5624-8EEB-4FEF-9A56-E9651EB35B06}"/>
              </a:ext>
            </a:extLst>
          </p:cNvPr>
          <p:cNvSpPr>
            <a:spLocks noGrp="1"/>
          </p:cNvSpPr>
          <p:nvPr>
            <p:ph type="sldNum" sz="quarter" idx="12"/>
          </p:nvPr>
        </p:nvSpPr>
        <p:spPr/>
        <p:txBody>
          <a:bodyPr/>
          <a:lstStyle/>
          <a:p>
            <a:fld id="{6FA9A11B-04D6-42DF-BB33-D91D786B2067}" type="slidenum">
              <a:rPr lang="en-GB" smtClean="0"/>
              <a:t>45</a:t>
            </a:fld>
            <a:endParaRPr lang="en-GB"/>
          </a:p>
        </p:txBody>
      </p:sp>
      <p:sp>
        <p:nvSpPr>
          <p:cNvPr id="5" name="Content Placeholder 2">
            <a:extLst>
              <a:ext uri="{FF2B5EF4-FFF2-40B4-BE49-F238E27FC236}">
                <a16:creationId xmlns:a16="http://schemas.microsoft.com/office/drawing/2014/main" id="{BAFED635-F8CC-2D92-2C7D-28AEE3528ECB}"/>
              </a:ext>
            </a:extLst>
          </p:cNvPr>
          <p:cNvSpPr txBox="1">
            <a:spLocks/>
          </p:cNvSpPr>
          <p:nvPr/>
        </p:nvSpPr>
        <p:spPr>
          <a:xfrm>
            <a:off x="7276153" y="1512000"/>
            <a:ext cx="4572948" cy="4610099"/>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a:t>2,114 staff (WTE) left their role in the 12 months to 31</a:t>
            </a:r>
            <a:r>
              <a:rPr lang="en-GB" sz="1200" baseline="30000"/>
              <a:t>st</a:t>
            </a:r>
            <a:r>
              <a:rPr lang="en-GB" sz="1200"/>
              <a:t> March 2022. This represents 13% of total workforce numbers (when measured as leavers / staff in post WTE on 31</a:t>
            </a:r>
            <a:r>
              <a:rPr lang="en-GB" sz="1200" baseline="30000"/>
              <a:t>st</a:t>
            </a:r>
            <a:r>
              <a:rPr lang="en-GB" sz="1200"/>
              <a:t> March 2022 plus staff leavers during the preceding 12 months). This represents an increase from the 10% leaver rate reported by NHS Talking Therapies services during the 12 months to 31</a:t>
            </a:r>
            <a:r>
              <a:rPr lang="en-GB" sz="1200" baseline="30000"/>
              <a:t>st</a:t>
            </a:r>
            <a:r>
              <a:rPr lang="en-GB" sz="1200"/>
              <a:t> March 2021. </a:t>
            </a:r>
          </a:p>
          <a:p>
            <a:pPr marL="0" indent="0">
              <a:buNone/>
            </a:pPr>
            <a:r>
              <a:rPr lang="en-GB" sz="1200"/>
              <a:t>The breakdown by staff group is as follows:</a:t>
            </a:r>
          </a:p>
          <a:p>
            <a:pPr lvl="1"/>
            <a:r>
              <a:rPr lang="en-GB" sz="1200"/>
              <a:t>High intensity roles : 803 staff (WTE) – 12% (when measured as leavers / staff in post WTE plus leavers) </a:t>
            </a:r>
          </a:p>
          <a:p>
            <a:pPr lvl="1"/>
            <a:r>
              <a:rPr lang="en-GB" sz="1200"/>
              <a:t>Low intensity roles: 840 staff (WTE) – 16% (when measured as leavers / staff in post WTE plus leavers) </a:t>
            </a:r>
          </a:p>
          <a:p>
            <a:pPr lvl="1"/>
            <a:r>
              <a:rPr lang="en-GB" sz="1200"/>
              <a:t>All other roles: 471 staff (WTE) – 11% (when measured as leavers / staff in post WTE plus leavers) </a:t>
            </a:r>
          </a:p>
          <a:p>
            <a:pPr marL="0" indent="0">
              <a:buNone/>
            </a:pPr>
            <a:r>
              <a:rPr lang="en-GB" sz="1200"/>
              <a:t>The mean position reported by services was 13 staff leavers (WTE) per service, up from 9 staff (WTE) per service reported in 2021. </a:t>
            </a:r>
          </a:p>
          <a:p>
            <a:pPr marL="0" indent="0">
              <a:buNone/>
            </a:pPr>
            <a:r>
              <a:rPr lang="en-GB" sz="1200"/>
              <a:t>The above figures are inclusive of staff moving on to other NHS Talking Therapies teams, leaving for another role in a different healthcare service, or retiring. </a:t>
            </a:r>
          </a:p>
          <a:p>
            <a:pPr marL="0" indent="0">
              <a:buNone/>
            </a:pPr>
            <a:endParaRPr lang="en-GB" sz="1200">
              <a:highlight>
                <a:srgbClr val="FFFF00"/>
              </a:highlight>
            </a:endParaRPr>
          </a:p>
        </p:txBody>
      </p:sp>
      <p:pic>
        <p:nvPicPr>
          <p:cNvPr id="7" name="Picture 6" descr="A column chart depicting total staff WTE who left their role in the 12 months to 31st March 2022. The mean is 13 and the median is 10">
            <a:extLst>
              <a:ext uri="{FF2B5EF4-FFF2-40B4-BE49-F238E27FC236}">
                <a16:creationId xmlns:a16="http://schemas.microsoft.com/office/drawing/2014/main" id="{511327F7-B1A2-52DC-B0BC-1760EAB25C49}"/>
              </a:ext>
            </a:extLst>
          </p:cNvPr>
          <p:cNvPicPr>
            <a:picLocks noChangeAspect="1"/>
          </p:cNvPicPr>
          <p:nvPr/>
        </p:nvPicPr>
        <p:blipFill>
          <a:blip r:embed="rId3"/>
          <a:stretch>
            <a:fillRect/>
          </a:stretch>
        </p:blipFill>
        <p:spPr>
          <a:xfrm>
            <a:off x="334800" y="1267200"/>
            <a:ext cx="6670800" cy="4572000"/>
          </a:xfrm>
          <a:prstGeom prst="rect">
            <a:avLst/>
          </a:prstGeom>
        </p:spPr>
      </p:pic>
    </p:spTree>
    <p:extLst>
      <p:ext uri="{BB962C8B-B14F-4D97-AF65-F5344CB8AC3E}">
        <p14:creationId xmlns:p14="http://schemas.microsoft.com/office/powerpoint/2010/main" val="17603518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824C-F585-4A98-A227-87AA855A0533}"/>
              </a:ext>
            </a:extLst>
          </p:cNvPr>
          <p:cNvSpPr>
            <a:spLocks noGrp="1"/>
          </p:cNvSpPr>
          <p:nvPr>
            <p:ph type="title"/>
          </p:nvPr>
        </p:nvSpPr>
        <p:spPr/>
        <p:txBody>
          <a:bodyPr>
            <a:normAutofit/>
          </a:bodyPr>
          <a:lstStyle/>
          <a:p>
            <a:r>
              <a:rPr lang="en-GB" sz="3500" dirty="0"/>
              <a:t>Staff leavers no longer working for NHS services </a:t>
            </a:r>
          </a:p>
        </p:txBody>
      </p:sp>
      <p:sp>
        <p:nvSpPr>
          <p:cNvPr id="4" name="Slide Number Placeholder 3">
            <a:extLst>
              <a:ext uri="{FF2B5EF4-FFF2-40B4-BE49-F238E27FC236}">
                <a16:creationId xmlns:a16="http://schemas.microsoft.com/office/drawing/2014/main" id="{619D5624-8EEB-4FEF-9A56-E9651EB35B06}"/>
              </a:ext>
            </a:extLst>
          </p:cNvPr>
          <p:cNvSpPr>
            <a:spLocks noGrp="1"/>
          </p:cNvSpPr>
          <p:nvPr>
            <p:ph type="sldNum" sz="quarter" idx="12"/>
          </p:nvPr>
        </p:nvSpPr>
        <p:spPr/>
        <p:txBody>
          <a:bodyPr/>
          <a:lstStyle/>
          <a:p>
            <a:fld id="{6FA9A11B-04D6-42DF-BB33-D91D786B2067}" type="slidenum">
              <a:rPr lang="en-GB" smtClean="0"/>
              <a:t>46</a:t>
            </a:fld>
            <a:endParaRPr lang="en-GB" dirty="0"/>
          </a:p>
        </p:txBody>
      </p:sp>
      <p:sp>
        <p:nvSpPr>
          <p:cNvPr id="5" name="Content Placeholder 2">
            <a:extLst>
              <a:ext uri="{FF2B5EF4-FFF2-40B4-BE49-F238E27FC236}">
                <a16:creationId xmlns:a16="http://schemas.microsoft.com/office/drawing/2014/main" id="{52B3EC8F-DDCC-59BF-563D-CCBE5FBB675A}"/>
              </a:ext>
            </a:extLst>
          </p:cNvPr>
          <p:cNvSpPr txBox="1">
            <a:spLocks/>
          </p:cNvSpPr>
          <p:nvPr/>
        </p:nvSpPr>
        <p:spPr>
          <a:xfrm>
            <a:off x="6930065" y="1813752"/>
            <a:ext cx="4810831" cy="4610099"/>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a:t>An additional metric was added to the 2022 data specification to understand staff’s future destination following their departure from NHS Talking Therapies services.</a:t>
            </a:r>
          </a:p>
          <a:p>
            <a:pPr marL="0" indent="0">
              <a:buNone/>
            </a:pPr>
            <a:r>
              <a:rPr lang="en-GB" sz="1200"/>
              <a:t>Of the 2,114 total staff (WTE) leaving services in the 12 months to 31</a:t>
            </a:r>
            <a:r>
              <a:rPr lang="en-GB" sz="1200" baseline="30000"/>
              <a:t>st</a:t>
            </a:r>
            <a:r>
              <a:rPr lang="en-GB" sz="1200"/>
              <a:t> March 2022, 816 staff (WTE) were confirmed as no longer working in NHS-commissioned NHS Talking Therapies services, representing 39% of leavers.</a:t>
            </a:r>
          </a:p>
          <a:p>
            <a:pPr marL="0" indent="0">
              <a:buNone/>
            </a:pPr>
            <a:r>
              <a:rPr lang="en-GB" sz="1200"/>
              <a:t>Results ranged between staff groups, with 41% of low intensity staff leavers no longer working for NHS-commissioned NHS Talking Therapies services compared to 36% of high intensity staff leavers.</a:t>
            </a:r>
          </a:p>
          <a:p>
            <a:pPr marL="0" indent="0">
              <a:buNone/>
            </a:pPr>
            <a:r>
              <a:rPr lang="en-GB" sz="1200"/>
              <a:t>When clinical (high and low intensity) leaver figures were reviewed in their totality, staff within these roles who were reported as no longer working for NHS-commissioned NHS Talking Therapies services comprised 6% of clinical workforce numbers (when measured as leavers who are no longer working for NHS-commissioned NHS Talking Therapies services / staff in post WTE plus leavers who are no longer working for NHS-commissioned NHS Talking Therapies services).</a:t>
            </a:r>
          </a:p>
        </p:txBody>
      </p:sp>
      <p:pic>
        <p:nvPicPr>
          <p:cNvPr id="6" name="Picture 5" descr="A stacked bar chart that shows the proportion of staff leavers per staff group who are no longer working for NHS commissioned NHS Talking Therapies services">
            <a:extLst>
              <a:ext uri="{FF2B5EF4-FFF2-40B4-BE49-F238E27FC236}">
                <a16:creationId xmlns:a16="http://schemas.microsoft.com/office/drawing/2014/main" id="{B64BBD1C-D11A-4A60-1597-5709B386DD72}"/>
              </a:ext>
            </a:extLst>
          </p:cNvPr>
          <p:cNvPicPr>
            <a:picLocks noChangeAspect="1"/>
          </p:cNvPicPr>
          <p:nvPr/>
        </p:nvPicPr>
        <p:blipFill>
          <a:blip r:embed="rId2"/>
          <a:stretch>
            <a:fillRect/>
          </a:stretch>
        </p:blipFill>
        <p:spPr>
          <a:xfrm>
            <a:off x="877233" y="1178971"/>
            <a:ext cx="5644896" cy="4916375"/>
          </a:xfrm>
          <a:prstGeom prst="rect">
            <a:avLst/>
          </a:prstGeom>
        </p:spPr>
      </p:pic>
    </p:spTree>
    <p:extLst>
      <p:ext uri="{BB962C8B-B14F-4D97-AF65-F5344CB8AC3E}">
        <p14:creationId xmlns:p14="http://schemas.microsoft.com/office/powerpoint/2010/main" val="16601243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B19895-2495-4F46-84C0-8BFEE21C9D8A}"/>
              </a:ext>
            </a:extLst>
          </p:cNvPr>
          <p:cNvSpPr>
            <a:spLocks noGrp="1"/>
          </p:cNvSpPr>
          <p:nvPr>
            <p:ph type="sldNum" sz="quarter" idx="12"/>
          </p:nvPr>
        </p:nvSpPr>
        <p:spPr/>
        <p:txBody>
          <a:bodyPr/>
          <a:lstStyle/>
          <a:p>
            <a:fld id="{6FA9A11B-04D6-42DF-BB33-D91D786B2067}" type="slidenum">
              <a:rPr lang="en-GB" smtClean="0"/>
              <a:t>47</a:t>
            </a:fld>
            <a:endParaRPr lang="en-GB"/>
          </a:p>
        </p:txBody>
      </p:sp>
      <p:sp>
        <p:nvSpPr>
          <p:cNvPr id="6" name="Title 1">
            <a:extLst>
              <a:ext uri="{FF2B5EF4-FFF2-40B4-BE49-F238E27FC236}">
                <a16:creationId xmlns:a16="http://schemas.microsoft.com/office/drawing/2014/main" id="{C159E996-732E-45BE-B00B-0A1A2E8F1B5B}"/>
              </a:ext>
            </a:extLst>
          </p:cNvPr>
          <p:cNvSpPr>
            <a:spLocks noGrp="1"/>
          </p:cNvSpPr>
          <p:nvPr>
            <p:ph type="title"/>
          </p:nvPr>
        </p:nvSpPr>
        <p:spPr>
          <a:xfrm>
            <a:off x="323851" y="2987675"/>
            <a:ext cx="11525250" cy="882650"/>
          </a:xfrm>
        </p:spPr>
        <p:txBody>
          <a:bodyPr>
            <a:noAutofit/>
          </a:bodyPr>
          <a:lstStyle/>
          <a:p>
            <a:r>
              <a:rPr lang="en-GB"/>
              <a:t>Project findings </a:t>
            </a:r>
            <a:br>
              <a:rPr lang="en-GB"/>
            </a:br>
            <a:r>
              <a:rPr lang="en-GB"/>
              <a:t>Staff discrimination</a:t>
            </a:r>
          </a:p>
        </p:txBody>
      </p:sp>
    </p:spTree>
    <p:extLst>
      <p:ext uri="{BB962C8B-B14F-4D97-AF65-F5344CB8AC3E}">
        <p14:creationId xmlns:p14="http://schemas.microsoft.com/office/powerpoint/2010/main" val="4882721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824C-F585-4A98-A227-87AA855A0533}"/>
              </a:ext>
            </a:extLst>
          </p:cNvPr>
          <p:cNvSpPr>
            <a:spLocks noGrp="1"/>
          </p:cNvSpPr>
          <p:nvPr>
            <p:ph type="title"/>
          </p:nvPr>
        </p:nvSpPr>
        <p:spPr/>
        <p:txBody>
          <a:bodyPr>
            <a:normAutofit/>
          </a:bodyPr>
          <a:lstStyle/>
          <a:p>
            <a:r>
              <a:rPr lang="en-GB" sz="3500"/>
              <a:t>Discrimination in the workplace</a:t>
            </a:r>
          </a:p>
        </p:txBody>
      </p:sp>
      <p:sp>
        <p:nvSpPr>
          <p:cNvPr id="4" name="Slide Number Placeholder 3">
            <a:extLst>
              <a:ext uri="{FF2B5EF4-FFF2-40B4-BE49-F238E27FC236}">
                <a16:creationId xmlns:a16="http://schemas.microsoft.com/office/drawing/2014/main" id="{619D5624-8EEB-4FEF-9A56-E9651EB35B06}"/>
              </a:ext>
            </a:extLst>
          </p:cNvPr>
          <p:cNvSpPr>
            <a:spLocks noGrp="1"/>
          </p:cNvSpPr>
          <p:nvPr>
            <p:ph type="sldNum" sz="quarter" idx="12"/>
          </p:nvPr>
        </p:nvSpPr>
        <p:spPr/>
        <p:txBody>
          <a:bodyPr/>
          <a:lstStyle/>
          <a:p>
            <a:fld id="{6FA9A11B-04D6-42DF-BB33-D91D786B2067}" type="slidenum">
              <a:rPr lang="en-GB" smtClean="0"/>
              <a:t>48</a:t>
            </a:fld>
            <a:endParaRPr lang="en-GB"/>
          </a:p>
        </p:txBody>
      </p:sp>
      <p:pic>
        <p:nvPicPr>
          <p:cNvPr id="10" name="Picture 9" descr="A pie chart illustrating the reporting of staff members experiencing discrimination at work. 5% of respondents reported receipt of formal reports of discrimination at work over the previous 12 months">
            <a:extLst>
              <a:ext uri="{FF2B5EF4-FFF2-40B4-BE49-F238E27FC236}">
                <a16:creationId xmlns:a16="http://schemas.microsoft.com/office/drawing/2014/main" id="{6FDCDF5B-0C1F-C46E-41D8-C19B60EC59BF}"/>
              </a:ext>
            </a:extLst>
          </p:cNvPr>
          <p:cNvPicPr>
            <a:picLocks noChangeAspect="1"/>
          </p:cNvPicPr>
          <p:nvPr/>
        </p:nvPicPr>
        <p:blipFill rotWithShape="1">
          <a:blip r:embed="rId2">
            <a:clrChange>
              <a:clrFrom>
                <a:srgbClr val="FFFFFF"/>
              </a:clrFrom>
              <a:clrTo>
                <a:srgbClr val="FFFFFF">
                  <a:alpha val="0"/>
                </a:srgbClr>
              </a:clrTo>
            </a:clrChange>
          </a:blip>
          <a:srcRect l="9051" r="9741"/>
          <a:stretch/>
        </p:blipFill>
        <p:spPr>
          <a:xfrm>
            <a:off x="180998" y="1381125"/>
            <a:ext cx="6340954" cy="4515718"/>
          </a:xfrm>
          <a:prstGeom prst="rect">
            <a:avLst/>
          </a:prstGeom>
        </p:spPr>
      </p:pic>
      <p:sp>
        <p:nvSpPr>
          <p:cNvPr id="5" name="Content Placeholder 2">
            <a:extLst>
              <a:ext uri="{FF2B5EF4-FFF2-40B4-BE49-F238E27FC236}">
                <a16:creationId xmlns:a16="http://schemas.microsoft.com/office/drawing/2014/main" id="{E9902188-BE2E-143D-2464-4084A395A5FD}"/>
              </a:ext>
            </a:extLst>
          </p:cNvPr>
          <p:cNvSpPr txBox="1">
            <a:spLocks/>
          </p:cNvSpPr>
          <p:nvPr/>
        </p:nvSpPr>
        <p:spPr>
          <a:xfrm>
            <a:off x="6309121" y="2129131"/>
            <a:ext cx="4359128" cy="3643918"/>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a:t>Several additional metrics were added to the 2022 data specification to ascertain the prevalence of discrimination within NHS Talking Therapies services nationally.</a:t>
            </a:r>
          </a:p>
          <a:p>
            <a:pPr marL="0" indent="0">
              <a:buNone/>
            </a:pPr>
            <a:r>
              <a:rPr lang="en-GB" sz="1200"/>
              <a:t>171 of 200 services responded to this metric, with nine respondents (5%) reporting formal reports of staff members experiencing discrimination while working. This included discrimination by patients/service users and colleagues.</a:t>
            </a:r>
          </a:p>
          <a:p>
            <a:pPr marL="0" indent="0">
              <a:buNone/>
            </a:pPr>
            <a:r>
              <a:rPr lang="en-GB" sz="1200"/>
              <a:t>Four services disclosed a total of five reports of staff members experiencing discrimination at work from patients/service users.</a:t>
            </a:r>
          </a:p>
          <a:p>
            <a:pPr marL="0" indent="0">
              <a:buNone/>
            </a:pPr>
            <a:r>
              <a:rPr lang="en-GB" sz="1200"/>
              <a:t>Seven services disclosed a total of nine reports of staff members experiencing discrimination at work from colleagues. When reviewed in wider context, this represents </a:t>
            </a:r>
            <a:r>
              <a:rPr lang="en-US" sz="1200"/>
              <a:t>a low rate of reporting of discrimination (colleague-to-colleague) </a:t>
            </a:r>
            <a:r>
              <a:rPr lang="en-GB" sz="1200"/>
              <a:t>for NHS Talking Therapies services, with the </a:t>
            </a:r>
            <a:r>
              <a:rPr lang="en-GB" sz="1200">
                <a:hlinkClick r:id="rId3"/>
              </a:rPr>
              <a:t>Workforce Race Equality Standard 2020 report </a:t>
            </a:r>
            <a:r>
              <a:rPr lang="en-GB" sz="1200"/>
              <a:t>detailing a 10%* proportion of staff experiencing discrimination at work from a manager/team leader or other colleagues across NHS services in England.</a:t>
            </a:r>
          </a:p>
          <a:p>
            <a:pPr marL="0" indent="0">
              <a:buNone/>
            </a:pPr>
            <a:endParaRPr lang="en-GB" sz="1200"/>
          </a:p>
          <a:p>
            <a:pPr marL="0" indent="0">
              <a:buNone/>
            </a:pPr>
            <a:endParaRPr lang="en-GB" sz="1200">
              <a:highlight>
                <a:srgbClr val="FFFF00"/>
              </a:highlight>
            </a:endParaRPr>
          </a:p>
        </p:txBody>
      </p:sp>
      <p:sp>
        <p:nvSpPr>
          <p:cNvPr id="3" name="Content Placeholder 2">
            <a:extLst>
              <a:ext uri="{FF2B5EF4-FFF2-40B4-BE49-F238E27FC236}">
                <a16:creationId xmlns:a16="http://schemas.microsoft.com/office/drawing/2014/main" id="{73AF1F60-D289-8DCB-1AEA-99D80F72F178}"/>
              </a:ext>
            </a:extLst>
          </p:cNvPr>
          <p:cNvSpPr txBox="1">
            <a:spLocks/>
          </p:cNvSpPr>
          <p:nvPr/>
        </p:nvSpPr>
        <p:spPr>
          <a:xfrm>
            <a:off x="6309121" y="5658102"/>
            <a:ext cx="3996167" cy="354944"/>
          </a:xfrm>
          <a:prstGeom prst="rect">
            <a:avLst/>
          </a:prstGeom>
        </p:spPr>
        <p:txBody>
          <a:bodyPr vert="horz" lIns="91440" tIns="45720" rIns="91440" bIns="45720" rtlCol="0">
            <a:normAutofit fontScale="92500"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i="1"/>
              <a:t>*10% comprised of discrimination data relating to staff from white, black and other ethnic minority backgrounds</a:t>
            </a:r>
          </a:p>
          <a:p>
            <a:pPr marL="0" indent="0">
              <a:buNone/>
            </a:pPr>
            <a:endParaRPr lang="en-GB" sz="1100" i="1"/>
          </a:p>
          <a:p>
            <a:pPr marL="0" indent="0">
              <a:buNone/>
            </a:pPr>
            <a:endParaRPr lang="en-GB" sz="1100" i="1">
              <a:highlight>
                <a:srgbClr val="FFFF00"/>
              </a:highlight>
            </a:endParaRPr>
          </a:p>
        </p:txBody>
      </p:sp>
    </p:spTree>
    <p:extLst>
      <p:ext uri="{BB962C8B-B14F-4D97-AF65-F5344CB8AC3E}">
        <p14:creationId xmlns:p14="http://schemas.microsoft.com/office/powerpoint/2010/main" val="10218270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824C-F585-4A98-A227-87AA855A0533}"/>
              </a:ext>
            </a:extLst>
          </p:cNvPr>
          <p:cNvSpPr>
            <a:spLocks noGrp="1"/>
          </p:cNvSpPr>
          <p:nvPr>
            <p:ph type="title"/>
          </p:nvPr>
        </p:nvSpPr>
        <p:spPr/>
        <p:txBody>
          <a:bodyPr>
            <a:normAutofit/>
          </a:bodyPr>
          <a:lstStyle/>
          <a:p>
            <a:r>
              <a:rPr lang="en-GB" sz="3500"/>
              <a:t>Grounds for discrimination</a:t>
            </a:r>
          </a:p>
        </p:txBody>
      </p:sp>
      <p:sp>
        <p:nvSpPr>
          <p:cNvPr id="4" name="Slide Number Placeholder 3">
            <a:extLst>
              <a:ext uri="{FF2B5EF4-FFF2-40B4-BE49-F238E27FC236}">
                <a16:creationId xmlns:a16="http://schemas.microsoft.com/office/drawing/2014/main" id="{619D5624-8EEB-4FEF-9A56-E9651EB35B06}"/>
              </a:ext>
            </a:extLst>
          </p:cNvPr>
          <p:cNvSpPr>
            <a:spLocks noGrp="1"/>
          </p:cNvSpPr>
          <p:nvPr>
            <p:ph type="sldNum" sz="quarter" idx="12"/>
          </p:nvPr>
        </p:nvSpPr>
        <p:spPr/>
        <p:txBody>
          <a:bodyPr/>
          <a:lstStyle/>
          <a:p>
            <a:fld id="{6FA9A11B-04D6-42DF-BB33-D91D786B2067}" type="slidenum">
              <a:rPr lang="en-GB" smtClean="0"/>
              <a:t>49</a:t>
            </a:fld>
            <a:endParaRPr lang="en-GB"/>
          </a:p>
        </p:txBody>
      </p:sp>
      <p:sp>
        <p:nvSpPr>
          <p:cNvPr id="3" name="Content Placeholder 2">
            <a:extLst>
              <a:ext uri="{FF2B5EF4-FFF2-40B4-BE49-F238E27FC236}">
                <a16:creationId xmlns:a16="http://schemas.microsoft.com/office/drawing/2014/main" id="{730454EF-5395-69D9-1ED2-D161062A1A83}"/>
              </a:ext>
            </a:extLst>
          </p:cNvPr>
          <p:cNvSpPr txBox="1">
            <a:spLocks/>
          </p:cNvSpPr>
          <p:nvPr/>
        </p:nvSpPr>
        <p:spPr>
          <a:xfrm>
            <a:off x="6658607" y="2124939"/>
            <a:ext cx="4724149" cy="4348883"/>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a:t>In conjunction with the metric on the previous page, grounds for discrimination experienced by NHS Talking Therapies staff members were also examined.</a:t>
            </a:r>
          </a:p>
          <a:p>
            <a:pPr marL="0" indent="0">
              <a:buNone/>
            </a:pPr>
            <a:r>
              <a:rPr lang="en-GB" sz="1200"/>
              <a:t>It is important to note that only 13 responses were received confirming discrimination as per the specified categorisations.</a:t>
            </a:r>
          </a:p>
          <a:p>
            <a:pPr marL="0" indent="0">
              <a:buNone/>
            </a:pPr>
            <a:r>
              <a:rPr lang="en-GB" sz="1200"/>
              <a:t>Ethnic background was reported as the most common ground for staff members experiencing discrimination, comprising 54% (7 responses) of the total formal reporting figures.</a:t>
            </a:r>
          </a:p>
          <a:p>
            <a:pPr marL="0" indent="0">
              <a:buNone/>
            </a:pPr>
            <a:r>
              <a:rPr lang="en-GB" sz="1200"/>
              <a:t>Two services confirmed formal reports of discrimination at work on the grounds of sexual orientation (15%).</a:t>
            </a:r>
          </a:p>
          <a:p>
            <a:pPr marL="0" indent="0">
              <a:buNone/>
            </a:pPr>
            <a:r>
              <a:rPr lang="en-GB" sz="1200"/>
              <a:t>Additional incidences were reported on the basis of gender, religion, disability and age.</a:t>
            </a:r>
          </a:p>
          <a:p>
            <a:pPr marL="0" indent="0">
              <a:buNone/>
            </a:pPr>
            <a:endParaRPr lang="en-GB" sz="1200">
              <a:highlight>
                <a:srgbClr val="FFFF00"/>
              </a:highlight>
            </a:endParaRPr>
          </a:p>
        </p:txBody>
      </p:sp>
      <p:pic>
        <p:nvPicPr>
          <p:cNvPr id="6" name="Picture 5" descr="A pie chart that illustrates the grounds on which staff members have experienced discrimination. 54% of the total formal reporting figures state ethnic background as the most common ground for discrimination.">
            <a:extLst>
              <a:ext uri="{FF2B5EF4-FFF2-40B4-BE49-F238E27FC236}">
                <a16:creationId xmlns:a16="http://schemas.microsoft.com/office/drawing/2014/main" id="{9D88F5D5-4902-EEB0-640A-068BCFF6B33D}"/>
              </a:ext>
            </a:extLst>
          </p:cNvPr>
          <p:cNvPicPr>
            <a:picLocks noChangeAspect="1"/>
          </p:cNvPicPr>
          <p:nvPr/>
        </p:nvPicPr>
        <p:blipFill>
          <a:blip r:embed="rId2"/>
          <a:stretch>
            <a:fillRect/>
          </a:stretch>
        </p:blipFill>
        <p:spPr>
          <a:xfrm>
            <a:off x="113917" y="1266826"/>
            <a:ext cx="6460619" cy="4388026"/>
          </a:xfrm>
          <a:prstGeom prst="rect">
            <a:avLst/>
          </a:prstGeom>
        </p:spPr>
      </p:pic>
    </p:spTree>
    <p:extLst>
      <p:ext uri="{BB962C8B-B14F-4D97-AF65-F5344CB8AC3E}">
        <p14:creationId xmlns:p14="http://schemas.microsoft.com/office/powerpoint/2010/main" val="802141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CE97-D55C-49CA-B41A-99670FE00379}"/>
              </a:ext>
            </a:extLst>
          </p:cNvPr>
          <p:cNvSpPr>
            <a:spLocks noGrp="1"/>
          </p:cNvSpPr>
          <p:nvPr>
            <p:ph type="title"/>
          </p:nvPr>
        </p:nvSpPr>
        <p:spPr/>
        <p:txBody>
          <a:bodyPr>
            <a:normAutofit/>
          </a:bodyPr>
          <a:lstStyle/>
          <a:p>
            <a:r>
              <a:rPr lang="en-GB" sz="3500"/>
              <a:t>Introduction to NHS Talking Therapies - workforce roles</a:t>
            </a:r>
          </a:p>
        </p:txBody>
      </p:sp>
      <p:sp>
        <p:nvSpPr>
          <p:cNvPr id="4" name="Slide Number Placeholder 3">
            <a:extLst>
              <a:ext uri="{FF2B5EF4-FFF2-40B4-BE49-F238E27FC236}">
                <a16:creationId xmlns:a16="http://schemas.microsoft.com/office/drawing/2014/main" id="{37109F57-6783-4747-BD0F-52606CF3302A}"/>
              </a:ext>
            </a:extLst>
          </p:cNvPr>
          <p:cNvSpPr>
            <a:spLocks noGrp="1"/>
          </p:cNvSpPr>
          <p:nvPr>
            <p:ph type="sldNum" sz="quarter" idx="12"/>
          </p:nvPr>
        </p:nvSpPr>
        <p:spPr/>
        <p:txBody>
          <a:bodyPr/>
          <a:lstStyle/>
          <a:p>
            <a:fld id="{6FA9A11B-04D6-42DF-BB33-D91D786B2067}" type="slidenum">
              <a:rPr lang="en-GB" smtClean="0"/>
              <a:t>5</a:t>
            </a:fld>
            <a:endParaRPr lang="en-GB"/>
          </a:p>
        </p:txBody>
      </p:sp>
      <p:sp>
        <p:nvSpPr>
          <p:cNvPr id="3" name="Content Placeholder 2">
            <a:extLst>
              <a:ext uri="{FF2B5EF4-FFF2-40B4-BE49-F238E27FC236}">
                <a16:creationId xmlns:a16="http://schemas.microsoft.com/office/drawing/2014/main" id="{098C1B0B-A948-4C25-92E8-D263212AEF47}"/>
              </a:ext>
            </a:extLst>
          </p:cNvPr>
          <p:cNvSpPr>
            <a:spLocks noGrp="1"/>
          </p:cNvSpPr>
          <p:nvPr>
            <p:ph idx="1"/>
          </p:nvPr>
        </p:nvSpPr>
        <p:spPr>
          <a:xfrm>
            <a:off x="314324" y="1315752"/>
            <a:ext cx="9696454" cy="4695824"/>
          </a:xfrm>
        </p:spPr>
        <p:txBody>
          <a:bodyPr>
            <a:noAutofit/>
          </a:bodyPr>
          <a:lstStyle/>
          <a:p>
            <a:pPr marL="0" indent="0">
              <a:buNone/>
            </a:pPr>
            <a:r>
              <a:rPr lang="en-GB" sz="1200" dirty="0">
                <a:solidFill>
                  <a:srgbClr val="000000"/>
                </a:solidFill>
                <a:effectLst/>
                <a:latin typeface="Calibri" panose="020F0502020204030204" pitchFamily="34" charset="0"/>
                <a:ea typeface="Calibri" panose="020F0502020204030204" pitchFamily="34" charset="0"/>
              </a:rPr>
              <a:t>The NHS Talking Therapies workforce consists of low intensity practitioners and high intensity therapists who together deliver the full range of NICE-recommended interventions for people with mild, moderate and severe depression and anxiety disorders, operating within a stepped-care model. Guidance suggests working towards a model where 35% of the workforce in a core NHS Talking Therapies service should be PWPs and 65% high intensity therapists. For NHS Talking Therapies-LTC services, it is recommended that there is a slightly stronger focus on high intensity interventions with the workforce being 30% PWPs, 60% high intensity therapists and 10% senior therapists (such as clinical health psychologists) who have expertise in Long Term Conditions/Persistent Physical Symptoms and can manage more complex problems as well as providing supervision to others. All current NHS Talking Therapies curricula and training materials can be found on the </a:t>
            </a:r>
            <a:r>
              <a:rPr lang="en-GB" sz="1200" u="sng" dirty="0">
                <a:solidFill>
                  <a:srgbClr val="000000"/>
                </a:solidFill>
                <a:effectLst/>
                <a:latin typeface="Calibri" panose="020F0502020204030204" pitchFamily="34" charset="0"/>
                <a:ea typeface="Calibri" panose="020F0502020204030204" pitchFamily="34" charset="0"/>
                <a:hlinkClick r:id="rId2"/>
              </a:rPr>
              <a:t>NHS Talking Therapies section of the HEE website</a:t>
            </a:r>
            <a:r>
              <a:rPr lang="en-GB" sz="1200" dirty="0">
                <a:solidFill>
                  <a:srgbClr val="000000"/>
                </a:solidFill>
                <a:effectLst/>
                <a:latin typeface="Calibri" panose="020F0502020204030204" pitchFamily="34" charset="0"/>
                <a:ea typeface="Calibri" panose="020F0502020204030204" pitchFamily="34" charset="0"/>
              </a:rPr>
              <a:t>. </a:t>
            </a:r>
          </a:p>
          <a:p>
            <a:pPr marL="0" indent="0">
              <a:buNone/>
            </a:pPr>
            <a:endParaRPr lang="en-GB" sz="1200" dirty="0">
              <a:latin typeface="Calibri" panose="020F0502020204030204" pitchFamily="34" charset="0"/>
              <a:ea typeface="Calibri" panose="020F0502020204030204" pitchFamily="34" charset="0"/>
            </a:endParaRPr>
          </a:p>
          <a:p>
            <a:pPr marL="0" indent="0">
              <a:buNone/>
            </a:pPr>
            <a:r>
              <a:rPr lang="en-GB" sz="1200" b="1" i="1" dirty="0">
                <a:solidFill>
                  <a:srgbClr val="000000"/>
                </a:solidFill>
                <a:effectLst/>
                <a:latin typeface="Calibri" panose="020F0502020204030204" pitchFamily="34" charset="0"/>
                <a:ea typeface="Calibri" panose="020F0502020204030204" pitchFamily="34" charset="0"/>
              </a:rPr>
              <a:t>Low intensity workforce </a:t>
            </a:r>
            <a:endParaRPr lang="en-GB" sz="1200" dirty="0">
              <a:effectLst/>
              <a:latin typeface="Calibri" panose="020F0502020204030204" pitchFamily="34" charset="0"/>
              <a:ea typeface="Calibri" panose="020F0502020204030204" pitchFamily="34" charset="0"/>
            </a:endParaRPr>
          </a:p>
          <a:p>
            <a:pPr marL="0" indent="0">
              <a:buNone/>
            </a:pPr>
            <a:r>
              <a:rPr lang="en-GB" sz="1200" dirty="0">
                <a:solidFill>
                  <a:srgbClr val="000000"/>
                </a:solidFill>
                <a:effectLst/>
                <a:latin typeface="Calibri" panose="020F0502020204030204" pitchFamily="34" charset="0"/>
                <a:ea typeface="Calibri" panose="020F0502020204030204" pitchFamily="34" charset="0"/>
              </a:rPr>
              <a:t>Psychological wellbeing practitioners (PWPs) deliver low intensity interventions for people with mild to moderate depression and anxiety disorders. All PWPs should have completed an NHS Talking Therapies training course or be in the process of doing so, with linked professional registration with the relevant professional body following training. The core NHS Talking Therapies low intensity courses for PWPs are accredited by the British Psychological Society. </a:t>
            </a:r>
            <a:r>
              <a:rPr lang="en-US" sz="1200" dirty="0">
                <a:solidFill>
                  <a:srgbClr val="000000"/>
                </a:solidFill>
                <a:effectLst/>
                <a:latin typeface="Calibri" panose="020F0502020204030204" pitchFamily="34" charset="0"/>
                <a:ea typeface="Calibri" panose="020F0502020204030204" pitchFamily="34" charset="0"/>
              </a:rPr>
              <a:t>PWPs are required to be registered with either the British Psychological Society or the British Association for </a:t>
            </a:r>
            <a:r>
              <a:rPr lang="en-US" sz="1200" dirty="0" err="1">
                <a:solidFill>
                  <a:srgbClr val="000000"/>
                </a:solidFill>
                <a:effectLst/>
                <a:latin typeface="Calibri" panose="020F0502020204030204" pitchFamily="34" charset="0"/>
                <a:ea typeface="Calibri" panose="020F0502020204030204" pitchFamily="34" charset="0"/>
              </a:rPr>
              <a:t>Behavioural</a:t>
            </a:r>
            <a:r>
              <a:rPr lang="en-US" sz="1200" dirty="0">
                <a:solidFill>
                  <a:srgbClr val="000000"/>
                </a:solidFill>
                <a:effectLst/>
                <a:latin typeface="Calibri" panose="020F0502020204030204" pitchFamily="34" charset="0"/>
                <a:ea typeface="Calibri" panose="020F0502020204030204" pitchFamily="34" charset="0"/>
              </a:rPr>
              <a:t> and Cognitive Psychotherapies (BABCP).</a:t>
            </a:r>
            <a:r>
              <a:rPr lang="en-GB" sz="1200" dirty="0">
                <a:solidFill>
                  <a:srgbClr val="000000"/>
                </a:solidFill>
                <a:effectLst/>
                <a:latin typeface="Calibri" panose="020F0502020204030204" pitchFamily="34" charset="0"/>
                <a:ea typeface="Calibri" panose="020F0502020204030204" pitchFamily="34" charset="0"/>
              </a:rPr>
              <a:t> PWPs who work with LTC services are also expected to have completed the relevant NHS Talking Therapies continuing professional development (CPD) course for working with LTCs. </a:t>
            </a:r>
            <a:endParaRPr lang="en-GB" sz="1200" dirty="0">
              <a:solidFill>
                <a:srgbClr val="000000"/>
              </a:solidFill>
              <a:latin typeface="Calibri" panose="020F0502020204030204" pitchFamily="34" charset="0"/>
              <a:ea typeface="Calibri" panose="020F0502020204030204" pitchFamily="34" charset="0"/>
            </a:endParaRPr>
          </a:p>
          <a:p>
            <a:pPr marL="0" indent="0">
              <a:buNone/>
            </a:pPr>
            <a:endParaRPr lang="en-GB" sz="1200" dirty="0">
              <a:effectLst/>
              <a:latin typeface="Calibri" panose="020F0502020204030204" pitchFamily="34" charset="0"/>
              <a:ea typeface="Calibri" panose="020F0502020204030204" pitchFamily="34" charset="0"/>
            </a:endParaRPr>
          </a:p>
          <a:p>
            <a:pPr marL="0" indent="0">
              <a:buNone/>
            </a:pPr>
            <a:r>
              <a:rPr lang="en-GB" sz="1200" b="1" i="1" dirty="0">
                <a:solidFill>
                  <a:srgbClr val="000000"/>
                </a:solidFill>
                <a:effectLst/>
                <a:latin typeface="Calibri" panose="020F0502020204030204" pitchFamily="34" charset="0"/>
                <a:ea typeface="Calibri" panose="020F0502020204030204" pitchFamily="34" charset="0"/>
              </a:rPr>
              <a:t>High intensity workforce </a:t>
            </a:r>
            <a:endParaRPr lang="en-GB" sz="1200" dirty="0">
              <a:effectLst/>
              <a:latin typeface="Calibri" panose="020F0502020204030204" pitchFamily="34" charset="0"/>
              <a:ea typeface="Calibri" panose="020F0502020204030204" pitchFamily="34" charset="0"/>
            </a:endParaRPr>
          </a:p>
          <a:p>
            <a:pPr marL="0" indent="0">
              <a:buNone/>
            </a:pPr>
            <a:r>
              <a:rPr lang="en-GB" sz="1200" dirty="0">
                <a:solidFill>
                  <a:srgbClr val="000000"/>
                </a:solidFill>
                <a:effectLst/>
                <a:latin typeface="Calibri" panose="020F0502020204030204" pitchFamily="34" charset="0"/>
                <a:ea typeface="Calibri" panose="020F0502020204030204" pitchFamily="34" charset="0"/>
              </a:rPr>
              <a:t>High intensity therapists deliver a range of NICE-recommended evidence-based therapies. Therapists need to have been trained in the particular therapy or therapies that they deliver in NHS Talking Therapies, with linked professional accreditation with the relevant professional body. NICE recommends cognitive behavioural therapy (CBT) for anxiety disorders and six different high intensity therapies for depression (CBT, interpersonal psychotherapy, brief psychodynamic therapy, counselling for depression, couple therapy, and mindfulness based cognitive therapy). NICE recommends both trauma focused CBT and eye movement desensitisation and reprocessing for post-traumatic stress disorder. </a:t>
            </a:r>
            <a:endParaRPr lang="en-GB" sz="1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7565113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722D4-177B-489C-9796-6A64BA8F076E}"/>
              </a:ext>
            </a:extLst>
          </p:cNvPr>
          <p:cNvSpPr>
            <a:spLocks noGrp="1"/>
          </p:cNvSpPr>
          <p:nvPr>
            <p:ph type="title"/>
          </p:nvPr>
        </p:nvSpPr>
        <p:spPr>
          <a:xfrm>
            <a:off x="333374" y="2987676"/>
            <a:ext cx="11525252" cy="882648"/>
          </a:xfrm>
        </p:spPr>
        <p:txBody>
          <a:bodyPr/>
          <a:lstStyle/>
          <a:p>
            <a:r>
              <a:rPr lang="en-GB" dirty="0"/>
              <a:t>Conclusions</a:t>
            </a:r>
          </a:p>
        </p:txBody>
      </p:sp>
      <p:sp>
        <p:nvSpPr>
          <p:cNvPr id="4" name="Slide Number Placeholder 3">
            <a:extLst>
              <a:ext uri="{FF2B5EF4-FFF2-40B4-BE49-F238E27FC236}">
                <a16:creationId xmlns:a16="http://schemas.microsoft.com/office/drawing/2014/main" id="{5867F52E-1A13-4E64-8628-9E1FF87F1044}"/>
              </a:ext>
            </a:extLst>
          </p:cNvPr>
          <p:cNvSpPr>
            <a:spLocks noGrp="1"/>
          </p:cNvSpPr>
          <p:nvPr>
            <p:ph type="sldNum" sz="quarter" idx="12"/>
          </p:nvPr>
        </p:nvSpPr>
        <p:spPr/>
        <p:txBody>
          <a:bodyPr/>
          <a:lstStyle/>
          <a:p>
            <a:fld id="{6FA9A11B-04D6-42DF-BB33-D91D786B2067}" type="slidenum">
              <a:rPr lang="en-GB" smtClean="0"/>
              <a:t>50</a:t>
            </a:fld>
            <a:endParaRPr lang="en-GB"/>
          </a:p>
        </p:txBody>
      </p:sp>
    </p:spTree>
    <p:extLst>
      <p:ext uri="{BB962C8B-B14F-4D97-AF65-F5344CB8AC3E}">
        <p14:creationId xmlns:p14="http://schemas.microsoft.com/office/powerpoint/2010/main" val="34729754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FFEA74-B4AE-4F3F-ADA3-CF02E2496642}"/>
              </a:ext>
              <a:ext uri="{C183D7F6-B498-43B3-948B-1728B52AA6E4}">
                <adec:decorative xmlns:adec="http://schemas.microsoft.com/office/drawing/2017/decorative" val="1"/>
              </a:ext>
            </a:extLst>
          </p:cNvPr>
          <p:cNvSpPr/>
          <p:nvPr/>
        </p:nvSpPr>
        <p:spPr>
          <a:xfrm>
            <a:off x="285875" y="5795158"/>
            <a:ext cx="2162177" cy="938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72B692A-87A5-4CE1-8BC9-8A2289450E0A}"/>
              </a:ext>
            </a:extLst>
          </p:cNvPr>
          <p:cNvSpPr>
            <a:spLocks noGrp="1"/>
          </p:cNvSpPr>
          <p:nvPr>
            <p:ph type="title"/>
          </p:nvPr>
        </p:nvSpPr>
        <p:spPr>
          <a:xfrm>
            <a:off x="342899" y="83046"/>
            <a:ext cx="11525252" cy="882648"/>
          </a:xfrm>
        </p:spPr>
        <p:txBody>
          <a:bodyPr>
            <a:normAutofit/>
          </a:bodyPr>
          <a:lstStyle/>
          <a:p>
            <a:r>
              <a:rPr lang="en-GB" sz="3500"/>
              <a:t>Conclusions</a:t>
            </a:r>
          </a:p>
        </p:txBody>
      </p:sp>
      <p:sp>
        <p:nvSpPr>
          <p:cNvPr id="4" name="Slide Number Placeholder 3">
            <a:extLst>
              <a:ext uri="{FF2B5EF4-FFF2-40B4-BE49-F238E27FC236}">
                <a16:creationId xmlns:a16="http://schemas.microsoft.com/office/drawing/2014/main" id="{AD5176F7-9202-431E-A62C-D753E3B7D510}"/>
              </a:ext>
            </a:extLst>
          </p:cNvPr>
          <p:cNvSpPr>
            <a:spLocks noGrp="1"/>
          </p:cNvSpPr>
          <p:nvPr>
            <p:ph type="sldNum" sz="quarter" idx="12"/>
          </p:nvPr>
        </p:nvSpPr>
        <p:spPr/>
        <p:txBody>
          <a:bodyPr/>
          <a:lstStyle/>
          <a:p>
            <a:fld id="{6FA9A11B-04D6-42DF-BB33-D91D786B2067}" type="slidenum">
              <a:rPr lang="en-GB" smtClean="0"/>
              <a:t>51</a:t>
            </a:fld>
            <a:endParaRPr lang="en-GB"/>
          </a:p>
        </p:txBody>
      </p:sp>
      <p:sp>
        <p:nvSpPr>
          <p:cNvPr id="5" name="TextBox 4">
            <a:extLst>
              <a:ext uri="{FF2B5EF4-FFF2-40B4-BE49-F238E27FC236}">
                <a16:creationId xmlns:a16="http://schemas.microsoft.com/office/drawing/2014/main" id="{F54CE1B1-226F-4877-9CF8-7425A6C54704}"/>
              </a:ext>
            </a:extLst>
          </p:cNvPr>
          <p:cNvSpPr txBox="1"/>
          <p:nvPr/>
        </p:nvSpPr>
        <p:spPr>
          <a:xfrm>
            <a:off x="342899" y="802711"/>
            <a:ext cx="10940797" cy="4893647"/>
          </a:xfrm>
          <a:prstGeom prst="rect">
            <a:avLst/>
          </a:prstGeom>
          <a:noFill/>
        </p:spPr>
        <p:txBody>
          <a:bodyPr wrap="square" rtlCol="0">
            <a:spAutoFit/>
          </a:bodyPr>
          <a:lstStyle/>
          <a:p>
            <a:r>
              <a:rPr lang="en-GB" sz="1200" dirty="0"/>
              <a:t>The fourth annual adult NHS Talking Therapies Workforce Census comprised 200 data submissions from NHS Talking Therapies services spanning all CCGs in England as on 31</a:t>
            </a:r>
            <a:r>
              <a:rPr lang="en-GB" sz="1200" baseline="30000" dirty="0"/>
              <a:t>st</a:t>
            </a:r>
            <a:r>
              <a:rPr lang="en-GB" sz="1200" dirty="0"/>
              <a:t> March 2022, prior to dissolution. Key findings of the stocktake include:</a:t>
            </a:r>
          </a:p>
          <a:p>
            <a:endParaRPr lang="en-GB" sz="1200" dirty="0"/>
          </a:p>
          <a:p>
            <a:pPr marL="171450" indent="-171450">
              <a:buFont typeface="Arial" panose="020B0604020202020204" pitchFamily="34" charset="0"/>
              <a:buChar char="•"/>
            </a:pPr>
            <a:r>
              <a:rPr lang="en-GB" sz="1200" dirty="0"/>
              <a:t>From the first iteration of the workforce benchmarking series in 2019, staff numbers (WTE) nationally have risen by 38%; from 10,325 on 30</a:t>
            </a:r>
            <a:r>
              <a:rPr lang="en-GB" sz="1200" baseline="30000" dirty="0"/>
              <a:t>th</a:t>
            </a:r>
            <a:r>
              <a:rPr lang="en-GB" sz="1200" dirty="0"/>
              <a:t> June 2019 to 14,299 on 31</a:t>
            </a:r>
            <a:r>
              <a:rPr lang="en-GB" sz="1200" baseline="30000" dirty="0"/>
              <a:t>st</a:t>
            </a:r>
            <a:r>
              <a:rPr lang="en-GB" sz="1200" dirty="0"/>
              <a:t> March 2022, less than three years later. However, the rate of growth has slowed between 2021 and 2022 to 4%.</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Trainee numbers rose by 12% annually, with 2,979 trainees in post on 31</a:t>
            </a:r>
            <a:r>
              <a:rPr lang="en-GB" sz="1200" baseline="30000" dirty="0"/>
              <a:t>st</a:t>
            </a:r>
            <a:r>
              <a:rPr lang="en-GB" sz="1200" dirty="0"/>
              <a:t> March 2022. These figures comprised 47% high intensity trainees (CBT therapists and counsellors) to 53% low intensity trainees (PWPs).</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Qualified high intensity therapists (CBT and other NHS Talking Therapies modalities e.g. counsellors – excluding other HITs not recognised by NHS Talking Therapies) comprised 38% of total workforce numbers (excluding trainees) within the latest dataset (4,317 staff WTE).</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The lead psychological wellbeing practitioner role was a new addition to the 2022 specification, with qualified PWPs (lead/senior/PWPs) totalling 2,728 (WTE) on the census date. This marks a 6% increase from the 2021 position, with staff in these roles representing 24% of total workforce numbers (excluding trainees) nationally in 2022.</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When the above HIT and PWP qualified staff cohorts are jointly analysed, PWPs/senior PWPs/lead PWPs represent 39% of national workforce totals (WTE). The remaining 61% comes from the high intensity contribution – with 48% of qualified CBT therapists and 13% from HITs – other NHS Talking Therapies modalities (including NHS Talking Therapies qualified counsellors).</a:t>
            </a:r>
            <a:endParaRPr lang="en-US" sz="1200" dirty="0"/>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Ethnicity demographics of the adult NHS Talking Therapies workforce remain broadly similar to wider, national population statistics, though 20% of the adult NHS Talking Therapies workforce were from Black, Asian, Mixed, Chinese and other ethnic minority backgrounds, compared to 17% of England population numbers (ages 16-64).</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13% leaver rate reported in 12 months to 31</a:t>
            </a:r>
            <a:r>
              <a:rPr lang="en-GB" sz="1200" baseline="30000" dirty="0"/>
              <a:t>st</a:t>
            </a:r>
            <a:r>
              <a:rPr lang="en-GB" sz="1200" dirty="0"/>
              <a:t> March 2022, compared to the 10% rate reported during the previous year. </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39% of total leavers in the 12 months to 31</a:t>
            </a:r>
            <a:r>
              <a:rPr lang="en-GB" sz="1200" baseline="30000" dirty="0"/>
              <a:t>st</a:t>
            </a:r>
            <a:r>
              <a:rPr lang="en-GB" sz="1200" dirty="0"/>
              <a:t> March 2022 confirmed that they no longer worked in NHS-commissioned NHS Talking Therapies services. </a:t>
            </a:r>
          </a:p>
        </p:txBody>
      </p:sp>
      <p:sp>
        <p:nvSpPr>
          <p:cNvPr id="8" name="TextBox 7">
            <a:extLst>
              <a:ext uri="{FF2B5EF4-FFF2-40B4-BE49-F238E27FC236}">
                <a16:creationId xmlns:a16="http://schemas.microsoft.com/office/drawing/2014/main" id="{1FC0815B-36D6-2C11-F7D7-4F7058A9C38D}"/>
              </a:ext>
            </a:extLst>
          </p:cNvPr>
          <p:cNvSpPr txBox="1"/>
          <p:nvPr/>
        </p:nvSpPr>
        <p:spPr>
          <a:xfrm>
            <a:off x="510929" y="5382327"/>
            <a:ext cx="9779889" cy="1200329"/>
          </a:xfrm>
          <a:prstGeom prst="rect">
            <a:avLst/>
          </a:prstGeom>
          <a:noFill/>
        </p:spPr>
        <p:txBody>
          <a:bodyPr wrap="square" rtlCol="0">
            <a:spAutoFit/>
          </a:bodyPr>
          <a:lstStyle/>
          <a:p>
            <a:pPr marL="171450" indent="-171450">
              <a:buFont typeface="Arial" panose="020B0604020202020204" pitchFamily="34" charset="0"/>
              <a:buChar char="•"/>
            </a:pPr>
            <a:endParaRPr lang="en-GB" sz="1200" dirty="0"/>
          </a:p>
          <a:p>
            <a:r>
              <a:rPr lang="en-GB" sz="1200" dirty="0"/>
              <a:t>The non-NHS-commissioned departure rate for clinical roles (low and high intensity) totalled 6% when calculated as a proportion of clinical staff in post plus leavers no longer working for NHS-commissioned NHS Talking Therapies services.</a:t>
            </a:r>
          </a:p>
          <a:p>
            <a:pPr marL="171450" indent="-171450">
              <a:buFont typeface="Arial" panose="020B0604020202020204" pitchFamily="34" charset="0"/>
              <a:buChar char="•"/>
            </a:pPr>
            <a:endParaRPr lang="en-GB" sz="1200" dirty="0"/>
          </a:p>
          <a:p>
            <a:r>
              <a:rPr lang="en-GB" sz="1200" dirty="0"/>
              <a:t>We would like to reiterate our thanks to all NHS Talking Therapies services who participated in the 2022 census, and Health Education England and NHS England for their ongoing guidance and support.</a:t>
            </a:r>
          </a:p>
        </p:txBody>
      </p:sp>
    </p:spTree>
    <p:extLst>
      <p:ext uri="{BB962C8B-B14F-4D97-AF65-F5344CB8AC3E}">
        <p14:creationId xmlns:p14="http://schemas.microsoft.com/office/powerpoint/2010/main" val="15540060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722D4-177B-489C-9796-6A64BA8F076E}"/>
              </a:ext>
            </a:extLst>
          </p:cNvPr>
          <p:cNvSpPr>
            <a:spLocks noGrp="1"/>
          </p:cNvSpPr>
          <p:nvPr>
            <p:ph type="title"/>
          </p:nvPr>
        </p:nvSpPr>
        <p:spPr>
          <a:xfrm>
            <a:off x="333374" y="2987676"/>
            <a:ext cx="11525252" cy="882648"/>
          </a:xfrm>
        </p:spPr>
        <p:txBody>
          <a:bodyPr/>
          <a:lstStyle/>
          <a:p>
            <a:r>
              <a:rPr lang="en-GB"/>
              <a:t>Appendices</a:t>
            </a:r>
          </a:p>
        </p:txBody>
      </p:sp>
      <p:sp>
        <p:nvSpPr>
          <p:cNvPr id="4" name="Slide Number Placeholder 3">
            <a:extLst>
              <a:ext uri="{FF2B5EF4-FFF2-40B4-BE49-F238E27FC236}">
                <a16:creationId xmlns:a16="http://schemas.microsoft.com/office/drawing/2014/main" id="{5867F52E-1A13-4E64-8628-9E1FF87F1044}"/>
              </a:ext>
            </a:extLst>
          </p:cNvPr>
          <p:cNvSpPr>
            <a:spLocks noGrp="1"/>
          </p:cNvSpPr>
          <p:nvPr>
            <p:ph type="sldNum" sz="quarter" idx="12"/>
          </p:nvPr>
        </p:nvSpPr>
        <p:spPr/>
        <p:txBody>
          <a:bodyPr/>
          <a:lstStyle/>
          <a:p>
            <a:fld id="{6FA9A11B-04D6-42DF-BB33-D91D786B2067}" type="slidenum">
              <a:rPr lang="en-GB" smtClean="0"/>
              <a:t>52</a:t>
            </a:fld>
            <a:endParaRPr lang="en-GB"/>
          </a:p>
        </p:txBody>
      </p:sp>
    </p:spTree>
    <p:extLst>
      <p:ext uri="{BB962C8B-B14F-4D97-AF65-F5344CB8AC3E}">
        <p14:creationId xmlns:p14="http://schemas.microsoft.com/office/powerpoint/2010/main" val="2719854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499CC48-F689-0968-4AE0-DF900CC7B0FA}"/>
              </a:ext>
              <a:ext uri="{C183D7F6-B498-43B3-948B-1728B52AA6E4}">
                <adec:decorative xmlns:adec="http://schemas.microsoft.com/office/drawing/2017/decorative" val="1"/>
              </a:ext>
            </a:extLst>
          </p:cNvPr>
          <p:cNvSpPr/>
          <p:nvPr/>
        </p:nvSpPr>
        <p:spPr>
          <a:xfrm>
            <a:off x="10029823" y="4873752"/>
            <a:ext cx="2162177"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92BC03B-8F3E-4E96-8D86-1C5DE1A4B1FC}"/>
              </a:ext>
            </a:extLst>
          </p:cNvPr>
          <p:cNvSpPr>
            <a:spLocks noGrp="1"/>
          </p:cNvSpPr>
          <p:nvPr>
            <p:ph type="title"/>
          </p:nvPr>
        </p:nvSpPr>
        <p:spPr/>
        <p:txBody>
          <a:bodyPr>
            <a:normAutofit/>
          </a:bodyPr>
          <a:lstStyle/>
          <a:p>
            <a:r>
              <a:rPr lang="en-GB" sz="3500"/>
              <a:t>2022 staffing</a:t>
            </a:r>
          </a:p>
        </p:txBody>
      </p:sp>
      <p:sp>
        <p:nvSpPr>
          <p:cNvPr id="4" name="Slide Number Placeholder 3">
            <a:extLst>
              <a:ext uri="{FF2B5EF4-FFF2-40B4-BE49-F238E27FC236}">
                <a16:creationId xmlns:a16="http://schemas.microsoft.com/office/drawing/2014/main" id="{928474E7-8976-478E-BFE4-9AF9825572BB}"/>
              </a:ext>
            </a:extLst>
          </p:cNvPr>
          <p:cNvSpPr>
            <a:spLocks noGrp="1"/>
          </p:cNvSpPr>
          <p:nvPr>
            <p:ph type="sldNum" sz="quarter" idx="12"/>
          </p:nvPr>
        </p:nvSpPr>
        <p:spPr/>
        <p:txBody>
          <a:bodyPr/>
          <a:lstStyle/>
          <a:p>
            <a:fld id="{6FA9A11B-04D6-42DF-BB33-D91D786B2067}" type="slidenum">
              <a:rPr lang="en-GB" smtClean="0"/>
              <a:t>53</a:t>
            </a:fld>
            <a:endParaRPr lang="en-GB"/>
          </a:p>
        </p:txBody>
      </p:sp>
      <p:pic>
        <p:nvPicPr>
          <p:cNvPr id="6" name="Picture 5" descr="Tables detailing the staff workforce composition (raw data-WTE) on 31st March 2022">
            <a:extLst>
              <a:ext uri="{FF2B5EF4-FFF2-40B4-BE49-F238E27FC236}">
                <a16:creationId xmlns:a16="http://schemas.microsoft.com/office/drawing/2014/main" id="{C0B68CF6-D16D-5CC5-07B8-916F1E639D1D}"/>
              </a:ext>
            </a:extLst>
          </p:cNvPr>
          <p:cNvPicPr>
            <a:picLocks noChangeAspect="1"/>
          </p:cNvPicPr>
          <p:nvPr/>
        </p:nvPicPr>
        <p:blipFill>
          <a:blip r:embed="rId2"/>
          <a:stretch>
            <a:fillRect/>
          </a:stretch>
        </p:blipFill>
        <p:spPr>
          <a:xfrm>
            <a:off x="437719" y="1298263"/>
            <a:ext cx="5553937" cy="4261473"/>
          </a:xfrm>
          <a:prstGeom prst="rect">
            <a:avLst/>
          </a:prstGeom>
        </p:spPr>
      </p:pic>
      <p:pic>
        <p:nvPicPr>
          <p:cNvPr id="8" name="Picture 7" descr="Tables detailing the staff workforce composition (raw data-WTE) on 31st March 2022">
            <a:extLst>
              <a:ext uri="{FF2B5EF4-FFF2-40B4-BE49-F238E27FC236}">
                <a16:creationId xmlns:a16="http://schemas.microsoft.com/office/drawing/2014/main" id="{38251989-54C9-2CA9-8AD7-DF852594B1D1}"/>
              </a:ext>
            </a:extLst>
          </p:cNvPr>
          <p:cNvPicPr>
            <a:picLocks noChangeAspect="1"/>
          </p:cNvPicPr>
          <p:nvPr/>
        </p:nvPicPr>
        <p:blipFill>
          <a:blip r:embed="rId3"/>
          <a:stretch>
            <a:fillRect/>
          </a:stretch>
        </p:blipFill>
        <p:spPr>
          <a:xfrm>
            <a:off x="6200346" y="1277738"/>
            <a:ext cx="5368487" cy="3947417"/>
          </a:xfrm>
          <a:prstGeom prst="rect">
            <a:avLst/>
          </a:prstGeom>
        </p:spPr>
      </p:pic>
    </p:spTree>
    <p:extLst>
      <p:ext uri="{BB962C8B-B14F-4D97-AF65-F5344CB8AC3E}">
        <p14:creationId xmlns:p14="http://schemas.microsoft.com/office/powerpoint/2010/main" val="13539242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table showing numbers of low intensity and high intensity staff (WTE) working within NHS-NHS Talking Therapies services and the percentage change each year from 2019 to 2022">
            <a:extLst>
              <a:ext uri="{FF2B5EF4-FFF2-40B4-BE49-F238E27FC236}">
                <a16:creationId xmlns:a16="http://schemas.microsoft.com/office/drawing/2014/main" id="{6794EFDF-FF08-8846-75BB-3C769FEC179D}"/>
              </a:ext>
            </a:extLst>
          </p:cNvPr>
          <p:cNvPicPr>
            <a:picLocks noChangeAspect="1"/>
          </p:cNvPicPr>
          <p:nvPr/>
        </p:nvPicPr>
        <p:blipFill>
          <a:blip r:embed="rId2"/>
          <a:stretch>
            <a:fillRect/>
          </a:stretch>
        </p:blipFill>
        <p:spPr>
          <a:xfrm>
            <a:off x="445734" y="1667108"/>
            <a:ext cx="10500435" cy="3932157"/>
          </a:xfrm>
          <a:prstGeom prst="rect">
            <a:avLst/>
          </a:prstGeom>
        </p:spPr>
      </p:pic>
      <p:sp>
        <p:nvSpPr>
          <p:cNvPr id="2" name="Title 1" descr="A table showing numbers of low intensity and high intensity staff (WTE) working within NHS IAPT services and the percentage change each year from 2019 to 2022">
            <a:extLst>
              <a:ext uri="{FF2B5EF4-FFF2-40B4-BE49-F238E27FC236}">
                <a16:creationId xmlns:a16="http://schemas.microsoft.com/office/drawing/2014/main" id="{E92BC03B-8F3E-4E96-8D86-1C5DE1A4B1FC}"/>
              </a:ext>
            </a:extLst>
          </p:cNvPr>
          <p:cNvSpPr>
            <a:spLocks noGrp="1"/>
          </p:cNvSpPr>
          <p:nvPr>
            <p:ph type="title"/>
          </p:nvPr>
        </p:nvSpPr>
        <p:spPr/>
        <p:txBody>
          <a:bodyPr>
            <a:noAutofit/>
          </a:bodyPr>
          <a:lstStyle/>
          <a:p>
            <a:r>
              <a:rPr lang="en-GB" sz="3500" dirty="0"/>
              <a:t>NHS Talking Therapies workforce overview 2019-2022 – </a:t>
            </a:r>
            <a:br>
              <a:rPr lang="en-GB" sz="3500" dirty="0"/>
            </a:br>
            <a:r>
              <a:rPr lang="en-GB" sz="3500" dirty="0"/>
              <a:t>NHS </a:t>
            </a:r>
            <a:r>
              <a:rPr lang="en-GB" sz="3600" dirty="0"/>
              <a:t>services</a:t>
            </a:r>
            <a:r>
              <a:rPr lang="en-GB" sz="3500" dirty="0"/>
              <a:t> - breakdown by role (1)</a:t>
            </a:r>
          </a:p>
        </p:txBody>
      </p:sp>
      <p:sp>
        <p:nvSpPr>
          <p:cNvPr id="4" name="Slide Number Placeholder 3">
            <a:extLst>
              <a:ext uri="{FF2B5EF4-FFF2-40B4-BE49-F238E27FC236}">
                <a16:creationId xmlns:a16="http://schemas.microsoft.com/office/drawing/2014/main" id="{928474E7-8976-478E-BFE4-9AF9825572BB}"/>
              </a:ext>
            </a:extLst>
          </p:cNvPr>
          <p:cNvSpPr>
            <a:spLocks noGrp="1"/>
          </p:cNvSpPr>
          <p:nvPr>
            <p:ph type="sldNum" sz="quarter" idx="12"/>
          </p:nvPr>
        </p:nvSpPr>
        <p:spPr/>
        <p:txBody>
          <a:bodyPr/>
          <a:lstStyle/>
          <a:p>
            <a:fld id="{6FA9A11B-04D6-42DF-BB33-D91D786B2067}" type="slidenum">
              <a:rPr lang="en-GB" smtClean="0"/>
              <a:t>54</a:t>
            </a:fld>
            <a:endParaRPr lang="en-GB"/>
          </a:p>
        </p:txBody>
      </p:sp>
      <p:sp>
        <p:nvSpPr>
          <p:cNvPr id="3" name="TextBox 2">
            <a:extLst>
              <a:ext uri="{FF2B5EF4-FFF2-40B4-BE49-F238E27FC236}">
                <a16:creationId xmlns:a16="http://schemas.microsoft.com/office/drawing/2014/main" id="{DE390EAF-B554-6307-6771-5CF0646ADC7E}"/>
              </a:ext>
            </a:extLst>
          </p:cNvPr>
          <p:cNvSpPr txBox="1"/>
          <p:nvPr/>
        </p:nvSpPr>
        <p:spPr>
          <a:xfrm>
            <a:off x="10172699" y="3881622"/>
            <a:ext cx="263653" cy="276999"/>
          </a:xfrm>
          <a:prstGeom prst="rect">
            <a:avLst/>
          </a:prstGeom>
          <a:noFill/>
        </p:spPr>
        <p:txBody>
          <a:bodyPr wrap="square" rtlCol="0">
            <a:spAutoFit/>
          </a:bodyPr>
          <a:lstStyle/>
          <a:p>
            <a:r>
              <a:rPr lang="en-GB" sz="1200">
                <a:solidFill>
                  <a:schemeClr val="accent6">
                    <a:lumMod val="75000"/>
                  </a:schemeClr>
                </a:solidFill>
              </a:rPr>
              <a:t>*</a:t>
            </a:r>
          </a:p>
        </p:txBody>
      </p:sp>
      <p:sp>
        <p:nvSpPr>
          <p:cNvPr id="5" name="TextBox 4">
            <a:extLst>
              <a:ext uri="{FF2B5EF4-FFF2-40B4-BE49-F238E27FC236}">
                <a16:creationId xmlns:a16="http://schemas.microsoft.com/office/drawing/2014/main" id="{C1A45ACE-3300-1AD3-34BB-D9E7291A1C4B}"/>
              </a:ext>
            </a:extLst>
          </p:cNvPr>
          <p:cNvSpPr txBox="1"/>
          <p:nvPr/>
        </p:nvSpPr>
        <p:spPr>
          <a:xfrm>
            <a:off x="10173460" y="4060385"/>
            <a:ext cx="263653" cy="276999"/>
          </a:xfrm>
          <a:prstGeom prst="rect">
            <a:avLst/>
          </a:prstGeom>
          <a:noFill/>
        </p:spPr>
        <p:txBody>
          <a:bodyPr wrap="square" rtlCol="0">
            <a:spAutoFit/>
          </a:bodyPr>
          <a:lstStyle/>
          <a:p>
            <a:r>
              <a:rPr lang="en-GB" sz="1200"/>
              <a:t>*</a:t>
            </a:r>
          </a:p>
        </p:txBody>
      </p:sp>
      <p:sp>
        <p:nvSpPr>
          <p:cNvPr id="6" name="TextBox 5">
            <a:extLst>
              <a:ext uri="{FF2B5EF4-FFF2-40B4-BE49-F238E27FC236}">
                <a16:creationId xmlns:a16="http://schemas.microsoft.com/office/drawing/2014/main" id="{AFE19ED3-3A59-BCE8-4D9F-2245A00BFB79}"/>
              </a:ext>
            </a:extLst>
          </p:cNvPr>
          <p:cNvSpPr txBox="1"/>
          <p:nvPr/>
        </p:nvSpPr>
        <p:spPr>
          <a:xfrm>
            <a:off x="10980230" y="3893254"/>
            <a:ext cx="1183195" cy="400110"/>
          </a:xfrm>
          <a:prstGeom prst="rect">
            <a:avLst/>
          </a:prstGeom>
          <a:noFill/>
          <a:ln>
            <a:solidFill>
              <a:schemeClr val="tx1"/>
            </a:solidFill>
          </a:ln>
        </p:spPr>
        <p:txBody>
          <a:bodyPr wrap="square" rtlCol="0">
            <a:spAutoFit/>
          </a:bodyPr>
          <a:lstStyle/>
          <a:p>
            <a:pPr algn="ctr"/>
            <a:r>
              <a:rPr lang="en-GB" sz="1000"/>
              <a:t>*: 2020 – 2022 cumulative change</a:t>
            </a:r>
          </a:p>
        </p:txBody>
      </p:sp>
    </p:spTree>
    <p:extLst>
      <p:ext uri="{BB962C8B-B14F-4D97-AF65-F5344CB8AC3E}">
        <p14:creationId xmlns:p14="http://schemas.microsoft.com/office/powerpoint/2010/main" val="24076268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 table showing numbers of employment support staff and staff working in additional roles (WTE) working within NHS IAPT services and the percentage change each year from 2019 to 2022">
            <a:extLst>
              <a:ext uri="{FF2B5EF4-FFF2-40B4-BE49-F238E27FC236}">
                <a16:creationId xmlns:a16="http://schemas.microsoft.com/office/drawing/2014/main" id="{E92BC03B-8F3E-4E96-8D86-1C5DE1A4B1FC}"/>
              </a:ext>
            </a:extLst>
          </p:cNvPr>
          <p:cNvSpPr>
            <a:spLocks noGrp="1"/>
          </p:cNvSpPr>
          <p:nvPr>
            <p:ph type="title"/>
          </p:nvPr>
        </p:nvSpPr>
        <p:spPr/>
        <p:txBody>
          <a:bodyPr>
            <a:noAutofit/>
          </a:bodyPr>
          <a:lstStyle/>
          <a:p>
            <a:r>
              <a:rPr lang="en-GB" sz="3500" dirty="0"/>
              <a:t>NHS Talking Therapies workforce overview 2019-2022 – </a:t>
            </a:r>
            <a:br>
              <a:rPr lang="en-GB" sz="3500" dirty="0"/>
            </a:br>
            <a:r>
              <a:rPr lang="en-GB" sz="3500" dirty="0"/>
              <a:t>NHS </a:t>
            </a:r>
            <a:r>
              <a:rPr lang="en-GB" sz="3600" dirty="0"/>
              <a:t>services</a:t>
            </a:r>
            <a:r>
              <a:rPr lang="en-GB" sz="3500" dirty="0"/>
              <a:t> - breakdown by role (2)</a:t>
            </a:r>
          </a:p>
        </p:txBody>
      </p:sp>
      <p:sp>
        <p:nvSpPr>
          <p:cNvPr id="4" name="Slide Number Placeholder 3">
            <a:extLst>
              <a:ext uri="{FF2B5EF4-FFF2-40B4-BE49-F238E27FC236}">
                <a16:creationId xmlns:a16="http://schemas.microsoft.com/office/drawing/2014/main" id="{928474E7-8976-478E-BFE4-9AF9825572BB}"/>
              </a:ext>
            </a:extLst>
          </p:cNvPr>
          <p:cNvSpPr>
            <a:spLocks noGrp="1"/>
          </p:cNvSpPr>
          <p:nvPr>
            <p:ph type="sldNum" sz="quarter" idx="12"/>
          </p:nvPr>
        </p:nvSpPr>
        <p:spPr/>
        <p:txBody>
          <a:bodyPr/>
          <a:lstStyle/>
          <a:p>
            <a:fld id="{6FA9A11B-04D6-42DF-BB33-D91D786B2067}" type="slidenum">
              <a:rPr lang="en-GB" smtClean="0"/>
              <a:t>55</a:t>
            </a:fld>
            <a:endParaRPr lang="en-GB"/>
          </a:p>
        </p:txBody>
      </p:sp>
      <p:pic>
        <p:nvPicPr>
          <p:cNvPr id="3" name="Picture 2" descr="A table showing numbers of employment support staff and staff working in additional roles (WTE) working within NHS-NHS Talking Therapies services and the percentage change each year from 2019 to 2022">
            <a:extLst>
              <a:ext uri="{FF2B5EF4-FFF2-40B4-BE49-F238E27FC236}">
                <a16:creationId xmlns:a16="http://schemas.microsoft.com/office/drawing/2014/main" id="{432820B5-C5BC-0488-3237-0FE56E1D9DF8}"/>
              </a:ext>
            </a:extLst>
          </p:cNvPr>
          <p:cNvPicPr>
            <a:picLocks noChangeAspect="1"/>
          </p:cNvPicPr>
          <p:nvPr/>
        </p:nvPicPr>
        <p:blipFill>
          <a:blip r:embed="rId2"/>
          <a:stretch>
            <a:fillRect/>
          </a:stretch>
        </p:blipFill>
        <p:spPr>
          <a:xfrm>
            <a:off x="419101" y="1667108"/>
            <a:ext cx="10561130" cy="4050111"/>
          </a:xfrm>
          <a:prstGeom prst="rect">
            <a:avLst/>
          </a:prstGeom>
        </p:spPr>
      </p:pic>
    </p:spTree>
    <p:extLst>
      <p:ext uri="{BB962C8B-B14F-4D97-AF65-F5344CB8AC3E}">
        <p14:creationId xmlns:p14="http://schemas.microsoft.com/office/powerpoint/2010/main" val="1876002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BC03B-8F3E-4E96-8D86-1C5DE1A4B1FC}"/>
              </a:ext>
            </a:extLst>
          </p:cNvPr>
          <p:cNvSpPr>
            <a:spLocks noGrp="1"/>
          </p:cNvSpPr>
          <p:nvPr>
            <p:ph type="title"/>
          </p:nvPr>
        </p:nvSpPr>
        <p:spPr/>
        <p:txBody>
          <a:bodyPr>
            <a:noAutofit/>
          </a:bodyPr>
          <a:lstStyle/>
          <a:p>
            <a:r>
              <a:rPr lang="en-GB" sz="3500" dirty="0"/>
              <a:t>NHS Talking Therapies workforce overview 2019-2022 – </a:t>
            </a:r>
            <a:br>
              <a:rPr lang="en-GB" sz="3500" dirty="0"/>
            </a:br>
            <a:r>
              <a:rPr lang="en-GB" sz="3500" dirty="0"/>
              <a:t>NHS </a:t>
            </a:r>
            <a:r>
              <a:rPr lang="en-GB" sz="3600" dirty="0"/>
              <a:t>services</a:t>
            </a:r>
            <a:r>
              <a:rPr lang="en-GB" sz="3500" dirty="0"/>
              <a:t> - breakdown by role (3)</a:t>
            </a:r>
          </a:p>
        </p:txBody>
      </p:sp>
      <p:sp>
        <p:nvSpPr>
          <p:cNvPr id="4" name="Slide Number Placeholder 3">
            <a:extLst>
              <a:ext uri="{FF2B5EF4-FFF2-40B4-BE49-F238E27FC236}">
                <a16:creationId xmlns:a16="http://schemas.microsoft.com/office/drawing/2014/main" id="{928474E7-8976-478E-BFE4-9AF9825572BB}"/>
              </a:ext>
            </a:extLst>
          </p:cNvPr>
          <p:cNvSpPr>
            <a:spLocks noGrp="1"/>
          </p:cNvSpPr>
          <p:nvPr>
            <p:ph type="sldNum" sz="quarter" idx="12"/>
          </p:nvPr>
        </p:nvSpPr>
        <p:spPr/>
        <p:txBody>
          <a:bodyPr/>
          <a:lstStyle/>
          <a:p>
            <a:fld id="{6FA9A11B-04D6-42DF-BB33-D91D786B2067}" type="slidenum">
              <a:rPr lang="en-GB" smtClean="0"/>
              <a:t>56</a:t>
            </a:fld>
            <a:endParaRPr lang="en-GB"/>
          </a:p>
        </p:txBody>
      </p:sp>
      <p:pic>
        <p:nvPicPr>
          <p:cNvPr id="3" name="Picture 2" descr="A table showing numbers of non-patient facing roles (WTE) working within NHS-NHS Talking Therapies services and the percentage change each year from 2019 to 2022">
            <a:extLst>
              <a:ext uri="{FF2B5EF4-FFF2-40B4-BE49-F238E27FC236}">
                <a16:creationId xmlns:a16="http://schemas.microsoft.com/office/drawing/2014/main" id="{65DB5F63-9EC3-9031-2B25-090C8DC29F1F}"/>
              </a:ext>
            </a:extLst>
          </p:cNvPr>
          <p:cNvPicPr>
            <a:picLocks noChangeAspect="1"/>
          </p:cNvPicPr>
          <p:nvPr/>
        </p:nvPicPr>
        <p:blipFill>
          <a:blip r:embed="rId2"/>
          <a:stretch>
            <a:fillRect/>
          </a:stretch>
        </p:blipFill>
        <p:spPr>
          <a:xfrm>
            <a:off x="419099" y="1667108"/>
            <a:ext cx="10561130" cy="2318966"/>
          </a:xfrm>
          <a:prstGeom prst="rect">
            <a:avLst/>
          </a:prstGeom>
        </p:spPr>
      </p:pic>
    </p:spTree>
    <p:extLst>
      <p:ext uri="{BB962C8B-B14F-4D97-AF65-F5344CB8AC3E}">
        <p14:creationId xmlns:p14="http://schemas.microsoft.com/office/powerpoint/2010/main" val="19614371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table showing numbers of low intensity and high intensity staff (WTE) working within non-NHS NHS Talking Therapies services and the percentage change each year from 2019 to 2022">
            <a:extLst>
              <a:ext uri="{FF2B5EF4-FFF2-40B4-BE49-F238E27FC236}">
                <a16:creationId xmlns:a16="http://schemas.microsoft.com/office/drawing/2014/main" id="{93D07BEF-7D65-1A3A-5C18-8A03B4EA65CF}"/>
              </a:ext>
            </a:extLst>
          </p:cNvPr>
          <p:cNvPicPr>
            <a:picLocks noChangeAspect="1"/>
          </p:cNvPicPr>
          <p:nvPr/>
        </p:nvPicPr>
        <p:blipFill>
          <a:blip r:embed="rId2"/>
          <a:stretch>
            <a:fillRect/>
          </a:stretch>
        </p:blipFill>
        <p:spPr>
          <a:xfrm>
            <a:off x="444282" y="1667108"/>
            <a:ext cx="10500435" cy="3932157"/>
          </a:xfrm>
          <a:prstGeom prst="rect">
            <a:avLst/>
          </a:prstGeom>
        </p:spPr>
      </p:pic>
      <p:sp>
        <p:nvSpPr>
          <p:cNvPr id="2" name="Title 1">
            <a:extLst>
              <a:ext uri="{FF2B5EF4-FFF2-40B4-BE49-F238E27FC236}">
                <a16:creationId xmlns:a16="http://schemas.microsoft.com/office/drawing/2014/main" id="{E92BC03B-8F3E-4E96-8D86-1C5DE1A4B1FC}"/>
              </a:ext>
            </a:extLst>
          </p:cNvPr>
          <p:cNvSpPr>
            <a:spLocks noGrp="1"/>
          </p:cNvSpPr>
          <p:nvPr>
            <p:ph type="title"/>
          </p:nvPr>
        </p:nvSpPr>
        <p:spPr/>
        <p:txBody>
          <a:bodyPr>
            <a:noAutofit/>
          </a:bodyPr>
          <a:lstStyle/>
          <a:p>
            <a:r>
              <a:rPr lang="en-GB" sz="3500" dirty="0"/>
              <a:t>NHS Talking Therapies workforce overview 2019-2022 – </a:t>
            </a:r>
            <a:br>
              <a:rPr lang="en-GB" sz="3500" dirty="0"/>
            </a:br>
            <a:r>
              <a:rPr lang="en-GB" sz="3500" dirty="0"/>
              <a:t>Non-NHS </a:t>
            </a:r>
            <a:r>
              <a:rPr lang="en-GB" sz="3600" dirty="0"/>
              <a:t>services</a:t>
            </a:r>
            <a:r>
              <a:rPr lang="en-GB" sz="3500" dirty="0"/>
              <a:t> - breakdown by role (1)</a:t>
            </a:r>
          </a:p>
        </p:txBody>
      </p:sp>
      <p:sp>
        <p:nvSpPr>
          <p:cNvPr id="4" name="Slide Number Placeholder 3">
            <a:extLst>
              <a:ext uri="{FF2B5EF4-FFF2-40B4-BE49-F238E27FC236}">
                <a16:creationId xmlns:a16="http://schemas.microsoft.com/office/drawing/2014/main" id="{928474E7-8976-478E-BFE4-9AF9825572BB}"/>
              </a:ext>
            </a:extLst>
          </p:cNvPr>
          <p:cNvSpPr>
            <a:spLocks noGrp="1"/>
          </p:cNvSpPr>
          <p:nvPr>
            <p:ph type="sldNum" sz="quarter" idx="12"/>
          </p:nvPr>
        </p:nvSpPr>
        <p:spPr/>
        <p:txBody>
          <a:bodyPr/>
          <a:lstStyle/>
          <a:p>
            <a:fld id="{6FA9A11B-04D6-42DF-BB33-D91D786B2067}" type="slidenum">
              <a:rPr lang="en-GB" smtClean="0"/>
              <a:t>57</a:t>
            </a:fld>
            <a:endParaRPr lang="en-GB"/>
          </a:p>
        </p:txBody>
      </p:sp>
      <p:sp>
        <p:nvSpPr>
          <p:cNvPr id="3" name="TextBox 2">
            <a:extLst>
              <a:ext uri="{FF2B5EF4-FFF2-40B4-BE49-F238E27FC236}">
                <a16:creationId xmlns:a16="http://schemas.microsoft.com/office/drawing/2014/main" id="{D3F03F23-A111-F86F-6984-A91198C4DAE1}"/>
              </a:ext>
            </a:extLst>
          </p:cNvPr>
          <p:cNvSpPr txBox="1"/>
          <p:nvPr/>
        </p:nvSpPr>
        <p:spPr>
          <a:xfrm>
            <a:off x="10172699" y="3862572"/>
            <a:ext cx="263653" cy="276999"/>
          </a:xfrm>
          <a:prstGeom prst="rect">
            <a:avLst/>
          </a:prstGeom>
          <a:noFill/>
        </p:spPr>
        <p:txBody>
          <a:bodyPr wrap="square" rtlCol="0">
            <a:spAutoFit/>
          </a:bodyPr>
          <a:lstStyle/>
          <a:p>
            <a:r>
              <a:rPr lang="en-GB" sz="1200">
                <a:solidFill>
                  <a:schemeClr val="accent6">
                    <a:lumMod val="75000"/>
                  </a:schemeClr>
                </a:solidFill>
              </a:rPr>
              <a:t>*</a:t>
            </a:r>
          </a:p>
        </p:txBody>
      </p:sp>
      <p:sp>
        <p:nvSpPr>
          <p:cNvPr id="7" name="TextBox 6">
            <a:extLst>
              <a:ext uri="{FF2B5EF4-FFF2-40B4-BE49-F238E27FC236}">
                <a16:creationId xmlns:a16="http://schemas.microsoft.com/office/drawing/2014/main" id="{E5E08619-0823-217F-9255-569A5780A737}"/>
              </a:ext>
            </a:extLst>
          </p:cNvPr>
          <p:cNvSpPr txBox="1"/>
          <p:nvPr/>
        </p:nvSpPr>
        <p:spPr>
          <a:xfrm>
            <a:off x="10980230" y="3883729"/>
            <a:ext cx="1183195" cy="400110"/>
          </a:xfrm>
          <a:prstGeom prst="rect">
            <a:avLst/>
          </a:prstGeom>
          <a:noFill/>
          <a:ln>
            <a:solidFill>
              <a:schemeClr val="tx1"/>
            </a:solidFill>
          </a:ln>
        </p:spPr>
        <p:txBody>
          <a:bodyPr wrap="square" rtlCol="0">
            <a:spAutoFit/>
          </a:bodyPr>
          <a:lstStyle/>
          <a:p>
            <a:pPr algn="ctr"/>
            <a:r>
              <a:rPr lang="en-GB" sz="1000"/>
              <a:t>*: 2020 – 2022 cumulative change</a:t>
            </a:r>
          </a:p>
        </p:txBody>
      </p:sp>
      <p:sp>
        <p:nvSpPr>
          <p:cNvPr id="8" name="TextBox 7">
            <a:extLst>
              <a:ext uri="{FF2B5EF4-FFF2-40B4-BE49-F238E27FC236}">
                <a16:creationId xmlns:a16="http://schemas.microsoft.com/office/drawing/2014/main" id="{25933EC6-F649-FEB0-2CF9-E73A04C83A5F}"/>
              </a:ext>
            </a:extLst>
          </p:cNvPr>
          <p:cNvSpPr txBox="1"/>
          <p:nvPr/>
        </p:nvSpPr>
        <p:spPr>
          <a:xfrm>
            <a:off x="10144124" y="4053072"/>
            <a:ext cx="263653" cy="276999"/>
          </a:xfrm>
          <a:prstGeom prst="rect">
            <a:avLst/>
          </a:prstGeom>
          <a:noFill/>
        </p:spPr>
        <p:txBody>
          <a:bodyPr wrap="square" rtlCol="0">
            <a:spAutoFit/>
          </a:bodyPr>
          <a:lstStyle/>
          <a:p>
            <a:r>
              <a:rPr lang="en-GB" sz="1200">
                <a:solidFill>
                  <a:schemeClr val="accent6">
                    <a:lumMod val="75000"/>
                  </a:schemeClr>
                </a:solidFill>
              </a:rPr>
              <a:t>*</a:t>
            </a:r>
          </a:p>
        </p:txBody>
      </p:sp>
    </p:spTree>
    <p:extLst>
      <p:ext uri="{BB962C8B-B14F-4D97-AF65-F5344CB8AC3E}">
        <p14:creationId xmlns:p14="http://schemas.microsoft.com/office/powerpoint/2010/main" val="9495284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BC03B-8F3E-4E96-8D86-1C5DE1A4B1FC}"/>
              </a:ext>
            </a:extLst>
          </p:cNvPr>
          <p:cNvSpPr>
            <a:spLocks noGrp="1"/>
          </p:cNvSpPr>
          <p:nvPr>
            <p:ph type="title"/>
          </p:nvPr>
        </p:nvSpPr>
        <p:spPr/>
        <p:txBody>
          <a:bodyPr>
            <a:noAutofit/>
          </a:bodyPr>
          <a:lstStyle/>
          <a:p>
            <a:r>
              <a:rPr lang="en-GB" sz="3500" dirty="0"/>
              <a:t>NHS Talking Therapies workforce overview 2019-2022 – </a:t>
            </a:r>
            <a:br>
              <a:rPr lang="en-GB" sz="3500" dirty="0"/>
            </a:br>
            <a:r>
              <a:rPr lang="en-GB" sz="3500" dirty="0"/>
              <a:t>Non-NHS </a:t>
            </a:r>
            <a:r>
              <a:rPr lang="en-GB" sz="3600" dirty="0"/>
              <a:t>services</a:t>
            </a:r>
            <a:r>
              <a:rPr lang="en-GB" sz="3500" dirty="0"/>
              <a:t> - breakdown by role (2) </a:t>
            </a:r>
          </a:p>
        </p:txBody>
      </p:sp>
      <p:sp>
        <p:nvSpPr>
          <p:cNvPr id="4" name="Slide Number Placeholder 3">
            <a:extLst>
              <a:ext uri="{FF2B5EF4-FFF2-40B4-BE49-F238E27FC236}">
                <a16:creationId xmlns:a16="http://schemas.microsoft.com/office/drawing/2014/main" id="{928474E7-8976-478E-BFE4-9AF9825572BB}"/>
              </a:ext>
            </a:extLst>
          </p:cNvPr>
          <p:cNvSpPr>
            <a:spLocks noGrp="1"/>
          </p:cNvSpPr>
          <p:nvPr>
            <p:ph type="sldNum" sz="quarter" idx="12"/>
          </p:nvPr>
        </p:nvSpPr>
        <p:spPr/>
        <p:txBody>
          <a:bodyPr/>
          <a:lstStyle/>
          <a:p>
            <a:fld id="{6FA9A11B-04D6-42DF-BB33-D91D786B2067}" type="slidenum">
              <a:rPr lang="en-GB" smtClean="0"/>
              <a:t>58</a:t>
            </a:fld>
            <a:endParaRPr lang="en-GB"/>
          </a:p>
        </p:txBody>
      </p:sp>
      <p:pic>
        <p:nvPicPr>
          <p:cNvPr id="3" name="Picture 2" descr="A table showing numbers of employment support staff and staff working in additional roles (WTE) working within non-NHS NHS Talking Therapies services and the percentage change each year from 2019 to 2022">
            <a:extLst>
              <a:ext uri="{FF2B5EF4-FFF2-40B4-BE49-F238E27FC236}">
                <a16:creationId xmlns:a16="http://schemas.microsoft.com/office/drawing/2014/main" id="{321C480E-6D7D-2DBC-715A-C63B2D7F6EF8}"/>
              </a:ext>
            </a:extLst>
          </p:cNvPr>
          <p:cNvPicPr>
            <a:picLocks noChangeAspect="1"/>
          </p:cNvPicPr>
          <p:nvPr/>
        </p:nvPicPr>
        <p:blipFill>
          <a:blip r:embed="rId2"/>
          <a:stretch>
            <a:fillRect/>
          </a:stretch>
        </p:blipFill>
        <p:spPr>
          <a:xfrm>
            <a:off x="419101" y="1667109"/>
            <a:ext cx="10561130" cy="4050110"/>
          </a:xfrm>
          <a:prstGeom prst="rect">
            <a:avLst/>
          </a:prstGeom>
        </p:spPr>
      </p:pic>
    </p:spTree>
    <p:extLst>
      <p:ext uri="{BB962C8B-B14F-4D97-AF65-F5344CB8AC3E}">
        <p14:creationId xmlns:p14="http://schemas.microsoft.com/office/powerpoint/2010/main" val="25096902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BC03B-8F3E-4E96-8D86-1C5DE1A4B1FC}"/>
              </a:ext>
            </a:extLst>
          </p:cNvPr>
          <p:cNvSpPr>
            <a:spLocks noGrp="1"/>
          </p:cNvSpPr>
          <p:nvPr>
            <p:ph type="title"/>
          </p:nvPr>
        </p:nvSpPr>
        <p:spPr/>
        <p:txBody>
          <a:bodyPr>
            <a:noAutofit/>
          </a:bodyPr>
          <a:lstStyle/>
          <a:p>
            <a:r>
              <a:rPr lang="en-GB" sz="3500" dirty="0"/>
              <a:t>NHS Talking Therapies workforce overview 2019-2022 – </a:t>
            </a:r>
            <a:br>
              <a:rPr lang="en-GB" sz="3500" dirty="0"/>
            </a:br>
            <a:r>
              <a:rPr lang="en-GB" sz="3500" dirty="0"/>
              <a:t>Non-NHS</a:t>
            </a:r>
            <a:r>
              <a:rPr lang="en-GB" sz="3600" dirty="0"/>
              <a:t> services </a:t>
            </a:r>
            <a:r>
              <a:rPr lang="en-GB" sz="3500" dirty="0"/>
              <a:t>- breakdown by role (3) </a:t>
            </a:r>
          </a:p>
        </p:txBody>
      </p:sp>
      <p:sp>
        <p:nvSpPr>
          <p:cNvPr id="4" name="Slide Number Placeholder 3">
            <a:extLst>
              <a:ext uri="{FF2B5EF4-FFF2-40B4-BE49-F238E27FC236}">
                <a16:creationId xmlns:a16="http://schemas.microsoft.com/office/drawing/2014/main" id="{928474E7-8976-478E-BFE4-9AF9825572BB}"/>
              </a:ext>
            </a:extLst>
          </p:cNvPr>
          <p:cNvSpPr>
            <a:spLocks noGrp="1"/>
          </p:cNvSpPr>
          <p:nvPr>
            <p:ph type="sldNum" sz="quarter" idx="12"/>
          </p:nvPr>
        </p:nvSpPr>
        <p:spPr/>
        <p:txBody>
          <a:bodyPr/>
          <a:lstStyle/>
          <a:p>
            <a:fld id="{6FA9A11B-04D6-42DF-BB33-D91D786B2067}" type="slidenum">
              <a:rPr lang="en-GB" smtClean="0"/>
              <a:t>59</a:t>
            </a:fld>
            <a:endParaRPr lang="en-GB"/>
          </a:p>
        </p:txBody>
      </p:sp>
      <p:pic>
        <p:nvPicPr>
          <p:cNvPr id="3" name="Picture 2" descr="A table showing numbers of non-patient facing roles (WTE) working within non-NHS NHS Talking Therapies services and the percentage change each year from 2019 to 2022">
            <a:extLst>
              <a:ext uri="{FF2B5EF4-FFF2-40B4-BE49-F238E27FC236}">
                <a16:creationId xmlns:a16="http://schemas.microsoft.com/office/drawing/2014/main" id="{27805906-7808-5E3C-98BD-52ADBF6744A6}"/>
              </a:ext>
            </a:extLst>
          </p:cNvPr>
          <p:cNvPicPr>
            <a:picLocks noChangeAspect="1"/>
          </p:cNvPicPr>
          <p:nvPr/>
        </p:nvPicPr>
        <p:blipFill>
          <a:blip r:embed="rId2"/>
          <a:stretch>
            <a:fillRect/>
          </a:stretch>
        </p:blipFill>
        <p:spPr>
          <a:xfrm>
            <a:off x="401343" y="1667109"/>
            <a:ext cx="10561130" cy="2318966"/>
          </a:xfrm>
          <a:prstGeom prst="rect">
            <a:avLst/>
          </a:prstGeom>
        </p:spPr>
      </p:pic>
    </p:spTree>
    <p:extLst>
      <p:ext uri="{BB962C8B-B14F-4D97-AF65-F5344CB8AC3E}">
        <p14:creationId xmlns:p14="http://schemas.microsoft.com/office/powerpoint/2010/main" val="721354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CE97-D55C-49CA-B41A-99670FE00379}"/>
              </a:ext>
            </a:extLst>
          </p:cNvPr>
          <p:cNvSpPr>
            <a:spLocks noGrp="1"/>
          </p:cNvSpPr>
          <p:nvPr>
            <p:ph type="title"/>
          </p:nvPr>
        </p:nvSpPr>
        <p:spPr/>
        <p:txBody>
          <a:bodyPr>
            <a:normAutofit/>
          </a:bodyPr>
          <a:lstStyle/>
          <a:p>
            <a:r>
              <a:rPr lang="en-GB" sz="3500"/>
              <a:t>Project background</a:t>
            </a:r>
          </a:p>
        </p:txBody>
      </p:sp>
      <p:sp>
        <p:nvSpPr>
          <p:cNvPr id="4" name="Slide Number Placeholder 3">
            <a:extLst>
              <a:ext uri="{FF2B5EF4-FFF2-40B4-BE49-F238E27FC236}">
                <a16:creationId xmlns:a16="http://schemas.microsoft.com/office/drawing/2014/main" id="{37109F57-6783-4747-BD0F-52606CF3302A}"/>
              </a:ext>
            </a:extLst>
          </p:cNvPr>
          <p:cNvSpPr>
            <a:spLocks noGrp="1"/>
          </p:cNvSpPr>
          <p:nvPr>
            <p:ph type="sldNum" sz="quarter" idx="12"/>
          </p:nvPr>
        </p:nvSpPr>
        <p:spPr/>
        <p:txBody>
          <a:bodyPr/>
          <a:lstStyle/>
          <a:p>
            <a:fld id="{6FA9A11B-04D6-42DF-BB33-D91D786B2067}" type="slidenum">
              <a:rPr lang="en-GB" smtClean="0"/>
              <a:t>6</a:t>
            </a:fld>
            <a:endParaRPr lang="en-GB"/>
          </a:p>
        </p:txBody>
      </p:sp>
      <p:sp>
        <p:nvSpPr>
          <p:cNvPr id="3" name="Content Placeholder 2">
            <a:extLst>
              <a:ext uri="{FF2B5EF4-FFF2-40B4-BE49-F238E27FC236}">
                <a16:creationId xmlns:a16="http://schemas.microsoft.com/office/drawing/2014/main" id="{098C1B0B-A948-4C25-92E8-D263212AEF47}"/>
              </a:ext>
            </a:extLst>
          </p:cNvPr>
          <p:cNvSpPr>
            <a:spLocks noGrp="1"/>
          </p:cNvSpPr>
          <p:nvPr>
            <p:ph idx="1"/>
          </p:nvPr>
        </p:nvSpPr>
        <p:spPr>
          <a:xfrm>
            <a:off x="314324" y="1215966"/>
            <a:ext cx="9963532" cy="4695824"/>
          </a:xfrm>
        </p:spPr>
        <p:txBody>
          <a:bodyPr>
            <a:noAutofit/>
          </a:bodyPr>
          <a:lstStyle/>
          <a:p>
            <a:pPr marL="0" indent="0">
              <a:buNone/>
            </a:pPr>
            <a:r>
              <a:rPr lang="en-GB" sz="1200"/>
              <a:t>The NHS Benchmarking Network was re-commissioned by Health Education England (HEE) to deliver the NHS Talking Therapies for Anxiety and Depression workforce census for 2022.  The census is a detailed workforce stocktake involving NHS Talking Therapies services from all CCG areas in England (as of 31</a:t>
            </a:r>
            <a:r>
              <a:rPr lang="en-GB" sz="1200" baseline="30000"/>
              <a:t>st</a:t>
            </a:r>
            <a:r>
              <a:rPr lang="en-GB" sz="1200"/>
              <a:t> March 2022, prior to dissolution), inclusive of both NHS and non-NHS organisations. </a:t>
            </a:r>
          </a:p>
          <a:p>
            <a:pPr marL="0" indent="0">
              <a:buNone/>
            </a:pPr>
            <a:r>
              <a:rPr lang="en-GB" sz="1200">
                <a:effectLst/>
                <a:ea typeface="Calibri" panose="020F0502020204030204" pitchFamily="34" charset="0"/>
              </a:rPr>
              <a:t>The NHS Benchmarking Network (NHSBN) is the in-house benchmarking service of the NHS, hosting wide ranging work programmes covering commissioning, community healthcare, acute and mental health sectors. NHSBN is a membership organisation that includes all statutory mental health providers in England as well as national bodies such as the Department of Health and Social Care, NHS England, and Health Education England. </a:t>
            </a:r>
          </a:p>
          <a:p>
            <a:pPr marL="0" indent="0">
              <a:buNone/>
            </a:pPr>
            <a:r>
              <a:rPr lang="en-GB" sz="1200"/>
              <a:t>The Adult NHS Talking Therapies workforce census is now in its fourth annual project cycle and continues to provide a snapshot of the size and shape of NHS Talking Therapies service staffing in England as of 31</a:t>
            </a:r>
            <a:r>
              <a:rPr lang="en-GB" sz="1200" baseline="30000"/>
              <a:t>st</a:t>
            </a:r>
            <a:r>
              <a:rPr lang="en-GB" sz="1200"/>
              <a:t> March. Throughout this report comparisons will be drawn between the four census dates – 2019 (30</a:t>
            </a:r>
            <a:r>
              <a:rPr lang="en-GB" sz="1200" baseline="30000"/>
              <a:t>th</a:t>
            </a:r>
            <a:r>
              <a:rPr lang="en-GB" sz="1200"/>
              <a:t> June census date), 2020, 2021 and 2022. To note, there have been several changes to terminology/job role categorisations within the latest census, with the introduction of additional roles such as lead PWPs, along with the removal of applied psychologists, with services instead asked to </a:t>
            </a:r>
            <a:r>
              <a:rPr lang="en-US" sz="1200"/>
              <a:t>include these staff within their specific modalities.</a:t>
            </a:r>
            <a:endParaRPr lang="en-GB" sz="1200">
              <a:effectLst/>
              <a:ea typeface="Calibri" panose="020F0502020204030204" pitchFamily="34" charset="0"/>
            </a:endParaRPr>
          </a:p>
          <a:p>
            <a:pPr marL="0" indent="0">
              <a:buNone/>
            </a:pPr>
            <a:r>
              <a:rPr lang="en-GB" sz="1200"/>
              <a:t>The aim of this work is to provide a detailed profile of the NHS Talking Therapies workforce and service delivery including: </a:t>
            </a:r>
          </a:p>
          <a:p>
            <a:pPr lvl="1"/>
            <a:r>
              <a:rPr lang="en-GB" sz="1200"/>
              <a:t>Service provision and activity </a:t>
            </a:r>
          </a:p>
          <a:p>
            <a:pPr lvl="1"/>
            <a:r>
              <a:rPr lang="en-GB" sz="1200"/>
              <a:t>Therapy modality capacity</a:t>
            </a:r>
          </a:p>
          <a:p>
            <a:pPr lvl="1"/>
            <a:r>
              <a:rPr lang="en-GB" sz="1200"/>
              <a:t>Adoption of digital technologies </a:t>
            </a:r>
          </a:p>
          <a:p>
            <a:pPr lvl="1"/>
            <a:r>
              <a:rPr lang="en-GB" sz="1200"/>
              <a:t>Workforce size and composition</a:t>
            </a:r>
          </a:p>
          <a:p>
            <a:pPr lvl="1"/>
            <a:r>
              <a:rPr lang="en-GB" sz="1200"/>
              <a:t>Workforce demographics</a:t>
            </a:r>
          </a:p>
          <a:p>
            <a:pPr lvl="1"/>
            <a:r>
              <a:rPr lang="en-GB" sz="1200"/>
              <a:t>Vacancies and temporary staffing</a:t>
            </a:r>
          </a:p>
          <a:p>
            <a:pPr marL="0" indent="0">
              <a:buNone/>
            </a:pPr>
            <a:r>
              <a:rPr lang="en-GB" sz="1200"/>
              <a:t>200 data submissions were received from services spanning all CCG areas in England (configuration as of 31</a:t>
            </a:r>
            <a:r>
              <a:rPr lang="en-GB" sz="1200" baseline="30000"/>
              <a:t>st</a:t>
            </a:r>
            <a:r>
              <a:rPr lang="en-GB" sz="1200"/>
              <a:t> March 2022, prior to dissolution). 65% of submissions were returned by NHS services (130 returns) with the remaining 70 returns received from non-NHS services.</a:t>
            </a:r>
          </a:p>
          <a:p>
            <a:pPr marL="0" indent="0">
              <a:buNone/>
            </a:pPr>
            <a:r>
              <a:rPr lang="en-GB" sz="1200"/>
              <a:t>Two services who participated in the project in 2021 were unable to provide data for their equivalent positions as of 31</a:t>
            </a:r>
            <a:r>
              <a:rPr lang="en-GB" sz="1200" baseline="30000"/>
              <a:t>st</a:t>
            </a:r>
            <a:r>
              <a:rPr lang="en-GB" sz="1200"/>
              <a:t> March 2022. Their 2021 workforce positions have been included within the latest findings in order to allow for accurate year-on-year comparisons, with the presumption of zero growth evidenced over the past twelve months.</a:t>
            </a:r>
          </a:p>
          <a:p>
            <a:pPr marL="0" indent="0">
              <a:buNone/>
            </a:pPr>
            <a:endParaRPr lang="en-GB" sz="1200"/>
          </a:p>
        </p:txBody>
      </p:sp>
    </p:spTree>
    <p:extLst>
      <p:ext uri="{BB962C8B-B14F-4D97-AF65-F5344CB8AC3E}">
        <p14:creationId xmlns:p14="http://schemas.microsoft.com/office/powerpoint/2010/main" val="25956411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2544A-366D-41CF-9B22-19F694B42195}"/>
              </a:ext>
            </a:extLst>
          </p:cNvPr>
          <p:cNvSpPr>
            <a:spLocks noGrp="1"/>
          </p:cNvSpPr>
          <p:nvPr>
            <p:ph type="title"/>
          </p:nvPr>
        </p:nvSpPr>
        <p:spPr/>
        <p:txBody>
          <a:bodyPr>
            <a:normAutofit/>
          </a:bodyPr>
          <a:lstStyle/>
          <a:p>
            <a:r>
              <a:rPr lang="en-GB" sz="3500"/>
              <a:t>Contact details</a:t>
            </a:r>
          </a:p>
        </p:txBody>
      </p:sp>
      <p:sp>
        <p:nvSpPr>
          <p:cNvPr id="4" name="Slide Number Placeholder 3">
            <a:extLst>
              <a:ext uri="{FF2B5EF4-FFF2-40B4-BE49-F238E27FC236}">
                <a16:creationId xmlns:a16="http://schemas.microsoft.com/office/drawing/2014/main" id="{9058C7F1-04B8-4721-A2AE-007A432EC3DB}"/>
              </a:ext>
            </a:extLst>
          </p:cNvPr>
          <p:cNvSpPr>
            <a:spLocks noGrp="1"/>
          </p:cNvSpPr>
          <p:nvPr>
            <p:ph type="sldNum" sz="quarter" idx="12"/>
          </p:nvPr>
        </p:nvSpPr>
        <p:spPr/>
        <p:txBody>
          <a:bodyPr/>
          <a:lstStyle/>
          <a:p>
            <a:fld id="{6FA9A11B-04D6-42DF-BB33-D91D786B2067}" type="slidenum">
              <a:rPr lang="en-GB" smtClean="0"/>
              <a:t>60</a:t>
            </a:fld>
            <a:endParaRPr lang="en-GB"/>
          </a:p>
        </p:txBody>
      </p:sp>
      <p:graphicFrame>
        <p:nvGraphicFramePr>
          <p:cNvPr id="5" name="Table 4">
            <a:extLst>
              <a:ext uri="{FF2B5EF4-FFF2-40B4-BE49-F238E27FC236}">
                <a16:creationId xmlns:a16="http://schemas.microsoft.com/office/drawing/2014/main" id="{447ED98A-C4D9-44F3-BFE5-FF563F006AF4}"/>
              </a:ext>
            </a:extLst>
          </p:cNvPr>
          <p:cNvGraphicFramePr>
            <a:graphicFrameLocks noGrp="1"/>
          </p:cNvGraphicFramePr>
          <p:nvPr>
            <p:extLst>
              <p:ext uri="{D42A27DB-BD31-4B8C-83A1-F6EECF244321}">
                <p14:modId xmlns:p14="http://schemas.microsoft.com/office/powerpoint/2010/main" val="4093719953"/>
              </p:ext>
            </p:extLst>
          </p:nvPr>
        </p:nvGraphicFramePr>
        <p:xfrm>
          <a:off x="7504965" y="1852455"/>
          <a:ext cx="2974059" cy="476949"/>
        </p:xfrm>
        <a:graphic>
          <a:graphicData uri="http://schemas.openxmlformats.org/drawingml/2006/table">
            <a:tbl>
              <a:tblPr firstRow="1" firstCol="1" bandRow="1"/>
              <a:tblGrid>
                <a:gridCol w="2974059">
                  <a:extLst>
                    <a:ext uri="{9D8B030D-6E8A-4147-A177-3AD203B41FA5}">
                      <a16:colId xmlns:a16="http://schemas.microsoft.com/office/drawing/2014/main" val="2633802219"/>
                    </a:ext>
                  </a:extLst>
                </a:gridCol>
              </a:tblGrid>
              <a:tr h="0">
                <a:tc>
                  <a:txBody>
                    <a:bodyPr/>
                    <a:lstStyle/>
                    <a:p>
                      <a:pPr>
                        <a:lnSpc>
                          <a:spcPct val="150000"/>
                        </a:lnSpc>
                      </a:pPr>
                      <a:r>
                        <a:rPr lang="en-GB" sz="1100" b="1">
                          <a:effectLst/>
                          <a:latin typeface="Calibri" panose="020F0502020204030204" pitchFamily="34" charset="0"/>
                          <a:ea typeface="Times New Roman" panose="02020603050405020304" pitchFamily="18" charset="0"/>
                          <a:cs typeface="Times New Roman" panose="02020603050405020304" pitchFamily="18" charset="0"/>
                        </a:rPr>
                        <a:t>Bev Sheard </a:t>
                      </a:r>
                      <a:r>
                        <a:rPr lang="en-GB" sz="1100">
                          <a:effectLst/>
                          <a:latin typeface="Calibri" panose="020F0502020204030204" pitchFamily="34" charset="0"/>
                          <a:ea typeface="Times New Roman" panose="02020603050405020304" pitchFamily="18" charset="0"/>
                          <a:cs typeface="Times New Roman" panose="02020603050405020304" pitchFamily="18" charset="0"/>
                        </a:rPr>
                        <a:t>| Head of Workforce Programme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GB" sz="110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2"/>
                        </a:rPr>
                        <a:t>b.sheard@nhs.net</a:t>
                      </a:r>
                      <a:r>
                        <a:rPr lang="en-GB" sz="110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581258407"/>
                  </a:ext>
                </a:extLst>
              </a:tr>
            </a:tbl>
          </a:graphicData>
        </a:graphic>
      </p:graphicFrame>
      <p:pic>
        <p:nvPicPr>
          <p:cNvPr id="1032" name="Picture 21">
            <a:hlinkClick r:id="rId3"/>
            <a:extLst>
              <a:ext uri="{FF2B5EF4-FFF2-40B4-BE49-F238E27FC236}">
                <a16:creationId xmlns:a16="http://schemas.microsoft.com/office/drawing/2014/main" id="{C4ACA312-5DB2-494B-8C69-072C7045C4B7}"/>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608" y="1561504"/>
            <a:ext cx="1178782" cy="119538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1">
            <a:hlinkClick r:id="rId3"/>
            <a:extLst>
              <a:ext uri="{FF2B5EF4-FFF2-40B4-BE49-F238E27FC236}">
                <a16:creationId xmlns:a16="http://schemas.microsoft.com/office/drawing/2014/main" id="{A7A478F8-7B60-48C9-86B4-CE8E81F2078C}"/>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608" y="3162242"/>
            <a:ext cx="1178782" cy="119538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1">
            <a:hlinkClick r:id="rId3"/>
            <a:extLst>
              <a:ext uri="{FF2B5EF4-FFF2-40B4-BE49-F238E27FC236}">
                <a16:creationId xmlns:a16="http://schemas.microsoft.com/office/drawing/2014/main" id="{A3ADE0A5-66AA-455C-858C-D4737D6AD35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561504"/>
            <a:ext cx="1178782" cy="119538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1">
            <a:hlinkClick r:id="rId3"/>
            <a:extLst>
              <a:ext uri="{FF2B5EF4-FFF2-40B4-BE49-F238E27FC236}">
                <a16:creationId xmlns:a16="http://schemas.microsoft.com/office/drawing/2014/main" id="{04CD450B-5E1C-4216-B899-4278BB1C1DA8}"/>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162241"/>
            <a:ext cx="1178782" cy="11953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2" name="Table 31">
            <a:extLst>
              <a:ext uri="{FF2B5EF4-FFF2-40B4-BE49-F238E27FC236}">
                <a16:creationId xmlns:a16="http://schemas.microsoft.com/office/drawing/2014/main" id="{4DDC1DE2-BB9E-4A3A-BF7E-AFE6F8D14C82}"/>
              </a:ext>
            </a:extLst>
          </p:cNvPr>
          <p:cNvGraphicFramePr>
            <a:graphicFrameLocks noGrp="1"/>
          </p:cNvGraphicFramePr>
          <p:nvPr>
            <p:extLst>
              <p:ext uri="{D42A27DB-BD31-4B8C-83A1-F6EECF244321}">
                <p14:modId xmlns:p14="http://schemas.microsoft.com/office/powerpoint/2010/main" val="3632666604"/>
              </p:ext>
            </p:extLst>
          </p:nvPr>
        </p:nvGraphicFramePr>
        <p:xfrm>
          <a:off x="1943573" y="1972638"/>
          <a:ext cx="3503345" cy="488639"/>
        </p:xfrm>
        <a:graphic>
          <a:graphicData uri="http://schemas.openxmlformats.org/drawingml/2006/table">
            <a:tbl>
              <a:tblPr firstRow="1" firstCol="1" bandRow="1"/>
              <a:tblGrid>
                <a:gridCol w="3503345">
                  <a:extLst>
                    <a:ext uri="{9D8B030D-6E8A-4147-A177-3AD203B41FA5}">
                      <a16:colId xmlns:a16="http://schemas.microsoft.com/office/drawing/2014/main" val="2633802219"/>
                    </a:ext>
                  </a:extLst>
                </a:gridCol>
              </a:tblGrid>
              <a:tr h="488639">
                <a:tc>
                  <a:txBody>
                    <a:bodyPr/>
                    <a:lstStyle/>
                    <a:p>
                      <a:pPr>
                        <a:lnSpc>
                          <a:spcPct val="150000"/>
                        </a:lnSpc>
                      </a:pPr>
                      <a:r>
                        <a:rPr lang="en-GB" sz="1100" b="1" dirty="0">
                          <a:effectLst/>
                          <a:latin typeface="Calibri" panose="020F0502020204030204" pitchFamily="34" charset="0"/>
                          <a:ea typeface="Times New Roman" panose="02020603050405020304" pitchFamily="18" charset="0"/>
                          <a:cs typeface="Times New Roman" panose="02020603050405020304" pitchFamily="18" charset="0"/>
                        </a:rPr>
                        <a:t>Kirsten </a:t>
                      </a:r>
                      <a:r>
                        <a:rPr lang="en-GB" sz="1100" b="1" dirty="0" err="1">
                          <a:effectLst/>
                          <a:latin typeface="Calibri" panose="020F0502020204030204" pitchFamily="34" charset="0"/>
                          <a:ea typeface="Times New Roman" panose="02020603050405020304" pitchFamily="18" charset="0"/>
                          <a:cs typeface="Times New Roman" panose="02020603050405020304" pitchFamily="18" charset="0"/>
                        </a:rPr>
                        <a:t>Windfuhr</a:t>
                      </a:r>
                      <a:r>
                        <a:rPr lang="en-GB" sz="11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 Associate Director (Mental Health)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GB" sz="110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5"/>
                        </a:rPr>
                        <a:t>k.windfuhr@nhs.net</a:t>
                      </a:r>
                      <a:r>
                        <a:rPr lang="en-GB" sz="110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581258407"/>
                  </a:ext>
                </a:extLst>
              </a:tr>
            </a:tbl>
          </a:graphicData>
        </a:graphic>
      </p:graphicFrame>
      <p:pic>
        <p:nvPicPr>
          <p:cNvPr id="6" name="Picture 21">
            <a:hlinkClick r:id="rId3"/>
            <a:extLst>
              <a:ext uri="{FF2B5EF4-FFF2-40B4-BE49-F238E27FC236}">
                <a16:creationId xmlns:a16="http://schemas.microsoft.com/office/drawing/2014/main" id="{0044B4B5-B1C8-7601-EE78-A1203B051481}"/>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608" y="4762980"/>
            <a:ext cx="1178782" cy="11953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a:extLst>
              <a:ext uri="{FF2B5EF4-FFF2-40B4-BE49-F238E27FC236}">
                <a16:creationId xmlns:a16="http://schemas.microsoft.com/office/drawing/2014/main" id="{F9AED9A0-3577-67DC-E6B9-5AD03C4809B6}"/>
              </a:ext>
            </a:extLst>
          </p:cNvPr>
          <p:cNvGraphicFramePr>
            <a:graphicFrameLocks noGrp="1"/>
          </p:cNvGraphicFramePr>
          <p:nvPr>
            <p:extLst>
              <p:ext uri="{D42A27DB-BD31-4B8C-83A1-F6EECF244321}">
                <p14:modId xmlns:p14="http://schemas.microsoft.com/office/powerpoint/2010/main" val="4021839698"/>
              </p:ext>
            </p:extLst>
          </p:nvPr>
        </p:nvGraphicFramePr>
        <p:xfrm>
          <a:off x="1943573" y="5029739"/>
          <a:ext cx="2181959" cy="608822"/>
        </p:xfrm>
        <a:graphic>
          <a:graphicData uri="http://schemas.openxmlformats.org/drawingml/2006/table">
            <a:tbl>
              <a:tblPr firstRow="1" firstCol="1" bandRow="1"/>
              <a:tblGrid>
                <a:gridCol w="2181959">
                  <a:extLst>
                    <a:ext uri="{9D8B030D-6E8A-4147-A177-3AD203B41FA5}">
                      <a16:colId xmlns:a16="http://schemas.microsoft.com/office/drawing/2014/main" val="2633802219"/>
                    </a:ext>
                  </a:extLst>
                </a:gridCol>
              </a:tblGrid>
              <a:tr h="608822">
                <a:tc>
                  <a:txBody>
                    <a:bodyPr/>
                    <a:lstStyle/>
                    <a:p>
                      <a:pPr>
                        <a:lnSpc>
                          <a:spcPct val="150000"/>
                        </a:lnSpc>
                      </a:pPr>
                      <a:r>
                        <a:rPr lang="en-GB" sz="1100" b="1">
                          <a:effectLst/>
                          <a:latin typeface="Calibri" panose="020F0502020204030204" pitchFamily="34" charset="0"/>
                          <a:ea typeface="Times New Roman" panose="02020603050405020304" pitchFamily="18" charset="0"/>
                          <a:cs typeface="Times New Roman" panose="02020603050405020304" pitchFamily="18" charset="0"/>
                        </a:rPr>
                        <a:t>Jack Boyd </a:t>
                      </a:r>
                      <a:r>
                        <a:rPr lang="en-GB" sz="1100">
                          <a:effectLst/>
                          <a:latin typeface="Calibri" panose="020F0502020204030204" pitchFamily="34" charset="0"/>
                          <a:ea typeface="Times New Roman" panose="02020603050405020304" pitchFamily="18" charset="0"/>
                          <a:cs typeface="Times New Roman" panose="02020603050405020304" pitchFamily="18" charset="0"/>
                        </a:rPr>
                        <a:t>| Project Coordinator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GB" sz="110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6"/>
                        </a:rPr>
                        <a:t>j.boyd3@nhs.net</a:t>
                      </a:r>
                      <a:r>
                        <a:rPr lang="en-GB" sz="110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581258407"/>
                  </a:ext>
                </a:extLst>
              </a:tr>
            </a:tbl>
          </a:graphicData>
        </a:graphic>
      </p:graphicFrame>
      <p:graphicFrame>
        <p:nvGraphicFramePr>
          <p:cNvPr id="8" name="Table 7">
            <a:extLst>
              <a:ext uri="{FF2B5EF4-FFF2-40B4-BE49-F238E27FC236}">
                <a16:creationId xmlns:a16="http://schemas.microsoft.com/office/drawing/2014/main" id="{7E6C2689-2AE6-4241-C140-0ECA201F2C24}"/>
              </a:ext>
            </a:extLst>
          </p:cNvPr>
          <p:cNvGraphicFramePr>
            <a:graphicFrameLocks noGrp="1"/>
          </p:cNvGraphicFramePr>
          <p:nvPr>
            <p:extLst>
              <p:ext uri="{D42A27DB-BD31-4B8C-83A1-F6EECF244321}">
                <p14:modId xmlns:p14="http://schemas.microsoft.com/office/powerpoint/2010/main" val="2160262940"/>
              </p:ext>
            </p:extLst>
          </p:nvPr>
        </p:nvGraphicFramePr>
        <p:xfrm>
          <a:off x="7504965" y="3455522"/>
          <a:ext cx="3503345" cy="608822"/>
        </p:xfrm>
        <a:graphic>
          <a:graphicData uri="http://schemas.openxmlformats.org/drawingml/2006/table">
            <a:tbl>
              <a:tblPr firstRow="1" firstCol="1" bandRow="1"/>
              <a:tblGrid>
                <a:gridCol w="3503345">
                  <a:extLst>
                    <a:ext uri="{9D8B030D-6E8A-4147-A177-3AD203B41FA5}">
                      <a16:colId xmlns:a16="http://schemas.microsoft.com/office/drawing/2014/main" val="2633802219"/>
                    </a:ext>
                  </a:extLst>
                </a:gridCol>
              </a:tblGrid>
              <a:tr h="608822">
                <a:tc>
                  <a:txBody>
                    <a:bodyPr/>
                    <a:lstStyle/>
                    <a:p>
                      <a:pPr>
                        <a:lnSpc>
                          <a:spcPct val="150000"/>
                        </a:lnSpc>
                      </a:pPr>
                      <a:r>
                        <a:rPr lang="en-GB" sz="1100" b="1">
                          <a:effectLst/>
                          <a:latin typeface="Calibri" panose="020F0502020204030204" pitchFamily="34" charset="0"/>
                          <a:ea typeface="Times New Roman" panose="02020603050405020304" pitchFamily="18" charset="0"/>
                          <a:cs typeface="Times New Roman" panose="02020603050405020304" pitchFamily="18" charset="0"/>
                        </a:rPr>
                        <a:t>Kallie Phillips </a:t>
                      </a:r>
                      <a:r>
                        <a:rPr lang="en-GB" sz="1100">
                          <a:effectLst/>
                          <a:latin typeface="Calibri" panose="020F0502020204030204" pitchFamily="34" charset="0"/>
                          <a:ea typeface="Times New Roman" panose="02020603050405020304" pitchFamily="18" charset="0"/>
                          <a:cs typeface="Times New Roman" panose="02020603050405020304" pitchFamily="18" charset="0"/>
                        </a:rPr>
                        <a:t>| Assistant Project Manager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GB" sz="110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7"/>
                        </a:rPr>
                        <a:t>k.phillips20@nhs.net</a:t>
                      </a:r>
                      <a:r>
                        <a:rPr lang="en-GB" sz="110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581258407"/>
                  </a:ext>
                </a:extLst>
              </a:tr>
            </a:tbl>
          </a:graphicData>
        </a:graphic>
      </p:graphicFrame>
      <p:graphicFrame>
        <p:nvGraphicFramePr>
          <p:cNvPr id="9" name="Table 8">
            <a:extLst>
              <a:ext uri="{FF2B5EF4-FFF2-40B4-BE49-F238E27FC236}">
                <a16:creationId xmlns:a16="http://schemas.microsoft.com/office/drawing/2014/main" id="{03C0B147-D282-7F7B-53BF-1C01FC02DD2E}"/>
              </a:ext>
            </a:extLst>
          </p:cNvPr>
          <p:cNvGraphicFramePr>
            <a:graphicFrameLocks noGrp="1"/>
          </p:cNvGraphicFramePr>
          <p:nvPr>
            <p:extLst>
              <p:ext uri="{D42A27DB-BD31-4B8C-83A1-F6EECF244321}">
                <p14:modId xmlns:p14="http://schemas.microsoft.com/office/powerpoint/2010/main" val="2556548662"/>
              </p:ext>
            </p:extLst>
          </p:nvPr>
        </p:nvGraphicFramePr>
        <p:xfrm>
          <a:off x="1943572" y="3504127"/>
          <a:ext cx="2181959" cy="476949"/>
        </p:xfrm>
        <a:graphic>
          <a:graphicData uri="http://schemas.openxmlformats.org/drawingml/2006/table">
            <a:tbl>
              <a:tblPr firstRow="1" firstCol="1" bandRow="1"/>
              <a:tblGrid>
                <a:gridCol w="2181959">
                  <a:extLst>
                    <a:ext uri="{9D8B030D-6E8A-4147-A177-3AD203B41FA5}">
                      <a16:colId xmlns:a16="http://schemas.microsoft.com/office/drawing/2014/main" val="2633802219"/>
                    </a:ext>
                  </a:extLst>
                </a:gridCol>
              </a:tblGrid>
              <a:tr h="0">
                <a:tc>
                  <a:txBody>
                    <a:bodyPr/>
                    <a:lstStyle/>
                    <a:p>
                      <a:pPr>
                        <a:lnSpc>
                          <a:spcPct val="150000"/>
                        </a:lnSpc>
                      </a:pPr>
                      <a:r>
                        <a:rPr lang="en-GB" sz="1100" b="1" dirty="0">
                          <a:effectLst/>
                          <a:latin typeface="Calibri" panose="020F0502020204030204" pitchFamily="34" charset="0"/>
                          <a:ea typeface="Times New Roman" panose="02020603050405020304" pitchFamily="18" charset="0"/>
                          <a:cs typeface="Times New Roman" panose="02020603050405020304" pitchFamily="18" charset="0"/>
                        </a:rPr>
                        <a:t>Ellie Gosling</a:t>
                      </a:r>
                      <a:r>
                        <a:rPr lang="en-GB" sz="1100" dirty="0">
                          <a:effectLst/>
                          <a:latin typeface="Calibri" panose="020F0502020204030204" pitchFamily="34" charset="0"/>
                          <a:ea typeface="Times New Roman" panose="02020603050405020304" pitchFamily="18" charset="0"/>
                          <a:cs typeface="Times New Roman" panose="02020603050405020304" pitchFamily="18" charset="0"/>
                        </a:rPr>
                        <a:t> | Project Manager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GB" sz="110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8"/>
                        </a:rPr>
                        <a:t>e.gosling2@nhs.net</a:t>
                      </a:r>
                      <a:r>
                        <a:rPr lang="en-GB" sz="110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581258407"/>
                  </a:ext>
                </a:extLst>
              </a:tr>
            </a:tbl>
          </a:graphicData>
        </a:graphic>
      </p:graphicFrame>
    </p:spTree>
    <p:extLst>
      <p:ext uri="{BB962C8B-B14F-4D97-AF65-F5344CB8AC3E}">
        <p14:creationId xmlns:p14="http://schemas.microsoft.com/office/powerpoint/2010/main" val="2314146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824C-F585-4A98-A227-87AA855A0533}"/>
              </a:ext>
            </a:extLst>
          </p:cNvPr>
          <p:cNvSpPr>
            <a:spLocks noGrp="1"/>
          </p:cNvSpPr>
          <p:nvPr>
            <p:ph type="title"/>
          </p:nvPr>
        </p:nvSpPr>
        <p:spPr/>
        <p:txBody>
          <a:bodyPr>
            <a:noAutofit/>
          </a:bodyPr>
          <a:lstStyle/>
          <a:p>
            <a:r>
              <a:rPr lang="en-GB" sz="3000" dirty="0"/>
              <a:t>The NHS Talking Therapies workforce in summary as of 31</a:t>
            </a:r>
            <a:r>
              <a:rPr lang="en-GB" sz="3000" baseline="30000" dirty="0"/>
              <a:t>st</a:t>
            </a:r>
            <a:r>
              <a:rPr lang="en-GB" sz="3000" dirty="0"/>
              <a:t> March 2022</a:t>
            </a:r>
          </a:p>
        </p:txBody>
      </p:sp>
      <p:sp>
        <p:nvSpPr>
          <p:cNvPr id="4" name="Slide Number Placeholder 3">
            <a:extLst>
              <a:ext uri="{FF2B5EF4-FFF2-40B4-BE49-F238E27FC236}">
                <a16:creationId xmlns:a16="http://schemas.microsoft.com/office/drawing/2014/main" id="{619D5624-8EEB-4FEF-9A56-E9651EB35B06}"/>
              </a:ext>
            </a:extLst>
          </p:cNvPr>
          <p:cNvSpPr>
            <a:spLocks noGrp="1"/>
          </p:cNvSpPr>
          <p:nvPr>
            <p:ph type="sldNum" sz="quarter" idx="12"/>
          </p:nvPr>
        </p:nvSpPr>
        <p:spPr/>
        <p:txBody>
          <a:bodyPr/>
          <a:lstStyle/>
          <a:p>
            <a:fld id="{6FA9A11B-04D6-42DF-BB33-D91D786B2067}" type="slidenum">
              <a:rPr lang="en-GB" smtClean="0"/>
              <a:t>7</a:t>
            </a:fld>
            <a:endParaRPr lang="en-GB"/>
          </a:p>
        </p:txBody>
      </p:sp>
      <p:sp>
        <p:nvSpPr>
          <p:cNvPr id="8" name="Rectangle: Rounded Corners 7" descr="An infographic detailing the key findings of the 2022 project, drawing comparisons with previous project iterations">
            <a:extLst>
              <a:ext uri="{FF2B5EF4-FFF2-40B4-BE49-F238E27FC236}">
                <a16:creationId xmlns:a16="http://schemas.microsoft.com/office/drawing/2014/main" id="{E5D8020D-82E6-4DEA-AE6A-74A0A88E7517}"/>
              </a:ext>
            </a:extLst>
          </p:cNvPr>
          <p:cNvSpPr/>
          <p:nvPr/>
        </p:nvSpPr>
        <p:spPr>
          <a:xfrm>
            <a:off x="465022" y="3765511"/>
            <a:ext cx="2410318" cy="19608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highlight>
                <a:srgbClr val="FFFF00"/>
              </a:highlight>
            </a:endParaRPr>
          </a:p>
          <a:p>
            <a:pPr algn="ctr"/>
            <a:endParaRPr lang="en-GB" sz="1400" b="1" dirty="0">
              <a:highlight>
                <a:srgbClr val="FFFF00"/>
              </a:highlight>
            </a:endParaRPr>
          </a:p>
          <a:p>
            <a:pPr algn="ctr"/>
            <a:endParaRPr lang="en-GB" sz="1400" b="1" dirty="0">
              <a:highlight>
                <a:srgbClr val="FFFF00"/>
              </a:highlight>
            </a:endParaRPr>
          </a:p>
          <a:p>
            <a:pPr algn="ctr"/>
            <a:r>
              <a:rPr lang="en-GB" sz="1300" b="1" dirty="0">
                <a:solidFill>
                  <a:schemeClr val="bg1"/>
                </a:solidFill>
              </a:rPr>
              <a:t>Between 2021 and 2022, qualified psychological wellbeing practitioner** staff numbers (WTE) rose by 6%</a:t>
            </a:r>
          </a:p>
        </p:txBody>
      </p:sp>
      <p:sp>
        <p:nvSpPr>
          <p:cNvPr id="9" name="Rectangle: Rounded Corners 8" descr="An infographic detailing the key findings of the 2022 project, drawing comparisons with previous project iterations">
            <a:extLst>
              <a:ext uri="{FF2B5EF4-FFF2-40B4-BE49-F238E27FC236}">
                <a16:creationId xmlns:a16="http://schemas.microsoft.com/office/drawing/2014/main" id="{95CABA67-332B-4B5C-BC49-E4EB91FA6708}"/>
              </a:ext>
            </a:extLst>
          </p:cNvPr>
          <p:cNvSpPr/>
          <p:nvPr/>
        </p:nvSpPr>
        <p:spPr>
          <a:xfrm>
            <a:off x="469181" y="1468183"/>
            <a:ext cx="2409374" cy="19608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r>
              <a:rPr lang="en-GB" sz="1200" b="1" dirty="0"/>
              <a:t>38% increase in staff (WTE) working within NHS Talking Therapies services between 30</a:t>
            </a:r>
            <a:r>
              <a:rPr lang="en-GB" sz="1200" b="1" baseline="30000" dirty="0"/>
              <a:t>th</a:t>
            </a:r>
            <a:r>
              <a:rPr lang="en-GB" sz="1200" b="1" dirty="0"/>
              <a:t> June 2019 and 31</a:t>
            </a:r>
            <a:r>
              <a:rPr lang="en-GB" sz="1200" b="1" baseline="30000" dirty="0"/>
              <a:t>st</a:t>
            </a:r>
            <a:r>
              <a:rPr lang="en-GB" sz="1200" b="1" dirty="0"/>
              <a:t> March 2022 – 4% growth evidenced from 2021 to 2022</a:t>
            </a:r>
          </a:p>
        </p:txBody>
      </p:sp>
      <p:sp>
        <p:nvSpPr>
          <p:cNvPr id="10" name="Rectangle: Rounded Corners 9" descr="An infographic detailing the key findings of the 2022 project, drawing comparisons with previous project iterations">
            <a:extLst>
              <a:ext uri="{FF2B5EF4-FFF2-40B4-BE49-F238E27FC236}">
                <a16:creationId xmlns:a16="http://schemas.microsoft.com/office/drawing/2014/main" id="{E9B935A0-2156-4068-BAF2-ED498CF578F1}"/>
              </a:ext>
            </a:extLst>
          </p:cNvPr>
          <p:cNvSpPr/>
          <p:nvPr/>
        </p:nvSpPr>
        <p:spPr>
          <a:xfrm>
            <a:off x="8818017" y="3765511"/>
            <a:ext cx="2410318" cy="1948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r>
              <a:rPr lang="en-GB" sz="1100" b="1" dirty="0"/>
              <a:t>13% leaver rate reported in 12 months to 31</a:t>
            </a:r>
            <a:r>
              <a:rPr lang="en-GB" sz="1100" b="1" baseline="30000" dirty="0"/>
              <a:t>st</a:t>
            </a:r>
            <a:r>
              <a:rPr lang="en-GB" sz="1100" b="1" dirty="0"/>
              <a:t> March 2022 (10% in 12 months to 31</a:t>
            </a:r>
            <a:r>
              <a:rPr lang="en-GB" sz="1100" b="1" baseline="30000" dirty="0"/>
              <a:t>st</a:t>
            </a:r>
            <a:r>
              <a:rPr lang="en-GB" sz="1100" b="1" dirty="0"/>
              <a:t> March 2021). 39% of leavers were confirmed as no longer working in NHS-commissioned NHS Talking Therapies services</a:t>
            </a:r>
            <a:endParaRPr lang="en-GB" sz="1100" b="1" dirty="0">
              <a:solidFill>
                <a:schemeClr val="bg1"/>
              </a:solidFill>
            </a:endParaRPr>
          </a:p>
        </p:txBody>
      </p:sp>
      <p:sp>
        <p:nvSpPr>
          <p:cNvPr id="11" name="Rectangle: Rounded Corners 10" descr="An infographic detailing the key findings of the 2022 project, drawing comparisons with previous project iterations">
            <a:extLst>
              <a:ext uri="{FF2B5EF4-FFF2-40B4-BE49-F238E27FC236}">
                <a16:creationId xmlns:a16="http://schemas.microsoft.com/office/drawing/2014/main" id="{01667221-A271-4F4F-8933-EFC338AA9131}"/>
              </a:ext>
            </a:extLst>
          </p:cNvPr>
          <p:cNvSpPr/>
          <p:nvPr/>
        </p:nvSpPr>
        <p:spPr>
          <a:xfrm>
            <a:off x="6034757" y="1468182"/>
            <a:ext cx="2410318" cy="19608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r>
              <a:rPr lang="en-GB" sz="1400" b="1" dirty="0"/>
              <a:t>2,979 </a:t>
            </a:r>
            <a:r>
              <a:rPr lang="en-GB" sz="1400" b="1" dirty="0">
                <a:solidFill>
                  <a:schemeClr val="bg1"/>
                </a:solidFill>
              </a:rPr>
              <a:t>trainees (WTE) in post; a 12% increase from the 2021 census position</a:t>
            </a:r>
          </a:p>
        </p:txBody>
      </p:sp>
      <p:sp>
        <p:nvSpPr>
          <p:cNvPr id="12" name="Rectangle: Rounded Corners 11" descr="An infographic detailing the key findings of the 2022 project, drawing comparisons with previous project iterations">
            <a:extLst>
              <a:ext uri="{FF2B5EF4-FFF2-40B4-BE49-F238E27FC236}">
                <a16:creationId xmlns:a16="http://schemas.microsoft.com/office/drawing/2014/main" id="{81793E0E-0B3A-4135-BEC2-BC4C1CF999C0}"/>
              </a:ext>
            </a:extLst>
          </p:cNvPr>
          <p:cNvSpPr/>
          <p:nvPr/>
        </p:nvSpPr>
        <p:spPr>
          <a:xfrm>
            <a:off x="3251497" y="3769086"/>
            <a:ext cx="2410318" cy="19608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highlight>
                <a:srgbClr val="FFFF00"/>
              </a:highlight>
            </a:endParaRPr>
          </a:p>
          <a:p>
            <a:pPr algn="ctr"/>
            <a:endParaRPr lang="en-GB" sz="1400">
              <a:highlight>
                <a:srgbClr val="FFFF00"/>
              </a:highlight>
            </a:endParaRPr>
          </a:p>
          <a:p>
            <a:pPr algn="ctr"/>
            <a:endParaRPr lang="en-GB" sz="1400">
              <a:highlight>
                <a:srgbClr val="FFFF00"/>
              </a:highlight>
            </a:endParaRPr>
          </a:p>
          <a:p>
            <a:pPr algn="ctr"/>
            <a:endParaRPr lang="en-GB" sz="1400">
              <a:solidFill>
                <a:schemeClr val="bg1"/>
              </a:solidFill>
              <a:highlight>
                <a:srgbClr val="FFFF00"/>
              </a:highlight>
            </a:endParaRPr>
          </a:p>
          <a:p>
            <a:pPr algn="ctr"/>
            <a:endParaRPr lang="en-GB" sz="1400">
              <a:highlight>
                <a:srgbClr val="FFFF00"/>
              </a:highlight>
            </a:endParaRPr>
          </a:p>
          <a:p>
            <a:pPr algn="ctr"/>
            <a:r>
              <a:rPr lang="en-GB" sz="1400" b="1"/>
              <a:t>Ratio of 39% qualified PWPs reported to 61% qualified HITs</a:t>
            </a:r>
          </a:p>
          <a:p>
            <a:pPr algn="ctr"/>
            <a:endParaRPr lang="en-GB" sz="1400" b="1"/>
          </a:p>
        </p:txBody>
      </p:sp>
      <p:sp>
        <p:nvSpPr>
          <p:cNvPr id="13" name="Rectangle: Rounded Corners 12" descr="An infographic detailing the key findings of the 2022 project, drawing comparisons with previous project iterations">
            <a:extLst>
              <a:ext uri="{FF2B5EF4-FFF2-40B4-BE49-F238E27FC236}">
                <a16:creationId xmlns:a16="http://schemas.microsoft.com/office/drawing/2014/main" id="{45993201-1445-4068-A09C-B0910957E2FB}"/>
              </a:ext>
            </a:extLst>
          </p:cNvPr>
          <p:cNvSpPr/>
          <p:nvPr/>
        </p:nvSpPr>
        <p:spPr>
          <a:xfrm>
            <a:off x="8818017" y="1468182"/>
            <a:ext cx="2409374" cy="19608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endParaRPr lang="en-GB" sz="1400" dirty="0">
              <a:solidFill>
                <a:schemeClr val="bg1"/>
              </a:solidFill>
              <a:highlight>
                <a:srgbClr val="FFFF00"/>
              </a:highlight>
            </a:endParaRPr>
          </a:p>
          <a:p>
            <a:pPr algn="ctr"/>
            <a:r>
              <a:rPr lang="en-GB" sz="1200" b="1" dirty="0">
                <a:solidFill>
                  <a:schemeClr val="bg1"/>
                </a:solidFill>
              </a:rPr>
              <a:t>Qualified high intensity therapists* comprised 4,317 staff (WTE) – 38% of the 2022 NHS Talking Therapies workforce nationally (excluding trainees)</a:t>
            </a:r>
          </a:p>
        </p:txBody>
      </p:sp>
      <p:pic>
        <p:nvPicPr>
          <p:cNvPr id="14" name="Graphic 13" descr="Daily calendar">
            <a:extLst>
              <a:ext uri="{FF2B5EF4-FFF2-40B4-BE49-F238E27FC236}">
                <a16:creationId xmlns:a16="http://schemas.microsoft.com/office/drawing/2014/main" id="{57CAF165-68ED-4D4E-B7E6-2A60472F39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29836" y="1503377"/>
            <a:ext cx="888064" cy="888064"/>
          </a:xfrm>
          <a:prstGeom prst="rect">
            <a:avLst/>
          </a:prstGeom>
        </p:spPr>
      </p:pic>
      <p:pic>
        <p:nvPicPr>
          <p:cNvPr id="16" name="Graphic 15" descr="Group of people with solid fill">
            <a:extLst>
              <a:ext uri="{FF2B5EF4-FFF2-40B4-BE49-F238E27FC236}">
                <a16:creationId xmlns:a16="http://schemas.microsoft.com/office/drawing/2014/main" id="{80594BDC-21E3-4C83-80CB-71532DCF6A0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70306" y="3910295"/>
            <a:ext cx="561944" cy="561944"/>
          </a:xfrm>
          <a:prstGeom prst="rect">
            <a:avLst/>
          </a:prstGeom>
        </p:spPr>
      </p:pic>
      <p:sp>
        <p:nvSpPr>
          <p:cNvPr id="18" name="Rectangle: Rounded Corners 17" descr="An infographic detailing the key findings of the 2022 project, drawing comparisons with previous project iterations">
            <a:extLst>
              <a:ext uri="{FF2B5EF4-FFF2-40B4-BE49-F238E27FC236}">
                <a16:creationId xmlns:a16="http://schemas.microsoft.com/office/drawing/2014/main" id="{9CF98FEC-CE8D-4935-9BC2-66909BD42361}"/>
              </a:ext>
            </a:extLst>
          </p:cNvPr>
          <p:cNvSpPr/>
          <p:nvPr/>
        </p:nvSpPr>
        <p:spPr>
          <a:xfrm>
            <a:off x="3251497" y="1468183"/>
            <a:ext cx="2410318" cy="19608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endParaRPr lang="en-GB" sz="1400" dirty="0">
              <a:highlight>
                <a:srgbClr val="FFFF00"/>
              </a:highlight>
            </a:endParaRPr>
          </a:p>
          <a:p>
            <a:pPr algn="ctr"/>
            <a:r>
              <a:rPr lang="en-GB" sz="1400" b="1" dirty="0">
                <a:solidFill>
                  <a:schemeClr val="bg1"/>
                </a:solidFill>
              </a:rPr>
              <a:t>200 data submissions received, spanning 100% of CCG areas in England (as of 31</a:t>
            </a:r>
            <a:r>
              <a:rPr lang="en-GB" sz="1400" b="1" baseline="30000" dirty="0">
                <a:solidFill>
                  <a:schemeClr val="bg1"/>
                </a:solidFill>
              </a:rPr>
              <a:t>st</a:t>
            </a:r>
            <a:r>
              <a:rPr lang="en-GB" sz="1400" b="1" dirty="0">
                <a:solidFill>
                  <a:schemeClr val="bg1"/>
                </a:solidFill>
              </a:rPr>
              <a:t> March 2022)</a:t>
            </a:r>
          </a:p>
        </p:txBody>
      </p:sp>
      <p:sp>
        <p:nvSpPr>
          <p:cNvPr id="26" name="Rectangle: Rounded Corners 25" descr="An infographic detailing the key findings of the 2022 project, drawing comparisons with previous project iterations">
            <a:extLst>
              <a:ext uri="{FF2B5EF4-FFF2-40B4-BE49-F238E27FC236}">
                <a16:creationId xmlns:a16="http://schemas.microsoft.com/office/drawing/2014/main" id="{44BA8104-1D86-4D43-AF3C-C5767CA7C7BC}"/>
              </a:ext>
            </a:extLst>
          </p:cNvPr>
          <p:cNvSpPr/>
          <p:nvPr/>
        </p:nvSpPr>
        <p:spPr>
          <a:xfrm>
            <a:off x="6034757" y="3765511"/>
            <a:ext cx="2410318" cy="19608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highlight>
                <a:srgbClr val="FFFF00"/>
              </a:highlight>
            </a:endParaRPr>
          </a:p>
          <a:p>
            <a:pPr algn="ctr"/>
            <a:endParaRPr lang="en-GB" sz="1400" dirty="0">
              <a:highlight>
                <a:srgbClr val="FFFF00"/>
              </a:highlight>
            </a:endParaRPr>
          </a:p>
          <a:p>
            <a:pPr algn="ctr"/>
            <a:endParaRPr lang="en-GB" sz="1200" dirty="0">
              <a:highlight>
                <a:srgbClr val="FFFF00"/>
              </a:highlight>
            </a:endParaRPr>
          </a:p>
          <a:p>
            <a:pPr algn="ctr"/>
            <a:endParaRPr lang="en-GB" sz="1200" dirty="0">
              <a:solidFill>
                <a:schemeClr val="bg1"/>
              </a:solidFill>
              <a:highlight>
                <a:srgbClr val="FFFF00"/>
              </a:highlight>
            </a:endParaRPr>
          </a:p>
          <a:p>
            <a:pPr algn="ctr"/>
            <a:endParaRPr lang="en-GB" sz="1200" dirty="0">
              <a:highlight>
                <a:srgbClr val="FFFF00"/>
              </a:highlight>
            </a:endParaRPr>
          </a:p>
          <a:p>
            <a:pPr algn="ctr"/>
            <a:r>
              <a:rPr lang="en-GB" sz="1150" b="1" dirty="0"/>
              <a:t>80% of NHS Talking Therapies staff are from a White ethnic background compared to 83% of wider UK population. 20% from Black, Asian, Mixed, Chinese and other ethnic minority backgrounds</a:t>
            </a:r>
          </a:p>
          <a:p>
            <a:pPr algn="ctr"/>
            <a:endParaRPr lang="en-GB" sz="1400" b="1" dirty="0"/>
          </a:p>
          <a:p>
            <a:pPr algn="ctr"/>
            <a:endParaRPr lang="en-GB" sz="1400" b="1" dirty="0"/>
          </a:p>
        </p:txBody>
      </p:sp>
      <p:pic>
        <p:nvPicPr>
          <p:cNvPr id="22" name="Graphic 21" descr="Clipboard with solid fill">
            <a:extLst>
              <a:ext uri="{FF2B5EF4-FFF2-40B4-BE49-F238E27FC236}">
                <a16:creationId xmlns:a16="http://schemas.microsoft.com/office/drawing/2014/main" id="{4E8DE1EF-E14D-4A47-896D-9B1E8FE181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34966" y="1583331"/>
            <a:ext cx="841679" cy="841679"/>
          </a:xfrm>
          <a:prstGeom prst="rect">
            <a:avLst/>
          </a:prstGeom>
        </p:spPr>
      </p:pic>
      <p:pic>
        <p:nvPicPr>
          <p:cNvPr id="29" name="Graphic 28" descr="Users outline">
            <a:extLst>
              <a:ext uri="{FF2B5EF4-FFF2-40B4-BE49-F238E27FC236}">
                <a16:creationId xmlns:a16="http://schemas.microsoft.com/office/drawing/2014/main" id="{723A75E7-30C7-46F5-81D9-CBCEC29F6A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82716" y="3649078"/>
            <a:ext cx="914400" cy="914400"/>
          </a:xfrm>
          <a:prstGeom prst="rect">
            <a:avLst/>
          </a:prstGeom>
        </p:spPr>
      </p:pic>
      <p:pic>
        <p:nvPicPr>
          <p:cNvPr id="3" name="Graphic 2" descr="Graduation cap">
            <a:extLst>
              <a:ext uri="{FF2B5EF4-FFF2-40B4-BE49-F238E27FC236}">
                <a16:creationId xmlns:a16="http://schemas.microsoft.com/office/drawing/2014/main" id="{D1F0A1C2-AE89-69F0-AE68-C5273BFB8C6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782716" y="1595036"/>
            <a:ext cx="914400" cy="914400"/>
          </a:xfrm>
          <a:prstGeom prst="rect">
            <a:avLst/>
          </a:prstGeom>
        </p:spPr>
      </p:pic>
      <p:pic>
        <p:nvPicPr>
          <p:cNvPr id="6" name="Graphic 5" descr="Pie chart with solid fill">
            <a:extLst>
              <a:ext uri="{FF2B5EF4-FFF2-40B4-BE49-F238E27FC236}">
                <a16:creationId xmlns:a16="http://schemas.microsoft.com/office/drawing/2014/main" id="{6D55D4A8-630A-7409-1D0D-C1CD4780DCD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578672" y="1573622"/>
            <a:ext cx="789935" cy="789935"/>
          </a:xfrm>
          <a:prstGeom prst="rect">
            <a:avLst/>
          </a:prstGeom>
        </p:spPr>
      </p:pic>
      <p:pic>
        <p:nvPicPr>
          <p:cNvPr id="19" name="Graphic 18" descr="Abacus with solid fill">
            <a:extLst>
              <a:ext uri="{FF2B5EF4-FFF2-40B4-BE49-F238E27FC236}">
                <a16:creationId xmlns:a16="http://schemas.microsoft.com/office/drawing/2014/main" id="{E83CA020-2E4A-0429-D6A1-7EF03031C6E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040700" y="3939204"/>
            <a:ext cx="789936" cy="789936"/>
          </a:xfrm>
          <a:prstGeom prst="rect">
            <a:avLst/>
          </a:prstGeom>
        </p:spPr>
      </p:pic>
      <p:pic>
        <p:nvPicPr>
          <p:cNvPr id="23" name="Graphic 22" descr="Bar graph with upward trend with solid fill">
            <a:extLst>
              <a:ext uri="{FF2B5EF4-FFF2-40B4-BE49-F238E27FC236}">
                <a16:creationId xmlns:a16="http://schemas.microsoft.com/office/drawing/2014/main" id="{131427AD-2CFC-6825-E21E-E138F9ABFFF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278806" y="3892365"/>
            <a:ext cx="782747" cy="782747"/>
          </a:xfrm>
          <a:prstGeom prst="rect">
            <a:avLst/>
          </a:prstGeom>
        </p:spPr>
      </p:pic>
      <p:sp>
        <p:nvSpPr>
          <p:cNvPr id="7" name="TextBox 6">
            <a:extLst>
              <a:ext uri="{FF2B5EF4-FFF2-40B4-BE49-F238E27FC236}">
                <a16:creationId xmlns:a16="http://schemas.microsoft.com/office/drawing/2014/main" id="{F112E59A-9A27-97F1-1859-6CACFEB3C481}"/>
              </a:ext>
            </a:extLst>
          </p:cNvPr>
          <p:cNvSpPr txBox="1"/>
          <p:nvPr/>
        </p:nvSpPr>
        <p:spPr>
          <a:xfrm>
            <a:off x="3566161" y="5941974"/>
            <a:ext cx="6485118" cy="461665"/>
          </a:xfrm>
          <a:prstGeom prst="rect">
            <a:avLst/>
          </a:prstGeom>
          <a:noFill/>
          <a:ln>
            <a:solidFill>
              <a:schemeClr val="tx1"/>
            </a:solidFill>
          </a:ln>
        </p:spPr>
        <p:txBody>
          <a:bodyPr wrap="square">
            <a:spAutoFit/>
          </a:bodyPr>
          <a:lstStyle/>
          <a:p>
            <a:r>
              <a:rPr lang="en-GB" sz="1200" b="1" dirty="0"/>
              <a:t>*Qualified high intensity therapists: qualified HITs – CBTs and other NHS Talking Therapies modalities (including NHS Talking Therapies qualified counsellors)</a:t>
            </a:r>
            <a:endParaRPr lang="en-GB" sz="1200" dirty="0"/>
          </a:p>
        </p:txBody>
      </p:sp>
      <p:sp>
        <p:nvSpPr>
          <p:cNvPr id="15" name="TextBox 14">
            <a:extLst>
              <a:ext uri="{FF2B5EF4-FFF2-40B4-BE49-F238E27FC236}">
                <a16:creationId xmlns:a16="http://schemas.microsoft.com/office/drawing/2014/main" id="{5F1E878D-D4AA-41C0-12E0-B1DA82D327F8}"/>
              </a:ext>
            </a:extLst>
          </p:cNvPr>
          <p:cNvSpPr txBox="1"/>
          <p:nvPr/>
        </p:nvSpPr>
        <p:spPr>
          <a:xfrm>
            <a:off x="3566161" y="6464694"/>
            <a:ext cx="6485117" cy="276999"/>
          </a:xfrm>
          <a:prstGeom prst="rect">
            <a:avLst/>
          </a:prstGeom>
          <a:noFill/>
          <a:ln>
            <a:solidFill>
              <a:schemeClr val="tx1"/>
            </a:solidFill>
          </a:ln>
        </p:spPr>
        <p:txBody>
          <a:bodyPr wrap="square">
            <a:spAutoFit/>
          </a:bodyPr>
          <a:lstStyle/>
          <a:p>
            <a:r>
              <a:rPr lang="en-GB" sz="1200" b="1" dirty="0"/>
              <a:t>**Qualified psychological wellbeing practitioners: qualified PWPs, senior PWPs and lead PWPs</a:t>
            </a:r>
            <a:endParaRPr lang="en-GB" sz="1200" dirty="0"/>
          </a:p>
        </p:txBody>
      </p:sp>
    </p:spTree>
    <p:extLst>
      <p:ext uri="{BB962C8B-B14F-4D97-AF65-F5344CB8AC3E}">
        <p14:creationId xmlns:p14="http://schemas.microsoft.com/office/powerpoint/2010/main" val="378584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hart showing the growth in number of staff in the NHS Talking Therapies workforce nationally (WTE) and the percentage change each year from 2019 to 2022">
            <a:extLst>
              <a:ext uri="{FF2B5EF4-FFF2-40B4-BE49-F238E27FC236}">
                <a16:creationId xmlns:a16="http://schemas.microsoft.com/office/drawing/2014/main" id="{23CB3F23-9C5B-BD3A-6A03-D2DF35B76F03}"/>
              </a:ext>
            </a:extLst>
          </p:cNvPr>
          <p:cNvPicPr>
            <a:picLocks noChangeAspect="1"/>
          </p:cNvPicPr>
          <p:nvPr/>
        </p:nvPicPr>
        <p:blipFill rotWithShape="1">
          <a:blip r:embed="rId3"/>
          <a:srcRect r="8706"/>
          <a:stretch/>
        </p:blipFill>
        <p:spPr>
          <a:xfrm>
            <a:off x="137153" y="1462789"/>
            <a:ext cx="7804785" cy="4161182"/>
          </a:xfrm>
          <a:prstGeom prst="rect">
            <a:avLst/>
          </a:prstGeom>
        </p:spPr>
      </p:pic>
      <p:sp>
        <p:nvSpPr>
          <p:cNvPr id="2" name="Title 1">
            <a:extLst>
              <a:ext uri="{FF2B5EF4-FFF2-40B4-BE49-F238E27FC236}">
                <a16:creationId xmlns:a16="http://schemas.microsoft.com/office/drawing/2014/main" id="{18CFCE97-D55C-49CA-B41A-99670FE00379}"/>
              </a:ext>
            </a:extLst>
          </p:cNvPr>
          <p:cNvSpPr>
            <a:spLocks noGrp="1"/>
          </p:cNvSpPr>
          <p:nvPr>
            <p:ph type="title"/>
          </p:nvPr>
        </p:nvSpPr>
        <p:spPr/>
        <p:txBody>
          <a:bodyPr>
            <a:normAutofit fontScale="90000"/>
          </a:bodyPr>
          <a:lstStyle/>
          <a:p>
            <a:r>
              <a:rPr lang="en-GB" sz="3500"/>
              <a:t>National NHS Talking Therapies workforce overview - timeseries</a:t>
            </a:r>
          </a:p>
        </p:txBody>
      </p:sp>
      <p:sp>
        <p:nvSpPr>
          <p:cNvPr id="4" name="Slide Number Placeholder 3">
            <a:extLst>
              <a:ext uri="{FF2B5EF4-FFF2-40B4-BE49-F238E27FC236}">
                <a16:creationId xmlns:a16="http://schemas.microsoft.com/office/drawing/2014/main" id="{37109F57-6783-4747-BD0F-52606CF3302A}"/>
              </a:ext>
            </a:extLst>
          </p:cNvPr>
          <p:cNvSpPr>
            <a:spLocks noGrp="1"/>
          </p:cNvSpPr>
          <p:nvPr>
            <p:ph type="sldNum" sz="quarter" idx="12"/>
          </p:nvPr>
        </p:nvSpPr>
        <p:spPr/>
        <p:txBody>
          <a:bodyPr/>
          <a:lstStyle/>
          <a:p>
            <a:fld id="{6FA9A11B-04D6-42DF-BB33-D91D786B2067}" type="slidenum">
              <a:rPr lang="en-GB" smtClean="0"/>
              <a:t>8</a:t>
            </a:fld>
            <a:endParaRPr lang="en-GB"/>
          </a:p>
        </p:txBody>
      </p:sp>
      <p:sp>
        <p:nvSpPr>
          <p:cNvPr id="5" name="Rectangle 4">
            <a:extLst>
              <a:ext uri="{FF2B5EF4-FFF2-40B4-BE49-F238E27FC236}">
                <a16:creationId xmlns:a16="http://schemas.microsoft.com/office/drawing/2014/main" id="{C9226DBE-5C6E-CAA9-2D71-0D9B6A31E1F7}"/>
              </a:ext>
            </a:extLst>
          </p:cNvPr>
          <p:cNvSpPr/>
          <p:nvPr/>
        </p:nvSpPr>
        <p:spPr>
          <a:xfrm>
            <a:off x="6274542" y="1291058"/>
            <a:ext cx="2060787" cy="4465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rgbClr val="006386"/>
                </a:solidFill>
              </a:rPr>
              <a:t>Total workforce (WTE) – clinical and non-clinical roles</a:t>
            </a:r>
          </a:p>
        </p:txBody>
      </p:sp>
      <p:sp>
        <p:nvSpPr>
          <p:cNvPr id="10" name="Rectangle 9">
            <a:extLst>
              <a:ext uri="{FF2B5EF4-FFF2-40B4-BE49-F238E27FC236}">
                <a16:creationId xmlns:a16="http://schemas.microsoft.com/office/drawing/2014/main" id="{BA1CE199-99C3-4860-8362-867C3ABBE6C9}"/>
              </a:ext>
            </a:extLst>
          </p:cNvPr>
          <p:cNvSpPr/>
          <p:nvPr/>
        </p:nvSpPr>
        <p:spPr>
          <a:xfrm>
            <a:off x="2306517" y="2902685"/>
            <a:ext cx="602335" cy="251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rgbClr val="006386"/>
                </a:solidFill>
              </a:rPr>
              <a:t>+13%</a:t>
            </a:r>
          </a:p>
        </p:txBody>
      </p:sp>
      <p:sp>
        <p:nvSpPr>
          <p:cNvPr id="11" name="Rectangle 10">
            <a:extLst>
              <a:ext uri="{FF2B5EF4-FFF2-40B4-BE49-F238E27FC236}">
                <a16:creationId xmlns:a16="http://schemas.microsoft.com/office/drawing/2014/main" id="{2F5B6327-CCFD-FDA8-F88B-909E6B7E3E22}"/>
              </a:ext>
            </a:extLst>
          </p:cNvPr>
          <p:cNvSpPr/>
          <p:nvPr/>
        </p:nvSpPr>
        <p:spPr>
          <a:xfrm>
            <a:off x="4212504" y="2546691"/>
            <a:ext cx="602335" cy="251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rgbClr val="006386"/>
                </a:solidFill>
              </a:rPr>
              <a:t>+18%</a:t>
            </a:r>
          </a:p>
        </p:txBody>
      </p:sp>
      <p:sp>
        <p:nvSpPr>
          <p:cNvPr id="12" name="Rectangle 11">
            <a:extLst>
              <a:ext uri="{FF2B5EF4-FFF2-40B4-BE49-F238E27FC236}">
                <a16:creationId xmlns:a16="http://schemas.microsoft.com/office/drawing/2014/main" id="{3527E5BC-88EA-C006-0312-35E562270B89}"/>
              </a:ext>
            </a:extLst>
          </p:cNvPr>
          <p:cNvSpPr/>
          <p:nvPr/>
        </p:nvSpPr>
        <p:spPr>
          <a:xfrm>
            <a:off x="6195096" y="2227826"/>
            <a:ext cx="602335" cy="251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rgbClr val="006386"/>
                </a:solidFill>
              </a:rPr>
              <a:t>+4%</a:t>
            </a:r>
          </a:p>
        </p:txBody>
      </p:sp>
      <p:sp>
        <p:nvSpPr>
          <p:cNvPr id="13" name="Rectangle 12">
            <a:extLst>
              <a:ext uri="{FF2B5EF4-FFF2-40B4-BE49-F238E27FC236}">
                <a16:creationId xmlns:a16="http://schemas.microsoft.com/office/drawing/2014/main" id="{736EA839-1A72-BD34-CD12-1AB77B8763D9}"/>
              </a:ext>
            </a:extLst>
          </p:cNvPr>
          <p:cNvSpPr/>
          <p:nvPr/>
        </p:nvSpPr>
        <p:spPr>
          <a:xfrm>
            <a:off x="2306517" y="3970525"/>
            <a:ext cx="602335" cy="251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accent1">
                    <a:lumMod val="75000"/>
                  </a:schemeClr>
                </a:solidFill>
              </a:rPr>
              <a:t>+11%</a:t>
            </a:r>
          </a:p>
        </p:txBody>
      </p:sp>
      <p:sp>
        <p:nvSpPr>
          <p:cNvPr id="14" name="Rectangle 13">
            <a:extLst>
              <a:ext uri="{FF2B5EF4-FFF2-40B4-BE49-F238E27FC236}">
                <a16:creationId xmlns:a16="http://schemas.microsoft.com/office/drawing/2014/main" id="{5B26F997-61AC-84E9-A6D0-D22A3642ACB9}"/>
              </a:ext>
            </a:extLst>
          </p:cNvPr>
          <p:cNvSpPr/>
          <p:nvPr/>
        </p:nvSpPr>
        <p:spPr>
          <a:xfrm>
            <a:off x="4212505" y="3758310"/>
            <a:ext cx="602335" cy="251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accent1">
                    <a:lumMod val="75000"/>
                  </a:schemeClr>
                </a:solidFill>
              </a:rPr>
              <a:t>+20%</a:t>
            </a:r>
          </a:p>
        </p:txBody>
      </p:sp>
      <p:sp>
        <p:nvSpPr>
          <p:cNvPr id="15" name="Rectangle 14">
            <a:extLst>
              <a:ext uri="{FF2B5EF4-FFF2-40B4-BE49-F238E27FC236}">
                <a16:creationId xmlns:a16="http://schemas.microsoft.com/office/drawing/2014/main" id="{3F895F05-547E-1F31-537B-BD3B677D6706}"/>
              </a:ext>
            </a:extLst>
          </p:cNvPr>
          <p:cNvSpPr/>
          <p:nvPr/>
        </p:nvSpPr>
        <p:spPr>
          <a:xfrm>
            <a:off x="6195096" y="3659753"/>
            <a:ext cx="602335" cy="251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accent1">
                    <a:lumMod val="75000"/>
                  </a:schemeClr>
                </a:solidFill>
              </a:rPr>
              <a:t>+4%</a:t>
            </a:r>
          </a:p>
        </p:txBody>
      </p:sp>
      <p:sp>
        <p:nvSpPr>
          <p:cNvPr id="16" name="Rectangle 15">
            <a:extLst>
              <a:ext uri="{FF2B5EF4-FFF2-40B4-BE49-F238E27FC236}">
                <a16:creationId xmlns:a16="http://schemas.microsoft.com/office/drawing/2014/main" id="{6189F596-F974-72DD-FCEB-7904C85E9C75}"/>
              </a:ext>
            </a:extLst>
          </p:cNvPr>
          <p:cNvSpPr/>
          <p:nvPr/>
        </p:nvSpPr>
        <p:spPr>
          <a:xfrm>
            <a:off x="2298844" y="4721994"/>
            <a:ext cx="602335" cy="251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rgbClr val="C00000"/>
                </a:solidFill>
              </a:rPr>
              <a:t>+18%</a:t>
            </a:r>
          </a:p>
        </p:txBody>
      </p:sp>
      <p:sp>
        <p:nvSpPr>
          <p:cNvPr id="17" name="Rectangle 16">
            <a:extLst>
              <a:ext uri="{FF2B5EF4-FFF2-40B4-BE49-F238E27FC236}">
                <a16:creationId xmlns:a16="http://schemas.microsoft.com/office/drawing/2014/main" id="{2493563A-EBC0-1329-5CB7-64B0AD993AE2}"/>
              </a:ext>
            </a:extLst>
          </p:cNvPr>
          <p:cNvSpPr/>
          <p:nvPr/>
        </p:nvSpPr>
        <p:spPr>
          <a:xfrm>
            <a:off x="4212506" y="4583103"/>
            <a:ext cx="602335" cy="251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rgbClr val="C00000"/>
                </a:solidFill>
              </a:rPr>
              <a:t>+24%</a:t>
            </a:r>
          </a:p>
        </p:txBody>
      </p:sp>
      <p:sp>
        <p:nvSpPr>
          <p:cNvPr id="18" name="Rectangle 17">
            <a:extLst>
              <a:ext uri="{FF2B5EF4-FFF2-40B4-BE49-F238E27FC236}">
                <a16:creationId xmlns:a16="http://schemas.microsoft.com/office/drawing/2014/main" id="{1EBB54DA-716B-6D2E-370F-76F5F8AB1A16}"/>
              </a:ext>
            </a:extLst>
          </p:cNvPr>
          <p:cNvSpPr/>
          <p:nvPr/>
        </p:nvSpPr>
        <p:spPr>
          <a:xfrm>
            <a:off x="6195096" y="4425968"/>
            <a:ext cx="602335" cy="251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rgbClr val="C00000"/>
                </a:solidFill>
              </a:rPr>
              <a:t>+5%</a:t>
            </a:r>
          </a:p>
        </p:txBody>
      </p:sp>
      <p:sp>
        <p:nvSpPr>
          <p:cNvPr id="6" name="Rectangle 5">
            <a:extLst>
              <a:ext uri="{FF2B5EF4-FFF2-40B4-BE49-F238E27FC236}">
                <a16:creationId xmlns:a16="http://schemas.microsoft.com/office/drawing/2014/main" id="{FD7057B0-BC05-D933-3ED9-1716B9CF493C}"/>
              </a:ext>
            </a:extLst>
          </p:cNvPr>
          <p:cNvSpPr/>
          <p:nvPr/>
        </p:nvSpPr>
        <p:spPr>
          <a:xfrm>
            <a:off x="6496263" y="3141327"/>
            <a:ext cx="1912218" cy="5753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chemeClr val="accent1">
                    <a:lumMod val="75000"/>
                  </a:schemeClr>
                </a:solidFill>
              </a:rPr>
              <a:t>High intensity </a:t>
            </a:r>
          </a:p>
          <a:p>
            <a:pPr algn="ctr"/>
            <a:r>
              <a:rPr lang="en-GB" sz="1200" b="1">
                <a:solidFill>
                  <a:schemeClr val="accent1">
                    <a:lumMod val="75000"/>
                  </a:schemeClr>
                </a:solidFill>
              </a:rPr>
              <a:t>staff (WTE)</a:t>
            </a:r>
          </a:p>
        </p:txBody>
      </p:sp>
      <p:sp>
        <p:nvSpPr>
          <p:cNvPr id="9" name="Rectangle 8">
            <a:extLst>
              <a:ext uri="{FF2B5EF4-FFF2-40B4-BE49-F238E27FC236}">
                <a16:creationId xmlns:a16="http://schemas.microsoft.com/office/drawing/2014/main" id="{C1CC4C8B-4B29-9BF6-0322-7A4E70A1113D}"/>
              </a:ext>
            </a:extLst>
          </p:cNvPr>
          <p:cNvSpPr/>
          <p:nvPr/>
        </p:nvSpPr>
        <p:spPr>
          <a:xfrm>
            <a:off x="6497458" y="4532128"/>
            <a:ext cx="1912218" cy="5753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solidFill>
                  <a:srgbClr val="C00000"/>
                </a:solidFill>
              </a:rPr>
              <a:t>Low intensity </a:t>
            </a:r>
          </a:p>
          <a:p>
            <a:pPr algn="ctr"/>
            <a:r>
              <a:rPr lang="en-GB" sz="1200" b="1">
                <a:solidFill>
                  <a:srgbClr val="C00000"/>
                </a:solidFill>
              </a:rPr>
              <a:t>staff (WTE)</a:t>
            </a:r>
          </a:p>
        </p:txBody>
      </p:sp>
      <p:sp>
        <p:nvSpPr>
          <p:cNvPr id="20" name="Content Placeholder 8">
            <a:extLst>
              <a:ext uri="{FF2B5EF4-FFF2-40B4-BE49-F238E27FC236}">
                <a16:creationId xmlns:a16="http://schemas.microsoft.com/office/drawing/2014/main" id="{07013D7C-3F20-E1AF-562F-C541486A0675}"/>
              </a:ext>
            </a:extLst>
          </p:cNvPr>
          <p:cNvSpPr>
            <a:spLocks noGrp="1"/>
          </p:cNvSpPr>
          <p:nvPr>
            <p:ph idx="1"/>
          </p:nvPr>
        </p:nvSpPr>
        <p:spPr>
          <a:xfrm>
            <a:off x="8329098" y="1202720"/>
            <a:ext cx="3725749" cy="4553741"/>
          </a:xfrm>
        </p:spPr>
        <p:txBody>
          <a:bodyPr>
            <a:normAutofit/>
          </a:bodyPr>
          <a:lstStyle/>
          <a:p>
            <a:pPr marL="0" indent="0">
              <a:lnSpc>
                <a:spcPct val="107000"/>
              </a:lnSpc>
              <a:spcAft>
                <a:spcPts val="800"/>
              </a:spcAft>
              <a:buNone/>
            </a:pPr>
            <a:r>
              <a:rPr lang="en-GB" sz="1200" dirty="0">
                <a:ea typeface="Calibri" panose="020F0502020204030204" pitchFamily="34" charset="0"/>
                <a:cs typeface="Times New Roman" panose="02020603050405020304" pitchFamily="18" charset="0"/>
              </a:rPr>
              <a:t>The adjacent chart illustrates the growth in the adult NHS Talking Therapies Workforce nationally from the commencement of the </a:t>
            </a:r>
            <a:r>
              <a:rPr lang="en-GB" sz="1200" dirty="0"/>
              <a:t>workforce benchmarking series </a:t>
            </a:r>
            <a:r>
              <a:rPr lang="en-GB" sz="1200" dirty="0">
                <a:ea typeface="Calibri" panose="020F0502020204030204" pitchFamily="34" charset="0"/>
                <a:cs typeface="Times New Roman" panose="02020603050405020304" pitchFamily="18" charset="0"/>
              </a:rPr>
              <a:t>in 2019, through to the latest position as of 31</a:t>
            </a:r>
            <a:r>
              <a:rPr lang="en-GB" sz="1200" baseline="30000" dirty="0">
                <a:ea typeface="Calibri" panose="020F0502020204030204" pitchFamily="34" charset="0"/>
                <a:cs typeface="Times New Roman" panose="02020603050405020304" pitchFamily="18" charset="0"/>
              </a:rPr>
              <a:t>st</a:t>
            </a:r>
            <a:r>
              <a:rPr lang="en-GB" sz="1200" dirty="0">
                <a:ea typeface="Calibri" panose="020F0502020204030204" pitchFamily="34" charset="0"/>
                <a:cs typeface="Times New Roman" panose="02020603050405020304" pitchFamily="18" charset="0"/>
              </a:rPr>
              <a:t> March 2022. </a:t>
            </a:r>
          </a:p>
          <a:p>
            <a:pPr marL="0" indent="0">
              <a:lnSpc>
                <a:spcPct val="107000"/>
              </a:lnSpc>
              <a:spcAft>
                <a:spcPts val="800"/>
              </a:spcAft>
              <a:buNone/>
            </a:pPr>
            <a:r>
              <a:rPr lang="en-GB" sz="1200" dirty="0">
                <a:ea typeface="Calibri" panose="020F0502020204030204" pitchFamily="34" charset="0"/>
                <a:cs typeface="Times New Roman" panose="02020603050405020304" pitchFamily="18" charset="0"/>
              </a:rPr>
              <a:t>On the census date of 31</a:t>
            </a:r>
            <a:r>
              <a:rPr lang="en-GB" sz="1200" baseline="30000" dirty="0">
                <a:ea typeface="Calibri" panose="020F0502020204030204" pitchFamily="34" charset="0"/>
                <a:cs typeface="Times New Roman" panose="02020603050405020304" pitchFamily="18" charset="0"/>
              </a:rPr>
              <a:t>st</a:t>
            </a:r>
            <a:r>
              <a:rPr lang="en-GB" sz="1200" dirty="0">
                <a:ea typeface="Calibri" panose="020F0502020204030204" pitchFamily="34" charset="0"/>
                <a:cs typeface="Times New Roman" panose="02020603050405020304" pitchFamily="18" charset="0"/>
              </a:rPr>
              <a:t> March 2022, there were 14,299 staff (WTE) in post (across clinical and non-clinical workforce roles) reported by 200 services. Though this represents a 4% increase from the 2021 position, it does not align with the heightened levels of growth evidenced in previous years.</a:t>
            </a:r>
          </a:p>
          <a:p>
            <a:pPr marL="0" indent="0">
              <a:lnSpc>
                <a:spcPct val="107000"/>
              </a:lnSpc>
              <a:spcAft>
                <a:spcPts val="800"/>
              </a:spcAft>
              <a:buNone/>
            </a:pPr>
            <a:r>
              <a:rPr lang="en-GB" sz="1200" dirty="0">
                <a:ea typeface="Calibri" panose="020F0502020204030204" pitchFamily="34" charset="0"/>
                <a:cs typeface="Times New Roman" panose="02020603050405020304" pitchFamily="18" charset="0"/>
              </a:rPr>
              <a:t>5,997 staff (WTE) were reported within high intensity roles, also marking a 4% uplift from 2021 figures.</a:t>
            </a:r>
          </a:p>
          <a:p>
            <a:pPr marL="0" indent="0">
              <a:lnSpc>
                <a:spcPct val="107000"/>
              </a:lnSpc>
              <a:spcAft>
                <a:spcPts val="800"/>
              </a:spcAft>
              <a:buNone/>
            </a:pPr>
            <a:r>
              <a:rPr lang="en-GB" sz="1200" dirty="0">
                <a:ea typeface="Calibri" panose="020F0502020204030204" pitchFamily="34" charset="0"/>
                <a:cs typeface="Times New Roman" panose="02020603050405020304" pitchFamily="18" charset="0"/>
              </a:rPr>
              <a:t>The low intensity workforce comprised 4,318 staff (WTE) in 2022, representing an increase of 5% from 2021.</a:t>
            </a:r>
          </a:p>
        </p:txBody>
      </p:sp>
    </p:spTree>
    <p:extLst>
      <p:ext uri="{BB962C8B-B14F-4D97-AF65-F5344CB8AC3E}">
        <p14:creationId xmlns:p14="http://schemas.microsoft.com/office/powerpoint/2010/main" val="435814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8B6575-8D02-7387-47B7-6EB51834925A}"/>
              </a:ext>
              <a:ext uri="{C183D7F6-B498-43B3-948B-1728B52AA6E4}">
                <adec:decorative xmlns:adec="http://schemas.microsoft.com/office/drawing/2017/decorative" val="1"/>
              </a:ext>
            </a:extLst>
          </p:cNvPr>
          <p:cNvSpPr/>
          <p:nvPr/>
        </p:nvSpPr>
        <p:spPr>
          <a:xfrm>
            <a:off x="1942" y="5586983"/>
            <a:ext cx="2476500" cy="1281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9169E59-B71A-45CF-A996-AC5D2145AB2D}"/>
              </a:ext>
            </a:extLst>
          </p:cNvPr>
          <p:cNvSpPr>
            <a:spLocks noGrp="1"/>
          </p:cNvSpPr>
          <p:nvPr>
            <p:ph type="title"/>
          </p:nvPr>
        </p:nvSpPr>
        <p:spPr/>
        <p:txBody>
          <a:bodyPr>
            <a:normAutofit fontScale="90000"/>
          </a:bodyPr>
          <a:lstStyle/>
          <a:p>
            <a:r>
              <a:rPr lang="en-GB" sz="3500" dirty="0"/>
              <a:t>National NHS Talking Therapies workforce overview 2019-2022</a:t>
            </a:r>
          </a:p>
        </p:txBody>
      </p:sp>
      <p:sp>
        <p:nvSpPr>
          <p:cNvPr id="4" name="Slide Number Placeholder 3">
            <a:extLst>
              <a:ext uri="{FF2B5EF4-FFF2-40B4-BE49-F238E27FC236}">
                <a16:creationId xmlns:a16="http://schemas.microsoft.com/office/drawing/2014/main" id="{BC0B8806-20F8-4302-BF8E-2B3A7971DFD8}"/>
              </a:ext>
            </a:extLst>
          </p:cNvPr>
          <p:cNvSpPr>
            <a:spLocks noGrp="1"/>
          </p:cNvSpPr>
          <p:nvPr>
            <p:ph type="sldNum" sz="quarter" idx="12"/>
          </p:nvPr>
        </p:nvSpPr>
        <p:spPr/>
        <p:txBody>
          <a:bodyPr/>
          <a:lstStyle/>
          <a:p>
            <a:fld id="{6FA9A11B-04D6-42DF-BB33-D91D786B2067}" type="slidenum">
              <a:rPr lang="en-GB" smtClean="0"/>
              <a:t>9</a:t>
            </a:fld>
            <a:endParaRPr lang="en-GB"/>
          </a:p>
        </p:txBody>
      </p:sp>
      <p:sp>
        <p:nvSpPr>
          <p:cNvPr id="6" name="TextBox 5">
            <a:extLst>
              <a:ext uri="{FF2B5EF4-FFF2-40B4-BE49-F238E27FC236}">
                <a16:creationId xmlns:a16="http://schemas.microsoft.com/office/drawing/2014/main" id="{13E4775D-8C49-E48B-9DC0-AD69A4C72555}"/>
              </a:ext>
            </a:extLst>
          </p:cNvPr>
          <p:cNvSpPr txBox="1"/>
          <p:nvPr/>
        </p:nvSpPr>
        <p:spPr>
          <a:xfrm>
            <a:off x="223647" y="4904162"/>
            <a:ext cx="9661018" cy="1754326"/>
          </a:xfrm>
          <a:prstGeom prst="rect">
            <a:avLst/>
          </a:prstGeom>
          <a:noFill/>
        </p:spPr>
        <p:txBody>
          <a:bodyPr wrap="square" rtlCol="0">
            <a:spAutoFit/>
          </a:bodyPr>
          <a:lstStyle/>
          <a:p>
            <a:r>
              <a:rPr lang="en-GB" sz="1200"/>
              <a:t>The above table illustrates the change in the national NHS Talking Therapies workforce from 30</a:t>
            </a:r>
            <a:r>
              <a:rPr lang="en-GB" sz="1200" baseline="30000"/>
              <a:t>th</a:t>
            </a:r>
            <a:r>
              <a:rPr lang="en-GB" sz="1200"/>
              <a:t> June 2019 to 31</a:t>
            </a:r>
            <a:r>
              <a:rPr lang="en-GB" sz="1200" baseline="30000"/>
              <a:t>st</a:t>
            </a:r>
            <a:r>
              <a:rPr lang="en-GB" sz="1200"/>
              <a:t> March 2022, categorised by overarching staff groups, with more granular breakdowns by individual job role demonstrated on subsequent pages. All figures relate to Whole Time Equivalent (WTE) data, unless stated.</a:t>
            </a:r>
          </a:p>
          <a:p>
            <a:endParaRPr lang="en-GB" sz="1200"/>
          </a:p>
          <a:p>
            <a:r>
              <a:rPr lang="en-GB" sz="1200"/>
              <a:t>Between 2019 and 2022, total staff numbers (WTE) working within NHS Talking Therapies services across England have risen by 38%; comprised of a 39% increase in patient-facing staff, and a 37% uplift in non-patient facing roles. Though there have been notable increases in staff numbers across both the high and low intensity workforce, low intensity posts have undergone the largest increase of these staff groups, demonstrating 54% growth from 2019 to 2022.</a:t>
            </a:r>
          </a:p>
          <a:p>
            <a:endParaRPr lang="en-GB" sz="1200"/>
          </a:p>
        </p:txBody>
      </p:sp>
      <p:pic>
        <p:nvPicPr>
          <p:cNvPr id="5" name="Picture 4" descr="A summary table showing the growth in number of staff in the NHS Talking Therapies workforce nationally (WTE) by staff group, and the percentage change each year from 2019 to 2022">
            <a:extLst>
              <a:ext uri="{FF2B5EF4-FFF2-40B4-BE49-F238E27FC236}">
                <a16:creationId xmlns:a16="http://schemas.microsoft.com/office/drawing/2014/main" id="{40AEF43C-142A-A050-EDBC-EA5C7D6E6F17}"/>
              </a:ext>
            </a:extLst>
          </p:cNvPr>
          <p:cNvPicPr>
            <a:picLocks noChangeAspect="1"/>
          </p:cNvPicPr>
          <p:nvPr/>
        </p:nvPicPr>
        <p:blipFill>
          <a:blip r:embed="rId2"/>
          <a:stretch>
            <a:fillRect/>
          </a:stretch>
        </p:blipFill>
        <p:spPr>
          <a:xfrm>
            <a:off x="333375" y="1276550"/>
            <a:ext cx="10341864" cy="3483266"/>
          </a:xfrm>
          <a:prstGeom prst="rect">
            <a:avLst/>
          </a:prstGeom>
        </p:spPr>
      </p:pic>
    </p:spTree>
    <p:extLst>
      <p:ext uri="{BB962C8B-B14F-4D97-AF65-F5344CB8AC3E}">
        <p14:creationId xmlns:p14="http://schemas.microsoft.com/office/powerpoint/2010/main" val="1745013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MC">
      <a:dk1>
        <a:sysClr val="windowText" lastClr="000000"/>
      </a:dk1>
      <a:lt1>
        <a:sysClr val="window" lastClr="FFFFFF"/>
      </a:lt1>
      <a:dk2>
        <a:srgbClr val="44546A"/>
      </a:dk2>
      <a:lt2>
        <a:srgbClr val="E7E6E6"/>
      </a:lt2>
      <a:accent1>
        <a:srgbClr val="005EB8"/>
      </a:accent1>
      <a:accent2>
        <a:srgbClr val="F13D4C"/>
      </a:accent2>
      <a:accent3>
        <a:srgbClr val="24BE4B"/>
      </a:accent3>
      <a:accent4>
        <a:srgbClr val="F1CB05"/>
      </a:accent4>
      <a:accent5>
        <a:srgbClr val="AE2473"/>
      </a:accent5>
      <a:accent6>
        <a:srgbClr val="768692"/>
      </a:accent6>
      <a:hlink>
        <a:srgbClr val="E8EDEE"/>
      </a:hlink>
      <a:folHlink>
        <a:srgbClr val="7BD3F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C863D66348F74A80EF1EF2B6B2D2A1" ma:contentTypeVersion="18" ma:contentTypeDescription="Create a new document." ma:contentTypeScope="" ma:versionID="b6f3a20879a099b22d20c0f3cb661992">
  <xsd:schema xmlns:xsd="http://www.w3.org/2001/XMLSchema" xmlns:xs="http://www.w3.org/2001/XMLSchema" xmlns:p="http://schemas.microsoft.com/office/2006/metadata/properties" xmlns:ns2="8d1c86c9-e727-46b8-8e60-6d315c8da76c" xmlns:ns3="cffba80a-7c73-4e02-b2da-8fa11b1d1a0d" targetNamespace="http://schemas.microsoft.com/office/2006/metadata/properties" ma:root="true" ma:fieldsID="81264932454bad7b7dce2767266cc0a3" ns2:_="" ns3:_="">
    <xsd:import namespace="8d1c86c9-e727-46b8-8e60-6d315c8da76c"/>
    <xsd:import namespace="cffba80a-7c73-4e02-b2da-8fa11b1d1a0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1c86c9-e727-46b8-8e60-6d315c8da7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b5e471e-86a7-4573-b003-24887ebde44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ffba80a-7c73-4e02-b2da-8fa11b1d1a0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ff9fa32-f305-42b0-bc87-e4689e6287c7}" ma:internalName="TaxCatchAll" ma:showField="CatchAllData" ma:web="cffba80a-7c73-4e02-b2da-8fa11b1d1a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ffba80a-7c73-4e02-b2da-8fa11b1d1a0d" xsi:nil="true"/>
    <lcf76f155ced4ddcb4097134ff3c332f xmlns="8d1c86c9-e727-46b8-8e60-6d315c8da76c">
      <Terms xmlns="http://schemas.microsoft.com/office/infopath/2007/PartnerControls"/>
    </lcf76f155ced4ddcb4097134ff3c332f>
    <SharedWithUsers xmlns="cffba80a-7c73-4e02-b2da-8fa11b1d1a0d">
      <UserInfo>
        <DisplayName>Naheem Akhtar</DisplayName>
        <AccountId>84</AccountId>
        <AccountType/>
      </UserInfo>
      <UserInfo>
        <DisplayName>Jaclyn Stoneham</DisplayName>
        <AccountId>1969</AccountId>
        <AccountType/>
      </UserInfo>
      <UserInfo>
        <DisplayName>Devon Puttick</DisplayName>
        <AccountId>12</AccountId>
        <AccountType/>
      </UserInfo>
      <UserInfo>
        <DisplayName>Carl Jessop</DisplayName>
        <AccountId>313</AccountId>
        <AccountType/>
      </UserInfo>
      <UserInfo>
        <DisplayName>Inderpal Bharj</DisplayName>
        <AccountId>2018</AccountId>
        <AccountType/>
      </UserInfo>
      <UserInfo>
        <DisplayName>Kate Evans</DisplayName>
        <AccountId>13</AccountId>
        <AccountType/>
      </UserInfo>
      <UserInfo>
        <DisplayName>Jennifer Rouse</DisplayName>
        <AccountId>490</AccountId>
        <AccountType/>
      </UserInfo>
    </SharedWithUsers>
  </documentManagement>
</p:properties>
</file>

<file path=customXml/itemProps1.xml><?xml version="1.0" encoding="utf-8"?>
<ds:datastoreItem xmlns:ds="http://schemas.openxmlformats.org/officeDocument/2006/customXml" ds:itemID="{6B8AD7C0-F376-4A6A-90F9-8EF0E425193A}"/>
</file>

<file path=customXml/itemProps2.xml><?xml version="1.0" encoding="utf-8"?>
<ds:datastoreItem xmlns:ds="http://schemas.openxmlformats.org/officeDocument/2006/customXml" ds:itemID="{15CCFE20-BB86-4513-BFB2-6D0BC37BA6F7}">
  <ds:schemaRefs>
    <ds:schemaRef ds:uri="http://schemas.microsoft.com/sharepoint/v3/contenttype/forms"/>
  </ds:schemaRefs>
</ds:datastoreItem>
</file>

<file path=customXml/itemProps3.xml><?xml version="1.0" encoding="utf-8"?>
<ds:datastoreItem xmlns:ds="http://schemas.openxmlformats.org/officeDocument/2006/customXml" ds:itemID="{F9E91793-F1E0-4D39-B36F-D52AF3FCB8DF}">
  <ds:schemaRefs>
    <ds:schemaRef ds:uri="http://schemas.microsoft.com/office/2006/documentManagement/types"/>
    <ds:schemaRef ds:uri="http://purl.org/dc/terms/"/>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cffba80a-7c73-4e02-b2da-8fa11b1d1a0d"/>
    <ds:schemaRef ds:uri="8d1c86c9-e727-46b8-8e60-6d315c8da76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7903</Words>
  <Application>Microsoft Office PowerPoint</Application>
  <PresentationFormat>Widescreen</PresentationFormat>
  <Paragraphs>456</Paragraphs>
  <Slides>60</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60</vt:i4>
      </vt:variant>
    </vt:vector>
  </HeadingPairs>
  <TitlesOfParts>
    <vt:vector size="66" baseType="lpstr">
      <vt:lpstr>Arial</vt:lpstr>
      <vt:lpstr>Calibri</vt:lpstr>
      <vt:lpstr>Courier New</vt:lpstr>
      <vt:lpstr>Segoe UI</vt:lpstr>
      <vt:lpstr>Office Theme</vt:lpstr>
      <vt:lpstr>1_Office Theme</vt:lpstr>
      <vt:lpstr>Health Education England  NHS Talking Therapies for Anxiety and Depression Workforce Census  </vt:lpstr>
      <vt:lpstr>Contents</vt:lpstr>
      <vt:lpstr>Acknowledgements</vt:lpstr>
      <vt:lpstr>Introduction to NHS Talking Therapies for Anxiety and Depression (previously known as IAPT)</vt:lpstr>
      <vt:lpstr>Introduction to NHS Talking Therapies - workforce roles</vt:lpstr>
      <vt:lpstr>Project background</vt:lpstr>
      <vt:lpstr>The NHS Talking Therapies workforce in summary as of 31st March 2022</vt:lpstr>
      <vt:lpstr>National NHS Talking Therapies workforce overview - timeseries</vt:lpstr>
      <vt:lpstr>National NHS Talking Therapies workforce overview 2019-2022</vt:lpstr>
      <vt:lpstr>National NHS Talking Therapies workforce overview 2019-2022 –  breakdown by role (1)</vt:lpstr>
      <vt:lpstr>National NHS Talking Therapies workforce overview 2019-2022 –  breakdown by role (2)</vt:lpstr>
      <vt:lpstr>National NHS Talking Therapies workforce overview 2019-2022 –  breakdown by role (3)</vt:lpstr>
      <vt:lpstr>National NHS Talking Therapies workforce overview 2019-2022 –  breakdown by role (4)</vt:lpstr>
      <vt:lpstr>Project findings  NHS Talking Therapies service provision  and activity</vt:lpstr>
      <vt:lpstr>NHS Talking Therapies-LTC</vt:lpstr>
      <vt:lpstr>Service provision – access</vt:lpstr>
      <vt:lpstr>Age restrictions</vt:lpstr>
      <vt:lpstr>Therapy in languages other than English</vt:lpstr>
      <vt:lpstr>Therapeutic offer</vt:lpstr>
      <vt:lpstr>Digital offer</vt:lpstr>
      <vt:lpstr>Project findings  Workforce profile</vt:lpstr>
      <vt:lpstr>Workforce composition (WTE)</vt:lpstr>
      <vt:lpstr>Workforce size by service</vt:lpstr>
      <vt:lpstr>Workforce composition – qualified HITs vs PWPs</vt:lpstr>
      <vt:lpstr>Workforce size by service – qualified HITs</vt:lpstr>
      <vt:lpstr>Workforce size by service – qualified PWPs</vt:lpstr>
      <vt:lpstr>Supervisory roles – NHS Talking Therapies trained</vt:lpstr>
      <vt:lpstr>HITs progressing from PWPs</vt:lpstr>
      <vt:lpstr>Trainees</vt:lpstr>
      <vt:lpstr>Low to high intensity trainees by service</vt:lpstr>
      <vt:lpstr>Project findings  High intensity staffing</vt:lpstr>
      <vt:lpstr>High intensity workforce composition (WTE)</vt:lpstr>
      <vt:lpstr>High intensity workforce – NHS Talking Therapies accredited</vt:lpstr>
      <vt:lpstr>Delivery of therapies</vt:lpstr>
      <vt:lpstr>Project findings  Low intensity staffing</vt:lpstr>
      <vt:lpstr>Low intensity workforce composition (WTE)</vt:lpstr>
      <vt:lpstr>Low intensity workforce – NHS Talking Therapies registered</vt:lpstr>
      <vt:lpstr>Project findings  Workforce demographics</vt:lpstr>
      <vt:lpstr>Ethnicity</vt:lpstr>
      <vt:lpstr>Gender</vt:lpstr>
      <vt:lpstr>Project findings  Workforce summary metrics</vt:lpstr>
      <vt:lpstr>Sickness</vt:lpstr>
      <vt:lpstr>Bank and Agency Staffing</vt:lpstr>
      <vt:lpstr>Vacancies</vt:lpstr>
      <vt:lpstr>Staff leavers in previous 12 months</vt:lpstr>
      <vt:lpstr>Staff leavers no longer working for NHS services </vt:lpstr>
      <vt:lpstr>Project findings  Staff discrimination</vt:lpstr>
      <vt:lpstr>Discrimination in the workplace</vt:lpstr>
      <vt:lpstr>Grounds for discrimination</vt:lpstr>
      <vt:lpstr>Conclusions</vt:lpstr>
      <vt:lpstr>Conclusions</vt:lpstr>
      <vt:lpstr>Appendices</vt:lpstr>
      <vt:lpstr>2022 staffing</vt:lpstr>
      <vt:lpstr>NHS Talking Therapies workforce overview 2019-2022 –  NHS services - breakdown by role (1)</vt:lpstr>
      <vt:lpstr>NHS Talking Therapies workforce overview 2019-2022 –  NHS services - breakdown by role (2)</vt:lpstr>
      <vt:lpstr>NHS Talking Therapies workforce overview 2019-2022 –  NHS services - breakdown by role (3)</vt:lpstr>
      <vt:lpstr>NHS Talking Therapies workforce overview 2019-2022 –  Non-NHS services - breakdown by role (1)</vt:lpstr>
      <vt:lpstr>NHS Talking Therapies workforce overview 2019-2022 –  Non-NHS services - breakdown by role (2) </vt:lpstr>
      <vt:lpstr>NHS Talking Therapies workforce overview 2019-2022 –  Non-NHS services - breakdown by role (3) </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HEE NHS Talking Therapies for Anxiety and Depression Workforce Census 2022 - National Report - accessible</dc:title>
  <dc:creator>Ellie Gosling</dc:creator>
  <cp:lastModifiedBy>Jennifer Rouse</cp:lastModifiedBy>
  <cp:revision>9</cp:revision>
  <cp:lastPrinted>2021-11-17T16:58:06Z</cp:lastPrinted>
  <dcterms:created xsi:type="dcterms:W3CDTF">2019-08-20T13:11:34Z</dcterms:created>
  <dcterms:modified xsi:type="dcterms:W3CDTF">2023-01-30T11:49:54Z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0x010100DFC863D66348F74A80EF1EF2B6B2D2A1</vt:lpwstr>
  </property>
  <property fmtid="{D5CDD505-2E9C-101B-9397-08002B2CF9AE}" pid="3" name="MediaServiceImageTags">
    <vt:lpwstr/>
  </property>
</Properties>
</file>