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2" r:id="rId3"/>
    <p:sldId id="266" r:id="rId4"/>
    <p:sldId id="267" r:id="rId5"/>
    <p:sldId id="268" r:id="rId6"/>
    <p:sldId id="269" r:id="rId7"/>
    <p:sldId id="270" r:id="rId8"/>
    <p:sldId id="263" r:id="rId9"/>
    <p:sldId id="259" r:id="rId10"/>
    <p:sldId id="264" r:id="rId11"/>
    <p:sldId id="291" r:id="rId12"/>
    <p:sldId id="26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92" r:id="rId24"/>
    <p:sldId id="293" r:id="rId25"/>
    <p:sldId id="294" r:id="rId26"/>
    <p:sldId id="295" r:id="rId27"/>
    <p:sldId id="296" r:id="rId28"/>
    <p:sldId id="286" r:id="rId29"/>
    <p:sldId id="288" r:id="rId30"/>
    <p:sldId id="287" r:id="rId31"/>
    <p:sldId id="289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EE powerpoint template" id="{1EFFF720-98EF-D645-AFB2-89C2470DC210}">
          <p14:sldIdLst>
            <p14:sldId id="256"/>
            <p14:sldId id="262"/>
            <p14:sldId id="266"/>
            <p14:sldId id="267"/>
            <p14:sldId id="268"/>
            <p14:sldId id="269"/>
            <p14:sldId id="270"/>
            <p14:sldId id="263"/>
            <p14:sldId id="259"/>
            <p14:sldId id="264"/>
            <p14:sldId id="291"/>
            <p14:sldId id="26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92"/>
            <p14:sldId id="293"/>
            <p14:sldId id="294"/>
            <p14:sldId id="295"/>
            <p14:sldId id="296"/>
            <p14:sldId id="286"/>
            <p14:sldId id="288"/>
            <p14:sldId id="287"/>
            <p14:sldId id="289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0054"/>
    <a:srgbClr val="003893"/>
    <a:srgbClr val="E28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961" autoAdjust="0"/>
  </p:normalViewPr>
  <p:slideViewPr>
    <p:cSldViewPr snapToGrid="0" snapToObjects="1">
      <p:cViewPr varScale="1">
        <p:scale>
          <a:sx n="111" d="100"/>
          <a:sy n="111" d="100"/>
        </p:scale>
        <p:origin x="99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All </a:t>
            </a:r>
            <a:r>
              <a:rPr lang="en-US" dirty="0" smtClean="0"/>
              <a:t>pay bands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pay bands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70E-426A-98E8-FFC8DC1D45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70E-426A-98E8-FFC8DC1D45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70E-426A-98E8-FFC8DC1D45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70E-426A-98E8-FFC8DC1D454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70E-426A-98E8-FFC8DC1D454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70E-426A-98E8-FFC8DC1D454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Under 25</c:v>
                </c:pt>
                <c:pt idx="1">
                  <c:v>25 - 34</c:v>
                </c:pt>
                <c:pt idx="2">
                  <c:v>35 - 44</c:v>
                </c:pt>
                <c:pt idx="3">
                  <c:v>45 - 54</c:v>
                </c:pt>
                <c:pt idx="4">
                  <c:v>55 - 64</c:v>
                </c:pt>
                <c:pt idx="5">
                  <c:v>65 and over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7.0000000000000007E-2</c:v>
                </c:pt>
                <c:pt idx="1">
                  <c:v>0.3</c:v>
                </c:pt>
                <c:pt idx="2">
                  <c:v>0.28000000000000003</c:v>
                </c:pt>
                <c:pt idx="3">
                  <c:v>0.25</c:v>
                </c:pt>
                <c:pt idx="4">
                  <c:v>0.1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4-4446-9DE5-969419B94A0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Pay bands 1-4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Pay bands 1-4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922-42C4-BA05-DD5AE86B8F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922-42C4-BA05-DD5AE86B8F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922-42C4-BA05-DD5AE86B8F4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922-42C4-BA05-DD5AE86B8F4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922-42C4-BA05-DD5AE86B8F4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922-42C4-BA05-DD5AE86B8F4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922-42C4-BA05-DD5AE86B8F4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White</c:v>
                </c:pt>
                <c:pt idx="1">
                  <c:v>Asian or Asian British</c:v>
                </c:pt>
                <c:pt idx="2">
                  <c:v>Black or Black British</c:v>
                </c:pt>
                <c:pt idx="3">
                  <c:v>Chinese</c:v>
                </c:pt>
                <c:pt idx="4">
                  <c:v>Mixed</c:v>
                </c:pt>
                <c:pt idx="5">
                  <c:v>Other</c:v>
                </c:pt>
                <c:pt idx="6">
                  <c:v>Unknown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0.65</c:v>
                </c:pt>
                <c:pt idx="1">
                  <c:v>0.11</c:v>
                </c:pt>
                <c:pt idx="2">
                  <c:v>7.0000000000000007E-2</c:v>
                </c:pt>
                <c:pt idx="3">
                  <c:v>0.02</c:v>
                </c:pt>
                <c:pt idx="4">
                  <c:v>0.01</c:v>
                </c:pt>
                <c:pt idx="5">
                  <c:v>0.01</c:v>
                </c:pt>
                <c:pt idx="6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4-4446-9DE5-969419B94A0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Pay bands 5-7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Pay bands 5-7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D9C-4988-A657-4C41BC8044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D9C-4988-A657-4C41BC80447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D9C-4988-A657-4C41BC80447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D9C-4988-A657-4C41BC80447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D9C-4988-A657-4C41BC80447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D9C-4988-A657-4C41BC80447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8D9C-4988-A657-4C41BC80447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White</c:v>
                </c:pt>
                <c:pt idx="1">
                  <c:v>Asian or Asian British</c:v>
                </c:pt>
                <c:pt idx="2">
                  <c:v>Black or Black British</c:v>
                </c:pt>
                <c:pt idx="3">
                  <c:v>Chinese</c:v>
                </c:pt>
                <c:pt idx="4">
                  <c:v>Mixed</c:v>
                </c:pt>
                <c:pt idx="5">
                  <c:v>Other</c:v>
                </c:pt>
                <c:pt idx="6">
                  <c:v>Unknown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0.73</c:v>
                </c:pt>
                <c:pt idx="1">
                  <c:v>7.0000000000000007E-2</c:v>
                </c:pt>
                <c:pt idx="2">
                  <c:v>0.06</c:v>
                </c:pt>
                <c:pt idx="3">
                  <c:v>0.01</c:v>
                </c:pt>
                <c:pt idx="4">
                  <c:v>0.02</c:v>
                </c:pt>
                <c:pt idx="5">
                  <c:v>0.02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4-4446-9DE5-969419B94A0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Pay bands 8a-9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Pay bands 8a-9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003-4FD3-BE00-FCE72665C6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003-4FD3-BE00-FCE72665C6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003-4FD3-BE00-FCE72665C6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003-4FD3-BE00-FCE72665C6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003-4FD3-BE00-FCE72665C6B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003-4FD3-BE00-FCE72665C6B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003-4FD3-BE00-FCE72665C6B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White</c:v>
                </c:pt>
                <c:pt idx="1">
                  <c:v>Asian or Asian British</c:v>
                </c:pt>
                <c:pt idx="2">
                  <c:v>Black or Black British</c:v>
                </c:pt>
                <c:pt idx="3">
                  <c:v>Chinese</c:v>
                </c:pt>
                <c:pt idx="4">
                  <c:v>Mixed</c:v>
                </c:pt>
                <c:pt idx="5">
                  <c:v>Other</c:v>
                </c:pt>
                <c:pt idx="6">
                  <c:v>Unknown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0.83</c:v>
                </c:pt>
                <c:pt idx="1">
                  <c:v>0.05</c:v>
                </c:pt>
                <c:pt idx="2">
                  <c:v>0.02</c:v>
                </c:pt>
                <c:pt idx="3">
                  <c:v>0</c:v>
                </c:pt>
                <c:pt idx="4">
                  <c:v>0.01</c:v>
                </c:pt>
                <c:pt idx="5">
                  <c:v>0</c:v>
                </c:pt>
                <c:pt idx="6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4-4446-9DE5-969419B94A0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All pay bands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pay bands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997-4F81-A4CC-B6C3383784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997-4F81-A4CC-B6C3383784C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0.28000000000000003</c:v>
                </c:pt>
                <c:pt idx="1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4-4446-9DE5-969419B94A0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Pay bands 1-4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Pay bands 1-4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3F1-4A0D-A89E-474707FA2D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3F1-4A0D-A89E-474707FA2D1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0.27</c:v>
                </c:pt>
                <c:pt idx="1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4-4446-9DE5-969419B94A0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Pay bands 5-7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Pay bands 5-7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287-4A48-ADF9-F1B2176F3D0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287-4A48-ADF9-F1B2176F3D0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0.27</c:v>
                </c:pt>
                <c:pt idx="1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4-4446-9DE5-969419B94A0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Pay bands 8a-9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Pay bands 8a-9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BF2-4014-A957-181CBF2EB2B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BF2-4014-A957-181CBF2EB2B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0.31</c:v>
                </c:pt>
                <c:pt idx="1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4-4446-9DE5-969419B94A0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All </a:t>
            </a:r>
            <a:r>
              <a:rPr lang="en-US" dirty="0" smtClean="0"/>
              <a:t>pay bands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pay bands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BA3-4AD6-8A4A-B532C6061C6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BA3-4AD6-8A4A-B532C6061C6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BA3-4AD6-8A4A-B532C6061C6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BA3-4AD6-8A4A-B532C6061C6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BA3-4AD6-8A4A-B532C6061C6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BA3-4AD6-8A4A-B532C6061C6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Atheism</c:v>
                </c:pt>
                <c:pt idx="1">
                  <c:v>Christianity</c:v>
                </c:pt>
                <c:pt idx="2">
                  <c:v>Islam</c:v>
                </c:pt>
                <c:pt idx="3">
                  <c:v>Other</c:v>
                </c:pt>
                <c:pt idx="4">
                  <c:v>Do not wish to disclose</c:v>
                </c:pt>
                <c:pt idx="5">
                  <c:v>Unknown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0.15</c:v>
                </c:pt>
                <c:pt idx="1">
                  <c:v>0.4</c:v>
                </c:pt>
                <c:pt idx="2">
                  <c:v>0.04</c:v>
                </c:pt>
                <c:pt idx="3">
                  <c:v>0.1</c:v>
                </c:pt>
                <c:pt idx="4">
                  <c:v>0.17</c:v>
                </c:pt>
                <c:pt idx="5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4-4446-9DE5-969419B94A0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Pay bands 1-4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Bands 1-4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1A9-40D5-9BC7-84DFBDA6B1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1A9-40D5-9BC7-84DFBDA6B1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1A9-40D5-9BC7-84DFBDA6B1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1A9-40D5-9BC7-84DFBDA6B1B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1A9-40D5-9BC7-84DFBDA6B1B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1A9-40D5-9BC7-84DFBDA6B1B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Atheism</c:v>
                </c:pt>
                <c:pt idx="1">
                  <c:v>Christianity</c:v>
                </c:pt>
                <c:pt idx="2">
                  <c:v>Islam</c:v>
                </c:pt>
                <c:pt idx="3">
                  <c:v>Other</c:v>
                </c:pt>
                <c:pt idx="4">
                  <c:v>Do not wish to disclose</c:v>
                </c:pt>
                <c:pt idx="5">
                  <c:v>Unknown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0.15</c:v>
                </c:pt>
                <c:pt idx="1">
                  <c:v>0.39</c:v>
                </c:pt>
                <c:pt idx="2">
                  <c:v>0.09</c:v>
                </c:pt>
                <c:pt idx="3">
                  <c:v>0.1</c:v>
                </c:pt>
                <c:pt idx="4">
                  <c:v>0.12</c:v>
                </c:pt>
                <c:pt idx="5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4-4446-9DE5-969419B94A0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Pay bands 5-7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Bands 5-7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F86-467E-A456-38EBA4A52B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F86-467E-A456-38EBA4A52B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F86-467E-A456-38EBA4A52B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F86-467E-A456-38EBA4A52BE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F86-467E-A456-38EBA4A52BE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F86-467E-A456-38EBA4A52BE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Atheism</c:v>
                </c:pt>
                <c:pt idx="1">
                  <c:v>Christianity</c:v>
                </c:pt>
                <c:pt idx="2">
                  <c:v>Islam</c:v>
                </c:pt>
                <c:pt idx="3">
                  <c:v>Other</c:v>
                </c:pt>
                <c:pt idx="4">
                  <c:v>Do not wish to disclose</c:v>
                </c:pt>
                <c:pt idx="5">
                  <c:v>Unknown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0.16</c:v>
                </c:pt>
                <c:pt idx="1">
                  <c:v>0.39</c:v>
                </c:pt>
                <c:pt idx="2">
                  <c:v>0.04</c:v>
                </c:pt>
                <c:pt idx="3">
                  <c:v>0.1</c:v>
                </c:pt>
                <c:pt idx="4">
                  <c:v>0.18</c:v>
                </c:pt>
                <c:pt idx="5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4-4446-9DE5-969419B94A0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Pay bands</a:t>
            </a:r>
            <a:r>
              <a:rPr lang="en-US" baseline="0" dirty="0" smtClean="0"/>
              <a:t> 1-4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Pay bands 1-4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95D-4EF3-8F07-7E73D580C2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95D-4EF3-8F07-7E73D580C2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95D-4EF3-8F07-7E73D580C2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95D-4EF3-8F07-7E73D580C20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95D-4EF3-8F07-7E73D580C20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95D-4EF3-8F07-7E73D580C20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Under 25</c:v>
                </c:pt>
                <c:pt idx="1">
                  <c:v>25 - 34</c:v>
                </c:pt>
                <c:pt idx="2">
                  <c:v>35 - 44</c:v>
                </c:pt>
                <c:pt idx="3">
                  <c:v>45 - 54</c:v>
                </c:pt>
                <c:pt idx="4">
                  <c:v>55 - 64</c:v>
                </c:pt>
                <c:pt idx="5">
                  <c:v>65 and over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0.21</c:v>
                </c:pt>
                <c:pt idx="1">
                  <c:v>0.36</c:v>
                </c:pt>
                <c:pt idx="2">
                  <c:v>0.17</c:v>
                </c:pt>
                <c:pt idx="3">
                  <c:v>0.17</c:v>
                </c:pt>
                <c:pt idx="4">
                  <c:v>0.09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4-4446-9DE5-969419B94A0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Pay bands 8a-9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Bands 8a-9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4B7-4258-8189-B6247773B7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4B7-4258-8189-B6247773B7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4B7-4258-8189-B6247773B7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4B7-4258-8189-B6247773B72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4B7-4258-8189-B6247773B72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4B7-4258-8189-B6247773B72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Atheism</c:v>
                </c:pt>
                <c:pt idx="1">
                  <c:v>Christianity</c:v>
                </c:pt>
                <c:pt idx="2">
                  <c:v>Islam</c:v>
                </c:pt>
                <c:pt idx="3">
                  <c:v>Other</c:v>
                </c:pt>
                <c:pt idx="4">
                  <c:v>Do not wish to disclose</c:v>
                </c:pt>
                <c:pt idx="5">
                  <c:v>Unknown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0.13</c:v>
                </c:pt>
                <c:pt idx="1">
                  <c:v>0.44</c:v>
                </c:pt>
                <c:pt idx="2">
                  <c:v>0.02</c:v>
                </c:pt>
                <c:pt idx="3">
                  <c:v>0.1</c:v>
                </c:pt>
                <c:pt idx="4">
                  <c:v>0.18</c:v>
                </c:pt>
                <c:pt idx="5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4-4446-9DE5-969419B94A0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All pay bands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pay bands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AA0-4036-B092-CF70360CAE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AA0-4036-B092-CF70360CAEC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AA0-4036-B092-CF70360CAEC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AA0-4036-B092-CF70360CAEC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AA0-4036-B092-CF70360CAEC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Heterosexual</c:v>
                </c:pt>
                <c:pt idx="1">
                  <c:v>Gay or Lesbian</c:v>
                </c:pt>
                <c:pt idx="2">
                  <c:v>Bisexual</c:v>
                </c:pt>
                <c:pt idx="3">
                  <c:v>Do not wish to disclose</c:v>
                </c:pt>
                <c:pt idx="4">
                  <c:v>Unknown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0.73</c:v>
                </c:pt>
                <c:pt idx="1">
                  <c:v>0.02</c:v>
                </c:pt>
                <c:pt idx="2">
                  <c:v>0.01</c:v>
                </c:pt>
                <c:pt idx="3">
                  <c:v>0.1</c:v>
                </c:pt>
                <c:pt idx="4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4-4446-9DE5-969419B94A0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Pay</a:t>
            </a:r>
            <a:r>
              <a:rPr lang="en-US" baseline="0" dirty="0" smtClean="0"/>
              <a:t> bands 1-4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Pay bands 1-4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845-4551-811C-101DC6CA864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845-4551-811C-101DC6CA864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845-4551-811C-101DC6CA864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845-4551-811C-101DC6CA864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845-4551-811C-101DC6CA864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Heterosexual</c:v>
                </c:pt>
                <c:pt idx="1">
                  <c:v>Gay or Lesbian</c:v>
                </c:pt>
                <c:pt idx="2">
                  <c:v>Bisexual</c:v>
                </c:pt>
                <c:pt idx="3">
                  <c:v>Do not wish to disclose</c:v>
                </c:pt>
                <c:pt idx="4">
                  <c:v>Unknown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0.74</c:v>
                </c:pt>
                <c:pt idx="1">
                  <c:v>0.03</c:v>
                </c:pt>
                <c:pt idx="2">
                  <c:v>0.01</c:v>
                </c:pt>
                <c:pt idx="3">
                  <c:v>7.0000000000000007E-2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4-4446-9DE5-969419B94A0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Pay bands</a:t>
            </a:r>
            <a:r>
              <a:rPr lang="en-US" baseline="0" dirty="0" smtClean="0"/>
              <a:t> 5-7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Pay bands 5-7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701-4B02-81FD-F409765D3B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701-4B02-81FD-F409765D3B2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701-4B02-81FD-F409765D3B2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701-4B02-81FD-F409765D3B2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701-4B02-81FD-F409765D3B2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Heterosexual</c:v>
                </c:pt>
                <c:pt idx="1">
                  <c:v>Gay or Lesbian</c:v>
                </c:pt>
                <c:pt idx="2">
                  <c:v>Bisexual</c:v>
                </c:pt>
                <c:pt idx="3">
                  <c:v>Do not wish to disclose</c:v>
                </c:pt>
                <c:pt idx="4">
                  <c:v>Unknown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0.74</c:v>
                </c:pt>
                <c:pt idx="1">
                  <c:v>0.02</c:v>
                </c:pt>
                <c:pt idx="2">
                  <c:v>0.01</c:v>
                </c:pt>
                <c:pt idx="3">
                  <c:v>0.1</c:v>
                </c:pt>
                <c:pt idx="4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4-4446-9DE5-969419B94A0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Pay bands</a:t>
            </a:r>
            <a:r>
              <a:rPr lang="en-US" baseline="0" dirty="0" smtClean="0"/>
              <a:t> 8a-9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Pay bands 8a-9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876-4CAA-A49C-7591CE3CD9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876-4CAA-A49C-7591CE3CD9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876-4CAA-A49C-7591CE3CD9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876-4CAA-A49C-7591CE3CD9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876-4CAA-A49C-7591CE3CD9F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Heterosexual</c:v>
                </c:pt>
                <c:pt idx="1">
                  <c:v>Gay or Lesbian</c:v>
                </c:pt>
                <c:pt idx="2">
                  <c:v>Bisexual</c:v>
                </c:pt>
                <c:pt idx="3">
                  <c:v>Do not wish to disclose</c:v>
                </c:pt>
                <c:pt idx="4">
                  <c:v>Unknown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0.71</c:v>
                </c:pt>
                <c:pt idx="1">
                  <c:v>0.02</c:v>
                </c:pt>
                <c:pt idx="2">
                  <c:v>0.01</c:v>
                </c:pt>
                <c:pt idx="3">
                  <c:v>0.11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4-4446-9DE5-969419B94A0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Pay bands</a:t>
            </a:r>
            <a:r>
              <a:rPr lang="en-US" baseline="0" dirty="0" smtClean="0"/>
              <a:t> 5-7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Bands 5-7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2D5-4787-8FE9-C43A63EEC9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2D5-4787-8FE9-C43A63EEC9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2D5-4787-8FE9-C43A63EEC91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2D5-4787-8FE9-C43A63EEC91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2D5-4787-8FE9-C43A63EEC91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2D5-4787-8FE9-C43A63EEC91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Under 25</c:v>
                </c:pt>
                <c:pt idx="1">
                  <c:v>25 - 34</c:v>
                </c:pt>
                <c:pt idx="2">
                  <c:v>35 - 44</c:v>
                </c:pt>
                <c:pt idx="3">
                  <c:v>45 - 54</c:v>
                </c:pt>
                <c:pt idx="4">
                  <c:v>55 - 64</c:v>
                </c:pt>
                <c:pt idx="5">
                  <c:v>65 and over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0.05</c:v>
                </c:pt>
                <c:pt idx="1">
                  <c:v>0.38</c:v>
                </c:pt>
                <c:pt idx="2">
                  <c:v>0.27</c:v>
                </c:pt>
                <c:pt idx="3">
                  <c:v>0.22</c:v>
                </c:pt>
                <c:pt idx="4">
                  <c:v>7.0000000000000007E-2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4-4446-9DE5-969419B94A0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Pay bands</a:t>
            </a:r>
            <a:r>
              <a:rPr lang="en-US" baseline="0" dirty="0" smtClean="0"/>
              <a:t> 8a-9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Bands 8a-9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47C-4702-92AC-E82194F8B5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47C-4702-92AC-E82194F8B5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47C-4702-92AC-E82194F8B54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47C-4702-92AC-E82194F8B54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47C-4702-92AC-E82194F8B54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47C-4702-92AC-E82194F8B54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Under 25</c:v>
                </c:pt>
                <c:pt idx="1">
                  <c:v>25 - 34</c:v>
                </c:pt>
                <c:pt idx="2">
                  <c:v>35 - 44</c:v>
                </c:pt>
                <c:pt idx="3">
                  <c:v>45 - 54</c:v>
                </c:pt>
                <c:pt idx="4">
                  <c:v>55 - 64</c:v>
                </c:pt>
                <c:pt idx="5">
                  <c:v>65 and over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</c:v>
                </c:pt>
                <c:pt idx="1">
                  <c:v>0.13</c:v>
                </c:pt>
                <c:pt idx="2">
                  <c:v>0.36</c:v>
                </c:pt>
                <c:pt idx="3">
                  <c:v>0.36</c:v>
                </c:pt>
                <c:pt idx="4">
                  <c:v>0.14000000000000001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4-4446-9DE5-969419B94A0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All </a:t>
            </a:r>
            <a:r>
              <a:rPr lang="en-US" dirty="0" smtClean="0"/>
              <a:t>pay bands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pay bands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03E-4B3B-8344-33B012CDFE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03E-4B3B-8344-33B012CDFE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03E-4B3B-8344-33B012CDFE6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Disabled </c:v>
                </c:pt>
                <c:pt idx="1">
                  <c:v>Not disabled</c:v>
                </c:pt>
                <c:pt idx="2">
                  <c:v>Unknown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0.06</c:v>
                </c:pt>
                <c:pt idx="1">
                  <c:v>0.74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4-4446-9DE5-969419B94A0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Pay bands </a:t>
            </a:r>
            <a:r>
              <a:rPr lang="en-US" dirty="0"/>
              <a:t>1-4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Bands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3EA-4815-8062-E1F2C883698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3EA-4815-8062-E1F2C88369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3EA-4815-8062-E1F2C883698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Disabled</c:v>
                </c:pt>
                <c:pt idx="1">
                  <c:v>Not disabled</c:v>
                </c:pt>
                <c:pt idx="2">
                  <c:v>Unknown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0.09</c:v>
                </c:pt>
                <c:pt idx="1">
                  <c:v>0.71</c:v>
                </c:pt>
                <c:pt idx="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4-4446-9DE5-969419B94A0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Pay bands 5-7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Pay bands 5-7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A83-4EBE-A7DE-8E5439FB8B7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A83-4EBE-A7DE-8E5439FB8B7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A83-4EBE-A7DE-8E5439FB8B7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Disabled</c:v>
                </c:pt>
                <c:pt idx="1">
                  <c:v>Not disabled</c:v>
                </c:pt>
                <c:pt idx="2">
                  <c:v>Unknown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0.05</c:v>
                </c:pt>
                <c:pt idx="1">
                  <c:v>0.75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4-4446-9DE5-969419B94A0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Pay bands 8a-9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Pay Bands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0B8-46D4-BBC6-C281703A43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0B8-46D4-BBC6-C281703A43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0B8-46D4-BBC6-C281703A43A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Disabled</c:v>
                </c:pt>
                <c:pt idx="1">
                  <c:v>Not disabled</c:v>
                </c:pt>
                <c:pt idx="2">
                  <c:v>Unknown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0.04</c:v>
                </c:pt>
                <c:pt idx="1">
                  <c:v>0.73</c:v>
                </c:pt>
                <c:pt idx="2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4-4446-9DE5-969419B94A0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All pay bands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pay bands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0A6-4BE7-BC82-0543F0B6B0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0A6-4BE7-BC82-0543F0B6B0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0A6-4BE7-BC82-0543F0B6B03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0A6-4BE7-BC82-0543F0B6B03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0A6-4BE7-BC82-0543F0B6B03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0A6-4BE7-BC82-0543F0B6B03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0A6-4BE7-BC82-0543F0B6B03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White</c:v>
                </c:pt>
                <c:pt idx="1">
                  <c:v>Asian or Asian British</c:v>
                </c:pt>
                <c:pt idx="2">
                  <c:v>Black or Black British</c:v>
                </c:pt>
                <c:pt idx="3">
                  <c:v>Chinese</c:v>
                </c:pt>
                <c:pt idx="4">
                  <c:v>Mixed</c:v>
                </c:pt>
                <c:pt idx="5">
                  <c:v>Other</c:v>
                </c:pt>
                <c:pt idx="6">
                  <c:v>Unknown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0.74</c:v>
                </c:pt>
                <c:pt idx="1">
                  <c:v>0.08</c:v>
                </c:pt>
                <c:pt idx="2">
                  <c:v>0.05</c:v>
                </c:pt>
                <c:pt idx="3">
                  <c:v>0.01</c:v>
                </c:pt>
                <c:pt idx="4">
                  <c:v>0.02</c:v>
                </c:pt>
                <c:pt idx="5">
                  <c:v>0.01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4-4446-9DE5-969419B94A0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E2E82-72CD-0544-803E-ECCCB1A6640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868A9-83B6-F748-BF71-689B21C2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11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E4FC7-C1BC-BD40-85E8-F7D387FACD0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B3131-83C0-9847-95A8-B83A12FBB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04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B3131-83C0-9847-95A8-B83A12FBB6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57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 smtClean="0"/>
              <a:t>Slide title – Arial, 36, Bold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54924"/>
            <a:ext cx="7839075" cy="37206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 Body text – Arial, 24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937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A00054"/>
                </a:solidFill>
              </a:defRPr>
            </a:lvl1pPr>
          </a:lstStyle>
          <a:p>
            <a:r>
              <a:rPr lang="en-US" dirty="0" smtClean="0"/>
              <a:t>Slide title – Arial, 36, Bold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54924"/>
            <a:ext cx="4619297" cy="372066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 Body text – Arial, 24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218113" y="1954213"/>
            <a:ext cx="3673475" cy="3721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en-GB" dirty="0" smtClean="0"/>
              <a:t>Click here to insert your photograph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738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 smtClean="0"/>
              <a:t>Slide title – Arial, 36, Bold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7573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subtitle – Arial, 28, Bold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486025"/>
            <a:ext cx="7839075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 Body text – Arial, 24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361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, text and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A00054"/>
                </a:solidFill>
              </a:defRPr>
            </a:lvl1pPr>
          </a:lstStyle>
          <a:p>
            <a:r>
              <a:rPr lang="en-US" dirty="0" smtClean="0"/>
              <a:t>Slide title – Arial, 36, Bold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7573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Slide subtitle – Arial, 28, Bold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486025"/>
            <a:ext cx="4761186" cy="24574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 Body text – Arial, 24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5360988" y="2486025"/>
            <a:ext cx="3451225" cy="2457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</a:lstStyle>
          <a:p>
            <a:r>
              <a:rPr lang="en-GB" dirty="0" smtClean="0"/>
              <a:t>Click here to insert your photograph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3303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graphs and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970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904" y="360000"/>
            <a:ext cx="3099816" cy="6156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27379"/>
            <a:ext cx="9144000" cy="6306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189288"/>
            <a:ext cx="91440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3" r:id="rId2"/>
    <p:sldLayoutId id="2147483649" r:id="rId3"/>
    <p:sldLayoutId id="2147483650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162593"/>
            <a:ext cx="9144000" cy="3695606"/>
          </a:xfrm>
          <a:prstGeom prst="rect">
            <a:avLst/>
          </a:prstGeom>
          <a:blipFill rotWithShape="1">
            <a:blip r:embed="rId3"/>
            <a:srcRect/>
            <a:stretch>
              <a:fillRect b="-7154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576" y="2598448"/>
            <a:ext cx="8336362" cy="892044"/>
          </a:xfrm>
          <a:prstGeom prst="rect">
            <a:avLst/>
          </a:prstGeom>
        </p:spPr>
      </p:pic>
      <p:pic>
        <p:nvPicPr>
          <p:cNvPr id="14" name="Picture 13" descr="bottom_brandi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6" y="5367048"/>
            <a:ext cx="1798200" cy="12435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5202" y="1375604"/>
            <a:ext cx="75135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A00054"/>
                </a:solidFill>
              </a:rPr>
              <a:t>Health Education England</a:t>
            </a:r>
          </a:p>
          <a:p>
            <a:r>
              <a:rPr lang="en-GB" sz="3200" b="1" dirty="0" smtClean="0">
                <a:solidFill>
                  <a:srgbClr val="A00054"/>
                </a:solidFill>
              </a:rPr>
              <a:t>Diversity data dashboard – June 2018</a:t>
            </a:r>
            <a:endParaRPr lang="en-GB" sz="3200" b="1" dirty="0">
              <a:solidFill>
                <a:srgbClr val="A000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75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5467007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14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24578289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959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16385512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066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41850"/>
            <a:ext cx="7772400" cy="679449"/>
          </a:xfrm>
        </p:spPr>
        <p:txBody>
          <a:bodyPr/>
          <a:lstStyle/>
          <a:p>
            <a:pPr algn="ctr"/>
            <a:r>
              <a:rPr lang="en-GB" dirty="0" smtClean="0"/>
              <a:t>Ethnicity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4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5690366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843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05942060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92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8201076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97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6939056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067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41850"/>
            <a:ext cx="7772400" cy="679449"/>
          </a:xfrm>
        </p:spPr>
        <p:txBody>
          <a:bodyPr/>
          <a:lstStyle/>
          <a:p>
            <a:pPr algn="ctr"/>
            <a:r>
              <a:rPr lang="en-GB" dirty="0" smtClean="0"/>
              <a:t>Gender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180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66095712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344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46077"/>
            <a:ext cx="2734574" cy="679449"/>
          </a:xfrm>
        </p:spPr>
        <p:txBody>
          <a:bodyPr/>
          <a:lstStyle/>
          <a:p>
            <a:r>
              <a:rPr lang="en-GB" sz="3200" dirty="0" smtClean="0"/>
              <a:t>Introduction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025526"/>
            <a:ext cx="7970808" cy="581025"/>
          </a:xfrm>
        </p:spPr>
        <p:txBody>
          <a:bodyPr/>
          <a:lstStyle/>
          <a:p>
            <a:r>
              <a:rPr lang="en-GB" sz="2000" dirty="0" smtClean="0"/>
              <a:t>Demographics of Health Education England workforce</a:t>
            </a:r>
            <a:endParaRPr lang="en-GB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704975"/>
            <a:ext cx="7839075" cy="3238500"/>
          </a:xfrm>
        </p:spPr>
        <p:txBody>
          <a:bodyPr/>
          <a:lstStyle/>
          <a:p>
            <a:r>
              <a:rPr lang="en-GB" sz="2000" dirty="0" smtClean="0"/>
              <a:t>Anonymised data sourced through NHS Electronic Staff Record (data snapshot as at 30 June 2018).</a:t>
            </a:r>
          </a:p>
          <a:p>
            <a:r>
              <a:rPr lang="en-GB" sz="2000" dirty="0" smtClean="0"/>
              <a:t>Data looks at protected characteristics of age, disability, gender, ethnicity, religion and sexual orientation.</a:t>
            </a:r>
          </a:p>
          <a:p>
            <a:r>
              <a:rPr lang="en-GB" sz="2000" dirty="0" smtClean="0"/>
              <a:t>Data shows diversity of all staff employed within HEE on Agenda for Change (</a:t>
            </a:r>
            <a:r>
              <a:rPr lang="en-GB" sz="2000" dirty="0" err="1" smtClean="0"/>
              <a:t>AfC</a:t>
            </a:r>
            <a:r>
              <a:rPr lang="en-GB" sz="2000" dirty="0" smtClean="0"/>
              <a:t>) pay and conditions.</a:t>
            </a:r>
          </a:p>
          <a:p>
            <a:r>
              <a:rPr lang="en-GB" sz="2000" dirty="0" smtClean="0"/>
              <a:t>A breakdown of the data is provided for by </a:t>
            </a:r>
            <a:r>
              <a:rPr lang="en-GB" sz="2000" dirty="0" err="1" smtClean="0"/>
              <a:t>AfC</a:t>
            </a:r>
            <a:r>
              <a:rPr lang="en-GB" sz="2000" dirty="0" smtClean="0"/>
              <a:t> pay bands 1-4, 5-7 and 8a-9.</a:t>
            </a:r>
          </a:p>
          <a:p>
            <a:r>
              <a:rPr lang="en-GB" sz="2000" dirty="0" smtClean="0"/>
              <a:t>Figures are rounded up/down to nearest whole number.</a:t>
            </a:r>
          </a:p>
        </p:txBody>
      </p:sp>
    </p:spTree>
    <p:extLst>
      <p:ext uri="{BB962C8B-B14F-4D97-AF65-F5344CB8AC3E}">
        <p14:creationId xmlns:p14="http://schemas.microsoft.com/office/powerpoint/2010/main" val="15859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9237763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224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4295199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09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02667266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10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41850"/>
            <a:ext cx="7772400" cy="679449"/>
          </a:xfrm>
        </p:spPr>
        <p:txBody>
          <a:bodyPr/>
          <a:lstStyle/>
          <a:p>
            <a:pPr algn="ctr"/>
            <a:r>
              <a:rPr lang="en-GB" dirty="0" smtClean="0"/>
              <a:t>Religion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873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558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53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242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408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41850"/>
            <a:ext cx="7772400" cy="679449"/>
          </a:xfrm>
        </p:spPr>
        <p:txBody>
          <a:bodyPr/>
          <a:lstStyle/>
          <a:p>
            <a:pPr algn="ctr"/>
            <a:r>
              <a:rPr lang="en-GB" dirty="0" smtClean="0"/>
              <a:t>Sexual orientation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37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478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41850"/>
            <a:ext cx="7772400" cy="679449"/>
          </a:xfrm>
        </p:spPr>
        <p:txBody>
          <a:bodyPr/>
          <a:lstStyle/>
          <a:p>
            <a:pPr algn="ctr"/>
            <a:r>
              <a:rPr lang="en-GB" dirty="0" smtClean="0"/>
              <a:t>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77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038022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950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79229086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369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4346068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849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5562908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325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8358726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773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5401639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250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1803678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634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41850"/>
            <a:ext cx="7772400" cy="679449"/>
          </a:xfrm>
        </p:spPr>
        <p:txBody>
          <a:bodyPr/>
          <a:lstStyle/>
          <a:p>
            <a:pPr algn="ctr"/>
            <a:r>
              <a:rPr lang="en-GB" dirty="0" smtClean="0"/>
              <a:t>Disability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66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03044788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54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E PPT - Master slide de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HEE PPT - Master slide deck_1</Template>
  <TotalTime>143</TotalTime>
  <Words>179</Words>
  <Application>Microsoft Office PowerPoint</Application>
  <PresentationFormat>On-screen Show (4:3)</PresentationFormat>
  <Paragraphs>40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HEE PPT - Master slide deck</vt:lpstr>
      <vt:lpstr>PowerPoint Presentation</vt:lpstr>
      <vt:lpstr>Introduction</vt:lpstr>
      <vt:lpstr>Age</vt:lpstr>
      <vt:lpstr>PowerPoint Presentation</vt:lpstr>
      <vt:lpstr>PowerPoint Presentation</vt:lpstr>
      <vt:lpstr>PowerPoint Presentation</vt:lpstr>
      <vt:lpstr>PowerPoint Presentation</vt:lpstr>
      <vt:lpstr>Disability</vt:lpstr>
      <vt:lpstr>PowerPoint Presentation</vt:lpstr>
      <vt:lpstr>PowerPoint Presentation</vt:lpstr>
      <vt:lpstr>PowerPoint Presentation</vt:lpstr>
      <vt:lpstr>PowerPoint Presentation</vt:lpstr>
      <vt:lpstr>Ethnicity</vt:lpstr>
      <vt:lpstr>PowerPoint Presentation</vt:lpstr>
      <vt:lpstr>PowerPoint Presentation</vt:lpstr>
      <vt:lpstr>PowerPoint Presentation</vt:lpstr>
      <vt:lpstr>PowerPoint Presentation</vt:lpstr>
      <vt:lpstr>Gender</vt:lpstr>
      <vt:lpstr>PowerPoint Presentation</vt:lpstr>
      <vt:lpstr>PowerPoint Presentation</vt:lpstr>
      <vt:lpstr>PowerPoint Presentation</vt:lpstr>
      <vt:lpstr>PowerPoint Presentation</vt:lpstr>
      <vt:lpstr>Religion</vt:lpstr>
      <vt:lpstr>PowerPoint Presentation</vt:lpstr>
      <vt:lpstr>PowerPoint Presentation</vt:lpstr>
      <vt:lpstr>PowerPoint Presentation</vt:lpstr>
      <vt:lpstr>PowerPoint Presentation</vt:lpstr>
      <vt:lpstr>Sexual orientation</vt:lpstr>
      <vt:lpstr>PowerPoint Presentation</vt:lpstr>
      <vt:lpstr>PowerPoint Presentation</vt:lpstr>
      <vt:lpstr>PowerPoint Presentation</vt:lpstr>
      <vt:lpstr>PowerPoint Presentation</vt:lpstr>
    </vt:vector>
  </TitlesOfParts>
  <Company>Health Education England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CARTLEDGE, Matthew</dc:creator>
  <cp:lastModifiedBy>MOORE, Stuart</cp:lastModifiedBy>
  <cp:revision>12</cp:revision>
  <dcterms:created xsi:type="dcterms:W3CDTF">2018-06-06T12:55:45Z</dcterms:created>
  <dcterms:modified xsi:type="dcterms:W3CDTF">2018-08-20T10:03:13Z</dcterms:modified>
</cp:coreProperties>
</file>