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497" r:id="rId5"/>
    <p:sldId id="584" r:id="rId6"/>
    <p:sldId id="594" r:id="rId7"/>
    <p:sldId id="618" r:id="rId8"/>
    <p:sldId id="591" r:id="rId9"/>
    <p:sldId id="615" r:id="rId10"/>
    <p:sldId id="519" r:id="rId11"/>
    <p:sldId id="596" r:id="rId12"/>
    <p:sldId id="601" r:id="rId13"/>
    <p:sldId id="568" r:id="rId14"/>
    <p:sldId id="557" r:id="rId15"/>
    <p:sldId id="604" r:id="rId16"/>
    <p:sldId id="558" r:id="rId17"/>
    <p:sldId id="513" r:id="rId18"/>
    <p:sldId id="599" r:id="rId19"/>
    <p:sldId id="512" r:id="rId20"/>
    <p:sldId id="570" r:id="rId21"/>
    <p:sldId id="536" r:id="rId22"/>
    <p:sldId id="535" r:id="rId23"/>
    <p:sldId id="540" r:id="rId24"/>
    <p:sldId id="541" r:id="rId25"/>
    <p:sldId id="605" r:id="rId26"/>
    <p:sldId id="607" r:id="rId27"/>
    <p:sldId id="572" r:id="rId28"/>
    <p:sldId id="609" r:id="rId29"/>
    <p:sldId id="610" r:id="rId30"/>
    <p:sldId id="621" r:id="rId31"/>
    <p:sldId id="583" r:id="rId32"/>
    <p:sldId id="525" r:id="rId33"/>
    <p:sldId id="598" r:id="rId34"/>
    <p:sldId id="597" r:id="rId35"/>
    <p:sldId id="530" r:id="rId36"/>
    <p:sldId id="559" r:id="rId37"/>
    <p:sldId id="543" r:id="rId38"/>
    <p:sldId id="544" r:id="rId39"/>
    <p:sldId id="600" r:id="rId40"/>
    <p:sldId id="547" r:id="rId41"/>
    <p:sldId id="545" r:id="rId42"/>
    <p:sldId id="546" r:id="rId43"/>
    <p:sldId id="539" r:id="rId44"/>
    <p:sldId id="592" r:id="rId45"/>
    <p:sldId id="580" r:id="rId46"/>
    <p:sldId id="619" r:id="rId47"/>
    <p:sldId id="620" r:id="rId48"/>
    <p:sldId id="515"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Whittington" initials="AS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EF3"/>
    <a:srgbClr val="FAC2CF"/>
    <a:srgbClr val="0D5EB8"/>
    <a:srgbClr val="E13F43"/>
    <a:srgbClr val="990000"/>
    <a:srgbClr val="76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B8026-E83C-4FF4-901F-689189560F84}" v="457" dt="2021-08-03T12:28:42.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showGuides="1">
      <p:cViewPr varScale="1">
        <p:scale>
          <a:sx n="95" d="100"/>
          <a:sy n="95" d="100"/>
        </p:scale>
        <p:origin x="1584" y="78"/>
      </p:cViewPr>
      <p:guideLst>
        <p:guide orient="horz" pos="2160"/>
        <p:guide pos="2880"/>
      </p:guideLst>
    </p:cSldViewPr>
  </p:slideViewPr>
  <p:outlineViewPr>
    <p:cViewPr>
      <p:scale>
        <a:sx n="33" d="100"/>
        <a:sy n="33" d="100"/>
      </p:scale>
      <p:origin x="0" y="-10362"/>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199BF8-170A-49A8-B794-D58972532FC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2A95AD-729E-4377-9B90-61E90BDCBA23}"/>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7BB29E9-9D47-4962-834B-FEA18C9EBC44}" type="datetimeFigureOut">
              <a:rPr lang="en-GB" smtClean="0"/>
              <a:t>03/08/2021</a:t>
            </a:fld>
            <a:endParaRPr lang="en-GB" dirty="0"/>
          </a:p>
        </p:txBody>
      </p:sp>
      <p:sp>
        <p:nvSpPr>
          <p:cNvPr id="4" name="Footer Placeholder 3">
            <a:extLst>
              <a:ext uri="{FF2B5EF4-FFF2-40B4-BE49-F238E27FC236}">
                <a16:creationId xmlns:a16="http://schemas.microsoft.com/office/drawing/2014/main" id="{2346211A-D0D8-4EC3-B095-B5B3137177BF}"/>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7768AC0-E8A5-4833-A6B1-E2B291AB89FF}"/>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EC7F93E-C026-4538-9C56-90D2CEBA6F14}" type="slidenum">
              <a:rPr lang="en-GB" smtClean="0"/>
              <a:t>‹#›</a:t>
            </a:fld>
            <a:endParaRPr lang="en-GB" dirty="0"/>
          </a:p>
        </p:txBody>
      </p:sp>
    </p:spTree>
    <p:extLst>
      <p:ext uri="{BB962C8B-B14F-4D97-AF65-F5344CB8AC3E}">
        <p14:creationId xmlns:p14="http://schemas.microsoft.com/office/powerpoint/2010/main" val="159131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D01B56C-99A7-4EB0-90D4-72F21771C988}" type="datetimeFigureOut">
              <a:rPr lang="en-GB" smtClean="0"/>
              <a:t>03/08/2021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6EC5657-7E35-4213-9781-0C86C3DEB7DE}" type="slidenum">
              <a:rPr lang="en-GB" smtClean="0"/>
              <a:t>‹#›</a:t>
            </a:fld>
            <a:endParaRPr lang="en-GB" dirty="0"/>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a:t>
            </a:fld>
            <a:endParaRPr lang="en-GB" dirty="0"/>
          </a:p>
        </p:txBody>
      </p:sp>
    </p:spTree>
    <p:extLst>
      <p:ext uri="{BB962C8B-B14F-4D97-AF65-F5344CB8AC3E}">
        <p14:creationId xmlns:p14="http://schemas.microsoft.com/office/powerpoint/2010/main" val="340839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a:t>
            </a:fld>
            <a:endParaRPr lang="en-GB" dirty="0"/>
          </a:p>
        </p:txBody>
      </p:sp>
    </p:spTree>
    <p:extLst>
      <p:ext uri="{BB962C8B-B14F-4D97-AF65-F5344CB8AC3E}">
        <p14:creationId xmlns:p14="http://schemas.microsoft.com/office/powerpoint/2010/main" val="6466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11</a:t>
            </a:fld>
            <a:endParaRPr lang="en-GB" dirty="0"/>
          </a:p>
        </p:txBody>
      </p:sp>
    </p:spTree>
    <p:extLst>
      <p:ext uri="{BB962C8B-B14F-4D97-AF65-F5344CB8AC3E}">
        <p14:creationId xmlns:p14="http://schemas.microsoft.com/office/powerpoint/2010/main" val="25609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143000" y="1122363"/>
            <a:ext cx="6858000" cy="2387600"/>
          </a:xfrm>
        </p:spPr>
        <p:txBody>
          <a:bodyPr anchor="b"/>
          <a:lstStyle>
            <a:lvl1pPr algn="ctr">
              <a:defRPr sz="45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143000" y="3602038"/>
            <a:ext cx="6858000" cy="1655762"/>
          </a:xfrm>
        </p:spPr>
        <p:txBody>
          <a:bodyPr>
            <a:normAutofit/>
          </a:bodyPr>
          <a:lstStyle>
            <a:lvl1pPr marL="0" indent="0" algn="ctr">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dirty="0"/>
          </a:p>
        </p:txBody>
      </p:sp>
      <p:sp>
        <p:nvSpPr>
          <p:cNvPr id="5" name="TextBox 4">
            <a:extLst>
              <a:ext uri="{FF2B5EF4-FFF2-40B4-BE49-F238E27FC236}">
                <a16:creationId xmlns:a16="http://schemas.microsoft.com/office/drawing/2014/main" id="{82262BD5-868E-47B4-A741-F28AB336E8C7}"/>
              </a:ext>
            </a:extLst>
          </p:cNvPr>
          <p:cNvSpPr txBox="1"/>
          <p:nvPr userDrawn="1"/>
        </p:nvSpPr>
        <p:spPr>
          <a:xfrm>
            <a:off x="3197265" y="6313427"/>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250031" y="374653"/>
            <a:ext cx="8643939"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250030" y="1257314"/>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250031" y="384178"/>
            <a:ext cx="8643939" cy="88264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242888" y="1816835"/>
            <a:ext cx="8643938"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Subtitle 2">
            <a:extLst>
              <a:ext uri="{FF2B5EF4-FFF2-40B4-BE49-F238E27FC236}">
                <a16:creationId xmlns:a16="http://schemas.microsoft.com/office/drawing/2014/main" id="{E613E0BC-5784-48C5-9D53-67A9EE719B95}"/>
              </a:ext>
            </a:extLst>
          </p:cNvPr>
          <p:cNvSpPr>
            <a:spLocks noGrp="1"/>
          </p:cNvSpPr>
          <p:nvPr>
            <p:ph type="subTitle" idx="13"/>
          </p:nvPr>
        </p:nvSpPr>
        <p:spPr>
          <a:xfrm>
            <a:off x="257174" y="1304156"/>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250032" y="1709741"/>
            <a:ext cx="8643938"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250032" y="4638676"/>
            <a:ext cx="8643938" cy="962025"/>
          </a:xfrm>
        </p:spPr>
        <p:txBody>
          <a:bodyPr>
            <a:normAutofit/>
          </a:bodyPr>
          <a:lstStyle>
            <a:lvl1pPr marL="0" indent="0">
              <a:buNone/>
              <a:defRPr sz="2800" b="1">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TextBox 4">
            <a:extLst>
              <a:ext uri="{FF2B5EF4-FFF2-40B4-BE49-F238E27FC236}">
                <a16:creationId xmlns:a16="http://schemas.microsoft.com/office/drawing/2014/main" id="{B4C4BCCE-D19E-4F2D-ADC5-AF4AA27C38AF}"/>
              </a:ext>
            </a:extLst>
          </p:cNvPr>
          <p:cNvSpPr txBox="1"/>
          <p:nvPr userDrawn="1"/>
        </p:nvSpPr>
        <p:spPr>
          <a:xfrm>
            <a:off x="3197264" y="6313427"/>
            <a:ext cx="2749472"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250032" y="365128"/>
            <a:ext cx="8643938"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250033"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4629151"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257174" y="1304156"/>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250032" y="365128"/>
            <a:ext cx="8643938"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250032" y="1681163"/>
            <a:ext cx="4248151"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250032" y="2505075"/>
            <a:ext cx="424815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4629151" y="1681163"/>
            <a:ext cx="4264819"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4629151" y="2505075"/>
            <a:ext cx="4264819"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250031" y="365128"/>
            <a:ext cx="8643939"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250032" y="1323989"/>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257175" y="457200"/>
            <a:ext cx="332184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3887391" y="987428"/>
            <a:ext cx="499943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257175" y="2124075"/>
            <a:ext cx="3321844" cy="374491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250033" y="457200"/>
            <a:ext cx="3328988" cy="1600200"/>
          </a:xfrm>
        </p:spPr>
        <p:txBody>
          <a:bodyPr anchor="b"/>
          <a:lstStyle>
            <a:lvl1pPr>
              <a:defRPr sz="24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3887392" y="987428"/>
            <a:ext cx="5006577"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250033" y="2133600"/>
            <a:ext cx="3328988" cy="37353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3BCC68-C125-4582-BC44-730E9FB09BA8}"/>
              </a:ext>
            </a:extLst>
          </p:cNvPr>
          <p:cNvPicPr>
            <a:picLocks noChangeAspect="1"/>
          </p:cNvPicPr>
          <p:nvPr userDrawn="1"/>
        </p:nvPicPr>
        <p:blipFill rotWithShape="1">
          <a:blip r:embed="rId13">
            <a:alphaModFix amt="20000"/>
          </a:blip>
          <a:srcRect r="22371" b="17439"/>
          <a:stretch/>
        </p:blipFill>
        <p:spPr>
          <a:xfrm>
            <a:off x="7677509" y="5304311"/>
            <a:ext cx="1460873" cy="1553688"/>
          </a:xfrm>
          <a:prstGeom prst="rect">
            <a:avLst/>
          </a:prstGeom>
        </p:spPr>
      </p:pic>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250032" y="365128"/>
            <a:ext cx="8643938"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250032" y="1825626"/>
            <a:ext cx="8643938"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7265193" y="6253044"/>
            <a:ext cx="1621633"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1" name="Picture 10">
            <a:extLst>
              <a:ext uri="{FF2B5EF4-FFF2-40B4-BE49-F238E27FC236}">
                <a16:creationId xmlns:a16="http://schemas.microsoft.com/office/drawing/2014/main" id="{45369B4F-5CB9-4A70-891F-E90067F24F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6639" y="6198015"/>
            <a:ext cx="1934475" cy="475180"/>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s.watkins@nhs.net" TargetMode="External"/><Relationship Id="rId3" Type="http://schemas.openxmlformats.org/officeDocument/2006/relationships/hyperlink" Target="https://www.nhsbenchmarking.nhs.uk/" TargetMode="External"/><Relationship Id="rId7" Type="http://schemas.openxmlformats.org/officeDocument/2006/relationships/image" Target="../media/image52.jpeg"/><Relationship Id="rId2" Type="http://schemas.openxmlformats.org/officeDocument/2006/relationships/hyperlink" Target="mailto:zoe.morris@nhs.net" TargetMode="External"/><Relationship Id="rId1" Type="http://schemas.openxmlformats.org/officeDocument/2006/relationships/slideLayout" Target="../slideLayouts/slideLayout2.xml"/><Relationship Id="rId6" Type="http://schemas.openxmlformats.org/officeDocument/2006/relationships/hyperlink" Target="mailto:e.fox4@nhs.net" TargetMode="External"/><Relationship Id="rId5" Type="http://schemas.openxmlformats.org/officeDocument/2006/relationships/image" Target="cid:image002.jpg@01D579D8.640BCF10" TargetMode="External"/><Relationship Id="rId10" Type="http://schemas.openxmlformats.org/officeDocument/2006/relationships/image" Target="cid:image001.jpg@01D56171.55F4E850" TargetMode="External"/><Relationship Id="rId4" Type="http://schemas.openxmlformats.org/officeDocument/2006/relationships/image" Target="../media/image51.jpeg"/><Relationship Id="rId9"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4337AF-5AB2-427B-8EDF-C0B6C26FDC2B}"/>
              </a:ext>
            </a:extLst>
          </p:cNvPr>
          <p:cNvSpPr>
            <a:spLocks noGrp="1"/>
          </p:cNvSpPr>
          <p:nvPr>
            <p:ph type="sldNum" sz="quarter" idx="12"/>
          </p:nvPr>
        </p:nvSpPr>
        <p:spPr>
          <a:xfrm>
            <a:off x="7139595" y="6321201"/>
            <a:ext cx="1621633" cy="365125"/>
          </a:xfrm>
        </p:spPr>
        <p:txBody>
          <a:bodyPr/>
          <a:lstStyle/>
          <a:p>
            <a:fld id="{6FA9A11B-04D6-42DF-BB33-D91D786B2067}" type="slidenum">
              <a:rPr lang="en-GB" smtClean="0"/>
              <a:pPr/>
              <a:t>1</a:t>
            </a:fld>
            <a:endParaRPr lang="en-GB" dirty="0"/>
          </a:p>
        </p:txBody>
      </p:sp>
      <p:sp>
        <p:nvSpPr>
          <p:cNvPr id="10" name="Subtitle 2">
            <a:extLst>
              <a:ext uri="{FF2B5EF4-FFF2-40B4-BE49-F238E27FC236}">
                <a16:creationId xmlns:a16="http://schemas.microsoft.com/office/drawing/2014/main" id="{EA3DE87E-8FCB-4922-BECB-21AD029311AD}"/>
              </a:ext>
            </a:extLst>
          </p:cNvPr>
          <p:cNvSpPr txBox="1">
            <a:spLocks/>
          </p:cNvSpPr>
          <p:nvPr/>
        </p:nvSpPr>
        <p:spPr>
          <a:xfrm>
            <a:off x="381600" y="3527519"/>
            <a:ext cx="8378456" cy="22253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t>Project findings </a:t>
            </a:r>
          </a:p>
          <a:p>
            <a:endParaRPr lang="en-GB" sz="1000" b="1" dirty="0"/>
          </a:p>
          <a:p>
            <a:r>
              <a:rPr lang="en-GB" sz="2800" b="1" dirty="0"/>
              <a:t>November 2020</a:t>
            </a:r>
          </a:p>
        </p:txBody>
      </p:sp>
      <p:sp>
        <p:nvSpPr>
          <p:cNvPr id="12" name="Title 1">
            <a:extLst>
              <a:ext uri="{FF2B5EF4-FFF2-40B4-BE49-F238E27FC236}">
                <a16:creationId xmlns:a16="http://schemas.microsoft.com/office/drawing/2014/main" id="{ED11D03C-E502-4B8F-A503-02FAA70681EB}"/>
              </a:ext>
            </a:extLst>
          </p:cNvPr>
          <p:cNvSpPr txBox="1">
            <a:spLocks noGrp="1"/>
          </p:cNvSpPr>
          <p:nvPr>
            <p:ph type="title" idx="4294967295"/>
          </p:nvPr>
        </p:nvSpPr>
        <p:spPr>
          <a:xfrm>
            <a:off x="0" y="1440892"/>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685783" rtl="0" eaLnBrk="1" latinLnBrk="0" hangingPunct="1">
              <a:lnSpc>
                <a:spcPct val="90000"/>
              </a:lnSpc>
              <a:spcBef>
                <a:spcPct val="0"/>
              </a:spcBef>
              <a:buNone/>
              <a:defRPr sz="4500" b="1" kern="1200">
                <a:solidFill>
                  <a:srgbClr val="0D5EB8"/>
                </a:solidFill>
                <a:latin typeface="+mn-lt"/>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4500" b="1" i="0" u="none" strike="noStrike" kern="1200" cap="none" spc="0" normalizeH="0" baseline="0" noProof="0" dirty="0">
                <a:ln>
                  <a:noFill/>
                </a:ln>
                <a:solidFill>
                  <a:srgbClr val="0D5EB8"/>
                </a:solidFill>
                <a:effectLst/>
                <a:uLnTx/>
                <a:uFillTx/>
                <a:latin typeface="Calibri" panose="020F0502020204030204"/>
                <a:ea typeface="+mj-ea"/>
                <a:cs typeface="+mj-cs"/>
              </a:rPr>
              <a:t>Health Education England  </a:t>
            </a:r>
          </a:p>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4500" b="1" i="0" u="none" strike="noStrike" kern="1200" cap="none" spc="0" normalizeH="0" baseline="0" noProof="0" dirty="0">
                <a:ln>
                  <a:noFill/>
                </a:ln>
                <a:solidFill>
                  <a:srgbClr val="0D5EB8"/>
                </a:solidFill>
                <a:effectLst/>
                <a:uLnTx/>
                <a:uFillTx/>
                <a:latin typeface="Calibri" panose="020F0502020204030204"/>
                <a:ea typeface="+mj-ea"/>
                <a:cs typeface="+mj-cs"/>
              </a:rPr>
              <a:t>Adult IAPT Workforce Census 2020</a:t>
            </a:r>
          </a:p>
          <a:p>
            <a:pPr marL="0" marR="0" lvl="0" indent="0" algn="ctr" defTabSz="685783" rtl="0" eaLnBrk="1" fontAlgn="auto" latinLnBrk="0" hangingPunct="1">
              <a:lnSpc>
                <a:spcPct val="90000"/>
              </a:lnSpc>
              <a:spcBef>
                <a:spcPct val="0"/>
              </a:spcBef>
              <a:spcAft>
                <a:spcPts val="0"/>
              </a:spcAft>
              <a:buClrTx/>
              <a:buSzTx/>
              <a:buFontTx/>
              <a:buNone/>
              <a:tabLst/>
              <a:defRPr/>
            </a:pPr>
            <a:endParaRPr kumimoji="0" lang="en-GB" sz="4500" b="1" i="0" u="none" strike="noStrike" kern="1200" cap="none" spc="0" normalizeH="0" baseline="0" noProof="0" dirty="0">
              <a:ln>
                <a:noFill/>
              </a:ln>
              <a:solidFill>
                <a:srgbClr val="0D5EB8"/>
              </a:solidFill>
              <a:effectLst/>
              <a:uLnTx/>
              <a:uFillTx/>
              <a:latin typeface="Calibri" panose="020F0502020204030204"/>
              <a:ea typeface="+mj-ea"/>
              <a:cs typeface="+mj-cs"/>
            </a:endParaRPr>
          </a:p>
        </p:txBody>
      </p:sp>
      <p:pic>
        <p:nvPicPr>
          <p:cNvPr id="3" name="Picture 2" descr="NHS logo">
            <a:extLst>
              <a:ext uri="{FF2B5EF4-FFF2-40B4-BE49-F238E27FC236}">
                <a16:creationId xmlns:a16="http://schemas.microsoft.com/office/drawing/2014/main" id="{0721CD4A-C561-4C4A-AFC6-4698C19E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730" y="415533"/>
            <a:ext cx="893064" cy="359664"/>
          </a:xfrm>
          <a:prstGeom prst="rect">
            <a:avLst/>
          </a:prstGeom>
        </p:spPr>
      </p:pic>
    </p:spTree>
    <p:extLst>
      <p:ext uri="{BB962C8B-B14F-4D97-AF65-F5344CB8AC3E}">
        <p14:creationId xmlns:p14="http://schemas.microsoft.com/office/powerpoint/2010/main" val="373898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22CFAA-0147-43C2-A6B1-B77E9081F442}"/>
              </a:ext>
            </a:extLst>
          </p:cNvPr>
          <p:cNvSpPr>
            <a:spLocks noGrp="1"/>
          </p:cNvSpPr>
          <p:nvPr>
            <p:ph type="title"/>
          </p:nvPr>
        </p:nvSpPr>
        <p:spPr>
          <a:xfrm>
            <a:off x="242887" y="160335"/>
            <a:ext cx="8643939" cy="882648"/>
          </a:xfrm>
        </p:spPr>
        <p:txBody>
          <a:bodyPr/>
          <a:lstStyle/>
          <a:p>
            <a:r>
              <a:rPr lang="en-GB" dirty="0"/>
              <a:t>Therapy in languages other than English</a:t>
            </a:r>
          </a:p>
        </p:txBody>
      </p:sp>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10</a:t>
            </a:fld>
            <a:endParaRPr lang="en-GB" dirty="0">
              <a:latin typeface="Calibri" panose="020F0502020204030204"/>
            </a:endParaRPr>
          </a:p>
        </p:txBody>
      </p:sp>
      <p:sp>
        <p:nvSpPr>
          <p:cNvPr id="13" name="Content Placeholder 2">
            <a:extLst>
              <a:ext uri="{FF2B5EF4-FFF2-40B4-BE49-F238E27FC236}">
                <a16:creationId xmlns:a16="http://schemas.microsoft.com/office/drawing/2014/main" id="{15146CE1-B1B1-4C48-BA76-5EE5CCE7C9C4}"/>
              </a:ext>
            </a:extLst>
          </p:cNvPr>
          <p:cNvSpPr>
            <a:spLocks noGrp="1"/>
          </p:cNvSpPr>
          <p:nvPr>
            <p:ph idx="1"/>
          </p:nvPr>
        </p:nvSpPr>
        <p:spPr>
          <a:xfrm>
            <a:off x="4866137" y="2000704"/>
            <a:ext cx="3469995" cy="3547840"/>
          </a:xfrm>
        </p:spPr>
        <p:txBody>
          <a:bodyPr>
            <a:normAutofit/>
          </a:bodyPr>
          <a:lstStyle/>
          <a:p>
            <a:pPr marL="0" indent="0">
              <a:buNone/>
            </a:pPr>
            <a:r>
              <a:rPr lang="en-GB" sz="1200" dirty="0"/>
              <a:t>66% of providers (122 of the 185 respondents to this metric) employ staff who can provide therapy in languages other than English, including sign language.</a:t>
            </a:r>
            <a:endParaRPr lang="en-GB" sz="1200" b="0" i="0" u="none" strike="noStrike" baseline="0" dirty="0">
              <a:solidFill>
                <a:srgbClr val="000000"/>
              </a:solidFill>
            </a:endParaRPr>
          </a:p>
          <a:p>
            <a:pPr marL="0" indent="0">
              <a:buNone/>
            </a:pPr>
            <a:r>
              <a:rPr lang="en-GB" sz="1200" b="0" i="0" u="none" strike="noStrike" baseline="0" dirty="0">
                <a:solidFill>
                  <a:srgbClr val="000000"/>
                </a:solidFill>
              </a:rPr>
              <a:t>In many providers, a selection of languages are available. The most commonly available languages are:</a:t>
            </a:r>
          </a:p>
          <a:p>
            <a:r>
              <a:rPr lang="en-GB" sz="1200" b="0" i="0" u="none" strike="noStrike" baseline="0" dirty="0">
                <a:solidFill>
                  <a:srgbClr val="000000"/>
                </a:solidFill>
              </a:rPr>
              <a:t>Polish – 43 providers</a:t>
            </a:r>
          </a:p>
          <a:p>
            <a:r>
              <a:rPr lang="en-GB" sz="1200" b="0" i="0" u="none" strike="noStrike" baseline="0" dirty="0">
                <a:solidFill>
                  <a:srgbClr val="000000"/>
                </a:solidFill>
              </a:rPr>
              <a:t>Urdu – 37 providers</a:t>
            </a:r>
          </a:p>
          <a:p>
            <a:r>
              <a:rPr lang="en-GB" sz="1200" b="0" i="0" u="none" strike="noStrike" baseline="0" dirty="0">
                <a:solidFill>
                  <a:srgbClr val="000000"/>
                </a:solidFill>
              </a:rPr>
              <a:t>Punjabi –28 providers</a:t>
            </a:r>
          </a:p>
          <a:p>
            <a:r>
              <a:rPr lang="en-GB" sz="1200" b="0" i="0" u="none" strike="noStrike" baseline="0" dirty="0">
                <a:solidFill>
                  <a:srgbClr val="000000"/>
                </a:solidFill>
              </a:rPr>
              <a:t>Spanish –23  providers</a:t>
            </a:r>
          </a:p>
          <a:p>
            <a:pPr marL="0" indent="0">
              <a:buNone/>
            </a:pPr>
            <a:endParaRPr lang="en-GB" sz="1200" b="0" i="0" u="none" strike="noStrike" baseline="0" dirty="0">
              <a:solidFill>
                <a:srgbClr val="000000"/>
              </a:solidFill>
            </a:endParaRPr>
          </a:p>
          <a:p>
            <a:pPr marL="0" indent="0">
              <a:buNone/>
            </a:pPr>
            <a:r>
              <a:rPr lang="en-GB" sz="1200" b="0" i="0" u="none" strike="noStrike" baseline="0" dirty="0">
                <a:solidFill>
                  <a:srgbClr val="000000"/>
                </a:solidFill>
              </a:rPr>
              <a:t>This is a fluid metric that links directly to the profile of staff in post and may change frequently depending on staff turnover. </a:t>
            </a:r>
          </a:p>
          <a:p>
            <a:pPr marL="0" indent="0">
              <a:buNone/>
            </a:pPr>
            <a:endParaRPr lang="en-GB" sz="1200" b="0" i="0" u="none" strike="noStrike" baseline="0" dirty="0">
              <a:solidFill>
                <a:srgbClr val="000000"/>
              </a:solidFill>
            </a:endParaRPr>
          </a:p>
          <a:p>
            <a:pPr marL="0" indent="0">
              <a:buNone/>
            </a:pPr>
            <a:endParaRPr lang="en-GB" sz="2000" dirty="0"/>
          </a:p>
        </p:txBody>
      </p:sp>
      <p:pic>
        <p:nvPicPr>
          <p:cNvPr id="3" name="Picture 2" descr="Do any of your staff provide therapy in languages other than English (incl. sign language). 34% No and 66% Yes.">
            <a:extLst>
              <a:ext uri="{FF2B5EF4-FFF2-40B4-BE49-F238E27FC236}">
                <a16:creationId xmlns:a16="http://schemas.microsoft.com/office/drawing/2014/main" id="{626163A6-963A-448A-83F4-87B9CC203645}"/>
              </a:ext>
            </a:extLst>
          </p:cNvPr>
          <p:cNvPicPr>
            <a:picLocks noChangeAspect="1"/>
          </p:cNvPicPr>
          <p:nvPr/>
        </p:nvPicPr>
        <p:blipFill>
          <a:blip r:embed="rId2"/>
          <a:stretch>
            <a:fillRect/>
          </a:stretch>
        </p:blipFill>
        <p:spPr>
          <a:xfrm>
            <a:off x="0" y="1189412"/>
            <a:ext cx="5421227" cy="4434904"/>
          </a:xfrm>
          <a:prstGeom prst="rect">
            <a:avLst/>
          </a:prstGeom>
        </p:spPr>
      </p:pic>
    </p:spTree>
    <p:extLst>
      <p:ext uri="{BB962C8B-B14F-4D97-AF65-F5344CB8AC3E}">
        <p14:creationId xmlns:p14="http://schemas.microsoft.com/office/powerpoint/2010/main" val="267934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11</a:t>
            </a:fld>
            <a:endParaRPr lang="en-GB" dirty="0">
              <a:latin typeface="Calibri" panose="020F0502020204030204"/>
            </a:endParaRPr>
          </a:p>
        </p:txBody>
      </p:sp>
      <p:sp>
        <p:nvSpPr>
          <p:cNvPr id="8" name="Subtitle 3">
            <a:extLst>
              <a:ext uri="{FF2B5EF4-FFF2-40B4-BE49-F238E27FC236}">
                <a16:creationId xmlns:a16="http://schemas.microsoft.com/office/drawing/2014/main" id="{96A7456A-F787-4C56-B1E0-1A77B0DAF94A}"/>
              </a:ext>
            </a:extLst>
          </p:cNvPr>
          <p:cNvSpPr>
            <a:spLocks noGrp="1"/>
          </p:cNvSpPr>
          <p:nvPr>
            <p:ph type="subTitle" idx="13"/>
          </p:nvPr>
        </p:nvSpPr>
        <p:spPr>
          <a:xfrm>
            <a:off x="242887" y="943810"/>
            <a:ext cx="8643938" cy="1189789"/>
          </a:xfrm>
        </p:spPr>
        <p:txBody>
          <a:bodyPr>
            <a:noAutofit/>
          </a:bodyPr>
          <a:lstStyle/>
          <a:p>
            <a:r>
              <a:rPr lang="en-GB" sz="1200" b="0" dirty="0"/>
              <a:t>The table below summarises the therapeutic offer of participating IAPT providers, based on staff in post on 31</a:t>
            </a:r>
            <a:r>
              <a:rPr lang="en-GB" sz="1200" b="0" baseline="30000" dirty="0"/>
              <a:t>st</a:t>
            </a:r>
            <a:r>
              <a:rPr lang="en-GB" sz="1200" b="0" dirty="0"/>
              <a:t> March 2020.</a:t>
            </a:r>
          </a:p>
          <a:p>
            <a:r>
              <a:rPr lang="en-GB" sz="1200" b="0" dirty="0"/>
              <a:t>As with the 2019 project iteration, the therapy with most provision was Cognitive Behavioural Therapy (CBT - 96% of providers), followed by Eye Movement Desensitization and Reprocessing (EMDR - 89% of providers) and Counselling for Depression (CfD - 79% of providers).</a:t>
            </a:r>
          </a:p>
          <a:p>
            <a:r>
              <a:rPr lang="en-GB" sz="1200" b="0" i="0" u="none" strike="noStrike" baseline="0" dirty="0">
                <a:solidFill>
                  <a:srgbClr val="000000"/>
                </a:solidFill>
                <a:latin typeface="Calibri" panose="020F0502020204030204" pitchFamily="34" charset="0"/>
              </a:rPr>
              <a:t>It should be recognised that whilst every local system of stepped care must include both high and low intensity service offerings, a single provider may only provide part of the pathway, hence the absence of CBT services within a small number of providers.</a:t>
            </a:r>
            <a:endParaRPr lang="en-GB" sz="1200" b="0" dirty="0"/>
          </a:p>
        </p:txBody>
      </p:sp>
      <p:sp>
        <p:nvSpPr>
          <p:cNvPr id="9" name="Title 1">
            <a:extLst>
              <a:ext uri="{FF2B5EF4-FFF2-40B4-BE49-F238E27FC236}">
                <a16:creationId xmlns:a16="http://schemas.microsoft.com/office/drawing/2014/main" id="{F9FDF6D8-B5CB-4143-8D3E-F60489A2731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Therapeutic offer</a:t>
            </a:r>
          </a:p>
        </p:txBody>
      </p:sp>
      <p:pic>
        <p:nvPicPr>
          <p:cNvPr id="2" name="Picture 1" descr="Therapeutic offer&#10;CBT - 96%&#10;EMDR 89%&#10;CfD - 79%&#10;IPT - 68%&#10;CTfD - 58%&#10;MBCT - 50%&#10;DIT - 36%&#10;BCT - 30%">
            <a:extLst>
              <a:ext uri="{FF2B5EF4-FFF2-40B4-BE49-F238E27FC236}">
                <a16:creationId xmlns:a16="http://schemas.microsoft.com/office/drawing/2014/main" id="{8C181F57-84EA-4CB2-AE7B-3D494222D6B0}"/>
              </a:ext>
            </a:extLst>
          </p:cNvPr>
          <p:cNvPicPr>
            <a:picLocks noChangeAspect="1"/>
          </p:cNvPicPr>
          <p:nvPr/>
        </p:nvPicPr>
        <p:blipFill>
          <a:blip r:embed="rId3"/>
          <a:stretch>
            <a:fillRect/>
          </a:stretch>
        </p:blipFill>
        <p:spPr>
          <a:xfrm>
            <a:off x="242886" y="2225958"/>
            <a:ext cx="7463531" cy="4142881"/>
          </a:xfrm>
          <a:prstGeom prst="rect">
            <a:avLst/>
          </a:prstGeom>
        </p:spPr>
      </p:pic>
    </p:spTree>
    <p:extLst>
      <p:ext uri="{BB962C8B-B14F-4D97-AF65-F5344CB8AC3E}">
        <p14:creationId xmlns:p14="http://schemas.microsoft.com/office/powerpoint/2010/main" val="57063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12</a:t>
            </a:fld>
            <a:endParaRPr lang="en-GB" dirty="0">
              <a:latin typeface="Calibri" panose="020F0502020204030204"/>
            </a:endParaRPr>
          </a:p>
        </p:txBody>
      </p:sp>
      <p:sp>
        <p:nvSpPr>
          <p:cNvPr id="8" name="Subtitle 3">
            <a:extLst>
              <a:ext uri="{FF2B5EF4-FFF2-40B4-BE49-F238E27FC236}">
                <a16:creationId xmlns:a16="http://schemas.microsoft.com/office/drawing/2014/main" id="{96A7456A-F787-4C56-B1E0-1A77B0DAF94A}"/>
              </a:ext>
            </a:extLst>
          </p:cNvPr>
          <p:cNvSpPr>
            <a:spLocks noGrp="1"/>
          </p:cNvSpPr>
          <p:nvPr>
            <p:ph type="subTitle" idx="13"/>
          </p:nvPr>
        </p:nvSpPr>
        <p:spPr>
          <a:xfrm>
            <a:off x="242887" y="943811"/>
            <a:ext cx="8643938" cy="935308"/>
          </a:xfrm>
        </p:spPr>
        <p:txBody>
          <a:bodyPr>
            <a:noAutofit/>
          </a:bodyPr>
          <a:lstStyle/>
          <a:p>
            <a:r>
              <a:rPr lang="en-GB" sz="1200" b="0" dirty="0"/>
              <a:t>Additional metrics were added this year to quantify the digital offering currently in place within IAPT services. </a:t>
            </a:r>
          </a:p>
          <a:p>
            <a:r>
              <a:rPr lang="en-GB" sz="1200" b="0" dirty="0"/>
              <a:t>Results showed that video consultation systems are now in use in almost all IAPT providers (95%), with over 80% of participants also promoting websites (87%) and other approved digital platforms (86%) as part of their overall digital service offering.</a:t>
            </a:r>
          </a:p>
        </p:txBody>
      </p:sp>
      <p:sp>
        <p:nvSpPr>
          <p:cNvPr id="9" name="Title 1">
            <a:extLst>
              <a:ext uri="{FF2B5EF4-FFF2-40B4-BE49-F238E27FC236}">
                <a16:creationId xmlns:a16="http://schemas.microsoft.com/office/drawing/2014/main" id="{F9FDF6D8-B5CB-4143-8D3E-F60489A2731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Digital offer</a:t>
            </a:r>
          </a:p>
        </p:txBody>
      </p:sp>
      <p:pic>
        <p:nvPicPr>
          <p:cNvPr id="5" name="Picture 4" descr="Digital Offer&#10;Video consultations e.g., Zoom, Skype, Teams - 95%&#10;Websites - 87%&#10;Other approved digital platforms e.g. Silver Cloud - 86%&#10;Email support (clinical input, not admin) - 63%&#10;Apps - 61%&#10;">
            <a:extLst>
              <a:ext uri="{FF2B5EF4-FFF2-40B4-BE49-F238E27FC236}">
                <a16:creationId xmlns:a16="http://schemas.microsoft.com/office/drawing/2014/main" id="{749A6911-248C-4F1C-ADDE-4C621F07392C}"/>
              </a:ext>
            </a:extLst>
          </p:cNvPr>
          <p:cNvPicPr>
            <a:picLocks noChangeAspect="1"/>
          </p:cNvPicPr>
          <p:nvPr/>
        </p:nvPicPr>
        <p:blipFill>
          <a:blip r:embed="rId2"/>
          <a:stretch>
            <a:fillRect/>
          </a:stretch>
        </p:blipFill>
        <p:spPr>
          <a:xfrm>
            <a:off x="491460" y="2200957"/>
            <a:ext cx="7463531" cy="3357257"/>
          </a:xfrm>
          <a:prstGeom prst="rect">
            <a:avLst/>
          </a:prstGeom>
        </p:spPr>
      </p:pic>
    </p:spTree>
    <p:extLst>
      <p:ext uri="{BB962C8B-B14F-4D97-AF65-F5344CB8AC3E}">
        <p14:creationId xmlns:p14="http://schemas.microsoft.com/office/powerpoint/2010/main" val="238726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1"/>
            <a:ext cx="8643938" cy="1578743"/>
          </a:xfrm>
        </p:spPr>
        <p:txBody>
          <a:bodyPr/>
          <a:lstStyle/>
          <a:p>
            <a:r>
              <a:rPr lang="en-GB" dirty="0"/>
              <a:t>Project findings</a:t>
            </a:r>
            <a:br>
              <a:rPr lang="en-GB" dirty="0"/>
            </a:br>
            <a:r>
              <a:rPr lang="en-GB" dirty="0"/>
              <a:t>Workforce profile</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5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14</a:t>
            </a:fld>
            <a:endParaRPr lang="en-GB" dirty="0">
              <a:latin typeface="Calibri" panose="020F0502020204030204"/>
            </a:endParaRPr>
          </a:p>
        </p:txBody>
      </p:sp>
      <p:sp>
        <p:nvSpPr>
          <p:cNvPr id="3" name="Speech Bubble: Rectangle 2">
            <a:extLst>
              <a:ext uri="{FF2B5EF4-FFF2-40B4-BE49-F238E27FC236}">
                <a16:creationId xmlns:a16="http://schemas.microsoft.com/office/drawing/2014/main" id="{0778D02F-B5C7-48F8-84A8-42FF703D75DC}"/>
              </a:ext>
            </a:extLst>
          </p:cNvPr>
          <p:cNvSpPr/>
          <p:nvPr/>
        </p:nvSpPr>
        <p:spPr>
          <a:xfrm>
            <a:off x="257174" y="1042983"/>
            <a:ext cx="2343706" cy="1658695"/>
          </a:xfrm>
          <a:prstGeom prst="wedgeRectCallout">
            <a:avLst>
              <a:gd name="adj1" fmla="val 131438"/>
              <a:gd name="adj2" fmla="val -2913"/>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a:p>
            <a:r>
              <a:rPr lang="en-GB" sz="1200" dirty="0"/>
              <a:t>“Others” include:</a:t>
            </a:r>
          </a:p>
          <a:p>
            <a:r>
              <a:rPr lang="en-GB" sz="1200" dirty="0"/>
              <a:t>Employment Support             Worker/Advisors: 3%</a:t>
            </a:r>
          </a:p>
          <a:p>
            <a:r>
              <a:rPr lang="en-GB" sz="1200" dirty="0"/>
              <a:t>Externally contracted Employment Advisor/Coordinator: 1%</a:t>
            </a:r>
          </a:p>
          <a:p>
            <a:r>
              <a:rPr lang="en-GB" sz="1200" dirty="0"/>
              <a:t>Other: 3%</a:t>
            </a:r>
          </a:p>
          <a:p>
            <a:r>
              <a:rPr lang="en-GB" sz="1200" dirty="0"/>
              <a:t>PWP Workers: 3%</a:t>
            </a:r>
          </a:p>
          <a:p>
            <a:endParaRPr lang="en-GB" dirty="0"/>
          </a:p>
        </p:txBody>
      </p:sp>
      <p:sp>
        <p:nvSpPr>
          <p:cNvPr id="10" name="Title 1">
            <a:extLst>
              <a:ext uri="{FF2B5EF4-FFF2-40B4-BE49-F238E27FC236}">
                <a16:creationId xmlns:a16="http://schemas.microsoft.com/office/drawing/2014/main" id="{3F933087-95C1-4B84-A7CA-5ADE10839118}"/>
              </a:ext>
            </a:extLst>
          </p:cNvPr>
          <p:cNvSpPr>
            <a:spLocks noGrp="1"/>
          </p:cNvSpPr>
          <p:nvPr>
            <p:ph type="title"/>
          </p:nvPr>
        </p:nvSpPr>
        <p:spPr>
          <a:xfrm>
            <a:off x="242887" y="160335"/>
            <a:ext cx="8643939" cy="882648"/>
          </a:xfrm>
        </p:spPr>
        <p:txBody>
          <a:bodyPr/>
          <a:lstStyle/>
          <a:p>
            <a:r>
              <a:rPr lang="en-GB" dirty="0"/>
              <a:t>Workforce composition (WTE) pt. 1 </a:t>
            </a:r>
          </a:p>
        </p:txBody>
      </p:sp>
      <p:sp>
        <p:nvSpPr>
          <p:cNvPr id="6" name="Content Placeholder 2">
            <a:extLst>
              <a:ext uri="{FF2B5EF4-FFF2-40B4-BE49-F238E27FC236}">
                <a16:creationId xmlns:a16="http://schemas.microsoft.com/office/drawing/2014/main" id="{DD7A8CBA-76F7-4F77-87D2-1171123D06A4}"/>
              </a:ext>
            </a:extLst>
          </p:cNvPr>
          <p:cNvSpPr>
            <a:spLocks noGrp="1"/>
          </p:cNvSpPr>
          <p:nvPr>
            <p:ph idx="1"/>
          </p:nvPr>
        </p:nvSpPr>
        <p:spPr>
          <a:xfrm>
            <a:off x="207375" y="3076259"/>
            <a:ext cx="2650412" cy="2862901"/>
          </a:xfrm>
          <a:ln>
            <a:noFill/>
          </a:ln>
        </p:spPr>
        <p:txBody>
          <a:bodyPr>
            <a:noAutofit/>
          </a:bodyPr>
          <a:lstStyle/>
          <a:p>
            <a:pPr marL="0" indent="0">
              <a:buNone/>
            </a:pPr>
            <a:r>
              <a:rPr lang="en-GB" sz="1200" b="0" i="0" u="none" strike="noStrike" baseline="0" dirty="0">
                <a:solidFill>
                  <a:srgbClr val="000000"/>
                </a:solidFill>
                <a:latin typeface="Calibri" panose="020F0502020204030204" pitchFamily="34" charset="0"/>
              </a:rPr>
              <a:t>Analysis of the IAPT workforce by role confirms that most staff are employed in specific therapy roles. </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Across all IAPT providers, 54% of staff are in the core disciplines of PWPs or HITs.</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Around 18% of staff are in non-therapy roles including administration, management and clerical roles.</a:t>
            </a:r>
            <a:endParaRPr lang="en-GB" sz="1200" dirty="0"/>
          </a:p>
        </p:txBody>
      </p:sp>
      <p:pic>
        <p:nvPicPr>
          <p:cNvPr id="5" name="Picture 4" descr="Workforce composition WTE (excluding trainee)&#10;&#10;PWPs and Senior PWPs - 22%&#10;High Intensity Therapists (HITs) - 32%&#10;High Intensity Counsellors - 9%&#10;Supervisors - IAPT and non-IAPT accredited - 9%&#10;Applied Psychologists - 2%&#10;Managers, Admin and Clerical staff inc. data analysts - 18%&#10;Others - 9% ">
            <a:extLst>
              <a:ext uri="{FF2B5EF4-FFF2-40B4-BE49-F238E27FC236}">
                <a16:creationId xmlns:a16="http://schemas.microsoft.com/office/drawing/2014/main" id="{D3EABA1F-524B-4E24-BEB6-A3D9FB959749}"/>
              </a:ext>
            </a:extLst>
          </p:cNvPr>
          <p:cNvPicPr>
            <a:picLocks noChangeAspect="1"/>
          </p:cNvPicPr>
          <p:nvPr/>
        </p:nvPicPr>
        <p:blipFill>
          <a:blip r:embed="rId2"/>
          <a:stretch>
            <a:fillRect/>
          </a:stretch>
        </p:blipFill>
        <p:spPr>
          <a:xfrm>
            <a:off x="1964360" y="1211008"/>
            <a:ext cx="7179640" cy="4728152"/>
          </a:xfrm>
          <a:prstGeom prst="rect">
            <a:avLst/>
          </a:prstGeom>
        </p:spPr>
      </p:pic>
    </p:spTree>
    <p:extLst>
      <p:ext uri="{BB962C8B-B14F-4D97-AF65-F5344CB8AC3E}">
        <p14:creationId xmlns:p14="http://schemas.microsoft.com/office/powerpoint/2010/main" val="121416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15</a:t>
            </a:fld>
            <a:endParaRPr lang="en-GB" dirty="0">
              <a:latin typeface="Calibri" panose="020F0502020204030204"/>
            </a:endParaRPr>
          </a:p>
        </p:txBody>
      </p:sp>
      <p:sp>
        <p:nvSpPr>
          <p:cNvPr id="11" name="Title 1">
            <a:extLst>
              <a:ext uri="{FF2B5EF4-FFF2-40B4-BE49-F238E27FC236}">
                <a16:creationId xmlns:a16="http://schemas.microsoft.com/office/drawing/2014/main" id="{5FA6E8D8-32CA-4E3E-A103-12AB70D56A0B}"/>
              </a:ext>
            </a:extLst>
          </p:cNvPr>
          <p:cNvSpPr>
            <a:spLocks noGrp="1"/>
          </p:cNvSpPr>
          <p:nvPr>
            <p:ph type="title"/>
          </p:nvPr>
        </p:nvSpPr>
        <p:spPr>
          <a:xfrm>
            <a:off x="242887" y="160335"/>
            <a:ext cx="8643939" cy="882648"/>
          </a:xfrm>
        </p:spPr>
        <p:txBody>
          <a:bodyPr/>
          <a:lstStyle/>
          <a:p>
            <a:r>
              <a:rPr lang="en-GB" dirty="0"/>
              <a:t>Workforce composition (WTE) pt. 2</a:t>
            </a:r>
          </a:p>
        </p:txBody>
      </p:sp>
      <p:sp>
        <p:nvSpPr>
          <p:cNvPr id="7" name="Subtitle 3">
            <a:extLst>
              <a:ext uri="{FF2B5EF4-FFF2-40B4-BE49-F238E27FC236}">
                <a16:creationId xmlns:a16="http://schemas.microsoft.com/office/drawing/2014/main" id="{EE36DC8F-7069-4678-BA99-C44FDCC7B806}"/>
              </a:ext>
            </a:extLst>
          </p:cNvPr>
          <p:cNvSpPr>
            <a:spLocks noGrp="1"/>
          </p:cNvSpPr>
          <p:nvPr>
            <p:ph type="subTitle" idx="13"/>
          </p:nvPr>
        </p:nvSpPr>
        <p:spPr>
          <a:xfrm>
            <a:off x="5152240" y="1482232"/>
            <a:ext cx="3698798" cy="935308"/>
          </a:xfrm>
        </p:spPr>
        <p:txBody>
          <a:bodyPr>
            <a:noAutofit/>
          </a:bodyPr>
          <a:lstStyle/>
          <a:p>
            <a:r>
              <a:rPr lang="en-GB" sz="1200" b="0" dirty="0"/>
              <a:t>Whilst the 2020 IAPT workforce has grown in size since 2019, the workforce composition remains largely unchanged. </a:t>
            </a:r>
          </a:p>
          <a:p>
            <a:endParaRPr lang="en-GB" sz="1200" b="0" dirty="0"/>
          </a:p>
          <a:p>
            <a:r>
              <a:rPr lang="en-GB" sz="1200" b="0" dirty="0"/>
              <a:t>As detailed within the chart and table below, over half of the IAPT workforce were in the core roles of PWPs and HITs on both the 2019 and 2020 census dates.</a:t>
            </a:r>
          </a:p>
        </p:txBody>
      </p:sp>
      <p:graphicFrame>
        <p:nvGraphicFramePr>
          <p:cNvPr id="6" name="Table 5">
            <a:extLst>
              <a:ext uri="{FF2B5EF4-FFF2-40B4-BE49-F238E27FC236}">
                <a16:creationId xmlns:a16="http://schemas.microsoft.com/office/drawing/2014/main" id="{90ABD309-75CB-49B0-B9BA-2A4B21265414}"/>
              </a:ext>
            </a:extLst>
          </p:cNvPr>
          <p:cNvGraphicFramePr>
            <a:graphicFrameLocks noGrp="1"/>
          </p:cNvGraphicFramePr>
          <p:nvPr>
            <p:extLst>
              <p:ext uri="{D42A27DB-BD31-4B8C-83A1-F6EECF244321}">
                <p14:modId xmlns:p14="http://schemas.microsoft.com/office/powerpoint/2010/main" val="458492163"/>
              </p:ext>
            </p:extLst>
          </p:nvPr>
        </p:nvGraphicFramePr>
        <p:xfrm>
          <a:off x="5152240" y="3232000"/>
          <a:ext cx="3698798" cy="1854795"/>
        </p:xfrm>
        <a:graphic>
          <a:graphicData uri="http://schemas.openxmlformats.org/drawingml/2006/table">
            <a:tbl>
              <a:tblPr firstRow="1"/>
              <a:tblGrid>
                <a:gridCol w="2130225">
                  <a:extLst>
                    <a:ext uri="{9D8B030D-6E8A-4147-A177-3AD203B41FA5}">
                      <a16:colId xmlns:a16="http://schemas.microsoft.com/office/drawing/2014/main" val="3712920802"/>
                    </a:ext>
                  </a:extLst>
                </a:gridCol>
                <a:gridCol w="787338">
                  <a:extLst>
                    <a:ext uri="{9D8B030D-6E8A-4147-A177-3AD203B41FA5}">
                      <a16:colId xmlns:a16="http://schemas.microsoft.com/office/drawing/2014/main" val="2958823085"/>
                    </a:ext>
                  </a:extLst>
                </a:gridCol>
                <a:gridCol w="781235">
                  <a:extLst>
                    <a:ext uri="{9D8B030D-6E8A-4147-A177-3AD203B41FA5}">
                      <a16:colId xmlns:a16="http://schemas.microsoft.com/office/drawing/2014/main" val="4103488171"/>
                    </a:ext>
                  </a:extLst>
                </a:gridCol>
              </a:tblGrid>
              <a:tr h="279360">
                <a:tc>
                  <a:txBody>
                    <a:bodyPr/>
                    <a:lstStyle/>
                    <a:p>
                      <a:pPr algn="l" fontAlgn="ctr"/>
                      <a:r>
                        <a:rPr lang="en-GB" sz="1100" b="1" i="0" u="none" strike="noStrike" dirty="0">
                          <a:solidFill>
                            <a:srgbClr val="FFFFFF"/>
                          </a:solidFill>
                          <a:effectLst/>
                          <a:latin typeface="Calibri" panose="020F0502020204030204" pitchFamily="34" charset="0"/>
                        </a:rPr>
                        <a:t>Workforce composition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n-GB" sz="1100" b="1" i="0" u="none" strike="noStrike" dirty="0">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72895746"/>
                  </a:ext>
                </a:extLst>
              </a:tr>
              <a:tr h="174600">
                <a:tc>
                  <a:txBody>
                    <a:bodyPr/>
                    <a:lstStyle/>
                    <a:p>
                      <a:pPr algn="l" fontAlgn="ctr"/>
                      <a:r>
                        <a:rPr lang="en-GB" sz="1100" b="0" i="0" u="none" strike="noStrike" dirty="0">
                          <a:solidFill>
                            <a:srgbClr val="000000"/>
                          </a:solidFill>
                          <a:effectLst/>
                          <a:latin typeface="Calibri" panose="020F0502020204030204" pitchFamily="34" charset="0"/>
                        </a:rPr>
                        <a:t>PWPs and Senior PWPs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80611639"/>
                  </a:ext>
                </a:extLst>
              </a:tr>
              <a:tr h="174600">
                <a:tc>
                  <a:txBody>
                    <a:bodyPr/>
                    <a:lstStyle/>
                    <a:p>
                      <a:pPr algn="l" fontAlgn="ctr"/>
                      <a:r>
                        <a:rPr lang="en-GB" sz="1100" b="0" i="0" u="none" strike="noStrike" dirty="0">
                          <a:solidFill>
                            <a:srgbClr val="000000"/>
                          </a:solidFill>
                          <a:effectLst/>
                          <a:latin typeface="Calibri" panose="020F0502020204030204" pitchFamily="34" charset="0"/>
                        </a:rPr>
                        <a:t>High Intensity Therapists (HITs)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78801608"/>
                  </a:ext>
                </a:extLst>
              </a:tr>
              <a:tr h="174600">
                <a:tc>
                  <a:txBody>
                    <a:bodyPr/>
                    <a:lstStyle/>
                    <a:p>
                      <a:pPr algn="l" fontAlgn="ctr"/>
                      <a:r>
                        <a:rPr lang="en-GB" sz="1100" b="0" i="0" u="none" strike="noStrike" dirty="0">
                          <a:solidFill>
                            <a:srgbClr val="000000"/>
                          </a:solidFill>
                          <a:effectLst/>
                          <a:latin typeface="Calibri" panose="020F0502020204030204" pitchFamily="34" charset="0"/>
                        </a:rPr>
                        <a:t>High Intensity Counsellors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34217507"/>
                  </a:ext>
                </a:extLst>
              </a:tr>
              <a:tr h="174600">
                <a:tc>
                  <a:txBody>
                    <a:bodyPr/>
                    <a:lstStyle/>
                    <a:p>
                      <a:pPr algn="l" fontAlgn="ctr"/>
                      <a:r>
                        <a:rPr lang="en-GB" sz="1100" b="0" i="0" u="none" strike="noStrike" dirty="0">
                          <a:solidFill>
                            <a:srgbClr val="000000"/>
                          </a:solidFill>
                          <a:effectLst/>
                          <a:latin typeface="Calibri" panose="020F0502020204030204" pitchFamily="34" charset="0"/>
                        </a:rPr>
                        <a:t>Supervisors - IAPT and non-IAPT accredited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88403340"/>
                  </a:ext>
                </a:extLst>
              </a:tr>
              <a:tr h="174600">
                <a:tc>
                  <a:txBody>
                    <a:bodyPr/>
                    <a:lstStyle/>
                    <a:p>
                      <a:pPr algn="l" fontAlgn="ctr"/>
                      <a:r>
                        <a:rPr lang="en-GB" sz="1100" b="0" i="0" u="none" strike="noStrike">
                          <a:solidFill>
                            <a:srgbClr val="000000"/>
                          </a:solidFill>
                          <a:effectLst/>
                          <a:latin typeface="Calibri" panose="020F0502020204030204" pitchFamily="34" charset="0"/>
                        </a:rPr>
                        <a:t>Applied Psychologists - Clinical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54176791"/>
                  </a:ext>
                </a:extLst>
              </a:tr>
              <a:tr h="340470">
                <a:tc>
                  <a:txBody>
                    <a:bodyPr/>
                    <a:lstStyle/>
                    <a:p>
                      <a:pPr algn="l" fontAlgn="ctr"/>
                      <a:r>
                        <a:rPr lang="en-GB" sz="1100" b="0" i="0" u="none" strike="noStrike">
                          <a:solidFill>
                            <a:srgbClr val="000000"/>
                          </a:solidFill>
                          <a:effectLst/>
                          <a:latin typeface="Calibri" panose="020F0502020204030204" pitchFamily="34" charset="0"/>
                        </a:rPr>
                        <a:t>Managers, Admin and Clerical staff inc. Data Analysts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65872942"/>
                  </a:ext>
                </a:extLst>
              </a:tr>
              <a:tr h="174600">
                <a:tc>
                  <a:txBody>
                    <a:bodyPr/>
                    <a:lstStyle/>
                    <a:p>
                      <a:pPr algn="l" fontAlgn="ctr"/>
                      <a:r>
                        <a:rPr lang="en-GB" sz="1100" b="0" i="0" u="none" strike="noStrike" dirty="0">
                          <a:solidFill>
                            <a:srgbClr val="000000"/>
                          </a:solidFill>
                          <a:effectLst/>
                          <a:latin typeface="Calibri" panose="020F0502020204030204" pitchFamily="34" charset="0"/>
                        </a:rPr>
                        <a:t>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62549196"/>
                  </a:ext>
                </a:extLst>
              </a:tr>
            </a:tbl>
          </a:graphicData>
        </a:graphic>
      </p:graphicFrame>
      <p:pic>
        <p:nvPicPr>
          <p:cNvPr id="10" name="Picture 9">
            <a:extLst>
              <a:ext uri="{FF2B5EF4-FFF2-40B4-BE49-F238E27FC236}">
                <a16:creationId xmlns:a16="http://schemas.microsoft.com/office/drawing/2014/main" id="{82919E1A-F62E-4F9C-A904-DA28B56BA5D7}"/>
              </a:ext>
              <a:ext uri="{C183D7F6-B498-43B3-948B-1728B52AA6E4}">
                <adec:decorative xmlns:adec="http://schemas.microsoft.com/office/drawing/2017/decorative" val="1"/>
              </a:ext>
            </a:extLst>
          </p:cNvPr>
          <p:cNvPicPr>
            <a:picLocks noChangeAspect="1"/>
          </p:cNvPicPr>
          <p:nvPr/>
        </p:nvPicPr>
        <p:blipFill rotWithShape="1">
          <a:blip r:embed="rId2"/>
          <a:srcRect r="6558"/>
          <a:stretch/>
        </p:blipFill>
        <p:spPr>
          <a:xfrm>
            <a:off x="1" y="1224778"/>
            <a:ext cx="5060272" cy="4546008"/>
          </a:xfrm>
          <a:prstGeom prst="rect">
            <a:avLst/>
          </a:prstGeom>
        </p:spPr>
      </p:pic>
    </p:spTree>
    <p:extLst>
      <p:ext uri="{BB962C8B-B14F-4D97-AF65-F5344CB8AC3E}">
        <p14:creationId xmlns:p14="http://schemas.microsoft.com/office/powerpoint/2010/main" val="315760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16</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61546A24-E295-4D00-B393-8B3B2129D958}"/>
              </a:ext>
            </a:extLst>
          </p:cNvPr>
          <p:cNvSpPr>
            <a:spLocks noGrp="1"/>
          </p:cNvSpPr>
          <p:nvPr>
            <p:ph idx="1"/>
          </p:nvPr>
        </p:nvSpPr>
        <p:spPr>
          <a:xfrm>
            <a:off x="6149130" y="1751227"/>
            <a:ext cx="2634870" cy="4684379"/>
          </a:xfrm>
        </p:spPr>
        <p:txBody>
          <a:bodyPr>
            <a:normAutofit/>
          </a:bodyPr>
          <a:lstStyle/>
          <a:p>
            <a:pPr marL="0" indent="0">
              <a:buNone/>
            </a:pPr>
            <a:r>
              <a:rPr lang="en-GB" sz="1200" b="0" i="0" u="none" strike="noStrike" baseline="0" dirty="0">
                <a:solidFill>
                  <a:srgbClr val="000000"/>
                </a:solidFill>
              </a:rPr>
              <a:t>Total staffing numbers (excluding trainees) per team are shown in the chart opposite. Services vary in size and coverage by provider organisation, with a median average staffing position of 46 WTE per provider, an increase from 42 WTE in 2019.</a:t>
            </a:r>
          </a:p>
          <a:p>
            <a:pPr marL="0" indent="0">
              <a:buNone/>
            </a:pPr>
            <a:endParaRPr lang="en-GB" sz="1200" b="0" i="0" u="none" strike="noStrike" baseline="0" dirty="0">
              <a:solidFill>
                <a:srgbClr val="000000"/>
              </a:solidFill>
            </a:endParaRPr>
          </a:p>
          <a:p>
            <a:pPr marL="0" indent="0">
              <a:buNone/>
            </a:pPr>
            <a:r>
              <a:rPr lang="en-GB" sz="1200" b="0" i="0" u="none" strike="noStrike" baseline="0" dirty="0">
                <a:solidFill>
                  <a:srgbClr val="000000"/>
                </a:solidFill>
              </a:rPr>
              <a:t>In the bigger teams the workforce exceeds 100 WTE, with the largest provider reporting a team of over 200 WTE.</a:t>
            </a:r>
          </a:p>
          <a:p>
            <a:pPr marL="0" indent="0">
              <a:buNone/>
            </a:pPr>
            <a:endParaRPr lang="en-GB" sz="1200" dirty="0"/>
          </a:p>
          <a:p>
            <a:pPr marL="0" indent="0">
              <a:buNone/>
            </a:pPr>
            <a:r>
              <a:rPr lang="en-GB" sz="1200" dirty="0">
                <a:solidFill>
                  <a:srgbClr val="000000"/>
                </a:solidFill>
              </a:rPr>
              <a:t>T</a:t>
            </a:r>
            <a:r>
              <a:rPr lang="en-GB" sz="1200" b="0" i="0" u="none" strike="noStrike" baseline="0" dirty="0">
                <a:solidFill>
                  <a:srgbClr val="000000"/>
                </a:solidFill>
              </a:rPr>
              <a:t>his is not a benchmarked position, but is included to highlight the variation in team size by provider.</a:t>
            </a:r>
          </a:p>
          <a:p>
            <a:pPr marL="0" indent="0">
              <a:buNone/>
            </a:pPr>
            <a:endParaRPr lang="en-GB" sz="1200" dirty="0"/>
          </a:p>
          <a:p>
            <a:pPr marL="0" indent="0">
              <a:buNone/>
            </a:pPr>
            <a:endParaRPr lang="en-GB" sz="1200" u="sng" dirty="0"/>
          </a:p>
        </p:txBody>
      </p:sp>
      <p:sp>
        <p:nvSpPr>
          <p:cNvPr id="6" name="Title 1">
            <a:extLst>
              <a:ext uri="{FF2B5EF4-FFF2-40B4-BE49-F238E27FC236}">
                <a16:creationId xmlns:a16="http://schemas.microsoft.com/office/drawing/2014/main" id="{B432C3AB-5424-4750-ABE7-F46F28223BB5}"/>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size by provider</a:t>
            </a:r>
          </a:p>
        </p:txBody>
      </p:sp>
      <p:pic>
        <p:nvPicPr>
          <p:cNvPr id="2" name="Picture 1" descr="Total staffing numbers (excluding trainees) per team are shown in the chart opposite. Services vary in size and coverage by provider organisation, with a median average staffing position of 46 WTE per provider, an increase from 42 WTE in 2019.&#10;">
            <a:extLst>
              <a:ext uri="{FF2B5EF4-FFF2-40B4-BE49-F238E27FC236}">
                <a16:creationId xmlns:a16="http://schemas.microsoft.com/office/drawing/2014/main" id="{D0AF2391-33EC-49F0-9BA0-FDF10DDC1AA5}"/>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47051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17</a:t>
            </a:fld>
            <a:endParaRPr lang="en-GB" dirty="0">
              <a:latin typeface="Calibri" panose="020F0502020204030204"/>
            </a:endParaRPr>
          </a:p>
        </p:txBody>
      </p:sp>
      <p:sp>
        <p:nvSpPr>
          <p:cNvPr id="6" name="Title 1">
            <a:extLst>
              <a:ext uri="{FF2B5EF4-FFF2-40B4-BE49-F238E27FC236}">
                <a16:creationId xmlns:a16="http://schemas.microsoft.com/office/drawing/2014/main" id="{7FEE8FC5-8EF1-4315-A635-3C1196CF2A62}"/>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composition – HITs Vs PWPs</a:t>
            </a:r>
          </a:p>
        </p:txBody>
      </p:sp>
      <p:sp>
        <p:nvSpPr>
          <p:cNvPr id="8" name="Content Placeholder 2" descr="While both report higher levels of HITs than PWPs, there are differences between Core IAPT and IAPT LTC on this measure. Within Core IAPT services, the ratio is 59:41. In IAPT LTC, however, the lean towards HITs is even stronger, at 63:37 as shown in the charts below.&#10;&#10;">
            <a:extLst>
              <a:ext uri="{FF2B5EF4-FFF2-40B4-BE49-F238E27FC236}">
                <a16:creationId xmlns:a16="http://schemas.microsoft.com/office/drawing/2014/main" id="{CD7729D3-72B4-406D-B66D-9A295676CBA9}"/>
              </a:ext>
            </a:extLst>
          </p:cNvPr>
          <p:cNvSpPr>
            <a:spLocks noGrp="1"/>
          </p:cNvSpPr>
          <p:nvPr>
            <p:ph idx="1"/>
          </p:nvPr>
        </p:nvSpPr>
        <p:spPr>
          <a:xfrm>
            <a:off x="4252863" y="1207680"/>
            <a:ext cx="4760508" cy="1534817"/>
          </a:xfrm>
        </p:spPr>
        <p:txBody>
          <a:bodyPr>
            <a:noAutofit/>
          </a:bodyPr>
          <a:lstStyle/>
          <a:p>
            <a:pPr marL="0" indent="0">
              <a:buNone/>
            </a:pPr>
            <a:r>
              <a:rPr lang="en-GB" sz="1200" dirty="0"/>
              <a:t>Since the 2019 project iteration, the ratio of HITs and PWPs has risen to 60% HITs to 40% PWPs (was 57% to 43%).</a:t>
            </a:r>
          </a:p>
          <a:p>
            <a:pPr marL="0" indent="0">
              <a:buNone/>
            </a:pPr>
            <a:r>
              <a:rPr lang="en-GB" sz="1200" dirty="0"/>
              <a:t>While both report higher levels of HITs than PWPs, there are differences between Core IAPT and IAPT LTC on this measure. Within Core IAPT services, the ratio is 59:41. In IAPT LTC, however, the lean towards HITs is even stronger, at 63:37 as shown in the charts below.</a:t>
            </a:r>
          </a:p>
          <a:p>
            <a:pPr marL="0" indent="0">
              <a:buNone/>
            </a:pPr>
            <a:endParaRPr lang="en-GB" sz="1200" dirty="0"/>
          </a:p>
          <a:p>
            <a:pPr marL="0" indent="0">
              <a:buNone/>
            </a:pPr>
            <a:endParaRPr lang="en-GB" sz="1200" dirty="0"/>
          </a:p>
        </p:txBody>
      </p:sp>
      <p:pic>
        <p:nvPicPr>
          <p:cNvPr id="2" name="Picture 1" descr="Since the 2019 project iteration, the ratio of HITs and PWPs has risen to 60% HITs to 40% PWPs (was 57% to 43%).&#10;">
            <a:extLst>
              <a:ext uri="{FF2B5EF4-FFF2-40B4-BE49-F238E27FC236}">
                <a16:creationId xmlns:a16="http://schemas.microsoft.com/office/drawing/2014/main" id="{CDCB6290-F906-4105-A1D5-E144AC52D013}"/>
              </a:ext>
            </a:extLst>
          </p:cNvPr>
          <p:cNvPicPr>
            <a:picLocks noChangeAspect="1"/>
          </p:cNvPicPr>
          <p:nvPr/>
        </p:nvPicPr>
        <p:blipFill>
          <a:blip r:embed="rId2"/>
          <a:stretch>
            <a:fillRect/>
          </a:stretch>
        </p:blipFill>
        <p:spPr>
          <a:xfrm>
            <a:off x="242887" y="953894"/>
            <a:ext cx="3850893" cy="4645718"/>
          </a:xfrm>
          <a:prstGeom prst="rect">
            <a:avLst/>
          </a:prstGeom>
        </p:spPr>
      </p:pic>
      <p:pic>
        <p:nvPicPr>
          <p:cNvPr id="3" name="Picture 2" descr="While both report higher levels of HITs than PWPs, there are differences between Core IAPT and IAPT LTC on this measure. Within Core IAPT services, the ratio is 59:41. In IAPT LTC, however, the lean towards HITs is even stronger, at 63:37 as shown in the charts below.&#10;">
            <a:extLst>
              <a:ext uri="{FF2B5EF4-FFF2-40B4-BE49-F238E27FC236}">
                <a16:creationId xmlns:a16="http://schemas.microsoft.com/office/drawing/2014/main" id="{7DAC7445-0847-4B66-9B70-2E3C00352033}"/>
              </a:ext>
            </a:extLst>
          </p:cNvPr>
          <p:cNvPicPr>
            <a:picLocks noChangeAspect="1"/>
          </p:cNvPicPr>
          <p:nvPr/>
        </p:nvPicPr>
        <p:blipFill>
          <a:blip r:embed="rId3"/>
          <a:stretch>
            <a:fillRect/>
          </a:stretch>
        </p:blipFill>
        <p:spPr>
          <a:xfrm>
            <a:off x="4252863" y="2603864"/>
            <a:ext cx="4633963" cy="2717074"/>
          </a:xfrm>
          <a:prstGeom prst="rect">
            <a:avLst/>
          </a:prstGeom>
        </p:spPr>
      </p:pic>
    </p:spTree>
    <p:extLst>
      <p:ext uri="{BB962C8B-B14F-4D97-AF65-F5344CB8AC3E}">
        <p14:creationId xmlns:p14="http://schemas.microsoft.com/office/powerpoint/2010/main" val="69118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18</a:t>
            </a:fld>
            <a:endParaRPr lang="en-GB" dirty="0">
              <a:latin typeface="Calibri" panose="020F0502020204030204"/>
            </a:endParaRPr>
          </a:p>
        </p:txBody>
      </p:sp>
      <p:sp>
        <p:nvSpPr>
          <p:cNvPr id="6" name="Title 1">
            <a:extLst>
              <a:ext uri="{FF2B5EF4-FFF2-40B4-BE49-F238E27FC236}">
                <a16:creationId xmlns:a16="http://schemas.microsoft.com/office/drawing/2014/main" id="{0B425489-4F15-43C2-AA83-AFC4848BB91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size by provider - HITs</a:t>
            </a:r>
          </a:p>
        </p:txBody>
      </p:sp>
      <p:sp>
        <p:nvSpPr>
          <p:cNvPr id="8" name="Content Placeholder 2">
            <a:extLst>
              <a:ext uri="{FF2B5EF4-FFF2-40B4-BE49-F238E27FC236}">
                <a16:creationId xmlns:a16="http://schemas.microsoft.com/office/drawing/2014/main" id="{9F8DF45C-F9B1-4FD0-92EA-CBFE52EAD1A5}"/>
              </a:ext>
            </a:extLst>
          </p:cNvPr>
          <p:cNvSpPr>
            <a:spLocks noGrp="1"/>
          </p:cNvSpPr>
          <p:nvPr>
            <p:ph idx="1"/>
          </p:nvPr>
        </p:nvSpPr>
        <p:spPr>
          <a:xfrm>
            <a:off x="5967457" y="1751227"/>
            <a:ext cx="2919369" cy="4684379"/>
          </a:xfrm>
        </p:spPr>
        <p:txBody>
          <a:bodyPr>
            <a:normAutofit/>
          </a:bodyPr>
          <a:lstStyle/>
          <a:p>
            <a:pPr marL="0" indent="0">
              <a:buNone/>
            </a:pPr>
            <a:r>
              <a:rPr lang="en-GB" sz="1200" dirty="0"/>
              <a:t>High Intensity Therapists (HITs) are the single largest staff group employed within IAPT services. On 31</a:t>
            </a:r>
            <a:r>
              <a:rPr lang="en-GB" sz="1200" baseline="30000" dirty="0"/>
              <a:t>st</a:t>
            </a:r>
            <a:r>
              <a:rPr lang="en-GB" sz="1200" dirty="0"/>
              <a:t> March 2020, there were 3,066 WTE staff in HIT posts – an increase from 2,804 (+9%) in 2019.</a:t>
            </a:r>
            <a:endParaRPr lang="en-GB" sz="1200" u="sng" dirty="0"/>
          </a:p>
          <a:p>
            <a:pPr marL="0" indent="0">
              <a:buNone/>
            </a:pPr>
            <a:endParaRPr lang="en-GB" sz="1200" dirty="0"/>
          </a:p>
          <a:p>
            <a:pPr marL="0" indent="0">
              <a:buNone/>
            </a:pPr>
            <a:r>
              <a:rPr lang="en-GB" sz="1200" b="0" i="0" u="none" strike="noStrike" baseline="0" dirty="0">
                <a:solidFill>
                  <a:srgbClr val="000000"/>
                </a:solidFill>
              </a:rPr>
              <a:t>Within individual organisations where HITs are employed, these High Intensity Therapists make up an average of 32% of the overall workforce.</a:t>
            </a:r>
          </a:p>
          <a:p>
            <a:pPr marL="0" indent="0">
              <a:buNone/>
            </a:pPr>
            <a:endParaRPr lang="en-GB" sz="1200" dirty="0">
              <a:solidFill>
                <a:srgbClr val="000000"/>
              </a:solidFill>
            </a:endParaRPr>
          </a:p>
          <a:p>
            <a:pPr marL="0" indent="0">
              <a:buNone/>
            </a:pPr>
            <a:r>
              <a:rPr lang="en-GB" sz="1200" dirty="0">
                <a:solidFill>
                  <a:srgbClr val="000000"/>
                </a:solidFill>
              </a:rPr>
              <a:t>T</a:t>
            </a:r>
            <a:r>
              <a:rPr lang="en-GB" sz="1200" b="0" i="0" u="none" strike="noStrike" baseline="0" dirty="0">
                <a:solidFill>
                  <a:srgbClr val="000000"/>
                </a:solidFill>
              </a:rPr>
              <a:t>he range of HIT representation varies from 1% to 68% of staff in post at the time of the 2020 census.</a:t>
            </a:r>
            <a:endParaRPr lang="en-GB" sz="1200" dirty="0"/>
          </a:p>
        </p:txBody>
      </p:sp>
      <p:pic>
        <p:nvPicPr>
          <p:cNvPr id="3" name="Picture 2" descr="High Intensity Therapists (HITs) are the single largest staff group employed within IAPT services. On 31st March 2020, there were 3,066 WTE staff in HIT posts – an increase from 2,804 (+9%) in 2019.&#10;">
            <a:extLst>
              <a:ext uri="{FF2B5EF4-FFF2-40B4-BE49-F238E27FC236}">
                <a16:creationId xmlns:a16="http://schemas.microsoft.com/office/drawing/2014/main" id="{6E69455C-723F-40D9-B4A8-D74E52F441EC}"/>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24005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19</a:t>
            </a:fld>
            <a:endParaRPr lang="en-GB" dirty="0">
              <a:latin typeface="Calibri" panose="020F0502020204030204"/>
            </a:endParaRPr>
          </a:p>
        </p:txBody>
      </p:sp>
      <p:sp>
        <p:nvSpPr>
          <p:cNvPr id="6" name="Title 1">
            <a:extLst>
              <a:ext uri="{FF2B5EF4-FFF2-40B4-BE49-F238E27FC236}">
                <a16:creationId xmlns:a16="http://schemas.microsoft.com/office/drawing/2014/main" id="{28A6B1F0-9E9B-434E-90E7-79B937B9D34A}"/>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size by provider - PWPs</a:t>
            </a:r>
          </a:p>
        </p:txBody>
      </p:sp>
      <p:sp>
        <p:nvSpPr>
          <p:cNvPr id="8" name="Content Placeholder 2">
            <a:extLst>
              <a:ext uri="{FF2B5EF4-FFF2-40B4-BE49-F238E27FC236}">
                <a16:creationId xmlns:a16="http://schemas.microsoft.com/office/drawing/2014/main" id="{ABDCB90C-4D4E-400A-A416-CF8FB1D46B1F}"/>
              </a:ext>
            </a:extLst>
          </p:cNvPr>
          <p:cNvSpPr>
            <a:spLocks noGrp="1"/>
          </p:cNvSpPr>
          <p:nvPr>
            <p:ph idx="1"/>
          </p:nvPr>
        </p:nvSpPr>
        <p:spPr>
          <a:xfrm>
            <a:off x="5797118" y="1568665"/>
            <a:ext cx="3045041" cy="4684379"/>
          </a:xfrm>
        </p:spPr>
        <p:txBody>
          <a:bodyPr>
            <a:normAutofit/>
          </a:bodyPr>
          <a:lstStyle/>
          <a:p>
            <a:pPr marL="0" indent="0">
              <a:buNone/>
            </a:pPr>
            <a:r>
              <a:rPr lang="en-GB" sz="1200" b="0" i="0" u="none" strike="noStrike" baseline="0" dirty="0">
                <a:solidFill>
                  <a:srgbClr val="000000"/>
                </a:solidFill>
                <a:latin typeface="Calibri" panose="020F0502020204030204" pitchFamily="34" charset="0"/>
              </a:rPr>
              <a:t>Psychological Wellbeing Practitioners (PWPs) deliver a core role within low intensity IAPT services. In total on 31</a:t>
            </a:r>
            <a:r>
              <a:rPr lang="en-GB" sz="1200" b="0" i="0" u="none" strike="noStrike" baseline="30000" dirty="0">
                <a:solidFill>
                  <a:srgbClr val="000000"/>
                </a:solidFill>
                <a:latin typeface="Calibri" panose="020F0502020204030204" pitchFamily="34" charset="0"/>
              </a:rPr>
              <a:t>st</a:t>
            </a:r>
            <a:r>
              <a:rPr lang="en-GB" sz="1200" b="0" i="0" u="none" strike="noStrike" baseline="0" dirty="0">
                <a:solidFill>
                  <a:srgbClr val="000000"/>
                </a:solidFill>
                <a:latin typeface="Calibri" panose="020F0502020204030204" pitchFamily="34" charset="0"/>
              </a:rPr>
              <a:t> March 2020, 2,097 WTE staff in post were PWPs or Senior PWPs. This represents a 13% increase from the 2,028 WTE PWP / Senior PWP staff recorded on the 2019 census date of 30</a:t>
            </a:r>
            <a:r>
              <a:rPr lang="en-GB" sz="1200" b="0" i="0" u="none" strike="noStrike" baseline="30000" dirty="0">
                <a:solidFill>
                  <a:srgbClr val="000000"/>
                </a:solidFill>
                <a:latin typeface="Calibri" panose="020F0502020204030204" pitchFamily="34" charset="0"/>
              </a:rPr>
              <a:t>th</a:t>
            </a:r>
            <a:r>
              <a:rPr lang="en-GB" sz="1200" b="0" i="0" u="none" strike="noStrike" baseline="0" dirty="0">
                <a:solidFill>
                  <a:srgbClr val="000000"/>
                </a:solidFill>
                <a:latin typeface="Calibri" panose="020F0502020204030204" pitchFamily="34" charset="0"/>
              </a:rPr>
              <a:t> June.</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The chart to the left shows that in organisations where PWPs/Senior PWPs are employed, these roles represent an average of 23% of the IAPT workforce.</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There is notable variation in PWP presence within IAPT services, confirming the discretion exercised by providers in designing local teams. </a:t>
            </a:r>
            <a:r>
              <a:rPr lang="en-GB" sz="1200" dirty="0">
                <a:solidFill>
                  <a:srgbClr val="000000"/>
                </a:solidFill>
                <a:latin typeface="Calibri" panose="020F0502020204030204" pitchFamily="34" charset="0"/>
              </a:rPr>
              <a:t>I</a:t>
            </a:r>
            <a:r>
              <a:rPr lang="en-GB" sz="1200" b="0" i="0" u="none" strike="noStrike" baseline="0" dirty="0">
                <a:solidFill>
                  <a:srgbClr val="000000"/>
                </a:solidFill>
                <a:latin typeface="Calibri" panose="020F0502020204030204" pitchFamily="34" charset="0"/>
              </a:rPr>
              <a:t>t should be recognised that while every local system of stepped care should include PWPs, single providers may only provide part of the pathway.</a:t>
            </a:r>
            <a:endParaRPr lang="en-GB" sz="1200" u="sng" dirty="0"/>
          </a:p>
        </p:txBody>
      </p:sp>
      <p:pic>
        <p:nvPicPr>
          <p:cNvPr id="3" name="Picture 2" descr="Psychological Wellbeing Practitioners (PWPs) deliver a core role within low intensity IAPT services. In total on 31st March 2020, 2,097 WTE staff in post were PWPs or Senior PWPs. This represents a 13% increase from the 2,028 WTE PWP / Senior PWP staff recorded on the 2019 census date of 30th June.&#10;">
            <a:extLst>
              <a:ext uri="{FF2B5EF4-FFF2-40B4-BE49-F238E27FC236}">
                <a16:creationId xmlns:a16="http://schemas.microsoft.com/office/drawing/2014/main" id="{BADEA7CB-FED1-4845-B16A-77C6F961DA8E}"/>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09234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2FFD9-A302-4EAD-9C97-F8A88A4D459B}"/>
              </a:ext>
            </a:extLst>
          </p:cNvPr>
          <p:cNvSpPr>
            <a:spLocks noGrp="1"/>
          </p:cNvSpPr>
          <p:nvPr>
            <p:ph idx="1"/>
          </p:nvPr>
        </p:nvSpPr>
        <p:spPr>
          <a:xfrm>
            <a:off x="242887" y="1042983"/>
            <a:ext cx="8643938" cy="4812400"/>
          </a:xfrm>
        </p:spPr>
        <p:txBody>
          <a:bodyPr>
            <a:noAutofit/>
          </a:bodyPr>
          <a:lstStyle/>
          <a:p>
            <a:pPr>
              <a:lnSpc>
                <a:spcPct val="100000"/>
              </a:lnSpc>
            </a:pPr>
            <a:r>
              <a:rPr lang="en-GB" sz="1800" dirty="0"/>
              <a:t>Executive Summary								3	</a:t>
            </a:r>
          </a:p>
          <a:p>
            <a:pPr>
              <a:lnSpc>
                <a:spcPct val="100000"/>
              </a:lnSpc>
            </a:pPr>
            <a:r>
              <a:rPr lang="en-GB" sz="1800" dirty="0"/>
              <a:t>Introduction and background						4	</a:t>
            </a:r>
          </a:p>
          <a:p>
            <a:pPr>
              <a:lnSpc>
                <a:spcPct val="100000"/>
              </a:lnSpc>
            </a:pPr>
            <a:r>
              <a:rPr lang="en-GB" sz="1800" dirty="0"/>
              <a:t>National IAPT workforce overview						5</a:t>
            </a:r>
          </a:p>
          <a:p>
            <a:pPr>
              <a:lnSpc>
                <a:spcPct val="100000"/>
              </a:lnSpc>
            </a:pPr>
            <a:r>
              <a:rPr lang="en-GB" sz="1800" dirty="0"/>
              <a:t>Project findings </a:t>
            </a:r>
          </a:p>
          <a:p>
            <a:pPr lvl="1">
              <a:lnSpc>
                <a:spcPct val="100000"/>
              </a:lnSpc>
              <a:buSzPct val="75000"/>
              <a:buFont typeface="Courier New" panose="02070309020205020404" pitchFamily="49" charset="0"/>
              <a:buChar char="o"/>
            </a:pPr>
            <a:r>
              <a:rPr lang="en-GB" dirty="0"/>
              <a:t>Core IAPT service provision and activity				7	Workforce profile							15	</a:t>
            </a:r>
          </a:p>
          <a:p>
            <a:pPr lvl="1">
              <a:lnSpc>
                <a:spcPct val="100000"/>
              </a:lnSpc>
              <a:buSzPct val="75000"/>
              <a:buFont typeface="Courier New" panose="02070309020205020404" pitchFamily="49" charset="0"/>
              <a:buChar char="o"/>
            </a:pPr>
            <a:r>
              <a:rPr lang="en-GB" dirty="0"/>
              <a:t>High Intensity staffing							25</a:t>
            </a:r>
          </a:p>
          <a:p>
            <a:pPr lvl="1">
              <a:lnSpc>
                <a:spcPct val="100000"/>
              </a:lnSpc>
              <a:buSzPct val="75000"/>
              <a:buFont typeface="Courier New" panose="02070309020205020404" pitchFamily="49" charset="0"/>
              <a:buChar char="o"/>
            </a:pPr>
            <a:r>
              <a:rPr lang="en-GB" dirty="0"/>
              <a:t>Low Intensity staffing							30</a:t>
            </a:r>
          </a:p>
          <a:p>
            <a:pPr lvl="1">
              <a:lnSpc>
                <a:spcPct val="100000"/>
              </a:lnSpc>
              <a:buSzPct val="75000"/>
              <a:buFont typeface="Courier New" panose="02070309020205020404" pitchFamily="49" charset="0"/>
              <a:buChar char="o"/>
            </a:pPr>
            <a:r>
              <a:rPr lang="en-GB" dirty="0"/>
              <a:t>IAPT LTC									32</a:t>
            </a:r>
          </a:p>
          <a:p>
            <a:pPr lvl="1">
              <a:lnSpc>
                <a:spcPct val="100000"/>
              </a:lnSpc>
              <a:buSzPct val="75000"/>
              <a:buFont typeface="Courier New" panose="02070309020205020404" pitchFamily="49" charset="0"/>
              <a:buChar char="o"/>
            </a:pPr>
            <a:r>
              <a:rPr lang="en-GB" dirty="0"/>
              <a:t>Workforce demographics						37	</a:t>
            </a:r>
          </a:p>
          <a:p>
            <a:pPr lvl="1">
              <a:lnSpc>
                <a:spcPct val="100000"/>
              </a:lnSpc>
              <a:buSzPct val="75000"/>
              <a:buFont typeface="Courier New" panose="02070309020205020404" pitchFamily="49" charset="0"/>
              <a:buChar char="o"/>
            </a:pPr>
            <a:r>
              <a:rPr lang="en-GB" dirty="0"/>
              <a:t>Sickness, vacancies and temporary staffing				40		</a:t>
            </a:r>
          </a:p>
          <a:p>
            <a:pPr>
              <a:lnSpc>
                <a:spcPct val="100000"/>
              </a:lnSpc>
            </a:pPr>
            <a:r>
              <a:rPr lang="en-GB" sz="1800" dirty="0"/>
              <a:t>Conclusions									45</a:t>
            </a:r>
          </a:p>
          <a:p>
            <a:pPr>
              <a:lnSpc>
                <a:spcPct val="100000"/>
              </a:lnSpc>
            </a:pPr>
            <a:r>
              <a:rPr lang="en-GB" sz="1800" dirty="0"/>
              <a:t>Appendix									47</a:t>
            </a:r>
          </a:p>
          <a:p>
            <a:pPr>
              <a:lnSpc>
                <a:spcPct val="100000"/>
              </a:lnSpc>
            </a:pPr>
            <a:r>
              <a:rPr lang="en-GB" sz="1800" dirty="0"/>
              <a:t>Contact details								49</a:t>
            </a:r>
          </a:p>
        </p:txBody>
      </p:sp>
      <p:sp>
        <p:nvSpPr>
          <p:cNvPr id="4" name="Slide Number Placeholder 3">
            <a:extLst>
              <a:ext uri="{FF2B5EF4-FFF2-40B4-BE49-F238E27FC236}">
                <a16:creationId xmlns:a16="http://schemas.microsoft.com/office/drawing/2014/main" id="{04485E40-C6B4-43D5-AEF4-4A8298063710}"/>
              </a:ext>
            </a:extLst>
          </p:cNvPr>
          <p:cNvSpPr>
            <a:spLocks noGrp="1"/>
          </p:cNvSpPr>
          <p:nvPr>
            <p:ph type="sldNum" sz="quarter" idx="12"/>
          </p:nvPr>
        </p:nvSpPr>
        <p:spPr/>
        <p:txBody>
          <a:bodyPr/>
          <a:lstStyle/>
          <a:p>
            <a:fld id="{6FA9A11B-04D6-42DF-BB33-D91D786B2067}" type="slidenum">
              <a:rPr lang="en-GB" smtClean="0"/>
              <a:t>2</a:t>
            </a:fld>
            <a:endParaRPr lang="en-GB" dirty="0"/>
          </a:p>
        </p:txBody>
      </p:sp>
      <p:sp>
        <p:nvSpPr>
          <p:cNvPr id="5" name="Title 1">
            <a:extLst>
              <a:ext uri="{FF2B5EF4-FFF2-40B4-BE49-F238E27FC236}">
                <a16:creationId xmlns:a16="http://schemas.microsoft.com/office/drawing/2014/main" id="{4DA3C662-4F7F-4551-901B-9F676A706BD7}"/>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Contents</a:t>
            </a:r>
          </a:p>
        </p:txBody>
      </p:sp>
    </p:spTree>
    <p:extLst>
      <p:ext uri="{BB962C8B-B14F-4D97-AF65-F5344CB8AC3E}">
        <p14:creationId xmlns:p14="http://schemas.microsoft.com/office/powerpoint/2010/main" val="360644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20</a:t>
            </a:fld>
            <a:endParaRPr lang="en-GB" dirty="0">
              <a:latin typeface="Calibri" panose="020F0502020204030204"/>
            </a:endParaRPr>
          </a:p>
        </p:txBody>
      </p:sp>
      <p:sp>
        <p:nvSpPr>
          <p:cNvPr id="7" name="Title 1">
            <a:extLst>
              <a:ext uri="{FF2B5EF4-FFF2-40B4-BE49-F238E27FC236}">
                <a16:creationId xmlns:a16="http://schemas.microsoft.com/office/drawing/2014/main" id="{2AB08B7B-BE9E-499B-8CCF-2099F13CB135}"/>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HITs progressing from PWPs</a:t>
            </a:r>
          </a:p>
        </p:txBody>
      </p:sp>
      <p:sp>
        <p:nvSpPr>
          <p:cNvPr id="8" name="Content Placeholder 2">
            <a:extLst>
              <a:ext uri="{FF2B5EF4-FFF2-40B4-BE49-F238E27FC236}">
                <a16:creationId xmlns:a16="http://schemas.microsoft.com/office/drawing/2014/main" id="{1BAF381A-897E-49A9-9238-9B40C2736380}"/>
              </a:ext>
            </a:extLst>
          </p:cNvPr>
          <p:cNvSpPr txBox="1">
            <a:spLocks/>
          </p:cNvSpPr>
          <p:nvPr/>
        </p:nvSpPr>
        <p:spPr>
          <a:xfrm>
            <a:off x="5959251" y="1813404"/>
            <a:ext cx="2824749" cy="4684379"/>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b="0" i="0" u="none" strike="noStrike" baseline="0" dirty="0">
                <a:solidFill>
                  <a:srgbClr val="000000"/>
                </a:solidFill>
              </a:rPr>
              <a:t>IAPT career paths include a recognised development route for Psychological Wellbeing Practitioners who wish to train to become High Intensity Therapists.</a:t>
            </a:r>
          </a:p>
          <a:p>
            <a:pPr marL="0" indent="0">
              <a:buNone/>
            </a:pPr>
            <a:endParaRPr lang="en-GB" sz="1200" b="0" i="0" u="none" strike="noStrike" baseline="0" dirty="0">
              <a:solidFill>
                <a:srgbClr val="000000"/>
              </a:solidFill>
            </a:endParaRPr>
          </a:p>
          <a:p>
            <a:pPr marL="0" indent="0">
              <a:buNone/>
            </a:pPr>
            <a:r>
              <a:rPr lang="en-GB" sz="1200" dirty="0"/>
              <a:t>In total, 285 PWPs WTE progressed into HIT training within the last 12 months.</a:t>
            </a:r>
          </a:p>
          <a:p>
            <a:pPr marL="0" indent="0">
              <a:buNone/>
            </a:pPr>
            <a:endParaRPr lang="en-GB" sz="1200" dirty="0"/>
          </a:p>
          <a:p>
            <a:pPr marL="0" indent="0">
              <a:buNone/>
            </a:pPr>
            <a:r>
              <a:rPr lang="en-GB" sz="1200" dirty="0"/>
              <a:t>101 participants (54%) reported employee progression into HIT training within their services.</a:t>
            </a:r>
          </a:p>
          <a:p>
            <a:pPr marL="0" indent="0">
              <a:buNone/>
            </a:pPr>
            <a:endParaRPr lang="en-GB" sz="1200" dirty="0">
              <a:solidFill>
                <a:srgbClr val="000000"/>
              </a:solidFill>
            </a:endParaRPr>
          </a:p>
          <a:p>
            <a:pPr marL="0" indent="0">
              <a:buNone/>
            </a:pPr>
            <a:r>
              <a:rPr lang="en-GB" sz="1200" b="0" i="0" u="none" strike="noStrike" baseline="0" dirty="0">
                <a:solidFill>
                  <a:srgbClr val="000000"/>
                </a:solidFill>
              </a:rPr>
              <a:t>It is worth noting that these figures do not include other HITs who have progressed from PWP roles but have moved organisation in the process.</a:t>
            </a:r>
            <a:endParaRPr lang="en-GB" sz="1200" dirty="0"/>
          </a:p>
        </p:txBody>
      </p:sp>
      <p:pic>
        <p:nvPicPr>
          <p:cNvPr id="2" name="Picture 1" descr="IAPT career paths include a recognised development route for Psychological Wellbeing Practitioners who wish to train to become High Intensity Therapists.&#10;&#10;In total, 285 PWPs WTE progressed into HIT training within the last 12 months.&#10;&#10;101 participants (54%) reported employee progression into HIT training within their services.&#10;">
            <a:extLst>
              <a:ext uri="{FF2B5EF4-FFF2-40B4-BE49-F238E27FC236}">
                <a16:creationId xmlns:a16="http://schemas.microsoft.com/office/drawing/2014/main" id="{919E28AC-4359-416A-95E2-06EA50E2DC80}"/>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31332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21</a:t>
            </a:fld>
            <a:endParaRPr lang="en-GB" dirty="0">
              <a:latin typeface="Calibri" panose="020F0502020204030204"/>
            </a:endParaRPr>
          </a:p>
        </p:txBody>
      </p:sp>
      <p:sp>
        <p:nvSpPr>
          <p:cNvPr id="7" name="Title 1">
            <a:extLst>
              <a:ext uri="{FF2B5EF4-FFF2-40B4-BE49-F238E27FC236}">
                <a16:creationId xmlns:a16="http://schemas.microsoft.com/office/drawing/2014/main" id="{1D274A29-4296-4610-81E0-46C16A135132}"/>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Trainees</a:t>
            </a:r>
          </a:p>
        </p:txBody>
      </p:sp>
      <p:sp>
        <p:nvSpPr>
          <p:cNvPr id="8" name="Content Placeholder 2">
            <a:extLst>
              <a:ext uri="{FF2B5EF4-FFF2-40B4-BE49-F238E27FC236}">
                <a16:creationId xmlns:a16="http://schemas.microsoft.com/office/drawing/2014/main" id="{9B3C487B-4778-4E95-BC4B-3D6F45374E95}"/>
              </a:ext>
            </a:extLst>
          </p:cNvPr>
          <p:cNvSpPr txBox="1">
            <a:spLocks/>
          </p:cNvSpPr>
          <p:nvPr/>
        </p:nvSpPr>
        <p:spPr>
          <a:xfrm>
            <a:off x="5825500" y="1512000"/>
            <a:ext cx="2958500" cy="468437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b="0" i="0" u="none" strike="noStrike" baseline="0" dirty="0">
                <a:solidFill>
                  <a:srgbClr val="000000"/>
                </a:solidFill>
              </a:rPr>
              <a:t>The development of new staff into specialist therapy roles is enabled by the active training programmes which recruit trainees into IAPT.</a:t>
            </a:r>
          </a:p>
          <a:p>
            <a:pPr marL="0" indent="0">
              <a:buNone/>
            </a:pPr>
            <a:endParaRPr lang="en-GB" sz="1200" dirty="0"/>
          </a:p>
          <a:p>
            <a:pPr marL="0" indent="0">
              <a:buNone/>
            </a:pPr>
            <a:r>
              <a:rPr lang="en-GB" sz="1200" dirty="0"/>
              <a:t>Of these trainees, the breakdown by role was as follows:</a:t>
            </a:r>
          </a:p>
          <a:p>
            <a:pPr marL="0" indent="0">
              <a:buNone/>
            </a:pPr>
            <a:endParaRPr lang="en-GB" sz="1200" dirty="0"/>
          </a:p>
          <a:p>
            <a:r>
              <a:rPr lang="en-GB" sz="1200" dirty="0"/>
              <a:t>Low intensity trainees – 1,201 WTE</a:t>
            </a:r>
          </a:p>
          <a:p>
            <a:r>
              <a:rPr lang="en-GB" sz="1200" dirty="0"/>
              <a:t>High intensity trainees – 714 WTE</a:t>
            </a:r>
          </a:p>
          <a:p>
            <a:r>
              <a:rPr lang="en-GB" sz="1200" dirty="0"/>
              <a:t>Other trainees – 110 WTE</a:t>
            </a:r>
          </a:p>
          <a:p>
            <a:pPr marL="0" indent="0">
              <a:buNone/>
            </a:pPr>
            <a:endParaRPr lang="en-GB" sz="1200" dirty="0"/>
          </a:p>
        </p:txBody>
      </p:sp>
      <p:pic>
        <p:nvPicPr>
          <p:cNvPr id="2" name="Picture 1" descr="The development of new staff into specialist therapy roles is enabled by the active training programmes which recruit trainees into IAPT.&#10;&#10;Of these trainees, the breakdown by role was as follows:&#10;&#10;Low intensity trainees – 1,201 WTE&#10;High intensity trainees – 714 WTE&#10;Other trainees – 110 WTE&#10;">
            <a:extLst>
              <a:ext uri="{FF2B5EF4-FFF2-40B4-BE49-F238E27FC236}">
                <a16:creationId xmlns:a16="http://schemas.microsoft.com/office/drawing/2014/main" id="{43BFC143-2194-495C-8170-926EA0ECA9B4}"/>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289178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37466"/>
          </a:xfrm>
        </p:spPr>
        <p:txBody>
          <a:bodyPr/>
          <a:lstStyle/>
          <a:p>
            <a:r>
              <a:rPr lang="en-GB" dirty="0"/>
              <a:t>Project findings</a:t>
            </a:r>
            <a:br>
              <a:rPr lang="en-GB" dirty="0"/>
            </a:br>
            <a:r>
              <a:rPr lang="en-GB" dirty="0"/>
              <a:t>High Intensity staffing</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95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23</a:t>
            </a:fld>
            <a:endParaRPr lang="en-GB" dirty="0">
              <a:latin typeface="Calibri" panose="020F0502020204030204"/>
            </a:endParaRPr>
          </a:p>
        </p:txBody>
      </p:sp>
      <p:sp>
        <p:nvSpPr>
          <p:cNvPr id="6" name="Title 1">
            <a:extLst>
              <a:ext uri="{FF2B5EF4-FFF2-40B4-BE49-F238E27FC236}">
                <a16:creationId xmlns:a16="http://schemas.microsoft.com/office/drawing/2014/main" id="{70DE452F-435E-47CF-A487-E6D4CABB360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High Intensity Workforce composition (WTE)</a:t>
            </a:r>
          </a:p>
        </p:txBody>
      </p:sp>
      <p:sp>
        <p:nvSpPr>
          <p:cNvPr id="9" name="Content Placeholder 2">
            <a:extLst>
              <a:ext uri="{FF2B5EF4-FFF2-40B4-BE49-F238E27FC236}">
                <a16:creationId xmlns:a16="http://schemas.microsoft.com/office/drawing/2014/main" id="{271AF955-06A8-45B9-B323-CDE904DE5C5C}"/>
              </a:ext>
            </a:extLst>
          </p:cNvPr>
          <p:cNvSpPr txBox="1">
            <a:spLocks/>
          </p:cNvSpPr>
          <p:nvPr/>
        </p:nvSpPr>
        <p:spPr>
          <a:xfrm>
            <a:off x="5776268" y="1689083"/>
            <a:ext cx="2634870" cy="262546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Over two thirds of the IAPT High Intensity workforce (excluding trainees) is made up of High Intensity CBT Therapists (68%) – by far the largest cohort within this staffing group.</a:t>
            </a:r>
          </a:p>
          <a:p>
            <a:pPr marL="0" indent="0">
              <a:buNone/>
            </a:pPr>
            <a:endParaRPr lang="en-GB" sz="1200" dirty="0"/>
          </a:p>
          <a:p>
            <a:pPr marL="0" indent="0">
              <a:buNone/>
            </a:pPr>
            <a:r>
              <a:rPr lang="en-GB" sz="1200" dirty="0"/>
              <a:t>High Intensity counsellors make up the majority of the remaining workforce (21%), with smaller numbers of other high intensity therapists (8%) and Applied Psychologists (4%) completing the remainder of the IAPT High Intensity workforce composition. </a:t>
            </a:r>
          </a:p>
        </p:txBody>
      </p:sp>
      <p:pic>
        <p:nvPicPr>
          <p:cNvPr id="2" name="Picture 1" descr="Over two thirds of the IAPT High Intensity workforce (excluding trainees) is made up of High Intensity CBT Therapists (68%) – by far the largest cohort within this staffing group.&#10;&#10;High Intensity counsellors make up the majority of the remaining workforce (21%), with smaller numbers of other high intensity therapists (8%) and Applied Psychologists (4%) completing the remainder of the IAPT High Intensity workforce composition. &#10;">
            <a:extLst>
              <a:ext uri="{FF2B5EF4-FFF2-40B4-BE49-F238E27FC236}">
                <a16:creationId xmlns:a16="http://schemas.microsoft.com/office/drawing/2014/main" id="{1410612D-C7EC-4EDB-8667-944AB19409D6}"/>
              </a:ext>
            </a:extLst>
          </p:cNvPr>
          <p:cNvPicPr>
            <a:picLocks noChangeAspect="1"/>
          </p:cNvPicPr>
          <p:nvPr/>
        </p:nvPicPr>
        <p:blipFill>
          <a:blip r:embed="rId2"/>
          <a:stretch>
            <a:fillRect/>
          </a:stretch>
        </p:blipFill>
        <p:spPr>
          <a:xfrm>
            <a:off x="-163493" y="936741"/>
            <a:ext cx="7928784" cy="5110434"/>
          </a:xfrm>
          <a:prstGeom prst="rect">
            <a:avLst/>
          </a:prstGeom>
        </p:spPr>
      </p:pic>
    </p:spTree>
    <p:extLst>
      <p:ext uri="{BB962C8B-B14F-4D97-AF65-F5344CB8AC3E}">
        <p14:creationId xmlns:p14="http://schemas.microsoft.com/office/powerpoint/2010/main" val="2105321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hart to the left displays the proportion of participants’ High Intensity workforce (excluding trainees) that is made up of IAPT accredited staff.&#10;&#10;On average, 88% of participating organisations’ High Intensity workforce consisted of IAPT-accredited staff.&#10; &#10;Only a small number of participants (2 organisations) reported 0 IAPT accredited staff within their High Intensity workforce.&#10;">
            <a:extLst>
              <a:ext uri="{FF2B5EF4-FFF2-40B4-BE49-F238E27FC236}">
                <a16:creationId xmlns:a16="http://schemas.microsoft.com/office/drawing/2014/main" id="{4958BF02-1A7D-4B30-A251-200D81A7DFA6}"/>
              </a:ext>
            </a:extLst>
          </p:cNvPr>
          <p:cNvPicPr>
            <a:picLocks noChangeAspect="1"/>
          </p:cNvPicPr>
          <p:nvPr/>
        </p:nvPicPr>
        <p:blipFill>
          <a:blip r:embed="rId2"/>
          <a:stretch>
            <a:fillRect/>
          </a:stretch>
        </p:blipFill>
        <p:spPr>
          <a:xfrm>
            <a:off x="360000" y="1512000"/>
            <a:ext cx="5385600" cy="3693600"/>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24</a:t>
            </a:fld>
            <a:endParaRPr lang="en-GB" dirty="0">
              <a:latin typeface="Calibri" panose="020F0502020204030204"/>
            </a:endParaRPr>
          </a:p>
        </p:txBody>
      </p:sp>
      <p:sp>
        <p:nvSpPr>
          <p:cNvPr id="7" name="Content Placeholder 2">
            <a:extLst>
              <a:ext uri="{FF2B5EF4-FFF2-40B4-BE49-F238E27FC236}">
                <a16:creationId xmlns:a16="http://schemas.microsoft.com/office/drawing/2014/main" id="{D8A5E3AF-E4BA-4B57-945B-44EB40AFA69E}"/>
              </a:ext>
            </a:extLst>
          </p:cNvPr>
          <p:cNvSpPr txBox="1">
            <a:spLocks/>
          </p:cNvSpPr>
          <p:nvPr/>
        </p:nvSpPr>
        <p:spPr>
          <a:xfrm>
            <a:off x="6149130" y="1751227"/>
            <a:ext cx="2634870" cy="468437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The chart to the left displays the proportion of participants’ High Intensity workforce (excluding trainees) that is made up of IAPT accredited staff.</a:t>
            </a:r>
          </a:p>
          <a:p>
            <a:pPr marL="0" indent="0">
              <a:buNone/>
            </a:pPr>
            <a:endParaRPr lang="en-GB" sz="1200" dirty="0"/>
          </a:p>
          <a:p>
            <a:pPr marL="0" indent="0">
              <a:buNone/>
            </a:pPr>
            <a:r>
              <a:rPr lang="en-GB" sz="1200" dirty="0"/>
              <a:t>On average, 88% of participating organisations’ High Intensity workforce consisted of IAPT-accredited staff.</a:t>
            </a:r>
          </a:p>
          <a:p>
            <a:pPr marL="0" indent="0">
              <a:buNone/>
            </a:pPr>
            <a:r>
              <a:rPr lang="en-GB" sz="1200" dirty="0"/>
              <a:t> </a:t>
            </a:r>
          </a:p>
          <a:p>
            <a:pPr marL="0" indent="0">
              <a:buNone/>
            </a:pPr>
            <a:r>
              <a:rPr lang="en-GB" sz="1200" dirty="0"/>
              <a:t>Only a small number of participants (2 organisations) reported 0 IAPT accredited staff within their High Intensity workforce.</a:t>
            </a:r>
          </a:p>
          <a:p>
            <a:pPr marL="0" indent="0">
              <a:buNone/>
            </a:pPr>
            <a:endParaRPr lang="en-GB" sz="1200" dirty="0">
              <a:highlight>
                <a:srgbClr val="FFFF00"/>
              </a:highlight>
            </a:endParaRPr>
          </a:p>
          <a:p>
            <a:pPr marL="0" indent="0">
              <a:buNone/>
            </a:pPr>
            <a:endParaRPr lang="en-GB" sz="1200" dirty="0">
              <a:highlight>
                <a:srgbClr val="FFFF00"/>
              </a:highlight>
            </a:endParaRPr>
          </a:p>
        </p:txBody>
      </p:sp>
      <p:sp>
        <p:nvSpPr>
          <p:cNvPr id="5" name="Title 1">
            <a:extLst>
              <a:ext uri="{FF2B5EF4-FFF2-40B4-BE49-F238E27FC236}">
                <a16:creationId xmlns:a16="http://schemas.microsoft.com/office/drawing/2014/main" id="{7BB914A5-E175-4564-9E5A-6B27A998205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High Intensity Workforce – IAPT accreditation</a:t>
            </a:r>
          </a:p>
        </p:txBody>
      </p:sp>
    </p:spTree>
    <p:extLst>
      <p:ext uri="{BB962C8B-B14F-4D97-AF65-F5344CB8AC3E}">
        <p14:creationId xmlns:p14="http://schemas.microsoft.com/office/powerpoint/2010/main" val="35728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37466"/>
          </a:xfrm>
        </p:spPr>
        <p:txBody>
          <a:bodyPr/>
          <a:lstStyle/>
          <a:p>
            <a:r>
              <a:rPr lang="en-GB" dirty="0"/>
              <a:t>Project findings</a:t>
            </a:r>
            <a:br>
              <a:rPr lang="en-GB" dirty="0"/>
            </a:br>
            <a:r>
              <a:rPr lang="en-GB" dirty="0"/>
              <a:t>Low Intensity staffing</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2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n the census date of 31st March 2020, approximately three quarters of the Low Intensity IAPT workforce cohort was made up of Psychological Wellbeing Practitioners (74%), with the remaining 26% consisting of Senior PWPs (15%) and non-IAPT qualified PWP workers (11%).&#10;">
            <a:extLst>
              <a:ext uri="{FF2B5EF4-FFF2-40B4-BE49-F238E27FC236}">
                <a16:creationId xmlns:a16="http://schemas.microsoft.com/office/drawing/2014/main" id="{B0708C32-F890-4329-AAEF-69F8621F8717}"/>
              </a:ext>
            </a:extLst>
          </p:cNvPr>
          <p:cNvPicPr>
            <a:picLocks noChangeAspect="1"/>
          </p:cNvPicPr>
          <p:nvPr/>
        </p:nvPicPr>
        <p:blipFill rotWithShape="1">
          <a:blip r:embed="rId2"/>
          <a:srcRect l="11844" r="34720" b="19617"/>
          <a:stretch/>
        </p:blipFill>
        <p:spPr>
          <a:xfrm>
            <a:off x="665825" y="960850"/>
            <a:ext cx="4687410" cy="4055033"/>
          </a:xfrm>
          <a:prstGeom prst="rect">
            <a:avLst/>
          </a:prstGeom>
        </p:spPr>
      </p:pic>
      <p:pic>
        <p:nvPicPr>
          <p:cNvPr id="7" name="Picture 6">
            <a:extLst>
              <a:ext uri="{FF2B5EF4-FFF2-40B4-BE49-F238E27FC236}">
                <a16:creationId xmlns:a16="http://schemas.microsoft.com/office/drawing/2014/main" id="{7C3FC316-44E7-4810-9AF7-4909795E5222}"/>
              </a:ext>
              <a:ext uri="{C183D7F6-B498-43B3-948B-1728B52AA6E4}">
                <adec:decorative xmlns:adec="http://schemas.microsoft.com/office/drawing/2017/decorative" val="1"/>
              </a:ext>
            </a:extLst>
          </p:cNvPr>
          <p:cNvPicPr>
            <a:picLocks noChangeAspect="1"/>
          </p:cNvPicPr>
          <p:nvPr/>
        </p:nvPicPr>
        <p:blipFill rotWithShape="1">
          <a:blip r:embed="rId3"/>
          <a:srcRect l="22828" t="82697" r="33871"/>
          <a:stretch/>
        </p:blipFill>
        <p:spPr>
          <a:xfrm>
            <a:off x="1512626" y="5288293"/>
            <a:ext cx="3959440" cy="964751"/>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26</a:t>
            </a:fld>
            <a:endParaRPr lang="en-GB" dirty="0">
              <a:latin typeface="Calibri" panose="020F0502020204030204"/>
            </a:endParaRPr>
          </a:p>
        </p:txBody>
      </p:sp>
      <p:sp>
        <p:nvSpPr>
          <p:cNvPr id="6" name="Title 1">
            <a:extLst>
              <a:ext uri="{FF2B5EF4-FFF2-40B4-BE49-F238E27FC236}">
                <a16:creationId xmlns:a16="http://schemas.microsoft.com/office/drawing/2014/main" id="{70DE452F-435E-47CF-A487-E6D4CABB360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Low Intensity Workforce composition (WTE)</a:t>
            </a:r>
          </a:p>
        </p:txBody>
      </p:sp>
      <p:sp>
        <p:nvSpPr>
          <p:cNvPr id="5" name="Content Placeholder 2" descr="On the census date of 31st March 2020, approximately three quarters of the Low Intensity IAPT workforce cohort was made up of Psychological Wellbeing Practitioners (74%), with the remaining 26% consisting of Senior PWPs (15%) and non-IAPT qualified PWP workers (11%).&#10;">
            <a:extLst>
              <a:ext uri="{FF2B5EF4-FFF2-40B4-BE49-F238E27FC236}">
                <a16:creationId xmlns:a16="http://schemas.microsoft.com/office/drawing/2014/main" id="{50BD6822-EFED-4950-8EC3-6F7240EBC0E8}"/>
              </a:ext>
            </a:extLst>
          </p:cNvPr>
          <p:cNvSpPr txBox="1">
            <a:spLocks/>
          </p:cNvSpPr>
          <p:nvPr/>
        </p:nvSpPr>
        <p:spPr>
          <a:xfrm>
            <a:off x="5776268" y="2020745"/>
            <a:ext cx="2634870" cy="3332387"/>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t>On the census date of 31</a:t>
            </a:r>
            <a:r>
              <a:rPr lang="en-GB" sz="1600" baseline="30000" dirty="0"/>
              <a:t>st</a:t>
            </a:r>
            <a:r>
              <a:rPr lang="en-GB" sz="1600" dirty="0"/>
              <a:t> March 2020, approximately three quarters of the Low Intensity IAPT workforce cohort was made up of Psychological Wellbeing Practitioners (74%), with the remaining 26% consisting of Senior PWPs (15%) and non-IAPT qualified PWP workers (11%).</a:t>
            </a:r>
          </a:p>
          <a:p>
            <a:pPr marL="0" indent="0">
              <a:buNone/>
            </a:pPr>
            <a:endParaRPr lang="en-GB" sz="1200" dirty="0"/>
          </a:p>
        </p:txBody>
      </p:sp>
      <p:sp>
        <p:nvSpPr>
          <p:cNvPr id="13" name="Content Placeholder 2">
            <a:extLst>
              <a:ext uri="{FF2B5EF4-FFF2-40B4-BE49-F238E27FC236}">
                <a16:creationId xmlns:a16="http://schemas.microsoft.com/office/drawing/2014/main" id="{9D525E60-B0B3-4B18-A346-1CCC2C4FD204}"/>
              </a:ext>
              <a:ext uri="{C183D7F6-B498-43B3-948B-1728B52AA6E4}">
                <adec:decorative xmlns:adec="http://schemas.microsoft.com/office/drawing/2017/decorative" val="1"/>
              </a:ext>
            </a:extLst>
          </p:cNvPr>
          <p:cNvSpPr txBox="1">
            <a:spLocks/>
          </p:cNvSpPr>
          <p:nvPr/>
        </p:nvSpPr>
        <p:spPr>
          <a:xfrm>
            <a:off x="5776268" y="2020745"/>
            <a:ext cx="2634870" cy="262546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200" dirty="0"/>
          </a:p>
        </p:txBody>
      </p:sp>
    </p:spTree>
    <p:extLst>
      <p:ext uri="{BB962C8B-B14F-4D97-AF65-F5344CB8AC3E}">
        <p14:creationId xmlns:p14="http://schemas.microsoft.com/office/powerpoint/2010/main" val="38825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27</a:t>
            </a:fld>
            <a:endParaRPr lang="en-GB" dirty="0">
              <a:latin typeface="Calibri" panose="020F0502020204030204"/>
            </a:endParaRPr>
          </a:p>
        </p:txBody>
      </p:sp>
      <p:sp>
        <p:nvSpPr>
          <p:cNvPr id="7" name="Content Placeholder 2">
            <a:extLst>
              <a:ext uri="{FF2B5EF4-FFF2-40B4-BE49-F238E27FC236}">
                <a16:creationId xmlns:a16="http://schemas.microsoft.com/office/drawing/2014/main" id="{D8A5E3AF-E4BA-4B57-945B-44EB40AFA69E}"/>
              </a:ext>
            </a:extLst>
          </p:cNvPr>
          <p:cNvSpPr txBox="1">
            <a:spLocks/>
          </p:cNvSpPr>
          <p:nvPr/>
        </p:nvSpPr>
        <p:spPr>
          <a:xfrm>
            <a:off x="6149130" y="1751227"/>
            <a:ext cx="2634870" cy="468437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dirty="0"/>
              <a:t>Nationally, an average of 90% of  organisations’ Low Intensity workforce numbers were IAPT accredited, similar to the 88% reported within the High Intensity staffing cohort.</a:t>
            </a:r>
          </a:p>
          <a:p>
            <a:pPr marL="0" indent="0">
              <a:buNone/>
            </a:pPr>
            <a:endParaRPr lang="en-GB" sz="1400" dirty="0"/>
          </a:p>
          <a:p>
            <a:pPr marL="0" indent="0">
              <a:buNone/>
            </a:pPr>
            <a:r>
              <a:rPr lang="en-GB" sz="1400" dirty="0"/>
              <a:t>The majority of organisations reported a workforce consisting solely of IAPT accredited staff, as illustrated by the median position of 100%.</a:t>
            </a:r>
          </a:p>
          <a:p>
            <a:pPr marL="0" indent="0">
              <a:buNone/>
            </a:pPr>
            <a:endParaRPr lang="en-GB" sz="1400" dirty="0"/>
          </a:p>
          <a:p>
            <a:pPr marL="0" indent="0">
              <a:buNone/>
            </a:pPr>
            <a:r>
              <a:rPr lang="en-GB" sz="1400" dirty="0"/>
              <a:t>Just 1 organisation reported 0 IAPT accredited staff within their Low Intensity workforce.</a:t>
            </a:r>
          </a:p>
          <a:p>
            <a:pPr marL="0" indent="0">
              <a:buNone/>
            </a:pPr>
            <a:endParaRPr lang="en-GB" sz="1200" dirty="0"/>
          </a:p>
          <a:p>
            <a:pPr marL="0" indent="0">
              <a:buNone/>
            </a:pPr>
            <a:endParaRPr lang="en-GB" sz="1200" dirty="0">
              <a:solidFill>
                <a:srgbClr val="0D5EB8"/>
              </a:solidFill>
              <a:highlight>
                <a:srgbClr val="FFFF00"/>
              </a:highlight>
            </a:endParaRPr>
          </a:p>
        </p:txBody>
      </p:sp>
      <p:sp>
        <p:nvSpPr>
          <p:cNvPr id="5" name="Title 1">
            <a:extLst>
              <a:ext uri="{FF2B5EF4-FFF2-40B4-BE49-F238E27FC236}">
                <a16:creationId xmlns:a16="http://schemas.microsoft.com/office/drawing/2014/main" id="{7BB914A5-E175-4564-9E5A-6B27A998205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Low Intensity Workforce – IAPT accreditation</a:t>
            </a:r>
          </a:p>
        </p:txBody>
      </p:sp>
      <p:pic>
        <p:nvPicPr>
          <p:cNvPr id="2" name="Picture 1" descr="Nationally, an average of 90% of  organisations’ Low Intensity workforce numbers were IAPT accredited, similar to the 88% reported within the High Intensity staffing cohort.&#10;&#10;The majority of organisations reported a workforce consisting solely of IAPT accredited staff, as illustrated by the median position of 100%.&#10;&#10;Just 1 organisation reported 0 IAPT accredited staff within their Low Intensity workforce.&#10;">
            <a:extLst>
              <a:ext uri="{FF2B5EF4-FFF2-40B4-BE49-F238E27FC236}">
                <a16:creationId xmlns:a16="http://schemas.microsoft.com/office/drawing/2014/main" id="{ECCFBAE4-DDA1-4DC7-909E-570397029BC5}"/>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251962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310992" y="2737354"/>
            <a:ext cx="8643938" cy="1637466"/>
          </a:xfrm>
        </p:spPr>
        <p:txBody>
          <a:bodyPr>
            <a:normAutofit fontScale="90000"/>
          </a:bodyPr>
          <a:lstStyle/>
          <a:p>
            <a:r>
              <a:rPr lang="en-GB" dirty="0"/>
              <a:t>Project findings</a:t>
            </a:r>
            <a:br>
              <a:rPr lang="en-GB" dirty="0"/>
            </a:br>
            <a:r>
              <a:rPr lang="en-GB" dirty="0"/>
              <a:t>IAPT LTC  </a:t>
            </a:r>
            <a:br>
              <a:rPr lang="en-GB" dirty="0"/>
            </a:br>
            <a:endParaRPr lang="en-GB" dirty="0"/>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048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29</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23072EB3-6F26-49C7-8D21-72EE7D42A582}"/>
              </a:ext>
            </a:extLst>
          </p:cNvPr>
          <p:cNvSpPr>
            <a:spLocks noGrp="1"/>
          </p:cNvSpPr>
          <p:nvPr>
            <p:ph idx="1"/>
          </p:nvPr>
        </p:nvSpPr>
        <p:spPr>
          <a:xfrm>
            <a:off x="5446588" y="2009842"/>
            <a:ext cx="3155873" cy="2225117"/>
          </a:xfrm>
          <a:ln>
            <a:noFill/>
          </a:ln>
        </p:spPr>
        <p:txBody>
          <a:bodyPr>
            <a:noAutofit/>
          </a:bodyPr>
          <a:lstStyle/>
          <a:p>
            <a:pPr marL="0" indent="0">
              <a:buNone/>
            </a:pPr>
            <a:r>
              <a:rPr lang="en-GB" sz="1200" dirty="0"/>
              <a:t>An additional focus of the 2020 project iteration was to better quantify the size and shape of the IAPT LTC workforce.</a:t>
            </a:r>
          </a:p>
          <a:p>
            <a:pPr marL="0" indent="0">
              <a:buNone/>
            </a:pPr>
            <a:endParaRPr lang="en-GB" sz="1200" dirty="0"/>
          </a:p>
          <a:p>
            <a:pPr marL="0" indent="0">
              <a:buNone/>
            </a:pPr>
            <a:r>
              <a:rPr lang="en-GB" sz="1200" dirty="0"/>
              <a:t>In terms of service offering, 144 of 187 participants confirmed that they offered an IAPT-LTC service, representing 77% of providers overall.</a:t>
            </a:r>
          </a:p>
          <a:p>
            <a:pPr marL="0" indent="0">
              <a:buNone/>
            </a:pPr>
            <a:endParaRPr lang="en-GB" sz="1200" dirty="0"/>
          </a:p>
          <a:p>
            <a:pPr marL="0" indent="0">
              <a:buNone/>
            </a:pPr>
            <a:r>
              <a:rPr lang="en-GB" sz="1200" dirty="0"/>
              <a:t>This illustrates an increase from last year’s collection, where 75% of participants provided IAPT-LTC within their service model.</a:t>
            </a:r>
          </a:p>
        </p:txBody>
      </p:sp>
      <p:sp>
        <p:nvSpPr>
          <p:cNvPr id="6" name="Title 1">
            <a:extLst>
              <a:ext uri="{FF2B5EF4-FFF2-40B4-BE49-F238E27FC236}">
                <a16:creationId xmlns:a16="http://schemas.microsoft.com/office/drawing/2014/main" id="{2FD032E9-7D8A-4198-829C-BBD372C1B9E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Service provisions – IAPT LTC</a:t>
            </a:r>
          </a:p>
        </p:txBody>
      </p:sp>
      <p:pic>
        <p:nvPicPr>
          <p:cNvPr id="5" name="Picture 4" descr="An additional focus of the 2020 project iteration was to better quantify the size and shape of the IAPT LTC workforce.&#10;&#10;In terms of service offering, 144 of 187 participants confirmed that they offered an IAPT-LTC service, representing 77% of providers overall.&#10;&#10;This illustrates an increase from last year’s collection, where 75% of participants provided IAPT-LTC within their service model.&#10;">
            <a:extLst>
              <a:ext uri="{FF2B5EF4-FFF2-40B4-BE49-F238E27FC236}">
                <a16:creationId xmlns:a16="http://schemas.microsoft.com/office/drawing/2014/main" id="{89E06BBC-1BFA-4A0E-B335-9699B0D8A3F1}"/>
              </a:ext>
            </a:extLst>
          </p:cNvPr>
          <p:cNvPicPr>
            <a:picLocks noChangeAspect="1"/>
          </p:cNvPicPr>
          <p:nvPr/>
        </p:nvPicPr>
        <p:blipFill>
          <a:blip r:embed="rId2"/>
          <a:stretch>
            <a:fillRect/>
          </a:stretch>
        </p:blipFill>
        <p:spPr>
          <a:xfrm>
            <a:off x="164098" y="1306068"/>
            <a:ext cx="5282491" cy="4432038"/>
          </a:xfrm>
          <a:prstGeom prst="rect">
            <a:avLst/>
          </a:prstGeom>
        </p:spPr>
      </p:pic>
    </p:spTree>
    <p:extLst>
      <p:ext uri="{BB962C8B-B14F-4D97-AF65-F5344CB8AC3E}">
        <p14:creationId xmlns:p14="http://schemas.microsoft.com/office/powerpoint/2010/main" val="21515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E3088203-23B6-48F2-946F-338A8974429D}"/>
              </a:ext>
            </a:extLst>
          </p:cNvPr>
          <p:cNvSpPr/>
          <p:nvPr/>
        </p:nvSpPr>
        <p:spPr>
          <a:xfrm>
            <a:off x="2597707" y="1428679"/>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dirty="0">
                <a:solidFill>
                  <a:schemeClr val="bg1"/>
                </a:solidFill>
              </a:rPr>
              <a:t>The Adult IAPT workforce consisted of 9,102 WTE patient facing &amp; 2,538 WTE additional staff</a:t>
            </a:r>
          </a:p>
        </p:txBody>
      </p:sp>
      <p:sp>
        <p:nvSpPr>
          <p:cNvPr id="44" name="Rectangle: Rounded Corners 43">
            <a:extLst>
              <a:ext uri="{FF2B5EF4-FFF2-40B4-BE49-F238E27FC236}">
                <a16:creationId xmlns:a16="http://schemas.microsoft.com/office/drawing/2014/main" id="{1D4B4E65-157B-4EEB-9A5F-D718E0D85651}"/>
              </a:ext>
            </a:extLst>
          </p:cNvPr>
          <p:cNvSpPr/>
          <p:nvPr/>
        </p:nvSpPr>
        <p:spPr>
          <a:xfrm>
            <a:off x="522075" y="1415311"/>
            <a:ext cx="1846077"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200" dirty="0">
              <a:highlight>
                <a:srgbClr val="FFFF00"/>
              </a:highlight>
            </a:endParaRPr>
          </a:p>
          <a:p>
            <a:pPr algn="ctr"/>
            <a:r>
              <a:rPr lang="en-GB" sz="1200" dirty="0"/>
              <a:t>This report provides a census position of staff in post at 31</a:t>
            </a:r>
            <a:r>
              <a:rPr lang="en-GB" sz="1200" baseline="30000" dirty="0"/>
              <a:t>st</a:t>
            </a:r>
            <a:r>
              <a:rPr lang="en-GB" sz="1200" dirty="0"/>
              <a:t> March 2020</a:t>
            </a:r>
          </a:p>
        </p:txBody>
      </p:sp>
      <p:sp>
        <p:nvSpPr>
          <p:cNvPr id="38" name="Rectangle: Rounded Corners 37">
            <a:extLst>
              <a:ext uri="{FF2B5EF4-FFF2-40B4-BE49-F238E27FC236}">
                <a16:creationId xmlns:a16="http://schemas.microsoft.com/office/drawing/2014/main" id="{82E5330D-8377-4309-8410-291A6DA4FE33}"/>
              </a:ext>
            </a:extLst>
          </p:cNvPr>
          <p:cNvSpPr/>
          <p:nvPr/>
        </p:nvSpPr>
        <p:spPr>
          <a:xfrm>
            <a:off x="4674062" y="1428679"/>
            <a:ext cx="1846800" cy="2117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100" dirty="0">
              <a:highlight>
                <a:srgbClr val="FFFF00"/>
              </a:highlight>
            </a:endParaRPr>
          </a:p>
          <a:p>
            <a:pPr algn="ctr"/>
            <a:r>
              <a:rPr lang="en-GB" sz="1200" dirty="0"/>
              <a:t>The national average composition of HITs to PWPs is 60% to 40%</a:t>
            </a:r>
          </a:p>
          <a:p>
            <a:pPr algn="ctr"/>
            <a:endParaRPr lang="en-GB" sz="1100" dirty="0">
              <a:solidFill>
                <a:srgbClr val="FF0000"/>
              </a:solidFill>
            </a:endParaRPr>
          </a:p>
        </p:txBody>
      </p:sp>
      <p:sp>
        <p:nvSpPr>
          <p:cNvPr id="4" name="Slide Number Placeholder 3">
            <a:extLst>
              <a:ext uri="{FF2B5EF4-FFF2-40B4-BE49-F238E27FC236}">
                <a16:creationId xmlns:a16="http://schemas.microsoft.com/office/drawing/2014/main" id="{FA46A593-978F-436C-A3B3-1A1EB69C99DD}"/>
              </a:ext>
            </a:extLst>
          </p:cNvPr>
          <p:cNvSpPr>
            <a:spLocks noGrp="1"/>
          </p:cNvSpPr>
          <p:nvPr>
            <p:ph type="sldNum" sz="quarter" idx="12"/>
          </p:nvPr>
        </p:nvSpPr>
        <p:spPr/>
        <p:txBody>
          <a:bodyPr/>
          <a:lstStyle/>
          <a:p>
            <a:fld id="{6FA9A11B-04D6-42DF-BB33-D91D786B2067}" type="slidenum">
              <a:rPr lang="en-GB" smtClean="0"/>
              <a:t>3</a:t>
            </a:fld>
            <a:endParaRPr lang="en-GB" dirty="0"/>
          </a:p>
        </p:txBody>
      </p:sp>
      <p:pic>
        <p:nvPicPr>
          <p:cNvPr id="30" name="Graphic 29" descr="Connections">
            <a:extLst>
              <a:ext uri="{FF2B5EF4-FFF2-40B4-BE49-F238E27FC236}">
                <a16:creationId xmlns:a16="http://schemas.microsoft.com/office/drawing/2014/main" id="{99FC8392-1EE6-4213-B16E-05AB4533B9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1403" y="1529347"/>
            <a:ext cx="768983" cy="768983"/>
          </a:xfrm>
          <a:prstGeom prst="rect">
            <a:avLst/>
          </a:prstGeom>
        </p:spPr>
      </p:pic>
      <p:pic>
        <p:nvPicPr>
          <p:cNvPr id="45" name="Graphic 44" descr="Daily calendar">
            <a:extLst>
              <a:ext uri="{FF2B5EF4-FFF2-40B4-BE49-F238E27FC236}">
                <a16:creationId xmlns:a16="http://schemas.microsoft.com/office/drawing/2014/main" id="{1CC02A97-62B5-4F99-9D41-8F4C74218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621" y="1529344"/>
            <a:ext cx="768983" cy="768983"/>
          </a:xfrm>
          <a:prstGeom prst="rect">
            <a:avLst/>
          </a:prstGeom>
        </p:spPr>
      </p:pic>
      <p:sp>
        <p:nvSpPr>
          <p:cNvPr id="46" name="Rectangle: Rounded Corners 45">
            <a:extLst>
              <a:ext uri="{FF2B5EF4-FFF2-40B4-BE49-F238E27FC236}">
                <a16:creationId xmlns:a16="http://schemas.microsoft.com/office/drawing/2014/main" id="{D307CB4A-68A7-48E5-A8A0-862AD4C6A136}"/>
              </a:ext>
            </a:extLst>
          </p:cNvPr>
          <p:cNvSpPr/>
          <p:nvPr/>
        </p:nvSpPr>
        <p:spPr>
          <a:xfrm>
            <a:off x="4674062" y="3839641"/>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dirty="0"/>
              <a:t>81% of IAPT staff are female, 77% are from a white ethnic background</a:t>
            </a:r>
          </a:p>
        </p:txBody>
      </p:sp>
      <p:sp>
        <p:nvSpPr>
          <p:cNvPr id="47" name="Rectangle: Rounded Corners 46">
            <a:extLst>
              <a:ext uri="{FF2B5EF4-FFF2-40B4-BE49-F238E27FC236}">
                <a16:creationId xmlns:a16="http://schemas.microsoft.com/office/drawing/2014/main" id="{661CCD0D-C368-4534-BC62-DB9FE1E5E795}"/>
              </a:ext>
            </a:extLst>
          </p:cNvPr>
          <p:cNvSpPr/>
          <p:nvPr/>
        </p:nvSpPr>
        <p:spPr>
          <a:xfrm>
            <a:off x="2600842" y="3826273"/>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200" dirty="0">
                <a:solidFill>
                  <a:schemeClr val="bg1"/>
                </a:solidFill>
              </a:rPr>
              <a:t>77% of respondents provide an IAPT-LTC service as part of their wider offer</a:t>
            </a:r>
          </a:p>
        </p:txBody>
      </p:sp>
      <p:sp>
        <p:nvSpPr>
          <p:cNvPr id="48" name="Rectangle: Rounded Corners 47">
            <a:extLst>
              <a:ext uri="{FF2B5EF4-FFF2-40B4-BE49-F238E27FC236}">
                <a16:creationId xmlns:a16="http://schemas.microsoft.com/office/drawing/2014/main" id="{B6F49237-68FB-41F7-94CE-2D3B99EB0B86}"/>
              </a:ext>
            </a:extLst>
          </p:cNvPr>
          <p:cNvSpPr/>
          <p:nvPr/>
        </p:nvSpPr>
        <p:spPr>
          <a:xfrm>
            <a:off x="522075" y="3826273"/>
            <a:ext cx="1846077"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200" dirty="0"/>
              <a:t>2,025 </a:t>
            </a:r>
            <a:r>
              <a:rPr lang="en-GB" sz="1200" dirty="0">
                <a:solidFill>
                  <a:schemeClr val="bg1"/>
                </a:solidFill>
              </a:rPr>
              <a:t>WTE trainees in post, representing a 50% increase from the 2019 census position</a:t>
            </a:r>
            <a:endParaRPr lang="en-GB" sz="2000" dirty="0">
              <a:solidFill>
                <a:schemeClr val="bg1"/>
              </a:solidFill>
            </a:endParaRPr>
          </a:p>
        </p:txBody>
      </p:sp>
      <p:pic>
        <p:nvPicPr>
          <p:cNvPr id="49" name="Graphic 48" descr="Heart with pulse">
            <a:extLst>
              <a:ext uri="{FF2B5EF4-FFF2-40B4-BE49-F238E27FC236}">
                <a16:creationId xmlns:a16="http://schemas.microsoft.com/office/drawing/2014/main" id="{EEE7CD20-B689-4C9B-956B-2F67C56442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3480" y="3962064"/>
            <a:ext cx="768983" cy="768983"/>
          </a:xfrm>
          <a:prstGeom prst="rect">
            <a:avLst/>
          </a:prstGeom>
        </p:spPr>
      </p:pic>
      <p:pic>
        <p:nvPicPr>
          <p:cNvPr id="50" name="Graphic 49" descr="Man and woman">
            <a:extLst>
              <a:ext uri="{FF2B5EF4-FFF2-40B4-BE49-F238E27FC236}">
                <a16:creationId xmlns:a16="http://schemas.microsoft.com/office/drawing/2014/main" id="{B38D0835-ECD2-49FB-8A8D-88127CF394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1402" y="3962065"/>
            <a:ext cx="768983" cy="768983"/>
          </a:xfrm>
          <a:prstGeom prst="rect">
            <a:avLst/>
          </a:prstGeom>
        </p:spPr>
      </p:pic>
      <p:pic>
        <p:nvPicPr>
          <p:cNvPr id="51" name="Graphic 50" descr="Employee badge">
            <a:extLst>
              <a:ext uri="{FF2B5EF4-FFF2-40B4-BE49-F238E27FC236}">
                <a16:creationId xmlns:a16="http://schemas.microsoft.com/office/drawing/2014/main" id="{2B33AEB9-3628-4469-87C8-5CAA9B0EA5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33480" y="1520530"/>
            <a:ext cx="768983" cy="777797"/>
          </a:xfrm>
          <a:prstGeom prst="rect">
            <a:avLst/>
          </a:prstGeom>
        </p:spPr>
      </p:pic>
      <p:sp>
        <p:nvSpPr>
          <p:cNvPr id="53" name="Rectangle: Rounded Corners 52">
            <a:extLst>
              <a:ext uri="{FF2B5EF4-FFF2-40B4-BE49-F238E27FC236}">
                <a16:creationId xmlns:a16="http://schemas.microsoft.com/office/drawing/2014/main" id="{9A493570-9994-4062-852C-0E31A551398E}"/>
              </a:ext>
              <a:ext uri="{C183D7F6-B498-43B3-948B-1728B52AA6E4}">
                <adec:decorative xmlns:adec="http://schemas.microsoft.com/office/drawing/2017/decorative" val="1"/>
              </a:ext>
            </a:extLst>
          </p:cNvPr>
          <p:cNvSpPr/>
          <p:nvPr/>
        </p:nvSpPr>
        <p:spPr>
          <a:xfrm>
            <a:off x="522074" y="223198"/>
            <a:ext cx="8072007" cy="925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endParaRPr lang="en-GB" sz="1400" dirty="0"/>
          </a:p>
        </p:txBody>
      </p:sp>
      <p:sp>
        <p:nvSpPr>
          <p:cNvPr id="55" name="Title 1">
            <a:extLst>
              <a:ext uri="{FF2B5EF4-FFF2-40B4-BE49-F238E27FC236}">
                <a16:creationId xmlns:a16="http://schemas.microsoft.com/office/drawing/2014/main" id="{2775FBEB-864A-48E7-A98F-2A7A43FF2A3A}"/>
              </a:ext>
            </a:extLst>
          </p:cNvPr>
          <p:cNvSpPr txBox="1">
            <a:spLocks noGrp="1"/>
          </p:cNvSpPr>
          <p:nvPr>
            <p:ph type="title" idx="4294967295"/>
          </p:nvPr>
        </p:nvSpPr>
        <p:spPr>
          <a:xfrm>
            <a:off x="1103301" y="265721"/>
            <a:ext cx="6392460"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chemeClr val="bg1"/>
                </a:solidFill>
                <a:effectLst/>
                <a:uLnTx/>
                <a:uFillTx/>
                <a:latin typeface="+mn-lt"/>
                <a:ea typeface="+mj-ea"/>
                <a:cs typeface="+mj-cs"/>
              </a:rPr>
              <a:t>2020 Adult IAPT Workforce Census</a:t>
            </a:r>
          </a:p>
        </p:txBody>
      </p:sp>
      <p:sp>
        <p:nvSpPr>
          <p:cNvPr id="17" name="Rectangle: Rounded Corners 16">
            <a:extLst>
              <a:ext uri="{FF2B5EF4-FFF2-40B4-BE49-F238E27FC236}">
                <a16:creationId xmlns:a16="http://schemas.microsoft.com/office/drawing/2014/main" id="{5150BC5F-C7C1-4326-BDD4-D8063AC9451E}"/>
              </a:ext>
            </a:extLst>
          </p:cNvPr>
          <p:cNvSpPr/>
          <p:nvPr/>
        </p:nvSpPr>
        <p:spPr>
          <a:xfrm>
            <a:off x="6747282" y="1415311"/>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0000"/>
              </a:solidFill>
            </a:endParaRPr>
          </a:p>
          <a:p>
            <a:pPr algn="ctr"/>
            <a:endParaRPr lang="en-GB" sz="1400" dirty="0">
              <a:solidFill>
                <a:srgbClr val="FF0000"/>
              </a:solidFill>
            </a:endParaRPr>
          </a:p>
          <a:p>
            <a:pPr algn="ctr"/>
            <a:endParaRPr lang="en-GB" sz="1200" dirty="0">
              <a:solidFill>
                <a:srgbClr val="FF0000"/>
              </a:solidFill>
            </a:endParaRPr>
          </a:p>
          <a:p>
            <a:pPr algn="ctr"/>
            <a:r>
              <a:rPr lang="en-GB" sz="1200" dirty="0">
                <a:solidFill>
                  <a:schemeClr val="bg1"/>
                </a:solidFill>
              </a:rPr>
              <a:t>1.17 million people entered IAPT treatment in 2019/20</a:t>
            </a:r>
          </a:p>
        </p:txBody>
      </p:sp>
      <p:sp>
        <p:nvSpPr>
          <p:cNvPr id="18" name="Rectangle: Rounded Corners 17">
            <a:extLst>
              <a:ext uri="{FF2B5EF4-FFF2-40B4-BE49-F238E27FC236}">
                <a16:creationId xmlns:a16="http://schemas.microsoft.com/office/drawing/2014/main" id="{25FFD527-98D9-4F8D-838A-C931648FF146}"/>
              </a:ext>
            </a:extLst>
          </p:cNvPr>
          <p:cNvSpPr/>
          <p:nvPr/>
        </p:nvSpPr>
        <p:spPr>
          <a:xfrm>
            <a:off x="6747282" y="3826273"/>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dirty="0">
                <a:solidFill>
                  <a:schemeClr val="bg1"/>
                </a:solidFill>
              </a:rPr>
              <a:t>In 2019/20, 67% of people completing IAPT treatment showed reliable improvement </a:t>
            </a:r>
          </a:p>
        </p:txBody>
      </p:sp>
      <p:pic>
        <p:nvPicPr>
          <p:cNvPr id="3" name="Graphic 2" descr="Upward trend">
            <a:extLst>
              <a:ext uri="{FF2B5EF4-FFF2-40B4-BE49-F238E27FC236}">
                <a16:creationId xmlns:a16="http://schemas.microsoft.com/office/drawing/2014/main" id="{0C536745-CE51-46D8-8198-E81FE9E81B1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95358" y="1529346"/>
            <a:ext cx="768983" cy="768983"/>
          </a:xfrm>
          <a:prstGeom prst="rect">
            <a:avLst/>
          </a:prstGeom>
        </p:spPr>
      </p:pic>
      <p:pic>
        <p:nvPicPr>
          <p:cNvPr id="6" name="Graphic 5" descr="Smiling face with no fill">
            <a:extLst>
              <a:ext uri="{FF2B5EF4-FFF2-40B4-BE49-F238E27FC236}">
                <a16:creationId xmlns:a16="http://schemas.microsoft.com/office/drawing/2014/main" id="{71FFF18B-59B5-4D64-9CD4-2A2BF3C550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95358" y="3959045"/>
            <a:ext cx="768983" cy="768983"/>
          </a:xfrm>
          <a:prstGeom prst="rect">
            <a:avLst/>
          </a:prstGeom>
        </p:spPr>
      </p:pic>
      <p:pic>
        <p:nvPicPr>
          <p:cNvPr id="10" name="Graphic 9" descr="Graduation cap">
            <a:extLst>
              <a:ext uri="{FF2B5EF4-FFF2-40B4-BE49-F238E27FC236}">
                <a16:creationId xmlns:a16="http://schemas.microsoft.com/office/drawing/2014/main" id="{F9FC5B56-55D0-4870-87E8-04DF11A16B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22032" y="3839641"/>
            <a:ext cx="914400" cy="914400"/>
          </a:xfrm>
          <a:prstGeom prst="rect">
            <a:avLst/>
          </a:prstGeom>
        </p:spPr>
      </p:pic>
    </p:spTree>
    <p:extLst>
      <p:ext uri="{BB962C8B-B14F-4D97-AF65-F5344CB8AC3E}">
        <p14:creationId xmlns:p14="http://schemas.microsoft.com/office/powerpoint/2010/main" val="651867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A679CA-AD80-4B6A-8572-C3549513C355}"/>
              </a:ext>
            </a:extLst>
          </p:cNvPr>
          <p:cNvSpPr>
            <a:spLocks noGrp="1"/>
          </p:cNvSpPr>
          <p:nvPr>
            <p:ph type="sldNum" sz="quarter" idx="12"/>
          </p:nvPr>
        </p:nvSpPr>
        <p:spPr/>
        <p:txBody>
          <a:bodyPr/>
          <a:lstStyle/>
          <a:p>
            <a:fld id="{6FA9A11B-04D6-42DF-BB33-D91D786B2067}" type="slidenum">
              <a:rPr lang="en-GB" smtClean="0"/>
              <a:t>30</a:t>
            </a:fld>
            <a:endParaRPr lang="en-GB" dirty="0"/>
          </a:p>
        </p:txBody>
      </p:sp>
      <p:sp>
        <p:nvSpPr>
          <p:cNvPr id="6" name="Title 1">
            <a:extLst>
              <a:ext uri="{FF2B5EF4-FFF2-40B4-BE49-F238E27FC236}">
                <a16:creationId xmlns:a16="http://schemas.microsoft.com/office/drawing/2014/main" id="{ADDC4078-9093-4BD4-8549-A9E578D1594A}"/>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HITs in IAPT – LTC services</a:t>
            </a:r>
          </a:p>
        </p:txBody>
      </p:sp>
      <p:sp>
        <p:nvSpPr>
          <p:cNvPr id="7" name="Content Placeholder 2">
            <a:extLst>
              <a:ext uri="{FF2B5EF4-FFF2-40B4-BE49-F238E27FC236}">
                <a16:creationId xmlns:a16="http://schemas.microsoft.com/office/drawing/2014/main" id="{198FA328-1486-45FC-B392-133686DF7365}"/>
              </a:ext>
            </a:extLst>
          </p:cNvPr>
          <p:cNvSpPr txBox="1">
            <a:spLocks/>
          </p:cNvSpPr>
          <p:nvPr/>
        </p:nvSpPr>
        <p:spPr>
          <a:xfrm>
            <a:off x="5982307" y="1741746"/>
            <a:ext cx="2565772" cy="474104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cs typeface="Arial" panose="020B0604020202020204" pitchFamily="34" charset="0"/>
              </a:rPr>
              <a:t>High Intensity Therapists (HITs) represent the most commonly employed role within LTC services, with 237 WTE in post on the census date of 31</a:t>
            </a:r>
            <a:r>
              <a:rPr lang="en-GB" sz="1200" baseline="30000" dirty="0">
                <a:cs typeface="Arial" panose="020B0604020202020204" pitchFamily="34" charset="0"/>
              </a:rPr>
              <a:t>st</a:t>
            </a:r>
            <a:r>
              <a:rPr lang="en-GB" sz="1200" dirty="0">
                <a:cs typeface="Arial" panose="020B0604020202020204" pitchFamily="34" charset="0"/>
              </a:rPr>
              <a:t> March 2020.</a:t>
            </a:r>
          </a:p>
          <a:p>
            <a:pPr marL="0" indent="0">
              <a:buNone/>
            </a:pPr>
            <a:endParaRPr lang="en-GB" sz="1200" dirty="0">
              <a:highlight>
                <a:srgbClr val="FFFF00"/>
              </a:highlight>
              <a:cs typeface="Arial" panose="020B0604020202020204" pitchFamily="34" charset="0"/>
            </a:endParaRPr>
          </a:p>
          <a:p>
            <a:pPr marL="0" indent="0">
              <a:buNone/>
            </a:pPr>
            <a:r>
              <a:rPr lang="en-GB" sz="1200" dirty="0">
                <a:cs typeface="Arial" panose="020B0604020202020204" pitchFamily="34" charset="0"/>
              </a:rPr>
              <a:t>Of organisations who employ HITs within their IAPT-LTC workforce, an average of 3 WTE HITs are employed per service.</a:t>
            </a:r>
          </a:p>
          <a:p>
            <a:pPr marL="0" indent="0">
              <a:buNone/>
            </a:pPr>
            <a:endParaRPr lang="en-GB" sz="1200" dirty="0"/>
          </a:p>
        </p:txBody>
      </p:sp>
      <p:pic>
        <p:nvPicPr>
          <p:cNvPr id="2" name="Picture 1" descr="High Intensity Therapists (HITs) represent the most commonly employed role within LTC services, with 237 WTE in post on the census date of 31st March 2020.&#10;&#10;Of organisations who employ HITs within their IAPT-LTC workforce, an average of 3 WTE HITs are employed per service.&#10;">
            <a:extLst>
              <a:ext uri="{FF2B5EF4-FFF2-40B4-BE49-F238E27FC236}">
                <a16:creationId xmlns:a16="http://schemas.microsoft.com/office/drawing/2014/main" id="{0253665C-C2C6-459A-8654-C02DB6CAEBD0}"/>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03789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A679CA-AD80-4B6A-8572-C3549513C355}"/>
              </a:ext>
            </a:extLst>
          </p:cNvPr>
          <p:cNvSpPr>
            <a:spLocks noGrp="1"/>
          </p:cNvSpPr>
          <p:nvPr>
            <p:ph type="sldNum" sz="quarter" idx="12"/>
          </p:nvPr>
        </p:nvSpPr>
        <p:spPr/>
        <p:txBody>
          <a:bodyPr/>
          <a:lstStyle/>
          <a:p>
            <a:fld id="{6FA9A11B-04D6-42DF-BB33-D91D786B2067}" type="slidenum">
              <a:rPr lang="en-GB" smtClean="0"/>
              <a:t>31</a:t>
            </a:fld>
            <a:endParaRPr lang="en-GB" dirty="0"/>
          </a:p>
        </p:txBody>
      </p:sp>
      <p:sp>
        <p:nvSpPr>
          <p:cNvPr id="6" name="Title 1">
            <a:extLst>
              <a:ext uri="{FF2B5EF4-FFF2-40B4-BE49-F238E27FC236}">
                <a16:creationId xmlns:a16="http://schemas.microsoft.com/office/drawing/2014/main" id="{17E55DDC-20B0-4A0F-A553-404AC94A1979}"/>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PWPs in IAPT – LTC services</a:t>
            </a:r>
          </a:p>
        </p:txBody>
      </p:sp>
      <p:sp>
        <p:nvSpPr>
          <p:cNvPr id="7" name="Content Placeholder 2" descr="Within the IAPT-LTC workforce, 139 WTE staff are Psychological Wellbeing Practitioners (PWPs) or Senior PWPs. &#10;&#10;Of the participating organisations who employ PWPs in their IAPT-LTC services there is an average of 2 WTE PWPs in post.&#10;">
            <a:extLst>
              <a:ext uri="{FF2B5EF4-FFF2-40B4-BE49-F238E27FC236}">
                <a16:creationId xmlns:a16="http://schemas.microsoft.com/office/drawing/2014/main" id="{666B2DBE-1517-4A7F-B5AE-9BB408B504F0}"/>
              </a:ext>
            </a:extLst>
          </p:cNvPr>
          <p:cNvSpPr txBox="1">
            <a:spLocks/>
          </p:cNvSpPr>
          <p:nvPr/>
        </p:nvSpPr>
        <p:spPr>
          <a:xfrm>
            <a:off x="6131375" y="1933790"/>
            <a:ext cx="2018326" cy="4684379"/>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cs typeface="Arial" panose="020B0604020202020204" pitchFamily="34" charset="0"/>
              </a:rPr>
              <a:t>Within the IAPT-LTC workforce, 139 WTE staff are Psychological Wellbeing Practitioners (PWPs) or Senior PWPs. </a:t>
            </a:r>
            <a:endParaRPr lang="en-GB" sz="1200" dirty="0">
              <a:highlight>
                <a:srgbClr val="FFFF00"/>
              </a:highlight>
              <a:cs typeface="Arial" panose="020B0604020202020204" pitchFamily="34" charset="0"/>
            </a:endParaRPr>
          </a:p>
          <a:p>
            <a:pPr marL="0" indent="0">
              <a:buNone/>
            </a:pPr>
            <a:endParaRPr lang="en-GB" sz="1200" dirty="0">
              <a:cs typeface="Arial" panose="020B0604020202020204" pitchFamily="34" charset="0"/>
            </a:endParaRPr>
          </a:p>
          <a:p>
            <a:pPr marL="0" indent="0">
              <a:buNone/>
            </a:pPr>
            <a:r>
              <a:rPr lang="en-GB" sz="1200" dirty="0">
                <a:cs typeface="Arial" panose="020B0604020202020204" pitchFamily="34" charset="0"/>
              </a:rPr>
              <a:t>Of the participating organisations who employ PWPs in their IAPT-LTC services there is an average of 2 WTE PWPs in post.</a:t>
            </a:r>
          </a:p>
          <a:p>
            <a:pPr marL="0" indent="0">
              <a:buNone/>
            </a:pPr>
            <a:endParaRPr lang="en-GB" sz="1200" dirty="0"/>
          </a:p>
        </p:txBody>
      </p:sp>
      <p:pic>
        <p:nvPicPr>
          <p:cNvPr id="2" name="Picture 1" descr="Within the IAPT-LTC workforce, 139 WTE staff are Psychological Wellbeing Practitioners (PWPs) or Senior PWPs. &#10;&#10;Of the participating organisations who employ PWPs in their IAPT-LTC services there is an average of 2 WTE PWPs in post.&#10;">
            <a:extLst>
              <a:ext uri="{FF2B5EF4-FFF2-40B4-BE49-F238E27FC236}">
                <a16:creationId xmlns:a16="http://schemas.microsoft.com/office/drawing/2014/main" id="{3777EA56-1FF5-4679-9128-EAEB66346D9C}"/>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46878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32</a:t>
            </a:fld>
            <a:endParaRPr lang="en-GB" dirty="0">
              <a:latin typeface="Calibri" panose="020F0502020204030204"/>
            </a:endParaRPr>
          </a:p>
        </p:txBody>
      </p:sp>
      <p:sp>
        <p:nvSpPr>
          <p:cNvPr id="7" name="Title 1">
            <a:extLst>
              <a:ext uri="{FF2B5EF4-FFF2-40B4-BE49-F238E27FC236}">
                <a16:creationId xmlns:a16="http://schemas.microsoft.com/office/drawing/2014/main" id="{F82EC984-FC27-4622-8BF6-3D1BA10650B4}"/>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IAPT – LTC top-up training</a:t>
            </a:r>
          </a:p>
        </p:txBody>
      </p:sp>
      <p:sp>
        <p:nvSpPr>
          <p:cNvPr id="8" name="Content Placeholder 2" descr="In over two thirds (69%) of teams, 100% of staff in post had attended the IAPT-LTC top up training.&#10;&#10;These findings are consistent with the 2019 project data, and demonstrate broad compliance with the aims of ensuring staff have the skills and competencies required to deliver their role.&#10;">
            <a:extLst>
              <a:ext uri="{FF2B5EF4-FFF2-40B4-BE49-F238E27FC236}">
                <a16:creationId xmlns:a16="http://schemas.microsoft.com/office/drawing/2014/main" id="{593D13CC-38AA-45BD-B082-893176C8DB46}"/>
              </a:ext>
            </a:extLst>
          </p:cNvPr>
          <p:cNvSpPr txBox="1">
            <a:spLocks/>
          </p:cNvSpPr>
          <p:nvPr/>
        </p:nvSpPr>
        <p:spPr>
          <a:xfrm>
            <a:off x="6149130" y="1893840"/>
            <a:ext cx="2407642" cy="3483503"/>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In over two thirds (69%) of teams, 100% of staff in post had attended the IAPT-LTC top up training.</a:t>
            </a:r>
          </a:p>
          <a:p>
            <a:pPr marL="0" indent="0">
              <a:buNone/>
            </a:pPr>
            <a:endParaRPr lang="en-GB" sz="1200" dirty="0"/>
          </a:p>
          <a:p>
            <a:pPr marL="0" indent="0">
              <a:buNone/>
            </a:pPr>
            <a:r>
              <a:rPr lang="en-GB" sz="1200" b="0" i="0" u="none" strike="noStrike" baseline="0" dirty="0">
                <a:solidFill>
                  <a:srgbClr val="000000"/>
                </a:solidFill>
                <a:latin typeface="Calibri" panose="020F0502020204030204" pitchFamily="34" charset="0"/>
              </a:rPr>
              <a:t>These findings are consistent with the 2019 project data, and demonstrate broad compliance with the aims of ensuring staff have the skills and competencies required to deliver their role.</a:t>
            </a:r>
            <a:endParaRPr lang="en-GB" sz="1200" dirty="0"/>
          </a:p>
        </p:txBody>
      </p:sp>
      <p:pic>
        <p:nvPicPr>
          <p:cNvPr id="2" name="Picture 1" descr="In over two thirds (69%) of teams, 100% of staff in post had attended the IAPT-LTC top up training.&#10;&#10;These findings are consistent with the 2019 project data, and demonstrate broad compliance with the aims of ensuring staff have the skills and competencies required to deliver their role.&#10;">
            <a:extLst>
              <a:ext uri="{FF2B5EF4-FFF2-40B4-BE49-F238E27FC236}">
                <a16:creationId xmlns:a16="http://schemas.microsoft.com/office/drawing/2014/main" id="{6DB64F3F-9F09-4C54-8F25-07056A9B0730}"/>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41339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570354"/>
          </a:xfrm>
        </p:spPr>
        <p:txBody>
          <a:bodyPr/>
          <a:lstStyle/>
          <a:p>
            <a:r>
              <a:rPr lang="en-GB" dirty="0"/>
              <a:t>Project findings</a:t>
            </a:r>
            <a:br>
              <a:rPr lang="en-GB" dirty="0"/>
            </a:br>
            <a:r>
              <a:rPr lang="en-GB" dirty="0"/>
              <a:t>Workforce demographics</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1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thnicity of individuals in post on 31 March 2020&#10;White and White British - 77%&#10;Mixed - 3%&#10;Asian or Asian British - 8%&#10;Black or Black British - 5%&#10;Chinese/other - 2%&#10;Not stated - 6%&#10;">
            <a:extLst>
              <a:ext uri="{FF2B5EF4-FFF2-40B4-BE49-F238E27FC236}">
                <a16:creationId xmlns:a16="http://schemas.microsoft.com/office/drawing/2014/main" id="{EE1255AB-BEE8-43FA-90B3-E4E26B688AC2}"/>
              </a:ext>
            </a:extLst>
          </p:cNvPr>
          <p:cNvPicPr>
            <a:picLocks noChangeAspect="1"/>
          </p:cNvPicPr>
          <p:nvPr/>
        </p:nvPicPr>
        <p:blipFill>
          <a:blip r:embed="rId2"/>
          <a:stretch>
            <a:fillRect/>
          </a:stretch>
        </p:blipFill>
        <p:spPr>
          <a:xfrm>
            <a:off x="-898623" y="472138"/>
            <a:ext cx="7486667" cy="5719883"/>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34</a:t>
            </a:fld>
            <a:endParaRPr lang="en-GB" dirty="0">
              <a:latin typeface="Calibri" panose="020F0502020204030204"/>
            </a:endParaRPr>
          </a:p>
        </p:txBody>
      </p:sp>
      <p:sp>
        <p:nvSpPr>
          <p:cNvPr id="7" name="TextBox 9">
            <a:extLst>
              <a:ext uri="{FF2B5EF4-FFF2-40B4-BE49-F238E27FC236}">
                <a16:creationId xmlns:a16="http://schemas.microsoft.com/office/drawing/2014/main" id="{AD0E6529-A6A1-4FF4-AE42-E0A16DEADCC3}"/>
              </a:ext>
            </a:extLst>
          </p:cNvPr>
          <p:cNvSpPr txBox="1"/>
          <p:nvPr/>
        </p:nvSpPr>
        <p:spPr>
          <a:xfrm>
            <a:off x="5260713" y="5252367"/>
            <a:ext cx="9899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400" dirty="0"/>
              <a:t>n= 11,893</a:t>
            </a:r>
          </a:p>
        </p:txBody>
      </p:sp>
      <p:sp>
        <p:nvSpPr>
          <p:cNvPr id="8" name="Title 1">
            <a:extLst>
              <a:ext uri="{FF2B5EF4-FFF2-40B4-BE49-F238E27FC236}">
                <a16:creationId xmlns:a16="http://schemas.microsoft.com/office/drawing/2014/main" id="{320C722D-AC46-4D5B-9F7D-9F4967F22F67}"/>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Ethnicity</a:t>
            </a:r>
          </a:p>
        </p:txBody>
      </p:sp>
      <p:sp>
        <p:nvSpPr>
          <p:cNvPr id="2" name="TextBox 1">
            <a:extLst>
              <a:ext uri="{FF2B5EF4-FFF2-40B4-BE49-F238E27FC236}">
                <a16:creationId xmlns:a16="http://schemas.microsoft.com/office/drawing/2014/main" id="{7C670E36-3935-42BE-9CEA-1636ADFA3320}"/>
              </a:ext>
            </a:extLst>
          </p:cNvPr>
          <p:cNvSpPr txBox="1"/>
          <p:nvPr/>
        </p:nvSpPr>
        <p:spPr>
          <a:xfrm>
            <a:off x="5150643" y="1699936"/>
            <a:ext cx="3335840" cy="1938992"/>
          </a:xfrm>
          <a:prstGeom prst="rect">
            <a:avLst/>
          </a:prstGeom>
          <a:noFill/>
        </p:spPr>
        <p:txBody>
          <a:bodyPr wrap="square" rtlCol="0">
            <a:spAutoFit/>
          </a:bodyPr>
          <a:lstStyle/>
          <a:p>
            <a:r>
              <a:rPr lang="en-GB" sz="1200" b="0" i="0" u="none" strike="noStrike" baseline="0" dirty="0">
                <a:solidFill>
                  <a:srgbClr val="000000"/>
                </a:solidFill>
              </a:rPr>
              <a:t>Analysis of the ethnicity profile of the IAPT workforce confirms a profile that is broadly consistent with wider England population demographics. </a:t>
            </a:r>
          </a:p>
          <a:p>
            <a:endParaRPr lang="en-GB" sz="1200" b="0" i="0" u="none" strike="noStrike" baseline="0" dirty="0">
              <a:solidFill>
                <a:srgbClr val="000000"/>
              </a:solidFill>
            </a:endParaRPr>
          </a:p>
          <a:p>
            <a:endParaRPr lang="en-GB" sz="1200" dirty="0">
              <a:solidFill>
                <a:srgbClr val="000000"/>
              </a:solidFill>
            </a:endParaRPr>
          </a:p>
          <a:p>
            <a:r>
              <a:rPr lang="en-GB" sz="1200" dirty="0">
                <a:solidFill>
                  <a:srgbClr val="000000"/>
                </a:solidFill>
              </a:rPr>
              <a:t>Whilst the IAPT workforce has undergone notable growth since the 2019 census</a:t>
            </a:r>
            <a:r>
              <a:rPr lang="en-GB" sz="1200" dirty="0"/>
              <a:t>, demographic profiling for staff in place on the 2020 census date of 31</a:t>
            </a:r>
            <a:r>
              <a:rPr lang="en-GB" sz="1200" baseline="30000" dirty="0"/>
              <a:t>st</a:t>
            </a:r>
            <a:r>
              <a:rPr lang="en-GB" sz="1200" dirty="0"/>
              <a:t> March remains largely unchanged.</a:t>
            </a:r>
          </a:p>
        </p:txBody>
      </p:sp>
      <p:pic>
        <p:nvPicPr>
          <p:cNvPr id="5" name="Picture 4" descr="White or White British&#10;2019 national average - 77%&#10;2020 national average - 77%&#10;Mixed&#10;2019 national average - 3%&#10;2020 national average - 3%&#10;Asian or Asian British &#10;2019 national average - 8%&#10;2020 national average - 8%&#10;Black or Black British&#10;2019 national average - 4%&#10;2020 national average - 5%&#10;Chinese / Other&#10;2019 national average - 1%&#10;2020 national average - 2%&#10;Not stated &#10;2019 national average - 7%&#10;2020 national average - 6%&#10;">
            <a:extLst>
              <a:ext uri="{FF2B5EF4-FFF2-40B4-BE49-F238E27FC236}">
                <a16:creationId xmlns:a16="http://schemas.microsoft.com/office/drawing/2014/main" id="{34EAAB45-A372-45CD-920A-D18F21E89E0B}"/>
              </a:ext>
            </a:extLst>
          </p:cNvPr>
          <p:cNvPicPr>
            <a:picLocks noChangeAspect="1"/>
          </p:cNvPicPr>
          <p:nvPr/>
        </p:nvPicPr>
        <p:blipFill>
          <a:blip r:embed="rId3"/>
          <a:stretch>
            <a:fillRect/>
          </a:stretch>
        </p:blipFill>
        <p:spPr>
          <a:xfrm>
            <a:off x="5260713" y="3817065"/>
            <a:ext cx="3626113" cy="1197877"/>
          </a:xfrm>
          <a:prstGeom prst="rect">
            <a:avLst/>
          </a:prstGeom>
        </p:spPr>
      </p:pic>
    </p:spTree>
    <p:extLst>
      <p:ext uri="{BB962C8B-B14F-4D97-AF65-F5344CB8AC3E}">
        <p14:creationId xmlns:p14="http://schemas.microsoft.com/office/powerpoint/2010/main" val="525856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nder&#10;9,741 female staff in post (81% of the IAPT workforce) and 2,263 male staff in post (19% of the IAPT workforce). &#10;">
            <a:extLst>
              <a:ext uri="{FF2B5EF4-FFF2-40B4-BE49-F238E27FC236}">
                <a16:creationId xmlns:a16="http://schemas.microsoft.com/office/drawing/2014/main" id="{D6399209-AD25-4350-B60D-F457D1876D66}"/>
              </a:ext>
            </a:extLst>
          </p:cNvPr>
          <p:cNvPicPr>
            <a:picLocks noChangeAspect="1"/>
          </p:cNvPicPr>
          <p:nvPr/>
        </p:nvPicPr>
        <p:blipFill>
          <a:blip r:embed="rId2"/>
          <a:stretch>
            <a:fillRect/>
          </a:stretch>
        </p:blipFill>
        <p:spPr>
          <a:xfrm>
            <a:off x="-1027384" y="951091"/>
            <a:ext cx="6869066" cy="4583620"/>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35</a:t>
            </a:fld>
            <a:endParaRPr lang="en-GB" dirty="0">
              <a:latin typeface="Calibri" panose="020F0502020204030204"/>
            </a:endParaRPr>
          </a:p>
        </p:txBody>
      </p:sp>
      <p:sp>
        <p:nvSpPr>
          <p:cNvPr id="6" name="TextBox 9">
            <a:extLst>
              <a:ext uri="{FF2B5EF4-FFF2-40B4-BE49-F238E27FC236}">
                <a16:creationId xmlns:a16="http://schemas.microsoft.com/office/drawing/2014/main" id="{EFFFAE31-110C-4CE3-8CE0-B66723DC59F3}"/>
              </a:ext>
            </a:extLst>
          </p:cNvPr>
          <p:cNvSpPr txBox="1"/>
          <p:nvPr/>
        </p:nvSpPr>
        <p:spPr>
          <a:xfrm>
            <a:off x="4807213" y="5649128"/>
            <a:ext cx="115768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400" dirty="0"/>
              <a:t>n = 12,039</a:t>
            </a:r>
          </a:p>
        </p:txBody>
      </p:sp>
      <p:sp>
        <p:nvSpPr>
          <p:cNvPr id="8" name="Title 1">
            <a:extLst>
              <a:ext uri="{FF2B5EF4-FFF2-40B4-BE49-F238E27FC236}">
                <a16:creationId xmlns:a16="http://schemas.microsoft.com/office/drawing/2014/main" id="{C2B33BDA-B928-4697-A695-89703084E7D2}"/>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Gender</a:t>
            </a:r>
          </a:p>
        </p:txBody>
      </p:sp>
      <p:sp>
        <p:nvSpPr>
          <p:cNvPr id="2" name="TextBox 1">
            <a:extLst>
              <a:ext uri="{FF2B5EF4-FFF2-40B4-BE49-F238E27FC236}">
                <a16:creationId xmlns:a16="http://schemas.microsoft.com/office/drawing/2014/main" id="{6451802F-435C-4ACD-A3BD-FF24D75D76F6}"/>
              </a:ext>
            </a:extLst>
          </p:cNvPr>
          <p:cNvSpPr txBox="1"/>
          <p:nvPr/>
        </p:nvSpPr>
        <p:spPr>
          <a:xfrm>
            <a:off x="4705350" y="1811177"/>
            <a:ext cx="4021400" cy="2308324"/>
          </a:xfrm>
          <a:prstGeom prst="rect">
            <a:avLst/>
          </a:prstGeom>
          <a:noFill/>
        </p:spPr>
        <p:txBody>
          <a:bodyPr wrap="square" rtlCol="0">
            <a:spAutoFit/>
          </a:bodyPr>
          <a:lstStyle/>
          <a:p>
            <a:r>
              <a:rPr lang="en-GB" sz="1200" dirty="0"/>
              <a:t>As with ethnicity, the gender of individuals working within IAPT services is also consistent between census dates, with results displaying a predominantly female workforce.</a:t>
            </a:r>
          </a:p>
          <a:p>
            <a:endParaRPr lang="en-GB" sz="1200" dirty="0"/>
          </a:p>
          <a:p>
            <a:endParaRPr lang="en-GB" sz="1200" dirty="0"/>
          </a:p>
          <a:p>
            <a:r>
              <a:rPr lang="en-GB" sz="1200" b="0" i="0" u="none" strike="noStrike" baseline="0" dirty="0">
                <a:solidFill>
                  <a:srgbClr val="000000"/>
                </a:solidFill>
                <a:latin typeface="Calibri" panose="020F0502020204030204" pitchFamily="34" charset="0"/>
              </a:rPr>
              <a:t>At the time of the 2020 census, there were 9,741 female staff in post (81% of the IAPT workforce) and 2,263 male staff in post (19% of the IAPT workforce). </a:t>
            </a:r>
          </a:p>
          <a:p>
            <a:endParaRPr lang="en-GB" sz="1200" dirty="0">
              <a:solidFill>
                <a:srgbClr val="000000"/>
              </a:solidFill>
              <a:latin typeface="Calibri" panose="020F0502020204030204" pitchFamily="34" charset="0"/>
            </a:endParaRP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000000"/>
                </a:solidFill>
                <a:latin typeface="Calibri" panose="020F0502020204030204" pitchFamily="34" charset="0"/>
              </a:rPr>
              <a:t>Additionally 1 member of staff identified as non-binary and 34 staff members were recorded as unknown gender.</a:t>
            </a:r>
            <a:endParaRPr lang="en-GB" sz="1200" dirty="0"/>
          </a:p>
        </p:txBody>
      </p:sp>
      <p:pic>
        <p:nvPicPr>
          <p:cNvPr id="9" name="Picture 8" descr="Gender&#10;Male&#10;2019 national average - 19%&#10;2020 national average - 19%&#10;Female&#10;2019 national average - 81%&#10;2020 national average - 81%&#10;Non-Binary&#10;2019 national average - 0%&#10;2020 national average - 0%&#10;Unknown&#10;2019 national average - 0%&#10;2020 national average - 0%">
            <a:extLst>
              <a:ext uri="{FF2B5EF4-FFF2-40B4-BE49-F238E27FC236}">
                <a16:creationId xmlns:a16="http://schemas.microsoft.com/office/drawing/2014/main" id="{599910A7-03B5-43A4-A833-D02D25F00794}"/>
              </a:ext>
            </a:extLst>
          </p:cNvPr>
          <p:cNvPicPr>
            <a:picLocks noChangeAspect="1"/>
          </p:cNvPicPr>
          <p:nvPr/>
        </p:nvPicPr>
        <p:blipFill>
          <a:blip r:embed="rId3"/>
          <a:stretch>
            <a:fillRect/>
          </a:stretch>
        </p:blipFill>
        <p:spPr>
          <a:xfrm>
            <a:off x="4807213" y="4462201"/>
            <a:ext cx="3520042" cy="914088"/>
          </a:xfrm>
          <a:prstGeom prst="rect">
            <a:avLst/>
          </a:prstGeom>
        </p:spPr>
      </p:pic>
    </p:spTree>
    <p:extLst>
      <p:ext uri="{BB962C8B-B14F-4D97-AF65-F5344CB8AC3E}">
        <p14:creationId xmlns:p14="http://schemas.microsoft.com/office/powerpoint/2010/main" val="116077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570354"/>
          </a:xfrm>
        </p:spPr>
        <p:txBody>
          <a:bodyPr>
            <a:noAutofit/>
          </a:bodyPr>
          <a:lstStyle/>
          <a:p>
            <a:r>
              <a:rPr lang="en-GB" sz="3600" dirty="0"/>
              <a:t>Project findings</a:t>
            </a:r>
            <a:br>
              <a:rPr lang="en-GB" sz="3600" dirty="0"/>
            </a:br>
            <a:r>
              <a:rPr lang="en-GB" sz="3600" dirty="0"/>
              <a:t>Sickness, vacancies and temporary staffing</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7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37</a:t>
            </a:fld>
            <a:endParaRPr lang="en-GB" dirty="0">
              <a:latin typeface="Calibri" panose="020F0502020204030204"/>
            </a:endParaRPr>
          </a:p>
        </p:txBody>
      </p:sp>
      <p:sp>
        <p:nvSpPr>
          <p:cNvPr id="7" name="Title 1">
            <a:extLst>
              <a:ext uri="{FF2B5EF4-FFF2-40B4-BE49-F238E27FC236}">
                <a16:creationId xmlns:a16="http://schemas.microsoft.com/office/drawing/2014/main" id="{971F641A-C060-4A8C-BB3C-F610014B5D39}"/>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Sickness</a:t>
            </a:r>
          </a:p>
        </p:txBody>
      </p:sp>
      <p:sp>
        <p:nvSpPr>
          <p:cNvPr id="8" name="Content Placeholder 2">
            <a:extLst>
              <a:ext uri="{FF2B5EF4-FFF2-40B4-BE49-F238E27FC236}">
                <a16:creationId xmlns:a16="http://schemas.microsoft.com/office/drawing/2014/main" id="{FA58ABCB-170D-4852-B6B6-12B4C6E0AFC5}"/>
              </a:ext>
            </a:extLst>
          </p:cNvPr>
          <p:cNvSpPr txBox="1">
            <a:spLocks/>
          </p:cNvSpPr>
          <p:nvPr/>
        </p:nvSpPr>
        <p:spPr>
          <a:xfrm>
            <a:off x="5903930" y="1406872"/>
            <a:ext cx="2982896" cy="4053402"/>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383 WTE staff were absent from work due to sickness on 31</a:t>
            </a:r>
            <a:r>
              <a:rPr lang="en-GB" sz="1200" baseline="30000" dirty="0"/>
              <a:t>st</a:t>
            </a:r>
            <a:r>
              <a:rPr lang="en-GB" sz="1200" dirty="0"/>
              <a:t>  March 2020. These came from the following staff groups:</a:t>
            </a:r>
          </a:p>
          <a:p>
            <a:pPr marL="0" indent="0">
              <a:buNone/>
            </a:pPr>
            <a:endParaRPr lang="en-GB" sz="1200" dirty="0"/>
          </a:p>
          <a:p>
            <a:r>
              <a:rPr lang="en-GB" sz="1200" dirty="0"/>
              <a:t>PWPs: 95 WTE</a:t>
            </a:r>
          </a:p>
          <a:p>
            <a:r>
              <a:rPr lang="en-GB" sz="1200" dirty="0"/>
              <a:t>HITs: 161 WTE</a:t>
            </a:r>
          </a:p>
          <a:p>
            <a:r>
              <a:rPr lang="en-GB" sz="1200" dirty="0"/>
              <a:t>Other staff: 126 WTE</a:t>
            </a:r>
          </a:p>
          <a:p>
            <a:pPr marL="0" indent="0">
              <a:buNone/>
            </a:pPr>
            <a:endParaRPr lang="en-GB" sz="1200" dirty="0"/>
          </a:p>
          <a:p>
            <a:pPr marL="0" indent="0">
              <a:buNone/>
            </a:pPr>
            <a:r>
              <a:rPr lang="en-GB" sz="1200" b="0" i="0" u="none" strike="noStrike" baseline="0" dirty="0">
                <a:solidFill>
                  <a:srgbClr val="000000"/>
                </a:solidFill>
                <a:latin typeface="Calibri" panose="020F0502020204030204" pitchFamily="34" charset="0"/>
              </a:rPr>
              <a:t>The mean average sickness rate of 5% nationally is slightly higher than the wider NHS-wide average sickness position of 3.5% of time lost due to illness.</a:t>
            </a:r>
          </a:p>
          <a:p>
            <a:pPr marL="0" indent="0">
              <a:buNone/>
            </a:pPr>
            <a:endParaRPr lang="en-GB" sz="1200" dirty="0">
              <a:solidFill>
                <a:srgbClr val="000000"/>
              </a:solidFill>
              <a:latin typeface="Calibri" panose="020F0502020204030204" pitchFamily="34" charset="0"/>
            </a:endParaRPr>
          </a:p>
          <a:p>
            <a:pPr marL="0" indent="0">
              <a:buNone/>
            </a:pPr>
            <a:r>
              <a:rPr lang="en-GB" sz="1200" dirty="0">
                <a:solidFill>
                  <a:srgbClr val="000000"/>
                </a:solidFill>
                <a:latin typeface="Calibri" panose="020F0502020204030204" pitchFamily="34" charset="0"/>
              </a:rPr>
              <a:t>It is worth noting that the results of this metric may have been influenced by the Covid-19 pandemic, with additional staff likely to be absent on the census date compared to normal levels.</a:t>
            </a:r>
            <a:endParaRPr lang="en-GB" sz="1200" dirty="0"/>
          </a:p>
        </p:txBody>
      </p:sp>
      <p:pic>
        <p:nvPicPr>
          <p:cNvPr id="2" name="Picture 1" descr="383 WTE staff were absent from work due to sickness on 31st  March 2020. These came from the following staff groups:&#10;&#10;PWPs: 95 WTE&#10;HITs: 161 WTE&#10;Other staff: 126 WTE&#10;">
            <a:extLst>
              <a:ext uri="{FF2B5EF4-FFF2-40B4-BE49-F238E27FC236}">
                <a16:creationId xmlns:a16="http://schemas.microsoft.com/office/drawing/2014/main" id="{A29394D4-46B4-45C5-92D5-9D7DBF79D878}"/>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724940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38</a:t>
            </a:fld>
            <a:endParaRPr lang="en-GB" dirty="0">
              <a:latin typeface="Calibri" panose="020F0502020204030204"/>
            </a:endParaRPr>
          </a:p>
        </p:txBody>
      </p:sp>
      <p:sp>
        <p:nvSpPr>
          <p:cNvPr id="6" name="Title 1">
            <a:extLst>
              <a:ext uri="{FF2B5EF4-FFF2-40B4-BE49-F238E27FC236}">
                <a16:creationId xmlns:a16="http://schemas.microsoft.com/office/drawing/2014/main" id="{714409B2-8A9A-4C71-B462-3C686B56F44F}"/>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Bank and Agency Staff</a:t>
            </a:r>
          </a:p>
        </p:txBody>
      </p:sp>
      <p:sp>
        <p:nvSpPr>
          <p:cNvPr id="7" name="Content Placeholder 2">
            <a:extLst>
              <a:ext uri="{FF2B5EF4-FFF2-40B4-BE49-F238E27FC236}">
                <a16:creationId xmlns:a16="http://schemas.microsoft.com/office/drawing/2014/main" id="{55DD1D09-9E45-44A4-9E46-EF92E3632FE0}"/>
              </a:ext>
            </a:extLst>
          </p:cNvPr>
          <p:cNvSpPr txBox="1">
            <a:spLocks/>
          </p:cNvSpPr>
          <p:nvPr/>
        </p:nvSpPr>
        <p:spPr>
          <a:xfrm>
            <a:off x="5745600" y="1312774"/>
            <a:ext cx="3265235" cy="463727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b="0" i="0" u="none" strike="noStrike" baseline="0" dirty="0">
                <a:solidFill>
                  <a:srgbClr val="000000"/>
                </a:solidFill>
              </a:rPr>
              <a:t>The use of temporary staff is an important issue which can reference service quality and continuity of care. Use of bank and agency staff within IAPT services is relatively infrequent, and illustrates the lowest rates recorded when compared to mental health services nationally, with a median average of 4% of staff allocated to this group at the time of the 2020 census.</a:t>
            </a:r>
            <a:endParaRPr lang="en-GB" sz="1200" dirty="0"/>
          </a:p>
          <a:p>
            <a:pPr marL="0" indent="0">
              <a:buNone/>
            </a:pPr>
            <a:r>
              <a:rPr lang="en-GB" sz="1200" dirty="0"/>
              <a:t>Across all providers, 289 WTE bank and agency staff were in use on 31</a:t>
            </a:r>
            <a:r>
              <a:rPr lang="en-GB" sz="1200" baseline="30000" dirty="0"/>
              <a:t>st</a:t>
            </a:r>
            <a:r>
              <a:rPr lang="en-GB" sz="1200" dirty="0"/>
              <a:t> March 2020, of whom:</a:t>
            </a:r>
          </a:p>
          <a:p>
            <a:pPr marL="0" indent="0">
              <a:buNone/>
            </a:pPr>
            <a:endParaRPr lang="en-GB" sz="1200" dirty="0"/>
          </a:p>
          <a:p>
            <a:r>
              <a:rPr lang="en-GB" sz="1200" dirty="0"/>
              <a:t>PWPs: 111 WTE</a:t>
            </a:r>
          </a:p>
          <a:p>
            <a:r>
              <a:rPr lang="en-GB" sz="1200" dirty="0"/>
              <a:t>HITs: 93 WTE</a:t>
            </a:r>
          </a:p>
          <a:p>
            <a:r>
              <a:rPr lang="en-GB" sz="1200" dirty="0"/>
              <a:t>Other roles: 84 WTE</a:t>
            </a:r>
          </a:p>
          <a:p>
            <a:pPr marL="0" indent="0">
              <a:buNone/>
            </a:pPr>
            <a:endParaRPr lang="en-GB" sz="1200" dirty="0"/>
          </a:p>
          <a:p>
            <a:pPr marL="0" indent="0">
              <a:buNone/>
            </a:pPr>
            <a:r>
              <a:rPr lang="en-GB" sz="1200" dirty="0"/>
              <a:t>As with sickness rates detailed on the previous page, this metric could also have been influenced by the potential upswing in bank and agency staffing required to cover sickness of staff absent from work on the census date due to the Covid-19 pandemic.</a:t>
            </a:r>
          </a:p>
          <a:p>
            <a:pPr marL="0" indent="0">
              <a:buNone/>
            </a:pPr>
            <a:endParaRPr lang="en-GB" sz="1200" dirty="0"/>
          </a:p>
        </p:txBody>
      </p:sp>
      <p:pic>
        <p:nvPicPr>
          <p:cNvPr id="3" name="Picture 2" descr="Across all providers, 289 WTE bank and agency staff were in use on 31st March 2020, of whom:&#10;&#10;PWPs: 111 WTE&#10;HITs: 93 WTE&#10;Other roles: 84 WTE&#10;">
            <a:extLst>
              <a:ext uri="{FF2B5EF4-FFF2-40B4-BE49-F238E27FC236}">
                <a16:creationId xmlns:a16="http://schemas.microsoft.com/office/drawing/2014/main" id="{DDF94E85-6C2C-4EE5-BDE4-ED6CAA340C1B}"/>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209372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39</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79CF4D40-ADD2-42FF-8897-66F241FFE25D}"/>
              </a:ext>
            </a:extLst>
          </p:cNvPr>
          <p:cNvSpPr>
            <a:spLocks noGrp="1"/>
          </p:cNvSpPr>
          <p:nvPr>
            <p:ph idx="1"/>
          </p:nvPr>
        </p:nvSpPr>
        <p:spPr>
          <a:xfrm>
            <a:off x="5894466" y="1512000"/>
            <a:ext cx="3107491" cy="4134751"/>
          </a:xfrm>
        </p:spPr>
        <p:txBody>
          <a:bodyPr>
            <a:noAutofit/>
          </a:bodyPr>
          <a:lstStyle/>
          <a:p>
            <a:pPr marL="0" indent="0">
              <a:buNone/>
            </a:pPr>
            <a:r>
              <a:rPr lang="en-GB" sz="1200" dirty="0"/>
              <a:t>IAPT providers reported 888 WTE vacancies at 31</a:t>
            </a:r>
            <a:r>
              <a:rPr lang="en-GB" sz="1200" baseline="30000" dirty="0"/>
              <a:t>st</a:t>
            </a:r>
            <a:r>
              <a:rPr lang="en-GB" sz="1200" dirty="0"/>
              <a:t> March 2020, of whom:</a:t>
            </a:r>
          </a:p>
          <a:p>
            <a:pPr marL="0" indent="0">
              <a:buNone/>
            </a:pPr>
            <a:endParaRPr lang="en-GB" sz="1200" dirty="0"/>
          </a:p>
          <a:p>
            <a:r>
              <a:rPr lang="en-GB" sz="1200" dirty="0"/>
              <a:t>411 WTE were PWPs: 17% of all PWP/Senior PWP posts</a:t>
            </a:r>
          </a:p>
          <a:p>
            <a:r>
              <a:rPr lang="en-GB" sz="1200" dirty="0"/>
              <a:t>326 WTE were HITs:  10% of all HIT posts</a:t>
            </a:r>
          </a:p>
          <a:p>
            <a:r>
              <a:rPr lang="en-GB" sz="1200" dirty="0"/>
              <a:t>151 WTE were other roles: 3% of all other posts</a:t>
            </a:r>
          </a:p>
          <a:p>
            <a:pPr marL="0" indent="0">
              <a:buNone/>
            </a:pPr>
            <a:endParaRPr lang="en-GB" sz="1200" dirty="0"/>
          </a:p>
          <a:p>
            <a:pPr marL="0" indent="0">
              <a:buNone/>
            </a:pPr>
            <a:r>
              <a:rPr lang="en-GB" sz="1200" dirty="0"/>
              <a:t>This illustrates a reduction from the total of 919 WTE vacancies reported in 2019, which is a positive finding particularly considering the workforce growth that has taken place between the two census dates.</a:t>
            </a:r>
          </a:p>
          <a:p>
            <a:pPr marL="0" indent="0">
              <a:buNone/>
            </a:pPr>
            <a:endParaRPr lang="en-GB" sz="1200" dirty="0"/>
          </a:p>
          <a:p>
            <a:pPr marL="0" indent="0">
              <a:buNone/>
            </a:pPr>
            <a:r>
              <a:rPr lang="en-GB" sz="1200" dirty="0"/>
              <a:t>Nationally, the average vacancy rate amongst participants was 11%, which is in line with the rates recorded within wider mental health services,</a:t>
            </a:r>
          </a:p>
        </p:txBody>
      </p:sp>
      <p:sp>
        <p:nvSpPr>
          <p:cNvPr id="6" name="Title 1">
            <a:extLst>
              <a:ext uri="{FF2B5EF4-FFF2-40B4-BE49-F238E27FC236}">
                <a16:creationId xmlns:a16="http://schemas.microsoft.com/office/drawing/2014/main" id="{C0061198-5C07-4803-B1FF-068DDC734FC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Vacancies</a:t>
            </a:r>
          </a:p>
        </p:txBody>
      </p:sp>
      <p:pic>
        <p:nvPicPr>
          <p:cNvPr id="2" name="Picture 1" descr="IAPT providers reported 888 WTE vacancies at 31st March 2020, of whom:&#10;&#10;411 WTE were PWPs: 17% of all PWP/Senior PWP posts&#10;326 WTE were HITs:  10% of all HIT posts&#10;151 WTE were other roles: 3% of all other posts&#10;">
            <a:extLst>
              <a:ext uri="{FF2B5EF4-FFF2-40B4-BE49-F238E27FC236}">
                <a16:creationId xmlns:a16="http://schemas.microsoft.com/office/drawing/2014/main" id="{B8F3E681-AE46-47CB-A6E5-7E1C6A29ED72}"/>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418349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B97B-659D-41E1-B3A6-2930BBF58A7E}"/>
              </a:ext>
            </a:extLst>
          </p:cNvPr>
          <p:cNvSpPr>
            <a:spLocks noGrp="1"/>
          </p:cNvSpPr>
          <p:nvPr>
            <p:ph type="title"/>
          </p:nvPr>
        </p:nvSpPr>
        <p:spPr>
          <a:xfrm>
            <a:off x="242887" y="160335"/>
            <a:ext cx="8643939" cy="882648"/>
          </a:xfrm>
        </p:spPr>
        <p:txBody>
          <a:bodyPr/>
          <a:lstStyle/>
          <a:p>
            <a:r>
              <a:rPr lang="en-GB" dirty="0"/>
              <a:t>Introduction and background</a:t>
            </a:r>
          </a:p>
        </p:txBody>
      </p:sp>
      <p:sp>
        <p:nvSpPr>
          <p:cNvPr id="3" name="Content Placeholder 2">
            <a:extLst>
              <a:ext uri="{FF2B5EF4-FFF2-40B4-BE49-F238E27FC236}">
                <a16:creationId xmlns:a16="http://schemas.microsoft.com/office/drawing/2014/main" id="{FE5BBF56-F235-44CD-8781-F40B8D75B49C}"/>
              </a:ext>
            </a:extLst>
          </p:cNvPr>
          <p:cNvSpPr>
            <a:spLocks noGrp="1"/>
          </p:cNvSpPr>
          <p:nvPr>
            <p:ph idx="1"/>
          </p:nvPr>
        </p:nvSpPr>
        <p:spPr>
          <a:xfrm>
            <a:off x="257175" y="877420"/>
            <a:ext cx="6853839" cy="5239292"/>
          </a:xfrm>
        </p:spPr>
        <p:txBody>
          <a:bodyPr>
            <a:normAutofit lnSpcReduction="10000"/>
          </a:bodyPr>
          <a:lstStyle/>
          <a:p>
            <a:pPr marL="0" indent="0">
              <a:buNone/>
            </a:pPr>
            <a:r>
              <a:rPr lang="en-GB" sz="1200" dirty="0"/>
              <a:t>The Improving Access to Psychological Therapies (IAPT) programme began in 2008 and has transformed the treatment of adult anxiety disorders and depression in England. Plans set out in the </a:t>
            </a:r>
            <a:r>
              <a:rPr lang="en-GB" sz="1200" b="1" dirty="0"/>
              <a:t>NHS Long Term Plan </a:t>
            </a:r>
            <a:r>
              <a:rPr lang="en-GB" sz="1200" dirty="0"/>
              <a:t>build on the ambitions of the </a:t>
            </a:r>
            <a:r>
              <a:rPr lang="en-GB" sz="1200" b="1" dirty="0"/>
              <a:t>Five Year Forward View for Mental Health</a:t>
            </a:r>
            <a:r>
              <a:rPr lang="en-GB" sz="1200" dirty="0"/>
              <a:t>, and will see the number of people with anxiety disorders or depression who can access talking therapies through IAPT increase by an additional 380,000 per year to reach 1.9 million by 2023/24.</a:t>
            </a:r>
          </a:p>
          <a:p>
            <a:pPr marL="0" indent="0">
              <a:buNone/>
            </a:pPr>
            <a:r>
              <a:rPr lang="en-GB" sz="1200" dirty="0"/>
              <a:t>The Improving Access to Psychological Therapies (IAPT) workforce census provides a snapshot of the size and shape of the IAPT workforce in England. This work continues to provide a comprehensive national stocktake of the Adult IAPT workforce, with the second iteration of the project measuring staff in post on 31</a:t>
            </a:r>
            <a:r>
              <a:rPr lang="en-GB" sz="1200" baseline="30000" dirty="0"/>
              <a:t>st</a:t>
            </a:r>
            <a:r>
              <a:rPr lang="en-GB" sz="1200" dirty="0"/>
              <a:t> March 2020 from both NHS and non-NHS providers.</a:t>
            </a:r>
          </a:p>
          <a:p>
            <a:pPr marL="0" indent="0">
              <a:buNone/>
            </a:pPr>
            <a:r>
              <a:rPr lang="en-GB" sz="1200" dirty="0"/>
              <a:t>The project was commissioned by Health Education England (HEE) and the NHS Benchmarking Network were asked to complete a detailed workforce stocktake that involved all IAPT providers in England. The work was conducted over the period of May to September 2020 and reported to a project oversight group which included representation from Health Education England, NHS England and NHS Improvement, and provider IAPT specialists. Findings from the work have been discussed with the oversight group and senior workforce leads within HEE and NHS England and NHS Improvement’s mental health team.</a:t>
            </a:r>
          </a:p>
          <a:p>
            <a:pPr marL="0" indent="0">
              <a:buNone/>
            </a:pPr>
            <a:r>
              <a:rPr lang="en-GB" sz="1200" dirty="0"/>
              <a:t>The aim of this work was to provide a detailed profile of the IAPT workforce and associated service delivery context including the following areas:</a:t>
            </a:r>
          </a:p>
          <a:p>
            <a:pPr lvl="1"/>
            <a:r>
              <a:rPr lang="en-GB" sz="1200" dirty="0"/>
              <a:t>Service provision and activity</a:t>
            </a:r>
          </a:p>
          <a:p>
            <a:pPr lvl="1"/>
            <a:r>
              <a:rPr lang="en-GB" sz="1200" dirty="0"/>
              <a:t>Workforce size</a:t>
            </a:r>
          </a:p>
          <a:p>
            <a:pPr lvl="1"/>
            <a:r>
              <a:rPr lang="en-GB" sz="1200" dirty="0"/>
              <a:t>Workforce demographics</a:t>
            </a:r>
          </a:p>
          <a:p>
            <a:pPr lvl="1"/>
            <a:r>
              <a:rPr lang="en-GB" sz="1200" dirty="0"/>
              <a:t>Vacancies and temporary staffing</a:t>
            </a:r>
          </a:p>
          <a:p>
            <a:pPr lvl="1"/>
            <a:r>
              <a:rPr lang="en-GB" sz="1200" dirty="0"/>
              <a:t>Training</a:t>
            </a:r>
          </a:p>
          <a:p>
            <a:pPr marL="0" indent="0">
              <a:buNone/>
            </a:pPr>
            <a:r>
              <a:rPr lang="en-GB" sz="1200" dirty="0"/>
              <a:t>There was an additional focus this year on the adoption of digital technologies, with new metrics added to the previous data specification distributed to providers. The remainder of the specification was kept as similar as possible to the 2019 version, in order to ensure accurate analysis of the change in the Adult IAPT workforce shape/size between the two census dates.</a:t>
            </a:r>
          </a:p>
          <a:p>
            <a:pPr marL="0" indent="0">
              <a:buNone/>
            </a:pPr>
            <a:r>
              <a:rPr lang="en-GB" sz="1200" dirty="0"/>
              <a:t>The NHS Benchmarking Network would like to express our thanks for the contribution made to the project by members of the project’s oversight group, Health Education England, NHS England and NHS Improvement, and the large number of IAPT providers who took part.</a:t>
            </a:r>
          </a:p>
        </p:txBody>
      </p:sp>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4</a:t>
            </a:fld>
            <a:endParaRPr lang="en-GB" dirty="0">
              <a:latin typeface="Calibri" panose="020F0502020204030204"/>
            </a:endParaRPr>
          </a:p>
        </p:txBody>
      </p:sp>
      <p:sp>
        <p:nvSpPr>
          <p:cNvPr id="6" name="TextBox 5">
            <a:extLst>
              <a:ext uri="{FF2B5EF4-FFF2-40B4-BE49-F238E27FC236}">
                <a16:creationId xmlns:a16="http://schemas.microsoft.com/office/drawing/2014/main" id="{D18DE3A3-099E-4BF2-BB25-164E94EF5674}"/>
              </a:ext>
            </a:extLst>
          </p:cNvPr>
          <p:cNvSpPr txBox="1"/>
          <p:nvPr/>
        </p:nvSpPr>
        <p:spPr>
          <a:xfrm>
            <a:off x="7157148" y="939566"/>
            <a:ext cx="1748942" cy="4493538"/>
          </a:xfrm>
          <a:prstGeom prst="rect">
            <a:avLst/>
          </a:prstGeom>
          <a:solidFill>
            <a:schemeClr val="accent5">
              <a:lumMod val="40000"/>
              <a:lumOff val="60000"/>
            </a:schemeClr>
          </a:solidFill>
        </p:spPr>
        <p:txBody>
          <a:bodyPr wrap="square" rtlCol="0">
            <a:spAutoFit/>
          </a:bodyPr>
          <a:lstStyle/>
          <a:p>
            <a:pPr algn="ctr"/>
            <a:r>
              <a:rPr lang="en-GB" sz="1600" b="1" dirty="0"/>
              <a:t>About IAPT</a:t>
            </a:r>
          </a:p>
          <a:p>
            <a:pPr algn="ctr"/>
            <a:endParaRPr lang="en-GB" sz="1600" b="1" dirty="0"/>
          </a:p>
          <a:p>
            <a:pPr marL="285750" indent="-285750">
              <a:buFont typeface="Arial" panose="020B0604020202020204" pitchFamily="34" charset="0"/>
              <a:buChar char="•"/>
            </a:pPr>
            <a:r>
              <a:rPr lang="en-GB" sz="1200" dirty="0"/>
              <a:t>IAPT stands for  Improving Access to Psychological Therapies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IAPT programme began in 2008</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1.17 million people entered IAPT treatment in 2019/20</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67% of people completing IAPT treatment showed reliable improvement in 2019/20</a:t>
            </a:r>
          </a:p>
          <a:p>
            <a:pPr algn="ctr"/>
            <a:endParaRPr lang="en-GB" sz="1400" b="1" dirty="0"/>
          </a:p>
        </p:txBody>
      </p:sp>
    </p:spTree>
    <p:extLst>
      <p:ext uri="{BB962C8B-B14F-4D97-AF65-F5344CB8AC3E}">
        <p14:creationId xmlns:p14="http://schemas.microsoft.com/office/powerpoint/2010/main" val="452025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40</a:t>
            </a:fld>
            <a:endParaRPr lang="en-GB" dirty="0">
              <a:latin typeface="Calibri" panose="020F0502020204030204"/>
            </a:endParaRPr>
          </a:p>
        </p:txBody>
      </p:sp>
      <p:sp>
        <p:nvSpPr>
          <p:cNvPr id="7" name="Title 1">
            <a:extLst>
              <a:ext uri="{FF2B5EF4-FFF2-40B4-BE49-F238E27FC236}">
                <a16:creationId xmlns:a16="http://schemas.microsoft.com/office/drawing/2014/main" id="{3F18F1CB-139C-43CA-BC37-1F3E547C25CC}"/>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Total staff who left services in previous 12 months</a:t>
            </a:r>
          </a:p>
        </p:txBody>
      </p:sp>
      <p:sp>
        <p:nvSpPr>
          <p:cNvPr id="8" name="Content Placeholder 2">
            <a:extLst>
              <a:ext uri="{FF2B5EF4-FFF2-40B4-BE49-F238E27FC236}">
                <a16:creationId xmlns:a16="http://schemas.microsoft.com/office/drawing/2014/main" id="{23A6F0B9-C134-433F-A06F-54D07EDEC0E5}"/>
              </a:ext>
            </a:extLst>
          </p:cNvPr>
          <p:cNvSpPr txBox="1">
            <a:spLocks/>
          </p:cNvSpPr>
          <p:nvPr/>
        </p:nvSpPr>
        <p:spPr>
          <a:xfrm>
            <a:off x="6149130" y="1842282"/>
            <a:ext cx="2449586" cy="3173436"/>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In total, 1,661 WTE staff left their role in the 12 months to 31</a:t>
            </a:r>
            <a:r>
              <a:rPr lang="en-GB" sz="1200" baseline="30000" dirty="0"/>
              <a:t>st</a:t>
            </a:r>
            <a:r>
              <a:rPr lang="en-GB" sz="1200" dirty="0"/>
              <a:t> March 2020. </a:t>
            </a:r>
          </a:p>
          <a:p>
            <a:pPr marL="0" indent="0">
              <a:buNone/>
            </a:pPr>
            <a:endParaRPr lang="en-GB" sz="1200" dirty="0"/>
          </a:p>
          <a:p>
            <a:pPr marL="0" indent="0">
              <a:buNone/>
            </a:pPr>
            <a:r>
              <a:rPr lang="en-GB" sz="1200" b="0" i="0" u="none" strike="noStrike" baseline="0" dirty="0">
                <a:solidFill>
                  <a:srgbClr val="000000"/>
                </a:solidFill>
              </a:rPr>
              <a:t>The definition of turnover included all reasons for leaving including moving to another IAPT team, moving elsewhere in the NHS, leaving the NHS for another role, or retirement.</a:t>
            </a:r>
          </a:p>
          <a:p>
            <a:pPr marL="0" indent="0">
              <a:buNone/>
            </a:pPr>
            <a:endParaRPr lang="en-GB" sz="1200" dirty="0">
              <a:solidFill>
                <a:srgbClr val="000000"/>
              </a:solidFill>
            </a:endParaRPr>
          </a:p>
          <a:p>
            <a:pPr marL="0" indent="0">
              <a:buNone/>
            </a:pPr>
            <a:endParaRPr lang="en-GB" sz="1200" dirty="0"/>
          </a:p>
        </p:txBody>
      </p:sp>
      <p:pic>
        <p:nvPicPr>
          <p:cNvPr id="2" name="Picture 1" descr="In total, 1,661 WTE staff left their role in the 12 months to 31st March 2020. &#10;">
            <a:extLst>
              <a:ext uri="{FF2B5EF4-FFF2-40B4-BE49-F238E27FC236}">
                <a16:creationId xmlns:a16="http://schemas.microsoft.com/office/drawing/2014/main" id="{429F9CD6-F4FB-4E7C-B9C4-D901F5715A3A}"/>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438199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03910"/>
          </a:xfrm>
        </p:spPr>
        <p:txBody>
          <a:bodyPr/>
          <a:lstStyle/>
          <a:p>
            <a:r>
              <a:rPr lang="en-GB" dirty="0"/>
              <a:t>Conclusions</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659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07865-3AD9-4680-9B46-19FBFD9FF12B}"/>
              </a:ext>
            </a:extLst>
          </p:cNvPr>
          <p:cNvSpPr>
            <a:spLocks noGrp="1"/>
          </p:cNvSpPr>
          <p:nvPr>
            <p:ph type="sldNum" sz="quarter" idx="12"/>
          </p:nvPr>
        </p:nvSpPr>
        <p:spPr/>
        <p:txBody>
          <a:bodyPr/>
          <a:lstStyle/>
          <a:p>
            <a:fld id="{6FA9A11B-04D6-42DF-BB33-D91D786B2067}" type="slidenum">
              <a:rPr lang="en-GB" smtClean="0"/>
              <a:t>42</a:t>
            </a:fld>
            <a:endParaRPr lang="en-GB" dirty="0"/>
          </a:p>
        </p:txBody>
      </p:sp>
      <p:sp>
        <p:nvSpPr>
          <p:cNvPr id="5" name="Title 1">
            <a:extLst>
              <a:ext uri="{FF2B5EF4-FFF2-40B4-BE49-F238E27FC236}">
                <a16:creationId xmlns:a16="http://schemas.microsoft.com/office/drawing/2014/main" id="{685FA9F8-7A3C-4BED-ADBE-37468C49489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Conclusion</a:t>
            </a:r>
          </a:p>
        </p:txBody>
      </p:sp>
      <p:sp>
        <p:nvSpPr>
          <p:cNvPr id="6" name="Content Placeholder 5">
            <a:extLst>
              <a:ext uri="{FF2B5EF4-FFF2-40B4-BE49-F238E27FC236}">
                <a16:creationId xmlns:a16="http://schemas.microsoft.com/office/drawing/2014/main" id="{92F421A7-E037-4B25-ADD3-03660D501141}"/>
              </a:ext>
            </a:extLst>
          </p:cNvPr>
          <p:cNvSpPr>
            <a:spLocks noGrp="1"/>
          </p:cNvSpPr>
          <p:nvPr>
            <p:ph idx="1"/>
          </p:nvPr>
        </p:nvSpPr>
        <p:spPr>
          <a:xfrm>
            <a:off x="242887" y="990119"/>
            <a:ext cx="8643938" cy="3886200"/>
          </a:xfrm>
        </p:spPr>
        <p:txBody>
          <a:bodyPr/>
          <a:lstStyle/>
          <a:p>
            <a:pPr marL="0" indent="0">
              <a:buNone/>
            </a:pPr>
            <a:r>
              <a:rPr lang="en-GB" sz="1200" dirty="0"/>
              <a:t>This project has successfully met the objective of undertaking a comprehensive assessment of the IAPT workforce in England. The project received data contributions from IAPT providers covering all CCGs in England except one, allowing a national position to be developed. </a:t>
            </a:r>
          </a:p>
          <a:p>
            <a:pPr marL="0" indent="0">
              <a:buNone/>
            </a:pPr>
            <a:r>
              <a:rPr lang="en-GB" sz="1200" dirty="0"/>
              <a:t>A total of 11,640 WTE staff were identified in IAPT services across England in March 2020. The majority of the IAPT workforce consisted of patient-facing staff, who amounted to 78% of the overall staffing numbers.</a:t>
            </a:r>
          </a:p>
          <a:p>
            <a:pPr marL="0" indent="0">
              <a:buNone/>
            </a:pPr>
            <a:r>
              <a:rPr lang="en-GB" sz="1200" dirty="0"/>
              <a:t>Analysis of workforce demographics confirms a service that has good levels of diversity consistent with the wider England population. The workforce is largely female in composition.</a:t>
            </a:r>
          </a:p>
          <a:p>
            <a:pPr marL="0" indent="0">
              <a:buFont typeface="Arial" panose="020B0604020202020204" pitchFamily="34" charset="0"/>
              <a:buNone/>
            </a:pPr>
            <a:r>
              <a:rPr lang="en-GB" sz="1200" dirty="0"/>
              <a:t>Recent developments in IAPT include the expansion of IAPT-LTC (Long Term Conditions), a primary care based pathway for people with physical health conditions and medically unexplained symptoms. In 2020, 77% of respondents offered an IAPT-LTC service compared to 75% in 2019.</a:t>
            </a:r>
          </a:p>
          <a:p>
            <a:pPr marL="0" indent="0">
              <a:buFont typeface="Arial" panose="020B0604020202020204" pitchFamily="34" charset="0"/>
              <a:buNone/>
            </a:pPr>
            <a:r>
              <a:rPr lang="en-GB" sz="1200" dirty="0"/>
              <a:t>The 2019 and 2020 censuses have provided a clear methodology for further collections which can be used to track workforce expansion in future years. The aspiration to conduct future IAPT workforce census exercises using the methodology will provide additional assurance on the changes that are taking place in the IAPT workforce over time.</a:t>
            </a:r>
          </a:p>
          <a:p>
            <a:pPr marL="0" indent="0">
              <a:buFont typeface="Arial" panose="020B0604020202020204" pitchFamily="34" charset="0"/>
              <a:buNone/>
            </a:pPr>
            <a:r>
              <a:rPr lang="en-GB" sz="1200" dirty="0"/>
              <a:t>We would like to thank all providers for taking part in the 2020 census.</a:t>
            </a:r>
          </a:p>
          <a:p>
            <a:pPr marL="0" indent="0">
              <a:buNone/>
            </a:pPr>
            <a:endParaRPr lang="en-GB" sz="1200" dirty="0"/>
          </a:p>
          <a:p>
            <a:pPr marL="0" indent="0">
              <a:buNone/>
            </a:pPr>
            <a:endParaRPr lang="en-GB" sz="1200" dirty="0"/>
          </a:p>
          <a:p>
            <a:pPr marL="0" indent="0">
              <a:buNone/>
            </a:pPr>
            <a:endParaRPr lang="en-GB" dirty="0"/>
          </a:p>
        </p:txBody>
      </p:sp>
    </p:spTree>
    <p:extLst>
      <p:ext uri="{BB962C8B-B14F-4D97-AF65-F5344CB8AC3E}">
        <p14:creationId xmlns:p14="http://schemas.microsoft.com/office/powerpoint/2010/main" val="66364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03910"/>
          </a:xfrm>
        </p:spPr>
        <p:txBody>
          <a:bodyPr/>
          <a:lstStyle/>
          <a:p>
            <a:r>
              <a:rPr lang="en-GB" dirty="0"/>
              <a:t>Appendix</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87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07865-3AD9-4680-9B46-19FBFD9FF12B}"/>
              </a:ext>
            </a:extLst>
          </p:cNvPr>
          <p:cNvSpPr>
            <a:spLocks noGrp="1"/>
          </p:cNvSpPr>
          <p:nvPr>
            <p:ph type="sldNum" sz="quarter" idx="12"/>
          </p:nvPr>
        </p:nvSpPr>
        <p:spPr/>
        <p:txBody>
          <a:bodyPr/>
          <a:lstStyle/>
          <a:p>
            <a:fld id="{6FA9A11B-04D6-42DF-BB33-D91D786B2067}" type="slidenum">
              <a:rPr lang="en-GB" smtClean="0"/>
              <a:t>44</a:t>
            </a:fld>
            <a:endParaRPr lang="en-GB" dirty="0"/>
          </a:p>
        </p:txBody>
      </p:sp>
      <p:sp>
        <p:nvSpPr>
          <p:cNvPr id="5" name="Title 1">
            <a:extLst>
              <a:ext uri="{FF2B5EF4-FFF2-40B4-BE49-F238E27FC236}">
                <a16:creationId xmlns:a16="http://schemas.microsoft.com/office/drawing/2014/main" id="{685FA9F8-7A3C-4BED-ADBE-37468C49489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2020 staffing</a:t>
            </a:r>
          </a:p>
        </p:txBody>
      </p:sp>
      <p:graphicFrame>
        <p:nvGraphicFramePr>
          <p:cNvPr id="7" name="Table 6">
            <a:extLst>
              <a:ext uri="{FF2B5EF4-FFF2-40B4-BE49-F238E27FC236}">
                <a16:creationId xmlns:a16="http://schemas.microsoft.com/office/drawing/2014/main" id="{8922A62F-0EFD-4006-A1D6-8B20B1EB4C63}"/>
              </a:ext>
            </a:extLst>
          </p:cNvPr>
          <p:cNvGraphicFramePr>
            <a:graphicFrameLocks noGrp="1"/>
          </p:cNvGraphicFramePr>
          <p:nvPr>
            <p:extLst>
              <p:ext uri="{D42A27DB-BD31-4B8C-83A1-F6EECF244321}">
                <p14:modId xmlns:p14="http://schemas.microsoft.com/office/powerpoint/2010/main" val="4138437726"/>
              </p:ext>
            </p:extLst>
          </p:nvPr>
        </p:nvGraphicFramePr>
        <p:xfrm>
          <a:off x="342212" y="1187045"/>
          <a:ext cx="5029200" cy="4748816"/>
        </p:xfrm>
        <a:graphic>
          <a:graphicData uri="http://schemas.openxmlformats.org/drawingml/2006/table">
            <a:tbl>
              <a:tblPr firstRow="1"/>
              <a:tblGrid>
                <a:gridCol w="3112710">
                  <a:extLst>
                    <a:ext uri="{9D8B030D-6E8A-4147-A177-3AD203B41FA5}">
                      <a16:colId xmlns:a16="http://schemas.microsoft.com/office/drawing/2014/main" val="2573242038"/>
                    </a:ext>
                  </a:extLst>
                </a:gridCol>
                <a:gridCol w="1916490">
                  <a:extLst>
                    <a:ext uri="{9D8B030D-6E8A-4147-A177-3AD203B41FA5}">
                      <a16:colId xmlns:a16="http://schemas.microsoft.com/office/drawing/2014/main" val="3514913304"/>
                    </a:ext>
                  </a:extLst>
                </a:gridCol>
              </a:tblGrid>
              <a:tr h="147949">
                <a:tc>
                  <a:txBody>
                    <a:bodyPr/>
                    <a:lstStyle/>
                    <a:p>
                      <a:pPr algn="l" fontAlgn="b"/>
                      <a:endParaRPr lang="en-GB" sz="700" b="0" i="0" u="none" strike="noStrike" dirty="0">
                        <a:solidFill>
                          <a:srgbClr val="000000"/>
                        </a:solidFill>
                        <a:effectLst/>
                        <a:latin typeface="Calibri" panose="020F0502020204030204" pitchFamily="34" charset="0"/>
                      </a:endParaRPr>
                    </a:p>
                  </a:txBody>
                  <a:tcPr marL="6307" marR="6307" marT="630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Calibri" panose="020F0502020204030204" pitchFamily="34" charset="0"/>
                        </a:rPr>
                        <a:t>2020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89226577"/>
                  </a:ext>
                </a:extLst>
              </a:tr>
              <a:tr h="147949">
                <a:tc>
                  <a:txBody>
                    <a:bodyPr/>
                    <a:lstStyle/>
                    <a:p>
                      <a:pPr algn="l" rtl="0" fontAlgn="ctr"/>
                      <a:r>
                        <a:rPr lang="en-GB" sz="700" b="1" i="0" u="none" strike="noStrike" dirty="0">
                          <a:solidFill>
                            <a:srgbClr val="000000"/>
                          </a:solidFill>
                          <a:effectLst/>
                          <a:latin typeface="Calibri" panose="020F0502020204030204" pitchFamily="34" charset="0"/>
                        </a:rPr>
                        <a:t>Low Intensity</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494188409"/>
                  </a:ext>
                </a:extLst>
              </a:tr>
              <a:tr h="147949">
                <a:tc>
                  <a:txBody>
                    <a:bodyPr/>
                    <a:lstStyle/>
                    <a:p>
                      <a:pPr algn="l" rtl="0" fontAlgn="b"/>
                      <a:r>
                        <a:rPr lang="en-GB" sz="700" b="0" i="0" u="none" strike="noStrike" dirty="0">
                          <a:solidFill>
                            <a:srgbClr val="000000"/>
                          </a:solidFill>
                          <a:effectLst/>
                          <a:latin typeface="Calibri" panose="020F0502020204030204" pitchFamily="34" charset="0"/>
                        </a:rPr>
                        <a:t>Psychological Wellbeing Practitioner (PWP)</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1747</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03297"/>
                  </a:ext>
                </a:extLst>
              </a:tr>
              <a:tr h="162397">
                <a:tc>
                  <a:txBody>
                    <a:bodyPr/>
                    <a:lstStyle/>
                    <a:p>
                      <a:pPr algn="l" rtl="0" fontAlgn="b"/>
                      <a:r>
                        <a:rPr lang="en-GB" sz="700" b="0" i="0" u="none" strike="noStrike" dirty="0">
                          <a:solidFill>
                            <a:srgbClr val="000000"/>
                          </a:solidFill>
                          <a:effectLst/>
                          <a:latin typeface="Calibri" panose="020F0502020204030204" pitchFamily="34" charset="0"/>
                        </a:rPr>
                        <a:t>Senior Psychological Wellbeing Practitioner (PWP)</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Calibri" panose="020F0502020204030204" pitchFamily="34" charset="0"/>
                        </a:rPr>
                        <a:t>350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390666"/>
                  </a:ext>
                </a:extLst>
              </a:tr>
              <a:tr h="147949">
                <a:tc>
                  <a:txBody>
                    <a:bodyPr/>
                    <a:lstStyle/>
                    <a:p>
                      <a:pPr algn="l" rtl="0" fontAlgn="b"/>
                      <a:r>
                        <a:rPr lang="en-GB" sz="700" b="0" i="0" u="none" strike="noStrike" dirty="0">
                          <a:solidFill>
                            <a:srgbClr val="000000"/>
                          </a:solidFill>
                          <a:effectLst/>
                          <a:latin typeface="Calibri" panose="020F0502020204030204" pitchFamily="34" charset="0"/>
                        </a:rPr>
                        <a:t>PWP Workers (non-IAPT qualified)</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700" b="0" i="0" u="none" strike="noStrike" dirty="0">
                          <a:solidFill>
                            <a:srgbClr val="000000"/>
                          </a:solidFill>
                          <a:effectLst/>
                          <a:latin typeface="Calibri" panose="020F0502020204030204" pitchFamily="34" charset="0"/>
                        </a:rPr>
                        <a:t>280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968702"/>
                  </a:ext>
                </a:extLst>
              </a:tr>
              <a:tr h="147949">
                <a:tc>
                  <a:txBody>
                    <a:bodyPr/>
                    <a:lstStyle/>
                    <a:p>
                      <a:pPr algn="l" rtl="0" fontAlgn="b"/>
                      <a:r>
                        <a:rPr lang="en-GB" sz="700" b="0" i="0" u="none" strike="noStrike" dirty="0">
                          <a:solidFill>
                            <a:srgbClr val="000000"/>
                          </a:solidFill>
                          <a:effectLst/>
                          <a:latin typeface="Calibri" panose="020F0502020204030204" pitchFamily="34" charset="0"/>
                        </a:rPr>
                        <a:t>Low intensity trainees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Calibri" panose="020F0502020204030204" pitchFamily="34" charset="0"/>
                        </a:rPr>
                        <a:t>1201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221199"/>
                  </a:ext>
                </a:extLst>
              </a:tr>
              <a:tr h="147949">
                <a:tc>
                  <a:txBody>
                    <a:bodyPr/>
                    <a:lstStyle/>
                    <a:p>
                      <a:pPr algn="l" rtl="0" fontAlgn="b"/>
                      <a:r>
                        <a:rPr lang="en-GB" sz="700" b="1" i="1" u="none" strike="noStrike">
                          <a:solidFill>
                            <a:srgbClr val="000000"/>
                          </a:solidFill>
                          <a:effectLst/>
                          <a:latin typeface="Calibri" panose="020F0502020204030204" pitchFamily="34" charset="0"/>
                        </a:rPr>
                        <a:t>Low Intensity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a:solidFill>
                            <a:srgbClr val="000000"/>
                          </a:solidFill>
                          <a:effectLst/>
                          <a:latin typeface="Calibri" panose="020F0502020204030204" pitchFamily="34" charset="0"/>
                        </a:rPr>
                        <a:t>3577</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6505100"/>
                  </a:ext>
                </a:extLst>
              </a:tr>
              <a:tr h="147949">
                <a:tc>
                  <a:txBody>
                    <a:bodyPr/>
                    <a:lstStyle/>
                    <a:p>
                      <a:pPr algn="l" rtl="0" fontAlgn="ctr"/>
                      <a:r>
                        <a:rPr lang="en-GB" sz="700" b="1" i="0" u="none" strike="noStrike">
                          <a:solidFill>
                            <a:srgbClr val="000000"/>
                          </a:solidFill>
                          <a:effectLst/>
                          <a:latin typeface="Calibri" panose="020F0502020204030204" pitchFamily="34" charset="0"/>
                        </a:rPr>
                        <a:t>High Intensity - IAPT accredited</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19173890"/>
                  </a:ext>
                </a:extLst>
              </a:tr>
              <a:tr h="147949">
                <a:tc>
                  <a:txBody>
                    <a:bodyPr/>
                    <a:lstStyle/>
                    <a:p>
                      <a:pPr algn="l" rtl="0" fontAlgn="b"/>
                      <a:r>
                        <a:rPr lang="en-GB" sz="700" b="0" i="0" u="none" strike="noStrike">
                          <a:solidFill>
                            <a:srgbClr val="000000"/>
                          </a:solidFill>
                          <a:effectLst/>
                          <a:latin typeface="Calibri" panose="020F0502020204030204" pitchFamily="34" charset="0"/>
                        </a:rPr>
                        <a:t>High Intensity CBT Therapists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2762</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472018"/>
                  </a:ext>
                </a:extLst>
              </a:tr>
              <a:tr h="147949">
                <a:tc>
                  <a:txBody>
                    <a:bodyPr/>
                    <a:lstStyle/>
                    <a:p>
                      <a:pPr algn="l" rtl="0" fontAlgn="b"/>
                      <a:r>
                        <a:rPr lang="en-GB" sz="700" b="0" i="0" u="none" strike="noStrike">
                          <a:solidFill>
                            <a:srgbClr val="000000"/>
                          </a:solidFill>
                          <a:effectLst/>
                          <a:latin typeface="Calibri" panose="020F0502020204030204" pitchFamily="34" charset="0"/>
                        </a:rPr>
                        <a:t>Other High Intensity Therapists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213</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972053"/>
                  </a:ext>
                </a:extLst>
              </a:tr>
              <a:tr h="147949">
                <a:tc>
                  <a:txBody>
                    <a:bodyPr/>
                    <a:lstStyle/>
                    <a:p>
                      <a:pPr algn="l" rtl="0" fontAlgn="b"/>
                      <a:r>
                        <a:rPr lang="en-GB" sz="700" b="0" i="0" u="none" strike="noStrike" dirty="0">
                          <a:solidFill>
                            <a:srgbClr val="000000"/>
                          </a:solidFill>
                          <a:effectLst/>
                          <a:latin typeface="Calibri" panose="020F0502020204030204" pitchFamily="34" charset="0"/>
                        </a:rPr>
                        <a:t>High Intensity Counsellors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572</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89808"/>
                  </a:ext>
                </a:extLst>
              </a:tr>
              <a:tr h="147949">
                <a:tc>
                  <a:txBody>
                    <a:bodyPr/>
                    <a:lstStyle/>
                    <a:p>
                      <a:pPr algn="l" rtl="0" fontAlgn="b"/>
                      <a:r>
                        <a:rPr lang="en-GB" sz="700" b="0" i="0" u="none" strike="noStrike">
                          <a:solidFill>
                            <a:srgbClr val="000000"/>
                          </a:solidFill>
                          <a:effectLst/>
                          <a:latin typeface="Calibri" panose="020F0502020204030204" pitchFamily="34" charset="0"/>
                        </a:rPr>
                        <a:t>Applied Psychologist    </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126</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713988"/>
                  </a:ext>
                </a:extLst>
              </a:tr>
              <a:tr h="147949">
                <a:tc>
                  <a:txBody>
                    <a:bodyPr/>
                    <a:lstStyle/>
                    <a:p>
                      <a:pPr algn="l" rtl="0" fontAlgn="ctr"/>
                      <a:r>
                        <a:rPr lang="en-GB" sz="700" b="1" i="0" u="none" strike="noStrike">
                          <a:solidFill>
                            <a:srgbClr val="000000"/>
                          </a:solidFill>
                          <a:effectLst/>
                          <a:latin typeface="Calibri" panose="020F0502020204030204" pitchFamily="34" charset="0"/>
                        </a:rPr>
                        <a:t>High Intensity - non-IAPT accredited</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879860683"/>
                  </a:ext>
                </a:extLst>
              </a:tr>
              <a:tr h="147949">
                <a:tc>
                  <a:txBody>
                    <a:bodyPr/>
                    <a:lstStyle/>
                    <a:p>
                      <a:pPr algn="l" rtl="0" fontAlgn="b"/>
                      <a:r>
                        <a:rPr lang="en-GB" sz="700" b="0" i="0" u="none" strike="noStrike">
                          <a:solidFill>
                            <a:srgbClr val="000000"/>
                          </a:solidFill>
                          <a:effectLst/>
                          <a:latin typeface="Calibri" panose="020F0502020204030204" pitchFamily="34" charset="0"/>
                        </a:rPr>
                        <a:t>Other High Intensity Therapists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91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884283"/>
                  </a:ext>
                </a:extLst>
              </a:tr>
              <a:tr h="147949">
                <a:tc>
                  <a:txBody>
                    <a:bodyPr/>
                    <a:lstStyle/>
                    <a:p>
                      <a:pPr algn="l" rtl="0" fontAlgn="b"/>
                      <a:r>
                        <a:rPr lang="en-GB" sz="700" b="0" i="0" u="none" strike="noStrike">
                          <a:solidFill>
                            <a:srgbClr val="000000"/>
                          </a:solidFill>
                          <a:effectLst/>
                          <a:latin typeface="Calibri" panose="020F0502020204030204" pitchFamily="34" charset="0"/>
                        </a:rPr>
                        <a:t>High Intensity Counsellors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1" u="none" strike="noStrike" dirty="0">
                          <a:solidFill>
                            <a:srgbClr val="000000"/>
                          </a:solidFill>
                          <a:effectLst/>
                          <a:latin typeface="Calibri" panose="020F0502020204030204" pitchFamily="34" charset="0"/>
                        </a:rPr>
                        <a:t>283</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856311"/>
                  </a:ext>
                </a:extLst>
              </a:tr>
              <a:tr h="147949">
                <a:tc>
                  <a:txBody>
                    <a:bodyPr/>
                    <a:lstStyle/>
                    <a:p>
                      <a:pPr algn="l" rtl="0" fontAlgn="b"/>
                      <a:r>
                        <a:rPr lang="en-GB" sz="700" b="0" i="0" u="none" strike="noStrike" dirty="0">
                          <a:solidFill>
                            <a:srgbClr val="000000"/>
                          </a:solidFill>
                          <a:effectLst/>
                          <a:latin typeface="Calibri" panose="020F0502020204030204" pitchFamily="34" charset="0"/>
                        </a:rPr>
                        <a:t>Applied Psychologist    </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29</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362812"/>
                  </a:ext>
                </a:extLst>
              </a:tr>
              <a:tr h="147949">
                <a:tc>
                  <a:txBody>
                    <a:bodyPr/>
                    <a:lstStyle/>
                    <a:p>
                      <a:pPr algn="l" rtl="0" fontAlgn="b"/>
                      <a:r>
                        <a:rPr lang="en-GB" sz="700" b="0" i="0" u="none" strike="noStrike">
                          <a:solidFill>
                            <a:srgbClr val="000000"/>
                          </a:solidFill>
                          <a:effectLst/>
                          <a:latin typeface="Calibri" panose="020F0502020204030204" pitchFamily="34" charset="0"/>
                        </a:rPr>
                        <a:t>High intensity trainees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714</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123873"/>
                  </a:ext>
                </a:extLst>
              </a:tr>
              <a:tr h="147949">
                <a:tc>
                  <a:txBody>
                    <a:bodyPr/>
                    <a:lstStyle/>
                    <a:p>
                      <a:pPr algn="l" rtl="0" fontAlgn="b"/>
                      <a:r>
                        <a:rPr lang="en-GB" sz="700" b="1" i="1" u="none" strike="noStrike">
                          <a:solidFill>
                            <a:srgbClr val="000000"/>
                          </a:solidFill>
                          <a:effectLst/>
                          <a:latin typeface="Calibri" panose="020F0502020204030204" pitchFamily="34" charset="0"/>
                        </a:rPr>
                        <a:t>High Intensity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a:solidFill>
                            <a:srgbClr val="000000"/>
                          </a:solidFill>
                          <a:effectLst/>
                          <a:latin typeface="Calibri" panose="020F0502020204030204" pitchFamily="34" charset="0"/>
                        </a:rPr>
                        <a:t>4790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1243670"/>
                  </a:ext>
                </a:extLst>
              </a:tr>
              <a:tr h="147949">
                <a:tc>
                  <a:txBody>
                    <a:bodyPr/>
                    <a:lstStyle/>
                    <a:p>
                      <a:pPr algn="l" rtl="0" fontAlgn="b"/>
                      <a:r>
                        <a:rPr lang="en-GB" sz="700" b="1" i="0" u="none" strike="noStrike">
                          <a:solidFill>
                            <a:srgbClr val="FFFFFF"/>
                          </a:solidFill>
                          <a:effectLst/>
                          <a:latin typeface="Calibri" panose="020F0502020204030204" pitchFamily="34" charset="0"/>
                        </a:rPr>
                        <a:t>Total Low and High Intensity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700" b="1" i="0" u="none" strike="noStrike">
                          <a:solidFill>
                            <a:srgbClr val="FFFFFF"/>
                          </a:solidFill>
                          <a:effectLst/>
                          <a:latin typeface="Calibri" panose="020F0502020204030204" pitchFamily="34" charset="0"/>
                        </a:rPr>
                        <a:t>8368</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212075312"/>
                  </a:ext>
                </a:extLst>
              </a:tr>
              <a:tr h="147949">
                <a:tc>
                  <a:txBody>
                    <a:bodyPr/>
                    <a:lstStyle/>
                    <a:p>
                      <a:pPr algn="l" rtl="0" fontAlgn="b"/>
                      <a:endParaRPr lang="en-GB" sz="700" b="1" i="1"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700" b="1" i="1"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84605"/>
                  </a:ext>
                </a:extLst>
              </a:tr>
              <a:tr h="147949">
                <a:tc>
                  <a:txBody>
                    <a:bodyPr/>
                    <a:lstStyle/>
                    <a:p>
                      <a:pPr algn="l" rtl="0" fontAlgn="b"/>
                      <a:r>
                        <a:rPr lang="en-GB" sz="700" b="1" i="0" u="none" strike="noStrike">
                          <a:solidFill>
                            <a:srgbClr val="000000"/>
                          </a:solidFill>
                          <a:effectLst/>
                          <a:latin typeface="Calibri" panose="020F0502020204030204" pitchFamily="34" charset="0"/>
                        </a:rPr>
                        <a:t>Employment Support</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381443400"/>
                  </a:ext>
                </a:extLst>
              </a:tr>
              <a:tr h="147949">
                <a:tc>
                  <a:txBody>
                    <a:bodyPr/>
                    <a:lstStyle/>
                    <a:p>
                      <a:pPr algn="l" rtl="0" fontAlgn="b"/>
                      <a:r>
                        <a:rPr lang="en-GB" sz="700" b="0" i="0" u="none" strike="noStrike">
                          <a:solidFill>
                            <a:srgbClr val="000000"/>
                          </a:solidFill>
                          <a:effectLst/>
                          <a:latin typeface="Calibri" panose="020F0502020204030204" pitchFamily="34" charset="0"/>
                        </a:rPr>
                        <a:t>Employment Support Worker or Advisor</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211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203245"/>
                  </a:ext>
                </a:extLst>
              </a:tr>
              <a:tr h="147949">
                <a:tc>
                  <a:txBody>
                    <a:bodyPr/>
                    <a:lstStyle/>
                    <a:p>
                      <a:pPr algn="l" rtl="0" fontAlgn="b"/>
                      <a:r>
                        <a:rPr lang="en-GB" sz="700" b="0" i="0" u="none" strike="noStrike">
                          <a:solidFill>
                            <a:srgbClr val="000000"/>
                          </a:solidFill>
                          <a:effectLst/>
                          <a:latin typeface="Calibri" panose="020F0502020204030204" pitchFamily="34" charset="0"/>
                        </a:rPr>
                        <a:t>Senior Employment Support Worker or Advisor</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54</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321956"/>
                  </a:ext>
                </a:extLst>
              </a:tr>
              <a:tr h="147949">
                <a:tc>
                  <a:txBody>
                    <a:bodyPr/>
                    <a:lstStyle/>
                    <a:p>
                      <a:pPr algn="l" rtl="0" fontAlgn="b"/>
                      <a:r>
                        <a:rPr lang="en-GB" sz="700" b="0" i="0" u="none" strike="noStrike">
                          <a:solidFill>
                            <a:srgbClr val="000000"/>
                          </a:solidFill>
                          <a:effectLst/>
                          <a:latin typeface="Calibri" panose="020F0502020204030204" pitchFamily="34" charset="0"/>
                        </a:rPr>
                        <a:t>Externally contracted Employment Advisor/Coordinator</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99</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84221"/>
                  </a:ext>
                </a:extLst>
              </a:tr>
              <a:tr h="147949">
                <a:tc>
                  <a:txBody>
                    <a:bodyPr/>
                    <a:lstStyle/>
                    <a:p>
                      <a:pPr algn="l" rtl="0" fontAlgn="b"/>
                      <a:r>
                        <a:rPr lang="en-GB" sz="700" b="1" i="1" u="none" strike="noStrike">
                          <a:solidFill>
                            <a:srgbClr val="000000"/>
                          </a:solidFill>
                          <a:effectLst/>
                          <a:latin typeface="Calibri" panose="020F0502020204030204" pitchFamily="34" charset="0"/>
                        </a:rPr>
                        <a:t>Employment Support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dirty="0">
                          <a:solidFill>
                            <a:srgbClr val="000000"/>
                          </a:solidFill>
                          <a:effectLst/>
                          <a:latin typeface="Calibri" panose="020F0502020204030204" pitchFamily="34" charset="0"/>
                        </a:rPr>
                        <a:t>363</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21066552"/>
                  </a:ext>
                </a:extLst>
              </a:tr>
              <a:tr h="147949">
                <a:tc>
                  <a:txBody>
                    <a:bodyPr/>
                    <a:lstStyle/>
                    <a:p>
                      <a:pPr algn="l" rtl="0" fontAlgn="b"/>
                      <a:r>
                        <a:rPr lang="en-GB" sz="700" b="1" i="0" u="none" strike="noStrike">
                          <a:solidFill>
                            <a:srgbClr val="000000"/>
                          </a:solidFill>
                          <a:effectLst/>
                          <a:latin typeface="Calibri" panose="020F0502020204030204" pitchFamily="34" charset="0"/>
                        </a:rPr>
                        <a:t>Other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42940405"/>
                  </a:ext>
                </a:extLst>
              </a:tr>
              <a:tr h="147949">
                <a:tc>
                  <a:txBody>
                    <a:bodyPr/>
                    <a:lstStyle/>
                    <a:p>
                      <a:pPr algn="l" rtl="0" fontAlgn="b"/>
                      <a:r>
                        <a:rPr lang="en-GB" sz="700" b="0" i="0" u="none" strike="noStrike">
                          <a:solidFill>
                            <a:srgbClr val="000000"/>
                          </a:solidFill>
                          <a:effectLst/>
                          <a:latin typeface="Calibri" panose="020F0502020204030204" pitchFamily="34" charset="0"/>
                        </a:rPr>
                        <a:t>"Other" category</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261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246919"/>
                  </a:ext>
                </a:extLst>
              </a:tr>
              <a:tr h="147949">
                <a:tc>
                  <a:txBody>
                    <a:bodyPr/>
                    <a:lstStyle/>
                    <a:p>
                      <a:pPr algn="l" rtl="0" fontAlgn="b"/>
                      <a:r>
                        <a:rPr lang="en-GB" sz="700" b="0" i="0" u="none" strike="noStrike" dirty="0">
                          <a:solidFill>
                            <a:srgbClr val="000000"/>
                          </a:solidFill>
                          <a:effectLst/>
                          <a:latin typeface="Calibri" panose="020F0502020204030204" pitchFamily="34" charset="0"/>
                        </a:rPr>
                        <a:t>Other trainees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110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664438"/>
                  </a:ext>
                </a:extLst>
              </a:tr>
              <a:tr h="147949">
                <a:tc>
                  <a:txBody>
                    <a:bodyPr/>
                    <a:lstStyle/>
                    <a:p>
                      <a:pPr algn="l" rtl="0" fontAlgn="b"/>
                      <a:r>
                        <a:rPr lang="en-GB" sz="700" b="1" i="1" u="none" strike="noStrike">
                          <a:solidFill>
                            <a:srgbClr val="000000"/>
                          </a:solidFill>
                          <a:effectLst/>
                          <a:latin typeface="Calibri" panose="020F0502020204030204" pitchFamily="34" charset="0"/>
                        </a:rPr>
                        <a:t>Other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a:solidFill>
                            <a:srgbClr val="000000"/>
                          </a:solidFill>
                          <a:effectLst/>
                          <a:latin typeface="Calibri" panose="020F0502020204030204" pitchFamily="34" charset="0"/>
                        </a:rPr>
                        <a:t>371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8938897"/>
                  </a:ext>
                </a:extLst>
              </a:tr>
              <a:tr h="147949">
                <a:tc>
                  <a:txBody>
                    <a:bodyPr/>
                    <a:lstStyle/>
                    <a:p>
                      <a:pPr algn="l" rtl="0" fontAlgn="b"/>
                      <a:r>
                        <a:rPr lang="en-GB" sz="700" b="1" i="0" u="none" strike="noStrike">
                          <a:solidFill>
                            <a:srgbClr val="FFFFFF"/>
                          </a:solidFill>
                          <a:effectLst/>
                          <a:latin typeface="Calibri" panose="020F0502020204030204" pitchFamily="34" charset="0"/>
                        </a:rPr>
                        <a:t>Total other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700" b="1" i="0" u="none" strike="noStrike" dirty="0">
                          <a:solidFill>
                            <a:srgbClr val="FFFFFF"/>
                          </a:solidFill>
                          <a:effectLst/>
                          <a:latin typeface="Calibri" panose="020F0502020204030204" pitchFamily="34" charset="0"/>
                        </a:rPr>
                        <a:t>734</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493456088"/>
                  </a:ext>
                </a:extLst>
              </a:tr>
              <a:tr h="147949">
                <a:tc>
                  <a:txBody>
                    <a:bodyPr/>
                    <a:lstStyle/>
                    <a:p>
                      <a:pPr algn="l" rtl="0" fontAlgn="b"/>
                      <a:endParaRPr lang="en-GB" sz="700" b="0" i="0"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700" b="0" i="0"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03621"/>
                  </a:ext>
                </a:extLst>
              </a:tr>
              <a:tr h="147949">
                <a:tc>
                  <a:txBody>
                    <a:bodyPr/>
                    <a:lstStyle/>
                    <a:p>
                      <a:pPr algn="l" rtl="0" fontAlgn="b"/>
                      <a:r>
                        <a:rPr lang="en-GB" sz="700" b="1" i="0" u="none" strike="noStrike">
                          <a:solidFill>
                            <a:srgbClr val="000000"/>
                          </a:solidFill>
                          <a:effectLst/>
                          <a:latin typeface="Calibri" panose="020F0502020204030204" pitchFamily="34" charset="0"/>
                        </a:rPr>
                        <a:t>Total patient-facing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1" i="0" u="none" strike="noStrike" dirty="0">
                          <a:solidFill>
                            <a:srgbClr val="000000"/>
                          </a:solidFill>
                          <a:effectLst/>
                          <a:latin typeface="Calibri" panose="020F0502020204030204" pitchFamily="34" charset="0"/>
                        </a:rPr>
                        <a:t>9102</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448663"/>
                  </a:ext>
                </a:extLst>
              </a:tr>
            </a:tbl>
          </a:graphicData>
        </a:graphic>
      </p:graphicFrame>
      <p:graphicFrame>
        <p:nvGraphicFramePr>
          <p:cNvPr id="10" name="Table 9">
            <a:extLst>
              <a:ext uri="{FF2B5EF4-FFF2-40B4-BE49-F238E27FC236}">
                <a16:creationId xmlns:a16="http://schemas.microsoft.com/office/drawing/2014/main" id="{4C032323-B41A-4309-927A-ADD91AA71B28}"/>
              </a:ext>
            </a:extLst>
          </p:cNvPr>
          <p:cNvGraphicFramePr>
            <a:graphicFrameLocks noGrp="1"/>
          </p:cNvGraphicFramePr>
          <p:nvPr>
            <p:extLst>
              <p:ext uri="{D42A27DB-BD31-4B8C-83A1-F6EECF244321}">
                <p14:modId xmlns:p14="http://schemas.microsoft.com/office/powerpoint/2010/main" val="3814697389"/>
              </p:ext>
            </p:extLst>
          </p:nvPr>
        </p:nvGraphicFramePr>
        <p:xfrm>
          <a:off x="5586066" y="1337800"/>
          <a:ext cx="3300760" cy="2435209"/>
        </p:xfrm>
        <a:graphic>
          <a:graphicData uri="http://schemas.openxmlformats.org/drawingml/2006/table">
            <a:tbl>
              <a:tblPr firstRow="1"/>
              <a:tblGrid>
                <a:gridCol w="1924721">
                  <a:extLst>
                    <a:ext uri="{9D8B030D-6E8A-4147-A177-3AD203B41FA5}">
                      <a16:colId xmlns:a16="http://schemas.microsoft.com/office/drawing/2014/main" val="478348798"/>
                    </a:ext>
                  </a:extLst>
                </a:gridCol>
                <a:gridCol w="1376039">
                  <a:extLst>
                    <a:ext uri="{9D8B030D-6E8A-4147-A177-3AD203B41FA5}">
                      <a16:colId xmlns:a16="http://schemas.microsoft.com/office/drawing/2014/main" val="780653113"/>
                    </a:ext>
                  </a:extLst>
                </a:gridCol>
              </a:tblGrid>
              <a:tr h="153649">
                <a:tc>
                  <a:txBody>
                    <a:bodyPr/>
                    <a:lstStyle/>
                    <a:p>
                      <a:pPr algn="l" rtl="0" fontAlgn="ctr"/>
                      <a:r>
                        <a:rPr lang="en-GB" sz="700" b="1" i="0" u="none" strike="noStrike" dirty="0">
                          <a:solidFill>
                            <a:srgbClr val="000000"/>
                          </a:solidFill>
                          <a:effectLst/>
                          <a:latin typeface="Calibri" panose="020F0502020204030204" pitchFamily="34" charset="0"/>
                        </a:rPr>
                        <a:t>Supervisors - IAPT supervisor trained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18419705"/>
                  </a:ext>
                </a:extLst>
              </a:tr>
              <a:tr h="167335">
                <a:tc>
                  <a:txBody>
                    <a:bodyPr/>
                    <a:lstStyle/>
                    <a:p>
                      <a:pPr algn="l" fontAlgn="ctr"/>
                      <a:r>
                        <a:rPr lang="en-GB" sz="700" b="0" i="0" u="none" strike="noStrike" dirty="0">
                          <a:solidFill>
                            <a:srgbClr val="000000"/>
                          </a:solidFill>
                          <a:effectLst/>
                          <a:latin typeface="Calibri" panose="020F0502020204030204" pitchFamily="34" charset="0"/>
                        </a:rPr>
                        <a:t>Supervisor - HIT CBT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283148"/>
                  </a:ext>
                </a:extLst>
              </a:tr>
              <a:tr h="150921">
                <a:tc>
                  <a:txBody>
                    <a:bodyPr/>
                    <a:lstStyle/>
                    <a:p>
                      <a:pPr algn="l" fontAlgn="ctr"/>
                      <a:r>
                        <a:rPr lang="en-GB" sz="700" b="0" i="0" u="none" strike="noStrike" dirty="0">
                          <a:solidFill>
                            <a:srgbClr val="000000"/>
                          </a:solidFill>
                          <a:effectLst/>
                          <a:latin typeface="Calibri" panose="020F0502020204030204" pitchFamily="34" charset="0"/>
                        </a:rPr>
                        <a:t>Supervisor - PWP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153139"/>
                  </a:ext>
                </a:extLst>
              </a:tr>
              <a:tr h="159798">
                <a:tc>
                  <a:txBody>
                    <a:bodyPr/>
                    <a:lstStyle/>
                    <a:p>
                      <a:pPr algn="l" fontAlgn="ctr"/>
                      <a:r>
                        <a:rPr lang="en-GB" sz="700" b="0" i="0" u="none" strike="noStrike" dirty="0">
                          <a:solidFill>
                            <a:srgbClr val="000000"/>
                          </a:solidFill>
                          <a:effectLst/>
                          <a:latin typeface="Calibri" panose="020F0502020204030204" pitchFamily="34" charset="0"/>
                        </a:rPr>
                        <a:t>Supervisor - HIT Counsellor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520928"/>
                  </a:ext>
                </a:extLst>
              </a:tr>
              <a:tr h="142042">
                <a:tc>
                  <a:txBody>
                    <a:bodyPr/>
                    <a:lstStyle/>
                    <a:p>
                      <a:pPr algn="l" fontAlgn="ctr"/>
                      <a:r>
                        <a:rPr lang="en-GB" sz="700" b="0" i="0" u="none" strike="noStrike" dirty="0">
                          <a:solidFill>
                            <a:srgbClr val="000000"/>
                          </a:solidFill>
                          <a:effectLst/>
                          <a:latin typeface="Calibri" panose="020F0502020204030204" pitchFamily="34" charset="0"/>
                        </a:rPr>
                        <a:t>Supervisor - HIT 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216218"/>
                  </a:ext>
                </a:extLst>
              </a:tr>
              <a:tr h="161139">
                <a:tc>
                  <a:txBody>
                    <a:bodyPr/>
                    <a:lstStyle/>
                    <a:p>
                      <a:pPr algn="l" rtl="0" fontAlgn="ctr"/>
                      <a:r>
                        <a:rPr lang="en-GB" sz="700" b="1" i="0" u="none" strike="noStrike" dirty="0">
                          <a:solidFill>
                            <a:srgbClr val="000000"/>
                          </a:solidFill>
                          <a:effectLst/>
                          <a:latin typeface="Calibri" panose="020F0502020204030204" pitchFamily="34" charset="0"/>
                        </a:rPr>
                        <a:t>Supervisors - non-IAPT supervisor trained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244368587"/>
                  </a:ext>
                </a:extLst>
              </a:tr>
              <a:tr h="159798">
                <a:tc>
                  <a:txBody>
                    <a:bodyPr/>
                    <a:lstStyle/>
                    <a:p>
                      <a:pPr algn="l" fontAlgn="ctr"/>
                      <a:r>
                        <a:rPr lang="en-GB" sz="700" b="0" i="0" u="none" strike="noStrike" dirty="0">
                          <a:solidFill>
                            <a:srgbClr val="000000"/>
                          </a:solidFill>
                          <a:effectLst/>
                          <a:latin typeface="Calibri" panose="020F0502020204030204" pitchFamily="34" charset="0"/>
                        </a:rPr>
                        <a:t>Supervisor - HIT CBT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460293"/>
                  </a:ext>
                </a:extLst>
              </a:tr>
              <a:tr h="142043">
                <a:tc>
                  <a:txBody>
                    <a:bodyPr/>
                    <a:lstStyle/>
                    <a:p>
                      <a:pPr algn="l" fontAlgn="ctr"/>
                      <a:r>
                        <a:rPr lang="en-GB" sz="700" b="0" i="0" u="none" strike="noStrike">
                          <a:solidFill>
                            <a:srgbClr val="000000"/>
                          </a:solidFill>
                          <a:effectLst/>
                          <a:latin typeface="Calibri" panose="020F0502020204030204" pitchFamily="34" charset="0"/>
                        </a:rPr>
                        <a:t>Supervisor - PWP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487993"/>
                  </a:ext>
                </a:extLst>
              </a:tr>
              <a:tr h="115409">
                <a:tc>
                  <a:txBody>
                    <a:bodyPr/>
                    <a:lstStyle/>
                    <a:p>
                      <a:pPr algn="l" fontAlgn="ctr"/>
                      <a:r>
                        <a:rPr lang="en-GB" sz="700" b="0" i="0" u="none" strike="noStrike">
                          <a:solidFill>
                            <a:srgbClr val="000000"/>
                          </a:solidFill>
                          <a:effectLst/>
                          <a:latin typeface="Calibri" panose="020F0502020204030204" pitchFamily="34" charset="0"/>
                        </a:rPr>
                        <a:t>Supervisor - HIT Counsellor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885877"/>
                  </a:ext>
                </a:extLst>
              </a:tr>
              <a:tr h="124288">
                <a:tc>
                  <a:txBody>
                    <a:bodyPr/>
                    <a:lstStyle/>
                    <a:p>
                      <a:pPr algn="l" fontAlgn="ctr"/>
                      <a:r>
                        <a:rPr lang="en-GB" sz="700" b="0" i="0" u="none" strike="noStrike">
                          <a:solidFill>
                            <a:srgbClr val="000000"/>
                          </a:solidFill>
                          <a:effectLst/>
                          <a:latin typeface="Calibri" panose="020F0502020204030204" pitchFamily="34" charset="0"/>
                        </a:rPr>
                        <a:t>Supervisor - HIT 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502690"/>
                  </a:ext>
                </a:extLst>
              </a:tr>
              <a:tr h="167879">
                <a:tc>
                  <a:txBody>
                    <a:bodyPr/>
                    <a:lstStyle/>
                    <a:p>
                      <a:pPr algn="l" rtl="0" fontAlgn="ctr"/>
                      <a:r>
                        <a:rPr lang="en-GB" sz="700" b="1" i="0" u="none" strike="noStrike">
                          <a:solidFill>
                            <a:srgbClr val="000000"/>
                          </a:solidFill>
                          <a:effectLst/>
                          <a:latin typeface="Calibri" panose="020F0502020204030204" pitchFamily="34" charset="0"/>
                        </a:rPr>
                        <a:t>Other non-patient 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005654189"/>
                  </a:ext>
                </a:extLst>
              </a:tr>
              <a:tr h="142043">
                <a:tc>
                  <a:txBody>
                    <a:bodyPr/>
                    <a:lstStyle/>
                    <a:p>
                      <a:pPr algn="l" fontAlgn="b"/>
                      <a:r>
                        <a:rPr lang="en-GB" sz="700" b="0" i="0" u="none" strike="noStrike">
                          <a:solidFill>
                            <a:srgbClr val="000000"/>
                          </a:solidFill>
                          <a:effectLst/>
                          <a:latin typeface="Calibri" panose="020F0502020204030204" pitchFamily="34" charset="0"/>
                        </a:rPr>
                        <a:t>Managers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703831"/>
                  </a:ext>
                </a:extLst>
              </a:tr>
              <a:tr h="133165">
                <a:tc>
                  <a:txBody>
                    <a:bodyPr/>
                    <a:lstStyle/>
                    <a:p>
                      <a:pPr algn="l" fontAlgn="b"/>
                      <a:r>
                        <a:rPr lang="en-GB" sz="700" b="0" i="0" u="none" strike="noStrike">
                          <a:solidFill>
                            <a:srgbClr val="000000"/>
                          </a:solidFill>
                          <a:effectLst/>
                          <a:latin typeface="Calibri" panose="020F0502020204030204" pitchFamily="34" charset="0"/>
                        </a:rPr>
                        <a:t>Admin and clerical staff inc. data analysts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141667"/>
                  </a:ext>
                </a:extLst>
              </a:tr>
              <a:tr h="150920">
                <a:tc>
                  <a:txBody>
                    <a:bodyPr/>
                    <a:lstStyle/>
                    <a:p>
                      <a:pPr algn="l" rtl="0" fontAlgn="b"/>
                      <a:r>
                        <a:rPr lang="en-GB" sz="700" b="1" i="1" u="none" strike="noStrike" dirty="0">
                          <a:solidFill>
                            <a:srgbClr val="000000"/>
                          </a:solidFill>
                          <a:effectLst/>
                          <a:latin typeface="Calibri" panose="020F0502020204030204" pitchFamily="34" charset="0"/>
                        </a:rPr>
                        <a:t>Total non-patient 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dirty="0">
                          <a:solidFill>
                            <a:srgbClr val="000000"/>
                          </a:solidFill>
                          <a:effectLst/>
                          <a:latin typeface="Calibri" panose="020F0502020204030204" pitchFamily="34" charset="0"/>
                        </a:rPr>
                        <a:t>2538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59380325"/>
                  </a:ext>
                </a:extLst>
              </a:tr>
              <a:tr h="190500">
                <a:tc>
                  <a:txBody>
                    <a:bodyPr/>
                    <a:lstStyle/>
                    <a:p>
                      <a:pPr algn="l" fontAlgn="b"/>
                      <a:endParaRPr lang="en-GB" sz="7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926776"/>
                  </a:ext>
                </a:extLst>
              </a:tr>
              <a:tr h="173484">
                <a:tc>
                  <a:txBody>
                    <a:bodyPr/>
                    <a:lstStyle/>
                    <a:p>
                      <a:pPr algn="l" rtl="0" fontAlgn="b"/>
                      <a:r>
                        <a:rPr lang="en-GB" sz="700" b="1" i="0" u="none" strike="noStrike" dirty="0">
                          <a:solidFill>
                            <a:srgbClr val="000000"/>
                          </a:solidFill>
                          <a:effectLst/>
                          <a:latin typeface="Calibri" panose="020F0502020204030204" pitchFamily="34" charset="0"/>
                        </a:rPr>
                        <a:t>Total non patient-facing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1" i="0" u="none" strike="noStrike" dirty="0">
                          <a:solidFill>
                            <a:srgbClr val="000000"/>
                          </a:solidFill>
                          <a:effectLst/>
                          <a:latin typeface="Calibri" panose="020F0502020204030204" pitchFamily="34" charset="0"/>
                        </a:rPr>
                        <a:t>2538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18693"/>
                  </a:ext>
                </a:extLst>
              </a:tr>
            </a:tbl>
          </a:graphicData>
        </a:graphic>
      </p:graphicFrame>
    </p:spTree>
    <p:extLst>
      <p:ext uri="{BB962C8B-B14F-4D97-AF65-F5344CB8AC3E}">
        <p14:creationId xmlns:p14="http://schemas.microsoft.com/office/powerpoint/2010/main" val="3842946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BBF56-F235-44CD-8781-F40B8D75B49C}"/>
              </a:ext>
              <a:ext uri="{C183D7F6-B498-43B3-948B-1728B52AA6E4}">
                <adec:decorative xmlns:adec="http://schemas.microsoft.com/office/drawing/2017/decorative" val="1"/>
              </a:ext>
            </a:extLst>
          </p:cNvPr>
          <p:cNvSpPr>
            <a:spLocks noGrp="1"/>
          </p:cNvSpPr>
          <p:nvPr>
            <p:ph idx="1"/>
          </p:nvPr>
        </p:nvSpPr>
        <p:spPr>
          <a:xfrm>
            <a:off x="250033" y="1266826"/>
            <a:ext cx="8643938" cy="4610099"/>
          </a:xfrm>
        </p:spPr>
        <p:txBody>
          <a:bodyPr>
            <a:normAutofit/>
          </a:bodyPr>
          <a:lstStyle/>
          <a:p>
            <a:pPr marL="0" indent="0">
              <a:buNone/>
            </a:pPr>
            <a:endParaRPr lang="en-GB" sz="1900" dirty="0"/>
          </a:p>
          <a:p>
            <a:pPr marL="0" indent="0">
              <a:buNone/>
            </a:pPr>
            <a:endParaRPr lang="en-GB" sz="1900" dirty="0"/>
          </a:p>
          <a:p>
            <a:pPr marL="0" indent="0">
              <a:buNone/>
            </a:pPr>
            <a:endParaRPr lang="en-GB" dirty="0"/>
          </a:p>
        </p:txBody>
      </p:sp>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45</a:t>
            </a:fld>
            <a:endParaRPr lang="en-GB" dirty="0">
              <a:latin typeface="Calibri" panose="020F0502020204030204"/>
            </a:endParaRPr>
          </a:p>
        </p:txBody>
      </p:sp>
      <p:graphicFrame>
        <p:nvGraphicFramePr>
          <p:cNvPr id="8" name="Table 7">
            <a:extLst>
              <a:ext uri="{FF2B5EF4-FFF2-40B4-BE49-F238E27FC236}">
                <a16:creationId xmlns:a16="http://schemas.microsoft.com/office/drawing/2014/main" id="{4264AC87-38A3-4250-8E41-878B302B1832}"/>
              </a:ext>
            </a:extLst>
          </p:cNvPr>
          <p:cNvGraphicFramePr>
            <a:graphicFrameLocks noGrp="1"/>
          </p:cNvGraphicFramePr>
          <p:nvPr>
            <p:extLst>
              <p:ext uri="{D42A27DB-BD31-4B8C-83A1-F6EECF244321}">
                <p14:modId xmlns:p14="http://schemas.microsoft.com/office/powerpoint/2010/main" val="3089586252"/>
              </p:ext>
            </p:extLst>
          </p:nvPr>
        </p:nvGraphicFramePr>
        <p:xfrm>
          <a:off x="547976" y="2778888"/>
          <a:ext cx="5995911" cy="931692"/>
        </p:xfrm>
        <a:graphic>
          <a:graphicData uri="http://schemas.openxmlformats.org/drawingml/2006/table">
            <a:tbl>
              <a:tblPr firstRow="1" firstCol="1" bandRow="1"/>
              <a:tblGrid>
                <a:gridCol w="939687">
                  <a:extLst>
                    <a:ext uri="{9D8B030D-6E8A-4147-A177-3AD203B41FA5}">
                      <a16:colId xmlns:a16="http://schemas.microsoft.com/office/drawing/2014/main" val="2010581322"/>
                    </a:ext>
                  </a:extLst>
                </a:gridCol>
                <a:gridCol w="5056224">
                  <a:extLst>
                    <a:ext uri="{9D8B030D-6E8A-4147-A177-3AD203B41FA5}">
                      <a16:colId xmlns:a16="http://schemas.microsoft.com/office/drawing/2014/main" val="1122650153"/>
                    </a:ext>
                  </a:extLst>
                </a:gridCol>
              </a:tblGrid>
              <a:tr h="931692">
                <a:tc>
                  <a:txBody>
                    <a:bodyPr/>
                    <a:lstStyle/>
                    <a:p>
                      <a:pPr>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a:lnSpc>
                          <a:spcPct val="150000"/>
                        </a:lnSpc>
                        <a:spcAft>
                          <a:spcPts val="0"/>
                        </a:spcAft>
                      </a:pPr>
                      <a:r>
                        <a:rPr lang="en-GB" sz="1400" b="1" dirty="0">
                          <a:effectLst/>
                          <a:latin typeface="Calibri" panose="020F0502020204030204" pitchFamily="34" charset="0"/>
                          <a:ea typeface="Calibri" panose="020F0502020204030204" pitchFamily="34" charset="0"/>
                        </a:rPr>
                        <a:t>Zoë Morris</a:t>
                      </a:r>
                      <a:r>
                        <a:rPr lang="en-GB" sz="1400" dirty="0">
                          <a:effectLst/>
                          <a:latin typeface="Calibri" panose="020F0502020204030204" pitchFamily="34" charset="0"/>
                          <a:ea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rPr>
                        <a:t>Programme Manager </a:t>
                      </a:r>
                      <a:r>
                        <a:rPr lang="en-GB" sz="1400" dirty="0">
                          <a:effectLst/>
                          <a:latin typeface="Calibri" panose="020F0502020204030204" pitchFamily="34" charset="0"/>
                          <a:ea typeface="Calibri" panose="020F0502020204030204" pitchFamily="34" charset="0"/>
                        </a:rPr>
                        <a:t>| NHS Benchmarking Network</a:t>
                      </a:r>
                    </a:p>
                    <a:p>
                      <a:pPr>
                        <a:lnSpc>
                          <a:spcPct val="150000"/>
                        </a:lnSpc>
                        <a:spcAft>
                          <a:spcPts val="0"/>
                        </a:spcAft>
                      </a:pPr>
                      <a:r>
                        <a:rPr lang="en-GB" sz="1400" u="sng" dirty="0">
                          <a:solidFill>
                            <a:srgbClr val="0563C1"/>
                          </a:solidFill>
                          <a:effectLst/>
                          <a:latin typeface="Calibri" panose="020F0502020204030204" pitchFamily="34" charset="0"/>
                          <a:ea typeface="Calibri" panose="020F0502020204030204" pitchFamily="34" charset="0"/>
                          <a:hlinkClick r:id="rId2"/>
                        </a:rPr>
                        <a:t>zoe.morris@nhs.net</a:t>
                      </a:r>
                      <a:endParaRPr lang="en-GB" sz="1400" dirty="0">
                        <a:effectLst/>
                        <a:latin typeface="Calibri" panose="020F0502020204030204" pitchFamily="34" charset="0"/>
                        <a:ea typeface="Calibri" panose="020F0502020204030204" pitchFamily="34" charset="0"/>
                      </a:endParaRPr>
                    </a:p>
                    <a:p>
                      <a:pPr>
                        <a:lnSpc>
                          <a:spcPct val="150000"/>
                        </a:lnSpc>
                        <a:spcAft>
                          <a:spcPts val="0"/>
                        </a:spcAft>
                      </a:pP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rPr>
                        <a:t> </a:t>
                      </a: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hlinkClick r:id="rId3"/>
                        </a:rPr>
                        <a:t> </a:t>
                      </a: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45995504"/>
                  </a:ext>
                </a:extLst>
              </a:tr>
            </a:tbl>
          </a:graphicData>
        </a:graphic>
      </p:graphicFrame>
      <p:pic>
        <p:nvPicPr>
          <p:cNvPr id="2056" name="Picture 176">
            <a:extLst>
              <a:ext uri="{FF2B5EF4-FFF2-40B4-BE49-F238E27FC236}">
                <a16:creationId xmlns:a16="http://schemas.microsoft.com/office/drawing/2014/main" id="{0353DDD5-BD4F-445F-BFF5-D996D02661F9}"/>
              </a:ext>
              <a:ext uri="{C183D7F6-B498-43B3-948B-1728B52AA6E4}">
                <adec:decorative xmlns:adec="http://schemas.microsoft.com/office/drawing/2017/decorative" val="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0056" y="2592356"/>
            <a:ext cx="877192" cy="877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B21015F8-777A-4F4B-BC2A-5EDCADB9E895}"/>
              </a:ext>
            </a:extLst>
          </p:cNvPr>
          <p:cNvGraphicFramePr>
            <a:graphicFrameLocks noGrp="1"/>
          </p:cNvGraphicFramePr>
          <p:nvPr>
            <p:extLst>
              <p:ext uri="{D42A27DB-BD31-4B8C-83A1-F6EECF244321}">
                <p14:modId xmlns:p14="http://schemas.microsoft.com/office/powerpoint/2010/main" val="4146753535"/>
              </p:ext>
            </p:extLst>
          </p:nvPr>
        </p:nvGraphicFramePr>
        <p:xfrm>
          <a:off x="547500" y="3897112"/>
          <a:ext cx="5995911" cy="931692"/>
        </p:xfrm>
        <a:graphic>
          <a:graphicData uri="http://schemas.openxmlformats.org/drawingml/2006/table">
            <a:tbl>
              <a:tblPr firstRow="1" firstCol="1" bandRow="1"/>
              <a:tblGrid>
                <a:gridCol w="939687">
                  <a:extLst>
                    <a:ext uri="{9D8B030D-6E8A-4147-A177-3AD203B41FA5}">
                      <a16:colId xmlns:a16="http://schemas.microsoft.com/office/drawing/2014/main" val="2435582663"/>
                    </a:ext>
                  </a:extLst>
                </a:gridCol>
                <a:gridCol w="5056224">
                  <a:extLst>
                    <a:ext uri="{9D8B030D-6E8A-4147-A177-3AD203B41FA5}">
                      <a16:colId xmlns:a16="http://schemas.microsoft.com/office/drawing/2014/main" val="1975979416"/>
                    </a:ext>
                  </a:extLst>
                </a:gridCol>
              </a:tblGrid>
              <a:tr h="931692">
                <a:tc>
                  <a:txBody>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Ellie Fox</a:t>
                      </a:r>
                      <a:r>
                        <a:rPr lang="en-GB" sz="1400" dirty="0">
                          <a:effectLst/>
                          <a:latin typeface="Calibri" panose="020F0502020204030204" pitchFamily="34" charset="0"/>
                          <a:ea typeface="Calibri" panose="020F0502020204030204" pitchFamily="34" charset="0"/>
                          <a:cs typeface="Times New Roman" panose="02020603050405020304" pitchFamily="18" charset="0"/>
                        </a:rPr>
                        <a:t> | Assistant Project Manager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NHS Benchmarking Network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6"/>
                        </a:rPr>
                        <a:t>e.fox4@nhs.net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_</a:t>
                      </a:r>
                      <a:r>
                        <a:rPr lang="en-GB"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_</a:t>
                      </a:r>
                      <a:r>
                        <a:rPr lang="en-GB" sz="11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90113737"/>
                  </a:ext>
                </a:extLst>
              </a:tr>
            </a:tbl>
          </a:graphicData>
        </a:graphic>
      </p:graphicFrame>
      <p:pic>
        <p:nvPicPr>
          <p:cNvPr id="2060" name="Picture 64">
            <a:hlinkClick r:id="rId3"/>
            <a:extLst>
              <a:ext uri="{FF2B5EF4-FFF2-40B4-BE49-F238E27FC236}">
                <a16:creationId xmlns:a16="http://schemas.microsoft.com/office/drawing/2014/main" id="{4A9FF7D0-7427-4D1D-BA08-26B289BED8F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80" y="3710580"/>
            <a:ext cx="877192" cy="877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554748F3-EAAC-4449-A53D-03BF26164D0C}"/>
              </a:ext>
            </a:extLst>
          </p:cNvPr>
          <p:cNvGraphicFramePr>
            <a:graphicFrameLocks noGrp="1"/>
          </p:cNvGraphicFramePr>
          <p:nvPr>
            <p:extLst>
              <p:ext uri="{D42A27DB-BD31-4B8C-83A1-F6EECF244321}">
                <p14:modId xmlns:p14="http://schemas.microsoft.com/office/powerpoint/2010/main" val="3833559105"/>
              </p:ext>
            </p:extLst>
          </p:nvPr>
        </p:nvGraphicFramePr>
        <p:xfrm>
          <a:off x="547500" y="1641224"/>
          <a:ext cx="5995911" cy="931692"/>
        </p:xfrm>
        <a:graphic>
          <a:graphicData uri="http://schemas.openxmlformats.org/drawingml/2006/table">
            <a:tbl>
              <a:tblPr firstRow="1" firstCol="1" bandRow="1"/>
              <a:tblGrid>
                <a:gridCol w="939687">
                  <a:extLst>
                    <a:ext uri="{9D8B030D-6E8A-4147-A177-3AD203B41FA5}">
                      <a16:colId xmlns:a16="http://schemas.microsoft.com/office/drawing/2014/main" val="3904210867"/>
                    </a:ext>
                  </a:extLst>
                </a:gridCol>
                <a:gridCol w="5056224">
                  <a:extLst>
                    <a:ext uri="{9D8B030D-6E8A-4147-A177-3AD203B41FA5}">
                      <a16:colId xmlns:a16="http://schemas.microsoft.com/office/drawing/2014/main" val="3220732877"/>
                    </a:ext>
                  </a:extLst>
                </a:gridCol>
              </a:tblGrid>
              <a:tr h="931692">
                <a:tc>
                  <a:txBody>
                    <a:bodyPr/>
                    <a:lstStyle/>
                    <a:p>
                      <a:pPr>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a:lnSpc>
                          <a:spcPct val="150000"/>
                        </a:lnSpc>
                        <a:spcAft>
                          <a:spcPts val="0"/>
                        </a:spcAft>
                      </a:pPr>
                      <a:r>
                        <a:rPr lang="en-GB" sz="1400" b="1" dirty="0">
                          <a:effectLst/>
                          <a:latin typeface="Calibri" panose="020F0502020204030204" pitchFamily="34" charset="0"/>
                          <a:ea typeface="Calibri" panose="020F0502020204030204" pitchFamily="34" charset="0"/>
                        </a:rPr>
                        <a:t>Stephen Watkins </a:t>
                      </a:r>
                      <a:r>
                        <a:rPr lang="en-GB" sz="1400" dirty="0">
                          <a:effectLst/>
                          <a:latin typeface="Calibri" panose="020F0502020204030204" pitchFamily="34" charset="0"/>
                          <a:ea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rPr>
                        <a:t>Director | NHS Benchmarking Network</a:t>
                      </a:r>
                      <a:endParaRPr lang="en-GB" sz="1400" dirty="0">
                        <a:effectLst/>
                        <a:latin typeface="Calibri" panose="020F0502020204030204" pitchFamily="34" charset="0"/>
                        <a:ea typeface="Calibri" panose="020F0502020204030204" pitchFamily="34" charset="0"/>
                      </a:endParaRPr>
                    </a:p>
                    <a:p>
                      <a:pPr>
                        <a:lnSpc>
                          <a:spcPct val="150000"/>
                        </a:lnSpc>
                        <a:spcAft>
                          <a:spcPts val="0"/>
                        </a:spcAft>
                      </a:pPr>
                      <a:r>
                        <a:rPr lang="en-GB" sz="1400" u="sng" dirty="0">
                          <a:solidFill>
                            <a:srgbClr val="0563C1"/>
                          </a:solidFill>
                          <a:effectLst/>
                          <a:latin typeface="Calibri" panose="020F0502020204030204" pitchFamily="34" charset="0"/>
                          <a:ea typeface="Calibri" panose="020F0502020204030204" pitchFamily="34" charset="0"/>
                          <a:hlinkClick r:id="rId8"/>
                        </a:rPr>
                        <a:t>s.watkins@nhs.net</a:t>
                      </a:r>
                      <a:endParaRPr lang="en-GB" sz="1400" dirty="0">
                        <a:effectLst/>
                        <a:latin typeface="Calibri" panose="020F0502020204030204" pitchFamily="34" charset="0"/>
                        <a:ea typeface="Calibri" panose="020F0502020204030204" pitchFamily="34" charset="0"/>
                      </a:endParaRPr>
                    </a:p>
                    <a:p>
                      <a:pPr>
                        <a:lnSpc>
                          <a:spcPct val="150000"/>
                        </a:lnSpc>
                        <a:spcAft>
                          <a:spcPts val="0"/>
                        </a:spcAft>
                      </a:pP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rPr>
                        <a:t> </a:t>
                      </a: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hlinkClick r:id="rId3"/>
                        </a:rPr>
                        <a:t> </a:t>
                      </a: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89767210"/>
                  </a:ext>
                </a:extLst>
              </a:tr>
            </a:tbl>
          </a:graphicData>
        </a:graphic>
      </p:graphicFrame>
      <p:pic>
        <p:nvPicPr>
          <p:cNvPr id="2064" name="Picture 162">
            <a:extLst>
              <a:ext uri="{FF2B5EF4-FFF2-40B4-BE49-F238E27FC236}">
                <a16:creationId xmlns:a16="http://schemas.microsoft.com/office/drawing/2014/main" id="{62C41207-0703-4181-B019-E83DDC0F029D}"/>
              </a:ext>
              <a:ext uri="{C183D7F6-B498-43B3-948B-1728B52AA6E4}">
                <adec:decorative xmlns:adec="http://schemas.microsoft.com/office/drawing/2017/decorative" val="1"/>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29580" y="1454692"/>
            <a:ext cx="877192" cy="87719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53861DB-4278-430E-AA2B-5725C3B13349}"/>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Contact details </a:t>
            </a:r>
          </a:p>
        </p:txBody>
      </p:sp>
    </p:spTree>
    <p:extLst>
      <p:ext uri="{BB962C8B-B14F-4D97-AF65-F5344CB8AC3E}">
        <p14:creationId xmlns:p14="http://schemas.microsoft.com/office/powerpoint/2010/main" val="294499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D9624-DB6B-4D78-9A95-63D042CBDA6F}"/>
              </a:ext>
            </a:extLst>
          </p:cNvPr>
          <p:cNvSpPr>
            <a:spLocks noGrp="1"/>
          </p:cNvSpPr>
          <p:nvPr>
            <p:ph type="sldNum" sz="quarter" idx="12"/>
          </p:nvPr>
        </p:nvSpPr>
        <p:spPr/>
        <p:txBody>
          <a:bodyPr/>
          <a:lstStyle/>
          <a:p>
            <a:fld id="{6FA9A11B-04D6-42DF-BB33-D91D786B2067}" type="slidenum">
              <a:rPr lang="en-GB" smtClean="0"/>
              <a:t>5</a:t>
            </a:fld>
            <a:endParaRPr lang="en-GB" dirty="0"/>
          </a:p>
        </p:txBody>
      </p:sp>
      <p:sp>
        <p:nvSpPr>
          <p:cNvPr id="8" name="Title 1">
            <a:extLst>
              <a:ext uri="{FF2B5EF4-FFF2-40B4-BE49-F238E27FC236}">
                <a16:creationId xmlns:a16="http://schemas.microsoft.com/office/drawing/2014/main" id="{ECC93F7C-7968-4FB3-AA5B-FDBDDEFD8C45}"/>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National IAPT workforce overview – 2019 v 2020 pt. 1</a:t>
            </a:r>
          </a:p>
        </p:txBody>
      </p:sp>
      <p:graphicFrame>
        <p:nvGraphicFramePr>
          <p:cNvPr id="9" name="Table 8">
            <a:extLst>
              <a:ext uri="{FF2B5EF4-FFF2-40B4-BE49-F238E27FC236}">
                <a16:creationId xmlns:a16="http://schemas.microsoft.com/office/drawing/2014/main" id="{2DB5B736-ABA5-4E50-84A2-90191CCF893A}"/>
              </a:ext>
            </a:extLst>
          </p:cNvPr>
          <p:cNvGraphicFramePr>
            <a:graphicFrameLocks noGrp="1"/>
          </p:cNvGraphicFramePr>
          <p:nvPr>
            <p:extLst>
              <p:ext uri="{D42A27DB-BD31-4B8C-83A1-F6EECF244321}">
                <p14:modId xmlns:p14="http://schemas.microsoft.com/office/powerpoint/2010/main" val="3422756309"/>
              </p:ext>
            </p:extLst>
          </p:nvPr>
        </p:nvGraphicFramePr>
        <p:xfrm>
          <a:off x="242887" y="2128837"/>
          <a:ext cx="5410201" cy="2600325"/>
        </p:xfrm>
        <a:graphic>
          <a:graphicData uri="http://schemas.openxmlformats.org/drawingml/2006/table">
            <a:tbl>
              <a:tblPr firstRow="1"/>
              <a:tblGrid>
                <a:gridCol w="3196648">
                  <a:extLst>
                    <a:ext uri="{9D8B030D-6E8A-4147-A177-3AD203B41FA5}">
                      <a16:colId xmlns:a16="http://schemas.microsoft.com/office/drawing/2014/main" val="2962440574"/>
                    </a:ext>
                  </a:extLst>
                </a:gridCol>
                <a:gridCol w="713538">
                  <a:extLst>
                    <a:ext uri="{9D8B030D-6E8A-4147-A177-3AD203B41FA5}">
                      <a16:colId xmlns:a16="http://schemas.microsoft.com/office/drawing/2014/main" val="1188515059"/>
                    </a:ext>
                  </a:extLst>
                </a:gridCol>
                <a:gridCol w="748422">
                  <a:extLst>
                    <a:ext uri="{9D8B030D-6E8A-4147-A177-3AD203B41FA5}">
                      <a16:colId xmlns:a16="http://schemas.microsoft.com/office/drawing/2014/main" val="2492437117"/>
                    </a:ext>
                  </a:extLst>
                </a:gridCol>
                <a:gridCol w="751593">
                  <a:extLst>
                    <a:ext uri="{9D8B030D-6E8A-4147-A177-3AD203B41FA5}">
                      <a16:colId xmlns:a16="http://schemas.microsoft.com/office/drawing/2014/main" val="1425832095"/>
                    </a:ext>
                  </a:extLst>
                </a:gridCol>
              </a:tblGrid>
              <a:tr h="200025">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16388"/>
                  </a:ext>
                </a:extLst>
              </a:tr>
              <a:tr h="200025">
                <a:tc>
                  <a:txBody>
                    <a:bodyPr/>
                    <a:lstStyle/>
                    <a:p>
                      <a:pPr algn="l" rtl="0" fontAlgn="ctr"/>
                      <a:r>
                        <a:rPr lang="en-GB" sz="1200" b="1" i="0" u="none" strike="noStrike">
                          <a:solidFill>
                            <a:srgbClr val="000000"/>
                          </a:solidFill>
                          <a:effectLst/>
                          <a:latin typeface="Calibri" panose="020F0502020204030204" pitchFamily="34" charset="0"/>
                        </a:rPr>
                        <a:t>Low Intensity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811609960"/>
                  </a:ext>
                </a:extLst>
              </a:tr>
              <a:tr h="200025">
                <a:tc>
                  <a:txBody>
                    <a:bodyPr/>
                    <a:lstStyle/>
                    <a:p>
                      <a:pPr algn="l" rtl="0" fontAlgn="b"/>
                      <a:r>
                        <a:rPr lang="en-GB" sz="1200" b="0" i="0" u="none" strike="noStrike" dirty="0">
                          <a:solidFill>
                            <a:srgbClr val="000000"/>
                          </a:solidFill>
                          <a:effectLst/>
                          <a:latin typeface="Calibri" panose="020F0502020204030204" pitchFamily="34" charset="0"/>
                        </a:rPr>
                        <a:t>Psychological Wellbeing Practitioner (PWP)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679596603"/>
                  </a:ext>
                </a:extLst>
              </a:tr>
              <a:tr h="200025">
                <a:tc>
                  <a:txBody>
                    <a:bodyPr/>
                    <a:lstStyle/>
                    <a:p>
                      <a:pPr algn="l" rtl="0" fontAlgn="b"/>
                      <a:r>
                        <a:rPr lang="en-GB" sz="1200" b="0" i="0" u="none" strike="noStrike" dirty="0">
                          <a:solidFill>
                            <a:srgbClr val="000000"/>
                          </a:solidFill>
                          <a:effectLst/>
                          <a:latin typeface="Calibri" panose="020F0502020204030204" pitchFamily="34" charset="0"/>
                        </a:rPr>
                        <a:t>Senior Psychological Wellbeing Practitioner (PWP)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23393356"/>
                  </a:ext>
                </a:extLst>
              </a:tr>
              <a:tr h="200025">
                <a:tc>
                  <a:txBody>
                    <a:bodyPr/>
                    <a:lstStyle/>
                    <a:p>
                      <a:pPr algn="l" rtl="0" fontAlgn="b"/>
                      <a:r>
                        <a:rPr lang="en-GB" sz="1200" b="0" i="0" u="none" strike="noStrike">
                          <a:solidFill>
                            <a:srgbClr val="000000"/>
                          </a:solidFill>
                          <a:effectLst/>
                          <a:latin typeface="Calibri" panose="020F0502020204030204" pitchFamily="34" charset="0"/>
                        </a:rPr>
                        <a:t>Low intensity trainees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Calibri" panose="020F0502020204030204" pitchFamily="34" charset="0"/>
                        </a:rPr>
                        <a:t>1201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99123950"/>
                  </a:ext>
                </a:extLst>
              </a:tr>
              <a:tr h="200025">
                <a:tc>
                  <a:txBody>
                    <a:bodyPr/>
                    <a:lstStyle/>
                    <a:p>
                      <a:pPr algn="l" rtl="0" fontAlgn="b"/>
                      <a:r>
                        <a:rPr lang="en-GB" sz="1200" b="1" i="1" u="none" strike="noStrike" dirty="0">
                          <a:solidFill>
                            <a:srgbClr val="000000"/>
                          </a:solidFill>
                          <a:effectLst/>
                          <a:latin typeface="Calibri" panose="020F0502020204030204" pitchFamily="34" charset="0"/>
                        </a:rPr>
                        <a:t>Low Intensity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3298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C6EFCE"/>
                    </a:solidFill>
                  </a:tcPr>
                </a:tc>
                <a:extLst>
                  <a:ext uri="{0D108BD9-81ED-4DB2-BD59-A6C34878D82A}">
                    <a16:rowId xmlns:a16="http://schemas.microsoft.com/office/drawing/2014/main" val="3708028426"/>
                  </a:ext>
                </a:extLst>
              </a:tr>
              <a:tr h="200025">
                <a:tc gridSpan="4">
                  <a:txBody>
                    <a:bodyPr/>
                    <a:lstStyle/>
                    <a:p>
                      <a:pPr algn="l" rtl="0" fontAlgn="ctr"/>
                      <a:r>
                        <a:rPr lang="en-GB" sz="1200" b="1" i="0" u="none" strike="noStrike" dirty="0">
                          <a:solidFill>
                            <a:srgbClr val="000000"/>
                          </a:solidFill>
                          <a:effectLst/>
                          <a:latin typeface="Calibri" panose="020F0502020204030204" pitchFamily="34" charset="0"/>
                        </a:rPr>
                        <a:t>High Intensity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2827282"/>
                  </a:ext>
                </a:extLst>
              </a:tr>
              <a:tr h="200025">
                <a:tc>
                  <a:txBody>
                    <a:bodyPr/>
                    <a:lstStyle/>
                    <a:p>
                      <a:pPr algn="l" rtl="0" fontAlgn="b"/>
                      <a:r>
                        <a:rPr lang="en-GB" sz="1200" b="0" i="0" u="none" strike="noStrike">
                          <a:solidFill>
                            <a:srgbClr val="000000"/>
                          </a:solidFill>
                          <a:effectLst/>
                          <a:latin typeface="Calibri" panose="020F0502020204030204" pitchFamily="34" charset="0"/>
                        </a:rPr>
                        <a:t>High Intensity Therapists (HITs)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3066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11051983"/>
                  </a:ext>
                </a:extLst>
              </a:tr>
              <a:tr h="200025">
                <a:tc>
                  <a:txBody>
                    <a:bodyPr/>
                    <a:lstStyle/>
                    <a:p>
                      <a:pPr algn="l" rtl="0" fontAlgn="b"/>
                      <a:r>
                        <a:rPr lang="en-GB" sz="1200" b="0" i="0" u="none" strike="noStrike">
                          <a:solidFill>
                            <a:srgbClr val="000000"/>
                          </a:solidFill>
                          <a:effectLst/>
                          <a:latin typeface="Calibri" panose="020F0502020204030204" pitchFamily="34" charset="0"/>
                        </a:rPr>
                        <a:t>High Intensity Counsellors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7748978"/>
                  </a:ext>
                </a:extLst>
              </a:tr>
              <a:tr h="200025">
                <a:tc>
                  <a:txBody>
                    <a:bodyPr/>
                    <a:lstStyle/>
                    <a:p>
                      <a:pPr algn="l" rtl="0" fontAlgn="b"/>
                      <a:r>
                        <a:rPr lang="en-GB" sz="1200" b="0" i="0" u="none" strike="noStrike">
                          <a:solidFill>
                            <a:srgbClr val="000000"/>
                          </a:solidFill>
                          <a:effectLst/>
                          <a:latin typeface="Calibri" panose="020F0502020204030204" pitchFamily="34" charset="0"/>
                        </a:rPr>
                        <a:t>Applied Psychologist - Clinical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242677"/>
                  </a:ext>
                </a:extLst>
              </a:tr>
              <a:tr h="200025">
                <a:tc>
                  <a:txBody>
                    <a:bodyPr/>
                    <a:lstStyle/>
                    <a:p>
                      <a:pPr algn="l" rtl="0" fontAlgn="b"/>
                      <a:r>
                        <a:rPr lang="en-GB" sz="1200" b="0" i="0" u="none" strike="noStrike">
                          <a:solidFill>
                            <a:srgbClr val="000000"/>
                          </a:solidFill>
                          <a:effectLst/>
                          <a:latin typeface="Calibri" panose="020F0502020204030204" pitchFamily="34" charset="0"/>
                        </a:rPr>
                        <a:t>High intensity trainees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29721561"/>
                  </a:ext>
                </a:extLst>
              </a:tr>
              <a:tr h="200025">
                <a:tc>
                  <a:txBody>
                    <a:bodyPr/>
                    <a:lstStyle/>
                    <a:p>
                      <a:pPr algn="l" rtl="0" fontAlgn="b"/>
                      <a:r>
                        <a:rPr lang="en-GB" sz="1200" b="1" i="1" u="none" strike="noStrike">
                          <a:solidFill>
                            <a:srgbClr val="000000"/>
                          </a:solidFill>
                          <a:effectLst/>
                          <a:latin typeface="Calibri" panose="020F0502020204030204" pitchFamily="34" charset="0"/>
                        </a:rPr>
                        <a:t>High Intensity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4331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4790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028864261"/>
                  </a:ext>
                </a:extLst>
              </a:tr>
              <a:tr h="200025">
                <a:tc>
                  <a:txBody>
                    <a:bodyPr/>
                    <a:lstStyle/>
                    <a:p>
                      <a:pPr algn="l" rtl="0" fontAlgn="b"/>
                      <a:r>
                        <a:rPr lang="en-GB" sz="1200" b="1" i="0" u="none" strike="noStrike" dirty="0">
                          <a:solidFill>
                            <a:srgbClr val="FFFFFF"/>
                          </a:solidFill>
                          <a:effectLst/>
                          <a:latin typeface="Calibri" panose="020F0502020204030204" pitchFamily="34" charset="0"/>
                        </a:rPr>
                        <a:t>Total Low and High Intensity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1200" b="1" i="0" u="none" strike="noStrike">
                          <a:solidFill>
                            <a:srgbClr val="FFFFFF"/>
                          </a:solidFill>
                          <a:effectLst/>
                          <a:latin typeface="Calibri" panose="020F0502020204030204" pitchFamily="34" charset="0"/>
                        </a:rPr>
                        <a:t>7135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1200" b="1" i="0" u="none" strike="noStrike">
                          <a:solidFill>
                            <a:srgbClr val="FFFFFF"/>
                          </a:solidFill>
                          <a:effectLst/>
                          <a:latin typeface="Calibri" panose="020F0502020204030204" pitchFamily="34" charset="0"/>
                        </a:rPr>
                        <a:t>8088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200" b="0" i="0" u="none" strike="noStrike" dirty="0">
                          <a:solidFill>
                            <a:srgbClr val="0061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245368567"/>
                  </a:ext>
                </a:extLst>
              </a:tr>
            </a:tbl>
          </a:graphicData>
        </a:graphic>
      </p:graphicFrame>
      <p:sp>
        <p:nvSpPr>
          <p:cNvPr id="5" name="Content Placeholder 2">
            <a:extLst>
              <a:ext uri="{FF2B5EF4-FFF2-40B4-BE49-F238E27FC236}">
                <a16:creationId xmlns:a16="http://schemas.microsoft.com/office/drawing/2014/main" id="{9155FB72-5917-4099-AEA8-B1E6CF9A0488}"/>
              </a:ext>
            </a:extLst>
          </p:cNvPr>
          <p:cNvSpPr>
            <a:spLocks noGrp="1"/>
          </p:cNvSpPr>
          <p:nvPr>
            <p:ph idx="1"/>
          </p:nvPr>
        </p:nvSpPr>
        <p:spPr>
          <a:xfrm>
            <a:off x="5735167" y="1238289"/>
            <a:ext cx="3373321" cy="4430774"/>
          </a:xfrm>
          <a:ln>
            <a:noFill/>
          </a:ln>
        </p:spPr>
        <p:txBody>
          <a:bodyPr>
            <a:noAutofit/>
          </a:bodyPr>
          <a:lstStyle/>
          <a:p>
            <a:pPr marL="0" indent="0">
              <a:buNone/>
            </a:pPr>
            <a:r>
              <a:rPr lang="en-GB" sz="1200" dirty="0"/>
              <a:t>The table to the left provides a detailed analysis of the national IAPT workforce in post on 31</a:t>
            </a:r>
            <a:r>
              <a:rPr lang="en-GB" sz="1200" baseline="30000" dirty="0"/>
              <a:t>st</a:t>
            </a:r>
            <a:r>
              <a:rPr lang="en-GB" sz="1200" dirty="0"/>
              <a:t> March 2020, in comparison to the data provided as part of the 2019 census.</a:t>
            </a:r>
          </a:p>
          <a:p>
            <a:pPr marL="0" indent="0">
              <a:buNone/>
            </a:pPr>
            <a:endParaRPr lang="en-GB" sz="1200" dirty="0"/>
          </a:p>
          <a:p>
            <a:pPr marL="0" indent="0">
              <a:buNone/>
            </a:pPr>
            <a:r>
              <a:rPr lang="en-GB" sz="1200" dirty="0"/>
              <a:t>Within core Psychological Wellbeing Practitioner (PWP) and Senior PWP low-intensity roles, there has been a small increase in workforce numbers within the 9 month time period between census dates.</a:t>
            </a:r>
          </a:p>
          <a:p>
            <a:pPr marL="0" indent="0">
              <a:buNone/>
            </a:pPr>
            <a:endParaRPr lang="en-GB" sz="1200" dirty="0"/>
          </a:p>
          <a:p>
            <a:pPr marL="0" indent="0">
              <a:buNone/>
            </a:pPr>
            <a:r>
              <a:rPr lang="en-GB" sz="1200" dirty="0"/>
              <a:t>The most notable increase in staffing is seen in high and low intensity trainee numbers, which have increased by 40% and 55% respectively. There has also been an increase in High Intensity Therapist (HIT) roles of 262 WTE (+9%).</a:t>
            </a:r>
          </a:p>
          <a:p>
            <a:pPr marL="0" indent="0">
              <a:buNone/>
            </a:pPr>
            <a:endParaRPr lang="en-GB" sz="1200" dirty="0"/>
          </a:p>
          <a:p>
            <a:pPr marL="0" indent="0">
              <a:buNone/>
            </a:pPr>
            <a:r>
              <a:rPr lang="en-GB" sz="1200" dirty="0"/>
              <a:t>Whilst Applied Psychologist numbers have seen a reduction, this may to be due to the re-classification of roles within the data specification rather than a reduction in staffing numbers. The overall High Intensity workforce was shown an 11% uplift.</a:t>
            </a:r>
          </a:p>
          <a:p>
            <a:pPr marL="0" indent="0">
              <a:buNone/>
            </a:pPr>
            <a:endParaRPr lang="en-GB" sz="1200" dirty="0">
              <a:highlight>
                <a:srgbClr val="FFFF00"/>
              </a:highlight>
            </a:endParaRPr>
          </a:p>
          <a:p>
            <a:pPr marL="0" indent="0">
              <a:buNone/>
            </a:pPr>
            <a:r>
              <a:rPr lang="en-GB" sz="1200" dirty="0"/>
              <a:t>Overall, there has been a 13% increase in low and high intensity IAPT staffing between the 2019 and 2020 census dates.</a:t>
            </a:r>
          </a:p>
        </p:txBody>
      </p:sp>
    </p:spTree>
    <p:extLst>
      <p:ext uri="{BB962C8B-B14F-4D97-AF65-F5344CB8AC3E}">
        <p14:creationId xmlns:p14="http://schemas.microsoft.com/office/powerpoint/2010/main" val="355635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1A4EE4-77B8-41A9-ABA4-7057555A0336}"/>
              </a:ext>
            </a:extLst>
          </p:cNvPr>
          <p:cNvSpPr>
            <a:spLocks noGrp="1"/>
          </p:cNvSpPr>
          <p:nvPr>
            <p:ph type="sldNum" sz="quarter" idx="12"/>
          </p:nvPr>
        </p:nvSpPr>
        <p:spPr/>
        <p:txBody>
          <a:bodyPr/>
          <a:lstStyle/>
          <a:p>
            <a:fld id="{6FA9A11B-04D6-42DF-BB33-D91D786B2067}" type="slidenum">
              <a:rPr lang="en-GB" smtClean="0"/>
              <a:t>6</a:t>
            </a:fld>
            <a:endParaRPr lang="en-GB" dirty="0"/>
          </a:p>
        </p:txBody>
      </p:sp>
      <p:sp>
        <p:nvSpPr>
          <p:cNvPr id="6" name="Title 1">
            <a:extLst>
              <a:ext uri="{FF2B5EF4-FFF2-40B4-BE49-F238E27FC236}">
                <a16:creationId xmlns:a16="http://schemas.microsoft.com/office/drawing/2014/main" id="{3212C5AB-8B42-474C-9F99-E801ABDBDDBA}"/>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National IAPT workforce overview – 2019 v 2020</a:t>
            </a:r>
            <a:r>
              <a:rPr kumimoji="0" lang="en-GB" sz="3300" b="1" i="0" u="none" strike="noStrike" kern="1200" cap="none" spc="0" normalizeH="0" noProof="0" dirty="0">
                <a:ln>
                  <a:noFill/>
                </a:ln>
                <a:solidFill>
                  <a:srgbClr val="0D5EB8"/>
                </a:solidFill>
                <a:effectLst/>
                <a:uLnTx/>
                <a:uFillTx/>
                <a:latin typeface="+mn-lt"/>
                <a:ea typeface="+mj-ea"/>
                <a:cs typeface="+mj-cs"/>
              </a:rPr>
              <a:t> </a:t>
            </a:r>
            <a:r>
              <a:rPr kumimoji="0" lang="en-GB" sz="3300" b="1" i="0" u="none" strike="noStrike" kern="1200" cap="none" spc="0" normalizeH="0" baseline="0" noProof="0" dirty="0">
                <a:ln>
                  <a:noFill/>
                </a:ln>
                <a:solidFill>
                  <a:srgbClr val="0D5EB8"/>
                </a:solidFill>
                <a:effectLst/>
                <a:uLnTx/>
                <a:uFillTx/>
                <a:latin typeface="+mn-lt"/>
                <a:ea typeface="+mj-ea"/>
                <a:cs typeface="+mj-cs"/>
              </a:rPr>
              <a:t>pt.2</a:t>
            </a:r>
          </a:p>
        </p:txBody>
      </p:sp>
      <p:graphicFrame>
        <p:nvGraphicFramePr>
          <p:cNvPr id="3" name="Table 2">
            <a:extLst>
              <a:ext uri="{FF2B5EF4-FFF2-40B4-BE49-F238E27FC236}">
                <a16:creationId xmlns:a16="http://schemas.microsoft.com/office/drawing/2014/main" id="{48CA652E-7EA0-4606-ADB3-775B2A3304AF}"/>
              </a:ext>
            </a:extLst>
          </p:cNvPr>
          <p:cNvGraphicFramePr>
            <a:graphicFrameLocks noGrp="1"/>
          </p:cNvGraphicFramePr>
          <p:nvPr>
            <p:extLst>
              <p:ext uri="{D42A27DB-BD31-4B8C-83A1-F6EECF244321}">
                <p14:modId xmlns:p14="http://schemas.microsoft.com/office/powerpoint/2010/main" val="995209833"/>
              </p:ext>
            </p:extLst>
          </p:nvPr>
        </p:nvGraphicFramePr>
        <p:xfrm>
          <a:off x="242886" y="1156689"/>
          <a:ext cx="5410201" cy="3107811"/>
        </p:xfrm>
        <a:graphic>
          <a:graphicData uri="http://schemas.openxmlformats.org/drawingml/2006/table">
            <a:tbl>
              <a:tblPr firstRow="1"/>
              <a:tblGrid>
                <a:gridCol w="3196648">
                  <a:extLst>
                    <a:ext uri="{9D8B030D-6E8A-4147-A177-3AD203B41FA5}">
                      <a16:colId xmlns:a16="http://schemas.microsoft.com/office/drawing/2014/main" val="964723075"/>
                    </a:ext>
                  </a:extLst>
                </a:gridCol>
                <a:gridCol w="713538">
                  <a:extLst>
                    <a:ext uri="{9D8B030D-6E8A-4147-A177-3AD203B41FA5}">
                      <a16:colId xmlns:a16="http://schemas.microsoft.com/office/drawing/2014/main" val="4212048401"/>
                    </a:ext>
                  </a:extLst>
                </a:gridCol>
                <a:gridCol w="748422">
                  <a:extLst>
                    <a:ext uri="{9D8B030D-6E8A-4147-A177-3AD203B41FA5}">
                      <a16:colId xmlns:a16="http://schemas.microsoft.com/office/drawing/2014/main" val="649326459"/>
                    </a:ext>
                  </a:extLst>
                </a:gridCol>
                <a:gridCol w="751593">
                  <a:extLst>
                    <a:ext uri="{9D8B030D-6E8A-4147-A177-3AD203B41FA5}">
                      <a16:colId xmlns:a16="http://schemas.microsoft.com/office/drawing/2014/main" val="2455889584"/>
                    </a:ext>
                  </a:extLst>
                </a:gridCol>
              </a:tblGrid>
              <a:tr h="200025">
                <a:tc>
                  <a:txBody>
                    <a:bodyPr/>
                    <a:lstStyle/>
                    <a:p>
                      <a:pPr algn="l" rtl="0" fontAlgn="b"/>
                      <a:endParaRPr lang="en-GB" sz="1200" b="1" i="0" u="none" strike="noStrike" dirty="0">
                        <a:solidFill>
                          <a:srgbClr val="FFFF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03461"/>
                  </a:ext>
                </a:extLst>
              </a:tr>
              <a:tr h="200025">
                <a:tc>
                  <a:txBody>
                    <a:bodyPr/>
                    <a:lstStyle/>
                    <a:p>
                      <a:pPr algn="l" rtl="0" fontAlgn="b"/>
                      <a:r>
                        <a:rPr lang="en-GB" sz="1200" b="1" i="0" u="none" strike="noStrike" dirty="0">
                          <a:solidFill>
                            <a:srgbClr val="000000"/>
                          </a:solidFill>
                          <a:effectLst/>
                          <a:latin typeface="Calibri" panose="020F0502020204030204" pitchFamily="34" charset="0"/>
                        </a:rPr>
                        <a:t>Employment Support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dirty="0">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614330208"/>
                  </a:ext>
                </a:extLst>
              </a:tr>
              <a:tr h="200025">
                <a:tc>
                  <a:txBody>
                    <a:bodyPr/>
                    <a:lstStyle/>
                    <a:p>
                      <a:pPr algn="l" rtl="0" fontAlgn="b"/>
                      <a:r>
                        <a:rPr lang="en-GB" sz="1200" b="0" i="0" u="none" strike="noStrike">
                          <a:solidFill>
                            <a:srgbClr val="000000"/>
                          </a:solidFill>
                          <a:effectLst/>
                          <a:latin typeface="Calibri" panose="020F0502020204030204" pitchFamily="34" charset="0"/>
                        </a:rPr>
                        <a:t>Employment Support Worker or Advisor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05191675"/>
                  </a:ext>
                </a:extLst>
              </a:tr>
              <a:tr h="400050">
                <a:tc>
                  <a:txBody>
                    <a:bodyPr/>
                    <a:lstStyle/>
                    <a:p>
                      <a:pPr algn="l" rtl="0" fontAlgn="b"/>
                      <a:r>
                        <a:rPr lang="en-GB" sz="1200" b="0" i="0" u="none" strike="noStrike">
                          <a:solidFill>
                            <a:srgbClr val="000000"/>
                          </a:solidFill>
                          <a:effectLst/>
                          <a:latin typeface="Calibri" panose="020F0502020204030204" pitchFamily="34" charset="0"/>
                        </a:rPr>
                        <a:t>Externally contracted Employment Advisor/Coordinator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Calibri" panose="020F050202020403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609438"/>
                  </a:ext>
                </a:extLst>
              </a:tr>
              <a:tr h="315081">
                <a:tc>
                  <a:txBody>
                    <a:bodyPr/>
                    <a:lstStyle/>
                    <a:p>
                      <a:pPr algn="l" rtl="0" fontAlgn="b"/>
                      <a:r>
                        <a:rPr lang="en-GB" sz="1200" b="1" i="1" u="none" strike="noStrike" dirty="0">
                          <a:solidFill>
                            <a:srgbClr val="000000"/>
                          </a:solidFill>
                          <a:effectLst/>
                          <a:latin typeface="Calibri" panose="020F0502020204030204" pitchFamily="34" charset="0"/>
                        </a:rPr>
                        <a:t>Employment Support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54004793"/>
                  </a:ext>
                </a:extLst>
              </a:tr>
              <a:tr h="190919">
                <a:tc gridSpan="4">
                  <a:txBody>
                    <a:bodyPr/>
                    <a:lstStyle/>
                    <a:p>
                      <a:pPr algn="l" rtl="0" fontAlgn="b"/>
                      <a:r>
                        <a:rPr lang="en-GB" sz="1200" b="1" i="0" u="none" strike="noStrike" dirty="0">
                          <a:solidFill>
                            <a:srgbClr val="000000"/>
                          </a:solidFill>
                          <a:effectLst/>
                          <a:latin typeface="Calibri" panose="020F0502020204030204" pitchFamily="34" charset="0"/>
                        </a:rPr>
                        <a:t>Other Low Intensity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00920791"/>
                  </a:ext>
                </a:extLst>
              </a:tr>
              <a:tr h="200025">
                <a:tc>
                  <a:txBody>
                    <a:bodyPr/>
                    <a:lstStyle/>
                    <a:p>
                      <a:pPr algn="l" rtl="0" fontAlgn="b"/>
                      <a:r>
                        <a:rPr lang="en-GB" sz="1200" b="0" i="0" u="none" strike="noStrike" dirty="0">
                          <a:solidFill>
                            <a:srgbClr val="000000"/>
                          </a:solidFill>
                          <a:effectLst/>
                          <a:latin typeface="Calibri" panose="020F0502020204030204" pitchFamily="34" charset="0"/>
                        </a:rPr>
                        <a:t>PWP Workers (Not-IAPT qualified)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61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63029559"/>
                  </a:ext>
                </a:extLst>
              </a:tr>
              <a:tr h="200025">
                <a:tc>
                  <a:txBody>
                    <a:bodyPr/>
                    <a:lstStyle/>
                    <a:p>
                      <a:pPr algn="l" rtl="0" fontAlgn="b"/>
                      <a:r>
                        <a:rPr lang="en-GB" sz="1200" b="0" i="0" u="none" strike="noStrike">
                          <a:solidFill>
                            <a:srgbClr val="000000"/>
                          </a:solidFill>
                          <a:effectLst/>
                          <a:latin typeface="Calibri" panose="020F0502020204030204" pitchFamily="34" charset="0"/>
                        </a:rPr>
                        <a:t>Other Low Intensity counsellors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286114"/>
                  </a:ext>
                </a:extLst>
              </a:tr>
              <a:tr h="200025">
                <a:tc>
                  <a:txBody>
                    <a:bodyPr/>
                    <a:lstStyle/>
                    <a:p>
                      <a:pPr algn="l" rtl="0" fontAlgn="b"/>
                      <a:r>
                        <a:rPr lang="en-GB" sz="1200" b="0" i="0" u="none" strike="noStrike" dirty="0">
                          <a:solidFill>
                            <a:srgbClr val="000000"/>
                          </a:solidFill>
                          <a:effectLst/>
                          <a:latin typeface="Calibri" panose="020F0502020204030204" pitchFamily="34" charset="0"/>
                        </a:rPr>
                        <a:t>Other Low Intensity therapists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525542"/>
                  </a:ext>
                </a:extLst>
              </a:tr>
              <a:tr h="200025">
                <a:tc>
                  <a:txBody>
                    <a:bodyPr/>
                    <a:lstStyle/>
                    <a:p>
                      <a:pPr algn="l" rtl="0" fontAlgn="b"/>
                      <a:r>
                        <a:rPr lang="en-GB" sz="1200" b="1" i="1" u="none" strike="noStrike" dirty="0">
                          <a:solidFill>
                            <a:srgbClr val="000000"/>
                          </a:solidFill>
                          <a:effectLst/>
                          <a:latin typeface="Calibri" panose="020F0502020204030204" pitchFamily="34" charset="0"/>
                        </a:rPr>
                        <a:t>Other Low Intensity subtotal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b"/>
                      <a:r>
                        <a:rPr lang="en-GB" sz="1200" b="1" i="1" u="none" strike="noStrike" dirty="0">
                          <a:solidFill>
                            <a:srgbClr val="000000"/>
                          </a:solidFill>
                          <a:effectLst/>
                          <a:latin typeface="Calibri" panose="020F0502020204030204" pitchFamily="34" charset="0"/>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b"/>
                      <a:r>
                        <a:rPr lang="en-GB" sz="1200" b="1" i="1" u="none" strike="noStrike" dirty="0">
                          <a:solidFill>
                            <a:srgbClr val="000000"/>
                          </a:solidFill>
                          <a:effectLst/>
                          <a:latin typeface="Calibri" panose="020F0502020204030204" pitchFamily="34" charset="0"/>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GB" sz="1200" b="0" i="0" u="none" strike="noStrike" dirty="0">
                          <a:solidFill>
                            <a:schemeClr val="tx1"/>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905102"/>
                  </a:ext>
                </a:extLst>
              </a:tr>
              <a:tr h="200025">
                <a:tc>
                  <a:txBody>
                    <a:bodyPr/>
                    <a:lstStyle/>
                    <a:p>
                      <a:pPr algn="l" rtl="0" fontAlgn="b"/>
                      <a:r>
                        <a:rPr lang="en-GB" sz="1200" b="0" i="0" u="none" strike="noStrike" dirty="0">
                          <a:solidFill>
                            <a:srgbClr val="000000"/>
                          </a:solidFill>
                          <a:effectLst/>
                          <a:latin typeface="Calibri" panose="020F0502020204030204" pitchFamily="34" charset="0"/>
                        </a:rPr>
                        <a:t>Other trainees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61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89889994"/>
                  </a:ext>
                </a:extLst>
              </a:tr>
              <a:tr h="200025">
                <a:tc>
                  <a:txBody>
                    <a:bodyPr/>
                    <a:lstStyle/>
                    <a:p>
                      <a:pPr algn="l" rtl="0" fontAlgn="b"/>
                      <a:r>
                        <a:rPr lang="en-GB" sz="1200" b="0" i="0" u="none" strike="noStrike" dirty="0">
                          <a:solidFill>
                            <a:srgbClr val="000000"/>
                          </a:solidFill>
                          <a:effectLst/>
                          <a:latin typeface="Calibri" panose="020F0502020204030204" pitchFamily="34" charset="0"/>
                        </a:rPr>
                        <a:t>"Other" 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673492"/>
                  </a:ext>
                </a:extLst>
              </a:tr>
              <a:tr h="200025">
                <a:tc>
                  <a:txBody>
                    <a:bodyPr/>
                    <a:lstStyle/>
                    <a:p>
                      <a:pPr algn="l" rtl="0" fontAlgn="b"/>
                      <a:r>
                        <a:rPr lang="en-GB" sz="1200" b="1" i="1" u="none" strike="noStrike" dirty="0">
                          <a:solidFill>
                            <a:srgbClr val="000000"/>
                          </a:solidFill>
                          <a:effectLst/>
                          <a:latin typeface="Calibri" panose="020F0502020204030204" pitchFamily="34" charset="0"/>
                        </a:rPr>
                        <a:t>Other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191121"/>
                  </a:ext>
                </a:extLst>
              </a:tr>
              <a:tr h="200025">
                <a:tc>
                  <a:txBody>
                    <a:bodyPr/>
                    <a:lstStyle/>
                    <a:p>
                      <a:pPr algn="l" rtl="0" fontAlgn="b"/>
                      <a:r>
                        <a:rPr lang="en-GB" sz="1200" b="1" i="0" u="none" strike="noStrike" dirty="0">
                          <a:solidFill>
                            <a:srgbClr val="000000"/>
                          </a:solidFill>
                          <a:effectLst/>
                          <a:latin typeface="Calibri" panose="020F0502020204030204" pitchFamily="34" charset="0"/>
                        </a:rPr>
                        <a:t>Total patient-facing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dirty="0">
                          <a:solidFill>
                            <a:srgbClr val="000000"/>
                          </a:solidFill>
                          <a:effectLst/>
                          <a:latin typeface="Calibri" panose="020F0502020204030204" pitchFamily="34" charset="0"/>
                        </a:rPr>
                        <a:t>8191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dirty="0">
                          <a:solidFill>
                            <a:srgbClr val="000000"/>
                          </a:solidFill>
                          <a:effectLst/>
                          <a:latin typeface="Calibri" panose="020F0502020204030204" pitchFamily="34" charset="0"/>
                        </a:rPr>
                        <a:t>9102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61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88088078"/>
                  </a:ext>
                </a:extLst>
              </a:tr>
            </a:tbl>
          </a:graphicData>
        </a:graphic>
      </p:graphicFrame>
      <p:graphicFrame>
        <p:nvGraphicFramePr>
          <p:cNvPr id="8" name="Table 7">
            <a:extLst>
              <a:ext uri="{FF2B5EF4-FFF2-40B4-BE49-F238E27FC236}">
                <a16:creationId xmlns:a16="http://schemas.microsoft.com/office/drawing/2014/main" id="{666E2F1B-68B9-417B-90D7-EDD3678984BB}"/>
              </a:ext>
            </a:extLst>
          </p:cNvPr>
          <p:cNvGraphicFramePr>
            <a:graphicFrameLocks noGrp="1"/>
          </p:cNvGraphicFramePr>
          <p:nvPr>
            <p:extLst>
              <p:ext uri="{D42A27DB-BD31-4B8C-83A1-F6EECF244321}">
                <p14:modId xmlns:p14="http://schemas.microsoft.com/office/powerpoint/2010/main" val="3855780687"/>
              </p:ext>
            </p:extLst>
          </p:nvPr>
        </p:nvGraphicFramePr>
        <p:xfrm>
          <a:off x="242886" y="4301434"/>
          <a:ext cx="5410201" cy="1800225"/>
        </p:xfrm>
        <a:graphic>
          <a:graphicData uri="http://schemas.openxmlformats.org/drawingml/2006/table">
            <a:tbl>
              <a:tblPr firstRow="1"/>
              <a:tblGrid>
                <a:gridCol w="3196648">
                  <a:extLst>
                    <a:ext uri="{9D8B030D-6E8A-4147-A177-3AD203B41FA5}">
                      <a16:colId xmlns:a16="http://schemas.microsoft.com/office/drawing/2014/main" val="2644583281"/>
                    </a:ext>
                  </a:extLst>
                </a:gridCol>
                <a:gridCol w="713538">
                  <a:extLst>
                    <a:ext uri="{9D8B030D-6E8A-4147-A177-3AD203B41FA5}">
                      <a16:colId xmlns:a16="http://schemas.microsoft.com/office/drawing/2014/main" val="3323196797"/>
                    </a:ext>
                  </a:extLst>
                </a:gridCol>
                <a:gridCol w="748422">
                  <a:extLst>
                    <a:ext uri="{9D8B030D-6E8A-4147-A177-3AD203B41FA5}">
                      <a16:colId xmlns:a16="http://schemas.microsoft.com/office/drawing/2014/main" val="3063530047"/>
                    </a:ext>
                  </a:extLst>
                </a:gridCol>
                <a:gridCol w="751593">
                  <a:extLst>
                    <a:ext uri="{9D8B030D-6E8A-4147-A177-3AD203B41FA5}">
                      <a16:colId xmlns:a16="http://schemas.microsoft.com/office/drawing/2014/main" val="3950471090"/>
                    </a:ext>
                  </a:extLst>
                </a:gridCol>
              </a:tblGrid>
              <a:tr h="200025">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dirty="0">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618902996"/>
                  </a:ext>
                </a:extLst>
              </a:tr>
              <a:tr h="200025">
                <a:tc gridSpan="4">
                  <a:txBody>
                    <a:bodyPr/>
                    <a:lstStyle/>
                    <a:p>
                      <a:pPr algn="l" rtl="0" fontAlgn="ctr"/>
                      <a:r>
                        <a:rPr lang="en-GB" sz="1200" b="1" i="0" u="none" strike="noStrike" dirty="0">
                          <a:solidFill>
                            <a:srgbClr val="000000"/>
                          </a:solidFill>
                          <a:effectLst/>
                          <a:latin typeface="Calibri" panose="020F0502020204030204" pitchFamily="34" charset="0"/>
                        </a:rPr>
                        <a:t>Non-patient 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4921074"/>
                  </a:ext>
                </a:extLst>
              </a:tr>
              <a:tr h="200025">
                <a:tc>
                  <a:txBody>
                    <a:bodyPr/>
                    <a:lstStyle/>
                    <a:p>
                      <a:pPr algn="l" fontAlgn="b"/>
                      <a:r>
                        <a:rPr lang="en-GB" sz="1200" b="0" i="0" u="none" strike="noStrike" dirty="0">
                          <a:solidFill>
                            <a:srgbClr val="000000"/>
                          </a:solidFill>
                          <a:effectLst/>
                          <a:latin typeface="Calibri" panose="020F0502020204030204" pitchFamily="34" charset="0"/>
                        </a:rPr>
                        <a:t>Supervisors - IAPT accredited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7921997"/>
                  </a:ext>
                </a:extLst>
              </a:tr>
              <a:tr h="200025">
                <a:tc>
                  <a:txBody>
                    <a:bodyPr/>
                    <a:lstStyle/>
                    <a:p>
                      <a:pPr algn="l" fontAlgn="b"/>
                      <a:r>
                        <a:rPr lang="en-GB" sz="1200" b="0" i="0" u="none" strike="noStrike">
                          <a:solidFill>
                            <a:srgbClr val="000000"/>
                          </a:solidFill>
                          <a:effectLst/>
                          <a:latin typeface="Calibri" panose="020F0502020204030204" pitchFamily="34" charset="0"/>
                        </a:rPr>
                        <a:t>Supervisors - not IAPT accredited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49878"/>
                  </a:ext>
                </a:extLst>
              </a:tr>
              <a:tr h="200025">
                <a:tc>
                  <a:txBody>
                    <a:bodyPr/>
                    <a:lstStyle/>
                    <a:p>
                      <a:pPr algn="l" fontAlgn="b"/>
                      <a:r>
                        <a:rPr lang="en-GB" sz="1200" b="0" i="0" u="none" strike="noStrike">
                          <a:solidFill>
                            <a:srgbClr val="000000"/>
                          </a:solidFill>
                          <a:effectLst/>
                          <a:latin typeface="Calibri" panose="020F0502020204030204" pitchFamily="34" charset="0"/>
                        </a:rPr>
                        <a:t>Managers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86927152"/>
                  </a:ext>
                </a:extLst>
              </a:tr>
              <a:tr h="200025">
                <a:tc>
                  <a:txBody>
                    <a:bodyPr/>
                    <a:lstStyle/>
                    <a:p>
                      <a:pPr algn="l" fontAlgn="b"/>
                      <a:r>
                        <a:rPr lang="en-GB" sz="1200" b="0" i="0" u="none" strike="noStrike" dirty="0">
                          <a:solidFill>
                            <a:srgbClr val="000000"/>
                          </a:solidFill>
                          <a:effectLst/>
                          <a:latin typeface="Calibri" panose="020F0502020204030204" pitchFamily="34" charset="0"/>
                        </a:rPr>
                        <a:t>Admin and clerical staff inc. data analysts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73133108"/>
                  </a:ext>
                </a:extLst>
              </a:tr>
              <a:tr h="200025">
                <a:tc>
                  <a:txBody>
                    <a:bodyPr/>
                    <a:lstStyle/>
                    <a:p>
                      <a:pPr algn="l" rtl="0" fontAlgn="b"/>
                      <a:r>
                        <a:rPr lang="en-GB" sz="1200" b="1" i="1" u="none" strike="noStrike">
                          <a:solidFill>
                            <a:srgbClr val="000000"/>
                          </a:solidFill>
                          <a:effectLst/>
                          <a:latin typeface="Calibri" panose="020F0502020204030204" pitchFamily="34" charset="0"/>
                        </a:rPr>
                        <a:t>Total non-patient facing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2135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2538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3497292"/>
                  </a:ext>
                </a:extLst>
              </a:tr>
              <a:tr h="200025">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608207"/>
                  </a:ext>
                </a:extLst>
              </a:tr>
              <a:tr h="200025">
                <a:tc>
                  <a:txBody>
                    <a:bodyPr/>
                    <a:lstStyle/>
                    <a:p>
                      <a:pPr algn="l" rtl="0" fontAlgn="b"/>
                      <a:r>
                        <a:rPr lang="en-GB" sz="1200" b="1" i="0" u="none" strike="noStrike">
                          <a:solidFill>
                            <a:srgbClr val="000000"/>
                          </a:solidFill>
                          <a:effectLst/>
                          <a:latin typeface="Calibri" panose="020F0502020204030204" pitchFamily="34" charset="0"/>
                        </a:rPr>
                        <a:t>Total staffing in IAPT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a:solidFill>
                            <a:srgbClr val="000000"/>
                          </a:solidFill>
                          <a:effectLst/>
                          <a:latin typeface="Calibri" panose="020F0502020204030204" pitchFamily="34" charset="0"/>
                        </a:rPr>
                        <a:t>10325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a:solidFill>
                            <a:srgbClr val="000000"/>
                          </a:solidFill>
                          <a:effectLst/>
                          <a:latin typeface="Calibri" panose="020F0502020204030204" pitchFamily="34" charset="0"/>
                        </a:rPr>
                        <a:t>11640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GB" sz="1200" b="0" i="0" u="none" strike="noStrike" dirty="0">
                          <a:solidFill>
                            <a:srgbClr val="0061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48235970"/>
                  </a:ext>
                </a:extLst>
              </a:tr>
            </a:tbl>
          </a:graphicData>
        </a:graphic>
      </p:graphicFrame>
      <p:sp>
        <p:nvSpPr>
          <p:cNvPr id="9" name="Content Placeholder 2">
            <a:extLst>
              <a:ext uri="{FF2B5EF4-FFF2-40B4-BE49-F238E27FC236}">
                <a16:creationId xmlns:a16="http://schemas.microsoft.com/office/drawing/2014/main" id="{A6EE16D0-A38B-498A-9DC6-BA150B670EF2}"/>
              </a:ext>
            </a:extLst>
          </p:cNvPr>
          <p:cNvSpPr>
            <a:spLocks noGrp="1"/>
          </p:cNvSpPr>
          <p:nvPr>
            <p:ph idx="1"/>
          </p:nvPr>
        </p:nvSpPr>
        <p:spPr>
          <a:xfrm>
            <a:off x="5788242" y="1334001"/>
            <a:ext cx="3222594" cy="4430774"/>
          </a:xfrm>
          <a:ln>
            <a:noFill/>
          </a:ln>
        </p:spPr>
        <p:txBody>
          <a:bodyPr>
            <a:noAutofit/>
          </a:bodyPr>
          <a:lstStyle/>
          <a:p>
            <a:pPr marL="0" indent="0">
              <a:buNone/>
            </a:pPr>
            <a:r>
              <a:rPr lang="en-GB" sz="1200" dirty="0"/>
              <a:t>In other patient-facing roles, there has been an evident shift in employment support staff being employed internally in March 2020, compared to June 2019 data which illustrated a greater reliance on external staff filling these roles. </a:t>
            </a:r>
          </a:p>
          <a:p>
            <a:pPr marL="0" indent="0">
              <a:buNone/>
            </a:pPr>
            <a:r>
              <a:rPr lang="en-GB" sz="1200" dirty="0"/>
              <a:t>As with high and low intensity trainee numbers, the number of other trainees in post has also seen an increase between census dates, although these trainees represent only a small number of employees nationally with the majority of trainee staff employed within either high or low intensity staffing groups.</a:t>
            </a:r>
          </a:p>
          <a:p>
            <a:pPr marL="0" indent="0">
              <a:buNone/>
            </a:pPr>
            <a:endParaRPr lang="en-GB" sz="1200" dirty="0"/>
          </a:p>
          <a:p>
            <a:pPr marL="0" indent="0">
              <a:buNone/>
            </a:pPr>
            <a:r>
              <a:rPr lang="en-GB" sz="1200" dirty="0"/>
              <a:t>Additionally, there has been a 19% increase in non-patient facing staff in post, which is to be expected in order to provide support for the increased number of patient-facing staff employed by IAPT providers.</a:t>
            </a:r>
          </a:p>
          <a:p>
            <a:pPr marL="0" indent="0">
              <a:buNone/>
            </a:pPr>
            <a:endParaRPr lang="en-GB" sz="1200" dirty="0"/>
          </a:p>
          <a:p>
            <a:pPr marL="0" indent="0">
              <a:buNone/>
            </a:pPr>
            <a:r>
              <a:rPr lang="en-GB" sz="1200" dirty="0"/>
              <a:t>Overall, total staffing has increased by 1,315 WTE (13%) which is a positive finding taking into account the short 9 month time period between census reporting dates.</a:t>
            </a:r>
          </a:p>
          <a:p>
            <a:pPr marL="0" indent="0">
              <a:buNone/>
            </a:pPr>
            <a:endParaRPr lang="en-GB" sz="1200" dirty="0"/>
          </a:p>
        </p:txBody>
      </p:sp>
    </p:spTree>
    <p:extLst>
      <p:ext uri="{BB962C8B-B14F-4D97-AF65-F5344CB8AC3E}">
        <p14:creationId xmlns:p14="http://schemas.microsoft.com/office/powerpoint/2010/main" val="384324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37466"/>
          </a:xfrm>
        </p:spPr>
        <p:txBody>
          <a:bodyPr>
            <a:noAutofit/>
          </a:bodyPr>
          <a:lstStyle/>
          <a:p>
            <a:r>
              <a:rPr lang="en-GB" sz="4000" dirty="0"/>
              <a:t>Project findings </a:t>
            </a:r>
            <a:br>
              <a:rPr lang="en-GB" sz="4000" dirty="0"/>
            </a:br>
            <a:r>
              <a:rPr lang="en-GB" sz="4000" dirty="0"/>
              <a:t>Core IAPT service provision and activity</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33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8</a:t>
            </a:fld>
            <a:endParaRPr lang="en-GB" dirty="0">
              <a:latin typeface="Calibri" panose="020F0502020204030204"/>
            </a:endParaRPr>
          </a:p>
        </p:txBody>
      </p:sp>
      <p:sp>
        <p:nvSpPr>
          <p:cNvPr id="7" name="Title 1">
            <a:extLst>
              <a:ext uri="{FF2B5EF4-FFF2-40B4-BE49-F238E27FC236}">
                <a16:creationId xmlns:a16="http://schemas.microsoft.com/office/drawing/2014/main" id="{7AAB59B0-37BD-40C5-91AA-6BFD63760E1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Service provisions - Access</a:t>
            </a:r>
          </a:p>
        </p:txBody>
      </p:sp>
      <p:sp>
        <p:nvSpPr>
          <p:cNvPr id="12" name="Content Placeholder 2">
            <a:extLst>
              <a:ext uri="{FF2B5EF4-FFF2-40B4-BE49-F238E27FC236}">
                <a16:creationId xmlns:a16="http://schemas.microsoft.com/office/drawing/2014/main" id="{701ADC35-3272-44C8-8AD4-45902722CD05}"/>
              </a:ext>
            </a:extLst>
          </p:cNvPr>
          <p:cNvSpPr>
            <a:spLocks noGrp="1"/>
          </p:cNvSpPr>
          <p:nvPr>
            <p:ph idx="1"/>
          </p:nvPr>
        </p:nvSpPr>
        <p:spPr>
          <a:xfrm>
            <a:off x="293418" y="1042983"/>
            <a:ext cx="8557164" cy="4430774"/>
          </a:xfrm>
          <a:ln>
            <a:noFill/>
          </a:ln>
        </p:spPr>
        <p:txBody>
          <a:bodyPr>
            <a:noAutofit/>
          </a:bodyPr>
          <a:lstStyle/>
          <a:p>
            <a:pPr marL="0" indent="0">
              <a:buNone/>
            </a:pPr>
            <a:r>
              <a:rPr lang="en-GB" sz="1200" b="0" i="0" u="none" strike="noStrike" baseline="0" dirty="0">
                <a:solidFill>
                  <a:srgbClr val="000000"/>
                </a:solidFill>
                <a:latin typeface="Calibri" panose="020F0502020204030204" pitchFamily="34" charset="0"/>
              </a:rPr>
              <a:t>Most services do not impose specific age limits. Indeed, a small number have developed pathways for specific patient cohorts. The charts below show the proportion of services with targeted services for young adults and older people. University services are common in areas with large student populations and may be co-located with student medical centres.</a:t>
            </a:r>
          </a:p>
          <a:p>
            <a:pPr marL="0" indent="0">
              <a:buNone/>
            </a:pPr>
            <a:r>
              <a:rPr lang="en-GB" sz="1200" dirty="0"/>
              <a:t>The proportion of IAPT providers who have specific pathways in place for patients aged 18-25 has increased from the 2019 project iteration, from 9% to 15%.</a:t>
            </a:r>
          </a:p>
          <a:p>
            <a:pPr marL="0" indent="0">
              <a:buNone/>
            </a:pPr>
            <a:r>
              <a:rPr lang="en-GB" sz="1200" dirty="0"/>
              <a:t>27% of IAPT providers have specific pathways for University students while 23% have services targeted specifically at Older Adults - unchanged from the 2019 reported position.</a:t>
            </a:r>
          </a:p>
        </p:txBody>
      </p:sp>
      <p:pic>
        <p:nvPicPr>
          <p:cNvPr id="2" name="Picture 1" descr="University students 27%&#10;18-25 year olds 15%&#10;Older Adults 23%">
            <a:extLst>
              <a:ext uri="{FF2B5EF4-FFF2-40B4-BE49-F238E27FC236}">
                <a16:creationId xmlns:a16="http://schemas.microsoft.com/office/drawing/2014/main" id="{BC1F5731-14D4-4BFC-A439-0AA89952E515}"/>
              </a:ext>
            </a:extLst>
          </p:cNvPr>
          <p:cNvPicPr>
            <a:picLocks noChangeAspect="1"/>
          </p:cNvPicPr>
          <p:nvPr/>
        </p:nvPicPr>
        <p:blipFill>
          <a:blip r:embed="rId2"/>
          <a:stretch>
            <a:fillRect/>
          </a:stretch>
        </p:blipFill>
        <p:spPr>
          <a:xfrm>
            <a:off x="1236151" y="2766365"/>
            <a:ext cx="6657409" cy="3097036"/>
          </a:xfrm>
          <a:prstGeom prst="rect">
            <a:avLst/>
          </a:prstGeom>
        </p:spPr>
      </p:pic>
    </p:spTree>
    <p:extLst>
      <p:ext uri="{BB962C8B-B14F-4D97-AF65-F5344CB8AC3E}">
        <p14:creationId xmlns:p14="http://schemas.microsoft.com/office/powerpoint/2010/main" val="382568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9</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23072EB3-6F26-49C7-8D21-72EE7D42A582}"/>
              </a:ext>
            </a:extLst>
          </p:cNvPr>
          <p:cNvSpPr>
            <a:spLocks noGrp="1"/>
          </p:cNvSpPr>
          <p:nvPr>
            <p:ph idx="1"/>
          </p:nvPr>
        </p:nvSpPr>
        <p:spPr>
          <a:xfrm>
            <a:off x="6057598" y="1822270"/>
            <a:ext cx="2650412" cy="4430774"/>
          </a:xfrm>
          <a:ln>
            <a:noFill/>
          </a:ln>
        </p:spPr>
        <p:txBody>
          <a:bodyPr>
            <a:noAutofit/>
          </a:bodyPr>
          <a:lstStyle/>
          <a:p>
            <a:pPr marL="0" indent="0">
              <a:buNone/>
            </a:pPr>
            <a:r>
              <a:rPr lang="en-GB" sz="1200" dirty="0"/>
              <a:t>Placement of lower/upper age bandings within core IAPT services remains largely unchanged from 2019, with the majority of organisations reporting a lower age limit of either 16 or 18 years.</a:t>
            </a:r>
          </a:p>
          <a:p>
            <a:pPr marL="0" indent="0">
              <a:buNone/>
            </a:pPr>
            <a:endParaRPr lang="en-GB" sz="1200" dirty="0"/>
          </a:p>
          <a:p>
            <a:pPr marL="0" indent="0">
              <a:buNone/>
            </a:pPr>
            <a:r>
              <a:rPr lang="en-GB" sz="1200" dirty="0"/>
              <a:t>In comparison, only a small number of providers advised that they had an upper age limit in place.</a:t>
            </a:r>
          </a:p>
        </p:txBody>
      </p:sp>
      <p:sp>
        <p:nvSpPr>
          <p:cNvPr id="6" name="Title 1">
            <a:extLst>
              <a:ext uri="{FF2B5EF4-FFF2-40B4-BE49-F238E27FC236}">
                <a16:creationId xmlns:a16="http://schemas.microsoft.com/office/drawing/2014/main" id="{2FD032E9-7D8A-4198-829C-BBD372C1B9E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Age restrictions</a:t>
            </a:r>
          </a:p>
        </p:txBody>
      </p:sp>
      <p:pic>
        <p:nvPicPr>
          <p:cNvPr id="3" name="Picture 2" descr="Placement of lower/upper age bandings within core IAPT services remains largely unchanged from 2019, with the majority of organisations reporting a lower age limit of either 16 or 18 years.&#10;&#10;In comparison, only a small number of providers advised that they had an upper age limit in place.&#10;">
            <a:extLst>
              <a:ext uri="{FF2B5EF4-FFF2-40B4-BE49-F238E27FC236}">
                <a16:creationId xmlns:a16="http://schemas.microsoft.com/office/drawing/2014/main" id="{52307A78-2B50-4597-B10C-DBF57002D6BB}"/>
              </a:ext>
            </a:extLst>
          </p:cNvPr>
          <p:cNvPicPr>
            <a:picLocks noChangeAspect="1"/>
          </p:cNvPicPr>
          <p:nvPr/>
        </p:nvPicPr>
        <p:blipFill>
          <a:blip r:embed="rId2"/>
          <a:stretch>
            <a:fillRect/>
          </a:stretch>
        </p:blipFill>
        <p:spPr>
          <a:xfrm>
            <a:off x="360000" y="1512000"/>
            <a:ext cx="5697598" cy="3907577"/>
          </a:xfrm>
          <a:prstGeom prst="rect">
            <a:avLst/>
          </a:prstGeom>
        </p:spPr>
      </p:pic>
    </p:spTree>
    <p:extLst>
      <p:ext uri="{BB962C8B-B14F-4D97-AF65-F5344CB8AC3E}">
        <p14:creationId xmlns:p14="http://schemas.microsoft.com/office/powerpoint/2010/main" val="3184333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2827C07CB8784CAAEDAB945DFA95DA" ma:contentTypeVersion="13" ma:contentTypeDescription="Create a new document." ma:contentTypeScope="" ma:versionID="8f2e34e72c93f61bf89691376482dfaf">
  <xsd:schema xmlns:xsd="http://www.w3.org/2001/XMLSchema" xmlns:xs="http://www.w3.org/2001/XMLSchema" xmlns:p="http://schemas.microsoft.com/office/2006/metadata/properties" xmlns:ns2="fc898526-d7bf-47a1-9108-973824a896d4" xmlns:ns3="99f9529c-6528-4ac7-8a52-515fe5b89348" targetNamespace="http://schemas.microsoft.com/office/2006/metadata/properties" ma:root="true" ma:fieldsID="7b8d954e588b8ddf4c70dd99aca626fb" ns2:_="" ns3:_="">
    <xsd:import namespace="fc898526-d7bf-47a1-9108-973824a896d4"/>
    <xsd:import namespace="99f9529c-6528-4ac7-8a52-515fe5b893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8526-d7bf-47a1-9108-973824a89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f9529c-6528-4ac7-8a52-515fe5b893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273623-CBB6-406A-B4E6-D61A985BD8A6}">
  <ds:schemaRefs>
    <ds:schemaRef ds:uri="http://schemas.microsoft.com/sharepoint/v3/contenttype/forms"/>
  </ds:schemaRefs>
</ds:datastoreItem>
</file>

<file path=customXml/itemProps2.xml><?xml version="1.0" encoding="utf-8"?>
<ds:datastoreItem xmlns:ds="http://schemas.openxmlformats.org/officeDocument/2006/customXml" ds:itemID="{F56D9CEC-AB86-4DB5-A16B-853D8D626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8526-d7bf-47a1-9108-973824a896d4"/>
    <ds:schemaRef ds:uri="99f9529c-6528-4ac7-8a52-515fe5b8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F2BB1B-DD2E-4112-88FB-376640BD2CCD}">
  <ds:schemaRefs>
    <ds:schemaRef ds:uri="http://schemas.microsoft.com/office/2006/metadata/properties"/>
    <ds:schemaRef ds:uri="http://purl.org/dc/elements/1.1/"/>
    <ds:schemaRef ds:uri="99f9529c-6528-4ac7-8a52-515fe5b89348"/>
    <ds:schemaRef ds:uri="http://schemas.openxmlformats.org/package/2006/metadata/core-properties"/>
    <ds:schemaRef ds:uri="http://www.w3.org/XML/1998/namespace"/>
    <ds:schemaRef ds:uri="http://purl.org/dc/terms/"/>
    <ds:schemaRef ds:uri="fc898526-d7bf-47a1-9108-973824a896d4"/>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10261</TotalTime>
  <Words>4246</Words>
  <Application>Microsoft Office PowerPoint</Application>
  <PresentationFormat>On-screen Show (4:3)</PresentationFormat>
  <Paragraphs>575</Paragraphs>
  <Slides>45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Courier New</vt:lpstr>
      <vt:lpstr>Office Theme</vt:lpstr>
      <vt:lpstr>Health Education England   Adult IAPT Workforce Census 2020 </vt:lpstr>
      <vt:lpstr>Contents</vt:lpstr>
      <vt:lpstr>2020 Adult IAPT Workforce Census</vt:lpstr>
      <vt:lpstr>Introduction and background</vt:lpstr>
      <vt:lpstr>National IAPT workforce overview – 2019 v 2020 pt. 1</vt:lpstr>
      <vt:lpstr>National IAPT workforce overview – 2019 v 2020 pt.2</vt:lpstr>
      <vt:lpstr>Project findings  Core IAPT service provision and activity</vt:lpstr>
      <vt:lpstr>Service provisions - Access</vt:lpstr>
      <vt:lpstr>Age restrictions</vt:lpstr>
      <vt:lpstr>Therapy in languages other than English</vt:lpstr>
      <vt:lpstr>Therapeutic offer</vt:lpstr>
      <vt:lpstr>Digital offer</vt:lpstr>
      <vt:lpstr>Project findings Workforce profile</vt:lpstr>
      <vt:lpstr>Workforce composition (WTE) pt. 1 </vt:lpstr>
      <vt:lpstr>Workforce composition (WTE) pt. 2</vt:lpstr>
      <vt:lpstr>Workforce size by provider</vt:lpstr>
      <vt:lpstr>Workforce composition – HITs Vs PWPs</vt:lpstr>
      <vt:lpstr>Workforce size by provider - HITs</vt:lpstr>
      <vt:lpstr>Workforce size by provider - PWPs</vt:lpstr>
      <vt:lpstr>HITs progressing from PWPs</vt:lpstr>
      <vt:lpstr>Trainees</vt:lpstr>
      <vt:lpstr>Project findings High Intensity staffing</vt:lpstr>
      <vt:lpstr>High Intensity Workforce composition (WTE)</vt:lpstr>
      <vt:lpstr>High Intensity Workforce – IAPT accreditation</vt:lpstr>
      <vt:lpstr>Project findings Low Intensity staffing</vt:lpstr>
      <vt:lpstr>Low Intensity Workforce composition (WTE)</vt:lpstr>
      <vt:lpstr>Low Intensity Workforce – IAPT accreditation</vt:lpstr>
      <vt:lpstr>Project findings IAPT LTC   </vt:lpstr>
      <vt:lpstr>Service provisions – IAPT LTC</vt:lpstr>
      <vt:lpstr>HITs in IAPT – LTC services</vt:lpstr>
      <vt:lpstr>PWPs in IAPT – LTC services</vt:lpstr>
      <vt:lpstr>IAPT – LTC top-up training</vt:lpstr>
      <vt:lpstr>Project findings Workforce demographics</vt:lpstr>
      <vt:lpstr>Ethnicity</vt:lpstr>
      <vt:lpstr>Gender</vt:lpstr>
      <vt:lpstr>Project findings Sickness, vacancies and temporary staffing</vt:lpstr>
      <vt:lpstr>Sickness</vt:lpstr>
      <vt:lpstr>Bank and Agency Staff</vt:lpstr>
      <vt:lpstr>Vacancies</vt:lpstr>
      <vt:lpstr>Total staff who left services in previous 12 months</vt:lpstr>
      <vt:lpstr>Conclusions</vt:lpstr>
      <vt:lpstr>Conclusion</vt:lpstr>
      <vt:lpstr>Appendix</vt:lpstr>
      <vt:lpstr>2020 staffing</vt:lpstr>
      <vt:lpstr>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Hughes</dc:creator>
  <cp:lastModifiedBy>Devon Puttick</cp:lastModifiedBy>
  <cp:revision>548</cp:revision>
  <cp:lastPrinted>2020-02-07T09:45:16Z</cp:lastPrinted>
  <dcterms:created xsi:type="dcterms:W3CDTF">2019-08-20T13:11:34Z</dcterms:created>
  <dcterms:modified xsi:type="dcterms:W3CDTF">2021-08-03T13:16:24Z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0x010100472827C07CB8784CAAEDAB945DFA95DA</vt:lpwstr>
  </property>
</Properties>
</file>