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4"/>
  </p:sldMasterIdLst>
  <p:notesMasterIdLst>
    <p:notesMasterId r:id="rId33"/>
  </p:notesMasterIdLst>
  <p:handoutMasterIdLst>
    <p:handoutMasterId r:id="rId34"/>
  </p:handoutMasterIdLst>
  <p:sldIdLst>
    <p:sldId id="270" r:id="rId5"/>
    <p:sldId id="1955" r:id="rId6"/>
    <p:sldId id="1963" r:id="rId7"/>
    <p:sldId id="1956" r:id="rId8"/>
    <p:sldId id="1958" r:id="rId9"/>
    <p:sldId id="1973" r:id="rId10"/>
    <p:sldId id="1976" r:id="rId11"/>
    <p:sldId id="1977" r:id="rId12"/>
    <p:sldId id="1978" r:id="rId13"/>
    <p:sldId id="1979" r:id="rId14"/>
    <p:sldId id="1980" r:id="rId15"/>
    <p:sldId id="2145707348" r:id="rId16"/>
    <p:sldId id="2145707342" r:id="rId17"/>
    <p:sldId id="1993" r:id="rId18"/>
    <p:sldId id="1962" r:id="rId19"/>
    <p:sldId id="1957" r:id="rId20"/>
    <p:sldId id="1959" r:id="rId21"/>
    <p:sldId id="1964" r:id="rId22"/>
    <p:sldId id="1946" r:id="rId23"/>
    <p:sldId id="1984" r:id="rId24"/>
    <p:sldId id="2145707349" r:id="rId25"/>
    <p:sldId id="1981" r:id="rId26"/>
    <p:sldId id="1983" r:id="rId27"/>
    <p:sldId id="1982" r:id="rId28"/>
    <p:sldId id="1970" r:id="rId29"/>
    <p:sldId id="1971" r:id="rId30"/>
    <p:sldId id="2145707350" r:id="rId31"/>
    <p:sldId id="1975" r:id="rId32"/>
  </p:sldIdLst>
  <p:sldSz cx="12192000" cy="6858000"/>
  <p:notesSz cx="6858000" cy="99456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33"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DCF902-B471-64F2-4186-79BF89259B9C}" name="Atif Shamim" initials="AS" userId="S::Atif.Shamim@hee.nhs.uk::aa0d184c-50b6-4c4d-8340-4be103b97b5b" providerId="AD"/>
  <p188:author id="{F9CE5A08-313E-4D47-877B-A8D4F978C60A}" name="Delphine Abbott" initials="DA" userId="S::Delphine.Abbott@hee.nhs.uk::d5aa380b-d8d4-4c2c-98fa-5bdee9899d7e" providerId="AD"/>
  <p188:author id="{65461B2C-C20F-90EF-C525-1C93227452A2}" name="Nick Haddington" initials="NH" userId="S::nick.haddington@hee.nhs.uk::cea9fb1f-7f98-4e90-b881-53166872c00e" providerId="AD"/>
  <p188:author id="{BCD8E933-8128-E303-7B66-ECCEA70DBC4E}" name="HADDINGTON, Nick (NHS ENGLAND - T1510)" initials="" userId="S::nick.haddington@nhs.net::89f7b0c8-7ad7-4ef8-b9d0-b587369c7680" providerId="AD"/>
  <p188:author id="{11569258-5F40-3614-DCC2-74C2DB87F331}" name="Atif Shamim" initials="AS" userId="S::atif.shamim@hee.nhs.uk::aa0d184c-50b6-4c4d-8340-4be103b97b5b" providerId="AD"/>
  <p188:author id="{5541815A-E322-D6B7-EF19-CFBA31D4E38A}" name="Sarah Crawshaw" initials="SC" userId="S::Sarah.Crawshaw@hee.nhs.uk::6edda0ea-b040-44bc-8586-70511c88c6f8" providerId="AD"/>
  <p188:author id="{CC6A756A-AB2B-5C60-5215-0449C8416680}" name="Rosalyne Cheeseman" initials="RC" userId="S::rosalyne.cheeseman@hee.nhs.uk::67d6ae17-c9ef-4204-bfed-3ae4bb3ecd6f" providerId="AD"/>
  <p188:author id="{021AF276-0420-7D16-AF73-B93703F02E6D}" name="Shamim, Atif (NHS ENGLAND - T1510)" initials="AS" userId="S::atif.shamim@nhs.net::2cc4dd74-7775-4ed3-8385-e85dd97be3fc" providerId="AD"/>
  <p188:author id="{93B25AB8-822D-95A3-F021-B9D52B7B7C58}" name="Paul Duell" initials="PD" userId="S::paul.duell@hee.nhs.uk::06597526-5954-4e5c-ba0e-31d59c069b49" providerId="AD"/>
  <p188:author id="{8CB8A5EC-2D8B-C725-5881-017778DD8ABD}" name="Delphine Abbott" initials="DA" userId="S::delphine.abbott@hee.nhs.uk::d5aa380b-d8d4-4c2c-98fa-5bdee9899d7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a:srgbClr val="0072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BFFC97-200C-4C75-8757-40B6065505A7}" v="3" dt="2024-05-03T16:49:43.4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249" autoAdjust="0"/>
  </p:normalViewPr>
  <p:slideViewPr>
    <p:cSldViewPr snapToGrid="0">
      <p:cViewPr varScale="1">
        <p:scale>
          <a:sx n="100" d="100"/>
          <a:sy n="100" d="100"/>
        </p:scale>
        <p:origin x="918" y="96"/>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133"/>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97284"/>
          </a:xfrm>
          <a:prstGeom prst="rect">
            <a:avLst/>
          </a:prstGeom>
        </p:spPr>
        <p:txBody>
          <a:bodyPr vert="horz" lIns="91440" tIns="45720" rIns="91440" bIns="45720" rtlCol="0"/>
          <a:lstStyle>
            <a:lvl1pPr algn="r">
              <a:defRPr sz="1200"/>
            </a:lvl1pPr>
          </a:lstStyle>
          <a:p>
            <a:fld id="{1790A331-7ADD-4391-8CA5-606C9BFD26F5}" type="datetimeFigureOut">
              <a:rPr lang="en-GB" smtClean="0"/>
              <a:t>03/05/2024</a:t>
            </a:fld>
            <a:endParaRPr lang="en-GB"/>
          </a:p>
        </p:txBody>
      </p:sp>
      <p:sp>
        <p:nvSpPr>
          <p:cNvPr id="4" name="Footer Placeholder 3"/>
          <p:cNvSpPr>
            <a:spLocks noGrp="1"/>
          </p:cNvSpPr>
          <p:nvPr>
            <p:ph type="ftr" sz="quarter" idx="2"/>
          </p:nvPr>
        </p:nvSpPr>
        <p:spPr>
          <a:xfrm>
            <a:off x="0" y="9446678"/>
            <a:ext cx="2971800" cy="497284"/>
          </a:xfrm>
          <a:prstGeom prst="rect">
            <a:avLst/>
          </a:prstGeom>
        </p:spPr>
        <p:txBody>
          <a:bodyPr vert="horz" lIns="91440" tIns="45720" rIns="91440" bIns="45720" rtlCol="0" anchor="b"/>
          <a:lstStyle>
            <a:lvl1pPr algn="l">
              <a:defRPr sz="1200"/>
            </a:lvl1pPr>
          </a:lstStyle>
          <a:p>
            <a:r>
              <a:rPr lang="en-GB"/>
              <a:t>NHS Improvement</a:t>
            </a:r>
          </a:p>
        </p:txBody>
      </p:sp>
      <p:sp>
        <p:nvSpPr>
          <p:cNvPr id="5" name="Slide Number Placeholder 4"/>
          <p:cNvSpPr>
            <a:spLocks noGrp="1"/>
          </p:cNvSpPr>
          <p:nvPr>
            <p:ph type="sldNum" sz="quarter" idx="3"/>
          </p:nvPr>
        </p:nvSpPr>
        <p:spPr>
          <a:xfrm>
            <a:off x="3884613" y="9446678"/>
            <a:ext cx="2971800" cy="497284"/>
          </a:xfrm>
          <a:prstGeom prst="rect">
            <a:avLst/>
          </a:prstGeom>
        </p:spPr>
        <p:txBody>
          <a:bodyPr vert="horz" lIns="91440" tIns="45720" rIns="91440" bIns="45720" rtlCol="0" anchor="b"/>
          <a:lstStyle>
            <a:lvl1pPr algn="r">
              <a:defRPr sz="1200"/>
            </a:lvl1pPr>
          </a:lstStyle>
          <a:p>
            <a:fld id="{0EAE16CE-1862-465F-9912-D0001C1A0F9A}" type="slidenum">
              <a:rPr lang="en-GB" smtClean="0"/>
              <a:t>‹#›</a:t>
            </a:fld>
            <a:endParaRPr lang="en-GB"/>
          </a:p>
        </p:txBody>
      </p:sp>
    </p:spTree>
    <p:extLst>
      <p:ext uri="{BB962C8B-B14F-4D97-AF65-F5344CB8AC3E}">
        <p14:creationId xmlns:p14="http://schemas.microsoft.com/office/powerpoint/2010/main" val="85506748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97284"/>
          </a:xfrm>
          <a:prstGeom prst="rect">
            <a:avLst/>
          </a:prstGeom>
        </p:spPr>
        <p:txBody>
          <a:bodyPr vert="horz" lIns="91440" tIns="45720" rIns="91440" bIns="45720" rtlCol="0"/>
          <a:lstStyle>
            <a:lvl1pPr algn="r">
              <a:defRPr sz="1200"/>
            </a:lvl1pPr>
          </a:lstStyle>
          <a:p>
            <a:fld id="{002AE991-F138-4FD8-982E-957F3CA6A0F6}" type="datetimeFigureOut">
              <a:rPr lang="en-GB" smtClean="0"/>
              <a:t>03/05/2024</a:t>
            </a:fld>
            <a:endParaRPr lang="en-GB"/>
          </a:p>
        </p:txBody>
      </p:sp>
      <p:sp>
        <p:nvSpPr>
          <p:cNvPr id="4" name="Slide Image Placeholder 3"/>
          <p:cNvSpPr>
            <a:spLocks noGrp="1" noRot="1" noChangeAspect="1"/>
          </p:cNvSpPr>
          <p:nvPr>
            <p:ph type="sldImg" idx="2"/>
          </p:nvPr>
        </p:nvSpPr>
        <p:spPr>
          <a:xfrm>
            <a:off x="114300" y="746125"/>
            <a:ext cx="6629400" cy="37290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724202"/>
            <a:ext cx="5486400" cy="447556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6678"/>
            <a:ext cx="2971800" cy="497284"/>
          </a:xfrm>
          <a:prstGeom prst="rect">
            <a:avLst/>
          </a:prstGeom>
        </p:spPr>
        <p:txBody>
          <a:bodyPr vert="horz" lIns="91440" tIns="45720" rIns="91440" bIns="45720" rtlCol="0" anchor="b"/>
          <a:lstStyle>
            <a:lvl1pPr algn="l">
              <a:defRPr sz="1200"/>
            </a:lvl1pPr>
          </a:lstStyle>
          <a:p>
            <a:r>
              <a:rPr lang="en-GB"/>
              <a:t>NHS Improvement</a:t>
            </a:r>
          </a:p>
        </p:txBody>
      </p:sp>
      <p:sp>
        <p:nvSpPr>
          <p:cNvPr id="7" name="Slide Number Placeholder 6"/>
          <p:cNvSpPr>
            <a:spLocks noGrp="1"/>
          </p:cNvSpPr>
          <p:nvPr>
            <p:ph type="sldNum" sz="quarter" idx="5"/>
          </p:nvPr>
        </p:nvSpPr>
        <p:spPr>
          <a:xfrm>
            <a:off x="3884613" y="9446678"/>
            <a:ext cx="2971800" cy="497284"/>
          </a:xfrm>
          <a:prstGeom prst="rect">
            <a:avLst/>
          </a:prstGeom>
        </p:spPr>
        <p:txBody>
          <a:bodyPr vert="horz" lIns="91440" tIns="45720" rIns="91440" bIns="45720" rtlCol="0" anchor="b"/>
          <a:lstStyle>
            <a:lvl1pPr algn="r">
              <a:defRPr sz="1200"/>
            </a:lvl1pPr>
          </a:lstStyle>
          <a:p>
            <a:fld id="{7890AB7D-FC04-41BF-88F7-E47891A06283}" type="slidenum">
              <a:rPr lang="en-GB" smtClean="0"/>
              <a:t>‹#›</a:t>
            </a:fld>
            <a:endParaRPr lang="en-GB"/>
          </a:p>
        </p:txBody>
      </p:sp>
    </p:spTree>
    <p:extLst>
      <p:ext uri="{BB962C8B-B14F-4D97-AF65-F5344CB8AC3E}">
        <p14:creationId xmlns:p14="http://schemas.microsoft.com/office/powerpoint/2010/main" val="118901105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A470DE-FDEF-4ADC-8B72-5E08AC75DF2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15405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16</a:t>
            </a:fld>
            <a:endParaRPr lang="en-GB"/>
          </a:p>
        </p:txBody>
      </p:sp>
    </p:spTree>
    <p:extLst>
      <p:ext uri="{BB962C8B-B14F-4D97-AF65-F5344CB8AC3E}">
        <p14:creationId xmlns:p14="http://schemas.microsoft.com/office/powerpoint/2010/main" val="2913225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17</a:t>
            </a:fld>
            <a:endParaRPr lang="en-GB"/>
          </a:p>
        </p:txBody>
      </p:sp>
    </p:spTree>
    <p:extLst>
      <p:ext uri="{BB962C8B-B14F-4D97-AF65-F5344CB8AC3E}">
        <p14:creationId xmlns:p14="http://schemas.microsoft.com/office/powerpoint/2010/main" val="11884889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19</a:t>
            </a:fld>
            <a:endParaRPr lang="en-GB"/>
          </a:p>
        </p:txBody>
      </p:sp>
    </p:spTree>
    <p:extLst>
      <p:ext uri="{BB962C8B-B14F-4D97-AF65-F5344CB8AC3E}">
        <p14:creationId xmlns:p14="http://schemas.microsoft.com/office/powerpoint/2010/main" val="2650091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20</a:t>
            </a:fld>
            <a:endParaRPr lang="en-GB"/>
          </a:p>
        </p:txBody>
      </p:sp>
    </p:spTree>
    <p:extLst>
      <p:ext uri="{BB962C8B-B14F-4D97-AF65-F5344CB8AC3E}">
        <p14:creationId xmlns:p14="http://schemas.microsoft.com/office/powerpoint/2010/main" val="21734841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23</a:t>
            </a:fld>
            <a:endParaRPr lang="en-GB"/>
          </a:p>
        </p:txBody>
      </p:sp>
    </p:spTree>
    <p:extLst>
      <p:ext uri="{BB962C8B-B14F-4D97-AF65-F5344CB8AC3E}">
        <p14:creationId xmlns:p14="http://schemas.microsoft.com/office/powerpoint/2010/main" val="35195907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24</a:t>
            </a:fld>
            <a:endParaRPr lang="en-GB"/>
          </a:p>
        </p:txBody>
      </p:sp>
    </p:spTree>
    <p:extLst>
      <p:ext uri="{BB962C8B-B14F-4D97-AF65-F5344CB8AC3E}">
        <p14:creationId xmlns:p14="http://schemas.microsoft.com/office/powerpoint/2010/main" val="41844565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26</a:t>
            </a:fld>
            <a:endParaRPr lang="en-GB"/>
          </a:p>
        </p:txBody>
      </p:sp>
    </p:spTree>
    <p:extLst>
      <p:ext uri="{BB962C8B-B14F-4D97-AF65-F5344CB8AC3E}">
        <p14:creationId xmlns:p14="http://schemas.microsoft.com/office/powerpoint/2010/main" val="27320182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28</a:t>
            </a:fld>
            <a:endParaRPr lang="en-GB"/>
          </a:p>
        </p:txBody>
      </p:sp>
    </p:spTree>
    <p:extLst>
      <p:ext uri="{BB962C8B-B14F-4D97-AF65-F5344CB8AC3E}">
        <p14:creationId xmlns:p14="http://schemas.microsoft.com/office/powerpoint/2010/main" val="3562513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2</a:t>
            </a:fld>
            <a:endParaRPr lang="en-GB"/>
          </a:p>
        </p:txBody>
      </p:sp>
    </p:spTree>
    <p:extLst>
      <p:ext uri="{BB962C8B-B14F-4D97-AF65-F5344CB8AC3E}">
        <p14:creationId xmlns:p14="http://schemas.microsoft.com/office/powerpoint/2010/main" val="693525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4</a:t>
            </a:fld>
            <a:endParaRPr lang="en-GB"/>
          </a:p>
        </p:txBody>
      </p:sp>
    </p:spTree>
    <p:extLst>
      <p:ext uri="{BB962C8B-B14F-4D97-AF65-F5344CB8AC3E}">
        <p14:creationId xmlns:p14="http://schemas.microsoft.com/office/powerpoint/2010/main" val="1827587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5</a:t>
            </a:fld>
            <a:endParaRPr lang="en-GB"/>
          </a:p>
        </p:txBody>
      </p:sp>
    </p:spTree>
    <p:extLst>
      <p:ext uri="{BB962C8B-B14F-4D97-AF65-F5344CB8AC3E}">
        <p14:creationId xmlns:p14="http://schemas.microsoft.com/office/powerpoint/2010/main" val="3551372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8</a:t>
            </a:fld>
            <a:endParaRPr lang="en-GB"/>
          </a:p>
        </p:txBody>
      </p:sp>
    </p:spTree>
    <p:extLst>
      <p:ext uri="{BB962C8B-B14F-4D97-AF65-F5344CB8AC3E}">
        <p14:creationId xmlns:p14="http://schemas.microsoft.com/office/powerpoint/2010/main" val="2812687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9</a:t>
            </a:fld>
            <a:endParaRPr lang="en-GB"/>
          </a:p>
        </p:txBody>
      </p:sp>
    </p:spTree>
    <p:extLst>
      <p:ext uri="{BB962C8B-B14F-4D97-AF65-F5344CB8AC3E}">
        <p14:creationId xmlns:p14="http://schemas.microsoft.com/office/powerpoint/2010/main" val="1823040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10</a:t>
            </a:fld>
            <a:endParaRPr lang="en-GB"/>
          </a:p>
        </p:txBody>
      </p:sp>
    </p:spTree>
    <p:extLst>
      <p:ext uri="{BB962C8B-B14F-4D97-AF65-F5344CB8AC3E}">
        <p14:creationId xmlns:p14="http://schemas.microsoft.com/office/powerpoint/2010/main" val="1992318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11</a:t>
            </a:fld>
            <a:endParaRPr lang="en-GB"/>
          </a:p>
        </p:txBody>
      </p:sp>
    </p:spTree>
    <p:extLst>
      <p:ext uri="{BB962C8B-B14F-4D97-AF65-F5344CB8AC3E}">
        <p14:creationId xmlns:p14="http://schemas.microsoft.com/office/powerpoint/2010/main" val="1494874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1 –in terms of complexity/acuity</a:t>
            </a:r>
          </a:p>
          <a:p>
            <a:r>
              <a:rPr lang="en-GB"/>
              <a:t>2 – it cannot be a non-healthcare area such as aesthetics</a:t>
            </a:r>
          </a:p>
          <a:p>
            <a:r>
              <a:rPr lang="en-GB"/>
              <a:t>3 – </a:t>
            </a:r>
          </a:p>
          <a:p>
            <a:r>
              <a:rPr lang="en-GB"/>
              <a:t>4 –under effective supervision, and complete the prescribing assessment activities with</a:t>
            </a:r>
          </a:p>
          <a:p>
            <a:r>
              <a:rPr lang="en-GB"/>
              <a:t>5 –</a:t>
            </a:r>
          </a:p>
          <a:p>
            <a:r>
              <a:rPr lang="en-GB"/>
              <a:t>6 –</a:t>
            </a:r>
          </a:p>
          <a:p>
            <a:endParaRPr lang="en-GB"/>
          </a:p>
          <a:p>
            <a:r>
              <a:rPr lang="en-GB"/>
              <a:t>The nominated prescribing area does not need to be one in which the trainee pharmacist is actively diagnosing a ‘new’ or undifferentiated condition – it could for example be: </a:t>
            </a:r>
          </a:p>
          <a:p>
            <a:pPr marL="171450" indent="-171450">
              <a:buFont typeface="Arial" panose="020B0604020202020204" pitchFamily="34" charset="0"/>
              <a:buChar char="•"/>
            </a:pPr>
            <a:r>
              <a:rPr lang="en-GB"/>
              <a:t>the ongoing management of an existing condition (for example in a chronic condition clinic in general practice)</a:t>
            </a:r>
          </a:p>
          <a:p>
            <a:pPr marL="171450" indent="-171450">
              <a:buFont typeface="Arial" panose="020B0604020202020204" pitchFamily="34" charset="0"/>
              <a:buChar char="•"/>
            </a:pPr>
            <a:r>
              <a:rPr lang="en-GB"/>
              <a:t>medicines optimisation within the provision of clinical services (for example in the admissions setting in secondary care as part of medicines reconciliation)</a:t>
            </a:r>
          </a:p>
          <a:p>
            <a:pPr marL="0" indent="0">
              <a:buFont typeface="Arial" panose="020B0604020202020204" pitchFamily="34" charset="0"/>
              <a:buNone/>
            </a:pPr>
            <a:endParaRPr lang="en-GB"/>
          </a:p>
          <a:p>
            <a:pPr marL="0" indent="0">
              <a:buFont typeface="Arial" panose="020B0604020202020204" pitchFamily="34" charset="0"/>
              <a:buNone/>
            </a:pPr>
            <a:r>
              <a:rPr lang="en-GB"/>
              <a:t>Both of the examples above will require diagnostic and /or clinical reasoning to be demonstrated and would give plenty of opportunity for the capabilities of a prescriber to be demonstrated. In conjunction with stakeholders from all sectors, NHS England have developed some examples of what newly qualified prescribing might look like in 2026, in our Emerging routes to early career prescribing in pharmacy resource.</a:t>
            </a:r>
          </a:p>
        </p:txBody>
      </p:sp>
      <p:sp>
        <p:nvSpPr>
          <p:cNvPr id="4" name="Slide Number Placeholder 3"/>
          <p:cNvSpPr>
            <a:spLocks noGrp="1"/>
          </p:cNvSpPr>
          <p:nvPr>
            <p:ph type="sldNum" sz="quarter" idx="5"/>
          </p:nvPr>
        </p:nvSpPr>
        <p:spPr/>
        <p:txBody>
          <a:bodyPr/>
          <a:lstStyle/>
          <a:p>
            <a:fld id="{8C3AC96A-6576-470B-A9D2-FDE3C4E7126B}" type="slidenum">
              <a:rPr lang="en-GB" smtClean="0"/>
              <a:t>13</a:t>
            </a:fld>
            <a:endParaRPr lang="en-GB"/>
          </a:p>
        </p:txBody>
      </p:sp>
    </p:spTree>
    <p:extLst>
      <p:ext uri="{BB962C8B-B14F-4D97-AF65-F5344CB8AC3E}">
        <p14:creationId xmlns:p14="http://schemas.microsoft.com/office/powerpoint/2010/main" val="1034390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8.png"/><Relationship Id="rId3" Type="http://schemas.openxmlformats.org/officeDocument/2006/relationships/hyperlink" Target="https://www.linkedin.com/company/nhse-wte/" TargetMode="External"/><Relationship Id="rId7" Type="http://schemas.openxmlformats.org/officeDocument/2006/relationships/image" Target="../media/image13.svg"/><Relationship Id="rId12" Type="http://schemas.openxmlformats.org/officeDocument/2006/relationships/image" Target="../media/image2.png"/><Relationship Id="rId2" Type="http://schemas.openxmlformats.org/officeDocument/2006/relationships/hyperlink" Target="https://twitter.com/SWPharm_NHSEWTE" TargetMode="External"/><Relationship Id="rId16" Type="http://schemas.openxmlformats.org/officeDocument/2006/relationships/hyperlink" Target="mailto:Pharmacy.sw@hee.nhs.uk" TargetMode="External"/><Relationship Id="rId1" Type="http://schemas.openxmlformats.org/officeDocument/2006/relationships/slideMaster" Target="../slideMasters/slideMaster1.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hyperlink" Target="https://www.hee.nhs.uk/" TargetMode="External"/><Relationship Id="rId15" Type="http://schemas.openxmlformats.org/officeDocument/2006/relationships/image" Target="../media/image20.svg"/><Relationship Id="rId10" Type="http://schemas.openxmlformats.org/officeDocument/2006/relationships/image" Target="../media/image16.png"/><Relationship Id="rId4" Type="http://schemas.openxmlformats.org/officeDocument/2006/relationships/hyperlink" Target="https://www.england.nhs.uk/" TargetMode="External"/><Relationship Id="rId9" Type="http://schemas.openxmlformats.org/officeDocument/2006/relationships/image" Target="../media/image15.svg"/><Relationship Id="rId14" Type="http://schemas.openxmlformats.org/officeDocument/2006/relationships/image" Target="../media/image19.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Heading, content, basic text one col">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32DDCA5-A307-96EA-64A8-CCBA8E5F6393}"/>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47413" y="3166643"/>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Content Placeholder 2"/>
          <p:cNvSpPr>
            <a:spLocks noGrp="1"/>
          </p:cNvSpPr>
          <p:nvPr>
            <p:ph idx="1" hasCustomPrompt="1"/>
          </p:nvPr>
        </p:nvSpPr>
        <p:spPr>
          <a:xfrm>
            <a:off x="412708" y="2106000"/>
            <a:ext cx="7632000" cy="4026443"/>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200" b="0">
                <a:solidFill>
                  <a:schemeClr val="accent6"/>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2830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CON Grid Boxes 4UP Gre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6" name="Picture 5">
            <a:extLst>
              <a:ext uri="{FF2B5EF4-FFF2-40B4-BE49-F238E27FC236}">
                <a16:creationId xmlns:a16="http://schemas.microsoft.com/office/drawing/2014/main" id="{2F244FF8-F4E4-0514-77D0-8D8D69F9337B}"/>
              </a:ext>
            </a:extLst>
          </p:cNvPr>
          <p:cNvPicPr>
            <a:picLocks noChangeAspect="1"/>
          </p:cNvPicPr>
          <p:nvPr/>
        </p:nvPicPr>
        <p:blipFill>
          <a:blip r:embed="rId2"/>
          <a:stretch>
            <a:fillRect/>
          </a:stretch>
        </p:blipFill>
        <p:spPr>
          <a:xfrm rot="10800000">
            <a:off x="9220370" y="244040"/>
            <a:ext cx="3064672" cy="187960"/>
          </a:xfrm>
          <a:prstGeom prst="rect">
            <a:avLst/>
          </a:prstGeom>
        </p:spPr>
      </p:pic>
      <p:cxnSp>
        <p:nvCxnSpPr>
          <p:cNvPr id="7" name="Straight Connector 6">
            <a:extLst>
              <a:ext uri="{FF2B5EF4-FFF2-40B4-BE49-F238E27FC236}">
                <a16:creationId xmlns:a16="http://schemas.microsoft.com/office/drawing/2014/main" id="{7DBEB741-20EA-C36A-7EF8-DE1CD1F1AA0C}"/>
              </a:ext>
            </a:extLst>
          </p:cNvPr>
          <p:cNvCxnSpPr>
            <a:cxnSpLocks/>
          </p:cNvCxnSpPr>
          <p:nvPr/>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429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CON Grid Boxes 2UP Gre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9B26CA0-4967-284E-42B6-5686F8C6B07B}"/>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p:nvSpPr>
        <p:spPr>
          <a:xfrm>
            <a:off x="432000"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8"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p:nvSpPr>
        <p:spPr>
          <a:xfrm>
            <a:off x="4324378"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Lst>
          </p:cNvPr>
          <p:cNvPicPr>
            <a:picLocks noChangeAspect="1"/>
          </p:cNvPicPr>
          <p:nvPr/>
        </p:nvPicPr>
        <p:blipFill>
          <a:blip r:embed="rId2"/>
          <a:stretch>
            <a:fillRect/>
          </a:stretch>
        </p:blipFill>
        <p:spPr>
          <a:xfrm rot="10800000">
            <a:off x="9220370"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Lst>
          </p:cNvPr>
          <p:cNvCxnSpPr>
            <a:cxnSpLocks/>
          </p:cNvCxnSpPr>
          <p:nvPr/>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6044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Grid, Titles 4UP Grey">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8BBC9FB-69CA-ACB9-E6B9-6E2830215B65}"/>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Top Corners Rounded 17">
            <a:extLst>
              <a:ext uri="{FF2B5EF4-FFF2-40B4-BE49-F238E27FC236}">
                <a16:creationId xmlns:a16="http://schemas.microsoft.com/office/drawing/2014/main" id="{205929B3-ED58-E54F-B724-E24FB5F163DF}"/>
              </a:ext>
            </a:extLst>
          </p:cNvPr>
          <p:cNvSpPr/>
          <p:nvPr/>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2"/>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Lst>
          </p:cNvPr>
          <p:cNvPicPr>
            <a:picLocks noChangeAspect="1"/>
          </p:cNvPicPr>
          <p:nvPr/>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3012924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Icon Grid Boxes 2UP with Intro">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ECF5444-DD33-9C60-EE5C-BAE130A1CBF5}"/>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743014"/>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p:nvSpPr>
        <p:spPr>
          <a:xfrm>
            <a:off x="4366871"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743014"/>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p:nvSpPr>
        <p:spPr>
          <a:xfrm>
            <a:off x="8259249"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7" name="Content Placeholder 3">
            <a:extLst>
              <a:ext uri="{FF2B5EF4-FFF2-40B4-BE49-F238E27FC236}">
                <a16:creationId xmlns:a16="http://schemas.microsoft.com/office/drawing/2014/main" id="{88166480-FB4D-C34C-807C-7BA7DD328F6E}"/>
              </a:ext>
            </a:extLst>
          </p:cNvPr>
          <p:cNvSpPr>
            <a:spLocks noGrp="1"/>
          </p:cNvSpPr>
          <p:nvPr>
            <p:ph sz="quarter" idx="4294967295" hasCustomPrompt="1"/>
          </p:nvPr>
        </p:nvSpPr>
        <p:spPr>
          <a:xfrm>
            <a:off x="432000" y="1735014"/>
            <a:ext cx="3564001" cy="4319711"/>
          </a:xfrm>
        </p:spPr>
        <p:txBody>
          <a:bodyPr/>
          <a:lstStyle>
            <a:lvl1pPr marL="0" indent="0">
              <a:buNone/>
              <a:defRPr sz="2200">
                <a:solidFill>
                  <a:schemeClr val="accent6"/>
                </a:solidFill>
              </a:defRPr>
            </a:lvl1pPr>
          </a:lstStyle>
          <a:p>
            <a:r>
              <a:rPr lang="en-GB"/>
              <a:t>Intro summary text goes here</a:t>
            </a:r>
          </a:p>
        </p:txBody>
      </p:sp>
      <p:sp>
        <p:nvSpPr>
          <p:cNvPr id="13" name="Title 1">
            <a:extLst>
              <a:ext uri="{FF2B5EF4-FFF2-40B4-BE49-F238E27FC236}">
                <a16:creationId xmlns:a16="http://schemas.microsoft.com/office/drawing/2014/main" id="{85267E27-DA97-0D46-9740-BF9E88C52C36}"/>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B4F929AC-5E7A-1A4C-8427-F04E4C908E8F}"/>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6D0C676-28C4-BF14-7D49-3169DC1AAA7C}"/>
              </a:ext>
            </a:extLst>
          </p:cNvPr>
          <p:cNvPicPr>
            <a:picLocks noChangeAspect="1"/>
          </p:cNvPicPr>
          <p:nvPr/>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360240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ICON Grid Boxes 4UP with Intro">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7">
            <a:extLst>
              <a:ext uri="{FF2B5EF4-FFF2-40B4-BE49-F238E27FC236}">
                <a16:creationId xmlns:a16="http://schemas.microsoft.com/office/drawing/2014/main" id="{BA897845-DFE8-7140-BE24-7AD33E02F2ED}"/>
              </a:ext>
            </a:extLst>
          </p:cNvPr>
          <p:cNvSpPr>
            <a:spLocks noGrp="1"/>
          </p:cNvSpPr>
          <p:nvPr>
            <p:ph type="body" sz="quarter" idx="13"/>
          </p:nvPr>
        </p:nvSpPr>
        <p:spPr>
          <a:xfrm>
            <a:off x="4310428" y="2185014"/>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2" name="Rectangle: Top Corners Rounded 11">
            <a:extLst>
              <a:ext uri="{FF2B5EF4-FFF2-40B4-BE49-F238E27FC236}">
                <a16:creationId xmlns:a16="http://schemas.microsoft.com/office/drawing/2014/main" id="{5E206611-9F04-2C46-95B1-573726492E29}"/>
              </a:ext>
            </a:extLst>
          </p:cNvPr>
          <p:cNvSpPr/>
          <p:nvPr/>
        </p:nvSpPr>
        <p:spPr>
          <a:xfrm>
            <a:off x="4310428" y="1285014"/>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Placeholder 7">
            <a:extLst>
              <a:ext uri="{FF2B5EF4-FFF2-40B4-BE49-F238E27FC236}">
                <a16:creationId xmlns:a16="http://schemas.microsoft.com/office/drawing/2014/main" id="{9E4DF866-0267-6D4B-8CF4-FAFA97285DCA}"/>
              </a:ext>
            </a:extLst>
          </p:cNvPr>
          <p:cNvSpPr>
            <a:spLocks noGrp="1"/>
          </p:cNvSpPr>
          <p:nvPr>
            <p:ph type="body" sz="quarter" idx="14"/>
          </p:nvPr>
        </p:nvSpPr>
        <p:spPr>
          <a:xfrm>
            <a:off x="8264591" y="2186048"/>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4" name="Rectangle: Top Corners Rounded 13">
            <a:extLst>
              <a:ext uri="{FF2B5EF4-FFF2-40B4-BE49-F238E27FC236}">
                <a16:creationId xmlns:a16="http://schemas.microsoft.com/office/drawing/2014/main" id="{C737232C-EBE9-2647-917F-C7C76B087CA4}"/>
              </a:ext>
            </a:extLst>
          </p:cNvPr>
          <p:cNvSpPr/>
          <p:nvPr/>
        </p:nvSpPr>
        <p:spPr>
          <a:xfrm>
            <a:off x="8264591" y="1285014"/>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7">
            <a:extLst>
              <a:ext uri="{FF2B5EF4-FFF2-40B4-BE49-F238E27FC236}">
                <a16:creationId xmlns:a16="http://schemas.microsoft.com/office/drawing/2014/main" id="{B8ADAB78-EE5F-B741-8763-DEC022B42E15}"/>
              </a:ext>
            </a:extLst>
          </p:cNvPr>
          <p:cNvSpPr>
            <a:spLocks noGrp="1"/>
          </p:cNvSpPr>
          <p:nvPr>
            <p:ph type="body" sz="quarter" idx="17"/>
          </p:nvPr>
        </p:nvSpPr>
        <p:spPr>
          <a:xfrm>
            <a:off x="4310428" y="4746281"/>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6" name="Rectangle: Top Corners Rounded 15">
            <a:extLst>
              <a:ext uri="{FF2B5EF4-FFF2-40B4-BE49-F238E27FC236}">
                <a16:creationId xmlns:a16="http://schemas.microsoft.com/office/drawing/2014/main" id="{E29E7FE3-94A7-274E-9C79-62D4A777C7A5}"/>
              </a:ext>
            </a:extLst>
          </p:cNvPr>
          <p:cNvSpPr/>
          <p:nvPr/>
        </p:nvSpPr>
        <p:spPr>
          <a:xfrm>
            <a:off x="4310428" y="384628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7">
            <a:extLst>
              <a:ext uri="{FF2B5EF4-FFF2-40B4-BE49-F238E27FC236}">
                <a16:creationId xmlns:a16="http://schemas.microsoft.com/office/drawing/2014/main" id="{827DCFD9-112E-A945-955D-F67D14142C69}"/>
              </a:ext>
            </a:extLst>
          </p:cNvPr>
          <p:cNvSpPr>
            <a:spLocks noGrp="1"/>
          </p:cNvSpPr>
          <p:nvPr>
            <p:ph type="body" sz="quarter" idx="18"/>
          </p:nvPr>
        </p:nvSpPr>
        <p:spPr>
          <a:xfrm>
            <a:off x="8264591" y="4747441"/>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8" name="Rectangle: Top Corners Rounded 17">
            <a:extLst>
              <a:ext uri="{FF2B5EF4-FFF2-40B4-BE49-F238E27FC236}">
                <a16:creationId xmlns:a16="http://schemas.microsoft.com/office/drawing/2014/main" id="{70713629-27C4-A749-B40D-6E3D13CBC59F}"/>
              </a:ext>
            </a:extLst>
          </p:cNvPr>
          <p:cNvSpPr/>
          <p:nvPr/>
        </p:nvSpPr>
        <p:spPr>
          <a:xfrm>
            <a:off x="8272154" y="38492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itle 1">
            <a:extLst>
              <a:ext uri="{FF2B5EF4-FFF2-40B4-BE49-F238E27FC236}">
                <a16:creationId xmlns:a16="http://schemas.microsoft.com/office/drawing/2014/main" id="{71D89516-E743-9149-8E82-C8FD33FB9E82}"/>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22" name="Straight Connector 21">
            <a:extLst>
              <a:ext uri="{FF2B5EF4-FFF2-40B4-BE49-F238E27FC236}">
                <a16:creationId xmlns:a16="http://schemas.microsoft.com/office/drawing/2014/main" id="{ED046538-6FA9-4F4C-86B3-9F8268B46A71}"/>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Content Placeholder 3">
            <a:extLst>
              <a:ext uri="{FF2B5EF4-FFF2-40B4-BE49-F238E27FC236}">
                <a16:creationId xmlns:a16="http://schemas.microsoft.com/office/drawing/2014/main" id="{62ACBA56-8EF4-494B-AB68-12ECC4D0812F}"/>
              </a:ext>
            </a:extLst>
          </p:cNvPr>
          <p:cNvSpPr>
            <a:spLocks noGrp="1"/>
          </p:cNvSpPr>
          <p:nvPr>
            <p:ph sz="quarter" idx="4294967295" hasCustomPrompt="1"/>
          </p:nvPr>
        </p:nvSpPr>
        <p:spPr>
          <a:xfrm>
            <a:off x="432000" y="1285014"/>
            <a:ext cx="3564001" cy="4769711"/>
          </a:xfrm>
        </p:spPr>
        <p:txBody>
          <a:bodyPr/>
          <a:lstStyle>
            <a:lvl1pPr marL="0" indent="0">
              <a:buNone/>
              <a:defRPr sz="2200">
                <a:solidFill>
                  <a:schemeClr val="accent6"/>
                </a:solidFill>
              </a:defRPr>
            </a:lvl1pPr>
          </a:lstStyle>
          <a:p>
            <a:r>
              <a:rPr lang="en-GB"/>
              <a:t>Intro summary text goes here</a:t>
            </a:r>
          </a:p>
        </p:txBody>
      </p:sp>
      <p:pic>
        <p:nvPicPr>
          <p:cNvPr id="3" name="Picture 2">
            <a:extLst>
              <a:ext uri="{FF2B5EF4-FFF2-40B4-BE49-F238E27FC236}">
                <a16:creationId xmlns:a16="http://schemas.microsoft.com/office/drawing/2014/main" id="{7D55FB54-F5EA-C613-D5F4-F3C0063B3E26}"/>
              </a:ext>
            </a:extLst>
          </p:cNvPr>
          <p:cNvPicPr>
            <a:picLocks noChangeAspect="1"/>
          </p:cNvPicPr>
          <p:nvPr/>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3828028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ICON Grid boxes 5UP">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2370978"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p:nvSpPr>
        <p:spPr>
          <a:xfrm>
            <a:off x="2370978" y="1089953"/>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6257024"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p:nvSpPr>
        <p:spPr>
          <a:xfrm>
            <a:off x="6257024" y="1090988"/>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32197"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p:nvSpPr>
        <p:spPr>
          <a:xfrm>
            <a:off x="4339760" y="375104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Lst>
          </p:cNvPr>
          <p:cNvSpPr/>
          <p:nvPr/>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itle 1">
            <a:extLst>
              <a:ext uri="{FF2B5EF4-FFF2-40B4-BE49-F238E27FC236}">
                <a16:creationId xmlns:a16="http://schemas.microsoft.com/office/drawing/2014/main" id="{0F81D218-E72F-F84F-B0C3-EC8A11107F27}"/>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8" name="Straight Connector 17">
            <a:extLst>
              <a:ext uri="{FF2B5EF4-FFF2-40B4-BE49-F238E27FC236}">
                <a16:creationId xmlns:a16="http://schemas.microsoft.com/office/drawing/2014/main" id="{44481822-0DD9-B249-90C1-3B1FE0FD98A5}"/>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FCCE6883-92E0-20E6-632B-52558F9DBE65}"/>
              </a:ext>
            </a:extLst>
          </p:cNvPr>
          <p:cNvPicPr>
            <a:picLocks noChangeAspect="1"/>
          </p:cNvPicPr>
          <p:nvPr/>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3839556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ICON Grid Boxes 6UP Gre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p:nvSpPr>
        <p:spPr>
          <a:xfrm>
            <a:off x="412708"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p:nvSpPr>
        <p:spPr>
          <a:xfrm>
            <a:off x="436687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087999"/>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p:nvSpPr>
        <p:spPr>
          <a:xfrm>
            <a:off x="8259249"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66871"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p:nvSpPr>
        <p:spPr>
          <a:xfrm>
            <a:off x="4374434"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Lst>
          </p:cNvPr>
          <p:cNvSpPr/>
          <p:nvPr/>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itle 1">
            <a:extLst>
              <a:ext uri="{FF2B5EF4-FFF2-40B4-BE49-F238E27FC236}">
                <a16:creationId xmlns:a16="http://schemas.microsoft.com/office/drawing/2014/main" id="{58FD52DB-CC55-304D-B862-680CEE7832A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31" name="Straight Connector 30">
            <a:extLst>
              <a:ext uri="{FF2B5EF4-FFF2-40B4-BE49-F238E27FC236}">
                <a16:creationId xmlns:a16="http://schemas.microsoft.com/office/drawing/2014/main" id="{BF036740-51BF-404A-B94A-164C9330AE62}"/>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578D1774-8975-89D5-1EA8-A68550359E21}"/>
              </a:ext>
            </a:extLst>
          </p:cNvPr>
          <p:cNvPicPr>
            <a:picLocks noChangeAspect="1"/>
          </p:cNvPicPr>
          <p:nvPr/>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931120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EXT Grid Boxes, Titles 2UP +Intro ">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AEEEA08-1C49-6944-6F79-AABE5D4651A9}"/>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290349"/>
            <a:ext cx="3564000" cy="3764374"/>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p:nvSpPr>
        <p:spPr>
          <a:xfrm>
            <a:off x="4366871" y="1282349"/>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290349"/>
            <a:ext cx="3564000" cy="3764372"/>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p:nvSpPr>
        <p:spPr>
          <a:xfrm>
            <a:off x="8259249" y="1282349"/>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4" name="Content Placeholder 3">
            <a:extLst>
              <a:ext uri="{FF2B5EF4-FFF2-40B4-BE49-F238E27FC236}">
                <a16:creationId xmlns:a16="http://schemas.microsoft.com/office/drawing/2014/main" id="{F17D3740-0A11-F14D-A939-98CD3587271B}"/>
              </a:ext>
            </a:extLst>
          </p:cNvPr>
          <p:cNvSpPr>
            <a:spLocks noGrp="1"/>
          </p:cNvSpPr>
          <p:nvPr>
            <p:ph sz="quarter" idx="4294967295" hasCustomPrompt="1"/>
          </p:nvPr>
        </p:nvSpPr>
        <p:spPr>
          <a:xfrm>
            <a:off x="432000" y="1285014"/>
            <a:ext cx="3564001" cy="4769711"/>
          </a:xfrm>
        </p:spPr>
        <p:txBody>
          <a:bodyPr lIns="0" tIns="0" rIns="0" bIns="0"/>
          <a:lstStyle>
            <a:lvl1pPr marL="0" indent="0">
              <a:buNone/>
              <a:defRPr sz="2200"/>
            </a:lvl1pPr>
          </a:lstStyle>
          <a:p>
            <a:r>
              <a:rPr lang="en-GB"/>
              <a:t>Intro summary text goes here</a:t>
            </a:r>
          </a:p>
        </p:txBody>
      </p:sp>
      <p:sp>
        <p:nvSpPr>
          <p:cNvPr id="15" name="Title 1">
            <a:extLst>
              <a:ext uri="{FF2B5EF4-FFF2-40B4-BE49-F238E27FC236}">
                <a16:creationId xmlns:a16="http://schemas.microsoft.com/office/drawing/2014/main" id="{95347A23-4C56-A54D-96A3-4993B860662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17" name="Text Placeholder 2">
            <a:extLst>
              <a:ext uri="{FF2B5EF4-FFF2-40B4-BE49-F238E27FC236}">
                <a16:creationId xmlns:a16="http://schemas.microsoft.com/office/drawing/2014/main" id="{721EFD07-C8A5-7845-9A8E-928B94195A0F}"/>
              </a:ext>
            </a:extLst>
          </p:cNvPr>
          <p:cNvSpPr>
            <a:spLocks noGrp="1"/>
          </p:cNvSpPr>
          <p:nvPr>
            <p:ph type="body" sz="quarter" idx="18" hasCustomPrompt="1"/>
          </p:nvPr>
        </p:nvSpPr>
        <p:spPr>
          <a:xfrm>
            <a:off x="4474871" y="1426237"/>
            <a:ext cx="3348000" cy="684000"/>
          </a:xfrm>
        </p:spPr>
        <p:txBody>
          <a:bodyPr anchor="ctr"/>
          <a:lstStyle>
            <a:lvl1pPr algn="ctr">
              <a:buNone/>
              <a:defRPr sz="2200" b="1">
                <a:solidFill>
                  <a:schemeClr val="accent6"/>
                </a:solidFill>
              </a:defRPr>
            </a:lvl1pPr>
          </a:lstStyle>
          <a:p>
            <a:pPr lvl="0"/>
            <a:r>
              <a:rPr lang="en-GB"/>
              <a:t>Insert title</a:t>
            </a:r>
          </a:p>
        </p:txBody>
      </p:sp>
      <p:sp>
        <p:nvSpPr>
          <p:cNvPr id="18" name="Text Placeholder 2">
            <a:extLst>
              <a:ext uri="{FF2B5EF4-FFF2-40B4-BE49-F238E27FC236}">
                <a16:creationId xmlns:a16="http://schemas.microsoft.com/office/drawing/2014/main" id="{6076541C-26A7-7147-BAC1-5A229E7C0E3C}"/>
              </a:ext>
            </a:extLst>
          </p:cNvPr>
          <p:cNvSpPr>
            <a:spLocks noGrp="1"/>
          </p:cNvSpPr>
          <p:nvPr>
            <p:ph type="body" sz="quarter" idx="19" hasCustomPrompt="1"/>
          </p:nvPr>
        </p:nvSpPr>
        <p:spPr>
          <a:xfrm>
            <a:off x="8367249" y="1426237"/>
            <a:ext cx="3348000" cy="684000"/>
          </a:xfrm>
        </p:spPr>
        <p:txBody>
          <a:bodyPr anchor="ctr"/>
          <a:lstStyle>
            <a:lvl1pPr algn="ctr">
              <a:buNone/>
              <a:defRPr sz="2200" b="1">
                <a:solidFill>
                  <a:schemeClr val="accent6"/>
                </a:solidFill>
              </a:defRPr>
            </a:lvl1pPr>
          </a:lstStyle>
          <a:p>
            <a:pPr lvl="0"/>
            <a:r>
              <a:rPr lang="en-GB"/>
              <a:t>Insert title</a:t>
            </a:r>
          </a:p>
        </p:txBody>
      </p:sp>
      <p:cxnSp>
        <p:nvCxnSpPr>
          <p:cNvPr id="16" name="Straight Connector 15">
            <a:extLst>
              <a:ext uri="{FF2B5EF4-FFF2-40B4-BE49-F238E27FC236}">
                <a16:creationId xmlns:a16="http://schemas.microsoft.com/office/drawing/2014/main" id="{D3FF391A-F0C8-2846-A025-06D92CB6CD43}"/>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4626D58-3C16-8648-D845-A7F5213188C7}"/>
              </a:ext>
            </a:extLst>
          </p:cNvPr>
          <p:cNvPicPr>
            <a:picLocks noChangeAspect="1"/>
          </p:cNvPicPr>
          <p:nvPr/>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3164152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TEXT Grid boxes, Titles 4UP +Intro">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EBD2400-C5F8-6FA7-2AD7-D6C6E9D59298}"/>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7">
            <a:extLst>
              <a:ext uri="{FF2B5EF4-FFF2-40B4-BE49-F238E27FC236}">
                <a16:creationId xmlns:a16="http://schemas.microsoft.com/office/drawing/2014/main" id="{BA897845-DFE8-7140-BE24-7AD33E02F2ED}"/>
              </a:ext>
            </a:extLst>
          </p:cNvPr>
          <p:cNvSpPr>
            <a:spLocks noGrp="1"/>
          </p:cNvSpPr>
          <p:nvPr>
            <p:ph type="body" sz="quarter" idx="13"/>
          </p:nvPr>
        </p:nvSpPr>
        <p:spPr>
          <a:xfrm>
            <a:off x="4310428" y="218501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2" name="Rectangle: Top Corners Rounded 11">
            <a:extLst>
              <a:ext uri="{FF2B5EF4-FFF2-40B4-BE49-F238E27FC236}">
                <a16:creationId xmlns:a16="http://schemas.microsoft.com/office/drawing/2014/main" id="{5E206611-9F04-2C46-95B1-573726492E29}"/>
              </a:ext>
            </a:extLst>
          </p:cNvPr>
          <p:cNvSpPr/>
          <p:nvPr/>
        </p:nvSpPr>
        <p:spPr>
          <a:xfrm>
            <a:off x="4310428" y="1285014"/>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Placeholder 7">
            <a:extLst>
              <a:ext uri="{FF2B5EF4-FFF2-40B4-BE49-F238E27FC236}">
                <a16:creationId xmlns:a16="http://schemas.microsoft.com/office/drawing/2014/main" id="{9E4DF866-0267-6D4B-8CF4-FAFA97285DCA}"/>
              </a:ext>
            </a:extLst>
          </p:cNvPr>
          <p:cNvSpPr>
            <a:spLocks noGrp="1"/>
          </p:cNvSpPr>
          <p:nvPr>
            <p:ph type="body" sz="quarter" idx="14"/>
          </p:nvPr>
        </p:nvSpPr>
        <p:spPr>
          <a:xfrm>
            <a:off x="8264591" y="2186048"/>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4" name="Rectangle: Top Corners Rounded 13">
            <a:extLst>
              <a:ext uri="{FF2B5EF4-FFF2-40B4-BE49-F238E27FC236}">
                <a16:creationId xmlns:a16="http://schemas.microsoft.com/office/drawing/2014/main" id="{C737232C-EBE9-2647-917F-C7C76B087CA4}"/>
              </a:ext>
            </a:extLst>
          </p:cNvPr>
          <p:cNvSpPr/>
          <p:nvPr/>
        </p:nvSpPr>
        <p:spPr>
          <a:xfrm>
            <a:off x="8264591" y="1285014"/>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7">
            <a:extLst>
              <a:ext uri="{FF2B5EF4-FFF2-40B4-BE49-F238E27FC236}">
                <a16:creationId xmlns:a16="http://schemas.microsoft.com/office/drawing/2014/main" id="{B8ADAB78-EE5F-B741-8763-DEC022B42E15}"/>
              </a:ext>
            </a:extLst>
          </p:cNvPr>
          <p:cNvSpPr>
            <a:spLocks noGrp="1"/>
          </p:cNvSpPr>
          <p:nvPr>
            <p:ph type="body" sz="quarter" idx="17"/>
          </p:nvPr>
        </p:nvSpPr>
        <p:spPr>
          <a:xfrm>
            <a:off x="4310428" y="4746281"/>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6" name="Rectangle: Top Corners Rounded 15">
            <a:extLst>
              <a:ext uri="{FF2B5EF4-FFF2-40B4-BE49-F238E27FC236}">
                <a16:creationId xmlns:a16="http://schemas.microsoft.com/office/drawing/2014/main" id="{E29E7FE3-94A7-274E-9C79-62D4A777C7A5}"/>
              </a:ext>
            </a:extLst>
          </p:cNvPr>
          <p:cNvSpPr/>
          <p:nvPr/>
        </p:nvSpPr>
        <p:spPr>
          <a:xfrm>
            <a:off x="4310428" y="384628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7">
            <a:extLst>
              <a:ext uri="{FF2B5EF4-FFF2-40B4-BE49-F238E27FC236}">
                <a16:creationId xmlns:a16="http://schemas.microsoft.com/office/drawing/2014/main" id="{827DCFD9-112E-A945-955D-F67D14142C69}"/>
              </a:ext>
            </a:extLst>
          </p:cNvPr>
          <p:cNvSpPr>
            <a:spLocks noGrp="1"/>
          </p:cNvSpPr>
          <p:nvPr>
            <p:ph type="body" sz="quarter" idx="18"/>
          </p:nvPr>
        </p:nvSpPr>
        <p:spPr>
          <a:xfrm>
            <a:off x="8264591" y="4747441"/>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8" name="Rectangle: Top Corners Rounded 17">
            <a:extLst>
              <a:ext uri="{FF2B5EF4-FFF2-40B4-BE49-F238E27FC236}">
                <a16:creationId xmlns:a16="http://schemas.microsoft.com/office/drawing/2014/main" id="{70713629-27C4-A749-B40D-6E3D13CBC59F}"/>
              </a:ext>
            </a:extLst>
          </p:cNvPr>
          <p:cNvSpPr/>
          <p:nvPr/>
        </p:nvSpPr>
        <p:spPr>
          <a:xfrm>
            <a:off x="8272154" y="38492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Content Placeholder 3">
            <a:extLst>
              <a:ext uri="{FF2B5EF4-FFF2-40B4-BE49-F238E27FC236}">
                <a16:creationId xmlns:a16="http://schemas.microsoft.com/office/drawing/2014/main" id="{EA0FBD3D-6E21-E549-967B-395F00EE1908}"/>
              </a:ext>
            </a:extLst>
          </p:cNvPr>
          <p:cNvSpPr>
            <a:spLocks noGrp="1"/>
          </p:cNvSpPr>
          <p:nvPr>
            <p:ph sz="quarter" idx="4294967295" hasCustomPrompt="1"/>
          </p:nvPr>
        </p:nvSpPr>
        <p:spPr>
          <a:xfrm>
            <a:off x="432000" y="1393014"/>
            <a:ext cx="3564001" cy="4865268"/>
          </a:xfrm>
        </p:spPr>
        <p:txBody>
          <a:bodyPr lIns="0" tIns="0" rIns="0" bIns="0"/>
          <a:lstStyle>
            <a:lvl1pPr marL="0" indent="0">
              <a:buNone/>
              <a:defRPr sz="2200"/>
            </a:lvl1pPr>
          </a:lstStyle>
          <a:p>
            <a:r>
              <a:rPr lang="en-GB"/>
              <a:t>Intro summary text goes here</a:t>
            </a:r>
          </a:p>
        </p:txBody>
      </p:sp>
      <p:sp>
        <p:nvSpPr>
          <p:cNvPr id="19" name="Title 1">
            <a:extLst>
              <a:ext uri="{FF2B5EF4-FFF2-40B4-BE49-F238E27FC236}">
                <a16:creationId xmlns:a16="http://schemas.microsoft.com/office/drawing/2014/main" id="{E8CEA5C8-040E-A042-A8BE-B661106C8E75}"/>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26" name="Text Placeholder 2">
            <a:extLst>
              <a:ext uri="{FF2B5EF4-FFF2-40B4-BE49-F238E27FC236}">
                <a16:creationId xmlns:a16="http://schemas.microsoft.com/office/drawing/2014/main" id="{F63E93DE-B0A0-E448-839F-EC15B688DA99}"/>
              </a:ext>
            </a:extLst>
          </p:cNvPr>
          <p:cNvSpPr>
            <a:spLocks noGrp="1"/>
          </p:cNvSpPr>
          <p:nvPr>
            <p:ph type="body" sz="quarter" idx="19" hasCustomPrompt="1"/>
          </p:nvPr>
        </p:nvSpPr>
        <p:spPr>
          <a:xfrm>
            <a:off x="4418428" y="1393014"/>
            <a:ext cx="3348000" cy="684000"/>
          </a:xfrm>
        </p:spPr>
        <p:txBody>
          <a:bodyPr anchor="ctr"/>
          <a:lstStyle>
            <a:lvl1pPr algn="ctr">
              <a:buNone/>
              <a:defRPr sz="2200" b="1">
                <a:solidFill>
                  <a:schemeClr val="accent6"/>
                </a:solidFill>
              </a:defRPr>
            </a:lvl1pPr>
          </a:lstStyle>
          <a:p>
            <a:pPr lvl="0"/>
            <a:r>
              <a:rPr lang="en-GB"/>
              <a:t>Insert title</a:t>
            </a:r>
          </a:p>
        </p:txBody>
      </p:sp>
      <p:sp>
        <p:nvSpPr>
          <p:cNvPr id="27" name="Text Placeholder 2">
            <a:extLst>
              <a:ext uri="{FF2B5EF4-FFF2-40B4-BE49-F238E27FC236}">
                <a16:creationId xmlns:a16="http://schemas.microsoft.com/office/drawing/2014/main" id="{8728E9EF-F5FD-C54D-A0C4-E79B3934E34F}"/>
              </a:ext>
            </a:extLst>
          </p:cNvPr>
          <p:cNvSpPr>
            <a:spLocks noGrp="1"/>
          </p:cNvSpPr>
          <p:nvPr>
            <p:ph type="body" sz="quarter" idx="20" hasCustomPrompt="1"/>
          </p:nvPr>
        </p:nvSpPr>
        <p:spPr>
          <a:xfrm>
            <a:off x="8372591" y="1394399"/>
            <a:ext cx="3348000" cy="684000"/>
          </a:xfrm>
        </p:spPr>
        <p:txBody>
          <a:bodyPr anchor="ctr"/>
          <a:lstStyle>
            <a:lvl1pPr algn="ctr">
              <a:buNone/>
              <a:defRPr sz="2200" b="1">
                <a:solidFill>
                  <a:schemeClr val="accent6"/>
                </a:solidFill>
              </a:defRPr>
            </a:lvl1pPr>
          </a:lstStyle>
          <a:p>
            <a:pPr lvl="0"/>
            <a:r>
              <a:rPr lang="en-GB"/>
              <a:t>Insert title</a:t>
            </a:r>
          </a:p>
        </p:txBody>
      </p:sp>
      <p:sp>
        <p:nvSpPr>
          <p:cNvPr id="28" name="Text Placeholder 2">
            <a:extLst>
              <a:ext uri="{FF2B5EF4-FFF2-40B4-BE49-F238E27FC236}">
                <a16:creationId xmlns:a16="http://schemas.microsoft.com/office/drawing/2014/main" id="{13CE4756-EA5A-644E-8E3C-7A8854117627}"/>
              </a:ext>
            </a:extLst>
          </p:cNvPr>
          <p:cNvSpPr>
            <a:spLocks noGrp="1"/>
          </p:cNvSpPr>
          <p:nvPr>
            <p:ph type="body" sz="quarter" idx="21" hasCustomPrompt="1"/>
          </p:nvPr>
        </p:nvSpPr>
        <p:spPr>
          <a:xfrm>
            <a:off x="4418428" y="3954281"/>
            <a:ext cx="3348000" cy="684000"/>
          </a:xfrm>
        </p:spPr>
        <p:txBody>
          <a:bodyPr anchor="ctr"/>
          <a:lstStyle>
            <a:lvl1pPr algn="ctr">
              <a:buNone/>
              <a:defRPr sz="2200" b="1">
                <a:solidFill>
                  <a:schemeClr val="accent6"/>
                </a:solidFill>
              </a:defRPr>
            </a:lvl1pPr>
          </a:lstStyle>
          <a:p>
            <a:pPr lvl="0"/>
            <a:r>
              <a:rPr lang="en-GB"/>
              <a:t>Insert title</a:t>
            </a:r>
          </a:p>
        </p:txBody>
      </p:sp>
      <p:sp>
        <p:nvSpPr>
          <p:cNvPr id="29" name="Text Placeholder 2">
            <a:extLst>
              <a:ext uri="{FF2B5EF4-FFF2-40B4-BE49-F238E27FC236}">
                <a16:creationId xmlns:a16="http://schemas.microsoft.com/office/drawing/2014/main" id="{A023CEAC-43CB-D349-B655-0C148109A5B5}"/>
              </a:ext>
            </a:extLst>
          </p:cNvPr>
          <p:cNvSpPr>
            <a:spLocks noGrp="1"/>
          </p:cNvSpPr>
          <p:nvPr>
            <p:ph type="body" sz="quarter" idx="22" hasCustomPrompt="1"/>
          </p:nvPr>
        </p:nvSpPr>
        <p:spPr>
          <a:xfrm>
            <a:off x="8380154" y="3954281"/>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1" name="Straight Connector 20">
            <a:extLst>
              <a:ext uri="{FF2B5EF4-FFF2-40B4-BE49-F238E27FC236}">
                <a16:creationId xmlns:a16="http://schemas.microsoft.com/office/drawing/2014/main" id="{7116781D-5A03-6141-8389-E5AB404ECD9E}"/>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6B9BB60-BD70-1857-B877-C41DEC1AF454}"/>
              </a:ext>
            </a:extLst>
          </p:cNvPr>
          <p:cNvPicPr>
            <a:picLocks noChangeAspect="1"/>
          </p:cNvPicPr>
          <p:nvPr/>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36360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TEXT Grid boxes, Titles 6UP">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p:nvSpPr>
        <p:spPr>
          <a:xfrm>
            <a:off x="412708"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p:nvSpPr>
        <p:spPr>
          <a:xfrm>
            <a:off x="436687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087999"/>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p:nvSpPr>
        <p:spPr>
          <a:xfrm>
            <a:off x="8259249"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66871"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p:nvSpPr>
        <p:spPr>
          <a:xfrm>
            <a:off x="4374434"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Lst>
          </p:cNvPr>
          <p:cNvSpPr/>
          <p:nvPr/>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itle 1">
            <a:extLst>
              <a:ext uri="{FF2B5EF4-FFF2-40B4-BE49-F238E27FC236}">
                <a16:creationId xmlns:a16="http://schemas.microsoft.com/office/drawing/2014/main" id="{5FEA82EC-5F70-2C43-B773-938E8FCB9FD7}"/>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1" name="Text Placeholder 2">
            <a:extLst>
              <a:ext uri="{FF2B5EF4-FFF2-40B4-BE49-F238E27FC236}">
                <a16:creationId xmlns:a16="http://schemas.microsoft.com/office/drawing/2014/main" id="{B9F8E112-B1EA-6542-A337-A038C269AD7A}"/>
              </a:ext>
            </a:extLst>
          </p:cNvPr>
          <p:cNvSpPr>
            <a:spLocks noGrp="1"/>
          </p:cNvSpPr>
          <p:nvPr>
            <p:ph type="body" sz="quarter" idx="19" hasCustomPrompt="1"/>
          </p:nvPr>
        </p:nvSpPr>
        <p:spPr>
          <a:xfrm>
            <a:off x="520708"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32" name="Text Placeholder 2">
            <a:extLst>
              <a:ext uri="{FF2B5EF4-FFF2-40B4-BE49-F238E27FC236}">
                <a16:creationId xmlns:a16="http://schemas.microsoft.com/office/drawing/2014/main" id="{C36E8D2E-4AD7-3342-855A-6E726FEDA399}"/>
              </a:ext>
            </a:extLst>
          </p:cNvPr>
          <p:cNvSpPr>
            <a:spLocks noGrp="1"/>
          </p:cNvSpPr>
          <p:nvPr>
            <p:ph type="body" sz="quarter" idx="20" hasCustomPrompt="1"/>
          </p:nvPr>
        </p:nvSpPr>
        <p:spPr>
          <a:xfrm>
            <a:off x="4482434"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35" name="Text Placeholder 2">
            <a:extLst>
              <a:ext uri="{FF2B5EF4-FFF2-40B4-BE49-F238E27FC236}">
                <a16:creationId xmlns:a16="http://schemas.microsoft.com/office/drawing/2014/main" id="{24380DA1-D506-154B-828B-630201A38F0E}"/>
              </a:ext>
            </a:extLst>
          </p:cNvPr>
          <p:cNvSpPr>
            <a:spLocks noGrp="1"/>
          </p:cNvSpPr>
          <p:nvPr>
            <p:ph type="body" sz="quarter" idx="21" hasCustomPrompt="1"/>
          </p:nvPr>
        </p:nvSpPr>
        <p:spPr>
          <a:xfrm>
            <a:off x="8367249"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37" name="Text Placeholder 2">
            <a:extLst>
              <a:ext uri="{FF2B5EF4-FFF2-40B4-BE49-F238E27FC236}">
                <a16:creationId xmlns:a16="http://schemas.microsoft.com/office/drawing/2014/main" id="{EEF0A95D-85EC-7E4C-87ED-A15257D0B02D}"/>
              </a:ext>
            </a:extLst>
          </p:cNvPr>
          <p:cNvSpPr>
            <a:spLocks noGrp="1"/>
          </p:cNvSpPr>
          <p:nvPr>
            <p:ph type="body" sz="quarter" idx="22" hasCustomPrompt="1"/>
          </p:nvPr>
        </p:nvSpPr>
        <p:spPr>
          <a:xfrm>
            <a:off x="520708"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38" name="Text Placeholder 2">
            <a:extLst>
              <a:ext uri="{FF2B5EF4-FFF2-40B4-BE49-F238E27FC236}">
                <a16:creationId xmlns:a16="http://schemas.microsoft.com/office/drawing/2014/main" id="{9B38F8DE-42A5-1243-AE49-5247BD816757}"/>
              </a:ext>
            </a:extLst>
          </p:cNvPr>
          <p:cNvSpPr>
            <a:spLocks noGrp="1"/>
          </p:cNvSpPr>
          <p:nvPr>
            <p:ph type="body" sz="quarter" idx="23" hasCustomPrompt="1"/>
          </p:nvPr>
        </p:nvSpPr>
        <p:spPr>
          <a:xfrm>
            <a:off x="4482434"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39" name="Text Placeholder 2">
            <a:extLst>
              <a:ext uri="{FF2B5EF4-FFF2-40B4-BE49-F238E27FC236}">
                <a16:creationId xmlns:a16="http://schemas.microsoft.com/office/drawing/2014/main" id="{C4DB68FB-4DB7-1741-9BB7-E3E914ECFD46}"/>
              </a:ext>
            </a:extLst>
          </p:cNvPr>
          <p:cNvSpPr>
            <a:spLocks noGrp="1"/>
          </p:cNvSpPr>
          <p:nvPr>
            <p:ph type="body" sz="quarter" idx="24" hasCustomPrompt="1"/>
          </p:nvPr>
        </p:nvSpPr>
        <p:spPr>
          <a:xfrm>
            <a:off x="8367249" y="3857267"/>
            <a:ext cx="3348000" cy="684000"/>
          </a:xfrm>
        </p:spPr>
        <p:txBody>
          <a:bodyPr anchor="ctr"/>
          <a:lstStyle>
            <a:lvl1pPr algn="ctr">
              <a:buNone/>
              <a:defRPr sz="2200" b="1">
                <a:solidFill>
                  <a:schemeClr val="accent6"/>
                </a:solidFill>
              </a:defRPr>
            </a:lvl1pPr>
          </a:lstStyle>
          <a:p>
            <a:pPr lvl="0"/>
            <a:r>
              <a:rPr lang="en-GB"/>
              <a:t>Insert title</a:t>
            </a:r>
          </a:p>
        </p:txBody>
      </p:sp>
      <p:cxnSp>
        <p:nvCxnSpPr>
          <p:cNvPr id="34" name="Straight Connector 33">
            <a:extLst>
              <a:ext uri="{FF2B5EF4-FFF2-40B4-BE49-F238E27FC236}">
                <a16:creationId xmlns:a16="http://schemas.microsoft.com/office/drawing/2014/main" id="{F5C03302-9DA8-744E-AE94-FF1801AB2637}"/>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829B64CD-1CC9-E09E-D868-6F5395EB99F2}"/>
              </a:ext>
            </a:extLst>
          </p:cNvPr>
          <p:cNvPicPr>
            <a:picLocks noChangeAspect="1"/>
          </p:cNvPicPr>
          <p:nvPr/>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657628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cSld name="Front title slid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C74A26B3-AA54-E4E3-F815-2DD0B5B502BC}"/>
              </a:ext>
            </a:extLst>
          </p:cNvPr>
          <p:cNvSpPr/>
          <p:nvPr/>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30" descr="A picture containing icon&#10;&#10;Description automatically generated">
            <a:extLst>
              <a:ext uri="{FF2B5EF4-FFF2-40B4-BE49-F238E27FC236}">
                <a16:creationId xmlns:a16="http://schemas.microsoft.com/office/drawing/2014/main" id="{598E9D71-498A-0294-DB92-FA8A45963CAF}"/>
              </a:ext>
            </a:extLst>
          </p:cNvPr>
          <p:cNvPicPr>
            <a:picLocks noChangeAspect="1"/>
          </p:cNvPicPr>
          <p:nvPr/>
        </p:nvPicPr>
        <p:blipFill>
          <a:blip r:embed="rId2"/>
          <a:stretch>
            <a:fillRect/>
          </a:stretch>
        </p:blipFill>
        <p:spPr>
          <a:xfrm>
            <a:off x="2330720" y="-508517"/>
            <a:ext cx="11319578"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68"/>
            <a:ext cx="4643853" cy="2507695"/>
          </a:xfrm>
          <a:prstGeom prst="rect">
            <a:avLst/>
          </a:prstGeom>
        </p:spPr>
        <p:txBody>
          <a:bodyPr lIns="0" tIns="0" rIns="0" bIns="0" anchor="b">
            <a:noAutofit/>
          </a:bodyPr>
          <a:lstStyle>
            <a:lvl1pPr algn="l">
              <a:defRPr sz="5400" b="1" spc="-30"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0" y="3600000"/>
            <a:ext cx="7973051" cy="1024967"/>
          </a:xfrm>
          <a:prstGeom prst="rect">
            <a:avLst/>
          </a:prstGeom>
        </p:spPr>
        <p:txBody>
          <a:bodyPr lIns="0" tIns="0" rIns="0" bIns="0">
            <a:normAutofit/>
          </a:bodyPr>
          <a:lstStyle>
            <a:lvl1pPr marL="0" indent="0" algn="l">
              <a:buNone/>
              <a:defRPr sz="28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0"/>
            <a:ext cx="3002280" cy="365125"/>
          </a:xfrm>
          <a:prstGeom prst="rect">
            <a:avLst/>
          </a:prstGeom>
        </p:spPr>
        <p:txBody>
          <a:bodyPr/>
          <a:lstStyle/>
          <a:p>
            <a:fld id="{950FC886-343C-4B72-AFE6-F0497CBE7873}"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p:nvSpPr>
        <p:spPr>
          <a:xfrm>
            <a:off x="3225114"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0" y="5760000"/>
            <a:ext cx="6259513" cy="488950"/>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88" indent="0">
              <a:buNone/>
              <a:defRPr>
                <a:solidFill>
                  <a:schemeClr val="accent2"/>
                </a:solidFill>
              </a:defRPr>
            </a:lvl2pPr>
            <a:lvl3pPr marL="714375" indent="0">
              <a:buNone/>
              <a:defRPr>
                <a:solidFill>
                  <a:schemeClr val="accent2"/>
                </a:solidFill>
              </a:defRPr>
            </a:lvl3pPr>
            <a:lvl4pPr marL="1081087" indent="0">
              <a:buNone/>
              <a:defRPr>
                <a:solidFill>
                  <a:schemeClr val="accent2"/>
                </a:solidFill>
              </a:defRPr>
            </a:lvl4pPr>
            <a:lvl5pPr marL="1438275"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p:nvSpPr>
        <p:spPr>
          <a:xfrm>
            <a:off x="9233452" y="5486400"/>
            <a:ext cx="184731" cy="369332"/>
          </a:xfrm>
          <a:prstGeom prst="rect">
            <a:avLst/>
          </a:prstGeom>
          <a:noFill/>
        </p:spPr>
        <p:txBody>
          <a:bodyPr wrap="none" rtlCol="0">
            <a:spAutoFit/>
          </a:bodyPr>
          <a:lstStyle/>
          <a:p>
            <a:endParaRPr lang="en-US"/>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p:nvPicPr>
        <p:blipFill>
          <a:blip r:embed="rId3"/>
          <a:stretch>
            <a:fillRect/>
          </a:stretch>
        </p:blipFill>
        <p:spPr>
          <a:xfrm>
            <a:off x="10551045" y="364425"/>
            <a:ext cx="1208955" cy="979789"/>
          </a:xfrm>
          <a:prstGeom prst="rect">
            <a:avLst/>
          </a:prstGeom>
        </p:spPr>
      </p:pic>
    </p:spTree>
    <p:extLst>
      <p:ext uri="{BB962C8B-B14F-4D97-AF65-F5344CB8AC3E}">
        <p14:creationId xmlns:p14="http://schemas.microsoft.com/office/powerpoint/2010/main" val="38813773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Full page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2959E3C-5FB4-790C-CF99-8945D267023E}"/>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F23656E6-FF78-F94F-8811-84EB59CAC3BF}"/>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Picture Placeholder 6">
            <a:extLst>
              <a:ext uri="{FF2B5EF4-FFF2-40B4-BE49-F238E27FC236}">
                <a16:creationId xmlns:a16="http://schemas.microsoft.com/office/drawing/2014/main" id="{82522558-9EFB-4BAA-9B27-3CE888AC5272}"/>
              </a:ext>
            </a:extLst>
          </p:cNvPr>
          <p:cNvSpPr>
            <a:spLocks noGrp="1"/>
          </p:cNvSpPr>
          <p:nvPr>
            <p:ph type="pic" sz="quarter" idx="10" hasCustomPrompt="1"/>
          </p:nvPr>
        </p:nvSpPr>
        <p:spPr>
          <a:xfrm>
            <a:off x="0" y="0"/>
            <a:ext cx="12192000" cy="6858000"/>
          </a:xfrm>
          <a:prstGeom prst="rect">
            <a:avLst/>
          </a:prstGeom>
        </p:spPr>
        <p:txBody>
          <a:bodyPr tIns="2340000"/>
          <a:lstStyle>
            <a:lvl1pPr algn="ctr">
              <a:buNone/>
              <a:defRPr/>
            </a:lvl1pPr>
          </a:lstStyle>
          <a:p>
            <a:r>
              <a:rPr lang="en-GB"/>
              <a:t>Click on image icon in centre to insert a photo</a:t>
            </a:r>
            <a:br>
              <a:rPr lang="en-GB"/>
            </a:br>
            <a:r>
              <a:rPr lang="en-GB"/>
              <a:t>(don’t forget to add Alt Text to image)</a:t>
            </a:r>
          </a:p>
        </p:txBody>
      </p:sp>
    </p:spTree>
    <p:extLst>
      <p:ext uri="{BB962C8B-B14F-4D97-AF65-F5344CB8AC3E}">
        <p14:creationId xmlns:p14="http://schemas.microsoft.com/office/powerpoint/2010/main" val="2697058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Quote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0190978-5FC4-6858-371C-AF3DAD50E21F}"/>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93DACDB8-C05A-C540-BF85-5FDDA3660A2E}"/>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4" y="1314156"/>
            <a:ext cx="7503849" cy="3466727"/>
          </a:xfrm>
          <a:prstGeom prst="rect">
            <a:avLst/>
          </a:prstGeom>
        </p:spPr>
        <p:txBody>
          <a:bodyPr>
            <a:noAutofit/>
          </a:bodyPr>
          <a:lstStyle>
            <a:lvl1pPr marL="288000" indent="-288000" algn="l">
              <a:buNone/>
              <a:defRPr sz="42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0" y="4780883"/>
            <a:ext cx="7503849" cy="896938"/>
          </a:xfrm>
          <a:prstGeom prst="rect">
            <a:avLst/>
          </a:prstGeom>
        </p:spPr>
        <p:txBody>
          <a:bodyPr/>
          <a:lstStyle>
            <a:lvl1pPr marL="0" indent="0" algn="l">
              <a:buNone/>
              <a:defRPr b="1">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Lst>
          </p:cNvPr>
          <p:cNvPicPr>
            <a:picLocks noChangeAspect="1"/>
          </p:cNvPicPr>
          <p:nvPr/>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082443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p:nvPicPr>
        <p:blipFill>
          <a:blip r:embed="rId2"/>
          <a:srcRect/>
          <a:stretch/>
        </p:blipFill>
        <p:spPr>
          <a:xfrm>
            <a:off x="0" y="0"/>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
        <p:nvSpPr>
          <p:cNvPr id="7" name="TextBox 6">
            <a:extLst>
              <a:ext uri="{FF2B5EF4-FFF2-40B4-BE49-F238E27FC236}">
                <a16:creationId xmlns:a16="http://schemas.microsoft.com/office/drawing/2014/main" id="{2DFAD1B1-54FF-2FC6-D407-337D3737411D}"/>
              </a:ext>
            </a:extLst>
          </p:cNvPr>
          <p:cNvSpPr txBox="1"/>
          <p:nvPr/>
        </p:nvSpPr>
        <p:spPr>
          <a:xfrm>
            <a:off x="1245609" y="2349016"/>
            <a:ext cx="3552728" cy="1200329"/>
          </a:xfrm>
          <a:prstGeom prst="rect">
            <a:avLst/>
          </a:prstGeom>
          <a:noFill/>
        </p:spPr>
        <p:txBody>
          <a:bodyPr wrap="square" rtlCol="0">
            <a:spAutoFit/>
          </a:bodyPr>
          <a:lstStyle/>
          <a:p>
            <a:r>
              <a:rPr lang="en-GB"/>
              <a:t>Text content goes over single column. Text content here goes over single column. Text content here goes over single column.  </a:t>
            </a:r>
          </a:p>
        </p:txBody>
      </p:sp>
    </p:spTree>
    <p:extLst>
      <p:ext uri="{BB962C8B-B14F-4D97-AF65-F5344CB8AC3E}">
        <p14:creationId xmlns:p14="http://schemas.microsoft.com/office/powerpoint/2010/main" val="346913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3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p:nvPicPr>
        <p:blipFill>
          <a:blip r:embed="rId2"/>
          <a:srcRect/>
          <a:stretch/>
        </p:blipFill>
        <p:spPr>
          <a:xfrm>
            <a:off x="1" y="0"/>
            <a:ext cx="12191998"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
        <p:nvSpPr>
          <p:cNvPr id="6" name="TextBox 5">
            <a:extLst>
              <a:ext uri="{FF2B5EF4-FFF2-40B4-BE49-F238E27FC236}">
                <a16:creationId xmlns:a16="http://schemas.microsoft.com/office/drawing/2014/main" id="{20A68404-D948-7642-8BC6-F42E883389E5}"/>
              </a:ext>
            </a:extLst>
          </p:cNvPr>
          <p:cNvSpPr txBox="1"/>
          <p:nvPr/>
        </p:nvSpPr>
        <p:spPr>
          <a:xfrm>
            <a:off x="1245609" y="2349016"/>
            <a:ext cx="3552728" cy="1200329"/>
          </a:xfrm>
          <a:prstGeom prst="rect">
            <a:avLst/>
          </a:prstGeom>
          <a:noFill/>
        </p:spPr>
        <p:txBody>
          <a:bodyPr wrap="square" rtlCol="0">
            <a:spAutoFit/>
          </a:bodyPr>
          <a:lstStyle/>
          <a:p>
            <a:r>
              <a:rPr lang="en-GB"/>
              <a:t>Text content goes over single column. Text content here goes over single column. Text content here goes over single column.  </a:t>
            </a:r>
          </a:p>
        </p:txBody>
      </p:sp>
    </p:spTree>
    <p:extLst>
      <p:ext uri="{BB962C8B-B14F-4D97-AF65-F5344CB8AC3E}">
        <p14:creationId xmlns:p14="http://schemas.microsoft.com/office/powerpoint/2010/main" val="1414720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Quote and imag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2196E5-15CA-15E3-1E10-32B3D19927EF}"/>
              </a:ext>
            </a:extLst>
          </p:cNvPr>
          <p:cNvPicPr>
            <a:picLocks noChangeAspect="1"/>
          </p:cNvPicPr>
          <p:nvPr/>
        </p:nvPicPr>
        <p:blipFill>
          <a:blip r:embed="rId2"/>
          <a:srcRect/>
          <a:stretch/>
        </p:blipFill>
        <p:spPr>
          <a:xfrm>
            <a:off x="0" y="0"/>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Picture Placeholder 6">
            <a:extLst>
              <a:ext uri="{FF2B5EF4-FFF2-40B4-BE49-F238E27FC236}">
                <a16:creationId xmlns:a16="http://schemas.microsoft.com/office/drawing/2014/main" id="{652C93B3-5A12-5AAD-2ACF-93939EE7FBF5}"/>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2" name="TextBox 1">
            <a:extLst>
              <a:ext uri="{FF2B5EF4-FFF2-40B4-BE49-F238E27FC236}">
                <a16:creationId xmlns:a16="http://schemas.microsoft.com/office/drawing/2014/main" id="{B77551A3-9BAE-400C-B485-0F4ED3DB7306}"/>
              </a:ext>
            </a:extLst>
          </p:cNvPr>
          <p:cNvSpPr txBox="1"/>
          <p:nvPr/>
        </p:nvSpPr>
        <p:spPr>
          <a:xfrm>
            <a:off x="1245609" y="2349016"/>
            <a:ext cx="3552728" cy="1384995"/>
          </a:xfrm>
          <a:prstGeom prst="rect">
            <a:avLst/>
          </a:prstGeom>
          <a:noFill/>
        </p:spPr>
        <p:txBody>
          <a:bodyPr wrap="square" rtlCol="0">
            <a:spAutoFit/>
          </a:bodyPr>
          <a:lstStyle/>
          <a:p>
            <a:r>
              <a:rPr lang="en-GB" sz="2800" b="1"/>
              <a:t>“Quote text here. Quote text here. Quote text here.”</a:t>
            </a:r>
          </a:p>
        </p:txBody>
      </p:sp>
    </p:spTree>
    <p:extLst>
      <p:ext uri="{BB962C8B-B14F-4D97-AF65-F5344CB8AC3E}">
        <p14:creationId xmlns:p14="http://schemas.microsoft.com/office/powerpoint/2010/main" val="1291673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and image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2" name="Picture Placeholder 6">
            <a:extLst>
              <a:ext uri="{FF2B5EF4-FFF2-40B4-BE49-F238E27FC236}">
                <a16:creationId xmlns:a16="http://schemas.microsoft.com/office/drawing/2014/main" id="{EA7B0BA1-E61A-5019-0AA4-5328CA2AB0E1}"/>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 </a:t>
            </a:r>
          </a:p>
        </p:txBody>
      </p:sp>
      <p:pic>
        <p:nvPicPr>
          <p:cNvPr id="6" name="Picture 5">
            <a:extLst>
              <a:ext uri="{FF2B5EF4-FFF2-40B4-BE49-F238E27FC236}">
                <a16:creationId xmlns:a16="http://schemas.microsoft.com/office/drawing/2014/main" id="{CEB4F947-0C85-DAF2-683C-40847EF7F07B}"/>
              </a:ext>
            </a:extLst>
          </p:cNvPr>
          <p:cNvPicPr>
            <a:picLocks noChangeAspect="1"/>
          </p:cNvPicPr>
          <p:nvPr/>
        </p:nvPicPr>
        <p:blipFill>
          <a:blip r:embed="rId2"/>
          <a:srcRect/>
          <a:stretch/>
        </p:blipFill>
        <p:spPr>
          <a:xfrm>
            <a:off x="0" y="0"/>
            <a:ext cx="12192000" cy="6857999"/>
          </a:xfrm>
          <a:prstGeom prst="rect">
            <a:avLst/>
          </a:prstGeom>
        </p:spPr>
      </p:pic>
      <p:sp>
        <p:nvSpPr>
          <p:cNvPr id="3" name="TextBox 2">
            <a:extLst>
              <a:ext uri="{FF2B5EF4-FFF2-40B4-BE49-F238E27FC236}">
                <a16:creationId xmlns:a16="http://schemas.microsoft.com/office/drawing/2014/main" id="{072D8FDB-A40F-9C14-5A8C-BCBBA006B64D}"/>
              </a:ext>
            </a:extLst>
          </p:cNvPr>
          <p:cNvSpPr txBox="1"/>
          <p:nvPr/>
        </p:nvSpPr>
        <p:spPr>
          <a:xfrm>
            <a:off x="1245609" y="2349016"/>
            <a:ext cx="3552728" cy="1384995"/>
          </a:xfrm>
          <a:prstGeom prst="rect">
            <a:avLst/>
          </a:prstGeom>
          <a:noFill/>
        </p:spPr>
        <p:txBody>
          <a:bodyPr wrap="square" rtlCol="0">
            <a:spAutoFit/>
          </a:bodyPr>
          <a:lstStyle/>
          <a:p>
            <a:r>
              <a:rPr lang="en-GB" sz="2800" b="1"/>
              <a:t>“Quote text here. Quote text here. Quote text here.”</a:t>
            </a:r>
          </a:p>
        </p:txBody>
      </p:sp>
    </p:spTree>
    <p:extLst>
      <p:ext uri="{BB962C8B-B14F-4D97-AF65-F5344CB8AC3E}">
        <p14:creationId xmlns:p14="http://schemas.microsoft.com/office/powerpoint/2010/main" val="18558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5_Breaker Heading1-Blue-DarkBlueA">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C30C3909-1482-1013-E118-A2CE0A1DD3D4}"/>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2" y="3564000"/>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82932" y="2520000"/>
            <a:ext cx="6948488" cy="96361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4040601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6_Breaker Heading1-Blue-DarkBlue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7092F3-915E-341D-8AD1-B8E398E9BFA4}"/>
              </a:ext>
            </a:extLst>
          </p:cNvPr>
          <p:cNvSpPr/>
          <p:nvPr/>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Chart&#10;&#10;Description automatically generated with medium confidence">
            <a:extLst>
              <a:ext uri="{FF2B5EF4-FFF2-40B4-BE49-F238E27FC236}">
                <a16:creationId xmlns:a16="http://schemas.microsoft.com/office/drawing/2014/main" id="{0AF6C2AD-0E53-2A94-6EDF-C2BC1C35E66B}"/>
              </a:ext>
            </a:extLst>
          </p:cNvPr>
          <p:cNvPicPr>
            <a:picLocks noChangeAspect="1"/>
          </p:cNvPicPr>
          <p:nvPr/>
        </p:nvPicPr>
        <p:blipFill>
          <a:blip r:embed="rId2"/>
          <a:stretch>
            <a:fillRect/>
          </a:stretch>
        </p:blipFill>
        <p:spPr>
          <a:xfrm>
            <a:off x="-216747" y="-121920"/>
            <a:ext cx="12408747" cy="697992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0"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612000"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703728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8_Breaker Heading1-Blue-DarkBlue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C9A4BA-CD7C-BF8C-6221-BCB58BC96EC4}"/>
              </a:ext>
            </a:extLst>
          </p:cNvPr>
          <p:cNvSpPr/>
          <p:nvPr/>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picture containing icon&#10;&#10;Description automatically generated">
            <a:extLst>
              <a:ext uri="{FF2B5EF4-FFF2-40B4-BE49-F238E27FC236}">
                <a16:creationId xmlns:a16="http://schemas.microsoft.com/office/drawing/2014/main" id="{2D07C2D6-AB1B-B84B-BC13-7D79E8BCFCF8}"/>
              </a:ext>
            </a:extLst>
          </p:cNvPr>
          <p:cNvPicPr>
            <a:picLocks noChangeAspect="1"/>
          </p:cNvPicPr>
          <p:nvPr/>
        </p:nvPicPr>
        <p:blipFill>
          <a:blip r:embed="rId2"/>
          <a:stretch>
            <a:fillRect/>
          </a:stretch>
        </p:blipFill>
        <p:spPr>
          <a:xfrm>
            <a:off x="-52265" y="-122410"/>
            <a:ext cx="12499929" cy="703121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91916"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3626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7_Breaker Heading1-Blue-DarkBlueA">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268FFC32-6059-0DED-CEB1-02D4D3CCBC8A}"/>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598"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54598"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832352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ample-Icons-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Lst>
          </p:cNvPr>
          <p:cNvSpPr/>
          <p:nvPr/>
        </p:nvSpPr>
        <p:spPr>
          <a:xfrm>
            <a:off x="3830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3568E66E-4300-C34D-B490-E2E6A73E585A}"/>
              </a:ext>
            </a:extLst>
          </p:cNvPr>
          <p:cNvSpPr/>
          <p:nvPr/>
        </p:nvSpPr>
        <p:spPr>
          <a:xfrm>
            <a:off x="3830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F337980B-A75B-014B-A7A8-965882204640}"/>
              </a:ext>
            </a:extLst>
          </p:cNvPr>
          <p:cNvSpPr/>
          <p:nvPr/>
        </p:nvSpPr>
        <p:spPr>
          <a:xfrm>
            <a:off x="1534525"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8B5FF7D-C2EF-9E4C-A4CF-A835052E5DF8}"/>
              </a:ext>
            </a:extLst>
          </p:cNvPr>
          <p:cNvSpPr/>
          <p:nvPr/>
        </p:nvSpPr>
        <p:spPr>
          <a:xfrm>
            <a:off x="2685992"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77481C1-F4F0-BE4E-B991-152BB9620270}"/>
              </a:ext>
            </a:extLst>
          </p:cNvPr>
          <p:cNvSpPr/>
          <p:nvPr/>
        </p:nvSpPr>
        <p:spPr>
          <a:xfrm>
            <a:off x="3837459"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2FBC860F-BE8A-634D-9A96-33CE6D96B9F0}"/>
              </a:ext>
            </a:extLst>
          </p:cNvPr>
          <p:cNvSpPr/>
          <p:nvPr/>
        </p:nvSpPr>
        <p:spPr>
          <a:xfrm>
            <a:off x="4988926"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5FA913FF-786C-1944-BF18-E9AB064B3444}"/>
              </a:ext>
            </a:extLst>
          </p:cNvPr>
          <p:cNvSpPr/>
          <p:nvPr/>
        </p:nvSpPr>
        <p:spPr>
          <a:xfrm>
            <a:off x="6140393"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6C22D839-E390-8340-B649-B4FC5A6CFD70}"/>
              </a:ext>
            </a:extLst>
          </p:cNvPr>
          <p:cNvSpPr/>
          <p:nvPr/>
        </p:nvSpPr>
        <p:spPr>
          <a:xfrm>
            <a:off x="72918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640EE3D-EEFC-874A-A65B-DDDE03FC3221}"/>
              </a:ext>
            </a:extLst>
          </p:cNvPr>
          <p:cNvSpPr/>
          <p:nvPr/>
        </p:nvSpPr>
        <p:spPr>
          <a:xfrm>
            <a:off x="8443327"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2A667BF2-B8EF-D949-9F15-FC3B3099AD58}"/>
              </a:ext>
            </a:extLst>
          </p:cNvPr>
          <p:cNvSpPr/>
          <p:nvPr/>
        </p:nvSpPr>
        <p:spPr>
          <a:xfrm>
            <a:off x="9594794"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47201170-3375-514F-99C2-E37C6903968A}"/>
              </a:ext>
            </a:extLst>
          </p:cNvPr>
          <p:cNvSpPr/>
          <p:nvPr/>
        </p:nvSpPr>
        <p:spPr>
          <a:xfrm>
            <a:off x="107462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Lst>
          </p:cNvPr>
          <p:cNvSpPr/>
          <p:nvPr/>
        </p:nvSpPr>
        <p:spPr>
          <a:xfrm>
            <a:off x="1534525"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Lst>
          </p:cNvPr>
          <p:cNvSpPr/>
          <p:nvPr/>
        </p:nvSpPr>
        <p:spPr>
          <a:xfrm>
            <a:off x="2685992"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Lst>
          </p:cNvPr>
          <p:cNvSpPr/>
          <p:nvPr/>
        </p:nvSpPr>
        <p:spPr>
          <a:xfrm>
            <a:off x="3837459"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5E67BC68-4FB2-EE4A-A33E-6A7AF0CF413F}"/>
              </a:ext>
            </a:extLst>
          </p:cNvPr>
          <p:cNvSpPr/>
          <p:nvPr/>
        </p:nvSpPr>
        <p:spPr>
          <a:xfrm>
            <a:off x="4988926"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0277C142-7A53-7A4A-A8FB-FBF33048E364}"/>
              </a:ext>
            </a:extLst>
          </p:cNvPr>
          <p:cNvSpPr/>
          <p:nvPr/>
        </p:nvSpPr>
        <p:spPr>
          <a:xfrm>
            <a:off x="6140393"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6ADC5831-BE66-5045-87AF-18EBDF02747B}"/>
              </a:ext>
            </a:extLst>
          </p:cNvPr>
          <p:cNvSpPr/>
          <p:nvPr/>
        </p:nvSpPr>
        <p:spPr>
          <a:xfrm>
            <a:off x="72918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2CB65DE4-B016-474E-A1C1-495957C7CA04}"/>
              </a:ext>
            </a:extLst>
          </p:cNvPr>
          <p:cNvSpPr/>
          <p:nvPr/>
        </p:nvSpPr>
        <p:spPr>
          <a:xfrm>
            <a:off x="8443327"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58B3AA15-3E6B-C347-B0BE-F416C5684A23}"/>
              </a:ext>
            </a:extLst>
          </p:cNvPr>
          <p:cNvSpPr/>
          <p:nvPr/>
        </p:nvSpPr>
        <p:spPr>
          <a:xfrm>
            <a:off x="9594794"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7AC0924D-A95B-1E43-84A3-825886C48DD3}"/>
              </a:ext>
            </a:extLst>
          </p:cNvPr>
          <p:cNvSpPr/>
          <p:nvPr/>
        </p:nvSpPr>
        <p:spPr>
          <a:xfrm>
            <a:off x="107462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Lst>
          </p:cNvPr>
          <p:cNvSpPr/>
          <p:nvPr/>
        </p:nvSpPr>
        <p:spPr>
          <a:xfrm>
            <a:off x="3830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Lst>
          </p:cNvPr>
          <p:cNvSpPr/>
          <p:nvPr/>
        </p:nvSpPr>
        <p:spPr>
          <a:xfrm>
            <a:off x="1534525"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Lst>
          </p:cNvPr>
          <p:cNvSpPr/>
          <p:nvPr/>
        </p:nvSpPr>
        <p:spPr>
          <a:xfrm>
            <a:off x="2685992"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Lst>
          </p:cNvPr>
          <p:cNvSpPr/>
          <p:nvPr/>
        </p:nvSpPr>
        <p:spPr>
          <a:xfrm>
            <a:off x="3837459"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FF522785-C8F3-734E-AF20-487FED2CEBCA}"/>
              </a:ext>
            </a:extLst>
          </p:cNvPr>
          <p:cNvSpPr/>
          <p:nvPr/>
        </p:nvSpPr>
        <p:spPr>
          <a:xfrm>
            <a:off x="4988926"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798AD1D6-A541-1941-8B56-2FF0936767C6}"/>
              </a:ext>
            </a:extLst>
          </p:cNvPr>
          <p:cNvSpPr/>
          <p:nvPr/>
        </p:nvSpPr>
        <p:spPr>
          <a:xfrm>
            <a:off x="6140393"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A844F750-124C-F246-BCDD-67595B93DC88}"/>
              </a:ext>
            </a:extLst>
          </p:cNvPr>
          <p:cNvSpPr/>
          <p:nvPr/>
        </p:nvSpPr>
        <p:spPr>
          <a:xfrm>
            <a:off x="72918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15499656-96AE-C649-B3C1-81D5C6F60DA6}"/>
              </a:ext>
            </a:extLst>
          </p:cNvPr>
          <p:cNvSpPr/>
          <p:nvPr/>
        </p:nvSpPr>
        <p:spPr>
          <a:xfrm>
            <a:off x="8443327"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B3150134-3C23-2A41-8EC0-2D0F308CD2FE}"/>
              </a:ext>
            </a:extLst>
          </p:cNvPr>
          <p:cNvSpPr/>
          <p:nvPr/>
        </p:nvSpPr>
        <p:spPr>
          <a:xfrm>
            <a:off x="9594794"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4A542EAC-EEE9-2748-9DAC-6986FFF6348A}"/>
              </a:ext>
            </a:extLst>
          </p:cNvPr>
          <p:cNvSpPr/>
          <p:nvPr/>
        </p:nvSpPr>
        <p:spPr>
          <a:xfrm>
            <a:off x="107462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2D1CDB1A-8B42-520A-323D-5D120AA42E9C}"/>
              </a:ext>
            </a:extLst>
          </p:cNvPr>
          <p:cNvPicPr>
            <a:picLocks noChangeAspect="1"/>
          </p:cNvPicPr>
          <p:nvPr/>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233009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Headline slide with image A">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1" name="Rectangle 10">
            <a:extLst>
              <a:ext uri="{FF2B5EF4-FFF2-40B4-BE49-F238E27FC236}">
                <a16:creationId xmlns:a16="http://schemas.microsoft.com/office/drawing/2014/main" id="{72C3761D-E146-5B7A-CD68-6CC98EA19A5F}"/>
              </a:ext>
            </a:extLst>
          </p:cNvPr>
          <p:cNvSpPr/>
          <p:nvPr/>
        </p:nvSpPr>
        <p:spPr>
          <a:xfrm>
            <a:off x="0" y="0"/>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6" name="Text Placeholder 7">
            <a:extLst>
              <a:ext uri="{FF2B5EF4-FFF2-40B4-BE49-F238E27FC236}">
                <a16:creationId xmlns:a16="http://schemas.microsoft.com/office/drawing/2014/main" id="{5B6F326D-0ECB-4952-2659-CD1729198654}"/>
              </a:ext>
            </a:extLst>
          </p:cNvPr>
          <p:cNvSpPr>
            <a:spLocks noGrp="1"/>
          </p:cNvSpPr>
          <p:nvPr>
            <p:ph type="body" sz="quarter" idx="14" hasCustomPrompt="1"/>
          </p:nvPr>
        </p:nvSpPr>
        <p:spPr>
          <a:xfrm>
            <a:off x="891916"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Tree>
    <p:extLst>
      <p:ext uri="{BB962C8B-B14F-4D97-AF65-F5344CB8AC3E}">
        <p14:creationId xmlns:p14="http://schemas.microsoft.com/office/powerpoint/2010/main" val="1890304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End Slide ACCESSIBLE">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9D383FB-0467-4241-BEF0-D636E886723B}"/>
              </a:ext>
            </a:extLst>
          </p:cNvPr>
          <p:cNvCxnSpPr/>
          <p:nvPr/>
        </p:nvCxnSpPr>
        <p:spPr>
          <a:xfrm>
            <a:off x="5715926"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3DACDB8-C05A-C540-BF85-5FDDA3660A2E}"/>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2" name="TextBox 1">
            <a:extLst>
              <a:ext uri="{FF2B5EF4-FFF2-40B4-BE49-F238E27FC236}">
                <a16:creationId xmlns:a16="http://schemas.microsoft.com/office/drawing/2014/main" id="{0390E57B-AF19-8642-9E47-AF887F52887B}"/>
              </a:ext>
            </a:extLst>
          </p:cNvPr>
          <p:cNvSpPr txBox="1"/>
          <p:nvPr/>
        </p:nvSpPr>
        <p:spPr>
          <a:xfrm>
            <a:off x="5610769" y="2808746"/>
            <a:ext cx="5133431" cy="260803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a:t>
            </a:r>
            <a:r>
              <a:rPr kumimoji="0" lang="en-GB" sz="2400" b="1" i="0" u="none" strike="noStrike" kern="1200" cap="none" spc="20" normalizeH="0" baseline="0" noProof="0">
                <a:ln>
                  <a:noFill/>
                </a:ln>
                <a:solidFill>
                  <a:schemeClr val="tx1"/>
                </a:solidFill>
                <a:effectLst/>
                <a:uLnTx/>
                <a:uFillTx/>
                <a:latin typeface="+mn-lt"/>
                <a:ea typeface="+mn-ea"/>
                <a:cs typeface="+mn-cs"/>
                <a:hlinkClick r:id="rId2"/>
              </a:rPr>
              <a:t>@SWPharm_NHSEWTE</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a:t>
            </a:r>
            <a:r>
              <a:rPr kumimoji="0" lang="en-GB" sz="2400" b="1" i="0" u="none" strike="noStrike" kern="1200" cap="none" spc="20" normalizeH="0" baseline="0" noProof="0">
                <a:ln>
                  <a:noFill/>
                </a:ln>
                <a:solidFill>
                  <a:schemeClr val="tx1"/>
                </a:solidFill>
                <a:effectLst/>
                <a:uLnTx/>
                <a:uFillTx/>
                <a:latin typeface="+mn-lt"/>
                <a:ea typeface="+mn-ea"/>
                <a:cs typeface="+mn-cs"/>
                <a:hlinkClick r:id="rId3"/>
              </a:rPr>
              <a:t>company/</a:t>
            </a:r>
            <a:r>
              <a:rPr kumimoji="0" lang="en-GB" sz="2400" b="1" i="0" u="none" strike="noStrike" kern="1200" cap="none" spc="20" normalizeH="0" baseline="0" noProof="0" err="1">
                <a:ln>
                  <a:noFill/>
                </a:ln>
                <a:solidFill>
                  <a:schemeClr val="tx1"/>
                </a:solidFill>
                <a:effectLst/>
                <a:uLnTx/>
                <a:uFillTx/>
                <a:latin typeface="+mn-lt"/>
                <a:ea typeface="+mn-ea"/>
                <a:cs typeface="+mn-cs"/>
                <a:hlinkClick r:id="rId3"/>
              </a:rPr>
              <a:t>nhse-wte</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a:t>
            </a:r>
            <a:r>
              <a:rPr kumimoji="0" lang="en-GB" sz="2400" b="1" i="0" u="none" strike="noStrike" kern="1200" cap="none" spc="20" normalizeH="0" baseline="0" noProof="0">
                <a:ln>
                  <a:noFill/>
                </a:ln>
                <a:solidFill>
                  <a:schemeClr val="tx1"/>
                </a:solidFill>
                <a:effectLst/>
                <a:uLnTx/>
                <a:uFillTx/>
                <a:latin typeface="+mn-lt"/>
                <a:ea typeface="+mn-ea"/>
                <a:cs typeface="+mn-cs"/>
                <a:hlinkClick r:id="rId4"/>
              </a:rPr>
              <a:t>england.nhs.uk </a:t>
            </a:r>
            <a:r>
              <a:rPr kumimoji="0" lang="en-GB" sz="2400" b="1" i="0" u="none" strike="noStrike" kern="1200" cap="none" spc="20" normalizeH="0" baseline="0" noProof="0">
                <a:ln>
                  <a:noFill/>
                </a:ln>
                <a:solidFill>
                  <a:schemeClr val="tx1"/>
                </a:solidFill>
                <a:effectLst/>
                <a:uLnTx/>
                <a:uFillTx/>
                <a:latin typeface="+mn-lt"/>
                <a:ea typeface="+mn-ea"/>
                <a:cs typeface="+mn-cs"/>
              </a:rPr>
              <a:t>/ </a:t>
            </a:r>
            <a:r>
              <a:rPr kumimoji="0" lang="en-GB" sz="2400" b="1" i="0" u="none" strike="noStrike" kern="1200" cap="none" spc="20" normalizeH="0" baseline="0" noProof="0">
                <a:ln>
                  <a:noFill/>
                </a:ln>
                <a:solidFill>
                  <a:schemeClr val="tx1"/>
                </a:solidFill>
                <a:effectLst/>
                <a:uLnTx/>
                <a:uFillTx/>
                <a:latin typeface="+mn-lt"/>
                <a:ea typeface="+mn-ea"/>
                <a:cs typeface="+mn-cs"/>
                <a:hlinkClick r:id="rId5"/>
              </a:rPr>
              <a:t>hee.nhs.uk</a:t>
            </a:r>
            <a:r>
              <a:rPr kumimoji="0" lang="en-GB" sz="2400" b="1" i="0" u="none" strike="noStrike" kern="1200" cap="none" spc="20" normalizeH="0" baseline="0" noProof="0">
                <a:ln>
                  <a:noFill/>
                </a:ln>
                <a:solidFill>
                  <a:schemeClr val="tx1"/>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endParaRPr lang="en-GB" sz="2400" b="1">
              <a:solidFill>
                <a:schemeClr val="tx1"/>
              </a:solidFill>
            </a:endParaRPr>
          </a:p>
        </p:txBody>
      </p:sp>
      <p:pic>
        <p:nvPicPr>
          <p:cNvPr id="5" name="Picture 4">
            <a:extLst>
              <a:ext uri="{FF2B5EF4-FFF2-40B4-BE49-F238E27FC236}">
                <a16:creationId xmlns:a16="http://schemas.microsoft.com/office/drawing/2014/main" id="{6C1B65D7-2EE6-F44F-85AA-7C93787926CD}"/>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5872040" y="3665234"/>
            <a:ext cx="390144" cy="390144"/>
          </a:xfrm>
          <a:prstGeom prst="rect">
            <a:avLst/>
          </a:prstGeom>
        </p:spPr>
      </p:pic>
      <p:pic>
        <p:nvPicPr>
          <p:cNvPr id="8" name="Picture 7">
            <a:extLst>
              <a:ext uri="{FF2B5EF4-FFF2-40B4-BE49-F238E27FC236}">
                <a16:creationId xmlns:a16="http://schemas.microsoft.com/office/drawing/2014/main" id="{F2843EE8-F6F8-9D40-92C1-94FB4DCF14BB}"/>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5885396" y="4266369"/>
            <a:ext cx="390144" cy="390144"/>
          </a:xfrm>
          <a:prstGeom prst="rect">
            <a:avLst/>
          </a:prstGeom>
        </p:spPr>
      </p:pic>
      <p:pic>
        <p:nvPicPr>
          <p:cNvPr id="72" name="Picture 96">
            <a:extLst>
              <a:ext uri="{FF2B5EF4-FFF2-40B4-BE49-F238E27FC236}">
                <a16:creationId xmlns:a16="http://schemas.microsoft.com/office/drawing/2014/main" id="{664BA24D-FA8C-EE4D-A2DC-491BF11D6FA6}"/>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5767074" y="4806522"/>
            <a:ext cx="600075" cy="600075"/>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p:nvPicPr>
        <p:blipFill>
          <a:blip r:embed="rId12"/>
          <a:stretch>
            <a:fillRect/>
          </a:stretch>
        </p:blipFill>
        <p:spPr>
          <a:xfrm>
            <a:off x="10551045" y="364425"/>
            <a:ext cx="1208955" cy="979789"/>
          </a:xfrm>
          <a:prstGeom prst="rect">
            <a:avLst/>
          </a:prstGeom>
        </p:spPr>
      </p:pic>
      <p:pic>
        <p:nvPicPr>
          <p:cNvPr id="6" name="Picture 5" descr="Icon&#10;&#10;Description automatically generated">
            <a:extLst>
              <a:ext uri="{FF2B5EF4-FFF2-40B4-BE49-F238E27FC236}">
                <a16:creationId xmlns:a16="http://schemas.microsoft.com/office/drawing/2014/main" id="{76D92FD5-08EA-6BC8-29BC-BCF5EEFE18AA}"/>
              </a:ext>
            </a:extLst>
          </p:cNvPr>
          <p:cNvPicPr>
            <a:picLocks noChangeAspect="1"/>
          </p:cNvPicPr>
          <p:nvPr/>
        </p:nvPicPr>
        <p:blipFill>
          <a:blip r:embed="rId13"/>
          <a:stretch>
            <a:fillRect/>
          </a:stretch>
        </p:blipFill>
        <p:spPr>
          <a:xfrm rot="5400000">
            <a:off x="-2509143" y="-71523"/>
            <a:ext cx="10768951" cy="7616239"/>
          </a:xfrm>
          <a:prstGeom prst="rect">
            <a:avLst/>
          </a:prstGeom>
        </p:spPr>
      </p:pic>
      <p:pic>
        <p:nvPicPr>
          <p:cNvPr id="7" name="Graphic 6" descr="Email with solid fill">
            <a:extLst>
              <a:ext uri="{FF2B5EF4-FFF2-40B4-BE49-F238E27FC236}">
                <a16:creationId xmlns:a16="http://schemas.microsoft.com/office/drawing/2014/main" id="{DE373568-8603-9DB5-0FEE-B17E71149C40}"/>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5798336" y="5513351"/>
            <a:ext cx="539803" cy="539803"/>
          </a:xfrm>
          <a:prstGeom prst="rect">
            <a:avLst/>
          </a:prstGeom>
        </p:spPr>
      </p:pic>
      <p:sp>
        <p:nvSpPr>
          <p:cNvPr id="11" name="TextBox 10">
            <a:extLst>
              <a:ext uri="{FF2B5EF4-FFF2-40B4-BE49-F238E27FC236}">
                <a16:creationId xmlns:a16="http://schemas.microsoft.com/office/drawing/2014/main" id="{047230BE-2A1A-6C9B-5CEE-168FB5643ACE}"/>
              </a:ext>
            </a:extLst>
          </p:cNvPr>
          <p:cNvSpPr txBox="1"/>
          <p:nvPr userDrawn="1"/>
        </p:nvSpPr>
        <p:spPr>
          <a:xfrm>
            <a:off x="6440357" y="5552419"/>
            <a:ext cx="4481643" cy="461665"/>
          </a:xfrm>
          <a:prstGeom prst="rect">
            <a:avLst/>
          </a:prstGeom>
          <a:noFill/>
        </p:spPr>
        <p:txBody>
          <a:bodyPr wrap="square" rtlCol="0">
            <a:spAutoFit/>
          </a:bodyPr>
          <a:lstStyle/>
          <a:p>
            <a:r>
              <a:rPr kumimoji="0" lang="en-GB" sz="2400" b="1" i="0" u="none" strike="noStrike" kern="1200" cap="none" spc="20" normalizeH="0" baseline="0" noProof="0">
                <a:ln>
                  <a:noFill/>
                </a:ln>
                <a:solidFill>
                  <a:srgbClr val="231F20"/>
                </a:solidFill>
                <a:effectLst/>
                <a:uLnTx/>
                <a:uFillTx/>
                <a:latin typeface="Arial" panose="020B0604020202020204"/>
                <a:ea typeface="+mn-ea"/>
                <a:cs typeface="+mn-cs"/>
                <a:hlinkClick r:id="rId16"/>
              </a:rPr>
              <a:t>Pharmacy.sw@hee.nhs.uk</a:t>
            </a:r>
            <a:endParaRPr lang="en-GB"/>
          </a:p>
        </p:txBody>
      </p:sp>
    </p:spTree>
    <p:extLst>
      <p:ext uri="{BB962C8B-B14F-4D97-AF65-F5344CB8AC3E}">
        <p14:creationId xmlns:p14="http://schemas.microsoft.com/office/powerpoint/2010/main" val="3320158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Data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763076-72CB-117E-F240-98C1D1050D3E}"/>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432000" y="310075"/>
            <a:ext cx="11404154"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p:nvPicPr>
        <p:blipFill>
          <a:blip r:embed="rId2"/>
          <a:stretch>
            <a:fillRect/>
          </a:stretch>
        </p:blipFill>
        <p:spPr>
          <a:xfrm rot="10800000">
            <a:off x="9220370"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1" y="7672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1360783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Data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8B9EEEB-4482-151C-3E4B-6DCA5DB975F7}"/>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7" name="Straight Connector 6">
            <a:extLst>
              <a:ext uri="{FF2B5EF4-FFF2-40B4-BE49-F238E27FC236}">
                <a16:creationId xmlns:a16="http://schemas.microsoft.com/office/drawing/2014/main" id="{82B5EE73-D618-9F44-829B-3E2FB3EF9E8B}"/>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5BBF07FF-3CE1-3D71-B166-EE893EF0AEB7}"/>
              </a:ext>
            </a:extLst>
          </p:cNvPr>
          <p:cNvPicPr>
            <a:picLocks noChangeAspect="1"/>
          </p:cNvPicPr>
          <p:nvPr/>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794878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Data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4A03389-AFFC-D562-CFEA-903FB9952FA7}"/>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7" name="Straight Connector 6">
            <a:extLst>
              <a:ext uri="{FF2B5EF4-FFF2-40B4-BE49-F238E27FC236}">
                <a16:creationId xmlns:a16="http://schemas.microsoft.com/office/drawing/2014/main" id="{864D7BC1-63C2-8C4A-9DF2-1AD2DA1C73BA}"/>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284297CC-11A8-6F97-008D-CE9C34365A17}"/>
              </a:ext>
            </a:extLst>
          </p:cNvPr>
          <p:cNvPicPr>
            <a:picLocks noChangeAspect="1"/>
          </p:cNvPicPr>
          <p:nvPr/>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10108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_Headline and image with header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Tree>
    <p:extLst>
      <p:ext uri="{BB962C8B-B14F-4D97-AF65-F5344CB8AC3E}">
        <p14:creationId xmlns:p14="http://schemas.microsoft.com/office/powerpoint/2010/main" val="653369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2_Headline and image with header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Tree>
    <p:extLst>
      <p:ext uri="{BB962C8B-B14F-4D97-AF65-F5344CB8AC3E}">
        <p14:creationId xmlns:p14="http://schemas.microsoft.com/office/powerpoint/2010/main" val="2251440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2_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TextBox 5">
            <a:extLst>
              <a:ext uri="{FF2B5EF4-FFF2-40B4-BE49-F238E27FC236}">
                <a16:creationId xmlns:a16="http://schemas.microsoft.com/office/drawing/2014/main" id="{17BDFC27-AE77-990E-E3A7-5DF7B8BEB8B0}"/>
              </a:ext>
            </a:extLst>
          </p:cNvPr>
          <p:cNvSpPr txBox="1"/>
          <p:nvPr/>
        </p:nvSpPr>
        <p:spPr>
          <a:xfrm>
            <a:off x="7202551" y="2249424"/>
            <a:ext cx="4428148" cy="1200329"/>
          </a:xfrm>
          <a:prstGeom prst="rect">
            <a:avLst/>
          </a:prstGeom>
          <a:noFill/>
        </p:spPr>
        <p:txBody>
          <a:bodyPr wrap="square" rtlCol="0">
            <a:spAutoFit/>
          </a:bodyPr>
          <a:lstStyle/>
          <a:p>
            <a:r>
              <a:rPr lang="en-GB">
                <a:solidFill>
                  <a:schemeClr val="bg1"/>
                </a:solidFill>
              </a:rPr>
              <a:t>Text content goes over single column. Text content here goes over single column. Text content here goes over single column.  </a:t>
            </a:r>
          </a:p>
        </p:txBody>
      </p:sp>
    </p:spTree>
    <p:extLst>
      <p:ext uri="{BB962C8B-B14F-4D97-AF65-F5344CB8AC3E}">
        <p14:creationId xmlns:p14="http://schemas.microsoft.com/office/powerpoint/2010/main" val="200983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Tree>
    <p:extLst>
      <p:ext uri="{BB962C8B-B14F-4D97-AF65-F5344CB8AC3E}">
        <p14:creationId xmlns:p14="http://schemas.microsoft.com/office/powerpoint/2010/main" val="855631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_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Tree>
    <p:extLst>
      <p:ext uri="{BB962C8B-B14F-4D97-AF65-F5344CB8AC3E}">
        <p14:creationId xmlns:p14="http://schemas.microsoft.com/office/powerpoint/2010/main" val="2603889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1_Sample-Icons-Layou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DF01C83-A866-28AC-7B1F-38947CCF6D80}"/>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Lst>
          </p:cNvPr>
          <p:cNvSpPr/>
          <p:nvPr/>
        </p:nvSpPr>
        <p:spPr>
          <a:xfrm>
            <a:off x="383058"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Lst>
          </p:cNvPr>
          <p:cNvSpPr/>
          <p:nvPr/>
        </p:nvSpPr>
        <p:spPr>
          <a:xfrm>
            <a:off x="1534525"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Lst>
          </p:cNvPr>
          <p:cNvSpPr/>
          <p:nvPr/>
        </p:nvSpPr>
        <p:spPr>
          <a:xfrm>
            <a:off x="2685992"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Lst>
          </p:cNvPr>
          <p:cNvSpPr/>
          <p:nvPr/>
        </p:nvSpPr>
        <p:spPr>
          <a:xfrm>
            <a:off x="3837459"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Lst>
          </p:cNvPr>
          <p:cNvSpPr/>
          <p:nvPr/>
        </p:nvSpPr>
        <p:spPr>
          <a:xfrm>
            <a:off x="383058"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Lst>
          </p:cNvPr>
          <p:cNvSpPr/>
          <p:nvPr/>
        </p:nvSpPr>
        <p:spPr>
          <a:xfrm>
            <a:off x="1534525"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Lst>
          </p:cNvPr>
          <p:cNvSpPr/>
          <p:nvPr/>
        </p:nvSpPr>
        <p:spPr>
          <a:xfrm>
            <a:off x="2685992"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Lst>
          </p:cNvPr>
          <p:cNvSpPr/>
          <p:nvPr/>
        </p:nvSpPr>
        <p:spPr>
          <a:xfrm>
            <a:off x="3837459"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510BDAA4-2C6C-4E47-9616-5977DD23D840}"/>
              </a:ext>
            </a:extLst>
          </p:cNvPr>
          <p:cNvSpPr/>
          <p:nvPr/>
        </p:nvSpPr>
        <p:spPr>
          <a:xfrm>
            <a:off x="5122911"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2691AF0D-B60D-2949-AB30-089AD6A4A5A1}"/>
              </a:ext>
            </a:extLst>
          </p:cNvPr>
          <p:cNvSpPr/>
          <p:nvPr/>
        </p:nvSpPr>
        <p:spPr>
          <a:xfrm>
            <a:off x="7474153"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D76B0456-3FC3-5D44-A9F1-56A57FD0B992}"/>
              </a:ext>
            </a:extLst>
          </p:cNvPr>
          <p:cNvSpPr/>
          <p:nvPr/>
        </p:nvSpPr>
        <p:spPr>
          <a:xfrm>
            <a:off x="9825395"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D569F651-3737-5832-DC5A-9DB8A57B6C79}"/>
              </a:ext>
            </a:extLst>
          </p:cNvPr>
          <p:cNvPicPr>
            <a:picLocks noChangeAspect="1"/>
          </p:cNvPicPr>
          <p:nvPr/>
        </p:nvPicPr>
        <p:blipFill>
          <a:blip r:embed="rId2"/>
          <a:stretch>
            <a:fillRect/>
          </a:stretch>
        </p:blipFill>
        <p:spPr>
          <a:xfrm rot="10800000">
            <a:off x="9220370" y="244040"/>
            <a:ext cx="3064672" cy="187960"/>
          </a:xfrm>
          <a:prstGeom prst="rect">
            <a:avLst/>
          </a:prstGeom>
        </p:spPr>
      </p:pic>
      <p:sp>
        <p:nvSpPr>
          <p:cNvPr id="5" name="Title 1">
            <a:extLst>
              <a:ext uri="{FF2B5EF4-FFF2-40B4-BE49-F238E27FC236}">
                <a16:creationId xmlns:a16="http://schemas.microsoft.com/office/drawing/2014/main" id="{A1CA835D-248C-29AB-B7DE-5AD7C7D2A867}"/>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Tree>
    <p:extLst>
      <p:ext uri="{BB962C8B-B14F-4D97-AF65-F5344CB8AC3E}">
        <p14:creationId xmlns:p14="http://schemas.microsoft.com/office/powerpoint/2010/main" val="2013572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4109" y="1210682"/>
            <a:ext cx="10641498"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4109" y="2141151"/>
            <a:ext cx="10641498"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Presentation title</a:t>
            </a:r>
          </a:p>
        </p:txBody>
      </p:sp>
      <p:pic>
        <p:nvPicPr>
          <p:cNvPr id="2" name="Picture 1" descr="A blue and white logo&#10;&#10;Description automatically generated with low confidence">
            <a:extLst>
              <a:ext uri="{FF2B5EF4-FFF2-40B4-BE49-F238E27FC236}">
                <a16:creationId xmlns:a16="http://schemas.microsoft.com/office/drawing/2014/main" id="{4EE71C5C-0723-052A-B6F1-0C391A4C16C3}"/>
              </a:ext>
            </a:extLst>
          </p:cNvPr>
          <p:cNvPicPr>
            <a:picLocks noChangeAspect="1"/>
          </p:cNvPicPr>
          <p:nvPr userDrawn="1"/>
        </p:nvPicPr>
        <p:blipFill>
          <a:blip r:embed="rId2"/>
          <a:stretch>
            <a:fillRect/>
          </a:stretch>
        </p:blipFill>
        <p:spPr>
          <a:xfrm>
            <a:off x="11072446" y="116894"/>
            <a:ext cx="1002404" cy="959748"/>
          </a:xfrm>
          <a:prstGeom prst="rect">
            <a:avLst/>
          </a:prstGeom>
        </p:spPr>
      </p:pic>
    </p:spTree>
    <p:extLst>
      <p:ext uri="{BB962C8B-B14F-4D97-AF65-F5344CB8AC3E}">
        <p14:creationId xmlns:p14="http://schemas.microsoft.com/office/powerpoint/2010/main" val="31371943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4109" y="1210682"/>
            <a:ext cx="10641498"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4109" y="2141151"/>
            <a:ext cx="10641498"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Presentation title</a:t>
            </a:r>
          </a:p>
        </p:txBody>
      </p:sp>
      <p:pic>
        <p:nvPicPr>
          <p:cNvPr id="2" name="Picture 1" descr="A blue and white logo&#10;&#10;Description automatically generated with low confidence">
            <a:extLst>
              <a:ext uri="{FF2B5EF4-FFF2-40B4-BE49-F238E27FC236}">
                <a16:creationId xmlns:a16="http://schemas.microsoft.com/office/drawing/2014/main" id="{F71540C8-0DE6-CC83-E76B-660F584828E6}"/>
              </a:ext>
            </a:extLst>
          </p:cNvPr>
          <p:cNvPicPr>
            <a:picLocks noChangeAspect="1"/>
          </p:cNvPicPr>
          <p:nvPr userDrawn="1"/>
        </p:nvPicPr>
        <p:blipFill>
          <a:blip r:embed="rId2"/>
          <a:stretch>
            <a:fillRect/>
          </a:stretch>
        </p:blipFill>
        <p:spPr>
          <a:xfrm>
            <a:off x="11072446" y="116894"/>
            <a:ext cx="1002404" cy="959748"/>
          </a:xfrm>
          <a:prstGeom prst="rect">
            <a:avLst/>
          </a:prstGeom>
        </p:spPr>
      </p:pic>
    </p:spTree>
    <p:extLst>
      <p:ext uri="{BB962C8B-B14F-4D97-AF65-F5344CB8AC3E}">
        <p14:creationId xmlns:p14="http://schemas.microsoft.com/office/powerpoint/2010/main" val="4170307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4109" y="1210682"/>
            <a:ext cx="10641498"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4109" y="2141151"/>
            <a:ext cx="10641498"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Pharmacy Technician Training, CPC 2023</a:t>
            </a:r>
          </a:p>
        </p:txBody>
      </p:sp>
      <p:pic>
        <p:nvPicPr>
          <p:cNvPr id="2" name="Picture 1" descr="A blue and white logo&#10;&#10;Description automatically generated with low confidence">
            <a:extLst>
              <a:ext uri="{FF2B5EF4-FFF2-40B4-BE49-F238E27FC236}">
                <a16:creationId xmlns:a16="http://schemas.microsoft.com/office/drawing/2014/main" id="{99FF485C-C2BA-3413-41A6-6A4C1C41DD45}"/>
              </a:ext>
            </a:extLst>
          </p:cNvPr>
          <p:cNvPicPr>
            <a:picLocks noChangeAspect="1"/>
          </p:cNvPicPr>
          <p:nvPr userDrawn="1"/>
        </p:nvPicPr>
        <p:blipFill>
          <a:blip r:embed="rId2"/>
          <a:stretch>
            <a:fillRect/>
          </a:stretch>
        </p:blipFill>
        <p:spPr>
          <a:xfrm>
            <a:off x="11072446" y="116894"/>
            <a:ext cx="1002404" cy="959748"/>
          </a:xfrm>
          <a:prstGeom prst="rect">
            <a:avLst/>
          </a:prstGeom>
        </p:spPr>
      </p:pic>
    </p:spTree>
    <p:extLst>
      <p:ext uri="{BB962C8B-B14F-4D97-AF65-F5344CB8AC3E}">
        <p14:creationId xmlns:p14="http://schemas.microsoft.com/office/powerpoint/2010/main" val="204569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Content 1 Box">
    <p:bg>
      <p:bgRef idx="1001">
        <a:schemeClr val="bg1"/>
      </p:bgRef>
    </p:bg>
    <p:spTree>
      <p:nvGrpSpPr>
        <p:cNvPr id="1" name=""/>
        <p:cNvGrpSpPr/>
        <p:nvPr/>
      </p:nvGrpSpPr>
      <p:grpSpPr>
        <a:xfrm>
          <a:off x="0" y="0"/>
          <a:ext cx="0" cy="0"/>
          <a:chOff x="0" y="0"/>
          <a:chExt cx="0" cy="0"/>
        </a:xfrm>
      </p:grpSpPr>
      <p:sp>
        <p:nvSpPr>
          <p:cNvPr id="5" name="Content Placeholder 2"/>
          <p:cNvSpPr>
            <a:spLocks noGrp="1"/>
          </p:cNvSpPr>
          <p:nvPr>
            <p:ph idx="1"/>
          </p:nvPr>
        </p:nvSpPr>
        <p:spPr>
          <a:xfrm>
            <a:off x="480000" y="1453734"/>
            <a:ext cx="11232000" cy="4930265"/>
          </a:xfrm>
          <a:prstGeom prst="rect">
            <a:avLst/>
          </a:prstGeom>
        </p:spPr>
        <p:txBody>
          <a:bodyP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itle 1"/>
          <p:cNvSpPr>
            <a:spLocks noGrp="1"/>
          </p:cNvSpPr>
          <p:nvPr>
            <p:ph type="title"/>
          </p:nvPr>
        </p:nvSpPr>
        <p:spPr>
          <a:xfrm>
            <a:off x="480000" y="240000"/>
            <a:ext cx="11232000" cy="1152000"/>
          </a:xfrm>
          <a:prstGeom prst="rect">
            <a:avLst/>
          </a:prstGeom>
        </p:spPr>
        <p:txBody>
          <a:bodyPr anchor="t" anchorCtr="0"/>
          <a:lstStyle>
            <a:lvl1pPr>
              <a:defRPr sz="2400">
                <a:solidFill>
                  <a:schemeClr val="tx2"/>
                </a:solidFill>
              </a:defRPr>
            </a:lvl1pPr>
          </a:lstStyle>
          <a:p>
            <a:r>
              <a:rPr lang="en-GB"/>
              <a:t>Click to edit</a:t>
            </a:r>
            <a:endParaRPr lang="en-US"/>
          </a:p>
        </p:txBody>
      </p:sp>
    </p:spTree>
    <p:extLst>
      <p:ext uri="{BB962C8B-B14F-4D97-AF65-F5344CB8AC3E}">
        <p14:creationId xmlns:p14="http://schemas.microsoft.com/office/powerpoint/2010/main" val="24254483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Heading, subhead, bullets on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09CFFC-C421-A97A-14A3-FE2852D11994}"/>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1" y="20880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3079555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1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BB79D01-2A70-DAF1-6A65-BC0424C2FEEC}"/>
              </a:ext>
            </a:extLst>
          </p:cNvPr>
          <p:cNvPicPr>
            <a:picLocks noChangeAspect="1"/>
          </p:cNvPicPr>
          <p:nvPr/>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869550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2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29FE9CC-24C2-9AAC-6340-A9E7BC324939}"/>
              </a:ext>
            </a:extLst>
          </p:cNvPr>
          <p:cNvPicPr>
            <a:picLocks noChangeAspect="1"/>
          </p:cNvPicPr>
          <p:nvPr/>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315908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2_Title, subhead, Three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C4A9B1-8C9A-5B25-6E7A-B9589ECCAD85}"/>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Lst>
          </p:cNvPr>
          <p:cNvCxnSpPr>
            <a:cxnSpLocks/>
          </p:cNvCxnSpPr>
          <p:nvPr/>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Lst>
          </p:cNvPr>
          <p:cNvPicPr>
            <a:picLocks noChangeAspect="1"/>
          </p:cNvPicPr>
          <p:nvPr/>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3205556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Headline slide with image A">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2C3761D-E146-5B7A-CD68-6CC98EA19A5F}"/>
              </a:ext>
            </a:extLst>
          </p:cNvPr>
          <p:cNvSpPr/>
          <p:nvPr/>
        </p:nvSpPr>
        <p:spPr>
          <a:xfrm>
            <a:off x="0" y="0"/>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54093" y="1647568"/>
            <a:ext cx="4909569" cy="3130069"/>
          </a:xfrm>
          <a:prstGeom prst="rect">
            <a:avLst/>
          </a:prstGeom>
        </p:spPr>
        <p:txBody>
          <a:bodyPr anchor="t">
            <a:normAutofit/>
          </a:bodyPr>
          <a:lstStyle>
            <a:lvl1pPr marL="0" indent="0">
              <a:lnSpc>
                <a:spcPts val="4200"/>
              </a:lnSpc>
              <a:defRPr sz="3600" b="1">
                <a:solidFill>
                  <a:schemeClr val="tx1"/>
                </a:solidFill>
              </a:defRPr>
            </a:lvl1pPr>
          </a:lstStyle>
          <a:p>
            <a:r>
              <a:rPr lang="en-GB"/>
              <a:t>Headline over a number of lines,</a:t>
            </a:r>
            <a:br>
              <a:rPr lang="en-GB"/>
            </a:br>
            <a:r>
              <a:rPr lang="en-GB"/>
              <a:t>keep to maximum of four lines</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Tree>
    <p:extLst>
      <p:ext uri="{BB962C8B-B14F-4D97-AF65-F5344CB8AC3E}">
        <p14:creationId xmlns:p14="http://schemas.microsoft.com/office/powerpoint/2010/main" val="84948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cSld name="Quote large Centre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6BFC8184-A52B-1D58-DCBB-64F070DB04AB}"/>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93DACDB8-C05A-C540-BF85-5FDDA3660A2E}"/>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1214367" y="1180298"/>
            <a:ext cx="9811265" cy="2983230"/>
          </a:xfrm>
          <a:prstGeom prst="rect">
            <a:avLst/>
          </a:prstGeom>
        </p:spPr>
        <p:txBody>
          <a:bodyPr>
            <a:noAutofit/>
          </a:bodyPr>
          <a:lstStyle>
            <a:lvl1pPr marL="0" indent="0" algn="ctr">
              <a:buNone/>
              <a:defRPr sz="4200" b="0">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“Showcase quotation</a:t>
            </a:r>
            <a:br>
              <a:rPr lang="en-GB"/>
            </a:br>
            <a:r>
              <a:rPr lang="en-GB"/>
              <a:t>with centred text over multiple</a:t>
            </a:r>
            <a:br>
              <a:rPr lang="en-GB"/>
            </a:br>
            <a:r>
              <a:rPr lang="en-GB"/>
              <a:t>lines, try to make a harmonious shape like a diamond or </a:t>
            </a:r>
            <a:r>
              <a:rPr lang="en-GB" err="1"/>
              <a:t>xmas</a:t>
            </a:r>
            <a:r>
              <a:rPr lang="en-GB"/>
              <a:t> tree or</a:t>
            </a:r>
            <a:br>
              <a:rPr lang="en-GB"/>
            </a:br>
            <a:r>
              <a:rPr lang="en-GB"/>
              <a:t>something similar”</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4150923" y="5096236"/>
            <a:ext cx="3890150" cy="896938"/>
          </a:xfrm>
          <a:prstGeom prst="rect">
            <a:avLst/>
          </a:prstGeom>
        </p:spPr>
        <p:txBody>
          <a:bodyPr>
            <a:normAutofit/>
          </a:bodyPr>
          <a:lstStyle>
            <a:lvl1pPr marL="0" indent="0" algn="ctr">
              <a:buNone/>
              <a:defRPr sz="2200" b="1">
                <a:solidFill>
                  <a:schemeClr val="accent6"/>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A91AA706-8AF6-8441-8070-06566C40A690}"/>
              </a:ext>
            </a:extLst>
          </p:cNvPr>
          <p:cNvCxnSpPr>
            <a:cxnSpLocks/>
          </p:cNvCxnSpPr>
          <p:nvPr/>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42D3EEB-DBD8-CD48-C723-5F35F1DADF61}"/>
              </a:ext>
            </a:extLst>
          </p:cNvPr>
          <p:cNvPicPr>
            <a:picLocks noChangeAspect="1"/>
          </p:cNvPicPr>
          <p:nvPr/>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509485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CE947E-1F3C-4CE2-B205-42ACABCDF3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34187EB-CD8C-4429-80A8-057E397FFC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278BCC8-525B-41FD-8646-596B1960C6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CD3CFA-4DDC-43FC-968A-540737FDA836}" type="datetimeFigureOut">
              <a:rPr lang="en-GB" smtClean="0"/>
              <a:t>03/05/2024</a:t>
            </a:fld>
            <a:endParaRPr lang="en-GB"/>
          </a:p>
        </p:txBody>
      </p:sp>
      <p:sp>
        <p:nvSpPr>
          <p:cNvPr id="5" name="Footer Placeholder 4">
            <a:extLst>
              <a:ext uri="{FF2B5EF4-FFF2-40B4-BE49-F238E27FC236}">
                <a16:creationId xmlns:a16="http://schemas.microsoft.com/office/drawing/2014/main" id="{882564A6-47BB-43DB-A152-9E15557601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E33BD63-EE18-4132-8F91-68A0A2C0DA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0FC886-343C-4B72-AFE6-F0497CBE7873}" type="slidenum">
              <a:rPr lang="en-GB" smtClean="0"/>
              <a:t>‹#›</a:t>
            </a:fld>
            <a:endParaRPr lang="en-GB"/>
          </a:p>
        </p:txBody>
      </p:sp>
    </p:spTree>
    <p:extLst>
      <p:ext uri="{BB962C8B-B14F-4D97-AF65-F5344CB8AC3E}">
        <p14:creationId xmlns:p14="http://schemas.microsoft.com/office/powerpoint/2010/main" val="1300130471"/>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6" r:id="rId8"/>
    <p:sldLayoutId id="2147483697" r:id="rId9"/>
    <p:sldLayoutId id="2147483698" r:id="rId10"/>
    <p:sldLayoutId id="2147483699" r:id="rId11"/>
    <p:sldLayoutId id="2147483700" r:id="rId12"/>
    <p:sldLayoutId id="2147483701" r:id="rId13"/>
    <p:sldLayoutId id="2147483703" r:id="rId14"/>
    <p:sldLayoutId id="2147483704" r:id="rId15"/>
    <p:sldLayoutId id="2147483705" r:id="rId16"/>
    <p:sldLayoutId id="2147483706" r:id="rId17"/>
    <p:sldLayoutId id="2147483708"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 id="2147483720" r:id="rId29"/>
    <p:sldLayoutId id="2147483721" r:id="rId30"/>
    <p:sldLayoutId id="2147483722" r:id="rId31"/>
    <p:sldLayoutId id="2147483724" r:id="rId32"/>
    <p:sldLayoutId id="2147483725" r:id="rId33"/>
    <p:sldLayoutId id="2147483726" r:id="rId34"/>
    <p:sldLayoutId id="2147483727" r:id="rId35"/>
    <p:sldLayoutId id="2147483728" r:id="rId36"/>
    <p:sldLayoutId id="2147483729" r:id="rId37"/>
    <p:sldLayoutId id="2147483730" r:id="rId38"/>
    <p:sldLayoutId id="2147483731" r:id="rId39"/>
    <p:sldLayoutId id="2147483733" r:id="rId40"/>
    <p:sldLayoutId id="2147483680" r:id="rId41"/>
    <p:sldLayoutId id="2147483682" r:id="rId42"/>
    <p:sldLayoutId id="2147483683" r:id="rId43"/>
    <p:sldLayoutId id="2147483734" r:id="rId4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hee.nhs.uk/our-work/pharmacy/transforming-pharmacy-education-training/initial-education-training-pharmacists-reform-programme/implementing-foundation-pharmacist" TargetMode="External"/><Relationship Id="rId2" Type="http://schemas.openxmlformats.org/officeDocument/2006/relationships/notesSlide" Target="../notesSlides/notesSlide7.xml"/><Relationship Id="rId1" Type="http://schemas.openxmlformats.org/officeDocument/2006/relationships/slideLayout" Target="../slideLayouts/slideLayout44.xml"/><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14.xml.rels><?xml version="1.0" encoding="UTF-8" standalone="yes"?>
<Relationships xmlns="http://schemas.openxmlformats.org/package/2006/relationships"><Relationship Id="rId3" Type="http://schemas.openxmlformats.org/officeDocument/2006/relationships/hyperlink" Target="https://www.hee.nhs.uk/our-work/pharmacy/transforming-pharmacy-education-training/emerging-routes-early-career-prescribing-pharmacy" TargetMode="External"/><Relationship Id="rId2" Type="http://schemas.openxmlformats.org/officeDocument/2006/relationships/image" Target="../media/image37.png"/><Relationship Id="rId1" Type="http://schemas.openxmlformats.org/officeDocument/2006/relationships/slideLayout" Target="../slideLayouts/slideLayout4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4.xml"/></Relationships>
</file>

<file path=ppt/slides/_rels/slide20.xml.rels><?xml version="1.0" encoding="UTF-8" standalone="yes"?>
<Relationships xmlns="http://schemas.openxmlformats.org/package/2006/relationships"><Relationship Id="rId3" Type="http://schemas.openxmlformats.org/officeDocument/2006/relationships/hyperlink" Target="https://propharmace.com/est/" TargetMode="External"/><Relationship Id="rId2" Type="http://schemas.openxmlformats.org/officeDocument/2006/relationships/notesSlide" Target="../notesSlides/notesSlide13.xml"/><Relationship Id="rId1" Type="http://schemas.openxmlformats.org/officeDocument/2006/relationships/slideLayout" Target="../slideLayouts/slideLayout44.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propharmace.com/est/" TargetMode="External"/><Relationship Id="rId1" Type="http://schemas.openxmlformats.org/officeDocument/2006/relationships/slideLayout" Target="../slideLayouts/slideLayout4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hyperlink" Target="https://www.hee.nhs.uk/our-work/pharmacy/transforming-pharmacy-education-training/initial-education-training-pharmacists-reform-programme/foundation-trainee-pharmacist-0" TargetMode="External"/><Relationship Id="rId2" Type="http://schemas.openxmlformats.org/officeDocument/2006/relationships/notesSlide" Target="../notesSlides/notesSlide14.xml"/><Relationship Id="rId1" Type="http://schemas.openxmlformats.org/officeDocument/2006/relationships/slideLayout" Target="../slideLayouts/slideLayout44.xml"/></Relationships>
</file>

<file path=ppt/slides/_rels/slide24.xml.rels><?xml version="1.0" encoding="UTF-8" standalone="yes"?>
<Relationships xmlns="http://schemas.openxmlformats.org/package/2006/relationships"><Relationship Id="rId3" Type="http://schemas.openxmlformats.org/officeDocument/2006/relationships/hyperlink" Target="https://www.hee.nhs.uk/our-work/pharmacy/transforming-pharmacy-education-training/initial-education-training-pharmacists-reform-programme/indicative-curricula" TargetMode="External"/><Relationship Id="rId2" Type="http://schemas.openxmlformats.org/officeDocument/2006/relationships/notesSlide" Target="../notesSlides/notesSlide15.xml"/><Relationship Id="rId1" Type="http://schemas.openxmlformats.org/officeDocument/2006/relationships/slideLayout" Target="../slideLayouts/slideLayout4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4.xml"/></Relationships>
</file>

<file path=ppt/slides/_rels/slide27.xml.rels><?xml version="1.0" encoding="UTF-8" standalone="yes"?>
<Relationships xmlns="http://schemas.openxmlformats.org/package/2006/relationships"><Relationship Id="rId8" Type="http://schemas.openxmlformats.org/officeDocument/2006/relationships/hyperlink" Target="mailto:england.WTEpharmacy.se@nhs.net" TargetMode="External"/><Relationship Id="rId3" Type="http://schemas.openxmlformats.org/officeDocument/2006/relationships/hyperlink" Target="mailto:england.WTEpharmacy.ney@nhs.net" TargetMode="External"/><Relationship Id="rId7" Type="http://schemas.openxmlformats.org/officeDocument/2006/relationships/hyperlink" Target="mailto:england.WTEpharmacy.sw@nhs.net" TargetMode="External"/><Relationship Id="rId2" Type="http://schemas.openxmlformats.org/officeDocument/2006/relationships/hyperlink" Target="mailto:england.WTEpharmacy.nw@nhs.net" TargetMode="External"/><Relationship Id="rId1" Type="http://schemas.openxmlformats.org/officeDocument/2006/relationships/slideLayout" Target="../slideLayouts/slideLayout44.xml"/><Relationship Id="rId6" Type="http://schemas.openxmlformats.org/officeDocument/2006/relationships/hyperlink" Target="mailto:england.WTEpharmacy.eoe@nhs.net" TargetMode="External"/><Relationship Id="rId5" Type="http://schemas.openxmlformats.org/officeDocument/2006/relationships/hyperlink" Target="mailto:england.wtepharmacy.mids@nhs.net" TargetMode="External"/><Relationship Id="rId4" Type="http://schemas.openxmlformats.org/officeDocument/2006/relationships/hyperlink" Target="mailto:england.foundationpharmacy.midlands@nhs.net" TargetMode="External"/><Relationship Id="rId9" Type="http://schemas.openxmlformats.org/officeDocument/2006/relationships/hyperlink" Target="mailto:england.WTEpharmacy.london@nhs.net"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healtheducationyh.onlinesurveys.ac.uk/register-for-ietp-updates" TargetMode="External"/><Relationship Id="rId2" Type="http://schemas.openxmlformats.org/officeDocument/2006/relationships/notesSlide" Target="../notesSlides/notesSlide17.xml"/><Relationship Id="rId1" Type="http://schemas.openxmlformats.org/officeDocument/2006/relationships/slideLayout" Target="../slideLayouts/slideLayout44.xml"/><Relationship Id="rId6" Type="http://schemas.openxmlformats.org/officeDocument/2006/relationships/hyperlink" Target="mailto:england.traineepharmacist@nhs.net" TargetMode="External"/><Relationship Id="rId5" Type="http://schemas.openxmlformats.org/officeDocument/2006/relationships/hyperlink" Target="http://www.lasepharmacy.hee.nhs.uk/national-recruitment/" TargetMode="External"/><Relationship Id="rId4" Type="http://schemas.openxmlformats.org/officeDocument/2006/relationships/hyperlink" Target="http://www.hee.nhs.uk/our-work/pharmacy/trainee-pharmacist-foundation-year-programm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3" Type="http://schemas.openxmlformats.org/officeDocument/2006/relationships/hyperlink" Target="https://www.pharmacyregulation.org/sites/default/files/document/standards-for-the-initial-education-and-training-of-pharmacists-january-2021_final-v1.3.pdf" TargetMode="External"/><Relationship Id="rId2" Type="http://schemas.openxmlformats.org/officeDocument/2006/relationships/image" Target="../media/image22.png"/><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hyperlink" Target="https://www.lasepharmacy.hee.nhs.uk/national-recruitment/terms-of-participation/" TargetMode="External"/><Relationship Id="rId2" Type="http://schemas.openxmlformats.org/officeDocument/2006/relationships/notesSlide" Target="../notesSlides/notesSlide5.xml"/><Relationship Id="rId1" Type="http://schemas.openxmlformats.org/officeDocument/2006/relationships/slideLayout" Target="../slideLayouts/slideLayout44.xml"/><Relationship Id="rId6" Type="http://schemas.openxmlformats.org/officeDocument/2006/relationships/hyperlink" Target="https://www.hee.nhs.uk/sites/default/files/documents/Designated%20Supervisor%20Requirements%202025-26.pdf" TargetMode="External"/><Relationship Id="rId5" Type="http://schemas.openxmlformats.org/officeDocument/2006/relationships/hyperlink" Target="https://www.hee.nhs.uk/sites/default/files/documents/Foundation%20Training%20Site%20Requirements_25_26%20V1.1.pdf" TargetMode="External"/><Relationship Id="rId4" Type="http://schemas.openxmlformats.org/officeDocument/2006/relationships/hyperlink" Target="https://www.hee.nhs.uk/sites/default/files/documents/Prescribing%20Supervision%20and%20Assessment%20in%20the%20Foundation%20Trainee%20Pharmacist%20Programme%20JAN%202024%20V1.2.pdf"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4F2DAFB-2E77-A215-5C67-6357DB76E109}"/>
              </a:ext>
            </a:extLst>
          </p:cNvPr>
          <p:cNvSpPr txBox="1"/>
          <p:nvPr/>
        </p:nvSpPr>
        <p:spPr>
          <a:xfrm>
            <a:off x="685800" y="1843950"/>
            <a:ext cx="10820400" cy="16927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3200" b="1">
              <a:solidFill>
                <a:srgbClr val="005EB8"/>
              </a:solidFill>
              <a:latin typeface="Arial"/>
              <a:cs typeface="Arial"/>
            </a:endParaRPr>
          </a:p>
          <a:p>
            <a:br>
              <a:rPr lang="en-GB" sz="3600" b="1">
                <a:latin typeface="Arial"/>
                <a:cs typeface="Arial"/>
              </a:rPr>
            </a:br>
            <a:endParaRPr lang="en-GB" sz="3600">
              <a:solidFill>
                <a:srgbClr val="005EB8"/>
              </a:solidFill>
              <a:latin typeface="Arial"/>
              <a:cs typeface="Arial"/>
            </a:endParaRPr>
          </a:p>
        </p:txBody>
      </p:sp>
      <p:sp>
        <p:nvSpPr>
          <p:cNvPr id="2" name="Title 1">
            <a:extLst>
              <a:ext uri="{FF2B5EF4-FFF2-40B4-BE49-F238E27FC236}">
                <a16:creationId xmlns:a16="http://schemas.microsoft.com/office/drawing/2014/main" id="{D0B4EE13-0F3D-0C8C-5251-2D78728DA922}"/>
              </a:ext>
            </a:extLst>
          </p:cNvPr>
          <p:cNvSpPr>
            <a:spLocks noGrp="1"/>
          </p:cNvSpPr>
          <p:nvPr>
            <p:ph type="ctrTitle"/>
          </p:nvPr>
        </p:nvSpPr>
        <p:spPr>
          <a:xfrm>
            <a:off x="432000" y="1147067"/>
            <a:ext cx="5809002" cy="2507695"/>
          </a:xfrm>
        </p:spPr>
        <p:txBody>
          <a:bodyPr>
            <a:noAutofit/>
          </a:bodyPr>
          <a:lstStyle/>
          <a:p>
            <a:r>
              <a:rPr lang="en-GB" sz="3600" b="1">
                <a:solidFill>
                  <a:srgbClr val="002060"/>
                </a:solidFill>
                <a:latin typeface="Arial"/>
                <a:cs typeface="Arial"/>
              </a:rPr>
              <a:t>Initial Education and Training of Pharmacists (IETP) Reform: Implementation for 2025/26</a:t>
            </a:r>
            <a:endParaRPr lang="en-GB" sz="6000"/>
          </a:p>
        </p:txBody>
      </p:sp>
      <p:sp>
        <p:nvSpPr>
          <p:cNvPr id="3" name="Subtitle 2">
            <a:extLst>
              <a:ext uri="{FF2B5EF4-FFF2-40B4-BE49-F238E27FC236}">
                <a16:creationId xmlns:a16="http://schemas.microsoft.com/office/drawing/2014/main" id="{7CCCC25C-CC11-F580-B5E7-90363B7464DD}"/>
              </a:ext>
            </a:extLst>
          </p:cNvPr>
          <p:cNvSpPr>
            <a:spLocks noGrp="1"/>
          </p:cNvSpPr>
          <p:nvPr>
            <p:ph type="subTitle" idx="1"/>
          </p:nvPr>
        </p:nvSpPr>
        <p:spPr>
          <a:xfrm>
            <a:off x="432000" y="4577715"/>
            <a:ext cx="5511600" cy="1024967"/>
          </a:xfrm>
        </p:spPr>
        <p:txBody>
          <a:bodyPr>
            <a:normAutofit/>
          </a:bodyPr>
          <a:lstStyle/>
          <a:p>
            <a:r>
              <a:rPr lang="en-GB" sz="2800" b="1" dirty="0">
                <a:solidFill>
                  <a:srgbClr val="005EB8"/>
                </a:solidFill>
                <a:latin typeface="Arial"/>
                <a:cs typeface="Arial"/>
              </a:rPr>
              <a:t>Update May 2024</a:t>
            </a:r>
            <a:endParaRPr lang="en-GB" dirty="0"/>
          </a:p>
        </p:txBody>
      </p:sp>
      <p:sp>
        <p:nvSpPr>
          <p:cNvPr id="4" name="Text Placeholder 3">
            <a:extLst>
              <a:ext uri="{FF2B5EF4-FFF2-40B4-BE49-F238E27FC236}">
                <a16:creationId xmlns:a16="http://schemas.microsoft.com/office/drawing/2014/main" id="{F16A8DC9-71EA-E7C0-A365-60B04269953A}"/>
              </a:ext>
            </a:extLst>
          </p:cNvPr>
          <p:cNvSpPr>
            <a:spLocks noGrp="1"/>
          </p:cNvSpPr>
          <p:nvPr>
            <p:ph type="body" sz="quarter" idx="13"/>
          </p:nvPr>
        </p:nvSpPr>
        <p:spPr>
          <a:xfrm>
            <a:off x="432000" y="5309118"/>
            <a:ext cx="6259513" cy="939832"/>
          </a:xfrm>
        </p:spPr>
        <p:txBody>
          <a:bodyPr>
            <a:normAutofit/>
          </a:bodyPr>
          <a:lstStyle/>
          <a:p>
            <a:r>
              <a:rPr lang="en-GB" dirty="0"/>
              <a:t>NHS England Workforce, Training &amp; Education Pharmacy Team</a:t>
            </a:r>
          </a:p>
        </p:txBody>
      </p:sp>
    </p:spTree>
    <p:extLst>
      <p:ext uri="{BB962C8B-B14F-4D97-AF65-F5344CB8AC3E}">
        <p14:creationId xmlns:p14="http://schemas.microsoft.com/office/powerpoint/2010/main" val="3921903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393923" y="137941"/>
            <a:ext cx="11404154" cy="865186"/>
          </a:xfrm>
        </p:spPr>
        <p:txBody>
          <a:bodyPr>
            <a:normAutofit/>
          </a:bodyPr>
          <a:lstStyle/>
          <a:p>
            <a:r>
              <a:rPr lang="en-GB" spc="-30">
                <a:solidFill>
                  <a:srgbClr val="002060"/>
                </a:solidFill>
                <a:latin typeface="Arial"/>
                <a:cs typeface="Arial"/>
              </a:rPr>
              <a:t>Supervision and Assessment (3)</a:t>
            </a:r>
          </a:p>
        </p:txBody>
      </p:sp>
      <p:sp>
        <p:nvSpPr>
          <p:cNvPr id="3" name="Content Placeholder 2">
            <a:extLst>
              <a:ext uri="{FF2B5EF4-FFF2-40B4-BE49-F238E27FC236}">
                <a16:creationId xmlns:a16="http://schemas.microsoft.com/office/drawing/2014/main" id="{4F0F6683-A38F-3867-FC24-8B9A5CEA6E2C}"/>
              </a:ext>
            </a:extLst>
          </p:cNvPr>
          <p:cNvSpPr>
            <a:spLocks noGrp="1"/>
          </p:cNvSpPr>
          <p:nvPr>
            <p:ph idx="1"/>
          </p:nvPr>
        </p:nvSpPr>
        <p:spPr>
          <a:xfrm>
            <a:off x="165300" y="6410180"/>
            <a:ext cx="11088000" cy="379649"/>
          </a:xfrm>
        </p:spPr>
        <p:txBody>
          <a:bodyPr>
            <a:normAutofit fontScale="55000" lnSpcReduction="20000"/>
          </a:bodyPr>
          <a:lstStyle/>
          <a:p>
            <a:r>
              <a:rPr lang="en-GB">
                <a:hlinkClick r:id="rId3"/>
              </a:rPr>
              <a:t>https://www.hee.nhs.uk/our-work/pharmacy/transforming-pharmacy-education-training/initial-education-training-pharmacists-reform-programme/implementing-foundation-pharmacist</a:t>
            </a:r>
            <a:endParaRPr lang="en-GB"/>
          </a:p>
          <a:p>
            <a:endParaRPr lang="en-GB"/>
          </a:p>
        </p:txBody>
      </p:sp>
      <p:pic>
        <p:nvPicPr>
          <p:cNvPr id="6" name="Picture 5">
            <a:extLst>
              <a:ext uri="{FF2B5EF4-FFF2-40B4-BE49-F238E27FC236}">
                <a16:creationId xmlns:a16="http://schemas.microsoft.com/office/drawing/2014/main" id="{B8D668C8-828E-8E5C-F01D-071C1B1175D4}"/>
              </a:ext>
            </a:extLst>
          </p:cNvPr>
          <p:cNvPicPr>
            <a:picLocks noChangeAspect="1"/>
          </p:cNvPicPr>
          <p:nvPr/>
        </p:nvPicPr>
        <p:blipFill rotWithShape="1">
          <a:blip r:embed="rId4"/>
          <a:srcRect r="802"/>
          <a:stretch/>
        </p:blipFill>
        <p:spPr>
          <a:xfrm>
            <a:off x="266700" y="915611"/>
            <a:ext cx="9420225" cy="2936069"/>
          </a:xfrm>
          <a:prstGeom prst="rect">
            <a:avLst/>
          </a:prstGeom>
        </p:spPr>
      </p:pic>
      <p:pic>
        <p:nvPicPr>
          <p:cNvPr id="8" name="Picture 7">
            <a:extLst>
              <a:ext uri="{FF2B5EF4-FFF2-40B4-BE49-F238E27FC236}">
                <a16:creationId xmlns:a16="http://schemas.microsoft.com/office/drawing/2014/main" id="{D1C818B4-B434-4F3D-5363-6F87EF060044}"/>
              </a:ext>
            </a:extLst>
          </p:cNvPr>
          <p:cNvPicPr>
            <a:picLocks noChangeAspect="1"/>
          </p:cNvPicPr>
          <p:nvPr/>
        </p:nvPicPr>
        <p:blipFill rotWithShape="1">
          <a:blip r:embed="rId5"/>
          <a:srcRect r="780"/>
          <a:stretch/>
        </p:blipFill>
        <p:spPr>
          <a:xfrm>
            <a:off x="0" y="3851680"/>
            <a:ext cx="9686925" cy="2286721"/>
          </a:xfrm>
          <a:prstGeom prst="rect">
            <a:avLst/>
          </a:prstGeom>
        </p:spPr>
      </p:pic>
    </p:spTree>
    <p:extLst>
      <p:ext uri="{BB962C8B-B14F-4D97-AF65-F5344CB8AC3E}">
        <p14:creationId xmlns:p14="http://schemas.microsoft.com/office/powerpoint/2010/main" val="2748099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393923" y="520662"/>
            <a:ext cx="11404154" cy="865186"/>
          </a:xfrm>
        </p:spPr>
        <p:txBody>
          <a:bodyPr>
            <a:normAutofit/>
          </a:bodyPr>
          <a:lstStyle/>
          <a:p>
            <a:r>
              <a:rPr lang="en-GB" spc="-30">
                <a:solidFill>
                  <a:srgbClr val="002060"/>
                </a:solidFill>
                <a:latin typeface="Arial"/>
                <a:cs typeface="Arial"/>
              </a:rPr>
              <a:t>Supervision and Assessment (4)</a:t>
            </a:r>
          </a:p>
        </p:txBody>
      </p:sp>
      <p:sp>
        <p:nvSpPr>
          <p:cNvPr id="5" name="Content Placeholder 4">
            <a:extLst>
              <a:ext uri="{FF2B5EF4-FFF2-40B4-BE49-F238E27FC236}">
                <a16:creationId xmlns:a16="http://schemas.microsoft.com/office/drawing/2014/main" id="{502CA9B2-AE40-9CC6-DB49-6F9E499C2200}"/>
              </a:ext>
            </a:extLst>
          </p:cNvPr>
          <p:cNvSpPr>
            <a:spLocks noGrp="1"/>
          </p:cNvSpPr>
          <p:nvPr>
            <p:ph idx="1"/>
          </p:nvPr>
        </p:nvSpPr>
        <p:spPr>
          <a:xfrm>
            <a:off x="396177" y="1602244"/>
            <a:ext cx="11492931" cy="4584699"/>
          </a:xfrm>
        </p:spPr>
        <p:txBody>
          <a:bodyPr vert="horz" lIns="0" tIns="0" rIns="0" bIns="0" rtlCol="0" anchor="t">
            <a:normAutofit lnSpcReduction="10000"/>
          </a:bodyPr>
          <a:lstStyle/>
          <a:p>
            <a:r>
              <a:rPr lang="en-GB" sz="2400"/>
              <a:t>Current NHS England Focus: </a:t>
            </a:r>
          </a:p>
          <a:p>
            <a:endParaRPr lang="en-GB" sz="2400"/>
          </a:p>
          <a:p>
            <a:pPr marL="342900" indent="-342900">
              <a:buFont typeface="Arial" panose="020B0604020202020204" pitchFamily="34" charset="0"/>
              <a:buChar char="•"/>
            </a:pPr>
            <a:r>
              <a:rPr lang="en-GB" sz="2400"/>
              <a:t>Development / Iteration of the Assessment Strategy based on data from use in 2022/23 and 2023/24 training years and stakeholder working-groups</a:t>
            </a:r>
          </a:p>
          <a:p>
            <a:pPr marL="342900" indent="-342900">
              <a:buFont typeface="Arial" panose="020B0604020202020204" pitchFamily="34" charset="0"/>
              <a:buChar char="•"/>
            </a:pPr>
            <a:endParaRPr lang="en-GB" sz="2400"/>
          </a:p>
          <a:p>
            <a:pPr marL="342900" indent="-342900">
              <a:buFont typeface="Arial" panose="020B0604020202020204" pitchFamily="34" charset="0"/>
              <a:buChar char="•"/>
            </a:pPr>
            <a:r>
              <a:rPr lang="en-GB" sz="2400"/>
              <a:t>Development of </a:t>
            </a:r>
            <a:r>
              <a:rPr lang="en-GB" sz="2400" b="1"/>
              <a:t>Prescribing Assessment Activities </a:t>
            </a:r>
            <a:r>
              <a:rPr lang="en-GB" sz="2400"/>
              <a:t>for incorporation in the Assessment Strategy</a:t>
            </a:r>
          </a:p>
          <a:p>
            <a:pPr marL="342900" indent="-342900">
              <a:buFont typeface="Arial" panose="020B0604020202020204" pitchFamily="34" charset="0"/>
              <a:buChar char="•"/>
            </a:pPr>
            <a:endParaRPr lang="en-GB" sz="2400"/>
          </a:p>
          <a:p>
            <a:pPr marL="342900" indent="-342900">
              <a:buFont typeface="Arial" panose="020B0604020202020204" pitchFamily="34" charset="0"/>
              <a:buChar char="•"/>
            </a:pPr>
            <a:r>
              <a:rPr lang="en-GB" sz="2400"/>
              <a:t>Development of detailed guide for supervisors and trainees on how to use the Assessment Strategy</a:t>
            </a:r>
          </a:p>
          <a:p>
            <a:pPr marL="342900" indent="-342900">
              <a:buFont typeface="Arial" panose="020B0604020202020204" pitchFamily="34" charset="0"/>
              <a:buChar char="•"/>
            </a:pPr>
            <a:endParaRPr lang="en-GB" sz="2400">
              <a:cs typeface="Arial" panose="020B0604020202020204"/>
            </a:endParaRPr>
          </a:p>
          <a:p>
            <a:pPr marL="342900" indent="-342900">
              <a:buFont typeface="Arial" panose="020B0604020202020204" pitchFamily="34" charset="0"/>
              <a:buChar char="•"/>
            </a:pPr>
            <a:r>
              <a:rPr lang="en-GB" sz="2400">
                <a:cs typeface="Arial" panose="020B0604020202020204"/>
              </a:rPr>
              <a:t>Training Plan Template and associated guidance</a:t>
            </a:r>
          </a:p>
        </p:txBody>
      </p:sp>
    </p:spTree>
    <p:extLst>
      <p:ext uri="{BB962C8B-B14F-4D97-AF65-F5344CB8AC3E}">
        <p14:creationId xmlns:p14="http://schemas.microsoft.com/office/powerpoint/2010/main" val="75520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899500-75EA-EB5F-5D72-3F5C787EE3B2}"/>
              </a:ext>
            </a:extLst>
          </p:cNvPr>
          <p:cNvSpPr>
            <a:spLocks noGrp="1"/>
          </p:cNvSpPr>
          <p:nvPr>
            <p:ph type="title"/>
          </p:nvPr>
        </p:nvSpPr>
        <p:spPr/>
        <p:txBody>
          <a:bodyPr/>
          <a:lstStyle/>
          <a:p>
            <a:r>
              <a:rPr lang="en-GB"/>
              <a:t>Prescribing Assessment Activities</a:t>
            </a:r>
          </a:p>
        </p:txBody>
      </p:sp>
      <p:graphicFrame>
        <p:nvGraphicFramePr>
          <p:cNvPr id="5" name="Table 4">
            <a:extLst>
              <a:ext uri="{FF2B5EF4-FFF2-40B4-BE49-F238E27FC236}">
                <a16:creationId xmlns:a16="http://schemas.microsoft.com/office/drawing/2014/main" id="{1C815279-327D-43C3-22D6-8853799275B8}"/>
              </a:ext>
            </a:extLst>
          </p:cNvPr>
          <p:cNvGraphicFramePr>
            <a:graphicFrameLocks noGrp="1"/>
          </p:cNvGraphicFramePr>
          <p:nvPr>
            <p:extLst>
              <p:ext uri="{D42A27DB-BD31-4B8C-83A1-F6EECF244321}">
                <p14:modId xmlns:p14="http://schemas.microsoft.com/office/powerpoint/2010/main" val="4028350348"/>
              </p:ext>
            </p:extLst>
          </p:nvPr>
        </p:nvGraphicFramePr>
        <p:xfrm>
          <a:off x="203200" y="1219200"/>
          <a:ext cx="11747129" cy="5425440"/>
        </p:xfrm>
        <a:graphic>
          <a:graphicData uri="http://schemas.openxmlformats.org/drawingml/2006/table">
            <a:tbl>
              <a:tblPr firstCol="1" bandRow="1">
                <a:tableStyleId>{5C22544A-7EE6-4342-B048-85BDC9FD1C3A}</a:tableStyleId>
              </a:tblPr>
              <a:tblGrid>
                <a:gridCol w="1842196">
                  <a:extLst>
                    <a:ext uri="{9D8B030D-6E8A-4147-A177-3AD203B41FA5}">
                      <a16:colId xmlns:a16="http://schemas.microsoft.com/office/drawing/2014/main" val="3120612803"/>
                    </a:ext>
                  </a:extLst>
                </a:gridCol>
                <a:gridCol w="9904933">
                  <a:extLst>
                    <a:ext uri="{9D8B030D-6E8A-4147-A177-3AD203B41FA5}">
                      <a16:colId xmlns:a16="http://schemas.microsoft.com/office/drawing/2014/main" val="2133127967"/>
                    </a:ext>
                  </a:extLst>
                </a:gridCol>
              </a:tblGrid>
              <a:tr h="540299">
                <a:tc>
                  <a:txBody>
                    <a:bodyPr/>
                    <a:lstStyle/>
                    <a:p>
                      <a:pPr marL="0" lvl="0" indent="0">
                        <a:lnSpc>
                          <a:spcPts val="1800"/>
                        </a:lnSpc>
                        <a:spcAft>
                          <a:spcPts val="900"/>
                        </a:spcAft>
                        <a:buFont typeface="+mj-lt"/>
                        <a:buNone/>
                      </a:pPr>
                      <a:r>
                        <a:rPr lang="en-GB" sz="1400">
                          <a:solidFill>
                            <a:schemeClr val="bg1"/>
                          </a:solidFill>
                          <a:effectLst/>
                        </a:rPr>
                        <a:t>History Taking</a:t>
                      </a:r>
                      <a:endParaRPr lang="en-GB" sz="14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133" marR="33133" marT="0" marB="0">
                    <a:solidFill>
                      <a:srgbClr val="7030A0"/>
                    </a:solidFill>
                  </a:tcPr>
                </a:tc>
                <a:tc>
                  <a:txBody>
                    <a:bodyPr/>
                    <a:lstStyle/>
                    <a:p>
                      <a:pPr>
                        <a:lnSpc>
                          <a:spcPct val="100000"/>
                        </a:lnSpc>
                        <a:spcAft>
                          <a:spcPts val="600"/>
                        </a:spcAft>
                      </a:pPr>
                      <a:r>
                        <a:rPr lang="en-GB" sz="1400">
                          <a:solidFill>
                            <a:schemeClr val="tx1"/>
                          </a:solidFill>
                          <a:effectLst/>
                        </a:rPr>
                        <a:t>Taking and documenting an appropriate medical, psychosocial and medication history including allergies and intolerances. </a:t>
                      </a:r>
                    </a:p>
                    <a:p>
                      <a:pPr>
                        <a:lnSpc>
                          <a:spcPct val="100000"/>
                        </a:lnSpc>
                        <a:spcAft>
                          <a:spcPts val="600"/>
                        </a:spcAft>
                      </a:pPr>
                      <a:r>
                        <a:rPr lang="en-GB" sz="1400" b="1">
                          <a:solidFill>
                            <a:schemeClr val="tx1"/>
                          </a:solidFill>
                          <a:effectLst/>
                        </a:rPr>
                        <a:t>This activity does not have to be completed in the nominated prescribing area as long as it does not progress to decision making and prescribing</a:t>
                      </a:r>
                      <a:endParaRPr lang="en-GB" sz="14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133" marR="33133" marT="0" marB="0">
                    <a:solidFill>
                      <a:srgbClr val="E6D6F2"/>
                    </a:solidFill>
                  </a:tcPr>
                </a:tc>
                <a:extLst>
                  <a:ext uri="{0D108BD9-81ED-4DB2-BD59-A6C34878D82A}">
                    <a16:rowId xmlns:a16="http://schemas.microsoft.com/office/drawing/2014/main" val="1173712525"/>
                  </a:ext>
                </a:extLst>
              </a:tr>
              <a:tr h="540299">
                <a:tc>
                  <a:txBody>
                    <a:bodyPr/>
                    <a:lstStyle/>
                    <a:p>
                      <a:pPr marL="0" lvl="0" indent="0">
                        <a:lnSpc>
                          <a:spcPts val="1800"/>
                        </a:lnSpc>
                        <a:spcAft>
                          <a:spcPts val="900"/>
                        </a:spcAft>
                        <a:buFont typeface="+mj-lt"/>
                        <a:buNone/>
                      </a:pPr>
                      <a:r>
                        <a:rPr lang="en-GB" sz="1400">
                          <a:solidFill>
                            <a:schemeClr val="bg1"/>
                          </a:solidFill>
                          <a:effectLst/>
                        </a:rPr>
                        <a:t>Physical and Clinical Examination Skills</a:t>
                      </a:r>
                      <a:endParaRPr lang="en-GB" sz="14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133" marR="33133" marT="0" marB="0">
                    <a:solidFill>
                      <a:srgbClr val="7030A0"/>
                    </a:solidFill>
                  </a:tcPr>
                </a:tc>
                <a:tc>
                  <a:txBody>
                    <a:bodyPr/>
                    <a:lstStyle/>
                    <a:p>
                      <a:pPr>
                        <a:lnSpc>
                          <a:spcPct val="100000"/>
                        </a:lnSpc>
                        <a:spcAft>
                          <a:spcPts val="600"/>
                        </a:spcAft>
                      </a:pPr>
                      <a:r>
                        <a:rPr lang="en-GB" sz="1400">
                          <a:solidFill>
                            <a:schemeClr val="tx1"/>
                          </a:solidFill>
                          <a:effectLst/>
                        </a:rPr>
                        <a:t>Performing and documenting appropriate physical and clinical examinations to decide the most appropriate course of action for the person. Follows local polices and has undertaken the appropriate training to undertake the role. </a:t>
                      </a:r>
                    </a:p>
                    <a:p>
                      <a:pPr>
                        <a:lnSpc>
                          <a:spcPct val="100000"/>
                        </a:lnSpc>
                        <a:spcAft>
                          <a:spcPts val="1400"/>
                        </a:spcAft>
                      </a:pPr>
                      <a:r>
                        <a:rPr lang="en-GB" sz="1400" b="1">
                          <a:solidFill>
                            <a:schemeClr val="tx1"/>
                          </a:solidFill>
                          <a:effectLst/>
                        </a:rPr>
                        <a:t>This activity does not have to be completed in the nominated prescribing area as long as it does not progress to decision making and prescribing</a:t>
                      </a:r>
                      <a:endParaRPr lang="en-GB" sz="14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133" marR="33133" marT="0" marB="0">
                    <a:solidFill>
                      <a:srgbClr val="E6D6F2"/>
                    </a:solidFill>
                  </a:tcPr>
                </a:tc>
                <a:extLst>
                  <a:ext uri="{0D108BD9-81ED-4DB2-BD59-A6C34878D82A}">
                    <a16:rowId xmlns:a16="http://schemas.microsoft.com/office/drawing/2014/main" val="4247126520"/>
                  </a:ext>
                </a:extLst>
              </a:tr>
              <a:tr h="1610127">
                <a:tc>
                  <a:txBody>
                    <a:bodyPr/>
                    <a:lstStyle/>
                    <a:p>
                      <a:pPr marL="0" lvl="0" indent="0">
                        <a:lnSpc>
                          <a:spcPts val="1800"/>
                        </a:lnSpc>
                        <a:spcAft>
                          <a:spcPts val="1400"/>
                        </a:spcAft>
                        <a:buFont typeface="+mj-lt"/>
                        <a:buNone/>
                      </a:pPr>
                      <a:r>
                        <a:rPr lang="en-GB" sz="1400">
                          <a:solidFill>
                            <a:schemeClr val="bg1"/>
                          </a:solidFill>
                          <a:effectLst/>
                        </a:rPr>
                        <a:t>Prescribing Consultation</a:t>
                      </a:r>
                      <a:endParaRPr lang="en-GB" sz="14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133" marR="33133" marT="0" marB="0">
                    <a:solidFill>
                      <a:srgbClr val="7030A0"/>
                    </a:solidFill>
                  </a:tcPr>
                </a:tc>
                <a:tc>
                  <a:txBody>
                    <a:bodyPr/>
                    <a:lstStyle/>
                    <a:p>
                      <a:pPr>
                        <a:lnSpc>
                          <a:spcPct val="100000"/>
                        </a:lnSpc>
                        <a:spcAft>
                          <a:spcPts val="0"/>
                        </a:spcAft>
                      </a:pPr>
                      <a:r>
                        <a:rPr lang="en-GB" sz="1400">
                          <a:solidFill>
                            <a:schemeClr val="tx1"/>
                          </a:solidFill>
                          <a:effectLst/>
                        </a:rPr>
                        <a:t>Undertaking prescribing consultations that incorporate:</a:t>
                      </a:r>
                    </a:p>
                    <a:p>
                      <a:pPr marL="342900" lvl="0" indent="-342900">
                        <a:lnSpc>
                          <a:spcPct val="100000"/>
                        </a:lnSpc>
                        <a:spcAft>
                          <a:spcPts val="0"/>
                        </a:spcAft>
                        <a:buFont typeface="+mj-lt"/>
                        <a:buAutoNum type="arabicPeriod"/>
                      </a:pPr>
                      <a:r>
                        <a:rPr lang="en-GB" sz="1400">
                          <a:solidFill>
                            <a:schemeClr val="tx1"/>
                          </a:solidFill>
                          <a:effectLst/>
                        </a:rPr>
                        <a:t>Assessing the patient</a:t>
                      </a:r>
                    </a:p>
                    <a:p>
                      <a:pPr marL="342900" lvl="0" indent="-342900">
                        <a:lnSpc>
                          <a:spcPct val="100000"/>
                        </a:lnSpc>
                        <a:spcAft>
                          <a:spcPts val="0"/>
                        </a:spcAft>
                        <a:buFont typeface="+mj-lt"/>
                        <a:buAutoNum type="arabicPeriod"/>
                      </a:pPr>
                      <a:r>
                        <a:rPr lang="en-GB" sz="1400">
                          <a:solidFill>
                            <a:schemeClr val="tx1"/>
                          </a:solidFill>
                          <a:effectLst/>
                        </a:rPr>
                        <a:t>Identifying evidence-based treatment options available for clinical decision making</a:t>
                      </a:r>
                    </a:p>
                    <a:p>
                      <a:pPr marL="342900" lvl="0" indent="-342900">
                        <a:lnSpc>
                          <a:spcPct val="100000"/>
                        </a:lnSpc>
                        <a:spcAft>
                          <a:spcPts val="0"/>
                        </a:spcAft>
                        <a:buFont typeface="+mj-lt"/>
                        <a:buAutoNum type="arabicPeriod"/>
                      </a:pPr>
                      <a:r>
                        <a:rPr lang="en-GB" sz="1400">
                          <a:solidFill>
                            <a:schemeClr val="tx1"/>
                          </a:solidFill>
                          <a:effectLst/>
                        </a:rPr>
                        <a:t>Presenting options and reaching a shared decision</a:t>
                      </a:r>
                    </a:p>
                    <a:p>
                      <a:pPr marL="342900" lvl="0" indent="-342900">
                        <a:lnSpc>
                          <a:spcPct val="100000"/>
                        </a:lnSpc>
                        <a:spcAft>
                          <a:spcPts val="0"/>
                        </a:spcAft>
                        <a:buFont typeface="+mj-lt"/>
                        <a:buAutoNum type="arabicPeriod"/>
                      </a:pPr>
                      <a:r>
                        <a:rPr lang="en-GB" sz="1400">
                          <a:solidFill>
                            <a:schemeClr val="tx1"/>
                          </a:solidFill>
                          <a:effectLst/>
                        </a:rPr>
                        <a:t>Enacting a prescribing decision (which can include modification or deprescribing)</a:t>
                      </a:r>
                    </a:p>
                    <a:p>
                      <a:pPr marL="342900" lvl="0" indent="-342900">
                        <a:lnSpc>
                          <a:spcPct val="100000"/>
                        </a:lnSpc>
                        <a:spcAft>
                          <a:spcPts val="0"/>
                        </a:spcAft>
                        <a:buFont typeface="+mj-lt"/>
                        <a:buAutoNum type="arabicPeriod"/>
                      </a:pPr>
                      <a:r>
                        <a:rPr lang="en-GB" sz="1400">
                          <a:solidFill>
                            <a:schemeClr val="tx1"/>
                          </a:solidFill>
                          <a:effectLst/>
                        </a:rPr>
                        <a:t>Providing information and safety netting</a:t>
                      </a:r>
                    </a:p>
                    <a:p>
                      <a:pPr marL="342900" lvl="0" indent="-342900">
                        <a:lnSpc>
                          <a:spcPct val="100000"/>
                        </a:lnSpc>
                        <a:spcAft>
                          <a:spcPts val="600"/>
                        </a:spcAft>
                        <a:buFont typeface="+mj-lt"/>
                        <a:buAutoNum type="arabicPeriod"/>
                      </a:pPr>
                      <a:r>
                        <a:rPr lang="en-GB" sz="1400">
                          <a:solidFill>
                            <a:schemeClr val="tx1"/>
                          </a:solidFill>
                          <a:effectLst/>
                        </a:rPr>
                        <a:t>Recording, monitoring and reviewing</a:t>
                      </a:r>
                    </a:p>
                    <a:p>
                      <a:pPr>
                        <a:lnSpc>
                          <a:spcPct val="100000"/>
                        </a:lnSpc>
                        <a:spcAft>
                          <a:spcPts val="1400"/>
                        </a:spcAft>
                      </a:pPr>
                      <a:r>
                        <a:rPr lang="en-GB" sz="1400" b="1">
                          <a:solidFill>
                            <a:schemeClr val="tx1"/>
                          </a:solidFill>
                          <a:effectLst/>
                        </a:rPr>
                        <a:t>This activity must be completed within the nominated prescribing area.</a:t>
                      </a:r>
                      <a:endParaRPr lang="en-GB" sz="14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133" marR="33133" marT="0" marB="0">
                    <a:solidFill>
                      <a:srgbClr val="E6D6F2"/>
                    </a:solidFill>
                  </a:tcPr>
                </a:tc>
                <a:extLst>
                  <a:ext uri="{0D108BD9-81ED-4DB2-BD59-A6C34878D82A}">
                    <a16:rowId xmlns:a16="http://schemas.microsoft.com/office/drawing/2014/main" val="2936113924"/>
                  </a:ext>
                </a:extLst>
              </a:tr>
              <a:tr h="742134">
                <a:tc>
                  <a:txBody>
                    <a:bodyPr/>
                    <a:lstStyle/>
                    <a:p>
                      <a:pPr marL="0" lvl="0" indent="0">
                        <a:lnSpc>
                          <a:spcPts val="1800"/>
                        </a:lnSpc>
                        <a:spcAft>
                          <a:spcPts val="1400"/>
                        </a:spcAft>
                        <a:buFont typeface="+mj-lt"/>
                        <a:buNone/>
                      </a:pPr>
                      <a:r>
                        <a:rPr lang="en-GB" sz="1400">
                          <a:solidFill>
                            <a:schemeClr val="bg1"/>
                          </a:solidFill>
                          <a:effectLst/>
                        </a:rPr>
                        <a:t>Prescription Writing</a:t>
                      </a:r>
                      <a:endParaRPr lang="en-GB" sz="14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133" marR="33133" marT="0" marB="0">
                    <a:solidFill>
                      <a:srgbClr val="7030A0"/>
                    </a:solidFill>
                  </a:tcPr>
                </a:tc>
                <a:tc>
                  <a:txBody>
                    <a:bodyPr/>
                    <a:lstStyle/>
                    <a:p>
                      <a:pPr>
                        <a:lnSpc>
                          <a:spcPct val="100000"/>
                        </a:lnSpc>
                        <a:spcAft>
                          <a:spcPts val="0"/>
                        </a:spcAft>
                      </a:pPr>
                      <a:r>
                        <a:rPr lang="en-GB" sz="1400">
                          <a:solidFill>
                            <a:schemeClr val="tx1"/>
                          </a:solidFill>
                          <a:effectLst/>
                        </a:rPr>
                        <a:t>Safely prescribing (or deprescribing) medicines for patients whilst considering:</a:t>
                      </a:r>
                    </a:p>
                    <a:p>
                      <a:pPr marL="171450" lvl="0" indent="-171450">
                        <a:lnSpc>
                          <a:spcPct val="100000"/>
                        </a:lnSpc>
                        <a:spcAft>
                          <a:spcPts val="0"/>
                        </a:spcAft>
                        <a:buFont typeface="Arial" panose="020B0604020202020204" pitchFamily="34" charset="0"/>
                        <a:buChar char="•"/>
                      </a:pPr>
                      <a:r>
                        <a:rPr lang="en-GB" sz="1400">
                          <a:solidFill>
                            <a:schemeClr val="tx1"/>
                          </a:solidFill>
                          <a:effectLst/>
                        </a:rPr>
                        <a:t>Application of relevant legislation and ethical decision-making related to prescribing</a:t>
                      </a:r>
                    </a:p>
                    <a:p>
                      <a:pPr marL="171450" lvl="0" indent="-171450">
                        <a:lnSpc>
                          <a:spcPct val="100000"/>
                        </a:lnSpc>
                        <a:spcAft>
                          <a:spcPts val="0"/>
                        </a:spcAft>
                        <a:buFont typeface="Arial" panose="020B0604020202020204" pitchFamily="34" charset="0"/>
                        <a:buChar char="•"/>
                      </a:pPr>
                      <a:r>
                        <a:rPr lang="en-GB" sz="1400">
                          <a:solidFill>
                            <a:schemeClr val="tx1"/>
                          </a:solidFill>
                          <a:effectLst/>
                        </a:rPr>
                        <a:t>Use of relevant systems and frameworks for medicines use</a:t>
                      </a:r>
                    </a:p>
                    <a:p>
                      <a:pPr marL="171450" lvl="0" indent="-171450">
                        <a:lnSpc>
                          <a:spcPct val="100000"/>
                        </a:lnSpc>
                        <a:spcAft>
                          <a:spcPts val="0"/>
                        </a:spcAft>
                        <a:buFont typeface="Arial" panose="020B0604020202020204" pitchFamily="34" charset="0"/>
                        <a:buChar char="•"/>
                      </a:pPr>
                      <a:r>
                        <a:rPr lang="en-GB" sz="1400">
                          <a:solidFill>
                            <a:schemeClr val="tx1"/>
                          </a:solidFill>
                          <a:effectLst/>
                        </a:rPr>
                        <a:t>Clinical governance</a:t>
                      </a:r>
                    </a:p>
                    <a:p>
                      <a:pPr marL="171450" lvl="0" indent="-171450">
                        <a:lnSpc>
                          <a:spcPct val="100000"/>
                        </a:lnSpc>
                        <a:spcAft>
                          <a:spcPts val="600"/>
                        </a:spcAft>
                        <a:buFont typeface="Arial" panose="020B0604020202020204" pitchFamily="34" charset="0"/>
                        <a:buChar char="•"/>
                      </a:pPr>
                      <a:r>
                        <a:rPr lang="en-GB" sz="1400">
                          <a:solidFill>
                            <a:schemeClr val="tx1"/>
                          </a:solidFill>
                          <a:effectLst/>
                        </a:rPr>
                        <a:t>Using tools and techniques to avoid medication errors associated with prescribing</a:t>
                      </a:r>
                    </a:p>
                    <a:p>
                      <a:pPr>
                        <a:lnSpc>
                          <a:spcPct val="100000"/>
                        </a:lnSpc>
                        <a:spcAft>
                          <a:spcPts val="600"/>
                        </a:spcAft>
                      </a:pPr>
                      <a:r>
                        <a:rPr lang="en-GB" sz="1400" b="1">
                          <a:solidFill>
                            <a:schemeClr val="tx1"/>
                          </a:solidFill>
                          <a:effectLst/>
                        </a:rPr>
                        <a:t>This activity must be completed within the nominated prescribing area.</a:t>
                      </a:r>
                      <a:endParaRPr lang="en-GB" sz="14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133" marR="33133" marT="0" marB="0">
                    <a:solidFill>
                      <a:srgbClr val="E6D6F2"/>
                    </a:solidFill>
                  </a:tcPr>
                </a:tc>
                <a:extLst>
                  <a:ext uri="{0D108BD9-81ED-4DB2-BD59-A6C34878D82A}">
                    <a16:rowId xmlns:a16="http://schemas.microsoft.com/office/drawing/2014/main" val="3859497481"/>
                  </a:ext>
                </a:extLst>
              </a:tr>
              <a:tr h="322410">
                <a:tc>
                  <a:txBody>
                    <a:bodyPr/>
                    <a:lstStyle/>
                    <a:p>
                      <a:pPr marL="0" lvl="0" indent="0">
                        <a:lnSpc>
                          <a:spcPts val="1800"/>
                        </a:lnSpc>
                        <a:spcAft>
                          <a:spcPts val="1400"/>
                        </a:spcAft>
                        <a:buFont typeface="+mj-lt"/>
                        <a:buNone/>
                      </a:pPr>
                      <a:r>
                        <a:rPr lang="en-GB" sz="1400" dirty="0">
                          <a:solidFill>
                            <a:schemeClr val="bg1"/>
                          </a:solidFill>
                          <a:effectLst/>
                        </a:rPr>
                        <a:t>Log of 90 Hours</a:t>
                      </a:r>
                      <a:endParaRPr lang="en-GB" sz="14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133" marR="33133" marT="0" marB="0">
                    <a:solidFill>
                      <a:srgbClr val="7030A0"/>
                    </a:solidFill>
                  </a:tcPr>
                </a:tc>
                <a:tc>
                  <a:txBody>
                    <a:bodyPr/>
                    <a:lstStyle/>
                    <a:p>
                      <a:pPr>
                        <a:lnSpc>
                          <a:spcPct val="100000"/>
                        </a:lnSpc>
                        <a:spcAft>
                          <a:spcPts val="600"/>
                        </a:spcAft>
                      </a:pPr>
                      <a:r>
                        <a:rPr lang="en-GB" sz="1400" dirty="0">
                          <a:solidFill>
                            <a:schemeClr val="tx1"/>
                          </a:solidFill>
                          <a:effectLst/>
                        </a:rPr>
                        <a:t>Accurately documenting learning hours attributable to development as a prescriber in practice. This log of hours should include all of the hours spent completing the other Prescribing Assessment Activities above, and any other learning activities that are planned/agreed between the DPP and trainee.</a:t>
                      </a:r>
                      <a:endParaRPr lang="en-GB"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133" marR="33133" marT="0" marB="0">
                    <a:solidFill>
                      <a:srgbClr val="E6D6F2"/>
                    </a:solidFill>
                  </a:tcPr>
                </a:tc>
                <a:extLst>
                  <a:ext uri="{0D108BD9-81ED-4DB2-BD59-A6C34878D82A}">
                    <a16:rowId xmlns:a16="http://schemas.microsoft.com/office/drawing/2014/main" val="578719236"/>
                  </a:ext>
                </a:extLst>
              </a:tr>
            </a:tbl>
          </a:graphicData>
        </a:graphic>
      </p:graphicFrame>
      <p:sp>
        <p:nvSpPr>
          <p:cNvPr id="6" name="Rectangle 1">
            <a:extLst>
              <a:ext uri="{FF2B5EF4-FFF2-40B4-BE49-F238E27FC236}">
                <a16:creationId xmlns:a16="http://schemas.microsoft.com/office/drawing/2014/main" id="{F6531A1E-133C-D335-2C15-EF89CC8F4A71}"/>
              </a:ext>
            </a:extLst>
          </p:cNvPr>
          <p:cNvSpPr>
            <a:spLocks noChangeArrowheads="1"/>
          </p:cNvSpPr>
          <p:nvPr/>
        </p:nvSpPr>
        <p:spPr bwMode="auto">
          <a:xfrm>
            <a:off x="4240212" y="-1124853"/>
            <a:ext cx="2450954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800" b="0" i="0" u="none" strike="noStrike" cap="none" normalizeH="0" baseline="0">
                <a:ln>
                  <a:noFill/>
                </a:ln>
                <a:solidFill>
                  <a:schemeClr val="tx1"/>
                </a:solidFill>
                <a:effectLst/>
                <a:latin typeface="Arial" panose="020B0604020202020204" pitchFamily="34" charset="0"/>
              </a:rPr>
            </a:br>
            <a:endParaRPr kumimoji="0" lang="en-GB"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64642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C2F22-4E2F-3AD9-30C1-48B6592B0F39}"/>
              </a:ext>
            </a:extLst>
          </p:cNvPr>
          <p:cNvSpPr>
            <a:spLocks noGrp="1"/>
          </p:cNvSpPr>
          <p:nvPr>
            <p:ph type="title"/>
          </p:nvPr>
        </p:nvSpPr>
        <p:spPr/>
        <p:txBody>
          <a:bodyPr/>
          <a:lstStyle/>
          <a:p>
            <a:r>
              <a:rPr lang="en-GB"/>
              <a:t>Nominated Prescribing Area</a:t>
            </a:r>
          </a:p>
        </p:txBody>
      </p:sp>
      <p:sp>
        <p:nvSpPr>
          <p:cNvPr id="5" name="Text Placeholder 4">
            <a:extLst>
              <a:ext uri="{FF2B5EF4-FFF2-40B4-BE49-F238E27FC236}">
                <a16:creationId xmlns:a16="http://schemas.microsoft.com/office/drawing/2014/main" id="{2C1C8FAD-D8C2-7D95-2E93-DD2842102E9A}"/>
              </a:ext>
            </a:extLst>
          </p:cNvPr>
          <p:cNvSpPr>
            <a:spLocks noGrp="1"/>
          </p:cNvSpPr>
          <p:nvPr>
            <p:ph type="body" sz="quarter" idx="13"/>
          </p:nvPr>
        </p:nvSpPr>
        <p:spPr/>
        <p:txBody>
          <a:bodyPr/>
          <a:lstStyle/>
          <a:p>
            <a:pPr algn="ctr"/>
            <a:r>
              <a:rPr lang="en-GB"/>
              <a:t>Appropriate to the stage of training of a foundation trainee pharmacist</a:t>
            </a:r>
          </a:p>
        </p:txBody>
      </p:sp>
      <p:sp>
        <p:nvSpPr>
          <p:cNvPr id="6" name="Text Placeholder 5">
            <a:extLst>
              <a:ext uri="{FF2B5EF4-FFF2-40B4-BE49-F238E27FC236}">
                <a16:creationId xmlns:a16="http://schemas.microsoft.com/office/drawing/2014/main" id="{3D740B0F-65E4-F508-9F82-D09E2D6C87A6}"/>
              </a:ext>
            </a:extLst>
          </p:cNvPr>
          <p:cNvSpPr>
            <a:spLocks noGrp="1"/>
          </p:cNvSpPr>
          <p:nvPr>
            <p:ph type="body" sz="quarter" idx="14"/>
          </p:nvPr>
        </p:nvSpPr>
        <p:spPr/>
        <p:txBody>
          <a:bodyPr/>
          <a:lstStyle/>
          <a:p>
            <a:pPr algn="ctr"/>
            <a:r>
              <a:rPr lang="en-GB"/>
              <a:t>A clinical area relating to the provision of healthcare</a:t>
            </a:r>
          </a:p>
        </p:txBody>
      </p:sp>
      <p:sp>
        <p:nvSpPr>
          <p:cNvPr id="7" name="Text Placeholder 6">
            <a:extLst>
              <a:ext uri="{FF2B5EF4-FFF2-40B4-BE49-F238E27FC236}">
                <a16:creationId xmlns:a16="http://schemas.microsoft.com/office/drawing/2014/main" id="{8D5927E8-7B59-EBF2-6AD0-790AA718420D}"/>
              </a:ext>
            </a:extLst>
          </p:cNvPr>
          <p:cNvSpPr>
            <a:spLocks noGrp="1"/>
          </p:cNvSpPr>
          <p:nvPr>
            <p:ph type="body" sz="quarter" idx="15"/>
          </p:nvPr>
        </p:nvSpPr>
        <p:spPr/>
        <p:txBody>
          <a:bodyPr/>
          <a:lstStyle/>
          <a:p>
            <a:pPr algn="ctr"/>
            <a:r>
              <a:rPr lang="en-GB"/>
              <a:t>An area that the DPP is sufficiently knowledgeable, skilled, and experienced to supervise within</a:t>
            </a:r>
          </a:p>
        </p:txBody>
      </p:sp>
      <p:sp>
        <p:nvSpPr>
          <p:cNvPr id="8" name="Text Placeholder 7">
            <a:extLst>
              <a:ext uri="{FF2B5EF4-FFF2-40B4-BE49-F238E27FC236}">
                <a16:creationId xmlns:a16="http://schemas.microsoft.com/office/drawing/2014/main" id="{550B46BB-C40F-A3D7-34DD-FE49B73DA291}"/>
              </a:ext>
            </a:extLst>
          </p:cNvPr>
          <p:cNvSpPr>
            <a:spLocks noGrp="1"/>
          </p:cNvSpPr>
          <p:nvPr>
            <p:ph type="body" sz="quarter" idx="16"/>
          </p:nvPr>
        </p:nvSpPr>
        <p:spPr/>
        <p:txBody>
          <a:bodyPr/>
          <a:lstStyle/>
          <a:p>
            <a:pPr algn="ctr"/>
            <a:r>
              <a:rPr lang="en-GB"/>
              <a:t>An area within which the trainee is able to access patients with whom they can conduct consultations</a:t>
            </a:r>
          </a:p>
        </p:txBody>
      </p:sp>
      <p:sp>
        <p:nvSpPr>
          <p:cNvPr id="9" name="Text Placeholder 8">
            <a:extLst>
              <a:ext uri="{FF2B5EF4-FFF2-40B4-BE49-F238E27FC236}">
                <a16:creationId xmlns:a16="http://schemas.microsoft.com/office/drawing/2014/main" id="{D202BFF5-8B4B-778A-1371-0915A89B8094}"/>
              </a:ext>
            </a:extLst>
          </p:cNvPr>
          <p:cNvSpPr>
            <a:spLocks noGrp="1"/>
          </p:cNvSpPr>
          <p:nvPr>
            <p:ph type="body" sz="quarter" idx="17"/>
          </p:nvPr>
        </p:nvSpPr>
        <p:spPr/>
        <p:txBody>
          <a:bodyPr/>
          <a:lstStyle/>
          <a:p>
            <a:pPr algn="ctr"/>
            <a:r>
              <a:rPr lang="en-GB"/>
              <a:t>Agreed by the DPP and Designated Supervisor</a:t>
            </a:r>
          </a:p>
        </p:txBody>
      </p:sp>
      <p:sp>
        <p:nvSpPr>
          <p:cNvPr id="10" name="Text Placeholder 9">
            <a:extLst>
              <a:ext uri="{FF2B5EF4-FFF2-40B4-BE49-F238E27FC236}">
                <a16:creationId xmlns:a16="http://schemas.microsoft.com/office/drawing/2014/main" id="{B000C01F-F569-8CA5-609B-72EA7D98039C}"/>
              </a:ext>
            </a:extLst>
          </p:cNvPr>
          <p:cNvSpPr>
            <a:spLocks noGrp="1"/>
          </p:cNvSpPr>
          <p:nvPr>
            <p:ph type="body" sz="quarter" idx="18"/>
          </p:nvPr>
        </p:nvSpPr>
        <p:spPr/>
        <p:txBody>
          <a:bodyPr/>
          <a:lstStyle/>
          <a:p>
            <a:pPr algn="ctr"/>
            <a:r>
              <a:rPr lang="en-GB"/>
              <a:t>Recorded in the E-portfolio when the trainee starts</a:t>
            </a:r>
          </a:p>
        </p:txBody>
      </p:sp>
      <p:pic>
        <p:nvPicPr>
          <p:cNvPr id="11" name="Graphic 10" descr="Badge 1 with solid fill">
            <a:extLst>
              <a:ext uri="{FF2B5EF4-FFF2-40B4-BE49-F238E27FC236}">
                <a16:creationId xmlns:a16="http://schemas.microsoft.com/office/drawing/2014/main" id="{AB8E1EA3-3543-597F-402A-6C1DB6FE65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37508" y="1154850"/>
            <a:ext cx="914400" cy="914400"/>
          </a:xfrm>
          <a:prstGeom prst="rect">
            <a:avLst/>
          </a:prstGeom>
        </p:spPr>
      </p:pic>
      <p:pic>
        <p:nvPicPr>
          <p:cNvPr id="12" name="Graphic 11" descr="Badge with solid fill">
            <a:extLst>
              <a:ext uri="{FF2B5EF4-FFF2-40B4-BE49-F238E27FC236}">
                <a16:creationId xmlns:a16="http://schemas.microsoft.com/office/drawing/2014/main" id="{730359DC-2892-2DCF-F525-F66C60AF8DF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91671" y="1154850"/>
            <a:ext cx="914400" cy="914400"/>
          </a:xfrm>
          <a:prstGeom prst="rect">
            <a:avLst/>
          </a:prstGeom>
        </p:spPr>
      </p:pic>
      <p:pic>
        <p:nvPicPr>
          <p:cNvPr id="13" name="Graphic 12" descr="Badge 3 with solid fill">
            <a:extLst>
              <a:ext uri="{FF2B5EF4-FFF2-40B4-BE49-F238E27FC236}">
                <a16:creationId xmlns:a16="http://schemas.microsoft.com/office/drawing/2014/main" id="{60AB0B9D-0C9F-EE81-9290-A42A3A6C5EE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584049" y="1154850"/>
            <a:ext cx="914400" cy="914400"/>
          </a:xfrm>
          <a:prstGeom prst="rect">
            <a:avLst/>
          </a:prstGeom>
        </p:spPr>
      </p:pic>
      <p:pic>
        <p:nvPicPr>
          <p:cNvPr id="14" name="Graphic 13" descr="Badge 4 with solid fill">
            <a:extLst>
              <a:ext uri="{FF2B5EF4-FFF2-40B4-BE49-F238E27FC236}">
                <a16:creationId xmlns:a16="http://schemas.microsoft.com/office/drawing/2014/main" id="{AE57D37B-6B31-4241-8D7C-B3609031FE9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1745530" y="3745650"/>
            <a:ext cx="914400" cy="914400"/>
          </a:xfrm>
          <a:prstGeom prst="rect">
            <a:avLst/>
          </a:prstGeom>
        </p:spPr>
      </p:pic>
      <p:pic>
        <p:nvPicPr>
          <p:cNvPr id="15" name="Graphic 14" descr="Badge 5 with solid fill">
            <a:extLst>
              <a:ext uri="{FF2B5EF4-FFF2-40B4-BE49-F238E27FC236}">
                <a16:creationId xmlns:a16="http://schemas.microsoft.com/office/drawing/2014/main" id="{5A5B0FAA-62BE-D778-17BB-8564B1A7151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5699693" y="3745650"/>
            <a:ext cx="914400" cy="914400"/>
          </a:xfrm>
          <a:prstGeom prst="rect">
            <a:avLst/>
          </a:prstGeom>
        </p:spPr>
      </p:pic>
      <p:pic>
        <p:nvPicPr>
          <p:cNvPr id="16" name="Graphic 15" descr="Badge 6 with solid fill">
            <a:extLst>
              <a:ext uri="{FF2B5EF4-FFF2-40B4-BE49-F238E27FC236}">
                <a16:creationId xmlns:a16="http://schemas.microsoft.com/office/drawing/2014/main" id="{3A4BB821-A51E-E08B-29C9-AC6FA8DDEE1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9592071" y="3745650"/>
            <a:ext cx="914400" cy="914400"/>
          </a:xfrm>
          <a:prstGeom prst="rect">
            <a:avLst/>
          </a:prstGeom>
        </p:spPr>
      </p:pic>
    </p:spTree>
    <p:extLst>
      <p:ext uri="{BB962C8B-B14F-4D97-AF65-F5344CB8AC3E}">
        <p14:creationId xmlns:p14="http://schemas.microsoft.com/office/powerpoint/2010/main" val="3667808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2B601B-26CD-1933-66F4-C62F986EA99D}"/>
              </a:ext>
            </a:extLst>
          </p:cNvPr>
          <p:cNvSpPr>
            <a:spLocks noGrp="1"/>
          </p:cNvSpPr>
          <p:nvPr>
            <p:ph type="title"/>
          </p:nvPr>
        </p:nvSpPr>
        <p:spPr/>
        <p:txBody>
          <a:bodyPr/>
          <a:lstStyle/>
          <a:p>
            <a:r>
              <a:rPr lang="en-GB" dirty="0">
                <a:solidFill>
                  <a:srgbClr val="002060"/>
                </a:solidFill>
              </a:rPr>
              <a:t>Nominated Prescribing Area</a:t>
            </a:r>
            <a:endParaRPr lang="en-GB" dirty="0"/>
          </a:p>
        </p:txBody>
      </p:sp>
      <p:pic>
        <p:nvPicPr>
          <p:cNvPr id="6" name="Picture 5">
            <a:extLst>
              <a:ext uri="{FF2B5EF4-FFF2-40B4-BE49-F238E27FC236}">
                <a16:creationId xmlns:a16="http://schemas.microsoft.com/office/drawing/2014/main" id="{4A55D998-193D-BCBB-981F-842F00C7E292}"/>
              </a:ext>
            </a:extLst>
          </p:cNvPr>
          <p:cNvPicPr>
            <a:picLocks noChangeAspect="1"/>
          </p:cNvPicPr>
          <p:nvPr/>
        </p:nvPicPr>
        <p:blipFill>
          <a:blip r:embed="rId2"/>
          <a:stretch>
            <a:fillRect/>
          </a:stretch>
        </p:blipFill>
        <p:spPr>
          <a:xfrm>
            <a:off x="5898776" y="1406007"/>
            <a:ext cx="6219494" cy="3534792"/>
          </a:xfrm>
          <a:prstGeom prst="rect">
            <a:avLst/>
          </a:prstGeom>
        </p:spPr>
      </p:pic>
      <p:sp>
        <p:nvSpPr>
          <p:cNvPr id="8" name="TextBox 7">
            <a:extLst>
              <a:ext uri="{FF2B5EF4-FFF2-40B4-BE49-F238E27FC236}">
                <a16:creationId xmlns:a16="http://schemas.microsoft.com/office/drawing/2014/main" id="{4EFFB4A8-A3DC-FCE8-9377-E7AD29A62EE0}"/>
              </a:ext>
            </a:extLst>
          </p:cNvPr>
          <p:cNvSpPr txBox="1"/>
          <p:nvPr/>
        </p:nvSpPr>
        <p:spPr>
          <a:xfrm>
            <a:off x="355846" y="1297186"/>
            <a:ext cx="5294831" cy="5355312"/>
          </a:xfrm>
          <a:prstGeom prst="rect">
            <a:avLst/>
          </a:prstGeom>
          <a:noFill/>
        </p:spPr>
        <p:txBody>
          <a:bodyPr wrap="square">
            <a:spAutoFit/>
          </a:bodyPr>
          <a:lstStyle/>
          <a:p>
            <a:r>
              <a:rPr lang="en-GB" dirty="0">
                <a:solidFill>
                  <a:srgbClr val="282828"/>
                </a:solidFill>
              </a:rPr>
              <a:t>The nominated prescribing area does not need to be one in which the trainee pharmacist is actively diagnosing a ‘new’ or undifferentiated condition – it could for example be: </a:t>
            </a:r>
          </a:p>
          <a:p>
            <a:endParaRPr lang="en-GB" dirty="0">
              <a:solidFill>
                <a:srgbClr val="282828"/>
              </a:solidFill>
            </a:endParaRPr>
          </a:p>
          <a:p>
            <a:pPr marL="285750" indent="-285750">
              <a:buFont typeface="Arial" panose="020B0604020202020204" pitchFamily="34" charset="0"/>
              <a:buChar char="•"/>
            </a:pPr>
            <a:r>
              <a:rPr lang="en-GB" dirty="0">
                <a:solidFill>
                  <a:srgbClr val="282828"/>
                </a:solidFill>
              </a:rPr>
              <a:t>the ongoing management of an existing condition (for example in a chronic condition clinic in general practice)</a:t>
            </a:r>
          </a:p>
          <a:p>
            <a:endParaRPr lang="en-GB" dirty="0">
              <a:solidFill>
                <a:srgbClr val="282828"/>
              </a:solidFill>
            </a:endParaRPr>
          </a:p>
          <a:p>
            <a:pPr marL="285750" indent="-285750">
              <a:buFont typeface="Arial" panose="020B0604020202020204" pitchFamily="34" charset="0"/>
              <a:buChar char="•"/>
            </a:pPr>
            <a:r>
              <a:rPr lang="en-GB" dirty="0">
                <a:solidFill>
                  <a:srgbClr val="282828"/>
                </a:solidFill>
              </a:rPr>
              <a:t>medicines optimisation within the provision of clinical services (for example in the admissions setting in secondary care as part of medicines reconciliation) </a:t>
            </a:r>
          </a:p>
          <a:p>
            <a:endParaRPr lang="en-GB" dirty="0">
              <a:solidFill>
                <a:srgbClr val="282828"/>
              </a:solidFill>
            </a:endParaRPr>
          </a:p>
          <a:p>
            <a:r>
              <a:rPr lang="en-GB" dirty="0">
                <a:solidFill>
                  <a:srgbClr val="282828"/>
                </a:solidFill>
              </a:rPr>
              <a:t>Both of the examples above will require diagnostic and /or clinical reasoning to be demonstrated and would give plenty of opportunity for the capabilities of a prescriber to be demonstrated.</a:t>
            </a:r>
          </a:p>
          <a:p>
            <a:endParaRPr lang="en-GB" dirty="0"/>
          </a:p>
        </p:txBody>
      </p:sp>
      <p:sp>
        <p:nvSpPr>
          <p:cNvPr id="10" name="TextBox 9">
            <a:extLst>
              <a:ext uri="{FF2B5EF4-FFF2-40B4-BE49-F238E27FC236}">
                <a16:creationId xmlns:a16="http://schemas.microsoft.com/office/drawing/2014/main" id="{B20CD1EC-1820-A26E-6156-FC6BF0E17DAA}"/>
              </a:ext>
            </a:extLst>
          </p:cNvPr>
          <p:cNvSpPr txBox="1"/>
          <p:nvPr/>
        </p:nvSpPr>
        <p:spPr>
          <a:xfrm>
            <a:off x="5898776" y="4940799"/>
            <a:ext cx="5897665" cy="1077218"/>
          </a:xfrm>
          <a:prstGeom prst="rect">
            <a:avLst/>
          </a:prstGeom>
          <a:noFill/>
        </p:spPr>
        <p:txBody>
          <a:bodyPr wrap="square">
            <a:spAutoFit/>
          </a:bodyPr>
          <a:lstStyle/>
          <a:p>
            <a:r>
              <a:rPr lang="en-GB" sz="1600" dirty="0">
                <a:solidFill>
                  <a:srgbClr val="282828"/>
                </a:solidFill>
              </a:rPr>
              <a:t>In conjunction with stakeholders from all sectors, NHS England have developed some examples of what newly qualified prescribing might look like in 2026, in our </a:t>
            </a:r>
            <a:r>
              <a:rPr lang="en-GB" sz="1600" dirty="0">
                <a:solidFill>
                  <a:srgbClr val="282828"/>
                </a:solidFill>
                <a:hlinkClick r:id="rId3"/>
              </a:rPr>
              <a:t>Emerging routes to early career prescribing in pharmacy resource</a:t>
            </a:r>
            <a:endParaRPr lang="en-GB" sz="1600" dirty="0">
              <a:solidFill>
                <a:srgbClr val="282828"/>
              </a:solidFill>
            </a:endParaRPr>
          </a:p>
        </p:txBody>
      </p:sp>
      <p:sp>
        <p:nvSpPr>
          <p:cNvPr id="11" name="Rectangle 10">
            <a:extLst>
              <a:ext uri="{FF2B5EF4-FFF2-40B4-BE49-F238E27FC236}">
                <a16:creationId xmlns:a16="http://schemas.microsoft.com/office/drawing/2014/main" id="{D0772DCD-06F4-81D3-7C16-C076BCE68E05}"/>
              </a:ext>
            </a:extLst>
          </p:cNvPr>
          <p:cNvSpPr/>
          <p:nvPr/>
        </p:nvSpPr>
        <p:spPr>
          <a:xfrm>
            <a:off x="5825046" y="1297186"/>
            <a:ext cx="6293224" cy="4861567"/>
          </a:xfrm>
          <a:prstGeom prst="rect">
            <a:avLst/>
          </a:prstGeom>
          <a:noFill/>
          <a:ln>
            <a:solidFill>
              <a:srgbClr val="42556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66767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A198F90-3229-906D-B854-CB326B360133}"/>
              </a:ext>
            </a:extLst>
          </p:cNvPr>
          <p:cNvSpPr>
            <a:spLocks noGrp="1"/>
          </p:cNvSpPr>
          <p:nvPr>
            <p:ph type="body" sz="quarter" idx="14"/>
          </p:nvPr>
        </p:nvSpPr>
        <p:spPr>
          <a:xfrm>
            <a:off x="854598" y="2437990"/>
            <a:ext cx="8594202" cy="1566322"/>
          </a:xfrm>
        </p:spPr>
        <p:txBody>
          <a:bodyPr/>
          <a:lstStyle/>
          <a:p>
            <a:r>
              <a:rPr lang="en-GB" sz="4800" spc="-30">
                <a:solidFill>
                  <a:srgbClr val="002060"/>
                </a:solidFill>
                <a:latin typeface="Arial"/>
                <a:cs typeface="Arial"/>
              </a:rPr>
              <a:t>National Recruitment Scheme (NRS) Process for 2025/26</a:t>
            </a:r>
            <a:endParaRPr lang="en-GB" sz="4800"/>
          </a:p>
        </p:txBody>
      </p:sp>
    </p:spTree>
    <p:extLst>
      <p:ext uri="{BB962C8B-B14F-4D97-AF65-F5344CB8AC3E}">
        <p14:creationId xmlns:p14="http://schemas.microsoft.com/office/powerpoint/2010/main" val="4264347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520777" y="887453"/>
            <a:ext cx="11404154" cy="865186"/>
          </a:xfrm>
        </p:spPr>
        <p:txBody>
          <a:bodyPr>
            <a:normAutofit fontScale="90000"/>
          </a:bodyPr>
          <a:lstStyle/>
          <a:p>
            <a:r>
              <a:rPr lang="en-GB" spc="-30">
                <a:solidFill>
                  <a:srgbClr val="002060"/>
                </a:solidFill>
                <a:latin typeface="Arial"/>
                <a:cs typeface="Arial"/>
              </a:rPr>
              <a:t>National Recruitment Scheme (NRS) process for 2025/26 (1)</a:t>
            </a:r>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1999" y="2114320"/>
            <a:ext cx="11492931" cy="4375379"/>
          </a:xfrm>
        </p:spPr>
        <p:txBody>
          <a:bodyPr vert="horz" lIns="0" tIns="0" rIns="0" bIns="0" rtlCol="0" anchor="t">
            <a:normAutofit/>
          </a:bodyPr>
          <a:lstStyle/>
          <a:p>
            <a:endParaRPr lang="en-GB" sz="2400"/>
          </a:p>
          <a:p>
            <a:endParaRPr lang="en-GB" sz="2400"/>
          </a:p>
        </p:txBody>
      </p:sp>
      <p:graphicFrame>
        <p:nvGraphicFramePr>
          <p:cNvPr id="2" name="Table 5">
            <a:extLst>
              <a:ext uri="{FF2B5EF4-FFF2-40B4-BE49-F238E27FC236}">
                <a16:creationId xmlns:a16="http://schemas.microsoft.com/office/drawing/2014/main" id="{CEBFAB49-1C08-9DDE-073E-E72E03A45407}"/>
              </a:ext>
            </a:extLst>
          </p:cNvPr>
          <p:cNvGraphicFramePr>
            <a:graphicFrameLocks noGrp="1"/>
          </p:cNvGraphicFramePr>
          <p:nvPr>
            <p:extLst>
              <p:ext uri="{D42A27DB-BD31-4B8C-83A1-F6EECF244321}">
                <p14:modId xmlns:p14="http://schemas.microsoft.com/office/powerpoint/2010/main" val="1507102681"/>
              </p:ext>
            </p:extLst>
          </p:nvPr>
        </p:nvGraphicFramePr>
        <p:xfrm>
          <a:off x="671513" y="1666575"/>
          <a:ext cx="10848974" cy="4673600"/>
        </p:xfrm>
        <a:graphic>
          <a:graphicData uri="http://schemas.openxmlformats.org/drawingml/2006/table">
            <a:tbl>
              <a:tblPr firstRow="1" bandRow="1">
                <a:tableStyleId>{F5AB1C69-6EDB-4FF4-983F-18BD219EF322}</a:tableStyleId>
              </a:tblPr>
              <a:tblGrid>
                <a:gridCol w="2398641">
                  <a:extLst>
                    <a:ext uri="{9D8B030D-6E8A-4147-A177-3AD203B41FA5}">
                      <a16:colId xmlns:a16="http://schemas.microsoft.com/office/drawing/2014/main" val="1724170759"/>
                    </a:ext>
                  </a:extLst>
                </a:gridCol>
                <a:gridCol w="2085037">
                  <a:extLst>
                    <a:ext uri="{9D8B030D-6E8A-4147-A177-3AD203B41FA5}">
                      <a16:colId xmlns:a16="http://schemas.microsoft.com/office/drawing/2014/main" val="31220594"/>
                    </a:ext>
                  </a:extLst>
                </a:gridCol>
                <a:gridCol w="6365296">
                  <a:extLst>
                    <a:ext uri="{9D8B030D-6E8A-4147-A177-3AD203B41FA5}">
                      <a16:colId xmlns:a16="http://schemas.microsoft.com/office/drawing/2014/main" val="111496252"/>
                    </a:ext>
                  </a:extLst>
                </a:gridCol>
              </a:tblGrid>
              <a:tr h="370840">
                <a:tc>
                  <a:txBody>
                    <a:bodyPr/>
                    <a:lstStyle/>
                    <a:p>
                      <a:r>
                        <a:rPr lang="en-GB">
                          <a:solidFill>
                            <a:schemeClr val="accent6">
                              <a:lumMod val="75000"/>
                            </a:schemeClr>
                          </a:solidFill>
                        </a:rPr>
                        <a:t>Date</a:t>
                      </a:r>
                    </a:p>
                  </a:txBody>
                  <a:tcPr/>
                </a:tc>
                <a:tc>
                  <a:txBody>
                    <a:bodyPr/>
                    <a:lstStyle/>
                    <a:p>
                      <a:r>
                        <a:rPr lang="en-GB">
                          <a:solidFill>
                            <a:schemeClr val="accent6">
                              <a:lumMod val="75000"/>
                            </a:schemeClr>
                          </a:solidFill>
                        </a:rPr>
                        <a:t>Activity</a:t>
                      </a:r>
                    </a:p>
                  </a:txBody>
                  <a:tcPr/>
                </a:tc>
                <a:tc>
                  <a:txBody>
                    <a:bodyPr/>
                    <a:lstStyle/>
                    <a:p>
                      <a:r>
                        <a:rPr lang="en-GB">
                          <a:solidFill>
                            <a:schemeClr val="accent6">
                              <a:lumMod val="75000"/>
                            </a:schemeClr>
                          </a:solidFill>
                        </a:rPr>
                        <a:t>Notes</a:t>
                      </a:r>
                    </a:p>
                  </a:txBody>
                  <a:tcPr/>
                </a:tc>
                <a:extLst>
                  <a:ext uri="{0D108BD9-81ED-4DB2-BD59-A6C34878D82A}">
                    <a16:rowId xmlns:a16="http://schemas.microsoft.com/office/drawing/2014/main" val="3334542891"/>
                  </a:ext>
                </a:extLst>
              </a:tr>
              <a:tr h="370840">
                <a:tc>
                  <a:txBody>
                    <a:bodyPr/>
                    <a:lstStyle/>
                    <a:p>
                      <a:r>
                        <a:rPr lang="en-GB">
                          <a:solidFill>
                            <a:schemeClr val="accent6">
                              <a:lumMod val="75000"/>
                            </a:schemeClr>
                          </a:solidFill>
                        </a:rPr>
                        <a:t>January 2024-March 2024</a:t>
                      </a:r>
                    </a:p>
                  </a:txBody>
                  <a:tcPr/>
                </a:tc>
                <a:tc>
                  <a:txBody>
                    <a:bodyPr/>
                    <a:lstStyle/>
                    <a:p>
                      <a:r>
                        <a:rPr lang="en-GB">
                          <a:solidFill>
                            <a:schemeClr val="accent6">
                              <a:lumMod val="75000"/>
                            </a:schemeClr>
                          </a:solidFill>
                        </a:rPr>
                        <a:t>Training sites entered into Oriel/NRS</a:t>
                      </a:r>
                    </a:p>
                  </a:txBody>
                  <a:tcPr/>
                </a:tc>
                <a:tc>
                  <a:txBody>
                    <a:bodyPr/>
                    <a:lstStyle/>
                    <a:p>
                      <a:pPr marL="285750" indent="-285750">
                        <a:buFont typeface="Arial" panose="020B0604020202020204" pitchFamily="34" charset="0"/>
                        <a:buChar char="•"/>
                      </a:pPr>
                      <a:r>
                        <a:rPr lang="en-GB" b="1">
                          <a:solidFill>
                            <a:schemeClr val="accent6">
                              <a:lumMod val="75000"/>
                            </a:schemeClr>
                          </a:solidFill>
                        </a:rPr>
                        <a:t>Must</a:t>
                      </a:r>
                      <a:r>
                        <a:rPr lang="en-GB">
                          <a:solidFill>
                            <a:schemeClr val="accent6">
                              <a:lumMod val="75000"/>
                            </a:schemeClr>
                          </a:solidFill>
                        </a:rPr>
                        <a:t> agree to terms of participation – agree that will provide access to DPP and prescribing learning environment</a:t>
                      </a:r>
                    </a:p>
                    <a:p>
                      <a:pPr marL="285750" indent="-285750">
                        <a:buFont typeface="Arial" panose="020B0604020202020204" pitchFamily="34" charset="0"/>
                        <a:buChar char="•"/>
                      </a:pPr>
                      <a:r>
                        <a:rPr lang="en-GB" b="1">
                          <a:solidFill>
                            <a:schemeClr val="accent6">
                              <a:lumMod val="75000"/>
                            </a:schemeClr>
                          </a:solidFill>
                        </a:rPr>
                        <a:t>Do NOT </a:t>
                      </a:r>
                      <a:r>
                        <a:rPr lang="en-GB">
                          <a:solidFill>
                            <a:schemeClr val="accent6">
                              <a:lumMod val="75000"/>
                            </a:schemeClr>
                          </a:solidFill>
                        </a:rPr>
                        <a:t>need to identify who the DPP is and where the prescribing environment is</a:t>
                      </a:r>
                    </a:p>
                    <a:p>
                      <a:pPr marL="285750" indent="-285750">
                        <a:buFont typeface="Arial" panose="020B0604020202020204" pitchFamily="34" charset="0"/>
                        <a:buChar char="•"/>
                      </a:pPr>
                      <a:r>
                        <a:rPr lang="en-GB">
                          <a:solidFill>
                            <a:schemeClr val="accent6">
                              <a:lumMod val="75000"/>
                            </a:schemeClr>
                          </a:solidFill>
                        </a:rPr>
                        <a:t>IF a multi-sector rotation is being including, </a:t>
                      </a:r>
                      <a:r>
                        <a:rPr lang="en-GB" b="1">
                          <a:solidFill>
                            <a:schemeClr val="accent6">
                              <a:lumMod val="75000"/>
                            </a:schemeClr>
                          </a:solidFill>
                        </a:rPr>
                        <a:t>must </a:t>
                      </a:r>
                      <a:r>
                        <a:rPr lang="en-GB">
                          <a:solidFill>
                            <a:schemeClr val="accent6">
                              <a:lumMod val="75000"/>
                            </a:schemeClr>
                          </a:solidFill>
                        </a:rPr>
                        <a:t>identify where this rotational site is</a:t>
                      </a:r>
                    </a:p>
                  </a:txBody>
                  <a:tcPr/>
                </a:tc>
                <a:extLst>
                  <a:ext uri="{0D108BD9-81ED-4DB2-BD59-A6C34878D82A}">
                    <a16:rowId xmlns:a16="http://schemas.microsoft.com/office/drawing/2014/main" val="577894575"/>
                  </a:ext>
                </a:extLst>
              </a:tr>
              <a:tr h="370840">
                <a:tc>
                  <a:txBody>
                    <a:bodyPr/>
                    <a:lstStyle/>
                    <a:p>
                      <a:r>
                        <a:rPr lang="en-GB">
                          <a:solidFill>
                            <a:schemeClr val="accent6">
                              <a:lumMod val="75000"/>
                            </a:schemeClr>
                          </a:solidFill>
                        </a:rPr>
                        <a:t>June 2024-October 2024</a:t>
                      </a:r>
                    </a:p>
                  </a:txBody>
                  <a:tcPr/>
                </a:tc>
                <a:tc>
                  <a:txBody>
                    <a:bodyPr/>
                    <a:lstStyle/>
                    <a:p>
                      <a:r>
                        <a:rPr lang="en-GB">
                          <a:solidFill>
                            <a:schemeClr val="accent6">
                              <a:lumMod val="75000"/>
                            </a:schemeClr>
                          </a:solidFill>
                        </a:rPr>
                        <a:t>Application and Preferencing</a:t>
                      </a:r>
                    </a:p>
                  </a:txBody>
                  <a:tcPr/>
                </a:tc>
                <a:tc>
                  <a:txBody>
                    <a:bodyPr/>
                    <a:lstStyle/>
                    <a:p>
                      <a:r>
                        <a:rPr lang="en-GB">
                          <a:solidFill>
                            <a:schemeClr val="accent6">
                              <a:lumMod val="75000"/>
                            </a:schemeClr>
                          </a:solidFill>
                        </a:rPr>
                        <a:t>Applicants apply to the NRS and create their preferences; a list of sites in which they wish to train</a:t>
                      </a:r>
                    </a:p>
                  </a:txBody>
                  <a:tcPr/>
                </a:tc>
                <a:extLst>
                  <a:ext uri="{0D108BD9-81ED-4DB2-BD59-A6C34878D82A}">
                    <a16:rowId xmlns:a16="http://schemas.microsoft.com/office/drawing/2014/main" val="3617641344"/>
                  </a:ext>
                </a:extLst>
              </a:tr>
              <a:tr h="370840">
                <a:tc>
                  <a:txBody>
                    <a:bodyPr/>
                    <a:lstStyle/>
                    <a:p>
                      <a:r>
                        <a:rPr lang="en-GB">
                          <a:solidFill>
                            <a:schemeClr val="accent6">
                              <a:lumMod val="75000"/>
                            </a:schemeClr>
                          </a:solidFill>
                        </a:rPr>
                        <a:t>September 2024-October 2024</a:t>
                      </a:r>
                    </a:p>
                  </a:txBody>
                  <a:tcPr/>
                </a:tc>
                <a:tc>
                  <a:txBody>
                    <a:bodyPr/>
                    <a:lstStyle/>
                    <a:p>
                      <a:r>
                        <a:rPr lang="en-GB">
                          <a:solidFill>
                            <a:schemeClr val="accent6">
                              <a:lumMod val="75000"/>
                            </a:schemeClr>
                          </a:solidFill>
                        </a:rPr>
                        <a:t>Assessments</a:t>
                      </a:r>
                    </a:p>
                  </a:txBody>
                  <a:tcPr/>
                </a:tc>
                <a:tc>
                  <a:txBody>
                    <a:bodyPr/>
                    <a:lstStyle/>
                    <a:p>
                      <a:r>
                        <a:rPr lang="en-GB">
                          <a:solidFill>
                            <a:schemeClr val="accent6">
                              <a:lumMod val="75000"/>
                            </a:schemeClr>
                          </a:solidFill>
                        </a:rPr>
                        <a:t>Applicants undertake their recruitment assessment activity </a:t>
                      </a:r>
                    </a:p>
                  </a:txBody>
                  <a:tcPr/>
                </a:tc>
                <a:extLst>
                  <a:ext uri="{0D108BD9-81ED-4DB2-BD59-A6C34878D82A}">
                    <a16:rowId xmlns:a16="http://schemas.microsoft.com/office/drawing/2014/main" val="3298476671"/>
                  </a:ext>
                </a:extLst>
              </a:tr>
              <a:tr h="370840">
                <a:tc>
                  <a:txBody>
                    <a:bodyPr/>
                    <a:lstStyle/>
                    <a:p>
                      <a:r>
                        <a:rPr lang="en-GB">
                          <a:solidFill>
                            <a:schemeClr val="accent6">
                              <a:lumMod val="75000"/>
                            </a:schemeClr>
                          </a:solidFill>
                        </a:rPr>
                        <a:t>December 2024</a:t>
                      </a:r>
                    </a:p>
                  </a:txBody>
                  <a:tcPr/>
                </a:tc>
                <a:tc>
                  <a:txBody>
                    <a:bodyPr/>
                    <a:lstStyle/>
                    <a:p>
                      <a:r>
                        <a:rPr lang="en-GB">
                          <a:solidFill>
                            <a:schemeClr val="accent6">
                              <a:lumMod val="75000"/>
                            </a:schemeClr>
                          </a:solidFill>
                        </a:rPr>
                        <a:t>Allocation</a:t>
                      </a:r>
                    </a:p>
                  </a:txBody>
                  <a:tcPr/>
                </a:tc>
                <a:tc>
                  <a:txBody>
                    <a:bodyPr/>
                    <a:lstStyle/>
                    <a:p>
                      <a:r>
                        <a:rPr lang="en-GB">
                          <a:solidFill>
                            <a:schemeClr val="accent6">
                              <a:lumMod val="75000"/>
                            </a:schemeClr>
                          </a:solidFill>
                        </a:rPr>
                        <a:t>Employers informed of trainees allocated to their training programmes and begin contacting them</a:t>
                      </a:r>
                    </a:p>
                  </a:txBody>
                  <a:tcPr/>
                </a:tc>
                <a:extLst>
                  <a:ext uri="{0D108BD9-81ED-4DB2-BD59-A6C34878D82A}">
                    <a16:rowId xmlns:a16="http://schemas.microsoft.com/office/drawing/2014/main" val="2204251685"/>
                  </a:ext>
                </a:extLst>
              </a:tr>
              <a:tr h="370840">
                <a:tc>
                  <a:txBody>
                    <a:bodyPr/>
                    <a:lstStyle/>
                    <a:p>
                      <a:r>
                        <a:rPr lang="en-GB">
                          <a:solidFill>
                            <a:schemeClr val="accent6">
                              <a:lumMod val="75000"/>
                            </a:schemeClr>
                          </a:solidFill>
                        </a:rPr>
                        <a:t>Jul/Aug 2025</a:t>
                      </a:r>
                    </a:p>
                  </a:txBody>
                  <a:tcPr/>
                </a:tc>
                <a:tc>
                  <a:txBody>
                    <a:bodyPr/>
                    <a:lstStyle/>
                    <a:p>
                      <a:r>
                        <a:rPr lang="en-GB">
                          <a:solidFill>
                            <a:schemeClr val="accent6">
                              <a:lumMod val="75000"/>
                            </a:schemeClr>
                          </a:solidFill>
                        </a:rPr>
                        <a:t>Trainee starts</a:t>
                      </a:r>
                    </a:p>
                  </a:txBody>
                  <a:tcPr/>
                </a:tc>
                <a:tc>
                  <a:txBody>
                    <a:bodyPr/>
                    <a:lstStyle/>
                    <a:p>
                      <a:endParaRPr lang="en-GB">
                        <a:solidFill>
                          <a:schemeClr val="accent6">
                            <a:lumMod val="75000"/>
                          </a:schemeClr>
                        </a:solidFill>
                      </a:endParaRPr>
                    </a:p>
                  </a:txBody>
                  <a:tcPr/>
                </a:tc>
                <a:extLst>
                  <a:ext uri="{0D108BD9-81ED-4DB2-BD59-A6C34878D82A}">
                    <a16:rowId xmlns:a16="http://schemas.microsoft.com/office/drawing/2014/main" val="2392933759"/>
                  </a:ext>
                </a:extLst>
              </a:tr>
            </a:tbl>
          </a:graphicData>
        </a:graphic>
      </p:graphicFrame>
    </p:spTree>
    <p:extLst>
      <p:ext uri="{BB962C8B-B14F-4D97-AF65-F5344CB8AC3E}">
        <p14:creationId xmlns:p14="http://schemas.microsoft.com/office/powerpoint/2010/main" val="1333412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520777" y="887453"/>
            <a:ext cx="11404154" cy="865186"/>
          </a:xfrm>
        </p:spPr>
        <p:txBody>
          <a:bodyPr>
            <a:normAutofit fontScale="90000"/>
          </a:bodyPr>
          <a:lstStyle/>
          <a:p>
            <a:r>
              <a:rPr lang="en-GB" spc="-30">
                <a:solidFill>
                  <a:srgbClr val="002060"/>
                </a:solidFill>
                <a:latin typeface="Arial"/>
                <a:cs typeface="Arial"/>
              </a:rPr>
              <a:t>National Recruitment Scheme (NRS) process for 2025/26 (2)</a:t>
            </a:r>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1999" y="2114320"/>
            <a:ext cx="11492931" cy="4375379"/>
          </a:xfrm>
        </p:spPr>
        <p:txBody>
          <a:bodyPr>
            <a:normAutofit/>
          </a:bodyPr>
          <a:lstStyle/>
          <a:p>
            <a:pPr marL="342900" indent="-342900">
              <a:buFont typeface="Arial" panose="020B0604020202020204" pitchFamily="34" charset="0"/>
              <a:buChar char="•"/>
            </a:pPr>
            <a:endParaRPr lang="en-GB" sz="2400"/>
          </a:p>
          <a:p>
            <a:endParaRPr lang="en-GB" sz="2400"/>
          </a:p>
        </p:txBody>
      </p:sp>
      <p:sp>
        <p:nvSpPr>
          <p:cNvPr id="4" name="Content Placeholder 4">
            <a:extLst>
              <a:ext uri="{FF2B5EF4-FFF2-40B4-BE49-F238E27FC236}">
                <a16:creationId xmlns:a16="http://schemas.microsoft.com/office/drawing/2014/main" id="{B1AA0503-CF8D-219C-2B36-EAB82BAA04AF}"/>
              </a:ext>
            </a:extLst>
          </p:cNvPr>
          <p:cNvSpPr txBox="1">
            <a:spLocks/>
          </p:cNvSpPr>
          <p:nvPr/>
        </p:nvSpPr>
        <p:spPr>
          <a:xfrm>
            <a:off x="520777" y="2114319"/>
            <a:ext cx="11492931" cy="4375379"/>
          </a:xfrm>
          <a:prstGeom prst="rect">
            <a:avLst/>
          </a:prstGeom>
        </p:spPr>
        <p:txBody>
          <a:bodyPr vert="horz" lIns="0" tIns="0" rIns="0" bIns="0" rtlCol="0" anchor="t">
            <a:norm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2200" b="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endParaRPr lang="en-GB" sz="2400"/>
          </a:p>
          <a:p>
            <a:endParaRPr lang="en-GB" sz="2400"/>
          </a:p>
        </p:txBody>
      </p:sp>
      <p:sp>
        <p:nvSpPr>
          <p:cNvPr id="2" name="Content Placeholder 4">
            <a:extLst>
              <a:ext uri="{FF2B5EF4-FFF2-40B4-BE49-F238E27FC236}">
                <a16:creationId xmlns:a16="http://schemas.microsoft.com/office/drawing/2014/main" id="{3B0B695A-AD85-4EED-9108-DE584F27A7B1}"/>
              </a:ext>
            </a:extLst>
          </p:cNvPr>
          <p:cNvSpPr txBox="1">
            <a:spLocks/>
          </p:cNvSpPr>
          <p:nvPr/>
        </p:nvSpPr>
        <p:spPr>
          <a:xfrm>
            <a:off x="476388" y="1752639"/>
            <a:ext cx="11492931" cy="4584699"/>
          </a:xfrm>
          <a:prstGeom prst="rect">
            <a:avLst/>
          </a:prstGeom>
        </p:spPr>
        <p:txBody>
          <a:bodyPr vert="horz" lIns="0" tIns="0" rIns="0" bIns="0" rtlCol="0" anchor="t">
            <a:norm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2200" b="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b="1"/>
              <a:t>Next steps </a:t>
            </a:r>
            <a:r>
              <a:rPr lang="en-GB" sz="2400"/>
              <a:t>and </a:t>
            </a:r>
            <a:r>
              <a:rPr lang="en-GB" sz="2400" b="1"/>
              <a:t>key points </a:t>
            </a:r>
            <a:r>
              <a:rPr lang="en-GB" sz="2400"/>
              <a:t>for 2025/26: </a:t>
            </a:r>
          </a:p>
          <a:p>
            <a:endParaRPr lang="en-GB" sz="2400"/>
          </a:p>
          <a:p>
            <a:pPr marL="342900" indent="-342900">
              <a:buFont typeface="Arial" panose="020B0604020202020204" pitchFamily="34" charset="0"/>
              <a:buChar char="•"/>
            </a:pPr>
            <a:r>
              <a:rPr lang="en-GB" sz="2400"/>
              <a:t>Removal of ‘unsuccessful’ threshold for NRS assessments </a:t>
            </a:r>
            <a:endParaRPr lang="en-GB" sz="2400">
              <a:cs typeface="Arial"/>
            </a:endParaRPr>
          </a:p>
          <a:p>
            <a:pPr marL="342900" indent="-342900">
              <a:buFont typeface="Arial" panose="020B0604020202020204" pitchFamily="34" charset="0"/>
              <a:buChar char="•"/>
            </a:pPr>
            <a:r>
              <a:rPr lang="en-GB" sz="2400"/>
              <a:t>Focus on supporting students that performed less well in the NRS assessments, provision of feedback to university</a:t>
            </a:r>
          </a:p>
          <a:p>
            <a:pPr marL="342900" indent="-342900">
              <a:buFont typeface="Arial" panose="020B0604020202020204" pitchFamily="34" charset="0"/>
              <a:buChar char="•"/>
            </a:pPr>
            <a:r>
              <a:rPr lang="en-GB" sz="2400"/>
              <a:t>Training site may be allocated graduate against new learning outcomes or graduate against previous learning outcomes / OSPAP</a:t>
            </a:r>
          </a:p>
          <a:p>
            <a:pPr marL="1028700" lvl="1" indent="-342900"/>
            <a:r>
              <a:rPr lang="en-GB" sz="2400"/>
              <a:t>Will dictate need for prescribing environment/supervision</a:t>
            </a:r>
          </a:p>
          <a:p>
            <a:pPr marL="342900" indent="-342900">
              <a:buFont typeface="Arial" panose="020B0604020202020204" pitchFamily="34" charset="0"/>
              <a:buChar char="•"/>
            </a:pPr>
            <a:r>
              <a:rPr lang="en-GB" sz="2400"/>
              <a:t>NHS England will continue to work with pharmacy ICS leads, other key stakeholders and submitted training sites to support development towards training site requirements</a:t>
            </a:r>
          </a:p>
        </p:txBody>
      </p:sp>
    </p:spTree>
    <p:extLst>
      <p:ext uri="{BB962C8B-B14F-4D97-AF65-F5344CB8AC3E}">
        <p14:creationId xmlns:p14="http://schemas.microsoft.com/office/powerpoint/2010/main" val="3416414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1B59FD9-A8D9-6599-A5A1-F7F26536752E}"/>
              </a:ext>
            </a:extLst>
          </p:cNvPr>
          <p:cNvSpPr>
            <a:spLocks noGrp="1"/>
          </p:cNvSpPr>
          <p:nvPr>
            <p:ph type="body" sz="quarter" idx="14"/>
          </p:nvPr>
        </p:nvSpPr>
        <p:spPr>
          <a:xfrm>
            <a:off x="854598" y="1917290"/>
            <a:ext cx="7184502" cy="1566322"/>
          </a:xfrm>
        </p:spPr>
        <p:txBody>
          <a:bodyPr/>
          <a:lstStyle/>
          <a:p>
            <a:r>
              <a:rPr lang="en-GB">
                <a:solidFill>
                  <a:srgbClr val="002060"/>
                </a:solidFill>
              </a:rPr>
              <a:t>Planning foundation training posts for 2025/26</a:t>
            </a:r>
          </a:p>
        </p:txBody>
      </p:sp>
    </p:spTree>
    <p:extLst>
      <p:ext uri="{BB962C8B-B14F-4D97-AF65-F5344CB8AC3E}">
        <p14:creationId xmlns:p14="http://schemas.microsoft.com/office/powerpoint/2010/main" val="4097751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520777" y="887453"/>
            <a:ext cx="11404154" cy="865186"/>
          </a:xfrm>
        </p:spPr>
        <p:txBody>
          <a:bodyPr/>
          <a:lstStyle/>
          <a:p>
            <a:r>
              <a:rPr lang="en-GB" spc="-30">
                <a:solidFill>
                  <a:srgbClr val="002060"/>
                </a:solidFill>
                <a:latin typeface="Arial"/>
                <a:cs typeface="Arial"/>
              </a:rPr>
              <a:t>Planning foundation training posts for 2025/26</a:t>
            </a:r>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2114321"/>
            <a:ext cx="11088000" cy="4113678"/>
          </a:xfrm>
        </p:spPr>
        <p:txBody>
          <a:bodyPr>
            <a:normAutofit lnSpcReduction="10000"/>
          </a:bodyPr>
          <a:lstStyle/>
          <a:p>
            <a:r>
              <a:rPr lang="en-GB" sz="2400"/>
              <a:t>Key focus:</a:t>
            </a:r>
          </a:p>
          <a:p>
            <a:pPr marL="342900" indent="-342900">
              <a:buFont typeface="Arial" panose="020B0604020202020204" pitchFamily="34" charset="0"/>
              <a:buChar char="•"/>
            </a:pPr>
            <a:endParaRPr lang="en-GB" sz="2400"/>
          </a:p>
          <a:p>
            <a:pPr marL="342900" indent="-342900">
              <a:buFont typeface="Arial" panose="020B0604020202020204" pitchFamily="34" charset="0"/>
              <a:buChar char="•"/>
            </a:pPr>
            <a:r>
              <a:rPr lang="en-GB" sz="2400"/>
              <a:t>Develop supervision infrastructure - All training sites must have a Designated Supervisor (DS) – and be able to provide access to a Designated Prescribing Practitioner (DPP) and a prescribing learning environment</a:t>
            </a:r>
          </a:p>
          <a:p>
            <a:pPr marL="342900" indent="-342900">
              <a:buFont typeface="Arial" panose="020B0604020202020204" pitchFamily="34" charset="0"/>
              <a:buChar char="•"/>
            </a:pPr>
            <a:endParaRPr lang="en-GB" sz="2400" b="1"/>
          </a:p>
          <a:p>
            <a:pPr marL="342900" indent="-342900">
              <a:buFont typeface="Arial" panose="020B0604020202020204" pitchFamily="34" charset="0"/>
              <a:buChar char="•"/>
            </a:pPr>
            <a:r>
              <a:rPr lang="en-GB" sz="2400"/>
              <a:t>Identify whether a </a:t>
            </a:r>
            <a:r>
              <a:rPr lang="en-GB" sz="2400" b="1"/>
              <a:t>multi-sector rotation </a:t>
            </a:r>
            <a:r>
              <a:rPr lang="en-GB" sz="2400"/>
              <a:t>is included, and the site</a:t>
            </a:r>
          </a:p>
          <a:p>
            <a:pPr marL="342900" indent="-342900">
              <a:buFont typeface="Arial" panose="020B0604020202020204" pitchFamily="34" charset="0"/>
              <a:buChar char="•"/>
            </a:pPr>
            <a:endParaRPr lang="en-GB" sz="2400"/>
          </a:p>
          <a:p>
            <a:pPr marL="342900" indent="-342900">
              <a:buFont typeface="Arial" panose="020B0604020202020204" pitchFamily="34" charset="0"/>
              <a:buChar char="•"/>
            </a:pPr>
            <a:r>
              <a:rPr lang="en-GB" sz="2400"/>
              <a:t>Support development of </a:t>
            </a:r>
            <a:r>
              <a:rPr lang="en-GB" sz="2400" b="1"/>
              <a:t>training plans</a:t>
            </a:r>
            <a:r>
              <a:rPr lang="en-GB" sz="2400"/>
              <a:t>, including consideration of prescribing learning and assessment </a:t>
            </a:r>
          </a:p>
          <a:p>
            <a:pPr marL="342900" indent="-342900">
              <a:buFont typeface="Arial" panose="020B0604020202020204" pitchFamily="34" charset="0"/>
              <a:buChar char="•"/>
            </a:pPr>
            <a:endParaRPr lang="en-GB" sz="2400"/>
          </a:p>
          <a:p>
            <a:endParaRPr lang="en-GB" sz="2400"/>
          </a:p>
        </p:txBody>
      </p:sp>
    </p:spTree>
    <p:extLst>
      <p:ext uri="{BB962C8B-B14F-4D97-AF65-F5344CB8AC3E}">
        <p14:creationId xmlns:p14="http://schemas.microsoft.com/office/powerpoint/2010/main" val="1851969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1077953"/>
            <a:ext cx="11404154" cy="865186"/>
          </a:xfrm>
        </p:spPr>
        <p:txBody>
          <a:bodyPr/>
          <a:lstStyle/>
          <a:p>
            <a:r>
              <a:rPr lang="en-GB" spc="-30">
                <a:solidFill>
                  <a:srgbClr val="002060"/>
                </a:solidFill>
                <a:latin typeface="Arial"/>
                <a:cs typeface="Arial"/>
              </a:rPr>
              <a:t>Content</a:t>
            </a:r>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2114321"/>
            <a:ext cx="11088000" cy="4113678"/>
          </a:xfrm>
        </p:spPr>
        <p:txBody>
          <a:bodyPr>
            <a:normAutofit/>
          </a:bodyPr>
          <a:lstStyle/>
          <a:p>
            <a:pPr marL="342900" indent="-342900">
              <a:buFont typeface="Arial" panose="020B0604020202020204" pitchFamily="34" charset="0"/>
              <a:buChar char="•"/>
            </a:pPr>
            <a:r>
              <a:rPr lang="en-GB" sz="2400" b="1"/>
              <a:t>Introduction – key facts relating to IETP reform</a:t>
            </a:r>
          </a:p>
          <a:p>
            <a:pPr marL="342900" indent="-342900">
              <a:buFont typeface="Arial" panose="020B0604020202020204" pitchFamily="34" charset="0"/>
              <a:buChar char="•"/>
            </a:pPr>
            <a:endParaRPr lang="en-GB" sz="2400" b="1"/>
          </a:p>
          <a:p>
            <a:pPr marL="342900" indent="-342900">
              <a:buFont typeface="Arial" panose="020B0604020202020204" pitchFamily="34" charset="0"/>
              <a:buChar char="•"/>
            </a:pPr>
            <a:r>
              <a:rPr lang="en-GB" sz="2400" b="1"/>
              <a:t>Supervision and Assessment in the Foundation Training Year</a:t>
            </a:r>
          </a:p>
          <a:p>
            <a:pPr marL="342900" indent="-342900">
              <a:buFont typeface="Arial" panose="020B0604020202020204" pitchFamily="34" charset="0"/>
              <a:buChar char="•"/>
            </a:pPr>
            <a:endParaRPr lang="en-GB" sz="2400" b="1"/>
          </a:p>
          <a:p>
            <a:pPr marL="342900" indent="-342900">
              <a:buFont typeface="Arial" panose="020B0604020202020204" pitchFamily="34" charset="0"/>
              <a:buChar char="•"/>
            </a:pPr>
            <a:r>
              <a:rPr lang="en-GB" sz="2400" b="1"/>
              <a:t>National Recruitment Scheme (NRS) for 2025/26</a:t>
            </a:r>
          </a:p>
          <a:p>
            <a:pPr marL="342900" indent="-342900">
              <a:buFont typeface="Arial" panose="020B0604020202020204" pitchFamily="34" charset="0"/>
              <a:buChar char="•"/>
            </a:pPr>
            <a:endParaRPr lang="en-GB" sz="2400" b="1"/>
          </a:p>
          <a:p>
            <a:pPr marL="342900" indent="-342900">
              <a:buFont typeface="Arial" panose="020B0604020202020204" pitchFamily="34" charset="0"/>
              <a:buChar char="•"/>
            </a:pPr>
            <a:r>
              <a:rPr lang="en-GB" sz="2400" b="1"/>
              <a:t>Planning training posts for 2025/26</a:t>
            </a:r>
          </a:p>
          <a:p>
            <a:pPr marL="342900" indent="-342900">
              <a:buFont typeface="Arial" panose="020B0604020202020204" pitchFamily="34" charset="0"/>
              <a:buChar char="•"/>
            </a:pPr>
            <a:endParaRPr lang="en-GB" sz="2400" b="1"/>
          </a:p>
          <a:p>
            <a:pPr marL="342900" indent="-342900">
              <a:buFont typeface="Arial" panose="020B0604020202020204" pitchFamily="34" charset="0"/>
              <a:buChar char="•"/>
            </a:pPr>
            <a:r>
              <a:rPr lang="en-GB" sz="2400" b="1"/>
              <a:t>Training and support in the Foundation Training Year</a:t>
            </a:r>
          </a:p>
          <a:p>
            <a:pPr marL="342900" indent="-342900">
              <a:buFont typeface="Arial" panose="020B0604020202020204" pitchFamily="34" charset="0"/>
              <a:buChar char="•"/>
            </a:pPr>
            <a:endParaRPr lang="en-GB" sz="2400" b="1"/>
          </a:p>
          <a:p>
            <a:pPr marL="342900" indent="-342900">
              <a:buFont typeface="Arial" panose="020B0604020202020204" pitchFamily="34" charset="0"/>
              <a:buChar char="•"/>
            </a:pPr>
            <a:endParaRPr lang="en-GB" sz="2400" b="1"/>
          </a:p>
          <a:p>
            <a:pPr marL="1028700" lvl="1" indent="-342900"/>
            <a:endParaRPr lang="en-GB" sz="2400" b="1"/>
          </a:p>
          <a:p>
            <a:endParaRPr lang="en-GB" sz="2400"/>
          </a:p>
        </p:txBody>
      </p:sp>
    </p:spTree>
    <p:extLst>
      <p:ext uri="{BB962C8B-B14F-4D97-AF65-F5344CB8AC3E}">
        <p14:creationId xmlns:p14="http://schemas.microsoft.com/office/powerpoint/2010/main" val="3166971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791926"/>
            <a:ext cx="11404154" cy="865186"/>
          </a:xfrm>
        </p:spPr>
        <p:txBody>
          <a:bodyPr/>
          <a:lstStyle/>
          <a:p>
            <a:r>
              <a:rPr lang="en-GB">
                <a:solidFill>
                  <a:srgbClr val="002060"/>
                </a:solidFill>
              </a:rPr>
              <a:t>Training for DPPs and DSs</a:t>
            </a:r>
            <a:endParaRPr lang="en-GB" spc="-40">
              <a:solidFill>
                <a:srgbClr val="002060"/>
              </a:solidFill>
            </a:endParaRPr>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1885950"/>
            <a:ext cx="11088000" cy="4524376"/>
          </a:xfrm>
        </p:spPr>
        <p:txBody>
          <a:bodyPr vert="horz" lIns="0" tIns="0" rIns="0" bIns="0" rtlCol="0" anchor="t">
            <a:normAutofit/>
          </a:bodyPr>
          <a:lstStyle/>
          <a:p>
            <a:pPr marL="342900" indent="-342900">
              <a:buFont typeface="Arial" panose="020B0604020202020204" pitchFamily="34" charset="0"/>
              <a:buChar char="•"/>
            </a:pPr>
            <a:r>
              <a:rPr lang="en-GB"/>
              <a:t>DPPs and DSs must have appropriate experience and training to act effectively as educational supervisors</a:t>
            </a:r>
          </a:p>
          <a:p>
            <a:pPr marL="1028700" lvl="1" indent="-342900"/>
            <a:r>
              <a:rPr lang="en-GB">
                <a:cs typeface="Calibri"/>
              </a:rPr>
              <a:t>This is a generic, transferable set of skills and knowledge</a:t>
            </a:r>
          </a:p>
          <a:p>
            <a:pPr marL="1028700" lvl="1" indent="-342900"/>
            <a:r>
              <a:rPr lang="en-GB">
                <a:cs typeface="Calibri"/>
              </a:rPr>
              <a:t>There are a variety of training resources currently available to support people to gain these skills and knowledge</a:t>
            </a:r>
          </a:p>
          <a:p>
            <a:pPr marL="1028700" lvl="1" indent="-342900"/>
            <a:r>
              <a:rPr lang="en-GB">
                <a:cs typeface="Calibri"/>
                <a:hlinkClick r:id="rId3"/>
              </a:rPr>
              <a:t>Education Supervisor Training - </a:t>
            </a:r>
            <a:r>
              <a:rPr lang="en-GB" err="1">
                <a:cs typeface="Calibri"/>
                <a:hlinkClick r:id="rId3"/>
              </a:rPr>
              <a:t>ProPharmace</a:t>
            </a:r>
            <a:endParaRPr lang="en-GB">
              <a:cs typeface="Calibri"/>
            </a:endParaRPr>
          </a:p>
          <a:p>
            <a:pPr marL="342900" indent="-342900">
              <a:buFont typeface="Arial" panose="020B0604020202020204" pitchFamily="34" charset="0"/>
              <a:buChar char="•"/>
            </a:pPr>
            <a:endParaRPr lang="en-GB">
              <a:cs typeface="Calibri"/>
            </a:endParaRPr>
          </a:p>
          <a:p>
            <a:pPr marL="342900" indent="-342900">
              <a:buFont typeface="Arial" panose="020B0604020202020204" pitchFamily="34" charset="0"/>
              <a:buChar char="•"/>
            </a:pPr>
            <a:r>
              <a:rPr lang="en-GB">
                <a:cs typeface="Calibri"/>
              </a:rPr>
              <a:t>NHSE WT&amp;E will also provide clear training materials for DPPs and DSs on:</a:t>
            </a:r>
          </a:p>
          <a:p>
            <a:pPr marL="1028700" lvl="1" indent="-342900"/>
            <a:r>
              <a:rPr lang="en-GB">
                <a:cs typeface="Calibri"/>
              </a:rPr>
              <a:t>How to use the foundation training year Assessment Strategy</a:t>
            </a:r>
          </a:p>
          <a:p>
            <a:pPr marL="1028700" lvl="1" indent="-342900"/>
            <a:r>
              <a:rPr lang="en-GB">
                <a:cs typeface="Calibri"/>
              </a:rPr>
              <a:t>What the respective roles and responsibilities of the DPP and DS are</a:t>
            </a:r>
          </a:p>
          <a:p>
            <a:pPr marL="1028700" lvl="1" indent="-342900"/>
            <a:endParaRPr lang="en-GB">
              <a:cs typeface="Calibri"/>
            </a:endParaRPr>
          </a:p>
          <a:p>
            <a:endParaRPr lang="en-GB" sz="2400"/>
          </a:p>
        </p:txBody>
      </p:sp>
    </p:spTree>
    <p:extLst>
      <p:ext uri="{BB962C8B-B14F-4D97-AF65-F5344CB8AC3E}">
        <p14:creationId xmlns:p14="http://schemas.microsoft.com/office/powerpoint/2010/main" val="1151182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FD27163-07C0-8BA3-1740-9869690F7586}"/>
              </a:ext>
            </a:extLst>
          </p:cNvPr>
          <p:cNvSpPr>
            <a:spLocks noGrp="1"/>
          </p:cNvSpPr>
          <p:nvPr>
            <p:ph idx="1"/>
          </p:nvPr>
        </p:nvSpPr>
        <p:spPr/>
        <p:txBody>
          <a:bodyPr/>
          <a:lstStyle/>
          <a:p>
            <a:endParaRPr lang="en-GB"/>
          </a:p>
        </p:txBody>
      </p:sp>
      <p:sp>
        <p:nvSpPr>
          <p:cNvPr id="3" name="Text Placeholder 2">
            <a:extLst>
              <a:ext uri="{FF2B5EF4-FFF2-40B4-BE49-F238E27FC236}">
                <a16:creationId xmlns:a16="http://schemas.microsoft.com/office/drawing/2014/main" id="{3124B0B9-7379-E826-FE5C-DF06D222D4ED}"/>
              </a:ext>
            </a:extLst>
          </p:cNvPr>
          <p:cNvSpPr>
            <a:spLocks noGrp="1"/>
          </p:cNvSpPr>
          <p:nvPr>
            <p:ph type="body" sz="quarter" idx="13"/>
          </p:nvPr>
        </p:nvSpPr>
        <p:spPr/>
        <p:txBody>
          <a:bodyPr/>
          <a:lstStyle/>
          <a:p>
            <a:endParaRPr lang="en-GB"/>
          </a:p>
        </p:txBody>
      </p:sp>
      <p:sp>
        <p:nvSpPr>
          <p:cNvPr id="4" name="Title 3">
            <a:extLst>
              <a:ext uri="{FF2B5EF4-FFF2-40B4-BE49-F238E27FC236}">
                <a16:creationId xmlns:a16="http://schemas.microsoft.com/office/drawing/2014/main" id="{C064889F-D24B-2EA3-8835-2C553A861282}"/>
              </a:ext>
            </a:extLst>
          </p:cNvPr>
          <p:cNvSpPr>
            <a:spLocks noGrp="1"/>
          </p:cNvSpPr>
          <p:nvPr>
            <p:ph type="title"/>
          </p:nvPr>
        </p:nvSpPr>
        <p:spPr>
          <a:xfrm>
            <a:off x="432000" y="1113990"/>
            <a:ext cx="11404154" cy="667185"/>
          </a:xfrm>
        </p:spPr>
        <p:txBody>
          <a:bodyPr>
            <a:normAutofit fontScale="90000"/>
          </a:bodyPr>
          <a:lstStyle/>
          <a:p>
            <a:r>
              <a:rPr lang="en-GB">
                <a:cs typeface="Calibri"/>
                <a:hlinkClick r:id="rId2"/>
              </a:rPr>
              <a:t>Education Supervisor Training - </a:t>
            </a:r>
            <a:r>
              <a:rPr lang="en-GB" err="1">
                <a:cs typeface="Calibri"/>
                <a:hlinkClick r:id="rId2"/>
              </a:rPr>
              <a:t>ProPharmace</a:t>
            </a:r>
            <a:br>
              <a:rPr lang="en-GB">
                <a:cs typeface="Calibri"/>
              </a:rPr>
            </a:br>
            <a:endParaRPr lang="en-GB"/>
          </a:p>
        </p:txBody>
      </p:sp>
      <p:pic>
        <p:nvPicPr>
          <p:cNvPr id="6" name="Picture 5">
            <a:extLst>
              <a:ext uri="{FF2B5EF4-FFF2-40B4-BE49-F238E27FC236}">
                <a16:creationId xmlns:a16="http://schemas.microsoft.com/office/drawing/2014/main" id="{E40215EE-7D38-F81F-51EB-5F08397422CC}"/>
              </a:ext>
            </a:extLst>
          </p:cNvPr>
          <p:cNvPicPr>
            <a:picLocks noChangeAspect="1"/>
          </p:cNvPicPr>
          <p:nvPr/>
        </p:nvPicPr>
        <p:blipFill>
          <a:blip r:embed="rId3"/>
          <a:stretch>
            <a:fillRect/>
          </a:stretch>
        </p:blipFill>
        <p:spPr>
          <a:xfrm>
            <a:off x="1500675" y="1781175"/>
            <a:ext cx="8217269" cy="4446824"/>
          </a:xfrm>
          <a:prstGeom prst="rect">
            <a:avLst/>
          </a:prstGeom>
        </p:spPr>
      </p:pic>
    </p:spTree>
    <p:extLst>
      <p:ext uri="{BB962C8B-B14F-4D97-AF65-F5344CB8AC3E}">
        <p14:creationId xmlns:p14="http://schemas.microsoft.com/office/powerpoint/2010/main" val="3907240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D91C164-7D16-83A6-2A77-2FEDA35B4711}"/>
              </a:ext>
            </a:extLst>
          </p:cNvPr>
          <p:cNvSpPr>
            <a:spLocks noGrp="1"/>
          </p:cNvSpPr>
          <p:nvPr>
            <p:ph type="body" sz="quarter" idx="14"/>
          </p:nvPr>
        </p:nvSpPr>
        <p:spPr>
          <a:xfrm>
            <a:off x="1032398" y="2425290"/>
            <a:ext cx="9026002" cy="1566322"/>
          </a:xfrm>
        </p:spPr>
        <p:txBody>
          <a:bodyPr/>
          <a:lstStyle/>
          <a:p>
            <a:r>
              <a:rPr lang="en-GB" sz="5400" spc="-30">
                <a:solidFill>
                  <a:srgbClr val="002060"/>
                </a:solidFill>
                <a:latin typeface="Arial"/>
                <a:cs typeface="Arial"/>
              </a:rPr>
              <a:t>Training and Support in the Foundation Training Year</a:t>
            </a:r>
            <a:endParaRPr lang="en-GB" sz="5400"/>
          </a:p>
        </p:txBody>
      </p:sp>
    </p:spTree>
    <p:extLst>
      <p:ext uri="{BB962C8B-B14F-4D97-AF65-F5344CB8AC3E}">
        <p14:creationId xmlns:p14="http://schemas.microsoft.com/office/powerpoint/2010/main" val="1335785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1025655"/>
            <a:ext cx="11404154" cy="865186"/>
          </a:xfrm>
        </p:spPr>
        <p:txBody>
          <a:bodyPr>
            <a:normAutofit fontScale="90000"/>
          </a:bodyPr>
          <a:lstStyle/>
          <a:p>
            <a:r>
              <a:rPr lang="en-GB">
                <a:solidFill>
                  <a:srgbClr val="002060"/>
                </a:solidFill>
              </a:rPr>
              <a:t>Training and Support in the Foundation Training Year (1)</a:t>
            </a:r>
            <a:endParaRPr lang="en-GB" spc="-40">
              <a:solidFill>
                <a:srgbClr val="002060"/>
              </a:solidFill>
            </a:endParaRPr>
          </a:p>
        </p:txBody>
      </p:sp>
      <p:sp>
        <p:nvSpPr>
          <p:cNvPr id="4" name="Content Placeholder 3">
            <a:extLst>
              <a:ext uri="{FF2B5EF4-FFF2-40B4-BE49-F238E27FC236}">
                <a16:creationId xmlns:a16="http://schemas.microsoft.com/office/drawing/2014/main" id="{CE815DB1-D096-5A7C-39EA-C4267B650794}"/>
              </a:ext>
            </a:extLst>
          </p:cNvPr>
          <p:cNvSpPr>
            <a:spLocks noGrp="1"/>
          </p:cNvSpPr>
          <p:nvPr>
            <p:ph idx="1"/>
          </p:nvPr>
        </p:nvSpPr>
        <p:spPr>
          <a:xfrm>
            <a:off x="432000" y="1890842"/>
            <a:ext cx="11088000" cy="4337158"/>
          </a:xfrm>
        </p:spPr>
        <p:txBody>
          <a:bodyPr>
            <a:normAutofit fontScale="92500" lnSpcReduction="10000"/>
          </a:bodyPr>
          <a:lstStyle/>
          <a:p>
            <a:pPr fontAlgn="ctr">
              <a:spcAft>
                <a:spcPts val="600"/>
              </a:spcAft>
              <a:tabLst>
                <a:tab pos="2114550" algn="l"/>
              </a:tabLst>
            </a:pPr>
            <a:r>
              <a:rPr lang="en-GB" sz="1800">
                <a:effectLst/>
                <a:latin typeface="+mj-lt"/>
                <a:ea typeface="Calibri" panose="020F0502020204030204" pitchFamily="34" charset="0"/>
                <a:cs typeface="Times New Roman" panose="02020603050405020304" pitchFamily="18" charset="0"/>
              </a:rPr>
              <a:t>NHS England wi</a:t>
            </a:r>
            <a:r>
              <a:rPr lang="en-GB" sz="1800">
                <a:latin typeface="+mj-lt"/>
                <a:ea typeface="Calibri" panose="020F0502020204030204" pitchFamily="34" charset="0"/>
                <a:cs typeface="Times New Roman" panose="02020603050405020304" pitchFamily="18" charset="0"/>
              </a:rPr>
              <a:t>ll </a:t>
            </a:r>
            <a:r>
              <a:rPr lang="en-GB" sz="1800">
                <a:effectLst/>
                <a:latin typeface="+mj-lt"/>
                <a:ea typeface="Calibri" panose="020F0502020204030204" pitchFamily="34" charset="0"/>
                <a:cs typeface="Times New Roman" panose="02020603050405020304" pitchFamily="18" charset="0"/>
              </a:rPr>
              <a:t>provide three main components of support and training:</a:t>
            </a:r>
          </a:p>
          <a:p>
            <a:pPr marL="342900" lvl="0" indent="-342900" fontAlgn="ctr">
              <a:buFont typeface="+mj-lt"/>
              <a:buAutoNum type="arabicParenBoth"/>
              <a:tabLst>
                <a:tab pos="2114550" algn="l"/>
              </a:tabLst>
            </a:pPr>
            <a:r>
              <a:rPr lang="en-GB" sz="1800">
                <a:effectLst/>
                <a:latin typeface="+mj-lt"/>
                <a:ea typeface="Calibri" panose="020F0502020204030204" pitchFamily="34" charset="0"/>
                <a:cs typeface="Times New Roman" panose="02020603050405020304" pitchFamily="18" charset="0"/>
              </a:rPr>
              <a:t>NHS England regional teams will provide a coordinated programme of </a:t>
            </a:r>
            <a:r>
              <a:rPr lang="en-GB" sz="1800" b="1">
                <a:effectLst/>
                <a:latin typeface="+mj-lt"/>
                <a:ea typeface="Calibri" panose="020F0502020204030204" pitchFamily="34" charset="0"/>
                <a:cs typeface="Times New Roman" panose="02020603050405020304" pitchFamily="18" charset="0"/>
              </a:rPr>
              <a:t>support for trainee pharmacists and supervisors</a:t>
            </a:r>
            <a:r>
              <a:rPr lang="en-GB" sz="1800">
                <a:effectLst/>
                <a:latin typeface="+mj-lt"/>
                <a:ea typeface="Calibri" panose="020F0502020204030204" pitchFamily="34" charset="0"/>
                <a:cs typeface="Times New Roman" panose="02020603050405020304" pitchFamily="18" charset="0"/>
              </a:rPr>
              <a:t> that aims to directly support quality of training sites, and use of and engagement with the assessment strategy and e-portfolio. This will include an induction event at the start of the training period, and check-point online events at key points.</a:t>
            </a:r>
          </a:p>
          <a:p>
            <a:pPr marL="342900" lvl="0" indent="-342900" fontAlgn="ctr">
              <a:buFont typeface="+mj-lt"/>
              <a:buAutoNum type="arabicParenBoth"/>
              <a:tabLst>
                <a:tab pos="2114550" algn="l"/>
              </a:tabLst>
            </a:pPr>
            <a:endParaRPr lang="en-GB" sz="1800">
              <a:effectLst/>
              <a:latin typeface="+mj-lt"/>
              <a:ea typeface="Calibri" panose="020F0502020204030204" pitchFamily="34" charset="0"/>
              <a:cs typeface="Times New Roman" panose="02020603050405020304" pitchFamily="18" charset="0"/>
            </a:endParaRPr>
          </a:p>
          <a:p>
            <a:pPr marL="342900" lvl="0" indent="-342900" fontAlgn="ctr">
              <a:buFont typeface="+mj-lt"/>
              <a:buAutoNum type="arabicParenBoth"/>
              <a:tabLst>
                <a:tab pos="2114550" algn="l"/>
              </a:tabLst>
            </a:pPr>
            <a:r>
              <a:rPr lang="en-GB" sz="1800">
                <a:effectLst/>
                <a:latin typeface="+mj-lt"/>
                <a:ea typeface="Calibri" panose="020F0502020204030204" pitchFamily="34" charset="0"/>
                <a:cs typeface="Times New Roman" panose="02020603050405020304" pitchFamily="18" charset="0"/>
              </a:rPr>
              <a:t>NHS England will provide access for all trainee pharmacists to a funded </a:t>
            </a:r>
            <a:r>
              <a:rPr lang="en-GB" sz="1800" b="1">
                <a:effectLst/>
                <a:latin typeface="+mj-lt"/>
                <a:ea typeface="Calibri" panose="020F0502020204030204" pitchFamily="34" charset="0"/>
                <a:cs typeface="Times New Roman" panose="02020603050405020304" pitchFamily="18" charset="0"/>
              </a:rPr>
              <a:t>foundation trainee pharmacist training offer </a:t>
            </a:r>
            <a:r>
              <a:rPr lang="en-GB" sz="1800">
                <a:effectLst/>
                <a:latin typeface="+mj-lt"/>
                <a:ea typeface="Calibri" panose="020F0502020204030204" pitchFamily="34" charset="0"/>
                <a:cs typeface="Times New Roman" panose="02020603050405020304" pitchFamily="18" charset="0"/>
              </a:rPr>
              <a:t>that is specifically designed to support trainee pharmacists to develop against the learning outcomes. The full specification for this training course is currently in development, with the input of a range of stakeholders. </a:t>
            </a:r>
          </a:p>
          <a:p>
            <a:pPr marL="342900" lvl="0" indent="-342900" fontAlgn="ctr">
              <a:buFont typeface="+mj-lt"/>
              <a:buAutoNum type="arabicParenBoth"/>
              <a:tabLst>
                <a:tab pos="2114550" algn="l"/>
              </a:tabLst>
            </a:pPr>
            <a:endParaRPr lang="en-GB" sz="1800">
              <a:effectLst/>
              <a:latin typeface="+mj-lt"/>
              <a:ea typeface="Calibri" panose="020F0502020204030204" pitchFamily="34" charset="0"/>
              <a:cs typeface="Times New Roman" panose="02020603050405020304" pitchFamily="18" charset="0"/>
            </a:endParaRPr>
          </a:p>
          <a:p>
            <a:pPr marL="342900" lvl="0" indent="-342900" fontAlgn="ctr">
              <a:spcAft>
                <a:spcPts val="600"/>
              </a:spcAft>
              <a:buFont typeface="+mj-lt"/>
              <a:buAutoNum type="arabicParenBoth"/>
              <a:tabLst>
                <a:tab pos="2114550" algn="l"/>
              </a:tabLst>
            </a:pPr>
            <a:r>
              <a:rPr lang="en-GB" sz="1800">
                <a:effectLst/>
                <a:latin typeface="+mj-lt"/>
                <a:ea typeface="Calibri" panose="020F0502020204030204" pitchFamily="34" charset="0"/>
                <a:cs typeface="Times New Roman" panose="02020603050405020304" pitchFamily="18" charset="0"/>
              </a:rPr>
              <a:t>The </a:t>
            </a:r>
            <a:r>
              <a:rPr lang="en-GB" sz="1800" b="1" i="0" u="sng">
                <a:effectLst/>
                <a:latin typeface="+mj-lt"/>
                <a:ea typeface="Calibri" panose="020F0502020204030204" pitchFamily="34" charset="0"/>
                <a:cs typeface="Times New Roman" panose="02020603050405020304" pitchFamily="18" charset="0"/>
                <a:hlinkClick r:id="rId3"/>
              </a:rPr>
              <a:t>Trainee Pharmacist Learning e-resources</a:t>
            </a:r>
            <a:r>
              <a:rPr lang="en-GB" sz="1800">
                <a:solidFill>
                  <a:srgbClr val="0070C0"/>
                </a:solidFill>
                <a:effectLst/>
                <a:latin typeface="+mj-lt"/>
                <a:ea typeface="Calibri" panose="020F0502020204030204" pitchFamily="34" charset="0"/>
                <a:cs typeface="Times New Roman" panose="02020603050405020304" pitchFamily="18" charset="0"/>
              </a:rPr>
              <a:t> </a:t>
            </a:r>
            <a:r>
              <a:rPr lang="en-GB" sz="1800">
                <a:effectLst/>
                <a:latin typeface="+mj-lt"/>
                <a:ea typeface="Calibri" panose="020F0502020204030204" pitchFamily="34" charset="0"/>
                <a:cs typeface="Times New Roman" panose="02020603050405020304" pitchFamily="18" charset="0"/>
              </a:rPr>
              <a:t>is a curated range of digital learning material for all trainee pharmacists to help to support learning and development throughout the Foundation Training Year. Resources have been grouped according to the Assessment Strategy and assessment activities and are intended to help trainee pharmacists to learn and develop, and to demonstrate competence against the learning outcomes.</a:t>
            </a:r>
          </a:p>
          <a:p>
            <a:pPr algn="l"/>
            <a:endParaRPr lang="en-GB" sz="2000" b="0" i="0">
              <a:solidFill>
                <a:srgbClr val="222222"/>
              </a:solidFill>
              <a:effectLst/>
            </a:endParaRPr>
          </a:p>
        </p:txBody>
      </p:sp>
    </p:spTree>
    <p:extLst>
      <p:ext uri="{BB962C8B-B14F-4D97-AF65-F5344CB8AC3E}">
        <p14:creationId xmlns:p14="http://schemas.microsoft.com/office/powerpoint/2010/main" val="2946116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673230"/>
            <a:ext cx="11404154" cy="865186"/>
          </a:xfrm>
        </p:spPr>
        <p:txBody>
          <a:bodyPr>
            <a:normAutofit fontScale="90000"/>
          </a:bodyPr>
          <a:lstStyle/>
          <a:p>
            <a:r>
              <a:rPr lang="en-GB">
                <a:solidFill>
                  <a:srgbClr val="002060"/>
                </a:solidFill>
              </a:rPr>
              <a:t>Training and Support in the Foundation Training Year (2)</a:t>
            </a:r>
            <a:endParaRPr lang="en-GB" spc="-40">
              <a:solidFill>
                <a:srgbClr val="002060"/>
              </a:solidFill>
            </a:endParaRPr>
          </a:p>
        </p:txBody>
      </p:sp>
      <p:sp>
        <p:nvSpPr>
          <p:cNvPr id="4" name="Content Placeholder 3">
            <a:extLst>
              <a:ext uri="{FF2B5EF4-FFF2-40B4-BE49-F238E27FC236}">
                <a16:creationId xmlns:a16="http://schemas.microsoft.com/office/drawing/2014/main" id="{CE815DB1-D096-5A7C-39EA-C4267B650794}"/>
              </a:ext>
            </a:extLst>
          </p:cNvPr>
          <p:cNvSpPr>
            <a:spLocks noGrp="1"/>
          </p:cNvSpPr>
          <p:nvPr>
            <p:ph idx="1"/>
          </p:nvPr>
        </p:nvSpPr>
        <p:spPr>
          <a:xfrm>
            <a:off x="432000" y="1669187"/>
            <a:ext cx="11088000" cy="4515583"/>
          </a:xfrm>
        </p:spPr>
        <p:txBody>
          <a:bodyPr>
            <a:normAutofit fontScale="77500" lnSpcReduction="20000"/>
          </a:bodyPr>
          <a:lstStyle/>
          <a:p>
            <a:pPr algn="l"/>
            <a:r>
              <a:rPr lang="en-GB" sz="2000" b="0" i="0">
                <a:solidFill>
                  <a:srgbClr val="222222"/>
                </a:solidFill>
                <a:effectLst/>
              </a:rPr>
              <a:t>NHS England will provide access for all trainee pharmacists to a funded foundation trainee pharmacist training offer </a:t>
            </a:r>
          </a:p>
          <a:p>
            <a:pPr algn="l"/>
            <a:endParaRPr lang="en-GB" sz="2000" b="0" i="0">
              <a:solidFill>
                <a:srgbClr val="222222"/>
              </a:solidFill>
              <a:effectLst/>
            </a:endParaRPr>
          </a:p>
          <a:p>
            <a:pPr algn="l"/>
            <a:r>
              <a:rPr lang="en-GB" sz="2000" b="0" i="0">
                <a:solidFill>
                  <a:srgbClr val="222222"/>
                </a:solidFill>
                <a:effectLst/>
              </a:rPr>
              <a:t>Focussed work with a range of stakeholders is identifying priority areas within the new learning outcomes for inclusion, with reference to the 5-year continuum of learning within the new standards for IETP,</a:t>
            </a:r>
            <a:r>
              <a:rPr lang="en-GB" sz="2000">
                <a:solidFill>
                  <a:srgbClr val="222222"/>
                </a:solidFill>
              </a:rPr>
              <a:t> and the </a:t>
            </a:r>
            <a:r>
              <a:rPr lang="en-GB" sz="2000">
                <a:solidFill>
                  <a:srgbClr val="222222"/>
                </a:solidFill>
                <a:hlinkClick r:id="rId3"/>
              </a:rPr>
              <a:t>indicative curricula</a:t>
            </a:r>
            <a:r>
              <a:rPr lang="en-GB" sz="2000">
                <a:solidFill>
                  <a:srgbClr val="222222"/>
                </a:solidFill>
              </a:rPr>
              <a:t> t</a:t>
            </a:r>
            <a:r>
              <a:rPr lang="en-GB" sz="2000" b="0" i="0">
                <a:solidFill>
                  <a:srgbClr val="222222"/>
                </a:solidFill>
                <a:effectLst/>
              </a:rPr>
              <a:t>hat have been jointly developed with Pharmacy Schools Council</a:t>
            </a:r>
          </a:p>
          <a:p>
            <a:pPr algn="l"/>
            <a:endParaRPr lang="en-GB" sz="2000" b="0" i="0">
              <a:solidFill>
                <a:srgbClr val="222222"/>
              </a:solidFill>
              <a:effectLst/>
            </a:endParaRPr>
          </a:p>
          <a:p>
            <a:pPr algn="l"/>
            <a:r>
              <a:rPr lang="en-GB" sz="2000" b="0" i="0">
                <a:solidFill>
                  <a:srgbClr val="222222"/>
                </a:solidFill>
                <a:effectLst/>
              </a:rPr>
              <a:t>The </a:t>
            </a:r>
            <a:r>
              <a:rPr lang="en-GB" sz="2000" b="1" i="0">
                <a:solidFill>
                  <a:srgbClr val="222222"/>
                </a:solidFill>
                <a:effectLst/>
              </a:rPr>
              <a:t>full specification is therefore still subject to further development</a:t>
            </a:r>
            <a:r>
              <a:rPr lang="en-GB" sz="2000" b="0" i="0">
                <a:solidFill>
                  <a:srgbClr val="222222"/>
                </a:solidFill>
                <a:effectLst/>
              </a:rPr>
              <a:t>, but provision will cover the following:</a:t>
            </a:r>
          </a:p>
          <a:p>
            <a:pPr marL="342900" indent="-342900" algn="l">
              <a:buFont typeface="Arial" panose="020B0604020202020204" pitchFamily="34" charset="0"/>
              <a:buChar char="•"/>
            </a:pPr>
            <a:r>
              <a:rPr lang="en-GB" sz="2000" b="0" i="0">
                <a:solidFill>
                  <a:srgbClr val="222222"/>
                </a:solidFill>
                <a:effectLst/>
              </a:rPr>
              <a:t>Induction Day to orientate trainees to the programme</a:t>
            </a:r>
          </a:p>
          <a:p>
            <a:pPr marL="342900" indent="-342900" algn="l">
              <a:buFont typeface="Arial" panose="020B0604020202020204" pitchFamily="34" charset="0"/>
              <a:buChar char="•"/>
            </a:pPr>
            <a:r>
              <a:rPr lang="en-GB" sz="2000" b="0" i="0">
                <a:solidFill>
                  <a:srgbClr val="222222"/>
                </a:solidFill>
                <a:effectLst/>
              </a:rPr>
              <a:t>Establishment of communities of practice for trainees, to provide additional support to develop their prescribing practice </a:t>
            </a:r>
          </a:p>
          <a:p>
            <a:pPr marL="342900" indent="-342900" algn="l">
              <a:buFont typeface="Arial" panose="020B0604020202020204" pitchFamily="34" charset="0"/>
              <a:buChar char="•"/>
            </a:pPr>
            <a:r>
              <a:rPr lang="en-GB" sz="2000" b="0" i="0">
                <a:solidFill>
                  <a:srgbClr val="222222"/>
                </a:solidFill>
                <a:effectLst/>
              </a:rPr>
              <a:t>First Aid training</a:t>
            </a:r>
          </a:p>
          <a:p>
            <a:pPr algn="l"/>
            <a:endParaRPr lang="en-GB" sz="2000" b="0" i="0">
              <a:solidFill>
                <a:srgbClr val="222222"/>
              </a:solidFill>
              <a:effectLst/>
            </a:endParaRPr>
          </a:p>
          <a:p>
            <a:pPr algn="l"/>
            <a:r>
              <a:rPr lang="en-GB" sz="2000" b="0" i="0">
                <a:solidFill>
                  <a:srgbClr val="222222"/>
                </a:solidFill>
                <a:effectLst/>
              </a:rPr>
              <a:t>As this national offer applies to trainees across all sectors of practice, it should be noted that </a:t>
            </a:r>
            <a:r>
              <a:rPr lang="en-GB" sz="2000" b="1" i="0">
                <a:solidFill>
                  <a:srgbClr val="222222"/>
                </a:solidFill>
                <a:effectLst/>
              </a:rPr>
              <a:t>it does not include training related to site-specific service provision</a:t>
            </a:r>
            <a:r>
              <a:rPr lang="en-GB" sz="2000" b="0" i="0">
                <a:solidFill>
                  <a:srgbClr val="222222"/>
                </a:solidFill>
                <a:effectLst/>
              </a:rPr>
              <a:t>. Therefore, it is expected that any training provision related to the specific needs of individual organisations or employers will continue to be provided by them, to ensure that trainee pharmacists offer safe and effective patient care.</a:t>
            </a:r>
          </a:p>
          <a:p>
            <a:pPr algn="l"/>
            <a:endParaRPr lang="en-GB" sz="2000" b="0" i="0">
              <a:solidFill>
                <a:srgbClr val="222222"/>
              </a:solidFill>
              <a:effectLst/>
            </a:endParaRPr>
          </a:p>
          <a:p>
            <a:pPr algn="l"/>
            <a:r>
              <a:rPr lang="en-GB" sz="2000" b="0" i="0">
                <a:solidFill>
                  <a:srgbClr val="222222"/>
                </a:solidFill>
                <a:effectLst/>
              </a:rPr>
              <a:t>Further updates and details of the 2025/26 offer will be provided in due course.</a:t>
            </a:r>
          </a:p>
        </p:txBody>
      </p:sp>
    </p:spTree>
    <p:extLst>
      <p:ext uri="{BB962C8B-B14F-4D97-AF65-F5344CB8AC3E}">
        <p14:creationId xmlns:p14="http://schemas.microsoft.com/office/powerpoint/2010/main" val="46414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C2934FB-8B13-CD46-062A-B25E9D128591}"/>
              </a:ext>
            </a:extLst>
          </p:cNvPr>
          <p:cNvSpPr>
            <a:spLocks noGrp="1"/>
          </p:cNvSpPr>
          <p:nvPr>
            <p:ph type="body" sz="quarter" idx="14"/>
          </p:nvPr>
        </p:nvSpPr>
        <p:spPr>
          <a:xfrm>
            <a:off x="845073" y="2545940"/>
            <a:ext cx="5685561" cy="1566322"/>
          </a:xfrm>
        </p:spPr>
        <p:txBody>
          <a:bodyPr/>
          <a:lstStyle/>
          <a:p>
            <a:r>
              <a:rPr lang="en-GB">
                <a:solidFill>
                  <a:srgbClr val="002060"/>
                </a:solidFill>
              </a:rPr>
              <a:t>Next steps</a:t>
            </a:r>
          </a:p>
        </p:txBody>
      </p:sp>
    </p:spTree>
    <p:extLst>
      <p:ext uri="{BB962C8B-B14F-4D97-AF65-F5344CB8AC3E}">
        <p14:creationId xmlns:p14="http://schemas.microsoft.com/office/powerpoint/2010/main" val="1860482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630001"/>
            <a:ext cx="11404154" cy="865186"/>
          </a:xfrm>
        </p:spPr>
        <p:txBody>
          <a:bodyPr/>
          <a:lstStyle/>
          <a:p>
            <a:r>
              <a:rPr lang="en-GB" dirty="0">
                <a:solidFill>
                  <a:srgbClr val="002060"/>
                </a:solidFill>
              </a:rPr>
              <a:t>Next Steps</a:t>
            </a:r>
            <a:endParaRPr lang="en-GB" spc="-40" dirty="0">
              <a:solidFill>
                <a:srgbClr val="002060"/>
              </a:solidFill>
            </a:endParaRPr>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6359304" y="1703623"/>
            <a:ext cx="5200673" cy="4524376"/>
          </a:xfrm>
        </p:spPr>
        <p:txBody>
          <a:bodyPr vert="horz" lIns="0" tIns="0" rIns="0" bIns="0" rtlCol="0" anchor="t">
            <a:normAutofit/>
          </a:bodyPr>
          <a:lstStyle/>
          <a:p>
            <a:r>
              <a:rPr lang="en-GB" b="1">
                <a:solidFill>
                  <a:srgbClr val="002060"/>
                </a:solidFill>
              </a:rPr>
              <a:t>Employers/ foundation training sites</a:t>
            </a:r>
          </a:p>
          <a:p>
            <a:pPr marL="342900" indent="-342900">
              <a:buFont typeface="Arial" panose="020B0604020202020204" pitchFamily="34" charset="0"/>
              <a:buChar char="•"/>
            </a:pPr>
            <a:endParaRPr lang="en-GB"/>
          </a:p>
          <a:p>
            <a:pPr marL="342900" indent="-342900">
              <a:buFont typeface="Arial" panose="020B0604020202020204" pitchFamily="34" charset="0"/>
              <a:buChar char="•"/>
            </a:pPr>
            <a:r>
              <a:rPr lang="en-GB">
                <a:cs typeface="Calibri"/>
              </a:rPr>
              <a:t>Planning for training posts submitted within the NRS</a:t>
            </a:r>
          </a:p>
          <a:p>
            <a:pPr marL="1028700" lvl="1" indent="-342900"/>
            <a:r>
              <a:rPr lang="en-GB">
                <a:cs typeface="Calibri"/>
              </a:rPr>
              <a:t>Rotations into other sectors</a:t>
            </a:r>
          </a:p>
          <a:p>
            <a:pPr marL="1028700" lvl="1" indent="-342900"/>
            <a:r>
              <a:rPr lang="en-GB">
                <a:cs typeface="Calibri"/>
              </a:rPr>
              <a:t>Develop DS and DPP capacity and capability</a:t>
            </a:r>
          </a:p>
          <a:p>
            <a:pPr marL="1028700" lvl="1" indent="-342900"/>
            <a:r>
              <a:rPr lang="en-GB">
                <a:cs typeface="Calibri"/>
              </a:rPr>
              <a:t>Training Plan development</a:t>
            </a:r>
          </a:p>
          <a:p>
            <a:pPr marL="1028700" lvl="1" indent="-342900"/>
            <a:endParaRPr lang="en-GB">
              <a:cs typeface="Calibri"/>
            </a:endParaRPr>
          </a:p>
          <a:p>
            <a:pPr marL="342900" indent="-342900">
              <a:buFont typeface="Arial" panose="020B0604020202020204" pitchFamily="34" charset="0"/>
              <a:buChar char="•"/>
            </a:pPr>
            <a:r>
              <a:rPr lang="en-GB">
                <a:cs typeface="Calibri"/>
              </a:rPr>
              <a:t>Develop prescribing services and existing prescribers</a:t>
            </a:r>
          </a:p>
          <a:p>
            <a:pPr marL="342900" indent="-342900"/>
            <a:endParaRPr lang="en-GB">
              <a:cs typeface="Calibri"/>
            </a:endParaRPr>
          </a:p>
          <a:p>
            <a:pPr marL="1028700" lvl="1" indent="-342900"/>
            <a:endParaRPr lang="en-GB">
              <a:cs typeface="Calibri"/>
            </a:endParaRPr>
          </a:p>
          <a:p>
            <a:endParaRPr lang="en-GB" sz="2400"/>
          </a:p>
        </p:txBody>
      </p:sp>
      <p:sp>
        <p:nvSpPr>
          <p:cNvPr id="2" name="Content Placeholder 4">
            <a:extLst>
              <a:ext uri="{FF2B5EF4-FFF2-40B4-BE49-F238E27FC236}">
                <a16:creationId xmlns:a16="http://schemas.microsoft.com/office/drawing/2014/main" id="{45A83655-C2ED-C23C-82EB-04E0035CC605}"/>
              </a:ext>
            </a:extLst>
          </p:cNvPr>
          <p:cNvSpPr txBox="1">
            <a:spLocks/>
          </p:cNvSpPr>
          <p:nvPr/>
        </p:nvSpPr>
        <p:spPr>
          <a:xfrm>
            <a:off x="514327" y="1703623"/>
            <a:ext cx="5318370" cy="4524376"/>
          </a:xfrm>
          <a:prstGeom prst="rect">
            <a:avLst/>
          </a:prstGeom>
        </p:spPr>
        <p:txBody>
          <a:bodyPr vert="horz" lIns="0" tIns="0" rIns="0" bIns="0" rtlCol="0" anchor="t">
            <a:normAutofit fontScale="92500" lnSpcReduction="20000"/>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2200" b="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solidFill>
                  <a:srgbClr val="002060"/>
                </a:solidFill>
              </a:rPr>
              <a:t>NHSE WT&amp;E</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cs typeface="Calibri"/>
              </a:rPr>
              <a:t>Continue to support training sites to develop plans</a:t>
            </a:r>
          </a:p>
          <a:p>
            <a:pPr marL="342900" indent="-342900">
              <a:buFont typeface="Arial" panose="020B0604020202020204" pitchFamily="34" charset="0"/>
              <a:buChar char="•"/>
            </a:pPr>
            <a:endParaRPr lang="en-GB" dirty="0">
              <a:cs typeface="Calibri"/>
            </a:endParaRPr>
          </a:p>
          <a:p>
            <a:pPr marL="342900" indent="-342900">
              <a:buFont typeface="Arial" panose="020B0604020202020204" pitchFamily="34" charset="0"/>
              <a:buChar char="•"/>
            </a:pPr>
            <a:r>
              <a:rPr lang="en-GB" dirty="0">
                <a:cs typeface="Calibri"/>
              </a:rPr>
              <a:t>Accreditation by </a:t>
            </a:r>
            <a:r>
              <a:rPr lang="en-GB" dirty="0" err="1">
                <a:cs typeface="Calibri"/>
              </a:rPr>
              <a:t>GPhC</a:t>
            </a:r>
            <a:endParaRPr lang="en-GB" dirty="0">
              <a:cs typeface="Calibri"/>
            </a:endParaRPr>
          </a:p>
          <a:p>
            <a:pPr marL="342900" indent="-342900">
              <a:buFont typeface="Arial" panose="020B0604020202020204" pitchFamily="34" charset="0"/>
              <a:buChar char="•"/>
            </a:pPr>
            <a:endParaRPr lang="en-GB" dirty="0">
              <a:cs typeface="Calibri"/>
            </a:endParaRPr>
          </a:p>
          <a:p>
            <a:pPr marL="342900" indent="-342900">
              <a:buFont typeface="Arial" panose="020B0604020202020204" pitchFamily="34" charset="0"/>
              <a:buChar char="•"/>
            </a:pPr>
            <a:r>
              <a:rPr lang="en-GB" dirty="0">
                <a:cs typeface="Calibri"/>
              </a:rPr>
              <a:t>Publication of:</a:t>
            </a:r>
          </a:p>
          <a:p>
            <a:pPr marL="1028700" lvl="1" indent="-342900"/>
            <a:r>
              <a:rPr lang="en-GB" dirty="0">
                <a:cs typeface="Calibri"/>
              </a:rPr>
              <a:t>Revised Assessment Strategy</a:t>
            </a:r>
          </a:p>
          <a:p>
            <a:pPr marL="1028700" lvl="1" indent="-342900"/>
            <a:r>
              <a:rPr lang="en-GB" dirty="0">
                <a:cs typeface="Calibri"/>
              </a:rPr>
              <a:t>Training materials for DPPs and DSs</a:t>
            </a:r>
          </a:p>
          <a:p>
            <a:pPr marL="1028700" lvl="1" indent="-342900"/>
            <a:endParaRPr lang="en-GB" dirty="0">
              <a:cs typeface="Calibri"/>
            </a:endParaRPr>
          </a:p>
          <a:p>
            <a:pPr marL="342900" indent="-342900">
              <a:buFont typeface="Arial" panose="020B0604020202020204" pitchFamily="34" charset="0"/>
              <a:buChar char="•"/>
            </a:pPr>
            <a:r>
              <a:rPr lang="en-GB" dirty="0">
                <a:cs typeface="Calibri"/>
              </a:rPr>
              <a:t>Training Plan Template and Guidance</a:t>
            </a:r>
          </a:p>
          <a:p>
            <a:pPr marL="342900" indent="-342900">
              <a:buFont typeface="Arial" panose="020B0604020202020204" pitchFamily="34" charset="0"/>
              <a:buChar char="•"/>
            </a:pPr>
            <a:endParaRPr lang="en-GB" dirty="0">
              <a:cs typeface="Calibri"/>
            </a:endParaRPr>
          </a:p>
          <a:p>
            <a:pPr marL="342900" indent="-342900">
              <a:buFont typeface="Arial" panose="020B0604020202020204" pitchFamily="34" charset="0"/>
              <a:buChar char="•"/>
            </a:pPr>
            <a:r>
              <a:rPr lang="en-GB" dirty="0">
                <a:cs typeface="Calibri"/>
              </a:rPr>
              <a:t>Confirmation of further details relating to training course provision</a:t>
            </a:r>
            <a:endParaRPr lang="en-GB" dirty="0"/>
          </a:p>
          <a:p>
            <a:pPr marL="1028700" lvl="1" indent="-342900"/>
            <a:endParaRPr lang="en-GB" dirty="0">
              <a:cs typeface="Calibri"/>
            </a:endParaRPr>
          </a:p>
          <a:p>
            <a:endParaRPr lang="en-GB" sz="2400" dirty="0"/>
          </a:p>
        </p:txBody>
      </p:sp>
    </p:spTree>
    <p:extLst>
      <p:ext uri="{BB962C8B-B14F-4D97-AF65-F5344CB8AC3E}">
        <p14:creationId xmlns:p14="http://schemas.microsoft.com/office/powerpoint/2010/main" val="426554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7119D3-BCDC-4C4A-A04F-B13CF9323CB7}"/>
              </a:ext>
            </a:extLst>
          </p:cNvPr>
          <p:cNvSpPr>
            <a:spLocks noGrp="1"/>
          </p:cNvSpPr>
          <p:nvPr>
            <p:ph type="title"/>
          </p:nvPr>
        </p:nvSpPr>
        <p:spPr>
          <a:xfrm>
            <a:off x="393922" y="422475"/>
            <a:ext cx="11404154" cy="865186"/>
          </a:xfrm>
        </p:spPr>
        <p:txBody>
          <a:bodyPr>
            <a:normAutofit/>
          </a:bodyPr>
          <a:lstStyle/>
          <a:p>
            <a:r>
              <a:rPr lang="en-GB" dirty="0">
                <a:solidFill>
                  <a:srgbClr val="002060"/>
                </a:solidFill>
              </a:rPr>
              <a:t>NHS England Regional Contacts</a:t>
            </a:r>
            <a:br>
              <a:rPr lang="en-GB" dirty="0">
                <a:solidFill>
                  <a:srgbClr val="003087"/>
                </a:solidFill>
              </a:rPr>
            </a:br>
            <a:r>
              <a:rPr lang="en-GB" sz="2200" dirty="0">
                <a:solidFill>
                  <a:srgbClr val="425563"/>
                </a:solidFill>
              </a:rPr>
              <a:t>For advice and information about planning foundation trainee pharmacist places</a:t>
            </a:r>
            <a:endParaRPr lang="en-GB" dirty="0">
              <a:solidFill>
                <a:srgbClr val="425563"/>
              </a:solidFill>
            </a:endParaRPr>
          </a:p>
        </p:txBody>
      </p:sp>
      <p:graphicFrame>
        <p:nvGraphicFramePr>
          <p:cNvPr id="5" name="Table 4">
            <a:extLst>
              <a:ext uri="{FF2B5EF4-FFF2-40B4-BE49-F238E27FC236}">
                <a16:creationId xmlns:a16="http://schemas.microsoft.com/office/drawing/2014/main" id="{8FE68F14-C266-4850-34F9-4C71114B791F}"/>
              </a:ext>
            </a:extLst>
          </p:cNvPr>
          <p:cNvGraphicFramePr>
            <a:graphicFrameLocks noGrp="1"/>
          </p:cNvGraphicFramePr>
          <p:nvPr/>
        </p:nvGraphicFramePr>
        <p:xfrm>
          <a:off x="527273" y="1453184"/>
          <a:ext cx="11137453" cy="4748740"/>
        </p:xfrm>
        <a:graphic>
          <a:graphicData uri="http://schemas.openxmlformats.org/drawingml/2006/table">
            <a:tbl>
              <a:tblPr firstRow="1" bandRow="1">
                <a:tableStyleId>{5C22544A-7EE6-4342-B048-85BDC9FD1C3A}</a:tableStyleId>
              </a:tblPr>
              <a:tblGrid>
                <a:gridCol w="2800223">
                  <a:extLst>
                    <a:ext uri="{9D8B030D-6E8A-4147-A177-3AD203B41FA5}">
                      <a16:colId xmlns:a16="http://schemas.microsoft.com/office/drawing/2014/main" val="4129823785"/>
                    </a:ext>
                  </a:extLst>
                </a:gridCol>
                <a:gridCol w="3048295">
                  <a:extLst>
                    <a:ext uri="{9D8B030D-6E8A-4147-A177-3AD203B41FA5}">
                      <a16:colId xmlns:a16="http://schemas.microsoft.com/office/drawing/2014/main" val="1926080863"/>
                    </a:ext>
                  </a:extLst>
                </a:gridCol>
                <a:gridCol w="5288935">
                  <a:extLst>
                    <a:ext uri="{9D8B030D-6E8A-4147-A177-3AD203B41FA5}">
                      <a16:colId xmlns:a16="http://schemas.microsoft.com/office/drawing/2014/main" val="2595163150"/>
                    </a:ext>
                  </a:extLst>
                </a:gridCol>
              </a:tblGrid>
              <a:tr h="627169">
                <a:tc>
                  <a:txBody>
                    <a:bodyPr/>
                    <a:lstStyle/>
                    <a:p>
                      <a:r>
                        <a:rPr lang="en-GB" sz="2000">
                          <a:solidFill>
                            <a:schemeClr val="bg1"/>
                          </a:solidFill>
                        </a:rPr>
                        <a:t>Region</a:t>
                      </a:r>
                    </a:p>
                  </a:txBody>
                  <a:tcPr/>
                </a:tc>
                <a:tc>
                  <a:txBody>
                    <a:bodyPr/>
                    <a:lstStyle/>
                    <a:p>
                      <a:r>
                        <a:rPr lang="en-GB" sz="2000">
                          <a:solidFill>
                            <a:schemeClr val="bg1"/>
                          </a:solidFill>
                        </a:rPr>
                        <a:t>Foundation Training Lead</a:t>
                      </a:r>
                    </a:p>
                  </a:txBody>
                  <a:tcPr/>
                </a:tc>
                <a:tc>
                  <a:txBody>
                    <a:bodyPr/>
                    <a:lstStyle/>
                    <a:p>
                      <a:r>
                        <a:rPr lang="en-GB" sz="2000">
                          <a:solidFill>
                            <a:schemeClr val="bg1"/>
                          </a:solidFill>
                        </a:rPr>
                        <a:t>Contact email</a:t>
                      </a:r>
                    </a:p>
                  </a:txBody>
                  <a:tcPr/>
                </a:tc>
                <a:extLst>
                  <a:ext uri="{0D108BD9-81ED-4DB2-BD59-A6C34878D82A}">
                    <a16:rowId xmlns:a16="http://schemas.microsoft.com/office/drawing/2014/main" val="3138641067"/>
                  </a:ext>
                </a:extLst>
              </a:tr>
              <a:tr h="432495">
                <a:tc>
                  <a:txBody>
                    <a:bodyPr/>
                    <a:lstStyle/>
                    <a:p>
                      <a:r>
                        <a:rPr lang="en-GB" sz="2000">
                          <a:solidFill>
                            <a:schemeClr val="accent2">
                              <a:lumMod val="75000"/>
                            </a:schemeClr>
                          </a:solidFill>
                        </a:rPr>
                        <a:t>North West</a:t>
                      </a:r>
                    </a:p>
                  </a:txBody>
                  <a:tcPr/>
                </a:tc>
                <a:tc>
                  <a:txBody>
                    <a:bodyPr/>
                    <a:lstStyle/>
                    <a:p>
                      <a:r>
                        <a:rPr lang="en-GB" sz="2000">
                          <a:solidFill>
                            <a:schemeClr val="accent2">
                              <a:lumMod val="75000"/>
                            </a:schemeClr>
                          </a:solidFill>
                        </a:rPr>
                        <a:t>Stephen Doherty</a:t>
                      </a:r>
                    </a:p>
                  </a:txBody>
                  <a:tcPr/>
                </a:tc>
                <a:tc>
                  <a:txBody>
                    <a:bodyPr/>
                    <a:lstStyle/>
                    <a:p>
                      <a:r>
                        <a:rPr lang="en-GB" sz="1800" u="sng" kern="1200" dirty="0">
                          <a:solidFill>
                            <a:schemeClr val="dk1"/>
                          </a:solidFill>
                          <a:effectLst/>
                          <a:latin typeface="+mn-lt"/>
                          <a:ea typeface="+mn-ea"/>
                          <a:cs typeface="+mn-cs"/>
                          <a:hlinkClick r:id="rId2"/>
                        </a:rPr>
                        <a:t>england.WTEpharmacy.nw@nhs.net</a:t>
                      </a:r>
                      <a:endParaRPr lang="en-GB" sz="1800" dirty="0">
                        <a:solidFill>
                          <a:schemeClr val="accent2">
                            <a:lumMod val="75000"/>
                          </a:schemeClr>
                        </a:solidFill>
                      </a:endParaRPr>
                    </a:p>
                  </a:txBody>
                  <a:tcPr/>
                </a:tc>
                <a:extLst>
                  <a:ext uri="{0D108BD9-81ED-4DB2-BD59-A6C34878D82A}">
                    <a16:rowId xmlns:a16="http://schemas.microsoft.com/office/drawing/2014/main" val="591816272"/>
                  </a:ext>
                </a:extLst>
              </a:tr>
              <a:tr h="627169">
                <a:tc>
                  <a:txBody>
                    <a:bodyPr/>
                    <a:lstStyle/>
                    <a:p>
                      <a:r>
                        <a:rPr lang="en-GB" sz="2000">
                          <a:solidFill>
                            <a:schemeClr val="accent2">
                              <a:lumMod val="75000"/>
                            </a:schemeClr>
                          </a:solidFill>
                        </a:rPr>
                        <a:t>North East Yorkshire and Humber</a:t>
                      </a:r>
                    </a:p>
                  </a:txBody>
                  <a:tcPr/>
                </a:tc>
                <a:tc>
                  <a:txBody>
                    <a:bodyPr/>
                    <a:lstStyle/>
                    <a:p>
                      <a:r>
                        <a:rPr lang="en-GB" sz="2000">
                          <a:solidFill>
                            <a:schemeClr val="accent2">
                              <a:lumMod val="75000"/>
                            </a:schemeClr>
                          </a:solidFill>
                        </a:rPr>
                        <a:t>Alison Sampson</a:t>
                      </a:r>
                    </a:p>
                  </a:txBody>
                  <a:tcPr/>
                </a:tc>
                <a:tc>
                  <a:txBody>
                    <a:bodyPr/>
                    <a:lstStyle/>
                    <a:p>
                      <a:r>
                        <a:rPr lang="en-GB" sz="1800" u="sng" kern="1200" dirty="0">
                          <a:solidFill>
                            <a:schemeClr val="dk1"/>
                          </a:solidFill>
                          <a:effectLst/>
                          <a:latin typeface="+mn-lt"/>
                          <a:ea typeface="+mn-ea"/>
                          <a:cs typeface="+mn-cs"/>
                          <a:hlinkClick r:id="rId3"/>
                        </a:rPr>
                        <a:t>england.WTEpharmacy.ney@nhs.net</a:t>
                      </a:r>
                      <a:endParaRPr lang="en-GB" sz="1800" dirty="0">
                        <a:solidFill>
                          <a:schemeClr val="accent2">
                            <a:lumMod val="75000"/>
                          </a:schemeClr>
                        </a:solidFill>
                      </a:endParaRPr>
                    </a:p>
                  </a:txBody>
                  <a:tcPr/>
                </a:tc>
                <a:extLst>
                  <a:ext uri="{0D108BD9-81ED-4DB2-BD59-A6C34878D82A}">
                    <a16:rowId xmlns:a16="http://schemas.microsoft.com/office/drawing/2014/main" val="1326082307"/>
                  </a:ext>
                </a:extLst>
              </a:tr>
              <a:tr h="805270">
                <a:tc>
                  <a:txBody>
                    <a:bodyPr/>
                    <a:lstStyle/>
                    <a:p>
                      <a:r>
                        <a:rPr lang="en-GB" sz="2000">
                          <a:solidFill>
                            <a:schemeClr val="accent2">
                              <a:lumMod val="75000"/>
                            </a:schemeClr>
                          </a:solidFill>
                        </a:rPr>
                        <a:t>Midlands</a:t>
                      </a:r>
                    </a:p>
                  </a:txBody>
                  <a:tcPr/>
                </a:tc>
                <a:tc>
                  <a:txBody>
                    <a:bodyPr/>
                    <a:lstStyle/>
                    <a:p>
                      <a:r>
                        <a:rPr lang="en-GB" sz="2000">
                          <a:solidFill>
                            <a:schemeClr val="accent2">
                              <a:lumMod val="75000"/>
                            </a:schemeClr>
                          </a:solidFill>
                        </a:rPr>
                        <a:t>Sejal Gohil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hlinkClick r:id="rId4"/>
                        </a:rPr>
                        <a:t>england.foundationpharmacy.midlands@nhs.net</a:t>
                      </a:r>
                      <a:r>
                        <a:rPr lang="en-GB" sz="1800" dirty="0"/>
                        <a:t> </a:t>
                      </a:r>
                      <a:endParaRPr lang="en-GB" sz="1800" dirty="0">
                        <a:hlinkClick r:id="rId5"/>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hlinkClick r:id="rId5"/>
                        </a:rPr>
                        <a:t>england.WTEpharmacy.mids@nhs.net</a:t>
                      </a:r>
                      <a:endParaRPr lang="en-GB" sz="1800" dirty="0">
                        <a:solidFill>
                          <a:schemeClr val="accent2">
                            <a:lumMod val="75000"/>
                          </a:schemeClr>
                        </a:solidFill>
                      </a:endParaRPr>
                    </a:p>
                  </a:txBody>
                  <a:tcPr/>
                </a:tc>
                <a:extLst>
                  <a:ext uri="{0D108BD9-81ED-4DB2-BD59-A6C34878D82A}">
                    <a16:rowId xmlns:a16="http://schemas.microsoft.com/office/drawing/2014/main" val="552573885"/>
                  </a:ext>
                </a:extLst>
              </a:tr>
              <a:tr h="394256">
                <a:tc>
                  <a:txBody>
                    <a:bodyPr/>
                    <a:lstStyle/>
                    <a:p>
                      <a:r>
                        <a:rPr lang="en-GB" sz="2000">
                          <a:solidFill>
                            <a:schemeClr val="accent2">
                              <a:lumMod val="75000"/>
                            </a:schemeClr>
                          </a:solidFill>
                        </a:rPr>
                        <a:t>East of England</a:t>
                      </a:r>
                    </a:p>
                  </a:txBody>
                  <a:tcPr/>
                </a:tc>
                <a:tc>
                  <a:txBody>
                    <a:bodyPr/>
                    <a:lstStyle/>
                    <a:p>
                      <a:r>
                        <a:rPr lang="en-GB" sz="2000">
                          <a:solidFill>
                            <a:schemeClr val="accent2">
                              <a:lumMod val="75000"/>
                            </a:schemeClr>
                          </a:solidFill>
                        </a:rPr>
                        <a:t>Nkiruka Umaru</a:t>
                      </a:r>
                    </a:p>
                  </a:txBody>
                  <a:tcPr/>
                </a:tc>
                <a:tc>
                  <a:txBody>
                    <a:bodyPr/>
                    <a:lstStyle/>
                    <a:p>
                      <a:pPr>
                        <a:spcBef>
                          <a:spcPts val="200"/>
                        </a:spcBef>
                        <a:spcAft>
                          <a:spcPts val="200"/>
                        </a:spcAft>
                      </a:pPr>
                      <a:r>
                        <a:rPr lang="en-GB" sz="1800" u="sng" kern="1200" dirty="0">
                          <a:solidFill>
                            <a:schemeClr val="dk1"/>
                          </a:solidFill>
                          <a:effectLst/>
                          <a:latin typeface="+mn-lt"/>
                          <a:ea typeface="+mn-ea"/>
                          <a:cs typeface="+mn-cs"/>
                          <a:hlinkClick r:id="rId6"/>
                        </a:rPr>
                        <a:t>england.WTEpharmacy.eoe@nhs.net</a:t>
                      </a:r>
                      <a:endParaRPr lang="en-GB" sz="1800" dirty="0">
                        <a:effectLst/>
                        <a:latin typeface="Calibri" panose="020F0502020204030204" pitchFamily="34" charset="0"/>
                        <a:ea typeface="Calibri" panose="020F0502020204030204" pitchFamily="34" charset="0"/>
                      </a:endParaRPr>
                    </a:p>
                  </a:txBody>
                  <a:tcPr marL="0" marR="0" marT="0" marB="0"/>
                </a:tc>
                <a:extLst>
                  <a:ext uri="{0D108BD9-81ED-4DB2-BD59-A6C34878D82A}">
                    <a16:rowId xmlns:a16="http://schemas.microsoft.com/office/drawing/2014/main" val="1539370379"/>
                  </a:ext>
                </a:extLst>
              </a:tr>
              <a:tr h="432495">
                <a:tc>
                  <a:txBody>
                    <a:bodyPr/>
                    <a:lstStyle/>
                    <a:p>
                      <a:r>
                        <a:rPr lang="en-GB" sz="2000" dirty="0">
                          <a:solidFill>
                            <a:schemeClr val="accent2">
                              <a:lumMod val="75000"/>
                            </a:schemeClr>
                          </a:solidFill>
                        </a:rPr>
                        <a:t>South West</a:t>
                      </a:r>
                    </a:p>
                  </a:txBody>
                  <a:tcPr/>
                </a:tc>
                <a:tc>
                  <a:txBody>
                    <a:bodyPr/>
                    <a:lstStyle/>
                    <a:p>
                      <a:r>
                        <a:rPr lang="en-GB" sz="2000">
                          <a:solidFill>
                            <a:schemeClr val="accent2">
                              <a:lumMod val="75000"/>
                            </a:schemeClr>
                          </a:solidFill>
                        </a:rPr>
                        <a:t>Sarah Crawshaw</a:t>
                      </a:r>
                    </a:p>
                  </a:txBody>
                  <a:tcPr/>
                </a:tc>
                <a:tc>
                  <a:txBody>
                    <a:bodyPr/>
                    <a:lstStyle/>
                    <a:p>
                      <a:r>
                        <a:rPr lang="en-GB" sz="1800" u="sng" kern="1200" dirty="0">
                          <a:solidFill>
                            <a:schemeClr val="dk1"/>
                          </a:solidFill>
                          <a:effectLst/>
                          <a:latin typeface="+mn-lt"/>
                          <a:ea typeface="+mn-ea"/>
                          <a:cs typeface="+mn-cs"/>
                          <a:hlinkClick r:id="rId7"/>
                        </a:rPr>
                        <a:t>sarah.crawshaw1@nhs.net</a:t>
                      </a:r>
                    </a:p>
                    <a:p>
                      <a:r>
                        <a:rPr lang="en-GB" sz="1800" u="sng" kern="1200" dirty="0">
                          <a:solidFill>
                            <a:schemeClr val="dk1"/>
                          </a:solidFill>
                          <a:effectLst/>
                          <a:latin typeface="+mn-lt"/>
                          <a:ea typeface="+mn-ea"/>
                          <a:cs typeface="+mn-cs"/>
                          <a:hlinkClick r:id="rId7"/>
                        </a:rPr>
                        <a:t>england.WTEpharmacy.sw@nhs.net</a:t>
                      </a:r>
                      <a:endParaRPr lang="en-GB" sz="1800" dirty="0">
                        <a:solidFill>
                          <a:schemeClr val="accent2">
                            <a:lumMod val="75000"/>
                          </a:schemeClr>
                        </a:solidFill>
                      </a:endParaRPr>
                    </a:p>
                  </a:txBody>
                  <a:tcPr/>
                </a:tc>
                <a:extLst>
                  <a:ext uri="{0D108BD9-81ED-4DB2-BD59-A6C34878D82A}">
                    <a16:rowId xmlns:a16="http://schemas.microsoft.com/office/drawing/2014/main" val="467087089"/>
                  </a:ext>
                </a:extLst>
              </a:tr>
              <a:tr h="432495">
                <a:tc>
                  <a:txBody>
                    <a:bodyPr/>
                    <a:lstStyle/>
                    <a:p>
                      <a:r>
                        <a:rPr lang="en-GB" sz="2000">
                          <a:solidFill>
                            <a:schemeClr val="accent2">
                              <a:lumMod val="75000"/>
                            </a:schemeClr>
                          </a:solidFill>
                        </a:rPr>
                        <a:t>South East</a:t>
                      </a:r>
                    </a:p>
                  </a:txBody>
                  <a:tcPr/>
                </a:tc>
                <a:tc>
                  <a:txBody>
                    <a:bodyPr/>
                    <a:lstStyle/>
                    <a:p>
                      <a:r>
                        <a:rPr lang="en-GB" sz="2000">
                          <a:solidFill>
                            <a:schemeClr val="accent2">
                              <a:lumMod val="75000"/>
                            </a:schemeClr>
                          </a:solidFill>
                        </a:rPr>
                        <a:t>Xenia Bray</a:t>
                      </a:r>
                    </a:p>
                  </a:txBody>
                  <a:tcPr/>
                </a:tc>
                <a:tc>
                  <a:txBody>
                    <a:bodyPr/>
                    <a:lstStyle/>
                    <a:p>
                      <a:r>
                        <a:rPr lang="de-DE" sz="1800" u="sng" kern="1200" dirty="0">
                          <a:solidFill>
                            <a:schemeClr val="dk1"/>
                          </a:solidFill>
                          <a:effectLst/>
                          <a:latin typeface="+mn-lt"/>
                          <a:ea typeface="+mn-ea"/>
                          <a:cs typeface="+mn-cs"/>
                          <a:hlinkClick r:id="rId8"/>
                        </a:rPr>
                        <a:t>x.bray@nhs.net</a:t>
                      </a:r>
                      <a:endParaRPr lang="en-GB" sz="1800" u="sng" kern="1200" dirty="0">
                        <a:solidFill>
                          <a:schemeClr val="dk1"/>
                        </a:solidFill>
                        <a:effectLst/>
                        <a:latin typeface="+mn-lt"/>
                        <a:ea typeface="+mn-ea"/>
                        <a:cs typeface="+mn-cs"/>
                        <a:hlinkClick r:id="rId8"/>
                      </a:endParaRPr>
                    </a:p>
                    <a:p>
                      <a:r>
                        <a:rPr lang="en-GB" sz="1800" u="sng" kern="1200" dirty="0">
                          <a:solidFill>
                            <a:schemeClr val="dk1"/>
                          </a:solidFill>
                          <a:effectLst/>
                          <a:latin typeface="+mn-lt"/>
                          <a:ea typeface="+mn-ea"/>
                          <a:cs typeface="+mn-cs"/>
                          <a:hlinkClick r:id="rId8"/>
                        </a:rPr>
                        <a:t>england.WTEpharmacy.se@nhs.net</a:t>
                      </a:r>
                      <a:endParaRPr lang="en-GB" sz="1800" dirty="0">
                        <a:solidFill>
                          <a:schemeClr val="accent2">
                            <a:lumMod val="75000"/>
                          </a:schemeClr>
                        </a:solidFill>
                      </a:endParaRPr>
                    </a:p>
                  </a:txBody>
                  <a:tcPr/>
                </a:tc>
                <a:extLst>
                  <a:ext uri="{0D108BD9-81ED-4DB2-BD59-A6C34878D82A}">
                    <a16:rowId xmlns:a16="http://schemas.microsoft.com/office/drawing/2014/main" val="2989153572"/>
                  </a:ext>
                </a:extLst>
              </a:tr>
              <a:tr h="432495">
                <a:tc>
                  <a:txBody>
                    <a:bodyPr/>
                    <a:lstStyle/>
                    <a:p>
                      <a:r>
                        <a:rPr lang="en-GB" sz="2000">
                          <a:solidFill>
                            <a:schemeClr val="accent2">
                              <a:lumMod val="75000"/>
                            </a:schemeClr>
                          </a:solidFill>
                        </a:rPr>
                        <a:t>London</a:t>
                      </a:r>
                    </a:p>
                  </a:txBody>
                  <a:tcPr/>
                </a:tc>
                <a:tc>
                  <a:txBody>
                    <a:bodyPr/>
                    <a:lstStyle/>
                    <a:p>
                      <a:r>
                        <a:rPr lang="en-GB" sz="2000">
                          <a:solidFill>
                            <a:schemeClr val="accent2">
                              <a:lumMod val="75000"/>
                            </a:schemeClr>
                          </a:solidFill>
                        </a:rPr>
                        <a:t>Rachel Stretch</a:t>
                      </a:r>
                    </a:p>
                  </a:txBody>
                  <a:tcPr/>
                </a:tc>
                <a:tc>
                  <a:txBody>
                    <a:bodyPr/>
                    <a:lstStyle/>
                    <a:p>
                      <a:r>
                        <a:rPr lang="en-GB" sz="1800" u="sng" kern="1200" dirty="0">
                          <a:solidFill>
                            <a:schemeClr val="dk1"/>
                          </a:solidFill>
                          <a:effectLst/>
                          <a:latin typeface="+mn-lt"/>
                          <a:ea typeface="+mn-ea"/>
                          <a:cs typeface="+mn-cs"/>
                          <a:hlinkClick r:id="rId9"/>
                        </a:rPr>
                        <a:t>england.WTEpharmacy.london@nhs.net</a:t>
                      </a:r>
                      <a:endParaRPr lang="en-GB" sz="1800" dirty="0">
                        <a:solidFill>
                          <a:schemeClr val="accent2">
                            <a:lumMod val="75000"/>
                          </a:schemeClr>
                        </a:solidFill>
                      </a:endParaRPr>
                    </a:p>
                  </a:txBody>
                  <a:tcPr/>
                </a:tc>
                <a:extLst>
                  <a:ext uri="{0D108BD9-81ED-4DB2-BD59-A6C34878D82A}">
                    <a16:rowId xmlns:a16="http://schemas.microsoft.com/office/drawing/2014/main" val="2741694639"/>
                  </a:ext>
                </a:extLst>
              </a:tr>
            </a:tbl>
          </a:graphicData>
        </a:graphic>
      </p:graphicFrame>
    </p:spTree>
    <p:extLst>
      <p:ext uri="{BB962C8B-B14F-4D97-AF65-F5344CB8AC3E}">
        <p14:creationId xmlns:p14="http://schemas.microsoft.com/office/powerpoint/2010/main" val="896101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1025655"/>
            <a:ext cx="11404154" cy="865186"/>
          </a:xfrm>
        </p:spPr>
        <p:txBody>
          <a:bodyPr/>
          <a:lstStyle/>
          <a:p>
            <a:r>
              <a:rPr lang="en-GB">
                <a:solidFill>
                  <a:srgbClr val="002060"/>
                </a:solidFill>
              </a:rPr>
              <a:t>Find out more and get in touch</a:t>
            </a:r>
            <a:endParaRPr lang="en-GB" spc="-40">
              <a:solidFill>
                <a:srgbClr val="002060"/>
              </a:solidFill>
            </a:endParaRPr>
          </a:p>
        </p:txBody>
      </p:sp>
      <p:sp>
        <p:nvSpPr>
          <p:cNvPr id="4" name="Content Placeholder 3">
            <a:extLst>
              <a:ext uri="{FF2B5EF4-FFF2-40B4-BE49-F238E27FC236}">
                <a16:creationId xmlns:a16="http://schemas.microsoft.com/office/drawing/2014/main" id="{CE815DB1-D096-5A7C-39EA-C4267B650794}"/>
              </a:ext>
            </a:extLst>
          </p:cNvPr>
          <p:cNvSpPr>
            <a:spLocks noGrp="1"/>
          </p:cNvSpPr>
          <p:nvPr>
            <p:ph idx="1"/>
          </p:nvPr>
        </p:nvSpPr>
        <p:spPr>
          <a:xfrm>
            <a:off x="432000" y="2180492"/>
            <a:ext cx="11088000" cy="4047507"/>
          </a:xfrm>
        </p:spPr>
        <p:txBody>
          <a:bodyPr>
            <a:normAutofit fontScale="92500"/>
          </a:bodyPr>
          <a:lstStyle/>
          <a:p>
            <a:r>
              <a:rPr lang="en-GB" sz="2400"/>
              <a:t>To receive news by email about the initial education and training of pharmacists, please complete this form: </a:t>
            </a:r>
            <a:r>
              <a:rPr lang="en-GB" sz="2400">
                <a:hlinkClick r:id="rId3"/>
              </a:rPr>
              <a:t>https://healtheducationyh.onlinesurveys.ac.uk/register-for-ietp-updates</a:t>
            </a:r>
            <a:endParaRPr lang="en-GB" sz="2400"/>
          </a:p>
          <a:p>
            <a:endParaRPr lang="en-GB" sz="2400"/>
          </a:p>
          <a:p>
            <a:r>
              <a:rPr lang="en-GB" sz="2400"/>
              <a:t>Engage with the Assessment Strategy and E-portfolio: </a:t>
            </a:r>
            <a:r>
              <a:rPr lang="en-GB" sz="2400">
                <a:hlinkClick r:id="rId4"/>
              </a:rPr>
              <a:t>www.hee.nhs.uk/our-work/pharmacy/trainee-pharmacist-foundation-year-programme</a:t>
            </a:r>
            <a:r>
              <a:rPr lang="en-GB" sz="2400"/>
              <a:t>   </a:t>
            </a:r>
          </a:p>
          <a:p>
            <a:endParaRPr lang="en-GB" sz="2400"/>
          </a:p>
          <a:p>
            <a:r>
              <a:rPr lang="en-GB" sz="2400"/>
              <a:t>Bookmark the NRS/Oriel site: </a:t>
            </a:r>
            <a:r>
              <a:rPr lang="en-GB" sz="2400">
                <a:solidFill>
                  <a:srgbClr val="0563C1"/>
                </a:solidFill>
                <a:hlinkClick r:id="rId5">
                  <a:extLst>
                    <a:ext uri="{A12FA001-AC4F-418D-AE19-62706E023703}">
                      <ahyp:hlinkClr xmlns:ahyp="http://schemas.microsoft.com/office/drawing/2018/hyperlinkcolor" val="tx"/>
                    </a:ext>
                  </a:extLst>
                </a:hlinkClick>
              </a:rPr>
              <a:t>www.lasepharmacy.hee.nhs.uk/national-recruitment/</a:t>
            </a:r>
            <a:r>
              <a:rPr lang="en-GB" sz="2400"/>
              <a:t> </a:t>
            </a:r>
          </a:p>
          <a:p>
            <a:endParaRPr lang="en-GB" sz="2400"/>
          </a:p>
          <a:p>
            <a:r>
              <a:rPr lang="en-GB" sz="2400"/>
              <a:t>Email address: </a:t>
            </a:r>
            <a:r>
              <a:rPr lang="en-GB" sz="2400">
                <a:hlinkClick r:id="rId6"/>
              </a:rPr>
              <a:t>england.traineepharmacist@nhs.net</a:t>
            </a:r>
            <a:endParaRPr lang="en-GB"/>
          </a:p>
        </p:txBody>
      </p:sp>
    </p:spTree>
    <p:extLst>
      <p:ext uri="{BB962C8B-B14F-4D97-AF65-F5344CB8AC3E}">
        <p14:creationId xmlns:p14="http://schemas.microsoft.com/office/powerpoint/2010/main" val="16894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D91C164-7D16-83A6-2A77-2FEDA35B4711}"/>
              </a:ext>
            </a:extLst>
          </p:cNvPr>
          <p:cNvSpPr>
            <a:spLocks noGrp="1"/>
          </p:cNvSpPr>
          <p:nvPr>
            <p:ph type="body" sz="quarter" idx="14"/>
          </p:nvPr>
        </p:nvSpPr>
        <p:spPr>
          <a:xfrm>
            <a:off x="1032398" y="2425290"/>
            <a:ext cx="5685561" cy="1566322"/>
          </a:xfrm>
        </p:spPr>
        <p:txBody>
          <a:bodyPr/>
          <a:lstStyle/>
          <a:p>
            <a:r>
              <a:rPr lang="en-GB" spc="-30">
                <a:solidFill>
                  <a:srgbClr val="002060"/>
                </a:solidFill>
                <a:latin typeface="Arial"/>
                <a:cs typeface="Arial"/>
              </a:rPr>
              <a:t>IETP</a:t>
            </a:r>
            <a:r>
              <a:rPr lang="en-GB"/>
              <a:t> </a:t>
            </a:r>
            <a:r>
              <a:rPr lang="en-GB" spc="-30">
                <a:solidFill>
                  <a:srgbClr val="002060"/>
                </a:solidFill>
                <a:latin typeface="Arial"/>
                <a:cs typeface="Arial"/>
              </a:rPr>
              <a:t>reform: key facts</a:t>
            </a:r>
            <a:endParaRPr lang="en-GB"/>
          </a:p>
        </p:txBody>
      </p:sp>
    </p:spTree>
    <p:extLst>
      <p:ext uri="{BB962C8B-B14F-4D97-AF65-F5344CB8AC3E}">
        <p14:creationId xmlns:p14="http://schemas.microsoft.com/office/powerpoint/2010/main" val="1857686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520777" y="677903"/>
            <a:ext cx="11404154" cy="865186"/>
          </a:xfrm>
        </p:spPr>
        <p:txBody>
          <a:bodyPr/>
          <a:lstStyle/>
          <a:p>
            <a:r>
              <a:rPr lang="en-GB" spc="-30">
                <a:solidFill>
                  <a:srgbClr val="002060"/>
                </a:solidFill>
                <a:latin typeface="Arial"/>
                <a:cs typeface="Arial"/>
              </a:rPr>
              <a:t>IETP</a:t>
            </a:r>
            <a:r>
              <a:rPr lang="en-GB"/>
              <a:t> </a:t>
            </a:r>
            <a:r>
              <a:rPr lang="en-GB" spc="-30">
                <a:solidFill>
                  <a:srgbClr val="002060"/>
                </a:solidFill>
                <a:latin typeface="Arial"/>
                <a:cs typeface="Arial"/>
              </a:rPr>
              <a:t>reform – key facts (1)</a:t>
            </a:r>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349534" y="1698625"/>
            <a:ext cx="11492931" cy="4559300"/>
          </a:xfrm>
        </p:spPr>
        <p:txBody>
          <a:bodyPr>
            <a:normAutofit fontScale="77500" lnSpcReduction="20000"/>
          </a:bodyPr>
          <a:lstStyle/>
          <a:p>
            <a:pPr marL="342900" indent="-342900">
              <a:buFont typeface="Arial" panose="020B0604020202020204" pitchFamily="34" charset="0"/>
              <a:buChar char="•"/>
            </a:pPr>
            <a:r>
              <a:rPr lang="en-GB" sz="2400"/>
              <a:t>New standards for Initial Education and Training of Pharmacists (IETP) published by the </a:t>
            </a:r>
            <a:r>
              <a:rPr lang="en-GB" sz="2400" err="1"/>
              <a:t>GPhC</a:t>
            </a:r>
            <a:r>
              <a:rPr lang="en-GB" sz="2400"/>
              <a:t> in 2021</a:t>
            </a:r>
          </a:p>
          <a:p>
            <a:pPr marL="342900" indent="-342900">
              <a:buFont typeface="Arial" panose="020B0604020202020204" pitchFamily="34" charset="0"/>
              <a:buChar char="•"/>
            </a:pPr>
            <a:endParaRPr lang="en-GB" sz="2400"/>
          </a:p>
          <a:p>
            <a:pPr marL="342900" indent="-342900">
              <a:buFont typeface="Arial" panose="020B0604020202020204" pitchFamily="34" charset="0"/>
              <a:buChar char="•"/>
            </a:pPr>
            <a:r>
              <a:rPr lang="en-GB" sz="2400"/>
              <a:t>New learning outcomes – enhanced clinical capabilities and independent prescribing at point of first registration</a:t>
            </a:r>
          </a:p>
          <a:p>
            <a:pPr marL="342900" indent="-342900">
              <a:buFont typeface="Arial" panose="020B0604020202020204" pitchFamily="34" charset="0"/>
              <a:buChar char="•"/>
            </a:pPr>
            <a:endParaRPr lang="en-GB" sz="2400"/>
          </a:p>
          <a:p>
            <a:pPr marL="342900" indent="-342900">
              <a:buFont typeface="Arial" panose="020B0604020202020204" pitchFamily="34" charset="0"/>
              <a:buChar char="•"/>
            </a:pPr>
            <a:r>
              <a:rPr lang="en-GB" sz="2400" err="1"/>
              <a:t>GPhC</a:t>
            </a:r>
            <a:r>
              <a:rPr lang="en-GB" sz="2400"/>
              <a:t> delegating responsibility for quality management of </a:t>
            </a:r>
            <a:r>
              <a:rPr lang="en-GB" sz="2400" b="1"/>
              <a:t>all </a:t>
            </a:r>
            <a:r>
              <a:rPr lang="en-GB" sz="2400"/>
              <a:t>training sites in England to NHSE Workforce Training and Education as the Statutory Education Body (SEB) for England.</a:t>
            </a:r>
          </a:p>
          <a:p>
            <a:pPr marL="342900" indent="-342900">
              <a:buFont typeface="Arial" panose="020B0604020202020204" pitchFamily="34" charset="0"/>
              <a:buChar char="•"/>
            </a:pPr>
            <a:endParaRPr lang="en-GB" sz="2400"/>
          </a:p>
          <a:p>
            <a:pPr marL="342900" indent="-342900">
              <a:buFont typeface="Arial" panose="020B0604020202020204" pitchFamily="34" charset="0"/>
              <a:buChar char="•"/>
            </a:pPr>
            <a:r>
              <a:rPr lang="en-GB" sz="2400"/>
              <a:t>All trainee pharmacists must be recruited through the National Recruitment Scheme (NRS) on the Oriel platform for 2025/26</a:t>
            </a:r>
          </a:p>
          <a:p>
            <a:pPr marL="1028700" lvl="1" indent="-342900"/>
            <a:r>
              <a:rPr lang="en-GB" sz="2400"/>
              <a:t>NRS is key element of quality management of training sites</a:t>
            </a:r>
          </a:p>
          <a:p>
            <a:pPr marL="1028700" lvl="1" indent="-342900"/>
            <a:r>
              <a:rPr lang="en-GB" sz="2400"/>
              <a:t>There will be no approval of training sites outside of this process (by NHSE or </a:t>
            </a:r>
            <a:r>
              <a:rPr lang="en-GB" sz="2400" err="1"/>
              <a:t>GPhC</a:t>
            </a:r>
            <a:r>
              <a:rPr lang="en-GB" sz="2400"/>
              <a:t>)</a:t>
            </a:r>
          </a:p>
          <a:p>
            <a:pPr marL="1028700" lvl="1" indent="-342900"/>
            <a:r>
              <a:rPr lang="en-GB" sz="2400"/>
              <a:t>No eligibility or mechanism for payment outside of this process</a:t>
            </a:r>
          </a:p>
          <a:p>
            <a:pPr marL="342900" indent="-342900">
              <a:buFont typeface="Arial" panose="020B0604020202020204" pitchFamily="34" charset="0"/>
              <a:buChar char="•"/>
            </a:pPr>
            <a:endParaRPr lang="en-GB" sz="2400"/>
          </a:p>
          <a:p>
            <a:pPr marL="342900" indent="-342900">
              <a:buFont typeface="Arial" panose="020B0604020202020204" pitchFamily="34" charset="0"/>
              <a:buChar char="•"/>
            </a:pPr>
            <a:r>
              <a:rPr lang="en-GB" sz="2400"/>
              <a:t>Harmonisation of funding for training sites across all sectors for 2025/26: £26,500</a:t>
            </a:r>
          </a:p>
          <a:p>
            <a:pPr marL="1028700" lvl="1" indent="-342900"/>
            <a:r>
              <a:rPr lang="en-GB" sz="2400"/>
              <a:t>Additionally, consistent training course offer for all trainees</a:t>
            </a:r>
          </a:p>
          <a:p>
            <a:pPr marL="342900" indent="-342900">
              <a:buFont typeface="Arial" panose="020B0604020202020204" pitchFamily="34" charset="0"/>
              <a:buChar char="•"/>
            </a:pPr>
            <a:endParaRPr lang="en-GB" sz="2400"/>
          </a:p>
          <a:p>
            <a:pPr marL="342900" indent="-342900">
              <a:buFont typeface="Arial" panose="020B0604020202020204" pitchFamily="34" charset="0"/>
              <a:buChar char="•"/>
            </a:pPr>
            <a:endParaRPr lang="en-GB" sz="2400"/>
          </a:p>
          <a:p>
            <a:endParaRPr lang="en-GB" sz="2400"/>
          </a:p>
        </p:txBody>
      </p:sp>
    </p:spTree>
    <p:extLst>
      <p:ext uri="{BB962C8B-B14F-4D97-AF65-F5344CB8AC3E}">
        <p14:creationId xmlns:p14="http://schemas.microsoft.com/office/powerpoint/2010/main" val="4164367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520777" y="887453"/>
            <a:ext cx="11404154" cy="865186"/>
          </a:xfrm>
        </p:spPr>
        <p:txBody>
          <a:bodyPr/>
          <a:lstStyle/>
          <a:p>
            <a:r>
              <a:rPr lang="en-GB" spc="-30">
                <a:solidFill>
                  <a:srgbClr val="002060"/>
                </a:solidFill>
                <a:latin typeface="Arial"/>
                <a:cs typeface="Arial"/>
              </a:rPr>
              <a:t>IETP</a:t>
            </a:r>
            <a:r>
              <a:rPr lang="en-GB"/>
              <a:t> </a:t>
            </a:r>
            <a:r>
              <a:rPr lang="en-GB" spc="-30">
                <a:solidFill>
                  <a:srgbClr val="002060"/>
                </a:solidFill>
                <a:latin typeface="Arial"/>
                <a:cs typeface="Arial"/>
              </a:rPr>
              <a:t>reform – key facts (2)</a:t>
            </a:r>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1999" y="2114321"/>
            <a:ext cx="11492931" cy="4113678"/>
          </a:xfrm>
        </p:spPr>
        <p:txBody>
          <a:bodyPr vert="horz" lIns="0" tIns="0" rIns="0" bIns="0" rtlCol="0" anchor="t">
            <a:normAutofit fontScale="85000" lnSpcReduction="20000"/>
          </a:bodyPr>
          <a:lstStyle/>
          <a:p>
            <a:pPr marL="342900" indent="-342900">
              <a:buFont typeface="Arial" panose="020B0604020202020204" pitchFamily="34" charset="0"/>
              <a:buChar char="•"/>
            </a:pPr>
            <a:r>
              <a:rPr lang="en-GB" sz="2400"/>
              <a:t>The 2025/26 Foundation Training Year is the first year where:</a:t>
            </a:r>
          </a:p>
          <a:p>
            <a:pPr marL="1143000" lvl="1" indent="-457200">
              <a:buAutoNum type="arabicParenBoth"/>
            </a:pPr>
            <a:r>
              <a:rPr lang="en-GB" sz="2400"/>
              <a:t>NHSE WT&amp;E will take on delegated responsibility from the </a:t>
            </a:r>
            <a:r>
              <a:rPr lang="en-GB" sz="2400" err="1"/>
              <a:t>GPhC</a:t>
            </a:r>
            <a:r>
              <a:rPr lang="en-GB" sz="2400"/>
              <a:t> for the quality assurance/management of all foundation trainee pharmacists in England</a:t>
            </a:r>
          </a:p>
          <a:p>
            <a:pPr marL="1143000" lvl="1" indent="-457200">
              <a:buAutoNum type="arabicParenBoth"/>
            </a:pPr>
            <a:r>
              <a:rPr lang="en-GB" sz="2400"/>
              <a:t>The </a:t>
            </a:r>
            <a:r>
              <a:rPr lang="en-GB" sz="2400" b="1"/>
              <a:t>full</a:t>
            </a:r>
            <a:r>
              <a:rPr lang="en-GB" sz="2400"/>
              <a:t> new learning outcomes (incorporating independent prescribing) will be used</a:t>
            </a:r>
          </a:p>
          <a:p>
            <a:pPr marL="342900" indent="-342900">
              <a:buFont typeface="Arial" panose="020B0604020202020204" pitchFamily="34" charset="0"/>
              <a:buChar char="•"/>
            </a:pPr>
            <a:endParaRPr lang="en-GB" sz="2400"/>
          </a:p>
          <a:p>
            <a:pPr marL="342900" indent="-342900">
              <a:buFont typeface="Arial" panose="020B0604020202020204" pitchFamily="34" charset="0"/>
              <a:buChar char="•"/>
            </a:pPr>
            <a:r>
              <a:rPr lang="en-GB" sz="2400"/>
              <a:t>All trainees graduating from university against the new learning outcomes will have to be assessed against all new learning outcomes including independent prescribing during the foundation year</a:t>
            </a:r>
          </a:p>
          <a:p>
            <a:pPr marL="342900" indent="-342900">
              <a:buFont typeface="Arial" panose="020B0604020202020204" pitchFamily="34" charset="0"/>
              <a:buChar char="•"/>
            </a:pPr>
            <a:endParaRPr lang="en-GB" sz="2400"/>
          </a:p>
          <a:p>
            <a:pPr marL="342900" indent="-342900">
              <a:buFont typeface="Arial" panose="020B0604020202020204" pitchFamily="34" charset="0"/>
              <a:buChar char="•"/>
            </a:pPr>
            <a:r>
              <a:rPr lang="en-GB" sz="2400"/>
              <a:t>There will be some graduates entering foundation training in 2025/26 who will not have graduated against the new learning outcomes and will not be able to be an independent prescriber at first registration:</a:t>
            </a:r>
          </a:p>
          <a:p>
            <a:pPr marL="1028700" lvl="1" indent="-342900"/>
            <a:r>
              <a:rPr lang="en-GB" sz="2400"/>
              <a:t>Some </a:t>
            </a:r>
            <a:r>
              <a:rPr lang="en-GB" sz="2400" err="1"/>
              <a:t>MPharm</a:t>
            </a:r>
            <a:r>
              <a:rPr lang="en-GB" sz="2400"/>
              <a:t> graduates who have started against the old learning outcomes and have had their learning interrupted</a:t>
            </a:r>
          </a:p>
          <a:p>
            <a:pPr marL="1028700" lvl="1" indent="-342900"/>
            <a:r>
              <a:rPr lang="en-GB" sz="2400"/>
              <a:t>Graduates from OSPAP (Overseas Pharmacists' Assessment Programme) </a:t>
            </a:r>
            <a:endParaRPr lang="en-GB" sz="2400">
              <a:cs typeface="Arial"/>
            </a:endParaRPr>
          </a:p>
          <a:p>
            <a:pPr marL="342900" indent="-342900">
              <a:buFont typeface="Arial" panose="020B0604020202020204" pitchFamily="34" charset="0"/>
              <a:buChar char="•"/>
            </a:pPr>
            <a:endParaRPr lang="en-GB" sz="2400"/>
          </a:p>
          <a:p>
            <a:pPr marL="342900" indent="-342900">
              <a:buFont typeface="Arial" panose="020B0604020202020204" pitchFamily="34" charset="0"/>
              <a:buChar char="•"/>
            </a:pPr>
            <a:endParaRPr lang="en-GB" sz="2400"/>
          </a:p>
          <a:p>
            <a:pPr marL="342900" indent="-342900">
              <a:buFont typeface="Arial" panose="020B0604020202020204" pitchFamily="34" charset="0"/>
              <a:buChar char="•"/>
            </a:pPr>
            <a:endParaRPr lang="en-GB" sz="2400"/>
          </a:p>
          <a:p>
            <a:endParaRPr lang="en-GB" sz="2400"/>
          </a:p>
        </p:txBody>
      </p:sp>
    </p:spTree>
    <p:extLst>
      <p:ext uri="{BB962C8B-B14F-4D97-AF65-F5344CB8AC3E}">
        <p14:creationId xmlns:p14="http://schemas.microsoft.com/office/powerpoint/2010/main" val="950386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EC53EA6-A48A-A0A3-E0E5-0FC95FB92973}"/>
              </a:ext>
            </a:extLst>
          </p:cNvPr>
          <p:cNvPicPr>
            <a:picLocks noChangeAspect="1"/>
          </p:cNvPicPr>
          <p:nvPr/>
        </p:nvPicPr>
        <p:blipFill>
          <a:blip r:embed="rId2"/>
          <a:stretch>
            <a:fillRect/>
          </a:stretch>
        </p:blipFill>
        <p:spPr>
          <a:xfrm>
            <a:off x="810969" y="1497061"/>
            <a:ext cx="10150962" cy="4206777"/>
          </a:xfrm>
          <a:prstGeom prst="rect">
            <a:avLst/>
          </a:prstGeom>
        </p:spPr>
      </p:pic>
      <p:sp>
        <p:nvSpPr>
          <p:cNvPr id="8" name="TextBox 7">
            <a:extLst>
              <a:ext uri="{FF2B5EF4-FFF2-40B4-BE49-F238E27FC236}">
                <a16:creationId xmlns:a16="http://schemas.microsoft.com/office/drawing/2014/main" id="{F7042AC0-0381-8CED-9234-E7CF37B69DD5}"/>
              </a:ext>
            </a:extLst>
          </p:cNvPr>
          <p:cNvSpPr txBox="1"/>
          <p:nvPr/>
        </p:nvSpPr>
        <p:spPr>
          <a:xfrm>
            <a:off x="810969" y="6334780"/>
            <a:ext cx="7548562" cy="523220"/>
          </a:xfrm>
          <a:prstGeom prst="rect">
            <a:avLst/>
          </a:prstGeom>
          <a:noFill/>
        </p:spPr>
        <p:txBody>
          <a:bodyPr wrap="square">
            <a:spAutoFit/>
          </a:bodyPr>
          <a:lstStyle/>
          <a:p>
            <a:r>
              <a:rPr lang="en-GB" sz="1400">
                <a:hlinkClick r:id="rId3"/>
              </a:rPr>
              <a:t>https://www.pharmacyregulation.org/sites/default/files/document/standards-for-the-initial-education-and-training-of-pharmacists-january-2021_final-v1.3.pdf</a:t>
            </a:r>
            <a:r>
              <a:rPr lang="en-GB" sz="1400"/>
              <a:t> </a:t>
            </a:r>
          </a:p>
        </p:txBody>
      </p:sp>
    </p:spTree>
    <p:extLst>
      <p:ext uri="{BB962C8B-B14F-4D97-AF65-F5344CB8AC3E}">
        <p14:creationId xmlns:p14="http://schemas.microsoft.com/office/powerpoint/2010/main" val="3076264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D91C164-7D16-83A6-2A77-2FEDA35B4711}"/>
              </a:ext>
            </a:extLst>
          </p:cNvPr>
          <p:cNvSpPr>
            <a:spLocks noGrp="1"/>
          </p:cNvSpPr>
          <p:nvPr>
            <p:ph type="body" sz="quarter" idx="14"/>
          </p:nvPr>
        </p:nvSpPr>
        <p:spPr>
          <a:xfrm>
            <a:off x="1032398" y="2425290"/>
            <a:ext cx="9502252" cy="1566322"/>
          </a:xfrm>
        </p:spPr>
        <p:txBody>
          <a:bodyPr/>
          <a:lstStyle/>
          <a:p>
            <a:r>
              <a:rPr lang="en-GB" spc="-30">
                <a:solidFill>
                  <a:srgbClr val="002060"/>
                </a:solidFill>
                <a:latin typeface="Arial"/>
                <a:cs typeface="Arial"/>
              </a:rPr>
              <a:t>Supervision and Assessment in 2025/26</a:t>
            </a:r>
            <a:endParaRPr lang="en-GB"/>
          </a:p>
        </p:txBody>
      </p:sp>
    </p:spTree>
    <p:extLst>
      <p:ext uri="{BB962C8B-B14F-4D97-AF65-F5344CB8AC3E}">
        <p14:creationId xmlns:p14="http://schemas.microsoft.com/office/powerpoint/2010/main" val="4243554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520777" y="887453"/>
            <a:ext cx="11404154" cy="865186"/>
          </a:xfrm>
        </p:spPr>
        <p:txBody>
          <a:bodyPr>
            <a:normAutofit/>
          </a:bodyPr>
          <a:lstStyle/>
          <a:p>
            <a:r>
              <a:rPr lang="en-GB" spc="-30">
                <a:solidFill>
                  <a:srgbClr val="002060"/>
                </a:solidFill>
                <a:latin typeface="Arial"/>
                <a:cs typeface="Arial"/>
              </a:rPr>
              <a:t>Supervision and Assessment (1)</a:t>
            </a:r>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1999" y="1905000"/>
            <a:ext cx="11492931" cy="4584699"/>
          </a:xfrm>
        </p:spPr>
        <p:txBody>
          <a:bodyPr vert="horz" lIns="0" tIns="0" rIns="0" bIns="0" rtlCol="0" anchor="t">
            <a:normAutofit/>
          </a:bodyPr>
          <a:lstStyle/>
          <a:p>
            <a:r>
              <a:rPr lang="en-GB" sz="2400"/>
              <a:t>The requirements for training sites from 2025/26 are set out within:</a:t>
            </a:r>
          </a:p>
          <a:p>
            <a:pPr marL="457200" indent="-457200">
              <a:buFont typeface="+mj-lt"/>
              <a:buAutoNum type="arabicPeriod"/>
            </a:pPr>
            <a:endParaRPr lang="en-GB" sz="2400"/>
          </a:p>
          <a:p>
            <a:pPr marL="457200" indent="-457200">
              <a:buFont typeface="+mj-lt"/>
              <a:buAutoNum type="arabicPeriod"/>
            </a:pPr>
            <a:r>
              <a:rPr lang="en-GB" sz="2400"/>
              <a:t>National Recruitment Scheme </a:t>
            </a:r>
            <a:r>
              <a:rPr lang="en-GB" sz="2400">
                <a:hlinkClick r:id="rId3"/>
              </a:rPr>
              <a:t>Terms of Participation </a:t>
            </a:r>
            <a:r>
              <a:rPr lang="en-GB" sz="2400"/>
              <a:t>and associated documents:</a:t>
            </a:r>
          </a:p>
          <a:p>
            <a:pPr marL="1143000" lvl="1" indent="-457200">
              <a:buFont typeface="+mj-lt"/>
              <a:buAutoNum type="alphaLcParenR"/>
            </a:pPr>
            <a:r>
              <a:rPr lang="en-GB" sz="2400" i="0" u="none" strike="noStrike">
                <a:solidFill>
                  <a:srgbClr val="A00054"/>
                </a:solidFill>
                <a:effectLst/>
                <a:latin typeface="Frutiger W01"/>
                <a:hlinkClick r:id="rId4"/>
              </a:rPr>
              <a:t>Prescribing supervision and assessment in the Foundation Trainee Pharmacist Programme from 2025/26</a:t>
            </a:r>
            <a:r>
              <a:rPr lang="en-GB" sz="2400" i="0">
                <a:solidFill>
                  <a:srgbClr val="222222"/>
                </a:solidFill>
                <a:effectLst/>
                <a:latin typeface="Frutiger W01"/>
              </a:rPr>
              <a:t> </a:t>
            </a:r>
          </a:p>
          <a:p>
            <a:pPr marL="1143000" lvl="1" indent="-457200">
              <a:buFont typeface="+mj-lt"/>
              <a:buAutoNum type="alphaLcParenR"/>
            </a:pPr>
            <a:r>
              <a:rPr lang="en-GB" sz="2400" i="0" u="none" strike="noStrike">
                <a:solidFill>
                  <a:srgbClr val="A00054"/>
                </a:solidFill>
                <a:effectLst/>
                <a:latin typeface="inherit"/>
                <a:hlinkClick r:id="rId5"/>
              </a:rPr>
              <a:t>Foundation training site requirements</a:t>
            </a:r>
            <a:r>
              <a:rPr lang="en-GB" sz="2400" i="0" u="none" strike="noStrike">
                <a:solidFill>
                  <a:srgbClr val="A00054"/>
                </a:solidFill>
                <a:effectLst/>
                <a:latin typeface="inherit"/>
              </a:rPr>
              <a:t> </a:t>
            </a:r>
            <a:r>
              <a:rPr lang="en-GB" sz="2400" i="0" u="none" strike="noStrike">
                <a:solidFill>
                  <a:schemeClr val="tx1"/>
                </a:solidFill>
                <a:effectLst/>
                <a:latin typeface="inherit"/>
              </a:rPr>
              <a:t>for 2025/26</a:t>
            </a:r>
            <a:endParaRPr lang="en-GB" sz="2400" u="none" strike="noStrike">
              <a:solidFill>
                <a:schemeClr val="tx1"/>
              </a:solidFill>
              <a:latin typeface="Frutiger W01"/>
            </a:endParaRPr>
          </a:p>
          <a:p>
            <a:pPr marL="1143000" lvl="1" indent="-457200">
              <a:buFont typeface="+mj-lt"/>
              <a:buAutoNum type="alphaLcParenR"/>
            </a:pPr>
            <a:r>
              <a:rPr lang="en-GB" sz="2400" i="0" u="none" strike="noStrike">
                <a:solidFill>
                  <a:schemeClr val="tx1"/>
                </a:solidFill>
                <a:effectLst/>
                <a:latin typeface="Frutiger W01"/>
                <a:hlinkClick r:id="rId6"/>
              </a:rPr>
              <a:t>Designated Supervisor Requirements for the 2025/26 Foundation Training Programme</a:t>
            </a:r>
            <a:endParaRPr lang="en-GB" sz="2800">
              <a:solidFill>
                <a:schemeClr val="tx1"/>
              </a:solidFill>
            </a:endParaRPr>
          </a:p>
          <a:p>
            <a:pPr marL="457200" indent="-457200">
              <a:buFont typeface="+mj-lt"/>
              <a:buAutoNum type="arabicPeriod"/>
            </a:pPr>
            <a:endParaRPr lang="en-GB" sz="2400"/>
          </a:p>
          <a:p>
            <a:pPr marL="457200" indent="-457200">
              <a:buFont typeface="+mj-lt"/>
              <a:buAutoNum type="arabicPeriod"/>
            </a:pPr>
            <a:r>
              <a:rPr lang="en-GB" sz="2400"/>
              <a:t>NHS England Quality Framework</a:t>
            </a:r>
          </a:p>
          <a:p>
            <a:endParaRPr lang="en-GB" sz="2400"/>
          </a:p>
          <a:p>
            <a:endParaRPr lang="en-GB" sz="2400"/>
          </a:p>
        </p:txBody>
      </p:sp>
    </p:spTree>
    <p:extLst>
      <p:ext uri="{BB962C8B-B14F-4D97-AF65-F5344CB8AC3E}">
        <p14:creationId xmlns:p14="http://schemas.microsoft.com/office/powerpoint/2010/main" val="2628683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520777" y="887453"/>
            <a:ext cx="11404154" cy="865186"/>
          </a:xfrm>
        </p:spPr>
        <p:txBody>
          <a:bodyPr>
            <a:normAutofit/>
          </a:bodyPr>
          <a:lstStyle/>
          <a:p>
            <a:r>
              <a:rPr lang="en-GB" spc="-30">
                <a:solidFill>
                  <a:srgbClr val="002060"/>
                </a:solidFill>
                <a:latin typeface="Arial"/>
                <a:cs typeface="Arial"/>
              </a:rPr>
              <a:t>Supervision and Assessment (2)</a:t>
            </a:r>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76388" y="1752639"/>
            <a:ext cx="11492931" cy="4584699"/>
          </a:xfrm>
        </p:spPr>
        <p:txBody>
          <a:bodyPr vert="horz" lIns="0" tIns="0" rIns="0" bIns="0" rtlCol="0" anchor="t">
            <a:normAutofit fontScale="85000" lnSpcReduction="10000"/>
          </a:bodyPr>
          <a:lstStyle/>
          <a:p>
            <a:r>
              <a:rPr lang="en-GB" sz="2400"/>
              <a:t>These requirements </a:t>
            </a:r>
            <a:r>
              <a:rPr lang="en-GB" sz="2400" b="1"/>
              <a:t>include</a:t>
            </a:r>
            <a:r>
              <a:rPr lang="en-GB" sz="2400"/>
              <a:t>: </a:t>
            </a:r>
          </a:p>
          <a:p>
            <a:endParaRPr lang="en-GB" sz="2400"/>
          </a:p>
          <a:p>
            <a:pPr marL="342900" indent="-342900">
              <a:buFont typeface="Arial" panose="020B0604020202020204" pitchFamily="34" charset="0"/>
              <a:buChar char="•"/>
            </a:pPr>
            <a:r>
              <a:rPr lang="en-GB" sz="2400"/>
              <a:t>In accordance with </a:t>
            </a:r>
            <a:r>
              <a:rPr lang="en-GB" sz="2400" err="1"/>
              <a:t>GPhC</a:t>
            </a:r>
            <a:r>
              <a:rPr lang="en-GB" sz="2400"/>
              <a:t> requirements, Employers must ensure that the trainee will have access to:</a:t>
            </a:r>
          </a:p>
          <a:p>
            <a:pPr marL="1028700" lvl="1" indent="-342900">
              <a:buFont typeface="Wingdings" panose="05000000000000000000" pitchFamily="2" charset="2"/>
              <a:buChar char="Ø"/>
            </a:pPr>
            <a:r>
              <a:rPr lang="en-GB" sz="2400"/>
              <a:t>a Prescribing Learning Environment</a:t>
            </a:r>
          </a:p>
          <a:p>
            <a:pPr marL="1028700" lvl="1" indent="-342900">
              <a:buFont typeface="Wingdings" panose="05000000000000000000" pitchFamily="2" charset="2"/>
              <a:buChar char="Ø"/>
            </a:pPr>
            <a:r>
              <a:rPr lang="en-GB" sz="2400"/>
              <a:t>a Designated Supervisor</a:t>
            </a:r>
          </a:p>
          <a:p>
            <a:pPr marL="1028700" lvl="1" indent="-342900">
              <a:buFont typeface="Wingdings" panose="05000000000000000000" pitchFamily="2" charset="2"/>
              <a:buChar char="Ø"/>
            </a:pPr>
            <a:r>
              <a:rPr lang="en-GB" sz="2400"/>
              <a:t>a Designated Prescribing Practitioner</a:t>
            </a:r>
          </a:p>
          <a:p>
            <a:pPr marL="1028700" lvl="1" indent="-342900">
              <a:buFont typeface="Wingdings" panose="05000000000000000000" pitchFamily="2" charset="2"/>
              <a:buChar char="Ø"/>
            </a:pPr>
            <a:endParaRPr lang="en-GB" sz="2400"/>
          </a:p>
          <a:p>
            <a:pPr marL="342900" indent="-342900">
              <a:buFont typeface="Arial" panose="020B0604020202020204" pitchFamily="34" charset="0"/>
              <a:buChar char="•"/>
            </a:pPr>
            <a:r>
              <a:rPr lang="en-GB" sz="2400"/>
              <a:t>Employers must use the NHS England Foundation Trainee Pharmacist Assessment Strategy</a:t>
            </a:r>
          </a:p>
          <a:p>
            <a:pPr marL="342900" indent="-342900">
              <a:buFont typeface="Arial" panose="020B0604020202020204" pitchFamily="34" charset="0"/>
              <a:buChar char="•"/>
            </a:pPr>
            <a:endParaRPr lang="en-GB" sz="2400"/>
          </a:p>
          <a:p>
            <a:pPr marL="342900" indent="-342900">
              <a:buFont typeface="Arial" panose="020B0604020202020204" pitchFamily="34" charset="0"/>
              <a:buChar char="•"/>
            </a:pPr>
            <a:r>
              <a:rPr lang="en-GB" sz="2400"/>
              <a:t>Employers must use the NHS England Foundation Trainee Pharmacist E-portfolio</a:t>
            </a:r>
          </a:p>
          <a:p>
            <a:pPr marL="342900" indent="-342900">
              <a:buFont typeface="Arial" panose="020B0604020202020204" pitchFamily="34" charset="0"/>
              <a:buChar char="•"/>
            </a:pPr>
            <a:endParaRPr lang="en-GB" sz="2400"/>
          </a:p>
          <a:p>
            <a:pPr marL="342900" indent="-342900">
              <a:buFont typeface="Arial" panose="020B0604020202020204" pitchFamily="34" charset="0"/>
              <a:buChar char="•"/>
            </a:pPr>
            <a:r>
              <a:rPr lang="en-GB" sz="2400"/>
              <a:t>All supervisors must comply with the requirements of the NHS England Workforce, Training and Education standards for supervisors</a:t>
            </a:r>
          </a:p>
        </p:txBody>
      </p:sp>
    </p:spTree>
    <p:extLst>
      <p:ext uri="{BB962C8B-B14F-4D97-AF65-F5344CB8AC3E}">
        <p14:creationId xmlns:p14="http://schemas.microsoft.com/office/powerpoint/2010/main" val="301058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HSE new">
  <a:themeElements>
    <a:clrScheme name="Custom 2">
      <a:dk1>
        <a:srgbClr val="FFFFFF"/>
      </a:dk1>
      <a:lt1>
        <a:srgbClr val="231F20"/>
      </a:lt1>
      <a:dk2>
        <a:srgbClr val="005EB8"/>
      </a:dk2>
      <a:lt2>
        <a:srgbClr val="F4F6F8"/>
      </a:lt2>
      <a:accent1>
        <a:srgbClr val="003087"/>
      </a:accent1>
      <a:accent2>
        <a:srgbClr val="768692"/>
      </a:accent2>
      <a:accent3>
        <a:srgbClr val="C7CED3"/>
      </a:accent3>
      <a:accent4>
        <a:srgbClr val="99DDEB"/>
      </a:accent4>
      <a:accent5>
        <a:srgbClr val="80D2CC"/>
      </a:accent5>
      <a:accent6>
        <a:srgbClr val="425563"/>
      </a:accent6>
      <a:hlink>
        <a:srgbClr val="005EB8"/>
      </a:hlink>
      <a:folHlink>
        <a:srgbClr val="0030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SE new" id="{6ED6A39F-2E23-4020-8B33-9F2839380A6E}" vid="{035F88CF-ACC0-417F-998E-2DC9D4F38F1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6ae39060-2231-423e-b8e4-c839774b5994">
      <UserInfo>
        <DisplayName>HEE Pharmacy Team Visitors</DisplayName>
        <AccountId>4</AccountId>
        <AccountType/>
      </UserInfo>
      <UserInfo>
        <DisplayName>SharingLinks.9136ab83-2518-492e-ba1e-670e64bbb40a.Flexible.1d1dfb53-60ab-4678-b8e0-f65f9b38d113</DisplayName>
        <AccountId>1210</AccountId>
        <AccountType/>
      </UserInfo>
      <UserInfo>
        <DisplayName>SharingLinks.9086f48d-5c1a-4f89-83fd-628c0cd99099.Flexible.e845ccba-38e2-49fb-97d5-9c2dba36f330</DisplayName>
        <AccountId>1208</AccountId>
        <AccountType/>
      </UserInfo>
      <UserInfo>
        <DisplayName>SharingLinks.9f77ffa7-b7bf-4b0f-97ea-bff37e5b0aaa.Flexible.fc31c5eb-d21c-4ae5-8d6a-d35637593fe3</DisplayName>
        <AccountId>1307</AccountId>
        <AccountType/>
      </UserInfo>
      <UserInfo>
        <DisplayName>Shamim, Atif (NHS ENGLAND - T1510)</DisplayName>
        <AccountId>58</AccountId>
        <AccountType/>
      </UserInfo>
      <UserInfo>
        <DisplayName>CHEESEMAN, Rosalyne (NHS ENGLAND - T1510)</DisplayName>
        <AccountId>25</AccountId>
        <AccountType/>
      </UserInfo>
      <UserInfo>
        <DisplayName>SOUTER, Rachel (NHS ENGLAND – X24)</DisplayName>
        <AccountId>2349</AccountId>
        <AccountType/>
      </UserInfo>
      <UserInfo>
        <DisplayName>PUAAR, Dalgeet (NHS ENGLAND - T1510)</DisplayName>
        <AccountId>16</AccountId>
        <AccountType/>
      </UserInfo>
      <UserInfo>
        <DisplayName>AIELLO, Matthew (NHS ENGLAND - T1510)</DisplayName>
        <AccountId>22</AccountId>
        <AccountType/>
      </UserInfo>
      <UserInfo>
        <DisplayName>CATTELL, Richard (NHS ENGLAND – X24)</DisplayName>
        <AccountId>2348</AccountId>
        <AccountType/>
      </UserInfo>
      <UserInfo>
        <DisplayName>BOAST, Melanie (NHS ENGLAND – X24)</DisplayName>
        <AccountId>2267</AccountId>
        <AccountType/>
      </UserInfo>
    </SharedWithUsers>
    <TaxCatchAll xmlns="6ae39060-2231-423e-b8e4-c839774b5994" xsi:nil="true"/>
    <lcf76f155ced4ddcb4097134ff3c332f xmlns="8f4fe6f9-136b-4826-bb7e-2ccad7d0e65c">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8AC8A31E680EC4BB93558C0197B4842" ma:contentTypeVersion="20" ma:contentTypeDescription="Create a new document." ma:contentTypeScope="" ma:versionID="4dc1a02f640198f63ffdd93fe67993bb">
  <xsd:schema xmlns:xsd="http://www.w3.org/2001/XMLSchema" xmlns:xs="http://www.w3.org/2001/XMLSchema" xmlns:p="http://schemas.microsoft.com/office/2006/metadata/properties" xmlns:ns1="http://schemas.microsoft.com/sharepoint/v3" xmlns:ns2="6ae39060-2231-423e-b8e4-c839774b5994" xmlns:ns3="8f4fe6f9-136b-4826-bb7e-2ccad7d0e65c" targetNamespace="http://schemas.microsoft.com/office/2006/metadata/properties" ma:root="true" ma:fieldsID="a3d399d28336f2159ece6fad979a5c94" ns1:_="" ns2:_="" ns3:_="">
    <xsd:import namespace="http://schemas.microsoft.com/sharepoint/v3"/>
    <xsd:import namespace="6ae39060-2231-423e-b8e4-c839774b5994"/>
    <xsd:import namespace="8f4fe6f9-136b-4826-bb7e-2ccad7d0e65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SearchProperties" minOccurs="0"/>
                <xsd:element ref="ns3:MediaServiceObjectDetectorVersions" minOccurs="0"/>
                <xsd:element ref="ns1:_ip_UnifiedCompliancePolicyProperties" minOccurs="0"/>
                <xsd:element ref="ns1:_ip_UnifiedCompliancePolicyUIAction" minOccurs="0"/>
                <xsd:element ref="ns3:lcf76f155ced4ddcb4097134ff3c332f" minOccurs="0"/>
                <xsd:element ref="ns2:TaxCatchAll" minOccurs="0"/>
                <xsd:element ref="ns3:MediaServiceDateTaken" minOccurs="0"/>
                <xsd:element ref="ns3:MediaServiceOCR"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ae39060-2231-423e-b8e4-c839774b5994" elementFormDefault="qualified">
    <xsd:import namespace="http://schemas.microsoft.com/office/2006/documentManagement/types"/>
    <xsd:import namespace="http://schemas.microsoft.com/office/infopath/2007/PartnerControls"/>
    <xsd:element name="SharedWithUsers" ma:index="8"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f4d1d373-9095-4cde-a3b5-7f5d63c643ff}" ma:internalName="TaxCatchAll" ma:showField="CatchAllData" ma:web="6ae39060-2231-423e-b8e4-c839774b599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f4fe6f9-136b-4826-bb7e-2ccad7d0e65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D9FD49-C1C5-400A-B04D-90A236984D1F}">
  <ds:schemaRefs>
    <ds:schemaRef ds:uri="http://purl.org/dc/terms/"/>
    <ds:schemaRef ds:uri="http://schemas.microsoft.com/office/2006/documentManagement/types"/>
    <ds:schemaRef ds:uri="http://schemas.microsoft.com/office/2006/metadata/properties"/>
    <ds:schemaRef ds:uri="http://schemas.openxmlformats.org/package/2006/metadata/core-properties"/>
    <ds:schemaRef ds:uri="http://schemas.microsoft.com/sharepoint/v3"/>
    <ds:schemaRef ds:uri="http://schemas.microsoft.com/office/infopath/2007/PartnerControls"/>
    <ds:schemaRef ds:uri="8f4fe6f9-136b-4826-bb7e-2ccad7d0e65c"/>
    <ds:schemaRef ds:uri="6ae39060-2231-423e-b8e4-c839774b5994"/>
    <ds:schemaRef ds:uri="http://www.w3.org/XML/1998/namespace"/>
    <ds:schemaRef ds:uri="http://purl.org/dc/dcmitype/"/>
    <ds:schemaRef ds:uri="http://purl.org/dc/elements/1.1/"/>
  </ds:schemaRefs>
</ds:datastoreItem>
</file>

<file path=customXml/itemProps2.xml><?xml version="1.0" encoding="utf-8"?>
<ds:datastoreItem xmlns:ds="http://schemas.openxmlformats.org/officeDocument/2006/customXml" ds:itemID="{A6333066-D95F-4DC9-8F45-8431A5C3C76B}">
  <ds:schemaRefs>
    <ds:schemaRef ds:uri="http://schemas.microsoft.com/sharepoint/v3/contenttype/forms"/>
  </ds:schemaRefs>
</ds:datastoreItem>
</file>

<file path=customXml/itemProps3.xml><?xml version="1.0" encoding="utf-8"?>
<ds:datastoreItem xmlns:ds="http://schemas.openxmlformats.org/officeDocument/2006/customXml" ds:itemID="{4AD7DFAB-62DB-4FB5-8B49-AC7B74B7D905}">
  <ds:schemaRefs>
    <ds:schemaRef ds:uri="6ae39060-2231-423e-b8e4-c839774b5994"/>
    <ds:schemaRef ds:uri="8f4fe6f9-136b-4826-bb7e-2ccad7d0e65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
  <TotalTime>5</TotalTime>
  <Words>2526</Words>
  <Application>Microsoft Office PowerPoint</Application>
  <PresentationFormat>Widescreen</PresentationFormat>
  <Paragraphs>296</Paragraphs>
  <Slides>28</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Frutiger W01</vt:lpstr>
      <vt:lpstr>inherit</vt:lpstr>
      <vt:lpstr>Wingdings</vt:lpstr>
      <vt:lpstr>NHSE new</vt:lpstr>
      <vt:lpstr>Initial Education and Training of Pharmacists (IETP) Reform: Implementation for 2025/26</vt:lpstr>
      <vt:lpstr>Content</vt:lpstr>
      <vt:lpstr>PowerPoint Presentation</vt:lpstr>
      <vt:lpstr>IETP reform – key facts (1)</vt:lpstr>
      <vt:lpstr>IETP reform – key facts (2)</vt:lpstr>
      <vt:lpstr>PowerPoint Presentation</vt:lpstr>
      <vt:lpstr>PowerPoint Presentation</vt:lpstr>
      <vt:lpstr>Supervision and Assessment (1)</vt:lpstr>
      <vt:lpstr>Supervision and Assessment (2)</vt:lpstr>
      <vt:lpstr>Supervision and Assessment (3)</vt:lpstr>
      <vt:lpstr>Supervision and Assessment (4)</vt:lpstr>
      <vt:lpstr>Prescribing Assessment Activities</vt:lpstr>
      <vt:lpstr>Nominated Prescribing Area</vt:lpstr>
      <vt:lpstr>Nominated Prescribing Area</vt:lpstr>
      <vt:lpstr>PowerPoint Presentation</vt:lpstr>
      <vt:lpstr>National Recruitment Scheme (NRS) process for 2025/26 (1)</vt:lpstr>
      <vt:lpstr>National Recruitment Scheme (NRS) process for 2025/26 (2)</vt:lpstr>
      <vt:lpstr>PowerPoint Presentation</vt:lpstr>
      <vt:lpstr>Planning foundation training posts for 2025/26</vt:lpstr>
      <vt:lpstr>Training for DPPs and DSs</vt:lpstr>
      <vt:lpstr>Education Supervisor Training - ProPharmace </vt:lpstr>
      <vt:lpstr>PowerPoint Presentation</vt:lpstr>
      <vt:lpstr>Training and Support in the Foundation Training Year (1)</vt:lpstr>
      <vt:lpstr>Training and Support in the Foundation Training Year (2)</vt:lpstr>
      <vt:lpstr>PowerPoint Presentation</vt:lpstr>
      <vt:lpstr>Next Steps</vt:lpstr>
      <vt:lpstr>NHS England Regional Contacts For advice and information about planning foundation trainee pharmacist places</vt:lpstr>
      <vt:lpstr>Find out more and get in touch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16.9</dc:title>
  <dc:creator>Craig Sanderson</dc:creator>
  <cp:lastModifiedBy>HADDINGTON, Nick (NHS ENGLAND - T1510)</cp:lastModifiedBy>
  <cp:revision>2</cp:revision>
  <dcterms:created xsi:type="dcterms:W3CDTF">2017-05-03T08:06:17Z</dcterms:created>
  <dcterms:modified xsi:type="dcterms:W3CDTF">2024-05-03T16:49:43Z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0x010100F8AC8A31E680EC4BB93558C0197B4842</vt:lpwstr>
  </property>
  <property fmtid="{D5CDD505-2E9C-101B-9397-08002B2CF9AE}" pid="3" name="TaxKeyword">
    <vt:lpwstr/>
  </property>
  <property fmtid="{D5CDD505-2E9C-101B-9397-08002B2CF9AE}" pid="4" name="Subject0">
    <vt:lpwstr/>
  </property>
  <property fmtid="{D5CDD505-2E9C-101B-9397-08002B2CF9AE}" pid="5" name="Document type0">
    <vt:lpwstr/>
  </property>
  <property fmtid="{D5CDD505-2E9C-101B-9397-08002B2CF9AE}" pid="6" name="WTTeamSiteDocumentType">
    <vt:lpwstr/>
  </property>
  <property fmtid="{D5CDD505-2E9C-101B-9397-08002B2CF9AE}" pid="7" name="WTTeamSiteDocumentTypeTaxHTField0">
    <vt:lpwstr/>
  </property>
  <property fmtid="{D5CDD505-2E9C-101B-9397-08002B2CF9AE}" pid="8" name="cebceaf3e3574cdab9f9dab6bbd34ddb">
    <vt:lpwstr/>
  </property>
  <property fmtid="{D5CDD505-2E9C-101B-9397-08002B2CF9AE}" pid="9" name="n2fe4ed80ae84f2cbc880662fe0a8735">
    <vt:lpwstr/>
  </property>
  <property fmtid="{D5CDD505-2E9C-101B-9397-08002B2CF9AE}" pid="10" name="TaxCatchAll">
    <vt:lpwstr/>
  </property>
  <property fmtid="{D5CDD505-2E9C-101B-9397-08002B2CF9AE}" pid="11" name="TaxKeywordTaxHTField">
    <vt:lpwstr/>
  </property>
  <property fmtid="{D5CDD505-2E9C-101B-9397-08002B2CF9AE}" pid="12" name="MediaServiceImageTags">
    <vt:lpwstr/>
  </property>
  <property fmtid="{D5CDD505-2E9C-101B-9397-08002B2CF9AE}" pid="13" name="_ExtendedDescription">
    <vt:lpwstr/>
  </property>
</Properties>
</file>