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49"/>
  </p:notesMasterIdLst>
  <p:handoutMasterIdLst>
    <p:handoutMasterId r:id="rId50"/>
  </p:handoutMasterIdLst>
  <p:sldIdLst>
    <p:sldId id="270" r:id="rId5"/>
    <p:sldId id="1955" r:id="rId6"/>
    <p:sldId id="1963" r:id="rId7"/>
    <p:sldId id="1956" r:id="rId8"/>
    <p:sldId id="1958" r:id="rId9"/>
    <p:sldId id="1973" r:id="rId10"/>
    <p:sldId id="1976" r:id="rId11"/>
    <p:sldId id="1979" r:id="rId12"/>
    <p:sldId id="1977" r:id="rId13"/>
    <p:sldId id="1978" r:id="rId14"/>
    <p:sldId id="2145707351" r:id="rId15"/>
    <p:sldId id="2147476061" r:id="rId16"/>
    <p:sldId id="2147476062" r:id="rId17"/>
    <p:sldId id="2147476082" r:id="rId18"/>
    <p:sldId id="2147476083" r:id="rId19"/>
    <p:sldId id="2147476084" r:id="rId20"/>
    <p:sldId id="2147476058" r:id="rId21"/>
    <p:sldId id="2147476059" r:id="rId22"/>
    <p:sldId id="2147476063" r:id="rId23"/>
    <p:sldId id="2147476064" r:id="rId24"/>
    <p:sldId id="2147476060" r:id="rId25"/>
    <p:sldId id="2147476078" r:id="rId26"/>
    <p:sldId id="1993" r:id="rId27"/>
    <p:sldId id="2147476079" r:id="rId28"/>
    <p:sldId id="2147476074" r:id="rId29"/>
    <p:sldId id="2147476077" r:id="rId30"/>
    <p:sldId id="2145707352" r:id="rId31"/>
    <p:sldId id="2147476086" r:id="rId32"/>
    <p:sldId id="2147476088" r:id="rId33"/>
    <p:sldId id="2147476087" r:id="rId34"/>
    <p:sldId id="1962" r:id="rId35"/>
    <p:sldId id="1957" r:id="rId36"/>
    <p:sldId id="1959" r:id="rId37"/>
    <p:sldId id="1964" r:id="rId38"/>
    <p:sldId id="1946" r:id="rId39"/>
    <p:sldId id="1984" r:id="rId40"/>
    <p:sldId id="2145707349" r:id="rId41"/>
    <p:sldId id="1981" r:id="rId42"/>
    <p:sldId id="1983" r:id="rId43"/>
    <p:sldId id="1982" r:id="rId44"/>
    <p:sldId id="1970" r:id="rId45"/>
    <p:sldId id="1971" r:id="rId46"/>
    <p:sldId id="2145707350" r:id="rId47"/>
    <p:sldId id="1975" r:id="rId48"/>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DCF902-B471-64F2-4186-79BF89259B9C}" name="Atif Shamim" initials="AS" userId="S::Atif.Shamim@hee.nhs.uk::aa0d184c-50b6-4c4d-8340-4be103b97b5b" providerId="AD"/>
  <p188:author id="{F9CE5A08-313E-4D47-877B-A8D4F978C60A}" name="Delphine Abbott" initials="DA" userId="S::Delphine.Abbott@hee.nhs.uk::d5aa380b-d8d4-4c2c-98fa-5bdee9899d7e" providerId="AD"/>
  <p188:author id="{65461B2C-C20F-90EF-C525-1C93227452A2}" name="Nick Haddington" initials="NH" userId="S::nick.haddington@hee.nhs.uk::cea9fb1f-7f98-4e90-b881-53166872c00e" providerId="AD"/>
  <p188:author id="{BCD8E933-8128-E303-7B66-ECCEA70DBC4E}" name="HADDINGTON, Nick (NHS ENGLAND - T1510)" initials="" userId="S::nick.haddington@nhs.net::89f7b0c8-7ad7-4ef8-b9d0-b587369c7680" providerId="AD"/>
  <p188:author id="{11569258-5F40-3614-DCC2-74C2DB87F331}" name="Atif Shamim" initials="AS" userId="S::atif.shamim@hee.nhs.uk::aa0d184c-50b6-4c4d-8340-4be103b97b5b" providerId="AD"/>
  <p188:author id="{5541815A-E322-D6B7-EF19-CFBA31D4E38A}" name="Sarah Crawshaw" initials="SC" userId="S::Sarah.Crawshaw@hee.nhs.uk::6edda0ea-b040-44bc-8586-70511c88c6f8" providerId="AD"/>
  <p188:author id="{CC6A756A-AB2B-5C60-5215-0449C8416680}" name="Rosalyne Cheeseman" initials="RC" userId="S::rosalyne.cheeseman@hee.nhs.uk::67d6ae17-c9ef-4204-bfed-3ae4bb3ecd6f" providerId="AD"/>
  <p188:author id="{021AF276-0420-7D16-AF73-B93703F02E6D}" name="Shamim, Atif (NHS ENGLAND - T1510)" initials="AS" userId="S::atif.shamim@nhs.net::2cc4dd74-7775-4ed3-8385-e85dd97be3fc" providerId="AD"/>
  <p188:author id="{93B25AB8-822D-95A3-F021-B9D52B7B7C58}" name="Paul Duell" initials="PD" userId="S::paul.duell@hee.nhs.uk::06597526-5954-4e5c-ba0e-31d59c069b49" providerId="AD"/>
  <p188:author id="{8CB8A5EC-2D8B-C725-5881-017778DD8ABD}" name="Delphine Abbott" initials="DA" userId="S::delphine.abbott@hee.nhs.uk::d5aa380b-d8d4-4c2c-98fa-5bdee9899d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0072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95726" autoAdjust="0"/>
  </p:normalViewPr>
  <p:slideViewPr>
    <p:cSldViewPr snapToGrid="0">
      <p:cViewPr>
        <p:scale>
          <a:sx n="75" d="100"/>
          <a:sy n="75" d="100"/>
        </p:scale>
        <p:origin x="2340" y="75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DDINGTON, Nick (NHS ENGLAND - T1510)" userId="89f7b0c8-7ad7-4ef8-b9d0-b587369c7680" providerId="ADAL" clId="{D6337DF9-6B95-42C2-A48F-C2D84CE69CA8}"/>
    <pc:docChg chg="undo redo custSel addSld delSld modSld sldOrd">
      <pc:chgData name="HADDINGTON, Nick (NHS ENGLAND - T1510)" userId="89f7b0c8-7ad7-4ef8-b9d0-b587369c7680" providerId="ADAL" clId="{D6337DF9-6B95-42C2-A48F-C2D84CE69CA8}" dt="2024-09-26T09:52:28.111" v="1020" actId="6549"/>
      <pc:docMkLst>
        <pc:docMk/>
      </pc:docMkLst>
      <pc:sldChg chg="modSp mod">
        <pc:chgData name="HADDINGTON, Nick (NHS ENGLAND - T1510)" userId="89f7b0c8-7ad7-4ef8-b9d0-b587369c7680" providerId="ADAL" clId="{D6337DF9-6B95-42C2-A48F-C2D84CE69CA8}" dt="2024-09-26T08:22:28.970" v="10" actId="20577"/>
        <pc:sldMkLst>
          <pc:docMk/>
          <pc:sldMk cId="3921903618" sldId="270"/>
        </pc:sldMkLst>
        <pc:spChg chg="mod">
          <ac:chgData name="HADDINGTON, Nick (NHS ENGLAND - T1510)" userId="89f7b0c8-7ad7-4ef8-b9d0-b587369c7680" providerId="ADAL" clId="{D6337DF9-6B95-42C2-A48F-C2D84CE69CA8}" dt="2024-09-26T08:22:28.970" v="10" actId="20577"/>
          <ac:spMkLst>
            <pc:docMk/>
            <pc:sldMk cId="3921903618" sldId="270"/>
            <ac:spMk id="3" creationId="{7CCCC25C-CC11-F580-B5E7-90363B7464DD}"/>
          </ac:spMkLst>
        </pc:spChg>
      </pc:sldChg>
      <pc:sldChg chg="modSp mod">
        <pc:chgData name="HADDINGTON, Nick (NHS ENGLAND - T1510)" userId="89f7b0c8-7ad7-4ef8-b9d0-b587369c7680" providerId="ADAL" clId="{D6337DF9-6B95-42C2-A48F-C2D84CE69CA8}" dt="2024-09-26T09:50:44.646" v="890" actId="20577"/>
        <pc:sldMkLst>
          <pc:docMk/>
          <pc:sldMk cId="1851969971" sldId="1946"/>
        </pc:sldMkLst>
        <pc:spChg chg="mod">
          <ac:chgData name="HADDINGTON, Nick (NHS ENGLAND - T1510)" userId="89f7b0c8-7ad7-4ef8-b9d0-b587369c7680" providerId="ADAL" clId="{D6337DF9-6B95-42C2-A48F-C2D84CE69CA8}" dt="2024-09-26T09:50:44.646" v="890" actId="20577"/>
          <ac:spMkLst>
            <pc:docMk/>
            <pc:sldMk cId="1851969971" sldId="1946"/>
            <ac:spMk id="5" creationId="{C594638D-C17F-D749-9360-E2332845D248}"/>
          </ac:spMkLst>
        </pc:spChg>
      </pc:sldChg>
      <pc:sldChg chg="modSp mod">
        <pc:chgData name="HADDINGTON, Nick (NHS ENGLAND - T1510)" userId="89f7b0c8-7ad7-4ef8-b9d0-b587369c7680" providerId="ADAL" clId="{D6337DF9-6B95-42C2-A48F-C2D84CE69CA8}" dt="2024-09-26T09:51:12.079" v="891" actId="113"/>
        <pc:sldMkLst>
          <pc:docMk/>
          <pc:sldMk cId="3166971120" sldId="1955"/>
        </pc:sldMkLst>
        <pc:spChg chg="mod">
          <ac:chgData name="HADDINGTON, Nick (NHS ENGLAND - T1510)" userId="89f7b0c8-7ad7-4ef8-b9d0-b587369c7680" providerId="ADAL" clId="{D6337DF9-6B95-42C2-A48F-C2D84CE69CA8}" dt="2024-09-26T09:51:12.079" v="891" actId="113"/>
          <ac:spMkLst>
            <pc:docMk/>
            <pc:sldMk cId="3166971120" sldId="1955"/>
            <ac:spMk id="5" creationId="{C594638D-C17F-D749-9360-E2332845D248}"/>
          </ac:spMkLst>
        </pc:spChg>
      </pc:sldChg>
      <pc:sldChg chg="modSp mod">
        <pc:chgData name="HADDINGTON, Nick (NHS ENGLAND - T1510)" userId="89f7b0c8-7ad7-4ef8-b9d0-b587369c7680" providerId="ADAL" clId="{D6337DF9-6B95-42C2-A48F-C2D84CE69CA8}" dt="2024-09-26T09:52:28.111" v="1020" actId="6549"/>
        <pc:sldMkLst>
          <pc:docMk/>
          <pc:sldMk cId="4265542120" sldId="1971"/>
        </pc:sldMkLst>
        <pc:spChg chg="mod">
          <ac:chgData name="HADDINGTON, Nick (NHS ENGLAND - T1510)" userId="89f7b0c8-7ad7-4ef8-b9d0-b587369c7680" providerId="ADAL" clId="{D6337DF9-6B95-42C2-A48F-C2D84CE69CA8}" dt="2024-09-26T09:52:02.051" v="979" actId="20577"/>
          <ac:spMkLst>
            <pc:docMk/>
            <pc:sldMk cId="4265542120" sldId="1971"/>
            <ac:spMk id="2" creationId="{45A83655-C2ED-C23C-82EB-04E0035CC605}"/>
          </ac:spMkLst>
        </pc:spChg>
        <pc:spChg chg="mod">
          <ac:chgData name="HADDINGTON, Nick (NHS ENGLAND - T1510)" userId="89f7b0c8-7ad7-4ef8-b9d0-b587369c7680" providerId="ADAL" clId="{D6337DF9-6B95-42C2-A48F-C2D84CE69CA8}" dt="2024-09-26T09:52:28.111" v="1020" actId="6549"/>
          <ac:spMkLst>
            <pc:docMk/>
            <pc:sldMk cId="4265542120" sldId="1971"/>
            <ac:spMk id="5" creationId="{C594638D-C17F-D749-9360-E2332845D248}"/>
          </ac:spMkLst>
        </pc:spChg>
      </pc:sldChg>
      <pc:sldChg chg="modSp mod">
        <pc:chgData name="HADDINGTON, Nick (NHS ENGLAND - T1510)" userId="89f7b0c8-7ad7-4ef8-b9d0-b587369c7680" providerId="ADAL" clId="{D6337DF9-6B95-42C2-A48F-C2D84CE69CA8}" dt="2024-09-26T08:36:09.691" v="364" actId="20577"/>
        <pc:sldMkLst>
          <pc:docMk/>
          <pc:sldMk cId="2628683523" sldId="1977"/>
        </pc:sldMkLst>
        <pc:spChg chg="mod">
          <ac:chgData name="HADDINGTON, Nick (NHS ENGLAND - T1510)" userId="89f7b0c8-7ad7-4ef8-b9d0-b587369c7680" providerId="ADAL" clId="{D6337DF9-6B95-42C2-A48F-C2D84CE69CA8}" dt="2024-09-26T08:27:48.274" v="235" actId="207"/>
          <ac:spMkLst>
            <pc:docMk/>
            <pc:sldMk cId="2628683523" sldId="1977"/>
            <ac:spMk id="5" creationId="{C594638D-C17F-D749-9360-E2332845D248}"/>
          </ac:spMkLst>
        </pc:spChg>
        <pc:spChg chg="mod">
          <ac:chgData name="HADDINGTON, Nick (NHS ENGLAND - T1510)" userId="89f7b0c8-7ad7-4ef8-b9d0-b587369c7680" providerId="ADAL" clId="{D6337DF9-6B95-42C2-A48F-C2D84CE69CA8}" dt="2024-09-26T08:36:09.691" v="364" actId="20577"/>
          <ac:spMkLst>
            <pc:docMk/>
            <pc:sldMk cId="2628683523" sldId="1977"/>
            <ac:spMk id="17" creationId="{38CD63A1-340F-AF47-BC76-77C1B8EFAD07}"/>
          </ac:spMkLst>
        </pc:spChg>
      </pc:sldChg>
      <pc:sldChg chg="modSp mod ord">
        <pc:chgData name="HADDINGTON, Nick (NHS ENGLAND - T1510)" userId="89f7b0c8-7ad7-4ef8-b9d0-b587369c7680" providerId="ADAL" clId="{D6337DF9-6B95-42C2-A48F-C2D84CE69CA8}" dt="2024-09-26T09:32:12.112" v="586" actId="207"/>
        <pc:sldMkLst>
          <pc:docMk/>
          <pc:sldMk cId="301058627" sldId="1978"/>
        </pc:sldMkLst>
        <pc:spChg chg="mod">
          <ac:chgData name="HADDINGTON, Nick (NHS ENGLAND - T1510)" userId="89f7b0c8-7ad7-4ef8-b9d0-b587369c7680" providerId="ADAL" clId="{D6337DF9-6B95-42C2-A48F-C2D84CE69CA8}" dt="2024-09-26T09:32:12.112" v="586" actId="207"/>
          <ac:spMkLst>
            <pc:docMk/>
            <pc:sldMk cId="301058627" sldId="1978"/>
            <ac:spMk id="5" creationId="{C594638D-C17F-D749-9360-E2332845D248}"/>
          </ac:spMkLst>
        </pc:spChg>
        <pc:spChg chg="mod">
          <ac:chgData name="HADDINGTON, Nick (NHS ENGLAND - T1510)" userId="89f7b0c8-7ad7-4ef8-b9d0-b587369c7680" providerId="ADAL" clId="{D6337DF9-6B95-42C2-A48F-C2D84CE69CA8}" dt="2024-09-26T08:36:13.092" v="366" actId="20577"/>
          <ac:spMkLst>
            <pc:docMk/>
            <pc:sldMk cId="301058627" sldId="1978"/>
            <ac:spMk id="17" creationId="{38CD63A1-340F-AF47-BC76-77C1B8EFAD07}"/>
          </ac:spMkLst>
        </pc:spChg>
      </pc:sldChg>
      <pc:sldChg chg="modSp mod ord">
        <pc:chgData name="HADDINGTON, Nick (NHS ENGLAND - T1510)" userId="89f7b0c8-7ad7-4ef8-b9d0-b587369c7680" providerId="ADAL" clId="{D6337DF9-6B95-42C2-A48F-C2D84CE69CA8}" dt="2024-09-26T08:36:05.801" v="362" actId="20577"/>
        <pc:sldMkLst>
          <pc:docMk/>
          <pc:sldMk cId="2748099151" sldId="1979"/>
        </pc:sldMkLst>
        <pc:spChg chg="mod">
          <ac:chgData name="HADDINGTON, Nick (NHS ENGLAND - T1510)" userId="89f7b0c8-7ad7-4ef8-b9d0-b587369c7680" providerId="ADAL" clId="{D6337DF9-6B95-42C2-A48F-C2D84CE69CA8}" dt="2024-09-26T08:36:05.801" v="362" actId="20577"/>
          <ac:spMkLst>
            <pc:docMk/>
            <pc:sldMk cId="2748099151" sldId="1979"/>
            <ac:spMk id="17" creationId="{38CD63A1-340F-AF47-BC76-77C1B8EFAD07}"/>
          </ac:spMkLst>
        </pc:spChg>
      </pc:sldChg>
      <pc:sldChg chg="del">
        <pc:chgData name="HADDINGTON, Nick (NHS ENGLAND - T1510)" userId="89f7b0c8-7ad7-4ef8-b9d0-b587369c7680" providerId="ADAL" clId="{D6337DF9-6B95-42C2-A48F-C2D84CE69CA8}" dt="2024-09-26T08:35:51.551" v="358" actId="47"/>
        <pc:sldMkLst>
          <pc:docMk/>
          <pc:sldMk cId="755207096" sldId="1980"/>
        </pc:sldMkLst>
      </pc:sldChg>
      <pc:sldChg chg="addSp modSp mod">
        <pc:chgData name="HADDINGTON, Nick (NHS ENGLAND - T1510)" userId="89f7b0c8-7ad7-4ef8-b9d0-b587369c7680" providerId="ADAL" clId="{D6337DF9-6B95-42C2-A48F-C2D84CE69CA8}" dt="2024-09-26T09:49:14.989" v="719" actId="1076"/>
        <pc:sldMkLst>
          <pc:docMk/>
          <pc:sldMk cId="464146944" sldId="1982"/>
        </pc:sldMkLst>
        <pc:spChg chg="add mod">
          <ac:chgData name="HADDINGTON, Nick (NHS ENGLAND - T1510)" userId="89f7b0c8-7ad7-4ef8-b9d0-b587369c7680" providerId="ADAL" clId="{D6337DF9-6B95-42C2-A48F-C2D84CE69CA8}" dt="2024-09-26T09:48:50.432" v="712" actId="1076"/>
          <ac:spMkLst>
            <pc:docMk/>
            <pc:sldMk cId="464146944" sldId="1982"/>
            <ac:spMk id="3" creationId="{FCE7D8BC-04F7-CCC1-EA62-CEBB435C5BB4}"/>
          </ac:spMkLst>
        </pc:spChg>
        <pc:spChg chg="mod">
          <ac:chgData name="HADDINGTON, Nick (NHS ENGLAND - T1510)" userId="89f7b0c8-7ad7-4ef8-b9d0-b587369c7680" providerId="ADAL" clId="{D6337DF9-6B95-42C2-A48F-C2D84CE69CA8}" dt="2024-09-26T09:49:09.464" v="718" actId="1076"/>
          <ac:spMkLst>
            <pc:docMk/>
            <pc:sldMk cId="464146944" sldId="1982"/>
            <ac:spMk id="4" creationId="{CE815DB1-D096-5A7C-39EA-C4267B650794}"/>
          </ac:spMkLst>
        </pc:spChg>
        <pc:spChg chg="add mod">
          <ac:chgData name="HADDINGTON, Nick (NHS ENGLAND - T1510)" userId="89f7b0c8-7ad7-4ef8-b9d0-b587369c7680" providerId="ADAL" clId="{D6337DF9-6B95-42C2-A48F-C2D84CE69CA8}" dt="2024-09-26T09:48:53.983" v="713" actId="1076"/>
          <ac:spMkLst>
            <pc:docMk/>
            <pc:sldMk cId="464146944" sldId="1982"/>
            <ac:spMk id="6" creationId="{72EED08F-C5EF-01BA-6ACA-D6A029E0FAAF}"/>
          </ac:spMkLst>
        </pc:spChg>
        <pc:spChg chg="mod">
          <ac:chgData name="HADDINGTON, Nick (NHS ENGLAND - T1510)" userId="89f7b0c8-7ad7-4ef8-b9d0-b587369c7680" providerId="ADAL" clId="{D6337DF9-6B95-42C2-A48F-C2D84CE69CA8}" dt="2024-09-26T09:49:14.989" v="719" actId="1076"/>
          <ac:spMkLst>
            <pc:docMk/>
            <pc:sldMk cId="464146944" sldId="1982"/>
            <ac:spMk id="17" creationId="{38CD63A1-340F-AF47-BC76-77C1B8EFAD07}"/>
          </ac:spMkLst>
        </pc:spChg>
      </pc:sldChg>
      <pc:sldChg chg="ord">
        <pc:chgData name="HADDINGTON, Nick (NHS ENGLAND - T1510)" userId="89f7b0c8-7ad7-4ef8-b9d0-b587369c7680" providerId="ADAL" clId="{D6337DF9-6B95-42C2-A48F-C2D84CE69CA8}" dt="2024-09-26T09:27:03.504" v="583"/>
        <pc:sldMkLst>
          <pc:docMk/>
          <pc:sldMk cId="666767623" sldId="1993"/>
        </pc:sldMkLst>
      </pc:sldChg>
      <pc:sldChg chg="del">
        <pc:chgData name="HADDINGTON, Nick (NHS ENGLAND - T1510)" userId="89f7b0c8-7ad7-4ef8-b9d0-b587369c7680" providerId="ADAL" clId="{D6337DF9-6B95-42C2-A48F-C2D84CE69CA8}" dt="2024-09-26T08:42:52.904" v="545" actId="47"/>
        <pc:sldMkLst>
          <pc:docMk/>
          <pc:sldMk cId="3667808373" sldId="2145707342"/>
        </pc:sldMkLst>
      </pc:sldChg>
      <pc:sldChg chg="del">
        <pc:chgData name="HADDINGTON, Nick (NHS ENGLAND - T1510)" userId="89f7b0c8-7ad7-4ef8-b9d0-b587369c7680" providerId="ADAL" clId="{D6337DF9-6B95-42C2-A48F-C2D84CE69CA8}" dt="2024-09-26T08:42:52.904" v="545" actId="47"/>
        <pc:sldMkLst>
          <pc:docMk/>
          <pc:sldMk cId="1664642074" sldId="2145707348"/>
        </pc:sldMkLst>
      </pc:sldChg>
      <pc:sldChg chg="modSp add mod ord">
        <pc:chgData name="HADDINGTON, Nick (NHS ENGLAND - T1510)" userId="89f7b0c8-7ad7-4ef8-b9d0-b587369c7680" providerId="ADAL" clId="{D6337DF9-6B95-42C2-A48F-C2D84CE69CA8}" dt="2024-09-26T08:43:23.460" v="548"/>
        <pc:sldMkLst>
          <pc:docMk/>
          <pc:sldMk cId="2591444908" sldId="2145707351"/>
        </pc:sldMkLst>
        <pc:spChg chg="mod">
          <ac:chgData name="HADDINGTON, Nick (NHS ENGLAND - T1510)" userId="89f7b0c8-7ad7-4ef8-b9d0-b587369c7680" providerId="ADAL" clId="{D6337DF9-6B95-42C2-A48F-C2D84CE69CA8}" dt="2024-09-26T08:34:46.271" v="278" actId="1076"/>
          <ac:spMkLst>
            <pc:docMk/>
            <pc:sldMk cId="2591444908" sldId="2145707351"/>
            <ac:spMk id="6" creationId="{8D91C164-7D16-83A6-2A77-2FEDA35B4711}"/>
          </ac:spMkLst>
        </pc:spChg>
      </pc:sldChg>
      <pc:sldChg chg="add del">
        <pc:chgData name="HADDINGTON, Nick (NHS ENGLAND - T1510)" userId="89f7b0c8-7ad7-4ef8-b9d0-b587369c7680" providerId="ADAL" clId="{D6337DF9-6B95-42C2-A48F-C2D84CE69CA8}" dt="2024-09-26T08:30:56.219" v="247"/>
        <pc:sldMkLst>
          <pc:docMk/>
          <pc:sldMk cId="605963137" sldId="2145707352"/>
        </pc:sldMkLst>
      </pc:sldChg>
      <pc:sldChg chg="modSp add mod">
        <pc:chgData name="HADDINGTON, Nick (NHS ENGLAND - T1510)" userId="89f7b0c8-7ad7-4ef8-b9d0-b587369c7680" providerId="ADAL" clId="{D6337DF9-6B95-42C2-A48F-C2D84CE69CA8}" dt="2024-09-26T08:35:37.550" v="357" actId="1076"/>
        <pc:sldMkLst>
          <pc:docMk/>
          <pc:sldMk cId="3184542289" sldId="2145707352"/>
        </pc:sldMkLst>
        <pc:spChg chg="mod">
          <ac:chgData name="HADDINGTON, Nick (NHS ENGLAND - T1510)" userId="89f7b0c8-7ad7-4ef8-b9d0-b587369c7680" providerId="ADAL" clId="{D6337DF9-6B95-42C2-A48F-C2D84CE69CA8}" dt="2024-09-26T08:35:37.550" v="357" actId="1076"/>
          <ac:spMkLst>
            <pc:docMk/>
            <pc:sldMk cId="3184542289" sldId="2145707352"/>
            <ac:spMk id="6" creationId="{8D91C164-7D16-83A6-2A77-2FEDA35B4711}"/>
          </ac:spMkLst>
        </pc:spChg>
      </pc:sldChg>
      <pc:sldChg chg="add del">
        <pc:chgData name="HADDINGTON, Nick (NHS ENGLAND - T1510)" userId="89f7b0c8-7ad7-4ef8-b9d0-b587369c7680" providerId="ADAL" clId="{D6337DF9-6B95-42C2-A48F-C2D84CE69CA8}" dt="2024-09-26T08:36:23.623" v="370"/>
        <pc:sldMkLst>
          <pc:docMk/>
          <pc:sldMk cId="2381313532" sldId="2145707353"/>
        </pc:sldMkLst>
      </pc:sldChg>
      <pc:sldChg chg="add del">
        <pc:chgData name="HADDINGTON, Nick (NHS ENGLAND - T1510)" userId="89f7b0c8-7ad7-4ef8-b9d0-b587369c7680" providerId="ADAL" clId="{D6337DF9-6B95-42C2-A48F-C2D84CE69CA8}" dt="2024-09-26T08:30:55.360" v="246"/>
        <pc:sldMkLst>
          <pc:docMk/>
          <pc:sldMk cId="4287299055" sldId="2145707353"/>
        </pc:sldMkLst>
      </pc:sldChg>
      <pc:sldChg chg="add del">
        <pc:chgData name="HADDINGTON, Nick (NHS ENGLAND - T1510)" userId="89f7b0c8-7ad7-4ef8-b9d0-b587369c7680" providerId="ADAL" clId="{D6337DF9-6B95-42C2-A48F-C2D84CE69CA8}" dt="2024-09-26T08:41:38.117" v="544"/>
        <pc:sldMkLst>
          <pc:docMk/>
          <pc:sldMk cId="1200718450" sldId="2145707356"/>
        </pc:sldMkLst>
      </pc:sldChg>
      <pc:sldChg chg="add del">
        <pc:chgData name="HADDINGTON, Nick (NHS ENGLAND - T1510)" userId="89f7b0c8-7ad7-4ef8-b9d0-b587369c7680" providerId="ADAL" clId="{D6337DF9-6B95-42C2-A48F-C2D84CE69CA8}" dt="2024-09-26T08:41:38.117" v="544"/>
        <pc:sldMkLst>
          <pc:docMk/>
          <pc:sldMk cId="2663800040" sldId="2145707357"/>
        </pc:sldMkLst>
      </pc:sldChg>
      <pc:sldChg chg="add del">
        <pc:chgData name="HADDINGTON, Nick (NHS ENGLAND - T1510)" userId="89f7b0c8-7ad7-4ef8-b9d0-b587369c7680" providerId="ADAL" clId="{D6337DF9-6B95-42C2-A48F-C2D84CE69CA8}" dt="2024-09-26T08:41:38.117" v="544"/>
        <pc:sldMkLst>
          <pc:docMk/>
          <pc:sldMk cId="3283562504" sldId="2145707359"/>
        </pc:sldMkLst>
      </pc:sldChg>
      <pc:sldChg chg="add del">
        <pc:chgData name="HADDINGTON, Nick (NHS ENGLAND - T1510)" userId="89f7b0c8-7ad7-4ef8-b9d0-b587369c7680" providerId="ADAL" clId="{D6337DF9-6B95-42C2-A48F-C2D84CE69CA8}" dt="2024-09-26T08:41:38.117" v="544"/>
        <pc:sldMkLst>
          <pc:docMk/>
          <pc:sldMk cId="1600702331" sldId="2145707360"/>
        </pc:sldMkLst>
      </pc:sldChg>
      <pc:sldChg chg="add">
        <pc:chgData name="HADDINGTON, Nick (NHS ENGLAND - T1510)" userId="89f7b0c8-7ad7-4ef8-b9d0-b587369c7680" providerId="ADAL" clId="{D6337DF9-6B95-42C2-A48F-C2D84CE69CA8}" dt="2024-09-26T08:42:57.292" v="546"/>
        <pc:sldMkLst>
          <pc:docMk/>
          <pc:sldMk cId="2222229421" sldId="2147476058"/>
        </pc:sldMkLst>
      </pc:sldChg>
      <pc:sldChg chg="add">
        <pc:chgData name="HADDINGTON, Nick (NHS ENGLAND - T1510)" userId="89f7b0c8-7ad7-4ef8-b9d0-b587369c7680" providerId="ADAL" clId="{D6337DF9-6B95-42C2-A48F-C2D84CE69CA8}" dt="2024-09-26T08:42:57.292" v="546"/>
        <pc:sldMkLst>
          <pc:docMk/>
          <pc:sldMk cId="2527711375" sldId="2147476059"/>
        </pc:sldMkLst>
      </pc:sldChg>
      <pc:sldChg chg="add del">
        <pc:chgData name="HADDINGTON, Nick (NHS ENGLAND - T1510)" userId="89f7b0c8-7ad7-4ef8-b9d0-b587369c7680" providerId="ADAL" clId="{D6337DF9-6B95-42C2-A48F-C2D84CE69CA8}" dt="2024-09-26T08:42:57.292" v="546"/>
        <pc:sldMkLst>
          <pc:docMk/>
          <pc:sldMk cId="2571386507" sldId="2147476060"/>
        </pc:sldMkLst>
      </pc:sldChg>
      <pc:sldChg chg="add del">
        <pc:chgData name="HADDINGTON, Nick (NHS ENGLAND - T1510)" userId="89f7b0c8-7ad7-4ef8-b9d0-b587369c7680" providerId="ADAL" clId="{D6337DF9-6B95-42C2-A48F-C2D84CE69CA8}" dt="2024-09-26T08:42:57.292" v="546"/>
        <pc:sldMkLst>
          <pc:docMk/>
          <pc:sldMk cId="185632371" sldId="2147476061"/>
        </pc:sldMkLst>
      </pc:sldChg>
      <pc:sldChg chg="add del">
        <pc:chgData name="HADDINGTON, Nick (NHS ENGLAND - T1510)" userId="89f7b0c8-7ad7-4ef8-b9d0-b587369c7680" providerId="ADAL" clId="{D6337DF9-6B95-42C2-A48F-C2D84CE69CA8}" dt="2024-09-26T08:41:38.117" v="544"/>
        <pc:sldMkLst>
          <pc:docMk/>
          <pc:sldMk cId="2045494985" sldId="2147476062"/>
        </pc:sldMkLst>
      </pc:sldChg>
      <pc:sldChg chg="addSp delSp modSp add mod">
        <pc:chgData name="HADDINGTON, Nick (NHS ENGLAND - T1510)" userId="89f7b0c8-7ad7-4ef8-b9d0-b587369c7680" providerId="ADAL" clId="{D6337DF9-6B95-42C2-A48F-C2D84CE69CA8}" dt="2024-09-26T09:26:38.965" v="581" actId="1076"/>
        <pc:sldMkLst>
          <pc:docMk/>
          <pc:sldMk cId="3457990944" sldId="2147476062"/>
        </pc:sldMkLst>
        <pc:picChg chg="del">
          <ac:chgData name="HADDINGTON, Nick (NHS ENGLAND - T1510)" userId="89f7b0c8-7ad7-4ef8-b9d0-b587369c7680" providerId="ADAL" clId="{D6337DF9-6B95-42C2-A48F-C2D84CE69CA8}" dt="2024-09-26T08:45:48.302" v="561" actId="478"/>
          <ac:picMkLst>
            <pc:docMk/>
            <pc:sldMk cId="3457990944" sldId="2147476062"/>
            <ac:picMk id="2" creationId="{627F398D-39CF-7467-5E3F-4E00CB9679DD}"/>
          </ac:picMkLst>
        </pc:picChg>
        <pc:picChg chg="add mod">
          <ac:chgData name="HADDINGTON, Nick (NHS ENGLAND - T1510)" userId="89f7b0c8-7ad7-4ef8-b9d0-b587369c7680" providerId="ADAL" clId="{D6337DF9-6B95-42C2-A48F-C2D84CE69CA8}" dt="2024-09-26T09:26:38.965" v="581" actId="1076"/>
          <ac:picMkLst>
            <pc:docMk/>
            <pc:sldMk cId="3457990944" sldId="2147476062"/>
            <ac:picMk id="4" creationId="{141284A0-4A93-41F8-00B0-EFA02BCE4A62}"/>
          </ac:picMkLst>
        </pc:picChg>
        <pc:picChg chg="add mod">
          <ac:chgData name="HADDINGTON, Nick (NHS ENGLAND - T1510)" userId="89f7b0c8-7ad7-4ef8-b9d0-b587369c7680" providerId="ADAL" clId="{D6337DF9-6B95-42C2-A48F-C2D84CE69CA8}" dt="2024-09-26T09:26:36.894" v="580" actId="1076"/>
          <ac:picMkLst>
            <pc:docMk/>
            <pc:sldMk cId="3457990944" sldId="2147476062"/>
            <ac:picMk id="6" creationId="{1E761039-53B5-7617-2FBC-B2C099F010AA}"/>
          </ac:picMkLst>
        </pc:picChg>
        <pc:picChg chg="add del">
          <ac:chgData name="HADDINGTON, Nick (NHS ENGLAND - T1510)" userId="89f7b0c8-7ad7-4ef8-b9d0-b587369c7680" providerId="ADAL" clId="{D6337DF9-6B95-42C2-A48F-C2D84CE69CA8}" dt="2024-09-26T08:46:30.061" v="568" actId="478"/>
          <ac:picMkLst>
            <pc:docMk/>
            <pc:sldMk cId="3457990944" sldId="2147476062"/>
            <ac:picMk id="1026" creationId="{388356E9-FC5A-02B2-7CAA-AE7B4C66B357}"/>
          </ac:picMkLst>
        </pc:picChg>
      </pc:sldChg>
      <pc:sldChg chg="add del">
        <pc:chgData name="HADDINGTON, Nick (NHS ENGLAND - T1510)" userId="89f7b0c8-7ad7-4ef8-b9d0-b587369c7680" providerId="ADAL" clId="{D6337DF9-6B95-42C2-A48F-C2D84CE69CA8}" dt="2024-09-26T08:42:57.292" v="546"/>
        <pc:sldMkLst>
          <pc:docMk/>
          <pc:sldMk cId="3162302729" sldId="2147476063"/>
        </pc:sldMkLst>
      </pc:sldChg>
      <pc:sldChg chg="add">
        <pc:chgData name="HADDINGTON, Nick (NHS ENGLAND - T1510)" userId="89f7b0c8-7ad7-4ef8-b9d0-b587369c7680" providerId="ADAL" clId="{D6337DF9-6B95-42C2-A48F-C2D84CE69CA8}" dt="2024-09-26T08:42:57.292" v="546"/>
        <pc:sldMkLst>
          <pc:docMk/>
          <pc:sldMk cId="26040308" sldId="2147476064"/>
        </pc:sldMkLst>
      </pc:sldChg>
      <pc:sldChg chg="add">
        <pc:chgData name="HADDINGTON, Nick (NHS ENGLAND - T1510)" userId="89f7b0c8-7ad7-4ef8-b9d0-b587369c7680" providerId="ADAL" clId="{D6337DF9-6B95-42C2-A48F-C2D84CE69CA8}" dt="2024-09-26T08:42:57.292" v="546"/>
        <pc:sldMkLst>
          <pc:docMk/>
          <pc:sldMk cId="1318303040" sldId="2147476074"/>
        </pc:sldMkLst>
      </pc:sldChg>
      <pc:sldChg chg="add del">
        <pc:chgData name="HADDINGTON, Nick (NHS ENGLAND - T1510)" userId="89f7b0c8-7ad7-4ef8-b9d0-b587369c7680" providerId="ADAL" clId="{D6337DF9-6B95-42C2-A48F-C2D84CE69CA8}" dt="2024-09-26T08:42:57.292" v="546"/>
        <pc:sldMkLst>
          <pc:docMk/>
          <pc:sldMk cId="4185776388" sldId="2147476077"/>
        </pc:sldMkLst>
      </pc:sldChg>
      <pc:sldChg chg="add">
        <pc:chgData name="HADDINGTON, Nick (NHS ENGLAND - T1510)" userId="89f7b0c8-7ad7-4ef8-b9d0-b587369c7680" providerId="ADAL" clId="{D6337DF9-6B95-42C2-A48F-C2D84CE69CA8}" dt="2024-09-26T08:42:57.292" v="546"/>
        <pc:sldMkLst>
          <pc:docMk/>
          <pc:sldMk cId="3095475495" sldId="2147476078"/>
        </pc:sldMkLst>
      </pc:sldChg>
      <pc:sldChg chg="add">
        <pc:chgData name="HADDINGTON, Nick (NHS ENGLAND - T1510)" userId="89f7b0c8-7ad7-4ef8-b9d0-b587369c7680" providerId="ADAL" clId="{D6337DF9-6B95-42C2-A48F-C2D84CE69CA8}" dt="2024-09-26T08:42:57.292" v="546"/>
        <pc:sldMkLst>
          <pc:docMk/>
          <pc:sldMk cId="3257876489" sldId="2147476079"/>
        </pc:sldMkLst>
      </pc:sldChg>
      <pc:sldChg chg="add del">
        <pc:chgData name="HADDINGTON, Nick (NHS ENGLAND - T1510)" userId="89f7b0c8-7ad7-4ef8-b9d0-b587369c7680" providerId="ADAL" clId="{D6337DF9-6B95-42C2-A48F-C2D84CE69CA8}" dt="2024-09-26T08:46:25.742" v="566" actId="47"/>
        <pc:sldMkLst>
          <pc:docMk/>
          <pc:sldMk cId="2859758303" sldId="2147476082"/>
        </pc:sldMkLst>
      </pc:sldChg>
      <pc:sldChg chg="add del">
        <pc:chgData name="HADDINGTON, Nick (NHS ENGLAND - T1510)" userId="89f7b0c8-7ad7-4ef8-b9d0-b587369c7680" providerId="ADAL" clId="{D6337DF9-6B95-42C2-A48F-C2D84CE69CA8}" dt="2024-09-26T08:46:00.291" v="565" actId="47"/>
        <pc:sldMkLst>
          <pc:docMk/>
          <pc:sldMk cId="2550191510" sldId="2147476083"/>
        </pc:sldMkLst>
      </pc:sldChg>
      <pc:sldChg chg="add">
        <pc:chgData name="HADDINGTON, Nick (NHS ENGLAND - T1510)" userId="89f7b0c8-7ad7-4ef8-b9d0-b587369c7680" providerId="ADAL" clId="{D6337DF9-6B95-42C2-A48F-C2D84CE69CA8}" dt="2024-09-26T08:42:57.292" v="546"/>
        <pc:sldMkLst>
          <pc:docMk/>
          <pc:sldMk cId="2045494985" sldId="2147476084"/>
        </pc:sldMkLst>
      </pc:sldChg>
      <pc:sldMasterChg chg="delSldLayout">
        <pc:chgData name="HADDINGTON, Nick (NHS ENGLAND - T1510)" userId="89f7b0c8-7ad7-4ef8-b9d0-b587369c7680" providerId="ADAL" clId="{D6337DF9-6B95-42C2-A48F-C2D84CE69CA8}" dt="2024-09-26T08:42:52.904" v="545" actId="47"/>
        <pc:sldMasterMkLst>
          <pc:docMk/>
          <pc:sldMasterMk cId="1300130471" sldId="2147483687"/>
        </pc:sldMasterMkLst>
        <pc:sldLayoutChg chg="del">
          <pc:chgData name="HADDINGTON, Nick (NHS ENGLAND - T1510)" userId="89f7b0c8-7ad7-4ef8-b9d0-b587369c7680" providerId="ADAL" clId="{D6337DF9-6B95-42C2-A48F-C2D84CE69CA8}" dt="2024-09-26T08:42:52.904" v="545" actId="47"/>
          <pc:sldLayoutMkLst>
            <pc:docMk/>
            <pc:sldMasterMk cId="1300130471" sldId="2147483687"/>
            <pc:sldLayoutMk cId="931120337" sldId="2147483705"/>
          </pc:sldLayoutMkLst>
        </pc:sldLayoutChg>
      </pc:sldMasterChg>
    </pc:docChg>
  </pc:docChgLst>
  <pc:docChgLst>
    <pc:chgData name="HADDINGTON, Nick (NHS ENGLAND - T1510)" userId="89f7b0c8-7ad7-4ef8-b9d0-b587369c7680" providerId="ADAL" clId="{1CC343AD-1AEA-4890-9749-0FAC8980D8EF}"/>
    <pc:docChg chg="undo redo custSel addSld delSld modSld sldOrd">
      <pc:chgData name="HADDINGTON, Nick (NHS ENGLAND - T1510)" userId="89f7b0c8-7ad7-4ef8-b9d0-b587369c7680" providerId="ADAL" clId="{1CC343AD-1AEA-4890-9749-0FAC8980D8EF}" dt="2024-10-10T09:36:13.760" v="1410" actId="478"/>
      <pc:docMkLst>
        <pc:docMk/>
      </pc:docMkLst>
      <pc:sldChg chg="modSp mod">
        <pc:chgData name="HADDINGTON, Nick (NHS ENGLAND - T1510)" userId="89f7b0c8-7ad7-4ef8-b9d0-b587369c7680" providerId="ADAL" clId="{1CC343AD-1AEA-4890-9749-0FAC8980D8EF}" dt="2024-10-04T12:10:16.260" v="452" actId="404"/>
        <pc:sldMkLst>
          <pc:docMk/>
          <pc:sldMk cId="1333412422" sldId="1957"/>
        </pc:sldMkLst>
        <pc:spChg chg="mod">
          <ac:chgData name="HADDINGTON, Nick (NHS ENGLAND - T1510)" userId="89f7b0c8-7ad7-4ef8-b9d0-b587369c7680" providerId="ADAL" clId="{1CC343AD-1AEA-4890-9749-0FAC8980D8EF}" dt="2024-10-03T13:45:52.300" v="385" actId="1076"/>
          <ac:spMkLst>
            <pc:docMk/>
            <pc:sldMk cId="1333412422" sldId="1957"/>
            <ac:spMk id="17" creationId="{38CD63A1-340F-AF47-BC76-77C1B8EFAD07}"/>
          </ac:spMkLst>
        </pc:spChg>
        <pc:graphicFrameChg chg="mod modGraphic">
          <ac:chgData name="HADDINGTON, Nick (NHS ENGLAND - T1510)" userId="89f7b0c8-7ad7-4ef8-b9d0-b587369c7680" providerId="ADAL" clId="{1CC343AD-1AEA-4890-9749-0FAC8980D8EF}" dt="2024-10-04T12:10:16.260" v="452" actId="404"/>
          <ac:graphicFrameMkLst>
            <pc:docMk/>
            <pc:sldMk cId="1333412422" sldId="1957"/>
            <ac:graphicFrameMk id="2" creationId="{CEBFAB49-1C08-9DDE-073E-E72E03A45407}"/>
          </ac:graphicFrameMkLst>
        </pc:graphicFrameChg>
      </pc:sldChg>
      <pc:sldChg chg="delSp mod ord">
        <pc:chgData name="HADDINGTON, Nick (NHS ENGLAND - T1510)" userId="89f7b0c8-7ad7-4ef8-b9d0-b587369c7680" providerId="ADAL" clId="{1CC343AD-1AEA-4890-9749-0FAC8980D8EF}" dt="2024-10-10T09:36:13.760" v="1410" actId="478"/>
        <pc:sldMkLst>
          <pc:docMk/>
          <pc:sldMk cId="3907240332" sldId="2145707349"/>
        </pc:sldMkLst>
        <pc:spChg chg="del">
          <ac:chgData name="HADDINGTON, Nick (NHS ENGLAND - T1510)" userId="89f7b0c8-7ad7-4ef8-b9d0-b587369c7680" providerId="ADAL" clId="{1CC343AD-1AEA-4890-9749-0FAC8980D8EF}" dt="2024-10-10T09:36:13.760" v="1410" actId="478"/>
          <ac:spMkLst>
            <pc:docMk/>
            <pc:sldMk cId="3907240332" sldId="2145707349"/>
            <ac:spMk id="2" creationId="{DFD27163-07C0-8BA3-1740-9869690F7586}"/>
          </ac:spMkLst>
        </pc:spChg>
        <pc:spChg chg="del">
          <ac:chgData name="HADDINGTON, Nick (NHS ENGLAND - T1510)" userId="89f7b0c8-7ad7-4ef8-b9d0-b587369c7680" providerId="ADAL" clId="{1CC343AD-1AEA-4890-9749-0FAC8980D8EF}" dt="2024-10-10T09:36:12.295" v="1409" actId="478"/>
          <ac:spMkLst>
            <pc:docMk/>
            <pc:sldMk cId="3907240332" sldId="2145707349"/>
            <ac:spMk id="3" creationId="{3124B0B9-7379-E826-FE5C-DF06D222D4ED}"/>
          </ac:spMkLst>
        </pc:spChg>
      </pc:sldChg>
      <pc:sldChg chg="modSp mod">
        <pc:chgData name="HADDINGTON, Nick (NHS ENGLAND - T1510)" userId="89f7b0c8-7ad7-4ef8-b9d0-b587369c7680" providerId="ADAL" clId="{1CC343AD-1AEA-4890-9749-0FAC8980D8EF}" dt="2024-10-03T10:53:50.809" v="147" actId="14734"/>
        <pc:sldMkLst>
          <pc:docMk/>
          <pc:sldMk cId="896101118" sldId="2145707350"/>
        </pc:sldMkLst>
        <pc:graphicFrameChg chg="mod modGraphic">
          <ac:chgData name="HADDINGTON, Nick (NHS ENGLAND - T1510)" userId="89f7b0c8-7ad7-4ef8-b9d0-b587369c7680" providerId="ADAL" clId="{1CC343AD-1AEA-4890-9749-0FAC8980D8EF}" dt="2024-10-03T10:53:50.809" v="147" actId="14734"/>
          <ac:graphicFrameMkLst>
            <pc:docMk/>
            <pc:sldMk cId="896101118" sldId="2145707350"/>
            <ac:graphicFrameMk id="5" creationId="{8FE68F14-C266-4850-34F9-4C71114B791F}"/>
          </ac:graphicFrameMkLst>
        </pc:graphicFrameChg>
      </pc:sldChg>
      <pc:sldChg chg="modSp mod">
        <pc:chgData name="HADDINGTON, Nick (NHS ENGLAND - T1510)" userId="89f7b0c8-7ad7-4ef8-b9d0-b587369c7680" providerId="ADAL" clId="{1CC343AD-1AEA-4890-9749-0FAC8980D8EF}" dt="2024-10-10T09:34:50.110" v="1408" actId="20577"/>
        <pc:sldMkLst>
          <pc:docMk/>
          <pc:sldMk cId="2591444908" sldId="2145707351"/>
        </pc:sldMkLst>
        <pc:spChg chg="mod">
          <ac:chgData name="HADDINGTON, Nick (NHS ENGLAND - T1510)" userId="89f7b0c8-7ad7-4ef8-b9d0-b587369c7680" providerId="ADAL" clId="{1CC343AD-1AEA-4890-9749-0FAC8980D8EF}" dt="2024-10-10T09:34:50.110" v="1408" actId="20577"/>
          <ac:spMkLst>
            <pc:docMk/>
            <pc:sldMk cId="2591444908" sldId="2145707351"/>
            <ac:spMk id="6" creationId="{8D91C164-7D16-83A6-2A77-2FEDA35B4711}"/>
          </ac:spMkLst>
        </pc:spChg>
      </pc:sldChg>
      <pc:sldChg chg="modSp mod">
        <pc:chgData name="HADDINGTON, Nick (NHS ENGLAND - T1510)" userId="89f7b0c8-7ad7-4ef8-b9d0-b587369c7680" providerId="ADAL" clId="{1CC343AD-1AEA-4890-9749-0FAC8980D8EF}" dt="2024-10-04T13:25:29.282" v="1187" actId="1076"/>
        <pc:sldMkLst>
          <pc:docMk/>
          <pc:sldMk cId="3184542289" sldId="2145707352"/>
        </pc:sldMkLst>
        <pc:spChg chg="mod">
          <ac:chgData name="HADDINGTON, Nick (NHS ENGLAND - T1510)" userId="89f7b0c8-7ad7-4ef8-b9d0-b587369c7680" providerId="ADAL" clId="{1CC343AD-1AEA-4890-9749-0FAC8980D8EF}" dt="2024-10-04T13:25:29.282" v="1187" actId="1076"/>
          <ac:spMkLst>
            <pc:docMk/>
            <pc:sldMk cId="3184542289" sldId="2145707352"/>
            <ac:spMk id="6" creationId="{8D91C164-7D16-83A6-2A77-2FEDA35B4711}"/>
          </ac:spMkLst>
        </pc:spChg>
      </pc:sldChg>
      <pc:sldChg chg="addSp delSp modSp mod">
        <pc:chgData name="HADDINGTON, Nick (NHS ENGLAND - T1510)" userId="89f7b0c8-7ad7-4ef8-b9d0-b587369c7680" providerId="ADAL" clId="{1CC343AD-1AEA-4890-9749-0FAC8980D8EF}" dt="2024-10-03T10:40:12.403" v="61" actId="1076"/>
        <pc:sldMkLst>
          <pc:docMk/>
          <pc:sldMk cId="185632371" sldId="2147476061"/>
        </pc:sldMkLst>
        <pc:picChg chg="add mod">
          <ac:chgData name="HADDINGTON, Nick (NHS ENGLAND - T1510)" userId="89f7b0c8-7ad7-4ef8-b9d0-b587369c7680" providerId="ADAL" clId="{1CC343AD-1AEA-4890-9749-0FAC8980D8EF}" dt="2024-10-03T10:40:12.403" v="61" actId="1076"/>
          <ac:picMkLst>
            <pc:docMk/>
            <pc:sldMk cId="185632371" sldId="2147476061"/>
            <ac:picMk id="2" creationId="{7740A9C9-0464-FC5D-F195-0CE2CAC8EFF7}"/>
          </ac:picMkLst>
        </pc:picChg>
        <pc:picChg chg="del">
          <ac:chgData name="HADDINGTON, Nick (NHS ENGLAND - T1510)" userId="89f7b0c8-7ad7-4ef8-b9d0-b587369c7680" providerId="ADAL" clId="{1CC343AD-1AEA-4890-9749-0FAC8980D8EF}" dt="2024-10-03T10:40:05.331" v="57" actId="478"/>
          <ac:picMkLst>
            <pc:docMk/>
            <pc:sldMk cId="185632371" sldId="2147476061"/>
            <ac:picMk id="3" creationId="{17F19742-F307-BBB5-A173-B17D785AD2D7}"/>
          </ac:picMkLst>
        </pc:picChg>
      </pc:sldChg>
      <pc:sldChg chg="addSp modSp">
        <pc:chgData name="HADDINGTON, Nick (NHS ENGLAND - T1510)" userId="89f7b0c8-7ad7-4ef8-b9d0-b587369c7680" providerId="ADAL" clId="{1CC343AD-1AEA-4890-9749-0FAC8980D8EF}" dt="2024-10-03T10:40:02.076" v="56" actId="571"/>
        <pc:sldMkLst>
          <pc:docMk/>
          <pc:sldMk cId="3457990944" sldId="2147476062"/>
        </pc:sldMkLst>
        <pc:picChg chg="add mod">
          <ac:chgData name="HADDINGTON, Nick (NHS ENGLAND - T1510)" userId="89f7b0c8-7ad7-4ef8-b9d0-b587369c7680" providerId="ADAL" clId="{1CC343AD-1AEA-4890-9749-0FAC8980D8EF}" dt="2024-10-03T10:40:02.076" v="56" actId="571"/>
          <ac:picMkLst>
            <pc:docMk/>
            <pc:sldMk cId="3457990944" sldId="2147476062"/>
            <ac:picMk id="2" creationId="{2D2D96E9-EB7D-3C0C-CBAC-EF0ACC87A8F8}"/>
          </ac:picMkLst>
        </pc:picChg>
      </pc:sldChg>
      <pc:sldChg chg="modSp mod ord">
        <pc:chgData name="HADDINGTON, Nick (NHS ENGLAND - T1510)" userId="89f7b0c8-7ad7-4ef8-b9d0-b587369c7680" providerId="ADAL" clId="{1CC343AD-1AEA-4890-9749-0FAC8980D8EF}" dt="2024-10-04T15:35:59.112" v="1320"/>
        <pc:sldMkLst>
          <pc:docMk/>
          <pc:sldMk cId="1318303040" sldId="2147476074"/>
        </pc:sldMkLst>
        <pc:spChg chg="mod">
          <ac:chgData name="HADDINGTON, Nick (NHS ENGLAND - T1510)" userId="89f7b0c8-7ad7-4ef8-b9d0-b587369c7680" providerId="ADAL" clId="{1CC343AD-1AEA-4890-9749-0FAC8980D8EF}" dt="2024-10-04T15:35:30.578" v="1318" actId="20577"/>
          <ac:spMkLst>
            <pc:docMk/>
            <pc:sldMk cId="1318303040" sldId="2147476074"/>
            <ac:spMk id="2" creationId="{BC8F59F0-319A-27B0-E7A5-645EFDC8E2DB}"/>
          </ac:spMkLst>
        </pc:spChg>
      </pc:sldChg>
      <pc:sldChg chg="modSp mod">
        <pc:chgData name="HADDINGTON, Nick (NHS ENGLAND - T1510)" userId="89f7b0c8-7ad7-4ef8-b9d0-b587369c7680" providerId="ADAL" clId="{1CC343AD-1AEA-4890-9749-0FAC8980D8EF}" dt="2024-10-04T15:33:31.656" v="1270" actId="27636"/>
        <pc:sldMkLst>
          <pc:docMk/>
          <pc:sldMk cId="2045494985" sldId="2147476084"/>
        </pc:sldMkLst>
        <pc:spChg chg="mod">
          <ac:chgData name="HADDINGTON, Nick (NHS ENGLAND - T1510)" userId="89f7b0c8-7ad7-4ef8-b9d0-b587369c7680" providerId="ADAL" clId="{1CC343AD-1AEA-4890-9749-0FAC8980D8EF}" dt="2024-10-04T15:33:31.656" v="1270" actId="27636"/>
          <ac:spMkLst>
            <pc:docMk/>
            <pc:sldMk cId="2045494985" sldId="2147476084"/>
            <ac:spMk id="5" creationId="{C594638D-C17F-D749-9360-E2332845D248}"/>
          </ac:spMkLst>
        </pc:spChg>
      </pc:sldChg>
      <pc:sldChg chg="modSp add del mod ord">
        <pc:chgData name="HADDINGTON, Nick (NHS ENGLAND - T1510)" userId="89f7b0c8-7ad7-4ef8-b9d0-b587369c7680" providerId="ADAL" clId="{1CC343AD-1AEA-4890-9749-0FAC8980D8EF}" dt="2024-10-04T15:36:54.420" v="1358" actId="47"/>
        <pc:sldMkLst>
          <pc:docMk/>
          <pc:sldMk cId="4109989758" sldId="2147476085"/>
        </pc:sldMkLst>
        <pc:spChg chg="mod">
          <ac:chgData name="HADDINGTON, Nick (NHS ENGLAND - T1510)" userId="89f7b0c8-7ad7-4ef8-b9d0-b587369c7680" providerId="ADAL" clId="{1CC343AD-1AEA-4890-9749-0FAC8980D8EF}" dt="2024-10-03T09:07:11.661" v="55" actId="20577"/>
          <ac:spMkLst>
            <pc:docMk/>
            <pc:sldMk cId="4109989758" sldId="2147476085"/>
            <ac:spMk id="6" creationId="{8D91C164-7D16-83A6-2A77-2FEDA35B4711}"/>
          </ac:spMkLst>
        </pc:spChg>
      </pc:sldChg>
      <pc:sldChg chg="modSp add mod">
        <pc:chgData name="HADDINGTON, Nick (NHS ENGLAND - T1510)" userId="89f7b0c8-7ad7-4ef8-b9d0-b587369c7680" providerId="ADAL" clId="{1CC343AD-1AEA-4890-9749-0FAC8980D8EF}" dt="2024-10-04T15:36:21.760" v="1324" actId="20577"/>
        <pc:sldMkLst>
          <pc:docMk/>
          <pc:sldMk cId="3205845611" sldId="2147476086"/>
        </pc:sldMkLst>
        <pc:spChg chg="mod">
          <ac:chgData name="HADDINGTON, Nick (NHS ENGLAND - T1510)" userId="89f7b0c8-7ad7-4ef8-b9d0-b587369c7680" providerId="ADAL" clId="{1CC343AD-1AEA-4890-9749-0FAC8980D8EF}" dt="2024-10-04T13:24:28.218" v="1185" actId="113"/>
          <ac:spMkLst>
            <pc:docMk/>
            <pc:sldMk cId="3205845611" sldId="2147476086"/>
            <ac:spMk id="2" creationId="{3B0B695A-AD85-4EED-9108-DE584F27A7B1}"/>
          </ac:spMkLst>
        </pc:spChg>
        <pc:spChg chg="mod">
          <ac:chgData name="HADDINGTON, Nick (NHS ENGLAND - T1510)" userId="89f7b0c8-7ad7-4ef8-b9d0-b587369c7680" providerId="ADAL" clId="{1CC343AD-1AEA-4890-9749-0FAC8980D8EF}" dt="2024-10-04T15:36:21.760" v="1324" actId="20577"/>
          <ac:spMkLst>
            <pc:docMk/>
            <pc:sldMk cId="3205845611" sldId="2147476086"/>
            <ac:spMk id="17" creationId="{38CD63A1-340F-AF47-BC76-77C1B8EFAD07}"/>
          </ac:spMkLst>
        </pc:spChg>
      </pc:sldChg>
      <pc:sldChg chg="addSp delSp modSp add mod">
        <pc:chgData name="HADDINGTON, Nick (NHS ENGLAND - T1510)" userId="89f7b0c8-7ad7-4ef8-b9d0-b587369c7680" providerId="ADAL" clId="{1CC343AD-1AEA-4890-9749-0FAC8980D8EF}" dt="2024-10-04T15:36:35.297" v="1357" actId="20577"/>
        <pc:sldMkLst>
          <pc:docMk/>
          <pc:sldMk cId="2287574917" sldId="2147476087"/>
        </pc:sldMkLst>
        <pc:spChg chg="del">
          <ac:chgData name="HADDINGTON, Nick (NHS ENGLAND - T1510)" userId="89f7b0c8-7ad7-4ef8-b9d0-b587369c7680" providerId="ADAL" clId="{1CC343AD-1AEA-4890-9749-0FAC8980D8EF}" dt="2024-10-04T13:17:21.127" v="629" actId="478"/>
          <ac:spMkLst>
            <pc:docMk/>
            <pc:sldMk cId="2287574917" sldId="2147476087"/>
            <ac:spMk id="2" creationId="{3B0B695A-AD85-4EED-9108-DE584F27A7B1}"/>
          </ac:spMkLst>
        </pc:spChg>
        <pc:spChg chg="mod">
          <ac:chgData name="HADDINGTON, Nick (NHS ENGLAND - T1510)" userId="89f7b0c8-7ad7-4ef8-b9d0-b587369c7680" providerId="ADAL" clId="{1CC343AD-1AEA-4890-9749-0FAC8980D8EF}" dt="2024-10-04T13:18:25.380" v="634" actId="1076"/>
          <ac:spMkLst>
            <pc:docMk/>
            <pc:sldMk cId="2287574917" sldId="2147476087"/>
            <ac:spMk id="4" creationId="{B1AA0503-CF8D-219C-2B36-EAB82BAA04AF}"/>
          </ac:spMkLst>
        </pc:spChg>
        <pc:spChg chg="mod">
          <ac:chgData name="HADDINGTON, Nick (NHS ENGLAND - T1510)" userId="89f7b0c8-7ad7-4ef8-b9d0-b587369c7680" providerId="ADAL" clId="{1CC343AD-1AEA-4890-9749-0FAC8980D8EF}" dt="2024-10-04T13:24:00.212" v="1146" actId="5793"/>
          <ac:spMkLst>
            <pc:docMk/>
            <pc:sldMk cId="2287574917" sldId="2147476087"/>
            <ac:spMk id="5" creationId="{C594638D-C17F-D749-9360-E2332845D248}"/>
          </ac:spMkLst>
        </pc:spChg>
        <pc:spChg chg="add mod">
          <ac:chgData name="HADDINGTON, Nick (NHS ENGLAND - T1510)" userId="89f7b0c8-7ad7-4ef8-b9d0-b587369c7680" providerId="ADAL" clId="{1CC343AD-1AEA-4890-9749-0FAC8980D8EF}" dt="2024-10-04T13:18:46.462" v="644" actId="5793"/>
          <ac:spMkLst>
            <pc:docMk/>
            <pc:sldMk cId="2287574917" sldId="2147476087"/>
            <ac:spMk id="7" creationId="{D0BDB1B8-17F9-B8B1-5995-E9E557AE2BB5}"/>
          </ac:spMkLst>
        </pc:spChg>
        <pc:spChg chg="mod">
          <ac:chgData name="HADDINGTON, Nick (NHS ENGLAND - T1510)" userId="89f7b0c8-7ad7-4ef8-b9d0-b587369c7680" providerId="ADAL" clId="{1CC343AD-1AEA-4890-9749-0FAC8980D8EF}" dt="2024-10-04T15:36:35.297" v="1357" actId="20577"/>
          <ac:spMkLst>
            <pc:docMk/>
            <pc:sldMk cId="2287574917" sldId="2147476087"/>
            <ac:spMk id="17" creationId="{38CD63A1-340F-AF47-BC76-77C1B8EFAD07}"/>
          </ac:spMkLst>
        </pc:spChg>
        <pc:picChg chg="add mod">
          <ac:chgData name="HADDINGTON, Nick (NHS ENGLAND - T1510)" userId="89f7b0c8-7ad7-4ef8-b9d0-b587369c7680" providerId="ADAL" clId="{1CC343AD-1AEA-4890-9749-0FAC8980D8EF}" dt="2024-10-04T13:24:08.001" v="1147" actId="1076"/>
          <ac:picMkLst>
            <pc:docMk/>
            <pc:sldMk cId="2287574917" sldId="2147476087"/>
            <ac:picMk id="6" creationId="{895290CE-1DA1-2565-F737-CD711EA1426D}"/>
          </ac:picMkLst>
        </pc:picChg>
      </pc:sldChg>
      <pc:sldChg chg="addSp delSp modSp add mod">
        <pc:chgData name="HADDINGTON, Nick (NHS ENGLAND - T1510)" userId="89f7b0c8-7ad7-4ef8-b9d0-b587369c7680" providerId="ADAL" clId="{1CC343AD-1AEA-4890-9749-0FAC8980D8EF}" dt="2024-10-04T15:36:29.680" v="1348" actId="20577"/>
        <pc:sldMkLst>
          <pc:docMk/>
          <pc:sldMk cId="3089927838" sldId="2147476088"/>
        </pc:sldMkLst>
        <pc:spChg chg="del mod">
          <ac:chgData name="HADDINGTON, Nick (NHS ENGLAND - T1510)" userId="89f7b0c8-7ad7-4ef8-b9d0-b587369c7680" providerId="ADAL" clId="{1CC343AD-1AEA-4890-9749-0FAC8980D8EF}" dt="2024-10-04T13:25:42.112" v="1191" actId="478"/>
          <ac:spMkLst>
            <pc:docMk/>
            <pc:sldMk cId="3089927838" sldId="2147476088"/>
            <ac:spMk id="2" creationId="{3B0B695A-AD85-4EED-9108-DE584F27A7B1}"/>
          </ac:spMkLst>
        </pc:spChg>
        <pc:spChg chg="mod">
          <ac:chgData name="HADDINGTON, Nick (NHS ENGLAND - T1510)" userId="89f7b0c8-7ad7-4ef8-b9d0-b587369c7680" providerId="ADAL" clId="{1CC343AD-1AEA-4890-9749-0FAC8980D8EF}" dt="2024-10-04T15:36:29.680" v="1348" actId="20577"/>
          <ac:spMkLst>
            <pc:docMk/>
            <pc:sldMk cId="3089927838" sldId="2147476088"/>
            <ac:spMk id="17" creationId="{38CD63A1-340F-AF47-BC76-77C1B8EFAD07}"/>
          </ac:spMkLst>
        </pc:spChg>
        <pc:picChg chg="add mod">
          <ac:chgData name="HADDINGTON, Nick (NHS ENGLAND - T1510)" userId="89f7b0c8-7ad7-4ef8-b9d0-b587369c7680" providerId="ADAL" clId="{1CC343AD-1AEA-4890-9749-0FAC8980D8EF}" dt="2024-10-04T13:26:03.329" v="1195" actId="208"/>
          <ac:picMkLst>
            <pc:docMk/>
            <pc:sldMk cId="3089927838" sldId="2147476088"/>
            <ac:picMk id="6" creationId="{C551835F-6470-8CF1-05EF-6224991D69E9}"/>
          </ac:picMkLst>
        </pc:picChg>
        <pc:picChg chg="add mod">
          <ac:chgData name="HADDINGTON, Nick (NHS ENGLAND - T1510)" userId="89f7b0c8-7ad7-4ef8-b9d0-b587369c7680" providerId="ADAL" clId="{1CC343AD-1AEA-4890-9749-0FAC8980D8EF}" dt="2024-10-04T13:26:37.712" v="1199" actId="208"/>
          <ac:picMkLst>
            <pc:docMk/>
            <pc:sldMk cId="3089927838" sldId="2147476088"/>
            <ac:picMk id="8" creationId="{E386175F-C524-DBB8-7817-2A9FCE027C5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1790A331-7ADD-4391-8CA5-606C9BFD26F5}" type="datetimeFigureOut">
              <a:rPr lang="en-GB" smtClean="0"/>
              <a:t>10/10/2024</a:t>
            </a:fld>
            <a:endParaRPr lang="en-GB"/>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002AE991-F138-4FD8-982E-957F3CA6A0F6}" type="datetimeFigureOut">
              <a:rPr lang="en-GB" smtClean="0"/>
              <a:t>10/10/2024</a:t>
            </a:fld>
            <a:endParaRPr lang="en-GB"/>
          </a:p>
        </p:txBody>
      </p:sp>
      <p:sp>
        <p:nvSpPr>
          <p:cNvPr id="4" name="Slide Image Placeholder 3"/>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A470DE-FDEF-4ADC-8B72-5E08AC75DF2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540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800">
                <a:solidFill>
                  <a:srgbClr val="FF0000"/>
                </a:solidFill>
                <a:latin typeface="Arial"/>
                <a:cs typeface="Arial"/>
              </a:rPr>
              <a:t>Nick</a:t>
            </a:r>
            <a:endParaRPr lang="en-US"/>
          </a:p>
        </p:txBody>
      </p:sp>
      <p:sp>
        <p:nvSpPr>
          <p:cNvPr id="4" name="Slide Number Placeholder 3"/>
          <p:cNvSpPr>
            <a:spLocks noGrp="1"/>
          </p:cNvSpPr>
          <p:nvPr>
            <p:ph type="sldNum" sz="quarter" idx="5"/>
          </p:nvPr>
        </p:nvSpPr>
        <p:spPr/>
        <p:txBody>
          <a:bodyPr/>
          <a:lstStyle/>
          <a:p>
            <a:fld id="{9A4EC7EF-95E1-3D44-A982-BC7A3E9C617E}" type="slidenum">
              <a:rPr lang="en-GB" smtClean="0"/>
              <a:t>14</a:t>
            </a:fld>
            <a:endParaRPr lang="en-GB"/>
          </a:p>
        </p:txBody>
      </p:sp>
    </p:spTree>
    <p:extLst>
      <p:ext uri="{BB962C8B-B14F-4D97-AF65-F5344CB8AC3E}">
        <p14:creationId xmlns:p14="http://schemas.microsoft.com/office/powerpoint/2010/main" val="1290022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800" dirty="0">
                <a:solidFill>
                  <a:srgbClr val="FF0000"/>
                </a:solidFill>
                <a:latin typeface="Arial"/>
                <a:cs typeface="Arial"/>
              </a:rPr>
              <a:t>Nick</a:t>
            </a:r>
            <a:endParaRPr lang="en-US" dirty="0"/>
          </a:p>
        </p:txBody>
      </p:sp>
      <p:sp>
        <p:nvSpPr>
          <p:cNvPr id="4" name="Slide Number Placeholder 3"/>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39508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800">
                <a:solidFill>
                  <a:srgbClr val="FF0000"/>
                </a:solidFill>
                <a:latin typeface="Arial"/>
                <a:cs typeface="Arial"/>
              </a:rPr>
              <a:t>Nick</a:t>
            </a:r>
            <a:endParaRPr lang="en-US"/>
          </a:p>
        </p:txBody>
      </p:sp>
      <p:sp>
        <p:nvSpPr>
          <p:cNvPr id="4" name="Slide Number Placeholder 3"/>
          <p:cNvSpPr>
            <a:spLocks noGrp="1"/>
          </p:cNvSpPr>
          <p:nvPr>
            <p:ph type="sldNum" sz="quarter" idx="5"/>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1470015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Nick</a:t>
            </a:r>
            <a:endParaRPr lang="en-US"/>
          </a:p>
        </p:txBody>
      </p:sp>
    </p:spTree>
    <p:extLst>
      <p:ext uri="{BB962C8B-B14F-4D97-AF65-F5344CB8AC3E}">
        <p14:creationId xmlns:p14="http://schemas.microsoft.com/office/powerpoint/2010/main" val="3601143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800">
                <a:solidFill>
                  <a:srgbClr val="FF0000"/>
                </a:solidFill>
                <a:latin typeface="Arial"/>
                <a:cs typeface="Arial"/>
              </a:rPr>
              <a:t>Nick</a:t>
            </a:r>
            <a:endParaRPr lang="en-US"/>
          </a:p>
        </p:txBody>
      </p:sp>
      <p:sp>
        <p:nvSpPr>
          <p:cNvPr id="4" name="Slide Number Placeholder 3"/>
          <p:cNvSpPr>
            <a:spLocks noGrp="1"/>
          </p:cNvSpPr>
          <p:nvPr>
            <p:ph type="sldNum" sz="quarter" idx="5"/>
          </p:nvPr>
        </p:nvSpPr>
        <p:spPr/>
        <p:txBody>
          <a:bodyPr/>
          <a:lstStyle/>
          <a:p>
            <a:fld id="{9A4EC7EF-95E1-3D44-A982-BC7A3E9C617E}" type="slidenum">
              <a:rPr lang="en-GB" smtClean="0"/>
              <a:t>18</a:t>
            </a:fld>
            <a:endParaRPr lang="en-GB"/>
          </a:p>
        </p:txBody>
      </p:sp>
    </p:spTree>
    <p:extLst>
      <p:ext uri="{BB962C8B-B14F-4D97-AF65-F5344CB8AC3E}">
        <p14:creationId xmlns:p14="http://schemas.microsoft.com/office/powerpoint/2010/main" val="2000362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Nick</a:t>
            </a:r>
          </a:p>
        </p:txBody>
      </p:sp>
    </p:spTree>
    <p:extLst>
      <p:ext uri="{BB962C8B-B14F-4D97-AF65-F5344CB8AC3E}">
        <p14:creationId xmlns:p14="http://schemas.microsoft.com/office/powerpoint/2010/main" val="974268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Nick</a:t>
            </a:r>
          </a:p>
        </p:txBody>
      </p:sp>
    </p:spTree>
    <p:extLst>
      <p:ext uri="{BB962C8B-B14F-4D97-AF65-F5344CB8AC3E}">
        <p14:creationId xmlns:p14="http://schemas.microsoft.com/office/powerpoint/2010/main" val="2922673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Nick</a:t>
            </a:r>
          </a:p>
        </p:txBody>
      </p:sp>
    </p:spTree>
    <p:extLst>
      <p:ext uri="{BB962C8B-B14F-4D97-AF65-F5344CB8AC3E}">
        <p14:creationId xmlns:p14="http://schemas.microsoft.com/office/powerpoint/2010/main" val="3624394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Nick</a:t>
            </a:r>
            <a:endParaRPr lang="en-GB"/>
          </a:p>
        </p:txBody>
      </p:sp>
      <p:sp>
        <p:nvSpPr>
          <p:cNvPr id="4" name="Slide Number Placeholder 3"/>
          <p:cNvSpPr>
            <a:spLocks noGrp="1"/>
          </p:cNvSpPr>
          <p:nvPr>
            <p:ph type="sldNum" sz="quarter" idx="5"/>
          </p:nvPr>
        </p:nvSpPr>
        <p:spPr/>
        <p:txBody>
          <a:bodyPr/>
          <a:lstStyle/>
          <a:p>
            <a:fld id="{8C3AC96A-6576-470B-A9D2-FDE3C4E7126B}" type="slidenum">
              <a:rPr lang="en-GB" smtClean="0"/>
              <a:t>22</a:t>
            </a:fld>
            <a:endParaRPr lang="en-GB"/>
          </a:p>
        </p:txBody>
      </p:sp>
    </p:spTree>
    <p:extLst>
      <p:ext uri="{BB962C8B-B14F-4D97-AF65-F5344CB8AC3E}">
        <p14:creationId xmlns:p14="http://schemas.microsoft.com/office/powerpoint/2010/main" val="2391698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Nick</a:t>
            </a:r>
          </a:p>
        </p:txBody>
      </p:sp>
    </p:spTree>
    <p:extLst>
      <p:ext uri="{BB962C8B-B14F-4D97-AF65-F5344CB8AC3E}">
        <p14:creationId xmlns:p14="http://schemas.microsoft.com/office/powerpoint/2010/main" val="3308346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693525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Nick</a:t>
            </a:r>
            <a:endParaRPr lang="en-GB"/>
          </a:p>
        </p:txBody>
      </p:sp>
    </p:spTree>
    <p:extLst>
      <p:ext uri="{BB962C8B-B14F-4D97-AF65-F5344CB8AC3E}">
        <p14:creationId xmlns:p14="http://schemas.microsoft.com/office/powerpoint/2010/main" val="76052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Nick</a:t>
            </a:r>
            <a:endParaRPr lang="en-GB"/>
          </a:p>
        </p:txBody>
      </p:sp>
    </p:spTree>
    <p:extLst>
      <p:ext uri="{BB962C8B-B14F-4D97-AF65-F5344CB8AC3E}">
        <p14:creationId xmlns:p14="http://schemas.microsoft.com/office/powerpoint/2010/main" val="119124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28</a:t>
            </a:fld>
            <a:endParaRPr lang="en-GB"/>
          </a:p>
        </p:txBody>
      </p:sp>
    </p:spTree>
    <p:extLst>
      <p:ext uri="{BB962C8B-B14F-4D97-AF65-F5344CB8AC3E}">
        <p14:creationId xmlns:p14="http://schemas.microsoft.com/office/powerpoint/2010/main" val="2675060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29</a:t>
            </a:fld>
            <a:endParaRPr lang="en-GB"/>
          </a:p>
        </p:txBody>
      </p:sp>
    </p:spTree>
    <p:extLst>
      <p:ext uri="{BB962C8B-B14F-4D97-AF65-F5344CB8AC3E}">
        <p14:creationId xmlns:p14="http://schemas.microsoft.com/office/powerpoint/2010/main" val="2889575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30</a:t>
            </a:fld>
            <a:endParaRPr lang="en-GB"/>
          </a:p>
        </p:txBody>
      </p:sp>
    </p:spTree>
    <p:extLst>
      <p:ext uri="{BB962C8B-B14F-4D97-AF65-F5344CB8AC3E}">
        <p14:creationId xmlns:p14="http://schemas.microsoft.com/office/powerpoint/2010/main" val="1325920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32</a:t>
            </a:fld>
            <a:endParaRPr lang="en-GB"/>
          </a:p>
        </p:txBody>
      </p:sp>
    </p:spTree>
    <p:extLst>
      <p:ext uri="{BB962C8B-B14F-4D97-AF65-F5344CB8AC3E}">
        <p14:creationId xmlns:p14="http://schemas.microsoft.com/office/powerpoint/2010/main" val="2913225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33</a:t>
            </a:fld>
            <a:endParaRPr lang="en-GB"/>
          </a:p>
        </p:txBody>
      </p:sp>
    </p:spTree>
    <p:extLst>
      <p:ext uri="{BB962C8B-B14F-4D97-AF65-F5344CB8AC3E}">
        <p14:creationId xmlns:p14="http://schemas.microsoft.com/office/powerpoint/2010/main" val="1188488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35</a:t>
            </a:fld>
            <a:endParaRPr lang="en-GB"/>
          </a:p>
        </p:txBody>
      </p:sp>
    </p:spTree>
    <p:extLst>
      <p:ext uri="{BB962C8B-B14F-4D97-AF65-F5344CB8AC3E}">
        <p14:creationId xmlns:p14="http://schemas.microsoft.com/office/powerpoint/2010/main" val="265009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36</a:t>
            </a:fld>
            <a:endParaRPr lang="en-GB"/>
          </a:p>
        </p:txBody>
      </p:sp>
    </p:spTree>
    <p:extLst>
      <p:ext uri="{BB962C8B-B14F-4D97-AF65-F5344CB8AC3E}">
        <p14:creationId xmlns:p14="http://schemas.microsoft.com/office/powerpoint/2010/main" val="2173484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39</a:t>
            </a:fld>
            <a:endParaRPr lang="en-GB"/>
          </a:p>
        </p:txBody>
      </p:sp>
    </p:spTree>
    <p:extLst>
      <p:ext uri="{BB962C8B-B14F-4D97-AF65-F5344CB8AC3E}">
        <p14:creationId xmlns:p14="http://schemas.microsoft.com/office/powerpoint/2010/main" val="3519590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1827587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40</a:t>
            </a:fld>
            <a:endParaRPr lang="en-GB"/>
          </a:p>
        </p:txBody>
      </p:sp>
    </p:spTree>
    <p:extLst>
      <p:ext uri="{BB962C8B-B14F-4D97-AF65-F5344CB8AC3E}">
        <p14:creationId xmlns:p14="http://schemas.microsoft.com/office/powerpoint/2010/main" val="4184456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42</a:t>
            </a:fld>
            <a:endParaRPr lang="en-GB"/>
          </a:p>
        </p:txBody>
      </p:sp>
    </p:spTree>
    <p:extLst>
      <p:ext uri="{BB962C8B-B14F-4D97-AF65-F5344CB8AC3E}">
        <p14:creationId xmlns:p14="http://schemas.microsoft.com/office/powerpoint/2010/main" val="2732018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44</a:t>
            </a:fld>
            <a:endParaRPr lang="en-GB"/>
          </a:p>
        </p:txBody>
      </p:sp>
    </p:spTree>
    <p:extLst>
      <p:ext uri="{BB962C8B-B14F-4D97-AF65-F5344CB8AC3E}">
        <p14:creationId xmlns:p14="http://schemas.microsoft.com/office/powerpoint/2010/main" val="3562513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3551372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1992318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2812687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1823040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800">
                <a:solidFill>
                  <a:srgbClr val="FF0000"/>
                </a:solidFill>
                <a:latin typeface="Arial"/>
                <a:cs typeface="Arial"/>
              </a:rPr>
              <a:t>Nick</a:t>
            </a:r>
            <a:endParaRPr lang="en-US"/>
          </a:p>
        </p:txBody>
      </p:sp>
      <p:sp>
        <p:nvSpPr>
          <p:cNvPr id="4" name="Slide Number Placeholder 3"/>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3993789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Nick</a:t>
            </a:r>
            <a:endParaRPr lang="en-US"/>
          </a:p>
        </p:txBody>
      </p:sp>
    </p:spTree>
    <p:extLst>
      <p:ext uri="{BB962C8B-B14F-4D97-AF65-F5344CB8AC3E}">
        <p14:creationId xmlns:p14="http://schemas.microsoft.com/office/powerpoint/2010/main" val="3203552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hyperlink" Target="https://www.linkedin.com/company/nhse-wte/" TargetMode="External"/><Relationship Id="rId7" Type="http://schemas.openxmlformats.org/officeDocument/2006/relationships/image" Target="../media/image13.svg"/><Relationship Id="rId12" Type="http://schemas.openxmlformats.org/officeDocument/2006/relationships/image" Target="../media/image2.png"/><Relationship Id="rId2" Type="http://schemas.openxmlformats.org/officeDocument/2006/relationships/hyperlink" Target="https://twitter.com/SWPharm_NHSEWTE" TargetMode="External"/><Relationship Id="rId16" Type="http://schemas.openxmlformats.org/officeDocument/2006/relationships/hyperlink" Target="mailto:Pharmacy.sw@hee.nhs.uk" TargetMode="External"/><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hyperlink" Target="https://www.hee.nhs.uk/" TargetMode="External"/><Relationship Id="rId15" Type="http://schemas.openxmlformats.org/officeDocument/2006/relationships/image" Target="../media/image20.svg"/><Relationship Id="rId10" Type="http://schemas.openxmlformats.org/officeDocument/2006/relationships/image" Target="../media/image16.png"/><Relationship Id="rId4" Type="http://schemas.openxmlformats.org/officeDocument/2006/relationships/hyperlink" Target="https://www.england.nhs.uk/" TargetMode="External"/><Relationship Id="rId9" Type="http://schemas.openxmlformats.org/officeDocument/2006/relationships/image" Target="../media/image15.svg"/><Relationship Id="rId14"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83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29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04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01292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con Grid Boxes 2UP with Intr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CF5444-DD33-9C60-EE5C-BAE130A1CBF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0" y="1735014"/>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60240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ICON Grid Boxes 4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22" name="Straight Connector 21">
            <a:extLst>
              <a:ext uri="{FF2B5EF4-FFF2-40B4-BE49-F238E27FC236}">
                <a16:creationId xmlns:a16="http://schemas.microsoft.com/office/drawing/2014/main" id="{ED046538-6FA9-4F4C-86B3-9F8268B46A7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0" y="1285014"/>
            <a:ext cx="3564001" cy="4769711"/>
          </a:xfrm>
        </p:spPr>
        <p:txBody>
          <a:bodyPr/>
          <a:lstStyle>
            <a:lvl1pPr marL="0" indent="0">
              <a:buNone/>
              <a:defRPr sz="2200">
                <a:solidFill>
                  <a:schemeClr val="accent6"/>
                </a:solidFill>
              </a:defRPr>
            </a:lvl1pPr>
          </a:lstStyle>
          <a:p>
            <a:r>
              <a:rPr lang="en-GB"/>
              <a:t>Intro summary text goes here</a:t>
            </a:r>
          </a:p>
        </p:txBody>
      </p:sp>
      <p:pic>
        <p:nvPicPr>
          <p:cNvPr id="3" name="Picture 2">
            <a:extLst>
              <a:ext uri="{FF2B5EF4-FFF2-40B4-BE49-F238E27FC236}">
                <a16:creationId xmlns:a16="http://schemas.microsoft.com/office/drawing/2014/main" id="{7D55FB54-F5EA-C613-D5F4-F3C0063B3E26}"/>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82802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2370978"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83955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49"/>
            <a:ext cx="3564000" cy="3764374"/>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49"/>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1285014"/>
            <a:ext cx="3564001" cy="4769711"/>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16415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EXT Grid boxes, Titles 4UP +Intr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EBD2400-C5F8-6FA7-2AD7-D6C6E9D59298}"/>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0" y="1393014"/>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4"/>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4"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3636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4"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4"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65762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23656E6-FF78-F94F-8811-84EB59CAC3BF}"/>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269705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950FC886-343C-4B72-AFE6-F0497CBE7873}"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3881377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08244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34691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141472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29167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p:nvPicPr>
        <p:blipFill>
          <a:blip r:embed="rId2"/>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855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04060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0372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26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83235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89030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3300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p:nvSpPr>
        <p:spPr>
          <a:xfrm>
            <a:off x="5610769" y="2808746"/>
            <a:ext cx="5133431"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a:t>
            </a:r>
            <a:r>
              <a:rPr kumimoji="0" lang="en-GB" sz="2400" b="1" i="0" u="none" strike="noStrike" kern="1200" cap="none" spc="20" normalizeH="0" baseline="0" noProof="0">
                <a:ln>
                  <a:noFill/>
                </a:ln>
                <a:solidFill>
                  <a:schemeClr val="tx1"/>
                </a:solidFill>
                <a:effectLst/>
                <a:uLnTx/>
                <a:uFillTx/>
                <a:latin typeface="+mn-lt"/>
                <a:ea typeface="+mn-ea"/>
                <a:cs typeface="+mn-cs"/>
                <a:hlinkClick r:id="rId2"/>
              </a:rPr>
              <a:t>@SWPharm_NHSEWTE</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a:t>
            </a:r>
            <a:r>
              <a:rPr kumimoji="0" lang="en-GB" sz="2400" b="1" i="0" u="none" strike="noStrike" kern="1200" cap="none" spc="20" normalizeH="0" baseline="0" noProof="0">
                <a:ln>
                  <a:noFill/>
                </a:ln>
                <a:solidFill>
                  <a:schemeClr val="tx1"/>
                </a:solidFill>
                <a:effectLst/>
                <a:uLnTx/>
                <a:uFillTx/>
                <a:latin typeface="+mn-lt"/>
                <a:ea typeface="+mn-ea"/>
                <a:cs typeface="+mn-cs"/>
                <a:hlinkClick r:id="rId3"/>
              </a:rPr>
              <a:t>company/</a:t>
            </a:r>
            <a:r>
              <a:rPr kumimoji="0" lang="en-GB" sz="2400" b="1" i="0" u="none" strike="noStrike" kern="1200" cap="none" spc="20" normalizeH="0" baseline="0" noProof="0" err="1">
                <a:ln>
                  <a:noFill/>
                </a:ln>
                <a:solidFill>
                  <a:schemeClr val="tx1"/>
                </a:solidFill>
                <a:effectLst/>
                <a:uLnTx/>
                <a:uFillTx/>
                <a:latin typeface="+mn-lt"/>
                <a:ea typeface="+mn-ea"/>
                <a:cs typeface="+mn-cs"/>
                <a:hlinkClick r:id="rId3"/>
              </a:rPr>
              <a:t>nhse-wte</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a:t>
            </a:r>
            <a:r>
              <a:rPr kumimoji="0" lang="en-GB" sz="2400" b="1" i="0" u="none" strike="noStrike" kern="1200" cap="none" spc="20" normalizeH="0" baseline="0" noProof="0">
                <a:ln>
                  <a:noFill/>
                </a:ln>
                <a:solidFill>
                  <a:schemeClr val="tx1"/>
                </a:solidFill>
                <a:effectLst/>
                <a:uLnTx/>
                <a:uFillTx/>
                <a:latin typeface="+mn-lt"/>
                <a:ea typeface="+mn-ea"/>
                <a:cs typeface="+mn-cs"/>
                <a:hlinkClick r:id="rId4"/>
              </a:rPr>
              <a:t>england.nhs.uk </a:t>
            </a:r>
            <a:r>
              <a:rPr kumimoji="0" lang="en-GB" sz="2400" b="1" i="0" u="none" strike="noStrike" kern="1200" cap="none" spc="20" normalizeH="0" baseline="0" noProof="0">
                <a:ln>
                  <a:noFill/>
                </a:ln>
                <a:solidFill>
                  <a:schemeClr val="tx1"/>
                </a:solidFill>
                <a:effectLst/>
                <a:uLnTx/>
                <a:uFillTx/>
                <a:latin typeface="+mn-lt"/>
                <a:ea typeface="+mn-ea"/>
                <a:cs typeface="+mn-cs"/>
              </a:rPr>
              <a:t>/ </a:t>
            </a:r>
            <a:r>
              <a:rPr kumimoji="0" lang="en-GB" sz="2400" b="1" i="0" u="none" strike="noStrike" kern="1200" cap="none" spc="20" normalizeH="0" baseline="0" noProof="0">
                <a:ln>
                  <a:noFill/>
                </a:ln>
                <a:solidFill>
                  <a:schemeClr val="tx1"/>
                </a:solidFill>
                <a:effectLst/>
                <a:uLnTx/>
                <a:uFillTx/>
                <a:latin typeface="+mn-lt"/>
                <a:ea typeface="+mn-ea"/>
                <a:cs typeface="+mn-cs"/>
                <a:hlinkClick r:id="rId5"/>
              </a:rPr>
              <a:t>hee.nhs.uk</a:t>
            </a:r>
            <a:r>
              <a:rPr kumimoji="0" lang="en-GB" sz="2400" b="1" i="0" u="none" strike="noStrike" kern="1200" cap="none" spc="20" normalizeH="0" baseline="0" noProof="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12"/>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p:nvPicPr>
        <p:blipFill>
          <a:blip r:embed="rId13"/>
          <a:stretch>
            <a:fillRect/>
          </a:stretch>
        </p:blipFill>
        <p:spPr>
          <a:xfrm rot="5400000">
            <a:off x="-2509143" y="-71523"/>
            <a:ext cx="10768951" cy="7616239"/>
          </a:xfrm>
          <a:prstGeom prst="rect">
            <a:avLst/>
          </a:prstGeom>
        </p:spPr>
      </p:pic>
      <p:pic>
        <p:nvPicPr>
          <p:cNvPr id="7" name="Graphic 6" descr="Email with solid fill">
            <a:extLst>
              <a:ext uri="{FF2B5EF4-FFF2-40B4-BE49-F238E27FC236}">
                <a16:creationId xmlns:a16="http://schemas.microsoft.com/office/drawing/2014/main" id="{DE373568-8603-9DB5-0FEE-B17E71149C40}"/>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98336" y="5513351"/>
            <a:ext cx="539803" cy="539803"/>
          </a:xfrm>
          <a:prstGeom prst="rect">
            <a:avLst/>
          </a:prstGeom>
        </p:spPr>
      </p:pic>
      <p:sp>
        <p:nvSpPr>
          <p:cNvPr id="11" name="TextBox 10">
            <a:extLst>
              <a:ext uri="{FF2B5EF4-FFF2-40B4-BE49-F238E27FC236}">
                <a16:creationId xmlns:a16="http://schemas.microsoft.com/office/drawing/2014/main" id="{047230BE-2A1A-6C9B-5CEE-168FB5643ACE}"/>
              </a:ext>
            </a:extLst>
          </p:cNvPr>
          <p:cNvSpPr txBox="1"/>
          <p:nvPr userDrawn="1"/>
        </p:nvSpPr>
        <p:spPr>
          <a:xfrm>
            <a:off x="6440357" y="5552419"/>
            <a:ext cx="4481643" cy="461665"/>
          </a:xfrm>
          <a:prstGeom prst="rect">
            <a:avLst/>
          </a:prstGeom>
          <a:noFill/>
        </p:spPr>
        <p:txBody>
          <a:bodyPr wrap="square" rtlCol="0">
            <a:spAutoFit/>
          </a:bodyPr>
          <a:lstStyle/>
          <a:p>
            <a:r>
              <a:rPr kumimoji="0" lang="en-GB" sz="2400" b="1" i="0" u="none" strike="noStrike" kern="1200" cap="none" spc="20" normalizeH="0" baseline="0" noProof="0">
                <a:ln>
                  <a:noFill/>
                </a:ln>
                <a:solidFill>
                  <a:srgbClr val="231F20"/>
                </a:solidFill>
                <a:effectLst/>
                <a:uLnTx/>
                <a:uFillTx/>
                <a:latin typeface="Arial" panose="020B0604020202020204"/>
                <a:ea typeface="+mn-ea"/>
                <a:cs typeface="+mn-cs"/>
                <a:hlinkClick r:id="rId16"/>
              </a:rPr>
              <a:t>Pharmacy.sw@hee.nhs.uk</a:t>
            </a:r>
            <a:endParaRPr lang="en-GB"/>
          </a:p>
        </p:txBody>
      </p:sp>
    </p:spTree>
    <p:extLst>
      <p:ext uri="{BB962C8B-B14F-4D97-AF65-F5344CB8AC3E}">
        <p14:creationId xmlns:p14="http://schemas.microsoft.com/office/powerpoint/2010/main" val="332015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36078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Data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B9EEEB-4482-151C-3E4B-6DCA5DB975F7}"/>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2B5EE73-D618-9F44-829B-3E2FB3EF9E8B}"/>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BBF07FF-3CE1-3D71-B166-EE893EF0AEB7}"/>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79487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Data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A03389-AFFC-D562-CFEA-903FB9952FA7}"/>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64D7BC1-63C2-8C4A-9DF2-1AD2DA1C73BA}"/>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84297CC-11A8-6F97-008D-CE9C34365A17}"/>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10108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65336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225144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200983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85563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260388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2" name="Picture 1" descr="A blue and white logo&#10;&#10;Description automatically generated with low confidence">
            <a:extLst>
              <a:ext uri="{FF2B5EF4-FFF2-40B4-BE49-F238E27FC236}">
                <a16:creationId xmlns:a16="http://schemas.microsoft.com/office/drawing/2014/main" id="{4EE71C5C-0723-052A-B6F1-0C391A4C16C3}"/>
              </a:ext>
            </a:extLst>
          </p:cNvPr>
          <p:cNvPicPr>
            <a:picLocks noChangeAspect="1"/>
          </p:cNvPicPr>
          <p:nvPr userDrawn="1"/>
        </p:nvPicPr>
        <p:blipFill>
          <a:blip r:embed="rId2"/>
          <a:stretch>
            <a:fillRect/>
          </a:stretch>
        </p:blipFill>
        <p:spPr>
          <a:xfrm>
            <a:off x="11072446" y="116894"/>
            <a:ext cx="1002404" cy="959748"/>
          </a:xfrm>
          <a:prstGeom prst="rect">
            <a:avLst/>
          </a:prstGeom>
        </p:spPr>
      </p:pic>
    </p:spTree>
    <p:extLst>
      <p:ext uri="{BB962C8B-B14F-4D97-AF65-F5344CB8AC3E}">
        <p14:creationId xmlns:p14="http://schemas.microsoft.com/office/powerpoint/2010/main" val="3137194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201357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2" name="Picture 1" descr="A blue and white logo&#10;&#10;Description automatically generated with low confidence">
            <a:extLst>
              <a:ext uri="{FF2B5EF4-FFF2-40B4-BE49-F238E27FC236}">
                <a16:creationId xmlns:a16="http://schemas.microsoft.com/office/drawing/2014/main" id="{F71540C8-0DE6-CC83-E76B-660F584828E6}"/>
              </a:ext>
            </a:extLst>
          </p:cNvPr>
          <p:cNvPicPr>
            <a:picLocks noChangeAspect="1"/>
          </p:cNvPicPr>
          <p:nvPr userDrawn="1"/>
        </p:nvPicPr>
        <p:blipFill>
          <a:blip r:embed="rId2"/>
          <a:stretch>
            <a:fillRect/>
          </a:stretch>
        </p:blipFill>
        <p:spPr>
          <a:xfrm>
            <a:off x="11072446" y="116894"/>
            <a:ext cx="1002404" cy="959748"/>
          </a:xfrm>
          <a:prstGeom prst="rect">
            <a:avLst/>
          </a:prstGeom>
        </p:spPr>
      </p:pic>
    </p:spTree>
    <p:extLst>
      <p:ext uri="{BB962C8B-B14F-4D97-AF65-F5344CB8AC3E}">
        <p14:creationId xmlns:p14="http://schemas.microsoft.com/office/powerpoint/2010/main" val="417030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Pharmacy Technician Training, CPC 2023</a:t>
            </a:r>
          </a:p>
        </p:txBody>
      </p:sp>
      <p:pic>
        <p:nvPicPr>
          <p:cNvPr id="2" name="Picture 1" descr="A blue and white logo&#10;&#10;Description automatically generated with low confidence">
            <a:extLst>
              <a:ext uri="{FF2B5EF4-FFF2-40B4-BE49-F238E27FC236}">
                <a16:creationId xmlns:a16="http://schemas.microsoft.com/office/drawing/2014/main" id="{99FF485C-C2BA-3413-41A6-6A4C1C41DD45}"/>
              </a:ext>
            </a:extLst>
          </p:cNvPr>
          <p:cNvPicPr>
            <a:picLocks noChangeAspect="1"/>
          </p:cNvPicPr>
          <p:nvPr userDrawn="1"/>
        </p:nvPicPr>
        <p:blipFill>
          <a:blip r:embed="rId2"/>
          <a:stretch>
            <a:fillRect/>
          </a:stretch>
        </p:blipFill>
        <p:spPr>
          <a:xfrm>
            <a:off x="11072446" y="116894"/>
            <a:ext cx="1002404" cy="959748"/>
          </a:xfrm>
          <a:prstGeom prst="rect">
            <a:avLst/>
          </a:prstGeom>
        </p:spPr>
      </p:pic>
    </p:spTree>
    <p:extLst>
      <p:ext uri="{BB962C8B-B14F-4D97-AF65-F5344CB8AC3E}">
        <p14:creationId xmlns:p14="http://schemas.microsoft.com/office/powerpoint/2010/main" val="20456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 1 Box">
    <p:bg>
      <p:bgRef idx="1001">
        <a:schemeClr val="bg1"/>
      </p:bgRef>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80000" y="1453734"/>
            <a:ext cx="11232000" cy="4930265"/>
          </a:xfrm>
          <a:prstGeom prst="rect">
            <a:avLst/>
          </a:prstGeo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1"/>
          <p:cNvSpPr>
            <a:spLocks noGrp="1"/>
          </p:cNvSpPr>
          <p:nvPr>
            <p:ph type="title"/>
          </p:nvPr>
        </p:nvSpPr>
        <p:spPr>
          <a:xfrm>
            <a:off x="480000" y="240000"/>
            <a:ext cx="11232000" cy="1152000"/>
          </a:xfrm>
          <a:prstGeom prst="rect">
            <a:avLst/>
          </a:prstGeom>
        </p:spPr>
        <p:txBody>
          <a:bodyPr anchor="t" anchorCtr="0"/>
          <a:lstStyle>
            <a:lvl1pPr>
              <a:defRPr sz="2400">
                <a:solidFill>
                  <a:schemeClr val="tx2"/>
                </a:solidFill>
              </a:defRPr>
            </a:lvl1pPr>
          </a:lstStyle>
          <a:p>
            <a:r>
              <a:rPr lang="en-GB"/>
              <a:t>Click to edit</a:t>
            </a:r>
            <a:endParaRPr lang="en-US"/>
          </a:p>
        </p:txBody>
      </p:sp>
    </p:spTree>
    <p:extLst>
      <p:ext uri="{BB962C8B-B14F-4D97-AF65-F5344CB8AC3E}">
        <p14:creationId xmlns:p14="http://schemas.microsoft.com/office/powerpoint/2010/main" val="2425448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07955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45990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86955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31590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20555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84948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Quote large Centre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FC8184-A52B-1D58-DCBB-64F070DB04AB}"/>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096236"/>
            <a:ext cx="3890150" cy="896938"/>
          </a:xfrm>
          <a:prstGeom prst="rect">
            <a:avLst/>
          </a:prstGeom>
        </p:spPr>
        <p:txBody>
          <a:bodyPr>
            <a:normAutofit/>
          </a:bodyPr>
          <a:lstStyle>
            <a:lvl1pPr marL="0" indent="0" algn="ctr">
              <a:buNone/>
              <a:defRPr sz="2200" b="1">
                <a:solidFill>
                  <a:schemeClr val="accent6"/>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Lst>
          </p:cNvPr>
          <p:cNvCxnSpPr>
            <a:cxnSpLocks/>
          </p:cNvCxnSpPr>
          <p:nvPr/>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50948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10/10/2024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1300130471"/>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6" r:id="rId8"/>
    <p:sldLayoutId id="2147483697" r:id="rId9"/>
    <p:sldLayoutId id="2147483698" r:id="rId10"/>
    <p:sldLayoutId id="2147483699" r:id="rId11"/>
    <p:sldLayoutId id="2147483700" r:id="rId12"/>
    <p:sldLayoutId id="2147483701" r:id="rId13"/>
    <p:sldLayoutId id="2147483703" r:id="rId14"/>
    <p:sldLayoutId id="2147483704" r:id="rId15"/>
    <p:sldLayoutId id="2147483706" r:id="rId16"/>
    <p:sldLayoutId id="2147483708"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4" r:id="rId31"/>
    <p:sldLayoutId id="2147483725" r:id="rId32"/>
    <p:sldLayoutId id="2147483726" r:id="rId33"/>
    <p:sldLayoutId id="2147483727" r:id="rId34"/>
    <p:sldLayoutId id="2147483728" r:id="rId35"/>
    <p:sldLayoutId id="2147483729" r:id="rId36"/>
    <p:sldLayoutId id="2147483730" r:id="rId37"/>
    <p:sldLayoutId id="2147483731" r:id="rId38"/>
    <p:sldLayoutId id="2147483733" r:id="rId39"/>
    <p:sldLayoutId id="2147483680" r:id="rId40"/>
    <p:sldLayoutId id="2147483682" r:id="rId41"/>
    <p:sldLayoutId id="2147483683" r:id="rId42"/>
    <p:sldLayoutId id="2147483734" r:id="rId43"/>
    <p:sldLayoutId id="2147483735"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18.xml"/><Relationship Id="rId1" Type="http://schemas.openxmlformats.org/officeDocument/2006/relationships/slideLayout" Target="../slideLayouts/slideLayout44.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23.xml.rels><?xml version="1.0" encoding="UTF-8" standalone="yes"?>
<Relationships xmlns="http://schemas.openxmlformats.org/package/2006/relationships"><Relationship Id="rId3" Type="http://schemas.openxmlformats.org/officeDocument/2006/relationships/hyperlink" Target="https://www.hee.nhs.uk/our-work/pharmacy/transforming-pharmacy-education-training/emerging-routes-early-career-prescribing-pharmacy" TargetMode="External"/><Relationship Id="rId2" Type="http://schemas.openxmlformats.org/officeDocument/2006/relationships/image" Target="../media/image43.pn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43.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3" Type="http://schemas.openxmlformats.org/officeDocument/2006/relationships/hyperlink" Target="https://propharmace.com/est/" TargetMode="External"/><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propharmace.com/est/" TargetMode="Externa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hyperlink" Target="https://www.hee.nhs.uk/our-work/pharmacy/transforming-pharmacy-education-training/initial-education-training-pharmacists-reform-programme/foundation-trainee-pharmacist-0" TargetMode="External"/><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8" Type="http://schemas.openxmlformats.org/officeDocument/2006/relationships/hyperlink" Target="mailto:england.WTEpharmacy.se@nhs.net" TargetMode="External"/><Relationship Id="rId3" Type="http://schemas.openxmlformats.org/officeDocument/2006/relationships/hyperlink" Target="mailto:england.WTEpharmacy.ney@nhs.net" TargetMode="External"/><Relationship Id="rId7" Type="http://schemas.openxmlformats.org/officeDocument/2006/relationships/hyperlink" Target="mailto:england.WTEpharmacy.sw@nhs.net" TargetMode="External"/><Relationship Id="rId2" Type="http://schemas.openxmlformats.org/officeDocument/2006/relationships/hyperlink" Target="mailto:england.WTEpharmacy.nw@nhs.net" TargetMode="External"/><Relationship Id="rId1" Type="http://schemas.openxmlformats.org/officeDocument/2006/relationships/slideLayout" Target="../slideLayouts/slideLayout43.xml"/><Relationship Id="rId6" Type="http://schemas.openxmlformats.org/officeDocument/2006/relationships/hyperlink" Target="mailto:England.WTEpharmacy.eoe@nhs.net" TargetMode="External"/><Relationship Id="rId5" Type="http://schemas.openxmlformats.org/officeDocument/2006/relationships/hyperlink" Target="mailto:england.wtepharmacy.mids@nhs.net" TargetMode="External"/><Relationship Id="rId4" Type="http://schemas.openxmlformats.org/officeDocument/2006/relationships/hyperlink" Target="mailto:england.foundationpharmacy.midlands@nhs.net" TargetMode="External"/><Relationship Id="rId9" Type="http://schemas.openxmlformats.org/officeDocument/2006/relationships/hyperlink" Target="mailto:england.WTEpharmacy.london@nhs.net"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healtheducationyh.onlinesurveys.ac.uk/register-for-ietp-updates" TargetMode="External"/><Relationship Id="rId2" Type="http://schemas.openxmlformats.org/officeDocument/2006/relationships/notesSlide" Target="../notesSlides/notesSlide32.xml"/><Relationship Id="rId1" Type="http://schemas.openxmlformats.org/officeDocument/2006/relationships/slideLayout" Target="../slideLayouts/slideLayout43.xml"/><Relationship Id="rId6" Type="http://schemas.openxmlformats.org/officeDocument/2006/relationships/hyperlink" Target="mailto:england.traineepharmacist@nhs.net" TargetMode="External"/><Relationship Id="rId5" Type="http://schemas.openxmlformats.org/officeDocument/2006/relationships/hyperlink" Target="http://www.lasepharmacy.hee.nhs.uk/national-recruitment/" TargetMode="External"/><Relationship Id="rId4" Type="http://schemas.openxmlformats.org/officeDocument/2006/relationships/hyperlink" Target="http://www.hee.nhs.uk/our-work/pharmacy/trainee-pharmacist-foundation-year-programm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hyperlink" Target="https://www.pharmacyregulation.org/sites/default/files/document/standards-for-the-initial-education-and-training-of-pharmacists-january-2021_final-v1.3.pdf" TargetMode="External"/><Relationship Id="rId2" Type="http://schemas.openxmlformats.org/officeDocument/2006/relationships/image" Target="../media/image22.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hyperlink" Target="https://www.hee.nhs.uk/our-work/pharmacy/transforming-pharmacy-education-training/initial-education-training-pharmacists-reform-programme/implementing-foundation-pharmacist" TargetMode="External"/><Relationship Id="rId2" Type="http://schemas.openxmlformats.org/officeDocument/2006/relationships/notesSlide" Target="../notesSlides/notesSlide5.xml"/><Relationship Id="rId1" Type="http://schemas.openxmlformats.org/officeDocument/2006/relationships/slideLayout" Target="../slideLayouts/slideLayout43.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hyperlink" Target="https://www.lasepharmacy.hee.nhs.uk/national-recruitment/terms-of-participation/" TargetMode="External"/><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hyperlink" Target="https://www.hee.nhs.uk/sites/default/files/documents/Designated%20Supervisor%20Requirements%202025-26.pdf" TargetMode="External"/><Relationship Id="rId5" Type="http://schemas.openxmlformats.org/officeDocument/2006/relationships/hyperlink" Target="https://www.hee.nhs.uk/sites/default/files/documents/Foundation%20Training%20Site%20Requirements_25_26%20V1.1.pdf" TargetMode="External"/><Relationship Id="rId4" Type="http://schemas.openxmlformats.org/officeDocument/2006/relationships/hyperlink" Target="https://www.hee.nhs.uk/sites/default/files/documents/Prescribing%20Supervision%20and%20Assessment%20in%20the%20Foundation%20Trainee%20Pharmacist%20Programme%20JAN%202024%20V1.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F2DAFB-2E77-A215-5C67-6357DB76E109}"/>
              </a:ext>
            </a:extLst>
          </p:cNvPr>
          <p:cNvSpPr txBox="1"/>
          <p:nvPr/>
        </p:nvSpPr>
        <p:spPr>
          <a:xfrm>
            <a:off x="685800" y="1843950"/>
            <a:ext cx="10820400"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3200" b="1">
              <a:solidFill>
                <a:srgbClr val="005EB8"/>
              </a:solidFill>
              <a:latin typeface="Arial"/>
              <a:cs typeface="Arial"/>
            </a:endParaRPr>
          </a:p>
          <a:p>
            <a:br>
              <a:rPr lang="en-GB" sz="3600" b="1">
                <a:latin typeface="Arial"/>
                <a:cs typeface="Arial"/>
              </a:rPr>
            </a:br>
            <a:endParaRPr lang="en-GB" sz="3600">
              <a:solidFill>
                <a:srgbClr val="005EB8"/>
              </a:solidFill>
              <a:latin typeface="Arial"/>
              <a:cs typeface="Arial"/>
            </a:endParaRPr>
          </a:p>
        </p:txBody>
      </p:sp>
      <p:sp>
        <p:nvSpPr>
          <p:cNvPr id="2" name="Title 1">
            <a:extLst>
              <a:ext uri="{FF2B5EF4-FFF2-40B4-BE49-F238E27FC236}">
                <a16:creationId xmlns:a16="http://schemas.microsoft.com/office/drawing/2014/main" id="{D0B4EE13-0F3D-0C8C-5251-2D78728DA922}"/>
              </a:ext>
            </a:extLst>
          </p:cNvPr>
          <p:cNvSpPr>
            <a:spLocks noGrp="1"/>
          </p:cNvSpPr>
          <p:nvPr>
            <p:ph type="ctrTitle"/>
          </p:nvPr>
        </p:nvSpPr>
        <p:spPr>
          <a:xfrm>
            <a:off x="432000" y="1147067"/>
            <a:ext cx="5809002" cy="2507695"/>
          </a:xfrm>
        </p:spPr>
        <p:txBody>
          <a:bodyPr>
            <a:noAutofit/>
          </a:bodyPr>
          <a:lstStyle/>
          <a:p>
            <a:r>
              <a:rPr lang="en-GB" sz="3600" b="1">
                <a:solidFill>
                  <a:srgbClr val="002060"/>
                </a:solidFill>
                <a:latin typeface="Arial"/>
                <a:cs typeface="Arial"/>
              </a:rPr>
              <a:t>Initial Education and Training of Pharmacists (IETP) Reform: Implementation for 2025/26</a:t>
            </a:r>
            <a:endParaRPr lang="en-GB" sz="6000"/>
          </a:p>
        </p:txBody>
      </p:sp>
      <p:sp>
        <p:nvSpPr>
          <p:cNvPr id="3" name="Subtitle 2">
            <a:extLst>
              <a:ext uri="{FF2B5EF4-FFF2-40B4-BE49-F238E27FC236}">
                <a16:creationId xmlns:a16="http://schemas.microsoft.com/office/drawing/2014/main" id="{7CCCC25C-CC11-F580-B5E7-90363B7464DD}"/>
              </a:ext>
            </a:extLst>
          </p:cNvPr>
          <p:cNvSpPr>
            <a:spLocks noGrp="1"/>
          </p:cNvSpPr>
          <p:nvPr>
            <p:ph type="subTitle" idx="1"/>
          </p:nvPr>
        </p:nvSpPr>
        <p:spPr>
          <a:xfrm>
            <a:off x="432000" y="4577715"/>
            <a:ext cx="5511600" cy="1024967"/>
          </a:xfrm>
        </p:spPr>
        <p:txBody>
          <a:bodyPr>
            <a:normAutofit/>
          </a:bodyPr>
          <a:lstStyle/>
          <a:p>
            <a:r>
              <a:rPr lang="en-GB" sz="2800" b="1" dirty="0">
                <a:solidFill>
                  <a:srgbClr val="005EB8"/>
                </a:solidFill>
                <a:latin typeface="Arial"/>
                <a:cs typeface="Arial"/>
              </a:rPr>
              <a:t>Update </a:t>
            </a:r>
            <a:r>
              <a:rPr lang="en-GB" b="1" dirty="0">
                <a:solidFill>
                  <a:srgbClr val="005EB8"/>
                </a:solidFill>
                <a:latin typeface="Arial"/>
                <a:cs typeface="Arial"/>
              </a:rPr>
              <a:t>Oc</a:t>
            </a:r>
            <a:r>
              <a:rPr lang="en-GB" sz="2800" b="1" dirty="0">
                <a:solidFill>
                  <a:srgbClr val="005EB8"/>
                </a:solidFill>
                <a:latin typeface="Arial"/>
                <a:cs typeface="Arial"/>
              </a:rPr>
              <a:t>tober 2024</a:t>
            </a:r>
            <a:endParaRPr lang="en-GB" dirty="0"/>
          </a:p>
        </p:txBody>
      </p:sp>
      <p:sp>
        <p:nvSpPr>
          <p:cNvPr id="4" name="Text Placeholder 3">
            <a:extLst>
              <a:ext uri="{FF2B5EF4-FFF2-40B4-BE49-F238E27FC236}">
                <a16:creationId xmlns:a16="http://schemas.microsoft.com/office/drawing/2014/main" id="{F16A8DC9-71EA-E7C0-A365-60B04269953A}"/>
              </a:ext>
            </a:extLst>
          </p:cNvPr>
          <p:cNvSpPr>
            <a:spLocks noGrp="1"/>
          </p:cNvSpPr>
          <p:nvPr>
            <p:ph type="body" sz="quarter" idx="13"/>
          </p:nvPr>
        </p:nvSpPr>
        <p:spPr>
          <a:xfrm>
            <a:off x="432000" y="5309118"/>
            <a:ext cx="6259513" cy="939832"/>
          </a:xfrm>
        </p:spPr>
        <p:txBody>
          <a:bodyPr>
            <a:normAutofit/>
          </a:bodyPr>
          <a:lstStyle/>
          <a:p>
            <a:r>
              <a:rPr lang="en-GB" dirty="0"/>
              <a:t>NHS England Workforce, Training &amp; Education Pharmacy Team</a:t>
            </a:r>
          </a:p>
        </p:txBody>
      </p:sp>
    </p:spTree>
    <p:extLst>
      <p:ext uri="{BB962C8B-B14F-4D97-AF65-F5344CB8AC3E}">
        <p14:creationId xmlns:p14="http://schemas.microsoft.com/office/powerpoint/2010/main" val="3921903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20777" y="887453"/>
            <a:ext cx="11404154" cy="865186"/>
          </a:xfrm>
        </p:spPr>
        <p:txBody>
          <a:bodyPr>
            <a:normAutofit/>
          </a:bodyPr>
          <a:lstStyle/>
          <a:p>
            <a:r>
              <a:rPr lang="en-GB" spc="-30" dirty="0">
                <a:solidFill>
                  <a:srgbClr val="002060"/>
                </a:solidFill>
                <a:latin typeface="Arial"/>
                <a:cs typeface="Arial"/>
              </a:rPr>
              <a:t>Supervision and Assessment (3)</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76388" y="1752639"/>
            <a:ext cx="11492931" cy="4584699"/>
          </a:xfrm>
        </p:spPr>
        <p:txBody>
          <a:bodyPr vert="horz" lIns="0" tIns="0" rIns="0" bIns="0" rtlCol="0" anchor="t">
            <a:normAutofit fontScale="70000" lnSpcReduction="20000"/>
          </a:bodyPr>
          <a:lstStyle/>
          <a:p>
            <a:r>
              <a:rPr lang="en-GB" sz="2900" dirty="0"/>
              <a:t>These requirements </a:t>
            </a:r>
            <a:r>
              <a:rPr lang="en-GB" sz="2900" b="1" dirty="0"/>
              <a:t>include</a:t>
            </a:r>
            <a:r>
              <a:rPr lang="en-GB" sz="2900" dirty="0"/>
              <a:t>: </a:t>
            </a:r>
          </a:p>
          <a:p>
            <a:endParaRPr lang="en-GB" sz="2400" dirty="0"/>
          </a:p>
          <a:p>
            <a:pPr marL="342900" indent="-342900">
              <a:buFont typeface="Arial" panose="020B0604020202020204" pitchFamily="34" charset="0"/>
              <a:buChar char="•"/>
            </a:pPr>
            <a:r>
              <a:rPr lang="en-GB" sz="2400" dirty="0"/>
              <a:t>In accordance with </a:t>
            </a:r>
            <a:r>
              <a:rPr lang="en-GB" sz="2400" dirty="0" err="1"/>
              <a:t>GPhC</a:t>
            </a:r>
            <a:r>
              <a:rPr lang="en-GB" sz="2400" dirty="0"/>
              <a:t> requirements, Employers must ensure that the trainee will have access to:</a:t>
            </a:r>
          </a:p>
          <a:p>
            <a:pPr marL="1028700" lvl="1" indent="-342900">
              <a:buFont typeface="Wingdings" panose="05000000000000000000" pitchFamily="2" charset="2"/>
              <a:buChar char="Ø"/>
            </a:pPr>
            <a:r>
              <a:rPr lang="en-GB" sz="2400" dirty="0"/>
              <a:t>a Prescribing Learning Environment</a:t>
            </a:r>
          </a:p>
          <a:p>
            <a:pPr marL="1028700" lvl="1" indent="-342900">
              <a:buFont typeface="Wingdings" panose="05000000000000000000" pitchFamily="2" charset="2"/>
              <a:buChar char="Ø"/>
            </a:pPr>
            <a:r>
              <a:rPr lang="en-GB" sz="2400" dirty="0"/>
              <a:t>a Designated Supervisor</a:t>
            </a:r>
          </a:p>
          <a:p>
            <a:pPr marL="1028700" lvl="1" indent="-342900">
              <a:buFont typeface="Wingdings" panose="05000000000000000000" pitchFamily="2" charset="2"/>
              <a:buChar char="Ø"/>
            </a:pPr>
            <a:r>
              <a:rPr lang="en-GB" sz="2400" dirty="0"/>
              <a:t>a Designated Prescribing Practitioner</a:t>
            </a:r>
          </a:p>
          <a:p>
            <a:pPr marL="1028700" lvl="1" indent="-342900">
              <a:buFont typeface="Wingdings" panose="05000000000000000000" pitchFamily="2" charset="2"/>
              <a:buChar char="Ø"/>
            </a:pPr>
            <a:endParaRPr lang="en-GB" sz="2400" dirty="0"/>
          </a:p>
          <a:p>
            <a:pPr marL="342900" indent="-342900">
              <a:buFont typeface="Arial" panose="020B0604020202020204" pitchFamily="34" charset="0"/>
              <a:buChar char="•"/>
            </a:pPr>
            <a:r>
              <a:rPr lang="en-GB" sz="2400" dirty="0"/>
              <a:t>Employers must use the </a:t>
            </a:r>
            <a:r>
              <a:rPr lang="en-GB" sz="2400" b="1" dirty="0">
                <a:solidFill>
                  <a:schemeClr val="tx1"/>
                </a:solidFill>
              </a:rPr>
              <a:t>NHS England Foundation Trainee Pharmacist Programme: Practice-based Assessment Strategy</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Employers must use the NHS England Foundation Trainee Pharmacist </a:t>
            </a:r>
            <a:r>
              <a:rPr lang="en-GB" sz="2400" b="1" dirty="0">
                <a:solidFill>
                  <a:schemeClr val="tx1"/>
                </a:solidFill>
              </a:rPr>
              <a:t>E-portfolio</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All supervisors must comply with the requirements of the NHS England Workforce, Training and Education standards for supervisors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All foundation training sites must engage with the process of completing a </a:t>
            </a:r>
            <a:r>
              <a:rPr lang="en-GB" sz="2400" b="1" dirty="0">
                <a:solidFill>
                  <a:schemeClr val="tx1"/>
                </a:solidFill>
              </a:rPr>
              <a:t>training plan</a:t>
            </a:r>
            <a:r>
              <a:rPr lang="en-GB" sz="2400" dirty="0"/>
              <a:t>, with the focus being how the Assessment Strategy and associated Activities/assessment will be conducted within the training period.</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30105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D91C164-7D16-83A6-2A77-2FEDA35B4711}"/>
              </a:ext>
            </a:extLst>
          </p:cNvPr>
          <p:cNvSpPr>
            <a:spLocks noGrp="1"/>
          </p:cNvSpPr>
          <p:nvPr>
            <p:ph type="body" sz="quarter" idx="14"/>
          </p:nvPr>
        </p:nvSpPr>
        <p:spPr>
          <a:xfrm>
            <a:off x="717766" y="2246136"/>
            <a:ext cx="9920737" cy="1566322"/>
          </a:xfrm>
        </p:spPr>
        <p:txBody>
          <a:bodyPr/>
          <a:lstStyle/>
          <a:p>
            <a:r>
              <a:rPr lang="en-GB" sz="4800" spc="-30" dirty="0">
                <a:solidFill>
                  <a:srgbClr val="002060"/>
                </a:solidFill>
                <a:latin typeface="Arial"/>
                <a:cs typeface="Arial"/>
              </a:rPr>
              <a:t>NHS England FTPP Practice-based Assessment Strategy</a:t>
            </a:r>
          </a:p>
          <a:p>
            <a:r>
              <a:rPr lang="en-GB" sz="4800" spc="-30" dirty="0">
                <a:solidFill>
                  <a:srgbClr val="002060"/>
                </a:solidFill>
                <a:latin typeface="Arial"/>
                <a:cs typeface="Arial"/>
              </a:rPr>
              <a:t>(from 2025/26)</a:t>
            </a:r>
          </a:p>
        </p:txBody>
      </p:sp>
    </p:spTree>
    <p:extLst>
      <p:ext uri="{BB962C8B-B14F-4D97-AF65-F5344CB8AC3E}">
        <p14:creationId xmlns:p14="http://schemas.microsoft.com/office/powerpoint/2010/main" val="259144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520662"/>
            <a:ext cx="11404154" cy="865186"/>
          </a:xfrm>
        </p:spPr>
        <p:txBody>
          <a:bodyPr>
            <a:normAutofit/>
          </a:bodyPr>
          <a:lstStyle/>
          <a:p>
            <a:r>
              <a:rPr lang="en-GB" spc="-30">
                <a:solidFill>
                  <a:srgbClr val="002060"/>
                </a:solidFill>
                <a:latin typeface="Arial"/>
                <a:cs typeface="Arial"/>
              </a:rPr>
              <a:t>NHSE FTPP: Practice-based Assessment Strategy</a:t>
            </a:r>
            <a:endParaRPr lang="en-US"/>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518335" y="1619250"/>
            <a:ext cx="8058012" cy="4581526"/>
          </a:xfrm>
        </p:spPr>
        <p:txBody>
          <a:bodyPr vert="horz" lIns="0" tIns="0" rIns="0" bIns="0" rtlCol="0" anchor="t">
            <a:normAutofit fontScale="92500" lnSpcReduction="10000"/>
          </a:bodyPr>
          <a:lstStyle/>
          <a:p>
            <a:pPr marL="342900" indent="-342900">
              <a:buFont typeface="Arial" panose="020B0604020202020204" pitchFamily="34" charset="0"/>
              <a:buChar char="•"/>
            </a:pPr>
            <a:r>
              <a:rPr lang="en-GB" sz="2400" dirty="0"/>
              <a:t>All foundation training sites must use the NHSE FTPP Practice-based </a:t>
            </a:r>
            <a:r>
              <a:rPr lang="en-GB" sz="2400" b="1" dirty="0">
                <a:solidFill>
                  <a:schemeClr val="accent5">
                    <a:lumMod val="50000"/>
                  </a:schemeClr>
                </a:solidFill>
              </a:rPr>
              <a:t>Assessment Strategy</a:t>
            </a:r>
            <a:r>
              <a:rPr lang="en-GB" sz="2400" dirty="0"/>
              <a:t>, and the mandated/embedded activities, assessment, progress review, sign-off etc.</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All foundation training sites must use the </a:t>
            </a:r>
            <a:r>
              <a:rPr lang="en-GB" sz="2400" b="1" dirty="0">
                <a:solidFill>
                  <a:schemeClr val="accent5">
                    <a:lumMod val="50000"/>
                  </a:schemeClr>
                </a:solidFill>
              </a:rPr>
              <a:t>e-portfolio</a:t>
            </a:r>
            <a:r>
              <a:rPr lang="en-GB" sz="2400" dirty="0"/>
              <a:t> for recording use of the assessment strategy, completion of the activities and sign-off.</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All foundation training sites must engage with the process of completing a </a:t>
            </a:r>
            <a:r>
              <a:rPr lang="en-GB" sz="2400" b="1" dirty="0">
                <a:solidFill>
                  <a:schemeClr val="accent5">
                    <a:lumMod val="50000"/>
                  </a:schemeClr>
                </a:solidFill>
              </a:rPr>
              <a:t>training plan</a:t>
            </a:r>
            <a:r>
              <a:rPr lang="en-GB" sz="2400" dirty="0"/>
              <a:t>, with the focus being how the Assessment Strategy and associated Activities/assessment will be conducted within the training period.</a:t>
            </a:r>
          </a:p>
          <a:p>
            <a:pPr marL="342900" indent="-342900">
              <a:buFont typeface="Arial" panose="020B0604020202020204" pitchFamily="34" charset="0"/>
              <a:buChar char="•"/>
            </a:pPr>
            <a:endParaRPr lang="en-GB" sz="2400" dirty="0"/>
          </a:p>
          <a:p>
            <a:pPr lvl="1" indent="0">
              <a:buNone/>
            </a:pPr>
            <a:endParaRPr lang="en-GB" sz="2400" dirty="0"/>
          </a:p>
        </p:txBody>
      </p:sp>
      <p:pic>
        <p:nvPicPr>
          <p:cNvPr id="2" name="Picture 1">
            <a:extLst>
              <a:ext uri="{FF2B5EF4-FFF2-40B4-BE49-F238E27FC236}">
                <a16:creationId xmlns:a16="http://schemas.microsoft.com/office/drawing/2014/main" id="{7740A9C9-0464-FC5D-F195-0CE2CAC8EFF7}"/>
              </a:ext>
            </a:extLst>
          </p:cNvPr>
          <p:cNvPicPr>
            <a:picLocks noChangeAspect="1"/>
          </p:cNvPicPr>
          <p:nvPr/>
        </p:nvPicPr>
        <p:blipFill>
          <a:blip r:embed="rId3"/>
          <a:stretch>
            <a:fillRect/>
          </a:stretch>
        </p:blipFill>
        <p:spPr>
          <a:xfrm>
            <a:off x="8465630" y="1294906"/>
            <a:ext cx="3441715" cy="4905870"/>
          </a:xfrm>
          <a:prstGeom prst="rect">
            <a:avLst/>
          </a:prstGeom>
          <a:ln>
            <a:solidFill>
              <a:schemeClr val="accent4"/>
            </a:solidFill>
          </a:ln>
        </p:spPr>
      </p:pic>
    </p:spTree>
    <p:extLst>
      <p:ext uri="{BB962C8B-B14F-4D97-AF65-F5344CB8AC3E}">
        <p14:creationId xmlns:p14="http://schemas.microsoft.com/office/powerpoint/2010/main" val="18563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1284A0-4A93-41F8-00B0-EFA02BCE4A62}"/>
              </a:ext>
            </a:extLst>
          </p:cNvPr>
          <p:cNvPicPr>
            <a:picLocks noChangeAspect="1"/>
          </p:cNvPicPr>
          <p:nvPr/>
        </p:nvPicPr>
        <p:blipFill>
          <a:blip r:embed="rId3"/>
          <a:stretch>
            <a:fillRect/>
          </a:stretch>
        </p:blipFill>
        <p:spPr>
          <a:xfrm>
            <a:off x="1468292" y="471947"/>
            <a:ext cx="4042125" cy="5761703"/>
          </a:xfrm>
          <a:prstGeom prst="rect">
            <a:avLst/>
          </a:prstGeom>
          <a:ln>
            <a:solidFill>
              <a:schemeClr val="accent4"/>
            </a:solidFill>
          </a:ln>
        </p:spPr>
      </p:pic>
      <p:pic>
        <p:nvPicPr>
          <p:cNvPr id="6" name="Picture 5">
            <a:extLst>
              <a:ext uri="{FF2B5EF4-FFF2-40B4-BE49-F238E27FC236}">
                <a16:creationId xmlns:a16="http://schemas.microsoft.com/office/drawing/2014/main" id="{1E761039-53B5-7617-2FBC-B2C099F010AA}"/>
              </a:ext>
            </a:extLst>
          </p:cNvPr>
          <p:cNvPicPr>
            <a:picLocks noChangeAspect="1"/>
          </p:cNvPicPr>
          <p:nvPr/>
        </p:nvPicPr>
        <p:blipFill>
          <a:blip r:embed="rId4"/>
          <a:stretch>
            <a:fillRect/>
          </a:stretch>
        </p:blipFill>
        <p:spPr>
          <a:xfrm>
            <a:off x="5742039" y="471948"/>
            <a:ext cx="4042906" cy="5761702"/>
          </a:xfrm>
          <a:prstGeom prst="rect">
            <a:avLst/>
          </a:prstGeom>
          <a:ln>
            <a:solidFill>
              <a:schemeClr val="accent4"/>
            </a:solidFill>
          </a:ln>
        </p:spPr>
      </p:pic>
      <p:pic>
        <p:nvPicPr>
          <p:cNvPr id="2" name="Picture 1">
            <a:extLst>
              <a:ext uri="{FF2B5EF4-FFF2-40B4-BE49-F238E27FC236}">
                <a16:creationId xmlns:a16="http://schemas.microsoft.com/office/drawing/2014/main" id="{2D2D96E9-EB7D-3C0C-CBAC-EF0ACC87A8F8}"/>
              </a:ext>
            </a:extLst>
          </p:cNvPr>
          <p:cNvPicPr>
            <a:picLocks noChangeAspect="1"/>
          </p:cNvPicPr>
          <p:nvPr/>
        </p:nvPicPr>
        <p:blipFill>
          <a:blip r:embed="rId3"/>
          <a:stretch>
            <a:fillRect/>
          </a:stretch>
        </p:blipFill>
        <p:spPr>
          <a:xfrm>
            <a:off x="1443353" y="363881"/>
            <a:ext cx="4042125" cy="5761703"/>
          </a:xfrm>
          <a:prstGeom prst="rect">
            <a:avLst/>
          </a:prstGeom>
          <a:ln>
            <a:solidFill>
              <a:schemeClr val="accent4"/>
            </a:solidFill>
          </a:ln>
        </p:spPr>
      </p:pic>
    </p:spTree>
    <p:extLst>
      <p:ext uri="{BB962C8B-B14F-4D97-AF65-F5344CB8AC3E}">
        <p14:creationId xmlns:p14="http://schemas.microsoft.com/office/powerpoint/2010/main" val="345799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520662"/>
            <a:ext cx="11404154" cy="865186"/>
          </a:xfrm>
        </p:spPr>
        <p:txBody>
          <a:bodyPr>
            <a:normAutofit fontScale="90000"/>
          </a:bodyPr>
          <a:lstStyle/>
          <a:p>
            <a:r>
              <a:rPr lang="en-GB" spc="-30" dirty="0" err="1">
                <a:solidFill>
                  <a:srgbClr val="002060"/>
                </a:solidFill>
                <a:latin typeface="Arial"/>
                <a:cs typeface="Arial"/>
              </a:rPr>
              <a:t>GPhC</a:t>
            </a:r>
            <a:r>
              <a:rPr lang="en-GB" spc="-30" dirty="0">
                <a:solidFill>
                  <a:srgbClr val="002060"/>
                </a:solidFill>
                <a:latin typeface="Arial"/>
                <a:cs typeface="Arial"/>
              </a:rPr>
              <a:t> Standards for the Initial Education and Training of Pharmacists (IETP) - 2021</a:t>
            </a:r>
            <a:endParaRPr lang="en-US"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518335" y="1619250"/>
            <a:ext cx="7475875" cy="4581526"/>
          </a:xfrm>
        </p:spPr>
        <p:txBody>
          <a:bodyPr vert="horz" lIns="0" tIns="0" rIns="0" bIns="0" rtlCol="0" anchor="t">
            <a:normAutofit/>
          </a:bodyPr>
          <a:lstStyle/>
          <a:p>
            <a:pPr marL="342900" indent="-342900">
              <a:buFont typeface="Arial" panose="020B0604020202020204" pitchFamily="34" charset="0"/>
              <a:buChar char="•"/>
            </a:pPr>
            <a:r>
              <a:rPr lang="en-GB" sz="2400" dirty="0">
                <a:latin typeface="Aptos" panose="020B0004020202020204" pitchFamily="34" charset="0"/>
              </a:rPr>
              <a:t>The new standards (2021) means that one set of learning outcomes is being used in the </a:t>
            </a:r>
            <a:r>
              <a:rPr lang="en-GB" sz="2400" dirty="0" err="1">
                <a:latin typeface="Aptos" panose="020B0004020202020204" pitchFamily="34" charset="0"/>
              </a:rPr>
              <a:t>MPharm</a:t>
            </a:r>
            <a:r>
              <a:rPr lang="en-GB" sz="2400" dirty="0">
                <a:latin typeface="Aptos" panose="020B0004020202020204" pitchFamily="34" charset="0"/>
              </a:rPr>
              <a:t> degree and the foundation training programme</a:t>
            </a:r>
          </a:p>
          <a:p>
            <a:pPr marL="342900" indent="-342900">
              <a:buFont typeface="Arial" panose="020B0604020202020204" pitchFamily="34" charset="0"/>
              <a:buChar char="•"/>
            </a:pPr>
            <a:endParaRPr lang="en-GB" sz="2400" dirty="0">
              <a:latin typeface="Aptos" panose="020B0004020202020204" pitchFamily="34" charset="0"/>
            </a:endParaRPr>
          </a:p>
          <a:p>
            <a:pPr marL="342900" indent="-342900">
              <a:buFont typeface="Arial" panose="020B0604020202020204" pitchFamily="34" charset="0"/>
              <a:buChar char="•"/>
            </a:pPr>
            <a:r>
              <a:rPr lang="en-GB" sz="2400" dirty="0">
                <a:latin typeface="Aptos" panose="020B0004020202020204" pitchFamily="34" charset="0"/>
              </a:rPr>
              <a:t>55 Learning Outcomes</a:t>
            </a:r>
          </a:p>
          <a:p>
            <a:pPr marL="342900" indent="-342900">
              <a:buFont typeface="Arial" panose="020B0604020202020204" pitchFamily="34" charset="0"/>
              <a:buChar char="•"/>
            </a:pPr>
            <a:endParaRPr lang="en-GB" sz="2400" dirty="0">
              <a:latin typeface="Aptos" panose="020B0004020202020204" pitchFamily="34" charset="0"/>
            </a:endParaRPr>
          </a:p>
          <a:p>
            <a:pPr marL="342900" indent="-342900">
              <a:buFont typeface="Arial" panose="020B0604020202020204" pitchFamily="34" charset="0"/>
              <a:buChar char="•"/>
            </a:pPr>
            <a:r>
              <a:rPr lang="en-GB" sz="2400" dirty="0">
                <a:latin typeface="Aptos" panose="020B0004020202020204" pitchFamily="34" charset="0"/>
              </a:rPr>
              <a:t>Incorporate independent prescribing</a:t>
            </a:r>
          </a:p>
          <a:p>
            <a:pPr marL="342900" indent="-342900">
              <a:buFont typeface="Arial" panose="020B0604020202020204" pitchFamily="34" charset="0"/>
              <a:buChar char="•"/>
            </a:pPr>
            <a:endParaRPr lang="en-GB" sz="2400" dirty="0">
              <a:latin typeface="Aptos" panose="020B0004020202020204" pitchFamily="34" charset="0"/>
            </a:endParaRPr>
          </a:p>
          <a:p>
            <a:pPr marL="342900" indent="-342900">
              <a:buFont typeface="Arial" panose="020B0604020202020204" pitchFamily="34" charset="0"/>
              <a:buChar char="•"/>
            </a:pPr>
            <a:r>
              <a:rPr lang="en-GB" sz="2400" dirty="0">
                <a:latin typeface="Aptos" panose="020B0004020202020204" pitchFamily="34" charset="0"/>
              </a:rPr>
              <a:t>Uses ‘Miller’s Triangle’ to describe the level that each LO needs to be demonstrated in the </a:t>
            </a:r>
            <a:r>
              <a:rPr lang="en-GB" sz="2400" dirty="0" err="1">
                <a:latin typeface="Aptos" panose="020B0004020202020204" pitchFamily="34" charset="0"/>
              </a:rPr>
              <a:t>MPharm</a:t>
            </a:r>
            <a:r>
              <a:rPr lang="en-GB" sz="2400" dirty="0">
                <a:latin typeface="Aptos" panose="020B0004020202020204" pitchFamily="34" charset="0"/>
              </a:rPr>
              <a:t> and in the foundation training programme</a:t>
            </a:r>
          </a:p>
          <a:p>
            <a:pPr marL="342900" indent="-342900">
              <a:buFont typeface="Arial" panose="020B0604020202020204" pitchFamily="34" charset="0"/>
              <a:buChar char="•"/>
            </a:pPr>
            <a:endParaRPr lang="en-GB" sz="2400" dirty="0"/>
          </a:p>
          <a:p>
            <a:pPr lvl="1" indent="0">
              <a:buNone/>
            </a:pPr>
            <a:endParaRPr lang="en-GB" sz="2400" dirty="0"/>
          </a:p>
        </p:txBody>
      </p:sp>
      <p:pic>
        <p:nvPicPr>
          <p:cNvPr id="4" name="Picture 3">
            <a:extLst>
              <a:ext uri="{FF2B5EF4-FFF2-40B4-BE49-F238E27FC236}">
                <a16:creationId xmlns:a16="http://schemas.microsoft.com/office/drawing/2014/main" id="{2EF9462F-1886-C11F-1FC4-1ADE1469DA0D}"/>
              </a:ext>
            </a:extLst>
          </p:cNvPr>
          <p:cNvPicPr>
            <a:picLocks noChangeAspect="1"/>
          </p:cNvPicPr>
          <p:nvPr/>
        </p:nvPicPr>
        <p:blipFill>
          <a:blip r:embed="rId3"/>
          <a:stretch>
            <a:fillRect/>
          </a:stretch>
        </p:blipFill>
        <p:spPr>
          <a:xfrm>
            <a:off x="8124191" y="1182849"/>
            <a:ext cx="3549474" cy="5082061"/>
          </a:xfrm>
          <a:prstGeom prst="rect">
            <a:avLst/>
          </a:prstGeom>
          <a:ln>
            <a:solidFill>
              <a:schemeClr val="accent5"/>
            </a:solidFill>
          </a:ln>
        </p:spPr>
      </p:pic>
    </p:spTree>
    <p:extLst>
      <p:ext uri="{BB962C8B-B14F-4D97-AF65-F5344CB8AC3E}">
        <p14:creationId xmlns:p14="http://schemas.microsoft.com/office/powerpoint/2010/main" val="285975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520662"/>
            <a:ext cx="11404154" cy="865186"/>
          </a:xfrm>
        </p:spPr>
        <p:txBody>
          <a:bodyPr>
            <a:normAutofit fontScale="90000"/>
          </a:bodyPr>
          <a:lstStyle/>
          <a:p>
            <a:r>
              <a:rPr lang="en-GB" spc="-30" dirty="0" err="1">
                <a:solidFill>
                  <a:srgbClr val="002060"/>
                </a:solidFill>
                <a:latin typeface="Arial"/>
                <a:cs typeface="Arial"/>
              </a:rPr>
              <a:t>GPhC</a:t>
            </a:r>
            <a:r>
              <a:rPr lang="en-GB" spc="-30" dirty="0">
                <a:solidFill>
                  <a:srgbClr val="002060"/>
                </a:solidFill>
                <a:latin typeface="Arial"/>
                <a:cs typeface="Arial"/>
              </a:rPr>
              <a:t> Standards for the Initial Education and Training of Pharmacists (IETP) - 2021</a:t>
            </a:r>
            <a:endParaRPr lang="en-US" dirty="0"/>
          </a:p>
        </p:txBody>
      </p:sp>
      <p:pic>
        <p:nvPicPr>
          <p:cNvPr id="3" name="Picture 2">
            <a:extLst>
              <a:ext uri="{FF2B5EF4-FFF2-40B4-BE49-F238E27FC236}">
                <a16:creationId xmlns:a16="http://schemas.microsoft.com/office/drawing/2014/main" id="{95B258F2-D128-1E28-78D5-81337BE78DD3}"/>
              </a:ext>
            </a:extLst>
          </p:cNvPr>
          <p:cNvPicPr>
            <a:picLocks noChangeAspect="1"/>
          </p:cNvPicPr>
          <p:nvPr/>
        </p:nvPicPr>
        <p:blipFill>
          <a:blip r:embed="rId3"/>
          <a:stretch>
            <a:fillRect/>
          </a:stretch>
        </p:blipFill>
        <p:spPr>
          <a:xfrm>
            <a:off x="6246200" y="1284744"/>
            <a:ext cx="5665142" cy="4916032"/>
          </a:xfrm>
          <a:prstGeom prst="rect">
            <a:avLst/>
          </a:prstGeom>
        </p:spPr>
      </p:pic>
      <p:sp>
        <p:nvSpPr>
          <p:cNvPr id="8" name="Content Placeholder 4">
            <a:extLst>
              <a:ext uri="{FF2B5EF4-FFF2-40B4-BE49-F238E27FC236}">
                <a16:creationId xmlns:a16="http://schemas.microsoft.com/office/drawing/2014/main" id="{B3CD4A9A-D8AB-534F-8372-0AF65727113A}"/>
              </a:ext>
            </a:extLst>
          </p:cNvPr>
          <p:cNvSpPr>
            <a:spLocks noGrp="1"/>
          </p:cNvSpPr>
          <p:nvPr>
            <p:ph idx="1"/>
          </p:nvPr>
        </p:nvSpPr>
        <p:spPr>
          <a:xfrm>
            <a:off x="518336" y="1619250"/>
            <a:ext cx="5577664" cy="4581526"/>
          </a:xfrm>
        </p:spPr>
        <p:txBody>
          <a:bodyPr vert="horz" lIns="0" tIns="0" rIns="0" bIns="0" rtlCol="0" anchor="t">
            <a:normAutofit/>
          </a:bodyPr>
          <a:lstStyle/>
          <a:p>
            <a:pPr marL="342900" indent="-342900">
              <a:buFont typeface="Arial" panose="020B0604020202020204" pitchFamily="34" charset="0"/>
              <a:buChar char="•"/>
            </a:pPr>
            <a:r>
              <a:rPr lang="en-GB" sz="2400" dirty="0">
                <a:latin typeface="Aptos" panose="020B0004020202020204" pitchFamily="34" charset="0"/>
              </a:rPr>
              <a:t>Domain 1: Person-centred care and collaboration (LOs 1-14</a:t>
            </a:r>
          </a:p>
          <a:p>
            <a:pPr marL="342900" indent="-342900">
              <a:buFont typeface="Arial" panose="020B0604020202020204" pitchFamily="34" charset="0"/>
              <a:buChar char="•"/>
            </a:pPr>
            <a:endParaRPr lang="en-GB" sz="2400" dirty="0">
              <a:latin typeface="Aptos" panose="020B0004020202020204" pitchFamily="34" charset="0"/>
            </a:endParaRPr>
          </a:p>
          <a:p>
            <a:pPr marL="342900" indent="-342900">
              <a:buFont typeface="Arial" panose="020B0604020202020204" pitchFamily="34" charset="0"/>
              <a:buChar char="•"/>
            </a:pPr>
            <a:r>
              <a:rPr lang="en-GB" sz="2400" dirty="0">
                <a:latin typeface="Aptos" panose="020B0004020202020204" pitchFamily="34" charset="0"/>
              </a:rPr>
              <a:t>Domain 2: Professional Practice (LOs 15-44)</a:t>
            </a:r>
          </a:p>
          <a:p>
            <a:pPr marL="342900" indent="-342900">
              <a:buFont typeface="Arial" panose="020B0604020202020204" pitchFamily="34" charset="0"/>
              <a:buChar char="•"/>
            </a:pPr>
            <a:endParaRPr lang="en-GB" sz="2400" dirty="0">
              <a:latin typeface="Aptos" panose="020B0004020202020204" pitchFamily="34" charset="0"/>
            </a:endParaRPr>
          </a:p>
          <a:p>
            <a:pPr marL="342900" indent="-342900">
              <a:buFont typeface="Arial" panose="020B0604020202020204" pitchFamily="34" charset="0"/>
              <a:buChar char="•"/>
            </a:pPr>
            <a:r>
              <a:rPr lang="en-GB" sz="2400" dirty="0">
                <a:latin typeface="Aptos" panose="020B0004020202020204" pitchFamily="34" charset="0"/>
              </a:rPr>
              <a:t>Domain 3: Leadership and Management (LOs 45-52)</a:t>
            </a:r>
          </a:p>
          <a:p>
            <a:pPr marL="342900" indent="-342900">
              <a:buFont typeface="Arial" panose="020B0604020202020204" pitchFamily="34" charset="0"/>
              <a:buChar char="•"/>
            </a:pPr>
            <a:endParaRPr lang="en-GB" sz="2400" dirty="0">
              <a:latin typeface="Aptos" panose="020B0004020202020204" pitchFamily="34" charset="0"/>
            </a:endParaRPr>
          </a:p>
          <a:p>
            <a:pPr marL="342900" indent="-342900">
              <a:buFont typeface="Arial" panose="020B0604020202020204" pitchFamily="34" charset="0"/>
              <a:buChar char="•"/>
            </a:pPr>
            <a:r>
              <a:rPr lang="en-GB" sz="2400" dirty="0">
                <a:latin typeface="Aptos" panose="020B0004020202020204" pitchFamily="34" charset="0"/>
              </a:rPr>
              <a:t>Domain 4: Education and research (LOs 53-55)</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lvl="1" indent="0">
              <a:buNone/>
            </a:pPr>
            <a:endParaRPr lang="en-GB" sz="2400" dirty="0"/>
          </a:p>
        </p:txBody>
      </p:sp>
    </p:spTree>
    <p:extLst>
      <p:ext uri="{BB962C8B-B14F-4D97-AF65-F5344CB8AC3E}">
        <p14:creationId xmlns:p14="http://schemas.microsoft.com/office/powerpoint/2010/main" val="255019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520662"/>
            <a:ext cx="11404154" cy="865186"/>
          </a:xfrm>
        </p:spPr>
        <p:txBody>
          <a:bodyPr>
            <a:normAutofit/>
          </a:bodyPr>
          <a:lstStyle/>
          <a:p>
            <a:r>
              <a:rPr lang="en-GB" spc="-30">
                <a:solidFill>
                  <a:srgbClr val="002060"/>
                </a:solidFill>
                <a:latin typeface="Arial"/>
                <a:cs typeface="Arial"/>
              </a:rPr>
              <a:t>NHSE FTPP: Practice-based Assessment Strategy</a:t>
            </a:r>
            <a:endParaRPr lang="en-US"/>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314464" y="1385848"/>
            <a:ext cx="7381736" cy="4724400"/>
          </a:xfrm>
        </p:spPr>
        <p:txBody>
          <a:bodyPr vert="horz" lIns="0" tIns="0" rIns="0" bIns="0" rtlCol="0" anchor="t">
            <a:normAutofit fontScale="92500" lnSpcReduction="10000"/>
          </a:bodyPr>
          <a:lstStyle/>
          <a:p>
            <a:endParaRPr lang="en-GB" sz="2400" dirty="0">
              <a:latin typeface="Aptos" panose="020B0004020202020204" pitchFamily="34" charset="0"/>
            </a:endParaRPr>
          </a:p>
          <a:p>
            <a:pPr marL="342900" indent="-342900">
              <a:buFont typeface="Arial" panose="020B0604020202020204" pitchFamily="34" charset="0"/>
              <a:buChar char="•"/>
            </a:pPr>
            <a:r>
              <a:rPr lang="en-GB" sz="2400" dirty="0">
                <a:latin typeface="Aptos" panose="020B0004020202020204" pitchFamily="34" charset="0"/>
              </a:rPr>
              <a:t>Purposefully constructed suite of 28 Activities aligned to the professional activities of pharmacists</a:t>
            </a:r>
          </a:p>
          <a:p>
            <a:pPr marL="342900" indent="-342900">
              <a:buFont typeface="Arial" panose="020B0604020202020204" pitchFamily="34" charset="0"/>
              <a:buChar char="•"/>
            </a:pPr>
            <a:endParaRPr lang="en-GB" sz="2400" dirty="0">
              <a:latin typeface="Aptos" panose="020B0004020202020204" pitchFamily="34" charset="0"/>
              <a:cs typeface="Arial" panose="020B0604020202020204"/>
            </a:endParaRPr>
          </a:p>
          <a:p>
            <a:pPr marL="342900" indent="-342900">
              <a:buFont typeface="Arial" panose="020B0604020202020204" pitchFamily="34" charset="0"/>
              <a:buChar char="•"/>
            </a:pPr>
            <a:r>
              <a:rPr lang="en-GB" sz="2400" dirty="0">
                <a:latin typeface="Aptos" panose="020B0004020202020204" pitchFamily="34" charset="0"/>
                <a:cs typeface="Arial" panose="020B0604020202020204"/>
              </a:rPr>
              <a:t>Designed to holistically provide multiple pieces of evidence against each of the 55 Learning Outcomes</a:t>
            </a:r>
          </a:p>
          <a:p>
            <a:pPr marL="1028700" lvl="1" indent="-342900"/>
            <a:r>
              <a:rPr lang="en-GB" sz="2400" dirty="0">
                <a:latin typeface="Aptos" panose="020B0004020202020204" pitchFamily="34" charset="0"/>
                <a:cs typeface="Arial" panose="020B0604020202020204"/>
              </a:rPr>
              <a:t>“Repeatedly and reliable in everyday settings” for ‘Does’ level LOs</a:t>
            </a:r>
          </a:p>
          <a:p>
            <a:pPr marL="342900" indent="-342900">
              <a:buFont typeface="Arial" panose="020B0604020202020204" pitchFamily="34" charset="0"/>
              <a:buChar char="•"/>
            </a:pPr>
            <a:endParaRPr lang="en-GB" sz="2400" b="1" dirty="0">
              <a:latin typeface="Aptos" panose="020B0004020202020204" pitchFamily="34" charset="0"/>
              <a:cs typeface="Arial" panose="020B0604020202020204"/>
            </a:endParaRPr>
          </a:p>
          <a:p>
            <a:pPr marL="342900" indent="-342900">
              <a:buFont typeface="Arial" panose="020B0604020202020204" pitchFamily="34" charset="0"/>
              <a:buChar char="•"/>
            </a:pPr>
            <a:r>
              <a:rPr lang="en-GB" sz="2400" dirty="0">
                <a:latin typeface="Aptos" panose="020B0004020202020204" pitchFamily="34" charset="0"/>
                <a:cs typeface="Arial" panose="020B0604020202020204"/>
              </a:rPr>
              <a:t>Activities are divided into:</a:t>
            </a:r>
          </a:p>
          <a:p>
            <a:pPr marL="1028700" lvl="1" indent="-342900"/>
            <a:r>
              <a:rPr lang="en-GB" sz="2400" dirty="0">
                <a:latin typeface="Aptos" panose="020B0004020202020204" pitchFamily="34" charset="0"/>
                <a:cs typeface="Arial" panose="020B0604020202020204"/>
              </a:rPr>
              <a:t>Professional Development Activities</a:t>
            </a:r>
          </a:p>
          <a:p>
            <a:pPr marL="1028700" lvl="1" indent="-342900"/>
            <a:r>
              <a:rPr lang="en-GB" sz="2400" dirty="0">
                <a:latin typeface="Aptos" panose="020B0004020202020204" pitchFamily="34" charset="0"/>
                <a:cs typeface="Arial" panose="020B0604020202020204"/>
              </a:rPr>
              <a:t>Observed Clinical Activities – Must be assessed using ‘Supervised Learning Event’ (SLEs) tools</a:t>
            </a:r>
          </a:p>
          <a:p>
            <a:pPr lvl="1" indent="0">
              <a:buNone/>
            </a:pPr>
            <a:endParaRPr lang="en-GB" sz="2400" dirty="0">
              <a:latin typeface="Aptos" panose="020B0004020202020204" pitchFamily="34" charset="0"/>
              <a:cs typeface="Arial" panose="020B0604020202020204"/>
            </a:endParaRPr>
          </a:p>
        </p:txBody>
      </p:sp>
      <p:graphicFrame>
        <p:nvGraphicFramePr>
          <p:cNvPr id="7" name="Table 6">
            <a:extLst>
              <a:ext uri="{FF2B5EF4-FFF2-40B4-BE49-F238E27FC236}">
                <a16:creationId xmlns:a16="http://schemas.microsoft.com/office/drawing/2014/main" id="{0AFCB72E-315D-4811-06CF-2F69D3E014AD}"/>
              </a:ext>
            </a:extLst>
          </p:cNvPr>
          <p:cNvGraphicFramePr>
            <a:graphicFrameLocks noGrp="1"/>
          </p:cNvGraphicFramePr>
          <p:nvPr/>
        </p:nvGraphicFramePr>
        <p:xfrm>
          <a:off x="7915275" y="1902711"/>
          <a:ext cx="4095751" cy="3246720"/>
        </p:xfrm>
        <a:graphic>
          <a:graphicData uri="http://schemas.openxmlformats.org/drawingml/2006/table">
            <a:tbl>
              <a:tblPr firstRow="1" bandRow="1">
                <a:tableStyleId>{5C22544A-7EE6-4342-B048-85BDC9FD1C3A}</a:tableStyleId>
              </a:tblPr>
              <a:tblGrid>
                <a:gridCol w="1571625">
                  <a:extLst>
                    <a:ext uri="{9D8B030D-6E8A-4147-A177-3AD203B41FA5}">
                      <a16:colId xmlns:a16="http://schemas.microsoft.com/office/drawing/2014/main" val="2795159544"/>
                    </a:ext>
                  </a:extLst>
                </a:gridCol>
                <a:gridCol w="2524126">
                  <a:extLst>
                    <a:ext uri="{9D8B030D-6E8A-4147-A177-3AD203B41FA5}">
                      <a16:colId xmlns:a16="http://schemas.microsoft.com/office/drawing/2014/main" val="2856628546"/>
                    </a:ext>
                  </a:extLst>
                </a:gridCol>
              </a:tblGrid>
              <a:tr h="522042">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mn-lt"/>
                          <a:ea typeface="+mn-ea"/>
                          <a:cs typeface="+mn-cs"/>
                        </a:rPr>
                        <a:t>Professional Development Activity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GB" sz="1400" b="1" i="0" u="none" strike="noStrike" kern="1200" baseline="0">
                          <a:solidFill>
                            <a:schemeClr val="dk1"/>
                          </a:solidFill>
                          <a:latin typeface="+mn-lt"/>
                          <a:ea typeface="+mn-ea"/>
                          <a:cs typeface="+mn-cs"/>
                        </a:rPr>
                        <a:t>Personal Development </a:t>
                      </a:r>
                      <a:endParaRPr lang="en-GB" sz="140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867674911"/>
                  </a:ext>
                </a:extLst>
              </a:tr>
              <a:tr h="52204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mn-lt"/>
                          <a:ea typeface="+mn-ea"/>
                          <a:cs typeface="+mn-cs"/>
                        </a:rPr>
                        <a:t>Supplying Medicines </a:t>
                      </a:r>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552413587"/>
                  </a:ext>
                </a:extLst>
              </a:tr>
              <a:tr h="52204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mn-lt"/>
                          <a:ea typeface="+mn-ea"/>
                          <a:cs typeface="+mn-cs"/>
                        </a:rPr>
                        <a:t>Education and Research </a:t>
                      </a:r>
                      <a:r>
                        <a:rPr lang="en-GB" sz="1400" b="0" i="0" u="none" strike="noStrike" kern="1200" baseline="0">
                          <a:solidFill>
                            <a:schemeClr val="dk1"/>
                          </a:solidFill>
                          <a:latin typeface="+mn-lt"/>
                          <a:ea typeface="+mn-ea"/>
                          <a:cs typeface="+mn-cs"/>
                        </a:rPr>
                        <a:t>	</a:t>
                      </a:r>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133974563"/>
                  </a:ext>
                </a:extLst>
              </a:tr>
              <a:tr h="636510">
                <a:tc vMerge="1">
                  <a:txBody>
                    <a:bodyPr/>
                    <a:lstStyle/>
                    <a:p>
                      <a:endParaRPr lang="en-GB"/>
                    </a:p>
                  </a:txBody>
                  <a:tcPr>
                    <a:solidFill>
                      <a:srgbClr val="DC5F02"/>
                    </a:solidFill>
                  </a:tcPr>
                </a:tc>
                <a:tc>
                  <a:txBody>
                    <a:bodyPr/>
                    <a:lstStyle/>
                    <a:p>
                      <a:r>
                        <a:rPr lang="en-GB" sz="1400" b="1" i="0" u="none" strike="noStrike" kern="1200" baseline="0">
                          <a:solidFill>
                            <a:schemeClr val="dk1"/>
                          </a:solidFill>
                          <a:latin typeface="+mn-lt"/>
                          <a:ea typeface="+mn-ea"/>
                          <a:cs typeface="+mn-cs"/>
                        </a:rPr>
                        <a:t>Mandatory and Specific Development </a:t>
                      </a:r>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5F02"/>
                    </a:solidFill>
                  </a:tcPr>
                </a:tc>
                <a:extLst>
                  <a:ext uri="{0D108BD9-81ED-4DB2-BD59-A6C34878D82A}">
                    <a16:rowId xmlns:a16="http://schemas.microsoft.com/office/drawing/2014/main" val="2980246964"/>
                  </a:ext>
                </a:extLst>
              </a:tr>
              <a:tr h="52204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mn-lt"/>
                          <a:ea typeface="+mn-ea"/>
                          <a:cs typeface="+mn-cs"/>
                        </a:rPr>
                        <a:t>Observed Clinical Activity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mn-lt"/>
                          <a:ea typeface="+mn-ea"/>
                          <a:cs typeface="+mn-cs"/>
                        </a:rPr>
                        <a:t>Clinical and Patient Facing </a:t>
                      </a:r>
                      <a:r>
                        <a:rPr lang="en-GB" sz="1400" b="0" i="0" u="none" strike="noStrike" kern="1200" baseline="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573971875"/>
                  </a:ext>
                </a:extLst>
              </a:tr>
              <a:tr h="52204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a:solidFill>
                          <a:schemeClr val="dk1"/>
                        </a:solidFill>
                        <a:latin typeface="+mn-lt"/>
                        <a:ea typeface="+mn-ea"/>
                        <a:cs typeface="+mn-cs"/>
                      </a:endParaRPr>
                    </a:p>
                  </a:txBody>
                  <a:tcPr>
                    <a:solidFill>
                      <a:srgbClr val="7030A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mn-lt"/>
                          <a:ea typeface="+mn-ea"/>
                          <a:cs typeface="+mn-cs"/>
                        </a:rPr>
                        <a:t>Prescribing</a:t>
                      </a:r>
                      <a:r>
                        <a:rPr lang="en-GB" sz="1400" b="0" i="0" u="none" strike="noStrike" kern="1200" baseline="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66796137"/>
                  </a:ext>
                </a:extLst>
              </a:tr>
            </a:tbl>
          </a:graphicData>
        </a:graphic>
      </p:graphicFrame>
    </p:spTree>
    <p:extLst>
      <p:ext uri="{BB962C8B-B14F-4D97-AF65-F5344CB8AC3E}">
        <p14:creationId xmlns:p14="http://schemas.microsoft.com/office/powerpoint/2010/main" val="204549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5BE0A4-6EE0-A8FB-CF61-E4DBA74B7F89}"/>
              </a:ext>
            </a:extLst>
          </p:cNvPr>
          <p:cNvPicPr>
            <a:picLocks noChangeAspect="1"/>
          </p:cNvPicPr>
          <p:nvPr/>
        </p:nvPicPr>
        <p:blipFill>
          <a:blip r:embed="rId3"/>
          <a:stretch>
            <a:fillRect/>
          </a:stretch>
        </p:blipFill>
        <p:spPr>
          <a:xfrm>
            <a:off x="1374322" y="218198"/>
            <a:ext cx="9172575" cy="3804603"/>
          </a:xfrm>
          <a:prstGeom prst="rect">
            <a:avLst/>
          </a:prstGeom>
        </p:spPr>
      </p:pic>
      <p:pic>
        <p:nvPicPr>
          <p:cNvPr id="8" name="Picture 7">
            <a:extLst>
              <a:ext uri="{FF2B5EF4-FFF2-40B4-BE49-F238E27FC236}">
                <a16:creationId xmlns:a16="http://schemas.microsoft.com/office/drawing/2014/main" id="{0C1ED2BC-E427-55CB-3D4C-55E686E5F9AB}"/>
              </a:ext>
            </a:extLst>
          </p:cNvPr>
          <p:cNvPicPr>
            <a:picLocks noChangeAspect="1"/>
          </p:cNvPicPr>
          <p:nvPr/>
        </p:nvPicPr>
        <p:blipFill>
          <a:blip r:embed="rId4"/>
          <a:stretch>
            <a:fillRect/>
          </a:stretch>
        </p:blipFill>
        <p:spPr>
          <a:xfrm>
            <a:off x="1374322" y="4004139"/>
            <a:ext cx="9172576" cy="2713274"/>
          </a:xfrm>
          <a:prstGeom prst="rect">
            <a:avLst/>
          </a:prstGeom>
        </p:spPr>
      </p:pic>
    </p:spTree>
    <p:extLst>
      <p:ext uri="{BB962C8B-B14F-4D97-AF65-F5344CB8AC3E}">
        <p14:creationId xmlns:p14="http://schemas.microsoft.com/office/powerpoint/2010/main" val="222222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520662"/>
            <a:ext cx="11404154" cy="865186"/>
          </a:xfrm>
        </p:spPr>
        <p:txBody>
          <a:bodyPr>
            <a:normAutofit/>
          </a:bodyPr>
          <a:lstStyle/>
          <a:p>
            <a:r>
              <a:rPr lang="en-GB" spc="-30">
                <a:solidFill>
                  <a:srgbClr val="002060"/>
                </a:solidFill>
                <a:latin typeface="Arial"/>
                <a:cs typeface="Arial"/>
              </a:rPr>
              <a:t>NHSE FTPP: Practice-based Assessment Strategy</a:t>
            </a:r>
            <a:endParaRPr lang="en-US"/>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393923" y="1594077"/>
            <a:ext cx="7381736" cy="4743261"/>
          </a:xfrm>
        </p:spPr>
        <p:txBody>
          <a:bodyPr vert="horz" lIns="0" tIns="0" rIns="0" bIns="0" rtlCol="0" anchor="t">
            <a:normAutofit fontScale="92500" lnSpcReduction="10000"/>
          </a:bodyPr>
          <a:lstStyle/>
          <a:p>
            <a:pPr marL="342900" indent="-342900">
              <a:buFont typeface="Arial" panose="020B0604020202020204" pitchFamily="34" charset="0"/>
              <a:buChar char="•"/>
            </a:pPr>
            <a:r>
              <a:rPr lang="en-GB" sz="2400" dirty="0">
                <a:latin typeface="Aptos" panose="020B0004020202020204" pitchFamily="34" charset="0"/>
              </a:rPr>
              <a:t>Each Activity must be demonstrated to a satisfactory standard, that aligns with safe and effective practice.</a:t>
            </a:r>
          </a:p>
          <a:p>
            <a:pPr marL="342900" indent="-342900">
              <a:buFont typeface="Arial" panose="020B0604020202020204" pitchFamily="34" charset="0"/>
              <a:buChar char="•"/>
            </a:pPr>
            <a:endParaRPr lang="en-GB" sz="2400" dirty="0">
              <a:latin typeface="Aptos" panose="020B0004020202020204" pitchFamily="34" charset="0"/>
            </a:endParaRPr>
          </a:p>
          <a:p>
            <a:pPr marL="342900" indent="-342900">
              <a:buFont typeface="Arial" panose="020B0604020202020204" pitchFamily="34" charset="0"/>
              <a:buChar char="•"/>
            </a:pPr>
            <a:r>
              <a:rPr lang="en-GB" sz="2400" dirty="0">
                <a:latin typeface="Aptos" panose="020B0004020202020204" pitchFamily="34" charset="0"/>
              </a:rPr>
              <a:t>Each Activity within the Observed Clinical Activity group must be demonstrated a minimum of three times to a satisfactory level.</a:t>
            </a:r>
          </a:p>
          <a:p>
            <a:pPr marL="342900" indent="-342900">
              <a:buFont typeface="Arial" panose="020B0604020202020204" pitchFamily="34" charset="0"/>
              <a:buChar char="•"/>
            </a:pPr>
            <a:endParaRPr lang="en-GB" sz="2400" dirty="0">
              <a:latin typeface="Aptos" panose="020B0004020202020204" pitchFamily="34" charset="0"/>
            </a:endParaRPr>
          </a:p>
          <a:p>
            <a:pPr marL="342900" indent="-342900">
              <a:buFont typeface="Arial" panose="020B0604020202020204" pitchFamily="34" charset="0"/>
              <a:buChar char="•"/>
            </a:pPr>
            <a:r>
              <a:rPr lang="en-GB" sz="2400" dirty="0">
                <a:latin typeface="Aptos" panose="020B0004020202020204" pitchFamily="34" charset="0"/>
              </a:rPr>
              <a:t>The measure of satisfactory performance is assessed using standardised descriptive scales as part of validated Supervised Learning Event (SLE) assessment tools.</a:t>
            </a:r>
          </a:p>
          <a:p>
            <a:pPr marL="342900" indent="-342900">
              <a:buFont typeface="Arial" panose="020B0604020202020204" pitchFamily="34" charset="0"/>
              <a:buChar char="•"/>
            </a:pPr>
            <a:endParaRPr lang="en-GB" sz="2400" dirty="0">
              <a:latin typeface="Aptos" panose="020B0004020202020204" pitchFamily="34" charset="0"/>
            </a:endParaRPr>
          </a:p>
          <a:p>
            <a:pPr marL="342900" indent="-342900">
              <a:buFont typeface="Arial" panose="020B0604020202020204" pitchFamily="34" charset="0"/>
              <a:buChar char="•"/>
            </a:pPr>
            <a:r>
              <a:rPr lang="en-GB" sz="2400" dirty="0">
                <a:latin typeface="Aptos" panose="020B0004020202020204" pitchFamily="34" charset="0"/>
              </a:rPr>
              <a:t>Each Learning Outcome must be demonstrated aligned to the level of Miller’s Triangle as described by the </a:t>
            </a:r>
            <a:r>
              <a:rPr lang="en-GB" sz="2400" dirty="0" err="1">
                <a:latin typeface="Aptos" panose="020B0004020202020204" pitchFamily="34" charset="0"/>
              </a:rPr>
              <a:t>GPhC</a:t>
            </a:r>
            <a:r>
              <a:rPr lang="en-GB" sz="2400" dirty="0">
                <a:latin typeface="Aptos" panose="020B0004020202020204" pitchFamily="34" charset="0"/>
              </a:rPr>
              <a:t>.</a:t>
            </a:r>
          </a:p>
          <a:p>
            <a:endParaRPr lang="en-GB" sz="2400" dirty="0"/>
          </a:p>
          <a:p>
            <a:pPr marL="342900" indent="-342900">
              <a:buFont typeface="Arial" panose="020B0604020202020204" pitchFamily="34" charset="0"/>
              <a:buChar char="•"/>
            </a:pPr>
            <a:endParaRPr lang="en-GB" sz="2400" dirty="0"/>
          </a:p>
        </p:txBody>
      </p:sp>
      <p:graphicFrame>
        <p:nvGraphicFramePr>
          <p:cNvPr id="7" name="Table 6">
            <a:extLst>
              <a:ext uri="{FF2B5EF4-FFF2-40B4-BE49-F238E27FC236}">
                <a16:creationId xmlns:a16="http://schemas.microsoft.com/office/drawing/2014/main" id="{0AFCB72E-315D-4811-06CF-2F69D3E014AD}"/>
              </a:ext>
            </a:extLst>
          </p:cNvPr>
          <p:cNvGraphicFramePr>
            <a:graphicFrameLocks noGrp="1"/>
          </p:cNvGraphicFramePr>
          <p:nvPr/>
        </p:nvGraphicFramePr>
        <p:xfrm>
          <a:off x="8001000" y="1969386"/>
          <a:ext cx="4095751" cy="3246720"/>
        </p:xfrm>
        <a:graphic>
          <a:graphicData uri="http://schemas.openxmlformats.org/drawingml/2006/table">
            <a:tbl>
              <a:tblPr firstRow="1" bandRow="1">
                <a:tableStyleId>{5C22544A-7EE6-4342-B048-85BDC9FD1C3A}</a:tableStyleId>
              </a:tblPr>
              <a:tblGrid>
                <a:gridCol w="1571625">
                  <a:extLst>
                    <a:ext uri="{9D8B030D-6E8A-4147-A177-3AD203B41FA5}">
                      <a16:colId xmlns:a16="http://schemas.microsoft.com/office/drawing/2014/main" val="2795159544"/>
                    </a:ext>
                  </a:extLst>
                </a:gridCol>
                <a:gridCol w="2524126">
                  <a:extLst>
                    <a:ext uri="{9D8B030D-6E8A-4147-A177-3AD203B41FA5}">
                      <a16:colId xmlns:a16="http://schemas.microsoft.com/office/drawing/2014/main" val="2856628546"/>
                    </a:ext>
                  </a:extLst>
                </a:gridCol>
              </a:tblGrid>
              <a:tr h="522042">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mn-lt"/>
                          <a:ea typeface="+mn-ea"/>
                          <a:cs typeface="+mn-cs"/>
                        </a:rPr>
                        <a:t>Professional Development Activity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GB" sz="1400" b="1" i="0" u="none" strike="noStrike" kern="1200" baseline="0">
                          <a:solidFill>
                            <a:schemeClr val="dk1"/>
                          </a:solidFill>
                          <a:latin typeface="+mn-lt"/>
                          <a:ea typeface="+mn-ea"/>
                          <a:cs typeface="+mn-cs"/>
                        </a:rPr>
                        <a:t>Personal Development </a:t>
                      </a:r>
                      <a:endParaRPr lang="en-GB" sz="140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867674911"/>
                  </a:ext>
                </a:extLst>
              </a:tr>
              <a:tr h="52204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mn-lt"/>
                          <a:ea typeface="+mn-ea"/>
                          <a:cs typeface="+mn-cs"/>
                        </a:rPr>
                        <a:t>Supplying Medicines </a:t>
                      </a:r>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552413587"/>
                  </a:ext>
                </a:extLst>
              </a:tr>
              <a:tr h="52204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mn-lt"/>
                          <a:ea typeface="+mn-ea"/>
                          <a:cs typeface="+mn-cs"/>
                        </a:rPr>
                        <a:t>Education and Research </a:t>
                      </a:r>
                      <a:r>
                        <a:rPr lang="en-GB" sz="1400" b="0" i="0" u="none" strike="noStrike" kern="1200" baseline="0">
                          <a:solidFill>
                            <a:schemeClr val="dk1"/>
                          </a:solidFill>
                          <a:latin typeface="+mn-lt"/>
                          <a:ea typeface="+mn-ea"/>
                          <a:cs typeface="+mn-cs"/>
                        </a:rPr>
                        <a:t>	</a:t>
                      </a:r>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133974563"/>
                  </a:ext>
                </a:extLst>
              </a:tr>
              <a:tr h="636510">
                <a:tc vMerge="1">
                  <a:txBody>
                    <a:bodyPr/>
                    <a:lstStyle/>
                    <a:p>
                      <a:endParaRPr lang="en-GB"/>
                    </a:p>
                  </a:txBody>
                  <a:tcPr>
                    <a:solidFill>
                      <a:srgbClr val="DC5F02"/>
                    </a:solidFill>
                  </a:tcPr>
                </a:tc>
                <a:tc>
                  <a:txBody>
                    <a:bodyPr/>
                    <a:lstStyle/>
                    <a:p>
                      <a:r>
                        <a:rPr lang="en-GB" sz="1400" b="1" i="0" u="none" strike="noStrike" kern="1200" baseline="0">
                          <a:solidFill>
                            <a:schemeClr val="dk1"/>
                          </a:solidFill>
                          <a:latin typeface="+mn-lt"/>
                          <a:ea typeface="+mn-ea"/>
                          <a:cs typeface="+mn-cs"/>
                        </a:rPr>
                        <a:t>Mandatory and Specific Development </a:t>
                      </a:r>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5F02"/>
                    </a:solidFill>
                  </a:tcPr>
                </a:tc>
                <a:extLst>
                  <a:ext uri="{0D108BD9-81ED-4DB2-BD59-A6C34878D82A}">
                    <a16:rowId xmlns:a16="http://schemas.microsoft.com/office/drawing/2014/main" val="2980246964"/>
                  </a:ext>
                </a:extLst>
              </a:tr>
              <a:tr h="52204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mn-lt"/>
                          <a:ea typeface="+mn-ea"/>
                          <a:cs typeface="+mn-cs"/>
                        </a:rPr>
                        <a:t>Observed Clinical Activity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mn-lt"/>
                          <a:ea typeface="+mn-ea"/>
                          <a:cs typeface="+mn-cs"/>
                        </a:rPr>
                        <a:t>Clinical and Patient Facing </a:t>
                      </a:r>
                      <a:r>
                        <a:rPr lang="en-GB" sz="1400" b="0" i="0" u="none" strike="noStrike" kern="1200" baseline="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573971875"/>
                  </a:ext>
                </a:extLst>
              </a:tr>
              <a:tr h="52204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a:solidFill>
                          <a:schemeClr val="dk1"/>
                        </a:solidFill>
                        <a:latin typeface="+mn-lt"/>
                        <a:ea typeface="+mn-ea"/>
                        <a:cs typeface="+mn-cs"/>
                      </a:endParaRPr>
                    </a:p>
                  </a:txBody>
                  <a:tcPr>
                    <a:solidFill>
                      <a:srgbClr val="7030A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mn-lt"/>
                          <a:ea typeface="+mn-ea"/>
                          <a:cs typeface="+mn-cs"/>
                        </a:rPr>
                        <a:t>Prescribing</a:t>
                      </a:r>
                      <a:r>
                        <a:rPr lang="en-GB" sz="1400" b="0" i="0" u="none" strike="noStrike" kern="1200" baseline="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66796137"/>
                  </a:ext>
                </a:extLst>
              </a:tr>
            </a:tbl>
          </a:graphicData>
        </a:graphic>
      </p:graphicFrame>
    </p:spTree>
    <p:extLst>
      <p:ext uri="{BB962C8B-B14F-4D97-AF65-F5344CB8AC3E}">
        <p14:creationId xmlns:p14="http://schemas.microsoft.com/office/powerpoint/2010/main" val="252771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58160FDE-5805-6C73-7D04-CB5501E46FB2}"/>
              </a:ext>
            </a:extLst>
          </p:cNvPr>
          <p:cNvGraphicFramePr>
            <a:graphicFrameLocks noGrp="1"/>
          </p:cNvGraphicFramePr>
          <p:nvPr/>
        </p:nvGraphicFramePr>
        <p:xfrm>
          <a:off x="210650" y="14347"/>
          <a:ext cx="11770700" cy="6585361"/>
        </p:xfrm>
        <a:graphic>
          <a:graphicData uri="http://schemas.openxmlformats.org/drawingml/2006/table">
            <a:tbl>
              <a:tblPr firstRow="1" firstCol="1" bandRow="1"/>
              <a:tblGrid>
                <a:gridCol w="2155179">
                  <a:extLst>
                    <a:ext uri="{9D8B030D-6E8A-4147-A177-3AD203B41FA5}">
                      <a16:colId xmlns:a16="http://schemas.microsoft.com/office/drawing/2014/main" val="485238334"/>
                    </a:ext>
                  </a:extLst>
                </a:gridCol>
                <a:gridCol w="787496">
                  <a:extLst>
                    <a:ext uri="{9D8B030D-6E8A-4147-A177-3AD203B41FA5}">
                      <a16:colId xmlns:a16="http://schemas.microsoft.com/office/drawing/2014/main" val="2016064675"/>
                    </a:ext>
                  </a:extLst>
                </a:gridCol>
                <a:gridCol w="2942675">
                  <a:extLst>
                    <a:ext uri="{9D8B030D-6E8A-4147-A177-3AD203B41FA5}">
                      <a16:colId xmlns:a16="http://schemas.microsoft.com/office/drawing/2014/main" val="247985273"/>
                    </a:ext>
                  </a:extLst>
                </a:gridCol>
                <a:gridCol w="2942675">
                  <a:extLst>
                    <a:ext uri="{9D8B030D-6E8A-4147-A177-3AD203B41FA5}">
                      <a16:colId xmlns:a16="http://schemas.microsoft.com/office/drawing/2014/main" val="3438767756"/>
                    </a:ext>
                  </a:extLst>
                </a:gridCol>
                <a:gridCol w="2942675">
                  <a:extLst>
                    <a:ext uri="{9D8B030D-6E8A-4147-A177-3AD203B41FA5}">
                      <a16:colId xmlns:a16="http://schemas.microsoft.com/office/drawing/2014/main" val="4047096204"/>
                    </a:ext>
                  </a:extLst>
                </a:gridCol>
              </a:tblGrid>
              <a:tr h="238097">
                <a:tc gridSpan="2">
                  <a:txBody>
                    <a:bodyPr/>
                    <a:lstStyle/>
                    <a:p>
                      <a:pPr>
                        <a:lnSpc>
                          <a:spcPct val="110000"/>
                        </a:lnSpc>
                        <a:spcAft>
                          <a:spcPts val="1200"/>
                        </a:spcAft>
                      </a:pPr>
                      <a:r>
                        <a:rPr lang="en-GB" sz="1200">
                          <a:solidFill>
                            <a:schemeClr val="bg1"/>
                          </a:solidFill>
                          <a:effectLst/>
                          <a:highlight>
                            <a:srgbClr val="313F4A"/>
                          </a:highlight>
                          <a:latin typeface="Arial" panose="020B0604020202020204" pitchFamily="34" charset="0"/>
                          <a:ea typeface="Times New Roman" panose="02020603050405020304" pitchFamily="18" charset="0"/>
                          <a:cs typeface="Times New Roman" panose="02020603050405020304" pitchFamily="18" charset="0"/>
                        </a:rPr>
                        <a:t>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3F4A"/>
                    </a:solidFill>
                  </a:tcPr>
                </a:tc>
                <a:tc hMerge="1">
                  <a:txBody>
                    <a:bodyPr/>
                    <a:lstStyle/>
                    <a:p>
                      <a:pPr>
                        <a:lnSpc>
                          <a:spcPct val="110000"/>
                        </a:lnSpc>
                        <a:spcAft>
                          <a:spcPts val="1200"/>
                        </a:spcAft>
                      </a:pPr>
                      <a:endParaRPr lang="en-GB" sz="1200">
                        <a:solidFill>
                          <a:schemeClr val="bg1"/>
                        </a:solidFill>
                        <a:effectLst/>
                        <a:highlight>
                          <a:srgbClr val="313F4A"/>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3F4A"/>
                    </a:solidFill>
                  </a:tcPr>
                </a:tc>
                <a:tc>
                  <a:txBody>
                    <a:bodyPr/>
                    <a:lstStyle/>
                    <a:p>
                      <a:pPr>
                        <a:lnSpc>
                          <a:spcPct val="110000"/>
                        </a:lnSpc>
                        <a:spcAft>
                          <a:spcPts val="1200"/>
                        </a:spcAft>
                      </a:pPr>
                      <a:r>
                        <a:rPr lang="en-GB" sz="1200" b="1">
                          <a:solidFill>
                            <a:srgbClr val="FFFFFF"/>
                          </a:solidFill>
                          <a:effectLst/>
                          <a:highlight>
                            <a:srgbClr val="313F4A"/>
                          </a:highlight>
                          <a:latin typeface="Arial" panose="020B0604020202020204" pitchFamily="34" charset="0"/>
                          <a:ea typeface="MS PGothic" panose="020B0600070205080204" pitchFamily="34" charset="-128"/>
                          <a:cs typeface="Times New Roman" panose="02020603050405020304" pitchFamily="18" charset="0"/>
                        </a:rPr>
                        <a:t>Activities</a:t>
                      </a:r>
                      <a:endParaRPr lang="en-GB" sz="1200">
                        <a:solidFill>
                          <a:srgbClr val="425563"/>
                        </a:solidFill>
                        <a:effectLst/>
                        <a:highlight>
                          <a:srgbClr val="313F4A"/>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3F4A"/>
                    </a:solidFill>
                  </a:tcPr>
                </a:tc>
                <a:tc>
                  <a:txBody>
                    <a:bodyPr/>
                    <a:lstStyle/>
                    <a:p>
                      <a:pPr>
                        <a:lnSpc>
                          <a:spcPct val="110000"/>
                        </a:lnSpc>
                        <a:spcAft>
                          <a:spcPts val="1200"/>
                        </a:spcAft>
                      </a:pPr>
                      <a:r>
                        <a:rPr lang="en-GB" sz="1200" b="1">
                          <a:solidFill>
                            <a:srgbClr val="FFFFFF"/>
                          </a:solidFill>
                          <a:effectLst/>
                          <a:highlight>
                            <a:srgbClr val="313F4A"/>
                          </a:highlight>
                          <a:latin typeface="Arial" panose="020B0604020202020204" pitchFamily="34" charset="0"/>
                          <a:ea typeface="MS PGothic" panose="020B0600070205080204" pitchFamily="34" charset="-128"/>
                          <a:cs typeface="Times New Roman" panose="02020603050405020304" pitchFamily="18" charset="0"/>
                        </a:rPr>
                        <a:t>Approved evidence tool(s)</a:t>
                      </a:r>
                      <a:endParaRPr lang="en-GB" sz="1200">
                        <a:solidFill>
                          <a:srgbClr val="425563"/>
                        </a:solidFill>
                        <a:effectLst/>
                        <a:highlight>
                          <a:srgbClr val="313F4A"/>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3F4A"/>
                    </a:solidFill>
                  </a:tcPr>
                </a:tc>
                <a:tc>
                  <a:txBody>
                    <a:bodyPr/>
                    <a:lstStyle/>
                    <a:p>
                      <a:pPr>
                        <a:lnSpc>
                          <a:spcPct val="110000"/>
                        </a:lnSpc>
                        <a:spcAft>
                          <a:spcPts val="1200"/>
                        </a:spcAft>
                      </a:pPr>
                      <a:r>
                        <a:rPr lang="en-GB" sz="1200" b="1">
                          <a:solidFill>
                            <a:srgbClr val="FFFFFF"/>
                          </a:solidFill>
                          <a:effectLst/>
                          <a:highlight>
                            <a:srgbClr val="313F4A"/>
                          </a:highlight>
                          <a:latin typeface="Arial" panose="020B0604020202020204" pitchFamily="34" charset="0"/>
                          <a:ea typeface="MS PGothic" panose="020B0600070205080204" pitchFamily="34" charset="-128"/>
                          <a:cs typeface="Times New Roman" panose="02020603050405020304" pitchFamily="18" charset="0"/>
                        </a:rPr>
                        <a:t>Requirements</a:t>
                      </a:r>
                      <a:endParaRPr lang="en-GB" sz="1200">
                        <a:solidFill>
                          <a:srgbClr val="425563"/>
                        </a:solidFill>
                        <a:effectLst/>
                        <a:highlight>
                          <a:srgbClr val="313F4A"/>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3F4A"/>
                    </a:solidFill>
                  </a:tcPr>
                </a:tc>
                <a:extLst>
                  <a:ext uri="{0D108BD9-81ED-4DB2-BD59-A6C34878D82A}">
                    <a16:rowId xmlns:a16="http://schemas.microsoft.com/office/drawing/2014/main" val="1590295730"/>
                  </a:ext>
                </a:extLst>
              </a:tr>
              <a:tr h="155476">
                <a:tc gridSpan="5">
                  <a:txBody>
                    <a:bodyPr/>
                    <a:lstStyle/>
                    <a:p>
                      <a:pPr>
                        <a:lnSpc>
                          <a:spcPct val="110000"/>
                        </a:lnSpc>
                        <a:spcAft>
                          <a:spcPts val="1200"/>
                        </a:spcAft>
                      </a:pPr>
                      <a:r>
                        <a:rPr lang="en-GB" sz="1200" b="1">
                          <a:solidFill>
                            <a:srgbClr val="FFFFFF"/>
                          </a:solidFill>
                          <a:effectLst/>
                          <a:highlight>
                            <a:srgbClr val="003087"/>
                          </a:highlight>
                          <a:latin typeface="Arial" panose="020B0604020202020204" pitchFamily="34" charset="0"/>
                          <a:ea typeface="MS PGothic" panose="020B0600070205080204" pitchFamily="34" charset="-128"/>
                          <a:cs typeface="Times New Roman" panose="02020603050405020304" pitchFamily="18" charset="0"/>
                        </a:rPr>
                        <a:t>Professional Development Activities</a:t>
                      </a:r>
                      <a:endParaRPr lang="en-GB" sz="1200">
                        <a:solidFill>
                          <a:srgbClr val="425563"/>
                        </a:solidFill>
                        <a:effectLst/>
                        <a:highlight>
                          <a:srgbClr val="003087"/>
                        </a:highlight>
                        <a:latin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087"/>
                    </a:solidFill>
                  </a:tcPr>
                </a:tc>
                <a:tc hMerge="1">
                  <a:txBody>
                    <a:bodyPr/>
                    <a:lstStyle/>
                    <a:p>
                      <a:endParaRPr lang="en-GB"/>
                    </a:p>
                  </a:txBody>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087"/>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45200173"/>
                  </a:ext>
                </a:extLst>
              </a:tr>
              <a:tr h="238097">
                <a:tc rowSpan="8">
                  <a:txBody>
                    <a:bodyPr/>
                    <a:lstStyle/>
                    <a:p>
                      <a:pPr marL="0" lvl="0" indent="0">
                        <a:lnSpc>
                          <a:spcPts val="1800"/>
                        </a:lnSpc>
                        <a:spcAft>
                          <a:spcPts val="1200"/>
                        </a:spcAft>
                        <a:buFont typeface="+mj-lt"/>
                        <a:buNone/>
                      </a:pPr>
                      <a:r>
                        <a:rPr lang="en-GB" sz="1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Personal Development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gridSpan="2">
                  <a:txBody>
                    <a:bodyPr/>
                    <a:lstStyle/>
                    <a:p>
                      <a:pPr marL="0" lvl="0" indent="0">
                        <a:lnSpc>
                          <a:spcPts val="1800"/>
                        </a:lnSpc>
                        <a:spcAft>
                          <a:spcPts val="1200"/>
                        </a:spcAft>
                        <a:buFont typeface="+mj-lt"/>
                        <a:buNone/>
                      </a:pPr>
                      <a:r>
                        <a:rPr lang="en-GB" sz="1200" b="1">
                          <a:solidFill>
                            <a:srgbClr val="000000"/>
                          </a:solidFill>
                          <a:effectLst/>
                          <a:latin typeface="Arial" panose="020B0604020202020204" pitchFamily="34" charset="0"/>
                          <a:ea typeface="MS PGothic" panose="020B0600070205080204" pitchFamily="34" charset="-128"/>
                          <a:cs typeface="Arial" panose="020B0604020202020204" pitchFamily="34" charset="0"/>
                        </a:rPr>
                        <a:t>1. Learning Agreement</a:t>
                      </a:r>
                      <a:endParaRPr lang="en-GB" sz="1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hMerge="1">
                  <a:txBody>
                    <a:bodyPr/>
                    <a:lstStyle/>
                    <a:p>
                      <a:pPr marL="0" lvl="0" indent="0">
                        <a:lnSpc>
                          <a:spcPts val="1800"/>
                        </a:lnSpc>
                        <a:spcAft>
                          <a:spcPts val="1200"/>
                        </a:spcAft>
                        <a:buFont typeface="+mj-lt"/>
                        <a:buNone/>
                      </a:pPr>
                      <a:r>
                        <a:rPr lang="en-GB" sz="1200" b="1">
                          <a:solidFill>
                            <a:srgbClr val="000000"/>
                          </a:solidFill>
                          <a:effectLst/>
                          <a:highlight>
                            <a:srgbClr val="EDEDED"/>
                          </a:highlight>
                          <a:latin typeface="Arial" panose="020B0604020202020204" pitchFamily="34" charset="0"/>
                          <a:ea typeface="MS PGothic" panose="020B0600070205080204" pitchFamily="34" charset="-128"/>
                          <a:cs typeface="Arial" panose="020B0604020202020204" pitchFamily="34" charset="0"/>
                        </a:rPr>
                        <a:t>1. Learning Agreement</a:t>
                      </a:r>
                      <a:endParaRPr lang="en-GB" sz="1200">
                        <a:solidFill>
                          <a:srgbClr val="425563"/>
                        </a:solidFill>
                        <a:effectLst/>
                        <a:highlight>
                          <a:srgbClr val="EDEDED"/>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Learning agreement</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During the first 2 weeks of training</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090795247"/>
                  </a:ext>
                </a:extLst>
              </a:tr>
              <a:tr h="267648">
                <a:tc vMerge="1">
                  <a:txBody>
                    <a:bodyPr/>
                    <a:lstStyle/>
                    <a:p>
                      <a:pPr marL="0" lvl="0" indent="0">
                        <a:lnSpc>
                          <a:spcPts val="1800"/>
                        </a:lnSpc>
                        <a:spcAft>
                          <a:spcPts val="1200"/>
                        </a:spcAft>
                        <a:buFont typeface="+mj-lt"/>
                        <a:buNone/>
                      </a:pPr>
                      <a:endParaRPr lang="en-GB" sz="1200">
                        <a:solidFill>
                          <a:srgbClr val="425563"/>
                        </a:solidFill>
                        <a:effectLst/>
                        <a:highlight>
                          <a:srgbClr val="EDEDED"/>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gridSpan="2">
                  <a:txBody>
                    <a:bodyPr/>
                    <a:lstStyle/>
                    <a:p>
                      <a:r>
                        <a:rPr lang="en-GB" sz="1200" b="1">
                          <a:solidFill>
                            <a:srgbClr val="000000"/>
                          </a:solidFill>
                          <a:effectLst/>
                          <a:latin typeface="Arial" panose="020B0604020202020204" pitchFamily="34" charset="0"/>
                          <a:ea typeface="MS PGothic" panose="020B0600070205080204" pitchFamily="34" charset="-128"/>
                          <a:cs typeface="Arial" panose="020B0604020202020204" pitchFamily="34" charset="0"/>
                        </a:rPr>
                        <a:t>2. Learning Needs Analysis</a:t>
                      </a:r>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hMerge="1">
                  <a:txBody>
                    <a:bodyPr/>
                    <a:lstStyle/>
                    <a:p>
                      <a:pPr marL="0" lvl="0" indent="0">
                        <a:lnSpc>
                          <a:spcPts val="1800"/>
                        </a:lnSpc>
                        <a:spcAft>
                          <a:spcPts val="1200"/>
                        </a:spcAft>
                        <a:buFont typeface="+mj-lt"/>
                        <a:buNone/>
                      </a:pPr>
                      <a:r>
                        <a:rPr lang="en-GB" sz="1200" b="1">
                          <a:solidFill>
                            <a:srgbClr val="000000"/>
                          </a:solidFill>
                          <a:effectLst/>
                          <a:highlight>
                            <a:srgbClr val="EDEDED"/>
                          </a:highlight>
                          <a:latin typeface="Arial" panose="020B0604020202020204" pitchFamily="34" charset="0"/>
                          <a:ea typeface="MS PGothic" panose="020B0600070205080204" pitchFamily="34" charset="-128"/>
                          <a:cs typeface="Arial" panose="020B0604020202020204" pitchFamily="34" charset="0"/>
                        </a:rPr>
                        <a:t>2. Learning Needs Analysis</a:t>
                      </a:r>
                      <a:endParaRPr lang="en-GB" sz="1200">
                        <a:solidFill>
                          <a:srgbClr val="425563"/>
                        </a:solidFill>
                        <a:effectLst/>
                        <a:highlight>
                          <a:srgbClr val="EDEDED"/>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LNA/PDP</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During the first 2 weeks of training</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748306394"/>
                  </a:ext>
                </a:extLst>
              </a:tr>
              <a:tr h="323983">
                <a:tc vMerge="1">
                  <a:txBody>
                    <a:bodyPr/>
                    <a:lstStyle/>
                    <a:p>
                      <a:pPr marL="0" lvl="0" indent="0">
                        <a:lnSpc>
                          <a:spcPts val="1800"/>
                        </a:lnSpc>
                        <a:spcAft>
                          <a:spcPts val="1200"/>
                        </a:spcAft>
                        <a:buFont typeface="+mj-lt"/>
                        <a:buNone/>
                      </a:pPr>
                      <a:endParaRPr lang="en-GB" sz="1200">
                        <a:solidFill>
                          <a:srgbClr val="425563"/>
                        </a:solidFill>
                        <a:effectLst/>
                        <a:highlight>
                          <a:srgbClr val="EDEDED"/>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gridSpan="2">
                  <a:txBody>
                    <a:bodyPr/>
                    <a:lstStyle/>
                    <a:p>
                      <a:r>
                        <a:rPr lang="en-GB" sz="1200" b="1">
                          <a:solidFill>
                            <a:srgbClr val="000000"/>
                          </a:solidFill>
                          <a:effectLst/>
                          <a:latin typeface="Arial" panose="020B0604020202020204" pitchFamily="34" charset="0"/>
                          <a:ea typeface="MS PGothic" panose="020B0600070205080204" pitchFamily="34" charset="-128"/>
                          <a:cs typeface="Arial" panose="020B0604020202020204" pitchFamily="34" charset="0"/>
                        </a:rPr>
                        <a:t>3. Feedback</a:t>
                      </a:r>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hMerge="1">
                  <a:txBody>
                    <a:bodyPr/>
                    <a:lstStyle/>
                    <a:p>
                      <a:pPr marL="0" lvl="0" indent="0">
                        <a:lnSpc>
                          <a:spcPts val="1800"/>
                        </a:lnSpc>
                        <a:spcAft>
                          <a:spcPts val="1200"/>
                        </a:spcAft>
                        <a:buFont typeface="+mj-lt"/>
                        <a:buNone/>
                      </a:pPr>
                      <a:r>
                        <a:rPr lang="en-GB" sz="1200" b="1">
                          <a:solidFill>
                            <a:srgbClr val="000000"/>
                          </a:solidFill>
                          <a:effectLst/>
                          <a:highlight>
                            <a:srgbClr val="EDEDED"/>
                          </a:highlight>
                          <a:latin typeface="Arial" panose="020B0604020202020204" pitchFamily="34" charset="0"/>
                          <a:ea typeface="MS PGothic" panose="020B0600070205080204" pitchFamily="34" charset="-128"/>
                          <a:cs typeface="Arial" panose="020B0604020202020204" pitchFamily="34" charset="0"/>
                        </a:rPr>
                        <a:t>3. Feedback</a:t>
                      </a:r>
                      <a:endParaRPr lang="en-GB" sz="1200">
                        <a:solidFill>
                          <a:srgbClr val="425563"/>
                        </a:solidFill>
                        <a:effectLst/>
                        <a:highlight>
                          <a:srgbClr val="EDEDED"/>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MSF </a:t>
                      </a:r>
                      <a:r>
                        <a:rPr lang="en-GB" sz="1200" b="1">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 PSQ</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One MSF or PSQ must be completed during training </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477592549"/>
                  </a:ext>
                </a:extLst>
              </a:tr>
              <a:tr h="274489">
                <a:tc vMerge="1">
                  <a:txBody>
                    <a:bodyPr/>
                    <a:lstStyle/>
                    <a:p>
                      <a:pPr marL="0" lvl="0" indent="0">
                        <a:lnSpc>
                          <a:spcPts val="1800"/>
                        </a:lnSpc>
                        <a:spcAft>
                          <a:spcPts val="1200"/>
                        </a:spcAft>
                        <a:buFont typeface="+mj-lt"/>
                        <a:buNone/>
                      </a:pPr>
                      <a:endParaRPr lang="en-GB" sz="1200">
                        <a:solidFill>
                          <a:srgbClr val="425563"/>
                        </a:solidFill>
                        <a:effectLst/>
                        <a:highlight>
                          <a:srgbClr val="EDEDED"/>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gridSpan="2">
                  <a:txBody>
                    <a:bodyPr/>
                    <a:lstStyle/>
                    <a:p>
                      <a:r>
                        <a:rPr lang="en-GB" sz="1200" b="1">
                          <a:solidFill>
                            <a:srgbClr val="000000"/>
                          </a:solidFill>
                          <a:effectLst/>
                          <a:latin typeface="Arial" panose="020B0604020202020204" pitchFamily="34" charset="0"/>
                          <a:ea typeface="MS PGothic" panose="020B0600070205080204" pitchFamily="34" charset="-128"/>
                          <a:cs typeface="Arial" panose="020B0604020202020204" pitchFamily="34" charset="0"/>
                        </a:rPr>
                        <a:t>4. Progress Reviews</a:t>
                      </a:r>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hMerge="1">
                  <a:txBody>
                    <a:bodyPr/>
                    <a:lstStyle/>
                    <a:p>
                      <a:pPr marL="0" lvl="0" indent="0">
                        <a:lnSpc>
                          <a:spcPts val="1800"/>
                        </a:lnSpc>
                        <a:spcAft>
                          <a:spcPts val="1200"/>
                        </a:spcAft>
                        <a:buFont typeface="+mj-lt"/>
                        <a:buNone/>
                      </a:pPr>
                      <a:r>
                        <a:rPr lang="en-GB" sz="1200" b="1">
                          <a:solidFill>
                            <a:srgbClr val="000000"/>
                          </a:solidFill>
                          <a:effectLst/>
                          <a:highlight>
                            <a:srgbClr val="EDEDED"/>
                          </a:highlight>
                          <a:latin typeface="Arial" panose="020B0604020202020204" pitchFamily="34" charset="0"/>
                          <a:ea typeface="MS PGothic" panose="020B0600070205080204" pitchFamily="34" charset="-128"/>
                          <a:cs typeface="Arial" panose="020B0604020202020204" pitchFamily="34" charset="0"/>
                        </a:rPr>
                        <a:t>4. Progress Reviews</a:t>
                      </a:r>
                      <a:endParaRPr lang="en-GB" sz="1200">
                        <a:solidFill>
                          <a:srgbClr val="425563"/>
                        </a:solidFill>
                        <a:effectLst/>
                        <a:highlight>
                          <a:srgbClr val="EDEDED"/>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Progress review form</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Week 13, 26 </a:t>
                      </a:r>
                      <a:r>
                        <a:rPr lang="en-GB" sz="1200" b="1">
                          <a:solidFill>
                            <a:srgbClr val="000000"/>
                          </a:solidFill>
                          <a:effectLst/>
                          <a:latin typeface="Arial" panose="020B0604020202020204" pitchFamily="34" charset="0"/>
                          <a:ea typeface="Arial" panose="020B0604020202020204" pitchFamily="34" charset="0"/>
                          <a:cs typeface="Arial" panose="020B0604020202020204" pitchFamily="34" charset="0"/>
                        </a:rPr>
                        <a:t>and</a:t>
                      </a: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 39 (or equivalent)</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865985612"/>
                  </a:ext>
                </a:extLst>
              </a:tr>
              <a:tr h="549095">
                <a:tc vMerge="1">
                  <a:txBody>
                    <a:bodyPr/>
                    <a:lstStyle/>
                    <a:p>
                      <a:pPr marL="0" lvl="0" indent="0">
                        <a:lnSpc>
                          <a:spcPts val="1800"/>
                        </a:lnSpc>
                        <a:spcAft>
                          <a:spcPts val="1200"/>
                        </a:spcAft>
                        <a:buFont typeface="+mj-lt"/>
                        <a:buNone/>
                      </a:pPr>
                      <a:endParaRPr lang="en-GB" sz="1200">
                        <a:solidFill>
                          <a:srgbClr val="425563"/>
                        </a:solidFill>
                        <a:effectLst/>
                        <a:highlight>
                          <a:srgbClr val="EDEDED"/>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gridSpan="2">
                  <a:txBody>
                    <a:bodyPr/>
                    <a:lstStyle/>
                    <a:p>
                      <a:r>
                        <a:rPr lang="en-GB" sz="1200" b="1">
                          <a:solidFill>
                            <a:srgbClr val="000000"/>
                          </a:solidFill>
                          <a:effectLst/>
                          <a:latin typeface="Arial" panose="020B0604020202020204" pitchFamily="34" charset="0"/>
                          <a:ea typeface="MS PGothic" panose="020B0600070205080204" pitchFamily="34" charset="-128"/>
                          <a:cs typeface="Arial" panose="020B0604020202020204" pitchFamily="34" charset="0"/>
                        </a:rPr>
                        <a:t>5. Designated Supervisor Final Sign Off and Declaration</a:t>
                      </a:r>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hMerge="1">
                  <a:txBody>
                    <a:bodyPr/>
                    <a:lstStyle/>
                    <a:p>
                      <a:pPr marL="0" lvl="0" indent="0">
                        <a:lnSpc>
                          <a:spcPts val="1800"/>
                        </a:lnSpc>
                        <a:spcAft>
                          <a:spcPts val="1200"/>
                        </a:spcAft>
                        <a:buFont typeface="+mj-lt"/>
                        <a:buNone/>
                      </a:pPr>
                      <a:r>
                        <a:rPr lang="en-GB" sz="1200" b="1">
                          <a:solidFill>
                            <a:srgbClr val="000000"/>
                          </a:solidFill>
                          <a:effectLst/>
                          <a:highlight>
                            <a:srgbClr val="EDEDED"/>
                          </a:highlight>
                          <a:latin typeface="Arial" panose="020B0604020202020204" pitchFamily="34" charset="0"/>
                          <a:ea typeface="MS PGothic" panose="020B0600070205080204" pitchFamily="34" charset="-128"/>
                          <a:cs typeface="Arial" panose="020B0604020202020204" pitchFamily="34" charset="0"/>
                        </a:rPr>
                        <a:t>5. Designated Supervisor Final Sign Off and Declaration</a:t>
                      </a:r>
                      <a:endParaRPr lang="en-GB" sz="1200">
                        <a:solidFill>
                          <a:srgbClr val="425563"/>
                        </a:solidFill>
                        <a:effectLst/>
                        <a:highlight>
                          <a:srgbClr val="EDEDED"/>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Final sign off form</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From week 49 of training</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296373402"/>
                  </a:ext>
                </a:extLst>
              </a:tr>
              <a:tr h="308558">
                <a:tc v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gridSpan="2">
                  <a:txBody>
                    <a:bodyPr/>
                    <a:lstStyle/>
                    <a:p>
                      <a:r>
                        <a:rPr lang="en-GB" sz="1200" b="1">
                          <a:solidFill>
                            <a:srgbClr val="000000"/>
                          </a:solidFill>
                          <a:effectLst/>
                          <a:latin typeface="Arial" panose="020B0604020202020204" pitchFamily="34" charset="0"/>
                          <a:ea typeface="MS PGothic" panose="020B0600070205080204" pitchFamily="34" charset="-128"/>
                          <a:cs typeface="Arial" panose="020B0604020202020204" pitchFamily="34" charset="0"/>
                        </a:rPr>
                        <a:t>6. Prescribing Learning Agreement</a:t>
                      </a:r>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hMerge="1">
                  <a:txBody>
                    <a:bodyPr/>
                    <a:lstStyle/>
                    <a:p>
                      <a:pPr marL="0" lvl="0" indent="0">
                        <a:lnSpc>
                          <a:spcPts val="1800"/>
                        </a:lnSpc>
                        <a:spcAft>
                          <a:spcPts val="1200"/>
                        </a:spcAft>
                        <a:buFont typeface="+mj-lt"/>
                        <a:buNone/>
                      </a:pPr>
                      <a:r>
                        <a:rPr lang="en-GB" sz="1200" b="1">
                          <a:solidFill>
                            <a:srgbClr val="000000"/>
                          </a:solidFill>
                          <a:effectLst/>
                          <a:highlight>
                            <a:srgbClr val="E6D6F2"/>
                          </a:highlight>
                          <a:latin typeface="Arial" panose="020B0604020202020204" pitchFamily="34" charset="0"/>
                          <a:ea typeface="MS PGothic" panose="020B0600070205080204" pitchFamily="34" charset="-128"/>
                          <a:cs typeface="Arial" panose="020B0604020202020204" pitchFamily="34" charset="0"/>
                        </a:rPr>
                        <a:t>6. Prescribing Learning Agreement</a:t>
                      </a:r>
                      <a:endParaRPr lang="en-GB" sz="1200">
                        <a:solidFill>
                          <a:srgbClr val="425563"/>
                        </a:solidFill>
                        <a:effectLst/>
                        <a:highlight>
                          <a:srgbClr val="E6D6F2"/>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Learning agreement</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At the start of prescribing practice time</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extLst>
                  <a:ext uri="{0D108BD9-81ED-4DB2-BD59-A6C34878D82A}">
                    <a16:rowId xmlns:a16="http://schemas.microsoft.com/office/drawing/2014/main" val="367256992"/>
                  </a:ext>
                </a:extLst>
              </a:tr>
              <a:tr h="408372">
                <a:tc vMerge="1">
                  <a:txBody>
                    <a:bodyPr/>
                    <a:lstStyle/>
                    <a:p>
                      <a:pPr marL="0" lvl="0" indent="0">
                        <a:lnSpc>
                          <a:spcPts val="1800"/>
                        </a:lnSpc>
                        <a:spcAft>
                          <a:spcPts val="1200"/>
                        </a:spcAft>
                        <a:buFont typeface="+mj-lt"/>
                        <a:buNone/>
                      </a:pPr>
                      <a:endParaRPr lang="en-GB" sz="1200">
                        <a:solidFill>
                          <a:srgbClr val="425563"/>
                        </a:solidFill>
                        <a:effectLst/>
                        <a:highlight>
                          <a:srgbClr val="E6D6F2"/>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gridSpan="2">
                  <a:txBody>
                    <a:bodyPr/>
                    <a:lstStyle/>
                    <a:p>
                      <a:r>
                        <a:rPr lang="en-GB" sz="1200" b="1">
                          <a:solidFill>
                            <a:srgbClr val="000000"/>
                          </a:solidFill>
                          <a:effectLst/>
                          <a:latin typeface="Arial" panose="020B0604020202020204" pitchFamily="34" charset="0"/>
                          <a:ea typeface="MS PGothic" panose="020B0600070205080204" pitchFamily="34" charset="-128"/>
                          <a:cs typeface="Arial" panose="020B0604020202020204" pitchFamily="34" charset="0"/>
                        </a:rPr>
                        <a:t>7. Prescribing Learning Needs Analysis</a:t>
                      </a:r>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hMerge="1">
                  <a:txBody>
                    <a:bodyPr/>
                    <a:lstStyle/>
                    <a:p>
                      <a:pPr marL="0" lvl="0" indent="0">
                        <a:lnSpc>
                          <a:spcPts val="1800"/>
                        </a:lnSpc>
                        <a:spcAft>
                          <a:spcPts val="1200"/>
                        </a:spcAft>
                        <a:buFont typeface="+mj-lt"/>
                        <a:buNone/>
                      </a:pPr>
                      <a:r>
                        <a:rPr lang="en-GB" sz="1200" b="1">
                          <a:solidFill>
                            <a:srgbClr val="000000"/>
                          </a:solidFill>
                          <a:effectLst/>
                          <a:highlight>
                            <a:srgbClr val="E6D6F2"/>
                          </a:highlight>
                          <a:latin typeface="Arial" panose="020B0604020202020204" pitchFamily="34" charset="0"/>
                          <a:ea typeface="MS PGothic" panose="020B0600070205080204" pitchFamily="34" charset="-128"/>
                          <a:cs typeface="Arial" panose="020B0604020202020204" pitchFamily="34" charset="0"/>
                        </a:rPr>
                        <a:t>7. Prescribing Learning Needs Analysis</a:t>
                      </a:r>
                      <a:endParaRPr lang="en-GB" sz="1200">
                        <a:solidFill>
                          <a:srgbClr val="425563"/>
                        </a:solidFill>
                        <a:effectLst/>
                        <a:highlight>
                          <a:srgbClr val="E6D6F2"/>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LNA/PDP</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At the start of prescribing practice time</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extLst>
                  <a:ext uri="{0D108BD9-81ED-4DB2-BD59-A6C34878D82A}">
                    <a16:rowId xmlns:a16="http://schemas.microsoft.com/office/drawing/2014/main" val="2337006467"/>
                  </a:ext>
                </a:extLst>
              </a:tr>
              <a:tr h="408372">
                <a:tc vMerge="1">
                  <a:txBody>
                    <a:bodyPr/>
                    <a:lstStyle/>
                    <a:p>
                      <a:pPr marL="0" lvl="0" indent="0">
                        <a:lnSpc>
                          <a:spcPts val="1800"/>
                        </a:lnSpc>
                        <a:spcAft>
                          <a:spcPts val="1200"/>
                        </a:spcAft>
                        <a:buFont typeface="+mj-lt"/>
                        <a:buNone/>
                      </a:pPr>
                      <a:endParaRPr lang="en-GB" sz="1200">
                        <a:solidFill>
                          <a:srgbClr val="425563"/>
                        </a:solidFill>
                        <a:effectLst/>
                        <a:highlight>
                          <a:srgbClr val="E6D6F2"/>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gridSpan="2">
                  <a:txBody>
                    <a:bodyPr/>
                    <a:lstStyle/>
                    <a:p>
                      <a:r>
                        <a:rPr lang="en-GB" sz="1200" b="1">
                          <a:solidFill>
                            <a:srgbClr val="000000"/>
                          </a:solidFill>
                          <a:effectLst/>
                          <a:latin typeface="Arial" panose="020B0604020202020204" pitchFamily="34" charset="0"/>
                          <a:ea typeface="Arial" panose="020B0604020202020204" pitchFamily="34" charset="0"/>
                          <a:cs typeface="Arial" panose="020B0604020202020204" pitchFamily="34" charset="0"/>
                        </a:rPr>
                        <a:t>8. Final Prescribing Development Review</a:t>
                      </a:r>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hMerge="1">
                  <a:txBody>
                    <a:bodyPr/>
                    <a:lstStyle/>
                    <a:p>
                      <a:pPr marL="0" lvl="0" indent="0">
                        <a:lnSpc>
                          <a:spcPts val="1800"/>
                        </a:lnSpc>
                        <a:spcAft>
                          <a:spcPts val="1200"/>
                        </a:spcAft>
                        <a:buFont typeface="+mj-lt"/>
                        <a:buNone/>
                      </a:pPr>
                      <a:r>
                        <a:rPr lang="en-GB" sz="1200" b="1">
                          <a:solidFill>
                            <a:srgbClr val="000000"/>
                          </a:solidFill>
                          <a:effectLst/>
                          <a:highlight>
                            <a:srgbClr val="E6D6F2"/>
                          </a:highlight>
                          <a:latin typeface="Arial" panose="020B0604020202020204" pitchFamily="34" charset="0"/>
                          <a:ea typeface="Arial" panose="020B0604020202020204" pitchFamily="34" charset="0"/>
                          <a:cs typeface="Arial" panose="020B0604020202020204" pitchFamily="34" charset="0"/>
                        </a:rPr>
                        <a:t>8. Final Prescribing Development Review</a:t>
                      </a:r>
                      <a:endParaRPr lang="en-GB" sz="1200">
                        <a:solidFill>
                          <a:srgbClr val="425563"/>
                        </a:solidFill>
                        <a:effectLst/>
                        <a:highlight>
                          <a:srgbClr val="E6D6F2"/>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Prescribing development review form</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At the end of prescribing practice time</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extLst>
                  <a:ext uri="{0D108BD9-81ED-4DB2-BD59-A6C34878D82A}">
                    <a16:rowId xmlns:a16="http://schemas.microsoft.com/office/drawing/2014/main" val="1589570809"/>
                  </a:ext>
                </a:extLst>
              </a:tr>
              <a:tr h="308558">
                <a:tc rowSpan="2">
                  <a:txBody>
                    <a:bodyPr/>
                    <a:lstStyle/>
                    <a:p>
                      <a:pPr marL="0" lvl="0" indent="0">
                        <a:lnSpc>
                          <a:spcPts val="1800"/>
                        </a:lnSpc>
                        <a:spcAft>
                          <a:spcPts val="1200"/>
                        </a:spcAft>
                        <a:buFont typeface="+mj-lt"/>
                        <a:buNone/>
                      </a:pPr>
                      <a:r>
                        <a:rPr lang="en-GB" sz="1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Supplying Medicines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marL="0" lvl="0" indent="0">
                        <a:lnSpc>
                          <a:spcPts val="1800"/>
                        </a:lnSpc>
                        <a:spcAft>
                          <a:spcPts val="1200"/>
                        </a:spcAft>
                        <a:buFont typeface="+mj-lt"/>
                        <a:buNone/>
                      </a:pPr>
                      <a:r>
                        <a:rPr lang="en-GB" sz="1200" b="1">
                          <a:solidFill>
                            <a:srgbClr val="000000"/>
                          </a:solidFill>
                          <a:effectLst/>
                          <a:latin typeface="Arial" panose="020B0604020202020204" pitchFamily="34" charset="0"/>
                          <a:ea typeface="Arial" panose="020B0604020202020204" pitchFamily="34" charset="0"/>
                          <a:cs typeface="Arial" panose="020B0604020202020204" pitchFamily="34" charset="0"/>
                        </a:rPr>
                        <a:t>9. Technical and Legal Prescription Issues</a:t>
                      </a:r>
                      <a:endParaRPr lang="en-GB" sz="1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F3FF"/>
                    </a:solidFill>
                  </a:tcPr>
                </a:tc>
                <a:tc hMerge="1">
                  <a:txBody>
                    <a:bodyPr/>
                    <a:lstStyle/>
                    <a:p>
                      <a:pPr marL="0" lvl="0" indent="0">
                        <a:lnSpc>
                          <a:spcPts val="1800"/>
                        </a:lnSpc>
                        <a:spcAft>
                          <a:spcPts val="1200"/>
                        </a:spcAft>
                        <a:buFont typeface="+mj-lt"/>
                        <a:buNone/>
                      </a:pPr>
                      <a:r>
                        <a:rPr lang="en-GB" sz="1200" b="1">
                          <a:solidFill>
                            <a:srgbClr val="000000"/>
                          </a:solidFill>
                          <a:effectLst/>
                          <a:highlight>
                            <a:srgbClr val="C2F3FF"/>
                          </a:highlight>
                          <a:latin typeface="Arial" panose="020B0604020202020204" pitchFamily="34" charset="0"/>
                          <a:ea typeface="Arial" panose="020B0604020202020204" pitchFamily="34" charset="0"/>
                          <a:cs typeface="Arial" panose="020B0604020202020204" pitchFamily="34" charset="0"/>
                        </a:rPr>
                        <a:t>9. Technical and Legal Prescription Issues</a:t>
                      </a:r>
                      <a:endParaRPr lang="en-GB" sz="1200">
                        <a:solidFill>
                          <a:srgbClr val="425563"/>
                        </a:solidFill>
                        <a:effectLst/>
                        <a:highlight>
                          <a:srgbClr val="C2F3FF"/>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F3FF"/>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RA, CCL, CPD</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F3FF"/>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Throughout training</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F3FF"/>
                    </a:solidFill>
                  </a:tcPr>
                </a:tc>
                <a:extLst>
                  <a:ext uri="{0D108BD9-81ED-4DB2-BD59-A6C34878D82A}">
                    <a16:rowId xmlns:a16="http://schemas.microsoft.com/office/drawing/2014/main" val="1994200540"/>
                  </a:ext>
                </a:extLst>
              </a:tr>
              <a:tr h="308558">
                <a:tc vMerge="1">
                  <a:txBody>
                    <a:bodyPr/>
                    <a:lstStyle/>
                    <a:p>
                      <a:pPr marL="0" lvl="0" indent="0">
                        <a:lnSpc>
                          <a:spcPts val="1800"/>
                        </a:lnSpc>
                        <a:spcAft>
                          <a:spcPts val="1200"/>
                        </a:spcAft>
                        <a:buFont typeface="+mj-lt"/>
                        <a:buNone/>
                      </a:pPr>
                      <a:endParaRPr lang="en-GB" sz="1200">
                        <a:solidFill>
                          <a:srgbClr val="425563"/>
                        </a:solidFill>
                        <a:effectLst/>
                        <a:highlight>
                          <a:srgbClr val="C2F3FF"/>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F3FF"/>
                    </a:solidFill>
                  </a:tcPr>
                </a:tc>
                <a:tc gridSpan="2">
                  <a:txBody>
                    <a:bodyPr/>
                    <a:lstStyle/>
                    <a:p>
                      <a:r>
                        <a:rPr lang="en-GB" sz="1200" b="1">
                          <a:solidFill>
                            <a:srgbClr val="000000"/>
                          </a:solidFill>
                          <a:effectLst/>
                          <a:latin typeface="Arial" panose="020B0604020202020204" pitchFamily="34" charset="0"/>
                          <a:ea typeface="Arial" panose="020B0604020202020204" pitchFamily="34" charset="0"/>
                          <a:cs typeface="Arial" panose="020B0604020202020204" pitchFamily="34" charset="0"/>
                        </a:rPr>
                        <a:t>10. Preparing Medicinal Products</a:t>
                      </a:r>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F3FF"/>
                    </a:solidFill>
                  </a:tcPr>
                </a:tc>
                <a:tc hMerge="1">
                  <a:txBody>
                    <a:bodyPr/>
                    <a:lstStyle/>
                    <a:p>
                      <a:pPr marL="0" lvl="0" indent="0">
                        <a:lnSpc>
                          <a:spcPts val="1800"/>
                        </a:lnSpc>
                        <a:spcAft>
                          <a:spcPts val="1200"/>
                        </a:spcAft>
                        <a:buFont typeface="+mj-lt"/>
                        <a:buNone/>
                      </a:pPr>
                      <a:r>
                        <a:rPr lang="en-GB" sz="1200" b="1">
                          <a:solidFill>
                            <a:srgbClr val="000000"/>
                          </a:solidFill>
                          <a:effectLst/>
                          <a:highlight>
                            <a:srgbClr val="C2F3FF"/>
                          </a:highlight>
                          <a:latin typeface="Arial" panose="020B0604020202020204" pitchFamily="34" charset="0"/>
                          <a:ea typeface="Arial" panose="020B0604020202020204" pitchFamily="34" charset="0"/>
                          <a:cs typeface="Arial" panose="020B0604020202020204" pitchFamily="34" charset="0"/>
                        </a:rPr>
                        <a:t>10. Preparing Medicinal Products</a:t>
                      </a:r>
                      <a:endParaRPr lang="en-GB" sz="1200">
                        <a:solidFill>
                          <a:srgbClr val="425563"/>
                        </a:solidFill>
                        <a:effectLst/>
                        <a:highlight>
                          <a:srgbClr val="C2F3FF"/>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F3FF"/>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RA, CCL, CPD</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F3FF"/>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Throughout training</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F3FF"/>
                    </a:solidFill>
                  </a:tcPr>
                </a:tc>
                <a:extLst>
                  <a:ext uri="{0D108BD9-81ED-4DB2-BD59-A6C34878D82A}">
                    <a16:rowId xmlns:a16="http://schemas.microsoft.com/office/drawing/2014/main" val="2732032674"/>
                  </a:ext>
                </a:extLst>
              </a:tr>
              <a:tr h="267648">
                <a:tc rowSpan="2">
                  <a:txBody>
                    <a:bodyPr/>
                    <a:lstStyle/>
                    <a:p>
                      <a:pPr marL="0" lvl="0" indent="0">
                        <a:lnSpc>
                          <a:spcPts val="1800"/>
                        </a:lnSpc>
                        <a:spcAft>
                          <a:spcPts val="1200"/>
                        </a:spcAft>
                        <a:buFont typeface="+mj-lt"/>
                        <a:buNone/>
                      </a:pPr>
                      <a:r>
                        <a:rPr lang="en-GB" sz="1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Education and Research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2">
                  <a:txBody>
                    <a:bodyPr/>
                    <a:lstStyle/>
                    <a:p>
                      <a:pPr marL="0" lvl="0" indent="0">
                        <a:lnSpc>
                          <a:spcPts val="1800"/>
                        </a:lnSpc>
                        <a:spcAft>
                          <a:spcPts val="1200"/>
                        </a:spcAft>
                        <a:buFont typeface="+mj-lt"/>
                        <a:buNone/>
                      </a:pPr>
                      <a:r>
                        <a:rPr lang="en-GB" sz="1200" b="1">
                          <a:solidFill>
                            <a:srgbClr val="000000"/>
                          </a:solidFill>
                          <a:effectLst/>
                          <a:latin typeface="Arial" panose="020B0604020202020204" pitchFamily="34" charset="0"/>
                          <a:ea typeface="Arial" panose="020B0604020202020204" pitchFamily="34" charset="0"/>
                          <a:cs typeface="Arial" panose="020B0604020202020204" pitchFamily="34" charset="0"/>
                        </a:rPr>
                        <a:t>11. Teaching and Mentoring</a:t>
                      </a:r>
                      <a:endParaRPr lang="en-GB" sz="1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pPr marL="0" lvl="0" indent="0">
                        <a:lnSpc>
                          <a:spcPts val="1800"/>
                        </a:lnSpc>
                        <a:spcAft>
                          <a:spcPts val="1200"/>
                        </a:spcAft>
                        <a:buFont typeface="+mj-lt"/>
                        <a:buNone/>
                      </a:pPr>
                      <a:r>
                        <a:rPr lang="en-GB" sz="1200" b="1">
                          <a:solidFill>
                            <a:srgbClr val="000000"/>
                          </a:solidFill>
                          <a:effectLst/>
                          <a:highlight>
                            <a:srgbClr val="FFF2CC"/>
                          </a:highlight>
                          <a:latin typeface="Arial" panose="020B0604020202020204" pitchFamily="34" charset="0"/>
                          <a:ea typeface="Arial" panose="020B0604020202020204" pitchFamily="34" charset="0"/>
                          <a:cs typeface="Arial" panose="020B0604020202020204" pitchFamily="34" charset="0"/>
                        </a:rPr>
                        <a:t>11. Teaching and Mentoring</a:t>
                      </a:r>
                      <a:endParaRPr lang="en-GB" sz="1200">
                        <a:solidFill>
                          <a:srgbClr val="425563"/>
                        </a:solidFill>
                        <a:effectLst/>
                        <a:highlight>
                          <a:srgbClr val="FFF2CC"/>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RA</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Throughout training</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06896277"/>
                  </a:ext>
                </a:extLst>
              </a:tr>
              <a:tr h="408372">
                <a:tc vMerge="1">
                  <a:txBody>
                    <a:bodyPr/>
                    <a:lstStyle/>
                    <a:p>
                      <a:pPr marL="0" lvl="0" indent="0">
                        <a:lnSpc>
                          <a:spcPts val="1800"/>
                        </a:lnSpc>
                        <a:spcAft>
                          <a:spcPts val="1200"/>
                        </a:spcAft>
                        <a:buFont typeface="+mj-lt"/>
                        <a:buNone/>
                      </a:pPr>
                      <a:endParaRPr lang="en-GB" sz="1200">
                        <a:solidFill>
                          <a:srgbClr val="425563"/>
                        </a:solidFill>
                        <a:effectLst/>
                        <a:highlight>
                          <a:srgbClr val="FFF2CC"/>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r>
                        <a:rPr lang="en-GB" sz="1200" b="1">
                          <a:solidFill>
                            <a:srgbClr val="000000"/>
                          </a:solidFill>
                          <a:effectLst/>
                          <a:latin typeface="Arial" panose="020B0604020202020204" pitchFamily="34" charset="0"/>
                          <a:ea typeface="Arial" panose="020B0604020202020204" pitchFamily="34" charset="0"/>
                          <a:cs typeface="Arial" panose="020B0604020202020204" pitchFamily="34" charset="0"/>
                        </a:rPr>
                        <a:t>12. Research, Audit and Quality Improvement</a:t>
                      </a:r>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pPr marL="0" lvl="0" indent="0">
                        <a:lnSpc>
                          <a:spcPts val="1800"/>
                        </a:lnSpc>
                        <a:spcAft>
                          <a:spcPts val="1200"/>
                        </a:spcAft>
                        <a:buFont typeface="+mj-lt"/>
                        <a:buNone/>
                      </a:pPr>
                      <a:r>
                        <a:rPr lang="en-GB" sz="1200" b="1">
                          <a:solidFill>
                            <a:srgbClr val="000000"/>
                          </a:solidFill>
                          <a:effectLst/>
                          <a:highlight>
                            <a:srgbClr val="FFF2CC"/>
                          </a:highlight>
                          <a:latin typeface="Arial" panose="020B0604020202020204" pitchFamily="34" charset="0"/>
                          <a:ea typeface="Arial" panose="020B0604020202020204" pitchFamily="34" charset="0"/>
                          <a:cs typeface="Arial" panose="020B0604020202020204" pitchFamily="34" charset="0"/>
                        </a:rPr>
                        <a:t>12. Research, Audit and Quality Improvement</a:t>
                      </a:r>
                      <a:endParaRPr lang="en-GB" sz="1200">
                        <a:solidFill>
                          <a:srgbClr val="425563"/>
                        </a:solidFill>
                        <a:effectLst/>
                        <a:highlight>
                          <a:srgbClr val="FFF2CC"/>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RA</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Throughout training</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188349565"/>
                  </a:ext>
                </a:extLst>
              </a:tr>
              <a:tr h="274489">
                <a:tc rowSpan="5">
                  <a:txBody>
                    <a:bodyPr/>
                    <a:lstStyle/>
                    <a:p>
                      <a:pPr marL="0" lvl="0" indent="0">
                        <a:lnSpc>
                          <a:spcPts val="1800"/>
                        </a:lnSpc>
                        <a:spcAft>
                          <a:spcPts val="1200"/>
                        </a:spcAft>
                        <a:buFont typeface="+mj-lt"/>
                        <a:buNone/>
                      </a:pPr>
                      <a:r>
                        <a:rPr lang="en-GB" sz="1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Mandatory and Specific Development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5F02"/>
                    </a:solidFill>
                  </a:tcPr>
                </a:tc>
                <a:tc gridSpan="2">
                  <a:txBody>
                    <a:bodyPr/>
                    <a:lstStyle/>
                    <a:p>
                      <a:pPr marL="0" lvl="0" indent="0">
                        <a:lnSpc>
                          <a:spcPts val="1800"/>
                        </a:lnSpc>
                        <a:spcAft>
                          <a:spcPts val="1200"/>
                        </a:spcAft>
                        <a:buFont typeface="+mj-lt"/>
                        <a:buNone/>
                      </a:pPr>
                      <a:r>
                        <a:rPr lang="en-GB" sz="1200" b="1">
                          <a:solidFill>
                            <a:srgbClr val="000000"/>
                          </a:solidFill>
                          <a:effectLst/>
                          <a:latin typeface="Arial" panose="020B0604020202020204" pitchFamily="34" charset="0"/>
                          <a:ea typeface="MS PGothic" panose="020B0600070205080204" pitchFamily="34" charset="-128"/>
                          <a:cs typeface="Arial" panose="020B0604020202020204" pitchFamily="34" charset="0"/>
                        </a:rPr>
                        <a:t>13. First aid/basic life support</a:t>
                      </a:r>
                      <a:endParaRPr lang="en-GB" sz="1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pPr marL="0" lvl="0" indent="0">
                        <a:lnSpc>
                          <a:spcPts val="1800"/>
                        </a:lnSpc>
                        <a:spcAft>
                          <a:spcPts val="1200"/>
                        </a:spcAft>
                        <a:buFont typeface="+mj-lt"/>
                        <a:buNone/>
                      </a:pPr>
                      <a:r>
                        <a:rPr lang="en-GB" sz="1200" b="1">
                          <a:solidFill>
                            <a:srgbClr val="000000"/>
                          </a:solidFill>
                          <a:effectLst/>
                          <a:highlight>
                            <a:srgbClr val="FBE4D5"/>
                          </a:highlight>
                          <a:latin typeface="Arial" panose="020B0604020202020204" pitchFamily="34" charset="0"/>
                          <a:ea typeface="MS PGothic" panose="020B0600070205080204" pitchFamily="34" charset="-128"/>
                          <a:cs typeface="Arial" panose="020B0604020202020204" pitchFamily="34" charset="0"/>
                        </a:rPr>
                        <a:t>13. First aid/basic life support</a:t>
                      </a:r>
                      <a:endParaRPr lang="en-GB" sz="1200">
                        <a:solidFill>
                          <a:srgbClr val="425563"/>
                        </a:solidFill>
                        <a:effectLst/>
                        <a:highlight>
                          <a:srgbClr val="FBE4D5"/>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RA with certificate of completion uploaded</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During the first 13 weeks of training</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659236274"/>
                  </a:ext>
                </a:extLst>
              </a:tr>
              <a:tr h="408372">
                <a:tc vMerge="1">
                  <a:txBody>
                    <a:bodyPr/>
                    <a:lstStyle/>
                    <a:p>
                      <a:pPr marL="0" lvl="0" indent="0">
                        <a:lnSpc>
                          <a:spcPts val="1800"/>
                        </a:lnSpc>
                        <a:spcAft>
                          <a:spcPts val="1200"/>
                        </a:spcAft>
                        <a:buFont typeface="+mj-lt"/>
                        <a:buNone/>
                      </a:pPr>
                      <a:endParaRPr lang="en-GB" sz="1200">
                        <a:solidFill>
                          <a:srgbClr val="425563"/>
                        </a:solidFill>
                        <a:effectLst/>
                        <a:highlight>
                          <a:srgbClr val="FBE4D5"/>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gridSpan="2">
                  <a:txBody>
                    <a:bodyPr/>
                    <a:lstStyle/>
                    <a:p>
                      <a:r>
                        <a:rPr lang="en-GB" sz="1200" b="1">
                          <a:solidFill>
                            <a:srgbClr val="000000"/>
                          </a:solidFill>
                          <a:effectLst/>
                          <a:latin typeface="Arial" panose="020B0604020202020204" pitchFamily="34" charset="0"/>
                          <a:ea typeface="MS PGothic" panose="020B0600070205080204" pitchFamily="34" charset="-128"/>
                          <a:cs typeface="Arial" panose="020B0604020202020204" pitchFamily="34" charset="0"/>
                        </a:rPr>
                        <a:t>14. Safeguarding children and vulnerable adults</a:t>
                      </a:r>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pPr marL="0" lvl="0" indent="0">
                        <a:lnSpc>
                          <a:spcPts val="1800"/>
                        </a:lnSpc>
                        <a:spcAft>
                          <a:spcPts val="1200"/>
                        </a:spcAft>
                        <a:buFont typeface="+mj-lt"/>
                        <a:buNone/>
                      </a:pPr>
                      <a:r>
                        <a:rPr lang="en-GB" sz="1200" b="1">
                          <a:solidFill>
                            <a:srgbClr val="000000"/>
                          </a:solidFill>
                          <a:effectLst/>
                          <a:highlight>
                            <a:srgbClr val="FBE4D5"/>
                          </a:highlight>
                          <a:latin typeface="Arial" panose="020B0604020202020204" pitchFamily="34" charset="0"/>
                          <a:ea typeface="MS PGothic" panose="020B0600070205080204" pitchFamily="34" charset="-128"/>
                          <a:cs typeface="Arial" panose="020B0604020202020204" pitchFamily="34" charset="0"/>
                        </a:rPr>
                        <a:t>14. Safeguarding children and vulnerable adults</a:t>
                      </a:r>
                      <a:endParaRPr lang="en-GB" sz="1200">
                        <a:solidFill>
                          <a:srgbClr val="425563"/>
                        </a:solidFill>
                        <a:effectLst/>
                        <a:highlight>
                          <a:srgbClr val="FBE4D5"/>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RA with certificate of completion uploaded</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During the first 13 weeks of training</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887777657"/>
                  </a:ext>
                </a:extLst>
              </a:tr>
              <a:tr h="274489">
                <a:tc vMerge="1">
                  <a:txBody>
                    <a:bodyPr/>
                    <a:lstStyle/>
                    <a:p>
                      <a:pPr marL="0" lvl="0" indent="0">
                        <a:lnSpc>
                          <a:spcPts val="1800"/>
                        </a:lnSpc>
                        <a:spcAft>
                          <a:spcPts val="1200"/>
                        </a:spcAft>
                        <a:buFont typeface="+mj-lt"/>
                        <a:buNone/>
                      </a:pPr>
                      <a:endParaRPr lang="en-GB" sz="1200">
                        <a:solidFill>
                          <a:srgbClr val="425563"/>
                        </a:solidFill>
                        <a:effectLst/>
                        <a:highlight>
                          <a:srgbClr val="FBE4D5"/>
                        </a:highligh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gridSpan="2">
                  <a:txBody>
                    <a:bodyPr/>
                    <a:lstStyle/>
                    <a:p>
                      <a:r>
                        <a:rPr lang="en-GB" sz="1200" b="1">
                          <a:solidFill>
                            <a:srgbClr val="000000"/>
                          </a:solidFill>
                          <a:effectLst/>
                          <a:latin typeface="Arial" panose="020B0604020202020204" pitchFamily="34" charset="0"/>
                          <a:ea typeface="MS PGothic" panose="020B0600070205080204" pitchFamily="34" charset="-128"/>
                          <a:cs typeface="Arial" panose="020B0604020202020204" pitchFamily="34" charset="0"/>
                        </a:rPr>
                        <a:t>15. Health and safety</a:t>
                      </a:r>
                      <a:endParaRPr lang="en-GB"/>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pPr marL="0" lvl="0" indent="0">
                        <a:lnSpc>
                          <a:spcPts val="1800"/>
                        </a:lnSpc>
                        <a:spcAft>
                          <a:spcPts val="1200"/>
                        </a:spcAft>
                        <a:buFont typeface="+mj-lt"/>
                        <a:buNone/>
                      </a:pPr>
                      <a:r>
                        <a:rPr lang="en-GB" sz="1200" b="1">
                          <a:solidFill>
                            <a:srgbClr val="000000"/>
                          </a:solidFill>
                          <a:effectLst/>
                          <a:highlight>
                            <a:srgbClr val="FBE4D5"/>
                          </a:highlight>
                          <a:latin typeface="Arial" panose="020B0604020202020204" pitchFamily="34" charset="0"/>
                          <a:ea typeface="MS PGothic" panose="020B0600070205080204" pitchFamily="34" charset="-128"/>
                          <a:cs typeface="Arial" panose="020B0604020202020204" pitchFamily="34" charset="0"/>
                        </a:rPr>
                        <a:t>15. Health and safety</a:t>
                      </a:r>
                      <a:endParaRPr lang="en-GB" sz="1200">
                        <a:solidFill>
                          <a:srgbClr val="425563"/>
                        </a:solidFill>
                        <a:effectLst/>
                        <a:highlight>
                          <a:srgbClr val="FBE4D5"/>
                        </a:highligh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RA with certificate of completion uploaded</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During the first 13 weeks of training</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538231000"/>
                  </a:ext>
                </a:extLst>
              </a:tr>
              <a:tr h="549095">
                <a:tc vMerge="1">
                  <a:txBody>
                    <a:bodyPr/>
                    <a:lstStyle/>
                    <a:p>
                      <a:pPr marL="0" lvl="0" indent="0">
                        <a:lnSpc>
                          <a:spcPts val="1800"/>
                        </a:lnSpc>
                        <a:spcAft>
                          <a:spcPts val="1200"/>
                        </a:spcAft>
                        <a:buFont typeface="+mj-lt"/>
                        <a:buNone/>
                      </a:pPr>
                      <a:endParaRPr lang="en-GB" sz="1200">
                        <a:solidFill>
                          <a:srgbClr val="425563"/>
                        </a:solidFill>
                        <a:effectLst/>
                        <a:highlight>
                          <a:srgbClr val="FBE4D5"/>
                        </a:highligh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gridSpan="2">
                  <a:txBody>
                    <a:bodyPr/>
                    <a:lstStyle/>
                    <a:p>
                      <a:r>
                        <a:rPr lang="en-GB" sz="1200" b="1">
                          <a:solidFill>
                            <a:srgbClr val="000000"/>
                          </a:solidFill>
                          <a:effectLst/>
                          <a:latin typeface="Arial" panose="020B0604020202020204" pitchFamily="34" charset="0"/>
                          <a:ea typeface="MS PGothic" panose="020B0600070205080204" pitchFamily="34" charset="-128"/>
                          <a:cs typeface="Arial" panose="020B0604020202020204" pitchFamily="34" charset="0"/>
                        </a:rPr>
                        <a:t>16. Digital healthcare systems used in employing organisation</a:t>
                      </a:r>
                      <a:endParaRPr lang="en-GB"/>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pPr marL="0" lvl="0" indent="0">
                        <a:lnSpc>
                          <a:spcPts val="1800"/>
                        </a:lnSpc>
                        <a:spcAft>
                          <a:spcPts val="1200"/>
                        </a:spcAft>
                        <a:buFont typeface="+mj-lt"/>
                        <a:buNone/>
                      </a:pPr>
                      <a:r>
                        <a:rPr lang="en-GB" sz="1200" b="1">
                          <a:solidFill>
                            <a:srgbClr val="000000"/>
                          </a:solidFill>
                          <a:effectLst/>
                          <a:highlight>
                            <a:srgbClr val="FBE4D5"/>
                          </a:highlight>
                          <a:latin typeface="Arial" panose="020B0604020202020204" pitchFamily="34" charset="0"/>
                          <a:ea typeface="MS PGothic" panose="020B0600070205080204" pitchFamily="34" charset="-128"/>
                          <a:cs typeface="Arial" panose="020B0604020202020204" pitchFamily="34" charset="0"/>
                        </a:rPr>
                        <a:t>16. Digital healthcare systems used in employing organisation</a:t>
                      </a:r>
                      <a:endParaRPr lang="en-GB" sz="1200">
                        <a:solidFill>
                          <a:srgbClr val="425563"/>
                        </a:solidFill>
                        <a:effectLst/>
                        <a:highlight>
                          <a:srgbClr val="FBE4D5"/>
                        </a:highligh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RA with certificate of completion uploaded</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During the first 13 weeks of training</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945743528"/>
                  </a:ext>
                </a:extLst>
              </a:tr>
              <a:tr h="408372">
                <a:tc vMerge="1">
                  <a:txBody>
                    <a:bodyPr/>
                    <a:lstStyle/>
                    <a:p>
                      <a:pPr marL="0" lvl="0" indent="0">
                        <a:lnSpc>
                          <a:spcPts val="1800"/>
                        </a:lnSpc>
                        <a:spcAft>
                          <a:spcPts val="1200"/>
                        </a:spcAft>
                        <a:buFont typeface="+mj-lt"/>
                        <a:buNone/>
                      </a:pPr>
                      <a:endParaRPr lang="en-GB" sz="1200">
                        <a:solidFill>
                          <a:srgbClr val="425563"/>
                        </a:solidFill>
                        <a:effectLst/>
                        <a:highlight>
                          <a:srgbClr val="FBE4D5"/>
                        </a:highligh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gridSpan="2">
                  <a:txBody>
                    <a:bodyPr/>
                    <a:lstStyle/>
                    <a:p>
                      <a:r>
                        <a:rPr lang="en-GB" sz="1200" b="1">
                          <a:solidFill>
                            <a:srgbClr val="000000"/>
                          </a:solidFill>
                          <a:effectLst/>
                          <a:latin typeface="Arial" panose="020B0604020202020204" pitchFamily="34" charset="0"/>
                          <a:ea typeface="Arial" panose="020B0604020202020204" pitchFamily="34" charset="0"/>
                          <a:cs typeface="Arial" panose="020B0604020202020204" pitchFamily="34" charset="0"/>
                        </a:rPr>
                        <a:t>17. Development and application of advanced therapies</a:t>
                      </a:r>
                      <a:endParaRPr lang="en-GB"/>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pPr marL="0" lvl="0" indent="0">
                        <a:lnSpc>
                          <a:spcPts val="1800"/>
                        </a:lnSpc>
                        <a:spcAft>
                          <a:spcPts val="1200"/>
                        </a:spcAft>
                        <a:buFont typeface="+mj-lt"/>
                        <a:buNone/>
                      </a:pPr>
                      <a:r>
                        <a:rPr lang="en-GB" sz="1200" b="1">
                          <a:solidFill>
                            <a:srgbClr val="000000"/>
                          </a:solidFill>
                          <a:effectLst/>
                          <a:highlight>
                            <a:srgbClr val="FBE4D5"/>
                          </a:highlight>
                          <a:latin typeface="Arial" panose="020B0604020202020204" pitchFamily="34" charset="0"/>
                          <a:ea typeface="Arial" panose="020B0604020202020204" pitchFamily="34" charset="0"/>
                          <a:cs typeface="Arial" panose="020B0604020202020204" pitchFamily="34" charset="0"/>
                        </a:rPr>
                        <a:t>17. Development and application of advanced therapies</a:t>
                      </a:r>
                      <a:endParaRPr lang="en-GB" sz="1200">
                        <a:solidFill>
                          <a:srgbClr val="425563"/>
                        </a:solidFill>
                        <a:effectLst/>
                        <a:highlight>
                          <a:srgbClr val="FBE4D5"/>
                        </a:highligh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RA with certificate of completion uploaded</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At an appropriate point during training</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24881622"/>
                  </a:ext>
                </a:extLst>
              </a:tr>
            </a:tbl>
          </a:graphicData>
        </a:graphic>
      </p:graphicFrame>
    </p:spTree>
    <p:extLst>
      <p:ext uri="{BB962C8B-B14F-4D97-AF65-F5344CB8AC3E}">
        <p14:creationId xmlns:p14="http://schemas.microsoft.com/office/powerpoint/2010/main" val="316230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1077953"/>
            <a:ext cx="11404154" cy="865186"/>
          </a:xfrm>
        </p:spPr>
        <p:txBody>
          <a:bodyPr/>
          <a:lstStyle/>
          <a:p>
            <a:r>
              <a:rPr lang="en-GB" spc="-30">
                <a:solidFill>
                  <a:srgbClr val="002060"/>
                </a:solidFill>
                <a:latin typeface="Arial"/>
                <a:cs typeface="Arial"/>
              </a:rPr>
              <a:t>Content</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2114321"/>
            <a:ext cx="11088000" cy="4113678"/>
          </a:xfrm>
        </p:spPr>
        <p:txBody>
          <a:bodyPr>
            <a:normAutofit fontScale="77500" lnSpcReduction="20000"/>
          </a:bodyPr>
          <a:lstStyle/>
          <a:p>
            <a:pPr marL="342900" indent="-342900">
              <a:buFont typeface="Arial" panose="020B0604020202020204" pitchFamily="34" charset="0"/>
              <a:buChar char="•"/>
            </a:pPr>
            <a:r>
              <a:rPr lang="en-GB" sz="2400" dirty="0"/>
              <a:t>Introduction – key facts relating to IETP reform</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Supervision and Assessment in the Foundation Training Year</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Practice Based Assessment Strategy for 2025/26</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Training Plans: Template, guidance and process for 2025/26</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National Recruitment Scheme (NRS) for 2025/26</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Planning training posts for 2025/26</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Training and support in the Foundation Training Year</a:t>
            </a:r>
          </a:p>
          <a:p>
            <a:pPr marL="342900" indent="-342900">
              <a:buFont typeface="Arial" panose="020B0604020202020204" pitchFamily="34" charset="0"/>
              <a:buChar char="•"/>
            </a:pPr>
            <a:endParaRPr lang="en-GB" sz="2400" b="1" dirty="0"/>
          </a:p>
          <a:p>
            <a:pPr marL="342900" indent="-342900">
              <a:buFont typeface="Arial" panose="020B0604020202020204" pitchFamily="34" charset="0"/>
              <a:buChar char="•"/>
            </a:pPr>
            <a:endParaRPr lang="en-GB" sz="2400" b="1" dirty="0"/>
          </a:p>
          <a:p>
            <a:pPr marL="1028700" lvl="1" indent="-342900"/>
            <a:endParaRPr lang="en-GB" sz="2400" b="1" dirty="0"/>
          </a:p>
          <a:p>
            <a:endParaRPr lang="en-GB" sz="2400" dirty="0"/>
          </a:p>
        </p:txBody>
      </p:sp>
    </p:spTree>
    <p:extLst>
      <p:ext uri="{BB962C8B-B14F-4D97-AF65-F5344CB8AC3E}">
        <p14:creationId xmlns:p14="http://schemas.microsoft.com/office/powerpoint/2010/main" val="316697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EBA256CB-C14D-3082-A9E2-B4F54CD57564}"/>
              </a:ext>
            </a:extLst>
          </p:cNvPr>
          <p:cNvGraphicFramePr>
            <a:graphicFrameLocks noGrp="1"/>
          </p:cNvGraphicFramePr>
          <p:nvPr/>
        </p:nvGraphicFramePr>
        <p:xfrm>
          <a:off x="1001742" y="176943"/>
          <a:ext cx="9782628" cy="6504114"/>
        </p:xfrm>
        <a:graphic>
          <a:graphicData uri="http://schemas.openxmlformats.org/drawingml/2006/table">
            <a:tbl>
              <a:tblPr firstRow="1" firstCol="1" bandRow="1"/>
              <a:tblGrid>
                <a:gridCol w="2445657">
                  <a:extLst>
                    <a:ext uri="{9D8B030D-6E8A-4147-A177-3AD203B41FA5}">
                      <a16:colId xmlns:a16="http://schemas.microsoft.com/office/drawing/2014/main" val="1710628028"/>
                    </a:ext>
                  </a:extLst>
                </a:gridCol>
                <a:gridCol w="2445657">
                  <a:extLst>
                    <a:ext uri="{9D8B030D-6E8A-4147-A177-3AD203B41FA5}">
                      <a16:colId xmlns:a16="http://schemas.microsoft.com/office/drawing/2014/main" val="3982321897"/>
                    </a:ext>
                  </a:extLst>
                </a:gridCol>
                <a:gridCol w="2445657">
                  <a:extLst>
                    <a:ext uri="{9D8B030D-6E8A-4147-A177-3AD203B41FA5}">
                      <a16:colId xmlns:a16="http://schemas.microsoft.com/office/drawing/2014/main" val="1608779122"/>
                    </a:ext>
                  </a:extLst>
                </a:gridCol>
                <a:gridCol w="2445657">
                  <a:extLst>
                    <a:ext uri="{9D8B030D-6E8A-4147-A177-3AD203B41FA5}">
                      <a16:colId xmlns:a16="http://schemas.microsoft.com/office/drawing/2014/main" val="1882854655"/>
                    </a:ext>
                  </a:extLst>
                </a:gridCol>
              </a:tblGrid>
              <a:tr h="185684">
                <a:tc>
                  <a:txBody>
                    <a:bodyPr/>
                    <a:lstStyle/>
                    <a:p>
                      <a:pPr>
                        <a:lnSpc>
                          <a:spcPct val="110000"/>
                        </a:lnSpc>
                        <a:spcAft>
                          <a:spcPts val="1200"/>
                        </a:spcAft>
                      </a:pPr>
                      <a:r>
                        <a:rPr lang="en-GB" sz="1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lumOff val="10000"/>
                      </a:schemeClr>
                    </a:solidFill>
                  </a:tcPr>
                </a:tc>
                <a:tc>
                  <a:txBody>
                    <a:bodyPr/>
                    <a:lstStyle/>
                    <a:p>
                      <a:pPr>
                        <a:lnSpc>
                          <a:spcPct val="110000"/>
                        </a:lnSpc>
                        <a:spcAft>
                          <a:spcPts val="1200"/>
                        </a:spcAft>
                      </a:pPr>
                      <a:r>
                        <a:rPr lang="en-GB" sz="1200" b="1">
                          <a:solidFill>
                            <a:srgbClr val="FFFFFF"/>
                          </a:solidFill>
                          <a:effectLst/>
                          <a:latin typeface="Arial" panose="020B0604020202020204" pitchFamily="34" charset="0"/>
                          <a:ea typeface="MS PGothic" panose="020B0600070205080204" pitchFamily="34" charset="-128"/>
                          <a:cs typeface="Times New Roman" panose="02020603050405020304" pitchFamily="18" charset="0"/>
                        </a:rPr>
                        <a:t>Activities</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lumOff val="10000"/>
                      </a:schemeClr>
                    </a:solidFill>
                  </a:tcPr>
                </a:tc>
                <a:tc>
                  <a:txBody>
                    <a:bodyPr/>
                    <a:lstStyle/>
                    <a:p>
                      <a:pPr>
                        <a:lnSpc>
                          <a:spcPct val="110000"/>
                        </a:lnSpc>
                        <a:spcAft>
                          <a:spcPts val="1200"/>
                        </a:spcAft>
                      </a:pPr>
                      <a:r>
                        <a:rPr lang="en-GB" sz="1200" b="1">
                          <a:solidFill>
                            <a:srgbClr val="FFFFFF"/>
                          </a:solidFill>
                          <a:effectLst/>
                          <a:latin typeface="Arial" panose="020B0604020202020204" pitchFamily="34" charset="0"/>
                          <a:ea typeface="MS PGothic" panose="020B0600070205080204" pitchFamily="34" charset="-128"/>
                          <a:cs typeface="Times New Roman" panose="02020603050405020304" pitchFamily="18" charset="0"/>
                        </a:rPr>
                        <a:t>Approved evidence tool(s)</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lumOff val="10000"/>
                      </a:schemeClr>
                    </a:solidFill>
                  </a:tcPr>
                </a:tc>
                <a:tc>
                  <a:txBody>
                    <a:bodyPr/>
                    <a:lstStyle/>
                    <a:p>
                      <a:pPr>
                        <a:lnSpc>
                          <a:spcPct val="110000"/>
                        </a:lnSpc>
                        <a:spcAft>
                          <a:spcPts val="1200"/>
                        </a:spcAft>
                      </a:pPr>
                      <a:r>
                        <a:rPr lang="en-GB" sz="1200" b="1">
                          <a:solidFill>
                            <a:srgbClr val="FFFFFF"/>
                          </a:solidFill>
                          <a:effectLst/>
                          <a:latin typeface="Arial" panose="020B0604020202020204" pitchFamily="34" charset="0"/>
                          <a:ea typeface="MS PGothic" panose="020B0600070205080204" pitchFamily="34" charset="-128"/>
                          <a:cs typeface="Times New Roman" panose="02020603050405020304" pitchFamily="18" charset="0"/>
                        </a:rPr>
                        <a:t>Requirements</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2876855204"/>
                  </a:ext>
                </a:extLst>
              </a:tr>
              <a:tr h="218110">
                <a:tc gridSpan="4">
                  <a:txBody>
                    <a:bodyPr/>
                    <a:lstStyle/>
                    <a:p>
                      <a:pPr marL="0" marR="0" lvl="0" indent="0" algn="l" defTabSz="914400" rtl="0" eaLnBrk="1" fontAlgn="auto" latinLnBrk="0" hangingPunct="1">
                        <a:lnSpc>
                          <a:spcPts val="1800"/>
                        </a:lnSpc>
                        <a:spcBef>
                          <a:spcPts val="0"/>
                        </a:spcBef>
                        <a:spcAft>
                          <a:spcPts val="1200"/>
                        </a:spcAft>
                        <a:buClrTx/>
                        <a:buSzTx/>
                        <a:buFont typeface="+mj-lt"/>
                        <a:buNone/>
                        <a:tabLst/>
                        <a:defRPr/>
                      </a:pPr>
                      <a:r>
                        <a:rPr lang="en-GB" sz="1200" b="1" kern="1200">
                          <a:solidFill>
                            <a:srgbClr val="FFFFFF"/>
                          </a:solidFill>
                          <a:effectLst/>
                          <a:highlight>
                            <a:srgbClr val="003087"/>
                          </a:highlight>
                          <a:latin typeface="Arial" panose="020B0604020202020204" pitchFamily="34" charset="0"/>
                          <a:ea typeface="MS PGothic" panose="020B0600070205080204" pitchFamily="34" charset="-128"/>
                          <a:cs typeface="Times New Roman" panose="02020603050405020304" pitchFamily="18" charset="0"/>
                        </a:rPr>
                        <a:t>Observed Clinical Activities</a:t>
                      </a: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pPr marL="0" lvl="0" indent="0">
                        <a:lnSpc>
                          <a:spcPts val="1800"/>
                        </a:lnSpc>
                        <a:spcAft>
                          <a:spcPts val="1200"/>
                        </a:spcAft>
                        <a:buFont typeface="+mj-lt"/>
                        <a:buNone/>
                      </a:pPr>
                      <a:endParaRPr lang="en-GB" sz="1200">
                        <a:solidFill>
                          <a:srgbClr val="425563"/>
                        </a:solidFill>
                        <a:effectLst/>
                        <a:highlight>
                          <a:srgbClr val="E2EFD9"/>
                        </a:highligh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nSpc>
                          <a:spcPct val="110000"/>
                        </a:lnSpc>
                        <a:spcAft>
                          <a:spcPts val="1200"/>
                        </a:spcAft>
                      </a:pPr>
                      <a:endParaRPr lang="en-GB" sz="1200">
                        <a:solidFill>
                          <a:srgbClr val="425563"/>
                        </a:solidFill>
                        <a:effectLst/>
                        <a:highlight>
                          <a:srgbClr val="E2EFD9"/>
                        </a:highligh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nSpc>
                          <a:spcPct val="110000"/>
                        </a:lnSpc>
                        <a:spcAft>
                          <a:spcPts val="1200"/>
                        </a:spcAft>
                      </a:pPr>
                      <a:endParaRPr lang="en-GB" sz="1200">
                        <a:solidFill>
                          <a:srgbClr val="425563"/>
                        </a:solidFill>
                        <a:effectLst/>
                        <a:highlight>
                          <a:srgbClr val="E2EFD9"/>
                        </a:highligh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238535083"/>
                  </a:ext>
                </a:extLst>
              </a:tr>
              <a:tr h="502431">
                <a:tc rowSpan="6">
                  <a:txBody>
                    <a:bodyPr/>
                    <a:lstStyle/>
                    <a:p>
                      <a:pPr marL="0" lvl="0" indent="0">
                        <a:lnSpc>
                          <a:spcPts val="1800"/>
                        </a:lnSpc>
                        <a:spcAft>
                          <a:spcPts val="1200"/>
                        </a:spcAft>
                        <a:buFont typeface="+mj-lt"/>
                        <a:buNone/>
                      </a:pPr>
                      <a:r>
                        <a:rPr lang="en-GB" sz="1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Clinical and Patient Facing</a:t>
                      </a: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lvl="0" indent="0">
                        <a:lnSpc>
                          <a:spcPts val="1800"/>
                        </a:lnSpc>
                        <a:spcAft>
                          <a:spcPts val="1200"/>
                        </a:spcAft>
                        <a:buFont typeface="+mj-lt"/>
                        <a:buNone/>
                      </a:pPr>
                      <a:r>
                        <a:rPr lang="en-GB" sz="1200" b="1">
                          <a:solidFill>
                            <a:srgbClr val="000000"/>
                          </a:solidFill>
                          <a:effectLst/>
                          <a:latin typeface="Arial" panose="020B0604020202020204" pitchFamily="34" charset="0"/>
                          <a:ea typeface="Arial" panose="020B0604020202020204" pitchFamily="34" charset="0"/>
                          <a:cs typeface="Arial" panose="020B0604020202020204" pitchFamily="34" charset="0"/>
                        </a:rPr>
                        <a:t>18. Medicines Reconciliation</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SLEs: Mini-CEX, DOPS</a:t>
                      </a:r>
                    </a:p>
                    <a:p>
                      <a:pPr>
                        <a:lnSpc>
                          <a:spcPct val="110000"/>
                        </a:lnSpc>
                        <a:spcAft>
                          <a:spcPts val="1200"/>
                        </a:spcAft>
                      </a:pPr>
                      <a:r>
                        <a:rPr lang="en-GB" sz="120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Other: CPD, CCL, RA</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SLEs: Minimum of 3</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633510410"/>
                  </a:ext>
                </a:extLst>
              </a:tr>
              <a:tr h="502431">
                <a:tc vMerge="1">
                  <a:txBody>
                    <a:bodyPr/>
                    <a:lstStyle/>
                    <a:p>
                      <a:pPr marL="0" lvl="0" indent="0">
                        <a:lnSpc>
                          <a:spcPts val="1800"/>
                        </a:lnSpc>
                        <a:spcAft>
                          <a:spcPts val="1200"/>
                        </a:spcAft>
                        <a:buFont typeface="+mj-lt"/>
                        <a:buNone/>
                      </a:pPr>
                      <a:endParaRPr lang="en-GB" sz="1200">
                        <a:solidFill>
                          <a:srgbClr val="425563"/>
                        </a:solidFill>
                        <a:effectLst/>
                        <a:highlight>
                          <a:srgbClr val="E2EFD9"/>
                        </a:highligh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lvl="0" indent="0">
                        <a:lnSpc>
                          <a:spcPts val="1800"/>
                        </a:lnSpc>
                        <a:spcAft>
                          <a:spcPts val="1200"/>
                        </a:spcAft>
                        <a:buFont typeface="+mj-lt"/>
                        <a:buNone/>
                      </a:pPr>
                      <a:r>
                        <a:rPr lang="en-GB" sz="1200" b="1">
                          <a:solidFill>
                            <a:srgbClr val="000000"/>
                          </a:solidFill>
                          <a:effectLst/>
                          <a:latin typeface="Arial" panose="020B0604020202020204" pitchFamily="34" charset="0"/>
                          <a:ea typeface="Arial" panose="020B0604020202020204" pitchFamily="34" charset="0"/>
                          <a:cs typeface="Arial" panose="020B0604020202020204" pitchFamily="34" charset="0"/>
                        </a:rPr>
                        <a:t>19. Patient Consultation</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SLEs: Mini-CEX, MRCF</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1200"/>
                        </a:spcAft>
                      </a:pPr>
                      <a:r>
                        <a:rPr lang="en-GB" sz="120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Other: CPD, CCL, RA</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SLEs: Minimum of 3</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002512745"/>
                  </a:ext>
                </a:extLst>
              </a:tr>
              <a:tr h="502431">
                <a:tc vMerge="1">
                  <a:txBody>
                    <a:bodyPr/>
                    <a:lstStyle/>
                    <a:p>
                      <a:pPr marL="0" lvl="0" indent="0">
                        <a:lnSpc>
                          <a:spcPts val="1800"/>
                        </a:lnSpc>
                        <a:spcAft>
                          <a:spcPts val="1200"/>
                        </a:spcAft>
                        <a:buFont typeface="+mj-lt"/>
                        <a:buNone/>
                      </a:pPr>
                      <a:endParaRPr lang="en-GB" sz="1200">
                        <a:solidFill>
                          <a:srgbClr val="425563"/>
                        </a:solidFill>
                        <a:effectLst/>
                        <a:highlight>
                          <a:srgbClr val="E2EFD9"/>
                        </a:highligh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lvl="0" indent="0">
                        <a:lnSpc>
                          <a:spcPts val="1800"/>
                        </a:lnSpc>
                        <a:spcAft>
                          <a:spcPts val="1200"/>
                        </a:spcAft>
                        <a:buFont typeface="+mj-lt"/>
                        <a:buNone/>
                      </a:pPr>
                      <a:r>
                        <a:rPr lang="en-GB" sz="1200" b="1">
                          <a:solidFill>
                            <a:srgbClr val="000000"/>
                          </a:solidFill>
                          <a:effectLst/>
                          <a:latin typeface="Arial" panose="020B0604020202020204" pitchFamily="34" charset="0"/>
                          <a:ea typeface="Arial" panose="020B0604020202020204" pitchFamily="34" charset="0"/>
                          <a:cs typeface="Arial" panose="020B0604020202020204" pitchFamily="34" charset="0"/>
                        </a:rPr>
                        <a:t>20. Medicines Optimisation</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SLEs: Mini-CEX, CBD</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1200"/>
                        </a:spcAft>
                      </a:pPr>
                      <a:r>
                        <a:rPr lang="en-GB" sz="120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Other: CPD, CCL, RA</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SLEs: Minimum of 3</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574668942"/>
                  </a:ext>
                </a:extLst>
              </a:tr>
              <a:tr h="502431">
                <a:tc vMerge="1">
                  <a:txBody>
                    <a:bodyPr/>
                    <a:lstStyle/>
                    <a:p>
                      <a:pPr marL="0" lvl="0" indent="0">
                        <a:lnSpc>
                          <a:spcPts val="1800"/>
                        </a:lnSpc>
                        <a:spcAft>
                          <a:spcPts val="1200"/>
                        </a:spcAft>
                        <a:buFont typeface="+mj-lt"/>
                        <a:buNone/>
                      </a:pPr>
                      <a:endParaRPr lang="en-GB" sz="1200">
                        <a:solidFill>
                          <a:srgbClr val="425563"/>
                        </a:solidFill>
                        <a:effectLst/>
                        <a:highlight>
                          <a:srgbClr val="E2EFD9"/>
                        </a:highligh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lvl="0" indent="0">
                        <a:lnSpc>
                          <a:spcPts val="1800"/>
                        </a:lnSpc>
                        <a:spcAft>
                          <a:spcPts val="1200"/>
                        </a:spcAft>
                        <a:buFont typeface="+mj-lt"/>
                        <a:buNone/>
                      </a:pPr>
                      <a:r>
                        <a:rPr lang="en-GB" sz="1200" b="1">
                          <a:solidFill>
                            <a:srgbClr val="000000"/>
                          </a:solidFill>
                          <a:effectLst/>
                          <a:latin typeface="Arial" panose="020B0604020202020204" pitchFamily="34" charset="0"/>
                          <a:ea typeface="Arial" panose="020B0604020202020204" pitchFamily="34" charset="0"/>
                          <a:cs typeface="Arial" panose="020B0604020202020204" pitchFamily="34" charset="0"/>
                        </a:rPr>
                        <a:t>21. Public Health Intervention</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SLEs: DOPS, CBD</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1200"/>
                        </a:spcAft>
                      </a:pPr>
                      <a:r>
                        <a:rPr lang="en-GB" sz="120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Other: CPD, CCL, RA</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SLEs: Minimum of 3</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415650329"/>
                  </a:ext>
                </a:extLst>
              </a:tr>
              <a:tr h="502431">
                <a:tc vMerge="1">
                  <a:txBody>
                    <a:bodyPr/>
                    <a:lstStyle/>
                    <a:p>
                      <a:pPr marL="0" lvl="0" indent="0">
                        <a:lnSpc>
                          <a:spcPts val="1800"/>
                        </a:lnSpc>
                        <a:spcAft>
                          <a:spcPts val="1200"/>
                        </a:spcAft>
                        <a:buFont typeface="+mj-lt"/>
                        <a:buNone/>
                      </a:pPr>
                      <a:endParaRPr lang="en-GB" sz="1200">
                        <a:solidFill>
                          <a:srgbClr val="425563"/>
                        </a:solidFill>
                        <a:effectLst/>
                        <a:highlight>
                          <a:srgbClr val="E2EFD9"/>
                        </a:highligh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lvl="0" indent="0">
                        <a:lnSpc>
                          <a:spcPts val="1800"/>
                        </a:lnSpc>
                        <a:spcAft>
                          <a:spcPts val="1200"/>
                        </a:spcAft>
                        <a:buFont typeface="+mj-lt"/>
                        <a:buNone/>
                      </a:pPr>
                      <a:r>
                        <a:rPr lang="en-GB" sz="1200" b="1">
                          <a:solidFill>
                            <a:srgbClr val="000000"/>
                          </a:solidFill>
                          <a:effectLst/>
                          <a:latin typeface="Arial" panose="020B0604020202020204" pitchFamily="34" charset="0"/>
                          <a:ea typeface="Arial" panose="020B0604020202020204" pitchFamily="34" charset="0"/>
                          <a:cs typeface="Arial" panose="020B0604020202020204" pitchFamily="34" charset="0"/>
                        </a:rPr>
                        <a:t>22. Medicines Safety</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SLEs: DOPS, CBD</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1200"/>
                        </a:spcAft>
                      </a:pPr>
                      <a:r>
                        <a:rPr lang="en-GB" sz="120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Other: CPD, CCL, RA</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SLEs: Minimum of 3</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22818309"/>
                  </a:ext>
                </a:extLst>
              </a:tr>
              <a:tr h="502431">
                <a:tc vMerge="1">
                  <a:txBody>
                    <a:bodyPr/>
                    <a:lstStyle/>
                    <a:p>
                      <a:pPr marL="0" lvl="0" indent="0">
                        <a:lnSpc>
                          <a:spcPts val="1800"/>
                        </a:lnSpc>
                        <a:spcAft>
                          <a:spcPts val="1200"/>
                        </a:spcAft>
                        <a:buFont typeface="+mj-lt"/>
                        <a:buNone/>
                      </a:pPr>
                      <a:endParaRPr lang="en-GB" sz="1200">
                        <a:solidFill>
                          <a:srgbClr val="425563"/>
                        </a:solidFill>
                        <a:effectLst/>
                        <a:highlight>
                          <a:srgbClr val="E2EFD9"/>
                        </a:highligh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lvl="0" indent="0">
                        <a:lnSpc>
                          <a:spcPts val="1800"/>
                        </a:lnSpc>
                        <a:spcAft>
                          <a:spcPts val="1200"/>
                        </a:spcAft>
                        <a:buFont typeface="+mj-lt"/>
                        <a:buNone/>
                      </a:pPr>
                      <a:r>
                        <a:rPr lang="en-GB" sz="1200" b="1">
                          <a:solidFill>
                            <a:srgbClr val="000000"/>
                          </a:solidFill>
                          <a:effectLst/>
                          <a:latin typeface="Arial" panose="020B0604020202020204" pitchFamily="34" charset="0"/>
                          <a:ea typeface="Arial" panose="020B0604020202020204" pitchFamily="34" charset="0"/>
                          <a:cs typeface="Arial" panose="020B0604020202020204" pitchFamily="34" charset="0"/>
                        </a:rPr>
                        <a:t>23. Medicines Information</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SLEs: DOPS, CBD</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1200"/>
                        </a:spcAft>
                      </a:pPr>
                      <a:r>
                        <a:rPr lang="en-GB" sz="120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Other: CPD, CCL, RA</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SLEs: Minimum of 3</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104905769"/>
                  </a:ext>
                </a:extLst>
              </a:tr>
              <a:tr h="502431">
                <a:tc rowSpan="5">
                  <a:txBody>
                    <a:bodyPr/>
                    <a:lstStyle/>
                    <a:p>
                      <a:pPr marL="0" lvl="0" indent="0">
                        <a:lnSpc>
                          <a:spcPts val="1800"/>
                        </a:lnSpc>
                        <a:spcAft>
                          <a:spcPts val="1200"/>
                        </a:spcAft>
                        <a:buFont typeface="+mj-lt"/>
                        <a:buNone/>
                      </a:pPr>
                      <a:r>
                        <a:rPr lang="en-GB" sz="1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Prescribing</a:t>
                      </a: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lvl="0" indent="0">
                        <a:lnSpc>
                          <a:spcPts val="1800"/>
                        </a:lnSpc>
                        <a:spcAft>
                          <a:spcPts val="1200"/>
                        </a:spcAft>
                        <a:buFont typeface="+mj-lt"/>
                        <a:buNone/>
                      </a:pPr>
                      <a:r>
                        <a:rPr lang="en-GB" sz="1200" b="1">
                          <a:solidFill>
                            <a:srgbClr val="000000"/>
                          </a:solidFill>
                          <a:effectLst/>
                          <a:latin typeface="Arial" panose="020B0604020202020204" pitchFamily="34" charset="0"/>
                          <a:ea typeface="Arial" panose="020B0604020202020204" pitchFamily="34" charset="0"/>
                          <a:cs typeface="Arial" panose="020B0604020202020204" pitchFamily="34" charset="0"/>
                        </a:rPr>
                        <a:t>24. History Taking</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SLEs: Mini-CEX, DOPS</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1200"/>
                        </a:spcAft>
                      </a:pPr>
                      <a:r>
                        <a:rPr lang="en-GB" sz="120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Other: CPD, CCL, RA</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SLEs: Minimum of 3</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extLst>
                  <a:ext uri="{0D108BD9-81ED-4DB2-BD59-A6C34878D82A}">
                    <a16:rowId xmlns:a16="http://schemas.microsoft.com/office/drawing/2014/main" val="1461388095"/>
                  </a:ext>
                </a:extLst>
              </a:tr>
              <a:tr h="502431">
                <a:tc vMerge="1">
                  <a:txBody>
                    <a:bodyPr/>
                    <a:lstStyle/>
                    <a:p>
                      <a:pPr marL="0" lvl="0" indent="0">
                        <a:lnSpc>
                          <a:spcPts val="1800"/>
                        </a:lnSpc>
                        <a:spcAft>
                          <a:spcPts val="1200"/>
                        </a:spcAft>
                        <a:buFont typeface="+mj-lt"/>
                        <a:buNone/>
                      </a:pPr>
                      <a:endParaRPr lang="en-GB" sz="1200">
                        <a:solidFill>
                          <a:srgbClr val="425563"/>
                        </a:solidFill>
                        <a:effectLst/>
                        <a:highlight>
                          <a:srgbClr val="E6D6F2"/>
                        </a:highligh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a:txBody>
                    <a:bodyPr/>
                    <a:lstStyle/>
                    <a:p>
                      <a:pPr marL="0" lvl="0" indent="0">
                        <a:lnSpc>
                          <a:spcPts val="1800"/>
                        </a:lnSpc>
                        <a:spcAft>
                          <a:spcPts val="1200"/>
                        </a:spcAft>
                        <a:buFont typeface="+mj-lt"/>
                        <a:buNone/>
                      </a:pPr>
                      <a:r>
                        <a:rPr lang="en-GB" sz="1200" b="1">
                          <a:solidFill>
                            <a:srgbClr val="000000"/>
                          </a:solidFill>
                          <a:effectLst/>
                          <a:latin typeface="Arial" panose="020B0604020202020204" pitchFamily="34" charset="0"/>
                          <a:ea typeface="Arial" panose="020B0604020202020204" pitchFamily="34" charset="0"/>
                          <a:cs typeface="Arial" panose="020B0604020202020204" pitchFamily="34" charset="0"/>
                        </a:rPr>
                        <a:t>25. Physical and Clinical Examination Skills</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SLEs: DOPS</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1200"/>
                        </a:spcAft>
                      </a:pPr>
                      <a:r>
                        <a:rPr lang="en-GB" sz="120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Other: CPD, CCL, RA</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SLEs: Minimum of 3</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extLst>
                  <a:ext uri="{0D108BD9-81ED-4DB2-BD59-A6C34878D82A}">
                    <a16:rowId xmlns:a16="http://schemas.microsoft.com/office/drawing/2014/main" val="112586535"/>
                  </a:ext>
                </a:extLst>
              </a:tr>
              <a:tr h="502431">
                <a:tc vMerge="1">
                  <a:txBody>
                    <a:bodyPr/>
                    <a:lstStyle/>
                    <a:p>
                      <a:pPr marL="0" lvl="0" indent="0">
                        <a:lnSpc>
                          <a:spcPts val="1800"/>
                        </a:lnSpc>
                        <a:spcAft>
                          <a:spcPts val="1200"/>
                        </a:spcAft>
                        <a:buFont typeface="+mj-lt"/>
                        <a:buNone/>
                      </a:pPr>
                      <a:endParaRPr lang="en-GB" sz="1200">
                        <a:solidFill>
                          <a:srgbClr val="425563"/>
                        </a:solidFill>
                        <a:effectLst/>
                        <a:highlight>
                          <a:srgbClr val="E6D6F2"/>
                        </a:highligh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a:txBody>
                    <a:bodyPr/>
                    <a:lstStyle/>
                    <a:p>
                      <a:pPr marL="0" lvl="0" indent="0">
                        <a:lnSpc>
                          <a:spcPts val="1800"/>
                        </a:lnSpc>
                        <a:spcAft>
                          <a:spcPts val="1200"/>
                        </a:spcAft>
                        <a:buFont typeface="+mj-lt"/>
                        <a:buNone/>
                      </a:pPr>
                      <a:r>
                        <a:rPr lang="en-GB" sz="1200" b="1">
                          <a:solidFill>
                            <a:srgbClr val="000000"/>
                          </a:solidFill>
                          <a:effectLst/>
                          <a:latin typeface="Arial" panose="020B0604020202020204" pitchFamily="34" charset="0"/>
                          <a:ea typeface="Arial" panose="020B0604020202020204" pitchFamily="34" charset="0"/>
                          <a:cs typeface="Arial" panose="020B0604020202020204" pitchFamily="34" charset="0"/>
                        </a:rPr>
                        <a:t>26. Prescribing Consultation</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SLEs: Mini-CEX, MRCF</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1200"/>
                        </a:spcAft>
                      </a:pPr>
                      <a:r>
                        <a:rPr lang="en-GB" sz="120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Other: CPD, CCL, RA</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SLEs: Minimum of 3</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extLst>
                  <a:ext uri="{0D108BD9-81ED-4DB2-BD59-A6C34878D82A}">
                    <a16:rowId xmlns:a16="http://schemas.microsoft.com/office/drawing/2014/main" val="4136127283"/>
                  </a:ext>
                </a:extLst>
              </a:tr>
              <a:tr h="502431">
                <a:tc vMerge="1">
                  <a:txBody>
                    <a:bodyPr/>
                    <a:lstStyle/>
                    <a:p>
                      <a:pPr marL="0" lvl="0" indent="0">
                        <a:lnSpc>
                          <a:spcPts val="1800"/>
                        </a:lnSpc>
                        <a:spcAft>
                          <a:spcPts val="1200"/>
                        </a:spcAft>
                        <a:buFont typeface="+mj-lt"/>
                        <a:buNone/>
                      </a:pPr>
                      <a:endParaRPr lang="en-GB" sz="1200">
                        <a:solidFill>
                          <a:srgbClr val="425563"/>
                        </a:solidFill>
                        <a:effectLst/>
                        <a:highlight>
                          <a:srgbClr val="E6D6F2"/>
                        </a:highligh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a:txBody>
                    <a:bodyPr/>
                    <a:lstStyle/>
                    <a:p>
                      <a:pPr marL="0" lvl="0" indent="0">
                        <a:lnSpc>
                          <a:spcPts val="1800"/>
                        </a:lnSpc>
                        <a:spcAft>
                          <a:spcPts val="1200"/>
                        </a:spcAft>
                        <a:buFont typeface="+mj-lt"/>
                        <a:buNone/>
                      </a:pPr>
                      <a:r>
                        <a:rPr lang="en-GB" sz="1200" b="1">
                          <a:solidFill>
                            <a:srgbClr val="000000"/>
                          </a:solidFill>
                          <a:effectLst/>
                          <a:latin typeface="Arial" panose="020B0604020202020204" pitchFamily="34" charset="0"/>
                          <a:ea typeface="Arial" panose="020B0604020202020204" pitchFamily="34" charset="0"/>
                          <a:cs typeface="Arial" panose="020B0604020202020204" pitchFamily="34" charset="0"/>
                        </a:rPr>
                        <a:t>27. Prescription Writing</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SLEs: DOPS, CBD</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1200"/>
                        </a:spcAft>
                      </a:pPr>
                      <a:r>
                        <a:rPr lang="en-GB" sz="120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Other: CPD, CCL, RA</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SLEs: Minimum of 3</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extLst>
                  <a:ext uri="{0D108BD9-81ED-4DB2-BD59-A6C34878D82A}">
                    <a16:rowId xmlns:a16="http://schemas.microsoft.com/office/drawing/2014/main" val="2907725061"/>
                  </a:ext>
                </a:extLst>
              </a:tr>
              <a:tr h="708530">
                <a:tc vMerge="1">
                  <a:txBody>
                    <a:bodyPr/>
                    <a:lstStyle/>
                    <a:p>
                      <a:pPr marL="0" lvl="0" indent="0">
                        <a:lnSpc>
                          <a:spcPts val="1800"/>
                        </a:lnSpc>
                        <a:spcAft>
                          <a:spcPts val="1200"/>
                        </a:spcAft>
                        <a:buFont typeface="+mj-lt"/>
                        <a:buNone/>
                      </a:pPr>
                      <a:endParaRPr lang="en-GB" sz="1200">
                        <a:solidFill>
                          <a:srgbClr val="425563"/>
                        </a:solidFill>
                        <a:effectLst/>
                        <a:highlight>
                          <a:srgbClr val="E6D6F2"/>
                        </a:highligh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a:txBody>
                    <a:bodyPr/>
                    <a:lstStyle/>
                    <a:p>
                      <a:pPr marL="0" lvl="0" indent="0">
                        <a:lnSpc>
                          <a:spcPts val="1800"/>
                        </a:lnSpc>
                        <a:spcAft>
                          <a:spcPts val="1200"/>
                        </a:spcAft>
                        <a:buFont typeface="+mj-lt"/>
                        <a:buNone/>
                      </a:pPr>
                      <a:r>
                        <a:rPr lang="en-GB" sz="1200" b="1">
                          <a:solidFill>
                            <a:srgbClr val="000000"/>
                          </a:solidFill>
                          <a:effectLst/>
                          <a:latin typeface="Arial" panose="020B0604020202020204" pitchFamily="34" charset="0"/>
                          <a:ea typeface="Arial" panose="020B0604020202020204" pitchFamily="34" charset="0"/>
                          <a:cs typeface="Arial" panose="020B0604020202020204" pitchFamily="34" charset="0"/>
                        </a:rPr>
                        <a:t>28. Log of 90 Hours</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a:txBody>
                    <a:bodyPr/>
                    <a:lstStyle/>
                    <a:p>
                      <a:pPr>
                        <a:lnSpc>
                          <a:spcPct val="110000"/>
                        </a:lnSpc>
                        <a:spcAft>
                          <a:spcPts val="12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The log must include SLEs from activities 24, 25, 26 and 27. </a:t>
                      </a:r>
                      <a:r>
                        <a:rPr lang="en-GB" sz="120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Other: CPD, CCL, RA</a:t>
                      </a: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tc>
                  <a:txBody>
                    <a:bodyPr/>
                    <a:lstStyle/>
                    <a:p>
                      <a:pPr>
                        <a:lnSpc>
                          <a:spcPct val="110000"/>
                        </a:lnSpc>
                        <a:spcAft>
                          <a:spcPts val="1200"/>
                        </a:spcAft>
                      </a:pPr>
                      <a:endParaRPr lang="en-GB" sz="120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9809" marR="39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D6F2"/>
                    </a:solidFill>
                  </a:tcPr>
                </a:tc>
                <a:extLst>
                  <a:ext uri="{0D108BD9-81ED-4DB2-BD59-A6C34878D82A}">
                    <a16:rowId xmlns:a16="http://schemas.microsoft.com/office/drawing/2014/main" val="354495766"/>
                  </a:ext>
                </a:extLst>
              </a:tr>
            </a:tbl>
          </a:graphicData>
        </a:graphic>
      </p:graphicFrame>
    </p:spTree>
    <p:extLst>
      <p:ext uri="{BB962C8B-B14F-4D97-AF65-F5344CB8AC3E}">
        <p14:creationId xmlns:p14="http://schemas.microsoft.com/office/powerpoint/2010/main" val="2604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D04F32-AE97-EA55-3872-A32D6CAAF917}"/>
              </a:ext>
            </a:extLst>
          </p:cNvPr>
          <p:cNvSpPr/>
          <p:nvPr/>
        </p:nvSpPr>
        <p:spPr>
          <a:xfrm>
            <a:off x="825103" y="1640679"/>
            <a:ext cx="1085850" cy="82867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a:t>Learning Agreement, LNA and PDP</a:t>
            </a:r>
          </a:p>
        </p:txBody>
      </p:sp>
      <p:sp>
        <p:nvSpPr>
          <p:cNvPr id="7" name="Rectangle 6">
            <a:extLst>
              <a:ext uri="{FF2B5EF4-FFF2-40B4-BE49-F238E27FC236}">
                <a16:creationId xmlns:a16="http://schemas.microsoft.com/office/drawing/2014/main" id="{16CB50CD-9366-C44A-A154-5087AB5C377E}"/>
              </a:ext>
            </a:extLst>
          </p:cNvPr>
          <p:cNvSpPr/>
          <p:nvPr/>
        </p:nvSpPr>
        <p:spPr>
          <a:xfrm>
            <a:off x="3337322" y="1754981"/>
            <a:ext cx="952500" cy="61912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a:t>13 Week Progress Review</a:t>
            </a:r>
          </a:p>
        </p:txBody>
      </p:sp>
      <p:sp>
        <p:nvSpPr>
          <p:cNvPr id="8" name="Rectangle 7">
            <a:extLst>
              <a:ext uri="{FF2B5EF4-FFF2-40B4-BE49-F238E27FC236}">
                <a16:creationId xmlns:a16="http://schemas.microsoft.com/office/drawing/2014/main" id="{3E4F309D-3E58-7C93-2DF1-02D45A4D7D9B}"/>
              </a:ext>
            </a:extLst>
          </p:cNvPr>
          <p:cNvSpPr/>
          <p:nvPr/>
        </p:nvSpPr>
        <p:spPr>
          <a:xfrm>
            <a:off x="5716191" y="1754981"/>
            <a:ext cx="952500" cy="61912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a:t>26 Week Progress Review</a:t>
            </a:r>
          </a:p>
        </p:txBody>
      </p:sp>
      <p:sp>
        <p:nvSpPr>
          <p:cNvPr id="9" name="Rectangle 8">
            <a:extLst>
              <a:ext uri="{FF2B5EF4-FFF2-40B4-BE49-F238E27FC236}">
                <a16:creationId xmlns:a16="http://schemas.microsoft.com/office/drawing/2014/main" id="{CB47D295-A012-48E4-A6DC-82AD3AEAC9E4}"/>
              </a:ext>
            </a:extLst>
          </p:cNvPr>
          <p:cNvSpPr/>
          <p:nvPr/>
        </p:nvSpPr>
        <p:spPr>
          <a:xfrm>
            <a:off x="8021240" y="1745456"/>
            <a:ext cx="952500" cy="61912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a:t>39 Week Progress Review</a:t>
            </a:r>
          </a:p>
        </p:txBody>
      </p:sp>
      <p:sp>
        <p:nvSpPr>
          <p:cNvPr id="10" name="Rectangle 9">
            <a:extLst>
              <a:ext uri="{FF2B5EF4-FFF2-40B4-BE49-F238E27FC236}">
                <a16:creationId xmlns:a16="http://schemas.microsoft.com/office/drawing/2014/main" id="{53FF2CB0-2FCF-7E0A-0E51-D0BDBCF401CD}"/>
              </a:ext>
            </a:extLst>
          </p:cNvPr>
          <p:cNvSpPr/>
          <p:nvPr/>
        </p:nvSpPr>
        <p:spPr>
          <a:xfrm>
            <a:off x="10326289" y="1510308"/>
            <a:ext cx="1085850" cy="106203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a:t>Designated Supervisor: Final Sign Off and Declaration</a:t>
            </a:r>
          </a:p>
        </p:txBody>
      </p:sp>
      <p:sp>
        <p:nvSpPr>
          <p:cNvPr id="11" name="Rectangle 10">
            <a:extLst>
              <a:ext uri="{FF2B5EF4-FFF2-40B4-BE49-F238E27FC236}">
                <a16:creationId xmlns:a16="http://schemas.microsoft.com/office/drawing/2014/main" id="{341BA944-7ED6-6C08-20E7-FC77F6142665}"/>
              </a:ext>
            </a:extLst>
          </p:cNvPr>
          <p:cNvSpPr/>
          <p:nvPr/>
        </p:nvSpPr>
        <p:spPr>
          <a:xfrm>
            <a:off x="4273154" y="4063706"/>
            <a:ext cx="1019175" cy="98583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a:t>Prescribing Learning Agreement, LNA and PDP</a:t>
            </a:r>
          </a:p>
        </p:txBody>
      </p:sp>
      <p:sp>
        <p:nvSpPr>
          <p:cNvPr id="13" name="Rectangle 12">
            <a:extLst>
              <a:ext uri="{FF2B5EF4-FFF2-40B4-BE49-F238E27FC236}">
                <a16:creationId xmlns:a16="http://schemas.microsoft.com/office/drawing/2014/main" id="{3DE50F25-8962-1C65-C4B2-B7C54A8BA9D1}"/>
              </a:ext>
            </a:extLst>
          </p:cNvPr>
          <p:cNvSpPr/>
          <p:nvPr/>
        </p:nvSpPr>
        <p:spPr>
          <a:xfrm>
            <a:off x="7183042" y="4164909"/>
            <a:ext cx="1114425" cy="7834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a:t>Final Prescribing Development Review</a:t>
            </a:r>
          </a:p>
        </p:txBody>
      </p:sp>
      <p:sp>
        <p:nvSpPr>
          <p:cNvPr id="14" name="Arrow: Curved Up 13">
            <a:extLst>
              <a:ext uri="{FF2B5EF4-FFF2-40B4-BE49-F238E27FC236}">
                <a16:creationId xmlns:a16="http://schemas.microsoft.com/office/drawing/2014/main" id="{CDCB4E90-E91E-0DF0-97F0-E254FC152E8E}"/>
              </a:ext>
            </a:extLst>
          </p:cNvPr>
          <p:cNvSpPr/>
          <p:nvPr/>
        </p:nvSpPr>
        <p:spPr>
          <a:xfrm>
            <a:off x="1941904" y="2667996"/>
            <a:ext cx="1685925" cy="619125"/>
          </a:xfrm>
          <a:prstGeom prst="curvedUp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sp>
        <p:nvSpPr>
          <p:cNvPr id="15" name="Arrow: Curved Up 14">
            <a:extLst>
              <a:ext uri="{FF2B5EF4-FFF2-40B4-BE49-F238E27FC236}">
                <a16:creationId xmlns:a16="http://schemas.microsoft.com/office/drawing/2014/main" id="{CEDB144E-A077-4457-558C-CBEDE90827C9}"/>
              </a:ext>
            </a:extLst>
          </p:cNvPr>
          <p:cNvSpPr/>
          <p:nvPr/>
        </p:nvSpPr>
        <p:spPr>
          <a:xfrm>
            <a:off x="4275530" y="2667996"/>
            <a:ext cx="1685925" cy="619125"/>
          </a:xfrm>
          <a:prstGeom prst="curvedUp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sp>
        <p:nvSpPr>
          <p:cNvPr id="16" name="Arrow: Curved Up 15">
            <a:extLst>
              <a:ext uri="{FF2B5EF4-FFF2-40B4-BE49-F238E27FC236}">
                <a16:creationId xmlns:a16="http://schemas.microsoft.com/office/drawing/2014/main" id="{9835B937-AD8C-6B54-5F58-C9DD54B1B981}"/>
              </a:ext>
            </a:extLst>
          </p:cNvPr>
          <p:cNvSpPr/>
          <p:nvPr/>
        </p:nvSpPr>
        <p:spPr>
          <a:xfrm>
            <a:off x="6609156" y="2665212"/>
            <a:ext cx="1685925" cy="619125"/>
          </a:xfrm>
          <a:prstGeom prst="curvedUp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sp>
        <p:nvSpPr>
          <p:cNvPr id="17" name="Arrow: Curved Up 16">
            <a:extLst>
              <a:ext uri="{FF2B5EF4-FFF2-40B4-BE49-F238E27FC236}">
                <a16:creationId xmlns:a16="http://schemas.microsoft.com/office/drawing/2014/main" id="{906DC0A8-A005-67B8-406F-86286EA4D5D0}"/>
              </a:ext>
            </a:extLst>
          </p:cNvPr>
          <p:cNvSpPr/>
          <p:nvPr/>
        </p:nvSpPr>
        <p:spPr>
          <a:xfrm>
            <a:off x="8935636" y="2665213"/>
            <a:ext cx="1685925" cy="619125"/>
          </a:xfrm>
          <a:prstGeom prst="curvedUp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sp>
        <p:nvSpPr>
          <p:cNvPr id="18" name="Arrow: Curved Up 17">
            <a:extLst>
              <a:ext uri="{FF2B5EF4-FFF2-40B4-BE49-F238E27FC236}">
                <a16:creationId xmlns:a16="http://schemas.microsoft.com/office/drawing/2014/main" id="{CDA4E467-4216-AB6D-BA18-7133BFECFE6C}"/>
              </a:ext>
            </a:extLst>
          </p:cNvPr>
          <p:cNvSpPr/>
          <p:nvPr/>
        </p:nvSpPr>
        <p:spPr>
          <a:xfrm>
            <a:off x="5378058" y="5122643"/>
            <a:ext cx="1890710" cy="425890"/>
          </a:xfrm>
          <a:prstGeom prst="curved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solidFill>
                <a:schemeClr val="tx1"/>
              </a:solidFill>
            </a:endParaRPr>
          </a:p>
        </p:txBody>
      </p:sp>
      <p:sp>
        <p:nvSpPr>
          <p:cNvPr id="19" name="Rectangle: Rounded Corners 18">
            <a:extLst>
              <a:ext uri="{FF2B5EF4-FFF2-40B4-BE49-F238E27FC236}">
                <a16:creationId xmlns:a16="http://schemas.microsoft.com/office/drawing/2014/main" id="{4A49D104-2AF3-B732-AE08-5CF4F3399A0C}"/>
              </a:ext>
            </a:extLst>
          </p:cNvPr>
          <p:cNvSpPr/>
          <p:nvPr/>
        </p:nvSpPr>
        <p:spPr>
          <a:xfrm>
            <a:off x="2244318" y="3383761"/>
            <a:ext cx="1047750" cy="323850"/>
          </a:xfrm>
          <a:prstGeom prst="roundRect">
            <a:avLst/>
          </a:prstGeom>
          <a:solidFill>
            <a:srgbClr val="92D05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400">
                <a:solidFill>
                  <a:schemeClr val="bg1"/>
                </a:solidFill>
              </a:rPr>
              <a:t>Activities </a:t>
            </a:r>
          </a:p>
        </p:txBody>
      </p:sp>
      <p:sp>
        <p:nvSpPr>
          <p:cNvPr id="20" name="Rectangle: Rounded Corners 19">
            <a:extLst>
              <a:ext uri="{FF2B5EF4-FFF2-40B4-BE49-F238E27FC236}">
                <a16:creationId xmlns:a16="http://schemas.microsoft.com/office/drawing/2014/main" id="{04DB2A53-2C31-683E-C899-E8BEE2DBD1D1}"/>
              </a:ext>
            </a:extLst>
          </p:cNvPr>
          <p:cNvSpPr/>
          <p:nvPr/>
        </p:nvSpPr>
        <p:spPr>
          <a:xfrm>
            <a:off x="4594617" y="3383761"/>
            <a:ext cx="1047750" cy="323850"/>
          </a:xfrm>
          <a:prstGeom prst="roundRect">
            <a:avLst/>
          </a:prstGeom>
          <a:solidFill>
            <a:srgbClr val="92D05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400">
                <a:solidFill>
                  <a:schemeClr val="bg1"/>
                </a:solidFill>
              </a:rPr>
              <a:t>Activities </a:t>
            </a:r>
          </a:p>
        </p:txBody>
      </p:sp>
      <p:sp>
        <p:nvSpPr>
          <p:cNvPr id="21" name="Rectangle: Rounded Corners 20">
            <a:extLst>
              <a:ext uri="{FF2B5EF4-FFF2-40B4-BE49-F238E27FC236}">
                <a16:creationId xmlns:a16="http://schemas.microsoft.com/office/drawing/2014/main" id="{B10F43A3-96E8-1E98-0341-FB03EA36197E}"/>
              </a:ext>
            </a:extLst>
          </p:cNvPr>
          <p:cNvSpPr/>
          <p:nvPr/>
        </p:nvSpPr>
        <p:spPr>
          <a:xfrm>
            <a:off x="6940146" y="3382046"/>
            <a:ext cx="1047750" cy="323850"/>
          </a:xfrm>
          <a:prstGeom prst="roundRect">
            <a:avLst/>
          </a:prstGeom>
          <a:solidFill>
            <a:srgbClr val="92D05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400">
                <a:solidFill>
                  <a:schemeClr val="bg1"/>
                </a:solidFill>
              </a:rPr>
              <a:t>Activities </a:t>
            </a:r>
          </a:p>
        </p:txBody>
      </p:sp>
      <p:sp>
        <p:nvSpPr>
          <p:cNvPr id="22" name="Rectangle: Rounded Corners 21">
            <a:extLst>
              <a:ext uri="{FF2B5EF4-FFF2-40B4-BE49-F238E27FC236}">
                <a16:creationId xmlns:a16="http://schemas.microsoft.com/office/drawing/2014/main" id="{1CC4F2F9-2E4D-2A47-DEB1-DB1B233DAC32}"/>
              </a:ext>
            </a:extLst>
          </p:cNvPr>
          <p:cNvSpPr/>
          <p:nvPr/>
        </p:nvSpPr>
        <p:spPr>
          <a:xfrm>
            <a:off x="9254724" y="3381377"/>
            <a:ext cx="1047750" cy="323850"/>
          </a:xfrm>
          <a:prstGeom prst="roundRect">
            <a:avLst/>
          </a:prstGeom>
          <a:solidFill>
            <a:srgbClr val="92D05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400">
                <a:solidFill>
                  <a:schemeClr val="bg1"/>
                </a:solidFill>
              </a:rPr>
              <a:t>Activities </a:t>
            </a:r>
          </a:p>
        </p:txBody>
      </p:sp>
      <p:sp>
        <p:nvSpPr>
          <p:cNvPr id="23" name="Rectangle: Rounded Corners 22">
            <a:extLst>
              <a:ext uri="{FF2B5EF4-FFF2-40B4-BE49-F238E27FC236}">
                <a16:creationId xmlns:a16="http://schemas.microsoft.com/office/drawing/2014/main" id="{4EF8EE9B-B338-D3E2-2C30-66A579283EC9}"/>
              </a:ext>
            </a:extLst>
          </p:cNvPr>
          <p:cNvSpPr/>
          <p:nvPr/>
        </p:nvSpPr>
        <p:spPr>
          <a:xfrm>
            <a:off x="5773339" y="5684134"/>
            <a:ext cx="1047750" cy="429810"/>
          </a:xfrm>
          <a:prstGeom prst="roundRect">
            <a:avLst/>
          </a:prstGeom>
          <a:solidFill>
            <a:srgbClr val="7030A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a:solidFill>
                  <a:schemeClr val="bg1"/>
                </a:solidFill>
              </a:rPr>
              <a:t>Prescribing Activities </a:t>
            </a:r>
          </a:p>
        </p:txBody>
      </p:sp>
      <p:sp>
        <p:nvSpPr>
          <p:cNvPr id="26" name="Arrow: Bent-Up 25">
            <a:extLst>
              <a:ext uri="{FF2B5EF4-FFF2-40B4-BE49-F238E27FC236}">
                <a16:creationId xmlns:a16="http://schemas.microsoft.com/office/drawing/2014/main" id="{3A64DCAD-2300-5E04-FBE3-AAA2B9F7DAD9}"/>
              </a:ext>
            </a:extLst>
          </p:cNvPr>
          <p:cNvSpPr/>
          <p:nvPr/>
        </p:nvSpPr>
        <p:spPr>
          <a:xfrm>
            <a:off x="8497490" y="2665213"/>
            <a:ext cx="2619375" cy="1941314"/>
          </a:xfrm>
          <a:prstGeom prst="bentUpArrow">
            <a:avLst>
              <a:gd name="adj1" fmla="val 4071"/>
              <a:gd name="adj2" fmla="val 7179"/>
              <a:gd name="adj3" fmla="val 13595"/>
            </a:avLst>
          </a:prstGeom>
          <a:gradFill flip="none" rotWithShape="1">
            <a:gsLst>
              <a:gs pos="0">
                <a:srgbClr val="7030A0"/>
              </a:gs>
              <a:gs pos="50000">
                <a:schemeClr val="accent3">
                  <a:shade val="67500"/>
                  <a:satMod val="115000"/>
                </a:schemeClr>
              </a:gs>
              <a:gs pos="100000">
                <a:schemeClr val="accent3">
                  <a:shade val="100000"/>
                  <a:satMod val="115000"/>
                </a:schemeClr>
              </a:gs>
            </a:gsLst>
            <a:lin ang="18900000" scaled="1"/>
            <a:tileRect/>
          </a:gra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7" name="Title 4">
            <a:extLst>
              <a:ext uri="{FF2B5EF4-FFF2-40B4-BE49-F238E27FC236}">
                <a16:creationId xmlns:a16="http://schemas.microsoft.com/office/drawing/2014/main" id="{97CEB19A-FFF3-56D9-C533-27B0B0626055}"/>
              </a:ext>
            </a:extLst>
          </p:cNvPr>
          <p:cNvSpPr>
            <a:spLocks noGrp="1"/>
          </p:cNvSpPr>
          <p:nvPr>
            <p:ph type="title"/>
          </p:nvPr>
        </p:nvSpPr>
        <p:spPr>
          <a:xfrm>
            <a:off x="469104" y="535982"/>
            <a:ext cx="11404154" cy="686194"/>
          </a:xfrm>
        </p:spPr>
        <p:txBody>
          <a:bodyPr>
            <a:normAutofit/>
          </a:bodyPr>
          <a:lstStyle/>
          <a:p>
            <a:r>
              <a:rPr lang="en-GB" sz="3200" spc="-30">
                <a:solidFill>
                  <a:srgbClr val="002060"/>
                </a:solidFill>
                <a:latin typeface="Arial"/>
                <a:cs typeface="Arial"/>
              </a:rPr>
              <a:t>NHSE FTPP: Practice-based Assessment Strategy</a:t>
            </a:r>
            <a:endParaRPr lang="en-US" sz="3200"/>
          </a:p>
        </p:txBody>
      </p:sp>
      <p:sp>
        <p:nvSpPr>
          <p:cNvPr id="28" name="Rectangle: Rounded Corners 27">
            <a:extLst>
              <a:ext uri="{FF2B5EF4-FFF2-40B4-BE49-F238E27FC236}">
                <a16:creationId xmlns:a16="http://schemas.microsoft.com/office/drawing/2014/main" id="{31BE30B3-B3D6-555C-A7EE-AFB6AF9A5308}"/>
              </a:ext>
            </a:extLst>
          </p:cNvPr>
          <p:cNvSpPr/>
          <p:nvPr/>
        </p:nvSpPr>
        <p:spPr>
          <a:xfrm>
            <a:off x="3715943" y="3995644"/>
            <a:ext cx="5143500" cy="2225735"/>
          </a:xfrm>
          <a:prstGeom prst="roundRect">
            <a:avLst/>
          </a:prstGeom>
          <a:noFill/>
          <a:ln>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C213694D-B414-326D-82AB-30EE8A05DFB5}"/>
              </a:ext>
            </a:extLst>
          </p:cNvPr>
          <p:cNvSpPr/>
          <p:nvPr/>
        </p:nvSpPr>
        <p:spPr>
          <a:xfrm>
            <a:off x="536971" y="1343025"/>
            <a:ext cx="11118058" cy="2525447"/>
          </a:xfrm>
          <a:prstGeom prst="roundRect">
            <a:avLst/>
          </a:prstGeom>
          <a:noFill/>
          <a:ln>
            <a:solidFill>
              <a:schemeClr val="accent5">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lumMod val="50000"/>
                </a:schemeClr>
              </a:solidFill>
            </a:endParaRPr>
          </a:p>
        </p:txBody>
      </p:sp>
      <p:sp>
        <p:nvSpPr>
          <p:cNvPr id="30" name="TextBox 29">
            <a:extLst>
              <a:ext uri="{FF2B5EF4-FFF2-40B4-BE49-F238E27FC236}">
                <a16:creationId xmlns:a16="http://schemas.microsoft.com/office/drawing/2014/main" id="{8A48E465-F467-20E8-C86D-2ABC9D4A1D8F}"/>
              </a:ext>
            </a:extLst>
          </p:cNvPr>
          <p:cNvSpPr txBox="1"/>
          <p:nvPr/>
        </p:nvSpPr>
        <p:spPr>
          <a:xfrm>
            <a:off x="696513" y="3230954"/>
            <a:ext cx="1085850" cy="523220"/>
          </a:xfrm>
          <a:prstGeom prst="rect">
            <a:avLst/>
          </a:prstGeom>
          <a:noFill/>
        </p:spPr>
        <p:txBody>
          <a:bodyPr wrap="square" rtlCol="0">
            <a:spAutoFit/>
          </a:bodyPr>
          <a:lstStyle/>
          <a:p>
            <a:r>
              <a:rPr lang="en-GB" sz="1400">
                <a:solidFill>
                  <a:schemeClr val="accent5">
                    <a:lumMod val="50000"/>
                  </a:schemeClr>
                </a:solidFill>
              </a:rPr>
              <a:t>Designated Supervisor</a:t>
            </a:r>
          </a:p>
        </p:txBody>
      </p:sp>
      <p:sp>
        <p:nvSpPr>
          <p:cNvPr id="32" name="TextBox 31">
            <a:extLst>
              <a:ext uri="{FF2B5EF4-FFF2-40B4-BE49-F238E27FC236}">
                <a16:creationId xmlns:a16="http://schemas.microsoft.com/office/drawing/2014/main" id="{2C5A0CCD-E185-2975-F5AA-790A4D62A855}"/>
              </a:ext>
            </a:extLst>
          </p:cNvPr>
          <p:cNvSpPr txBox="1"/>
          <p:nvPr/>
        </p:nvSpPr>
        <p:spPr>
          <a:xfrm>
            <a:off x="3794525" y="5375280"/>
            <a:ext cx="1340641" cy="738664"/>
          </a:xfrm>
          <a:prstGeom prst="rect">
            <a:avLst/>
          </a:prstGeom>
          <a:noFill/>
        </p:spPr>
        <p:txBody>
          <a:bodyPr wrap="square">
            <a:spAutoFit/>
          </a:bodyPr>
          <a:lstStyle/>
          <a:p>
            <a:r>
              <a:rPr lang="en-GB" sz="1400">
                <a:solidFill>
                  <a:srgbClr val="7030A0"/>
                </a:solidFill>
              </a:rPr>
              <a:t>Designated Prescribing Practitioner</a:t>
            </a:r>
          </a:p>
        </p:txBody>
      </p:sp>
    </p:spTree>
    <p:extLst>
      <p:ext uri="{BB962C8B-B14F-4D97-AF65-F5344CB8AC3E}">
        <p14:creationId xmlns:p14="http://schemas.microsoft.com/office/powerpoint/2010/main" val="25713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C2F22-4E2F-3AD9-30C1-48B6592B0F39}"/>
              </a:ext>
            </a:extLst>
          </p:cNvPr>
          <p:cNvSpPr>
            <a:spLocks noGrp="1"/>
          </p:cNvSpPr>
          <p:nvPr>
            <p:ph type="title"/>
          </p:nvPr>
        </p:nvSpPr>
        <p:spPr/>
        <p:txBody>
          <a:bodyPr/>
          <a:lstStyle/>
          <a:p>
            <a:r>
              <a:rPr lang="en-GB">
                <a:solidFill>
                  <a:srgbClr val="002060"/>
                </a:solidFill>
              </a:rPr>
              <a:t>Prescribing: Nominated Prescribing Area</a:t>
            </a:r>
          </a:p>
        </p:txBody>
      </p:sp>
      <p:sp>
        <p:nvSpPr>
          <p:cNvPr id="5" name="Text Placeholder 4">
            <a:extLst>
              <a:ext uri="{FF2B5EF4-FFF2-40B4-BE49-F238E27FC236}">
                <a16:creationId xmlns:a16="http://schemas.microsoft.com/office/drawing/2014/main" id="{2C1C8FAD-D8C2-7D95-2E93-DD2842102E9A}"/>
              </a:ext>
            </a:extLst>
          </p:cNvPr>
          <p:cNvSpPr>
            <a:spLocks noGrp="1"/>
          </p:cNvSpPr>
          <p:nvPr>
            <p:ph type="body" sz="quarter" idx="13"/>
          </p:nvPr>
        </p:nvSpPr>
        <p:spPr/>
        <p:txBody>
          <a:bodyPr/>
          <a:lstStyle/>
          <a:p>
            <a:pPr algn="ctr"/>
            <a:r>
              <a:rPr lang="en-GB"/>
              <a:t>Appropriate to the stage of training of a foundation trainee pharmacist</a:t>
            </a:r>
          </a:p>
        </p:txBody>
      </p:sp>
      <p:sp>
        <p:nvSpPr>
          <p:cNvPr id="6" name="Text Placeholder 5">
            <a:extLst>
              <a:ext uri="{FF2B5EF4-FFF2-40B4-BE49-F238E27FC236}">
                <a16:creationId xmlns:a16="http://schemas.microsoft.com/office/drawing/2014/main" id="{3D740B0F-65E4-F508-9F82-D09E2D6C87A6}"/>
              </a:ext>
            </a:extLst>
          </p:cNvPr>
          <p:cNvSpPr>
            <a:spLocks noGrp="1"/>
          </p:cNvSpPr>
          <p:nvPr>
            <p:ph type="body" sz="quarter" idx="14"/>
          </p:nvPr>
        </p:nvSpPr>
        <p:spPr/>
        <p:txBody>
          <a:bodyPr/>
          <a:lstStyle/>
          <a:p>
            <a:pPr algn="ctr"/>
            <a:r>
              <a:rPr lang="en-GB"/>
              <a:t>A clinical area relating to the provision of healthcare</a:t>
            </a:r>
          </a:p>
        </p:txBody>
      </p:sp>
      <p:sp>
        <p:nvSpPr>
          <p:cNvPr id="7" name="Text Placeholder 6">
            <a:extLst>
              <a:ext uri="{FF2B5EF4-FFF2-40B4-BE49-F238E27FC236}">
                <a16:creationId xmlns:a16="http://schemas.microsoft.com/office/drawing/2014/main" id="{8D5927E8-7B59-EBF2-6AD0-790AA718420D}"/>
              </a:ext>
            </a:extLst>
          </p:cNvPr>
          <p:cNvSpPr>
            <a:spLocks noGrp="1"/>
          </p:cNvSpPr>
          <p:nvPr>
            <p:ph type="body" sz="quarter" idx="15"/>
          </p:nvPr>
        </p:nvSpPr>
        <p:spPr/>
        <p:txBody>
          <a:bodyPr/>
          <a:lstStyle/>
          <a:p>
            <a:pPr algn="ctr"/>
            <a:r>
              <a:rPr lang="en-GB"/>
              <a:t>An area that the DPP is sufficiently knowledgeable, skilled, and experienced to supervise within</a:t>
            </a:r>
          </a:p>
        </p:txBody>
      </p:sp>
      <p:sp>
        <p:nvSpPr>
          <p:cNvPr id="8" name="Text Placeholder 7">
            <a:extLst>
              <a:ext uri="{FF2B5EF4-FFF2-40B4-BE49-F238E27FC236}">
                <a16:creationId xmlns:a16="http://schemas.microsoft.com/office/drawing/2014/main" id="{550B46BB-C40F-A3D7-34DD-FE49B73DA291}"/>
              </a:ext>
            </a:extLst>
          </p:cNvPr>
          <p:cNvSpPr>
            <a:spLocks noGrp="1"/>
          </p:cNvSpPr>
          <p:nvPr>
            <p:ph type="body" sz="quarter" idx="16"/>
          </p:nvPr>
        </p:nvSpPr>
        <p:spPr/>
        <p:txBody>
          <a:bodyPr/>
          <a:lstStyle/>
          <a:p>
            <a:pPr algn="ctr"/>
            <a:r>
              <a:rPr lang="en-GB"/>
              <a:t>An area within which the trainee is able to access patients with whom they can conduct consultations</a:t>
            </a:r>
          </a:p>
        </p:txBody>
      </p:sp>
      <p:sp>
        <p:nvSpPr>
          <p:cNvPr id="9" name="Text Placeholder 8">
            <a:extLst>
              <a:ext uri="{FF2B5EF4-FFF2-40B4-BE49-F238E27FC236}">
                <a16:creationId xmlns:a16="http://schemas.microsoft.com/office/drawing/2014/main" id="{D202BFF5-8B4B-778A-1371-0915A89B8094}"/>
              </a:ext>
            </a:extLst>
          </p:cNvPr>
          <p:cNvSpPr>
            <a:spLocks noGrp="1"/>
          </p:cNvSpPr>
          <p:nvPr>
            <p:ph type="body" sz="quarter" idx="17"/>
          </p:nvPr>
        </p:nvSpPr>
        <p:spPr/>
        <p:txBody>
          <a:bodyPr/>
          <a:lstStyle/>
          <a:p>
            <a:pPr algn="ctr"/>
            <a:r>
              <a:rPr lang="en-GB"/>
              <a:t>Agreed by the DPP and Designated Supervisor</a:t>
            </a:r>
          </a:p>
        </p:txBody>
      </p:sp>
      <p:sp>
        <p:nvSpPr>
          <p:cNvPr id="10" name="Text Placeholder 9">
            <a:extLst>
              <a:ext uri="{FF2B5EF4-FFF2-40B4-BE49-F238E27FC236}">
                <a16:creationId xmlns:a16="http://schemas.microsoft.com/office/drawing/2014/main" id="{B000C01F-F569-8CA5-609B-72EA7D98039C}"/>
              </a:ext>
            </a:extLst>
          </p:cNvPr>
          <p:cNvSpPr>
            <a:spLocks noGrp="1"/>
          </p:cNvSpPr>
          <p:nvPr>
            <p:ph type="body" sz="quarter" idx="18"/>
          </p:nvPr>
        </p:nvSpPr>
        <p:spPr/>
        <p:txBody>
          <a:bodyPr/>
          <a:lstStyle/>
          <a:p>
            <a:pPr algn="ctr"/>
            <a:r>
              <a:rPr lang="en-GB"/>
              <a:t>Recorded in the E-portfolio when the trainee starts</a:t>
            </a:r>
          </a:p>
        </p:txBody>
      </p:sp>
      <p:pic>
        <p:nvPicPr>
          <p:cNvPr id="11" name="Graphic 10" descr="Badge 1 with solid fill">
            <a:extLst>
              <a:ext uri="{FF2B5EF4-FFF2-40B4-BE49-F238E27FC236}">
                <a16:creationId xmlns:a16="http://schemas.microsoft.com/office/drawing/2014/main" id="{AB8E1EA3-3543-597F-402A-6C1DB6FE65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37508" y="1154850"/>
            <a:ext cx="914400" cy="914400"/>
          </a:xfrm>
          <a:prstGeom prst="rect">
            <a:avLst/>
          </a:prstGeom>
        </p:spPr>
      </p:pic>
      <p:pic>
        <p:nvPicPr>
          <p:cNvPr id="12" name="Graphic 11" descr="Badge with solid fill">
            <a:extLst>
              <a:ext uri="{FF2B5EF4-FFF2-40B4-BE49-F238E27FC236}">
                <a16:creationId xmlns:a16="http://schemas.microsoft.com/office/drawing/2014/main" id="{730359DC-2892-2DCF-F525-F66C60AF8D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91671" y="1154850"/>
            <a:ext cx="914400" cy="914400"/>
          </a:xfrm>
          <a:prstGeom prst="rect">
            <a:avLst/>
          </a:prstGeom>
        </p:spPr>
      </p:pic>
      <p:pic>
        <p:nvPicPr>
          <p:cNvPr id="13" name="Graphic 12" descr="Badge 3 with solid fill">
            <a:extLst>
              <a:ext uri="{FF2B5EF4-FFF2-40B4-BE49-F238E27FC236}">
                <a16:creationId xmlns:a16="http://schemas.microsoft.com/office/drawing/2014/main" id="{60AB0B9D-0C9F-EE81-9290-A42A3A6C5E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84049" y="1154850"/>
            <a:ext cx="914400" cy="914400"/>
          </a:xfrm>
          <a:prstGeom prst="rect">
            <a:avLst/>
          </a:prstGeom>
        </p:spPr>
      </p:pic>
      <p:pic>
        <p:nvPicPr>
          <p:cNvPr id="14" name="Graphic 13" descr="Badge 4 with solid fill">
            <a:extLst>
              <a:ext uri="{FF2B5EF4-FFF2-40B4-BE49-F238E27FC236}">
                <a16:creationId xmlns:a16="http://schemas.microsoft.com/office/drawing/2014/main" id="{AE57D37B-6B31-4241-8D7C-B3609031FE9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745530" y="3745650"/>
            <a:ext cx="914400" cy="914400"/>
          </a:xfrm>
          <a:prstGeom prst="rect">
            <a:avLst/>
          </a:prstGeom>
        </p:spPr>
      </p:pic>
      <p:pic>
        <p:nvPicPr>
          <p:cNvPr id="15" name="Graphic 14" descr="Badge 5 with solid fill">
            <a:extLst>
              <a:ext uri="{FF2B5EF4-FFF2-40B4-BE49-F238E27FC236}">
                <a16:creationId xmlns:a16="http://schemas.microsoft.com/office/drawing/2014/main" id="{5A5B0FAA-62BE-D778-17BB-8564B1A7151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699693" y="3745650"/>
            <a:ext cx="914400" cy="914400"/>
          </a:xfrm>
          <a:prstGeom prst="rect">
            <a:avLst/>
          </a:prstGeom>
        </p:spPr>
      </p:pic>
      <p:pic>
        <p:nvPicPr>
          <p:cNvPr id="16" name="Graphic 15" descr="Badge 6 with solid fill">
            <a:extLst>
              <a:ext uri="{FF2B5EF4-FFF2-40B4-BE49-F238E27FC236}">
                <a16:creationId xmlns:a16="http://schemas.microsoft.com/office/drawing/2014/main" id="{3A4BB821-A51E-E08B-29C9-AC6FA8DDEE1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9592071" y="3745650"/>
            <a:ext cx="914400" cy="914400"/>
          </a:xfrm>
          <a:prstGeom prst="rect">
            <a:avLst/>
          </a:prstGeom>
        </p:spPr>
      </p:pic>
    </p:spTree>
    <p:extLst>
      <p:ext uri="{BB962C8B-B14F-4D97-AF65-F5344CB8AC3E}">
        <p14:creationId xmlns:p14="http://schemas.microsoft.com/office/powerpoint/2010/main" val="309547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2B601B-26CD-1933-66F4-C62F986EA99D}"/>
              </a:ext>
            </a:extLst>
          </p:cNvPr>
          <p:cNvSpPr>
            <a:spLocks noGrp="1"/>
          </p:cNvSpPr>
          <p:nvPr>
            <p:ph type="title"/>
          </p:nvPr>
        </p:nvSpPr>
        <p:spPr/>
        <p:txBody>
          <a:bodyPr/>
          <a:lstStyle/>
          <a:p>
            <a:r>
              <a:rPr lang="en-GB" dirty="0">
                <a:solidFill>
                  <a:srgbClr val="002060"/>
                </a:solidFill>
              </a:rPr>
              <a:t>Nominated Prescribing Area</a:t>
            </a:r>
            <a:endParaRPr lang="en-GB" dirty="0"/>
          </a:p>
        </p:txBody>
      </p:sp>
      <p:pic>
        <p:nvPicPr>
          <p:cNvPr id="6" name="Picture 5">
            <a:extLst>
              <a:ext uri="{FF2B5EF4-FFF2-40B4-BE49-F238E27FC236}">
                <a16:creationId xmlns:a16="http://schemas.microsoft.com/office/drawing/2014/main" id="{4A55D998-193D-BCBB-981F-842F00C7E292}"/>
              </a:ext>
            </a:extLst>
          </p:cNvPr>
          <p:cNvPicPr>
            <a:picLocks noChangeAspect="1"/>
          </p:cNvPicPr>
          <p:nvPr/>
        </p:nvPicPr>
        <p:blipFill>
          <a:blip r:embed="rId2"/>
          <a:stretch>
            <a:fillRect/>
          </a:stretch>
        </p:blipFill>
        <p:spPr>
          <a:xfrm>
            <a:off x="5898776" y="1406007"/>
            <a:ext cx="6219494" cy="3534792"/>
          </a:xfrm>
          <a:prstGeom prst="rect">
            <a:avLst/>
          </a:prstGeom>
        </p:spPr>
      </p:pic>
      <p:sp>
        <p:nvSpPr>
          <p:cNvPr id="8" name="TextBox 7">
            <a:extLst>
              <a:ext uri="{FF2B5EF4-FFF2-40B4-BE49-F238E27FC236}">
                <a16:creationId xmlns:a16="http://schemas.microsoft.com/office/drawing/2014/main" id="{4EFFB4A8-A3DC-FCE8-9377-E7AD29A62EE0}"/>
              </a:ext>
            </a:extLst>
          </p:cNvPr>
          <p:cNvSpPr txBox="1"/>
          <p:nvPr/>
        </p:nvSpPr>
        <p:spPr>
          <a:xfrm>
            <a:off x="355846" y="1297186"/>
            <a:ext cx="5294831" cy="5355312"/>
          </a:xfrm>
          <a:prstGeom prst="rect">
            <a:avLst/>
          </a:prstGeom>
          <a:noFill/>
        </p:spPr>
        <p:txBody>
          <a:bodyPr wrap="square">
            <a:spAutoFit/>
          </a:bodyPr>
          <a:lstStyle/>
          <a:p>
            <a:r>
              <a:rPr lang="en-GB" dirty="0">
                <a:solidFill>
                  <a:srgbClr val="282828"/>
                </a:solidFill>
              </a:rPr>
              <a:t>The nominated prescribing area does not need to be one in which the trainee pharmacist is actively diagnosing a ‘new’ or undifferentiated condition – it could for example be: </a:t>
            </a:r>
          </a:p>
          <a:p>
            <a:endParaRPr lang="en-GB" dirty="0">
              <a:solidFill>
                <a:srgbClr val="282828"/>
              </a:solidFill>
            </a:endParaRPr>
          </a:p>
          <a:p>
            <a:pPr marL="285750" indent="-285750">
              <a:buFont typeface="Arial" panose="020B0604020202020204" pitchFamily="34" charset="0"/>
              <a:buChar char="•"/>
            </a:pPr>
            <a:r>
              <a:rPr lang="en-GB" dirty="0">
                <a:solidFill>
                  <a:srgbClr val="282828"/>
                </a:solidFill>
              </a:rPr>
              <a:t>the ongoing management of an existing condition (for example in a chronic condition clinic in general practice)</a:t>
            </a:r>
          </a:p>
          <a:p>
            <a:endParaRPr lang="en-GB" dirty="0">
              <a:solidFill>
                <a:srgbClr val="282828"/>
              </a:solidFill>
            </a:endParaRPr>
          </a:p>
          <a:p>
            <a:pPr marL="285750" indent="-285750">
              <a:buFont typeface="Arial" panose="020B0604020202020204" pitchFamily="34" charset="0"/>
              <a:buChar char="•"/>
            </a:pPr>
            <a:r>
              <a:rPr lang="en-GB" dirty="0">
                <a:solidFill>
                  <a:srgbClr val="282828"/>
                </a:solidFill>
              </a:rPr>
              <a:t>medicines optimisation within the provision of clinical services (for example in the admissions setting in secondary care as part of medicines reconciliation) </a:t>
            </a:r>
          </a:p>
          <a:p>
            <a:endParaRPr lang="en-GB" dirty="0">
              <a:solidFill>
                <a:srgbClr val="282828"/>
              </a:solidFill>
            </a:endParaRPr>
          </a:p>
          <a:p>
            <a:r>
              <a:rPr lang="en-GB" dirty="0">
                <a:solidFill>
                  <a:srgbClr val="282828"/>
                </a:solidFill>
              </a:rPr>
              <a:t>Both of the examples above will require diagnostic and /or clinical reasoning to be demonstrated and would give plenty of opportunity for the capabilities of a prescriber to be demonstrated.</a:t>
            </a:r>
          </a:p>
          <a:p>
            <a:endParaRPr lang="en-GB" dirty="0"/>
          </a:p>
        </p:txBody>
      </p:sp>
      <p:sp>
        <p:nvSpPr>
          <p:cNvPr id="10" name="TextBox 9">
            <a:extLst>
              <a:ext uri="{FF2B5EF4-FFF2-40B4-BE49-F238E27FC236}">
                <a16:creationId xmlns:a16="http://schemas.microsoft.com/office/drawing/2014/main" id="{B20CD1EC-1820-A26E-6156-FC6BF0E17DAA}"/>
              </a:ext>
            </a:extLst>
          </p:cNvPr>
          <p:cNvSpPr txBox="1"/>
          <p:nvPr/>
        </p:nvSpPr>
        <p:spPr>
          <a:xfrm>
            <a:off x="5898776" y="4940799"/>
            <a:ext cx="5897665" cy="1077218"/>
          </a:xfrm>
          <a:prstGeom prst="rect">
            <a:avLst/>
          </a:prstGeom>
          <a:noFill/>
        </p:spPr>
        <p:txBody>
          <a:bodyPr wrap="square">
            <a:spAutoFit/>
          </a:bodyPr>
          <a:lstStyle/>
          <a:p>
            <a:r>
              <a:rPr lang="en-GB" sz="1600" dirty="0">
                <a:solidFill>
                  <a:srgbClr val="282828"/>
                </a:solidFill>
              </a:rPr>
              <a:t>In conjunction with stakeholders from all sectors, NHS England have developed some examples of what newly qualified prescribing might look like in 2026, in our </a:t>
            </a:r>
            <a:r>
              <a:rPr lang="en-GB" sz="1600" dirty="0">
                <a:solidFill>
                  <a:srgbClr val="282828"/>
                </a:solidFill>
                <a:hlinkClick r:id="rId3"/>
              </a:rPr>
              <a:t>Emerging routes to early career prescribing in pharmacy resource</a:t>
            </a:r>
            <a:endParaRPr lang="en-GB" sz="1600" dirty="0">
              <a:solidFill>
                <a:srgbClr val="282828"/>
              </a:solidFill>
            </a:endParaRPr>
          </a:p>
        </p:txBody>
      </p:sp>
      <p:sp>
        <p:nvSpPr>
          <p:cNvPr id="11" name="Rectangle 10">
            <a:extLst>
              <a:ext uri="{FF2B5EF4-FFF2-40B4-BE49-F238E27FC236}">
                <a16:creationId xmlns:a16="http://schemas.microsoft.com/office/drawing/2014/main" id="{D0772DCD-06F4-81D3-7C16-C076BCE68E05}"/>
              </a:ext>
            </a:extLst>
          </p:cNvPr>
          <p:cNvSpPr/>
          <p:nvPr/>
        </p:nvSpPr>
        <p:spPr>
          <a:xfrm>
            <a:off x="5825046" y="1297186"/>
            <a:ext cx="6293224" cy="4861567"/>
          </a:xfrm>
          <a:prstGeom prst="rect">
            <a:avLst/>
          </a:prstGeom>
          <a:noFill/>
          <a:ln>
            <a:solidFill>
              <a:srgbClr val="4255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676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899500-75EA-EB5F-5D72-3F5C787EE3B2}"/>
              </a:ext>
            </a:extLst>
          </p:cNvPr>
          <p:cNvSpPr>
            <a:spLocks noGrp="1"/>
          </p:cNvSpPr>
          <p:nvPr>
            <p:ph type="title"/>
          </p:nvPr>
        </p:nvSpPr>
        <p:spPr/>
        <p:txBody>
          <a:bodyPr/>
          <a:lstStyle/>
          <a:p>
            <a:r>
              <a:rPr lang="en-GB">
                <a:solidFill>
                  <a:srgbClr val="002060"/>
                </a:solidFill>
              </a:rPr>
              <a:t>Prescribing Assessment Activities</a:t>
            </a:r>
          </a:p>
        </p:txBody>
      </p:sp>
      <p:graphicFrame>
        <p:nvGraphicFramePr>
          <p:cNvPr id="5" name="Table 4">
            <a:extLst>
              <a:ext uri="{FF2B5EF4-FFF2-40B4-BE49-F238E27FC236}">
                <a16:creationId xmlns:a16="http://schemas.microsoft.com/office/drawing/2014/main" id="{1C815279-327D-43C3-22D6-8853799275B8}"/>
              </a:ext>
            </a:extLst>
          </p:cNvPr>
          <p:cNvGraphicFramePr>
            <a:graphicFrameLocks noGrp="1"/>
          </p:cNvGraphicFramePr>
          <p:nvPr/>
        </p:nvGraphicFramePr>
        <p:xfrm>
          <a:off x="203200" y="1219200"/>
          <a:ext cx="11747129" cy="5425440"/>
        </p:xfrm>
        <a:graphic>
          <a:graphicData uri="http://schemas.openxmlformats.org/drawingml/2006/table">
            <a:tbl>
              <a:tblPr firstCol="1" bandRow="1">
                <a:tableStyleId>{5C22544A-7EE6-4342-B048-85BDC9FD1C3A}</a:tableStyleId>
              </a:tblPr>
              <a:tblGrid>
                <a:gridCol w="1842196">
                  <a:extLst>
                    <a:ext uri="{9D8B030D-6E8A-4147-A177-3AD203B41FA5}">
                      <a16:colId xmlns:a16="http://schemas.microsoft.com/office/drawing/2014/main" val="3120612803"/>
                    </a:ext>
                  </a:extLst>
                </a:gridCol>
                <a:gridCol w="9904933">
                  <a:extLst>
                    <a:ext uri="{9D8B030D-6E8A-4147-A177-3AD203B41FA5}">
                      <a16:colId xmlns:a16="http://schemas.microsoft.com/office/drawing/2014/main" val="2133127967"/>
                    </a:ext>
                  </a:extLst>
                </a:gridCol>
              </a:tblGrid>
              <a:tr h="540299">
                <a:tc>
                  <a:txBody>
                    <a:bodyPr/>
                    <a:lstStyle/>
                    <a:p>
                      <a:pPr marL="0" lvl="0" indent="0">
                        <a:lnSpc>
                          <a:spcPts val="1800"/>
                        </a:lnSpc>
                        <a:spcAft>
                          <a:spcPts val="900"/>
                        </a:spcAft>
                        <a:buFont typeface="+mj-lt"/>
                        <a:buNone/>
                      </a:pPr>
                      <a:r>
                        <a:rPr lang="en-GB" sz="1400">
                          <a:solidFill>
                            <a:schemeClr val="bg1"/>
                          </a:solidFill>
                          <a:effectLst/>
                        </a:rPr>
                        <a:t>24. History Taking</a:t>
                      </a:r>
                      <a:endParaRPr lang="en-GB" sz="1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133" marR="33133" marT="0" marB="0">
                    <a:solidFill>
                      <a:srgbClr val="7030A0"/>
                    </a:solidFill>
                  </a:tcPr>
                </a:tc>
                <a:tc>
                  <a:txBody>
                    <a:bodyPr/>
                    <a:lstStyle/>
                    <a:p>
                      <a:pPr>
                        <a:lnSpc>
                          <a:spcPct val="100000"/>
                        </a:lnSpc>
                        <a:spcAft>
                          <a:spcPts val="600"/>
                        </a:spcAft>
                      </a:pPr>
                      <a:r>
                        <a:rPr lang="en-GB" sz="1400">
                          <a:solidFill>
                            <a:schemeClr val="tx1"/>
                          </a:solidFill>
                          <a:effectLst/>
                        </a:rPr>
                        <a:t>Taking and documenting an appropriate medical, psychosocial and medication history including allergies and intolerances. </a:t>
                      </a:r>
                    </a:p>
                    <a:p>
                      <a:pPr>
                        <a:lnSpc>
                          <a:spcPct val="100000"/>
                        </a:lnSpc>
                        <a:spcAft>
                          <a:spcPts val="600"/>
                        </a:spcAft>
                      </a:pPr>
                      <a:r>
                        <a:rPr lang="en-GB" sz="1400" b="1">
                          <a:solidFill>
                            <a:schemeClr val="tx1"/>
                          </a:solidFill>
                          <a:effectLst/>
                        </a:rPr>
                        <a:t>This activity does not have to be completed in the nominated prescribing area as long as it does not progress to decision making and prescribing</a:t>
                      </a:r>
                      <a:endParaRPr lang="en-GB"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133" marR="33133" marT="0" marB="0">
                    <a:solidFill>
                      <a:srgbClr val="E6D6F2"/>
                    </a:solidFill>
                  </a:tcPr>
                </a:tc>
                <a:extLst>
                  <a:ext uri="{0D108BD9-81ED-4DB2-BD59-A6C34878D82A}">
                    <a16:rowId xmlns:a16="http://schemas.microsoft.com/office/drawing/2014/main" val="1173712525"/>
                  </a:ext>
                </a:extLst>
              </a:tr>
              <a:tr h="540299">
                <a:tc>
                  <a:txBody>
                    <a:bodyPr/>
                    <a:lstStyle/>
                    <a:p>
                      <a:pPr marL="0" lvl="0" indent="0">
                        <a:lnSpc>
                          <a:spcPts val="1800"/>
                        </a:lnSpc>
                        <a:spcAft>
                          <a:spcPts val="900"/>
                        </a:spcAft>
                        <a:buFont typeface="+mj-lt"/>
                        <a:buNone/>
                      </a:pPr>
                      <a:r>
                        <a:rPr lang="en-GB" sz="1400">
                          <a:solidFill>
                            <a:schemeClr val="bg1"/>
                          </a:solidFill>
                          <a:effectLst/>
                        </a:rPr>
                        <a:t>25. Physical and Clinical Examination Skills</a:t>
                      </a:r>
                      <a:endParaRPr lang="en-GB" sz="1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133" marR="33133" marT="0" marB="0">
                    <a:solidFill>
                      <a:srgbClr val="7030A0"/>
                    </a:solidFill>
                  </a:tcPr>
                </a:tc>
                <a:tc>
                  <a:txBody>
                    <a:bodyPr/>
                    <a:lstStyle/>
                    <a:p>
                      <a:pPr>
                        <a:lnSpc>
                          <a:spcPct val="100000"/>
                        </a:lnSpc>
                        <a:spcAft>
                          <a:spcPts val="600"/>
                        </a:spcAft>
                      </a:pPr>
                      <a:r>
                        <a:rPr lang="en-GB" sz="1400">
                          <a:solidFill>
                            <a:schemeClr val="tx1"/>
                          </a:solidFill>
                          <a:effectLst/>
                        </a:rPr>
                        <a:t>Performing and documenting appropriate physical and clinical examinations to decide the most appropriate course of action for the person. Follows local polices and has undertaken the appropriate training to undertake the role. </a:t>
                      </a:r>
                    </a:p>
                    <a:p>
                      <a:pPr>
                        <a:lnSpc>
                          <a:spcPct val="100000"/>
                        </a:lnSpc>
                        <a:spcAft>
                          <a:spcPts val="1400"/>
                        </a:spcAft>
                      </a:pPr>
                      <a:r>
                        <a:rPr lang="en-GB" sz="1400" b="1">
                          <a:solidFill>
                            <a:schemeClr val="tx1"/>
                          </a:solidFill>
                          <a:effectLst/>
                        </a:rPr>
                        <a:t>This activity does not have to be completed in the nominated prescribing area as long as it does not progress to decision making and prescribing</a:t>
                      </a:r>
                      <a:endParaRPr lang="en-GB"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133" marR="33133" marT="0" marB="0">
                    <a:solidFill>
                      <a:srgbClr val="E6D6F2"/>
                    </a:solidFill>
                  </a:tcPr>
                </a:tc>
                <a:extLst>
                  <a:ext uri="{0D108BD9-81ED-4DB2-BD59-A6C34878D82A}">
                    <a16:rowId xmlns:a16="http://schemas.microsoft.com/office/drawing/2014/main" val="4247126520"/>
                  </a:ext>
                </a:extLst>
              </a:tr>
              <a:tr h="1610127">
                <a:tc>
                  <a:txBody>
                    <a:bodyPr/>
                    <a:lstStyle/>
                    <a:p>
                      <a:pPr marL="0" lvl="0" indent="0">
                        <a:lnSpc>
                          <a:spcPts val="1800"/>
                        </a:lnSpc>
                        <a:spcAft>
                          <a:spcPts val="1400"/>
                        </a:spcAft>
                        <a:buFont typeface="+mj-lt"/>
                        <a:buNone/>
                      </a:pPr>
                      <a:r>
                        <a:rPr lang="en-GB" sz="1400">
                          <a:solidFill>
                            <a:schemeClr val="bg1"/>
                          </a:solidFill>
                          <a:effectLst/>
                        </a:rPr>
                        <a:t>26. Prescribing Consultation</a:t>
                      </a:r>
                      <a:endParaRPr lang="en-GB" sz="1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133" marR="33133" marT="0" marB="0">
                    <a:solidFill>
                      <a:srgbClr val="7030A0"/>
                    </a:solidFill>
                  </a:tcPr>
                </a:tc>
                <a:tc>
                  <a:txBody>
                    <a:bodyPr/>
                    <a:lstStyle/>
                    <a:p>
                      <a:pPr>
                        <a:lnSpc>
                          <a:spcPct val="100000"/>
                        </a:lnSpc>
                        <a:spcAft>
                          <a:spcPts val="0"/>
                        </a:spcAft>
                      </a:pPr>
                      <a:r>
                        <a:rPr lang="en-GB" sz="1400">
                          <a:solidFill>
                            <a:schemeClr val="tx1"/>
                          </a:solidFill>
                          <a:effectLst/>
                        </a:rPr>
                        <a:t>Undertaking prescribing consultations that incorporate:</a:t>
                      </a:r>
                    </a:p>
                    <a:p>
                      <a:pPr marL="342900" lvl="0" indent="-342900">
                        <a:lnSpc>
                          <a:spcPct val="100000"/>
                        </a:lnSpc>
                        <a:spcAft>
                          <a:spcPts val="0"/>
                        </a:spcAft>
                        <a:buFont typeface="+mj-lt"/>
                        <a:buAutoNum type="arabicPeriod"/>
                      </a:pPr>
                      <a:r>
                        <a:rPr lang="en-GB" sz="1400">
                          <a:solidFill>
                            <a:schemeClr val="tx1"/>
                          </a:solidFill>
                          <a:effectLst/>
                        </a:rPr>
                        <a:t>Assessing the patient</a:t>
                      </a:r>
                    </a:p>
                    <a:p>
                      <a:pPr marL="342900" lvl="0" indent="-342900">
                        <a:lnSpc>
                          <a:spcPct val="100000"/>
                        </a:lnSpc>
                        <a:spcAft>
                          <a:spcPts val="0"/>
                        </a:spcAft>
                        <a:buFont typeface="+mj-lt"/>
                        <a:buAutoNum type="arabicPeriod"/>
                      </a:pPr>
                      <a:r>
                        <a:rPr lang="en-GB" sz="1400">
                          <a:solidFill>
                            <a:schemeClr val="tx1"/>
                          </a:solidFill>
                          <a:effectLst/>
                        </a:rPr>
                        <a:t>Identifying evidence-based treatment options available for clinical decision making</a:t>
                      </a:r>
                    </a:p>
                    <a:p>
                      <a:pPr marL="342900" lvl="0" indent="-342900">
                        <a:lnSpc>
                          <a:spcPct val="100000"/>
                        </a:lnSpc>
                        <a:spcAft>
                          <a:spcPts val="0"/>
                        </a:spcAft>
                        <a:buFont typeface="+mj-lt"/>
                        <a:buAutoNum type="arabicPeriod"/>
                      </a:pPr>
                      <a:r>
                        <a:rPr lang="en-GB" sz="1400">
                          <a:solidFill>
                            <a:schemeClr val="tx1"/>
                          </a:solidFill>
                          <a:effectLst/>
                        </a:rPr>
                        <a:t>Presenting options and reaching a shared decision</a:t>
                      </a:r>
                    </a:p>
                    <a:p>
                      <a:pPr marL="342900" lvl="0" indent="-342900">
                        <a:lnSpc>
                          <a:spcPct val="100000"/>
                        </a:lnSpc>
                        <a:spcAft>
                          <a:spcPts val="0"/>
                        </a:spcAft>
                        <a:buFont typeface="+mj-lt"/>
                        <a:buAutoNum type="arabicPeriod"/>
                      </a:pPr>
                      <a:r>
                        <a:rPr lang="en-GB" sz="1400">
                          <a:solidFill>
                            <a:schemeClr val="tx1"/>
                          </a:solidFill>
                          <a:effectLst/>
                        </a:rPr>
                        <a:t>Enacting a prescribing decision (which can include modification or deprescribing)</a:t>
                      </a:r>
                    </a:p>
                    <a:p>
                      <a:pPr marL="342900" lvl="0" indent="-342900">
                        <a:lnSpc>
                          <a:spcPct val="100000"/>
                        </a:lnSpc>
                        <a:spcAft>
                          <a:spcPts val="0"/>
                        </a:spcAft>
                        <a:buFont typeface="+mj-lt"/>
                        <a:buAutoNum type="arabicPeriod"/>
                      </a:pPr>
                      <a:r>
                        <a:rPr lang="en-GB" sz="1400">
                          <a:solidFill>
                            <a:schemeClr val="tx1"/>
                          </a:solidFill>
                          <a:effectLst/>
                        </a:rPr>
                        <a:t>Providing information and safety netting</a:t>
                      </a:r>
                    </a:p>
                    <a:p>
                      <a:pPr marL="342900" lvl="0" indent="-342900">
                        <a:lnSpc>
                          <a:spcPct val="100000"/>
                        </a:lnSpc>
                        <a:spcAft>
                          <a:spcPts val="600"/>
                        </a:spcAft>
                        <a:buFont typeface="+mj-lt"/>
                        <a:buAutoNum type="arabicPeriod"/>
                      </a:pPr>
                      <a:r>
                        <a:rPr lang="en-GB" sz="1400">
                          <a:solidFill>
                            <a:schemeClr val="tx1"/>
                          </a:solidFill>
                          <a:effectLst/>
                        </a:rPr>
                        <a:t>Recording, monitoring and reviewing</a:t>
                      </a:r>
                    </a:p>
                    <a:p>
                      <a:pPr>
                        <a:lnSpc>
                          <a:spcPct val="100000"/>
                        </a:lnSpc>
                        <a:spcAft>
                          <a:spcPts val="1400"/>
                        </a:spcAft>
                      </a:pPr>
                      <a:r>
                        <a:rPr lang="en-GB" sz="1400" b="1">
                          <a:solidFill>
                            <a:schemeClr val="tx1"/>
                          </a:solidFill>
                          <a:effectLst/>
                        </a:rPr>
                        <a:t>This activity must be completed within the nominated prescribing area.</a:t>
                      </a:r>
                      <a:endParaRPr lang="en-GB"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133" marR="33133" marT="0" marB="0">
                    <a:solidFill>
                      <a:srgbClr val="E6D6F2"/>
                    </a:solidFill>
                  </a:tcPr>
                </a:tc>
                <a:extLst>
                  <a:ext uri="{0D108BD9-81ED-4DB2-BD59-A6C34878D82A}">
                    <a16:rowId xmlns:a16="http://schemas.microsoft.com/office/drawing/2014/main" val="2936113924"/>
                  </a:ext>
                </a:extLst>
              </a:tr>
              <a:tr h="742134">
                <a:tc>
                  <a:txBody>
                    <a:bodyPr/>
                    <a:lstStyle/>
                    <a:p>
                      <a:pPr marL="0" lvl="0" indent="0">
                        <a:lnSpc>
                          <a:spcPts val="1800"/>
                        </a:lnSpc>
                        <a:spcAft>
                          <a:spcPts val="1400"/>
                        </a:spcAft>
                        <a:buFont typeface="+mj-lt"/>
                        <a:buNone/>
                      </a:pPr>
                      <a:r>
                        <a:rPr lang="en-GB" sz="1400">
                          <a:solidFill>
                            <a:schemeClr val="bg1"/>
                          </a:solidFill>
                          <a:effectLst/>
                        </a:rPr>
                        <a:t>27. Prescription Writing</a:t>
                      </a:r>
                      <a:endParaRPr lang="en-GB" sz="1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133" marR="33133" marT="0" marB="0">
                    <a:solidFill>
                      <a:srgbClr val="7030A0"/>
                    </a:solidFill>
                  </a:tcPr>
                </a:tc>
                <a:tc>
                  <a:txBody>
                    <a:bodyPr/>
                    <a:lstStyle/>
                    <a:p>
                      <a:pPr>
                        <a:lnSpc>
                          <a:spcPct val="100000"/>
                        </a:lnSpc>
                        <a:spcAft>
                          <a:spcPts val="0"/>
                        </a:spcAft>
                      </a:pPr>
                      <a:r>
                        <a:rPr lang="en-GB" sz="1400">
                          <a:solidFill>
                            <a:schemeClr val="tx1"/>
                          </a:solidFill>
                          <a:effectLst/>
                        </a:rPr>
                        <a:t>Safely prescribing (or deprescribing) medicines for patients whilst considering:</a:t>
                      </a:r>
                    </a:p>
                    <a:p>
                      <a:pPr marL="171450" lvl="0" indent="-171450">
                        <a:lnSpc>
                          <a:spcPct val="100000"/>
                        </a:lnSpc>
                        <a:spcAft>
                          <a:spcPts val="0"/>
                        </a:spcAft>
                        <a:buFont typeface="Arial" panose="020B0604020202020204" pitchFamily="34" charset="0"/>
                        <a:buChar char="•"/>
                      </a:pPr>
                      <a:r>
                        <a:rPr lang="en-GB" sz="1400">
                          <a:solidFill>
                            <a:schemeClr val="tx1"/>
                          </a:solidFill>
                          <a:effectLst/>
                        </a:rPr>
                        <a:t>Application of relevant legislation and ethical decision-making related to prescribing</a:t>
                      </a:r>
                    </a:p>
                    <a:p>
                      <a:pPr marL="171450" lvl="0" indent="-171450">
                        <a:lnSpc>
                          <a:spcPct val="100000"/>
                        </a:lnSpc>
                        <a:spcAft>
                          <a:spcPts val="0"/>
                        </a:spcAft>
                        <a:buFont typeface="Arial" panose="020B0604020202020204" pitchFamily="34" charset="0"/>
                        <a:buChar char="•"/>
                      </a:pPr>
                      <a:r>
                        <a:rPr lang="en-GB" sz="1400">
                          <a:solidFill>
                            <a:schemeClr val="tx1"/>
                          </a:solidFill>
                          <a:effectLst/>
                        </a:rPr>
                        <a:t>Use of relevant systems and frameworks for medicines use</a:t>
                      </a:r>
                    </a:p>
                    <a:p>
                      <a:pPr marL="171450" lvl="0" indent="-171450">
                        <a:lnSpc>
                          <a:spcPct val="100000"/>
                        </a:lnSpc>
                        <a:spcAft>
                          <a:spcPts val="0"/>
                        </a:spcAft>
                        <a:buFont typeface="Arial" panose="020B0604020202020204" pitchFamily="34" charset="0"/>
                        <a:buChar char="•"/>
                      </a:pPr>
                      <a:r>
                        <a:rPr lang="en-GB" sz="1400">
                          <a:solidFill>
                            <a:schemeClr val="tx1"/>
                          </a:solidFill>
                          <a:effectLst/>
                        </a:rPr>
                        <a:t>Clinical governance</a:t>
                      </a:r>
                    </a:p>
                    <a:p>
                      <a:pPr marL="171450" lvl="0" indent="-171450">
                        <a:lnSpc>
                          <a:spcPct val="100000"/>
                        </a:lnSpc>
                        <a:spcAft>
                          <a:spcPts val="600"/>
                        </a:spcAft>
                        <a:buFont typeface="Arial" panose="020B0604020202020204" pitchFamily="34" charset="0"/>
                        <a:buChar char="•"/>
                      </a:pPr>
                      <a:r>
                        <a:rPr lang="en-GB" sz="1400">
                          <a:solidFill>
                            <a:schemeClr val="tx1"/>
                          </a:solidFill>
                          <a:effectLst/>
                        </a:rPr>
                        <a:t>Using tools and techniques to avoid medication errors associated with prescribing</a:t>
                      </a:r>
                    </a:p>
                    <a:p>
                      <a:pPr>
                        <a:lnSpc>
                          <a:spcPct val="100000"/>
                        </a:lnSpc>
                        <a:spcAft>
                          <a:spcPts val="600"/>
                        </a:spcAft>
                      </a:pPr>
                      <a:r>
                        <a:rPr lang="en-GB" sz="1400" b="1">
                          <a:solidFill>
                            <a:schemeClr val="tx1"/>
                          </a:solidFill>
                          <a:effectLst/>
                        </a:rPr>
                        <a:t>This activity must be completed within the nominated prescribing area.</a:t>
                      </a:r>
                      <a:endParaRPr lang="en-GB"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133" marR="33133" marT="0" marB="0">
                    <a:solidFill>
                      <a:srgbClr val="E6D6F2"/>
                    </a:solidFill>
                  </a:tcPr>
                </a:tc>
                <a:extLst>
                  <a:ext uri="{0D108BD9-81ED-4DB2-BD59-A6C34878D82A}">
                    <a16:rowId xmlns:a16="http://schemas.microsoft.com/office/drawing/2014/main" val="3859497481"/>
                  </a:ext>
                </a:extLst>
              </a:tr>
              <a:tr h="322410">
                <a:tc>
                  <a:txBody>
                    <a:bodyPr/>
                    <a:lstStyle/>
                    <a:p>
                      <a:pPr marL="0" lvl="0" indent="0">
                        <a:lnSpc>
                          <a:spcPts val="1800"/>
                        </a:lnSpc>
                        <a:spcAft>
                          <a:spcPts val="1400"/>
                        </a:spcAft>
                        <a:buFont typeface="+mj-lt"/>
                        <a:buNone/>
                      </a:pPr>
                      <a:r>
                        <a:rPr lang="en-GB" sz="1400">
                          <a:solidFill>
                            <a:schemeClr val="bg1"/>
                          </a:solidFill>
                          <a:effectLst/>
                        </a:rPr>
                        <a:t>28. Log of 90 Hours</a:t>
                      </a:r>
                      <a:endParaRPr lang="en-GB" sz="1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133" marR="33133" marT="0" marB="0">
                    <a:solidFill>
                      <a:srgbClr val="7030A0"/>
                    </a:solidFill>
                  </a:tcPr>
                </a:tc>
                <a:tc>
                  <a:txBody>
                    <a:bodyPr/>
                    <a:lstStyle/>
                    <a:p>
                      <a:pPr>
                        <a:lnSpc>
                          <a:spcPct val="100000"/>
                        </a:lnSpc>
                        <a:spcAft>
                          <a:spcPts val="600"/>
                        </a:spcAft>
                      </a:pPr>
                      <a:r>
                        <a:rPr lang="en-GB" sz="1400">
                          <a:solidFill>
                            <a:schemeClr val="tx1"/>
                          </a:solidFill>
                          <a:effectLst/>
                        </a:rPr>
                        <a:t>Accurately documenting learning hours attributable to development as a prescriber in practice. This log of hours should include all of the hours spent completing the other Prescribing Assessment Activities above, and any other learning activities that are planned/agreed between the DPP and trainee.</a:t>
                      </a:r>
                      <a:endParaRPr lang="en-GB"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133" marR="33133" marT="0" marB="0">
                    <a:solidFill>
                      <a:srgbClr val="E6D6F2"/>
                    </a:solidFill>
                  </a:tcPr>
                </a:tc>
                <a:extLst>
                  <a:ext uri="{0D108BD9-81ED-4DB2-BD59-A6C34878D82A}">
                    <a16:rowId xmlns:a16="http://schemas.microsoft.com/office/drawing/2014/main" val="578719236"/>
                  </a:ext>
                </a:extLst>
              </a:tr>
            </a:tbl>
          </a:graphicData>
        </a:graphic>
      </p:graphicFrame>
      <p:sp>
        <p:nvSpPr>
          <p:cNvPr id="6" name="Rectangle 1">
            <a:extLst>
              <a:ext uri="{FF2B5EF4-FFF2-40B4-BE49-F238E27FC236}">
                <a16:creationId xmlns:a16="http://schemas.microsoft.com/office/drawing/2014/main" id="{F6531A1E-133C-D335-2C15-EF89CC8F4A71}"/>
              </a:ext>
            </a:extLst>
          </p:cNvPr>
          <p:cNvSpPr>
            <a:spLocks noChangeArrowheads="1"/>
          </p:cNvSpPr>
          <p:nvPr/>
        </p:nvSpPr>
        <p:spPr bwMode="auto">
          <a:xfrm>
            <a:off x="4240212" y="-1124853"/>
            <a:ext cx="245095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787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8F59F0-319A-27B0-E7A5-645EFDC8E2DB}"/>
              </a:ext>
            </a:extLst>
          </p:cNvPr>
          <p:cNvSpPr>
            <a:spLocks noGrp="1"/>
          </p:cNvSpPr>
          <p:nvPr>
            <p:ph idx="1"/>
          </p:nvPr>
        </p:nvSpPr>
        <p:spPr>
          <a:xfrm>
            <a:off x="432000" y="1676400"/>
            <a:ext cx="5664000" cy="4749600"/>
          </a:xfrm>
        </p:spPr>
        <p:txBody>
          <a:bodyPr>
            <a:normAutofit fontScale="70000" lnSpcReduction="20000"/>
          </a:bodyPr>
          <a:lstStyle/>
          <a:p>
            <a:r>
              <a:rPr lang="en-GB" sz="2600" b="1" i="0" u="none" strike="noStrike" baseline="0" dirty="0">
                <a:solidFill>
                  <a:srgbClr val="000000"/>
                </a:solidFill>
                <a:latin typeface="Aptos" panose="020B0004020202020204" pitchFamily="34" charset="0"/>
              </a:rPr>
              <a:t>The DS’s role is to: </a:t>
            </a:r>
          </a:p>
          <a:p>
            <a:pPr marL="285750" indent="-285750">
              <a:buFont typeface="Arial" panose="020B0604020202020204" pitchFamily="34" charset="0"/>
              <a:buChar char="•"/>
            </a:pPr>
            <a:r>
              <a:rPr lang="en-GB" sz="2600" b="0" i="0" u="none" strike="noStrike" baseline="0" dirty="0">
                <a:solidFill>
                  <a:srgbClr val="000000"/>
                </a:solidFill>
                <a:latin typeface="Aptos" panose="020B0004020202020204" pitchFamily="34" charset="0"/>
              </a:rPr>
              <a:t>Support the trainee to get the best from their training. </a:t>
            </a:r>
          </a:p>
          <a:p>
            <a:pPr marL="285750" indent="-285750">
              <a:buFont typeface="Arial" panose="020B0604020202020204" pitchFamily="34" charset="0"/>
              <a:buChar char="•"/>
            </a:pPr>
            <a:r>
              <a:rPr lang="en-GB" sz="2600" b="0" i="0" u="none" strike="noStrike" baseline="0" dirty="0">
                <a:solidFill>
                  <a:srgbClr val="000000"/>
                </a:solidFill>
                <a:latin typeface="Aptos" panose="020B0004020202020204" pitchFamily="34" charset="0"/>
              </a:rPr>
              <a:t>Supervise the trainee’s practice and provide feedback. </a:t>
            </a:r>
          </a:p>
          <a:p>
            <a:pPr marL="285750" indent="-285750">
              <a:buFont typeface="Arial" panose="020B0604020202020204" pitchFamily="34" charset="0"/>
              <a:buChar char="•"/>
            </a:pPr>
            <a:r>
              <a:rPr lang="en-GB" sz="2600" b="0" i="0" u="none" strike="noStrike" baseline="0" dirty="0">
                <a:solidFill>
                  <a:srgbClr val="000000"/>
                </a:solidFill>
                <a:latin typeface="Aptos" panose="020B0004020202020204" pitchFamily="34" charset="0"/>
              </a:rPr>
              <a:t>Provide support and guidance to other staff who are supervising the trainee pharmacist. </a:t>
            </a:r>
          </a:p>
          <a:p>
            <a:pPr marL="285750" indent="-285750">
              <a:buFont typeface="Arial" panose="020B0604020202020204" pitchFamily="34" charset="0"/>
              <a:buChar char="•"/>
            </a:pPr>
            <a:r>
              <a:rPr lang="en-GB" sz="2600" b="0" i="0" u="none" strike="noStrike" baseline="0" dirty="0">
                <a:solidFill>
                  <a:srgbClr val="000000"/>
                </a:solidFill>
                <a:latin typeface="Aptos" panose="020B0004020202020204" pitchFamily="34" charset="0"/>
              </a:rPr>
              <a:t>Provide regular feedback based on observation and review of submitted evidence. </a:t>
            </a:r>
          </a:p>
          <a:p>
            <a:pPr marL="285750" indent="-285750">
              <a:buFont typeface="Arial" panose="020B0604020202020204" pitchFamily="34" charset="0"/>
              <a:buChar char="•"/>
            </a:pPr>
            <a:r>
              <a:rPr lang="en-GB" sz="2600" b="0" i="0" u="none" strike="noStrike" baseline="0" dirty="0">
                <a:solidFill>
                  <a:srgbClr val="000000"/>
                </a:solidFill>
                <a:latin typeface="Aptos" panose="020B0004020202020204" pitchFamily="34" charset="0"/>
              </a:rPr>
              <a:t>Complete formal progress reviews at weeks 13, 26, 39. </a:t>
            </a:r>
          </a:p>
          <a:p>
            <a:pPr marL="285750" indent="-285750">
              <a:buFont typeface="Arial" panose="020B0604020202020204" pitchFamily="34" charset="0"/>
              <a:buChar char="•"/>
            </a:pPr>
            <a:r>
              <a:rPr lang="en-GB" sz="2600" b="0" i="0" u="none" strike="noStrike" baseline="0" dirty="0">
                <a:solidFill>
                  <a:srgbClr val="000000"/>
                </a:solidFill>
                <a:latin typeface="Aptos" panose="020B0004020202020204" pitchFamily="34" charset="0"/>
              </a:rPr>
              <a:t>Sign off of the foundation trainee pharmacist against the learning outcomes, including evidence from the Prescribing Activities supervised by the DPP. </a:t>
            </a:r>
          </a:p>
          <a:p>
            <a:pPr marL="285750" indent="-285750">
              <a:buFont typeface="Arial" panose="020B0604020202020204" pitchFamily="34" charset="0"/>
              <a:buChar char="•"/>
            </a:pPr>
            <a:r>
              <a:rPr lang="en-GB" sz="2600" b="1" i="0" u="none" strike="noStrike" baseline="0" dirty="0">
                <a:solidFill>
                  <a:srgbClr val="000000"/>
                </a:solidFill>
                <a:latin typeface="Aptos" panose="020B0004020202020204" pitchFamily="34" charset="0"/>
              </a:rPr>
              <a:t>Lead DS (where there is more than one): </a:t>
            </a:r>
            <a:r>
              <a:rPr lang="en-GB" sz="2600" b="0" i="0" u="none" strike="noStrike" baseline="0" dirty="0">
                <a:solidFill>
                  <a:srgbClr val="000000"/>
                </a:solidFill>
                <a:latin typeface="Aptos" panose="020B0004020202020204" pitchFamily="34" charset="0"/>
              </a:rPr>
              <a:t>Final sign off and declaration at end of training to declare if the trainee pharmacist is competent, based on the evidence gathered throughout training, to join the register as a pharmacist. </a:t>
            </a:r>
          </a:p>
          <a:p>
            <a:endParaRPr lang="en-GB" dirty="0"/>
          </a:p>
        </p:txBody>
      </p:sp>
      <p:sp>
        <p:nvSpPr>
          <p:cNvPr id="4" name="Title 3">
            <a:extLst>
              <a:ext uri="{FF2B5EF4-FFF2-40B4-BE49-F238E27FC236}">
                <a16:creationId xmlns:a16="http://schemas.microsoft.com/office/drawing/2014/main" id="{CF398D36-3908-4062-3168-3AAD234F63EC}"/>
              </a:ext>
            </a:extLst>
          </p:cNvPr>
          <p:cNvSpPr>
            <a:spLocks noGrp="1"/>
          </p:cNvSpPr>
          <p:nvPr>
            <p:ph type="title"/>
          </p:nvPr>
        </p:nvSpPr>
        <p:spPr/>
        <p:txBody>
          <a:bodyPr/>
          <a:lstStyle/>
          <a:p>
            <a:r>
              <a:rPr lang="en-GB">
                <a:solidFill>
                  <a:srgbClr val="002060"/>
                </a:solidFill>
              </a:rPr>
              <a:t>Supervisor Roles and Responsibilities</a:t>
            </a:r>
            <a:endParaRPr lang="en-GB"/>
          </a:p>
        </p:txBody>
      </p:sp>
      <p:sp>
        <p:nvSpPr>
          <p:cNvPr id="5" name="Content Placeholder 1">
            <a:extLst>
              <a:ext uri="{FF2B5EF4-FFF2-40B4-BE49-F238E27FC236}">
                <a16:creationId xmlns:a16="http://schemas.microsoft.com/office/drawing/2014/main" id="{C4A061F6-861C-CFA6-7137-63775A9B5467}"/>
              </a:ext>
            </a:extLst>
          </p:cNvPr>
          <p:cNvSpPr txBox="1">
            <a:spLocks/>
          </p:cNvSpPr>
          <p:nvPr/>
        </p:nvSpPr>
        <p:spPr>
          <a:xfrm>
            <a:off x="6375400" y="1676399"/>
            <a:ext cx="5473454" cy="4551599"/>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i="0" u="none" strike="noStrike" baseline="0">
                <a:solidFill>
                  <a:srgbClr val="000000"/>
                </a:solidFill>
                <a:latin typeface="Aptos" panose="020B0004020202020204" pitchFamily="34" charset="0"/>
              </a:rPr>
              <a:t>The DPP’s role is to: </a:t>
            </a:r>
          </a:p>
          <a:p>
            <a:pPr marL="285750" indent="-285750">
              <a:buFont typeface="Arial" panose="020B0604020202020204" pitchFamily="34" charset="0"/>
              <a:buChar char="•"/>
            </a:pPr>
            <a:r>
              <a:rPr lang="en-GB" sz="1800" b="0" i="0" u="none" strike="noStrike" baseline="0">
                <a:solidFill>
                  <a:srgbClr val="000000"/>
                </a:solidFill>
                <a:latin typeface="Aptos" panose="020B0004020202020204" pitchFamily="34" charset="0"/>
              </a:rPr>
              <a:t>Determine whether the Prescribing Activities have been satisfactorily completed. </a:t>
            </a:r>
          </a:p>
          <a:p>
            <a:pPr marL="285750" indent="-285750">
              <a:buFont typeface="Arial" panose="020B0604020202020204" pitchFamily="34" charset="0"/>
              <a:buChar char="•"/>
            </a:pPr>
            <a:r>
              <a:rPr lang="en-GB" sz="1800" b="0" i="0" u="none" strike="noStrike" baseline="0">
                <a:solidFill>
                  <a:srgbClr val="000000"/>
                </a:solidFill>
                <a:latin typeface="Aptos" panose="020B0004020202020204" pitchFamily="34" charset="0"/>
              </a:rPr>
              <a:t>Determine that at least 90 hours of learning focussed on prescribing capabilities have been completed. </a:t>
            </a:r>
          </a:p>
          <a:p>
            <a:pPr marL="285750" indent="-285750">
              <a:buFont typeface="Arial" panose="020B0604020202020204" pitchFamily="34" charset="0"/>
              <a:buChar char="•"/>
            </a:pPr>
            <a:r>
              <a:rPr lang="en-GB" sz="1800" b="0" i="0" u="none" strike="noStrike" baseline="0">
                <a:solidFill>
                  <a:srgbClr val="000000"/>
                </a:solidFill>
                <a:latin typeface="Aptos" panose="020B0004020202020204" pitchFamily="34" charset="0"/>
              </a:rPr>
              <a:t>Regularly update the DS on the trainee’s progress </a:t>
            </a:r>
          </a:p>
          <a:p>
            <a:pPr marL="285750" indent="-285750">
              <a:buFont typeface="Arial" panose="020B0604020202020204" pitchFamily="34" charset="0"/>
              <a:buChar char="•"/>
            </a:pPr>
            <a:r>
              <a:rPr lang="en-GB" sz="1800" b="0" i="0" u="none" strike="noStrike" baseline="0">
                <a:solidFill>
                  <a:srgbClr val="000000"/>
                </a:solidFill>
                <a:latin typeface="Aptos" panose="020B0004020202020204" pitchFamily="34" charset="0"/>
              </a:rPr>
              <a:t>Escalate any concerns regarding the trainee’s progression in practice in relation to prescribing to the DS as soon as issues arise. </a:t>
            </a:r>
          </a:p>
          <a:p>
            <a:pPr marL="285750" indent="-285750">
              <a:buFont typeface="Arial" panose="020B0604020202020204" pitchFamily="34" charset="0"/>
              <a:buChar char="•"/>
            </a:pPr>
            <a:r>
              <a:rPr lang="en-GB" sz="1800" b="0" i="0" u="none" strike="noStrike" baseline="0">
                <a:solidFill>
                  <a:srgbClr val="000000"/>
                </a:solidFill>
                <a:latin typeface="Aptos" panose="020B0004020202020204" pitchFamily="34" charset="0"/>
              </a:rPr>
              <a:t>Confirm that all elements of prescribing assessment are completed, and the trainee pharmacist is therefore suitable for registration as a prescriber. </a:t>
            </a:r>
          </a:p>
          <a:p>
            <a:endParaRPr lang="en-GB"/>
          </a:p>
        </p:txBody>
      </p:sp>
    </p:spTree>
    <p:extLst>
      <p:ext uri="{BB962C8B-B14F-4D97-AF65-F5344CB8AC3E}">
        <p14:creationId xmlns:p14="http://schemas.microsoft.com/office/powerpoint/2010/main" val="131830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4">
            <a:extLst>
              <a:ext uri="{FF2B5EF4-FFF2-40B4-BE49-F238E27FC236}">
                <a16:creationId xmlns:a16="http://schemas.microsoft.com/office/drawing/2014/main" id="{97CEB19A-FFF3-56D9-C533-27B0B0626055}"/>
              </a:ext>
            </a:extLst>
          </p:cNvPr>
          <p:cNvSpPr>
            <a:spLocks noGrp="1"/>
          </p:cNvSpPr>
          <p:nvPr>
            <p:ph type="title"/>
          </p:nvPr>
        </p:nvSpPr>
        <p:spPr>
          <a:xfrm>
            <a:off x="469104" y="535982"/>
            <a:ext cx="11404154" cy="686194"/>
          </a:xfrm>
        </p:spPr>
        <p:txBody>
          <a:bodyPr>
            <a:normAutofit/>
          </a:bodyPr>
          <a:lstStyle/>
          <a:p>
            <a:r>
              <a:rPr lang="en-GB" sz="3200" spc="-30">
                <a:solidFill>
                  <a:srgbClr val="002060"/>
                </a:solidFill>
                <a:latin typeface="Arial"/>
                <a:cs typeface="Arial"/>
              </a:rPr>
              <a:t>NHSE FTPP: Final Sign-off and Declaration</a:t>
            </a:r>
            <a:endParaRPr lang="en-US" sz="3200"/>
          </a:p>
        </p:txBody>
      </p:sp>
      <p:pic>
        <p:nvPicPr>
          <p:cNvPr id="3" name="Picture 2">
            <a:extLst>
              <a:ext uri="{FF2B5EF4-FFF2-40B4-BE49-F238E27FC236}">
                <a16:creationId xmlns:a16="http://schemas.microsoft.com/office/drawing/2014/main" id="{4198126C-02D6-8C53-98F8-63DD5D0C6E06}"/>
              </a:ext>
            </a:extLst>
          </p:cNvPr>
          <p:cNvPicPr>
            <a:picLocks noChangeAspect="1"/>
          </p:cNvPicPr>
          <p:nvPr/>
        </p:nvPicPr>
        <p:blipFill>
          <a:blip r:embed="rId3"/>
          <a:stretch>
            <a:fillRect/>
          </a:stretch>
        </p:blipFill>
        <p:spPr>
          <a:xfrm>
            <a:off x="93238" y="1411622"/>
            <a:ext cx="6898112" cy="3112753"/>
          </a:xfrm>
          <a:prstGeom prst="rect">
            <a:avLst/>
          </a:prstGeom>
        </p:spPr>
      </p:pic>
      <p:sp>
        <p:nvSpPr>
          <p:cNvPr id="6" name="Rectangle 5">
            <a:extLst>
              <a:ext uri="{FF2B5EF4-FFF2-40B4-BE49-F238E27FC236}">
                <a16:creationId xmlns:a16="http://schemas.microsoft.com/office/drawing/2014/main" id="{0BC07368-35EA-46D9-6299-9888754AB9F1}"/>
              </a:ext>
            </a:extLst>
          </p:cNvPr>
          <p:cNvSpPr/>
          <p:nvPr/>
        </p:nvSpPr>
        <p:spPr>
          <a:xfrm>
            <a:off x="7470696" y="1384969"/>
            <a:ext cx="4628066" cy="4884797"/>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342900" indent="-342900">
              <a:buAutoNum type="arabicPeriod"/>
            </a:pPr>
            <a:r>
              <a:rPr lang="en-GB" sz="1600">
                <a:solidFill>
                  <a:schemeClr val="bg1"/>
                </a:solidFill>
                <a:latin typeface="Aptos" panose="020B0004020202020204" pitchFamily="34" charset="0"/>
              </a:rPr>
              <a:t>Confirmation that all Learning Outcomes signed off, including evidence from the prescribing Activities</a:t>
            </a:r>
          </a:p>
          <a:p>
            <a:pPr marL="342900" indent="-342900">
              <a:buAutoNum type="arabicPeriod"/>
            </a:pPr>
            <a:endParaRPr lang="en-GB" sz="1600">
              <a:solidFill>
                <a:schemeClr val="bg1"/>
              </a:solidFill>
              <a:latin typeface="Aptos" panose="020B0004020202020204" pitchFamily="34" charset="0"/>
            </a:endParaRPr>
          </a:p>
          <a:p>
            <a:pPr marL="342900" indent="-342900">
              <a:buAutoNum type="arabicPeriod"/>
            </a:pPr>
            <a:r>
              <a:rPr lang="en-GB" sz="1600">
                <a:solidFill>
                  <a:schemeClr val="bg1"/>
                </a:solidFill>
                <a:latin typeface="Aptos" panose="020B0004020202020204" pitchFamily="34" charset="0"/>
              </a:rPr>
              <a:t>Confirmation required duration of training has been completed</a:t>
            </a:r>
          </a:p>
          <a:p>
            <a:pPr marL="342900" indent="-342900">
              <a:buAutoNum type="arabicPeriod"/>
            </a:pPr>
            <a:endParaRPr lang="en-GB" sz="1600">
              <a:solidFill>
                <a:schemeClr val="bg1"/>
              </a:solidFill>
              <a:latin typeface="Aptos" panose="020B0004020202020204" pitchFamily="34" charset="0"/>
            </a:endParaRPr>
          </a:p>
          <a:p>
            <a:pPr marL="342900" indent="-342900">
              <a:buAutoNum type="arabicPeriod"/>
            </a:pPr>
            <a:r>
              <a:rPr lang="en-GB" sz="1600">
                <a:solidFill>
                  <a:schemeClr val="bg1"/>
                </a:solidFill>
                <a:latin typeface="Aptos" panose="020B0004020202020204" pitchFamily="34" charset="0"/>
              </a:rPr>
              <a:t>Confirm DPP has determined satisfactory outcomes for Prescribing Activities, and associated 90hours learning in practice completed</a:t>
            </a:r>
          </a:p>
          <a:p>
            <a:pPr marL="342900" indent="-342900">
              <a:buAutoNum type="arabicPeriod"/>
            </a:pPr>
            <a:endParaRPr lang="en-GB" sz="1600">
              <a:solidFill>
                <a:schemeClr val="bg1"/>
              </a:solidFill>
              <a:latin typeface="Aptos" panose="020B0004020202020204" pitchFamily="34" charset="0"/>
            </a:endParaRPr>
          </a:p>
          <a:p>
            <a:pPr marL="342900" indent="-342900">
              <a:buAutoNum type="arabicPeriod"/>
            </a:pPr>
            <a:r>
              <a:rPr lang="en-GB" sz="1600">
                <a:solidFill>
                  <a:schemeClr val="bg1"/>
                </a:solidFill>
                <a:latin typeface="Aptos" panose="020B0004020202020204" pitchFamily="34" charset="0"/>
              </a:rPr>
              <a:t>Record identification of second assessor (typically DPP)</a:t>
            </a:r>
          </a:p>
          <a:p>
            <a:pPr marL="342900" indent="-342900">
              <a:buAutoNum type="arabicPeriod"/>
            </a:pPr>
            <a:endParaRPr lang="en-GB" sz="1600">
              <a:solidFill>
                <a:schemeClr val="bg1"/>
              </a:solidFill>
              <a:latin typeface="Aptos" panose="020B0004020202020204" pitchFamily="34" charset="0"/>
            </a:endParaRPr>
          </a:p>
          <a:p>
            <a:pPr marL="342900" indent="-342900">
              <a:buAutoNum type="arabicPeriod"/>
            </a:pPr>
            <a:r>
              <a:rPr lang="en-GB" sz="1600">
                <a:solidFill>
                  <a:schemeClr val="bg1"/>
                </a:solidFill>
                <a:latin typeface="Aptos" panose="020B0004020202020204" pitchFamily="34" charset="0"/>
              </a:rPr>
              <a:t>Final declaration that the trainee has completed all of the above requirements and is therefore suitable to enter the register as a pharmacist with IP annotation</a:t>
            </a:r>
          </a:p>
        </p:txBody>
      </p:sp>
      <p:sp>
        <p:nvSpPr>
          <p:cNvPr id="24" name="Arrow: Right 23">
            <a:extLst>
              <a:ext uri="{FF2B5EF4-FFF2-40B4-BE49-F238E27FC236}">
                <a16:creationId xmlns:a16="http://schemas.microsoft.com/office/drawing/2014/main" id="{C202E3FB-7319-F6CC-17AF-006E32D11835}"/>
              </a:ext>
            </a:extLst>
          </p:cNvPr>
          <p:cNvSpPr/>
          <p:nvPr/>
        </p:nvSpPr>
        <p:spPr>
          <a:xfrm>
            <a:off x="6770263" y="1758324"/>
            <a:ext cx="700433" cy="245728"/>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577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D91C164-7D16-83A6-2A77-2FEDA35B4711}"/>
              </a:ext>
            </a:extLst>
          </p:cNvPr>
          <p:cNvSpPr>
            <a:spLocks noGrp="1"/>
          </p:cNvSpPr>
          <p:nvPr>
            <p:ph type="body" sz="quarter" idx="14"/>
          </p:nvPr>
        </p:nvSpPr>
        <p:spPr>
          <a:xfrm>
            <a:off x="835754" y="2439362"/>
            <a:ext cx="6990724" cy="1566322"/>
          </a:xfrm>
        </p:spPr>
        <p:txBody>
          <a:bodyPr/>
          <a:lstStyle/>
          <a:p>
            <a:r>
              <a:rPr lang="en-GB" sz="4800" spc="-30" dirty="0">
                <a:solidFill>
                  <a:srgbClr val="002060"/>
                </a:solidFill>
                <a:latin typeface="Arial"/>
                <a:cs typeface="Arial"/>
              </a:rPr>
              <a:t>NHS England FTPP Training Plan: Template, Guidance and Process</a:t>
            </a:r>
          </a:p>
        </p:txBody>
      </p:sp>
    </p:spTree>
    <p:extLst>
      <p:ext uri="{BB962C8B-B14F-4D97-AF65-F5344CB8AC3E}">
        <p14:creationId xmlns:p14="http://schemas.microsoft.com/office/powerpoint/2010/main" val="318454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20777" y="816540"/>
            <a:ext cx="11404154" cy="865186"/>
          </a:xfrm>
        </p:spPr>
        <p:txBody>
          <a:bodyPr>
            <a:normAutofit/>
          </a:bodyPr>
          <a:lstStyle/>
          <a:p>
            <a:r>
              <a:rPr lang="en-GB" spc="-30" dirty="0">
                <a:solidFill>
                  <a:srgbClr val="002060"/>
                </a:solidFill>
                <a:latin typeface="Arial"/>
                <a:cs typeface="Arial"/>
              </a:rPr>
              <a:t>FTPP Training Plan</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1999" y="2114320"/>
            <a:ext cx="11492931" cy="4375379"/>
          </a:xfrm>
        </p:spPr>
        <p:txBody>
          <a:bodyPr>
            <a:normAutofit/>
          </a:bodyPr>
          <a:lstStyle/>
          <a:p>
            <a:pPr marL="342900" indent="-342900">
              <a:buFont typeface="Arial" panose="020B0604020202020204" pitchFamily="34" charset="0"/>
              <a:buChar char="•"/>
            </a:pPr>
            <a:endParaRPr lang="en-GB" sz="2400"/>
          </a:p>
          <a:p>
            <a:endParaRPr lang="en-GB" sz="2400"/>
          </a:p>
        </p:txBody>
      </p:sp>
      <p:sp>
        <p:nvSpPr>
          <p:cNvPr id="4" name="Content Placeholder 4">
            <a:extLst>
              <a:ext uri="{FF2B5EF4-FFF2-40B4-BE49-F238E27FC236}">
                <a16:creationId xmlns:a16="http://schemas.microsoft.com/office/drawing/2014/main" id="{B1AA0503-CF8D-219C-2B36-EAB82BAA04AF}"/>
              </a:ext>
            </a:extLst>
          </p:cNvPr>
          <p:cNvSpPr txBox="1">
            <a:spLocks/>
          </p:cNvSpPr>
          <p:nvPr/>
        </p:nvSpPr>
        <p:spPr>
          <a:xfrm>
            <a:off x="520777" y="2114319"/>
            <a:ext cx="11492931" cy="4375379"/>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endParaRPr lang="en-GB" sz="2400"/>
          </a:p>
          <a:p>
            <a:endParaRPr lang="en-GB" sz="2400"/>
          </a:p>
        </p:txBody>
      </p:sp>
      <p:sp>
        <p:nvSpPr>
          <p:cNvPr id="2" name="Content Placeholder 4">
            <a:extLst>
              <a:ext uri="{FF2B5EF4-FFF2-40B4-BE49-F238E27FC236}">
                <a16:creationId xmlns:a16="http://schemas.microsoft.com/office/drawing/2014/main" id="{3B0B695A-AD85-4EED-9108-DE584F27A7B1}"/>
              </a:ext>
            </a:extLst>
          </p:cNvPr>
          <p:cNvSpPr txBox="1">
            <a:spLocks/>
          </p:cNvSpPr>
          <p:nvPr/>
        </p:nvSpPr>
        <p:spPr>
          <a:xfrm>
            <a:off x="476388" y="1752639"/>
            <a:ext cx="11492931" cy="4584699"/>
          </a:xfrm>
          <a:prstGeom prst="rect">
            <a:avLst/>
          </a:prstGeom>
        </p:spPr>
        <p:txBody>
          <a:bodyPr vert="horz" lIns="0" tIns="0" rIns="0" bIns="0" rtlCol="0" anchor="t">
            <a:normAutofit fontScale="92500" lnSpcReduction="10000"/>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Prior to the 2025/26 training year</a:t>
            </a:r>
            <a:r>
              <a:rPr lang="en-GB" sz="1800" dirty="0">
                <a:solidFill>
                  <a:srgbClr val="2222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training plans have been developed by organisations hosting foundation trainee pharmacists and submitted to the General Pharmaceutical Council as </a:t>
            </a:r>
            <a:r>
              <a:rPr lang="en-GB" sz="1800"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part of the training site approval process.</a:t>
            </a:r>
          </a:p>
          <a:p>
            <a:pPr marL="342900" indent="-342900">
              <a:buFont typeface="Arial" panose="020B0604020202020204" pitchFamily="34" charset="0"/>
              <a:buChar char="•"/>
            </a:pPr>
            <a:endParaRPr lang="en-GB" sz="1800"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1800"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From 2025/26, training plans will be submitted to NHS England, </a:t>
            </a:r>
            <a:r>
              <a:rPr lang="en-GB" sz="1800" b="1"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by the lead Designated Supervisor via the e-portfolio during July 2025</a:t>
            </a:r>
            <a:r>
              <a:rPr lang="en-GB"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endParaRPr lang="en-GB" sz="1800"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1800"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From the 2025/26 FTPP, the training plan does not form the basis on which a training site is approved by NHS England. Site approval by NHS England is made on the basis of agreement to the National Recruitment Scheme (NRS) Terms of Participation and the associated declarations.</a:t>
            </a:r>
          </a:p>
          <a:p>
            <a:pPr marL="342900" indent="-342900">
              <a:buFont typeface="Arial" panose="020B0604020202020204" pitchFamily="34" charset="0"/>
              <a:buChar char="•"/>
            </a:pPr>
            <a:endParaRPr lang="en-GB" sz="1800"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1800"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As part of the NRS Terms of Participation, all training sites agree to complete and submit a training plan in line with NHS England requirements</a:t>
            </a:r>
          </a:p>
          <a:p>
            <a:pPr marL="342900" indent="-342900">
              <a:buFont typeface="Arial" panose="020B0604020202020204" pitchFamily="34" charset="0"/>
              <a:buChar char="•"/>
            </a:pPr>
            <a:endParaRPr lang="en-GB" sz="1800"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1800"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The purpose of the training plan is to provide assurance that the site/s can support the foundation trainee pharmacist through the use of the NHS England Assessment Strategy and e-portfolio, to enable them to demonstrate their development and sign-off against the </a:t>
            </a:r>
            <a:r>
              <a:rPr lang="en-GB" sz="1800" dirty="0" err="1">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GPhC</a:t>
            </a:r>
            <a:r>
              <a:rPr lang="en-GB" sz="1800"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 Learning outcomes.</a:t>
            </a: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320584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20777" y="816540"/>
            <a:ext cx="11404154" cy="865186"/>
          </a:xfrm>
        </p:spPr>
        <p:txBody>
          <a:bodyPr>
            <a:normAutofit/>
          </a:bodyPr>
          <a:lstStyle/>
          <a:p>
            <a:r>
              <a:rPr lang="en-GB" spc="-30" dirty="0">
                <a:solidFill>
                  <a:srgbClr val="002060"/>
                </a:solidFill>
                <a:latin typeface="Arial"/>
                <a:cs typeface="Arial"/>
              </a:rPr>
              <a:t>FTPP Training Plan: Template</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1999" y="2114320"/>
            <a:ext cx="11492931" cy="4375379"/>
          </a:xfrm>
        </p:spPr>
        <p:txBody>
          <a:bodyPr>
            <a:normAutofit/>
          </a:bodyPr>
          <a:lstStyle/>
          <a:p>
            <a:pPr marL="342900" indent="-342900">
              <a:buFont typeface="Arial" panose="020B0604020202020204" pitchFamily="34" charset="0"/>
              <a:buChar char="•"/>
            </a:pPr>
            <a:endParaRPr lang="en-GB" sz="2400"/>
          </a:p>
          <a:p>
            <a:endParaRPr lang="en-GB" sz="2400"/>
          </a:p>
        </p:txBody>
      </p:sp>
      <p:sp>
        <p:nvSpPr>
          <p:cNvPr id="4" name="Content Placeholder 4">
            <a:extLst>
              <a:ext uri="{FF2B5EF4-FFF2-40B4-BE49-F238E27FC236}">
                <a16:creationId xmlns:a16="http://schemas.microsoft.com/office/drawing/2014/main" id="{B1AA0503-CF8D-219C-2B36-EAB82BAA04AF}"/>
              </a:ext>
            </a:extLst>
          </p:cNvPr>
          <p:cNvSpPr txBox="1">
            <a:spLocks/>
          </p:cNvSpPr>
          <p:nvPr/>
        </p:nvSpPr>
        <p:spPr>
          <a:xfrm>
            <a:off x="520777" y="2114319"/>
            <a:ext cx="11492931" cy="4375379"/>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endParaRPr lang="en-GB" sz="2400"/>
          </a:p>
          <a:p>
            <a:endParaRPr lang="en-GB" sz="2400"/>
          </a:p>
        </p:txBody>
      </p:sp>
      <p:pic>
        <p:nvPicPr>
          <p:cNvPr id="6" name="Picture 5">
            <a:extLst>
              <a:ext uri="{FF2B5EF4-FFF2-40B4-BE49-F238E27FC236}">
                <a16:creationId xmlns:a16="http://schemas.microsoft.com/office/drawing/2014/main" id="{C551835F-6470-8CF1-05EF-6224991D69E9}"/>
              </a:ext>
            </a:extLst>
          </p:cNvPr>
          <p:cNvPicPr>
            <a:picLocks noChangeAspect="1"/>
          </p:cNvPicPr>
          <p:nvPr/>
        </p:nvPicPr>
        <p:blipFill>
          <a:blip r:embed="rId3"/>
          <a:stretch>
            <a:fillRect/>
          </a:stretch>
        </p:blipFill>
        <p:spPr>
          <a:xfrm>
            <a:off x="364555" y="1619642"/>
            <a:ext cx="5813909" cy="3618715"/>
          </a:xfrm>
          <a:prstGeom prst="rect">
            <a:avLst/>
          </a:prstGeom>
          <a:ln>
            <a:solidFill>
              <a:schemeClr val="accent5"/>
            </a:solidFill>
          </a:ln>
        </p:spPr>
      </p:pic>
      <p:pic>
        <p:nvPicPr>
          <p:cNvPr id="8" name="Picture 7">
            <a:extLst>
              <a:ext uri="{FF2B5EF4-FFF2-40B4-BE49-F238E27FC236}">
                <a16:creationId xmlns:a16="http://schemas.microsoft.com/office/drawing/2014/main" id="{E386175F-C524-DBB8-7817-2A9FCE027C5C}"/>
              </a:ext>
            </a:extLst>
          </p:cNvPr>
          <p:cNvPicPr>
            <a:picLocks noChangeAspect="1"/>
          </p:cNvPicPr>
          <p:nvPr/>
        </p:nvPicPr>
        <p:blipFill>
          <a:blip r:embed="rId4"/>
          <a:stretch>
            <a:fillRect/>
          </a:stretch>
        </p:blipFill>
        <p:spPr>
          <a:xfrm>
            <a:off x="5533159" y="2628900"/>
            <a:ext cx="5621110" cy="3562350"/>
          </a:xfrm>
          <a:prstGeom prst="rect">
            <a:avLst/>
          </a:prstGeom>
          <a:ln>
            <a:solidFill>
              <a:schemeClr val="accent5"/>
            </a:solidFill>
          </a:ln>
        </p:spPr>
      </p:pic>
    </p:spTree>
    <p:extLst>
      <p:ext uri="{BB962C8B-B14F-4D97-AF65-F5344CB8AC3E}">
        <p14:creationId xmlns:p14="http://schemas.microsoft.com/office/powerpoint/2010/main" val="308992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D91C164-7D16-83A6-2A77-2FEDA35B4711}"/>
              </a:ext>
            </a:extLst>
          </p:cNvPr>
          <p:cNvSpPr>
            <a:spLocks noGrp="1"/>
          </p:cNvSpPr>
          <p:nvPr>
            <p:ph type="body" sz="quarter" idx="14"/>
          </p:nvPr>
        </p:nvSpPr>
        <p:spPr>
          <a:xfrm>
            <a:off x="1032398" y="2425290"/>
            <a:ext cx="5685561" cy="1566322"/>
          </a:xfrm>
        </p:spPr>
        <p:txBody>
          <a:bodyPr/>
          <a:lstStyle/>
          <a:p>
            <a:r>
              <a:rPr lang="en-GB" spc="-30">
                <a:solidFill>
                  <a:srgbClr val="002060"/>
                </a:solidFill>
                <a:latin typeface="Arial"/>
                <a:cs typeface="Arial"/>
              </a:rPr>
              <a:t>IETP</a:t>
            </a:r>
            <a:r>
              <a:rPr lang="en-GB"/>
              <a:t> </a:t>
            </a:r>
            <a:r>
              <a:rPr lang="en-GB" spc="-30">
                <a:solidFill>
                  <a:srgbClr val="002060"/>
                </a:solidFill>
                <a:latin typeface="Arial"/>
                <a:cs typeface="Arial"/>
              </a:rPr>
              <a:t>reform: key facts</a:t>
            </a:r>
            <a:endParaRPr lang="en-GB"/>
          </a:p>
        </p:txBody>
      </p:sp>
    </p:spTree>
    <p:extLst>
      <p:ext uri="{BB962C8B-B14F-4D97-AF65-F5344CB8AC3E}">
        <p14:creationId xmlns:p14="http://schemas.microsoft.com/office/powerpoint/2010/main" val="185768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20777" y="816540"/>
            <a:ext cx="11404154" cy="865186"/>
          </a:xfrm>
        </p:spPr>
        <p:txBody>
          <a:bodyPr>
            <a:normAutofit/>
          </a:bodyPr>
          <a:lstStyle/>
          <a:p>
            <a:r>
              <a:rPr lang="en-GB" spc="-30" dirty="0">
                <a:solidFill>
                  <a:srgbClr val="002060"/>
                </a:solidFill>
                <a:latin typeface="Arial"/>
                <a:cs typeface="Arial"/>
              </a:rPr>
              <a:t>FTPP Training </a:t>
            </a:r>
            <a:r>
              <a:rPr lang="en-GB" spc="-30" dirty="0" err="1">
                <a:solidFill>
                  <a:srgbClr val="002060"/>
                </a:solidFill>
                <a:latin typeface="Arial"/>
                <a:cs typeface="Arial"/>
              </a:rPr>
              <a:t>Plan:Guidance</a:t>
            </a:r>
            <a:endParaRPr lang="en-GB" spc="-30" dirty="0">
              <a:solidFill>
                <a:srgbClr val="002060"/>
              </a:solidFill>
              <a:latin typeface="Arial"/>
              <a:cs typeface="Arial"/>
            </a:endParaRP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349535" y="1857298"/>
            <a:ext cx="6870416" cy="4375379"/>
          </a:xfrm>
        </p:spPr>
        <p:txBody>
          <a:bodyPr>
            <a:normAutofit fontScale="92500" lnSpcReduction="20000"/>
          </a:bodyPr>
          <a:lstStyle/>
          <a:p>
            <a:r>
              <a:rPr lang="en-GB" b="1" kern="100" dirty="0">
                <a:solidFill>
                  <a:srgbClr val="005EB8"/>
                </a:solidFill>
                <a:effectLst/>
                <a:latin typeface="Arial" panose="020B0604020202020204" pitchFamily="34" charset="0"/>
                <a:ea typeface="Aptos" panose="020B0004020202020204" pitchFamily="34" charset="0"/>
                <a:cs typeface="Arial" panose="020B0604020202020204" pitchFamily="34" charset="0"/>
              </a:rPr>
              <a:t>PART 1: Programme and Organisation Information</a:t>
            </a:r>
          </a:p>
          <a:p>
            <a:endParaRPr lang="en-GB"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b="1" kern="100" dirty="0">
                <a:solidFill>
                  <a:srgbClr val="005EB8"/>
                </a:solidFill>
                <a:effectLst/>
                <a:latin typeface="Arial" panose="020B0604020202020204" pitchFamily="34" charset="0"/>
                <a:ea typeface="Aptos" panose="020B0004020202020204" pitchFamily="34" charset="0"/>
                <a:cs typeface="Arial" panose="020B0604020202020204" pitchFamily="34" charset="0"/>
              </a:rPr>
              <a:t>PART 2: Programme Training and Supervision Plan </a:t>
            </a:r>
            <a:endParaRPr lang="en-GB" kern="100" dirty="0">
              <a:effectLst/>
              <a:latin typeface="Aptos" panose="020B0004020202020204" pitchFamily="34" charset="0"/>
              <a:ea typeface="Aptos" panose="020B0004020202020204" pitchFamily="34" charset="0"/>
              <a:cs typeface="Arial" panose="020B0604020202020204" pitchFamily="34" charset="0"/>
            </a:endParaRPr>
          </a:p>
          <a:p>
            <a:pPr>
              <a:lnSpc>
                <a:spcPct val="150000"/>
              </a:lnSpc>
              <a:spcAft>
                <a:spcPts val="800"/>
              </a:spcAft>
            </a:pPr>
            <a:r>
              <a:rPr lang="en-GB" sz="1800" b="1" kern="100" dirty="0">
                <a:latin typeface="Arial" panose="020B0604020202020204" pitchFamily="34" charset="0"/>
                <a:cs typeface="Arial" panose="020B0604020202020204" pitchFamily="34" charset="0"/>
              </a:rPr>
              <a:t>2.1 Training Plan Overview</a:t>
            </a:r>
          </a:p>
          <a:p>
            <a:pPr marL="285750" indent="-285750">
              <a:lnSpc>
                <a:spcPct val="150000"/>
              </a:lnSpc>
              <a:spcAft>
                <a:spcPts val="800"/>
              </a:spcAft>
              <a:buFont typeface="Arial" panose="020B0604020202020204" pitchFamily="34" charset="0"/>
              <a:buChar char="•"/>
            </a:pPr>
            <a:r>
              <a:rPr lang="en-GB" sz="1500" b="1" kern="100" dirty="0">
                <a:latin typeface="Arial" panose="020B0604020202020204" pitchFamily="34" charset="0"/>
                <a:cs typeface="Arial" panose="020B0604020202020204" pitchFamily="34" charset="0"/>
              </a:rPr>
              <a:t>Including internal and external rotations, how the activities of the assessment strategy will be completed and the planned supervision)</a:t>
            </a:r>
          </a:p>
          <a:p>
            <a:r>
              <a:rPr lang="en-GB" sz="1800" b="1" kern="100" dirty="0">
                <a:latin typeface="Arial" panose="020B0604020202020204" pitchFamily="34" charset="0"/>
                <a:cs typeface="Arial" panose="020B0604020202020204" pitchFamily="34" charset="0"/>
              </a:rPr>
              <a:t>2.2 Induction</a:t>
            </a:r>
          </a:p>
          <a:p>
            <a:r>
              <a:rPr lang="en-GB" sz="1800" b="1" kern="100" dirty="0">
                <a:latin typeface="Arial" panose="020B0604020202020204" pitchFamily="34" charset="0"/>
                <a:cs typeface="Arial" panose="020B0604020202020204" pitchFamily="34" charset="0"/>
              </a:rPr>
              <a:t>2.3 Independent prescribing development </a:t>
            </a:r>
          </a:p>
          <a:p>
            <a:r>
              <a:rPr lang="en-GB" sz="1800" b="1" kern="100" dirty="0">
                <a:latin typeface="Arial" panose="020B0604020202020204" pitchFamily="34" charset="0"/>
                <a:cs typeface="Arial" panose="020B0604020202020204" pitchFamily="34" charset="0"/>
              </a:rPr>
              <a:t>2.4 Supervision</a:t>
            </a:r>
          </a:p>
          <a:p>
            <a:pPr marL="285750" indent="-285750">
              <a:buFont typeface="Arial" panose="020B0604020202020204" pitchFamily="34" charset="0"/>
              <a:buChar char="•"/>
            </a:pPr>
            <a:r>
              <a:rPr lang="en-GB" sz="1500" b="1" kern="100" dirty="0">
                <a:latin typeface="Arial" panose="020B0604020202020204" pitchFamily="34" charset="0"/>
                <a:cs typeface="Arial" panose="020B0604020202020204" pitchFamily="34" charset="0"/>
              </a:rPr>
              <a:t>Focus on effective communication between supervisors and supervisor training and support.</a:t>
            </a:r>
          </a:p>
          <a:p>
            <a:endParaRPr lang="en-GB" sz="1800" b="1" kern="100" dirty="0">
              <a:solidFill>
                <a:srgbClr val="005EB8"/>
              </a:solidFill>
              <a:effectLst/>
              <a:latin typeface="Arial" panose="020B0604020202020204" pitchFamily="34" charset="0"/>
              <a:ea typeface="Aptos" panose="020B0004020202020204" pitchFamily="34" charset="0"/>
              <a:cs typeface="Arial" panose="020B0604020202020204" pitchFamily="34" charset="0"/>
            </a:endParaRPr>
          </a:p>
          <a:p>
            <a:r>
              <a:rPr lang="en-GB" b="1" kern="100" dirty="0">
                <a:solidFill>
                  <a:srgbClr val="005EB8"/>
                </a:solidFill>
                <a:effectLst/>
                <a:latin typeface="Arial" panose="020B0604020202020204" pitchFamily="34" charset="0"/>
                <a:ea typeface="Aptos" panose="020B0004020202020204" pitchFamily="34" charset="0"/>
                <a:cs typeface="Arial" panose="020B0604020202020204" pitchFamily="34" charset="0"/>
              </a:rPr>
              <a:t>PART 3: Local Quality Management Arrangements</a:t>
            </a:r>
          </a:p>
          <a:p>
            <a:pPr marL="285750" marR="0" lvl="0" indent="-285750" algn="l" defTabSz="914400" rtl="0" eaLnBrk="1" fontAlgn="auto" latinLnBrk="0" hangingPunct="1">
              <a:lnSpc>
                <a:spcPct val="100000"/>
              </a:lnSpc>
              <a:spcBef>
                <a:spcPts val="0"/>
              </a:spcBef>
              <a:spcAft>
                <a:spcPts val="600"/>
              </a:spcAft>
              <a:buClr>
                <a:srgbClr val="231F20"/>
              </a:buClr>
              <a:buSzTx/>
              <a:buFont typeface="Arial" panose="020B0604020202020204" pitchFamily="34" charset="0"/>
              <a:buChar char="•"/>
              <a:tabLst/>
              <a:defRPr/>
            </a:pPr>
            <a:r>
              <a:rPr kumimoji="0" lang="en-GB" sz="1500" b="1" i="0" u="none" strike="noStrike" kern="1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rPr>
              <a:t>How will effective continuous improvement process be achieved?</a:t>
            </a:r>
          </a:p>
          <a:p>
            <a:endParaRPr lang="en-GB" kern="100" dirty="0">
              <a:effectLst/>
              <a:latin typeface="Aptos" panose="020B0004020202020204" pitchFamily="34" charset="0"/>
              <a:ea typeface="Aptos" panose="020B0004020202020204" pitchFamily="34" charset="0"/>
              <a:cs typeface="Arial" panose="020B0604020202020204" pitchFamily="34" charset="0"/>
            </a:endParaRPr>
          </a:p>
          <a:p>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algn="ctr"/>
            <a:endParaRPr lang="en-GB" sz="2400" dirty="0"/>
          </a:p>
          <a:p>
            <a:endParaRPr lang="en-GB" sz="2400" dirty="0"/>
          </a:p>
        </p:txBody>
      </p:sp>
      <p:sp>
        <p:nvSpPr>
          <p:cNvPr id="4" name="Content Placeholder 4">
            <a:extLst>
              <a:ext uri="{FF2B5EF4-FFF2-40B4-BE49-F238E27FC236}">
                <a16:creationId xmlns:a16="http://schemas.microsoft.com/office/drawing/2014/main" id="{B1AA0503-CF8D-219C-2B36-EAB82BAA04AF}"/>
              </a:ext>
            </a:extLst>
          </p:cNvPr>
          <p:cNvSpPr txBox="1">
            <a:spLocks/>
          </p:cNvSpPr>
          <p:nvPr/>
        </p:nvSpPr>
        <p:spPr>
          <a:xfrm>
            <a:off x="400326" y="2114319"/>
            <a:ext cx="11492931" cy="4375379"/>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endParaRPr lang="en-GB" sz="2400"/>
          </a:p>
          <a:p>
            <a:endParaRPr lang="en-GB" sz="2400"/>
          </a:p>
        </p:txBody>
      </p:sp>
      <p:pic>
        <p:nvPicPr>
          <p:cNvPr id="6" name="Picture 5">
            <a:extLst>
              <a:ext uri="{FF2B5EF4-FFF2-40B4-BE49-F238E27FC236}">
                <a16:creationId xmlns:a16="http://schemas.microsoft.com/office/drawing/2014/main" id="{895290CE-1DA1-2565-F737-CD711EA1426D}"/>
              </a:ext>
            </a:extLst>
          </p:cNvPr>
          <p:cNvPicPr>
            <a:picLocks noChangeAspect="1"/>
          </p:cNvPicPr>
          <p:nvPr/>
        </p:nvPicPr>
        <p:blipFill>
          <a:blip r:embed="rId3"/>
          <a:stretch>
            <a:fillRect/>
          </a:stretch>
        </p:blipFill>
        <p:spPr>
          <a:xfrm>
            <a:off x="7296013" y="816540"/>
            <a:ext cx="3923020" cy="5581650"/>
          </a:xfrm>
          <a:prstGeom prst="rect">
            <a:avLst/>
          </a:prstGeom>
          <a:ln>
            <a:solidFill>
              <a:schemeClr val="accent5"/>
            </a:solidFill>
          </a:ln>
        </p:spPr>
      </p:pic>
      <p:sp>
        <p:nvSpPr>
          <p:cNvPr id="7" name="Content Placeholder 4">
            <a:extLst>
              <a:ext uri="{FF2B5EF4-FFF2-40B4-BE49-F238E27FC236}">
                <a16:creationId xmlns:a16="http://schemas.microsoft.com/office/drawing/2014/main" id="{D0BDB1B8-17F9-B8B1-5995-E9E557AE2BB5}"/>
              </a:ext>
            </a:extLst>
          </p:cNvPr>
          <p:cNvSpPr txBox="1">
            <a:spLocks/>
          </p:cNvSpPr>
          <p:nvPr/>
        </p:nvSpPr>
        <p:spPr>
          <a:xfrm>
            <a:off x="476388" y="1752639"/>
            <a:ext cx="7049781" cy="4584699"/>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p:txBody>
      </p:sp>
    </p:spTree>
    <p:extLst>
      <p:ext uri="{BB962C8B-B14F-4D97-AF65-F5344CB8AC3E}">
        <p14:creationId xmlns:p14="http://schemas.microsoft.com/office/powerpoint/2010/main" val="228757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A198F90-3229-906D-B854-CB326B360133}"/>
              </a:ext>
            </a:extLst>
          </p:cNvPr>
          <p:cNvSpPr>
            <a:spLocks noGrp="1"/>
          </p:cNvSpPr>
          <p:nvPr>
            <p:ph type="body" sz="quarter" idx="14"/>
          </p:nvPr>
        </p:nvSpPr>
        <p:spPr>
          <a:xfrm>
            <a:off x="854598" y="2437990"/>
            <a:ext cx="8594202" cy="1566322"/>
          </a:xfrm>
        </p:spPr>
        <p:txBody>
          <a:bodyPr/>
          <a:lstStyle/>
          <a:p>
            <a:r>
              <a:rPr lang="en-GB" sz="4800" spc="-30">
                <a:solidFill>
                  <a:srgbClr val="002060"/>
                </a:solidFill>
                <a:latin typeface="Arial"/>
                <a:cs typeface="Arial"/>
              </a:rPr>
              <a:t>National Recruitment Scheme (NRS) Process for 2025/26</a:t>
            </a:r>
            <a:endParaRPr lang="en-GB" sz="4800"/>
          </a:p>
        </p:txBody>
      </p:sp>
    </p:spTree>
    <p:extLst>
      <p:ext uri="{BB962C8B-B14F-4D97-AF65-F5344CB8AC3E}">
        <p14:creationId xmlns:p14="http://schemas.microsoft.com/office/powerpoint/2010/main" val="426434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1999" y="261619"/>
            <a:ext cx="11404154" cy="865186"/>
          </a:xfrm>
        </p:spPr>
        <p:txBody>
          <a:bodyPr>
            <a:normAutofit fontScale="90000"/>
          </a:bodyPr>
          <a:lstStyle/>
          <a:p>
            <a:r>
              <a:rPr lang="en-GB" spc="-30" dirty="0">
                <a:solidFill>
                  <a:srgbClr val="002060"/>
                </a:solidFill>
                <a:latin typeface="Arial"/>
                <a:cs typeface="Arial"/>
              </a:rPr>
              <a:t>National Recruitment Scheme (NRS) process for 2025/26 (1)</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1999" y="2114320"/>
            <a:ext cx="11492931" cy="4375379"/>
          </a:xfrm>
        </p:spPr>
        <p:txBody>
          <a:bodyPr vert="horz" lIns="0" tIns="0" rIns="0" bIns="0" rtlCol="0" anchor="t">
            <a:normAutofit/>
          </a:bodyPr>
          <a:lstStyle/>
          <a:p>
            <a:endParaRPr lang="en-GB" sz="2400"/>
          </a:p>
          <a:p>
            <a:endParaRPr lang="en-GB" sz="2400"/>
          </a:p>
        </p:txBody>
      </p:sp>
      <p:graphicFrame>
        <p:nvGraphicFramePr>
          <p:cNvPr id="2" name="Table 5">
            <a:extLst>
              <a:ext uri="{FF2B5EF4-FFF2-40B4-BE49-F238E27FC236}">
                <a16:creationId xmlns:a16="http://schemas.microsoft.com/office/drawing/2014/main" id="{CEBFAB49-1C08-9DDE-073E-E72E03A45407}"/>
              </a:ext>
            </a:extLst>
          </p:cNvPr>
          <p:cNvGraphicFramePr>
            <a:graphicFrameLocks noGrp="1"/>
          </p:cNvGraphicFramePr>
          <p:nvPr>
            <p:extLst>
              <p:ext uri="{D42A27DB-BD31-4B8C-83A1-F6EECF244321}">
                <p14:modId xmlns:p14="http://schemas.microsoft.com/office/powerpoint/2010/main" val="2668360549"/>
              </p:ext>
            </p:extLst>
          </p:nvPr>
        </p:nvGraphicFramePr>
        <p:xfrm>
          <a:off x="343223" y="1018740"/>
          <a:ext cx="11492930" cy="5191760"/>
        </p:xfrm>
        <a:graphic>
          <a:graphicData uri="http://schemas.openxmlformats.org/drawingml/2006/table">
            <a:tbl>
              <a:tblPr firstRow="1" bandRow="1">
                <a:tableStyleId>{F5AB1C69-6EDB-4FF4-983F-18BD219EF322}</a:tableStyleId>
              </a:tblPr>
              <a:tblGrid>
                <a:gridCol w="2541016">
                  <a:extLst>
                    <a:ext uri="{9D8B030D-6E8A-4147-A177-3AD203B41FA5}">
                      <a16:colId xmlns:a16="http://schemas.microsoft.com/office/drawing/2014/main" val="1724170759"/>
                    </a:ext>
                  </a:extLst>
                </a:gridCol>
                <a:gridCol w="2208797">
                  <a:extLst>
                    <a:ext uri="{9D8B030D-6E8A-4147-A177-3AD203B41FA5}">
                      <a16:colId xmlns:a16="http://schemas.microsoft.com/office/drawing/2014/main" val="31220594"/>
                    </a:ext>
                  </a:extLst>
                </a:gridCol>
                <a:gridCol w="6743117">
                  <a:extLst>
                    <a:ext uri="{9D8B030D-6E8A-4147-A177-3AD203B41FA5}">
                      <a16:colId xmlns:a16="http://schemas.microsoft.com/office/drawing/2014/main" val="111496252"/>
                    </a:ext>
                  </a:extLst>
                </a:gridCol>
              </a:tblGrid>
              <a:tr h="370840">
                <a:tc>
                  <a:txBody>
                    <a:bodyPr/>
                    <a:lstStyle/>
                    <a:p>
                      <a:r>
                        <a:rPr lang="en-GB" sz="1600" dirty="0">
                          <a:solidFill>
                            <a:schemeClr val="accent6">
                              <a:lumMod val="75000"/>
                            </a:schemeClr>
                          </a:solidFill>
                        </a:rPr>
                        <a:t>Date</a:t>
                      </a:r>
                    </a:p>
                  </a:txBody>
                  <a:tcPr/>
                </a:tc>
                <a:tc>
                  <a:txBody>
                    <a:bodyPr/>
                    <a:lstStyle/>
                    <a:p>
                      <a:r>
                        <a:rPr lang="en-GB" sz="1600">
                          <a:solidFill>
                            <a:schemeClr val="accent6">
                              <a:lumMod val="75000"/>
                            </a:schemeClr>
                          </a:solidFill>
                        </a:rPr>
                        <a:t>Activity</a:t>
                      </a:r>
                    </a:p>
                  </a:txBody>
                  <a:tcPr/>
                </a:tc>
                <a:tc>
                  <a:txBody>
                    <a:bodyPr/>
                    <a:lstStyle/>
                    <a:p>
                      <a:r>
                        <a:rPr lang="en-GB" sz="1600">
                          <a:solidFill>
                            <a:schemeClr val="accent6">
                              <a:lumMod val="75000"/>
                            </a:schemeClr>
                          </a:solidFill>
                        </a:rPr>
                        <a:t>Notes</a:t>
                      </a:r>
                    </a:p>
                  </a:txBody>
                  <a:tcPr/>
                </a:tc>
                <a:extLst>
                  <a:ext uri="{0D108BD9-81ED-4DB2-BD59-A6C34878D82A}">
                    <a16:rowId xmlns:a16="http://schemas.microsoft.com/office/drawing/2014/main" val="3334542891"/>
                  </a:ext>
                </a:extLst>
              </a:tr>
              <a:tr h="370840">
                <a:tc>
                  <a:txBody>
                    <a:bodyPr/>
                    <a:lstStyle/>
                    <a:p>
                      <a:r>
                        <a:rPr lang="en-GB" sz="1600" dirty="0">
                          <a:solidFill>
                            <a:schemeClr val="accent6">
                              <a:lumMod val="75000"/>
                            </a:schemeClr>
                          </a:solidFill>
                        </a:rPr>
                        <a:t>January 2024-March 2024</a:t>
                      </a:r>
                    </a:p>
                  </a:txBody>
                  <a:tcPr/>
                </a:tc>
                <a:tc>
                  <a:txBody>
                    <a:bodyPr/>
                    <a:lstStyle/>
                    <a:p>
                      <a:r>
                        <a:rPr lang="en-GB" sz="1600">
                          <a:solidFill>
                            <a:schemeClr val="accent6">
                              <a:lumMod val="75000"/>
                            </a:schemeClr>
                          </a:solidFill>
                        </a:rPr>
                        <a:t>Training sites entered into Oriel/NRS</a:t>
                      </a:r>
                    </a:p>
                  </a:txBody>
                  <a:tcPr/>
                </a:tc>
                <a:tc>
                  <a:txBody>
                    <a:bodyPr/>
                    <a:lstStyle/>
                    <a:p>
                      <a:pPr marL="285750" indent="-285750">
                        <a:buFont typeface="Arial" panose="020B0604020202020204" pitchFamily="34" charset="0"/>
                        <a:buChar char="•"/>
                      </a:pPr>
                      <a:r>
                        <a:rPr lang="en-GB" sz="1600" b="1" dirty="0">
                          <a:solidFill>
                            <a:schemeClr val="accent6">
                              <a:lumMod val="75000"/>
                            </a:schemeClr>
                          </a:solidFill>
                        </a:rPr>
                        <a:t>Must</a:t>
                      </a:r>
                      <a:r>
                        <a:rPr lang="en-GB" sz="1600" dirty="0">
                          <a:solidFill>
                            <a:schemeClr val="accent6">
                              <a:lumMod val="75000"/>
                            </a:schemeClr>
                          </a:solidFill>
                        </a:rPr>
                        <a:t> agree to terms of participation – agree that will provide access to DPP and prescribing learning environment</a:t>
                      </a:r>
                    </a:p>
                    <a:p>
                      <a:pPr marL="285750" indent="-285750">
                        <a:buFont typeface="Arial" panose="020B0604020202020204" pitchFamily="34" charset="0"/>
                        <a:buChar char="•"/>
                      </a:pPr>
                      <a:r>
                        <a:rPr lang="en-GB" sz="1600" b="1" dirty="0">
                          <a:solidFill>
                            <a:schemeClr val="accent6">
                              <a:lumMod val="75000"/>
                            </a:schemeClr>
                          </a:solidFill>
                        </a:rPr>
                        <a:t>Do NOT </a:t>
                      </a:r>
                      <a:r>
                        <a:rPr lang="en-GB" sz="1600" dirty="0">
                          <a:solidFill>
                            <a:schemeClr val="accent6">
                              <a:lumMod val="75000"/>
                            </a:schemeClr>
                          </a:solidFill>
                        </a:rPr>
                        <a:t>need to identify who the DPP is and where the prescribing environment is</a:t>
                      </a:r>
                    </a:p>
                    <a:p>
                      <a:pPr marL="285750" indent="-285750">
                        <a:buFont typeface="Arial" panose="020B0604020202020204" pitchFamily="34" charset="0"/>
                        <a:buChar char="•"/>
                      </a:pPr>
                      <a:r>
                        <a:rPr lang="en-GB" sz="1600" dirty="0">
                          <a:solidFill>
                            <a:schemeClr val="accent6">
                              <a:lumMod val="75000"/>
                            </a:schemeClr>
                          </a:solidFill>
                        </a:rPr>
                        <a:t>IF a multi-sector rotation is being including, </a:t>
                      </a:r>
                      <a:r>
                        <a:rPr lang="en-GB" sz="1600" b="1" dirty="0">
                          <a:solidFill>
                            <a:schemeClr val="accent6">
                              <a:lumMod val="75000"/>
                            </a:schemeClr>
                          </a:solidFill>
                        </a:rPr>
                        <a:t>must </a:t>
                      </a:r>
                      <a:r>
                        <a:rPr lang="en-GB" sz="1600" dirty="0">
                          <a:solidFill>
                            <a:schemeClr val="accent6">
                              <a:lumMod val="75000"/>
                            </a:schemeClr>
                          </a:solidFill>
                        </a:rPr>
                        <a:t>identify where this rotational site is</a:t>
                      </a:r>
                    </a:p>
                  </a:txBody>
                  <a:tcPr/>
                </a:tc>
                <a:extLst>
                  <a:ext uri="{0D108BD9-81ED-4DB2-BD59-A6C34878D82A}">
                    <a16:rowId xmlns:a16="http://schemas.microsoft.com/office/drawing/2014/main" val="577894575"/>
                  </a:ext>
                </a:extLst>
              </a:tr>
              <a:tr h="370840">
                <a:tc>
                  <a:txBody>
                    <a:bodyPr/>
                    <a:lstStyle/>
                    <a:p>
                      <a:r>
                        <a:rPr lang="en-GB" sz="1600" dirty="0">
                          <a:solidFill>
                            <a:schemeClr val="accent6">
                              <a:lumMod val="75000"/>
                            </a:schemeClr>
                          </a:solidFill>
                        </a:rPr>
                        <a:t>June 2024-October 2024</a:t>
                      </a:r>
                    </a:p>
                  </a:txBody>
                  <a:tcPr/>
                </a:tc>
                <a:tc>
                  <a:txBody>
                    <a:bodyPr/>
                    <a:lstStyle/>
                    <a:p>
                      <a:r>
                        <a:rPr lang="en-GB" sz="1600" dirty="0">
                          <a:solidFill>
                            <a:schemeClr val="accent6">
                              <a:lumMod val="75000"/>
                            </a:schemeClr>
                          </a:solidFill>
                        </a:rPr>
                        <a:t>Application and Preferencing</a:t>
                      </a:r>
                    </a:p>
                  </a:txBody>
                  <a:tcPr/>
                </a:tc>
                <a:tc>
                  <a:txBody>
                    <a:bodyPr/>
                    <a:lstStyle/>
                    <a:p>
                      <a:r>
                        <a:rPr lang="en-GB" sz="1600" dirty="0">
                          <a:solidFill>
                            <a:schemeClr val="accent6">
                              <a:lumMod val="75000"/>
                            </a:schemeClr>
                          </a:solidFill>
                        </a:rPr>
                        <a:t>Applicants apply to the NRS and create their preferences; a list of sites in which they wish to train</a:t>
                      </a:r>
                    </a:p>
                  </a:txBody>
                  <a:tcPr/>
                </a:tc>
                <a:extLst>
                  <a:ext uri="{0D108BD9-81ED-4DB2-BD59-A6C34878D82A}">
                    <a16:rowId xmlns:a16="http://schemas.microsoft.com/office/drawing/2014/main" val="3617641344"/>
                  </a:ext>
                </a:extLst>
              </a:tr>
              <a:tr h="370840">
                <a:tc>
                  <a:txBody>
                    <a:bodyPr/>
                    <a:lstStyle/>
                    <a:p>
                      <a:r>
                        <a:rPr lang="en-GB" sz="1600" dirty="0">
                          <a:solidFill>
                            <a:schemeClr val="accent6">
                              <a:lumMod val="75000"/>
                            </a:schemeClr>
                          </a:solidFill>
                        </a:rPr>
                        <a:t>September 2024-October 2024</a:t>
                      </a:r>
                    </a:p>
                  </a:txBody>
                  <a:tcPr/>
                </a:tc>
                <a:tc>
                  <a:txBody>
                    <a:bodyPr/>
                    <a:lstStyle/>
                    <a:p>
                      <a:r>
                        <a:rPr lang="en-GB" sz="1600" dirty="0">
                          <a:solidFill>
                            <a:schemeClr val="accent6">
                              <a:lumMod val="75000"/>
                            </a:schemeClr>
                          </a:solidFill>
                        </a:rPr>
                        <a:t>Assessments</a:t>
                      </a:r>
                    </a:p>
                  </a:txBody>
                  <a:tcPr/>
                </a:tc>
                <a:tc>
                  <a:txBody>
                    <a:bodyPr/>
                    <a:lstStyle/>
                    <a:p>
                      <a:r>
                        <a:rPr lang="en-GB" sz="1600" dirty="0">
                          <a:solidFill>
                            <a:schemeClr val="accent6">
                              <a:lumMod val="75000"/>
                            </a:schemeClr>
                          </a:solidFill>
                        </a:rPr>
                        <a:t>Applicants undertake their recruitment assessment activity </a:t>
                      </a:r>
                    </a:p>
                  </a:txBody>
                  <a:tcPr/>
                </a:tc>
                <a:extLst>
                  <a:ext uri="{0D108BD9-81ED-4DB2-BD59-A6C34878D82A}">
                    <a16:rowId xmlns:a16="http://schemas.microsoft.com/office/drawing/2014/main" val="3298476671"/>
                  </a:ext>
                </a:extLst>
              </a:tr>
              <a:tr h="370840">
                <a:tc>
                  <a:txBody>
                    <a:bodyPr/>
                    <a:lstStyle/>
                    <a:p>
                      <a:r>
                        <a:rPr lang="en-GB" sz="1600" dirty="0">
                          <a:solidFill>
                            <a:schemeClr val="accent6">
                              <a:lumMod val="75000"/>
                            </a:schemeClr>
                          </a:solidFill>
                        </a:rPr>
                        <a:t>December 2024</a:t>
                      </a:r>
                    </a:p>
                  </a:txBody>
                  <a:tcPr/>
                </a:tc>
                <a:tc>
                  <a:txBody>
                    <a:bodyPr/>
                    <a:lstStyle/>
                    <a:p>
                      <a:r>
                        <a:rPr lang="en-GB" sz="1600" dirty="0">
                          <a:solidFill>
                            <a:schemeClr val="accent6">
                              <a:lumMod val="75000"/>
                            </a:schemeClr>
                          </a:solidFill>
                        </a:rPr>
                        <a:t>Allocation</a:t>
                      </a:r>
                    </a:p>
                  </a:txBody>
                  <a:tcPr/>
                </a:tc>
                <a:tc>
                  <a:txBody>
                    <a:bodyPr/>
                    <a:lstStyle/>
                    <a:p>
                      <a:r>
                        <a:rPr lang="en-GB" sz="1600" dirty="0">
                          <a:solidFill>
                            <a:schemeClr val="accent6">
                              <a:lumMod val="75000"/>
                            </a:schemeClr>
                          </a:solidFill>
                        </a:rPr>
                        <a:t>Employers informed of trainees allocated to their training programmes and begin contacting them</a:t>
                      </a:r>
                    </a:p>
                  </a:txBody>
                  <a:tcPr/>
                </a:tc>
                <a:extLst>
                  <a:ext uri="{0D108BD9-81ED-4DB2-BD59-A6C34878D82A}">
                    <a16:rowId xmlns:a16="http://schemas.microsoft.com/office/drawing/2014/main" val="2204251685"/>
                  </a:ext>
                </a:extLst>
              </a:tr>
              <a:tr h="370840">
                <a:tc>
                  <a:txBody>
                    <a:bodyPr/>
                    <a:lstStyle/>
                    <a:p>
                      <a:endParaRPr lang="en-GB" sz="1600" dirty="0">
                        <a:solidFill>
                          <a:schemeClr val="accent6">
                            <a:lumMod val="75000"/>
                          </a:schemeClr>
                        </a:solidFill>
                      </a:endParaRPr>
                    </a:p>
                  </a:txBody>
                  <a:tcPr/>
                </a:tc>
                <a:tc>
                  <a:txBody>
                    <a:bodyPr/>
                    <a:lstStyle/>
                    <a:p>
                      <a:endParaRPr lang="en-GB" sz="1600" dirty="0">
                        <a:solidFill>
                          <a:schemeClr val="accent6">
                            <a:lumMod val="75000"/>
                          </a:schemeClr>
                        </a:solidFill>
                      </a:endParaRPr>
                    </a:p>
                  </a:txBody>
                  <a:tcPr/>
                </a:tc>
                <a:tc>
                  <a:txBody>
                    <a:bodyPr/>
                    <a:lstStyle/>
                    <a:p>
                      <a:r>
                        <a:rPr lang="en-GB" sz="1600" dirty="0">
                          <a:solidFill>
                            <a:schemeClr val="accent6">
                              <a:lumMod val="75000"/>
                            </a:schemeClr>
                          </a:solidFill>
                        </a:rPr>
                        <a:t>Informed if old or new LOs</a:t>
                      </a:r>
                    </a:p>
                  </a:txBody>
                  <a:tcPr/>
                </a:tc>
                <a:extLst>
                  <a:ext uri="{0D108BD9-81ED-4DB2-BD59-A6C34878D82A}">
                    <a16:rowId xmlns:a16="http://schemas.microsoft.com/office/drawing/2014/main" val="3810464581"/>
                  </a:ext>
                </a:extLst>
              </a:tr>
              <a:tr h="370840">
                <a:tc>
                  <a:txBody>
                    <a:bodyPr/>
                    <a:lstStyle/>
                    <a:p>
                      <a:r>
                        <a:rPr lang="en-GB" sz="1600" dirty="0">
                          <a:solidFill>
                            <a:schemeClr val="accent6">
                              <a:lumMod val="75000"/>
                            </a:schemeClr>
                          </a:solidFill>
                        </a:rPr>
                        <a:t>June 2025</a:t>
                      </a:r>
                    </a:p>
                  </a:txBody>
                  <a:tcPr/>
                </a:tc>
                <a:tc>
                  <a:txBody>
                    <a:bodyPr/>
                    <a:lstStyle/>
                    <a:p>
                      <a:r>
                        <a:rPr lang="en-GB" sz="1600" dirty="0">
                          <a:solidFill>
                            <a:schemeClr val="accent6">
                              <a:lumMod val="75000"/>
                            </a:schemeClr>
                          </a:solidFill>
                        </a:rPr>
                        <a:t>Supervisor details</a:t>
                      </a:r>
                    </a:p>
                  </a:txBody>
                  <a:tcPr/>
                </a:tc>
                <a:tc>
                  <a:txBody>
                    <a:bodyPr/>
                    <a:lstStyle/>
                    <a:p>
                      <a:r>
                        <a:rPr lang="en-GB" sz="1600" dirty="0">
                          <a:solidFill>
                            <a:schemeClr val="accent6">
                              <a:lumMod val="75000"/>
                            </a:schemeClr>
                          </a:solidFill>
                        </a:rPr>
                        <a:t>Required to upload details of supervisors (Lead DS, additional DSs, DPPs) – declarations; outputs as e-portfolio access</a:t>
                      </a:r>
                    </a:p>
                  </a:txBody>
                  <a:tcPr/>
                </a:tc>
                <a:extLst>
                  <a:ext uri="{0D108BD9-81ED-4DB2-BD59-A6C34878D82A}">
                    <a16:rowId xmlns:a16="http://schemas.microsoft.com/office/drawing/2014/main" val="2223203011"/>
                  </a:ext>
                </a:extLst>
              </a:tr>
              <a:tr h="370840">
                <a:tc>
                  <a:txBody>
                    <a:bodyPr/>
                    <a:lstStyle/>
                    <a:p>
                      <a:r>
                        <a:rPr lang="en-GB" sz="1600" dirty="0">
                          <a:solidFill>
                            <a:schemeClr val="accent6">
                              <a:lumMod val="75000"/>
                            </a:schemeClr>
                          </a:solidFill>
                        </a:rPr>
                        <a:t>Jul/Aug 2025</a:t>
                      </a:r>
                    </a:p>
                  </a:txBody>
                  <a:tcPr/>
                </a:tc>
                <a:tc>
                  <a:txBody>
                    <a:bodyPr/>
                    <a:lstStyle/>
                    <a:p>
                      <a:r>
                        <a:rPr lang="en-GB" sz="1600" dirty="0">
                          <a:solidFill>
                            <a:schemeClr val="accent6">
                              <a:lumMod val="75000"/>
                            </a:schemeClr>
                          </a:solidFill>
                        </a:rPr>
                        <a:t>Trainee starts / Training Plan upload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lumMod val="75000"/>
                            </a:schemeClr>
                          </a:solidFill>
                        </a:rPr>
                        <a:t>Upload Training Plan to e-portfolio</a:t>
                      </a:r>
                    </a:p>
                    <a:p>
                      <a:endParaRPr lang="en-GB" sz="1600" dirty="0">
                        <a:solidFill>
                          <a:schemeClr val="accent6">
                            <a:lumMod val="75000"/>
                          </a:schemeClr>
                        </a:solidFill>
                      </a:endParaRPr>
                    </a:p>
                  </a:txBody>
                  <a:tcPr/>
                </a:tc>
                <a:extLst>
                  <a:ext uri="{0D108BD9-81ED-4DB2-BD59-A6C34878D82A}">
                    <a16:rowId xmlns:a16="http://schemas.microsoft.com/office/drawing/2014/main" val="2392933759"/>
                  </a:ext>
                </a:extLst>
              </a:tr>
            </a:tbl>
          </a:graphicData>
        </a:graphic>
      </p:graphicFrame>
    </p:spTree>
    <p:extLst>
      <p:ext uri="{BB962C8B-B14F-4D97-AF65-F5344CB8AC3E}">
        <p14:creationId xmlns:p14="http://schemas.microsoft.com/office/powerpoint/2010/main" val="133341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20777" y="887453"/>
            <a:ext cx="11404154" cy="865186"/>
          </a:xfrm>
        </p:spPr>
        <p:txBody>
          <a:bodyPr>
            <a:normAutofit fontScale="90000"/>
          </a:bodyPr>
          <a:lstStyle/>
          <a:p>
            <a:r>
              <a:rPr lang="en-GB" spc="-30">
                <a:solidFill>
                  <a:srgbClr val="002060"/>
                </a:solidFill>
                <a:latin typeface="Arial"/>
                <a:cs typeface="Arial"/>
              </a:rPr>
              <a:t>National Recruitment Scheme (NRS) process for 2025/26 (2)</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1999" y="2114320"/>
            <a:ext cx="11492931" cy="4375379"/>
          </a:xfrm>
        </p:spPr>
        <p:txBody>
          <a:bodyPr>
            <a:normAutofit/>
          </a:bodyPr>
          <a:lstStyle/>
          <a:p>
            <a:pPr marL="342900" indent="-342900">
              <a:buFont typeface="Arial" panose="020B0604020202020204" pitchFamily="34" charset="0"/>
              <a:buChar char="•"/>
            </a:pPr>
            <a:endParaRPr lang="en-GB" sz="2400"/>
          </a:p>
          <a:p>
            <a:endParaRPr lang="en-GB" sz="2400"/>
          </a:p>
        </p:txBody>
      </p:sp>
      <p:sp>
        <p:nvSpPr>
          <p:cNvPr id="4" name="Content Placeholder 4">
            <a:extLst>
              <a:ext uri="{FF2B5EF4-FFF2-40B4-BE49-F238E27FC236}">
                <a16:creationId xmlns:a16="http://schemas.microsoft.com/office/drawing/2014/main" id="{B1AA0503-CF8D-219C-2B36-EAB82BAA04AF}"/>
              </a:ext>
            </a:extLst>
          </p:cNvPr>
          <p:cNvSpPr txBox="1">
            <a:spLocks/>
          </p:cNvSpPr>
          <p:nvPr/>
        </p:nvSpPr>
        <p:spPr>
          <a:xfrm>
            <a:off x="520777" y="2114319"/>
            <a:ext cx="11492931" cy="4375379"/>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endParaRPr lang="en-GB" sz="2400"/>
          </a:p>
          <a:p>
            <a:endParaRPr lang="en-GB" sz="2400"/>
          </a:p>
        </p:txBody>
      </p:sp>
      <p:sp>
        <p:nvSpPr>
          <p:cNvPr id="2" name="Content Placeholder 4">
            <a:extLst>
              <a:ext uri="{FF2B5EF4-FFF2-40B4-BE49-F238E27FC236}">
                <a16:creationId xmlns:a16="http://schemas.microsoft.com/office/drawing/2014/main" id="{3B0B695A-AD85-4EED-9108-DE584F27A7B1}"/>
              </a:ext>
            </a:extLst>
          </p:cNvPr>
          <p:cNvSpPr txBox="1">
            <a:spLocks/>
          </p:cNvSpPr>
          <p:nvPr/>
        </p:nvSpPr>
        <p:spPr>
          <a:xfrm>
            <a:off x="476388" y="1752639"/>
            <a:ext cx="11492931" cy="4584699"/>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a:t>Next steps </a:t>
            </a:r>
            <a:r>
              <a:rPr lang="en-GB" sz="2400"/>
              <a:t>and </a:t>
            </a:r>
            <a:r>
              <a:rPr lang="en-GB" sz="2400" b="1"/>
              <a:t>key points </a:t>
            </a:r>
            <a:r>
              <a:rPr lang="en-GB" sz="2400"/>
              <a:t>for 2025/26: </a:t>
            </a:r>
          </a:p>
          <a:p>
            <a:endParaRPr lang="en-GB" sz="2400"/>
          </a:p>
          <a:p>
            <a:pPr marL="342900" indent="-342900">
              <a:buFont typeface="Arial" panose="020B0604020202020204" pitchFamily="34" charset="0"/>
              <a:buChar char="•"/>
            </a:pPr>
            <a:r>
              <a:rPr lang="en-GB" sz="2400"/>
              <a:t>Removal of ‘unsuccessful’ threshold for NRS assessments </a:t>
            </a:r>
            <a:endParaRPr lang="en-GB" sz="2400">
              <a:cs typeface="Arial"/>
            </a:endParaRPr>
          </a:p>
          <a:p>
            <a:pPr marL="342900" indent="-342900">
              <a:buFont typeface="Arial" panose="020B0604020202020204" pitchFamily="34" charset="0"/>
              <a:buChar char="•"/>
            </a:pPr>
            <a:r>
              <a:rPr lang="en-GB" sz="2400"/>
              <a:t>Focus on supporting students that performed less well in the NRS assessments, provision of feedback to university</a:t>
            </a:r>
          </a:p>
          <a:p>
            <a:pPr marL="342900" indent="-342900">
              <a:buFont typeface="Arial" panose="020B0604020202020204" pitchFamily="34" charset="0"/>
              <a:buChar char="•"/>
            </a:pPr>
            <a:r>
              <a:rPr lang="en-GB" sz="2400"/>
              <a:t>Training site may be allocated graduate against new learning outcomes or graduate against previous learning outcomes / OSPAP</a:t>
            </a:r>
          </a:p>
          <a:p>
            <a:pPr marL="1028700" lvl="1" indent="-342900"/>
            <a:r>
              <a:rPr lang="en-GB" sz="2400"/>
              <a:t>Will dictate need for prescribing environment/supervision</a:t>
            </a:r>
          </a:p>
          <a:p>
            <a:pPr marL="342900" indent="-342900">
              <a:buFont typeface="Arial" panose="020B0604020202020204" pitchFamily="34" charset="0"/>
              <a:buChar char="•"/>
            </a:pPr>
            <a:r>
              <a:rPr lang="en-GB" sz="2400"/>
              <a:t>NHS England will continue to work with pharmacy ICS leads, other key stakeholders and submitted training sites to support development towards training site requirements</a:t>
            </a:r>
          </a:p>
        </p:txBody>
      </p:sp>
    </p:spTree>
    <p:extLst>
      <p:ext uri="{BB962C8B-B14F-4D97-AF65-F5344CB8AC3E}">
        <p14:creationId xmlns:p14="http://schemas.microsoft.com/office/powerpoint/2010/main" val="341641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1B59FD9-A8D9-6599-A5A1-F7F26536752E}"/>
              </a:ext>
            </a:extLst>
          </p:cNvPr>
          <p:cNvSpPr>
            <a:spLocks noGrp="1"/>
          </p:cNvSpPr>
          <p:nvPr>
            <p:ph type="body" sz="quarter" idx="14"/>
          </p:nvPr>
        </p:nvSpPr>
        <p:spPr>
          <a:xfrm>
            <a:off x="854598" y="1917290"/>
            <a:ext cx="7184502" cy="1566322"/>
          </a:xfrm>
        </p:spPr>
        <p:txBody>
          <a:bodyPr/>
          <a:lstStyle/>
          <a:p>
            <a:r>
              <a:rPr lang="en-GB">
                <a:solidFill>
                  <a:srgbClr val="002060"/>
                </a:solidFill>
              </a:rPr>
              <a:t>Planning foundation training posts for 2025/26</a:t>
            </a:r>
          </a:p>
        </p:txBody>
      </p:sp>
    </p:spTree>
    <p:extLst>
      <p:ext uri="{BB962C8B-B14F-4D97-AF65-F5344CB8AC3E}">
        <p14:creationId xmlns:p14="http://schemas.microsoft.com/office/powerpoint/2010/main" val="409775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20777" y="887453"/>
            <a:ext cx="11404154" cy="865186"/>
          </a:xfrm>
        </p:spPr>
        <p:txBody>
          <a:bodyPr/>
          <a:lstStyle/>
          <a:p>
            <a:r>
              <a:rPr lang="en-GB" spc="-30">
                <a:solidFill>
                  <a:srgbClr val="002060"/>
                </a:solidFill>
                <a:latin typeface="Arial"/>
                <a:cs typeface="Arial"/>
              </a:rPr>
              <a:t>Planning foundation training posts for 2025/26</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2114321"/>
            <a:ext cx="11088000" cy="4113678"/>
          </a:xfrm>
        </p:spPr>
        <p:txBody>
          <a:bodyPr>
            <a:normAutofit lnSpcReduction="10000"/>
          </a:bodyPr>
          <a:lstStyle/>
          <a:p>
            <a:r>
              <a:rPr lang="en-GB" sz="2400" dirty="0"/>
              <a:t>Key focus: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Access to a Designated Prescribing Practitioner (DPP) and a prescribing learning environment</a:t>
            </a:r>
          </a:p>
          <a:p>
            <a:pPr marL="342900" indent="-342900">
              <a:buFont typeface="Arial" panose="020B0604020202020204" pitchFamily="34" charset="0"/>
              <a:buChar char="•"/>
            </a:pPr>
            <a:endParaRPr lang="en-GB" sz="2400" b="1" dirty="0"/>
          </a:p>
          <a:p>
            <a:pPr marL="342900" indent="-342900">
              <a:buFont typeface="Arial" panose="020B0604020202020204" pitchFamily="34" charset="0"/>
              <a:buChar char="•"/>
            </a:pPr>
            <a:r>
              <a:rPr lang="en-GB" sz="2400" dirty="0"/>
              <a:t>Consider what effective relationships/ communication arrangements between supervisors across </a:t>
            </a:r>
            <a:r>
              <a:rPr lang="en-GB" sz="2400" b="1" dirty="0"/>
              <a:t>multi-sector </a:t>
            </a:r>
            <a:r>
              <a:rPr lang="en-GB" sz="2400" dirty="0"/>
              <a:t>sites will look like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Support development of </a:t>
            </a:r>
            <a:r>
              <a:rPr lang="en-GB" sz="2400" b="1" dirty="0"/>
              <a:t>training plans</a:t>
            </a:r>
            <a:r>
              <a:rPr lang="en-GB" sz="2400" dirty="0"/>
              <a:t>, including consideration of prescribing learning and assessment </a:t>
            </a:r>
          </a:p>
          <a:p>
            <a:pPr marL="342900" indent="-342900">
              <a:buFont typeface="Arial" panose="020B0604020202020204" pitchFamily="34" charset="0"/>
              <a:buChar char="•"/>
            </a:pPr>
            <a:endParaRPr lang="en-GB" sz="2400" dirty="0"/>
          </a:p>
          <a:p>
            <a:endParaRPr lang="en-GB" sz="2400" dirty="0"/>
          </a:p>
        </p:txBody>
      </p:sp>
    </p:spTree>
    <p:extLst>
      <p:ext uri="{BB962C8B-B14F-4D97-AF65-F5344CB8AC3E}">
        <p14:creationId xmlns:p14="http://schemas.microsoft.com/office/powerpoint/2010/main" val="185196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791926"/>
            <a:ext cx="11404154" cy="865186"/>
          </a:xfrm>
        </p:spPr>
        <p:txBody>
          <a:bodyPr/>
          <a:lstStyle/>
          <a:p>
            <a:r>
              <a:rPr lang="en-GB" dirty="0">
                <a:solidFill>
                  <a:srgbClr val="002060"/>
                </a:solidFill>
              </a:rPr>
              <a:t>Training for DPPs and DSs</a:t>
            </a:r>
            <a:endParaRPr lang="en-GB" spc="-40" dirty="0">
              <a:solidFill>
                <a:srgbClr val="002060"/>
              </a:solidFill>
            </a:endParaRP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885950"/>
            <a:ext cx="11088000" cy="4524376"/>
          </a:xfrm>
        </p:spPr>
        <p:txBody>
          <a:bodyPr vert="horz" lIns="0" tIns="0" rIns="0" bIns="0" rtlCol="0" anchor="t">
            <a:normAutofit/>
          </a:bodyPr>
          <a:lstStyle/>
          <a:p>
            <a:pPr marL="342900" indent="-342900">
              <a:buFont typeface="Arial" panose="020B0604020202020204" pitchFamily="34" charset="0"/>
              <a:buChar char="•"/>
            </a:pPr>
            <a:r>
              <a:rPr lang="en-GB" dirty="0"/>
              <a:t>DPPs and DSs must have appropriate experience and training to act effectively as educational supervisors</a:t>
            </a:r>
          </a:p>
          <a:p>
            <a:pPr marL="1028700" lvl="1" indent="-342900"/>
            <a:r>
              <a:rPr lang="en-GB" dirty="0">
                <a:cs typeface="Calibri"/>
              </a:rPr>
              <a:t>This is a generic, transferable set of skills and knowledge</a:t>
            </a:r>
          </a:p>
          <a:p>
            <a:pPr marL="1028700" lvl="1" indent="-342900"/>
            <a:r>
              <a:rPr lang="en-GB" dirty="0">
                <a:cs typeface="Calibri"/>
              </a:rPr>
              <a:t>There are a variety of training resources currently available to support people to gain these skills and knowledge</a:t>
            </a:r>
          </a:p>
          <a:p>
            <a:pPr marL="1028700" lvl="1" indent="-342900"/>
            <a:r>
              <a:rPr lang="en-GB" dirty="0">
                <a:cs typeface="Calibri"/>
                <a:hlinkClick r:id="rId3"/>
              </a:rPr>
              <a:t>Education Supervisor Training - </a:t>
            </a:r>
            <a:r>
              <a:rPr lang="en-GB" dirty="0" err="1">
                <a:cs typeface="Calibri"/>
                <a:hlinkClick r:id="rId3"/>
              </a:rPr>
              <a:t>ProPharmace</a:t>
            </a:r>
            <a:endParaRPr lang="en-GB" dirty="0">
              <a:cs typeface="Calibri"/>
            </a:endParaRPr>
          </a:p>
          <a:p>
            <a:pPr marL="342900" indent="-342900">
              <a:buFont typeface="Arial" panose="020B0604020202020204" pitchFamily="34" charset="0"/>
              <a:buChar char="•"/>
            </a:pPr>
            <a:endParaRPr lang="en-GB" dirty="0">
              <a:cs typeface="Calibri"/>
            </a:endParaRPr>
          </a:p>
          <a:p>
            <a:pPr marL="342900" indent="-342900">
              <a:buFont typeface="Arial" panose="020B0604020202020204" pitchFamily="34" charset="0"/>
              <a:buChar char="•"/>
            </a:pPr>
            <a:r>
              <a:rPr lang="en-GB" dirty="0">
                <a:cs typeface="Calibri"/>
              </a:rPr>
              <a:t>NHSE WT&amp;E will also provide clear training materials for DPPs and DSs on:</a:t>
            </a:r>
          </a:p>
          <a:p>
            <a:pPr marL="1028700" lvl="1" indent="-342900"/>
            <a:r>
              <a:rPr lang="en-GB" dirty="0">
                <a:cs typeface="Calibri"/>
              </a:rPr>
              <a:t>How to use the foundation training year Assessment Strategy</a:t>
            </a:r>
          </a:p>
          <a:p>
            <a:pPr marL="1028700" lvl="1" indent="-342900"/>
            <a:r>
              <a:rPr lang="en-GB" dirty="0">
                <a:cs typeface="Calibri"/>
              </a:rPr>
              <a:t>What the respective roles and responsibilities of the DPP and DS are</a:t>
            </a:r>
          </a:p>
          <a:p>
            <a:pPr marL="1028700" lvl="1" indent="-342900"/>
            <a:endParaRPr lang="en-GB" dirty="0">
              <a:cs typeface="Calibri"/>
            </a:endParaRPr>
          </a:p>
          <a:p>
            <a:endParaRPr lang="en-GB" sz="2400" dirty="0"/>
          </a:p>
        </p:txBody>
      </p:sp>
    </p:spTree>
    <p:extLst>
      <p:ext uri="{BB962C8B-B14F-4D97-AF65-F5344CB8AC3E}">
        <p14:creationId xmlns:p14="http://schemas.microsoft.com/office/powerpoint/2010/main" val="115118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64889F-D24B-2EA3-8835-2C553A861282}"/>
              </a:ext>
            </a:extLst>
          </p:cNvPr>
          <p:cNvSpPr>
            <a:spLocks noGrp="1"/>
          </p:cNvSpPr>
          <p:nvPr>
            <p:ph type="title"/>
          </p:nvPr>
        </p:nvSpPr>
        <p:spPr>
          <a:xfrm>
            <a:off x="432000" y="1113990"/>
            <a:ext cx="11404154" cy="667185"/>
          </a:xfrm>
        </p:spPr>
        <p:txBody>
          <a:bodyPr>
            <a:normAutofit fontScale="90000"/>
          </a:bodyPr>
          <a:lstStyle/>
          <a:p>
            <a:r>
              <a:rPr lang="en-GB">
                <a:cs typeface="Calibri"/>
                <a:hlinkClick r:id="rId2"/>
              </a:rPr>
              <a:t>Education Supervisor Training - </a:t>
            </a:r>
            <a:r>
              <a:rPr lang="en-GB" err="1">
                <a:cs typeface="Calibri"/>
                <a:hlinkClick r:id="rId2"/>
              </a:rPr>
              <a:t>ProPharmace</a:t>
            </a:r>
            <a:br>
              <a:rPr lang="en-GB">
                <a:cs typeface="Calibri"/>
              </a:rPr>
            </a:br>
            <a:endParaRPr lang="en-GB"/>
          </a:p>
        </p:txBody>
      </p:sp>
      <p:pic>
        <p:nvPicPr>
          <p:cNvPr id="6" name="Picture 5">
            <a:extLst>
              <a:ext uri="{FF2B5EF4-FFF2-40B4-BE49-F238E27FC236}">
                <a16:creationId xmlns:a16="http://schemas.microsoft.com/office/drawing/2014/main" id="{E40215EE-7D38-F81F-51EB-5F08397422CC}"/>
              </a:ext>
            </a:extLst>
          </p:cNvPr>
          <p:cNvPicPr>
            <a:picLocks noChangeAspect="1"/>
          </p:cNvPicPr>
          <p:nvPr/>
        </p:nvPicPr>
        <p:blipFill>
          <a:blip r:embed="rId3"/>
          <a:stretch>
            <a:fillRect/>
          </a:stretch>
        </p:blipFill>
        <p:spPr>
          <a:xfrm>
            <a:off x="1500675" y="1781175"/>
            <a:ext cx="8217269" cy="4446824"/>
          </a:xfrm>
          <a:prstGeom prst="rect">
            <a:avLst/>
          </a:prstGeom>
        </p:spPr>
      </p:pic>
    </p:spTree>
    <p:extLst>
      <p:ext uri="{BB962C8B-B14F-4D97-AF65-F5344CB8AC3E}">
        <p14:creationId xmlns:p14="http://schemas.microsoft.com/office/powerpoint/2010/main" val="390724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D91C164-7D16-83A6-2A77-2FEDA35B4711}"/>
              </a:ext>
            </a:extLst>
          </p:cNvPr>
          <p:cNvSpPr>
            <a:spLocks noGrp="1"/>
          </p:cNvSpPr>
          <p:nvPr>
            <p:ph type="body" sz="quarter" idx="14"/>
          </p:nvPr>
        </p:nvSpPr>
        <p:spPr>
          <a:xfrm>
            <a:off x="1032398" y="2425290"/>
            <a:ext cx="9026002" cy="1566322"/>
          </a:xfrm>
        </p:spPr>
        <p:txBody>
          <a:bodyPr/>
          <a:lstStyle/>
          <a:p>
            <a:r>
              <a:rPr lang="en-GB" sz="5400" spc="-30">
                <a:solidFill>
                  <a:srgbClr val="002060"/>
                </a:solidFill>
                <a:latin typeface="Arial"/>
                <a:cs typeface="Arial"/>
              </a:rPr>
              <a:t>Training and Support in the Foundation Training Year</a:t>
            </a:r>
            <a:endParaRPr lang="en-GB" sz="5400"/>
          </a:p>
        </p:txBody>
      </p:sp>
    </p:spTree>
    <p:extLst>
      <p:ext uri="{BB962C8B-B14F-4D97-AF65-F5344CB8AC3E}">
        <p14:creationId xmlns:p14="http://schemas.microsoft.com/office/powerpoint/2010/main" val="133578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1025655"/>
            <a:ext cx="11404154" cy="865186"/>
          </a:xfrm>
        </p:spPr>
        <p:txBody>
          <a:bodyPr>
            <a:normAutofit fontScale="90000"/>
          </a:bodyPr>
          <a:lstStyle/>
          <a:p>
            <a:r>
              <a:rPr lang="en-GB">
                <a:solidFill>
                  <a:srgbClr val="002060"/>
                </a:solidFill>
              </a:rPr>
              <a:t>Training and Support in the Foundation Training Year (1)</a:t>
            </a:r>
            <a:endParaRPr lang="en-GB" spc="-40">
              <a:solidFill>
                <a:srgbClr val="002060"/>
              </a:solidFill>
            </a:endParaRPr>
          </a:p>
        </p:txBody>
      </p:sp>
      <p:sp>
        <p:nvSpPr>
          <p:cNvPr id="4" name="Content Placeholder 3">
            <a:extLst>
              <a:ext uri="{FF2B5EF4-FFF2-40B4-BE49-F238E27FC236}">
                <a16:creationId xmlns:a16="http://schemas.microsoft.com/office/drawing/2014/main" id="{CE815DB1-D096-5A7C-39EA-C4267B650794}"/>
              </a:ext>
            </a:extLst>
          </p:cNvPr>
          <p:cNvSpPr>
            <a:spLocks noGrp="1"/>
          </p:cNvSpPr>
          <p:nvPr>
            <p:ph idx="1"/>
          </p:nvPr>
        </p:nvSpPr>
        <p:spPr>
          <a:xfrm>
            <a:off x="432000" y="1890842"/>
            <a:ext cx="11088000" cy="4337158"/>
          </a:xfrm>
        </p:spPr>
        <p:txBody>
          <a:bodyPr>
            <a:normAutofit fontScale="92500" lnSpcReduction="10000"/>
          </a:bodyPr>
          <a:lstStyle/>
          <a:p>
            <a:pPr fontAlgn="ctr">
              <a:spcAft>
                <a:spcPts val="600"/>
              </a:spcAft>
              <a:tabLst>
                <a:tab pos="2114550" algn="l"/>
              </a:tabLst>
            </a:pPr>
            <a:r>
              <a:rPr lang="en-GB" sz="1800" dirty="0">
                <a:effectLst/>
                <a:latin typeface="+mj-lt"/>
                <a:ea typeface="Calibri" panose="020F0502020204030204" pitchFamily="34" charset="0"/>
                <a:cs typeface="Times New Roman" panose="02020603050405020304" pitchFamily="18" charset="0"/>
              </a:rPr>
              <a:t>NHS England wi</a:t>
            </a:r>
            <a:r>
              <a:rPr lang="en-GB" sz="1800" dirty="0">
                <a:latin typeface="+mj-lt"/>
                <a:ea typeface="Calibri" panose="020F0502020204030204" pitchFamily="34" charset="0"/>
                <a:cs typeface="Times New Roman" panose="02020603050405020304" pitchFamily="18" charset="0"/>
              </a:rPr>
              <a:t>ll </a:t>
            </a:r>
            <a:r>
              <a:rPr lang="en-GB" sz="1800" dirty="0">
                <a:effectLst/>
                <a:latin typeface="+mj-lt"/>
                <a:ea typeface="Calibri" panose="020F0502020204030204" pitchFamily="34" charset="0"/>
                <a:cs typeface="Times New Roman" panose="02020603050405020304" pitchFamily="18" charset="0"/>
              </a:rPr>
              <a:t>provide three main components of support and training:</a:t>
            </a:r>
          </a:p>
          <a:p>
            <a:pPr marL="342900" lvl="0" indent="-342900" fontAlgn="ctr">
              <a:buFont typeface="+mj-lt"/>
              <a:buAutoNum type="arabicParenBoth"/>
              <a:tabLst>
                <a:tab pos="2114550" algn="l"/>
              </a:tabLst>
            </a:pPr>
            <a:r>
              <a:rPr lang="en-GB" sz="1800" dirty="0">
                <a:effectLst/>
                <a:latin typeface="+mj-lt"/>
                <a:ea typeface="Calibri" panose="020F0502020204030204" pitchFamily="34" charset="0"/>
                <a:cs typeface="Times New Roman" panose="02020603050405020304" pitchFamily="18" charset="0"/>
              </a:rPr>
              <a:t>NHS England regional teams will provide a coordinated programme of </a:t>
            </a:r>
            <a:r>
              <a:rPr lang="en-GB" sz="1800" b="1" dirty="0">
                <a:effectLst/>
                <a:latin typeface="+mj-lt"/>
                <a:ea typeface="Calibri" panose="020F0502020204030204" pitchFamily="34" charset="0"/>
                <a:cs typeface="Times New Roman" panose="02020603050405020304" pitchFamily="18" charset="0"/>
              </a:rPr>
              <a:t>support for trainee pharmacists and supervisors</a:t>
            </a:r>
            <a:r>
              <a:rPr lang="en-GB" sz="1800" dirty="0">
                <a:effectLst/>
                <a:latin typeface="+mj-lt"/>
                <a:ea typeface="Calibri" panose="020F0502020204030204" pitchFamily="34" charset="0"/>
                <a:cs typeface="Times New Roman" panose="02020603050405020304" pitchFamily="18" charset="0"/>
              </a:rPr>
              <a:t> that aims to directly support quality of training sites, and use of and engagement with the assessment strategy and e-portfolio. This will include an induction event at the start of the training period, and check-point online events at key points.</a:t>
            </a:r>
          </a:p>
          <a:p>
            <a:pPr marL="342900" lvl="0" indent="-342900" fontAlgn="ctr">
              <a:buFont typeface="+mj-lt"/>
              <a:buAutoNum type="arabicParenBoth"/>
              <a:tabLst>
                <a:tab pos="2114550" algn="l"/>
              </a:tabLst>
            </a:pPr>
            <a:endParaRPr lang="en-GB" sz="1800" dirty="0">
              <a:effectLst/>
              <a:latin typeface="+mj-lt"/>
              <a:ea typeface="Calibri" panose="020F0502020204030204" pitchFamily="34" charset="0"/>
              <a:cs typeface="Times New Roman" panose="02020603050405020304" pitchFamily="18" charset="0"/>
            </a:endParaRPr>
          </a:p>
          <a:p>
            <a:pPr marL="342900" lvl="0" indent="-342900" fontAlgn="ctr">
              <a:buFont typeface="+mj-lt"/>
              <a:buAutoNum type="arabicParenBoth"/>
              <a:tabLst>
                <a:tab pos="2114550" algn="l"/>
              </a:tabLst>
            </a:pPr>
            <a:r>
              <a:rPr lang="en-GB" sz="1800" dirty="0">
                <a:effectLst/>
                <a:latin typeface="+mj-lt"/>
                <a:ea typeface="Calibri" panose="020F0502020204030204" pitchFamily="34" charset="0"/>
                <a:cs typeface="Times New Roman" panose="02020603050405020304" pitchFamily="18" charset="0"/>
              </a:rPr>
              <a:t>NHS England will provide access for all trainee pharmacists to a funded </a:t>
            </a:r>
            <a:r>
              <a:rPr lang="en-GB" sz="1800" b="1" dirty="0">
                <a:effectLst/>
                <a:latin typeface="+mj-lt"/>
                <a:ea typeface="Calibri" panose="020F0502020204030204" pitchFamily="34" charset="0"/>
                <a:cs typeface="Times New Roman" panose="02020603050405020304" pitchFamily="18" charset="0"/>
              </a:rPr>
              <a:t>foundation trainee pharmacist training offer </a:t>
            </a:r>
            <a:r>
              <a:rPr lang="en-GB" sz="1800" dirty="0">
                <a:effectLst/>
                <a:latin typeface="+mj-lt"/>
                <a:ea typeface="Calibri" panose="020F0502020204030204" pitchFamily="34" charset="0"/>
                <a:cs typeface="Times New Roman" panose="02020603050405020304" pitchFamily="18" charset="0"/>
              </a:rPr>
              <a:t>that is specifically designed to support trainee pharmacists to develop against the learning outcomes. The full specification for this training course is currently in development, with the input of a range of stakeholders. </a:t>
            </a:r>
          </a:p>
          <a:p>
            <a:pPr marL="342900" lvl="0" indent="-342900" fontAlgn="ctr">
              <a:buFont typeface="+mj-lt"/>
              <a:buAutoNum type="arabicParenBoth"/>
              <a:tabLst>
                <a:tab pos="2114550" algn="l"/>
              </a:tabLst>
            </a:pPr>
            <a:endParaRPr lang="en-GB" sz="1800" dirty="0">
              <a:effectLst/>
              <a:latin typeface="+mj-lt"/>
              <a:ea typeface="Calibri" panose="020F0502020204030204" pitchFamily="34" charset="0"/>
              <a:cs typeface="Times New Roman" panose="02020603050405020304" pitchFamily="18" charset="0"/>
            </a:endParaRPr>
          </a:p>
          <a:p>
            <a:pPr marL="342900" lvl="0" indent="-342900" fontAlgn="ctr">
              <a:spcAft>
                <a:spcPts val="600"/>
              </a:spcAft>
              <a:buFont typeface="+mj-lt"/>
              <a:buAutoNum type="arabicParenBoth"/>
              <a:tabLst>
                <a:tab pos="2114550" algn="l"/>
              </a:tabLst>
            </a:pPr>
            <a:r>
              <a:rPr lang="en-GB" sz="1800" dirty="0">
                <a:effectLst/>
                <a:latin typeface="+mj-lt"/>
                <a:ea typeface="Calibri" panose="020F0502020204030204" pitchFamily="34" charset="0"/>
                <a:cs typeface="Times New Roman" panose="02020603050405020304" pitchFamily="18" charset="0"/>
              </a:rPr>
              <a:t>The </a:t>
            </a:r>
            <a:r>
              <a:rPr lang="en-GB" sz="1800" b="1" i="0" u="sng" dirty="0">
                <a:effectLst/>
                <a:latin typeface="+mj-lt"/>
                <a:ea typeface="Calibri" panose="020F0502020204030204" pitchFamily="34" charset="0"/>
                <a:cs typeface="Times New Roman" panose="02020603050405020304" pitchFamily="18" charset="0"/>
                <a:hlinkClick r:id="rId3"/>
              </a:rPr>
              <a:t>Trainee Pharmacist Learning e-resources</a:t>
            </a:r>
            <a:r>
              <a:rPr lang="en-GB" sz="1800" dirty="0">
                <a:solidFill>
                  <a:srgbClr val="0070C0"/>
                </a:solidFill>
                <a:effectLst/>
                <a:latin typeface="+mj-lt"/>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is a curated range of digital learning material for all trainee pharmacists to help to support learning and development throughout the Foundation Training Year. Resources have been grouped according to the Assessment Strategy and assessment activities and are intended to help trainee pharmacists to learn and develop, and to demonstrate competence against the learning outcomes.</a:t>
            </a:r>
          </a:p>
          <a:p>
            <a:pPr algn="l"/>
            <a:endParaRPr lang="en-GB" sz="2000" b="0" i="0" dirty="0">
              <a:solidFill>
                <a:srgbClr val="222222"/>
              </a:solidFill>
              <a:effectLst/>
            </a:endParaRPr>
          </a:p>
        </p:txBody>
      </p:sp>
    </p:spTree>
    <p:extLst>
      <p:ext uri="{BB962C8B-B14F-4D97-AF65-F5344CB8AC3E}">
        <p14:creationId xmlns:p14="http://schemas.microsoft.com/office/powerpoint/2010/main" val="294611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20777" y="677903"/>
            <a:ext cx="11404154" cy="865186"/>
          </a:xfrm>
        </p:spPr>
        <p:txBody>
          <a:bodyPr/>
          <a:lstStyle/>
          <a:p>
            <a:r>
              <a:rPr lang="en-GB" spc="-30">
                <a:solidFill>
                  <a:srgbClr val="002060"/>
                </a:solidFill>
                <a:latin typeface="Arial"/>
                <a:cs typeface="Arial"/>
              </a:rPr>
              <a:t>IETP</a:t>
            </a:r>
            <a:r>
              <a:rPr lang="en-GB"/>
              <a:t> </a:t>
            </a:r>
            <a:r>
              <a:rPr lang="en-GB" spc="-30">
                <a:solidFill>
                  <a:srgbClr val="002060"/>
                </a:solidFill>
                <a:latin typeface="Arial"/>
                <a:cs typeface="Arial"/>
              </a:rPr>
              <a:t>reform – key facts (1)</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349534" y="1698625"/>
            <a:ext cx="11492931" cy="4559300"/>
          </a:xfrm>
        </p:spPr>
        <p:txBody>
          <a:bodyPr>
            <a:normAutofit fontScale="77500" lnSpcReduction="20000"/>
          </a:bodyPr>
          <a:lstStyle/>
          <a:p>
            <a:pPr marL="342900" indent="-342900">
              <a:buFont typeface="Arial" panose="020B0604020202020204" pitchFamily="34" charset="0"/>
              <a:buChar char="•"/>
            </a:pPr>
            <a:r>
              <a:rPr lang="en-GB" sz="2400"/>
              <a:t>New standards for Initial Education and Training of Pharmacists (IETP) published by the </a:t>
            </a:r>
            <a:r>
              <a:rPr lang="en-GB" sz="2400" err="1"/>
              <a:t>GPhC</a:t>
            </a:r>
            <a:r>
              <a:rPr lang="en-GB" sz="2400"/>
              <a:t> in 2021</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New learning outcomes – enhanced clinical capabilities and independent prescribing at point of first registration</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err="1"/>
              <a:t>GPhC</a:t>
            </a:r>
            <a:r>
              <a:rPr lang="en-GB" sz="2400"/>
              <a:t> delegating responsibility for quality management of </a:t>
            </a:r>
            <a:r>
              <a:rPr lang="en-GB" sz="2400" b="1"/>
              <a:t>all </a:t>
            </a:r>
            <a:r>
              <a:rPr lang="en-GB" sz="2400"/>
              <a:t>training sites in England to NHSE Workforce Training and Education as the Statutory Education Body (SEB) for England.</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All trainee pharmacists must be recruited through the National Recruitment Scheme (NRS) on the Oriel platform for 2025/26</a:t>
            </a:r>
          </a:p>
          <a:p>
            <a:pPr marL="1028700" lvl="1" indent="-342900"/>
            <a:r>
              <a:rPr lang="en-GB" sz="2400"/>
              <a:t>NRS is key element of quality management of training sites</a:t>
            </a:r>
          </a:p>
          <a:p>
            <a:pPr marL="1028700" lvl="1" indent="-342900"/>
            <a:r>
              <a:rPr lang="en-GB" sz="2400"/>
              <a:t>There will be no approval of training sites outside of this process (by NHSE or </a:t>
            </a:r>
            <a:r>
              <a:rPr lang="en-GB" sz="2400" err="1"/>
              <a:t>GPhC</a:t>
            </a:r>
            <a:r>
              <a:rPr lang="en-GB" sz="2400"/>
              <a:t>)</a:t>
            </a:r>
          </a:p>
          <a:p>
            <a:pPr marL="1028700" lvl="1" indent="-342900"/>
            <a:r>
              <a:rPr lang="en-GB" sz="2400"/>
              <a:t>No eligibility or mechanism for payment outside of this process</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Harmonisation of funding for training sites across all sectors for 2025/26: £26,500</a:t>
            </a:r>
          </a:p>
          <a:p>
            <a:pPr marL="1028700" lvl="1" indent="-342900"/>
            <a:r>
              <a:rPr lang="en-GB" sz="2400"/>
              <a:t>Additionally, consistent training course offer for all trainees</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endParaRPr lang="en-GB" sz="2400"/>
          </a:p>
          <a:p>
            <a:endParaRPr lang="en-GB" sz="2400"/>
          </a:p>
        </p:txBody>
      </p:sp>
    </p:spTree>
    <p:extLst>
      <p:ext uri="{BB962C8B-B14F-4D97-AF65-F5344CB8AC3E}">
        <p14:creationId xmlns:p14="http://schemas.microsoft.com/office/powerpoint/2010/main" val="416436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781915"/>
            <a:ext cx="11404154" cy="865186"/>
          </a:xfrm>
        </p:spPr>
        <p:txBody>
          <a:bodyPr>
            <a:normAutofit fontScale="90000"/>
          </a:bodyPr>
          <a:lstStyle/>
          <a:p>
            <a:r>
              <a:rPr lang="en-GB" dirty="0">
                <a:solidFill>
                  <a:srgbClr val="002060"/>
                </a:solidFill>
              </a:rPr>
              <a:t>Training and Support in the Foundation Training Year (2)</a:t>
            </a:r>
            <a:endParaRPr lang="en-GB" spc="-40" dirty="0">
              <a:solidFill>
                <a:srgbClr val="002060"/>
              </a:solidFill>
            </a:endParaRPr>
          </a:p>
        </p:txBody>
      </p:sp>
      <p:sp>
        <p:nvSpPr>
          <p:cNvPr id="4" name="Content Placeholder 3">
            <a:extLst>
              <a:ext uri="{FF2B5EF4-FFF2-40B4-BE49-F238E27FC236}">
                <a16:creationId xmlns:a16="http://schemas.microsoft.com/office/drawing/2014/main" id="{CE815DB1-D096-5A7C-39EA-C4267B650794}"/>
              </a:ext>
            </a:extLst>
          </p:cNvPr>
          <p:cNvSpPr>
            <a:spLocks noGrp="1"/>
          </p:cNvSpPr>
          <p:nvPr>
            <p:ph idx="1"/>
          </p:nvPr>
        </p:nvSpPr>
        <p:spPr>
          <a:xfrm>
            <a:off x="432000" y="1755787"/>
            <a:ext cx="11088000" cy="2389904"/>
          </a:xfrm>
        </p:spPr>
        <p:txBody>
          <a:bodyPr>
            <a:normAutofit lnSpcReduction="10000"/>
          </a:bodyPr>
          <a:lstStyle/>
          <a:p>
            <a:pPr algn="l"/>
            <a:r>
              <a:rPr lang="en-GB" sz="1600" b="0" i="0" dirty="0">
                <a:solidFill>
                  <a:srgbClr val="222222"/>
                </a:solidFill>
                <a:effectLst/>
                <a:latin typeface="Arial" panose="020B0604020202020204" pitchFamily="34" charset="0"/>
                <a:cs typeface="Arial" panose="020B0604020202020204" pitchFamily="34" charset="0"/>
              </a:rPr>
              <a:t>All foundation trainee pharmacists entering the programme in 2025 will have access to a core training offer provided by NHS England.</a:t>
            </a:r>
          </a:p>
          <a:p>
            <a:pPr algn="l"/>
            <a:r>
              <a:rPr lang="en-GB" sz="1600" b="0" i="0" dirty="0">
                <a:solidFill>
                  <a:srgbClr val="222222"/>
                </a:solidFill>
                <a:effectLst/>
                <a:latin typeface="Arial" panose="020B0604020202020204" pitchFamily="34" charset="0"/>
                <a:cs typeface="Arial" panose="020B0604020202020204" pitchFamily="34" charset="0"/>
              </a:rPr>
              <a:t>Stakeholder engagement across all sectors of practice has developed the specification for the training offer and its procurement:</a:t>
            </a:r>
          </a:p>
          <a:p>
            <a:pPr marL="285750" indent="-285750" algn="l">
              <a:buFont typeface="Arial" panose="020B0604020202020204" pitchFamily="34" charset="0"/>
              <a:buChar char="•"/>
            </a:pPr>
            <a:r>
              <a:rPr lang="en-GB" sz="1600" b="0" i="0" dirty="0">
                <a:solidFill>
                  <a:srgbClr val="222222"/>
                </a:solidFill>
                <a:effectLst/>
                <a:latin typeface="Arial" panose="020B0604020202020204" pitchFamily="34" charset="0"/>
                <a:cs typeface="Arial" panose="020B0604020202020204" pitchFamily="34" charset="0"/>
              </a:rPr>
              <a:t>Review of </a:t>
            </a:r>
            <a:r>
              <a:rPr lang="en-GB" sz="1600" b="0" i="0" dirty="0" err="1">
                <a:solidFill>
                  <a:srgbClr val="222222"/>
                </a:solidFill>
                <a:effectLst/>
                <a:latin typeface="Arial" panose="020B0604020202020204" pitchFamily="34" charset="0"/>
                <a:cs typeface="Arial" panose="020B0604020202020204" pitchFamily="34" charset="0"/>
              </a:rPr>
              <a:t>GPhC</a:t>
            </a:r>
            <a:r>
              <a:rPr lang="en-GB" sz="1600" b="0" i="0" dirty="0">
                <a:solidFill>
                  <a:srgbClr val="222222"/>
                </a:solidFill>
                <a:effectLst/>
                <a:latin typeface="Arial" panose="020B0604020202020204" pitchFamily="34" charset="0"/>
                <a:cs typeface="Arial" panose="020B0604020202020204" pitchFamily="34" charset="0"/>
              </a:rPr>
              <a:t> Learning Outcomes in the 2021 Standards for the Initial Education and Training of Pharmacists to identify the areas of learning that should be prioritised and focused on in the training offer, with reference to what would be most challenging to deliver within the workplace. </a:t>
            </a:r>
          </a:p>
          <a:p>
            <a:pPr marL="285750" indent="-285750" algn="l">
              <a:buFont typeface="Arial" panose="020B0604020202020204" pitchFamily="34" charset="0"/>
              <a:buChar char="•"/>
            </a:pPr>
            <a:r>
              <a:rPr lang="en-GB" sz="1600" b="0" i="0" dirty="0">
                <a:solidFill>
                  <a:srgbClr val="222222"/>
                </a:solidFill>
                <a:effectLst/>
                <a:latin typeface="Arial" panose="020B0604020202020204" pitchFamily="34" charset="0"/>
                <a:cs typeface="Arial" panose="020B0604020202020204" pitchFamily="34" charset="0"/>
              </a:rPr>
              <a:t>NHS England offer </a:t>
            </a:r>
            <a:r>
              <a:rPr lang="en-GB" sz="1600" dirty="0">
                <a:solidFill>
                  <a:srgbClr val="222222"/>
                </a:solidFill>
                <a:latin typeface="Arial" panose="020B0604020202020204" pitchFamily="34" charset="0"/>
                <a:cs typeface="Arial" panose="020B0604020202020204" pitchFamily="34" charset="0"/>
              </a:rPr>
              <a:t>will </a:t>
            </a:r>
            <a:r>
              <a:rPr lang="en-GB" sz="1600" b="0" i="0" dirty="0">
                <a:solidFill>
                  <a:srgbClr val="222222"/>
                </a:solidFill>
                <a:effectLst/>
                <a:latin typeface="Arial" panose="020B0604020202020204" pitchFamily="34" charset="0"/>
                <a:cs typeface="Arial" panose="020B0604020202020204" pitchFamily="34" charset="0"/>
              </a:rPr>
              <a:t>focus on supporting trainees to develop the skills and knowledge to be able to demonstrate the learning outcomes in practice.</a:t>
            </a:r>
          </a:p>
          <a:p>
            <a:pPr algn="l"/>
            <a:endParaRPr lang="en-GB" sz="1400" b="1" i="0" dirty="0">
              <a:solidFill>
                <a:srgbClr val="222222"/>
              </a:solidFill>
              <a:effectLst/>
              <a:latin typeface="Arial" panose="020B0604020202020204" pitchFamily="34" charset="0"/>
              <a:cs typeface="Arial" panose="020B0604020202020204" pitchFamily="34" charset="0"/>
            </a:endParaRPr>
          </a:p>
          <a:p>
            <a:pPr algn="l"/>
            <a:endParaRPr lang="en-GB" sz="1400" b="1" i="0" dirty="0">
              <a:solidFill>
                <a:srgbClr val="222222"/>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CE7D8BC-04F7-CCC1-EA62-CEBB435C5BB4}"/>
              </a:ext>
            </a:extLst>
          </p:cNvPr>
          <p:cNvSpPr txBox="1"/>
          <p:nvPr/>
        </p:nvSpPr>
        <p:spPr>
          <a:xfrm>
            <a:off x="6102743" y="4363063"/>
            <a:ext cx="5132437" cy="1815882"/>
          </a:xfrm>
          <a:prstGeom prst="rect">
            <a:avLst/>
          </a:prstGeom>
          <a:noFill/>
        </p:spPr>
        <p:txBody>
          <a:bodyPr wrap="square">
            <a:spAutoFit/>
          </a:bodyPr>
          <a:lstStyle/>
          <a:p>
            <a:pPr algn="l"/>
            <a:r>
              <a:rPr lang="en-GB" sz="1400" b="1" i="0" dirty="0">
                <a:solidFill>
                  <a:srgbClr val="222222"/>
                </a:solidFill>
                <a:effectLst/>
                <a:latin typeface="Arial" panose="020B0604020202020204" pitchFamily="34" charset="0"/>
                <a:cs typeface="Arial" panose="020B0604020202020204" pitchFamily="34" charset="0"/>
              </a:rPr>
              <a:t>The training offer will not include:</a:t>
            </a:r>
            <a:endParaRPr lang="en-GB" sz="1400" b="0" i="0" dirty="0">
              <a:solidFill>
                <a:srgbClr val="222222"/>
              </a:solidFill>
              <a:effectLst/>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1400" b="0" i="0" dirty="0">
                <a:solidFill>
                  <a:srgbClr val="222222"/>
                </a:solidFill>
                <a:effectLst/>
                <a:latin typeface="Arial" panose="020B0604020202020204" pitchFamily="34" charset="0"/>
                <a:cs typeface="Arial" panose="020B0604020202020204" pitchFamily="34" charset="0"/>
              </a:rPr>
              <a:t>Sector specific training relating to service provision. It is expected that any training provision related to the specific needs of individual organisations or employers will continue to be provided by those organisations</a:t>
            </a:r>
          </a:p>
          <a:p>
            <a:pPr marL="342900" indent="-342900" algn="l">
              <a:buFont typeface="Arial" panose="020B0604020202020204" pitchFamily="34" charset="0"/>
              <a:buChar char="•"/>
            </a:pPr>
            <a:r>
              <a:rPr lang="en-GB" sz="1400" b="0" i="0" dirty="0">
                <a:solidFill>
                  <a:srgbClr val="222222"/>
                </a:solidFill>
                <a:effectLst/>
                <a:latin typeface="Arial" panose="020B0604020202020204" pitchFamily="34" charset="0"/>
                <a:cs typeface="Arial" panose="020B0604020202020204" pitchFamily="34" charset="0"/>
              </a:rPr>
              <a:t>Specific registration assessment preparation including mock assessments. </a:t>
            </a:r>
          </a:p>
          <a:p>
            <a:pPr marL="342900" indent="-342900" algn="l">
              <a:buFont typeface="Arial" panose="020B0604020202020204" pitchFamily="34" charset="0"/>
              <a:buChar char="•"/>
            </a:pPr>
            <a:r>
              <a:rPr lang="en-GB" sz="1400" b="0" i="0" dirty="0">
                <a:solidFill>
                  <a:srgbClr val="222222"/>
                </a:solidFill>
                <a:effectLst/>
                <a:latin typeface="Arial" panose="020B0604020202020204" pitchFamily="34" charset="0"/>
                <a:cs typeface="Arial" panose="020B0604020202020204" pitchFamily="34" charset="0"/>
              </a:rPr>
              <a:t>Specific face to face teaching on clinical therapeutic areas. </a:t>
            </a:r>
          </a:p>
        </p:txBody>
      </p:sp>
      <p:sp>
        <p:nvSpPr>
          <p:cNvPr id="6" name="TextBox 5">
            <a:extLst>
              <a:ext uri="{FF2B5EF4-FFF2-40B4-BE49-F238E27FC236}">
                <a16:creationId xmlns:a16="http://schemas.microsoft.com/office/drawing/2014/main" id="{72EED08F-C5EF-01BA-6ACA-D6A029E0FAAF}"/>
              </a:ext>
            </a:extLst>
          </p:cNvPr>
          <p:cNvSpPr txBox="1"/>
          <p:nvPr/>
        </p:nvSpPr>
        <p:spPr>
          <a:xfrm>
            <a:off x="576709" y="4347674"/>
            <a:ext cx="5270710" cy="1846659"/>
          </a:xfrm>
          <a:prstGeom prst="rect">
            <a:avLst/>
          </a:prstGeom>
          <a:noFill/>
        </p:spPr>
        <p:txBody>
          <a:bodyPr wrap="square">
            <a:spAutoFit/>
          </a:bodyPr>
          <a:lstStyle/>
          <a:p>
            <a:pPr algn="l"/>
            <a:r>
              <a:rPr lang="en-GB" sz="1400" b="1" i="0" dirty="0">
                <a:solidFill>
                  <a:srgbClr val="222222"/>
                </a:solidFill>
                <a:effectLst/>
                <a:latin typeface="Arial" panose="020B0604020202020204" pitchFamily="34" charset="0"/>
                <a:cs typeface="Arial" panose="020B0604020202020204" pitchFamily="34" charset="0"/>
              </a:rPr>
              <a:t>The training offer will include:</a:t>
            </a:r>
            <a:endParaRPr lang="en-GB" sz="1400" b="0" i="0" dirty="0">
              <a:solidFill>
                <a:srgbClr val="222222"/>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400" b="0" i="0" dirty="0">
                <a:solidFill>
                  <a:srgbClr val="222222"/>
                </a:solidFill>
                <a:effectLst/>
                <a:latin typeface="Arial" panose="020B0604020202020204" pitchFamily="34" charset="0"/>
                <a:cs typeface="Arial" panose="020B0604020202020204" pitchFamily="34" charset="0"/>
              </a:rPr>
              <a:t>Induction to orientate trainees to the programme</a:t>
            </a:r>
          </a:p>
          <a:p>
            <a:pPr marL="285750" indent="-285750" algn="l">
              <a:buFont typeface="Arial" panose="020B0604020202020204" pitchFamily="34" charset="0"/>
              <a:buChar char="•"/>
            </a:pPr>
            <a:r>
              <a:rPr lang="en-GB" sz="1400" b="0" i="0" dirty="0">
                <a:solidFill>
                  <a:srgbClr val="222222"/>
                </a:solidFill>
                <a:effectLst/>
                <a:latin typeface="Arial" panose="020B0604020202020204" pitchFamily="34" charset="0"/>
                <a:cs typeface="Arial" panose="020B0604020202020204" pitchFamily="34" charset="0"/>
              </a:rPr>
              <a:t>First aid training</a:t>
            </a:r>
          </a:p>
          <a:p>
            <a:pPr marL="285750" indent="-285750" algn="l">
              <a:buFont typeface="Arial" panose="020B0604020202020204" pitchFamily="34" charset="0"/>
              <a:buChar char="•"/>
            </a:pPr>
            <a:r>
              <a:rPr lang="en-GB" sz="1400" b="0" i="0" dirty="0">
                <a:solidFill>
                  <a:srgbClr val="222222"/>
                </a:solidFill>
                <a:effectLst/>
                <a:latin typeface="Arial" panose="020B0604020202020204" pitchFamily="34" charset="0"/>
                <a:cs typeface="Arial" panose="020B0604020202020204" pitchFamily="34" charset="0"/>
              </a:rPr>
              <a:t>Facilitated local learning sets throughout foundation training, which will bring a group of learners together to focus on a range of themes linked to the priority learning outcomes. </a:t>
            </a:r>
          </a:p>
          <a:p>
            <a:pPr marL="285750" indent="-285750" algn="l">
              <a:buFont typeface="Arial" panose="020B0604020202020204" pitchFamily="34" charset="0"/>
              <a:buChar char="•"/>
            </a:pPr>
            <a:r>
              <a:rPr lang="en-GB" sz="1400" b="0" i="0" dirty="0">
                <a:solidFill>
                  <a:srgbClr val="222222"/>
                </a:solidFill>
                <a:effectLst/>
                <a:latin typeface="Arial" panose="020B0604020202020204" pitchFamily="34" charset="0"/>
                <a:cs typeface="Arial" panose="020B0604020202020204" pitchFamily="34" charset="0"/>
              </a:rPr>
              <a:t>Creation of communities of practice for trainees, to provide additional support to develop their clinical practice.  </a:t>
            </a:r>
            <a:r>
              <a:rPr lang="en-GB" sz="1600" b="0" i="0" dirty="0">
                <a:solidFill>
                  <a:srgbClr val="222222"/>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6414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C2934FB-8B13-CD46-062A-B25E9D128591}"/>
              </a:ext>
            </a:extLst>
          </p:cNvPr>
          <p:cNvSpPr>
            <a:spLocks noGrp="1"/>
          </p:cNvSpPr>
          <p:nvPr>
            <p:ph type="body" sz="quarter" idx="14"/>
          </p:nvPr>
        </p:nvSpPr>
        <p:spPr>
          <a:xfrm>
            <a:off x="845073" y="2545940"/>
            <a:ext cx="5685561" cy="1566322"/>
          </a:xfrm>
        </p:spPr>
        <p:txBody>
          <a:bodyPr/>
          <a:lstStyle/>
          <a:p>
            <a:r>
              <a:rPr lang="en-GB">
                <a:solidFill>
                  <a:srgbClr val="002060"/>
                </a:solidFill>
              </a:rPr>
              <a:t>Next steps</a:t>
            </a:r>
          </a:p>
        </p:txBody>
      </p:sp>
    </p:spTree>
    <p:extLst>
      <p:ext uri="{BB962C8B-B14F-4D97-AF65-F5344CB8AC3E}">
        <p14:creationId xmlns:p14="http://schemas.microsoft.com/office/powerpoint/2010/main" val="186048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630001"/>
            <a:ext cx="11404154" cy="865186"/>
          </a:xfrm>
        </p:spPr>
        <p:txBody>
          <a:bodyPr/>
          <a:lstStyle/>
          <a:p>
            <a:r>
              <a:rPr lang="en-GB" dirty="0">
                <a:solidFill>
                  <a:srgbClr val="002060"/>
                </a:solidFill>
              </a:rPr>
              <a:t>Next Steps</a:t>
            </a:r>
            <a:endParaRPr lang="en-GB" spc="-40" dirty="0">
              <a:solidFill>
                <a:srgbClr val="002060"/>
              </a:solidFill>
            </a:endParaRP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6359304" y="1703623"/>
            <a:ext cx="5200673" cy="4524376"/>
          </a:xfrm>
        </p:spPr>
        <p:txBody>
          <a:bodyPr vert="horz" lIns="0" tIns="0" rIns="0" bIns="0" rtlCol="0" anchor="t">
            <a:normAutofit/>
          </a:bodyPr>
          <a:lstStyle/>
          <a:p>
            <a:r>
              <a:rPr lang="en-GB" b="1" dirty="0">
                <a:solidFill>
                  <a:srgbClr val="002060"/>
                </a:solidFill>
              </a:rPr>
              <a:t>Employers/ foundation training sites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cs typeface="Calibri"/>
              </a:rPr>
              <a:t>Continue to develop training posts submitted within the NRS</a:t>
            </a:r>
          </a:p>
          <a:p>
            <a:pPr marL="1028700" lvl="1" indent="-342900"/>
            <a:r>
              <a:rPr lang="en-GB" dirty="0">
                <a:cs typeface="Calibri"/>
              </a:rPr>
              <a:t>Rotations into other sectors</a:t>
            </a:r>
          </a:p>
          <a:p>
            <a:pPr marL="1028700" lvl="1" indent="-342900"/>
            <a:r>
              <a:rPr lang="en-GB" dirty="0">
                <a:cs typeface="Calibri"/>
              </a:rPr>
              <a:t>Develop DS and DPP capacity and capability</a:t>
            </a:r>
          </a:p>
          <a:p>
            <a:pPr marL="1028700" lvl="1" indent="-342900"/>
            <a:r>
              <a:rPr lang="en-GB" dirty="0">
                <a:cs typeface="Calibri"/>
              </a:rPr>
              <a:t>Training Plan development</a:t>
            </a:r>
          </a:p>
          <a:p>
            <a:pPr marL="1028700" lvl="1" indent="-342900"/>
            <a:endParaRPr lang="en-GB" dirty="0">
              <a:cs typeface="Calibri"/>
            </a:endParaRPr>
          </a:p>
          <a:p>
            <a:pPr marL="342900" indent="-342900">
              <a:buFont typeface="Arial" panose="020B0604020202020204" pitchFamily="34" charset="0"/>
              <a:buChar char="•"/>
            </a:pPr>
            <a:r>
              <a:rPr lang="en-GB" dirty="0">
                <a:cs typeface="Calibri"/>
              </a:rPr>
              <a:t>Develop prescribing services and existing prescribers</a:t>
            </a:r>
          </a:p>
          <a:p>
            <a:pPr marL="342900" indent="-342900"/>
            <a:endParaRPr lang="en-GB" dirty="0">
              <a:cs typeface="Calibri"/>
            </a:endParaRPr>
          </a:p>
          <a:p>
            <a:pPr marL="1028700" lvl="1" indent="-342900"/>
            <a:endParaRPr lang="en-GB" dirty="0">
              <a:cs typeface="Calibri"/>
            </a:endParaRPr>
          </a:p>
          <a:p>
            <a:endParaRPr lang="en-GB" sz="2400" dirty="0"/>
          </a:p>
        </p:txBody>
      </p:sp>
      <p:sp>
        <p:nvSpPr>
          <p:cNvPr id="2" name="Content Placeholder 4">
            <a:extLst>
              <a:ext uri="{FF2B5EF4-FFF2-40B4-BE49-F238E27FC236}">
                <a16:creationId xmlns:a16="http://schemas.microsoft.com/office/drawing/2014/main" id="{45A83655-C2ED-C23C-82EB-04E0035CC605}"/>
              </a:ext>
            </a:extLst>
          </p:cNvPr>
          <p:cNvSpPr txBox="1">
            <a:spLocks/>
          </p:cNvSpPr>
          <p:nvPr/>
        </p:nvSpPr>
        <p:spPr>
          <a:xfrm>
            <a:off x="514327" y="1703623"/>
            <a:ext cx="5318370" cy="4524376"/>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002060"/>
                </a:solidFill>
              </a:rPr>
              <a:t>NHSE WT&amp;E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cs typeface="Calibri"/>
              </a:rPr>
              <a:t>Continue to support training sites to develop plans</a:t>
            </a:r>
          </a:p>
          <a:p>
            <a:pPr marL="342900" indent="-342900">
              <a:buFont typeface="Arial" panose="020B0604020202020204" pitchFamily="34" charset="0"/>
              <a:buChar char="•"/>
            </a:pPr>
            <a:endParaRPr lang="en-GB" dirty="0">
              <a:cs typeface="Calibri"/>
            </a:endParaRPr>
          </a:p>
          <a:p>
            <a:pPr marL="342900" indent="-342900">
              <a:buFont typeface="Arial" panose="020B0604020202020204" pitchFamily="34" charset="0"/>
              <a:buChar char="•"/>
            </a:pPr>
            <a:r>
              <a:rPr lang="en-GB" dirty="0">
                <a:cs typeface="Calibri"/>
              </a:rPr>
              <a:t>Development of additional support materials for supervisors</a:t>
            </a:r>
          </a:p>
          <a:p>
            <a:pPr marL="342900" indent="-342900">
              <a:buFont typeface="Arial" panose="020B0604020202020204" pitchFamily="34" charset="0"/>
              <a:buChar char="•"/>
            </a:pPr>
            <a:endParaRPr lang="en-GB" dirty="0">
              <a:cs typeface="Calibri"/>
            </a:endParaRPr>
          </a:p>
          <a:p>
            <a:pPr marL="342900" indent="-342900">
              <a:buFont typeface="Arial" panose="020B0604020202020204" pitchFamily="34" charset="0"/>
              <a:buChar char="•"/>
            </a:pPr>
            <a:r>
              <a:rPr lang="en-GB" dirty="0">
                <a:cs typeface="Calibri"/>
              </a:rPr>
              <a:t>Confirmation of further details relating to training course provision</a:t>
            </a:r>
            <a:endParaRPr lang="en-GB" dirty="0"/>
          </a:p>
          <a:p>
            <a:pPr marL="1028700" lvl="1" indent="-342900"/>
            <a:endParaRPr lang="en-GB" dirty="0">
              <a:cs typeface="Calibri"/>
            </a:endParaRPr>
          </a:p>
          <a:p>
            <a:endParaRPr lang="en-GB" sz="2400" dirty="0"/>
          </a:p>
        </p:txBody>
      </p:sp>
    </p:spTree>
    <p:extLst>
      <p:ext uri="{BB962C8B-B14F-4D97-AF65-F5344CB8AC3E}">
        <p14:creationId xmlns:p14="http://schemas.microsoft.com/office/powerpoint/2010/main" val="426554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7119D3-BCDC-4C4A-A04F-B13CF9323CB7}"/>
              </a:ext>
            </a:extLst>
          </p:cNvPr>
          <p:cNvSpPr>
            <a:spLocks noGrp="1"/>
          </p:cNvSpPr>
          <p:nvPr>
            <p:ph type="title"/>
          </p:nvPr>
        </p:nvSpPr>
        <p:spPr>
          <a:xfrm>
            <a:off x="393922" y="422475"/>
            <a:ext cx="11404154" cy="865186"/>
          </a:xfrm>
        </p:spPr>
        <p:txBody>
          <a:bodyPr>
            <a:normAutofit/>
          </a:bodyPr>
          <a:lstStyle/>
          <a:p>
            <a:r>
              <a:rPr lang="en-GB" dirty="0">
                <a:solidFill>
                  <a:srgbClr val="002060"/>
                </a:solidFill>
              </a:rPr>
              <a:t>NHS England Regional Contacts</a:t>
            </a:r>
            <a:br>
              <a:rPr lang="en-GB" dirty="0">
                <a:solidFill>
                  <a:srgbClr val="003087"/>
                </a:solidFill>
              </a:rPr>
            </a:br>
            <a:r>
              <a:rPr lang="en-GB" sz="2200" dirty="0">
                <a:solidFill>
                  <a:srgbClr val="425563"/>
                </a:solidFill>
              </a:rPr>
              <a:t>For advice and information about planning foundation trainee pharmacist places</a:t>
            </a:r>
            <a:endParaRPr lang="en-GB" dirty="0">
              <a:solidFill>
                <a:srgbClr val="425563"/>
              </a:solidFill>
            </a:endParaRPr>
          </a:p>
        </p:txBody>
      </p:sp>
      <p:graphicFrame>
        <p:nvGraphicFramePr>
          <p:cNvPr id="5" name="Table 4">
            <a:extLst>
              <a:ext uri="{FF2B5EF4-FFF2-40B4-BE49-F238E27FC236}">
                <a16:creationId xmlns:a16="http://schemas.microsoft.com/office/drawing/2014/main" id="{8FE68F14-C266-4850-34F9-4C71114B791F}"/>
              </a:ext>
            </a:extLst>
          </p:cNvPr>
          <p:cNvGraphicFramePr>
            <a:graphicFrameLocks noGrp="1"/>
          </p:cNvGraphicFramePr>
          <p:nvPr>
            <p:extLst>
              <p:ext uri="{D42A27DB-BD31-4B8C-83A1-F6EECF244321}">
                <p14:modId xmlns:p14="http://schemas.microsoft.com/office/powerpoint/2010/main" val="1095135253"/>
              </p:ext>
            </p:extLst>
          </p:nvPr>
        </p:nvGraphicFramePr>
        <p:xfrm>
          <a:off x="527272" y="1453184"/>
          <a:ext cx="10786349" cy="3909458"/>
        </p:xfrm>
        <a:graphic>
          <a:graphicData uri="http://schemas.openxmlformats.org/drawingml/2006/table">
            <a:tbl>
              <a:tblPr firstRow="1" bandRow="1">
                <a:tableStyleId>{5C22544A-7EE6-4342-B048-85BDC9FD1C3A}</a:tableStyleId>
              </a:tblPr>
              <a:tblGrid>
                <a:gridCol w="4418801">
                  <a:extLst>
                    <a:ext uri="{9D8B030D-6E8A-4147-A177-3AD203B41FA5}">
                      <a16:colId xmlns:a16="http://schemas.microsoft.com/office/drawing/2014/main" val="4129823785"/>
                    </a:ext>
                  </a:extLst>
                </a:gridCol>
                <a:gridCol w="6367548">
                  <a:extLst>
                    <a:ext uri="{9D8B030D-6E8A-4147-A177-3AD203B41FA5}">
                      <a16:colId xmlns:a16="http://schemas.microsoft.com/office/drawing/2014/main" val="2595163150"/>
                    </a:ext>
                  </a:extLst>
                </a:gridCol>
              </a:tblGrid>
              <a:tr h="627169">
                <a:tc>
                  <a:txBody>
                    <a:bodyPr/>
                    <a:lstStyle/>
                    <a:p>
                      <a:r>
                        <a:rPr lang="en-GB" sz="2000">
                          <a:solidFill>
                            <a:schemeClr val="bg1"/>
                          </a:solidFill>
                        </a:rPr>
                        <a:t>Region</a:t>
                      </a:r>
                    </a:p>
                  </a:txBody>
                  <a:tcPr/>
                </a:tc>
                <a:tc>
                  <a:txBody>
                    <a:bodyPr/>
                    <a:lstStyle/>
                    <a:p>
                      <a:r>
                        <a:rPr lang="en-GB" sz="2000" dirty="0">
                          <a:solidFill>
                            <a:schemeClr val="bg1"/>
                          </a:solidFill>
                        </a:rPr>
                        <a:t>Contact email</a:t>
                      </a:r>
                    </a:p>
                  </a:txBody>
                  <a:tcPr/>
                </a:tc>
                <a:extLst>
                  <a:ext uri="{0D108BD9-81ED-4DB2-BD59-A6C34878D82A}">
                    <a16:rowId xmlns:a16="http://schemas.microsoft.com/office/drawing/2014/main" val="3138641067"/>
                  </a:ext>
                </a:extLst>
              </a:tr>
              <a:tr h="432495">
                <a:tc>
                  <a:txBody>
                    <a:bodyPr/>
                    <a:lstStyle/>
                    <a:p>
                      <a:r>
                        <a:rPr lang="en-GB" sz="2000">
                          <a:solidFill>
                            <a:schemeClr val="accent2">
                              <a:lumMod val="75000"/>
                            </a:schemeClr>
                          </a:solidFill>
                        </a:rPr>
                        <a:t>North West</a:t>
                      </a:r>
                    </a:p>
                  </a:txBody>
                  <a:tcPr/>
                </a:tc>
                <a:tc>
                  <a:txBody>
                    <a:bodyPr/>
                    <a:lstStyle/>
                    <a:p>
                      <a:r>
                        <a:rPr lang="en-GB" sz="1800" u="sng" kern="1200" dirty="0">
                          <a:solidFill>
                            <a:schemeClr val="dk1"/>
                          </a:solidFill>
                          <a:effectLst/>
                          <a:latin typeface="+mn-lt"/>
                          <a:ea typeface="+mn-ea"/>
                          <a:cs typeface="+mn-cs"/>
                          <a:hlinkClick r:id="rId2"/>
                        </a:rPr>
                        <a:t>england.WTEpharmacy.nw@nhs.net</a:t>
                      </a:r>
                      <a:endParaRPr lang="en-GB" sz="1800" dirty="0">
                        <a:solidFill>
                          <a:schemeClr val="accent2">
                            <a:lumMod val="75000"/>
                          </a:schemeClr>
                        </a:solidFill>
                      </a:endParaRPr>
                    </a:p>
                  </a:txBody>
                  <a:tcPr/>
                </a:tc>
                <a:extLst>
                  <a:ext uri="{0D108BD9-81ED-4DB2-BD59-A6C34878D82A}">
                    <a16:rowId xmlns:a16="http://schemas.microsoft.com/office/drawing/2014/main" val="591816272"/>
                  </a:ext>
                </a:extLst>
              </a:tr>
              <a:tr h="454796">
                <a:tc>
                  <a:txBody>
                    <a:bodyPr/>
                    <a:lstStyle/>
                    <a:p>
                      <a:r>
                        <a:rPr lang="en-GB" sz="2000" dirty="0">
                          <a:solidFill>
                            <a:schemeClr val="accent2">
                              <a:lumMod val="75000"/>
                            </a:schemeClr>
                          </a:solidFill>
                        </a:rPr>
                        <a:t>North East Yorkshire and Humber</a:t>
                      </a:r>
                    </a:p>
                  </a:txBody>
                  <a:tcPr/>
                </a:tc>
                <a:tc>
                  <a:txBody>
                    <a:bodyPr/>
                    <a:lstStyle/>
                    <a:p>
                      <a:r>
                        <a:rPr lang="en-GB" sz="1800" u="sng" kern="1200" dirty="0">
                          <a:solidFill>
                            <a:schemeClr val="dk1"/>
                          </a:solidFill>
                          <a:effectLst/>
                          <a:latin typeface="+mn-lt"/>
                          <a:ea typeface="+mn-ea"/>
                          <a:cs typeface="+mn-cs"/>
                          <a:hlinkClick r:id="rId3"/>
                        </a:rPr>
                        <a:t>england.WTEpharmacy.ney@nhs.net</a:t>
                      </a:r>
                      <a:endParaRPr lang="en-GB" sz="1800" dirty="0">
                        <a:solidFill>
                          <a:schemeClr val="accent2">
                            <a:lumMod val="75000"/>
                          </a:schemeClr>
                        </a:solidFill>
                      </a:endParaRPr>
                    </a:p>
                  </a:txBody>
                  <a:tcPr/>
                </a:tc>
                <a:extLst>
                  <a:ext uri="{0D108BD9-81ED-4DB2-BD59-A6C34878D82A}">
                    <a16:rowId xmlns:a16="http://schemas.microsoft.com/office/drawing/2014/main" val="1326082307"/>
                  </a:ext>
                </a:extLst>
              </a:tr>
              <a:tr h="665018">
                <a:tc>
                  <a:txBody>
                    <a:bodyPr/>
                    <a:lstStyle/>
                    <a:p>
                      <a:r>
                        <a:rPr lang="en-GB" sz="2000">
                          <a:solidFill>
                            <a:schemeClr val="accent2">
                              <a:lumMod val="75000"/>
                            </a:schemeClr>
                          </a:solidFill>
                        </a:rPr>
                        <a:t>Midlands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hlinkClick r:id="rId4"/>
                        </a:rPr>
                        <a:t>england.foundationpharmacy.midlands@nhs.net</a:t>
                      </a:r>
                      <a:r>
                        <a:rPr lang="en-GB" sz="1800" dirty="0"/>
                        <a:t> </a:t>
                      </a:r>
                      <a:endParaRPr lang="en-GB" sz="1800" dirty="0">
                        <a:hlinkClick r:id="rId5"/>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hlinkClick r:id="rId5"/>
                        </a:rPr>
                        <a:t>england.WTEpharmacy.mids@nhs.net</a:t>
                      </a:r>
                      <a:endParaRPr lang="en-GB" sz="1800" dirty="0">
                        <a:solidFill>
                          <a:schemeClr val="accent2">
                            <a:lumMod val="75000"/>
                          </a:schemeClr>
                        </a:solidFill>
                      </a:endParaRPr>
                    </a:p>
                  </a:txBody>
                  <a:tcPr/>
                </a:tc>
                <a:extLst>
                  <a:ext uri="{0D108BD9-81ED-4DB2-BD59-A6C34878D82A}">
                    <a16:rowId xmlns:a16="http://schemas.microsoft.com/office/drawing/2014/main" val="552573885"/>
                  </a:ext>
                </a:extLst>
              </a:tr>
              <a:tr h="432495">
                <a:tc>
                  <a:txBody>
                    <a:bodyPr/>
                    <a:lstStyle/>
                    <a:p>
                      <a:r>
                        <a:rPr lang="en-GB" sz="2000" dirty="0">
                          <a:solidFill>
                            <a:schemeClr val="accent2">
                              <a:lumMod val="75000"/>
                            </a:schemeClr>
                          </a:solidFill>
                        </a:rPr>
                        <a:t>East of England</a:t>
                      </a:r>
                    </a:p>
                  </a:txBody>
                  <a:tcPr/>
                </a:tc>
                <a:tc>
                  <a:txBody>
                    <a:bodyPr/>
                    <a:lstStyle/>
                    <a:p>
                      <a:r>
                        <a:rPr lang="en-GB" sz="1800" dirty="0">
                          <a:solidFill>
                            <a:schemeClr val="accent2">
                              <a:lumMod val="75000"/>
                            </a:schemeClr>
                          </a:solidFill>
                          <a:hlinkClick r:id="rId6"/>
                        </a:rPr>
                        <a:t>england.WTEpharmacy.eoe@nhs.net</a:t>
                      </a:r>
                      <a:r>
                        <a:rPr lang="en-GB" sz="1800" dirty="0">
                          <a:solidFill>
                            <a:schemeClr val="accent2">
                              <a:lumMod val="75000"/>
                            </a:schemeClr>
                          </a:solidFill>
                        </a:rPr>
                        <a:t> </a:t>
                      </a:r>
                    </a:p>
                  </a:txBody>
                  <a:tcPr/>
                </a:tc>
                <a:extLst>
                  <a:ext uri="{0D108BD9-81ED-4DB2-BD59-A6C34878D82A}">
                    <a16:rowId xmlns:a16="http://schemas.microsoft.com/office/drawing/2014/main" val="2418401957"/>
                  </a:ext>
                </a:extLst>
              </a:tr>
              <a:tr h="432495">
                <a:tc>
                  <a:txBody>
                    <a:bodyPr/>
                    <a:lstStyle/>
                    <a:p>
                      <a:r>
                        <a:rPr lang="en-GB" sz="2000" dirty="0">
                          <a:solidFill>
                            <a:schemeClr val="accent2">
                              <a:lumMod val="75000"/>
                            </a:schemeClr>
                          </a:solidFill>
                        </a:rPr>
                        <a:t>South West</a:t>
                      </a:r>
                    </a:p>
                  </a:txBody>
                  <a:tcPr/>
                </a:tc>
                <a:tc>
                  <a:txBody>
                    <a:bodyPr/>
                    <a:lstStyle/>
                    <a:p>
                      <a:r>
                        <a:rPr lang="en-GB" sz="1800" u="sng" kern="1200" dirty="0">
                          <a:solidFill>
                            <a:schemeClr val="dk1"/>
                          </a:solidFill>
                          <a:effectLst/>
                          <a:latin typeface="+mn-lt"/>
                          <a:ea typeface="+mn-ea"/>
                          <a:cs typeface="+mn-cs"/>
                          <a:hlinkClick r:id="rId7"/>
                        </a:rPr>
                        <a:t>england.WTEpharmacy.sw@nhs.net</a:t>
                      </a:r>
                      <a:endParaRPr lang="en-GB" sz="1800" dirty="0">
                        <a:solidFill>
                          <a:schemeClr val="accent2">
                            <a:lumMod val="75000"/>
                          </a:schemeClr>
                        </a:solidFill>
                      </a:endParaRPr>
                    </a:p>
                  </a:txBody>
                  <a:tcPr/>
                </a:tc>
                <a:extLst>
                  <a:ext uri="{0D108BD9-81ED-4DB2-BD59-A6C34878D82A}">
                    <a16:rowId xmlns:a16="http://schemas.microsoft.com/office/drawing/2014/main" val="467087089"/>
                  </a:ext>
                </a:extLst>
              </a:tr>
              <a:tr h="432495">
                <a:tc>
                  <a:txBody>
                    <a:bodyPr/>
                    <a:lstStyle/>
                    <a:p>
                      <a:r>
                        <a:rPr lang="en-GB" sz="2000">
                          <a:solidFill>
                            <a:schemeClr val="accent2">
                              <a:lumMod val="75000"/>
                            </a:schemeClr>
                          </a:solidFill>
                        </a:rPr>
                        <a:t>South East</a:t>
                      </a:r>
                    </a:p>
                  </a:txBody>
                  <a:tcPr/>
                </a:tc>
                <a:tc>
                  <a:txBody>
                    <a:bodyPr/>
                    <a:lstStyle/>
                    <a:p>
                      <a:r>
                        <a:rPr lang="en-GB" sz="1800" u="sng" kern="1200" dirty="0">
                          <a:solidFill>
                            <a:schemeClr val="dk1"/>
                          </a:solidFill>
                          <a:effectLst/>
                          <a:latin typeface="+mn-lt"/>
                          <a:ea typeface="+mn-ea"/>
                          <a:cs typeface="+mn-cs"/>
                          <a:hlinkClick r:id="rId8"/>
                        </a:rPr>
                        <a:t>england.WTEpharmacy.se@nhs.net</a:t>
                      </a:r>
                      <a:endParaRPr lang="en-GB" sz="1800" dirty="0">
                        <a:solidFill>
                          <a:schemeClr val="accent2">
                            <a:lumMod val="75000"/>
                          </a:schemeClr>
                        </a:solidFill>
                      </a:endParaRPr>
                    </a:p>
                  </a:txBody>
                  <a:tcPr/>
                </a:tc>
                <a:extLst>
                  <a:ext uri="{0D108BD9-81ED-4DB2-BD59-A6C34878D82A}">
                    <a16:rowId xmlns:a16="http://schemas.microsoft.com/office/drawing/2014/main" val="2989153572"/>
                  </a:ext>
                </a:extLst>
              </a:tr>
              <a:tr h="432495">
                <a:tc>
                  <a:txBody>
                    <a:bodyPr/>
                    <a:lstStyle/>
                    <a:p>
                      <a:r>
                        <a:rPr lang="en-GB" sz="2000">
                          <a:solidFill>
                            <a:schemeClr val="accent2">
                              <a:lumMod val="75000"/>
                            </a:schemeClr>
                          </a:solidFill>
                        </a:rPr>
                        <a:t>London</a:t>
                      </a:r>
                    </a:p>
                  </a:txBody>
                  <a:tcPr/>
                </a:tc>
                <a:tc>
                  <a:txBody>
                    <a:bodyPr/>
                    <a:lstStyle/>
                    <a:p>
                      <a:r>
                        <a:rPr lang="en-GB" sz="1800" u="sng" kern="1200" dirty="0">
                          <a:solidFill>
                            <a:schemeClr val="dk1"/>
                          </a:solidFill>
                          <a:effectLst/>
                          <a:latin typeface="+mn-lt"/>
                          <a:ea typeface="+mn-ea"/>
                          <a:cs typeface="+mn-cs"/>
                          <a:hlinkClick r:id="rId9"/>
                        </a:rPr>
                        <a:t>england.WTEpharmacy.london@nhs.net</a:t>
                      </a:r>
                      <a:endParaRPr lang="en-GB" sz="1800" dirty="0">
                        <a:solidFill>
                          <a:schemeClr val="accent2">
                            <a:lumMod val="75000"/>
                          </a:schemeClr>
                        </a:solidFill>
                      </a:endParaRPr>
                    </a:p>
                  </a:txBody>
                  <a:tcPr/>
                </a:tc>
                <a:extLst>
                  <a:ext uri="{0D108BD9-81ED-4DB2-BD59-A6C34878D82A}">
                    <a16:rowId xmlns:a16="http://schemas.microsoft.com/office/drawing/2014/main" val="2741694639"/>
                  </a:ext>
                </a:extLst>
              </a:tr>
            </a:tbl>
          </a:graphicData>
        </a:graphic>
      </p:graphicFrame>
    </p:spTree>
    <p:extLst>
      <p:ext uri="{BB962C8B-B14F-4D97-AF65-F5344CB8AC3E}">
        <p14:creationId xmlns:p14="http://schemas.microsoft.com/office/powerpoint/2010/main" val="89610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1025655"/>
            <a:ext cx="11404154" cy="865186"/>
          </a:xfrm>
        </p:spPr>
        <p:txBody>
          <a:bodyPr/>
          <a:lstStyle/>
          <a:p>
            <a:r>
              <a:rPr lang="en-GB">
                <a:solidFill>
                  <a:srgbClr val="002060"/>
                </a:solidFill>
              </a:rPr>
              <a:t>Find out more and get in touch</a:t>
            </a:r>
            <a:endParaRPr lang="en-GB" spc="-40">
              <a:solidFill>
                <a:srgbClr val="002060"/>
              </a:solidFill>
            </a:endParaRPr>
          </a:p>
        </p:txBody>
      </p:sp>
      <p:sp>
        <p:nvSpPr>
          <p:cNvPr id="4" name="Content Placeholder 3">
            <a:extLst>
              <a:ext uri="{FF2B5EF4-FFF2-40B4-BE49-F238E27FC236}">
                <a16:creationId xmlns:a16="http://schemas.microsoft.com/office/drawing/2014/main" id="{CE815DB1-D096-5A7C-39EA-C4267B650794}"/>
              </a:ext>
            </a:extLst>
          </p:cNvPr>
          <p:cNvSpPr>
            <a:spLocks noGrp="1"/>
          </p:cNvSpPr>
          <p:nvPr>
            <p:ph idx="1"/>
          </p:nvPr>
        </p:nvSpPr>
        <p:spPr>
          <a:xfrm>
            <a:off x="432000" y="2180492"/>
            <a:ext cx="11088000" cy="4047507"/>
          </a:xfrm>
        </p:spPr>
        <p:txBody>
          <a:bodyPr>
            <a:normAutofit fontScale="92500"/>
          </a:bodyPr>
          <a:lstStyle/>
          <a:p>
            <a:r>
              <a:rPr lang="en-GB" sz="2400"/>
              <a:t>To receive news by email about the initial education and training of pharmacists, please complete this form: </a:t>
            </a:r>
            <a:r>
              <a:rPr lang="en-GB" sz="2400">
                <a:hlinkClick r:id="rId3"/>
              </a:rPr>
              <a:t>https://healtheducationyh.onlinesurveys.ac.uk/register-for-ietp-updates</a:t>
            </a:r>
            <a:endParaRPr lang="en-GB" sz="2400"/>
          </a:p>
          <a:p>
            <a:endParaRPr lang="en-GB" sz="2400"/>
          </a:p>
          <a:p>
            <a:r>
              <a:rPr lang="en-GB" sz="2400"/>
              <a:t>Engage with the Assessment Strategy and E-portfolio: </a:t>
            </a:r>
            <a:r>
              <a:rPr lang="en-GB" sz="2400">
                <a:hlinkClick r:id="rId4"/>
              </a:rPr>
              <a:t>www.hee.nhs.uk/our-work/pharmacy/trainee-pharmacist-foundation-year-programme</a:t>
            </a:r>
            <a:r>
              <a:rPr lang="en-GB" sz="2400"/>
              <a:t>   </a:t>
            </a:r>
          </a:p>
          <a:p>
            <a:endParaRPr lang="en-GB" sz="2400"/>
          </a:p>
          <a:p>
            <a:r>
              <a:rPr lang="en-GB" sz="2400"/>
              <a:t>Bookmark the NRS/Oriel site: </a:t>
            </a:r>
            <a:r>
              <a:rPr lang="en-GB" sz="2400">
                <a:solidFill>
                  <a:srgbClr val="0563C1"/>
                </a:solidFill>
                <a:hlinkClick r:id="rId5">
                  <a:extLst>
                    <a:ext uri="{A12FA001-AC4F-418D-AE19-62706E023703}">
                      <ahyp:hlinkClr xmlns:ahyp="http://schemas.microsoft.com/office/drawing/2018/hyperlinkcolor" val="tx"/>
                    </a:ext>
                  </a:extLst>
                </a:hlinkClick>
              </a:rPr>
              <a:t>www.lasepharmacy.hee.nhs.uk/national-recruitment/</a:t>
            </a:r>
            <a:r>
              <a:rPr lang="en-GB" sz="2400"/>
              <a:t> </a:t>
            </a:r>
          </a:p>
          <a:p>
            <a:endParaRPr lang="en-GB" sz="2400"/>
          </a:p>
          <a:p>
            <a:r>
              <a:rPr lang="en-GB" sz="2400"/>
              <a:t>Email address: </a:t>
            </a:r>
            <a:r>
              <a:rPr lang="en-GB" sz="2400">
                <a:hlinkClick r:id="rId6"/>
              </a:rPr>
              <a:t>england.traineepharmacist@nhs.net</a:t>
            </a:r>
            <a:endParaRPr lang="en-GB"/>
          </a:p>
        </p:txBody>
      </p:sp>
    </p:spTree>
    <p:extLst>
      <p:ext uri="{BB962C8B-B14F-4D97-AF65-F5344CB8AC3E}">
        <p14:creationId xmlns:p14="http://schemas.microsoft.com/office/powerpoint/2010/main" val="16894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20777" y="887453"/>
            <a:ext cx="11404154" cy="865186"/>
          </a:xfrm>
        </p:spPr>
        <p:txBody>
          <a:bodyPr/>
          <a:lstStyle/>
          <a:p>
            <a:r>
              <a:rPr lang="en-GB" spc="-30">
                <a:solidFill>
                  <a:srgbClr val="002060"/>
                </a:solidFill>
                <a:latin typeface="Arial"/>
                <a:cs typeface="Arial"/>
              </a:rPr>
              <a:t>IETP</a:t>
            </a:r>
            <a:r>
              <a:rPr lang="en-GB"/>
              <a:t> </a:t>
            </a:r>
            <a:r>
              <a:rPr lang="en-GB" spc="-30">
                <a:solidFill>
                  <a:srgbClr val="002060"/>
                </a:solidFill>
                <a:latin typeface="Arial"/>
                <a:cs typeface="Arial"/>
              </a:rPr>
              <a:t>reform – key facts (2)</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1999" y="2114321"/>
            <a:ext cx="11492931" cy="4113678"/>
          </a:xfrm>
        </p:spPr>
        <p:txBody>
          <a:bodyPr vert="horz" lIns="0" tIns="0" rIns="0" bIns="0" rtlCol="0" anchor="t">
            <a:normAutofit fontScale="85000" lnSpcReduction="20000"/>
          </a:bodyPr>
          <a:lstStyle/>
          <a:p>
            <a:pPr marL="342900" indent="-342900">
              <a:buFont typeface="Arial" panose="020B0604020202020204" pitchFamily="34" charset="0"/>
              <a:buChar char="•"/>
            </a:pPr>
            <a:r>
              <a:rPr lang="en-GB" sz="2400"/>
              <a:t>The 2025/26 Foundation Training Year is the first year where:</a:t>
            </a:r>
          </a:p>
          <a:p>
            <a:pPr marL="1143000" lvl="1" indent="-457200">
              <a:buAutoNum type="arabicParenBoth"/>
            </a:pPr>
            <a:r>
              <a:rPr lang="en-GB" sz="2400"/>
              <a:t>NHSE WT&amp;E will take on delegated responsibility from the </a:t>
            </a:r>
            <a:r>
              <a:rPr lang="en-GB" sz="2400" err="1"/>
              <a:t>GPhC</a:t>
            </a:r>
            <a:r>
              <a:rPr lang="en-GB" sz="2400"/>
              <a:t> for the quality assurance/management of all foundation trainee pharmacists in England</a:t>
            </a:r>
          </a:p>
          <a:p>
            <a:pPr marL="1143000" lvl="1" indent="-457200">
              <a:buAutoNum type="arabicParenBoth"/>
            </a:pPr>
            <a:r>
              <a:rPr lang="en-GB" sz="2400"/>
              <a:t>The </a:t>
            </a:r>
            <a:r>
              <a:rPr lang="en-GB" sz="2400" b="1"/>
              <a:t>full</a:t>
            </a:r>
            <a:r>
              <a:rPr lang="en-GB" sz="2400"/>
              <a:t> new learning outcomes (incorporating independent prescribing) will be used</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All trainees graduating from university against the new learning outcomes will have to be assessed against all new learning outcomes including independent prescribing during the foundation year</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There will be some graduates entering foundation training in 2025/26 who will not have graduated against the new learning outcomes and will not be able to be an independent prescriber at first registration:</a:t>
            </a:r>
          </a:p>
          <a:p>
            <a:pPr marL="1028700" lvl="1" indent="-342900"/>
            <a:r>
              <a:rPr lang="en-GB" sz="2400"/>
              <a:t>Some </a:t>
            </a:r>
            <a:r>
              <a:rPr lang="en-GB" sz="2400" err="1"/>
              <a:t>MPharm</a:t>
            </a:r>
            <a:r>
              <a:rPr lang="en-GB" sz="2400"/>
              <a:t> graduates who have started against the old learning outcomes and have had their learning interrupted</a:t>
            </a:r>
          </a:p>
          <a:p>
            <a:pPr marL="1028700" lvl="1" indent="-342900"/>
            <a:r>
              <a:rPr lang="en-GB" sz="2400"/>
              <a:t>Graduates from OSPAP (Overseas Pharmacists' Assessment Programme) </a:t>
            </a:r>
            <a:endParaRPr lang="en-GB" sz="2400">
              <a:cs typeface="Arial"/>
            </a:endParaRP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endParaRPr lang="en-GB" sz="2400"/>
          </a:p>
          <a:p>
            <a:endParaRPr lang="en-GB" sz="2400"/>
          </a:p>
        </p:txBody>
      </p:sp>
    </p:spTree>
    <p:extLst>
      <p:ext uri="{BB962C8B-B14F-4D97-AF65-F5344CB8AC3E}">
        <p14:creationId xmlns:p14="http://schemas.microsoft.com/office/powerpoint/2010/main" val="95038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C53EA6-A48A-A0A3-E0E5-0FC95FB92973}"/>
              </a:ext>
            </a:extLst>
          </p:cNvPr>
          <p:cNvPicPr>
            <a:picLocks noChangeAspect="1"/>
          </p:cNvPicPr>
          <p:nvPr/>
        </p:nvPicPr>
        <p:blipFill>
          <a:blip r:embed="rId2"/>
          <a:stretch>
            <a:fillRect/>
          </a:stretch>
        </p:blipFill>
        <p:spPr>
          <a:xfrm>
            <a:off x="810969" y="1497061"/>
            <a:ext cx="10150962" cy="4206777"/>
          </a:xfrm>
          <a:prstGeom prst="rect">
            <a:avLst/>
          </a:prstGeom>
        </p:spPr>
      </p:pic>
      <p:sp>
        <p:nvSpPr>
          <p:cNvPr id="8" name="TextBox 7">
            <a:extLst>
              <a:ext uri="{FF2B5EF4-FFF2-40B4-BE49-F238E27FC236}">
                <a16:creationId xmlns:a16="http://schemas.microsoft.com/office/drawing/2014/main" id="{F7042AC0-0381-8CED-9234-E7CF37B69DD5}"/>
              </a:ext>
            </a:extLst>
          </p:cNvPr>
          <p:cNvSpPr txBox="1"/>
          <p:nvPr/>
        </p:nvSpPr>
        <p:spPr>
          <a:xfrm>
            <a:off x="810969" y="6334780"/>
            <a:ext cx="7548562" cy="523220"/>
          </a:xfrm>
          <a:prstGeom prst="rect">
            <a:avLst/>
          </a:prstGeom>
          <a:noFill/>
        </p:spPr>
        <p:txBody>
          <a:bodyPr wrap="square">
            <a:spAutoFit/>
          </a:bodyPr>
          <a:lstStyle/>
          <a:p>
            <a:r>
              <a:rPr lang="en-GB" sz="1400">
                <a:hlinkClick r:id="rId3"/>
              </a:rPr>
              <a:t>https://www.pharmacyregulation.org/sites/default/files/document/standards-for-the-initial-education-and-training-of-pharmacists-january-2021_final-v1.3.pdf</a:t>
            </a:r>
            <a:r>
              <a:rPr lang="en-GB" sz="1400"/>
              <a:t> </a:t>
            </a:r>
          </a:p>
        </p:txBody>
      </p:sp>
    </p:spTree>
    <p:extLst>
      <p:ext uri="{BB962C8B-B14F-4D97-AF65-F5344CB8AC3E}">
        <p14:creationId xmlns:p14="http://schemas.microsoft.com/office/powerpoint/2010/main" val="307626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D91C164-7D16-83A6-2A77-2FEDA35B4711}"/>
              </a:ext>
            </a:extLst>
          </p:cNvPr>
          <p:cNvSpPr>
            <a:spLocks noGrp="1"/>
          </p:cNvSpPr>
          <p:nvPr>
            <p:ph type="body" sz="quarter" idx="14"/>
          </p:nvPr>
        </p:nvSpPr>
        <p:spPr>
          <a:xfrm>
            <a:off x="1032398" y="2425290"/>
            <a:ext cx="9502252" cy="1566322"/>
          </a:xfrm>
        </p:spPr>
        <p:txBody>
          <a:bodyPr/>
          <a:lstStyle/>
          <a:p>
            <a:r>
              <a:rPr lang="en-GB" spc="-30" dirty="0">
                <a:solidFill>
                  <a:srgbClr val="002060"/>
                </a:solidFill>
                <a:latin typeface="Arial"/>
                <a:cs typeface="Arial"/>
              </a:rPr>
              <a:t>Supervision and Assessment in 2025/26</a:t>
            </a:r>
            <a:endParaRPr lang="en-GB" dirty="0"/>
          </a:p>
        </p:txBody>
      </p:sp>
    </p:spTree>
    <p:extLst>
      <p:ext uri="{BB962C8B-B14F-4D97-AF65-F5344CB8AC3E}">
        <p14:creationId xmlns:p14="http://schemas.microsoft.com/office/powerpoint/2010/main" val="424355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137941"/>
            <a:ext cx="11404154" cy="865186"/>
          </a:xfrm>
        </p:spPr>
        <p:txBody>
          <a:bodyPr>
            <a:normAutofit/>
          </a:bodyPr>
          <a:lstStyle/>
          <a:p>
            <a:r>
              <a:rPr lang="en-GB" spc="-30" dirty="0">
                <a:solidFill>
                  <a:srgbClr val="002060"/>
                </a:solidFill>
                <a:latin typeface="Arial"/>
                <a:cs typeface="Arial"/>
              </a:rPr>
              <a:t>Supervision and Assessment (1)</a:t>
            </a:r>
          </a:p>
        </p:txBody>
      </p:sp>
      <p:sp>
        <p:nvSpPr>
          <p:cNvPr id="3" name="Content Placeholder 2">
            <a:extLst>
              <a:ext uri="{FF2B5EF4-FFF2-40B4-BE49-F238E27FC236}">
                <a16:creationId xmlns:a16="http://schemas.microsoft.com/office/drawing/2014/main" id="{4F0F6683-A38F-3867-FC24-8B9A5CEA6E2C}"/>
              </a:ext>
            </a:extLst>
          </p:cNvPr>
          <p:cNvSpPr>
            <a:spLocks noGrp="1"/>
          </p:cNvSpPr>
          <p:nvPr>
            <p:ph idx="1"/>
          </p:nvPr>
        </p:nvSpPr>
        <p:spPr>
          <a:xfrm>
            <a:off x="165300" y="6410180"/>
            <a:ext cx="11088000" cy="379649"/>
          </a:xfrm>
        </p:spPr>
        <p:txBody>
          <a:bodyPr>
            <a:normAutofit fontScale="55000" lnSpcReduction="20000"/>
          </a:bodyPr>
          <a:lstStyle/>
          <a:p>
            <a:r>
              <a:rPr lang="en-GB">
                <a:hlinkClick r:id="rId3"/>
              </a:rPr>
              <a:t>https://www.hee.nhs.uk/our-work/pharmacy/transforming-pharmacy-education-training/initial-education-training-pharmacists-reform-programme/implementing-foundation-pharmacist</a:t>
            </a:r>
            <a:endParaRPr lang="en-GB"/>
          </a:p>
          <a:p>
            <a:endParaRPr lang="en-GB"/>
          </a:p>
        </p:txBody>
      </p:sp>
      <p:pic>
        <p:nvPicPr>
          <p:cNvPr id="6" name="Picture 5">
            <a:extLst>
              <a:ext uri="{FF2B5EF4-FFF2-40B4-BE49-F238E27FC236}">
                <a16:creationId xmlns:a16="http://schemas.microsoft.com/office/drawing/2014/main" id="{B8D668C8-828E-8E5C-F01D-071C1B1175D4}"/>
              </a:ext>
            </a:extLst>
          </p:cNvPr>
          <p:cNvPicPr>
            <a:picLocks noChangeAspect="1"/>
          </p:cNvPicPr>
          <p:nvPr/>
        </p:nvPicPr>
        <p:blipFill rotWithShape="1">
          <a:blip r:embed="rId4"/>
          <a:srcRect r="802"/>
          <a:stretch/>
        </p:blipFill>
        <p:spPr>
          <a:xfrm>
            <a:off x="266700" y="915611"/>
            <a:ext cx="9420225" cy="2936069"/>
          </a:xfrm>
          <a:prstGeom prst="rect">
            <a:avLst/>
          </a:prstGeom>
        </p:spPr>
      </p:pic>
      <p:pic>
        <p:nvPicPr>
          <p:cNvPr id="8" name="Picture 7">
            <a:extLst>
              <a:ext uri="{FF2B5EF4-FFF2-40B4-BE49-F238E27FC236}">
                <a16:creationId xmlns:a16="http://schemas.microsoft.com/office/drawing/2014/main" id="{D1C818B4-B434-4F3D-5363-6F87EF060044}"/>
              </a:ext>
            </a:extLst>
          </p:cNvPr>
          <p:cNvPicPr>
            <a:picLocks noChangeAspect="1"/>
          </p:cNvPicPr>
          <p:nvPr/>
        </p:nvPicPr>
        <p:blipFill rotWithShape="1">
          <a:blip r:embed="rId5"/>
          <a:srcRect r="780"/>
          <a:stretch/>
        </p:blipFill>
        <p:spPr>
          <a:xfrm>
            <a:off x="0" y="3851680"/>
            <a:ext cx="9686925" cy="2286721"/>
          </a:xfrm>
          <a:prstGeom prst="rect">
            <a:avLst/>
          </a:prstGeom>
        </p:spPr>
      </p:pic>
    </p:spTree>
    <p:extLst>
      <p:ext uri="{BB962C8B-B14F-4D97-AF65-F5344CB8AC3E}">
        <p14:creationId xmlns:p14="http://schemas.microsoft.com/office/powerpoint/2010/main" val="274809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20777" y="887453"/>
            <a:ext cx="11404154" cy="865186"/>
          </a:xfrm>
        </p:spPr>
        <p:txBody>
          <a:bodyPr>
            <a:normAutofit/>
          </a:bodyPr>
          <a:lstStyle/>
          <a:p>
            <a:r>
              <a:rPr lang="en-GB" spc="-30" dirty="0">
                <a:solidFill>
                  <a:srgbClr val="002060"/>
                </a:solidFill>
                <a:latin typeface="Arial"/>
                <a:cs typeface="Arial"/>
              </a:rPr>
              <a:t>Supervision and Assessment (2)</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1999" y="1905000"/>
            <a:ext cx="11492931" cy="4584699"/>
          </a:xfrm>
        </p:spPr>
        <p:txBody>
          <a:bodyPr vert="horz" lIns="0" tIns="0" rIns="0" bIns="0" rtlCol="0" anchor="t">
            <a:normAutofit fontScale="92500"/>
          </a:bodyPr>
          <a:lstStyle/>
          <a:p>
            <a:r>
              <a:rPr lang="en-GB" sz="2400" dirty="0"/>
              <a:t>The requirements for training sites from 2025/26 are set out within:</a:t>
            </a:r>
          </a:p>
          <a:p>
            <a:pPr marL="457200" indent="-457200">
              <a:buFont typeface="+mj-lt"/>
              <a:buAutoNum type="arabicPeriod"/>
            </a:pPr>
            <a:endParaRPr lang="en-GB" sz="2400" dirty="0"/>
          </a:p>
          <a:p>
            <a:pPr marL="457200" indent="-457200">
              <a:buFont typeface="+mj-lt"/>
              <a:buAutoNum type="arabicPeriod"/>
            </a:pPr>
            <a:r>
              <a:rPr lang="en-GB" sz="2400" dirty="0"/>
              <a:t>National Recruitment Scheme </a:t>
            </a:r>
            <a:r>
              <a:rPr lang="en-GB" sz="2400" dirty="0">
                <a:hlinkClick r:id="rId3"/>
              </a:rPr>
              <a:t>Terms of Participation </a:t>
            </a:r>
            <a:r>
              <a:rPr lang="en-GB" sz="2400" dirty="0"/>
              <a:t>and associated documents:</a:t>
            </a:r>
          </a:p>
          <a:p>
            <a:pPr marL="1143000" lvl="1" indent="-457200">
              <a:buFont typeface="+mj-lt"/>
              <a:buAutoNum type="alphaLcParenR"/>
            </a:pPr>
            <a:r>
              <a:rPr lang="en-GB" sz="2400" b="1" i="0" u="none" strike="noStrike" dirty="0">
                <a:solidFill>
                  <a:schemeClr val="tx1"/>
                </a:solidFill>
                <a:effectLst/>
                <a:latin typeface="Frutiger W01"/>
              </a:rPr>
              <a:t>NHS England Foundation Trainee Pharmacist Programme: Practice-based Assessment Strategy (from 2025/26)</a:t>
            </a:r>
          </a:p>
          <a:p>
            <a:pPr marL="1143000" lvl="1" indent="-457200">
              <a:buFont typeface="+mj-lt"/>
              <a:buAutoNum type="alphaLcParenR"/>
            </a:pPr>
            <a:r>
              <a:rPr lang="en-GB" sz="2400" b="1" i="0" u="none" strike="noStrike" dirty="0">
                <a:solidFill>
                  <a:schemeClr val="tx1"/>
                </a:solidFill>
                <a:effectLst/>
                <a:latin typeface="Frutiger W01"/>
              </a:rPr>
              <a:t>NHS England FTPP Training Plan Template and Guidance</a:t>
            </a:r>
          </a:p>
          <a:p>
            <a:pPr marL="1143000" lvl="1" indent="-457200">
              <a:buFont typeface="+mj-lt"/>
              <a:buAutoNum type="alphaLcParenR"/>
            </a:pPr>
            <a:r>
              <a:rPr lang="en-GB" sz="2400" i="0" u="none" strike="noStrike" dirty="0">
                <a:solidFill>
                  <a:schemeClr val="tx1"/>
                </a:solidFill>
                <a:effectLst/>
                <a:latin typeface="Frutiger W01"/>
                <a:hlinkClick r:id="rId4"/>
              </a:rPr>
              <a:t>Prescribing supervision and assessment in the Foundation Trainee Pharmacist Programme from 2025/26</a:t>
            </a:r>
            <a:r>
              <a:rPr lang="en-GB" sz="2400" i="0" dirty="0">
                <a:solidFill>
                  <a:schemeClr val="tx1"/>
                </a:solidFill>
                <a:effectLst/>
                <a:latin typeface="Frutiger W01"/>
                <a:hlinkClick r:id="rId4"/>
              </a:rPr>
              <a:t> </a:t>
            </a:r>
            <a:endParaRPr lang="en-GB" sz="2400" i="0" dirty="0">
              <a:solidFill>
                <a:schemeClr val="tx1"/>
              </a:solidFill>
              <a:effectLst/>
              <a:latin typeface="Frutiger W01"/>
            </a:endParaRPr>
          </a:p>
          <a:p>
            <a:pPr marL="1143000" lvl="1" indent="-457200">
              <a:buFont typeface="+mj-lt"/>
              <a:buAutoNum type="alphaLcParenR"/>
            </a:pPr>
            <a:r>
              <a:rPr lang="en-GB" sz="2400" i="0" u="none" strike="noStrike" dirty="0">
                <a:solidFill>
                  <a:srgbClr val="A00054"/>
                </a:solidFill>
                <a:effectLst/>
                <a:latin typeface="inherit"/>
                <a:hlinkClick r:id="rId5"/>
              </a:rPr>
              <a:t>Foundation training site requirements</a:t>
            </a:r>
            <a:r>
              <a:rPr lang="en-GB" sz="2400" i="0" u="none" strike="noStrike" dirty="0">
                <a:solidFill>
                  <a:srgbClr val="A00054"/>
                </a:solidFill>
                <a:effectLst/>
                <a:latin typeface="inherit"/>
              </a:rPr>
              <a:t> </a:t>
            </a:r>
            <a:r>
              <a:rPr lang="en-GB" sz="2400" i="0" u="none" strike="noStrike" dirty="0">
                <a:solidFill>
                  <a:schemeClr val="tx1"/>
                </a:solidFill>
                <a:effectLst/>
                <a:latin typeface="inherit"/>
              </a:rPr>
              <a:t>for 2025/26</a:t>
            </a:r>
            <a:endParaRPr lang="en-GB" sz="2400" u="none" strike="noStrike" dirty="0">
              <a:solidFill>
                <a:schemeClr val="tx1"/>
              </a:solidFill>
              <a:latin typeface="Frutiger W01"/>
            </a:endParaRPr>
          </a:p>
          <a:p>
            <a:pPr marL="1143000" lvl="1" indent="-457200">
              <a:buFont typeface="+mj-lt"/>
              <a:buAutoNum type="alphaLcParenR"/>
            </a:pPr>
            <a:r>
              <a:rPr lang="en-GB" sz="2400" i="0" u="none" strike="noStrike" dirty="0">
                <a:solidFill>
                  <a:schemeClr val="tx1"/>
                </a:solidFill>
                <a:effectLst/>
                <a:latin typeface="Frutiger W01"/>
                <a:hlinkClick r:id="rId6"/>
              </a:rPr>
              <a:t>Designated Supervisor Requirements for the 2025/26 Foundation Training Programme</a:t>
            </a:r>
            <a:endParaRPr lang="en-GB" sz="2800" dirty="0">
              <a:solidFill>
                <a:schemeClr val="tx1"/>
              </a:solidFill>
            </a:endParaRPr>
          </a:p>
          <a:p>
            <a:pPr marL="457200" indent="-457200">
              <a:buFont typeface="+mj-lt"/>
              <a:buAutoNum type="arabicPeriod"/>
            </a:pPr>
            <a:endParaRPr lang="en-GB" sz="2400" dirty="0"/>
          </a:p>
          <a:p>
            <a:pPr marL="457200" indent="-457200">
              <a:buFont typeface="+mj-lt"/>
              <a:buAutoNum type="arabicPeriod"/>
            </a:pPr>
            <a:r>
              <a:rPr lang="en-GB" sz="2400" dirty="0"/>
              <a:t>NHS England Quality Framework</a:t>
            </a:r>
          </a:p>
          <a:p>
            <a:endParaRPr lang="en-GB" sz="2400" dirty="0"/>
          </a:p>
          <a:p>
            <a:endParaRPr lang="en-GB" sz="2400" dirty="0"/>
          </a:p>
        </p:txBody>
      </p:sp>
    </p:spTree>
    <p:extLst>
      <p:ext uri="{BB962C8B-B14F-4D97-AF65-F5344CB8AC3E}">
        <p14:creationId xmlns:p14="http://schemas.microsoft.com/office/powerpoint/2010/main" val="262868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E new">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E new" id="{6ED6A39F-2E23-4020-8B33-9F2839380A6E}" vid="{035F88CF-ACC0-417F-998E-2DC9D4F38F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AC8A31E680EC4BB93558C0197B4842" ma:contentTypeVersion="22" ma:contentTypeDescription="Create a new document." ma:contentTypeScope="" ma:versionID="9688ae8eb1311bde8b665a9a889aa941">
  <xsd:schema xmlns:xsd="http://www.w3.org/2001/XMLSchema" xmlns:xs="http://www.w3.org/2001/XMLSchema" xmlns:p="http://schemas.microsoft.com/office/2006/metadata/properties" xmlns:ns1="http://schemas.microsoft.com/sharepoint/v3" xmlns:ns2="6ae39060-2231-423e-b8e4-c839774b5994" xmlns:ns3="8f4fe6f9-136b-4826-bb7e-2ccad7d0e65c" targetNamespace="http://schemas.microsoft.com/office/2006/metadata/properties" ma:root="true" ma:fieldsID="f872b170599c705f872a1ec8735fbf2b" ns1:_="" ns2:_="" ns3:_="">
    <xsd:import namespace="http://schemas.microsoft.com/sharepoint/v3"/>
    <xsd:import namespace="6ae39060-2231-423e-b8e4-c839774b5994"/>
    <xsd:import namespace="8f4fe6f9-136b-4826-bb7e-2ccad7d0e65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1:_ip_UnifiedCompliancePolicyProperties" minOccurs="0"/>
                <xsd:element ref="ns1:_ip_UnifiedCompliancePolicyUIAction"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Numbe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e39060-2231-423e-b8e4-c839774b5994"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f4d1d373-9095-4cde-a3b5-7f5d63c643ff}" ma:internalName="TaxCatchAll" ma:showField="CatchAllData" ma:web="6ae39060-2231-423e-b8e4-c839774b599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f4fe6f9-136b-4826-bb7e-2ccad7d0e65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Number" ma:index="24" nillable="true" ma:displayName="Number" ma:format="Dropdown" ma:internalName="Number">
      <xsd:simpleType>
        <xsd:restriction base="dms:Text">
          <xsd:maxLength value="255"/>
        </xsd:restriction>
      </xsd:simpleType>
    </xsd:element>
    <xsd:element name="MediaServiceLocation" ma:index="25"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ae39060-2231-423e-b8e4-c839774b5994">
      <UserInfo>
        <DisplayName>HEE Pharmacy Team Visitors</DisplayName>
        <AccountId>4</AccountId>
        <AccountType/>
      </UserInfo>
      <UserInfo>
        <DisplayName>SharingLinks.9136ab83-2518-492e-ba1e-670e64bbb40a.Flexible.1d1dfb53-60ab-4678-b8e0-f65f9b38d113</DisplayName>
        <AccountId>1210</AccountId>
        <AccountType/>
      </UserInfo>
      <UserInfo>
        <DisplayName>SharingLinks.9086f48d-5c1a-4f89-83fd-628c0cd99099.Flexible.e845ccba-38e2-49fb-97d5-9c2dba36f330</DisplayName>
        <AccountId>1208</AccountId>
        <AccountType/>
      </UserInfo>
      <UserInfo>
        <DisplayName>SharingLinks.9f77ffa7-b7bf-4b0f-97ea-bff37e5b0aaa.Flexible.fc31c5eb-d21c-4ae5-8d6a-d35637593fe3</DisplayName>
        <AccountId>1307</AccountId>
        <AccountType/>
      </UserInfo>
      <UserInfo>
        <DisplayName>Shamim, Atif (NHS ENGLAND - T1510)</DisplayName>
        <AccountId>58</AccountId>
        <AccountType/>
      </UserInfo>
      <UserInfo>
        <DisplayName>CHEESEMAN, Rosalyne (NHS ENGLAND - T1510)</DisplayName>
        <AccountId>25</AccountId>
        <AccountType/>
      </UserInfo>
      <UserInfo>
        <DisplayName>SOUTER, Rachel (NHS ENGLAND – X24)</DisplayName>
        <AccountId>2349</AccountId>
        <AccountType/>
      </UserInfo>
      <UserInfo>
        <DisplayName>PUAAR, Dalgeet (NHS ENGLAND - T1510)</DisplayName>
        <AccountId>16</AccountId>
        <AccountType/>
      </UserInfo>
      <UserInfo>
        <DisplayName>AIELLO, Matthew (NHS ENGLAND - T1510)</DisplayName>
        <AccountId>22</AccountId>
        <AccountType/>
      </UserInfo>
      <UserInfo>
        <DisplayName>CATTELL, Richard (NHS ENGLAND – X24)</DisplayName>
        <AccountId>2348</AccountId>
        <AccountType/>
      </UserInfo>
      <UserInfo>
        <DisplayName>BOAST, Melanie (NHS ENGLAND – X24)</DisplayName>
        <AccountId>2267</AccountId>
        <AccountType/>
      </UserInfo>
    </SharedWithUsers>
    <TaxCatchAll xmlns="6ae39060-2231-423e-b8e4-c839774b5994" xsi:nil="true"/>
    <lcf76f155ced4ddcb4097134ff3c332f xmlns="8f4fe6f9-136b-4826-bb7e-2ccad7d0e65c">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Number xmlns="8f4fe6f9-136b-4826-bb7e-2ccad7d0e65c" xsi:nil="true"/>
  </documentManagement>
</p:properties>
</file>

<file path=customXml/itemProps1.xml><?xml version="1.0" encoding="utf-8"?>
<ds:datastoreItem xmlns:ds="http://schemas.openxmlformats.org/officeDocument/2006/customXml" ds:itemID="{552F9FE5-5D83-4EC0-9A8F-C0B1702C81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e39060-2231-423e-b8e4-c839774b5994"/>
    <ds:schemaRef ds:uri="8f4fe6f9-136b-4826-bb7e-2ccad7d0e6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3.xml><?xml version="1.0" encoding="utf-8"?>
<ds:datastoreItem xmlns:ds="http://schemas.openxmlformats.org/officeDocument/2006/customXml" ds:itemID="{A4D9FD49-C1C5-400A-B04D-90A236984D1F}">
  <ds:schemaRefs>
    <ds:schemaRef ds:uri="http://purl.org/dc/dcmitype/"/>
    <ds:schemaRef ds:uri="http://schemas.openxmlformats.org/package/2006/metadata/core-properties"/>
    <ds:schemaRef ds:uri="http://purl.org/dc/terms/"/>
    <ds:schemaRef ds:uri="http://schemas.microsoft.com/office/2006/metadata/properties"/>
    <ds:schemaRef ds:uri="8f4fe6f9-136b-4826-bb7e-2ccad7d0e65c"/>
    <ds:schemaRef ds:uri="http://schemas.microsoft.com/sharepoint/v3"/>
    <ds:schemaRef ds:uri="6ae39060-2231-423e-b8e4-c839774b5994"/>
    <ds:schemaRef ds:uri="http://purl.org/dc/elements/1.1/"/>
    <ds:schemaRef ds:uri="http://schemas.microsoft.com/office/2006/documentManagement/types"/>
    <ds:schemaRef ds:uri="http://schemas.microsoft.com/office/infopath/2007/PartnerControls"/>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712</TotalTime>
  <Words>4059</Words>
  <Application>Microsoft Office PowerPoint</Application>
  <PresentationFormat>Widescreen</PresentationFormat>
  <Paragraphs>533</Paragraphs>
  <Slides>44</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Aptos</vt:lpstr>
      <vt:lpstr>Arial</vt:lpstr>
      <vt:lpstr>Calibri</vt:lpstr>
      <vt:lpstr>Frutiger W01</vt:lpstr>
      <vt:lpstr>inherit</vt:lpstr>
      <vt:lpstr>Wingdings</vt:lpstr>
      <vt:lpstr>NHSE new</vt:lpstr>
      <vt:lpstr>Initial Education and Training of Pharmacists (IETP) Reform: Implementation for 2025/26</vt:lpstr>
      <vt:lpstr>Content</vt:lpstr>
      <vt:lpstr>PowerPoint Presentation</vt:lpstr>
      <vt:lpstr>IETP reform – key facts (1)</vt:lpstr>
      <vt:lpstr>IETP reform – key facts (2)</vt:lpstr>
      <vt:lpstr>PowerPoint Presentation</vt:lpstr>
      <vt:lpstr>PowerPoint Presentation</vt:lpstr>
      <vt:lpstr>Supervision and Assessment (1)</vt:lpstr>
      <vt:lpstr>Supervision and Assessment (2)</vt:lpstr>
      <vt:lpstr>Supervision and Assessment (3)</vt:lpstr>
      <vt:lpstr>PowerPoint Presentation</vt:lpstr>
      <vt:lpstr>NHSE FTPP: Practice-based Assessment Strategy</vt:lpstr>
      <vt:lpstr>PowerPoint Presentation</vt:lpstr>
      <vt:lpstr>GPhC Standards for the Initial Education and Training of Pharmacists (IETP) - 2021</vt:lpstr>
      <vt:lpstr>GPhC Standards for the Initial Education and Training of Pharmacists (IETP) - 2021</vt:lpstr>
      <vt:lpstr>NHSE FTPP: Practice-based Assessment Strategy</vt:lpstr>
      <vt:lpstr>PowerPoint Presentation</vt:lpstr>
      <vt:lpstr>NHSE FTPP: Practice-based Assessment Strategy</vt:lpstr>
      <vt:lpstr>PowerPoint Presentation</vt:lpstr>
      <vt:lpstr>PowerPoint Presentation</vt:lpstr>
      <vt:lpstr>NHSE FTPP: Practice-based Assessment Strategy</vt:lpstr>
      <vt:lpstr>Prescribing: Nominated Prescribing Area</vt:lpstr>
      <vt:lpstr>Nominated Prescribing Area</vt:lpstr>
      <vt:lpstr>Prescribing Assessment Activities</vt:lpstr>
      <vt:lpstr>Supervisor Roles and Responsibilities</vt:lpstr>
      <vt:lpstr>NHSE FTPP: Final Sign-off and Declaration</vt:lpstr>
      <vt:lpstr>PowerPoint Presentation</vt:lpstr>
      <vt:lpstr>FTPP Training Plan</vt:lpstr>
      <vt:lpstr>FTPP Training Plan: Template</vt:lpstr>
      <vt:lpstr>FTPP Training Plan:Guidance</vt:lpstr>
      <vt:lpstr>PowerPoint Presentation</vt:lpstr>
      <vt:lpstr>National Recruitment Scheme (NRS) process for 2025/26 (1)</vt:lpstr>
      <vt:lpstr>National Recruitment Scheme (NRS) process for 2025/26 (2)</vt:lpstr>
      <vt:lpstr>PowerPoint Presentation</vt:lpstr>
      <vt:lpstr>Planning foundation training posts for 2025/26</vt:lpstr>
      <vt:lpstr>Training for DPPs and DSs</vt:lpstr>
      <vt:lpstr>Education Supervisor Training - ProPharmace </vt:lpstr>
      <vt:lpstr>PowerPoint Presentation</vt:lpstr>
      <vt:lpstr>Training and Support in the Foundation Training Year (1)</vt:lpstr>
      <vt:lpstr>Training and Support in the Foundation Training Year (2)</vt:lpstr>
      <vt:lpstr>PowerPoint Presentation</vt:lpstr>
      <vt:lpstr>Next Steps</vt:lpstr>
      <vt:lpstr>NHS England Regional Contacts For advice and information about planning foundation trainee pharmacist places</vt:lpstr>
      <vt:lpstr>Find out more and 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lastModifiedBy>HADDINGTON, Nick (NHS ENGLAND - T1510)</cp:lastModifiedBy>
  <cp:revision>2</cp:revision>
  <dcterms:created xsi:type="dcterms:W3CDTF">2017-05-03T08:06:17Z</dcterms:created>
  <dcterms:modified xsi:type="dcterms:W3CDTF">2024-10-10T09:36:21Z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0x010100F8AC8A31E680EC4BB93558C0197B4842</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MediaServiceImageTags">
    <vt:lpwstr/>
  </property>
  <property fmtid="{D5CDD505-2E9C-101B-9397-08002B2CF9AE}" pid="13" name="_ExtendedDescription">
    <vt:lpwstr/>
  </property>
</Properties>
</file>