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5" r:id="rId4"/>
    <p:sldMasterId id="2147483857" r:id="rId5"/>
    <p:sldMasterId id="2147483869" r:id="rId6"/>
    <p:sldMasterId id="2147483873" r:id="rId7"/>
    <p:sldMasterId id="2147483876" r:id="rId8"/>
    <p:sldMasterId id="2147483901" r:id="rId9"/>
    <p:sldMasterId id="2147483981" r:id="rId10"/>
    <p:sldMasterId id="2147483993" r:id="rId11"/>
    <p:sldMasterId id="2147484006" r:id="rId12"/>
    <p:sldMasterId id="2147484018" r:id="rId13"/>
  </p:sldMasterIdLst>
  <p:notesMasterIdLst>
    <p:notesMasterId r:id="rId67"/>
  </p:notesMasterIdLst>
  <p:handoutMasterIdLst>
    <p:handoutMasterId r:id="rId68"/>
  </p:handoutMasterIdLst>
  <p:sldIdLst>
    <p:sldId id="256" r:id="rId14"/>
    <p:sldId id="257" r:id="rId15"/>
    <p:sldId id="258" r:id="rId16"/>
    <p:sldId id="259" r:id="rId17"/>
    <p:sldId id="1586" r:id="rId18"/>
    <p:sldId id="260" r:id="rId19"/>
    <p:sldId id="2147374888" r:id="rId20"/>
    <p:sldId id="2147374889" r:id="rId21"/>
    <p:sldId id="261" r:id="rId22"/>
    <p:sldId id="2147374890" r:id="rId23"/>
    <p:sldId id="2147374891" r:id="rId24"/>
    <p:sldId id="263" r:id="rId25"/>
    <p:sldId id="2504" r:id="rId26"/>
    <p:sldId id="2147374886" r:id="rId27"/>
    <p:sldId id="2507" r:id="rId28"/>
    <p:sldId id="264" r:id="rId29"/>
    <p:sldId id="265" r:id="rId30"/>
    <p:sldId id="266" r:id="rId31"/>
    <p:sldId id="267" r:id="rId32"/>
    <p:sldId id="268" r:id="rId33"/>
    <p:sldId id="2147374892" r:id="rId34"/>
    <p:sldId id="3509" r:id="rId35"/>
    <p:sldId id="2147374893" r:id="rId36"/>
    <p:sldId id="2147374894" r:id="rId37"/>
    <p:sldId id="2147374875" r:id="rId38"/>
    <p:sldId id="2147374876" r:id="rId39"/>
    <p:sldId id="2147374877" r:id="rId40"/>
    <p:sldId id="2147374878" r:id="rId41"/>
    <p:sldId id="2147374879" r:id="rId42"/>
    <p:sldId id="2147374880" r:id="rId43"/>
    <p:sldId id="286" r:id="rId44"/>
    <p:sldId id="281" r:id="rId45"/>
    <p:sldId id="283" r:id="rId46"/>
    <p:sldId id="295" r:id="rId47"/>
    <p:sldId id="285" r:id="rId48"/>
    <p:sldId id="300" r:id="rId49"/>
    <p:sldId id="303" r:id="rId50"/>
    <p:sldId id="298" r:id="rId51"/>
    <p:sldId id="304" r:id="rId52"/>
    <p:sldId id="305" r:id="rId53"/>
    <p:sldId id="294" r:id="rId54"/>
    <p:sldId id="296" r:id="rId55"/>
    <p:sldId id="299" r:id="rId56"/>
    <p:sldId id="293" r:id="rId57"/>
    <p:sldId id="301" r:id="rId58"/>
    <p:sldId id="302" r:id="rId59"/>
    <p:sldId id="290" r:id="rId60"/>
    <p:sldId id="287" r:id="rId61"/>
    <p:sldId id="288" r:id="rId62"/>
    <p:sldId id="2147374881" r:id="rId63"/>
    <p:sldId id="2147374885" r:id="rId64"/>
    <p:sldId id="2147374883" r:id="rId65"/>
    <p:sldId id="2147374884"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5E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5" Type="http://schemas.openxmlformats.org/officeDocument/2006/relationships/slideMaster" Target="slideMasters/slideMaster2.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notesMaster" Target="notesMasters/notesMaster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9F6B63-C360-493B-B83B-D69EB86E5D55}" type="doc">
      <dgm:prSet loTypeId="urn:microsoft.com/office/officeart/2005/8/layout/default" loCatId="list" qsTypeId="urn:microsoft.com/office/officeart/2005/8/quickstyle/simple5" qsCatId="simple" csTypeId="urn:microsoft.com/office/officeart/2005/8/colors/accent0_1" csCatId="mainScheme" phldr="1"/>
      <dgm:spPr/>
      <dgm:t>
        <a:bodyPr/>
        <a:lstStyle/>
        <a:p>
          <a:endParaRPr lang="en-GB"/>
        </a:p>
      </dgm:t>
    </dgm:pt>
    <dgm:pt modelId="{0C2F14E6-CD3E-4950-9515-0ADD9D588E53}">
      <dgm:prSet phldrT="[Text]"/>
      <dgm:spPr/>
      <dgm:t>
        <a:bodyPr/>
        <a:lstStyle/>
        <a:p>
          <a:pPr>
            <a:lnSpc>
              <a:spcPct val="100000"/>
            </a:lnSpc>
          </a:pPr>
          <a:r>
            <a:rPr lang="en-GB"/>
            <a:t>UCLH is committed to the fundamentals of inclusivity in their recruitment processes, therefore, they ensure that their support workforce recruitment is diverse and inclusive. </a:t>
          </a:r>
        </a:p>
      </dgm:t>
    </dgm:pt>
    <dgm:pt modelId="{F2578099-EE10-4A59-96BD-E955D6F72581}" type="parTrans" cxnId="{B6A38843-2854-4A79-A991-943ECEE14025}">
      <dgm:prSet/>
      <dgm:spPr/>
      <dgm:t>
        <a:bodyPr/>
        <a:lstStyle/>
        <a:p>
          <a:endParaRPr lang="en-GB"/>
        </a:p>
      </dgm:t>
    </dgm:pt>
    <dgm:pt modelId="{DE0B6EC2-5170-4CB3-9B65-BD96AB64363B}" type="sibTrans" cxnId="{B6A38843-2854-4A79-A991-943ECEE14025}">
      <dgm:prSet/>
      <dgm:spPr/>
      <dgm:t>
        <a:bodyPr/>
        <a:lstStyle/>
        <a:p>
          <a:endParaRPr lang="en-GB"/>
        </a:p>
      </dgm:t>
    </dgm:pt>
    <dgm:pt modelId="{CE2E9691-76BD-4694-B34F-9B6B783E77C4}">
      <dgm:prSet phldrT="[Text]"/>
      <dgm:spPr/>
      <dgm:t>
        <a:bodyPr/>
        <a:lstStyle/>
        <a:p>
          <a:pPr>
            <a:lnSpc>
              <a:spcPct val="100000"/>
            </a:lnSpc>
          </a:pPr>
          <a:r>
            <a:rPr lang="en-US" altLang="en-US"/>
            <a:t>They are currently implementing the NHS England AHP support worker competency, education and career development framework strategy of Grow Your Own (GYO) to build AHP support workforce capacity and capability across AHP services. </a:t>
          </a:r>
          <a:endParaRPr lang="en-GB"/>
        </a:p>
      </dgm:t>
    </dgm:pt>
    <dgm:pt modelId="{BD72EC97-DB45-48EE-8A2F-0560AA5E3F81}" type="parTrans" cxnId="{27FE7073-FFF6-472D-88D0-F434303D8481}">
      <dgm:prSet/>
      <dgm:spPr/>
      <dgm:t>
        <a:bodyPr/>
        <a:lstStyle/>
        <a:p>
          <a:endParaRPr lang="en-GB"/>
        </a:p>
      </dgm:t>
    </dgm:pt>
    <dgm:pt modelId="{74121E43-9EFF-479C-AC93-E4231A28A332}" type="sibTrans" cxnId="{27FE7073-FFF6-472D-88D0-F434303D8481}">
      <dgm:prSet/>
      <dgm:spPr/>
      <dgm:t>
        <a:bodyPr/>
        <a:lstStyle/>
        <a:p>
          <a:endParaRPr lang="en-GB"/>
        </a:p>
      </dgm:t>
    </dgm:pt>
    <dgm:pt modelId="{58B640D8-C521-4D95-9E6E-565F7CFA0DD2}" type="pres">
      <dgm:prSet presAssocID="{7F9F6B63-C360-493B-B83B-D69EB86E5D55}" presName="diagram" presStyleCnt="0">
        <dgm:presLayoutVars>
          <dgm:dir/>
          <dgm:resizeHandles val="exact"/>
        </dgm:presLayoutVars>
      </dgm:prSet>
      <dgm:spPr/>
    </dgm:pt>
    <dgm:pt modelId="{6F94CE0E-72AA-4829-9DDD-6AC211B6BC6D}" type="pres">
      <dgm:prSet presAssocID="{0C2F14E6-CD3E-4950-9515-0ADD9D588E53}" presName="node" presStyleLbl="node1" presStyleIdx="0" presStyleCnt="2">
        <dgm:presLayoutVars>
          <dgm:bulletEnabled val="1"/>
        </dgm:presLayoutVars>
      </dgm:prSet>
      <dgm:spPr/>
    </dgm:pt>
    <dgm:pt modelId="{22B96894-AFC8-4E69-A843-96E1CEE4C10E}" type="pres">
      <dgm:prSet presAssocID="{DE0B6EC2-5170-4CB3-9B65-BD96AB64363B}" presName="sibTrans" presStyleCnt="0"/>
      <dgm:spPr/>
    </dgm:pt>
    <dgm:pt modelId="{A8F7EB5D-E9D3-496C-95D2-DB3833F3BD85}" type="pres">
      <dgm:prSet presAssocID="{CE2E9691-76BD-4694-B34F-9B6B783E77C4}" presName="node" presStyleLbl="node1" presStyleIdx="1" presStyleCnt="2">
        <dgm:presLayoutVars>
          <dgm:bulletEnabled val="1"/>
        </dgm:presLayoutVars>
      </dgm:prSet>
      <dgm:spPr/>
    </dgm:pt>
  </dgm:ptLst>
  <dgm:cxnLst>
    <dgm:cxn modelId="{B6A38843-2854-4A79-A991-943ECEE14025}" srcId="{7F9F6B63-C360-493B-B83B-D69EB86E5D55}" destId="{0C2F14E6-CD3E-4950-9515-0ADD9D588E53}" srcOrd="0" destOrd="0" parTransId="{F2578099-EE10-4A59-96BD-E955D6F72581}" sibTransId="{DE0B6EC2-5170-4CB3-9B65-BD96AB64363B}"/>
    <dgm:cxn modelId="{FF2BDA49-9396-4B47-B547-5B098048507F}" type="presOf" srcId="{0C2F14E6-CD3E-4950-9515-0ADD9D588E53}" destId="{6F94CE0E-72AA-4829-9DDD-6AC211B6BC6D}" srcOrd="0" destOrd="0" presId="urn:microsoft.com/office/officeart/2005/8/layout/default"/>
    <dgm:cxn modelId="{27FE7073-FFF6-472D-88D0-F434303D8481}" srcId="{7F9F6B63-C360-493B-B83B-D69EB86E5D55}" destId="{CE2E9691-76BD-4694-B34F-9B6B783E77C4}" srcOrd="1" destOrd="0" parTransId="{BD72EC97-DB45-48EE-8A2F-0560AA5E3F81}" sibTransId="{74121E43-9EFF-479C-AC93-E4231A28A332}"/>
    <dgm:cxn modelId="{5E540EC1-55CC-4F28-AD96-673D99D64DFC}" type="presOf" srcId="{7F9F6B63-C360-493B-B83B-D69EB86E5D55}" destId="{58B640D8-C521-4D95-9E6E-565F7CFA0DD2}" srcOrd="0" destOrd="0" presId="urn:microsoft.com/office/officeart/2005/8/layout/default"/>
    <dgm:cxn modelId="{E784F1FA-7C7C-48BA-A548-64F0040B605A}" type="presOf" srcId="{CE2E9691-76BD-4694-B34F-9B6B783E77C4}" destId="{A8F7EB5D-E9D3-496C-95D2-DB3833F3BD85}" srcOrd="0" destOrd="0" presId="urn:microsoft.com/office/officeart/2005/8/layout/default"/>
    <dgm:cxn modelId="{D6B952E3-6A72-4056-81AF-ED6B54869747}" type="presParOf" srcId="{58B640D8-C521-4D95-9E6E-565F7CFA0DD2}" destId="{6F94CE0E-72AA-4829-9DDD-6AC211B6BC6D}" srcOrd="0" destOrd="0" presId="urn:microsoft.com/office/officeart/2005/8/layout/default"/>
    <dgm:cxn modelId="{37DE4CF9-DC70-4A91-88EE-4A5D4E32C3BE}" type="presParOf" srcId="{58B640D8-C521-4D95-9E6E-565F7CFA0DD2}" destId="{22B96894-AFC8-4E69-A843-96E1CEE4C10E}" srcOrd="1" destOrd="0" presId="urn:microsoft.com/office/officeart/2005/8/layout/default"/>
    <dgm:cxn modelId="{F0F53D1D-ECB0-45CA-B30A-2517816CB874}" type="presParOf" srcId="{58B640D8-C521-4D95-9E6E-565F7CFA0DD2}" destId="{A8F7EB5D-E9D3-496C-95D2-DB3833F3BD85}"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1EAE66-2869-4ADF-9B77-4F2F930DDC42}" type="doc">
      <dgm:prSet loTypeId="urn:microsoft.com/office/officeart/2016/7/layout/ChevronBlockProcess" loCatId="process" qsTypeId="urn:microsoft.com/office/officeart/2005/8/quickstyle/simple5" qsCatId="simple" csTypeId="urn:microsoft.com/office/officeart/2005/8/colors/colorful1" csCatId="colorful" phldr="1"/>
      <dgm:spPr/>
      <dgm:t>
        <a:bodyPr/>
        <a:lstStyle/>
        <a:p>
          <a:endParaRPr lang="en-GB"/>
        </a:p>
      </dgm:t>
    </dgm:pt>
    <dgm:pt modelId="{BF361512-94CC-489F-86BD-E46830D8BE48}">
      <dgm:prSet phldrT="[Text]"/>
      <dgm:spPr/>
      <dgm:t>
        <a:bodyPr/>
        <a:lstStyle/>
        <a:p>
          <a:r>
            <a:rPr lang="en-GB">
              <a:solidFill>
                <a:schemeClr val="accent4"/>
              </a:solidFill>
            </a:rPr>
            <a:t>2015 </a:t>
          </a:r>
        </a:p>
        <a:p>
          <a:r>
            <a:rPr lang="en-GB">
              <a:solidFill>
                <a:schemeClr val="accent4"/>
              </a:solidFill>
            </a:rPr>
            <a:t>Band 3</a:t>
          </a:r>
        </a:p>
      </dgm:t>
    </dgm:pt>
    <dgm:pt modelId="{B45B0723-4E24-4FF0-BCA5-33F65029CF63}" type="parTrans" cxnId="{99C480B5-2C99-438D-A956-AAD43020875D}">
      <dgm:prSet/>
      <dgm:spPr/>
      <dgm:t>
        <a:bodyPr/>
        <a:lstStyle/>
        <a:p>
          <a:endParaRPr lang="en-GB"/>
        </a:p>
      </dgm:t>
    </dgm:pt>
    <dgm:pt modelId="{2FC006E4-7CA3-4A7F-A7F9-FF97D46F4D62}" type="sibTrans" cxnId="{99C480B5-2C99-438D-A956-AAD43020875D}">
      <dgm:prSet/>
      <dgm:spPr/>
      <dgm:t>
        <a:bodyPr/>
        <a:lstStyle/>
        <a:p>
          <a:endParaRPr lang="en-GB"/>
        </a:p>
      </dgm:t>
    </dgm:pt>
    <dgm:pt modelId="{1F952FAB-6724-44B0-A663-8376E6DCC17A}">
      <dgm:prSet phldrT="[Text]"/>
      <dgm:spPr/>
      <dgm:t>
        <a:bodyPr/>
        <a:lstStyle/>
        <a:p>
          <a:pPr>
            <a:buNone/>
          </a:pPr>
          <a:r>
            <a:rPr lang="en-GB" sz="1100" u="none">
              <a:latin typeface="Amasis MT Pro Black" panose="02040A04050005020304" pitchFamily="18" charset="0"/>
            </a:rPr>
            <a:t>Therapy/Rehab</a:t>
          </a:r>
        </a:p>
        <a:p>
          <a:pPr>
            <a:buNone/>
          </a:pPr>
          <a:r>
            <a:rPr lang="en-GB" sz="1100" u="none">
              <a:latin typeface="Amasis MT Pro Black" panose="02040A04050005020304" pitchFamily="18" charset="0"/>
            </a:rPr>
            <a:t>Assistant: Elderly Medicine/Stroke Rehab Unit, Respiratory &amp; Infectious Diseases </a:t>
          </a:r>
        </a:p>
      </dgm:t>
    </dgm:pt>
    <dgm:pt modelId="{C569062A-5B70-4644-8834-958DB931C1AE}" type="parTrans" cxnId="{0F1DED50-ABF5-42F0-B1FD-1DC5AD46470F}">
      <dgm:prSet/>
      <dgm:spPr/>
      <dgm:t>
        <a:bodyPr/>
        <a:lstStyle/>
        <a:p>
          <a:endParaRPr lang="en-GB"/>
        </a:p>
      </dgm:t>
    </dgm:pt>
    <dgm:pt modelId="{13EF50A8-A48D-46E3-A973-70F44B8D6043}" type="sibTrans" cxnId="{0F1DED50-ABF5-42F0-B1FD-1DC5AD46470F}">
      <dgm:prSet/>
      <dgm:spPr/>
      <dgm:t>
        <a:bodyPr/>
        <a:lstStyle/>
        <a:p>
          <a:endParaRPr lang="en-GB"/>
        </a:p>
      </dgm:t>
    </dgm:pt>
    <dgm:pt modelId="{1C5503CB-161A-44ED-8AF8-6F140895ED32}">
      <dgm:prSet phldrT="[Text]"/>
      <dgm:spPr/>
      <dgm:t>
        <a:bodyPr/>
        <a:lstStyle/>
        <a:p>
          <a:r>
            <a:rPr lang="en-GB">
              <a:solidFill>
                <a:schemeClr val="accent4"/>
              </a:solidFill>
            </a:rPr>
            <a:t>2017 </a:t>
          </a:r>
        </a:p>
        <a:p>
          <a:r>
            <a:rPr lang="en-GB">
              <a:solidFill>
                <a:schemeClr val="accent4"/>
              </a:solidFill>
            </a:rPr>
            <a:t>  Band 4</a:t>
          </a:r>
        </a:p>
      </dgm:t>
    </dgm:pt>
    <dgm:pt modelId="{327C0878-D4B3-4FCE-A25D-A747D68118F6}" type="parTrans" cxnId="{FADDCE47-6534-4179-91E6-333720BFE487}">
      <dgm:prSet/>
      <dgm:spPr/>
      <dgm:t>
        <a:bodyPr/>
        <a:lstStyle/>
        <a:p>
          <a:endParaRPr lang="en-GB"/>
        </a:p>
      </dgm:t>
    </dgm:pt>
    <dgm:pt modelId="{EAE7F02C-EF36-4A9B-84C3-6727A56D93A1}" type="sibTrans" cxnId="{FADDCE47-6534-4179-91E6-333720BFE487}">
      <dgm:prSet/>
      <dgm:spPr/>
      <dgm:t>
        <a:bodyPr/>
        <a:lstStyle/>
        <a:p>
          <a:endParaRPr lang="en-GB"/>
        </a:p>
      </dgm:t>
    </dgm:pt>
    <dgm:pt modelId="{011A8C3F-0917-46DB-9D6B-1D89A5070E02}">
      <dgm:prSet phldrT="[Text]"/>
      <dgm:spPr/>
      <dgm:t>
        <a:bodyPr/>
        <a:lstStyle/>
        <a:p>
          <a:r>
            <a:rPr lang="en-GB"/>
            <a:t>2023 </a:t>
          </a:r>
        </a:p>
        <a:p>
          <a:r>
            <a:rPr lang="en-GB"/>
            <a:t>Band 5</a:t>
          </a:r>
        </a:p>
      </dgm:t>
    </dgm:pt>
    <dgm:pt modelId="{17668737-4722-4C09-AD67-F01D68385148}" type="parTrans" cxnId="{6104C041-06B9-4235-B39E-F66F3E67B499}">
      <dgm:prSet/>
      <dgm:spPr/>
      <dgm:t>
        <a:bodyPr/>
        <a:lstStyle/>
        <a:p>
          <a:endParaRPr lang="en-GB"/>
        </a:p>
      </dgm:t>
    </dgm:pt>
    <dgm:pt modelId="{8828A428-6778-42E5-B031-254FC8DBAD52}" type="sibTrans" cxnId="{6104C041-06B9-4235-B39E-F66F3E67B499}">
      <dgm:prSet/>
      <dgm:spPr/>
      <dgm:t>
        <a:bodyPr/>
        <a:lstStyle/>
        <a:p>
          <a:endParaRPr lang="en-GB"/>
        </a:p>
      </dgm:t>
    </dgm:pt>
    <dgm:pt modelId="{D4C1ACD0-6211-48A3-8A8C-09599598F43B}">
      <dgm:prSet phldrT="[Text]"/>
      <dgm:spPr/>
      <dgm:t>
        <a:bodyPr/>
        <a:lstStyle/>
        <a:p>
          <a:pPr>
            <a:lnSpc>
              <a:spcPct val="100000"/>
            </a:lnSpc>
          </a:pPr>
          <a:r>
            <a:rPr lang="en-GB" u="none">
              <a:latin typeface="Amasis MT Pro Black" panose="02040A04050005020304" pitchFamily="18" charset="0"/>
            </a:rPr>
            <a:t>AHP Support Worker Project Lead</a:t>
          </a:r>
        </a:p>
      </dgm:t>
    </dgm:pt>
    <dgm:pt modelId="{18919820-CD3B-4910-91DC-166244415005}" type="parTrans" cxnId="{C6A8E565-2C5A-44C2-AEEF-EB6A2CCF61F2}">
      <dgm:prSet/>
      <dgm:spPr/>
      <dgm:t>
        <a:bodyPr/>
        <a:lstStyle/>
        <a:p>
          <a:endParaRPr lang="en-GB"/>
        </a:p>
      </dgm:t>
    </dgm:pt>
    <dgm:pt modelId="{5579FB4B-EA37-4D33-8034-807A898470C0}" type="sibTrans" cxnId="{C6A8E565-2C5A-44C2-AEEF-EB6A2CCF61F2}">
      <dgm:prSet/>
      <dgm:spPr/>
      <dgm:t>
        <a:bodyPr/>
        <a:lstStyle/>
        <a:p>
          <a:endParaRPr lang="en-US"/>
        </a:p>
      </dgm:t>
    </dgm:pt>
    <dgm:pt modelId="{9575EE1E-3CD7-4EA3-BD5A-2D90A48932D0}">
      <dgm:prSet phldrT="[Text]" custT="1"/>
      <dgm:spPr/>
      <dgm:t>
        <a:bodyPr/>
        <a:lstStyle/>
        <a:p>
          <a:pPr>
            <a:buFont typeface="Wingdings" panose="05000000000000000000" pitchFamily="2" charset="2"/>
            <a:buChar char="Ø"/>
          </a:pPr>
          <a:r>
            <a:rPr lang="en-GB" sz="1050" i="1">
              <a:latin typeface="Amasis MT Pro Black" panose="02040A04050005020304" pitchFamily="18" charset="0"/>
            </a:rPr>
            <a:t>Completed the statutory Mandatory Training &amp;</a:t>
          </a:r>
        </a:p>
      </dgm:t>
    </dgm:pt>
    <dgm:pt modelId="{C429823D-230B-4DFA-AA2E-1E7B4386D1C4}" type="parTrans" cxnId="{3EC8CFDD-6441-42CA-A9CD-16D1F5665ED6}">
      <dgm:prSet/>
      <dgm:spPr/>
      <dgm:t>
        <a:bodyPr/>
        <a:lstStyle/>
        <a:p>
          <a:endParaRPr lang="en-GB"/>
        </a:p>
      </dgm:t>
    </dgm:pt>
    <dgm:pt modelId="{3981CF85-BC2D-45FF-8172-7D884E51F56D}" type="sibTrans" cxnId="{3EC8CFDD-6441-42CA-A9CD-16D1F5665ED6}">
      <dgm:prSet/>
      <dgm:spPr/>
      <dgm:t>
        <a:bodyPr/>
        <a:lstStyle/>
        <a:p>
          <a:endParaRPr lang="en-GB"/>
        </a:p>
      </dgm:t>
    </dgm:pt>
    <dgm:pt modelId="{7C0947B4-4386-421D-B2A7-7FCECEA94CC3}">
      <dgm:prSet phldrT="[Text]"/>
      <dgm:spPr/>
      <dgm:t>
        <a:bodyPr/>
        <a:lstStyle/>
        <a:p>
          <a:pPr>
            <a:buFont typeface="Wingdings" panose="05000000000000000000" pitchFamily="2" charset="2"/>
            <a:buChar char="§"/>
          </a:pPr>
          <a:endParaRPr lang="en-GB" sz="1100">
            <a:latin typeface="Amasis MT Pro Black" panose="02040A04050005020304" pitchFamily="18" charset="0"/>
          </a:endParaRPr>
        </a:p>
      </dgm:t>
    </dgm:pt>
    <dgm:pt modelId="{C7771760-19EB-4FFE-B6D9-60A15C739605}" type="parTrans" cxnId="{FA0FFF52-51D2-4309-A790-D359BB621764}">
      <dgm:prSet/>
      <dgm:spPr/>
      <dgm:t>
        <a:bodyPr/>
        <a:lstStyle/>
        <a:p>
          <a:endParaRPr lang="en-GB"/>
        </a:p>
      </dgm:t>
    </dgm:pt>
    <dgm:pt modelId="{B0D311B2-B815-4432-B7BA-4D16AB903A7B}" type="sibTrans" cxnId="{FA0FFF52-51D2-4309-A790-D359BB621764}">
      <dgm:prSet/>
      <dgm:spPr/>
      <dgm:t>
        <a:bodyPr/>
        <a:lstStyle/>
        <a:p>
          <a:endParaRPr lang="en-GB"/>
        </a:p>
      </dgm:t>
    </dgm:pt>
    <dgm:pt modelId="{208F73A3-E578-4743-BDB6-E8694CCD97D2}">
      <dgm:prSet phldrT="[Text]" custT="1"/>
      <dgm:spPr/>
      <dgm:t>
        <a:bodyPr/>
        <a:lstStyle/>
        <a:p>
          <a:pPr>
            <a:buNone/>
          </a:pPr>
          <a:r>
            <a:rPr lang="en-GB" sz="1050" i="1">
              <a:latin typeface="Amasis MT Pro Black" panose="02040A04050005020304" pitchFamily="18" charset="0"/>
            </a:rPr>
            <a:t>Level 2 Functional Skills in English/Math.</a:t>
          </a:r>
        </a:p>
      </dgm:t>
    </dgm:pt>
    <dgm:pt modelId="{3AE7204E-48F8-47A0-B3CC-FB81E8C9C7F3}" type="parTrans" cxnId="{3A5B6CC4-FD80-4EA3-9424-226C7191E191}">
      <dgm:prSet/>
      <dgm:spPr/>
      <dgm:t>
        <a:bodyPr/>
        <a:lstStyle/>
        <a:p>
          <a:endParaRPr lang="en-GB"/>
        </a:p>
      </dgm:t>
    </dgm:pt>
    <dgm:pt modelId="{9E4F243C-3C56-452B-AD69-278E196FA878}" type="sibTrans" cxnId="{3A5B6CC4-FD80-4EA3-9424-226C7191E191}">
      <dgm:prSet/>
      <dgm:spPr/>
      <dgm:t>
        <a:bodyPr/>
        <a:lstStyle/>
        <a:p>
          <a:endParaRPr lang="en-GB"/>
        </a:p>
      </dgm:t>
    </dgm:pt>
    <dgm:pt modelId="{0AA180F9-26FA-4A30-9924-03DAC803AB08}">
      <dgm:prSet phldrT="[Text]" custT="1"/>
      <dgm:spPr/>
      <dgm:t>
        <a:bodyPr/>
        <a:lstStyle/>
        <a:p>
          <a:pPr>
            <a:buNone/>
          </a:pPr>
          <a:r>
            <a:rPr lang="en-GB" sz="1050" i="1">
              <a:latin typeface="Amasis MT Pro Black" panose="02040A04050005020304" pitchFamily="18" charset="0"/>
            </a:rPr>
            <a:t>Care Certificate.</a:t>
          </a:r>
        </a:p>
      </dgm:t>
    </dgm:pt>
    <dgm:pt modelId="{3088291F-29A3-4663-B896-CB67EB2FFFDD}" type="parTrans" cxnId="{AB09DD5A-4BB7-4DA4-80D2-CF17BF94A6D0}">
      <dgm:prSet/>
      <dgm:spPr/>
      <dgm:t>
        <a:bodyPr/>
        <a:lstStyle/>
        <a:p>
          <a:endParaRPr lang="en-GB"/>
        </a:p>
      </dgm:t>
    </dgm:pt>
    <dgm:pt modelId="{4DBBD821-A149-4218-B288-BFCE7BABEA7F}" type="sibTrans" cxnId="{AB09DD5A-4BB7-4DA4-80D2-CF17BF94A6D0}">
      <dgm:prSet/>
      <dgm:spPr/>
      <dgm:t>
        <a:bodyPr/>
        <a:lstStyle/>
        <a:p>
          <a:endParaRPr lang="en-GB"/>
        </a:p>
      </dgm:t>
    </dgm:pt>
    <dgm:pt modelId="{167EBA5F-3815-43DE-8353-D5FF9D5349FA}">
      <dgm:prSet phldrT="[Text]" custT="1"/>
      <dgm:spPr/>
      <dgm:t>
        <a:bodyPr/>
        <a:lstStyle/>
        <a:p>
          <a:pPr>
            <a:buNone/>
          </a:pPr>
          <a:r>
            <a:rPr lang="en-GB" sz="1050" i="1">
              <a:latin typeface="Amasis MT Pro Black" panose="02040A04050005020304" pitchFamily="18" charset="0"/>
            </a:rPr>
            <a:t>Attended internal/external, supervisions, IST.</a:t>
          </a:r>
        </a:p>
      </dgm:t>
    </dgm:pt>
    <dgm:pt modelId="{2D75D9D9-471D-4C3B-9E5C-661D68BE48F9}" type="parTrans" cxnId="{B9E5F3F6-9398-4F6E-82B3-35575260BDA7}">
      <dgm:prSet/>
      <dgm:spPr/>
      <dgm:t>
        <a:bodyPr/>
        <a:lstStyle/>
        <a:p>
          <a:endParaRPr lang="en-GB"/>
        </a:p>
      </dgm:t>
    </dgm:pt>
    <dgm:pt modelId="{6C421B56-E56E-441A-8523-005B2A665B7A}" type="sibTrans" cxnId="{B9E5F3F6-9398-4F6E-82B3-35575260BDA7}">
      <dgm:prSet/>
      <dgm:spPr/>
      <dgm:t>
        <a:bodyPr/>
        <a:lstStyle/>
        <a:p>
          <a:endParaRPr lang="en-GB"/>
        </a:p>
      </dgm:t>
    </dgm:pt>
    <dgm:pt modelId="{00339499-09FB-4718-9ACE-87821585AD6B}">
      <dgm:prSet phldrT="[Text]"/>
      <dgm:spPr/>
      <dgm:t>
        <a:bodyPr/>
        <a:lstStyle/>
        <a:p>
          <a:pPr>
            <a:lnSpc>
              <a:spcPct val="100000"/>
            </a:lnSpc>
          </a:pPr>
          <a:r>
            <a:rPr lang="en-GB" sz="1100" u="none">
              <a:latin typeface="Amasis MT Pro Black" panose="02040A04050005020304" pitchFamily="18" charset="0"/>
            </a:rPr>
            <a:t>Therapy Technical Instructor: Thoracic &amp; Urology Surgery</a:t>
          </a:r>
        </a:p>
      </dgm:t>
    </dgm:pt>
    <dgm:pt modelId="{E222B304-C554-4C4E-B103-9642D48CF63E}" type="parTrans" cxnId="{F00C7429-5E86-432F-B7EF-E0D4F2332081}">
      <dgm:prSet/>
      <dgm:spPr/>
      <dgm:t>
        <a:bodyPr/>
        <a:lstStyle/>
        <a:p>
          <a:endParaRPr lang="en-GB"/>
        </a:p>
      </dgm:t>
    </dgm:pt>
    <dgm:pt modelId="{BDB347C1-3D0B-4A44-91B3-F799C8EFA95F}" type="sibTrans" cxnId="{F00C7429-5E86-432F-B7EF-E0D4F2332081}">
      <dgm:prSet/>
      <dgm:spPr/>
      <dgm:t>
        <a:bodyPr/>
        <a:lstStyle/>
        <a:p>
          <a:endParaRPr lang="en-GB"/>
        </a:p>
      </dgm:t>
    </dgm:pt>
    <dgm:pt modelId="{997D6F08-1806-4996-9BE6-BBDA3B37F465}">
      <dgm:prSet phldrT="[Text]" custT="1"/>
      <dgm:spPr/>
      <dgm:t>
        <a:bodyPr/>
        <a:lstStyle/>
        <a:p>
          <a:pPr>
            <a:lnSpc>
              <a:spcPct val="100000"/>
            </a:lnSpc>
          </a:pPr>
          <a:r>
            <a:rPr lang="en-GB" sz="1050" i="1">
              <a:latin typeface="Amasis MT Pro Black" panose="02040A04050005020304" pitchFamily="18" charset="0"/>
            </a:rPr>
            <a:t>Attended HEE, AHP Support Workers Public Health Development Training (Phase 1 &amp; 2).</a:t>
          </a:r>
        </a:p>
      </dgm:t>
    </dgm:pt>
    <dgm:pt modelId="{19056492-F4B3-4445-960F-BBA6C3BC78E4}" type="parTrans" cxnId="{5D63FFDD-65B1-4078-B769-2C77617E899E}">
      <dgm:prSet/>
      <dgm:spPr/>
      <dgm:t>
        <a:bodyPr/>
        <a:lstStyle/>
        <a:p>
          <a:endParaRPr lang="en-GB"/>
        </a:p>
      </dgm:t>
    </dgm:pt>
    <dgm:pt modelId="{8B07D9C6-381C-4588-A4A4-C5A07ADBAE61}" type="sibTrans" cxnId="{5D63FFDD-65B1-4078-B769-2C77617E899E}">
      <dgm:prSet/>
      <dgm:spPr/>
      <dgm:t>
        <a:bodyPr/>
        <a:lstStyle/>
        <a:p>
          <a:endParaRPr lang="en-GB"/>
        </a:p>
      </dgm:t>
    </dgm:pt>
    <dgm:pt modelId="{2129270D-C81E-49AF-9088-61BC4A7FB7CD}">
      <dgm:prSet phldrT="[Text]"/>
      <dgm:spPr/>
      <dgm:t>
        <a:bodyPr/>
        <a:lstStyle/>
        <a:p>
          <a:pPr>
            <a:lnSpc>
              <a:spcPct val="100000"/>
            </a:lnSpc>
          </a:pPr>
          <a:endParaRPr lang="en-GB" sz="1100">
            <a:latin typeface="Amasis MT Pro Black" panose="02040A04050005020304" pitchFamily="18" charset="0"/>
          </a:endParaRPr>
        </a:p>
      </dgm:t>
    </dgm:pt>
    <dgm:pt modelId="{1B8C0AF0-5940-4F38-9504-54BB57ABD8E9}" type="parTrans" cxnId="{7FC1A410-FB4B-414D-BE33-C710F3E2E2C8}">
      <dgm:prSet/>
      <dgm:spPr/>
      <dgm:t>
        <a:bodyPr/>
        <a:lstStyle/>
        <a:p>
          <a:endParaRPr lang="en-GB"/>
        </a:p>
      </dgm:t>
    </dgm:pt>
    <dgm:pt modelId="{79DC30C7-09B5-4DC2-980C-8306CDC80EC6}" type="sibTrans" cxnId="{7FC1A410-FB4B-414D-BE33-C710F3E2E2C8}">
      <dgm:prSet/>
      <dgm:spPr/>
      <dgm:t>
        <a:bodyPr/>
        <a:lstStyle/>
        <a:p>
          <a:endParaRPr lang="en-GB"/>
        </a:p>
      </dgm:t>
    </dgm:pt>
    <dgm:pt modelId="{9BD5BF8F-2524-4FA2-B37A-B7D1FC79F96D}">
      <dgm:prSet phldrT="[Text]" custT="1"/>
      <dgm:spPr/>
      <dgm:t>
        <a:bodyPr/>
        <a:lstStyle/>
        <a:p>
          <a:pPr>
            <a:lnSpc>
              <a:spcPct val="100000"/>
            </a:lnSpc>
          </a:pPr>
          <a:r>
            <a:rPr lang="en-GB" sz="1050" i="1">
              <a:latin typeface="Amasis MT Pro Black" panose="02040A04050005020304" pitchFamily="18" charset="0"/>
            </a:rPr>
            <a:t>Level 3 CPD course in Occupational Therapy</a:t>
          </a:r>
        </a:p>
      </dgm:t>
    </dgm:pt>
    <dgm:pt modelId="{15E3FC27-F3AE-4390-ADED-6E4DCD343CBE}" type="parTrans" cxnId="{AA49CB94-AFA3-472C-A095-8C11FE05D5F8}">
      <dgm:prSet/>
      <dgm:spPr/>
      <dgm:t>
        <a:bodyPr/>
        <a:lstStyle/>
        <a:p>
          <a:endParaRPr lang="en-GB"/>
        </a:p>
      </dgm:t>
    </dgm:pt>
    <dgm:pt modelId="{BA2F6C85-5B95-4288-B04B-83DE81141080}" type="sibTrans" cxnId="{AA49CB94-AFA3-472C-A095-8C11FE05D5F8}">
      <dgm:prSet/>
      <dgm:spPr/>
      <dgm:t>
        <a:bodyPr/>
        <a:lstStyle/>
        <a:p>
          <a:endParaRPr lang="en-GB"/>
        </a:p>
      </dgm:t>
    </dgm:pt>
    <dgm:pt modelId="{4CCCCB50-E974-4434-B8E9-CAE3AED2D86D}">
      <dgm:prSet phldrT="[Text]" custT="1"/>
      <dgm:spPr/>
      <dgm:t>
        <a:bodyPr/>
        <a:lstStyle/>
        <a:p>
          <a:pPr>
            <a:lnSpc>
              <a:spcPct val="100000"/>
            </a:lnSpc>
          </a:pPr>
          <a:r>
            <a:rPr lang="en-GB" sz="1050" i="1">
              <a:latin typeface="Amasis MT Pro Black" panose="02040A04050005020304" pitchFamily="18" charset="0"/>
            </a:rPr>
            <a:t>HEE Level 3 Higher Development Diploma in Leadership &amp; Management</a:t>
          </a:r>
        </a:p>
      </dgm:t>
    </dgm:pt>
    <dgm:pt modelId="{45034F63-1169-4F67-86AB-101C9F760661}" type="parTrans" cxnId="{3A38E50E-D1F0-4E92-A22D-D17062C7685D}">
      <dgm:prSet/>
      <dgm:spPr/>
      <dgm:t>
        <a:bodyPr/>
        <a:lstStyle/>
        <a:p>
          <a:endParaRPr lang="en-GB"/>
        </a:p>
      </dgm:t>
    </dgm:pt>
    <dgm:pt modelId="{0A6BA254-10B9-456A-A5DB-6F9627387573}" type="sibTrans" cxnId="{3A38E50E-D1F0-4E92-A22D-D17062C7685D}">
      <dgm:prSet/>
      <dgm:spPr/>
      <dgm:t>
        <a:bodyPr/>
        <a:lstStyle/>
        <a:p>
          <a:endParaRPr lang="en-GB"/>
        </a:p>
      </dgm:t>
    </dgm:pt>
    <dgm:pt modelId="{7686AAAC-B136-4515-B4EA-ECB87E6F2797}">
      <dgm:prSet phldrT="[Text]"/>
      <dgm:spPr/>
      <dgm:t>
        <a:bodyPr/>
        <a:lstStyle/>
        <a:p>
          <a:pPr>
            <a:lnSpc>
              <a:spcPct val="100000"/>
            </a:lnSpc>
          </a:pPr>
          <a:r>
            <a:rPr lang="en-GB" i="1">
              <a:latin typeface="Amasis MT Pro Black" panose="02040A04050005020304" pitchFamily="18" charset="0"/>
            </a:rPr>
            <a:t>HEE Level 3 Higher Development Diploma in Leadership &amp; Management</a:t>
          </a:r>
        </a:p>
        <a:p>
          <a:pPr>
            <a:lnSpc>
              <a:spcPct val="100000"/>
            </a:lnSpc>
          </a:pPr>
          <a:r>
            <a:rPr lang="en-GB" i="1" u="none">
              <a:latin typeface="Amasis MT Pro Black" panose="02040A04050005020304" pitchFamily="18" charset="0"/>
            </a:rPr>
            <a:t>Completed project management/presentation as part of my course, still learning on the job.</a:t>
          </a:r>
          <a:endParaRPr lang="en-GB" u="none">
            <a:latin typeface="Amasis MT Pro Black" panose="02040A04050005020304" pitchFamily="18" charset="0"/>
          </a:endParaRPr>
        </a:p>
      </dgm:t>
    </dgm:pt>
    <dgm:pt modelId="{D457896B-62A8-40C8-8D35-CD0F0AA027D6}" type="parTrans" cxnId="{47D83B06-7E29-40B7-974A-CCCAE5B13914}">
      <dgm:prSet/>
      <dgm:spPr/>
      <dgm:t>
        <a:bodyPr/>
        <a:lstStyle/>
        <a:p>
          <a:endParaRPr lang="en-GB"/>
        </a:p>
      </dgm:t>
    </dgm:pt>
    <dgm:pt modelId="{E2B19A5E-CE7C-4B6C-A4E3-FA333D7FAB68}" type="sibTrans" cxnId="{47D83B06-7E29-40B7-974A-CCCAE5B13914}">
      <dgm:prSet/>
      <dgm:spPr/>
      <dgm:t>
        <a:bodyPr/>
        <a:lstStyle/>
        <a:p>
          <a:endParaRPr lang="en-GB"/>
        </a:p>
      </dgm:t>
    </dgm:pt>
    <dgm:pt modelId="{5B14F49B-D9F2-40CB-9E2F-285E464A4390}">
      <dgm:prSet phldrT="[Text]"/>
      <dgm:spPr/>
      <dgm:t>
        <a:bodyPr/>
        <a:lstStyle/>
        <a:p>
          <a:pPr>
            <a:lnSpc>
              <a:spcPct val="100000"/>
            </a:lnSpc>
          </a:pPr>
          <a:endParaRPr lang="en-GB" u="none">
            <a:latin typeface="Amasis MT Pro Black" panose="02040A04050005020304" pitchFamily="18" charset="0"/>
          </a:endParaRPr>
        </a:p>
      </dgm:t>
    </dgm:pt>
    <dgm:pt modelId="{2EF2857B-D011-4755-A2A8-2E825C2CE3B8}" type="parTrans" cxnId="{12392FA2-305C-4014-A89E-B68EB0767379}">
      <dgm:prSet/>
      <dgm:spPr/>
      <dgm:t>
        <a:bodyPr/>
        <a:lstStyle/>
        <a:p>
          <a:endParaRPr lang="en-GB"/>
        </a:p>
      </dgm:t>
    </dgm:pt>
    <dgm:pt modelId="{ECC6B345-E4A7-417C-AB06-060D2E23966E}" type="sibTrans" cxnId="{12392FA2-305C-4014-A89E-B68EB0767379}">
      <dgm:prSet/>
      <dgm:spPr/>
      <dgm:t>
        <a:bodyPr/>
        <a:lstStyle/>
        <a:p>
          <a:endParaRPr lang="en-GB"/>
        </a:p>
      </dgm:t>
    </dgm:pt>
    <dgm:pt modelId="{6D92029A-F122-475E-8890-9EF75EAFC162}" type="pres">
      <dgm:prSet presAssocID="{8D1EAE66-2869-4ADF-9B77-4F2F930DDC42}" presName="Name0" presStyleCnt="0">
        <dgm:presLayoutVars>
          <dgm:dir/>
          <dgm:animLvl val="lvl"/>
          <dgm:resizeHandles val="exact"/>
        </dgm:presLayoutVars>
      </dgm:prSet>
      <dgm:spPr/>
    </dgm:pt>
    <dgm:pt modelId="{72CA4163-6823-4EFD-949A-79F03BA117D2}" type="pres">
      <dgm:prSet presAssocID="{BF361512-94CC-489F-86BD-E46830D8BE48}" presName="composite" presStyleCnt="0"/>
      <dgm:spPr/>
    </dgm:pt>
    <dgm:pt modelId="{1A1C5578-0E55-4ABE-8E37-D8A136536D61}" type="pres">
      <dgm:prSet presAssocID="{BF361512-94CC-489F-86BD-E46830D8BE48}" presName="parTx" presStyleLbl="alignNode1" presStyleIdx="0" presStyleCnt="3">
        <dgm:presLayoutVars>
          <dgm:chMax val="0"/>
          <dgm:chPref val="0"/>
        </dgm:presLayoutVars>
      </dgm:prSet>
      <dgm:spPr/>
    </dgm:pt>
    <dgm:pt modelId="{ED0D73EE-7C00-4D0E-A337-7AAC6BD10382}" type="pres">
      <dgm:prSet presAssocID="{BF361512-94CC-489F-86BD-E46830D8BE48}" presName="desTx" presStyleLbl="alignAccFollowNode1" presStyleIdx="0" presStyleCnt="3">
        <dgm:presLayoutVars/>
      </dgm:prSet>
      <dgm:spPr/>
    </dgm:pt>
    <dgm:pt modelId="{4E2529AC-9EC3-4322-B940-CEFC8AE30BA6}" type="pres">
      <dgm:prSet presAssocID="{2FC006E4-7CA3-4A7F-A7F9-FF97D46F4D62}" presName="space" presStyleCnt="0"/>
      <dgm:spPr/>
    </dgm:pt>
    <dgm:pt modelId="{258C64BC-A15E-45CA-A16E-09B20401FFC2}" type="pres">
      <dgm:prSet presAssocID="{1C5503CB-161A-44ED-8AF8-6F140895ED32}" presName="composite" presStyleCnt="0"/>
      <dgm:spPr/>
    </dgm:pt>
    <dgm:pt modelId="{96057FE7-E0D8-4858-9D27-EEF0248D981B}" type="pres">
      <dgm:prSet presAssocID="{1C5503CB-161A-44ED-8AF8-6F140895ED32}" presName="parTx" presStyleLbl="alignNode1" presStyleIdx="1" presStyleCnt="3">
        <dgm:presLayoutVars>
          <dgm:chMax val="0"/>
          <dgm:chPref val="0"/>
        </dgm:presLayoutVars>
      </dgm:prSet>
      <dgm:spPr/>
    </dgm:pt>
    <dgm:pt modelId="{9BEC6EBA-A2EB-43E0-8FA0-D441072D9ACB}" type="pres">
      <dgm:prSet presAssocID="{1C5503CB-161A-44ED-8AF8-6F140895ED32}" presName="desTx" presStyleLbl="alignAccFollowNode1" presStyleIdx="1" presStyleCnt="3">
        <dgm:presLayoutVars/>
      </dgm:prSet>
      <dgm:spPr/>
    </dgm:pt>
    <dgm:pt modelId="{DED51B34-F2FB-4322-98C6-E12735CB43FC}" type="pres">
      <dgm:prSet presAssocID="{EAE7F02C-EF36-4A9B-84C3-6727A56D93A1}" presName="space" presStyleCnt="0"/>
      <dgm:spPr/>
    </dgm:pt>
    <dgm:pt modelId="{BBAC6CF2-CB75-4A00-8252-AC0C2C8CDCEE}" type="pres">
      <dgm:prSet presAssocID="{011A8C3F-0917-46DB-9D6B-1D89A5070E02}" presName="composite" presStyleCnt="0"/>
      <dgm:spPr/>
    </dgm:pt>
    <dgm:pt modelId="{145C59A6-94CA-4EF9-AAC5-8C208C50742D}" type="pres">
      <dgm:prSet presAssocID="{011A8C3F-0917-46DB-9D6B-1D89A5070E02}" presName="parTx" presStyleLbl="alignNode1" presStyleIdx="2" presStyleCnt="3">
        <dgm:presLayoutVars>
          <dgm:chMax val="0"/>
          <dgm:chPref val="0"/>
        </dgm:presLayoutVars>
      </dgm:prSet>
      <dgm:spPr/>
    </dgm:pt>
    <dgm:pt modelId="{D4F5B34F-CEE5-4642-ACD3-80AD6FEFE07F}" type="pres">
      <dgm:prSet presAssocID="{011A8C3F-0917-46DB-9D6B-1D89A5070E02}" presName="desTx" presStyleLbl="alignAccFollowNode1" presStyleIdx="2" presStyleCnt="3">
        <dgm:presLayoutVars/>
      </dgm:prSet>
      <dgm:spPr/>
    </dgm:pt>
  </dgm:ptLst>
  <dgm:cxnLst>
    <dgm:cxn modelId="{47D83B06-7E29-40B7-974A-CCCAE5B13914}" srcId="{011A8C3F-0917-46DB-9D6B-1D89A5070E02}" destId="{7686AAAC-B136-4515-B4EA-ECB87E6F2797}" srcOrd="2" destOrd="0" parTransId="{D457896B-62A8-40C8-8D35-CD0F0AA027D6}" sibTransId="{E2B19A5E-CE7C-4B6C-A4E3-FA333D7FAB68}"/>
    <dgm:cxn modelId="{3A38E50E-D1F0-4E92-A22D-D17062C7685D}" srcId="{1C5503CB-161A-44ED-8AF8-6F140895ED32}" destId="{4CCCCB50-E974-4434-B8E9-CAE3AED2D86D}" srcOrd="4" destOrd="0" parTransId="{45034F63-1169-4F67-86AB-101C9F760661}" sibTransId="{0A6BA254-10B9-456A-A5DB-6F9627387573}"/>
    <dgm:cxn modelId="{7FC1A410-FB4B-414D-BE33-C710F3E2E2C8}" srcId="{1C5503CB-161A-44ED-8AF8-6F140895ED32}" destId="{2129270D-C81E-49AF-9088-61BC4A7FB7CD}" srcOrd="1" destOrd="0" parTransId="{1B8C0AF0-5940-4F38-9504-54BB57ABD8E9}" sibTransId="{79DC30C7-09B5-4DC2-980C-8306CDC80EC6}"/>
    <dgm:cxn modelId="{E9B3CF22-E12F-4CB3-ABFE-6587D64459F1}" type="presOf" srcId="{208F73A3-E578-4743-BDB6-E8694CCD97D2}" destId="{ED0D73EE-7C00-4D0E-A337-7AAC6BD10382}" srcOrd="0" destOrd="4" presId="urn:microsoft.com/office/officeart/2016/7/layout/ChevronBlockProcess"/>
    <dgm:cxn modelId="{63E2E923-E168-480D-80BB-0D2B517554D4}" type="presOf" srcId="{5B14F49B-D9F2-40CB-9E2F-285E464A4390}" destId="{D4F5B34F-CEE5-4642-ACD3-80AD6FEFE07F}" srcOrd="0" destOrd="1" presId="urn:microsoft.com/office/officeart/2016/7/layout/ChevronBlockProcess"/>
    <dgm:cxn modelId="{F00C7429-5E86-432F-B7EF-E0D4F2332081}" srcId="{1C5503CB-161A-44ED-8AF8-6F140895ED32}" destId="{00339499-09FB-4718-9ACE-87821585AD6B}" srcOrd="0" destOrd="0" parTransId="{E222B304-C554-4C4E-B103-9642D48CF63E}" sibTransId="{BDB347C1-3D0B-4A44-91B3-F799C8EFA95F}"/>
    <dgm:cxn modelId="{8850802C-1754-4B0A-B291-A2376CA0860E}" type="presOf" srcId="{BF361512-94CC-489F-86BD-E46830D8BE48}" destId="{1A1C5578-0E55-4ABE-8E37-D8A136536D61}" srcOrd="0" destOrd="0" presId="urn:microsoft.com/office/officeart/2016/7/layout/ChevronBlockProcess"/>
    <dgm:cxn modelId="{9E227B3E-79CC-4BB8-AC20-A7805EC70661}" type="presOf" srcId="{997D6F08-1806-4996-9BE6-BBDA3B37F465}" destId="{9BEC6EBA-A2EB-43E0-8FA0-D441072D9ACB}" srcOrd="0" destOrd="2" presId="urn:microsoft.com/office/officeart/2016/7/layout/ChevronBlockProcess"/>
    <dgm:cxn modelId="{6104C041-06B9-4235-B39E-F66F3E67B499}" srcId="{8D1EAE66-2869-4ADF-9B77-4F2F930DDC42}" destId="{011A8C3F-0917-46DB-9D6B-1D89A5070E02}" srcOrd="2" destOrd="0" parTransId="{17668737-4722-4C09-AD67-F01D68385148}" sibTransId="{8828A428-6778-42E5-B031-254FC8DBAD52}"/>
    <dgm:cxn modelId="{D8D68262-9956-4D6D-B4F9-3BE5E1EF5561}" type="presOf" srcId="{9575EE1E-3CD7-4EA3-BD5A-2D90A48932D0}" destId="{ED0D73EE-7C00-4D0E-A337-7AAC6BD10382}" srcOrd="0" destOrd="2" presId="urn:microsoft.com/office/officeart/2016/7/layout/ChevronBlockProcess"/>
    <dgm:cxn modelId="{C6A8E565-2C5A-44C2-AEEF-EB6A2CCF61F2}" srcId="{011A8C3F-0917-46DB-9D6B-1D89A5070E02}" destId="{D4C1ACD0-6211-48A3-8A8C-09599598F43B}" srcOrd="0" destOrd="0" parTransId="{18919820-CD3B-4910-91DC-166244415005}" sibTransId="{5579FB4B-EA37-4D33-8034-807A898470C0}"/>
    <dgm:cxn modelId="{FADDCE47-6534-4179-91E6-333720BFE487}" srcId="{8D1EAE66-2869-4ADF-9B77-4F2F930DDC42}" destId="{1C5503CB-161A-44ED-8AF8-6F140895ED32}" srcOrd="1" destOrd="0" parTransId="{327C0878-D4B3-4FCE-A25D-A747D68118F6}" sibTransId="{EAE7F02C-EF36-4A9B-84C3-6727A56D93A1}"/>
    <dgm:cxn modelId="{A5A8A26D-2D90-49E9-A183-4569A3AB526F}" type="presOf" srcId="{2129270D-C81E-49AF-9088-61BC4A7FB7CD}" destId="{9BEC6EBA-A2EB-43E0-8FA0-D441072D9ACB}" srcOrd="0" destOrd="1" presId="urn:microsoft.com/office/officeart/2016/7/layout/ChevronBlockProcess"/>
    <dgm:cxn modelId="{7A19506F-2544-46F8-9E62-B25FBC2AE619}" type="presOf" srcId="{1C5503CB-161A-44ED-8AF8-6F140895ED32}" destId="{96057FE7-E0D8-4858-9D27-EEF0248D981B}" srcOrd="0" destOrd="0" presId="urn:microsoft.com/office/officeart/2016/7/layout/ChevronBlockProcess"/>
    <dgm:cxn modelId="{0F1DED50-ABF5-42F0-B1FD-1DC5AD46470F}" srcId="{BF361512-94CC-489F-86BD-E46830D8BE48}" destId="{1F952FAB-6724-44B0-A663-8376E6DCC17A}" srcOrd="0" destOrd="0" parTransId="{C569062A-5B70-4644-8834-958DB931C1AE}" sibTransId="{13EF50A8-A48D-46E3-A973-70F44B8D6043}"/>
    <dgm:cxn modelId="{FA0FFF52-51D2-4309-A790-D359BB621764}" srcId="{BF361512-94CC-489F-86BD-E46830D8BE48}" destId="{7C0947B4-4386-421D-B2A7-7FCECEA94CC3}" srcOrd="1" destOrd="0" parTransId="{C7771760-19EB-4FFE-B6D9-60A15C739605}" sibTransId="{B0D311B2-B815-4432-B7BA-4D16AB903A7B}"/>
    <dgm:cxn modelId="{BD2F7678-64E3-4E3D-B3C6-A1975B9FFF48}" type="presOf" srcId="{011A8C3F-0917-46DB-9D6B-1D89A5070E02}" destId="{145C59A6-94CA-4EF9-AAC5-8C208C50742D}" srcOrd="0" destOrd="0" presId="urn:microsoft.com/office/officeart/2016/7/layout/ChevronBlockProcess"/>
    <dgm:cxn modelId="{AB09DD5A-4BB7-4DA4-80D2-CF17BF94A6D0}" srcId="{BF361512-94CC-489F-86BD-E46830D8BE48}" destId="{0AA180F9-26FA-4A30-9924-03DAC803AB08}" srcOrd="3" destOrd="0" parTransId="{3088291F-29A3-4663-B896-CB67EB2FFFDD}" sibTransId="{4DBBD821-A149-4218-B288-BFCE7BABEA7F}"/>
    <dgm:cxn modelId="{BF3BED81-34E9-4D23-BDF0-25166D5AB413}" type="presOf" srcId="{7C0947B4-4386-421D-B2A7-7FCECEA94CC3}" destId="{ED0D73EE-7C00-4D0E-A337-7AAC6BD10382}" srcOrd="0" destOrd="1" presId="urn:microsoft.com/office/officeart/2016/7/layout/ChevronBlockProcess"/>
    <dgm:cxn modelId="{6086448A-4EC5-4B5E-BF55-DDA00EEE869F}" type="presOf" srcId="{167EBA5F-3815-43DE-8353-D5FF9D5349FA}" destId="{ED0D73EE-7C00-4D0E-A337-7AAC6BD10382}" srcOrd="0" destOrd="5" presId="urn:microsoft.com/office/officeart/2016/7/layout/ChevronBlockProcess"/>
    <dgm:cxn modelId="{AA49CB94-AFA3-472C-A095-8C11FE05D5F8}" srcId="{1C5503CB-161A-44ED-8AF8-6F140895ED32}" destId="{9BD5BF8F-2524-4FA2-B37A-B7D1FC79F96D}" srcOrd="3" destOrd="0" parTransId="{15E3FC27-F3AE-4390-ADED-6E4DCD343CBE}" sibTransId="{BA2F6C85-5B95-4288-B04B-83DE81141080}"/>
    <dgm:cxn modelId="{C9B9449E-7EE6-44FF-A621-E0FF02530238}" type="presOf" srcId="{00339499-09FB-4718-9ACE-87821585AD6B}" destId="{9BEC6EBA-A2EB-43E0-8FA0-D441072D9ACB}" srcOrd="0" destOrd="0" presId="urn:microsoft.com/office/officeart/2016/7/layout/ChevronBlockProcess"/>
    <dgm:cxn modelId="{8F4CE49E-5215-425F-8C33-2C7B4262625A}" type="presOf" srcId="{0AA180F9-26FA-4A30-9924-03DAC803AB08}" destId="{ED0D73EE-7C00-4D0E-A337-7AAC6BD10382}" srcOrd="0" destOrd="3" presId="urn:microsoft.com/office/officeart/2016/7/layout/ChevronBlockProcess"/>
    <dgm:cxn modelId="{51A152A1-03F3-4CB8-8462-E7D3EAE43834}" type="presOf" srcId="{9BD5BF8F-2524-4FA2-B37A-B7D1FC79F96D}" destId="{9BEC6EBA-A2EB-43E0-8FA0-D441072D9ACB}" srcOrd="0" destOrd="3" presId="urn:microsoft.com/office/officeart/2016/7/layout/ChevronBlockProcess"/>
    <dgm:cxn modelId="{12392FA2-305C-4014-A89E-B68EB0767379}" srcId="{011A8C3F-0917-46DB-9D6B-1D89A5070E02}" destId="{5B14F49B-D9F2-40CB-9E2F-285E464A4390}" srcOrd="1" destOrd="0" parTransId="{2EF2857B-D011-4755-A2A8-2E825C2CE3B8}" sibTransId="{ECC6B345-E4A7-417C-AB06-060D2E23966E}"/>
    <dgm:cxn modelId="{5C80EBA2-9024-44EA-B38C-58554CB00CE5}" type="presOf" srcId="{D4C1ACD0-6211-48A3-8A8C-09599598F43B}" destId="{D4F5B34F-CEE5-4642-ACD3-80AD6FEFE07F}" srcOrd="0" destOrd="0" presId="urn:microsoft.com/office/officeart/2016/7/layout/ChevronBlockProcess"/>
    <dgm:cxn modelId="{B8639AB0-81C2-4EBF-A695-5CBB45D61DD9}" type="presOf" srcId="{1F952FAB-6724-44B0-A663-8376E6DCC17A}" destId="{ED0D73EE-7C00-4D0E-A337-7AAC6BD10382}" srcOrd="0" destOrd="0" presId="urn:microsoft.com/office/officeart/2016/7/layout/ChevronBlockProcess"/>
    <dgm:cxn modelId="{7DC51CB4-F9CF-4012-AC13-0C0F3F2AA853}" type="presOf" srcId="{4CCCCB50-E974-4434-B8E9-CAE3AED2D86D}" destId="{9BEC6EBA-A2EB-43E0-8FA0-D441072D9ACB}" srcOrd="0" destOrd="4" presId="urn:microsoft.com/office/officeart/2016/7/layout/ChevronBlockProcess"/>
    <dgm:cxn modelId="{99C480B5-2C99-438D-A956-AAD43020875D}" srcId="{8D1EAE66-2869-4ADF-9B77-4F2F930DDC42}" destId="{BF361512-94CC-489F-86BD-E46830D8BE48}" srcOrd="0" destOrd="0" parTransId="{B45B0723-4E24-4FF0-BCA5-33F65029CF63}" sibTransId="{2FC006E4-7CA3-4A7F-A7F9-FF97D46F4D62}"/>
    <dgm:cxn modelId="{25CC54C2-A4CF-4069-9A24-3085BBEC09EB}" type="presOf" srcId="{8D1EAE66-2869-4ADF-9B77-4F2F930DDC42}" destId="{6D92029A-F122-475E-8890-9EF75EAFC162}" srcOrd="0" destOrd="0" presId="urn:microsoft.com/office/officeart/2016/7/layout/ChevronBlockProcess"/>
    <dgm:cxn modelId="{3A5B6CC4-FD80-4EA3-9424-226C7191E191}" srcId="{BF361512-94CC-489F-86BD-E46830D8BE48}" destId="{208F73A3-E578-4743-BDB6-E8694CCD97D2}" srcOrd="4" destOrd="0" parTransId="{3AE7204E-48F8-47A0-B3CC-FB81E8C9C7F3}" sibTransId="{9E4F243C-3C56-452B-AD69-278E196FA878}"/>
    <dgm:cxn modelId="{3EC8CFDD-6441-42CA-A9CD-16D1F5665ED6}" srcId="{BF361512-94CC-489F-86BD-E46830D8BE48}" destId="{9575EE1E-3CD7-4EA3-BD5A-2D90A48932D0}" srcOrd="2" destOrd="0" parTransId="{C429823D-230B-4DFA-AA2E-1E7B4386D1C4}" sibTransId="{3981CF85-BC2D-45FF-8172-7D884E51F56D}"/>
    <dgm:cxn modelId="{5D63FFDD-65B1-4078-B769-2C77617E899E}" srcId="{1C5503CB-161A-44ED-8AF8-6F140895ED32}" destId="{997D6F08-1806-4996-9BE6-BBDA3B37F465}" srcOrd="2" destOrd="0" parTransId="{19056492-F4B3-4445-960F-BBA6C3BC78E4}" sibTransId="{8B07D9C6-381C-4588-A4A4-C5A07ADBAE61}"/>
    <dgm:cxn modelId="{70E2A4EC-686F-4DE1-9716-D387684A399A}" type="presOf" srcId="{7686AAAC-B136-4515-B4EA-ECB87E6F2797}" destId="{D4F5B34F-CEE5-4642-ACD3-80AD6FEFE07F}" srcOrd="0" destOrd="2" presId="urn:microsoft.com/office/officeart/2016/7/layout/ChevronBlockProcess"/>
    <dgm:cxn modelId="{B9E5F3F6-9398-4F6E-82B3-35575260BDA7}" srcId="{BF361512-94CC-489F-86BD-E46830D8BE48}" destId="{167EBA5F-3815-43DE-8353-D5FF9D5349FA}" srcOrd="5" destOrd="0" parTransId="{2D75D9D9-471D-4C3B-9E5C-661D68BE48F9}" sibTransId="{6C421B56-E56E-441A-8523-005B2A665B7A}"/>
    <dgm:cxn modelId="{EB856DDC-6821-4E4C-913F-DC38CD55C9CC}" type="presParOf" srcId="{6D92029A-F122-475E-8890-9EF75EAFC162}" destId="{72CA4163-6823-4EFD-949A-79F03BA117D2}" srcOrd="0" destOrd="0" presId="urn:microsoft.com/office/officeart/2016/7/layout/ChevronBlockProcess"/>
    <dgm:cxn modelId="{A3B0E64B-32ED-4C7A-A7C5-51F040F2B1E5}" type="presParOf" srcId="{72CA4163-6823-4EFD-949A-79F03BA117D2}" destId="{1A1C5578-0E55-4ABE-8E37-D8A136536D61}" srcOrd="0" destOrd="0" presId="urn:microsoft.com/office/officeart/2016/7/layout/ChevronBlockProcess"/>
    <dgm:cxn modelId="{3AB6D466-139C-4479-B1CA-87034BA1CC6A}" type="presParOf" srcId="{72CA4163-6823-4EFD-949A-79F03BA117D2}" destId="{ED0D73EE-7C00-4D0E-A337-7AAC6BD10382}" srcOrd="1" destOrd="0" presId="urn:microsoft.com/office/officeart/2016/7/layout/ChevronBlockProcess"/>
    <dgm:cxn modelId="{17E00DCB-A8BF-41B2-BC18-5462022C095D}" type="presParOf" srcId="{6D92029A-F122-475E-8890-9EF75EAFC162}" destId="{4E2529AC-9EC3-4322-B940-CEFC8AE30BA6}" srcOrd="1" destOrd="0" presId="urn:microsoft.com/office/officeart/2016/7/layout/ChevronBlockProcess"/>
    <dgm:cxn modelId="{97D4739D-7905-4248-A293-5E3EE0962567}" type="presParOf" srcId="{6D92029A-F122-475E-8890-9EF75EAFC162}" destId="{258C64BC-A15E-45CA-A16E-09B20401FFC2}" srcOrd="2" destOrd="0" presId="urn:microsoft.com/office/officeart/2016/7/layout/ChevronBlockProcess"/>
    <dgm:cxn modelId="{0DB97C00-3A17-4E63-AD62-A6BCA76C1C44}" type="presParOf" srcId="{258C64BC-A15E-45CA-A16E-09B20401FFC2}" destId="{96057FE7-E0D8-4858-9D27-EEF0248D981B}" srcOrd="0" destOrd="0" presId="urn:microsoft.com/office/officeart/2016/7/layout/ChevronBlockProcess"/>
    <dgm:cxn modelId="{EFFC8F2F-0C75-4F1B-8B12-D25A86427953}" type="presParOf" srcId="{258C64BC-A15E-45CA-A16E-09B20401FFC2}" destId="{9BEC6EBA-A2EB-43E0-8FA0-D441072D9ACB}" srcOrd="1" destOrd="0" presId="urn:microsoft.com/office/officeart/2016/7/layout/ChevronBlockProcess"/>
    <dgm:cxn modelId="{7A8AF396-DB93-4E40-A9D5-9478F5EC6EC5}" type="presParOf" srcId="{6D92029A-F122-475E-8890-9EF75EAFC162}" destId="{DED51B34-F2FB-4322-98C6-E12735CB43FC}" srcOrd="3" destOrd="0" presId="urn:microsoft.com/office/officeart/2016/7/layout/ChevronBlockProcess"/>
    <dgm:cxn modelId="{532878BD-4E7B-45A5-BEED-30C8EA5D0164}" type="presParOf" srcId="{6D92029A-F122-475E-8890-9EF75EAFC162}" destId="{BBAC6CF2-CB75-4A00-8252-AC0C2C8CDCEE}" srcOrd="4" destOrd="0" presId="urn:microsoft.com/office/officeart/2016/7/layout/ChevronBlockProcess"/>
    <dgm:cxn modelId="{715678F8-993A-439C-B8C4-7B76953926D9}" type="presParOf" srcId="{BBAC6CF2-CB75-4A00-8252-AC0C2C8CDCEE}" destId="{145C59A6-94CA-4EF9-AAC5-8C208C50742D}" srcOrd="0" destOrd="0" presId="urn:microsoft.com/office/officeart/2016/7/layout/ChevronBlockProcess"/>
    <dgm:cxn modelId="{F18639CF-F950-481A-A402-79AE399A9C09}" type="presParOf" srcId="{BBAC6CF2-CB75-4A00-8252-AC0C2C8CDCEE}" destId="{D4F5B34F-CEE5-4642-ACD3-80AD6FEFE07F}"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47BEC5-E3E5-421D-898F-875D85F178E9}" type="doc">
      <dgm:prSet loTypeId="urn:microsoft.com/office/officeart/2005/8/layout/hierarchy3" loCatId="list" qsTypeId="urn:microsoft.com/office/officeart/2005/8/quickstyle/simple5" qsCatId="simple" csTypeId="urn:microsoft.com/office/officeart/2005/8/colors/accent0_2" csCatId="mainScheme" phldr="1"/>
      <dgm:spPr/>
      <dgm:t>
        <a:bodyPr/>
        <a:lstStyle/>
        <a:p>
          <a:endParaRPr lang="en-GB"/>
        </a:p>
      </dgm:t>
    </dgm:pt>
    <dgm:pt modelId="{ABCE4C7E-0E05-4F70-A0EC-8A8ED4DD741F}">
      <dgm:prSet phldrT="[Text]"/>
      <dgm:spPr/>
      <dgm:t>
        <a:bodyPr/>
        <a:lstStyle/>
        <a:p>
          <a:r>
            <a:rPr lang="en-GB"/>
            <a:t>Clinical Practice</a:t>
          </a:r>
        </a:p>
      </dgm:t>
    </dgm:pt>
    <dgm:pt modelId="{8B0855C5-3CC7-4F30-A1FB-ECCD52FF7308}" type="parTrans" cxnId="{AD2ADC05-5E63-4CB7-A124-421820B284FD}">
      <dgm:prSet/>
      <dgm:spPr/>
      <dgm:t>
        <a:bodyPr/>
        <a:lstStyle/>
        <a:p>
          <a:endParaRPr lang="en-GB"/>
        </a:p>
      </dgm:t>
    </dgm:pt>
    <dgm:pt modelId="{7DE57046-BC8C-428E-8468-7975CB49E087}" type="sibTrans" cxnId="{AD2ADC05-5E63-4CB7-A124-421820B284FD}">
      <dgm:prSet/>
      <dgm:spPr/>
      <dgm:t>
        <a:bodyPr/>
        <a:lstStyle/>
        <a:p>
          <a:endParaRPr lang="en-GB"/>
        </a:p>
      </dgm:t>
    </dgm:pt>
    <dgm:pt modelId="{34DE27C9-13AC-473B-B5C5-7D1B35327DAB}">
      <dgm:prSet phldrT="[Text]"/>
      <dgm:spPr/>
      <dgm:t>
        <a:bodyPr/>
        <a:lstStyle/>
        <a:p>
          <a:r>
            <a:rPr lang="en-GB"/>
            <a:t>Leadership</a:t>
          </a:r>
        </a:p>
      </dgm:t>
    </dgm:pt>
    <dgm:pt modelId="{25F393A2-93BB-44EC-8DD7-785E323D6C17}" type="parTrans" cxnId="{F55B8046-A84D-48FB-8570-286DCF3A8816}">
      <dgm:prSet/>
      <dgm:spPr/>
      <dgm:t>
        <a:bodyPr/>
        <a:lstStyle/>
        <a:p>
          <a:endParaRPr lang="en-GB"/>
        </a:p>
      </dgm:t>
    </dgm:pt>
    <dgm:pt modelId="{19F4FCE6-482E-45B5-A872-D35BB83AB596}" type="sibTrans" cxnId="{F55B8046-A84D-48FB-8570-286DCF3A8816}">
      <dgm:prSet/>
      <dgm:spPr/>
      <dgm:t>
        <a:bodyPr/>
        <a:lstStyle/>
        <a:p>
          <a:endParaRPr lang="en-GB"/>
        </a:p>
      </dgm:t>
    </dgm:pt>
    <dgm:pt modelId="{E390DC45-5C1C-4BD2-9CA3-53A1B4B5863A}">
      <dgm:prSet phldrT="[Text]" custT="1"/>
      <dgm:spPr/>
      <dgm:t>
        <a:bodyPr/>
        <a:lstStyle/>
        <a:p>
          <a:r>
            <a:rPr lang="en-GB" sz="700">
              <a:latin typeface="+mj-lt"/>
            </a:rPr>
            <a:t>I work in collaboration with the MDT to plan and facilitate safe discharges to reduce hospital length of stay</a:t>
          </a:r>
          <a:r>
            <a:rPr lang="en-GB" sz="700"/>
            <a:t>.</a:t>
          </a:r>
        </a:p>
      </dgm:t>
    </dgm:pt>
    <dgm:pt modelId="{E07A538C-FE58-4F1F-A215-75DE93164756}" type="parTrans" cxnId="{B45E8474-2189-443E-96BF-245A71C8602F}">
      <dgm:prSet/>
      <dgm:spPr/>
      <dgm:t>
        <a:bodyPr/>
        <a:lstStyle/>
        <a:p>
          <a:endParaRPr lang="en-GB"/>
        </a:p>
      </dgm:t>
    </dgm:pt>
    <dgm:pt modelId="{2589FF81-5816-41AE-8BA6-FD077429B722}" type="sibTrans" cxnId="{B45E8474-2189-443E-96BF-245A71C8602F}">
      <dgm:prSet/>
      <dgm:spPr/>
      <dgm:t>
        <a:bodyPr/>
        <a:lstStyle/>
        <a:p>
          <a:endParaRPr lang="en-GB"/>
        </a:p>
      </dgm:t>
    </dgm:pt>
    <dgm:pt modelId="{D7ABD80C-5835-4617-80F3-50957D3EA9B5}">
      <dgm:prSet phldrT="[Text]"/>
      <dgm:spPr/>
      <dgm:t>
        <a:bodyPr/>
        <a:lstStyle/>
        <a:p>
          <a:r>
            <a:rPr lang="en-GB"/>
            <a:t>Facilitating learning </a:t>
          </a:r>
        </a:p>
      </dgm:t>
    </dgm:pt>
    <dgm:pt modelId="{90406E00-9FA4-4343-ADB6-926BB36C2242}" type="parTrans" cxnId="{BF3A142E-9876-47C3-8018-93F3D18780D6}">
      <dgm:prSet/>
      <dgm:spPr/>
      <dgm:t>
        <a:bodyPr/>
        <a:lstStyle/>
        <a:p>
          <a:endParaRPr lang="en-GB"/>
        </a:p>
      </dgm:t>
    </dgm:pt>
    <dgm:pt modelId="{0CBA3FDA-D634-4AD4-A48C-E08D8D2DEAEA}" type="sibTrans" cxnId="{BF3A142E-9876-47C3-8018-93F3D18780D6}">
      <dgm:prSet/>
      <dgm:spPr/>
      <dgm:t>
        <a:bodyPr/>
        <a:lstStyle/>
        <a:p>
          <a:endParaRPr lang="en-GB"/>
        </a:p>
      </dgm:t>
    </dgm:pt>
    <dgm:pt modelId="{3B0ED4B3-73DA-47C5-A2FF-B0D66C712C62}">
      <dgm:prSet/>
      <dgm:spPr/>
      <dgm:t>
        <a:bodyPr/>
        <a:lstStyle/>
        <a:p>
          <a:r>
            <a:rPr lang="en-GB"/>
            <a:t>Evidence, Research &amp; Development</a:t>
          </a:r>
        </a:p>
      </dgm:t>
    </dgm:pt>
    <dgm:pt modelId="{31AD29A5-85CA-472B-BEFF-80AD15C752BC}" type="parTrans" cxnId="{6B07740B-BEBE-49FE-BE4F-19F7E378BEAC}">
      <dgm:prSet/>
      <dgm:spPr/>
      <dgm:t>
        <a:bodyPr/>
        <a:lstStyle/>
        <a:p>
          <a:endParaRPr lang="en-GB"/>
        </a:p>
      </dgm:t>
    </dgm:pt>
    <dgm:pt modelId="{AEC2D836-CD6F-4D47-92E8-758CF7891EEA}" type="sibTrans" cxnId="{6B07740B-BEBE-49FE-BE4F-19F7E378BEAC}">
      <dgm:prSet/>
      <dgm:spPr/>
      <dgm:t>
        <a:bodyPr/>
        <a:lstStyle/>
        <a:p>
          <a:endParaRPr lang="en-GB"/>
        </a:p>
      </dgm:t>
    </dgm:pt>
    <dgm:pt modelId="{FBFC3A59-531C-4051-B09A-B7F2E814AE61}">
      <dgm:prSet phldrT="[Text]" custT="1"/>
      <dgm:spPr/>
      <dgm:t>
        <a:bodyPr/>
        <a:lstStyle/>
        <a:p>
          <a:r>
            <a:rPr lang="en-GB" sz="800"/>
            <a:t>I work alongside registered PT/OTs to provide care and support to patients, including those with complex needs.</a:t>
          </a:r>
        </a:p>
      </dgm:t>
    </dgm:pt>
    <dgm:pt modelId="{428A84C5-7180-41A7-ADA5-120A7489842F}" type="parTrans" cxnId="{63D49909-2FF9-4CB7-9DB6-DF9F91BD894C}">
      <dgm:prSet/>
      <dgm:spPr/>
      <dgm:t>
        <a:bodyPr/>
        <a:lstStyle/>
        <a:p>
          <a:endParaRPr lang="en-GB"/>
        </a:p>
      </dgm:t>
    </dgm:pt>
    <dgm:pt modelId="{3CFE6217-0DF5-4C85-A515-902CD1FD8519}" type="sibTrans" cxnId="{63D49909-2FF9-4CB7-9DB6-DF9F91BD894C}">
      <dgm:prSet/>
      <dgm:spPr/>
      <dgm:t>
        <a:bodyPr/>
        <a:lstStyle/>
        <a:p>
          <a:endParaRPr lang="en-GB"/>
        </a:p>
      </dgm:t>
    </dgm:pt>
    <dgm:pt modelId="{03B50F1F-0664-4C48-8FAE-08E16A4170D7}">
      <dgm:prSet custT="1"/>
      <dgm:spPr/>
      <dgm:t>
        <a:bodyPr/>
        <a:lstStyle/>
        <a:p>
          <a:r>
            <a:rPr lang="en-GB" sz="800"/>
            <a:t>I also undertake adhoc administrative duties</a:t>
          </a:r>
        </a:p>
      </dgm:t>
    </dgm:pt>
    <dgm:pt modelId="{CAB15495-AC76-4D2B-B5A6-74AFC75BDB07}" type="parTrans" cxnId="{63DAE458-A246-4933-8D9F-0C3BD9B0DE44}">
      <dgm:prSet/>
      <dgm:spPr/>
      <dgm:t>
        <a:bodyPr/>
        <a:lstStyle/>
        <a:p>
          <a:endParaRPr lang="en-GB"/>
        </a:p>
      </dgm:t>
    </dgm:pt>
    <dgm:pt modelId="{733512DE-D98E-433B-932F-4745884D977F}" type="sibTrans" cxnId="{63DAE458-A246-4933-8D9F-0C3BD9B0DE44}">
      <dgm:prSet/>
      <dgm:spPr/>
      <dgm:t>
        <a:bodyPr/>
        <a:lstStyle/>
        <a:p>
          <a:endParaRPr lang="en-GB"/>
        </a:p>
      </dgm:t>
    </dgm:pt>
    <dgm:pt modelId="{558DA602-1552-40FC-90C7-29D7C2153412}">
      <dgm:prSet custT="1"/>
      <dgm:spPr/>
      <dgm:t>
        <a:bodyPr/>
        <a:lstStyle/>
        <a:p>
          <a:r>
            <a:rPr lang="en-GB" sz="700">
              <a:solidFill>
                <a:schemeClr val="accent4"/>
              </a:solidFill>
              <a:latin typeface="Calibri" panose="020F0502020204030204" pitchFamily="34" charset="0"/>
              <a:ea typeface="Calibri" panose="020F0502020204030204" pitchFamily="34" charset="0"/>
              <a:cs typeface="Frutiger 45 Light"/>
            </a:rPr>
            <a:t>I delegate appropriate tasks to other support staff or less experienced employees and provide training to others. </a:t>
          </a:r>
          <a:endParaRPr lang="en-GB" sz="700">
            <a:solidFill>
              <a:schemeClr val="accent4"/>
            </a:solidFill>
            <a:latin typeface="Calibri" panose="020F0502020204030204" pitchFamily="34" charset="0"/>
            <a:ea typeface="Calibri" panose="020F0502020204030204" pitchFamily="34" charset="0"/>
            <a:cs typeface="Times New Roman" panose="02020603050405020304" pitchFamily="18" charset="0"/>
          </a:endParaRPr>
        </a:p>
      </dgm:t>
    </dgm:pt>
    <dgm:pt modelId="{D2B6D54F-8936-4140-8BBF-87D813EE706B}" type="parTrans" cxnId="{B7757367-5271-41B3-950A-CA86D22F15D4}">
      <dgm:prSet/>
      <dgm:spPr/>
      <dgm:t>
        <a:bodyPr/>
        <a:lstStyle/>
        <a:p>
          <a:endParaRPr lang="en-GB"/>
        </a:p>
      </dgm:t>
    </dgm:pt>
    <dgm:pt modelId="{40364E3A-74F7-42EB-B17C-95A3D2B8727C}" type="sibTrans" cxnId="{B7757367-5271-41B3-950A-CA86D22F15D4}">
      <dgm:prSet/>
      <dgm:spPr/>
      <dgm:t>
        <a:bodyPr/>
        <a:lstStyle/>
        <a:p>
          <a:endParaRPr lang="en-GB"/>
        </a:p>
      </dgm:t>
    </dgm:pt>
    <dgm:pt modelId="{5B9E8FEF-CEC9-456A-877A-28071577B3B3}">
      <dgm:prSet custT="1"/>
      <dgm:spPr/>
      <dgm:t>
        <a:bodyPr/>
        <a:lstStyle/>
        <a:p>
          <a:r>
            <a:rPr lang="en-GB" sz="700"/>
            <a:t>I organise &amp; deliver IST for AHPSWs/work colleagues and our  nursing colleagues. </a:t>
          </a:r>
        </a:p>
      </dgm:t>
    </dgm:pt>
    <dgm:pt modelId="{8D069FEC-6408-4C2D-85F3-02BAE556CB2E}" type="parTrans" cxnId="{A1E1C1AD-B117-4070-BFF2-00EFBC9F3709}">
      <dgm:prSet/>
      <dgm:spPr/>
      <dgm:t>
        <a:bodyPr/>
        <a:lstStyle/>
        <a:p>
          <a:endParaRPr lang="en-GB"/>
        </a:p>
      </dgm:t>
    </dgm:pt>
    <dgm:pt modelId="{F4B1AB2B-6F8A-4592-B4EC-787C9814F661}" type="sibTrans" cxnId="{A1E1C1AD-B117-4070-BFF2-00EFBC9F3709}">
      <dgm:prSet/>
      <dgm:spPr/>
      <dgm:t>
        <a:bodyPr/>
        <a:lstStyle/>
        <a:p>
          <a:endParaRPr lang="en-GB"/>
        </a:p>
      </dgm:t>
    </dgm:pt>
    <dgm:pt modelId="{BEA273AC-63B7-4612-BC16-2D288D7C43EF}">
      <dgm:prSet custT="1"/>
      <dgm:spPr/>
      <dgm:t>
        <a:bodyPr/>
        <a:lstStyle/>
        <a:p>
          <a:r>
            <a:rPr lang="en-GB" sz="700">
              <a:solidFill>
                <a:schemeClr val="accent4"/>
              </a:solidFill>
              <a:latin typeface="Calibri" panose="020F0502020204030204" pitchFamily="34" charset="0"/>
              <a:ea typeface="Calibri" panose="020F0502020204030204" pitchFamily="34" charset="0"/>
              <a:cs typeface="Frutiger 45 Light"/>
            </a:rPr>
            <a:t>I demonstrate own duties to other support workers, students, or less experienced staff</a:t>
          </a:r>
          <a:endParaRPr lang="en-GB" sz="700">
            <a:solidFill>
              <a:schemeClr val="accent4"/>
            </a:solidFill>
          </a:endParaRPr>
        </a:p>
      </dgm:t>
    </dgm:pt>
    <dgm:pt modelId="{C20127DA-805A-41DD-B67C-0D88918F2D94}" type="parTrans" cxnId="{23C447CA-8AAE-4624-8CED-C5E887826CF7}">
      <dgm:prSet/>
      <dgm:spPr/>
      <dgm:t>
        <a:bodyPr/>
        <a:lstStyle/>
        <a:p>
          <a:endParaRPr lang="en-GB"/>
        </a:p>
      </dgm:t>
    </dgm:pt>
    <dgm:pt modelId="{CDF9A89F-3761-4A4D-8CB9-3A21EEC14B3B}" type="sibTrans" cxnId="{23C447CA-8AAE-4624-8CED-C5E887826CF7}">
      <dgm:prSet/>
      <dgm:spPr/>
      <dgm:t>
        <a:bodyPr/>
        <a:lstStyle/>
        <a:p>
          <a:endParaRPr lang="en-GB"/>
        </a:p>
      </dgm:t>
    </dgm:pt>
    <dgm:pt modelId="{23185DCB-7831-44BA-82BF-D8833E8C438F}">
      <dgm:prSet/>
      <dgm:spPr/>
      <dgm:t>
        <a:bodyPr/>
        <a:lstStyle/>
        <a:p>
          <a:r>
            <a:rPr lang="en-GB"/>
            <a:t>I inducting PT/OT students on placement and facilitate the PT students’ peer sessions on health &amp; wellbeing.</a:t>
          </a:r>
        </a:p>
      </dgm:t>
    </dgm:pt>
    <dgm:pt modelId="{329F6248-ED14-41F0-8DCE-AFE9845D4A34}" type="parTrans" cxnId="{DD859D5D-0F5E-4DC5-A3F3-524B492E25A0}">
      <dgm:prSet/>
      <dgm:spPr/>
      <dgm:t>
        <a:bodyPr/>
        <a:lstStyle/>
        <a:p>
          <a:endParaRPr lang="en-GB"/>
        </a:p>
      </dgm:t>
    </dgm:pt>
    <dgm:pt modelId="{36F896D9-398A-4520-A13E-AA57DA194877}" type="sibTrans" cxnId="{DD859D5D-0F5E-4DC5-A3F3-524B492E25A0}">
      <dgm:prSet/>
      <dgm:spPr/>
      <dgm:t>
        <a:bodyPr/>
        <a:lstStyle/>
        <a:p>
          <a:endParaRPr lang="en-GB"/>
        </a:p>
      </dgm:t>
    </dgm:pt>
    <dgm:pt modelId="{B969D5B0-62CB-4536-8466-B1B137F50567}">
      <dgm:prSet/>
      <dgm:spPr/>
      <dgm:t>
        <a:bodyPr/>
        <a:lstStyle/>
        <a:p>
          <a:r>
            <a:rPr lang="en-GB"/>
            <a:t>completed a comprehensive spreadsheet a questionnaire to identify individuals’ learning gaps and training needs</a:t>
          </a:r>
        </a:p>
      </dgm:t>
    </dgm:pt>
    <dgm:pt modelId="{7AF0F2FA-6685-449A-AB6B-0B508AF5E92C}" type="parTrans" cxnId="{1004451A-5823-4FC3-AC08-9EB7BF0787CB}">
      <dgm:prSet/>
      <dgm:spPr/>
      <dgm:t>
        <a:bodyPr/>
        <a:lstStyle/>
        <a:p>
          <a:endParaRPr lang="en-GB"/>
        </a:p>
      </dgm:t>
    </dgm:pt>
    <dgm:pt modelId="{BD728F66-EEED-4E2A-9A64-0D5E5311D5DF}" type="sibTrans" cxnId="{1004451A-5823-4FC3-AC08-9EB7BF0787CB}">
      <dgm:prSet/>
      <dgm:spPr/>
      <dgm:t>
        <a:bodyPr/>
        <a:lstStyle/>
        <a:p>
          <a:endParaRPr lang="en-GB"/>
        </a:p>
      </dgm:t>
    </dgm:pt>
    <dgm:pt modelId="{FF7F19BF-953B-4DD5-82EB-C1C9AB824BC7}">
      <dgm:prSet/>
      <dgm:spPr/>
      <dgm:t>
        <a:bodyPr/>
        <a:lstStyle/>
        <a:p>
          <a:r>
            <a:rPr lang="en-GB"/>
            <a:t>I am currently compiling data on AHPSW’s recruitment, vacancy, and leavers. </a:t>
          </a:r>
        </a:p>
      </dgm:t>
    </dgm:pt>
    <dgm:pt modelId="{1E26923F-39E4-49DC-BE66-07BE0EE027CE}" type="parTrans" cxnId="{F2556414-46E6-4750-BF70-396FE1B3D4B8}">
      <dgm:prSet/>
      <dgm:spPr/>
      <dgm:t>
        <a:bodyPr/>
        <a:lstStyle/>
        <a:p>
          <a:endParaRPr lang="en-GB"/>
        </a:p>
      </dgm:t>
    </dgm:pt>
    <dgm:pt modelId="{FB90906F-834E-43FA-B4B5-C5C5FFCFCE20}" type="sibTrans" cxnId="{F2556414-46E6-4750-BF70-396FE1B3D4B8}">
      <dgm:prSet/>
      <dgm:spPr/>
      <dgm:t>
        <a:bodyPr/>
        <a:lstStyle/>
        <a:p>
          <a:endParaRPr lang="en-GB"/>
        </a:p>
      </dgm:t>
    </dgm:pt>
    <dgm:pt modelId="{288483D4-F34B-4965-99B3-BE5F71938415}">
      <dgm:prSet/>
      <dgm:spPr/>
      <dgm:t>
        <a:bodyPr/>
        <a:lstStyle/>
        <a:p>
          <a:r>
            <a:rPr lang="en-GB"/>
            <a:t>I am also an integral part of the interview panel interviewing for a support worker role.</a:t>
          </a:r>
        </a:p>
      </dgm:t>
    </dgm:pt>
    <dgm:pt modelId="{217555D5-B605-4654-A8C7-44F61862D827}" type="parTrans" cxnId="{C752DE38-7FC6-4615-9033-E6D5E126E603}">
      <dgm:prSet/>
      <dgm:spPr/>
      <dgm:t>
        <a:bodyPr/>
        <a:lstStyle/>
        <a:p>
          <a:endParaRPr lang="en-GB"/>
        </a:p>
      </dgm:t>
    </dgm:pt>
    <dgm:pt modelId="{BAD02BAA-9637-4EF6-8905-A5E8B4D4DE31}" type="sibTrans" cxnId="{C752DE38-7FC6-4615-9033-E6D5E126E603}">
      <dgm:prSet/>
      <dgm:spPr/>
      <dgm:t>
        <a:bodyPr/>
        <a:lstStyle/>
        <a:p>
          <a:endParaRPr lang="en-GB"/>
        </a:p>
      </dgm:t>
    </dgm:pt>
    <dgm:pt modelId="{4D0C1E9D-5F72-4E89-8219-B5BC983AB78D}" type="pres">
      <dgm:prSet presAssocID="{A347BEC5-E3E5-421D-898F-875D85F178E9}" presName="diagram" presStyleCnt="0">
        <dgm:presLayoutVars>
          <dgm:chPref val="1"/>
          <dgm:dir/>
          <dgm:animOne val="branch"/>
          <dgm:animLvl val="lvl"/>
          <dgm:resizeHandles/>
        </dgm:presLayoutVars>
      </dgm:prSet>
      <dgm:spPr/>
    </dgm:pt>
    <dgm:pt modelId="{D0FB2D24-0F0D-4096-875B-9DA67F45F983}" type="pres">
      <dgm:prSet presAssocID="{ABCE4C7E-0E05-4F70-A0EC-8A8ED4DD741F}" presName="root" presStyleCnt="0"/>
      <dgm:spPr/>
    </dgm:pt>
    <dgm:pt modelId="{45C922B0-3622-47C0-8B66-828143FA6CAD}" type="pres">
      <dgm:prSet presAssocID="{ABCE4C7E-0E05-4F70-A0EC-8A8ED4DD741F}" presName="rootComposite" presStyleCnt="0"/>
      <dgm:spPr/>
    </dgm:pt>
    <dgm:pt modelId="{D07C7071-63F2-4588-8EB7-5C73D1B73B7C}" type="pres">
      <dgm:prSet presAssocID="{ABCE4C7E-0E05-4F70-A0EC-8A8ED4DD741F}" presName="rootText" presStyleLbl="node1" presStyleIdx="0" presStyleCnt="4"/>
      <dgm:spPr/>
    </dgm:pt>
    <dgm:pt modelId="{315610B3-A1BF-4FE9-9599-4581C40E22DA}" type="pres">
      <dgm:prSet presAssocID="{ABCE4C7E-0E05-4F70-A0EC-8A8ED4DD741F}" presName="rootConnector" presStyleLbl="node1" presStyleIdx="0" presStyleCnt="4"/>
      <dgm:spPr/>
    </dgm:pt>
    <dgm:pt modelId="{A6F0AE8D-B46A-421C-9392-7997CA21CE01}" type="pres">
      <dgm:prSet presAssocID="{ABCE4C7E-0E05-4F70-A0EC-8A8ED4DD741F}" presName="childShape" presStyleCnt="0"/>
      <dgm:spPr/>
    </dgm:pt>
    <dgm:pt modelId="{43C9C103-935F-4126-9C3F-CF19EF039E4E}" type="pres">
      <dgm:prSet presAssocID="{428A84C5-7180-41A7-ADA5-120A7489842F}" presName="Name13" presStyleLbl="parChTrans1D2" presStyleIdx="0" presStyleCnt="10"/>
      <dgm:spPr/>
    </dgm:pt>
    <dgm:pt modelId="{9B39BB83-857A-46F0-86A5-C8EAD173FAC5}" type="pres">
      <dgm:prSet presAssocID="{FBFC3A59-531C-4051-B09A-B7F2E814AE61}" presName="childText" presStyleLbl="bgAcc1" presStyleIdx="0" presStyleCnt="10">
        <dgm:presLayoutVars>
          <dgm:bulletEnabled val="1"/>
        </dgm:presLayoutVars>
      </dgm:prSet>
      <dgm:spPr/>
    </dgm:pt>
    <dgm:pt modelId="{014A8281-3D3F-4C31-AAC5-86AADBE24785}" type="pres">
      <dgm:prSet presAssocID="{E07A538C-FE58-4F1F-A215-75DE93164756}" presName="Name13" presStyleLbl="parChTrans1D2" presStyleIdx="1" presStyleCnt="10"/>
      <dgm:spPr/>
    </dgm:pt>
    <dgm:pt modelId="{BF07537F-0A58-4C64-B667-E00E4EA55AB3}" type="pres">
      <dgm:prSet presAssocID="{E390DC45-5C1C-4BD2-9CA3-53A1B4B5863A}" presName="childText" presStyleLbl="bgAcc1" presStyleIdx="1" presStyleCnt="10" custLinFactNeighborY="4701">
        <dgm:presLayoutVars>
          <dgm:bulletEnabled val="1"/>
        </dgm:presLayoutVars>
      </dgm:prSet>
      <dgm:spPr/>
    </dgm:pt>
    <dgm:pt modelId="{852B9F4E-E2AD-4014-8787-586273CF8B02}" type="pres">
      <dgm:prSet presAssocID="{CAB15495-AC76-4D2B-B5A6-74AFC75BDB07}" presName="Name13" presStyleLbl="parChTrans1D2" presStyleIdx="2" presStyleCnt="10"/>
      <dgm:spPr/>
    </dgm:pt>
    <dgm:pt modelId="{A9E41216-2B11-4CB0-8A3C-AE281DE158FE}" type="pres">
      <dgm:prSet presAssocID="{03B50F1F-0664-4C48-8FAE-08E16A4170D7}" presName="childText" presStyleLbl="bgAcc1" presStyleIdx="2" presStyleCnt="10">
        <dgm:presLayoutVars>
          <dgm:bulletEnabled val="1"/>
        </dgm:presLayoutVars>
      </dgm:prSet>
      <dgm:spPr/>
    </dgm:pt>
    <dgm:pt modelId="{13CB2A48-0604-48AC-A70A-7E623C68B522}" type="pres">
      <dgm:prSet presAssocID="{D7ABD80C-5835-4617-80F3-50957D3EA9B5}" presName="root" presStyleCnt="0"/>
      <dgm:spPr/>
    </dgm:pt>
    <dgm:pt modelId="{9593D79A-46CD-4410-A9C2-70FA52C04B02}" type="pres">
      <dgm:prSet presAssocID="{D7ABD80C-5835-4617-80F3-50957D3EA9B5}" presName="rootComposite" presStyleCnt="0"/>
      <dgm:spPr/>
    </dgm:pt>
    <dgm:pt modelId="{1D674CDB-1DE5-4F11-A2DF-C76E1E7EF0AD}" type="pres">
      <dgm:prSet presAssocID="{D7ABD80C-5835-4617-80F3-50957D3EA9B5}" presName="rootText" presStyleLbl="node1" presStyleIdx="1" presStyleCnt="4"/>
      <dgm:spPr/>
    </dgm:pt>
    <dgm:pt modelId="{5A1C04B3-506A-4BBB-8F0A-45351351D6FC}" type="pres">
      <dgm:prSet presAssocID="{D7ABD80C-5835-4617-80F3-50957D3EA9B5}" presName="rootConnector" presStyleLbl="node1" presStyleIdx="1" presStyleCnt="4"/>
      <dgm:spPr/>
    </dgm:pt>
    <dgm:pt modelId="{E71D09FD-9B98-40D9-8172-6CA4C4C3BB2B}" type="pres">
      <dgm:prSet presAssocID="{D7ABD80C-5835-4617-80F3-50957D3EA9B5}" presName="childShape" presStyleCnt="0"/>
      <dgm:spPr/>
    </dgm:pt>
    <dgm:pt modelId="{2F66CA7B-D93B-4D71-B899-BDD5D849BCE3}" type="pres">
      <dgm:prSet presAssocID="{C20127DA-805A-41DD-B67C-0D88918F2D94}" presName="Name13" presStyleLbl="parChTrans1D2" presStyleIdx="3" presStyleCnt="10"/>
      <dgm:spPr/>
    </dgm:pt>
    <dgm:pt modelId="{6ECF3424-A746-44B1-AF15-8543CB79662B}" type="pres">
      <dgm:prSet presAssocID="{BEA273AC-63B7-4612-BC16-2D288D7C43EF}" presName="childText" presStyleLbl="bgAcc1" presStyleIdx="3" presStyleCnt="10">
        <dgm:presLayoutVars>
          <dgm:bulletEnabled val="1"/>
        </dgm:presLayoutVars>
      </dgm:prSet>
      <dgm:spPr/>
    </dgm:pt>
    <dgm:pt modelId="{A4BD2943-9C93-4A95-9547-87E063F8FBB3}" type="pres">
      <dgm:prSet presAssocID="{8D069FEC-6408-4C2D-85F3-02BAE556CB2E}" presName="Name13" presStyleLbl="parChTrans1D2" presStyleIdx="4" presStyleCnt="10"/>
      <dgm:spPr/>
    </dgm:pt>
    <dgm:pt modelId="{26DC79EF-A94B-46FD-A65D-5F28F08D4919}" type="pres">
      <dgm:prSet presAssocID="{5B9E8FEF-CEC9-456A-877A-28071577B3B3}" presName="childText" presStyleLbl="bgAcc1" presStyleIdx="4" presStyleCnt="10">
        <dgm:presLayoutVars>
          <dgm:bulletEnabled val="1"/>
        </dgm:presLayoutVars>
      </dgm:prSet>
      <dgm:spPr/>
    </dgm:pt>
    <dgm:pt modelId="{4D433F80-CABB-4413-9164-EAB25CEFC131}" type="pres">
      <dgm:prSet presAssocID="{34DE27C9-13AC-473B-B5C5-7D1B35327DAB}" presName="root" presStyleCnt="0"/>
      <dgm:spPr/>
    </dgm:pt>
    <dgm:pt modelId="{0A504C72-30D0-4B34-B4AE-24C2B4F39B94}" type="pres">
      <dgm:prSet presAssocID="{34DE27C9-13AC-473B-B5C5-7D1B35327DAB}" presName="rootComposite" presStyleCnt="0"/>
      <dgm:spPr/>
    </dgm:pt>
    <dgm:pt modelId="{38870DE2-066D-43EE-BA74-700E1A466C71}" type="pres">
      <dgm:prSet presAssocID="{34DE27C9-13AC-473B-B5C5-7D1B35327DAB}" presName="rootText" presStyleLbl="node1" presStyleIdx="2" presStyleCnt="4"/>
      <dgm:spPr/>
    </dgm:pt>
    <dgm:pt modelId="{E581E4C2-7DE6-4BA9-9304-172588D55A94}" type="pres">
      <dgm:prSet presAssocID="{34DE27C9-13AC-473B-B5C5-7D1B35327DAB}" presName="rootConnector" presStyleLbl="node1" presStyleIdx="2" presStyleCnt="4"/>
      <dgm:spPr/>
    </dgm:pt>
    <dgm:pt modelId="{2F42A0E2-6543-4F4F-91DB-F9A59660D97D}" type="pres">
      <dgm:prSet presAssocID="{34DE27C9-13AC-473B-B5C5-7D1B35327DAB}" presName="childShape" presStyleCnt="0"/>
      <dgm:spPr/>
    </dgm:pt>
    <dgm:pt modelId="{E663DF24-1593-4DAA-871B-377DC9B74378}" type="pres">
      <dgm:prSet presAssocID="{329F6248-ED14-41F0-8DCE-AFE9845D4A34}" presName="Name13" presStyleLbl="parChTrans1D2" presStyleIdx="5" presStyleCnt="10"/>
      <dgm:spPr/>
    </dgm:pt>
    <dgm:pt modelId="{C207957A-3D71-400B-AD48-563A78F99344}" type="pres">
      <dgm:prSet presAssocID="{23185DCB-7831-44BA-82BF-D8833E8C438F}" presName="childText" presStyleLbl="bgAcc1" presStyleIdx="5" presStyleCnt="10">
        <dgm:presLayoutVars>
          <dgm:bulletEnabled val="1"/>
        </dgm:presLayoutVars>
      </dgm:prSet>
      <dgm:spPr/>
    </dgm:pt>
    <dgm:pt modelId="{5746D2D0-C379-4E0B-95B5-F56875C7DB6B}" type="pres">
      <dgm:prSet presAssocID="{D2B6D54F-8936-4140-8BBF-87D813EE706B}" presName="Name13" presStyleLbl="parChTrans1D2" presStyleIdx="6" presStyleCnt="10"/>
      <dgm:spPr/>
    </dgm:pt>
    <dgm:pt modelId="{6531491E-320C-4E36-B5E0-7FA250E19C48}" type="pres">
      <dgm:prSet presAssocID="{558DA602-1552-40FC-90C7-29D7C2153412}" presName="childText" presStyleLbl="bgAcc1" presStyleIdx="6" presStyleCnt="10">
        <dgm:presLayoutVars>
          <dgm:bulletEnabled val="1"/>
        </dgm:presLayoutVars>
      </dgm:prSet>
      <dgm:spPr/>
    </dgm:pt>
    <dgm:pt modelId="{6B0E8566-C971-4700-A65B-A37539D56C6C}" type="pres">
      <dgm:prSet presAssocID="{3B0ED4B3-73DA-47C5-A2FF-B0D66C712C62}" presName="root" presStyleCnt="0"/>
      <dgm:spPr/>
    </dgm:pt>
    <dgm:pt modelId="{11B4DF87-7FD3-4779-9C8A-30025967E971}" type="pres">
      <dgm:prSet presAssocID="{3B0ED4B3-73DA-47C5-A2FF-B0D66C712C62}" presName="rootComposite" presStyleCnt="0"/>
      <dgm:spPr/>
    </dgm:pt>
    <dgm:pt modelId="{02F51D37-E7EB-4ABF-8AD4-30665B2AF60A}" type="pres">
      <dgm:prSet presAssocID="{3B0ED4B3-73DA-47C5-A2FF-B0D66C712C62}" presName="rootText" presStyleLbl="node1" presStyleIdx="3" presStyleCnt="4"/>
      <dgm:spPr/>
    </dgm:pt>
    <dgm:pt modelId="{A655B01A-BBFD-4611-B808-AB43EC25329F}" type="pres">
      <dgm:prSet presAssocID="{3B0ED4B3-73DA-47C5-A2FF-B0D66C712C62}" presName="rootConnector" presStyleLbl="node1" presStyleIdx="3" presStyleCnt="4"/>
      <dgm:spPr/>
    </dgm:pt>
    <dgm:pt modelId="{DCBFE4E4-9337-4A34-B9EA-9FB0B5A5B5DD}" type="pres">
      <dgm:prSet presAssocID="{3B0ED4B3-73DA-47C5-A2FF-B0D66C712C62}" presName="childShape" presStyleCnt="0"/>
      <dgm:spPr/>
    </dgm:pt>
    <dgm:pt modelId="{443412F4-9A4C-416F-9F6D-A54328EAD681}" type="pres">
      <dgm:prSet presAssocID="{7AF0F2FA-6685-449A-AB6B-0B508AF5E92C}" presName="Name13" presStyleLbl="parChTrans1D2" presStyleIdx="7" presStyleCnt="10"/>
      <dgm:spPr/>
    </dgm:pt>
    <dgm:pt modelId="{702E321E-AFBB-4985-892B-58017A28E6AD}" type="pres">
      <dgm:prSet presAssocID="{B969D5B0-62CB-4536-8466-B1B137F50567}" presName="childText" presStyleLbl="bgAcc1" presStyleIdx="7" presStyleCnt="10">
        <dgm:presLayoutVars>
          <dgm:bulletEnabled val="1"/>
        </dgm:presLayoutVars>
      </dgm:prSet>
      <dgm:spPr/>
    </dgm:pt>
    <dgm:pt modelId="{7FCBC4A6-28EF-4DF0-B0FB-B9B2D35C50AE}" type="pres">
      <dgm:prSet presAssocID="{1E26923F-39E4-49DC-BE66-07BE0EE027CE}" presName="Name13" presStyleLbl="parChTrans1D2" presStyleIdx="8" presStyleCnt="10"/>
      <dgm:spPr/>
    </dgm:pt>
    <dgm:pt modelId="{DD2E85AB-A3F7-4A64-B763-2E3AE01178D9}" type="pres">
      <dgm:prSet presAssocID="{FF7F19BF-953B-4DD5-82EB-C1C9AB824BC7}" presName="childText" presStyleLbl="bgAcc1" presStyleIdx="8" presStyleCnt="10">
        <dgm:presLayoutVars>
          <dgm:bulletEnabled val="1"/>
        </dgm:presLayoutVars>
      </dgm:prSet>
      <dgm:spPr/>
    </dgm:pt>
    <dgm:pt modelId="{ABC55834-CAB8-4762-A0FC-0D0E0820ABFA}" type="pres">
      <dgm:prSet presAssocID="{217555D5-B605-4654-A8C7-44F61862D827}" presName="Name13" presStyleLbl="parChTrans1D2" presStyleIdx="9" presStyleCnt="10"/>
      <dgm:spPr/>
    </dgm:pt>
    <dgm:pt modelId="{CCA869EB-6D51-4F48-A2D4-BD2B4C010170}" type="pres">
      <dgm:prSet presAssocID="{288483D4-F34B-4965-99B3-BE5F71938415}" presName="childText" presStyleLbl="bgAcc1" presStyleIdx="9" presStyleCnt="10">
        <dgm:presLayoutVars>
          <dgm:bulletEnabled val="1"/>
        </dgm:presLayoutVars>
      </dgm:prSet>
      <dgm:spPr/>
    </dgm:pt>
  </dgm:ptLst>
  <dgm:cxnLst>
    <dgm:cxn modelId="{AD2ADC05-5E63-4CB7-A124-421820B284FD}" srcId="{A347BEC5-E3E5-421D-898F-875D85F178E9}" destId="{ABCE4C7E-0E05-4F70-A0EC-8A8ED4DD741F}" srcOrd="0" destOrd="0" parTransId="{8B0855C5-3CC7-4F30-A1FB-ECCD52FF7308}" sibTransId="{7DE57046-BC8C-428E-8468-7975CB49E087}"/>
    <dgm:cxn modelId="{DEF05E06-9D89-4E9C-B80E-128ED21D8F77}" type="presOf" srcId="{C20127DA-805A-41DD-B67C-0D88918F2D94}" destId="{2F66CA7B-D93B-4D71-B899-BDD5D849BCE3}" srcOrd="0" destOrd="0" presId="urn:microsoft.com/office/officeart/2005/8/layout/hierarchy3"/>
    <dgm:cxn modelId="{63D49909-2FF9-4CB7-9DB6-DF9F91BD894C}" srcId="{ABCE4C7E-0E05-4F70-A0EC-8A8ED4DD741F}" destId="{FBFC3A59-531C-4051-B09A-B7F2E814AE61}" srcOrd="0" destOrd="0" parTransId="{428A84C5-7180-41A7-ADA5-120A7489842F}" sibTransId="{3CFE6217-0DF5-4C85-A515-902CD1FD8519}"/>
    <dgm:cxn modelId="{1599790A-26A1-4FE2-BD8D-A3B2B2D2B464}" type="presOf" srcId="{288483D4-F34B-4965-99B3-BE5F71938415}" destId="{CCA869EB-6D51-4F48-A2D4-BD2B4C010170}" srcOrd="0" destOrd="0" presId="urn:microsoft.com/office/officeart/2005/8/layout/hierarchy3"/>
    <dgm:cxn modelId="{6B07740B-BEBE-49FE-BE4F-19F7E378BEAC}" srcId="{A347BEC5-E3E5-421D-898F-875D85F178E9}" destId="{3B0ED4B3-73DA-47C5-A2FF-B0D66C712C62}" srcOrd="3" destOrd="0" parTransId="{31AD29A5-85CA-472B-BEFF-80AD15C752BC}" sibTransId="{AEC2D836-CD6F-4D47-92E8-758CF7891EEA}"/>
    <dgm:cxn modelId="{F12B8E0D-74AB-4CC6-9E1F-869E5754CED8}" type="presOf" srcId="{ABCE4C7E-0E05-4F70-A0EC-8A8ED4DD741F}" destId="{D07C7071-63F2-4588-8EB7-5C73D1B73B7C}" srcOrd="0" destOrd="0" presId="urn:microsoft.com/office/officeart/2005/8/layout/hierarchy3"/>
    <dgm:cxn modelId="{11BD9013-2B64-424E-83A7-3F8431669784}" type="presOf" srcId="{B969D5B0-62CB-4536-8466-B1B137F50567}" destId="{702E321E-AFBB-4985-892B-58017A28E6AD}" srcOrd="0" destOrd="0" presId="urn:microsoft.com/office/officeart/2005/8/layout/hierarchy3"/>
    <dgm:cxn modelId="{5C625F14-39B0-44BD-99D6-908EC7EB596A}" type="presOf" srcId="{34DE27C9-13AC-473B-B5C5-7D1B35327DAB}" destId="{E581E4C2-7DE6-4BA9-9304-172588D55A94}" srcOrd="1" destOrd="0" presId="urn:microsoft.com/office/officeart/2005/8/layout/hierarchy3"/>
    <dgm:cxn modelId="{F2556414-46E6-4750-BF70-396FE1B3D4B8}" srcId="{3B0ED4B3-73DA-47C5-A2FF-B0D66C712C62}" destId="{FF7F19BF-953B-4DD5-82EB-C1C9AB824BC7}" srcOrd="1" destOrd="0" parTransId="{1E26923F-39E4-49DC-BE66-07BE0EE027CE}" sibTransId="{FB90906F-834E-43FA-B4B5-C5C5FFCFCE20}"/>
    <dgm:cxn modelId="{1004451A-5823-4FC3-AC08-9EB7BF0787CB}" srcId="{3B0ED4B3-73DA-47C5-A2FF-B0D66C712C62}" destId="{B969D5B0-62CB-4536-8466-B1B137F50567}" srcOrd="0" destOrd="0" parTransId="{7AF0F2FA-6685-449A-AB6B-0B508AF5E92C}" sibTransId="{BD728F66-EEED-4E2A-9A64-0D5E5311D5DF}"/>
    <dgm:cxn modelId="{6CCB911A-4AAA-4ABB-B204-70153000EBB4}" type="presOf" srcId="{CAB15495-AC76-4D2B-B5A6-74AFC75BDB07}" destId="{852B9F4E-E2AD-4014-8787-586273CF8B02}" srcOrd="0" destOrd="0" presId="urn:microsoft.com/office/officeart/2005/8/layout/hierarchy3"/>
    <dgm:cxn modelId="{2C16CC1A-6954-4597-85CC-964E73590B6B}" type="presOf" srcId="{E07A538C-FE58-4F1F-A215-75DE93164756}" destId="{014A8281-3D3F-4C31-AAC5-86AADBE24785}" srcOrd="0" destOrd="0" presId="urn:microsoft.com/office/officeart/2005/8/layout/hierarchy3"/>
    <dgm:cxn modelId="{F98C3727-83C9-40D4-B4FD-1A32E1408F00}" type="presOf" srcId="{E390DC45-5C1C-4BD2-9CA3-53A1B4B5863A}" destId="{BF07537F-0A58-4C64-B667-E00E4EA55AB3}" srcOrd="0" destOrd="0" presId="urn:microsoft.com/office/officeart/2005/8/layout/hierarchy3"/>
    <dgm:cxn modelId="{F0130829-1F6F-4E11-A0A7-AF2DE8E51DDB}" type="presOf" srcId="{3B0ED4B3-73DA-47C5-A2FF-B0D66C712C62}" destId="{A655B01A-BBFD-4611-B808-AB43EC25329F}" srcOrd="1" destOrd="0" presId="urn:microsoft.com/office/officeart/2005/8/layout/hierarchy3"/>
    <dgm:cxn modelId="{AC24AF2A-631D-485E-8925-B31F6BE5B5AB}" type="presOf" srcId="{ABCE4C7E-0E05-4F70-A0EC-8A8ED4DD741F}" destId="{315610B3-A1BF-4FE9-9599-4581C40E22DA}" srcOrd="1" destOrd="0" presId="urn:microsoft.com/office/officeart/2005/8/layout/hierarchy3"/>
    <dgm:cxn modelId="{BF3A142E-9876-47C3-8018-93F3D18780D6}" srcId="{A347BEC5-E3E5-421D-898F-875D85F178E9}" destId="{D7ABD80C-5835-4617-80F3-50957D3EA9B5}" srcOrd="1" destOrd="0" parTransId="{90406E00-9FA4-4343-ADB6-926BB36C2242}" sibTransId="{0CBA3FDA-D634-4AD4-A48C-E08D8D2DEAEA}"/>
    <dgm:cxn modelId="{1FCF3A31-E9F6-454D-90F2-BF9A42C475CA}" type="presOf" srcId="{7AF0F2FA-6685-449A-AB6B-0B508AF5E92C}" destId="{443412F4-9A4C-416F-9F6D-A54328EAD681}" srcOrd="0" destOrd="0" presId="urn:microsoft.com/office/officeart/2005/8/layout/hierarchy3"/>
    <dgm:cxn modelId="{C752DE38-7FC6-4615-9033-E6D5E126E603}" srcId="{3B0ED4B3-73DA-47C5-A2FF-B0D66C712C62}" destId="{288483D4-F34B-4965-99B3-BE5F71938415}" srcOrd="2" destOrd="0" parTransId="{217555D5-B605-4654-A8C7-44F61862D827}" sibTransId="{BAD02BAA-9637-4EF6-8905-A5E8B4D4DE31}"/>
    <dgm:cxn modelId="{1538173D-242D-4939-A1C7-425514ABBE42}" type="presOf" srcId="{5B9E8FEF-CEC9-456A-877A-28071577B3B3}" destId="{26DC79EF-A94B-46FD-A65D-5F28F08D4919}" srcOrd="0" destOrd="0" presId="urn:microsoft.com/office/officeart/2005/8/layout/hierarchy3"/>
    <dgm:cxn modelId="{DD859D5D-0F5E-4DC5-A3F3-524B492E25A0}" srcId="{34DE27C9-13AC-473B-B5C5-7D1B35327DAB}" destId="{23185DCB-7831-44BA-82BF-D8833E8C438F}" srcOrd="0" destOrd="0" parTransId="{329F6248-ED14-41F0-8DCE-AFE9845D4A34}" sibTransId="{36F896D9-398A-4520-A13E-AA57DA194877}"/>
    <dgm:cxn modelId="{2A52A645-0DA5-4500-B328-9C056A59393D}" type="presOf" srcId="{329F6248-ED14-41F0-8DCE-AFE9845D4A34}" destId="{E663DF24-1593-4DAA-871B-377DC9B74378}" srcOrd="0" destOrd="0" presId="urn:microsoft.com/office/officeart/2005/8/layout/hierarchy3"/>
    <dgm:cxn modelId="{F55B8046-A84D-48FB-8570-286DCF3A8816}" srcId="{A347BEC5-E3E5-421D-898F-875D85F178E9}" destId="{34DE27C9-13AC-473B-B5C5-7D1B35327DAB}" srcOrd="2" destOrd="0" parTransId="{25F393A2-93BB-44EC-8DD7-785E323D6C17}" sibTransId="{19F4FCE6-482E-45B5-A872-D35BB83AB596}"/>
    <dgm:cxn modelId="{B5464567-90B7-4A48-8E2C-E3A6FBF84CD4}" type="presOf" srcId="{23185DCB-7831-44BA-82BF-D8833E8C438F}" destId="{C207957A-3D71-400B-AD48-563A78F99344}" srcOrd="0" destOrd="0" presId="urn:microsoft.com/office/officeart/2005/8/layout/hierarchy3"/>
    <dgm:cxn modelId="{B7757367-5271-41B3-950A-CA86D22F15D4}" srcId="{34DE27C9-13AC-473B-B5C5-7D1B35327DAB}" destId="{558DA602-1552-40FC-90C7-29D7C2153412}" srcOrd="1" destOrd="0" parTransId="{D2B6D54F-8936-4140-8BBF-87D813EE706B}" sibTransId="{40364E3A-74F7-42EB-B17C-95A3D2B8727C}"/>
    <dgm:cxn modelId="{32D48D69-B624-4993-BD6E-23FD5DFD0EF6}" type="presOf" srcId="{D2B6D54F-8936-4140-8BBF-87D813EE706B}" destId="{5746D2D0-C379-4E0B-95B5-F56875C7DB6B}" srcOrd="0" destOrd="0" presId="urn:microsoft.com/office/officeart/2005/8/layout/hierarchy3"/>
    <dgm:cxn modelId="{B00EDE73-9041-43ED-8E6A-4A7EC656B441}" type="presOf" srcId="{FBFC3A59-531C-4051-B09A-B7F2E814AE61}" destId="{9B39BB83-857A-46F0-86A5-C8EAD173FAC5}" srcOrd="0" destOrd="0" presId="urn:microsoft.com/office/officeart/2005/8/layout/hierarchy3"/>
    <dgm:cxn modelId="{B45E8474-2189-443E-96BF-245A71C8602F}" srcId="{ABCE4C7E-0E05-4F70-A0EC-8A8ED4DD741F}" destId="{E390DC45-5C1C-4BD2-9CA3-53A1B4B5863A}" srcOrd="1" destOrd="0" parTransId="{E07A538C-FE58-4F1F-A215-75DE93164756}" sibTransId="{2589FF81-5816-41AE-8BA6-FD077429B722}"/>
    <dgm:cxn modelId="{6B59DE76-D92F-4672-B368-8D7033047C70}" type="presOf" srcId="{03B50F1F-0664-4C48-8FAE-08E16A4170D7}" destId="{A9E41216-2B11-4CB0-8A3C-AE281DE158FE}" srcOrd="0" destOrd="0" presId="urn:microsoft.com/office/officeart/2005/8/layout/hierarchy3"/>
    <dgm:cxn modelId="{B27FF456-4ABA-457A-B15A-9395B8AB35D9}" type="presOf" srcId="{BEA273AC-63B7-4612-BC16-2D288D7C43EF}" destId="{6ECF3424-A746-44B1-AF15-8543CB79662B}" srcOrd="0" destOrd="0" presId="urn:microsoft.com/office/officeart/2005/8/layout/hierarchy3"/>
    <dgm:cxn modelId="{63DAE458-A246-4933-8D9F-0C3BD9B0DE44}" srcId="{ABCE4C7E-0E05-4F70-A0EC-8A8ED4DD741F}" destId="{03B50F1F-0664-4C48-8FAE-08E16A4170D7}" srcOrd="2" destOrd="0" parTransId="{CAB15495-AC76-4D2B-B5A6-74AFC75BDB07}" sibTransId="{733512DE-D98E-433B-932F-4745884D977F}"/>
    <dgm:cxn modelId="{1361CF8B-6643-49CC-BB2A-F3EE123EAA7A}" type="presOf" srcId="{A347BEC5-E3E5-421D-898F-875D85F178E9}" destId="{4D0C1E9D-5F72-4E89-8219-B5BC983AB78D}" srcOrd="0" destOrd="0" presId="urn:microsoft.com/office/officeart/2005/8/layout/hierarchy3"/>
    <dgm:cxn modelId="{5501709A-EAD7-4215-BA48-0BA4001C4C26}" type="presOf" srcId="{FF7F19BF-953B-4DD5-82EB-C1C9AB824BC7}" destId="{DD2E85AB-A3F7-4A64-B763-2E3AE01178D9}" srcOrd="0" destOrd="0" presId="urn:microsoft.com/office/officeart/2005/8/layout/hierarchy3"/>
    <dgm:cxn modelId="{E4BB4D9B-9B60-4410-A0A8-DCC53A01CDB1}" type="presOf" srcId="{3B0ED4B3-73DA-47C5-A2FF-B0D66C712C62}" destId="{02F51D37-E7EB-4ABF-8AD4-30665B2AF60A}" srcOrd="0" destOrd="0" presId="urn:microsoft.com/office/officeart/2005/8/layout/hierarchy3"/>
    <dgm:cxn modelId="{7FD973A0-DB7E-4D6E-B4CC-959E453BB194}" type="presOf" srcId="{558DA602-1552-40FC-90C7-29D7C2153412}" destId="{6531491E-320C-4E36-B5E0-7FA250E19C48}" srcOrd="0" destOrd="0" presId="urn:microsoft.com/office/officeart/2005/8/layout/hierarchy3"/>
    <dgm:cxn modelId="{A1E1C1AD-B117-4070-BFF2-00EFBC9F3709}" srcId="{D7ABD80C-5835-4617-80F3-50957D3EA9B5}" destId="{5B9E8FEF-CEC9-456A-877A-28071577B3B3}" srcOrd="1" destOrd="0" parTransId="{8D069FEC-6408-4C2D-85F3-02BAE556CB2E}" sibTransId="{F4B1AB2B-6F8A-4592-B4EC-787C9814F661}"/>
    <dgm:cxn modelId="{B837E5C5-395B-43B7-9B3C-6459ACA6D017}" type="presOf" srcId="{D7ABD80C-5835-4617-80F3-50957D3EA9B5}" destId="{5A1C04B3-506A-4BBB-8F0A-45351351D6FC}" srcOrd="1" destOrd="0" presId="urn:microsoft.com/office/officeart/2005/8/layout/hierarchy3"/>
    <dgm:cxn modelId="{23C447CA-8AAE-4624-8CED-C5E887826CF7}" srcId="{D7ABD80C-5835-4617-80F3-50957D3EA9B5}" destId="{BEA273AC-63B7-4612-BC16-2D288D7C43EF}" srcOrd="0" destOrd="0" parTransId="{C20127DA-805A-41DD-B67C-0D88918F2D94}" sibTransId="{CDF9A89F-3761-4A4D-8CB9-3A21EEC14B3B}"/>
    <dgm:cxn modelId="{824BDCCB-362C-4FBC-A53B-8D62E20F1F3E}" type="presOf" srcId="{D7ABD80C-5835-4617-80F3-50957D3EA9B5}" destId="{1D674CDB-1DE5-4F11-A2DF-C76E1E7EF0AD}" srcOrd="0" destOrd="0" presId="urn:microsoft.com/office/officeart/2005/8/layout/hierarchy3"/>
    <dgm:cxn modelId="{54E50DD8-8FD3-4423-A839-BD70B3BE2A5A}" type="presOf" srcId="{217555D5-B605-4654-A8C7-44F61862D827}" destId="{ABC55834-CAB8-4762-A0FC-0D0E0820ABFA}" srcOrd="0" destOrd="0" presId="urn:microsoft.com/office/officeart/2005/8/layout/hierarchy3"/>
    <dgm:cxn modelId="{43413AE4-2CF4-42DF-8DBA-B8E07C2A907E}" type="presOf" srcId="{8D069FEC-6408-4C2D-85F3-02BAE556CB2E}" destId="{A4BD2943-9C93-4A95-9547-87E063F8FBB3}" srcOrd="0" destOrd="0" presId="urn:microsoft.com/office/officeart/2005/8/layout/hierarchy3"/>
    <dgm:cxn modelId="{E7A667E4-A97C-4CC3-99A2-D75C33C1A52E}" type="presOf" srcId="{34DE27C9-13AC-473B-B5C5-7D1B35327DAB}" destId="{38870DE2-066D-43EE-BA74-700E1A466C71}" srcOrd="0" destOrd="0" presId="urn:microsoft.com/office/officeart/2005/8/layout/hierarchy3"/>
    <dgm:cxn modelId="{4423D4E9-1196-40B9-81D9-DEC6A68F5B7F}" type="presOf" srcId="{1E26923F-39E4-49DC-BE66-07BE0EE027CE}" destId="{7FCBC4A6-28EF-4DF0-B0FB-B9B2D35C50AE}" srcOrd="0" destOrd="0" presId="urn:microsoft.com/office/officeart/2005/8/layout/hierarchy3"/>
    <dgm:cxn modelId="{992542F1-6EC4-403D-B7CC-5155F89A4151}" type="presOf" srcId="{428A84C5-7180-41A7-ADA5-120A7489842F}" destId="{43C9C103-935F-4126-9C3F-CF19EF039E4E}" srcOrd="0" destOrd="0" presId="urn:microsoft.com/office/officeart/2005/8/layout/hierarchy3"/>
    <dgm:cxn modelId="{FBD60E32-DCDF-48D0-81A5-BCBF748052E9}" type="presParOf" srcId="{4D0C1E9D-5F72-4E89-8219-B5BC983AB78D}" destId="{D0FB2D24-0F0D-4096-875B-9DA67F45F983}" srcOrd="0" destOrd="0" presId="urn:microsoft.com/office/officeart/2005/8/layout/hierarchy3"/>
    <dgm:cxn modelId="{50A3D917-A81F-49C4-B979-5379B19A6980}" type="presParOf" srcId="{D0FB2D24-0F0D-4096-875B-9DA67F45F983}" destId="{45C922B0-3622-47C0-8B66-828143FA6CAD}" srcOrd="0" destOrd="0" presId="urn:microsoft.com/office/officeart/2005/8/layout/hierarchy3"/>
    <dgm:cxn modelId="{054F0895-3A69-40A6-8298-05B77363C594}" type="presParOf" srcId="{45C922B0-3622-47C0-8B66-828143FA6CAD}" destId="{D07C7071-63F2-4588-8EB7-5C73D1B73B7C}" srcOrd="0" destOrd="0" presId="urn:microsoft.com/office/officeart/2005/8/layout/hierarchy3"/>
    <dgm:cxn modelId="{353FF91B-FB25-41F8-8B24-14B2B59F4F30}" type="presParOf" srcId="{45C922B0-3622-47C0-8B66-828143FA6CAD}" destId="{315610B3-A1BF-4FE9-9599-4581C40E22DA}" srcOrd="1" destOrd="0" presId="urn:microsoft.com/office/officeart/2005/8/layout/hierarchy3"/>
    <dgm:cxn modelId="{6A138924-C65A-4B17-A514-83BB79799782}" type="presParOf" srcId="{D0FB2D24-0F0D-4096-875B-9DA67F45F983}" destId="{A6F0AE8D-B46A-421C-9392-7997CA21CE01}" srcOrd="1" destOrd="0" presId="urn:microsoft.com/office/officeart/2005/8/layout/hierarchy3"/>
    <dgm:cxn modelId="{C0C6FAA9-C49A-4CA7-8BEA-D73DD1B86C0B}" type="presParOf" srcId="{A6F0AE8D-B46A-421C-9392-7997CA21CE01}" destId="{43C9C103-935F-4126-9C3F-CF19EF039E4E}" srcOrd="0" destOrd="0" presId="urn:microsoft.com/office/officeart/2005/8/layout/hierarchy3"/>
    <dgm:cxn modelId="{FF8657A8-E0C0-4E37-B0D7-9AB28AF16594}" type="presParOf" srcId="{A6F0AE8D-B46A-421C-9392-7997CA21CE01}" destId="{9B39BB83-857A-46F0-86A5-C8EAD173FAC5}" srcOrd="1" destOrd="0" presId="urn:microsoft.com/office/officeart/2005/8/layout/hierarchy3"/>
    <dgm:cxn modelId="{8A259BD4-5113-4660-B7AF-6BBEA01E7B77}" type="presParOf" srcId="{A6F0AE8D-B46A-421C-9392-7997CA21CE01}" destId="{014A8281-3D3F-4C31-AAC5-86AADBE24785}" srcOrd="2" destOrd="0" presId="urn:microsoft.com/office/officeart/2005/8/layout/hierarchy3"/>
    <dgm:cxn modelId="{0DF4F4CE-D456-4B2E-8F25-8B585AADDF11}" type="presParOf" srcId="{A6F0AE8D-B46A-421C-9392-7997CA21CE01}" destId="{BF07537F-0A58-4C64-B667-E00E4EA55AB3}" srcOrd="3" destOrd="0" presId="urn:microsoft.com/office/officeart/2005/8/layout/hierarchy3"/>
    <dgm:cxn modelId="{6FF8F7B5-1126-4330-BD07-8FA656F31825}" type="presParOf" srcId="{A6F0AE8D-B46A-421C-9392-7997CA21CE01}" destId="{852B9F4E-E2AD-4014-8787-586273CF8B02}" srcOrd="4" destOrd="0" presId="urn:microsoft.com/office/officeart/2005/8/layout/hierarchy3"/>
    <dgm:cxn modelId="{0B2D156B-CF6A-458A-A9A8-9B0954A648DD}" type="presParOf" srcId="{A6F0AE8D-B46A-421C-9392-7997CA21CE01}" destId="{A9E41216-2B11-4CB0-8A3C-AE281DE158FE}" srcOrd="5" destOrd="0" presId="urn:microsoft.com/office/officeart/2005/8/layout/hierarchy3"/>
    <dgm:cxn modelId="{674E93F5-5508-4BA5-A30D-8487031B71DA}" type="presParOf" srcId="{4D0C1E9D-5F72-4E89-8219-B5BC983AB78D}" destId="{13CB2A48-0604-48AC-A70A-7E623C68B522}" srcOrd="1" destOrd="0" presId="urn:microsoft.com/office/officeart/2005/8/layout/hierarchy3"/>
    <dgm:cxn modelId="{5105C33A-825F-4A0B-83BA-F7B2FD4ECED6}" type="presParOf" srcId="{13CB2A48-0604-48AC-A70A-7E623C68B522}" destId="{9593D79A-46CD-4410-A9C2-70FA52C04B02}" srcOrd="0" destOrd="0" presId="urn:microsoft.com/office/officeart/2005/8/layout/hierarchy3"/>
    <dgm:cxn modelId="{21463C32-9571-461B-BB3F-1B518645CBB0}" type="presParOf" srcId="{9593D79A-46CD-4410-A9C2-70FA52C04B02}" destId="{1D674CDB-1DE5-4F11-A2DF-C76E1E7EF0AD}" srcOrd="0" destOrd="0" presId="urn:microsoft.com/office/officeart/2005/8/layout/hierarchy3"/>
    <dgm:cxn modelId="{543B3438-857A-426A-8736-DD501AF555F3}" type="presParOf" srcId="{9593D79A-46CD-4410-A9C2-70FA52C04B02}" destId="{5A1C04B3-506A-4BBB-8F0A-45351351D6FC}" srcOrd="1" destOrd="0" presId="urn:microsoft.com/office/officeart/2005/8/layout/hierarchy3"/>
    <dgm:cxn modelId="{00C5562E-7CF6-4514-AB5F-774073639765}" type="presParOf" srcId="{13CB2A48-0604-48AC-A70A-7E623C68B522}" destId="{E71D09FD-9B98-40D9-8172-6CA4C4C3BB2B}" srcOrd="1" destOrd="0" presId="urn:microsoft.com/office/officeart/2005/8/layout/hierarchy3"/>
    <dgm:cxn modelId="{79C2F8B5-7EBB-4993-899F-20F28054C918}" type="presParOf" srcId="{E71D09FD-9B98-40D9-8172-6CA4C4C3BB2B}" destId="{2F66CA7B-D93B-4D71-B899-BDD5D849BCE3}" srcOrd="0" destOrd="0" presId="urn:microsoft.com/office/officeart/2005/8/layout/hierarchy3"/>
    <dgm:cxn modelId="{13E904D4-788C-4D02-B47B-606B39541D27}" type="presParOf" srcId="{E71D09FD-9B98-40D9-8172-6CA4C4C3BB2B}" destId="{6ECF3424-A746-44B1-AF15-8543CB79662B}" srcOrd="1" destOrd="0" presId="urn:microsoft.com/office/officeart/2005/8/layout/hierarchy3"/>
    <dgm:cxn modelId="{23AB18E3-A247-4C90-AC2B-D894A637CCAD}" type="presParOf" srcId="{E71D09FD-9B98-40D9-8172-6CA4C4C3BB2B}" destId="{A4BD2943-9C93-4A95-9547-87E063F8FBB3}" srcOrd="2" destOrd="0" presId="urn:microsoft.com/office/officeart/2005/8/layout/hierarchy3"/>
    <dgm:cxn modelId="{523FF8F2-9070-4C1A-9D88-10C65A62C72C}" type="presParOf" srcId="{E71D09FD-9B98-40D9-8172-6CA4C4C3BB2B}" destId="{26DC79EF-A94B-46FD-A65D-5F28F08D4919}" srcOrd="3" destOrd="0" presId="urn:microsoft.com/office/officeart/2005/8/layout/hierarchy3"/>
    <dgm:cxn modelId="{A45D592D-710C-4CAC-931F-E21F2E417BFD}" type="presParOf" srcId="{4D0C1E9D-5F72-4E89-8219-B5BC983AB78D}" destId="{4D433F80-CABB-4413-9164-EAB25CEFC131}" srcOrd="2" destOrd="0" presId="urn:microsoft.com/office/officeart/2005/8/layout/hierarchy3"/>
    <dgm:cxn modelId="{68F32F60-0A05-43C4-9207-EB60D86B92B5}" type="presParOf" srcId="{4D433F80-CABB-4413-9164-EAB25CEFC131}" destId="{0A504C72-30D0-4B34-B4AE-24C2B4F39B94}" srcOrd="0" destOrd="0" presId="urn:microsoft.com/office/officeart/2005/8/layout/hierarchy3"/>
    <dgm:cxn modelId="{40D5216F-76E2-4BF0-B407-7D21141DAFE5}" type="presParOf" srcId="{0A504C72-30D0-4B34-B4AE-24C2B4F39B94}" destId="{38870DE2-066D-43EE-BA74-700E1A466C71}" srcOrd="0" destOrd="0" presId="urn:microsoft.com/office/officeart/2005/8/layout/hierarchy3"/>
    <dgm:cxn modelId="{9E467757-40EE-4E95-B024-759D2F035E35}" type="presParOf" srcId="{0A504C72-30D0-4B34-B4AE-24C2B4F39B94}" destId="{E581E4C2-7DE6-4BA9-9304-172588D55A94}" srcOrd="1" destOrd="0" presId="urn:microsoft.com/office/officeart/2005/8/layout/hierarchy3"/>
    <dgm:cxn modelId="{54D2A0B0-1316-41F8-8262-68283E10161E}" type="presParOf" srcId="{4D433F80-CABB-4413-9164-EAB25CEFC131}" destId="{2F42A0E2-6543-4F4F-91DB-F9A59660D97D}" srcOrd="1" destOrd="0" presId="urn:microsoft.com/office/officeart/2005/8/layout/hierarchy3"/>
    <dgm:cxn modelId="{70DB93E1-E523-4E7A-80AF-872728BEB36D}" type="presParOf" srcId="{2F42A0E2-6543-4F4F-91DB-F9A59660D97D}" destId="{E663DF24-1593-4DAA-871B-377DC9B74378}" srcOrd="0" destOrd="0" presId="urn:microsoft.com/office/officeart/2005/8/layout/hierarchy3"/>
    <dgm:cxn modelId="{58958706-3A13-4ECB-A7DA-2978B2F37DB0}" type="presParOf" srcId="{2F42A0E2-6543-4F4F-91DB-F9A59660D97D}" destId="{C207957A-3D71-400B-AD48-563A78F99344}" srcOrd="1" destOrd="0" presId="urn:microsoft.com/office/officeart/2005/8/layout/hierarchy3"/>
    <dgm:cxn modelId="{951C683B-F6EB-4834-9C7E-903583543395}" type="presParOf" srcId="{2F42A0E2-6543-4F4F-91DB-F9A59660D97D}" destId="{5746D2D0-C379-4E0B-95B5-F56875C7DB6B}" srcOrd="2" destOrd="0" presId="urn:microsoft.com/office/officeart/2005/8/layout/hierarchy3"/>
    <dgm:cxn modelId="{0C47EA3C-FF5C-4B53-B8EB-D1B34D7FBC1E}" type="presParOf" srcId="{2F42A0E2-6543-4F4F-91DB-F9A59660D97D}" destId="{6531491E-320C-4E36-B5E0-7FA250E19C48}" srcOrd="3" destOrd="0" presId="urn:microsoft.com/office/officeart/2005/8/layout/hierarchy3"/>
    <dgm:cxn modelId="{3A1293C9-27D3-4981-8371-E74B3FDB94FC}" type="presParOf" srcId="{4D0C1E9D-5F72-4E89-8219-B5BC983AB78D}" destId="{6B0E8566-C971-4700-A65B-A37539D56C6C}" srcOrd="3" destOrd="0" presId="urn:microsoft.com/office/officeart/2005/8/layout/hierarchy3"/>
    <dgm:cxn modelId="{A1C1DE98-12C2-46C2-BD0C-5DB24EE99608}" type="presParOf" srcId="{6B0E8566-C971-4700-A65B-A37539D56C6C}" destId="{11B4DF87-7FD3-4779-9C8A-30025967E971}" srcOrd="0" destOrd="0" presId="urn:microsoft.com/office/officeart/2005/8/layout/hierarchy3"/>
    <dgm:cxn modelId="{127A29C4-CA98-424E-A81D-C5BB612D88BD}" type="presParOf" srcId="{11B4DF87-7FD3-4779-9C8A-30025967E971}" destId="{02F51D37-E7EB-4ABF-8AD4-30665B2AF60A}" srcOrd="0" destOrd="0" presId="urn:microsoft.com/office/officeart/2005/8/layout/hierarchy3"/>
    <dgm:cxn modelId="{2F58FBB8-3568-4EDE-B0FD-0655D9C26A3A}" type="presParOf" srcId="{11B4DF87-7FD3-4779-9C8A-30025967E971}" destId="{A655B01A-BBFD-4611-B808-AB43EC25329F}" srcOrd="1" destOrd="0" presId="urn:microsoft.com/office/officeart/2005/8/layout/hierarchy3"/>
    <dgm:cxn modelId="{136202B4-3771-43F2-BAAD-0AE3BE4272B9}" type="presParOf" srcId="{6B0E8566-C971-4700-A65B-A37539D56C6C}" destId="{DCBFE4E4-9337-4A34-B9EA-9FB0B5A5B5DD}" srcOrd="1" destOrd="0" presId="urn:microsoft.com/office/officeart/2005/8/layout/hierarchy3"/>
    <dgm:cxn modelId="{70567781-F62D-4079-B8D5-DCAFD29DE139}" type="presParOf" srcId="{DCBFE4E4-9337-4A34-B9EA-9FB0B5A5B5DD}" destId="{443412F4-9A4C-416F-9F6D-A54328EAD681}" srcOrd="0" destOrd="0" presId="urn:microsoft.com/office/officeart/2005/8/layout/hierarchy3"/>
    <dgm:cxn modelId="{11361EA7-3E5D-4B2B-B9FC-A35D47976D78}" type="presParOf" srcId="{DCBFE4E4-9337-4A34-B9EA-9FB0B5A5B5DD}" destId="{702E321E-AFBB-4985-892B-58017A28E6AD}" srcOrd="1" destOrd="0" presId="urn:microsoft.com/office/officeart/2005/8/layout/hierarchy3"/>
    <dgm:cxn modelId="{89A8989B-1E89-41A7-BC91-583BD1B0C08E}" type="presParOf" srcId="{DCBFE4E4-9337-4A34-B9EA-9FB0B5A5B5DD}" destId="{7FCBC4A6-28EF-4DF0-B0FB-B9B2D35C50AE}" srcOrd="2" destOrd="0" presId="urn:microsoft.com/office/officeart/2005/8/layout/hierarchy3"/>
    <dgm:cxn modelId="{047A97B7-E0F0-487E-8ADA-A07A2BDA4EB1}" type="presParOf" srcId="{DCBFE4E4-9337-4A34-B9EA-9FB0B5A5B5DD}" destId="{DD2E85AB-A3F7-4A64-B763-2E3AE01178D9}" srcOrd="3" destOrd="0" presId="urn:microsoft.com/office/officeart/2005/8/layout/hierarchy3"/>
    <dgm:cxn modelId="{9B451ED6-66D5-4DB0-BE64-8555015DE59E}" type="presParOf" srcId="{DCBFE4E4-9337-4A34-B9EA-9FB0B5A5B5DD}" destId="{ABC55834-CAB8-4762-A0FC-0D0E0820ABFA}" srcOrd="4" destOrd="0" presId="urn:microsoft.com/office/officeart/2005/8/layout/hierarchy3"/>
    <dgm:cxn modelId="{3A599949-872B-4B3E-A157-ACA2E357089F}" type="presParOf" srcId="{DCBFE4E4-9337-4A34-B9EA-9FB0B5A5B5DD}" destId="{CCA869EB-6D51-4F48-A2D4-BD2B4C010170}"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A61ABF-CE7F-43F7-A22A-70D03CC0D54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E22874B-A9AD-4BE7-B4F4-C31B80D7CCE4}">
      <dgm:prSet/>
      <dgm:spPr/>
      <dgm:t>
        <a:bodyPr/>
        <a:lstStyle/>
        <a:p>
          <a:r>
            <a:rPr lang="en-GB" b="1" i="0" baseline="0">
              <a:solidFill>
                <a:schemeClr val="accent1"/>
              </a:solidFill>
            </a:rPr>
            <a:t>Improving equality, diversity, inclusion and belonging for AHP support workers </a:t>
          </a:r>
          <a:endParaRPr lang="en-US">
            <a:solidFill>
              <a:schemeClr val="accent1"/>
            </a:solidFill>
          </a:endParaRPr>
        </a:p>
      </dgm:t>
    </dgm:pt>
    <dgm:pt modelId="{896A122D-B6E7-420C-9991-5878E2166BEF}" type="parTrans" cxnId="{9444A0AC-A870-427D-A20F-6F9DBEDE32E5}">
      <dgm:prSet/>
      <dgm:spPr/>
      <dgm:t>
        <a:bodyPr/>
        <a:lstStyle/>
        <a:p>
          <a:endParaRPr lang="en-US"/>
        </a:p>
      </dgm:t>
    </dgm:pt>
    <dgm:pt modelId="{2B670FC2-82E7-4279-9803-264558C285F9}" type="sibTrans" cxnId="{9444A0AC-A870-427D-A20F-6F9DBEDE32E5}">
      <dgm:prSet/>
      <dgm:spPr/>
      <dgm:t>
        <a:bodyPr/>
        <a:lstStyle/>
        <a:p>
          <a:endParaRPr lang="en-US"/>
        </a:p>
      </dgm:t>
    </dgm:pt>
    <dgm:pt modelId="{B76BFC2C-1E71-4D5B-8BFE-810728F65F27}">
      <dgm:prSet/>
      <dgm:spPr/>
      <dgm:t>
        <a:bodyPr/>
        <a:lstStyle/>
        <a:p>
          <a:r>
            <a:rPr lang="en-GB" b="0" i="0" baseline="0">
              <a:solidFill>
                <a:srgbClr val="002060"/>
              </a:solidFill>
            </a:rPr>
            <a:t>Over 35,000 AHP support workers in England</a:t>
          </a:r>
          <a:endParaRPr lang="en-US">
            <a:solidFill>
              <a:srgbClr val="002060"/>
            </a:solidFill>
          </a:endParaRPr>
        </a:p>
      </dgm:t>
    </dgm:pt>
    <dgm:pt modelId="{65711C65-BE23-45F9-8DAF-EF23D3C3FFC3}" type="parTrans" cxnId="{25033432-55F9-41EC-A28B-C68890735C2B}">
      <dgm:prSet/>
      <dgm:spPr/>
      <dgm:t>
        <a:bodyPr/>
        <a:lstStyle/>
        <a:p>
          <a:endParaRPr lang="en-US"/>
        </a:p>
      </dgm:t>
    </dgm:pt>
    <dgm:pt modelId="{AE400543-7BA9-458E-8BEB-7389ECB9C79A}" type="sibTrans" cxnId="{25033432-55F9-41EC-A28B-C68890735C2B}">
      <dgm:prSet/>
      <dgm:spPr/>
      <dgm:t>
        <a:bodyPr/>
        <a:lstStyle/>
        <a:p>
          <a:endParaRPr lang="en-US"/>
        </a:p>
      </dgm:t>
    </dgm:pt>
    <dgm:pt modelId="{820191AA-08AF-40EE-B4CE-1AC1F064CCFE}">
      <dgm:prSet/>
      <dgm:spPr/>
      <dgm:t>
        <a:bodyPr/>
        <a:lstStyle/>
        <a:p>
          <a:r>
            <a:rPr lang="en-GB" b="0" i="0" baseline="0">
              <a:solidFill>
                <a:srgbClr val="002060"/>
              </a:solidFill>
            </a:rPr>
            <a:t>Valued and essential members of the AHP community </a:t>
          </a:r>
          <a:endParaRPr lang="en-US">
            <a:solidFill>
              <a:srgbClr val="002060"/>
            </a:solidFill>
          </a:endParaRPr>
        </a:p>
      </dgm:t>
    </dgm:pt>
    <dgm:pt modelId="{AB9F5872-CEB3-416E-87C8-016A45E546EC}" type="parTrans" cxnId="{8DB6657D-F2A3-4C61-927B-A2915CC1BC76}">
      <dgm:prSet/>
      <dgm:spPr/>
      <dgm:t>
        <a:bodyPr/>
        <a:lstStyle/>
        <a:p>
          <a:endParaRPr lang="en-US"/>
        </a:p>
      </dgm:t>
    </dgm:pt>
    <dgm:pt modelId="{22DFA266-BCC4-46F7-95E2-DC3EECC35713}" type="sibTrans" cxnId="{8DB6657D-F2A3-4C61-927B-A2915CC1BC76}">
      <dgm:prSet/>
      <dgm:spPr/>
      <dgm:t>
        <a:bodyPr/>
        <a:lstStyle/>
        <a:p>
          <a:endParaRPr lang="en-US"/>
        </a:p>
      </dgm:t>
    </dgm:pt>
    <dgm:pt modelId="{67B64EDC-099B-428B-A9F4-C8A4CEA69ED6}">
      <dgm:prSet/>
      <dgm:spPr/>
      <dgm:t>
        <a:bodyPr/>
        <a:lstStyle/>
        <a:p>
          <a:r>
            <a:rPr lang="en-GB" b="0" i="0" baseline="0">
              <a:solidFill>
                <a:srgbClr val="002060"/>
              </a:solidFill>
            </a:rPr>
            <a:t>Core to our strategy AHPs Deliver</a:t>
          </a:r>
          <a:endParaRPr lang="en-US">
            <a:solidFill>
              <a:srgbClr val="002060"/>
            </a:solidFill>
          </a:endParaRPr>
        </a:p>
      </dgm:t>
    </dgm:pt>
    <dgm:pt modelId="{D4C41E61-0972-488D-8A23-C329DB4A7A13}" type="parTrans" cxnId="{060F94E9-698B-4C88-B9A1-EC16A97EC8AD}">
      <dgm:prSet/>
      <dgm:spPr/>
      <dgm:t>
        <a:bodyPr/>
        <a:lstStyle/>
        <a:p>
          <a:endParaRPr lang="en-US"/>
        </a:p>
      </dgm:t>
    </dgm:pt>
    <dgm:pt modelId="{BDD96023-8231-459A-BD8E-A889885FA6B6}" type="sibTrans" cxnId="{060F94E9-698B-4C88-B9A1-EC16A97EC8AD}">
      <dgm:prSet/>
      <dgm:spPr/>
      <dgm:t>
        <a:bodyPr/>
        <a:lstStyle/>
        <a:p>
          <a:endParaRPr lang="en-US"/>
        </a:p>
      </dgm:t>
    </dgm:pt>
    <dgm:pt modelId="{40D10143-17C6-462D-BA7D-59327C6C31F8}">
      <dgm:prSet/>
      <dgm:spPr/>
      <dgm:t>
        <a:bodyPr/>
        <a:lstStyle/>
        <a:p>
          <a:r>
            <a:rPr lang="en-GB" b="0" i="0" baseline="0">
              <a:solidFill>
                <a:srgbClr val="002060"/>
              </a:solidFill>
            </a:rPr>
            <a:t>Significant unwarranted variation in access to training, development and career progression </a:t>
          </a:r>
          <a:endParaRPr lang="en-US">
            <a:solidFill>
              <a:srgbClr val="002060"/>
            </a:solidFill>
          </a:endParaRPr>
        </a:p>
      </dgm:t>
    </dgm:pt>
    <dgm:pt modelId="{6DC76099-CC6E-4720-BA4E-128B12E9B518}" type="parTrans" cxnId="{EC960821-C60A-47F6-902A-854867BC932E}">
      <dgm:prSet/>
      <dgm:spPr/>
      <dgm:t>
        <a:bodyPr/>
        <a:lstStyle/>
        <a:p>
          <a:endParaRPr lang="en-US"/>
        </a:p>
      </dgm:t>
    </dgm:pt>
    <dgm:pt modelId="{7A050A86-C281-4C8C-9971-EC33AAA66869}" type="sibTrans" cxnId="{EC960821-C60A-47F6-902A-854867BC932E}">
      <dgm:prSet/>
      <dgm:spPr/>
      <dgm:t>
        <a:bodyPr/>
        <a:lstStyle/>
        <a:p>
          <a:endParaRPr lang="en-US"/>
        </a:p>
      </dgm:t>
    </dgm:pt>
    <dgm:pt modelId="{D0913AB4-1BEF-46EA-9BDA-0495C9EBDA5E}">
      <dgm:prSet/>
      <dgm:spPr/>
      <dgm:t>
        <a:bodyPr/>
        <a:lstStyle/>
        <a:p>
          <a:r>
            <a:rPr lang="en-GB" b="0" i="0" baseline="0">
              <a:solidFill>
                <a:srgbClr val="002060"/>
              </a:solidFill>
            </a:rPr>
            <a:t>Identified need to improve diversity across protected characteristics and widen participation from harder to reach groups</a:t>
          </a:r>
          <a:endParaRPr lang="en-US">
            <a:solidFill>
              <a:srgbClr val="002060"/>
            </a:solidFill>
          </a:endParaRPr>
        </a:p>
      </dgm:t>
    </dgm:pt>
    <dgm:pt modelId="{A911470E-9065-4566-AB6A-4B775E0A79BE}" type="parTrans" cxnId="{14D4A1AC-AFCA-4E68-BA3D-68F9B1DA2822}">
      <dgm:prSet/>
      <dgm:spPr/>
      <dgm:t>
        <a:bodyPr/>
        <a:lstStyle/>
        <a:p>
          <a:endParaRPr lang="en-US"/>
        </a:p>
      </dgm:t>
    </dgm:pt>
    <dgm:pt modelId="{4DBC6C04-C450-470A-AE21-13CF51D032AD}" type="sibTrans" cxnId="{14D4A1AC-AFCA-4E68-BA3D-68F9B1DA2822}">
      <dgm:prSet/>
      <dgm:spPr/>
      <dgm:t>
        <a:bodyPr/>
        <a:lstStyle/>
        <a:p>
          <a:endParaRPr lang="en-US"/>
        </a:p>
      </dgm:t>
    </dgm:pt>
    <dgm:pt modelId="{EF53C38A-C81E-4ABB-8A15-67AB5D41066E}">
      <dgm:prSet/>
      <dgm:spPr/>
      <dgm:t>
        <a:bodyPr/>
        <a:lstStyle/>
        <a:p>
          <a:r>
            <a:rPr lang="en-GB" b="0" i="0" baseline="0">
              <a:solidFill>
                <a:srgbClr val="002060"/>
              </a:solidFill>
            </a:rPr>
            <a:t>An important entry route to NHS employment and AHP careers </a:t>
          </a:r>
          <a:endParaRPr lang="en-US">
            <a:solidFill>
              <a:srgbClr val="002060"/>
            </a:solidFill>
          </a:endParaRPr>
        </a:p>
      </dgm:t>
    </dgm:pt>
    <dgm:pt modelId="{BAF9CC78-000D-4544-A0CA-7582FBBC7B07}" type="parTrans" cxnId="{C7951526-1413-4719-865E-92F2461774AB}">
      <dgm:prSet/>
      <dgm:spPr/>
      <dgm:t>
        <a:bodyPr/>
        <a:lstStyle/>
        <a:p>
          <a:endParaRPr lang="en-US"/>
        </a:p>
      </dgm:t>
    </dgm:pt>
    <dgm:pt modelId="{B46A7045-3257-455C-8BA5-7C0E1EC1C09B}" type="sibTrans" cxnId="{C7951526-1413-4719-865E-92F2461774AB}">
      <dgm:prSet/>
      <dgm:spPr/>
      <dgm:t>
        <a:bodyPr/>
        <a:lstStyle/>
        <a:p>
          <a:endParaRPr lang="en-US"/>
        </a:p>
      </dgm:t>
    </dgm:pt>
    <dgm:pt modelId="{968D85B3-4167-43C8-9623-091AEE09BF1B}" type="pres">
      <dgm:prSet presAssocID="{9FA61ABF-CE7F-43F7-A22A-70D03CC0D546}" presName="vert0" presStyleCnt="0">
        <dgm:presLayoutVars>
          <dgm:dir/>
          <dgm:animOne val="branch"/>
          <dgm:animLvl val="lvl"/>
        </dgm:presLayoutVars>
      </dgm:prSet>
      <dgm:spPr/>
    </dgm:pt>
    <dgm:pt modelId="{3D304B17-7107-4101-A6BC-6C4E416FC402}" type="pres">
      <dgm:prSet presAssocID="{9E22874B-A9AD-4BE7-B4F4-C31B80D7CCE4}" presName="thickLine" presStyleLbl="alignNode1" presStyleIdx="0" presStyleCnt="1"/>
      <dgm:spPr/>
    </dgm:pt>
    <dgm:pt modelId="{C85252B5-3B1B-4EAD-87C0-87693A9814E9}" type="pres">
      <dgm:prSet presAssocID="{9E22874B-A9AD-4BE7-B4F4-C31B80D7CCE4}" presName="horz1" presStyleCnt="0"/>
      <dgm:spPr/>
    </dgm:pt>
    <dgm:pt modelId="{CB83E38A-5A0E-4A76-B69B-0BD73EC10B95}" type="pres">
      <dgm:prSet presAssocID="{9E22874B-A9AD-4BE7-B4F4-C31B80D7CCE4}" presName="tx1" presStyleLbl="revTx" presStyleIdx="0" presStyleCnt="7"/>
      <dgm:spPr/>
    </dgm:pt>
    <dgm:pt modelId="{8FF26034-9AF9-428C-9F84-A7DA6B451CA5}" type="pres">
      <dgm:prSet presAssocID="{9E22874B-A9AD-4BE7-B4F4-C31B80D7CCE4}" presName="vert1" presStyleCnt="0"/>
      <dgm:spPr/>
    </dgm:pt>
    <dgm:pt modelId="{288B14C2-6C70-4D4D-9E76-B78F8AF35D87}" type="pres">
      <dgm:prSet presAssocID="{B76BFC2C-1E71-4D5B-8BFE-810728F65F27}" presName="vertSpace2a" presStyleCnt="0"/>
      <dgm:spPr/>
    </dgm:pt>
    <dgm:pt modelId="{D77D8436-601C-4A11-B121-F0656C0E8551}" type="pres">
      <dgm:prSet presAssocID="{B76BFC2C-1E71-4D5B-8BFE-810728F65F27}" presName="horz2" presStyleCnt="0"/>
      <dgm:spPr/>
    </dgm:pt>
    <dgm:pt modelId="{97B6F788-29F7-47DE-97A9-94C331AC133D}" type="pres">
      <dgm:prSet presAssocID="{B76BFC2C-1E71-4D5B-8BFE-810728F65F27}" presName="horzSpace2" presStyleCnt="0"/>
      <dgm:spPr/>
    </dgm:pt>
    <dgm:pt modelId="{577355C8-C72C-404B-B28B-E58C935A95E6}" type="pres">
      <dgm:prSet presAssocID="{B76BFC2C-1E71-4D5B-8BFE-810728F65F27}" presName="tx2" presStyleLbl="revTx" presStyleIdx="1" presStyleCnt="7"/>
      <dgm:spPr/>
    </dgm:pt>
    <dgm:pt modelId="{91235037-7C8D-47B2-8EAA-E15F3A6754E1}" type="pres">
      <dgm:prSet presAssocID="{B76BFC2C-1E71-4D5B-8BFE-810728F65F27}" presName="vert2" presStyleCnt="0"/>
      <dgm:spPr/>
    </dgm:pt>
    <dgm:pt modelId="{4184C5BB-6678-4CB2-8FA0-87F318F315D9}" type="pres">
      <dgm:prSet presAssocID="{B76BFC2C-1E71-4D5B-8BFE-810728F65F27}" presName="thinLine2b" presStyleLbl="callout" presStyleIdx="0" presStyleCnt="6"/>
      <dgm:spPr/>
    </dgm:pt>
    <dgm:pt modelId="{3C2F6987-75A0-4DD3-AB1E-C14FB888333C}" type="pres">
      <dgm:prSet presAssocID="{B76BFC2C-1E71-4D5B-8BFE-810728F65F27}" presName="vertSpace2b" presStyleCnt="0"/>
      <dgm:spPr/>
    </dgm:pt>
    <dgm:pt modelId="{950983AD-CEC7-4848-9D56-AC7D4B369EC4}" type="pres">
      <dgm:prSet presAssocID="{820191AA-08AF-40EE-B4CE-1AC1F064CCFE}" presName="horz2" presStyleCnt="0"/>
      <dgm:spPr/>
    </dgm:pt>
    <dgm:pt modelId="{FEC13660-23C8-4089-942E-61F51B2FEAF3}" type="pres">
      <dgm:prSet presAssocID="{820191AA-08AF-40EE-B4CE-1AC1F064CCFE}" presName="horzSpace2" presStyleCnt="0"/>
      <dgm:spPr/>
    </dgm:pt>
    <dgm:pt modelId="{AC24F247-837D-4856-B32B-FB498FBFF78E}" type="pres">
      <dgm:prSet presAssocID="{820191AA-08AF-40EE-B4CE-1AC1F064CCFE}" presName="tx2" presStyleLbl="revTx" presStyleIdx="2" presStyleCnt="7"/>
      <dgm:spPr/>
    </dgm:pt>
    <dgm:pt modelId="{7774F7D8-AE88-4CCD-9D03-DBBF73957118}" type="pres">
      <dgm:prSet presAssocID="{820191AA-08AF-40EE-B4CE-1AC1F064CCFE}" presName="vert2" presStyleCnt="0"/>
      <dgm:spPr/>
    </dgm:pt>
    <dgm:pt modelId="{870A7947-598F-4D4D-B656-8E83B557B2B9}" type="pres">
      <dgm:prSet presAssocID="{820191AA-08AF-40EE-B4CE-1AC1F064CCFE}" presName="thinLine2b" presStyleLbl="callout" presStyleIdx="1" presStyleCnt="6"/>
      <dgm:spPr/>
    </dgm:pt>
    <dgm:pt modelId="{A18B4AF3-A3DC-4599-B236-EA3B0C4A87D0}" type="pres">
      <dgm:prSet presAssocID="{820191AA-08AF-40EE-B4CE-1AC1F064CCFE}" presName="vertSpace2b" presStyleCnt="0"/>
      <dgm:spPr/>
    </dgm:pt>
    <dgm:pt modelId="{2C01C10E-844F-4DC6-A64B-9C7796551E4C}" type="pres">
      <dgm:prSet presAssocID="{67B64EDC-099B-428B-A9F4-C8A4CEA69ED6}" presName="horz2" presStyleCnt="0"/>
      <dgm:spPr/>
    </dgm:pt>
    <dgm:pt modelId="{19EE6079-8024-48AF-826A-6500BC8DC281}" type="pres">
      <dgm:prSet presAssocID="{67B64EDC-099B-428B-A9F4-C8A4CEA69ED6}" presName="horzSpace2" presStyleCnt="0"/>
      <dgm:spPr/>
    </dgm:pt>
    <dgm:pt modelId="{084E29C0-9F66-443D-A518-B0570CCFED2B}" type="pres">
      <dgm:prSet presAssocID="{67B64EDC-099B-428B-A9F4-C8A4CEA69ED6}" presName="tx2" presStyleLbl="revTx" presStyleIdx="3" presStyleCnt="7"/>
      <dgm:spPr/>
    </dgm:pt>
    <dgm:pt modelId="{2B8DF2F8-2A89-40EE-B203-4813974FBD6C}" type="pres">
      <dgm:prSet presAssocID="{67B64EDC-099B-428B-A9F4-C8A4CEA69ED6}" presName="vert2" presStyleCnt="0"/>
      <dgm:spPr/>
    </dgm:pt>
    <dgm:pt modelId="{F3ED7900-4ACA-43D4-89F5-10B2970639BF}" type="pres">
      <dgm:prSet presAssocID="{67B64EDC-099B-428B-A9F4-C8A4CEA69ED6}" presName="thinLine2b" presStyleLbl="callout" presStyleIdx="2" presStyleCnt="6"/>
      <dgm:spPr/>
    </dgm:pt>
    <dgm:pt modelId="{6EFE3969-95D4-4250-B2EB-1DC10C4D3B36}" type="pres">
      <dgm:prSet presAssocID="{67B64EDC-099B-428B-A9F4-C8A4CEA69ED6}" presName="vertSpace2b" presStyleCnt="0"/>
      <dgm:spPr/>
    </dgm:pt>
    <dgm:pt modelId="{6F5BC8FE-9EF1-48C1-B4CC-7BC434281DEE}" type="pres">
      <dgm:prSet presAssocID="{40D10143-17C6-462D-BA7D-59327C6C31F8}" presName="horz2" presStyleCnt="0"/>
      <dgm:spPr/>
    </dgm:pt>
    <dgm:pt modelId="{168ED1F5-971E-4BDC-AD0F-96538A21A5E4}" type="pres">
      <dgm:prSet presAssocID="{40D10143-17C6-462D-BA7D-59327C6C31F8}" presName="horzSpace2" presStyleCnt="0"/>
      <dgm:spPr/>
    </dgm:pt>
    <dgm:pt modelId="{D9BE085B-A757-4842-8675-B07E565BBE25}" type="pres">
      <dgm:prSet presAssocID="{40D10143-17C6-462D-BA7D-59327C6C31F8}" presName="tx2" presStyleLbl="revTx" presStyleIdx="4" presStyleCnt="7"/>
      <dgm:spPr/>
    </dgm:pt>
    <dgm:pt modelId="{0E5D586B-BF34-411C-95B5-CC0278D777D1}" type="pres">
      <dgm:prSet presAssocID="{40D10143-17C6-462D-BA7D-59327C6C31F8}" presName="vert2" presStyleCnt="0"/>
      <dgm:spPr/>
    </dgm:pt>
    <dgm:pt modelId="{998C8C09-2A89-4F7F-BDB9-402D071D4754}" type="pres">
      <dgm:prSet presAssocID="{40D10143-17C6-462D-BA7D-59327C6C31F8}" presName="thinLine2b" presStyleLbl="callout" presStyleIdx="3" presStyleCnt="6"/>
      <dgm:spPr/>
    </dgm:pt>
    <dgm:pt modelId="{4C80CE7A-F092-41BF-B3CA-22C24FFA7331}" type="pres">
      <dgm:prSet presAssocID="{40D10143-17C6-462D-BA7D-59327C6C31F8}" presName="vertSpace2b" presStyleCnt="0"/>
      <dgm:spPr/>
    </dgm:pt>
    <dgm:pt modelId="{26C57E48-EF1A-4511-8541-04C432E0796A}" type="pres">
      <dgm:prSet presAssocID="{D0913AB4-1BEF-46EA-9BDA-0495C9EBDA5E}" presName="horz2" presStyleCnt="0"/>
      <dgm:spPr/>
    </dgm:pt>
    <dgm:pt modelId="{88E354B2-1333-4254-9BCC-8EC11821C735}" type="pres">
      <dgm:prSet presAssocID="{D0913AB4-1BEF-46EA-9BDA-0495C9EBDA5E}" presName="horzSpace2" presStyleCnt="0"/>
      <dgm:spPr/>
    </dgm:pt>
    <dgm:pt modelId="{8D567845-EE68-4C40-9AEB-362B8D5BA322}" type="pres">
      <dgm:prSet presAssocID="{D0913AB4-1BEF-46EA-9BDA-0495C9EBDA5E}" presName="tx2" presStyleLbl="revTx" presStyleIdx="5" presStyleCnt="7"/>
      <dgm:spPr/>
    </dgm:pt>
    <dgm:pt modelId="{01518218-0A6E-4B4C-8C9A-362E661336CA}" type="pres">
      <dgm:prSet presAssocID="{D0913AB4-1BEF-46EA-9BDA-0495C9EBDA5E}" presName="vert2" presStyleCnt="0"/>
      <dgm:spPr/>
    </dgm:pt>
    <dgm:pt modelId="{8108AA37-4130-4FCF-A9EC-534897BC7844}" type="pres">
      <dgm:prSet presAssocID="{D0913AB4-1BEF-46EA-9BDA-0495C9EBDA5E}" presName="thinLine2b" presStyleLbl="callout" presStyleIdx="4" presStyleCnt="6"/>
      <dgm:spPr/>
    </dgm:pt>
    <dgm:pt modelId="{6E929223-E877-44C5-9F46-FCD542BEE4F4}" type="pres">
      <dgm:prSet presAssocID="{D0913AB4-1BEF-46EA-9BDA-0495C9EBDA5E}" presName="vertSpace2b" presStyleCnt="0"/>
      <dgm:spPr/>
    </dgm:pt>
    <dgm:pt modelId="{64ACE42D-FD9F-464F-841C-6575D76572F4}" type="pres">
      <dgm:prSet presAssocID="{EF53C38A-C81E-4ABB-8A15-67AB5D41066E}" presName="horz2" presStyleCnt="0"/>
      <dgm:spPr/>
    </dgm:pt>
    <dgm:pt modelId="{0BCC277A-67DD-46C1-A97A-364E5ABD4BED}" type="pres">
      <dgm:prSet presAssocID="{EF53C38A-C81E-4ABB-8A15-67AB5D41066E}" presName="horzSpace2" presStyleCnt="0"/>
      <dgm:spPr/>
    </dgm:pt>
    <dgm:pt modelId="{20355B46-BBC4-41D0-BF7A-DF092120EF83}" type="pres">
      <dgm:prSet presAssocID="{EF53C38A-C81E-4ABB-8A15-67AB5D41066E}" presName="tx2" presStyleLbl="revTx" presStyleIdx="6" presStyleCnt="7" custScaleY="138456"/>
      <dgm:spPr/>
    </dgm:pt>
    <dgm:pt modelId="{65FA0444-E7E4-41D7-8786-494256DA142E}" type="pres">
      <dgm:prSet presAssocID="{EF53C38A-C81E-4ABB-8A15-67AB5D41066E}" presName="vert2" presStyleCnt="0"/>
      <dgm:spPr/>
    </dgm:pt>
    <dgm:pt modelId="{7A819C7B-6F45-475A-B07E-2BEA96BEAA71}" type="pres">
      <dgm:prSet presAssocID="{EF53C38A-C81E-4ABB-8A15-67AB5D41066E}" presName="thinLine2b" presStyleLbl="callout" presStyleIdx="5" presStyleCnt="6"/>
      <dgm:spPr/>
    </dgm:pt>
    <dgm:pt modelId="{A835389A-891F-48BC-9C18-43F22ACB8605}" type="pres">
      <dgm:prSet presAssocID="{EF53C38A-C81E-4ABB-8A15-67AB5D41066E}" presName="vertSpace2b" presStyleCnt="0"/>
      <dgm:spPr/>
    </dgm:pt>
  </dgm:ptLst>
  <dgm:cxnLst>
    <dgm:cxn modelId="{EC960821-C60A-47F6-902A-854867BC932E}" srcId="{9E22874B-A9AD-4BE7-B4F4-C31B80D7CCE4}" destId="{40D10143-17C6-462D-BA7D-59327C6C31F8}" srcOrd="3" destOrd="0" parTransId="{6DC76099-CC6E-4720-BA4E-128B12E9B518}" sibTransId="{7A050A86-C281-4C8C-9971-EC33AAA66869}"/>
    <dgm:cxn modelId="{C7951526-1413-4719-865E-92F2461774AB}" srcId="{9E22874B-A9AD-4BE7-B4F4-C31B80D7CCE4}" destId="{EF53C38A-C81E-4ABB-8A15-67AB5D41066E}" srcOrd="5" destOrd="0" parTransId="{BAF9CC78-000D-4544-A0CA-7582FBBC7B07}" sibTransId="{B46A7045-3257-455C-8BA5-7C0E1EC1C09B}"/>
    <dgm:cxn modelId="{35BCE12A-51C5-4A8A-BDDF-0A7FD0E43758}" type="presOf" srcId="{40D10143-17C6-462D-BA7D-59327C6C31F8}" destId="{D9BE085B-A757-4842-8675-B07E565BBE25}" srcOrd="0" destOrd="0" presId="urn:microsoft.com/office/officeart/2008/layout/LinedList"/>
    <dgm:cxn modelId="{25033432-55F9-41EC-A28B-C68890735C2B}" srcId="{9E22874B-A9AD-4BE7-B4F4-C31B80D7CCE4}" destId="{B76BFC2C-1E71-4D5B-8BFE-810728F65F27}" srcOrd="0" destOrd="0" parTransId="{65711C65-BE23-45F9-8DAF-EF23D3C3FFC3}" sibTransId="{AE400543-7BA9-458E-8BEB-7389ECB9C79A}"/>
    <dgm:cxn modelId="{C42AAD3F-4064-4F0A-BD26-10801EBFC133}" type="presOf" srcId="{EF53C38A-C81E-4ABB-8A15-67AB5D41066E}" destId="{20355B46-BBC4-41D0-BF7A-DF092120EF83}" srcOrd="0" destOrd="0" presId="urn:microsoft.com/office/officeart/2008/layout/LinedList"/>
    <dgm:cxn modelId="{758DA24F-414A-4347-A618-E90904789994}" type="presOf" srcId="{B76BFC2C-1E71-4D5B-8BFE-810728F65F27}" destId="{577355C8-C72C-404B-B28B-E58C935A95E6}" srcOrd="0" destOrd="0" presId="urn:microsoft.com/office/officeart/2008/layout/LinedList"/>
    <dgm:cxn modelId="{8DB6657D-F2A3-4C61-927B-A2915CC1BC76}" srcId="{9E22874B-A9AD-4BE7-B4F4-C31B80D7CCE4}" destId="{820191AA-08AF-40EE-B4CE-1AC1F064CCFE}" srcOrd="1" destOrd="0" parTransId="{AB9F5872-CEB3-416E-87C8-016A45E546EC}" sibTransId="{22DFA266-BCC4-46F7-95E2-DC3EECC35713}"/>
    <dgm:cxn modelId="{61A1B88B-81C3-4191-9778-AC4126B1E309}" type="presOf" srcId="{9E22874B-A9AD-4BE7-B4F4-C31B80D7CCE4}" destId="{CB83E38A-5A0E-4A76-B69B-0BD73EC10B95}" srcOrd="0" destOrd="0" presId="urn:microsoft.com/office/officeart/2008/layout/LinedList"/>
    <dgm:cxn modelId="{AD0FE591-08ED-445D-84DF-DDDAF3890E9E}" type="presOf" srcId="{9FA61ABF-CE7F-43F7-A22A-70D03CC0D546}" destId="{968D85B3-4167-43C8-9623-091AEE09BF1B}" srcOrd="0" destOrd="0" presId="urn:microsoft.com/office/officeart/2008/layout/LinedList"/>
    <dgm:cxn modelId="{D9B1E29D-5822-4505-9CB9-D645E8CFC299}" type="presOf" srcId="{D0913AB4-1BEF-46EA-9BDA-0495C9EBDA5E}" destId="{8D567845-EE68-4C40-9AEB-362B8D5BA322}" srcOrd="0" destOrd="0" presId="urn:microsoft.com/office/officeart/2008/layout/LinedList"/>
    <dgm:cxn modelId="{9444A0AC-A870-427D-A20F-6F9DBEDE32E5}" srcId="{9FA61ABF-CE7F-43F7-A22A-70D03CC0D546}" destId="{9E22874B-A9AD-4BE7-B4F4-C31B80D7CCE4}" srcOrd="0" destOrd="0" parTransId="{896A122D-B6E7-420C-9991-5878E2166BEF}" sibTransId="{2B670FC2-82E7-4279-9803-264558C285F9}"/>
    <dgm:cxn modelId="{14D4A1AC-AFCA-4E68-BA3D-68F9B1DA2822}" srcId="{9E22874B-A9AD-4BE7-B4F4-C31B80D7CCE4}" destId="{D0913AB4-1BEF-46EA-9BDA-0495C9EBDA5E}" srcOrd="4" destOrd="0" parTransId="{A911470E-9065-4566-AB6A-4B775E0A79BE}" sibTransId="{4DBC6C04-C450-470A-AE21-13CF51D032AD}"/>
    <dgm:cxn modelId="{939542DB-FCF4-45E8-A8BD-5A71C2396EBA}" type="presOf" srcId="{820191AA-08AF-40EE-B4CE-1AC1F064CCFE}" destId="{AC24F247-837D-4856-B32B-FB498FBFF78E}" srcOrd="0" destOrd="0" presId="urn:microsoft.com/office/officeart/2008/layout/LinedList"/>
    <dgm:cxn modelId="{7AA70BDD-C15B-4409-8D92-3E8F5C53A97D}" type="presOf" srcId="{67B64EDC-099B-428B-A9F4-C8A4CEA69ED6}" destId="{084E29C0-9F66-443D-A518-B0570CCFED2B}" srcOrd="0" destOrd="0" presId="urn:microsoft.com/office/officeart/2008/layout/LinedList"/>
    <dgm:cxn modelId="{060F94E9-698B-4C88-B9A1-EC16A97EC8AD}" srcId="{9E22874B-A9AD-4BE7-B4F4-C31B80D7CCE4}" destId="{67B64EDC-099B-428B-A9F4-C8A4CEA69ED6}" srcOrd="2" destOrd="0" parTransId="{D4C41E61-0972-488D-8A23-C329DB4A7A13}" sibTransId="{BDD96023-8231-459A-BD8E-A889885FA6B6}"/>
    <dgm:cxn modelId="{2AEA61F5-05EB-48DB-87C9-9CF3B3E502C9}" type="presParOf" srcId="{968D85B3-4167-43C8-9623-091AEE09BF1B}" destId="{3D304B17-7107-4101-A6BC-6C4E416FC402}" srcOrd="0" destOrd="0" presId="urn:microsoft.com/office/officeart/2008/layout/LinedList"/>
    <dgm:cxn modelId="{38F58D12-3E64-4C66-87D6-BE8083CAA675}" type="presParOf" srcId="{968D85B3-4167-43C8-9623-091AEE09BF1B}" destId="{C85252B5-3B1B-4EAD-87C0-87693A9814E9}" srcOrd="1" destOrd="0" presId="urn:microsoft.com/office/officeart/2008/layout/LinedList"/>
    <dgm:cxn modelId="{ED2051E7-F436-48A8-ADA0-7AC2C1116895}" type="presParOf" srcId="{C85252B5-3B1B-4EAD-87C0-87693A9814E9}" destId="{CB83E38A-5A0E-4A76-B69B-0BD73EC10B95}" srcOrd="0" destOrd="0" presId="urn:microsoft.com/office/officeart/2008/layout/LinedList"/>
    <dgm:cxn modelId="{C4F2F373-A8D7-4634-876E-72364E663635}" type="presParOf" srcId="{C85252B5-3B1B-4EAD-87C0-87693A9814E9}" destId="{8FF26034-9AF9-428C-9F84-A7DA6B451CA5}" srcOrd="1" destOrd="0" presId="urn:microsoft.com/office/officeart/2008/layout/LinedList"/>
    <dgm:cxn modelId="{B82FD2D5-7901-4622-B4F8-4004BB16ECBF}" type="presParOf" srcId="{8FF26034-9AF9-428C-9F84-A7DA6B451CA5}" destId="{288B14C2-6C70-4D4D-9E76-B78F8AF35D87}" srcOrd="0" destOrd="0" presId="urn:microsoft.com/office/officeart/2008/layout/LinedList"/>
    <dgm:cxn modelId="{EEED87AC-AB8B-49CC-83C4-8FF0D71E2C4C}" type="presParOf" srcId="{8FF26034-9AF9-428C-9F84-A7DA6B451CA5}" destId="{D77D8436-601C-4A11-B121-F0656C0E8551}" srcOrd="1" destOrd="0" presId="urn:microsoft.com/office/officeart/2008/layout/LinedList"/>
    <dgm:cxn modelId="{27D17F94-FDB0-4DD3-B557-D4F6E9BA4B38}" type="presParOf" srcId="{D77D8436-601C-4A11-B121-F0656C0E8551}" destId="{97B6F788-29F7-47DE-97A9-94C331AC133D}" srcOrd="0" destOrd="0" presId="urn:microsoft.com/office/officeart/2008/layout/LinedList"/>
    <dgm:cxn modelId="{CD3EFBBC-AEE7-415C-AC71-1E81C4715B51}" type="presParOf" srcId="{D77D8436-601C-4A11-B121-F0656C0E8551}" destId="{577355C8-C72C-404B-B28B-E58C935A95E6}" srcOrd="1" destOrd="0" presId="urn:microsoft.com/office/officeart/2008/layout/LinedList"/>
    <dgm:cxn modelId="{8B71D79A-9F1C-4FFB-BB58-CF5265905E0A}" type="presParOf" srcId="{D77D8436-601C-4A11-B121-F0656C0E8551}" destId="{91235037-7C8D-47B2-8EAA-E15F3A6754E1}" srcOrd="2" destOrd="0" presId="urn:microsoft.com/office/officeart/2008/layout/LinedList"/>
    <dgm:cxn modelId="{647027DC-C86D-42F2-82C4-8129FDF86CBF}" type="presParOf" srcId="{8FF26034-9AF9-428C-9F84-A7DA6B451CA5}" destId="{4184C5BB-6678-4CB2-8FA0-87F318F315D9}" srcOrd="2" destOrd="0" presId="urn:microsoft.com/office/officeart/2008/layout/LinedList"/>
    <dgm:cxn modelId="{F4E67603-0892-4431-A952-9CE2FBB2AC96}" type="presParOf" srcId="{8FF26034-9AF9-428C-9F84-A7DA6B451CA5}" destId="{3C2F6987-75A0-4DD3-AB1E-C14FB888333C}" srcOrd="3" destOrd="0" presId="urn:microsoft.com/office/officeart/2008/layout/LinedList"/>
    <dgm:cxn modelId="{FBA0A9BE-E53B-4B09-8D7C-337FEFF12EBF}" type="presParOf" srcId="{8FF26034-9AF9-428C-9F84-A7DA6B451CA5}" destId="{950983AD-CEC7-4848-9D56-AC7D4B369EC4}" srcOrd="4" destOrd="0" presId="urn:microsoft.com/office/officeart/2008/layout/LinedList"/>
    <dgm:cxn modelId="{95510D8D-DD5F-401A-A0DA-8C90EE169A3D}" type="presParOf" srcId="{950983AD-CEC7-4848-9D56-AC7D4B369EC4}" destId="{FEC13660-23C8-4089-942E-61F51B2FEAF3}" srcOrd="0" destOrd="0" presId="urn:microsoft.com/office/officeart/2008/layout/LinedList"/>
    <dgm:cxn modelId="{297B0068-8A19-46A6-88F9-293ED7AAE7D2}" type="presParOf" srcId="{950983AD-CEC7-4848-9D56-AC7D4B369EC4}" destId="{AC24F247-837D-4856-B32B-FB498FBFF78E}" srcOrd="1" destOrd="0" presId="urn:microsoft.com/office/officeart/2008/layout/LinedList"/>
    <dgm:cxn modelId="{FEB86DDB-F4F3-464C-8625-5B049D976F82}" type="presParOf" srcId="{950983AD-CEC7-4848-9D56-AC7D4B369EC4}" destId="{7774F7D8-AE88-4CCD-9D03-DBBF73957118}" srcOrd="2" destOrd="0" presId="urn:microsoft.com/office/officeart/2008/layout/LinedList"/>
    <dgm:cxn modelId="{489A0CDE-DB80-4AE8-9753-8EDD395F975B}" type="presParOf" srcId="{8FF26034-9AF9-428C-9F84-A7DA6B451CA5}" destId="{870A7947-598F-4D4D-B656-8E83B557B2B9}" srcOrd="5" destOrd="0" presId="urn:microsoft.com/office/officeart/2008/layout/LinedList"/>
    <dgm:cxn modelId="{C3C606EA-8B2A-49C5-B0CD-01FA0FEF3965}" type="presParOf" srcId="{8FF26034-9AF9-428C-9F84-A7DA6B451CA5}" destId="{A18B4AF3-A3DC-4599-B236-EA3B0C4A87D0}" srcOrd="6" destOrd="0" presId="urn:microsoft.com/office/officeart/2008/layout/LinedList"/>
    <dgm:cxn modelId="{CEE15AE5-4753-4293-8258-9F74E74CE623}" type="presParOf" srcId="{8FF26034-9AF9-428C-9F84-A7DA6B451CA5}" destId="{2C01C10E-844F-4DC6-A64B-9C7796551E4C}" srcOrd="7" destOrd="0" presId="urn:microsoft.com/office/officeart/2008/layout/LinedList"/>
    <dgm:cxn modelId="{34948375-4D37-4338-B3C8-49E46E975410}" type="presParOf" srcId="{2C01C10E-844F-4DC6-A64B-9C7796551E4C}" destId="{19EE6079-8024-48AF-826A-6500BC8DC281}" srcOrd="0" destOrd="0" presId="urn:microsoft.com/office/officeart/2008/layout/LinedList"/>
    <dgm:cxn modelId="{ECCE658A-05F1-4918-9418-B653DC183646}" type="presParOf" srcId="{2C01C10E-844F-4DC6-A64B-9C7796551E4C}" destId="{084E29C0-9F66-443D-A518-B0570CCFED2B}" srcOrd="1" destOrd="0" presId="urn:microsoft.com/office/officeart/2008/layout/LinedList"/>
    <dgm:cxn modelId="{6F866B3C-4804-4351-B9D1-31704125A21D}" type="presParOf" srcId="{2C01C10E-844F-4DC6-A64B-9C7796551E4C}" destId="{2B8DF2F8-2A89-40EE-B203-4813974FBD6C}" srcOrd="2" destOrd="0" presId="urn:microsoft.com/office/officeart/2008/layout/LinedList"/>
    <dgm:cxn modelId="{AF7C3C28-933B-4647-9297-B931ABE4C4E5}" type="presParOf" srcId="{8FF26034-9AF9-428C-9F84-A7DA6B451CA5}" destId="{F3ED7900-4ACA-43D4-89F5-10B2970639BF}" srcOrd="8" destOrd="0" presId="urn:microsoft.com/office/officeart/2008/layout/LinedList"/>
    <dgm:cxn modelId="{D3D34779-9F77-482E-990C-613DABC14A72}" type="presParOf" srcId="{8FF26034-9AF9-428C-9F84-A7DA6B451CA5}" destId="{6EFE3969-95D4-4250-B2EB-1DC10C4D3B36}" srcOrd="9" destOrd="0" presId="urn:microsoft.com/office/officeart/2008/layout/LinedList"/>
    <dgm:cxn modelId="{80BE2DB9-2D52-47B8-9D55-639813345FA6}" type="presParOf" srcId="{8FF26034-9AF9-428C-9F84-A7DA6B451CA5}" destId="{6F5BC8FE-9EF1-48C1-B4CC-7BC434281DEE}" srcOrd="10" destOrd="0" presId="urn:microsoft.com/office/officeart/2008/layout/LinedList"/>
    <dgm:cxn modelId="{AD3CFFC3-B8B1-417D-9AB1-4D14E2DD455C}" type="presParOf" srcId="{6F5BC8FE-9EF1-48C1-B4CC-7BC434281DEE}" destId="{168ED1F5-971E-4BDC-AD0F-96538A21A5E4}" srcOrd="0" destOrd="0" presId="urn:microsoft.com/office/officeart/2008/layout/LinedList"/>
    <dgm:cxn modelId="{428C97E3-CEB5-463A-A020-4B7E70F03308}" type="presParOf" srcId="{6F5BC8FE-9EF1-48C1-B4CC-7BC434281DEE}" destId="{D9BE085B-A757-4842-8675-B07E565BBE25}" srcOrd="1" destOrd="0" presId="urn:microsoft.com/office/officeart/2008/layout/LinedList"/>
    <dgm:cxn modelId="{CDE173A7-5C83-44D4-B742-F61B2CA5E374}" type="presParOf" srcId="{6F5BC8FE-9EF1-48C1-B4CC-7BC434281DEE}" destId="{0E5D586B-BF34-411C-95B5-CC0278D777D1}" srcOrd="2" destOrd="0" presId="urn:microsoft.com/office/officeart/2008/layout/LinedList"/>
    <dgm:cxn modelId="{AA1FE5E9-0686-4087-852F-EE6ADC3B3A3A}" type="presParOf" srcId="{8FF26034-9AF9-428C-9F84-A7DA6B451CA5}" destId="{998C8C09-2A89-4F7F-BDB9-402D071D4754}" srcOrd="11" destOrd="0" presId="urn:microsoft.com/office/officeart/2008/layout/LinedList"/>
    <dgm:cxn modelId="{7515220D-5C82-4CF0-9242-66BC110D2CF5}" type="presParOf" srcId="{8FF26034-9AF9-428C-9F84-A7DA6B451CA5}" destId="{4C80CE7A-F092-41BF-B3CA-22C24FFA7331}" srcOrd="12" destOrd="0" presId="urn:microsoft.com/office/officeart/2008/layout/LinedList"/>
    <dgm:cxn modelId="{9E5D7DE5-0136-4731-A923-7A479A289439}" type="presParOf" srcId="{8FF26034-9AF9-428C-9F84-A7DA6B451CA5}" destId="{26C57E48-EF1A-4511-8541-04C432E0796A}" srcOrd="13" destOrd="0" presId="urn:microsoft.com/office/officeart/2008/layout/LinedList"/>
    <dgm:cxn modelId="{885BCAB3-3236-45A5-8BB1-024D365C0D36}" type="presParOf" srcId="{26C57E48-EF1A-4511-8541-04C432E0796A}" destId="{88E354B2-1333-4254-9BCC-8EC11821C735}" srcOrd="0" destOrd="0" presId="urn:microsoft.com/office/officeart/2008/layout/LinedList"/>
    <dgm:cxn modelId="{F444918B-04C6-493B-AF74-1C532103035B}" type="presParOf" srcId="{26C57E48-EF1A-4511-8541-04C432E0796A}" destId="{8D567845-EE68-4C40-9AEB-362B8D5BA322}" srcOrd="1" destOrd="0" presId="urn:microsoft.com/office/officeart/2008/layout/LinedList"/>
    <dgm:cxn modelId="{EC3A4CFC-D3A8-46DF-B0DB-C16D35803521}" type="presParOf" srcId="{26C57E48-EF1A-4511-8541-04C432E0796A}" destId="{01518218-0A6E-4B4C-8C9A-362E661336CA}" srcOrd="2" destOrd="0" presId="urn:microsoft.com/office/officeart/2008/layout/LinedList"/>
    <dgm:cxn modelId="{B22D54E6-3C6C-4F4E-8398-890DDBCECC52}" type="presParOf" srcId="{8FF26034-9AF9-428C-9F84-A7DA6B451CA5}" destId="{8108AA37-4130-4FCF-A9EC-534897BC7844}" srcOrd="14" destOrd="0" presId="urn:microsoft.com/office/officeart/2008/layout/LinedList"/>
    <dgm:cxn modelId="{A057475A-76C3-47BF-B54E-D3E4A9E31400}" type="presParOf" srcId="{8FF26034-9AF9-428C-9F84-A7DA6B451CA5}" destId="{6E929223-E877-44C5-9F46-FCD542BEE4F4}" srcOrd="15" destOrd="0" presId="urn:microsoft.com/office/officeart/2008/layout/LinedList"/>
    <dgm:cxn modelId="{3EE9E109-C489-48C3-A5F1-A44DEA48EDDC}" type="presParOf" srcId="{8FF26034-9AF9-428C-9F84-A7DA6B451CA5}" destId="{64ACE42D-FD9F-464F-841C-6575D76572F4}" srcOrd="16" destOrd="0" presId="urn:microsoft.com/office/officeart/2008/layout/LinedList"/>
    <dgm:cxn modelId="{AB92E66F-ECC1-415A-AD42-53375DE65BA9}" type="presParOf" srcId="{64ACE42D-FD9F-464F-841C-6575D76572F4}" destId="{0BCC277A-67DD-46C1-A97A-364E5ABD4BED}" srcOrd="0" destOrd="0" presId="urn:microsoft.com/office/officeart/2008/layout/LinedList"/>
    <dgm:cxn modelId="{E087DC52-96F4-49EF-826C-A047CC456FFA}" type="presParOf" srcId="{64ACE42D-FD9F-464F-841C-6575D76572F4}" destId="{20355B46-BBC4-41D0-BF7A-DF092120EF83}" srcOrd="1" destOrd="0" presId="urn:microsoft.com/office/officeart/2008/layout/LinedList"/>
    <dgm:cxn modelId="{47D243A6-59AF-4DF5-9C4F-A3AF036E1911}" type="presParOf" srcId="{64ACE42D-FD9F-464F-841C-6575D76572F4}" destId="{65FA0444-E7E4-41D7-8786-494256DA142E}" srcOrd="2" destOrd="0" presId="urn:microsoft.com/office/officeart/2008/layout/LinedList"/>
    <dgm:cxn modelId="{7EBD52BD-6505-4FC4-B555-E400F4EB08A2}" type="presParOf" srcId="{8FF26034-9AF9-428C-9F84-A7DA6B451CA5}" destId="{7A819C7B-6F45-475A-B07E-2BEA96BEAA71}" srcOrd="17" destOrd="0" presId="urn:microsoft.com/office/officeart/2008/layout/LinedList"/>
    <dgm:cxn modelId="{2399FA3F-AC07-458F-8053-C8C81D4B71FE}" type="presParOf" srcId="{8FF26034-9AF9-428C-9F84-A7DA6B451CA5}" destId="{A835389A-891F-48BC-9C18-43F22ACB8605}" srcOrd="18"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2F4B890-812F-443F-A046-49B0B9A1400D}"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DAF32222-B9E7-4708-9BF9-E2E8A41BC18F}">
      <dgm:prSet/>
      <dgm:spPr/>
      <dgm:t>
        <a:bodyPr/>
        <a:lstStyle/>
        <a:p>
          <a:r>
            <a:rPr lang="en-GB" i="0" baseline="0">
              <a:solidFill>
                <a:schemeClr val="tx2"/>
              </a:solidFill>
            </a:rPr>
            <a:t>Improving the diversity of the AHP support workforce (bands 2-4)</a:t>
          </a:r>
          <a:endParaRPr lang="en-US">
            <a:solidFill>
              <a:schemeClr val="tx2"/>
            </a:solidFill>
          </a:endParaRPr>
        </a:p>
      </dgm:t>
    </dgm:pt>
    <dgm:pt modelId="{16CF7DB6-DD35-4709-9D58-527A166C5B9F}" type="parTrans" cxnId="{C802C919-ED32-4FED-9892-696CB948A5F2}">
      <dgm:prSet/>
      <dgm:spPr/>
      <dgm:t>
        <a:bodyPr/>
        <a:lstStyle/>
        <a:p>
          <a:endParaRPr lang="en-US"/>
        </a:p>
      </dgm:t>
    </dgm:pt>
    <dgm:pt modelId="{8D8E7564-B110-4AFE-92F5-59C0EEDF346A}" type="sibTrans" cxnId="{C802C919-ED32-4FED-9892-696CB948A5F2}">
      <dgm:prSet/>
      <dgm:spPr/>
      <dgm:t>
        <a:bodyPr/>
        <a:lstStyle/>
        <a:p>
          <a:endParaRPr lang="en-US"/>
        </a:p>
      </dgm:t>
    </dgm:pt>
    <dgm:pt modelId="{DAC63738-6C93-49F4-801F-34AC975F3889}">
      <dgm:prSet/>
      <dgm:spPr/>
      <dgm:t>
        <a:bodyPr/>
        <a:lstStyle/>
        <a:p>
          <a:r>
            <a:rPr lang="en-GB">
              <a:solidFill>
                <a:schemeClr val="tx2"/>
              </a:solidFill>
            </a:rPr>
            <a:t>Health and wellbeing of ethnic minorities</a:t>
          </a:r>
          <a:endParaRPr lang="en-US">
            <a:solidFill>
              <a:schemeClr val="tx2"/>
            </a:solidFill>
          </a:endParaRPr>
        </a:p>
      </dgm:t>
    </dgm:pt>
    <dgm:pt modelId="{074C4CF9-10E1-4CD1-BE78-7B96494734DE}" type="parTrans" cxnId="{694C89A8-49E9-4DC3-91C4-F3B2C5E7520F}">
      <dgm:prSet/>
      <dgm:spPr/>
      <dgm:t>
        <a:bodyPr/>
        <a:lstStyle/>
        <a:p>
          <a:endParaRPr lang="en-US"/>
        </a:p>
      </dgm:t>
    </dgm:pt>
    <dgm:pt modelId="{2F10F267-30F7-446E-8B6D-8F59009BE289}" type="sibTrans" cxnId="{694C89A8-49E9-4DC3-91C4-F3B2C5E7520F}">
      <dgm:prSet/>
      <dgm:spPr/>
      <dgm:t>
        <a:bodyPr/>
        <a:lstStyle/>
        <a:p>
          <a:endParaRPr lang="en-US"/>
        </a:p>
      </dgm:t>
    </dgm:pt>
    <dgm:pt modelId="{3A2624FE-9C08-4D71-9924-DBA3760DCBAA}">
      <dgm:prSet/>
      <dgm:spPr/>
      <dgm:t>
        <a:bodyPr/>
        <a:lstStyle/>
        <a:p>
          <a:r>
            <a:rPr lang="en-GB" i="0" baseline="0">
              <a:solidFill>
                <a:schemeClr val="tx2"/>
              </a:solidFill>
            </a:rPr>
            <a:t>Career development and progression</a:t>
          </a:r>
          <a:endParaRPr lang="en-US">
            <a:solidFill>
              <a:schemeClr val="tx2"/>
            </a:solidFill>
          </a:endParaRPr>
        </a:p>
      </dgm:t>
    </dgm:pt>
    <dgm:pt modelId="{A7B7E8F4-630E-425B-86AA-6D9B1859498E}" type="parTrans" cxnId="{C71500EB-532F-4C6C-8B78-6704BB868C8C}">
      <dgm:prSet/>
      <dgm:spPr/>
      <dgm:t>
        <a:bodyPr/>
        <a:lstStyle/>
        <a:p>
          <a:endParaRPr lang="en-US"/>
        </a:p>
      </dgm:t>
    </dgm:pt>
    <dgm:pt modelId="{45537454-1DE5-480A-A7DB-A7FC7F8A5AF2}" type="sibTrans" cxnId="{C71500EB-532F-4C6C-8B78-6704BB868C8C}">
      <dgm:prSet/>
      <dgm:spPr/>
      <dgm:t>
        <a:bodyPr/>
        <a:lstStyle/>
        <a:p>
          <a:endParaRPr lang="en-US"/>
        </a:p>
      </dgm:t>
    </dgm:pt>
    <dgm:pt modelId="{A5564DC5-A857-4EE1-B148-36A409DB7919}">
      <dgm:prSet/>
      <dgm:spPr/>
      <dgm:t>
        <a:bodyPr/>
        <a:lstStyle/>
        <a:p>
          <a:r>
            <a:rPr lang="en-GB">
              <a:solidFill>
                <a:schemeClr val="tx2"/>
              </a:solidFill>
            </a:rPr>
            <a:t>Raise profile of diverse AHPs</a:t>
          </a:r>
          <a:endParaRPr lang="en-US">
            <a:solidFill>
              <a:schemeClr val="tx2"/>
            </a:solidFill>
          </a:endParaRPr>
        </a:p>
      </dgm:t>
    </dgm:pt>
    <dgm:pt modelId="{AEE12540-DFFA-483D-BB8D-85FBFA0D2983}" type="parTrans" cxnId="{548EAB9C-FDC9-498C-89A8-6B942BC4099F}">
      <dgm:prSet/>
      <dgm:spPr/>
      <dgm:t>
        <a:bodyPr/>
        <a:lstStyle/>
        <a:p>
          <a:endParaRPr lang="en-US"/>
        </a:p>
      </dgm:t>
    </dgm:pt>
    <dgm:pt modelId="{FFA0AEB9-E726-46BA-81CD-48E057499A4E}" type="sibTrans" cxnId="{548EAB9C-FDC9-498C-89A8-6B942BC4099F}">
      <dgm:prSet/>
      <dgm:spPr/>
      <dgm:t>
        <a:bodyPr/>
        <a:lstStyle/>
        <a:p>
          <a:endParaRPr lang="en-US"/>
        </a:p>
      </dgm:t>
    </dgm:pt>
    <dgm:pt modelId="{0B25AA2C-19FF-45AA-A308-F8E5BA481FC4}" type="pres">
      <dgm:prSet presAssocID="{62F4B890-812F-443F-A046-49B0B9A1400D}" presName="vert0" presStyleCnt="0">
        <dgm:presLayoutVars>
          <dgm:dir/>
          <dgm:animOne val="branch"/>
          <dgm:animLvl val="lvl"/>
        </dgm:presLayoutVars>
      </dgm:prSet>
      <dgm:spPr/>
    </dgm:pt>
    <dgm:pt modelId="{978ACFCE-52D1-43F5-A294-0063E281E92C}" type="pres">
      <dgm:prSet presAssocID="{DAF32222-B9E7-4708-9BF9-E2E8A41BC18F}" presName="thickLine" presStyleLbl="alignNode1" presStyleIdx="0" presStyleCnt="4"/>
      <dgm:spPr/>
    </dgm:pt>
    <dgm:pt modelId="{DDB5EC65-1DD0-42E5-B3C2-EDDBC9CB1559}" type="pres">
      <dgm:prSet presAssocID="{DAF32222-B9E7-4708-9BF9-E2E8A41BC18F}" presName="horz1" presStyleCnt="0"/>
      <dgm:spPr/>
    </dgm:pt>
    <dgm:pt modelId="{84254101-2047-4C85-BB96-F1023C853424}" type="pres">
      <dgm:prSet presAssocID="{DAF32222-B9E7-4708-9BF9-E2E8A41BC18F}" presName="tx1" presStyleLbl="revTx" presStyleIdx="0" presStyleCnt="4"/>
      <dgm:spPr/>
    </dgm:pt>
    <dgm:pt modelId="{7D5095D2-21A1-476D-8D81-5AA38FD21528}" type="pres">
      <dgm:prSet presAssocID="{DAF32222-B9E7-4708-9BF9-E2E8A41BC18F}" presName="vert1" presStyleCnt="0"/>
      <dgm:spPr/>
    </dgm:pt>
    <dgm:pt modelId="{D64C3AD5-926F-4519-863C-5F4618AD5C37}" type="pres">
      <dgm:prSet presAssocID="{DAC63738-6C93-49F4-801F-34AC975F3889}" presName="thickLine" presStyleLbl="alignNode1" presStyleIdx="1" presStyleCnt="4"/>
      <dgm:spPr/>
    </dgm:pt>
    <dgm:pt modelId="{31EC6188-4836-4CCF-A880-71F93E22A31F}" type="pres">
      <dgm:prSet presAssocID="{DAC63738-6C93-49F4-801F-34AC975F3889}" presName="horz1" presStyleCnt="0"/>
      <dgm:spPr/>
    </dgm:pt>
    <dgm:pt modelId="{981ABF64-B612-46C9-9DA2-09735A11F63B}" type="pres">
      <dgm:prSet presAssocID="{DAC63738-6C93-49F4-801F-34AC975F3889}" presName="tx1" presStyleLbl="revTx" presStyleIdx="1" presStyleCnt="4"/>
      <dgm:spPr/>
    </dgm:pt>
    <dgm:pt modelId="{F8F43011-D388-4B66-BAE2-F6B580238404}" type="pres">
      <dgm:prSet presAssocID="{DAC63738-6C93-49F4-801F-34AC975F3889}" presName="vert1" presStyleCnt="0"/>
      <dgm:spPr/>
    </dgm:pt>
    <dgm:pt modelId="{1DBA7424-6224-4982-997E-405282F2C497}" type="pres">
      <dgm:prSet presAssocID="{3A2624FE-9C08-4D71-9924-DBA3760DCBAA}" presName="thickLine" presStyleLbl="alignNode1" presStyleIdx="2" presStyleCnt="4"/>
      <dgm:spPr/>
    </dgm:pt>
    <dgm:pt modelId="{BE9DF59F-DB77-44DA-80CC-C246D2344689}" type="pres">
      <dgm:prSet presAssocID="{3A2624FE-9C08-4D71-9924-DBA3760DCBAA}" presName="horz1" presStyleCnt="0"/>
      <dgm:spPr/>
    </dgm:pt>
    <dgm:pt modelId="{A49AC0E8-F500-48E5-AB4C-34CE565C3045}" type="pres">
      <dgm:prSet presAssocID="{3A2624FE-9C08-4D71-9924-DBA3760DCBAA}" presName="tx1" presStyleLbl="revTx" presStyleIdx="2" presStyleCnt="4"/>
      <dgm:spPr/>
    </dgm:pt>
    <dgm:pt modelId="{1898CDFD-9121-41DB-9C22-5416CE4BA173}" type="pres">
      <dgm:prSet presAssocID="{3A2624FE-9C08-4D71-9924-DBA3760DCBAA}" presName="vert1" presStyleCnt="0"/>
      <dgm:spPr/>
    </dgm:pt>
    <dgm:pt modelId="{B56BE1C6-640B-4CBB-A310-F104DECE037C}" type="pres">
      <dgm:prSet presAssocID="{A5564DC5-A857-4EE1-B148-36A409DB7919}" presName="thickLine" presStyleLbl="alignNode1" presStyleIdx="3" presStyleCnt="4"/>
      <dgm:spPr/>
    </dgm:pt>
    <dgm:pt modelId="{48CEC29A-7481-4DA5-8FE2-93520D8C5009}" type="pres">
      <dgm:prSet presAssocID="{A5564DC5-A857-4EE1-B148-36A409DB7919}" presName="horz1" presStyleCnt="0"/>
      <dgm:spPr/>
    </dgm:pt>
    <dgm:pt modelId="{892BB715-E147-4BCC-A9AC-C2B54E1E740A}" type="pres">
      <dgm:prSet presAssocID="{A5564DC5-A857-4EE1-B148-36A409DB7919}" presName="tx1" presStyleLbl="revTx" presStyleIdx="3" presStyleCnt="4"/>
      <dgm:spPr/>
    </dgm:pt>
    <dgm:pt modelId="{064D9395-B832-4E3A-82C2-8589EEF4F6AA}" type="pres">
      <dgm:prSet presAssocID="{A5564DC5-A857-4EE1-B148-36A409DB7919}" presName="vert1" presStyleCnt="0"/>
      <dgm:spPr/>
    </dgm:pt>
  </dgm:ptLst>
  <dgm:cxnLst>
    <dgm:cxn modelId="{5FBBDB09-1ED4-411D-85C3-78B62305D52C}" type="presOf" srcId="{DAC63738-6C93-49F4-801F-34AC975F3889}" destId="{981ABF64-B612-46C9-9DA2-09735A11F63B}" srcOrd="0" destOrd="0" presId="urn:microsoft.com/office/officeart/2008/layout/LinedList"/>
    <dgm:cxn modelId="{47488814-0EF0-4D73-973E-A49C5222596F}" type="presOf" srcId="{62F4B890-812F-443F-A046-49B0B9A1400D}" destId="{0B25AA2C-19FF-45AA-A308-F8E5BA481FC4}" srcOrd="0" destOrd="0" presId="urn:microsoft.com/office/officeart/2008/layout/LinedList"/>
    <dgm:cxn modelId="{C802C919-ED32-4FED-9892-696CB948A5F2}" srcId="{62F4B890-812F-443F-A046-49B0B9A1400D}" destId="{DAF32222-B9E7-4708-9BF9-E2E8A41BC18F}" srcOrd="0" destOrd="0" parTransId="{16CF7DB6-DD35-4709-9D58-527A166C5B9F}" sibTransId="{8D8E7564-B110-4AFE-92F5-59C0EEDF346A}"/>
    <dgm:cxn modelId="{4EB61B34-7AD6-45F0-9317-18126B7A54AB}" type="presOf" srcId="{3A2624FE-9C08-4D71-9924-DBA3760DCBAA}" destId="{A49AC0E8-F500-48E5-AB4C-34CE565C3045}" srcOrd="0" destOrd="0" presId="urn:microsoft.com/office/officeart/2008/layout/LinedList"/>
    <dgm:cxn modelId="{CEC8D793-6123-406E-B832-573B4C7A794A}" type="presOf" srcId="{A5564DC5-A857-4EE1-B148-36A409DB7919}" destId="{892BB715-E147-4BCC-A9AC-C2B54E1E740A}" srcOrd="0" destOrd="0" presId="urn:microsoft.com/office/officeart/2008/layout/LinedList"/>
    <dgm:cxn modelId="{548EAB9C-FDC9-498C-89A8-6B942BC4099F}" srcId="{62F4B890-812F-443F-A046-49B0B9A1400D}" destId="{A5564DC5-A857-4EE1-B148-36A409DB7919}" srcOrd="3" destOrd="0" parTransId="{AEE12540-DFFA-483D-BB8D-85FBFA0D2983}" sibTransId="{FFA0AEB9-E726-46BA-81CD-48E057499A4E}"/>
    <dgm:cxn modelId="{694C89A8-49E9-4DC3-91C4-F3B2C5E7520F}" srcId="{62F4B890-812F-443F-A046-49B0B9A1400D}" destId="{DAC63738-6C93-49F4-801F-34AC975F3889}" srcOrd="1" destOrd="0" parTransId="{074C4CF9-10E1-4CD1-BE78-7B96494734DE}" sibTransId="{2F10F267-30F7-446E-8B6D-8F59009BE289}"/>
    <dgm:cxn modelId="{06C003B5-9286-41CC-B7B8-58A4D16B7A35}" type="presOf" srcId="{DAF32222-B9E7-4708-9BF9-E2E8A41BC18F}" destId="{84254101-2047-4C85-BB96-F1023C853424}" srcOrd="0" destOrd="0" presId="urn:microsoft.com/office/officeart/2008/layout/LinedList"/>
    <dgm:cxn modelId="{C71500EB-532F-4C6C-8B78-6704BB868C8C}" srcId="{62F4B890-812F-443F-A046-49B0B9A1400D}" destId="{3A2624FE-9C08-4D71-9924-DBA3760DCBAA}" srcOrd="2" destOrd="0" parTransId="{A7B7E8F4-630E-425B-86AA-6D9B1859498E}" sibTransId="{45537454-1DE5-480A-A7DB-A7FC7F8A5AF2}"/>
    <dgm:cxn modelId="{CEE046E6-AEA7-4C9E-B1BC-D5DF8E1038E9}" type="presParOf" srcId="{0B25AA2C-19FF-45AA-A308-F8E5BA481FC4}" destId="{978ACFCE-52D1-43F5-A294-0063E281E92C}" srcOrd="0" destOrd="0" presId="urn:microsoft.com/office/officeart/2008/layout/LinedList"/>
    <dgm:cxn modelId="{E2E21F18-BFBD-48F8-9D4B-17104EA96139}" type="presParOf" srcId="{0B25AA2C-19FF-45AA-A308-F8E5BA481FC4}" destId="{DDB5EC65-1DD0-42E5-B3C2-EDDBC9CB1559}" srcOrd="1" destOrd="0" presId="urn:microsoft.com/office/officeart/2008/layout/LinedList"/>
    <dgm:cxn modelId="{CCD4E6CA-877D-46C8-A8C4-D851A843089A}" type="presParOf" srcId="{DDB5EC65-1DD0-42E5-B3C2-EDDBC9CB1559}" destId="{84254101-2047-4C85-BB96-F1023C853424}" srcOrd="0" destOrd="0" presId="urn:microsoft.com/office/officeart/2008/layout/LinedList"/>
    <dgm:cxn modelId="{F0FBAA89-7A0F-43D4-B25E-EE634C1AD5F8}" type="presParOf" srcId="{DDB5EC65-1DD0-42E5-B3C2-EDDBC9CB1559}" destId="{7D5095D2-21A1-476D-8D81-5AA38FD21528}" srcOrd="1" destOrd="0" presId="urn:microsoft.com/office/officeart/2008/layout/LinedList"/>
    <dgm:cxn modelId="{B0E83DD6-E3B4-4E54-B1C3-DA6032786A7F}" type="presParOf" srcId="{0B25AA2C-19FF-45AA-A308-F8E5BA481FC4}" destId="{D64C3AD5-926F-4519-863C-5F4618AD5C37}" srcOrd="2" destOrd="0" presId="urn:microsoft.com/office/officeart/2008/layout/LinedList"/>
    <dgm:cxn modelId="{C7A770EC-3846-46AF-B07A-0A561984839B}" type="presParOf" srcId="{0B25AA2C-19FF-45AA-A308-F8E5BA481FC4}" destId="{31EC6188-4836-4CCF-A880-71F93E22A31F}" srcOrd="3" destOrd="0" presId="urn:microsoft.com/office/officeart/2008/layout/LinedList"/>
    <dgm:cxn modelId="{BDB585E7-792D-4EE7-961C-A3466AB78A1E}" type="presParOf" srcId="{31EC6188-4836-4CCF-A880-71F93E22A31F}" destId="{981ABF64-B612-46C9-9DA2-09735A11F63B}" srcOrd="0" destOrd="0" presId="urn:microsoft.com/office/officeart/2008/layout/LinedList"/>
    <dgm:cxn modelId="{C5EF6133-7C24-4115-A8D7-CFB4FF3EBA40}" type="presParOf" srcId="{31EC6188-4836-4CCF-A880-71F93E22A31F}" destId="{F8F43011-D388-4B66-BAE2-F6B580238404}" srcOrd="1" destOrd="0" presId="urn:microsoft.com/office/officeart/2008/layout/LinedList"/>
    <dgm:cxn modelId="{D63D0366-FB12-4A2B-B441-890A6E6498AA}" type="presParOf" srcId="{0B25AA2C-19FF-45AA-A308-F8E5BA481FC4}" destId="{1DBA7424-6224-4982-997E-405282F2C497}" srcOrd="4" destOrd="0" presId="urn:microsoft.com/office/officeart/2008/layout/LinedList"/>
    <dgm:cxn modelId="{5975DB09-E41E-442F-9144-9B2D260CA858}" type="presParOf" srcId="{0B25AA2C-19FF-45AA-A308-F8E5BA481FC4}" destId="{BE9DF59F-DB77-44DA-80CC-C246D2344689}" srcOrd="5" destOrd="0" presId="urn:microsoft.com/office/officeart/2008/layout/LinedList"/>
    <dgm:cxn modelId="{F158E5E6-D977-4767-BB6C-2B17BCD5D6E9}" type="presParOf" srcId="{BE9DF59F-DB77-44DA-80CC-C246D2344689}" destId="{A49AC0E8-F500-48E5-AB4C-34CE565C3045}" srcOrd="0" destOrd="0" presId="urn:microsoft.com/office/officeart/2008/layout/LinedList"/>
    <dgm:cxn modelId="{0E07B602-272D-4E68-BEC8-78233A931E97}" type="presParOf" srcId="{BE9DF59F-DB77-44DA-80CC-C246D2344689}" destId="{1898CDFD-9121-41DB-9C22-5416CE4BA173}" srcOrd="1" destOrd="0" presId="urn:microsoft.com/office/officeart/2008/layout/LinedList"/>
    <dgm:cxn modelId="{1F06107A-5A73-44CD-B381-AAEBDEF17CC1}" type="presParOf" srcId="{0B25AA2C-19FF-45AA-A308-F8E5BA481FC4}" destId="{B56BE1C6-640B-4CBB-A310-F104DECE037C}" srcOrd="6" destOrd="0" presId="urn:microsoft.com/office/officeart/2008/layout/LinedList"/>
    <dgm:cxn modelId="{9CC70E52-548C-491F-BB06-88AD0D4C4726}" type="presParOf" srcId="{0B25AA2C-19FF-45AA-A308-F8E5BA481FC4}" destId="{48CEC29A-7481-4DA5-8FE2-93520D8C5009}" srcOrd="7" destOrd="0" presId="urn:microsoft.com/office/officeart/2008/layout/LinedList"/>
    <dgm:cxn modelId="{95143A77-B01F-4257-BA27-A7174F3C7372}" type="presParOf" srcId="{48CEC29A-7481-4DA5-8FE2-93520D8C5009}" destId="{892BB715-E147-4BCC-A9AC-C2B54E1E740A}" srcOrd="0" destOrd="0" presId="urn:microsoft.com/office/officeart/2008/layout/LinedList"/>
    <dgm:cxn modelId="{8C6E839F-E220-4996-8F7B-E6E17201019B}" type="presParOf" srcId="{48CEC29A-7481-4DA5-8FE2-93520D8C5009}" destId="{064D9395-B832-4E3A-82C2-8589EEF4F6AA}"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806909B-0FBC-4199-AD0D-B9D54F2FAE4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4F609933-8678-48C5-AB97-6F550D349CF4}">
      <dgm:prSet phldrT="[Text]" phldr="0"/>
      <dgm:spPr/>
      <dgm:t>
        <a:bodyPr/>
        <a:lstStyle/>
        <a:p>
          <a:pPr rtl="0"/>
          <a:r>
            <a:rPr lang="en-GB">
              <a:solidFill>
                <a:srgbClr val="FFFFFF"/>
              </a:solidFill>
              <a:latin typeface="Arial"/>
              <a:cs typeface="Arial"/>
            </a:rPr>
            <a:t>There has been a 31% increase in HCSWs from ethnic minority groups during the programme (compared to Dec 2019). </a:t>
          </a:r>
          <a:endParaRPr lang="en-GB">
            <a:latin typeface="Arial"/>
            <a:cs typeface="Arial"/>
          </a:endParaRPr>
        </a:p>
      </dgm:t>
    </dgm:pt>
    <dgm:pt modelId="{4926620C-FFA4-4551-AE29-4E9917B6D7CD}" type="parTrans" cxnId="{07A7F676-BE46-4658-A62B-FD7E92469ACC}">
      <dgm:prSet/>
      <dgm:spPr/>
      <dgm:t>
        <a:bodyPr/>
        <a:lstStyle/>
        <a:p>
          <a:endParaRPr lang="en-GB"/>
        </a:p>
      </dgm:t>
    </dgm:pt>
    <dgm:pt modelId="{9AEAFCB9-2FF2-4A56-B89B-B700A9CC3E31}" type="sibTrans" cxnId="{07A7F676-BE46-4658-A62B-FD7E92469ACC}">
      <dgm:prSet/>
      <dgm:spPr/>
      <dgm:t>
        <a:bodyPr/>
        <a:lstStyle/>
        <a:p>
          <a:endParaRPr lang="en-GB"/>
        </a:p>
      </dgm:t>
    </dgm:pt>
    <dgm:pt modelId="{C33B854F-912B-45B1-9071-8F70DB4CBEF9}">
      <dgm:prSet phldr="0"/>
      <dgm:spPr/>
      <dgm:t>
        <a:bodyPr/>
        <a:lstStyle/>
        <a:p>
          <a:pPr rtl="0"/>
          <a:r>
            <a:rPr lang="en-GB">
              <a:solidFill>
                <a:srgbClr val="FFFFFF"/>
              </a:solidFill>
              <a:latin typeface="Arial"/>
              <a:cs typeface="Arial"/>
            </a:rPr>
            <a:t>Within this financial year, the establishment increased by 3.6% vs workforce has increased by 4.9%</a:t>
          </a:r>
        </a:p>
      </dgm:t>
    </dgm:pt>
    <dgm:pt modelId="{588E8862-0F76-45DB-BE49-40E84D2F5AB3}" type="parTrans" cxnId="{78F15DEA-E0CC-449E-95F5-CA3C8A17CFEE}">
      <dgm:prSet/>
      <dgm:spPr/>
      <dgm:t>
        <a:bodyPr/>
        <a:lstStyle/>
        <a:p>
          <a:endParaRPr lang="en-GB"/>
        </a:p>
      </dgm:t>
    </dgm:pt>
    <dgm:pt modelId="{4F920BB6-3EE2-496C-B76A-2CE786B2B8BB}" type="sibTrans" cxnId="{78F15DEA-E0CC-449E-95F5-CA3C8A17CFEE}">
      <dgm:prSet/>
      <dgm:spPr/>
      <dgm:t>
        <a:bodyPr/>
        <a:lstStyle/>
        <a:p>
          <a:endParaRPr lang="en-GB"/>
        </a:p>
      </dgm:t>
    </dgm:pt>
    <dgm:pt modelId="{DC35492E-BD4A-4511-9ECC-9FA694033D08}">
      <dgm:prSet phldr="0"/>
      <dgm:spPr/>
      <dgm:t>
        <a:bodyPr/>
        <a:lstStyle/>
        <a:p>
          <a:pPr rtl="0"/>
          <a:r>
            <a:rPr lang="en-GB">
              <a:solidFill>
                <a:srgbClr val="FFFFFF"/>
              </a:solidFill>
              <a:latin typeface="Arial"/>
              <a:cs typeface="Arial"/>
            </a:rPr>
            <a:t>On average there were c.4,600 job offers each month. These translated into an average of 3,000 joiners.</a:t>
          </a:r>
        </a:p>
      </dgm:t>
    </dgm:pt>
    <dgm:pt modelId="{B9E183B0-444E-4058-A6A4-150B03E358D1}" type="parTrans" cxnId="{EAB5A2C2-5457-485C-A35F-0A125BCCFB0A}">
      <dgm:prSet/>
      <dgm:spPr/>
      <dgm:t>
        <a:bodyPr/>
        <a:lstStyle/>
        <a:p>
          <a:endParaRPr lang="en-GB"/>
        </a:p>
      </dgm:t>
    </dgm:pt>
    <dgm:pt modelId="{90E17AD1-0044-47AD-AB1E-6E8A0B9C3075}" type="sibTrans" cxnId="{EAB5A2C2-5457-485C-A35F-0A125BCCFB0A}">
      <dgm:prSet/>
      <dgm:spPr/>
      <dgm:t>
        <a:bodyPr/>
        <a:lstStyle/>
        <a:p>
          <a:endParaRPr lang="en-GB"/>
        </a:p>
      </dgm:t>
    </dgm:pt>
    <dgm:pt modelId="{17449804-8EAA-4729-AEAE-2DD0A380439A}">
      <dgm:prSet phldr="0"/>
      <dgm:spPr/>
      <dgm:t>
        <a:bodyPr/>
        <a:lstStyle/>
        <a:p>
          <a:pPr rtl="0"/>
          <a:r>
            <a:rPr lang="en-GB">
              <a:solidFill>
                <a:srgbClr val="FFFFFF"/>
              </a:solidFill>
              <a:latin typeface="Arial"/>
              <a:cs typeface="Arial"/>
            </a:rPr>
            <a:t>Of the c.55,600 joiners in FY 22/23, 46% were new to care.</a:t>
          </a:r>
        </a:p>
      </dgm:t>
    </dgm:pt>
    <dgm:pt modelId="{71782110-CBEE-4DF6-8D01-CCB4BA180BD7}" type="parTrans" cxnId="{7BD6A87C-D8FD-4E3A-A4BA-25BA0E59E66C}">
      <dgm:prSet/>
      <dgm:spPr/>
      <dgm:t>
        <a:bodyPr/>
        <a:lstStyle/>
        <a:p>
          <a:endParaRPr lang="en-GB"/>
        </a:p>
      </dgm:t>
    </dgm:pt>
    <dgm:pt modelId="{C08C2D44-0C05-4FA7-8A25-E45073CE4621}" type="sibTrans" cxnId="{7BD6A87C-D8FD-4E3A-A4BA-25BA0E59E66C}">
      <dgm:prSet/>
      <dgm:spPr/>
      <dgm:t>
        <a:bodyPr/>
        <a:lstStyle/>
        <a:p>
          <a:endParaRPr lang="en-GB"/>
        </a:p>
      </dgm:t>
    </dgm:pt>
    <dgm:pt modelId="{27469803-49FB-42A6-A84A-51ACD2F3EE52}">
      <dgm:prSet phldr="0"/>
      <dgm:spPr/>
      <dgm:t>
        <a:bodyPr/>
        <a:lstStyle/>
        <a:p>
          <a:pPr rtl="0"/>
          <a:r>
            <a:rPr lang="en-GB">
              <a:solidFill>
                <a:srgbClr val="FFFFFF"/>
              </a:solidFill>
              <a:latin typeface="Arial"/>
              <a:cs typeface="Arial"/>
            </a:rPr>
            <a:t>There has been a 15% increase in the number of male HCSWs during the programme (compared to Dec 2019).</a:t>
          </a:r>
        </a:p>
      </dgm:t>
    </dgm:pt>
    <dgm:pt modelId="{24EC8AFB-0151-4408-8AD0-42C9B6A2EDD3}" type="parTrans" cxnId="{D2B51EB6-90F9-4003-8F00-DABECAF1603C}">
      <dgm:prSet/>
      <dgm:spPr/>
      <dgm:t>
        <a:bodyPr/>
        <a:lstStyle/>
        <a:p>
          <a:endParaRPr lang="en-GB"/>
        </a:p>
      </dgm:t>
    </dgm:pt>
    <dgm:pt modelId="{7D31344B-D8C7-4C0E-BB5D-A3E0CD971440}" type="sibTrans" cxnId="{D2B51EB6-90F9-4003-8F00-DABECAF1603C}">
      <dgm:prSet/>
      <dgm:spPr/>
      <dgm:t>
        <a:bodyPr/>
        <a:lstStyle/>
        <a:p>
          <a:endParaRPr lang="en-GB"/>
        </a:p>
      </dgm:t>
    </dgm:pt>
    <dgm:pt modelId="{6D12236B-5660-44A1-9C98-BB5D30D18181}">
      <dgm:prSet phldr="0"/>
      <dgm:spPr/>
      <dgm:t>
        <a:bodyPr/>
        <a:lstStyle/>
        <a:p>
          <a:pPr rtl="0"/>
          <a:r>
            <a:rPr lang="en-GB">
              <a:solidFill>
                <a:srgbClr val="FFFFFF"/>
              </a:solidFill>
              <a:latin typeface="Arial"/>
              <a:cs typeface="Arial"/>
            </a:rPr>
            <a:t>Supported trusts to improve their Disability Confident accreditation. 13 achieved higher Disability Confident level. </a:t>
          </a:r>
        </a:p>
      </dgm:t>
    </dgm:pt>
    <dgm:pt modelId="{D3D3F044-DAFE-4713-A670-C792F21EB58D}" type="parTrans" cxnId="{C51F7CE3-279E-4299-AB0C-4137E5F64611}">
      <dgm:prSet/>
      <dgm:spPr/>
      <dgm:t>
        <a:bodyPr/>
        <a:lstStyle/>
        <a:p>
          <a:endParaRPr lang="en-GB"/>
        </a:p>
      </dgm:t>
    </dgm:pt>
    <dgm:pt modelId="{B71A398E-2C83-41A3-A992-C680C72603B6}" type="sibTrans" cxnId="{C51F7CE3-279E-4299-AB0C-4137E5F64611}">
      <dgm:prSet/>
      <dgm:spPr/>
      <dgm:t>
        <a:bodyPr/>
        <a:lstStyle/>
        <a:p>
          <a:endParaRPr lang="en-GB"/>
        </a:p>
      </dgm:t>
    </dgm:pt>
    <dgm:pt modelId="{4D57D410-9CF2-4838-BBE5-2D257EF25772}">
      <dgm:prSet phldr="0"/>
      <dgm:spPr/>
      <dgm:t>
        <a:bodyPr/>
        <a:lstStyle/>
        <a:p>
          <a:pPr rtl="0"/>
          <a:r>
            <a:rPr lang="en-GB" u="none">
              <a:latin typeface="Arial"/>
              <a:cs typeface="Arial"/>
            </a:rPr>
            <a:t>A suite of resources developed to support organisations and partners with</a:t>
          </a:r>
          <a:r>
            <a:rPr lang="en-GB" u="none">
              <a:solidFill>
                <a:schemeClr val="bg1"/>
              </a:solidFill>
              <a:latin typeface="Arial"/>
              <a:cs typeface="Arial"/>
            </a:rPr>
            <a:t> WASD. E.g., the VCSE packs utilised by the DWP.</a:t>
          </a:r>
        </a:p>
      </dgm:t>
    </dgm:pt>
    <dgm:pt modelId="{67E1C83F-9B89-4151-A06B-67C241E7F24B}" type="parTrans" cxnId="{F2F7A2C2-91EC-4BF4-B3CE-84E5E785DE2D}">
      <dgm:prSet/>
      <dgm:spPr/>
      <dgm:t>
        <a:bodyPr/>
        <a:lstStyle/>
        <a:p>
          <a:endParaRPr lang="en-GB"/>
        </a:p>
      </dgm:t>
    </dgm:pt>
    <dgm:pt modelId="{497BC40A-AE70-476A-B2E9-9807097BF7A5}" type="sibTrans" cxnId="{F2F7A2C2-91EC-4BF4-B3CE-84E5E785DE2D}">
      <dgm:prSet/>
      <dgm:spPr/>
      <dgm:t>
        <a:bodyPr/>
        <a:lstStyle/>
        <a:p>
          <a:endParaRPr lang="en-GB"/>
        </a:p>
      </dgm:t>
    </dgm:pt>
    <dgm:pt modelId="{3CF65B86-3DD6-481E-9170-8CDF5C7CE326}" type="pres">
      <dgm:prSet presAssocID="{1806909B-0FBC-4199-AD0D-B9D54F2FAE44}" presName="Name0" presStyleCnt="0">
        <dgm:presLayoutVars>
          <dgm:chMax val="7"/>
          <dgm:chPref val="7"/>
          <dgm:dir/>
        </dgm:presLayoutVars>
      </dgm:prSet>
      <dgm:spPr/>
    </dgm:pt>
    <dgm:pt modelId="{B1B02FA3-56CD-4644-8CD0-E83CF36333D2}" type="pres">
      <dgm:prSet presAssocID="{1806909B-0FBC-4199-AD0D-B9D54F2FAE44}" presName="Name1" presStyleCnt="0"/>
      <dgm:spPr/>
    </dgm:pt>
    <dgm:pt modelId="{94B48B10-D509-4214-949F-6C9D7F80512A}" type="pres">
      <dgm:prSet presAssocID="{1806909B-0FBC-4199-AD0D-B9D54F2FAE44}" presName="cycle" presStyleCnt="0"/>
      <dgm:spPr/>
    </dgm:pt>
    <dgm:pt modelId="{BA0BC468-C7EC-40BD-AE7D-7BE84248AF10}" type="pres">
      <dgm:prSet presAssocID="{1806909B-0FBC-4199-AD0D-B9D54F2FAE44}" presName="srcNode" presStyleLbl="node1" presStyleIdx="0" presStyleCnt="7"/>
      <dgm:spPr/>
    </dgm:pt>
    <dgm:pt modelId="{2B5C3062-BA94-4DA1-8C2F-2AAA6CD5AABC}" type="pres">
      <dgm:prSet presAssocID="{1806909B-0FBC-4199-AD0D-B9D54F2FAE44}" presName="conn" presStyleLbl="parChTrans1D2" presStyleIdx="0" presStyleCnt="1"/>
      <dgm:spPr/>
    </dgm:pt>
    <dgm:pt modelId="{BE6B95C5-8541-4DC8-9073-1BCC0C1E2C23}" type="pres">
      <dgm:prSet presAssocID="{1806909B-0FBC-4199-AD0D-B9D54F2FAE44}" presName="extraNode" presStyleLbl="node1" presStyleIdx="0" presStyleCnt="7"/>
      <dgm:spPr/>
    </dgm:pt>
    <dgm:pt modelId="{30FDEC8C-C9EB-4389-AAB6-D4DA395A501F}" type="pres">
      <dgm:prSet presAssocID="{1806909B-0FBC-4199-AD0D-B9D54F2FAE44}" presName="dstNode" presStyleLbl="node1" presStyleIdx="0" presStyleCnt="7"/>
      <dgm:spPr/>
    </dgm:pt>
    <dgm:pt modelId="{D3EC4A13-1A28-47FC-B92C-9F9C8182135E}" type="pres">
      <dgm:prSet presAssocID="{C33B854F-912B-45B1-9071-8F70DB4CBEF9}" presName="text_1" presStyleLbl="node1" presStyleIdx="0" presStyleCnt="7">
        <dgm:presLayoutVars>
          <dgm:bulletEnabled val="1"/>
        </dgm:presLayoutVars>
      </dgm:prSet>
      <dgm:spPr/>
    </dgm:pt>
    <dgm:pt modelId="{440277BA-F217-401D-BD23-07CCF92D1BB4}" type="pres">
      <dgm:prSet presAssocID="{C33B854F-912B-45B1-9071-8F70DB4CBEF9}" presName="accent_1" presStyleCnt="0"/>
      <dgm:spPr/>
    </dgm:pt>
    <dgm:pt modelId="{4E8D74E5-4C61-4306-8AF7-D9D1E701D62F}" type="pres">
      <dgm:prSet presAssocID="{C33B854F-912B-45B1-9071-8F70DB4CBEF9}" presName="accentRepeatNode" presStyleLbl="solidFgAcc1" presStyleIdx="0" presStyleCnt="7"/>
      <dgm:spPr/>
    </dgm:pt>
    <dgm:pt modelId="{12017B0E-421E-4C65-A005-D7DA003E5D9C}" type="pres">
      <dgm:prSet presAssocID="{DC35492E-BD4A-4511-9ECC-9FA694033D08}" presName="text_2" presStyleLbl="node1" presStyleIdx="1" presStyleCnt="7">
        <dgm:presLayoutVars>
          <dgm:bulletEnabled val="1"/>
        </dgm:presLayoutVars>
      </dgm:prSet>
      <dgm:spPr/>
    </dgm:pt>
    <dgm:pt modelId="{2AA57511-3B2C-45CD-B020-EACC17B39C0E}" type="pres">
      <dgm:prSet presAssocID="{DC35492E-BD4A-4511-9ECC-9FA694033D08}" presName="accent_2" presStyleCnt="0"/>
      <dgm:spPr/>
    </dgm:pt>
    <dgm:pt modelId="{50933DFA-D5B5-4DD7-A3D8-B2629FD939DA}" type="pres">
      <dgm:prSet presAssocID="{DC35492E-BD4A-4511-9ECC-9FA694033D08}" presName="accentRepeatNode" presStyleLbl="solidFgAcc1" presStyleIdx="1" presStyleCnt="7"/>
      <dgm:spPr/>
    </dgm:pt>
    <dgm:pt modelId="{DEAB7F85-A60B-4543-8B82-B820395F0082}" type="pres">
      <dgm:prSet presAssocID="{17449804-8EAA-4729-AEAE-2DD0A380439A}" presName="text_3" presStyleLbl="node1" presStyleIdx="2" presStyleCnt="7">
        <dgm:presLayoutVars>
          <dgm:bulletEnabled val="1"/>
        </dgm:presLayoutVars>
      </dgm:prSet>
      <dgm:spPr/>
    </dgm:pt>
    <dgm:pt modelId="{1ADE55C8-C8B6-4CA0-8255-AF0A8CC6BCE8}" type="pres">
      <dgm:prSet presAssocID="{17449804-8EAA-4729-AEAE-2DD0A380439A}" presName="accent_3" presStyleCnt="0"/>
      <dgm:spPr/>
    </dgm:pt>
    <dgm:pt modelId="{4F967B3E-465B-42EA-A11F-E7E9D09AC454}" type="pres">
      <dgm:prSet presAssocID="{17449804-8EAA-4729-AEAE-2DD0A380439A}" presName="accentRepeatNode" presStyleLbl="solidFgAcc1" presStyleIdx="2" presStyleCnt="7"/>
      <dgm:spPr/>
    </dgm:pt>
    <dgm:pt modelId="{EA117865-7C1E-4D1B-B82D-8B396BC69689}" type="pres">
      <dgm:prSet presAssocID="{4F609933-8678-48C5-AB97-6F550D349CF4}" presName="text_4" presStyleLbl="node1" presStyleIdx="3" presStyleCnt="7">
        <dgm:presLayoutVars>
          <dgm:bulletEnabled val="1"/>
        </dgm:presLayoutVars>
      </dgm:prSet>
      <dgm:spPr/>
    </dgm:pt>
    <dgm:pt modelId="{D7C0DB2A-15D5-462B-91C7-2A89D4E29E22}" type="pres">
      <dgm:prSet presAssocID="{4F609933-8678-48C5-AB97-6F550D349CF4}" presName="accent_4" presStyleCnt="0"/>
      <dgm:spPr/>
    </dgm:pt>
    <dgm:pt modelId="{8614A3E1-C602-4343-8E89-F9E387184820}" type="pres">
      <dgm:prSet presAssocID="{4F609933-8678-48C5-AB97-6F550D349CF4}" presName="accentRepeatNode" presStyleLbl="solidFgAcc1" presStyleIdx="3" presStyleCnt="7"/>
      <dgm:spPr/>
    </dgm:pt>
    <dgm:pt modelId="{AE94A157-044A-429C-BE41-CF0EB12C780E}" type="pres">
      <dgm:prSet presAssocID="{27469803-49FB-42A6-A84A-51ACD2F3EE52}" presName="text_5" presStyleLbl="node1" presStyleIdx="4" presStyleCnt="7">
        <dgm:presLayoutVars>
          <dgm:bulletEnabled val="1"/>
        </dgm:presLayoutVars>
      </dgm:prSet>
      <dgm:spPr/>
    </dgm:pt>
    <dgm:pt modelId="{4D76D4CB-B516-460B-94A5-1B1F7EE791B0}" type="pres">
      <dgm:prSet presAssocID="{27469803-49FB-42A6-A84A-51ACD2F3EE52}" presName="accent_5" presStyleCnt="0"/>
      <dgm:spPr/>
    </dgm:pt>
    <dgm:pt modelId="{6ADA75EF-E53E-451B-BA1E-1605C2A8E590}" type="pres">
      <dgm:prSet presAssocID="{27469803-49FB-42A6-A84A-51ACD2F3EE52}" presName="accentRepeatNode" presStyleLbl="solidFgAcc1" presStyleIdx="4" presStyleCnt="7"/>
      <dgm:spPr/>
    </dgm:pt>
    <dgm:pt modelId="{978E63E2-81C4-4E9D-A833-934507DC550E}" type="pres">
      <dgm:prSet presAssocID="{6D12236B-5660-44A1-9C98-BB5D30D18181}" presName="text_6" presStyleLbl="node1" presStyleIdx="5" presStyleCnt="7">
        <dgm:presLayoutVars>
          <dgm:bulletEnabled val="1"/>
        </dgm:presLayoutVars>
      </dgm:prSet>
      <dgm:spPr/>
    </dgm:pt>
    <dgm:pt modelId="{87DD09BB-4AC9-4EB4-BFDB-0B239C0D1083}" type="pres">
      <dgm:prSet presAssocID="{6D12236B-5660-44A1-9C98-BB5D30D18181}" presName="accent_6" presStyleCnt="0"/>
      <dgm:spPr/>
    </dgm:pt>
    <dgm:pt modelId="{57FC573A-82FE-4842-8482-B596CE01071C}" type="pres">
      <dgm:prSet presAssocID="{6D12236B-5660-44A1-9C98-BB5D30D18181}" presName="accentRepeatNode" presStyleLbl="solidFgAcc1" presStyleIdx="5" presStyleCnt="7"/>
      <dgm:spPr/>
    </dgm:pt>
    <dgm:pt modelId="{F8F0A5FC-A378-41A3-A336-8B0D49C929FC}" type="pres">
      <dgm:prSet presAssocID="{4D57D410-9CF2-4838-BBE5-2D257EF25772}" presName="text_7" presStyleLbl="node1" presStyleIdx="6" presStyleCnt="7">
        <dgm:presLayoutVars>
          <dgm:bulletEnabled val="1"/>
        </dgm:presLayoutVars>
      </dgm:prSet>
      <dgm:spPr/>
    </dgm:pt>
    <dgm:pt modelId="{390DFBB0-52B5-4441-83EB-FAC41547F006}" type="pres">
      <dgm:prSet presAssocID="{4D57D410-9CF2-4838-BBE5-2D257EF25772}" presName="accent_7" presStyleCnt="0"/>
      <dgm:spPr/>
    </dgm:pt>
    <dgm:pt modelId="{106B814E-F702-45C5-BBA3-9E6A4139FC9A}" type="pres">
      <dgm:prSet presAssocID="{4D57D410-9CF2-4838-BBE5-2D257EF25772}" presName="accentRepeatNode" presStyleLbl="solidFgAcc1" presStyleIdx="6" presStyleCnt="7"/>
      <dgm:spPr/>
    </dgm:pt>
  </dgm:ptLst>
  <dgm:cxnLst>
    <dgm:cxn modelId="{6B36A718-77F2-49A4-A4AD-996EE025730D}" type="presOf" srcId="{1806909B-0FBC-4199-AD0D-B9D54F2FAE44}" destId="{3CF65B86-3DD6-481E-9170-8CDF5C7CE326}" srcOrd="0" destOrd="0" presId="urn:microsoft.com/office/officeart/2008/layout/VerticalCurvedList"/>
    <dgm:cxn modelId="{D729763C-1185-4FB4-86AC-97D266178FEC}" type="presOf" srcId="{4F920BB6-3EE2-496C-B76A-2CE786B2B8BB}" destId="{2B5C3062-BA94-4DA1-8C2F-2AAA6CD5AABC}" srcOrd="0" destOrd="0" presId="urn:microsoft.com/office/officeart/2008/layout/VerticalCurvedList"/>
    <dgm:cxn modelId="{CE47725C-3CEC-4D46-9C38-CF54C8DA4076}" type="presOf" srcId="{C33B854F-912B-45B1-9071-8F70DB4CBEF9}" destId="{D3EC4A13-1A28-47FC-B92C-9F9C8182135E}" srcOrd="0" destOrd="0" presId="urn:microsoft.com/office/officeart/2008/layout/VerticalCurvedList"/>
    <dgm:cxn modelId="{1C80604A-EED4-46F2-89E1-94FA79ADD2F7}" type="presOf" srcId="{4D57D410-9CF2-4838-BBE5-2D257EF25772}" destId="{F8F0A5FC-A378-41A3-A336-8B0D49C929FC}" srcOrd="0" destOrd="0" presId="urn:microsoft.com/office/officeart/2008/layout/VerticalCurvedList"/>
    <dgm:cxn modelId="{21DAB84E-20C1-4E25-9607-C8FBF8E93F33}" type="presOf" srcId="{4F609933-8678-48C5-AB97-6F550D349CF4}" destId="{EA117865-7C1E-4D1B-B82D-8B396BC69689}" srcOrd="0" destOrd="0" presId="urn:microsoft.com/office/officeart/2008/layout/VerticalCurvedList"/>
    <dgm:cxn modelId="{CE0BD276-50C3-4E06-A098-4F849162552D}" type="presOf" srcId="{6D12236B-5660-44A1-9C98-BB5D30D18181}" destId="{978E63E2-81C4-4E9D-A833-934507DC550E}" srcOrd="0" destOrd="0" presId="urn:microsoft.com/office/officeart/2008/layout/VerticalCurvedList"/>
    <dgm:cxn modelId="{07A7F676-BE46-4658-A62B-FD7E92469ACC}" srcId="{1806909B-0FBC-4199-AD0D-B9D54F2FAE44}" destId="{4F609933-8678-48C5-AB97-6F550D349CF4}" srcOrd="3" destOrd="0" parTransId="{4926620C-FFA4-4551-AE29-4E9917B6D7CD}" sibTransId="{9AEAFCB9-2FF2-4A56-B89B-B700A9CC3E31}"/>
    <dgm:cxn modelId="{7BD6A87C-D8FD-4E3A-A4BA-25BA0E59E66C}" srcId="{1806909B-0FBC-4199-AD0D-B9D54F2FAE44}" destId="{17449804-8EAA-4729-AEAE-2DD0A380439A}" srcOrd="2" destOrd="0" parTransId="{71782110-CBEE-4DF6-8D01-CCB4BA180BD7}" sibTransId="{C08C2D44-0C05-4FA7-8A25-E45073CE4621}"/>
    <dgm:cxn modelId="{5CAF8B97-96D7-4A40-8058-00EF584306BA}" type="presOf" srcId="{17449804-8EAA-4729-AEAE-2DD0A380439A}" destId="{DEAB7F85-A60B-4543-8B82-B820395F0082}" srcOrd="0" destOrd="0" presId="urn:microsoft.com/office/officeart/2008/layout/VerticalCurvedList"/>
    <dgm:cxn modelId="{C0569EAC-1CCA-4ADB-B8E9-417D59FBBE60}" type="presOf" srcId="{DC35492E-BD4A-4511-9ECC-9FA694033D08}" destId="{12017B0E-421E-4C65-A005-D7DA003E5D9C}" srcOrd="0" destOrd="0" presId="urn:microsoft.com/office/officeart/2008/layout/VerticalCurvedList"/>
    <dgm:cxn modelId="{D2B51EB6-90F9-4003-8F00-DABECAF1603C}" srcId="{1806909B-0FBC-4199-AD0D-B9D54F2FAE44}" destId="{27469803-49FB-42A6-A84A-51ACD2F3EE52}" srcOrd="4" destOrd="0" parTransId="{24EC8AFB-0151-4408-8AD0-42C9B6A2EDD3}" sibTransId="{7D31344B-D8C7-4C0E-BB5D-A3E0CD971440}"/>
    <dgm:cxn modelId="{EAB5A2C2-5457-485C-A35F-0A125BCCFB0A}" srcId="{1806909B-0FBC-4199-AD0D-B9D54F2FAE44}" destId="{DC35492E-BD4A-4511-9ECC-9FA694033D08}" srcOrd="1" destOrd="0" parTransId="{B9E183B0-444E-4058-A6A4-150B03E358D1}" sibTransId="{90E17AD1-0044-47AD-AB1E-6E8A0B9C3075}"/>
    <dgm:cxn modelId="{F2F7A2C2-91EC-4BF4-B3CE-84E5E785DE2D}" srcId="{1806909B-0FBC-4199-AD0D-B9D54F2FAE44}" destId="{4D57D410-9CF2-4838-BBE5-2D257EF25772}" srcOrd="6" destOrd="0" parTransId="{67E1C83F-9B89-4151-A06B-67C241E7F24B}" sibTransId="{497BC40A-AE70-476A-B2E9-9807097BF7A5}"/>
    <dgm:cxn modelId="{081566CD-67F6-4735-B209-062F6B2F9EA1}" type="presOf" srcId="{27469803-49FB-42A6-A84A-51ACD2F3EE52}" destId="{AE94A157-044A-429C-BE41-CF0EB12C780E}" srcOrd="0" destOrd="0" presId="urn:microsoft.com/office/officeart/2008/layout/VerticalCurvedList"/>
    <dgm:cxn modelId="{C51F7CE3-279E-4299-AB0C-4137E5F64611}" srcId="{1806909B-0FBC-4199-AD0D-B9D54F2FAE44}" destId="{6D12236B-5660-44A1-9C98-BB5D30D18181}" srcOrd="5" destOrd="0" parTransId="{D3D3F044-DAFE-4713-A670-C792F21EB58D}" sibTransId="{B71A398E-2C83-41A3-A992-C680C72603B6}"/>
    <dgm:cxn modelId="{78F15DEA-E0CC-449E-95F5-CA3C8A17CFEE}" srcId="{1806909B-0FBC-4199-AD0D-B9D54F2FAE44}" destId="{C33B854F-912B-45B1-9071-8F70DB4CBEF9}" srcOrd="0" destOrd="0" parTransId="{588E8862-0F76-45DB-BE49-40E84D2F5AB3}" sibTransId="{4F920BB6-3EE2-496C-B76A-2CE786B2B8BB}"/>
    <dgm:cxn modelId="{BDF780FE-1880-472E-8481-7980C3149B76}" type="presParOf" srcId="{3CF65B86-3DD6-481E-9170-8CDF5C7CE326}" destId="{B1B02FA3-56CD-4644-8CD0-E83CF36333D2}" srcOrd="0" destOrd="0" presId="urn:microsoft.com/office/officeart/2008/layout/VerticalCurvedList"/>
    <dgm:cxn modelId="{91D2C798-9226-453D-9401-C18CD9592FF1}" type="presParOf" srcId="{B1B02FA3-56CD-4644-8CD0-E83CF36333D2}" destId="{94B48B10-D509-4214-949F-6C9D7F80512A}" srcOrd="0" destOrd="0" presId="urn:microsoft.com/office/officeart/2008/layout/VerticalCurvedList"/>
    <dgm:cxn modelId="{91F1C5F0-A2D9-44B6-A1AD-481F7FB66263}" type="presParOf" srcId="{94B48B10-D509-4214-949F-6C9D7F80512A}" destId="{BA0BC468-C7EC-40BD-AE7D-7BE84248AF10}" srcOrd="0" destOrd="0" presId="urn:microsoft.com/office/officeart/2008/layout/VerticalCurvedList"/>
    <dgm:cxn modelId="{ABB0679A-4878-4C71-AD6A-C652AC3A524F}" type="presParOf" srcId="{94B48B10-D509-4214-949F-6C9D7F80512A}" destId="{2B5C3062-BA94-4DA1-8C2F-2AAA6CD5AABC}" srcOrd="1" destOrd="0" presId="urn:microsoft.com/office/officeart/2008/layout/VerticalCurvedList"/>
    <dgm:cxn modelId="{AF498583-14C0-456D-B245-68B06984AC48}" type="presParOf" srcId="{94B48B10-D509-4214-949F-6C9D7F80512A}" destId="{BE6B95C5-8541-4DC8-9073-1BCC0C1E2C23}" srcOrd="2" destOrd="0" presId="urn:microsoft.com/office/officeart/2008/layout/VerticalCurvedList"/>
    <dgm:cxn modelId="{C81FDD75-486C-4C47-B3ED-B471EE6A9BB8}" type="presParOf" srcId="{94B48B10-D509-4214-949F-6C9D7F80512A}" destId="{30FDEC8C-C9EB-4389-AAB6-D4DA395A501F}" srcOrd="3" destOrd="0" presId="urn:microsoft.com/office/officeart/2008/layout/VerticalCurvedList"/>
    <dgm:cxn modelId="{1CC98403-C7AA-4BC4-BDC0-74C897F0C401}" type="presParOf" srcId="{B1B02FA3-56CD-4644-8CD0-E83CF36333D2}" destId="{D3EC4A13-1A28-47FC-B92C-9F9C8182135E}" srcOrd="1" destOrd="0" presId="urn:microsoft.com/office/officeart/2008/layout/VerticalCurvedList"/>
    <dgm:cxn modelId="{116F3336-D7E8-412E-8C08-63EFF717549F}" type="presParOf" srcId="{B1B02FA3-56CD-4644-8CD0-E83CF36333D2}" destId="{440277BA-F217-401D-BD23-07CCF92D1BB4}" srcOrd="2" destOrd="0" presId="urn:microsoft.com/office/officeart/2008/layout/VerticalCurvedList"/>
    <dgm:cxn modelId="{19384BF3-7BCC-4E29-8FDB-F79BD8871FB5}" type="presParOf" srcId="{440277BA-F217-401D-BD23-07CCF92D1BB4}" destId="{4E8D74E5-4C61-4306-8AF7-D9D1E701D62F}" srcOrd="0" destOrd="0" presId="urn:microsoft.com/office/officeart/2008/layout/VerticalCurvedList"/>
    <dgm:cxn modelId="{2C226CAC-A1BF-47D8-B1DB-2826E19A274F}" type="presParOf" srcId="{B1B02FA3-56CD-4644-8CD0-E83CF36333D2}" destId="{12017B0E-421E-4C65-A005-D7DA003E5D9C}" srcOrd="3" destOrd="0" presId="urn:microsoft.com/office/officeart/2008/layout/VerticalCurvedList"/>
    <dgm:cxn modelId="{7307E1A7-7A78-40EF-A49A-9F0F341D8F3B}" type="presParOf" srcId="{B1B02FA3-56CD-4644-8CD0-E83CF36333D2}" destId="{2AA57511-3B2C-45CD-B020-EACC17B39C0E}" srcOrd="4" destOrd="0" presId="urn:microsoft.com/office/officeart/2008/layout/VerticalCurvedList"/>
    <dgm:cxn modelId="{2681533A-E178-407D-A195-28288B6AA408}" type="presParOf" srcId="{2AA57511-3B2C-45CD-B020-EACC17B39C0E}" destId="{50933DFA-D5B5-4DD7-A3D8-B2629FD939DA}" srcOrd="0" destOrd="0" presId="urn:microsoft.com/office/officeart/2008/layout/VerticalCurvedList"/>
    <dgm:cxn modelId="{6A0D7E6A-9967-4A17-8CF2-0E2A6E00C04D}" type="presParOf" srcId="{B1B02FA3-56CD-4644-8CD0-E83CF36333D2}" destId="{DEAB7F85-A60B-4543-8B82-B820395F0082}" srcOrd="5" destOrd="0" presId="urn:microsoft.com/office/officeart/2008/layout/VerticalCurvedList"/>
    <dgm:cxn modelId="{68A9D3FB-5A88-4896-925A-B259A14F1984}" type="presParOf" srcId="{B1B02FA3-56CD-4644-8CD0-E83CF36333D2}" destId="{1ADE55C8-C8B6-4CA0-8255-AF0A8CC6BCE8}" srcOrd="6" destOrd="0" presId="urn:microsoft.com/office/officeart/2008/layout/VerticalCurvedList"/>
    <dgm:cxn modelId="{EFE8F16C-8B8E-4C38-AB56-00DC956579D1}" type="presParOf" srcId="{1ADE55C8-C8B6-4CA0-8255-AF0A8CC6BCE8}" destId="{4F967B3E-465B-42EA-A11F-E7E9D09AC454}" srcOrd="0" destOrd="0" presId="urn:microsoft.com/office/officeart/2008/layout/VerticalCurvedList"/>
    <dgm:cxn modelId="{55C4D163-86CB-45C3-84E4-FCB0726C330D}" type="presParOf" srcId="{B1B02FA3-56CD-4644-8CD0-E83CF36333D2}" destId="{EA117865-7C1E-4D1B-B82D-8B396BC69689}" srcOrd="7" destOrd="0" presId="urn:microsoft.com/office/officeart/2008/layout/VerticalCurvedList"/>
    <dgm:cxn modelId="{B68F635C-3DA3-4419-B099-314D83E10C00}" type="presParOf" srcId="{B1B02FA3-56CD-4644-8CD0-E83CF36333D2}" destId="{D7C0DB2A-15D5-462B-91C7-2A89D4E29E22}" srcOrd="8" destOrd="0" presId="urn:microsoft.com/office/officeart/2008/layout/VerticalCurvedList"/>
    <dgm:cxn modelId="{4750A464-2481-4DC1-8BF2-A02126B7F954}" type="presParOf" srcId="{D7C0DB2A-15D5-462B-91C7-2A89D4E29E22}" destId="{8614A3E1-C602-4343-8E89-F9E387184820}" srcOrd="0" destOrd="0" presId="urn:microsoft.com/office/officeart/2008/layout/VerticalCurvedList"/>
    <dgm:cxn modelId="{CD7CD62E-A265-4FEC-85C1-700639131436}" type="presParOf" srcId="{B1B02FA3-56CD-4644-8CD0-E83CF36333D2}" destId="{AE94A157-044A-429C-BE41-CF0EB12C780E}" srcOrd="9" destOrd="0" presId="urn:microsoft.com/office/officeart/2008/layout/VerticalCurvedList"/>
    <dgm:cxn modelId="{D69C1B49-A313-4072-9AD6-AE3255989224}" type="presParOf" srcId="{B1B02FA3-56CD-4644-8CD0-E83CF36333D2}" destId="{4D76D4CB-B516-460B-94A5-1B1F7EE791B0}" srcOrd="10" destOrd="0" presId="urn:microsoft.com/office/officeart/2008/layout/VerticalCurvedList"/>
    <dgm:cxn modelId="{FC554A5C-AC26-4510-BA85-31B25BE46C6C}" type="presParOf" srcId="{4D76D4CB-B516-460B-94A5-1B1F7EE791B0}" destId="{6ADA75EF-E53E-451B-BA1E-1605C2A8E590}" srcOrd="0" destOrd="0" presId="urn:microsoft.com/office/officeart/2008/layout/VerticalCurvedList"/>
    <dgm:cxn modelId="{9A0C6944-F046-483C-B74C-4731BFEC9F4B}" type="presParOf" srcId="{B1B02FA3-56CD-4644-8CD0-E83CF36333D2}" destId="{978E63E2-81C4-4E9D-A833-934507DC550E}" srcOrd="11" destOrd="0" presId="urn:microsoft.com/office/officeart/2008/layout/VerticalCurvedList"/>
    <dgm:cxn modelId="{4CBB00DE-E42A-43A4-A152-A44AAB3EF98A}" type="presParOf" srcId="{B1B02FA3-56CD-4644-8CD0-E83CF36333D2}" destId="{87DD09BB-4AC9-4EB4-BFDB-0B239C0D1083}" srcOrd="12" destOrd="0" presId="urn:microsoft.com/office/officeart/2008/layout/VerticalCurvedList"/>
    <dgm:cxn modelId="{C6046247-BBCB-48D6-B8CF-32D8304940CD}" type="presParOf" srcId="{87DD09BB-4AC9-4EB4-BFDB-0B239C0D1083}" destId="{57FC573A-82FE-4842-8482-B596CE01071C}" srcOrd="0" destOrd="0" presId="urn:microsoft.com/office/officeart/2008/layout/VerticalCurvedList"/>
    <dgm:cxn modelId="{0D6380EA-9D54-4763-8134-8FC019303CAE}" type="presParOf" srcId="{B1B02FA3-56CD-4644-8CD0-E83CF36333D2}" destId="{F8F0A5FC-A378-41A3-A336-8B0D49C929FC}" srcOrd="13" destOrd="0" presId="urn:microsoft.com/office/officeart/2008/layout/VerticalCurvedList"/>
    <dgm:cxn modelId="{DF507E3F-F581-40EE-B933-9660FDD4A9CF}" type="presParOf" srcId="{B1B02FA3-56CD-4644-8CD0-E83CF36333D2}" destId="{390DFBB0-52B5-4441-83EB-FAC41547F006}" srcOrd="14" destOrd="0" presId="urn:microsoft.com/office/officeart/2008/layout/VerticalCurvedList"/>
    <dgm:cxn modelId="{7693D501-E78F-41B8-A973-A8AE06B93D15}" type="presParOf" srcId="{390DFBB0-52B5-4441-83EB-FAC41547F006}" destId="{106B814E-F702-45C5-BBA3-9E6A4139FC9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94CE0E-72AA-4829-9DDD-6AC211B6BC6D}">
      <dsp:nvSpPr>
        <dsp:cNvPr id="0" name=""/>
        <dsp:cNvSpPr/>
      </dsp:nvSpPr>
      <dsp:spPr>
        <a:xfrm>
          <a:off x="1173" y="749371"/>
          <a:ext cx="4577933" cy="2746760"/>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100000"/>
            </a:lnSpc>
            <a:spcBef>
              <a:spcPct val="0"/>
            </a:spcBef>
            <a:spcAft>
              <a:spcPct val="35000"/>
            </a:spcAft>
            <a:buNone/>
          </a:pPr>
          <a:r>
            <a:rPr lang="en-GB" sz="2200" kern="1200"/>
            <a:t>UCLH is committed to the fundamentals of inclusivity in their recruitment processes, therefore, they ensure that their support workforce recruitment is diverse and inclusive. </a:t>
          </a:r>
        </a:p>
      </dsp:txBody>
      <dsp:txXfrm>
        <a:off x="1173" y="749371"/>
        <a:ext cx="4577933" cy="2746760"/>
      </dsp:txXfrm>
    </dsp:sp>
    <dsp:sp modelId="{A8F7EB5D-E9D3-496C-95D2-DB3833F3BD85}">
      <dsp:nvSpPr>
        <dsp:cNvPr id="0" name=""/>
        <dsp:cNvSpPr/>
      </dsp:nvSpPr>
      <dsp:spPr>
        <a:xfrm>
          <a:off x="5036901" y="749371"/>
          <a:ext cx="4577933" cy="2746760"/>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100000"/>
            </a:lnSpc>
            <a:spcBef>
              <a:spcPct val="0"/>
            </a:spcBef>
            <a:spcAft>
              <a:spcPct val="35000"/>
            </a:spcAft>
            <a:buNone/>
          </a:pPr>
          <a:r>
            <a:rPr lang="en-US" altLang="en-US" sz="2200" kern="1200"/>
            <a:t>They are currently implementing the NHS England AHP support worker competency, education and career development framework strategy of Grow Your Own (GYO) to build AHP support workforce capacity and capability across AHP services. </a:t>
          </a:r>
          <a:endParaRPr lang="en-GB" sz="2200" kern="1200"/>
        </a:p>
      </dsp:txBody>
      <dsp:txXfrm>
        <a:off x="5036901" y="749371"/>
        <a:ext cx="4577933" cy="27467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1C5578-0E55-4ABE-8E37-D8A136536D61}">
      <dsp:nvSpPr>
        <dsp:cNvPr id="0" name=""/>
        <dsp:cNvSpPr/>
      </dsp:nvSpPr>
      <dsp:spPr>
        <a:xfrm>
          <a:off x="8166" y="63831"/>
          <a:ext cx="3231914" cy="969574"/>
        </a:xfrm>
        <a:prstGeom prst="chevron">
          <a:avLst>
            <a:gd name="adj" fmla="val 3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19715" tIns="119715" rIns="119715" bIns="119715" numCol="1" spcCol="1270" anchor="ctr" anchorCtr="0">
          <a:noAutofit/>
        </a:bodyPr>
        <a:lstStyle/>
        <a:p>
          <a:pPr marL="0" lvl="0" indent="0" algn="ctr" defTabSz="1022350">
            <a:lnSpc>
              <a:spcPct val="90000"/>
            </a:lnSpc>
            <a:spcBef>
              <a:spcPct val="0"/>
            </a:spcBef>
            <a:spcAft>
              <a:spcPct val="35000"/>
            </a:spcAft>
            <a:buNone/>
          </a:pPr>
          <a:r>
            <a:rPr lang="en-GB" sz="2300" kern="1200">
              <a:solidFill>
                <a:schemeClr val="accent4"/>
              </a:solidFill>
            </a:rPr>
            <a:t>2015 </a:t>
          </a:r>
        </a:p>
        <a:p>
          <a:pPr marL="0" lvl="0" indent="0" algn="ctr" defTabSz="1022350">
            <a:lnSpc>
              <a:spcPct val="90000"/>
            </a:lnSpc>
            <a:spcBef>
              <a:spcPct val="0"/>
            </a:spcBef>
            <a:spcAft>
              <a:spcPct val="35000"/>
            </a:spcAft>
            <a:buNone/>
          </a:pPr>
          <a:r>
            <a:rPr lang="en-GB" sz="2300" kern="1200">
              <a:solidFill>
                <a:schemeClr val="accent4"/>
              </a:solidFill>
            </a:rPr>
            <a:t>Band 3</a:t>
          </a:r>
        </a:p>
      </dsp:txBody>
      <dsp:txXfrm>
        <a:off x="299038" y="63831"/>
        <a:ext cx="2650170" cy="969574"/>
      </dsp:txXfrm>
    </dsp:sp>
    <dsp:sp modelId="{ED0D73EE-7C00-4D0E-A337-7AAC6BD10382}">
      <dsp:nvSpPr>
        <dsp:cNvPr id="0" name=""/>
        <dsp:cNvSpPr/>
      </dsp:nvSpPr>
      <dsp:spPr>
        <a:xfrm>
          <a:off x="8166" y="1033405"/>
          <a:ext cx="2941041" cy="3233402"/>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32408" tIns="232408" rIns="232408" bIns="464815" numCol="1" spcCol="1270" anchor="t" anchorCtr="0">
          <a:noAutofit/>
        </a:bodyPr>
        <a:lstStyle/>
        <a:p>
          <a:pPr marL="0" lvl="0" indent="0" algn="l" defTabSz="488950">
            <a:lnSpc>
              <a:spcPct val="90000"/>
            </a:lnSpc>
            <a:spcBef>
              <a:spcPct val="0"/>
            </a:spcBef>
            <a:spcAft>
              <a:spcPct val="35000"/>
            </a:spcAft>
            <a:buNone/>
          </a:pPr>
          <a:r>
            <a:rPr lang="en-GB" sz="1100" u="none" kern="1200">
              <a:latin typeface="Amasis MT Pro Black" panose="02040A04050005020304" pitchFamily="18" charset="0"/>
            </a:rPr>
            <a:t>Therapy/Rehab</a:t>
          </a:r>
        </a:p>
        <a:p>
          <a:pPr marL="0" lvl="0" indent="0" algn="l" defTabSz="488950">
            <a:lnSpc>
              <a:spcPct val="90000"/>
            </a:lnSpc>
            <a:spcBef>
              <a:spcPct val="0"/>
            </a:spcBef>
            <a:spcAft>
              <a:spcPct val="35000"/>
            </a:spcAft>
            <a:buNone/>
          </a:pPr>
          <a:r>
            <a:rPr lang="en-GB" sz="1100" u="none" kern="1200">
              <a:latin typeface="Amasis MT Pro Black" panose="02040A04050005020304" pitchFamily="18" charset="0"/>
            </a:rPr>
            <a:t>Assistant: Elderly Medicine/Stroke Rehab Unit, Respiratory &amp; Infectious Diseases </a:t>
          </a:r>
        </a:p>
        <a:p>
          <a:pPr marL="0" lvl="0" indent="0" algn="l" defTabSz="488950">
            <a:lnSpc>
              <a:spcPct val="90000"/>
            </a:lnSpc>
            <a:spcBef>
              <a:spcPct val="0"/>
            </a:spcBef>
            <a:spcAft>
              <a:spcPct val="35000"/>
            </a:spcAft>
            <a:buFont typeface="Wingdings" panose="05000000000000000000" pitchFamily="2" charset="2"/>
            <a:buNone/>
          </a:pPr>
          <a:endParaRPr lang="en-GB" sz="1100" kern="1200">
            <a:latin typeface="Amasis MT Pro Black" panose="02040A04050005020304" pitchFamily="18" charset="0"/>
          </a:endParaRPr>
        </a:p>
        <a:p>
          <a:pPr marL="0" lvl="0" indent="0" algn="l" defTabSz="466725">
            <a:lnSpc>
              <a:spcPct val="90000"/>
            </a:lnSpc>
            <a:spcBef>
              <a:spcPct val="0"/>
            </a:spcBef>
            <a:spcAft>
              <a:spcPct val="35000"/>
            </a:spcAft>
            <a:buFont typeface="Wingdings" panose="05000000000000000000" pitchFamily="2" charset="2"/>
            <a:buNone/>
          </a:pPr>
          <a:r>
            <a:rPr lang="en-GB" sz="1050" i="1" kern="1200">
              <a:latin typeface="Amasis MT Pro Black" panose="02040A04050005020304" pitchFamily="18" charset="0"/>
            </a:rPr>
            <a:t>Completed the statutory Mandatory Training &amp;</a:t>
          </a:r>
        </a:p>
        <a:p>
          <a:pPr marL="0" lvl="0" indent="0" algn="l" defTabSz="466725">
            <a:lnSpc>
              <a:spcPct val="90000"/>
            </a:lnSpc>
            <a:spcBef>
              <a:spcPct val="0"/>
            </a:spcBef>
            <a:spcAft>
              <a:spcPct val="35000"/>
            </a:spcAft>
            <a:buNone/>
          </a:pPr>
          <a:r>
            <a:rPr lang="en-GB" sz="1050" i="1" kern="1200">
              <a:latin typeface="Amasis MT Pro Black" panose="02040A04050005020304" pitchFamily="18" charset="0"/>
            </a:rPr>
            <a:t>Care Certificate.</a:t>
          </a:r>
        </a:p>
        <a:p>
          <a:pPr marL="0" lvl="0" indent="0" algn="l" defTabSz="466725">
            <a:lnSpc>
              <a:spcPct val="90000"/>
            </a:lnSpc>
            <a:spcBef>
              <a:spcPct val="0"/>
            </a:spcBef>
            <a:spcAft>
              <a:spcPct val="35000"/>
            </a:spcAft>
            <a:buNone/>
          </a:pPr>
          <a:r>
            <a:rPr lang="en-GB" sz="1050" i="1" kern="1200">
              <a:latin typeface="Amasis MT Pro Black" panose="02040A04050005020304" pitchFamily="18" charset="0"/>
            </a:rPr>
            <a:t>Level 2 Functional Skills in English/Math.</a:t>
          </a:r>
        </a:p>
        <a:p>
          <a:pPr marL="0" lvl="0" indent="0" algn="l" defTabSz="466725">
            <a:lnSpc>
              <a:spcPct val="90000"/>
            </a:lnSpc>
            <a:spcBef>
              <a:spcPct val="0"/>
            </a:spcBef>
            <a:spcAft>
              <a:spcPct val="35000"/>
            </a:spcAft>
            <a:buNone/>
          </a:pPr>
          <a:r>
            <a:rPr lang="en-GB" sz="1050" i="1" kern="1200">
              <a:latin typeface="Amasis MT Pro Black" panose="02040A04050005020304" pitchFamily="18" charset="0"/>
            </a:rPr>
            <a:t>Attended internal/external, supervisions, IST.</a:t>
          </a:r>
        </a:p>
      </dsp:txBody>
      <dsp:txXfrm>
        <a:off x="8166" y="1033405"/>
        <a:ext cx="2941041" cy="3233402"/>
      </dsp:txXfrm>
    </dsp:sp>
    <dsp:sp modelId="{96057FE7-E0D8-4858-9D27-EEF0248D981B}">
      <dsp:nvSpPr>
        <dsp:cNvPr id="0" name=""/>
        <dsp:cNvSpPr/>
      </dsp:nvSpPr>
      <dsp:spPr>
        <a:xfrm>
          <a:off x="3192047" y="63831"/>
          <a:ext cx="3231914" cy="969574"/>
        </a:xfrm>
        <a:prstGeom prst="chevron">
          <a:avLst>
            <a:gd name="adj" fmla="val 3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19715" tIns="119715" rIns="119715" bIns="119715" numCol="1" spcCol="1270" anchor="ctr" anchorCtr="0">
          <a:noAutofit/>
        </a:bodyPr>
        <a:lstStyle/>
        <a:p>
          <a:pPr marL="0" lvl="0" indent="0" algn="ctr" defTabSz="1022350">
            <a:lnSpc>
              <a:spcPct val="90000"/>
            </a:lnSpc>
            <a:spcBef>
              <a:spcPct val="0"/>
            </a:spcBef>
            <a:spcAft>
              <a:spcPct val="35000"/>
            </a:spcAft>
            <a:buNone/>
          </a:pPr>
          <a:r>
            <a:rPr lang="en-GB" sz="2300" kern="1200">
              <a:solidFill>
                <a:schemeClr val="accent4"/>
              </a:solidFill>
            </a:rPr>
            <a:t>2017 </a:t>
          </a:r>
        </a:p>
        <a:p>
          <a:pPr marL="0" lvl="0" indent="0" algn="ctr" defTabSz="1022350">
            <a:lnSpc>
              <a:spcPct val="90000"/>
            </a:lnSpc>
            <a:spcBef>
              <a:spcPct val="0"/>
            </a:spcBef>
            <a:spcAft>
              <a:spcPct val="35000"/>
            </a:spcAft>
            <a:buNone/>
          </a:pPr>
          <a:r>
            <a:rPr lang="en-GB" sz="2300" kern="1200">
              <a:solidFill>
                <a:schemeClr val="accent4"/>
              </a:solidFill>
            </a:rPr>
            <a:t>  Band 4</a:t>
          </a:r>
        </a:p>
      </dsp:txBody>
      <dsp:txXfrm>
        <a:off x="3482919" y="63831"/>
        <a:ext cx="2650170" cy="969574"/>
      </dsp:txXfrm>
    </dsp:sp>
    <dsp:sp modelId="{9BEC6EBA-A2EB-43E0-8FA0-D441072D9ACB}">
      <dsp:nvSpPr>
        <dsp:cNvPr id="0" name=""/>
        <dsp:cNvSpPr/>
      </dsp:nvSpPr>
      <dsp:spPr>
        <a:xfrm>
          <a:off x="3192047" y="1033405"/>
          <a:ext cx="2941041" cy="3233402"/>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32408" tIns="232408" rIns="232408" bIns="464815" numCol="1" spcCol="1270" anchor="t" anchorCtr="0">
          <a:noAutofit/>
        </a:bodyPr>
        <a:lstStyle/>
        <a:p>
          <a:pPr marL="0" lvl="0" indent="0" algn="l" defTabSz="488950">
            <a:lnSpc>
              <a:spcPct val="100000"/>
            </a:lnSpc>
            <a:spcBef>
              <a:spcPct val="0"/>
            </a:spcBef>
            <a:spcAft>
              <a:spcPct val="35000"/>
            </a:spcAft>
            <a:buNone/>
          </a:pPr>
          <a:r>
            <a:rPr lang="en-GB" sz="1100" u="none" kern="1200">
              <a:latin typeface="Amasis MT Pro Black" panose="02040A04050005020304" pitchFamily="18" charset="0"/>
            </a:rPr>
            <a:t>Therapy Technical Instructor: Thoracic &amp; Urology Surgery</a:t>
          </a:r>
        </a:p>
        <a:p>
          <a:pPr marL="0" lvl="0" indent="0" algn="l" defTabSz="488950">
            <a:lnSpc>
              <a:spcPct val="100000"/>
            </a:lnSpc>
            <a:spcBef>
              <a:spcPct val="0"/>
            </a:spcBef>
            <a:spcAft>
              <a:spcPct val="35000"/>
            </a:spcAft>
            <a:buNone/>
          </a:pPr>
          <a:endParaRPr lang="en-GB" sz="1100" kern="1200">
            <a:latin typeface="Amasis MT Pro Black" panose="02040A04050005020304" pitchFamily="18" charset="0"/>
          </a:endParaRPr>
        </a:p>
        <a:p>
          <a:pPr marL="0" lvl="0" indent="0" algn="l" defTabSz="466725">
            <a:lnSpc>
              <a:spcPct val="100000"/>
            </a:lnSpc>
            <a:spcBef>
              <a:spcPct val="0"/>
            </a:spcBef>
            <a:spcAft>
              <a:spcPct val="35000"/>
            </a:spcAft>
            <a:buNone/>
          </a:pPr>
          <a:r>
            <a:rPr lang="en-GB" sz="1050" i="1" kern="1200">
              <a:latin typeface="Amasis MT Pro Black" panose="02040A04050005020304" pitchFamily="18" charset="0"/>
            </a:rPr>
            <a:t>Attended HEE, AHP Support Workers Public Health Development Training (Phase 1 &amp; 2).</a:t>
          </a:r>
        </a:p>
        <a:p>
          <a:pPr marL="0" lvl="0" indent="0" algn="l" defTabSz="466725">
            <a:lnSpc>
              <a:spcPct val="100000"/>
            </a:lnSpc>
            <a:spcBef>
              <a:spcPct val="0"/>
            </a:spcBef>
            <a:spcAft>
              <a:spcPct val="35000"/>
            </a:spcAft>
            <a:buNone/>
          </a:pPr>
          <a:r>
            <a:rPr lang="en-GB" sz="1050" i="1" kern="1200">
              <a:latin typeface="Amasis MT Pro Black" panose="02040A04050005020304" pitchFamily="18" charset="0"/>
            </a:rPr>
            <a:t>Level 3 CPD course in Occupational Therapy</a:t>
          </a:r>
        </a:p>
        <a:p>
          <a:pPr marL="0" lvl="0" indent="0" algn="l" defTabSz="466725">
            <a:lnSpc>
              <a:spcPct val="100000"/>
            </a:lnSpc>
            <a:spcBef>
              <a:spcPct val="0"/>
            </a:spcBef>
            <a:spcAft>
              <a:spcPct val="35000"/>
            </a:spcAft>
            <a:buNone/>
          </a:pPr>
          <a:r>
            <a:rPr lang="en-GB" sz="1050" i="1" kern="1200">
              <a:latin typeface="Amasis MT Pro Black" panose="02040A04050005020304" pitchFamily="18" charset="0"/>
            </a:rPr>
            <a:t>HEE Level 3 Higher Development Diploma in Leadership &amp; Management</a:t>
          </a:r>
        </a:p>
      </dsp:txBody>
      <dsp:txXfrm>
        <a:off x="3192047" y="1033405"/>
        <a:ext cx="2941041" cy="3233402"/>
      </dsp:txXfrm>
    </dsp:sp>
    <dsp:sp modelId="{145C59A6-94CA-4EF9-AAC5-8C208C50742D}">
      <dsp:nvSpPr>
        <dsp:cNvPr id="0" name=""/>
        <dsp:cNvSpPr/>
      </dsp:nvSpPr>
      <dsp:spPr>
        <a:xfrm>
          <a:off x="6375928" y="63831"/>
          <a:ext cx="3231914" cy="969574"/>
        </a:xfrm>
        <a:prstGeom prst="chevron">
          <a:avLst>
            <a:gd name="adj" fmla="val 3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19715" tIns="119715" rIns="119715" bIns="119715" numCol="1" spcCol="1270" anchor="ctr" anchorCtr="0">
          <a:noAutofit/>
        </a:bodyPr>
        <a:lstStyle/>
        <a:p>
          <a:pPr marL="0" lvl="0" indent="0" algn="ctr" defTabSz="1022350">
            <a:lnSpc>
              <a:spcPct val="90000"/>
            </a:lnSpc>
            <a:spcBef>
              <a:spcPct val="0"/>
            </a:spcBef>
            <a:spcAft>
              <a:spcPct val="35000"/>
            </a:spcAft>
            <a:buNone/>
          </a:pPr>
          <a:r>
            <a:rPr lang="en-GB" sz="2300" kern="1200"/>
            <a:t>2023 </a:t>
          </a:r>
        </a:p>
        <a:p>
          <a:pPr marL="0" lvl="0" indent="0" algn="ctr" defTabSz="1022350">
            <a:lnSpc>
              <a:spcPct val="90000"/>
            </a:lnSpc>
            <a:spcBef>
              <a:spcPct val="0"/>
            </a:spcBef>
            <a:spcAft>
              <a:spcPct val="35000"/>
            </a:spcAft>
            <a:buNone/>
          </a:pPr>
          <a:r>
            <a:rPr lang="en-GB" sz="2300" kern="1200"/>
            <a:t>Band 5</a:t>
          </a:r>
        </a:p>
      </dsp:txBody>
      <dsp:txXfrm>
        <a:off x="6666800" y="63831"/>
        <a:ext cx="2650170" cy="969574"/>
      </dsp:txXfrm>
    </dsp:sp>
    <dsp:sp modelId="{D4F5B34F-CEE5-4642-ACD3-80AD6FEFE07F}">
      <dsp:nvSpPr>
        <dsp:cNvPr id="0" name=""/>
        <dsp:cNvSpPr/>
      </dsp:nvSpPr>
      <dsp:spPr>
        <a:xfrm>
          <a:off x="6375928" y="1033405"/>
          <a:ext cx="2941041" cy="3233402"/>
        </a:xfrm>
        <a:prstGeom prst="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32408" tIns="232408" rIns="232408" bIns="464815" numCol="1" spcCol="1270" anchor="t" anchorCtr="0">
          <a:noAutofit/>
        </a:bodyPr>
        <a:lstStyle/>
        <a:p>
          <a:pPr marL="0" lvl="0" indent="0" algn="l" defTabSz="666750">
            <a:lnSpc>
              <a:spcPct val="100000"/>
            </a:lnSpc>
            <a:spcBef>
              <a:spcPct val="0"/>
            </a:spcBef>
            <a:spcAft>
              <a:spcPct val="35000"/>
            </a:spcAft>
            <a:buNone/>
          </a:pPr>
          <a:r>
            <a:rPr lang="en-GB" sz="1500" u="none" kern="1200">
              <a:latin typeface="Amasis MT Pro Black" panose="02040A04050005020304" pitchFamily="18" charset="0"/>
            </a:rPr>
            <a:t>AHP Support Worker Project Lead</a:t>
          </a:r>
        </a:p>
        <a:p>
          <a:pPr marL="0" lvl="0" indent="0" algn="l" defTabSz="666750">
            <a:lnSpc>
              <a:spcPct val="100000"/>
            </a:lnSpc>
            <a:spcBef>
              <a:spcPct val="0"/>
            </a:spcBef>
            <a:spcAft>
              <a:spcPct val="35000"/>
            </a:spcAft>
            <a:buNone/>
          </a:pPr>
          <a:endParaRPr lang="en-GB" sz="1500" u="none" kern="1200">
            <a:latin typeface="Amasis MT Pro Black" panose="02040A04050005020304" pitchFamily="18" charset="0"/>
          </a:endParaRPr>
        </a:p>
        <a:p>
          <a:pPr marL="0" lvl="0" indent="0" algn="l" defTabSz="666750">
            <a:lnSpc>
              <a:spcPct val="100000"/>
            </a:lnSpc>
            <a:spcBef>
              <a:spcPct val="0"/>
            </a:spcBef>
            <a:spcAft>
              <a:spcPct val="35000"/>
            </a:spcAft>
            <a:buNone/>
          </a:pPr>
          <a:r>
            <a:rPr lang="en-GB" sz="1500" i="1" kern="1200">
              <a:latin typeface="Amasis MT Pro Black" panose="02040A04050005020304" pitchFamily="18" charset="0"/>
            </a:rPr>
            <a:t>HEE Level 3 Higher Development Diploma in Leadership &amp; Management</a:t>
          </a:r>
        </a:p>
        <a:p>
          <a:pPr marL="0" lvl="0" indent="0" algn="l" defTabSz="666750">
            <a:lnSpc>
              <a:spcPct val="100000"/>
            </a:lnSpc>
            <a:spcBef>
              <a:spcPct val="0"/>
            </a:spcBef>
            <a:spcAft>
              <a:spcPct val="35000"/>
            </a:spcAft>
            <a:buNone/>
          </a:pPr>
          <a:r>
            <a:rPr lang="en-GB" sz="1500" i="1" u="none" kern="1200">
              <a:latin typeface="Amasis MT Pro Black" panose="02040A04050005020304" pitchFamily="18" charset="0"/>
            </a:rPr>
            <a:t>Completed project management/presentation as part of my course, still learning on the job.</a:t>
          </a:r>
          <a:endParaRPr lang="en-GB" sz="1500" u="none" kern="1200">
            <a:latin typeface="Amasis MT Pro Black" panose="02040A04050005020304" pitchFamily="18" charset="0"/>
          </a:endParaRPr>
        </a:p>
      </dsp:txBody>
      <dsp:txXfrm>
        <a:off x="6375928" y="1033405"/>
        <a:ext cx="2941041" cy="32334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7C7071-63F2-4588-8EB7-5C73D1B73B7C}">
      <dsp:nvSpPr>
        <dsp:cNvPr id="0" name=""/>
        <dsp:cNvSpPr/>
      </dsp:nvSpPr>
      <dsp:spPr>
        <a:xfrm>
          <a:off x="1752" y="120338"/>
          <a:ext cx="2014564" cy="1007282"/>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GB" sz="2300" kern="1200"/>
            <a:t>Clinical Practice</a:t>
          </a:r>
        </a:p>
      </dsp:txBody>
      <dsp:txXfrm>
        <a:off x="31254" y="149840"/>
        <a:ext cx="1955560" cy="948278"/>
      </dsp:txXfrm>
    </dsp:sp>
    <dsp:sp modelId="{43C9C103-935F-4126-9C3F-CF19EF039E4E}">
      <dsp:nvSpPr>
        <dsp:cNvPr id="0" name=""/>
        <dsp:cNvSpPr/>
      </dsp:nvSpPr>
      <dsp:spPr>
        <a:xfrm>
          <a:off x="203209" y="1127620"/>
          <a:ext cx="201456" cy="755461"/>
        </a:xfrm>
        <a:custGeom>
          <a:avLst/>
          <a:gdLst/>
          <a:ahLst/>
          <a:cxnLst/>
          <a:rect l="0" t="0" r="0" b="0"/>
          <a:pathLst>
            <a:path>
              <a:moveTo>
                <a:pt x="0" y="0"/>
              </a:moveTo>
              <a:lnTo>
                <a:pt x="0" y="755461"/>
              </a:lnTo>
              <a:lnTo>
                <a:pt x="201456" y="75546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39BB83-857A-46F0-86A5-C8EAD173FAC5}">
      <dsp:nvSpPr>
        <dsp:cNvPr id="0" name=""/>
        <dsp:cNvSpPr/>
      </dsp:nvSpPr>
      <dsp:spPr>
        <a:xfrm>
          <a:off x="404665" y="1379440"/>
          <a:ext cx="1611651" cy="1007282"/>
        </a:xfrm>
        <a:prstGeom prst="roundRect">
          <a:avLst>
            <a:gd name="adj" fmla="val 10000"/>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en-GB" sz="800" kern="1200"/>
            <a:t>I work alongside registered PT/OTs to provide care and support to patients, including those with complex needs.</a:t>
          </a:r>
        </a:p>
      </dsp:txBody>
      <dsp:txXfrm>
        <a:off x="434167" y="1408942"/>
        <a:ext cx="1552647" cy="948278"/>
      </dsp:txXfrm>
    </dsp:sp>
    <dsp:sp modelId="{014A8281-3D3F-4C31-AAC5-86AADBE24785}">
      <dsp:nvSpPr>
        <dsp:cNvPr id="0" name=""/>
        <dsp:cNvSpPr/>
      </dsp:nvSpPr>
      <dsp:spPr>
        <a:xfrm>
          <a:off x="203209" y="1127620"/>
          <a:ext cx="201456" cy="2061916"/>
        </a:xfrm>
        <a:custGeom>
          <a:avLst/>
          <a:gdLst/>
          <a:ahLst/>
          <a:cxnLst/>
          <a:rect l="0" t="0" r="0" b="0"/>
          <a:pathLst>
            <a:path>
              <a:moveTo>
                <a:pt x="0" y="0"/>
              </a:moveTo>
              <a:lnTo>
                <a:pt x="0" y="2061916"/>
              </a:lnTo>
              <a:lnTo>
                <a:pt x="201456" y="206191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07537F-0A58-4C64-B667-E00E4EA55AB3}">
      <dsp:nvSpPr>
        <dsp:cNvPr id="0" name=""/>
        <dsp:cNvSpPr/>
      </dsp:nvSpPr>
      <dsp:spPr>
        <a:xfrm>
          <a:off x="404665" y="2685896"/>
          <a:ext cx="1611651" cy="1007282"/>
        </a:xfrm>
        <a:prstGeom prst="roundRect">
          <a:avLst>
            <a:gd name="adj" fmla="val 10000"/>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GB" sz="700" kern="1200">
              <a:latin typeface="+mj-lt"/>
            </a:rPr>
            <a:t>I work in collaboration with the MDT to plan and facilitate safe discharges to reduce hospital length of stay</a:t>
          </a:r>
          <a:r>
            <a:rPr lang="en-GB" sz="700" kern="1200"/>
            <a:t>.</a:t>
          </a:r>
        </a:p>
      </dsp:txBody>
      <dsp:txXfrm>
        <a:off x="434167" y="2715398"/>
        <a:ext cx="1552647" cy="948278"/>
      </dsp:txXfrm>
    </dsp:sp>
    <dsp:sp modelId="{852B9F4E-E2AD-4014-8787-586273CF8B02}">
      <dsp:nvSpPr>
        <dsp:cNvPr id="0" name=""/>
        <dsp:cNvSpPr/>
      </dsp:nvSpPr>
      <dsp:spPr>
        <a:xfrm>
          <a:off x="203209" y="1127620"/>
          <a:ext cx="201456" cy="3273667"/>
        </a:xfrm>
        <a:custGeom>
          <a:avLst/>
          <a:gdLst/>
          <a:ahLst/>
          <a:cxnLst/>
          <a:rect l="0" t="0" r="0" b="0"/>
          <a:pathLst>
            <a:path>
              <a:moveTo>
                <a:pt x="0" y="0"/>
              </a:moveTo>
              <a:lnTo>
                <a:pt x="0" y="3273667"/>
              </a:lnTo>
              <a:lnTo>
                <a:pt x="201456" y="327366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E41216-2B11-4CB0-8A3C-AE281DE158FE}">
      <dsp:nvSpPr>
        <dsp:cNvPr id="0" name=""/>
        <dsp:cNvSpPr/>
      </dsp:nvSpPr>
      <dsp:spPr>
        <a:xfrm>
          <a:off x="404665" y="3897646"/>
          <a:ext cx="1611651" cy="1007282"/>
        </a:xfrm>
        <a:prstGeom prst="roundRect">
          <a:avLst>
            <a:gd name="adj" fmla="val 10000"/>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en-GB" sz="800" kern="1200"/>
            <a:t>I also undertake adhoc administrative duties</a:t>
          </a:r>
        </a:p>
      </dsp:txBody>
      <dsp:txXfrm>
        <a:off x="434167" y="3927148"/>
        <a:ext cx="1552647" cy="948278"/>
      </dsp:txXfrm>
    </dsp:sp>
    <dsp:sp modelId="{1D674CDB-1DE5-4F11-A2DF-C76E1E7EF0AD}">
      <dsp:nvSpPr>
        <dsp:cNvPr id="0" name=""/>
        <dsp:cNvSpPr/>
      </dsp:nvSpPr>
      <dsp:spPr>
        <a:xfrm>
          <a:off x="2519958" y="120338"/>
          <a:ext cx="2014564" cy="1007282"/>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GB" sz="2300" kern="1200"/>
            <a:t>Facilitating learning </a:t>
          </a:r>
        </a:p>
      </dsp:txBody>
      <dsp:txXfrm>
        <a:off x="2549460" y="149840"/>
        <a:ext cx="1955560" cy="948278"/>
      </dsp:txXfrm>
    </dsp:sp>
    <dsp:sp modelId="{2F66CA7B-D93B-4D71-B899-BDD5D849BCE3}">
      <dsp:nvSpPr>
        <dsp:cNvPr id="0" name=""/>
        <dsp:cNvSpPr/>
      </dsp:nvSpPr>
      <dsp:spPr>
        <a:xfrm>
          <a:off x="2721414" y="1127620"/>
          <a:ext cx="201456" cy="755461"/>
        </a:xfrm>
        <a:custGeom>
          <a:avLst/>
          <a:gdLst/>
          <a:ahLst/>
          <a:cxnLst/>
          <a:rect l="0" t="0" r="0" b="0"/>
          <a:pathLst>
            <a:path>
              <a:moveTo>
                <a:pt x="0" y="0"/>
              </a:moveTo>
              <a:lnTo>
                <a:pt x="0" y="755461"/>
              </a:lnTo>
              <a:lnTo>
                <a:pt x="201456" y="75546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CF3424-A746-44B1-AF15-8543CB79662B}">
      <dsp:nvSpPr>
        <dsp:cNvPr id="0" name=""/>
        <dsp:cNvSpPr/>
      </dsp:nvSpPr>
      <dsp:spPr>
        <a:xfrm>
          <a:off x="2922871" y="1379440"/>
          <a:ext cx="1611651" cy="1007282"/>
        </a:xfrm>
        <a:prstGeom prst="roundRect">
          <a:avLst>
            <a:gd name="adj" fmla="val 10000"/>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GB" sz="700" kern="1200">
              <a:solidFill>
                <a:schemeClr val="accent4"/>
              </a:solidFill>
              <a:latin typeface="Calibri" panose="020F0502020204030204" pitchFamily="34" charset="0"/>
              <a:ea typeface="Calibri" panose="020F0502020204030204" pitchFamily="34" charset="0"/>
              <a:cs typeface="Frutiger 45 Light"/>
            </a:rPr>
            <a:t>I demonstrate own duties to other support workers, students, or less experienced staff</a:t>
          </a:r>
          <a:endParaRPr lang="en-GB" sz="700" kern="1200">
            <a:solidFill>
              <a:schemeClr val="accent4"/>
            </a:solidFill>
          </a:endParaRPr>
        </a:p>
      </dsp:txBody>
      <dsp:txXfrm>
        <a:off x="2952373" y="1408942"/>
        <a:ext cx="1552647" cy="948278"/>
      </dsp:txXfrm>
    </dsp:sp>
    <dsp:sp modelId="{A4BD2943-9C93-4A95-9547-87E063F8FBB3}">
      <dsp:nvSpPr>
        <dsp:cNvPr id="0" name=""/>
        <dsp:cNvSpPr/>
      </dsp:nvSpPr>
      <dsp:spPr>
        <a:xfrm>
          <a:off x="2721414" y="1127620"/>
          <a:ext cx="201456" cy="2014564"/>
        </a:xfrm>
        <a:custGeom>
          <a:avLst/>
          <a:gdLst/>
          <a:ahLst/>
          <a:cxnLst/>
          <a:rect l="0" t="0" r="0" b="0"/>
          <a:pathLst>
            <a:path>
              <a:moveTo>
                <a:pt x="0" y="0"/>
              </a:moveTo>
              <a:lnTo>
                <a:pt x="0" y="2014564"/>
              </a:lnTo>
              <a:lnTo>
                <a:pt x="201456" y="2014564"/>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DC79EF-A94B-46FD-A65D-5F28F08D4919}">
      <dsp:nvSpPr>
        <dsp:cNvPr id="0" name=""/>
        <dsp:cNvSpPr/>
      </dsp:nvSpPr>
      <dsp:spPr>
        <a:xfrm>
          <a:off x="2922871" y="2638543"/>
          <a:ext cx="1611651" cy="1007282"/>
        </a:xfrm>
        <a:prstGeom prst="roundRect">
          <a:avLst>
            <a:gd name="adj" fmla="val 10000"/>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GB" sz="700" kern="1200"/>
            <a:t>I organise &amp; deliver IST for AHPSWs/work colleagues and our  nursing colleagues. </a:t>
          </a:r>
        </a:p>
      </dsp:txBody>
      <dsp:txXfrm>
        <a:off x="2952373" y="2668045"/>
        <a:ext cx="1552647" cy="948278"/>
      </dsp:txXfrm>
    </dsp:sp>
    <dsp:sp modelId="{38870DE2-066D-43EE-BA74-700E1A466C71}">
      <dsp:nvSpPr>
        <dsp:cNvPr id="0" name=""/>
        <dsp:cNvSpPr/>
      </dsp:nvSpPr>
      <dsp:spPr>
        <a:xfrm>
          <a:off x="5038164" y="120338"/>
          <a:ext cx="2014564" cy="1007282"/>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GB" sz="2300" kern="1200"/>
            <a:t>Leadership</a:t>
          </a:r>
        </a:p>
      </dsp:txBody>
      <dsp:txXfrm>
        <a:off x="5067666" y="149840"/>
        <a:ext cx="1955560" cy="948278"/>
      </dsp:txXfrm>
    </dsp:sp>
    <dsp:sp modelId="{E663DF24-1593-4DAA-871B-377DC9B74378}">
      <dsp:nvSpPr>
        <dsp:cNvPr id="0" name=""/>
        <dsp:cNvSpPr/>
      </dsp:nvSpPr>
      <dsp:spPr>
        <a:xfrm>
          <a:off x="5239620" y="1127620"/>
          <a:ext cx="201456" cy="755461"/>
        </a:xfrm>
        <a:custGeom>
          <a:avLst/>
          <a:gdLst/>
          <a:ahLst/>
          <a:cxnLst/>
          <a:rect l="0" t="0" r="0" b="0"/>
          <a:pathLst>
            <a:path>
              <a:moveTo>
                <a:pt x="0" y="0"/>
              </a:moveTo>
              <a:lnTo>
                <a:pt x="0" y="755461"/>
              </a:lnTo>
              <a:lnTo>
                <a:pt x="201456" y="75546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07957A-3D71-400B-AD48-563A78F99344}">
      <dsp:nvSpPr>
        <dsp:cNvPr id="0" name=""/>
        <dsp:cNvSpPr/>
      </dsp:nvSpPr>
      <dsp:spPr>
        <a:xfrm>
          <a:off x="5441076" y="1379440"/>
          <a:ext cx="1611651" cy="1007282"/>
        </a:xfrm>
        <a:prstGeom prst="roundRect">
          <a:avLst>
            <a:gd name="adj" fmla="val 10000"/>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GB" sz="1100" kern="1200"/>
            <a:t>I inducting PT/OT students on placement and facilitate the PT students’ peer sessions on health &amp; wellbeing.</a:t>
          </a:r>
        </a:p>
      </dsp:txBody>
      <dsp:txXfrm>
        <a:off x="5470578" y="1408942"/>
        <a:ext cx="1552647" cy="948278"/>
      </dsp:txXfrm>
    </dsp:sp>
    <dsp:sp modelId="{5746D2D0-C379-4E0B-95B5-F56875C7DB6B}">
      <dsp:nvSpPr>
        <dsp:cNvPr id="0" name=""/>
        <dsp:cNvSpPr/>
      </dsp:nvSpPr>
      <dsp:spPr>
        <a:xfrm>
          <a:off x="5239620" y="1127620"/>
          <a:ext cx="201456" cy="2014564"/>
        </a:xfrm>
        <a:custGeom>
          <a:avLst/>
          <a:gdLst/>
          <a:ahLst/>
          <a:cxnLst/>
          <a:rect l="0" t="0" r="0" b="0"/>
          <a:pathLst>
            <a:path>
              <a:moveTo>
                <a:pt x="0" y="0"/>
              </a:moveTo>
              <a:lnTo>
                <a:pt x="0" y="2014564"/>
              </a:lnTo>
              <a:lnTo>
                <a:pt x="201456" y="2014564"/>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31491E-320C-4E36-B5E0-7FA250E19C48}">
      <dsp:nvSpPr>
        <dsp:cNvPr id="0" name=""/>
        <dsp:cNvSpPr/>
      </dsp:nvSpPr>
      <dsp:spPr>
        <a:xfrm>
          <a:off x="5441076" y="2638543"/>
          <a:ext cx="1611651" cy="1007282"/>
        </a:xfrm>
        <a:prstGeom prst="roundRect">
          <a:avLst>
            <a:gd name="adj" fmla="val 10000"/>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GB" sz="700" kern="1200">
              <a:solidFill>
                <a:schemeClr val="accent4"/>
              </a:solidFill>
              <a:latin typeface="Calibri" panose="020F0502020204030204" pitchFamily="34" charset="0"/>
              <a:ea typeface="Calibri" panose="020F0502020204030204" pitchFamily="34" charset="0"/>
              <a:cs typeface="Frutiger 45 Light"/>
            </a:rPr>
            <a:t>I delegate appropriate tasks to other support staff or less experienced employees and provide training to others. </a:t>
          </a:r>
          <a:endParaRPr lang="en-GB" sz="700" kern="1200">
            <a:solidFill>
              <a:schemeClr val="accent4"/>
            </a:solidFill>
            <a:latin typeface="Calibri" panose="020F0502020204030204" pitchFamily="34" charset="0"/>
            <a:ea typeface="Calibri" panose="020F0502020204030204" pitchFamily="34" charset="0"/>
            <a:cs typeface="Times New Roman" panose="02020603050405020304" pitchFamily="18" charset="0"/>
          </a:endParaRPr>
        </a:p>
      </dsp:txBody>
      <dsp:txXfrm>
        <a:off x="5470578" y="2668045"/>
        <a:ext cx="1552647" cy="948278"/>
      </dsp:txXfrm>
    </dsp:sp>
    <dsp:sp modelId="{02F51D37-E7EB-4ABF-8AD4-30665B2AF60A}">
      <dsp:nvSpPr>
        <dsp:cNvPr id="0" name=""/>
        <dsp:cNvSpPr/>
      </dsp:nvSpPr>
      <dsp:spPr>
        <a:xfrm>
          <a:off x="7556369" y="120338"/>
          <a:ext cx="2014564" cy="1007282"/>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GB" sz="2300" kern="1200"/>
            <a:t>Evidence, Research &amp; Development</a:t>
          </a:r>
        </a:p>
      </dsp:txBody>
      <dsp:txXfrm>
        <a:off x="7585871" y="149840"/>
        <a:ext cx="1955560" cy="948278"/>
      </dsp:txXfrm>
    </dsp:sp>
    <dsp:sp modelId="{443412F4-9A4C-416F-9F6D-A54328EAD681}">
      <dsp:nvSpPr>
        <dsp:cNvPr id="0" name=""/>
        <dsp:cNvSpPr/>
      </dsp:nvSpPr>
      <dsp:spPr>
        <a:xfrm>
          <a:off x="7757826" y="1127620"/>
          <a:ext cx="201456" cy="755461"/>
        </a:xfrm>
        <a:custGeom>
          <a:avLst/>
          <a:gdLst/>
          <a:ahLst/>
          <a:cxnLst/>
          <a:rect l="0" t="0" r="0" b="0"/>
          <a:pathLst>
            <a:path>
              <a:moveTo>
                <a:pt x="0" y="0"/>
              </a:moveTo>
              <a:lnTo>
                <a:pt x="0" y="755461"/>
              </a:lnTo>
              <a:lnTo>
                <a:pt x="201456" y="75546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2E321E-AFBB-4985-892B-58017A28E6AD}">
      <dsp:nvSpPr>
        <dsp:cNvPr id="0" name=""/>
        <dsp:cNvSpPr/>
      </dsp:nvSpPr>
      <dsp:spPr>
        <a:xfrm>
          <a:off x="7959282" y="1379440"/>
          <a:ext cx="1611651" cy="1007282"/>
        </a:xfrm>
        <a:prstGeom prst="roundRect">
          <a:avLst>
            <a:gd name="adj" fmla="val 10000"/>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GB" sz="1100" kern="1200"/>
            <a:t>completed a comprehensive spreadsheet a questionnaire to identify individuals’ learning gaps and training needs</a:t>
          </a:r>
        </a:p>
      </dsp:txBody>
      <dsp:txXfrm>
        <a:off x="7988784" y="1408942"/>
        <a:ext cx="1552647" cy="948278"/>
      </dsp:txXfrm>
    </dsp:sp>
    <dsp:sp modelId="{7FCBC4A6-28EF-4DF0-B0FB-B9B2D35C50AE}">
      <dsp:nvSpPr>
        <dsp:cNvPr id="0" name=""/>
        <dsp:cNvSpPr/>
      </dsp:nvSpPr>
      <dsp:spPr>
        <a:xfrm>
          <a:off x="7757826" y="1127620"/>
          <a:ext cx="201456" cy="2014564"/>
        </a:xfrm>
        <a:custGeom>
          <a:avLst/>
          <a:gdLst/>
          <a:ahLst/>
          <a:cxnLst/>
          <a:rect l="0" t="0" r="0" b="0"/>
          <a:pathLst>
            <a:path>
              <a:moveTo>
                <a:pt x="0" y="0"/>
              </a:moveTo>
              <a:lnTo>
                <a:pt x="0" y="2014564"/>
              </a:lnTo>
              <a:lnTo>
                <a:pt x="201456" y="2014564"/>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2E85AB-A3F7-4A64-B763-2E3AE01178D9}">
      <dsp:nvSpPr>
        <dsp:cNvPr id="0" name=""/>
        <dsp:cNvSpPr/>
      </dsp:nvSpPr>
      <dsp:spPr>
        <a:xfrm>
          <a:off x="7959282" y="2638543"/>
          <a:ext cx="1611651" cy="1007282"/>
        </a:xfrm>
        <a:prstGeom prst="roundRect">
          <a:avLst>
            <a:gd name="adj" fmla="val 10000"/>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GB" sz="1100" kern="1200"/>
            <a:t>I am currently compiling data on AHPSW’s recruitment, vacancy, and leavers. </a:t>
          </a:r>
        </a:p>
      </dsp:txBody>
      <dsp:txXfrm>
        <a:off x="7988784" y="2668045"/>
        <a:ext cx="1552647" cy="948278"/>
      </dsp:txXfrm>
    </dsp:sp>
    <dsp:sp modelId="{ABC55834-CAB8-4762-A0FC-0D0E0820ABFA}">
      <dsp:nvSpPr>
        <dsp:cNvPr id="0" name=""/>
        <dsp:cNvSpPr/>
      </dsp:nvSpPr>
      <dsp:spPr>
        <a:xfrm>
          <a:off x="7757826" y="1127620"/>
          <a:ext cx="201456" cy="3273667"/>
        </a:xfrm>
        <a:custGeom>
          <a:avLst/>
          <a:gdLst/>
          <a:ahLst/>
          <a:cxnLst/>
          <a:rect l="0" t="0" r="0" b="0"/>
          <a:pathLst>
            <a:path>
              <a:moveTo>
                <a:pt x="0" y="0"/>
              </a:moveTo>
              <a:lnTo>
                <a:pt x="0" y="3273667"/>
              </a:lnTo>
              <a:lnTo>
                <a:pt x="201456" y="327366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A869EB-6D51-4F48-A2D4-BD2B4C010170}">
      <dsp:nvSpPr>
        <dsp:cNvPr id="0" name=""/>
        <dsp:cNvSpPr/>
      </dsp:nvSpPr>
      <dsp:spPr>
        <a:xfrm>
          <a:off x="7959282" y="3897646"/>
          <a:ext cx="1611651" cy="1007282"/>
        </a:xfrm>
        <a:prstGeom prst="roundRect">
          <a:avLst>
            <a:gd name="adj" fmla="val 10000"/>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GB" sz="1100" kern="1200"/>
            <a:t>I am also an integral part of the interview panel interviewing for a support worker role.</a:t>
          </a:r>
        </a:p>
      </dsp:txBody>
      <dsp:txXfrm>
        <a:off x="7988784" y="3927148"/>
        <a:ext cx="1552647" cy="9482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304B17-7107-4101-A6BC-6C4E416FC402}">
      <dsp:nvSpPr>
        <dsp:cNvPr id="0" name=""/>
        <dsp:cNvSpPr/>
      </dsp:nvSpPr>
      <dsp:spPr>
        <a:xfrm>
          <a:off x="0" y="0"/>
          <a:ext cx="1115199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83E38A-5A0E-4A76-B69B-0BD73EC10B95}">
      <dsp:nvSpPr>
        <dsp:cNvPr id="0" name=""/>
        <dsp:cNvSpPr/>
      </dsp:nvSpPr>
      <dsp:spPr>
        <a:xfrm>
          <a:off x="0" y="0"/>
          <a:ext cx="2230398" cy="6296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GB" sz="3600" b="1" i="0" kern="1200" baseline="0">
              <a:solidFill>
                <a:schemeClr val="accent1"/>
              </a:solidFill>
            </a:rPr>
            <a:t>Improving equality, diversity, inclusion and belonging for AHP support workers </a:t>
          </a:r>
          <a:endParaRPr lang="en-US" sz="3600" kern="1200">
            <a:solidFill>
              <a:schemeClr val="accent1"/>
            </a:solidFill>
          </a:endParaRPr>
        </a:p>
      </dsp:txBody>
      <dsp:txXfrm>
        <a:off x="0" y="0"/>
        <a:ext cx="2230398" cy="6296553"/>
      </dsp:txXfrm>
    </dsp:sp>
    <dsp:sp modelId="{577355C8-C72C-404B-B28B-E58C935A95E6}">
      <dsp:nvSpPr>
        <dsp:cNvPr id="0" name=""/>
        <dsp:cNvSpPr/>
      </dsp:nvSpPr>
      <dsp:spPr>
        <a:xfrm>
          <a:off x="2397678" y="46732"/>
          <a:ext cx="8754315" cy="934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0" i="0" kern="1200" baseline="0">
              <a:solidFill>
                <a:srgbClr val="002060"/>
              </a:solidFill>
            </a:rPr>
            <a:t>Over 35,000 AHP support workers in England</a:t>
          </a:r>
          <a:endParaRPr lang="en-US" sz="2400" kern="1200">
            <a:solidFill>
              <a:srgbClr val="002060"/>
            </a:solidFill>
          </a:endParaRPr>
        </a:p>
      </dsp:txBody>
      <dsp:txXfrm>
        <a:off x="2397678" y="46732"/>
        <a:ext cx="8754315" cy="934644"/>
      </dsp:txXfrm>
    </dsp:sp>
    <dsp:sp modelId="{4184C5BB-6678-4CB2-8FA0-87F318F315D9}">
      <dsp:nvSpPr>
        <dsp:cNvPr id="0" name=""/>
        <dsp:cNvSpPr/>
      </dsp:nvSpPr>
      <dsp:spPr>
        <a:xfrm>
          <a:off x="2230398" y="981376"/>
          <a:ext cx="892159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24F247-837D-4856-B32B-FB498FBFF78E}">
      <dsp:nvSpPr>
        <dsp:cNvPr id="0" name=""/>
        <dsp:cNvSpPr/>
      </dsp:nvSpPr>
      <dsp:spPr>
        <a:xfrm>
          <a:off x="2397678" y="1028109"/>
          <a:ext cx="8754315" cy="934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0" i="0" kern="1200" baseline="0">
              <a:solidFill>
                <a:srgbClr val="002060"/>
              </a:solidFill>
            </a:rPr>
            <a:t>Valued and essential members of the AHP community </a:t>
          </a:r>
          <a:endParaRPr lang="en-US" sz="2400" kern="1200">
            <a:solidFill>
              <a:srgbClr val="002060"/>
            </a:solidFill>
          </a:endParaRPr>
        </a:p>
      </dsp:txBody>
      <dsp:txXfrm>
        <a:off x="2397678" y="1028109"/>
        <a:ext cx="8754315" cy="934644"/>
      </dsp:txXfrm>
    </dsp:sp>
    <dsp:sp modelId="{870A7947-598F-4D4D-B656-8E83B557B2B9}">
      <dsp:nvSpPr>
        <dsp:cNvPr id="0" name=""/>
        <dsp:cNvSpPr/>
      </dsp:nvSpPr>
      <dsp:spPr>
        <a:xfrm>
          <a:off x="2230398" y="1962753"/>
          <a:ext cx="892159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4E29C0-9F66-443D-A518-B0570CCFED2B}">
      <dsp:nvSpPr>
        <dsp:cNvPr id="0" name=""/>
        <dsp:cNvSpPr/>
      </dsp:nvSpPr>
      <dsp:spPr>
        <a:xfrm>
          <a:off x="2397678" y="2009485"/>
          <a:ext cx="8754315" cy="934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0" i="0" kern="1200" baseline="0">
              <a:solidFill>
                <a:srgbClr val="002060"/>
              </a:solidFill>
            </a:rPr>
            <a:t>Core to our strategy AHPs Deliver</a:t>
          </a:r>
          <a:endParaRPr lang="en-US" sz="2400" kern="1200">
            <a:solidFill>
              <a:srgbClr val="002060"/>
            </a:solidFill>
          </a:endParaRPr>
        </a:p>
      </dsp:txBody>
      <dsp:txXfrm>
        <a:off x="2397678" y="2009485"/>
        <a:ext cx="8754315" cy="934644"/>
      </dsp:txXfrm>
    </dsp:sp>
    <dsp:sp modelId="{F3ED7900-4ACA-43D4-89F5-10B2970639BF}">
      <dsp:nvSpPr>
        <dsp:cNvPr id="0" name=""/>
        <dsp:cNvSpPr/>
      </dsp:nvSpPr>
      <dsp:spPr>
        <a:xfrm>
          <a:off x="2230398" y="2944130"/>
          <a:ext cx="892159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BE085B-A757-4842-8675-B07E565BBE25}">
      <dsp:nvSpPr>
        <dsp:cNvPr id="0" name=""/>
        <dsp:cNvSpPr/>
      </dsp:nvSpPr>
      <dsp:spPr>
        <a:xfrm>
          <a:off x="2397678" y="2990862"/>
          <a:ext cx="8754315" cy="934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0" i="0" kern="1200" baseline="0">
              <a:solidFill>
                <a:srgbClr val="002060"/>
              </a:solidFill>
            </a:rPr>
            <a:t>Significant unwarranted variation in access to training, development and career progression </a:t>
          </a:r>
          <a:endParaRPr lang="en-US" sz="2400" kern="1200">
            <a:solidFill>
              <a:srgbClr val="002060"/>
            </a:solidFill>
          </a:endParaRPr>
        </a:p>
      </dsp:txBody>
      <dsp:txXfrm>
        <a:off x="2397678" y="2990862"/>
        <a:ext cx="8754315" cy="934644"/>
      </dsp:txXfrm>
    </dsp:sp>
    <dsp:sp modelId="{998C8C09-2A89-4F7F-BDB9-402D071D4754}">
      <dsp:nvSpPr>
        <dsp:cNvPr id="0" name=""/>
        <dsp:cNvSpPr/>
      </dsp:nvSpPr>
      <dsp:spPr>
        <a:xfrm>
          <a:off x="2230398" y="3925507"/>
          <a:ext cx="892159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567845-EE68-4C40-9AEB-362B8D5BA322}">
      <dsp:nvSpPr>
        <dsp:cNvPr id="0" name=""/>
        <dsp:cNvSpPr/>
      </dsp:nvSpPr>
      <dsp:spPr>
        <a:xfrm>
          <a:off x="2397678" y="3972239"/>
          <a:ext cx="8754315" cy="934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0" i="0" kern="1200" baseline="0">
              <a:solidFill>
                <a:srgbClr val="002060"/>
              </a:solidFill>
            </a:rPr>
            <a:t>Identified need to improve diversity across protected characteristics and widen participation from harder to reach groups</a:t>
          </a:r>
          <a:endParaRPr lang="en-US" sz="2400" kern="1200">
            <a:solidFill>
              <a:srgbClr val="002060"/>
            </a:solidFill>
          </a:endParaRPr>
        </a:p>
      </dsp:txBody>
      <dsp:txXfrm>
        <a:off x="2397678" y="3972239"/>
        <a:ext cx="8754315" cy="934644"/>
      </dsp:txXfrm>
    </dsp:sp>
    <dsp:sp modelId="{8108AA37-4130-4FCF-A9EC-534897BC7844}">
      <dsp:nvSpPr>
        <dsp:cNvPr id="0" name=""/>
        <dsp:cNvSpPr/>
      </dsp:nvSpPr>
      <dsp:spPr>
        <a:xfrm>
          <a:off x="2230398" y="4906884"/>
          <a:ext cx="892159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355B46-BBC4-41D0-BF7A-DF092120EF83}">
      <dsp:nvSpPr>
        <dsp:cNvPr id="0" name=""/>
        <dsp:cNvSpPr/>
      </dsp:nvSpPr>
      <dsp:spPr>
        <a:xfrm>
          <a:off x="2397678" y="4953616"/>
          <a:ext cx="8754315" cy="1294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0" i="0" kern="1200" baseline="0">
              <a:solidFill>
                <a:srgbClr val="002060"/>
              </a:solidFill>
            </a:rPr>
            <a:t>An important entry route to NHS employment and AHP careers </a:t>
          </a:r>
          <a:endParaRPr lang="en-US" sz="2400" kern="1200">
            <a:solidFill>
              <a:srgbClr val="002060"/>
            </a:solidFill>
          </a:endParaRPr>
        </a:p>
      </dsp:txBody>
      <dsp:txXfrm>
        <a:off x="2397678" y="4953616"/>
        <a:ext cx="8754315" cy="1294071"/>
      </dsp:txXfrm>
    </dsp:sp>
    <dsp:sp modelId="{7A819C7B-6F45-475A-B07E-2BEA96BEAA71}">
      <dsp:nvSpPr>
        <dsp:cNvPr id="0" name=""/>
        <dsp:cNvSpPr/>
      </dsp:nvSpPr>
      <dsp:spPr>
        <a:xfrm>
          <a:off x="2230398" y="6247687"/>
          <a:ext cx="892159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ACFCE-52D1-43F5-A294-0063E281E92C}">
      <dsp:nvSpPr>
        <dsp:cNvPr id="0" name=""/>
        <dsp:cNvSpPr/>
      </dsp:nvSpPr>
      <dsp:spPr>
        <a:xfrm>
          <a:off x="0" y="0"/>
          <a:ext cx="1078561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254101-2047-4C85-BB96-F1023C853424}">
      <dsp:nvSpPr>
        <dsp:cNvPr id="0" name=""/>
        <dsp:cNvSpPr/>
      </dsp:nvSpPr>
      <dsp:spPr>
        <a:xfrm>
          <a:off x="0" y="0"/>
          <a:ext cx="10785616" cy="977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GB" sz="3100" i="0" kern="1200" baseline="0">
              <a:solidFill>
                <a:schemeClr val="tx2"/>
              </a:solidFill>
            </a:rPr>
            <a:t>Improving the diversity of the AHP support workforce (bands 2-4)</a:t>
          </a:r>
          <a:endParaRPr lang="en-US" sz="3100" kern="1200">
            <a:solidFill>
              <a:schemeClr val="tx2"/>
            </a:solidFill>
          </a:endParaRPr>
        </a:p>
      </dsp:txBody>
      <dsp:txXfrm>
        <a:off x="0" y="0"/>
        <a:ext cx="10785616" cy="977767"/>
      </dsp:txXfrm>
    </dsp:sp>
    <dsp:sp modelId="{D64C3AD5-926F-4519-863C-5F4618AD5C37}">
      <dsp:nvSpPr>
        <dsp:cNvPr id="0" name=""/>
        <dsp:cNvSpPr/>
      </dsp:nvSpPr>
      <dsp:spPr>
        <a:xfrm>
          <a:off x="0" y="977767"/>
          <a:ext cx="1078561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1ABF64-B612-46C9-9DA2-09735A11F63B}">
      <dsp:nvSpPr>
        <dsp:cNvPr id="0" name=""/>
        <dsp:cNvSpPr/>
      </dsp:nvSpPr>
      <dsp:spPr>
        <a:xfrm>
          <a:off x="0" y="977767"/>
          <a:ext cx="10785616" cy="977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GB" sz="3100" kern="1200">
              <a:solidFill>
                <a:schemeClr val="tx2"/>
              </a:solidFill>
            </a:rPr>
            <a:t>Health and wellbeing of ethnic minorities</a:t>
          </a:r>
          <a:endParaRPr lang="en-US" sz="3100" kern="1200">
            <a:solidFill>
              <a:schemeClr val="tx2"/>
            </a:solidFill>
          </a:endParaRPr>
        </a:p>
      </dsp:txBody>
      <dsp:txXfrm>
        <a:off x="0" y="977767"/>
        <a:ext cx="10785616" cy="977767"/>
      </dsp:txXfrm>
    </dsp:sp>
    <dsp:sp modelId="{1DBA7424-6224-4982-997E-405282F2C497}">
      <dsp:nvSpPr>
        <dsp:cNvPr id="0" name=""/>
        <dsp:cNvSpPr/>
      </dsp:nvSpPr>
      <dsp:spPr>
        <a:xfrm>
          <a:off x="0" y="1955535"/>
          <a:ext cx="1078561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9AC0E8-F500-48E5-AB4C-34CE565C3045}">
      <dsp:nvSpPr>
        <dsp:cNvPr id="0" name=""/>
        <dsp:cNvSpPr/>
      </dsp:nvSpPr>
      <dsp:spPr>
        <a:xfrm>
          <a:off x="0" y="1955535"/>
          <a:ext cx="10785616" cy="977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GB" sz="3100" i="0" kern="1200" baseline="0">
              <a:solidFill>
                <a:schemeClr val="tx2"/>
              </a:solidFill>
            </a:rPr>
            <a:t>Career development and progression</a:t>
          </a:r>
          <a:endParaRPr lang="en-US" sz="3100" kern="1200">
            <a:solidFill>
              <a:schemeClr val="tx2"/>
            </a:solidFill>
          </a:endParaRPr>
        </a:p>
      </dsp:txBody>
      <dsp:txXfrm>
        <a:off x="0" y="1955535"/>
        <a:ext cx="10785616" cy="977767"/>
      </dsp:txXfrm>
    </dsp:sp>
    <dsp:sp modelId="{B56BE1C6-640B-4CBB-A310-F104DECE037C}">
      <dsp:nvSpPr>
        <dsp:cNvPr id="0" name=""/>
        <dsp:cNvSpPr/>
      </dsp:nvSpPr>
      <dsp:spPr>
        <a:xfrm>
          <a:off x="0" y="2933303"/>
          <a:ext cx="1078561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2BB715-E147-4BCC-A9AC-C2B54E1E740A}">
      <dsp:nvSpPr>
        <dsp:cNvPr id="0" name=""/>
        <dsp:cNvSpPr/>
      </dsp:nvSpPr>
      <dsp:spPr>
        <a:xfrm>
          <a:off x="0" y="2933303"/>
          <a:ext cx="10785616" cy="977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GB" sz="3100" kern="1200">
              <a:solidFill>
                <a:schemeClr val="tx2"/>
              </a:solidFill>
            </a:rPr>
            <a:t>Raise profile of diverse AHPs</a:t>
          </a:r>
          <a:endParaRPr lang="en-US" sz="3100" kern="1200">
            <a:solidFill>
              <a:schemeClr val="tx2"/>
            </a:solidFill>
          </a:endParaRPr>
        </a:p>
      </dsp:txBody>
      <dsp:txXfrm>
        <a:off x="0" y="2933303"/>
        <a:ext cx="10785616" cy="9777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5C3062-BA94-4DA1-8C2F-2AAA6CD5AABC}">
      <dsp:nvSpPr>
        <dsp:cNvPr id="0" name=""/>
        <dsp:cNvSpPr/>
      </dsp:nvSpPr>
      <dsp:spPr>
        <a:xfrm>
          <a:off x="-5912459" y="-905373"/>
          <a:ext cx="7043150" cy="7043150"/>
        </a:xfrm>
        <a:prstGeom prst="blockArc">
          <a:avLst>
            <a:gd name="adj1" fmla="val 18900000"/>
            <a:gd name="adj2" fmla="val 2700000"/>
            <a:gd name="adj3" fmla="val 30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EC4A13-1A28-47FC-B92C-9F9C8182135E}">
      <dsp:nvSpPr>
        <dsp:cNvPr id="0" name=""/>
        <dsp:cNvSpPr/>
      </dsp:nvSpPr>
      <dsp:spPr>
        <a:xfrm>
          <a:off x="367053" y="237865"/>
          <a:ext cx="11318709" cy="475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7445" tIns="38100" rIns="38100" bIns="38100" numCol="1" spcCol="1270" anchor="ctr" anchorCtr="0">
          <a:noAutofit/>
        </a:bodyPr>
        <a:lstStyle/>
        <a:p>
          <a:pPr marL="0" lvl="0" indent="0" algn="l" defTabSz="666750" rtl="0">
            <a:lnSpc>
              <a:spcPct val="90000"/>
            </a:lnSpc>
            <a:spcBef>
              <a:spcPct val="0"/>
            </a:spcBef>
            <a:spcAft>
              <a:spcPct val="35000"/>
            </a:spcAft>
            <a:buNone/>
          </a:pPr>
          <a:r>
            <a:rPr lang="en-GB" sz="1500" kern="1200">
              <a:solidFill>
                <a:srgbClr val="FFFFFF"/>
              </a:solidFill>
              <a:latin typeface="Arial"/>
              <a:cs typeface="Arial"/>
            </a:rPr>
            <a:t>Within this financial year, the establishment increased by 3.6% vs workforce has increased by 4.9%</a:t>
          </a:r>
        </a:p>
      </dsp:txBody>
      <dsp:txXfrm>
        <a:off x="367053" y="237865"/>
        <a:ext cx="11318709" cy="475520"/>
      </dsp:txXfrm>
    </dsp:sp>
    <dsp:sp modelId="{4E8D74E5-4C61-4306-8AF7-D9D1E701D62F}">
      <dsp:nvSpPr>
        <dsp:cNvPr id="0" name=""/>
        <dsp:cNvSpPr/>
      </dsp:nvSpPr>
      <dsp:spPr>
        <a:xfrm>
          <a:off x="69852" y="178424"/>
          <a:ext cx="594401" cy="59440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017B0E-421E-4C65-A005-D7DA003E5D9C}">
      <dsp:nvSpPr>
        <dsp:cNvPr id="0" name=""/>
        <dsp:cNvSpPr/>
      </dsp:nvSpPr>
      <dsp:spPr>
        <a:xfrm>
          <a:off x="797679" y="951564"/>
          <a:ext cx="10888082" cy="475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7445" tIns="38100" rIns="38100" bIns="38100" numCol="1" spcCol="1270" anchor="ctr" anchorCtr="0">
          <a:noAutofit/>
        </a:bodyPr>
        <a:lstStyle/>
        <a:p>
          <a:pPr marL="0" lvl="0" indent="0" algn="l" defTabSz="666750" rtl="0">
            <a:lnSpc>
              <a:spcPct val="90000"/>
            </a:lnSpc>
            <a:spcBef>
              <a:spcPct val="0"/>
            </a:spcBef>
            <a:spcAft>
              <a:spcPct val="35000"/>
            </a:spcAft>
            <a:buNone/>
          </a:pPr>
          <a:r>
            <a:rPr lang="en-GB" sz="1500" kern="1200">
              <a:solidFill>
                <a:srgbClr val="FFFFFF"/>
              </a:solidFill>
              <a:latin typeface="Arial"/>
              <a:cs typeface="Arial"/>
            </a:rPr>
            <a:t>On average there were c.4,600 job offers each month. These translated into an average of 3,000 joiners.</a:t>
          </a:r>
        </a:p>
      </dsp:txBody>
      <dsp:txXfrm>
        <a:off x="797679" y="951564"/>
        <a:ext cx="10888082" cy="475520"/>
      </dsp:txXfrm>
    </dsp:sp>
    <dsp:sp modelId="{50933DFA-D5B5-4DD7-A3D8-B2629FD939DA}">
      <dsp:nvSpPr>
        <dsp:cNvPr id="0" name=""/>
        <dsp:cNvSpPr/>
      </dsp:nvSpPr>
      <dsp:spPr>
        <a:xfrm>
          <a:off x="500479" y="892124"/>
          <a:ext cx="594401" cy="59440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AB7F85-A60B-4543-8B82-B820395F0082}">
      <dsp:nvSpPr>
        <dsp:cNvPr id="0" name=""/>
        <dsp:cNvSpPr/>
      </dsp:nvSpPr>
      <dsp:spPr>
        <a:xfrm>
          <a:off x="1033661" y="1664741"/>
          <a:ext cx="10652100" cy="475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7445" tIns="38100" rIns="38100" bIns="38100" numCol="1" spcCol="1270" anchor="ctr" anchorCtr="0">
          <a:noAutofit/>
        </a:bodyPr>
        <a:lstStyle/>
        <a:p>
          <a:pPr marL="0" lvl="0" indent="0" algn="l" defTabSz="666750" rtl="0">
            <a:lnSpc>
              <a:spcPct val="90000"/>
            </a:lnSpc>
            <a:spcBef>
              <a:spcPct val="0"/>
            </a:spcBef>
            <a:spcAft>
              <a:spcPct val="35000"/>
            </a:spcAft>
            <a:buNone/>
          </a:pPr>
          <a:r>
            <a:rPr lang="en-GB" sz="1500" kern="1200">
              <a:solidFill>
                <a:srgbClr val="FFFFFF"/>
              </a:solidFill>
              <a:latin typeface="Arial"/>
              <a:cs typeface="Arial"/>
            </a:rPr>
            <a:t>Of the c.55,600 joiners in FY 22/23, 46% were new to care.</a:t>
          </a:r>
        </a:p>
      </dsp:txBody>
      <dsp:txXfrm>
        <a:off x="1033661" y="1664741"/>
        <a:ext cx="10652100" cy="475520"/>
      </dsp:txXfrm>
    </dsp:sp>
    <dsp:sp modelId="{4F967B3E-465B-42EA-A11F-E7E9D09AC454}">
      <dsp:nvSpPr>
        <dsp:cNvPr id="0" name=""/>
        <dsp:cNvSpPr/>
      </dsp:nvSpPr>
      <dsp:spPr>
        <a:xfrm>
          <a:off x="736460" y="1605301"/>
          <a:ext cx="594401" cy="59440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117865-7C1E-4D1B-B82D-8B396BC69689}">
      <dsp:nvSpPr>
        <dsp:cNvPr id="0" name=""/>
        <dsp:cNvSpPr/>
      </dsp:nvSpPr>
      <dsp:spPr>
        <a:xfrm>
          <a:off x="1109008" y="2378441"/>
          <a:ext cx="10576754" cy="475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7445" tIns="38100" rIns="38100" bIns="38100" numCol="1" spcCol="1270" anchor="ctr" anchorCtr="0">
          <a:noAutofit/>
        </a:bodyPr>
        <a:lstStyle/>
        <a:p>
          <a:pPr marL="0" lvl="0" indent="0" algn="l" defTabSz="666750" rtl="0">
            <a:lnSpc>
              <a:spcPct val="90000"/>
            </a:lnSpc>
            <a:spcBef>
              <a:spcPct val="0"/>
            </a:spcBef>
            <a:spcAft>
              <a:spcPct val="35000"/>
            </a:spcAft>
            <a:buNone/>
          </a:pPr>
          <a:r>
            <a:rPr lang="en-GB" sz="1500" kern="1200">
              <a:solidFill>
                <a:srgbClr val="FFFFFF"/>
              </a:solidFill>
              <a:latin typeface="Arial"/>
              <a:cs typeface="Arial"/>
            </a:rPr>
            <a:t>There has been a 31% increase in HCSWs from ethnic minority groups during the programme (compared to Dec 2019). </a:t>
          </a:r>
          <a:endParaRPr lang="en-GB" sz="1500" kern="1200">
            <a:latin typeface="Arial"/>
            <a:cs typeface="Arial"/>
          </a:endParaRPr>
        </a:p>
      </dsp:txBody>
      <dsp:txXfrm>
        <a:off x="1109008" y="2378441"/>
        <a:ext cx="10576754" cy="475520"/>
      </dsp:txXfrm>
    </dsp:sp>
    <dsp:sp modelId="{8614A3E1-C602-4343-8E89-F9E387184820}">
      <dsp:nvSpPr>
        <dsp:cNvPr id="0" name=""/>
        <dsp:cNvSpPr/>
      </dsp:nvSpPr>
      <dsp:spPr>
        <a:xfrm>
          <a:off x="811807" y="2319001"/>
          <a:ext cx="594401" cy="59440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94A157-044A-429C-BE41-CF0EB12C780E}">
      <dsp:nvSpPr>
        <dsp:cNvPr id="0" name=""/>
        <dsp:cNvSpPr/>
      </dsp:nvSpPr>
      <dsp:spPr>
        <a:xfrm>
          <a:off x="1033661" y="3092141"/>
          <a:ext cx="10652100" cy="475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7445" tIns="38100" rIns="38100" bIns="38100" numCol="1" spcCol="1270" anchor="ctr" anchorCtr="0">
          <a:noAutofit/>
        </a:bodyPr>
        <a:lstStyle/>
        <a:p>
          <a:pPr marL="0" lvl="0" indent="0" algn="l" defTabSz="666750" rtl="0">
            <a:lnSpc>
              <a:spcPct val="90000"/>
            </a:lnSpc>
            <a:spcBef>
              <a:spcPct val="0"/>
            </a:spcBef>
            <a:spcAft>
              <a:spcPct val="35000"/>
            </a:spcAft>
            <a:buNone/>
          </a:pPr>
          <a:r>
            <a:rPr lang="en-GB" sz="1500" kern="1200">
              <a:solidFill>
                <a:srgbClr val="FFFFFF"/>
              </a:solidFill>
              <a:latin typeface="Arial"/>
              <a:cs typeface="Arial"/>
            </a:rPr>
            <a:t>There has been a 15% increase in the number of male HCSWs during the programme (compared to Dec 2019).</a:t>
          </a:r>
        </a:p>
      </dsp:txBody>
      <dsp:txXfrm>
        <a:off x="1033661" y="3092141"/>
        <a:ext cx="10652100" cy="475520"/>
      </dsp:txXfrm>
    </dsp:sp>
    <dsp:sp modelId="{6ADA75EF-E53E-451B-BA1E-1605C2A8E590}">
      <dsp:nvSpPr>
        <dsp:cNvPr id="0" name=""/>
        <dsp:cNvSpPr/>
      </dsp:nvSpPr>
      <dsp:spPr>
        <a:xfrm>
          <a:off x="736460" y="3032701"/>
          <a:ext cx="594401" cy="59440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8E63E2-81C4-4E9D-A833-934507DC550E}">
      <dsp:nvSpPr>
        <dsp:cNvPr id="0" name=""/>
        <dsp:cNvSpPr/>
      </dsp:nvSpPr>
      <dsp:spPr>
        <a:xfrm>
          <a:off x="797679" y="3805318"/>
          <a:ext cx="10888082" cy="475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7445" tIns="38100" rIns="38100" bIns="38100" numCol="1" spcCol="1270" anchor="ctr" anchorCtr="0">
          <a:noAutofit/>
        </a:bodyPr>
        <a:lstStyle/>
        <a:p>
          <a:pPr marL="0" lvl="0" indent="0" algn="l" defTabSz="666750" rtl="0">
            <a:lnSpc>
              <a:spcPct val="90000"/>
            </a:lnSpc>
            <a:spcBef>
              <a:spcPct val="0"/>
            </a:spcBef>
            <a:spcAft>
              <a:spcPct val="35000"/>
            </a:spcAft>
            <a:buNone/>
          </a:pPr>
          <a:r>
            <a:rPr lang="en-GB" sz="1500" kern="1200">
              <a:solidFill>
                <a:srgbClr val="FFFFFF"/>
              </a:solidFill>
              <a:latin typeface="Arial"/>
              <a:cs typeface="Arial"/>
            </a:rPr>
            <a:t>Supported trusts to improve their Disability Confident accreditation. 13 achieved higher Disability Confident level. </a:t>
          </a:r>
        </a:p>
      </dsp:txBody>
      <dsp:txXfrm>
        <a:off x="797679" y="3805318"/>
        <a:ext cx="10888082" cy="475520"/>
      </dsp:txXfrm>
    </dsp:sp>
    <dsp:sp modelId="{57FC573A-82FE-4842-8482-B596CE01071C}">
      <dsp:nvSpPr>
        <dsp:cNvPr id="0" name=""/>
        <dsp:cNvSpPr/>
      </dsp:nvSpPr>
      <dsp:spPr>
        <a:xfrm>
          <a:off x="500479" y="3745878"/>
          <a:ext cx="594401" cy="59440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F0A5FC-A378-41A3-A336-8B0D49C929FC}">
      <dsp:nvSpPr>
        <dsp:cNvPr id="0" name=""/>
        <dsp:cNvSpPr/>
      </dsp:nvSpPr>
      <dsp:spPr>
        <a:xfrm>
          <a:off x="367053" y="4519018"/>
          <a:ext cx="11318709" cy="475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7445" tIns="38100" rIns="38100" bIns="38100" numCol="1" spcCol="1270" anchor="ctr" anchorCtr="0">
          <a:noAutofit/>
        </a:bodyPr>
        <a:lstStyle/>
        <a:p>
          <a:pPr marL="0" lvl="0" indent="0" algn="l" defTabSz="666750" rtl="0">
            <a:lnSpc>
              <a:spcPct val="90000"/>
            </a:lnSpc>
            <a:spcBef>
              <a:spcPct val="0"/>
            </a:spcBef>
            <a:spcAft>
              <a:spcPct val="35000"/>
            </a:spcAft>
            <a:buNone/>
          </a:pPr>
          <a:r>
            <a:rPr lang="en-GB" sz="1500" u="none" kern="1200">
              <a:latin typeface="Arial"/>
              <a:cs typeface="Arial"/>
            </a:rPr>
            <a:t>A suite of resources developed to support organisations and partners with</a:t>
          </a:r>
          <a:r>
            <a:rPr lang="en-GB" sz="1500" u="none" kern="1200">
              <a:solidFill>
                <a:schemeClr val="bg1"/>
              </a:solidFill>
              <a:latin typeface="Arial"/>
              <a:cs typeface="Arial"/>
            </a:rPr>
            <a:t> WASD. E.g., the VCSE packs utilised by the DWP.</a:t>
          </a:r>
        </a:p>
      </dsp:txBody>
      <dsp:txXfrm>
        <a:off x="367053" y="4519018"/>
        <a:ext cx="11318709" cy="475520"/>
      </dsp:txXfrm>
    </dsp:sp>
    <dsp:sp modelId="{106B814E-F702-45C5-BBA3-9E6A4139FC9A}">
      <dsp:nvSpPr>
        <dsp:cNvPr id="0" name=""/>
        <dsp:cNvSpPr/>
      </dsp:nvSpPr>
      <dsp:spPr>
        <a:xfrm>
          <a:off x="69852" y="4459577"/>
          <a:ext cx="594401" cy="59440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90A331-7ADD-4391-8CA5-606C9BFD26F5}" type="datetimeFigureOut">
              <a:rPr lang="en-GB" smtClean="0"/>
              <a:t>15/04/2024</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GB"/>
              <a:t>NHS Improvement</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EAE16CE-1862-465F-9912-D0001C1A0F9A}" type="slidenum">
              <a:rPr lang="en-GB" smtClean="0"/>
              <a:t>‹#›</a:t>
            </a:fld>
            <a:endParaRPr lang="en-GB"/>
          </a:p>
        </p:txBody>
      </p:sp>
    </p:spTree>
    <p:extLst>
      <p:ext uri="{BB962C8B-B14F-4D97-AF65-F5344CB8AC3E}">
        <p14:creationId xmlns:p14="http://schemas.microsoft.com/office/powerpoint/2010/main" val="85506748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2AE991-F138-4FD8-982E-957F3CA6A0F6}" type="datetimeFigureOut">
              <a:rPr lang="en-GB" smtClean="0"/>
              <a:t>15/04/2024</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GB"/>
              <a:t>NHS Improvement</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90AB7D-FC04-41BF-88F7-E47891A06283}" type="slidenum">
              <a:rPr lang="en-GB" smtClean="0"/>
              <a:t>‹#›</a:t>
            </a:fld>
            <a:endParaRPr lang="en-GB"/>
          </a:p>
        </p:txBody>
      </p:sp>
    </p:spTree>
    <p:extLst>
      <p:ext uri="{BB962C8B-B14F-4D97-AF65-F5344CB8AC3E}">
        <p14:creationId xmlns:p14="http://schemas.microsoft.com/office/powerpoint/2010/main" val="118901105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BFC901-1AB6-44C9-BABF-5007816E3536}"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028825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80C8E706-14B0-4280-B658-FC02D27769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Rectangle 3">
            <a:extLst>
              <a:ext uri="{FF2B5EF4-FFF2-40B4-BE49-F238E27FC236}">
                <a16:creationId xmlns:a16="http://schemas.microsoft.com/office/drawing/2014/main" id="{10117125-6C4A-49D2-9E21-F9E652911318}"/>
              </a:ext>
            </a:extLst>
          </p:cNvPr>
          <p:cNvSpPr>
            <a:spLocks noGrp="1"/>
          </p:cNvSpPr>
          <p:nvPr>
            <p:ph type="body" idx="1"/>
          </p:nvPr>
        </p:nvSpPr>
        <p:spPr bwMode="auto">
          <a:xfrm>
            <a:off x="681038" y="4722813"/>
            <a:ext cx="5440362" cy="4938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82563" algn="l"/>
              </a:tabLst>
            </a:pPr>
            <a:endParaRPr lang="en-GB" altLang="en-US" sz="100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D1D7C9CF-9FF4-4C41-A0E9-98FD18EA1D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a:extLst>
              <a:ext uri="{FF2B5EF4-FFF2-40B4-BE49-F238E27FC236}">
                <a16:creationId xmlns:a16="http://schemas.microsoft.com/office/drawing/2014/main" id="{A4546487-5C33-4D16-86C5-B1A172BE3B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2563" indent="-182563"/>
            <a:endParaRPr lang="en-GB" altLang="en-US">
              <a:ea typeface="ＭＳ Ｐゴシック" panose="020B0600070205080204" pitchFamily="34" charset="-128"/>
            </a:endParaRPr>
          </a:p>
          <a:p>
            <a:pPr marL="182563" indent="-182563"/>
            <a:r>
              <a:rPr lang="en-GB" altLang="en-US">
                <a:ea typeface="ＭＳ Ｐゴシック" panose="020B0600070205080204" pitchFamily="34" charset="-128"/>
              </a:rPr>
              <a:t>Universal Credit is replacing the following benefits and tax credits:</a:t>
            </a:r>
          </a:p>
          <a:p>
            <a:pPr marL="182563" indent="-182563"/>
            <a:r>
              <a:rPr lang="en-GB" altLang="en-US">
                <a:ea typeface="ＭＳ Ｐゴシック" panose="020B0600070205080204" pitchFamily="34" charset="-128"/>
              </a:rPr>
              <a:t>Child Tax Credit</a:t>
            </a:r>
          </a:p>
          <a:p>
            <a:pPr marL="182563" indent="-182563"/>
            <a:r>
              <a:rPr lang="en-GB" altLang="en-US">
                <a:ea typeface="ＭＳ Ｐゴシック" panose="020B0600070205080204" pitchFamily="34" charset="-128"/>
              </a:rPr>
              <a:t>Housing Benefit</a:t>
            </a:r>
          </a:p>
          <a:p>
            <a:pPr marL="182563" indent="-182563"/>
            <a:r>
              <a:rPr lang="en-GB" altLang="en-US">
                <a:ea typeface="ＭＳ Ｐゴシック" panose="020B0600070205080204" pitchFamily="34" charset="-128"/>
              </a:rPr>
              <a:t>Income Support</a:t>
            </a:r>
          </a:p>
          <a:p>
            <a:pPr marL="182563" indent="-182563"/>
            <a:r>
              <a:rPr lang="en-GB" altLang="en-US">
                <a:ea typeface="ＭＳ Ｐゴシック" panose="020B0600070205080204" pitchFamily="34" charset="-128"/>
              </a:rPr>
              <a:t>income-based Jobseeker’s Allowance (JSA)</a:t>
            </a:r>
          </a:p>
          <a:p>
            <a:pPr marL="182563" indent="-182563"/>
            <a:r>
              <a:rPr lang="en-GB" altLang="en-US">
                <a:ea typeface="ＭＳ Ｐゴシック" panose="020B0600070205080204" pitchFamily="34" charset="-128"/>
              </a:rPr>
              <a:t>income-related Employment and Support Allowance (ESA)</a:t>
            </a:r>
          </a:p>
          <a:p>
            <a:pPr marL="182563" indent="-182563"/>
            <a:r>
              <a:rPr lang="en-GB" altLang="en-US">
                <a:ea typeface="ＭＳ Ｐゴシック" panose="020B0600070205080204" pitchFamily="34" charset="-128"/>
              </a:rPr>
              <a:t>Working Tax Credit</a:t>
            </a:r>
          </a:p>
          <a:p>
            <a:pPr marL="182563" indent="-182563"/>
            <a:endParaRPr lang="en-GB" altLang="en-US">
              <a:ea typeface="ＭＳ Ｐゴシック" panose="020B0600070205080204" pitchFamily="34" charset="-128"/>
            </a:endParaRPr>
          </a:p>
          <a:p>
            <a:pPr marL="182563" indent="-182563"/>
            <a:r>
              <a:rPr lang="en-GB" altLang="en-US">
                <a:ea typeface="ＭＳ Ｐゴシック" panose="020B0600070205080204" pitchFamily="34" charset="-128"/>
              </a:rPr>
              <a:t>Once confirmed you are able to work or are in work but not earning enough, will receive support to help find work or increase earnings.</a:t>
            </a:r>
          </a:p>
          <a:p>
            <a:pPr marL="182563" indent="-182563"/>
            <a:endParaRPr lang="en-GB" altLang="en-US">
              <a:ea typeface="ＭＳ Ｐゴシック" panose="020B0600070205080204" pitchFamily="34" charset="-128"/>
            </a:endParaRPr>
          </a:p>
          <a:p>
            <a:pPr marL="182563" indent="-182563"/>
            <a:r>
              <a:rPr lang="en-GB" altLang="en-US">
                <a:ea typeface="ＭＳ Ｐゴシック" panose="020B0600070205080204" pitchFamily="34" charset="-128"/>
              </a:rPr>
              <a:t>Jobcentres divided into districts, regions (or Groups) and National teams. Some big employers have a national account manager.</a:t>
            </a:r>
          </a:p>
          <a:p>
            <a:pPr marL="182563" indent="-182563"/>
            <a:endParaRPr lang="en-GB" altLang="en-US">
              <a:ea typeface="ＭＳ Ｐゴシック" panose="020B0600070205080204" pitchFamily="34" charset="-128"/>
            </a:endParaRPr>
          </a:p>
          <a:p>
            <a:pPr marL="182563" indent="-182563"/>
            <a:r>
              <a:rPr lang="en-GB" altLang="en-US">
                <a:ea typeface="ＭＳ Ｐゴシック" panose="020B0600070205080204" pitchFamily="34" charset="-128"/>
              </a:rPr>
              <a:t>Locally Jobcentres work with claimants/customers to support them to move closer to work (</a:t>
            </a:r>
            <a:r>
              <a:rPr lang="en-GB" altLang="en-US" err="1">
                <a:ea typeface="ＭＳ Ｐゴシック" panose="020B0600070205080204" pitchFamily="34" charset="-128"/>
              </a:rPr>
              <a:t>eg</a:t>
            </a:r>
            <a:r>
              <a:rPr lang="en-GB" altLang="en-US">
                <a:ea typeface="ＭＳ Ｐゴシック" panose="020B0600070205080204" pitchFamily="34" charset="-128"/>
              </a:rPr>
              <a:t> functional skills, confidence skills etc) and ultimately into work</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71ADD0EA-2308-4540-8759-88DA609E74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F6474F45-7034-4EAB-B4B0-BC985E0CBB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lnSpc>
                <a:spcPct val="80000"/>
              </a:lnSpc>
            </a:pPr>
            <a:endParaRPr lang="en-GB" altLang="en-US" sz="1000">
              <a:latin typeface="Arial" panose="020B0604020202020204" pitchFamily="34" charset="0"/>
              <a:ea typeface="ＭＳ Ｐゴシック" panose="020B0600070205080204" pitchFamily="34" charset="-128"/>
            </a:endParaRPr>
          </a:p>
        </p:txBody>
      </p:sp>
      <p:sp>
        <p:nvSpPr>
          <p:cNvPr id="8196" name="Slide Number Placeholder 3">
            <a:extLst>
              <a:ext uri="{FF2B5EF4-FFF2-40B4-BE49-F238E27FC236}">
                <a16:creationId xmlns:a16="http://schemas.microsoft.com/office/drawing/2014/main" id="{8F1CB8DD-EFDD-4252-B4FC-4E4FCC8E27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7713"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50938"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129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73275"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30475"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87675"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44875"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02075"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8F1E7F7-C5CD-4FEA-A7A7-CA6D4BFB251A}"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1BCADFF-D195-4073-9825-44742F272F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ctangle 3">
            <a:extLst>
              <a:ext uri="{FF2B5EF4-FFF2-40B4-BE49-F238E27FC236}">
                <a16:creationId xmlns:a16="http://schemas.microsoft.com/office/drawing/2014/main" id="{54BC467B-B26D-42B6-B32A-1665864E57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115000"/>
              </a:lnSpc>
              <a:buFont typeface="Symbol" panose="05050102010706020507" pitchFamily="18" charset="2"/>
              <a:buChar char=""/>
            </a:pPr>
            <a:r>
              <a:rPr lang="en-GB" sz="1000">
                <a:solidFill>
                  <a:schemeClr val="bg1"/>
                </a:solidFill>
                <a:effectLst/>
                <a:latin typeface="Arial"/>
                <a:ea typeface="Calibri" panose="020F0502020204030204" pitchFamily="34" charset="0"/>
                <a:cs typeface="Times New Roman"/>
              </a:rPr>
              <a:t>In work but with support can earn more – </a:t>
            </a:r>
            <a:r>
              <a:rPr lang="en-GB" sz="1000" b="1">
                <a:solidFill>
                  <a:schemeClr val="bg1"/>
                </a:solidFill>
                <a:effectLst/>
                <a:latin typeface="Arial"/>
                <a:ea typeface="Calibri" panose="020F0502020204030204" pitchFamily="34" charset="0"/>
                <a:cs typeface="Times New Roman"/>
              </a:rPr>
              <a:t>in work support</a:t>
            </a:r>
          </a:p>
          <a:p>
            <a:pPr marL="342900" indent="-342900">
              <a:lnSpc>
                <a:spcPct val="115000"/>
              </a:lnSpc>
              <a:buFont typeface="Symbol" panose="05050102010706020507" pitchFamily="18" charset="2"/>
              <a:buChar char=""/>
            </a:pPr>
            <a:r>
              <a:rPr lang="en-GB" sz="1000">
                <a:solidFill>
                  <a:schemeClr val="bg1"/>
                </a:solidFill>
                <a:latin typeface="Arial"/>
                <a:ea typeface="Calibri" panose="020F0502020204030204" pitchFamily="34" charset="0"/>
                <a:cs typeface="Times New Roman"/>
              </a:rPr>
              <a:t>In work facing redundancy – </a:t>
            </a:r>
            <a:r>
              <a:rPr lang="en-GB" sz="1000" b="1">
                <a:solidFill>
                  <a:schemeClr val="bg1"/>
                </a:solidFill>
                <a:latin typeface="Arial"/>
                <a:ea typeface="Calibri" panose="020F0502020204030204" pitchFamily="34" charset="0"/>
                <a:cs typeface="Times New Roman"/>
              </a:rPr>
              <a:t>Rapid Response Service</a:t>
            </a:r>
          </a:p>
          <a:p>
            <a:pPr marL="342900" indent="-342900">
              <a:lnSpc>
                <a:spcPct val="115000"/>
              </a:lnSpc>
              <a:buFont typeface="Symbol" panose="05050102010706020507" pitchFamily="18" charset="2"/>
              <a:buChar char=""/>
            </a:pPr>
            <a:r>
              <a:rPr lang="en-GB" sz="1000">
                <a:solidFill>
                  <a:schemeClr val="bg1"/>
                </a:solidFill>
                <a:latin typeface="Arial"/>
                <a:ea typeface="Calibri" panose="020F0502020204030204" pitchFamily="34" charset="0"/>
                <a:cs typeface="Times New Roman"/>
              </a:rPr>
              <a:t>Ex-forces and families</a:t>
            </a:r>
          </a:p>
          <a:p>
            <a:pPr marL="342900" indent="-342900">
              <a:lnSpc>
                <a:spcPct val="115000"/>
              </a:lnSpc>
              <a:buFont typeface="Symbol" panose="05050102010706020507" pitchFamily="18" charset="2"/>
              <a:buChar char=""/>
            </a:pPr>
            <a:r>
              <a:rPr lang="en-GB" sz="1000">
                <a:solidFill>
                  <a:schemeClr val="bg1"/>
                </a:solidFill>
                <a:latin typeface="Arial"/>
                <a:ea typeface="Calibri" panose="020F0502020204030204" pitchFamily="34" charset="0"/>
                <a:cs typeface="Times New Roman"/>
              </a:rPr>
              <a:t>Ex-offenders</a:t>
            </a:r>
          </a:p>
          <a:p>
            <a:pPr marL="342900" indent="-342900">
              <a:lnSpc>
                <a:spcPct val="115000"/>
              </a:lnSpc>
              <a:buFont typeface="Symbol" panose="05050102010706020507" pitchFamily="18" charset="2"/>
              <a:buChar char=""/>
            </a:pPr>
            <a:r>
              <a:rPr lang="en-GB" sz="1000">
                <a:solidFill>
                  <a:schemeClr val="bg1"/>
                </a:solidFill>
                <a:latin typeface="Arial"/>
                <a:ea typeface="Calibri" panose="020F0502020204030204" pitchFamily="34" charset="0"/>
                <a:cs typeface="Times New Roman"/>
              </a:rPr>
              <a:t>Older jobseekers</a:t>
            </a:r>
          </a:p>
          <a:p>
            <a:pPr marL="342900" indent="-342900">
              <a:lnSpc>
                <a:spcPct val="115000"/>
              </a:lnSpc>
              <a:buFont typeface="Symbol" panose="05050102010706020507" pitchFamily="18" charset="2"/>
              <a:buChar char=""/>
            </a:pPr>
            <a:r>
              <a:rPr lang="en-GB" sz="1000">
                <a:solidFill>
                  <a:schemeClr val="bg1"/>
                </a:solidFill>
                <a:latin typeface="Arial"/>
                <a:ea typeface="Calibri" panose="020F0502020204030204" pitchFamily="34" charset="0"/>
                <a:cs typeface="Times New Roman"/>
              </a:rPr>
              <a:t>Younger jobseekers</a:t>
            </a:r>
          </a:p>
          <a:p>
            <a:pPr marL="342900" indent="-342900">
              <a:lnSpc>
                <a:spcPct val="115000"/>
              </a:lnSpc>
              <a:buFont typeface="Symbol" panose="05050102010706020507" pitchFamily="18" charset="2"/>
              <a:buChar char=""/>
            </a:pPr>
            <a:r>
              <a:rPr lang="en-GB" sz="1000">
                <a:solidFill>
                  <a:schemeClr val="bg1"/>
                </a:solidFill>
                <a:latin typeface="Arial"/>
                <a:ea typeface="Calibri" panose="020F0502020204030204" pitchFamily="34" charset="0"/>
                <a:cs typeface="Times New Roman"/>
              </a:rPr>
              <a:t>Schools – </a:t>
            </a:r>
            <a:r>
              <a:rPr lang="en-GB" sz="1000" b="1">
                <a:solidFill>
                  <a:schemeClr val="bg1"/>
                </a:solidFill>
                <a:latin typeface="Arial"/>
                <a:ea typeface="Calibri" panose="020F0502020204030204" pitchFamily="34" charset="0"/>
                <a:cs typeface="Times New Roman"/>
              </a:rPr>
              <a:t>schools advisers</a:t>
            </a:r>
          </a:p>
          <a:p>
            <a:pPr marL="342900" indent="-342900">
              <a:lnSpc>
                <a:spcPct val="115000"/>
              </a:lnSpc>
              <a:buFont typeface="Symbol" panose="05050102010706020507" pitchFamily="18" charset="2"/>
              <a:buChar char=""/>
            </a:pPr>
            <a:r>
              <a:rPr lang="en-GB" sz="1000">
                <a:solidFill>
                  <a:schemeClr val="bg1"/>
                </a:solidFill>
                <a:latin typeface="Arial"/>
                <a:ea typeface="Calibri" panose="020F0502020204030204" pitchFamily="34" charset="0"/>
                <a:cs typeface="Times New Roman"/>
              </a:rPr>
              <a:t>All communities and community groups – </a:t>
            </a:r>
            <a:r>
              <a:rPr lang="en-GB" sz="1000" err="1">
                <a:solidFill>
                  <a:schemeClr val="bg1"/>
                </a:solidFill>
                <a:latin typeface="Arial"/>
                <a:ea typeface="Calibri" panose="020F0502020204030204" pitchFamily="34" charset="0"/>
                <a:cs typeface="Times New Roman"/>
              </a:rPr>
              <a:t>incl</a:t>
            </a:r>
            <a:r>
              <a:rPr lang="en-GB" sz="1000">
                <a:solidFill>
                  <a:schemeClr val="bg1"/>
                </a:solidFill>
                <a:latin typeface="Arial"/>
                <a:ea typeface="Calibri" panose="020F0502020204030204" pitchFamily="34" charset="0"/>
                <a:cs typeface="Times New Roman"/>
              </a:rPr>
              <a:t> BAME communities, Princes Trust, </a:t>
            </a:r>
          </a:p>
          <a:p>
            <a:pPr marL="342900" indent="-342900">
              <a:lnSpc>
                <a:spcPct val="115000"/>
              </a:lnSpc>
              <a:buFont typeface="Symbol" panose="05050102010706020507" pitchFamily="18" charset="2"/>
              <a:buChar char=""/>
            </a:pPr>
            <a:r>
              <a:rPr lang="en-GB" sz="1000" err="1">
                <a:solidFill>
                  <a:schemeClr val="bg1"/>
                </a:solidFill>
                <a:latin typeface="Arial"/>
                <a:ea typeface="Calibri" panose="020F0502020204030204" pitchFamily="34" charset="0"/>
                <a:cs typeface="Times New Roman"/>
              </a:rPr>
              <a:t>Resettlers</a:t>
            </a:r>
            <a:endParaRPr lang="en-GB" sz="1000">
              <a:solidFill>
                <a:schemeClr val="bg1"/>
              </a:solidFill>
              <a:latin typeface="Arial"/>
              <a:ea typeface="Calibri" panose="020F0502020204030204" pitchFamily="34" charset="0"/>
              <a:cs typeface="Times New Roman"/>
            </a:endParaRPr>
          </a:p>
          <a:p>
            <a:pPr marL="342900" indent="-342900">
              <a:lnSpc>
                <a:spcPct val="115000"/>
              </a:lnSpc>
              <a:buFont typeface="Symbol" panose="05050102010706020507" pitchFamily="18" charset="2"/>
              <a:buChar char=""/>
            </a:pPr>
            <a:r>
              <a:rPr lang="en-GB" sz="1000">
                <a:solidFill>
                  <a:schemeClr val="bg1"/>
                </a:solidFill>
                <a:latin typeface="Arial"/>
                <a:ea typeface="Calibri" panose="020F0502020204030204" pitchFamily="34" charset="0"/>
                <a:cs typeface="Times New Roman"/>
              </a:rPr>
              <a:t>On a health journey – </a:t>
            </a:r>
            <a:r>
              <a:rPr lang="en-GB" sz="1000" b="1">
                <a:solidFill>
                  <a:schemeClr val="bg1"/>
                </a:solidFill>
                <a:latin typeface="Arial"/>
                <a:ea typeface="Calibri" panose="020F0502020204030204" pitchFamily="34" charset="0"/>
                <a:cs typeface="Times New Roman"/>
              </a:rPr>
              <a:t>including neurodiverse customers, those looking to get back to work after illness and those with addictions – Also DC</a:t>
            </a:r>
          </a:p>
          <a:p>
            <a:pPr marL="342900" indent="-342900">
              <a:lnSpc>
                <a:spcPct val="115000"/>
              </a:lnSpc>
              <a:buFont typeface="Symbol" panose="05050102010706020507" pitchFamily="18" charset="2"/>
              <a:buChar char=""/>
            </a:pPr>
            <a:endParaRPr lang="en-GB" sz="1000" b="1">
              <a:solidFill>
                <a:schemeClr val="bg1"/>
              </a:solidFill>
              <a:latin typeface="Arial"/>
              <a:ea typeface="Calibri" panose="020F0502020204030204" pitchFamily="34" charset="0"/>
              <a:cs typeface="Times New Roman"/>
            </a:endParaRPr>
          </a:p>
          <a:p>
            <a:pPr marL="0" indent="0">
              <a:lnSpc>
                <a:spcPct val="115000"/>
              </a:lnSpc>
              <a:buFont typeface="Symbol" panose="05050102010706020507" pitchFamily="18" charset="2"/>
              <a:buNone/>
            </a:pPr>
            <a:r>
              <a:rPr lang="en-GB" sz="1000" b="1">
                <a:solidFill>
                  <a:schemeClr val="bg1"/>
                </a:solidFill>
                <a:latin typeface="Arial"/>
                <a:ea typeface="Calibri" panose="020F0502020204030204" pitchFamily="34" charset="0"/>
                <a:cs typeface="Times New Roman"/>
              </a:rPr>
              <a:t>We work to  </a:t>
            </a:r>
          </a:p>
          <a:p>
            <a:pPr marL="182563" indent="-182563"/>
            <a:endParaRPr lang="en-GB" altLang="en-US" sz="100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3916AABF-B27D-4596-B1B2-0FF1DF07EC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a:extLst>
              <a:ext uri="{FF2B5EF4-FFF2-40B4-BE49-F238E27FC236}">
                <a16:creationId xmlns:a16="http://schemas.microsoft.com/office/drawing/2014/main" id="{433BE447-E0C0-4FCA-B367-6827AF8881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2563" indent="-182563">
              <a:lnSpc>
                <a:spcPct val="80000"/>
              </a:lnSpc>
            </a:pPr>
            <a:r>
              <a:rPr lang="en-GB" altLang="en-US" sz="800">
                <a:latin typeface="Arial" panose="020B0604020202020204" pitchFamily="34" charset="0"/>
                <a:ea typeface="ＭＳ Ｐゴシック" panose="020B0600070205080204" pitchFamily="34" charset="-128"/>
              </a:rPr>
              <a:t>Perceptions and challenges and how we can overcome this….</a:t>
            </a:r>
          </a:p>
        </p:txBody>
      </p:sp>
    </p:spTree>
    <p:extLst>
      <p:ext uri="{BB962C8B-B14F-4D97-AF65-F5344CB8AC3E}">
        <p14:creationId xmlns:p14="http://schemas.microsoft.com/office/powerpoint/2010/main" val="2809060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29207D96-9662-421D-874E-EDB011056C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Rectangle 3">
            <a:extLst>
              <a:ext uri="{FF2B5EF4-FFF2-40B4-BE49-F238E27FC236}">
                <a16:creationId xmlns:a16="http://schemas.microsoft.com/office/drawing/2014/main" id="{EA3914A0-8E92-4FF4-87AE-9CEBC64B7B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2563" indent="-182563"/>
            <a:endParaRPr lang="en-GB" altLang="en-US" sz="1000" i="1">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84350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64F94-9309-4427-8CF5-342AAA71885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8470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64F94-9309-4427-8CF5-342AAA71885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8470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64F94-9309-4427-8CF5-342AAA71885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9224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64F94-9309-4427-8CF5-342AAA71885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8470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AHPSW’s are recruited at entry or intermediate level stages, and everyone is given equal opportunity through training and development to acquire the knowledge and skills required to function effectively in their roles and to progress to the next level.</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The trust is committed to use the NHS England AHP workforce strategy (Grow Your Own) to build the workforce capacity and capability of all our AHP support workforce across AHP services.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BFC901-1AB6-44C9-BABF-5007816E3536}"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203816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64F94-9309-4427-8CF5-342AAA71885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4578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64F94-9309-4427-8CF5-342AAA71885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5736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64F94-9309-4427-8CF5-342AAA71885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8470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64F94-9309-4427-8CF5-342AAA71885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84705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64F94-9309-4427-8CF5-342AAA71885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8470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64F94-9309-4427-8CF5-342AAA71885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8470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64F94-9309-4427-8CF5-342AAA71885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93605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64F94-9309-4427-8CF5-342AAA71885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1618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64F94-9309-4427-8CF5-342AAA71885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84705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64F94-9309-4427-8CF5-342AAA71885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8470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0175" y="773113"/>
            <a:ext cx="6580188" cy="37020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My NHS journey started in 2014 after completing a BSc degree in Health &amp; Social Care with The Open University in 2013.  I worked as a Band 2 HCA in different acute settings and use to be very fascinated at the impact of physical therapy in improving patient’s care and QOL. I then joined UCLH in 2015 as a Therapy Assistant and was given all the support I needed in-work to develop the knowledge and skills I required to progress from the support worker level through to my present level. I took every that I was given to develop across the 4 pillars of practice.</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BFDD88-B61A-4D67-A548-5A5CA4955F5F}"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29379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mj-lt"/>
              <a:buAutoNum type="arabicPeriod"/>
              <a:tabLst>
                <a:tab pos="457200" algn="l"/>
              </a:tabLst>
            </a:pPr>
            <a:r>
              <a:rPr lang="en-GB" sz="1800">
                <a:effectLst/>
                <a:latin typeface="Calibri" panose="020F0502020204030204" pitchFamily="34" charset="0"/>
                <a:ea typeface="Calibri" panose="020F0502020204030204" pitchFamily="34" charset="0"/>
                <a:cs typeface="Times New Roman" panose="02020603050405020304" pitchFamily="18" charset="0"/>
              </a:rPr>
              <a:t>I acquired clinical knowledge, skills and competence required to provide safe &amp; person-centred care/services to patients: This includes providing daily rehabilitations, progressing patients’ mobility and improving functional outcomes post-surgery.</a:t>
            </a:r>
          </a:p>
          <a:p>
            <a:pPr marL="342900" lvl="0" indent="-342900">
              <a:lnSpc>
                <a:spcPct val="107000"/>
              </a:lnSpc>
              <a:spcAft>
                <a:spcPts val="800"/>
              </a:spcAft>
              <a:buFont typeface="+mj-lt"/>
              <a:buAutoNum type="arabicPeriod"/>
              <a:tabLst>
                <a:tab pos="457200" algn="l"/>
              </a:tabLst>
            </a:pPr>
            <a:r>
              <a:rPr lang="en-GB" sz="1800">
                <a:effectLst/>
                <a:latin typeface="Calibri" panose="020F0502020204030204" pitchFamily="34" charset="0"/>
                <a:ea typeface="Calibri" panose="020F0502020204030204" pitchFamily="34" charset="0"/>
                <a:cs typeface="Times New Roman" panose="02020603050405020304" pitchFamily="18" charset="0"/>
              </a:rPr>
              <a:t>I acquired the knowledge &amp; skills required to lead and enable effective learning in my workplace. </a:t>
            </a:r>
          </a:p>
          <a:p>
            <a:pPr marL="342900" lvl="0" indent="-342900">
              <a:lnSpc>
                <a:spcPct val="107000"/>
              </a:lnSpc>
              <a:spcAft>
                <a:spcPts val="800"/>
              </a:spcAft>
              <a:buFont typeface="+mj-lt"/>
              <a:buAutoNum type="arabicPeriod"/>
              <a:tabLst>
                <a:tab pos="457200" algn="l"/>
              </a:tabLst>
            </a:pPr>
            <a:r>
              <a:rPr lang="en-GB" sz="1800">
                <a:effectLst/>
                <a:latin typeface="Calibri" panose="020F0502020204030204" pitchFamily="34" charset="0"/>
                <a:ea typeface="Calibri" panose="020F0502020204030204" pitchFamily="34" charset="0"/>
                <a:cs typeface="Times New Roman" panose="02020603050405020304" pitchFamily="18" charset="0"/>
              </a:rPr>
              <a:t>Leadership: I understood the importance of being a role model while supervising and supporting others.</a:t>
            </a:r>
          </a:p>
          <a:p>
            <a:pPr marL="342900" lvl="0" indent="-342900">
              <a:lnSpc>
                <a:spcPct val="107000"/>
              </a:lnSpc>
              <a:spcAft>
                <a:spcPts val="800"/>
              </a:spcAft>
              <a:buFont typeface="+mj-lt"/>
              <a:buAutoNum type="arabicPeriod"/>
              <a:tabLst>
                <a:tab pos="457200" algn="l"/>
              </a:tabLst>
            </a:pPr>
            <a:r>
              <a:rPr lang="en-GB" sz="1800">
                <a:effectLst/>
                <a:latin typeface="Calibri" panose="020F0502020204030204" pitchFamily="34" charset="0"/>
                <a:ea typeface="Calibri" panose="020F0502020204030204" pitchFamily="34" charset="0"/>
                <a:cs typeface="Times New Roman" panose="02020603050405020304" pitchFamily="18" charset="0"/>
              </a:rPr>
              <a:t>I acquired the knowledge and skills to use evidence to inform practice for instance, I am currently compiling AHPSWs data on recruitment, vacancy, and leavers, in order to explore reasons for attrition and how we can improve AHP support staff retention.</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BFDD88-B61A-4D67-A548-5A5CA4955F5F}"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825629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3625D2-0F46-4FD3-BCC3-D26AAAEEFC91}"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2448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3625D2-0F46-4FD3-BCC3-D26AAAEEFC91}"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6743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3625D2-0F46-4FD3-BCC3-D26AAAEEFC91}"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7974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380478-9D38-4D65-BF60-60AFA09816A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9820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380478-9D38-4D65-BF60-60AFA09816A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3085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pn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png"/><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7.png"/><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0.pn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GB"/>
              <a:t>Click to edit Master title style</a:t>
            </a:r>
            <a:endParaRPr lang="en-US"/>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ACC86F6C-4ACD-2142-8A85-51085CA2462E}" type="datetimeFigureOut">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52C8CD-56F5-924B-AB4A-4F6004FA9B0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0804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lIns="45720" tIns="0" rIns="4572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CC86F6C-4ACD-2142-8A85-51085CA2462E}" type="datetimeFigureOut">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52C8CD-56F5-924B-AB4A-4F6004FA9B07}" type="slidenum">
              <a:rPr lang="en-US" smtClean="0"/>
              <a:t>‹#›</a:t>
            </a:fld>
            <a:endParaRPr lang="en-US"/>
          </a:p>
        </p:txBody>
      </p:sp>
    </p:spTree>
    <p:extLst>
      <p:ext uri="{BB962C8B-B14F-4D97-AF65-F5344CB8AC3E}">
        <p14:creationId xmlns:p14="http://schemas.microsoft.com/office/powerpoint/2010/main" val="39422311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A003AC-A943-4E55-BF65-76A85D3C3F83}" type="datetimeFigureOut">
              <a:rPr lang="en-GB" smtClean="0"/>
              <a:t>15/04/2024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044B32-6C95-4A6B-AED0-46E64ECD4406}" type="slidenum">
              <a:rPr lang="en-GB" smtClean="0"/>
              <a:t>‹#›</a:t>
            </a:fld>
            <a:endParaRPr lang="en-GB"/>
          </a:p>
        </p:txBody>
      </p:sp>
    </p:spTree>
    <p:extLst>
      <p:ext uri="{BB962C8B-B14F-4D97-AF65-F5344CB8AC3E}">
        <p14:creationId xmlns:p14="http://schemas.microsoft.com/office/powerpoint/2010/main" val="40660211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AA003AC-A943-4E55-BF65-76A85D3C3F83}" type="datetimeFigureOut">
              <a:rPr lang="en-GB" smtClean="0"/>
              <a:t>15/04/2024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8044B32-6C95-4A6B-AED0-46E64ECD4406}" type="slidenum">
              <a:rPr lang="en-GB" smtClean="0"/>
              <a:t>‹#›</a:t>
            </a:fld>
            <a:endParaRPr lang="en-GB"/>
          </a:p>
        </p:txBody>
      </p:sp>
    </p:spTree>
    <p:extLst>
      <p:ext uri="{BB962C8B-B14F-4D97-AF65-F5344CB8AC3E}">
        <p14:creationId xmlns:p14="http://schemas.microsoft.com/office/powerpoint/2010/main" val="36585598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AA003AC-A943-4E55-BF65-76A85D3C3F83}" type="datetimeFigureOut">
              <a:rPr lang="en-GB" smtClean="0"/>
              <a:t>15/04/2024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8044B32-6C95-4A6B-AED0-46E64ECD4406}" type="slidenum">
              <a:rPr lang="en-GB" smtClean="0"/>
              <a:t>‹#›</a:t>
            </a:fld>
            <a:endParaRPr lang="en-GB"/>
          </a:p>
        </p:txBody>
      </p:sp>
    </p:spTree>
    <p:extLst>
      <p:ext uri="{BB962C8B-B14F-4D97-AF65-F5344CB8AC3E}">
        <p14:creationId xmlns:p14="http://schemas.microsoft.com/office/powerpoint/2010/main" val="33047821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AA003AC-A943-4E55-BF65-76A85D3C3F83}" type="datetimeFigureOut">
              <a:rPr lang="en-GB" smtClean="0"/>
              <a:t>15/04/2024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8044B32-6C95-4A6B-AED0-46E64ECD4406}" type="slidenum">
              <a:rPr lang="en-GB" smtClean="0"/>
              <a:t>‹#›</a:t>
            </a:fld>
            <a:endParaRPr lang="en-GB"/>
          </a:p>
        </p:txBody>
      </p:sp>
    </p:spTree>
    <p:extLst>
      <p:ext uri="{BB962C8B-B14F-4D97-AF65-F5344CB8AC3E}">
        <p14:creationId xmlns:p14="http://schemas.microsoft.com/office/powerpoint/2010/main" val="40703039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692696"/>
            <a:ext cx="4011084" cy="742404"/>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692697"/>
            <a:ext cx="6815667" cy="543346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A003AC-A943-4E55-BF65-76A85D3C3F83}" type="datetimeFigureOut">
              <a:rPr lang="en-GB" smtClean="0"/>
              <a:t>15/04/2024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8044B32-6C95-4A6B-AED0-46E64ECD4406}" type="slidenum">
              <a:rPr lang="en-GB" smtClean="0"/>
              <a:t>‹#›</a:t>
            </a:fld>
            <a:endParaRPr lang="en-GB"/>
          </a:p>
        </p:txBody>
      </p:sp>
    </p:spTree>
    <p:extLst>
      <p:ext uri="{BB962C8B-B14F-4D97-AF65-F5344CB8AC3E}">
        <p14:creationId xmlns:p14="http://schemas.microsoft.com/office/powerpoint/2010/main" val="34364349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A003AC-A943-4E55-BF65-76A85D3C3F83}" type="datetimeFigureOut">
              <a:rPr lang="en-GB" smtClean="0"/>
              <a:t>15/04/2024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8044B32-6C95-4A6B-AED0-46E64ECD4406}" type="slidenum">
              <a:rPr lang="en-GB" smtClean="0"/>
              <a:t>‹#›</a:t>
            </a:fld>
            <a:endParaRPr lang="en-GB"/>
          </a:p>
        </p:txBody>
      </p:sp>
    </p:spTree>
    <p:extLst>
      <p:ext uri="{BB962C8B-B14F-4D97-AF65-F5344CB8AC3E}">
        <p14:creationId xmlns:p14="http://schemas.microsoft.com/office/powerpoint/2010/main" val="14009699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A003AC-A943-4E55-BF65-76A85D3C3F83}" type="datetimeFigureOut">
              <a:rPr lang="en-GB" smtClean="0"/>
              <a:t>15/04/2024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044B32-6C95-4A6B-AED0-46E64ECD4406}" type="slidenum">
              <a:rPr lang="en-GB" smtClean="0"/>
              <a:t>‹#›</a:t>
            </a:fld>
            <a:endParaRPr lang="en-GB"/>
          </a:p>
        </p:txBody>
      </p:sp>
    </p:spTree>
    <p:extLst>
      <p:ext uri="{BB962C8B-B14F-4D97-AF65-F5344CB8AC3E}">
        <p14:creationId xmlns:p14="http://schemas.microsoft.com/office/powerpoint/2010/main" val="22169156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836712"/>
            <a:ext cx="2743200" cy="5289451"/>
          </a:xfrm>
        </p:spPr>
        <p:txBody>
          <a:bodyPr vert="eaVert"/>
          <a:lstStyle>
            <a:lvl1pPr>
              <a:defRPr>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Vertical Text Placeholder 2"/>
          <p:cNvSpPr>
            <a:spLocks noGrp="1"/>
          </p:cNvSpPr>
          <p:nvPr>
            <p:ph type="body" orient="vert" idx="1"/>
          </p:nvPr>
        </p:nvSpPr>
        <p:spPr>
          <a:xfrm>
            <a:off x="609600" y="836712"/>
            <a:ext cx="8026400" cy="5289451"/>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A003AC-A943-4E55-BF65-76A85D3C3F83}" type="datetimeFigureOut">
              <a:rPr lang="en-GB" smtClean="0"/>
              <a:t>15/04/2024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044B32-6C95-4A6B-AED0-46E64ECD4406}" type="slidenum">
              <a:rPr lang="en-GB" smtClean="0"/>
              <a:t>‹#›</a:t>
            </a:fld>
            <a:endParaRPr lang="en-GB"/>
          </a:p>
        </p:txBody>
      </p:sp>
    </p:spTree>
    <p:extLst>
      <p:ext uri="{BB962C8B-B14F-4D97-AF65-F5344CB8AC3E}">
        <p14:creationId xmlns:p14="http://schemas.microsoft.com/office/powerpoint/2010/main" val="4698139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9793" y="1052736"/>
            <a:ext cx="5390400" cy="4042800"/>
          </a:xfrm>
          <a:prstGeom prst="rect">
            <a:avLst/>
          </a:prstGeom>
        </p:spPr>
      </p:pic>
      <p:sp>
        <p:nvSpPr>
          <p:cNvPr id="3" name="Subtitle 2"/>
          <p:cNvSpPr>
            <a:spLocks noGrp="1"/>
          </p:cNvSpPr>
          <p:nvPr>
            <p:ph type="subTitle" idx="1" hasCustomPrompt="1"/>
          </p:nvPr>
        </p:nvSpPr>
        <p:spPr>
          <a:xfrm>
            <a:off x="2007029" y="5266492"/>
            <a:ext cx="8534400" cy="528406"/>
          </a:xfrm>
        </p:spPr>
        <p:txBody>
          <a:bodyPr>
            <a:normAutofit/>
          </a:bodyPr>
          <a:lstStyle>
            <a:lvl1pPr marL="0" indent="0" algn="ctr">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of presentation here</a:t>
            </a:r>
          </a:p>
        </p:txBody>
      </p:sp>
      <p:sp>
        <p:nvSpPr>
          <p:cNvPr id="9" name="Title 8"/>
          <p:cNvSpPr>
            <a:spLocks noGrp="1"/>
          </p:cNvSpPr>
          <p:nvPr>
            <p:ph type="title" hasCustomPrompt="1"/>
          </p:nvPr>
        </p:nvSpPr>
        <p:spPr>
          <a:xfrm>
            <a:off x="3609628" y="1268760"/>
            <a:ext cx="4896544" cy="3096344"/>
          </a:xfrm>
        </p:spPr>
        <p:txBody>
          <a:bodyPr>
            <a:normAutofit/>
          </a:bodyPr>
          <a:lstStyle>
            <a:lvl1pPr>
              <a:defRPr sz="3200" baseline="0">
                <a:solidFill>
                  <a:schemeClr val="bg1"/>
                </a:solidFill>
              </a:defRPr>
            </a:lvl1pPr>
          </a:lstStyle>
          <a:p>
            <a:r>
              <a:rPr lang="en-GB"/>
              <a:t>Title of presentation here</a:t>
            </a:r>
          </a:p>
        </p:txBody>
      </p:sp>
      <p:pic>
        <p:nvPicPr>
          <p:cNvPr id="2" name="Picture 1" descr="Excellent Care Bubble and Bars socmed blank PPT@4x.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371" y="5906823"/>
            <a:ext cx="11329259" cy="820636"/>
          </a:xfrm>
          <a:prstGeom prst="rect">
            <a:avLst/>
          </a:prstGeom>
        </p:spPr>
      </p:pic>
      <p:sp>
        <p:nvSpPr>
          <p:cNvPr id="11" name="Content Placeholder 10"/>
          <p:cNvSpPr>
            <a:spLocks noGrp="1"/>
          </p:cNvSpPr>
          <p:nvPr>
            <p:ph sz="quarter" idx="10" hasCustomPrompt="1"/>
          </p:nvPr>
        </p:nvSpPr>
        <p:spPr>
          <a:xfrm>
            <a:off x="1487487" y="6120000"/>
            <a:ext cx="10273143" cy="325140"/>
          </a:xfrm>
        </p:spPr>
        <p:txBody>
          <a:bodyPr>
            <a:noAutofit/>
          </a:bodyPr>
          <a:lstStyle>
            <a:lvl1pPr marL="0" indent="0">
              <a:buNone/>
              <a:defRPr sz="1200" baseline="0">
                <a:solidFill>
                  <a:srgbClr val="0072C6"/>
                </a:solidFill>
              </a:defRPr>
            </a:lvl1pPr>
          </a:lstStyle>
          <a:p>
            <a:pPr lvl="0"/>
            <a:r>
              <a:rPr lang="en-GB"/>
              <a:t>Put division or department here</a:t>
            </a:r>
          </a:p>
        </p:txBody>
      </p:sp>
    </p:spTree>
    <p:extLst>
      <p:ext uri="{BB962C8B-B14F-4D97-AF65-F5344CB8AC3E}">
        <p14:creationId xmlns:p14="http://schemas.microsoft.com/office/powerpoint/2010/main" val="21617429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9793" y="1052736"/>
            <a:ext cx="5390400" cy="4042800"/>
          </a:xfrm>
          <a:prstGeom prst="rect">
            <a:avLst/>
          </a:prstGeom>
        </p:spPr>
      </p:pic>
      <p:sp>
        <p:nvSpPr>
          <p:cNvPr id="3" name="Subtitle 2"/>
          <p:cNvSpPr>
            <a:spLocks noGrp="1"/>
          </p:cNvSpPr>
          <p:nvPr>
            <p:ph type="subTitle" idx="1" hasCustomPrompt="1"/>
          </p:nvPr>
        </p:nvSpPr>
        <p:spPr>
          <a:xfrm>
            <a:off x="2007029" y="5266492"/>
            <a:ext cx="8534400" cy="528406"/>
          </a:xfrm>
        </p:spPr>
        <p:txBody>
          <a:bodyPr>
            <a:normAutofit/>
          </a:bodyPr>
          <a:lstStyle>
            <a:lvl1pPr marL="0" indent="0" algn="ctr">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of presentation here</a:t>
            </a:r>
          </a:p>
        </p:txBody>
      </p:sp>
      <p:sp>
        <p:nvSpPr>
          <p:cNvPr id="9" name="Title 8"/>
          <p:cNvSpPr>
            <a:spLocks noGrp="1"/>
          </p:cNvSpPr>
          <p:nvPr>
            <p:ph type="title" hasCustomPrompt="1"/>
          </p:nvPr>
        </p:nvSpPr>
        <p:spPr>
          <a:xfrm>
            <a:off x="3609628" y="1268760"/>
            <a:ext cx="4896544" cy="3096344"/>
          </a:xfrm>
        </p:spPr>
        <p:txBody>
          <a:bodyPr>
            <a:normAutofit/>
          </a:bodyPr>
          <a:lstStyle>
            <a:lvl1pPr>
              <a:defRPr sz="3200" baseline="0">
                <a:solidFill>
                  <a:schemeClr val="bg1"/>
                </a:solidFill>
              </a:defRPr>
            </a:lvl1pPr>
          </a:lstStyle>
          <a:p>
            <a:r>
              <a:rPr lang="en-GB"/>
              <a:t>Title of presentation here</a:t>
            </a:r>
          </a:p>
        </p:txBody>
      </p:sp>
      <p:pic>
        <p:nvPicPr>
          <p:cNvPr id="2" name="Picture 1" descr="Excellent Care Bubble and Bars socmed blank PPT@4x.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371" y="5906823"/>
            <a:ext cx="11329259" cy="820636"/>
          </a:xfrm>
          <a:prstGeom prst="rect">
            <a:avLst/>
          </a:prstGeom>
        </p:spPr>
      </p:pic>
      <p:sp>
        <p:nvSpPr>
          <p:cNvPr id="11" name="Content Placeholder 10"/>
          <p:cNvSpPr>
            <a:spLocks noGrp="1"/>
          </p:cNvSpPr>
          <p:nvPr>
            <p:ph sz="quarter" idx="10" hasCustomPrompt="1"/>
          </p:nvPr>
        </p:nvSpPr>
        <p:spPr>
          <a:xfrm>
            <a:off x="1487487" y="6120000"/>
            <a:ext cx="10273143" cy="325140"/>
          </a:xfrm>
        </p:spPr>
        <p:txBody>
          <a:bodyPr>
            <a:noAutofit/>
          </a:bodyPr>
          <a:lstStyle>
            <a:lvl1pPr marL="0" indent="0">
              <a:buNone/>
              <a:defRPr sz="1200" baseline="0">
                <a:solidFill>
                  <a:srgbClr val="0072C6"/>
                </a:solidFill>
              </a:defRPr>
            </a:lvl1pPr>
          </a:lstStyle>
          <a:p>
            <a:pPr lvl="0"/>
            <a:r>
              <a:rPr lang="en-GB"/>
              <a:t>Put division or department here</a:t>
            </a:r>
          </a:p>
        </p:txBody>
      </p:sp>
    </p:spTree>
    <p:extLst>
      <p:ext uri="{BB962C8B-B14F-4D97-AF65-F5344CB8AC3E}">
        <p14:creationId xmlns:p14="http://schemas.microsoft.com/office/powerpoint/2010/main" val="2115754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CC86F6C-4ACD-2142-8A85-51085CA2462E}" type="datetimeFigureOut">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52C8CD-56F5-924B-AB4A-4F6004FA9B07}" type="slidenum">
              <a:rPr lang="en-US" smtClean="0"/>
              <a:t>‹#›</a:t>
            </a:fld>
            <a:endParaRPr lang="en-US"/>
          </a:p>
        </p:txBody>
      </p:sp>
    </p:spTree>
    <p:extLst>
      <p:ext uri="{BB962C8B-B14F-4D97-AF65-F5344CB8AC3E}">
        <p14:creationId xmlns:p14="http://schemas.microsoft.com/office/powerpoint/2010/main" val="421915913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9793" y="1052736"/>
            <a:ext cx="5390400" cy="4042800"/>
          </a:xfrm>
          <a:prstGeom prst="rect">
            <a:avLst/>
          </a:prstGeom>
        </p:spPr>
      </p:pic>
      <p:sp>
        <p:nvSpPr>
          <p:cNvPr id="3" name="Subtitle 2"/>
          <p:cNvSpPr>
            <a:spLocks noGrp="1"/>
          </p:cNvSpPr>
          <p:nvPr>
            <p:ph type="subTitle" idx="1" hasCustomPrompt="1"/>
          </p:nvPr>
        </p:nvSpPr>
        <p:spPr>
          <a:xfrm>
            <a:off x="2007029" y="5266492"/>
            <a:ext cx="8534400" cy="528406"/>
          </a:xfrm>
        </p:spPr>
        <p:txBody>
          <a:bodyPr>
            <a:normAutofit/>
          </a:bodyPr>
          <a:lstStyle>
            <a:lvl1pPr marL="0" indent="0" algn="ctr">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of presentation here</a:t>
            </a:r>
          </a:p>
        </p:txBody>
      </p:sp>
      <p:sp>
        <p:nvSpPr>
          <p:cNvPr id="9" name="Title 8"/>
          <p:cNvSpPr>
            <a:spLocks noGrp="1"/>
          </p:cNvSpPr>
          <p:nvPr>
            <p:ph type="title" hasCustomPrompt="1"/>
          </p:nvPr>
        </p:nvSpPr>
        <p:spPr>
          <a:xfrm>
            <a:off x="3609628" y="1268760"/>
            <a:ext cx="4896544" cy="3096344"/>
          </a:xfrm>
        </p:spPr>
        <p:txBody>
          <a:bodyPr>
            <a:normAutofit/>
          </a:bodyPr>
          <a:lstStyle>
            <a:lvl1pPr>
              <a:defRPr sz="3200" baseline="0">
                <a:solidFill>
                  <a:schemeClr val="bg1"/>
                </a:solidFill>
              </a:defRPr>
            </a:lvl1pPr>
          </a:lstStyle>
          <a:p>
            <a:r>
              <a:rPr lang="en-GB"/>
              <a:t>Title of presentation here</a:t>
            </a:r>
          </a:p>
        </p:txBody>
      </p:sp>
      <p:pic>
        <p:nvPicPr>
          <p:cNvPr id="2" name="Picture 1" descr="Excellent Care Bubble and Bars socmed blank PPT@4x.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371" y="5906823"/>
            <a:ext cx="11329259" cy="820636"/>
          </a:xfrm>
          <a:prstGeom prst="rect">
            <a:avLst/>
          </a:prstGeom>
        </p:spPr>
      </p:pic>
      <p:sp>
        <p:nvSpPr>
          <p:cNvPr id="11" name="Content Placeholder 10"/>
          <p:cNvSpPr>
            <a:spLocks noGrp="1"/>
          </p:cNvSpPr>
          <p:nvPr>
            <p:ph sz="quarter" idx="10" hasCustomPrompt="1"/>
          </p:nvPr>
        </p:nvSpPr>
        <p:spPr>
          <a:xfrm>
            <a:off x="1487487" y="6120000"/>
            <a:ext cx="10273143" cy="325140"/>
          </a:xfrm>
        </p:spPr>
        <p:txBody>
          <a:bodyPr>
            <a:noAutofit/>
          </a:bodyPr>
          <a:lstStyle>
            <a:lvl1pPr marL="0" indent="0">
              <a:buNone/>
              <a:defRPr sz="1200" baseline="0">
                <a:solidFill>
                  <a:srgbClr val="0072C6"/>
                </a:solidFill>
              </a:defRPr>
            </a:lvl1pPr>
          </a:lstStyle>
          <a:p>
            <a:pPr lvl="0"/>
            <a:r>
              <a:rPr lang="en-GB"/>
              <a:t>Put division or department here</a:t>
            </a:r>
          </a:p>
        </p:txBody>
      </p:sp>
    </p:spTree>
    <p:extLst>
      <p:ext uri="{BB962C8B-B14F-4D97-AF65-F5344CB8AC3E}">
        <p14:creationId xmlns:p14="http://schemas.microsoft.com/office/powerpoint/2010/main" val="22864645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9793" y="1052736"/>
            <a:ext cx="5390400" cy="4042800"/>
          </a:xfrm>
          <a:prstGeom prst="rect">
            <a:avLst/>
          </a:prstGeom>
        </p:spPr>
      </p:pic>
      <p:sp>
        <p:nvSpPr>
          <p:cNvPr id="3" name="Subtitle 2"/>
          <p:cNvSpPr>
            <a:spLocks noGrp="1"/>
          </p:cNvSpPr>
          <p:nvPr>
            <p:ph type="subTitle" idx="1" hasCustomPrompt="1"/>
          </p:nvPr>
        </p:nvSpPr>
        <p:spPr>
          <a:xfrm>
            <a:off x="2007029" y="5266492"/>
            <a:ext cx="8534400" cy="528406"/>
          </a:xfrm>
        </p:spPr>
        <p:txBody>
          <a:bodyPr>
            <a:normAutofit/>
          </a:bodyPr>
          <a:lstStyle>
            <a:lvl1pPr marL="0" indent="0" algn="ctr">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of presentation here</a:t>
            </a:r>
          </a:p>
        </p:txBody>
      </p:sp>
      <p:sp>
        <p:nvSpPr>
          <p:cNvPr id="9" name="Title 8"/>
          <p:cNvSpPr>
            <a:spLocks noGrp="1"/>
          </p:cNvSpPr>
          <p:nvPr>
            <p:ph type="title" hasCustomPrompt="1"/>
          </p:nvPr>
        </p:nvSpPr>
        <p:spPr>
          <a:xfrm>
            <a:off x="3609628" y="1268760"/>
            <a:ext cx="4896544" cy="3096344"/>
          </a:xfrm>
        </p:spPr>
        <p:txBody>
          <a:bodyPr>
            <a:normAutofit/>
          </a:bodyPr>
          <a:lstStyle>
            <a:lvl1pPr>
              <a:defRPr sz="3200" baseline="0">
                <a:solidFill>
                  <a:schemeClr val="bg1"/>
                </a:solidFill>
              </a:defRPr>
            </a:lvl1pPr>
          </a:lstStyle>
          <a:p>
            <a:r>
              <a:rPr lang="en-GB"/>
              <a:t>Title of presentation here</a:t>
            </a:r>
          </a:p>
        </p:txBody>
      </p:sp>
      <p:pic>
        <p:nvPicPr>
          <p:cNvPr id="2" name="Picture 1" descr="Excellent Care Bubble and Bars socmed blank PPT@4x.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371" y="5906823"/>
            <a:ext cx="11329259" cy="820636"/>
          </a:xfrm>
          <a:prstGeom prst="rect">
            <a:avLst/>
          </a:prstGeom>
        </p:spPr>
      </p:pic>
      <p:sp>
        <p:nvSpPr>
          <p:cNvPr id="11" name="Content Placeholder 10"/>
          <p:cNvSpPr>
            <a:spLocks noGrp="1"/>
          </p:cNvSpPr>
          <p:nvPr>
            <p:ph sz="quarter" idx="10" hasCustomPrompt="1"/>
          </p:nvPr>
        </p:nvSpPr>
        <p:spPr>
          <a:xfrm>
            <a:off x="1487487" y="6120000"/>
            <a:ext cx="10273143" cy="325140"/>
          </a:xfrm>
        </p:spPr>
        <p:txBody>
          <a:bodyPr>
            <a:noAutofit/>
          </a:bodyPr>
          <a:lstStyle>
            <a:lvl1pPr marL="0" indent="0">
              <a:buNone/>
              <a:defRPr sz="1200" baseline="0">
                <a:solidFill>
                  <a:srgbClr val="0072C6"/>
                </a:solidFill>
              </a:defRPr>
            </a:lvl1pPr>
          </a:lstStyle>
          <a:p>
            <a:pPr lvl="0"/>
            <a:r>
              <a:rPr lang="en-GB"/>
              <a:t>Put division or department here</a:t>
            </a:r>
          </a:p>
        </p:txBody>
      </p:sp>
    </p:spTree>
    <p:extLst>
      <p:ext uri="{BB962C8B-B14F-4D97-AF65-F5344CB8AC3E}">
        <p14:creationId xmlns:p14="http://schemas.microsoft.com/office/powerpoint/2010/main" val="21910725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9793" y="1052736"/>
            <a:ext cx="5390400" cy="4042800"/>
          </a:xfrm>
          <a:prstGeom prst="rect">
            <a:avLst/>
          </a:prstGeom>
        </p:spPr>
      </p:pic>
      <p:sp>
        <p:nvSpPr>
          <p:cNvPr id="3" name="Subtitle 2"/>
          <p:cNvSpPr>
            <a:spLocks noGrp="1"/>
          </p:cNvSpPr>
          <p:nvPr>
            <p:ph type="subTitle" idx="1" hasCustomPrompt="1"/>
          </p:nvPr>
        </p:nvSpPr>
        <p:spPr>
          <a:xfrm>
            <a:off x="2007029" y="5266492"/>
            <a:ext cx="8534400" cy="528406"/>
          </a:xfrm>
        </p:spPr>
        <p:txBody>
          <a:bodyPr>
            <a:normAutofit/>
          </a:bodyPr>
          <a:lstStyle>
            <a:lvl1pPr marL="0" indent="0" algn="ctr">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of presentation here</a:t>
            </a:r>
          </a:p>
        </p:txBody>
      </p:sp>
      <p:sp>
        <p:nvSpPr>
          <p:cNvPr id="9" name="Title 8"/>
          <p:cNvSpPr>
            <a:spLocks noGrp="1"/>
          </p:cNvSpPr>
          <p:nvPr>
            <p:ph type="title" hasCustomPrompt="1"/>
          </p:nvPr>
        </p:nvSpPr>
        <p:spPr>
          <a:xfrm>
            <a:off x="3609628" y="1268760"/>
            <a:ext cx="4896544" cy="3096344"/>
          </a:xfrm>
        </p:spPr>
        <p:txBody>
          <a:bodyPr>
            <a:normAutofit/>
          </a:bodyPr>
          <a:lstStyle>
            <a:lvl1pPr>
              <a:defRPr sz="3200" baseline="0">
                <a:solidFill>
                  <a:schemeClr val="bg1"/>
                </a:solidFill>
              </a:defRPr>
            </a:lvl1pPr>
          </a:lstStyle>
          <a:p>
            <a:r>
              <a:rPr lang="en-GB"/>
              <a:t>Title of presentation here</a:t>
            </a:r>
          </a:p>
        </p:txBody>
      </p:sp>
      <p:pic>
        <p:nvPicPr>
          <p:cNvPr id="2" name="Picture 1" descr="Excellent Care Bubble and Bars socmed blank PPT@4x.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371" y="5906823"/>
            <a:ext cx="11329259" cy="820636"/>
          </a:xfrm>
          <a:prstGeom prst="rect">
            <a:avLst/>
          </a:prstGeom>
        </p:spPr>
      </p:pic>
      <p:sp>
        <p:nvSpPr>
          <p:cNvPr id="11" name="Content Placeholder 10"/>
          <p:cNvSpPr>
            <a:spLocks noGrp="1"/>
          </p:cNvSpPr>
          <p:nvPr>
            <p:ph sz="quarter" idx="10" hasCustomPrompt="1"/>
          </p:nvPr>
        </p:nvSpPr>
        <p:spPr>
          <a:xfrm>
            <a:off x="1487487" y="6120000"/>
            <a:ext cx="10273143" cy="325140"/>
          </a:xfrm>
        </p:spPr>
        <p:txBody>
          <a:bodyPr>
            <a:noAutofit/>
          </a:bodyPr>
          <a:lstStyle>
            <a:lvl1pPr marL="0" indent="0">
              <a:buNone/>
              <a:defRPr sz="1200" baseline="0">
                <a:solidFill>
                  <a:srgbClr val="0072C6"/>
                </a:solidFill>
              </a:defRPr>
            </a:lvl1pPr>
          </a:lstStyle>
          <a:p>
            <a:pPr lvl="0"/>
            <a:r>
              <a:rPr lang="en-GB"/>
              <a:t>Put division or department here</a:t>
            </a:r>
          </a:p>
        </p:txBody>
      </p:sp>
    </p:spTree>
    <p:extLst>
      <p:ext uri="{BB962C8B-B14F-4D97-AF65-F5344CB8AC3E}">
        <p14:creationId xmlns:p14="http://schemas.microsoft.com/office/powerpoint/2010/main" val="9147305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9793" y="1052736"/>
            <a:ext cx="5390400" cy="4042800"/>
          </a:xfrm>
          <a:prstGeom prst="rect">
            <a:avLst/>
          </a:prstGeom>
        </p:spPr>
      </p:pic>
      <p:sp>
        <p:nvSpPr>
          <p:cNvPr id="3" name="Subtitle 2"/>
          <p:cNvSpPr>
            <a:spLocks noGrp="1"/>
          </p:cNvSpPr>
          <p:nvPr>
            <p:ph type="subTitle" idx="1" hasCustomPrompt="1"/>
          </p:nvPr>
        </p:nvSpPr>
        <p:spPr>
          <a:xfrm>
            <a:off x="2007029" y="5266492"/>
            <a:ext cx="8534400" cy="528406"/>
          </a:xfrm>
        </p:spPr>
        <p:txBody>
          <a:bodyPr>
            <a:normAutofit/>
          </a:bodyPr>
          <a:lstStyle>
            <a:lvl1pPr marL="0" indent="0" algn="ctr">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of presentation here</a:t>
            </a:r>
          </a:p>
        </p:txBody>
      </p:sp>
      <p:sp>
        <p:nvSpPr>
          <p:cNvPr id="9" name="Title 8"/>
          <p:cNvSpPr>
            <a:spLocks noGrp="1"/>
          </p:cNvSpPr>
          <p:nvPr>
            <p:ph type="title" hasCustomPrompt="1"/>
          </p:nvPr>
        </p:nvSpPr>
        <p:spPr>
          <a:xfrm>
            <a:off x="3609628" y="1268760"/>
            <a:ext cx="4896544" cy="3096344"/>
          </a:xfrm>
        </p:spPr>
        <p:txBody>
          <a:bodyPr>
            <a:normAutofit/>
          </a:bodyPr>
          <a:lstStyle>
            <a:lvl1pPr>
              <a:defRPr sz="3200" baseline="0">
                <a:solidFill>
                  <a:schemeClr val="bg1"/>
                </a:solidFill>
              </a:defRPr>
            </a:lvl1pPr>
          </a:lstStyle>
          <a:p>
            <a:r>
              <a:rPr lang="en-GB"/>
              <a:t>Title of presentation here</a:t>
            </a:r>
          </a:p>
        </p:txBody>
      </p:sp>
      <p:pic>
        <p:nvPicPr>
          <p:cNvPr id="2" name="Picture 1" descr="Excellent Care Bubble and Bars socmed blank PPT@4x.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371" y="5906823"/>
            <a:ext cx="11329259" cy="820636"/>
          </a:xfrm>
          <a:prstGeom prst="rect">
            <a:avLst/>
          </a:prstGeom>
        </p:spPr>
      </p:pic>
      <p:sp>
        <p:nvSpPr>
          <p:cNvPr id="11" name="Content Placeholder 10"/>
          <p:cNvSpPr>
            <a:spLocks noGrp="1"/>
          </p:cNvSpPr>
          <p:nvPr>
            <p:ph sz="quarter" idx="10" hasCustomPrompt="1"/>
          </p:nvPr>
        </p:nvSpPr>
        <p:spPr>
          <a:xfrm>
            <a:off x="1487487" y="6120000"/>
            <a:ext cx="10273143" cy="325140"/>
          </a:xfrm>
        </p:spPr>
        <p:txBody>
          <a:bodyPr>
            <a:noAutofit/>
          </a:bodyPr>
          <a:lstStyle>
            <a:lvl1pPr marL="0" indent="0">
              <a:buNone/>
              <a:defRPr sz="1200" baseline="0">
                <a:solidFill>
                  <a:srgbClr val="0072C6"/>
                </a:solidFill>
              </a:defRPr>
            </a:lvl1pPr>
          </a:lstStyle>
          <a:p>
            <a:pPr lvl="0"/>
            <a:r>
              <a:rPr lang="en-GB"/>
              <a:t>Put division or department here</a:t>
            </a:r>
          </a:p>
        </p:txBody>
      </p:sp>
    </p:spTree>
    <p:extLst>
      <p:ext uri="{BB962C8B-B14F-4D97-AF65-F5344CB8AC3E}">
        <p14:creationId xmlns:p14="http://schemas.microsoft.com/office/powerpoint/2010/main" val="4243449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9793" y="1052736"/>
            <a:ext cx="5390400" cy="4042800"/>
          </a:xfrm>
          <a:prstGeom prst="rect">
            <a:avLst/>
          </a:prstGeom>
        </p:spPr>
      </p:pic>
      <p:sp>
        <p:nvSpPr>
          <p:cNvPr id="3" name="Subtitle 2"/>
          <p:cNvSpPr>
            <a:spLocks noGrp="1"/>
          </p:cNvSpPr>
          <p:nvPr>
            <p:ph type="subTitle" idx="1" hasCustomPrompt="1"/>
          </p:nvPr>
        </p:nvSpPr>
        <p:spPr>
          <a:xfrm>
            <a:off x="2007029" y="5266492"/>
            <a:ext cx="8534400" cy="528406"/>
          </a:xfrm>
        </p:spPr>
        <p:txBody>
          <a:bodyPr>
            <a:normAutofit/>
          </a:bodyPr>
          <a:lstStyle>
            <a:lvl1pPr marL="0" indent="0" algn="ctr">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of presentation here</a:t>
            </a:r>
          </a:p>
        </p:txBody>
      </p:sp>
      <p:sp>
        <p:nvSpPr>
          <p:cNvPr id="9" name="Title 8"/>
          <p:cNvSpPr>
            <a:spLocks noGrp="1"/>
          </p:cNvSpPr>
          <p:nvPr>
            <p:ph type="title" hasCustomPrompt="1"/>
          </p:nvPr>
        </p:nvSpPr>
        <p:spPr>
          <a:xfrm>
            <a:off x="3609628" y="1268760"/>
            <a:ext cx="4896544" cy="3096344"/>
          </a:xfrm>
        </p:spPr>
        <p:txBody>
          <a:bodyPr>
            <a:normAutofit/>
          </a:bodyPr>
          <a:lstStyle>
            <a:lvl1pPr>
              <a:defRPr sz="3200" baseline="0">
                <a:solidFill>
                  <a:schemeClr val="bg1"/>
                </a:solidFill>
              </a:defRPr>
            </a:lvl1pPr>
          </a:lstStyle>
          <a:p>
            <a:r>
              <a:rPr lang="en-GB"/>
              <a:t>Title of presentation here</a:t>
            </a:r>
          </a:p>
        </p:txBody>
      </p:sp>
      <p:pic>
        <p:nvPicPr>
          <p:cNvPr id="2" name="Picture 1" descr="Excellent Care Bubble and Bars socmed blank PPT@4x.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371" y="5906823"/>
            <a:ext cx="11329259" cy="820636"/>
          </a:xfrm>
          <a:prstGeom prst="rect">
            <a:avLst/>
          </a:prstGeom>
        </p:spPr>
      </p:pic>
      <p:sp>
        <p:nvSpPr>
          <p:cNvPr id="11" name="Content Placeholder 10"/>
          <p:cNvSpPr>
            <a:spLocks noGrp="1"/>
          </p:cNvSpPr>
          <p:nvPr>
            <p:ph sz="quarter" idx="10" hasCustomPrompt="1"/>
          </p:nvPr>
        </p:nvSpPr>
        <p:spPr>
          <a:xfrm>
            <a:off x="1487487" y="6120000"/>
            <a:ext cx="10273143" cy="325140"/>
          </a:xfrm>
        </p:spPr>
        <p:txBody>
          <a:bodyPr>
            <a:noAutofit/>
          </a:bodyPr>
          <a:lstStyle>
            <a:lvl1pPr marL="0" indent="0">
              <a:buNone/>
              <a:defRPr sz="1200" baseline="0">
                <a:solidFill>
                  <a:srgbClr val="0072C6"/>
                </a:solidFill>
              </a:defRPr>
            </a:lvl1pPr>
          </a:lstStyle>
          <a:p>
            <a:pPr lvl="0"/>
            <a:r>
              <a:rPr lang="en-GB"/>
              <a:t>Put division or department here</a:t>
            </a:r>
          </a:p>
        </p:txBody>
      </p:sp>
    </p:spTree>
    <p:extLst>
      <p:ext uri="{BB962C8B-B14F-4D97-AF65-F5344CB8AC3E}">
        <p14:creationId xmlns:p14="http://schemas.microsoft.com/office/powerpoint/2010/main" val="13966870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9793" y="1052736"/>
            <a:ext cx="5390400" cy="4042800"/>
          </a:xfrm>
          <a:prstGeom prst="rect">
            <a:avLst/>
          </a:prstGeom>
        </p:spPr>
      </p:pic>
      <p:sp>
        <p:nvSpPr>
          <p:cNvPr id="3" name="Subtitle 2"/>
          <p:cNvSpPr>
            <a:spLocks noGrp="1"/>
          </p:cNvSpPr>
          <p:nvPr>
            <p:ph type="subTitle" idx="1" hasCustomPrompt="1"/>
          </p:nvPr>
        </p:nvSpPr>
        <p:spPr>
          <a:xfrm>
            <a:off x="2007029" y="5266492"/>
            <a:ext cx="8534400" cy="528406"/>
          </a:xfrm>
        </p:spPr>
        <p:txBody>
          <a:bodyPr>
            <a:normAutofit/>
          </a:bodyPr>
          <a:lstStyle>
            <a:lvl1pPr marL="0" indent="0" algn="ctr">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of presentation here</a:t>
            </a:r>
          </a:p>
        </p:txBody>
      </p:sp>
      <p:sp>
        <p:nvSpPr>
          <p:cNvPr id="9" name="Title 8"/>
          <p:cNvSpPr>
            <a:spLocks noGrp="1"/>
          </p:cNvSpPr>
          <p:nvPr>
            <p:ph type="title" hasCustomPrompt="1"/>
          </p:nvPr>
        </p:nvSpPr>
        <p:spPr>
          <a:xfrm>
            <a:off x="3609628" y="1268760"/>
            <a:ext cx="4896544" cy="3096344"/>
          </a:xfrm>
        </p:spPr>
        <p:txBody>
          <a:bodyPr>
            <a:normAutofit/>
          </a:bodyPr>
          <a:lstStyle>
            <a:lvl1pPr>
              <a:defRPr sz="3200" baseline="0">
                <a:solidFill>
                  <a:schemeClr val="bg1"/>
                </a:solidFill>
              </a:defRPr>
            </a:lvl1pPr>
          </a:lstStyle>
          <a:p>
            <a:r>
              <a:rPr lang="en-GB"/>
              <a:t>Title of presentation here</a:t>
            </a:r>
          </a:p>
        </p:txBody>
      </p:sp>
      <p:pic>
        <p:nvPicPr>
          <p:cNvPr id="2" name="Picture 1" descr="Excellent Care Bubble and Bars socmed blank PPT@4x.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371" y="5906823"/>
            <a:ext cx="11329259" cy="820636"/>
          </a:xfrm>
          <a:prstGeom prst="rect">
            <a:avLst/>
          </a:prstGeom>
        </p:spPr>
      </p:pic>
      <p:sp>
        <p:nvSpPr>
          <p:cNvPr id="11" name="Content Placeholder 10"/>
          <p:cNvSpPr>
            <a:spLocks noGrp="1"/>
          </p:cNvSpPr>
          <p:nvPr>
            <p:ph sz="quarter" idx="10" hasCustomPrompt="1"/>
          </p:nvPr>
        </p:nvSpPr>
        <p:spPr>
          <a:xfrm>
            <a:off x="1487487" y="6120000"/>
            <a:ext cx="10273143" cy="325140"/>
          </a:xfrm>
        </p:spPr>
        <p:txBody>
          <a:bodyPr>
            <a:noAutofit/>
          </a:bodyPr>
          <a:lstStyle>
            <a:lvl1pPr marL="0" indent="0">
              <a:buNone/>
              <a:defRPr sz="1200" baseline="0">
                <a:solidFill>
                  <a:srgbClr val="0072C6"/>
                </a:solidFill>
              </a:defRPr>
            </a:lvl1pPr>
          </a:lstStyle>
          <a:p>
            <a:pPr lvl="0"/>
            <a:r>
              <a:rPr lang="en-GB"/>
              <a:t>Put division or department here</a:t>
            </a:r>
          </a:p>
        </p:txBody>
      </p:sp>
    </p:spTree>
    <p:extLst>
      <p:ext uri="{BB962C8B-B14F-4D97-AF65-F5344CB8AC3E}">
        <p14:creationId xmlns:p14="http://schemas.microsoft.com/office/powerpoint/2010/main" val="22791101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9793" y="1052736"/>
            <a:ext cx="5390400" cy="4042800"/>
          </a:xfrm>
          <a:prstGeom prst="rect">
            <a:avLst/>
          </a:prstGeom>
        </p:spPr>
      </p:pic>
      <p:sp>
        <p:nvSpPr>
          <p:cNvPr id="3" name="Subtitle 2"/>
          <p:cNvSpPr>
            <a:spLocks noGrp="1"/>
          </p:cNvSpPr>
          <p:nvPr>
            <p:ph type="subTitle" idx="1" hasCustomPrompt="1"/>
          </p:nvPr>
        </p:nvSpPr>
        <p:spPr>
          <a:xfrm>
            <a:off x="2007029" y="5266492"/>
            <a:ext cx="8534400" cy="528406"/>
          </a:xfrm>
        </p:spPr>
        <p:txBody>
          <a:bodyPr>
            <a:normAutofit/>
          </a:bodyPr>
          <a:lstStyle>
            <a:lvl1pPr marL="0" indent="0" algn="ctr">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of presentation here</a:t>
            </a:r>
          </a:p>
        </p:txBody>
      </p:sp>
      <p:sp>
        <p:nvSpPr>
          <p:cNvPr id="9" name="Title 8"/>
          <p:cNvSpPr>
            <a:spLocks noGrp="1"/>
          </p:cNvSpPr>
          <p:nvPr>
            <p:ph type="title" hasCustomPrompt="1"/>
          </p:nvPr>
        </p:nvSpPr>
        <p:spPr>
          <a:xfrm>
            <a:off x="3609628" y="1268760"/>
            <a:ext cx="4896544" cy="3096344"/>
          </a:xfrm>
        </p:spPr>
        <p:txBody>
          <a:bodyPr>
            <a:normAutofit/>
          </a:bodyPr>
          <a:lstStyle>
            <a:lvl1pPr>
              <a:defRPr sz="3200" baseline="0">
                <a:solidFill>
                  <a:schemeClr val="bg1"/>
                </a:solidFill>
              </a:defRPr>
            </a:lvl1pPr>
          </a:lstStyle>
          <a:p>
            <a:r>
              <a:rPr lang="en-GB"/>
              <a:t>Title of presentation here</a:t>
            </a:r>
          </a:p>
        </p:txBody>
      </p:sp>
      <p:pic>
        <p:nvPicPr>
          <p:cNvPr id="2" name="Picture 1" descr="Excellent Care Bubble and Bars socmed blank PPT@4x.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371" y="5906823"/>
            <a:ext cx="11329259" cy="820636"/>
          </a:xfrm>
          <a:prstGeom prst="rect">
            <a:avLst/>
          </a:prstGeom>
        </p:spPr>
      </p:pic>
      <p:sp>
        <p:nvSpPr>
          <p:cNvPr id="11" name="Content Placeholder 10"/>
          <p:cNvSpPr>
            <a:spLocks noGrp="1"/>
          </p:cNvSpPr>
          <p:nvPr>
            <p:ph sz="quarter" idx="10" hasCustomPrompt="1"/>
          </p:nvPr>
        </p:nvSpPr>
        <p:spPr>
          <a:xfrm>
            <a:off x="1487487" y="6120000"/>
            <a:ext cx="10273143" cy="325140"/>
          </a:xfrm>
        </p:spPr>
        <p:txBody>
          <a:bodyPr>
            <a:noAutofit/>
          </a:bodyPr>
          <a:lstStyle>
            <a:lvl1pPr marL="0" indent="0">
              <a:buNone/>
              <a:defRPr sz="1200" baseline="0">
                <a:solidFill>
                  <a:srgbClr val="0072C6"/>
                </a:solidFill>
              </a:defRPr>
            </a:lvl1pPr>
          </a:lstStyle>
          <a:p>
            <a:pPr lvl="0"/>
            <a:r>
              <a:rPr lang="en-GB"/>
              <a:t>Put division or department here</a:t>
            </a:r>
          </a:p>
        </p:txBody>
      </p:sp>
    </p:spTree>
    <p:extLst>
      <p:ext uri="{BB962C8B-B14F-4D97-AF65-F5344CB8AC3E}">
        <p14:creationId xmlns:p14="http://schemas.microsoft.com/office/powerpoint/2010/main" val="8674499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9793" y="1052736"/>
            <a:ext cx="5390400" cy="4042800"/>
          </a:xfrm>
          <a:prstGeom prst="rect">
            <a:avLst/>
          </a:prstGeom>
        </p:spPr>
      </p:pic>
      <p:sp>
        <p:nvSpPr>
          <p:cNvPr id="3" name="Subtitle 2"/>
          <p:cNvSpPr>
            <a:spLocks noGrp="1"/>
          </p:cNvSpPr>
          <p:nvPr>
            <p:ph type="subTitle" idx="1" hasCustomPrompt="1"/>
          </p:nvPr>
        </p:nvSpPr>
        <p:spPr>
          <a:xfrm>
            <a:off x="2007029" y="5266492"/>
            <a:ext cx="8534400" cy="528406"/>
          </a:xfrm>
        </p:spPr>
        <p:txBody>
          <a:bodyPr>
            <a:normAutofit/>
          </a:bodyPr>
          <a:lstStyle>
            <a:lvl1pPr marL="0" indent="0" algn="ctr">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of presentation here</a:t>
            </a:r>
          </a:p>
        </p:txBody>
      </p:sp>
      <p:sp>
        <p:nvSpPr>
          <p:cNvPr id="9" name="Title 8"/>
          <p:cNvSpPr>
            <a:spLocks noGrp="1"/>
          </p:cNvSpPr>
          <p:nvPr>
            <p:ph type="title" hasCustomPrompt="1"/>
          </p:nvPr>
        </p:nvSpPr>
        <p:spPr>
          <a:xfrm>
            <a:off x="3609628" y="1268760"/>
            <a:ext cx="4896544" cy="3096344"/>
          </a:xfrm>
        </p:spPr>
        <p:txBody>
          <a:bodyPr>
            <a:normAutofit/>
          </a:bodyPr>
          <a:lstStyle>
            <a:lvl1pPr>
              <a:defRPr sz="3200" baseline="0">
                <a:solidFill>
                  <a:schemeClr val="bg1"/>
                </a:solidFill>
              </a:defRPr>
            </a:lvl1pPr>
          </a:lstStyle>
          <a:p>
            <a:r>
              <a:rPr lang="en-GB"/>
              <a:t>Title of presentation here</a:t>
            </a:r>
          </a:p>
        </p:txBody>
      </p:sp>
      <p:pic>
        <p:nvPicPr>
          <p:cNvPr id="2" name="Picture 1" descr="Excellent Care Bubble and Bars socmed blank PPT@4x.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371" y="5906823"/>
            <a:ext cx="11329259" cy="820636"/>
          </a:xfrm>
          <a:prstGeom prst="rect">
            <a:avLst/>
          </a:prstGeom>
        </p:spPr>
      </p:pic>
      <p:sp>
        <p:nvSpPr>
          <p:cNvPr id="11" name="Content Placeholder 10"/>
          <p:cNvSpPr>
            <a:spLocks noGrp="1"/>
          </p:cNvSpPr>
          <p:nvPr>
            <p:ph sz="quarter" idx="10" hasCustomPrompt="1"/>
          </p:nvPr>
        </p:nvSpPr>
        <p:spPr>
          <a:xfrm>
            <a:off x="1487487" y="6120000"/>
            <a:ext cx="10273143" cy="325140"/>
          </a:xfrm>
        </p:spPr>
        <p:txBody>
          <a:bodyPr>
            <a:noAutofit/>
          </a:bodyPr>
          <a:lstStyle>
            <a:lvl1pPr marL="0" indent="0">
              <a:buNone/>
              <a:defRPr sz="1200" baseline="0">
                <a:solidFill>
                  <a:srgbClr val="0072C6"/>
                </a:solidFill>
              </a:defRPr>
            </a:lvl1pPr>
          </a:lstStyle>
          <a:p>
            <a:pPr lvl="0"/>
            <a:r>
              <a:rPr lang="en-GB"/>
              <a:t>Put division or department here</a:t>
            </a:r>
          </a:p>
        </p:txBody>
      </p:sp>
    </p:spTree>
    <p:extLst>
      <p:ext uri="{BB962C8B-B14F-4D97-AF65-F5344CB8AC3E}">
        <p14:creationId xmlns:p14="http://schemas.microsoft.com/office/powerpoint/2010/main" val="20644308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9793" y="1052736"/>
            <a:ext cx="5390400" cy="4042800"/>
          </a:xfrm>
          <a:prstGeom prst="rect">
            <a:avLst/>
          </a:prstGeom>
        </p:spPr>
      </p:pic>
      <p:sp>
        <p:nvSpPr>
          <p:cNvPr id="3" name="Subtitle 2"/>
          <p:cNvSpPr>
            <a:spLocks noGrp="1"/>
          </p:cNvSpPr>
          <p:nvPr>
            <p:ph type="subTitle" idx="1" hasCustomPrompt="1"/>
          </p:nvPr>
        </p:nvSpPr>
        <p:spPr>
          <a:xfrm>
            <a:off x="2007029" y="5266492"/>
            <a:ext cx="8534400" cy="528406"/>
          </a:xfrm>
        </p:spPr>
        <p:txBody>
          <a:bodyPr>
            <a:normAutofit/>
          </a:bodyPr>
          <a:lstStyle>
            <a:lvl1pPr marL="0" indent="0" algn="ctr">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of presentation here</a:t>
            </a:r>
          </a:p>
        </p:txBody>
      </p:sp>
      <p:sp>
        <p:nvSpPr>
          <p:cNvPr id="9" name="Title 8"/>
          <p:cNvSpPr>
            <a:spLocks noGrp="1"/>
          </p:cNvSpPr>
          <p:nvPr>
            <p:ph type="title" hasCustomPrompt="1"/>
          </p:nvPr>
        </p:nvSpPr>
        <p:spPr>
          <a:xfrm>
            <a:off x="3609628" y="1268760"/>
            <a:ext cx="4896544" cy="3096344"/>
          </a:xfrm>
        </p:spPr>
        <p:txBody>
          <a:bodyPr>
            <a:normAutofit/>
          </a:bodyPr>
          <a:lstStyle>
            <a:lvl1pPr>
              <a:defRPr sz="3200" baseline="0">
                <a:solidFill>
                  <a:schemeClr val="bg1"/>
                </a:solidFill>
              </a:defRPr>
            </a:lvl1pPr>
          </a:lstStyle>
          <a:p>
            <a:r>
              <a:rPr lang="en-GB"/>
              <a:t>Title of presentation here</a:t>
            </a:r>
          </a:p>
        </p:txBody>
      </p:sp>
      <p:pic>
        <p:nvPicPr>
          <p:cNvPr id="2" name="Picture 1" descr="Excellent Care Bubble and Bars socmed blank PPT@4x.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371" y="5906823"/>
            <a:ext cx="11329259" cy="820636"/>
          </a:xfrm>
          <a:prstGeom prst="rect">
            <a:avLst/>
          </a:prstGeom>
        </p:spPr>
      </p:pic>
      <p:sp>
        <p:nvSpPr>
          <p:cNvPr id="11" name="Content Placeholder 10"/>
          <p:cNvSpPr>
            <a:spLocks noGrp="1"/>
          </p:cNvSpPr>
          <p:nvPr>
            <p:ph sz="quarter" idx="10" hasCustomPrompt="1"/>
          </p:nvPr>
        </p:nvSpPr>
        <p:spPr>
          <a:xfrm>
            <a:off x="1487487" y="6120000"/>
            <a:ext cx="10273143" cy="325140"/>
          </a:xfrm>
        </p:spPr>
        <p:txBody>
          <a:bodyPr>
            <a:noAutofit/>
          </a:bodyPr>
          <a:lstStyle>
            <a:lvl1pPr marL="0" indent="0">
              <a:buNone/>
              <a:defRPr sz="1200" baseline="0">
                <a:solidFill>
                  <a:srgbClr val="0072C6"/>
                </a:solidFill>
              </a:defRPr>
            </a:lvl1pPr>
          </a:lstStyle>
          <a:p>
            <a:pPr lvl="0"/>
            <a:r>
              <a:rPr lang="en-GB"/>
              <a:t>Put division or department here</a:t>
            </a:r>
          </a:p>
        </p:txBody>
      </p:sp>
    </p:spTree>
    <p:extLst>
      <p:ext uri="{BB962C8B-B14F-4D97-AF65-F5344CB8AC3E}">
        <p14:creationId xmlns:p14="http://schemas.microsoft.com/office/powerpoint/2010/main" val="21135974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9793" y="1052736"/>
            <a:ext cx="5390400" cy="4042800"/>
          </a:xfrm>
          <a:prstGeom prst="rect">
            <a:avLst/>
          </a:prstGeom>
        </p:spPr>
      </p:pic>
      <p:sp>
        <p:nvSpPr>
          <p:cNvPr id="3" name="Subtitle 2"/>
          <p:cNvSpPr>
            <a:spLocks noGrp="1"/>
          </p:cNvSpPr>
          <p:nvPr>
            <p:ph type="subTitle" idx="1" hasCustomPrompt="1"/>
          </p:nvPr>
        </p:nvSpPr>
        <p:spPr>
          <a:xfrm>
            <a:off x="2007029" y="5266492"/>
            <a:ext cx="8534400" cy="528406"/>
          </a:xfrm>
        </p:spPr>
        <p:txBody>
          <a:bodyPr>
            <a:normAutofit/>
          </a:bodyPr>
          <a:lstStyle>
            <a:lvl1pPr marL="0" indent="0" algn="ctr">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of presentation here</a:t>
            </a:r>
          </a:p>
        </p:txBody>
      </p:sp>
      <p:sp>
        <p:nvSpPr>
          <p:cNvPr id="9" name="Title 8"/>
          <p:cNvSpPr>
            <a:spLocks noGrp="1"/>
          </p:cNvSpPr>
          <p:nvPr>
            <p:ph type="title" hasCustomPrompt="1"/>
          </p:nvPr>
        </p:nvSpPr>
        <p:spPr>
          <a:xfrm>
            <a:off x="3609628" y="1268760"/>
            <a:ext cx="4896544" cy="3096344"/>
          </a:xfrm>
        </p:spPr>
        <p:txBody>
          <a:bodyPr>
            <a:normAutofit/>
          </a:bodyPr>
          <a:lstStyle>
            <a:lvl1pPr>
              <a:defRPr sz="3200" baseline="0">
                <a:solidFill>
                  <a:schemeClr val="bg1"/>
                </a:solidFill>
              </a:defRPr>
            </a:lvl1pPr>
          </a:lstStyle>
          <a:p>
            <a:r>
              <a:rPr lang="en-GB"/>
              <a:t>Title of presentation here</a:t>
            </a:r>
          </a:p>
        </p:txBody>
      </p:sp>
      <p:pic>
        <p:nvPicPr>
          <p:cNvPr id="2" name="Picture 1" descr="Excellent Care Bubble and Bars socmed blank PPT@4x.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371" y="5906823"/>
            <a:ext cx="11329259" cy="820636"/>
          </a:xfrm>
          <a:prstGeom prst="rect">
            <a:avLst/>
          </a:prstGeom>
        </p:spPr>
      </p:pic>
      <p:sp>
        <p:nvSpPr>
          <p:cNvPr id="11" name="Content Placeholder 10"/>
          <p:cNvSpPr>
            <a:spLocks noGrp="1"/>
          </p:cNvSpPr>
          <p:nvPr>
            <p:ph sz="quarter" idx="10" hasCustomPrompt="1"/>
          </p:nvPr>
        </p:nvSpPr>
        <p:spPr>
          <a:xfrm>
            <a:off x="1487487" y="6120000"/>
            <a:ext cx="10273143" cy="325140"/>
          </a:xfrm>
        </p:spPr>
        <p:txBody>
          <a:bodyPr>
            <a:noAutofit/>
          </a:bodyPr>
          <a:lstStyle>
            <a:lvl1pPr marL="0" indent="0">
              <a:buNone/>
              <a:defRPr sz="1200" baseline="0">
                <a:solidFill>
                  <a:srgbClr val="0072C6"/>
                </a:solidFill>
              </a:defRPr>
            </a:lvl1pPr>
          </a:lstStyle>
          <a:p>
            <a:pPr lvl="0"/>
            <a:r>
              <a:rPr lang="en-GB"/>
              <a:t>Put division or department here</a:t>
            </a:r>
          </a:p>
        </p:txBody>
      </p:sp>
    </p:spTree>
    <p:extLst>
      <p:ext uri="{BB962C8B-B14F-4D97-AF65-F5344CB8AC3E}">
        <p14:creationId xmlns:p14="http://schemas.microsoft.com/office/powerpoint/2010/main" val="2854878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F5E5D-488A-10E8-28BB-29DAE51467E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4B79A96-BAC8-2700-787F-F48E3E4ECC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271C4A2-D4AC-1724-6D02-704B62276A0D}"/>
              </a:ext>
            </a:extLst>
          </p:cNvPr>
          <p:cNvSpPr>
            <a:spLocks noGrp="1"/>
          </p:cNvSpPr>
          <p:nvPr>
            <p:ph type="dt" sz="half" idx="10"/>
          </p:nvPr>
        </p:nvSpPr>
        <p:spPr/>
        <p:txBody>
          <a:bodyPr/>
          <a:lstStyle/>
          <a:p>
            <a:fld id="{ACC86F6C-4ACD-2142-8A85-51085CA2462E}" type="datetimeFigureOut">
              <a:rPr lang="en-US" smtClean="0"/>
              <a:t>4/15/2024</a:t>
            </a:fld>
            <a:endParaRPr lang="en-US"/>
          </a:p>
        </p:txBody>
      </p:sp>
      <p:sp>
        <p:nvSpPr>
          <p:cNvPr id="5" name="Footer Placeholder 4">
            <a:extLst>
              <a:ext uri="{FF2B5EF4-FFF2-40B4-BE49-F238E27FC236}">
                <a16:creationId xmlns:a16="http://schemas.microsoft.com/office/drawing/2014/main" id="{5C63DC0B-C927-4EBB-3372-6317298153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5DBC5-1F93-4625-381A-338208510BEF}"/>
              </a:ext>
            </a:extLst>
          </p:cNvPr>
          <p:cNvSpPr>
            <a:spLocks noGrp="1"/>
          </p:cNvSpPr>
          <p:nvPr>
            <p:ph type="sldNum" sz="quarter" idx="12"/>
          </p:nvPr>
        </p:nvSpPr>
        <p:spPr/>
        <p:txBody>
          <a:bodyPr/>
          <a:lstStyle/>
          <a:p>
            <a:fld id="{7A52C8CD-56F5-924B-AB4A-4F6004FA9B07}" type="slidenum">
              <a:rPr lang="en-US" smtClean="0"/>
              <a:t>‹#›</a:t>
            </a:fld>
            <a:endParaRPr lang="en-US"/>
          </a:p>
        </p:txBody>
      </p:sp>
    </p:spTree>
    <p:extLst>
      <p:ext uri="{BB962C8B-B14F-4D97-AF65-F5344CB8AC3E}">
        <p14:creationId xmlns:p14="http://schemas.microsoft.com/office/powerpoint/2010/main" val="5432332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7093" y="1052736"/>
            <a:ext cx="5390400" cy="4042800"/>
          </a:xfrm>
          <a:prstGeom prst="rect">
            <a:avLst/>
          </a:prstGeom>
        </p:spPr>
      </p:pic>
      <p:sp>
        <p:nvSpPr>
          <p:cNvPr id="3" name="Subtitle 2"/>
          <p:cNvSpPr>
            <a:spLocks noGrp="1"/>
          </p:cNvSpPr>
          <p:nvPr>
            <p:ph type="subTitle" idx="1" hasCustomPrompt="1"/>
          </p:nvPr>
        </p:nvSpPr>
        <p:spPr>
          <a:xfrm>
            <a:off x="2007029" y="5266492"/>
            <a:ext cx="8534400" cy="528406"/>
          </a:xfrm>
        </p:spPr>
        <p:txBody>
          <a:bodyPr>
            <a:normAutofit/>
          </a:bodyPr>
          <a:lstStyle>
            <a:lvl1pPr marL="0" indent="0" algn="ctr">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of presentation here</a:t>
            </a:r>
          </a:p>
        </p:txBody>
      </p:sp>
      <p:sp>
        <p:nvSpPr>
          <p:cNvPr id="9" name="Title 8"/>
          <p:cNvSpPr>
            <a:spLocks noGrp="1"/>
          </p:cNvSpPr>
          <p:nvPr>
            <p:ph type="title" hasCustomPrompt="1"/>
          </p:nvPr>
        </p:nvSpPr>
        <p:spPr>
          <a:xfrm>
            <a:off x="3596928" y="1268760"/>
            <a:ext cx="4896544" cy="3096344"/>
          </a:xfrm>
        </p:spPr>
        <p:txBody>
          <a:bodyPr>
            <a:normAutofit/>
          </a:bodyPr>
          <a:lstStyle>
            <a:lvl1pPr>
              <a:defRPr sz="3200" baseline="0">
                <a:solidFill>
                  <a:schemeClr val="bg1"/>
                </a:solidFill>
              </a:defRPr>
            </a:lvl1pPr>
          </a:lstStyle>
          <a:p>
            <a:r>
              <a:rPr lang="en-GB"/>
              <a:t>Title of presentation here</a:t>
            </a:r>
          </a:p>
        </p:txBody>
      </p:sp>
      <p:pic>
        <p:nvPicPr>
          <p:cNvPr id="2" name="Picture 1" descr="Excellent Care Bubble and Bars socmed blank PPT@4x.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371" y="5906823"/>
            <a:ext cx="11329259" cy="820636"/>
          </a:xfrm>
          <a:prstGeom prst="rect">
            <a:avLst/>
          </a:prstGeom>
        </p:spPr>
      </p:pic>
      <p:sp>
        <p:nvSpPr>
          <p:cNvPr id="11" name="Content Placeholder 10"/>
          <p:cNvSpPr>
            <a:spLocks noGrp="1"/>
          </p:cNvSpPr>
          <p:nvPr>
            <p:ph sz="quarter" idx="10" hasCustomPrompt="1"/>
          </p:nvPr>
        </p:nvSpPr>
        <p:spPr>
          <a:xfrm>
            <a:off x="1487487" y="6120000"/>
            <a:ext cx="10273143" cy="325140"/>
          </a:xfrm>
        </p:spPr>
        <p:txBody>
          <a:bodyPr>
            <a:noAutofit/>
          </a:bodyPr>
          <a:lstStyle>
            <a:lvl1pPr marL="0" indent="0">
              <a:buNone/>
              <a:defRPr sz="1200" baseline="0">
                <a:solidFill>
                  <a:srgbClr val="0072C6"/>
                </a:solidFill>
              </a:defRPr>
            </a:lvl1pPr>
          </a:lstStyle>
          <a:p>
            <a:pPr lvl="0"/>
            <a:r>
              <a:rPr lang="en-GB"/>
              <a:t>Put division or department here</a:t>
            </a:r>
          </a:p>
        </p:txBody>
      </p:sp>
    </p:spTree>
    <p:extLst>
      <p:ext uri="{BB962C8B-B14F-4D97-AF65-F5344CB8AC3E}">
        <p14:creationId xmlns:p14="http://schemas.microsoft.com/office/powerpoint/2010/main" val="41196479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1691" y="1052736"/>
            <a:ext cx="5390400" cy="4042800"/>
          </a:xfrm>
          <a:prstGeom prst="rect">
            <a:avLst/>
          </a:prstGeom>
        </p:spPr>
      </p:pic>
      <p:sp>
        <p:nvSpPr>
          <p:cNvPr id="3" name="Subtitle 2"/>
          <p:cNvSpPr>
            <a:spLocks noGrp="1"/>
          </p:cNvSpPr>
          <p:nvPr>
            <p:ph type="subTitle" idx="1" hasCustomPrompt="1"/>
          </p:nvPr>
        </p:nvSpPr>
        <p:spPr>
          <a:xfrm>
            <a:off x="2007029" y="5266492"/>
            <a:ext cx="8534400" cy="528406"/>
          </a:xfrm>
        </p:spPr>
        <p:txBody>
          <a:bodyPr>
            <a:normAutofit/>
          </a:bodyPr>
          <a:lstStyle>
            <a:lvl1pPr marL="0" indent="0" algn="ctr">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of presentation here</a:t>
            </a:r>
          </a:p>
        </p:txBody>
      </p:sp>
      <p:sp>
        <p:nvSpPr>
          <p:cNvPr id="9" name="Title 8"/>
          <p:cNvSpPr>
            <a:spLocks noGrp="1"/>
          </p:cNvSpPr>
          <p:nvPr>
            <p:ph type="title" hasCustomPrompt="1"/>
          </p:nvPr>
        </p:nvSpPr>
        <p:spPr>
          <a:xfrm>
            <a:off x="3574323" y="1268760"/>
            <a:ext cx="4896544" cy="3096344"/>
          </a:xfrm>
        </p:spPr>
        <p:txBody>
          <a:bodyPr>
            <a:normAutofit/>
          </a:bodyPr>
          <a:lstStyle>
            <a:lvl1pPr>
              <a:defRPr sz="3200" baseline="0">
                <a:solidFill>
                  <a:srgbClr val="0072C6"/>
                </a:solidFill>
              </a:defRPr>
            </a:lvl1pPr>
          </a:lstStyle>
          <a:p>
            <a:r>
              <a:rPr lang="en-GB"/>
              <a:t>Title of presentation here</a:t>
            </a:r>
          </a:p>
        </p:txBody>
      </p:sp>
      <p:pic>
        <p:nvPicPr>
          <p:cNvPr id="2" name="Picture 1" descr="Excellent Care Bubble and Bars socmed blank PPT@4x.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371" y="5906823"/>
            <a:ext cx="11329259" cy="820636"/>
          </a:xfrm>
          <a:prstGeom prst="rect">
            <a:avLst/>
          </a:prstGeom>
        </p:spPr>
      </p:pic>
      <p:sp>
        <p:nvSpPr>
          <p:cNvPr id="11" name="Content Placeholder 10"/>
          <p:cNvSpPr>
            <a:spLocks noGrp="1"/>
          </p:cNvSpPr>
          <p:nvPr>
            <p:ph sz="quarter" idx="10" hasCustomPrompt="1"/>
          </p:nvPr>
        </p:nvSpPr>
        <p:spPr>
          <a:xfrm>
            <a:off x="1487487" y="6120000"/>
            <a:ext cx="10273143" cy="325140"/>
          </a:xfrm>
        </p:spPr>
        <p:txBody>
          <a:bodyPr>
            <a:noAutofit/>
          </a:bodyPr>
          <a:lstStyle>
            <a:lvl1pPr marL="0" indent="0">
              <a:buNone/>
              <a:defRPr sz="1200" baseline="0">
                <a:solidFill>
                  <a:srgbClr val="0072C6"/>
                </a:solidFill>
              </a:defRPr>
            </a:lvl1pPr>
          </a:lstStyle>
          <a:p>
            <a:pPr lvl="0"/>
            <a:r>
              <a:rPr lang="en-GB"/>
              <a:t>Put division or department here</a:t>
            </a:r>
          </a:p>
        </p:txBody>
      </p:sp>
    </p:spTree>
    <p:extLst>
      <p:ext uri="{BB962C8B-B14F-4D97-AF65-F5344CB8AC3E}">
        <p14:creationId xmlns:p14="http://schemas.microsoft.com/office/powerpoint/2010/main" val="15951743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00650" y="1052736"/>
            <a:ext cx="5390701" cy="4107160"/>
          </a:xfrm>
          <a:prstGeom prst="rect">
            <a:avLst/>
          </a:prstGeom>
        </p:spPr>
      </p:pic>
      <p:sp>
        <p:nvSpPr>
          <p:cNvPr id="3" name="Subtitle 2"/>
          <p:cNvSpPr>
            <a:spLocks noGrp="1"/>
          </p:cNvSpPr>
          <p:nvPr>
            <p:ph type="subTitle" idx="1" hasCustomPrompt="1"/>
          </p:nvPr>
        </p:nvSpPr>
        <p:spPr>
          <a:xfrm>
            <a:off x="2007029" y="5266492"/>
            <a:ext cx="8534400" cy="528406"/>
          </a:xfrm>
        </p:spPr>
        <p:txBody>
          <a:bodyPr>
            <a:normAutofit/>
          </a:bodyPr>
          <a:lstStyle>
            <a:lvl1pPr marL="0" indent="0" algn="ctr">
              <a:buNone/>
              <a:defRPr sz="2400">
                <a:solidFill>
                  <a:srgbClr val="0072C6"/>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Title of presentation here</a:t>
            </a:r>
          </a:p>
        </p:txBody>
      </p:sp>
      <p:pic>
        <p:nvPicPr>
          <p:cNvPr id="2" name="Picture 1" descr="Excellent Care Bubble and Bars socmed blank PPT@4x.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371" y="5906823"/>
            <a:ext cx="11329259" cy="820636"/>
          </a:xfrm>
          <a:prstGeom prst="rect">
            <a:avLst/>
          </a:prstGeom>
        </p:spPr>
      </p:pic>
      <p:sp>
        <p:nvSpPr>
          <p:cNvPr id="11" name="Content Placeholder 10"/>
          <p:cNvSpPr>
            <a:spLocks noGrp="1"/>
          </p:cNvSpPr>
          <p:nvPr>
            <p:ph sz="quarter" idx="10" hasCustomPrompt="1"/>
          </p:nvPr>
        </p:nvSpPr>
        <p:spPr>
          <a:xfrm>
            <a:off x="1487487" y="6120000"/>
            <a:ext cx="10273143" cy="325140"/>
          </a:xfrm>
        </p:spPr>
        <p:txBody>
          <a:bodyPr>
            <a:noAutofit/>
          </a:bodyPr>
          <a:lstStyle>
            <a:lvl1pPr marL="0" indent="0">
              <a:buNone/>
              <a:defRPr sz="1200" baseline="0">
                <a:solidFill>
                  <a:srgbClr val="0072C6"/>
                </a:solidFill>
              </a:defRPr>
            </a:lvl1pPr>
          </a:lstStyle>
          <a:p>
            <a:pPr lvl="0"/>
            <a:r>
              <a:rPr lang="en-GB"/>
              <a:t>Put division or department here</a:t>
            </a:r>
          </a:p>
        </p:txBody>
      </p:sp>
    </p:spTree>
    <p:extLst>
      <p:ext uri="{BB962C8B-B14F-4D97-AF65-F5344CB8AC3E}">
        <p14:creationId xmlns:p14="http://schemas.microsoft.com/office/powerpoint/2010/main" val="19585524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00650" y="1054073"/>
            <a:ext cx="5390701" cy="4104487"/>
          </a:xfrm>
          <a:prstGeom prst="rect">
            <a:avLst/>
          </a:prstGeom>
        </p:spPr>
      </p:pic>
      <p:sp>
        <p:nvSpPr>
          <p:cNvPr id="3" name="Subtitle 2"/>
          <p:cNvSpPr>
            <a:spLocks noGrp="1"/>
          </p:cNvSpPr>
          <p:nvPr>
            <p:ph type="subTitle" idx="1" hasCustomPrompt="1"/>
          </p:nvPr>
        </p:nvSpPr>
        <p:spPr>
          <a:xfrm>
            <a:off x="2007029" y="5266492"/>
            <a:ext cx="8534400" cy="528406"/>
          </a:xfrm>
        </p:spPr>
        <p:txBody>
          <a:bodyPr>
            <a:normAutofit/>
          </a:bodyPr>
          <a:lstStyle>
            <a:lvl1pPr marL="0" indent="0" algn="ctr">
              <a:buNone/>
              <a:defRPr sz="2400">
                <a:solidFill>
                  <a:srgbClr val="0072C6"/>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Title of presentation here</a:t>
            </a:r>
          </a:p>
        </p:txBody>
      </p:sp>
      <p:pic>
        <p:nvPicPr>
          <p:cNvPr id="2" name="Picture 1" descr="Excellent Care Bubble and Bars socmed blank PPT@4x.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371" y="5906823"/>
            <a:ext cx="11329259" cy="820636"/>
          </a:xfrm>
          <a:prstGeom prst="rect">
            <a:avLst/>
          </a:prstGeom>
        </p:spPr>
      </p:pic>
      <p:sp>
        <p:nvSpPr>
          <p:cNvPr id="11" name="Content Placeholder 10"/>
          <p:cNvSpPr>
            <a:spLocks noGrp="1"/>
          </p:cNvSpPr>
          <p:nvPr>
            <p:ph sz="quarter" idx="10" hasCustomPrompt="1"/>
          </p:nvPr>
        </p:nvSpPr>
        <p:spPr>
          <a:xfrm>
            <a:off x="1487487" y="6120000"/>
            <a:ext cx="10273143" cy="325140"/>
          </a:xfrm>
        </p:spPr>
        <p:txBody>
          <a:bodyPr>
            <a:noAutofit/>
          </a:bodyPr>
          <a:lstStyle>
            <a:lvl1pPr marL="0" indent="0">
              <a:buNone/>
              <a:defRPr sz="1200" baseline="0">
                <a:solidFill>
                  <a:srgbClr val="0072C6"/>
                </a:solidFill>
              </a:defRPr>
            </a:lvl1pPr>
          </a:lstStyle>
          <a:p>
            <a:pPr lvl="0"/>
            <a:r>
              <a:rPr lang="en-GB"/>
              <a:t>Put division or department here</a:t>
            </a:r>
          </a:p>
        </p:txBody>
      </p:sp>
    </p:spTree>
    <p:extLst>
      <p:ext uri="{BB962C8B-B14F-4D97-AF65-F5344CB8AC3E}">
        <p14:creationId xmlns:p14="http://schemas.microsoft.com/office/powerpoint/2010/main" val="16131575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00650" y="1054073"/>
            <a:ext cx="5390700" cy="4104487"/>
          </a:xfrm>
          <a:prstGeom prst="rect">
            <a:avLst/>
          </a:prstGeom>
        </p:spPr>
      </p:pic>
      <p:sp>
        <p:nvSpPr>
          <p:cNvPr id="3" name="Subtitle 2"/>
          <p:cNvSpPr>
            <a:spLocks noGrp="1"/>
          </p:cNvSpPr>
          <p:nvPr>
            <p:ph type="subTitle" idx="1" hasCustomPrompt="1"/>
          </p:nvPr>
        </p:nvSpPr>
        <p:spPr>
          <a:xfrm>
            <a:off x="2007029" y="5266492"/>
            <a:ext cx="8534400" cy="528406"/>
          </a:xfrm>
        </p:spPr>
        <p:txBody>
          <a:bodyPr>
            <a:normAutofit/>
          </a:bodyPr>
          <a:lstStyle>
            <a:lvl1pPr marL="0" indent="0" algn="ctr">
              <a:buNone/>
              <a:defRPr sz="2400">
                <a:solidFill>
                  <a:srgbClr val="0072C6"/>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Title of presentation here</a:t>
            </a:r>
          </a:p>
        </p:txBody>
      </p:sp>
      <p:pic>
        <p:nvPicPr>
          <p:cNvPr id="2" name="Picture 1" descr="Excellent Care Bubble and Bars socmed blank PPT@4x.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371" y="5906823"/>
            <a:ext cx="11329259" cy="820636"/>
          </a:xfrm>
          <a:prstGeom prst="rect">
            <a:avLst/>
          </a:prstGeom>
        </p:spPr>
      </p:pic>
      <p:sp>
        <p:nvSpPr>
          <p:cNvPr id="11" name="Content Placeholder 10"/>
          <p:cNvSpPr>
            <a:spLocks noGrp="1"/>
          </p:cNvSpPr>
          <p:nvPr>
            <p:ph sz="quarter" idx="10" hasCustomPrompt="1"/>
          </p:nvPr>
        </p:nvSpPr>
        <p:spPr>
          <a:xfrm>
            <a:off x="1487487" y="6120000"/>
            <a:ext cx="10273143" cy="325140"/>
          </a:xfrm>
        </p:spPr>
        <p:txBody>
          <a:bodyPr>
            <a:noAutofit/>
          </a:bodyPr>
          <a:lstStyle>
            <a:lvl1pPr marL="0" indent="0">
              <a:buNone/>
              <a:defRPr sz="1200" baseline="0">
                <a:solidFill>
                  <a:srgbClr val="0072C6"/>
                </a:solidFill>
              </a:defRPr>
            </a:lvl1pPr>
          </a:lstStyle>
          <a:p>
            <a:pPr lvl="0"/>
            <a:r>
              <a:rPr lang="en-GB"/>
              <a:t>Put division or department here</a:t>
            </a:r>
          </a:p>
        </p:txBody>
      </p:sp>
    </p:spTree>
    <p:extLst>
      <p:ext uri="{BB962C8B-B14F-4D97-AF65-F5344CB8AC3E}">
        <p14:creationId xmlns:p14="http://schemas.microsoft.com/office/powerpoint/2010/main" val="21385309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00650" y="1054072"/>
            <a:ext cx="5390700" cy="4104486"/>
          </a:xfrm>
          <a:prstGeom prst="rect">
            <a:avLst/>
          </a:prstGeom>
        </p:spPr>
      </p:pic>
      <p:sp>
        <p:nvSpPr>
          <p:cNvPr id="3" name="Subtitle 2"/>
          <p:cNvSpPr>
            <a:spLocks noGrp="1"/>
          </p:cNvSpPr>
          <p:nvPr>
            <p:ph type="subTitle" idx="1" hasCustomPrompt="1"/>
          </p:nvPr>
        </p:nvSpPr>
        <p:spPr>
          <a:xfrm>
            <a:off x="2007029" y="5266492"/>
            <a:ext cx="8534400" cy="528406"/>
          </a:xfrm>
        </p:spPr>
        <p:txBody>
          <a:bodyPr>
            <a:normAutofit/>
          </a:bodyPr>
          <a:lstStyle>
            <a:lvl1pPr marL="0" indent="0" algn="ctr">
              <a:buNone/>
              <a:defRPr sz="2400">
                <a:solidFill>
                  <a:srgbClr val="0072C6"/>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Title of presentation here</a:t>
            </a:r>
          </a:p>
        </p:txBody>
      </p:sp>
      <p:pic>
        <p:nvPicPr>
          <p:cNvPr id="2" name="Picture 1" descr="Excellent Care Bubble and Bars socmed blank PPT@4x.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371" y="5906823"/>
            <a:ext cx="11329259" cy="820636"/>
          </a:xfrm>
          <a:prstGeom prst="rect">
            <a:avLst/>
          </a:prstGeom>
        </p:spPr>
      </p:pic>
      <p:sp>
        <p:nvSpPr>
          <p:cNvPr id="11" name="Content Placeholder 10"/>
          <p:cNvSpPr>
            <a:spLocks noGrp="1"/>
          </p:cNvSpPr>
          <p:nvPr>
            <p:ph sz="quarter" idx="10" hasCustomPrompt="1"/>
          </p:nvPr>
        </p:nvSpPr>
        <p:spPr>
          <a:xfrm>
            <a:off x="1487487" y="6120000"/>
            <a:ext cx="10273143" cy="325140"/>
          </a:xfrm>
        </p:spPr>
        <p:txBody>
          <a:bodyPr>
            <a:noAutofit/>
          </a:bodyPr>
          <a:lstStyle>
            <a:lvl1pPr marL="0" indent="0">
              <a:buNone/>
              <a:defRPr sz="1200" baseline="0">
                <a:solidFill>
                  <a:srgbClr val="0072C6"/>
                </a:solidFill>
              </a:defRPr>
            </a:lvl1pPr>
          </a:lstStyle>
          <a:p>
            <a:pPr lvl="0"/>
            <a:r>
              <a:rPr lang="en-GB"/>
              <a:t>Put division or department here</a:t>
            </a:r>
          </a:p>
        </p:txBody>
      </p:sp>
    </p:spTree>
    <p:extLst>
      <p:ext uri="{BB962C8B-B14F-4D97-AF65-F5344CB8AC3E}">
        <p14:creationId xmlns:p14="http://schemas.microsoft.com/office/powerpoint/2010/main" val="12381158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435" y="1094010"/>
            <a:ext cx="5279127" cy="4024610"/>
          </a:xfrm>
          <a:prstGeom prst="rect">
            <a:avLst/>
          </a:prstGeom>
        </p:spPr>
      </p:pic>
      <p:sp>
        <p:nvSpPr>
          <p:cNvPr id="3" name="Subtitle 2"/>
          <p:cNvSpPr>
            <a:spLocks noGrp="1"/>
          </p:cNvSpPr>
          <p:nvPr>
            <p:ph type="subTitle" idx="1" hasCustomPrompt="1"/>
          </p:nvPr>
        </p:nvSpPr>
        <p:spPr>
          <a:xfrm>
            <a:off x="2007029" y="5266492"/>
            <a:ext cx="8534400" cy="528406"/>
          </a:xfrm>
        </p:spPr>
        <p:txBody>
          <a:bodyPr>
            <a:normAutofit/>
          </a:bodyPr>
          <a:lstStyle>
            <a:lvl1pPr marL="0" indent="0" algn="ctr">
              <a:buNone/>
              <a:defRPr sz="2400">
                <a:solidFill>
                  <a:srgbClr val="0072C6"/>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Title of presentation here</a:t>
            </a:r>
          </a:p>
        </p:txBody>
      </p:sp>
      <p:pic>
        <p:nvPicPr>
          <p:cNvPr id="2" name="Picture 1" descr="Excellent Care Bubble and Bars socmed blank PPT@4x.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371" y="5906823"/>
            <a:ext cx="11329259" cy="820636"/>
          </a:xfrm>
          <a:prstGeom prst="rect">
            <a:avLst/>
          </a:prstGeom>
        </p:spPr>
      </p:pic>
      <p:sp>
        <p:nvSpPr>
          <p:cNvPr id="11" name="Content Placeholder 10"/>
          <p:cNvSpPr>
            <a:spLocks noGrp="1"/>
          </p:cNvSpPr>
          <p:nvPr>
            <p:ph sz="quarter" idx="10" hasCustomPrompt="1"/>
          </p:nvPr>
        </p:nvSpPr>
        <p:spPr>
          <a:xfrm>
            <a:off x="1487487" y="6120000"/>
            <a:ext cx="10273143" cy="325140"/>
          </a:xfrm>
        </p:spPr>
        <p:txBody>
          <a:bodyPr>
            <a:noAutofit/>
          </a:bodyPr>
          <a:lstStyle>
            <a:lvl1pPr marL="0" indent="0">
              <a:buNone/>
              <a:defRPr sz="1200" baseline="0">
                <a:solidFill>
                  <a:srgbClr val="0072C6"/>
                </a:solidFill>
              </a:defRPr>
            </a:lvl1pPr>
          </a:lstStyle>
          <a:p>
            <a:pPr lvl="0"/>
            <a:r>
              <a:rPr lang="en-GB"/>
              <a:t>Put division or department here</a:t>
            </a:r>
          </a:p>
        </p:txBody>
      </p:sp>
    </p:spTree>
    <p:extLst>
      <p:ext uri="{BB962C8B-B14F-4D97-AF65-F5344CB8AC3E}">
        <p14:creationId xmlns:p14="http://schemas.microsoft.com/office/powerpoint/2010/main" val="19958180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435" y="1094011"/>
            <a:ext cx="5279127" cy="4024609"/>
          </a:xfrm>
          <a:prstGeom prst="rect">
            <a:avLst/>
          </a:prstGeom>
        </p:spPr>
      </p:pic>
      <p:sp>
        <p:nvSpPr>
          <p:cNvPr id="3" name="Subtitle 2"/>
          <p:cNvSpPr>
            <a:spLocks noGrp="1"/>
          </p:cNvSpPr>
          <p:nvPr>
            <p:ph type="subTitle" idx="1" hasCustomPrompt="1"/>
          </p:nvPr>
        </p:nvSpPr>
        <p:spPr>
          <a:xfrm>
            <a:off x="2007029" y="5266492"/>
            <a:ext cx="8534400" cy="528406"/>
          </a:xfrm>
        </p:spPr>
        <p:txBody>
          <a:bodyPr>
            <a:normAutofit/>
          </a:bodyPr>
          <a:lstStyle>
            <a:lvl1pPr marL="0" indent="0" algn="ctr">
              <a:buNone/>
              <a:defRPr sz="2400">
                <a:solidFill>
                  <a:srgbClr val="0072C6"/>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Title of presentation here</a:t>
            </a:r>
          </a:p>
        </p:txBody>
      </p:sp>
      <p:pic>
        <p:nvPicPr>
          <p:cNvPr id="2" name="Picture 1" descr="Excellent Care Bubble and Bars socmed blank PPT@4x.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371" y="5906823"/>
            <a:ext cx="11329259" cy="820636"/>
          </a:xfrm>
          <a:prstGeom prst="rect">
            <a:avLst/>
          </a:prstGeom>
        </p:spPr>
      </p:pic>
      <p:sp>
        <p:nvSpPr>
          <p:cNvPr id="11" name="Content Placeholder 10"/>
          <p:cNvSpPr>
            <a:spLocks noGrp="1"/>
          </p:cNvSpPr>
          <p:nvPr>
            <p:ph sz="quarter" idx="10" hasCustomPrompt="1"/>
          </p:nvPr>
        </p:nvSpPr>
        <p:spPr>
          <a:xfrm>
            <a:off x="1487487" y="6120000"/>
            <a:ext cx="10273143" cy="325140"/>
          </a:xfrm>
        </p:spPr>
        <p:txBody>
          <a:bodyPr>
            <a:noAutofit/>
          </a:bodyPr>
          <a:lstStyle>
            <a:lvl1pPr marL="0" indent="0">
              <a:buNone/>
              <a:defRPr sz="1200" baseline="0">
                <a:solidFill>
                  <a:srgbClr val="0072C6"/>
                </a:solidFill>
              </a:defRPr>
            </a:lvl1pPr>
          </a:lstStyle>
          <a:p>
            <a:pPr lvl="0"/>
            <a:r>
              <a:rPr lang="en-GB"/>
              <a:t>Put division or department here</a:t>
            </a:r>
          </a:p>
        </p:txBody>
      </p:sp>
    </p:spTree>
    <p:extLst>
      <p:ext uri="{BB962C8B-B14F-4D97-AF65-F5344CB8AC3E}">
        <p14:creationId xmlns:p14="http://schemas.microsoft.com/office/powerpoint/2010/main" val="24074413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435" y="1094011"/>
            <a:ext cx="5279125" cy="4024609"/>
          </a:xfrm>
          <a:prstGeom prst="rect">
            <a:avLst/>
          </a:prstGeom>
        </p:spPr>
      </p:pic>
      <p:sp>
        <p:nvSpPr>
          <p:cNvPr id="3" name="Subtitle 2"/>
          <p:cNvSpPr>
            <a:spLocks noGrp="1"/>
          </p:cNvSpPr>
          <p:nvPr>
            <p:ph type="subTitle" idx="1" hasCustomPrompt="1"/>
          </p:nvPr>
        </p:nvSpPr>
        <p:spPr>
          <a:xfrm>
            <a:off x="2007029" y="5266492"/>
            <a:ext cx="8534400" cy="528406"/>
          </a:xfrm>
        </p:spPr>
        <p:txBody>
          <a:bodyPr>
            <a:normAutofit/>
          </a:bodyPr>
          <a:lstStyle>
            <a:lvl1pPr marL="0" indent="0" algn="ctr">
              <a:buNone/>
              <a:defRPr sz="2400">
                <a:solidFill>
                  <a:srgbClr val="0072C6"/>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Title of presentation here</a:t>
            </a:r>
          </a:p>
        </p:txBody>
      </p:sp>
      <p:pic>
        <p:nvPicPr>
          <p:cNvPr id="2" name="Picture 1" descr="Excellent Care Bubble and Bars socmed blank PPT@4x.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371" y="5906823"/>
            <a:ext cx="11329259" cy="820636"/>
          </a:xfrm>
          <a:prstGeom prst="rect">
            <a:avLst/>
          </a:prstGeom>
        </p:spPr>
      </p:pic>
      <p:sp>
        <p:nvSpPr>
          <p:cNvPr id="11" name="Content Placeholder 10"/>
          <p:cNvSpPr>
            <a:spLocks noGrp="1"/>
          </p:cNvSpPr>
          <p:nvPr>
            <p:ph sz="quarter" idx="10" hasCustomPrompt="1"/>
          </p:nvPr>
        </p:nvSpPr>
        <p:spPr>
          <a:xfrm>
            <a:off x="1487487" y="6120000"/>
            <a:ext cx="10273143" cy="325140"/>
          </a:xfrm>
        </p:spPr>
        <p:txBody>
          <a:bodyPr>
            <a:noAutofit/>
          </a:bodyPr>
          <a:lstStyle>
            <a:lvl1pPr marL="0" indent="0">
              <a:buNone/>
              <a:defRPr sz="1200" baseline="0">
                <a:solidFill>
                  <a:srgbClr val="0072C6"/>
                </a:solidFill>
              </a:defRPr>
            </a:lvl1pPr>
          </a:lstStyle>
          <a:p>
            <a:pPr lvl="0"/>
            <a:r>
              <a:rPr lang="en-GB"/>
              <a:t>Put division or department here</a:t>
            </a:r>
          </a:p>
        </p:txBody>
      </p:sp>
    </p:spTree>
    <p:extLst>
      <p:ext uri="{BB962C8B-B14F-4D97-AF65-F5344CB8AC3E}">
        <p14:creationId xmlns:p14="http://schemas.microsoft.com/office/powerpoint/2010/main" val="7657586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435" y="1094010"/>
            <a:ext cx="5279125" cy="4024608"/>
          </a:xfrm>
          <a:prstGeom prst="rect">
            <a:avLst/>
          </a:prstGeom>
        </p:spPr>
      </p:pic>
      <p:sp>
        <p:nvSpPr>
          <p:cNvPr id="3" name="Subtitle 2"/>
          <p:cNvSpPr>
            <a:spLocks noGrp="1"/>
          </p:cNvSpPr>
          <p:nvPr>
            <p:ph type="subTitle" idx="1" hasCustomPrompt="1"/>
          </p:nvPr>
        </p:nvSpPr>
        <p:spPr>
          <a:xfrm>
            <a:off x="2007029" y="5266492"/>
            <a:ext cx="8534400" cy="528406"/>
          </a:xfrm>
        </p:spPr>
        <p:txBody>
          <a:bodyPr>
            <a:normAutofit/>
          </a:bodyPr>
          <a:lstStyle>
            <a:lvl1pPr marL="0" indent="0" algn="ctr">
              <a:buNone/>
              <a:defRPr sz="2400">
                <a:solidFill>
                  <a:srgbClr val="0072C6"/>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Title of presentation here</a:t>
            </a:r>
          </a:p>
        </p:txBody>
      </p:sp>
      <p:pic>
        <p:nvPicPr>
          <p:cNvPr id="2" name="Picture 1" descr="Excellent Care Bubble and Bars socmed blank PPT@4x.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371" y="5906823"/>
            <a:ext cx="11329259" cy="820636"/>
          </a:xfrm>
          <a:prstGeom prst="rect">
            <a:avLst/>
          </a:prstGeom>
        </p:spPr>
      </p:pic>
      <p:sp>
        <p:nvSpPr>
          <p:cNvPr id="11" name="Content Placeholder 10"/>
          <p:cNvSpPr>
            <a:spLocks noGrp="1"/>
          </p:cNvSpPr>
          <p:nvPr>
            <p:ph sz="quarter" idx="10" hasCustomPrompt="1"/>
          </p:nvPr>
        </p:nvSpPr>
        <p:spPr>
          <a:xfrm>
            <a:off x="1487487" y="6120000"/>
            <a:ext cx="10273143" cy="325140"/>
          </a:xfrm>
        </p:spPr>
        <p:txBody>
          <a:bodyPr>
            <a:noAutofit/>
          </a:bodyPr>
          <a:lstStyle>
            <a:lvl1pPr marL="0" indent="0">
              <a:buNone/>
              <a:defRPr sz="1200" baseline="0">
                <a:solidFill>
                  <a:srgbClr val="0072C6"/>
                </a:solidFill>
              </a:defRPr>
            </a:lvl1pPr>
          </a:lstStyle>
          <a:p>
            <a:pPr lvl="0"/>
            <a:r>
              <a:rPr lang="en-GB"/>
              <a:t>Put division or department here</a:t>
            </a:r>
          </a:p>
        </p:txBody>
      </p:sp>
    </p:spTree>
    <p:extLst>
      <p:ext uri="{BB962C8B-B14F-4D97-AF65-F5344CB8AC3E}">
        <p14:creationId xmlns:p14="http://schemas.microsoft.com/office/powerpoint/2010/main" val="21883907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734A4-27EB-4391-99CC-1BDC11737D0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6A11A24-40D3-3A63-0FAD-9F7D7970B4F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6EA4BAA-983F-9D54-6414-815C72BAC504}"/>
              </a:ext>
            </a:extLst>
          </p:cNvPr>
          <p:cNvSpPr>
            <a:spLocks noGrp="1"/>
          </p:cNvSpPr>
          <p:nvPr>
            <p:ph type="dt" sz="half" idx="10"/>
          </p:nvPr>
        </p:nvSpPr>
        <p:spPr/>
        <p:txBody>
          <a:bodyPr/>
          <a:lstStyle/>
          <a:p>
            <a:fld id="{ACC86F6C-4ACD-2142-8A85-51085CA2462E}" type="datetimeFigureOut">
              <a:rPr lang="en-US" smtClean="0"/>
              <a:t>4/15/2024</a:t>
            </a:fld>
            <a:endParaRPr lang="en-US"/>
          </a:p>
        </p:txBody>
      </p:sp>
      <p:sp>
        <p:nvSpPr>
          <p:cNvPr id="5" name="Footer Placeholder 4">
            <a:extLst>
              <a:ext uri="{FF2B5EF4-FFF2-40B4-BE49-F238E27FC236}">
                <a16:creationId xmlns:a16="http://schemas.microsoft.com/office/drawing/2014/main" id="{0179A021-38E1-415C-7A46-9B4600CDAF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38E53E-C0AF-2308-F995-CB19010A7D8A}"/>
              </a:ext>
            </a:extLst>
          </p:cNvPr>
          <p:cNvSpPr>
            <a:spLocks noGrp="1"/>
          </p:cNvSpPr>
          <p:nvPr>
            <p:ph type="sldNum" sz="quarter" idx="12"/>
          </p:nvPr>
        </p:nvSpPr>
        <p:spPr/>
        <p:txBody>
          <a:bodyPr/>
          <a:lstStyle/>
          <a:p>
            <a:fld id="{7A52C8CD-56F5-924B-AB4A-4F6004FA9B07}" type="slidenum">
              <a:rPr lang="en-US" smtClean="0"/>
              <a:t>‹#›</a:t>
            </a:fld>
            <a:endParaRPr lang="en-US"/>
          </a:p>
        </p:txBody>
      </p:sp>
    </p:spTree>
    <p:extLst>
      <p:ext uri="{BB962C8B-B14F-4D97-AF65-F5344CB8AC3E}">
        <p14:creationId xmlns:p14="http://schemas.microsoft.com/office/powerpoint/2010/main" val="250982788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435" y="1094010"/>
            <a:ext cx="5279124" cy="4024608"/>
          </a:xfrm>
          <a:prstGeom prst="rect">
            <a:avLst/>
          </a:prstGeom>
        </p:spPr>
      </p:pic>
      <p:sp>
        <p:nvSpPr>
          <p:cNvPr id="3" name="Subtitle 2"/>
          <p:cNvSpPr>
            <a:spLocks noGrp="1"/>
          </p:cNvSpPr>
          <p:nvPr>
            <p:ph type="subTitle" idx="1" hasCustomPrompt="1"/>
          </p:nvPr>
        </p:nvSpPr>
        <p:spPr>
          <a:xfrm>
            <a:off x="2007029" y="5266492"/>
            <a:ext cx="8534400" cy="528406"/>
          </a:xfrm>
        </p:spPr>
        <p:txBody>
          <a:bodyPr>
            <a:normAutofit/>
          </a:bodyPr>
          <a:lstStyle>
            <a:lvl1pPr marL="0" indent="0" algn="ctr">
              <a:buNone/>
              <a:defRPr sz="2400">
                <a:solidFill>
                  <a:srgbClr val="0072C6"/>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Title of presentation here</a:t>
            </a:r>
          </a:p>
        </p:txBody>
      </p:sp>
      <p:pic>
        <p:nvPicPr>
          <p:cNvPr id="2" name="Picture 1" descr="Excellent Care Bubble and Bars socmed blank PPT@4x.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371" y="5906823"/>
            <a:ext cx="11329259" cy="820636"/>
          </a:xfrm>
          <a:prstGeom prst="rect">
            <a:avLst/>
          </a:prstGeom>
        </p:spPr>
      </p:pic>
      <p:sp>
        <p:nvSpPr>
          <p:cNvPr id="11" name="Content Placeholder 10"/>
          <p:cNvSpPr>
            <a:spLocks noGrp="1"/>
          </p:cNvSpPr>
          <p:nvPr>
            <p:ph sz="quarter" idx="10" hasCustomPrompt="1"/>
          </p:nvPr>
        </p:nvSpPr>
        <p:spPr>
          <a:xfrm>
            <a:off x="1487487" y="6120000"/>
            <a:ext cx="10273143" cy="325140"/>
          </a:xfrm>
        </p:spPr>
        <p:txBody>
          <a:bodyPr>
            <a:noAutofit/>
          </a:bodyPr>
          <a:lstStyle>
            <a:lvl1pPr marL="0" indent="0">
              <a:buNone/>
              <a:defRPr sz="1200" baseline="0">
                <a:solidFill>
                  <a:srgbClr val="0072C6"/>
                </a:solidFill>
              </a:defRPr>
            </a:lvl1pPr>
          </a:lstStyle>
          <a:p>
            <a:pPr lvl="0"/>
            <a:r>
              <a:rPr lang="en-GB"/>
              <a:t>Put division or department here</a:t>
            </a:r>
          </a:p>
        </p:txBody>
      </p:sp>
    </p:spTree>
    <p:extLst>
      <p:ext uri="{BB962C8B-B14F-4D97-AF65-F5344CB8AC3E}">
        <p14:creationId xmlns:p14="http://schemas.microsoft.com/office/powerpoint/2010/main" val="1827970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435" y="1094011"/>
            <a:ext cx="5279124" cy="4024607"/>
          </a:xfrm>
          <a:prstGeom prst="rect">
            <a:avLst/>
          </a:prstGeom>
        </p:spPr>
      </p:pic>
      <p:sp>
        <p:nvSpPr>
          <p:cNvPr id="3" name="Subtitle 2"/>
          <p:cNvSpPr>
            <a:spLocks noGrp="1"/>
          </p:cNvSpPr>
          <p:nvPr>
            <p:ph type="subTitle" idx="1" hasCustomPrompt="1"/>
          </p:nvPr>
        </p:nvSpPr>
        <p:spPr>
          <a:xfrm>
            <a:off x="2007029" y="5266492"/>
            <a:ext cx="8534400" cy="528406"/>
          </a:xfrm>
        </p:spPr>
        <p:txBody>
          <a:bodyPr>
            <a:normAutofit/>
          </a:bodyPr>
          <a:lstStyle>
            <a:lvl1pPr marL="0" indent="0" algn="ctr">
              <a:buNone/>
              <a:defRPr sz="2400">
                <a:solidFill>
                  <a:srgbClr val="0072C6"/>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Title of presentation here</a:t>
            </a:r>
          </a:p>
        </p:txBody>
      </p:sp>
      <p:pic>
        <p:nvPicPr>
          <p:cNvPr id="2" name="Picture 1" descr="Excellent Care Bubble and Bars socmed blank PPT@4x.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371" y="5906823"/>
            <a:ext cx="11329259" cy="820636"/>
          </a:xfrm>
          <a:prstGeom prst="rect">
            <a:avLst/>
          </a:prstGeom>
        </p:spPr>
      </p:pic>
      <p:sp>
        <p:nvSpPr>
          <p:cNvPr id="11" name="Content Placeholder 10"/>
          <p:cNvSpPr>
            <a:spLocks noGrp="1"/>
          </p:cNvSpPr>
          <p:nvPr>
            <p:ph sz="quarter" idx="10" hasCustomPrompt="1"/>
          </p:nvPr>
        </p:nvSpPr>
        <p:spPr>
          <a:xfrm>
            <a:off x="1487487" y="6120000"/>
            <a:ext cx="10273143" cy="325140"/>
          </a:xfrm>
        </p:spPr>
        <p:txBody>
          <a:bodyPr>
            <a:noAutofit/>
          </a:bodyPr>
          <a:lstStyle>
            <a:lvl1pPr marL="0" indent="0">
              <a:buNone/>
              <a:defRPr sz="1200" baseline="0">
                <a:solidFill>
                  <a:srgbClr val="0072C6"/>
                </a:solidFill>
              </a:defRPr>
            </a:lvl1pPr>
          </a:lstStyle>
          <a:p>
            <a:pPr lvl="0"/>
            <a:r>
              <a:rPr lang="en-GB"/>
              <a:t>Put division or department here</a:t>
            </a:r>
          </a:p>
        </p:txBody>
      </p:sp>
    </p:spTree>
    <p:extLst>
      <p:ext uri="{BB962C8B-B14F-4D97-AF65-F5344CB8AC3E}">
        <p14:creationId xmlns:p14="http://schemas.microsoft.com/office/powerpoint/2010/main" val="13384671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435" y="1094011"/>
            <a:ext cx="5279123" cy="4024607"/>
          </a:xfrm>
          <a:prstGeom prst="rect">
            <a:avLst/>
          </a:prstGeom>
        </p:spPr>
      </p:pic>
      <p:sp>
        <p:nvSpPr>
          <p:cNvPr id="3" name="Subtitle 2"/>
          <p:cNvSpPr>
            <a:spLocks noGrp="1"/>
          </p:cNvSpPr>
          <p:nvPr>
            <p:ph type="subTitle" idx="1" hasCustomPrompt="1"/>
          </p:nvPr>
        </p:nvSpPr>
        <p:spPr>
          <a:xfrm>
            <a:off x="2007029" y="5266492"/>
            <a:ext cx="8534400" cy="528406"/>
          </a:xfrm>
        </p:spPr>
        <p:txBody>
          <a:bodyPr>
            <a:normAutofit/>
          </a:bodyPr>
          <a:lstStyle>
            <a:lvl1pPr marL="0" indent="0" algn="ctr">
              <a:buNone/>
              <a:defRPr sz="2400">
                <a:solidFill>
                  <a:srgbClr val="0072C6"/>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Title of presentation here</a:t>
            </a:r>
          </a:p>
        </p:txBody>
      </p:sp>
      <p:pic>
        <p:nvPicPr>
          <p:cNvPr id="2" name="Picture 1" descr="Excellent Care Bubble and Bars socmed blank PPT@4x.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371" y="5906823"/>
            <a:ext cx="11329259" cy="820636"/>
          </a:xfrm>
          <a:prstGeom prst="rect">
            <a:avLst/>
          </a:prstGeom>
        </p:spPr>
      </p:pic>
      <p:sp>
        <p:nvSpPr>
          <p:cNvPr id="11" name="Content Placeholder 10"/>
          <p:cNvSpPr>
            <a:spLocks noGrp="1"/>
          </p:cNvSpPr>
          <p:nvPr>
            <p:ph sz="quarter" idx="10" hasCustomPrompt="1"/>
          </p:nvPr>
        </p:nvSpPr>
        <p:spPr>
          <a:xfrm>
            <a:off x="1487487" y="6120000"/>
            <a:ext cx="10273143" cy="325140"/>
          </a:xfrm>
        </p:spPr>
        <p:txBody>
          <a:bodyPr>
            <a:noAutofit/>
          </a:bodyPr>
          <a:lstStyle>
            <a:lvl1pPr marL="0" indent="0">
              <a:buNone/>
              <a:defRPr sz="1200" baseline="0">
                <a:solidFill>
                  <a:srgbClr val="0072C6"/>
                </a:solidFill>
              </a:defRPr>
            </a:lvl1pPr>
          </a:lstStyle>
          <a:p>
            <a:pPr lvl="0"/>
            <a:r>
              <a:rPr lang="en-GB"/>
              <a:t>Put division or department here</a:t>
            </a:r>
          </a:p>
        </p:txBody>
      </p:sp>
    </p:spTree>
    <p:extLst>
      <p:ext uri="{BB962C8B-B14F-4D97-AF65-F5344CB8AC3E}">
        <p14:creationId xmlns:p14="http://schemas.microsoft.com/office/powerpoint/2010/main" val="211028683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435" y="1094010"/>
            <a:ext cx="5279123" cy="4024606"/>
          </a:xfrm>
          <a:prstGeom prst="rect">
            <a:avLst/>
          </a:prstGeom>
        </p:spPr>
      </p:pic>
      <p:sp>
        <p:nvSpPr>
          <p:cNvPr id="3" name="Subtitle 2"/>
          <p:cNvSpPr>
            <a:spLocks noGrp="1"/>
          </p:cNvSpPr>
          <p:nvPr>
            <p:ph type="subTitle" idx="1" hasCustomPrompt="1"/>
          </p:nvPr>
        </p:nvSpPr>
        <p:spPr>
          <a:xfrm>
            <a:off x="2007029" y="5266492"/>
            <a:ext cx="8534400" cy="528406"/>
          </a:xfrm>
        </p:spPr>
        <p:txBody>
          <a:bodyPr>
            <a:normAutofit/>
          </a:bodyPr>
          <a:lstStyle>
            <a:lvl1pPr marL="0" indent="0" algn="ctr">
              <a:buNone/>
              <a:defRPr sz="2400">
                <a:solidFill>
                  <a:srgbClr val="0072C6"/>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Title of presentation here</a:t>
            </a:r>
          </a:p>
        </p:txBody>
      </p:sp>
      <p:pic>
        <p:nvPicPr>
          <p:cNvPr id="2" name="Picture 1" descr="Excellent Care Bubble and Bars socmed blank PPT@4x.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371" y="5906823"/>
            <a:ext cx="11329259" cy="820636"/>
          </a:xfrm>
          <a:prstGeom prst="rect">
            <a:avLst/>
          </a:prstGeom>
        </p:spPr>
      </p:pic>
      <p:sp>
        <p:nvSpPr>
          <p:cNvPr id="11" name="Content Placeholder 10"/>
          <p:cNvSpPr>
            <a:spLocks noGrp="1"/>
          </p:cNvSpPr>
          <p:nvPr>
            <p:ph sz="quarter" idx="10" hasCustomPrompt="1"/>
          </p:nvPr>
        </p:nvSpPr>
        <p:spPr>
          <a:xfrm>
            <a:off x="1487487" y="6120000"/>
            <a:ext cx="10273143" cy="325140"/>
          </a:xfrm>
        </p:spPr>
        <p:txBody>
          <a:bodyPr>
            <a:noAutofit/>
          </a:bodyPr>
          <a:lstStyle>
            <a:lvl1pPr marL="0" indent="0">
              <a:buNone/>
              <a:defRPr sz="1200" baseline="0">
                <a:solidFill>
                  <a:srgbClr val="0072C6"/>
                </a:solidFill>
              </a:defRPr>
            </a:lvl1pPr>
          </a:lstStyle>
          <a:p>
            <a:pPr lvl="0"/>
            <a:r>
              <a:rPr lang="en-GB"/>
              <a:t>Put division or department here</a:t>
            </a:r>
          </a:p>
        </p:txBody>
      </p:sp>
    </p:spTree>
    <p:extLst>
      <p:ext uri="{BB962C8B-B14F-4D97-AF65-F5344CB8AC3E}">
        <p14:creationId xmlns:p14="http://schemas.microsoft.com/office/powerpoint/2010/main" val="40740870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436" y="1094010"/>
            <a:ext cx="5279121" cy="4024606"/>
          </a:xfrm>
          <a:prstGeom prst="rect">
            <a:avLst/>
          </a:prstGeom>
        </p:spPr>
      </p:pic>
      <p:sp>
        <p:nvSpPr>
          <p:cNvPr id="3" name="Subtitle 2"/>
          <p:cNvSpPr>
            <a:spLocks noGrp="1"/>
          </p:cNvSpPr>
          <p:nvPr>
            <p:ph type="subTitle" idx="1" hasCustomPrompt="1"/>
          </p:nvPr>
        </p:nvSpPr>
        <p:spPr>
          <a:xfrm>
            <a:off x="2007029" y="5266492"/>
            <a:ext cx="8534400" cy="528406"/>
          </a:xfrm>
        </p:spPr>
        <p:txBody>
          <a:bodyPr>
            <a:normAutofit/>
          </a:bodyPr>
          <a:lstStyle>
            <a:lvl1pPr marL="0" indent="0" algn="ctr">
              <a:buNone/>
              <a:defRPr sz="2400">
                <a:solidFill>
                  <a:srgbClr val="0072C6"/>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Title of presentation here</a:t>
            </a:r>
          </a:p>
        </p:txBody>
      </p:sp>
      <p:pic>
        <p:nvPicPr>
          <p:cNvPr id="2" name="Picture 1" descr="Excellent Care Bubble and Bars socmed blank PPT@4x.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371" y="5906823"/>
            <a:ext cx="11329259" cy="820636"/>
          </a:xfrm>
          <a:prstGeom prst="rect">
            <a:avLst/>
          </a:prstGeom>
        </p:spPr>
      </p:pic>
      <p:sp>
        <p:nvSpPr>
          <p:cNvPr id="11" name="Content Placeholder 10"/>
          <p:cNvSpPr>
            <a:spLocks noGrp="1"/>
          </p:cNvSpPr>
          <p:nvPr>
            <p:ph sz="quarter" idx="10" hasCustomPrompt="1"/>
          </p:nvPr>
        </p:nvSpPr>
        <p:spPr>
          <a:xfrm>
            <a:off x="1487487" y="6120000"/>
            <a:ext cx="10273143" cy="325140"/>
          </a:xfrm>
        </p:spPr>
        <p:txBody>
          <a:bodyPr>
            <a:noAutofit/>
          </a:bodyPr>
          <a:lstStyle>
            <a:lvl1pPr marL="0" indent="0">
              <a:buNone/>
              <a:defRPr sz="1200" baseline="0">
                <a:solidFill>
                  <a:srgbClr val="0072C6"/>
                </a:solidFill>
              </a:defRPr>
            </a:lvl1pPr>
          </a:lstStyle>
          <a:p>
            <a:pPr lvl="0"/>
            <a:r>
              <a:rPr lang="en-GB"/>
              <a:t>Put division or department here</a:t>
            </a:r>
          </a:p>
        </p:txBody>
      </p:sp>
    </p:spTree>
    <p:extLst>
      <p:ext uri="{BB962C8B-B14F-4D97-AF65-F5344CB8AC3E}">
        <p14:creationId xmlns:p14="http://schemas.microsoft.com/office/powerpoint/2010/main" val="100798540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436" y="1094011"/>
            <a:ext cx="5279121" cy="4024605"/>
          </a:xfrm>
          <a:prstGeom prst="rect">
            <a:avLst/>
          </a:prstGeom>
        </p:spPr>
      </p:pic>
      <p:sp>
        <p:nvSpPr>
          <p:cNvPr id="3" name="Subtitle 2"/>
          <p:cNvSpPr>
            <a:spLocks noGrp="1"/>
          </p:cNvSpPr>
          <p:nvPr>
            <p:ph type="subTitle" idx="1" hasCustomPrompt="1"/>
          </p:nvPr>
        </p:nvSpPr>
        <p:spPr>
          <a:xfrm>
            <a:off x="2007029" y="5266492"/>
            <a:ext cx="8534400" cy="528406"/>
          </a:xfrm>
        </p:spPr>
        <p:txBody>
          <a:bodyPr>
            <a:normAutofit/>
          </a:bodyPr>
          <a:lstStyle>
            <a:lvl1pPr marL="0" indent="0" algn="ctr">
              <a:buNone/>
              <a:defRPr sz="2400">
                <a:solidFill>
                  <a:srgbClr val="0072C6"/>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Title of presentation here</a:t>
            </a:r>
          </a:p>
        </p:txBody>
      </p:sp>
      <p:pic>
        <p:nvPicPr>
          <p:cNvPr id="2" name="Picture 1" descr="Excellent Care Bubble and Bars socmed blank PPT@4x.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371" y="5906823"/>
            <a:ext cx="11329259" cy="820636"/>
          </a:xfrm>
          <a:prstGeom prst="rect">
            <a:avLst/>
          </a:prstGeom>
        </p:spPr>
      </p:pic>
      <p:sp>
        <p:nvSpPr>
          <p:cNvPr id="11" name="Content Placeholder 10"/>
          <p:cNvSpPr>
            <a:spLocks noGrp="1"/>
          </p:cNvSpPr>
          <p:nvPr>
            <p:ph sz="quarter" idx="10" hasCustomPrompt="1"/>
          </p:nvPr>
        </p:nvSpPr>
        <p:spPr>
          <a:xfrm>
            <a:off x="1487487" y="6120000"/>
            <a:ext cx="10273143" cy="325140"/>
          </a:xfrm>
        </p:spPr>
        <p:txBody>
          <a:bodyPr>
            <a:noAutofit/>
          </a:bodyPr>
          <a:lstStyle>
            <a:lvl1pPr marL="0" indent="0">
              <a:buNone/>
              <a:defRPr sz="1200" baseline="0">
                <a:solidFill>
                  <a:srgbClr val="0072C6"/>
                </a:solidFill>
              </a:defRPr>
            </a:lvl1pPr>
          </a:lstStyle>
          <a:p>
            <a:pPr lvl="0"/>
            <a:r>
              <a:rPr lang="en-GB"/>
              <a:t>Put division or department here</a:t>
            </a:r>
          </a:p>
        </p:txBody>
      </p:sp>
    </p:spTree>
    <p:extLst>
      <p:ext uri="{BB962C8B-B14F-4D97-AF65-F5344CB8AC3E}">
        <p14:creationId xmlns:p14="http://schemas.microsoft.com/office/powerpoint/2010/main" val="108044455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435" y="1094011"/>
            <a:ext cx="5279120" cy="4024605"/>
          </a:xfrm>
          <a:prstGeom prst="rect">
            <a:avLst/>
          </a:prstGeom>
        </p:spPr>
      </p:pic>
      <p:sp>
        <p:nvSpPr>
          <p:cNvPr id="3" name="Subtitle 2"/>
          <p:cNvSpPr>
            <a:spLocks noGrp="1"/>
          </p:cNvSpPr>
          <p:nvPr>
            <p:ph type="subTitle" idx="1" hasCustomPrompt="1"/>
          </p:nvPr>
        </p:nvSpPr>
        <p:spPr>
          <a:xfrm>
            <a:off x="2007029" y="5266492"/>
            <a:ext cx="8534400" cy="528406"/>
          </a:xfrm>
        </p:spPr>
        <p:txBody>
          <a:bodyPr>
            <a:normAutofit/>
          </a:bodyPr>
          <a:lstStyle>
            <a:lvl1pPr marL="0" indent="0" algn="ctr">
              <a:buNone/>
              <a:defRPr sz="2400">
                <a:solidFill>
                  <a:srgbClr val="0072C6"/>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Title of presentation here</a:t>
            </a:r>
          </a:p>
        </p:txBody>
      </p:sp>
      <p:pic>
        <p:nvPicPr>
          <p:cNvPr id="2" name="Picture 1" descr="Excellent Care Bubble and Bars socmed blank PPT@4x.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371" y="5906823"/>
            <a:ext cx="11329259" cy="820636"/>
          </a:xfrm>
          <a:prstGeom prst="rect">
            <a:avLst/>
          </a:prstGeom>
        </p:spPr>
      </p:pic>
      <p:sp>
        <p:nvSpPr>
          <p:cNvPr id="11" name="Content Placeholder 10"/>
          <p:cNvSpPr>
            <a:spLocks noGrp="1"/>
          </p:cNvSpPr>
          <p:nvPr>
            <p:ph sz="quarter" idx="10" hasCustomPrompt="1"/>
          </p:nvPr>
        </p:nvSpPr>
        <p:spPr>
          <a:xfrm>
            <a:off x="1487487" y="6120000"/>
            <a:ext cx="10273143" cy="325140"/>
          </a:xfrm>
        </p:spPr>
        <p:txBody>
          <a:bodyPr>
            <a:noAutofit/>
          </a:bodyPr>
          <a:lstStyle>
            <a:lvl1pPr marL="0" indent="0">
              <a:buNone/>
              <a:defRPr sz="1200" baseline="0">
                <a:solidFill>
                  <a:srgbClr val="0072C6"/>
                </a:solidFill>
              </a:defRPr>
            </a:lvl1pPr>
          </a:lstStyle>
          <a:p>
            <a:pPr lvl="0"/>
            <a:r>
              <a:rPr lang="en-GB"/>
              <a:t>Put division or department here</a:t>
            </a:r>
          </a:p>
        </p:txBody>
      </p:sp>
    </p:spTree>
    <p:extLst>
      <p:ext uri="{BB962C8B-B14F-4D97-AF65-F5344CB8AC3E}">
        <p14:creationId xmlns:p14="http://schemas.microsoft.com/office/powerpoint/2010/main" val="34134612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435" y="1094010"/>
            <a:ext cx="5279120" cy="4024604"/>
          </a:xfrm>
          <a:prstGeom prst="rect">
            <a:avLst/>
          </a:prstGeom>
        </p:spPr>
      </p:pic>
      <p:sp>
        <p:nvSpPr>
          <p:cNvPr id="3" name="Subtitle 2"/>
          <p:cNvSpPr>
            <a:spLocks noGrp="1"/>
          </p:cNvSpPr>
          <p:nvPr>
            <p:ph type="subTitle" idx="1" hasCustomPrompt="1"/>
          </p:nvPr>
        </p:nvSpPr>
        <p:spPr>
          <a:xfrm>
            <a:off x="2007029" y="5266492"/>
            <a:ext cx="8534400" cy="528406"/>
          </a:xfrm>
        </p:spPr>
        <p:txBody>
          <a:bodyPr>
            <a:normAutofit/>
          </a:bodyPr>
          <a:lstStyle>
            <a:lvl1pPr marL="0" indent="0" algn="ctr">
              <a:buNone/>
              <a:defRPr sz="2400">
                <a:solidFill>
                  <a:srgbClr val="0072C6"/>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Title of presentation here</a:t>
            </a:r>
          </a:p>
        </p:txBody>
      </p:sp>
      <p:pic>
        <p:nvPicPr>
          <p:cNvPr id="2" name="Picture 1" descr="Excellent Care Bubble and Bars socmed blank PPT@4x.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371" y="5906823"/>
            <a:ext cx="11329259" cy="820636"/>
          </a:xfrm>
          <a:prstGeom prst="rect">
            <a:avLst/>
          </a:prstGeom>
        </p:spPr>
      </p:pic>
      <p:sp>
        <p:nvSpPr>
          <p:cNvPr id="11" name="Content Placeholder 10"/>
          <p:cNvSpPr>
            <a:spLocks noGrp="1"/>
          </p:cNvSpPr>
          <p:nvPr>
            <p:ph sz="quarter" idx="10" hasCustomPrompt="1"/>
          </p:nvPr>
        </p:nvSpPr>
        <p:spPr>
          <a:xfrm>
            <a:off x="1487487" y="6120000"/>
            <a:ext cx="10273143" cy="325140"/>
          </a:xfrm>
        </p:spPr>
        <p:txBody>
          <a:bodyPr>
            <a:noAutofit/>
          </a:bodyPr>
          <a:lstStyle>
            <a:lvl1pPr marL="0" indent="0">
              <a:buNone/>
              <a:defRPr sz="1200" baseline="0">
                <a:solidFill>
                  <a:srgbClr val="0072C6"/>
                </a:solidFill>
              </a:defRPr>
            </a:lvl1pPr>
          </a:lstStyle>
          <a:p>
            <a:pPr lvl="0"/>
            <a:r>
              <a:rPr lang="en-GB"/>
              <a:t>Put division or department here</a:t>
            </a:r>
          </a:p>
        </p:txBody>
      </p:sp>
    </p:spTree>
    <p:extLst>
      <p:ext uri="{BB962C8B-B14F-4D97-AF65-F5344CB8AC3E}">
        <p14:creationId xmlns:p14="http://schemas.microsoft.com/office/powerpoint/2010/main" val="69262333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435" y="1094010"/>
            <a:ext cx="5279119" cy="4024604"/>
          </a:xfrm>
          <a:prstGeom prst="rect">
            <a:avLst/>
          </a:prstGeom>
        </p:spPr>
      </p:pic>
      <p:sp>
        <p:nvSpPr>
          <p:cNvPr id="3" name="Subtitle 2"/>
          <p:cNvSpPr>
            <a:spLocks noGrp="1"/>
          </p:cNvSpPr>
          <p:nvPr>
            <p:ph type="subTitle" idx="1" hasCustomPrompt="1"/>
          </p:nvPr>
        </p:nvSpPr>
        <p:spPr>
          <a:xfrm>
            <a:off x="2007029" y="5266492"/>
            <a:ext cx="8534400" cy="528406"/>
          </a:xfrm>
        </p:spPr>
        <p:txBody>
          <a:bodyPr>
            <a:normAutofit/>
          </a:bodyPr>
          <a:lstStyle>
            <a:lvl1pPr marL="0" indent="0" algn="ctr">
              <a:buNone/>
              <a:defRPr sz="2400">
                <a:solidFill>
                  <a:srgbClr val="0072C6"/>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Title of presentation here</a:t>
            </a:r>
          </a:p>
        </p:txBody>
      </p:sp>
      <p:pic>
        <p:nvPicPr>
          <p:cNvPr id="2" name="Picture 1" descr="Excellent Care Bubble and Bars socmed blank PPT@4x.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371" y="5906823"/>
            <a:ext cx="11329259" cy="820636"/>
          </a:xfrm>
          <a:prstGeom prst="rect">
            <a:avLst/>
          </a:prstGeom>
        </p:spPr>
      </p:pic>
      <p:sp>
        <p:nvSpPr>
          <p:cNvPr id="11" name="Content Placeholder 10"/>
          <p:cNvSpPr>
            <a:spLocks noGrp="1"/>
          </p:cNvSpPr>
          <p:nvPr>
            <p:ph sz="quarter" idx="10" hasCustomPrompt="1"/>
          </p:nvPr>
        </p:nvSpPr>
        <p:spPr>
          <a:xfrm>
            <a:off x="1487487" y="6120000"/>
            <a:ext cx="10273143" cy="325140"/>
          </a:xfrm>
        </p:spPr>
        <p:txBody>
          <a:bodyPr>
            <a:noAutofit/>
          </a:bodyPr>
          <a:lstStyle>
            <a:lvl1pPr marL="0" indent="0">
              <a:buNone/>
              <a:defRPr sz="1200" baseline="0">
                <a:solidFill>
                  <a:srgbClr val="0072C6"/>
                </a:solidFill>
              </a:defRPr>
            </a:lvl1pPr>
          </a:lstStyle>
          <a:p>
            <a:pPr lvl="0"/>
            <a:r>
              <a:rPr lang="en-GB"/>
              <a:t>Put division or department here</a:t>
            </a:r>
          </a:p>
        </p:txBody>
      </p:sp>
    </p:spTree>
    <p:extLst>
      <p:ext uri="{BB962C8B-B14F-4D97-AF65-F5344CB8AC3E}">
        <p14:creationId xmlns:p14="http://schemas.microsoft.com/office/powerpoint/2010/main" val="382349247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435" y="1094011"/>
            <a:ext cx="5279119" cy="4024603"/>
          </a:xfrm>
          <a:prstGeom prst="rect">
            <a:avLst/>
          </a:prstGeom>
        </p:spPr>
      </p:pic>
      <p:sp>
        <p:nvSpPr>
          <p:cNvPr id="3" name="Subtitle 2"/>
          <p:cNvSpPr>
            <a:spLocks noGrp="1"/>
          </p:cNvSpPr>
          <p:nvPr>
            <p:ph type="subTitle" idx="1" hasCustomPrompt="1"/>
          </p:nvPr>
        </p:nvSpPr>
        <p:spPr>
          <a:xfrm>
            <a:off x="2007029" y="5266492"/>
            <a:ext cx="8534400" cy="528406"/>
          </a:xfrm>
        </p:spPr>
        <p:txBody>
          <a:bodyPr>
            <a:normAutofit/>
          </a:bodyPr>
          <a:lstStyle>
            <a:lvl1pPr marL="0" indent="0" algn="ctr">
              <a:buNone/>
              <a:defRPr sz="2400">
                <a:solidFill>
                  <a:srgbClr val="0072C6"/>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Title of presentation here</a:t>
            </a:r>
          </a:p>
        </p:txBody>
      </p:sp>
      <p:pic>
        <p:nvPicPr>
          <p:cNvPr id="2" name="Picture 1" descr="Excellent Care Bubble and Bars socmed blank PPT@4x.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371" y="5906823"/>
            <a:ext cx="11329259" cy="820636"/>
          </a:xfrm>
          <a:prstGeom prst="rect">
            <a:avLst/>
          </a:prstGeom>
        </p:spPr>
      </p:pic>
      <p:sp>
        <p:nvSpPr>
          <p:cNvPr id="11" name="Content Placeholder 10"/>
          <p:cNvSpPr>
            <a:spLocks noGrp="1"/>
          </p:cNvSpPr>
          <p:nvPr>
            <p:ph sz="quarter" idx="10" hasCustomPrompt="1"/>
          </p:nvPr>
        </p:nvSpPr>
        <p:spPr>
          <a:xfrm>
            <a:off x="1487487" y="6120000"/>
            <a:ext cx="10273143" cy="325140"/>
          </a:xfrm>
        </p:spPr>
        <p:txBody>
          <a:bodyPr>
            <a:noAutofit/>
          </a:bodyPr>
          <a:lstStyle>
            <a:lvl1pPr marL="0" indent="0">
              <a:buNone/>
              <a:defRPr sz="1200" baseline="0">
                <a:solidFill>
                  <a:srgbClr val="0072C6"/>
                </a:solidFill>
              </a:defRPr>
            </a:lvl1pPr>
          </a:lstStyle>
          <a:p>
            <a:pPr lvl="0"/>
            <a:r>
              <a:rPr lang="en-GB"/>
              <a:t>Put division or department here</a:t>
            </a:r>
          </a:p>
        </p:txBody>
      </p:sp>
    </p:spTree>
    <p:extLst>
      <p:ext uri="{BB962C8B-B14F-4D97-AF65-F5344CB8AC3E}">
        <p14:creationId xmlns:p14="http://schemas.microsoft.com/office/powerpoint/2010/main" val="3605191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2A391-74C4-44C3-1944-47E6FB4E775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E2FF8C7-FF0D-7462-C508-D122B5C760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0F9D9E0-8A45-2298-EA57-D936C2496F52}"/>
              </a:ext>
            </a:extLst>
          </p:cNvPr>
          <p:cNvSpPr>
            <a:spLocks noGrp="1"/>
          </p:cNvSpPr>
          <p:nvPr>
            <p:ph type="dt" sz="half" idx="10"/>
          </p:nvPr>
        </p:nvSpPr>
        <p:spPr/>
        <p:txBody>
          <a:bodyPr/>
          <a:lstStyle/>
          <a:p>
            <a:fld id="{ACC86F6C-4ACD-2142-8A85-51085CA2462E}" type="datetimeFigureOut">
              <a:rPr lang="en-US" smtClean="0"/>
              <a:t>4/15/2024</a:t>
            </a:fld>
            <a:endParaRPr lang="en-US"/>
          </a:p>
        </p:txBody>
      </p:sp>
      <p:sp>
        <p:nvSpPr>
          <p:cNvPr id="5" name="Footer Placeholder 4">
            <a:extLst>
              <a:ext uri="{FF2B5EF4-FFF2-40B4-BE49-F238E27FC236}">
                <a16:creationId xmlns:a16="http://schemas.microsoft.com/office/drawing/2014/main" id="{40D0C8D9-11FA-5FF8-0BFB-F155D16159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68528-008F-078B-674C-314100722F28}"/>
              </a:ext>
            </a:extLst>
          </p:cNvPr>
          <p:cNvSpPr>
            <a:spLocks noGrp="1"/>
          </p:cNvSpPr>
          <p:nvPr>
            <p:ph type="sldNum" sz="quarter" idx="12"/>
          </p:nvPr>
        </p:nvSpPr>
        <p:spPr/>
        <p:txBody>
          <a:bodyPr/>
          <a:lstStyle/>
          <a:p>
            <a:fld id="{7A52C8CD-56F5-924B-AB4A-4F6004FA9B07}" type="slidenum">
              <a:rPr lang="en-US" smtClean="0"/>
              <a:t>‹#›</a:t>
            </a:fld>
            <a:endParaRPr lang="en-US"/>
          </a:p>
        </p:txBody>
      </p:sp>
    </p:spTree>
    <p:extLst>
      <p:ext uri="{BB962C8B-B14F-4D97-AF65-F5344CB8AC3E}">
        <p14:creationId xmlns:p14="http://schemas.microsoft.com/office/powerpoint/2010/main" val="695301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D15EA-BC60-F76C-99EC-0CCBDEE90DB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5A9A546-E1DF-EBDD-6310-53C3D4BFE68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19ED4CD-747C-60EB-0B0F-3DFC5D846DB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4A1851C-D5F3-27FC-119D-A6EBCC9C62A4}"/>
              </a:ext>
            </a:extLst>
          </p:cNvPr>
          <p:cNvSpPr>
            <a:spLocks noGrp="1"/>
          </p:cNvSpPr>
          <p:nvPr>
            <p:ph type="dt" sz="half" idx="10"/>
          </p:nvPr>
        </p:nvSpPr>
        <p:spPr/>
        <p:txBody>
          <a:bodyPr/>
          <a:lstStyle/>
          <a:p>
            <a:fld id="{ACC86F6C-4ACD-2142-8A85-51085CA2462E}" type="datetimeFigureOut">
              <a:rPr lang="en-US" smtClean="0"/>
              <a:t>4/15/2024</a:t>
            </a:fld>
            <a:endParaRPr lang="en-US"/>
          </a:p>
        </p:txBody>
      </p:sp>
      <p:sp>
        <p:nvSpPr>
          <p:cNvPr id="6" name="Footer Placeholder 5">
            <a:extLst>
              <a:ext uri="{FF2B5EF4-FFF2-40B4-BE49-F238E27FC236}">
                <a16:creationId xmlns:a16="http://schemas.microsoft.com/office/drawing/2014/main" id="{9D4579F1-15F3-FD17-E6CE-B4921DD44E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9F1E5E-86FC-6E82-A555-EE036274FA1B}"/>
              </a:ext>
            </a:extLst>
          </p:cNvPr>
          <p:cNvSpPr>
            <a:spLocks noGrp="1"/>
          </p:cNvSpPr>
          <p:nvPr>
            <p:ph type="sldNum" sz="quarter" idx="12"/>
          </p:nvPr>
        </p:nvSpPr>
        <p:spPr/>
        <p:txBody>
          <a:bodyPr/>
          <a:lstStyle/>
          <a:p>
            <a:fld id="{7A52C8CD-56F5-924B-AB4A-4F6004FA9B07}" type="slidenum">
              <a:rPr lang="en-US" smtClean="0"/>
              <a:t>‹#›</a:t>
            </a:fld>
            <a:endParaRPr lang="en-US"/>
          </a:p>
        </p:txBody>
      </p:sp>
    </p:spTree>
    <p:extLst>
      <p:ext uri="{BB962C8B-B14F-4D97-AF65-F5344CB8AC3E}">
        <p14:creationId xmlns:p14="http://schemas.microsoft.com/office/powerpoint/2010/main" val="1655795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497E7-8A10-94C6-0ECC-851CF47F273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862213E-3114-0A91-EA59-64020F53DD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E682F04-48D1-917D-DFA9-5348494C790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9F59E41-7C25-DBE6-39BE-C6AD49890F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BEC2755-061C-79D6-9582-75A1A785B7A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8615B9C-E15B-1A36-480F-FA130D95EB8A}"/>
              </a:ext>
            </a:extLst>
          </p:cNvPr>
          <p:cNvSpPr>
            <a:spLocks noGrp="1"/>
          </p:cNvSpPr>
          <p:nvPr>
            <p:ph type="dt" sz="half" idx="10"/>
          </p:nvPr>
        </p:nvSpPr>
        <p:spPr/>
        <p:txBody>
          <a:bodyPr/>
          <a:lstStyle/>
          <a:p>
            <a:fld id="{ACC86F6C-4ACD-2142-8A85-51085CA2462E}" type="datetimeFigureOut">
              <a:rPr lang="en-US" smtClean="0"/>
              <a:t>4/15/2024</a:t>
            </a:fld>
            <a:endParaRPr lang="en-US"/>
          </a:p>
        </p:txBody>
      </p:sp>
      <p:sp>
        <p:nvSpPr>
          <p:cNvPr id="8" name="Footer Placeholder 7">
            <a:extLst>
              <a:ext uri="{FF2B5EF4-FFF2-40B4-BE49-F238E27FC236}">
                <a16:creationId xmlns:a16="http://schemas.microsoft.com/office/drawing/2014/main" id="{7FE0BF44-CE8F-938B-D891-1E04411234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F44526-6121-A66C-B953-DE2C4EE6DD47}"/>
              </a:ext>
            </a:extLst>
          </p:cNvPr>
          <p:cNvSpPr>
            <a:spLocks noGrp="1"/>
          </p:cNvSpPr>
          <p:nvPr>
            <p:ph type="sldNum" sz="quarter" idx="12"/>
          </p:nvPr>
        </p:nvSpPr>
        <p:spPr/>
        <p:txBody>
          <a:bodyPr/>
          <a:lstStyle/>
          <a:p>
            <a:fld id="{7A52C8CD-56F5-924B-AB4A-4F6004FA9B07}" type="slidenum">
              <a:rPr lang="en-US" smtClean="0"/>
              <a:t>‹#›</a:t>
            </a:fld>
            <a:endParaRPr lang="en-US"/>
          </a:p>
        </p:txBody>
      </p:sp>
    </p:spTree>
    <p:extLst>
      <p:ext uri="{BB962C8B-B14F-4D97-AF65-F5344CB8AC3E}">
        <p14:creationId xmlns:p14="http://schemas.microsoft.com/office/powerpoint/2010/main" val="994601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EE3AA-9175-6E9F-E04E-4F9A469F957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8621B9F-25C1-2A04-392A-1041AA0C718D}"/>
              </a:ext>
            </a:extLst>
          </p:cNvPr>
          <p:cNvSpPr>
            <a:spLocks noGrp="1"/>
          </p:cNvSpPr>
          <p:nvPr>
            <p:ph type="dt" sz="half" idx="10"/>
          </p:nvPr>
        </p:nvSpPr>
        <p:spPr/>
        <p:txBody>
          <a:bodyPr/>
          <a:lstStyle/>
          <a:p>
            <a:fld id="{ACC86F6C-4ACD-2142-8A85-51085CA2462E}" type="datetimeFigureOut">
              <a:rPr lang="en-US" smtClean="0"/>
              <a:t>4/15/2024</a:t>
            </a:fld>
            <a:endParaRPr lang="en-US"/>
          </a:p>
        </p:txBody>
      </p:sp>
      <p:sp>
        <p:nvSpPr>
          <p:cNvPr id="4" name="Footer Placeholder 3">
            <a:extLst>
              <a:ext uri="{FF2B5EF4-FFF2-40B4-BE49-F238E27FC236}">
                <a16:creationId xmlns:a16="http://schemas.microsoft.com/office/drawing/2014/main" id="{E056BECF-3E1B-D197-6288-83F36CF6AC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E8049D-E2A2-A71A-E047-D60FFF4A9DB9}"/>
              </a:ext>
            </a:extLst>
          </p:cNvPr>
          <p:cNvSpPr>
            <a:spLocks noGrp="1"/>
          </p:cNvSpPr>
          <p:nvPr>
            <p:ph type="sldNum" sz="quarter" idx="12"/>
          </p:nvPr>
        </p:nvSpPr>
        <p:spPr/>
        <p:txBody>
          <a:bodyPr/>
          <a:lstStyle/>
          <a:p>
            <a:fld id="{7A52C8CD-56F5-924B-AB4A-4F6004FA9B07}" type="slidenum">
              <a:rPr lang="en-US" smtClean="0"/>
              <a:t>‹#›</a:t>
            </a:fld>
            <a:endParaRPr lang="en-US"/>
          </a:p>
        </p:txBody>
      </p:sp>
    </p:spTree>
    <p:extLst>
      <p:ext uri="{BB962C8B-B14F-4D97-AF65-F5344CB8AC3E}">
        <p14:creationId xmlns:p14="http://schemas.microsoft.com/office/powerpoint/2010/main" val="3015247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846FE9-076E-5078-4292-973D368DC8B7}"/>
              </a:ext>
            </a:extLst>
          </p:cNvPr>
          <p:cNvSpPr>
            <a:spLocks noGrp="1"/>
          </p:cNvSpPr>
          <p:nvPr>
            <p:ph type="dt" sz="half" idx="10"/>
          </p:nvPr>
        </p:nvSpPr>
        <p:spPr/>
        <p:txBody>
          <a:bodyPr/>
          <a:lstStyle/>
          <a:p>
            <a:fld id="{ACC86F6C-4ACD-2142-8A85-51085CA2462E}" type="datetimeFigureOut">
              <a:rPr lang="en-US" smtClean="0"/>
              <a:t>4/15/2024</a:t>
            </a:fld>
            <a:endParaRPr lang="en-US"/>
          </a:p>
        </p:txBody>
      </p:sp>
      <p:sp>
        <p:nvSpPr>
          <p:cNvPr id="3" name="Footer Placeholder 2">
            <a:extLst>
              <a:ext uri="{FF2B5EF4-FFF2-40B4-BE49-F238E27FC236}">
                <a16:creationId xmlns:a16="http://schemas.microsoft.com/office/drawing/2014/main" id="{D287872D-9FEA-6CBF-06EC-7A82F3A578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89058E-C7DE-8022-BE77-399692532EA0}"/>
              </a:ext>
            </a:extLst>
          </p:cNvPr>
          <p:cNvSpPr>
            <a:spLocks noGrp="1"/>
          </p:cNvSpPr>
          <p:nvPr>
            <p:ph type="sldNum" sz="quarter" idx="12"/>
          </p:nvPr>
        </p:nvSpPr>
        <p:spPr/>
        <p:txBody>
          <a:bodyPr/>
          <a:lstStyle/>
          <a:p>
            <a:fld id="{7A52C8CD-56F5-924B-AB4A-4F6004FA9B07}" type="slidenum">
              <a:rPr lang="en-US" smtClean="0"/>
              <a:t>‹#›</a:t>
            </a:fld>
            <a:endParaRPr lang="en-US"/>
          </a:p>
        </p:txBody>
      </p:sp>
    </p:spTree>
    <p:extLst>
      <p:ext uri="{BB962C8B-B14F-4D97-AF65-F5344CB8AC3E}">
        <p14:creationId xmlns:p14="http://schemas.microsoft.com/office/powerpoint/2010/main" val="387929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56106-957A-0AB5-0D34-550CE4C8D7E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BDE4DC5-B9A3-9FFD-AD80-699AED1458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9E5BEDE-72C1-2EC6-CE5D-91742F86DF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EFED809-B5C8-E132-70B7-F7CF219FCFD5}"/>
              </a:ext>
            </a:extLst>
          </p:cNvPr>
          <p:cNvSpPr>
            <a:spLocks noGrp="1"/>
          </p:cNvSpPr>
          <p:nvPr>
            <p:ph type="dt" sz="half" idx="10"/>
          </p:nvPr>
        </p:nvSpPr>
        <p:spPr/>
        <p:txBody>
          <a:bodyPr/>
          <a:lstStyle/>
          <a:p>
            <a:fld id="{ACC86F6C-4ACD-2142-8A85-51085CA2462E}" type="datetimeFigureOut">
              <a:rPr lang="en-US" smtClean="0"/>
              <a:t>4/15/2024</a:t>
            </a:fld>
            <a:endParaRPr lang="en-US"/>
          </a:p>
        </p:txBody>
      </p:sp>
      <p:sp>
        <p:nvSpPr>
          <p:cNvPr id="6" name="Footer Placeholder 5">
            <a:extLst>
              <a:ext uri="{FF2B5EF4-FFF2-40B4-BE49-F238E27FC236}">
                <a16:creationId xmlns:a16="http://schemas.microsoft.com/office/drawing/2014/main" id="{29D978CE-8D1E-F13B-6846-6EAA89D8B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DC1407-E676-5759-0455-0C4B6EAE789D}"/>
              </a:ext>
            </a:extLst>
          </p:cNvPr>
          <p:cNvSpPr>
            <a:spLocks noGrp="1"/>
          </p:cNvSpPr>
          <p:nvPr>
            <p:ph type="sldNum" sz="quarter" idx="12"/>
          </p:nvPr>
        </p:nvSpPr>
        <p:spPr/>
        <p:txBody>
          <a:bodyPr/>
          <a:lstStyle/>
          <a:p>
            <a:fld id="{7A52C8CD-56F5-924B-AB4A-4F6004FA9B07}" type="slidenum">
              <a:rPr lang="en-US" smtClean="0"/>
              <a:t>‹#›</a:t>
            </a:fld>
            <a:endParaRPr lang="en-US"/>
          </a:p>
        </p:txBody>
      </p:sp>
    </p:spTree>
    <p:extLst>
      <p:ext uri="{BB962C8B-B14F-4D97-AF65-F5344CB8AC3E}">
        <p14:creationId xmlns:p14="http://schemas.microsoft.com/office/powerpoint/2010/main" val="3463235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CC86F6C-4ACD-2142-8A85-51085CA2462E}" type="datetimeFigureOut">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52C8CD-56F5-924B-AB4A-4F6004FA9B07}" type="slidenum">
              <a:rPr lang="en-US" smtClean="0"/>
              <a:t>‹#›</a:t>
            </a:fld>
            <a:endParaRPr lang="en-US"/>
          </a:p>
        </p:txBody>
      </p:sp>
    </p:spTree>
    <p:extLst>
      <p:ext uri="{BB962C8B-B14F-4D97-AF65-F5344CB8AC3E}">
        <p14:creationId xmlns:p14="http://schemas.microsoft.com/office/powerpoint/2010/main" val="301260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F5282-67E7-86FF-64D2-7C63A235196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D6EC5DF-317D-9B39-65D0-2229B3D6E1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90E333-CBFC-50F9-F504-E437DFDC7B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3434922-F81E-201F-6B76-A4AEA0CE4A6A}"/>
              </a:ext>
            </a:extLst>
          </p:cNvPr>
          <p:cNvSpPr>
            <a:spLocks noGrp="1"/>
          </p:cNvSpPr>
          <p:nvPr>
            <p:ph type="dt" sz="half" idx="10"/>
          </p:nvPr>
        </p:nvSpPr>
        <p:spPr/>
        <p:txBody>
          <a:bodyPr/>
          <a:lstStyle/>
          <a:p>
            <a:fld id="{ACC86F6C-4ACD-2142-8A85-51085CA2462E}" type="datetimeFigureOut">
              <a:rPr lang="en-US" smtClean="0"/>
              <a:t>4/15/2024</a:t>
            </a:fld>
            <a:endParaRPr lang="en-US"/>
          </a:p>
        </p:txBody>
      </p:sp>
      <p:sp>
        <p:nvSpPr>
          <p:cNvPr id="6" name="Footer Placeholder 5">
            <a:extLst>
              <a:ext uri="{FF2B5EF4-FFF2-40B4-BE49-F238E27FC236}">
                <a16:creationId xmlns:a16="http://schemas.microsoft.com/office/drawing/2014/main" id="{24DFC216-AC28-6351-E527-43793BC03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A7A8C6-1ACD-46F8-4376-7547EEA570CC}"/>
              </a:ext>
            </a:extLst>
          </p:cNvPr>
          <p:cNvSpPr>
            <a:spLocks noGrp="1"/>
          </p:cNvSpPr>
          <p:nvPr>
            <p:ph type="sldNum" sz="quarter" idx="12"/>
          </p:nvPr>
        </p:nvSpPr>
        <p:spPr/>
        <p:txBody>
          <a:bodyPr/>
          <a:lstStyle/>
          <a:p>
            <a:fld id="{7A52C8CD-56F5-924B-AB4A-4F6004FA9B07}" type="slidenum">
              <a:rPr lang="en-US" smtClean="0"/>
              <a:t>‹#›</a:t>
            </a:fld>
            <a:endParaRPr lang="en-US"/>
          </a:p>
        </p:txBody>
      </p:sp>
    </p:spTree>
    <p:extLst>
      <p:ext uri="{BB962C8B-B14F-4D97-AF65-F5344CB8AC3E}">
        <p14:creationId xmlns:p14="http://schemas.microsoft.com/office/powerpoint/2010/main" val="376546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4DDD1-C4FF-16EA-2F56-9782B6014D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FA626A7-A8C4-D474-AE2F-80BCE6BF3D3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A44BB23-91A5-AF2B-FE9E-81E80439AD40}"/>
              </a:ext>
            </a:extLst>
          </p:cNvPr>
          <p:cNvSpPr>
            <a:spLocks noGrp="1"/>
          </p:cNvSpPr>
          <p:nvPr>
            <p:ph type="dt" sz="half" idx="10"/>
          </p:nvPr>
        </p:nvSpPr>
        <p:spPr/>
        <p:txBody>
          <a:bodyPr/>
          <a:lstStyle/>
          <a:p>
            <a:fld id="{ACC86F6C-4ACD-2142-8A85-51085CA2462E}" type="datetimeFigureOut">
              <a:rPr lang="en-US" smtClean="0"/>
              <a:t>4/15/2024</a:t>
            </a:fld>
            <a:endParaRPr lang="en-US"/>
          </a:p>
        </p:txBody>
      </p:sp>
      <p:sp>
        <p:nvSpPr>
          <p:cNvPr id="5" name="Footer Placeholder 4">
            <a:extLst>
              <a:ext uri="{FF2B5EF4-FFF2-40B4-BE49-F238E27FC236}">
                <a16:creationId xmlns:a16="http://schemas.microsoft.com/office/drawing/2014/main" id="{A488F065-AE7D-618D-A124-DA7D0B1756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80EA2A-5700-99B1-F26A-208640D2CF50}"/>
              </a:ext>
            </a:extLst>
          </p:cNvPr>
          <p:cNvSpPr>
            <a:spLocks noGrp="1"/>
          </p:cNvSpPr>
          <p:nvPr>
            <p:ph type="sldNum" sz="quarter" idx="12"/>
          </p:nvPr>
        </p:nvSpPr>
        <p:spPr/>
        <p:txBody>
          <a:bodyPr/>
          <a:lstStyle/>
          <a:p>
            <a:fld id="{7A52C8CD-56F5-924B-AB4A-4F6004FA9B07}" type="slidenum">
              <a:rPr lang="en-US" smtClean="0"/>
              <a:t>‹#›</a:t>
            </a:fld>
            <a:endParaRPr lang="en-US"/>
          </a:p>
        </p:txBody>
      </p:sp>
    </p:spTree>
    <p:extLst>
      <p:ext uri="{BB962C8B-B14F-4D97-AF65-F5344CB8AC3E}">
        <p14:creationId xmlns:p14="http://schemas.microsoft.com/office/powerpoint/2010/main" val="335494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B4C282-57D5-036A-4868-64AC464F24B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B1AEF95-7F9B-0680-A52B-404D64A36DA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55F006F-6254-B0E0-949B-3F5D5202F964}"/>
              </a:ext>
            </a:extLst>
          </p:cNvPr>
          <p:cNvSpPr>
            <a:spLocks noGrp="1"/>
          </p:cNvSpPr>
          <p:nvPr>
            <p:ph type="dt" sz="half" idx="10"/>
          </p:nvPr>
        </p:nvSpPr>
        <p:spPr/>
        <p:txBody>
          <a:bodyPr/>
          <a:lstStyle/>
          <a:p>
            <a:fld id="{ACC86F6C-4ACD-2142-8A85-51085CA2462E}" type="datetimeFigureOut">
              <a:rPr lang="en-US" smtClean="0"/>
              <a:t>4/15/2024</a:t>
            </a:fld>
            <a:endParaRPr lang="en-US"/>
          </a:p>
        </p:txBody>
      </p:sp>
      <p:sp>
        <p:nvSpPr>
          <p:cNvPr id="5" name="Footer Placeholder 4">
            <a:extLst>
              <a:ext uri="{FF2B5EF4-FFF2-40B4-BE49-F238E27FC236}">
                <a16:creationId xmlns:a16="http://schemas.microsoft.com/office/drawing/2014/main" id="{927ECAD2-2A6C-5866-A5DF-0F2FFB479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6C0A4-E1B4-E90C-A120-7AA91C66DA6C}"/>
              </a:ext>
            </a:extLst>
          </p:cNvPr>
          <p:cNvSpPr>
            <a:spLocks noGrp="1"/>
          </p:cNvSpPr>
          <p:nvPr>
            <p:ph type="sldNum" sz="quarter" idx="12"/>
          </p:nvPr>
        </p:nvSpPr>
        <p:spPr/>
        <p:txBody>
          <a:bodyPr/>
          <a:lstStyle/>
          <a:p>
            <a:fld id="{7A52C8CD-56F5-924B-AB4A-4F6004FA9B07}" type="slidenum">
              <a:rPr lang="en-US" smtClean="0"/>
              <a:t>‹#›</a:t>
            </a:fld>
            <a:endParaRPr lang="en-US"/>
          </a:p>
        </p:txBody>
      </p:sp>
    </p:spTree>
    <p:extLst>
      <p:ext uri="{BB962C8B-B14F-4D97-AF65-F5344CB8AC3E}">
        <p14:creationId xmlns:p14="http://schemas.microsoft.com/office/powerpoint/2010/main" val="6762183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08E90-F652-4B40-BD0B-1F8BC7EBCD06}"/>
              </a:ext>
            </a:extLst>
          </p:cNvPr>
          <p:cNvSpPr>
            <a:spLocks noGrp="1"/>
          </p:cNvSpPr>
          <p:nvPr>
            <p:ph type="ctrTitle"/>
          </p:nvPr>
        </p:nvSpPr>
        <p:spPr>
          <a:xfrm>
            <a:off x="854765" y="4209426"/>
            <a:ext cx="9144000" cy="601111"/>
          </a:xfrm>
        </p:spPr>
        <p:txBody>
          <a:bodyPr anchor="b">
            <a:normAutofit/>
          </a:bodyPr>
          <a:lstStyle>
            <a:lvl1pPr algn="l">
              <a:defRPr sz="360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1F7CE30-6632-4A18-9007-59691A06EF81}"/>
              </a:ext>
            </a:extLst>
          </p:cNvPr>
          <p:cNvSpPr>
            <a:spLocks noGrp="1"/>
          </p:cNvSpPr>
          <p:nvPr>
            <p:ph type="subTitle" idx="1"/>
          </p:nvPr>
        </p:nvSpPr>
        <p:spPr>
          <a:xfrm>
            <a:off x="854765" y="4843667"/>
            <a:ext cx="9144000" cy="466379"/>
          </a:xfrm>
        </p:spPr>
        <p:txBody>
          <a:bodyPr>
            <a:normAutofit/>
          </a:bodyPr>
          <a:lstStyle>
            <a:lvl1pPr marL="0" indent="0" algn="l">
              <a:buNone/>
              <a:defRPr sz="1800">
                <a:solidFill>
                  <a:srgbClr val="005EB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6" name="Picture 5">
            <a:extLst>
              <a:ext uri="{FF2B5EF4-FFF2-40B4-BE49-F238E27FC236}">
                <a16:creationId xmlns:a16="http://schemas.microsoft.com/office/drawing/2014/main" id="{3CFCDE03-0EEA-4F49-A6B9-58B291621E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2173532601"/>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4109" y="1210682"/>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Inclusive Recruitment: Learnings from the HCSW Programme</a:t>
            </a:r>
          </a:p>
        </p:txBody>
      </p:sp>
      <p:pic>
        <p:nvPicPr>
          <p:cNvPr id="7" name="Picture 6">
            <a:extLst>
              <a:ext uri="{FF2B5EF4-FFF2-40B4-BE49-F238E27FC236}">
                <a16:creationId xmlns:a16="http://schemas.microsoft.com/office/drawing/2014/main" id="{3D9F83AB-04F8-4C53-93F7-BAAABEF426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3580314213"/>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0"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09601" y="548641"/>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Inclusive Recruitment: Learnings from the HCSW Programme</a:t>
            </a:r>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a:stretch>
            <a:fillRect/>
          </a:stretch>
        </p:blipFill>
        <p:spPr>
          <a:xfrm>
            <a:off x="10261546" y="293024"/>
            <a:ext cx="1440873" cy="436418"/>
          </a:xfrm>
          <a:prstGeom prst="rect">
            <a:avLst/>
          </a:prstGeom>
        </p:spPr>
      </p:pic>
    </p:spTree>
    <p:extLst>
      <p:ext uri="{BB962C8B-B14F-4D97-AF65-F5344CB8AC3E}">
        <p14:creationId xmlns:p14="http://schemas.microsoft.com/office/powerpoint/2010/main" val="2130236600"/>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08E90-F652-4B40-BD0B-1F8BC7EBCD06}"/>
              </a:ext>
            </a:extLst>
          </p:cNvPr>
          <p:cNvSpPr>
            <a:spLocks noGrp="1"/>
          </p:cNvSpPr>
          <p:nvPr>
            <p:ph type="ctrTitle"/>
          </p:nvPr>
        </p:nvSpPr>
        <p:spPr>
          <a:xfrm>
            <a:off x="854765" y="4209426"/>
            <a:ext cx="9144000" cy="601111"/>
          </a:xfrm>
        </p:spPr>
        <p:txBody>
          <a:bodyPr anchor="b">
            <a:normAutofit/>
          </a:bodyPr>
          <a:lstStyle>
            <a:lvl1pPr algn="l">
              <a:defRPr sz="360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1F7CE30-6632-4A18-9007-59691A06EF81}"/>
              </a:ext>
            </a:extLst>
          </p:cNvPr>
          <p:cNvSpPr>
            <a:spLocks noGrp="1"/>
          </p:cNvSpPr>
          <p:nvPr>
            <p:ph type="subTitle" idx="1"/>
          </p:nvPr>
        </p:nvSpPr>
        <p:spPr>
          <a:xfrm>
            <a:off x="854765" y="4843667"/>
            <a:ext cx="9144000" cy="466379"/>
          </a:xfrm>
        </p:spPr>
        <p:txBody>
          <a:bodyPr>
            <a:normAutofit/>
          </a:bodyPr>
          <a:lstStyle>
            <a:lvl1pPr marL="0" indent="0" algn="l">
              <a:buNone/>
              <a:defRPr sz="1800">
                <a:solidFill>
                  <a:srgbClr val="005EB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6" name="Picture 5">
            <a:extLst>
              <a:ext uri="{FF2B5EF4-FFF2-40B4-BE49-F238E27FC236}">
                <a16:creationId xmlns:a16="http://schemas.microsoft.com/office/drawing/2014/main" id="{3CFCDE03-0EEA-4F49-A6B9-58B291621E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2559347154"/>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4109" y="1210682"/>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Inclusive Recruitment: Learnings from the HCSW Programme</a:t>
            </a:r>
          </a:p>
        </p:txBody>
      </p:sp>
      <p:pic>
        <p:nvPicPr>
          <p:cNvPr id="7" name="Picture 6">
            <a:extLst>
              <a:ext uri="{FF2B5EF4-FFF2-40B4-BE49-F238E27FC236}">
                <a16:creationId xmlns:a16="http://schemas.microsoft.com/office/drawing/2014/main" id="{3D9F83AB-04F8-4C53-93F7-BAAABEF426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55418696"/>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FE1C1-8497-8257-F3E7-5942D2DF5F4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4327BA26-0428-E74F-D3C4-01E0500626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3B868F0-04F4-4DA9-9857-B77A4460387E}"/>
              </a:ext>
            </a:extLst>
          </p:cNvPr>
          <p:cNvSpPr>
            <a:spLocks noGrp="1"/>
          </p:cNvSpPr>
          <p:nvPr>
            <p:ph type="dt" sz="half" idx="10"/>
          </p:nvPr>
        </p:nvSpPr>
        <p:spPr/>
        <p:txBody>
          <a:bodyPr/>
          <a:lstStyle/>
          <a:p>
            <a:fld id="{7B0F94A4-F5FC-476E-8DA3-B26975AA6274}" type="datetimeFigureOut">
              <a:rPr lang="en-GB" smtClean="0"/>
              <a:t>15/04/2024</a:t>
            </a:fld>
            <a:endParaRPr lang="en-GB"/>
          </a:p>
        </p:txBody>
      </p:sp>
      <p:sp>
        <p:nvSpPr>
          <p:cNvPr id="5" name="Footer Placeholder 4">
            <a:extLst>
              <a:ext uri="{FF2B5EF4-FFF2-40B4-BE49-F238E27FC236}">
                <a16:creationId xmlns:a16="http://schemas.microsoft.com/office/drawing/2014/main" id="{A0C8A3C4-0D95-C1A6-62C6-8FBFBA6648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FB2A51-D59A-486D-A751-E1FF424F5C2D}"/>
              </a:ext>
            </a:extLst>
          </p:cNvPr>
          <p:cNvSpPr>
            <a:spLocks noGrp="1"/>
          </p:cNvSpPr>
          <p:nvPr>
            <p:ph type="sldNum" sz="quarter" idx="12"/>
          </p:nvPr>
        </p:nvSpPr>
        <p:spPr/>
        <p:txBody>
          <a:bodyPr/>
          <a:lstStyle/>
          <a:p>
            <a:fld id="{D43D25EA-241D-4CFD-919B-7FD2FF993F91}" type="slidenum">
              <a:rPr lang="en-GB" smtClean="0"/>
              <a:t>‹#›</a:t>
            </a:fld>
            <a:endParaRPr lang="en-GB"/>
          </a:p>
        </p:txBody>
      </p:sp>
      <p:pic>
        <p:nvPicPr>
          <p:cNvPr id="7" name="Picture 6">
            <a:extLst>
              <a:ext uri="{FF2B5EF4-FFF2-40B4-BE49-F238E27FC236}">
                <a16:creationId xmlns:a16="http://schemas.microsoft.com/office/drawing/2014/main" id="{3E05034F-37DD-BE0F-2CDC-C301953F6B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2110636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DEB3-0F62-1294-0F14-4B09AC13C1C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3D020D3-E032-61E1-DFFD-D01DC82DC68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E8E40DF-5757-21C5-BE3F-FCC7906BAE90}"/>
              </a:ext>
            </a:extLst>
          </p:cNvPr>
          <p:cNvSpPr>
            <a:spLocks noGrp="1"/>
          </p:cNvSpPr>
          <p:nvPr>
            <p:ph type="dt" sz="half" idx="10"/>
          </p:nvPr>
        </p:nvSpPr>
        <p:spPr/>
        <p:txBody>
          <a:bodyPr/>
          <a:lstStyle/>
          <a:p>
            <a:fld id="{4FCD3CFA-4DDC-43FC-968A-540737FDA836}" type="datetimeFigureOut">
              <a:rPr lang="en-GB" smtClean="0"/>
              <a:t>15/04/2024</a:t>
            </a:fld>
            <a:endParaRPr lang="en-GB"/>
          </a:p>
        </p:txBody>
      </p:sp>
      <p:sp>
        <p:nvSpPr>
          <p:cNvPr id="5" name="Footer Placeholder 4">
            <a:extLst>
              <a:ext uri="{FF2B5EF4-FFF2-40B4-BE49-F238E27FC236}">
                <a16:creationId xmlns:a16="http://schemas.microsoft.com/office/drawing/2014/main" id="{B0063871-85BE-E91E-937C-FBFAFDA2E3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47E82B-0AAF-FAA7-C5AE-29E5B3F0E983}"/>
              </a:ext>
            </a:extLst>
          </p:cNvPr>
          <p:cNvSpPr>
            <a:spLocks noGrp="1"/>
          </p:cNvSpPr>
          <p:nvPr>
            <p:ph type="sldNum" sz="quarter" idx="12"/>
          </p:nvPr>
        </p:nvSpPr>
        <p:spPr/>
        <p:txBody>
          <a:bodyPr/>
          <a:lstStyle/>
          <a:p>
            <a:fld id="{950FC886-343C-4B72-AFE6-F0497CBE7873}" type="slidenum">
              <a:rPr lang="en-GB" smtClean="0"/>
              <a:t>‹#›</a:t>
            </a:fld>
            <a:endParaRPr lang="en-GB"/>
          </a:p>
        </p:txBody>
      </p:sp>
    </p:spTree>
    <p:extLst>
      <p:ext uri="{BB962C8B-B14F-4D97-AF65-F5344CB8AC3E}">
        <p14:creationId xmlns:p14="http://schemas.microsoft.com/office/powerpoint/2010/main" val="2545563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GB"/>
              <a:t>Click to edit Master title style</a:t>
            </a:r>
            <a:endParaRPr lang="en-US"/>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CC86F6C-4ACD-2142-8A85-51085CA2462E}" type="datetimeFigureOut">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52C8CD-56F5-924B-AB4A-4F6004FA9B0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2832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EB735-9645-F48F-959E-520996021EE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9B4D6B8A-4E1A-8FDC-F6FB-0DBCEB8121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AEAAB2F-13DA-FEE6-BAE4-F30A3F4FB760}"/>
              </a:ext>
            </a:extLst>
          </p:cNvPr>
          <p:cNvSpPr>
            <a:spLocks noGrp="1"/>
          </p:cNvSpPr>
          <p:nvPr>
            <p:ph type="dt" sz="half" idx="10"/>
          </p:nvPr>
        </p:nvSpPr>
        <p:spPr/>
        <p:txBody>
          <a:bodyPr/>
          <a:lstStyle/>
          <a:p>
            <a:fld id="{4FCD3CFA-4DDC-43FC-968A-540737FDA836}" type="datetimeFigureOut">
              <a:rPr lang="en-GB" smtClean="0"/>
              <a:t>15/04/2024</a:t>
            </a:fld>
            <a:endParaRPr lang="en-GB"/>
          </a:p>
        </p:txBody>
      </p:sp>
      <p:sp>
        <p:nvSpPr>
          <p:cNvPr id="5" name="Footer Placeholder 4">
            <a:extLst>
              <a:ext uri="{FF2B5EF4-FFF2-40B4-BE49-F238E27FC236}">
                <a16:creationId xmlns:a16="http://schemas.microsoft.com/office/drawing/2014/main" id="{885DCF5A-6208-BB4B-8E63-80393FB4A1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7555AB-7916-35F7-2F17-E657CD3A04F0}"/>
              </a:ext>
            </a:extLst>
          </p:cNvPr>
          <p:cNvSpPr>
            <a:spLocks noGrp="1"/>
          </p:cNvSpPr>
          <p:nvPr>
            <p:ph type="sldNum" sz="quarter" idx="12"/>
          </p:nvPr>
        </p:nvSpPr>
        <p:spPr/>
        <p:txBody>
          <a:bodyPr/>
          <a:lstStyle/>
          <a:p>
            <a:fld id="{950FC886-343C-4B72-AFE6-F0497CBE7873}" type="slidenum">
              <a:rPr lang="en-GB" smtClean="0"/>
              <a:t>‹#›</a:t>
            </a:fld>
            <a:endParaRPr lang="en-GB"/>
          </a:p>
        </p:txBody>
      </p:sp>
    </p:spTree>
    <p:extLst>
      <p:ext uri="{BB962C8B-B14F-4D97-AF65-F5344CB8AC3E}">
        <p14:creationId xmlns:p14="http://schemas.microsoft.com/office/powerpoint/2010/main" val="1007531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5251F-2E20-1832-6C32-7AD29373BCB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3A2F24E-C794-A86A-AE9B-C62A9324720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1B81EA5C-E89E-081C-2200-D36A7197BB7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2218297-7DD7-BCB2-EF5D-95795552561B}"/>
              </a:ext>
            </a:extLst>
          </p:cNvPr>
          <p:cNvSpPr>
            <a:spLocks noGrp="1"/>
          </p:cNvSpPr>
          <p:nvPr>
            <p:ph type="dt" sz="half" idx="10"/>
          </p:nvPr>
        </p:nvSpPr>
        <p:spPr/>
        <p:txBody>
          <a:bodyPr/>
          <a:lstStyle/>
          <a:p>
            <a:fld id="{4FCD3CFA-4DDC-43FC-968A-540737FDA836}" type="datetimeFigureOut">
              <a:rPr lang="en-GB" smtClean="0"/>
              <a:t>15/04/2024</a:t>
            </a:fld>
            <a:endParaRPr lang="en-GB"/>
          </a:p>
        </p:txBody>
      </p:sp>
      <p:sp>
        <p:nvSpPr>
          <p:cNvPr id="6" name="Footer Placeholder 5">
            <a:extLst>
              <a:ext uri="{FF2B5EF4-FFF2-40B4-BE49-F238E27FC236}">
                <a16:creationId xmlns:a16="http://schemas.microsoft.com/office/drawing/2014/main" id="{AD13D7BB-316B-C727-268D-93A44051CA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6C06C21-42D4-B944-4808-EE894677B6BD}"/>
              </a:ext>
            </a:extLst>
          </p:cNvPr>
          <p:cNvSpPr>
            <a:spLocks noGrp="1"/>
          </p:cNvSpPr>
          <p:nvPr>
            <p:ph type="sldNum" sz="quarter" idx="12"/>
          </p:nvPr>
        </p:nvSpPr>
        <p:spPr/>
        <p:txBody>
          <a:bodyPr/>
          <a:lstStyle/>
          <a:p>
            <a:fld id="{950FC886-343C-4B72-AFE6-F0497CBE7873}" type="slidenum">
              <a:rPr lang="en-GB" smtClean="0"/>
              <a:t>‹#›</a:t>
            </a:fld>
            <a:endParaRPr lang="en-GB"/>
          </a:p>
        </p:txBody>
      </p:sp>
    </p:spTree>
    <p:extLst>
      <p:ext uri="{BB962C8B-B14F-4D97-AF65-F5344CB8AC3E}">
        <p14:creationId xmlns:p14="http://schemas.microsoft.com/office/powerpoint/2010/main" val="33818853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E56D5-9B36-D7CD-3B49-9C9E2E56068A}"/>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AD25549E-F4F2-B98C-29A2-3AC7CB54F6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322FB4A-8756-972C-0185-538D4D13DEC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82ABBDB3-3321-C72F-7F19-FFF2392728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EE27B8C-05C7-3845-0567-ABF60EAC807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6D7E523B-47EB-830E-21FC-02C8EC3F8C8E}"/>
              </a:ext>
            </a:extLst>
          </p:cNvPr>
          <p:cNvSpPr>
            <a:spLocks noGrp="1"/>
          </p:cNvSpPr>
          <p:nvPr>
            <p:ph type="dt" sz="half" idx="10"/>
          </p:nvPr>
        </p:nvSpPr>
        <p:spPr/>
        <p:txBody>
          <a:bodyPr/>
          <a:lstStyle/>
          <a:p>
            <a:fld id="{4FCD3CFA-4DDC-43FC-968A-540737FDA836}" type="datetimeFigureOut">
              <a:rPr lang="en-GB" smtClean="0"/>
              <a:t>15/04/2024</a:t>
            </a:fld>
            <a:endParaRPr lang="en-GB"/>
          </a:p>
        </p:txBody>
      </p:sp>
      <p:sp>
        <p:nvSpPr>
          <p:cNvPr id="8" name="Footer Placeholder 7">
            <a:extLst>
              <a:ext uri="{FF2B5EF4-FFF2-40B4-BE49-F238E27FC236}">
                <a16:creationId xmlns:a16="http://schemas.microsoft.com/office/drawing/2014/main" id="{3A04C188-F0D3-71BC-4126-4F4C71A1605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20D73F5-D91B-8CB6-A1D1-29471AA3FB2D}"/>
              </a:ext>
            </a:extLst>
          </p:cNvPr>
          <p:cNvSpPr>
            <a:spLocks noGrp="1"/>
          </p:cNvSpPr>
          <p:nvPr>
            <p:ph type="sldNum" sz="quarter" idx="12"/>
          </p:nvPr>
        </p:nvSpPr>
        <p:spPr/>
        <p:txBody>
          <a:bodyPr/>
          <a:lstStyle/>
          <a:p>
            <a:fld id="{950FC886-343C-4B72-AFE6-F0497CBE7873}" type="slidenum">
              <a:rPr lang="en-GB" smtClean="0"/>
              <a:t>‹#›</a:t>
            </a:fld>
            <a:endParaRPr lang="en-GB"/>
          </a:p>
        </p:txBody>
      </p:sp>
    </p:spTree>
    <p:extLst>
      <p:ext uri="{BB962C8B-B14F-4D97-AF65-F5344CB8AC3E}">
        <p14:creationId xmlns:p14="http://schemas.microsoft.com/office/powerpoint/2010/main" val="25052885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0CBAC-B8BD-32E4-38FC-DE0C2AE4F04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7DFEC7D8-E04C-0E73-B33D-1AF49EE4EC4D}"/>
              </a:ext>
            </a:extLst>
          </p:cNvPr>
          <p:cNvSpPr>
            <a:spLocks noGrp="1"/>
          </p:cNvSpPr>
          <p:nvPr>
            <p:ph type="dt" sz="half" idx="10"/>
          </p:nvPr>
        </p:nvSpPr>
        <p:spPr/>
        <p:txBody>
          <a:bodyPr/>
          <a:lstStyle/>
          <a:p>
            <a:fld id="{4FCD3CFA-4DDC-43FC-968A-540737FDA836}" type="datetimeFigureOut">
              <a:rPr lang="en-GB" smtClean="0"/>
              <a:t>15/04/2024</a:t>
            </a:fld>
            <a:endParaRPr lang="en-GB"/>
          </a:p>
        </p:txBody>
      </p:sp>
      <p:sp>
        <p:nvSpPr>
          <p:cNvPr id="4" name="Footer Placeholder 3">
            <a:extLst>
              <a:ext uri="{FF2B5EF4-FFF2-40B4-BE49-F238E27FC236}">
                <a16:creationId xmlns:a16="http://schemas.microsoft.com/office/drawing/2014/main" id="{DC6D3A8A-4EEE-4D4F-C0FB-776C6923369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907620A-7433-EADB-B55B-0DA2BBAF558A}"/>
              </a:ext>
            </a:extLst>
          </p:cNvPr>
          <p:cNvSpPr>
            <a:spLocks noGrp="1"/>
          </p:cNvSpPr>
          <p:nvPr>
            <p:ph type="sldNum" sz="quarter" idx="12"/>
          </p:nvPr>
        </p:nvSpPr>
        <p:spPr/>
        <p:txBody>
          <a:bodyPr/>
          <a:lstStyle/>
          <a:p>
            <a:fld id="{950FC886-343C-4B72-AFE6-F0497CBE7873}" type="slidenum">
              <a:rPr lang="en-GB" smtClean="0"/>
              <a:t>‹#›</a:t>
            </a:fld>
            <a:endParaRPr lang="en-GB"/>
          </a:p>
        </p:txBody>
      </p:sp>
    </p:spTree>
    <p:extLst>
      <p:ext uri="{BB962C8B-B14F-4D97-AF65-F5344CB8AC3E}">
        <p14:creationId xmlns:p14="http://schemas.microsoft.com/office/powerpoint/2010/main" val="3218073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2908FC-7C7B-CEB7-CCC9-65C60EB47CAA}"/>
              </a:ext>
            </a:extLst>
          </p:cNvPr>
          <p:cNvSpPr>
            <a:spLocks noGrp="1"/>
          </p:cNvSpPr>
          <p:nvPr>
            <p:ph type="dt" sz="half" idx="10"/>
          </p:nvPr>
        </p:nvSpPr>
        <p:spPr/>
        <p:txBody>
          <a:bodyPr/>
          <a:lstStyle/>
          <a:p>
            <a:fld id="{4FCD3CFA-4DDC-43FC-968A-540737FDA836}" type="datetimeFigureOut">
              <a:rPr lang="en-GB" smtClean="0"/>
              <a:t>15/04/2024</a:t>
            </a:fld>
            <a:endParaRPr lang="en-GB"/>
          </a:p>
        </p:txBody>
      </p:sp>
      <p:sp>
        <p:nvSpPr>
          <p:cNvPr id="3" name="Footer Placeholder 2">
            <a:extLst>
              <a:ext uri="{FF2B5EF4-FFF2-40B4-BE49-F238E27FC236}">
                <a16:creationId xmlns:a16="http://schemas.microsoft.com/office/drawing/2014/main" id="{09601C55-3A41-A35F-C8A5-5D06C8F31F8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77ECC32-E984-9655-711D-05879E3893AD}"/>
              </a:ext>
            </a:extLst>
          </p:cNvPr>
          <p:cNvSpPr>
            <a:spLocks noGrp="1"/>
          </p:cNvSpPr>
          <p:nvPr>
            <p:ph type="sldNum" sz="quarter" idx="12"/>
          </p:nvPr>
        </p:nvSpPr>
        <p:spPr/>
        <p:txBody>
          <a:bodyPr/>
          <a:lstStyle/>
          <a:p>
            <a:fld id="{950FC886-343C-4B72-AFE6-F0497CBE7873}" type="slidenum">
              <a:rPr lang="en-GB" smtClean="0"/>
              <a:t>‹#›</a:t>
            </a:fld>
            <a:endParaRPr lang="en-GB"/>
          </a:p>
        </p:txBody>
      </p:sp>
    </p:spTree>
    <p:extLst>
      <p:ext uri="{BB962C8B-B14F-4D97-AF65-F5344CB8AC3E}">
        <p14:creationId xmlns:p14="http://schemas.microsoft.com/office/powerpoint/2010/main" val="18341475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B4644-1EEF-5AC9-9C96-ABCA054FCF0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63A2576-C07F-156D-759E-588E81C47C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87D00635-9900-8397-EA49-DB46B4F28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9EC9AD3-4400-B15F-E318-CD533BE3DF50}"/>
              </a:ext>
            </a:extLst>
          </p:cNvPr>
          <p:cNvSpPr>
            <a:spLocks noGrp="1"/>
          </p:cNvSpPr>
          <p:nvPr>
            <p:ph type="dt" sz="half" idx="10"/>
          </p:nvPr>
        </p:nvSpPr>
        <p:spPr/>
        <p:txBody>
          <a:bodyPr/>
          <a:lstStyle/>
          <a:p>
            <a:fld id="{4FCD3CFA-4DDC-43FC-968A-540737FDA836}" type="datetimeFigureOut">
              <a:rPr lang="en-GB" smtClean="0"/>
              <a:t>15/04/2024</a:t>
            </a:fld>
            <a:endParaRPr lang="en-GB"/>
          </a:p>
        </p:txBody>
      </p:sp>
      <p:sp>
        <p:nvSpPr>
          <p:cNvPr id="6" name="Footer Placeholder 5">
            <a:extLst>
              <a:ext uri="{FF2B5EF4-FFF2-40B4-BE49-F238E27FC236}">
                <a16:creationId xmlns:a16="http://schemas.microsoft.com/office/drawing/2014/main" id="{44B26A1B-7ADB-8580-70BD-4A9154D22C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61C763-5864-603D-E922-FB9CBE99A856}"/>
              </a:ext>
            </a:extLst>
          </p:cNvPr>
          <p:cNvSpPr>
            <a:spLocks noGrp="1"/>
          </p:cNvSpPr>
          <p:nvPr>
            <p:ph type="sldNum" sz="quarter" idx="12"/>
          </p:nvPr>
        </p:nvSpPr>
        <p:spPr/>
        <p:txBody>
          <a:bodyPr/>
          <a:lstStyle/>
          <a:p>
            <a:fld id="{950FC886-343C-4B72-AFE6-F0497CBE7873}" type="slidenum">
              <a:rPr lang="en-GB" smtClean="0"/>
              <a:t>‹#›</a:t>
            </a:fld>
            <a:endParaRPr lang="en-GB"/>
          </a:p>
        </p:txBody>
      </p:sp>
    </p:spTree>
    <p:extLst>
      <p:ext uri="{BB962C8B-B14F-4D97-AF65-F5344CB8AC3E}">
        <p14:creationId xmlns:p14="http://schemas.microsoft.com/office/powerpoint/2010/main" val="26113510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4C435-AAF5-0ED2-43CE-AA32ACEA947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3660507E-2D17-3D40-2233-325012F2EF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8378639-3358-2C06-162E-C75B24C599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A414844-1734-CD32-049A-8BBC7E18C1B5}"/>
              </a:ext>
            </a:extLst>
          </p:cNvPr>
          <p:cNvSpPr>
            <a:spLocks noGrp="1"/>
          </p:cNvSpPr>
          <p:nvPr>
            <p:ph type="dt" sz="half" idx="10"/>
          </p:nvPr>
        </p:nvSpPr>
        <p:spPr/>
        <p:txBody>
          <a:bodyPr/>
          <a:lstStyle/>
          <a:p>
            <a:fld id="{4FCD3CFA-4DDC-43FC-968A-540737FDA836}" type="datetimeFigureOut">
              <a:rPr lang="en-GB" smtClean="0"/>
              <a:t>15/04/2024</a:t>
            </a:fld>
            <a:endParaRPr lang="en-GB"/>
          </a:p>
        </p:txBody>
      </p:sp>
      <p:sp>
        <p:nvSpPr>
          <p:cNvPr id="6" name="Footer Placeholder 5">
            <a:extLst>
              <a:ext uri="{FF2B5EF4-FFF2-40B4-BE49-F238E27FC236}">
                <a16:creationId xmlns:a16="http://schemas.microsoft.com/office/drawing/2014/main" id="{6F315799-5FD2-C7C3-B9C4-98120E243D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A2973FD-F00D-939C-71AF-15F8B6C95253}"/>
              </a:ext>
            </a:extLst>
          </p:cNvPr>
          <p:cNvSpPr>
            <a:spLocks noGrp="1"/>
          </p:cNvSpPr>
          <p:nvPr>
            <p:ph type="sldNum" sz="quarter" idx="12"/>
          </p:nvPr>
        </p:nvSpPr>
        <p:spPr/>
        <p:txBody>
          <a:bodyPr/>
          <a:lstStyle/>
          <a:p>
            <a:fld id="{950FC886-343C-4B72-AFE6-F0497CBE7873}" type="slidenum">
              <a:rPr lang="en-GB" smtClean="0"/>
              <a:t>‹#›</a:t>
            </a:fld>
            <a:endParaRPr lang="en-GB"/>
          </a:p>
        </p:txBody>
      </p:sp>
    </p:spTree>
    <p:extLst>
      <p:ext uri="{BB962C8B-B14F-4D97-AF65-F5344CB8AC3E}">
        <p14:creationId xmlns:p14="http://schemas.microsoft.com/office/powerpoint/2010/main" val="32757492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EC4F-258C-86EB-A813-8E005FF976EB}"/>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1B3F954-0DAC-420E-FC89-2363023019E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D36973F-3C7C-1719-D5E6-2A0387C59526}"/>
              </a:ext>
            </a:extLst>
          </p:cNvPr>
          <p:cNvSpPr>
            <a:spLocks noGrp="1"/>
          </p:cNvSpPr>
          <p:nvPr>
            <p:ph type="dt" sz="half" idx="10"/>
          </p:nvPr>
        </p:nvSpPr>
        <p:spPr/>
        <p:txBody>
          <a:bodyPr/>
          <a:lstStyle/>
          <a:p>
            <a:fld id="{4FCD3CFA-4DDC-43FC-968A-540737FDA836}" type="datetimeFigureOut">
              <a:rPr lang="en-GB" smtClean="0"/>
              <a:t>15/04/2024</a:t>
            </a:fld>
            <a:endParaRPr lang="en-GB"/>
          </a:p>
        </p:txBody>
      </p:sp>
      <p:sp>
        <p:nvSpPr>
          <p:cNvPr id="5" name="Footer Placeholder 4">
            <a:extLst>
              <a:ext uri="{FF2B5EF4-FFF2-40B4-BE49-F238E27FC236}">
                <a16:creationId xmlns:a16="http://schemas.microsoft.com/office/drawing/2014/main" id="{C9A55F95-97EE-0A70-82C1-2E4DED197A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533E97-079F-E5B6-EEB5-371BEE20D1F8}"/>
              </a:ext>
            </a:extLst>
          </p:cNvPr>
          <p:cNvSpPr>
            <a:spLocks noGrp="1"/>
          </p:cNvSpPr>
          <p:nvPr>
            <p:ph type="sldNum" sz="quarter" idx="12"/>
          </p:nvPr>
        </p:nvSpPr>
        <p:spPr/>
        <p:txBody>
          <a:bodyPr/>
          <a:lstStyle/>
          <a:p>
            <a:fld id="{950FC886-343C-4B72-AFE6-F0497CBE7873}" type="slidenum">
              <a:rPr lang="en-GB" smtClean="0"/>
              <a:t>‹#›</a:t>
            </a:fld>
            <a:endParaRPr lang="en-GB"/>
          </a:p>
        </p:txBody>
      </p:sp>
    </p:spTree>
    <p:extLst>
      <p:ext uri="{BB962C8B-B14F-4D97-AF65-F5344CB8AC3E}">
        <p14:creationId xmlns:p14="http://schemas.microsoft.com/office/powerpoint/2010/main" val="18008660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668867-7930-580D-AF24-6B7EB5EF02BA}"/>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2DF7F82-C300-D6E3-DB43-2A1D7A73115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4BEC3E6-DB28-4A67-35A8-7B2F1E285522}"/>
              </a:ext>
            </a:extLst>
          </p:cNvPr>
          <p:cNvSpPr>
            <a:spLocks noGrp="1"/>
          </p:cNvSpPr>
          <p:nvPr>
            <p:ph type="dt" sz="half" idx="10"/>
          </p:nvPr>
        </p:nvSpPr>
        <p:spPr/>
        <p:txBody>
          <a:bodyPr/>
          <a:lstStyle/>
          <a:p>
            <a:fld id="{4FCD3CFA-4DDC-43FC-968A-540737FDA836}" type="datetimeFigureOut">
              <a:rPr lang="en-GB" smtClean="0"/>
              <a:t>15/04/2024</a:t>
            </a:fld>
            <a:endParaRPr lang="en-GB"/>
          </a:p>
        </p:txBody>
      </p:sp>
      <p:sp>
        <p:nvSpPr>
          <p:cNvPr id="5" name="Footer Placeholder 4">
            <a:extLst>
              <a:ext uri="{FF2B5EF4-FFF2-40B4-BE49-F238E27FC236}">
                <a16:creationId xmlns:a16="http://schemas.microsoft.com/office/drawing/2014/main" id="{6D602002-02CB-93F9-913F-BD2E8532B6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68FF19-158A-5B4C-7DF3-0A905D9DBFC1}"/>
              </a:ext>
            </a:extLst>
          </p:cNvPr>
          <p:cNvSpPr>
            <a:spLocks noGrp="1"/>
          </p:cNvSpPr>
          <p:nvPr>
            <p:ph type="sldNum" sz="quarter" idx="12"/>
          </p:nvPr>
        </p:nvSpPr>
        <p:spPr/>
        <p:txBody>
          <a:bodyPr/>
          <a:lstStyle/>
          <a:p>
            <a:fld id="{950FC886-343C-4B72-AFE6-F0497CBE7873}" type="slidenum">
              <a:rPr lang="en-GB" smtClean="0"/>
              <a:t>‹#›</a:t>
            </a:fld>
            <a:endParaRPr lang="en-GB"/>
          </a:p>
        </p:txBody>
      </p:sp>
    </p:spTree>
    <p:extLst>
      <p:ext uri="{BB962C8B-B14F-4D97-AF65-F5344CB8AC3E}">
        <p14:creationId xmlns:p14="http://schemas.microsoft.com/office/powerpoint/2010/main" val="13828624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4109" y="1210682"/>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pic>
        <p:nvPicPr>
          <p:cNvPr id="7" name="Picture 6">
            <a:extLst>
              <a:ext uri="{FF2B5EF4-FFF2-40B4-BE49-F238E27FC236}">
                <a16:creationId xmlns:a16="http://schemas.microsoft.com/office/drawing/2014/main" id="{3D9F83AB-04F8-4C53-93F7-BAAABEF426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81536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GB"/>
              <a:t>Click to edit Master title style</a:t>
            </a:r>
            <a:endParaRPr lang="en-US"/>
          </a:p>
        </p:txBody>
      </p:sp>
      <p:sp>
        <p:nvSpPr>
          <p:cNvPr id="3" name="Content Placeholder 2"/>
          <p:cNvSpPr>
            <a:spLocks noGrp="1"/>
          </p:cNvSpPr>
          <p:nvPr>
            <p:ph sz="half" idx="1"/>
          </p:nvPr>
        </p:nvSpPr>
        <p:spPr>
          <a:xfrm>
            <a:off x="1097278" y="1845734"/>
            <a:ext cx="493776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217920" y="1845735"/>
            <a:ext cx="493776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ACC86F6C-4ACD-2142-8A85-51085CA2462E}" type="datetimeFigureOut">
              <a:rPr lang="en-US" smtClean="0"/>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52C8CD-56F5-924B-AB4A-4F6004FA9B07}" type="slidenum">
              <a:rPr lang="en-US" smtClean="0"/>
              <a:t>‹#›</a:t>
            </a:fld>
            <a:endParaRPr lang="en-US"/>
          </a:p>
        </p:txBody>
      </p:sp>
    </p:spTree>
    <p:extLst>
      <p:ext uri="{BB962C8B-B14F-4D97-AF65-F5344CB8AC3E}">
        <p14:creationId xmlns:p14="http://schemas.microsoft.com/office/powerpoint/2010/main" val="40272608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23" indent="0" algn="ctr">
              <a:buNone/>
              <a:defRPr sz="2000"/>
            </a:lvl2pPr>
            <a:lvl3pPr marL="914246" indent="0" algn="ctr">
              <a:buNone/>
              <a:defRPr sz="1800"/>
            </a:lvl3pPr>
            <a:lvl4pPr marL="1371369" indent="0" algn="ctr">
              <a:buNone/>
              <a:defRPr sz="1600"/>
            </a:lvl4pPr>
            <a:lvl5pPr marL="1828492" indent="0" algn="ctr">
              <a:buNone/>
              <a:defRPr sz="1600"/>
            </a:lvl5pPr>
            <a:lvl6pPr marL="2285615" indent="0" algn="ctr">
              <a:buNone/>
              <a:defRPr sz="1600"/>
            </a:lvl6pPr>
            <a:lvl7pPr marL="2742738" indent="0" algn="ctr">
              <a:buNone/>
              <a:defRPr sz="1600"/>
            </a:lvl7pPr>
            <a:lvl8pPr marL="3199861" indent="0" algn="ctr">
              <a:buNone/>
              <a:defRPr sz="1600"/>
            </a:lvl8pPr>
            <a:lvl9pPr marL="365698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4/15/2024</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888994017"/>
      </p:ext>
    </p:extLst>
  </p:cSld>
  <p:clrMapOvr>
    <a:masterClrMapping/>
  </p:clrMapOvr>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4/15/2024</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65060732"/>
      </p:ext>
    </p:extLst>
  </p:cSld>
  <p:clrMapOvr>
    <a:masterClrMapping/>
  </p:clrMapOvr>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23" indent="0">
              <a:buNone/>
              <a:defRPr sz="2000">
                <a:solidFill>
                  <a:schemeClr val="tx1">
                    <a:tint val="75000"/>
                  </a:schemeClr>
                </a:solidFill>
              </a:defRPr>
            </a:lvl2pPr>
            <a:lvl3pPr marL="914246" indent="0">
              <a:buNone/>
              <a:defRPr sz="1800">
                <a:solidFill>
                  <a:schemeClr val="tx1">
                    <a:tint val="75000"/>
                  </a:schemeClr>
                </a:solidFill>
              </a:defRPr>
            </a:lvl3pPr>
            <a:lvl4pPr marL="1371369" indent="0">
              <a:buNone/>
              <a:defRPr sz="1600">
                <a:solidFill>
                  <a:schemeClr val="tx1">
                    <a:tint val="75000"/>
                  </a:schemeClr>
                </a:solidFill>
              </a:defRPr>
            </a:lvl4pPr>
            <a:lvl5pPr marL="1828492" indent="0">
              <a:buNone/>
              <a:defRPr sz="1600">
                <a:solidFill>
                  <a:schemeClr val="tx1">
                    <a:tint val="75000"/>
                  </a:schemeClr>
                </a:solidFill>
              </a:defRPr>
            </a:lvl5pPr>
            <a:lvl6pPr marL="2285615" indent="0">
              <a:buNone/>
              <a:defRPr sz="1600">
                <a:solidFill>
                  <a:schemeClr val="tx1">
                    <a:tint val="75000"/>
                  </a:schemeClr>
                </a:solidFill>
              </a:defRPr>
            </a:lvl6pPr>
            <a:lvl7pPr marL="2742738" indent="0">
              <a:buNone/>
              <a:defRPr sz="1600">
                <a:solidFill>
                  <a:schemeClr val="tx1">
                    <a:tint val="75000"/>
                  </a:schemeClr>
                </a:solidFill>
              </a:defRPr>
            </a:lvl7pPr>
            <a:lvl8pPr marL="3199861" indent="0">
              <a:buNone/>
              <a:defRPr sz="1600">
                <a:solidFill>
                  <a:schemeClr val="tx1">
                    <a:tint val="75000"/>
                  </a:schemeClr>
                </a:solidFill>
              </a:defRPr>
            </a:lvl8pPr>
            <a:lvl9pPr marL="365698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4/15/2024</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78417030"/>
      </p:ext>
    </p:extLst>
  </p:cSld>
  <p:clrMapOvr>
    <a:masterClrMapping/>
  </p:clrMapOvr>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4/15/2024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8070134"/>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23" indent="0">
              <a:buNone/>
              <a:defRPr sz="2000" b="1"/>
            </a:lvl2pPr>
            <a:lvl3pPr marL="914246" indent="0">
              <a:buNone/>
              <a:defRPr sz="1800" b="1"/>
            </a:lvl3pPr>
            <a:lvl4pPr marL="1371369" indent="0">
              <a:buNone/>
              <a:defRPr sz="1600" b="1"/>
            </a:lvl4pPr>
            <a:lvl5pPr marL="1828492" indent="0">
              <a:buNone/>
              <a:defRPr sz="1600" b="1"/>
            </a:lvl5pPr>
            <a:lvl6pPr marL="2285615" indent="0">
              <a:buNone/>
              <a:defRPr sz="1600" b="1"/>
            </a:lvl6pPr>
            <a:lvl7pPr marL="2742738" indent="0">
              <a:buNone/>
              <a:defRPr sz="1600" b="1"/>
            </a:lvl7pPr>
            <a:lvl8pPr marL="3199861" indent="0">
              <a:buNone/>
              <a:defRPr sz="1600" b="1"/>
            </a:lvl8pPr>
            <a:lvl9pPr marL="365698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123" indent="0">
              <a:buNone/>
              <a:defRPr sz="2000" b="1"/>
            </a:lvl2pPr>
            <a:lvl3pPr marL="914246" indent="0">
              <a:buNone/>
              <a:defRPr sz="1800" b="1"/>
            </a:lvl3pPr>
            <a:lvl4pPr marL="1371369" indent="0">
              <a:buNone/>
              <a:defRPr sz="1600" b="1"/>
            </a:lvl4pPr>
            <a:lvl5pPr marL="1828492" indent="0">
              <a:buNone/>
              <a:defRPr sz="1600" b="1"/>
            </a:lvl5pPr>
            <a:lvl6pPr marL="2285615" indent="0">
              <a:buNone/>
              <a:defRPr sz="1600" b="1"/>
            </a:lvl6pPr>
            <a:lvl7pPr marL="2742738" indent="0">
              <a:buNone/>
              <a:defRPr sz="1600" b="1"/>
            </a:lvl7pPr>
            <a:lvl8pPr marL="3199861" indent="0">
              <a:buNone/>
              <a:defRPr sz="1600" b="1"/>
            </a:lvl8pPr>
            <a:lvl9pPr marL="36569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4/15/2024</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06124681"/>
      </p:ext>
    </p:extLst>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4/15/2024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15950327"/>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4/15/2024</a:t>
            </a:fld>
            <a:endParaRPr lang="en-US"/>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118932836"/>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23" indent="0">
              <a:buNone/>
              <a:defRPr sz="1400"/>
            </a:lvl2pPr>
            <a:lvl3pPr marL="914246" indent="0">
              <a:buNone/>
              <a:defRPr sz="1200"/>
            </a:lvl3pPr>
            <a:lvl4pPr marL="1371369" indent="0">
              <a:buNone/>
              <a:defRPr sz="1000"/>
            </a:lvl4pPr>
            <a:lvl5pPr marL="1828492" indent="0">
              <a:buNone/>
              <a:defRPr sz="1000"/>
            </a:lvl5pPr>
            <a:lvl6pPr marL="2285615" indent="0">
              <a:buNone/>
              <a:defRPr sz="1000"/>
            </a:lvl6pPr>
            <a:lvl7pPr marL="2742738" indent="0">
              <a:buNone/>
              <a:defRPr sz="1000"/>
            </a:lvl7pPr>
            <a:lvl8pPr marL="3199861" indent="0">
              <a:buNone/>
              <a:defRPr sz="1000"/>
            </a:lvl8pPr>
            <a:lvl9pPr marL="36569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4/15/2024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66776608"/>
      </p:ext>
    </p:extLst>
  </p:cSld>
  <p:clrMapOvr>
    <a:masterClrMapping/>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199"/>
            </a:lvl1pPr>
            <a:lvl2pPr marL="457123" indent="0">
              <a:buNone/>
              <a:defRPr sz="2800"/>
            </a:lvl2pPr>
            <a:lvl3pPr marL="914246" indent="0">
              <a:buNone/>
              <a:defRPr sz="2400"/>
            </a:lvl3pPr>
            <a:lvl4pPr marL="1371369" indent="0">
              <a:buNone/>
              <a:defRPr sz="2000"/>
            </a:lvl4pPr>
            <a:lvl5pPr marL="1828492" indent="0">
              <a:buNone/>
              <a:defRPr sz="2000"/>
            </a:lvl5pPr>
            <a:lvl6pPr marL="2285615" indent="0">
              <a:buNone/>
              <a:defRPr sz="2000"/>
            </a:lvl6pPr>
            <a:lvl7pPr marL="2742738" indent="0">
              <a:buNone/>
              <a:defRPr sz="2000"/>
            </a:lvl7pPr>
            <a:lvl8pPr marL="3199861" indent="0">
              <a:buNone/>
              <a:defRPr sz="2000"/>
            </a:lvl8pPr>
            <a:lvl9pPr marL="3656983" indent="0">
              <a:buNone/>
              <a:defRPr sz="2000"/>
            </a:lvl9pPr>
          </a:lstStyle>
          <a:p>
            <a:r>
              <a:rPr lang="en-US"/>
              <a:t>Click icon to add picture</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23" indent="0">
              <a:buNone/>
              <a:defRPr sz="1400"/>
            </a:lvl2pPr>
            <a:lvl3pPr marL="914246" indent="0">
              <a:buNone/>
              <a:defRPr sz="1200"/>
            </a:lvl3pPr>
            <a:lvl4pPr marL="1371369" indent="0">
              <a:buNone/>
              <a:defRPr sz="1000"/>
            </a:lvl4pPr>
            <a:lvl5pPr marL="1828492" indent="0">
              <a:buNone/>
              <a:defRPr sz="1000"/>
            </a:lvl5pPr>
            <a:lvl6pPr marL="2285615" indent="0">
              <a:buNone/>
              <a:defRPr sz="1000"/>
            </a:lvl6pPr>
            <a:lvl7pPr marL="2742738" indent="0">
              <a:buNone/>
              <a:defRPr sz="1000"/>
            </a:lvl7pPr>
            <a:lvl8pPr marL="3199861" indent="0">
              <a:buNone/>
              <a:defRPr sz="1000"/>
            </a:lvl8pPr>
            <a:lvl9pPr marL="36569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4/15/2024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520145701"/>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4/15/2024</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832907472"/>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GB"/>
              <a:t>Click to edit Master title style</a:t>
            </a:r>
            <a:endParaRPr lang="en-US"/>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ACC86F6C-4ACD-2142-8A85-51085CA2462E}" type="datetimeFigureOut">
              <a:rPr lang="en-US" smtClean="0"/>
              <a:t>4/15/2024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52C8CD-56F5-924B-AB4A-4F6004FA9B07}" type="slidenum">
              <a:rPr lang="en-US" smtClean="0"/>
              <a:t>‹#›</a:t>
            </a:fld>
            <a:endParaRPr lang="en-US"/>
          </a:p>
        </p:txBody>
      </p:sp>
    </p:spTree>
    <p:extLst>
      <p:ext uri="{BB962C8B-B14F-4D97-AF65-F5344CB8AC3E}">
        <p14:creationId xmlns:p14="http://schemas.microsoft.com/office/powerpoint/2010/main" val="358117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4/15/2024</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18724002"/>
      </p:ext>
    </p:extLst>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5" y="1343805"/>
            <a:ext cx="10316899" cy="2244128"/>
          </a:xfrm>
          <a:prstGeom prst="rect">
            <a:avLst/>
          </a:prstGeom>
        </p:spPr>
        <p:txBody>
          <a:bodyPr>
            <a:normAutofit/>
          </a:bodyPr>
          <a:lstStyle>
            <a:lvl1pPr>
              <a:defRPr sz="1959">
                <a:latin typeface="Arial" panose="020B0604020202020204" pitchFamily="34" charset="0"/>
                <a:cs typeface="Arial" panose="020B0604020202020204" pitchFamily="34" charset="0"/>
              </a:defRPr>
            </a:lvl1pPr>
            <a:lvl2pPr>
              <a:defRPr sz="1959">
                <a:latin typeface="Arial" panose="020B0604020202020204" pitchFamily="34" charset="0"/>
                <a:cs typeface="Arial" panose="020B0604020202020204" pitchFamily="34" charset="0"/>
              </a:defRPr>
            </a:lvl2pPr>
            <a:lvl3pPr>
              <a:defRPr sz="1959">
                <a:latin typeface="Arial" panose="020B0604020202020204" pitchFamily="34" charset="0"/>
                <a:cs typeface="Arial" panose="020B0604020202020204" pitchFamily="34" charset="0"/>
              </a:defRPr>
            </a:lvl3pPr>
            <a:lvl4pPr>
              <a:defRPr sz="1959">
                <a:latin typeface="Arial" panose="020B0604020202020204" pitchFamily="34" charset="0"/>
                <a:cs typeface="Arial" panose="020B0604020202020204" pitchFamily="34" charset="0"/>
              </a:defRPr>
            </a:lvl4pPr>
            <a:lvl5pPr>
              <a:defRPr sz="1959">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09607" y="548645"/>
            <a:ext cx="8756073" cy="611649"/>
          </a:xfrm>
          <a:prstGeom prst="rect">
            <a:avLst/>
          </a:prstGeom>
        </p:spPr>
        <p:txBody>
          <a:bodyPr>
            <a:noAutofit/>
          </a:bodyPr>
          <a:lstStyle>
            <a:lvl1pPr>
              <a:defRPr sz="4871"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5844">
              <a:solidFill>
                <a:srgbClr val="005EB8"/>
              </a:solidFill>
              <a:latin typeface="Arial" charset="0"/>
              <a:ea typeface="Arial" charset="0"/>
              <a:cs typeface="Arial" charset="0"/>
            </a:endParaRPr>
          </a:p>
        </p:txBody>
      </p:sp>
      <p:pic>
        <p:nvPicPr>
          <p:cNvPr id="4" name="Picture 3" descr="A picture containing clipart&#10;&#10;Description generated with very high confidence">
            <a:extLst>
              <a:ext uri="{FF2B5EF4-FFF2-40B4-BE49-F238E27FC236}">
                <a16:creationId xmlns:a16="http://schemas.microsoft.com/office/drawing/2014/main" id="{85D9C509-6E08-482B-A696-C7175F17584A}"/>
              </a:ext>
            </a:extLst>
          </p:cNvPr>
          <p:cNvPicPr>
            <a:picLocks noChangeAspect="1"/>
          </p:cNvPicPr>
          <p:nvPr userDrawn="1"/>
        </p:nvPicPr>
        <p:blipFill>
          <a:blip r:embed="rId2"/>
          <a:stretch>
            <a:fillRect/>
          </a:stretch>
        </p:blipFill>
        <p:spPr>
          <a:xfrm>
            <a:off x="11328231" y="159646"/>
            <a:ext cx="657571" cy="265553"/>
          </a:xfrm>
          <a:prstGeom prst="rect">
            <a:avLst/>
          </a:prstGeom>
        </p:spPr>
      </p:pic>
    </p:spTree>
    <p:extLst>
      <p:ext uri="{BB962C8B-B14F-4D97-AF65-F5344CB8AC3E}">
        <p14:creationId xmlns:p14="http://schemas.microsoft.com/office/powerpoint/2010/main" val="41932780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Title 9">
            <a:extLst>
              <a:ext uri="{FF2B5EF4-FFF2-40B4-BE49-F238E27FC236}">
                <a16:creationId xmlns:a16="http://schemas.microsoft.com/office/drawing/2014/main" id="{826E6083-68C6-4ECD-A720-7E8E03DC8790}"/>
              </a:ext>
            </a:extLst>
          </p:cNvPr>
          <p:cNvSpPr>
            <a:spLocks noGrp="1"/>
          </p:cNvSpPr>
          <p:nvPr>
            <p:ph type="title" hasCustomPrompt="1"/>
          </p:nvPr>
        </p:nvSpPr>
        <p:spPr>
          <a:xfrm>
            <a:off x="599385" y="3660490"/>
            <a:ext cx="10515600" cy="689541"/>
          </a:xfrm>
          <a:prstGeom prst="rect">
            <a:avLst/>
          </a:prstGeom>
        </p:spPr>
        <p:txBody>
          <a:bodyPr/>
          <a:lstStyle>
            <a:lvl1pPr algn="ctr">
              <a:defRPr sz="10018" baseline="0">
                <a:solidFill>
                  <a:srgbClr val="005EB8"/>
                </a:solidFill>
                <a:latin typeface="Arial" panose="020B0604020202020204" pitchFamily="34" charset="0"/>
                <a:cs typeface="Arial" panose="020B0604020202020204" pitchFamily="34" charset="0"/>
              </a:defRPr>
            </a:lvl1pPr>
          </a:lstStyle>
          <a:p>
            <a:r>
              <a:rPr lang="en-US"/>
              <a:t>Presentation title</a:t>
            </a:r>
          </a:p>
        </p:txBody>
      </p:sp>
      <p:grpSp>
        <p:nvGrpSpPr>
          <p:cNvPr id="7" name="Group 6">
            <a:extLst>
              <a:ext uri="{FF2B5EF4-FFF2-40B4-BE49-F238E27FC236}">
                <a16:creationId xmlns:a16="http://schemas.microsoft.com/office/drawing/2014/main" id="{EDA9390A-06F2-4F8D-B4CC-24D9D88EC600}"/>
              </a:ext>
            </a:extLst>
          </p:cNvPr>
          <p:cNvGrpSpPr/>
          <p:nvPr userDrawn="1"/>
        </p:nvGrpSpPr>
        <p:grpSpPr>
          <a:xfrm>
            <a:off x="1" y="252081"/>
            <a:ext cx="12192000" cy="6469693"/>
            <a:chOff x="0" y="252080"/>
            <a:chExt cx="12192000" cy="6469693"/>
          </a:xfrm>
        </p:grpSpPr>
        <p:pic>
          <p:nvPicPr>
            <p:cNvPr id="8" name="Picture 7" descr="A picture containing clipart&#10;&#10;Description generated with very high confidence">
              <a:extLst>
                <a:ext uri="{FF2B5EF4-FFF2-40B4-BE49-F238E27FC236}">
                  <a16:creationId xmlns:a16="http://schemas.microsoft.com/office/drawing/2014/main" id="{FECA681B-ACA3-4FED-AAE4-02932E705699}"/>
                </a:ext>
              </a:extLst>
            </p:cNvPr>
            <p:cNvPicPr>
              <a:picLocks noChangeAspect="1"/>
            </p:cNvPicPr>
            <p:nvPr userDrawn="1"/>
          </p:nvPicPr>
          <p:blipFill>
            <a:blip r:embed="rId2"/>
            <a:stretch>
              <a:fillRect/>
            </a:stretch>
          </p:blipFill>
          <p:spPr>
            <a:xfrm>
              <a:off x="10737272" y="252080"/>
              <a:ext cx="1224457" cy="436418"/>
            </a:xfrm>
            <a:prstGeom prst="rect">
              <a:avLst/>
            </a:prstGeom>
          </p:spPr>
        </p:pic>
        <p:grpSp>
          <p:nvGrpSpPr>
            <p:cNvPr id="9" name="Group 8">
              <a:extLst>
                <a:ext uri="{FF2B5EF4-FFF2-40B4-BE49-F238E27FC236}">
                  <a16:creationId xmlns:a16="http://schemas.microsoft.com/office/drawing/2014/main" id="{76893AA2-7CD3-4909-8529-91AE4FC6C369}"/>
                </a:ext>
              </a:extLst>
            </p:cNvPr>
            <p:cNvGrpSpPr/>
            <p:nvPr userDrawn="1"/>
          </p:nvGrpSpPr>
          <p:grpSpPr>
            <a:xfrm>
              <a:off x="0" y="5811602"/>
              <a:ext cx="12192000" cy="910171"/>
              <a:chOff x="0" y="5811602"/>
              <a:chExt cx="12192000" cy="910171"/>
            </a:xfrm>
          </p:grpSpPr>
          <p:pic>
            <p:nvPicPr>
              <p:cNvPr id="13" name="Content Placeholder 16">
                <a:extLst>
                  <a:ext uri="{FF2B5EF4-FFF2-40B4-BE49-F238E27FC236}">
                    <a16:creationId xmlns:a16="http://schemas.microsoft.com/office/drawing/2014/main" id="{8E3E647D-F017-4FB8-9B98-DE1B1C73F258}"/>
                  </a:ext>
                </a:extLst>
              </p:cNvPr>
              <p:cNvPicPr>
                <a:picLocks noChangeAspect="1"/>
              </p:cNvPicPr>
              <p:nvPr userDrawn="1"/>
            </p:nvPicPr>
            <p:blipFill>
              <a:blip r:embed="rId3"/>
              <a:stretch>
                <a:fillRect/>
              </a:stretch>
            </p:blipFill>
            <p:spPr>
              <a:xfrm>
                <a:off x="0" y="6345237"/>
                <a:ext cx="12192000" cy="376536"/>
              </a:xfrm>
              <a:prstGeom prst="rect">
                <a:avLst/>
              </a:prstGeom>
            </p:spPr>
          </p:pic>
          <p:sp>
            <p:nvSpPr>
              <p:cNvPr id="14" name="Text Box 4">
                <a:extLst>
                  <a:ext uri="{FF2B5EF4-FFF2-40B4-BE49-F238E27FC236}">
                    <a16:creationId xmlns:a16="http://schemas.microsoft.com/office/drawing/2014/main" id="{58D6AA4B-7952-410B-A41A-E9701786EE81}"/>
                  </a:ext>
                </a:extLst>
              </p:cNvPr>
              <p:cNvSpPr txBox="1"/>
              <p:nvPr userDrawn="1"/>
            </p:nvSpPr>
            <p:spPr>
              <a:xfrm>
                <a:off x="3434080" y="5811602"/>
                <a:ext cx="5323840" cy="40640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5010">
                    <a:effectLst/>
                    <a:latin typeface="Arial" panose="020B0604020202020204" pitchFamily="34" charset="0"/>
                    <a:ea typeface="Calibri" panose="020F0502020204030204" pitchFamily="34" charset="0"/>
                    <a:cs typeface="Times New Roman" panose="02020603050405020304" pitchFamily="18" charset="0"/>
                  </a:rPr>
                  <a:t>NHS England and NHS Improvement</a:t>
                </a:r>
                <a:endParaRPr lang="en-GB" sz="3341">
                  <a:effectLst/>
                  <a:latin typeface="Arial" panose="020B0604020202020204" pitchFamily="34" charset="0"/>
                  <a:ea typeface="Calibri" panose="020F0502020204030204" pitchFamily="34" charset="0"/>
                  <a:cs typeface="Times New Roman" panose="02020603050405020304" pitchFamily="18" charset="0"/>
                </a:endParaRPr>
              </a:p>
            </p:txBody>
          </p:sp>
        </p:grpSp>
      </p:grpSp>
    </p:spTree>
    <p:extLst>
      <p:ext uri="{BB962C8B-B14F-4D97-AF65-F5344CB8AC3E}">
        <p14:creationId xmlns:p14="http://schemas.microsoft.com/office/powerpoint/2010/main" val="24292644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8" name="Title 10">
            <a:extLst>
              <a:ext uri="{FF2B5EF4-FFF2-40B4-BE49-F238E27FC236}">
                <a16:creationId xmlns:a16="http://schemas.microsoft.com/office/drawing/2014/main" id="{4D2852E5-A495-4DD9-9F24-C186E80E68FC}"/>
              </a:ext>
            </a:extLst>
          </p:cNvPr>
          <p:cNvSpPr>
            <a:spLocks noGrp="1"/>
          </p:cNvSpPr>
          <p:nvPr>
            <p:ph type="title"/>
          </p:nvPr>
        </p:nvSpPr>
        <p:spPr>
          <a:xfrm>
            <a:off x="614927" y="134615"/>
            <a:ext cx="8756073" cy="611649"/>
          </a:xfrm>
          <a:prstGeom prst="rect">
            <a:avLst/>
          </a:prstGeom>
        </p:spPr>
        <p:txBody>
          <a:bodyPr/>
          <a:lstStyle>
            <a:lvl1pPr>
              <a:defRPr sz="7515"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5844">
              <a:solidFill>
                <a:srgbClr val="005EB8"/>
              </a:solidFill>
              <a:latin typeface="Arial" charset="0"/>
              <a:ea typeface="Arial" charset="0"/>
              <a:cs typeface="Arial" charset="0"/>
            </a:endParaRPr>
          </a:p>
        </p:txBody>
      </p:sp>
      <p:sp>
        <p:nvSpPr>
          <p:cNvPr id="19" name="TextBox 18">
            <a:extLst>
              <a:ext uri="{FF2B5EF4-FFF2-40B4-BE49-F238E27FC236}">
                <a16:creationId xmlns:a16="http://schemas.microsoft.com/office/drawing/2014/main" id="{8C9ACA16-066A-462E-B93A-0750B9A1A308}"/>
              </a:ext>
            </a:extLst>
          </p:cNvPr>
          <p:cNvSpPr txBox="1"/>
          <p:nvPr userDrawn="1"/>
        </p:nvSpPr>
        <p:spPr>
          <a:xfrm>
            <a:off x="388424" y="6372538"/>
            <a:ext cx="863149" cy="863313"/>
          </a:xfrm>
          <a:prstGeom prst="rect">
            <a:avLst/>
          </a:prstGeom>
          <a:noFill/>
        </p:spPr>
        <p:txBody>
          <a:bodyPr wrap="square" rtlCol="0">
            <a:spAutoFit/>
          </a:bodyPr>
          <a:lstStyle/>
          <a:p>
            <a:pPr algn="l"/>
            <a:fld id="{34F92BC6-D7C3-584B-87F2-0B845776A5AD}" type="slidenum">
              <a:rPr lang="en-US" sz="2505"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2505">
                <a:solidFill>
                  <a:schemeClr val="accent3">
                    <a:lumMod val="60000"/>
                    <a:lumOff val="40000"/>
                  </a:schemeClr>
                </a:solidFill>
                <a:latin typeface="Arial" panose="020B0604020202020204" pitchFamily="34" charset="0"/>
                <a:cs typeface="Arial" panose="020B0604020202020204" pitchFamily="34" charset="0"/>
              </a:rPr>
              <a:t> </a:t>
            </a:r>
            <a:r>
              <a:rPr lang="en-US" sz="2505">
                <a:solidFill>
                  <a:schemeClr val="accent3"/>
                </a:solidFill>
                <a:latin typeface="Arial" panose="020B0604020202020204" pitchFamily="34" charset="0"/>
                <a:cs typeface="Arial" panose="020B0604020202020204" pitchFamily="34" charset="0"/>
              </a:rPr>
              <a:t>  </a:t>
            </a:r>
            <a:r>
              <a:rPr lang="en-US" sz="2505">
                <a:solidFill>
                  <a:srgbClr val="005EB8"/>
                </a:solidFill>
                <a:latin typeface="Arial" panose="020B0604020202020204" pitchFamily="34" charset="0"/>
                <a:cs typeface="Arial" panose="020B0604020202020204" pitchFamily="34" charset="0"/>
              </a:rPr>
              <a:t>|</a:t>
            </a:r>
            <a:endParaRPr lang="en-US" sz="2505">
              <a:solidFill>
                <a:schemeClr val="accent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25432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8C9ACA16-066A-462E-B93A-0750B9A1A308}"/>
              </a:ext>
            </a:extLst>
          </p:cNvPr>
          <p:cNvSpPr txBox="1"/>
          <p:nvPr userDrawn="1"/>
        </p:nvSpPr>
        <p:spPr>
          <a:xfrm>
            <a:off x="388424" y="6372538"/>
            <a:ext cx="863149" cy="1120563"/>
          </a:xfrm>
          <a:prstGeom prst="rect">
            <a:avLst/>
          </a:prstGeom>
          <a:noFill/>
        </p:spPr>
        <p:txBody>
          <a:bodyPr wrap="square" rtlCol="0">
            <a:spAutoFit/>
          </a:bodyPr>
          <a:lstStyle/>
          <a:p>
            <a:pPr algn="l"/>
            <a:fld id="{34F92BC6-D7C3-584B-87F2-0B845776A5AD}" type="slidenum">
              <a:rPr lang="en-US" sz="3341"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3341">
                <a:solidFill>
                  <a:schemeClr val="accent3">
                    <a:lumMod val="60000"/>
                    <a:lumOff val="40000"/>
                  </a:schemeClr>
                </a:solidFill>
                <a:latin typeface="Arial" panose="020B0604020202020204" pitchFamily="34" charset="0"/>
                <a:cs typeface="Arial" panose="020B0604020202020204" pitchFamily="34" charset="0"/>
              </a:rPr>
              <a:t> </a:t>
            </a:r>
            <a:r>
              <a:rPr lang="en-US" sz="3341">
                <a:solidFill>
                  <a:schemeClr val="accent3"/>
                </a:solidFill>
                <a:latin typeface="Arial" panose="020B0604020202020204" pitchFamily="34" charset="0"/>
                <a:cs typeface="Arial" panose="020B0604020202020204" pitchFamily="34" charset="0"/>
              </a:rPr>
              <a:t>  </a:t>
            </a:r>
            <a:r>
              <a:rPr lang="en-US" sz="3341">
                <a:solidFill>
                  <a:srgbClr val="005EB8"/>
                </a:solidFill>
                <a:latin typeface="Arial" panose="020B0604020202020204" pitchFamily="34" charset="0"/>
                <a:cs typeface="Arial" panose="020B0604020202020204" pitchFamily="34" charset="0"/>
              </a:rPr>
              <a:t>|</a:t>
            </a:r>
            <a:endParaRPr lang="en-US" sz="3341">
              <a:solidFill>
                <a:schemeClr val="accent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3886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extBox 7"/>
          <p:cNvSpPr txBox="1"/>
          <p:nvPr userDrawn="1"/>
        </p:nvSpPr>
        <p:spPr>
          <a:xfrm>
            <a:off x="388424" y="6372538"/>
            <a:ext cx="863149" cy="1120563"/>
          </a:xfrm>
          <a:prstGeom prst="rect">
            <a:avLst/>
          </a:prstGeom>
          <a:noFill/>
        </p:spPr>
        <p:txBody>
          <a:bodyPr wrap="square" rtlCol="0">
            <a:spAutoFit/>
          </a:bodyPr>
          <a:lstStyle/>
          <a:p>
            <a:pPr algn="l"/>
            <a:fld id="{34F92BC6-D7C3-584B-87F2-0B845776A5AD}" type="slidenum">
              <a:rPr lang="en-US" sz="3341"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3341">
                <a:solidFill>
                  <a:schemeClr val="accent3">
                    <a:lumMod val="60000"/>
                    <a:lumOff val="40000"/>
                  </a:schemeClr>
                </a:solidFill>
                <a:latin typeface="Arial" panose="020B0604020202020204" pitchFamily="34" charset="0"/>
                <a:cs typeface="Arial" panose="020B0604020202020204" pitchFamily="34" charset="0"/>
              </a:rPr>
              <a:t> </a:t>
            </a:r>
            <a:r>
              <a:rPr lang="en-US" sz="3341">
                <a:solidFill>
                  <a:schemeClr val="accent3"/>
                </a:solidFill>
                <a:latin typeface="Arial" panose="020B0604020202020204" pitchFamily="34" charset="0"/>
                <a:cs typeface="Arial" panose="020B0604020202020204" pitchFamily="34" charset="0"/>
              </a:rPr>
              <a:t>  </a:t>
            </a:r>
            <a:r>
              <a:rPr lang="en-US" sz="3341">
                <a:solidFill>
                  <a:srgbClr val="005EB8"/>
                </a:solidFill>
                <a:latin typeface="Arial" panose="020B0604020202020204" pitchFamily="34" charset="0"/>
                <a:cs typeface="Arial" panose="020B0604020202020204" pitchFamily="34" charset="0"/>
              </a:rPr>
              <a:t>|</a:t>
            </a:r>
            <a:endParaRPr lang="en-US" sz="3341">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7" y="6333441"/>
            <a:ext cx="7630884" cy="365125"/>
          </a:xfrm>
          <a:prstGeom prst="rect">
            <a:avLst/>
          </a:prstGeom>
        </p:spPr>
        <p:txBody>
          <a:bodyPr vert="horz" lIns="91440" tIns="45720" rIns="91440" bIns="45720" rtlCol="0" anchor="ctr"/>
          <a:lstStyle>
            <a:lvl1pPr algn="l">
              <a:defRPr sz="3341" b="0">
                <a:solidFill>
                  <a:schemeClr val="accent3">
                    <a:lumMod val="60000"/>
                    <a:lumOff val="40000"/>
                  </a:schemeClr>
                </a:solidFill>
                <a:latin typeface="Arial" charset="0"/>
                <a:ea typeface="Arial" charset="0"/>
                <a:cs typeface="Arial" charset="0"/>
              </a:defRPr>
            </a:lvl1pPr>
          </a:lstStyle>
          <a:p>
            <a:r>
              <a:rPr lang="en-US"/>
              <a:t>Presentation title</a:t>
            </a:r>
          </a:p>
        </p:txBody>
      </p:sp>
      <p:sp>
        <p:nvSpPr>
          <p:cNvPr id="6" name="Title 9">
            <a:extLst>
              <a:ext uri="{FF2B5EF4-FFF2-40B4-BE49-F238E27FC236}">
                <a16:creationId xmlns:a16="http://schemas.microsoft.com/office/drawing/2014/main" id="{AF5ECA73-3B6C-438F-83A2-B2A5BF9BEB70}"/>
              </a:ext>
            </a:extLst>
          </p:cNvPr>
          <p:cNvSpPr txBox="1">
            <a:spLocks/>
          </p:cNvSpPr>
          <p:nvPr userDrawn="1"/>
        </p:nvSpPr>
        <p:spPr>
          <a:xfrm>
            <a:off x="599385" y="3660490"/>
            <a:ext cx="10515600" cy="689541"/>
          </a:xfrm>
          <a:prstGeom prst="rect">
            <a:avLst/>
          </a:prstGeom>
        </p:spPr>
        <p:txBody>
          <a:bodyPr/>
          <a:lstStyle>
            <a:lvl1pPr algn="l" defTabSz="914400" rtl="0" eaLnBrk="1" latinLnBrk="0" hangingPunct="1">
              <a:lnSpc>
                <a:spcPct val="90000"/>
              </a:lnSpc>
              <a:spcBef>
                <a:spcPct val="0"/>
              </a:spcBef>
              <a:buNone/>
              <a:defRPr sz="3600" kern="1200" baseline="0">
                <a:solidFill>
                  <a:srgbClr val="005EB8"/>
                </a:solidFill>
                <a:latin typeface="Arial" panose="020B0604020202020204" pitchFamily="34" charset="0"/>
                <a:ea typeface="+mj-ea"/>
                <a:cs typeface="Arial" panose="020B0604020202020204" pitchFamily="34" charset="0"/>
              </a:defRPr>
            </a:lvl1pPr>
          </a:lstStyle>
          <a:p>
            <a:r>
              <a:rPr lang="en-US" sz="10018"/>
              <a:t>Presentation title</a:t>
            </a:r>
          </a:p>
        </p:txBody>
      </p:sp>
      <p:sp>
        <p:nvSpPr>
          <p:cNvPr id="7" name="Subtitle 2">
            <a:extLst>
              <a:ext uri="{FF2B5EF4-FFF2-40B4-BE49-F238E27FC236}">
                <a16:creationId xmlns:a16="http://schemas.microsoft.com/office/drawing/2014/main" id="{56395CC7-F3C2-4BAB-AD13-B630FD897BF1}"/>
              </a:ext>
            </a:extLst>
          </p:cNvPr>
          <p:cNvSpPr txBox="1">
            <a:spLocks/>
          </p:cNvSpPr>
          <p:nvPr userDrawn="1"/>
        </p:nvSpPr>
        <p:spPr>
          <a:xfrm>
            <a:off x="618303" y="4364956"/>
            <a:ext cx="9144000" cy="47324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baseline="0">
                <a:solidFill>
                  <a:srgbClr val="005EB8"/>
                </a:solidFill>
                <a:latin typeface="Arial" charset="0"/>
                <a:ea typeface="Arial" charset="0"/>
                <a:cs typeface="Arial" charset="0"/>
              </a:defRPr>
            </a:lvl1pPr>
            <a:lvl2pPr marL="342900" indent="0" algn="ctr" defTabSz="914400" rtl="0" eaLnBrk="1" latinLnBrk="0" hangingPunct="1">
              <a:lnSpc>
                <a:spcPct val="90000"/>
              </a:lnSpc>
              <a:spcBef>
                <a:spcPts val="500"/>
              </a:spcBef>
              <a:buFont typeface="Arial" panose="020B0604020202020204" pitchFamily="34" charset="0"/>
              <a:buNone/>
              <a:defRPr sz="1500" kern="1200">
                <a:solidFill>
                  <a:schemeClr val="tx1"/>
                </a:solidFill>
                <a:latin typeface="+mn-lt"/>
                <a:ea typeface="+mn-ea"/>
                <a:cs typeface="+mn-cs"/>
              </a:defRPr>
            </a:lvl2pPr>
            <a:lvl3pPr marL="685800" indent="0" algn="ctr" defTabSz="914400" rtl="0" eaLnBrk="1" latinLnBrk="0" hangingPunct="1">
              <a:lnSpc>
                <a:spcPct val="90000"/>
              </a:lnSpc>
              <a:spcBef>
                <a:spcPts val="500"/>
              </a:spcBef>
              <a:buFont typeface="Arial" panose="020B0604020202020204" pitchFamily="34" charset="0"/>
              <a:buNone/>
              <a:defRPr sz="1350" kern="1200">
                <a:solidFill>
                  <a:schemeClr val="tx1"/>
                </a:solidFill>
                <a:latin typeface="+mn-lt"/>
                <a:ea typeface="+mn-ea"/>
                <a:cs typeface="+mn-cs"/>
              </a:defRPr>
            </a:lvl3pPr>
            <a:lvl4pPr marL="10287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3716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6pPr>
            <a:lvl7pPr marL="20574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7pPr>
            <a:lvl8pPr marL="24003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8pPr>
            <a:lvl9pPr marL="27432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9pPr>
          </a:lstStyle>
          <a:p>
            <a:r>
              <a:rPr lang="en-US" sz="5010"/>
              <a:t>Date</a:t>
            </a:r>
          </a:p>
        </p:txBody>
      </p:sp>
      <p:grpSp>
        <p:nvGrpSpPr>
          <p:cNvPr id="12" name="Group 11">
            <a:extLst>
              <a:ext uri="{FF2B5EF4-FFF2-40B4-BE49-F238E27FC236}">
                <a16:creationId xmlns:a16="http://schemas.microsoft.com/office/drawing/2014/main" id="{58DE14AF-1375-4B63-A3C4-2B21F6A39D1C}"/>
              </a:ext>
            </a:extLst>
          </p:cNvPr>
          <p:cNvGrpSpPr/>
          <p:nvPr userDrawn="1"/>
        </p:nvGrpSpPr>
        <p:grpSpPr>
          <a:xfrm>
            <a:off x="1" y="252081"/>
            <a:ext cx="12192000" cy="6469693"/>
            <a:chOff x="0" y="252080"/>
            <a:chExt cx="12192000" cy="6469693"/>
          </a:xfrm>
        </p:grpSpPr>
        <p:pic>
          <p:nvPicPr>
            <p:cNvPr id="13" name="Picture 12" descr="A picture containing clipart&#10;&#10;Description generated with very high confidence">
              <a:extLst>
                <a:ext uri="{FF2B5EF4-FFF2-40B4-BE49-F238E27FC236}">
                  <a16:creationId xmlns:a16="http://schemas.microsoft.com/office/drawing/2014/main" id="{EA691C5D-286B-41C1-B2B5-EEE33C7EA2FE}"/>
                </a:ext>
              </a:extLst>
            </p:cNvPr>
            <p:cNvPicPr>
              <a:picLocks noChangeAspect="1"/>
            </p:cNvPicPr>
            <p:nvPr userDrawn="1"/>
          </p:nvPicPr>
          <p:blipFill>
            <a:blip r:embed="rId2"/>
            <a:stretch>
              <a:fillRect/>
            </a:stretch>
          </p:blipFill>
          <p:spPr>
            <a:xfrm>
              <a:off x="10737272" y="252080"/>
              <a:ext cx="1224457" cy="436418"/>
            </a:xfrm>
            <a:prstGeom prst="rect">
              <a:avLst/>
            </a:prstGeom>
          </p:spPr>
        </p:pic>
        <p:grpSp>
          <p:nvGrpSpPr>
            <p:cNvPr id="14" name="Group 13">
              <a:extLst>
                <a:ext uri="{FF2B5EF4-FFF2-40B4-BE49-F238E27FC236}">
                  <a16:creationId xmlns:a16="http://schemas.microsoft.com/office/drawing/2014/main" id="{DDDFF9F9-168A-4D54-8149-D3CFB88A6370}"/>
                </a:ext>
              </a:extLst>
            </p:cNvPr>
            <p:cNvGrpSpPr/>
            <p:nvPr userDrawn="1"/>
          </p:nvGrpSpPr>
          <p:grpSpPr>
            <a:xfrm>
              <a:off x="0" y="5811602"/>
              <a:ext cx="12192000" cy="910171"/>
              <a:chOff x="0" y="5811602"/>
              <a:chExt cx="12192000" cy="910171"/>
            </a:xfrm>
          </p:grpSpPr>
          <p:pic>
            <p:nvPicPr>
              <p:cNvPr id="15" name="Content Placeholder 16">
                <a:extLst>
                  <a:ext uri="{FF2B5EF4-FFF2-40B4-BE49-F238E27FC236}">
                    <a16:creationId xmlns:a16="http://schemas.microsoft.com/office/drawing/2014/main" id="{DB340BAC-6956-43D0-9111-B05C13C9DC2C}"/>
                  </a:ext>
                </a:extLst>
              </p:cNvPr>
              <p:cNvPicPr>
                <a:picLocks noChangeAspect="1"/>
              </p:cNvPicPr>
              <p:nvPr userDrawn="1"/>
            </p:nvPicPr>
            <p:blipFill>
              <a:blip r:embed="rId3"/>
              <a:stretch>
                <a:fillRect/>
              </a:stretch>
            </p:blipFill>
            <p:spPr>
              <a:xfrm>
                <a:off x="0" y="6345237"/>
                <a:ext cx="12192000" cy="376536"/>
              </a:xfrm>
              <a:prstGeom prst="rect">
                <a:avLst/>
              </a:prstGeom>
            </p:spPr>
          </p:pic>
          <p:sp>
            <p:nvSpPr>
              <p:cNvPr id="16" name="Text Box 4">
                <a:extLst>
                  <a:ext uri="{FF2B5EF4-FFF2-40B4-BE49-F238E27FC236}">
                    <a16:creationId xmlns:a16="http://schemas.microsoft.com/office/drawing/2014/main" id="{5BD5C03A-F835-4BE1-8ED7-6009A27EB044}"/>
                  </a:ext>
                </a:extLst>
              </p:cNvPr>
              <p:cNvSpPr txBox="1"/>
              <p:nvPr userDrawn="1"/>
            </p:nvSpPr>
            <p:spPr>
              <a:xfrm>
                <a:off x="3434080" y="5811602"/>
                <a:ext cx="5323840" cy="40640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5010">
                    <a:effectLst/>
                    <a:latin typeface="Arial" panose="020B0604020202020204" pitchFamily="34" charset="0"/>
                    <a:ea typeface="Calibri" panose="020F0502020204030204" pitchFamily="34" charset="0"/>
                    <a:cs typeface="Times New Roman" panose="02020603050405020304" pitchFamily="18" charset="0"/>
                  </a:rPr>
                  <a:t>NHS England and NHS Improvement</a:t>
                </a:r>
                <a:endParaRPr lang="en-GB" sz="3341">
                  <a:effectLst/>
                  <a:latin typeface="Arial" panose="020B0604020202020204" pitchFamily="34" charset="0"/>
                  <a:ea typeface="Calibri" panose="020F0502020204030204" pitchFamily="34" charset="0"/>
                  <a:cs typeface="Times New Roman" panose="02020603050405020304" pitchFamily="18" charset="0"/>
                </a:endParaRPr>
              </a:p>
            </p:txBody>
          </p:sp>
        </p:grpSp>
      </p:grpSp>
    </p:spTree>
    <p:extLst>
      <p:ext uri="{BB962C8B-B14F-4D97-AF65-F5344CB8AC3E}">
        <p14:creationId xmlns:p14="http://schemas.microsoft.com/office/powerpoint/2010/main" val="8615279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TextBox 7"/>
          <p:cNvSpPr txBox="1"/>
          <p:nvPr userDrawn="1"/>
        </p:nvSpPr>
        <p:spPr>
          <a:xfrm>
            <a:off x="388424" y="6372538"/>
            <a:ext cx="863149" cy="1120563"/>
          </a:xfrm>
          <a:prstGeom prst="rect">
            <a:avLst/>
          </a:prstGeom>
          <a:noFill/>
        </p:spPr>
        <p:txBody>
          <a:bodyPr wrap="square" rtlCol="0">
            <a:spAutoFit/>
          </a:bodyPr>
          <a:lstStyle/>
          <a:p>
            <a:pPr algn="l"/>
            <a:fld id="{34F92BC6-D7C3-584B-87F2-0B845776A5AD}" type="slidenum">
              <a:rPr lang="en-US" sz="3341"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3341">
                <a:solidFill>
                  <a:schemeClr val="accent3">
                    <a:lumMod val="60000"/>
                    <a:lumOff val="40000"/>
                  </a:schemeClr>
                </a:solidFill>
                <a:latin typeface="Arial" panose="020B0604020202020204" pitchFamily="34" charset="0"/>
                <a:cs typeface="Arial" panose="020B0604020202020204" pitchFamily="34" charset="0"/>
              </a:rPr>
              <a:t> </a:t>
            </a:r>
            <a:r>
              <a:rPr lang="en-US" sz="3341">
                <a:solidFill>
                  <a:schemeClr val="accent3"/>
                </a:solidFill>
                <a:latin typeface="Arial" panose="020B0604020202020204" pitchFamily="34" charset="0"/>
                <a:cs typeface="Arial" panose="020B0604020202020204" pitchFamily="34" charset="0"/>
              </a:rPr>
              <a:t>  </a:t>
            </a:r>
            <a:r>
              <a:rPr lang="en-US" sz="3341">
                <a:solidFill>
                  <a:srgbClr val="005EB8"/>
                </a:solidFill>
                <a:latin typeface="Arial" panose="020B0604020202020204" pitchFamily="34" charset="0"/>
                <a:cs typeface="Arial" panose="020B0604020202020204" pitchFamily="34" charset="0"/>
              </a:rPr>
              <a:t>|</a:t>
            </a:r>
            <a:endParaRPr lang="en-US" sz="3341">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7" y="6333441"/>
            <a:ext cx="7630884" cy="365125"/>
          </a:xfrm>
          <a:prstGeom prst="rect">
            <a:avLst/>
          </a:prstGeom>
        </p:spPr>
        <p:txBody>
          <a:bodyPr vert="horz" lIns="91440" tIns="45720" rIns="91440" bIns="45720" rtlCol="0" anchor="ctr"/>
          <a:lstStyle>
            <a:lvl1pPr algn="l">
              <a:defRPr sz="3341" b="0">
                <a:solidFill>
                  <a:schemeClr val="accent3">
                    <a:lumMod val="60000"/>
                    <a:lumOff val="40000"/>
                  </a:schemeClr>
                </a:solidFill>
                <a:latin typeface="Arial" charset="0"/>
                <a:ea typeface="Arial" charset="0"/>
                <a:cs typeface="Arial" charset="0"/>
              </a:defRPr>
            </a:lvl1pPr>
          </a:lstStyle>
          <a:p>
            <a:r>
              <a:rPr lang="en-US"/>
              <a:t>Presentation title</a:t>
            </a:r>
          </a:p>
        </p:txBody>
      </p:sp>
      <p:sp>
        <p:nvSpPr>
          <p:cNvPr id="4" name="Title 9">
            <a:extLst>
              <a:ext uri="{FF2B5EF4-FFF2-40B4-BE49-F238E27FC236}">
                <a16:creationId xmlns:a16="http://schemas.microsoft.com/office/drawing/2014/main" id="{82BC343C-715D-4CB7-89E1-00911FC328B3}"/>
              </a:ext>
            </a:extLst>
          </p:cNvPr>
          <p:cNvSpPr txBox="1">
            <a:spLocks/>
          </p:cNvSpPr>
          <p:nvPr userDrawn="1"/>
        </p:nvSpPr>
        <p:spPr>
          <a:xfrm>
            <a:off x="599385" y="3660490"/>
            <a:ext cx="10515600" cy="689541"/>
          </a:xfrm>
          <a:prstGeom prst="rect">
            <a:avLst/>
          </a:prstGeom>
        </p:spPr>
        <p:txBody>
          <a:bodyPr/>
          <a:lstStyle>
            <a:lvl1pPr algn="l" defTabSz="914400" rtl="0" eaLnBrk="1" latinLnBrk="0" hangingPunct="1">
              <a:lnSpc>
                <a:spcPct val="90000"/>
              </a:lnSpc>
              <a:spcBef>
                <a:spcPct val="0"/>
              </a:spcBef>
              <a:buNone/>
              <a:defRPr sz="3600" kern="1200" baseline="0">
                <a:solidFill>
                  <a:srgbClr val="005EB8"/>
                </a:solidFill>
                <a:latin typeface="Arial" panose="020B0604020202020204" pitchFamily="34" charset="0"/>
                <a:ea typeface="+mj-ea"/>
                <a:cs typeface="Arial" panose="020B0604020202020204" pitchFamily="34" charset="0"/>
              </a:defRPr>
            </a:lvl1pPr>
          </a:lstStyle>
          <a:p>
            <a:pPr algn="ctr"/>
            <a:r>
              <a:rPr lang="en-US" sz="10018"/>
              <a:t>Presentation title</a:t>
            </a:r>
          </a:p>
        </p:txBody>
      </p:sp>
    </p:spTree>
    <p:extLst>
      <p:ext uri="{BB962C8B-B14F-4D97-AF65-F5344CB8AC3E}">
        <p14:creationId xmlns:p14="http://schemas.microsoft.com/office/powerpoint/2010/main" val="20635445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6455621"/>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603AFE0-DF8A-4F83-A570-ED862A91A7E1}"/>
              </a:ext>
            </a:extLst>
          </p:cNvPr>
          <p:cNvSpPr>
            <a:spLocks noGrp="1"/>
          </p:cNvSpPr>
          <p:nvPr>
            <p:ph type="dt" sz="half" idx="10"/>
          </p:nvPr>
        </p:nvSpPr>
        <p:spPr/>
        <p:txBody>
          <a:bodyPr/>
          <a:lstStyle>
            <a:lvl1pPr>
              <a:defRPr/>
            </a:lvl1pPr>
          </a:lstStyle>
          <a:p>
            <a:pPr>
              <a:defRPr/>
            </a:pPr>
            <a:fld id="{4CFF837D-810E-4069-A157-106C3986B623}" type="datetime1">
              <a:rPr lang="en-US" smtClean="0"/>
              <a:t>4/15/2024</a:t>
            </a:fld>
            <a:endParaRPr lang="en-US"/>
          </a:p>
        </p:txBody>
      </p:sp>
      <p:sp>
        <p:nvSpPr>
          <p:cNvPr id="5" name="Footer Placeholder 4">
            <a:extLst>
              <a:ext uri="{FF2B5EF4-FFF2-40B4-BE49-F238E27FC236}">
                <a16:creationId xmlns:a16="http://schemas.microsoft.com/office/drawing/2014/main" id="{B03C3FD7-3B0F-4635-A531-B8D81AB157AB}"/>
              </a:ext>
            </a:extLst>
          </p:cNvPr>
          <p:cNvSpPr>
            <a:spLocks noGrp="1"/>
          </p:cNvSpPr>
          <p:nvPr>
            <p:ph type="ftr" sz="quarter" idx="11"/>
          </p:nvPr>
        </p:nvSpPr>
        <p:spPr/>
        <p:txBody>
          <a:bodyPr/>
          <a:lstStyle>
            <a:lvl1pPr>
              <a:defRPr/>
            </a:lvl1pPr>
          </a:lstStyle>
          <a:p>
            <a:pPr>
              <a:defRPr/>
            </a:pPr>
            <a:r>
              <a:rPr lang="en-GB"/>
              <a:t>Department for Work and Pensions</a:t>
            </a:r>
            <a:endParaRPr lang="en-US"/>
          </a:p>
        </p:txBody>
      </p:sp>
      <p:sp>
        <p:nvSpPr>
          <p:cNvPr id="6" name="Slide Number Placeholder 5">
            <a:extLst>
              <a:ext uri="{FF2B5EF4-FFF2-40B4-BE49-F238E27FC236}">
                <a16:creationId xmlns:a16="http://schemas.microsoft.com/office/drawing/2014/main" id="{1E9E4045-095D-4806-AEEA-51FA7EAA0A07}"/>
              </a:ext>
            </a:extLst>
          </p:cNvPr>
          <p:cNvSpPr>
            <a:spLocks noGrp="1"/>
          </p:cNvSpPr>
          <p:nvPr>
            <p:ph type="sldNum" sz="quarter" idx="12"/>
          </p:nvPr>
        </p:nvSpPr>
        <p:spPr/>
        <p:txBody>
          <a:bodyPr/>
          <a:lstStyle>
            <a:lvl1pPr>
              <a:defRPr/>
            </a:lvl1pPr>
          </a:lstStyle>
          <a:p>
            <a:fld id="{092349FE-681D-4001-9C2D-62BE8939683C}" type="slidenum">
              <a:rPr lang="en-US" altLang="en-US"/>
              <a:pPr/>
              <a:t>‹#›</a:t>
            </a:fld>
            <a:endParaRPr lang="en-US" altLang="en-US"/>
          </a:p>
        </p:txBody>
      </p:sp>
    </p:spTree>
    <p:extLst>
      <p:ext uri="{BB962C8B-B14F-4D97-AF65-F5344CB8AC3E}">
        <p14:creationId xmlns:p14="http://schemas.microsoft.com/office/powerpoint/2010/main" val="3375257521"/>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40C318F-6A9E-4CCD-A9D7-2F96542547E2}"/>
              </a:ext>
            </a:extLst>
          </p:cNvPr>
          <p:cNvSpPr>
            <a:spLocks noGrp="1"/>
          </p:cNvSpPr>
          <p:nvPr>
            <p:ph type="dt" sz="half" idx="10"/>
          </p:nvPr>
        </p:nvSpPr>
        <p:spPr/>
        <p:txBody>
          <a:bodyPr/>
          <a:lstStyle>
            <a:lvl1pPr>
              <a:defRPr/>
            </a:lvl1pPr>
          </a:lstStyle>
          <a:p>
            <a:pPr>
              <a:defRPr/>
            </a:pPr>
            <a:fld id="{107C64E2-7C20-4CA8-AF90-71476A9E7486}" type="datetime1">
              <a:rPr lang="en-US" smtClean="0"/>
              <a:t>4/15/2024</a:t>
            </a:fld>
            <a:endParaRPr lang="en-US"/>
          </a:p>
        </p:txBody>
      </p:sp>
      <p:sp>
        <p:nvSpPr>
          <p:cNvPr id="5" name="Footer Placeholder 4">
            <a:extLst>
              <a:ext uri="{FF2B5EF4-FFF2-40B4-BE49-F238E27FC236}">
                <a16:creationId xmlns:a16="http://schemas.microsoft.com/office/drawing/2014/main" id="{161DA422-70EB-4D1F-B7D3-351697E04D84}"/>
              </a:ext>
            </a:extLst>
          </p:cNvPr>
          <p:cNvSpPr>
            <a:spLocks noGrp="1"/>
          </p:cNvSpPr>
          <p:nvPr>
            <p:ph type="ftr" sz="quarter" idx="11"/>
          </p:nvPr>
        </p:nvSpPr>
        <p:spPr/>
        <p:txBody>
          <a:bodyPr/>
          <a:lstStyle>
            <a:lvl1pPr>
              <a:defRPr/>
            </a:lvl1pPr>
          </a:lstStyle>
          <a:p>
            <a:pPr>
              <a:defRPr/>
            </a:pPr>
            <a:r>
              <a:rPr lang="en-GB"/>
              <a:t>Department for Work and Pensions</a:t>
            </a:r>
            <a:endParaRPr lang="en-US"/>
          </a:p>
        </p:txBody>
      </p:sp>
      <p:sp>
        <p:nvSpPr>
          <p:cNvPr id="6" name="Slide Number Placeholder 5">
            <a:extLst>
              <a:ext uri="{FF2B5EF4-FFF2-40B4-BE49-F238E27FC236}">
                <a16:creationId xmlns:a16="http://schemas.microsoft.com/office/drawing/2014/main" id="{4ADC2ED7-BF94-4CCB-A228-26EC1B45BBC1}"/>
              </a:ext>
            </a:extLst>
          </p:cNvPr>
          <p:cNvSpPr>
            <a:spLocks noGrp="1"/>
          </p:cNvSpPr>
          <p:nvPr>
            <p:ph type="sldNum" sz="quarter" idx="12"/>
          </p:nvPr>
        </p:nvSpPr>
        <p:spPr/>
        <p:txBody>
          <a:bodyPr/>
          <a:lstStyle>
            <a:lvl1pPr>
              <a:defRPr/>
            </a:lvl1pPr>
          </a:lstStyle>
          <a:p>
            <a:fld id="{6A2F4F1B-3988-44B6-A810-6C71F11B4A1D}" type="slidenum">
              <a:rPr lang="en-US" altLang="en-US"/>
              <a:pPr/>
              <a:t>‹#›</a:t>
            </a:fld>
            <a:endParaRPr lang="en-US" altLang="en-US"/>
          </a:p>
        </p:txBody>
      </p:sp>
    </p:spTree>
    <p:extLst>
      <p:ext uri="{BB962C8B-B14F-4D97-AF65-F5344CB8AC3E}">
        <p14:creationId xmlns:p14="http://schemas.microsoft.com/office/powerpoint/2010/main" val="1943878798"/>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ACC86F6C-4ACD-2142-8A85-51085CA2462E}" type="datetimeFigureOut">
              <a:rPr lang="en-US" smtClean="0"/>
              <a:t>4/15/2024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52C8CD-56F5-924B-AB4A-4F6004FA9B07}" type="slidenum">
              <a:rPr lang="en-US" smtClean="0"/>
              <a:t>‹#›</a:t>
            </a:fld>
            <a:endParaRPr lang="en-US"/>
          </a:p>
        </p:txBody>
      </p:sp>
    </p:spTree>
    <p:extLst>
      <p:ext uri="{BB962C8B-B14F-4D97-AF65-F5344CB8AC3E}">
        <p14:creationId xmlns:p14="http://schemas.microsoft.com/office/powerpoint/2010/main" val="8985840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B204CE9-7E55-459E-B3BC-7604E679388F}"/>
              </a:ext>
            </a:extLst>
          </p:cNvPr>
          <p:cNvSpPr>
            <a:spLocks noGrp="1"/>
          </p:cNvSpPr>
          <p:nvPr>
            <p:ph type="dt" sz="half" idx="10"/>
          </p:nvPr>
        </p:nvSpPr>
        <p:spPr/>
        <p:txBody>
          <a:bodyPr/>
          <a:lstStyle>
            <a:lvl1pPr>
              <a:defRPr/>
            </a:lvl1pPr>
          </a:lstStyle>
          <a:p>
            <a:pPr>
              <a:defRPr/>
            </a:pPr>
            <a:fld id="{B940A146-0A64-4DF7-A293-A8D9F48D6962}" type="datetime1">
              <a:rPr lang="en-US" smtClean="0"/>
              <a:t>4/15/2024</a:t>
            </a:fld>
            <a:endParaRPr lang="en-US"/>
          </a:p>
        </p:txBody>
      </p:sp>
      <p:sp>
        <p:nvSpPr>
          <p:cNvPr id="5" name="Footer Placeholder 4">
            <a:extLst>
              <a:ext uri="{FF2B5EF4-FFF2-40B4-BE49-F238E27FC236}">
                <a16:creationId xmlns:a16="http://schemas.microsoft.com/office/drawing/2014/main" id="{141C3CC1-09B1-4D15-AA4B-329E520F557B}"/>
              </a:ext>
            </a:extLst>
          </p:cNvPr>
          <p:cNvSpPr>
            <a:spLocks noGrp="1"/>
          </p:cNvSpPr>
          <p:nvPr>
            <p:ph type="ftr" sz="quarter" idx="11"/>
          </p:nvPr>
        </p:nvSpPr>
        <p:spPr/>
        <p:txBody>
          <a:bodyPr/>
          <a:lstStyle>
            <a:lvl1pPr>
              <a:defRPr/>
            </a:lvl1pPr>
          </a:lstStyle>
          <a:p>
            <a:pPr>
              <a:defRPr/>
            </a:pPr>
            <a:r>
              <a:rPr lang="en-GB"/>
              <a:t>Department for Work and Pensions</a:t>
            </a:r>
            <a:endParaRPr lang="en-US"/>
          </a:p>
        </p:txBody>
      </p:sp>
      <p:sp>
        <p:nvSpPr>
          <p:cNvPr id="6" name="Slide Number Placeholder 5">
            <a:extLst>
              <a:ext uri="{FF2B5EF4-FFF2-40B4-BE49-F238E27FC236}">
                <a16:creationId xmlns:a16="http://schemas.microsoft.com/office/drawing/2014/main" id="{F348FB44-D861-42F0-A6B2-576B1011AEA0}"/>
              </a:ext>
            </a:extLst>
          </p:cNvPr>
          <p:cNvSpPr>
            <a:spLocks noGrp="1"/>
          </p:cNvSpPr>
          <p:nvPr>
            <p:ph type="sldNum" sz="quarter" idx="12"/>
          </p:nvPr>
        </p:nvSpPr>
        <p:spPr/>
        <p:txBody>
          <a:bodyPr/>
          <a:lstStyle>
            <a:lvl1pPr>
              <a:defRPr/>
            </a:lvl1pPr>
          </a:lstStyle>
          <a:p>
            <a:fld id="{62765641-561E-4A75-BDFB-3AEB0A301D32}" type="slidenum">
              <a:rPr lang="en-US" altLang="en-US"/>
              <a:pPr/>
              <a:t>‹#›</a:t>
            </a:fld>
            <a:endParaRPr lang="en-US" altLang="en-US"/>
          </a:p>
        </p:txBody>
      </p:sp>
    </p:spTree>
    <p:extLst>
      <p:ext uri="{BB962C8B-B14F-4D97-AF65-F5344CB8AC3E}">
        <p14:creationId xmlns:p14="http://schemas.microsoft.com/office/powerpoint/2010/main" val="1611882731"/>
      </p:ext>
    </p:extLst>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3F198C60-CB78-484D-973A-9C47A2D2AD7F}"/>
              </a:ext>
            </a:extLst>
          </p:cNvPr>
          <p:cNvSpPr>
            <a:spLocks noGrp="1"/>
          </p:cNvSpPr>
          <p:nvPr>
            <p:ph type="dt" sz="half" idx="10"/>
          </p:nvPr>
        </p:nvSpPr>
        <p:spPr/>
        <p:txBody>
          <a:bodyPr/>
          <a:lstStyle>
            <a:lvl1pPr>
              <a:defRPr/>
            </a:lvl1pPr>
          </a:lstStyle>
          <a:p>
            <a:pPr>
              <a:defRPr/>
            </a:pPr>
            <a:fld id="{0D827D8A-DCF7-490C-A7F8-E8F099C14F52}" type="datetime1">
              <a:rPr lang="en-US" smtClean="0"/>
              <a:t>4/15/2024</a:t>
            </a:fld>
            <a:endParaRPr lang="en-US"/>
          </a:p>
        </p:txBody>
      </p:sp>
      <p:sp>
        <p:nvSpPr>
          <p:cNvPr id="6" name="Footer Placeholder 4">
            <a:extLst>
              <a:ext uri="{FF2B5EF4-FFF2-40B4-BE49-F238E27FC236}">
                <a16:creationId xmlns:a16="http://schemas.microsoft.com/office/drawing/2014/main" id="{C72C7D6E-602A-41CF-B18A-7AE1E7661BE3}"/>
              </a:ext>
            </a:extLst>
          </p:cNvPr>
          <p:cNvSpPr>
            <a:spLocks noGrp="1"/>
          </p:cNvSpPr>
          <p:nvPr>
            <p:ph type="ftr" sz="quarter" idx="11"/>
          </p:nvPr>
        </p:nvSpPr>
        <p:spPr/>
        <p:txBody>
          <a:bodyPr/>
          <a:lstStyle>
            <a:lvl1pPr>
              <a:defRPr/>
            </a:lvl1pPr>
          </a:lstStyle>
          <a:p>
            <a:pPr>
              <a:defRPr/>
            </a:pPr>
            <a:r>
              <a:rPr lang="en-GB"/>
              <a:t>Department for Work and Pensions</a:t>
            </a:r>
            <a:endParaRPr lang="en-US"/>
          </a:p>
        </p:txBody>
      </p:sp>
      <p:sp>
        <p:nvSpPr>
          <p:cNvPr id="7" name="Slide Number Placeholder 5">
            <a:extLst>
              <a:ext uri="{FF2B5EF4-FFF2-40B4-BE49-F238E27FC236}">
                <a16:creationId xmlns:a16="http://schemas.microsoft.com/office/drawing/2014/main" id="{8362864B-31E0-4589-B179-0D9723D6C4D0}"/>
              </a:ext>
            </a:extLst>
          </p:cNvPr>
          <p:cNvSpPr>
            <a:spLocks noGrp="1"/>
          </p:cNvSpPr>
          <p:nvPr>
            <p:ph type="sldNum" sz="quarter" idx="12"/>
          </p:nvPr>
        </p:nvSpPr>
        <p:spPr/>
        <p:txBody>
          <a:bodyPr/>
          <a:lstStyle>
            <a:lvl1pPr>
              <a:defRPr/>
            </a:lvl1pPr>
          </a:lstStyle>
          <a:p>
            <a:fld id="{93858797-10F6-4AFF-9EFC-2D655F51260D}" type="slidenum">
              <a:rPr lang="en-US" altLang="en-US"/>
              <a:pPr/>
              <a:t>‹#›</a:t>
            </a:fld>
            <a:endParaRPr lang="en-US" altLang="en-US"/>
          </a:p>
        </p:txBody>
      </p:sp>
    </p:spTree>
    <p:extLst>
      <p:ext uri="{BB962C8B-B14F-4D97-AF65-F5344CB8AC3E}">
        <p14:creationId xmlns:p14="http://schemas.microsoft.com/office/powerpoint/2010/main" val="1428057877"/>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2E964C71-999B-46ED-BFC3-7266E0339BDA}"/>
              </a:ext>
            </a:extLst>
          </p:cNvPr>
          <p:cNvSpPr>
            <a:spLocks noGrp="1"/>
          </p:cNvSpPr>
          <p:nvPr>
            <p:ph type="dt" sz="half" idx="10"/>
          </p:nvPr>
        </p:nvSpPr>
        <p:spPr/>
        <p:txBody>
          <a:bodyPr/>
          <a:lstStyle>
            <a:lvl1pPr>
              <a:defRPr/>
            </a:lvl1pPr>
          </a:lstStyle>
          <a:p>
            <a:pPr>
              <a:defRPr/>
            </a:pPr>
            <a:fld id="{87F7F4DD-CEDC-45FD-A2D4-27D9A9620BBD}" type="datetime1">
              <a:rPr lang="en-US" smtClean="0"/>
              <a:t>4/15/2024</a:t>
            </a:fld>
            <a:endParaRPr lang="en-US"/>
          </a:p>
        </p:txBody>
      </p:sp>
      <p:sp>
        <p:nvSpPr>
          <p:cNvPr id="8" name="Footer Placeholder 4">
            <a:extLst>
              <a:ext uri="{FF2B5EF4-FFF2-40B4-BE49-F238E27FC236}">
                <a16:creationId xmlns:a16="http://schemas.microsoft.com/office/drawing/2014/main" id="{2C22C5A5-3172-499C-956F-C60B1BC1BF80}"/>
              </a:ext>
            </a:extLst>
          </p:cNvPr>
          <p:cNvSpPr>
            <a:spLocks noGrp="1"/>
          </p:cNvSpPr>
          <p:nvPr>
            <p:ph type="ftr" sz="quarter" idx="11"/>
          </p:nvPr>
        </p:nvSpPr>
        <p:spPr/>
        <p:txBody>
          <a:bodyPr/>
          <a:lstStyle>
            <a:lvl1pPr>
              <a:defRPr/>
            </a:lvl1pPr>
          </a:lstStyle>
          <a:p>
            <a:pPr>
              <a:defRPr/>
            </a:pPr>
            <a:r>
              <a:rPr lang="en-GB"/>
              <a:t>Department for Work and Pensions</a:t>
            </a:r>
            <a:endParaRPr lang="en-US"/>
          </a:p>
        </p:txBody>
      </p:sp>
      <p:sp>
        <p:nvSpPr>
          <p:cNvPr id="9" name="Slide Number Placeholder 5">
            <a:extLst>
              <a:ext uri="{FF2B5EF4-FFF2-40B4-BE49-F238E27FC236}">
                <a16:creationId xmlns:a16="http://schemas.microsoft.com/office/drawing/2014/main" id="{090C660F-3CA7-4B64-B4E1-EE345118AF7C}"/>
              </a:ext>
            </a:extLst>
          </p:cNvPr>
          <p:cNvSpPr>
            <a:spLocks noGrp="1"/>
          </p:cNvSpPr>
          <p:nvPr>
            <p:ph type="sldNum" sz="quarter" idx="12"/>
          </p:nvPr>
        </p:nvSpPr>
        <p:spPr/>
        <p:txBody>
          <a:bodyPr/>
          <a:lstStyle>
            <a:lvl1pPr>
              <a:defRPr/>
            </a:lvl1pPr>
          </a:lstStyle>
          <a:p>
            <a:fld id="{57BA6A29-0774-4945-823C-3C48A94721D2}" type="slidenum">
              <a:rPr lang="en-US" altLang="en-US"/>
              <a:pPr/>
              <a:t>‹#›</a:t>
            </a:fld>
            <a:endParaRPr lang="en-US" altLang="en-US"/>
          </a:p>
        </p:txBody>
      </p:sp>
    </p:spTree>
    <p:extLst>
      <p:ext uri="{BB962C8B-B14F-4D97-AF65-F5344CB8AC3E}">
        <p14:creationId xmlns:p14="http://schemas.microsoft.com/office/powerpoint/2010/main" val="3437258254"/>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97B5A2E0-9E6C-4CBF-A6BA-664065115877}"/>
              </a:ext>
            </a:extLst>
          </p:cNvPr>
          <p:cNvSpPr>
            <a:spLocks noGrp="1"/>
          </p:cNvSpPr>
          <p:nvPr>
            <p:ph type="dt" sz="half" idx="10"/>
          </p:nvPr>
        </p:nvSpPr>
        <p:spPr/>
        <p:txBody>
          <a:bodyPr/>
          <a:lstStyle>
            <a:lvl1pPr>
              <a:defRPr/>
            </a:lvl1pPr>
          </a:lstStyle>
          <a:p>
            <a:pPr>
              <a:defRPr/>
            </a:pPr>
            <a:fld id="{82D41637-87BC-435D-A09F-E95085E984D9}" type="datetime1">
              <a:rPr lang="en-US" smtClean="0"/>
              <a:t>4/15/2024</a:t>
            </a:fld>
            <a:endParaRPr lang="en-US"/>
          </a:p>
        </p:txBody>
      </p:sp>
      <p:sp>
        <p:nvSpPr>
          <p:cNvPr id="4" name="Footer Placeholder 4">
            <a:extLst>
              <a:ext uri="{FF2B5EF4-FFF2-40B4-BE49-F238E27FC236}">
                <a16:creationId xmlns:a16="http://schemas.microsoft.com/office/drawing/2014/main" id="{FAE80F14-3C00-414A-BCDB-3F3B00B2CDDD}"/>
              </a:ext>
            </a:extLst>
          </p:cNvPr>
          <p:cNvSpPr>
            <a:spLocks noGrp="1"/>
          </p:cNvSpPr>
          <p:nvPr>
            <p:ph type="ftr" sz="quarter" idx="11"/>
          </p:nvPr>
        </p:nvSpPr>
        <p:spPr/>
        <p:txBody>
          <a:bodyPr/>
          <a:lstStyle>
            <a:lvl1pPr>
              <a:defRPr/>
            </a:lvl1pPr>
          </a:lstStyle>
          <a:p>
            <a:pPr>
              <a:defRPr/>
            </a:pPr>
            <a:r>
              <a:rPr lang="en-GB"/>
              <a:t>Department for Work and Pensions</a:t>
            </a:r>
            <a:endParaRPr lang="en-US"/>
          </a:p>
        </p:txBody>
      </p:sp>
      <p:sp>
        <p:nvSpPr>
          <p:cNvPr id="5" name="Slide Number Placeholder 5">
            <a:extLst>
              <a:ext uri="{FF2B5EF4-FFF2-40B4-BE49-F238E27FC236}">
                <a16:creationId xmlns:a16="http://schemas.microsoft.com/office/drawing/2014/main" id="{9FE796F2-90D3-4293-BC3D-E3050781130C}"/>
              </a:ext>
            </a:extLst>
          </p:cNvPr>
          <p:cNvSpPr>
            <a:spLocks noGrp="1"/>
          </p:cNvSpPr>
          <p:nvPr>
            <p:ph type="sldNum" sz="quarter" idx="12"/>
          </p:nvPr>
        </p:nvSpPr>
        <p:spPr/>
        <p:txBody>
          <a:bodyPr/>
          <a:lstStyle>
            <a:lvl1pPr>
              <a:defRPr/>
            </a:lvl1pPr>
          </a:lstStyle>
          <a:p>
            <a:fld id="{537E5501-D864-462F-B42E-196E5DD91398}" type="slidenum">
              <a:rPr lang="en-US" altLang="en-US"/>
              <a:pPr/>
              <a:t>‹#›</a:t>
            </a:fld>
            <a:endParaRPr lang="en-US" altLang="en-US"/>
          </a:p>
        </p:txBody>
      </p:sp>
    </p:spTree>
    <p:extLst>
      <p:ext uri="{BB962C8B-B14F-4D97-AF65-F5344CB8AC3E}">
        <p14:creationId xmlns:p14="http://schemas.microsoft.com/office/powerpoint/2010/main" val="3054075593"/>
      </p:ext>
    </p:extLst>
  </p:cSld>
  <p:clrMapOvr>
    <a:masterClrMapping/>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3A65E3F-946B-46EE-A34D-C165C32C94E4}"/>
              </a:ext>
            </a:extLst>
          </p:cNvPr>
          <p:cNvSpPr>
            <a:spLocks noGrp="1"/>
          </p:cNvSpPr>
          <p:nvPr>
            <p:ph type="dt" sz="half" idx="10"/>
          </p:nvPr>
        </p:nvSpPr>
        <p:spPr/>
        <p:txBody>
          <a:bodyPr/>
          <a:lstStyle>
            <a:lvl1pPr>
              <a:defRPr/>
            </a:lvl1pPr>
          </a:lstStyle>
          <a:p>
            <a:pPr>
              <a:defRPr/>
            </a:pPr>
            <a:fld id="{EC51AC73-0D4B-4DCE-9266-7F06C4EBD145}" type="datetime1">
              <a:rPr lang="en-US" smtClean="0"/>
              <a:t>4/15/2024</a:t>
            </a:fld>
            <a:endParaRPr lang="en-US"/>
          </a:p>
        </p:txBody>
      </p:sp>
      <p:sp>
        <p:nvSpPr>
          <p:cNvPr id="3" name="Footer Placeholder 4">
            <a:extLst>
              <a:ext uri="{FF2B5EF4-FFF2-40B4-BE49-F238E27FC236}">
                <a16:creationId xmlns:a16="http://schemas.microsoft.com/office/drawing/2014/main" id="{27C67FB9-FA5D-4F55-8557-903721C3D1B2}"/>
              </a:ext>
            </a:extLst>
          </p:cNvPr>
          <p:cNvSpPr>
            <a:spLocks noGrp="1"/>
          </p:cNvSpPr>
          <p:nvPr>
            <p:ph type="ftr" sz="quarter" idx="11"/>
          </p:nvPr>
        </p:nvSpPr>
        <p:spPr/>
        <p:txBody>
          <a:bodyPr/>
          <a:lstStyle>
            <a:lvl1pPr>
              <a:defRPr/>
            </a:lvl1pPr>
          </a:lstStyle>
          <a:p>
            <a:pPr>
              <a:defRPr/>
            </a:pPr>
            <a:r>
              <a:rPr lang="en-GB"/>
              <a:t>Department for Work and Pensions</a:t>
            </a:r>
            <a:endParaRPr lang="en-US"/>
          </a:p>
        </p:txBody>
      </p:sp>
      <p:sp>
        <p:nvSpPr>
          <p:cNvPr id="4" name="Slide Number Placeholder 5">
            <a:extLst>
              <a:ext uri="{FF2B5EF4-FFF2-40B4-BE49-F238E27FC236}">
                <a16:creationId xmlns:a16="http://schemas.microsoft.com/office/drawing/2014/main" id="{B233DF51-FA66-440C-B389-03589C0798E1}"/>
              </a:ext>
            </a:extLst>
          </p:cNvPr>
          <p:cNvSpPr>
            <a:spLocks noGrp="1"/>
          </p:cNvSpPr>
          <p:nvPr>
            <p:ph type="sldNum" sz="quarter" idx="12"/>
          </p:nvPr>
        </p:nvSpPr>
        <p:spPr/>
        <p:txBody>
          <a:bodyPr/>
          <a:lstStyle>
            <a:lvl1pPr>
              <a:defRPr/>
            </a:lvl1pPr>
          </a:lstStyle>
          <a:p>
            <a:fld id="{67FEA8EA-A682-4002-8401-1F7A5E8710B2}" type="slidenum">
              <a:rPr lang="en-US" altLang="en-US"/>
              <a:pPr/>
              <a:t>‹#›</a:t>
            </a:fld>
            <a:endParaRPr lang="en-US" altLang="en-US"/>
          </a:p>
        </p:txBody>
      </p:sp>
    </p:spTree>
    <p:extLst>
      <p:ext uri="{BB962C8B-B14F-4D97-AF65-F5344CB8AC3E}">
        <p14:creationId xmlns:p14="http://schemas.microsoft.com/office/powerpoint/2010/main" val="1705103979"/>
      </p:ext>
    </p:extLst>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EF313355-02D5-48B7-8405-0DD8063E7369}"/>
              </a:ext>
            </a:extLst>
          </p:cNvPr>
          <p:cNvSpPr>
            <a:spLocks noGrp="1"/>
          </p:cNvSpPr>
          <p:nvPr>
            <p:ph type="dt" sz="half" idx="10"/>
          </p:nvPr>
        </p:nvSpPr>
        <p:spPr/>
        <p:txBody>
          <a:bodyPr/>
          <a:lstStyle>
            <a:lvl1pPr>
              <a:defRPr/>
            </a:lvl1pPr>
          </a:lstStyle>
          <a:p>
            <a:pPr>
              <a:defRPr/>
            </a:pPr>
            <a:fld id="{B744A302-CB79-43A1-8055-9E47D0D06975}" type="datetime1">
              <a:rPr lang="en-US" smtClean="0"/>
              <a:t>4/15/2024</a:t>
            </a:fld>
            <a:endParaRPr lang="en-US"/>
          </a:p>
        </p:txBody>
      </p:sp>
      <p:sp>
        <p:nvSpPr>
          <p:cNvPr id="6" name="Footer Placeholder 4">
            <a:extLst>
              <a:ext uri="{FF2B5EF4-FFF2-40B4-BE49-F238E27FC236}">
                <a16:creationId xmlns:a16="http://schemas.microsoft.com/office/drawing/2014/main" id="{A37553EA-8B63-40C9-AC8A-7B55C3BBC829}"/>
              </a:ext>
            </a:extLst>
          </p:cNvPr>
          <p:cNvSpPr>
            <a:spLocks noGrp="1"/>
          </p:cNvSpPr>
          <p:nvPr>
            <p:ph type="ftr" sz="quarter" idx="11"/>
          </p:nvPr>
        </p:nvSpPr>
        <p:spPr/>
        <p:txBody>
          <a:bodyPr/>
          <a:lstStyle>
            <a:lvl1pPr>
              <a:defRPr/>
            </a:lvl1pPr>
          </a:lstStyle>
          <a:p>
            <a:pPr>
              <a:defRPr/>
            </a:pPr>
            <a:r>
              <a:rPr lang="en-GB"/>
              <a:t>Department for Work and Pensions</a:t>
            </a:r>
            <a:endParaRPr lang="en-US"/>
          </a:p>
        </p:txBody>
      </p:sp>
      <p:sp>
        <p:nvSpPr>
          <p:cNvPr id="7" name="Slide Number Placeholder 5">
            <a:extLst>
              <a:ext uri="{FF2B5EF4-FFF2-40B4-BE49-F238E27FC236}">
                <a16:creationId xmlns:a16="http://schemas.microsoft.com/office/drawing/2014/main" id="{DFC48F89-D483-4B20-A8FF-5920949AD104}"/>
              </a:ext>
            </a:extLst>
          </p:cNvPr>
          <p:cNvSpPr>
            <a:spLocks noGrp="1"/>
          </p:cNvSpPr>
          <p:nvPr>
            <p:ph type="sldNum" sz="quarter" idx="12"/>
          </p:nvPr>
        </p:nvSpPr>
        <p:spPr/>
        <p:txBody>
          <a:bodyPr/>
          <a:lstStyle>
            <a:lvl1pPr>
              <a:defRPr/>
            </a:lvl1pPr>
          </a:lstStyle>
          <a:p>
            <a:fld id="{8521FE0C-E35E-4F6E-ADAB-C370732936F7}" type="slidenum">
              <a:rPr lang="en-US" altLang="en-US"/>
              <a:pPr/>
              <a:t>‹#›</a:t>
            </a:fld>
            <a:endParaRPr lang="en-US" altLang="en-US"/>
          </a:p>
        </p:txBody>
      </p:sp>
    </p:spTree>
    <p:extLst>
      <p:ext uri="{BB962C8B-B14F-4D97-AF65-F5344CB8AC3E}">
        <p14:creationId xmlns:p14="http://schemas.microsoft.com/office/powerpoint/2010/main" val="1863461600"/>
      </p:ext>
    </p:extLst>
  </p:cSld>
  <p:clrMapOvr>
    <a:masterClrMapping/>
  </p:clrMapOvr>
  <p:transition spd="slow"/>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27F992B8-A7CD-4D6A-9B3D-5D98EEE6C253}"/>
              </a:ext>
            </a:extLst>
          </p:cNvPr>
          <p:cNvSpPr>
            <a:spLocks noGrp="1"/>
          </p:cNvSpPr>
          <p:nvPr>
            <p:ph type="dt" sz="half" idx="10"/>
          </p:nvPr>
        </p:nvSpPr>
        <p:spPr/>
        <p:txBody>
          <a:bodyPr/>
          <a:lstStyle>
            <a:lvl1pPr>
              <a:defRPr/>
            </a:lvl1pPr>
          </a:lstStyle>
          <a:p>
            <a:pPr>
              <a:defRPr/>
            </a:pPr>
            <a:fld id="{6595E8B4-2833-48DA-9846-0E53151E3505}" type="datetime1">
              <a:rPr lang="en-US" smtClean="0"/>
              <a:t>4/15/2024</a:t>
            </a:fld>
            <a:endParaRPr lang="en-US"/>
          </a:p>
        </p:txBody>
      </p:sp>
      <p:sp>
        <p:nvSpPr>
          <p:cNvPr id="6" name="Footer Placeholder 4">
            <a:extLst>
              <a:ext uri="{FF2B5EF4-FFF2-40B4-BE49-F238E27FC236}">
                <a16:creationId xmlns:a16="http://schemas.microsoft.com/office/drawing/2014/main" id="{7D71D8C1-60C2-42DE-919A-8CAA88576952}"/>
              </a:ext>
            </a:extLst>
          </p:cNvPr>
          <p:cNvSpPr>
            <a:spLocks noGrp="1"/>
          </p:cNvSpPr>
          <p:nvPr>
            <p:ph type="ftr" sz="quarter" idx="11"/>
          </p:nvPr>
        </p:nvSpPr>
        <p:spPr/>
        <p:txBody>
          <a:bodyPr/>
          <a:lstStyle>
            <a:lvl1pPr>
              <a:defRPr/>
            </a:lvl1pPr>
          </a:lstStyle>
          <a:p>
            <a:pPr>
              <a:defRPr/>
            </a:pPr>
            <a:r>
              <a:rPr lang="en-GB"/>
              <a:t>Department for Work and Pensions</a:t>
            </a:r>
            <a:endParaRPr lang="en-US"/>
          </a:p>
        </p:txBody>
      </p:sp>
      <p:sp>
        <p:nvSpPr>
          <p:cNvPr id="7" name="Slide Number Placeholder 5">
            <a:extLst>
              <a:ext uri="{FF2B5EF4-FFF2-40B4-BE49-F238E27FC236}">
                <a16:creationId xmlns:a16="http://schemas.microsoft.com/office/drawing/2014/main" id="{7C30AADC-A003-4A3D-97C6-25591B3E4D3F}"/>
              </a:ext>
            </a:extLst>
          </p:cNvPr>
          <p:cNvSpPr>
            <a:spLocks noGrp="1"/>
          </p:cNvSpPr>
          <p:nvPr>
            <p:ph type="sldNum" sz="quarter" idx="12"/>
          </p:nvPr>
        </p:nvSpPr>
        <p:spPr/>
        <p:txBody>
          <a:bodyPr/>
          <a:lstStyle>
            <a:lvl1pPr>
              <a:defRPr/>
            </a:lvl1pPr>
          </a:lstStyle>
          <a:p>
            <a:fld id="{8444524F-7148-40DE-A9EC-DD61FDD9ED0B}" type="slidenum">
              <a:rPr lang="en-US" altLang="en-US"/>
              <a:pPr/>
              <a:t>‹#›</a:t>
            </a:fld>
            <a:endParaRPr lang="en-US" altLang="en-US"/>
          </a:p>
        </p:txBody>
      </p:sp>
    </p:spTree>
    <p:extLst>
      <p:ext uri="{BB962C8B-B14F-4D97-AF65-F5344CB8AC3E}">
        <p14:creationId xmlns:p14="http://schemas.microsoft.com/office/powerpoint/2010/main" val="3190306217"/>
      </p:ext>
    </p:extLst>
  </p:cSld>
  <p:clrMapOvr>
    <a:masterClrMapping/>
  </p:clrMapOvr>
  <p:transition spd="slow"/>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1D5BC27-60BE-4F9A-A909-3B00487BC734}"/>
              </a:ext>
            </a:extLst>
          </p:cNvPr>
          <p:cNvSpPr>
            <a:spLocks noGrp="1"/>
          </p:cNvSpPr>
          <p:nvPr>
            <p:ph type="dt" sz="half" idx="10"/>
          </p:nvPr>
        </p:nvSpPr>
        <p:spPr/>
        <p:txBody>
          <a:bodyPr/>
          <a:lstStyle>
            <a:lvl1pPr>
              <a:defRPr/>
            </a:lvl1pPr>
          </a:lstStyle>
          <a:p>
            <a:pPr>
              <a:defRPr/>
            </a:pPr>
            <a:fld id="{8D7C6450-E763-4C88-A5CA-6C38D28544B8}" type="datetime1">
              <a:rPr lang="en-US" smtClean="0"/>
              <a:t>4/15/2024</a:t>
            </a:fld>
            <a:endParaRPr lang="en-US"/>
          </a:p>
        </p:txBody>
      </p:sp>
      <p:sp>
        <p:nvSpPr>
          <p:cNvPr id="5" name="Footer Placeholder 4">
            <a:extLst>
              <a:ext uri="{FF2B5EF4-FFF2-40B4-BE49-F238E27FC236}">
                <a16:creationId xmlns:a16="http://schemas.microsoft.com/office/drawing/2014/main" id="{D2202686-72B9-4392-B982-F1C54E0F5046}"/>
              </a:ext>
            </a:extLst>
          </p:cNvPr>
          <p:cNvSpPr>
            <a:spLocks noGrp="1"/>
          </p:cNvSpPr>
          <p:nvPr>
            <p:ph type="ftr" sz="quarter" idx="11"/>
          </p:nvPr>
        </p:nvSpPr>
        <p:spPr/>
        <p:txBody>
          <a:bodyPr/>
          <a:lstStyle>
            <a:lvl1pPr>
              <a:defRPr/>
            </a:lvl1pPr>
          </a:lstStyle>
          <a:p>
            <a:pPr>
              <a:defRPr/>
            </a:pPr>
            <a:r>
              <a:rPr lang="en-GB"/>
              <a:t>Department for Work and Pensions</a:t>
            </a:r>
            <a:endParaRPr lang="en-US"/>
          </a:p>
        </p:txBody>
      </p:sp>
      <p:sp>
        <p:nvSpPr>
          <p:cNvPr id="6" name="Slide Number Placeholder 5">
            <a:extLst>
              <a:ext uri="{FF2B5EF4-FFF2-40B4-BE49-F238E27FC236}">
                <a16:creationId xmlns:a16="http://schemas.microsoft.com/office/drawing/2014/main" id="{A00312F5-7F00-4C34-B295-B74E5058ED36}"/>
              </a:ext>
            </a:extLst>
          </p:cNvPr>
          <p:cNvSpPr>
            <a:spLocks noGrp="1"/>
          </p:cNvSpPr>
          <p:nvPr>
            <p:ph type="sldNum" sz="quarter" idx="12"/>
          </p:nvPr>
        </p:nvSpPr>
        <p:spPr/>
        <p:txBody>
          <a:bodyPr/>
          <a:lstStyle>
            <a:lvl1pPr>
              <a:defRPr/>
            </a:lvl1pPr>
          </a:lstStyle>
          <a:p>
            <a:fld id="{CDC10047-D4AF-4C77-A33F-B6C091B13B5E}" type="slidenum">
              <a:rPr lang="en-US" altLang="en-US"/>
              <a:pPr/>
              <a:t>‹#›</a:t>
            </a:fld>
            <a:endParaRPr lang="en-US" altLang="en-US"/>
          </a:p>
        </p:txBody>
      </p:sp>
    </p:spTree>
    <p:extLst>
      <p:ext uri="{BB962C8B-B14F-4D97-AF65-F5344CB8AC3E}">
        <p14:creationId xmlns:p14="http://schemas.microsoft.com/office/powerpoint/2010/main" val="689968323"/>
      </p:ext>
    </p:extLst>
  </p:cSld>
  <p:clrMapOvr>
    <a:masterClrMapping/>
  </p:clrMapOvr>
  <p:transition spd="slow"/>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923D058-80FC-4273-BE36-F924974A31D3}"/>
              </a:ext>
            </a:extLst>
          </p:cNvPr>
          <p:cNvSpPr>
            <a:spLocks noGrp="1"/>
          </p:cNvSpPr>
          <p:nvPr>
            <p:ph type="dt" sz="half" idx="10"/>
          </p:nvPr>
        </p:nvSpPr>
        <p:spPr/>
        <p:txBody>
          <a:bodyPr/>
          <a:lstStyle>
            <a:lvl1pPr>
              <a:defRPr/>
            </a:lvl1pPr>
          </a:lstStyle>
          <a:p>
            <a:pPr>
              <a:defRPr/>
            </a:pPr>
            <a:fld id="{0F65D3D2-DE91-4DF7-9B63-A9CB7C763F86}" type="datetime1">
              <a:rPr lang="en-US" smtClean="0"/>
              <a:t>4/15/2024</a:t>
            </a:fld>
            <a:endParaRPr lang="en-US"/>
          </a:p>
        </p:txBody>
      </p:sp>
      <p:sp>
        <p:nvSpPr>
          <p:cNvPr id="5" name="Footer Placeholder 4">
            <a:extLst>
              <a:ext uri="{FF2B5EF4-FFF2-40B4-BE49-F238E27FC236}">
                <a16:creationId xmlns:a16="http://schemas.microsoft.com/office/drawing/2014/main" id="{63958688-506D-485E-A5B6-7B6B090A1612}"/>
              </a:ext>
            </a:extLst>
          </p:cNvPr>
          <p:cNvSpPr>
            <a:spLocks noGrp="1"/>
          </p:cNvSpPr>
          <p:nvPr>
            <p:ph type="ftr" sz="quarter" idx="11"/>
          </p:nvPr>
        </p:nvSpPr>
        <p:spPr/>
        <p:txBody>
          <a:bodyPr/>
          <a:lstStyle>
            <a:lvl1pPr>
              <a:defRPr/>
            </a:lvl1pPr>
          </a:lstStyle>
          <a:p>
            <a:pPr>
              <a:defRPr/>
            </a:pPr>
            <a:r>
              <a:rPr lang="en-GB"/>
              <a:t>Department for Work and Pensions</a:t>
            </a:r>
            <a:endParaRPr lang="en-US"/>
          </a:p>
        </p:txBody>
      </p:sp>
      <p:sp>
        <p:nvSpPr>
          <p:cNvPr id="6" name="Slide Number Placeholder 5">
            <a:extLst>
              <a:ext uri="{FF2B5EF4-FFF2-40B4-BE49-F238E27FC236}">
                <a16:creationId xmlns:a16="http://schemas.microsoft.com/office/drawing/2014/main" id="{F8889433-D287-4CE3-9346-33B474991985}"/>
              </a:ext>
            </a:extLst>
          </p:cNvPr>
          <p:cNvSpPr>
            <a:spLocks noGrp="1"/>
          </p:cNvSpPr>
          <p:nvPr>
            <p:ph type="sldNum" sz="quarter" idx="12"/>
          </p:nvPr>
        </p:nvSpPr>
        <p:spPr/>
        <p:txBody>
          <a:bodyPr/>
          <a:lstStyle>
            <a:lvl1pPr>
              <a:defRPr/>
            </a:lvl1pPr>
          </a:lstStyle>
          <a:p>
            <a:fld id="{98D956E4-2E2A-4FB9-9A1B-5C0AAD140675}" type="slidenum">
              <a:rPr lang="en-US" altLang="en-US"/>
              <a:pPr/>
              <a:t>‹#›</a:t>
            </a:fld>
            <a:endParaRPr lang="en-US" altLang="en-US"/>
          </a:p>
        </p:txBody>
      </p:sp>
    </p:spTree>
    <p:extLst>
      <p:ext uri="{BB962C8B-B14F-4D97-AF65-F5344CB8AC3E}">
        <p14:creationId xmlns:p14="http://schemas.microsoft.com/office/powerpoint/2010/main" val="1668194757"/>
      </p:ext>
    </p:extLst>
  </p:cSld>
  <p:clrMapOvr>
    <a:masterClrMapping/>
  </p:clrMapOvr>
  <p:transition spd="slow"/>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4109" y="1210682"/>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pic>
        <p:nvPicPr>
          <p:cNvPr id="7" name="Picture 6">
            <a:extLst>
              <a:ext uri="{FF2B5EF4-FFF2-40B4-BE49-F238E27FC236}">
                <a16:creationId xmlns:a16="http://schemas.microsoft.com/office/drawing/2014/main" id="{3D9F83AB-04F8-4C53-93F7-BAAABEF426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2651202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CC86F6C-4ACD-2142-8A85-51085CA2462E}" type="datetimeFigureOut">
              <a:rPr lang="en-US" smtClean="0"/>
              <a:t>4/15/2024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A52C8CD-56F5-924B-AB4A-4F6004FA9B07}" type="slidenum">
              <a:rPr lang="en-US" smtClean="0"/>
              <a:t>‹#›</a:t>
            </a:fld>
            <a:endParaRPr lang="en-US"/>
          </a:p>
        </p:txBody>
      </p:sp>
    </p:spTree>
    <p:extLst>
      <p:ext uri="{BB962C8B-B14F-4D97-AF65-F5344CB8AC3E}">
        <p14:creationId xmlns:p14="http://schemas.microsoft.com/office/powerpoint/2010/main" val="16016108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46159CB-2A2F-4F1F-89CF-3EA023B2CDD8}"/>
              </a:ext>
            </a:extLst>
          </p:cNvPr>
          <p:cNvSpPr>
            <a:spLocks noGrp="1"/>
          </p:cNvSpPr>
          <p:nvPr>
            <p:ph type="dt" sz="half" idx="10"/>
          </p:nvPr>
        </p:nvSpPr>
        <p:spPr/>
        <p:txBody>
          <a:bodyPr/>
          <a:lstStyle>
            <a:lvl1pPr>
              <a:defRPr/>
            </a:lvl1pPr>
          </a:lstStyle>
          <a:p>
            <a:pPr>
              <a:defRPr/>
            </a:pPr>
            <a:fld id="{C79616A4-1952-4E11-B734-66F41FD73EAD}" type="datetime1">
              <a:rPr lang="en-US" smtClean="0"/>
              <a:t>4/15/2024</a:t>
            </a:fld>
            <a:endParaRPr lang="en-US"/>
          </a:p>
        </p:txBody>
      </p:sp>
      <p:sp>
        <p:nvSpPr>
          <p:cNvPr id="5" name="Footer Placeholder 4">
            <a:extLst>
              <a:ext uri="{FF2B5EF4-FFF2-40B4-BE49-F238E27FC236}">
                <a16:creationId xmlns:a16="http://schemas.microsoft.com/office/drawing/2014/main" id="{BD00E79F-BCBA-4F24-8FA1-7CAC85A9C9E3}"/>
              </a:ext>
            </a:extLst>
          </p:cNvPr>
          <p:cNvSpPr>
            <a:spLocks noGrp="1"/>
          </p:cNvSpPr>
          <p:nvPr>
            <p:ph type="ftr" sz="quarter" idx="11"/>
          </p:nvPr>
        </p:nvSpPr>
        <p:spPr/>
        <p:txBody>
          <a:bodyPr/>
          <a:lstStyle>
            <a:lvl1pPr>
              <a:defRPr/>
            </a:lvl1pPr>
          </a:lstStyle>
          <a:p>
            <a:pPr>
              <a:defRPr/>
            </a:pPr>
            <a:r>
              <a:rPr lang="en-GB"/>
              <a:t>Department for Work and Pensions</a:t>
            </a:r>
            <a:endParaRPr lang="en-US"/>
          </a:p>
        </p:txBody>
      </p:sp>
      <p:sp>
        <p:nvSpPr>
          <p:cNvPr id="6" name="Slide Number Placeholder 5">
            <a:extLst>
              <a:ext uri="{FF2B5EF4-FFF2-40B4-BE49-F238E27FC236}">
                <a16:creationId xmlns:a16="http://schemas.microsoft.com/office/drawing/2014/main" id="{838D9868-38EE-467A-9F34-DB95440A2F1D}"/>
              </a:ext>
            </a:extLst>
          </p:cNvPr>
          <p:cNvSpPr>
            <a:spLocks noGrp="1"/>
          </p:cNvSpPr>
          <p:nvPr>
            <p:ph type="sldNum" sz="quarter" idx="12"/>
          </p:nvPr>
        </p:nvSpPr>
        <p:spPr/>
        <p:txBody>
          <a:bodyPr/>
          <a:lstStyle>
            <a:lvl1pPr>
              <a:defRPr/>
            </a:lvl1pPr>
          </a:lstStyle>
          <a:p>
            <a:fld id="{F36927BA-11C3-4D46-AB84-AB9161840490}" type="slidenum">
              <a:rPr lang="en-US" altLang="en-US"/>
              <a:pPr/>
              <a:t>‹#›</a:t>
            </a:fld>
            <a:endParaRPr lang="en-US" altLang="en-US"/>
          </a:p>
        </p:txBody>
      </p:sp>
    </p:spTree>
    <p:extLst>
      <p:ext uri="{BB962C8B-B14F-4D97-AF65-F5344CB8AC3E}">
        <p14:creationId xmlns:p14="http://schemas.microsoft.com/office/powerpoint/2010/main" val="3655400668"/>
      </p:ext>
    </p:extLst>
  </p:cSld>
  <p:clrMapOvr>
    <a:masterClrMapping/>
  </p:clrMapOvr>
  <p:transition spd="slow"/>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286B5E4-9165-486D-857B-9007B16AA673}"/>
              </a:ext>
            </a:extLst>
          </p:cNvPr>
          <p:cNvSpPr>
            <a:spLocks noGrp="1"/>
          </p:cNvSpPr>
          <p:nvPr>
            <p:ph type="dt" sz="half" idx="10"/>
          </p:nvPr>
        </p:nvSpPr>
        <p:spPr/>
        <p:txBody>
          <a:bodyPr/>
          <a:lstStyle>
            <a:lvl1pPr>
              <a:defRPr/>
            </a:lvl1pPr>
          </a:lstStyle>
          <a:p>
            <a:pPr>
              <a:defRPr/>
            </a:pPr>
            <a:fld id="{6FD6E78D-C4FA-4453-B970-F8DD4601FE21}" type="datetime1">
              <a:rPr lang="en-US" smtClean="0"/>
              <a:t>4/15/2024</a:t>
            </a:fld>
            <a:endParaRPr lang="en-US"/>
          </a:p>
        </p:txBody>
      </p:sp>
      <p:sp>
        <p:nvSpPr>
          <p:cNvPr id="5" name="Footer Placeholder 4">
            <a:extLst>
              <a:ext uri="{FF2B5EF4-FFF2-40B4-BE49-F238E27FC236}">
                <a16:creationId xmlns:a16="http://schemas.microsoft.com/office/drawing/2014/main" id="{E080CC1C-5CBF-4018-BB4D-107D326538BB}"/>
              </a:ext>
            </a:extLst>
          </p:cNvPr>
          <p:cNvSpPr>
            <a:spLocks noGrp="1"/>
          </p:cNvSpPr>
          <p:nvPr>
            <p:ph type="ftr" sz="quarter" idx="11"/>
          </p:nvPr>
        </p:nvSpPr>
        <p:spPr/>
        <p:txBody>
          <a:bodyPr/>
          <a:lstStyle>
            <a:lvl1pPr>
              <a:defRPr/>
            </a:lvl1pPr>
          </a:lstStyle>
          <a:p>
            <a:pPr>
              <a:defRPr/>
            </a:pPr>
            <a:r>
              <a:rPr lang="en-GB"/>
              <a:t>Department for Work and Pensions</a:t>
            </a:r>
            <a:endParaRPr lang="en-US"/>
          </a:p>
        </p:txBody>
      </p:sp>
      <p:sp>
        <p:nvSpPr>
          <p:cNvPr id="6" name="Slide Number Placeholder 5">
            <a:extLst>
              <a:ext uri="{FF2B5EF4-FFF2-40B4-BE49-F238E27FC236}">
                <a16:creationId xmlns:a16="http://schemas.microsoft.com/office/drawing/2014/main" id="{9D2A308E-A433-4318-A9BB-4405DFA6AC35}"/>
              </a:ext>
            </a:extLst>
          </p:cNvPr>
          <p:cNvSpPr>
            <a:spLocks noGrp="1"/>
          </p:cNvSpPr>
          <p:nvPr>
            <p:ph type="sldNum" sz="quarter" idx="12"/>
          </p:nvPr>
        </p:nvSpPr>
        <p:spPr/>
        <p:txBody>
          <a:bodyPr/>
          <a:lstStyle>
            <a:lvl1pPr>
              <a:defRPr/>
            </a:lvl1pPr>
          </a:lstStyle>
          <a:p>
            <a:fld id="{4DC15C46-43DD-4B8B-A2EB-1173D1CA4699}" type="slidenum">
              <a:rPr lang="en-US" altLang="en-US"/>
              <a:pPr/>
              <a:t>‹#›</a:t>
            </a:fld>
            <a:endParaRPr lang="en-US" altLang="en-US"/>
          </a:p>
        </p:txBody>
      </p:sp>
    </p:spTree>
    <p:extLst>
      <p:ext uri="{BB962C8B-B14F-4D97-AF65-F5344CB8AC3E}">
        <p14:creationId xmlns:p14="http://schemas.microsoft.com/office/powerpoint/2010/main" val="847796159"/>
      </p:ext>
    </p:extLst>
  </p:cSld>
  <p:clrMapOvr>
    <a:masterClrMapping/>
  </p:clrMapOvr>
  <p:transition spd="slow"/>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01BEFE0-7925-4AFB-9EAC-51963F8C385F}"/>
              </a:ext>
            </a:extLst>
          </p:cNvPr>
          <p:cNvSpPr>
            <a:spLocks noGrp="1"/>
          </p:cNvSpPr>
          <p:nvPr>
            <p:ph type="dt" sz="half" idx="10"/>
          </p:nvPr>
        </p:nvSpPr>
        <p:spPr/>
        <p:txBody>
          <a:bodyPr/>
          <a:lstStyle>
            <a:lvl1pPr>
              <a:defRPr/>
            </a:lvl1pPr>
          </a:lstStyle>
          <a:p>
            <a:pPr>
              <a:defRPr/>
            </a:pPr>
            <a:fld id="{CF45B353-C688-4504-B745-882A84BD5145}" type="datetime1">
              <a:rPr lang="en-US" smtClean="0"/>
              <a:t>4/15/2024</a:t>
            </a:fld>
            <a:endParaRPr lang="en-US"/>
          </a:p>
        </p:txBody>
      </p:sp>
      <p:sp>
        <p:nvSpPr>
          <p:cNvPr id="5" name="Footer Placeholder 4">
            <a:extLst>
              <a:ext uri="{FF2B5EF4-FFF2-40B4-BE49-F238E27FC236}">
                <a16:creationId xmlns:a16="http://schemas.microsoft.com/office/drawing/2014/main" id="{4E14C46E-80EE-4CD7-AF47-1162386908BA}"/>
              </a:ext>
            </a:extLst>
          </p:cNvPr>
          <p:cNvSpPr>
            <a:spLocks noGrp="1"/>
          </p:cNvSpPr>
          <p:nvPr>
            <p:ph type="ftr" sz="quarter" idx="11"/>
          </p:nvPr>
        </p:nvSpPr>
        <p:spPr/>
        <p:txBody>
          <a:bodyPr/>
          <a:lstStyle>
            <a:lvl1pPr>
              <a:defRPr/>
            </a:lvl1pPr>
          </a:lstStyle>
          <a:p>
            <a:pPr>
              <a:defRPr/>
            </a:pPr>
            <a:r>
              <a:rPr lang="en-GB"/>
              <a:t>Department for Work and Pensions</a:t>
            </a:r>
            <a:endParaRPr lang="en-US"/>
          </a:p>
        </p:txBody>
      </p:sp>
      <p:sp>
        <p:nvSpPr>
          <p:cNvPr id="6" name="Slide Number Placeholder 5">
            <a:extLst>
              <a:ext uri="{FF2B5EF4-FFF2-40B4-BE49-F238E27FC236}">
                <a16:creationId xmlns:a16="http://schemas.microsoft.com/office/drawing/2014/main" id="{ACEA6F17-3A43-4138-ABB3-39AED1EA01EB}"/>
              </a:ext>
            </a:extLst>
          </p:cNvPr>
          <p:cNvSpPr>
            <a:spLocks noGrp="1"/>
          </p:cNvSpPr>
          <p:nvPr>
            <p:ph type="sldNum" sz="quarter" idx="12"/>
          </p:nvPr>
        </p:nvSpPr>
        <p:spPr/>
        <p:txBody>
          <a:bodyPr/>
          <a:lstStyle>
            <a:lvl1pPr>
              <a:defRPr/>
            </a:lvl1pPr>
          </a:lstStyle>
          <a:p>
            <a:fld id="{6A59831F-F9FB-4610-A2C0-1E82B89DAE88}" type="slidenum">
              <a:rPr lang="en-US" altLang="en-US"/>
              <a:pPr/>
              <a:t>‹#›</a:t>
            </a:fld>
            <a:endParaRPr lang="en-US" altLang="en-US"/>
          </a:p>
        </p:txBody>
      </p:sp>
    </p:spTree>
    <p:extLst>
      <p:ext uri="{BB962C8B-B14F-4D97-AF65-F5344CB8AC3E}">
        <p14:creationId xmlns:p14="http://schemas.microsoft.com/office/powerpoint/2010/main" val="1397846576"/>
      </p:ext>
    </p:extLst>
  </p:cSld>
  <p:clrMapOvr>
    <a:masterClrMapping/>
  </p:clrMapOvr>
  <p:transition spd="slow"/>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6BE9D4F0-B232-46D5-9AB4-86C8F3C2081D}"/>
              </a:ext>
            </a:extLst>
          </p:cNvPr>
          <p:cNvSpPr>
            <a:spLocks noGrp="1"/>
          </p:cNvSpPr>
          <p:nvPr>
            <p:ph type="dt" sz="half" idx="10"/>
          </p:nvPr>
        </p:nvSpPr>
        <p:spPr/>
        <p:txBody>
          <a:bodyPr/>
          <a:lstStyle>
            <a:lvl1pPr>
              <a:defRPr/>
            </a:lvl1pPr>
          </a:lstStyle>
          <a:p>
            <a:pPr>
              <a:defRPr/>
            </a:pPr>
            <a:fld id="{337037D2-420C-4936-852A-B581E2BAE032}" type="datetime1">
              <a:rPr lang="en-US" smtClean="0"/>
              <a:t>4/15/2024</a:t>
            </a:fld>
            <a:endParaRPr lang="en-US"/>
          </a:p>
        </p:txBody>
      </p:sp>
      <p:sp>
        <p:nvSpPr>
          <p:cNvPr id="6" name="Footer Placeholder 4">
            <a:extLst>
              <a:ext uri="{FF2B5EF4-FFF2-40B4-BE49-F238E27FC236}">
                <a16:creationId xmlns:a16="http://schemas.microsoft.com/office/drawing/2014/main" id="{4D342823-4321-4D54-A97F-6ADADFF79E28}"/>
              </a:ext>
            </a:extLst>
          </p:cNvPr>
          <p:cNvSpPr>
            <a:spLocks noGrp="1"/>
          </p:cNvSpPr>
          <p:nvPr>
            <p:ph type="ftr" sz="quarter" idx="11"/>
          </p:nvPr>
        </p:nvSpPr>
        <p:spPr/>
        <p:txBody>
          <a:bodyPr/>
          <a:lstStyle>
            <a:lvl1pPr>
              <a:defRPr/>
            </a:lvl1pPr>
          </a:lstStyle>
          <a:p>
            <a:pPr>
              <a:defRPr/>
            </a:pPr>
            <a:r>
              <a:rPr lang="en-GB"/>
              <a:t>Department for Work and Pensions</a:t>
            </a:r>
            <a:endParaRPr lang="en-US"/>
          </a:p>
        </p:txBody>
      </p:sp>
      <p:sp>
        <p:nvSpPr>
          <p:cNvPr id="7" name="Slide Number Placeholder 5">
            <a:extLst>
              <a:ext uri="{FF2B5EF4-FFF2-40B4-BE49-F238E27FC236}">
                <a16:creationId xmlns:a16="http://schemas.microsoft.com/office/drawing/2014/main" id="{8E8EB19B-48E7-45A7-87D5-DE2FFD13B47C}"/>
              </a:ext>
            </a:extLst>
          </p:cNvPr>
          <p:cNvSpPr>
            <a:spLocks noGrp="1"/>
          </p:cNvSpPr>
          <p:nvPr>
            <p:ph type="sldNum" sz="quarter" idx="12"/>
          </p:nvPr>
        </p:nvSpPr>
        <p:spPr/>
        <p:txBody>
          <a:bodyPr/>
          <a:lstStyle>
            <a:lvl1pPr>
              <a:defRPr/>
            </a:lvl1pPr>
          </a:lstStyle>
          <a:p>
            <a:fld id="{B6A72D4E-E809-498D-961C-A4CFD998C7F2}" type="slidenum">
              <a:rPr lang="en-US" altLang="en-US"/>
              <a:pPr/>
              <a:t>‹#›</a:t>
            </a:fld>
            <a:endParaRPr lang="en-US" altLang="en-US"/>
          </a:p>
        </p:txBody>
      </p:sp>
    </p:spTree>
    <p:extLst>
      <p:ext uri="{BB962C8B-B14F-4D97-AF65-F5344CB8AC3E}">
        <p14:creationId xmlns:p14="http://schemas.microsoft.com/office/powerpoint/2010/main" val="1750891479"/>
      </p:ext>
    </p:extLst>
  </p:cSld>
  <p:clrMapOvr>
    <a:masterClrMapping/>
  </p:clrMapOvr>
  <p:transition spd="slow"/>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D552B709-FB03-47EF-AA93-F497A8A8485D}"/>
              </a:ext>
            </a:extLst>
          </p:cNvPr>
          <p:cNvSpPr>
            <a:spLocks noGrp="1"/>
          </p:cNvSpPr>
          <p:nvPr>
            <p:ph type="dt" sz="half" idx="10"/>
          </p:nvPr>
        </p:nvSpPr>
        <p:spPr/>
        <p:txBody>
          <a:bodyPr/>
          <a:lstStyle>
            <a:lvl1pPr>
              <a:defRPr/>
            </a:lvl1pPr>
          </a:lstStyle>
          <a:p>
            <a:pPr>
              <a:defRPr/>
            </a:pPr>
            <a:fld id="{F111C26D-E11E-48D5-9244-348F7AA4E64C}" type="datetime1">
              <a:rPr lang="en-US" smtClean="0"/>
              <a:t>4/15/2024</a:t>
            </a:fld>
            <a:endParaRPr lang="en-US"/>
          </a:p>
        </p:txBody>
      </p:sp>
      <p:sp>
        <p:nvSpPr>
          <p:cNvPr id="8" name="Footer Placeholder 4">
            <a:extLst>
              <a:ext uri="{FF2B5EF4-FFF2-40B4-BE49-F238E27FC236}">
                <a16:creationId xmlns:a16="http://schemas.microsoft.com/office/drawing/2014/main" id="{BF04C5FF-83A6-4029-81A9-CB7733786F81}"/>
              </a:ext>
            </a:extLst>
          </p:cNvPr>
          <p:cNvSpPr>
            <a:spLocks noGrp="1"/>
          </p:cNvSpPr>
          <p:nvPr>
            <p:ph type="ftr" sz="quarter" idx="11"/>
          </p:nvPr>
        </p:nvSpPr>
        <p:spPr/>
        <p:txBody>
          <a:bodyPr/>
          <a:lstStyle>
            <a:lvl1pPr>
              <a:defRPr/>
            </a:lvl1pPr>
          </a:lstStyle>
          <a:p>
            <a:pPr>
              <a:defRPr/>
            </a:pPr>
            <a:r>
              <a:rPr lang="en-GB"/>
              <a:t>Department for Work and Pensions</a:t>
            </a:r>
            <a:endParaRPr lang="en-US"/>
          </a:p>
        </p:txBody>
      </p:sp>
      <p:sp>
        <p:nvSpPr>
          <p:cNvPr id="9" name="Slide Number Placeholder 5">
            <a:extLst>
              <a:ext uri="{FF2B5EF4-FFF2-40B4-BE49-F238E27FC236}">
                <a16:creationId xmlns:a16="http://schemas.microsoft.com/office/drawing/2014/main" id="{A4271342-6A59-4FA3-A55D-CAA73DAEFDAE}"/>
              </a:ext>
            </a:extLst>
          </p:cNvPr>
          <p:cNvSpPr>
            <a:spLocks noGrp="1"/>
          </p:cNvSpPr>
          <p:nvPr>
            <p:ph type="sldNum" sz="quarter" idx="12"/>
          </p:nvPr>
        </p:nvSpPr>
        <p:spPr/>
        <p:txBody>
          <a:bodyPr/>
          <a:lstStyle>
            <a:lvl1pPr>
              <a:defRPr/>
            </a:lvl1pPr>
          </a:lstStyle>
          <a:p>
            <a:fld id="{BD73BC3E-DD8F-4C34-8866-A8B76D009789}" type="slidenum">
              <a:rPr lang="en-US" altLang="en-US"/>
              <a:pPr/>
              <a:t>‹#›</a:t>
            </a:fld>
            <a:endParaRPr lang="en-US" altLang="en-US"/>
          </a:p>
        </p:txBody>
      </p:sp>
    </p:spTree>
    <p:extLst>
      <p:ext uri="{BB962C8B-B14F-4D97-AF65-F5344CB8AC3E}">
        <p14:creationId xmlns:p14="http://schemas.microsoft.com/office/powerpoint/2010/main" val="3456547512"/>
      </p:ext>
    </p:extLst>
  </p:cSld>
  <p:clrMapOvr>
    <a:masterClrMapping/>
  </p:clrMapOvr>
  <p:transition spd="slow"/>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4FFFF120-ED54-4AA1-AF40-4F789E412FB3}"/>
              </a:ext>
            </a:extLst>
          </p:cNvPr>
          <p:cNvSpPr>
            <a:spLocks noGrp="1"/>
          </p:cNvSpPr>
          <p:nvPr>
            <p:ph type="dt" sz="half" idx="10"/>
          </p:nvPr>
        </p:nvSpPr>
        <p:spPr/>
        <p:txBody>
          <a:bodyPr/>
          <a:lstStyle>
            <a:lvl1pPr>
              <a:defRPr/>
            </a:lvl1pPr>
          </a:lstStyle>
          <a:p>
            <a:pPr>
              <a:defRPr/>
            </a:pPr>
            <a:fld id="{ECCD1AAB-E74E-463E-B233-FC6EDFB464A2}" type="datetime1">
              <a:rPr lang="en-US" smtClean="0"/>
              <a:t>4/15/2024</a:t>
            </a:fld>
            <a:endParaRPr lang="en-US"/>
          </a:p>
        </p:txBody>
      </p:sp>
      <p:sp>
        <p:nvSpPr>
          <p:cNvPr id="4" name="Footer Placeholder 4">
            <a:extLst>
              <a:ext uri="{FF2B5EF4-FFF2-40B4-BE49-F238E27FC236}">
                <a16:creationId xmlns:a16="http://schemas.microsoft.com/office/drawing/2014/main" id="{67868AB0-5E18-4A0B-A9D5-4692EDB3261B}"/>
              </a:ext>
            </a:extLst>
          </p:cNvPr>
          <p:cNvSpPr>
            <a:spLocks noGrp="1"/>
          </p:cNvSpPr>
          <p:nvPr>
            <p:ph type="ftr" sz="quarter" idx="11"/>
          </p:nvPr>
        </p:nvSpPr>
        <p:spPr/>
        <p:txBody>
          <a:bodyPr/>
          <a:lstStyle>
            <a:lvl1pPr>
              <a:defRPr/>
            </a:lvl1pPr>
          </a:lstStyle>
          <a:p>
            <a:pPr>
              <a:defRPr/>
            </a:pPr>
            <a:r>
              <a:rPr lang="en-GB"/>
              <a:t>Department for Work and Pensions</a:t>
            </a:r>
            <a:endParaRPr lang="en-US"/>
          </a:p>
        </p:txBody>
      </p:sp>
      <p:sp>
        <p:nvSpPr>
          <p:cNvPr id="5" name="Slide Number Placeholder 5">
            <a:extLst>
              <a:ext uri="{FF2B5EF4-FFF2-40B4-BE49-F238E27FC236}">
                <a16:creationId xmlns:a16="http://schemas.microsoft.com/office/drawing/2014/main" id="{2BA7D17F-EFB7-4266-BA70-04CE7566FBAF}"/>
              </a:ext>
            </a:extLst>
          </p:cNvPr>
          <p:cNvSpPr>
            <a:spLocks noGrp="1"/>
          </p:cNvSpPr>
          <p:nvPr>
            <p:ph type="sldNum" sz="quarter" idx="12"/>
          </p:nvPr>
        </p:nvSpPr>
        <p:spPr/>
        <p:txBody>
          <a:bodyPr/>
          <a:lstStyle>
            <a:lvl1pPr>
              <a:defRPr/>
            </a:lvl1pPr>
          </a:lstStyle>
          <a:p>
            <a:fld id="{61C9A1B7-2220-4187-A9C4-59E26D8EB4FE}" type="slidenum">
              <a:rPr lang="en-US" altLang="en-US"/>
              <a:pPr/>
              <a:t>‹#›</a:t>
            </a:fld>
            <a:endParaRPr lang="en-US" altLang="en-US"/>
          </a:p>
        </p:txBody>
      </p:sp>
    </p:spTree>
    <p:extLst>
      <p:ext uri="{BB962C8B-B14F-4D97-AF65-F5344CB8AC3E}">
        <p14:creationId xmlns:p14="http://schemas.microsoft.com/office/powerpoint/2010/main" val="3195523783"/>
      </p:ext>
    </p:extLst>
  </p:cSld>
  <p:clrMapOvr>
    <a:masterClrMapping/>
  </p:clrMapOvr>
  <p:transition spd="slow"/>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33D7515-ED04-453D-B695-5510B1A52F9D}"/>
              </a:ext>
            </a:extLst>
          </p:cNvPr>
          <p:cNvSpPr>
            <a:spLocks noGrp="1"/>
          </p:cNvSpPr>
          <p:nvPr>
            <p:ph type="dt" sz="half" idx="10"/>
          </p:nvPr>
        </p:nvSpPr>
        <p:spPr/>
        <p:txBody>
          <a:bodyPr/>
          <a:lstStyle>
            <a:lvl1pPr>
              <a:defRPr/>
            </a:lvl1pPr>
          </a:lstStyle>
          <a:p>
            <a:pPr>
              <a:defRPr/>
            </a:pPr>
            <a:fld id="{60A79B0B-7799-4051-BE09-54104CEE8C53}" type="datetime1">
              <a:rPr lang="en-US" smtClean="0"/>
              <a:t>4/15/2024</a:t>
            </a:fld>
            <a:endParaRPr lang="en-US"/>
          </a:p>
        </p:txBody>
      </p:sp>
      <p:sp>
        <p:nvSpPr>
          <p:cNvPr id="3" name="Footer Placeholder 4">
            <a:extLst>
              <a:ext uri="{FF2B5EF4-FFF2-40B4-BE49-F238E27FC236}">
                <a16:creationId xmlns:a16="http://schemas.microsoft.com/office/drawing/2014/main" id="{B12B91F8-8BAB-404C-A0FA-811D6F21CED5}"/>
              </a:ext>
            </a:extLst>
          </p:cNvPr>
          <p:cNvSpPr>
            <a:spLocks noGrp="1"/>
          </p:cNvSpPr>
          <p:nvPr>
            <p:ph type="ftr" sz="quarter" idx="11"/>
          </p:nvPr>
        </p:nvSpPr>
        <p:spPr/>
        <p:txBody>
          <a:bodyPr/>
          <a:lstStyle>
            <a:lvl1pPr>
              <a:defRPr/>
            </a:lvl1pPr>
          </a:lstStyle>
          <a:p>
            <a:pPr>
              <a:defRPr/>
            </a:pPr>
            <a:r>
              <a:rPr lang="en-GB"/>
              <a:t>Department for Work and Pensions</a:t>
            </a:r>
            <a:endParaRPr lang="en-US"/>
          </a:p>
        </p:txBody>
      </p:sp>
      <p:sp>
        <p:nvSpPr>
          <p:cNvPr id="4" name="Slide Number Placeholder 5">
            <a:extLst>
              <a:ext uri="{FF2B5EF4-FFF2-40B4-BE49-F238E27FC236}">
                <a16:creationId xmlns:a16="http://schemas.microsoft.com/office/drawing/2014/main" id="{077FDE6C-B371-4078-B52A-EB65197AC96A}"/>
              </a:ext>
            </a:extLst>
          </p:cNvPr>
          <p:cNvSpPr>
            <a:spLocks noGrp="1"/>
          </p:cNvSpPr>
          <p:nvPr>
            <p:ph type="sldNum" sz="quarter" idx="12"/>
          </p:nvPr>
        </p:nvSpPr>
        <p:spPr/>
        <p:txBody>
          <a:bodyPr/>
          <a:lstStyle>
            <a:lvl1pPr>
              <a:defRPr/>
            </a:lvl1pPr>
          </a:lstStyle>
          <a:p>
            <a:fld id="{70F4C5DE-4C02-49CD-B511-68D8C4EBDEEA}" type="slidenum">
              <a:rPr lang="en-US" altLang="en-US"/>
              <a:pPr/>
              <a:t>‹#›</a:t>
            </a:fld>
            <a:endParaRPr lang="en-US" altLang="en-US"/>
          </a:p>
        </p:txBody>
      </p:sp>
    </p:spTree>
    <p:extLst>
      <p:ext uri="{BB962C8B-B14F-4D97-AF65-F5344CB8AC3E}">
        <p14:creationId xmlns:p14="http://schemas.microsoft.com/office/powerpoint/2010/main" val="315880566"/>
      </p:ext>
    </p:extLst>
  </p:cSld>
  <p:clrMapOvr>
    <a:masterClrMapping/>
  </p:clrMapOvr>
  <p:transition spd="slow"/>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3651FFAB-582A-4592-A606-1A9E42F4E6A5}"/>
              </a:ext>
            </a:extLst>
          </p:cNvPr>
          <p:cNvSpPr>
            <a:spLocks noGrp="1"/>
          </p:cNvSpPr>
          <p:nvPr>
            <p:ph type="dt" sz="half" idx="10"/>
          </p:nvPr>
        </p:nvSpPr>
        <p:spPr/>
        <p:txBody>
          <a:bodyPr/>
          <a:lstStyle>
            <a:lvl1pPr>
              <a:defRPr/>
            </a:lvl1pPr>
          </a:lstStyle>
          <a:p>
            <a:pPr>
              <a:defRPr/>
            </a:pPr>
            <a:fld id="{23388583-7A3A-4F65-9C82-BD1A9D80B1A3}" type="datetime1">
              <a:rPr lang="en-US" smtClean="0"/>
              <a:t>4/15/2024</a:t>
            </a:fld>
            <a:endParaRPr lang="en-US"/>
          </a:p>
        </p:txBody>
      </p:sp>
      <p:sp>
        <p:nvSpPr>
          <p:cNvPr id="6" name="Footer Placeholder 4">
            <a:extLst>
              <a:ext uri="{FF2B5EF4-FFF2-40B4-BE49-F238E27FC236}">
                <a16:creationId xmlns:a16="http://schemas.microsoft.com/office/drawing/2014/main" id="{7A0E2FD6-327A-45DC-A8AA-856DDBA16CFD}"/>
              </a:ext>
            </a:extLst>
          </p:cNvPr>
          <p:cNvSpPr>
            <a:spLocks noGrp="1"/>
          </p:cNvSpPr>
          <p:nvPr>
            <p:ph type="ftr" sz="quarter" idx="11"/>
          </p:nvPr>
        </p:nvSpPr>
        <p:spPr/>
        <p:txBody>
          <a:bodyPr/>
          <a:lstStyle>
            <a:lvl1pPr>
              <a:defRPr/>
            </a:lvl1pPr>
          </a:lstStyle>
          <a:p>
            <a:pPr>
              <a:defRPr/>
            </a:pPr>
            <a:r>
              <a:rPr lang="en-GB"/>
              <a:t>Department for Work and Pensions</a:t>
            </a:r>
            <a:endParaRPr lang="en-US"/>
          </a:p>
        </p:txBody>
      </p:sp>
      <p:sp>
        <p:nvSpPr>
          <p:cNvPr id="7" name="Slide Number Placeholder 5">
            <a:extLst>
              <a:ext uri="{FF2B5EF4-FFF2-40B4-BE49-F238E27FC236}">
                <a16:creationId xmlns:a16="http://schemas.microsoft.com/office/drawing/2014/main" id="{644F5FDA-3854-4208-A4DD-C14811020942}"/>
              </a:ext>
            </a:extLst>
          </p:cNvPr>
          <p:cNvSpPr>
            <a:spLocks noGrp="1"/>
          </p:cNvSpPr>
          <p:nvPr>
            <p:ph type="sldNum" sz="quarter" idx="12"/>
          </p:nvPr>
        </p:nvSpPr>
        <p:spPr/>
        <p:txBody>
          <a:bodyPr/>
          <a:lstStyle>
            <a:lvl1pPr>
              <a:defRPr/>
            </a:lvl1pPr>
          </a:lstStyle>
          <a:p>
            <a:fld id="{AF87D9A7-328C-455F-8B0C-A2FFD766ACFA}" type="slidenum">
              <a:rPr lang="en-US" altLang="en-US"/>
              <a:pPr/>
              <a:t>‹#›</a:t>
            </a:fld>
            <a:endParaRPr lang="en-US" altLang="en-US"/>
          </a:p>
        </p:txBody>
      </p:sp>
    </p:spTree>
    <p:extLst>
      <p:ext uri="{BB962C8B-B14F-4D97-AF65-F5344CB8AC3E}">
        <p14:creationId xmlns:p14="http://schemas.microsoft.com/office/powerpoint/2010/main" val="4253577584"/>
      </p:ext>
    </p:extLst>
  </p:cSld>
  <p:clrMapOvr>
    <a:masterClrMapping/>
  </p:clrMapOvr>
  <p:transition spd="slow"/>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6EF0CEBB-E5C4-4B04-9379-2EBC430F8F4F}"/>
              </a:ext>
            </a:extLst>
          </p:cNvPr>
          <p:cNvSpPr>
            <a:spLocks noGrp="1"/>
          </p:cNvSpPr>
          <p:nvPr>
            <p:ph type="dt" sz="half" idx="10"/>
          </p:nvPr>
        </p:nvSpPr>
        <p:spPr/>
        <p:txBody>
          <a:bodyPr/>
          <a:lstStyle>
            <a:lvl1pPr>
              <a:defRPr/>
            </a:lvl1pPr>
          </a:lstStyle>
          <a:p>
            <a:pPr>
              <a:defRPr/>
            </a:pPr>
            <a:fld id="{312318CC-0B6E-4D2D-8856-ED222602BAA5}" type="datetime1">
              <a:rPr lang="en-US" smtClean="0"/>
              <a:t>4/15/2024</a:t>
            </a:fld>
            <a:endParaRPr lang="en-US"/>
          </a:p>
        </p:txBody>
      </p:sp>
      <p:sp>
        <p:nvSpPr>
          <p:cNvPr id="6" name="Footer Placeholder 4">
            <a:extLst>
              <a:ext uri="{FF2B5EF4-FFF2-40B4-BE49-F238E27FC236}">
                <a16:creationId xmlns:a16="http://schemas.microsoft.com/office/drawing/2014/main" id="{1B7870BF-7991-4F6F-93A1-A7FE214BC6FC}"/>
              </a:ext>
            </a:extLst>
          </p:cNvPr>
          <p:cNvSpPr>
            <a:spLocks noGrp="1"/>
          </p:cNvSpPr>
          <p:nvPr>
            <p:ph type="ftr" sz="quarter" idx="11"/>
          </p:nvPr>
        </p:nvSpPr>
        <p:spPr/>
        <p:txBody>
          <a:bodyPr/>
          <a:lstStyle>
            <a:lvl1pPr>
              <a:defRPr/>
            </a:lvl1pPr>
          </a:lstStyle>
          <a:p>
            <a:pPr>
              <a:defRPr/>
            </a:pPr>
            <a:r>
              <a:rPr lang="en-GB"/>
              <a:t>Department for Work and Pensions</a:t>
            </a:r>
            <a:endParaRPr lang="en-US"/>
          </a:p>
        </p:txBody>
      </p:sp>
      <p:sp>
        <p:nvSpPr>
          <p:cNvPr id="7" name="Slide Number Placeholder 5">
            <a:extLst>
              <a:ext uri="{FF2B5EF4-FFF2-40B4-BE49-F238E27FC236}">
                <a16:creationId xmlns:a16="http://schemas.microsoft.com/office/drawing/2014/main" id="{FB813D37-AFB0-4B7C-8746-C21FEBD305B5}"/>
              </a:ext>
            </a:extLst>
          </p:cNvPr>
          <p:cNvSpPr>
            <a:spLocks noGrp="1"/>
          </p:cNvSpPr>
          <p:nvPr>
            <p:ph type="sldNum" sz="quarter" idx="12"/>
          </p:nvPr>
        </p:nvSpPr>
        <p:spPr/>
        <p:txBody>
          <a:bodyPr/>
          <a:lstStyle>
            <a:lvl1pPr>
              <a:defRPr/>
            </a:lvl1pPr>
          </a:lstStyle>
          <a:p>
            <a:fld id="{5610E430-8332-4DC7-B3D8-2C614719B85A}" type="slidenum">
              <a:rPr lang="en-US" altLang="en-US"/>
              <a:pPr/>
              <a:t>‹#›</a:t>
            </a:fld>
            <a:endParaRPr lang="en-US" altLang="en-US"/>
          </a:p>
        </p:txBody>
      </p:sp>
    </p:spTree>
    <p:extLst>
      <p:ext uri="{BB962C8B-B14F-4D97-AF65-F5344CB8AC3E}">
        <p14:creationId xmlns:p14="http://schemas.microsoft.com/office/powerpoint/2010/main" val="2633832427"/>
      </p:ext>
    </p:extLst>
  </p:cSld>
  <p:clrMapOvr>
    <a:masterClrMapping/>
  </p:clrMapOvr>
  <p:transition spd="slow"/>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4E9B86C-F1EF-4DCB-8940-41C485E9256D}"/>
              </a:ext>
            </a:extLst>
          </p:cNvPr>
          <p:cNvSpPr>
            <a:spLocks noGrp="1"/>
          </p:cNvSpPr>
          <p:nvPr>
            <p:ph type="dt" sz="half" idx="10"/>
          </p:nvPr>
        </p:nvSpPr>
        <p:spPr/>
        <p:txBody>
          <a:bodyPr/>
          <a:lstStyle>
            <a:lvl1pPr>
              <a:defRPr/>
            </a:lvl1pPr>
          </a:lstStyle>
          <a:p>
            <a:pPr>
              <a:defRPr/>
            </a:pPr>
            <a:fld id="{DD6037BD-3CBC-4451-AE30-D13728EF016F}" type="datetime1">
              <a:rPr lang="en-US" smtClean="0"/>
              <a:t>4/15/2024</a:t>
            </a:fld>
            <a:endParaRPr lang="en-US"/>
          </a:p>
        </p:txBody>
      </p:sp>
      <p:sp>
        <p:nvSpPr>
          <p:cNvPr id="5" name="Footer Placeholder 4">
            <a:extLst>
              <a:ext uri="{FF2B5EF4-FFF2-40B4-BE49-F238E27FC236}">
                <a16:creationId xmlns:a16="http://schemas.microsoft.com/office/drawing/2014/main" id="{E603752A-8600-40AE-83A0-432AFF5A4831}"/>
              </a:ext>
            </a:extLst>
          </p:cNvPr>
          <p:cNvSpPr>
            <a:spLocks noGrp="1"/>
          </p:cNvSpPr>
          <p:nvPr>
            <p:ph type="ftr" sz="quarter" idx="11"/>
          </p:nvPr>
        </p:nvSpPr>
        <p:spPr/>
        <p:txBody>
          <a:bodyPr/>
          <a:lstStyle>
            <a:lvl1pPr>
              <a:defRPr/>
            </a:lvl1pPr>
          </a:lstStyle>
          <a:p>
            <a:pPr>
              <a:defRPr/>
            </a:pPr>
            <a:r>
              <a:rPr lang="en-GB"/>
              <a:t>Department for Work and Pensions</a:t>
            </a:r>
            <a:endParaRPr lang="en-US"/>
          </a:p>
        </p:txBody>
      </p:sp>
      <p:sp>
        <p:nvSpPr>
          <p:cNvPr id="6" name="Slide Number Placeholder 5">
            <a:extLst>
              <a:ext uri="{FF2B5EF4-FFF2-40B4-BE49-F238E27FC236}">
                <a16:creationId xmlns:a16="http://schemas.microsoft.com/office/drawing/2014/main" id="{B3E4B250-5382-4502-A5A6-5627218ECA50}"/>
              </a:ext>
            </a:extLst>
          </p:cNvPr>
          <p:cNvSpPr>
            <a:spLocks noGrp="1"/>
          </p:cNvSpPr>
          <p:nvPr>
            <p:ph type="sldNum" sz="quarter" idx="12"/>
          </p:nvPr>
        </p:nvSpPr>
        <p:spPr/>
        <p:txBody>
          <a:bodyPr/>
          <a:lstStyle>
            <a:lvl1pPr>
              <a:defRPr/>
            </a:lvl1pPr>
          </a:lstStyle>
          <a:p>
            <a:fld id="{A7CB35C4-8BE1-4F47-A577-3B289B9306A7}" type="slidenum">
              <a:rPr lang="en-US" altLang="en-US"/>
              <a:pPr/>
              <a:t>‹#›</a:t>
            </a:fld>
            <a:endParaRPr lang="en-US" altLang="en-US"/>
          </a:p>
        </p:txBody>
      </p:sp>
    </p:spTree>
    <p:extLst>
      <p:ext uri="{BB962C8B-B14F-4D97-AF65-F5344CB8AC3E}">
        <p14:creationId xmlns:p14="http://schemas.microsoft.com/office/powerpoint/2010/main" val="886561813"/>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GB"/>
              <a:t>Click to edit Master title style</a:t>
            </a:r>
            <a:endParaRPr lang="en-US"/>
          </a:p>
        </p:txBody>
      </p:sp>
      <p:sp>
        <p:nvSpPr>
          <p:cNvPr id="3" name="Content Placeholder 2"/>
          <p:cNvSpPr>
            <a:spLocks noGrp="1"/>
          </p:cNvSpPr>
          <p:nvPr>
            <p:ph idx="1"/>
          </p:nvPr>
        </p:nvSpPr>
        <p:spPr>
          <a:xfrm>
            <a:off x="4800600" y="731520"/>
            <a:ext cx="6492240" cy="5257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CC86F6C-4ACD-2142-8A85-51085CA2462E}" type="datetimeFigureOut">
              <a:rPr lang="en-US" smtClean="0"/>
              <a:t>4/15/2024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A52C8CD-56F5-924B-AB4A-4F6004FA9B07}" type="slidenum">
              <a:rPr lang="en-US" smtClean="0"/>
              <a:t>‹#›</a:t>
            </a:fld>
            <a:endParaRPr lang="en-US"/>
          </a:p>
        </p:txBody>
      </p:sp>
    </p:spTree>
    <p:extLst>
      <p:ext uri="{BB962C8B-B14F-4D97-AF65-F5344CB8AC3E}">
        <p14:creationId xmlns:p14="http://schemas.microsoft.com/office/powerpoint/2010/main" val="40737410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25B21EB-02E4-4A18-A823-A6B29DDAAB63}"/>
              </a:ext>
            </a:extLst>
          </p:cNvPr>
          <p:cNvSpPr>
            <a:spLocks noGrp="1"/>
          </p:cNvSpPr>
          <p:nvPr>
            <p:ph type="dt" sz="half" idx="10"/>
          </p:nvPr>
        </p:nvSpPr>
        <p:spPr/>
        <p:txBody>
          <a:bodyPr/>
          <a:lstStyle>
            <a:lvl1pPr>
              <a:defRPr/>
            </a:lvl1pPr>
          </a:lstStyle>
          <a:p>
            <a:pPr>
              <a:defRPr/>
            </a:pPr>
            <a:fld id="{39E14091-1B8B-4187-AEA6-CA893BA3EC0C}" type="datetime1">
              <a:rPr lang="en-US" smtClean="0"/>
              <a:t>4/15/2024</a:t>
            </a:fld>
            <a:endParaRPr lang="en-US"/>
          </a:p>
        </p:txBody>
      </p:sp>
      <p:sp>
        <p:nvSpPr>
          <p:cNvPr id="5" name="Footer Placeholder 4">
            <a:extLst>
              <a:ext uri="{FF2B5EF4-FFF2-40B4-BE49-F238E27FC236}">
                <a16:creationId xmlns:a16="http://schemas.microsoft.com/office/drawing/2014/main" id="{23CD8B96-6965-45BC-ADBF-B542FC8C4704}"/>
              </a:ext>
            </a:extLst>
          </p:cNvPr>
          <p:cNvSpPr>
            <a:spLocks noGrp="1"/>
          </p:cNvSpPr>
          <p:nvPr>
            <p:ph type="ftr" sz="quarter" idx="11"/>
          </p:nvPr>
        </p:nvSpPr>
        <p:spPr/>
        <p:txBody>
          <a:bodyPr/>
          <a:lstStyle>
            <a:lvl1pPr>
              <a:defRPr/>
            </a:lvl1pPr>
          </a:lstStyle>
          <a:p>
            <a:pPr>
              <a:defRPr/>
            </a:pPr>
            <a:r>
              <a:rPr lang="en-GB"/>
              <a:t>Department for Work and Pensions</a:t>
            </a:r>
            <a:endParaRPr lang="en-US"/>
          </a:p>
        </p:txBody>
      </p:sp>
      <p:sp>
        <p:nvSpPr>
          <p:cNvPr id="6" name="Slide Number Placeholder 5">
            <a:extLst>
              <a:ext uri="{FF2B5EF4-FFF2-40B4-BE49-F238E27FC236}">
                <a16:creationId xmlns:a16="http://schemas.microsoft.com/office/drawing/2014/main" id="{E89C577C-01E7-4F25-929B-5DE9A9AECE62}"/>
              </a:ext>
            </a:extLst>
          </p:cNvPr>
          <p:cNvSpPr>
            <a:spLocks noGrp="1"/>
          </p:cNvSpPr>
          <p:nvPr>
            <p:ph type="sldNum" sz="quarter" idx="12"/>
          </p:nvPr>
        </p:nvSpPr>
        <p:spPr/>
        <p:txBody>
          <a:bodyPr/>
          <a:lstStyle>
            <a:lvl1pPr>
              <a:defRPr/>
            </a:lvl1pPr>
          </a:lstStyle>
          <a:p>
            <a:fld id="{54805FD2-0C3C-42BB-B204-88D656B65887}" type="slidenum">
              <a:rPr lang="en-US" altLang="en-US"/>
              <a:pPr/>
              <a:t>‹#›</a:t>
            </a:fld>
            <a:endParaRPr lang="en-US" altLang="en-US"/>
          </a:p>
        </p:txBody>
      </p:sp>
    </p:spTree>
    <p:extLst>
      <p:ext uri="{BB962C8B-B14F-4D97-AF65-F5344CB8AC3E}">
        <p14:creationId xmlns:p14="http://schemas.microsoft.com/office/powerpoint/2010/main" val="518314325"/>
      </p:ext>
    </p:extLst>
  </p:cSld>
  <p:clrMapOvr>
    <a:masterClrMapping/>
  </p:clrMapOvr>
  <p:transition spd="slow"/>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503D1E0D-7395-EA2A-F17A-B40D71DB1C49}"/>
              </a:ext>
            </a:extLst>
          </p:cNvPr>
          <p:cNvSpPr txBox="1">
            <a:spLocks noChangeArrowheads="1"/>
          </p:cNvSpPr>
          <p:nvPr/>
        </p:nvSpPr>
        <p:spPr bwMode="auto">
          <a:xfrm>
            <a:off x="1286934" y="1485901"/>
            <a:ext cx="10492317" cy="1655233"/>
          </a:xfrm>
          <a:prstGeom prst="rect">
            <a:avLst/>
          </a:prstGeom>
          <a:solidFill>
            <a:srgbClr val="006A71"/>
          </a:solidFill>
          <a:ln w="9525">
            <a:noFill/>
            <a:miter lim="800000"/>
            <a:headEnd/>
            <a:tailEnd/>
          </a:ln>
        </p:spPr>
        <p:txBody>
          <a:bodyPr lIns="48000" tIns="0" rIns="0" bIns="0"/>
          <a:lstStyle>
            <a:lvl1pPr defTabSz="457200" eaLnBrk="0" hangingPunct="0">
              <a:defRPr sz="2400" b="1">
                <a:solidFill>
                  <a:schemeClr val="tx1"/>
                </a:solidFill>
                <a:latin typeface="Arial" charset="0"/>
                <a:ea typeface="ＭＳ Ｐゴシック" charset="-128"/>
              </a:defRPr>
            </a:lvl1pPr>
            <a:lvl2pPr marL="37931725" indent="-37474525" defTabSz="457200" eaLnBrk="0" hangingPunct="0">
              <a:defRPr sz="2400" b="1">
                <a:solidFill>
                  <a:schemeClr val="tx1"/>
                </a:solidFill>
                <a:latin typeface="Arial" charset="0"/>
                <a:ea typeface="ＭＳ Ｐゴシック" charset="-128"/>
              </a:defRPr>
            </a:lvl2pPr>
            <a:lvl3pPr eaLnBrk="0" hangingPunct="0">
              <a:defRPr sz="2400" b="1">
                <a:solidFill>
                  <a:schemeClr val="tx1"/>
                </a:solidFill>
                <a:latin typeface="Arial" charset="0"/>
                <a:ea typeface="ＭＳ Ｐゴシック" charset="-128"/>
              </a:defRPr>
            </a:lvl3pPr>
            <a:lvl4pPr eaLnBrk="0" hangingPunct="0">
              <a:defRPr sz="2400" b="1">
                <a:solidFill>
                  <a:schemeClr val="tx1"/>
                </a:solidFill>
                <a:latin typeface="Arial" charset="0"/>
                <a:ea typeface="ＭＳ Ｐゴシック" charset="-128"/>
              </a:defRPr>
            </a:lvl4pPr>
            <a:lvl5pPr eaLnBrk="0" hangingPunct="0">
              <a:defRPr sz="2400" b="1">
                <a:solidFill>
                  <a:schemeClr val="tx1"/>
                </a:solidFill>
                <a:latin typeface="Arial" charset="0"/>
                <a:ea typeface="ＭＳ Ｐゴシック" charset="-128"/>
              </a:defRPr>
            </a:lvl5pPr>
            <a:lvl6pPr marL="457200" eaLnBrk="0" fontAlgn="base" hangingPunct="0">
              <a:spcBef>
                <a:spcPct val="0"/>
              </a:spcBef>
              <a:spcAft>
                <a:spcPct val="0"/>
              </a:spcAft>
              <a:defRPr sz="2400" b="1">
                <a:solidFill>
                  <a:schemeClr val="tx1"/>
                </a:solidFill>
                <a:latin typeface="Arial" charset="0"/>
                <a:ea typeface="ＭＳ Ｐゴシック" charset="-128"/>
              </a:defRPr>
            </a:lvl6pPr>
            <a:lvl7pPr marL="914400" eaLnBrk="0" fontAlgn="base" hangingPunct="0">
              <a:spcBef>
                <a:spcPct val="0"/>
              </a:spcBef>
              <a:spcAft>
                <a:spcPct val="0"/>
              </a:spcAft>
              <a:defRPr sz="2400" b="1">
                <a:solidFill>
                  <a:schemeClr val="tx1"/>
                </a:solidFill>
                <a:latin typeface="Arial" charset="0"/>
                <a:ea typeface="ＭＳ Ｐゴシック" charset="-128"/>
              </a:defRPr>
            </a:lvl7pPr>
            <a:lvl8pPr marL="1371600" eaLnBrk="0" fontAlgn="base" hangingPunct="0">
              <a:spcBef>
                <a:spcPct val="0"/>
              </a:spcBef>
              <a:spcAft>
                <a:spcPct val="0"/>
              </a:spcAft>
              <a:defRPr sz="2400" b="1">
                <a:solidFill>
                  <a:schemeClr val="tx1"/>
                </a:solidFill>
                <a:latin typeface="Arial" charset="0"/>
                <a:ea typeface="ＭＳ Ｐゴシック" charset="-128"/>
              </a:defRPr>
            </a:lvl8pPr>
            <a:lvl9pPr marL="1828800" eaLnBrk="0" fontAlgn="base" hangingPunct="0">
              <a:spcBef>
                <a:spcPct val="0"/>
              </a:spcBef>
              <a:spcAft>
                <a:spcPct val="0"/>
              </a:spcAft>
              <a:defRPr sz="2400" b="1">
                <a:solidFill>
                  <a:schemeClr val="tx1"/>
                </a:solidFill>
                <a:latin typeface="Arial" charset="0"/>
                <a:ea typeface="ＭＳ Ｐゴシック" charset="-128"/>
              </a:defRPr>
            </a:lvl9pPr>
          </a:lstStyle>
          <a:p>
            <a:pPr eaLnBrk="1" hangingPunct="1">
              <a:lnSpc>
                <a:spcPts val="4400"/>
              </a:lnSpc>
              <a:defRPr/>
            </a:pPr>
            <a:endParaRPr lang="en-US" altLang="en-US" sz="4267" b="0" baseline="0">
              <a:solidFill>
                <a:schemeClr val="bg1"/>
              </a:solidFill>
              <a:latin typeface="Calibri" pitchFamily="34" charset="0"/>
            </a:endParaRPr>
          </a:p>
        </p:txBody>
      </p:sp>
      <p:sp>
        <p:nvSpPr>
          <p:cNvPr id="5" name="Rectangle 4">
            <a:extLst>
              <a:ext uri="{FF2B5EF4-FFF2-40B4-BE49-F238E27FC236}">
                <a16:creationId xmlns:a16="http://schemas.microsoft.com/office/drawing/2014/main" id="{AED00962-5112-DA5A-59B7-81B359329CC6}"/>
              </a:ext>
            </a:extLst>
          </p:cNvPr>
          <p:cNvSpPr/>
          <p:nvPr/>
        </p:nvSpPr>
        <p:spPr>
          <a:xfrm>
            <a:off x="1286934" y="3143251"/>
            <a:ext cx="10492317" cy="829733"/>
          </a:xfrm>
          <a:prstGeom prst="rect">
            <a:avLst/>
          </a:prstGeom>
          <a:solidFill>
            <a:srgbClr val="82CEC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baseline="0"/>
          </a:p>
        </p:txBody>
      </p:sp>
      <p:sp>
        <p:nvSpPr>
          <p:cNvPr id="6" name="Rectangle 5">
            <a:extLst>
              <a:ext uri="{FF2B5EF4-FFF2-40B4-BE49-F238E27FC236}">
                <a16:creationId xmlns:a16="http://schemas.microsoft.com/office/drawing/2014/main" id="{1E920D99-15D2-289F-014C-106221AE5A8E}"/>
              </a:ext>
            </a:extLst>
          </p:cNvPr>
          <p:cNvSpPr txBox="1">
            <a:spLocks noChangeArrowheads="1"/>
          </p:cNvSpPr>
          <p:nvPr/>
        </p:nvSpPr>
        <p:spPr bwMode="auto">
          <a:xfrm>
            <a:off x="1852084" y="3079751"/>
            <a:ext cx="8534400" cy="850900"/>
          </a:xfrm>
          <a:prstGeom prst="rect">
            <a:avLst/>
          </a:prstGeom>
          <a:noFill/>
          <a:ln w="9525">
            <a:noFill/>
            <a:miter lim="800000"/>
            <a:headEnd/>
            <a:tailEnd/>
          </a:ln>
        </p:spPr>
        <p:txBody>
          <a:bodyPr lIns="0" tIns="120000" rIns="0" bIns="0"/>
          <a:lstStyle>
            <a:lvl1pPr defTabSz="457200" eaLnBrk="0" hangingPunct="0">
              <a:defRPr sz="2400" b="1">
                <a:solidFill>
                  <a:schemeClr val="tx1"/>
                </a:solidFill>
                <a:latin typeface="Arial" charset="0"/>
                <a:ea typeface="ＭＳ Ｐゴシック" charset="-128"/>
              </a:defRPr>
            </a:lvl1pPr>
            <a:lvl2pPr marL="37931725" indent="-37474525" defTabSz="457200" eaLnBrk="0" hangingPunct="0">
              <a:defRPr sz="2400" b="1">
                <a:solidFill>
                  <a:schemeClr val="tx1"/>
                </a:solidFill>
                <a:latin typeface="Arial" charset="0"/>
                <a:ea typeface="ＭＳ Ｐゴシック" charset="-128"/>
              </a:defRPr>
            </a:lvl2pPr>
            <a:lvl3pPr eaLnBrk="0" hangingPunct="0">
              <a:defRPr sz="2400" b="1">
                <a:solidFill>
                  <a:schemeClr val="tx1"/>
                </a:solidFill>
                <a:latin typeface="Arial" charset="0"/>
                <a:ea typeface="ＭＳ Ｐゴシック" charset="-128"/>
              </a:defRPr>
            </a:lvl3pPr>
            <a:lvl4pPr eaLnBrk="0" hangingPunct="0">
              <a:defRPr sz="2400" b="1">
                <a:solidFill>
                  <a:schemeClr val="tx1"/>
                </a:solidFill>
                <a:latin typeface="Arial" charset="0"/>
                <a:ea typeface="ＭＳ Ｐゴシック" charset="-128"/>
              </a:defRPr>
            </a:lvl4pPr>
            <a:lvl5pPr eaLnBrk="0" hangingPunct="0">
              <a:defRPr sz="2400" b="1">
                <a:solidFill>
                  <a:schemeClr val="tx1"/>
                </a:solidFill>
                <a:latin typeface="Arial" charset="0"/>
                <a:ea typeface="ＭＳ Ｐゴシック" charset="-128"/>
              </a:defRPr>
            </a:lvl5pPr>
            <a:lvl6pPr marL="457200" eaLnBrk="0" fontAlgn="base" hangingPunct="0">
              <a:spcBef>
                <a:spcPct val="0"/>
              </a:spcBef>
              <a:spcAft>
                <a:spcPct val="0"/>
              </a:spcAft>
              <a:defRPr sz="2400" b="1">
                <a:solidFill>
                  <a:schemeClr val="tx1"/>
                </a:solidFill>
                <a:latin typeface="Arial" charset="0"/>
                <a:ea typeface="ＭＳ Ｐゴシック" charset="-128"/>
              </a:defRPr>
            </a:lvl6pPr>
            <a:lvl7pPr marL="914400" eaLnBrk="0" fontAlgn="base" hangingPunct="0">
              <a:spcBef>
                <a:spcPct val="0"/>
              </a:spcBef>
              <a:spcAft>
                <a:spcPct val="0"/>
              </a:spcAft>
              <a:defRPr sz="2400" b="1">
                <a:solidFill>
                  <a:schemeClr val="tx1"/>
                </a:solidFill>
                <a:latin typeface="Arial" charset="0"/>
                <a:ea typeface="ＭＳ Ｐゴシック" charset="-128"/>
              </a:defRPr>
            </a:lvl7pPr>
            <a:lvl8pPr marL="1371600" eaLnBrk="0" fontAlgn="base" hangingPunct="0">
              <a:spcBef>
                <a:spcPct val="0"/>
              </a:spcBef>
              <a:spcAft>
                <a:spcPct val="0"/>
              </a:spcAft>
              <a:defRPr sz="2400" b="1">
                <a:solidFill>
                  <a:schemeClr val="tx1"/>
                </a:solidFill>
                <a:latin typeface="Arial" charset="0"/>
                <a:ea typeface="ＭＳ Ｐゴシック" charset="-128"/>
              </a:defRPr>
            </a:lvl8pPr>
            <a:lvl9pPr marL="1828800" eaLnBrk="0" fontAlgn="base" hangingPunct="0">
              <a:spcBef>
                <a:spcPct val="0"/>
              </a:spcBef>
              <a:spcAft>
                <a:spcPct val="0"/>
              </a:spcAft>
              <a:defRPr sz="2400" b="1">
                <a:solidFill>
                  <a:schemeClr val="tx1"/>
                </a:solidFill>
                <a:latin typeface="Arial" charset="0"/>
                <a:ea typeface="ＭＳ Ｐゴシック" charset="-128"/>
              </a:defRPr>
            </a:lvl9pPr>
          </a:lstStyle>
          <a:p>
            <a:pPr eaLnBrk="1" hangingPunct="1">
              <a:lnSpc>
                <a:spcPts val="2667"/>
              </a:lnSpc>
              <a:buFont typeface="Arial" charset="0"/>
              <a:buNone/>
              <a:defRPr/>
            </a:pPr>
            <a:endParaRPr lang="en-US" altLang="en-US" sz="2667" b="0" baseline="0">
              <a:solidFill>
                <a:srgbClr val="FFFFFF"/>
              </a:solidFill>
            </a:endParaRPr>
          </a:p>
        </p:txBody>
      </p:sp>
      <p:pic>
        <p:nvPicPr>
          <p:cNvPr id="7" name="Picture 9">
            <a:extLst>
              <a:ext uri="{FF2B5EF4-FFF2-40B4-BE49-F238E27FC236}">
                <a16:creationId xmlns:a16="http://schemas.microsoft.com/office/drawing/2014/main" id="{7862AC72-3CDB-573D-C099-9E3F4E07E8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47468" y="220134"/>
            <a:ext cx="4536017"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a:extLst>
              <a:ext uri="{FF2B5EF4-FFF2-40B4-BE49-F238E27FC236}">
                <a16:creationId xmlns:a16="http://schemas.microsoft.com/office/drawing/2014/main" id="{A16C60F6-8A17-9D39-9267-2BBE3C862E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268" y="1485900"/>
            <a:ext cx="893233" cy="1593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 Placeholder 2"/>
          <p:cNvSpPr>
            <a:spLocks noGrp="1"/>
          </p:cNvSpPr>
          <p:nvPr>
            <p:ph type="subTitle" idx="1"/>
          </p:nvPr>
        </p:nvSpPr>
        <p:spPr>
          <a:xfrm>
            <a:off x="1456267" y="3198813"/>
            <a:ext cx="10210807" cy="690563"/>
          </a:xfrm>
        </p:spPr>
        <p:txBody>
          <a:bodyPr/>
          <a:lstStyle>
            <a:lvl1pPr marL="0" indent="0">
              <a:buFont typeface="Wingdings" pitchFamily="2" charset="2"/>
              <a:buNone/>
              <a:defRPr>
                <a:solidFill>
                  <a:schemeClr val="bg2"/>
                </a:solidFill>
              </a:defRPr>
            </a:lvl1pPr>
          </a:lstStyle>
          <a:p>
            <a:pPr lvl="0"/>
            <a:r>
              <a:rPr lang="en-US" altLang="en-US" noProof="0"/>
              <a:t>Click to edit Master subtitle style</a:t>
            </a:r>
            <a:endParaRPr lang="en-GB" altLang="en-US" noProof="0"/>
          </a:p>
        </p:txBody>
      </p:sp>
      <p:sp>
        <p:nvSpPr>
          <p:cNvPr id="23560" name="Title Placeholder 1"/>
          <p:cNvSpPr>
            <a:spLocks noGrp="1"/>
          </p:cNvSpPr>
          <p:nvPr>
            <p:ph type="ctrTitle"/>
          </p:nvPr>
        </p:nvSpPr>
        <p:spPr>
          <a:xfrm>
            <a:off x="1473201" y="1574800"/>
            <a:ext cx="10172700" cy="1420813"/>
          </a:xfrm>
        </p:spPr>
        <p:txBody>
          <a:bodyPr/>
          <a:lstStyle>
            <a:lvl1pPr>
              <a:defRPr>
                <a:solidFill>
                  <a:schemeClr val="bg1"/>
                </a:solidFill>
              </a:defRPr>
            </a:lvl1pPr>
          </a:lstStyle>
          <a:p>
            <a:pPr lvl="0"/>
            <a:r>
              <a:rPr lang="en-US" altLang="en-US" noProof="0"/>
              <a:t>Click to edit Master title style</a:t>
            </a:r>
            <a:endParaRPr lang="en-GB" altLang="en-US" noProof="0"/>
          </a:p>
        </p:txBody>
      </p:sp>
    </p:spTree>
    <p:extLst>
      <p:ext uri="{BB962C8B-B14F-4D97-AF65-F5344CB8AC3E}">
        <p14:creationId xmlns:p14="http://schemas.microsoft.com/office/powerpoint/2010/main" val="3366619787"/>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42533" y="1364195"/>
            <a:ext cx="9652000" cy="782639"/>
          </a:xfrm>
        </p:spPr>
        <p:txBody>
          <a:bodyPr/>
          <a:lstStyle/>
          <a:p>
            <a:r>
              <a:rPr lang="en-US"/>
              <a:t>Click to edit Master title style</a:t>
            </a:r>
            <a:endParaRPr lang="en-GB"/>
          </a:p>
        </p:txBody>
      </p:sp>
      <p:sp>
        <p:nvSpPr>
          <p:cNvPr id="3" name="Content Placeholder 2"/>
          <p:cNvSpPr>
            <a:spLocks noGrp="1"/>
          </p:cNvSpPr>
          <p:nvPr>
            <p:ph idx="1"/>
          </p:nvPr>
        </p:nvSpPr>
        <p:spPr>
          <a:xfrm>
            <a:off x="1661592" y="2342621"/>
            <a:ext cx="9616009" cy="4245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a:extLst>
              <a:ext uri="{FF2B5EF4-FFF2-40B4-BE49-F238E27FC236}">
                <a16:creationId xmlns:a16="http://schemas.microsoft.com/office/drawing/2014/main" id="{7603F173-66D3-70EA-4750-57658EFE1183}"/>
              </a:ext>
            </a:extLst>
          </p:cNvPr>
          <p:cNvSpPr>
            <a:spLocks noGrp="1"/>
          </p:cNvSpPr>
          <p:nvPr>
            <p:ph type="sldNum" sz="quarter" idx="10"/>
          </p:nvPr>
        </p:nvSpPr>
        <p:spPr/>
        <p:txBody>
          <a:bodyPr/>
          <a:lstStyle>
            <a:lvl1pPr>
              <a:defRPr/>
            </a:lvl1pPr>
          </a:lstStyle>
          <a:p>
            <a:fld id="{D091E174-E0FA-4603-9751-8143BA0BEDDC}" type="slidenum">
              <a:rPr lang="en-GB" altLang="en-US"/>
              <a:pPr/>
              <a:t>‹#›</a:t>
            </a:fld>
            <a:endParaRPr lang="en-GB" altLang="en-US"/>
          </a:p>
        </p:txBody>
      </p:sp>
    </p:spTree>
    <p:extLst>
      <p:ext uri="{BB962C8B-B14F-4D97-AF65-F5344CB8AC3E}">
        <p14:creationId xmlns:p14="http://schemas.microsoft.com/office/powerpoint/2010/main" val="15897513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5333"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Slide Number Placeholder 5">
            <a:extLst>
              <a:ext uri="{FF2B5EF4-FFF2-40B4-BE49-F238E27FC236}">
                <a16:creationId xmlns:a16="http://schemas.microsoft.com/office/drawing/2014/main" id="{83D28EAC-6E8D-9EC8-46F3-A4CF5EAD847F}"/>
              </a:ext>
            </a:extLst>
          </p:cNvPr>
          <p:cNvSpPr>
            <a:spLocks noGrp="1"/>
          </p:cNvSpPr>
          <p:nvPr>
            <p:ph type="sldNum" sz="quarter" idx="10"/>
          </p:nvPr>
        </p:nvSpPr>
        <p:spPr/>
        <p:txBody>
          <a:bodyPr/>
          <a:lstStyle>
            <a:lvl1pPr>
              <a:defRPr/>
            </a:lvl1pPr>
          </a:lstStyle>
          <a:p>
            <a:fld id="{7A7CF78C-41A3-4A23-AB64-64ABCF551649}" type="slidenum">
              <a:rPr lang="en-GB" altLang="en-US"/>
              <a:pPr/>
              <a:t>‹#›</a:t>
            </a:fld>
            <a:endParaRPr lang="en-GB" altLang="en-US"/>
          </a:p>
        </p:txBody>
      </p:sp>
    </p:spTree>
    <p:extLst>
      <p:ext uri="{BB962C8B-B14F-4D97-AF65-F5344CB8AC3E}">
        <p14:creationId xmlns:p14="http://schemas.microsoft.com/office/powerpoint/2010/main" val="33413398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661584" y="2173288"/>
            <a:ext cx="4415367" cy="44291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80151" y="2173288"/>
            <a:ext cx="4417483" cy="44291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5">
            <a:extLst>
              <a:ext uri="{FF2B5EF4-FFF2-40B4-BE49-F238E27FC236}">
                <a16:creationId xmlns:a16="http://schemas.microsoft.com/office/drawing/2014/main" id="{E9E8A4D5-AAC2-A03E-E693-AF8511843C4E}"/>
              </a:ext>
            </a:extLst>
          </p:cNvPr>
          <p:cNvSpPr>
            <a:spLocks noGrp="1"/>
          </p:cNvSpPr>
          <p:nvPr>
            <p:ph type="sldNum" sz="quarter" idx="10"/>
          </p:nvPr>
        </p:nvSpPr>
        <p:spPr/>
        <p:txBody>
          <a:bodyPr/>
          <a:lstStyle>
            <a:lvl1pPr>
              <a:defRPr/>
            </a:lvl1pPr>
          </a:lstStyle>
          <a:p>
            <a:fld id="{D304A425-E487-421D-B80D-832C69ACF9BC}" type="slidenum">
              <a:rPr lang="en-GB" altLang="en-US"/>
              <a:pPr/>
              <a:t>‹#›</a:t>
            </a:fld>
            <a:endParaRPr lang="en-GB" altLang="en-US"/>
          </a:p>
        </p:txBody>
      </p:sp>
    </p:spTree>
    <p:extLst>
      <p:ext uri="{BB962C8B-B14F-4D97-AF65-F5344CB8AC3E}">
        <p14:creationId xmlns:p14="http://schemas.microsoft.com/office/powerpoint/2010/main" val="30167933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4"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a:extLst>
              <a:ext uri="{FF2B5EF4-FFF2-40B4-BE49-F238E27FC236}">
                <a16:creationId xmlns:a16="http://schemas.microsoft.com/office/drawing/2014/main" id="{F42A758A-C731-8542-78A0-9E159373D10D}"/>
              </a:ext>
            </a:extLst>
          </p:cNvPr>
          <p:cNvSpPr>
            <a:spLocks noGrp="1"/>
          </p:cNvSpPr>
          <p:nvPr>
            <p:ph type="sldNum" sz="quarter" idx="10"/>
          </p:nvPr>
        </p:nvSpPr>
        <p:spPr/>
        <p:txBody>
          <a:bodyPr/>
          <a:lstStyle>
            <a:lvl1pPr>
              <a:defRPr/>
            </a:lvl1pPr>
          </a:lstStyle>
          <a:p>
            <a:fld id="{D4E1EC21-C982-4551-9F63-6E0E434AF9CB}" type="slidenum">
              <a:rPr lang="en-GB" altLang="en-US"/>
              <a:pPr/>
              <a:t>‹#›</a:t>
            </a:fld>
            <a:endParaRPr lang="en-GB" altLang="en-US"/>
          </a:p>
        </p:txBody>
      </p:sp>
    </p:spTree>
    <p:extLst>
      <p:ext uri="{BB962C8B-B14F-4D97-AF65-F5344CB8AC3E}">
        <p14:creationId xmlns:p14="http://schemas.microsoft.com/office/powerpoint/2010/main" val="42152402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5">
            <a:extLst>
              <a:ext uri="{FF2B5EF4-FFF2-40B4-BE49-F238E27FC236}">
                <a16:creationId xmlns:a16="http://schemas.microsoft.com/office/drawing/2014/main" id="{D4EC77A0-075A-B4B7-D518-5C4058DE8115}"/>
              </a:ext>
            </a:extLst>
          </p:cNvPr>
          <p:cNvSpPr>
            <a:spLocks noGrp="1"/>
          </p:cNvSpPr>
          <p:nvPr>
            <p:ph type="sldNum" sz="quarter" idx="10"/>
          </p:nvPr>
        </p:nvSpPr>
        <p:spPr/>
        <p:txBody>
          <a:bodyPr/>
          <a:lstStyle>
            <a:lvl1pPr>
              <a:defRPr/>
            </a:lvl1pPr>
          </a:lstStyle>
          <a:p>
            <a:fld id="{C456CB6B-277A-4F0F-80C9-ADF3DB33E779}" type="slidenum">
              <a:rPr lang="en-GB" altLang="en-US"/>
              <a:pPr/>
              <a:t>‹#›</a:t>
            </a:fld>
            <a:endParaRPr lang="en-GB" altLang="en-US"/>
          </a:p>
        </p:txBody>
      </p:sp>
    </p:spTree>
    <p:extLst>
      <p:ext uri="{BB962C8B-B14F-4D97-AF65-F5344CB8AC3E}">
        <p14:creationId xmlns:p14="http://schemas.microsoft.com/office/powerpoint/2010/main" val="15218457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36E313CA-D4EF-6CD0-F750-938F9B56A9AA}"/>
              </a:ext>
            </a:extLst>
          </p:cNvPr>
          <p:cNvSpPr>
            <a:spLocks noGrp="1"/>
          </p:cNvSpPr>
          <p:nvPr>
            <p:ph type="sldNum" sz="quarter" idx="10"/>
          </p:nvPr>
        </p:nvSpPr>
        <p:spPr/>
        <p:txBody>
          <a:bodyPr/>
          <a:lstStyle>
            <a:lvl1pPr>
              <a:defRPr/>
            </a:lvl1pPr>
          </a:lstStyle>
          <a:p>
            <a:fld id="{F56795F8-66C9-4B11-A04C-733AB8454164}" type="slidenum">
              <a:rPr lang="en-GB" altLang="en-US"/>
              <a:pPr/>
              <a:t>‹#›</a:t>
            </a:fld>
            <a:endParaRPr lang="en-GB" altLang="en-US"/>
          </a:p>
        </p:txBody>
      </p:sp>
    </p:spTree>
    <p:extLst>
      <p:ext uri="{BB962C8B-B14F-4D97-AF65-F5344CB8AC3E}">
        <p14:creationId xmlns:p14="http://schemas.microsoft.com/office/powerpoint/2010/main" val="28357065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49"/>
            <a:ext cx="4011084" cy="1162051"/>
          </a:xfrm>
        </p:spPr>
        <p:txBody>
          <a:bodyPr anchor="b"/>
          <a:lstStyle>
            <a:lvl1pPr algn="l">
              <a:defRPr sz="2667" b="1"/>
            </a:lvl1pPr>
          </a:lstStyle>
          <a:p>
            <a:r>
              <a:rPr lang="en-US"/>
              <a:t>Click to edit Master title style</a:t>
            </a:r>
            <a:endParaRPr lang="en-GB"/>
          </a:p>
        </p:txBody>
      </p:sp>
      <p:sp>
        <p:nvSpPr>
          <p:cNvPr id="3" name="Content Placeholder 2"/>
          <p:cNvSpPr>
            <a:spLocks noGrp="1"/>
          </p:cNvSpPr>
          <p:nvPr>
            <p:ph idx="1"/>
          </p:nvPr>
        </p:nvSpPr>
        <p:spPr>
          <a:xfrm>
            <a:off x="4766733" y="27305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Slide Number Placeholder 5">
            <a:extLst>
              <a:ext uri="{FF2B5EF4-FFF2-40B4-BE49-F238E27FC236}">
                <a16:creationId xmlns:a16="http://schemas.microsoft.com/office/drawing/2014/main" id="{D2A365E8-6CA9-A3A6-9415-4E2A985D7F34}"/>
              </a:ext>
            </a:extLst>
          </p:cNvPr>
          <p:cNvSpPr>
            <a:spLocks noGrp="1"/>
          </p:cNvSpPr>
          <p:nvPr>
            <p:ph type="sldNum" sz="quarter" idx="10"/>
          </p:nvPr>
        </p:nvSpPr>
        <p:spPr/>
        <p:txBody>
          <a:bodyPr/>
          <a:lstStyle>
            <a:lvl1pPr>
              <a:defRPr/>
            </a:lvl1pPr>
          </a:lstStyle>
          <a:p>
            <a:fld id="{4A762FFD-5464-4190-8DF4-AE1F14D8CC51}" type="slidenum">
              <a:rPr lang="en-GB" altLang="en-US"/>
              <a:pPr/>
              <a:t>‹#›</a:t>
            </a:fld>
            <a:endParaRPr lang="en-GB" altLang="en-US"/>
          </a:p>
        </p:txBody>
      </p:sp>
    </p:spTree>
    <p:extLst>
      <p:ext uri="{BB962C8B-B14F-4D97-AF65-F5344CB8AC3E}">
        <p14:creationId xmlns:p14="http://schemas.microsoft.com/office/powerpoint/2010/main" val="3671913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9446683" cy="566739"/>
          </a:xfrm>
        </p:spPr>
        <p:txBody>
          <a:bodyPr anchor="b"/>
          <a:lstStyle>
            <a:lvl1pPr algn="l">
              <a:defRPr sz="2667" b="1"/>
            </a:lvl1pPr>
          </a:lstStyle>
          <a:p>
            <a:r>
              <a:rPr lang="en-US"/>
              <a:t>Click to edit Master title style</a:t>
            </a:r>
            <a:endParaRPr lang="en-GB"/>
          </a:p>
        </p:txBody>
      </p:sp>
      <p:sp>
        <p:nvSpPr>
          <p:cNvPr id="3" name="Picture Placeholder 2"/>
          <p:cNvSpPr>
            <a:spLocks noGrp="1"/>
          </p:cNvSpPr>
          <p:nvPr>
            <p:ph type="pic" idx="1"/>
          </p:nvPr>
        </p:nvSpPr>
        <p:spPr>
          <a:xfrm>
            <a:off x="2389717" y="1117599"/>
            <a:ext cx="9412816" cy="360997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41"/>
            <a:ext cx="9463616"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Slide Number Placeholder 5">
            <a:extLst>
              <a:ext uri="{FF2B5EF4-FFF2-40B4-BE49-F238E27FC236}">
                <a16:creationId xmlns:a16="http://schemas.microsoft.com/office/drawing/2014/main" id="{D122F7F1-7C43-57A3-76E4-2E5111488077}"/>
              </a:ext>
            </a:extLst>
          </p:cNvPr>
          <p:cNvSpPr>
            <a:spLocks noGrp="1"/>
          </p:cNvSpPr>
          <p:nvPr>
            <p:ph type="sldNum" sz="quarter" idx="10"/>
          </p:nvPr>
        </p:nvSpPr>
        <p:spPr/>
        <p:txBody>
          <a:bodyPr/>
          <a:lstStyle>
            <a:lvl1pPr>
              <a:defRPr/>
            </a:lvl1pPr>
          </a:lstStyle>
          <a:p>
            <a:fld id="{967854C3-EEF5-4A5E-9B81-5520F344E0A1}" type="slidenum">
              <a:rPr lang="en-GB" altLang="en-US"/>
              <a:pPr/>
              <a:t>‹#›</a:t>
            </a:fld>
            <a:endParaRPr lang="en-GB" altLang="en-US"/>
          </a:p>
        </p:txBody>
      </p:sp>
    </p:spTree>
    <p:extLst>
      <p:ext uri="{BB962C8B-B14F-4D97-AF65-F5344CB8AC3E}">
        <p14:creationId xmlns:p14="http://schemas.microsoft.com/office/powerpoint/2010/main" val="823840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GB"/>
              <a:t>Click to edit Master title style</a:t>
            </a:r>
            <a:endParaRPr lang="en-US"/>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CC86F6C-4ACD-2142-8A85-51085CA2462E}" type="datetimeFigureOut">
              <a:rPr lang="en-US" smtClean="0"/>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52C8CD-56F5-924B-AB4A-4F6004FA9B07}" type="slidenum">
              <a:rPr lang="en-US" smtClean="0"/>
              <a:t>‹#›</a:t>
            </a:fld>
            <a:endParaRPr lang="en-US"/>
          </a:p>
        </p:txBody>
      </p:sp>
    </p:spTree>
    <p:extLst>
      <p:ext uri="{BB962C8B-B14F-4D97-AF65-F5344CB8AC3E}">
        <p14:creationId xmlns:p14="http://schemas.microsoft.com/office/powerpoint/2010/main" val="2452352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a:extLst>
              <a:ext uri="{FF2B5EF4-FFF2-40B4-BE49-F238E27FC236}">
                <a16:creationId xmlns:a16="http://schemas.microsoft.com/office/drawing/2014/main" id="{F6A786C2-336D-D7B0-5610-88F2F473919F}"/>
              </a:ext>
            </a:extLst>
          </p:cNvPr>
          <p:cNvSpPr>
            <a:spLocks noGrp="1"/>
          </p:cNvSpPr>
          <p:nvPr>
            <p:ph type="sldNum" sz="quarter" idx="10"/>
          </p:nvPr>
        </p:nvSpPr>
        <p:spPr/>
        <p:txBody>
          <a:bodyPr/>
          <a:lstStyle>
            <a:lvl1pPr>
              <a:defRPr/>
            </a:lvl1pPr>
          </a:lstStyle>
          <a:p>
            <a:fld id="{95FEAADF-D6D2-47AE-BDC3-DC77042ACE2A}" type="slidenum">
              <a:rPr lang="en-GB" altLang="en-US"/>
              <a:pPr/>
              <a:t>‹#›</a:t>
            </a:fld>
            <a:endParaRPr lang="en-GB" altLang="en-US"/>
          </a:p>
        </p:txBody>
      </p:sp>
    </p:spTree>
    <p:extLst>
      <p:ext uri="{BB962C8B-B14F-4D97-AF65-F5344CB8AC3E}">
        <p14:creationId xmlns:p14="http://schemas.microsoft.com/office/powerpoint/2010/main" val="20503120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2534" y="1177925"/>
            <a:ext cx="2531533" cy="542448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661584" y="1177925"/>
            <a:ext cx="7397749" cy="54244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a:extLst>
              <a:ext uri="{FF2B5EF4-FFF2-40B4-BE49-F238E27FC236}">
                <a16:creationId xmlns:a16="http://schemas.microsoft.com/office/drawing/2014/main" id="{E8BA9643-81D3-6B5E-709C-23271677BD5A}"/>
              </a:ext>
            </a:extLst>
          </p:cNvPr>
          <p:cNvSpPr>
            <a:spLocks noGrp="1"/>
          </p:cNvSpPr>
          <p:nvPr>
            <p:ph type="sldNum" sz="quarter" idx="10"/>
          </p:nvPr>
        </p:nvSpPr>
        <p:spPr/>
        <p:txBody>
          <a:bodyPr/>
          <a:lstStyle>
            <a:lvl1pPr>
              <a:defRPr/>
            </a:lvl1pPr>
          </a:lstStyle>
          <a:p>
            <a:fld id="{33A26B47-FC3B-4EA2-B258-662CEDE4E765}" type="slidenum">
              <a:rPr lang="en-GB" altLang="en-US"/>
              <a:pPr/>
              <a:t>‹#›</a:t>
            </a:fld>
            <a:endParaRPr lang="en-GB" altLang="en-US"/>
          </a:p>
        </p:txBody>
      </p:sp>
    </p:spTree>
    <p:extLst>
      <p:ext uri="{BB962C8B-B14F-4D97-AF65-F5344CB8AC3E}">
        <p14:creationId xmlns:p14="http://schemas.microsoft.com/office/powerpoint/2010/main" val="5233801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Picture 5" descr="MainBlueWhitePlainBubbleLar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9793" y="1052736"/>
            <a:ext cx="5390400" cy="4042800"/>
          </a:xfrm>
          <a:prstGeom prst="rect">
            <a:avLst/>
          </a:prstGeom>
        </p:spPr>
      </p:pic>
      <p:sp>
        <p:nvSpPr>
          <p:cNvPr id="3" name="Subtitle 2"/>
          <p:cNvSpPr>
            <a:spLocks noGrp="1"/>
          </p:cNvSpPr>
          <p:nvPr>
            <p:ph type="subTitle" idx="1" hasCustomPrompt="1"/>
          </p:nvPr>
        </p:nvSpPr>
        <p:spPr>
          <a:xfrm>
            <a:off x="2007029" y="5266492"/>
            <a:ext cx="8534400" cy="528406"/>
          </a:xfrm>
        </p:spPr>
        <p:txBody>
          <a:bodyPr>
            <a:normAutofit/>
          </a:bodyPr>
          <a:lstStyle>
            <a:lvl1pPr marL="0" indent="0" algn="ctr">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of presentation here</a:t>
            </a:r>
          </a:p>
        </p:txBody>
      </p:sp>
      <p:sp>
        <p:nvSpPr>
          <p:cNvPr id="9" name="Title 8"/>
          <p:cNvSpPr>
            <a:spLocks noGrp="1"/>
          </p:cNvSpPr>
          <p:nvPr>
            <p:ph type="title" hasCustomPrompt="1"/>
          </p:nvPr>
        </p:nvSpPr>
        <p:spPr>
          <a:xfrm>
            <a:off x="3609629" y="1268760"/>
            <a:ext cx="4790628" cy="3096344"/>
          </a:xfrm>
        </p:spPr>
        <p:txBody>
          <a:bodyPr>
            <a:normAutofit/>
          </a:bodyPr>
          <a:lstStyle>
            <a:lvl1pPr>
              <a:defRPr sz="3200" baseline="0"/>
            </a:lvl1pPr>
          </a:lstStyle>
          <a:p>
            <a:r>
              <a:rPr lang="en-GB"/>
              <a:t>Title of presentation here</a:t>
            </a:r>
          </a:p>
        </p:txBody>
      </p:sp>
      <p:pic>
        <p:nvPicPr>
          <p:cNvPr id="2" name="Picture 1" descr="Excellent Care Bubble and Bars socmed blank PPT@4x.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371" y="5906823"/>
            <a:ext cx="11329259" cy="820636"/>
          </a:xfrm>
          <a:prstGeom prst="rect">
            <a:avLst/>
          </a:prstGeom>
        </p:spPr>
      </p:pic>
      <p:sp>
        <p:nvSpPr>
          <p:cNvPr id="11" name="Content Placeholder 10"/>
          <p:cNvSpPr>
            <a:spLocks noGrp="1"/>
          </p:cNvSpPr>
          <p:nvPr>
            <p:ph sz="quarter" idx="10" hasCustomPrompt="1"/>
          </p:nvPr>
        </p:nvSpPr>
        <p:spPr>
          <a:xfrm>
            <a:off x="1487487" y="6120000"/>
            <a:ext cx="10273143" cy="325140"/>
          </a:xfrm>
        </p:spPr>
        <p:txBody>
          <a:bodyPr>
            <a:noAutofit/>
          </a:bodyPr>
          <a:lstStyle>
            <a:lvl1pPr marL="0" indent="0">
              <a:buNone/>
              <a:defRPr sz="1200" baseline="0">
                <a:solidFill>
                  <a:srgbClr val="0072C6"/>
                </a:solidFill>
              </a:defRPr>
            </a:lvl1pPr>
          </a:lstStyle>
          <a:p>
            <a:pPr lvl="0"/>
            <a:r>
              <a:rPr lang="en-GB"/>
              <a:t>Put division or department here</a:t>
            </a:r>
          </a:p>
        </p:txBody>
      </p:sp>
    </p:spTree>
    <p:extLst>
      <p:ext uri="{BB962C8B-B14F-4D97-AF65-F5344CB8AC3E}">
        <p14:creationId xmlns:p14="http://schemas.microsoft.com/office/powerpoint/2010/main" val="32301928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007029" y="5266492"/>
            <a:ext cx="8534400" cy="528406"/>
          </a:xfrm>
        </p:spPr>
        <p:txBody>
          <a:bodyPr>
            <a:normAutofit/>
          </a:bodyPr>
          <a:lstStyle>
            <a:lvl1pPr marL="0" indent="0" algn="ctr">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of presentation here</a:t>
            </a:r>
          </a:p>
        </p:txBody>
      </p:sp>
      <p:pic>
        <p:nvPicPr>
          <p:cNvPr id="2" name="Picture 1" descr="Excellent Care Bubble and Bars socmed blank PPT@4x.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371" y="5906823"/>
            <a:ext cx="11329259" cy="820636"/>
          </a:xfrm>
          <a:prstGeom prst="rect">
            <a:avLst/>
          </a:prstGeom>
        </p:spPr>
      </p:pic>
      <p:sp>
        <p:nvSpPr>
          <p:cNvPr id="11" name="Content Placeholder 10"/>
          <p:cNvSpPr>
            <a:spLocks noGrp="1"/>
          </p:cNvSpPr>
          <p:nvPr>
            <p:ph sz="quarter" idx="10" hasCustomPrompt="1"/>
          </p:nvPr>
        </p:nvSpPr>
        <p:spPr>
          <a:xfrm>
            <a:off x="1487487" y="6120000"/>
            <a:ext cx="10273143" cy="325140"/>
          </a:xfrm>
        </p:spPr>
        <p:txBody>
          <a:bodyPr>
            <a:noAutofit/>
          </a:bodyPr>
          <a:lstStyle>
            <a:lvl1pPr marL="0" indent="0">
              <a:buNone/>
              <a:defRPr sz="1200" baseline="0">
                <a:solidFill>
                  <a:srgbClr val="0072C6"/>
                </a:solidFill>
              </a:defRPr>
            </a:lvl1pPr>
          </a:lstStyle>
          <a:p>
            <a:pPr lvl="0"/>
            <a:r>
              <a:rPr lang="en-GB"/>
              <a:t>Put division or department here</a:t>
            </a:r>
          </a:p>
        </p:txBody>
      </p:sp>
    </p:spTree>
    <p:extLst>
      <p:ext uri="{BB962C8B-B14F-4D97-AF65-F5344CB8AC3E}">
        <p14:creationId xmlns:p14="http://schemas.microsoft.com/office/powerpoint/2010/main" val="30960397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Blank - No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A003AC-A943-4E55-BF65-76A85D3C3F83}" type="datetimeFigureOut">
              <a:rPr lang="en-GB" smtClean="0"/>
              <a:t>15/04/2024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8044B32-6C95-4A6B-AED0-46E64ECD4406}" type="slidenum">
              <a:rPr lang="en-GB" smtClean="0"/>
              <a:t>‹#›</a:t>
            </a:fld>
            <a:endParaRPr lang="en-GB"/>
          </a:p>
        </p:txBody>
      </p:sp>
    </p:spTree>
    <p:extLst>
      <p:ext uri="{BB962C8B-B14F-4D97-AF65-F5344CB8AC3E}">
        <p14:creationId xmlns:p14="http://schemas.microsoft.com/office/powerpoint/2010/main" val="21941367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Blank - No Logo - Section Head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A003AC-A943-4E55-BF65-76A85D3C3F83}" type="datetimeFigureOut">
              <a:rPr lang="en-GB" smtClean="0"/>
              <a:t>15/04/2024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8044B32-6C95-4A6B-AED0-46E64ECD4406}" type="slidenum">
              <a:rPr lang="en-GB" smtClean="0"/>
              <a:t>‹#›</a:t>
            </a:fld>
            <a:endParaRPr lang="en-GB"/>
          </a:p>
        </p:txBody>
      </p:sp>
      <p:sp>
        <p:nvSpPr>
          <p:cNvPr id="5"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6"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807314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lank - No Logo - Title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A003AC-A943-4E55-BF65-76A85D3C3F83}" type="datetimeFigureOut">
              <a:rPr lang="en-GB" smtClean="0"/>
              <a:t>15/04/2024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8044B32-6C95-4A6B-AED0-46E64ECD4406}" type="slidenum">
              <a:rPr lang="en-GB" smtClean="0"/>
              <a:t>‹#›</a:t>
            </a:fld>
            <a:endParaRPr lang="en-GB"/>
          </a:p>
        </p:txBody>
      </p:sp>
      <p:sp>
        <p:nvSpPr>
          <p:cNvPr id="9" name="Title 1"/>
          <p:cNvSpPr>
            <a:spLocks noGrp="1"/>
          </p:cNvSpPr>
          <p:nvPr>
            <p:ph type="title"/>
          </p:nvPr>
        </p:nvSpPr>
        <p:spPr>
          <a:xfrm>
            <a:off x="623392" y="404663"/>
            <a:ext cx="10972800" cy="1143000"/>
          </a:xfrm>
        </p:spPr>
        <p:txBody>
          <a:bodyPr/>
          <a:lstStyle/>
          <a:p>
            <a:r>
              <a:rPr lang="en-US"/>
              <a:t>Click to edit Master title style</a:t>
            </a:r>
            <a:endParaRPr lang="en-GB"/>
          </a:p>
        </p:txBody>
      </p:sp>
      <p:sp>
        <p:nvSpPr>
          <p:cNvPr id="10" name="Content Placeholder 2"/>
          <p:cNvSpPr>
            <a:spLocks noGrp="1"/>
          </p:cNvSpPr>
          <p:nvPr>
            <p:ph idx="1"/>
          </p:nvPr>
        </p:nvSpPr>
        <p:spPr>
          <a:xfrm>
            <a:off x="623392" y="1844824"/>
            <a:ext cx="10972800" cy="3528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091554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_Blank - No Logo - Titl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A003AC-A943-4E55-BF65-76A85D3C3F83}" type="datetimeFigureOut">
              <a:rPr lang="en-GB" smtClean="0"/>
              <a:t>15/04/2024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8044B32-6C95-4A6B-AED0-46E64ECD4406}" type="slidenum">
              <a:rPr lang="en-GB" smtClean="0"/>
              <a:t>‹#›</a:t>
            </a:fld>
            <a:endParaRPr lang="en-GB"/>
          </a:p>
        </p:txBody>
      </p:sp>
      <p:sp>
        <p:nvSpPr>
          <p:cNvPr id="9" name="Title 1"/>
          <p:cNvSpPr>
            <a:spLocks noGrp="1"/>
          </p:cNvSpPr>
          <p:nvPr>
            <p:ph type="title"/>
          </p:nvPr>
        </p:nvSpPr>
        <p:spPr>
          <a:xfrm>
            <a:off x="623392" y="404663"/>
            <a:ext cx="10972800" cy="1143000"/>
          </a:xfrm>
        </p:spPr>
        <p:txBody>
          <a:bodyPr/>
          <a:lstStyle/>
          <a:p>
            <a:r>
              <a:rPr lang="en-US"/>
              <a:t>Click to edit Master title style</a:t>
            </a:r>
            <a:endParaRPr lang="en-GB"/>
          </a:p>
        </p:txBody>
      </p:sp>
    </p:spTree>
    <p:extLst>
      <p:ext uri="{BB962C8B-B14F-4D97-AF65-F5344CB8AC3E}">
        <p14:creationId xmlns:p14="http://schemas.microsoft.com/office/powerpoint/2010/main" val="7685696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A003AC-A943-4E55-BF65-76A85D3C3F83}" type="datetimeFigureOut">
              <a:rPr lang="en-GB" smtClean="0"/>
              <a:t>15/04/2024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8044B32-6C95-4A6B-AED0-46E64ECD4406}" type="slidenum">
              <a:rPr lang="en-GB" smtClean="0"/>
              <a:t>‹#›</a:t>
            </a:fld>
            <a:endParaRPr lang="en-GB"/>
          </a:p>
        </p:txBody>
      </p:sp>
    </p:spTree>
    <p:extLst>
      <p:ext uri="{BB962C8B-B14F-4D97-AF65-F5344CB8AC3E}">
        <p14:creationId xmlns:p14="http://schemas.microsoft.com/office/powerpoint/2010/main" val="1899300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623392" y="2708921"/>
            <a:ext cx="10972800" cy="3528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A003AC-A943-4E55-BF65-76A85D3C3F83}" type="datetimeFigureOut">
              <a:rPr lang="en-GB" smtClean="0"/>
              <a:t>15/04/2024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044B32-6C95-4A6B-AED0-46E64ECD4406}" type="slidenum">
              <a:rPr lang="en-GB" smtClean="0"/>
              <a:t>‹#›</a:t>
            </a:fld>
            <a:endParaRPr lang="en-GB"/>
          </a:p>
        </p:txBody>
      </p:sp>
    </p:spTree>
    <p:extLst>
      <p:ext uri="{BB962C8B-B14F-4D97-AF65-F5344CB8AC3E}">
        <p14:creationId xmlns:p14="http://schemas.microsoft.com/office/powerpoint/2010/main" val="2487587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9" Type="http://schemas.openxmlformats.org/officeDocument/2006/relationships/slideLayout" Target="../slideLayouts/slideLayout130.xml"/><Relationship Id="rId21" Type="http://schemas.openxmlformats.org/officeDocument/2006/relationships/slideLayout" Target="../slideLayouts/slideLayout112.xml"/><Relationship Id="rId34" Type="http://schemas.openxmlformats.org/officeDocument/2006/relationships/slideLayout" Target="../slideLayouts/slideLayout125.xml"/><Relationship Id="rId42" Type="http://schemas.openxmlformats.org/officeDocument/2006/relationships/slideLayout" Target="../slideLayouts/slideLayout133.xml"/><Relationship Id="rId47" Type="http://schemas.openxmlformats.org/officeDocument/2006/relationships/slideLayout" Target="../slideLayouts/slideLayout138.xml"/><Relationship Id="rId50" Type="http://schemas.openxmlformats.org/officeDocument/2006/relationships/image" Target="../media/image6.png"/><Relationship Id="rId7" Type="http://schemas.openxmlformats.org/officeDocument/2006/relationships/slideLayout" Target="../slideLayouts/slideLayout9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9" Type="http://schemas.openxmlformats.org/officeDocument/2006/relationships/slideLayout" Target="../slideLayouts/slideLayout120.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slideLayout" Target="../slideLayouts/slideLayout123.xml"/><Relationship Id="rId37" Type="http://schemas.openxmlformats.org/officeDocument/2006/relationships/slideLayout" Target="../slideLayouts/slideLayout128.xml"/><Relationship Id="rId40" Type="http://schemas.openxmlformats.org/officeDocument/2006/relationships/slideLayout" Target="../slideLayouts/slideLayout131.xml"/><Relationship Id="rId45" Type="http://schemas.openxmlformats.org/officeDocument/2006/relationships/slideLayout" Target="../slideLayouts/slideLayout136.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36" Type="http://schemas.openxmlformats.org/officeDocument/2006/relationships/slideLayout" Target="../slideLayouts/slideLayout127.xml"/><Relationship Id="rId49" Type="http://schemas.openxmlformats.org/officeDocument/2006/relationships/theme" Target="../theme/theme10.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31" Type="http://schemas.openxmlformats.org/officeDocument/2006/relationships/slideLayout" Target="../slideLayouts/slideLayout122.xml"/><Relationship Id="rId44" Type="http://schemas.openxmlformats.org/officeDocument/2006/relationships/slideLayout" Target="../slideLayouts/slideLayout135.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slideLayout" Target="../slideLayouts/slideLayout126.xml"/><Relationship Id="rId43" Type="http://schemas.openxmlformats.org/officeDocument/2006/relationships/slideLayout" Target="../slideLayouts/slideLayout134.xml"/><Relationship Id="rId48" Type="http://schemas.openxmlformats.org/officeDocument/2006/relationships/slideLayout" Target="../slideLayouts/slideLayout139.xml"/><Relationship Id="rId8" Type="http://schemas.openxmlformats.org/officeDocument/2006/relationships/slideLayout" Target="../slideLayouts/slideLayout99.xml"/><Relationship Id="rId3" Type="http://schemas.openxmlformats.org/officeDocument/2006/relationships/slideLayout" Target="../slideLayouts/slideLayout94.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slideLayout" Target="../slideLayouts/slideLayout124.xml"/><Relationship Id="rId38" Type="http://schemas.openxmlformats.org/officeDocument/2006/relationships/slideLayout" Target="../slideLayouts/slideLayout129.xml"/><Relationship Id="rId46" Type="http://schemas.openxmlformats.org/officeDocument/2006/relationships/slideLayout" Target="../slideLayouts/slideLayout137.xml"/><Relationship Id="rId20" Type="http://schemas.openxmlformats.org/officeDocument/2006/relationships/slideLayout" Target="../slideLayouts/slideLayout111.xml"/><Relationship Id="rId41" Type="http://schemas.openxmlformats.org/officeDocument/2006/relationships/slideLayout" Target="../slideLayouts/slideLayout132.xml"/><Relationship Id="rId1" Type="http://schemas.openxmlformats.org/officeDocument/2006/relationships/slideLayout" Target="../slideLayouts/slideLayout92.xml"/><Relationship Id="rId6" Type="http://schemas.openxmlformats.org/officeDocument/2006/relationships/slideLayout" Target="../slideLayouts/slideLayout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theme" Target="../theme/theme6.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7.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4.jpe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GB"/>
              <a:t>Click to edit Master title style</a:t>
            </a:r>
            <a:endParaRPr lang="en-US"/>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FCD3CFA-4DDC-43FC-968A-540737FDA836}" type="datetimeFigureOut">
              <a:rPr lang="en-GB" smtClean="0"/>
              <a:t>15/04/2024</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50FC886-343C-4B72-AFE6-F0497CBE7873}" type="slidenum">
              <a:rPr lang="en-GB" smtClean="0"/>
              <a:t>‹#›</a:t>
            </a:fld>
            <a:endParaRPr lang="en-GB"/>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7035047"/>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50" cstate="print">
            <a:extLst>
              <a:ext uri="{28A0092B-C50C-407E-A947-70E740481C1C}">
                <a14:useLocalDpi xmlns:a14="http://schemas.microsoft.com/office/drawing/2010/main" val="0"/>
              </a:ext>
            </a:extLst>
          </a:blip>
          <a:stretch>
            <a:fillRect/>
          </a:stretch>
        </p:blipFill>
        <p:spPr bwMode="auto">
          <a:xfrm>
            <a:off x="8880310" y="288001"/>
            <a:ext cx="2814709" cy="10001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23392" y="1268760"/>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3392" y="2564905"/>
            <a:ext cx="10972800" cy="3600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A003AC-A943-4E55-BF65-76A85D3C3F83}" type="datetimeFigureOut">
              <a:rPr lang="en-GB" smtClean="0"/>
              <a:t>15/04/2024</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044B32-6C95-4A6B-AED0-46E64ECD4406}" type="slidenum">
              <a:rPr lang="en-GB" smtClean="0"/>
              <a:t>‹#›</a:t>
            </a:fld>
            <a:endParaRPr lang="en-GB"/>
          </a:p>
        </p:txBody>
      </p:sp>
    </p:spTree>
    <p:extLst>
      <p:ext uri="{BB962C8B-B14F-4D97-AF65-F5344CB8AC3E}">
        <p14:creationId xmlns:p14="http://schemas.microsoft.com/office/powerpoint/2010/main" val="2310319080"/>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1" r:id="rId12"/>
    <p:sldLayoutId id="2147484032" r:id="rId13"/>
    <p:sldLayoutId id="2147484033" r:id="rId14"/>
    <p:sldLayoutId id="2147484034" r:id="rId15"/>
    <p:sldLayoutId id="2147484035" r:id="rId16"/>
    <p:sldLayoutId id="2147484036" r:id="rId17"/>
    <p:sldLayoutId id="2147484037" r:id="rId18"/>
    <p:sldLayoutId id="2147484038" r:id="rId19"/>
    <p:sldLayoutId id="2147484039" r:id="rId20"/>
    <p:sldLayoutId id="2147484040" r:id="rId21"/>
    <p:sldLayoutId id="2147484041" r:id="rId22"/>
    <p:sldLayoutId id="2147484042" r:id="rId23"/>
    <p:sldLayoutId id="2147484043" r:id="rId24"/>
    <p:sldLayoutId id="2147484044" r:id="rId25"/>
    <p:sldLayoutId id="2147484045" r:id="rId26"/>
    <p:sldLayoutId id="2147484046" r:id="rId27"/>
    <p:sldLayoutId id="2147484047" r:id="rId28"/>
    <p:sldLayoutId id="2147484048" r:id="rId29"/>
    <p:sldLayoutId id="2147484049" r:id="rId30"/>
    <p:sldLayoutId id="2147484050" r:id="rId31"/>
    <p:sldLayoutId id="2147484051" r:id="rId32"/>
    <p:sldLayoutId id="2147484052" r:id="rId33"/>
    <p:sldLayoutId id="2147484053" r:id="rId34"/>
    <p:sldLayoutId id="2147484054" r:id="rId35"/>
    <p:sldLayoutId id="2147484055" r:id="rId36"/>
    <p:sldLayoutId id="2147484056" r:id="rId37"/>
    <p:sldLayoutId id="2147484057" r:id="rId38"/>
    <p:sldLayoutId id="2147484058" r:id="rId39"/>
    <p:sldLayoutId id="2147484059" r:id="rId40"/>
    <p:sldLayoutId id="2147484060" r:id="rId41"/>
    <p:sldLayoutId id="2147484061" r:id="rId42"/>
    <p:sldLayoutId id="2147484062" r:id="rId43"/>
    <p:sldLayoutId id="2147484063" r:id="rId44"/>
    <p:sldLayoutId id="2147484064" r:id="rId45"/>
    <p:sldLayoutId id="2147484065" r:id="rId46"/>
    <p:sldLayoutId id="2147484066" r:id="rId47"/>
    <p:sldLayoutId id="2147484067" r:id="rId48"/>
  </p:sldLayoutIdLst>
  <p:txStyles>
    <p:titleStyle>
      <a:lvl1pPr algn="ctr" defTabSz="914400" rtl="0" eaLnBrk="1" latinLnBrk="0" hangingPunct="1">
        <a:spcBef>
          <a:spcPct val="0"/>
        </a:spcBef>
        <a:buNone/>
        <a:defRPr sz="4400" kern="1200">
          <a:solidFill>
            <a:srgbClr val="0072C6"/>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0072C6"/>
        </a:buClr>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1830AE-146B-9098-07BF-E63845FA98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C562A88-1773-0B27-ED74-675253FF59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744122A-B049-1B44-6A4C-5A6944DB81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C86F6C-4ACD-2142-8A85-51085CA2462E}" type="datetimeFigureOut">
              <a:rPr lang="en-US" smtClean="0"/>
              <a:t>4/15/2024</a:t>
            </a:fld>
            <a:endParaRPr lang="en-US"/>
          </a:p>
        </p:txBody>
      </p:sp>
      <p:sp>
        <p:nvSpPr>
          <p:cNvPr id="5" name="Footer Placeholder 4">
            <a:extLst>
              <a:ext uri="{FF2B5EF4-FFF2-40B4-BE49-F238E27FC236}">
                <a16:creationId xmlns:a16="http://schemas.microsoft.com/office/drawing/2014/main" id="{36F0E3A2-256A-4690-18F5-A26269A4B9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858F05-2144-29F9-AD50-DFBFDB5414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52C8CD-56F5-924B-AB4A-4F6004FA9B07}" type="slidenum">
              <a:rPr lang="en-US" smtClean="0"/>
              <a:t>‹#›</a:t>
            </a:fld>
            <a:endParaRPr lang="en-US"/>
          </a:p>
        </p:txBody>
      </p:sp>
    </p:spTree>
    <p:extLst>
      <p:ext uri="{BB962C8B-B14F-4D97-AF65-F5344CB8AC3E}">
        <p14:creationId xmlns:p14="http://schemas.microsoft.com/office/powerpoint/2010/main" val="3523328681"/>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C963A1-AC6C-45E8-9A5E-5724DC43F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06ACFE-E4D6-411B-9ADC-FFC9D7DBBD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DBF1BF-AB6C-4EA7-A16A-0C6C9EFA13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CD3CFA-4DDC-43FC-968A-540737FDA836}" type="datetimeFigureOut">
              <a:rPr lang="en-GB" smtClean="0"/>
              <a:t>15/04/2024</a:t>
            </a:fld>
            <a:endParaRPr lang="en-GB"/>
          </a:p>
        </p:txBody>
      </p:sp>
      <p:sp>
        <p:nvSpPr>
          <p:cNvPr id="5" name="Footer Placeholder 4">
            <a:extLst>
              <a:ext uri="{FF2B5EF4-FFF2-40B4-BE49-F238E27FC236}">
                <a16:creationId xmlns:a16="http://schemas.microsoft.com/office/drawing/2014/main" id="{6F1E0E1F-777F-42FA-A4A2-320208497D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Inclusive Recruitment: Learnings from the HCSW Programme</a:t>
            </a:r>
          </a:p>
        </p:txBody>
      </p:sp>
      <p:sp>
        <p:nvSpPr>
          <p:cNvPr id="6" name="Slide Number Placeholder 5">
            <a:extLst>
              <a:ext uri="{FF2B5EF4-FFF2-40B4-BE49-F238E27FC236}">
                <a16:creationId xmlns:a16="http://schemas.microsoft.com/office/drawing/2014/main" id="{C91CC28B-BDF3-45C3-92FF-6562C624CA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0FC886-343C-4B72-AFE6-F0497CBE7873}" type="slidenum">
              <a:rPr lang="en-GB" smtClean="0"/>
              <a:t>‹#›</a:t>
            </a:fld>
            <a:endParaRPr lang="en-GB"/>
          </a:p>
        </p:txBody>
      </p:sp>
    </p:spTree>
    <p:extLst>
      <p:ext uri="{BB962C8B-B14F-4D97-AF65-F5344CB8AC3E}">
        <p14:creationId xmlns:p14="http://schemas.microsoft.com/office/powerpoint/2010/main" val="3503698957"/>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C963A1-AC6C-45E8-9A5E-5724DC43F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06ACFE-E4D6-411B-9ADC-FFC9D7DBBD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DBF1BF-AB6C-4EA7-A16A-0C6C9EFA13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6F1E0E1F-777F-42FA-A4A2-320208497D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Inclusive Recruitment: Learnings from the HCSW Programme</a:t>
            </a:r>
          </a:p>
        </p:txBody>
      </p:sp>
      <p:sp>
        <p:nvSpPr>
          <p:cNvPr id="6" name="Slide Number Placeholder 5">
            <a:extLst>
              <a:ext uri="{FF2B5EF4-FFF2-40B4-BE49-F238E27FC236}">
                <a16:creationId xmlns:a16="http://schemas.microsoft.com/office/drawing/2014/main" id="{C91CC28B-BDF3-45C3-92FF-6562C624CA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0FC886-343C-4B72-AFE6-F0497CBE7873}" type="slidenum">
              <a:rPr lang="en-GB" smtClean="0"/>
              <a:t>‹#›</a:t>
            </a:fld>
            <a:endParaRPr lang="en-GB"/>
          </a:p>
        </p:txBody>
      </p:sp>
    </p:spTree>
    <p:extLst>
      <p:ext uri="{BB962C8B-B14F-4D97-AF65-F5344CB8AC3E}">
        <p14:creationId xmlns:p14="http://schemas.microsoft.com/office/powerpoint/2010/main" val="1694864472"/>
      </p:ext>
    </p:extLst>
  </p:cSld>
  <p:clrMap bg1="lt1" tx1="dk1" bg2="lt2" tx2="dk2" accent1="accent1" accent2="accent2" accent3="accent3" accent4="accent4" accent5="accent5" accent6="accent6" hlink="hlink" folHlink="folHlink"/>
  <p:sldLayoutIdLst>
    <p:sldLayoutId id="2147483874" r:id="rId1"/>
    <p:sldLayoutId id="2147483875"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F9AC4D-5263-114B-3ED9-27172F00E9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E82A97D-36DB-9950-DEF8-7CFBB400D6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4A8D212-601B-5C55-6209-27A2DAD553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CD3CFA-4DDC-43FC-968A-540737FDA836}" type="datetimeFigureOut">
              <a:rPr lang="en-GB" smtClean="0"/>
              <a:t>15/04/2024</a:t>
            </a:fld>
            <a:endParaRPr lang="en-GB"/>
          </a:p>
        </p:txBody>
      </p:sp>
      <p:sp>
        <p:nvSpPr>
          <p:cNvPr id="5" name="Footer Placeholder 4">
            <a:extLst>
              <a:ext uri="{FF2B5EF4-FFF2-40B4-BE49-F238E27FC236}">
                <a16:creationId xmlns:a16="http://schemas.microsoft.com/office/drawing/2014/main" id="{042181FF-F9ED-AF13-6318-03E496EB5B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866BE99-D9CC-7205-83B7-25DF72C544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0FC886-343C-4B72-AFE6-F0497CBE7873}" type="slidenum">
              <a:rPr lang="en-GB" smtClean="0"/>
              <a:t>‹#›</a:t>
            </a:fld>
            <a:endParaRPr lang="en-GB"/>
          </a:p>
        </p:txBody>
      </p:sp>
    </p:spTree>
    <p:extLst>
      <p:ext uri="{BB962C8B-B14F-4D97-AF65-F5344CB8AC3E}">
        <p14:creationId xmlns:p14="http://schemas.microsoft.com/office/powerpoint/2010/main" val="3575448319"/>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CA036D-3729-4925-BD2A-5CC5F1B93518}" type="datetimeFigureOut">
              <a:rPr lang="en-GB" smtClean="0"/>
              <a:t>15/04/2024</a:t>
            </a:fld>
            <a:endParaRPr lang="en-GB"/>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DD6353-7581-43ED-B741-C2B22FEB632A}" type="slidenum">
              <a:rPr lang="en-GB" smtClean="0"/>
              <a:t>‹#›</a:t>
            </a:fld>
            <a:endParaRPr lang="en-GB"/>
          </a:p>
        </p:txBody>
      </p:sp>
    </p:spTree>
    <p:extLst>
      <p:ext uri="{BB962C8B-B14F-4D97-AF65-F5344CB8AC3E}">
        <p14:creationId xmlns:p14="http://schemas.microsoft.com/office/powerpoint/2010/main" val="3118124871"/>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 id="2147483919" r:id="rId18"/>
  </p:sldLayoutIdLst>
  <p:txStyles>
    <p:titleStyle>
      <a:lvl1pPr algn="l" defTabSz="91424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62" indent="-228562" algn="l" defTabSz="9142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84" indent="-228562" algn="l" defTabSz="9142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07" indent="-228562" algn="l" defTabSz="9142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30" indent="-228562" algn="l" defTabSz="9142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53" indent="-228562" algn="l" defTabSz="9142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176" indent="-228562" algn="l" defTabSz="9142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99" indent="-228562" algn="l" defTabSz="9142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22" indent="-228562" algn="l" defTabSz="9142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45" indent="-228562" algn="l" defTabSz="9142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46" rtl="0" eaLnBrk="1" latinLnBrk="0" hangingPunct="1">
        <a:defRPr sz="1800" kern="1200">
          <a:solidFill>
            <a:schemeClr val="tx1"/>
          </a:solidFill>
          <a:latin typeface="+mn-lt"/>
          <a:ea typeface="+mn-ea"/>
          <a:cs typeface="+mn-cs"/>
        </a:defRPr>
      </a:lvl1pPr>
      <a:lvl2pPr marL="457123" algn="l" defTabSz="914246" rtl="0" eaLnBrk="1" latinLnBrk="0" hangingPunct="1">
        <a:defRPr sz="1800" kern="1200">
          <a:solidFill>
            <a:schemeClr val="tx1"/>
          </a:solidFill>
          <a:latin typeface="+mn-lt"/>
          <a:ea typeface="+mn-ea"/>
          <a:cs typeface="+mn-cs"/>
        </a:defRPr>
      </a:lvl2pPr>
      <a:lvl3pPr marL="914246" algn="l" defTabSz="914246" rtl="0" eaLnBrk="1" latinLnBrk="0" hangingPunct="1">
        <a:defRPr sz="1800" kern="1200">
          <a:solidFill>
            <a:schemeClr val="tx1"/>
          </a:solidFill>
          <a:latin typeface="+mn-lt"/>
          <a:ea typeface="+mn-ea"/>
          <a:cs typeface="+mn-cs"/>
        </a:defRPr>
      </a:lvl3pPr>
      <a:lvl4pPr marL="1371369" algn="l" defTabSz="914246" rtl="0" eaLnBrk="1" latinLnBrk="0" hangingPunct="1">
        <a:defRPr sz="1800" kern="1200">
          <a:solidFill>
            <a:schemeClr val="tx1"/>
          </a:solidFill>
          <a:latin typeface="+mn-lt"/>
          <a:ea typeface="+mn-ea"/>
          <a:cs typeface="+mn-cs"/>
        </a:defRPr>
      </a:lvl4pPr>
      <a:lvl5pPr marL="1828492" algn="l" defTabSz="914246" rtl="0" eaLnBrk="1" latinLnBrk="0" hangingPunct="1">
        <a:defRPr sz="1800" kern="1200">
          <a:solidFill>
            <a:schemeClr val="tx1"/>
          </a:solidFill>
          <a:latin typeface="+mn-lt"/>
          <a:ea typeface="+mn-ea"/>
          <a:cs typeface="+mn-cs"/>
        </a:defRPr>
      </a:lvl5pPr>
      <a:lvl6pPr marL="2285615" algn="l" defTabSz="914246" rtl="0" eaLnBrk="1" latinLnBrk="0" hangingPunct="1">
        <a:defRPr sz="1800" kern="1200">
          <a:solidFill>
            <a:schemeClr val="tx1"/>
          </a:solidFill>
          <a:latin typeface="+mn-lt"/>
          <a:ea typeface="+mn-ea"/>
          <a:cs typeface="+mn-cs"/>
        </a:defRPr>
      </a:lvl6pPr>
      <a:lvl7pPr marL="2742738" algn="l" defTabSz="914246" rtl="0" eaLnBrk="1" latinLnBrk="0" hangingPunct="1">
        <a:defRPr sz="1800" kern="1200">
          <a:solidFill>
            <a:schemeClr val="tx1"/>
          </a:solidFill>
          <a:latin typeface="+mn-lt"/>
          <a:ea typeface="+mn-ea"/>
          <a:cs typeface="+mn-cs"/>
        </a:defRPr>
      </a:lvl7pPr>
      <a:lvl8pPr marL="3199861" algn="l" defTabSz="914246" rtl="0" eaLnBrk="1" latinLnBrk="0" hangingPunct="1">
        <a:defRPr sz="1800" kern="1200">
          <a:solidFill>
            <a:schemeClr val="tx1"/>
          </a:solidFill>
          <a:latin typeface="+mn-lt"/>
          <a:ea typeface="+mn-ea"/>
          <a:cs typeface="+mn-cs"/>
        </a:defRPr>
      </a:lvl8pPr>
      <a:lvl9pPr marL="3656983" algn="l" defTabSz="91424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D3518BA-CF98-495F-ACCA-16B948937B19}"/>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34C9E527-77BF-4072-86F4-361D546F6A57}"/>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5A5320FB-8D41-4AB2-9D33-D9A96F31D937}"/>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ea typeface="ＭＳ Ｐゴシック" charset="-128"/>
              </a:defRPr>
            </a:lvl1pPr>
          </a:lstStyle>
          <a:p>
            <a:pPr>
              <a:defRPr/>
            </a:pPr>
            <a:fld id="{4A600203-F067-41EE-AB9D-81E539AD18EB}" type="datetime1">
              <a:rPr lang="en-US" smtClean="0"/>
              <a:t>4/15/2024</a:t>
            </a:fld>
            <a:endParaRPr lang="en-US"/>
          </a:p>
        </p:txBody>
      </p:sp>
      <p:sp>
        <p:nvSpPr>
          <p:cNvPr id="5" name="Footer Placeholder 4">
            <a:extLst>
              <a:ext uri="{FF2B5EF4-FFF2-40B4-BE49-F238E27FC236}">
                <a16:creationId xmlns:a16="http://schemas.microsoft.com/office/drawing/2014/main" id="{A0EFFFA8-F1F5-470D-8AB4-DBB870FA44F4}"/>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r>
              <a:rPr lang="en-GB"/>
              <a:t>Department for Work and Pensions</a:t>
            </a:r>
            <a:endParaRPr lang="en-US"/>
          </a:p>
        </p:txBody>
      </p:sp>
      <p:sp>
        <p:nvSpPr>
          <p:cNvPr id="6" name="Slide Number Placeholder 5">
            <a:extLst>
              <a:ext uri="{FF2B5EF4-FFF2-40B4-BE49-F238E27FC236}">
                <a16:creationId xmlns:a16="http://schemas.microsoft.com/office/drawing/2014/main" id="{E833C72B-453B-49AA-8022-31761E4FD012}"/>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4752F39F-208C-456F-AF43-CBDA3D15C694}" type="slidenum">
              <a:rPr lang="en-US" altLang="en-US"/>
              <a:pPr/>
              <a:t>‹#›</a:t>
            </a:fld>
            <a:endParaRPr lang="en-US" altLang="en-US"/>
          </a:p>
        </p:txBody>
      </p:sp>
    </p:spTree>
    <p:extLst>
      <p:ext uri="{BB962C8B-B14F-4D97-AF65-F5344CB8AC3E}">
        <p14:creationId xmlns:p14="http://schemas.microsoft.com/office/powerpoint/2010/main" val="691565058"/>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4005" r:id="rId12"/>
  </p:sldLayoutIdLst>
  <p:transition spd="slow"/>
  <p:hf hd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3F263265-258A-457D-A779-C57EADDB1DF1}"/>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2051" name="Text Placeholder 2">
            <a:extLst>
              <a:ext uri="{FF2B5EF4-FFF2-40B4-BE49-F238E27FC236}">
                <a16:creationId xmlns:a16="http://schemas.microsoft.com/office/drawing/2014/main" id="{817195B1-0BCE-42B1-867A-C42573C7F734}"/>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4ECB4017-BAB8-445B-AB3F-72C9FCA17E7C}"/>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ea typeface="ＭＳ Ｐゴシック" charset="-128"/>
              </a:defRPr>
            </a:lvl1pPr>
          </a:lstStyle>
          <a:p>
            <a:pPr>
              <a:defRPr/>
            </a:pPr>
            <a:fld id="{29B44868-1654-4754-B8C6-EFB07E36515B}" type="datetime1">
              <a:rPr lang="en-US" smtClean="0"/>
              <a:t>4/15/2024</a:t>
            </a:fld>
            <a:endParaRPr lang="en-US"/>
          </a:p>
        </p:txBody>
      </p:sp>
      <p:sp>
        <p:nvSpPr>
          <p:cNvPr id="5" name="Footer Placeholder 4">
            <a:extLst>
              <a:ext uri="{FF2B5EF4-FFF2-40B4-BE49-F238E27FC236}">
                <a16:creationId xmlns:a16="http://schemas.microsoft.com/office/drawing/2014/main" id="{0405B361-6F92-4E7B-ABAA-000A98EB579D}"/>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r>
              <a:rPr lang="en-GB"/>
              <a:t>Department for Work and Pensions</a:t>
            </a:r>
            <a:endParaRPr lang="en-US"/>
          </a:p>
        </p:txBody>
      </p:sp>
      <p:sp>
        <p:nvSpPr>
          <p:cNvPr id="6" name="Slide Number Placeholder 5">
            <a:extLst>
              <a:ext uri="{FF2B5EF4-FFF2-40B4-BE49-F238E27FC236}">
                <a16:creationId xmlns:a16="http://schemas.microsoft.com/office/drawing/2014/main" id="{A747CD01-E074-4805-B770-F2F633680776}"/>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BBA1C66D-74A8-4B75-A54F-A966E7C597E9}" type="slidenum">
              <a:rPr lang="en-US" altLang="en-US"/>
              <a:pPr/>
              <a:t>‹#›</a:t>
            </a:fld>
            <a:endParaRPr lang="en-US" altLang="en-US"/>
          </a:p>
        </p:txBody>
      </p:sp>
    </p:spTree>
    <p:extLst>
      <p:ext uri="{BB962C8B-B14F-4D97-AF65-F5344CB8AC3E}">
        <p14:creationId xmlns:p14="http://schemas.microsoft.com/office/powerpoint/2010/main" val="2887527492"/>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ransition spd="slow"/>
  <p:hf hd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A496BCE-25E0-8A3D-D81C-02778BF4EF75}"/>
              </a:ext>
            </a:extLst>
          </p:cNvPr>
          <p:cNvSpPr>
            <a:spLocks noGrp="1"/>
          </p:cNvSpPr>
          <p:nvPr>
            <p:ph type="title"/>
          </p:nvPr>
        </p:nvSpPr>
        <p:spPr bwMode="auto">
          <a:xfrm>
            <a:off x="1642534" y="1365252"/>
            <a:ext cx="10151533" cy="78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C936F13C-713B-D291-A3A0-D1EDE1BD237F}"/>
              </a:ext>
            </a:extLst>
          </p:cNvPr>
          <p:cNvSpPr>
            <a:spLocks noGrp="1"/>
          </p:cNvSpPr>
          <p:nvPr>
            <p:ph type="body" idx="1"/>
          </p:nvPr>
        </p:nvSpPr>
        <p:spPr bwMode="auto">
          <a:xfrm>
            <a:off x="1661585" y="2343152"/>
            <a:ext cx="9036049" cy="4246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p:txBody>
      </p:sp>
      <p:sp>
        <p:nvSpPr>
          <p:cNvPr id="6" name="Slide Number Placeholder 5">
            <a:extLst>
              <a:ext uri="{FF2B5EF4-FFF2-40B4-BE49-F238E27FC236}">
                <a16:creationId xmlns:a16="http://schemas.microsoft.com/office/drawing/2014/main" id="{303EAD49-2417-7092-6A6B-F52CB9833A1A}"/>
              </a:ext>
            </a:extLst>
          </p:cNvPr>
          <p:cNvSpPr>
            <a:spLocks noGrp="1"/>
          </p:cNvSpPr>
          <p:nvPr>
            <p:ph type="sldNum" sz="quarter" idx="4"/>
          </p:nvPr>
        </p:nvSpPr>
        <p:spPr>
          <a:xfrm>
            <a:off x="10915651" y="6356351"/>
            <a:ext cx="869949" cy="245533"/>
          </a:xfrm>
          <a:prstGeom prst="rect">
            <a:avLst/>
          </a:prstGeom>
        </p:spPr>
        <p:txBody>
          <a:bodyPr vert="horz" wrap="square" lIns="0" tIns="0" rIns="0" bIns="0" numCol="1" anchor="b" anchorCtr="0" compatLnSpc="1">
            <a:prstTxWarp prst="textNoShape">
              <a:avLst/>
            </a:prstTxWarp>
          </a:bodyPr>
          <a:lstStyle>
            <a:lvl1pPr algn="r">
              <a:defRPr sz="1600" b="0" baseline="0"/>
            </a:lvl1pPr>
          </a:lstStyle>
          <a:p>
            <a:fld id="{A57238F8-0341-4433-8A8A-BB012D2580C5}" type="slidenum">
              <a:rPr lang="en-GB" altLang="en-US"/>
              <a:pPr/>
              <a:t>‹#›</a:t>
            </a:fld>
            <a:endParaRPr lang="en-GB" altLang="en-US"/>
          </a:p>
        </p:txBody>
      </p:sp>
      <p:pic>
        <p:nvPicPr>
          <p:cNvPr id="1029" name="Picture 1">
            <a:extLst>
              <a:ext uri="{FF2B5EF4-FFF2-40B4-BE49-F238E27FC236}">
                <a16:creationId xmlns:a16="http://schemas.microsoft.com/office/drawing/2014/main" id="{2BCC3273-CA3C-1AED-DAC7-D3BEC7D96387}"/>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247468" y="220134"/>
            <a:ext cx="4536017"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2">
            <a:extLst>
              <a:ext uri="{FF2B5EF4-FFF2-40B4-BE49-F238E27FC236}">
                <a16:creationId xmlns:a16="http://schemas.microsoft.com/office/drawing/2014/main" id="{9C202685-65CE-0CDB-D0E9-94699C83D494}"/>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9267" y="5151968"/>
            <a:ext cx="804333" cy="1437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2425267"/>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p:hf hdr="0" ftr="0" dt="0"/>
  <p:txStyles>
    <p:titleStyle>
      <a:lvl1pPr algn="l" defTabSz="609585" rtl="0" eaLnBrk="1" fontAlgn="base" hangingPunct="1">
        <a:spcBef>
          <a:spcPct val="0"/>
        </a:spcBef>
        <a:spcAft>
          <a:spcPct val="0"/>
        </a:spcAft>
        <a:defRPr sz="3733">
          <a:solidFill>
            <a:srgbClr val="006A71"/>
          </a:solidFill>
          <a:latin typeface="+mj-lt"/>
          <a:ea typeface="+mj-ea"/>
          <a:cs typeface="+mj-cs"/>
        </a:defRPr>
      </a:lvl1pPr>
      <a:lvl2pPr algn="l" defTabSz="609585" rtl="0" eaLnBrk="1" fontAlgn="base" hangingPunct="1">
        <a:spcBef>
          <a:spcPct val="0"/>
        </a:spcBef>
        <a:spcAft>
          <a:spcPct val="0"/>
        </a:spcAft>
        <a:defRPr sz="3733">
          <a:solidFill>
            <a:srgbClr val="006A71"/>
          </a:solidFill>
          <a:latin typeface="Arial" charset="0"/>
          <a:ea typeface="ＭＳ Ｐゴシック" charset="-128"/>
        </a:defRPr>
      </a:lvl2pPr>
      <a:lvl3pPr algn="l" defTabSz="609585" rtl="0" eaLnBrk="1" fontAlgn="base" hangingPunct="1">
        <a:spcBef>
          <a:spcPct val="0"/>
        </a:spcBef>
        <a:spcAft>
          <a:spcPct val="0"/>
        </a:spcAft>
        <a:defRPr sz="3733">
          <a:solidFill>
            <a:srgbClr val="006A71"/>
          </a:solidFill>
          <a:latin typeface="Arial" charset="0"/>
          <a:ea typeface="ＭＳ Ｐゴシック" charset="-128"/>
        </a:defRPr>
      </a:lvl3pPr>
      <a:lvl4pPr algn="l" defTabSz="609585" rtl="0" eaLnBrk="1" fontAlgn="base" hangingPunct="1">
        <a:spcBef>
          <a:spcPct val="0"/>
        </a:spcBef>
        <a:spcAft>
          <a:spcPct val="0"/>
        </a:spcAft>
        <a:defRPr sz="3733">
          <a:solidFill>
            <a:srgbClr val="006A71"/>
          </a:solidFill>
          <a:latin typeface="Arial" charset="0"/>
          <a:ea typeface="ＭＳ Ｐゴシック" charset="-128"/>
        </a:defRPr>
      </a:lvl4pPr>
      <a:lvl5pPr algn="l" defTabSz="609585" rtl="0" eaLnBrk="1" fontAlgn="base" hangingPunct="1">
        <a:spcBef>
          <a:spcPct val="0"/>
        </a:spcBef>
        <a:spcAft>
          <a:spcPct val="0"/>
        </a:spcAft>
        <a:defRPr sz="3733">
          <a:solidFill>
            <a:srgbClr val="006A71"/>
          </a:solidFill>
          <a:latin typeface="Arial" charset="0"/>
          <a:ea typeface="ＭＳ Ｐゴシック" charset="-128"/>
        </a:defRPr>
      </a:lvl5pPr>
      <a:lvl6pPr marL="609585" algn="l" defTabSz="609585" rtl="0" eaLnBrk="1" fontAlgn="base" hangingPunct="1">
        <a:spcBef>
          <a:spcPct val="0"/>
        </a:spcBef>
        <a:spcAft>
          <a:spcPct val="0"/>
        </a:spcAft>
        <a:defRPr sz="3733">
          <a:solidFill>
            <a:srgbClr val="006A71"/>
          </a:solidFill>
          <a:latin typeface="Arial" charset="0"/>
          <a:ea typeface="ＭＳ Ｐゴシック" charset="-128"/>
        </a:defRPr>
      </a:lvl6pPr>
      <a:lvl7pPr marL="1219170" algn="l" defTabSz="609585" rtl="0" eaLnBrk="1" fontAlgn="base" hangingPunct="1">
        <a:spcBef>
          <a:spcPct val="0"/>
        </a:spcBef>
        <a:spcAft>
          <a:spcPct val="0"/>
        </a:spcAft>
        <a:defRPr sz="3733">
          <a:solidFill>
            <a:srgbClr val="006A71"/>
          </a:solidFill>
          <a:latin typeface="Arial" charset="0"/>
          <a:ea typeface="ＭＳ Ｐゴシック" charset="-128"/>
        </a:defRPr>
      </a:lvl7pPr>
      <a:lvl8pPr marL="1828754" algn="l" defTabSz="609585" rtl="0" eaLnBrk="1" fontAlgn="base" hangingPunct="1">
        <a:spcBef>
          <a:spcPct val="0"/>
        </a:spcBef>
        <a:spcAft>
          <a:spcPct val="0"/>
        </a:spcAft>
        <a:defRPr sz="3733">
          <a:solidFill>
            <a:srgbClr val="006A71"/>
          </a:solidFill>
          <a:latin typeface="Arial" charset="0"/>
          <a:ea typeface="ＭＳ Ｐゴシック" charset="-128"/>
        </a:defRPr>
      </a:lvl8pPr>
      <a:lvl9pPr marL="2438339" algn="l" defTabSz="609585" rtl="0" eaLnBrk="1" fontAlgn="base" hangingPunct="1">
        <a:spcBef>
          <a:spcPct val="0"/>
        </a:spcBef>
        <a:spcAft>
          <a:spcPct val="0"/>
        </a:spcAft>
        <a:defRPr sz="3733">
          <a:solidFill>
            <a:srgbClr val="006A71"/>
          </a:solidFill>
          <a:latin typeface="Arial" charset="0"/>
          <a:ea typeface="ＭＳ Ｐゴシック" charset="-128"/>
        </a:defRPr>
      </a:lvl9pPr>
    </p:titleStyle>
    <p:bodyStyle>
      <a:lvl1pPr marL="355591" indent="-237061" algn="l" defTabSz="609585" rtl="0" eaLnBrk="1" fontAlgn="base" hangingPunct="1">
        <a:spcBef>
          <a:spcPct val="20000"/>
        </a:spcBef>
        <a:spcAft>
          <a:spcPct val="0"/>
        </a:spcAft>
        <a:buClr>
          <a:schemeClr val="tx1"/>
        </a:buClr>
        <a:buSzPct val="60000"/>
        <a:buFont typeface="Wingdings" panose="05000000000000000000" pitchFamily="2" charset="2"/>
        <a:buChar char="§"/>
        <a:defRPr sz="2667">
          <a:solidFill>
            <a:srgbClr val="000000"/>
          </a:solidFill>
          <a:latin typeface="+mn-lt"/>
          <a:ea typeface="+mn-ea"/>
          <a:cs typeface="+mn-cs"/>
        </a:defRPr>
      </a:lvl1pPr>
      <a:lvl2pPr marL="840296" indent="-245527" algn="l" defTabSz="609585" rtl="0" eaLnBrk="1" fontAlgn="base" hangingPunct="1">
        <a:spcBef>
          <a:spcPct val="20000"/>
        </a:spcBef>
        <a:spcAft>
          <a:spcPct val="0"/>
        </a:spcAft>
        <a:buClr>
          <a:schemeClr val="tx1"/>
        </a:buClr>
        <a:buSzPct val="60000"/>
        <a:buFont typeface="Wingdings" panose="05000000000000000000" pitchFamily="2" charset="2"/>
        <a:buChar char="§"/>
        <a:defRPr sz="2667">
          <a:solidFill>
            <a:srgbClr val="000000"/>
          </a:solidFill>
          <a:latin typeface="+mn-lt"/>
          <a:ea typeface="+mn-ea"/>
        </a:defRPr>
      </a:lvl2pPr>
      <a:lvl3pPr marL="1312301" indent="-232828" algn="l" defTabSz="609585" rtl="0" eaLnBrk="1" fontAlgn="base" hangingPunct="1">
        <a:spcBef>
          <a:spcPct val="20000"/>
        </a:spcBef>
        <a:spcAft>
          <a:spcPct val="0"/>
        </a:spcAft>
        <a:buClr>
          <a:schemeClr val="tx1"/>
        </a:buClr>
        <a:buSzPct val="60000"/>
        <a:buFont typeface="Wingdings" panose="05000000000000000000" pitchFamily="2" charset="2"/>
        <a:buChar char="§"/>
        <a:defRPr sz="2667">
          <a:solidFill>
            <a:srgbClr val="000000"/>
          </a:solidFill>
          <a:latin typeface="+mn-lt"/>
          <a:ea typeface="+mn-ea"/>
        </a:defRPr>
      </a:lvl3pPr>
      <a:lvl4pPr marL="1794888" indent="-243411" algn="l" defTabSz="609585" rtl="0" eaLnBrk="1" fontAlgn="base" hangingPunct="1">
        <a:spcBef>
          <a:spcPct val="20000"/>
        </a:spcBef>
        <a:spcAft>
          <a:spcPct val="0"/>
        </a:spcAft>
        <a:buClr>
          <a:schemeClr val="bg1"/>
        </a:buClr>
        <a:buSzPct val="60000"/>
        <a:buFont typeface="Wingdings" panose="05000000000000000000" pitchFamily="2" charset="2"/>
        <a:buChar char="§"/>
        <a:defRPr sz="2667">
          <a:solidFill>
            <a:srgbClr val="000000"/>
          </a:solidFill>
          <a:latin typeface="+mn-lt"/>
          <a:ea typeface="+mn-ea"/>
        </a:defRPr>
      </a:lvl4pPr>
      <a:lvl5pPr marL="2874361" indent="-237061" algn="l" defTabSz="609585" rtl="0" eaLnBrk="1" fontAlgn="base" hangingPunct="1">
        <a:lnSpc>
          <a:spcPts val="2933"/>
        </a:lnSpc>
        <a:spcBef>
          <a:spcPct val="0"/>
        </a:spcBef>
        <a:spcAft>
          <a:spcPts val="800"/>
        </a:spcAft>
        <a:buClr>
          <a:schemeClr val="tx2"/>
        </a:buClr>
        <a:buSzPct val="60000"/>
        <a:buFont typeface="Wingdings" panose="05000000000000000000" pitchFamily="2" charset="2"/>
        <a:buChar char="§"/>
        <a:defRPr sz="2667">
          <a:solidFill>
            <a:schemeClr val="tx1"/>
          </a:solidFill>
          <a:latin typeface="+mn-lt"/>
          <a:ea typeface="+mn-ea"/>
        </a:defRPr>
      </a:lvl5pPr>
      <a:lvl6pPr marL="3483946" indent="-237061" algn="l" defTabSz="609585" rtl="0" eaLnBrk="1" fontAlgn="base" hangingPunct="1">
        <a:lnSpc>
          <a:spcPts val="2933"/>
        </a:lnSpc>
        <a:spcBef>
          <a:spcPct val="0"/>
        </a:spcBef>
        <a:spcAft>
          <a:spcPts val="800"/>
        </a:spcAft>
        <a:buClr>
          <a:schemeClr val="tx2"/>
        </a:buClr>
        <a:buSzPct val="60000"/>
        <a:buFont typeface="Wingdings" pitchFamily="2" charset="2"/>
        <a:buChar char="§"/>
        <a:defRPr sz="2667">
          <a:solidFill>
            <a:schemeClr val="tx1"/>
          </a:solidFill>
          <a:latin typeface="+mn-lt"/>
          <a:ea typeface="+mn-ea"/>
        </a:defRPr>
      </a:lvl6pPr>
      <a:lvl7pPr marL="4093531" indent="-237061" algn="l" defTabSz="609585" rtl="0" eaLnBrk="1" fontAlgn="base" hangingPunct="1">
        <a:lnSpc>
          <a:spcPts val="2933"/>
        </a:lnSpc>
        <a:spcBef>
          <a:spcPct val="0"/>
        </a:spcBef>
        <a:spcAft>
          <a:spcPts val="800"/>
        </a:spcAft>
        <a:buClr>
          <a:schemeClr val="tx2"/>
        </a:buClr>
        <a:buSzPct val="60000"/>
        <a:buFont typeface="Wingdings" pitchFamily="2" charset="2"/>
        <a:buChar char="§"/>
        <a:defRPr sz="2667">
          <a:solidFill>
            <a:schemeClr val="tx1"/>
          </a:solidFill>
          <a:latin typeface="+mn-lt"/>
          <a:ea typeface="+mn-ea"/>
        </a:defRPr>
      </a:lvl7pPr>
      <a:lvl8pPr marL="4703116" indent="-237061" algn="l" defTabSz="609585" rtl="0" eaLnBrk="1" fontAlgn="base" hangingPunct="1">
        <a:lnSpc>
          <a:spcPts val="2933"/>
        </a:lnSpc>
        <a:spcBef>
          <a:spcPct val="0"/>
        </a:spcBef>
        <a:spcAft>
          <a:spcPts val="800"/>
        </a:spcAft>
        <a:buClr>
          <a:schemeClr val="tx2"/>
        </a:buClr>
        <a:buSzPct val="60000"/>
        <a:buFont typeface="Wingdings" pitchFamily="2" charset="2"/>
        <a:buChar char="§"/>
        <a:defRPr sz="2667">
          <a:solidFill>
            <a:schemeClr val="tx1"/>
          </a:solidFill>
          <a:latin typeface="+mn-lt"/>
          <a:ea typeface="+mn-ea"/>
        </a:defRPr>
      </a:lvl8pPr>
      <a:lvl9pPr marL="5312701" indent="-237061" algn="l" defTabSz="609585" rtl="0" eaLnBrk="1" fontAlgn="base" hangingPunct="1">
        <a:lnSpc>
          <a:spcPts val="2933"/>
        </a:lnSpc>
        <a:spcBef>
          <a:spcPct val="0"/>
        </a:spcBef>
        <a:spcAft>
          <a:spcPts val="800"/>
        </a:spcAft>
        <a:buClr>
          <a:schemeClr val="tx2"/>
        </a:buClr>
        <a:buSzPct val="60000"/>
        <a:buFont typeface="Wingdings" pitchFamily="2" charset="2"/>
        <a:buChar char="§"/>
        <a:defRPr sz="2667">
          <a:solidFill>
            <a:schemeClr val="tx1"/>
          </a:solidFill>
          <a:latin typeface="+mn-lt"/>
          <a:ea typeface="+mn-ea"/>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8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2.xml"/></Relationships>
</file>

<file path=ppt/slides/_rels/slide1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7.png"/><Relationship Id="rId7"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57.png"/><Relationship Id="rId7" Type="http://schemas.openxmlformats.org/officeDocument/2006/relationships/diagramColors" Target="../diagrams/colors5.xml"/><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5.xml"/><Relationship Id="rId4" Type="http://schemas.openxmlformats.org/officeDocument/2006/relationships/image" Target="../media/image60.jpeg"/></Relationships>
</file>

<file path=ppt/slides/_rels/slide1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mailto:ahp.supportworkforce@hee.nhs.uk" TargetMode="External"/><Relationship Id="rId1" Type="http://schemas.openxmlformats.org/officeDocument/2006/relationships/slideLayout" Target="../slideLayouts/slideLayout39.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20.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13.xml"/><Relationship Id="rId4" Type="http://schemas.openxmlformats.org/officeDocument/2006/relationships/hyperlink" Target="https://svgsilh.com/de/00bcd4/image/25835.htm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18" Type="http://schemas.openxmlformats.org/officeDocument/2006/relationships/image" Target="../media/image75.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69.png"/><Relationship Id="rId17" Type="http://schemas.openxmlformats.org/officeDocument/2006/relationships/image" Target="../media/image74.svg"/><Relationship Id="rId2" Type="http://schemas.openxmlformats.org/officeDocument/2006/relationships/notesSlide" Target="../notesSlides/notesSlide9.xml"/><Relationship Id="rId16" Type="http://schemas.openxmlformats.org/officeDocument/2006/relationships/image" Target="../media/image73.png"/><Relationship Id="rId1" Type="http://schemas.openxmlformats.org/officeDocument/2006/relationships/slideLayout" Target="../slideLayouts/slideLayout27.xml"/><Relationship Id="rId6" Type="http://schemas.openxmlformats.org/officeDocument/2006/relationships/diagramColors" Target="../diagrams/colors6.xml"/><Relationship Id="rId11" Type="http://schemas.openxmlformats.org/officeDocument/2006/relationships/image" Target="../media/image68.svg"/><Relationship Id="rId5" Type="http://schemas.openxmlformats.org/officeDocument/2006/relationships/diagramQuickStyle" Target="../diagrams/quickStyle6.xml"/><Relationship Id="rId15" Type="http://schemas.openxmlformats.org/officeDocument/2006/relationships/image" Target="../media/image72.svg"/><Relationship Id="rId10" Type="http://schemas.openxmlformats.org/officeDocument/2006/relationships/image" Target="../media/image67.png"/><Relationship Id="rId19" Type="http://schemas.openxmlformats.org/officeDocument/2006/relationships/image" Target="../media/image76.svg"/><Relationship Id="rId4" Type="http://schemas.openxmlformats.org/officeDocument/2006/relationships/diagramLayout" Target="../diagrams/layout6.xml"/><Relationship Id="rId9" Type="http://schemas.openxmlformats.org/officeDocument/2006/relationships/image" Target="../media/image66.svg"/><Relationship Id="rId1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2.xml"/><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3.xml"/><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menti.com/" TargetMode="External"/><Relationship Id="rId1" Type="http://schemas.openxmlformats.org/officeDocument/2006/relationships/slideLayout" Target="../slideLayouts/slideLayout39.xml"/><Relationship Id="rId5" Type="http://schemas.openxmlformats.org/officeDocument/2006/relationships/image" Target="../media/image49.svg"/><Relationship Id="rId4" Type="http://schemas.openxmlformats.org/officeDocument/2006/relationships/image" Target="../media/image48.png"/></Relationships>
</file>

<file path=ppt/slides/_rels/slide30.xml.rels><?xml version="1.0" encoding="UTF-8" standalone="yes"?>
<Relationships xmlns="http://schemas.openxmlformats.org/package/2006/relationships"><Relationship Id="rId3" Type="http://schemas.openxmlformats.org/officeDocument/2006/relationships/hyperlink" Target="mailto:Steve.mccall@dwp.gov.uk" TargetMode="External"/><Relationship Id="rId2" Type="http://schemas.openxmlformats.org/officeDocument/2006/relationships/notesSlide" Target="../notesSlides/notesSlide15.xml"/><Relationship Id="rId1" Type="http://schemas.openxmlformats.org/officeDocument/2006/relationships/slideLayout" Target="../slideLayouts/slideLayout58.xml"/><Relationship Id="rId4" Type="http://schemas.openxmlformats.org/officeDocument/2006/relationships/image" Target="../media/image82.jpeg"/></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99.xml"/><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05.xml"/><Relationship Id="rId5" Type="http://schemas.openxmlformats.org/officeDocument/2006/relationships/image" Target="../media/image89.png"/><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05.xml"/></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105.xml"/><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99.xml"/><Relationship Id="rId5" Type="http://schemas.openxmlformats.org/officeDocument/2006/relationships/image" Target="../media/image89.png"/><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105.xml"/><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105.xml"/><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105.xml"/><Relationship Id="rId5" Type="http://schemas.openxmlformats.org/officeDocument/2006/relationships/image" Target="../media/image97.png"/><Relationship Id="rId4" Type="http://schemas.openxmlformats.org/officeDocument/2006/relationships/image" Target="../media/image96.png"/></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101.png"/><Relationship Id="rId2" Type="http://schemas.openxmlformats.org/officeDocument/2006/relationships/notesSlide" Target="../notesSlides/notesSlide20.xml"/><Relationship Id="rId1" Type="http://schemas.openxmlformats.org/officeDocument/2006/relationships/slideLayout" Target="../slideLayouts/slideLayout105.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105.xml"/><Relationship Id="rId4" Type="http://schemas.openxmlformats.org/officeDocument/2006/relationships/image" Target="../media/image102.png"/></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105.xml"/><Relationship Id="rId5" Type="http://schemas.openxmlformats.org/officeDocument/2006/relationships/image" Target="../media/image104.png"/><Relationship Id="rId4" Type="http://schemas.openxmlformats.org/officeDocument/2006/relationships/image" Target="../media/image103.png"/></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3.xml"/><Relationship Id="rId1" Type="http://schemas.openxmlformats.org/officeDocument/2006/relationships/slideLayout" Target="../slideLayouts/slideLayout105.xml"/><Relationship Id="rId5" Type="http://schemas.openxmlformats.org/officeDocument/2006/relationships/image" Target="../media/image106.png"/><Relationship Id="rId4" Type="http://schemas.openxmlformats.org/officeDocument/2006/relationships/image" Target="../media/image105.pn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105.xml"/><Relationship Id="rId4" Type="http://schemas.openxmlformats.org/officeDocument/2006/relationships/image" Target="../media/image107.png"/></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105.xml"/><Relationship Id="rId5" Type="http://schemas.openxmlformats.org/officeDocument/2006/relationships/image" Target="../media/image109.png"/><Relationship Id="rId4" Type="http://schemas.openxmlformats.org/officeDocument/2006/relationships/image" Target="../media/image108.png"/></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105.xml"/></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7.xml"/><Relationship Id="rId1" Type="http://schemas.openxmlformats.org/officeDocument/2006/relationships/slideLayout" Target="../slideLayouts/slideLayout105.xml"/><Relationship Id="rId4" Type="http://schemas.openxmlformats.org/officeDocument/2006/relationships/image" Target="../media/image89.png"/></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105.xml"/></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105.xml"/><Relationship Id="rId4" Type="http://schemas.openxmlformats.org/officeDocument/2006/relationships/image" Target="../media/image11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112.png"/><Relationship Id="rId1" Type="http://schemas.openxmlformats.org/officeDocument/2006/relationships/slideLayout" Target="../slideLayouts/slideLayout69.xml"/></Relationships>
</file>

<file path=ppt/slides/_rels/slide5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9.xml"/><Relationship Id="rId5" Type="http://schemas.openxmlformats.org/officeDocument/2006/relationships/image" Target="../media/image49.svg"/><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9.xml"/></Relationships>
</file>

<file path=ppt/slides/_rels/slide53.xml.rels><?xml version="1.0" encoding="UTF-8" standalone="yes"?>
<Relationships xmlns="http://schemas.openxmlformats.org/package/2006/relationships"><Relationship Id="rId3" Type="http://schemas.openxmlformats.org/officeDocument/2006/relationships/hyperlink" Target="https://www.hee.nhs.uk/our-work/allied-health-professions/enable-workforce/developing-role-ahp-support-workers" TargetMode="External"/><Relationship Id="rId7" Type="http://schemas.openxmlformats.org/officeDocument/2006/relationships/image" Target="../media/image117.png"/><Relationship Id="rId2" Type="http://schemas.openxmlformats.org/officeDocument/2006/relationships/hyperlink" Target="mailto:ahp.supportworkforce@hee.nhs.uk" TargetMode="External"/><Relationship Id="rId1" Type="http://schemas.openxmlformats.org/officeDocument/2006/relationships/slideLayout" Target="../slideLayouts/slideLayout69.xml"/><Relationship Id="rId6" Type="http://schemas.openxmlformats.org/officeDocument/2006/relationships/hyperlink" Target="https://www.hee.nhs.uk/our-work/allied-health-professions/education-employment" TargetMode="External"/><Relationship Id="rId5" Type="http://schemas.openxmlformats.org/officeDocument/2006/relationships/hyperlink" Target="https://healtheducationengland.sharepoint.com/:b:/s/AHPWC/ESYmSxLNqytNucCxezUIKj8BgFYoi4V2-wydz-BtXJ8s_A?e=NwlL4S" TargetMode="External"/><Relationship Id="rId4" Type="http://schemas.openxmlformats.org/officeDocument/2006/relationships/hyperlink" Target="https://healtheducationengland.sharepoint.com/:b:/s/AHPWC/EZUB6A-tZmZLpeEPC_c0YO4BdSCmniq4gtqMxq-poHBZbA?e=hqD8F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84.xml"/><Relationship Id="rId5" Type="http://schemas.openxmlformats.org/officeDocument/2006/relationships/image" Target="../media/image54.jpeg"/><Relationship Id="rId4" Type="http://schemas.openxmlformats.org/officeDocument/2006/relationships/image" Target="../media/image53.sv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8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8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C3D235-E1B2-4245-9153-172BBCD8A862}"/>
              </a:ext>
            </a:extLst>
          </p:cNvPr>
          <p:cNvSpPr>
            <a:spLocks noGrp="1"/>
          </p:cNvSpPr>
          <p:nvPr>
            <p:ph type="ctrTitle"/>
          </p:nvPr>
        </p:nvSpPr>
        <p:spPr>
          <a:xfrm>
            <a:off x="721413" y="4481371"/>
            <a:ext cx="9279835" cy="1124362"/>
          </a:xfrm>
        </p:spPr>
        <p:txBody>
          <a:bodyPr>
            <a:noAutofit/>
          </a:bodyPr>
          <a:lstStyle/>
          <a:p>
            <a:pPr algn="l"/>
            <a:r>
              <a:rPr kumimoji="0" lang="en-US" sz="4000" i="0" u="none" strike="noStrike" kern="1200" cap="none" spc="0" normalizeH="0" baseline="0" noProof="0">
                <a:ln>
                  <a:noFill/>
                </a:ln>
                <a:solidFill>
                  <a:schemeClr val="accent1"/>
                </a:solidFill>
                <a:effectLst/>
                <a:uLnTx/>
                <a:uFillTx/>
                <a:latin typeface="Arial" panose="020B0604020202020204"/>
                <a:ea typeface="+mj-ea"/>
                <a:cs typeface="+mj-cs"/>
              </a:rPr>
              <a:t>Inclusive recruitment </a:t>
            </a:r>
            <a:r>
              <a:rPr lang="en-US" sz="4000">
                <a:solidFill>
                  <a:schemeClr val="accent1"/>
                </a:solidFill>
                <a:latin typeface="Arial" panose="020B0604020202020204"/>
              </a:rPr>
              <a:t>for</a:t>
            </a:r>
            <a:r>
              <a:rPr kumimoji="0" lang="en-US" sz="4000" i="0" u="none" strike="noStrike" kern="1200" cap="none" spc="0" normalizeH="0" baseline="0" noProof="0">
                <a:ln>
                  <a:noFill/>
                </a:ln>
                <a:solidFill>
                  <a:schemeClr val="accent1"/>
                </a:solidFill>
                <a:effectLst/>
                <a:uLnTx/>
                <a:uFillTx/>
                <a:latin typeface="Arial" panose="020B0604020202020204"/>
                <a:ea typeface="+mj-ea"/>
                <a:cs typeface="+mj-cs"/>
              </a:rPr>
              <a:t> AHP support workers</a:t>
            </a:r>
            <a:endParaRPr lang="en-GB" sz="4000">
              <a:solidFill>
                <a:schemeClr val="accent1"/>
              </a:solidFill>
            </a:endParaRPr>
          </a:p>
        </p:txBody>
      </p:sp>
      <p:sp>
        <p:nvSpPr>
          <p:cNvPr id="7" name="Subtitle 6">
            <a:extLst>
              <a:ext uri="{FF2B5EF4-FFF2-40B4-BE49-F238E27FC236}">
                <a16:creationId xmlns:a16="http://schemas.microsoft.com/office/drawing/2014/main" id="{0C23CA40-1376-40BE-8B99-043D88425FF3}"/>
              </a:ext>
            </a:extLst>
          </p:cNvPr>
          <p:cNvSpPr>
            <a:spLocks noGrp="1"/>
          </p:cNvSpPr>
          <p:nvPr>
            <p:ph type="subTitle" idx="1"/>
          </p:nvPr>
        </p:nvSpPr>
        <p:spPr>
          <a:xfrm>
            <a:off x="721413" y="5628452"/>
            <a:ext cx="9546535" cy="633208"/>
          </a:xfrm>
        </p:spPr>
        <p:txBody>
          <a:bodyPr>
            <a:normAutofit/>
          </a:bodyPr>
          <a:lstStyle/>
          <a:p>
            <a:pPr algn="l"/>
            <a:r>
              <a:rPr lang="en-GB" sz="2000">
                <a:solidFill>
                  <a:srgbClr val="0070C0"/>
                </a:solidFill>
                <a:effectLst/>
                <a:latin typeface="Arial" panose="020B0604020202020204" pitchFamily="34" charset="0"/>
                <a:ea typeface="Calibri" panose="020F0502020204030204" pitchFamily="34" charset="0"/>
                <a:cs typeface="Arial" panose="020B0604020202020204" pitchFamily="34" charset="0"/>
              </a:rPr>
              <a:t>Monday 15 May 2023; 14.00-15.30</a:t>
            </a:r>
          </a:p>
        </p:txBody>
      </p:sp>
      <p:pic>
        <p:nvPicPr>
          <p:cNvPr id="2" name="Picture 1">
            <a:extLst>
              <a:ext uri="{FF2B5EF4-FFF2-40B4-BE49-F238E27FC236}">
                <a16:creationId xmlns:a16="http://schemas.microsoft.com/office/drawing/2014/main" id="{8176B1BD-7884-337F-1F59-9A5AFAB79485}"/>
              </a:ext>
            </a:extLst>
          </p:cNvPr>
          <p:cNvPicPr>
            <a:picLocks noChangeAspect="1"/>
          </p:cNvPicPr>
          <p:nvPr/>
        </p:nvPicPr>
        <p:blipFill>
          <a:blip r:embed="rId2"/>
          <a:srcRect l="3875" r="3875"/>
          <a:stretch/>
        </p:blipFill>
        <p:spPr>
          <a:xfrm>
            <a:off x="80608" y="1370115"/>
            <a:ext cx="6015392" cy="2733673"/>
          </a:xfrm>
          <a:prstGeom prst="rect">
            <a:avLst/>
          </a:prstGeom>
        </p:spPr>
      </p:pic>
      <p:pic>
        <p:nvPicPr>
          <p:cNvPr id="3" name="Picture 2">
            <a:extLst>
              <a:ext uri="{FF2B5EF4-FFF2-40B4-BE49-F238E27FC236}">
                <a16:creationId xmlns:a16="http://schemas.microsoft.com/office/drawing/2014/main" id="{A7816178-6351-1DF5-CD36-C3D125A42C40}"/>
              </a:ext>
            </a:extLst>
          </p:cNvPr>
          <p:cNvPicPr>
            <a:picLocks noChangeAspect="1"/>
          </p:cNvPicPr>
          <p:nvPr/>
        </p:nvPicPr>
        <p:blipFill>
          <a:blip r:embed="rId3"/>
          <a:stretch>
            <a:fillRect/>
          </a:stretch>
        </p:blipFill>
        <p:spPr>
          <a:xfrm>
            <a:off x="6131484" y="1370115"/>
            <a:ext cx="5979908" cy="2733673"/>
          </a:xfrm>
          <a:prstGeom prst="rect">
            <a:avLst/>
          </a:prstGeom>
        </p:spPr>
      </p:pic>
    </p:spTree>
    <p:extLst>
      <p:ext uri="{BB962C8B-B14F-4D97-AF65-F5344CB8AC3E}">
        <p14:creationId xmlns:p14="http://schemas.microsoft.com/office/powerpoint/2010/main" val="4204194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8AE83-C6D0-4936-9D50-3A68126BA61B}"/>
              </a:ext>
            </a:extLst>
          </p:cNvPr>
          <p:cNvSpPr>
            <a:spLocks noGrp="1"/>
          </p:cNvSpPr>
          <p:nvPr>
            <p:ph type="title"/>
          </p:nvPr>
        </p:nvSpPr>
        <p:spPr>
          <a:xfrm>
            <a:off x="2754117" y="647784"/>
            <a:ext cx="6683767" cy="1280891"/>
          </a:xfrm>
        </p:spPr>
        <p:txBody>
          <a:bodyPr>
            <a:noAutofit/>
          </a:bodyPr>
          <a:lstStyle/>
          <a:p>
            <a:pPr algn="ctr"/>
            <a:br>
              <a:rPr lang="en-GB" sz="2667"/>
            </a:br>
            <a:r>
              <a:rPr lang="en-GB" sz="2400"/>
              <a:t>My role &amp; responsibilities across the four pillars of practice </a:t>
            </a:r>
          </a:p>
        </p:txBody>
      </p:sp>
      <p:graphicFrame>
        <p:nvGraphicFramePr>
          <p:cNvPr id="4" name="Content Placeholder 3">
            <a:extLst>
              <a:ext uri="{FF2B5EF4-FFF2-40B4-BE49-F238E27FC236}">
                <a16:creationId xmlns:a16="http://schemas.microsoft.com/office/drawing/2014/main" id="{6F628498-6699-4DF9-9F8A-2AD44C4619DC}"/>
              </a:ext>
            </a:extLst>
          </p:cNvPr>
          <p:cNvGraphicFramePr>
            <a:graphicFrameLocks noGrp="1"/>
          </p:cNvGraphicFramePr>
          <p:nvPr>
            <p:ph idx="1"/>
          </p:nvPr>
        </p:nvGraphicFramePr>
        <p:xfrm>
          <a:off x="1573162" y="1832733"/>
          <a:ext cx="9572687" cy="5025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0781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29795C-19EE-4B54-B04C-9B59AF6CC61E}"/>
              </a:ext>
            </a:extLst>
          </p:cNvPr>
          <p:cNvSpPr>
            <a:spLocks noGrp="1"/>
          </p:cNvSpPr>
          <p:nvPr>
            <p:ph type="sldNum" sz="quarter" idx="10"/>
          </p:nvPr>
        </p:nvSpPr>
        <p:spPr/>
        <p:txBody>
          <a:bodyPr/>
          <a:lstStyle/>
          <a:p>
            <a:pPr defTabSz="1219170" fontAlgn="base">
              <a:spcBef>
                <a:spcPct val="0"/>
              </a:spcBef>
              <a:spcAft>
                <a:spcPct val="0"/>
              </a:spcAft>
            </a:pPr>
            <a:fld id="{D091E174-E0FA-4603-9751-8143BA0BEDDC}" type="slidenum">
              <a:rPr lang="en-GB" altLang="en-US">
                <a:solidFill>
                  <a:srgbClr val="007B85"/>
                </a:solidFill>
                <a:latin typeface="Arial" panose="020B0604020202020204" pitchFamily="34" charset="0"/>
                <a:ea typeface="ＭＳ Ｐゴシック" panose="020B0600070205080204" pitchFamily="34" charset="-128"/>
              </a:rPr>
              <a:pPr defTabSz="1219170" fontAlgn="base">
                <a:spcBef>
                  <a:spcPct val="0"/>
                </a:spcBef>
                <a:spcAft>
                  <a:spcPct val="0"/>
                </a:spcAft>
              </a:pPr>
              <a:t>11</a:t>
            </a:fld>
            <a:endParaRPr lang="en-GB" altLang="en-US">
              <a:solidFill>
                <a:srgbClr val="007B85"/>
              </a:solidFill>
              <a:latin typeface="Arial" panose="020B0604020202020204" pitchFamily="34" charset="0"/>
              <a:ea typeface="ＭＳ Ｐゴシック" panose="020B0600070205080204" pitchFamily="34" charset="-128"/>
            </a:endParaRPr>
          </a:p>
        </p:txBody>
      </p:sp>
      <p:pic>
        <p:nvPicPr>
          <p:cNvPr id="2050" name="Picture 2" descr="Thank you for listening' card by LyraEri on DeviantArt">
            <a:extLst>
              <a:ext uri="{FF2B5EF4-FFF2-40B4-BE49-F238E27FC236}">
                <a16:creationId xmlns:a16="http://schemas.microsoft.com/office/drawing/2014/main" id="{7FA4A0AE-9D7F-48E0-9B82-6BE36418C7C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52800" y="2281381"/>
            <a:ext cx="5966691" cy="343592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478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57BA5-6FAF-D04C-1B5B-E5FAFFC256F6}"/>
              </a:ext>
            </a:extLst>
          </p:cNvPr>
          <p:cNvSpPr>
            <a:spLocks noGrp="1"/>
          </p:cNvSpPr>
          <p:nvPr>
            <p:ph type="title"/>
          </p:nvPr>
        </p:nvSpPr>
        <p:spPr>
          <a:xfrm>
            <a:off x="695661" y="5326873"/>
            <a:ext cx="10641498" cy="611649"/>
          </a:xfrm>
        </p:spPr>
        <p:txBody>
          <a:bodyPr>
            <a:noAutofit/>
          </a:bodyPr>
          <a:lstStyle/>
          <a:p>
            <a:br>
              <a:rPr lang="en-GB" sz="4000"/>
            </a:br>
            <a:r>
              <a:rPr lang="en-GB" sz="4000"/>
              <a:t>Context, purpose and best practice</a:t>
            </a:r>
            <a:br>
              <a:rPr lang="en-GB" sz="4000"/>
            </a:br>
            <a:r>
              <a:rPr lang="en-GB" sz="2400" b="0" kern="1200">
                <a:solidFill>
                  <a:schemeClr val="accent5"/>
                </a:solidFill>
                <a:effectLst/>
                <a:ea typeface="+mn-ea"/>
              </a:rPr>
              <a:t>Suraiya Hassan, AHP Workforce Lead</a:t>
            </a:r>
            <a:br>
              <a:rPr lang="en-GB" sz="2400" b="0" kern="1200">
                <a:solidFill>
                  <a:schemeClr val="accent5"/>
                </a:solidFill>
                <a:effectLst/>
                <a:ea typeface="+mn-ea"/>
              </a:rPr>
            </a:br>
            <a:r>
              <a:rPr lang="en-GB" sz="2400" b="0" kern="1200">
                <a:solidFill>
                  <a:schemeClr val="accent5"/>
                </a:solidFill>
                <a:effectLst/>
                <a:ea typeface="+mn-ea"/>
              </a:rPr>
              <a:t>National Support Workforce programme, NHSE</a:t>
            </a:r>
            <a:endParaRPr lang="en-GB">
              <a:solidFill>
                <a:schemeClr val="accent5"/>
              </a:solidFill>
            </a:endParaRPr>
          </a:p>
        </p:txBody>
      </p:sp>
      <p:pic>
        <p:nvPicPr>
          <p:cNvPr id="4" name="Picture 3" descr="Decorative - man holding tray with different types of foods">
            <a:extLst>
              <a:ext uri="{FF2B5EF4-FFF2-40B4-BE49-F238E27FC236}">
                <a16:creationId xmlns:a16="http://schemas.microsoft.com/office/drawing/2014/main" id="{B71E40DE-1579-25B8-61DE-FD5A57ACA4D0}"/>
              </a:ext>
            </a:extLst>
          </p:cNvPr>
          <p:cNvPicPr>
            <a:picLocks noChangeAspect="1"/>
          </p:cNvPicPr>
          <p:nvPr/>
        </p:nvPicPr>
        <p:blipFill>
          <a:blip r:embed="rId2"/>
          <a:stretch>
            <a:fillRect/>
          </a:stretch>
        </p:blipFill>
        <p:spPr>
          <a:xfrm>
            <a:off x="10075492" y="2851267"/>
            <a:ext cx="2116508" cy="3898830"/>
          </a:xfrm>
          <a:prstGeom prst="rect">
            <a:avLst/>
          </a:prstGeom>
        </p:spPr>
      </p:pic>
    </p:spTree>
    <p:extLst>
      <p:ext uri="{BB962C8B-B14F-4D97-AF65-F5344CB8AC3E}">
        <p14:creationId xmlns:p14="http://schemas.microsoft.com/office/powerpoint/2010/main" val="2602320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43">
            <a:extLst>
              <a:ext uri="{FF2B5EF4-FFF2-40B4-BE49-F238E27FC236}">
                <a16:creationId xmlns:a16="http://schemas.microsoft.com/office/drawing/2014/main" id="{9FF7FCB3-BDC8-467C-A3F0-11F72C620DE0}"/>
              </a:ext>
            </a:extLst>
          </p:cNvPr>
          <p:cNvSpPr/>
          <p:nvPr/>
        </p:nvSpPr>
        <p:spPr>
          <a:xfrm rot="16200000">
            <a:off x="5169743" y="-36237"/>
            <a:ext cx="1830255" cy="12191811"/>
          </a:xfrm>
          <a:custGeom>
            <a:avLst/>
            <a:gdLst>
              <a:gd name="connsiteX0" fmla="*/ 0 w 3364411"/>
              <a:gd name="connsiteY0" fmla="*/ 0 h 6858000"/>
              <a:gd name="connsiteX1" fmla="*/ 3364411 w 3364411"/>
              <a:gd name="connsiteY1" fmla="*/ 0 h 6858000"/>
              <a:gd name="connsiteX2" fmla="*/ 2907211 w 3364411"/>
              <a:gd name="connsiteY2" fmla="*/ 6858000 h 6858000"/>
              <a:gd name="connsiteX3" fmla="*/ 0 w 3364411"/>
              <a:gd name="connsiteY3" fmla="*/ 6858000 h 6858000"/>
              <a:gd name="connsiteX0" fmla="*/ 0 w 3364411"/>
              <a:gd name="connsiteY0" fmla="*/ 0 h 6858000"/>
              <a:gd name="connsiteX1" fmla="*/ 3364411 w 3364411"/>
              <a:gd name="connsiteY1" fmla="*/ 0 h 6858000"/>
              <a:gd name="connsiteX2" fmla="*/ 2907211 w 3364411"/>
              <a:gd name="connsiteY2" fmla="*/ 6858000 h 6858000"/>
              <a:gd name="connsiteX3" fmla="*/ 0 w 3364411"/>
              <a:gd name="connsiteY3" fmla="*/ 6858000 h 6858000"/>
              <a:gd name="connsiteX4" fmla="*/ 0 w 3364411"/>
              <a:gd name="connsiteY4" fmla="*/ 0 h 6858000"/>
              <a:gd name="connsiteX0" fmla="*/ 0 w 3364411"/>
              <a:gd name="connsiteY0" fmla="*/ 0 h 6858000"/>
              <a:gd name="connsiteX1" fmla="*/ 3364411 w 3364411"/>
              <a:gd name="connsiteY1" fmla="*/ 0 h 6858000"/>
              <a:gd name="connsiteX2" fmla="*/ 2907211 w 3364411"/>
              <a:gd name="connsiteY2" fmla="*/ 6858000 h 6858000"/>
              <a:gd name="connsiteX3" fmla="*/ 0 w 3364411"/>
              <a:gd name="connsiteY3" fmla="*/ 6858000 h 6858000"/>
              <a:gd name="connsiteX4" fmla="*/ 0 w 33644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4411" h="6858000">
                <a:moveTo>
                  <a:pt x="0" y="0"/>
                </a:moveTo>
                <a:lnTo>
                  <a:pt x="3364411" y="0"/>
                </a:lnTo>
                <a:cubicBezTo>
                  <a:pt x="1916611" y="1447800"/>
                  <a:pt x="4216058" y="5398247"/>
                  <a:pt x="2907211" y="6858000"/>
                </a:cubicBezTo>
                <a:lnTo>
                  <a:pt x="0" y="6858000"/>
                </a:lnTo>
                <a:lnTo>
                  <a:pt x="0" y="0"/>
                </a:lnTo>
                <a:close/>
              </a:path>
            </a:pathLst>
          </a:cu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11" name="Picture 8" descr="NHS England - Wikipedia">
            <a:extLst>
              <a:ext uri="{FF2B5EF4-FFF2-40B4-BE49-F238E27FC236}">
                <a16:creationId xmlns:a16="http://schemas.microsoft.com/office/drawing/2014/main" id="{8E33B61C-1C54-4C36-8B3D-9B0FAED9B6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6024" y="85016"/>
            <a:ext cx="1465405" cy="10918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3" name="TextBox 60">
            <a:extLst>
              <a:ext uri="{FF2B5EF4-FFF2-40B4-BE49-F238E27FC236}">
                <a16:creationId xmlns:a16="http://schemas.microsoft.com/office/drawing/2014/main" id="{93AF484E-CAF4-236A-891C-6CAD97568C8E}"/>
              </a:ext>
            </a:extLst>
          </p:cNvPr>
          <p:cNvGraphicFramePr/>
          <p:nvPr>
            <p:extLst>
              <p:ext uri="{D42A27DB-BD31-4B8C-83A1-F6EECF244321}">
                <p14:modId xmlns:p14="http://schemas.microsoft.com/office/powerpoint/2010/main" val="1796636002"/>
              </p:ext>
            </p:extLst>
          </p:nvPr>
        </p:nvGraphicFramePr>
        <p:xfrm>
          <a:off x="419436" y="1176894"/>
          <a:ext cx="11151994" cy="62965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179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2000" fill="hold"/>
                                        <p:tgtEl>
                                          <p:spTgt spid="47"/>
                                        </p:tgtEl>
                                        <p:attrNameLst>
                                          <p:attrName>ppt_x</p:attrName>
                                        </p:attrNameLst>
                                      </p:cBhvr>
                                      <p:tavLst>
                                        <p:tav tm="0">
                                          <p:val>
                                            <p:strVal val="#ppt_x"/>
                                          </p:val>
                                        </p:tav>
                                        <p:tav tm="100000">
                                          <p:val>
                                            <p:strVal val="#ppt_x"/>
                                          </p:val>
                                        </p:tav>
                                      </p:tavLst>
                                    </p:anim>
                                    <p:anim calcmode="lin" valueType="num">
                                      <p:cBhvr>
                                        <p:cTn id="8" dur="2000" fill="hold"/>
                                        <p:tgtEl>
                                          <p:spTgt spid="47"/>
                                        </p:tgtEl>
                                        <p:attrNameLst>
                                          <p:attrName>ppt_y</p:attrName>
                                        </p:attrNameLst>
                                      </p:cBhvr>
                                      <p:tavLst>
                                        <p:tav tm="0">
                                          <p:val>
                                            <p:strVal val="#ppt_y-#ppt_h/2"/>
                                          </p:val>
                                        </p:tav>
                                        <p:tav tm="100000">
                                          <p:val>
                                            <p:strVal val="#ppt_y"/>
                                          </p:val>
                                        </p:tav>
                                      </p:tavLst>
                                    </p:anim>
                                    <p:anim calcmode="lin" valueType="num">
                                      <p:cBhvr>
                                        <p:cTn id="9" dur="2000" fill="hold"/>
                                        <p:tgtEl>
                                          <p:spTgt spid="47"/>
                                        </p:tgtEl>
                                        <p:attrNameLst>
                                          <p:attrName>ppt_w</p:attrName>
                                        </p:attrNameLst>
                                      </p:cBhvr>
                                      <p:tavLst>
                                        <p:tav tm="0">
                                          <p:val>
                                            <p:strVal val="#ppt_w"/>
                                          </p:val>
                                        </p:tav>
                                        <p:tav tm="100000">
                                          <p:val>
                                            <p:strVal val="#ppt_w"/>
                                          </p:val>
                                        </p:tav>
                                      </p:tavLst>
                                    </p:anim>
                                    <p:anim calcmode="lin" valueType="num">
                                      <p:cBhvr>
                                        <p:cTn id="10" dur="200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43">
            <a:extLst>
              <a:ext uri="{FF2B5EF4-FFF2-40B4-BE49-F238E27FC236}">
                <a16:creationId xmlns:a16="http://schemas.microsoft.com/office/drawing/2014/main" id="{9FF7FCB3-BDC8-467C-A3F0-11F72C620DE0}"/>
              </a:ext>
            </a:extLst>
          </p:cNvPr>
          <p:cNvSpPr/>
          <p:nvPr/>
        </p:nvSpPr>
        <p:spPr>
          <a:xfrm rot="16200000">
            <a:off x="5164676" y="37928"/>
            <a:ext cx="1830255" cy="12191811"/>
          </a:xfrm>
          <a:custGeom>
            <a:avLst/>
            <a:gdLst>
              <a:gd name="connsiteX0" fmla="*/ 0 w 3364411"/>
              <a:gd name="connsiteY0" fmla="*/ 0 h 6858000"/>
              <a:gd name="connsiteX1" fmla="*/ 3364411 w 3364411"/>
              <a:gd name="connsiteY1" fmla="*/ 0 h 6858000"/>
              <a:gd name="connsiteX2" fmla="*/ 2907211 w 3364411"/>
              <a:gd name="connsiteY2" fmla="*/ 6858000 h 6858000"/>
              <a:gd name="connsiteX3" fmla="*/ 0 w 3364411"/>
              <a:gd name="connsiteY3" fmla="*/ 6858000 h 6858000"/>
              <a:gd name="connsiteX0" fmla="*/ 0 w 3364411"/>
              <a:gd name="connsiteY0" fmla="*/ 0 h 6858000"/>
              <a:gd name="connsiteX1" fmla="*/ 3364411 w 3364411"/>
              <a:gd name="connsiteY1" fmla="*/ 0 h 6858000"/>
              <a:gd name="connsiteX2" fmla="*/ 2907211 w 3364411"/>
              <a:gd name="connsiteY2" fmla="*/ 6858000 h 6858000"/>
              <a:gd name="connsiteX3" fmla="*/ 0 w 3364411"/>
              <a:gd name="connsiteY3" fmla="*/ 6858000 h 6858000"/>
              <a:gd name="connsiteX4" fmla="*/ 0 w 3364411"/>
              <a:gd name="connsiteY4" fmla="*/ 0 h 6858000"/>
              <a:gd name="connsiteX0" fmla="*/ 0 w 3364411"/>
              <a:gd name="connsiteY0" fmla="*/ 0 h 6858000"/>
              <a:gd name="connsiteX1" fmla="*/ 3364411 w 3364411"/>
              <a:gd name="connsiteY1" fmla="*/ 0 h 6858000"/>
              <a:gd name="connsiteX2" fmla="*/ 2907211 w 3364411"/>
              <a:gd name="connsiteY2" fmla="*/ 6858000 h 6858000"/>
              <a:gd name="connsiteX3" fmla="*/ 0 w 3364411"/>
              <a:gd name="connsiteY3" fmla="*/ 6858000 h 6858000"/>
              <a:gd name="connsiteX4" fmla="*/ 0 w 33644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4411" h="6858000">
                <a:moveTo>
                  <a:pt x="0" y="0"/>
                </a:moveTo>
                <a:lnTo>
                  <a:pt x="3364411" y="0"/>
                </a:lnTo>
                <a:cubicBezTo>
                  <a:pt x="1916611" y="1447800"/>
                  <a:pt x="4216058" y="5398247"/>
                  <a:pt x="2907211" y="6858000"/>
                </a:cubicBezTo>
                <a:lnTo>
                  <a:pt x="0" y="6858000"/>
                </a:lnTo>
                <a:lnTo>
                  <a:pt x="0" y="0"/>
                </a:lnTo>
                <a:close/>
              </a:path>
            </a:pathLst>
          </a:cu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61" name="TextBox 60">
            <a:extLst>
              <a:ext uri="{FF2B5EF4-FFF2-40B4-BE49-F238E27FC236}">
                <a16:creationId xmlns:a16="http://schemas.microsoft.com/office/drawing/2014/main" id="{B43DD904-EF5C-411E-8186-EA2C31865776}"/>
              </a:ext>
            </a:extLst>
          </p:cNvPr>
          <p:cNvSpPr txBox="1"/>
          <p:nvPr/>
        </p:nvSpPr>
        <p:spPr>
          <a:xfrm>
            <a:off x="485774" y="928450"/>
            <a:ext cx="11085655" cy="2733633"/>
          </a:xfrm>
          <a:prstGeom prst="rect">
            <a:avLst/>
          </a:prstGeom>
          <a:noFill/>
        </p:spPr>
        <p:txBody>
          <a:bodyPr wrap="square" rtlCol="0">
            <a:spAutoFit/>
          </a:bodyPr>
          <a:lstStyle/>
          <a:p>
            <a:pPr marL="0" marR="0" lvl="0" indent="0" algn="l" defTabSz="248808" rtl="0" eaLnBrk="1" fontAlgn="auto" latinLnBrk="0" hangingPunct="1">
              <a:lnSpc>
                <a:spcPct val="150000"/>
              </a:lnSpc>
              <a:spcBef>
                <a:spcPts val="0"/>
              </a:spcBef>
              <a:spcAft>
                <a:spcPts val="0"/>
              </a:spcAft>
              <a:buClrTx/>
              <a:buSzTx/>
              <a:buFontTx/>
              <a:buNone/>
              <a:tabLst/>
              <a:defRPr/>
            </a:pPr>
            <a:endParaRPr kumimoji="0" lang="en-GB" sz="4499"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248808" rtl="0" eaLnBrk="1" fontAlgn="auto" latinLnBrk="0" hangingPunct="1">
              <a:lnSpc>
                <a:spcPct val="150000"/>
              </a:lnSpc>
              <a:spcBef>
                <a:spcPts val="0"/>
              </a:spcBef>
              <a:spcAft>
                <a:spcPts val="0"/>
              </a:spcAft>
              <a:buClrTx/>
              <a:buSzTx/>
              <a:buFontTx/>
              <a:buNone/>
              <a:tabLst/>
              <a:defRPr/>
            </a:pPr>
            <a:endParaRPr kumimoji="0" lang="en-GB" sz="3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248808" rtl="0" eaLnBrk="1" fontAlgn="auto" latinLnBrk="0" hangingPunct="1">
              <a:lnSpc>
                <a:spcPct val="150000"/>
              </a:lnSpc>
              <a:spcBef>
                <a:spcPts val="0"/>
              </a:spcBef>
              <a:spcAft>
                <a:spcPts val="0"/>
              </a:spcAft>
              <a:buClrTx/>
              <a:buSzTx/>
              <a:buFontTx/>
              <a:buNone/>
              <a:tabLst/>
              <a:defRPr/>
            </a:pPr>
            <a:r>
              <a:rPr kumimoji="0" lang="en-US" sz="4499"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p:pic>
        <p:nvPicPr>
          <p:cNvPr id="11" name="Picture 8" descr="NHS England - Wikipedia">
            <a:extLst>
              <a:ext uri="{FF2B5EF4-FFF2-40B4-BE49-F238E27FC236}">
                <a16:creationId xmlns:a16="http://schemas.microsoft.com/office/drawing/2014/main" id="{8E33B61C-1C54-4C36-8B3D-9B0FAED9B6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6024" y="85016"/>
            <a:ext cx="1465405" cy="10918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50C4006-6C54-F9E0-8BB6-E308B3B7A2F5}"/>
              </a:ext>
            </a:extLst>
          </p:cNvPr>
          <p:cNvSpPr txBox="1">
            <a:spLocks/>
          </p:cNvSpPr>
          <p:nvPr/>
        </p:nvSpPr>
        <p:spPr>
          <a:xfrm>
            <a:off x="272464" y="113194"/>
            <a:ext cx="8400666" cy="753581"/>
          </a:xfrm>
          <a:prstGeom prst="rect">
            <a:avLst/>
          </a:prstGeom>
        </p:spPr>
        <p:txBody>
          <a:bodyPr vert="horz" lIns="91440" tIns="45720" rIns="91440" bIns="45720" rtlCol="0" anchor="ctr">
            <a:noAutofit/>
          </a:bodyPr>
          <a:lstStyle>
            <a:lvl1pPr algn="l" defTabSz="685783" rtl="0" eaLnBrk="1" latinLnBrk="0" hangingPunct="1">
              <a:lnSpc>
                <a:spcPct val="90000"/>
              </a:lnSpc>
              <a:spcBef>
                <a:spcPct val="0"/>
              </a:spcBef>
              <a:buNone/>
              <a:defRPr sz="3600" b="1" kern="1200">
                <a:solidFill>
                  <a:schemeClr val="accent5"/>
                </a:solidFill>
                <a:latin typeface="+mj-lt"/>
                <a:ea typeface="+mj-ea"/>
                <a:cs typeface="+mj-cs"/>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chemeClr val="accent1"/>
                </a:solidFill>
                <a:effectLst/>
                <a:uLnTx/>
                <a:uFillTx/>
                <a:latin typeface="Calibri" panose="020F0502020204030204"/>
                <a:ea typeface="+mj-ea"/>
                <a:cs typeface="Calibri" panose="020F0502020204030204" pitchFamily="34" charset="0"/>
              </a:rPr>
              <a:t>Feedback from NHS trusts: AHP supply projects </a:t>
            </a:r>
          </a:p>
        </p:txBody>
      </p:sp>
      <p:sp>
        <p:nvSpPr>
          <p:cNvPr id="3" name="Speech Bubble: Rectangle with Corners Rounded 2">
            <a:extLst>
              <a:ext uri="{FF2B5EF4-FFF2-40B4-BE49-F238E27FC236}">
                <a16:creationId xmlns:a16="http://schemas.microsoft.com/office/drawing/2014/main" id="{0A8D95D5-ED06-E921-D037-BCA9BF475DC6}"/>
              </a:ext>
            </a:extLst>
          </p:cNvPr>
          <p:cNvSpPr/>
          <p:nvPr/>
        </p:nvSpPr>
        <p:spPr>
          <a:xfrm>
            <a:off x="314109" y="1176895"/>
            <a:ext cx="2162192" cy="1452006"/>
          </a:xfrm>
          <a:prstGeom prst="wedgeRoundRectCallout">
            <a:avLst>
              <a:gd name="adj1" fmla="val -2494"/>
              <a:gd name="adj2" fmla="val 69689"/>
              <a:gd name="adj3" fmla="val 16667"/>
            </a:avLst>
          </a:prstGeom>
          <a:solidFill>
            <a:srgbClr val="005EB8">
              <a:lumMod val="75000"/>
            </a:srgbClr>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FFFFFF"/>
                </a:solidFill>
                <a:effectLst/>
                <a:uLnTx/>
                <a:uFillTx/>
                <a:latin typeface="Calibri" panose="020F0502020204030204"/>
                <a:ea typeface="+mn-ea"/>
                <a:cs typeface="Calibri" panose="020F0502020204030204" pitchFamily="34" charset="0"/>
              </a:rPr>
              <a:t>Work needs to be done in relation to diversity (our Trust is predominantly white female AHP support workers)</a:t>
            </a:r>
          </a:p>
        </p:txBody>
      </p:sp>
      <p:sp>
        <p:nvSpPr>
          <p:cNvPr id="4" name="Speech Bubble: Rectangle with Corners Rounded 3">
            <a:extLst>
              <a:ext uri="{FF2B5EF4-FFF2-40B4-BE49-F238E27FC236}">
                <a16:creationId xmlns:a16="http://schemas.microsoft.com/office/drawing/2014/main" id="{3A703733-EE5B-10AF-763D-E59060FAD355}"/>
              </a:ext>
            </a:extLst>
          </p:cNvPr>
          <p:cNvSpPr/>
          <p:nvPr/>
        </p:nvSpPr>
        <p:spPr>
          <a:xfrm>
            <a:off x="2612985" y="1176894"/>
            <a:ext cx="2250095" cy="2011992"/>
          </a:xfrm>
          <a:prstGeom prst="wedgeRoundRectCallout">
            <a:avLst>
              <a:gd name="adj1" fmla="val -658"/>
              <a:gd name="adj2" fmla="val 60707"/>
              <a:gd name="adj3" fmla="val 16667"/>
            </a:avLst>
          </a:prstGeom>
          <a:solidFill>
            <a:srgbClr val="005EB8">
              <a:lumMod val="75000"/>
            </a:srgbClr>
          </a:solidFill>
          <a:ln w="12700" cap="flat" cmpd="sng" algn="ctr">
            <a:noFill/>
            <a:prstDash val="solid"/>
            <a:miter lim="800000"/>
          </a:ln>
          <a:effectLst/>
        </p:spPr>
        <p:txBody>
          <a:bodyPr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FFFFFF"/>
                </a:solidFill>
                <a:effectLst/>
                <a:uLnTx/>
                <a:uFillTx/>
                <a:latin typeface="Calibri" panose="020F0502020204030204"/>
                <a:ea typeface="+mn-ea"/>
                <a:cs typeface="Calibri" panose="020F0502020204030204" pitchFamily="34" charset="0"/>
              </a:rPr>
              <a:t>We recognise as a Trust that our workforce needs to reflect the local community population to improve patient care and outcomes </a:t>
            </a:r>
          </a:p>
        </p:txBody>
      </p:sp>
      <p:sp>
        <p:nvSpPr>
          <p:cNvPr id="5" name="Speech Bubble: Rectangle with Corners Rounded 4">
            <a:extLst>
              <a:ext uri="{FF2B5EF4-FFF2-40B4-BE49-F238E27FC236}">
                <a16:creationId xmlns:a16="http://schemas.microsoft.com/office/drawing/2014/main" id="{72339B7B-DE4F-1605-282A-A596B031A473}"/>
              </a:ext>
            </a:extLst>
          </p:cNvPr>
          <p:cNvSpPr/>
          <p:nvPr/>
        </p:nvSpPr>
        <p:spPr>
          <a:xfrm>
            <a:off x="4901501" y="1176895"/>
            <a:ext cx="2583051" cy="2011992"/>
          </a:xfrm>
          <a:prstGeom prst="wedgeRoundRectCallout">
            <a:avLst>
              <a:gd name="adj1" fmla="val -1747"/>
              <a:gd name="adj2" fmla="val 60764"/>
              <a:gd name="adj3" fmla="val 16667"/>
            </a:avLst>
          </a:prstGeom>
          <a:solidFill>
            <a:srgbClr val="005EB8">
              <a:lumMod val="75000"/>
            </a:srgbClr>
          </a:solidFill>
          <a:ln w="12700" cap="flat" cmpd="sng" algn="ctr">
            <a:noFill/>
            <a:prstDash val="solid"/>
            <a:miter lim="800000"/>
          </a:ln>
          <a:effectLst/>
        </p:spPr>
        <p:txBody>
          <a:bodyPr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FFFFFF"/>
                </a:solidFill>
                <a:effectLst/>
                <a:uLnTx/>
                <a:uFillTx/>
                <a:latin typeface="Calibri" panose="020F0502020204030204"/>
                <a:ea typeface="+mn-ea"/>
                <a:cs typeface="Calibri" panose="020F0502020204030204" pitchFamily="34" charset="0"/>
              </a:rPr>
              <a:t>Our main action plan is to look at ways of improving and increasing EDI. We hope to achieve this through IR and RTP programs and creative recruitment methods</a:t>
            </a:r>
          </a:p>
        </p:txBody>
      </p:sp>
      <p:sp>
        <p:nvSpPr>
          <p:cNvPr id="6" name="Speech Bubble: Rectangle with Corners Rounded 5">
            <a:extLst>
              <a:ext uri="{FF2B5EF4-FFF2-40B4-BE49-F238E27FC236}">
                <a16:creationId xmlns:a16="http://schemas.microsoft.com/office/drawing/2014/main" id="{4B49E6BA-8436-C0D4-6148-B323EB275E9C}"/>
              </a:ext>
            </a:extLst>
          </p:cNvPr>
          <p:cNvSpPr/>
          <p:nvPr/>
        </p:nvSpPr>
        <p:spPr>
          <a:xfrm>
            <a:off x="7522972" y="1176894"/>
            <a:ext cx="2583051" cy="1669933"/>
          </a:xfrm>
          <a:prstGeom prst="wedgeRoundRectCallout">
            <a:avLst>
              <a:gd name="adj1" fmla="val -1627"/>
              <a:gd name="adj2" fmla="val 62381"/>
              <a:gd name="adj3" fmla="val 16667"/>
            </a:avLst>
          </a:prstGeom>
          <a:solidFill>
            <a:srgbClr val="005EB8">
              <a:lumMod val="75000"/>
            </a:srgbClr>
          </a:solidFill>
          <a:ln w="12700" cap="flat" cmpd="sng" algn="ctr">
            <a:noFill/>
            <a:prstDash val="solid"/>
            <a:miter lim="800000"/>
          </a:ln>
          <a:effectLst/>
        </p:spPr>
        <p:txBody>
          <a:bodyPr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There is a risk of not creating a supportive and environment that encourages progression and professional development </a:t>
            </a:r>
          </a:p>
        </p:txBody>
      </p:sp>
      <p:sp>
        <p:nvSpPr>
          <p:cNvPr id="7" name="Speech Bubble: Rectangle with Corners Rounded 6">
            <a:extLst>
              <a:ext uri="{FF2B5EF4-FFF2-40B4-BE49-F238E27FC236}">
                <a16:creationId xmlns:a16="http://schemas.microsoft.com/office/drawing/2014/main" id="{9F3A98AE-0379-B45D-DB47-DD5FC25DECF8}"/>
              </a:ext>
            </a:extLst>
          </p:cNvPr>
          <p:cNvSpPr/>
          <p:nvPr/>
        </p:nvSpPr>
        <p:spPr>
          <a:xfrm>
            <a:off x="349090" y="2782254"/>
            <a:ext cx="2127212" cy="818153"/>
          </a:xfrm>
          <a:prstGeom prst="wedgeRoundRectCallout">
            <a:avLst>
              <a:gd name="adj1" fmla="val 3066"/>
              <a:gd name="adj2" fmla="val 73581"/>
              <a:gd name="adj3" fmla="val 16667"/>
            </a:avLst>
          </a:prstGeom>
          <a:solidFill>
            <a:srgbClr val="005EB8">
              <a:lumMod val="75000"/>
            </a:srgbClr>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Diversity amongst the support workforce is low</a:t>
            </a:r>
          </a:p>
        </p:txBody>
      </p:sp>
      <p:sp>
        <p:nvSpPr>
          <p:cNvPr id="8" name="Speech Bubble: Rectangle with Corners Rounded 7">
            <a:extLst>
              <a:ext uri="{FF2B5EF4-FFF2-40B4-BE49-F238E27FC236}">
                <a16:creationId xmlns:a16="http://schemas.microsoft.com/office/drawing/2014/main" id="{DE378124-337A-8299-E33D-9FF824B9AA6E}"/>
              </a:ext>
            </a:extLst>
          </p:cNvPr>
          <p:cNvSpPr/>
          <p:nvPr/>
        </p:nvSpPr>
        <p:spPr>
          <a:xfrm>
            <a:off x="349089" y="3818487"/>
            <a:ext cx="2127212" cy="1400217"/>
          </a:xfrm>
          <a:prstGeom prst="wedgeRoundRectCallout">
            <a:avLst>
              <a:gd name="adj1" fmla="val -1102"/>
              <a:gd name="adj2" fmla="val 70530"/>
              <a:gd name="adj3" fmla="val 16667"/>
            </a:avLst>
          </a:prstGeom>
          <a:solidFill>
            <a:srgbClr val="005EB8">
              <a:lumMod val="75000"/>
            </a:srgbClr>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Diversity is limited but more have disabilities than in the registered staff group</a:t>
            </a:r>
          </a:p>
        </p:txBody>
      </p:sp>
      <p:sp>
        <p:nvSpPr>
          <p:cNvPr id="9" name="Speech Bubble: Rectangle with Corners Rounded 8">
            <a:extLst>
              <a:ext uri="{FF2B5EF4-FFF2-40B4-BE49-F238E27FC236}">
                <a16:creationId xmlns:a16="http://schemas.microsoft.com/office/drawing/2014/main" id="{932D046B-42A7-65D6-9D19-086200E7C123}"/>
              </a:ext>
            </a:extLst>
          </p:cNvPr>
          <p:cNvSpPr/>
          <p:nvPr/>
        </p:nvSpPr>
        <p:spPr>
          <a:xfrm>
            <a:off x="2612985" y="3330766"/>
            <a:ext cx="2214133" cy="2350337"/>
          </a:xfrm>
          <a:prstGeom prst="wedgeRoundRectCallout">
            <a:avLst>
              <a:gd name="adj1" fmla="val -182"/>
              <a:gd name="adj2" fmla="val 62374"/>
              <a:gd name="adj3" fmla="val 16667"/>
            </a:avLst>
          </a:prstGeom>
          <a:solidFill>
            <a:srgbClr val="005EB8">
              <a:lumMod val="75000"/>
            </a:srgbClr>
          </a:solidFill>
          <a:ln w="12700" cap="flat" cmpd="sng" algn="ctr">
            <a:noFill/>
            <a:prstDash val="solid"/>
            <a:miter lim="800000"/>
          </a:ln>
          <a:effectLst/>
        </p:spPr>
        <p:txBody>
          <a:bodyPr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Support worker focus groups have highlighted the huge diversity of the staff group given their different career and life backgrounds – this is helping to inform our recruitment strategies</a:t>
            </a:r>
          </a:p>
        </p:txBody>
      </p:sp>
      <p:sp>
        <p:nvSpPr>
          <p:cNvPr id="10" name="Speech Bubble: Rectangle with Corners Rounded 9">
            <a:extLst>
              <a:ext uri="{FF2B5EF4-FFF2-40B4-BE49-F238E27FC236}">
                <a16:creationId xmlns:a16="http://schemas.microsoft.com/office/drawing/2014/main" id="{3C8AF8DC-E7C3-6602-62C7-7F3B1A13B558}"/>
              </a:ext>
            </a:extLst>
          </p:cNvPr>
          <p:cNvSpPr/>
          <p:nvPr/>
        </p:nvSpPr>
        <p:spPr>
          <a:xfrm>
            <a:off x="4924511" y="3330765"/>
            <a:ext cx="2583051" cy="2350337"/>
          </a:xfrm>
          <a:prstGeom prst="wedgeRoundRectCallout">
            <a:avLst>
              <a:gd name="adj1" fmla="val -3242"/>
              <a:gd name="adj2" fmla="val 57755"/>
              <a:gd name="adj3" fmla="val 16667"/>
            </a:avLst>
          </a:prstGeom>
          <a:solidFill>
            <a:srgbClr val="005EB8">
              <a:lumMod val="75000"/>
            </a:srgbClr>
          </a:solidFill>
          <a:ln w="12700" cap="flat" cmpd="sng" algn="ctr">
            <a:noFill/>
            <a:prstDash val="solid"/>
            <a:miter lim="800000"/>
          </a:ln>
          <a:effectLst/>
        </p:spPr>
        <p:txBody>
          <a:bodyPr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Our Support Worker Lead chairs the ICS AHP EDI Recruitment group so we will implement advice from the ‘No More Tick Boxes’ document into our recruitment procedures and policies</a:t>
            </a:r>
          </a:p>
        </p:txBody>
      </p:sp>
      <p:sp>
        <p:nvSpPr>
          <p:cNvPr id="12" name="Speech Bubble: Rectangle with Corners Rounded 11">
            <a:extLst>
              <a:ext uri="{FF2B5EF4-FFF2-40B4-BE49-F238E27FC236}">
                <a16:creationId xmlns:a16="http://schemas.microsoft.com/office/drawing/2014/main" id="{2CB424A5-4FC0-F702-B793-6E6A2C8A8FBB}"/>
              </a:ext>
            </a:extLst>
          </p:cNvPr>
          <p:cNvSpPr/>
          <p:nvPr/>
        </p:nvSpPr>
        <p:spPr>
          <a:xfrm>
            <a:off x="7604955" y="3330767"/>
            <a:ext cx="2501068" cy="2350336"/>
          </a:xfrm>
          <a:prstGeom prst="wedgeRoundRectCallout">
            <a:avLst>
              <a:gd name="adj1" fmla="val -4811"/>
              <a:gd name="adj2" fmla="val 64871"/>
              <a:gd name="adj3" fmla="val 16667"/>
            </a:avLst>
          </a:prstGeom>
          <a:solidFill>
            <a:srgbClr val="005EB8">
              <a:lumMod val="75000"/>
            </a:srgbClr>
          </a:solidFill>
          <a:ln w="12700" cap="flat" cmpd="sng" algn="ctr">
            <a:noFill/>
            <a:prstDash val="solid"/>
            <a:miter lim="800000"/>
          </a:ln>
          <a:effectLst/>
        </p:spPr>
        <p:txBody>
          <a:bodyPr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The AHP workforce lead has worked closely with all stakeholders to develop a process by which the trust runs apprenticeships from equal and fair selection all the way to employment</a:t>
            </a:r>
          </a:p>
        </p:txBody>
      </p:sp>
    </p:spTree>
    <p:extLst>
      <p:ext uri="{BB962C8B-B14F-4D97-AF65-F5344CB8AC3E}">
        <p14:creationId xmlns:p14="http://schemas.microsoft.com/office/powerpoint/2010/main" val="196758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2000" fill="hold"/>
                                        <p:tgtEl>
                                          <p:spTgt spid="47"/>
                                        </p:tgtEl>
                                        <p:attrNameLst>
                                          <p:attrName>ppt_x</p:attrName>
                                        </p:attrNameLst>
                                      </p:cBhvr>
                                      <p:tavLst>
                                        <p:tav tm="0">
                                          <p:val>
                                            <p:strVal val="#ppt_x"/>
                                          </p:val>
                                        </p:tav>
                                        <p:tav tm="100000">
                                          <p:val>
                                            <p:strVal val="#ppt_x"/>
                                          </p:val>
                                        </p:tav>
                                      </p:tavLst>
                                    </p:anim>
                                    <p:anim calcmode="lin" valueType="num">
                                      <p:cBhvr>
                                        <p:cTn id="8" dur="2000" fill="hold"/>
                                        <p:tgtEl>
                                          <p:spTgt spid="47"/>
                                        </p:tgtEl>
                                        <p:attrNameLst>
                                          <p:attrName>ppt_y</p:attrName>
                                        </p:attrNameLst>
                                      </p:cBhvr>
                                      <p:tavLst>
                                        <p:tav tm="0">
                                          <p:val>
                                            <p:strVal val="#ppt_y-#ppt_h/2"/>
                                          </p:val>
                                        </p:tav>
                                        <p:tav tm="100000">
                                          <p:val>
                                            <p:strVal val="#ppt_y"/>
                                          </p:val>
                                        </p:tav>
                                      </p:tavLst>
                                    </p:anim>
                                    <p:anim calcmode="lin" valueType="num">
                                      <p:cBhvr>
                                        <p:cTn id="9" dur="2000" fill="hold"/>
                                        <p:tgtEl>
                                          <p:spTgt spid="47"/>
                                        </p:tgtEl>
                                        <p:attrNameLst>
                                          <p:attrName>ppt_w</p:attrName>
                                        </p:attrNameLst>
                                      </p:cBhvr>
                                      <p:tavLst>
                                        <p:tav tm="0">
                                          <p:val>
                                            <p:strVal val="#ppt_w"/>
                                          </p:val>
                                        </p:tav>
                                        <p:tav tm="100000">
                                          <p:val>
                                            <p:strVal val="#ppt_w"/>
                                          </p:val>
                                        </p:tav>
                                      </p:tavLst>
                                    </p:anim>
                                    <p:anim calcmode="lin" valueType="num">
                                      <p:cBhvr>
                                        <p:cTn id="10" dur="200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43">
            <a:extLst>
              <a:ext uri="{FF2B5EF4-FFF2-40B4-BE49-F238E27FC236}">
                <a16:creationId xmlns:a16="http://schemas.microsoft.com/office/drawing/2014/main" id="{9FF7FCB3-BDC8-467C-A3F0-11F72C620DE0}"/>
              </a:ext>
            </a:extLst>
          </p:cNvPr>
          <p:cNvSpPr/>
          <p:nvPr/>
        </p:nvSpPr>
        <p:spPr>
          <a:xfrm rot="16200000">
            <a:off x="5164676" y="37928"/>
            <a:ext cx="1830255" cy="12191811"/>
          </a:xfrm>
          <a:custGeom>
            <a:avLst/>
            <a:gdLst>
              <a:gd name="connsiteX0" fmla="*/ 0 w 3364411"/>
              <a:gd name="connsiteY0" fmla="*/ 0 h 6858000"/>
              <a:gd name="connsiteX1" fmla="*/ 3364411 w 3364411"/>
              <a:gd name="connsiteY1" fmla="*/ 0 h 6858000"/>
              <a:gd name="connsiteX2" fmla="*/ 2907211 w 3364411"/>
              <a:gd name="connsiteY2" fmla="*/ 6858000 h 6858000"/>
              <a:gd name="connsiteX3" fmla="*/ 0 w 3364411"/>
              <a:gd name="connsiteY3" fmla="*/ 6858000 h 6858000"/>
              <a:gd name="connsiteX0" fmla="*/ 0 w 3364411"/>
              <a:gd name="connsiteY0" fmla="*/ 0 h 6858000"/>
              <a:gd name="connsiteX1" fmla="*/ 3364411 w 3364411"/>
              <a:gd name="connsiteY1" fmla="*/ 0 h 6858000"/>
              <a:gd name="connsiteX2" fmla="*/ 2907211 w 3364411"/>
              <a:gd name="connsiteY2" fmla="*/ 6858000 h 6858000"/>
              <a:gd name="connsiteX3" fmla="*/ 0 w 3364411"/>
              <a:gd name="connsiteY3" fmla="*/ 6858000 h 6858000"/>
              <a:gd name="connsiteX4" fmla="*/ 0 w 3364411"/>
              <a:gd name="connsiteY4" fmla="*/ 0 h 6858000"/>
              <a:gd name="connsiteX0" fmla="*/ 0 w 3364411"/>
              <a:gd name="connsiteY0" fmla="*/ 0 h 6858000"/>
              <a:gd name="connsiteX1" fmla="*/ 3364411 w 3364411"/>
              <a:gd name="connsiteY1" fmla="*/ 0 h 6858000"/>
              <a:gd name="connsiteX2" fmla="*/ 2907211 w 3364411"/>
              <a:gd name="connsiteY2" fmla="*/ 6858000 h 6858000"/>
              <a:gd name="connsiteX3" fmla="*/ 0 w 3364411"/>
              <a:gd name="connsiteY3" fmla="*/ 6858000 h 6858000"/>
              <a:gd name="connsiteX4" fmla="*/ 0 w 33644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4411" h="6858000">
                <a:moveTo>
                  <a:pt x="0" y="0"/>
                </a:moveTo>
                <a:lnTo>
                  <a:pt x="3364411" y="0"/>
                </a:lnTo>
                <a:cubicBezTo>
                  <a:pt x="1916611" y="1447800"/>
                  <a:pt x="4216058" y="5398247"/>
                  <a:pt x="2907211" y="6858000"/>
                </a:cubicBezTo>
                <a:lnTo>
                  <a:pt x="0" y="6858000"/>
                </a:lnTo>
                <a:lnTo>
                  <a:pt x="0" y="0"/>
                </a:lnTo>
                <a:close/>
              </a:path>
            </a:pathLst>
          </a:cu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11" name="Picture 8" descr="NHS England - Wikipedia">
            <a:extLst>
              <a:ext uri="{FF2B5EF4-FFF2-40B4-BE49-F238E27FC236}">
                <a16:creationId xmlns:a16="http://schemas.microsoft.com/office/drawing/2014/main" id="{8E33B61C-1C54-4C36-8B3D-9B0FAED9B6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6024" y="85016"/>
            <a:ext cx="1465405" cy="10918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50C4006-6C54-F9E0-8BB6-E308B3B7A2F5}"/>
              </a:ext>
            </a:extLst>
          </p:cNvPr>
          <p:cNvSpPr txBox="1">
            <a:spLocks/>
          </p:cNvSpPr>
          <p:nvPr/>
        </p:nvSpPr>
        <p:spPr>
          <a:xfrm>
            <a:off x="272464" y="113194"/>
            <a:ext cx="8400666" cy="1063700"/>
          </a:xfrm>
          <a:prstGeom prst="rect">
            <a:avLst/>
          </a:prstGeom>
        </p:spPr>
        <p:txBody>
          <a:bodyPr vert="horz" lIns="91440" tIns="45720" rIns="91440" bIns="45720" rtlCol="0" anchor="ctr">
            <a:noAutofit/>
          </a:bodyPr>
          <a:lstStyle>
            <a:lvl1pPr algn="l" defTabSz="685783" rtl="0" eaLnBrk="1" latinLnBrk="0" hangingPunct="1">
              <a:lnSpc>
                <a:spcPct val="90000"/>
              </a:lnSpc>
              <a:spcBef>
                <a:spcPct val="0"/>
              </a:spcBef>
              <a:buNone/>
              <a:defRPr sz="3600" b="1" kern="1200">
                <a:solidFill>
                  <a:schemeClr val="accent5"/>
                </a:solidFill>
                <a:latin typeface="+mj-lt"/>
                <a:ea typeface="+mj-ea"/>
                <a:cs typeface="+mj-cs"/>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chemeClr val="accent1"/>
                </a:solidFill>
                <a:effectLst/>
                <a:uLnTx/>
                <a:uFillTx/>
                <a:latin typeface="Calibri" panose="020F0502020204030204"/>
                <a:ea typeface="+mj-ea"/>
                <a:cs typeface="Calibri" panose="020F0502020204030204" pitchFamily="34" charset="0"/>
              </a:rPr>
              <a:t>EDIB priorities for AHP support workers 2023/2024</a:t>
            </a:r>
          </a:p>
        </p:txBody>
      </p:sp>
      <p:graphicFrame>
        <p:nvGraphicFramePr>
          <p:cNvPr id="63" name="TextBox 60">
            <a:extLst>
              <a:ext uri="{FF2B5EF4-FFF2-40B4-BE49-F238E27FC236}">
                <a16:creationId xmlns:a16="http://schemas.microsoft.com/office/drawing/2014/main" id="{8E108ACE-34C0-3553-599E-4593C65C3955}"/>
              </a:ext>
            </a:extLst>
          </p:cNvPr>
          <p:cNvGraphicFramePr/>
          <p:nvPr>
            <p:extLst>
              <p:ext uri="{D42A27DB-BD31-4B8C-83A1-F6EECF244321}">
                <p14:modId xmlns:p14="http://schemas.microsoft.com/office/powerpoint/2010/main" val="3043758449"/>
              </p:ext>
            </p:extLst>
          </p:nvPr>
        </p:nvGraphicFramePr>
        <p:xfrm>
          <a:off x="785813" y="1871663"/>
          <a:ext cx="10785616" cy="39110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8035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2000" fill="hold"/>
                                        <p:tgtEl>
                                          <p:spTgt spid="47"/>
                                        </p:tgtEl>
                                        <p:attrNameLst>
                                          <p:attrName>ppt_x</p:attrName>
                                        </p:attrNameLst>
                                      </p:cBhvr>
                                      <p:tavLst>
                                        <p:tav tm="0">
                                          <p:val>
                                            <p:strVal val="#ppt_x"/>
                                          </p:val>
                                        </p:tav>
                                        <p:tav tm="100000">
                                          <p:val>
                                            <p:strVal val="#ppt_x"/>
                                          </p:val>
                                        </p:tav>
                                      </p:tavLst>
                                    </p:anim>
                                    <p:anim calcmode="lin" valueType="num">
                                      <p:cBhvr>
                                        <p:cTn id="8" dur="2000" fill="hold"/>
                                        <p:tgtEl>
                                          <p:spTgt spid="47"/>
                                        </p:tgtEl>
                                        <p:attrNameLst>
                                          <p:attrName>ppt_y</p:attrName>
                                        </p:attrNameLst>
                                      </p:cBhvr>
                                      <p:tavLst>
                                        <p:tav tm="0">
                                          <p:val>
                                            <p:strVal val="#ppt_y-#ppt_h/2"/>
                                          </p:val>
                                        </p:tav>
                                        <p:tav tm="100000">
                                          <p:val>
                                            <p:strVal val="#ppt_y"/>
                                          </p:val>
                                        </p:tav>
                                      </p:tavLst>
                                    </p:anim>
                                    <p:anim calcmode="lin" valueType="num">
                                      <p:cBhvr>
                                        <p:cTn id="9" dur="2000" fill="hold"/>
                                        <p:tgtEl>
                                          <p:spTgt spid="47"/>
                                        </p:tgtEl>
                                        <p:attrNameLst>
                                          <p:attrName>ppt_w</p:attrName>
                                        </p:attrNameLst>
                                      </p:cBhvr>
                                      <p:tavLst>
                                        <p:tav tm="0">
                                          <p:val>
                                            <p:strVal val="#ppt_w"/>
                                          </p:val>
                                        </p:tav>
                                        <p:tav tm="100000">
                                          <p:val>
                                            <p:strVal val="#ppt_w"/>
                                          </p:val>
                                        </p:tav>
                                      </p:tavLst>
                                    </p:anim>
                                    <p:anim calcmode="lin" valueType="num">
                                      <p:cBhvr>
                                        <p:cTn id="10" dur="200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4F09C-0EA6-FDB3-B6C6-B2F27351F61D}"/>
              </a:ext>
            </a:extLst>
          </p:cNvPr>
          <p:cNvSpPr>
            <a:spLocks noGrp="1"/>
          </p:cNvSpPr>
          <p:nvPr>
            <p:ph type="ctrTitle"/>
          </p:nvPr>
        </p:nvSpPr>
        <p:spPr/>
        <p:txBody>
          <a:bodyPr>
            <a:normAutofit/>
          </a:bodyPr>
          <a:lstStyle/>
          <a:p>
            <a:r>
              <a:rPr lang="en-US" sz="5400"/>
              <a:t>Grow your own: Inclusive recruitment in practice</a:t>
            </a:r>
          </a:p>
        </p:txBody>
      </p:sp>
      <p:sp>
        <p:nvSpPr>
          <p:cNvPr id="3" name="Subtitle 2">
            <a:extLst>
              <a:ext uri="{FF2B5EF4-FFF2-40B4-BE49-F238E27FC236}">
                <a16:creationId xmlns:a16="http://schemas.microsoft.com/office/drawing/2014/main" id="{4CE95664-5D17-1B56-4F50-C83D44855DB9}"/>
              </a:ext>
            </a:extLst>
          </p:cNvPr>
          <p:cNvSpPr>
            <a:spLocks noGrp="1"/>
          </p:cNvSpPr>
          <p:nvPr>
            <p:ph type="subTitle" idx="1"/>
          </p:nvPr>
        </p:nvSpPr>
        <p:spPr/>
        <p:txBody>
          <a:bodyPr>
            <a:normAutofit/>
          </a:bodyPr>
          <a:lstStyle/>
          <a:p>
            <a:r>
              <a:rPr lang="en-US" sz="2400"/>
              <a:t>Richard Griffin</a:t>
            </a:r>
          </a:p>
        </p:txBody>
      </p:sp>
    </p:spTree>
    <p:extLst>
      <p:ext uri="{BB962C8B-B14F-4D97-AF65-F5344CB8AC3E}">
        <p14:creationId xmlns:p14="http://schemas.microsoft.com/office/powerpoint/2010/main" val="44248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9" name="Rectangle 1048">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6401A35-9224-AEAE-D8B5-CC6360254F6A}"/>
              </a:ext>
            </a:extLst>
          </p:cNvPr>
          <p:cNvSpPr>
            <a:spLocks noGrp="1"/>
          </p:cNvSpPr>
          <p:nvPr>
            <p:ph type="title"/>
          </p:nvPr>
        </p:nvSpPr>
        <p:spPr>
          <a:xfrm>
            <a:off x="598312" y="371719"/>
            <a:ext cx="6125964" cy="1906863"/>
          </a:xfrm>
        </p:spPr>
        <p:txBody>
          <a:bodyPr vert="horz" lIns="91440" tIns="45720" rIns="91440" bIns="45720" rtlCol="0" anchor="b">
            <a:normAutofit/>
          </a:bodyPr>
          <a:lstStyle/>
          <a:p>
            <a:r>
              <a:rPr lang="en-US" b="1" kern="1200">
                <a:solidFill>
                  <a:schemeClr val="tx1"/>
                </a:solidFill>
                <a:latin typeface="+mj-lt"/>
                <a:ea typeface="+mj-ea"/>
                <a:cs typeface="+mj-cs"/>
              </a:rPr>
              <a:t>What inclusive recruitment means in practice</a:t>
            </a:r>
          </a:p>
        </p:txBody>
      </p:sp>
      <p:sp>
        <p:nvSpPr>
          <p:cNvPr id="3" name="Content Placeholder 2">
            <a:extLst>
              <a:ext uri="{FF2B5EF4-FFF2-40B4-BE49-F238E27FC236}">
                <a16:creationId xmlns:a16="http://schemas.microsoft.com/office/drawing/2014/main" id="{77BEB96D-AF21-BF17-9C45-2E772FBED573}"/>
              </a:ext>
            </a:extLst>
          </p:cNvPr>
          <p:cNvSpPr>
            <a:spLocks noGrp="1"/>
          </p:cNvSpPr>
          <p:nvPr>
            <p:ph sz="half" idx="1"/>
          </p:nvPr>
        </p:nvSpPr>
        <p:spPr>
          <a:xfrm>
            <a:off x="598312" y="2457970"/>
            <a:ext cx="4799964" cy="4028311"/>
          </a:xfrm>
        </p:spPr>
        <p:txBody>
          <a:bodyPr vert="horz" lIns="91440" tIns="45720" rIns="91440" bIns="45720" rtlCol="0">
            <a:normAutofit lnSpcReduction="10000"/>
          </a:bodyPr>
          <a:lstStyle/>
          <a:p>
            <a:r>
              <a:rPr lang="en-US">
                <a:latin typeface="+mj-lt"/>
              </a:rPr>
              <a:t>Engagement with local skills and employment system to…target under-represented groups, under utilised supply pathways &amp; groups that experience barriers to employment</a:t>
            </a:r>
          </a:p>
          <a:p>
            <a:r>
              <a:rPr lang="en-US">
                <a:latin typeface="+mj-lt"/>
              </a:rPr>
              <a:t>Working as an anchor organisation</a:t>
            </a:r>
          </a:p>
          <a:p>
            <a:r>
              <a:rPr lang="en-US">
                <a:latin typeface="+mj-lt"/>
              </a:rPr>
              <a:t>Internal promotion</a:t>
            </a:r>
          </a:p>
          <a:p>
            <a:pPr marL="0"/>
            <a:endParaRPr lang="en-US" sz="2000"/>
          </a:p>
          <a:p>
            <a:pPr marL="0"/>
            <a:endParaRPr lang="en-US" sz="2000"/>
          </a:p>
          <a:p>
            <a:pPr marL="0"/>
            <a:endParaRPr lang="en-US" sz="2000"/>
          </a:p>
          <a:p>
            <a:pPr marL="0"/>
            <a:endParaRPr lang="en-US" sz="2000"/>
          </a:p>
          <a:p>
            <a:pPr marL="0"/>
            <a:endParaRPr lang="en-US" sz="2000"/>
          </a:p>
        </p:txBody>
      </p:sp>
      <p:pic>
        <p:nvPicPr>
          <p:cNvPr id="1030" name="Picture 6" descr="Project Choice – 3 staff appointments made – NTW Solutions">
            <a:extLst>
              <a:ext uri="{FF2B5EF4-FFF2-40B4-BE49-F238E27FC236}">
                <a16:creationId xmlns:a16="http://schemas.microsoft.com/office/drawing/2014/main" id="{7BF752DB-0CB3-AFCA-C4CA-F9FA9D9387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521" r="16654" b="-1"/>
          <a:stretch/>
        </p:blipFill>
        <p:spPr bwMode="auto">
          <a:xfrm>
            <a:off x="8148168" y="3681459"/>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When does your area get Universal Credit? Full list of when Jobcentres get  controversial benefits reform - Mirror Online">
            <a:extLst>
              <a:ext uri="{FF2B5EF4-FFF2-40B4-BE49-F238E27FC236}">
                <a16:creationId xmlns:a16="http://schemas.microsoft.com/office/drawing/2014/main" id="{42BDB990-B7A7-9D2B-3DD6-A5CF42F258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474" r="21815"/>
          <a:stretch/>
        </p:blipFill>
        <p:spPr bwMode="auto">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My School Online: Epping Forest College">
            <a:extLst>
              <a:ext uri="{FF2B5EF4-FFF2-40B4-BE49-F238E27FC236}">
                <a16:creationId xmlns:a16="http://schemas.microsoft.com/office/drawing/2014/main" id="{B9AF1188-0FAF-48DF-5DF7-CF9D36586DA5}"/>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r="2996" b="-2"/>
          <a:stretch/>
        </p:blipFill>
        <p:spPr bwMode="auto">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015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99B0EC4-6A11-6B85-B9D6-99BA49E361BD}"/>
              </a:ext>
            </a:extLst>
          </p:cNvPr>
          <p:cNvSpPr>
            <a:spLocks noGrp="1"/>
          </p:cNvSpPr>
          <p:nvPr>
            <p:ph type="title"/>
          </p:nvPr>
        </p:nvSpPr>
        <p:spPr>
          <a:xfrm>
            <a:off x="838200" y="365125"/>
            <a:ext cx="5393361" cy="1325563"/>
          </a:xfrm>
        </p:spPr>
        <p:txBody>
          <a:bodyPr>
            <a:normAutofit/>
          </a:bodyPr>
          <a:lstStyle/>
          <a:p>
            <a:r>
              <a:rPr lang="en-US" b="1"/>
              <a:t>Why undertake inclusive employment?</a:t>
            </a:r>
          </a:p>
        </p:txBody>
      </p:sp>
      <p:sp>
        <p:nvSpPr>
          <p:cNvPr id="3" name="Content Placeholder 2">
            <a:extLst>
              <a:ext uri="{FF2B5EF4-FFF2-40B4-BE49-F238E27FC236}">
                <a16:creationId xmlns:a16="http://schemas.microsoft.com/office/drawing/2014/main" id="{2CFFF815-28F6-94A0-3572-918162AB8A4C}"/>
              </a:ext>
            </a:extLst>
          </p:cNvPr>
          <p:cNvSpPr>
            <a:spLocks noGrp="1"/>
          </p:cNvSpPr>
          <p:nvPr>
            <p:ph idx="1"/>
          </p:nvPr>
        </p:nvSpPr>
        <p:spPr>
          <a:xfrm>
            <a:off x="838200" y="1825625"/>
            <a:ext cx="6084367" cy="4351338"/>
          </a:xfrm>
        </p:spPr>
        <p:txBody>
          <a:bodyPr>
            <a:noAutofit/>
          </a:bodyPr>
          <a:lstStyle/>
          <a:p>
            <a:pPr marL="514350" indent="-514350">
              <a:buFont typeface="+mj-lt"/>
              <a:buAutoNum type="arabicPeriod"/>
            </a:pPr>
            <a:r>
              <a:rPr lang="en-US" sz="2400">
                <a:latin typeface="+mj-lt"/>
              </a:rPr>
              <a:t>Workforce shortages &amp; future workforce supply</a:t>
            </a:r>
          </a:p>
          <a:p>
            <a:pPr marL="514350" indent="-514350">
              <a:buFont typeface="+mj-lt"/>
              <a:buAutoNum type="arabicPeriod"/>
            </a:pPr>
            <a:r>
              <a:rPr lang="en-US" sz="2400">
                <a:latin typeface="+mj-lt"/>
              </a:rPr>
              <a:t>A more stable, loyal &amp; sustainable workforce</a:t>
            </a:r>
          </a:p>
          <a:p>
            <a:pPr marL="514350" indent="-514350">
              <a:buFont typeface="+mj-lt"/>
              <a:buAutoNum type="arabicPeriod"/>
            </a:pPr>
            <a:r>
              <a:rPr lang="en-US" sz="2400">
                <a:latin typeface="+mj-lt"/>
              </a:rPr>
              <a:t>Culturally appropriate care </a:t>
            </a:r>
          </a:p>
          <a:p>
            <a:pPr lvl="2"/>
            <a:r>
              <a:rPr lang="en-US" sz="2400">
                <a:latin typeface="+mj-lt"/>
              </a:rPr>
              <a:t>improved health outcomes.</a:t>
            </a:r>
          </a:p>
          <a:p>
            <a:pPr lvl="2"/>
            <a:r>
              <a:rPr lang="en-GB" sz="2400" kern="100">
                <a:effectLst/>
                <a:latin typeface="+mj-lt"/>
                <a:ea typeface="Calibri" panose="020F0502020204030204" pitchFamily="34" charset="0"/>
                <a:cs typeface="Times New Roman" panose="02020603050405020304" pitchFamily="18" charset="0"/>
              </a:rPr>
              <a:t>Increased patient safety.</a:t>
            </a:r>
          </a:p>
          <a:p>
            <a:pPr lvl="2"/>
            <a:r>
              <a:rPr lang="en-GB" sz="2400" kern="100">
                <a:effectLst/>
                <a:latin typeface="+mj-lt"/>
                <a:ea typeface="Calibri" panose="020F0502020204030204" pitchFamily="34" charset="0"/>
                <a:cs typeface="Times New Roman" panose="02020603050405020304" pitchFamily="18" charset="0"/>
              </a:rPr>
              <a:t>Reduced inefficiencies.</a:t>
            </a:r>
          </a:p>
          <a:p>
            <a:pPr lvl="2"/>
            <a:r>
              <a:rPr lang="en-GB" sz="2400" kern="100">
                <a:effectLst/>
                <a:latin typeface="+mj-lt"/>
                <a:ea typeface="Calibri" panose="020F0502020204030204" pitchFamily="34" charset="0"/>
                <a:cs typeface="Times New Roman" panose="02020603050405020304" pitchFamily="18" charset="0"/>
              </a:rPr>
              <a:t>Reduced costs. </a:t>
            </a:r>
            <a:endParaRPr lang="en-GB" sz="2400" kern="100">
              <a:latin typeface="+mj-lt"/>
              <a:ea typeface="Calibri" panose="020F0502020204030204" pitchFamily="34" charset="0"/>
              <a:cs typeface="Times New Roman" panose="02020603050405020304" pitchFamily="18" charset="0"/>
            </a:endParaRPr>
          </a:p>
          <a:p>
            <a:pPr marL="514350" indent="-514350">
              <a:buFont typeface="+mj-lt"/>
              <a:buAutoNum type="arabicPeriod"/>
            </a:pPr>
            <a:r>
              <a:rPr lang="en-GB" sz="2400" kern="100">
                <a:effectLst/>
                <a:latin typeface="+mj-lt"/>
                <a:ea typeface="Calibri" panose="020F0502020204030204" pitchFamily="34" charset="0"/>
                <a:cs typeface="Times New Roman" panose="02020603050405020304" pitchFamily="18" charset="0"/>
              </a:rPr>
              <a:t>Reduce health inequalities.</a:t>
            </a:r>
          </a:p>
          <a:p>
            <a:pPr marL="514350" indent="-514350">
              <a:buFont typeface="+mj-lt"/>
              <a:buAutoNum type="arabicPeriod"/>
            </a:pPr>
            <a:r>
              <a:rPr lang="en-GB" sz="2400" kern="100">
                <a:effectLst/>
                <a:latin typeface="+mj-lt"/>
                <a:ea typeface="Calibri" panose="020F0502020204030204" pitchFamily="34" charset="0"/>
                <a:cs typeface="Times New Roman" panose="02020603050405020304" pitchFamily="18" charset="0"/>
              </a:rPr>
              <a:t>Supports economic and social </a:t>
            </a:r>
            <a:r>
              <a:rPr lang="en-GB" sz="2400" kern="100">
                <a:latin typeface="+mj-lt"/>
                <a:ea typeface="Calibri" panose="020F0502020204030204" pitchFamily="34" charset="0"/>
                <a:cs typeface="Times New Roman" panose="02020603050405020304" pitchFamily="18" charset="0"/>
              </a:rPr>
              <a:t>development locally</a:t>
            </a:r>
            <a:endParaRPr lang="en-US" sz="2400">
              <a:latin typeface="+mj-lt"/>
            </a:endParaRPr>
          </a:p>
        </p:txBody>
      </p:sp>
      <p:pic>
        <p:nvPicPr>
          <p:cNvPr id="2050" name="Picture 2" descr="Culturally appropriate care - Enable Limited">
            <a:extLst>
              <a:ext uri="{FF2B5EF4-FFF2-40B4-BE49-F238E27FC236}">
                <a16:creationId xmlns:a16="http://schemas.microsoft.com/office/drawing/2014/main" id="{CDDEB0FB-C9D9-5D68-DD1F-263C0E08EC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64" r="15932" b="-1"/>
          <a:stretch/>
        </p:blipFill>
        <p:spPr bwMode="auto">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2057"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9"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171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FA2A8-FA93-5869-B508-8126A1D87079}"/>
              </a:ext>
            </a:extLst>
          </p:cNvPr>
          <p:cNvSpPr>
            <a:spLocks noGrp="1"/>
          </p:cNvSpPr>
          <p:nvPr>
            <p:ph type="title"/>
          </p:nvPr>
        </p:nvSpPr>
        <p:spPr/>
        <p:txBody>
          <a:bodyPr/>
          <a:lstStyle/>
          <a:p>
            <a:r>
              <a:rPr lang="en-US" b="1"/>
              <a:t>How to deliver inclusive recruitment</a:t>
            </a:r>
          </a:p>
        </p:txBody>
      </p:sp>
      <p:sp>
        <p:nvSpPr>
          <p:cNvPr id="3" name="Content Placeholder 2">
            <a:extLst>
              <a:ext uri="{FF2B5EF4-FFF2-40B4-BE49-F238E27FC236}">
                <a16:creationId xmlns:a16="http://schemas.microsoft.com/office/drawing/2014/main" id="{8C0B8318-25D1-E9CD-159E-3C6F795C059E}"/>
              </a:ext>
            </a:extLst>
          </p:cNvPr>
          <p:cNvSpPr>
            <a:spLocks noGrp="1"/>
          </p:cNvSpPr>
          <p:nvPr>
            <p:ph sz="half" idx="1"/>
          </p:nvPr>
        </p:nvSpPr>
        <p:spPr/>
        <p:txBody>
          <a:bodyPr/>
          <a:lstStyle/>
          <a:p>
            <a:r>
              <a:rPr lang="en-US">
                <a:latin typeface="+mj-lt"/>
              </a:rPr>
              <a:t>Work in partnership </a:t>
            </a:r>
          </a:p>
          <a:p>
            <a:r>
              <a:rPr lang="en-US">
                <a:latin typeface="+mj-lt"/>
              </a:rPr>
              <a:t>Local and national support</a:t>
            </a:r>
          </a:p>
          <a:p>
            <a:r>
              <a:rPr lang="en-US">
                <a:latin typeface="+mj-lt"/>
              </a:rPr>
              <a:t>Range of interventions: college engagement, work experience, supported employment, job brokerage</a:t>
            </a:r>
          </a:p>
          <a:p>
            <a:r>
              <a:rPr lang="en-US">
                <a:latin typeface="+mj-lt"/>
              </a:rPr>
              <a:t>Include as part of a wider Grow Your Own workforce strategy</a:t>
            </a:r>
          </a:p>
          <a:p>
            <a:pPr marL="0" indent="0">
              <a:buNone/>
            </a:pPr>
            <a:endParaRPr lang="en-US"/>
          </a:p>
        </p:txBody>
      </p:sp>
      <p:sp>
        <p:nvSpPr>
          <p:cNvPr id="5" name="Content Placeholder 4">
            <a:extLst>
              <a:ext uri="{FF2B5EF4-FFF2-40B4-BE49-F238E27FC236}">
                <a16:creationId xmlns:a16="http://schemas.microsoft.com/office/drawing/2014/main" id="{78FF27EC-3CAA-137E-C2FC-A2B1280362CA}"/>
              </a:ext>
            </a:extLst>
          </p:cNvPr>
          <p:cNvSpPr>
            <a:spLocks noGrp="1"/>
          </p:cNvSpPr>
          <p:nvPr>
            <p:ph sz="half" idx="2"/>
          </p:nvPr>
        </p:nvSpPr>
        <p:spPr/>
        <p:txBody>
          <a:bodyPr/>
          <a:lstStyle/>
          <a:p>
            <a:pPr marL="0" indent="0">
              <a:buNone/>
            </a:pPr>
            <a:endParaRPr lang="en-US"/>
          </a:p>
        </p:txBody>
      </p:sp>
      <p:pic>
        <p:nvPicPr>
          <p:cNvPr id="3076" name="Picture 4" descr="The Business Case - Grow Your Own Workforce">
            <a:extLst>
              <a:ext uri="{FF2B5EF4-FFF2-40B4-BE49-F238E27FC236}">
                <a16:creationId xmlns:a16="http://schemas.microsoft.com/office/drawing/2014/main" id="{BA00B324-87D5-82F6-B32B-D0DB853C4B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690689"/>
            <a:ext cx="5438691" cy="4567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5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C2763-FEC9-C7CF-4421-A512BA4867CA}"/>
              </a:ext>
            </a:extLst>
          </p:cNvPr>
          <p:cNvSpPr>
            <a:spLocks noGrp="1"/>
          </p:cNvSpPr>
          <p:nvPr>
            <p:ph type="title"/>
          </p:nvPr>
        </p:nvSpPr>
        <p:spPr/>
        <p:txBody>
          <a:bodyPr>
            <a:noAutofit/>
          </a:bodyPr>
          <a:lstStyle/>
          <a:p>
            <a:r>
              <a:rPr lang="en-US" sz="4000"/>
              <a:t>Welcome</a:t>
            </a:r>
          </a:p>
        </p:txBody>
      </p:sp>
      <p:sp>
        <p:nvSpPr>
          <p:cNvPr id="3" name="Content Placeholder 2">
            <a:extLst>
              <a:ext uri="{FF2B5EF4-FFF2-40B4-BE49-F238E27FC236}">
                <a16:creationId xmlns:a16="http://schemas.microsoft.com/office/drawing/2014/main" id="{B13A92EA-95BB-F421-3A78-DA615A79EB9C}"/>
              </a:ext>
            </a:extLst>
          </p:cNvPr>
          <p:cNvSpPr>
            <a:spLocks noGrp="1"/>
          </p:cNvSpPr>
          <p:nvPr>
            <p:ph sz="quarter" idx="10"/>
          </p:nvPr>
        </p:nvSpPr>
        <p:spPr>
          <a:xfrm>
            <a:off x="600075" y="2141151"/>
            <a:ext cx="10825532" cy="2894519"/>
          </a:xfrm>
        </p:spPr>
        <p:txBody>
          <a:bodyPr>
            <a:noAutofit/>
          </a:bodyPr>
          <a:lstStyle/>
          <a:p>
            <a:pPr marL="355591" indent="-355591" defTabSz="914377">
              <a:buClr>
                <a:srgbClr val="00B0F0"/>
              </a:buClr>
              <a:buFont typeface="Wingdings" panose="05000000000000000000" pitchFamily="2" charset="2"/>
              <a:buChar char="ü"/>
              <a:defRPr/>
            </a:pPr>
            <a:r>
              <a:rPr kumimoji="0" lang="en-GB" sz="2400" b="0" i="0" u="none" strike="noStrike" kern="1200" cap="none" spc="0" normalizeH="0" baseline="0" noProof="0">
                <a:ln>
                  <a:noFill/>
                </a:ln>
                <a:solidFill>
                  <a:schemeClr val="accent5">
                    <a:lumMod val="50000"/>
                  </a:schemeClr>
                </a:solidFill>
                <a:effectLst/>
                <a:uLnTx/>
                <a:uFillTx/>
                <a:latin typeface="Arial" panose="020B0604020202020204"/>
                <a:ea typeface="+mn-ea"/>
                <a:cs typeface="+mn-cs"/>
              </a:rPr>
              <a:t>Please ensure that your microphones and cameras are switched off</a:t>
            </a:r>
            <a:endParaRPr lang="en-GB" sz="2400">
              <a:solidFill>
                <a:schemeClr val="accent5">
                  <a:lumMod val="50000"/>
                </a:schemeClr>
              </a:solidFill>
              <a:latin typeface="Arial" panose="020B0604020202020204"/>
              <a:cs typeface="+mn-cs"/>
            </a:endParaRPr>
          </a:p>
          <a:p>
            <a:pPr marL="355591" marR="0" lvl="0" indent="-355591" algn="l" defTabSz="914377"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n-GB" sz="2400">
                <a:solidFill>
                  <a:schemeClr val="accent5">
                    <a:lumMod val="50000"/>
                  </a:schemeClr>
                </a:solidFill>
                <a:latin typeface="Arial" panose="020B0604020202020204"/>
                <a:cs typeface="+mn-cs"/>
              </a:rPr>
              <a:t>P</a:t>
            </a:r>
            <a:r>
              <a:rPr kumimoji="0" lang="en-GB" sz="2400" b="0" i="0" u="none" strike="noStrike" kern="1200" cap="none" spc="0" normalizeH="0" baseline="0" noProof="0">
                <a:ln>
                  <a:noFill/>
                </a:ln>
                <a:solidFill>
                  <a:schemeClr val="accent5">
                    <a:lumMod val="50000"/>
                  </a:schemeClr>
                </a:solidFill>
                <a:effectLst/>
                <a:uLnTx/>
                <a:uFillTx/>
                <a:latin typeface="Arial" panose="020B0604020202020204"/>
                <a:ea typeface="+mn-ea"/>
                <a:cs typeface="+mn-cs"/>
              </a:rPr>
              <a:t>lease use the chat box for questions and comments</a:t>
            </a:r>
          </a:p>
          <a:p>
            <a:pPr marL="355591" marR="0" lvl="0" indent="-355591" algn="l" defTabSz="914377"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kumimoji="0" lang="fr-FR" sz="2400" b="0" i="0" u="none" strike="noStrike" kern="1200" cap="none" spc="0" normalizeH="0" baseline="0" noProof="0">
                <a:ln>
                  <a:noFill/>
                </a:ln>
                <a:solidFill>
                  <a:schemeClr val="accent5">
                    <a:lumMod val="50000"/>
                  </a:schemeClr>
                </a:solidFill>
                <a:effectLst/>
                <a:uLnTx/>
                <a:uFillTx/>
              </a:rPr>
              <a:t>Email: </a:t>
            </a:r>
            <a:r>
              <a:rPr kumimoji="0" lang="fr-FR" sz="2400" b="0" i="0" u="none" strike="noStrike" kern="1200" cap="none" spc="0" normalizeH="0" baseline="0" noProof="0">
                <a:ln>
                  <a:noFill/>
                </a:ln>
                <a:solidFill>
                  <a:schemeClr val="accent5">
                    <a:lumMod val="50000"/>
                  </a:schemeClr>
                </a:solidFill>
                <a:effectLst/>
                <a:uLnTx/>
                <a:uFillTx/>
                <a:hlinkClick r:id="rId2"/>
              </a:rPr>
              <a:t>ahp.supportworkforce@hee.nhs.uk</a:t>
            </a:r>
            <a:endParaRPr kumimoji="0" lang="fr-FR" sz="2400" b="0" i="0" u="none" strike="noStrike" kern="1200" cap="none" spc="0" normalizeH="0" baseline="0" noProof="0">
              <a:ln>
                <a:noFill/>
              </a:ln>
              <a:solidFill>
                <a:schemeClr val="accent5">
                  <a:lumMod val="50000"/>
                </a:schemeClr>
              </a:solidFill>
              <a:effectLst/>
              <a:uLnTx/>
              <a:uFillTx/>
            </a:endParaRPr>
          </a:p>
          <a:p>
            <a:pPr marL="355591" marR="0" lvl="0" indent="-355591" algn="l" defTabSz="914377"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kumimoji="0" lang="en-GB" sz="2400" b="0" i="0" u="none" strike="noStrike" kern="1200" cap="none" spc="0" normalizeH="0" baseline="0" noProof="0">
                <a:ln>
                  <a:noFill/>
                </a:ln>
                <a:solidFill>
                  <a:schemeClr val="accent5">
                    <a:lumMod val="50000"/>
                  </a:schemeClr>
                </a:solidFill>
                <a:effectLst/>
                <a:uLnTx/>
                <a:uFillTx/>
              </a:rPr>
              <a:t>Hashtag: </a:t>
            </a:r>
            <a:r>
              <a:rPr kumimoji="0" lang="en-GB" sz="2400" b="1" i="0" u="none" strike="noStrike" kern="1200" cap="none" spc="0" normalizeH="0" baseline="0" noProof="0">
                <a:ln>
                  <a:noFill/>
                </a:ln>
                <a:solidFill>
                  <a:srgbClr val="00B0F0"/>
                </a:solidFill>
                <a:effectLst/>
                <a:uLnTx/>
                <a:uFillTx/>
              </a:rPr>
              <a:t>#</a:t>
            </a:r>
            <a:r>
              <a:rPr kumimoji="0" lang="en-GB" sz="2400" b="1" i="0" u="none" strike="noStrike" kern="1200" cap="none" spc="0" normalizeH="0" baseline="0" noProof="0">
                <a:ln>
                  <a:noFill/>
                </a:ln>
                <a:solidFill>
                  <a:srgbClr val="00B0F0"/>
                </a:solidFill>
                <a:effectLst/>
                <a:uLnTx/>
                <a:uFillTx/>
                <a:ea typeface="Times New Roman" panose="02020603050405020304" pitchFamily="18" charset="0"/>
              </a:rPr>
              <a:t>AHPsupportworkers </a:t>
            </a:r>
            <a:endParaRPr kumimoji="0" lang="en-GB" sz="2400" b="1" i="0" u="none" strike="noStrike" kern="1200" cap="none" spc="0" normalizeH="0" baseline="0" noProof="0">
              <a:ln>
                <a:noFill/>
              </a:ln>
              <a:solidFill>
                <a:srgbClr val="00B0F0"/>
              </a:solidFill>
              <a:effectLst/>
              <a:uLnTx/>
              <a:uFillTx/>
            </a:endParaRPr>
          </a:p>
          <a:p>
            <a:pPr marL="355591" marR="0" lvl="0" indent="-355591" algn="l" defTabSz="914377" rtl="0" eaLnBrk="1" fontAlgn="auto" latinLnBrk="0" hangingPunct="1">
              <a:lnSpc>
                <a:spcPct val="90000"/>
              </a:lnSpc>
              <a:spcBef>
                <a:spcPts val="1800"/>
              </a:spcBef>
              <a:spcAft>
                <a:spcPts val="0"/>
              </a:spcAft>
              <a:buClr>
                <a:srgbClr val="0071CE">
                  <a:lumMod val="60000"/>
                  <a:lumOff val="40000"/>
                </a:srgbClr>
              </a:buClr>
              <a:buSzTx/>
              <a:buFont typeface="Wingdings" panose="05000000000000000000" pitchFamily="2" charset="2"/>
              <a:buChar char="ü"/>
              <a:tabLst/>
              <a:defRPr/>
            </a:pPr>
            <a:r>
              <a:rPr kumimoji="0" lang="en-GB" sz="2400" b="0" i="0" u="none" strike="noStrike" kern="1200" cap="none" spc="0" normalizeH="0" baseline="0" noProof="0">
                <a:ln>
                  <a:noFill/>
                </a:ln>
                <a:solidFill>
                  <a:srgbClr val="002060"/>
                </a:solidFill>
                <a:effectLst/>
                <a:uLnTx/>
                <a:uFillTx/>
              </a:rPr>
              <a:t>Menti.com</a:t>
            </a:r>
            <a:endParaRPr lang="en-US" sz="2400">
              <a:solidFill>
                <a:srgbClr val="002060"/>
              </a:solidFill>
            </a:endParaRPr>
          </a:p>
        </p:txBody>
      </p:sp>
      <p:pic>
        <p:nvPicPr>
          <p:cNvPr id="8" name="Graphic 7" descr="Radio microphone outline">
            <a:extLst>
              <a:ext uri="{FF2B5EF4-FFF2-40B4-BE49-F238E27FC236}">
                <a16:creationId xmlns:a16="http://schemas.microsoft.com/office/drawing/2014/main" id="{A8484AB6-F305-D5FE-A922-26F3315EA8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05791" y="2808848"/>
            <a:ext cx="1172367" cy="1172367"/>
          </a:xfrm>
          <a:prstGeom prst="rect">
            <a:avLst/>
          </a:prstGeom>
        </p:spPr>
      </p:pic>
      <p:cxnSp>
        <p:nvCxnSpPr>
          <p:cNvPr id="11" name="Straight Connector 10">
            <a:extLst>
              <a:ext uri="{FF2B5EF4-FFF2-40B4-BE49-F238E27FC236}">
                <a16:creationId xmlns:a16="http://schemas.microsoft.com/office/drawing/2014/main" id="{3E9C933A-D4FB-8B86-3209-E86D2E0DE694}"/>
              </a:ext>
            </a:extLst>
          </p:cNvPr>
          <p:cNvCxnSpPr>
            <a:cxnSpLocks/>
          </p:cNvCxnSpPr>
          <p:nvPr/>
        </p:nvCxnSpPr>
        <p:spPr>
          <a:xfrm flipH="1">
            <a:off x="9375641" y="2868641"/>
            <a:ext cx="741788" cy="7810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8DE093-32B4-4A85-0FF7-990610134131}"/>
              </a:ext>
            </a:extLst>
          </p:cNvPr>
          <p:cNvCxnSpPr>
            <a:cxnSpLocks/>
          </p:cNvCxnSpPr>
          <p:nvPr/>
        </p:nvCxnSpPr>
        <p:spPr>
          <a:xfrm>
            <a:off x="9444997" y="2868641"/>
            <a:ext cx="741788" cy="8068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Graphic 17" descr="Chat with solid fill">
            <a:extLst>
              <a:ext uri="{FF2B5EF4-FFF2-40B4-BE49-F238E27FC236}">
                <a16:creationId xmlns:a16="http://schemas.microsoft.com/office/drawing/2014/main" id="{1BF17354-9F81-4C04-F3C7-90A6106885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25991" y="2764888"/>
            <a:ext cx="1210933" cy="1210933"/>
          </a:xfrm>
          <a:prstGeom prst="rect">
            <a:avLst/>
          </a:prstGeom>
        </p:spPr>
      </p:pic>
    </p:spTree>
    <p:extLst>
      <p:ext uri="{BB962C8B-B14F-4D97-AF65-F5344CB8AC3E}">
        <p14:creationId xmlns:p14="http://schemas.microsoft.com/office/powerpoint/2010/main" val="2441850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6F602A-5255-AFDB-B5F9-52B38D1F1292}"/>
              </a:ext>
            </a:extLst>
          </p:cNvPr>
          <p:cNvSpPr>
            <a:spLocks noGrp="1"/>
          </p:cNvSpPr>
          <p:nvPr>
            <p:ph idx="1"/>
          </p:nvPr>
        </p:nvSpPr>
        <p:spPr>
          <a:xfrm>
            <a:off x="0" y="0"/>
            <a:ext cx="12192000" cy="6858000"/>
          </a:xfrm>
          <a:solidFill>
            <a:schemeClr val="accent4">
              <a:lumMod val="40000"/>
              <a:lumOff val="60000"/>
            </a:schemeClr>
          </a:solidFill>
        </p:spPr>
        <p:txBody>
          <a:bodyPr/>
          <a:lstStyle/>
          <a:p>
            <a:pPr marL="0" indent="0">
              <a:buNone/>
            </a:pPr>
            <a:endParaRPr lang="en-US"/>
          </a:p>
          <a:p>
            <a:pPr marL="0" indent="0">
              <a:buNone/>
            </a:pPr>
            <a:endParaRPr lang="en-US"/>
          </a:p>
        </p:txBody>
      </p:sp>
      <p:sp>
        <p:nvSpPr>
          <p:cNvPr id="4" name="TextBox 3">
            <a:extLst>
              <a:ext uri="{FF2B5EF4-FFF2-40B4-BE49-F238E27FC236}">
                <a16:creationId xmlns:a16="http://schemas.microsoft.com/office/drawing/2014/main" id="{876419CF-F8BB-D50D-44CD-B82FD26C7D88}"/>
              </a:ext>
            </a:extLst>
          </p:cNvPr>
          <p:cNvSpPr txBox="1"/>
          <p:nvPr/>
        </p:nvSpPr>
        <p:spPr>
          <a:xfrm>
            <a:off x="916341" y="1164697"/>
            <a:ext cx="9624306" cy="1200329"/>
          </a:xfrm>
          <a:prstGeom prst="rect">
            <a:avLst/>
          </a:prstGeom>
          <a:solidFill>
            <a:schemeClr val="accent4">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Inclusive recruitment is a High Impact Change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that will deliver strategic improvement</a:t>
            </a:r>
          </a:p>
        </p:txBody>
      </p:sp>
      <p:pic>
        <p:nvPicPr>
          <p:cNvPr id="6" name="Graphic 5">
            <a:extLst>
              <a:ext uri="{FF2B5EF4-FFF2-40B4-BE49-F238E27FC236}">
                <a16:creationId xmlns:a16="http://schemas.microsoft.com/office/drawing/2014/main" id="{DAD3C2F8-E159-A960-EC3A-712656FCA9C5}"/>
              </a:ext>
            </a:extLst>
          </p:cNvPr>
          <p:cNvPicPr>
            <a:picLocks noChangeAspect="1"/>
          </p:cNvPicPr>
          <p:nvPr/>
        </p:nvPicPr>
        <p:blipFill>
          <a:blip r:embed="rId2">
            <a:extLs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1842294" y="2771775"/>
            <a:ext cx="7772400" cy="3745961"/>
          </a:xfrm>
          <a:prstGeom prst="rect">
            <a:avLst/>
          </a:prstGeom>
        </p:spPr>
      </p:pic>
    </p:spTree>
    <p:extLst>
      <p:ext uri="{BB962C8B-B14F-4D97-AF65-F5344CB8AC3E}">
        <p14:creationId xmlns:p14="http://schemas.microsoft.com/office/powerpoint/2010/main" val="4052712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C3D235-E1B2-4245-9153-172BBCD8A862}"/>
              </a:ext>
            </a:extLst>
          </p:cNvPr>
          <p:cNvSpPr>
            <a:spLocks noGrp="1"/>
          </p:cNvSpPr>
          <p:nvPr>
            <p:ph type="ctrTitle"/>
          </p:nvPr>
        </p:nvSpPr>
        <p:spPr>
          <a:xfrm>
            <a:off x="854764" y="4209426"/>
            <a:ext cx="10386483" cy="601111"/>
          </a:xfrm>
        </p:spPr>
        <p:txBody>
          <a:bodyPr>
            <a:normAutofit fontScale="90000"/>
          </a:bodyPr>
          <a:lstStyle/>
          <a:p>
            <a:r>
              <a:rPr lang="en-GB" b="1"/>
              <a:t>Inclusive Recruitment: Learnings from the Healthcare Support Worker (HCSW) Programme</a:t>
            </a:r>
          </a:p>
        </p:txBody>
      </p:sp>
      <p:sp>
        <p:nvSpPr>
          <p:cNvPr id="7" name="Subtitle 6">
            <a:extLst>
              <a:ext uri="{FF2B5EF4-FFF2-40B4-BE49-F238E27FC236}">
                <a16:creationId xmlns:a16="http://schemas.microsoft.com/office/drawing/2014/main" id="{0C23CA40-1376-40BE-8B99-043D88425FF3}"/>
              </a:ext>
            </a:extLst>
          </p:cNvPr>
          <p:cNvSpPr>
            <a:spLocks noGrp="1"/>
          </p:cNvSpPr>
          <p:nvPr>
            <p:ph type="subTitle" idx="1"/>
          </p:nvPr>
        </p:nvSpPr>
        <p:spPr>
          <a:xfrm>
            <a:off x="854765" y="4843667"/>
            <a:ext cx="9144000" cy="785346"/>
          </a:xfrm>
        </p:spPr>
        <p:txBody>
          <a:bodyPr>
            <a:normAutofit/>
          </a:bodyPr>
          <a:lstStyle/>
          <a:p>
            <a:r>
              <a:rPr lang="en-GB" sz="1400"/>
              <a:t>Nurjahan Ali Arobi, Nursing Workforce Improvement Lead, HCSW Programme, NHS England;</a:t>
            </a:r>
          </a:p>
          <a:p>
            <a:r>
              <a:rPr lang="en-GB" sz="1400"/>
              <a:t>Silke Moxon-Riedlin, Senior Programme Manager, HCSW Programme, NHS England.</a:t>
            </a:r>
          </a:p>
        </p:txBody>
      </p:sp>
    </p:spTree>
    <p:extLst>
      <p:ext uri="{BB962C8B-B14F-4D97-AF65-F5344CB8AC3E}">
        <p14:creationId xmlns:p14="http://schemas.microsoft.com/office/powerpoint/2010/main" val="508475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70B54D-A9C8-48A3-AF88-3AE981F61881}"/>
              </a:ext>
            </a:extLst>
          </p:cNvPr>
          <p:cNvSpPr>
            <a:spLocks noGrp="1"/>
          </p:cNvSpPr>
          <p:nvPr>
            <p:ph type="title"/>
          </p:nvPr>
        </p:nvSpPr>
        <p:spPr>
          <a:xfrm>
            <a:off x="1709742" y="131682"/>
            <a:ext cx="8052736" cy="745949"/>
          </a:xfrm>
        </p:spPr>
        <p:txBody>
          <a:bodyPr>
            <a:normAutofit fontScale="90000"/>
          </a:bodyPr>
          <a:lstStyle/>
          <a:p>
            <a:r>
              <a:rPr lang="en-GB" sz="2800"/>
              <a:t>HCSW programme 2022/23 purpose and objectives</a:t>
            </a:r>
          </a:p>
        </p:txBody>
      </p:sp>
      <p:sp>
        <p:nvSpPr>
          <p:cNvPr id="5" name="TextBox 4">
            <a:extLst>
              <a:ext uri="{FF2B5EF4-FFF2-40B4-BE49-F238E27FC236}">
                <a16:creationId xmlns:a16="http://schemas.microsoft.com/office/drawing/2014/main" id="{215A4430-4009-461A-B277-91E3A60D892A}"/>
              </a:ext>
            </a:extLst>
          </p:cNvPr>
          <p:cNvSpPr txBox="1"/>
          <p:nvPr/>
        </p:nvSpPr>
        <p:spPr>
          <a:xfrm>
            <a:off x="617415" y="1010349"/>
            <a:ext cx="10113108" cy="369332"/>
          </a:xfrm>
          <a:prstGeom prst="rect">
            <a:avLst/>
          </a:prstGeom>
          <a:solidFill>
            <a:srgbClr val="005EB8"/>
          </a:solidFill>
          <a:ln>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Programme aim </a:t>
            </a:r>
          </a:p>
        </p:txBody>
      </p:sp>
      <p:sp>
        <p:nvSpPr>
          <p:cNvPr id="6" name="Rectangle: Rounded Corners 5">
            <a:extLst>
              <a:ext uri="{FF2B5EF4-FFF2-40B4-BE49-F238E27FC236}">
                <a16:creationId xmlns:a16="http://schemas.microsoft.com/office/drawing/2014/main" id="{A7E445A1-1558-4FB3-BCFF-3B0CA28F5057}"/>
              </a:ext>
            </a:extLst>
          </p:cNvPr>
          <p:cNvSpPr/>
          <p:nvPr/>
        </p:nvSpPr>
        <p:spPr>
          <a:xfrm>
            <a:off x="617415" y="1419394"/>
            <a:ext cx="10113108" cy="1314929"/>
          </a:xfrm>
          <a:prstGeom prst="roundRect">
            <a:avLst/>
          </a:prstGeom>
          <a:solidFill>
            <a:schemeClr val="bg1"/>
          </a:solidFill>
          <a:ln w="38100">
            <a:solidFill>
              <a:srgbClr val="005E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To grow the HCSW workforce in line with demand (3,000 WTE net gain by March 2023), by ensuring inclusive and sustainable recruitment while reducing the attrition of existing HCSWs. This is with a view to:</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Responding to increased demand for HCSWs, supporting the delivery of the ambitions laid out in the Elective Recovery Plan, the Long Term Plan and winter surge planning.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Reducing reliance on temporary staffing, therefore increasing quality of care and driving efficiencies.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Supporting a diverse and inclusive workforce by widening access to the HCSW role.</a:t>
            </a:r>
          </a:p>
        </p:txBody>
      </p:sp>
      <p:sp>
        <p:nvSpPr>
          <p:cNvPr id="16" name="TextBox 15">
            <a:extLst>
              <a:ext uri="{FF2B5EF4-FFF2-40B4-BE49-F238E27FC236}">
                <a16:creationId xmlns:a16="http://schemas.microsoft.com/office/drawing/2014/main" id="{C8BCD4D0-0FEA-4DF5-A8E2-C0BBA814886E}"/>
              </a:ext>
            </a:extLst>
          </p:cNvPr>
          <p:cNvSpPr txBox="1"/>
          <p:nvPr/>
        </p:nvSpPr>
        <p:spPr>
          <a:xfrm>
            <a:off x="617415" y="4565972"/>
            <a:ext cx="10113108" cy="461665"/>
          </a:xfrm>
          <a:prstGeom prst="rect">
            <a:avLst/>
          </a:prstGeom>
          <a:noFill/>
          <a:ln w="38100">
            <a:solidFill>
              <a:srgbClr val="005EB8"/>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4472C4"/>
                </a:solidFill>
                <a:effectLst/>
                <a:uLnTx/>
                <a:uFillTx/>
                <a:latin typeface="Arial" panose="020B0604020202020204" pitchFamily="34" charset="0"/>
                <a:ea typeface="+mn-ea"/>
                <a:cs typeface="Arial" panose="020B0604020202020204" pitchFamily="34" charset="0"/>
              </a:rPr>
              <a:t>Universal support</a:t>
            </a:r>
            <a:r>
              <a:rPr kumimoji="0" lang="en-GB" sz="1200" b="0" i="0" u="none" strike="noStrike" kern="1200" cap="none" spc="0" normalizeH="0" baseline="0" noProof="0">
                <a:ln>
                  <a:noFill/>
                </a:ln>
                <a:solidFill>
                  <a:srgbClr val="4472C4"/>
                </a:solidFill>
                <a:effectLst/>
                <a:uLnTx/>
                <a:uFillTx/>
                <a:latin typeface="Arial" panose="020B0604020202020204" pitchFamily="34" charset="0"/>
                <a:ea typeface="+mn-ea"/>
                <a:cs typeface="Arial" panose="020B0604020202020204" pitchFamily="34" charset="0"/>
              </a:rPr>
              <a:t>: development of best practice standards through nationally led projects then support to embed this across the system via pilots, events, webinars, comms activity, resources, publications and forums/COPs.</a:t>
            </a:r>
          </a:p>
        </p:txBody>
      </p:sp>
      <p:sp>
        <p:nvSpPr>
          <p:cNvPr id="18" name="Rectangle: Rounded Corners 17">
            <a:extLst>
              <a:ext uri="{FF2B5EF4-FFF2-40B4-BE49-F238E27FC236}">
                <a16:creationId xmlns:a16="http://schemas.microsoft.com/office/drawing/2014/main" id="{86461053-8A54-450F-B3CA-2D1168128AB5}"/>
              </a:ext>
            </a:extLst>
          </p:cNvPr>
          <p:cNvSpPr/>
          <p:nvPr/>
        </p:nvSpPr>
        <p:spPr>
          <a:xfrm>
            <a:off x="617414" y="3208846"/>
            <a:ext cx="1867877" cy="846485"/>
          </a:xfrm>
          <a:prstGeom prst="roundRect">
            <a:avLst/>
          </a:prstGeom>
          <a:solidFill>
            <a:schemeClr val="bg1"/>
          </a:solidFill>
          <a:ln w="38100">
            <a:solidFill>
              <a:srgbClr val="005E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5EB8"/>
                </a:solidFill>
                <a:effectLst/>
                <a:uLnTx/>
                <a:uFillTx/>
                <a:latin typeface="Arial" panose="020B0604020202020204" pitchFamily="34" charset="0"/>
                <a:ea typeface="+mn-ea"/>
                <a:cs typeface="Arial" panose="020B0604020202020204" pitchFamily="34" charset="0"/>
              </a:rPr>
              <a:t>Attraction</a:t>
            </a:r>
          </a:p>
        </p:txBody>
      </p:sp>
      <p:sp>
        <p:nvSpPr>
          <p:cNvPr id="19" name="Rectangle: Rounded Corners 18">
            <a:extLst>
              <a:ext uri="{FF2B5EF4-FFF2-40B4-BE49-F238E27FC236}">
                <a16:creationId xmlns:a16="http://schemas.microsoft.com/office/drawing/2014/main" id="{A8C369E3-8688-4D4F-B7D1-467804295433}"/>
              </a:ext>
            </a:extLst>
          </p:cNvPr>
          <p:cNvSpPr/>
          <p:nvPr/>
        </p:nvSpPr>
        <p:spPr>
          <a:xfrm>
            <a:off x="3329355" y="3206226"/>
            <a:ext cx="1849205" cy="846485"/>
          </a:xfrm>
          <a:prstGeom prst="roundRect">
            <a:avLst/>
          </a:prstGeom>
          <a:solidFill>
            <a:schemeClr val="bg1"/>
          </a:solidFill>
          <a:ln w="38100">
            <a:solidFill>
              <a:srgbClr val="005E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5EB8"/>
                </a:solidFill>
                <a:effectLst/>
                <a:uLnTx/>
                <a:uFillTx/>
                <a:latin typeface="Arial" panose="020B0604020202020204" pitchFamily="34" charset="0"/>
                <a:ea typeface="+mn-ea"/>
                <a:cs typeface="Arial" panose="020B0604020202020204" pitchFamily="34" charset="0"/>
              </a:rPr>
              <a:t>Innovative recruitment</a:t>
            </a:r>
          </a:p>
        </p:txBody>
      </p:sp>
      <p:sp>
        <p:nvSpPr>
          <p:cNvPr id="20" name="Rectangle: Rounded Corners 19">
            <a:extLst>
              <a:ext uri="{FF2B5EF4-FFF2-40B4-BE49-F238E27FC236}">
                <a16:creationId xmlns:a16="http://schemas.microsoft.com/office/drawing/2014/main" id="{5EE9E22B-B903-466D-A226-0874D700205E}"/>
              </a:ext>
            </a:extLst>
          </p:cNvPr>
          <p:cNvSpPr/>
          <p:nvPr/>
        </p:nvSpPr>
        <p:spPr>
          <a:xfrm>
            <a:off x="6135077" y="3183077"/>
            <a:ext cx="1849204" cy="846485"/>
          </a:xfrm>
          <a:prstGeom prst="roundRect">
            <a:avLst/>
          </a:prstGeom>
          <a:solidFill>
            <a:schemeClr val="bg1"/>
          </a:solidFill>
          <a:ln w="38100">
            <a:solidFill>
              <a:srgbClr val="005E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5EB8"/>
                </a:solidFill>
                <a:effectLst/>
                <a:uLnTx/>
                <a:uFillTx/>
                <a:latin typeface="Arial" panose="020B0604020202020204" pitchFamily="34" charset="0"/>
                <a:ea typeface="+mn-ea"/>
                <a:cs typeface="Arial" panose="020B0604020202020204" pitchFamily="34" charset="0"/>
              </a:rPr>
              <a:t>Learning and development </a:t>
            </a:r>
          </a:p>
        </p:txBody>
      </p:sp>
      <p:sp>
        <p:nvSpPr>
          <p:cNvPr id="21" name="Rectangle: Rounded Corners 20">
            <a:extLst>
              <a:ext uri="{FF2B5EF4-FFF2-40B4-BE49-F238E27FC236}">
                <a16:creationId xmlns:a16="http://schemas.microsoft.com/office/drawing/2014/main" id="{97E505B4-B823-4D6D-B5C3-9A3DE3F6EA3B}"/>
              </a:ext>
            </a:extLst>
          </p:cNvPr>
          <p:cNvSpPr/>
          <p:nvPr/>
        </p:nvSpPr>
        <p:spPr>
          <a:xfrm>
            <a:off x="8862646" y="3208846"/>
            <a:ext cx="1867877" cy="846485"/>
          </a:xfrm>
          <a:prstGeom prst="roundRect">
            <a:avLst/>
          </a:prstGeom>
          <a:solidFill>
            <a:schemeClr val="bg1"/>
          </a:solidFill>
          <a:ln w="38100">
            <a:solidFill>
              <a:srgbClr val="005E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5EB8"/>
                </a:solidFill>
                <a:effectLst/>
                <a:uLnTx/>
                <a:uFillTx/>
                <a:latin typeface="Arial" panose="020B0604020202020204" pitchFamily="34" charset="0"/>
                <a:ea typeface="+mn-ea"/>
                <a:cs typeface="Arial" panose="020B0604020202020204" pitchFamily="34" charset="0"/>
              </a:rPr>
              <a:t>Recognition and value</a:t>
            </a:r>
          </a:p>
        </p:txBody>
      </p:sp>
      <p:sp>
        <p:nvSpPr>
          <p:cNvPr id="24" name="TextBox 23">
            <a:extLst>
              <a:ext uri="{FF2B5EF4-FFF2-40B4-BE49-F238E27FC236}">
                <a16:creationId xmlns:a16="http://schemas.microsoft.com/office/drawing/2014/main" id="{2484503D-285B-4E60-A9AB-D03848F5CFF5}"/>
              </a:ext>
            </a:extLst>
          </p:cNvPr>
          <p:cNvSpPr txBox="1"/>
          <p:nvPr/>
        </p:nvSpPr>
        <p:spPr>
          <a:xfrm>
            <a:off x="617415" y="2774034"/>
            <a:ext cx="10113108" cy="369332"/>
          </a:xfrm>
          <a:prstGeom prst="rect">
            <a:avLst/>
          </a:prstGeom>
          <a:solidFill>
            <a:srgbClr val="005EB8"/>
          </a:solidFill>
          <a:ln>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Strategic objectives (workstreams)</a:t>
            </a:r>
          </a:p>
        </p:txBody>
      </p:sp>
      <p:sp>
        <p:nvSpPr>
          <p:cNvPr id="25" name="TextBox 24">
            <a:extLst>
              <a:ext uri="{FF2B5EF4-FFF2-40B4-BE49-F238E27FC236}">
                <a16:creationId xmlns:a16="http://schemas.microsoft.com/office/drawing/2014/main" id="{C542E989-D86B-488D-A161-9080927ECBAD}"/>
              </a:ext>
            </a:extLst>
          </p:cNvPr>
          <p:cNvSpPr txBox="1"/>
          <p:nvPr/>
        </p:nvSpPr>
        <p:spPr>
          <a:xfrm>
            <a:off x="617415" y="4126591"/>
            <a:ext cx="10113108" cy="369332"/>
          </a:xfrm>
          <a:prstGeom prst="rect">
            <a:avLst/>
          </a:prstGeom>
          <a:solidFill>
            <a:srgbClr val="005EB8"/>
          </a:solidFill>
          <a:ln>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Our offer (mechanisms for delivery)</a:t>
            </a:r>
          </a:p>
        </p:txBody>
      </p:sp>
      <p:sp>
        <p:nvSpPr>
          <p:cNvPr id="26" name="TextBox 25">
            <a:extLst>
              <a:ext uri="{FF2B5EF4-FFF2-40B4-BE49-F238E27FC236}">
                <a16:creationId xmlns:a16="http://schemas.microsoft.com/office/drawing/2014/main" id="{B60355F3-555E-4712-A53F-48D747025152}"/>
              </a:ext>
            </a:extLst>
          </p:cNvPr>
          <p:cNvSpPr txBox="1"/>
          <p:nvPr/>
        </p:nvSpPr>
        <p:spPr>
          <a:xfrm>
            <a:off x="617415" y="5622210"/>
            <a:ext cx="10113108" cy="276999"/>
          </a:xfrm>
          <a:prstGeom prst="rect">
            <a:avLst/>
          </a:prstGeom>
          <a:noFill/>
          <a:ln w="38100">
            <a:solidFill>
              <a:srgbClr val="005EB8"/>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4472C4"/>
                </a:solidFill>
                <a:effectLst/>
                <a:uLnTx/>
                <a:uFillTx/>
                <a:latin typeface="Arial" panose="020B0604020202020204" pitchFamily="34" charset="0"/>
                <a:ea typeface="+mn-ea"/>
                <a:cs typeface="Arial" panose="020B0604020202020204" pitchFamily="34" charset="0"/>
              </a:rPr>
              <a:t>Direct support</a:t>
            </a:r>
            <a:r>
              <a:rPr kumimoji="0" lang="en-GB" sz="1200" b="0" i="0" u="none" strike="noStrike" kern="1200" cap="none" spc="0" normalizeH="0" baseline="0" noProof="0">
                <a:ln>
                  <a:noFill/>
                </a:ln>
                <a:solidFill>
                  <a:srgbClr val="4472C4"/>
                </a:solidFill>
                <a:effectLst/>
                <a:uLnTx/>
                <a:uFillTx/>
                <a:latin typeface="Arial" panose="020B0604020202020204" pitchFamily="34" charset="0"/>
                <a:ea typeface="+mn-ea"/>
                <a:cs typeface="Arial" panose="020B0604020202020204" pitchFamily="34" charset="0"/>
              </a:rPr>
              <a:t>: intensive direct improvement support for c.14 most challenged providers, led nationally with regional support.</a:t>
            </a:r>
          </a:p>
        </p:txBody>
      </p:sp>
      <p:sp>
        <p:nvSpPr>
          <p:cNvPr id="15" name="TextBox 14">
            <a:extLst>
              <a:ext uri="{FF2B5EF4-FFF2-40B4-BE49-F238E27FC236}">
                <a16:creationId xmlns:a16="http://schemas.microsoft.com/office/drawing/2014/main" id="{F90F83CE-E1CB-41B7-8605-FDF7B63D739C}"/>
              </a:ext>
            </a:extLst>
          </p:cNvPr>
          <p:cNvSpPr txBox="1"/>
          <p:nvPr/>
        </p:nvSpPr>
        <p:spPr>
          <a:xfrm>
            <a:off x="617415" y="5967579"/>
            <a:ext cx="10113108" cy="461665"/>
          </a:xfrm>
          <a:prstGeom prst="rect">
            <a:avLst/>
          </a:prstGeom>
          <a:solidFill>
            <a:schemeClr val="bg1"/>
          </a:solidFill>
          <a:ln w="38100">
            <a:solidFill>
              <a:srgbClr val="005EB8"/>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4472C4"/>
                </a:solidFill>
                <a:effectLst/>
                <a:uLnTx/>
                <a:uFillTx/>
                <a:latin typeface="Arial" panose="020B0604020202020204" pitchFamily="34" charset="0"/>
                <a:ea typeface="+mn-ea"/>
                <a:cs typeface="Arial" panose="020B0604020202020204" pitchFamily="34" charset="0"/>
              </a:rPr>
              <a:t>Alignment to and influencing of national policy and practice</a:t>
            </a:r>
            <a:r>
              <a:rPr kumimoji="0" lang="en-GB" sz="1200" b="0" i="0" u="none" strike="noStrike" kern="1200" cap="none" spc="0" normalizeH="0" baseline="0" noProof="0">
                <a:ln>
                  <a:noFill/>
                </a:ln>
                <a:solidFill>
                  <a:srgbClr val="4472C4"/>
                </a:solidFill>
                <a:effectLst/>
                <a:uLnTx/>
                <a:uFillTx/>
                <a:latin typeface="Arial" panose="020B0604020202020204" pitchFamily="34" charset="0"/>
                <a:ea typeface="+mn-ea"/>
                <a:cs typeface="Arial" panose="020B0604020202020204" pitchFamily="34" charset="0"/>
              </a:rPr>
              <a:t>: working with programme partners to feed programme learnings into national workforce policy, while also ensuring each workstream is aligned accordingly.</a:t>
            </a:r>
          </a:p>
        </p:txBody>
      </p:sp>
      <p:sp>
        <p:nvSpPr>
          <p:cNvPr id="17" name="TextBox 16">
            <a:extLst>
              <a:ext uri="{FF2B5EF4-FFF2-40B4-BE49-F238E27FC236}">
                <a16:creationId xmlns:a16="http://schemas.microsoft.com/office/drawing/2014/main" id="{F49A0BBE-BABB-435F-9EF6-85CB38BA2AF6}"/>
              </a:ext>
            </a:extLst>
          </p:cNvPr>
          <p:cNvSpPr txBox="1"/>
          <p:nvPr/>
        </p:nvSpPr>
        <p:spPr>
          <a:xfrm>
            <a:off x="617415" y="5090497"/>
            <a:ext cx="10113108" cy="461665"/>
          </a:xfrm>
          <a:prstGeom prst="rect">
            <a:avLst/>
          </a:prstGeom>
          <a:noFill/>
          <a:ln w="38100">
            <a:solidFill>
              <a:srgbClr val="005EB8"/>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4472C4"/>
                </a:solidFill>
                <a:effectLst/>
                <a:uLnTx/>
                <a:uFillTx/>
                <a:latin typeface="Arial" panose="020B0604020202020204" pitchFamily="34" charset="0"/>
                <a:ea typeface="+mn-ea"/>
                <a:cs typeface="Arial" panose="020B0604020202020204" pitchFamily="34" charset="0"/>
              </a:rPr>
              <a:t>Regional support and funding</a:t>
            </a:r>
            <a:r>
              <a:rPr kumimoji="0" lang="en-GB" sz="1200" b="0" i="0" u="none" strike="noStrike" kern="1200" cap="none" spc="0" normalizeH="0" baseline="0" noProof="0">
                <a:ln>
                  <a:noFill/>
                </a:ln>
                <a:solidFill>
                  <a:srgbClr val="4472C4"/>
                </a:solidFill>
                <a:effectLst/>
                <a:uLnTx/>
                <a:uFillTx/>
                <a:latin typeface="Arial" panose="020B0604020202020204" pitchFamily="34" charset="0"/>
                <a:ea typeface="+mn-ea"/>
                <a:cs typeface="Arial" panose="020B0604020202020204" pitchFamily="34" charset="0"/>
              </a:rPr>
              <a:t>: embedding of best practice and sharing of solutions at regional level through direct regional engagement with trusts in addition to </a:t>
            </a:r>
            <a:r>
              <a:rPr kumimoji="0" lang="en-GB" sz="1200" b="1" i="0" u="none" strike="noStrike" kern="1200" cap="none" spc="0" normalizeH="0" baseline="0" noProof="0">
                <a:ln>
                  <a:noFill/>
                </a:ln>
                <a:solidFill>
                  <a:srgbClr val="4472C4"/>
                </a:solidFill>
                <a:effectLst/>
                <a:uLnTx/>
                <a:uFillTx/>
                <a:latin typeface="Arial" panose="020B0604020202020204" pitchFamily="34" charset="0"/>
                <a:ea typeface="+mn-ea"/>
                <a:cs typeface="Arial" panose="020B0604020202020204" pitchFamily="34" charset="0"/>
              </a:rPr>
              <a:t>funding directly distributed to providers.</a:t>
            </a:r>
          </a:p>
        </p:txBody>
      </p:sp>
      <p:sp>
        <p:nvSpPr>
          <p:cNvPr id="2" name="Footer Placeholder 9407">
            <a:extLst>
              <a:ext uri="{FF2B5EF4-FFF2-40B4-BE49-F238E27FC236}">
                <a16:creationId xmlns:a16="http://schemas.microsoft.com/office/drawing/2014/main" id="{0EF80368-C07F-B037-289B-F9FA8FF3125A}"/>
              </a:ext>
            </a:extLst>
          </p:cNvPr>
          <p:cNvSpPr>
            <a:spLocks noGrp="1"/>
          </p:cNvSpPr>
          <p:nvPr>
            <p:ph type="ftr" sz="quarter" idx="3"/>
          </p:nvPr>
        </p:nvSpPr>
        <p:spPr>
          <a:xfrm>
            <a:off x="690676" y="6333439"/>
            <a:ext cx="5723164"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A5A5A5">
                    <a:lumMod val="60000"/>
                    <a:lumOff val="40000"/>
                  </a:srgbClr>
                </a:solidFill>
                <a:effectLst/>
                <a:uLnTx/>
                <a:uFillTx/>
                <a:latin typeface="Arial" charset="0"/>
                <a:cs typeface="Arial" charset="0"/>
              </a:rPr>
              <a:t>Inclusive Recruitment: Learnings from the HCSW Programme</a:t>
            </a:r>
          </a:p>
        </p:txBody>
      </p:sp>
    </p:spTree>
    <p:extLst>
      <p:ext uri="{BB962C8B-B14F-4D97-AF65-F5344CB8AC3E}">
        <p14:creationId xmlns:p14="http://schemas.microsoft.com/office/powerpoint/2010/main" val="930540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6145">
            <a:extLst>
              <a:ext uri="{FF2B5EF4-FFF2-40B4-BE49-F238E27FC236}">
                <a16:creationId xmlns:a16="http://schemas.microsoft.com/office/drawing/2014/main" id="{F61727F1-208B-8ACC-59BF-137C26513632}"/>
              </a:ext>
            </a:extLst>
          </p:cNvPr>
          <p:cNvSpPr txBox="1"/>
          <p:nvPr/>
        </p:nvSpPr>
        <p:spPr>
          <a:xfrm>
            <a:off x="-9294" y="3438291"/>
            <a:ext cx="12182707" cy="994317"/>
          </a:xfrm>
          <a:prstGeom prst="rect">
            <a:avLst/>
          </a:prstGeom>
          <a:solidFill>
            <a:schemeClr val="accent5">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5" name="TextBox 6144">
            <a:extLst>
              <a:ext uri="{FF2B5EF4-FFF2-40B4-BE49-F238E27FC236}">
                <a16:creationId xmlns:a16="http://schemas.microsoft.com/office/drawing/2014/main" id="{ECAEF93C-8D2C-51B9-396A-5F7811899EBA}"/>
              </a:ext>
            </a:extLst>
          </p:cNvPr>
          <p:cNvSpPr txBox="1"/>
          <p:nvPr/>
        </p:nvSpPr>
        <p:spPr>
          <a:xfrm>
            <a:off x="-9294" y="2369633"/>
            <a:ext cx="12182707" cy="994317"/>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F01374F-2098-4458-9C6D-CA99373B4324}"/>
              </a:ext>
            </a:extLst>
          </p:cNvPr>
          <p:cNvSpPr>
            <a:spLocks noGrp="1"/>
          </p:cNvSpPr>
          <p:nvPr>
            <p:ph type="title"/>
          </p:nvPr>
        </p:nvSpPr>
        <p:spPr>
          <a:xfrm>
            <a:off x="252107" y="384915"/>
            <a:ext cx="10102058" cy="611649"/>
          </a:xfrm>
        </p:spPr>
        <p:txBody>
          <a:bodyPr>
            <a:normAutofit/>
          </a:bodyPr>
          <a:lstStyle/>
          <a:p>
            <a:r>
              <a:rPr lang="en-GB" sz="3200" b="1">
                <a:latin typeface="Arial"/>
                <a:cs typeface="Arial"/>
              </a:rPr>
              <a:t>Key Learnings</a:t>
            </a:r>
            <a:endParaRPr lang="en-US"/>
          </a:p>
        </p:txBody>
      </p:sp>
      <p:sp>
        <p:nvSpPr>
          <p:cNvPr id="8" name="Content Placeholder 2">
            <a:extLst>
              <a:ext uri="{FF2B5EF4-FFF2-40B4-BE49-F238E27FC236}">
                <a16:creationId xmlns:a16="http://schemas.microsoft.com/office/drawing/2014/main" id="{B847E637-96D1-BD11-5961-1CCF97EA9BF4}"/>
              </a:ext>
            </a:extLst>
          </p:cNvPr>
          <p:cNvSpPr txBox="1">
            <a:spLocks/>
          </p:cNvSpPr>
          <p:nvPr/>
        </p:nvSpPr>
        <p:spPr>
          <a:xfrm>
            <a:off x="772285" y="7358415"/>
            <a:ext cx="10316289" cy="4563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500" b="0" i="0" u="none" strike="noStrike" kern="1200" cap="none" spc="0" normalizeH="0" baseline="0" noProof="0">
              <a:ln>
                <a:noFill/>
              </a:ln>
              <a:solidFill>
                <a:srgbClr val="00B05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Content Placeholder 2">
            <a:extLst>
              <a:ext uri="{FF2B5EF4-FFF2-40B4-BE49-F238E27FC236}">
                <a16:creationId xmlns:a16="http://schemas.microsoft.com/office/drawing/2014/main" id="{8759F167-6209-E6A8-B5B2-89395253A64E}"/>
              </a:ext>
            </a:extLst>
          </p:cNvPr>
          <p:cNvSpPr txBox="1">
            <a:spLocks/>
          </p:cNvSpPr>
          <p:nvPr/>
        </p:nvSpPr>
        <p:spPr>
          <a:xfrm>
            <a:off x="1098224" y="6966659"/>
            <a:ext cx="10638673" cy="4563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305690DD-F1B4-8D9F-7258-F85EF861B698}"/>
              </a:ext>
            </a:extLst>
          </p:cNvPr>
          <p:cNvSpPr txBox="1"/>
          <p:nvPr/>
        </p:nvSpPr>
        <p:spPr>
          <a:xfrm>
            <a:off x="1120653" y="6258224"/>
            <a:ext cx="102049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There has been a 15% increase in the number of male HCSW during the programme (comparing to Dec 2019). </a:t>
            </a:r>
            <a:endParaRPr kumimoji="0" lang="en-GB" sz="16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5" name="TextBox 24">
            <a:extLst>
              <a:ext uri="{FF2B5EF4-FFF2-40B4-BE49-F238E27FC236}">
                <a16:creationId xmlns:a16="http://schemas.microsoft.com/office/drawing/2014/main" id="{8DB35A09-274D-3747-ED37-F83BFA5F46A1}"/>
              </a:ext>
            </a:extLst>
          </p:cNvPr>
          <p:cNvSpPr txBox="1"/>
          <p:nvPr/>
        </p:nvSpPr>
        <p:spPr>
          <a:xfrm>
            <a:off x="-9294" y="5622073"/>
            <a:ext cx="12182707" cy="994317"/>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CD9AC330-2901-F016-3EB9-59548C8C9E28}"/>
              </a:ext>
            </a:extLst>
          </p:cNvPr>
          <p:cNvSpPr txBox="1"/>
          <p:nvPr/>
        </p:nvSpPr>
        <p:spPr>
          <a:xfrm>
            <a:off x="-9294" y="4534828"/>
            <a:ext cx="12182707" cy="994317"/>
          </a:xfrm>
          <a:prstGeom prst="rect">
            <a:avLst/>
          </a:prstGeom>
          <a:solidFill>
            <a:schemeClr val="accent1">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4B23CCB3-2A63-3F45-3856-FD66AF5F146D}"/>
              </a:ext>
            </a:extLst>
          </p:cNvPr>
          <p:cNvSpPr txBox="1"/>
          <p:nvPr/>
        </p:nvSpPr>
        <p:spPr>
          <a:xfrm>
            <a:off x="-1" y="1310267"/>
            <a:ext cx="12182707" cy="994317"/>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579E5FC1-FE9F-65AE-EEA3-F7E81DEC8635}"/>
              </a:ext>
            </a:extLst>
          </p:cNvPr>
          <p:cNvSpPr/>
          <p:nvPr/>
        </p:nvSpPr>
        <p:spPr>
          <a:xfrm>
            <a:off x="525856" y="1610388"/>
            <a:ext cx="3500845" cy="390159"/>
          </a:xfrm>
          <a:prstGeom prst="roundRect">
            <a:avLst/>
          </a:prstGeom>
          <a:solidFill>
            <a:schemeClr val="bg1"/>
          </a:solidFill>
          <a:ln w="12700">
            <a:solidFill>
              <a:srgbClr val="005EB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a:ea typeface="+mn-ea"/>
                <a:cs typeface="Arial"/>
              </a:rPr>
              <a:t>New to Care (</a:t>
            </a:r>
            <a:r>
              <a:rPr kumimoji="0" lang="en-GB" sz="1200" b="1" i="0" u="none" strike="noStrike" kern="1200" cap="none" spc="0" normalizeH="0" baseline="0" noProof="0" err="1">
                <a:ln>
                  <a:noFill/>
                </a:ln>
                <a:solidFill>
                  <a:prstClr val="black"/>
                </a:solidFill>
                <a:effectLst/>
                <a:uLnTx/>
                <a:uFillTx/>
                <a:latin typeface="Arial"/>
                <a:ea typeface="+mn-ea"/>
                <a:cs typeface="Arial"/>
              </a:rPr>
              <a:t>NtC</a:t>
            </a:r>
            <a:r>
              <a:rPr kumimoji="0" lang="en-GB" sz="1200" b="1" i="0" u="none" strike="noStrike" kern="1200" cap="none" spc="0" normalizeH="0" baseline="0" noProof="0">
                <a:ln>
                  <a:noFill/>
                </a:ln>
                <a:solidFill>
                  <a:prstClr val="black"/>
                </a:solidFill>
                <a:effectLst/>
                <a:uLnTx/>
                <a:uFillTx/>
                <a:latin typeface="Arial"/>
                <a:ea typeface="+mn-ea"/>
                <a:cs typeface="Arial"/>
              </a:rPr>
              <a:t>)</a:t>
            </a:r>
          </a:p>
        </p:txBody>
      </p:sp>
      <p:sp>
        <p:nvSpPr>
          <p:cNvPr id="38" name="TextBox 37">
            <a:extLst>
              <a:ext uri="{FF2B5EF4-FFF2-40B4-BE49-F238E27FC236}">
                <a16:creationId xmlns:a16="http://schemas.microsoft.com/office/drawing/2014/main" id="{FB7788D8-C001-C10C-C393-37D592E21CDC}"/>
              </a:ext>
            </a:extLst>
          </p:cNvPr>
          <p:cNvSpPr txBox="1"/>
          <p:nvPr/>
        </p:nvSpPr>
        <p:spPr>
          <a:xfrm>
            <a:off x="4387461" y="1443943"/>
            <a:ext cx="7599903" cy="276999"/>
          </a:xfrm>
          <a:prstGeom prst="rect">
            <a:avLst/>
          </a:prstGeom>
          <a:solidFill>
            <a:schemeClr val="bg1"/>
          </a:solidFill>
          <a:ln w="12700">
            <a:solidFill>
              <a:srgbClr val="005EB8"/>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Arial"/>
              </a:rPr>
              <a:t>TMP j</a:t>
            </a:r>
            <a:r>
              <a:rPr kumimoji="0" lang="en-GB" sz="1200" b="0" i="0" u="none" strike="noStrike" kern="1200" cap="none" spc="0" normalizeH="0" baseline="0" noProof="0" err="1">
                <a:ln>
                  <a:noFill/>
                </a:ln>
                <a:solidFill>
                  <a:prstClr val="black"/>
                </a:solidFill>
                <a:effectLst/>
                <a:uLnTx/>
                <a:uFillTx/>
                <a:latin typeface="Arial"/>
                <a:ea typeface="+mn-ea"/>
                <a:cs typeface="Arial"/>
              </a:rPr>
              <a:t>ob</a:t>
            </a:r>
            <a:r>
              <a:rPr kumimoji="0" lang="en-GB" sz="1200" b="0" i="0" u="none" strike="noStrike" kern="1200" cap="none" spc="0" normalizeH="0" baseline="0" noProof="0">
                <a:ln>
                  <a:noFill/>
                </a:ln>
                <a:solidFill>
                  <a:prstClr val="black"/>
                </a:solidFill>
                <a:effectLst/>
                <a:uLnTx/>
                <a:uFillTx/>
                <a:latin typeface="Arial"/>
                <a:ea typeface="+mn-ea"/>
                <a:cs typeface="Arial"/>
              </a:rPr>
              <a:t> ads toolkit, national audits </a:t>
            </a:r>
            <a:r>
              <a:rPr kumimoji="0" lang="en-GB" sz="1200" b="0" i="0" u="none" strike="noStrike" kern="1200" cap="none" spc="0" normalizeH="0" baseline="0" noProof="0" err="1">
                <a:ln>
                  <a:noFill/>
                </a:ln>
                <a:solidFill>
                  <a:prstClr val="black"/>
                </a:solidFill>
                <a:effectLst/>
                <a:uLnTx/>
                <a:uFillTx/>
                <a:latin typeface="Arial"/>
                <a:ea typeface="+mn-ea"/>
                <a:cs typeface="Arial"/>
              </a:rPr>
              <a:t>NtC</a:t>
            </a:r>
            <a:r>
              <a:rPr kumimoji="0" lang="en-GB" sz="1200" b="0" i="0" u="none" strike="noStrike" kern="1200" cap="none" spc="0" normalizeH="0" baseline="0" noProof="0">
                <a:ln>
                  <a:noFill/>
                </a:ln>
                <a:solidFill>
                  <a:prstClr val="black"/>
                </a:solidFill>
                <a:effectLst/>
                <a:uLnTx/>
                <a:uFillTx/>
                <a:latin typeface="Arial"/>
                <a:ea typeface="+mn-ea"/>
                <a:cs typeface="Arial"/>
              </a:rPr>
              <a:t>, “Nearly </a:t>
            </a:r>
            <a:r>
              <a:rPr kumimoji="0" lang="en-GB" sz="1200" b="0" i="0" u="none" strike="noStrike" kern="1200" cap="none" spc="0" normalizeH="0" baseline="0" noProof="0" err="1">
                <a:ln>
                  <a:noFill/>
                </a:ln>
                <a:solidFill>
                  <a:prstClr val="black"/>
                </a:solidFill>
                <a:effectLst/>
                <a:uLnTx/>
                <a:uFillTx/>
                <a:latin typeface="Arial"/>
                <a:ea typeface="+mn-ea"/>
                <a:cs typeface="Arial"/>
              </a:rPr>
              <a:t>NtC</a:t>
            </a:r>
            <a:r>
              <a:rPr kumimoji="0" lang="en-GB" sz="1200" b="0" i="0" u="none" strike="noStrike" kern="1200" cap="none" spc="0" normalizeH="0" baseline="0" noProof="0">
                <a:ln>
                  <a:noFill/>
                </a:ln>
                <a:solidFill>
                  <a:prstClr val="black"/>
                </a:solidFill>
                <a:effectLst/>
                <a:uLnTx/>
                <a:uFillTx/>
                <a:latin typeface="Arial"/>
                <a:ea typeface="+mn-ea"/>
                <a:cs typeface="Arial"/>
              </a:rPr>
              <a:t>” and “Not </a:t>
            </a:r>
            <a:r>
              <a:rPr kumimoji="0" lang="en-GB" sz="1200" b="0" i="0" u="none" strike="noStrike" kern="1200" cap="none" spc="0" normalizeH="0" baseline="0" noProof="0" err="1">
                <a:ln>
                  <a:noFill/>
                </a:ln>
                <a:solidFill>
                  <a:prstClr val="black"/>
                </a:solidFill>
                <a:effectLst/>
                <a:uLnTx/>
                <a:uFillTx/>
                <a:latin typeface="Arial"/>
                <a:ea typeface="+mn-ea"/>
                <a:cs typeface="Arial"/>
              </a:rPr>
              <a:t>NtC</a:t>
            </a:r>
            <a:r>
              <a:rPr kumimoji="0" lang="en-GB" sz="1200" b="0" i="0" u="none" strike="noStrike" kern="1200" cap="none" spc="0" normalizeH="0" baseline="0" noProof="0">
                <a:ln>
                  <a:noFill/>
                </a:ln>
                <a:solidFill>
                  <a:prstClr val="black"/>
                </a:solidFill>
                <a:effectLst/>
                <a:uLnTx/>
                <a:uFillTx/>
                <a:latin typeface="Arial"/>
                <a:ea typeface="+mn-ea"/>
                <a:cs typeface="Arial"/>
              </a:rPr>
              <a:t>”, JDs &amp; PSs matching job ads </a:t>
            </a:r>
          </a:p>
        </p:txBody>
      </p:sp>
      <p:sp>
        <p:nvSpPr>
          <p:cNvPr id="40" name="Rectangle: Rounded Corners 39">
            <a:extLst>
              <a:ext uri="{FF2B5EF4-FFF2-40B4-BE49-F238E27FC236}">
                <a16:creationId xmlns:a16="http://schemas.microsoft.com/office/drawing/2014/main" id="{21EA692F-65FB-A59D-2675-98569EC61FC4}"/>
              </a:ext>
            </a:extLst>
          </p:cNvPr>
          <p:cNvSpPr/>
          <p:nvPr/>
        </p:nvSpPr>
        <p:spPr>
          <a:xfrm>
            <a:off x="470096" y="2669576"/>
            <a:ext cx="3500845" cy="390159"/>
          </a:xfrm>
          <a:prstGeom prst="roundRect">
            <a:avLst/>
          </a:prstGeom>
          <a:solidFill>
            <a:schemeClr val="bg1"/>
          </a:solidFill>
          <a:ln w="12700">
            <a:solidFill>
              <a:srgbClr val="005EB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a:ea typeface="+mn-ea"/>
                <a:cs typeface="Arial"/>
              </a:rPr>
              <a:t>Centralised recruitment</a:t>
            </a:r>
          </a:p>
        </p:txBody>
      </p:sp>
      <p:sp>
        <p:nvSpPr>
          <p:cNvPr id="42" name="TextBox 41">
            <a:extLst>
              <a:ext uri="{FF2B5EF4-FFF2-40B4-BE49-F238E27FC236}">
                <a16:creationId xmlns:a16="http://schemas.microsoft.com/office/drawing/2014/main" id="{EC7055B2-798B-7070-DCDC-7D44BC0692D3}"/>
              </a:ext>
            </a:extLst>
          </p:cNvPr>
          <p:cNvSpPr txBox="1"/>
          <p:nvPr/>
        </p:nvSpPr>
        <p:spPr>
          <a:xfrm>
            <a:off x="4387457" y="2523215"/>
            <a:ext cx="7599902" cy="286291"/>
          </a:xfrm>
          <a:prstGeom prst="rect">
            <a:avLst/>
          </a:prstGeom>
          <a:solidFill>
            <a:schemeClr val="bg1"/>
          </a:solidFill>
          <a:ln w="12700">
            <a:solidFill>
              <a:srgbClr val="005EB8"/>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Arial"/>
              </a:rPr>
              <a:t>In-Person Recruitment Events resource, Indeed recruitment &amp; market insights, plan and test whole journey</a:t>
            </a: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 name="Rectangle: Rounded Corners 43">
            <a:extLst>
              <a:ext uri="{FF2B5EF4-FFF2-40B4-BE49-F238E27FC236}">
                <a16:creationId xmlns:a16="http://schemas.microsoft.com/office/drawing/2014/main" id="{57F61821-596B-18C2-F63F-2194030DDBD5}"/>
              </a:ext>
            </a:extLst>
          </p:cNvPr>
          <p:cNvSpPr/>
          <p:nvPr/>
        </p:nvSpPr>
        <p:spPr>
          <a:xfrm>
            <a:off x="525853" y="3691594"/>
            <a:ext cx="3500845" cy="390159"/>
          </a:xfrm>
          <a:prstGeom prst="roundRect">
            <a:avLst/>
          </a:prstGeom>
          <a:solidFill>
            <a:schemeClr val="bg1"/>
          </a:solidFill>
          <a:ln w="12700">
            <a:solidFill>
              <a:srgbClr val="005EB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a:ea typeface="+mn-ea"/>
                <a:cs typeface="Arial"/>
              </a:rPr>
              <a:t>Attrition</a:t>
            </a:r>
          </a:p>
        </p:txBody>
      </p:sp>
      <p:sp>
        <p:nvSpPr>
          <p:cNvPr id="46" name="Rectangle: Rounded Corners 45">
            <a:extLst>
              <a:ext uri="{FF2B5EF4-FFF2-40B4-BE49-F238E27FC236}">
                <a16:creationId xmlns:a16="http://schemas.microsoft.com/office/drawing/2014/main" id="{D69084B2-593A-673F-AEB0-D66AF5BBE454}"/>
              </a:ext>
            </a:extLst>
          </p:cNvPr>
          <p:cNvSpPr/>
          <p:nvPr/>
        </p:nvSpPr>
        <p:spPr>
          <a:xfrm>
            <a:off x="497974" y="4835198"/>
            <a:ext cx="3500845" cy="390159"/>
          </a:xfrm>
          <a:prstGeom prst="roundRect">
            <a:avLst/>
          </a:prstGeom>
          <a:solidFill>
            <a:schemeClr val="bg1"/>
          </a:solidFill>
          <a:ln w="12700">
            <a:solidFill>
              <a:srgbClr val="005EB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a:ea typeface="+mn-ea"/>
                <a:cs typeface="Arial"/>
              </a:rPr>
              <a:t>Pastoral support &amp; Recognition</a:t>
            </a:r>
          </a:p>
        </p:txBody>
      </p:sp>
      <p:sp>
        <p:nvSpPr>
          <p:cNvPr id="48" name="Rectangle: Rounded Corners 47">
            <a:extLst>
              <a:ext uri="{FF2B5EF4-FFF2-40B4-BE49-F238E27FC236}">
                <a16:creationId xmlns:a16="http://schemas.microsoft.com/office/drawing/2014/main" id="{4EE290AE-CA24-6A9A-4A71-04336E91791C}"/>
              </a:ext>
            </a:extLst>
          </p:cNvPr>
          <p:cNvSpPr/>
          <p:nvPr/>
        </p:nvSpPr>
        <p:spPr>
          <a:xfrm>
            <a:off x="497977" y="5941633"/>
            <a:ext cx="3500845" cy="390159"/>
          </a:xfrm>
          <a:prstGeom prst="roundRect">
            <a:avLst/>
          </a:prstGeom>
          <a:solidFill>
            <a:schemeClr val="bg1"/>
          </a:solidFill>
          <a:ln w="12700">
            <a:solidFill>
              <a:srgbClr val="005EB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a:ea typeface="+mn-ea"/>
                <a:cs typeface="Arial"/>
              </a:rPr>
              <a:t>Know your community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a:ea typeface="+mn-ea"/>
                <a:cs typeface="Arial"/>
              </a:rPr>
              <a:t>Widening Access &amp; Supporting Diversity (WASD)</a:t>
            </a:r>
          </a:p>
        </p:txBody>
      </p:sp>
      <p:sp>
        <p:nvSpPr>
          <p:cNvPr id="50" name="TextBox 49">
            <a:extLst>
              <a:ext uri="{FF2B5EF4-FFF2-40B4-BE49-F238E27FC236}">
                <a16:creationId xmlns:a16="http://schemas.microsoft.com/office/drawing/2014/main" id="{3F148392-080D-9250-F95C-4DE272A6E415}"/>
              </a:ext>
            </a:extLst>
          </p:cNvPr>
          <p:cNvSpPr txBox="1"/>
          <p:nvPr/>
        </p:nvSpPr>
        <p:spPr>
          <a:xfrm>
            <a:off x="4387457" y="3606451"/>
            <a:ext cx="7599902" cy="276999"/>
          </a:xfrm>
          <a:prstGeom prst="rect">
            <a:avLst/>
          </a:prstGeom>
          <a:solidFill>
            <a:schemeClr val="bg1"/>
          </a:solidFill>
          <a:ln w="12700">
            <a:solidFill>
              <a:srgbClr val="005EB8"/>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Arial"/>
              </a:rPr>
              <a:t>Monitoring time to hire, TMP research – 5 elements for good candidate experience</a:t>
            </a: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 name="TextBox 51">
            <a:extLst>
              <a:ext uri="{FF2B5EF4-FFF2-40B4-BE49-F238E27FC236}">
                <a16:creationId xmlns:a16="http://schemas.microsoft.com/office/drawing/2014/main" id="{7E39847C-4D89-6A54-7013-9E1B7A5205C4}"/>
              </a:ext>
            </a:extLst>
          </p:cNvPr>
          <p:cNvSpPr txBox="1"/>
          <p:nvPr/>
        </p:nvSpPr>
        <p:spPr>
          <a:xfrm>
            <a:off x="4387456" y="4696631"/>
            <a:ext cx="7599902" cy="276999"/>
          </a:xfrm>
          <a:prstGeom prst="rect">
            <a:avLst/>
          </a:prstGeom>
          <a:solidFill>
            <a:schemeClr val="bg1"/>
          </a:solidFill>
          <a:ln w="12700">
            <a:solidFill>
              <a:srgbClr val="005EB8"/>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Skills for Health evaluation, HCSW Day, CNO &amp; </a:t>
            </a:r>
            <a:r>
              <a:rPr kumimoji="0" lang="en-GB"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CMidO</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Awards </a:t>
            </a:r>
          </a:p>
        </p:txBody>
      </p:sp>
      <p:sp>
        <p:nvSpPr>
          <p:cNvPr id="54" name="TextBox 53">
            <a:extLst>
              <a:ext uri="{FF2B5EF4-FFF2-40B4-BE49-F238E27FC236}">
                <a16:creationId xmlns:a16="http://schemas.microsoft.com/office/drawing/2014/main" id="{023FA12B-8530-00E0-82B1-E1768EEBB9FE}"/>
              </a:ext>
            </a:extLst>
          </p:cNvPr>
          <p:cNvSpPr txBox="1"/>
          <p:nvPr/>
        </p:nvSpPr>
        <p:spPr>
          <a:xfrm>
            <a:off x="4415337" y="5765895"/>
            <a:ext cx="7572024" cy="276999"/>
          </a:xfrm>
          <a:prstGeom prst="rect">
            <a:avLst/>
          </a:prstGeom>
          <a:solidFill>
            <a:schemeClr val="bg1"/>
          </a:solidFill>
          <a:ln w="12700">
            <a:solidFill>
              <a:srgbClr val="005EB8"/>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Co-created resources, data – not only how many but who, communication &amp; reaching out, inclusive practices</a:t>
            </a:r>
          </a:p>
        </p:txBody>
      </p:sp>
      <p:sp>
        <p:nvSpPr>
          <p:cNvPr id="56" name="TextBox 55">
            <a:extLst>
              <a:ext uri="{FF2B5EF4-FFF2-40B4-BE49-F238E27FC236}">
                <a16:creationId xmlns:a16="http://schemas.microsoft.com/office/drawing/2014/main" id="{AEF0A27A-C753-C192-2F5A-D55507DCA671}"/>
              </a:ext>
            </a:extLst>
          </p:cNvPr>
          <p:cNvSpPr txBox="1"/>
          <p:nvPr/>
        </p:nvSpPr>
        <p:spPr>
          <a:xfrm>
            <a:off x="4387456" y="1810572"/>
            <a:ext cx="7599902" cy="286291"/>
          </a:xfrm>
          <a:prstGeom prst="rect">
            <a:avLst/>
          </a:prstGeom>
          <a:solidFill>
            <a:schemeClr val="bg1"/>
          </a:solidFill>
          <a:ln w="12700">
            <a:solidFill>
              <a:srgbClr val="005EB8"/>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Arial"/>
              </a:rPr>
              <a:t>Functional skills, pre-employment support, practical understanding of transferable skills</a:t>
            </a:r>
          </a:p>
        </p:txBody>
      </p:sp>
      <p:sp>
        <p:nvSpPr>
          <p:cNvPr id="58" name="TextBox 57">
            <a:extLst>
              <a:ext uri="{FF2B5EF4-FFF2-40B4-BE49-F238E27FC236}">
                <a16:creationId xmlns:a16="http://schemas.microsoft.com/office/drawing/2014/main" id="{9DE53A72-ED05-D1C5-B231-542087BCB702}"/>
              </a:ext>
            </a:extLst>
          </p:cNvPr>
          <p:cNvSpPr txBox="1"/>
          <p:nvPr/>
        </p:nvSpPr>
        <p:spPr>
          <a:xfrm>
            <a:off x="4387456" y="2957398"/>
            <a:ext cx="7599902" cy="276999"/>
          </a:xfrm>
          <a:prstGeom prst="rect">
            <a:avLst/>
          </a:prstGeom>
          <a:solidFill>
            <a:schemeClr val="bg1"/>
          </a:solidFill>
          <a:ln w="12700">
            <a:solidFill>
              <a:srgbClr val="005EB8"/>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Arial"/>
              </a:rPr>
              <a:t>Joint working with Indeed, team working, bespoke line management, trauma / disability informed recruitment</a:t>
            </a:r>
          </a:p>
        </p:txBody>
      </p:sp>
      <p:sp>
        <p:nvSpPr>
          <p:cNvPr id="60" name="TextBox 59">
            <a:extLst>
              <a:ext uri="{FF2B5EF4-FFF2-40B4-BE49-F238E27FC236}">
                <a16:creationId xmlns:a16="http://schemas.microsoft.com/office/drawing/2014/main" id="{72D04103-5332-3505-0A9B-5C89F4ABC9DA}"/>
              </a:ext>
            </a:extLst>
          </p:cNvPr>
          <p:cNvSpPr txBox="1"/>
          <p:nvPr/>
        </p:nvSpPr>
        <p:spPr>
          <a:xfrm>
            <a:off x="4387457" y="4006036"/>
            <a:ext cx="7599902" cy="276999"/>
          </a:xfrm>
          <a:prstGeom prst="rect">
            <a:avLst/>
          </a:prstGeom>
          <a:solidFill>
            <a:schemeClr val="bg1"/>
          </a:solidFill>
          <a:ln w="12700">
            <a:solidFill>
              <a:srgbClr val="005EB8"/>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Arial"/>
              </a:rPr>
              <a:t>Improved HR practices shared, improved ways to keep candidates “warm”</a:t>
            </a: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 name="TextBox 61">
            <a:extLst>
              <a:ext uri="{FF2B5EF4-FFF2-40B4-BE49-F238E27FC236}">
                <a16:creationId xmlns:a16="http://schemas.microsoft.com/office/drawing/2014/main" id="{55E48DDE-39EE-9DE5-5B4F-785E3A3CF26F}"/>
              </a:ext>
            </a:extLst>
          </p:cNvPr>
          <p:cNvSpPr txBox="1"/>
          <p:nvPr/>
        </p:nvSpPr>
        <p:spPr>
          <a:xfrm>
            <a:off x="4387456" y="5086923"/>
            <a:ext cx="7599902" cy="276999"/>
          </a:xfrm>
          <a:prstGeom prst="rect">
            <a:avLst/>
          </a:prstGeom>
          <a:solidFill>
            <a:schemeClr val="bg1"/>
          </a:solidFill>
          <a:ln w="12700">
            <a:solidFill>
              <a:srgbClr val="005EB8"/>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HCSW progression, roles extended, beyond induction  </a:t>
            </a:r>
          </a:p>
        </p:txBody>
      </p:sp>
      <p:sp>
        <p:nvSpPr>
          <p:cNvPr id="6144" name="TextBox 6143">
            <a:extLst>
              <a:ext uri="{FF2B5EF4-FFF2-40B4-BE49-F238E27FC236}">
                <a16:creationId xmlns:a16="http://schemas.microsoft.com/office/drawing/2014/main" id="{D5C9B708-4238-B10D-6A28-7DEAE4585A51}"/>
              </a:ext>
            </a:extLst>
          </p:cNvPr>
          <p:cNvSpPr txBox="1"/>
          <p:nvPr/>
        </p:nvSpPr>
        <p:spPr>
          <a:xfrm>
            <a:off x="4415337" y="6119017"/>
            <a:ext cx="7572024" cy="276999"/>
          </a:xfrm>
          <a:prstGeom prst="rect">
            <a:avLst/>
          </a:prstGeom>
          <a:solidFill>
            <a:schemeClr val="bg1"/>
          </a:solidFill>
          <a:ln w="12700">
            <a:solidFill>
              <a:srgbClr val="005EB8"/>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“Comms” &amp; engagement team, local VCSE, Prince’s Trust, Project Choice, Project Search, the DWP</a:t>
            </a:r>
          </a:p>
        </p:txBody>
      </p:sp>
    </p:spTree>
    <p:extLst>
      <p:ext uri="{BB962C8B-B14F-4D97-AF65-F5344CB8AC3E}">
        <p14:creationId xmlns:p14="http://schemas.microsoft.com/office/powerpoint/2010/main" val="3866341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374F-2098-4458-9C6D-CA99373B4324}"/>
              </a:ext>
            </a:extLst>
          </p:cNvPr>
          <p:cNvSpPr>
            <a:spLocks noGrp="1"/>
          </p:cNvSpPr>
          <p:nvPr>
            <p:ph type="title"/>
          </p:nvPr>
        </p:nvSpPr>
        <p:spPr>
          <a:xfrm>
            <a:off x="252107" y="384915"/>
            <a:ext cx="10102058" cy="611649"/>
          </a:xfrm>
        </p:spPr>
        <p:txBody>
          <a:bodyPr>
            <a:normAutofit/>
          </a:bodyPr>
          <a:lstStyle/>
          <a:p>
            <a:r>
              <a:rPr lang="en-GB" sz="3200" b="1">
                <a:latin typeface="Arial"/>
                <a:cs typeface="Arial"/>
              </a:rPr>
              <a:t>Celebrating successes of the HCSW Programme </a:t>
            </a:r>
            <a:endParaRPr lang="en-GB" sz="3200" b="1"/>
          </a:p>
        </p:txBody>
      </p:sp>
      <p:graphicFrame>
        <p:nvGraphicFramePr>
          <p:cNvPr id="5" name="Diagram 4">
            <a:extLst>
              <a:ext uri="{FF2B5EF4-FFF2-40B4-BE49-F238E27FC236}">
                <a16:creationId xmlns:a16="http://schemas.microsoft.com/office/drawing/2014/main" id="{1039DE50-C197-499B-910A-369C6EDCB24B}"/>
              </a:ext>
            </a:extLst>
          </p:cNvPr>
          <p:cNvGraphicFramePr/>
          <p:nvPr/>
        </p:nvGraphicFramePr>
        <p:xfrm>
          <a:off x="114140" y="1101035"/>
          <a:ext cx="11755615" cy="52324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2">
            <a:extLst>
              <a:ext uri="{FF2B5EF4-FFF2-40B4-BE49-F238E27FC236}">
                <a16:creationId xmlns:a16="http://schemas.microsoft.com/office/drawing/2014/main" id="{B847E637-96D1-BD11-5961-1CCF97EA9BF4}"/>
              </a:ext>
            </a:extLst>
          </p:cNvPr>
          <p:cNvSpPr txBox="1">
            <a:spLocks/>
          </p:cNvSpPr>
          <p:nvPr/>
        </p:nvSpPr>
        <p:spPr>
          <a:xfrm>
            <a:off x="772285" y="7358415"/>
            <a:ext cx="10316289" cy="4563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500" b="0" i="0" u="none" strike="noStrike" kern="1200" cap="none" spc="0" normalizeH="0" baseline="0" noProof="0">
              <a:ln>
                <a:noFill/>
              </a:ln>
              <a:solidFill>
                <a:srgbClr val="00B05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Content Placeholder 2">
            <a:extLst>
              <a:ext uri="{FF2B5EF4-FFF2-40B4-BE49-F238E27FC236}">
                <a16:creationId xmlns:a16="http://schemas.microsoft.com/office/drawing/2014/main" id="{1DD971F7-738A-0302-751F-3D8F0F1105B3}"/>
              </a:ext>
            </a:extLst>
          </p:cNvPr>
          <p:cNvSpPr txBox="1">
            <a:spLocks/>
          </p:cNvSpPr>
          <p:nvPr/>
        </p:nvSpPr>
        <p:spPr>
          <a:xfrm>
            <a:off x="1575612" y="3088801"/>
            <a:ext cx="9759268" cy="3984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7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Content Placeholder 2">
            <a:extLst>
              <a:ext uri="{FF2B5EF4-FFF2-40B4-BE49-F238E27FC236}">
                <a16:creationId xmlns:a16="http://schemas.microsoft.com/office/drawing/2014/main" id="{8759F167-6209-E6A8-B5B2-89395253A64E}"/>
              </a:ext>
            </a:extLst>
          </p:cNvPr>
          <p:cNvSpPr txBox="1">
            <a:spLocks/>
          </p:cNvSpPr>
          <p:nvPr/>
        </p:nvSpPr>
        <p:spPr>
          <a:xfrm>
            <a:off x="1098224" y="6966659"/>
            <a:ext cx="10638673" cy="4563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endParaRPr>
          </a:p>
        </p:txBody>
      </p:sp>
      <p:pic>
        <p:nvPicPr>
          <p:cNvPr id="23" name="Graphic 22" descr="Hockey Stick Curve Graph with solid fill">
            <a:extLst>
              <a:ext uri="{FF2B5EF4-FFF2-40B4-BE49-F238E27FC236}">
                <a16:creationId xmlns:a16="http://schemas.microsoft.com/office/drawing/2014/main" id="{BC3D6DF3-6BC9-19F9-0B57-4519D78EA0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41348" y="2761908"/>
            <a:ext cx="421890" cy="456393"/>
          </a:xfrm>
          <a:prstGeom prst="rect">
            <a:avLst/>
          </a:prstGeom>
        </p:spPr>
      </p:pic>
      <p:pic>
        <p:nvPicPr>
          <p:cNvPr id="28" name="Graphic 27" descr="Business Growth with solid fill">
            <a:extLst>
              <a:ext uri="{FF2B5EF4-FFF2-40B4-BE49-F238E27FC236}">
                <a16:creationId xmlns:a16="http://schemas.microsoft.com/office/drawing/2014/main" id="{1F1667FD-B0A7-3302-212C-1E48BA7844F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1260" y="1355671"/>
            <a:ext cx="458412" cy="458412"/>
          </a:xfrm>
          <a:prstGeom prst="rect">
            <a:avLst/>
          </a:prstGeom>
        </p:spPr>
      </p:pic>
      <p:pic>
        <p:nvPicPr>
          <p:cNvPr id="30" name="Graphic 29" descr="Bar graph with upward trend with solid fill">
            <a:extLst>
              <a:ext uri="{FF2B5EF4-FFF2-40B4-BE49-F238E27FC236}">
                <a16:creationId xmlns:a16="http://schemas.microsoft.com/office/drawing/2014/main" id="{7BBA89C0-71EF-1228-17B6-E94C00BE3A5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82911" y="2055955"/>
            <a:ext cx="457199" cy="457199"/>
          </a:xfrm>
          <a:prstGeom prst="rect">
            <a:avLst/>
          </a:prstGeom>
        </p:spPr>
      </p:pic>
      <p:pic>
        <p:nvPicPr>
          <p:cNvPr id="33" name="Graphic 32" descr="Arrow Up with solid fill">
            <a:extLst>
              <a:ext uri="{FF2B5EF4-FFF2-40B4-BE49-F238E27FC236}">
                <a16:creationId xmlns:a16="http://schemas.microsoft.com/office/drawing/2014/main" id="{7F0273D0-F655-3DB0-9DA9-0B80687465A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82048" y="4258332"/>
            <a:ext cx="343171" cy="343171"/>
          </a:xfrm>
          <a:prstGeom prst="rect">
            <a:avLst/>
          </a:prstGeom>
        </p:spPr>
      </p:pic>
      <p:pic>
        <p:nvPicPr>
          <p:cNvPr id="34" name="Graphic 33" descr="Arrow Up with solid fill">
            <a:extLst>
              <a:ext uri="{FF2B5EF4-FFF2-40B4-BE49-F238E27FC236}">
                <a16:creationId xmlns:a16="http://schemas.microsoft.com/office/drawing/2014/main" id="{DB4FC8B7-32ED-74BF-3A8D-993FF13E72B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59142" y="3545651"/>
            <a:ext cx="343171" cy="343171"/>
          </a:xfrm>
          <a:prstGeom prst="rect">
            <a:avLst/>
          </a:prstGeom>
        </p:spPr>
      </p:pic>
      <p:pic>
        <p:nvPicPr>
          <p:cNvPr id="6205" name="Graphic 1" descr="Cheers">
            <a:extLst>
              <a:ext uri="{FF2B5EF4-FFF2-40B4-BE49-F238E27FC236}">
                <a16:creationId xmlns:a16="http://schemas.microsoft.com/office/drawing/2014/main" id="{AB1D8F66-FFE2-6B9C-B4D3-3E313F63623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90676" y="4938896"/>
            <a:ext cx="440872" cy="440872"/>
          </a:xfrm>
          <a:prstGeom prst="rect">
            <a:avLst/>
          </a:prstGeom>
        </p:spPr>
      </p:pic>
      <p:pic>
        <p:nvPicPr>
          <p:cNvPr id="6206" name="Graphic 1" descr="Customer review">
            <a:extLst>
              <a:ext uri="{FF2B5EF4-FFF2-40B4-BE49-F238E27FC236}">
                <a16:creationId xmlns:a16="http://schemas.microsoft.com/office/drawing/2014/main" id="{32D86FC3-87CB-238D-87CF-4B89777C081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44573" y="5624870"/>
            <a:ext cx="449766" cy="440474"/>
          </a:xfrm>
          <a:prstGeom prst="rect">
            <a:avLst/>
          </a:prstGeom>
        </p:spPr>
      </p:pic>
      <p:sp>
        <p:nvSpPr>
          <p:cNvPr id="7135" name="TextBox 7134">
            <a:extLst>
              <a:ext uri="{FF2B5EF4-FFF2-40B4-BE49-F238E27FC236}">
                <a16:creationId xmlns:a16="http://schemas.microsoft.com/office/drawing/2014/main" id="{831A0459-83B8-A375-A644-9538C9F3DA11}"/>
              </a:ext>
            </a:extLst>
          </p:cNvPr>
          <p:cNvSpPr txBox="1"/>
          <p:nvPr/>
        </p:nvSpPr>
        <p:spPr>
          <a:xfrm>
            <a:off x="1152293" y="6346902"/>
            <a:ext cx="447907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a:ea typeface="+mn-ea"/>
              <a:cs typeface="Calibri"/>
            </a:endParaRPr>
          </a:p>
        </p:txBody>
      </p:sp>
      <p:sp>
        <p:nvSpPr>
          <p:cNvPr id="9408" name="Footer Placeholder 9407">
            <a:extLst>
              <a:ext uri="{FF2B5EF4-FFF2-40B4-BE49-F238E27FC236}">
                <a16:creationId xmlns:a16="http://schemas.microsoft.com/office/drawing/2014/main" id="{1A5C3AE9-A54E-565E-DE41-6B56238FD9CA}"/>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A5A5A5">
                    <a:lumMod val="60000"/>
                    <a:lumOff val="40000"/>
                  </a:srgbClr>
                </a:solidFill>
                <a:effectLst/>
                <a:uLnTx/>
                <a:uFillTx/>
                <a:latin typeface="Arial" charset="0"/>
                <a:cs typeface="Arial" charset="0"/>
              </a:rPr>
              <a:t>Inclusive Recruitment: Learnings from the HCSW Programme</a:t>
            </a:r>
          </a:p>
        </p:txBody>
      </p:sp>
    </p:spTree>
    <p:extLst>
      <p:ext uri="{BB962C8B-B14F-4D97-AF65-F5344CB8AC3E}">
        <p14:creationId xmlns:p14="http://schemas.microsoft.com/office/powerpoint/2010/main" val="1235632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Handshake">
            <a:extLst>
              <a:ext uri="{FF2B5EF4-FFF2-40B4-BE49-F238E27FC236}">
                <a16:creationId xmlns:a16="http://schemas.microsoft.com/office/drawing/2014/main" id="{E0B35F83-FDD2-4961-98FB-A29D241A71A3}"/>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34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itle Placeholder 1">
            <a:extLst>
              <a:ext uri="{FF2B5EF4-FFF2-40B4-BE49-F238E27FC236}">
                <a16:creationId xmlns:a16="http://schemas.microsoft.com/office/drawing/2014/main" id="{D895249E-0CA1-4DDB-B9D8-F713285261D6}"/>
              </a:ext>
              <a:ext uri="{C183D7F6-B498-43B3-948B-1728B52AA6E4}">
                <adec:decorative xmlns:adec="http://schemas.microsoft.com/office/drawing/2017/decorative" val="0"/>
              </a:ext>
            </a:extLst>
          </p:cNvPr>
          <p:cNvSpPr txBox="1">
            <a:spLocks noGrp="1"/>
          </p:cNvSpPr>
          <p:nvPr>
            <p:ph type="title" idx="4294967295"/>
          </p:nvPr>
        </p:nvSpPr>
        <p:spPr bwMode="auto">
          <a:xfrm>
            <a:off x="1924673" y="4832544"/>
            <a:ext cx="4656236" cy="1752600"/>
          </a:xfrm>
          <a:prstGeom prst="rect">
            <a:avLst/>
          </a:prstGeom>
          <a:solidFill>
            <a:srgbClr val="7030A0"/>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l" eaLnBrk="1" hangingPunct="1">
              <a:spcBef>
                <a:spcPct val="0"/>
              </a:spcBef>
              <a:buNone/>
              <a:defRPr/>
            </a:pPr>
            <a:r>
              <a:rPr lang="en-US" altLang="en-US" sz="2800">
                <a:solidFill>
                  <a:schemeClr val="bg1"/>
                </a:solidFill>
                <a:latin typeface="Arial" panose="020B0604020202020204" pitchFamily="34" charset="0"/>
                <a:cs typeface="+mn-cs"/>
              </a:rPr>
              <a:t>Local Recruitment Partnerships</a:t>
            </a:r>
            <a:br>
              <a:rPr lang="en-US" altLang="en-US" sz="2800">
                <a:solidFill>
                  <a:schemeClr val="bg1"/>
                </a:solidFill>
                <a:latin typeface="Arial" panose="020B0604020202020204" pitchFamily="34" charset="0"/>
                <a:cs typeface="+mn-cs"/>
              </a:rPr>
            </a:br>
            <a:r>
              <a:rPr lang="en-US" altLang="en-US" sz="1800">
                <a:solidFill>
                  <a:schemeClr val="bg1"/>
                </a:solidFill>
                <a:latin typeface="Arial" panose="020B0604020202020204" pitchFamily="34" charset="0"/>
                <a:cs typeface="+mn-cs"/>
              </a:rPr>
              <a:t>Steve McCall</a:t>
            </a:r>
            <a:br>
              <a:rPr lang="en-US" altLang="en-US" sz="2800">
                <a:solidFill>
                  <a:schemeClr val="bg1"/>
                </a:solidFill>
                <a:latin typeface="Arial" panose="020B0604020202020204" pitchFamily="34" charset="0"/>
                <a:cs typeface="+mn-cs"/>
              </a:rPr>
            </a:br>
            <a:r>
              <a:rPr lang="en-US" altLang="en-US" sz="2400">
                <a:solidFill>
                  <a:schemeClr val="bg1"/>
                </a:solidFill>
                <a:latin typeface="Arial" panose="020B0604020202020204" pitchFamily="34" charset="0"/>
                <a:cs typeface="+mn-cs"/>
              </a:rPr>
              <a:t>DWP  </a:t>
            </a:r>
            <a:r>
              <a:rPr lang="en-US" altLang="en-US" sz="1050">
                <a:solidFill>
                  <a:schemeClr val="bg1"/>
                </a:solidFill>
                <a:latin typeface="Arial" panose="020B0604020202020204" pitchFamily="34" charset="0"/>
                <a:cs typeface="+mn-cs"/>
              </a:rPr>
              <a:t>Department for Work and Pensions</a:t>
            </a:r>
            <a:br>
              <a:rPr lang="en-US" altLang="en-US" sz="2400">
                <a:solidFill>
                  <a:schemeClr val="bg1"/>
                </a:solidFill>
                <a:latin typeface="Arial" panose="020B0604020202020204" pitchFamily="34" charset="0"/>
                <a:cs typeface="+mn-cs"/>
              </a:rPr>
            </a:br>
            <a:endParaRPr lang="en-US" altLang="en-US" sz="2800">
              <a:solidFill>
                <a:schemeClr val="bg1"/>
              </a:solidFill>
              <a:latin typeface="Arial" panose="020B0604020202020204" pitchFamily="34" charset="0"/>
              <a:cs typeface="+mn-cs"/>
            </a:endParaRPr>
          </a:p>
        </p:txBody>
      </p:sp>
      <p:sp>
        <p:nvSpPr>
          <p:cNvPr id="5126" name="Text Box 6">
            <a:extLst>
              <a:ext uri="{FF2B5EF4-FFF2-40B4-BE49-F238E27FC236}">
                <a16:creationId xmlns:a16="http://schemas.microsoft.com/office/drawing/2014/main" id="{5F81B20D-7160-438C-8F1E-F1AE2EC7DC21}"/>
              </a:ext>
              <a:ext uri="{C183D7F6-B498-43B3-948B-1728B52AA6E4}">
                <adec:decorative xmlns:adec="http://schemas.microsoft.com/office/drawing/2017/decorative" val="0"/>
              </a:ext>
            </a:extLst>
          </p:cNvPr>
          <p:cNvSpPr txBox="1">
            <a:spLocks noChangeArrowheads="1"/>
          </p:cNvSpPr>
          <p:nvPr/>
        </p:nvSpPr>
        <p:spPr bwMode="auto">
          <a:xfrm>
            <a:off x="8575782" y="6409217"/>
            <a:ext cx="18559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914400" fontAlgn="base">
              <a:spcBef>
                <a:spcPct val="50000"/>
              </a:spcBef>
              <a:spcAft>
                <a:spcPct val="0"/>
              </a:spcAft>
              <a:buNone/>
            </a:pPr>
            <a:r>
              <a:rPr lang="en-GB" altLang="en-US" sz="1200">
                <a:solidFill>
                  <a:prstClr val="black"/>
                </a:solidFill>
                <a:latin typeface="Arial" panose="020B0604020202020204" pitchFamily="34" charset="0"/>
              </a:rPr>
              <a:t>November 2022  v3.0</a:t>
            </a:r>
          </a:p>
        </p:txBody>
      </p:sp>
      <p:sp>
        <p:nvSpPr>
          <p:cNvPr id="3" name="Slide Number Placeholder 2">
            <a:extLst>
              <a:ext uri="{FF2B5EF4-FFF2-40B4-BE49-F238E27FC236}">
                <a16:creationId xmlns:a16="http://schemas.microsoft.com/office/drawing/2014/main" id="{8BAAC3E0-9F96-4948-A9DA-22D19C3C5F7E}"/>
              </a:ext>
              <a:ext uri="{C183D7F6-B498-43B3-948B-1728B52AA6E4}">
                <adec:decorative xmlns:adec="http://schemas.microsoft.com/office/drawing/2017/decorative" val="1"/>
              </a:ext>
            </a:extLst>
          </p:cNvPr>
          <p:cNvSpPr>
            <a:spLocks noGrp="1"/>
          </p:cNvSpPr>
          <p:nvPr>
            <p:ph type="sldNum" sz="quarter" idx="12"/>
          </p:nvPr>
        </p:nvSpPr>
        <p:spPr>
          <a:xfrm>
            <a:off x="10308404" y="6326383"/>
            <a:ext cx="359596" cy="365125"/>
          </a:xfrm>
        </p:spPr>
        <p:txBody>
          <a:bodyPr/>
          <a:lstStyle/>
          <a:p>
            <a:pPr fontAlgn="base">
              <a:spcBef>
                <a:spcPct val="0"/>
              </a:spcBef>
              <a:spcAft>
                <a:spcPct val="0"/>
              </a:spcAft>
            </a:pPr>
            <a:fld id="{092349FE-681D-4001-9C2D-62BE8939683C}" type="slidenum">
              <a:rPr lang="en-US" altLang="en-US">
                <a:latin typeface="Calibri" panose="020F0502020204030204" pitchFamily="34" charset="0"/>
                <a:ea typeface="ＭＳ Ｐゴシック" panose="020B0600070205080204" pitchFamily="34" charset="-128"/>
              </a:rPr>
              <a:pPr fontAlgn="base">
                <a:spcBef>
                  <a:spcPct val="0"/>
                </a:spcBef>
                <a:spcAft>
                  <a:spcPct val="0"/>
                </a:spcAft>
              </a:pPr>
              <a:t>25</a:t>
            </a:fld>
            <a:endParaRPr lang="en-US" altLang="en-US">
              <a:latin typeface="Calibri" panose="020F0502020204030204" pitchFamily="34" charset="0"/>
              <a:ea typeface="ＭＳ Ｐゴシック" panose="020B0600070205080204" pitchFamily="34" charset="-128"/>
            </a:endParaRP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itle Placeholder 1">
            <a:extLst>
              <a:ext uri="{FF2B5EF4-FFF2-40B4-BE49-F238E27FC236}">
                <a16:creationId xmlns:a16="http://schemas.microsoft.com/office/drawing/2014/main" id="{6B93A6C4-5349-46E3-BAEE-355CA42643F3}"/>
              </a:ext>
            </a:extLst>
          </p:cNvPr>
          <p:cNvSpPr txBox="1">
            <a:spLocks noGrp="1"/>
          </p:cNvSpPr>
          <p:nvPr>
            <p:ph type="title" idx="4294967295"/>
          </p:nvPr>
        </p:nvSpPr>
        <p:spPr bwMode="auto">
          <a:xfrm>
            <a:off x="3021013" y="495300"/>
            <a:ext cx="6172200" cy="8064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l" eaLnBrk="1" hangingPunct="1">
              <a:spcBef>
                <a:spcPct val="0"/>
              </a:spcBef>
              <a:buNone/>
              <a:defRPr/>
            </a:pPr>
            <a:r>
              <a:rPr lang="en-US" altLang="en-US" b="1">
                <a:solidFill>
                  <a:srgbClr val="513184"/>
                </a:solidFill>
                <a:latin typeface="Arial" panose="020B0604020202020204" pitchFamily="34" charset="0"/>
                <a:cs typeface="+mn-cs"/>
              </a:rPr>
              <a:t>In DWP we…..</a:t>
            </a:r>
          </a:p>
        </p:txBody>
      </p:sp>
      <p:sp>
        <p:nvSpPr>
          <p:cNvPr id="33796" name="Text Placeholder 2">
            <a:extLst>
              <a:ext uri="{FF2B5EF4-FFF2-40B4-BE49-F238E27FC236}">
                <a16:creationId xmlns:a16="http://schemas.microsoft.com/office/drawing/2014/main" id="{77D84066-B6C3-419B-AD89-A842DD483CDF}"/>
              </a:ext>
            </a:extLst>
          </p:cNvPr>
          <p:cNvSpPr txBox="1">
            <a:spLocks/>
          </p:cNvSpPr>
          <p:nvPr/>
        </p:nvSpPr>
        <p:spPr bwMode="auto">
          <a:xfrm>
            <a:off x="2553205" y="2876784"/>
            <a:ext cx="7876669" cy="3760553"/>
          </a:xfrm>
          <a:prstGeom prst="rect">
            <a:avLst/>
          </a:prstGeom>
          <a:solidFill>
            <a:srgbClr val="513184"/>
          </a:solidFill>
          <a:ln>
            <a:noFill/>
          </a:ln>
        </p:spPr>
        <p:txBody>
          <a:bodyPr lIns="0" tIns="0" rIns="0" bIns="0"/>
          <a:lstStyle>
            <a:lvl1pPr marL="177800" indent="-1778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fontAlgn="base">
              <a:lnSpc>
                <a:spcPct val="90000"/>
              </a:lnSpc>
              <a:spcBef>
                <a:spcPct val="0"/>
              </a:spcBef>
              <a:spcAft>
                <a:spcPct val="0"/>
              </a:spcAft>
            </a:pPr>
            <a:r>
              <a:rPr lang="en-GB" altLang="en-US" sz="1800">
                <a:solidFill>
                  <a:srgbClr val="FFFFFF"/>
                </a:solidFill>
                <a:latin typeface="Arial" panose="020B0604020202020204" pitchFamily="34" charset="0"/>
                <a:cs typeface="Arial" panose="020B0604020202020204" pitchFamily="34" charset="0"/>
              </a:rPr>
              <a:t>Pay benefits and pensions</a:t>
            </a:r>
          </a:p>
          <a:p>
            <a:pPr fontAlgn="base">
              <a:lnSpc>
                <a:spcPct val="90000"/>
              </a:lnSpc>
              <a:spcBef>
                <a:spcPct val="0"/>
              </a:spcBef>
              <a:spcAft>
                <a:spcPct val="0"/>
              </a:spcAft>
            </a:pPr>
            <a:endParaRPr lang="en-GB" altLang="en-US" sz="1800">
              <a:solidFill>
                <a:srgbClr val="FFFFFF"/>
              </a:solidFill>
              <a:latin typeface="Arial" panose="020B0604020202020204" pitchFamily="34" charset="0"/>
              <a:cs typeface="Arial" panose="020B0604020202020204" pitchFamily="34" charset="0"/>
            </a:endParaRPr>
          </a:p>
          <a:p>
            <a:pPr fontAlgn="base">
              <a:lnSpc>
                <a:spcPct val="90000"/>
              </a:lnSpc>
              <a:spcBef>
                <a:spcPct val="0"/>
              </a:spcBef>
              <a:spcAft>
                <a:spcPct val="0"/>
              </a:spcAft>
            </a:pPr>
            <a:r>
              <a:rPr lang="en-GB" altLang="en-US" sz="1800">
                <a:solidFill>
                  <a:srgbClr val="FFFFFF"/>
                </a:solidFill>
                <a:latin typeface="Arial" panose="020B0604020202020204" pitchFamily="34" charset="0"/>
                <a:cs typeface="Arial" panose="020B0604020202020204" pitchFamily="34" charset="0"/>
              </a:rPr>
              <a:t>Support those on Universal Credit</a:t>
            </a:r>
          </a:p>
          <a:p>
            <a:pPr fontAlgn="base">
              <a:lnSpc>
                <a:spcPct val="90000"/>
              </a:lnSpc>
              <a:spcBef>
                <a:spcPct val="0"/>
              </a:spcBef>
              <a:spcAft>
                <a:spcPts val="600"/>
              </a:spcAft>
            </a:pPr>
            <a:endParaRPr lang="en-GB" altLang="en-US" sz="1800">
              <a:solidFill>
                <a:srgbClr val="FFFFFF"/>
              </a:solidFill>
              <a:latin typeface="Arial" panose="020B0604020202020204" pitchFamily="34" charset="0"/>
              <a:cs typeface="Arial" panose="020B0604020202020204" pitchFamily="34" charset="0"/>
            </a:endParaRPr>
          </a:p>
          <a:p>
            <a:pPr fontAlgn="base">
              <a:lnSpc>
                <a:spcPct val="90000"/>
              </a:lnSpc>
              <a:spcBef>
                <a:spcPct val="0"/>
              </a:spcBef>
              <a:spcAft>
                <a:spcPts val="600"/>
              </a:spcAft>
            </a:pPr>
            <a:r>
              <a:rPr lang="en-GB" altLang="en-US" sz="1800">
                <a:solidFill>
                  <a:srgbClr val="FFFFFF"/>
                </a:solidFill>
                <a:latin typeface="Arial" panose="020B0604020202020204" pitchFamily="34" charset="0"/>
                <a:cs typeface="Arial" panose="020B0604020202020204" pitchFamily="34" charset="0"/>
              </a:rPr>
              <a:t>Work with employers to understand and promote their vacancies</a:t>
            </a:r>
          </a:p>
          <a:p>
            <a:pPr fontAlgn="base">
              <a:lnSpc>
                <a:spcPct val="90000"/>
              </a:lnSpc>
              <a:spcBef>
                <a:spcPct val="0"/>
              </a:spcBef>
              <a:spcAft>
                <a:spcPts val="600"/>
              </a:spcAft>
            </a:pPr>
            <a:endParaRPr lang="en-GB" altLang="en-US" sz="1800">
              <a:solidFill>
                <a:srgbClr val="FFFFFF"/>
              </a:solidFill>
              <a:latin typeface="Arial" panose="020B0604020202020204" pitchFamily="34" charset="0"/>
              <a:cs typeface="Arial" panose="020B0604020202020204" pitchFamily="34" charset="0"/>
            </a:endParaRPr>
          </a:p>
          <a:p>
            <a:pPr fontAlgn="base">
              <a:lnSpc>
                <a:spcPct val="90000"/>
              </a:lnSpc>
              <a:spcBef>
                <a:spcPct val="0"/>
              </a:spcBef>
              <a:spcAft>
                <a:spcPts val="600"/>
              </a:spcAft>
            </a:pPr>
            <a:r>
              <a:rPr lang="en-GB" altLang="en-US" sz="1800">
                <a:solidFill>
                  <a:srgbClr val="FFFFFF"/>
                </a:solidFill>
                <a:latin typeface="Arial" panose="020B0604020202020204" pitchFamily="34" charset="0"/>
                <a:cs typeface="Arial" panose="020B0604020202020204" pitchFamily="34" charset="0"/>
              </a:rPr>
              <a:t>Address the challenges of recruiting into certain job roles</a:t>
            </a:r>
          </a:p>
          <a:p>
            <a:pPr fontAlgn="base">
              <a:lnSpc>
                <a:spcPct val="90000"/>
              </a:lnSpc>
              <a:spcBef>
                <a:spcPct val="0"/>
              </a:spcBef>
              <a:spcAft>
                <a:spcPts val="600"/>
              </a:spcAft>
            </a:pPr>
            <a:endParaRPr lang="en-GB" altLang="en-US" sz="1800">
              <a:solidFill>
                <a:srgbClr val="FFFFFF"/>
              </a:solidFill>
              <a:latin typeface="Arial" panose="020B0604020202020204" pitchFamily="34" charset="0"/>
              <a:cs typeface="Arial" panose="020B0604020202020204" pitchFamily="34" charset="0"/>
            </a:endParaRPr>
          </a:p>
          <a:p>
            <a:pPr fontAlgn="base">
              <a:lnSpc>
                <a:spcPct val="90000"/>
              </a:lnSpc>
              <a:spcBef>
                <a:spcPct val="0"/>
              </a:spcBef>
              <a:spcAft>
                <a:spcPts val="600"/>
              </a:spcAft>
            </a:pPr>
            <a:r>
              <a:rPr lang="en-GB" altLang="en-US" sz="1800">
                <a:solidFill>
                  <a:srgbClr val="FFFFFF"/>
                </a:solidFill>
                <a:latin typeface="Arial" panose="020B0604020202020204" pitchFamily="34" charset="0"/>
                <a:cs typeface="Arial" panose="020B0604020202020204" pitchFamily="34" charset="0"/>
              </a:rPr>
              <a:t>Work with training providers and employers to help provide skills, confidence and qualifications relevant to the job role</a:t>
            </a:r>
          </a:p>
          <a:p>
            <a:pPr fontAlgn="base">
              <a:lnSpc>
                <a:spcPct val="90000"/>
              </a:lnSpc>
              <a:spcBef>
                <a:spcPct val="0"/>
              </a:spcBef>
              <a:spcAft>
                <a:spcPts val="600"/>
              </a:spcAft>
            </a:pPr>
            <a:endParaRPr lang="en-GB" altLang="en-US" sz="1800">
              <a:solidFill>
                <a:srgbClr val="FFFFFF"/>
              </a:solidFill>
              <a:latin typeface="Arial" panose="020B0604020202020204" pitchFamily="34" charset="0"/>
              <a:cs typeface="Arial" panose="020B0604020202020204" pitchFamily="34" charset="0"/>
            </a:endParaRPr>
          </a:p>
          <a:p>
            <a:pPr fontAlgn="base">
              <a:lnSpc>
                <a:spcPct val="90000"/>
              </a:lnSpc>
              <a:spcBef>
                <a:spcPct val="0"/>
              </a:spcBef>
              <a:spcAft>
                <a:spcPts val="600"/>
              </a:spcAft>
            </a:pPr>
            <a:r>
              <a:rPr lang="en-GB" altLang="en-US" sz="1800">
                <a:solidFill>
                  <a:srgbClr val="FFFFFF"/>
                </a:solidFill>
                <a:latin typeface="Arial" panose="020B0604020202020204" pitchFamily="34" charset="0"/>
                <a:cs typeface="Arial" panose="020B0604020202020204" pitchFamily="34" charset="0"/>
              </a:rPr>
              <a:t>Work together with individuals on their journey and offer a pathway into employment</a:t>
            </a:r>
          </a:p>
        </p:txBody>
      </p:sp>
      <p:pic>
        <p:nvPicPr>
          <p:cNvPr id="33802" name="Picture 2" descr="Chef cooking">
            <a:extLst>
              <a:ext uri="{FF2B5EF4-FFF2-40B4-BE49-F238E27FC236}">
                <a16:creationId xmlns:a16="http://schemas.microsoft.com/office/drawing/2014/main" id="{83E3E280-FDDF-4255-813C-D869893D64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66320" y="994088"/>
            <a:ext cx="6763554" cy="1831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7A68DFD6-299B-4EBF-AE98-62F59BFCE388}"/>
              </a:ext>
              <a:ext uri="{C183D7F6-B498-43B3-948B-1728B52AA6E4}">
                <adec:decorative xmlns:adec="http://schemas.microsoft.com/office/drawing/2017/decorative" val="1"/>
              </a:ext>
            </a:extLst>
          </p:cNvPr>
          <p:cNvSpPr>
            <a:spLocks noGrp="1"/>
          </p:cNvSpPr>
          <p:nvPr>
            <p:ph type="sldNum" sz="quarter" idx="12"/>
          </p:nvPr>
        </p:nvSpPr>
        <p:spPr/>
        <p:txBody>
          <a:bodyPr/>
          <a:lstStyle/>
          <a:p>
            <a:pPr fontAlgn="base">
              <a:spcBef>
                <a:spcPct val="0"/>
              </a:spcBef>
              <a:spcAft>
                <a:spcPct val="0"/>
              </a:spcAft>
            </a:pPr>
            <a:fld id="{092349FE-681D-4001-9C2D-62BE8939683C}" type="slidenum">
              <a:rPr lang="en-US" altLang="en-US">
                <a:latin typeface="Calibri" panose="020F0502020204030204" pitchFamily="34" charset="0"/>
                <a:ea typeface="ＭＳ Ｐゴシック" panose="020B0600070205080204" pitchFamily="34" charset="-128"/>
              </a:rPr>
              <a:pPr fontAlgn="base">
                <a:spcBef>
                  <a:spcPct val="0"/>
                </a:spcBef>
                <a:spcAft>
                  <a:spcPct val="0"/>
                </a:spcAft>
              </a:pPr>
              <a:t>26</a:t>
            </a:fld>
            <a:endParaRPr lang="en-US" altLang="en-US">
              <a:latin typeface="Calibri" panose="020F0502020204030204" pitchFamily="34" charset="0"/>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2F0E8E04-4471-4DBA-8B57-962B51208592}"/>
              </a:ext>
              <a:ext uri="{C183D7F6-B498-43B3-948B-1728B52AA6E4}">
                <adec:decorative xmlns:adec="http://schemas.microsoft.com/office/drawing/2017/decorative" val="1"/>
              </a:ext>
            </a:extLst>
          </p:cNvPr>
          <p:cNvSpPr>
            <a:spLocks noGrp="1"/>
          </p:cNvSpPr>
          <p:nvPr>
            <p:ph type="ftr" sz="quarter" idx="11"/>
          </p:nvPr>
        </p:nvSpPr>
        <p:spPr>
          <a:xfrm>
            <a:off x="4689474" y="6554790"/>
            <a:ext cx="2895600" cy="365125"/>
          </a:xfrm>
        </p:spPr>
        <p:txBody>
          <a:bodyPr/>
          <a:lstStyle/>
          <a:p>
            <a:pPr>
              <a:defRPr/>
            </a:pPr>
            <a:r>
              <a:rPr lang="en-GB">
                <a:solidFill>
                  <a:prstClr val="black">
                    <a:tint val="75000"/>
                  </a:prstClr>
                </a:solidFill>
                <a:latin typeface="Calibri"/>
              </a:rPr>
              <a:t>Department for Work and Pensions</a:t>
            </a:r>
            <a:endParaRPr lang="en-US">
              <a:solidFill>
                <a:prstClr val="black">
                  <a:tint val="75000"/>
                </a:prstClr>
              </a:solidFill>
              <a:latin typeface="Calibri"/>
            </a:endParaRPr>
          </a:p>
        </p:txBody>
      </p:sp>
      <p:grpSp>
        <p:nvGrpSpPr>
          <p:cNvPr id="2" name="Group 1">
            <a:extLst>
              <a:ext uri="{FF2B5EF4-FFF2-40B4-BE49-F238E27FC236}">
                <a16:creationId xmlns:a16="http://schemas.microsoft.com/office/drawing/2014/main" id="{9690DF01-D57B-435A-B13E-AB16A50C77FF}"/>
              </a:ext>
              <a:ext uri="{C183D7F6-B498-43B3-948B-1728B52AA6E4}">
                <adec:decorative xmlns:adec="http://schemas.microsoft.com/office/drawing/2017/decorative" val="1"/>
              </a:ext>
            </a:extLst>
          </p:cNvPr>
          <p:cNvGrpSpPr/>
          <p:nvPr/>
        </p:nvGrpSpPr>
        <p:grpSpPr>
          <a:xfrm>
            <a:off x="1524000" y="495301"/>
            <a:ext cx="7481408" cy="5646737"/>
            <a:chOff x="116367" y="334963"/>
            <a:chExt cx="7481408" cy="5646737"/>
          </a:xfrm>
        </p:grpSpPr>
        <p:sp>
          <p:nvSpPr>
            <p:cNvPr id="8" name="Rectangle 7">
              <a:extLst>
                <a:ext uri="{FF2B5EF4-FFF2-40B4-BE49-F238E27FC236}">
                  <a16:creationId xmlns:a16="http://schemas.microsoft.com/office/drawing/2014/main" id="{1385F546-EFB8-4F60-B247-707785154065}"/>
                </a:ext>
              </a:extLst>
            </p:cNvPr>
            <p:cNvSpPr/>
            <p:nvPr/>
          </p:nvSpPr>
          <p:spPr>
            <a:xfrm>
              <a:off x="116367" y="1301750"/>
              <a:ext cx="203200" cy="4679950"/>
            </a:xfrm>
            <a:prstGeom prst="rect">
              <a:avLst/>
            </a:prstGeom>
            <a:solidFill>
              <a:srgbClr val="51318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cxnSp>
          <p:nvCxnSpPr>
            <p:cNvPr id="10" name="Straight Connector 9">
              <a:extLst>
                <a:ext uri="{FF2B5EF4-FFF2-40B4-BE49-F238E27FC236}">
                  <a16:creationId xmlns:a16="http://schemas.microsoft.com/office/drawing/2014/main" id="{8ECAE594-C898-4B34-AF47-6100352F232D}"/>
                </a:ext>
              </a:extLst>
            </p:cNvPr>
            <p:cNvCxnSpPr/>
            <p:nvPr/>
          </p:nvCxnSpPr>
          <p:spPr>
            <a:xfrm>
              <a:off x="1547813" y="334963"/>
              <a:ext cx="6049962" cy="1587"/>
            </a:xfrm>
            <a:prstGeom prst="line">
              <a:avLst/>
            </a:prstGeom>
            <a:ln w="12700" cap="flat" cmpd="sng" algn="ctr">
              <a:solidFill>
                <a:srgbClr val="51318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Placeholder 1">
            <a:extLst>
              <a:ext uri="{FF2B5EF4-FFF2-40B4-BE49-F238E27FC236}">
                <a16:creationId xmlns:a16="http://schemas.microsoft.com/office/drawing/2014/main" id="{BEE34D8F-0FCB-4E36-9A00-CCDC365E4048}"/>
              </a:ext>
              <a:ext uri="{C183D7F6-B498-43B3-948B-1728B52AA6E4}">
                <adec:decorative xmlns:adec="http://schemas.microsoft.com/office/drawing/2017/decorative" val="0"/>
              </a:ext>
            </a:extLst>
          </p:cNvPr>
          <p:cNvSpPr txBox="1">
            <a:spLocks noGrp="1"/>
          </p:cNvSpPr>
          <p:nvPr>
            <p:ph type="title" idx="4294967295"/>
          </p:nvPr>
        </p:nvSpPr>
        <p:spPr bwMode="auto">
          <a:xfrm>
            <a:off x="1981200" y="633413"/>
            <a:ext cx="8229600" cy="8064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l" eaLnBrk="1" hangingPunct="1">
              <a:spcBef>
                <a:spcPct val="0"/>
              </a:spcBef>
              <a:buNone/>
              <a:defRPr/>
            </a:pPr>
            <a:r>
              <a:rPr lang="en-GB" altLang="en-US" b="1">
                <a:solidFill>
                  <a:srgbClr val="513184"/>
                </a:solidFill>
                <a:latin typeface="Arial" panose="020B0604020202020204" pitchFamily="34" charset="0"/>
                <a:cs typeface="+mn-cs"/>
              </a:rPr>
              <a:t>Find a job</a:t>
            </a:r>
            <a:endParaRPr lang="en-US" altLang="en-US" b="1">
              <a:solidFill>
                <a:srgbClr val="513184"/>
              </a:solidFill>
              <a:latin typeface="Arial" panose="020B0604020202020204" pitchFamily="34" charset="0"/>
              <a:cs typeface="+mn-cs"/>
            </a:endParaRPr>
          </a:p>
        </p:txBody>
      </p:sp>
      <p:sp>
        <p:nvSpPr>
          <p:cNvPr id="7178" name="Text Box 10">
            <a:extLst>
              <a:ext uri="{FF2B5EF4-FFF2-40B4-BE49-F238E27FC236}">
                <a16:creationId xmlns:a16="http://schemas.microsoft.com/office/drawing/2014/main" id="{6E524FBA-19E8-45FA-A206-E6AFF86F210A}"/>
              </a:ext>
            </a:extLst>
          </p:cNvPr>
          <p:cNvSpPr txBox="1">
            <a:spLocks/>
          </p:cNvSpPr>
          <p:nvPr/>
        </p:nvSpPr>
        <p:spPr bwMode="auto">
          <a:xfrm>
            <a:off x="1981201" y="1529475"/>
            <a:ext cx="4126928" cy="4679951"/>
          </a:xfrm>
          <a:prstGeom prst="rect">
            <a:avLst/>
          </a:prstGeom>
          <a:solidFill>
            <a:schemeClr val="accent1">
              <a:lumMod val="20000"/>
              <a:lumOff val="80000"/>
            </a:schemeClr>
          </a:solidFill>
          <a:ln>
            <a:noFill/>
          </a:ln>
        </p:spPr>
        <p:txBody>
          <a:bodyPr lIns="0" tIns="0" rIns="0" bIns="0"/>
          <a:lstStyle>
            <a:lvl1pPr marL="266700" indent="-266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fontAlgn="base">
              <a:spcBef>
                <a:spcPct val="0"/>
              </a:spcBef>
              <a:spcAft>
                <a:spcPct val="0"/>
              </a:spcAft>
              <a:defRPr/>
            </a:pPr>
            <a:endParaRPr lang="en-GB" altLang="en-US" sz="2000">
              <a:solidFill>
                <a:srgbClr val="FFFFFF"/>
              </a:solidFill>
              <a:latin typeface="Arial" panose="020B0604020202020204" pitchFamily="34" charset="0"/>
            </a:endParaRPr>
          </a:p>
          <a:p>
            <a:pPr marL="0" indent="0" fontAlgn="base">
              <a:spcBef>
                <a:spcPct val="0"/>
              </a:spcBef>
              <a:spcAft>
                <a:spcPct val="0"/>
              </a:spcAft>
              <a:buNone/>
              <a:defRPr/>
            </a:pPr>
            <a:endParaRPr lang="en-GB" altLang="en-US" sz="2000">
              <a:solidFill>
                <a:srgbClr val="FFFFFF"/>
              </a:solidFill>
              <a:latin typeface="Arial" panose="020B0604020202020204" pitchFamily="34" charset="0"/>
            </a:endParaRPr>
          </a:p>
          <a:p>
            <a:pPr marL="342900" indent="-342900" eaLnBrk="0" fontAlgn="base" hangingPunct="0">
              <a:lnSpc>
                <a:spcPct val="115000"/>
              </a:lnSpc>
              <a:spcAft>
                <a:spcPts val="1000"/>
              </a:spcAft>
              <a:buFont typeface="Symbol" panose="05050102010706020507" pitchFamily="18" charset="2"/>
              <a:buChar char=""/>
            </a:pPr>
            <a:r>
              <a:rPr lang="en-GB" sz="2000">
                <a:solidFill>
                  <a:srgbClr val="000000"/>
                </a:solidFill>
                <a:latin typeface="Arial" panose="020B0604020202020204" pitchFamily="34" charset="0"/>
                <a:ea typeface="Calibri" panose="020F0502020204030204" pitchFamily="34" charset="0"/>
                <a:cs typeface="Times New Roman" panose="02020603050405020304" pitchFamily="18" charset="0"/>
              </a:rPr>
              <a:t>Free at the point of service</a:t>
            </a:r>
            <a:r>
              <a:rPr lang="en-GB" sz="2000">
                <a:solidFill>
                  <a:srgbClr val="FF0000"/>
                </a:solidFill>
                <a:latin typeface="Arial" panose="020B0604020202020204" pitchFamily="34" charset="0"/>
                <a:ea typeface="Calibri" panose="020F0502020204030204" pitchFamily="34" charset="0"/>
                <a:cs typeface="Times New Roman" panose="02020603050405020304" pitchFamily="18" charset="0"/>
              </a:rPr>
              <a:t>*</a:t>
            </a:r>
            <a:r>
              <a:rPr lang="en-GB" sz="2000">
                <a:solidFill>
                  <a:srgbClr val="000000"/>
                </a:solidFill>
                <a:latin typeface="Arial" panose="020B0604020202020204" pitchFamily="34" charset="0"/>
                <a:ea typeface="Calibri" panose="020F0502020204030204" pitchFamily="34" charset="0"/>
                <a:cs typeface="Times New Roman" panose="02020603050405020304" pitchFamily="18" charset="0"/>
              </a:rPr>
              <a:t> on-line job-posting service</a:t>
            </a:r>
            <a:endParaRPr lang="en-GB" sz="200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342900" indent="-342900" eaLnBrk="0" fontAlgn="base" hangingPunct="0">
              <a:lnSpc>
                <a:spcPct val="115000"/>
              </a:lnSpc>
              <a:spcAft>
                <a:spcPts val="1000"/>
              </a:spcAft>
              <a:buFont typeface="Symbol" panose="05050102010706020507" pitchFamily="18" charset="2"/>
              <a:buChar char=""/>
            </a:pPr>
            <a:r>
              <a:rPr lang="en-GB" sz="2000">
                <a:solidFill>
                  <a:srgbClr val="000000"/>
                </a:solidFill>
                <a:latin typeface="Arial" panose="020B0604020202020204" pitchFamily="34" charset="0"/>
                <a:ea typeface="Calibri" panose="020F0502020204030204" pitchFamily="34" charset="0"/>
                <a:cs typeface="Times New Roman" panose="02020603050405020304" pitchFamily="18" charset="0"/>
              </a:rPr>
              <a:t>Accessed via GOV.UK, available 24/7 and available in English and Welsh</a:t>
            </a:r>
            <a:endParaRPr lang="en-GB" sz="200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342900" indent="-342900" eaLnBrk="0" fontAlgn="base" hangingPunct="0">
              <a:lnSpc>
                <a:spcPct val="115000"/>
              </a:lnSpc>
              <a:spcAft>
                <a:spcPts val="1000"/>
              </a:spcAft>
              <a:buFont typeface="Symbol" panose="05050102010706020507" pitchFamily="18" charset="2"/>
              <a:buChar char=""/>
            </a:pPr>
            <a:r>
              <a:rPr lang="en-GB" sz="2000">
                <a:solidFill>
                  <a:prstClr val="black"/>
                </a:solidFill>
                <a:latin typeface="Arial" panose="020B0604020202020204" pitchFamily="34" charset="0"/>
                <a:ea typeface="Calibri" panose="020F0502020204030204" pitchFamily="34" charset="0"/>
                <a:cs typeface="Times New Roman" panose="02020603050405020304" pitchFamily="18" charset="0"/>
              </a:rPr>
              <a:t>Service is open to everybody searching for a job   </a:t>
            </a:r>
          </a:p>
          <a:p>
            <a:pPr fontAlgn="base">
              <a:lnSpc>
                <a:spcPct val="90000"/>
              </a:lnSpc>
              <a:spcBef>
                <a:spcPct val="0"/>
              </a:spcBef>
              <a:spcAft>
                <a:spcPct val="0"/>
              </a:spcAft>
              <a:buNone/>
              <a:defRPr/>
            </a:pPr>
            <a:endParaRPr lang="en-GB" altLang="en-US" sz="1200">
              <a:solidFill>
                <a:srgbClr val="FFFFFF"/>
              </a:solidFill>
              <a:latin typeface="Arial" panose="020B0604020202020204" pitchFamily="34" charset="0"/>
            </a:endParaRPr>
          </a:p>
        </p:txBody>
      </p:sp>
      <p:pic>
        <p:nvPicPr>
          <p:cNvPr id="7179" name="Picture 11" descr="2 people looking at a laptop">
            <a:extLst>
              <a:ext uri="{FF2B5EF4-FFF2-40B4-BE49-F238E27FC236}">
                <a16:creationId xmlns:a16="http://schemas.microsoft.com/office/drawing/2014/main" id="{8445DD89-0759-4A56-B6F8-B69DC6D61299}"/>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51550" y="1529475"/>
            <a:ext cx="4051300" cy="468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BFAAC632-9214-4662-8FC4-CEE49C9BD2EA}"/>
              </a:ext>
              <a:ext uri="{C183D7F6-B498-43B3-948B-1728B52AA6E4}">
                <adec:decorative xmlns:adec="http://schemas.microsoft.com/office/drawing/2017/decorative" val="1"/>
              </a:ext>
            </a:extLst>
          </p:cNvPr>
          <p:cNvGrpSpPr/>
          <p:nvPr/>
        </p:nvGrpSpPr>
        <p:grpSpPr>
          <a:xfrm>
            <a:off x="1524001" y="490895"/>
            <a:ext cx="8770225" cy="5726468"/>
            <a:chOff x="80962" y="482957"/>
            <a:chExt cx="8770225" cy="5726468"/>
          </a:xfrm>
        </p:grpSpPr>
        <p:sp>
          <p:nvSpPr>
            <p:cNvPr id="7" name="Rectangle 6">
              <a:extLst>
                <a:ext uri="{FF2B5EF4-FFF2-40B4-BE49-F238E27FC236}">
                  <a16:creationId xmlns:a16="http://schemas.microsoft.com/office/drawing/2014/main" id="{EBCE5526-A942-471C-9FE5-8ACEFA237F58}"/>
                </a:ext>
              </a:extLst>
            </p:cNvPr>
            <p:cNvSpPr/>
            <p:nvPr/>
          </p:nvSpPr>
          <p:spPr>
            <a:xfrm>
              <a:off x="80962" y="1529475"/>
              <a:ext cx="269875" cy="4679950"/>
            </a:xfrm>
            <a:prstGeom prst="rect">
              <a:avLst/>
            </a:prstGeom>
            <a:solidFill>
              <a:srgbClr val="51318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cxnSp>
          <p:nvCxnSpPr>
            <p:cNvPr id="11" name="Straight Connector 10">
              <a:extLst>
                <a:ext uri="{FF2B5EF4-FFF2-40B4-BE49-F238E27FC236}">
                  <a16:creationId xmlns:a16="http://schemas.microsoft.com/office/drawing/2014/main" id="{79200E69-AC18-4427-B707-2EE29EC06A68}"/>
                </a:ext>
                <a:ext uri="{C183D7F6-B498-43B3-948B-1728B52AA6E4}">
                  <adec:decorative xmlns:adec="http://schemas.microsoft.com/office/drawing/2017/decorative" val="0"/>
                </a:ext>
              </a:extLst>
            </p:cNvPr>
            <p:cNvCxnSpPr/>
            <p:nvPr/>
          </p:nvCxnSpPr>
          <p:spPr>
            <a:xfrm>
              <a:off x="785099" y="482957"/>
              <a:ext cx="8066088" cy="1587"/>
            </a:xfrm>
            <a:prstGeom prst="line">
              <a:avLst/>
            </a:prstGeom>
            <a:ln w="12700" cap="flat" cmpd="sng" algn="ctr">
              <a:solidFill>
                <a:srgbClr val="51318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8" name="Slide Number Placeholder 7">
            <a:extLst>
              <a:ext uri="{FF2B5EF4-FFF2-40B4-BE49-F238E27FC236}">
                <a16:creationId xmlns:a16="http://schemas.microsoft.com/office/drawing/2014/main" id="{934A6E27-18FB-4332-9C02-428C205226AC}"/>
              </a:ext>
              <a:ext uri="{C183D7F6-B498-43B3-948B-1728B52AA6E4}">
                <adec:decorative xmlns:adec="http://schemas.microsoft.com/office/drawing/2017/decorative" val="1"/>
              </a:ext>
            </a:extLst>
          </p:cNvPr>
          <p:cNvSpPr>
            <a:spLocks noGrp="1"/>
          </p:cNvSpPr>
          <p:nvPr>
            <p:ph type="sldNum" sz="quarter" idx="12"/>
          </p:nvPr>
        </p:nvSpPr>
        <p:spPr/>
        <p:txBody>
          <a:bodyPr/>
          <a:lstStyle/>
          <a:p>
            <a:pPr fontAlgn="base">
              <a:spcBef>
                <a:spcPct val="0"/>
              </a:spcBef>
              <a:spcAft>
                <a:spcPct val="0"/>
              </a:spcAft>
            </a:pPr>
            <a:fld id="{4DC15C46-43DD-4B8B-A2EB-1173D1CA4699}" type="slidenum">
              <a:rPr lang="en-US" altLang="en-US">
                <a:latin typeface="Calibri" panose="020F0502020204030204" pitchFamily="34" charset="0"/>
                <a:ea typeface="ＭＳ Ｐゴシック" panose="020B0600070205080204" pitchFamily="34" charset="-128"/>
              </a:rPr>
              <a:pPr fontAlgn="base">
                <a:spcBef>
                  <a:spcPct val="0"/>
                </a:spcBef>
                <a:spcAft>
                  <a:spcPct val="0"/>
                </a:spcAft>
              </a:pPr>
              <a:t>27</a:t>
            </a:fld>
            <a:endParaRPr lang="en-US" altLang="en-US">
              <a:latin typeface="Calibri" panose="020F0502020204030204" pitchFamily="34" charset="0"/>
              <a:ea typeface="ＭＳ Ｐゴシック" panose="020B0600070205080204" pitchFamily="34" charset="-128"/>
            </a:endParaRPr>
          </a:p>
        </p:txBody>
      </p:sp>
      <p:sp>
        <p:nvSpPr>
          <p:cNvPr id="9" name="Footer Placeholder 8">
            <a:extLst>
              <a:ext uri="{FF2B5EF4-FFF2-40B4-BE49-F238E27FC236}">
                <a16:creationId xmlns:a16="http://schemas.microsoft.com/office/drawing/2014/main" id="{D0CBB4B4-FC29-4272-9613-20FDA33183C1}"/>
              </a:ext>
              <a:ext uri="{C183D7F6-B498-43B3-948B-1728B52AA6E4}">
                <adec:decorative xmlns:adec="http://schemas.microsoft.com/office/drawing/2017/decorative" val="1"/>
              </a:ext>
            </a:extLst>
          </p:cNvPr>
          <p:cNvSpPr>
            <a:spLocks noGrp="1"/>
          </p:cNvSpPr>
          <p:nvPr>
            <p:ph type="ftr" sz="quarter" idx="11"/>
          </p:nvPr>
        </p:nvSpPr>
        <p:spPr/>
        <p:txBody>
          <a:bodyPr/>
          <a:lstStyle/>
          <a:p>
            <a:pPr>
              <a:defRPr/>
            </a:pPr>
            <a:r>
              <a:rPr lang="en-GB">
                <a:latin typeface="Calibri"/>
              </a:rPr>
              <a:t>Department for Work and Pensions</a:t>
            </a:r>
            <a:endParaRPr lang="en-US">
              <a:latin typeface="Calibri"/>
            </a:endParaRP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Placeholder 1">
            <a:extLst>
              <a:ext uri="{FF2B5EF4-FFF2-40B4-BE49-F238E27FC236}">
                <a16:creationId xmlns:a16="http://schemas.microsoft.com/office/drawing/2014/main" id="{6EB0588D-C4BF-4A4E-AC1C-CB80EB082FDB}"/>
              </a:ext>
              <a:ext uri="{C183D7F6-B498-43B3-948B-1728B52AA6E4}">
                <adec:decorative xmlns:adec="http://schemas.microsoft.com/office/drawing/2017/decorative" val="0"/>
              </a:ext>
            </a:extLst>
          </p:cNvPr>
          <p:cNvSpPr txBox="1">
            <a:spLocks noGrp="1"/>
          </p:cNvSpPr>
          <p:nvPr>
            <p:ph type="title" idx="4294967295"/>
          </p:nvPr>
        </p:nvSpPr>
        <p:spPr bwMode="auto">
          <a:xfrm>
            <a:off x="1981200" y="612864"/>
            <a:ext cx="8229600" cy="8064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l" eaLnBrk="1" hangingPunct="1">
              <a:spcBef>
                <a:spcPct val="0"/>
              </a:spcBef>
              <a:buNone/>
              <a:defRPr/>
            </a:pPr>
            <a:r>
              <a:rPr lang="en-GB" altLang="en-US" b="1">
                <a:solidFill>
                  <a:srgbClr val="513184"/>
                </a:solidFill>
                <a:latin typeface="Arial" panose="020B0604020202020204" pitchFamily="34" charset="0"/>
                <a:cs typeface="+mn-cs"/>
              </a:rPr>
              <a:t>Our customers…..</a:t>
            </a:r>
            <a:endParaRPr lang="en-US" altLang="en-US" b="1">
              <a:solidFill>
                <a:srgbClr val="513184"/>
              </a:solidFill>
              <a:latin typeface="Arial" panose="020B0604020202020204" pitchFamily="34" charset="0"/>
              <a:cs typeface="+mn-cs"/>
            </a:endParaRPr>
          </a:p>
        </p:txBody>
      </p:sp>
      <p:sp>
        <p:nvSpPr>
          <p:cNvPr id="11268" name="Text Placeholder 2">
            <a:extLst>
              <a:ext uri="{FF2B5EF4-FFF2-40B4-BE49-F238E27FC236}">
                <a16:creationId xmlns:a16="http://schemas.microsoft.com/office/drawing/2014/main" id="{591A4FC6-CC44-4FD7-8023-27A0EA57C16C}"/>
              </a:ext>
              <a:ext uri="{C183D7F6-B498-43B3-948B-1728B52AA6E4}">
                <adec:decorative xmlns:adec="http://schemas.microsoft.com/office/drawing/2017/decorative" val="0"/>
              </a:ext>
            </a:extLst>
          </p:cNvPr>
          <p:cNvSpPr txBox="1">
            <a:spLocks/>
          </p:cNvSpPr>
          <p:nvPr/>
        </p:nvSpPr>
        <p:spPr bwMode="auto">
          <a:xfrm>
            <a:off x="6115049" y="1388864"/>
            <a:ext cx="4442782" cy="4775310"/>
          </a:xfrm>
          <a:prstGeom prst="rect">
            <a:avLst/>
          </a:prstGeom>
          <a:solidFill>
            <a:srgbClr val="513184"/>
          </a:solidFill>
          <a:ln>
            <a:noFill/>
          </a:ln>
        </p:spPr>
        <p:txBody>
          <a:bodyPr lIns="0" tIns="0" rIns="0" bIns="0" anchor="t"/>
          <a:lstStyle>
            <a:lvl1pPr marL="266700" indent="-266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indent="-342900" eaLnBrk="0" fontAlgn="base" hangingPunct="0">
              <a:lnSpc>
                <a:spcPct val="115000"/>
              </a:lnSpc>
              <a:spcAft>
                <a:spcPct val="0"/>
              </a:spcAft>
              <a:buFont typeface="Symbol" panose="05050102010706020507" pitchFamily="18" charset="2"/>
              <a:buChar char=""/>
            </a:pPr>
            <a:r>
              <a:rPr lang="en-GB" sz="1600">
                <a:solidFill>
                  <a:prstClr val="white"/>
                </a:solidFill>
                <a:latin typeface="Arial"/>
                <a:ea typeface="Calibri" panose="020F0502020204030204" pitchFamily="34" charset="0"/>
                <a:cs typeface="Times New Roman"/>
              </a:rPr>
              <a:t>In work but with support can earn more</a:t>
            </a:r>
          </a:p>
          <a:p>
            <a:pPr marL="342900" indent="-342900" eaLnBrk="0" fontAlgn="base" hangingPunct="0">
              <a:lnSpc>
                <a:spcPct val="115000"/>
              </a:lnSpc>
              <a:spcAft>
                <a:spcPct val="0"/>
              </a:spcAft>
              <a:buFont typeface="Symbol" panose="05050102010706020507" pitchFamily="18" charset="2"/>
              <a:buChar char=""/>
            </a:pPr>
            <a:r>
              <a:rPr lang="en-GB" sz="1600">
                <a:solidFill>
                  <a:prstClr val="white"/>
                </a:solidFill>
                <a:latin typeface="Arial"/>
                <a:ea typeface="Calibri" panose="020F0502020204030204" pitchFamily="34" charset="0"/>
                <a:cs typeface="Times New Roman"/>
              </a:rPr>
              <a:t>In work facing redundancy</a:t>
            </a:r>
          </a:p>
          <a:p>
            <a:pPr marL="342900" indent="-342900" eaLnBrk="0" fontAlgn="base" hangingPunct="0">
              <a:lnSpc>
                <a:spcPct val="115000"/>
              </a:lnSpc>
              <a:spcAft>
                <a:spcPct val="0"/>
              </a:spcAft>
              <a:buFont typeface="Symbol" panose="05050102010706020507" pitchFamily="18" charset="2"/>
              <a:buChar char=""/>
            </a:pPr>
            <a:r>
              <a:rPr lang="en-GB" sz="1600">
                <a:solidFill>
                  <a:prstClr val="white"/>
                </a:solidFill>
                <a:latin typeface="Arial"/>
                <a:ea typeface="Calibri" panose="020F0502020204030204" pitchFamily="34" charset="0"/>
                <a:cs typeface="Times New Roman"/>
              </a:rPr>
              <a:t>Ex-forces and families</a:t>
            </a:r>
          </a:p>
          <a:p>
            <a:pPr marL="342900" indent="-342900" eaLnBrk="0" fontAlgn="base" hangingPunct="0">
              <a:lnSpc>
                <a:spcPct val="115000"/>
              </a:lnSpc>
              <a:spcAft>
                <a:spcPct val="0"/>
              </a:spcAft>
              <a:buFont typeface="Symbol" panose="05050102010706020507" pitchFamily="18" charset="2"/>
              <a:buChar char=""/>
            </a:pPr>
            <a:r>
              <a:rPr lang="en-GB" sz="1600">
                <a:solidFill>
                  <a:prstClr val="white"/>
                </a:solidFill>
                <a:latin typeface="Arial"/>
                <a:ea typeface="Calibri" panose="020F0502020204030204" pitchFamily="34" charset="0"/>
                <a:cs typeface="Times New Roman"/>
              </a:rPr>
              <a:t>Ex-offenders</a:t>
            </a:r>
          </a:p>
          <a:p>
            <a:pPr marL="342900" indent="-342900" eaLnBrk="0" fontAlgn="base" hangingPunct="0">
              <a:lnSpc>
                <a:spcPct val="115000"/>
              </a:lnSpc>
              <a:spcAft>
                <a:spcPct val="0"/>
              </a:spcAft>
              <a:buFont typeface="Symbol" panose="05050102010706020507" pitchFamily="18" charset="2"/>
              <a:buChar char=""/>
            </a:pPr>
            <a:r>
              <a:rPr lang="en-GB" sz="1600">
                <a:solidFill>
                  <a:prstClr val="white"/>
                </a:solidFill>
                <a:latin typeface="Arial"/>
                <a:ea typeface="Calibri" panose="020F0502020204030204" pitchFamily="34" charset="0"/>
                <a:cs typeface="Times New Roman"/>
              </a:rPr>
              <a:t>Older jobseekers</a:t>
            </a:r>
          </a:p>
          <a:p>
            <a:pPr marL="342900" indent="-342900" eaLnBrk="0" fontAlgn="base" hangingPunct="0">
              <a:lnSpc>
                <a:spcPct val="115000"/>
              </a:lnSpc>
              <a:spcAft>
                <a:spcPct val="0"/>
              </a:spcAft>
              <a:buFont typeface="Symbol" panose="05050102010706020507" pitchFamily="18" charset="2"/>
              <a:buChar char=""/>
            </a:pPr>
            <a:r>
              <a:rPr lang="en-GB" sz="1600">
                <a:solidFill>
                  <a:prstClr val="white"/>
                </a:solidFill>
                <a:latin typeface="Arial"/>
                <a:ea typeface="Calibri" panose="020F0502020204030204" pitchFamily="34" charset="0"/>
                <a:cs typeface="Times New Roman"/>
              </a:rPr>
              <a:t>Younger jobseekers</a:t>
            </a:r>
          </a:p>
          <a:p>
            <a:pPr marL="342900" indent="-342900" eaLnBrk="0" fontAlgn="base" hangingPunct="0">
              <a:lnSpc>
                <a:spcPct val="115000"/>
              </a:lnSpc>
              <a:spcAft>
                <a:spcPct val="0"/>
              </a:spcAft>
              <a:buFont typeface="Symbol" panose="05050102010706020507" pitchFamily="18" charset="2"/>
              <a:buChar char=""/>
            </a:pPr>
            <a:r>
              <a:rPr lang="en-GB" sz="1600">
                <a:solidFill>
                  <a:prstClr val="white"/>
                </a:solidFill>
                <a:latin typeface="Arial"/>
                <a:ea typeface="Calibri" panose="020F0502020204030204" pitchFamily="34" charset="0"/>
                <a:cs typeface="Times New Roman"/>
              </a:rPr>
              <a:t>Schools</a:t>
            </a:r>
          </a:p>
          <a:p>
            <a:pPr marL="342900" indent="-342900" eaLnBrk="0" fontAlgn="base" hangingPunct="0">
              <a:lnSpc>
                <a:spcPct val="115000"/>
              </a:lnSpc>
              <a:spcAft>
                <a:spcPct val="0"/>
              </a:spcAft>
              <a:buFont typeface="Symbol" panose="05050102010706020507" pitchFamily="18" charset="2"/>
              <a:buChar char=""/>
            </a:pPr>
            <a:r>
              <a:rPr lang="en-GB" sz="1600">
                <a:solidFill>
                  <a:prstClr val="white"/>
                </a:solidFill>
                <a:latin typeface="Arial"/>
                <a:ea typeface="Calibri" panose="020F0502020204030204" pitchFamily="34" charset="0"/>
                <a:cs typeface="Times New Roman"/>
              </a:rPr>
              <a:t>All communities and community groups</a:t>
            </a:r>
          </a:p>
          <a:p>
            <a:pPr marL="342900" indent="-342900" eaLnBrk="0" fontAlgn="base" hangingPunct="0">
              <a:lnSpc>
                <a:spcPct val="115000"/>
              </a:lnSpc>
              <a:spcAft>
                <a:spcPct val="0"/>
              </a:spcAft>
              <a:buFont typeface="Symbol" panose="05050102010706020507" pitchFamily="18" charset="2"/>
              <a:buChar char=""/>
            </a:pPr>
            <a:r>
              <a:rPr lang="en-GB" sz="1600" err="1">
                <a:solidFill>
                  <a:prstClr val="white"/>
                </a:solidFill>
                <a:latin typeface="Arial"/>
                <a:ea typeface="Calibri" panose="020F0502020204030204" pitchFamily="34" charset="0"/>
                <a:cs typeface="Times New Roman"/>
              </a:rPr>
              <a:t>Resettlers</a:t>
            </a:r>
            <a:endParaRPr lang="en-GB" sz="1600">
              <a:solidFill>
                <a:prstClr val="white"/>
              </a:solidFill>
              <a:latin typeface="Arial"/>
              <a:ea typeface="Calibri" panose="020F0502020204030204" pitchFamily="34" charset="0"/>
              <a:cs typeface="Times New Roman"/>
            </a:endParaRPr>
          </a:p>
          <a:p>
            <a:pPr marL="342900" indent="-342900" eaLnBrk="0" fontAlgn="base" hangingPunct="0">
              <a:lnSpc>
                <a:spcPct val="115000"/>
              </a:lnSpc>
              <a:spcAft>
                <a:spcPct val="0"/>
              </a:spcAft>
              <a:buFont typeface="Symbol" panose="05050102010706020507" pitchFamily="18" charset="2"/>
              <a:buChar char=""/>
            </a:pPr>
            <a:r>
              <a:rPr lang="en-GB" sz="1600">
                <a:solidFill>
                  <a:prstClr val="white"/>
                </a:solidFill>
                <a:latin typeface="Arial"/>
                <a:ea typeface="Calibri" panose="020F0502020204030204" pitchFamily="34" charset="0"/>
                <a:cs typeface="Times New Roman"/>
              </a:rPr>
              <a:t>On a health journey</a:t>
            </a:r>
          </a:p>
          <a:p>
            <a:pPr marL="342900" indent="-342900" eaLnBrk="0" fontAlgn="base" hangingPunct="0">
              <a:lnSpc>
                <a:spcPct val="115000"/>
              </a:lnSpc>
              <a:spcAft>
                <a:spcPct val="0"/>
              </a:spcAft>
              <a:buFont typeface="Symbol" panose="05050102010706020507" pitchFamily="18" charset="2"/>
              <a:buChar char=""/>
            </a:pPr>
            <a:endParaRPr lang="en-GB" sz="1600">
              <a:solidFill>
                <a:prstClr val="white"/>
              </a:solidFill>
              <a:latin typeface="Arial"/>
              <a:ea typeface="Calibri" panose="020F0502020204030204" pitchFamily="34" charset="0"/>
              <a:cs typeface="Times New Roman"/>
            </a:endParaRPr>
          </a:p>
          <a:p>
            <a:pPr marL="0" indent="0" eaLnBrk="0" fontAlgn="base" hangingPunct="0">
              <a:spcAft>
                <a:spcPct val="0"/>
              </a:spcAft>
              <a:buNone/>
            </a:pPr>
            <a:endParaRPr lang="en-GB" sz="1400" b="1">
              <a:solidFill>
                <a:prstClr val="white"/>
              </a:solidFill>
              <a:latin typeface="Arial" panose="020B0604020202020204" pitchFamily="34" charset="0"/>
              <a:cs typeface="Times New Roman"/>
            </a:endParaRPr>
          </a:p>
        </p:txBody>
      </p:sp>
      <p:pic>
        <p:nvPicPr>
          <p:cNvPr id="11274" name="Picture 10" descr="Peson smiling at another person at a desk">
            <a:extLst>
              <a:ext uri="{FF2B5EF4-FFF2-40B4-BE49-F238E27FC236}">
                <a16:creationId xmlns:a16="http://schemas.microsoft.com/office/drawing/2014/main" id="{90E2DC9D-5BEF-43EC-B114-25017644AA2B}"/>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388865"/>
            <a:ext cx="4133850" cy="477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C6818016-D40A-401B-B2FE-38DD6F727224}"/>
              </a:ext>
              <a:ext uri="{C183D7F6-B498-43B3-948B-1728B52AA6E4}">
                <adec:decorative xmlns:adec="http://schemas.microsoft.com/office/drawing/2017/decorative" val="1"/>
              </a:ext>
            </a:extLst>
          </p:cNvPr>
          <p:cNvSpPr>
            <a:spLocks noGrp="1"/>
          </p:cNvSpPr>
          <p:nvPr>
            <p:ph type="sldNum" sz="quarter" idx="12"/>
          </p:nvPr>
        </p:nvSpPr>
        <p:spPr>
          <a:xfrm>
            <a:off x="8134939" y="6433407"/>
            <a:ext cx="2133600" cy="365125"/>
          </a:xfrm>
        </p:spPr>
        <p:txBody>
          <a:bodyPr/>
          <a:lstStyle/>
          <a:p>
            <a:pPr fontAlgn="base">
              <a:spcBef>
                <a:spcPct val="0"/>
              </a:spcBef>
              <a:spcAft>
                <a:spcPct val="0"/>
              </a:spcAft>
            </a:pPr>
            <a:fld id="{092349FE-681D-4001-9C2D-62BE8939683C}" type="slidenum">
              <a:rPr lang="en-US" altLang="en-US">
                <a:latin typeface="Calibri" panose="020F0502020204030204" pitchFamily="34" charset="0"/>
                <a:ea typeface="ＭＳ Ｐゴシック" panose="020B0600070205080204" pitchFamily="34" charset="-128"/>
              </a:rPr>
              <a:pPr fontAlgn="base">
                <a:spcBef>
                  <a:spcPct val="0"/>
                </a:spcBef>
                <a:spcAft>
                  <a:spcPct val="0"/>
                </a:spcAft>
              </a:pPr>
              <a:t>28</a:t>
            </a:fld>
            <a:endParaRPr lang="en-US" altLang="en-US">
              <a:latin typeface="Calibri" panose="020F0502020204030204" pitchFamily="34" charset="0"/>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1A57E0D8-D450-4471-936D-F5625EB28425}"/>
              </a:ext>
              <a:ext uri="{C183D7F6-B498-43B3-948B-1728B52AA6E4}">
                <adec:decorative xmlns:adec="http://schemas.microsoft.com/office/drawing/2017/decorative" val="1"/>
              </a:ext>
            </a:extLst>
          </p:cNvPr>
          <p:cNvSpPr>
            <a:spLocks noGrp="1"/>
          </p:cNvSpPr>
          <p:nvPr>
            <p:ph type="ftr" sz="quarter" idx="11"/>
          </p:nvPr>
        </p:nvSpPr>
        <p:spPr/>
        <p:txBody>
          <a:bodyPr/>
          <a:lstStyle/>
          <a:p>
            <a:pPr>
              <a:defRPr/>
            </a:pPr>
            <a:r>
              <a:rPr lang="en-GB">
                <a:solidFill>
                  <a:prstClr val="black">
                    <a:tint val="75000"/>
                  </a:prstClr>
                </a:solidFill>
                <a:latin typeface="Calibri"/>
              </a:rPr>
              <a:t>Department for Work and Pensions</a:t>
            </a:r>
            <a:endParaRPr lang="en-US">
              <a:solidFill>
                <a:prstClr val="black">
                  <a:tint val="75000"/>
                </a:prstClr>
              </a:solidFill>
              <a:latin typeface="Calibri"/>
            </a:endParaRPr>
          </a:p>
        </p:txBody>
      </p:sp>
      <p:grpSp>
        <p:nvGrpSpPr>
          <p:cNvPr id="2" name="Group 1">
            <a:extLst>
              <a:ext uri="{FF2B5EF4-FFF2-40B4-BE49-F238E27FC236}">
                <a16:creationId xmlns:a16="http://schemas.microsoft.com/office/drawing/2014/main" id="{86654770-E6AC-400B-9500-83AA30892FAC}"/>
              </a:ext>
              <a:ext uri="{C183D7F6-B498-43B3-948B-1728B52AA6E4}">
                <adec:decorative xmlns:adec="http://schemas.microsoft.com/office/drawing/2017/decorative" val="1"/>
              </a:ext>
            </a:extLst>
          </p:cNvPr>
          <p:cNvGrpSpPr/>
          <p:nvPr/>
        </p:nvGrpSpPr>
        <p:grpSpPr>
          <a:xfrm>
            <a:off x="1524000" y="234325"/>
            <a:ext cx="8686800" cy="5955676"/>
            <a:chOff x="-80962" y="334963"/>
            <a:chExt cx="8686800" cy="5955676"/>
          </a:xfrm>
        </p:grpSpPr>
        <p:sp>
          <p:nvSpPr>
            <p:cNvPr id="8" name="Rectangle 7">
              <a:extLst>
                <a:ext uri="{FF2B5EF4-FFF2-40B4-BE49-F238E27FC236}">
                  <a16:creationId xmlns:a16="http://schemas.microsoft.com/office/drawing/2014/main" id="{007DAC55-E5B8-4E86-B69A-CAC1F6550888}"/>
                </a:ext>
              </a:extLst>
            </p:cNvPr>
            <p:cNvSpPr/>
            <p:nvPr/>
          </p:nvSpPr>
          <p:spPr>
            <a:xfrm>
              <a:off x="-80962" y="1489502"/>
              <a:ext cx="269875" cy="4801137"/>
            </a:xfrm>
            <a:prstGeom prst="rect">
              <a:avLst/>
            </a:prstGeom>
            <a:solidFill>
              <a:srgbClr val="51318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cxnSp>
          <p:nvCxnSpPr>
            <p:cNvPr id="10" name="Straight Connector 9">
              <a:extLst>
                <a:ext uri="{FF2B5EF4-FFF2-40B4-BE49-F238E27FC236}">
                  <a16:creationId xmlns:a16="http://schemas.microsoft.com/office/drawing/2014/main" id="{6DA2C09B-C240-4FF5-B62D-EF47FC932357}"/>
                </a:ext>
              </a:extLst>
            </p:cNvPr>
            <p:cNvCxnSpPr/>
            <p:nvPr/>
          </p:nvCxnSpPr>
          <p:spPr>
            <a:xfrm>
              <a:off x="539750" y="334963"/>
              <a:ext cx="8066088" cy="1587"/>
            </a:xfrm>
            <a:prstGeom prst="line">
              <a:avLst/>
            </a:prstGeom>
            <a:ln w="12700" cap="flat" cmpd="sng" algn="ctr">
              <a:solidFill>
                <a:srgbClr val="51318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Placeholder 1">
            <a:extLst>
              <a:ext uri="{FF2B5EF4-FFF2-40B4-BE49-F238E27FC236}">
                <a16:creationId xmlns:a16="http://schemas.microsoft.com/office/drawing/2014/main" id="{86B947EC-22AB-4289-B3ED-FF7B46533D07}"/>
              </a:ext>
            </a:extLst>
          </p:cNvPr>
          <p:cNvSpPr txBox="1">
            <a:spLocks noGrp="1"/>
          </p:cNvSpPr>
          <p:nvPr>
            <p:ph type="title" idx="4294967295"/>
          </p:nvPr>
        </p:nvSpPr>
        <p:spPr bwMode="auto">
          <a:xfrm>
            <a:off x="1981200" y="633413"/>
            <a:ext cx="8229600" cy="8064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l" eaLnBrk="1" hangingPunct="1">
              <a:spcBef>
                <a:spcPct val="0"/>
              </a:spcBef>
              <a:buNone/>
              <a:defRPr/>
            </a:pPr>
            <a:r>
              <a:rPr lang="en-GB" altLang="en-US" b="1">
                <a:solidFill>
                  <a:srgbClr val="513184"/>
                </a:solidFill>
                <a:latin typeface="Arial" panose="020B0604020202020204" pitchFamily="34" charset="0"/>
                <a:cs typeface="+mn-cs"/>
              </a:rPr>
              <a:t>How we can support</a:t>
            </a:r>
            <a:endParaRPr lang="en-US" altLang="en-US" b="1">
              <a:solidFill>
                <a:srgbClr val="513184"/>
              </a:solidFill>
              <a:latin typeface="Arial" panose="020B0604020202020204" pitchFamily="34" charset="0"/>
              <a:cs typeface="+mn-cs"/>
            </a:endParaRPr>
          </a:p>
        </p:txBody>
      </p:sp>
      <p:sp>
        <p:nvSpPr>
          <p:cNvPr id="17412" name="Text Placeholder 2">
            <a:extLst>
              <a:ext uri="{FF2B5EF4-FFF2-40B4-BE49-F238E27FC236}">
                <a16:creationId xmlns:a16="http://schemas.microsoft.com/office/drawing/2014/main" id="{55337B7A-5E39-4328-A3DD-38F4DCAB7AA4}"/>
              </a:ext>
            </a:extLst>
          </p:cNvPr>
          <p:cNvSpPr txBox="1">
            <a:spLocks/>
          </p:cNvSpPr>
          <p:nvPr/>
        </p:nvSpPr>
        <p:spPr bwMode="auto">
          <a:xfrm>
            <a:off x="1876613" y="1439863"/>
            <a:ext cx="6090023" cy="4703763"/>
          </a:xfrm>
          <a:prstGeom prst="rect">
            <a:avLst/>
          </a:prstGeom>
          <a:solidFill>
            <a:srgbClr val="B71234"/>
          </a:solidFill>
          <a:ln>
            <a:noFill/>
          </a:ln>
        </p:spPr>
        <p:txBody>
          <a:bodyPr lIns="0" tIns="0" rIns="0" bIns="0"/>
          <a:lstStyle>
            <a:lvl1pPr marL="266700" indent="-266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indent="-342900" eaLnBrk="0" fontAlgn="base" hangingPunct="0">
              <a:lnSpc>
                <a:spcPct val="115000"/>
              </a:lnSpc>
              <a:spcAft>
                <a:spcPts val="1000"/>
              </a:spcAft>
              <a:buFont typeface="Symbol" panose="05050102010706020507" pitchFamily="18" charset="2"/>
              <a:buChar char=""/>
            </a:pPr>
            <a:r>
              <a:rPr lang="en-GB" sz="1800">
                <a:solidFill>
                  <a:prstClr val="white"/>
                </a:solidFill>
                <a:latin typeface="Arial" panose="020B0604020202020204" pitchFamily="34" charset="0"/>
                <a:ea typeface="Calibri" panose="020F0502020204030204" pitchFamily="34" charset="0"/>
                <a:cs typeface="Times New Roman" panose="02020603050405020304" pitchFamily="18" charset="0"/>
              </a:rPr>
              <a:t>Individual jobseeker journey</a:t>
            </a:r>
          </a:p>
          <a:p>
            <a:pPr marL="342900" indent="-342900" eaLnBrk="0" fontAlgn="base" hangingPunct="0">
              <a:lnSpc>
                <a:spcPct val="115000"/>
              </a:lnSpc>
              <a:spcAft>
                <a:spcPts val="1000"/>
              </a:spcAft>
              <a:buFont typeface="Symbol" panose="05050102010706020507" pitchFamily="18" charset="2"/>
              <a:buChar char=""/>
            </a:pPr>
            <a:r>
              <a:rPr lang="en-GB" sz="1800">
                <a:solidFill>
                  <a:prstClr val="white"/>
                </a:solidFill>
                <a:latin typeface="Arial" panose="020B0604020202020204" pitchFamily="34" charset="0"/>
                <a:ea typeface="Calibri" panose="020F0502020204030204" pitchFamily="34" charset="0"/>
                <a:cs typeface="Times New Roman" panose="02020603050405020304" pitchFamily="18" charset="0"/>
              </a:rPr>
              <a:t>Place Based Planning</a:t>
            </a:r>
          </a:p>
          <a:p>
            <a:pPr marL="342900" indent="-342900" eaLnBrk="0" fontAlgn="base" hangingPunct="0">
              <a:lnSpc>
                <a:spcPct val="115000"/>
              </a:lnSpc>
              <a:spcAft>
                <a:spcPts val="1000"/>
              </a:spcAft>
              <a:buFont typeface="Symbol" panose="05050102010706020507" pitchFamily="18" charset="2"/>
              <a:buChar char=""/>
            </a:pPr>
            <a:r>
              <a:rPr lang="en-GB" sz="1800">
                <a:solidFill>
                  <a:prstClr val="white"/>
                </a:solidFill>
                <a:latin typeface="Arial" panose="020B0604020202020204" pitchFamily="34" charset="0"/>
                <a:ea typeface="Calibri" panose="020F0502020204030204" pitchFamily="34" charset="0"/>
                <a:cs typeface="Times New Roman" panose="02020603050405020304" pitchFamily="18" charset="0"/>
              </a:rPr>
              <a:t>Talk to employer about skills &amp; behaviours and any formal quals</a:t>
            </a:r>
          </a:p>
          <a:p>
            <a:pPr marL="342900" indent="-342900" eaLnBrk="0" fontAlgn="base" hangingPunct="0">
              <a:lnSpc>
                <a:spcPct val="115000"/>
              </a:lnSpc>
              <a:spcAft>
                <a:spcPts val="1000"/>
              </a:spcAft>
              <a:buFont typeface="Symbol" panose="05050102010706020507" pitchFamily="18" charset="2"/>
              <a:buChar char=""/>
            </a:pPr>
            <a:r>
              <a:rPr lang="en-GB" sz="1800">
                <a:solidFill>
                  <a:prstClr val="white"/>
                </a:solidFill>
                <a:latin typeface="Arial" panose="020B0604020202020204" pitchFamily="34" charset="0"/>
                <a:ea typeface="Calibri" panose="020F0502020204030204" pitchFamily="34" charset="0"/>
                <a:cs typeface="Times New Roman" panose="02020603050405020304" pitchFamily="18" charset="0"/>
              </a:rPr>
              <a:t>SWAPs, Mentoring Circles, Work Experience, GJIs, Work Trials</a:t>
            </a:r>
          </a:p>
          <a:p>
            <a:pPr marL="342900" indent="-342900" eaLnBrk="0" fontAlgn="base" hangingPunct="0">
              <a:lnSpc>
                <a:spcPct val="115000"/>
              </a:lnSpc>
              <a:spcAft>
                <a:spcPts val="1000"/>
              </a:spcAft>
              <a:buFont typeface="Symbol" panose="05050102010706020507" pitchFamily="18" charset="2"/>
              <a:buChar char=""/>
            </a:pPr>
            <a:r>
              <a:rPr lang="en-GB" sz="1800">
                <a:solidFill>
                  <a:prstClr val="white"/>
                </a:solidFill>
                <a:latin typeface="Arial" panose="020B0604020202020204" pitchFamily="34" charset="0"/>
                <a:ea typeface="Calibri" panose="020F0502020204030204" pitchFamily="34" charset="0"/>
                <a:cs typeface="Times New Roman" panose="02020603050405020304" pitchFamily="18" charset="0"/>
              </a:rPr>
              <a:t>Travel costs, childcare, clothing, licences, other barriers</a:t>
            </a:r>
          </a:p>
          <a:p>
            <a:pPr marL="342900" indent="-342900" eaLnBrk="0" fontAlgn="base" hangingPunct="0">
              <a:lnSpc>
                <a:spcPct val="115000"/>
              </a:lnSpc>
              <a:spcAft>
                <a:spcPts val="1000"/>
              </a:spcAft>
              <a:buFont typeface="Symbol" panose="05050102010706020507" pitchFamily="18" charset="2"/>
              <a:buChar char=""/>
            </a:pPr>
            <a:r>
              <a:rPr lang="en-GB" sz="1800">
                <a:solidFill>
                  <a:prstClr val="white"/>
                </a:solidFill>
                <a:latin typeface="Arial" panose="020B0604020202020204" pitchFamily="34" charset="0"/>
                <a:ea typeface="Calibri" panose="020F0502020204030204" pitchFamily="34" charset="0"/>
                <a:cs typeface="Times New Roman" panose="02020603050405020304" pitchFamily="18" charset="0"/>
              </a:rPr>
              <a:t>Group sessions, journal messages and </a:t>
            </a:r>
            <a:r>
              <a:rPr lang="en-GB" sz="2400" b="1">
                <a:solidFill>
                  <a:prstClr val="white"/>
                </a:solidFill>
                <a:latin typeface="Arial" panose="020B0604020202020204" pitchFamily="34" charset="0"/>
                <a:ea typeface="Calibri" panose="020F0502020204030204" pitchFamily="34" charset="0"/>
                <a:cs typeface="Times New Roman" panose="02020603050405020304" pitchFamily="18" charset="0"/>
              </a:rPr>
              <a:t>Jobs Fairs</a:t>
            </a:r>
            <a:r>
              <a:rPr lang="en-GB" sz="1800">
                <a:solidFill>
                  <a:prstClr val="white"/>
                </a:solidFill>
                <a:latin typeface="Arial" panose="020B0604020202020204" pitchFamily="34" charset="0"/>
                <a:ea typeface="Calibri" panose="020F0502020204030204" pitchFamily="34" charset="0"/>
                <a:cs typeface="Times New Roman" panose="02020603050405020304" pitchFamily="18" charset="0"/>
              </a:rPr>
              <a:t>.</a:t>
            </a:r>
          </a:p>
          <a:p>
            <a:pPr marL="342900" indent="-342900" eaLnBrk="0" fontAlgn="base" hangingPunct="0">
              <a:lnSpc>
                <a:spcPct val="115000"/>
              </a:lnSpc>
              <a:spcAft>
                <a:spcPts val="1000"/>
              </a:spcAft>
              <a:buFont typeface="Symbol" panose="05050102010706020507" pitchFamily="18" charset="2"/>
              <a:buChar char=""/>
            </a:pPr>
            <a:r>
              <a:rPr lang="en-GB" sz="1800">
                <a:solidFill>
                  <a:prstClr val="white"/>
                </a:solidFill>
                <a:latin typeface="Arial" panose="020B0604020202020204" pitchFamily="34" charset="0"/>
                <a:ea typeface="Calibri" panose="020F0502020204030204" pitchFamily="34" charset="0"/>
                <a:cs typeface="Times New Roman" panose="02020603050405020304" pitchFamily="18" charset="0"/>
              </a:rPr>
              <a:t>Perceptions of NHS and promoting positive messages</a:t>
            </a:r>
          </a:p>
          <a:p>
            <a:pPr marL="342900" indent="-342900" eaLnBrk="0" fontAlgn="base" hangingPunct="0">
              <a:lnSpc>
                <a:spcPct val="115000"/>
              </a:lnSpc>
              <a:spcAft>
                <a:spcPts val="1000"/>
              </a:spcAft>
              <a:buFont typeface="Symbol" panose="05050102010706020507" pitchFamily="18" charset="2"/>
              <a:buChar char=""/>
            </a:pPr>
            <a:r>
              <a:rPr lang="en-GB" sz="2400" b="1">
                <a:solidFill>
                  <a:prstClr val="white"/>
                </a:solidFill>
                <a:latin typeface="Arial" panose="020B0604020202020204" pitchFamily="34" charset="0"/>
                <a:ea typeface="Calibri" panose="020F0502020204030204" pitchFamily="34" charset="0"/>
                <a:cs typeface="Times New Roman" panose="02020603050405020304" pitchFamily="18" charset="0"/>
              </a:rPr>
              <a:t>Help us to communicate and educate</a:t>
            </a:r>
          </a:p>
        </p:txBody>
      </p:sp>
      <p:pic>
        <p:nvPicPr>
          <p:cNvPr id="17418" name="Picture 15" descr="Three chefs">
            <a:extLst>
              <a:ext uri="{FF2B5EF4-FFF2-40B4-BE49-F238E27FC236}">
                <a16:creationId xmlns:a16="http://schemas.microsoft.com/office/drawing/2014/main" id="{1C0DECDC-F700-4F35-A2A5-BFC05518F3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66635" y="1439862"/>
            <a:ext cx="2163202" cy="470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C6D2C7B9-CDA7-4F39-BC2B-44253832081D}"/>
              </a:ext>
              <a:ext uri="{C183D7F6-B498-43B3-948B-1728B52AA6E4}">
                <adec:decorative xmlns:adec="http://schemas.microsoft.com/office/drawing/2017/decorative" val="1"/>
              </a:ext>
            </a:extLst>
          </p:cNvPr>
          <p:cNvSpPr>
            <a:spLocks noGrp="1"/>
          </p:cNvSpPr>
          <p:nvPr>
            <p:ph type="sldNum" sz="quarter" idx="12"/>
          </p:nvPr>
        </p:nvSpPr>
        <p:spPr/>
        <p:txBody>
          <a:bodyPr/>
          <a:lstStyle/>
          <a:p>
            <a:pPr fontAlgn="base">
              <a:spcBef>
                <a:spcPct val="0"/>
              </a:spcBef>
              <a:spcAft>
                <a:spcPct val="0"/>
              </a:spcAft>
            </a:pPr>
            <a:fld id="{092349FE-681D-4001-9C2D-62BE8939683C}" type="slidenum">
              <a:rPr lang="en-US" altLang="en-US">
                <a:latin typeface="Calibri" panose="020F0502020204030204" pitchFamily="34" charset="0"/>
                <a:ea typeface="ＭＳ Ｐゴシック" panose="020B0600070205080204" pitchFamily="34" charset="-128"/>
              </a:rPr>
              <a:pPr fontAlgn="base">
                <a:spcBef>
                  <a:spcPct val="0"/>
                </a:spcBef>
                <a:spcAft>
                  <a:spcPct val="0"/>
                </a:spcAft>
              </a:pPr>
              <a:t>29</a:t>
            </a:fld>
            <a:endParaRPr lang="en-US" altLang="en-US">
              <a:latin typeface="Calibri" panose="020F0502020204030204" pitchFamily="34" charset="0"/>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6B3531A4-2D3C-409E-9E53-348B64570059}"/>
              </a:ext>
              <a:ext uri="{C183D7F6-B498-43B3-948B-1728B52AA6E4}">
                <adec:decorative xmlns:adec="http://schemas.microsoft.com/office/drawing/2017/decorative" val="1"/>
              </a:ext>
            </a:extLst>
          </p:cNvPr>
          <p:cNvSpPr>
            <a:spLocks noGrp="1"/>
          </p:cNvSpPr>
          <p:nvPr>
            <p:ph type="ftr" sz="quarter" idx="11"/>
          </p:nvPr>
        </p:nvSpPr>
        <p:spPr/>
        <p:txBody>
          <a:bodyPr/>
          <a:lstStyle/>
          <a:p>
            <a:pPr>
              <a:defRPr/>
            </a:pPr>
            <a:r>
              <a:rPr lang="en-GB">
                <a:solidFill>
                  <a:prstClr val="black">
                    <a:tint val="75000"/>
                  </a:prstClr>
                </a:solidFill>
                <a:latin typeface="Calibri"/>
              </a:rPr>
              <a:t>Department for Work and Pensions</a:t>
            </a:r>
            <a:endParaRPr lang="en-US">
              <a:solidFill>
                <a:prstClr val="black">
                  <a:tint val="75000"/>
                </a:prstClr>
              </a:solidFill>
              <a:latin typeface="Calibri"/>
            </a:endParaRPr>
          </a:p>
        </p:txBody>
      </p:sp>
      <p:grpSp>
        <p:nvGrpSpPr>
          <p:cNvPr id="2" name="Group 1">
            <a:extLst>
              <a:ext uri="{FF2B5EF4-FFF2-40B4-BE49-F238E27FC236}">
                <a16:creationId xmlns:a16="http://schemas.microsoft.com/office/drawing/2014/main" id="{08819DD5-891D-456C-83EC-698636B9E35C}"/>
              </a:ext>
              <a:ext uri="{C183D7F6-B498-43B3-948B-1728B52AA6E4}">
                <adec:decorative xmlns:adec="http://schemas.microsoft.com/office/drawing/2017/decorative" val="1"/>
              </a:ext>
            </a:extLst>
          </p:cNvPr>
          <p:cNvGrpSpPr/>
          <p:nvPr/>
        </p:nvGrpSpPr>
        <p:grpSpPr>
          <a:xfrm>
            <a:off x="1524000" y="312929"/>
            <a:ext cx="8605838" cy="5808662"/>
            <a:chOff x="0" y="334963"/>
            <a:chExt cx="8605838" cy="5808662"/>
          </a:xfrm>
        </p:grpSpPr>
        <p:sp>
          <p:nvSpPr>
            <p:cNvPr id="15" name="Rectangle 14">
              <a:extLst>
                <a:ext uri="{FF2B5EF4-FFF2-40B4-BE49-F238E27FC236}">
                  <a16:creationId xmlns:a16="http://schemas.microsoft.com/office/drawing/2014/main" id="{7D51E590-D4C6-4A80-BBCF-1367B5738EF1}"/>
                </a:ext>
              </a:extLst>
            </p:cNvPr>
            <p:cNvSpPr/>
            <p:nvPr/>
          </p:nvSpPr>
          <p:spPr>
            <a:xfrm>
              <a:off x="0" y="1463675"/>
              <a:ext cx="269875" cy="4679950"/>
            </a:xfrm>
            <a:prstGeom prst="rect">
              <a:avLst/>
            </a:prstGeom>
            <a:solidFill>
              <a:srgbClr val="51318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cxnSp>
          <p:nvCxnSpPr>
            <p:cNvPr id="10" name="Straight Connector 9">
              <a:extLst>
                <a:ext uri="{FF2B5EF4-FFF2-40B4-BE49-F238E27FC236}">
                  <a16:creationId xmlns:a16="http://schemas.microsoft.com/office/drawing/2014/main" id="{325D3D07-D2DE-4234-AABD-CD3260B568B3}"/>
                </a:ext>
              </a:extLst>
            </p:cNvPr>
            <p:cNvCxnSpPr/>
            <p:nvPr/>
          </p:nvCxnSpPr>
          <p:spPr>
            <a:xfrm>
              <a:off x="539750" y="334963"/>
              <a:ext cx="8066088" cy="1587"/>
            </a:xfrm>
            <a:prstGeom prst="line">
              <a:avLst/>
            </a:prstGeom>
            <a:ln w="12700" cap="flat" cmpd="sng" algn="ctr">
              <a:solidFill>
                <a:srgbClr val="51318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81278898"/>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95BB67-2960-7427-44F9-A7A03AE424A4}"/>
              </a:ext>
            </a:extLst>
          </p:cNvPr>
          <p:cNvSpPr>
            <a:spLocks noGrp="1"/>
          </p:cNvSpPr>
          <p:nvPr>
            <p:ph sz="quarter" idx="10"/>
          </p:nvPr>
        </p:nvSpPr>
        <p:spPr>
          <a:xfrm>
            <a:off x="784109" y="1300163"/>
            <a:ext cx="3921241" cy="4257674"/>
          </a:xfrm>
        </p:spPr>
        <p:txBody>
          <a:bodyPr>
            <a:normAutofit/>
          </a:bodyPr>
          <a:lstStyle/>
          <a:p>
            <a:pPr algn="ctr"/>
            <a:endParaRPr lang="en-GB" sz="2800">
              <a:solidFill>
                <a:srgbClr val="0070C0"/>
              </a:solidFill>
            </a:endParaRPr>
          </a:p>
          <a:p>
            <a:pPr algn="ctr"/>
            <a:r>
              <a:rPr lang="en-GB" sz="3200">
                <a:solidFill>
                  <a:srgbClr val="0070C0"/>
                </a:solidFill>
              </a:rPr>
              <a:t>Scan the barcode to participate </a:t>
            </a:r>
          </a:p>
          <a:p>
            <a:pPr marL="0" indent="0" algn="ctr">
              <a:buNone/>
            </a:pPr>
            <a:r>
              <a:rPr lang="en-GB" sz="3200" b="1">
                <a:solidFill>
                  <a:srgbClr val="0070C0"/>
                </a:solidFill>
              </a:rPr>
              <a:t>or</a:t>
            </a:r>
          </a:p>
          <a:p>
            <a:pPr marL="0" indent="0" algn="ctr">
              <a:buNone/>
            </a:pPr>
            <a:r>
              <a:rPr lang="en-GB" sz="3200">
                <a:solidFill>
                  <a:srgbClr val="0070C0"/>
                </a:solidFill>
              </a:rPr>
              <a:t>Go to </a:t>
            </a:r>
            <a:r>
              <a:rPr lang="en-GB" sz="3200">
                <a:solidFill>
                  <a:srgbClr val="0070C0"/>
                </a:solidFill>
                <a:hlinkClick r:id="rId2">
                  <a:extLst>
                    <a:ext uri="{A12FA001-AC4F-418D-AE19-62706E023703}">
                      <ahyp:hlinkClr xmlns:ahyp="http://schemas.microsoft.com/office/drawing/2018/hyperlinkcolor" val="tx"/>
                    </a:ext>
                  </a:extLst>
                </a:hlinkClick>
              </a:rPr>
              <a:t>www.menti.com</a:t>
            </a:r>
            <a:r>
              <a:rPr lang="en-GB" sz="3200">
                <a:solidFill>
                  <a:srgbClr val="0070C0"/>
                </a:solidFill>
              </a:rPr>
              <a:t> </a:t>
            </a:r>
          </a:p>
          <a:p>
            <a:pPr algn="ctr"/>
            <a:r>
              <a:rPr lang="en-GB" sz="3200">
                <a:solidFill>
                  <a:srgbClr val="0070C0"/>
                </a:solidFill>
              </a:rPr>
              <a:t>Use the code:1653 7417</a:t>
            </a:r>
          </a:p>
        </p:txBody>
      </p:sp>
      <p:pic>
        <p:nvPicPr>
          <p:cNvPr id="4" name="Picture 3">
            <a:extLst>
              <a:ext uri="{FF2B5EF4-FFF2-40B4-BE49-F238E27FC236}">
                <a16:creationId xmlns:a16="http://schemas.microsoft.com/office/drawing/2014/main" id="{AF04A37B-1196-12BA-4116-54F490A0F1A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62527" y="1219200"/>
            <a:ext cx="4576762" cy="4576762"/>
          </a:xfrm>
          <a:prstGeom prst="rect">
            <a:avLst/>
          </a:prstGeom>
        </p:spPr>
      </p:pic>
      <p:pic>
        <p:nvPicPr>
          <p:cNvPr id="10" name="Graphic 9" descr="A phone facing sideways">
            <a:extLst>
              <a:ext uri="{FF2B5EF4-FFF2-40B4-BE49-F238E27FC236}">
                <a16:creationId xmlns:a16="http://schemas.microsoft.com/office/drawing/2014/main" id="{FA314A69-B936-BD0C-F9C3-02483511F8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5958" y="2426833"/>
            <a:ext cx="619125" cy="1628775"/>
          </a:xfrm>
          <a:prstGeom prst="rect">
            <a:avLst/>
          </a:prstGeom>
        </p:spPr>
      </p:pic>
    </p:spTree>
    <p:extLst>
      <p:ext uri="{BB962C8B-B14F-4D97-AF65-F5344CB8AC3E}">
        <p14:creationId xmlns:p14="http://schemas.microsoft.com/office/powerpoint/2010/main" val="3513105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Placeholder 1">
            <a:extLst>
              <a:ext uri="{FF2B5EF4-FFF2-40B4-BE49-F238E27FC236}">
                <a16:creationId xmlns:a16="http://schemas.microsoft.com/office/drawing/2014/main" id="{BC41045F-239C-4851-8933-68ACC4142B0E}"/>
              </a:ext>
            </a:extLst>
          </p:cNvPr>
          <p:cNvSpPr txBox="1">
            <a:spLocks noGrp="1"/>
          </p:cNvSpPr>
          <p:nvPr>
            <p:ph type="title" idx="4294967295"/>
          </p:nvPr>
        </p:nvSpPr>
        <p:spPr bwMode="auto">
          <a:xfrm>
            <a:off x="1981200" y="633413"/>
            <a:ext cx="8229600" cy="8064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lnSpc>
                <a:spcPct val="80000"/>
              </a:lnSpc>
              <a:spcBef>
                <a:spcPct val="0"/>
              </a:spcBef>
              <a:buNone/>
              <a:defRPr/>
            </a:pPr>
            <a:r>
              <a:rPr lang="en-GB" altLang="en-US" b="1">
                <a:solidFill>
                  <a:srgbClr val="513184"/>
                </a:solidFill>
                <a:latin typeface="Arial" panose="020B0604020202020204" pitchFamily="34" charset="0"/>
                <a:cs typeface="+mn-cs"/>
              </a:rPr>
              <a:t>Thank you!</a:t>
            </a:r>
            <a:endParaRPr lang="en-US" altLang="en-US" b="1">
              <a:solidFill>
                <a:srgbClr val="513184"/>
              </a:solidFill>
              <a:latin typeface="Arial" panose="020B0604020202020204" pitchFamily="34" charset="0"/>
              <a:cs typeface="+mn-cs"/>
            </a:endParaRPr>
          </a:p>
        </p:txBody>
      </p:sp>
      <p:sp>
        <p:nvSpPr>
          <p:cNvPr id="9220" name="Text Placeholder 2">
            <a:extLst>
              <a:ext uri="{FF2B5EF4-FFF2-40B4-BE49-F238E27FC236}">
                <a16:creationId xmlns:a16="http://schemas.microsoft.com/office/drawing/2014/main" id="{C6A9B313-24F8-48DA-BCAF-0A51EA7AD407}"/>
              </a:ext>
            </a:extLst>
          </p:cNvPr>
          <p:cNvSpPr txBox="1">
            <a:spLocks/>
          </p:cNvSpPr>
          <p:nvPr/>
        </p:nvSpPr>
        <p:spPr bwMode="auto">
          <a:xfrm>
            <a:off x="5798086" y="1625600"/>
            <a:ext cx="4558229" cy="4518025"/>
          </a:xfrm>
          <a:prstGeom prst="rect">
            <a:avLst/>
          </a:prstGeom>
          <a:solidFill>
            <a:schemeClr val="accent6">
              <a:lumMod val="40000"/>
              <a:lumOff val="60000"/>
            </a:schemeClr>
          </a:solidFill>
          <a:ln>
            <a:noFill/>
          </a:ln>
        </p:spPr>
        <p:txBody>
          <a:bodyPr lIns="0" tIns="0" rIns="0" bIns="0" anchor="t"/>
          <a:lstStyle>
            <a:lvl1pPr algn="l" eaLnBrk="0" hangingPunct="0">
              <a:spcBef>
                <a:spcPct val="20000"/>
              </a:spcBef>
              <a:buFont typeface="Arial" charset="0"/>
              <a:buChar char="•"/>
              <a:tabLst>
                <a:tab pos="177800" algn="l"/>
              </a:tabLst>
              <a:defRPr sz="32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tabLst>
                <a:tab pos="177800" algn="l"/>
              </a:tabLst>
              <a:defRPr sz="28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tabLst>
                <a:tab pos="177800" algn="l"/>
              </a:tabLst>
              <a:defRPr sz="24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tabLst>
                <a:tab pos="177800" algn="l"/>
              </a:tabLst>
              <a:defRPr sz="20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tabLst>
                <a:tab pos="177800" algn="l"/>
              </a:tabLst>
              <a:defRPr sz="2000">
                <a:solidFill>
                  <a:schemeClr val="tx1"/>
                </a:solidFill>
                <a:latin typeface="Calibri" pitchFamily="34" charset="0"/>
                <a:ea typeface="ＭＳ Ｐゴシック" charset="-128"/>
              </a:defRPr>
            </a:lvl5pPr>
            <a:lvl6pPr marL="2514600" indent="-228600" defTabSz="457200" eaLnBrk="0" fontAlgn="base" hangingPunct="0">
              <a:spcBef>
                <a:spcPct val="20000"/>
              </a:spcBef>
              <a:spcAft>
                <a:spcPct val="0"/>
              </a:spcAft>
              <a:buFont typeface="Arial" charset="0"/>
              <a:buChar char="»"/>
              <a:tabLst>
                <a:tab pos="177800" algn="l"/>
              </a:tabLst>
              <a:defRPr sz="2000">
                <a:solidFill>
                  <a:schemeClr val="tx1"/>
                </a:solidFill>
                <a:latin typeface="Calibri" pitchFamily="34" charset="0"/>
                <a:ea typeface="ＭＳ Ｐゴシック" charset="-128"/>
              </a:defRPr>
            </a:lvl6pPr>
            <a:lvl7pPr marL="2971800" indent="-228600" defTabSz="457200" eaLnBrk="0" fontAlgn="base" hangingPunct="0">
              <a:spcBef>
                <a:spcPct val="20000"/>
              </a:spcBef>
              <a:spcAft>
                <a:spcPct val="0"/>
              </a:spcAft>
              <a:buFont typeface="Arial" charset="0"/>
              <a:buChar char="»"/>
              <a:tabLst>
                <a:tab pos="177800" algn="l"/>
              </a:tabLst>
              <a:defRPr sz="2000">
                <a:solidFill>
                  <a:schemeClr val="tx1"/>
                </a:solidFill>
                <a:latin typeface="Calibri" pitchFamily="34" charset="0"/>
                <a:ea typeface="ＭＳ Ｐゴシック" charset="-128"/>
              </a:defRPr>
            </a:lvl7pPr>
            <a:lvl8pPr marL="3429000" indent="-228600" defTabSz="457200" eaLnBrk="0" fontAlgn="base" hangingPunct="0">
              <a:spcBef>
                <a:spcPct val="20000"/>
              </a:spcBef>
              <a:spcAft>
                <a:spcPct val="0"/>
              </a:spcAft>
              <a:buFont typeface="Arial" charset="0"/>
              <a:buChar char="»"/>
              <a:tabLst>
                <a:tab pos="177800" algn="l"/>
              </a:tabLst>
              <a:defRPr sz="2000">
                <a:solidFill>
                  <a:schemeClr val="tx1"/>
                </a:solidFill>
                <a:latin typeface="Calibri" pitchFamily="34" charset="0"/>
                <a:ea typeface="ＭＳ Ｐゴシック" charset="-128"/>
              </a:defRPr>
            </a:lvl8pPr>
            <a:lvl9pPr marL="3886200" indent="-228600" defTabSz="457200" eaLnBrk="0" fontAlgn="base" hangingPunct="0">
              <a:spcBef>
                <a:spcPct val="20000"/>
              </a:spcBef>
              <a:spcAft>
                <a:spcPct val="0"/>
              </a:spcAft>
              <a:buFont typeface="Arial" charset="0"/>
              <a:buChar char="»"/>
              <a:tabLst>
                <a:tab pos="177800" algn="l"/>
              </a:tabLst>
              <a:defRPr sz="2000">
                <a:solidFill>
                  <a:schemeClr val="tx1"/>
                </a:solidFill>
                <a:latin typeface="Calibri" pitchFamily="34" charset="0"/>
                <a:ea typeface="ＭＳ Ｐゴシック" charset="-128"/>
              </a:defRPr>
            </a:lvl9pPr>
          </a:lstStyle>
          <a:p>
            <a:pPr algn="ctr" fontAlgn="base">
              <a:lnSpc>
                <a:spcPct val="115000"/>
              </a:lnSpc>
              <a:spcAft>
                <a:spcPts val="1000"/>
              </a:spcAft>
              <a:buNone/>
              <a:defRPr/>
            </a:pPr>
            <a:endParaRPr lang="en-GB" sz="1200">
              <a:solidFill>
                <a:prstClr val="black"/>
              </a:solidFill>
              <a:latin typeface="Arial"/>
              <a:ea typeface="Calibri"/>
              <a:cs typeface="Times New Roman"/>
            </a:endParaRPr>
          </a:p>
          <a:p>
            <a:pPr algn="ctr" fontAlgn="base">
              <a:lnSpc>
                <a:spcPct val="115000"/>
              </a:lnSpc>
              <a:spcAft>
                <a:spcPts val="1000"/>
              </a:spcAft>
              <a:buNone/>
              <a:defRPr/>
            </a:pPr>
            <a:r>
              <a:rPr lang="en-GB" sz="1800">
                <a:solidFill>
                  <a:prstClr val="black"/>
                </a:solidFill>
                <a:latin typeface="Arial"/>
                <a:ea typeface="Calibri"/>
                <a:cs typeface="Times New Roman"/>
              </a:rPr>
              <a:t>   </a:t>
            </a:r>
            <a:r>
              <a:rPr lang="en-GB" sz="2000">
                <a:solidFill>
                  <a:prstClr val="black"/>
                </a:solidFill>
                <a:latin typeface="Arial"/>
                <a:ea typeface="Calibri"/>
                <a:cs typeface="Times New Roman"/>
              </a:rPr>
              <a:t> </a:t>
            </a:r>
          </a:p>
          <a:p>
            <a:pPr algn="ctr" fontAlgn="base">
              <a:lnSpc>
                <a:spcPct val="115000"/>
              </a:lnSpc>
              <a:spcAft>
                <a:spcPts val="1000"/>
              </a:spcAft>
              <a:buNone/>
              <a:defRPr/>
            </a:pPr>
            <a:endParaRPr lang="en-GB" sz="2000">
              <a:solidFill>
                <a:prstClr val="black"/>
              </a:solidFill>
              <a:latin typeface="Arial"/>
              <a:ea typeface="Calibri"/>
              <a:cs typeface="Times New Roman"/>
            </a:endParaRPr>
          </a:p>
          <a:p>
            <a:pPr algn="ctr" fontAlgn="base">
              <a:lnSpc>
                <a:spcPct val="115000"/>
              </a:lnSpc>
              <a:spcAft>
                <a:spcPts val="1000"/>
              </a:spcAft>
              <a:buNone/>
              <a:defRPr/>
            </a:pPr>
            <a:endParaRPr lang="en-GB" sz="2000">
              <a:solidFill>
                <a:prstClr val="black"/>
              </a:solidFill>
              <a:latin typeface="Arial"/>
              <a:ea typeface="Calibri"/>
              <a:cs typeface="Times New Roman"/>
            </a:endParaRPr>
          </a:p>
          <a:p>
            <a:pPr algn="ctr" fontAlgn="base">
              <a:lnSpc>
                <a:spcPct val="115000"/>
              </a:lnSpc>
              <a:spcAft>
                <a:spcPts val="1000"/>
              </a:spcAft>
              <a:buNone/>
              <a:defRPr/>
            </a:pPr>
            <a:r>
              <a:rPr lang="en-GB" altLang="en-US" sz="2400" b="1">
                <a:solidFill>
                  <a:srgbClr val="FF0000"/>
                </a:solidFill>
                <a:latin typeface="Arial"/>
                <a:cs typeface="Times New Roman"/>
                <a:hlinkClick r:id="rId3"/>
              </a:rPr>
              <a:t>Steve.mccall@dwp.gov.uk</a:t>
            </a:r>
            <a:r>
              <a:rPr lang="en-GB" altLang="en-US" sz="2400" b="1">
                <a:solidFill>
                  <a:srgbClr val="FF0000"/>
                </a:solidFill>
                <a:latin typeface="Arial"/>
                <a:cs typeface="Times New Roman"/>
              </a:rPr>
              <a:t> </a:t>
            </a:r>
            <a:endParaRPr lang="en-GB" altLang="en-US" sz="4000" b="1">
              <a:solidFill>
                <a:srgbClr val="FF0000"/>
              </a:solidFill>
              <a:latin typeface="Arial" panose="020B0604020202020204" pitchFamily="34" charset="0"/>
              <a:cs typeface="Arial" panose="020B0604020202020204" pitchFamily="34" charset="0"/>
            </a:endParaRPr>
          </a:p>
          <a:p>
            <a:pPr fontAlgn="base">
              <a:spcAft>
                <a:spcPct val="0"/>
              </a:spcAft>
              <a:buNone/>
              <a:defRPr/>
            </a:pPr>
            <a:endParaRPr lang="en-GB" altLang="en-US" sz="1800" b="1">
              <a:solidFill>
                <a:prstClr val="black"/>
              </a:solidFill>
              <a:latin typeface="Arial" charset="0"/>
              <a:cs typeface="Times New Roman"/>
            </a:endParaRPr>
          </a:p>
          <a:p>
            <a:pPr marL="285750" indent="-285750" fontAlgn="base">
              <a:spcAft>
                <a:spcPct val="0"/>
              </a:spcAft>
              <a:defRPr/>
            </a:pPr>
            <a:endParaRPr lang="en-GB" sz="1800" b="1">
              <a:solidFill>
                <a:prstClr val="black"/>
              </a:solidFill>
              <a:latin typeface="Arial"/>
              <a:ea typeface="Calibri"/>
              <a:cs typeface="Times New Roman"/>
            </a:endParaRPr>
          </a:p>
          <a:p>
            <a:pPr marL="285750" indent="-285750" fontAlgn="base">
              <a:spcAft>
                <a:spcPct val="0"/>
              </a:spcAft>
              <a:defRPr/>
            </a:pPr>
            <a:endParaRPr lang="en-GB" altLang="en-US" sz="1800">
              <a:solidFill>
                <a:srgbClr val="FFFFFF"/>
              </a:solidFill>
              <a:latin typeface="Arial" charset="0"/>
            </a:endParaRPr>
          </a:p>
        </p:txBody>
      </p:sp>
      <p:pic>
        <p:nvPicPr>
          <p:cNvPr id="15370" name="Picture 1" descr="A table with 6 people sitting around it">
            <a:extLst>
              <a:ext uri="{FF2B5EF4-FFF2-40B4-BE49-F238E27FC236}">
                <a16:creationId xmlns:a16="http://schemas.microsoft.com/office/drawing/2014/main" id="{57A686FA-F2E0-4E9E-A72D-26DC1DF85EA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625600"/>
            <a:ext cx="3886200" cy="451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0DB933D0-73E4-4E34-B3B1-56AEF3BB65C0}"/>
              </a:ext>
              <a:ext uri="{C183D7F6-B498-43B3-948B-1728B52AA6E4}">
                <adec:decorative xmlns:adec="http://schemas.microsoft.com/office/drawing/2017/decorative" val="1"/>
              </a:ext>
            </a:extLst>
          </p:cNvPr>
          <p:cNvSpPr>
            <a:spLocks noGrp="1"/>
          </p:cNvSpPr>
          <p:nvPr>
            <p:ph type="sldNum" sz="quarter" idx="12"/>
          </p:nvPr>
        </p:nvSpPr>
        <p:spPr/>
        <p:txBody>
          <a:bodyPr/>
          <a:lstStyle/>
          <a:p>
            <a:pPr fontAlgn="base">
              <a:spcBef>
                <a:spcPct val="0"/>
              </a:spcBef>
              <a:spcAft>
                <a:spcPct val="0"/>
              </a:spcAft>
            </a:pPr>
            <a:fld id="{092349FE-681D-4001-9C2D-62BE8939683C}" type="slidenum">
              <a:rPr lang="en-US" altLang="en-US">
                <a:latin typeface="Calibri" panose="020F0502020204030204" pitchFamily="34" charset="0"/>
                <a:ea typeface="ＭＳ Ｐゴシック" panose="020B0600070205080204" pitchFamily="34" charset="-128"/>
              </a:rPr>
              <a:pPr fontAlgn="base">
                <a:spcBef>
                  <a:spcPct val="0"/>
                </a:spcBef>
                <a:spcAft>
                  <a:spcPct val="0"/>
                </a:spcAft>
              </a:pPr>
              <a:t>30</a:t>
            </a:fld>
            <a:endParaRPr lang="en-US" altLang="en-US">
              <a:latin typeface="Calibri" panose="020F0502020204030204" pitchFamily="34" charset="0"/>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A0C1DA10-67F8-4981-B754-2B74FF65D3AB}"/>
              </a:ext>
              <a:ext uri="{C183D7F6-B498-43B3-948B-1728B52AA6E4}">
                <adec:decorative xmlns:adec="http://schemas.microsoft.com/office/drawing/2017/decorative" val="1"/>
              </a:ext>
            </a:extLst>
          </p:cNvPr>
          <p:cNvSpPr>
            <a:spLocks noGrp="1"/>
          </p:cNvSpPr>
          <p:nvPr>
            <p:ph type="ftr" sz="quarter" idx="11"/>
          </p:nvPr>
        </p:nvSpPr>
        <p:spPr/>
        <p:txBody>
          <a:bodyPr/>
          <a:lstStyle/>
          <a:p>
            <a:pPr>
              <a:defRPr/>
            </a:pPr>
            <a:r>
              <a:rPr lang="en-GB">
                <a:solidFill>
                  <a:prstClr val="black">
                    <a:tint val="75000"/>
                  </a:prstClr>
                </a:solidFill>
                <a:latin typeface="Calibri"/>
              </a:rPr>
              <a:t>Department for Work and Pensions</a:t>
            </a:r>
            <a:endParaRPr lang="en-US">
              <a:solidFill>
                <a:prstClr val="black">
                  <a:tint val="75000"/>
                </a:prstClr>
              </a:solidFill>
              <a:latin typeface="Calibri"/>
            </a:endParaRPr>
          </a:p>
        </p:txBody>
      </p:sp>
      <p:grpSp>
        <p:nvGrpSpPr>
          <p:cNvPr id="2" name="Group 1">
            <a:extLst>
              <a:ext uri="{FF2B5EF4-FFF2-40B4-BE49-F238E27FC236}">
                <a16:creationId xmlns:a16="http://schemas.microsoft.com/office/drawing/2014/main" id="{767C904A-E8C8-48DB-B420-45D34CEDD15F}"/>
              </a:ext>
              <a:ext uri="{C183D7F6-B498-43B3-948B-1728B52AA6E4}">
                <adec:decorative xmlns:adec="http://schemas.microsoft.com/office/drawing/2017/decorative" val="1"/>
              </a:ext>
            </a:extLst>
          </p:cNvPr>
          <p:cNvGrpSpPr/>
          <p:nvPr/>
        </p:nvGrpSpPr>
        <p:grpSpPr>
          <a:xfrm>
            <a:off x="1524000" y="334963"/>
            <a:ext cx="8605838" cy="5808662"/>
            <a:chOff x="0" y="334963"/>
            <a:chExt cx="8605838" cy="5808662"/>
          </a:xfrm>
        </p:grpSpPr>
        <p:sp>
          <p:nvSpPr>
            <p:cNvPr id="8" name="Rectangle 7">
              <a:extLst>
                <a:ext uri="{FF2B5EF4-FFF2-40B4-BE49-F238E27FC236}">
                  <a16:creationId xmlns:a16="http://schemas.microsoft.com/office/drawing/2014/main" id="{B850E189-4AD9-4687-B391-3A1408E3D35E}"/>
                </a:ext>
              </a:extLst>
            </p:cNvPr>
            <p:cNvSpPr/>
            <p:nvPr/>
          </p:nvSpPr>
          <p:spPr>
            <a:xfrm>
              <a:off x="0" y="1463675"/>
              <a:ext cx="269875" cy="4679950"/>
            </a:xfrm>
            <a:prstGeom prst="rect">
              <a:avLst/>
            </a:prstGeom>
            <a:solidFill>
              <a:srgbClr val="51318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cxnSp>
          <p:nvCxnSpPr>
            <p:cNvPr id="10" name="Straight Connector 9">
              <a:extLst>
                <a:ext uri="{FF2B5EF4-FFF2-40B4-BE49-F238E27FC236}">
                  <a16:creationId xmlns:a16="http://schemas.microsoft.com/office/drawing/2014/main" id="{D6B5247A-C5A6-49F0-B523-6ED334C2C494}"/>
                </a:ext>
              </a:extLst>
            </p:cNvPr>
            <p:cNvCxnSpPr/>
            <p:nvPr/>
          </p:nvCxnSpPr>
          <p:spPr>
            <a:xfrm>
              <a:off x="539750" y="334963"/>
              <a:ext cx="8066088" cy="1587"/>
            </a:xfrm>
            <a:prstGeom prst="line">
              <a:avLst/>
            </a:prstGeom>
            <a:ln w="12700" cap="flat" cmpd="sng" algn="ctr">
              <a:solidFill>
                <a:srgbClr val="51318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49358736"/>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2693" y="4941169"/>
            <a:ext cx="8724900"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808" y="336666"/>
            <a:ext cx="3240360" cy="3059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7"/>
          <p:cNvSpPr>
            <a:spLocks noGrp="1"/>
          </p:cNvSpPr>
          <p:nvPr>
            <p:ph type="title"/>
          </p:nvPr>
        </p:nvSpPr>
        <p:spPr>
          <a:xfrm>
            <a:off x="1991544" y="3501008"/>
            <a:ext cx="8229600" cy="1143000"/>
          </a:xfrm>
        </p:spPr>
        <p:txBody>
          <a:bodyPr>
            <a:normAutofit fontScale="90000"/>
          </a:bodyPr>
          <a:lstStyle/>
          <a:p>
            <a:r>
              <a:rPr lang="en-GB" b="1"/>
              <a:t>Stefanie Johnson</a:t>
            </a:r>
            <a:br>
              <a:rPr lang="en-GB"/>
            </a:br>
            <a:r>
              <a:rPr lang="en-GB"/>
              <a:t>Head of Recruitment</a:t>
            </a: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2693" y="116632"/>
            <a:ext cx="1560419"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8886CF13-AE64-BA28-9F6C-39494032E12E}"/>
              </a:ext>
            </a:extLst>
          </p:cNvPr>
          <p:cNvSpPr txBox="1"/>
          <p:nvPr/>
        </p:nvSpPr>
        <p:spPr>
          <a:xfrm>
            <a:off x="4871864" y="731312"/>
            <a:ext cx="2232248" cy="1938992"/>
          </a:xfrm>
          <a:prstGeom prst="rect">
            <a:avLst/>
          </a:prstGeom>
          <a:solidFill>
            <a:schemeClr val="bg1"/>
          </a:solidFill>
        </p:spPr>
        <p:txBody>
          <a:bodyPr wrap="square" rtlCol="0">
            <a:spAutoFit/>
          </a:bodyPr>
          <a:lstStyle/>
          <a:p>
            <a:pPr algn="ctr" defTabSz="914400"/>
            <a:r>
              <a:rPr lang="en-GB" sz="2400" b="1">
                <a:solidFill>
                  <a:srgbClr val="0072C6"/>
                </a:solidFill>
                <a:latin typeface="Arial"/>
              </a:rPr>
              <a:t>Recruit to Retain</a:t>
            </a:r>
          </a:p>
          <a:p>
            <a:pPr algn="ctr" defTabSz="914400"/>
            <a:endParaRPr lang="en-GB" sz="2400">
              <a:solidFill>
                <a:srgbClr val="0072C6"/>
              </a:solidFill>
              <a:latin typeface="Arial"/>
            </a:endParaRPr>
          </a:p>
          <a:p>
            <a:pPr algn="ctr" defTabSz="914400"/>
            <a:r>
              <a:rPr lang="en-GB" sz="2400">
                <a:solidFill>
                  <a:srgbClr val="0072C6"/>
                </a:solidFill>
                <a:latin typeface="Arial"/>
              </a:rPr>
              <a:t>What good looks like!</a:t>
            </a:r>
          </a:p>
        </p:txBody>
      </p:sp>
    </p:spTree>
    <p:extLst>
      <p:ext uri="{BB962C8B-B14F-4D97-AF65-F5344CB8AC3E}">
        <p14:creationId xmlns:p14="http://schemas.microsoft.com/office/powerpoint/2010/main" val="141544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404664"/>
            <a:ext cx="5400600" cy="566738"/>
          </a:xfrm>
        </p:spPr>
        <p:txBody>
          <a:bodyPr>
            <a:noAutofit/>
          </a:bodyPr>
          <a:lstStyle/>
          <a:p>
            <a:r>
              <a:rPr lang="en-GB" sz="4000"/>
              <a:t>Local context:</a:t>
            </a:r>
          </a:p>
        </p:txBody>
      </p:sp>
      <p:sp>
        <p:nvSpPr>
          <p:cNvPr id="3" name="TextBox 2"/>
          <p:cNvSpPr txBox="1"/>
          <p:nvPr/>
        </p:nvSpPr>
        <p:spPr>
          <a:xfrm>
            <a:off x="1882552" y="1484784"/>
            <a:ext cx="4320480" cy="1477328"/>
          </a:xfrm>
          <a:prstGeom prst="rect">
            <a:avLst/>
          </a:prstGeom>
          <a:noFill/>
        </p:spPr>
        <p:txBody>
          <a:bodyPr wrap="square" rtlCol="0">
            <a:spAutoFit/>
          </a:bodyPr>
          <a:lstStyle/>
          <a:p>
            <a:pPr marL="285750" indent="-285750" defTabSz="914400">
              <a:buFont typeface="Arial" panose="020B0604020202020204" pitchFamily="34" charset="0"/>
              <a:buChar char="•"/>
            </a:pPr>
            <a:r>
              <a:rPr lang="en-GB">
                <a:solidFill>
                  <a:prstClr val="black"/>
                </a:solidFill>
                <a:latin typeface="Arial"/>
              </a:rPr>
              <a:t>1.5 million residents</a:t>
            </a:r>
          </a:p>
          <a:p>
            <a:pPr marL="285750" indent="-285750" defTabSz="914400">
              <a:buFont typeface="Arial" panose="020B0604020202020204" pitchFamily="34" charset="0"/>
              <a:buChar char="•"/>
            </a:pPr>
            <a:r>
              <a:rPr lang="en-GB">
                <a:solidFill>
                  <a:prstClr val="black"/>
                </a:solidFill>
                <a:latin typeface="Arial"/>
              </a:rPr>
              <a:t>10,000 staff</a:t>
            </a:r>
          </a:p>
          <a:p>
            <a:pPr marL="285750" indent="-285750" defTabSz="914400">
              <a:buFont typeface="Arial" panose="020B0604020202020204" pitchFamily="34" charset="0"/>
              <a:buChar char="•"/>
            </a:pPr>
            <a:r>
              <a:rPr lang="en-GB">
                <a:solidFill>
                  <a:prstClr val="black"/>
                </a:solidFill>
                <a:latin typeface="Arial"/>
              </a:rPr>
              <a:t>One of the biggest Trusts in the North West</a:t>
            </a:r>
          </a:p>
          <a:p>
            <a:pPr defTabSz="914400"/>
            <a:endParaRPr lang="en-GB">
              <a:solidFill>
                <a:prstClr val="black"/>
              </a:solidFill>
              <a:latin typeface="Aria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5961" y="1591399"/>
            <a:ext cx="3787907" cy="4545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onut 5"/>
          <p:cNvSpPr/>
          <p:nvPr/>
        </p:nvSpPr>
        <p:spPr>
          <a:xfrm>
            <a:off x="8838331" y="4128317"/>
            <a:ext cx="216024" cy="216024"/>
          </a:xfrm>
          <a:prstGeom prst="donut">
            <a:avLst/>
          </a:prstGeom>
          <a:solidFill>
            <a:srgbClr val="0072C6"/>
          </a:solidFill>
          <a:ln>
            <a:solidFill>
              <a:srgbClr val="0072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black"/>
              </a:solidFill>
              <a:latin typeface="Arial"/>
            </a:endParaRPr>
          </a:p>
        </p:txBody>
      </p:sp>
      <p:sp>
        <p:nvSpPr>
          <p:cNvPr id="9" name="Content Placeholder 1"/>
          <p:cNvSpPr txBox="1">
            <a:spLocks/>
          </p:cNvSpPr>
          <p:nvPr/>
        </p:nvSpPr>
        <p:spPr>
          <a:xfrm>
            <a:off x="1847529" y="4078494"/>
            <a:ext cx="1934817" cy="1725348"/>
          </a:xfrm>
          <a:prstGeom prst="rect">
            <a:avLst/>
          </a:prstGeom>
        </p:spPr>
        <p:txBody>
          <a:bodyPr vert="horz" lIns="91440" tIns="45720" rIns="91440" bIns="45720" rtlCol="0">
            <a:normAutofit/>
          </a:bodyPr>
          <a:lstStyle>
            <a:lvl1pPr marL="0" indent="0" algn="l" defTabSz="914400" rtl="0" eaLnBrk="1" latinLnBrk="0" hangingPunct="1">
              <a:spcBef>
                <a:spcPct val="20000"/>
              </a:spcBef>
              <a:buClr>
                <a:srgbClr val="0072C6"/>
              </a:buClr>
              <a:buFont typeface="Arial" panose="020B0604020202020204" pitchFamily="34" charset="0"/>
              <a:buNone/>
              <a:defRPr sz="32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9pPr>
          </a:lstStyle>
          <a:p>
            <a:r>
              <a:rPr lang="en-GB" sz="2000">
                <a:solidFill>
                  <a:prstClr val="black"/>
                </a:solidFill>
                <a:latin typeface="Arial Rounded MT Bold" panose="020F0704030504030204" pitchFamily="34" charset="0"/>
              </a:rPr>
              <a:t>Royal Preston Hospital</a:t>
            </a: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941" y="4958435"/>
            <a:ext cx="2016805" cy="1214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2921" y="4697285"/>
            <a:ext cx="2245557" cy="1475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1"/>
          <p:cNvSpPr txBox="1">
            <a:spLocks/>
          </p:cNvSpPr>
          <p:nvPr/>
        </p:nvSpPr>
        <p:spPr>
          <a:xfrm>
            <a:off x="3934746" y="4095761"/>
            <a:ext cx="2233263" cy="1725348"/>
          </a:xfrm>
          <a:prstGeom prst="rect">
            <a:avLst/>
          </a:prstGeom>
        </p:spPr>
        <p:txBody>
          <a:bodyPr vert="horz" lIns="91440" tIns="45720" rIns="91440" bIns="45720" rtlCol="0">
            <a:normAutofit/>
          </a:bodyPr>
          <a:lstStyle>
            <a:lvl1pPr marL="0" indent="0" algn="l" defTabSz="914400" rtl="0" eaLnBrk="1" latinLnBrk="0" hangingPunct="1">
              <a:spcBef>
                <a:spcPct val="20000"/>
              </a:spcBef>
              <a:buClr>
                <a:srgbClr val="0072C6"/>
              </a:buClr>
              <a:buFont typeface="Arial" panose="020B0604020202020204" pitchFamily="34" charset="0"/>
              <a:buNone/>
              <a:defRPr sz="32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9pPr>
          </a:lstStyle>
          <a:p>
            <a:r>
              <a:rPr lang="en-GB" sz="2000">
                <a:solidFill>
                  <a:prstClr val="black"/>
                </a:solidFill>
                <a:latin typeface="Arial Rounded MT Bold" panose="020F0704030504030204" pitchFamily="34" charset="0"/>
              </a:rPr>
              <a:t>Chorley District Hospital</a:t>
            </a:r>
          </a:p>
        </p:txBody>
      </p:sp>
      <p:sp>
        <p:nvSpPr>
          <p:cNvPr id="5" name="Notched Right Arrow 4"/>
          <p:cNvSpPr/>
          <p:nvPr/>
        </p:nvSpPr>
        <p:spPr>
          <a:xfrm>
            <a:off x="6168008" y="4020305"/>
            <a:ext cx="2592288" cy="432048"/>
          </a:xfrm>
          <a:prstGeom prst="notchedRightArrow">
            <a:avLst/>
          </a:prstGeom>
          <a:solidFill>
            <a:schemeClr val="accent2">
              <a:lumMod val="60000"/>
              <a:lumOff val="40000"/>
            </a:schemeClr>
          </a:solidFill>
          <a:ln>
            <a:solidFill>
              <a:srgbClr val="0072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Arial"/>
            </a:endParaRPr>
          </a:p>
        </p:txBody>
      </p:sp>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80377" y="5657960"/>
            <a:ext cx="1062373" cy="107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74973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64" y="951616"/>
            <a:ext cx="6048672" cy="566738"/>
          </a:xfrm>
        </p:spPr>
        <p:txBody>
          <a:bodyPr>
            <a:noAutofit/>
          </a:bodyPr>
          <a:lstStyle/>
          <a:p>
            <a:r>
              <a:rPr lang="en-GB" sz="2800"/>
              <a:t>Our locality:</a:t>
            </a:r>
          </a:p>
        </p:txBody>
      </p:sp>
      <p:sp>
        <p:nvSpPr>
          <p:cNvPr id="3" name="TextBox 2"/>
          <p:cNvSpPr txBox="1"/>
          <p:nvPr/>
        </p:nvSpPr>
        <p:spPr>
          <a:xfrm>
            <a:off x="1658117" y="1553121"/>
            <a:ext cx="8033323" cy="2246769"/>
          </a:xfrm>
          <a:prstGeom prst="rect">
            <a:avLst/>
          </a:prstGeom>
          <a:noFill/>
        </p:spPr>
        <p:txBody>
          <a:bodyPr wrap="square" rtlCol="0">
            <a:spAutoFit/>
          </a:bodyPr>
          <a:lstStyle/>
          <a:p>
            <a:pPr marL="285750" indent="-285750" defTabSz="914400">
              <a:buFont typeface="Arial" panose="020B0604020202020204" pitchFamily="34" charset="0"/>
              <a:buChar char="•"/>
            </a:pPr>
            <a:r>
              <a:rPr lang="en-GB" sz="2800">
                <a:solidFill>
                  <a:prstClr val="black"/>
                </a:solidFill>
                <a:latin typeface="Arial"/>
              </a:rPr>
              <a:t>Beautifully diverse</a:t>
            </a:r>
          </a:p>
          <a:p>
            <a:pPr marL="285750" indent="-285750" defTabSz="914400">
              <a:buFont typeface="Arial" panose="020B0604020202020204" pitchFamily="34" charset="0"/>
              <a:buChar char="•"/>
            </a:pPr>
            <a:r>
              <a:rPr lang="en-GB" sz="2800">
                <a:solidFill>
                  <a:prstClr val="black"/>
                </a:solidFill>
                <a:latin typeface="Arial"/>
              </a:rPr>
              <a:t>Brilliant partnerships and community outreach</a:t>
            </a:r>
          </a:p>
          <a:p>
            <a:pPr marL="285750" indent="-285750" defTabSz="914400">
              <a:buFont typeface="Arial" panose="020B0604020202020204" pitchFamily="34" charset="0"/>
              <a:buChar char="•"/>
            </a:pPr>
            <a:r>
              <a:rPr lang="en-GB" sz="2800">
                <a:solidFill>
                  <a:prstClr val="black"/>
                </a:solidFill>
                <a:latin typeface="Arial"/>
              </a:rPr>
              <a:t>Both hospitals are the hub of their communities</a:t>
            </a:r>
          </a:p>
          <a:p>
            <a:pPr marL="285750" indent="-285750" defTabSz="914400">
              <a:buFont typeface="Arial" panose="020B0604020202020204" pitchFamily="34" charset="0"/>
              <a:buChar char="•"/>
            </a:pPr>
            <a:r>
              <a:rPr lang="en-GB" sz="2800">
                <a:solidFill>
                  <a:prstClr val="black"/>
                </a:solidFill>
                <a:latin typeface="Arial"/>
              </a:rPr>
              <a:t>Wonderful people</a:t>
            </a:r>
          </a:p>
          <a:p>
            <a:pPr marL="285750" indent="-285750" defTabSz="914400">
              <a:buFont typeface="Arial" panose="020B0604020202020204" pitchFamily="34" charset="0"/>
              <a:buChar char="•"/>
            </a:pPr>
            <a:endParaRPr lang="en-GB" sz="2800">
              <a:solidFill>
                <a:prstClr val="black"/>
              </a:solidFill>
              <a:latin typeface="Aria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80377" y="5657960"/>
            <a:ext cx="1062373" cy="107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73DD3E38-7D4B-CF72-C173-EFD8E9921416}"/>
              </a:ext>
            </a:extLst>
          </p:cNvPr>
          <p:cNvSpPr txBox="1"/>
          <p:nvPr/>
        </p:nvSpPr>
        <p:spPr>
          <a:xfrm>
            <a:off x="1703512" y="4361610"/>
            <a:ext cx="7560840" cy="2246769"/>
          </a:xfrm>
          <a:prstGeom prst="rect">
            <a:avLst/>
          </a:prstGeom>
          <a:noFill/>
        </p:spPr>
        <p:txBody>
          <a:bodyPr wrap="square" rtlCol="0">
            <a:spAutoFit/>
          </a:bodyPr>
          <a:lstStyle/>
          <a:p>
            <a:pPr marL="285750" indent="-285750" defTabSz="914400">
              <a:buFont typeface="Arial" panose="020B0604020202020204" pitchFamily="34" charset="0"/>
              <a:buChar char="•"/>
            </a:pPr>
            <a:r>
              <a:rPr lang="en-GB" sz="2800">
                <a:solidFill>
                  <a:prstClr val="black"/>
                </a:solidFill>
                <a:latin typeface="Arial"/>
              </a:rPr>
              <a:t>Some difficult to reach areas</a:t>
            </a:r>
          </a:p>
          <a:p>
            <a:pPr marL="285750" indent="-285750" defTabSz="914400">
              <a:buFont typeface="Arial" panose="020B0604020202020204" pitchFamily="34" charset="0"/>
              <a:buChar char="•"/>
            </a:pPr>
            <a:r>
              <a:rPr lang="en-GB" sz="2800">
                <a:solidFill>
                  <a:prstClr val="black"/>
                </a:solidFill>
                <a:latin typeface="Arial"/>
              </a:rPr>
              <a:t>Myths to bust about working in the NHS</a:t>
            </a:r>
          </a:p>
          <a:p>
            <a:pPr marL="285750" indent="-285750" defTabSz="914400">
              <a:buFont typeface="Arial" panose="020B0604020202020204" pitchFamily="34" charset="0"/>
              <a:buChar char="•"/>
            </a:pPr>
            <a:r>
              <a:rPr lang="en-GB" sz="2800">
                <a:solidFill>
                  <a:prstClr val="black"/>
                </a:solidFill>
                <a:latin typeface="Arial"/>
              </a:rPr>
              <a:t>Low levels of computer literacy</a:t>
            </a:r>
          </a:p>
          <a:p>
            <a:pPr marL="285750" indent="-285750" defTabSz="914400">
              <a:buFont typeface="Arial" panose="020B0604020202020204" pitchFamily="34" charset="0"/>
              <a:buChar char="•"/>
            </a:pPr>
            <a:r>
              <a:rPr lang="en-GB" sz="2800">
                <a:solidFill>
                  <a:prstClr val="black"/>
                </a:solidFill>
                <a:latin typeface="Arial"/>
              </a:rPr>
              <a:t>Quality of application forms poor</a:t>
            </a:r>
          </a:p>
          <a:p>
            <a:pPr marL="285750" indent="-285750" defTabSz="914400">
              <a:buFont typeface="Arial" panose="020B0604020202020204" pitchFamily="34" charset="0"/>
              <a:buChar char="•"/>
            </a:pPr>
            <a:r>
              <a:rPr lang="en-GB" sz="2800">
                <a:solidFill>
                  <a:prstClr val="black"/>
                </a:solidFill>
                <a:latin typeface="Arial"/>
              </a:rPr>
              <a:t>Competition high – labour market challenges</a:t>
            </a:r>
          </a:p>
        </p:txBody>
      </p:sp>
      <p:sp>
        <p:nvSpPr>
          <p:cNvPr id="6" name="Title 1">
            <a:extLst>
              <a:ext uri="{FF2B5EF4-FFF2-40B4-BE49-F238E27FC236}">
                <a16:creationId xmlns:a16="http://schemas.microsoft.com/office/drawing/2014/main" id="{E742411E-4322-B8C7-345E-18F4FCA5B0CD}"/>
              </a:ext>
            </a:extLst>
          </p:cNvPr>
          <p:cNvSpPr txBox="1">
            <a:spLocks/>
          </p:cNvSpPr>
          <p:nvPr/>
        </p:nvSpPr>
        <p:spPr>
          <a:xfrm>
            <a:off x="1663076" y="3681912"/>
            <a:ext cx="6048672" cy="566738"/>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rgbClr val="0072C6"/>
                </a:solidFill>
                <a:latin typeface="Arial" panose="020B0604020202020204" pitchFamily="34" charset="0"/>
                <a:ea typeface="+mj-ea"/>
                <a:cs typeface="Arial" panose="020B0604020202020204" pitchFamily="34" charset="0"/>
              </a:defRPr>
            </a:lvl1pPr>
          </a:lstStyle>
          <a:p>
            <a:r>
              <a:rPr lang="en-GB" sz="2800"/>
              <a:t>Our challenges:</a:t>
            </a:r>
          </a:p>
        </p:txBody>
      </p:sp>
    </p:spTree>
    <p:extLst>
      <p:ext uri="{BB962C8B-B14F-4D97-AF65-F5344CB8AC3E}">
        <p14:creationId xmlns:p14="http://schemas.microsoft.com/office/powerpoint/2010/main" val="3595745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80377" y="5657960"/>
            <a:ext cx="1062373" cy="107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847528" y="608535"/>
            <a:ext cx="8820472" cy="3693319"/>
          </a:xfrm>
          <a:prstGeom prst="rect">
            <a:avLst/>
          </a:prstGeom>
          <a:noFill/>
        </p:spPr>
        <p:txBody>
          <a:bodyPr wrap="square" rtlCol="0">
            <a:spAutoFit/>
          </a:bodyPr>
          <a:lstStyle/>
          <a:p>
            <a:pPr defTabSz="914400"/>
            <a:r>
              <a:rPr lang="en-GB" sz="3200">
                <a:solidFill>
                  <a:srgbClr val="0072C6"/>
                </a:solidFill>
                <a:latin typeface="Arial"/>
              </a:rPr>
              <a:t>Standing out in a sea of similarity</a:t>
            </a:r>
          </a:p>
          <a:p>
            <a:pPr defTabSz="914400"/>
            <a:endParaRPr lang="en-GB" sz="2400">
              <a:solidFill>
                <a:srgbClr val="0072C6">
                  <a:lumMod val="60000"/>
                  <a:lumOff val="40000"/>
                </a:srgbClr>
              </a:solidFill>
              <a:latin typeface="Arial"/>
            </a:endParaRPr>
          </a:p>
          <a:p>
            <a:pPr marL="285750" indent="-285750" defTabSz="914400">
              <a:buFont typeface="Arial" panose="020B0604020202020204" pitchFamily="34" charset="0"/>
              <a:buChar char="•"/>
            </a:pPr>
            <a:r>
              <a:rPr lang="en-GB" sz="2200">
                <a:solidFill>
                  <a:prstClr val="black"/>
                </a:solidFill>
                <a:latin typeface="Arial"/>
              </a:rPr>
              <a:t>Adverts – written in the first person: ‘I’ ‘We’ ‘You’ ‘Us’</a:t>
            </a:r>
          </a:p>
          <a:p>
            <a:pPr marL="285750" indent="-285750" defTabSz="914400">
              <a:buFont typeface="Arial" panose="020B0604020202020204" pitchFamily="34" charset="0"/>
              <a:buChar char="•"/>
            </a:pPr>
            <a:r>
              <a:rPr lang="en-GB" sz="2200">
                <a:solidFill>
                  <a:prstClr val="black"/>
                </a:solidFill>
                <a:latin typeface="Arial"/>
              </a:rPr>
              <a:t>Adverts that communicate effectively</a:t>
            </a:r>
          </a:p>
          <a:p>
            <a:pPr marL="285750" indent="-285750" defTabSz="914400">
              <a:buFont typeface="Arial" panose="020B0604020202020204" pitchFamily="34" charset="0"/>
              <a:buChar char="•"/>
            </a:pPr>
            <a:r>
              <a:rPr lang="en-GB" sz="2200">
                <a:solidFill>
                  <a:prstClr val="black"/>
                </a:solidFill>
                <a:latin typeface="Arial"/>
              </a:rPr>
              <a:t>Adverts that show openness and welcome everyone – no unintended bias</a:t>
            </a:r>
          </a:p>
          <a:p>
            <a:pPr marL="285750" indent="-285750" defTabSz="914400">
              <a:buFont typeface="Arial" panose="020B0604020202020204" pitchFamily="34" charset="0"/>
              <a:buChar char="•"/>
            </a:pPr>
            <a:r>
              <a:rPr lang="en-GB" sz="2200">
                <a:solidFill>
                  <a:prstClr val="black"/>
                </a:solidFill>
                <a:latin typeface="Arial"/>
              </a:rPr>
              <a:t>Adverts that allow candidates to choose if it’s the role for them</a:t>
            </a:r>
          </a:p>
          <a:p>
            <a:pPr marL="285750" indent="-285750" defTabSz="914400">
              <a:buFont typeface="Arial" panose="020B0604020202020204" pitchFamily="34" charset="0"/>
              <a:buChar char="•"/>
            </a:pPr>
            <a:r>
              <a:rPr lang="en-GB" sz="2200">
                <a:solidFill>
                  <a:prstClr val="black"/>
                </a:solidFill>
                <a:latin typeface="Arial"/>
              </a:rPr>
              <a:t>Adverts that inspire people to want to find out more</a:t>
            </a:r>
          </a:p>
          <a:p>
            <a:pPr marL="285750" indent="-285750" defTabSz="914400">
              <a:buFont typeface="Arial" panose="020B0604020202020204" pitchFamily="34" charset="0"/>
              <a:buChar char="•"/>
            </a:pPr>
            <a:r>
              <a:rPr lang="en-GB" sz="2200">
                <a:solidFill>
                  <a:prstClr val="black"/>
                </a:solidFill>
                <a:latin typeface="Arial"/>
              </a:rPr>
              <a:t>Think multi-generational approaches</a:t>
            </a:r>
          </a:p>
          <a:p>
            <a:pPr marL="285750" indent="-285750" defTabSz="914400">
              <a:buFont typeface="Arial" panose="020B0604020202020204" pitchFamily="34" charset="0"/>
              <a:buChar char="•"/>
            </a:pPr>
            <a:endParaRPr lang="en-GB" sz="2400">
              <a:solidFill>
                <a:prstClr val="black"/>
              </a:solidFill>
              <a:latin typeface="Arial"/>
            </a:endParaRPr>
          </a:p>
        </p:txBody>
      </p:sp>
      <p:pic>
        <p:nvPicPr>
          <p:cNvPr id="2" name="Picture 1">
            <a:extLst>
              <a:ext uri="{FF2B5EF4-FFF2-40B4-BE49-F238E27FC236}">
                <a16:creationId xmlns:a16="http://schemas.microsoft.com/office/drawing/2014/main" id="{CB6F78A3-88F8-7603-D35E-03F41043BC4B}"/>
              </a:ext>
            </a:extLst>
          </p:cNvPr>
          <p:cNvPicPr>
            <a:picLocks noChangeAspect="1"/>
          </p:cNvPicPr>
          <p:nvPr/>
        </p:nvPicPr>
        <p:blipFill>
          <a:blip r:embed="rId4"/>
          <a:stretch>
            <a:fillRect/>
          </a:stretch>
        </p:blipFill>
        <p:spPr>
          <a:xfrm>
            <a:off x="4398228" y="4077072"/>
            <a:ext cx="3778746" cy="2519164"/>
          </a:xfrm>
          <a:prstGeom prst="rect">
            <a:avLst/>
          </a:prstGeom>
        </p:spPr>
      </p:pic>
    </p:spTree>
    <p:extLst>
      <p:ext uri="{BB962C8B-B14F-4D97-AF65-F5344CB8AC3E}">
        <p14:creationId xmlns:p14="http://schemas.microsoft.com/office/powerpoint/2010/main" val="3201599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75520" y="116632"/>
            <a:ext cx="6407926" cy="1143000"/>
          </a:xfrm>
        </p:spPr>
        <p:txBody>
          <a:bodyPr>
            <a:normAutofit fontScale="90000"/>
          </a:bodyPr>
          <a:lstStyle/>
          <a:p>
            <a:pPr algn="l"/>
            <a:r>
              <a:rPr lang="en-GB" sz="3600"/>
              <a:t>Where we advertise typically….</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813"/>
          <a:stretch/>
        </p:blipFill>
        <p:spPr bwMode="auto">
          <a:xfrm>
            <a:off x="1746946" y="4423582"/>
            <a:ext cx="6048672" cy="1339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278" y="1556792"/>
            <a:ext cx="4010025" cy="2400300"/>
          </a:xfrm>
          <a:prstGeom prst="rect">
            <a:avLst/>
          </a:prstGeom>
          <a:noFill/>
          <a:ln w="9525">
            <a:solidFill>
              <a:schemeClr val="tx2">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8088" y="1700809"/>
            <a:ext cx="2590716" cy="1850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32305" y="5000022"/>
            <a:ext cx="1710445" cy="173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4-Point Star 1"/>
          <p:cNvSpPr/>
          <p:nvPr/>
        </p:nvSpPr>
        <p:spPr>
          <a:xfrm>
            <a:off x="9552384" y="4272508"/>
            <a:ext cx="360040" cy="397396"/>
          </a:xfrm>
          <a:prstGeom prst="star4">
            <a:avLst/>
          </a:prstGeom>
          <a:solidFill>
            <a:srgbClr val="FFFF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Arial"/>
            </a:endParaRPr>
          </a:p>
        </p:txBody>
      </p:sp>
      <p:sp>
        <p:nvSpPr>
          <p:cNvPr id="9" name="4-Point Star 8"/>
          <p:cNvSpPr/>
          <p:nvPr/>
        </p:nvSpPr>
        <p:spPr>
          <a:xfrm>
            <a:off x="10056441" y="4813641"/>
            <a:ext cx="251023" cy="338056"/>
          </a:xfrm>
          <a:prstGeom prst="star4">
            <a:avLst/>
          </a:prstGeom>
          <a:solidFill>
            <a:srgbClr val="FFFF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Arial"/>
            </a:endParaRPr>
          </a:p>
        </p:txBody>
      </p:sp>
      <p:sp>
        <p:nvSpPr>
          <p:cNvPr id="10" name="4-Point Star 9"/>
          <p:cNvSpPr/>
          <p:nvPr/>
        </p:nvSpPr>
        <p:spPr>
          <a:xfrm>
            <a:off x="8783939" y="4526167"/>
            <a:ext cx="180020" cy="287474"/>
          </a:xfrm>
          <a:prstGeom prst="star4">
            <a:avLst/>
          </a:prstGeom>
          <a:solidFill>
            <a:srgbClr val="FFFF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Arial"/>
            </a:endParaRPr>
          </a:p>
        </p:txBody>
      </p:sp>
      <p:sp>
        <p:nvSpPr>
          <p:cNvPr id="11" name="4-Point Star 10"/>
          <p:cNvSpPr/>
          <p:nvPr/>
        </p:nvSpPr>
        <p:spPr>
          <a:xfrm>
            <a:off x="8300008" y="5151697"/>
            <a:ext cx="360040" cy="397396"/>
          </a:xfrm>
          <a:prstGeom prst="star4">
            <a:avLst/>
          </a:prstGeom>
          <a:solidFill>
            <a:srgbClr val="FFFF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Arial"/>
            </a:endParaRPr>
          </a:p>
        </p:txBody>
      </p:sp>
      <p:sp>
        <p:nvSpPr>
          <p:cNvPr id="12" name="4-Point Star 11"/>
          <p:cNvSpPr/>
          <p:nvPr/>
        </p:nvSpPr>
        <p:spPr>
          <a:xfrm>
            <a:off x="8514956" y="6291994"/>
            <a:ext cx="290187" cy="198698"/>
          </a:xfrm>
          <a:prstGeom prst="star4">
            <a:avLst/>
          </a:prstGeom>
          <a:solidFill>
            <a:srgbClr val="FFFF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Arial"/>
            </a:endParaRPr>
          </a:p>
        </p:txBody>
      </p:sp>
      <p:sp>
        <p:nvSpPr>
          <p:cNvPr id="4" name="TextBox 3">
            <a:extLst>
              <a:ext uri="{FF2B5EF4-FFF2-40B4-BE49-F238E27FC236}">
                <a16:creationId xmlns:a16="http://schemas.microsoft.com/office/drawing/2014/main" id="{2F607F19-4B1C-EC38-2D65-4DC19C951589}"/>
              </a:ext>
            </a:extLst>
          </p:cNvPr>
          <p:cNvSpPr txBox="1"/>
          <p:nvPr/>
        </p:nvSpPr>
        <p:spPr>
          <a:xfrm>
            <a:off x="1974526" y="1516142"/>
            <a:ext cx="813043" cy="369332"/>
          </a:xfrm>
          <a:prstGeom prst="rect">
            <a:avLst/>
          </a:prstGeom>
          <a:noFill/>
        </p:spPr>
        <p:txBody>
          <a:bodyPr wrap="none" rtlCol="0">
            <a:spAutoFit/>
          </a:bodyPr>
          <a:lstStyle/>
          <a:p>
            <a:pPr defTabSz="914400"/>
            <a:r>
              <a:rPr lang="en-GB">
                <a:solidFill>
                  <a:prstClr val="black"/>
                </a:solidFill>
                <a:latin typeface="Arial"/>
              </a:rPr>
              <a:t>TRAC</a:t>
            </a:r>
          </a:p>
        </p:txBody>
      </p:sp>
    </p:spTree>
    <p:extLst>
      <p:ext uri="{BB962C8B-B14F-4D97-AF65-F5344CB8AC3E}">
        <p14:creationId xmlns:p14="http://schemas.microsoft.com/office/powerpoint/2010/main" val="1049269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80377" y="5657960"/>
            <a:ext cx="1062373" cy="107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03513" y="188640"/>
            <a:ext cx="6418981" cy="3046988"/>
          </a:xfrm>
          <a:prstGeom prst="rect">
            <a:avLst/>
          </a:prstGeom>
          <a:noFill/>
        </p:spPr>
        <p:txBody>
          <a:bodyPr wrap="square" rtlCol="0">
            <a:spAutoFit/>
          </a:bodyPr>
          <a:lstStyle/>
          <a:p>
            <a:pPr defTabSz="914400"/>
            <a:r>
              <a:rPr lang="en-GB" sz="2400" dirty="0">
                <a:solidFill>
                  <a:srgbClr val="0072C6"/>
                </a:solidFill>
                <a:latin typeface="Arial"/>
              </a:rPr>
              <a:t>Working with local partners: </a:t>
            </a:r>
          </a:p>
          <a:p>
            <a:pPr defTabSz="914400"/>
            <a:endParaRPr lang="en-GB" sz="2400" dirty="0">
              <a:solidFill>
                <a:prstClr val="black"/>
              </a:solidFill>
              <a:latin typeface="Arial"/>
            </a:endParaRPr>
          </a:p>
          <a:p>
            <a:pPr marL="342900" indent="-342900" defTabSz="914400">
              <a:buFont typeface="Arial" panose="020B0604020202020204" pitchFamily="34" charset="0"/>
              <a:buChar char="•"/>
            </a:pPr>
            <a:r>
              <a:rPr lang="en-GB" sz="2400" dirty="0">
                <a:solidFill>
                  <a:prstClr val="black"/>
                </a:solidFill>
                <a:latin typeface="Arial"/>
              </a:rPr>
              <a:t>Three local Councils</a:t>
            </a:r>
          </a:p>
          <a:p>
            <a:pPr marL="342900" indent="-342900" defTabSz="914400">
              <a:buFont typeface="Arial" panose="020B0604020202020204" pitchFamily="34" charset="0"/>
              <a:buChar char="•"/>
            </a:pPr>
            <a:r>
              <a:rPr lang="en-GB" sz="2400" dirty="0">
                <a:solidFill>
                  <a:prstClr val="black"/>
                </a:solidFill>
                <a:latin typeface="Arial"/>
              </a:rPr>
              <a:t>Three local Job Centres</a:t>
            </a:r>
          </a:p>
          <a:p>
            <a:pPr marL="342900" indent="-342900" defTabSz="914400">
              <a:buFont typeface="Arial" panose="020B0604020202020204" pitchFamily="34" charset="0"/>
              <a:buChar char="•"/>
            </a:pPr>
            <a:r>
              <a:rPr lang="en-GB" sz="2400" dirty="0">
                <a:solidFill>
                  <a:prstClr val="black"/>
                </a:solidFill>
                <a:latin typeface="Arial"/>
              </a:rPr>
              <a:t>All Colleges/Sixth Forms</a:t>
            </a:r>
          </a:p>
          <a:p>
            <a:pPr marL="342900" indent="-342900" defTabSz="914400">
              <a:buFont typeface="Arial" panose="020B0604020202020204" pitchFamily="34" charset="0"/>
              <a:buChar char="•"/>
            </a:pPr>
            <a:r>
              <a:rPr lang="en-GB" sz="2400" dirty="0">
                <a:solidFill>
                  <a:prstClr val="black"/>
                </a:solidFill>
                <a:latin typeface="Arial"/>
              </a:rPr>
              <a:t>Third Sector organisations – to help us and help candidates</a:t>
            </a:r>
          </a:p>
          <a:p>
            <a:pPr marL="342900" indent="-342900" defTabSz="914400">
              <a:buFont typeface="Arial" panose="020B0604020202020204" pitchFamily="34" charset="0"/>
              <a:buChar char="•"/>
            </a:pPr>
            <a:r>
              <a:rPr lang="en-GB" sz="2400" dirty="0">
                <a:solidFill>
                  <a:prstClr val="black"/>
                </a:solidFill>
                <a:latin typeface="Arial"/>
              </a:rPr>
              <a:t>Local businesses</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7769" y="3284984"/>
            <a:ext cx="4990031" cy="33843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15098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80377" y="5657960"/>
            <a:ext cx="1062373" cy="107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65252" y="1124744"/>
            <a:ext cx="7787133" cy="2677656"/>
          </a:xfrm>
          <a:prstGeom prst="rect">
            <a:avLst/>
          </a:prstGeom>
          <a:noFill/>
        </p:spPr>
        <p:txBody>
          <a:bodyPr wrap="square" rtlCol="0">
            <a:spAutoFit/>
          </a:bodyPr>
          <a:lstStyle/>
          <a:p>
            <a:pPr defTabSz="914400"/>
            <a:r>
              <a:rPr lang="en-GB" sz="2400" dirty="0">
                <a:solidFill>
                  <a:srgbClr val="0072C6"/>
                </a:solidFill>
                <a:latin typeface="Arial"/>
              </a:rPr>
              <a:t>Physical presence in our Job Centres:</a:t>
            </a:r>
          </a:p>
          <a:p>
            <a:pPr marL="285750" indent="-285750" defTabSz="914400">
              <a:buFont typeface="Arial" panose="020B0604020202020204" pitchFamily="34" charset="0"/>
              <a:buChar char="•"/>
            </a:pPr>
            <a:endParaRPr lang="en-GB" sz="2400" dirty="0">
              <a:solidFill>
                <a:prstClr val="black"/>
              </a:solidFill>
              <a:latin typeface="Arial"/>
            </a:endParaRPr>
          </a:p>
          <a:p>
            <a:pPr marL="285750" indent="-285750" defTabSz="914400">
              <a:buFont typeface="Arial" panose="020B0604020202020204" pitchFamily="34" charset="0"/>
              <a:buChar char="•"/>
            </a:pPr>
            <a:r>
              <a:rPr lang="en-GB" sz="2400" dirty="0">
                <a:solidFill>
                  <a:prstClr val="black"/>
                </a:solidFill>
                <a:latin typeface="Arial"/>
              </a:rPr>
              <a:t>Attend regularly – people booked on and drop in</a:t>
            </a:r>
          </a:p>
          <a:p>
            <a:pPr marL="285750" indent="-285750" defTabSz="914400">
              <a:buFont typeface="Arial" panose="020B0604020202020204" pitchFamily="34" charset="0"/>
              <a:buChar char="•"/>
            </a:pPr>
            <a:r>
              <a:rPr lang="en-GB" sz="2400" dirty="0">
                <a:solidFill>
                  <a:prstClr val="black"/>
                </a:solidFill>
                <a:latin typeface="Arial"/>
              </a:rPr>
              <a:t>Candidates can discuss things openly with us</a:t>
            </a:r>
          </a:p>
          <a:p>
            <a:pPr marL="285750" indent="-285750" defTabSz="914400">
              <a:buFont typeface="Arial" panose="020B0604020202020204" pitchFamily="34" charset="0"/>
              <a:buChar char="•"/>
            </a:pPr>
            <a:r>
              <a:rPr lang="en-GB" sz="2400" dirty="0">
                <a:solidFill>
                  <a:prstClr val="black"/>
                </a:solidFill>
                <a:latin typeface="Arial"/>
              </a:rPr>
              <a:t>Helps dispel myths/builds trust</a:t>
            </a:r>
          </a:p>
          <a:p>
            <a:pPr marL="285750" indent="-285750" defTabSz="914400">
              <a:buFont typeface="Arial" panose="020B0604020202020204" pitchFamily="34" charset="0"/>
              <a:buChar char="•"/>
            </a:pPr>
            <a:r>
              <a:rPr lang="en-GB" sz="2400" dirty="0">
                <a:solidFill>
                  <a:prstClr val="black"/>
                </a:solidFill>
                <a:latin typeface="Arial"/>
              </a:rPr>
              <a:t>Offer support to candidates to apply</a:t>
            </a:r>
          </a:p>
          <a:p>
            <a:pPr marL="285750" indent="-285750" defTabSz="914400">
              <a:buFont typeface="Arial" panose="020B0604020202020204" pitchFamily="34" charset="0"/>
              <a:buChar char="•"/>
            </a:pPr>
            <a:r>
              <a:rPr lang="en-GB" sz="2400" dirty="0">
                <a:solidFill>
                  <a:prstClr val="black"/>
                </a:solidFill>
                <a:latin typeface="Arial"/>
              </a:rPr>
              <a:t>Inspire candidates</a:t>
            </a:r>
          </a:p>
        </p:txBody>
      </p:sp>
      <p:pic>
        <p:nvPicPr>
          <p:cNvPr id="2" name="Picture 1">
            <a:extLst>
              <a:ext uri="{FF2B5EF4-FFF2-40B4-BE49-F238E27FC236}">
                <a16:creationId xmlns:a16="http://schemas.microsoft.com/office/drawing/2014/main" id="{6A37DDA2-7C79-16F2-1E32-53FF5364ED2C}"/>
              </a:ext>
            </a:extLst>
          </p:cNvPr>
          <p:cNvPicPr>
            <a:picLocks noChangeAspect="1"/>
          </p:cNvPicPr>
          <p:nvPr/>
        </p:nvPicPr>
        <p:blipFill>
          <a:blip r:embed="rId4"/>
          <a:stretch>
            <a:fillRect/>
          </a:stretch>
        </p:blipFill>
        <p:spPr>
          <a:xfrm>
            <a:off x="3768861" y="3933056"/>
            <a:ext cx="3779912" cy="1899406"/>
          </a:xfrm>
          <a:prstGeom prst="rect">
            <a:avLst/>
          </a:prstGeom>
        </p:spPr>
      </p:pic>
    </p:spTree>
    <p:extLst>
      <p:ext uri="{BB962C8B-B14F-4D97-AF65-F5344CB8AC3E}">
        <p14:creationId xmlns:p14="http://schemas.microsoft.com/office/powerpoint/2010/main" val="40596277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80377" y="5657960"/>
            <a:ext cx="1062373" cy="107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03513" y="692696"/>
            <a:ext cx="8551205" cy="523220"/>
          </a:xfrm>
          <a:prstGeom prst="rect">
            <a:avLst/>
          </a:prstGeom>
          <a:noFill/>
        </p:spPr>
        <p:txBody>
          <a:bodyPr wrap="square" rtlCol="0">
            <a:spAutoFit/>
          </a:bodyPr>
          <a:lstStyle/>
          <a:p>
            <a:pPr defTabSz="914400"/>
            <a:r>
              <a:rPr lang="en-GB" sz="2800" dirty="0">
                <a:solidFill>
                  <a:srgbClr val="0072C6"/>
                </a:solidFill>
                <a:latin typeface="Arial"/>
              </a:rPr>
              <a:t>Getting out into local communities</a:t>
            </a:r>
          </a:p>
        </p:txBody>
      </p:sp>
      <p:pic>
        <p:nvPicPr>
          <p:cNvPr id="5" name="Picture 4">
            <a:extLst>
              <a:ext uri="{FF2B5EF4-FFF2-40B4-BE49-F238E27FC236}">
                <a16:creationId xmlns:a16="http://schemas.microsoft.com/office/drawing/2014/main" id="{6C98FFB6-A298-B0B2-EF4C-A30607B6E7CA}"/>
              </a:ext>
            </a:extLst>
          </p:cNvPr>
          <p:cNvPicPr>
            <a:picLocks noChangeAspect="1"/>
          </p:cNvPicPr>
          <p:nvPr/>
        </p:nvPicPr>
        <p:blipFill>
          <a:blip r:embed="rId4"/>
          <a:stretch>
            <a:fillRect/>
          </a:stretch>
        </p:blipFill>
        <p:spPr>
          <a:xfrm>
            <a:off x="1991545" y="1430400"/>
            <a:ext cx="3418149" cy="4857027"/>
          </a:xfrm>
          <a:prstGeom prst="rect">
            <a:avLst/>
          </a:prstGeom>
          <a:ln>
            <a:solidFill>
              <a:schemeClr val="tx1"/>
            </a:solidFill>
          </a:ln>
        </p:spPr>
      </p:pic>
      <p:pic>
        <p:nvPicPr>
          <p:cNvPr id="7" name="Picture 6">
            <a:extLst>
              <a:ext uri="{FF2B5EF4-FFF2-40B4-BE49-F238E27FC236}">
                <a16:creationId xmlns:a16="http://schemas.microsoft.com/office/drawing/2014/main" id="{2B0A12F0-9590-5F19-98E7-86EA2779F34D}"/>
              </a:ext>
            </a:extLst>
          </p:cNvPr>
          <p:cNvPicPr>
            <a:picLocks noChangeAspect="1"/>
          </p:cNvPicPr>
          <p:nvPr/>
        </p:nvPicPr>
        <p:blipFill>
          <a:blip r:embed="rId5"/>
          <a:stretch>
            <a:fillRect/>
          </a:stretch>
        </p:blipFill>
        <p:spPr>
          <a:xfrm>
            <a:off x="6154600" y="2887872"/>
            <a:ext cx="3856962" cy="1942081"/>
          </a:xfrm>
          <a:prstGeom prst="rect">
            <a:avLst/>
          </a:prstGeom>
        </p:spPr>
      </p:pic>
    </p:spTree>
    <p:extLst>
      <p:ext uri="{BB962C8B-B14F-4D97-AF65-F5344CB8AC3E}">
        <p14:creationId xmlns:p14="http://schemas.microsoft.com/office/powerpoint/2010/main" val="14496082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80377" y="5657960"/>
            <a:ext cx="1062373" cy="107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03513" y="692696"/>
            <a:ext cx="8551205" cy="523220"/>
          </a:xfrm>
          <a:prstGeom prst="rect">
            <a:avLst/>
          </a:prstGeom>
          <a:noFill/>
        </p:spPr>
        <p:txBody>
          <a:bodyPr wrap="square" rtlCol="0">
            <a:spAutoFit/>
          </a:bodyPr>
          <a:lstStyle/>
          <a:p>
            <a:pPr defTabSz="914400"/>
            <a:r>
              <a:rPr lang="en-GB" sz="2800" dirty="0">
                <a:solidFill>
                  <a:srgbClr val="0072C6"/>
                </a:solidFill>
                <a:latin typeface="Arial"/>
              </a:rPr>
              <a:t>Getting out into local communities</a:t>
            </a:r>
          </a:p>
        </p:txBody>
      </p:sp>
      <p:pic>
        <p:nvPicPr>
          <p:cNvPr id="3" name="Picture 2">
            <a:extLst>
              <a:ext uri="{FF2B5EF4-FFF2-40B4-BE49-F238E27FC236}">
                <a16:creationId xmlns:a16="http://schemas.microsoft.com/office/drawing/2014/main" id="{695F4319-8497-4FE6-509A-40F48D310E63}"/>
              </a:ext>
            </a:extLst>
          </p:cNvPr>
          <p:cNvPicPr>
            <a:picLocks noChangeAspect="1"/>
          </p:cNvPicPr>
          <p:nvPr/>
        </p:nvPicPr>
        <p:blipFill>
          <a:blip r:embed="rId4"/>
          <a:stretch>
            <a:fillRect/>
          </a:stretch>
        </p:blipFill>
        <p:spPr>
          <a:xfrm>
            <a:off x="5762107" y="1484784"/>
            <a:ext cx="4464992" cy="2729086"/>
          </a:xfrm>
          <a:prstGeom prst="rect">
            <a:avLst/>
          </a:prstGeom>
        </p:spPr>
      </p:pic>
      <p:pic>
        <p:nvPicPr>
          <p:cNvPr id="9" name="Picture 8">
            <a:extLst>
              <a:ext uri="{FF2B5EF4-FFF2-40B4-BE49-F238E27FC236}">
                <a16:creationId xmlns:a16="http://schemas.microsoft.com/office/drawing/2014/main" id="{10C67072-C12E-CA34-AF40-01660268B656}"/>
              </a:ext>
            </a:extLst>
          </p:cNvPr>
          <p:cNvPicPr>
            <a:picLocks noChangeAspect="1"/>
          </p:cNvPicPr>
          <p:nvPr/>
        </p:nvPicPr>
        <p:blipFill>
          <a:blip r:embed="rId5"/>
          <a:stretch>
            <a:fillRect/>
          </a:stretch>
        </p:blipFill>
        <p:spPr>
          <a:xfrm>
            <a:off x="1649251" y="3737244"/>
            <a:ext cx="6129070" cy="3117883"/>
          </a:xfrm>
          <a:prstGeom prst="rect">
            <a:avLst/>
          </a:prstGeom>
          <a:ln>
            <a:solidFill>
              <a:schemeClr val="tx1"/>
            </a:solidFill>
          </a:ln>
        </p:spPr>
      </p:pic>
      <p:pic>
        <p:nvPicPr>
          <p:cNvPr id="11" name="Picture 10">
            <a:extLst>
              <a:ext uri="{FF2B5EF4-FFF2-40B4-BE49-F238E27FC236}">
                <a16:creationId xmlns:a16="http://schemas.microsoft.com/office/drawing/2014/main" id="{33DF4160-037F-1E61-F8F1-BA9522897DA4}"/>
              </a:ext>
            </a:extLst>
          </p:cNvPr>
          <p:cNvPicPr>
            <a:picLocks noChangeAspect="1"/>
          </p:cNvPicPr>
          <p:nvPr/>
        </p:nvPicPr>
        <p:blipFill>
          <a:blip r:embed="rId6"/>
          <a:stretch>
            <a:fillRect/>
          </a:stretch>
        </p:blipFill>
        <p:spPr>
          <a:xfrm>
            <a:off x="6037273" y="3817813"/>
            <a:ext cx="1619250" cy="619125"/>
          </a:xfrm>
          <a:prstGeom prst="rect">
            <a:avLst/>
          </a:prstGeom>
        </p:spPr>
      </p:pic>
      <p:pic>
        <p:nvPicPr>
          <p:cNvPr id="13" name="Picture 12">
            <a:extLst>
              <a:ext uri="{FF2B5EF4-FFF2-40B4-BE49-F238E27FC236}">
                <a16:creationId xmlns:a16="http://schemas.microsoft.com/office/drawing/2014/main" id="{C227D4AF-2A93-7803-5234-511E0BAEE6CD}"/>
              </a:ext>
            </a:extLst>
          </p:cNvPr>
          <p:cNvPicPr>
            <a:picLocks noChangeAspect="1"/>
          </p:cNvPicPr>
          <p:nvPr/>
        </p:nvPicPr>
        <p:blipFill>
          <a:blip r:embed="rId7"/>
          <a:stretch>
            <a:fillRect/>
          </a:stretch>
        </p:blipFill>
        <p:spPr>
          <a:xfrm>
            <a:off x="3279198" y="5757536"/>
            <a:ext cx="4344774" cy="1084530"/>
          </a:xfrm>
          <a:prstGeom prst="rect">
            <a:avLst/>
          </a:prstGeom>
        </p:spPr>
      </p:pic>
    </p:spTree>
    <p:extLst>
      <p:ext uri="{BB962C8B-B14F-4D97-AF65-F5344CB8AC3E}">
        <p14:creationId xmlns:p14="http://schemas.microsoft.com/office/powerpoint/2010/main" val="1459297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29D8-808E-B9C2-FE9E-C8289DC4E5CE}"/>
              </a:ext>
            </a:extLst>
          </p:cNvPr>
          <p:cNvSpPr>
            <a:spLocks noGrp="1"/>
          </p:cNvSpPr>
          <p:nvPr>
            <p:ph type="title"/>
          </p:nvPr>
        </p:nvSpPr>
        <p:spPr>
          <a:xfrm>
            <a:off x="446652" y="992968"/>
            <a:ext cx="10641498" cy="611649"/>
          </a:xfrm>
        </p:spPr>
        <p:txBody>
          <a:bodyPr/>
          <a:lstStyle/>
          <a:p>
            <a:r>
              <a:rPr lang="en-GB">
                <a:solidFill>
                  <a:srgbClr val="0070C0"/>
                </a:solidFill>
              </a:rPr>
              <a:t>Aims of the webinar</a:t>
            </a:r>
          </a:p>
        </p:txBody>
      </p:sp>
      <p:sp>
        <p:nvSpPr>
          <p:cNvPr id="3" name="Content Placeholder 2">
            <a:extLst>
              <a:ext uri="{FF2B5EF4-FFF2-40B4-BE49-F238E27FC236}">
                <a16:creationId xmlns:a16="http://schemas.microsoft.com/office/drawing/2014/main" id="{21D11A73-2A00-C6FB-5AAE-3D44A0AE0416}"/>
              </a:ext>
            </a:extLst>
          </p:cNvPr>
          <p:cNvSpPr>
            <a:spLocks noGrp="1"/>
          </p:cNvSpPr>
          <p:nvPr>
            <p:ph sz="quarter" idx="10"/>
          </p:nvPr>
        </p:nvSpPr>
        <p:spPr>
          <a:xfrm>
            <a:off x="446652" y="1842334"/>
            <a:ext cx="9960092" cy="4202156"/>
          </a:xfrm>
        </p:spPr>
        <p:txBody>
          <a:bodyPr>
            <a:normAutofit/>
          </a:bodyPr>
          <a:lstStyle/>
          <a:p>
            <a:pPr marL="342900" lvl="0" indent="-342900">
              <a:buFont typeface="+mj-lt"/>
              <a:buAutoNum type="arabicPeriod"/>
            </a:pPr>
            <a:r>
              <a:rPr lang="en-GB" sz="2400">
                <a:solidFill>
                  <a:srgbClr val="002060"/>
                </a:solidFill>
                <a:ea typeface="Times New Roman" panose="02020603050405020304" pitchFamily="18" charset="0"/>
              </a:rPr>
              <a:t>To r</a:t>
            </a:r>
            <a:r>
              <a:rPr lang="en-GB" sz="2400">
                <a:solidFill>
                  <a:srgbClr val="002060"/>
                </a:solidFill>
                <a:effectLst/>
                <a:ea typeface="Times New Roman" panose="02020603050405020304" pitchFamily="18" charset="0"/>
              </a:rPr>
              <a:t>ecognise the importance of widening participation and improving equality, diversity, inclusion and belonging for AHP support workforce</a:t>
            </a:r>
          </a:p>
          <a:p>
            <a:pPr marL="342900" lvl="0" indent="-342900">
              <a:buFont typeface="+mj-lt"/>
              <a:buAutoNum type="arabicPeriod"/>
            </a:pPr>
            <a:endParaRPr lang="en-GB" sz="2400">
              <a:solidFill>
                <a:srgbClr val="002060"/>
              </a:solidFill>
              <a:effectLst/>
              <a:ea typeface="Calibri" panose="020F0502020204030204" pitchFamily="34" charset="0"/>
            </a:endParaRPr>
          </a:p>
          <a:p>
            <a:pPr marL="342900" lvl="0" indent="-342900">
              <a:buFont typeface="+mj-lt"/>
              <a:buAutoNum type="arabicPeriod"/>
            </a:pPr>
            <a:r>
              <a:rPr lang="en-GB" sz="2400">
                <a:solidFill>
                  <a:srgbClr val="002060"/>
                </a:solidFill>
                <a:ea typeface="Times New Roman" panose="02020603050405020304" pitchFamily="18" charset="0"/>
              </a:rPr>
              <a:t>To u</a:t>
            </a:r>
            <a:r>
              <a:rPr lang="en-GB" sz="2400">
                <a:solidFill>
                  <a:srgbClr val="002060"/>
                </a:solidFill>
                <a:effectLst/>
                <a:ea typeface="Times New Roman" panose="02020603050405020304" pitchFamily="18" charset="0"/>
              </a:rPr>
              <a:t>nderstand the benefits of inclusive recruitment approaches for staff, services, patients</a:t>
            </a:r>
            <a:r>
              <a:rPr lang="en-GB" sz="2400">
                <a:solidFill>
                  <a:srgbClr val="002060"/>
                </a:solidFill>
                <a:ea typeface="Times New Roman" panose="02020603050405020304" pitchFamily="18" charset="0"/>
              </a:rPr>
              <a:t> </a:t>
            </a:r>
            <a:r>
              <a:rPr lang="en-GB" sz="2400">
                <a:solidFill>
                  <a:srgbClr val="002060"/>
                </a:solidFill>
                <a:effectLst/>
                <a:ea typeface="Times New Roman" panose="02020603050405020304" pitchFamily="18" charset="0"/>
              </a:rPr>
              <a:t>and communities</a:t>
            </a:r>
          </a:p>
          <a:p>
            <a:pPr marL="342900" lvl="0" indent="-342900">
              <a:buFont typeface="+mj-lt"/>
              <a:buAutoNum type="arabicPeriod"/>
            </a:pPr>
            <a:endParaRPr lang="en-GB" sz="2400">
              <a:solidFill>
                <a:srgbClr val="002060"/>
              </a:solidFill>
              <a:effectLst/>
              <a:ea typeface="Calibri" panose="020F0502020204030204" pitchFamily="34" charset="0"/>
            </a:endParaRPr>
          </a:p>
          <a:p>
            <a:pPr marL="342900" lvl="0" indent="-342900">
              <a:buFont typeface="+mj-lt"/>
              <a:buAutoNum type="arabicPeriod"/>
            </a:pPr>
            <a:r>
              <a:rPr lang="en-GB" sz="2400">
                <a:solidFill>
                  <a:srgbClr val="002060"/>
                </a:solidFill>
                <a:ea typeface="Times New Roman" panose="02020603050405020304" pitchFamily="18" charset="0"/>
              </a:rPr>
              <a:t>To </a:t>
            </a:r>
            <a:r>
              <a:rPr lang="en-GB" sz="2400">
                <a:solidFill>
                  <a:srgbClr val="002060"/>
                </a:solidFill>
                <a:effectLst/>
                <a:ea typeface="Times New Roman" panose="02020603050405020304" pitchFamily="18" charset="0"/>
              </a:rPr>
              <a:t>identify common barriers, enablers and best practice, including grow your own recruitment approaches and lessons learned from the national HCSW programme</a:t>
            </a:r>
            <a:endParaRPr lang="en-GB" sz="2400">
              <a:solidFill>
                <a:srgbClr val="002060"/>
              </a:solidFill>
              <a:ea typeface="Times New Roman" panose="02020603050405020304" pitchFamily="18" charset="0"/>
            </a:endParaRPr>
          </a:p>
          <a:p>
            <a:endParaRPr lang="en-GB"/>
          </a:p>
        </p:txBody>
      </p:sp>
      <p:pic>
        <p:nvPicPr>
          <p:cNvPr id="4" name="Picture 3" descr="A picture containing text&#10;&#10;Description automatically generated">
            <a:extLst>
              <a:ext uri="{FF2B5EF4-FFF2-40B4-BE49-F238E27FC236}">
                <a16:creationId xmlns:a16="http://schemas.microsoft.com/office/drawing/2014/main" id="{CDF65651-5BB7-57D5-9676-82B7581D906A}"/>
              </a:ext>
            </a:extLst>
          </p:cNvPr>
          <p:cNvPicPr>
            <a:picLocks noChangeAspect="1"/>
          </p:cNvPicPr>
          <p:nvPr/>
        </p:nvPicPr>
        <p:blipFill>
          <a:blip r:embed="rId2"/>
          <a:stretch>
            <a:fillRect/>
          </a:stretch>
        </p:blipFill>
        <p:spPr>
          <a:xfrm>
            <a:off x="10406744" y="1231197"/>
            <a:ext cx="1769752" cy="5626803"/>
          </a:xfrm>
          <a:prstGeom prst="rect">
            <a:avLst/>
          </a:prstGeom>
        </p:spPr>
      </p:pic>
    </p:spTree>
    <p:extLst>
      <p:ext uri="{BB962C8B-B14F-4D97-AF65-F5344CB8AC3E}">
        <p14:creationId xmlns:p14="http://schemas.microsoft.com/office/powerpoint/2010/main" val="15937592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80377" y="5657960"/>
            <a:ext cx="1062373" cy="107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31505" y="671568"/>
            <a:ext cx="8551205" cy="461665"/>
          </a:xfrm>
          <a:prstGeom prst="rect">
            <a:avLst/>
          </a:prstGeom>
          <a:noFill/>
        </p:spPr>
        <p:txBody>
          <a:bodyPr wrap="square" rtlCol="0">
            <a:spAutoFit/>
          </a:bodyPr>
          <a:lstStyle/>
          <a:p>
            <a:pPr defTabSz="914400"/>
            <a:r>
              <a:rPr lang="en-GB" sz="2400" dirty="0">
                <a:solidFill>
                  <a:srgbClr val="0072C6"/>
                </a:solidFill>
                <a:latin typeface="Arial"/>
              </a:rPr>
              <a:t>Inspire local people: </a:t>
            </a:r>
            <a:r>
              <a:rPr lang="en-GB" sz="2400" i="1" dirty="0">
                <a:solidFill>
                  <a:srgbClr val="0072C6"/>
                </a:solidFill>
                <a:latin typeface="Arial"/>
              </a:rPr>
              <a:t>Showcasing our world</a:t>
            </a:r>
          </a:p>
        </p:txBody>
      </p:sp>
      <p:pic>
        <p:nvPicPr>
          <p:cNvPr id="5" name="Picture 4">
            <a:extLst>
              <a:ext uri="{FF2B5EF4-FFF2-40B4-BE49-F238E27FC236}">
                <a16:creationId xmlns:a16="http://schemas.microsoft.com/office/drawing/2014/main" id="{443BE6A9-14FD-5A62-3A05-525182B56369}"/>
              </a:ext>
            </a:extLst>
          </p:cNvPr>
          <p:cNvPicPr>
            <a:picLocks noChangeAspect="1"/>
          </p:cNvPicPr>
          <p:nvPr/>
        </p:nvPicPr>
        <p:blipFill>
          <a:blip r:embed="rId4"/>
          <a:stretch>
            <a:fillRect/>
          </a:stretch>
        </p:blipFill>
        <p:spPr>
          <a:xfrm>
            <a:off x="4007768" y="1484784"/>
            <a:ext cx="3659882" cy="5127970"/>
          </a:xfrm>
          <a:prstGeom prst="rect">
            <a:avLst/>
          </a:prstGeom>
        </p:spPr>
      </p:pic>
    </p:spTree>
    <p:extLst>
      <p:ext uri="{BB962C8B-B14F-4D97-AF65-F5344CB8AC3E}">
        <p14:creationId xmlns:p14="http://schemas.microsoft.com/office/powerpoint/2010/main" val="33709574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80377" y="5657960"/>
            <a:ext cx="1062373" cy="107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03513" y="764704"/>
            <a:ext cx="6480720" cy="2677656"/>
          </a:xfrm>
          <a:prstGeom prst="rect">
            <a:avLst/>
          </a:prstGeom>
          <a:noFill/>
        </p:spPr>
        <p:txBody>
          <a:bodyPr wrap="square" rtlCol="0">
            <a:spAutoFit/>
          </a:bodyPr>
          <a:lstStyle/>
          <a:p>
            <a:pPr marL="285750" indent="-285750" defTabSz="914400">
              <a:buFont typeface="Arial" panose="020B0604020202020204" pitchFamily="34" charset="0"/>
              <a:buChar char="•"/>
            </a:pPr>
            <a:r>
              <a:rPr lang="en-GB" sz="2400" dirty="0">
                <a:solidFill>
                  <a:prstClr val="black"/>
                </a:solidFill>
                <a:latin typeface="Arial"/>
              </a:rPr>
              <a:t>Social media campaigns across local groups – show inside our world:</a:t>
            </a:r>
          </a:p>
          <a:p>
            <a:pPr defTabSz="914400"/>
            <a:endParaRPr lang="en-GB" sz="2400" dirty="0">
              <a:solidFill>
                <a:prstClr val="black"/>
              </a:solidFill>
              <a:latin typeface="Arial"/>
            </a:endParaRPr>
          </a:p>
          <a:p>
            <a:pPr marL="742950" lvl="1" indent="-285750" defTabSz="914400">
              <a:buFont typeface="Arial" panose="020B0604020202020204" pitchFamily="34" charset="0"/>
              <a:buChar char="•"/>
            </a:pPr>
            <a:r>
              <a:rPr lang="en-GB" sz="2400" dirty="0">
                <a:solidFill>
                  <a:srgbClr val="0072C6"/>
                </a:solidFill>
                <a:latin typeface="Arial"/>
              </a:rPr>
              <a:t>Twitter</a:t>
            </a:r>
          </a:p>
          <a:p>
            <a:pPr marL="742950" lvl="1" indent="-285750" defTabSz="914400">
              <a:buFont typeface="Arial" panose="020B0604020202020204" pitchFamily="34" charset="0"/>
              <a:buChar char="•"/>
            </a:pPr>
            <a:r>
              <a:rPr lang="en-GB" sz="2400" dirty="0">
                <a:solidFill>
                  <a:srgbClr val="0072C6"/>
                </a:solidFill>
                <a:latin typeface="Arial"/>
              </a:rPr>
              <a:t>Facebook</a:t>
            </a:r>
          </a:p>
          <a:p>
            <a:pPr marL="742950" lvl="1" indent="-285750" defTabSz="914400">
              <a:buFont typeface="Arial" panose="020B0604020202020204" pitchFamily="34" charset="0"/>
              <a:buChar char="•"/>
            </a:pPr>
            <a:r>
              <a:rPr lang="en-GB" sz="2400" dirty="0">
                <a:solidFill>
                  <a:srgbClr val="0072C6"/>
                </a:solidFill>
                <a:latin typeface="Arial"/>
              </a:rPr>
              <a:t>Instagram</a:t>
            </a:r>
          </a:p>
          <a:p>
            <a:pPr marL="742950" lvl="1" indent="-285750" defTabSz="914400">
              <a:buFont typeface="Arial" panose="020B0604020202020204" pitchFamily="34" charset="0"/>
              <a:buChar char="•"/>
            </a:pPr>
            <a:r>
              <a:rPr lang="en-GB" sz="2400" dirty="0">
                <a:solidFill>
                  <a:srgbClr val="0072C6"/>
                </a:solidFill>
                <a:latin typeface="Arial"/>
              </a:rPr>
              <a:t>LinkedIn</a:t>
            </a: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513" y="3847604"/>
            <a:ext cx="3312368" cy="262098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2">
            <a:extLst>
              <a:ext uri="{FF2B5EF4-FFF2-40B4-BE49-F238E27FC236}">
                <a16:creationId xmlns:a16="http://schemas.microsoft.com/office/drawing/2014/main" id="{DDD67E5F-261E-9ACD-1932-07703ED84DCE}"/>
              </a:ext>
            </a:extLst>
          </p:cNvPr>
          <p:cNvPicPr>
            <a:picLocks noChangeAspect="1"/>
          </p:cNvPicPr>
          <p:nvPr/>
        </p:nvPicPr>
        <p:blipFill>
          <a:blip r:embed="rId5"/>
          <a:stretch>
            <a:fillRect/>
          </a:stretch>
        </p:blipFill>
        <p:spPr>
          <a:xfrm>
            <a:off x="5879977" y="3490622"/>
            <a:ext cx="2969565" cy="2996952"/>
          </a:xfrm>
          <a:prstGeom prst="rect">
            <a:avLst/>
          </a:prstGeom>
          <a:ln>
            <a:solidFill>
              <a:schemeClr val="tx1"/>
            </a:solidFill>
          </a:ln>
        </p:spPr>
      </p:pic>
    </p:spTree>
    <p:extLst>
      <p:ext uri="{BB962C8B-B14F-4D97-AF65-F5344CB8AC3E}">
        <p14:creationId xmlns:p14="http://schemas.microsoft.com/office/powerpoint/2010/main" val="40597675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80377" y="5657960"/>
            <a:ext cx="1062373" cy="107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49861" y="476672"/>
            <a:ext cx="6696744" cy="2308324"/>
          </a:xfrm>
          <a:prstGeom prst="rect">
            <a:avLst/>
          </a:prstGeom>
          <a:noFill/>
        </p:spPr>
        <p:txBody>
          <a:bodyPr wrap="square" rtlCol="0">
            <a:spAutoFit/>
          </a:bodyPr>
          <a:lstStyle/>
          <a:p>
            <a:pPr defTabSz="914400"/>
            <a:r>
              <a:rPr lang="en-GB" sz="2400" dirty="0">
                <a:solidFill>
                  <a:prstClr val="black"/>
                </a:solidFill>
                <a:latin typeface="Arial"/>
              </a:rPr>
              <a:t>Our Widening Participation team develop &amp; deliver in-house programmes:</a:t>
            </a:r>
          </a:p>
          <a:p>
            <a:pPr defTabSz="914400"/>
            <a:endParaRPr lang="en-GB" sz="2400" dirty="0">
              <a:solidFill>
                <a:prstClr val="black"/>
              </a:solidFill>
              <a:latin typeface="Arial"/>
            </a:endParaRPr>
          </a:p>
          <a:p>
            <a:pPr marL="742950" lvl="1" indent="-285750" defTabSz="914400">
              <a:buFont typeface="Arial" panose="020B0604020202020204" pitchFamily="34" charset="0"/>
              <a:buChar char="•"/>
            </a:pPr>
            <a:r>
              <a:rPr lang="en-GB" sz="2400" dirty="0">
                <a:solidFill>
                  <a:srgbClr val="00B0F0"/>
                </a:solidFill>
                <a:latin typeface="Arial"/>
              </a:rPr>
              <a:t>1 week Ready. Steady. Apply</a:t>
            </a:r>
          </a:p>
          <a:p>
            <a:pPr marL="742950" lvl="1" indent="-285750" defTabSz="914400">
              <a:buFont typeface="Arial" panose="020B0604020202020204" pitchFamily="34" charset="0"/>
              <a:buChar char="•"/>
            </a:pPr>
            <a:r>
              <a:rPr lang="en-GB" sz="2400" dirty="0">
                <a:solidFill>
                  <a:srgbClr val="00B0F0"/>
                </a:solidFill>
                <a:latin typeface="Arial"/>
              </a:rPr>
              <a:t>2 week – Reboot</a:t>
            </a:r>
          </a:p>
          <a:p>
            <a:pPr marL="742950" lvl="1" indent="-285750" defTabSz="914400">
              <a:buFont typeface="Arial" panose="020B0604020202020204" pitchFamily="34" charset="0"/>
              <a:buChar char="•"/>
            </a:pPr>
            <a:r>
              <a:rPr lang="en-GB" sz="2400" dirty="0">
                <a:solidFill>
                  <a:srgbClr val="00B0F0"/>
                </a:solidFill>
                <a:latin typeface="Arial"/>
              </a:rPr>
              <a:t>6 – 8 week Pre-employment course</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561" y="3068960"/>
            <a:ext cx="5898231"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2265" y="3356992"/>
            <a:ext cx="1343025"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xplosion 2 2"/>
          <p:cNvSpPr/>
          <p:nvPr/>
        </p:nvSpPr>
        <p:spPr>
          <a:xfrm>
            <a:off x="9514694" y="3068960"/>
            <a:ext cx="601191" cy="576064"/>
          </a:xfrm>
          <a:prstGeom prst="irregularSeal2">
            <a:avLst/>
          </a:prstGeom>
          <a:solidFill>
            <a:srgbClr val="FFC000"/>
          </a:solidFill>
          <a:ln>
            <a:solidFill>
              <a:srgbClr val="0072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Arial"/>
            </a:endParaRPr>
          </a:p>
        </p:txBody>
      </p:sp>
      <p:sp>
        <p:nvSpPr>
          <p:cNvPr id="8" name="Explosion 2 7"/>
          <p:cNvSpPr/>
          <p:nvPr/>
        </p:nvSpPr>
        <p:spPr>
          <a:xfrm rot="3429979">
            <a:off x="8190255" y="5012061"/>
            <a:ext cx="601191" cy="576064"/>
          </a:xfrm>
          <a:prstGeom prst="irregularSeal2">
            <a:avLst/>
          </a:prstGeom>
          <a:solidFill>
            <a:srgbClr val="FFC000"/>
          </a:solidFill>
          <a:ln>
            <a:solidFill>
              <a:srgbClr val="0072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Arial"/>
            </a:endParaRPr>
          </a:p>
        </p:txBody>
      </p:sp>
    </p:spTree>
    <p:extLst>
      <p:ext uri="{BB962C8B-B14F-4D97-AF65-F5344CB8AC3E}">
        <p14:creationId xmlns:p14="http://schemas.microsoft.com/office/powerpoint/2010/main" val="35010866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80377" y="5657960"/>
            <a:ext cx="1062373" cy="107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847529" y="980729"/>
            <a:ext cx="6642100" cy="1200329"/>
          </a:xfrm>
          <a:prstGeom prst="rect">
            <a:avLst/>
          </a:prstGeom>
          <a:noFill/>
        </p:spPr>
        <p:txBody>
          <a:bodyPr wrap="square" rtlCol="0">
            <a:spAutoFit/>
          </a:bodyPr>
          <a:lstStyle/>
          <a:p>
            <a:pPr marL="285750" indent="-285750" defTabSz="914400">
              <a:buFont typeface="Arial" panose="020B0604020202020204" pitchFamily="34" charset="0"/>
              <a:buChar char="•"/>
            </a:pPr>
            <a:r>
              <a:rPr lang="en-GB" sz="2400" dirty="0">
                <a:solidFill>
                  <a:prstClr val="black"/>
                </a:solidFill>
                <a:latin typeface="Arial"/>
              </a:rPr>
              <a:t>Taking every opportunity we have to promote our roles – even </a:t>
            </a:r>
            <a:r>
              <a:rPr lang="en-GB" sz="2400" dirty="0">
                <a:solidFill>
                  <a:srgbClr val="0072C6"/>
                </a:solidFill>
                <a:latin typeface="Arial"/>
              </a:rPr>
              <a:t>our hospital vehicles </a:t>
            </a:r>
            <a:r>
              <a:rPr lang="en-GB" sz="2400" dirty="0">
                <a:solidFill>
                  <a:prstClr val="black"/>
                </a:solidFill>
                <a:latin typeface="Arial"/>
              </a:rPr>
              <a:t>get involved</a:t>
            </a:r>
          </a:p>
        </p:txBody>
      </p:sp>
      <p:pic>
        <p:nvPicPr>
          <p:cNvPr id="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1154" b="32303"/>
          <a:stretch/>
        </p:blipFill>
        <p:spPr bwMode="auto">
          <a:xfrm>
            <a:off x="2279577" y="2392426"/>
            <a:ext cx="6593755" cy="4091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18108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80377" y="5657960"/>
            <a:ext cx="1062373" cy="107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31504" y="620689"/>
            <a:ext cx="6480720" cy="830997"/>
          </a:xfrm>
          <a:prstGeom prst="rect">
            <a:avLst/>
          </a:prstGeom>
          <a:noFill/>
        </p:spPr>
        <p:txBody>
          <a:bodyPr wrap="square" rtlCol="0">
            <a:spAutoFit/>
          </a:bodyPr>
          <a:lstStyle/>
          <a:p>
            <a:pPr marL="285750" indent="-285750" defTabSz="914400">
              <a:buFont typeface="Arial" panose="020B0604020202020204" pitchFamily="34" charset="0"/>
              <a:buChar char="•"/>
            </a:pPr>
            <a:r>
              <a:rPr lang="en-GB" sz="2400" dirty="0">
                <a:solidFill>
                  <a:prstClr val="black"/>
                </a:solidFill>
                <a:latin typeface="Arial"/>
              </a:rPr>
              <a:t>Design </a:t>
            </a:r>
            <a:r>
              <a:rPr lang="en-GB" sz="2400" dirty="0">
                <a:solidFill>
                  <a:srgbClr val="0072C6">
                    <a:lumMod val="60000"/>
                    <a:lumOff val="40000"/>
                  </a:srgbClr>
                </a:solidFill>
                <a:latin typeface="Arial"/>
              </a:rPr>
              <a:t>videos </a:t>
            </a:r>
            <a:r>
              <a:rPr lang="en-GB" sz="2400" dirty="0">
                <a:solidFill>
                  <a:prstClr val="black"/>
                </a:solidFill>
                <a:latin typeface="Arial"/>
              </a:rPr>
              <a:t>– realistic portrayal of our roles featuring real people</a:t>
            </a:r>
          </a:p>
        </p:txBody>
      </p:sp>
      <p:pic>
        <p:nvPicPr>
          <p:cNvPr id="3" name="Picture 2">
            <a:extLst>
              <a:ext uri="{FF2B5EF4-FFF2-40B4-BE49-F238E27FC236}">
                <a16:creationId xmlns:a16="http://schemas.microsoft.com/office/drawing/2014/main" id="{6EBFF588-80D7-60F9-F6A7-B0F2D193B3A9}"/>
              </a:ext>
            </a:extLst>
          </p:cNvPr>
          <p:cNvPicPr>
            <a:picLocks noChangeAspect="1"/>
          </p:cNvPicPr>
          <p:nvPr/>
        </p:nvPicPr>
        <p:blipFill>
          <a:blip r:embed="rId4"/>
          <a:stretch>
            <a:fillRect/>
          </a:stretch>
        </p:blipFill>
        <p:spPr>
          <a:xfrm>
            <a:off x="1769995" y="1916832"/>
            <a:ext cx="7422349" cy="4505633"/>
          </a:xfrm>
          <a:prstGeom prst="rect">
            <a:avLst/>
          </a:prstGeom>
        </p:spPr>
      </p:pic>
      <p:pic>
        <p:nvPicPr>
          <p:cNvPr id="7" name="Picture 6">
            <a:extLst>
              <a:ext uri="{FF2B5EF4-FFF2-40B4-BE49-F238E27FC236}">
                <a16:creationId xmlns:a16="http://schemas.microsoft.com/office/drawing/2014/main" id="{650C6C1F-C3FC-B347-372D-879447C9D6FC}"/>
              </a:ext>
            </a:extLst>
          </p:cNvPr>
          <p:cNvPicPr>
            <a:picLocks noChangeAspect="1"/>
          </p:cNvPicPr>
          <p:nvPr/>
        </p:nvPicPr>
        <p:blipFill>
          <a:blip r:embed="rId5"/>
          <a:stretch>
            <a:fillRect/>
          </a:stretch>
        </p:blipFill>
        <p:spPr>
          <a:xfrm>
            <a:off x="7176120" y="1988841"/>
            <a:ext cx="1143000" cy="447675"/>
          </a:xfrm>
          <a:prstGeom prst="rect">
            <a:avLst/>
          </a:prstGeom>
        </p:spPr>
      </p:pic>
    </p:spTree>
    <p:extLst>
      <p:ext uri="{BB962C8B-B14F-4D97-AF65-F5344CB8AC3E}">
        <p14:creationId xmlns:p14="http://schemas.microsoft.com/office/powerpoint/2010/main" val="28173620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80377" y="5657960"/>
            <a:ext cx="1062373" cy="107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75521" y="764705"/>
            <a:ext cx="6336704" cy="461665"/>
          </a:xfrm>
          <a:prstGeom prst="rect">
            <a:avLst/>
          </a:prstGeom>
          <a:noFill/>
        </p:spPr>
        <p:txBody>
          <a:bodyPr wrap="square" rtlCol="0">
            <a:spAutoFit/>
          </a:bodyPr>
          <a:lstStyle/>
          <a:p>
            <a:pPr defTabSz="914400"/>
            <a:r>
              <a:rPr lang="en-GB" sz="2400" dirty="0">
                <a:solidFill>
                  <a:prstClr val="black"/>
                </a:solidFill>
                <a:latin typeface="Arial"/>
              </a:rPr>
              <a:t>Develop </a:t>
            </a:r>
            <a:r>
              <a:rPr lang="en-GB" sz="2400" dirty="0">
                <a:solidFill>
                  <a:srgbClr val="0072C6">
                    <a:lumMod val="60000"/>
                    <a:lumOff val="40000"/>
                  </a:srgbClr>
                </a:solidFill>
                <a:latin typeface="Arial"/>
              </a:rPr>
              <a:t>recruitment campaigns:</a:t>
            </a:r>
          </a:p>
        </p:txBody>
      </p:sp>
      <p:sp>
        <p:nvSpPr>
          <p:cNvPr id="2" name="TextBox 1">
            <a:extLst>
              <a:ext uri="{FF2B5EF4-FFF2-40B4-BE49-F238E27FC236}">
                <a16:creationId xmlns:a16="http://schemas.microsoft.com/office/drawing/2014/main" id="{CD152551-67D3-7C23-B630-C8B40B312380}"/>
              </a:ext>
            </a:extLst>
          </p:cNvPr>
          <p:cNvSpPr txBox="1"/>
          <p:nvPr/>
        </p:nvSpPr>
        <p:spPr>
          <a:xfrm>
            <a:off x="1919536" y="1844825"/>
            <a:ext cx="7560840" cy="4401205"/>
          </a:xfrm>
          <a:prstGeom prst="rect">
            <a:avLst/>
          </a:prstGeom>
          <a:noFill/>
        </p:spPr>
        <p:txBody>
          <a:bodyPr wrap="square" rtlCol="0">
            <a:spAutoFit/>
          </a:bodyPr>
          <a:lstStyle/>
          <a:p>
            <a:pPr marL="285750" indent="-285750" defTabSz="914400">
              <a:buFont typeface="Arial" panose="020B0604020202020204" pitchFamily="34" charset="0"/>
              <a:buChar char="•"/>
            </a:pPr>
            <a:r>
              <a:rPr lang="en-GB" sz="2800" dirty="0">
                <a:solidFill>
                  <a:prstClr val="black"/>
                </a:solidFill>
                <a:latin typeface="Arial"/>
              </a:rPr>
              <a:t>Think where your candidate is now and how you need to reach them</a:t>
            </a:r>
          </a:p>
          <a:p>
            <a:pPr marL="285750" indent="-285750" defTabSz="914400">
              <a:buFont typeface="Arial" panose="020B0604020202020204" pitchFamily="34" charset="0"/>
              <a:buChar char="•"/>
            </a:pPr>
            <a:r>
              <a:rPr lang="en-GB" sz="2800" dirty="0">
                <a:solidFill>
                  <a:prstClr val="black"/>
                </a:solidFill>
                <a:latin typeface="Arial"/>
              </a:rPr>
              <a:t>Think about the diversity of candidates and approaches to reach them</a:t>
            </a:r>
          </a:p>
          <a:p>
            <a:pPr marL="285750" indent="-285750" defTabSz="914400">
              <a:buFont typeface="Arial" panose="020B0604020202020204" pitchFamily="34" charset="0"/>
              <a:buChar char="•"/>
            </a:pPr>
            <a:r>
              <a:rPr lang="en-GB" sz="2800" dirty="0">
                <a:solidFill>
                  <a:prstClr val="black"/>
                </a:solidFill>
                <a:latin typeface="Arial"/>
              </a:rPr>
              <a:t>So much more than just NHS Jobs/TRAC</a:t>
            </a:r>
          </a:p>
          <a:p>
            <a:pPr marL="285750" indent="-285750" defTabSz="914400">
              <a:buFont typeface="Arial" panose="020B0604020202020204" pitchFamily="34" charset="0"/>
              <a:buChar char="•"/>
            </a:pPr>
            <a:r>
              <a:rPr lang="en-GB" sz="2800" dirty="0">
                <a:solidFill>
                  <a:prstClr val="black"/>
                </a:solidFill>
                <a:latin typeface="Arial"/>
              </a:rPr>
              <a:t>Community engagement is key</a:t>
            </a:r>
          </a:p>
          <a:p>
            <a:pPr marL="285750" indent="-285750" defTabSz="914400">
              <a:buFont typeface="Arial" panose="020B0604020202020204" pitchFamily="34" charset="0"/>
              <a:buChar char="•"/>
            </a:pPr>
            <a:r>
              <a:rPr lang="en-GB" sz="2800" dirty="0">
                <a:solidFill>
                  <a:prstClr val="black"/>
                </a:solidFill>
                <a:latin typeface="Arial"/>
              </a:rPr>
              <a:t>Encourage managers to get their teams involves</a:t>
            </a:r>
          </a:p>
          <a:p>
            <a:pPr marL="285750" indent="-285750" defTabSz="914400">
              <a:buFont typeface="Arial" panose="020B0604020202020204" pitchFamily="34" charset="0"/>
              <a:buChar char="•"/>
            </a:pPr>
            <a:endParaRPr lang="en-GB" sz="2800" dirty="0">
              <a:solidFill>
                <a:prstClr val="black"/>
              </a:solidFill>
              <a:latin typeface="Arial"/>
            </a:endParaRPr>
          </a:p>
          <a:p>
            <a:pPr marL="285750" indent="-285750" defTabSz="914400">
              <a:buFont typeface="Arial" panose="020B0604020202020204" pitchFamily="34" charset="0"/>
              <a:buChar char="•"/>
            </a:pPr>
            <a:endParaRPr lang="en-GB" sz="2800" dirty="0">
              <a:solidFill>
                <a:prstClr val="black"/>
              </a:solidFill>
              <a:latin typeface="Arial"/>
            </a:endParaRPr>
          </a:p>
        </p:txBody>
      </p:sp>
    </p:spTree>
    <p:extLst>
      <p:ext uri="{BB962C8B-B14F-4D97-AF65-F5344CB8AC3E}">
        <p14:creationId xmlns:p14="http://schemas.microsoft.com/office/powerpoint/2010/main" val="2391313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92A542-E270-CB46-2CDA-432DAB98341C}"/>
              </a:ext>
            </a:extLst>
          </p:cNvPr>
          <p:cNvPicPr>
            <a:picLocks noChangeAspect="1"/>
          </p:cNvPicPr>
          <p:nvPr/>
        </p:nvPicPr>
        <p:blipFill>
          <a:blip r:embed="rId3"/>
          <a:stretch>
            <a:fillRect/>
          </a:stretch>
        </p:blipFill>
        <p:spPr>
          <a:xfrm>
            <a:off x="4265378" y="4470529"/>
            <a:ext cx="3661244" cy="2227388"/>
          </a:xfrm>
          <a:prstGeom prst="rect">
            <a:avLst/>
          </a:prstGeom>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80377" y="5657960"/>
            <a:ext cx="1062373" cy="107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61284" y="544529"/>
            <a:ext cx="6165338" cy="584775"/>
          </a:xfrm>
          <a:prstGeom prst="rect">
            <a:avLst/>
          </a:prstGeom>
          <a:noFill/>
        </p:spPr>
        <p:txBody>
          <a:bodyPr wrap="square" rtlCol="0">
            <a:spAutoFit/>
          </a:bodyPr>
          <a:lstStyle/>
          <a:p>
            <a:pPr defTabSz="914400"/>
            <a:r>
              <a:rPr lang="en-GB" sz="3200" dirty="0">
                <a:solidFill>
                  <a:srgbClr val="0072C6"/>
                </a:solidFill>
                <a:latin typeface="Arial"/>
              </a:rPr>
              <a:t>Supporting candidates to apply:</a:t>
            </a:r>
          </a:p>
        </p:txBody>
      </p:sp>
      <p:sp>
        <p:nvSpPr>
          <p:cNvPr id="2" name="TextBox 1">
            <a:extLst>
              <a:ext uri="{FF2B5EF4-FFF2-40B4-BE49-F238E27FC236}">
                <a16:creationId xmlns:a16="http://schemas.microsoft.com/office/drawing/2014/main" id="{BA072856-DA28-D3F6-52C1-4FFF3C4201E9}"/>
              </a:ext>
            </a:extLst>
          </p:cNvPr>
          <p:cNvSpPr txBox="1"/>
          <p:nvPr/>
        </p:nvSpPr>
        <p:spPr>
          <a:xfrm>
            <a:off x="1658116" y="1553120"/>
            <a:ext cx="8326316" cy="3539430"/>
          </a:xfrm>
          <a:prstGeom prst="rect">
            <a:avLst/>
          </a:prstGeom>
          <a:noFill/>
        </p:spPr>
        <p:txBody>
          <a:bodyPr wrap="square" rtlCol="0">
            <a:spAutoFit/>
          </a:bodyPr>
          <a:lstStyle/>
          <a:p>
            <a:pPr marL="285750" indent="-285750" defTabSz="914400">
              <a:buFont typeface="Arial" panose="020B0604020202020204" pitchFamily="34" charset="0"/>
              <a:buChar char="•"/>
            </a:pPr>
            <a:r>
              <a:rPr lang="en-GB" sz="2800" dirty="0">
                <a:solidFill>
                  <a:prstClr val="black"/>
                </a:solidFill>
                <a:latin typeface="Arial"/>
              </a:rPr>
              <a:t>Encourage people to seek support and identify where from </a:t>
            </a:r>
            <a:r>
              <a:rPr lang="en-GB" sz="2800" dirty="0" err="1">
                <a:solidFill>
                  <a:prstClr val="black"/>
                </a:solidFill>
                <a:latin typeface="Arial"/>
              </a:rPr>
              <a:t>ie</a:t>
            </a:r>
            <a:r>
              <a:rPr lang="en-GB" sz="2800" dirty="0">
                <a:solidFill>
                  <a:prstClr val="black"/>
                </a:solidFill>
                <a:latin typeface="Arial"/>
              </a:rPr>
              <a:t> Job Centre or partners organisation</a:t>
            </a:r>
          </a:p>
          <a:p>
            <a:pPr marL="285750" indent="-285750" defTabSz="914400">
              <a:buFont typeface="Arial" panose="020B0604020202020204" pitchFamily="34" charset="0"/>
              <a:buChar char="•"/>
            </a:pPr>
            <a:r>
              <a:rPr lang="en-GB" sz="2800" dirty="0">
                <a:solidFill>
                  <a:prstClr val="black"/>
                </a:solidFill>
                <a:latin typeface="Arial"/>
              </a:rPr>
              <a:t>Created an e-learning application form support guide</a:t>
            </a:r>
          </a:p>
          <a:p>
            <a:pPr marL="285750" indent="-285750" defTabSz="914400">
              <a:buFont typeface="Arial" panose="020B0604020202020204" pitchFamily="34" charset="0"/>
              <a:buChar char="•"/>
            </a:pPr>
            <a:r>
              <a:rPr lang="en-GB" sz="2800" dirty="0">
                <a:solidFill>
                  <a:prstClr val="black"/>
                </a:solidFill>
                <a:latin typeface="Arial"/>
              </a:rPr>
              <a:t>Give meaningful feedback on application form to break the cycle</a:t>
            </a:r>
          </a:p>
          <a:p>
            <a:pPr marL="285750" indent="-285750" defTabSz="914400">
              <a:buFont typeface="Arial" panose="020B0604020202020204" pitchFamily="34" charset="0"/>
              <a:buChar char="•"/>
            </a:pPr>
            <a:endParaRPr lang="en-GB" sz="2800" dirty="0">
              <a:solidFill>
                <a:prstClr val="black"/>
              </a:solidFill>
              <a:latin typeface="Arial"/>
            </a:endParaRPr>
          </a:p>
        </p:txBody>
      </p:sp>
    </p:spTree>
    <p:extLst>
      <p:ext uri="{BB962C8B-B14F-4D97-AF65-F5344CB8AC3E}">
        <p14:creationId xmlns:p14="http://schemas.microsoft.com/office/powerpoint/2010/main" val="12571782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80377" y="5657960"/>
            <a:ext cx="1062373" cy="107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99036" y="1700808"/>
            <a:ext cx="7669373" cy="3416320"/>
          </a:xfrm>
          <a:prstGeom prst="rect">
            <a:avLst/>
          </a:prstGeom>
          <a:noFill/>
        </p:spPr>
        <p:txBody>
          <a:bodyPr wrap="square" rtlCol="0">
            <a:spAutoFit/>
          </a:bodyPr>
          <a:lstStyle/>
          <a:p>
            <a:pPr marL="285750" indent="-285750" defTabSz="914400">
              <a:buFont typeface="Arial" panose="020B0604020202020204" pitchFamily="34" charset="0"/>
              <a:buChar char="•"/>
            </a:pPr>
            <a:r>
              <a:rPr lang="en-GB" sz="2400" dirty="0">
                <a:solidFill>
                  <a:prstClr val="black"/>
                </a:solidFill>
                <a:latin typeface="Arial"/>
              </a:rPr>
              <a:t>Share the questions in advance</a:t>
            </a:r>
          </a:p>
          <a:p>
            <a:pPr marL="285750" indent="-285750" defTabSz="914400">
              <a:buFont typeface="Arial" panose="020B0604020202020204" pitchFamily="34" charset="0"/>
              <a:buChar char="•"/>
            </a:pPr>
            <a:r>
              <a:rPr lang="en-GB" sz="2400" dirty="0">
                <a:solidFill>
                  <a:prstClr val="black"/>
                </a:solidFill>
                <a:latin typeface="Arial"/>
              </a:rPr>
              <a:t>Encourage diversity on interview panels – perhaps include someone doing the role</a:t>
            </a:r>
          </a:p>
          <a:p>
            <a:pPr marL="285750" indent="-285750" defTabSz="914400">
              <a:buFont typeface="Arial" panose="020B0604020202020204" pitchFamily="34" charset="0"/>
              <a:buChar char="•"/>
            </a:pPr>
            <a:r>
              <a:rPr lang="en-GB" sz="2400" dirty="0">
                <a:solidFill>
                  <a:prstClr val="black"/>
                </a:solidFill>
                <a:latin typeface="Arial"/>
              </a:rPr>
              <a:t>Build in more practical assessments</a:t>
            </a:r>
          </a:p>
          <a:p>
            <a:pPr marL="285750" indent="-285750" defTabSz="914400">
              <a:buFont typeface="Arial" panose="020B0604020202020204" pitchFamily="34" charset="0"/>
              <a:buChar char="•"/>
            </a:pPr>
            <a:r>
              <a:rPr lang="en-GB" sz="2400" dirty="0">
                <a:solidFill>
                  <a:prstClr val="black"/>
                </a:solidFill>
                <a:latin typeface="Arial"/>
              </a:rPr>
              <a:t>Think about time of day/day of week</a:t>
            </a:r>
          </a:p>
          <a:p>
            <a:pPr marL="285750" indent="-285750" defTabSz="914400">
              <a:buFont typeface="Arial" panose="020B0604020202020204" pitchFamily="34" charset="0"/>
              <a:buChar char="•"/>
            </a:pPr>
            <a:r>
              <a:rPr lang="en-GB" sz="2400" dirty="0">
                <a:solidFill>
                  <a:prstClr val="black"/>
                </a:solidFill>
                <a:latin typeface="Arial"/>
              </a:rPr>
              <a:t>Think about who does the interviews – need to be engaging, put people at ease, able to probe answers to gain more understanding</a:t>
            </a:r>
          </a:p>
          <a:p>
            <a:pPr marL="285750" indent="-285750" defTabSz="914400">
              <a:buFont typeface="Arial" panose="020B0604020202020204" pitchFamily="34" charset="0"/>
              <a:buChar char="•"/>
            </a:pPr>
            <a:endParaRPr lang="en-GB" sz="2400" dirty="0">
              <a:solidFill>
                <a:prstClr val="black"/>
              </a:solidFill>
              <a:latin typeface="Arial"/>
            </a:endParaRPr>
          </a:p>
        </p:txBody>
      </p:sp>
      <p:sp>
        <p:nvSpPr>
          <p:cNvPr id="3" name="AutoShape 4" descr="Obsessed with Microsoft Teams: Microsoft's Matt Berg Explain Why"/>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GB">
              <a:solidFill>
                <a:prstClr val="black"/>
              </a:solidFill>
              <a:latin typeface="Arial"/>
            </a:endParaRPr>
          </a:p>
        </p:txBody>
      </p:sp>
      <p:sp>
        <p:nvSpPr>
          <p:cNvPr id="5" name="Title 4"/>
          <p:cNvSpPr>
            <a:spLocks noGrp="1"/>
          </p:cNvSpPr>
          <p:nvPr>
            <p:ph type="title"/>
          </p:nvPr>
        </p:nvSpPr>
        <p:spPr>
          <a:xfrm>
            <a:off x="2063552" y="759485"/>
            <a:ext cx="5486400" cy="566738"/>
          </a:xfrm>
        </p:spPr>
        <p:txBody>
          <a:bodyPr>
            <a:noAutofit/>
          </a:bodyPr>
          <a:lstStyle/>
          <a:p>
            <a:r>
              <a:rPr lang="en-GB" sz="3600" dirty="0"/>
              <a:t>The interview process</a:t>
            </a:r>
          </a:p>
        </p:txBody>
      </p:sp>
    </p:spTree>
    <p:extLst>
      <p:ext uri="{BB962C8B-B14F-4D97-AF65-F5344CB8AC3E}">
        <p14:creationId xmlns:p14="http://schemas.microsoft.com/office/powerpoint/2010/main" val="11335148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520" y="476672"/>
            <a:ext cx="7992888" cy="566738"/>
          </a:xfrm>
        </p:spPr>
        <p:txBody>
          <a:bodyPr>
            <a:noAutofit/>
          </a:bodyPr>
          <a:lstStyle/>
          <a:p>
            <a:r>
              <a:rPr lang="en-GB" sz="3600" dirty="0"/>
              <a:t>Recruiting to retain:</a:t>
            </a:r>
            <a:endParaRPr lang="en-GB" sz="2800" i="1"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80377" y="5657960"/>
            <a:ext cx="1062373" cy="107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6DFCCAC0-AC4F-C3D4-696D-B37CBF1E52CA}"/>
              </a:ext>
            </a:extLst>
          </p:cNvPr>
          <p:cNvSpPr txBox="1"/>
          <p:nvPr/>
        </p:nvSpPr>
        <p:spPr>
          <a:xfrm>
            <a:off x="1775520" y="1268760"/>
            <a:ext cx="7560840" cy="2677656"/>
          </a:xfrm>
          <a:prstGeom prst="rect">
            <a:avLst/>
          </a:prstGeom>
          <a:noFill/>
        </p:spPr>
        <p:txBody>
          <a:bodyPr wrap="square" rtlCol="0">
            <a:spAutoFit/>
          </a:bodyPr>
          <a:lstStyle/>
          <a:p>
            <a:pPr marL="285750" indent="-285750" defTabSz="914400">
              <a:buFont typeface="Arial" panose="020B0604020202020204" pitchFamily="34" charset="0"/>
              <a:buChar char="•"/>
            </a:pPr>
            <a:r>
              <a:rPr lang="en-GB" sz="2800" dirty="0">
                <a:solidFill>
                  <a:prstClr val="black"/>
                </a:solidFill>
                <a:latin typeface="Arial"/>
              </a:rPr>
              <a:t>Adverts that are realistic – setting the scene </a:t>
            </a:r>
          </a:p>
          <a:p>
            <a:pPr marL="285750" indent="-285750" defTabSz="914400">
              <a:buFont typeface="Arial" panose="020B0604020202020204" pitchFamily="34" charset="0"/>
              <a:buChar char="•"/>
            </a:pPr>
            <a:r>
              <a:rPr lang="en-GB" sz="2800" dirty="0">
                <a:solidFill>
                  <a:prstClr val="black"/>
                </a:solidFill>
                <a:latin typeface="Arial"/>
              </a:rPr>
              <a:t>Describe the role - A day in the Life of…..</a:t>
            </a:r>
          </a:p>
          <a:p>
            <a:pPr marL="285750" indent="-285750" defTabSz="914400">
              <a:buFont typeface="Arial" panose="020B0604020202020204" pitchFamily="34" charset="0"/>
              <a:buChar char="•"/>
            </a:pPr>
            <a:r>
              <a:rPr lang="en-GB" sz="2800" dirty="0">
                <a:solidFill>
                  <a:prstClr val="black"/>
                </a:solidFill>
                <a:latin typeface="Arial"/>
              </a:rPr>
              <a:t>Videos of real staff doing a real job</a:t>
            </a:r>
          </a:p>
          <a:p>
            <a:pPr marL="285750" indent="-285750" defTabSz="914400">
              <a:buFont typeface="Arial" panose="020B0604020202020204" pitchFamily="34" charset="0"/>
              <a:buChar char="•"/>
            </a:pPr>
            <a:r>
              <a:rPr lang="en-GB" sz="2800" dirty="0">
                <a:solidFill>
                  <a:prstClr val="black"/>
                </a:solidFill>
                <a:latin typeface="Arial"/>
              </a:rPr>
              <a:t>Assessments in recruitment selection to assess skills more effectively</a:t>
            </a:r>
          </a:p>
          <a:p>
            <a:pPr marL="285750" indent="-285750" defTabSz="914400">
              <a:buFont typeface="Arial" panose="020B0604020202020204" pitchFamily="34" charset="0"/>
              <a:buChar char="•"/>
            </a:pPr>
            <a:endParaRPr lang="en-GB" sz="2800" dirty="0">
              <a:solidFill>
                <a:prstClr val="black"/>
              </a:solidFill>
              <a:latin typeface="Arial"/>
            </a:endParaRPr>
          </a:p>
        </p:txBody>
      </p:sp>
      <p:pic>
        <p:nvPicPr>
          <p:cNvPr id="6" name="Picture 5">
            <a:extLst>
              <a:ext uri="{FF2B5EF4-FFF2-40B4-BE49-F238E27FC236}">
                <a16:creationId xmlns:a16="http://schemas.microsoft.com/office/drawing/2014/main" id="{EE6C3725-EF0A-7A18-9EA6-3F878D56C484}"/>
              </a:ext>
            </a:extLst>
          </p:cNvPr>
          <p:cNvPicPr>
            <a:picLocks noChangeAspect="1"/>
          </p:cNvPicPr>
          <p:nvPr/>
        </p:nvPicPr>
        <p:blipFill>
          <a:blip r:embed="rId4"/>
          <a:stretch>
            <a:fillRect/>
          </a:stretch>
        </p:blipFill>
        <p:spPr>
          <a:xfrm>
            <a:off x="4079776" y="4197666"/>
            <a:ext cx="3171972" cy="2381341"/>
          </a:xfrm>
          <a:prstGeom prst="rect">
            <a:avLst/>
          </a:prstGeom>
        </p:spPr>
      </p:pic>
    </p:spTree>
    <p:extLst>
      <p:ext uri="{BB962C8B-B14F-4D97-AF65-F5344CB8AC3E}">
        <p14:creationId xmlns:p14="http://schemas.microsoft.com/office/powerpoint/2010/main" val="31550160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520" y="692696"/>
            <a:ext cx="6048672" cy="566738"/>
          </a:xfrm>
        </p:spPr>
        <p:txBody>
          <a:bodyPr>
            <a:noAutofit/>
          </a:bodyPr>
          <a:lstStyle/>
          <a:p>
            <a:r>
              <a:rPr lang="en-GB" sz="3600" dirty="0"/>
              <a:t>Impact made:</a:t>
            </a:r>
          </a:p>
        </p:txBody>
      </p:sp>
      <p:sp>
        <p:nvSpPr>
          <p:cNvPr id="3" name="TextBox 2"/>
          <p:cNvSpPr txBox="1"/>
          <p:nvPr/>
        </p:nvSpPr>
        <p:spPr>
          <a:xfrm>
            <a:off x="2351584" y="2276871"/>
            <a:ext cx="7848872" cy="3970318"/>
          </a:xfrm>
          <a:prstGeom prst="rect">
            <a:avLst/>
          </a:prstGeom>
          <a:noFill/>
        </p:spPr>
        <p:txBody>
          <a:bodyPr wrap="square" rtlCol="0">
            <a:spAutoFit/>
          </a:bodyPr>
          <a:lstStyle/>
          <a:p>
            <a:pPr marL="285750" indent="-285750" defTabSz="914400">
              <a:buFont typeface="Arial" panose="020B0604020202020204" pitchFamily="34" charset="0"/>
              <a:buChar char="•"/>
            </a:pPr>
            <a:r>
              <a:rPr lang="en-GB" sz="2800" dirty="0">
                <a:solidFill>
                  <a:prstClr val="black"/>
                </a:solidFill>
                <a:latin typeface="Arial"/>
              </a:rPr>
              <a:t>Reduced time to hire</a:t>
            </a:r>
          </a:p>
          <a:p>
            <a:pPr marL="285750" indent="-285750" defTabSz="914400">
              <a:buFont typeface="Arial" panose="020B0604020202020204" pitchFamily="34" charset="0"/>
              <a:buChar char="•"/>
            </a:pPr>
            <a:r>
              <a:rPr lang="en-GB" sz="2800" dirty="0">
                <a:solidFill>
                  <a:prstClr val="black"/>
                </a:solidFill>
                <a:latin typeface="Arial"/>
              </a:rPr>
              <a:t>Increased quality of applications</a:t>
            </a:r>
          </a:p>
          <a:p>
            <a:pPr marL="285750" indent="-285750" defTabSz="914400">
              <a:buFont typeface="Arial" panose="020B0604020202020204" pitchFamily="34" charset="0"/>
              <a:buChar char="•"/>
            </a:pPr>
            <a:r>
              <a:rPr lang="en-GB" sz="2800" dirty="0">
                <a:solidFill>
                  <a:prstClr val="black"/>
                </a:solidFill>
                <a:latin typeface="Arial"/>
              </a:rPr>
              <a:t>Increased community reach and candidates</a:t>
            </a:r>
          </a:p>
          <a:p>
            <a:pPr marL="285750" indent="-285750" defTabSz="914400">
              <a:buFont typeface="Arial" panose="020B0604020202020204" pitchFamily="34" charset="0"/>
              <a:buChar char="•"/>
            </a:pPr>
            <a:r>
              <a:rPr lang="en-GB" sz="2800" dirty="0">
                <a:solidFill>
                  <a:prstClr val="black"/>
                </a:solidFill>
                <a:latin typeface="Arial"/>
              </a:rPr>
              <a:t>Broke down barriers and dispelled myths</a:t>
            </a:r>
          </a:p>
          <a:p>
            <a:pPr marL="285750" indent="-285750" defTabSz="914400">
              <a:buFont typeface="Arial" panose="020B0604020202020204" pitchFamily="34" charset="0"/>
              <a:buChar char="•"/>
            </a:pPr>
            <a:r>
              <a:rPr lang="en-GB" sz="2800" dirty="0">
                <a:solidFill>
                  <a:prstClr val="black"/>
                </a:solidFill>
                <a:latin typeface="Arial"/>
              </a:rPr>
              <a:t>Inspired candidates by showcasing real roles</a:t>
            </a:r>
          </a:p>
          <a:p>
            <a:pPr marL="285750" indent="-285750" defTabSz="914400">
              <a:buFont typeface="Arial" panose="020B0604020202020204" pitchFamily="34" charset="0"/>
              <a:buChar char="•"/>
            </a:pPr>
            <a:r>
              <a:rPr lang="en-GB" sz="2800" dirty="0">
                <a:solidFill>
                  <a:prstClr val="black"/>
                </a:solidFill>
                <a:latin typeface="Arial"/>
              </a:rPr>
              <a:t>Foresee retention positively impacted</a:t>
            </a:r>
          </a:p>
          <a:p>
            <a:pPr marL="285750" indent="-285750" defTabSz="914400">
              <a:buFont typeface="Arial" panose="020B0604020202020204" pitchFamily="34" charset="0"/>
              <a:buChar char="•"/>
            </a:pPr>
            <a:r>
              <a:rPr lang="en-GB" sz="2800" dirty="0">
                <a:solidFill>
                  <a:prstClr val="black"/>
                </a:solidFill>
                <a:latin typeface="Arial"/>
              </a:rPr>
              <a:t>Relationships developed with partners that will continue to flourish</a:t>
            </a:r>
          </a:p>
          <a:p>
            <a:pPr marL="285750" indent="-285750" defTabSz="914400">
              <a:buFont typeface="Arial" panose="020B0604020202020204" pitchFamily="34" charset="0"/>
              <a:buChar char="•"/>
            </a:pPr>
            <a:endParaRPr lang="en-GB" sz="2800" dirty="0">
              <a:solidFill>
                <a:prstClr val="black"/>
              </a:solidFill>
              <a:latin typeface="Arial"/>
            </a:endParaRPr>
          </a:p>
        </p:txBody>
      </p:sp>
    </p:spTree>
    <p:extLst>
      <p:ext uri="{BB962C8B-B14F-4D97-AF65-F5344CB8AC3E}">
        <p14:creationId xmlns:p14="http://schemas.microsoft.com/office/powerpoint/2010/main" val="4205712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123608-218F-49EB-AF54-E3DB5BD5BC79}"/>
              </a:ext>
            </a:extLst>
          </p:cNvPr>
          <p:cNvSpPr>
            <a:spLocks noGrp="1"/>
          </p:cNvSpPr>
          <p:nvPr>
            <p:ph idx="1"/>
          </p:nvPr>
        </p:nvSpPr>
        <p:spPr>
          <a:xfrm>
            <a:off x="559904" y="812800"/>
            <a:ext cx="6572416" cy="4744720"/>
          </a:xfrm>
          <a:solidFill>
            <a:schemeClr val="accent1">
              <a:lumMod val="20000"/>
              <a:lumOff val="80000"/>
            </a:schemeClr>
          </a:solidFill>
        </p:spPr>
        <p:txBody>
          <a:bodyPr anchor="ctr">
            <a:normAutofit/>
          </a:bodyPr>
          <a:lstStyle/>
          <a:p>
            <a:pPr marL="0" indent="0">
              <a:lnSpc>
                <a:spcPct val="114000"/>
              </a:lnSpc>
              <a:buNone/>
            </a:pPr>
            <a:r>
              <a:rPr lang="en-GB" sz="2667" i="1">
                <a:latin typeface="Arial" panose="020B0604020202020204" pitchFamily="34" charset="0"/>
                <a:ea typeface="Calibri" panose="020F0502020204030204" pitchFamily="34" charset="0"/>
              </a:rPr>
              <a:t>Our aim is to have consistent, occupation-specific and sustainable education and career development pathways for AHP support workers, </a:t>
            </a:r>
            <a:r>
              <a:rPr lang="en-GB" sz="2667" i="1">
                <a:highlight>
                  <a:srgbClr val="FFFF00"/>
                </a:highlight>
                <a:latin typeface="Arial" panose="020B0604020202020204" pitchFamily="34" charset="0"/>
                <a:ea typeface="Calibri" panose="020F0502020204030204" pitchFamily="34" charset="0"/>
              </a:rPr>
              <a:t>and fair opportunities to access these</a:t>
            </a:r>
            <a:r>
              <a:rPr lang="en-GB" sz="2667" i="1">
                <a:latin typeface="Arial" panose="020B0604020202020204" pitchFamily="34" charset="0"/>
                <a:ea typeface="Calibri" panose="020F0502020204030204" pitchFamily="34" charset="0"/>
              </a:rPr>
              <a:t>, implemented by provider services across England by April 2024</a:t>
            </a:r>
            <a:endParaRPr lang="en-GB" sz="2667">
              <a:latin typeface="Calibri" panose="020F0502020204030204" pitchFamily="34" charset="0"/>
              <a:ea typeface="Calibri" panose="020F0502020204030204" pitchFamily="34" charset="0"/>
            </a:endParaRPr>
          </a:p>
        </p:txBody>
      </p:sp>
      <p:pic>
        <p:nvPicPr>
          <p:cNvPr id="4" name="Picture 3" descr="Allied Health Professions' Support Worker Competency, Education, and Career Development Framework front cover">
            <a:extLst>
              <a:ext uri="{FF2B5EF4-FFF2-40B4-BE49-F238E27FC236}">
                <a16:creationId xmlns:a16="http://schemas.microsoft.com/office/drawing/2014/main" id="{81EC4FB7-230E-4942-92E3-5D9D5E956A01}"/>
              </a:ext>
            </a:extLst>
          </p:cNvPr>
          <p:cNvPicPr>
            <a:picLocks noChangeAspect="1"/>
          </p:cNvPicPr>
          <p:nvPr/>
        </p:nvPicPr>
        <p:blipFill>
          <a:blip r:embed="rId2"/>
          <a:stretch>
            <a:fillRect/>
          </a:stretch>
        </p:blipFill>
        <p:spPr>
          <a:xfrm>
            <a:off x="7847761" y="924560"/>
            <a:ext cx="3525208" cy="5008880"/>
          </a:xfrm>
          <a:prstGeom prst="rect">
            <a:avLst/>
          </a:prstGeom>
        </p:spPr>
      </p:pic>
      <p:sp>
        <p:nvSpPr>
          <p:cNvPr id="5" name="TextBox 4">
            <a:extLst>
              <a:ext uri="{FF2B5EF4-FFF2-40B4-BE49-F238E27FC236}">
                <a16:creationId xmlns:a16="http://schemas.microsoft.com/office/drawing/2014/main" id="{637C1C8D-0624-4AEA-8C7A-DD67D2B31DFA}"/>
              </a:ext>
            </a:extLst>
          </p:cNvPr>
          <p:cNvSpPr txBox="1"/>
          <p:nvPr/>
        </p:nvSpPr>
        <p:spPr>
          <a:xfrm>
            <a:off x="9701707" y="6434131"/>
            <a:ext cx="2374491" cy="297454"/>
          </a:xfrm>
          <a:prstGeom prst="rect">
            <a:avLst/>
          </a:prstGeom>
          <a:noFill/>
        </p:spPr>
        <p:txBody>
          <a:bodyPr wrap="square">
            <a:spAutoFit/>
          </a:bodyPr>
          <a:lstStyle/>
          <a:p>
            <a:pPr defTabSz="914377"/>
            <a:r>
              <a:rPr lang="en-GB" sz="1333" b="1">
                <a:solidFill>
                  <a:srgbClr val="005EB8"/>
                </a:solidFill>
                <a:latin typeface="Arial" panose="020B0604020202020204"/>
              </a:rPr>
              <a:t> </a:t>
            </a:r>
            <a:r>
              <a:rPr lang="en-GB" sz="1333" b="1">
                <a:solidFill>
                  <a:srgbClr val="AE2473"/>
                </a:solidFill>
                <a:latin typeface="Arial" panose="020B0604020202020204"/>
              </a:rPr>
              <a:t>#AHPsupportworkers</a:t>
            </a:r>
          </a:p>
        </p:txBody>
      </p:sp>
    </p:spTree>
    <p:extLst>
      <p:ext uri="{BB962C8B-B14F-4D97-AF65-F5344CB8AC3E}">
        <p14:creationId xmlns:p14="http://schemas.microsoft.com/office/powerpoint/2010/main" val="34641841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C2763-FEC9-C7CF-4421-A512BA4867CA}"/>
              </a:ext>
            </a:extLst>
          </p:cNvPr>
          <p:cNvSpPr>
            <a:spLocks noGrp="1"/>
          </p:cNvSpPr>
          <p:nvPr>
            <p:ph type="title"/>
          </p:nvPr>
        </p:nvSpPr>
        <p:spPr/>
        <p:txBody>
          <a:bodyPr>
            <a:noAutofit/>
          </a:bodyPr>
          <a:lstStyle/>
          <a:p>
            <a:pPr algn="l"/>
            <a:r>
              <a:rPr lang="en-US" sz="4000"/>
              <a:t>Q&amp;A Discussion </a:t>
            </a:r>
          </a:p>
        </p:txBody>
      </p:sp>
      <p:pic>
        <p:nvPicPr>
          <p:cNvPr id="6" name="Graphic 5" descr="Lights On with solid fill">
            <a:extLst>
              <a:ext uri="{FF2B5EF4-FFF2-40B4-BE49-F238E27FC236}">
                <a16:creationId xmlns:a16="http://schemas.microsoft.com/office/drawing/2014/main" id="{21BF3354-53F0-6916-4495-CEDB7B87E7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4847" y="1516506"/>
            <a:ext cx="2535935" cy="2264229"/>
          </a:xfrm>
          <a:prstGeom prst="rect">
            <a:avLst/>
          </a:prstGeom>
        </p:spPr>
      </p:pic>
      <p:sp>
        <p:nvSpPr>
          <p:cNvPr id="5" name="TextBox 4">
            <a:extLst>
              <a:ext uri="{FF2B5EF4-FFF2-40B4-BE49-F238E27FC236}">
                <a16:creationId xmlns:a16="http://schemas.microsoft.com/office/drawing/2014/main" id="{EBEFC3D6-E89E-E38B-F2D7-18927179E8CE}"/>
              </a:ext>
            </a:extLst>
          </p:cNvPr>
          <p:cNvSpPr txBox="1"/>
          <p:nvPr/>
        </p:nvSpPr>
        <p:spPr>
          <a:xfrm>
            <a:off x="691123" y="4112340"/>
            <a:ext cx="9337559" cy="1846659"/>
          </a:xfrm>
          <a:prstGeom prst="rect">
            <a:avLst/>
          </a:prstGeom>
          <a:noFill/>
          <a:ln>
            <a:noFill/>
          </a:ln>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b="0" kern="1200">
              <a:solidFill>
                <a:schemeClr val="bg2">
                  <a:lumMod val="10000"/>
                </a:schemeClr>
              </a:solidFill>
              <a:effectLst/>
              <a:latin typeface="Arial" panose="020B0604020202020204" pitchFamily="34" charset="0"/>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GB" sz="2400" kern="1200">
                <a:solidFill>
                  <a:schemeClr val="accent1"/>
                </a:solidFill>
                <a:effectLst/>
                <a:latin typeface="Arial" panose="020B0604020202020204" pitchFamily="34" charset="0"/>
                <a:cs typeface="Arial" panose="020B0604020202020204" pitchFamily="34" charset="0"/>
              </a:rPr>
              <a:t>Ruth Mhlanga, Chair, Chief Allied Health Professions Officer BAME Strategic Advisory Group </a:t>
            </a:r>
          </a:p>
          <a:p>
            <a:pPr marL="0" marR="0" lvl="0" indent="0" algn="l" defTabSz="914377" rtl="0" eaLnBrk="1" fontAlgn="auto" latinLnBrk="0" hangingPunct="1">
              <a:lnSpc>
                <a:spcPct val="100000"/>
              </a:lnSpc>
              <a:spcBef>
                <a:spcPts val="0"/>
              </a:spcBef>
              <a:spcAft>
                <a:spcPts val="0"/>
              </a:spcAft>
              <a:buClrTx/>
              <a:buSzTx/>
              <a:buFontTx/>
              <a:buNone/>
              <a:tabLst/>
              <a:defRPr/>
            </a:pPr>
            <a:r>
              <a:rPr lang="en-GB" sz="2400" kern="1200">
                <a:solidFill>
                  <a:srgbClr val="0070C0"/>
                </a:solidFill>
                <a:effectLst/>
                <a:latin typeface="Arial" panose="020B0604020202020204" pitchFamily="34" charset="0"/>
                <a:cs typeface="Arial" panose="020B0604020202020204" pitchFamily="34" charset="0"/>
              </a:rPr>
              <a:t>Rita Thakaria, Vice Chair, Chief Allied Health Professions Officer BAME Strategic Advisory Group </a:t>
            </a:r>
          </a:p>
        </p:txBody>
      </p:sp>
    </p:spTree>
    <p:extLst>
      <p:ext uri="{BB962C8B-B14F-4D97-AF65-F5344CB8AC3E}">
        <p14:creationId xmlns:p14="http://schemas.microsoft.com/office/powerpoint/2010/main" val="37227144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7719-B198-2B06-E78F-9E7BF448E273}"/>
              </a:ext>
            </a:extLst>
          </p:cNvPr>
          <p:cNvSpPr>
            <a:spLocks noGrp="1"/>
          </p:cNvSpPr>
          <p:nvPr>
            <p:ph type="title"/>
          </p:nvPr>
        </p:nvSpPr>
        <p:spPr>
          <a:xfrm>
            <a:off x="619125" y="1012765"/>
            <a:ext cx="10713049" cy="888881"/>
          </a:xfrm>
        </p:spPr>
        <p:txBody>
          <a:bodyPr/>
          <a:lstStyle/>
          <a:p>
            <a:pPr algn="l"/>
            <a:br>
              <a:rPr lang="en-GB" sz="4000"/>
            </a:br>
            <a:br>
              <a:rPr lang="en-GB" sz="4000"/>
            </a:br>
            <a:br>
              <a:rPr lang="en-GB" sz="4000"/>
            </a:br>
            <a:r>
              <a:rPr lang="en-GB" sz="4400"/>
              <a:t>Next steps</a:t>
            </a:r>
            <a:br>
              <a:rPr lang="en-GB" sz="4000"/>
            </a:br>
            <a:br>
              <a:rPr lang="en-GB" sz="4000"/>
            </a:br>
            <a:r>
              <a:rPr lang="en-GB" sz="2800"/>
              <a:t>Menti.com</a:t>
            </a:r>
            <a:br>
              <a:rPr lang="en-GB" sz="2800"/>
            </a:br>
            <a:br>
              <a:rPr lang="en-GB" sz="2800"/>
            </a:br>
            <a:r>
              <a:rPr lang="en-GB" sz="2800"/>
              <a:t>Code: </a:t>
            </a:r>
            <a:r>
              <a:rPr lang="en-GB" sz="2800">
                <a:solidFill>
                  <a:srgbClr val="0070C0"/>
                </a:solidFill>
              </a:rPr>
              <a:t>5783 1250</a:t>
            </a:r>
            <a:endParaRPr lang="en-GB" sz="4000"/>
          </a:p>
        </p:txBody>
      </p:sp>
      <p:pic>
        <p:nvPicPr>
          <p:cNvPr id="5" name="Content Placeholder 4" descr="A qr code on a white background&#10;&#10;Description automatically generated">
            <a:extLst>
              <a:ext uri="{FF2B5EF4-FFF2-40B4-BE49-F238E27FC236}">
                <a16:creationId xmlns:a16="http://schemas.microsoft.com/office/drawing/2014/main" id="{A568DC3D-B08E-D394-A52C-998B78C97460}"/>
              </a:ext>
            </a:extLst>
          </p:cNvPr>
          <p:cNvPicPr>
            <a:picLocks noGrp="1" noChangeAspect="1"/>
          </p:cNvPicPr>
          <p:nvPr>
            <p:ph sz="quarter" idx="10"/>
          </p:nvPr>
        </p:nvPicPr>
        <p:blipFill>
          <a:blip r:embed="rId2"/>
          <a:stretch>
            <a:fillRect/>
          </a:stretch>
        </p:blipFill>
        <p:spPr>
          <a:xfrm>
            <a:off x="4238243" y="1777319"/>
            <a:ext cx="3734182" cy="3734182"/>
          </a:xfrm>
          <a:prstGeom prst="rect">
            <a:avLst/>
          </a:prstGeom>
        </p:spPr>
      </p:pic>
      <p:pic>
        <p:nvPicPr>
          <p:cNvPr id="8" name="Picture 7" descr="Cartoon bee with megaphone">
            <a:extLst>
              <a:ext uri="{FF2B5EF4-FFF2-40B4-BE49-F238E27FC236}">
                <a16:creationId xmlns:a16="http://schemas.microsoft.com/office/drawing/2014/main" id="{D63E7523-48B0-7543-4ECD-0EFB7EB0ECAB}"/>
              </a:ext>
            </a:extLst>
          </p:cNvPr>
          <p:cNvPicPr>
            <a:picLocks noChangeAspect="1"/>
          </p:cNvPicPr>
          <p:nvPr/>
        </p:nvPicPr>
        <p:blipFill>
          <a:blip r:embed="rId3"/>
          <a:stretch>
            <a:fillRect/>
          </a:stretch>
        </p:blipFill>
        <p:spPr>
          <a:xfrm>
            <a:off x="8700945" y="2054046"/>
            <a:ext cx="2483448" cy="2396139"/>
          </a:xfrm>
          <a:prstGeom prst="rect">
            <a:avLst/>
          </a:prstGeom>
        </p:spPr>
      </p:pic>
      <p:pic>
        <p:nvPicPr>
          <p:cNvPr id="9" name="Graphic 8" descr="A phone facing sideways">
            <a:extLst>
              <a:ext uri="{FF2B5EF4-FFF2-40B4-BE49-F238E27FC236}">
                <a16:creationId xmlns:a16="http://schemas.microsoft.com/office/drawing/2014/main" id="{F9034658-B8E9-F62A-FFC4-2D2196FDE1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14297" y="3960358"/>
            <a:ext cx="619125" cy="1628775"/>
          </a:xfrm>
          <a:prstGeom prst="rect">
            <a:avLst/>
          </a:prstGeom>
        </p:spPr>
      </p:pic>
    </p:spTree>
    <p:extLst>
      <p:ext uri="{BB962C8B-B14F-4D97-AF65-F5344CB8AC3E}">
        <p14:creationId xmlns:p14="http://schemas.microsoft.com/office/powerpoint/2010/main" val="2922124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7F9A0-79B9-A413-8CAE-514F05545131}"/>
              </a:ext>
            </a:extLst>
          </p:cNvPr>
          <p:cNvSpPr>
            <a:spLocks noGrp="1"/>
          </p:cNvSpPr>
          <p:nvPr>
            <p:ph type="title"/>
          </p:nvPr>
        </p:nvSpPr>
        <p:spPr>
          <a:xfrm>
            <a:off x="775251" y="1089731"/>
            <a:ext cx="10641498" cy="611649"/>
          </a:xfrm>
        </p:spPr>
        <p:txBody>
          <a:bodyPr/>
          <a:lstStyle/>
          <a:p>
            <a:pPr algn="l"/>
            <a:br>
              <a:rPr lang="en-GB" sz="4000"/>
            </a:br>
            <a:r>
              <a:rPr lang="en-GB" sz="4000"/>
              <a:t>Call to action</a:t>
            </a:r>
            <a:br>
              <a:rPr lang="en-GB" sz="4000"/>
            </a:br>
            <a:endParaRPr lang="en-GB" sz="4000"/>
          </a:p>
        </p:txBody>
      </p:sp>
      <p:sp>
        <p:nvSpPr>
          <p:cNvPr id="6" name="Rectangle: Rounded Corners 5">
            <a:extLst>
              <a:ext uri="{FF2B5EF4-FFF2-40B4-BE49-F238E27FC236}">
                <a16:creationId xmlns:a16="http://schemas.microsoft.com/office/drawing/2014/main" id="{9B3B9319-5783-D90F-4FBB-3B9B7FF32559}"/>
              </a:ext>
            </a:extLst>
          </p:cNvPr>
          <p:cNvSpPr/>
          <p:nvPr/>
        </p:nvSpPr>
        <p:spPr>
          <a:xfrm>
            <a:off x="826602" y="2599752"/>
            <a:ext cx="3314700" cy="160538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a:solidFill>
                  <a:schemeClr val="bg1"/>
                </a:solidFill>
                <a:latin typeface="Arial" panose="020B0604020202020204" pitchFamily="34" charset="0"/>
                <a:cs typeface="Arial" panose="020B0604020202020204" pitchFamily="34" charset="0"/>
              </a:rPr>
              <a:t>Share key messages and slides with your teams and colleagues</a:t>
            </a:r>
          </a:p>
          <a:p>
            <a:pPr algn="ctr"/>
            <a:endParaRPr lang="en-GB"/>
          </a:p>
        </p:txBody>
      </p:sp>
      <p:sp>
        <p:nvSpPr>
          <p:cNvPr id="7" name="Rectangle: Rounded Corners 6">
            <a:extLst>
              <a:ext uri="{FF2B5EF4-FFF2-40B4-BE49-F238E27FC236}">
                <a16:creationId xmlns:a16="http://schemas.microsoft.com/office/drawing/2014/main" id="{89C6721C-505D-8691-EDB4-1073C18CC1A0}"/>
              </a:ext>
            </a:extLst>
          </p:cNvPr>
          <p:cNvSpPr/>
          <p:nvPr/>
        </p:nvSpPr>
        <p:spPr>
          <a:xfrm>
            <a:off x="4661690" y="2618438"/>
            <a:ext cx="3314700" cy="1552267"/>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a:solidFill>
                <a:schemeClr val="bg1"/>
              </a:solidFill>
              <a:latin typeface="Arial" panose="020B0604020202020204" pitchFamily="34" charset="0"/>
              <a:cs typeface="Arial" panose="020B0604020202020204" pitchFamily="34" charset="0"/>
            </a:endParaRPr>
          </a:p>
          <a:p>
            <a:pPr algn="ctr"/>
            <a:r>
              <a:rPr lang="en-GB" b="1">
                <a:solidFill>
                  <a:schemeClr val="bg1"/>
                </a:solidFill>
                <a:latin typeface="Arial" panose="020B0604020202020204" pitchFamily="34" charset="0"/>
                <a:cs typeface="Arial" panose="020B0604020202020204" pitchFamily="34" charset="0"/>
              </a:rPr>
              <a:t>Use existing NHSE resources to support inclusive recruitment processes</a:t>
            </a:r>
          </a:p>
          <a:p>
            <a:pPr algn="ctr"/>
            <a:endParaRPr lang="en-GB"/>
          </a:p>
        </p:txBody>
      </p:sp>
      <p:sp>
        <p:nvSpPr>
          <p:cNvPr id="8" name="Rectangle: Rounded Corners 7">
            <a:extLst>
              <a:ext uri="{FF2B5EF4-FFF2-40B4-BE49-F238E27FC236}">
                <a16:creationId xmlns:a16="http://schemas.microsoft.com/office/drawing/2014/main" id="{D7A0F6C8-B037-1870-0A1C-CA191D04C7D5}"/>
              </a:ext>
            </a:extLst>
          </p:cNvPr>
          <p:cNvSpPr/>
          <p:nvPr/>
        </p:nvSpPr>
        <p:spPr>
          <a:xfrm>
            <a:off x="8353427" y="2599751"/>
            <a:ext cx="3314700" cy="1605383"/>
          </a:xfrm>
          <a:prstGeom prst="roundRect">
            <a:avLst/>
          </a:prstGeom>
          <a:solidFill>
            <a:schemeClr val="accent5">
              <a:lumMod val="60000"/>
              <a:lumOff val="40000"/>
            </a:schemeClr>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a:solidFill>
                  <a:schemeClr val="bg1"/>
                </a:solidFill>
                <a:latin typeface="Arial" panose="020B0604020202020204" pitchFamily="34" charset="0"/>
                <a:cs typeface="Arial" panose="020B0604020202020204" pitchFamily="34" charset="0"/>
              </a:rPr>
              <a:t>Review local recruitment processes</a:t>
            </a:r>
          </a:p>
          <a:p>
            <a:pPr algn="ctr"/>
            <a:endParaRPr lang="en-GB"/>
          </a:p>
        </p:txBody>
      </p:sp>
      <p:sp>
        <p:nvSpPr>
          <p:cNvPr id="9" name="Rectangle: Rounded Corners 8">
            <a:extLst>
              <a:ext uri="{FF2B5EF4-FFF2-40B4-BE49-F238E27FC236}">
                <a16:creationId xmlns:a16="http://schemas.microsoft.com/office/drawing/2014/main" id="{83FFAB8A-8D5F-1C39-D4FA-4A705FFCDEDB}"/>
              </a:ext>
            </a:extLst>
          </p:cNvPr>
          <p:cNvSpPr/>
          <p:nvPr/>
        </p:nvSpPr>
        <p:spPr>
          <a:xfrm>
            <a:off x="1828233" y="4695360"/>
            <a:ext cx="3314700" cy="1552267"/>
          </a:xfrm>
          <a:prstGeom prst="round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a:solidFill>
                  <a:schemeClr val="bg1"/>
                </a:solidFill>
                <a:latin typeface="Arial" panose="020B0604020202020204" pitchFamily="34" charset="0"/>
                <a:cs typeface="Arial" panose="020B0604020202020204" pitchFamily="34" charset="0"/>
              </a:rPr>
              <a:t>Inclusively engage with AHP support workforce</a:t>
            </a:r>
          </a:p>
          <a:p>
            <a:pPr algn="ctr"/>
            <a:endParaRPr lang="en-GB"/>
          </a:p>
        </p:txBody>
      </p:sp>
      <p:sp>
        <p:nvSpPr>
          <p:cNvPr id="10" name="Rectangle: Rounded Corners 9">
            <a:extLst>
              <a:ext uri="{FF2B5EF4-FFF2-40B4-BE49-F238E27FC236}">
                <a16:creationId xmlns:a16="http://schemas.microsoft.com/office/drawing/2014/main" id="{C39DD8DC-3AE8-6092-399D-AAFB7DB9DDE5}"/>
              </a:ext>
            </a:extLst>
          </p:cNvPr>
          <p:cNvSpPr/>
          <p:nvPr/>
        </p:nvSpPr>
        <p:spPr>
          <a:xfrm>
            <a:off x="6334126" y="4704949"/>
            <a:ext cx="3228513" cy="1618326"/>
          </a:xfrm>
          <a:prstGeom prst="roundRect">
            <a:avLst/>
          </a:prstGeom>
          <a:solidFill>
            <a:srgbClr val="0070C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a:solidFill>
                  <a:schemeClr val="bg1"/>
                </a:solidFill>
                <a:latin typeface="Arial" panose="020B0604020202020204" pitchFamily="34" charset="0"/>
                <a:cs typeface="Arial" panose="020B0604020202020204" pitchFamily="34" charset="0"/>
              </a:rPr>
              <a:t>Encourage partnership working</a:t>
            </a:r>
          </a:p>
          <a:p>
            <a:pPr algn="ctr"/>
            <a:endParaRPr lang="en-GB"/>
          </a:p>
        </p:txBody>
      </p:sp>
      <p:pic>
        <p:nvPicPr>
          <p:cNvPr id="12" name="Picture 11">
            <a:extLst>
              <a:ext uri="{FF2B5EF4-FFF2-40B4-BE49-F238E27FC236}">
                <a16:creationId xmlns:a16="http://schemas.microsoft.com/office/drawing/2014/main" id="{3D3E6016-DF72-0D10-86A3-8AE357B4A7A1}"/>
              </a:ext>
            </a:extLst>
          </p:cNvPr>
          <p:cNvPicPr>
            <a:picLocks noChangeAspect="1"/>
          </p:cNvPicPr>
          <p:nvPr/>
        </p:nvPicPr>
        <p:blipFill>
          <a:blip r:embed="rId2"/>
          <a:stretch>
            <a:fillRect/>
          </a:stretch>
        </p:blipFill>
        <p:spPr>
          <a:xfrm>
            <a:off x="6591300" y="331915"/>
            <a:ext cx="4005328" cy="1922396"/>
          </a:xfrm>
          <a:prstGeom prst="rect">
            <a:avLst/>
          </a:prstGeom>
        </p:spPr>
      </p:pic>
    </p:spTree>
    <p:extLst>
      <p:ext uri="{BB962C8B-B14F-4D97-AF65-F5344CB8AC3E}">
        <p14:creationId xmlns:p14="http://schemas.microsoft.com/office/powerpoint/2010/main" val="8289542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3E4C0C1B-1F32-3EFF-5F96-11A17F542B9C}"/>
              </a:ext>
            </a:extLst>
          </p:cNvPr>
          <p:cNvSpPr/>
          <p:nvPr/>
        </p:nvSpPr>
        <p:spPr>
          <a:xfrm>
            <a:off x="363896" y="1695451"/>
            <a:ext cx="5474929" cy="343927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9296121-78EE-CC18-F984-C932EAC0163D}"/>
              </a:ext>
            </a:extLst>
          </p:cNvPr>
          <p:cNvSpPr>
            <a:spLocks noGrp="1"/>
          </p:cNvSpPr>
          <p:nvPr>
            <p:ph type="title"/>
          </p:nvPr>
        </p:nvSpPr>
        <p:spPr>
          <a:xfrm>
            <a:off x="459145" y="971324"/>
            <a:ext cx="10641498" cy="611649"/>
          </a:xfrm>
        </p:spPr>
        <p:txBody>
          <a:bodyPr/>
          <a:lstStyle/>
          <a:p>
            <a:pPr algn="l"/>
            <a:r>
              <a:rPr lang="en-GB"/>
              <a:t>Resources and meet the team</a:t>
            </a:r>
          </a:p>
        </p:txBody>
      </p:sp>
      <p:sp>
        <p:nvSpPr>
          <p:cNvPr id="3" name="Content Placeholder 2">
            <a:extLst>
              <a:ext uri="{FF2B5EF4-FFF2-40B4-BE49-F238E27FC236}">
                <a16:creationId xmlns:a16="http://schemas.microsoft.com/office/drawing/2014/main" id="{F0B2E1DB-3383-DA37-BA4B-C56F9DB780C8}"/>
              </a:ext>
            </a:extLst>
          </p:cNvPr>
          <p:cNvSpPr>
            <a:spLocks noGrp="1"/>
          </p:cNvSpPr>
          <p:nvPr>
            <p:ph sz="quarter" idx="10"/>
          </p:nvPr>
        </p:nvSpPr>
        <p:spPr>
          <a:xfrm>
            <a:off x="459145" y="1921423"/>
            <a:ext cx="5379680" cy="3213306"/>
          </a:xfrm>
        </p:spPr>
        <p:txBody>
          <a:bodyPr/>
          <a:lstStyle/>
          <a:p>
            <a:pPr marL="0" marR="0" lvl="0" indent="0" algn="l" defTabSz="914377" rtl="0" eaLnBrk="1" fontAlgn="auto" latinLnBrk="0" hangingPunct="1">
              <a:lnSpc>
                <a:spcPct val="100000"/>
              </a:lnSpc>
              <a:spcBef>
                <a:spcPts val="800"/>
              </a:spcBef>
              <a:spcAft>
                <a:spcPts val="0"/>
              </a:spcAft>
              <a:buClrTx/>
              <a:buSzTx/>
              <a:buFontTx/>
              <a:buNone/>
              <a:tabLst/>
              <a:defRPr/>
            </a:pPr>
            <a:r>
              <a:rPr kumimoji="0" lang="en-US" altLang="en-US" sz="1800" b="1" i="0" u="none" strike="noStrike" kern="1200" cap="none" spc="0" normalizeH="0" baseline="0" noProof="0">
                <a:ln>
                  <a:noFill/>
                </a:ln>
                <a:solidFill>
                  <a:schemeClr val="bg1"/>
                </a:solidFill>
                <a:effectLst/>
                <a:uLnTx/>
                <a:uFillTx/>
                <a:latin typeface="Arial" panose="020B0604020202020204"/>
                <a:ea typeface="+mn-ea"/>
                <a:cs typeface="+mn-cs"/>
              </a:rPr>
              <a:t>National Programme Lead: </a:t>
            </a:r>
            <a:r>
              <a:rPr kumimoji="0" lang="en-US" altLang="en-US" sz="1800" b="0" i="0" u="none" strike="noStrike" kern="1200" cap="none" spc="0" normalizeH="0" baseline="0" noProof="0">
                <a:ln>
                  <a:noFill/>
                </a:ln>
                <a:solidFill>
                  <a:schemeClr val="bg1"/>
                </a:solidFill>
                <a:effectLst/>
                <a:uLnTx/>
                <a:uFillTx/>
                <a:latin typeface="Arial" panose="020B0604020202020204"/>
                <a:ea typeface="+mn-ea"/>
                <a:cs typeface="+mn-cs"/>
              </a:rPr>
              <a:t>Naomi McVey</a:t>
            </a:r>
          </a:p>
          <a:p>
            <a:pPr marL="0" marR="0" lvl="0" indent="0" algn="l" defTabSz="914377" rtl="0" eaLnBrk="1" fontAlgn="auto" latinLnBrk="0" hangingPunct="1">
              <a:lnSpc>
                <a:spcPct val="100000"/>
              </a:lnSpc>
              <a:spcBef>
                <a:spcPts val="800"/>
              </a:spcBef>
              <a:spcAft>
                <a:spcPts val="0"/>
              </a:spcAft>
              <a:buClrTx/>
              <a:buSzTx/>
              <a:buFontTx/>
              <a:buNone/>
              <a:tabLst/>
              <a:defRPr/>
            </a:pPr>
            <a:r>
              <a:rPr kumimoji="0" lang="en-US" altLang="en-US" sz="1800" b="1" i="0" u="none" strike="noStrike" kern="1200" cap="none" spc="0" normalizeH="0" baseline="0" noProof="0">
                <a:ln>
                  <a:noFill/>
                </a:ln>
                <a:solidFill>
                  <a:schemeClr val="bg1"/>
                </a:solidFill>
                <a:effectLst/>
                <a:uLnTx/>
                <a:uFillTx/>
                <a:latin typeface="Arial" panose="020B0604020202020204"/>
                <a:ea typeface="+mn-ea"/>
                <a:cs typeface="+mn-cs"/>
              </a:rPr>
              <a:t>Academic advisor</a:t>
            </a:r>
            <a:r>
              <a:rPr kumimoji="0" lang="en-US" altLang="en-US" sz="1800" b="0" i="0" u="none" strike="noStrike" kern="1200" cap="none" spc="0" normalizeH="0" baseline="0" noProof="0">
                <a:ln>
                  <a:noFill/>
                </a:ln>
                <a:solidFill>
                  <a:schemeClr val="bg1"/>
                </a:solidFill>
                <a:effectLst/>
                <a:uLnTx/>
                <a:uFillTx/>
                <a:latin typeface="Arial" panose="020B0604020202020204"/>
                <a:ea typeface="+mn-ea"/>
                <a:cs typeface="+mn-cs"/>
              </a:rPr>
              <a:t>: Richard Griffin, </a:t>
            </a:r>
            <a:r>
              <a:rPr kumimoji="0" lang="en-GB" altLang="en-US" sz="1800" b="0" i="0" u="none" strike="noStrike" kern="1200" cap="none" spc="0" normalizeH="0" baseline="0" noProof="0">
                <a:ln>
                  <a:noFill/>
                </a:ln>
                <a:solidFill>
                  <a:schemeClr val="bg1"/>
                </a:solidFill>
                <a:effectLst/>
                <a:uLnTx/>
                <a:uFillTx/>
                <a:latin typeface="Arial" panose="020B0604020202020204"/>
                <a:ea typeface="+mn-ea"/>
                <a:cs typeface="+mn-cs"/>
              </a:rPr>
              <a:t>Professor of Healthcare Management, Kings Business School</a:t>
            </a:r>
          </a:p>
          <a:p>
            <a:pPr marL="0" marR="0" lvl="0" indent="0" algn="l" defTabSz="914377" rtl="0" eaLnBrk="1" fontAlgn="auto" latinLnBrk="0" hangingPunct="1">
              <a:lnSpc>
                <a:spcPct val="100000"/>
              </a:lnSpc>
              <a:spcBef>
                <a:spcPts val="800"/>
              </a:spcBef>
              <a:spcAft>
                <a:spcPts val="0"/>
              </a:spcAft>
              <a:buClrTx/>
              <a:buSzTx/>
              <a:buFontTx/>
              <a:buNone/>
              <a:tabLst/>
              <a:defRPr/>
            </a:pPr>
            <a:r>
              <a:rPr kumimoji="0" lang="en-US" altLang="en-US" sz="1800" b="1" i="0" u="none" strike="noStrike" kern="1200" cap="none" spc="0" normalizeH="0" baseline="0" noProof="0">
                <a:ln>
                  <a:noFill/>
                </a:ln>
                <a:solidFill>
                  <a:schemeClr val="bg1"/>
                </a:solidFill>
                <a:effectLst/>
                <a:uLnTx/>
                <a:uFillTx/>
                <a:latin typeface="Arial" panose="020B0604020202020204"/>
                <a:ea typeface="+mn-ea"/>
                <a:cs typeface="+mn-cs"/>
              </a:rPr>
              <a:t>National AHP Workforce Lead</a:t>
            </a:r>
            <a:r>
              <a:rPr kumimoji="0" lang="en-US" altLang="en-US" sz="1800" b="0" i="0" u="none" strike="noStrike" kern="1200" cap="none" spc="0" normalizeH="0" baseline="0" noProof="0">
                <a:ln>
                  <a:noFill/>
                </a:ln>
                <a:solidFill>
                  <a:schemeClr val="bg1"/>
                </a:solidFill>
                <a:effectLst/>
                <a:uLnTx/>
                <a:uFillTx/>
                <a:latin typeface="Arial" panose="020B0604020202020204"/>
                <a:ea typeface="+mn-ea"/>
                <a:cs typeface="+mn-cs"/>
              </a:rPr>
              <a:t>: Suraiya Hassan </a:t>
            </a:r>
          </a:p>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a:ln>
                  <a:noFill/>
                </a:ln>
                <a:solidFill>
                  <a:schemeClr val="bg1"/>
                </a:solidFill>
                <a:effectLst/>
                <a:uLnTx/>
                <a:uFillTx/>
                <a:latin typeface="Arial" panose="020B0604020202020204"/>
                <a:ea typeface="+mn-ea"/>
                <a:cs typeface="+mn-cs"/>
              </a:rPr>
              <a:t>National AHP Workforce Lead: </a:t>
            </a:r>
            <a:r>
              <a:rPr kumimoji="0" lang="en-US" altLang="en-US" sz="1800" b="0" i="0" u="none" strike="noStrike" kern="1200" cap="none" spc="0" normalizeH="0" baseline="0" noProof="0">
                <a:ln>
                  <a:noFill/>
                </a:ln>
                <a:solidFill>
                  <a:schemeClr val="bg1"/>
                </a:solidFill>
                <a:effectLst/>
                <a:uLnTx/>
                <a:uFillTx/>
                <a:latin typeface="Arial" panose="020B0604020202020204"/>
                <a:ea typeface="+mn-ea"/>
                <a:cs typeface="+mn-cs"/>
              </a:rPr>
              <a:t>Anne Tucker</a:t>
            </a:r>
          </a:p>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a:ln>
                  <a:noFill/>
                </a:ln>
                <a:solidFill>
                  <a:schemeClr val="bg1"/>
                </a:solidFill>
                <a:effectLst/>
                <a:uLnTx/>
                <a:uFillTx/>
                <a:latin typeface="Arial" panose="020B0604020202020204"/>
                <a:ea typeface="+mn-ea"/>
                <a:cs typeface="+mn-cs"/>
              </a:rPr>
              <a:t>National AHP Clinical Fellow</a:t>
            </a:r>
            <a:r>
              <a:rPr kumimoji="0" lang="en-US" altLang="en-US" sz="1800" b="0" i="0" u="none" strike="noStrike" kern="1200" cap="none" spc="0" normalizeH="0" baseline="0" noProof="0">
                <a:ln>
                  <a:noFill/>
                </a:ln>
                <a:solidFill>
                  <a:schemeClr val="bg1"/>
                </a:solidFill>
                <a:effectLst/>
                <a:uLnTx/>
                <a:uFillTx/>
                <a:latin typeface="Arial" panose="020B0604020202020204"/>
                <a:ea typeface="+mn-ea"/>
                <a:cs typeface="+mn-cs"/>
              </a:rPr>
              <a:t>: Gaby Ford </a:t>
            </a:r>
          </a:p>
          <a:p>
            <a:pPr marL="0" marR="0" lvl="0" indent="0" algn="l" defTabSz="914377" rtl="0" eaLnBrk="1" fontAlgn="auto" latinLnBrk="0" hangingPunct="1">
              <a:lnSpc>
                <a:spcPct val="100000"/>
              </a:lnSpc>
              <a:spcBef>
                <a:spcPct val="0"/>
              </a:spcBef>
              <a:spcAft>
                <a:spcPts val="0"/>
              </a:spcAft>
              <a:buClrTx/>
              <a:buSzTx/>
              <a:buFontTx/>
              <a:buNone/>
              <a:tabLst/>
              <a:defRPr/>
            </a:pPr>
            <a:r>
              <a:rPr lang="en-US" altLang="en-US" sz="1800" b="1">
                <a:solidFill>
                  <a:schemeClr val="bg1"/>
                </a:solidFill>
                <a:latin typeface="Arial" panose="020B0604020202020204"/>
                <a:ea typeface="+mn-ea"/>
                <a:cs typeface="+mn-cs"/>
              </a:rPr>
              <a:t>National Project Manager</a:t>
            </a:r>
            <a:r>
              <a:rPr lang="en-US" altLang="en-US" sz="1800">
                <a:solidFill>
                  <a:schemeClr val="bg1"/>
                </a:solidFill>
                <a:latin typeface="Arial" panose="020B0604020202020204"/>
                <a:ea typeface="+mn-ea"/>
                <a:cs typeface="+mn-cs"/>
              </a:rPr>
              <a:t>: Louise Devlin</a:t>
            </a:r>
          </a:p>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a:ln>
                  <a:noFill/>
                </a:ln>
                <a:solidFill>
                  <a:schemeClr val="bg1"/>
                </a:solidFill>
                <a:effectLst/>
                <a:uLnTx/>
                <a:uFillTx/>
                <a:latin typeface="Arial" panose="020B0604020202020204"/>
                <a:ea typeface="+mn-ea"/>
                <a:cs typeface="+mn-cs"/>
              </a:rPr>
              <a:t>Team administrator: </a:t>
            </a:r>
            <a:r>
              <a:rPr kumimoji="0" lang="en-US" altLang="en-US" sz="1800" b="0" i="0" u="none" strike="noStrike" kern="1200" cap="none" spc="0" normalizeH="0" baseline="0" noProof="0">
                <a:ln>
                  <a:noFill/>
                </a:ln>
                <a:solidFill>
                  <a:schemeClr val="bg1"/>
                </a:solidFill>
                <a:effectLst/>
                <a:uLnTx/>
                <a:uFillTx/>
                <a:latin typeface="Arial" panose="020B0604020202020204"/>
                <a:ea typeface="+mn-ea"/>
                <a:cs typeface="+mn-cs"/>
              </a:rPr>
              <a:t>Niat Hailemariam</a:t>
            </a:r>
          </a:p>
          <a:p>
            <a:pPr marL="0" marR="0" lvl="0" indent="0" algn="l" defTabSz="914377" rtl="0" eaLnBrk="1" fontAlgn="auto" latinLnBrk="0" hangingPunct="1">
              <a:lnSpc>
                <a:spcPct val="100000"/>
              </a:lnSpc>
              <a:spcBef>
                <a:spcPct val="0"/>
              </a:spcBef>
              <a:spcAft>
                <a:spcPts val="0"/>
              </a:spcAft>
              <a:buClrTx/>
              <a:buSzTx/>
              <a:buFontTx/>
              <a:buNone/>
              <a:tabLst/>
              <a:defRPr/>
            </a:pPr>
            <a:endParaRPr kumimoji="0" lang="en-US" altLang="en-US" sz="1800" b="1" i="0" u="none" strike="noStrike" kern="1200" cap="none" spc="0" normalizeH="0" baseline="0" noProof="0">
              <a:ln>
                <a:noFill/>
              </a:ln>
              <a:solidFill>
                <a:schemeClr val="bg1"/>
              </a:solidFill>
              <a:effectLst/>
              <a:uLnTx/>
              <a:uFillTx/>
              <a:latin typeface="Arial" panose="020B0604020202020204"/>
              <a:ea typeface="+mn-ea"/>
              <a:cs typeface="+mn-cs"/>
            </a:endParaRPr>
          </a:p>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a:ln>
                  <a:noFill/>
                </a:ln>
                <a:solidFill>
                  <a:schemeClr val="bg1"/>
                </a:solidFill>
                <a:effectLst/>
                <a:uLnTx/>
                <a:uFillTx/>
                <a:latin typeface="Arial" panose="020B0604020202020204"/>
                <a:ea typeface="+mn-ea"/>
                <a:cs typeface="+mn-cs"/>
              </a:rPr>
              <a:t>Email: </a:t>
            </a:r>
            <a:r>
              <a:rPr kumimoji="0" lang="en-US" altLang="en-US" sz="1800" b="0" i="0" u="none" strike="noStrike" kern="1200" cap="none" spc="0" normalizeH="0" baseline="0" noProof="0">
                <a:ln>
                  <a:noFill/>
                </a:ln>
                <a:solidFill>
                  <a:schemeClr val="bg1"/>
                </a:solidFill>
                <a:effectLst/>
                <a:uLnTx/>
                <a:uFillTx/>
                <a:latin typeface="Arial" panose="020B0604020202020204"/>
                <a:ea typeface="+mn-ea"/>
                <a:cs typeface="+mn-cs"/>
                <a:hlinkClick r:id="rId2">
                  <a:extLst>
                    <a:ext uri="{A12FA001-AC4F-418D-AE19-62706E023703}">
                      <ahyp:hlinkClr xmlns:ahyp="http://schemas.microsoft.com/office/drawing/2018/hyperlinkcolor" val="tx"/>
                    </a:ext>
                  </a:extLst>
                </a:hlinkClick>
              </a:rPr>
              <a:t>ahp.supportworkforce@hee.nhs.uk</a:t>
            </a:r>
            <a:r>
              <a:rPr kumimoji="0" lang="en-US" altLang="en-US" sz="1800" b="0" i="0" u="none" strike="noStrike" kern="1200" cap="none" spc="0" normalizeH="0" baseline="0" noProof="0">
                <a:ln>
                  <a:noFill/>
                </a:ln>
                <a:solidFill>
                  <a:schemeClr val="bg1"/>
                </a:solidFill>
                <a:effectLst/>
                <a:uLnTx/>
                <a:uFillTx/>
                <a:latin typeface="Arial" panose="020B0604020202020204"/>
                <a:ea typeface="+mn-ea"/>
                <a:cs typeface="+mn-cs"/>
              </a:rPr>
              <a:t>  </a:t>
            </a:r>
          </a:p>
          <a:p>
            <a:pPr marL="0" marR="0" lvl="0" indent="0" algn="l" defTabSz="914377"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chemeClr val="bg1"/>
              </a:solidFill>
              <a:effectLst/>
              <a:uLnTx/>
              <a:uFillTx/>
              <a:latin typeface="Arial" panose="020B0604020202020204"/>
              <a:ea typeface="+mn-ea"/>
              <a:cs typeface="+mn-cs"/>
            </a:endParaRPr>
          </a:p>
          <a:p>
            <a:endParaRPr lang="en-GB"/>
          </a:p>
        </p:txBody>
      </p:sp>
      <p:sp>
        <p:nvSpPr>
          <p:cNvPr id="4" name="Footer Placeholder 3">
            <a:extLst>
              <a:ext uri="{FF2B5EF4-FFF2-40B4-BE49-F238E27FC236}">
                <a16:creationId xmlns:a16="http://schemas.microsoft.com/office/drawing/2014/main" id="{42466F5F-D056-75EA-0783-C8EE8EEB2A6F}"/>
              </a:ext>
            </a:extLst>
          </p:cNvPr>
          <p:cNvSpPr>
            <a:spLocks noGrp="1"/>
          </p:cNvSpPr>
          <p:nvPr>
            <p:ph type="ftr" sz="quarter" idx="3"/>
          </p:nvPr>
        </p:nvSpPr>
        <p:spPr/>
        <p:txBody>
          <a:bodyPr/>
          <a:lstStyle/>
          <a:p>
            <a:r>
              <a:rPr lang="en-US"/>
              <a:t>Presentation title</a:t>
            </a:r>
          </a:p>
        </p:txBody>
      </p:sp>
      <p:sp>
        <p:nvSpPr>
          <p:cNvPr id="10" name="Rectangle: Rounded Corners 9">
            <a:extLst>
              <a:ext uri="{FF2B5EF4-FFF2-40B4-BE49-F238E27FC236}">
                <a16:creationId xmlns:a16="http://schemas.microsoft.com/office/drawing/2014/main" id="{D93DD2C3-62F7-1319-E3E8-61E9ACDA1DF4}"/>
              </a:ext>
            </a:extLst>
          </p:cNvPr>
          <p:cNvSpPr/>
          <p:nvPr/>
        </p:nvSpPr>
        <p:spPr>
          <a:xfrm>
            <a:off x="6198830" y="3485258"/>
            <a:ext cx="5723164" cy="3213305"/>
          </a:xfrm>
          <a:prstGeom prst="roundRect">
            <a:avLst/>
          </a:prstGeom>
          <a:solidFill>
            <a:schemeClr val="accent5">
              <a:lumMod val="20000"/>
              <a:lumOff val="80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GB" sz="1600" b="1">
              <a:solidFill>
                <a:schemeClr val="tx2"/>
              </a:solidFill>
              <a:latin typeface="Arial" panose="020B0604020202020204" pitchFamily="34" charset="0"/>
              <a:cs typeface="Arial" panose="020B0604020202020204" pitchFamily="34" charset="0"/>
            </a:endParaRPr>
          </a:p>
          <a:p>
            <a:endParaRPr lang="en-GB" b="1">
              <a:solidFill>
                <a:schemeClr val="tx2"/>
              </a:solidFill>
              <a:latin typeface="Arial" panose="020B0604020202020204" pitchFamily="34" charset="0"/>
              <a:cs typeface="Arial" panose="020B0604020202020204" pitchFamily="34" charset="0"/>
            </a:endParaRPr>
          </a:p>
          <a:p>
            <a:r>
              <a:rPr lang="en-GB" b="1">
                <a:solidFill>
                  <a:schemeClr val="tx2"/>
                </a:solidFill>
                <a:latin typeface="Arial" panose="020B0604020202020204" pitchFamily="34" charset="0"/>
                <a:cs typeface="Arial" panose="020B0604020202020204" pitchFamily="34" charset="0"/>
              </a:rPr>
              <a:t>AHP Support Workforce website for resources including case studies, webinar slides and recordings: </a:t>
            </a:r>
            <a:r>
              <a:rPr kumimoji="0" lang="en-US" altLang="en-US" sz="1600" b="0" i="0" u="none" strike="noStrike" kern="1200" cap="none" spc="0" normalizeH="0" baseline="0" noProof="0">
                <a:ln>
                  <a:noFill/>
                </a:ln>
                <a:solidFill>
                  <a:srgbClr val="002060"/>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https://www.hee.nhs.uk/our-work/allied-health-professions/enable-workforce/developing-role-ahp-support-workers</a:t>
            </a:r>
            <a:r>
              <a:rPr kumimoji="0" lang="en-US" altLang="en-US" sz="1600" b="0" i="0" u="none" strike="noStrike" kern="1200" cap="none" spc="0" normalizeH="0" baseline="0" noProof="0">
                <a:ln>
                  <a:noFill/>
                </a:ln>
                <a:solidFill>
                  <a:srgbClr val="002060"/>
                </a:solidFill>
                <a:effectLst/>
                <a:uLnTx/>
                <a:uFillTx/>
                <a:latin typeface="Arial" panose="020B0604020202020204"/>
                <a:ea typeface="+mn-ea"/>
                <a:cs typeface="+mn-cs"/>
              </a:rPr>
              <a:t> </a:t>
            </a:r>
          </a:p>
          <a:p>
            <a:endParaRPr lang="en-US" sz="1600">
              <a:solidFill>
                <a:srgbClr val="002060"/>
              </a:solidFill>
              <a:latin typeface="Arial" panose="020B0604020202020204"/>
            </a:endParaRPr>
          </a:p>
          <a:p>
            <a:r>
              <a:rPr lang="en-US" b="1">
                <a:solidFill>
                  <a:srgbClr val="002060"/>
                </a:solidFill>
                <a:latin typeface="Arial" panose="020B0604020202020204"/>
              </a:rPr>
              <a:t>Apprenticeship resources: </a:t>
            </a:r>
            <a:endParaRPr kumimoji="0" lang="en-GB" b="1" i="0" u="none" strike="noStrike" kern="1200" cap="none" spc="0" normalizeH="0" baseline="0" noProof="0">
              <a:ln>
                <a:noFill/>
              </a:ln>
              <a:solidFill>
                <a:srgbClr val="002060"/>
              </a:solidFill>
              <a:effectLst/>
              <a:uLnTx/>
              <a:uFillTx/>
              <a:latin typeface="Arial" panose="020B0604020202020204"/>
              <a:ea typeface="+mn-ea"/>
              <a:cs typeface="+mn-cs"/>
            </a:endParaRPr>
          </a:p>
          <a:p>
            <a:pPr algn="l"/>
            <a:r>
              <a:rPr lang="en-GB" b="0" i="0" u="sng">
                <a:solidFill>
                  <a:srgbClr val="A00054"/>
                </a:solidFill>
                <a:effectLst/>
                <a:latin typeface="Arial" panose="020B0604020202020204" pitchFamily="34" charset="0"/>
                <a:cs typeface="Arial" panose="020B0604020202020204" pitchFamily="34" charset="0"/>
                <a:hlinkClick r:id="rId4"/>
              </a:rPr>
              <a:t>An Introduction to AHP Apprenticeships</a:t>
            </a:r>
            <a:endParaRPr lang="en-GB" b="0" i="0">
              <a:solidFill>
                <a:srgbClr val="222222"/>
              </a:solidFill>
              <a:effectLst/>
              <a:latin typeface="Arial" panose="020B0604020202020204" pitchFamily="34" charset="0"/>
              <a:cs typeface="Arial" panose="020B0604020202020204" pitchFamily="34" charset="0"/>
            </a:endParaRPr>
          </a:p>
          <a:p>
            <a:pPr algn="l"/>
            <a:r>
              <a:rPr lang="en-GB" b="0" i="0" u="none" strike="noStrike">
                <a:solidFill>
                  <a:srgbClr val="A00054"/>
                </a:solidFill>
                <a:effectLst/>
                <a:latin typeface="Arial" panose="020B0604020202020204" pitchFamily="34" charset="0"/>
                <a:cs typeface="Arial" panose="020B0604020202020204" pitchFamily="34" charset="0"/>
                <a:hlinkClick r:id="rId5"/>
              </a:rPr>
              <a:t>A guide to implementing AHP Apprenticeships</a:t>
            </a:r>
            <a:endParaRPr lang="en-GB" b="0" i="0" u="none" strike="noStrike">
              <a:solidFill>
                <a:srgbClr val="A00054"/>
              </a:solidFill>
              <a:effectLst/>
              <a:latin typeface="Arial" panose="020B0604020202020204" pitchFamily="34" charset="0"/>
              <a:cs typeface="Arial" panose="020B0604020202020204" pitchFamily="34" charset="0"/>
            </a:endParaRPr>
          </a:p>
          <a:p>
            <a:pPr algn="l"/>
            <a:r>
              <a:rPr lang="en-GB" sz="1600" u="sng">
                <a:solidFill>
                  <a:srgbClr val="0563C1"/>
                </a:solidFill>
                <a:effectLst/>
                <a:latin typeface="Arial" panose="020B0604020202020204" pitchFamily="34" charset="0"/>
                <a:ea typeface="Calibri" panose="020F0502020204030204" pitchFamily="34" charset="0"/>
                <a:hlinkClick r:id="rId6"/>
              </a:rPr>
              <a:t>https://www.hee.nhs.uk/our-work/allied-health-professions/education-employment</a:t>
            </a:r>
            <a:r>
              <a:rPr lang="en-GB" sz="1600">
                <a:effectLst/>
                <a:latin typeface="Arial" panose="020B0604020202020204" pitchFamily="34" charset="0"/>
                <a:ea typeface="Calibri" panose="020F0502020204030204" pitchFamily="34" charset="0"/>
              </a:rPr>
              <a:t>:</a:t>
            </a:r>
          </a:p>
          <a:p>
            <a:pPr algn="l"/>
            <a:endParaRPr lang="en-GB" sz="1600" b="0">
              <a:solidFill>
                <a:srgbClr val="222222"/>
              </a:solidFill>
              <a:effectLst/>
              <a:latin typeface="Arial" panose="020B0604020202020204" pitchFamily="34" charset="0"/>
              <a:cs typeface="Arial" panose="020B0604020202020204" pitchFamily="34" charset="0"/>
            </a:endParaRPr>
          </a:p>
          <a:p>
            <a:pPr algn="ctr"/>
            <a:endParaRPr lang="en-GB"/>
          </a:p>
        </p:txBody>
      </p:sp>
      <p:pic>
        <p:nvPicPr>
          <p:cNvPr id="11" name="Picture 10">
            <a:extLst>
              <a:ext uri="{FF2B5EF4-FFF2-40B4-BE49-F238E27FC236}">
                <a16:creationId xmlns:a16="http://schemas.microsoft.com/office/drawing/2014/main" id="{02FFD3CE-F4C2-55B3-CB68-90920A6682CC}"/>
              </a:ext>
            </a:extLst>
          </p:cNvPr>
          <p:cNvPicPr>
            <a:picLocks noChangeAspect="1"/>
          </p:cNvPicPr>
          <p:nvPr/>
        </p:nvPicPr>
        <p:blipFill>
          <a:blip r:embed="rId7"/>
          <a:stretch>
            <a:fillRect/>
          </a:stretch>
        </p:blipFill>
        <p:spPr>
          <a:xfrm>
            <a:off x="6413840" y="1713651"/>
            <a:ext cx="5267325" cy="1659091"/>
          </a:xfrm>
          <a:prstGeom prst="rect">
            <a:avLst/>
          </a:prstGeom>
        </p:spPr>
      </p:pic>
    </p:spTree>
    <p:extLst>
      <p:ext uri="{BB962C8B-B14F-4D97-AF65-F5344CB8AC3E}">
        <p14:creationId xmlns:p14="http://schemas.microsoft.com/office/powerpoint/2010/main" val="2513207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6">
            <a:extLst>
              <a:ext uri="{FF2B5EF4-FFF2-40B4-BE49-F238E27FC236}">
                <a16:creationId xmlns:a16="http://schemas.microsoft.com/office/drawing/2014/main" id="{02F23A75-6723-CFCC-454B-882C5A5937A0}"/>
              </a:ext>
            </a:extLst>
          </p:cNvPr>
          <p:cNvGraphicFramePr>
            <a:graphicFrameLocks/>
          </p:cNvGraphicFramePr>
          <p:nvPr>
            <p:extLst>
              <p:ext uri="{D42A27DB-BD31-4B8C-83A1-F6EECF244321}">
                <p14:modId xmlns:p14="http://schemas.microsoft.com/office/powerpoint/2010/main" val="686012036"/>
              </p:ext>
            </p:extLst>
          </p:nvPr>
        </p:nvGraphicFramePr>
        <p:xfrm>
          <a:off x="739581" y="375564"/>
          <a:ext cx="9993733" cy="6463323"/>
        </p:xfrm>
        <a:graphic>
          <a:graphicData uri="http://schemas.openxmlformats.org/drawingml/2006/table">
            <a:tbl>
              <a:tblPr firstRow="1" bandRow="1">
                <a:tableStyleId>{5C22544A-7EE6-4342-B048-85BDC9FD1C3A}</a:tableStyleId>
              </a:tblPr>
              <a:tblGrid>
                <a:gridCol w="857757">
                  <a:extLst>
                    <a:ext uri="{9D8B030D-6E8A-4147-A177-3AD203B41FA5}">
                      <a16:colId xmlns:a16="http://schemas.microsoft.com/office/drawing/2014/main" val="1493893187"/>
                    </a:ext>
                  </a:extLst>
                </a:gridCol>
                <a:gridCol w="9135976">
                  <a:extLst>
                    <a:ext uri="{9D8B030D-6E8A-4147-A177-3AD203B41FA5}">
                      <a16:colId xmlns:a16="http://schemas.microsoft.com/office/drawing/2014/main" val="1978972984"/>
                    </a:ext>
                  </a:extLst>
                </a:gridCol>
              </a:tblGrid>
              <a:tr h="401617">
                <a:tc gridSpan="2">
                  <a:txBody>
                    <a:bodyPr/>
                    <a:lstStyle/>
                    <a:p>
                      <a:pPr algn="ctr"/>
                      <a:r>
                        <a:rPr lang="en-US" sz="1600">
                          <a:solidFill>
                            <a:schemeClr val="bg2">
                              <a:lumMod val="10000"/>
                            </a:schemeClr>
                          </a:solidFill>
                        </a:rPr>
                        <a:t>Agenda</a:t>
                      </a:r>
                      <a:endParaRPr lang="en-GB" sz="1600">
                        <a:solidFill>
                          <a:schemeClr val="bg2">
                            <a:lumMod val="10000"/>
                          </a:schemeClr>
                        </a:solidFill>
                      </a:endParaRPr>
                    </a:p>
                  </a:txBody>
                  <a:tcPr marL="121920" marR="121920" marT="60960" marB="60960"/>
                </a:tc>
                <a:tc hMerge="1">
                  <a:txBody>
                    <a:bodyPr/>
                    <a:lstStyle/>
                    <a:p>
                      <a:r>
                        <a:rPr lang="en-US" sz="1050"/>
                        <a:t>Agenda</a:t>
                      </a:r>
                      <a:endParaRPr lang="en-GB"/>
                    </a:p>
                  </a:txBody>
                  <a:tcPr/>
                </a:tc>
                <a:extLst>
                  <a:ext uri="{0D108BD9-81ED-4DB2-BD59-A6C34878D82A}">
                    <a16:rowId xmlns:a16="http://schemas.microsoft.com/office/drawing/2014/main" val="1230751904"/>
                  </a:ext>
                </a:extLst>
              </a:tr>
              <a:tr h="535490">
                <a:tc>
                  <a:txBody>
                    <a:bodyPr/>
                    <a:lstStyle/>
                    <a:p>
                      <a:r>
                        <a:rPr lang="en-GB" sz="1400" b="1">
                          <a:solidFill>
                            <a:schemeClr val="bg2">
                              <a:lumMod val="10000"/>
                            </a:schemeClr>
                          </a:solidFill>
                          <a:latin typeface="+mn-lt"/>
                          <a:cs typeface="Arial" panose="020B0604020202020204" pitchFamily="34" charset="0"/>
                        </a:rPr>
                        <a:t>14:00</a:t>
                      </a:r>
                    </a:p>
                  </a:txBody>
                  <a:tcPr marL="121920" marR="121920" marT="60960" marB="60960"/>
                </a:tc>
                <a:tc>
                  <a:txBody>
                    <a:bodyPr/>
                    <a:lstStyle/>
                    <a:p>
                      <a:r>
                        <a:rPr lang="en-GB" sz="1400" b="1" kern="1200">
                          <a:solidFill>
                            <a:schemeClr val="bg2">
                              <a:lumMod val="10000"/>
                            </a:schemeClr>
                          </a:solidFill>
                          <a:effectLst/>
                          <a:latin typeface="+mn-lt"/>
                          <a:ea typeface="+mn-ea"/>
                          <a:cs typeface="Arial" panose="020B0604020202020204" pitchFamily="34" charset="0"/>
                        </a:rPr>
                        <a:t>Introduction and overview </a:t>
                      </a:r>
                    </a:p>
                    <a:p>
                      <a:r>
                        <a:rPr lang="en-GB" sz="1400" b="0" kern="1200">
                          <a:solidFill>
                            <a:schemeClr val="bg2">
                              <a:lumMod val="10000"/>
                            </a:schemeClr>
                          </a:solidFill>
                          <a:effectLst/>
                          <a:latin typeface="+mn-lt"/>
                          <a:ea typeface="+mn-ea"/>
                          <a:cs typeface="Arial" panose="020B0604020202020204" pitchFamily="34" charset="0"/>
                        </a:rPr>
                        <a:t>Anne Tucker, AHP Workforce Lead, National AHP Support Workforce Programme, NHSE</a:t>
                      </a:r>
                      <a:endParaRPr lang="en-GB" sz="1400" kern="1200">
                        <a:solidFill>
                          <a:schemeClr val="bg2">
                            <a:lumMod val="10000"/>
                          </a:schemeClr>
                        </a:solidFill>
                        <a:effectLst/>
                        <a:latin typeface="+mn-lt"/>
                        <a:ea typeface="+mn-ea"/>
                        <a:cs typeface="Arial" panose="020B0604020202020204" pitchFamily="34" charset="0"/>
                      </a:endParaRPr>
                    </a:p>
                  </a:txBody>
                  <a:tcPr marL="121920" marR="121920" marT="60960" marB="60960"/>
                </a:tc>
                <a:extLst>
                  <a:ext uri="{0D108BD9-81ED-4DB2-BD59-A6C34878D82A}">
                    <a16:rowId xmlns:a16="http://schemas.microsoft.com/office/drawing/2014/main" val="89402566"/>
                  </a:ext>
                </a:extLst>
              </a:tr>
              <a:tr h="581960">
                <a:tc>
                  <a:txBody>
                    <a:bodyPr/>
                    <a:lstStyle/>
                    <a:p>
                      <a:r>
                        <a:rPr lang="en-GB" sz="1400" b="1">
                          <a:solidFill>
                            <a:schemeClr val="bg2">
                              <a:lumMod val="10000"/>
                            </a:schemeClr>
                          </a:solidFill>
                          <a:latin typeface="+mn-lt"/>
                          <a:cs typeface="Arial" panose="020B0604020202020204" pitchFamily="34" charset="0"/>
                        </a:rPr>
                        <a:t> 14:05</a:t>
                      </a:r>
                    </a:p>
                  </a:txBody>
                  <a:tcPr marL="121920" marR="121920" marT="60960" marB="60960"/>
                </a:tc>
                <a:tc>
                  <a:txBody>
                    <a:bodyPr/>
                    <a:lstStyle/>
                    <a:p>
                      <a:pPr marL="0" indent="0">
                        <a:buFont typeface="Arial" panose="020B0604020202020204" pitchFamily="34" charset="0"/>
                        <a:buNone/>
                      </a:pPr>
                      <a:r>
                        <a:rPr lang="en-GB" sz="1400" b="1" kern="1200">
                          <a:solidFill>
                            <a:schemeClr val="bg2">
                              <a:lumMod val="10000"/>
                            </a:schemeClr>
                          </a:solidFill>
                          <a:effectLst/>
                          <a:latin typeface="+mn-lt"/>
                          <a:ea typeface="+mn-ea"/>
                          <a:cs typeface="Arial" panose="020B0604020202020204" pitchFamily="34" charset="0"/>
                        </a:rPr>
                        <a:t>My AHP support worker journey </a:t>
                      </a:r>
                      <a:endParaRPr lang="en-GB" sz="1400" b="1" kern="1200">
                        <a:solidFill>
                          <a:srgbClr val="FF0000"/>
                        </a:solidFill>
                        <a:effectLst/>
                        <a:latin typeface="+mn-lt"/>
                        <a:ea typeface="+mn-ea"/>
                        <a:cs typeface="Arial" panose="020B0604020202020204" pitchFamily="34" charset="0"/>
                      </a:endParaRPr>
                    </a:p>
                    <a:p>
                      <a:pPr marL="0" indent="0">
                        <a:buFont typeface="Arial" panose="020B0604020202020204" pitchFamily="34" charset="0"/>
                        <a:buNone/>
                      </a:pPr>
                      <a:r>
                        <a:rPr lang="en-GB" sz="1400" b="0" kern="1200">
                          <a:solidFill>
                            <a:schemeClr val="bg2">
                              <a:lumMod val="10000"/>
                            </a:schemeClr>
                          </a:solidFill>
                          <a:effectLst/>
                          <a:latin typeface="+mn-lt"/>
                          <a:ea typeface="+mn-ea"/>
                          <a:cs typeface="Arial" panose="020B0604020202020204" pitchFamily="34" charset="0"/>
                        </a:rPr>
                        <a:t>Beatrice Ibe-Igwe, AHP Support Workers Project Lead/Therapy Technical Instructor, University College of London Hospital</a:t>
                      </a:r>
                    </a:p>
                  </a:txBody>
                  <a:tcPr marL="121920" marR="121920" marT="60960" marB="60960"/>
                </a:tc>
                <a:extLst>
                  <a:ext uri="{0D108BD9-81ED-4DB2-BD59-A6C34878D82A}">
                    <a16:rowId xmlns:a16="http://schemas.microsoft.com/office/drawing/2014/main" val="2168689446"/>
                  </a:ext>
                </a:extLst>
              </a:tr>
              <a:tr h="557537">
                <a:tc>
                  <a:txBody>
                    <a:bodyPr/>
                    <a:lstStyle/>
                    <a:p>
                      <a:r>
                        <a:rPr lang="en-GB" sz="1400" b="1">
                          <a:solidFill>
                            <a:schemeClr val="bg2">
                              <a:lumMod val="10000"/>
                            </a:schemeClr>
                          </a:solidFill>
                          <a:latin typeface="+mn-lt"/>
                          <a:cs typeface="Arial" panose="020B0604020202020204" pitchFamily="34" charset="0"/>
                        </a:rPr>
                        <a:t>14:15</a:t>
                      </a:r>
                    </a:p>
                  </a:txBody>
                  <a:tcPr marL="121920" marR="121920" marT="60960" marB="60960"/>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kern="1200">
                          <a:solidFill>
                            <a:schemeClr val="bg2">
                              <a:lumMod val="10000"/>
                            </a:schemeClr>
                          </a:solidFill>
                          <a:effectLst/>
                          <a:latin typeface="+mn-lt"/>
                          <a:ea typeface="+mn-ea"/>
                          <a:cs typeface="Arial" panose="020B0604020202020204" pitchFamily="34" charset="0"/>
                        </a:rPr>
                        <a:t>Context, purpose and best practice </a:t>
                      </a:r>
                      <a:endParaRPr lang="en-GB" sz="1400" b="1" kern="1200">
                        <a:solidFill>
                          <a:srgbClr val="FF0000"/>
                        </a:solidFill>
                        <a:effectLst/>
                        <a:latin typeface="+mn-lt"/>
                        <a:ea typeface="+mn-ea"/>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kern="1200">
                          <a:solidFill>
                            <a:schemeClr val="bg2">
                              <a:lumMod val="10000"/>
                            </a:schemeClr>
                          </a:solidFill>
                          <a:effectLst/>
                          <a:latin typeface="+mn-lt"/>
                          <a:ea typeface="+mn-ea"/>
                          <a:cs typeface="Arial" panose="020B0604020202020204" pitchFamily="34" charset="0"/>
                        </a:rPr>
                        <a:t>Suraiya Hassan, AHP Workforce Lead, National AHP Support Workforce Programme, NHSE</a:t>
                      </a:r>
                    </a:p>
                  </a:txBody>
                  <a:tcPr marL="121920" marR="121920" marT="60960" marB="60960"/>
                </a:tc>
                <a:extLst>
                  <a:ext uri="{0D108BD9-81ED-4DB2-BD59-A6C34878D82A}">
                    <a16:rowId xmlns:a16="http://schemas.microsoft.com/office/drawing/2014/main" val="1184031018"/>
                  </a:ext>
                </a:extLst>
              </a:tr>
              <a:tr h="528586">
                <a:tc>
                  <a:txBody>
                    <a:bodyPr/>
                    <a:lstStyle/>
                    <a:p>
                      <a:r>
                        <a:rPr lang="en-GB" sz="1400" b="1">
                          <a:solidFill>
                            <a:schemeClr val="bg2">
                              <a:lumMod val="10000"/>
                            </a:schemeClr>
                          </a:solidFill>
                          <a:latin typeface="+mn-lt"/>
                          <a:cs typeface="Arial" panose="020B0604020202020204" pitchFamily="34" charset="0"/>
                        </a:rPr>
                        <a:t>14:25</a:t>
                      </a:r>
                    </a:p>
                  </a:txBody>
                  <a:tcPr marL="121920" marR="121920" marT="60960" marB="60960"/>
                </a:tc>
                <a:tc>
                  <a:txBody>
                    <a:bodyPr/>
                    <a:lstStyle/>
                    <a:p>
                      <a:pPr marL="0" indent="0">
                        <a:buFont typeface="Arial" panose="020B0604020202020204" pitchFamily="34" charset="0"/>
                        <a:buNone/>
                      </a:pPr>
                      <a:r>
                        <a:rPr lang="en-GB" sz="1400" b="1" kern="1200">
                          <a:solidFill>
                            <a:schemeClr val="bg2">
                              <a:lumMod val="10000"/>
                            </a:schemeClr>
                          </a:solidFill>
                          <a:effectLst/>
                          <a:latin typeface="+mn-lt"/>
                          <a:ea typeface="+mn-ea"/>
                          <a:cs typeface="Arial" panose="020B0604020202020204" pitchFamily="34" charset="0"/>
                        </a:rPr>
                        <a:t>Grow your own – inclusive recruitment in practice </a:t>
                      </a:r>
                      <a:endParaRPr lang="en-GB" sz="1400" b="1" kern="1200">
                        <a:solidFill>
                          <a:srgbClr val="FF0000"/>
                        </a:solidFill>
                        <a:effectLst/>
                        <a:latin typeface="+mn-lt"/>
                        <a:ea typeface="+mn-ea"/>
                        <a:cs typeface="Arial" panose="020B0604020202020204" pitchFamily="34" charset="0"/>
                      </a:endParaRPr>
                    </a:p>
                    <a:p>
                      <a:pPr marL="0" indent="0">
                        <a:buFont typeface="Arial" panose="020B0604020202020204" pitchFamily="34" charset="0"/>
                        <a:buNone/>
                      </a:pPr>
                      <a:r>
                        <a:rPr lang="en-GB" sz="1400" b="0" kern="1200">
                          <a:solidFill>
                            <a:schemeClr val="bg2">
                              <a:lumMod val="10000"/>
                            </a:schemeClr>
                          </a:solidFill>
                          <a:effectLst/>
                          <a:latin typeface="+mn-lt"/>
                          <a:ea typeface="+mn-ea"/>
                          <a:cs typeface="Arial" panose="020B0604020202020204" pitchFamily="34" charset="0"/>
                        </a:rPr>
                        <a:t>Richard Griffin, Professor of Healthcare Management, King’s College London </a:t>
                      </a:r>
                    </a:p>
                  </a:txBody>
                  <a:tcPr marL="121920" marR="121920" marT="60960" marB="60960"/>
                </a:tc>
                <a:extLst>
                  <a:ext uri="{0D108BD9-81ED-4DB2-BD59-A6C34878D82A}">
                    <a16:rowId xmlns:a16="http://schemas.microsoft.com/office/drawing/2014/main" val="910700528"/>
                  </a:ext>
                </a:extLst>
              </a:tr>
              <a:tr h="815092">
                <a:tc>
                  <a:txBody>
                    <a:bodyPr/>
                    <a:lstStyle/>
                    <a:p>
                      <a:r>
                        <a:rPr lang="en-GB" sz="1400" b="1">
                          <a:solidFill>
                            <a:schemeClr val="bg2">
                              <a:lumMod val="10000"/>
                            </a:schemeClr>
                          </a:solidFill>
                          <a:latin typeface="+mn-lt"/>
                          <a:cs typeface="Arial" panose="020B0604020202020204" pitchFamily="34" charset="0"/>
                        </a:rPr>
                        <a:t>14:35</a:t>
                      </a:r>
                    </a:p>
                  </a:txBody>
                  <a:tcPr marL="121920" marR="121920" marT="60960" marB="6096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1" kern="1200">
                          <a:solidFill>
                            <a:schemeClr val="bg2">
                              <a:lumMod val="10000"/>
                            </a:schemeClr>
                          </a:solidFill>
                          <a:effectLst/>
                          <a:latin typeface="+mn-lt"/>
                          <a:ea typeface="+mn-ea"/>
                          <a:cs typeface="Arial" panose="020B0604020202020204" pitchFamily="34" charset="0"/>
                        </a:rPr>
                        <a:t>Learnings from the Healthcare Support Worker (HCSW) Programme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kern="1200" err="1">
                          <a:solidFill>
                            <a:schemeClr val="bg2">
                              <a:lumMod val="10000"/>
                            </a:schemeClr>
                          </a:solidFill>
                          <a:effectLst/>
                          <a:latin typeface="+mn-lt"/>
                          <a:ea typeface="+mn-ea"/>
                          <a:cs typeface="Arial" panose="020B0604020202020204" pitchFamily="34" charset="0"/>
                        </a:rPr>
                        <a:t>Nurjahan</a:t>
                      </a:r>
                      <a:r>
                        <a:rPr lang="en-GB" sz="1400" b="0" kern="1200">
                          <a:solidFill>
                            <a:schemeClr val="bg2">
                              <a:lumMod val="10000"/>
                            </a:schemeClr>
                          </a:solidFill>
                          <a:effectLst/>
                          <a:latin typeface="+mn-lt"/>
                          <a:ea typeface="+mn-ea"/>
                          <a:cs typeface="Arial" panose="020B0604020202020204" pitchFamily="34" charset="0"/>
                        </a:rPr>
                        <a:t> Ali </a:t>
                      </a:r>
                      <a:r>
                        <a:rPr lang="en-GB" sz="1400" b="0" kern="1200" err="1">
                          <a:solidFill>
                            <a:schemeClr val="bg2">
                              <a:lumMod val="10000"/>
                            </a:schemeClr>
                          </a:solidFill>
                          <a:effectLst/>
                          <a:latin typeface="+mn-lt"/>
                          <a:ea typeface="+mn-ea"/>
                          <a:cs typeface="Arial" panose="020B0604020202020204" pitchFamily="34" charset="0"/>
                        </a:rPr>
                        <a:t>Arobi</a:t>
                      </a:r>
                      <a:r>
                        <a:rPr lang="en-GB" sz="1400" b="0" kern="1200">
                          <a:solidFill>
                            <a:schemeClr val="bg2">
                              <a:lumMod val="10000"/>
                            </a:schemeClr>
                          </a:solidFill>
                          <a:effectLst/>
                          <a:latin typeface="+mn-lt"/>
                          <a:ea typeface="+mn-ea"/>
                          <a:cs typeface="Arial" panose="020B0604020202020204" pitchFamily="34" charset="0"/>
                        </a:rPr>
                        <a:t>, Nursing Workforce Improvement Lead, HCSW Programme, NHSE;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kern="1200">
                          <a:solidFill>
                            <a:schemeClr val="bg2">
                              <a:lumMod val="10000"/>
                            </a:schemeClr>
                          </a:solidFill>
                          <a:effectLst/>
                          <a:latin typeface="+mn-lt"/>
                          <a:ea typeface="+mn-ea"/>
                          <a:cs typeface="Arial" panose="020B0604020202020204" pitchFamily="34" charset="0"/>
                        </a:rPr>
                        <a:t>Silke </a:t>
                      </a:r>
                      <a:r>
                        <a:rPr lang="en-GB" sz="1400" b="0" kern="1200" err="1">
                          <a:solidFill>
                            <a:schemeClr val="bg2">
                              <a:lumMod val="10000"/>
                            </a:schemeClr>
                          </a:solidFill>
                          <a:effectLst/>
                          <a:latin typeface="+mn-lt"/>
                          <a:ea typeface="+mn-ea"/>
                          <a:cs typeface="Arial" panose="020B0604020202020204" pitchFamily="34" charset="0"/>
                        </a:rPr>
                        <a:t>Moxon-Riedlin</a:t>
                      </a:r>
                      <a:r>
                        <a:rPr lang="en-GB" sz="1400" b="0" kern="1200">
                          <a:solidFill>
                            <a:schemeClr val="bg2">
                              <a:lumMod val="10000"/>
                            </a:schemeClr>
                          </a:solidFill>
                          <a:effectLst/>
                          <a:latin typeface="+mn-lt"/>
                          <a:ea typeface="+mn-ea"/>
                          <a:cs typeface="Arial" panose="020B0604020202020204" pitchFamily="34" charset="0"/>
                        </a:rPr>
                        <a:t>, Senior Programme Manager, HCSW Programme, NHSE</a:t>
                      </a:r>
                    </a:p>
                  </a:txBody>
                  <a:tcPr marL="121920" marR="121920" marT="60960" marB="60960"/>
                </a:tc>
                <a:extLst>
                  <a:ext uri="{0D108BD9-81ED-4DB2-BD59-A6C34878D82A}">
                    <a16:rowId xmlns:a16="http://schemas.microsoft.com/office/drawing/2014/main" val="1910103414"/>
                  </a:ext>
                </a:extLst>
              </a:tr>
              <a:tr h="723837">
                <a:tc>
                  <a:txBody>
                    <a:bodyPr/>
                    <a:lstStyle/>
                    <a:p>
                      <a:r>
                        <a:rPr lang="en-GB" sz="1400" b="1">
                          <a:solidFill>
                            <a:schemeClr val="bg2">
                              <a:lumMod val="10000"/>
                            </a:schemeClr>
                          </a:solidFill>
                          <a:latin typeface="+mn-lt"/>
                          <a:cs typeface="Arial" panose="020B0604020202020204" pitchFamily="34" charset="0"/>
                        </a:rPr>
                        <a:t>14:45</a:t>
                      </a:r>
                    </a:p>
                  </a:txBody>
                  <a:tcPr marL="121920" marR="121920" marT="60960" marB="60960"/>
                </a:tc>
                <a:tc>
                  <a:txBody>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lang="en-GB" sz="1400" b="1">
                          <a:solidFill>
                            <a:schemeClr val="tx1"/>
                          </a:solidFill>
                        </a:rPr>
                        <a:t>Local Recruitment Partnerships</a:t>
                      </a:r>
                    </a:p>
                    <a:p>
                      <a:pPr marL="0" marR="0" lvl="0" indent="0" algn="l" defTabSz="514337" rtl="0" eaLnBrk="1" fontAlgn="auto" latinLnBrk="0" hangingPunct="1">
                        <a:lnSpc>
                          <a:spcPct val="100000"/>
                        </a:lnSpc>
                        <a:spcBef>
                          <a:spcPts val="0"/>
                        </a:spcBef>
                        <a:spcAft>
                          <a:spcPts val="0"/>
                        </a:spcAft>
                        <a:buClrTx/>
                        <a:buSzTx/>
                        <a:buFontTx/>
                        <a:buNone/>
                        <a:tabLst/>
                        <a:defRPr/>
                      </a:pPr>
                      <a:r>
                        <a:rPr lang="en-GB" sz="1400" b="0" kern="1200">
                          <a:solidFill>
                            <a:schemeClr val="tx1"/>
                          </a:solidFill>
                          <a:effectLst/>
                          <a:latin typeface="+mn-lt"/>
                          <a:ea typeface="+mn-ea"/>
                          <a:cs typeface="Arial" panose="020B0604020202020204" pitchFamily="34" charset="0"/>
                        </a:rPr>
                        <a:t>Steve McCall, Work and Health Services Directorate, Department for Work and Pensions</a:t>
                      </a:r>
                    </a:p>
                  </a:txBody>
                  <a:tcPr marL="121920" marR="121920" marT="60960" marB="60960"/>
                </a:tc>
                <a:extLst>
                  <a:ext uri="{0D108BD9-81ED-4DB2-BD59-A6C34878D82A}">
                    <a16:rowId xmlns:a16="http://schemas.microsoft.com/office/drawing/2014/main" val="1976064760"/>
                  </a:ext>
                </a:extLst>
              </a:tr>
              <a:tr h="528586">
                <a:tc>
                  <a:txBody>
                    <a:bodyPr/>
                    <a:lstStyle/>
                    <a:p>
                      <a:r>
                        <a:rPr lang="en-GB" sz="1400" b="1">
                          <a:solidFill>
                            <a:schemeClr val="bg2">
                              <a:lumMod val="10000"/>
                            </a:schemeClr>
                          </a:solidFill>
                          <a:latin typeface="+mn-lt"/>
                          <a:cs typeface="Arial" panose="020B0604020202020204" pitchFamily="34" charset="0"/>
                        </a:rPr>
                        <a:t>14:55</a:t>
                      </a:r>
                    </a:p>
                  </a:txBody>
                  <a:tcPr marL="121920" marR="121920" marT="60960" marB="60960"/>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400" b="1" kern="1200" dirty="0">
                          <a:solidFill>
                            <a:schemeClr val="tx1"/>
                          </a:solidFill>
                          <a:effectLst/>
                          <a:latin typeface="+mn-lt"/>
                          <a:ea typeface="+mn-ea"/>
                          <a:cs typeface="Arial" panose="020B0604020202020204" pitchFamily="34" charset="0"/>
                        </a:rPr>
                        <a:t>Recruit to retain: What “good” looks like</a:t>
                      </a:r>
                      <a:endParaRPr lang="en-GB" sz="1400" b="1" kern="1200" dirty="0">
                        <a:solidFill>
                          <a:srgbClr val="FF0000"/>
                        </a:solidFill>
                        <a:effectLst/>
                        <a:latin typeface="+mn-lt"/>
                        <a:ea typeface="+mn-ea"/>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GB" sz="1400" b="0" kern="1200" dirty="0">
                          <a:solidFill>
                            <a:schemeClr val="bg2">
                              <a:lumMod val="10000"/>
                            </a:schemeClr>
                          </a:solidFill>
                          <a:effectLst/>
                          <a:latin typeface="+mn-lt"/>
                          <a:ea typeface="+mn-ea"/>
                          <a:cs typeface="Arial" panose="020B0604020202020204" pitchFamily="34" charset="0"/>
                        </a:rPr>
                        <a:t>Stefanie Johnson, Head of Recruitment, Lancashire Teaching Hospitals NHS Trust</a:t>
                      </a:r>
                    </a:p>
                  </a:txBody>
                  <a:tcPr marL="121920" marR="121920" marT="60960" marB="60960"/>
                </a:tc>
                <a:extLst>
                  <a:ext uri="{0D108BD9-81ED-4DB2-BD59-A6C34878D82A}">
                    <a16:rowId xmlns:a16="http://schemas.microsoft.com/office/drawing/2014/main" val="1975800997"/>
                  </a:ext>
                </a:extLst>
              </a:tr>
              <a:tr h="925026">
                <a:tc>
                  <a:txBody>
                    <a:bodyPr/>
                    <a:lstStyle/>
                    <a:p>
                      <a:r>
                        <a:rPr lang="en-GB" sz="1400" b="1">
                          <a:solidFill>
                            <a:schemeClr val="bg2">
                              <a:lumMod val="10000"/>
                            </a:schemeClr>
                          </a:solidFill>
                          <a:latin typeface="+mn-lt"/>
                          <a:cs typeface="Arial" panose="020B0604020202020204" pitchFamily="34" charset="0"/>
                        </a:rPr>
                        <a:t>15:05</a:t>
                      </a:r>
                    </a:p>
                  </a:txBody>
                  <a:tcPr marL="121920" marR="121920" marT="60960" marB="60960"/>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400" b="1" kern="1200">
                          <a:solidFill>
                            <a:schemeClr val="bg2">
                              <a:lumMod val="10000"/>
                            </a:schemeClr>
                          </a:solidFill>
                          <a:effectLst/>
                          <a:latin typeface="+mn-lt"/>
                          <a:ea typeface="+mn-ea"/>
                          <a:cs typeface="Arial" panose="020B0604020202020204" pitchFamily="34" charset="0"/>
                        </a:rPr>
                        <a:t>Q &amp; A panel </a:t>
                      </a:r>
                    </a:p>
                    <a:p>
                      <a:pPr marL="0" marR="0" lvl="0" indent="0" algn="l" defTabSz="914377" rtl="0" eaLnBrk="1" fontAlgn="auto" latinLnBrk="0" hangingPunct="1">
                        <a:lnSpc>
                          <a:spcPct val="100000"/>
                        </a:lnSpc>
                        <a:spcBef>
                          <a:spcPts val="0"/>
                        </a:spcBef>
                        <a:spcAft>
                          <a:spcPts val="0"/>
                        </a:spcAft>
                        <a:buClrTx/>
                        <a:buSzTx/>
                        <a:buFontTx/>
                        <a:buNone/>
                        <a:tabLst/>
                        <a:defRPr/>
                      </a:pPr>
                      <a:r>
                        <a:rPr lang="en-GB" sz="1400" b="0" kern="1200">
                          <a:solidFill>
                            <a:schemeClr val="bg2">
                              <a:lumMod val="10000"/>
                            </a:schemeClr>
                          </a:solidFill>
                          <a:effectLst/>
                          <a:latin typeface="+mn-lt"/>
                          <a:ea typeface="+mn-ea"/>
                          <a:cs typeface="Arial" panose="020B0604020202020204" pitchFamily="34" charset="0"/>
                        </a:rPr>
                        <a:t>Ruth Mhlanga, Chair, Chief Allied Health Professions Officer BAME Strategic Advisory Group </a:t>
                      </a:r>
                    </a:p>
                    <a:p>
                      <a:pPr marL="0" marR="0" lvl="0" indent="0" algn="l" defTabSz="914377" rtl="0" eaLnBrk="1" fontAlgn="auto" latinLnBrk="0" hangingPunct="1">
                        <a:lnSpc>
                          <a:spcPct val="100000"/>
                        </a:lnSpc>
                        <a:spcBef>
                          <a:spcPts val="0"/>
                        </a:spcBef>
                        <a:spcAft>
                          <a:spcPts val="0"/>
                        </a:spcAft>
                        <a:buClrTx/>
                        <a:buSzTx/>
                        <a:buFontTx/>
                        <a:buNone/>
                        <a:tabLst/>
                        <a:defRPr/>
                      </a:pPr>
                      <a:r>
                        <a:rPr lang="en-GB" sz="1400" b="0" kern="1200">
                          <a:solidFill>
                            <a:schemeClr val="bg2">
                              <a:lumMod val="10000"/>
                            </a:schemeClr>
                          </a:solidFill>
                          <a:effectLst/>
                          <a:latin typeface="+mn-lt"/>
                          <a:ea typeface="+mn-ea"/>
                          <a:cs typeface="Arial" panose="020B0604020202020204" pitchFamily="34" charset="0"/>
                        </a:rPr>
                        <a:t>Rita Thakaria, Vice Chair, Chief Allied Health Professions Officer BAME Strategic Advisory Group </a:t>
                      </a:r>
                    </a:p>
                    <a:p>
                      <a:pPr marL="0" marR="0" lvl="0" indent="0" algn="l" defTabSz="914377" rtl="0" eaLnBrk="1" fontAlgn="auto" latinLnBrk="0" hangingPunct="1">
                        <a:lnSpc>
                          <a:spcPct val="100000"/>
                        </a:lnSpc>
                        <a:spcBef>
                          <a:spcPts val="0"/>
                        </a:spcBef>
                        <a:spcAft>
                          <a:spcPts val="0"/>
                        </a:spcAft>
                        <a:buClrTx/>
                        <a:buSzTx/>
                        <a:buFontTx/>
                        <a:buNone/>
                        <a:tabLst/>
                        <a:defRPr/>
                      </a:pPr>
                      <a:r>
                        <a:rPr lang="en-GB" sz="1400" b="0" kern="1200">
                          <a:solidFill>
                            <a:schemeClr val="bg2">
                              <a:lumMod val="10000"/>
                            </a:schemeClr>
                          </a:solidFill>
                          <a:effectLst/>
                          <a:latin typeface="+mn-lt"/>
                          <a:ea typeface="+mn-ea"/>
                          <a:cs typeface="Arial" panose="020B0604020202020204" pitchFamily="34" charset="0"/>
                        </a:rPr>
                        <a:t>Presenters</a:t>
                      </a:r>
                    </a:p>
                  </a:txBody>
                  <a:tcPr marL="121920" marR="121920" marT="60960" marB="60960"/>
                </a:tc>
                <a:extLst>
                  <a:ext uri="{0D108BD9-81ED-4DB2-BD59-A6C34878D82A}">
                    <a16:rowId xmlns:a16="http://schemas.microsoft.com/office/drawing/2014/main" val="2132657676"/>
                  </a:ext>
                </a:extLst>
              </a:tr>
              <a:tr h="726806">
                <a:tc>
                  <a:txBody>
                    <a:bodyPr/>
                    <a:lstStyle/>
                    <a:p>
                      <a:r>
                        <a:rPr lang="en-GB" sz="1400" b="1">
                          <a:solidFill>
                            <a:schemeClr val="bg2">
                              <a:lumMod val="10000"/>
                            </a:schemeClr>
                          </a:solidFill>
                          <a:latin typeface="+mn-lt"/>
                          <a:cs typeface="Arial" panose="020B0604020202020204" pitchFamily="34" charset="0"/>
                        </a:rPr>
                        <a:t>15:25 </a:t>
                      </a:r>
                    </a:p>
                  </a:txBody>
                  <a:tcPr marL="121920" marR="121920" marT="60960" marB="60960"/>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400" b="1" dirty="0">
                          <a:solidFill>
                            <a:schemeClr val="bg2">
                              <a:lumMod val="10000"/>
                            </a:schemeClr>
                          </a:solidFill>
                          <a:latin typeface="+mn-lt"/>
                          <a:cs typeface="Arial" panose="020B0604020202020204" pitchFamily="34" charset="0"/>
                        </a:rPr>
                        <a:t>Call to action and final comments</a:t>
                      </a:r>
                    </a:p>
                    <a:p>
                      <a:pPr marL="0" marR="0" lvl="0" indent="0" algn="l" defTabSz="914377" rtl="0" eaLnBrk="1" fontAlgn="auto" latinLnBrk="0" hangingPunct="1">
                        <a:lnSpc>
                          <a:spcPct val="100000"/>
                        </a:lnSpc>
                        <a:spcBef>
                          <a:spcPts val="0"/>
                        </a:spcBef>
                        <a:spcAft>
                          <a:spcPts val="0"/>
                        </a:spcAft>
                        <a:buClrTx/>
                        <a:buSzTx/>
                        <a:buFontTx/>
                        <a:buNone/>
                        <a:tabLst/>
                        <a:defRPr/>
                      </a:pPr>
                      <a:r>
                        <a:rPr lang="en-GB" sz="1400" b="0" kern="1200" dirty="0">
                          <a:solidFill>
                            <a:schemeClr val="bg2">
                              <a:lumMod val="10000"/>
                            </a:schemeClr>
                          </a:solidFill>
                          <a:effectLst/>
                          <a:latin typeface="+mn-lt"/>
                          <a:ea typeface="+mn-ea"/>
                          <a:cs typeface="Arial" panose="020B0604020202020204" pitchFamily="34" charset="0"/>
                        </a:rPr>
                        <a:t>Anne Tucker, AHP Workforce Lead, National AHP Support Workforce Programme, NHSE</a:t>
                      </a:r>
                      <a:endParaRPr lang="en-GB" sz="1400" kern="1200" dirty="0">
                        <a:solidFill>
                          <a:schemeClr val="bg2">
                            <a:lumMod val="10000"/>
                          </a:schemeClr>
                        </a:solidFill>
                        <a:effectLst/>
                        <a:latin typeface="+mn-lt"/>
                        <a:ea typeface="+mn-ea"/>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en-GB" sz="1400" dirty="0">
                        <a:solidFill>
                          <a:schemeClr val="bg2">
                            <a:lumMod val="10000"/>
                          </a:schemeClr>
                        </a:solidFill>
                        <a:latin typeface="+mn-lt"/>
                        <a:cs typeface="Arial" panose="020B0604020202020204" pitchFamily="34" charset="0"/>
                      </a:endParaRPr>
                    </a:p>
                  </a:txBody>
                  <a:tcPr marL="121920" marR="121920" marT="60960" marB="60960"/>
                </a:tc>
                <a:extLst>
                  <a:ext uri="{0D108BD9-81ED-4DB2-BD59-A6C34878D82A}">
                    <a16:rowId xmlns:a16="http://schemas.microsoft.com/office/drawing/2014/main" val="3437774928"/>
                  </a:ext>
                </a:extLst>
              </a:tr>
            </a:tbl>
          </a:graphicData>
        </a:graphic>
      </p:graphicFrame>
    </p:spTree>
    <p:extLst>
      <p:ext uri="{BB962C8B-B14F-4D97-AF65-F5344CB8AC3E}">
        <p14:creationId xmlns:p14="http://schemas.microsoft.com/office/powerpoint/2010/main" val="2419292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31D9B0B-1D3A-85EE-D18C-8EBE1D88D8E6}"/>
              </a:ext>
            </a:extLst>
          </p:cNvPr>
          <p:cNvSpPr>
            <a:spLocks noGrp="1"/>
          </p:cNvSpPr>
          <p:nvPr>
            <p:ph type="title"/>
          </p:nvPr>
        </p:nvSpPr>
        <p:spPr>
          <a:xfrm>
            <a:off x="1020234" y="1392238"/>
            <a:ext cx="10151533" cy="781049"/>
          </a:xfrm>
        </p:spPr>
        <p:txBody>
          <a:bodyPr wrap="square" anchor="t">
            <a:normAutofit/>
          </a:bodyPr>
          <a:lstStyle/>
          <a:p>
            <a:pPr algn="ctr" eaLnBrk="1" hangingPunct="1">
              <a:lnSpc>
                <a:spcPct val="90000"/>
              </a:lnSpc>
            </a:pPr>
            <a:r>
              <a:rPr lang="en-GB" sz="2667"/>
              <a:t>My AHP Support Worker (AHPSW) Journey at University College London Hospitals (UCLH), NHS Foundation Trust</a:t>
            </a:r>
            <a:endParaRPr lang="en-US" altLang="en-US" sz="2667"/>
          </a:p>
        </p:txBody>
      </p:sp>
      <p:sp>
        <p:nvSpPr>
          <p:cNvPr id="3082" name="Slide Number Placeholder 4">
            <a:extLst>
              <a:ext uri="{FF2B5EF4-FFF2-40B4-BE49-F238E27FC236}">
                <a16:creationId xmlns:a16="http://schemas.microsoft.com/office/drawing/2014/main" id="{8A95A229-F154-A395-E10D-3F6330578FB2}"/>
              </a:ext>
            </a:extLst>
          </p:cNvPr>
          <p:cNvSpPr>
            <a:spLocks noGrp="1"/>
          </p:cNvSpPr>
          <p:nvPr>
            <p:ph type="sldNum" sz="quarter" idx="10"/>
          </p:nvPr>
        </p:nvSpPr>
        <p:spPr/>
        <p:txBody>
          <a:bodyPr/>
          <a:lstStyle/>
          <a:p>
            <a:pPr defTabSz="1219170" fontAlgn="base">
              <a:spcBef>
                <a:spcPct val="0"/>
              </a:spcBef>
              <a:spcAft>
                <a:spcPts val="800"/>
              </a:spcAft>
            </a:pPr>
            <a:fld id="{D304A425-E487-421D-B80D-832C69ACF9BC}" type="slidenum">
              <a:rPr lang="en-GB" altLang="en-US">
                <a:solidFill>
                  <a:srgbClr val="007B85"/>
                </a:solidFill>
                <a:latin typeface="Arial" panose="020B0604020202020204" pitchFamily="34" charset="0"/>
                <a:ea typeface="ＭＳ Ｐゴシック" panose="020B0600070205080204" pitchFamily="34" charset="-128"/>
              </a:rPr>
              <a:pPr defTabSz="1219170" fontAlgn="base">
                <a:spcBef>
                  <a:spcPct val="0"/>
                </a:spcBef>
                <a:spcAft>
                  <a:spcPts val="800"/>
                </a:spcAft>
              </a:pPr>
              <a:t>7</a:t>
            </a:fld>
            <a:endParaRPr lang="en-GB" altLang="en-US">
              <a:solidFill>
                <a:srgbClr val="007B85"/>
              </a:solidFill>
              <a:latin typeface="Arial" panose="020B0604020202020204" pitchFamily="34" charset="0"/>
              <a:ea typeface="ＭＳ Ｐゴシック" panose="020B0600070205080204" pitchFamily="34" charset="-128"/>
            </a:endParaRPr>
          </a:p>
        </p:txBody>
      </p:sp>
      <p:pic>
        <p:nvPicPr>
          <p:cNvPr id="4" name="Graphic 3" descr="Schoolhouse">
            <a:extLst>
              <a:ext uri="{FF2B5EF4-FFF2-40B4-BE49-F238E27FC236}">
                <a16:creationId xmlns:a16="http://schemas.microsoft.com/office/drawing/2014/main" id="{E9FE2F5B-26CE-4C34-91AF-98C2A0FFC9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0365" y="1559450"/>
            <a:ext cx="4415367" cy="4091284"/>
          </a:xfrm>
          <a:prstGeom prst="rect">
            <a:avLst/>
          </a:prstGeom>
          <a:scene3d>
            <a:camera prst="obliqueTopLeft"/>
            <a:lightRig rig="threePt" dir="t"/>
          </a:scene3d>
        </p:spPr>
      </p:pic>
      <p:sp>
        <p:nvSpPr>
          <p:cNvPr id="2" name="TextBox 1">
            <a:extLst>
              <a:ext uri="{FF2B5EF4-FFF2-40B4-BE49-F238E27FC236}">
                <a16:creationId xmlns:a16="http://schemas.microsoft.com/office/drawing/2014/main" id="{2731F65E-E752-4A16-A56A-453806EF1FE8}"/>
              </a:ext>
            </a:extLst>
          </p:cNvPr>
          <p:cNvSpPr txBox="1"/>
          <p:nvPr/>
        </p:nvSpPr>
        <p:spPr bwMode="auto">
          <a:xfrm>
            <a:off x="7555783" y="5650734"/>
            <a:ext cx="4035853" cy="1045631"/>
          </a:xfrm>
          <a:prstGeom prst="rect">
            <a:avLst/>
          </a:prstGeom>
          <a:noFill/>
          <a:ln>
            <a:noFill/>
          </a:ln>
        </p:spPr>
        <p:txBody>
          <a:bodyPr wrap="square" rtlCol="0" anchor="t">
            <a:normAutofit fontScale="25000" lnSpcReduction="20000"/>
          </a:bodyPr>
          <a:lstStyle/>
          <a:p>
            <a:pPr algn="ctr" defTabSz="1219170" fontAlgn="base">
              <a:spcBef>
                <a:spcPct val="0"/>
              </a:spcBef>
              <a:spcAft>
                <a:spcPts val="800"/>
              </a:spcAft>
            </a:pPr>
            <a:r>
              <a:rPr lang="en-GB" sz="12800" b="1" baseline="-25000">
                <a:solidFill>
                  <a:srgbClr val="007B85">
                    <a:lumMod val="75000"/>
                  </a:srgbClr>
                </a:solidFill>
                <a:latin typeface="Arial" panose="020B0604020202020204" pitchFamily="34" charset="0"/>
                <a:ea typeface="ＭＳ Ｐゴシック" panose="020B0600070205080204" pitchFamily="34" charset="-128"/>
              </a:rPr>
              <a:t>       Beatrice Ibe-Igwe </a:t>
            </a:r>
          </a:p>
          <a:p>
            <a:pPr algn="ctr" defTabSz="1219170" fontAlgn="base">
              <a:spcBef>
                <a:spcPct val="0"/>
              </a:spcBef>
              <a:spcAft>
                <a:spcPts val="800"/>
              </a:spcAft>
            </a:pPr>
            <a:r>
              <a:rPr lang="en-GB" sz="9600" b="1" baseline="-25000">
                <a:solidFill>
                  <a:srgbClr val="007B85">
                    <a:lumMod val="75000"/>
                  </a:srgbClr>
                </a:solidFill>
                <a:latin typeface="Arial" panose="020B0604020202020204" pitchFamily="34" charset="0"/>
                <a:ea typeface="ＭＳ Ｐゴシック" panose="020B0600070205080204" pitchFamily="34" charset="-128"/>
              </a:rPr>
              <a:t>AHP Support Worker Project Lead</a:t>
            </a:r>
          </a:p>
          <a:p>
            <a:pPr algn="ctr" defTabSz="1219170" fontAlgn="base">
              <a:spcBef>
                <a:spcPct val="0"/>
              </a:spcBef>
              <a:spcAft>
                <a:spcPts val="800"/>
              </a:spcAft>
            </a:pPr>
            <a:r>
              <a:rPr lang="en-GB" sz="9600" b="1" baseline="-25000">
                <a:solidFill>
                  <a:srgbClr val="007B85">
                    <a:lumMod val="75000"/>
                  </a:srgbClr>
                </a:solidFill>
                <a:latin typeface="Arial" panose="020B0604020202020204" pitchFamily="34" charset="0"/>
                <a:ea typeface="ＭＳ Ｐゴシック" panose="020B0600070205080204" pitchFamily="34" charset="-128"/>
              </a:rPr>
              <a:t>Therapy Technical Instructor</a:t>
            </a:r>
          </a:p>
          <a:p>
            <a:pPr defTabSz="1219170" fontAlgn="base">
              <a:spcBef>
                <a:spcPct val="0"/>
              </a:spcBef>
              <a:spcAft>
                <a:spcPts val="800"/>
              </a:spcAft>
            </a:pPr>
            <a:endParaRPr lang="en-GB" sz="5333" b="1" baseline="-25000">
              <a:solidFill>
                <a:srgbClr val="000000"/>
              </a:solidFill>
              <a:latin typeface="Arial" panose="020B0604020202020204" pitchFamily="34" charset="0"/>
              <a:ea typeface="ＭＳ Ｐゴシック" panose="020B0600070205080204" pitchFamily="34" charset="-128"/>
            </a:endParaRPr>
          </a:p>
        </p:txBody>
      </p:sp>
      <p:pic>
        <p:nvPicPr>
          <p:cNvPr id="9" name="Picture 8">
            <a:extLst>
              <a:ext uri="{FF2B5EF4-FFF2-40B4-BE49-F238E27FC236}">
                <a16:creationId xmlns:a16="http://schemas.microsoft.com/office/drawing/2014/main" id="{561D4757-DF8E-4C57-B7BC-49945302129B}"/>
              </a:ext>
            </a:extLst>
          </p:cNvPr>
          <p:cNvPicPr>
            <a:picLocks noChangeAspect="1"/>
          </p:cNvPicPr>
          <p:nvPr/>
        </p:nvPicPr>
        <p:blipFill>
          <a:blip r:embed="rId5"/>
          <a:stretch>
            <a:fillRect/>
          </a:stretch>
        </p:blipFill>
        <p:spPr>
          <a:xfrm>
            <a:off x="6576509" y="2556387"/>
            <a:ext cx="4223243" cy="2803324"/>
          </a:xfrm>
          <a:prstGeom prst="rect">
            <a:avLst/>
          </a:prstGeom>
        </p:spPr>
      </p:pic>
      <p:sp>
        <p:nvSpPr>
          <p:cNvPr id="10" name="TextBox 9">
            <a:extLst>
              <a:ext uri="{FF2B5EF4-FFF2-40B4-BE49-F238E27FC236}">
                <a16:creationId xmlns:a16="http://schemas.microsoft.com/office/drawing/2014/main" id="{07CED917-CF3E-4DDB-AC47-8C665E83F203}"/>
              </a:ext>
            </a:extLst>
          </p:cNvPr>
          <p:cNvSpPr txBox="1"/>
          <p:nvPr/>
        </p:nvSpPr>
        <p:spPr>
          <a:xfrm>
            <a:off x="3048000" y="2875493"/>
            <a:ext cx="6096000" cy="1077218"/>
          </a:xfrm>
          <a:prstGeom prst="rect">
            <a:avLst/>
          </a:prstGeom>
          <a:noFill/>
        </p:spPr>
        <p:txBody>
          <a:bodyPr wrap="square">
            <a:spAutoFit/>
          </a:bodyPr>
          <a:lstStyle/>
          <a:p>
            <a:pPr defTabSz="1219170" fontAlgn="base">
              <a:spcBef>
                <a:spcPct val="0"/>
              </a:spcBef>
              <a:spcAft>
                <a:spcPct val="0"/>
              </a:spcAft>
            </a:pPr>
            <a:br>
              <a:rPr lang="en-GB" sz="2400" b="1" baseline="-25000">
                <a:solidFill>
                  <a:srgbClr val="007B85"/>
                </a:solidFill>
                <a:latin typeface="Arial" panose="020B0604020202020204" pitchFamily="34" charset="0"/>
                <a:ea typeface="ＭＳ Ｐゴシック" panose="020B0600070205080204" pitchFamily="34" charset="-128"/>
              </a:rPr>
            </a:br>
            <a:endParaRPr lang="en-GB" sz="2400" b="1" baseline="-25000">
              <a:solidFill>
                <a:srgbClr val="007B85"/>
              </a:solidFill>
              <a:latin typeface="Arial" panose="020B0604020202020204" pitchFamily="34" charset="0"/>
              <a:ea typeface="ＭＳ Ｐゴシック" panose="020B0600070205080204" pitchFamily="34" charset="-128"/>
            </a:endParaRPr>
          </a:p>
          <a:p>
            <a:pPr defTabSz="1219170" fontAlgn="base">
              <a:spcBef>
                <a:spcPct val="0"/>
              </a:spcBef>
              <a:spcAft>
                <a:spcPct val="0"/>
              </a:spcAft>
            </a:pPr>
            <a:br>
              <a:rPr lang="en-GB" sz="2400" baseline="-25000">
                <a:solidFill>
                  <a:srgbClr val="FFFFFF"/>
                </a:solidFill>
                <a:latin typeface="-apple-system"/>
                <a:ea typeface="ＭＳ Ｐゴシック" panose="020B0600070205080204" pitchFamily="34" charset="-128"/>
              </a:rPr>
            </a:br>
            <a:endParaRPr lang="en-GB" sz="2400" b="1" baseline="-25000">
              <a:solidFill>
                <a:srgbClr val="007B85"/>
              </a:solidFill>
              <a:latin typeface="Arial" panose="020B0604020202020204" pitchFamily="34" charset="0"/>
              <a:ea typeface="ＭＳ Ｐゴシック" panose="020B0600070205080204" pitchFamily="34"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29FA2-8E1A-4493-8B0E-65D04C3B4357}"/>
              </a:ext>
            </a:extLst>
          </p:cNvPr>
          <p:cNvSpPr>
            <a:spLocks noGrp="1"/>
          </p:cNvSpPr>
          <p:nvPr>
            <p:ph type="title"/>
          </p:nvPr>
        </p:nvSpPr>
        <p:spPr>
          <a:xfrm>
            <a:off x="1642533" y="1364195"/>
            <a:ext cx="9652000" cy="782639"/>
          </a:xfrm>
        </p:spPr>
        <p:txBody>
          <a:bodyPr wrap="square" anchor="t">
            <a:normAutofit fontScale="90000"/>
          </a:bodyPr>
          <a:lstStyle/>
          <a:p>
            <a:pPr algn="ctr">
              <a:lnSpc>
                <a:spcPct val="90000"/>
              </a:lnSpc>
            </a:pPr>
            <a:br>
              <a:rPr lang="en-GB" sz="1733"/>
            </a:br>
            <a:r>
              <a:rPr lang="en-GB" sz="3100"/>
              <a:t>AHP support worker recruitment at UCLH</a:t>
            </a:r>
            <a:br>
              <a:rPr lang="en-GB" sz="2000"/>
            </a:br>
            <a:endParaRPr lang="en-GB" sz="1733"/>
          </a:p>
        </p:txBody>
      </p:sp>
      <p:sp>
        <p:nvSpPr>
          <p:cNvPr id="5" name="Slide Number Placeholder 4">
            <a:extLst>
              <a:ext uri="{FF2B5EF4-FFF2-40B4-BE49-F238E27FC236}">
                <a16:creationId xmlns:a16="http://schemas.microsoft.com/office/drawing/2014/main" id="{AC84A752-2F41-4FE8-B494-69874FD80606}"/>
              </a:ext>
            </a:extLst>
          </p:cNvPr>
          <p:cNvSpPr>
            <a:spLocks noGrp="1"/>
          </p:cNvSpPr>
          <p:nvPr>
            <p:ph type="sldNum" sz="quarter" idx="10"/>
          </p:nvPr>
        </p:nvSpPr>
        <p:spPr>
          <a:xfrm>
            <a:off x="10915651" y="6356351"/>
            <a:ext cx="869949" cy="245533"/>
          </a:xfrm>
        </p:spPr>
        <p:txBody>
          <a:bodyPr wrap="square" anchor="b">
            <a:normAutofit/>
          </a:bodyPr>
          <a:lstStyle/>
          <a:p>
            <a:pPr defTabSz="1219170" fontAlgn="base">
              <a:spcBef>
                <a:spcPct val="0"/>
              </a:spcBef>
              <a:spcAft>
                <a:spcPts val="800"/>
              </a:spcAft>
            </a:pPr>
            <a:fld id="{4A762FFD-5464-4190-8DF4-AE1F14D8CC51}" type="slidenum">
              <a:rPr lang="en-GB" altLang="en-US">
                <a:solidFill>
                  <a:srgbClr val="007B85"/>
                </a:solidFill>
                <a:latin typeface="Arial" panose="020B0604020202020204" pitchFamily="34" charset="0"/>
                <a:ea typeface="ＭＳ Ｐゴシック" panose="020B0600070205080204" pitchFamily="34" charset="-128"/>
              </a:rPr>
              <a:pPr defTabSz="1219170" fontAlgn="base">
                <a:spcBef>
                  <a:spcPct val="0"/>
                </a:spcBef>
                <a:spcAft>
                  <a:spcPts val="800"/>
                </a:spcAft>
              </a:pPr>
              <a:t>8</a:t>
            </a:fld>
            <a:endParaRPr lang="en-GB" altLang="en-US">
              <a:solidFill>
                <a:srgbClr val="007B85"/>
              </a:solidFill>
              <a:latin typeface="Arial" panose="020B0604020202020204" pitchFamily="34" charset="0"/>
              <a:ea typeface="ＭＳ Ｐゴシック" panose="020B0600070205080204" pitchFamily="34" charset="-128"/>
            </a:endParaRPr>
          </a:p>
        </p:txBody>
      </p:sp>
      <p:graphicFrame>
        <p:nvGraphicFramePr>
          <p:cNvPr id="6" name="Content Placeholder 5">
            <a:extLst>
              <a:ext uri="{FF2B5EF4-FFF2-40B4-BE49-F238E27FC236}">
                <a16:creationId xmlns:a16="http://schemas.microsoft.com/office/drawing/2014/main" id="{30B03868-ACF4-4721-8971-1F407A0E0187}"/>
              </a:ext>
            </a:extLst>
          </p:cNvPr>
          <p:cNvGraphicFramePr>
            <a:graphicFrameLocks noGrp="1"/>
          </p:cNvGraphicFramePr>
          <p:nvPr>
            <p:ph idx="1"/>
            <p:extLst>
              <p:ext uri="{D42A27DB-BD31-4B8C-83A1-F6EECF244321}">
                <p14:modId xmlns:p14="http://schemas.microsoft.com/office/powerpoint/2010/main" val="3119993787"/>
              </p:ext>
            </p:extLst>
          </p:nvPr>
        </p:nvGraphicFramePr>
        <p:xfrm>
          <a:off x="1642533" y="2146834"/>
          <a:ext cx="9616009" cy="4245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4477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87910-623E-4D88-BD57-8A1FFD6CC9DF}"/>
              </a:ext>
            </a:extLst>
          </p:cNvPr>
          <p:cNvSpPr>
            <a:spLocks noGrp="1"/>
          </p:cNvSpPr>
          <p:nvPr>
            <p:ph type="title"/>
          </p:nvPr>
        </p:nvSpPr>
        <p:spPr>
          <a:xfrm>
            <a:off x="1642533" y="1364195"/>
            <a:ext cx="9652000" cy="782639"/>
          </a:xfrm>
        </p:spPr>
        <p:txBody>
          <a:bodyPr wrap="square" anchor="t">
            <a:normAutofit/>
          </a:bodyPr>
          <a:lstStyle/>
          <a:p>
            <a:pPr>
              <a:lnSpc>
                <a:spcPct val="90000"/>
              </a:lnSpc>
            </a:pPr>
            <a:br>
              <a:rPr lang="en-GB" sz="2667"/>
            </a:br>
            <a:r>
              <a:rPr lang="en-GB" sz="2667"/>
              <a:t>My AHPSW journey through recruitment &amp; progression</a:t>
            </a:r>
          </a:p>
        </p:txBody>
      </p:sp>
      <p:sp>
        <p:nvSpPr>
          <p:cNvPr id="9" name="Slide Number Placeholder 3">
            <a:extLst>
              <a:ext uri="{FF2B5EF4-FFF2-40B4-BE49-F238E27FC236}">
                <a16:creationId xmlns:a16="http://schemas.microsoft.com/office/drawing/2014/main" id="{116175AE-E4F4-0B01-F82A-D82BB67F98FB}"/>
              </a:ext>
            </a:extLst>
          </p:cNvPr>
          <p:cNvSpPr>
            <a:spLocks noGrp="1"/>
          </p:cNvSpPr>
          <p:nvPr>
            <p:ph type="sldNum" sz="quarter" idx="10"/>
          </p:nvPr>
        </p:nvSpPr>
        <p:spPr>
          <a:xfrm>
            <a:off x="10915651" y="6356351"/>
            <a:ext cx="869949" cy="245533"/>
          </a:xfrm>
        </p:spPr>
        <p:txBody>
          <a:bodyPr wrap="square" anchor="b">
            <a:normAutofit/>
          </a:bodyPr>
          <a:lstStyle/>
          <a:p>
            <a:pPr defTabSz="1219170" fontAlgn="base">
              <a:spcBef>
                <a:spcPct val="0"/>
              </a:spcBef>
              <a:spcAft>
                <a:spcPts val="800"/>
              </a:spcAft>
            </a:pPr>
            <a:fld id="{D091E174-E0FA-4603-9751-8143BA0BEDDC}" type="slidenum">
              <a:rPr lang="en-GB" altLang="en-US">
                <a:solidFill>
                  <a:srgbClr val="007B85"/>
                </a:solidFill>
                <a:latin typeface="Arial" panose="020B0604020202020204" pitchFamily="34" charset="0"/>
                <a:ea typeface="ＭＳ Ｐゴシック" panose="020B0600070205080204" pitchFamily="34" charset="-128"/>
              </a:rPr>
              <a:pPr defTabSz="1219170" fontAlgn="base">
                <a:spcBef>
                  <a:spcPct val="0"/>
                </a:spcBef>
                <a:spcAft>
                  <a:spcPts val="800"/>
                </a:spcAft>
              </a:pPr>
              <a:t>9</a:t>
            </a:fld>
            <a:endParaRPr lang="en-GB" altLang="en-US">
              <a:solidFill>
                <a:srgbClr val="007B85"/>
              </a:solidFill>
              <a:latin typeface="Arial" panose="020B0604020202020204" pitchFamily="34" charset="0"/>
              <a:ea typeface="ＭＳ Ｐゴシック" panose="020B0600070205080204" pitchFamily="34" charset="-128"/>
            </a:endParaRPr>
          </a:p>
        </p:txBody>
      </p:sp>
      <p:graphicFrame>
        <p:nvGraphicFramePr>
          <p:cNvPr id="4" name="Content Placeholder 3">
            <a:extLst>
              <a:ext uri="{FF2B5EF4-FFF2-40B4-BE49-F238E27FC236}">
                <a16:creationId xmlns:a16="http://schemas.microsoft.com/office/drawing/2014/main" id="{B71C475B-06B0-4B0F-9A3F-287A263C1C7F}"/>
              </a:ext>
            </a:extLst>
          </p:cNvPr>
          <p:cNvGraphicFramePr>
            <a:graphicFrameLocks noGrp="1"/>
          </p:cNvGraphicFramePr>
          <p:nvPr>
            <p:ph idx="1"/>
          </p:nvPr>
        </p:nvGraphicFramePr>
        <p:xfrm>
          <a:off x="1661592" y="2257487"/>
          <a:ext cx="9616009" cy="43306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0368638"/>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10.xml><?xml version="1.0" encoding="utf-8"?>
<a:theme xmlns:a="http://schemas.openxmlformats.org/drawingml/2006/main" name="6_Office Theme">
  <a:themeElements>
    <a:clrScheme name="Lancashire Teaching Hospitals NHS Foundation Trust">
      <a:dk1>
        <a:sysClr val="windowText" lastClr="000000"/>
      </a:dk1>
      <a:lt1>
        <a:sysClr val="window" lastClr="FFFFFF"/>
      </a:lt1>
      <a:dk2>
        <a:srgbClr val="0072C6"/>
      </a:dk2>
      <a:lt2>
        <a:srgbClr val="EEECE1"/>
      </a:lt2>
      <a:accent1>
        <a:srgbClr val="00ADC6"/>
      </a:accent1>
      <a:accent2>
        <a:srgbClr val="931638"/>
      </a:accent2>
      <a:accent3>
        <a:srgbClr val="5BBF21"/>
      </a:accent3>
      <a:accent4>
        <a:srgbClr val="56008C"/>
      </a:accent4>
      <a:accent5>
        <a:srgbClr val="00AA9E"/>
      </a:accent5>
      <a:accent6>
        <a:srgbClr val="E28C05"/>
      </a:accent6>
      <a:hlink>
        <a:srgbClr val="003893"/>
      </a:hlink>
      <a:folHlink>
        <a:srgbClr val="A0005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2C6"/>
        </a:solidFill>
        <a:ln>
          <a:solidFill>
            <a:srgbClr val="0072C6"/>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rgbClr val="00ADC6"/>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5_Office Theme">
  <a:themeElements>
    <a:clrScheme name="2_Office Theme 1">
      <a:dk1>
        <a:srgbClr val="007B85"/>
      </a:dk1>
      <a:lt1>
        <a:srgbClr val="ACDCD4"/>
      </a:lt1>
      <a:dk2>
        <a:srgbClr val="00535E"/>
      </a:dk2>
      <a:lt2>
        <a:srgbClr val="FFFFFF"/>
      </a:lt2>
      <a:accent1>
        <a:srgbClr val="ACDCD4"/>
      </a:accent1>
      <a:accent2>
        <a:srgbClr val="A9C398"/>
      </a:accent2>
      <a:accent3>
        <a:srgbClr val="D2EBE6"/>
      </a:accent3>
      <a:accent4>
        <a:srgbClr val="006871"/>
      </a:accent4>
      <a:accent5>
        <a:srgbClr val="D2EBE6"/>
      </a:accent5>
      <a:accent6>
        <a:srgbClr val="99B089"/>
      </a:accent6>
      <a:hlink>
        <a:srgbClr val="00AFDB"/>
      </a:hlink>
      <a:folHlink>
        <a:srgbClr val="00539B"/>
      </a:folHlink>
    </a:clrScheme>
    <a:fontScheme name="2_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1800" b="1" i="0" u="none" strike="noStrike" cap="none" normalizeH="0" baseline="-2500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1800" b="1" i="0" u="none" strike="noStrike" cap="none" normalizeH="0" baseline="-25000" smtClean="0">
            <a:ln>
              <a:noFill/>
            </a:ln>
            <a:solidFill>
              <a:schemeClr val="tx1"/>
            </a:solidFill>
            <a:effectLst/>
            <a:latin typeface="Arial" charset="0"/>
            <a:ea typeface="ＭＳ Ｐゴシック" charset="-128"/>
          </a:defRPr>
        </a:defPPr>
      </a:lstStyle>
    </a:lnDef>
  </a:objectDefaults>
  <a:extraClrSchemeLst>
    <a:extraClrScheme>
      <a:clrScheme name="2_Office Theme 1">
        <a:dk1>
          <a:srgbClr val="007B85"/>
        </a:dk1>
        <a:lt1>
          <a:srgbClr val="ACDCD4"/>
        </a:lt1>
        <a:dk2>
          <a:srgbClr val="00535E"/>
        </a:dk2>
        <a:lt2>
          <a:srgbClr val="FFFFFF"/>
        </a:lt2>
        <a:accent1>
          <a:srgbClr val="ACDCD4"/>
        </a:accent1>
        <a:accent2>
          <a:srgbClr val="A9C398"/>
        </a:accent2>
        <a:accent3>
          <a:srgbClr val="D2EBE6"/>
        </a:accent3>
        <a:accent4>
          <a:srgbClr val="006871"/>
        </a:accent4>
        <a:accent5>
          <a:srgbClr val="D2EBE6"/>
        </a:accent5>
        <a:accent6>
          <a:srgbClr val="99B089"/>
        </a:accent6>
        <a:hlink>
          <a:srgbClr val="00AFDB"/>
        </a:hlink>
        <a:folHlink>
          <a:srgbClr val="00539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UCLHpowerpointWIDESCREEN  -  Compatibility Mode" id="{A2E3186C-1C00-4547-8698-141C06A8A2EE}" vid="{01094308-ABC8-4BDB-A4A8-CB35316C41B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AE003265C489E4CB3748BB66229892B" ma:contentTypeVersion="14" ma:contentTypeDescription="Create a new document." ma:contentTypeScope="" ma:versionID="82b78ed54a0dac55f1b43630ae433f9c">
  <xsd:schema xmlns:xsd="http://www.w3.org/2001/XMLSchema" xmlns:xs="http://www.w3.org/2001/XMLSchema" xmlns:p="http://schemas.microsoft.com/office/2006/metadata/properties" xmlns:ns2="740a7d8f-7841-49b6-bfe7-7aa06d327266" xmlns:ns3="e1e50c13-c3ba-4f0c-a29b-ab463524dbbf" targetNamespace="http://schemas.microsoft.com/office/2006/metadata/properties" ma:root="true" ma:fieldsID="0d666964bb268992bc0bb33c3ab943dc" ns2:_="" ns3:_="">
    <xsd:import namespace="740a7d8f-7841-49b6-bfe7-7aa06d327266"/>
    <xsd:import namespace="e1e50c13-c3ba-4f0c-a29b-ab463524dbb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0a7d8f-7841-49b6-bfe7-7aa06d3272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b5e471e-86a7-4573-b003-24887ebde44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1e50c13-c3ba-4f0c-a29b-ab463524dbb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a434301-ed6c-4c74-95aa-124a6d114ea3}" ma:internalName="TaxCatchAll" ma:showField="CatchAllData" ma:web="e1e50c13-c3ba-4f0c-a29b-ab463524dbbf">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1e50c13-c3ba-4f0c-a29b-ab463524dbbf" xsi:nil="true"/>
    <lcf76f155ced4ddcb4097134ff3c332f xmlns="740a7d8f-7841-49b6-bfe7-7aa06d32726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6333066-D95F-4DC9-8F45-8431A5C3C76B}">
  <ds:schemaRefs>
    <ds:schemaRef ds:uri="http://schemas.microsoft.com/sharepoint/v3/contenttype/forms"/>
  </ds:schemaRefs>
</ds:datastoreItem>
</file>

<file path=customXml/itemProps2.xml><?xml version="1.0" encoding="utf-8"?>
<ds:datastoreItem xmlns:ds="http://schemas.openxmlformats.org/officeDocument/2006/customXml" ds:itemID="{9FC9C96E-1E2E-406D-BF20-2F50F0ECE1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0a7d8f-7841-49b6-bfe7-7aa06d327266"/>
    <ds:schemaRef ds:uri="e1e50c13-c3ba-4f0c-a29b-ab463524db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4D9FD49-C1C5-400A-B04D-90A236984D1F}">
  <ds:schemaRefs>
    <ds:schemaRef ds:uri="http://purl.org/dc/dcmitype/"/>
    <ds:schemaRef ds:uri="http://schemas.microsoft.com/office/2006/documentManagement/types"/>
    <ds:schemaRef ds:uri="http://schemas.openxmlformats.org/package/2006/metadata/core-properties"/>
    <ds:schemaRef ds:uri="http://purl.org/dc/terms/"/>
    <ds:schemaRef ds:uri="http://www.w3.org/XML/1998/namespace"/>
    <ds:schemaRef ds:uri="e1e50c13-c3ba-4f0c-a29b-ab463524dbbf"/>
    <ds:schemaRef ds:uri="http://purl.org/dc/elements/1.1/"/>
    <ds:schemaRef ds:uri="http://schemas.microsoft.com/office/infopath/2007/PartnerControls"/>
    <ds:schemaRef ds:uri="740a7d8f-7841-49b6-bfe7-7aa06d327266"/>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4</TotalTime>
  <Words>3487</Words>
  <Application>Microsoft Office PowerPoint</Application>
  <PresentationFormat>Widescreen</PresentationFormat>
  <Paragraphs>451</Paragraphs>
  <Slides>53</Slides>
  <Notes>29</Notes>
  <HiddenSlides>0</HiddenSlides>
  <MMClips>0</MMClips>
  <ScaleCrop>false</ScaleCrop>
  <HeadingPairs>
    <vt:vector size="4" baseType="variant">
      <vt:variant>
        <vt:lpstr>Theme</vt:lpstr>
      </vt:variant>
      <vt:variant>
        <vt:i4>10</vt:i4>
      </vt:variant>
      <vt:variant>
        <vt:lpstr>Slide Titles</vt:lpstr>
      </vt:variant>
      <vt:variant>
        <vt:i4>53</vt:i4>
      </vt:variant>
    </vt:vector>
  </HeadingPairs>
  <TitlesOfParts>
    <vt:vector size="63" baseType="lpstr">
      <vt:lpstr>Retrospect</vt:lpstr>
      <vt:lpstr>Office Theme</vt:lpstr>
      <vt:lpstr>1_Custom Design</vt:lpstr>
      <vt:lpstr>2_Custom Design</vt:lpstr>
      <vt:lpstr>1_Office Theme</vt:lpstr>
      <vt:lpstr>3_Office Theme</vt:lpstr>
      <vt:lpstr>2_Office Theme</vt:lpstr>
      <vt:lpstr>4_Office Theme</vt:lpstr>
      <vt:lpstr>5_Office Theme</vt:lpstr>
      <vt:lpstr>6_Office Theme</vt:lpstr>
      <vt:lpstr>Inclusive recruitment for AHP support workers</vt:lpstr>
      <vt:lpstr>Welcome</vt:lpstr>
      <vt:lpstr>PowerPoint Presentation</vt:lpstr>
      <vt:lpstr>Aims of the webinar</vt:lpstr>
      <vt:lpstr>PowerPoint Presentation</vt:lpstr>
      <vt:lpstr>PowerPoint Presentation</vt:lpstr>
      <vt:lpstr>My AHP Support Worker (AHPSW) Journey at University College London Hospitals (UCLH), NHS Foundation Trust</vt:lpstr>
      <vt:lpstr> AHP support worker recruitment at UCLH </vt:lpstr>
      <vt:lpstr> My AHPSW journey through recruitment &amp; progression</vt:lpstr>
      <vt:lpstr> My role &amp; responsibilities across the four pillars of practice </vt:lpstr>
      <vt:lpstr>PowerPoint Presentation</vt:lpstr>
      <vt:lpstr> Context, purpose and best practice Suraiya Hassan, AHP Workforce Lead National Support Workforce programme, NHSE</vt:lpstr>
      <vt:lpstr>PowerPoint Presentation</vt:lpstr>
      <vt:lpstr>PowerPoint Presentation</vt:lpstr>
      <vt:lpstr>PowerPoint Presentation</vt:lpstr>
      <vt:lpstr>Grow your own: Inclusive recruitment in practice</vt:lpstr>
      <vt:lpstr>What inclusive recruitment means in practice</vt:lpstr>
      <vt:lpstr>Why undertake inclusive employment?</vt:lpstr>
      <vt:lpstr>How to deliver inclusive recruitment</vt:lpstr>
      <vt:lpstr>PowerPoint Presentation</vt:lpstr>
      <vt:lpstr>Inclusive Recruitment: Learnings from the Healthcare Support Worker (HCSW) Programme</vt:lpstr>
      <vt:lpstr>HCSW programme 2022/23 purpose and objectives</vt:lpstr>
      <vt:lpstr>Key Learnings</vt:lpstr>
      <vt:lpstr>Celebrating successes of the HCSW Programme </vt:lpstr>
      <vt:lpstr>Local Recruitment Partnerships Steve McCall DWP  Department for Work and Pensions </vt:lpstr>
      <vt:lpstr>In DWP we…..</vt:lpstr>
      <vt:lpstr>Find a job</vt:lpstr>
      <vt:lpstr>Our customers…..</vt:lpstr>
      <vt:lpstr>How we can support</vt:lpstr>
      <vt:lpstr>Thank you!</vt:lpstr>
      <vt:lpstr>Stefanie Johnson Head of Recruitment</vt:lpstr>
      <vt:lpstr>Local context:</vt:lpstr>
      <vt:lpstr>Our locality:</vt:lpstr>
      <vt:lpstr>PowerPoint Presentation</vt:lpstr>
      <vt:lpstr>Where we advertise typically….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interview process</vt:lpstr>
      <vt:lpstr>Recruiting to retain:</vt:lpstr>
      <vt:lpstr>Impact made:</vt:lpstr>
      <vt:lpstr>Q&amp;A Discussion </vt:lpstr>
      <vt:lpstr>   Next steps  Menti.com  Code: 5783 1250</vt:lpstr>
      <vt:lpstr> Call to action </vt:lpstr>
      <vt:lpstr>Resources and meet the 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16.9</dc:title>
  <dc:creator>Craig Sanderson</dc:creator>
  <cp:lastModifiedBy>Ludmila Abusin</cp:lastModifiedBy>
  <cp:revision>4</cp:revision>
  <dcterms:created xsi:type="dcterms:W3CDTF">2017-05-03T08:06:17Z</dcterms:created>
  <dcterms:modified xsi:type="dcterms:W3CDTF">2024-04-15T14:29:04Z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0x0101001AE003265C489E4CB3748BB66229892B</vt:lpwstr>
  </property>
  <property fmtid="{D5CDD505-2E9C-101B-9397-08002B2CF9AE}" pid="3" name="TaxKeyword">
    <vt:lpwstr/>
  </property>
  <property fmtid="{D5CDD505-2E9C-101B-9397-08002B2CF9AE}" pid="4" name="Subject0">
    <vt:lpwstr/>
  </property>
  <property fmtid="{D5CDD505-2E9C-101B-9397-08002B2CF9AE}" pid="5" name="Document type0">
    <vt:lpwstr/>
  </property>
  <property fmtid="{D5CDD505-2E9C-101B-9397-08002B2CF9AE}" pid="6" name="WTTeamSiteDocumentType">
    <vt:lpwstr/>
  </property>
  <property fmtid="{D5CDD505-2E9C-101B-9397-08002B2CF9AE}" pid="7" name="WTTeamSiteDocumentTypeTaxHTField0">
    <vt:lpwstr/>
  </property>
  <property fmtid="{D5CDD505-2E9C-101B-9397-08002B2CF9AE}" pid="8" name="cebceaf3e3574cdab9f9dab6bbd34ddb">
    <vt:lpwstr/>
  </property>
  <property fmtid="{D5CDD505-2E9C-101B-9397-08002B2CF9AE}" pid="9" name="n2fe4ed80ae84f2cbc880662fe0a8735">
    <vt:lpwstr/>
  </property>
  <property fmtid="{D5CDD505-2E9C-101B-9397-08002B2CF9AE}" pid="10" name="TaxCatchAll">
    <vt:lpwstr/>
  </property>
  <property fmtid="{D5CDD505-2E9C-101B-9397-08002B2CF9AE}" pid="11" name="TaxKeywordTaxHTField">
    <vt:lpwstr/>
  </property>
  <property fmtid="{D5CDD505-2E9C-101B-9397-08002B2CF9AE}" pid="12" name="MediaServiceImageTags">
    <vt:lpwstr/>
  </property>
</Properties>
</file>