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57" r:id="rId6"/>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e Pottinger" initials="JP" lastIdx="2" clrIdx="0"/>
  <p:cmAuthor id="2" name="Desiree Cox" initials="DDC"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486" autoAdjust="0"/>
    <p:restoredTop sz="94660"/>
  </p:normalViewPr>
  <p:slideViewPr>
    <p:cSldViewPr showGuides="1">
      <p:cViewPr varScale="1">
        <p:scale>
          <a:sx n="52" d="100"/>
          <a:sy n="52" d="100"/>
        </p:scale>
        <p:origin x="1406" y="41"/>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62.13592" units="1/cm"/>
          <inkml:channelProperty channel="Y" name="resolution" value="62.42775" units="1/cm"/>
          <inkml:channelProperty channel="T" name="resolution" value="1" units="1/dev"/>
        </inkml:channelProperties>
      </inkml:inkSource>
      <inkml:timestamp xml:id="ts0" timeString="2020-07-29T10:22:43.536"/>
    </inkml:context>
    <inkml:brush xml:id="br0">
      <inkml:brushProperty name="width" value="0.05" units="cm"/>
      <inkml:brushProperty name="height" value="0.05" units="cm"/>
      <inkml:brushProperty name="fitToCurve" value="1"/>
    </inkml:brush>
  </inkml:definitions>
  <inkml:trace contextRef="#ctx0" brushRef="#br0">0 0 0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6C6620E-BA58-4A1D-A468-DBD089608F43}"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4C3FA3-1185-46B9-9F7A-19CB7D6257DC}" type="slidenum">
              <a:rPr lang="en-GB" smtClean="0"/>
              <a:t>‹#›</a:t>
            </a:fld>
            <a:endParaRPr lang="en-GB"/>
          </a:p>
        </p:txBody>
      </p:sp>
    </p:spTree>
    <p:extLst>
      <p:ext uri="{BB962C8B-B14F-4D97-AF65-F5344CB8AC3E}">
        <p14:creationId xmlns:p14="http://schemas.microsoft.com/office/powerpoint/2010/main" val="381327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C6620E-BA58-4A1D-A468-DBD089608F43}"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4C3FA3-1185-46B9-9F7A-19CB7D6257DC}" type="slidenum">
              <a:rPr lang="en-GB" smtClean="0"/>
              <a:t>‹#›</a:t>
            </a:fld>
            <a:endParaRPr lang="en-GB"/>
          </a:p>
        </p:txBody>
      </p:sp>
    </p:spTree>
    <p:extLst>
      <p:ext uri="{BB962C8B-B14F-4D97-AF65-F5344CB8AC3E}">
        <p14:creationId xmlns:p14="http://schemas.microsoft.com/office/powerpoint/2010/main" val="1991616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C6620E-BA58-4A1D-A468-DBD089608F43}"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4C3FA3-1185-46B9-9F7A-19CB7D6257DC}" type="slidenum">
              <a:rPr lang="en-GB" smtClean="0"/>
              <a:t>‹#›</a:t>
            </a:fld>
            <a:endParaRPr lang="en-GB"/>
          </a:p>
        </p:txBody>
      </p:sp>
    </p:spTree>
    <p:extLst>
      <p:ext uri="{BB962C8B-B14F-4D97-AF65-F5344CB8AC3E}">
        <p14:creationId xmlns:p14="http://schemas.microsoft.com/office/powerpoint/2010/main" val="3346587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6C6620E-BA58-4A1D-A468-DBD089608F43}"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4C3FA3-1185-46B9-9F7A-19CB7D6257DC}" type="slidenum">
              <a:rPr lang="en-GB" smtClean="0"/>
              <a:t>‹#›</a:t>
            </a:fld>
            <a:endParaRPr lang="en-GB"/>
          </a:p>
        </p:txBody>
      </p:sp>
    </p:spTree>
    <p:extLst>
      <p:ext uri="{BB962C8B-B14F-4D97-AF65-F5344CB8AC3E}">
        <p14:creationId xmlns:p14="http://schemas.microsoft.com/office/powerpoint/2010/main" val="3468740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C6620E-BA58-4A1D-A468-DBD089608F43}" type="datetimeFigureOut">
              <a:rPr lang="en-GB" smtClean="0"/>
              <a:t>20/10/2021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4C3FA3-1185-46B9-9F7A-19CB7D6257DC}" type="slidenum">
              <a:rPr lang="en-GB" smtClean="0"/>
              <a:t>‹#›</a:t>
            </a:fld>
            <a:endParaRPr lang="en-GB"/>
          </a:p>
        </p:txBody>
      </p:sp>
    </p:spTree>
    <p:extLst>
      <p:ext uri="{BB962C8B-B14F-4D97-AF65-F5344CB8AC3E}">
        <p14:creationId xmlns:p14="http://schemas.microsoft.com/office/powerpoint/2010/main" val="985665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6C6620E-BA58-4A1D-A468-DBD089608F43}"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4C3FA3-1185-46B9-9F7A-19CB7D6257DC}" type="slidenum">
              <a:rPr lang="en-GB" smtClean="0"/>
              <a:t>‹#›</a:t>
            </a:fld>
            <a:endParaRPr lang="en-GB"/>
          </a:p>
        </p:txBody>
      </p:sp>
    </p:spTree>
    <p:extLst>
      <p:ext uri="{BB962C8B-B14F-4D97-AF65-F5344CB8AC3E}">
        <p14:creationId xmlns:p14="http://schemas.microsoft.com/office/powerpoint/2010/main" val="1834921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6C6620E-BA58-4A1D-A468-DBD089608F43}" type="datetimeFigureOut">
              <a:rPr lang="en-GB" smtClean="0"/>
              <a:t>20/10/2021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4C3FA3-1185-46B9-9F7A-19CB7D6257DC}" type="slidenum">
              <a:rPr lang="en-GB" smtClean="0"/>
              <a:t>‹#›</a:t>
            </a:fld>
            <a:endParaRPr lang="en-GB"/>
          </a:p>
        </p:txBody>
      </p:sp>
    </p:spTree>
    <p:extLst>
      <p:ext uri="{BB962C8B-B14F-4D97-AF65-F5344CB8AC3E}">
        <p14:creationId xmlns:p14="http://schemas.microsoft.com/office/powerpoint/2010/main" val="381132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6C6620E-BA58-4A1D-A468-DBD089608F43}" type="datetimeFigureOut">
              <a:rPr lang="en-GB" smtClean="0"/>
              <a:t>20/10/2021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4C3FA3-1185-46B9-9F7A-19CB7D6257DC}" type="slidenum">
              <a:rPr lang="en-GB" smtClean="0"/>
              <a:t>‹#›</a:t>
            </a:fld>
            <a:endParaRPr lang="en-GB"/>
          </a:p>
        </p:txBody>
      </p:sp>
    </p:spTree>
    <p:extLst>
      <p:ext uri="{BB962C8B-B14F-4D97-AF65-F5344CB8AC3E}">
        <p14:creationId xmlns:p14="http://schemas.microsoft.com/office/powerpoint/2010/main" val="2655297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C6620E-BA58-4A1D-A468-DBD089608F43}" type="datetimeFigureOut">
              <a:rPr lang="en-GB" smtClean="0"/>
              <a:t>20/10/2021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4C3FA3-1185-46B9-9F7A-19CB7D6257DC}" type="slidenum">
              <a:rPr lang="en-GB" smtClean="0"/>
              <a:t>‹#›</a:t>
            </a:fld>
            <a:endParaRPr lang="en-GB"/>
          </a:p>
        </p:txBody>
      </p:sp>
    </p:spTree>
    <p:extLst>
      <p:ext uri="{BB962C8B-B14F-4D97-AF65-F5344CB8AC3E}">
        <p14:creationId xmlns:p14="http://schemas.microsoft.com/office/powerpoint/2010/main" val="384470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C6620E-BA58-4A1D-A468-DBD089608F43}"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4C3FA3-1185-46B9-9F7A-19CB7D6257DC}" type="slidenum">
              <a:rPr lang="en-GB" smtClean="0"/>
              <a:t>‹#›</a:t>
            </a:fld>
            <a:endParaRPr lang="en-GB"/>
          </a:p>
        </p:txBody>
      </p:sp>
    </p:spTree>
    <p:extLst>
      <p:ext uri="{BB962C8B-B14F-4D97-AF65-F5344CB8AC3E}">
        <p14:creationId xmlns:p14="http://schemas.microsoft.com/office/powerpoint/2010/main" val="23786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C6620E-BA58-4A1D-A468-DBD089608F43}" type="datetimeFigureOut">
              <a:rPr lang="en-GB" smtClean="0"/>
              <a:t>20/10/2021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4C3FA3-1185-46B9-9F7A-19CB7D6257DC}" type="slidenum">
              <a:rPr lang="en-GB" smtClean="0"/>
              <a:t>‹#›</a:t>
            </a:fld>
            <a:endParaRPr lang="en-GB"/>
          </a:p>
        </p:txBody>
      </p:sp>
    </p:spTree>
    <p:extLst>
      <p:ext uri="{BB962C8B-B14F-4D97-AF65-F5344CB8AC3E}">
        <p14:creationId xmlns:p14="http://schemas.microsoft.com/office/powerpoint/2010/main" val="3206075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C6620E-BA58-4A1D-A468-DBD089608F43}" type="datetimeFigureOut">
              <a:rPr lang="en-GB" smtClean="0"/>
              <a:t>20/10/2021</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C3FA3-1185-46B9-9F7A-19CB7D6257DC}" type="slidenum">
              <a:rPr lang="en-GB" smtClean="0"/>
              <a:t>‹#›</a:t>
            </a:fld>
            <a:endParaRPr lang="en-GB"/>
          </a:p>
        </p:txBody>
      </p:sp>
    </p:spTree>
    <p:extLst>
      <p:ext uri="{BB962C8B-B14F-4D97-AF65-F5344CB8AC3E}">
        <p14:creationId xmlns:p14="http://schemas.microsoft.com/office/powerpoint/2010/main" val="1451476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hyperlink" Target="https://www.hee.nhs.uk/our-work/capitalnurse" TargetMode="External"/><Relationship Id="rId3" Type="http://schemas.openxmlformats.org/officeDocument/2006/relationships/customXml" Target="../ink/ink1.xml"/><Relationship Id="rId7"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7.emf"/><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5724" y="709334"/>
            <a:ext cx="2850092" cy="1692771"/>
          </a:xfrm>
          <a:prstGeom prst="rect">
            <a:avLst/>
          </a:prstGeom>
          <a:noFill/>
        </p:spPr>
        <p:txBody>
          <a:bodyPr wrap="square" rtlCol="0">
            <a:spAutoFit/>
          </a:bodyPr>
          <a:lstStyle/>
          <a:p>
            <a:pPr algn="ctr"/>
            <a:r>
              <a:rPr lang="en-GB" sz="2800" b="1" kern="1400" spc="25" dirty="0">
                <a:solidFill>
                  <a:srgbClr val="005EB8"/>
                </a:solidFill>
                <a:latin typeface="Arial" panose="020B0604020202020204" pitchFamily="34" charset="0"/>
                <a:ea typeface="MS Gothic" panose="020B0609070205080204" pitchFamily="49" charset="-128"/>
                <a:cs typeface="Times New Roman" panose="02020603050405020304" pitchFamily="18" charset="0"/>
              </a:rPr>
              <a:t>Internal transfers</a:t>
            </a:r>
            <a:endParaRPr lang="en-GB" sz="4000" b="1" kern="1400" spc="25" dirty="0">
              <a:solidFill>
                <a:srgbClr val="005EB8"/>
              </a:solidFill>
              <a:latin typeface="Arial" panose="020B0604020202020204" pitchFamily="34" charset="0"/>
              <a:ea typeface="MS Gothic" panose="020B0609070205080204" pitchFamily="49" charset="-128"/>
              <a:cs typeface="Times New Roman" panose="02020603050405020304" pitchFamily="18" charset="0"/>
            </a:endParaRPr>
          </a:p>
          <a:p>
            <a:pPr algn="ctr"/>
            <a:endParaRPr lang="en-GB" sz="2800" b="1" dirty="0">
              <a:solidFill>
                <a:srgbClr val="A00054"/>
              </a:solidFill>
              <a:latin typeface="Arial" panose="020B0604020202020204" pitchFamily="34" charset="0"/>
              <a:cs typeface="Arial" panose="020B0604020202020204" pitchFamily="34" charset="0"/>
            </a:endParaRPr>
          </a:p>
          <a:p>
            <a:pPr algn="ctr"/>
            <a:endParaRPr lang="en-GB" sz="2000" b="1" dirty="0">
              <a:solidFill>
                <a:schemeClr val="accent2">
                  <a:lumMod val="75000"/>
                </a:schemeClr>
              </a:solidFill>
            </a:endParaRPr>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0120" y="173307"/>
            <a:ext cx="2781300" cy="3556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7" name="TextBox 6"/>
          <p:cNvSpPr txBox="1"/>
          <p:nvPr/>
        </p:nvSpPr>
        <p:spPr>
          <a:xfrm>
            <a:off x="3295820" y="173307"/>
            <a:ext cx="3117748" cy="4328557"/>
          </a:xfrm>
          <a:prstGeom prst="rect">
            <a:avLst/>
          </a:prstGeom>
          <a:noFill/>
        </p:spPr>
        <p:txBody>
          <a:bodyPr wrap="square" rtlCol="0">
            <a:spAutoFit/>
          </a:bodyPr>
          <a:lstStyle/>
          <a:p>
            <a:r>
              <a:rPr lang="en-GB" sz="1600" b="1" dirty="0">
                <a:solidFill>
                  <a:srgbClr val="005EB8"/>
                </a:solidFill>
                <a:latin typeface="Arial" panose="020B0604020202020204" pitchFamily="34" charset="0"/>
                <a:cs typeface="Arial" panose="020B0604020202020204" pitchFamily="34" charset="0"/>
              </a:rPr>
              <a:t>What is an internal transfer opportunity?</a:t>
            </a:r>
          </a:p>
          <a:p>
            <a:pPr>
              <a:spcBef>
                <a:spcPts val="600"/>
              </a:spcBef>
            </a:pPr>
            <a:r>
              <a:rPr lang="en-US" sz="1200" dirty="0">
                <a:latin typeface="Arial" panose="020B0604020202020204" pitchFamily="34" charset="0"/>
                <a:cs typeface="Arial" panose="020B0604020202020204" pitchFamily="34" charset="0"/>
              </a:rPr>
              <a:t>An internal transfer provides a member of staff with the opportunity to move within an organisation without completing a lengthy application process.  It can be one of the outcomes of a career clinic.</a:t>
            </a:r>
          </a:p>
          <a:p>
            <a:endParaRPr lang="en-US" sz="1200" dirty="0">
              <a:latin typeface="Arial" panose="020B0604020202020204" pitchFamily="34" charset="0"/>
              <a:cs typeface="Arial" panose="020B0604020202020204" pitchFamily="34" charset="0"/>
            </a:endParaRPr>
          </a:p>
          <a:p>
            <a:r>
              <a:rPr lang="en-GB" sz="1600" b="1" dirty="0">
                <a:solidFill>
                  <a:srgbClr val="005EB8"/>
                </a:solidFill>
                <a:latin typeface="Arial" panose="020B0604020202020204" pitchFamily="34" charset="0"/>
                <a:cs typeface="Arial" panose="020B0604020202020204" pitchFamily="34" charset="0"/>
              </a:rPr>
              <a:t>What are the benefits?</a:t>
            </a:r>
            <a:endParaRPr lang="en-US" sz="1200" dirty="0">
              <a:solidFill>
                <a:srgbClr val="005EB8"/>
              </a:solidFill>
              <a:latin typeface="Arial" panose="020B0604020202020204" pitchFamily="34" charset="0"/>
              <a:cs typeface="Arial" panose="020B0604020202020204" pitchFamily="34" charset="0"/>
            </a:endParaRPr>
          </a:p>
          <a:p>
            <a:pPr>
              <a:spcBef>
                <a:spcPts val="600"/>
              </a:spcBef>
              <a:spcAft>
                <a:spcPts val="600"/>
              </a:spcAft>
            </a:pPr>
            <a:r>
              <a:rPr lang="en-US" sz="1200" dirty="0">
                <a:latin typeface="Arial" panose="020B0604020202020204" pitchFamily="34" charset="0"/>
                <a:cs typeface="Arial" panose="020B0604020202020204" pitchFamily="34" charset="0"/>
              </a:rPr>
              <a:t>Internal transfers offer benefits to the nurse and the </a:t>
            </a:r>
            <a:r>
              <a:rPr lang="en-US" sz="1200" dirty="0" err="1">
                <a:latin typeface="Arial" panose="020B0604020202020204" pitchFamily="34" charset="0"/>
                <a:cs typeface="Arial" panose="020B0604020202020204" pitchFamily="34" charset="0"/>
              </a:rPr>
              <a:t>organisation</a:t>
            </a:r>
            <a:r>
              <a:rPr lang="en-US" sz="1200" dirty="0">
                <a:latin typeface="Arial" panose="020B0604020202020204" pitchFamily="34" charset="0"/>
                <a:cs typeface="Arial" panose="020B0604020202020204" pitchFamily="34" charset="0"/>
              </a:rPr>
              <a:t> and these include:</a:t>
            </a:r>
          </a:p>
          <a:p>
            <a:pPr marL="171450" indent="-171450">
              <a:lnSpc>
                <a:spcPct val="200000"/>
              </a:lnSpc>
              <a:buClr>
                <a:srgbClr val="005EB8"/>
              </a:buClr>
              <a:buFont typeface="Arial" panose="020B0604020202020204" pitchFamily="34" charset="0"/>
              <a:buChar char="•"/>
            </a:pPr>
            <a:r>
              <a:rPr lang="en-US" sz="1200" dirty="0">
                <a:latin typeface="Arial" panose="020B0604020202020204" pitchFamily="34" charset="0"/>
                <a:cs typeface="Arial" panose="020B0604020202020204" pitchFamily="34" charset="0"/>
              </a:rPr>
              <a:t>A development opportunity for the nurse. </a:t>
            </a:r>
          </a:p>
          <a:p>
            <a:pPr marL="171450" indent="-171450">
              <a:lnSpc>
                <a:spcPct val="200000"/>
              </a:lnSpc>
              <a:buClr>
                <a:srgbClr val="005EB8"/>
              </a:buClr>
              <a:buFont typeface="Arial" panose="020B0604020202020204" pitchFamily="34" charset="0"/>
              <a:buChar char="•"/>
            </a:pPr>
            <a:r>
              <a:rPr lang="en-US" sz="1200" dirty="0">
                <a:latin typeface="Arial" panose="020B0604020202020204" pitchFamily="34" charset="0"/>
                <a:cs typeface="Arial" panose="020B0604020202020204" pitchFamily="34" charset="0"/>
              </a:rPr>
              <a:t>Improved staff engagement and morale</a:t>
            </a:r>
          </a:p>
          <a:p>
            <a:pPr marL="171450" indent="-171450">
              <a:lnSpc>
                <a:spcPct val="200000"/>
              </a:lnSpc>
              <a:buClr>
                <a:srgbClr val="005EB8"/>
              </a:buClr>
              <a:buFont typeface="Arial" panose="020B0604020202020204" pitchFamily="34" charset="0"/>
              <a:buChar char="•"/>
            </a:pPr>
            <a:r>
              <a:rPr lang="en-US" sz="1200" dirty="0">
                <a:latin typeface="Arial" panose="020B0604020202020204" pitchFamily="34" charset="0"/>
                <a:cs typeface="Arial" panose="020B0604020202020204" pitchFamily="34" charset="0"/>
              </a:rPr>
              <a:t>Movement within the organization which helps with sharing skills and knowledge</a:t>
            </a:r>
          </a:p>
          <a:p>
            <a:pPr marL="171450" indent="-171450">
              <a:lnSpc>
                <a:spcPct val="200000"/>
              </a:lnSpc>
              <a:buClr>
                <a:srgbClr val="005EB8"/>
              </a:buClr>
              <a:buFont typeface="Arial" panose="020B0604020202020204" pitchFamily="34" charset="0"/>
              <a:buChar char="•"/>
            </a:pPr>
            <a:r>
              <a:rPr lang="en-US" sz="1200" dirty="0">
                <a:latin typeface="Arial" panose="020B0604020202020204" pitchFamily="34" charset="0"/>
                <a:cs typeface="Arial" panose="020B0604020202020204" pitchFamily="34" charset="0"/>
              </a:rPr>
              <a:t>Improves staff retention.</a:t>
            </a:r>
            <a:endParaRPr lang="en-GB" sz="1200" dirty="0">
              <a:latin typeface="Arial" panose="020B0604020202020204" pitchFamily="34" charset="0"/>
              <a:cs typeface="Arial" panose="020B0604020202020204" pitchFamily="34" charset="0"/>
            </a:endParaRPr>
          </a:p>
        </p:txBody>
      </p:sp>
      <p:sp>
        <p:nvSpPr>
          <p:cNvPr id="9" name="TextBox 8"/>
          <p:cNvSpPr txBox="1"/>
          <p:nvPr/>
        </p:nvSpPr>
        <p:spPr>
          <a:xfrm>
            <a:off x="6723883" y="162207"/>
            <a:ext cx="3182117" cy="6417141"/>
          </a:xfrm>
          <a:prstGeom prst="rect">
            <a:avLst/>
          </a:prstGeom>
          <a:noFill/>
        </p:spPr>
        <p:txBody>
          <a:bodyPr wrap="square" rtlCol="0">
            <a:spAutoFit/>
          </a:bodyPr>
          <a:lstStyle/>
          <a:p>
            <a:endParaRPr lang="en-GB" sz="1400" b="1" dirty="0">
              <a:solidFill>
                <a:srgbClr val="005EB8"/>
              </a:solidFill>
              <a:latin typeface="Arial" panose="020B0604020202020204" pitchFamily="34" charset="0"/>
              <a:cs typeface="Arial" panose="020B0604020202020204" pitchFamily="34" charset="0"/>
            </a:endParaRPr>
          </a:p>
          <a:p>
            <a:r>
              <a:rPr lang="en-GB" sz="1400" b="1" dirty="0">
                <a:solidFill>
                  <a:srgbClr val="005EB8"/>
                </a:solidFill>
                <a:latin typeface="Arial" panose="020B0604020202020204" pitchFamily="34" charset="0"/>
                <a:cs typeface="Arial" panose="020B0604020202020204" pitchFamily="34" charset="0"/>
              </a:rPr>
              <a:t>Who are career clinics intended for?</a:t>
            </a:r>
          </a:p>
          <a:p>
            <a:pPr>
              <a:spcBef>
                <a:spcPts val="600"/>
              </a:spcBef>
            </a:pPr>
            <a:r>
              <a:rPr lang="en-GB" sz="1200" dirty="0">
                <a:latin typeface="Arial" panose="020B0604020202020204" pitchFamily="34" charset="0"/>
                <a:cs typeface="Arial" panose="020B0604020202020204" pitchFamily="34" charset="0"/>
              </a:rPr>
              <a:t>All nursing staff including:</a:t>
            </a:r>
          </a:p>
          <a:p>
            <a:pPr marL="171450" lvl="0" indent="-171450">
              <a:buClr>
                <a:srgbClr val="005EB8"/>
              </a:buClr>
              <a:buSzPct val="120000"/>
              <a:buFont typeface="Arial" panose="020B0604020202020204" pitchFamily="34" charset="0"/>
              <a:buChar char="•"/>
            </a:pPr>
            <a:r>
              <a:rPr lang="en-US" sz="1200" dirty="0">
                <a:latin typeface="Arial" panose="020B0604020202020204" pitchFamily="34" charset="0"/>
                <a:cs typeface="Arial" panose="020B0604020202020204" pitchFamily="34" charset="0"/>
              </a:rPr>
              <a:t>Bands 2-4 healthcare assistants and support workers</a:t>
            </a:r>
            <a:endParaRPr lang="en-GB" sz="1200" dirty="0">
              <a:latin typeface="Arial" panose="020B0604020202020204" pitchFamily="34" charset="0"/>
              <a:cs typeface="Arial" panose="020B0604020202020204" pitchFamily="34" charset="0"/>
            </a:endParaRPr>
          </a:p>
          <a:p>
            <a:pPr marL="171450" lvl="0" indent="-171450">
              <a:buClr>
                <a:srgbClr val="005EB8"/>
              </a:buClr>
              <a:buSzPct val="120000"/>
              <a:buFont typeface="Arial" panose="020B0604020202020204" pitchFamily="34" charset="0"/>
              <a:buChar char="•"/>
            </a:pPr>
            <a:r>
              <a:rPr lang="en-US" sz="1200" dirty="0">
                <a:latin typeface="Arial" panose="020B0604020202020204" pitchFamily="34" charset="0"/>
                <a:cs typeface="Arial" panose="020B0604020202020204" pitchFamily="34" charset="0"/>
              </a:rPr>
              <a:t>Band 4 registered nursing associates</a:t>
            </a:r>
            <a:endParaRPr lang="en-GB" sz="1200" dirty="0">
              <a:latin typeface="Arial" panose="020B0604020202020204" pitchFamily="34" charset="0"/>
              <a:cs typeface="Arial" panose="020B0604020202020204" pitchFamily="34" charset="0"/>
            </a:endParaRPr>
          </a:p>
          <a:p>
            <a:pPr marL="171450" lvl="0" indent="-171450">
              <a:buClr>
                <a:srgbClr val="005EB8"/>
              </a:buClr>
              <a:buSzPct val="120000"/>
              <a:buFont typeface="Arial" panose="020B0604020202020204" pitchFamily="34" charset="0"/>
              <a:buChar char="•"/>
            </a:pPr>
            <a:r>
              <a:rPr lang="en-US" sz="1200" dirty="0">
                <a:latin typeface="Arial" panose="020B0604020202020204" pitchFamily="34" charset="0"/>
                <a:cs typeface="Arial" panose="020B0604020202020204" pitchFamily="34" charset="0"/>
              </a:rPr>
              <a:t>Bands 5-8 registered nursing staff</a:t>
            </a:r>
            <a:endParaRPr lang="en-GB"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An internal transfer offers the opportunity for movement within an organisation and within a specific pay band.  It may also be offered for staff wishing to develop experience in a particular area at a lower pay band.</a:t>
            </a:r>
          </a:p>
          <a:p>
            <a:endParaRPr lang="en-GB" sz="1400" b="1" dirty="0">
              <a:solidFill>
                <a:srgbClr val="A00054"/>
              </a:solidFill>
              <a:latin typeface="Arial" panose="020B0604020202020204" pitchFamily="34" charset="0"/>
              <a:cs typeface="Arial" panose="020B0604020202020204" pitchFamily="34" charset="0"/>
            </a:endParaRPr>
          </a:p>
          <a:p>
            <a:endParaRPr lang="en-GB" sz="1400" b="1" dirty="0">
              <a:solidFill>
                <a:srgbClr val="005EB8"/>
              </a:solidFill>
              <a:latin typeface="Arial" panose="020B0604020202020204" pitchFamily="34" charset="0"/>
              <a:cs typeface="Arial" panose="020B0604020202020204" pitchFamily="34" charset="0"/>
            </a:endParaRPr>
          </a:p>
          <a:p>
            <a:endParaRPr lang="en-GB" sz="1400" b="1" dirty="0">
              <a:solidFill>
                <a:srgbClr val="005EB8"/>
              </a:solidFill>
              <a:latin typeface="Arial" panose="020B0604020202020204" pitchFamily="34" charset="0"/>
              <a:cs typeface="Arial" panose="020B0604020202020204" pitchFamily="34" charset="0"/>
            </a:endParaRPr>
          </a:p>
          <a:p>
            <a:endParaRPr lang="en-GB" sz="1400" b="1" dirty="0">
              <a:solidFill>
                <a:srgbClr val="005EB8"/>
              </a:solidFill>
              <a:latin typeface="Arial" panose="020B0604020202020204" pitchFamily="34" charset="0"/>
              <a:cs typeface="Arial" panose="020B0604020202020204" pitchFamily="34" charset="0"/>
            </a:endParaRPr>
          </a:p>
          <a:p>
            <a:endParaRPr lang="en-GB" sz="1400" b="1" dirty="0">
              <a:solidFill>
                <a:srgbClr val="005EB8"/>
              </a:solidFill>
              <a:latin typeface="Arial" panose="020B0604020202020204" pitchFamily="34" charset="0"/>
              <a:cs typeface="Arial" panose="020B0604020202020204" pitchFamily="34" charset="0"/>
            </a:endParaRPr>
          </a:p>
          <a:p>
            <a:r>
              <a:rPr lang="en-GB" sz="1400" b="1" dirty="0">
                <a:solidFill>
                  <a:srgbClr val="005EB8"/>
                </a:solidFill>
                <a:latin typeface="Arial" panose="020B0604020202020204" pitchFamily="34" charset="0"/>
                <a:cs typeface="Arial" panose="020B0604020202020204" pitchFamily="34" charset="0"/>
              </a:rPr>
              <a:t>Are there any pre-requisites?</a:t>
            </a:r>
          </a:p>
          <a:p>
            <a:pPr>
              <a:spcBef>
                <a:spcPts val="600"/>
              </a:spcBef>
            </a:pPr>
            <a:r>
              <a:rPr lang="en-GB" sz="1200" dirty="0">
                <a:latin typeface="Arial" panose="020B0604020202020204" pitchFamily="34" charset="0"/>
                <a:cs typeface="Arial" panose="020B0604020202020204" pitchFamily="34" charset="0"/>
              </a:rPr>
              <a:t>This may vary according to organisations, however internal transfers are available to staff who have a minimum of six months’ experience in current role, have completed a satisfactory probation period and preceptorship, and have no ongoing HR or performance issues.</a:t>
            </a:r>
          </a:p>
          <a:p>
            <a:endParaRPr lang="en-GB" sz="1200" b="1" dirty="0">
              <a:solidFill>
                <a:srgbClr val="A00054"/>
              </a:solidFill>
              <a:latin typeface="Arial" panose="020B0604020202020204" pitchFamily="34" charset="0"/>
              <a:cs typeface="Arial" panose="020B0604020202020204" pitchFamily="34" charset="0"/>
            </a:endParaRPr>
          </a:p>
          <a:p>
            <a:endParaRPr lang="en-GB" sz="1100" dirty="0">
              <a:latin typeface="Arial" panose="020B0604020202020204" pitchFamily="34" charset="0"/>
              <a:cs typeface="Arial" panose="020B0604020202020204" pitchFamily="34" charset="0"/>
            </a:endParaRPr>
          </a:p>
          <a:p>
            <a:endParaRPr lang="en-GB" dirty="0"/>
          </a:p>
          <a:p>
            <a:endParaRPr lang="en-GB" dirty="0"/>
          </a:p>
        </p:txBody>
      </p:sp>
      <p:pic>
        <p:nvPicPr>
          <p:cNvPr id="1028" name="Picture 4" descr="woman in blue scrub suit">
            <a:extLst>
              <a:ext uri="{FF2B5EF4-FFF2-40B4-BE49-F238E27FC236}">
                <a16:creationId xmlns:a16="http://schemas.microsoft.com/office/drawing/2014/main" id="{0A0D98ED-E853-4CD8-BC76-645E63F79AF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96420" y="4682780"/>
            <a:ext cx="2966410" cy="197859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an in blue crew neck t-shirt smiling">
            <a:extLst>
              <a:ext uri="{FF2B5EF4-FFF2-40B4-BE49-F238E27FC236}">
                <a16:creationId xmlns:a16="http://schemas.microsoft.com/office/drawing/2014/main" id="{F04D460B-A86D-4751-90AE-909488BA406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471" y="1893185"/>
            <a:ext cx="2966410" cy="370801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NHS Health Education England Logo&#10;&#10;">
            <a:extLst>
              <a:ext uri="{FF2B5EF4-FFF2-40B4-BE49-F238E27FC236}">
                <a16:creationId xmlns:a16="http://schemas.microsoft.com/office/drawing/2014/main" id="{246A8E32-B030-400D-91CF-15089491315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06566" y="6255622"/>
            <a:ext cx="1840506" cy="423316"/>
          </a:xfrm>
          <a:prstGeom prst="rect">
            <a:avLst/>
          </a:prstGeom>
        </p:spPr>
      </p:pic>
    </p:spTree>
    <p:extLst>
      <p:ext uri="{BB962C8B-B14F-4D97-AF65-F5344CB8AC3E}">
        <p14:creationId xmlns:p14="http://schemas.microsoft.com/office/powerpoint/2010/main" val="133151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woman in teal t-shirt sitting beside woman in suit jacket">
            <a:extLst>
              <a:ext uri="{FF2B5EF4-FFF2-40B4-BE49-F238E27FC236}">
                <a16:creationId xmlns:a16="http://schemas.microsoft.com/office/drawing/2014/main" id="{B6A5BB36-99B5-4043-A7F5-91585C2A117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58214" y="2428381"/>
            <a:ext cx="2469840" cy="1862687"/>
          </a:xfrm>
          <a:prstGeom prst="ellipse">
            <a:avLst/>
          </a:prstGeom>
          <a:ln w="63500" cap="rnd">
            <a:solidFill>
              <a:srgbClr val="005EB8"/>
            </a:solidFill>
          </a:ln>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71026" y="116632"/>
            <a:ext cx="2967237" cy="4585871"/>
          </a:xfrm>
          <a:prstGeom prst="rect">
            <a:avLst/>
          </a:prstGeom>
          <a:noFill/>
        </p:spPr>
        <p:txBody>
          <a:bodyPr wrap="square" rtlCol="0">
            <a:spAutoFit/>
          </a:bodyPr>
          <a:lstStyle/>
          <a:p>
            <a:r>
              <a:rPr lang="en-GB" sz="1400" b="1" dirty="0">
                <a:solidFill>
                  <a:srgbClr val="005EB8"/>
                </a:solidFill>
                <a:latin typeface="Arial" panose="020B0604020202020204" pitchFamily="34" charset="0"/>
                <a:cs typeface="Arial" panose="020B0604020202020204" pitchFamily="34" charset="0"/>
              </a:rPr>
              <a:t>What is the process?</a:t>
            </a:r>
          </a:p>
          <a:p>
            <a:endParaRPr lang="en-GB" sz="1400" b="1" dirty="0">
              <a:solidFill>
                <a:srgbClr val="A00054"/>
              </a:solidFill>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The process is managed locally:</a:t>
            </a:r>
          </a:p>
          <a:p>
            <a:pPr marL="171450" indent="-171450">
              <a:buClr>
                <a:srgbClr val="005EB8"/>
              </a:buClr>
              <a:buSzPct val="12000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p>
            <a:pPr marL="171450" indent="-171450">
              <a:buClr>
                <a:srgbClr val="005EB8"/>
              </a:buClr>
              <a:buSzPct val="120000"/>
              <a:buFont typeface="Arial" panose="020B0604020202020204" pitchFamily="34" charset="0"/>
              <a:buChar char="•"/>
            </a:pPr>
            <a:r>
              <a:rPr lang="en-US" sz="1200" dirty="0">
                <a:latin typeface="Arial" panose="020B0604020202020204" pitchFamily="34" charset="0"/>
                <a:cs typeface="Arial" panose="020B0604020202020204" pitchFamily="34" charset="0"/>
              </a:rPr>
              <a:t>N</a:t>
            </a:r>
            <a:r>
              <a:rPr lang="en-GB" sz="1200" dirty="0">
                <a:latin typeface="Arial" panose="020B0604020202020204" pitchFamily="34" charset="0"/>
                <a:cs typeface="Arial" panose="020B0604020202020204" pitchFamily="34" charset="0"/>
              </a:rPr>
              <a:t>urse expresses an interest in a transfer opportunity and discusses with current manager</a:t>
            </a:r>
          </a:p>
          <a:p>
            <a:pPr marL="171450" indent="-171450">
              <a:buClr>
                <a:srgbClr val="005EB8"/>
              </a:buClr>
              <a:buSzPct val="12000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p>
            <a:pPr marL="171450" indent="-171450">
              <a:buClr>
                <a:srgbClr val="005EB8"/>
              </a:buClr>
              <a:buSzPct val="120000"/>
              <a:buFont typeface="Arial" panose="020B0604020202020204" pitchFamily="34" charset="0"/>
              <a:buChar char="•"/>
            </a:pPr>
            <a:r>
              <a:rPr lang="en-US" sz="1200" dirty="0">
                <a:latin typeface="Arial" panose="020B0604020202020204" pitchFamily="34" charset="0"/>
                <a:cs typeface="Arial" panose="020B0604020202020204" pitchFamily="34" charset="0"/>
              </a:rPr>
              <a:t>N</a:t>
            </a:r>
            <a:r>
              <a:rPr lang="en-GB" sz="1200" dirty="0">
                <a:latin typeface="Arial" panose="020B0604020202020204" pitchFamily="34" charset="0"/>
                <a:cs typeface="Arial" panose="020B0604020202020204" pitchFamily="34" charset="0"/>
              </a:rPr>
              <a:t>urse identifies an opportunity where there is a vacancy and arranges a discussion with manager in the area</a:t>
            </a:r>
          </a:p>
          <a:p>
            <a:pPr marL="171450" indent="-171450">
              <a:buClr>
                <a:srgbClr val="005EB8"/>
              </a:buClr>
              <a:buSzPct val="12000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p>
            <a:pPr marL="171450" indent="-171450">
              <a:buClr>
                <a:srgbClr val="005EB8"/>
              </a:buClr>
              <a:buSzPct val="120000"/>
              <a:buFont typeface="Arial" panose="020B0604020202020204" pitchFamily="34" charset="0"/>
              <a:buChar char="•"/>
            </a:pPr>
            <a:r>
              <a:rPr lang="en-US" sz="1200" dirty="0">
                <a:latin typeface="Arial" panose="020B0604020202020204" pitchFamily="34" charset="0"/>
                <a:cs typeface="Arial" panose="020B0604020202020204" pitchFamily="34" charset="0"/>
              </a:rPr>
              <a:t>F</a:t>
            </a:r>
            <a:r>
              <a:rPr lang="en-GB" sz="1200" dirty="0">
                <a:latin typeface="Arial" panose="020B0604020202020204" pitchFamily="34" charset="0"/>
                <a:cs typeface="Arial" panose="020B0604020202020204" pitchFamily="34" charset="0"/>
              </a:rPr>
              <a:t>ollowing a discussion, the manager will make a decision and provide feedback to the nurse</a:t>
            </a:r>
          </a:p>
          <a:p>
            <a:pPr marL="171450" indent="-171450">
              <a:buClr>
                <a:srgbClr val="005EB8"/>
              </a:buClr>
              <a:buSzPct val="12000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p>
            <a:pPr marL="171450" indent="-171450">
              <a:buClr>
                <a:srgbClr val="005EB8"/>
              </a:buClr>
              <a:buSzPct val="120000"/>
              <a:buFont typeface="Arial" panose="020B0604020202020204" pitchFamily="34" charset="0"/>
              <a:buChar char="•"/>
            </a:pPr>
            <a:r>
              <a:rPr lang="en-US" sz="1200" dirty="0">
                <a:latin typeface="Arial" panose="020B0604020202020204" pitchFamily="34" charset="0"/>
                <a:cs typeface="Arial" panose="020B0604020202020204" pitchFamily="34" charset="0"/>
              </a:rPr>
              <a:t>W</a:t>
            </a:r>
            <a:r>
              <a:rPr lang="en-GB" sz="1200" dirty="0">
                <a:latin typeface="Arial" panose="020B0604020202020204" pitchFamily="34" charset="0"/>
                <a:cs typeface="Arial" panose="020B0604020202020204" pitchFamily="34" charset="0"/>
              </a:rPr>
              <a:t>here the outcome is positive, HR are advised so that appropriate checks can be conducted</a:t>
            </a:r>
          </a:p>
          <a:p>
            <a:pPr marL="171450" indent="-171450">
              <a:buClr>
                <a:srgbClr val="005EB8"/>
              </a:buClr>
              <a:buSzPct val="120000"/>
              <a:buFont typeface="Arial" panose="020B0604020202020204" pitchFamily="34" charset="0"/>
              <a:buChar char="•"/>
            </a:pPr>
            <a:endParaRPr lang="en-GB" sz="1200" dirty="0">
              <a:latin typeface="Arial" panose="020B0604020202020204" pitchFamily="34" charset="0"/>
              <a:cs typeface="Arial" panose="020B0604020202020204" pitchFamily="34" charset="0"/>
            </a:endParaRPr>
          </a:p>
          <a:p>
            <a:pPr marL="171450" indent="-171450">
              <a:buClr>
                <a:srgbClr val="005EB8"/>
              </a:buClr>
              <a:buSzPct val="120000"/>
              <a:buFont typeface="Arial" panose="020B0604020202020204" pitchFamily="34" charset="0"/>
              <a:buChar char="•"/>
            </a:pPr>
            <a:r>
              <a:rPr lang="en-GB" sz="1200" dirty="0">
                <a:latin typeface="Arial" panose="020B0604020202020204" pitchFamily="34" charset="0"/>
                <a:cs typeface="Arial" panose="020B0604020202020204" pitchFamily="34" charset="0"/>
              </a:rPr>
              <a:t>A start date and transfer arrangements are confirmed </a:t>
            </a:r>
          </a:p>
          <a:p>
            <a:endParaRPr lang="en-GB" sz="1200" b="1" dirty="0">
              <a:solidFill>
                <a:srgbClr val="A00054"/>
              </a:solidFill>
              <a:latin typeface="Arial" panose="020B0604020202020204" pitchFamily="34" charset="0"/>
              <a:cs typeface="Arial" panose="020B0604020202020204" pitchFamily="34" charset="0"/>
            </a:endParaRPr>
          </a:p>
          <a:p>
            <a:endParaRPr lang="en-GB" sz="1200" dirty="0"/>
          </a:p>
        </p:txBody>
      </p:sp>
      <p:sp>
        <p:nvSpPr>
          <p:cNvPr id="4" name="TextBox 3"/>
          <p:cNvSpPr txBox="1"/>
          <p:nvPr/>
        </p:nvSpPr>
        <p:spPr>
          <a:xfrm>
            <a:off x="3325542" y="116632"/>
            <a:ext cx="3138265" cy="6432530"/>
          </a:xfrm>
          <a:prstGeom prst="rect">
            <a:avLst/>
          </a:prstGeom>
          <a:noFill/>
        </p:spPr>
        <p:txBody>
          <a:bodyPr wrap="square" rtlCol="0">
            <a:spAutoFit/>
          </a:bodyPr>
          <a:lstStyle/>
          <a:p>
            <a:r>
              <a:rPr lang="en-GB" sz="1400" b="1" dirty="0">
                <a:solidFill>
                  <a:srgbClr val="005EB8"/>
                </a:solidFill>
                <a:latin typeface="Arial" panose="020B0604020202020204" pitchFamily="34" charset="0"/>
                <a:cs typeface="Arial" panose="020B0604020202020204" pitchFamily="34" charset="0"/>
              </a:rPr>
              <a:t>Lara’s story …</a:t>
            </a:r>
          </a:p>
          <a:p>
            <a:endParaRPr lang="en-GB" sz="14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I qualified three years </a:t>
            </a:r>
            <a:br>
              <a:rPr lang="en-GB" sz="1200" dirty="0">
                <a:latin typeface="Arial" panose="020B0604020202020204" pitchFamily="34" charset="0"/>
                <a:cs typeface="Arial" panose="020B0604020202020204" pitchFamily="34" charset="0"/>
              </a:rPr>
            </a:br>
            <a:r>
              <a:rPr lang="en-GB" sz="1200" dirty="0">
                <a:latin typeface="Arial" panose="020B0604020202020204" pitchFamily="34" charset="0"/>
                <a:cs typeface="Arial" panose="020B0604020202020204" pitchFamily="34" charset="0"/>
              </a:rPr>
              <a:t>ago as a paediatric </a:t>
            </a:r>
          </a:p>
          <a:p>
            <a:r>
              <a:rPr lang="en-GB" sz="1200" dirty="0">
                <a:latin typeface="Arial" panose="020B0604020202020204" pitchFamily="34" charset="0"/>
                <a:cs typeface="Arial" panose="020B0604020202020204" pitchFamily="34" charset="0"/>
              </a:rPr>
              <a:t>Nurse and joined a </a:t>
            </a:r>
          </a:p>
          <a:p>
            <a:r>
              <a:rPr lang="en-GB" sz="1200" dirty="0">
                <a:latin typeface="Arial" panose="020B0604020202020204" pitchFamily="34" charset="0"/>
                <a:cs typeface="Arial" panose="020B0604020202020204" pitchFamily="34" charset="0"/>
              </a:rPr>
              <a:t>large hospital as a </a:t>
            </a:r>
          </a:p>
          <a:p>
            <a:r>
              <a:rPr lang="en-GB" sz="1200" dirty="0">
                <a:latin typeface="Arial" panose="020B0604020202020204" pitchFamily="34" charset="0"/>
                <a:cs typeface="Arial" panose="020B0604020202020204" pitchFamily="34" charset="0"/>
              </a:rPr>
              <a:t>newly-registered nurse. </a:t>
            </a:r>
          </a:p>
          <a:p>
            <a:r>
              <a:rPr lang="en-GB" sz="1200" dirty="0">
                <a:latin typeface="Arial" panose="020B0604020202020204" pitchFamily="34" charset="0"/>
                <a:cs typeface="Arial" panose="020B0604020202020204" pitchFamily="34" charset="0"/>
              </a:rPr>
              <a:t>I was allocated to a </a:t>
            </a:r>
          </a:p>
          <a:p>
            <a:r>
              <a:rPr lang="en-GB" sz="1200" dirty="0">
                <a:latin typeface="Arial" panose="020B0604020202020204" pitchFamily="34" charset="0"/>
                <a:cs typeface="Arial" panose="020B0604020202020204" pitchFamily="34" charset="0"/>
              </a:rPr>
              <a:t>specialist ward and </a:t>
            </a:r>
          </a:p>
          <a:p>
            <a:r>
              <a:rPr lang="en-GB" sz="1200" dirty="0">
                <a:latin typeface="Arial" panose="020B0604020202020204" pitchFamily="34" charset="0"/>
                <a:cs typeface="Arial" panose="020B0604020202020204" pitchFamily="34" charset="0"/>
              </a:rPr>
              <a:t>although it was very </a:t>
            </a:r>
          </a:p>
          <a:p>
            <a:r>
              <a:rPr lang="en-GB" sz="1200" dirty="0">
                <a:latin typeface="Arial" panose="020B0604020202020204" pitchFamily="34" charset="0"/>
                <a:cs typeface="Arial" panose="020B0604020202020204" pitchFamily="34" charset="0"/>
              </a:rPr>
              <a:t>interesting and I learned a lot, it wasn’t where I wanted to be.</a:t>
            </a:r>
          </a:p>
          <a:p>
            <a:endParaRPr lang="en-US" sz="1200"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Through discussions with my practice educator, I found that we needed to be in post for a minimum of six months, however it was advisable to complete my preceptorship and make sure all competencies were signed off before considering an internal transfer.  I took this time to really find out what would interest me.</a:t>
            </a:r>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a:p>
            <a:pPr>
              <a:spcAft>
                <a:spcPts val="600"/>
              </a:spcAft>
            </a:pPr>
            <a:r>
              <a:rPr lang="en-GB" sz="1200" dirty="0">
                <a:latin typeface="Arial" panose="020B0604020202020204" pitchFamily="34" charset="0"/>
                <a:cs typeface="Arial" panose="020B0604020202020204" pitchFamily="34" charset="0"/>
              </a:rPr>
              <a:t>After a year in post, I applied for an internal transfer to the paediatric intensive care unit where there was a vacancy.  I had a discussion with the ward manager and was fortunate enough to be accepted.  I have been working in PICU for eighteen months now and really enjoy my new role.  The internal transfer scheme gave me an opportunity to find something I really wanted to do without having to leave the hospital.</a:t>
            </a:r>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629F05F7-2413-4BD1-94AD-141D6CCFC1E8}"/>
                  </a:ext>
                </a:extLst>
              </p14:cNvPr>
              <p14:cNvContentPartPr/>
              <p14:nvPr/>
            </p14:nvContentPartPr>
            <p14:xfrm>
              <a:off x="3835240" y="857410"/>
              <a:ext cx="360" cy="360"/>
            </p14:xfrm>
          </p:contentPart>
        </mc:Choice>
        <mc:Fallback xmlns="">
          <p:pic>
            <p:nvPicPr>
              <p:cNvPr id="6" name="Ink 5">
                <a:extLst>
                  <a:ext uri="{FF2B5EF4-FFF2-40B4-BE49-F238E27FC236}">
                    <a16:creationId xmlns:a16="http://schemas.microsoft.com/office/drawing/2014/main" id="{629F05F7-2413-4BD1-94AD-141D6CCFC1E8}"/>
                  </a:ext>
                </a:extLst>
              </p:cNvPr>
              <p:cNvPicPr/>
              <p:nvPr/>
            </p:nvPicPr>
            <p:blipFill>
              <a:blip r:embed="rId4"/>
              <a:stretch>
                <a:fillRect/>
              </a:stretch>
            </p:blipFill>
            <p:spPr>
              <a:xfrm>
                <a:off x="3826240" y="848410"/>
                <a:ext cx="18000" cy="18000"/>
              </a:xfrm>
              <a:prstGeom prst="rect">
                <a:avLst/>
              </a:prstGeom>
            </p:spPr>
          </p:pic>
        </mc:Fallback>
      </mc:AlternateContent>
      <p:sp>
        <p:nvSpPr>
          <p:cNvPr id="8" name="TextBox 7"/>
          <p:cNvSpPr txBox="1"/>
          <p:nvPr/>
        </p:nvSpPr>
        <p:spPr>
          <a:xfrm>
            <a:off x="6691109" y="116632"/>
            <a:ext cx="3086427" cy="2308324"/>
          </a:xfrm>
          <a:prstGeom prst="rect">
            <a:avLst/>
          </a:prstGeom>
          <a:noFill/>
        </p:spPr>
        <p:txBody>
          <a:bodyPr wrap="square" rtlCol="0">
            <a:spAutoFit/>
          </a:bodyPr>
          <a:lstStyle/>
          <a:p>
            <a:r>
              <a:rPr lang="en-GB" sz="1400" b="1" dirty="0">
                <a:solidFill>
                  <a:srgbClr val="005EB8"/>
                </a:solidFill>
                <a:latin typeface="Arial" panose="020B0604020202020204" pitchFamily="34" charset="0"/>
                <a:cs typeface="Arial" panose="020B0604020202020204" pitchFamily="34" charset="0"/>
              </a:rPr>
              <a:t>Next steps</a:t>
            </a:r>
          </a:p>
          <a:p>
            <a:endParaRPr lang="en-GB" sz="1400" b="1" dirty="0">
              <a:solidFill>
                <a:srgbClr val="A00054"/>
              </a:solidFill>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If you’re interested in an internal transfer, begin by talking to your current manager and thinking about what areas may be of interest to you.  You may wish to have an independent career clinic discussion for further information on what is available within your organisation.</a:t>
            </a:r>
          </a:p>
          <a:p>
            <a:endParaRPr lang="en-GB" sz="1200" dirty="0">
              <a:latin typeface="Arial" panose="020B0604020202020204" pitchFamily="34" charset="0"/>
              <a:cs typeface="Arial" panose="020B0604020202020204" pitchFamily="34" charset="0"/>
            </a:endParaRPr>
          </a:p>
          <a:p>
            <a:pPr algn="ctr"/>
            <a:endParaRPr lang="en-GB" sz="2000" dirty="0">
              <a:solidFill>
                <a:srgbClr val="A00054"/>
              </a:solidFill>
              <a:latin typeface="Arial" panose="020B0604020202020204" pitchFamily="34" charset="0"/>
              <a:cs typeface="Arial" panose="020B0604020202020204" pitchFamily="34" charset="0"/>
            </a:endParaRPr>
          </a:p>
        </p:txBody>
      </p:sp>
      <p:pic>
        <p:nvPicPr>
          <p:cNvPr id="2050" name="Picture 2" descr="woman in black shirt holding white printer paper">
            <a:extLst>
              <a:ext uri="{FF2B5EF4-FFF2-40B4-BE49-F238E27FC236}">
                <a16:creationId xmlns:a16="http://schemas.microsoft.com/office/drawing/2014/main" id="{E6EC54E9-6F8F-4158-A94C-C6B681EEC26E}"/>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1027" y="4653136"/>
            <a:ext cx="2927213" cy="195245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woman inside laboratory">
            <a:extLst>
              <a:ext uri="{FF2B5EF4-FFF2-40B4-BE49-F238E27FC236}">
                <a16:creationId xmlns:a16="http://schemas.microsoft.com/office/drawing/2014/main" id="{D6014C96-060E-4456-9DDB-A32CE3A9BF6B}"/>
              </a:ext>
            </a:extLst>
          </p:cNvPr>
          <p:cNvPicPr>
            <a:picLocks noChangeAspect="1" noChangeArrowheads="1"/>
          </p:cNvPicPr>
          <p:nvPr/>
        </p:nvPicPr>
        <p:blipFill rotWithShape="1">
          <a:blip r:embed="rId6" cstate="print">
            <a:extLst>
              <a:ext uri="{BEBA8EAE-BF5A-486C-A8C5-ECC9F3942E4B}">
                <a14:imgProps xmlns:a14="http://schemas.microsoft.com/office/drawing/2010/main">
                  <a14:imgLayer r:embed="rId7">
                    <a14:imgEffect>
                      <a14:backgroundRemoval t="15419" b="98532" l="26000" r="60800">
                        <a14:foregroundMark x1="26100" y1="62408" x2="28800" y2="82085"/>
                        <a14:foregroundMark x1="28800" y1="82085" x2="33900" y2="90162"/>
                        <a14:foregroundMark x1="33900" y1="90162" x2="42800" y2="94273"/>
                        <a14:foregroundMark x1="42800" y1="94273" x2="49800" y2="94420"/>
                        <a14:foregroundMark x1="49800" y1="94420" x2="55000" y2="93833"/>
                        <a14:foregroundMark x1="55000" y1="93833" x2="59400" y2="77974"/>
                        <a14:foregroundMark x1="59400" y1="77974" x2="57900" y2="57856"/>
                        <a14:foregroundMark x1="57900" y1="57856" x2="55900" y2="50220"/>
                        <a14:foregroundMark x1="55900" y1="50220" x2="48200" y2="48164"/>
                        <a14:foregroundMark x1="48800" y1="17915" x2="42700" y2="15125"/>
                        <a14:foregroundMark x1="42700" y1="15125" x2="36500" y2="18209"/>
                        <a14:foregroundMark x1="36500" y1="18209" x2="34200" y2="45521"/>
                        <a14:foregroundMark x1="40600" y1="13363" x2="46500" y2="15419"/>
                        <a14:foregroundMark x1="46500" y1="15419" x2="48200" y2="17034"/>
                        <a14:foregroundMark x1="48800" y1="80176" x2="48000" y2="95154"/>
                        <a14:foregroundMark x1="30200" y1="95742" x2="54500" y2="98091"/>
                        <a14:foregroundMark x1="54500" y1="98091" x2="58500" y2="92511"/>
                        <a14:foregroundMark x1="58500" y1="92511" x2="58500" y2="92511"/>
                        <a14:foregroundMark x1="59800" y1="93833" x2="58900" y2="98532"/>
                        <a14:foregroundMark x1="50800" y1="23348" x2="51300" y2="31424"/>
                        <a14:foregroundMark x1="51300" y1="31424" x2="51300" y2="31424"/>
                        <a14:foregroundMark x1="60800" y1="51982" x2="60800" y2="73421"/>
                      </a14:backgroundRemoval>
                    </a14:imgEffect>
                  </a14:imgLayer>
                </a14:imgProps>
              </a:ext>
              <a:ext uri="{28A0092B-C50C-407E-A947-70E740481C1C}">
                <a14:useLocalDpi xmlns:a14="http://schemas.microsoft.com/office/drawing/2010/main" val="0"/>
              </a:ext>
            </a:extLst>
          </a:blip>
          <a:srcRect l="22029" t="11145" r="37904" b="448"/>
          <a:stretch/>
        </p:blipFill>
        <p:spPr bwMode="auto">
          <a:xfrm flipH="1">
            <a:off x="5169024" y="188640"/>
            <a:ext cx="1194601" cy="1794995"/>
          </a:xfrm>
          <a:prstGeom prst="rect">
            <a:avLst/>
          </a:prstGeom>
          <a:noFill/>
          <a:effectLst/>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67442EAF-99C3-46B5-9226-00C512AA1CA0}"/>
              </a:ext>
            </a:extLst>
          </p:cNvPr>
          <p:cNvSpPr txBox="1"/>
          <p:nvPr/>
        </p:nvSpPr>
        <p:spPr>
          <a:xfrm>
            <a:off x="6639271" y="4653136"/>
            <a:ext cx="3138265" cy="1200329"/>
          </a:xfrm>
          <a:prstGeom prst="rect">
            <a:avLst/>
          </a:prstGeom>
          <a:noFill/>
        </p:spPr>
        <p:txBody>
          <a:bodyPr wrap="square">
            <a:spAutoFit/>
          </a:bodyPr>
          <a:lstStyle/>
          <a:p>
            <a:r>
              <a:rPr lang="en-GB" sz="1200" b="1" kern="1400" spc="25" dirty="0">
                <a:solidFill>
                  <a:srgbClr val="005EB8"/>
                </a:solidFill>
                <a:latin typeface="Arial" panose="020B0604020202020204" pitchFamily="34" charset="0"/>
                <a:ea typeface="MS Gothic" panose="020B0609070205080204" pitchFamily="49" charset="-128"/>
                <a:cs typeface="Times New Roman" panose="02020603050405020304" pitchFamily="18" charset="0"/>
              </a:rPr>
              <a:t>To find out more about career clinics and internal transfer opportunities, please visit:</a:t>
            </a:r>
            <a:br>
              <a:rPr lang="en-GB" sz="1200" b="1" kern="1400" spc="25" dirty="0">
                <a:solidFill>
                  <a:srgbClr val="005EB8"/>
                </a:solidFill>
                <a:latin typeface="Arial" panose="020B0604020202020204" pitchFamily="34" charset="0"/>
                <a:ea typeface="MS Gothic" panose="020B0609070205080204" pitchFamily="49" charset="-128"/>
                <a:cs typeface="Times New Roman" panose="02020603050405020304" pitchFamily="18" charset="0"/>
              </a:rPr>
            </a:br>
            <a:endParaRPr lang="en-GB" sz="1200" b="1" kern="1400" spc="25" dirty="0">
              <a:solidFill>
                <a:srgbClr val="005EB8"/>
              </a:solidFill>
              <a:latin typeface="Arial" panose="020B0604020202020204" pitchFamily="34" charset="0"/>
              <a:ea typeface="MS Gothic" panose="020B0609070205080204" pitchFamily="49" charset="-128"/>
              <a:cs typeface="Times New Roman" panose="02020603050405020304" pitchFamily="18" charset="0"/>
            </a:endParaRPr>
          </a:p>
          <a:p>
            <a:r>
              <a:rPr lang="en-GB" sz="1200" dirty="0">
                <a:latin typeface="Arial" panose="020B0604020202020204" pitchFamily="34" charset="0"/>
                <a:cs typeface="Arial" panose="020B0604020202020204" pitchFamily="34" charset="0"/>
                <a:hlinkClick r:id="rId8"/>
              </a:rPr>
              <a:t>https://www.hee.nhs.uk/our-work/capitalnurse</a:t>
            </a:r>
            <a:r>
              <a:rPr lang="en-GB" sz="1200" dirty="0">
                <a:latin typeface="Arial" panose="020B0604020202020204" pitchFamily="34" charset="0"/>
                <a:cs typeface="Arial" panose="020B0604020202020204" pitchFamily="34" charset="0"/>
              </a:rPr>
              <a:t> </a:t>
            </a:r>
          </a:p>
        </p:txBody>
      </p:sp>
      <p:pic>
        <p:nvPicPr>
          <p:cNvPr id="13" name="Picture 12" descr="www.hee.nhs.uk we work with partners to plan, recruit, educate and train the health workforce.">
            <a:extLst>
              <a:ext uri="{FF2B5EF4-FFF2-40B4-BE49-F238E27FC236}">
                <a16:creationId xmlns:a16="http://schemas.microsoft.com/office/drawing/2014/main" id="{2DA52CF1-392F-4BD2-B0AE-97F0719F2DC9}"/>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l="3417" r="21480"/>
          <a:stretch/>
        </p:blipFill>
        <p:spPr>
          <a:xfrm>
            <a:off x="6666961" y="6247558"/>
            <a:ext cx="3086427" cy="493810"/>
          </a:xfrm>
          <a:prstGeom prst="rect">
            <a:avLst/>
          </a:prstGeom>
        </p:spPr>
      </p:pic>
    </p:spTree>
    <p:extLst>
      <p:ext uri="{BB962C8B-B14F-4D97-AF65-F5344CB8AC3E}">
        <p14:creationId xmlns:p14="http://schemas.microsoft.com/office/powerpoint/2010/main" val="35179599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4835680B8AEEB48B5F7BBECA7F5DFF5" ma:contentTypeVersion="13" ma:contentTypeDescription="Create a new document." ma:contentTypeScope="" ma:versionID="8624a05ad01816ab87fd94ccd2cb4eef">
  <xsd:schema xmlns:xsd="http://www.w3.org/2001/XMLSchema" xmlns:xs="http://www.w3.org/2001/XMLSchema" xmlns:p="http://schemas.microsoft.com/office/2006/metadata/properties" xmlns:ns3="015fe67b-e6f0-4934-8666-7904c601cf8f" xmlns:ns4="9e5de69a-7351-4580-841a-52105d4f4d99" targetNamespace="http://schemas.microsoft.com/office/2006/metadata/properties" ma:root="true" ma:fieldsID="30df5dd249f25cfa5061f5cc80d34b29" ns3:_="" ns4:_="">
    <xsd:import namespace="015fe67b-e6f0-4934-8666-7904c601cf8f"/>
    <xsd:import namespace="9e5de69a-7351-4580-841a-52105d4f4d99"/>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5fe67b-e6f0-4934-8666-7904c601cf8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e5de69a-7351-4580-841a-52105d4f4d9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66CAAD-9327-4C83-B986-684D38728699}">
  <ds:schemaRefs>
    <ds:schemaRef ds:uri="http://schemas.microsoft.com/office/2006/documentManagement/types"/>
    <ds:schemaRef ds:uri="9e5de69a-7351-4580-841a-52105d4f4d99"/>
    <ds:schemaRef ds:uri="http://purl.org/dc/terms/"/>
    <ds:schemaRef ds:uri="http://www.w3.org/XML/1998/namespace"/>
    <ds:schemaRef ds:uri="http://purl.org/dc/dcmitype/"/>
    <ds:schemaRef ds:uri="015fe67b-e6f0-4934-8666-7904c601cf8f"/>
    <ds:schemaRef ds:uri="http://schemas.openxmlformats.org/package/2006/metadata/core-properties"/>
    <ds:schemaRef ds:uri="http://schemas.microsoft.com/office/infopath/2007/PartnerControls"/>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FDCAA83D-F6DD-4790-B756-39151EE7A1B0}">
  <ds:schemaRefs>
    <ds:schemaRef ds:uri="http://schemas.microsoft.com/sharepoint/v3/contenttype/forms"/>
  </ds:schemaRefs>
</ds:datastoreItem>
</file>

<file path=customXml/itemProps3.xml><?xml version="1.0" encoding="utf-8"?>
<ds:datastoreItem xmlns:ds="http://schemas.openxmlformats.org/officeDocument/2006/customXml" ds:itemID="{90725838-8321-4915-8335-8BF7B202E2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5fe67b-e6f0-4934-8666-7904c601cf8f"/>
    <ds:schemaRef ds:uri="9e5de69a-7351-4580-841a-52105d4f4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581</TotalTime>
  <Words>561</Words>
  <Application>Microsoft Office PowerPoint</Application>
  <PresentationFormat>A4 Paper (210x297 mm)</PresentationFormat>
  <Paragraphs>59</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Desiree Cox</dc:creator>
  <cp:lastModifiedBy>Jacqueline Robinson-Rouse</cp:lastModifiedBy>
  <cp:revision>31</cp:revision>
  <dcterms:created xsi:type="dcterms:W3CDTF">2020-07-16T07:02:31Z</dcterms:created>
  <dcterms:modified xsi:type="dcterms:W3CDTF">2021-10-20T19:12:19Z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0x010100D4835680B8AEEB48B5F7BBECA7F5DFF5</vt:lpwstr>
  </property>
</Properties>
</file>