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4"/>
  </p:sldMasterIdLst>
  <p:notesMasterIdLst>
    <p:notesMasterId r:id="rId37"/>
  </p:notesMasterIdLst>
  <p:handoutMasterIdLst>
    <p:handoutMasterId r:id="rId38"/>
  </p:handoutMasterIdLst>
  <p:sldIdLst>
    <p:sldId id="1923" r:id="rId5"/>
    <p:sldId id="2145707281" r:id="rId6"/>
    <p:sldId id="2145707288" r:id="rId7"/>
    <p:sldId id="2145707371" r:id="rId8"/>
    <p:sldId id="2145707328" r:id="rId9"/>
    <p:sldId id="2145707393" r:id="rId10"/>
    <p:sldId id="2145707394" r:id="rId11"/>
    <p:sldId id="2145707395" r:id="rId12"/>
    <p:sldId id="2145707396" r:id="rId13"/>
    <p:sldId id="2145707397" r:id="rId14"/>
    <p:sldId id="2145707398" r:id="rId15"/>
    <p:sldId id="2145707370" r:id="rId16"/>
    <p:sldId id="2145707399" r:id="rId17"/>
    <p:sldId id="2145707373" r:id="rId18"/>
    <p:sldId id="2145707372" r:id="rId19"/>
    <p:sldId id="2145707400" r:id="rId20"/>
    <p:sldId id="2145707401" r:id="rId21"/>
    <p:sldId id="2145707402" r:id="rId22"/>
    <p:sldId id="2145707403" r:id="rId23"/>
    <p:sldId id="2145707404" r:id="rId24"/>
    <p:sldId id="2145707405" r:id="rId25"/>
    <p:sldId id="2145707406" r:id="rId26"/>
    <p:sldId id="2145707407" r:id="rId27"/>
    <p:sldId id="2145707408" r:id="rId28"/>
    <p:sldId id="2145707409" r:id="rId29"/>
    <p:sldId id="2145707411" r:id="rId30"/>
    <p:sldId id="2145707412" r:id="rId31"/>
    <p:sldId id="2145707413" r:id="rId32"/>
    <p:sldId id="2145707414" r:id="rId33"/>
    <p:sldId id="2145707415" r:id="rId34"/>
    <p:sldId id="2145707368" r:id="rId35"/>
    <p:sldId id="2145707369"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ilkinson" initials="SW" lastIdx="1" clrIdx="0">
    <p:extLst>
      <p:ext uri="{19B8F6BF-5375-455C-9EA6-DF929625EA0E}">
        <p15:presenceInfo xmlns:p15="http://schemas.microsoft.com/office/powerpoint/2012/main" userId="1186059c3be801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425563"/>
    <a:srgbClr val="80D2CC"/>
    <a:srgbClr val="99DBD6"/>
    <a:srgbClr val="99DDEB"/>
    <a:srgbClr val="80D4E7"/>
    <a:srgbClr val="E8EDEE"/>
    <a:srgbClr val="003087"/>
    <a:srgbClr val="82D1CB"/>
    <a:srgbClr val="00A4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86395" autoAdjust="0"/>
  </p:normalViewPr>
  <p:slideViewPr>
    <p:cSldViewPr snapToGrid="0">
      <p:cViewPr varScale="1">
        <p:scale>
          <a:sx n="98" d="100"/>
          <a:sy n="98" d="100"/>
        </p:scale>
        <p:origin x="882" y="90"/>
      </p:cViewPr>
      <p:guideLst/>
    </p:cSldViewPr>
  </p:slideViewPr>
  <p:outlineViewPr>
    <p:cViewPr>
      <p:scale>
        <a:sx n="33" d="100"/>
        <a:sy n="33" d="100"/>
      </p:scale>
      <p:origin x="0" y="-8880"/>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94" d="100"/>
          <a:sy n="94" d="100"/>
        </p:scale>
        <p:origin x="3226" y="101"/>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EB44E3-87C2-4D82-8B8A-012DA1FB818F}" type="doc">
      <dgm:prSet loTypeId="urn:microsoft.com/office/officeart/2005/8/layout/cycle4#1" loCatId="relationship" qsTypeId="urn:microsoft.com/office/officeart/2005/8/quickstyle/simple3" qsCatId="simple" csTypeId="urn:microsoft.com/office/officeart/2005/8/colors/accent0_1" csCatId="mainScheme" phldr="1"/>
      <dgm:spPr/>
      <dgm:t>
        <a:bodyPr/>
        <a:lstStyle/>
        <a:p>
          <a:endParaRPr lang="en-GB"/>
        </a:p>
      </dgm:t>
    </dgm:pt>
    <dgm:pt modelId="{1794CB1C-7F64-41DD-82C7-A2628BF18E5F}">
      <dgm:prSet phldrT="[Text]"/>
      <dgm:spPr>
        <a:xfrm>
          <a:off x="1247648" y="231647"/>
          <a:ext cx="1759712" cy="1759712"/>
        </a:xfrm>
        <a:prstGeom prst="pieWedge">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en-GB" dirty="0">
              <a:solidFill>
                <a:sysClr val="windowText" lastClr="000000">
                  <a:hueOff val="0"/>
                  <a:satOff val="0"/>
                  <a:lumOff val="0"/>
                  <a:alphaOff val="0"/>
                </a:sysClr>
              </a:solidFill>
              <a:latin typeface="+mn-lt"/>
              <a:ea typeface="+mn-ea"/>
              <a:cs typeface="+mn-cs"/>
            </a:rPr>
            <a:t>One-way communication</a:t>
          </a:r>
        </a:p>
        <a:p>
          <a:pPr>
            <a:buNone/>
          </a:pPr>
          <a:r>
            <a:rPr lang="en-GB" dirty="0">
              <a:solidFill>
                <a:sysClr val="windowText" lastClr="000000">
                  <a:hueOff val="0"/>
                  <a:satOff val="0"/>
                  <a:lumOff val="0"/>
                  <a:alphaOff val="0"/>
                </a:sysClr>
              </a:solidFill>
              <a:latin typeface="+mn-lt"/>
              <a:ea typeface="+mn-ea"/>
              <a:cs typeface="+mn-cs"/>
            </a:rPr>
            <a:t>Staff roles defined</a:t>
          </a:r>
        </a:p>
        <a:p>
          <a:pPr>
            <a:buNone/>
          </a:pPr>
          <a:r>
            <a:rPr lang="en-GB" dirty="0">
              <a:solidFill>
                <a:sysClr val="windowText" lastClr="000000">
                  <a:hueOff val="0"/>
                  <a:satOff val="0"/>
                  <a:lumOff val="0"/>
                  <a:alphaOff val="0"/>
                </a:sysClr>
              </a:solidFill>
              <a:latin typeface="+mn-lt"/>
              <a:ea typeface="+mn-ea"/>
              <a:cs typeface="+mn-cs"/>
            </a:rPr>
            <a:t>Objectives set by manager</a:t>
          </a:r>
        </a:p>
      </dgm:t>
    </dgm:pt>
    <dgm:pt modelId="{0726CE72-B37A-4A45-AAFF-40A116D61C24}" type="parTrans" cxnId="{A0520932-AA04-44DB-91FF-0893BCC94502}">
      <dgm:prSet/>
      <dgm:spPr/>
      <dgm:t>
        <a:bodyPr/>
        <a:lstStyle/>
        <a:p>
          <a:endParaRPr lang="en-GB"/>
        </a:p>
      </dgm:t>
    </dgm:pt>
    <dgm:pt modelId="{5CEA797A-E527-457B-9346-2C3037ABD3A2}" type="sibTrans" cxnId="{A0520932-AA04-44DB-91FF-0893BCC94502}">
      <dgm:prSet/>
      <dgm:spPr/>
      <dgm:t>
        <a:bodyPr/>
        <a:lstStyle/>
        <a:p>
          <a:endParaRPr lang="en-GB"/>
        </a:p>
      </dgm:t>
    </dgm:pt>
    <dgm:pt modelId="{F0347DBE-7EAD-4F51-9AC8-935A5AEDDA55}">
      <dgm:prSet phldrT="[Text]"/>
      <dgm:spPr>
        <a:xfrm>
          <a:off x="404793" y="0"/>
          <a:ext cx="2007616" cy="1300480"/>
        </a:xfrm>
        <a:prstGeom prst="roundRect">
          <a:avLst>
            <a:gd name="adj" fmla="val 10000"/>
          </a:avLst>
        </a:prstGeom>
        <a:solidFill>
          <a:sysClr val="windowText" lastClr="000000">
            <a:alpha val="90000"/>
            <a:tint val="40000"/>
            <a:hueOff val="0"/>
            <a:satOff val="0"/>
            <a:lumOff val="0"/>
            <a:alphaOff val="0"/>
          </a:sysClr>
        </a:solidFill>
        <a:ln w="9525" cap="flat" cmpd="sng" algn="ctr">
          <a:solidFill>
            <a:sysClr val="windowText" lastClr="000000">
              <a:hueOff val="0"/>
              <a:satOff val="0"/>
              <a:lumOff val="0"/>
              <a:alphaOff val="0"/>
            </a:sysClr>
          </a:solidFill>
          <a:prstDash val="solid"/>
        </a:ln>
        <a:effectLst/>
      </dgm:spPr>
      <dgm:t>
        <a:bodyPr/>
        <a:lstStyle/>
        <a:p>
          <a:pPr>
            <a:buChar char="•"/>
          </a:pPr>
          <a:r>
            <a:rPr lang="en-GB" b="1" dirty="0">
              <a:solidFill>
                <a:sysClr val="windowText" lastClr="000000">
                  <a:hueOff val="0"/>
                  <a:satOff val="0"/>
                  <a:lumOff val="0"/>
                  <a:alphaOff val="0"/>
                </a:sysClr>
              </a:solidFill>
              <a:latin typeface="Calibri"/>
              <a:ea typeface="+mn-ea"/>
              <a:cs typeface="+mn-cs"/>
            </a:rPr>
            <a:t>Directive</a:t>
          </a:r>
        </a:p>
      </dgm:t>
    </dgm:pt>
    <dgm:pt modelId="{30F15692-02ED-4D6F-9B0E-5900B0F56C94}" type="parTrans" cxnId="{ACFE03C3-0C1A-4534-A9FB-68AC6D26E1D2}">
      <dgm:prSet/>
      <dgm:spPr/>
      <dgm:t>
        <a:bodyPr/>
        <a:lstStyle/>
        <a:p>
          <a:endParaRPr lang="en-GB"/>
        </a:p>
      </dgm:t>
    </dgm:pt>
    <dgm:pt modelId="{DE275E12-FEF9-44F9-AD9A-F0E8E196FE0C}" type="sibTrans" cxnId="{ACFE03C3-0C1A-4534-A9FB-68AC6D26E1D2}">
      <dgm:prSet/>
      <dgm:spPr/>
      <dgm:t>
        <a:bodyPr/>
        <a:lstStyle/>
        <a:p>
          <a:endParaRPr lang="en-GB"/>
        </a:p>
      </dgm:t>
    </dgm:pt>
    <dgm:pt modelId="{47ABA3EC-220E-4929-9D46-EE1471D5422A}">
      <dgm:prSet phldrT="[Text]"/>
      <dgm:spPr>
        <a:xfrm rot="5400000">
          <a:off x="3088640" y="231647"/>
          <a:ext cx="1759712" cy="1759712"/>
        </a:xfrm>
        <a:prstGeom prst="pieWedge">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en-GB" dirty="0">
              <a:solidFill>
                <a:sysClr val="windowText" lastClr="000000">
                  <a:hueOff val="0"/>
                  <a:satOff val="0"/>
                  <a:lumOff val="0"/>
                  <a:alphaOff val="0"/>
                </a:sysClr>
              </a:solidFill>
              <a:latin typeface="+mn-lt"/>
              <a:ea typeface="+mn-ea"/>
              <a:cs typeface="+mn-cs"/>
            </a:rPr>
            <a:t>Two-way communication</a:t>
          </a:r>
        </a:p>
        <a:p>
          <a:pPr>
            <a:buNone/>
          </a:pPr>
          <a:r>
            <a:rPr lang="en-GB" dirty="0">
              <a:solidFill>
                <a:sysClr val="windowText" lastClr="000000">
                  <a:hueOff val="0"/>
                  <a:satOff val="0"/>
                  <a:lumOff val="0"/>
                  <a:alphaOff val="0"/>
                </a:sysClr>
              </a:solidFill>
              <a:latin typeface="+mn-lt"/>
              <a:ea typeface="+mn-ea"/>
              <a:cs typeface="+mn-cs"/>
            </a:rPr>
            <a:t>Support</a:t>
          </a:r>
        </a:p>
        <a:p>
          <a:pPr>
            <a:buNone/>
          </a:pPr>
          <a:r>
            <a:rPr lang="en-GB" dirty="0">
              <a:solidFill>
                <a:sysClr val="windowText" lastClr="000000">
                  <a:hueOff val="0"/>
                  <a:satOff val="0"/>
                  <a:lumOff val="0"/>
                  <a:alphaOff val="0"/>
                </a:sysClr>
              </a:solidFill>
              <a:latin typeface="+mn-lt"/>
              <a:ea typeface="+mn-ea"/>
              <a:cs typeface="+mn-cs"/>
            </a:rPr>
            <a:t>Guidance and advice</a:t>
          </a:r>
        </a:p>
      </dgm:t>
    </dgm:pt>
    <dgm:pt modelId="{EF43D10C-A78E-4679-852B-FC698CD3E2E8}" type="parTrans" cxnId="{F0E1643F-99BC-4113-8C5F-3683D3A3BFE3}">
      <dgm:prSet/>
      <dgm:spPr/>
      <dgm:t>
        <a:bodyPr/>
        <a:lstStyle/>
        <a:p>
          <a:endParaRPr lang="en-GB"/>
        </a:p>
      </dgm:t>
    </dgm:pt>
    <dgm:pt modelId="{BF3113E7-50A3-4F89-8492-CC06E046707A}" type="sibTrans" cxnId="{F0E1643F-99BC-4113-8C5F-3683D3A3BFE3}">
      <dgm:prSet/>
      <dgm:spPr/>
      <dgm:t>
        <a:bodyPr/>
        <a:lstStyle/>
        <a:p>
          <a:endParaRPr lang="en-GB"/>
        </a:p>
      </dgm:t>
    </dgm:pt>
    <dgm:pt modelId="{1471E1E4-C706-4F61-A08C-1793954C4083}">
      <dgm:prSet phldrT="[Text]"/>
      <dgm:spPr>
        <a:xfrm>
          <a:off x="3681984" y="0"/>
          <a:ext cx="2007616" cy="1300480"/>
        </a:xfrm>
        <a:prstGeom prst="roundRect">
          <a:avLst>
            <a:gd name="adj" fmla="val 10000"/>
          </a:avLst>
        </a:prstGeom>
        <a:solidFill>
          <a:sysClr val="windowText" lastClr="000000">
            <a:alpha val="90000"/>
            <a:tint val="40000"/>
            <a:hueOff val="0"/>
            <a:satOff val="0"/>
            <a:lumOff val="0"/>
            <a:alphaOff val="0"/>
          </a:sysClr>
        </a:solidFill>
        <a:ln w="9525" cap="flat" cmpd="sng" algn="ctr">
          <a:solidFill>
            <a:sysClr val="windowText" lastClr="000000">
              <a:hueOff val="0"/>
              <a:satOff val="0"/>
              <a:lumOff val="0"/>
              <a:alphaOff val="0"/>
            </a:sysClr>
          </a:solidFill>
          <a:prstDash val="solid"/>
        </a:ln>
        <a:effectLst/>
      </dgm:spPr>
      <dgm:t>
        <a:bodyPr/>
        <a:lstStyle/>
        <a:p>
          <a:pPr algn="l">
            <a:buChar char="•"/>
          </a:pPr>
          <a:r>
            <a:rPr lang="en-GB" b="1" dirty="0">
              <a:solidFill>
                <a:sysClr val="windowText" lastClr="000000">
                  <a:hueOff val="0"/>
                  <a:satOff val="0"/>
                  <a:lumOff val="0"/>
                  <a:alphaOff val="0"/>
                </a:sysClr>
              </a:solidFill>
              <a:latin typeface="Calibri"/>
              <a:ea typeface="+mn-ea"/>
              <a:cs typeface="+mn-cs"/>
            </a:rPr>
            <a:t>Coaching</a:t>
          </a:r>
        </a:p>
      </dgm:t>
    </dgm:pt>
    <dgm:pt modelId="{78C34C39-8DE0-4487-AE75-99EDAE628459}" type="parTrans" cxnId="{50DFD252-1566-4862-9228-C7135C79B544}">
      <dgm:prSet/>
      <dgm:spPr/>
      <dgm:t>
        <a:bodyPr/>
        <a:lstStyle/>
        <a:p>
          <a:endParaRPr lang="en-GB"/>
        </a:p>
      </dgm:t>
    </dgm:pt>
    <dgm:pt modelId="{FBF285A4-47CD-4700-844F-E2EA846E0E62}" type="sibTrans" cxnId="{50DFD252-1566-4862-9228-C7135C79B544}">
      <dgm:prSet/>
      <dgm:spPr/>
      <dgm:t>
        <a:bodyPr/>
        <a:lstStyle/>
        <a:p>
          <a:endParaRPr lang="en-GB"/>
        </a:p>
      </dgm:t>
    </dgm:pt>
    <dgm:pt modelId="{B22B6CC6-47D7-4544-9D5F-7A1BD8A64199}">
      <dgm:prSet phldrT="[Text]"/>
      <dgm:spPr>
        <a:xfrm rot="10800000">
          <a:off x="3088640" y="2072640"/>
          <a:ext cx="1759712" cy="1759712"/>
        </a:xfrm>
        <a:prstGeom prst="pieWedge">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en-GB" dirty="0">
              <a:solidFill>
                <a:sysClr val="windowText" lastClr="000000">
                  <a:hueOff val="0"/>
                  <a:satOff val="0"/>
                  <a:lumOff val="0"/>
                  <a:alphaOff val="0"/>
                </a:sysClr>
              </a:solidFill>
              <a:latin typeface="+mn-lt"/>
              <a:ea typeface="+mn-ea"/>
              <a:cs typeface="+mn-cs"/>
            </a:rPr>
            <a:t>Staff consulted</a:t>
          </a:r>
        </a:p>
        <a:p>
          <a:pPr>
            <a:buNone/>
          </a:pPr>
          <a:r>
            <a:rPr lang="en-GB" dirty="0">
              <a:solidFill>
                <a:sysClr val="windowText" lastClr="000000">
                  <a:hueOff val="0"/>
                  <a:satOff val="0"/>
                  <a:lumOff val="0"/>
                  <a:alphaOff val="0"/>
                </a:sysClr>
              </a:solidFill>
              <a:latin typeface="+mn-lt"/>
              <a:ea typeface="+mn-ea"/>
              <a:cs typeface="+mn-cs"/>
            </a:rPr>
            <a:t>Good support</a:t>
          </a:r>
        </a:p>
        <a:p>
          <a:pPr>
            <a:buNone/>
          </a:pPr>
          <a:r>
            <a:rPr lang="en-GB" dirty="0">
              <a:solidFill>
                <a:sysClr val="windowText" lastClr="000000">
                  <a:hueOff val="0"/>
                  <a:satOff val="0"/>
                  <a:lumOff val="0"/>
                  <a:alphaOff val="0"/>
                </a:sysClr>
              </a:solidFill>
              <a:latin typeface="+mn-lt"/>
              <a:ea typeface="+mn-ea"/>
              <a:cs typeface="+mn-cs"/>
            </a:rPr>
            <a:t>Shared decision making</a:t>
          </a:r>
        </a:p>
      </dgm:t>
    </dgm:pt>
    <dgm:pt modelId="{DC466730-96C6-4E18-A078-B27AFC9FC6A2}" type="parTrans" cxnId="{D540DEDF-ECD6-429A-B05B-4DF93211E6D9}">
      <dgm:prSet/>
      <dgm:spPr/>
      <dgm:t>
        <a:bodyPr/>
        <a:lstStyle/>
        <a:p>
          <a:endParaRPr lang="en-GB"/>
        </a:p>
      </dgm:t>
    </dgm:pt>
    <dgm:pt modelId="{0D7D9767-40A7-4499-BF18-88F674D134C4}" type="sibTrans" cxnId="{D540DEDF-ECD6-429A-B05B-4DF93211E6D9}">
      <dgm:prSet/>
      <dgm:spPr/>
      <dgm:t>
        <a:bodyPr/>
        <a:lstStyle/>
        <a:p>
          <a:endParaRPr lang="en-GB"/>
        </a:p>
      </dgm:t>
    </dgm:pt>
    <dgm:pt modelId="{63A3C0E3-6E53-4F7C-9950-6664BF8DD5E5}">
      <dgm:prSet phldrT="[Text]"/>
      <dgm:spPr>
        <a:xfrm>
          <a:off x="3681984" y="2763519"/>
          <a:ext cx="2007616" cy="1300480"/>
        </a:xfrm>
        <a:prstGeom prst="roundRect">
          <a:avLst>
            <a:gd name="adj" fmla="val 10000"/>
          </a:avLst>
        </a:prstGeom>
        <a:solidFill>
          <a:sysClr val="windowText" lastClr="000000">
            <a:alpha val="90000"/>
            <a:tint val="40000"/>
            <a:hueOff val="0"/>
            <a:satOff val="0"/>
            <a:lumOff val="0"/>
            <a:alphaOff val="0"/>
          </a:sysClr>
        </a:solidFill>
        <a:ln w="9525" cap="flat" cmpd="sng" algn="ctr">
          <a:solidFill>
            <a:sysClr val="windowText" lastClr="000000">
              <a:hueOff val="0"/>
              <a:satOff val="0"/>
              <a:lumOff val="0"/>
              <a:alphaOff val="0"/>
            </a:sysClr>
          </a:solidFill>
          <a:prstDash val="solid"/>
        </a:ln>
        <a:effectLst/>
      </dgm:spPr>
      <dgm:t>
        <a:bodyPr/>
        <a:lstStyle/>
        <a:p>
          <a:pPr>
            <a:buChar char="•"/>
          </a:pPr>
          <a:r>
            <a:rPr lang="en-GB" b="1" dirty="0">
              <a:solidFill>
                <a:sysClr val="windowText" lastClr="000000">
                  <a:hueOff val="0"/>
                  <a:satOff val="0"/>
                  <a:lumOff val="0"/>
                  <a:alphaOff val="0"/>
                </a:sysClr>
              </a:solidFill>
              <a:latin typeface="Calibri"/>
              <a:ea typeface="+mn-ea"/>
              <a:cs typeface="+mn-cs"/>
            </a:rPr>
            <a:t>Supporting</a:t>
          </a:r>
        </a:p>
      </dgm:t>
    </dgm:pt>
    <dgm:pt modelId="{D6048BC9-F635-4EA7-AF53-78E44C3625DA}" type="parTrans" cxnId="{176EA81C-36C3-48C9-9A2E-820C5CF9F432}">
      <dgm:prSet/>
      <dgm:spPr/>
      <dgm:t>
        <a:bodyPr/>
        <a:lstStyle/>
        <a:p>
          <a:endParaRPr lang="en-GB"/>
        </a:p>
      </dgm:t>
    </dgm:pt>
    <dgm:pt modelId="{E533D485-4A32-4ED2-923F-A58AF1BE50CE}" type="sibTrans" cxnId="{176EA81C-36C3-48C9-9A2E-820C5CF9F432}">
      <dgm:prSet/>
      <dgm:spPr/>
      <dgm:t>
        <a:bodyPr/>
        <a:lstStyle/>
        <a:p>
          <a:endParaRPr lang="en-GB"/>
        </a:p>
      </dgm:t>
    </dgm:pt>
    <dgm:pt modelId="{CA3F26F2-F2D4-4427-A40A-9734DF715421}">
      <dgm:prSet phldrT="[Text]"/>
      <dgm:spPr>
        <a:xfrm rot="16200000">
          <a:off x="1246715" y="2079599"/>
          <a:ext cx="1761577" cy="1745792"/>
        </a:xfrm>
        <a:prstGeom prst="pieWedge">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buNone/>
          </a:pPr>
          <a:r>
            <a:rPr lang="en-GB" dirty="0">
              <a:solidFill>
                <a:sysClr val="windowText" lastClr="000000">
                  <a:hueOff val="0"/>
                  <a:satOff val="0"/>
                  <a:lumOff val="0"/>
                  <a:alphaOff val="0"/>
                </a:sysClr>
              </a:solidFill>
              <a:latin typeface="+mn-lt"/>
              <a:ea typeface="+mn-ea"/>
              <a:cs typeface="+mn-cs"/>
            </a:rPr>
            <a:t>Support from team</a:t>
          </a:r>
        </a:p>
        <a:p>
          <a:pPr>
            <a:buNone/>
          </a:pPr>
          <a:r>
            <a:rPr lang="en-GB" dirty="0">
              <a:solidFill>
                <a:sysClr val="windowText" lastClr="000000">
                  <a:hueOff val="0"/>
                  <a:satOff val="0"/>
                  <a:lumOff val="0"/>
                  <a:alphaOff val="0"/>
                </a:sysClr>
              </a:solidFill>
              <a:latin typeface="+mn-lt"/>
              <a:ea typeface="+mn-ea"/>
              <a:cs typeface="+mn-cs"/>
            </a:rPr>
            <a:t>Structure from within team</a:t>
          </a:r>
        </a:p>
        <a:p>
          <a:pPr>
            <a:buNone/>
          </a:pPr>
          <a:r>
            <a:rPr lang="en-GB" dirty="0">
              <a:solidFill>
                <a:sysClr val="windowText" lastClr="000000">
                  <a:hueOff val="0"/>
                  <a:satOff val="0"/>
                  <a:lumOff val="0"/>
                  <a:alphaOff val="0"/>
                </a:sysClr>
              </a:solidFill>
              <a:latin typeface="+mn-lt"/>
              <a:ea typeface="+mn-ea"/>
              <a:cs typeface="+mn-cs"/>
            </a:rPr>
            <a:t>Shared responsibility</a:t>
          </a:r>
        </a:p>
      </dgm:t>
    </dgm:pt>
    <dgm:pt modelId="{27F0A3C4-D80C-4C5D-B60B-139AAC3BEAB0}" type="parTrans" cxnId="{0A6A81D7-BA45-4476-8007-17D0019D5067}">
      <dgm:prSet/>
      <dgm:spPr/>
      <dgm:t>
        <a:bodyPr/>
        <a:lstStyle/>
        <a:p>
          <a:endParaRPr lang="en-GB"/>
        </a:p>
      </dgm:t>
    </dgm:pt>
    <dgm:pt modelId="{B67479CE-73BA-4619-A992-CBFB40072A0A}" type="sibTrans" cxnId="{0A6A81D7-BA45-4476-8007-17D0019D5067}">
      <dgm:prSet/>
      <dgm:spPr/>
      <dgm:t>
        <a:bodyPr/>
        <a:lstStyle/>
        <a:p>
          <a:endParaRPr lang="en-GB"/>
        </a:p>
      </dgm:t>
    </dgm:pt>
    <dgm:pt modelId="{DD65B14C-D9EC-4D41-A909-309D4A5201EB}">
      <dgm:prSet phldrT="[Text]"/>
      <dgm:spPr>
        <a:xfrm>
          <a:off x="406400" y="2763519"/>
          <a:ext cx="2007616" cy="1300480"/>
        </a:xfrm>
        <a:prstGeom prst="roundRect">
          <a:avLst>
            <a:gd name="adj" fmla="val 10000"/>
          </a:avLst>
        </a:prstGeom>
        <a:solidFill>
          <a:sysClr val="windowText" lastClr="000000">
            <a:alpha val="90000"/>
            <a:tint val="40000"/>
            <a:hueOff val="0"/>
            <a:satOff val="0"/>
            <a:lumOff val="0"/>
            <a:alphaOff val="0"/>
          </a:sysClr>
        </a:solidFill>
        <a:ln w="9525" cap="flat" cmpd="sng" algn="ctr">
          <a:solidFill>
            <a:sysClr val="windowText" lastClr="000000">
              <a:hueOff val="0"/>
              <a:satOff val="0"/>
              <a:lumOff val="0"/>
              <a:alphaOff val="0"/>
            </a:sysClr>
          </a:solidFill>
          <a:prstDash val="solid"/>
        </a:ln>
        <a:effectLst/>
      </dgm:spPr>
      <dgm:t>
        <a:bodyPr/>
        <a:lstStyle/>
        <a:p>
          <a:pPr>
            <a:buChar char="•"/>
          </a:pPr>
          <a:r>
            <a:rPr lang="en-GB" b="1" dirty="0">
              <a:solidFill>
                <a:sysClr val="windowText" lastClr="000000">
                  <a:hueOff val="0"/>
                  <a:satOff val="0"/>
                  <a:lumOff val="0"/>
                  <a:alphaOff val="0"/>
                </a:sysClr>
              </a:solidFill>
              <a:latin typeface="Calibri"/>
              <a:ea typeface="+mn-ea"/>
              <a:cs typeface="+mn-cs"/>
            </a:rPr>
            <a:t>Delegating</a:t>
          </a:r>
        </a:p>
      </dgm:t>
    </dgm:pt>
    <dgm:pt modelId="{2CDE1630-9E9A-4C60-A88C-9F4CBF26CF98}" type="parTrans" cxnId="{6E9E60DD-6358-4697-A4F4-CF651950CA2A}">
      <dgm:prSet/>
      <dgm:spPr/>
      <dgm:t>
        <a:bodyPr/>
        <a:lstStyle/>
        <a:p>
          <a:endParaRPr lang="en-GB"/>
        </a:p>
      </dgm:t>
    </dgm:pt>
    <dgm:pt modelId="{42E2D702-425F-45AB-9AEE-EF55BF0AB594}" type="sibTrans" cxnId="{6E9E60DD-6358-4697-A4F4-CF651950CA2A}">
      <dgm:prSet/>
      <dgm:spPr/>
      <dgm:t>
        <a:bodyPr/>
        <a:lstStyle/>
        <a:p>
          <a:endParaRPr lang="en-GB"/>
        </a:p>
      </dgm:t>
    </dgm:pt>
    <dgm:pt modelId="{08BDB6E5-680E-4352-AB5B-BD47E8A0CEE0}">
      <dgm:prSet phldrT="[Text]"/>
      <dgm:spPr>
        <a:xfrm>
          <a:off x="404793" y="0"/>
          <a:ext cx="2007616" cy="1300480"/>
        </a:xfrm>
        <a:prstGeom prst="roundRect">
          <a:avLst>
            <a:gd name="adj" fmla="val 10000"/>
          </a:avLst>
        </a:prstGeom>
        <a:solidFill>
          <a:sysClr val="windowText" lastClr="000000">
            <a:alpha val="90000"/>
            <a:tint val="40000"/>
            <a:hueOff val="0"/>
            <a:satOff val="0"/>
            <a:lumOff val="0"/>
            <a:alphaOff val="0"/>
          </a:sysClr>
        </a:solidFill>
        <a:ln w="9525" cap="flat" cmpd="sng" algn="ctr">
          <a:solidFill>
            <a:sysClr val="windowText" lastClr="000000">
              <a:hueOff val="0"/>
              <a:satOff val="0"/>
              <a:lumOff val="0"/>
              <a:alphaOff val="0"/>
            </a:sysClr>
          </a:solidFill>
          <a:prstDash val="solid"/>
        </a:ln>
        <a:effectLst/>
      </dgm:spPr>
      <dgm:t>
        <a:bodyPr/>
        <a:lstStyle/>
        <a:p>
          <a:pPr>
            <a:buChar char="•"/>
          </a:pPr>
          <a:r>
            <a:rPr lang="en-GB" b="1" dirty="0">
              <a:solidFill>
                <a:sysClr val="windowText" lastClr="000000">
                  <a:hueOff val="0"/>
                  <a:satOff val="0"/>
                  <a:lumOff val="0"/>
                  <a:alphaOff val="0"/>
                </a:sysClr>
              </a:solidFill>
              <a:latin typeface="Calibri"/>
              <a:ea typeface="+mn-ea"/>
              <a:cs typeface="+mn-cs"/>
            </a:rPr>
            <a:t>(S)</a:t>
          </a:r>
        </a:p>
      </dgm:t>
    </dgm:pt>
    <dgm:pt modelId="{09DAAF88-E8BD-40CF-9BBC-9040747F227B}" type="parTrans" cxnId="{1BC837FB-C41D-442E-BCB5-3823626353F2}">
      <dgm:prSet/>
      <dgm:spPr/>
      <dgm:t>
        <a:bodyPr/>
        <a:lstStyle/>
        <a:p>
          <a:endParaRPr lang="en-GB"/>
        </a:p>
      </dgm:t>
    </dgm:pt>
    <dgm:pt modelId="{4115EF5F-C20B-431F-A644-614F71C207D4}" type="sibTrans" cxnId="{1BC837FB-C41D-442E-BCB5-3823626353F2}">
      <dgm:prSet/>
      <dgm:spPr/>
      <dgm:t>
        <a:bodyPr/>
        <a:lstStyle/>
        <a:p>
          <a:endParaRPr lang="en-GB"/>
        </a:p>
      </dgm:t>
    </dgm:pt>
    <dgm:pt modelId="{93F18E40-9FCF-4EC1-9E5B-F58F292B57E3}">
      <dgm:prSet phldrT="[Text]"/>
      <dgm:spPr>
        <a:xfrm>
          <a:off x="3681984" y="0"/>
          <a:ext cx="2007616" cy="1300480"/>
        </a:xfrm>
        <a:prstGeom prst="roundRect">
          <a:avLst>
            <a:gd name="adj" fmla="val 10000"/>
          </a:avLst>
        </a:prstGeom>
        <a:solidFill>
          <a:sysClr val="windowText" lastClr="000000">
            <a:alpha val="90000"/>
            <a:tint val="40000"/>
            <a:hueOff val="0"/>
            <a:satOff val="0"/>
            <a:lumOff val="0"/>
            <a:alphaOff val="0"/>
          </a:sysClr>
        </a:solidFill>
        <a:ln w="9525" cap="flat" cmpd="sng" algn="ctr">
          <a:solidFill>
            <a:sysClr val="windowText" lastClr="000000">
              <a:hueOff val="0"/>
              <a:satOff val="0"/>
              <a:lumOff val="0"/>
              <a:alphaOff val="0"/>
            </a:sysClr>
          </a:solidFill>
          <a:prstDash val="solid"/>
        </a:ln>
        <a:effectLst/>
      </dgm:spPr>
      <dgm:t>
        <a:bodyPr/>
        <a:lstStyle/>
        <a:p>
          <a:pPr algn="l">
            <a:buChar char="•"/>
          </a:pPr>
          <a:r>
            <a:rPr lang="en-GB" b="1" dirty="0">
              <a:solidFill>
                <a:sysClr val="windowText" lastClr="000000">
                  <a:hueOff val="0"/>
                  <a:satOff val="0"/>
                  <a:lumOff val="0"/>
                  <a:alphaOff val="0"/>
                </a:sysClr>
              </a:solidFill>
              <a:latin typeface="Calibri"/>
              <a:ea typeface="+mn-ea"/>
              <a:cs typeface="+mn-cs"/>
            </a:rPr>
            <a:t>(S2)</a:t>
          </a:r>
        </a:p>
      </dgm:t>
    </dgm:pt>
    <dgm:pt modelId="{C13AC1FA-B937-4F0B-BD64-FE5A85774DB6}" type="parTrans" cxnId="{134E8CEB-7F63-4B4E-9792-4ED06F850651}">
      <dgm:prSet/>
      <dgm:spPr/>
      <dgm:t>
        <a:bodyPr/>
        <a:lstStyle/>
        <a:p>
          <a:endParaRPr lang="en-GB"/>
        </a:p>
      </dgm:t>
    </dgm:pt>
    <dgm:pt modelId="{8A7CA427-18F6-4B27-B7E6-9231E7B0E65F}" type="sibTrans" cxnId="{134E8CEB-7F63-4B4E-9792-4ED06F850651}">
      <dgm:prSet/>
      <dgm:spPr/>
      <dgm:t>
        <a:bodyPr/>
        <a:lstStyle/>
        <a:p>
          <a:endParaRPr lang="en-GB"/>
        </a:p>
      </dgm:t>
    </dgm:pt>
    <dgm:pt modelId="{64B79831-5D0A-4CE0-8A9D-B5C31E35BF36}">
      <dgm:prSet phldrT="[Text]"/>
      <dgm:spPr>
        <a:xfrm>
          <a:off x="3681984" y="2763519"/>
          <a:ext cx="2007616" cy="1300480"/>
        </a:xfrm>
        <a:prstGeom prst="roundRect">
          <a:avLst>
            <a:gd name="adj" fmla="val 10000"/>
          </a:avLst>
        </a:prstGeom>
        <a:solidFill>
          <a:sysClr val="windowText" lastClr="000000">
            <a:alpha val="90000"/>
            <a:tint val="40000"/>
            <a:hueOff val="0"/>
            <a:satOff val="0"/>
            <a:lumOff val="0"/>
            <a:alphaOff val="0"/>
          </a:sysClr>
        </a:solidFill>
        <a:ln w="9525" cap="flat" cmpd="sng" algn="ctr">
          <a:solidFill>
            <a:sysClr val="windowText" lastClr="000000">
              <a:hueOff val="0"/>
              <a:satOff val="0"/>
              <a:lumOff val="0"/>
              <a:alphaOff val="0"/>
            </a:sysClr>
          </a:solidFill>
          <a:prstDash val="solid"/>
        </a:ln>
        <a:effectLst/>
      </dgm:spPr>
      <dgm:t>
        <a:bodyPr/>
        <a:lstStyle/>
        <a:p>
          <a:pPr>
            <a:buChar char="•"/>
          </a:pPr>
          <a:r>
            <a:rPr lang="en-GB" b="1" dirty="0">
              <a:solidFill>
                <a:sysClr val="windowText" lastClr="000000">
                  <a:hueOff val="0"/>
                  <a:satOff val="0"/>
                  <a:lumOff val="0"/>
                  <a:alphaOff val="0"/>
                </a:sysClr>
              </a:solidFill>
              <a:latin typeface="Calibri"/>
              <a:ea typeface="+mn-ea"/>
              <a:cs typeface="+mn-cs"/>
            </a:rPr>
            <a:t>(S3)</a:t>
          </a:r>
        </a:p>
      </dgm:t>
    </dgm:pt>
    <dgm:pt modelId="{6C25CD92-B516-4B2C-8A8B-7A3643140E36}" type="parTrans" cxnId="{F301B7A5-9473-4298-A195-3160A9432908}">
      <dgm:prSet/>
      <dgm:spPr/>
      <dgm:t>
        <a:bodyPr/>
        <a:lstStyle/>
        <a:p>
          <a:endParaRPr lang="en-GB"/>
        </a:p>
      </dgm:t>
    </dgm:pt>
    <dgm:pt modelId="{712CE970-CC1C-4356-B568-5372268C06F3}" type="sibTrans" cxnId="{F301B7A5-9473-4298-A195-3160A9432908}">
      <dgm:prSet/>
      <dgm:spPr/>
      <dgm:t>
        <a:bodyPr/>
        <a:lstStyle/>
        <a:p>
          <a:endParaRPr lang="en-GB"/>
        </a:p>
      </dgm:t>
    </dgm:pt>
    <dgm:pt modelId="{AC4EBE39-B2B1-451F-B849-D510B8E5BADF}">
      <dgm:prSet phldrT="[Text]"/>
      <dgm:spPr>
        <a:xfrm>
          <a:off x="406400" y="2763519"/>
          <a:ext cx="2007616" cy="1300480"/>
        </a:xfrm>
        <a:prstGeom prst="roundRect">
          <a:avLst>
            <a:gd name="adj" fmla="val 10000"/>
          </a:avLst>
        </a:prstGeom>
        <a:solidFill>
          <a:sysClr val="windowText" lastClr="000000">
            <a:alpha val="90000"/>
            <a:tint val="40000"/>
            <a:hueOff val="0"/>
            <a:satOff val="0"/>
            <a:lumOff val="0"/>
            <a:alphaOff val="0"/>
          </a:sysClr>
        </a:solidFill>
        <a:ln w="9525" cap="flat" cmpd="sng" algn="ctr">
          <a:solidFill>
            <a:sysClr val="windowText" lastClr="000000">
              <a:hueOff val="0"/>
              <a:satOff val="0"/>
              <a:lumOff val="0"/>
              <a:alphaOff val="0"/>
            </a:sysClr>
          </a:solidFill>
          <a:prstDash val="solid"/>
        </a:ln>
        <a:effectLst/>
      </dgm:spPr>
      <dgm:t>
        <a:bodyPr/>
        <a:lstStyle/>
        <a:p>
          <a:pPr>
            <a:buChar char="•"/>
          </a:pPr>
          <a:r>
            <a:rPr lang="en-GB" b="1" dirty="0">
              <a:solidFill>
                <a:sysClr val="windowText" lastClr="000000">
                  <a:hueOff val="0"/>
                  <a:satOff val="0"/>
                  <a:lumOff val="0"/>
                  <a:alphaOff val="0"/>
                </a:sysClr>
              </a:solidFill>
              <a:latin typeface="Calibri"/>
              <a:ea typeface="+mn-ea"/>
              <a:cs typeface="+mn-cs"/>
            </a:rPr>
            <a:t>(S4)</a:t>
          </a:r>
        </a:p>
      </dgm:t>
    </dgm:pt>
    <dgm:pt modelId="{398EC356-2171-4FDE-B1CF-D3AF2768E454}" type="parTrans" cxnId="{DE59AF9F-BB4C-4695-8E88-87D3C5FBC1DB}">
      <dgm:prSet/>
      <dgm:spPr/>
      <dgm:t>
        <a:bodyPr/>
        <a:lstStyle/>
        <a:p>
          <a:endParaRPr lang="en-GB"/>
        </a:p>
      </dgm:t>
    </dgm:pt>
    <dgm:pt modelId="{81EA0B06-FECE-4AE2-AF50-60F0E126EF34}" type="sibTrans" cxnId="{DE59AF9F-BB4C-4695-8E88-87D3C5FBC1DB}">
      <dgm:prSet/>
      <dgm:spPr/>
      <dgm:t>
        <a:bodyPr/>
        <a:lstStyle/>
        <a:p>
          <a:endParaRPr lang="en-GB"/>
        </a:p>
      </dgm:t>
    </dgm:pt>
    <dgm:pt modelId="{C45BD50E-C67A-4D68-9168-E7B6548749C7}" type="pres">
      <dgm:prSet presAssocID="{90EB44E3-87C2-4D82-8B8A-012DA1FB818F}" presName="cycleMatrixDiagram" presStyleCnt="0">
        <dgm:presLayoutVars>
          <dgm:chMax val="1"/>
          <dgm:dir/>
          <dgm:animLvl val="lvl"/>
          <dgm:resizeHandles val="exact"/>
        </dgm:presLayoutVars>
      </dgm:prSet>
      <dgm:spPr/>
    </dgm:pt>
    <dgm:pt modelId="{CCD3A282-77DD-48FE-8A78-BE70C9EADA97}" type="pres">
      <dgm:prSet presAssocID="{90EB44E3-87C2-4D82-8B8A-012DA1FB818F}" presName="children" presStyleCnt="0"/>
      <dgm:spPr/>
    </dgm:pt>
    <dgm:pt modelId="{DE3E195C-D9CA-4273-9DC7-8624DCAB8B96}" type="pres">
      <dgm:prSet presAssocID="{90EB44E3-87C2-4D82-8B8A-012DA1FB818F}" presName="child1group" presStyleCnt="0"/>
      <dgm:spPr/>
    </dgm:pt>
    <dgm:pt modelId="{68597FD6-A12F-441A-8EC3-01C36478DC3C}" type="pres">
      <dgm:prSet presAssocID="{90EB44E3-87C2-4D82-8B8A-012DA1FB818F}" presName="child1" presStyleLbl="bgAcc1" presStyleIdx="0" presStyleCnt="4" custLinFactNeighborX="-80" custLinFactNeighborY="-3053"/>
      <dgm:spPr/>
    </dgm:pt>
    <dgm:pt modelId="{81609960-88B9-4E6C-848B-08079BB9881C}" type="pres">
      <dgm:prSet presAssocID="{90EB44E3-87C2-4D82-8B8A-012DA1FB818F}" presName="child1Text" presStyleLbl="bgAcc1" presStyleIdx="0" presStyleCnt="4">
        <dgm:presLayoutVars>
          <dgm:bulletEnabled val="1"/>
        </dgm:presLayoutVars>
      </dgm:prSet>
      <dgm:spPr/>
    </dgm:pt>
    <dgm:pt modelId="{FFD1AD9E-6F37-4AF5-BA2A-86C1DD705E23}" type="pres">
      <dgm:prSet presAssocID="{90EB44E3-87C2-4D82-8B8A-012DA1FB818F}" presName="child2group" presStyleCnt="0"/>
      <dgm:spPr/>
    </dgm:pt>
    <dgm:pt modelId="{DEBCF803-89BA-4F42-87A8-8BBA3C52ACF6}" type="pres">
      <dgm:prSet presAssocID="{90EB44E3-87C2-4D82-8B8A-012DA1FB818F}" presName="child2" presStyleLbl="bgAcc1" presStyleIdx="1" presStyleCnt="4"/>
      <dgm:spPr/>
    </dgm:pt>
    <dgm:pt modelId="{A699B348-D4FC-4AC7-BCA8-AD63C5458064}" type="pres">
      <dgm:prSet presAssocID="{90EB44E3-87C2-4D82-8B8A-012DA1FB818F}" presName="child2Text" presStyleLbl="bgAcc1" presStyleIdx="1" presStyleCnt="4">
        <dgm:presLayoutVars>
          <dgm:bulletEnabled val="1"/>
        </dgm:presLayoutVars>
      </dgm:prSet>
      <dgm:spPr/>
    </dgm:pt>
    <dgm:pt modelId="{8A2D645C-1703-4206-9137-BD6A0CD68407}" type="pres">
      <dgm:prSet presAssocID="{90EB44E3-87C2-4D82-8B8A-012DA1FB818F}" presName="child3group" presStyleCnt="0"/>
      <dgm:spPr/>
    </dgm:pt>
    <dgm:pt modelId="{6F35FD5D-915D-4A57-8226-E027260D5AAB}" type="pres">
      <dgm:prSet presAssocID="{90EB44E3-87C2-4D82-8B8A-012DA1FB818F}" presName="child3" presStyleLbl="bgAcc1" presStyleIdx="2" presStyleCnt="4"/>
      <dgm:spPr/>
    </dgm:pt>
    <dgm:pt modelId="{758251ED-FE9B-43C7-9B6E-210F325A94B3}" type="pres">
      <dgm:prSet presAssocID="{90EB44E3-87C2-4D82-8B8A-012DA1FB818F}" presName="child3Text" presStyleLbl="bgAcc1" presStyleIdx="2" presStyleCnt="4">
        <dgm:presLayoutVars>
          <dgm:bulletEnabled val="1"/>
        </dgm:presLayoutVars>
      </dgm:prSet>
      <dgm:spPr/>
    </dgm:pt>
    <dgm:pt modelId="{BF05B844-F0AE-406A-ABAB-E363E960A8D8}" type="pres">
      <dgm:prSet presAssocID="{90EB44E3-87C2-4D82-8B8A-012DA1FB818F}" presName="child4group" presStyleCnt="0"/>
      <dgm:spPr/>
    </dgm:pt>
    <dgm:pt modelId="{BF5DD6A7-A5D8-4CAA-A962-1D7080BE49FC}" type="pres">
      <dgm:prSet presAssocID="{90EB44E3-87C2-4D82-8B8A-012DA1FB818F}" presName="child4" presStyleLbl="bgAcc1" presStyleIdx="3" presStyleCnt="4"/>
      <dgm:spPr/>
    </dgm:pt>
    <dgm:pt modelId="{05A5E5C0-29CA-4659-ACD6-4CC8CBB794D4}" type="pres">
      <dgm:prSet presAssocID="{90EB44E3-87C2-4D82-8B8A-012DA1FB818F}" presName="child4Text" presStyleLbl="bgAcc1" presStyleIdx="3" presStyleCnt="4">
        <dgm:presLayoutVars>
          <dgm:bulletEnabled val="1"/>
        </dgm:presLayoutVars>
      </dgm:prSet>
      <dgm:spPr/>
    </dgm:pt>
    <dgm:pt modelId="{6424D4FF-17A1-4B5B-9331-D991FD081E2D}" type="pres">
      <dgm:prSet presAssocID="{90EB44E3-87C2-4D82-8B8A-012DA1FB818F}" presName="childPlaceholder" presStyleCnt="0"/>
      <dgm:spPr/>
    </dgm:pt>
    <dgm:pt modelId="{C23295BE-4F2A-4D31-8AB7-1AABA1C1E058}" type="pres">
      <dgm:prSet presAssocID="{90EB44E3-87C2-4D82-8B8A-012DA1FB818F}" presName="circle" presStyleCnt="0"/>
      <dgm:spPr/>
    </dgm:pt>
    <dgm:pt modelId="{DFA5DEEB-6105-4FB4-B1CE-27F862B75D22}" type="pres">
      <dgm:prSet presAssocID="{90EB44E3-87C2-4D82-8B8A-012DA1FB818F}" presName="quadrant1" presStyleLbl="node1" presStyleIdx="0" presStyleCnt="4">
        <dgm:presLayoutVars>
          <dgm:chMax val="1"/>
          <dgm:bulletEnabled val="1"/>
        </dgm:presLayoutVars>
      </dgm:prSet>
      <dgm:spPr/>
    </dgm:pt>
    <dgm:pt modelId="{91F79019-0CC6-4E10-83F2-1F9890234BAC}" type="pres">
      <dgm:prSet presAssocID="{90EB44E3-87C2-4D82-8B8A-012DA1FB818F}" presName="quadrant2" presStyleLbl="node1" presStyleIdx="1" presStyleCnt="4">
        <dgm:presLayoutVars>
          <dgm:chMax val="1"/>
          <dgm:bulletEnabled val="1"/>
        </dgm:presLayoutVars>
      </dgm:prSet>
      <dgm:spPr/>
    </dgm:pt>
    <dgm:pt modelId="{D2D3DA84-624A-4DD3-9597-4E6FDF4D2AFC}" type="pres">
      <dgm:prSet presAssocID="{90EB44E3-87C2-4D82-8B8A-012DA1FB818F}" presName="quadrant3" presStyleLbl="node1" presStyleIdx="2" presStyleCnt="4">
        <dgm:presLayoutVars>
          <dgm:chMax val="1"/>
          <dgm:bulletEnabled val="1"/>
        </dgm:presLayoutVars>
      </dgm:prSet>
      <dgm:spPr/>
    </dgm:pt>
    <dgm:pt modelId="{DD1EE896-3DC8-46AA-9057-15A2D32B0C33}" type="pres">
      <dgm:prSet presAssocID="{90EB44E3-87C2-4D82-8B8A-012DA1FB818F}" presName="quadrant4" presStyleLbl="node1" presStyleIdx="3" presStyleCnt="4" custScaleX="99209" custScaleY="100106">
        <dgm:presLayoutVars>
          <dgm:chMax val="1"/>
          <dgm:bulletEnabled val="1"/>
        </dgm:presLayoutVars>
      </dgm:prSet>
      <dgm:spPr/>
    </dgm:pt>
    <dgm:pt modelId="{BF13A43A-7DFE-4F39-B10E-06CBC08E95AB}" type="pres">
      <dgm:prSet presAssocID="{90EB44E3-87C2-4D82-8B8A-012DA1FB818F}" presName="quadrantPlaceholder" presStyleCnt="0"/>
      <dgm:spPr/>
    </dgm:pt>
    <dgm:pt modelId="{FE2A692A-C881-4F63-BC93-B1B82B096F82}" type="pres">
      <dgm:prSet presAssocID="{90EB44E3-87C2-4D82-8B8A-012DA1FB818F}" presName="center1" presStyleLbl="fgShp" presStyleIdx="0" presStyleCnt="2"/>
      <dgm:spPr>
        <a:xfrm>
          <a:off x="2744216" y="1666240"/>
          <a:ext cx="607568" cy="528320"/>
        </a:xfrm>
        <a:prstGeom prst="circularArrow">
          <a:avLst/>
        </a:prstGeom>
        <a:gradFill rotWithShape="0">
          <a:gsLst>
            <a:gs pos="0">
              <a:sysClr val="windowText" lastClr="000000">
                <a:tint val="60000"/>
                <a:hueOff val="0"/>
                <a:satOff val="0"/>
                <a:lumOff val="0"/>
                <a:alphaOff val="0"/>
                <a:tint val="50000"/>
                <a:satMod val="300000"/>
              </a:sysClr>
            </a:gs>
            <a:gs pos="35000">
              <a:sysClr val="windowText" lastClr="000000">
                <a:tint val="60000"/>
                <a:hueOff val="0"/>
                <a:satOff val="0"/>
                <a:lumOff val="0"/>
                <a:alphaOff val="0"/>
                <a:tint val="37000"/>
                <a:satMod val="300000"/>
              </a:sysClr>
            </a:gs>
            <a:gs pos="100000">
              <a:sysClr val="windowText" lastClr="000000">
                <a:tint val="60000"/>
                <a:hueOff val="0"/>
                <a:satOff val="0"/>
                <a:lumOff val="0"/>
                <a:alphaOff val="0"/>
                <a:tint val="15000"/>
                <a:satMod val="350000"/>
              </a:sysClr>
            </a:gs>
          </a:gsLst>
          <a:lin ang="16200000" scaled="1"/>
        </a:gradFill>
        <a:ln w="9525"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gm:spPr>
    </dgm:pt>
    <dgm:pt modelId="{674C5E12-66FC-442E-B482-79D30663C6AB}" type="pres">
      <dgm:prSet presAssocID="{90EB44E3-87C2-4D82-8B8A-012DA1FB818F}" presName="center2" presStyleLbl="fgShp" presStyleIdx="1" presStyleCnt="2"/>
      <dgm:spPr>
        <a:xfrm rot="10800000">
          <a:off x="2744216" y="1869440"/>
          <a:ext cx="607568" cy="528320"/>
        </a:xfrm>
        <a:prstGeom prst="circularArrow">
          <a:avLst/>
        </a:prstGeom>
        <a:gradFill rotWithShape="0">
          <a:gsLst>
            <a:gs pos="0">
              <a:sysClr val="windowText" lastClr="000000">
                <a:tint val="60000"/>
                <a:hueOff val="0"/>
                <a:satOff val="0"/>
                <a:lumOff val="0"/>
                <a:alphaOff val="0"/>
                <a:tint val="50000"/>
                <a:satMod val="300000"/>
              </a:sysClr>
            </a:gs>
            <a:gs pos="35000">
              <a:sysClr val="windowText" lastClr="000000">
                <a:tint val="60000"/>
                <a:hueOff val="0"/>
                <a:satOff val="0"/>
                <a:lumOff val="0"/>
                <a:alphaOff val="0"/>
                <a:tint val="37000"/>
                <a:satMod val="300000"/>
              </a:sysClr>
            </a:gs>
            <a:gs pos="100000">
              <a:sysClr val="windowText" lastClr="000000">
                <a:tint val="60000"/>
                <a:hueOff val="0"/>
                <a:satOff val="0"/>
                <a:lumOff val="0"/>
                <a:alphaOff val="0"/>
                <a:tint val="15000"/>
                <a:satMod val="350000"/>
              </a:sysClr>
            </a:gs>
          </a:gsLst>
          <a:lin ang="16200000" scaled="1"/>
        </a:gradFill>
        <a:ln w="9525" cap="flat" cmpd="sng" algn="ctr">
          <a:solidFill>
            <a:sysClr val="window" lastClr="FFFFFF">
              <a:hueOff val="0"/>
              <a:satOff val="0"/>
              <a:lumOff val="0"/>
              <a:alphaOff val="0"/>
            </a:sys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gm:spPr>
    </dgm:pt>
  </dgm:ptLst>
  <dgm:cxnLst>
    <dgm:cxn modelId="{AC9EA916-3372-4AAD-A8C4-F5F1178DBF17}" type="presOf" srcId="{DD65B14C-D9EC-4D41-A909-309D4A5201EB}" destId="{05A5E5C0-29CA-4659-ACD6-4CC8CBB794D4}" srcOrd="1" destOrd="0" presId="urn:microsoft.com/office/officeart/2005/8/layout/cycle4#1"/>
    <dgm:cxn modelId="{C0731519-7C1D-433C-BC18-10FB104CD8B9}" type="presOf" srcId="{08BDB6E5-680E-4352-AB5B-BD47E8A0CEE0}" destId="{81609960-88B9-4E6C-848B-08079BB9881C}" srcOrd="1" destOrd="1" presId="urn:microsoft.com/office/officeart/2005/8/layout/cycle4#1"/>
    <dgm:cxn modelId="{176EA81C-36C3-48C9-9A2E-820C5CF9F432}" srcId="{B22B6CC6-47D7-4544-9D5F-7A1BD8A64199}" destId="{63A3C0E3-6E53-4F7C-9950-6664BF8DD5E5}" srcOrd="0" destOrd="0" parTransId="{D6048BC9-F635-4EA7-AF53-78E44C3625DA}" sibTransId="{E533D485-4A32-4ED2-923F-A58AF1BE50CE}"/>
    <dgm:cxn modelId="{DAB92625-AFD4-4392-9AD7-4CC2A10E7296}" type="presOf" srcId="{AC4EBE39-B2B1-451F-B849-D510B8E5BADF}" destId="{BF5DD6A7-A5D8-4CAA-A962-1D7080BE49FC}" srcOrd="0" destOrd="1" presId="urn:microsoft.com/office/officeart/2005/8/layout/cycle4#1"/>
    <dgm:cxn modelId="{36600B26-C94B-4A27-8677-E82ECDAA3550}" type="presOf" srcId="{F0347DBE-7EAD-4F51-9AC8-935A5AEDDA55}" destId="{81609960-88B9-4E6C-848B-08079BB9881C}" srcOrd="1" destOrd="0" presId="urn:microsoft.com/office/officeart/2005/8/layout/cycle4#1"/>
    <dgm:cxn modelId="{BB9CA42A-568F-49BB-A4A1-C8DAE1546474}" type="presOf" srcId="{1794CB1C-7F64-41DD-82C7-A2628BF18E5F}" destId="{DFA5DEEB-6105-4FB4-B1CE-27F862B75D22}" srcOrd="0" destOrd="0" presId="urn:microsoft.com/office/officeart/2005/8/layout/cycle4#1"/>
    <dgm:cxn modelId="{F2B77830-E4C7-4999-8882-EAF28583C1E3}" type="presOf" srcId="{B22B6CC6-47D7-4544-9D5F-7A1BD8A64199}" destId="{D2D3DA84-624A-4DD3-9597-4E6FDF4D2AFC}" srcOrd="0" destOrd="0" presId="urn:microsoft.com/office/officeart/2005/8/layout/cycle4#1"/>
    <dgm:cxn modelId="{A0520932-AA04-44DB-91FF-0893BCC94502}" srcId="{90EB44E3-87C2-4D82-8B8A-012DA1FB818F}" destId="{1794CB1C-7F64-41DD-82C7-A2628BF18E5F}" srcOrd="0" destOrd="0" parTransId="{0726CE72-B37A-4A45-AAFF-40A116D61C24}" sibTransId="{5CEA797A-E527-457B-9346-2C3037ABD3A2}"/>
    <dgm:cxn modelId="{F0E1643F-99BC-4113-8C5F-3683D3A3BFE3}" srcId="{90EB44E3-87C2-4D82-8B8A-012DA1FB818F}" destId="{47ABA3EC-220E-4929-9D46-EE1471D5422A}" srcOrd="1" destOrd="0" parTransId="{EF43D10C-A78E-4679-852B-FC698CD3E2E8}" sibTransId="{BF3113E7-50A3-4F89-8492-CC06E046707A}"/>
    <dgm:cxn modelId="{3BE6005C-5CB3-4D24-BBBB-A328329F4F59}" type="presOf" srcId="{90EB44E3-87C2-4D82-8B8A-012DA1FB818F}" destId="{C45BD50E-C67A-4D68-9168-E7B6548749C7}" srcOrd="0" destOrd="0" presId="urn:microsoft.com/office/officeart/2005/8/layout/cycle4#1"/>
    <dgm:cxn modelId="{B4E1486B-7A02-4E8A-A76D-BD5A6354EB31}" type="presOf" srcId="{DD65B14C-D9EC-4D41-A909-309D4A5201EB}" destId="{BF5DD6A7-A5D8-4CAA-A962-1D7080BE49FC}" srcOrd="0" destOrd="0" presId="urn:microsoft.com/office/officeart/2005/8/layout/cycle4#1"/>
    <dgm:cxn modelId="{A796B36E-3A61-4172-A052-17C55DF05114}" type="presOf" srcId="{AC4EBE39-B2B1-451F-B849-D510B8E5BADF}" destId="{05A5E5C0-29CA-4659-ACD6-4CC8CBB794D4}" srcOrd="1" destOrd="1" presId="urn:microsoft.com/office/officeart/2005/8/layout/cycle4#1"/>
    <dgm:cxn modelId="{50DFD252-1566-4862-9228-C7135C79B544}" srcId="{47ABA3EC-220E-4929-9D46-EE1471D5422A}" destId="{1471E1E4-C706-4F61-A08C-1793954C4083}" srcOrd="0" destOrd="0" parTransId="{78C34C39-8DE0-4487-AE75-99EDAE628459}" sibTransId="{FBF285A4-47CD-4700-844F-E2EA846E0E62}"/>
    <dgm:cxn modelId="{7E5CAC7A-9611-4CF3-BE75-62972D9F650C}" type="presOf" srcId="{64B79831-5D0A-4CE0-8A9D-B5C31E35BF36}" destId="{6F35FD5D-915D-4A57-8226-E027260D5AAB}" srcOrd="0" destOrd="1" presId="urn:microsoft.com/office/officeart/2005/8/layout/cycle4#1"/>
    <dgm:cxn modelId="{AD06FC86-35A4-422F-83E4-057203BA89B9}" type="presOf" srcId="{64B79831-5D0A-4CE0-8A9D-B5C31E35BF36}" destId="{758251ED-FE9B-43C7-9B6E-210F325A94B3}" srcOrd="1" destOrd="1" presId="urn:microsoft.com/office/officeart/2005/8/layout/cycle4#1"/>
    <dgm:cxn modelId="{96F4958C-AEA4-47DB-84AD-616778365673}" type="presOf" srcId="{08BDB6E5-680E-4352-AB5B-BD47E8A0CEE0}" destId="{68597FD6-A12F-441A-8EC3-01C36478DC3C}" srcOrd="0" destOrd="1" presId="urn:microsoft.com/office/officeart/2005/8/layout/cycle4#1"/>
    <dgm:cxn modelId="{392BB993-307E-4584-9F7A-ECA87A37C874}" type="presOf" srcId="{1471E1E4-C706-4F61-A08C-1793954C4083}" destId="{A699B348-D4FC-4AC7-BCA8-AD63C5458064}" srcOrd="1" destOrd="0" presId="urn:microsoft.com/office/officeart/2005/8/layout/cycle4#1"/>
    <dgm:cxn modelId="{DE59AF9F-BB4C-4695-8E88-87D3C5FBC1DB}" srcId="{CA3F26F2-F2D4-4427-A40A-9734DF715421}" destId="{AC4EBE39-B2B1-451F-B849-D510B8E5BADF}" srcOrd="1" destOrd="0" parTransId="{398EC356-2171-4FDE-B1CF-D3AF2768E454}" sibTransId="{81EA0B06-FECE-4AE2-AF50-60F0E126EF34}"/>
    <dgm:cxn modelId="{F301B7A5-9473-4298-A195-3160A9432908}" srcId="{B22B6CC6-47D7-4544-9D5F-7A1BD8A64199}" destId="{64B79831-5D0A-4CE0-8A9D-B5C31E35BF36}" srcOrd="1" destOrd="0" parTransId="{6C25CD92-B516-4B2C-8A8B-7A3643140E36}" sibTransId="{712CE970-CC1C-4356-B568-5372268C06F3}"/>
    <dgm:cxn modelId="{1612F1AD-EC5B-44F6-98FE-3911B922FBC6}" type="presOf" srcId="{47ABA3EC-220E-4929-9D46-EE1471D5422A}" destId="{91F79019-0CC6-4E10-83F2-1F9890234BAC}" srcOrd="0" destOrd="0" presId="urn:microsoft.com/office/officeart/2005/8/layout/cycle4#1"/>
    <dgm:cxn modelId="{4B2DABB9-236F-490D-8E4B-37E8060087A7}" type="presOf" srcId="{F0347DBE-7EAD-4F51-9AC8-935A5AEDDA55}" destId="{68597FD6-A12F-441A-8EC3-01C36478DC3C}" srcOrd="0" destOrd="0" presId="urn:microsoft.com/office/officeart/2005/8/layout/cycle4#1"/>
    <dgm:cxn modelId="{8B86CBB9-BB6D-4A47-997A-9ADCD49F30A8}" type="presOf" srcId="{93F18E40-9FCF-4EC1-9E5B-F58F292B57E3}" destId="{DEBCF803-89BA-4F42-87A8-8BBA3C52ACF6}" srcOrd="0" destOrd="1" presId="urn:microsoft.com/office/officeart/2005/8/layout/cycle4#1"/>
    <dgm:cxn modelId="{ACFE03C3-0C1A-4534-A9FB-68AC6D26E1D2}" srcId="{1794CB1C-7F64-41DD-82C7-A2628BF18E5F}" destId="{F0347DBE-7EAD-4F51-9AC8-935A5AEDDA55}" srcOrd="0" destOrd="0" parTransId="{30F15692-02ED-4D6F-9B0E-5900B0F56C94}" sibTransId="{DE275E12-FEF9-44F9-AD9A-F0E8E196FE0C}"/>
    <dgm:cxn modelId="{53C95ED0-70A1-4D34-8493-310513B052A2}" type="presOf" srcId="{93F18E40-9FCF-4EC1-9E5B-F58F292B57E3}" destId="{A699B348-D4FC-4AC7-BCA8-AD63C5458064}" srcOrd="1" destOrd="1" presId="urn:microsoft.com/office/officeart/2005/8/layout/cycle4#1"/>
    <dgm:cxn modelId="{223A39D7-E5F3-435C-A726-8B26499C2D15}" type="presOf" srcId="{63A3C0E3-6E53-4F7C-9950-6664BF8DD5E5}" destId="{6F35FD5D-915D-4A57-8226-E027260D5AAB}" srcOrd="0" destOrd="0" presId="urn:microsoft.com/office/officeart/2005/8/layout/cycle4#1"/>
    <dgm:cxn modelId="{0A6A81D7-BA45-4476-8007-17D0019D5067}" srcId="{90EB44E3-87C2-4D82-8B8A-012DA1FB818F}" destId="{CA3F26F2-F2D4-4427-A40A-9734DF715421}" srcOrd="3" destOrd="0" parTransId="{27F0A3C4-D80C-4C5D-B60B-139AAC3BEAB0}" sibTransId="{B67479CE-73BA-4619-A992-CBFB40072A0A}"/>
    <dgm:cxn modelId="{6E9E60DD-6358-4697-A4F4-CF651950CA2A}" srcId="{CA3F26F2-F2D4-4427-A40A-9734DF715421}" destId="{DD65B14C-D9EC-4D41-A909-309D4A5201EB}" srcOrd="0" destOrd="0" parTransId="{2CDE1630-9E9A-4C60-A88C-9F4CBF26CF98}" sibTransId="{42E2D702-425F-45AB-9AEE-EF55BF0AB594}"/>
    <dgm:cxn modelId="{C39FC0DD-9427-44B2-A48A-9BBCE9B86036}" type="presOf" srcId="{63A3C0E3-6E53-4F7C-9950-6664BF8DD5E5}" destId="{758251ED-FE9B-43C7-9B6E-210F325A94B3}" srcOrd="1" destOrd="0" presId="urn:microsoft.com/office/officeart/2005/8/layout/cycle4#1"/>
    <dgm:cxn modelId="{D540DEDF-ECD6-429A-B05B-4DF93211E6D9}" srcId="{90EB44E3-87C2-4D82-8B8A-012DA1FB818F}" destId="{B22B6CC6-47D7-4544-9D5F-7A1BD8A64199}" srcOrd="2" destOrd="0" parTransId="{DC466730-96C6-4E18-A078-B27AFC9FC6A2}" sibTransId="{0D7D9767-40A7-4499-BF18-88F674D134C4}"/>
    <dgm:cxn modelId="{5E61A7E7-FDEB-49B9-BF0B-42CE8DC9DE78}" type="presOf" srcId="{CA3F26F2-F2D4-4427-A40A-9734DF715421}" destId="{DD1EE896-3DC8-46AA-9057-15A2D32B0C33}" srcOrd="0" destOrd="0" presId="urn:microsoft.com/office/officeart/2005/8/layout/cycle4#1"/>
    <dgm:cxn modelId="{134E8CEB-7F63-4B4E-9792-4ED06F850651}" srcId="{47ABA3EC-220E-4929-9D46-EE1471D5422A}" destId="{93F18E40-9FCF-4EC1-9E5B-F58F292B57E3}" srcOrd="1" destOrd="0" parTransId="{C13AC1FA-B937-4F0B-BD64-FE5A85774DB6}" sibTransId="{8A7CA427-18F6-4B27-B7E6-9231E7B0E65F}"/>
    <dgm:cxn modelId="{1BC837FB-C41D-442E-BCB5-3823626353F2}" srcId="{1794CB1C-7F64-41DD-82C7-A2628BF18E5F}" destId="{08BDB6E5-680E-4352-AB5B-BD47E8A0CEE0}" srcOrd="1" destOrd="0" parTransId="{09DAAF88-E8BD-40CF-9BBC-9040747F227B}" sibTransId="{4115EF5F-C20B-431F-A644-614F71C207D4}"/>
    <dgm:cxn modelId="{474674FB-5952-4B1C-9155-FE25CE90E47D}" type="presOf" srcId="{1471E1E4-C706-4F61-A08C-1793954C4083}" destId="{DEBCF803-89BA-4F42-87A8-8BBA3C52ACF6}" srcOrd="0" destOrd="0" presId="urn:microsoft.com/office/officeart/2005/8/layout/cycle4#1"/>
    <dgm:cxn modelId="{96A4769D-6132-4D6E-90CF-5FB6210F893C}" type="presParOf" srcId="{C45BD50E-C67A-4D68-9168-E7B6548749C7}" destId="{CCD3A282-77DD-48FE-8A78-BE70C9EADA97}" srcOrd="0" destOrd="0" presId="urn:microsoft.com/office/officeart/2005/8/layout/cycle4#1"/>
    <dgm:cxn modelId="{D954A07C-C90D-453C-B2E0-4CB02605C97A}" type="presParOf" srcId="{CCD3A282-77DD-48FE-8A78-BE70C9EADA97}" destId="{DE3E195C-D9CA-4273-9DC7-8624DCAB8B96}" srcOrd="0" destOrd="0" presId="urn:microsoft.com/office/officeart/2005/8/layout/cycle4#1"/>
    <dgm:cxn modelId="{EECD8D43-4251-4544-BA8E-3A21E5F4C089}" type="presParOf" srcId="{DE3E195C-D9CA-4273-9DC7-8624DCAB8B96}" destId="{68597FD6-A12F-441A-8EC3-01C36478DC3C}" srcOrd="0" destOrd="0" presId="urn:microsoft.com/office/officeart/2005/8/layout/cycle4#1"/>
    <dgm:cxn modelId="{7A905562-4BC0-420F-ADFA-0D08CCC1477B}" type="presParOf" srcId="{DE3E195C-D9CA-4273-9DC7-8624DCAB8B96}" destId="{81609960-88B9-4E6C-848B-08079BB9881C}" srcOrd="1" destOrd="0" presId="urn:microsoft.com/office/officeart/2005/8/layout/cycle4#1"/>
    <dgm:cxn modelId="{7B5DD918-543B-4316-97D1-3438BB0BE2B9}" type="presParOf" srcId="{CCD3A282-77DD-48FE-8A78-BE70C9EADA97}" destId="{FFD1AD9E-6F37-4AF5-BA2A-86C1DD705E23}" srcOrd="1" destOrd="0" presId="urn:microsoft.com/office/officeart/2005/8/layout/cycle4#1"/>
    <dgm:cxn modelId="{2910B436-B3A2-489D-BF30-5F5DA64E394C}" type="presParOf" srcId="{FFD1AD9E-6F37-4AF5-BA2A-86C1DD705E23}" destId="{DEBCF803-89BA-4F42-87A8-8BBA3C52ACF6}" srcOrd="0" destOrd="0" presId="urn:microsoft.com/office/officeart/2005/8/layout/cycle4#1"/>
    <dgm:cxn modelId="{C6E96477-1BFE-4AEE-A6A7-F4781B6A033E}" type="presParOf" srcId="{FFD1AD9E-6F37-4AF5-BA2A-86C1DD705E23}" destId="{A699B348-D4FC-4AC7-BCA8-AD63C5458064}" srcOrd="1" destOrd="0" presId="urn:microsoft.com/office/officeart/2005/8/layout/cycle4#1"/>
    <dgm:cxn modelId="{A3317DCC-38DD-4B5D-9165-6FDC194F1B74}" type="presParOf" srcId="{CCD3A282-77DD-48FE-8A78-BE70C9EADA97}" destId="{8A2D645C-1703-4206-9137-BD6A0CD68407}" srcOrd="2" destOrd="0" presId="urn:microsoft.com/office/officeart/2005/8/layout/cycle4#1"/>
    <dgm:cxn modelId="{31287795-21C5-44E0-9A78-C6FB34F36983}" type="presParOf" srcId="{8A2D645C-1703-4206-9137-BD6A0CD68407}" destId="{6F35FD5D-915D-4A57-8226-E027260D5AAB}" srcOrd="0" destOrd="0" presId="urn:microsoft.com/office/officeart/2005/8/layout/cycle4#1"/>
    <dgm:cxn modelId="{0FB4527F-6856-46F8-9375-84F8DEF09261}" type="presParOf" srcId="{8A2D645C-1703-4206-9137-BD6A0CD68407}" destId="{758251ED-FE9B-43C7-9B6E-210F325A94B3}" srcOrd="1" destOrd="0" presId="urn:microsoft.com/office/officeart/2005/8/layout/cycle4#1"/>
    <dgm:cxn modelId="{FCC28FA5-6AD8-4BC9-BEDA-75AD6BBCC817}" type="presParOf" srcId="{CCD3A282-77DD-48FE-8A78-BE70C9EADA97}" destId="{BF05B844-F0AE-406A-ABAB-E363E960A8D8}" srcOrd="3" destOrd="0" presId="urn:microsoft.com/office/officeart/2005/8/layout/cycle4#1"/>
    <dgm:cxn modelId="{31856FC7-EDEA-47DE-AFD3-88133FBC1614}" type="presParOf" srcId="{BF05B844-F0AE-406A-ABAB-E363E960A8D8}" destId="{BF5DD6A7-A5D8-4CAA-A962-1D7080BE49FC}" srcOrd="0" destOrd="0" presId="urn:microsoft.com/office/officeart/2005/8/layout/cycle4#1"/>
    <dgm:cxn modelId="{7B7AFBBD-6C4C-4C22-B05F-EC85305E6F72}" type="presParOf" srcId="{BF05B844-F0AE-406A-ABAB-E363E960A8D8}" destId="{05A5E5C0-29CA-4659-ACD6-4CC8CBB794D4}" srcOrd="1" destOrd="0" presId="urn:microsoft.com/office/officeart/2005/8/layout/cycle4#1"/>
    <dgm:cxn modelId="{8FD53AFD-B527-4403-92DB-EA905E3D72C5}" type="presParOf" srcId="{CCD3A282-77DD-48FE-8A78-BE70C9EADA97}" destId="{6424D4FF-17A1-4B5B-9331-D991FD081E2D}" srcOrd="4" destOrd="0" presId="urn:microsoft.com/office/officeart/2005/8/layout/cycle4#1"/>
    <dgm:cxn modelId="{AC67E5FA-2920-424E-AB3B-A70F6A9F0083}" type="presParOf" srcId="{C45BD50E-C67A-4D68-9168-E7B6548749C7}" destId="{C23295BE-4F2A-4D31-8AB7-1AABA1C1E058}" srcOrd="1" destOrd="0" presId="urn:microsoft.com/office/officeart/2005/8/layout/cycle4#1"/>
    <dgm:cxn modelId="{A5F36A98-26AD-48C0-86F1-74655ABEA378}" type="presParOf" srcId="{C23295BE-4F2A-4D31-8AB7-1AABA1C1E058}" destId="{DFA5DEEB-6105-4FB4-B1CE-27F862B75D22}" srcOrd="0" destOrd="0" presId="urn:microsoft.com/office/officeart/2005/8/layout/cycle4#1"/>
    <dgm:cxn modelId="{6EA7FBC6-ECF4-4128-9C85-BB120544DA80}" type="presParOf" srcId="{C23295BE-4F2A-4D31-8AB7-1AABA1C1E058}" destId="{91F79019-0CC6-4E10-83F2-1F9890234BAC}" srcOrd="1" destOrd="0" presId="urn:microsoft.com/office/officeart/2005/8/layout/cycle4#1"/>
    <dgm:cxn modelId="{962A0A74-D486-4359-8454-EC6EB665C4FA}" type="presParOf" srcId="{C23295BE-4F2A-4D31-8AB7-1AABA1C1E058}" destId="{D2D3DA84-624A-4DD3-9597-4E6FDF4D2AFC}" srcOrd="2" destOrd="0" presId="urn:microsoft.com/office/officeart/2005/8/layout/cycle4#1"/>
    <dgm:cxn modelId="{79253724-CD59-4015-AB00-6972A17B613D}" type="presParOf" srcId="{C23295BE-4F2A-4D31-8AB7-1AABA1C1E058}" destId="{DD1EE896-3DC8-46AA-9057-15A2D32B0C33}" srcOrd="3" destOrd="0" presId="urn:microsoft.com/office/officeart/2005/8/layout/cycle4#1"/>
    <dgm:cxn modelId="{67DDAC24-7C01-4098-92F9-5640EBC66341}" type="presParOf" srcId="{C23295BE-4F2A-4D31-8AB7-1AABA1C1E058}" destId="{BF13A43A-7DFE-4F39-B10E-06CBC08E95AB}" srcOrd="4" destOrd="0" presId="urn:microsoft.com/office/officeart/2005/8/layout/cycle4#1"/>
    <dgm:cxn modelId="{2057B9B6-E779-4E95-8A2F-4357451D9B92}" type="presParOf" srcId="{C45BD50E-C67A-4D68-9168-E7B6548749C7}" destId="{FE2A692A-C881-4F63-BC93-B1B82B096F82}" srcOrd="2" destOrd="0" presId="urn:microsoft.com/office/officeart/2005/8/layout/cycle4#1"/>
    <dgm:cxn modelId="{87849E21-E9E5-4DB5-90B8-72B994E6A33D}" type="presParOf" srcId="{C45BD50E-C67A-4D68-9168-E7B6548749C7}" destId="{674C5E12-66FC-442E-B482-79D30663C6AB}" srcOrd="3" destOrd="0" presId="urn:microsoft.com/office/officeart/2005/8/layout/cycle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35FD5D-915D-4A57-8226-E027260D5AAB}">
      <dsp:nvSpPr>
        <dsp:cNvPr id="0" name=""/>
        <dsp:cNvSpPr/>
      </dsp:nvSpPr>
      <dsp:spPr>
        <a:xfrm>
          <a:off x="3681984" y="2763519"/>
          <a:ext cx="2007616" cy="1300480"/>
        </a:xfrm>
        <a:prstGeom prst="roundRect">
          <a:avLst>
            <a:gd name="adj" fmla="val 10000"/>
          </a:avLst>
        </a:prstGeom>
        <a:solidFill>
          <a:sysClr val="windowText" lastClr="000000">
            <a:alpha val="90000"/>
            <a:tint val="40000"/>
            <a:hueOff val="0"/>
            <a:satOff val="0"/>
            <a:lumOff val="0"/>
            <a:alphaOff val="0"/>
          </a:sysClr>
        </a:solidFill>
        <a:ln w="9525" cap="flat" cmpd="sng" algn="ctr">
          <a:solidFill>
            <a:sysClr val="windowText" lastClr="000000">
              <a:hueOff val="0"/>
              <a:satOff val="0"/>
              <a:lumOff val="0"/>
              <a:alphaOff val="0"/>
            </a:sys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en-GB" sz="1700" b="1" kern="1200" dirty="0">
              <a:solidFill>
                <a:sysClr val="windowText" lastClr="000000">
                  <a:hueOff val="0"/>
                  <a:satOff val="0"/>
                  <a:lumOff val="0"/>
                  <a:alphaOff val="0"/>
                </a:sysClr>
              </a:solidFill>
              <a:latin typeface="Calibri"/>
              <a:ea typeface="+mn-ea"/>
              <a:cs typeface="+mn-cs"/>
            </a:rPr>
            <a:t>Supporting</a:t>
          </a:r>
        </a:p>
        <a:p>
          <a:pPr marL="171450" lvl="1" indent="-171450" algn="l" defTabSz="755650">
            <a:lnSpc>
              <a:spcPct val="90000"/>
            </a:lnSpc>
            <a:spcBef>
              <a:spcPct val="0"/>
            </a:spcBef>
            <a:spcAft>
              <a:spcPct val="15000"/>
            </a:spcAft>
            <a:buChar char="•"/>
          </a:pPr>
          <a:r>
            <a:rPr lang="en-GB" sz="1700" b="1" kern="1200" dirty="0">
              <a:solidFill>
                <a:sysClr val="windowText" lastClr="000000">
                  <a:hueOff val="0"/>
                  <a:satOff val="0"/>
                  <a:lumOff val="0"/>
                  <a:alphaOff val="0"/>
                </a:sysClr>
              </a:solidFill>
              <a:latin typeface="Calibri"/>
              <a:ea typeface="+mn-ea"/>
              <a:cs typeface="+mn-cs"/>
            </a:rPr>
            <a:t>(S3)</a:t>
          </a:r>
        </a:p>
      </dsp:txBody>
      <dsp:txXfrm>
        <a:off x="4312835" y="3117207"/>
        <a:ext cx="1348197" cy="918226"/>
      </dsp:txXfrm>
    </dsp:sp>
    <dsp:sp modelId="{BF5DD6A7-A5D8-4CAA-A962-1D7080BE49FC}">
      <dsp:nvSpPr>
        <dsp:cNvPr id="0" name=""/>
        <dsp:cNvSpPr/>
      </dsp:nvSpPr>
      <dsp:spPr>
        <a:xfrm>
          <a:off x="406400" y="2763519"/>
          <a:ext cx="2007616" cy="1300480"/>
        </a:xfrm>
        <a:prstGeom prst="roundRect">
          <a:avLst>
            <a:gd name="adj" fmla="val 10000"/>
          </a:avLst>
        </a:prstGeom>
        <a:solidFill>
          <a:sysClr val="windowText" lastClr="000000">
            <a:alpha val="90000"/>
            <a:tint val="40000"/>
            <a:hueOff val="0"/>
            <a:satOff val="0"/>
            <a:lumOff val="0"/>
            <a:alphaOff val="0"/>
          </a:sysClr>
        </a:solidFill>
        <a:ln w="9525" cap="flat" cmpd="sng" algn="ctr">
          <a:solidFill>
            <a:sysClr val="windowText" lastClr="000000">
              <a:hueOff val="0"/>
              <a:satOff val="0"/>
              <a:lumOff val="0"/>
              <a:alphaOff val="0"/>
            </a:sys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en-GB" sz="1700" b="1" kern="1200" dirty="0">
              <a:solidFill>
                <a:sysClr val="windowText" lastClr="000000">
                  <a:hueOff val="0"/>
                  <a:satOff val="0"/>
                  <a:lumOff val="0"/>
                  <a:alphaOff val="0"/>
                </a:sysClr>
              </a:solidFill>
              <a:latin typeface="Calibri"/>
              <a:ea typeface="+mn-ea"/>
              <a:cs typeface="+mn-cs"/>
            </a:rPr>
            <a:t>Delegating</a:t>
          </a:r>
        </a:p>
        <a:p>
          <a:pPr marL="171450" lvl="1" indent="-171450" algn="l" defTabSz="755650">
            <a:lnSpc>
              <a:spcPct val="90000"/>
            </a:lnSpc>
            <a:spcBef>
              <a:spcPct val="0"/>
            </a:spcBef>
            <a:spcAft>
              <a:spcPct val="15000"/>
            </a:spcAft>
            <a:buChar char="•"/>
          </a:pPr>
          <a:r>
            <a:rPr lang="en-GB" sz="1700" b="1" kern="1200" dirty="0">
              <a:solidFill>
                <a:sysClr val="windowText" lastClr="000000">
                  <a:hueOff val="0"/>
                  <a:satOff val="0"/>
                  <a:lumOff val="0"/>
                  <a:alphaOff val="0"/>
                </a:sysClr>
              </a:solidFill>
              <a:latin typeface="Calibri"/>
              <a:ea typeface="+mn-ea"/>
              <a:cs typeface="+mn-cs"/>
            </a:rPr>
            <a:t>(S4)</a:t>
          </a:r>
        </a:p>
      </dsp:txBody>
      <dsp:txXfrm>
        <a:off x="434967" y="3117207"/>
        <a:ext cx="1348197" cy="918226"/>
      </dsp:txXfrm>
    </dsp:sp>
    <dsp:sp modelId="{DEBCF803-89BA-4F42-87A8-8BBA3C52ACF6}">
      <dsp:nvSpPr>
        <dsp:cNvPr id="0" name=""/>
        <dsp:cNvSpPr/>
      </dsp:nvSpPr>
      <dsp:spPr>
        <a:xfrm>
          <a:off x="3681984" y="0"/>
          <a:ext cx="2007616" cy="1300480"/>
        </a:xfrm>
        <a:prstGeom prst="roundRect">
          <a:avLst>
            <a:gd name="adj" fmla="val 10000"/>
          </a:avLst>
        </a:prstGeom>
        <a:solidFill>
          <a:sysClr val="windowText" lastClr="000000">
            <a:alpha val="90000"/>
            <a:tint val="40000"/>
            <a:hueOff val="0"/>
            <a:satOff val="0"/>
            <a:lumOff val="0"/>
            <a:alphaOff val="0"/>
          </a:sysClr>
        </a:solidFill>
        <a:ln w="9525" cap="flat" cmpd="sng" algn="ctr">
          <a:solidFill>
            <a:sysClr val="windowText" lastClr="000000">
              <a:hueOff val="0"/>
              <a:satOff val="0"/>
              <a:lumOff val="0"/>
              <a:alphaOff val="0"/>
            </a:sys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en-GB" sz="1700" b="1" kern="1200" dirty="0">
              <a:solidFill>
                <a:sysClr val="windowText" lastClr="000000">
                  <a:hueOff val="0"/>
                  <a:satOff val="0"/>
                  <a:lumOff val="0"/>
                  <a:alphaOff val="0"/>
                </a:sysClr>
              </a:solidFill>
              <a:latin typeface="Calibri"/>
              <a:ea typeface="+mn-ea"/>
              <a:cs typeface="+mn-cs"/>
            </a:rPr>
            <a:t>Coaching</a:t>
          </a:r>
        </a:p>
        <a:p>
          <a:pPr marL="171450" lvl="1" indent="-171450" algn="l" defTabSz="755650">
            <a:lnSpc>
              <a:spcPct val="90000"/>
            </a:lnSpc>
            <a:spcBef>
              <a:spcPct val="0"/>
            </a:spcBef>
            <a:spcAft>
              <a:spcPct val="15000"/>
            </a:spcAft>
            <a:buChar char="•"/>
          </a:pPr>
          <a:r>
            <a:rPr lang="en-GB" sz="1700" b="1" kern="1200" dirty="0">
              <a:solidFill>
                <a:sysClr val="windowText" lastClr="000000">
                  <a:hueOff val="0"/>
                  <a:satOff val="0"/>
                  <a:lumOff val="0"/>
                  <a:alphaOff val="0"/>
                </a:sysClr>
              </a:solidFill>
              <a:latin typeface="Calibri"/>
              <a:ea typeface="+mn-ea"/>
              <a:cs typeface="+mn-cs"/>
            </a:rPr>
            <a:t>(S2)</a:t>
          </a:r>
        </a:p>
      </dsp:txBody>
      <dsp:txXfrm>
        <a:off x="4312835" y="28567"/>
        <a:ext cx="1348197" cy="918226"/>
      </dsp:txXfrm>
    </dsp:sp>
    <dsp:sp modelId="{68597FD6-A12F-441A-8EC3-01C36478DC3C}">
      <dsp:nvSpPr>
        <dsp:cNvPr id="0" name=""/>
        <dsp:cNvSpPr/>
      </dsp:nvSpPr>
      <dsp:spPr>
        <a:xfrm>
          <a:off x="404793" y="0"/>
          <a:ext cx="2007616" cy="1300480"/>
        </a:xfrm>
        <a:prstGeom prst="roundRect">
          <a:avLst>
            <a:gd name="adj" fmla="val 10000"/>
          </a:avLst>
        </a:prstGeom>
        <a:solidFill>
          <a:sysClr val="windowText" lastClr="000000">
            <a:alpha val="90000"/>
            <a:tint val="40000"/>
            <a:hueOff val="0"/>
            <a:satOff val="0"/>
            <a:lumOff val="0"/>
            <a:alphaOff val="0"/>
          </a:sysClr>
        </a:solidFill>
        <a:ln w="9525" cap="flat" cmpd="sng" algn="ctr">
          <a:solidFill>
            <a:sysClr val="windowText" lastClr="000000">
              <a:hueOff val="0"/>
              <a:satOff val="0"/>
              <a:lumOff val="0"/>
              <a:alphaOff val="0"/>
            </a:sys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en-GB" sz="1700" b="1" kern="1200" dirty="0">
              <a:solidFill>
                <a:sysClr val="windowText" lastClr="000000">
                  <a:hueOff val="0"/>
                  <a:satOff val="0"/>
                  <a:lumOff val="0"/>
                  <a:alphaOff val="0"/>
                </a:sysClr>
              </a:solidFill>
              <a:latin typeface="Calibri"/>
              <a:ea typeface="+mn-ea"/>
              <a:cs typeface="+mn-cs"/>
            </a:rPr>
            <a:t>Directive</a:t>
          </a:r>
        </a:p>
        <a:p>
          <a:pPr marL="171450" lvl="1" indent="-171450" algn="l" defTabSz="755650">
            <a:lnSpc>
              <a:spcPct val="90000"/>
            </a:lnSpc>
            <a:spcBef>
              <a:spcPct val="0"/>
            </a:spcBef>
            <a:spcAft>
              <a:spcPct val="15000"/>
            </a:spcAft>
            <a:buChar char="•"/>
          </a:pPr>
          <a:r>
            <a:rPr lang="en-GB" sz="1700" b="1" kern="1200" dirty="0">
              <a:solidFill>
                <a:sysClr val="windowText" lastClr="000000">
                  <a:hueOff val="0"/>
                  <a:satOff val="0"/>
                  <a:lumOff val="0"/>
                  <a:alphaOff val="0"/>
                </a:sysClr>
              </a:solidFill>
              <a:latin typeface="Calibri"/>
              <a:ea typeface="+mn-ea"/>
              <a:cs typeface="+mn-cs"/>
            </a:rPr>
            <a:t>(S)</a:t>
          </a:r>
        </a:p>
      </dsp:txBody>
      <dsp:txXfrm>
        <a:off x="433360" y="28567"/>
        <a:ext cx="1348197" cy="918226"/>
      </dsp:txXfrm>
    </dsp:sp>
    <dsp:sp modelId="{DFA5DEEB-6105-4FB4-B1CE-27F862B75D22}">
      <dsp:nvSpPr>
        <dsp:cNvPr id="0" name=""/>
        <dsp:cNvSpPr/>
      </dsp:nvSpPr>
      <dsp:spPr>
        <a:xfrm>
          <a:off x="1247648" y="231647"/>
          <a:ext cx="1759712" cy="1759712"/>
        </a:xfrm>
        <a:prstGeom prst="pieWedge">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kern="1200" dirty="0">
              <a:solidFill>
                <a:sysClr val="windowText" lastClr="000000">
                  <a:hueOff val="0"/>
                  <a:satOff val="0"/>
                  <a:lumOff val="0"/>
                  <a:alphaOff val="0"/>
                </a:sysClr>
              </a:solidFill>
              <a:latin typeface="+mn-lt"/>
              <a:ea typeface="+mn-ea"/>
              <a:cs typeface="+mn-cs"/>
            </a:rPr>
            <a:t>One-way communication</a:t>
          </a:r>
        </a:p>
        <a:p>
          <a:pPr marL="0" lvl="0" indent="0" algn="ctr" defTabSz="533400">
            <a:lnSpc>
              <a:spcPct val="90000"/>
            </a:lnSpc>
            <a:spcBef>
              <a:spcPct val="0"/>
            </a:spcBef>
            <a:spcAft>
              <a:spcPct val="35000"/>
            </a:spcAft>
            <a:buNone/>
          </a:pPr>
          <a:r>
            <a:rPr lang="en-GB" sz="1200" kern="1200" dirty="0">
              <a:solidFill>
                <a:sysClr val="windowText" lastClr="000000">
                  <a:hueOff val="0"/>
                  <a:satOff val="0"/>
                  <a:lumOff val="0"/>
                  <a:alphaOff val="0"/>
                </a:sysClr>
              </a:solidFill>
              <a:latin typeface="+mn-lt"/>
              <a:ea typeface="+mn-ea"/>
              <a:cs typeface="+mn-cs"/>
            </a:rPr>
            <a:t>Staff roles defined</a:t>
          </a:r>
        </a:p>
        <a:p>
          <a:pPr marL="0" lvl="0" indent="0" algn="ctr" defTabSz="533400">
            <a:lnSpc>
              <a:spcPct val="90000"/>
            </a:lnSpc>
            <a:spcBef>
              <a:spcPct val="0"/>
            </a:spcBef>
            <a:spcAft>
              <a:spcPct val="35000"/>
            </a:spcAft>
            <a:buNone/>
          </a:pPr>
          <a:r>
            <a:rPr lang="en-GB" sz="1200" kern="1200" dirty="0">
              <a:solidFill>
                <a:sysClr val="windowText" lastClr="000000">
                  <a:hueOff val="0"/>
                  <a:satOff val="0"/>
                  <a:lumOff val="0"/>
                  <a:alphaOff val="0"/>
                </a:sysClr>
              </a:solidFill>
              <a:latin typeface="+mn-lt"/>
              <a:ea typeface="+mn-ea"/>
              <a:cs typeface="+mn-cs"/>
            </a:rPr>
            <a:t>Objectives set by manager</a:t>
          </a:r>
        </a:p>
      </dsp:txBody>
      <dsp:txXfrm>
        <a:off x="1763056" y="747055"/>
        <a:ext cx="1244304" cy="1244304"/>
      </dsp:txXfrm>
    </dsp:sp>
    <dsp:sp modelId="{91F79019-0CC6-4E10-83F2-1F9890234BAC}">
      <dsp:nvSpPr>
        <dsp:cNvPr id="0" name=""/>
        <dsp:cNvSpPr/>
      </dsp:nvSpPr>
      <dsp:spPr>
        <a:xfrm rot="5400000">
          <a:off x="3088640" y="231647"/>
          <a:ext cx="1759712" cy="1759712"/>
        </a:xfrm>
        <a:prstGeom prst="pieWedge">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kern="1200" dirty="0">
              <a:solidFill>
                <a:sysClr val="windowText" lastClr="000000">
                  <a:hueOff val="0"/>
                  <a:satOff val="0"/>
                  <a:lumOff val="0"/>
                  <a:alphaOff val="0"/>
                </a:sysClr>
              </a:solidFill>
              <a:latin typeface="+mn-lt"/>
              <a:ea typeface="+mn-ea"/>
              <a:cs typeface="+mn-cs"/>
            </a:rPr>
            <a:t>Two-way communication</a:t>
          </a:r>
        </a:p>
        <a:p>
          <a:pPr marL="0" lvl="0" indent="0" algn="ctr" defTabSz="533400">
            <a:lnSpc>
              <a:spcPct val="90000"/>
            </a:lnSpc>
            <a:spcBef>
              <a:spcPct val="0"/>
            </a:spcBef>
            <a:spcAft>
              <a:spcPct val="35000"/>
            </a:spcAft>
            <a:buNone/>
          </a:pPr>
          <a:r>
            <a:rPr lang="en-GB" sz="1200" kern="1200" dirty="0">
              <a:solidFill>
                <a:sysClr val="windowText" lastClr="000000">
                  <a:hueOff val="0"/>
                  <a:satOff val="0"/>
                  <a:lumOff val="0"/>
                  <a:alphaOff val="0"/>
                </a:sysClr>
              </a:solidFill>
              <a:latin typeface="+mn-lt"/>
              <a:ea typeface="+mn-ea"/>
              <a:cs typeface="+mn-cs"/>
            </a:rPr>
            <a:t>Support</a:t>
          </a:r>
        </a:p>
        <a:p>
          <a:pPr marL="0" lvl="0" indent="0" algn="ctr" defTabSz="533400">
            <a:lnSpc>
              <a:spcPct val="90000"/>
            </a:lnSpc>
            <a:spcBef>
              <a:spcPct val="0"/>
            </a:spcBef>
            <a:spcAft>
              <a:spcPct val="35000"/>
            </a:spcAft>
            <a:buNone/>
          </a:pPr>
          <a:r>
            <a:rPr lang="en-GB" sz="1200" kern="1200" dirty="0">
              <a:solidFill>
                <a:sysClr val="windowText" lastClr="000000">
                  <a:hueOff val="0"/>
                  <a:satOff val="0"/>
                  <a:lumOff val="0"/>
                  <a:alphaOff val="0"/>
                </a:sysClr>
              </a:solidFill>
              <a:latin typeface="+mn-lt"/>
              <a:ea typeface="+mn-ea"/>
              <a:cs typeface="+mn-cs"/>
            </a:rPr>
            <a:t>Guidance and advice</a:t>
          </a:r>
        </a:p>
      </dsp:txBody>
      <dsp:txXfrm rot="-5400000">
        <a:off x="3088640" y="747055"/>
        <a:ext cx="1244304" cy="1244304"/>
      </dsp:txXfrm>
    </dsp:sp>
    <dsp:sp modelId="{D2D3DA84-624A-4DD3-9597-4E6FDF4D2AFC}">
      <dsp:nvSpPr>
        <dsp:cNvPr id="0" name=""/>
        <dsp:cNvSpPr/>
      </dsp:nvSpPr>
      <dsp:spPr>
        <a:xfrm rot="10800000">
          <a:off x="3088640" y="2072640"/>
          <a:ext cx="1759712" cy="1759712"/>
        </a:xfrm>
        <a:prstGeom prst="pieWedge">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kern="1200" dirty="0">
              <a:solidFill>
                <a:sysClr val="windowText" lastClr="000000">
                  <a:hueOff val="0"/>
                  <a:satOff val="0"/>
                  <a:lumOff val="0"/>
                  <a:alphaOff val="0"/>
                </a:sysClr>
              </a:solidFill>
              <a:latin typeface="+mn-lt"/>
              <a:ea typeface="+mn-ea"/>
              <a:cs typeface="+mn-cs"/>
            </a:rPr>
            <a:t>Staff consulted</a:t>
          </a:r>
        </a:p>
        <a:p>
          <a:pPr marL="0" lvl="0" indent="0" algn="ctr" defTabSz="533400">
            <a:lnSpc>
              <a:spcPct val="90000"/>
            </a:lnSpc>
            <a:spcBef>
              <a:spcPct val="0"/>
            </a:spcBef>
            <a:spcAft>
              <a:spcPct val="35000"/>
            </a:spcAft>
            <a:buNone/>
          </a:pPr>
          <a:r>
            <a:rPr lang="en-GB" sz="1200" kern="1200" dirty="0">
              <a:solidFill>
                <a:sysClr val="windowText" lastClr="000000">
                  <a:hueOff val="0"/>
                  <a:satOff val="0"/>
                  <a:lumOff val="0"/>
                  <a:alphaOff val="0"/>
                </a:sysClr>
              </a:solidFill>
              <a:latin typeface="+mn-lt"/>
              <a:ea typeface="+mn-ea"/>
              <a:cs typeface="+mn-cs"/>
            </a:rPr>
            <a:t>Good support</a:t>
          </a:r>
        </a:p>
        <a:p>
          <a:pPr marL="0" lvl="0" indent="0" algn="ctr" defTabSz="533400">
            <a:lnSpc>
              <a:spcPct val="90000"/>
            </a:lnSpc>
            <a:spcBef>
              <a:spcPct val="0"/>
            </a:spcBef>
            <a:spcAft>
              <a:spcPct val="35000"/>
            </a:spcAft>
            <a:buNone/>
          </a:pPr>
          <a:r>
            <a:rPr lang="en-GB" sz="1200" kern="1200" dirty="0">
              <a:solidFill>
                <a:sysClr val="windowText" lastClr="000000">
                  <a:hueOff val="0"/>
                  <a:satOff val="0"/>
                  <a:lumOff val="0"/>
                  <a:alphaOff val="0"/>
                </a:sysClr>
              </a:solidFill>
              <a:latin typeface="+mn-lt"/>
              <a:ea typeface="+mn-ea"/>
              <a:cs typeface="+mn-cs"/>
            </a:rPr>
            <a:t>Shared decision making</a:t>
          </a:r>
        </a:p>
      </dsp:txBody>
      <dsp:txXfrm rot="10800000">
        <a:off x="3088640" y="2072640"/>
        <a:ext cx="1244304" cy="1244304"/>
      </dsp:txXfrm>
    </dsp:sp>
    <dsp:sp modelId="{DD1EE896-3DC8-46AA-9057-15A2D32B0C33}">
      <dsp:nvSpPr>
        <dsp:cNvPr id="0" name=""/>
        <dsp:cNvSpPr/>
      </dsp:nvSpPr>
      <dsp:spPr>
        <a:xfrm rot="16200000">
          <a:off x="1246715" y="2079599"/>
          <a:ext cx="1761577" cy="1745792"/>
        </a:xfrm>
        <a:prstGeom prst="pieWedge">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kern="1200" dirty="0">
              <a:solidFill>
                <a:sysClr val="windowText" lastClr="000000">
                  <a:hueOff val="0"/>
                  <a:satOff val="0"/>
                  <a:lumOff val="0"/>
                  <a:alphaOff val="0"/>
                </a:sysClr>
              </a:solidFill>
              <a:latin typeface="+mn-lt"/>
              <a:ea typeface="+mn-ea"/>
              <a:cs typeface="+mn-cs"/>
            </a:rPr>
            <a:t>Support from team</a:t>
          </a:r>
        </a:p>
        <a:p>
          <a:pPr marL="0" lvl="0" indent="0" algn="ctr" defTabSz="533400">
            <a:lnSpc>
              <a:spcPct val="90000"/>
            </a:lnSpc>
            <a:spcBef>
              <a:spcPct val="0"/>
            </a:spcBef>
            <a:spcAft>
              <a:spcPct val="35000"/>
            </a:spcAft>
            <a:buNone/>
          </a:pPr>
          <a:r>
            <a:rPr lang="en-GB" sz="1200" kern="1200" dirty="0">
              <a:solidFill>
                <a:sysClr val="windowText" lastClr="000000">
                  <a:hueOff val="0"/>
                  <a:satOff val="0"/>
                  <a:lumOff val="0"/>
                  <a:alphaOff val="0"/>
                </a:sysClr>
              </a:solidFill>
              <a:latin typeface="+mn-lt"/>
              <a:ea typeface="+mn-ea"/>
              <a:cs typeface="+mn-cs"/>
            </a:rPr>
            <a:t>Structure from within team</a:t>
          </a:r>
        </a:p>
        <a:p>
          <a:pPr marL="0" lvl="0" indent="0" algn="ctr" defTabSz="533400">
            <a:lnSpc>
              <a:spcPct val="90000"/>
            </a:lnSpc>
            <a:spcBef>
              <a:spcPct val="0"/>
            </a:spcBef>
            <a:spcAft>
              <a:spcPct val="35000"/>
            </a:spcAft>
            <a:buNone/>
          </a:pPr>
          <a:r>
            <a:rPr lang="en-GB" sz="1200" kern="1200" dirty="0">
              <a:solidFill>
                <a:sysClr val="windowText" lastClr="000000">
                  <a:hueOff val="0"/>
                  <a:satOff val="0"/>
                  <a:lumOff val="0"/>
                  <a:alphaOff val="0"/>
                </a:sysClr>
              </a:solidFill>
              <a:latin typeface="+mn-lt"/>
              <a:ea typeface="+mn-ea"/>
              <a:cs typeface="+mn-cs"/>
            </a:rPr>
            <a:t>Shared responsibility</a:t>
          </a:r>
        </a:p>
      </dsp:txBody>
      <dsp:txXfrm rot="5400000">
        <a:off x="1765939" y="2071707"/>
        <a:ext cx="1234461" cy="1245623"/>
      </dsp:txXfrm>
    </dsp:sp>
    <dsp:sp modelId="{FE2A692A-C881-4F63-BC93-B1B82B096F82}">
      <dsp:nvSpPr>
        <dsp:cNvPr id="0" name=""/>
        <dsp:cNvSpPr/>
      </dsp:nvSpPr>
      <dsp:spPr>
        <a:xfrm>
          <a:off x="2744216" y="1666240"/>
          <a:ext cx="607568" cy="528320"/>
        </a:xfrm>
        <a:prstGeom prst="circularArrow">
          <a:avLst/>
        </a:prstGeom>
        <a:gradFill rotWithShape="0">
          <a:gsLst>
            <a:gs pos="0">
              <a:sysClr val="windowText" lastClr="000000">
                <a:tint val="60000"/>
                <a:hueOff val="0"/>
                <a:satOff val="0"/>
                <a:lumOff val="0"/>
                <a:alphaOff val="0"/>
                <a:tint val="50000"/>
                <a:satMod val="300000"/>
              </a:sysClr>
            </a:gs>
            <a:gs pos="35000">
              <a:sysClr val="windowText" lastClr="000000">
                <a:tint val="60000"/>
                <a:hueOff val="0"/>
                <a:satOff val="0"/>
                <a:lumOff val="0"/>
                <a:alphaOff val="0"/>
                <a:tint val="37000"/>
                <a:satMod val="300000"/>
              </a:sysClr>
            </a:gs>
            <a:gs pos="100000">
              <a:sysClr val="windowText" lastClr="000000">
                <a:tint val="60000"/>
                <a:hueOff val="0"/>
                <a:satOff val="0"/>
                <a:lumOff val="0"/>
                <a:alphaOff val="0"/>
                <a:tint val="15000"/>
                <a:satMod val="350000"/>
              </a:sysClr>
            </a:gs>
          </a:gsLst>
          <a:lin ang="16200000" scaled="1"/>
        </a:gradFill>
        <a:ln w="9525" cap="flat" cmpd="sng" algn="ctr">
          <a:solidFill>
            <a:sysClr val="window" lastClr="FFFFFF">
              <a:hueOff val="0"/>
              <a:satOff val="0"/>
              <a:lumOff val="0"/>
              <a:alphaOff val="0"/>
            </a:sysClr>
          </a:solidFill>
          <a:prstDash val="solid"/>
          <a:miter lim="800000"/>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674C5E12-66FC-442E-B482-79D30663C6AB}">
      <dsp:nvSpPr>
        <dsp:cNvPr id="0" name=""/>
        <dsp:cNvSpPr/>
      </dsp:nvSpPr>
      <dsp:spPr>
        <a:xfrm rot="10800000">
          <a:off x="2744216" y="1869440"/>
          <a:ext cx="607568" cy="528320"/>
        </a:xfrm>
        <a:prstGeom prst="circularArrow">
          <a:avLst/>
        </a:prstGeom>
        <a:gradFill rotWithShape="0">
          <a:gsLst>
            <a:gs pos="0">
              <a:sysClr val="windowText" lastClr="000000">
                <a:tint val="60000"/>
                <a:hueOff val="0"/>
                <a:satOff val="0"/>
                <a:lumOff val="0"/>
                <a:alphaOff val="0"/>
                <a:tint val="50000"/>
                <a:satMod val="300000"/>
              </a:sysClr>
            </a:gs>
            <a:gs pos="35000">
              <a:sysClr val="windowText" lastClr="000000">
                <a:tint val="60000"/>
                <a:hueOff val="0"/>
                <a:satOff val="0"/>
                <a:lumOff val="0"/>
                <a:alphaOff val="0"/>
                <a:tint val="37000"/>
                <a:satMod val="300000"/>
              </a:sysClr>
            </a:gs>
            <a:gs pos="100000">
              <a:sysClr val="windowText" lastClr="000000">
                <a:tint val="60000"/>
                <a:hueOff val="0"/>
                <a:satOff val="0"/>
                <a:lumOff val="0"/>
                <a:alphaOff val="0"/>
                <a:tint val="15000"/>
                <a:satMod val="350000"/>
              </a:sysClr>
            </a:gs>
          </a:gsLst>
          <a:lin ang="16200000" scaled="1"/>
        </a:gradFill>
        <a:ln w="9525" cap="flat" cmpd="sng" algn="ctr">
          <a:solidFill>
            <a:sysClr val="window" lastClr="FFFFFF">
              <a:hueOff val="0"/>
              <a:satOff val="0"/>
              <a:lumOff val="0"/>
              <a:alphaOff val="0"/>
            </a:sysClr>
          </a:solidFill>
          <a:prstDash val="solid"/>
          <a:miter lim="800000"/>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EC95-64DF-BC69-FC71-A682B40486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611872-9401-5D00-CCCA-46DDE0B8B9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C6D816-94D6-40FC-B977-F8A94C7E4824}" type="datetimeFigureOut">
              <a:rPr lang="en-GB" smtClean="0"/>
              <a:t>08/04/2024</a:t>
            </a:fld>
            <a:endParaRPr lang="en-GB"/>
          </a:p>
        </p:txBody>
      </p:sp>
      <p:sp>
        <p:nvSpPr>
          <p:cNvPr id="4" name="Footer Placeholder 3">
            <a:extLst>
              <a:ext uri="{FF2B5EF4-FFF2-40B4-BE49-F238E27FC236}">
                <a16:creationId xmlns:a16="http://schemas.microsoft.com/office/drawing/2014/main" id="{46056112-4593-5EC1-B7DA-2B07022F7A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19C22BD-2C7D-A062-42A2-EA161F716A2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0EB188-56CE-4FCB-8130-436851797F69}" type="slidenum">
              <a:rPr lang="en-GB" smtClean="0"/>
              <a:t>‹#›</a:t>
            </a:fld>
            <a:endParaRPr lang="en-GB"/>
          </a:p>
        </p:txBody>
      </p:sp>
    </p:spTree>
    <p:extLst>
      <p:ext uri="{BB962C8B-B14F-4D97-AF65-F5344CB8AC3E}">
        <p14:creationId xmlns:p14="http://schemas.microsoft.com/office/powerpoint/2010/main" val="3162181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ED4C3-48B6-4E4A-9B0F-8051E56348DC}" type="datetimeFigureOut">
              <a:rPr lang="en-GB" smtClean="0"/>
              <a:t>08/04/2024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EC7EF-95E1-3D44-A982-BC7A3E9C617E}" type="slidenum">
              <a:rPr lang="en-GB" smtClean="0"/>
              <a:t>‹#›</a:t>
            </a:fld>
            <a:endParaRPr lang="en-GB"/>
          </a:p>
        </p:txBody>
      </p:sp>
    </p:spTree>
    <p:extLst>
      <p:ext uri="{BB962C8B-B14F-4D97-AF65-F5344CB8AC3E}">
        <p14:creationId xmlns:p14="http://schemas.microsoft.com/office/powerpoint/2010/main" val="150163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Standard title slide</a:t>
            </a:r>
          </a:p>
        </p:txBody>
      </p:sp>
      <p:sp>
        <p:nvSpPr>
          <p:cNvPr id="4" name="Slide Number Placeholder 3"/>
          <p:cNvSpPr>
            <a:spLocks noGrp="1"/>
          </p:cNvSpPr>
          <p:nvPr>
            <p:ph type="sldNum" sz="quarter" idx="5"/>
          </p:nvPr>
        </p:nvSpPr>
        <p:spPr/>
        <p:txBody>
          <a:bodyPr/>
          <a:lstStyle/>
          <a:p>
            <a:fld id="{9A4EC7EF-95E1-3D44-A982-BC7A3E9C617E}" type="slidenum">
              <a:rPr lang="en-GB" smtClean="0"/>
              <a:t>1</a:t>
            </a:fld>
            <a:endParaRPr lang="en-GB"/>
          </a:p>
        </p:txBody>
      </p:sp>
    </p:spTree>
    <p:extLst>
      <p:ext uri="{BB962C8B-B14F-4D97-AF65-F5344CB8AC3E}">
        <p14:creationId xmlns:p14="http://schemas.microsoft.com/office/powerpoint/2010/main" val="2475756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10</a:t>
            </a:fld>
            <a:endParaRPr lang="en-GB"/>
          </a:p>
        </p:txBody>
      </p:sp>
    </p:spTree>
    <p:extLst>
      <p:ext uri="{BB962C8B-B14F-4D97-AF65-F5344CB8AC3E}">
        <p14:creationId xmlns:p14="http://schemas.microsoft.com/office/powerpoint/2010/main" val="272451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11</a:t>
            </a:fld>
            <a:endParaRPr lang="en-GB"/>
          </a:p>
        </p:txBody>
      </p:sp>
    </p:spTree>
    <p:extLst>
      <p:ext uri="{BB962C8B-B14F-4D97-AF65-F5344CB8AC3E}">
        <p14:creationId xmlns:p14="http://schemas.microsoft.com/office/powerpoint/2010/main" val="2568859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12</a:t>
            </a:fld>
            <a:endParaRPr lang="en-GB"/>
          </a:p>
        </p:txBody>
      </p:sp>
    </p:spTree>
    <p:extLst>
      <p:ext uri="{BB962C8B-B14F-4D97-AF65-F5344CB8AC3E}">
        <p14:creationId xmlns:p14="http://schemas.microsoft.com/office/powerpoint/2010/main" val="2856496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13</a:t>
            </a:fld>
            <a:endParaRPr lang="en-GB"/>
          </a:p>
        </p:txBody>
      </p:sp>
    </p:spTree>
    <p:extLst>
      <p:ext uri="{BB962C8B-B14F-4D97-AF65-F5344CB8AC3E}">
        <p14:creationId xmlns:p14="http://schemas.microsoft.com/office/powerpoint/2010/main" val="3795878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14</a:t>
            </a:fld>
            <a:endParaRPr lang="en-GB"/>
          </a:p>
        </p:txBody>
      </p:sp>
    </p:spTree>
    <p:extLst>
      <p:ext uri="{BB962C8B-B14F-4D97-AF65-F5344CB8AC3E}">
        <p14:creationId xmlns:p14="http://schemas.microsoft.com/office/powerpoint/2010/main" val="3239393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15</a:t>
            </a:fld>
            <a:endParaRPr lang="en-GB"/>
          </a:p>
        </p:txBody>
      </p:sp>
    </p:spTree>
    <p:extLst>
      <p:ext uri="{BB962C8B-B14F-4D97-AF65-F5344CB8AC3E}">
        <p14:creationId xmlns:p14="http://schemas.microsoft.com/office/powerpoint/2010/main" val="4116488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16</a:t>
            </a:fld>
            <a:endParaRPr lang="en-GB"/>
          </a:p>
        </p:txBody>
      </p:sp>
    </p:spTree>
    <p:extLst>
      <p:ext uri="{BB962C8B-B14F-4D97-AF65-F5344CB8AC3E}">
        <p14:creationId xmlns:p14="http://schemas.microsoft.com/office/powerpoint/2010/main" val="3010919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17</a:t>
            </a:fld>
            <a:endParaRPr lang="en-GB"/>
          </a:p>
        </p:txBody>
      </p:sp>
    </p:spTree>
    <p:extLst>
      <p:ext uri="{BB962C8B-B14F-4D97-AF65-F5344CB8AC3E}">
        <p14:creationId xmlns:p14="http://schemas.microsoft.com/office/powerpoint/2010/main" val="4574357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18</a:t>
            </a:fld>
            <a:endParaRPr lang="en-GB"/>
          </a:p>
        </p:txBody>
      </p:sp>
    </p:spTree>
    <p:extLst>
      <p:ext uri="{BB962C8B-B14F-4D97-AF65-F5344CB8AC3E}">
        <p14:creationId xmlns:p14="http://schemas.microsoft.com/office/powerpoint/2010/main" val="29622680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19</a:t>
            </a:fld>
            <a:endParaRPr lang="en-GB"/>
          </a:p>
        </p:txBody>
      </p:sp>
    </p:spTree>
    <p:extLst>
      <p:ext uri="{BB962C8B-B14F-4D97-AF65-F5344CB8AC3E}">
        <p14:creationId xmlns:p14="http://schemas.microsoft.com/office/powerpoint/2010/main" val="328732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a:t>
            </a:fld>
            <a:endParaRPr lang="en-GB"/>
          </a:p>
        </p:txBody>
      </p:sp>
    </p:spTree>
    <p:extLst>
      <p:ext uri="{BB962C8B-B14F-4D97-AF65-F5344CB8AC3E}">
        <p14:creationId xmlns:p14="http://schemas.microsoft.com/office/powerpoint/2010/main" val="4441510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20</a:t>
            </a:fld>
            <a:endParaRPr lang="en-GB"/>
          </a:p>
        </p:txBody>
      </p:sp>
    </p:spTree>
    <p:extLst>
      <p:ext uri="{BB962C8B-B14F-4D97-AF65-F5344CB8AC3E}">
        <p14:creationId xmlns:p14="http://schemas.microsoft.com/office/powerpoint/2010/main" val="39812158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21</a:t>
            </a:fld>
            <a:endParaRPr lang="en-GB"/>
          </a:p>
        </p:txBody>
      </p:sp>
    </p:spTree>
    <p:extLst>
      <p:ext uri="{BB962C8B-B14F-4D97-AF65-F5344CB8AC3E}">
        <p14:creationId xmlns:p14="http://schemas.microsoft.com/office/powerpoint/2010/main" val="42860428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22</a:t>
            </a:fld>
            <a:endParaRPr lang="en-GB"/>
          </a:p>
        </p:txBody>
      </p:sp>
    </p:spTree>
    <p:extLst>
      <p:ext uri="{BB962C8B-B14F-4D97-AF65-F5344CB8AC3E}">
        <p14:creationId xmlns:p14="http://schemas.microsoft.com/office/powerpoint/2010/main" val="410157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23</a:t>
            </a:fld>
            <a:endParaRPr lang="en-GB"/>
          </a:p>
        </p:txBody>
      </p:sp>
    </p:spTree>
    <p:extLst>
      <p:ext uri="{BB962C8B-B14F-4D97-AF65-F5344CB8AC3E}">
        <p14:creationId xmlns:p14="http://schemas.microsoft.com/office/powerpoint/2010/main" val="1700774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24</a:t>
            </a:fld>
            <a:endParaRPr lang="en-GB"/>
          </a:p>
        </p:txBody>
      </p:sp>
    </p:spTree>
    <p:extLst>
      <p:ext uri="{BB962C8B-B14F-4D97-AF65-F5344CB8AC3E}">
        <p14:creationId xmlns:p14="http://schemas.microsoft.com/office/powerpoint/2010/main" val="18077610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25</a:t>
            </a:fld>
            <a:endParaRPr lang="en-GB"/>
          </a:p>
        </p:txBody>
      </p:sp>
    </p:spTree>
    <p:extLst>
      <p:ext uri="{BB962C8B-B14F-4D97-AF65-F5344CB8AC3E}">
        <p14:creationId xmlns:p14="http://schemas.microsoft.com/office/powerpoint/2010/main" val="41178602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26</a:t>
            </a:fld>
            <a:endParaRPr lang="en-GB"/>
          </a:p>
        </p:txBody>
      </p:sp>
    </p:spTree>
    <p:extLst>
      <p:ext uri="{BB962C8B-B14F-4D97-AF65-F5344CB8AC3E}">
        <p14:creationId xmlns:p14="http://schemas.microsoft.com/office/powerpoint/2010/main" val="7731550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27</a:t>
            </a:fld>
            <a:endParaRPr lang="en-GB"/>
          </a:p>
        </p:txBody>
      </p:sp>
    </p:spTree>
    <p:extLst>
      <p:ext uri="{BB962C8B-B14F-4D97-AF65-F5344CB8AC3E}">
        <p14:creationId xmlns:p14="http://schemas.microsoft.com/office/powerpoint/2010/main" val="27653814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28</a:t>
            </a:fld>
            <a:endParaRPr lang="en-GB"/>
          </a:p>
        </p:txBody>
      </p:sp>
    </p:spTree>
    <p:extLst>
      <p:ext uri="{BB962C8B-B14F-4D97-AF65-F5344CB8AC3E}">
        <p14:creationId xmlns:p14="http://schemas.microsoft.com/office/powerpoint/2010/main" val="5418738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29</a:t>
            </a:fld>
            <a:endParaRPr lang="en-GB"/>
          </a:p>
        </p:txBody>
      </p:sp>
    </p:spTree>
    <p:extLst>
      <p:ext uri="{BB962C8B-B14F-4D97-AF65-F5344CB8AC3E}">
        <p14:creationId xmlns:p14="http://schemas.microsoft.com/office/powerpoint/2010/main" val="2677978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a:t>
            </a:fld>
            <a:endParaRPr lang="en-GB"/>
          </a:p>
        </p:txBody>
      </p:sp>
    </p:spTree>
    <p:extLst>
      <p:ext uri="{BB962C8B-B14F-4D97-AF65-F5344CB8AC3E}">
        <p14:creationId xmlns:p14="http://schemas.microsoft.com/office/powerpoint/2010/main" val="33614783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30</a:t>
            </a:fld>
            <a:endParaRPr lang="en-GB"/>
          </a:p>
        </p:txBody>
      </p:sp>
    </p:spTree>
    <p:extLst>
      <p:ext uri="{BB962C8B-B14F-4D97-AF65-F5344CB8AC3E}">
        <p14:creationId xmlns:p14="http://schemas.microsoft.com/office/powerpoint/2010/main" val="1419841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31</a:t>
            </a:fld>
            <a:endParaRPr lang="en-GB"/>
          </a:p>
        </p:txBody>
      </p:sp>
    </p:spTree>
    <p:extLst>
      <p:ext uri="{BB962C8B-B14F-4D97-AF65-F5344CB8AC3E}">
        <p14:creationId xmlns:p14="http://schemas.microsoft.com/office/powerpoint/2010/main" val="3947668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32</a:t>
            </a:fld>
            <a:endParaRPr lang="en-GB"/>
          </a:p>
        </p:txBody>
      </p:sp>
    </p:spTree>
    <p:extLst>
      <p:ext uri="{BB962C8B-B14F-4D97-AF65-F5344CB8AC3E}">
        <p14:creationId xmlns:p14="http://schemas.microsoft.com/office/powerpoint/2010/main" val="3812513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4</a:t>
            </a:fld>
            <a:endParaRPr lang="en-GB"/>
          </a:p>
        </p:txBody>
      </p:sp>
    </p:spTree>
    <p:extLst>
      <p:ext uri="{BB962C8B-B14F-4D97-AF65-F5344CB8AC3E}">
        <p14:creationId xmlns:p14="http://schemas.microsoft.com/office/powerpoint/2010/main" val="2792595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5</a:t>
            </a:fld>
            <a:endParaRPr lang="en-GB"/>
          </a:p>
        </p:txBody>
      </p:sp>
    </p:spTree>
    <p:extLst>
      <p:ext uri="{BB962C8B-B14F-4D97-AF65-F5344CB8AC3E}">
        <p14:creationId xmlns:p14="http://schemas.microsoft.com/office/powerpoint/2010/main" val="2153486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6</a:t>
            </a:fld>
            <a:endParaRPr lang="en-GB"/>
          </a:p>
        </p:txBody>
      </p:sp>
    </p:spTree>
    <p:extLst>
      <p:ext uri="{BB962C8B-B14F-4D97-AF65-F5344CB8AC3E}">
        <p14:creationId xmlns:p14="http://schemas.microsoft.com/office/powerpoint/2010/main" val="1850433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7</a:t>
            </a:fld>
            <a:endParaRPr lang="en-GB"/>
          </a:p>
        </p:txBody>
      </p:sp>
    </p:spTree>
    <p:extLst>
      <p:ext uri="{BB962C8B-B14F-4D97-AF65-F5344CB8AC3E}">
        <p14:creationId xmlns:p14="http://schemas.microsoft.com/office/powerpoint/2010/main" val="1837853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8</a:t>
            </a:fld>
            <a:endParaRPr lang="en-GB"/>
          </a:p>
        </p:txBody>
      </p:sp>
    </p:spTree>
    <p:extLst>
      <p:ext uri="{BB962C8B-B14F-4D97-AF65-F5344CB8AC3E}">
        <p14:creationId xmlns:p14="http://schemas.microsoft.com/office/powerpoint/2010/main" val="474683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9</a:t>
            </a:fld>
            <a:endParaRPr lang="en-GB"/>
          </a:p>
        </p:txBody>
      </p:sp>
    </p:spTree>
    <p:extLst>
      <p:ext uri="{BB962C8B-B14F-4D97-AF65-F5344CB8AC3E}">
        <p14:creationId xmlns:p14="http://schemas.microsoft.com/office/powerpoint/2010/main" val="779103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8.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32DDCA5-A307-96EA-64A8-CCBA8E5F6393}"/>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347413" y="3166643"/>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3" name="Content Placeholder 2"/>
          <p:cNvSpPr>
            <a:spLocks noGrp="1"/>
          </p:cNvSpPr>
          <p:nvPr>
            <p:ph idx="1" hasCustomPrompt="1"/>
          </p:nvPr>
        </p:nvSpPr>
        <p:spPr>
          <a:xfrm>
            <a:off x="412708" y="2106000"/>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45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pic>
        <p:nvPicPr>
          <p:cNvPr id="6" name="Picture 5">
            <a:extLst>
              <a:ext uri="{FF2B5EF4-FFF2-40B4-BE49-F238E27FC236}">
                <a16:creationId xmlns:a16="http://schemas.microsoft.com/office/drawing/2014/main" id="{2F244FF8-F4E4-0514-77D0-8D8D69F9337B}"/>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7" name="Straight Connector 6">
            <a:extLst>
              <a:ext uri="{FF2B5EF4-FFF2-40B4-BE49-F238E27FC236}">
                <a16:creationId xmlns:a16="http://schemas.microsoft.com/office/drawing/2014/main" id="{7DBEB741-20EA-C36A-7EF8-DE1CD1F1A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18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B26CA0-4967-284E-42B6-5686F8C6B07B}"/>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pic>
        <p:nvPicPr>
          <p:cNvPr id="3" name="Picture 2">
            <a:extLst>
              <a:ext uri="{FF2B5EF4-FFF2-40B4-BE49-F238E27FC236}">
                <a16:creationId xmlns:a16="http://schemas.microsoft.com/office/drawing/2014/main" id="{6FD787DC-00EF-B13A-FE97-CE51273E8674}"/>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61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8BBC9FB-69CA-ACB9-E6B9-6E2830215B6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Top Corners Rounded 17">
            <a:extLst>
              <a:ext uri="{FF2B5EF4-FFF2-40B4-BE49-F238E27FC236}">
                <a16:creationId xmlns:a16="http://schemas.microsoft.com/office/drawing/2014/main" id="{205929B3-ED58-E54F-B724-E24FB5F163DF}"/>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dirty="0"/>
              <a:t>Insert title</a:t>
            </a:r>
          </a:p>
        </p:txBody>
      </p:sp>
      <p:cxnSp>
        <p:nvCxnSpPr>
          <p:cNvPr id="29" name="Straight Connector 28">
            <a:extLst>
              <a:ext uri="{FF2B5EF4-FFF2-40B4-BE49-F238E27FC236}">
                <a16:creationId xmlns:a16="http://schemas.microsoft.com/office/drawing/2014/main" id="{59357DCD-A469-B34A-A880-D744CA731C1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27148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0190978-5FC4-6858-371C-AF3DAD50E21F}"/>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“Showcase quotation</a:t>
            </a:r>
            <a:br>
              <a:rPr lang="en-GB" dirty="0"/>
            </a:br>
            <a:r>
              <a:rPr lang="en-GB" dirty="0"/>
              <a:t>with left aligned text over multiple lines. Try to keep</a:t>
            </a:r>
            <a:br>
              <a:rPr lang="en-GB" dirty="0"/>
            </a:br>
            <a:r>
              <a:rPr lang="en-GB" dirty="0"/>
              <a:t>it to four lines if </a:t>
            </a:r>
            <a:r>
              <a:rPr lang="en-GB" dirty="0" err="1"/>
              <a:t>poss</a:t>
            </a:r>
            <a:r>
              <a:rPr lang="en-GB" dirty="0"/>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Name Surname,</a:t>
            </a:r>
            <a:br>
              <a:rPr lang="en-GB" dirty="0"/>
            </a:br>
            <a:r>
              <a:rPr lang="en-GB" dirty="0"/>
              <a:t>Job Title</a:t>
            </a:r>
          </a:p>
        </p:txBody>
      </p:sp>
      <p:cxnSp>
        <p:nvCxnSpPr>
          <p:cNvPr id="8" name="Straight Connector 7">
            <a:extLst>
              <a:ext uri="{FF2B5EF4-FFF2-40B4-BE49-F238E27FC236}">
                <a16:creationId xmlns:a16="http://schemas.microsoft.com/office/drawing/2014/main" id="{B43FE3F0-85CD-934D-A3A3-CF2B78D73A35}"/>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41277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Heading label</a:t>
            </a:r>
          </a:p>
        </p:txBody>
      </p:sp>
    </p:spTree>
    <p:extLst>
      <p:ext uri="{BB962C8B-B14F-4D97-AF65-F5344CB8AC3E}">
        <p14:creationId xmlns:p14="http://schemas.microsoft.com/office/powerpoint/2010/main" val="403869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1" y="0"/>
            <a:ext cx="12191998"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Heading label</a:t>
            </a:r>
          </a:p>
        </p:txBody>
      </p:sp>
    </p:spTree>
    <p:extLst>
      <p:ext uri="{BB962C8B-B14F-4D97-AF65-F5344CB8AC3E}">
        <p14:creationId xmlns:p14="http://schemas.microsoft.com/office/powerpoint/2010/main" val="405208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Tree>
    <p:extLst>
      <p:ext uri="{BB962C8B-B14F-4D97-AF65-F5344CB8AC3E}">
        <p14:creationId xmlns:p14="http://schemas.microsoft.com/office/powerpoint/2010/main" val="284182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 </a:t>
            </a:r>
          </a:p>
        </p:txBody>
      </p:sp>
      <p:pic>
        <p:nvPicPr>
          <p:cNvPr id="6" name="Picture 5">
            <a:extLst>
              <a:ext uri="{FF2B5EF4-FFF2-40B4-BE49-F238E27FC236}">
                <a16:creationId xmlns:a16="http://schemas.microsoft.com/office/drawing/2014/main" id="{CEB4F947-0C85-DAF2-683C-40847EF7F07B}"/>
              </a:ext>
            </a:extLst>
          </p:cNvPr>
          <p:cNvPicPr>
            <a:picLocks noChangeAspect="1"/>
          </p:cNvPicPr>
          <p:nvPr userDrawn="1"/>
        </p:nvPicPr>
        <p:blipFill>
          <a:blip r:embed="rId2"/>
          <a:srcRect/>
          <a:stretch/>
        </p:blipFill>
        <p:spPr>
          <a:xfrm>
            <a:off x="0" y="0"/>
            <a:ext cx="12192000" cy="6857999"/>
          </a:xfrm>
          <a:prstGeom prst="rect">
            <a:avLst/>
          </a:prstGeom>
        </p:spPr>
      </p:pic>
    </p:spTree>
    <p:extLst>
      <p:ext uri="{BB962C8B-B14F-4D97-AF65-F5344CB8AC3E}">
        <p14:creationId xmlns:p14="http://schemas.microsoft.com/office/powerpoint/2010/main" val="12316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C30C3909-1482-1013-E118-A2CE0A1DD3D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82932" y="2520000"/>
            <a:ext cx="6948488" cy="96361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334119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7092F3-915E-341D-8AD1-B8E398E9BFA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Chart&#10;&#10;Description automatically generated with medium confidence">
            <a:extLst>
              <a:ext uri="{FF2B5EF4-FFF2-40B4-BE49-F238E27FC236}">
                <a16:creationId xmlns:a16="http://schemas.microsoft.com/office/drawing/2014/main" id="{0AF6C2AD-0E53-2A94-6EDF-C2BC1C35E66B}"/>
              </a:ext>
            </a:extLst>
          </p:cNvPr>
          <p:cNvPicPr>
            <a:picLocks noChangeAspect="1"/>
          </p:cNvPicPr>
          <p:nvPr userDrawn="1"/>
        </p:nvPicPr>
        <p:blipFill>
          <a:blip r:embed="rId2"/>
          <a:stretch>
            <a:fillRect/>
          </a:stretch>
        </p:blipFill>
        <p:spPr>
          <a:xfrm>
            <a:off x="-216747" y="-121920"/>
            <a:ext cx="12408747" cy="697992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612000"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210589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dirty="0"/>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dirty="0"/>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dirty="0"/>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dirty="0"/>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774542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C9A4BA-CD7C-BF8C-6221-BCB58BC96EC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descr="A picture containing icon&#10;&#10;Description automatically generated">
            <a:extLst>
              <a:ext uri="{FF2B5EF4-FFF2-40B4-BE49-F238E27FC236}">
                <a16:creationId xmlns:a16="http://schemas.microsoft.com/office/drawing/2014/main" id="{2D07C2D6-AB1B-B84B-BC13-7D79E8BCFCF8}"/>
              </a:ext>
            </a:extLst>
          </p:cNvPr>
          <p:cNvPicPr>
            <a:picLocks noChangeAspect="1"/>
          </p:cNvPicPr>
          <p:nvPr userDrawn="1"/>
        </p:nvPicPr>
        <p:blipFill>
          <a:blip r:embed="rId2"/>
          <a:stretch>
            <a:fillRect/>
          </a:stretch>
        </p:blipFill>
        <p:spPr>
          <a:xfrm>
            <a:off x="-52265" y="-122410"/>
            <a:ext cx="12499929" cy="703121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1360916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268FFC32-6059-0DED-CEB1-02D4D3CCBC8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54598"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174172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Headline slide with image A">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dirty="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6" name="Text Placeholder 7">
            <a:extLst>
              <a:ext uri="{FF2B5EF4-FFF2-40B4-BE49-F238E27FC236}">
                <a16:creationId xmlns:a16="http://schemas.microsoft.com/office/drawing/2014/main" id="{5B6F326D-0ECB-4952-2659-CD1729198654}"/>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Tree>
    <p:extLst>
      <p:ext uri="{BB962C8B-B14F-4D97-AF65-F5344CB8AC3E}">
        <p14:creationId xmlns:p14="http://schemas.microsoft.com/office/powerpoint/2010/main" val="125684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dirty="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company/</a:t>
            </a:r>
            <a:r>
              <a:rPr kumimoji="0" lang="en-GB" sz="2400" b="1" i="0" u="none" strike="noStrike" kern="1200" cap="none" spc="20" normalizeH="0" baseline="0" noProof="0" dirty="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england.nhs.uk</a:t>
            </a:r>
            <a:endParaRPr lang="en-GB" sz="2400" b="1" dirty="0">
              <a:solidFill>
                <a:schemeClr val="tx1"/>
              </a:solidFill>
            </a:endParaRPr>
          </a:p>
        </p:txBody>
      </p:sp>
      <p:pic>
        <p:nvPicPr>
          <p:cNvPr id="5" name="Picture 4">
            <a:extLst>
              <a:ext uri="{FF2B5EF4-FFF2-40B4-BE49-F238E27FC236}">
                <a16:creationId xmlns:a16="http://schemas.microsoft.com/office/drawing/2014/main" id="{6C1B65D7-2EE6-F44F-85AA-7C93787926CD}"/>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5872040" y="3665234"/>
            <a:ext cx="390144" cy="390144"/>
          </a:xfrm>
          <a:prstGeom prst="rect">
            <a:avLst/>
          </a:prstGeom>
        </p:spPr>
      </p:pic>
      <p:pic>
        <p:nvPicPr>
          <p:cNvPr id="8" name="Picture 7">
            <a:extLst>
              <a:ext uri="{FF2B5EF4-FFF2-40B4-BE49-F238E27FC236}">
                <a16:creationId xmlns:a16="http://schemas.microsoft.com/office/drawing/2014/main" id="{F2843EE8-F6F8-9D40-92C1-94FB4DCF14B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85396" y="4266369"/>
            <a:ext cx="390144" cy="390144"/>
          </a:xfrm>
          <a:prstGeom prst="rect">
            <a:avLst/>
          </a:prstGeom>
        </p:spPr>
      </p:pic>
      <p:pic>
        <p:nvPicPr>
          <p:cNvPr id="72" name="Picture 96">
            <a:extLst>
              <a:ext uri="{FF2B5EF4-FFF2-40B4-BE49-F238E27FC236}">
                <a16:creationId xmlns:a16="http://schemas.microsoft.com/office/drawing/2014/main" id="{664BA24D-FA8C-EE4D-A2DC-491BF11D6FA6}"/>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767074" y="4806522"/>
            <a:ext cx="600075" cy="600075"/>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8"/>
          <a:stretch>
            <a:fillRect/>
          </a:stretch>
        </p:blipFill>
        <p:spPr>
          <a:xfrm>
            <a:off x="10551045" y="364425"/>
            <a:ext cx="1208955" cy="979789"/>
          </a:xfrm>
          <a:prstGeom prst="rect">
            <a:avLst/>
          </a:prstGeom>
        </p:spPr>
      </p:pic>
      <p:pic>
        <p:nvPicPr>
          <p:cNvPr id="6" name="Picture 5" descr="Icon&#10;&#10;Description automatically generated">
            <a:extLst>
              <a:ext uri="{FF2B5EF4-FFF2-40B4-BE49-F238E27FC236}">
                <a16:creationId xmlns:a16="http://schemas.microsoft.com/office/drawing/2014/main" id="{76D92FD5-08EA-6BC8-29BC-BCF5EEFE18AA}"/>
              </a:ext>
            </a:extLst>
          </p:cNvPr>
          <p:cNvPicPr>
            <a:picLocks noChangeAspect="1"/>
          </p:cNvPicPr>
          <p:nvPr userDrawn="1"/>
        </p:nvPicPr>
        <p:blipFill>
          <a:blip r:embed="rId9"/>
          <a:stretch>
            <a:fillRect/>
          </a:stretch>
        </p:blipFill>
        <p:spPr>
          <a:xfrm rot="5400000">
            <a:off x="-2509143" y="-71523"/>
            <a:ext cx="10768951" cy="7616239"/>
          </a:xfrm>
          <a:prstGeom prst="rect">
            <a:avLst/>
          </a:prstGeom>
        </p:spPr>
      </p:pic>
    </p:spTree>
    <p:extLst>
      <p:ext uri="{BB962C8B-B14F-4D97-AF65-F5344CB8AC3E}">
        <p14:creationId xmlns:p14="http://schemas.microsoft.com/office/powerpoint/2010/main" val="46152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Data 1">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3763076-72CB-117E-F240-98C1D1050D3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dirty="0"/>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dirty="0">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Tree>
    <p:extLst>
      <p:ext uri="{BB962C8B-B14F-4D97-AF65-F5344CB8AC3E}">
        <p14:creationId xmlns:p14="http://schemas.microsoft.com/office/powerpoint/2010/main" val="11083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1562603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91440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6" name="TextBox 5">
            <a:extLst>
              <a:ext uri="{FF2B5EF4-FFF2-40B4-BE49-F238E27FC236}">
                <a16:creationId xmlns:a16="http://schemas.microsoft.com/office/drawing/2014/main" id="{17BDFC27-AE77-990E-E3A7-5DF7B8BEB8B0}"/>
              </a:ext>
            </a:extLst>
          </p:cNvPr>
          <p:cNvSpPr txBox="1"/>
          <p:nvPr userDrawn="1"/>
        </p:nvSpPr>
        <p:spPr>
          <a:xfrm>
            <a:off x="7202551" y="2249424"/>
            <a:ext cx="4428148" cy="1200329"/>
          </a:xfrm>
          <a:prstGeom prst="rect">
            <a:avLst/>
          </a:prstGeom>
          <a:noFill/>
        </p:spPr>
        <p:txBody>
          <a:bodyPr wrap="square" rtlCol="0">
            <a:spAutoFit/>
          </a:bodyPr>
          <a:lstStyle/>
          <a:p>
            <a:r>
              <a:rPr lang="en-GB" dirty="0">
                <a:solidFill>
                  <a:schemeClr val="bg1"/>
                </a:solidFill>
              </a:rPr>
              <a:t>Text content goes over single column. Text content here goes over single column. Text content here goes over single column.  </a:t>
            </a:r>
          </a:p>
        </p:txBody>
      </p:sp>
    </p:spTree>
    <p:extLst>
      <p:ext uri="{BB962C8B-B14F-4D97-AF65-F5344CB8AC3E}">
        <p14:creationId xmlns:p14="http://schemas.microsoft.com/office/powerpoint/2010/main" val="3783450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Tree>
    <p:extLst>
      <p:ext uri="{BB962C8B-B14F-4D97-AF65-F5344CB8AC3E}">
        <p14:creationId xmlns:p14="http://schemas.microsoft.com/office/powerpoint/2010/main" val="1125462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Tree>
    <p:extLst>
      <p:ext uri="{BB962C8B-B14F-4D97-AF65-F5344CB8AC3E}">
        <p14:creationId xmlns:p14="http://schemas.microsoft.com/office/powerpoint/2010/main" val="1153162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90919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DF01C83-A866-28AC-7B1F-38947CCF6D80}"/>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Tree>
    <p:extLst>
      <p:ext uri="{BB962C8B-B14F-4D97-AF65-F5344CB8AC3E}">
        <p14:creationId xmlns:p14="http://schemas.microsoft.com/office/powerpoint/2010/main" val="421844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BB79D01-2A70-DAF1-6A65-BC0424C2FEE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24372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29FE9CC-24C2-9AAC-6340-A9E7BC32493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57332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5C4A9B1-8C9A-5B25-6E7A-B9589ECCAD8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6A9D545D-FD2F-4843-8588-07EBE7DDAA13}"/>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28701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ing, subhead, bullets on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F09CFFC-C421-A97A-14A3-FE2852D11994}"/>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4CD5CE1C-46DF-8846-A4A0-E19A9CC397B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0596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slide with image A">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dirty="0"/>
              <a:t>Headline over a number of lines,</a:t>
            </a:r>
            <a:br>
              <a:rPr lang="en-GB" dirty="0"/>
            </a:br>
            <a:r>
              <a:rPr lang="en-GB" dirty="0"/>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dirty="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Tree>
    <p:extLst>
      <p:ext uri="{BB962C8B-B14F-4D97-AF65-F5344CB8AC3E}">
        <p14:creationId xmlns:p14="http://schemas.microsoft.com/office/powerpoint/2010/main" val="3043285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08/04/2024</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dirty="0"/>
          </a:p>
        </p:txBody>
      </p:sp>
    </p:spTree>
    <p:extLst>
      <p:ext uri="{BB962C8B-B14F-4D97-AF65-F5344CB8AC3E}">
        <p14:creationId xmlns:p14="http://schemas.microsoft.com/office/powerpoint/2010/main" val="945044896"/>
      </p:ext>
    </p:extLst>
  </p:cSld>
  <p:clrMap bg1="dk1" tx1="lt1" bg2="dk2" tx2="lt2" accent1="accent1" accent2="accent2" accent3="accent3" accent4="accent4" accent5="accent5" accent6="accent6" hlink="hlink" folHlink="folHlink"/>
  <p:sldLayoutIdLst>
    <p:sldLayoutId id="2147483817" r:id="rId1"/>
    <p:sldLayoutId id="2147483785" r:id="rId2"/>
    <p:sldLayoutId id="2147483833" r:id="rId3"/>
    <p:sldLayoutId id="2147483834" r:id="rId4"/>
    <p:sldLayoutId id="2147483826" r:id="rId5"/>
    <p:sldLayoutId id="2147483931" r:id="rId6"/>
    <p:sldLayoutId id="2147483827" r:id="rId7"/>
    <p:sldLayoutId id="2147483789" r:id="rId8"/>
    <p:sldLayoutId id="2147483818" r:id="rId9"/>
    <p:sldLayoutId id="2147483813" r:id="rId10"/>
    <p:sldLayoutId id="2147483814" r:id="rId11"/>
    <p:sldLayoutId id="2147483815" r:id="rId12"/>
    <p:sldLayoutId id="2147483719" r:id="rId13"/>
    <p:sldLayoutId id="2147483938" r:id="rId14"/>
    <p:sldLayoutId id="2147483939" r:id="rId15"/>
    <p:sldLayoutId id="2147483933" r:id="rId16"/>
    <p:sldLayoutId id="2147483824" r:id="rId17"/>
    <p:sldLayoutId id="2147483926" r:id="rId18"/>
    <p:sldLayoutId id="2147483927" r:id="rId19"/>
    <p:sldLayoutId id="2147483929" r:id="rId20"/>
    <p:sldLayoutId id="2147483928" r:id="rId21"/>
    <p:sldLayoutId id="2147483930" r:id="rId22"/>
    <p:sldLayoutId id="2147483924" r:id="rId23"/>
    <p:sldLayoutId id="2147483940" r:id="rId24"/>
    <p:sldLayoutId id="2147483934" r:id="rId25"/>
    <p:sldLayoutId id="2147483936" r:id="rId26"/>
    <p:sldLayoutId id="2147483937" r:id="rId27"/>
    <p:sldLayoutId id="2147483825" r:id="rId28"/>
    <p:sldLayoutId id="2147483935"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hyperlink" Target="https://www.who.int/publications/i/item/framework-for-action-on-interprofessional-education-collaborative-practice" TargetMode="External"/><Relationship Id="rId2" Type="http://schemas.openxmlformats.org/officeDocument/2006/relationships/notesSlide" Target="../notesSlides/notesSlide31.xml"/><Relationship Id="rId1" Type="http://schemas.openxmlformats.org/officeDocument/2006/relationships/slideLayout" Target="../slideLayouts/slideLayout8.xml"/><Relationship Id="rId4" Type="http://schemas.openxmlformats.org/officeDocument/2006/relationships/hyperlink" Target="https://www.hee.nhs.uk/our-work/enhancing-generalist-skills/enhance-learning-resources/handbook/cross-cutting-themes/leadership"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99A9-ADAE-F54A-B49E-F294E7BCE9E8}"/>
              </a:ext>
            </a:extLst>
          </p:cNvPr>
          <p:cNvSpPr>
            <a:spLocks noGrp="1"/>
          </p:cNvSpPr>
          <p:nvPr>
            <p:ph type="ctrTitle"/>
          </p:nvPr>
        </p:nvSpPr>
        <p:spPr>
          <a:xfrm>
            <a:off x="467625" y="3016125"/>
            <a:ext cx="5492550" cy="2507695"/>
          </a:xfrm>
        </p:spPr>
        <p:txBody>
          <a:bodyPr/>
          <a:lstStyle/>
          <a:p>
            <a:r>
              <a:rPr lang="en-GB" dirty="0"/>
              <a:t>Accelerated Preceptorship: Leadership and Team Dynamics Module</a:t>
            </a:r>
          </a:p>
        </p:txBody>
      </p:sp>
      <p:pic>
        <p:nvPicPr>
          <p:cNvPr id="5" name="Picture 4" descr="A black letter on a white background&#10;&#10;Description automatically generated">
            <a:extLst>
              <a:ext uri="{FF2B5EF4-FFF2-40B4-BE49-F238E27FC236}">
                <a16:creationId xmlns:a16="http://schemas.microsoft.com/office/drawing/2014/main" id="{E180EBFC-5E1C-5EFD-63EF-C38F7C71AB67}"/>
              </a:ext>
            </a:extLst>
          </p:cNvPr>
          <p:cNvPicPr>
            <a:picLocks noGrp="1" noRot="1" noChangeAspect="1" noMove="1" noResize="1" noEditPoints="1" noAdjustHandles="1" noChangeArrowheads="1" noChangeShapeType="1" noCrop="1"/>
          </p:cNvPicPr>
          <p:nvPr/>
        </p:nvPicPr>
        <p:blipFill>
          <a:blip r:embed="rId3"/>
          <a:stretch>
            <a:fillRect/>
          </a:stretch>
        </p:blipFill>
        <p:spPr>
          <a:xfrm>
            <a:off x="467625" y="437753"/>
            <a:ext cx="3854853" cy="493754"/>
          </a:xfrm>
          <a:prstGeom prst="rect">
            <a:avLst/>
          </a:prstGeom>
        </p:spPr>
      </p:pic>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Leadership styles</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79257"/>
          </a:xfrm>
        </p:spPr>
        <p:txBody>
          <a:bodyPr>
            <a:normAutofit/>
          </a:bodyPr>
          <a:lstStyle/>
          <a:p>
            <a:pPr>
              <a:lnSpc>
                <a:spcPct val="100000"/>
              </a:lnSpc>
              <a:spcAft>
                <a:spcPts val="1200"/>
              </a:spcAft>
              <a:buClr>
                <a:schemeClr val="accent6"/>
              </a:buClr>
            </a:pPr>
            <a:r>
              <a:rPr lang="en-GB" sz="2400" dirty="0"/>
              <a:t>There are many different models of leadership styles. However, the two which are particularly useful in nursing are:</a:t>
            </a:r>
          </a:p>
          <a:p>
            <a:pPr marL="342900" indent="-342900">
              <a:lnSpc>
                <a:spcPct val="100000"/>
              </a:lnSpc>
              <a:spcAft>
                <a:spcPts val="1200"/>
              </a:spcAft>
              <a:buClr>
                <a:schemeClr val="accent6"/>
              </a:buClr>
              <a:buFont typeface="Arial" panose="020B0604020202020204" pitchFamily="34" charset="0"/>
              <a:buChar char="•"/>
            </a:pPr>
            <a:endParaRPr lang="en-GB" sz="2400" dirty="0"/>
          </a:p>
          <a:p>
            <a:pPr marL="342900" indent="-342900">
              <a:lnSpc>
                <a:spcPct val="100000"/>
              </a:lnSpc>
              <a:spcAft>
                <a:spcPts val="1200"/>
              </a:spcAft>
              <a:buClr>
                <a:schemeClr val="accent6"/>
              </a:buClr>
              <a:buFont typeface="Arial" panose="020B0604020202020204" pitchFamily="34" charset="0"/>
              <a:buChar char="•"/>
            </a:pPr>
            <a:r>
              <a:rPr lang="en-GB" sz="2400" b="1" dirty="0"/>
              <a:t>Situational leadership </a:t>
            </a:r>
            <a:r>
              <a:rPr lang="en-GB" sz="2400" dirty="0"/>
              <a:t>– developed by KH Blanchard and J Hersey </a:t>
            </a:r>
          </a:p>
          <a:p>
            <a:pPr marL="342900" indent="-342900">
              <a:lnSpc>
                <a:spcPct val="100000"/>
              </a:lnSpc>
              <a:spcAft>
                <a:spcPts val="1200"/>
              </a:spcAft>
              <a:buClr>
                <a:schemeClr val="accent6"/>
              </a:buClr>
              <a:buFont typeface="Arial" panose="020B0604020202020204" pitchFamily="34" charset="0"/>
              <a:buChar char="•"/>
            </a:pPr>
            <a:r>
              <a:rPr lang="en-GB" sz="2400" b="1" dirty="0"/>
              <a:t>MBWA</a:t>
            </a:r>
            <a:r>
              <a:rPr lang="en-GB" sz="2400" dirty="0"/>
              <a:t> – developed by Tom Peters and Harry Waterman</a:t>
            </a:r>
          </a:p>
        </p:txBody>
      </p:sp>
    </p:spTree>
    <p:extLst>
      <p:ext uri="{BB962C8B-B14F-4D97-AF65-F5344CB8AC3E}">
        <p14:creationId xmlns:p14="http://schemas.microsoft.com/office/powerpoint/2010/main" val="4128594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Situational leadership</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79257"/>
          </a:xfrm>
        </p:spPr>
        <p:txBody>
          <a:bodyPr>
            <a:normAutofit fontScale="92500" lnSpcReduction="10000"/>
          </a:bodyPr>
          <a:lstStyle/>
          <a:p>
            <a:pPr>
              <a:lnSpc>
                <a:spcPct val="100000"/>
              </a:lnSpc>
              <a:spcAft>
                <a:spcPts val="1200"/>
              </a:spcAft>
              <a:buClr>
                <a:schemeClr val="accent6"/>
              </a:buClr>
            </a:pPr>
            <a:r>
              <a:rPr lang="en-GB" sz="2400" dirty="0"/>
              <a:t>Developed in 1969, this style looks at the need for different leadership styles in different situations and working with different people. The styles are set on two continuums – support vs direction – and identifies four different styles:</a:t>
            </a:r>
          </a:p>
          <a:p>
            <a:pPr marL="342900" indent="-342900">
              <a:lnSpc>
                <a:spcPct val="100000"/>
              </a:lnSpc>
              <a:spcAft>
                <a:spcPts val="1200"/>
              </a:spcAft>
              <a:buClr>
                <a:schemeClr val="accent6"/>
              </a:buClr>
              <a:buFont typeface="Arial" panose="020B0604020202020204" pitchFamily="34" charset="0"/>
              <a:buChar char="•"/>
            </a:pPr>
            <a:endParaRPr lang="en-GB" sz="2400" dirty="0"/>
          </a:p>
          <a:p>
            <a:pPr marL="342900" indent="-342900">
              <a:lnSpc>
                <a:spcPct val="100000"/>
              </a:lnSpc>
              <a:spcAft>
                <a:spcPts val="1200"/>
              </a:spcAft>
              <a:buClr>
                <a:schemeClr val="accent6"/>
              </a:buClr>
              <a:buFont typeface="Arial" panose="020B0604020202020204" pitchFamily="34" charset="0"/>
              <a:buChar char="•"/>
            </a:pPr>
            <a:r>
              <a:rPr lang="en-GB" sz="2400" b="1" dirty="0"/>
              <a:t>Directive</a:t>
            </a:r>
            <a:r>
              <a:rPr lang="en-GB" sz="2400" dirty="0"/>
              <a:t> – an autocratic style which is low in support and high in direction.  Used effectively in emergency situations when one person needs to take control</a:t>
            </a:r>
          </a:p>
          <a:p>
            <a:pPr marL="342900" indent="-342900">
              <a:lnSpc>
                <a:spcPct val="100000"/>
              </a:lnSpc>
              <a:spcAft>
                <a:spcPts val="1200"/>
              </a:spcAft>
              <a:buClr>
                <a:schemeClr val="accent6"/>
              </a:buClr>
              <a:buFont typeface="Arial" panose="020B0604020202020204" pitchFamily="34" charset="0"/>
              <a:buChar char="•"/>
            </a:pPr>
            <a:r>
              <a:rPr lang="en-GB" sz="2400" b="1" dirty="0"/>
              <a:t>Coaching</a:t>
            </a:r>
            <a:r>
              <a:rPr lang="en-GB" sz="2400" dirty="0"/>
              <a:t> – high in direction and support. This style is used to support and encourage staff and is particularly useful in promoting change and guiding new starters</a:t>
            </a:r>
          </a:p>
          <a:p>
            <a:pPr marL="342900" indent="-342900">
              <a:lnSpc>
                <a:spcPct val="100000"/>
              </a:lnSpc>
              <a:spcAft>
                <a:spcPts val="1200"/>
              </a:spcAft>
              <a:buClr>
                <a:schemeClr val="accent6"/>
              </a:buClr>
              <a:buFont typeface="Arial" panose="020B0604020202020204" pitchFamily="34" charset="0"/>
              <a:buChar char="•"/>
            </a:pPr>
            <a:r>
              <a:rPr lang="en-GB" sz="2400" b="1" dirty="0"/>
              <a:t>Supporting</a:t>
            </a:r>
            <a:r>
              <a:rPr lang="en-GB" sz="2400" dirty="0"/>
              <a:t> – a more democratic style, whilst high in support it is low in direction and works with staff who are competent but may require additional assistance or confidence</a:t>
            </a:r>
          </a:p>
          <a:p>
            <a:pPr marL="342900" indent="-342900">
              <a:lnSpc>
                <a:spcPct val="100000"/>
              </a:lnSpc>
              <a:spcAft>
                <a:spcPts val="1200"/>
              </a:spcAft>
              <a:buClr>
                <a:schemeClr val="accent6"/>
              </a:buClr>
              <a:buFont typeface="Arial" panose="020B0604020202020204" pitchFamily="34" charset="0"/>
              <a:buChar char="•"/>
            </a:pPr>
            <a:r>
              <a:rPr lang="en-GB" sz="2400" b="1" dirty="0"/>
              <a:t>Delegating</a:t>
            </a:r>
            <a:r>
              <a:rPr lang="en-GB" sz="2400" dirty="0"/>
              <a:t> – a laissez-faire style which is low in support and direction and is effective with competent, confident people who do not require much management</a:t>
            </a:r>
          </a:p>
        </p:txBody>
      </p:sp>
    </p:spTree>
    <p:extLst>
      <p:ext uri="{BB962C8B-B14F-4D97-AF65-F5344CB8AC3E}">
        <p14:creationId xmlns:p14="http://schemas.microsoft.com/office/powerpoint/2010/main" val="2023163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Situational leadership</a:t>
            </a:r>
            <a:endParaRPr lang="en-GB" spc="-40" dirty="0"/>
          </a:p>
        </p:txBody>
      </p:sp>
      <p:graphicFrame>
        <p:nvGraphicFramePr>
          <p:cNvPr id="10" name="Diagram 9">
            <a:extLst>
              <a:ext uri="{FF2B5EF4-FFF2-40B4-BE49-F238E27FC236}">
                <a16:creationId xmlns:a16="http://schemas.microsoft.com/office/drawing/2014/main" id="{9080271C-4A63-7E4A-4226-A365C49F034D}"/>
              </a:ext>
            </a:extLst>
          </p:cNvPr>
          <p:cNvGraphicFramePr/>
          <p:nvPr>
            <p:extLst>
              <p:ext uri="{D42A27DB-BD31-4B8C-83A1-F6EECF244321}">
                <p14:modId xmlns:p14="http://schemas.microsoft.com/office/powerpoint/2010/main" val="2669111943"/>
              </p:ext>
            </p:extLst>
          </p:nvPr>
        </p:nvGraphicFramePr>
        <p:xfrm>
          <a:off x="2900896" y="1639163"/>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1" name="Straight Arrow Connector 10">
            <a:extLst>
              <a:ext uri="{FF2B5EF4-FFF2-40B4-BE49-F238E27FC236}">
                <a16:creationId xmlns:a16="http://schemas.microsoft.com/office/drawing/2014/main" id="{571BF554-5897-7075-B9AD-1F3D0030851F}"/>
              </a:ext>
            </a:extLst>
          </p:cNvPr>
          <p:cNvCxnSpPr/>
          <p:nvPr/>
        </p:nvCxnSpPr>
        <p:spPr>
          <a:xfrm>
            <a:off x="5926907" y="1495147"/>
            <a:ext cx="23018" cy="4571999"/>
          </a:xfrm>
          <a:prstGeom prst="straightConnector1">
            <a:avLst/>
          </a:prstGeom>
          <a:noFill/>
          <a:ln w="25400" cap="flat" cmpd="sng" algn="ctr">
            <a:solidFill>
              <a:srgbClr val="0070C0"/>
            </a:solidFill>
            <a:prstDash val="solid"/>
            <a:headEnd type="arrow"/>
            <a:tailEnd type="arrow"/>
          </a:ln>
          <a:effectLst/>
        </p:spPr>
      </p:cxnSp>
      <p:cxnSp>
        <p:nvCxnSpPr>
          <p:cNvPr id="20" name="Straight Arrow Connector 19">
            <a:extLst>
              <a:ext uri="{FF2B5EF4-FFF2-40B4-BE49-F238E27FC236}">
                <a16:creationId xmlns:a16="http://schemas.microsoft.com/office/drawing/2014/main" id="{8A6A93D9-1B6F-CEF6-9976-9DBB7F19CBD5}"/>
              </a:ext>
            </a:extLst>
          </p:cNvPr>
          <p:cNvCxnSpPr/>
          <p:nvPr/>
        </p:nvCxnSpPr>
        <p:spPr>
          <a:xfrm>
            <a:off x="2965550" y="3653800"/>
            <a:ext cx="5715000" cy="1587"/>
          </a:xfrm>
          <a:prstGeom prst="straightConnector1">
            <a:avLst/>
          </a:prstGeom>
          <a:noFill/>
          <a:ln w="25400" cap="flat" cmpd="sng" algn="ctr">
            <a:solidFill>
              <a:srgbClr val="0070C0"/>
            </a:solidFill>
            <a:prstDash val="solid"/>
            <a:headEnd type="arrow"/>
            <a:tailEnd type="arrow"/>
          </a:ln>
          <a:effectLst/>
        </p:spPr>
      </p:cxnSp>
      <p:sp>
        <p:nvSpPr>
          <p:cNvPr id="21" name="TextBox 8">
            <a:extLst>
              <a:ext uri="{FF2B5EF4-FFF2-40B4-BE49-F238E27FC236}">
                <a16:creationId xmlns:a16="http://schemas.microsoft.com/office/drawing/2014/main" id="{85A205CA-C20B-3365-B46C-34A68954B9DC}"/>
              </a:ext>
            </a:extLst>
          </p:cNvPr>
          <p:cNvSpPr txBox="1">
            <a:spLocks noChangeArrowheads="1"/>
          </p:cNvSpPr>
          <p:nvPr/>
        </p:nvSpPr>
        <p:spPr bwMode="auto">
          <a:xfrm>
            <a:off x="5044044" y="1207115"/>
            <a:ext cx="1620957" cy="369332"/>
          </a:xfrm>
          <a:prstGeom prst="rect">
            <a:avLst/>
          </a:prstGeom>
          <a:noFill/>
          <a:ln w="9525">
            <a:noFill/>
            <a:miter lim="800000"/>
            <a:headEnd/>
            <a:tailEnd/>
          </a:ln>
        </p:spPr>
        <p:txBody>
          <a:bodyPr wrap="none">
            <a:spAutoFit/>
          </a:bodyPr>
          <a:lstStyle/>
          <a:p>
            <a:pPr defTabSz="912813" eaLnBrk="0" fontAlgn="base" hangingPunct="0">
              <a:spcBef>
                <a:spcPct val="0"/>
              </a:spcBef>
              <a:spcAft>
                <a:spcPct val="0"/>
              </a:spcAft>
            </a:pPr>
            <a:r>
              <a:rPr lang="en-GB" dirty="0">
                <a:solidFill>
                  <a:srgbClr val="0070C0"/>
                </a:solidFill>
                <a:ea typeface="ＭＳ Ｐゴシック" panose="020B0600070205080204" pitchFamily="34" charset="-128"/>
              </a:rPr>
              <a:t>High Directive</a:t>
            </a:r>
          </a:p>
        </p:txBody>
      </p:sp>
      <p:sp>
        <p:nvSpPr>
          <p:cNvPr id="22" name="TextBox 9">
            <a:extLst>
              <a:ext uri="{FF2B5EF4-FFF2-40B4-BE49-F238E27FC236}">
                <a16:creationId xmlns:a16="http://schemas.microsoft.com/office/drawing/2014/main" id="{EA590AE7-CFB3-2AC7-94A5-7240E438F807}"/>
              </a:ext>
            </a:extLst>
          </p:cNvPr>
          <p:cNvSpPr txBox="1">
            <a:spLocks noChangeArrowheads="1"/>
          </p:cNvSpPr>
          <p:nvPr/>
        </p:nvSpPr>
        <p:spPr bwMode="auto">
          <a:xfrm>
            <a:off x="5142077" y="5932220"/>
            <a:ext cx="1569660" cy="369332"/>
          </a:xfrm>
          <a:prstGeom prst="rect">
            <a:avLst/>
          </a:prstGeom>
          <a:noFill/>
          <a:ln w="9525">
            <a:noFill/>
            <a:miter lim="800000"/>
            <a:headEnd/>
            <a:tailEnd/>
          </a:ln>
        </p:spPr>
        <p:txBody>
          <a:bodyPr wrap="none">
            <a:spAutoFit/>
          </a:bodyPr>
          <a:lstStyle/>
          <a:p>
            <a:pPr defTabSz="912813" eaLnBrk="0" fontAlgn="base" hangingPunct="0">
              <a:spcBef>
                <a:spcPct val="0"/>
              </a:spcBef>
              <a:spcAft>
                <a:spcPct val="0"/>
              </a:spcAft>
            </a:pPr>
            <a:r>
              <a:rPr lang="en-GB" dirty="0">
                <a:solidFill>
                  <a:srgbClr val="0070C0"/>
                </a:solidFill>
                <a:ea typeface="ＭＳ Ｐゴシック" panose="020B0600070205080204" pitchFamily="34" charset="-128"/>
              </a:rPr>
              <a:t>Low Directive</a:t>
            </a:r>
          </a:p>
        </p:txBody>
      </p:sp>
      <p:sp>
        <p:nvSpPr>
          <p:cNvPr id="23" name="TextBox 10">
            <a:extLst>
              <a:ext uri="{FF2B5EF4-FFF2-40B4-BE49-F238E27FC236}">
                <a16:creationId xmlns:a16="http://schemas.microsoft.com/office/drawing/2014/main" id="{CB896813-248E-D809-8A14-827BD2960594}"/>
              </a:ext>
            </a:extLst>
          </p:cNvPr>
          <p:cNvSpPr txBox="1">
            <a:spLocks noChangeArrowheads="1"/>
          </p:cNvSpPr>
          <p:nvPr/>
        </p:nvSpPr>
        <p:spPr bwMode="auto">
          <a:xfrm>
            <a:off x="1615044" y="3471237"/>
            <a:ext cx="1479892" cy="369332"/>
          </a:xfrm>
          <a:prstGeom prst="rect">
            <a:avLst/>
          </a:prstGeom>
          <a:noFill/>
          <a:ln w="9525">
            <a:noFill/>
            <a:miter lim="800000"/>
            <a:headEnd/>
            <a:tailEnd/>
          </a:ln>
        </p:spPr>
        <p:txBody>
          <a:bodyPr wrap="none">
            <a:spAutoFit/>
          </a:bodyPr>
          <a:lstStyle/>
          <a:p>
            <a:pPr defTabSz="912813" eaLnBrk="0" fontAlgn="base" hangingPunct="0">
              <a:spcBef>
                <a:spcPct val="0"/>
              </a:spcBef>
              <a:spcAft>
                <a:spcPct val="0"/>
              </a:spcAft>
            </a:pPr>
            <a:r>
              <a:rPr lang="en-GB" dirty="0">
                <a:solidFill>
                  <a:srgbClr val="0070C0"/>
                </a:solidFill>
                <a:ea typeface="ＭＳ Ｐゴシック" panose="020B0600070205080204" pitchFamily="34" charset="-128"/>
              </a:rPr>
              <a:t>Low Support</a:t>
            </a:r>
          </a:p>
        </p:txBody>
      </p:sp>
      <p:sp>
        <p:nvSpPr>
          <p:cNvPr id="24" name="TextBox 11">
            <a:extLst>
              <a:ext uri="{FF2B5EF4-FFF2-40B4-BE49-F238E27FC236}">
                <a16:creationId xmlns:a16="http://schemas.microsoft.com/office/drawing/2014/main" id="{0EB667BE-60F8-AF2B-3160-BD5ACE1632F5}"/>
              </a:ext>
            </a:extLst>
          </p:cNvPr>
          <p:cNvSpPr txBox="1">
            <a:spLocks noChangeArrowheads="1"/>
          </p:cNvSpPr>
          <p:nvPr/>
        </p:nvSpPr>
        <p:spPr bwMode="auto">
          <a:xfrm>
            <a:off x="8707389" y="3424228"/>
            <a:ext cx="1643063" cy="368300"/>
          </a:xfrm>
          <a:prstGeom prst="rect">
            <a:avLst/>
          </a:prstGeom>
          <a:noFill/>
          <a:ln w="9525">
            <a:noFill/>
            <a:miter lim="800000"/>
            <a:headEnd/>
            <a:tailEnd/>
          </a:ln>
        </p:spPr>
        <p:txBody>
          <a:bodyPr>
            <a:spAutoFit/>
          </a:bodyPr>
          <a:lstStyle/>
          <a:p>
            <a:pPr defTabSz="912813" eaLnBrk="0" fontAlgn="base" hangingPunct="0">
              <a:spcBef>
                <a:spcPct val="0"/>
              </a:spcBef>
              <a:spcAft>
                <a:spcPct val="0"/>
              </a:spcAft>
            </a:pPr>
            <a:r>
              <a:rPr lang="en-GB" dirty="0">
                <a:solidFill>
                  <a:srgbClr val="0070C0"/>
                </a:solidFill>
                <a:ea typeface="ＭＳ Ｐゴシック" panose="020B0600070205080204" pitchFamily="34" charset="-128"/>
              </a:rPr>
              <a:t>High Support</a:t>
            </a:r>
          </a:p>
        </p:txBody>
      </p:sp>
      <p:sp>
        <p:nvSpPr>
          <p:cNvPr id="25" name="TextBox 24">
            <a:extLst>
              <a:ext uri="{FF2B5EF4-FFF2-40B4-BE49-F238E27FC236}">
                <a16:creationId xmlns:a16="http://schemas.microsoft.com/office/drawing/2014/main" id="{56EE5577-9187-6455-F2E8-AB078BFA3BE0}"/>
              </a:ext>
            </a:extLst>
          </p:cNvPr>
          <p:cNvSpPr txBox="1"/>
          <p:nvPr/>
        </p:nvSpPr>
        <p:spPr>
          <a:xfrm>
            <a:off x="7670442" y="5854834"/>
            <a:ext cx="3230372" cy="400110"/>
          </a:xfrm>
          <a:prstGeom prst="rect">
            <a:avLst/>
          </a:prstGeom>
          <a:noFill/>
        </p:spPr>
        <p:txBody>
          <a:bodyPr wrap="none" rtlCol="0">
            <a:spAutoFit/>
          </a:bodyPr>
          <a:lstStyle/>
          <a:p>
            <a:pPr defTabSz="912813" eaLnBrk="0" fontAlgn="base" hangingPunct="0">
              <a:spcBef>
                <a:spcPct val="0"/>
              </a:spcBef>
              <a:spcAft>
                <a:spcPct val="0"/>
              </a:spcAft>
            </a:pPr>
            <a:r>
              <a:rPr lang="en-US" sz="2000" dirty="0">
                <a:solidFill>
                  <a:prstClr val="black"/>
                </a:solidFill>
                <a:latin typeface="Candara" panose="020E0502030303020204" pitchFamily="34" charset="0"/>
                <a:ea typeface="ＭＳ Ｐゴシック" panose="020B0600070205080204" pitchFamily="34" charset="-128"/>
              </a:rPr>
              <a:t>Blanchard and Hersey, 1969 </a:t>
            </a:r>
            <a:endParaRPr lang="en-GB" sz="2000" dirty="0">
              <a:solidFill>
                <a:prstClr val="black"/>
              </a:solidFill>
              <a:latin typeface="Candara" panose="020E0502030303020204" pitchFamily="34" charset="0"/>
              <a:ea typeface="ＭＳ Ｐゴシック" panose="020B0600070205080204" pitchFamily="34" charset="-128"/>
            </a:endParaRPr>
          </a:p>
        </p:txBody>
      </p:sp>
    </p:spTree>
    <p:extLst>
      <p:ext uri="{BB962C8B-B14F-4D97-AF65-F5344CB8AC3E}">
        <p14:creationId xmlns:p14="http://schemas.microsoft.com/office/powerpoint/2010/main" val="3026202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Reflection</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fontScale="92500" lnSpcReduction="20000"/>
          </a:bodyPr>
          <a:lstStyle/>
          <a:p>
            <a:pPr>
              <a:lnSpc>
                <a:spcPct val="100000"/>
              </a:lnSpc>
              <a:spcAft>
                <a:spcPts val="1200"/>
              </a:spcAft>
              <a:buClr>
                <a:schemeClr val="accent6"/>
              </a:buClr>
            </a:pPr>
            <a:r>
              <a:rPr lang="en-GB" sz="2400" dirty="0"/>
              <a:t>Can you identify the appropriate style for each of these tasks:</a:t>
            </a:r>
          </a:p>
          <a:p>
            <a:pPr marL="342900" indent="-342900">
              <a:lnSpc>
                <a:spcPct val="100000"/>
              </a:lnSpc>
              <a:spcAft>
                <a:spcPts val="1200"/>
              </a:spcAft>
              <a:buClr>
                <a:schemeClr val="accent6"/>
              </a:buClr>
              <a:buFont typeface="Arial" panose="020B0604020202020204" pitchFamily="34" charset="0"/>
              <a:buChar char="•"/>
            </a:pPr>
            <a:endParaRPr lang="en-GB" sz="2400" dirty="0"/>
          </a:p>
          <a:p>
            <a:pPr marL="342900" indent="-342900">
              <a:lnSpc>
                <a:spcPct val="100000"/>
              </a:lnSpc>
              <a:spcAft>
                <a:spcPts val="1200"/>
              </a:spcAft>
              <a:buClr>
                <a:schemeClr val="accent6"/>
              </a:buClr>
              <a:buFont typeface="Arial" panose="020B0604020202020204" pitchFamily="34" charset="0"/>
              <a:buChar char="•"/>
            </a:pPr>
            <a:r>
              <a:rPr lang="en-GB" sz="2400" dirty="0"/>
              <a:t>Crash call</a:t>
            </a:r>
          </a:p>
          <a:p>
            <a:pPr marL="342900" indent="-342900">
              <a:lnSpc>
                <a:spcPct val="100000"/>
              </a:lnSpc>
              <a:spcAft>
                <a:spcPts val="1200"/>
              </a:spcAft>
              <a:buClr>
                <a:schemeClr val="accent6"/>
              </a:buClr>
              <a:buFont typeface="Arial" panose="020B0604020202020204" pitchFamily="34" charset="0"/>
              <a:buChar char="•"/>
            </a:pPr>
            <a:r>
              <a:rPr lang="en-GB" sz="2400" dirty="0"/>
              <a:t>Mental health patient absconding from the ward</a:t>
            </a:r>
          </a:p>
          <a:p>
            <a:pPr marL="342900" indent="-342900">
              <a:lnSpc>
                <a:spcPct val="100000"/>
              </a:lnSpc>
              <a:spcAft>
                <a:spcPts val="1200"/>
              </a:spcAft>
              <a:buClr>
                <a:schemeClr val="accent6"/>
              </a:buClr>
              <a:buFont typeface="Arial" panose="020B0604020202020204" pitchFamily="34" charset="0"/>
              <a:buChar char="•"/>
            </a:pPr>
            <a:r>
              <a:rPr lang="en-GB" sz="2400" dirty="0"/>
              <a:t>Colleagues not taking lunch breaks or taking too long</a:t>
            </a:r>
          </a:p>
          <a:p>
            <a:pPr marL="342900" indent="-342900">
              <a:lnSpc>
                <a:spcPct val="100000"/>
              </a:lnSpc>
              <a:spcAft>
                <a:spcPts val="1200"/>
              </a:spcAft>
              <a:buClr>
                <a:schemeClr val="accent6"/>
              </a:buClr>
              <a:buFont typeface="Arial" panose="020B0604020202020204" pitchFamily="34" charset="0"/>
              <a:buChar char="•"/>
            </a:pPr>
            <a:r>
              <a:rPr lang="en-GB" sz="2400" dirty="0"/>
              <a:t>A patient feeling nervous and scared about an operation</a:t>
            </a:r>
          </a:p>
          <a:p>
            <a:pPr marL="342900" indent="-342900">
              <a:lnSpc>
                <a:spcPct val="100000"/>
              </a:lnSpc>
              <a:spcAft>
                <a:spcPts val="1200"/>
              </a:spcAft>
              <a:buClr>
                <a:schemeClr val="accent6"/>
              </a:buClr>
              <a:buFont typeface="Arial" panose="020B0604020202020204" pitchFamily="34" charset="0"/>
              <a:buChar char="•"/>
            </a:pPr>
            <a:r>
              <a:rPr lang="en-GB" sz="2400" dirty="0"/>
              <a:t>A doctor being rude to a staff member</a:t>
            </a:r>
          </a:p>
          <a:p>
            <a:pPr marL="342900" indent="-342900">
              <a:lnSpc>
                <a:spcPct val="100000"/>
              </a:lnSpc>
              <a:spcAft>
                <a:spcPts val="1200"/>
              </a:spcAft>
              <a:buClr>
                <a:schemeClr val="accent6"/>
              </a:buClr>
              <a:buFont typeface="Arial" panose="020B0604020202020204" pitchFamily="34" charset="0"/>
              <a:buChar char="•"/>
            </a:pPr>
            <a:r>
              <a:rPr lang="en-GB" sz="2400" dirty="0"/>
              <a:t>Asking a newly qualified to perform a task</a:t>
            </a:r>
          </a:p>
          <a:p>
            <a:pPr marL="342900" indent="-342900">
              <a:lnSpc>
                <a:spcPct val="100000"/>
              </a:lnSpc>
              <a:spcAft>
                <a:spcPts val="1200"/>
              </a:spcAft>
              <a:buClr>
                <a:schemeClr val="accent6"/>
              </a:buClr>
              <a:buFont typeface="Arial" panose="020B0604020202020204" pitchFamily="34" charset="0"/>
              <a:buChar char="•"/>
            </a:pPr>
            <a:r>
              <a:rPr lang="en-GB" sz="2400" dirty="0"/>
              <a:t>Asking a porter to collect some bloods</a:t>
            </a:r>
          </a:p>
          <a:p>
            <a:pPr marL="342900" indent="-342900">
              <a:lnSpc>
                <a:spcPct val="100000"/>
              </a:lnSpc>
              <a:spcAft>
                <a:spcPts val="1200"/>
              </a:spcAft>
              <a:buClr>
                <a:schemeClr val="accent6"/>
              </a:buClr>
              <a:buFont typeface="Arial" panose="020B0604020202020204" pitchFamily="34" charset="0"/>
              <a:buChar char="•"/>
            </a:pPr>
            <a:r>
              <a:rPr lang="en-GB" sz="2400" dirty="0"/>
              <a:t>A patient refusing to take medication</a:t>
            </a:r>
          </a:p>
          <a:p>
            <a:pPr marL="342900" indent="-342900">
              <a:lnSpc>
                <a:spcPct val="100000"/>
              </a:lnSpc>
              <a:spcAft>
                <a:spcPts val="1200"/>
              </a:spcAft>
              <a:buClr>
                <a:schemeClr val="accent6"/>
              </a:buClr>
              <a:buFont typeface="Arial" panose="020B0604020202020204" pitchFamily="34" charset="0"/>
              <a:buChar char="•"/>
            </a:pPr>
            <a:r>
              <a:rPr lang="en-GB" sz="2400" dirty="0"/>
              <a:t>Allocating patients within a shift</a:t>
            </a:r>
          </a:p>
        </p:txBody>
      </p:sp>
    </p:spTree>
    <p:extLst>
      <p:ext uri="{BB962C8B-B14F-4D97-AF65-F5344CB8AC3E}">
        <p14:creationId xmlns:p14="http://schemas.microsoft.com/office/powerpoint/2010/main" val="1597221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spc="-40" dirty="0"/>
              <a:t>Appropriate styles</a:t>
            </a:r>
          </a:p>
        </p:txBody>
      </p:sp>
      <p:graphicFrame>
        <p:nvGraphicFramePr>
          <p:cNvPr id="3" name="Table 2">
            <a:extLst>
              <a:ext uri="{FF2B5EF4-FFF2-40B4-BE49-F238E27FC236}">
                <a16:creationId xmlns:a16="http://schemas.microsoft.com/office/drawing/2014/main" id="{811BC63F-693A-C6BF-1FA6-C09EFEF0B865}"/>
              </a:ext>
            </a:extLst>
          </p:cNvPr>
          <p:cNvGraphicFramePr>
            <a:graphicFrameLocks noGrp="1"/>
          </p:cNvGraphicFramePr>
          <p:nvPr>
            <p:extLst>
              <p:ext uri="{D42A27DB-BD31-4B8C-83A1-F6EECF244321}">
                <p14:modId xmlns:p14="http://schemas.microsoft.com/office/powerpoint/2010/main" val="3111697729"/>
              </p:ext>
            </p:extLst>
          </p:nvPr>
        </p:nvGraphicFramePr>
        <p:xfrm>
          <a:off x="2207568" y="1533041"/>
          <a:ext cx="7776864" cy="4572000"/>
        </p:xfrm>
        <a:graphic>
          <a:graphicData uri="http://schemas.openxmlformats.org/drawingml/2006/table">
            <a:tbl>
              <a:tblPr bandRow="1"/>
              <a:tblGrid>
                <a:gridCol w="3888432">
                  <a:extLst>
                    <a:ext uri="{9D8B030D-6E8A-4147-A177-3AD203B41FA5}">
                      <a16:colId xmlns:a16="http://schemas.microsoft.com/office/drawing/2014/main" val="4091160299"/>
                    </a:ext>
                  </a:extLst>
                </a:gridCol>
                <a:gridCol w="3888432">
                  <a:extLst>
                    <a:ext uri="{9D8B030D-6E8A-4147-A177-3AD203B41FA5}">
                      <a16:colId xmlns:a16="http://schemas.microsoft.com/office/drawing/2014/main" val="4046126557"/>
                    </a:ext>
                  </a:extLst>
                </a:gridCol>
              </a:tblGrid>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b="1" dirty="0">
                          <a:solidFill>
                            <a:schemeClr val="tx1"/>
                          </a:solidFill>
                          <a:latin typeface="Arial"/>
                        </a:rPr>
                        <a:t>Directive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dirty="0">
                          <a:solidFill>
                            <a:schemeClr val="tx1"/>
                          </a:solidFill>
                          <a:latin typeface="Arial"/>
                        </a:rPr>
                        <a:t>Crash call</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dirty="0">
                          <a:solidFill>
                            <a:schemeClr val="tx1"/>
                          </a:solidFill>
                          <a:latin typeface="Arial"/>
                        </a:rPr>
                        <a:t>Colleagues not taking lunch breaks or taking too long</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dirty="0">
                          <a:solidFill>
                            <a:schemeClr val="tx1"/>
                          </a:solidFill>
                          <a:latin typeface="Arial"/>
                        </a:rPr>
                        <a:t>A doctor being rude to a staff member (to doctor)</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GB" dirty="0">
                        <a:solidFill>
                          <a:schemeClr val="tx1"/>
                        </a:solidFill>
                        <a:latin typeface="Arial"/>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GB" dirty="0">
                        <a:solidFill>
                          <a:schemeClr val="tx1"/>
                        </a:solidFill>
                        <a:latin typeface="Arial"/>
                      </a:endParaRPr>
                    </a:p>
                    <a:p>
                      <a:endParaRPr lang="en-GB" dirty="0">
                        <a:solidFill>
                          <a:schemeClr val="tx1"/>
                        </a:solidFill>
                        <a:latin typeface="Aria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b="1" dirty="0">
                          <a:solidFill>
                            <a:schemeClr val="tx1"/>
                          </a:solidFill>
                          <a:latin typeface="Arial"/>
                        </a:rPr>
                        <a:t>Coaching</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dirty="0">
                          <a:solidFill>
                            <a:schemeClr val="tx1"/>
                          </a:solidFill>
                          <a:latin typeface="Arial"/>
                        </a:rPr>
                        <a:t>Mental health patient absconding from the ward</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dirty="0">
                          <a:solidFill>
                            <a:schemeClr val="tx1"/>
                          </a:solidFill>
                          <a:latin typeface="Arial"/>
                        </a:rPr>
                        <a:t>Asking a newly qualified to perform a task</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dirty="0">
                          <a:solidFill>
                            <a:schemeClr val="tx1"/>
                          </a:solidFill>
                          <a:latin typeface="Arial"/>
                        </a:rPr>
                        <a:t>Asking a porter to collect some bloods</a:t>
                      </a:r>
                    </a:p>
                    <a:p>
                      <a:pPr marL="285750" indent="-285750">
                        <a:buFontTx/>
                        <a:buChar char="-"/>
                      </a:pPr>
                      <a:endParaRPr lang="en-GB" dirty="0">
                        <a:solidFill>
                          <a:schemeClr val="tx1"/>
                        </a:solidFill>
                        <a:latin typeface="Aria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4118960613"/>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b="1" dirty="0">
                          <a:solidFill>
                            <a:schemeClr val="tx1"/>
                          </a:solidFill>
                          <a:latin typeface="Arial"/>
                        </a:rPr>
                        <a:t>Delegating</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dirty="0">
                          <a:solidFill>
                            <a:schemeClr val="tx1"/>
                          </a:solidFill>
                          <a:latin typeface="Arial"/>
                        </a:rPr>
                        <a:t>Asking a porter to collect some bloods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dirty="0">
                          <a:solidFill>
                            <a:schemeClr val="tx1"/>
                          </a:solidFill>
                          <a:latin typeface="Arial"/>
                        </a:rPr>
                        <a:t>Allocating patients within a shift</a:t>
                      </a:r>
                    </a:p>
                    <a:p>
                      <a:endParaRPr lang="en-GB" dirty="0">
                        <a:solidFill>
                          <a:schemeClr val="tx1"/>
                        </a:solidFill>
                        <a:latin typeface="Aria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b="1" dirty="0">
                          <a:solidFill>
                            <a:schemeClr val="tx1"/>
                          </a:solidFill>
                          <a:latin typeface="Arial"/>
                        </a:rPr>
                        <a:t>Supporting</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dirty="0">
                          <a:solidFill>
                            <a:schemeClr val="tx1"/>
                          </a:solidFill>
                          <a:latin typeface="Arial"/>
                        </a:rPr>
                        <a:t>A patient feeling nervous and scared about an operation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dirty="0">
                          <a:solidFill>
                            <a:schemeClr val="tx1"/>
                          </a:solidFill>
                          <a:latin typeface="Arial"/>
                        </a:rPr>
                        <a:t>A doctor being rude to a staff member (to staff member</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GB" dirty="0">
                        <a:solidFill>
                          <a:schemeClr val="tx1"/>
                        </a:solidFill>
                        <a:latin typeface="Arial"/>
                      </a:endParaRPr>
                    </a:p>
                    <a:p>
                      <a:endParaRPr lang="en-GB" dirty="0">
                        <a:solidFill>
                          <a:schemeClr val="tx1"/>
                        </a:solidFill>
                        <a:latin typeface="Aria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2665528955"/>
                  </a:ext>
                </a:extLst>
              </a:tr>
            </a:tbl>
          </a:graphicData>
        </a:graphic>
      </p:graphicFrame>
    </p:spTree>
    <p:extLst>
      <p:ext uri="{BB962C8B-B14F-4D97-AF65-F5344CB8AC3E}">
        <p14:creationId xmlns:p14="http://schemas.microsoft.com/office/powerpoint/2010/main" val="2178135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spc="-40" dirty="0"/>
              <a:t>Your leadership style</a:t>
            </a:r>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4113678"/>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2400" dirty="0"/>
              <a:t>We all have different preferences in managing and leading.  </a:t>
            </a:r>
          </a:p>
          <a:p>
            <a:pPr marL="342900" indent="-342900">
              <a:lnSpc>
                <a:spcPct val="100000"/>
              </a:lnSpc>
              <a:spcAft>
                <a:spcPts val="1200"/>
              </a:spcAft>
              <a:buClr>
                <a:schemeClr val="accent6"/>
              </a:buClr>
              <a:buFont typeface="Arial" panose="020B0604020202020204" pitchFamily="34" charset="0"/>
              <a:buChar char="•"/>
            </a:pPr>
            <a:endParaRPr lang="en-GB" sz="2400" dirty="0"/>
          </a:p>
          <a:p>
            <a:pPr marL="342900" indent="-342900">
              <a:lnSpc>
                <a:spcPct val="100000"/>
              </a:lnSpc>
              <a:spcAft>
                <a:spcPts val="1200"/>
              </a:spcAft>
              <a:buClr>
                <a:schemeClr val="accent6"/>
              </a:buClr>
              <a:buFont typeface="Arial" panose="020B0604020202020204" pitchFamily="34" charset="0"/>
              <a:buChar char="•"/>
            </a:pPr>
            <a:r>
              <a:rPr lang="en-GB" sz="2400" dirty="0"/>
              <a:t>Some people are very comfortable in giving instructions, whilst others find it difficult.  Some people are reluctant to delegate, often due to trust issues, whilst others willingly delegate to staff.</a:t>
            </a:r>
          </a:p>
          <a:p>
            <a:pPr marL="342900" indent="-342900">
              <a:lnSpc>
                <a:spcPct val="100000"/>
              </a:lnSpc>
              <a:spcAft>
                <a:spcPts val="1200"/>
              </a:spcAft>
              <a:buClr>
                <a:schemeClr val="accent6"/>
              </a:buClr>
              <a:buFont typeface="Arial" panose="020B0604020202020204" pitchFamily="34" charset="0"/>
              <a:buChar char="•"/>
            </a:pPr>
            <a:endParaRPr lang="en-GB" sz="2400" dirty="0"/>
          </a:p>
          <a:p>
            <a:pPr marL="342900" indent="-342900">
              <a:lnSpc>
                <a:spcPct val="100000"/>
              </a:lnSpc>
              <a:spcAft>
                <a:spcPts val="1200"/>
              </a:spcAft>
              <a:buClr>
                <a:schemeClr val="accent6"/>
              </a:buClr>
              <a:buFont typeface="Arial" panose="020B0604020202020204" pitchFamily="34" charset="0"/>
              <a:buChar char="•"/>
            </a:pPr>
            <a:r>
              <a:rPr lang="en-GB" sz="2400" dirty="0"/>
              <a:t>Understanding our preferences, helps us to identify areas for development so that we can use all four styles in different situations to become more effective, collaborative leaders.</a:t>
            </a:r>
          </a:p>
        </p:txBody>
      </p:sp>
    </p:spTree>
    <p:extLst>
      <p:ext uri="{BB962C8B-B14F-4D97-AF65-F5344CB8AC3E}">
        <p14:creationId xmlns:p14="http://schemas.microsoft.com/office/powerpoint/2010/main" val="2949451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Reflection</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2400" dirty="0"/>
              <a:t>Thinking about the situational leadership model, can you identify where your strengths are? Which styles do you feel most comfortable with? Which is your least favourite style? </a:t>
            </a:r>
          </a:p>
          <a:p>
            <a:pPr marL="342900" indent="-342900">
              <a:lnSpc>
                <a:spcPct val="100000"/>
              </a:lnSpc>
              <a:spcAft>
                <a:spcPts val="1200"/>
              </a:spcAft>
              <a:buClr>
                <a:schemeClr val="accent6"/>
              </a:buClr>
              <a:buFont typeface="Arial" panose="020B0604020202020204" pitchFamily="34" charset="0"/>
              <a:buChar char="•"/>
            </a:pPr>
            <a:r>
              <a:rPr lang="en-GB" sz="2400" dirty="0"/>
              <a:t>How can you develop yourself further in your weaker areas?</a:t>
            </a:r>
          </a:p>
        </p:txBody>
      </p:sp>
    </p:spTree>
    <p:extLst>
      <p:ext uri="{BB962C8B-B14F-4D97-AF65-F5344CB8AC3E}">
        <p14:creationId xmlns:p14="http://schemas.microsoft.com/office/powerpoint/2010/main" val="323942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MBWA – Managing by Walking Around</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342900" indent="-342900">
              <a:buClr>
                <a:schemeClr val="accent6"/>
              </a:buClr>
              <a:buFont typeface="Arial" panose="020B0604020202020204" pitchFamily="34" charset="0"/>
              <a:buChar char="•"/>
            </a:pPr>
            <a:r>
              <a:rPr lang="en-GB" sz="2400" dirty="0">
                <a:latin typeface="Arial"/>
                <a:cs typeface="Arial"/>
              </a:rPr>
              <a:t>First used in 1970s by Hewlett Packard</a:t>
            </a:r>
          </a:p>
          <a:p>
            <a:pPr marL="342900" indent="-342900">
              <a:buClr>
                <a:schemeClr val="accent6"/>
              </a:buClr>
              <a:buFont typeface="Arial" panose="020B0604020202020204" pitchFamily="34" charset="0"/>
              <a:buChar char="•"/>
            </a:pPr>
            <a:r>
              <a:rPr lang="en-GB" sz="2400" dirty="0">
                <a:latin typeface="Arial"/>
                <a:cs typeface="Arial"/>
              </a:rPr>
              <a:t>Further developed by Tom Peters and Robert H Waterman (1982)</a:t>
            </a:r>
          </a:p>
          <a:p>
            <a:pPr marL="342900" indent="-342900">
              <a:buClr>
                <a:schemeClr val="accent6"/>
              </a:buClr>
              <a:buFont typeface="Arial" panose="020B0604020202020204" pitchFamily="34" charset="0"/>
              <a:buChar char="•"/>
            </a:pPr>
            <a:r>
              <a:rPr lang="en-US" sz="2400" dirty="0">
                <a:latin typeface="Arial"/>
                <a:cs typeface="Arial"/>
              </a:rPr>
              <a:t>Similar to ‘</a:t>
            </a:r>
            <a:r>
              <a:rPr lang="en-US" sz="2400" dirty="0" err="1">
                <a:latin typeface="Arial"/>
                <a:cs typeface="Arial"/>
              </a:rPr>
              <a:t>gemba</a:t>
            </a:r>
            <a:r>
              <a:rPr lang="en-US" sz="2400" dirty="0">
                <a:latin typeface="Arial"/>
                <a:cs typeface="Arial"/>
              </a:rPr>
              <a:t> walk’ developed by Toyota</a:t>
            </a:r>
            <a:endParaRPr lang="en-GB" sz="2400" dirty="0"/>
          </a:p>
          <a:p>
            <a:pPr marL="342900" indent="-342900">
              <a:buClr>
                <a:schemeClr val="accent6"/>
              </a:buClr>
              <a:buFont typeface="Arial" panose="020B0604020202020204" pitchFamily="34" charset="0"/>
              <a:buChar char="•"/>
            </a:pPr>
            <a:r>
              <a:rPr lang="en-GB" sz="2400" dirty="0">
                <a:latin typeface="Arial"/>
                <a:cs typeface="Arial"/>
              </a:rPr>
              <a:t>The idea is that a manager who is working alongside staff develop more effective working relationships, promotes trust and is better able to intervene when there are problems before they become too difficult and to make decisions based on reality.</a:t>
            </a:r>
            <a:endParaRPr lang="en-GB" sz="2400" i="1" dirty="0">
              <a:latin typeface="Arial"/>
              <a:cs typeface="Arial"/>
            </a:endParaRPr>
          </a:p>
        </p:txBody>
      </p:sp>
    </p:spTree>
    <p:extLst>
      <p:ext uri="{BB962C8B-B14F-4D97-AF65-F5344CB8AC3E}">
        <p14:creationId xmlns:p14="http://schemas.microsoft.com/office/powerpoint/2010/main" val="835721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Reflection</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342900" indent="-342900">
              <a:buClr>
                <a:schemeClr val="accent6"/>
              </a:buClr>
              <a:buFont typeface="Arial" panose="020B0604020202020204" pitchFamily="34" charset="0"/>
              <a:buChar char="•"/>
            </a:pPr>
            <a:r>
              <a:rPr lang="en-GB" sz="2400" dirty="0">
                <a:latin typeface="Arial"/>
                <a:cs typeface="Arial"/>
              </a:rPr>
              <a:t>Consider the benefits of the MBWA style in the workplace.  </a:t>
            </a:r>
          </a:p>
          <a:p>
            <a:pPr marL="342900" indent="-342900">
              <a:buClr>
                <a:schemeClr val="accent6"/>
              </a:buClr>
              <a:buFont typeface="Arial" panose="020B0604020202020204" pitchFamily="34" charset="0"/>
              <a:buChar char="•"/>
            </a:pPr>
            <a:r>
              <a:rPr lang="en-GB" sz="2400" dirty="0">
                <a:latin typeface="Arial"/>
                <a:cs typeface="Arial"/>
              </a:rPr>
              <a:t>How can this help promote trust with staff?  </a:t>
            </a:r>
          </a:p>
          <a:p>
            <a:pPr marL="342900" indent="-342900">
              <a:buClr>
                <a:schemeClr val="accent6"/>
              </a:buClr>
              <a:buFont typeface="Arial" panose="020B0604020202020204" pitchFamily="34" charset="0"/>
              <a:buChar char="•"/>
            </a:pPr>
            <a:r>
              <a:rPr lang="en-GB" sz="2400" dirty="0">
                <a:latin typeface="Arial"/>
                <a:cs typeface="Arial"/>
              </a:rPr>
              <a:t>How can this help improve patient outcomes?</a:t>
            </a:r>
            <a:endParaRPr lang="en-GB" sz="2400" dirty="0"/>
          </a:p>
        </p:txBody>
      </p:sp>
    </p:spTree>
    <p:extLst>
      <p:ext uri="{BB962C8B-B14F-4D97-AF65-F5344CB8AC3E}">
        <p14:creationId xmlns:p14="http://schemas.microsoft.com/office/powerpoint/2010/main" val="3746783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Reflection</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342900" indent="-342900">
              <a:buClr>
                <a:schemeClr val="accent6"/>
              </a:buClr>
              <a:buFont typeface="Arial" panose="020B0604020202020204" pitchFamily="34" charset="0"/>
              <a:buChar char="•"/>
            </a:pPr>
            <a:r>
              <a:rPr lang="en-GB" sz="2400" dirty="0">
                <a:latin typeface="Arial"/>
                <a:cs typeface="Arial"/>
              </a:rPr>
              <a:t>What is the impact of poor management or leadership in a clinical workplace?</a:t>
            </a:r>
          </a:p>
        </p:txBody>
      </p:sp>
    </p:spTree>
    <p:extLst>
      <p:ext uri="{BB962C8B-B14F-4D97-AF65-F5344CB8AC3E}">
        <p14:creationId xmlns:p14="http://schemas.microsoft.com/office/powerpoint/2010/main" val="252102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Session objectives</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2114321"/>
            <a:ext cx="11088000" cy="4113678"/>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2400" dirty="0"/>
              <a:t>understand the difference between leadership and management</a:t>
            </a:r>
          </a:p>
          <a:p>
            <a:pPr marL="342900" indent="-342900">
              <a:lnSpc>
                <a:spcPct val="100000"/>
              </a:lnSpc>
              <a:spcAft>
                <a:spcPts val="1200"/>
              </a:spcAft>
              <a:buClr>
                <a:schemeClr val="accent6"/>
              </a:buClr>
              <a:buFont typeface="Arial" panose="020B0604020202020204" pitchFamily="34" charset="0"/>
              <a:buChar char="•"/>
            </a:pPr>
            <a:r>
              <a:rPr lang="en-GB" sz="2400" dirty="0"/>
              <a:t>be aware of situational leadership model</a:t>
            </a:r>
          </a:p>
          <a:p>
            <a:pPr marL="342900" indent="-342900">
              <a:lnSpc>
                <a:spcPct val="100000"/>
              </a:lnSpc>
              <a:spcAft>
                <a:spcPts val="1200"/>
              </a:spcAft>
              <a:buClr>
                <a:schemeClr val="accent6"/>
              </a:buClr>
              <a:buFont typeface="Arial" panose="020B0604020202020204" pitchFamily="34" charset="0"/>
              <a:buChar char="•"/>
            </a:pPr>
            <a:r>
              <a:rPr lang="en-GB" sz="2400" dirty="0"/>
              <a:t>understand the value of collaborative working</a:t>
            </a:r>
          </a:p>
          <a:p>
            <a:pPr marL="342900" indent="-342900">
              <a:lnSpc>
                <a:spcPct val="100000"/>
              </a:lnSpc>
              <a:spcAft>
                <a:spcPts val="1200"/>
              </a:spcAft>
              <a:buClr>
                <a:schemeClr val="accent6"/>
              </a:buClr>
              <a:buFont typeface="Arial" panose="020B0604020202020204" pitchFamily="34" charset="0"/>
              <a:buChar char="•"/>
            </a:pPr>
            <a:r>
              <a:rPr lang="en-GB" sz="2400" dirty="0"/>
              <a:t>appreciate the lifecycle of a team</a:t>
            </a:r>
          </a:p>
          <a:p>
            <a:pPr marL="342900" indent="-342900">
              <a:lnSpc>
                <a:spcPct val="100000"/>
              </a:lnSpc>
              <a:spcAft>
                <a:spcPts val="1200"/>
              </a:spcAft>
              <a:buClr>
                <a:schemeClr val="accent6"/>
              </a:buClr>
              <a:buFont typeface="Arial" panose="020B0604020202020204" pitchFamily="34" charset="0"/>
              <a:buChar char="•"/>
            </a:pPr>
            <a:r>
              <a:rPr lang="en-GB" sz="2400" dirty="0"/>
              <a:t>understand how to contribute effectively to different teams in the workplace.</a:t>
            </a:r>
          </a:p>
        </p:txBody>
      </p:sp>
      <p:sp>
        <p:nvSpPr>
          <p:cNvPr id="6" name="Text Placeholder 5">
            <a:extLst>
              <a:ext uri="{FF2B5EF4-FFF2-40B4-BE49-F238E27FC236}">
                <a16:creationId xmlns:a16="http://schemas.microsoft.com/office/drawing/2014/main" id="{90D8699A-B55F-394A-8D26-672B8DCA6C60}"/>
              </a:ext>
            </a:extLst>
          </p:cNvPr>
          <p:cNvSpPr>
            <a:spLocks noGrp="1"/>
          </p:cNvSpPr>
          <p:nvPr>
            <p:ph type="body" sz="quarter" idx="13"/>
          </p:nvPr>
        </p:nvSpPr>
        <p:spPr>
          <a:xfrm>
            <a:off x="432001" y="1416790"/>
            <a:ext cx="11012644" cy="577927"/>
          </a:xfrm>
        </p:spPr>
        <p:txBody>
          <a:bodyPr/>
          <a:lstStyle/>
          <a:p>
            <a:pPr>
              <a:lnSpc>
                <a:spcPct val="100000"/>
              </a:lnSpc>
              <a:spcAft>
                <a:spcPts val="1200"/>
              </a:spcAft>
              <a:buClr>
                <a:schemeClr val="accent6"/>
              </a:buClr>
            </a:pPr>
            <a:r>
              <a:rPr lang="en-GB" dirty="0"/>
              <a:t>By the end of the session, you will:</a:t>
            </a:r>
            <a:endParaRPr lang="en-GB" sz="2400" dirty="0"/>
          </a:p>
        </p:txBody>
      </p:sp>
    </p:spTree>
    <p:extLst>
      <p:ext uri="{BB962C8B-B14F-4D97-AF65-F5344CB8AC3E}">
        <p14:creationId xmlns:p14="http://schemas.microsoft.com/office/powerpoint/2010/main" val="2282146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Impact of poor management</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342900" indent="-342900">
              <a:buClr>
                <a:schemeClr val="accent6"/>
              </a:buClr>
              <a:buFont typeface="Arial" panose="020B0604020202020204" pitchFamily="34" charset="0"/>
              <a:buChar char="•"/>
            </a:pPr>
            <a:r>
              <a:rPr lang="en-GB" sz="2400" dirty="0">
                <a:latin typeface="Arial"/>
                <a:cs typeface="Arial"/>
              </a:rPr>
              <a:t>Low staff morale... increased turnover of staff... staff shortages</a:t>
            </a:r>
          </a:p>
          <a:p>
            <a:pPr marL="342900" indent="-342900">
              <a:buClr>
                <a:schemeClr val="accent6"/>
              </a:buClr>
              <a:buFont typeface="Arial" panose="020B0604020202020204" pitchFamily="34" charset="0"/>
              <a:buChar char="•"/>
            </a:pPr>
            <a:r>
              <a:rPr lang="en-GB" sz="2400" dirty="0">
                <a:latin typeface="Arial"/>
                <a:cs typeface="Arial"/>
              </a:rPr>
              <a:t>Lack of qualified, fully trained staff</a:t>
            </a:r>
          </a:p>
          <a:p>
            <a:pPr marL="342900" indent="-342900">
              <a:buClr>
                <a:schemeClr val="accent6"/>
              </a:buClr>
              <a:buFont typeface="Arial" panose="020B0604020202020204" pitchFamily="34" charset="0"/>
              <a:buChar char="•"/>
            </a:pPr>
            <a:r>
              <a:rPr lang="en-GB" sz="2400" dirty="0">
                <a:latin typeface="Arial"/>
                <a:cs typeface="Arial"/>
              </a:rPr>
              <a:t>Staff unsure of roles and responsibilities</a:t>
            </a:r>
          </a:p>
          <a:p>
            <a:pPr marL="342900" indent="-342900">
              <a:buClr>
                <a:schemeClr val="accent6"/>
              </a:buClr>
              <a:buFont typeface="Arial" panose="020B0604020202020204" pitchFamily="34" charset="0"/>
              <a:buChar char="•"/>
            </a:pPr>
            <a:r>
              <a:rPr lang="en-GB" sz="2400" dirty="0">
                <a:latin typeface="Arial"/>
                <a:cs typeface="Arial"/>
              </a:rPr>
              <a:t>Mistakes, complaints and incidents</a:t>
            </a:r>
          </a:p>
          <a:p>
            <a:pPr marL="342900" indent="-342900">
              <a:buClr>
                <a:schemeClr val="accent6"/>
              </a:buClr>
              <a:buFont typeface="Arial" panose="020B0604020202020204" pitchFamily="34" charset="0"/>
              <a:buChar char="•"/>
            </a:pPr>
            <a:r>
              <a:rPr lang="en-GB" sz="2400" dirty="0">
                <a:latin typeface="Arial"/>
                <a:cs typeface="Arial"/>
              </a:rPr>
              <a:t>Poor patient care</a:t>
            </a:r>
          </a:p>
          <a:p>
            <a:pPr marL="342900" indent="-342900">
              <a:buClr>
                <a:schemeClr val="accent6"/>
              </a:buClr>
              <a:buFont typeface="Arial" panose="020B0604020202020204" pitchFamily="34" charset="0"/>
              <a:buChar char="•"/>
            </a:pPr>
            <a:endParaRPr lang="en-GB" sz="2400" dirty="0">
              <a:latin typeface="Arial"/>
              <a:cs typeface="Arial"/>
            </a:endParaRPr>
          </a:p>
        </p:txBody>
      </p:sp>
    </p:spTree>
    <p:extLst>
      <p:ext uri="{BB962C8B-B14F-4D97-AF65-F5344CB8AC3E}">
        <p14:creationId xmlns:p14="http://schemas.microsoft.com/office/powerpoint/2010/main" val="438953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4113678"/>
          </a:xfrm>
        </p:spPr>
        <p:txBody>
          <a:bodyPr>
            <a:normAutofit/>
          </a:bodyPr>
          <a:lstStyle/>
          <a:p>
            <a:pPr marL="0" indent="0">
              <a:buNone/>
            </a:pPr>
            <a:r>
              <a:rPr lang="en-GB" sz="2400" dirty="0">
                <a:latin typeface="Arial"/>
                <a:cs typeface="Arial"/>
              </a:rPr>
              <a:t>"Collaborative practice happens when multiple health workers from different professional backgrounds work together with patients, families, carers and communities to deliver the highest quality of care across settings.”</a:t>
            </a:r>
          </a:p>
          <a:p>
            <a:pPr marL="0" indent="0">
              <a:buNone/>
            </a:pPr>
            <a:endParaRPr lang="en-GB" sz="2400" dirty="0">
              <a:latin typeface="Arial"/>
              <a:cs typeface="Arial"/>
            </a:endParaRPr>
          </a:p>
          <a:p>
            <a:pPr marL="0" indent="0">
              <a:buNone/>
            </a:pPr>
            <a:r>
              <a:rPr lang="en-GB" sz="2400" dirty="0">
                <a:latin typeface="Arial"/>
                <a:cs typeface="Arial"/>
              </a:rPr>
              <a:t>World Health Organisations, 2010</a:t>
            </a:r>
          </a:p>
        </p:txBody>
      </p:sp>
    </p:spTree>
    <p:extLst>
      <p:ext uri="{BB962C8B-B14F-4D97-AF65-F5344CB8AC3E}">
        <p14:creationId xmlns:p14="http://schemas.microsoft.com/office/powerpoint/2010/main" val="206073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Team dynamics</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342900" indent="-342900">
              <a:buClr>
                <a:schemeClr val="accent6"/>
              </a:buClr>
              <a:buFont typeface="Arial" panose="020B0604020202020204" pitchFamily="34" charset="0"/>
              <a:buChar char="•"/>
            </a:pPr>
            <a:r>
              <a:rPr lang="en-GB" sz="2400" dirty="0">
                <a:latin typeface="Arial"/>
                <a:cs typeface="Arial"/>
              </a:rPr>
              <a:t>Collaborative practice is key to effective patient care, patient satisfaction and positive outcomes.  </a:t>
            </a:r>
          </a:p>
          <a:p>
            <a:pPr marL="342900" indent="-342900">
              <a:buClr>
                <a:schemeClr val="accent6"/>
              </a:buClr>
              <a:buFont typeface="Arial" panose="020B0604020202020204" pitchFamily="34" charset="0"/>
              <a:buChar char="•"/>
            </a:pPr>
            <a:r>
              <a:rPr lang="en-GB" sz="2400" dirty="0">
                <a:latin typeface="Arial"/>
                <a:cs typeface="Arial"/>
              </a:rPr>
              <a:t>However, we are all individuals with different skills, experience and attitude. </a:t>
            </a:r>
          </a:p>
          <a:p>
            <a:pPr marL="342900" indent="-342900">
              <a:buClr>
                <a:schemeClr val="accent6"/>
              </a:buClr>
              <a:buFont typeface="Arial" panose="020B0604020202020204" pitchFamily="34" charset="0"/>
              <a:buChar char="•"/>
            </a:pPr>
            <a:r>
              <a:rPr lang="en-GB" sz="2400" dirty="0">
                <a:latin typeface="Arial"/>
                <a:cs typeface="Arial"/>
              </a:rPr>
              <a:t>When we bring people together into a team, we create a new entity, one that is unique in its characteristics and dynamics.</a:t>
            </a:r>
          </a:p>
          <a:p>
            <a:pPr marL="342900" indent="-342900">
              <a:buClr>
                <a:schemeClr val="accent6"/>
              </a:buClr>
              <a:buFont typeface="Arial" panose="020B0604020202020204" pitchFamily="34" charset="0"/>
              <a:buChar char="•"/>
            </a:pPr>
            <a:r>
              <a:rPr lang="en-GB" sz="2400" dirty="0">
                <a:latin typeface="Arial"/>
                <a:cs typeface="Arial"/>
              </a:rPr>
              <a:t>Working in different teams, both nursing and multi-disciplinary, requires an understanding of team dynamics, an increased self-awareness and a desire to work collaboratively towards the common goals.</a:t>
            </a:r>
          </a:p>
        </p:txBody>
      </p:sp>
    </p:spTree>
    <p:extLst>
      <p:ext uri="{BB962C8B-B14F-4D97-AF65-F5344CB8AC3E}">
        <p14:creationId xmlns:p14="http://schemas.microsoft.com/office/powerpoint/2010/main" val="3497056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Characteristics of a team</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5218645"/>
          </a:xfrm>
        </p:spPr>
        <p:txBody>
          <a:bodyPr>
            <a:normAutofit/>
          </a:bodyPr>
          <a:lstStyle/>
          <a:p>
            <a:pPr>
              <a:buClr>
                <a:schemeClr val="accent6"/>
              </a:buClr>
            </a:pPr>
            <a:r>
              <a:rPr lang="en-GB" sz="2400" dirty="0">
                <a:latin typeface="Arial"/>
                <a:cs typeface="Arial"/>
              </a:rPr>
              <a:t>Teams have:</a:t>
            </a:r>
          </a:p>
          <a:p>
            <a:pPr marL="342900" indent="-342900">
              <a:buClr>
                <a:schemeClr val="accent6"/>
              </a:buClr>
              <a:buFont typeface="Arial" panose="020B0604020202020204" pitchFamily="34" charset="0"/>
              <a:buChar char="•"/>
            </a:pPr>
            <a:r>
              <a:rPr lang="en-GB" sz="2400" dirty="0">
                <a:latin typeface="Arial"/>
                <a:cs typeface="Arial"/>
              </a:rPr>
              <a:t>a common goal or goals</a:t>
            </a:r>
          </a:p>
          <a:p>
            <a:pPr marL="342900" indent="-342900">
              <a:buClr>
                <a:schemeClr val="accent6"/>
              </a:buClr>
              <a:buFont typeface="Arial" panose="020B0604020202020204" pitchFamily="34" charset="0"/>
              <a:buChar char="•"/>
            </a:pPr>
            <a:r>
              <a:rPr lang="en-GB" sz="2400" dirty="0">
                <a:latin typeface="Arial"/>
                <a:cs typeface="Arial"/>
              </a:rPr>
              <a:t>a structure (often hierarchical) and a leader</a:t>
            </a:r>
          </a:p>
          <a:p>
            <a:pPr marL="342900" indent="-342900">
              <a:buClr>
                <a:schemeClr val="accent6"/>
              </a:buClr>
              <a:buFont typeface="Arial" panose="020B0604020202020204" pitchFamily="34" charset="0"/>
              <a:buChar char="•"/>
            </a:pPr>
            <a:r>
              <a:rPr lang="en-GB" sz="2400" dirty="0">
                <a:latin typeface="Arial"/>
                <a:cs typeface="Arial"/>
              </a:rPr>
              <a:t>agreed decision making process</a:t>
            </a:r>
          </a:p>
          <a:p>
            <a:pPr marL="342900" indent="-342900">
              <a:buClr>
                <a:schemeClr val="accent6"/>
              </a:buClr>
              <a:buFont typeface="Arial" panose="020B0604020202020204" pitchFamily="34" charset="0"/>
              <a:buChar char="•"/>
            </a:pPr>
            <a:r>
              <a:rPr lang="en-GB" sz="2400" dirty="0">
                <a:latin typeface="Arial"/>
                <a:cs typeface="Arial"/>
              </a:rPr>
              <a:t>interdependence with complementary skills to provide a cohesive team-working approach</a:t>
            </a:r>
          </a:p>
          <a:p>
            <a:pPr marL="342900" indent="-342900">
              <a:buClr>
                <a:schemeClr val="accent6"/>
              </a:buClr>
              <a:buFont typeface="Arial" panose="020B0604020202020204" pitchFamily="34" charset="0"/>
              <a:buChar char="•"/>
            </a:pPr>
            <a:r>
              <a:rPr lang="en-GB" sz="2400" dirty="0">
                <a:latin typeface="Arial"/>
                <a:cs typeface="Arial"/>
              </a:rPr>
              <a:t>trusting, supportive relationships</a:t>
            </a:r>
          </a:p>
          <a:p>
            <a:pPr marL="342900" indent="-342900">
              <a:buClr>
                <a:schemeClr val="accent6"/>
              </a:buClr>
              <a:buFont typeface="Arial" panose="020B0604020202020204" pitchFamily="34" charset="0"/>
              <a:buChar char="•"/>
            </a:pPr>
            <a:r>
              <a:rPr lang="en-GB" sz="2400" dirty="0">
                <a:latin typeface="Arial"/>
                <a:cs typeface="Arial"/>
              </a:rPr>
              <a:t>defined roles (people will often assume informal roles within teams too)</a:t>
            </a:r>
          </a:p>
          <a:p>
            <a:pPr marL="342900" indent="-342900">
              <a:buClr>
                <a:schemeClr val="accent6"/>
              </a:buClr>
              <a:buFont typeface="Arial" panose="020B0604020202020204" pitchFamily="34" charset="0"/>
              <a:buChar char="•"/>
            </a:pPr>
            <a:r>
              <a:rPr lang="en-GB" sz="2400" dirty="0">
                <a:latin typeface="Arial"/>
                <a:cs typeface="Arial"/>
              </a:rPr>
              <a:t>clear rules – policies, standard operating procedure, ways of working, codes of conduct.</a:t>
            </a:r>
          </a:p>
        </p:txBody>
      </p:sp>
    </p:spTree>
    <p:extLst>
      <p:ext uri="{BB962C8B-B14F-4D97-AF65-F5344CB8AC3E}">
        <p14:creationId xmlns:p14="http://schemas.microsoft.com/office/powerpoint/2010/main" val="3528715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Reflection</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342900" indent="-342900">
              <a:buClr>
                <a:schemeClr val="accent6"/>
              </a:buClr>
              <a:buFont typeface="Arial" panose="020B0604020202020204" pitchFamily="34" charset="0"/>
              <a:buChar char="•"/>
            </a:pPr>
            <a:r>
              <a:rPr lang="en-GB" sz="2400" dirty="0">
                <a:latin typeface="Arial"/>
                <a:cs typeface="Arial"/>
              </a:rPr>
              <a:t>Consider different teams you have worked in.  </a:t>
            </a:r>
          </a:p>
          <a:p>
            <a:pPr marL="342900" indent="-342900">
              <a:buClr>
                <a:schemeClr val="accent6"/>
              </a:buClr>
              <a:buFont typeface="Arial" panose="020B0604020202020204" pitchFamily="34" charset="0"/>
              <a:buChar char="•"/>
            </a:pPr>
            <a:r>
              <a:rPr lang="en-GB" sz="2400" dirty="0">
                <a:latin typeface="Arial"/>
                <a:cs typeface="Arial"/>
              </a:rPr>
              <a:t>Have there been some teams you have found much easier to work with than others?  </a:t>
            </a:r>
          </a:p>
          <a:p>
            <a:pPr marL="342900" indent="-342900">
              <a:buClr>
                <a:schemeClr val="accent6"/>
              </a:buClr>
              <a:buFont typeface="Arial" panose="020B0604020202020204" pitchFamily="34" charset="0"/>
              <a:buChar char="•"/>
            </a:pPr>
            <a:r>
              <a:rPr lang="en-GB" sz="2400" dirty="0">
                <a:latin typeface="Arial"/>
                <a:cs typeface="Arial"/>
              </a:rPr>
              <a:t>Why do you think this is?  </a:t>
            </a:r>
          </a:p>
          <a:p>
            <a:pPr marL="342900" indent="-342900">
              <a:buClr>
                <a:schemeClr val="accent6"/>
              </a:buClr>
              <a:buFont typeface="Arial" panose="020B0604020202020204" pitchFamily="34" charset="0"/>
              <a:buChar char="•"/>
            </a:pPr>
            <a:r>
              <a:rPr lang="en-GB" sz="2400" dirty="0">
                <a:latin typeface="Arial"/>
                <a:cs typeface="Arial"/>
              </a:rPr>
              <a:t>How can you encourage collaborative team working?</a:t>
            </a:r>
          </a:p>
          <a:p>
            <a:pPr marL="342900" indent="-342900">
              <a:buClr>
                <a:schemeClr val="accent6"/>
              </a:buClr>
              <a:buFont typeface="Arial" panose="020B0604020202020204" pitchFamily="34" charset="0"/>
              <a:buChar char="•"/>
            </a:pPr>
            <a:endParaRPr lang="en-GB" sz="2400" dirty="0">
              <a:latin typeface="Arial"/>
              <a:cs typeface="Arial"/>
            </a:endParaRPr>
          </a:p>
        </p:txBody>
      </p:sp>
    </p:spTree>
    <p:extLst>
      <p:ext uri="{BB962C8B-B14F-4D97-AF65-F5344CB8AC3E}">
        <p14:creationId xmlns:p14="http://schemas.microsoft.com/office/powerpoint/2010/main" val="3329839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Benefits of team working</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342900" indent="-342900">
              <a:buClr>
                <a:schemeClr val="accent6"/>
              </a:buClr>
              <a:buFont typeface="Arial" panose="020B0604020202020204" pitchFamily="34" charset="0"/>
              <a:buChar char="•"/>
            </a:pPr>
            <a:r>
              <a:rPr lang="en-GB" sz="2400" dirty="0">
                <a:latin typeface="Arial"/>
                <a:cs typeface="Arial"/>
              </a:rPr>
              <a:t>Improved patient outcomes and patient satisfaction</a:t>
            </a:r>
          </a:p>
          <a:p>
            <a:pPr marL="342900" indent="-342900">
              <a:buClr>
                <a:schemeClr val="accent6"/>
              </a:buClr>
              <a:buFont typeface="Arial" panose="020B0604020202020204" pitchFamily="34" charset="0"/>
              <a:buChar char="•"/>
            </a:pPr>
            <a:r>
              <a:rPr lang="en-GB" sz="2400" dirty="0">
                <a:latin typeface="Arial"/>
                <a:cs typeface="Arial"/>
              </a:rPr>
              <a:t>Greater coordination of tasks</a:t>
            </a:r>
          </a:p>
          <a:p>
            <a:pPr marL="342900" indent="-342900">
              <a:buClr>
                <a:schemeClr val="accent6"/>
              </a:buClr>
              <a:buFont typeface="Arial" panose="020B0604020202020204" pitchFamily="34" charset="0"/>
              <a:buChar char="•"/>
            </a:pPr>
            <a:r>
              <a:rPr lang="en-GB" sz="2400" dirty="0">
                <a:latin typeface="Arial"/>
                <a:cs typeface="Arial"/>
              </a:rPr>
              <a:t>Shared workload</a:t>
            </a:r>
          </a:p>
          <a:p>
            <a:pPr marL="342900" indent="-342900">
              <a:buClr>
                <a:schemeClr val="accent6"/>
              </a:buClr>
              <a:buFont typeface="Arial" panose="020B0604020202020204" pitchFamily="34" charset="0"/>
              <a:buChar char="•"/>
            </a:pPr>
            <a:r>
              <a:rPr lang="en-GB" sz="2400" dirty="0">
                <a:latin typeface="Arial"/>
                <a:cs typeface="Arial"/>
              </a:rPr>
              <a:t>Increased productivity and more effective use of time</a:t>
            </a:r>
          </a:p>
          <a:p>
            <a:pPr marL="342900" indent="-342900">
              <a:buClr>
                <a:schemeClr val="accent6"/>
              </a:buClr>
              <a:buFont typeface="Arial" panose="020B0604020202020204" pitchFamily="34" charset="0"/>
              <a:buChar char="•"/>
            </a:pPr>
            <a:r>
              <a:rPr lang="en-GB" sz="2400" dirty="0">
                <a:latin typeface="Arial"/>
                <a:cs typeface="Arial"/>
              </a:rPr>
              <a:t>Team members feels supported</a:t>
            </a:r>
          </a:p>
          <a:p>
            <a:pPr marL="342900" indent="-342900">
              <a:buClr>
                <a:schemeClr val="accent6"/>
              </a:buClr>
              <a:buFont typeface="Arial" panose="020B0604020202020204" pitchFamily="34" charset="0"/>
              <a:buChar char="•"/>
            </a:pPr>
            <a:r>
              <a:rPr lang="en-GB" sz="2400" dirty="0">
                <a:latin typeface="Arial"/>
                <a:cs typeface="Arial"/>
              </a:rPr>
              <a:t>Positive impact on individual health and wellbeing</a:t>
            </a:r>
          </a:p>
          <a:p>
            <a:pPr marL="342900" indent="-342900">
              <a:buClr>
                <a:schemeClr val="accent6"/>
              </a:buClr>
              <a:buFont typeface="Arial" panose="020B0604020202020204" pitchFamily="34" charset="0"/>
              <a:buChar char="•"/>
            </a:pPr>
            <a:r>
              <a:rPr lang="en-GB" sz="2400" dirty="0">
                <a:latin typeface="Arial"/>
                <a:cs typeface="Arial"/>
              </a:rPr>
              <a:t>Increased motivation for team members</a:t>
            </a:r>
          </a:p>
          <a:p>
            <a:pPr marL="342900" indent="-342900">
              <a:buClr>
                <a:schemeClr val="accent6"/>
              </a:buClr>
              <a:buFont typeface="Arial" panose="020B0604020202020204" pitchFamily="34" charset="0"/>
              <a:buChar char="•"/>
            </a:pPr>
            <a:r>
              <a:rPr lang="en-GB" sz="2400" dirty="0">
                <a:latin typeface="Arial"/>
                <a:cs typeface="Arial"/>
              </a:rPr>
              <a:t>Developing self and other team members through shared learning opportunities</a:t>
            </a:r>
          </a:p>
          <a:p>
            <a:pPr marL="342900" indent="-342900">
              <a:buClr>
                <a:schemeClr val="accent6"/>
              </a:buClr>
              <a:buFont typeface="Arial" panose="020B0604020202020204" pitchFamily="34" charset="0"/>
              <a:buChar char="•"/>
            </a:pPr>
            <a:r>
              <a:rPr lang="en-GB" sz="2400" dirty="0">
                <a:latin typeface="Arial"/>
                <a:cs typeface="Arial"/>
              </a:rPr>
              <a:t>Increased creativity in problem solving</a:t>
            </a:r>
          </a:p>
        </p:txBody>
      </p:sp>
    </p:spTree>
    <p:extLst>
      <p:ext uri="{BB962C8B-B14F-4D97-AF65-F5344CB8AC3E}">
        <p14:creationId xmlns:p14="http://schemas.microsoft.com/office/powerpoint/2010/main" val="3922845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Reflection</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342900" indent="-342900">
              <a:buClr>
                <a:schemeClr val="accent6"/>
              </a:buClr>
              <a:buFont typeface="Arial" panose="020B0604020202020204" pitchFamily="34" charset="0"/>
              <a:buChar char="•"/>
            </a:pPr>
            <a:r>
              <a:rPr lang="en-GB" sz="2400" dirty="0">
                <a:latin typeface="Arial"/>
                <a:cs typeface="Arial"/>
              </a:rPr>
              <a:t>What do you consider are the important ingredients of a successful team?</a:t>
            </a:r>
          </a:p>
        </p:txBody>
      </p:sp>
    </p:spTree>
    <p:extLst>
      <p:ext uri="{BB962C8B-B14F-4D97-AF65-F5344CB8AC3E}">
        <p14:creationId xmlns:p14="http://schemas.microsoft.com/office/powerpoint/2010/main" val="3484278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Successful teams</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342900" indent="-342900">
              <a:buClr>
                <a:schemeClr val="accent6"/>
              </a:buClr>
              <a:buFont typeface="Arial" panose="020B0604020202020204" pitchFamily="34" charset="0"/>
              <a:buChar char="•"/>
            </a:pPr>
            <a:r>
              <a:rPr lang="en-GB" sz="2400" dirty="0">
                <a:latin typeface="Arial"/>
                <a:cs typeface="Arial"/>
              </a:rPr>
              <a:t>Respect for each other</a:t>
            </a:r>
          </a:p>
          <a:p>
            <a:pPr marL="342900" indent="-342900">
              <a:buClr>
                <a:schemeClr val="accent6"/>
              </a:buClr>
              <a:buFont typeface="Arial" panose="020B0604020202020204" pitchFamily="34" charset="0"/>
              <a:buChar char="•"/>
            </a:pPr>
            <a:r>
              <a:rPr lang="en-GB" sz="2400" dirty="0">
                <a:latin typeface="Arial"/>
                <a:cs typeface="Arial"/>
              </a:rPr>
              <a:t>Common goal of wanting the best for patient</a:t>
            </a:r>
          </a:p>
          <a:p>
            <a:pPr marL="342900" indent="-342900">
              <a:buClr>
                <a:schemeClr val="accent6"/>
              </a:buClr>
              <a:buFont typeface="Arial" panose="020B0604020202020204" pitchFamily="34" charset="0"/>
              <a:buChar char="•"/>
            </a:pPr>
            <a:r>
              <a:rPr lang="en-GB" sz="2400" dirty="0">
                <a:latin typeface="Arial"/>
                <a:cs typeface="Arial"/>
              </a:rPr>
              <a:t>Understanding boundaries and different professional roles and responsibilities</a:t>
            </a:r>
          </a:p>
          <a:p>
            <a:pPr marL="342900" indent="-342900">
              <a:buClr>
                <a:schemeClr val="accent6"/>
              </a:buClr>
              <a:buFont typeface="Arial" panose="020B0604020202020204" pitchFamily="34" charset="0"/>
              <a:buChar char="•"/>
            </a:pPr>
            <a:r>
              <a:rPr lang="en-GB" sz="2400" dirty="0">
                <a:latin typeface="Arial"/>
                <a:cs typeface="Arial"/>
              </a:rPr>
              <a:t>Understanding of the team process, roles and rules</a:t>
            </a:r>
          </a:p>
          <a:p>
            <a:pPr marL="342900" indent="-342900">
              <a:buClr>
                <a:schemeClr val="accent6"/>
              </a:buClr>
              <a:buFont typeface="Arial" panose="020B0604020202020204" pitchFamily="34" charset="0"/>
              <a:buChar char="•"/>
            </a:pPr>
            <a:r>
              <a:rPr lang="en-GB" sz="2400" dirty="0">
                <a:latin typeface="Arial"/>
                <a:cs typeface="Arial"/>
              </a:rPr>
              <a:t>Willingness to work together towards end goal</a:t>
            </a:r>
          </a:p>
          <a:p>
            <a:pPr marL="342900" indent="-342900">
              <a:buClr>
                <a:schemeClr val="accent6"/>
              </a:buClr>
              <a:buFont typeface="Arial" panose="020B0604020202020204" pitchFamily="34" charset="0"/>
              <a:buChar char="•"/>
            </a:pPr>
            <a:r>
              <a:rPr lang="en-GB" sz="2400" dirty="0">
                <a:latin typeface="Arial"/>
                <a:cs typeface="Arial"/>
              </a:rPr>
              <a:t>Effective working relationships</a:t>
            </a:r>
          </a:p>
          <a:p>
            <a:pPr marL="342900" indent="-342900">
              <a:buClr>
                <a:schemeClr val="accent6"/>
              </a:buClr>
              <a:buFont typeface="Arial" panose="020B0604020202020204" pitchFamily="34" charset="0"/>
              <a:buChar char="•"/>
            </a:pPr>
            <a:r>
              <a:rPr lang="en-GB" sz="2400" dirty="0">
                <a:latin typeface="Arial"/>
                <a:cs typeface="Arial"/>
              </a:rPr>
              <a:t>Trust</a:t>
            </a:r>
          </a:p>
          <a:p>
            <a:pPr marL="342900" indent="-342900">
              <a:buClr>
                <a:schemeClr val="accent6"/>
              </a:buClr>
              <a:buFont typeface="Arial" panose="020B0604020202020204" pitchFamily="34" charset="0"/>
              <a:buChar char="•"/>
            </a:pPr>
            <a:r>
              <a:rPr lang="en-GB" sz="2400" dirty="0">
                <a:latin typeface="Arial"/>
                <a:cs typeface="Arial"/>
              </a:rPr>
              <a:t>An open and honest environment</a:t>
            </a:r>
          </a:p>
          <a:p>
            <a:pPr marL="342900" indent="-342900">
              <a:buClr>
                <a:schemeClr val="accent6"/>
              </a:buClr>
              <a:buFont typeface="Arial" panose="020B0604020202020204" pitchFamily="34" charset="0"/>
              <a:buChar char="•"/>
            </a:pPr>
            <a:r>
              <a:rPr lang="en-GB" sz="2400" dirty="0">
                <a:latin typeface="Arial"/>
                <a:cs typeface="Arial"/>
              </a:rPr>
              <a:t>Clear, transparent communication</a:t>
            </a:r>
          </a:p>
          <a:p>
            <a:pPr marL="342900" indent="-342900">
              <a:buClr>
                <a:schemeClr val="accent6"/>
              </a:buClr>
              <a:buFont typeface="Arial" panose="020B0604020202020204" pitchFamily="34" charset="0"/>
              <a:buChar char="•"/>
            </a:pPr>
            <a:r>
              <a:rPr lang="en-GB" sz="2400" dirty="0">
                <a:latin typeface="Arial"/>
                <a:cs typeface="Arial"/>
              </a:rPr>
              <a:t>Support for each other</a:t>
            </a:r>
          </a:p>
        </p:txBody>
      </p:sp>
    </p:spTree>
    <p:extLst>
      <p:ext uri="{BB962C8B-B14F-4D97-AF65-F5344CB8AC3E}">
        <p14:creationId xmlns:p14="http://schemas.microsoft.com/office/powerpoint/2010/main" val="6143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Reflection</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342900" indent="-342900">
              <a:buClr>
                <a:schemeClr val="accent6"/>
              </a:buClr>
              <a:buFont typeface="Arial" panose="020B0604020202020204" pitchFamily="34" charset="0"/>
              <a:buChar char="•"/>
            </a:pPr>
            <a:r>
              <a:rPr lang="en-GB" sz="2400" dirty="0">
                <a:latin typeface="Arial"/>
                <a:cs typeface="Arial"/>
              </a:rPr>
              <a:t>Consider ways in which you can promote effective relationships and encourage a collaborative, cohesive approach within teams.</a:t>
            </a:r>
          </a:p>
        </p:txBody>
      </p:sp>
    </p:spTree>
    <p:extLst>
      <p:ext uri="{BB962C8B-B14F-4D97-AF65-F5344CB8AC3E}">
        <p14:creationId xmlns:p14="http://schemas.microsoft.com/office/powerpoint/2010/main" val="1285233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Promoting collaborative working</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fontScale="92500" lnSpcReduction="20000"/>
          </a:bodyPr>
          <a:lstStyle/>
          <a:p>
            <a:pPr marL="0" indent="0">
              <a:lnSpc>
                <a:spcPct val="120000"/>
              </a:lnSpc>
              <a:buNone/>
            </a:pPr>
            <a:r>
              <a:rPr lang="en-GB" sz="2400" dirty="0">
                <a:latin typeface="Arial"/>
                <a:cs typeface="Arial"/>
              </a:rPr>
              <a:t>Each team member can help to encourage and promote collaborative working by:</a:t>
            </a:r>
          </a:p>
          <a:p>
            <a:pPr marL="0" indent="0">
              <a:lnSpc>
                <a:spcPct val="120000"/>
              </a:lnSpc>
              <a:buNone/>
            </a:pPr>
            <a:endParaRPr lang="en-GB" sz="2400" dirty="0">
              <a:latin typeface="Arial"/>
              <a:cs typeface="Arial"/>
            </a:endParaRPr>
          </a:p>
          <a:p>
            <a:pPr marL="342900" indent="-342900">
              <a:lnSpc>
                <a:spcPct val="120000"/>
              </a:lnSpc>
              <a:buClr>
                <a:schemeClr val="accent6"/>
              </a:buClr>
              <a:buFont typeface="Arial" panose="020B0604020202020204" pitchFamily="34" charset="0"/>
              <a:buChar char="•"/>
            </a:pPr>
            <a:r>
              <a:rPr lang="en-GB" sz="2400" dirty="0">
                <a:latin typeface="Arial"/>
                <a:cs typeface="Arial"/>
              </a:rPr>
              <a:t>sharing workload fairly</a:t>
            </a:r>
          </a:p>
          <a:p>
            <a:pPr marL="342900" indent="-342900">
              <a:lnSpc>
                <a:spcPct val="120000"/>
              </a:lnSpc>
              <a:buClr>
                <a:schemeClr val="accent6"/>
              </a:buClr>
              <a:buFont typeface="Arial" panose="020B0604020202020204" pitchFamily="34" charset="0"/>
              <a:buChar char="•"/>
            </a:pPr>
            <a:r>
              <a:rPr lang="en-GB" sz="2400" dirty="0">
                <a:latin typeface="Arial"/>
                <a:cs typeface="Arial"/>
              </a:rPr>
              <a:t>addressing problems and conflict promptly</a:t>
            </a:r>
          </a:p>
          <a:p>
            <a:pPr marL="342900" indent="-342900">
              <a:lnSpc>
                <a:spcPct val="120000"/>
              </a:lnSpc>
              <a:buClr>
                <a:schemeClr val="accent6"/>
              </a:buClr>
              <a:buFont typeface="Arial" panose="020B0604020202020204" pitchFamily="34" charset="0"/>
              <a:buChar char="•"/>
            </a:pPr>
            <a:r>
              <a:rPr lang="en-GB" sz="2400" dirty="0">
                <a:latin typeface="Arial"/>
                <a:cs typeface="Arial"/>
              </a:rPr>
              <a:t>being open, honest and clear in communication</a:t>
            </a:r>
          </a:p>
          <a:p>
            <a:pPr marL="342900" indent="-342900">
              <a:lnSpc>
                <a:spcPct val="120000"/>
              </a:lnSpc>
              <a:buClr>
                <a:schemeClr val="accent6"/>
              </a:buClr>
              <a:buFont typeface="Arial" panose="020B0604020202020204" pitchFamily="34" charset="0"/>
              <a:buChar char="•"/>
            </a:pPr>
            <a:r>
              <a:rPr lang="en-GB" sz="2400" dirty="0">
                <a:latin typeface="Arial"/>
                <a:cs typeface="Arial"/>
              </a:rPr>
              <a:t>sharing information appropriately</a:t>
            </a:r>
          </a:p>
          <a:p>
            <a:pPr marL="342900" indent="-342900">
              <a:lnSpc>
                <a:spcPct val="120000"/>
              </a:lnSpc>
              <a:buClr>
                <a:schemeClr val="accent6"/>
              </a:buClr>
              <a:buFont typeface="Arial" panose="020B0604020202020204" pitchFamily="34" charset="0"/>
              <a:buChar char="•"/>
            </a:pPr>
            <a:r>
              <a:rPr lang="en-GB" sz="2400" dirty="0">
                <a:latin typeface="Arial"/>
                <a:cs typeface="Arial"/>
              </a:rPr>
              <a:t>giving feedback to others (positive and constructive)</a:t>
            </a:r>
          </a:p>
          <a:p>
            <a:pPr marL="342900" indent="-342900">
              <a:lnSpc>
                <a:spcPct val="120000"/>
              </a:lnSpc>
              <a:buClr>
                <a:schemeClr val="accent6"/>
              </a:buClr>
              <a:buFont typeface="Arial" panose="020B0604020202020204" pitchFamily="34" charset="0"/>
              <a:buChar char="•"/>
            </a:pPr>
            <a:r>
              <a:rPr lang="en-GB" sz="2400" dirty="0">
                <a:latin typeface="Arial"/>
                <a:cs typeface="Arial"/>
              </a:rPr>
              <a:t>recognising others’ strengths and differences</a:t>
            </a:r>
          </a:p>
          <a:p>
            <a:pPr marL="342900" indent="-342900">
              <a:lnSpc>
                <a:spcPct val="120000"/>
              </a:lnSpc>
              <a:buClr>
                <a:schemeClr val="accent6"/>
              </a:buClr>
              <a:buFont typeface="Arial" panose="020B0604020202020204" pitchFamily="34" charset="0"/>
              <a:buChar char="•"/>
            </a:pPr>
            <a:r>
              <a:rPr lang="en-GB" sz="2400" dirty="0">
                <a:latin typeface="Arial"/>
                <a:cs typeface="Arial"/>
              </a:rPr>
              <a:t>asking for help, advice or guidance when needed</a:t>
            </a:r>
          </a:p>
          <a:p>
            <a:pPr marL="342900" indent="-342900">
              <a:lnSpc>
                <a:spcPct val="120000"/>
              </a:lnSpc>
              <a:buClr>
                <a:schemeClr val="accent6"/>
              </a:buClr>
              <a:buFont typeface="Arial" panose="020B0604020202020204" pitchFamily="34" charset="0"/>
              <a:buChar char="•"/>
            </a:pPr>
            <a:r>
              <a:rPr lang="en-GB" sz="2400" dirty="0">
                <a:latin typeface="Arial"/>
                <a:cs typeface="Arial"/>
              </a:rPr>
              <a:t>developing informal team customs</a:t>
            </a:r>
          </a:p>
          <a:p>
            <a:pPr marL="342900" indent="-342900">
              <a:lnSpc>
                <a:spcPct val="120000"/>
              </a:lnSpc>
              <a:buClr>
                <a:schemeClr val="accent6"/>
              </a:buClr>
              <a:buFont typeface="Arial" panose="020B0604020202020204" pitchFamily="34" charset="0"/>
              <a:buChar char="•"/>
            </a:pPr>
            <a:r>
              <a:rPr lang="en-GB" sz="2400" dirty="0">
                <a:latin typeface="Arial"/>
                <a:cs typeface="Arial"/>
              </a:rPr>
              <a:t>remembering small things matter to people.</a:t>
            </a:r>
          </a:p>
        </p:txBody>
      </p:sp>
    </p:spTree>
    <p:extLst>
      <p:ext uri="{BB962C8B-B14F-4D97-AF65-F5344CB8AC3E}">
        <p14:creationId xmlns:p14="http://schemas.microsoft.com/office/powerpoint/2010/main" val="2798676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4113678"/>
          </a:xfrm>
        </p:spPr>
        <p:txBody>
          <a:bodyPr>
            <a:normAutofit/>
          </a:bodyPr>
          <a:lstStyle/>
          <a:p>
            <a:pPr marL="0" indent="0">
              <a:buNone/>
            </a:pPr>
            <a:r>
              <a:rPr lang="en-US" sz="2400" dirty="0">
                <a:latin typeface="Arial"/>
                <a:cs typeface="Arial"/>
              </a:rPr>
              <a:t>“Healthcare isn’t delivered by individuals working in isolation, but by complex systems that cross disciplinary and </a:t>
            </a:r>
            <a:r>
              <a:rPr lang="en-US" sz="2400" dirty="0" err="1">
                <a:latin typeface="Arial"/>
                <a:cs typeface="Arial"/>
              </a:rPr>
              <a:t>organisational</a:t>
            </a:r>
            <a:r>
              <a:rPr lang="en-US" sz="2400" dirty="0">
                <a:latin typeface="Arial"/>
                <a:cs typeface="Arial"/>
              </a:rPr>
              <a:t> boundaries. </a:t>
            </a:r>
            <a:endParaRPr lang="en-US" sz="3600" dirty="0"/>
          </a:p>
          <a:p>
            <a:pPr marL="0" indent="0" algn="ctr">
              <a:buNone/>
            </a:pPr>
            <a:endParaRPr lang="en-US" sz="2400" dirty="0">
              <a:latin typeface="Arial"/>
              <a:cs typeface="Arial"/>
            </a:endParaRPr>
          </a:p>
          <a:p>
            <a:pPr marL="0" indent="0">
              <a:buNone/>
            </a:pPr>
            <a:r>
              <a:rPr lang="en-US" sz="2400" dirty="0">
                <a:latin typeface="Arial"/>
                <a:cs typeface="Arial"/>
              </a:rPr>
              <a:t>Effective clinicians need to understand those systems, be able to work within, and to continually improve those systems for the benefit of society and those we serve.”</a:t>
            </a:r>
            <a:endParaRPr lang="en-US" sz="3600" dirty="0"/>
          </a:p>
          <a:p>
            <a:pPr marL="0" indent="0" algn="ctr">
              <a:buNone/>
            </a:pPr>
            <a:endParaRPr lang="en-US" sz="2800" i="1" dirty="0"/>
          </a:p>
          <a:p>
            <a:pPr marL="0" indent="0">
              <a:buNone/>
            </a:pPr>
            <a:r>
              <a:rPr lang="en-US" sz="2400" dirty="0">
                <a:latin typeface="Arial"/>
                <a:cs typeface="Arial"/>
              </a:rPr>
              <a:t>NHS England </a:t>
            </a:r>
            <a:endParaRPr lang="en-GB" sz="2400" dirty="0"/>
          </a:p>
        </p:txBody>
      </p:sp>
    </p:spTree>
    <p:extLst>
      <p:ext uri="{BB962C8B-B14F-4D97-AF65-F5344CB8AC3E}">
        <p14:creationId xmlns:p14="http://schemas.microsoft.com/office/powerpoint/2010/main" val="79439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Final reflection</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fontScale="77500" lnSpcReduction="20000"/>
          </a:bodyPr>
          <a:lstStyle/>
          <a:p>
            <a:pPr marL="342900" indent="-342900">
              <a:lnSpc>
                <a:spcPct val="120000"/>
              </a:lnSpc>
              <a:buFont typeface="Arial" panose="020B0604020202020204" pitchFamily="34" charset="0"/>
              <a:buChar char="•"/>
            </a:pPr>
            <a:r>
              <a:rPr lang="en-GB" sz="2400" dirty="0">
                <a:latin typeface="Arial"/>
                <a:cs typeface="Arial"/>
              </a:rPr>
              <a:t>What are your preferences:</a:t>
            </a:r>
          </a:p>
          <a:p>
            <a:pPr marL="0" indent="0">
              <a:lnSpc>
                <a:spcPct val="120000"/>
              </a:lnSpc>
              <a:buNone/>
            </a:pPr>
            <a:r>
              <a:rPr lang="en-GB" sz="2400" dirty="0">
                <a:latin typeface="Arial"/>
                <a:cs typeface="Arial"/>
              </a:rPr>
              <a:t>	- Managing day to day responsibilities?</a:t>
            </a:r>
          </a:p>
          <a:p>
            <a:pPr marL="0" indent="0">
              <a:lnSpc>
                <a:spcPct val="120000"/>
              </a:lnSpc>
              <a:buNone/>
            </a:pPr>
            <a:r>
              <a:rPr lang="en-GB" sz="2400" dirty="0">
                <a:latin typeface="Arial"/>
                <a:cs typeface="Arial"/>
              </a:rPr>
              <a:t>	- Leading a team and having a positive influence?</a:t>
            </a:r>
          </a:p>
          <a:p>
            <a:pPr marL="342900" indent="-342900">
              <a:lnSpc>
                <a:spcPct val="120000"/>
              </a:lnSpc>
              <a:buFont typeface="Arial" panose="020B0604020202020204" pitchFamily="34" charset="0"/>
              <a:buChar char="•"/>
            </a:pPr>
            <a:r>
              <a:rPr lang="en-GB" sz="2400" dirty="0">
                <a:latin typeface="Arial"/>
                <a:cs typeface="Arial"/>
              </a:rPr>
              <a:t>When you ask someone to do a task, do you say:	</a:t>
            </a:r>
          </a:p>
          <a:p>
            <a:pPr marL="0" indent="0">
              <a:lnSpc>
                <a:spcPct val="120000"/>
              </a:lnSpc>
              <a:buNone/>
            </a:pPr>
            <a:r>
              <a:rPr lang="en-GB" sz="2400" dirty="0">
                <a:latin typeface="Arial"/>
                <a:cs typeface="Arial"/>
              </a:rPr>
              <a:t>	- Can you do this please?</a:t>
            </a:r>
          </a:p>
          <a:p>
            <a:pPr marL="0" indent="0">
              <a:lnSpc>
                <a:spcPct val="120000"/>
              </a:lnSpc>
              <a:buNone/>
            </a:pPr>
            <a:r>
              <a:rPr lang="en-GB" sz="2400" dirty="0">
                <a:latin typeface="Arial"/>
                <a:cs typeface="Arial"/>
              </a:rPr>
              <a:t>	- Never mind, I’ll do it myself.</a:t>
            </a:r>
          </a:p>
          <a:p>
            <a:pPr marL="0" indent="0">
              <a:lnSpc>
                <a:spcPct val="120000"/>
              </a:lnSpc>
              <a:buNone/>
            </a:pPr>
            <a:r>
              <a:rPr lang="en-GB" sz="2400" dirty="0">
                <a:latin typeface="Arial"/>
                <a:cs typeface="Arial"/>
              </a:rPr>
              <a:t>	- Could you do this for me please and I’ll help you?</a:t>
            </a:r>
          </a:p>
          <a:p>
            <a:pPr marL="342900" indent="-342900">
              <a:lnSpc>
                <a:spcPct val="120000"/>
              </a:lnSpc>
              <a:buFont typeface="Arial" panose="020B0604020202020204" pitchFamily="34" charset="0"/>
              <a:buChar char="•"/>
            </a:pPr>
            <a:r>
              <a:rPr lang="en-GB" sz="2400" dirty="0">
                <a:latin typeface="Arial"/>
                <a:cs typeface="Arial"/>
              </a:rPr>
              <a:t>Do you prefer to work alone or in a team?</a:t>
            </a:r>
          </a:p>
          <a:p>
            <a:pPr marL="342900" indent="-342900">
              <a:lnSpc>
                <a:spcPct val="120000"/>
              </a:lnSpc>
              <a:buFont typeface="Arial" panose="020B0604020202020204" pitchFamily="34" charset="0"/>
              <a:buChar char="•"/>
            </a:pPr>
            <a:r>
              <a:rPr lang="en-GB" sz="2400" dirty="0">
                <a:latin typeface="Arial"/>
                <a:cs typeface="Arial"/>
              </a:rPr>
              <a:t>What does the team mean to you?</a:t>
            </a:r>
          </a:p>
          <a:p>
            <a:pPr marL="342900" indent="-342900">
              <a:lnSpc>
                <a:spcPct val="120000"/>
              </a:lnSpc>
              <a:buFont typeface="Arial" panose="020B0604020202020204" pitchFamily="34" charset="0"/>
              <a:buChar char="•"/>
            </a:pPr>
            <a:r>
              <a:rPr lang="en-GB" sz="2400" dirty="0">
                <a:latin typeface="Arial"/>
                <a:cs typeface="Arial"/>
              </a:rPr>
              <a:t>At work do you:</a:t>
            </a:r>
          </a:p>
          <a:p>
            <a:pPr marL="0" indent="0">
              <a:lnSpc>
                <a:spcPct val="120000"/>
              </a:lnSpc>
              <a:buNone/>
            </a:pPr>
            <a:r>
              <a:rPr lang="en-GB" sz="2400" dirty="0">
                <a:latin typeface="Arial"/>
                <a:cs typeface="Arial"/>
              </a:rPr>
              <a:t>	- prefer to observe others and delegate tasks?</a:t>
            </a:r>
          </a:p>
          <a:p>
            <a:pPr marL="0" indent="0">
              <a:lnSpc>
                <a:spcPct val="120000"/>
              </a:lnSpc>
              <a:buNone/>
            </a:pPr>
            <a:r>
              <a:rPr lang="en-GB" sz="2400" dirty="0">
                <a:latin typeface="Arial"/>
                <a:cs typeface="Arial"/>
              </a:rPr>
              <a:t>	- carry out your role and responsibilities?</a:t>
            </a:r>
          </a:p>
          <a:p>
            <a:pPr marL="0" indent="0">
              <a:lnSpc>
                <a:spcPct val="120000"/>
              </a:lnSpc>
              <a:buNone/>
            </a:pPr>
            <a:r>
              <a:rPr lang="en-GB" sz="2400" dirty="0">
                <a:latin typeface="Arial"/>
                <a:cs typeface="Arial"/>
              </a:rPr>
              <a:t>	- do your own role and support others?</a:t>
            </a:r>
          </a:p>
        </p:txBody>
      </p:sp>
    </p:spTree>
    <p:extLst>
      <p:ext uri="{BB962C8B-B14F-4D97-AF65-F5344CB8AC3E}">
        <p14:creationId xmlns:p14="http://schemas.microsoft.com/office/powerpoint/2010/main" val="230921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References</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4113678"/>
          </a:xfrm>
        </p:spPr>
        <p:txBody>
          <a:bodyPr>
            <a:normAutofit fontScale="62500" lnSpcReduction="20000"/>
          </a:bodyPr>
          <a:lstStyle/>
          <a:p>
            <a:pPr marL="571500" indent="-571500">
              <a:lnSpc>
                <a:spcPct val="120000"/>
              </a:lnSpc>
              <a:buClr>
                <a:schemeClr val="accent6"/>
              </a:buClr>
              <a:buFont typeface="Arial" panose="020B0604020202020204" pitchFamily="34" charset="0"/>
              <a:buChar char="•"/>
            </a:pPr>
            <a:r>
              <a:rPr lang="en-GB" sz="3600" b="0" dirty="0">
                <a:latin typeface="Arial"/>
                <a:cs typeface="Arial"/>
              </a:rPr>
              <a:t>Drucker, P., The Practice of Management, Harper, New York, 1954; Heinemann, London, 1955; revised edition, Butterworth-Heinemann, 2007</a:t>
            </a:r>
          </a:p>
          <a:p>
            <a:pPr marL="571500" indent="-571500">
              <a:lnSpc>
                <a:spcPct val="120000"/>
              </a:lnSpc>
              <a:buClr>
                <a:schemeClr val="accent6"/>
              </a:buClr>
              <a:buFont typeface="Arial" panose="020B0604020202020204" pitchFamily="34" charset="0"/>
              <a:buChar char="•"/>
            </a:pPr>
            <a:r>
              <a:rPr lang="en-GB" sz="3600" b="0" dirty="0">
                <a:latin typeface="Arial"/>
                <a:cs typeface="Arial"/>
              </a:rPr>
              <a:t>Hersey, P (1985).  The Situational Leader.  Warner Books, New York</a:t>
            </a:r>
          </a:p>
          <a:p>
            <a:pPr marL="571500" indent="-571500">
              <a:lnSpc>
                <a:spcPct val="120000"/>
              </a:lnSpc>
              <a:buClr>
                <a:schemeClr val="accent6"/>
              </a:buClr>
              <a:buFont typeface="Arial" panose="020B0604020202020204" pitchFamily="34" charset="0"/>
              <a:buChar char="•"/>
            </a:pPr>
            <a:r>
              <a:rPr lang="en-GB" sz="3600" b="0" dirty="0">
                <a:latin typeface="Arial"/>
                <a:cs typeface="Arial"/>
              </a:rPr>
              <a:t>World Health Organization. (2010) Framework for action on interprofessional education and collaborative practice:</a:t>
            </a:r>
            <a:r>
              <a:rPr lang="en-GB" sz="3600" b="0" dirty="0">
                <a:latin typeface="Arial"/>
                <a:cs typeface="Arial"/>
                <a:hlinkClick r:id="rId3"/>
              </a:rPr>
              <a:t> https://www.who.int/publications/i/item/framework-for-action-on-interprofessional-education-collaborative-practice</a:t>
            </a:r>
            <a:r>
              <a:rPr lang="en-GB" sz="3600" b="0" dirty="0">
                <a:latin typeface="Arial"/>
                <a:cs typeface="Arial"/>
              </a:rPr>
              <a:t>, Geneva, Switzerland: WHO</a:t>
            </a:r>
          </a:p>
          <a:p>
            <a:pPr marL="571500" indent="-571500">
              <a:lnSpc>
                <a:spcPct val="120000"/>
              </a:lnSpc>
              <a:buClr>
                <a:schemeClr val="accent6"/>
              </a:buClr>
              <a:buFont typeface="Arial" panose="020B0604020202020204" pitchFamily="34" charset="0"/>
              <a:buChar char="•"/>
            </a:pPr>
            <a:r>
              <a:rPr lang="en-GB" sz="3600" b="0" dirty="0">
                <a:latin typeface="Arial"/>
                <a:cs typeface="Arial"/>
                <a:hlinkClick r:id="rId4"/>
              </a:rPr>
              <a:t>https://www.hee.nhs.uk/our-work/enhancing-generalist-skills/enhance-learning-resources/handbook/cross-cutting-themes/leadership</a:t>
            </a:r>
            <a:endParaRPr lang="en-GB" sz="3600" b="0" dirty="0">
              <a:latin typeface="Arial"/>
              <a:cs typeface="Arial"/>
            </a:endParaRPr>
          </a:p>
          <a:p>
            <a:pPr marL="571500" indent="-571500">
              <a:lnSpc>
                <a:spcPct val="120000"/>
              </a:lnSpc>
              <a:buClr>
                <a:schemeClr val="accent6"/>
              </a:buClr>
              <a:buFont typeface="Arial" panose="020B0604020202020204" pitchFamily="34" charset="0"/>
              <a:buChar char="•"/>
            </a:pPr>
            <a:endParaRPr lang="en-GB" sz="3600" b="0" dirty="0">
              <a:latin typeface="Arial"/>
              <a:cs typeface="Arial"/>
            </a:endParaRPr>
          </a:p>
          <a:p>
            <a:pPr marL="571500" indent="-571500">
              <a:lnSpc>
                <a:spcPct val="120000"/>
              </a:lnSpc>
              <a:buClr>
                <a:schemeClr val="accent6"/>
              </a:buClr>
              <a:buFont typeface="Arial" panose="020B0604020202020204" pitchFamily="34" charset="0"/>
              <a:buChar char="•"/>
            </a:pPr>
            <a:endParaRPr lang="en-GB" sz="3600" b="0" dirty="0">
              <a:latin typeface="Arial"/>
              <a:cs typeface="Arial"/>
            </a:endParaRPr>
          </a:p>
          <a:p>
            <a:pPr marL="571500" indent="-571500">
              <a:lnSpc>
                <a:spcPct val="120000"/>
              </a:lnSpc>
              <a:buClr>
                <a:schemeClr val="accent6"/>
              </a:buClr>
              <a:buFont typeface="Arial" panose="020B0604020202020204" pitchFamily="34" charset="0"/>
              <a:buChar char="•"/>
            </a:pPr>
            <a:endParaRPr lang="en-GB" sz="3600" b="0" dirty="0">
              <a:latin typeface="Arial"/>
              <a:cs typeface="Arial"/>
            </a:endParaRPr>
          </a:p>
        </p:txBody>
      </p:sp>
    </p:spTree>
    <p:extLst>
      <p:ext uri="{BB962C8B-B14F-4D97-AF65-F5344CB8AC3E}">
        <p14:creationId xmlns:p14="http://schemas.microsoft.com/office/powerpoint/2010/main" val="79227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Acknowledgments</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862385"/>
          </a:xfrm>
        </p:spPr>
        <p:txBody>
          <a:bodyPr>
            <a:normAutofit fontScale="85000" lnSpcReduction="20000"/>
          </a:bodyPr>
          <a:lstStyle/>
          <a:p>
            <a:pPr>
              <a:lnSpc>
                <a:spcPct val="120000"/>
              </a:lnSpc>
            </a:pPr>
            <a:endParaRPr lang="en-GB" sz="2800" dirty="0"/>
          </a:p>
          <a:p>
            <a:pPr>
              <a:lnSpc>
                <a:spcPct val="120000"/>
              </a:lnSpc>
            </a:pPr>
            <a:r>
              <a:rPr lang="en-GB" sz="2800" dirty="0"/>
              <a:t>Written and developed by Desiree Cox, </a:t>
            </a:r>
            <a:r>
              <a:rPr lang="en-GB" sz="2800" dirty="0" err="1"/>
              <a:t>CapitalNurse</a:t>
            </a:r>
            <a:r>
              <a:rPr lang="en-GB" sz="2800" dirty="0"/>
              <a:t> Preceptorship Project Manager and National Preceptorship Programme Lead, NHS England.</a:t>
            </a:r>
          </a:p>
          <a:p>
            <a:pPr>
              <a:lnSpc>
                <a:spcPct val="120000"/>
              </a:lnSpc>
            </a:pPr>
            <a:endParaRPr lang="en-GB" sz="2800" dirty="0"/>
          </a:p>
          <a:p>
            <a:pPr>
              <a:lnSpc>
                <a:spcPct val="120000"/>
              </a:lnSpc>
            </a:pPr>
            <a:r>
              <a:rPr lang="en-GB" sz="2800" dirty="0"/>
              <a:t>With thanks to:</a:t>
            </a:r>
          </a:p>
          <a:p>
            <a:pPr>
              <a:lnSpc>
                <a:spcPct val="120000"/>
              </a:lnSpc>
            </a:pPr>
            <a:endParaRPr lang="en-GB" sz="2800" dirty="0"/>
          </a:p>
          <a:p>
            <a:pPr marL="457200" indent="-457200">
              <a:lnSpc>
                <a:spcPct val="120000"/>
              </a:lnSpc>
              <a:buClr>
                <a:schemeClr val="accent6"/>
              </a:buClr>
              <a:buFont typeface="Arial" panose="020B0604020202020204" pitchFamily="34" charset="0"/>
              <a:buChar char="•"/>
            </a:pPr>
            <a:r>
              <a:rPr lang="en-GB" sz="2800" dirty="0"/>
              <a:t>Maddy Cox, Clinical Nurse Specialist, Epsom &amp; St Helier</a:t>
            </a:r>
          </a:p>
          <a:p>
            <a:pPr marL="457200" indent="-457200">
              <a:lnSpc>
                <a:spcPct val="120000"/>
              </a:lnSpc>
              <a:buClr>
                <a:schemeClr val="accent6"/>
              </a:buClr>
              <a:buFont typeface="Arial" panose="020B0604020202020204" pitchFamily="34" charset="0"/>
              <a:buChar char="•"/>
            </a:pPr>
            <a:r>
              <a:rPr lang="en-GB" sz="2800" dirty="0"/>
              <a:t>Hannah </a:t>
            </a:r>
            <a:r>
              <a:rPr lang="en-GB" sz="2800" dirty="0" err="1"/>
              <a:t>Fosbery</a:t>
            </a:r>
            <a:r>
              <a:rPr lang="en-GB" sz="2800" dirty="0"/>
              <a:t>, Preceptorship Lead, UCLH</a:t>
            </a:r>
          </a:p>
          <a:p>
            <a:pPr marL="457200" indent="-457200">
              <a:lnSpc>
                <a:spcPct val="120000"/>
              </a:lnSpc>
              <a:buClr>
                <a:schemeClr val="accent6"/>
              </a:buClr>
              <a:buFont typeface="Arial" panose="020B0604020202020204" pitchFamily="34" charset="0"/>
              <a:buChar char="•"/>
            </a:pPr>
            <a:r>
              <a:rPr lang="en-GB" sz="2800" dirty="0"/>
              <a:t>Jake Chambers, Preceptorship Lead, </a:t>
            </a:r>
            <a:r>
              <a:rPr lang="en-GB" sz="2800" dirty="0" err="1"/>
              <a:t>Oxleas</a:t>
            </a:r>
            <a:endParaRPr lang="en-GB" sz="2800" dirty="0"/>
          </a:p>
          <a:p>
            <a:pPr marL="457200" indent="-457200">
              <a:lnSpc>
                <a:spcPct val="120000"/>
              </a:lnSpc>
              <a:buClr>
                <a:schemeClr val="accent6"/>
              </a:buClr>
              <a:buFont typeface="Arial" panose="020B0604020202020204" pitchFamily="34" charset="0"/>
              <a:buChar char="•"/>
            </a:pPr>
            <a:r>
              <a:rPr lang="en-GB" sz="2800" dirty="0"/>
              <a:t>Riina Hilton, Preceptorship Lead, NELFT</a:t>
            </a:r>
            <a:br>
              <a:rPr lang="en-GB" sz="2800" dirty="0"/>
            </a:br>
            <a:endParaRPr lang="en-GB" sz="2800" dirty="0"/>
          </a:p>
          <a:p>
            <a:pPr>
              <a:lnSpc>
                <a:spcPct val="120000"/>
              </a:lnSpc>
            </a:pPr>
            <a:endParaRPr lang="en-GB" sz="2800" dirty="0"/>
          </a:p>
          <a:p>
            <a:pPr>
              <a:lnSpc>
                <a:spcPct val="120000"/>
              </a:lnSpc>
            </a:pPr>
            <a:endParaRPr lang="en-GB" sz="2800" dirty="0"/>
          </a:p>
        </p:txBody>
      </p:sp>
    </p:spTree>
    <p:extLst>
      <p:ext uri="{BB962C8B-B14F-4D97-AF65-F5344CB8AC3E}">
        <p14:creationId xmlns:p14="http://schemas.microsoft.com/office/powerpoint/2010/main" val="3027154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Reflection</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4113678"/>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2400" dirty="0"/>
              <a:t>Consider the differences between leadership and management in your workplace and identify examples when each is used</a:t>
            </a:r>
          </a:p>
        </p:txBody>
      </p:sp>
    </p:spTree>
    <p:extLst>
      <p:ext uri="{BB962C8B-B14F-4D97-AF65-F5344CB8AC3E}">
        <p14:creationId xmlns:p14="http://schemas.microsoft.com/office/powerpoint/2010/main" val="3897799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Leadership vs Management</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4862384"/>
          </a:xfrm>
        </p:spPr>
        <p:txBody>
          <a:bodyPr>
            <a:normAutofit/>
          </a:bodyPr>
          <a:lstStyle/>
          <a:p>
            <a:pPr>
              <a:lnSpc>
                <a:spcPct val="100000"/>
              </a:lnSpc>
              <a:spcAft>
                <a:spcPts val="1200"/>
              </a:spcAft>
              <a:buClr>
                <a:schemeClr val="accent6"/>
              </a:buClr>
            </a:pPr>
            <a:r>
              <a:rPr lang="en-GB" sz="2400" dirty="0"/>
              <a:t>Whilst the terms ‘leadership’ and ‘management’ are used interchangeably, there is a difference between the two.  Both are required of clinicians in different situations:</a:t>
            </a:r>
            <a:br>
              <a:rPr lang="en-GB" sz="2400" dirty="0"/>
            </a:br>
            <a:endParaRPr lang="en-GB" sz="2400" dirty="0"/>
          </a:p>
          <a:p>
            <a:pPr marL="342900" indent="-342900">
              <a:lnSpc>
                <a:spcPct val="100000"/>
              </a:lnSpc>
              <a:spcAft>
                <a:spcPts val="1200"/>
              </a:spcAft>
              <a:buClr>
                <a:schemeClr val="accent6"/>
              </a:buClr>
              <a:buFont typeface="Arial" panose="020B0604020202020204" pitchFamily="34" charset="0"/>
              <a:buChar char="•"/>
            </a:pPr>
            <a:r>
              <a:rPr lang="en-GB" sz="2400" b="1" dirty="0"/>
              <a:t>Management</a:t>
            </a:r>
            <a:r>
              <a:rPr lang="en-GB" sz="2400" dirty="0"/>
              <a:t> is operational and day-to-day. It involves organising people, resources and time, resolving conflicts, putting together the rota, solving problems and managing a shift, team or service. </a:t>
            </a:r>
            <a:br>
              <a:rPr lang="en-GB" sz="2400" dirty="0"/>
            </a:br>
            <a:endParaRPr lang="en-GB" sz="2400" dirty="0"/>
          </a:p>
          <a:p>
            <a:pPr marL="342900" indent="-342900">
              <a:lnSpc>
                <a:spcPct val="100000"/>
              </a:lnSpc>
              <a:spcAft>
                <a:spcPts val="1200"/>
              </a:spcAft>
              <a:buClr>
                <a:schemeClr val="accent6"/>
              </a:buClr>
              <a:buFont typeface="Arial" panose="020B0604020202020204" pitchFamily="34" charset="0"/>
              <a:buChar char="•"/>
            </a:pPr>
            <a:r>
              <a:rPr lang="en-GB" sz="2400" b="1" dirty="0"/>
              <a:t>Leadership</a:t>
            </a:r>
            <a:r>
              <a:rPr lang="en-GB" sz="2400" dirty="0"/>
              <a:t> is taking the lead in influencing people and focus on the common goal and outcome. Leadership is collaborative, compassionate and inclusive.</a:t>
            </a:r>
          </a:p>
        </p:txBody>
      </p:sp>
    </p:spTree>
    <p:extLst>
      <p:ext uri="{BB962C8B-B14F-4D97-AF65-F5344CB8AC3E}">
        <p14:creationId xmlns:p14="http://schemas.microsoft.com/office/powerpoint/2010/main" val="2049775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Leadership in Nursing</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4862384"/>
          </a:xfrm>
        </p:spPr>
        <p:txBody>
          <a:bodyPr>
            <a:normAutofit/>
          </a:bodyPr>
          <a:lstStyle/>
          <a:p>
            <a:pPr>
              <a:lnSpc>
                <a:spcPct val="100000"/>
              </a:lnSpc>
              <a:spcAft>
                <a:spcPts val="1200"/>
              </a:spcAft>
              <a:buClr>
                <a:schemeClr val="accent6"/>
              </a:buClr>
            </a:pPr>
            <a:r>
              <a:rPr lang="en-GB" sz="2400" dirty="0"/>
              <a:t>“You should be a model of integrity and leadership for others to aspire to. </a:t>
            </a:r>
          </a:p>
          <a:p>
            <a:pPr>
              <a:lnSpc>
                <a:spcPct val="100000"/>
              </a:lnSpc>
              <a:spcAft>
                <a:spcPts val="1200"/>
              </a:spcAft>
              <a:buClr>
                <a:schemeClr val="accent6"/>
              </a:buClr>
            </a:pPr>
            <a:endParaRPr lang="en-GB" sz="2400" dirty="0"/>
          </a:p>
          <a:p>
            <a:pPr>
              <a:lnSpc>
                <a:spcPct val="100000"/>
              </a:lnSpc>
              <a:spcAft>
                <a:spcPts val="1200"/>
              </a:spcAft>
              <a:buClr>
                <a:schemeClr val="accent6"/>
              </a:buClr>
            </a:pPr>
            <a:r>
              <a:rPr lang="en-GB" sz="2400" dirty="0"/>
              <a:t>This should lead to trust and confidence in the professions from patients, people receiving care, other health and care professionals and the public.”</a:t>
            </a:r>
          </a:p>
          <a:p>
            <a:pPr>
              <a:lnSpc>
                <a:spcPct val="100000"/>
              </a:lnSpc>
              <a:spcAft>
                <a:spcPts val="1200"/>
              </a:spcAft>
              <a:buClr>
                <a:schemeClr val="accent6"/>
              </a:buClr>
            </a:pPr>
            <a:endParaRPr lang="en-GB" sz="2400" dirty="0"/>
          </a:p>
          <a:p>
            <a:pPr>
              <a:lnSpc>
                <a:spcPct val="100000"/>
              </a:lnSpc>
              <a:spcAft>
                <a:spcPts val="1200"/>
              </a:spcAft>
              <a:buClr>
                <a:schemeClr val="accent6"/>
              </a:buClr>
            </a:pPr>
            <a:r>
              <a:rPr lang="en-GB" sz="2400" dirty="0"/>
              <a:t>NMC Code</a:t>
            </a:r>
          </a:p>
        </p:txBody>
      </p:sp>
    </p:spTree>
    <p:extLst>
      <p:ext uri="{BB962C8B-B14F-4D97-AF65-F5344CB8AC3E}">
        <p14:creationId xmlns:p14="http://schemas.microsoft.com/office/powerpoint/2010/main" val="3989381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Leadership in Nursing</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5053839"/>
          </a:xfrm>
        </p:spPr>
        <p:txBody>
          <a:bodyPr>
            <a:normAutofit fontScale="85000" lnSpcReduction="20000"/>
          </a:bodyPr>
          <a:lstStyle/>
          <a:p>
            <a:pPr>
              <a:lnSpc>
                <a:spcPct val="100000"/>
              </a:lnSpc>
              <a:spcAft>
                <a:spcPts val="1200"/>
              </a:spcAft>
              <a:buClr>
                <a:schemeClr val="accent6"/>
              </a:buClr>
            </a:pPr>
            <a:r>
              <a:rPr lang="en-GB" sz="2400" dirty="0"/>
              <a:t>Good leadership in healthcare has been linked to increased patient satisfaction, better patient care and improved patient outcomes. This includes:</a:t>
            </a:r>
          </a:p>
          <a:p>
            <a:pPr marL="342900" indent="-342900">
              <a:lnSpc>
                <a:spcPct val="100000"/>
              </a:lnSpc>
              <a:spcAft>
                <a:spcPts val="1200"/>
              </a:spcAft>
              <a:buClr>
                <a:schemeClr val="accent6"/>
              </a:buClr>
              <a:buFont typeface="Arial" panose="020B0604020202020204" pitchFamily="34" charset="0"/>
              <a:buChar char="•"/>
            </a:pPr>
            <a:r>
              <a:rPr lang="en-GB" sz="2400" dirty="0"/>
              <a:t>acting as a role model</a:t>
            </a:r>
          </a:p>
          <a:p>
            <a:pPr marL="342900" indent="-342900">
              <a:lnSpc>
                <a:spcPct val="100000"/>
              </a:lnSpc>
              <a:spcAft>
                <a:spcPts val="1200"/>
              </a:spcAft>
              <a:buClr>
                <a:schemeClr val="accent6"/>
              </a:buClr>
              <a:buFont typeface="Arial" panose="020B0604020202020204" pitchFamily="34" charset="0"/>
              <a:buChar char="•"/>
            </a:pPr>
            <a:r>
              <a:rPr lang="en-GB" sz="2400" dirty="0"/>
              <a:t>advocating for a patient</a:t>
            </a:r>
          </a:p>
          <a:p>
            <a:pPr marL="342900" indent="-342900">
              <a:lnSpc>
                <a:spcPct val="100000"/>
              </a:lnSpc>
              <a:spcAft>
                <a:spcPts val="1200"/>
              </a:spcAft>
              <a:buClr>
                <a:schemeClr val="accent6"/>
              </a:buClr>
              <a:buFont typeface="Arial" panose="020B0604020202020204" pitchFamily="34" charset="0"/>
              <a:buChar char="•"/>
            </a:pPr>
            <a:r>
              <a:rPr lang="en-GB" sz="2400" dirty="0"/>
              <a:t>taking responsibility and following duty of candour</a:t>
            </a:r>
          </a:p>
          <a:p>
            <a:pPr marL="342900" indent="-342900">
              <a:lnSpc>
                <a:spcPct val="100000"/>
              </a:lnSpc>
              <a:spcAft>
                <a:spcPts val="1200"/>
              </a:spcAft>
              <a:buClr>
                <a:schemeClr val="accent6"/>
              </a:buClr>
              <a:buFont typeface="Arial" panose="020B0604020202020204" pitchFamily="34" charset="0"/>
              <a:buChar char="•"/>
            </a:pPr>
            <a:r>
              <a:rPr lang="en-GB" sz="2400" dirty="0"/>
              <a:t>raising concerns</a:t>
            </a:r>
          </a:p>
          <a:p>
            <a:pPr marL="342900" indent="-342900">
              <a:lnSpc>
                <a:spcPct val="100000"/>
              </a:lnSpc>
              <a:spcAft>
                <a:spcPts val="1200"/>
              </a:spcAft>
              <a:buClr>
                <a:schemeClr val="accent6"/>
              </a:buClr>
              <a:buFont typeface="Arial" panose="020B0604020202020204" pitchFamily="34" charset="0"/>
              <a:buChar char="•"/>
            </a:pPr>
            <a:r>
              <a:rPr lang="en-GB" sz="2400" dirty="0"/>
              <a:t>taking charge in emergency situations (within scope of practice)</a:t>
            </a:r>
          </a:p>
          <a:p>
            <a:pPr marL="342900" indent="-342900">
              <a:lnSpc>
                <a:spcPct val="100000"/>
              </a:lnSpc>
              <a:spcAft>
                <a:spcPts val="1200"/>
              </a:spcAft>
              <a:buClr>
                <a:schemeClr val="accent6"/>
              </a:buClr>
              <a:buFont typeface="Arial" panose="020B0604020202020204" pitchFamily="34" charset="0"/>
              <a:buChar char="•"/>
            </a:pPr>
            <a:r>
              <a:rPr lang="en-GB" sz="2400" dirty="0"/>
              <a:t>managing challenges</a:t>
            </a:r>
          </a:p>
          <a:p>
            <a:pPr marL="342900" indent="-342900">
              <a:lnSpc>
                <a:spcPct val="100000"/>
              </a:lnSpc>
              <a:spcAft>
                <a:spcPts val="1200"/>
              </a:spcAft>
              <a:buClr>
                <a:schemeClr val="accent6"/>
              </a:buClr>
              <a:buFont typeface="Arial" panose="020B0604020202020204" pitchFamily="34" charset="0"/>
              <a:buChar char="•"/>
            </a:pPr>
            <a:r>
              <a:rPr lang="en-GB" sz="2400" dirty="0"/>
              <a:t>looking for ways to improve patient experience</a:t>
            </a:r>
          </a:p>
          <a:p>
            <a:pPr marL="342900" indent="-342900">
              <a:lnSpc>
                <a:spcPct val="100000"/>
              </a:lnSpc>
              <a:spcAft>
                <a:spcPts val="1200"/>
              </a:spcAft>
              <a:buClr>
                <a:schemeClr val="accent6"/>
              </a:buClr>
              <a:buFont typeface="Arial" panose="020B0604020202020204" pitchFamily="34" charset="0"/>
              <a:buChar char="•"/>
            </a:pPr>
            <a:r>
              <a:rPr lang="en-GB" sz="2400" dirty="0"/>
              <a:t>taking charge on a shift</a:t>
            </a:r>
          </a:p>
          <a:p>
            <a:pPr marL="342900" indent="-342900">
              <a:lnSpc>
                <a:spcPct val="100000"/>
              </a:lnSpc>
              <a:spcAft>
                <a:spcPts val="1200"/>
              </a:spcAft>
              <a:buClr>
                <a:schemeClr val="accent6"/>
              </a:buClr>
              <a:buFont typeface="Arial" panose="020B0604020202020204" pitchFamily="34" charset="0"/>
              <a:buChar char="•"/>
            </a:pPr>
            <a:r>
              <a:rPr lang="en-GB" sz="2400" dirty="0"/>
              <a:t>providing guidance / support for students, new starters and others</a:t>
            </a:r>
          </a:p>
          <a:p>
            <a:pPr marL="342900" indent="-342900">
              <a:lnSpc>
                <a:spcPct val="100000"/>
              </a:lnSpc>
              <a:spcAft>
                <a:spcPts val="1200"/>
              </a:spcAft>
              <a:buClr>
                <a:schemeClr val="accent6"/>
              </a:buClr>
              <a:buFont typeface="Arial" panose="020B0604020202020204" pitchFamily="34" charset="0"/>
              <a:buChar char="•"/>
            </a:pPr>
            <a:r>
              <a:rPr lang="en-GB" sz="2400" dirty="0"/>
              <a:t>empowering patients to manage their condition</a:t>
            </a:r>
          </a:p>
          <a:p>
            <a:pPr marL="342900" indent="-342900">
              <a:lnSpc>
                <a:spcPct val="100000"/>
              </a:lnSpc>
              <a:spcAft>
                <a:spcPts val="1200"/>
              </a:spcAft>
              <a:buClr>
                <a:schemeClr val="accent6"/>
              </a:buClr>
              <a:buFont typeface="Arial" panose="020B0604020202020204" pitchFamily="34" charset="0"/>
              <a:buChar char="•"/>
            </a:pPr>
            <a:r>
              <a:rPr lang="en-GB" sz="2400" dirty="0"/>
              <a:t>challenging poor performance or poor behaviour.</a:t>
            </a:r>
          </a:p>
          <a:p>
            <a:pPr>
              <a:lnSpc>
                <a:spcPct val="100000"/>
              </a:lnSpc>
              <a:spcAft>
                <a:spcPts val="1200"/>
              </a:spcAft>
              <a:buClr>
                <a:schemeClr val="accent6"/>
              </a:buClr>
            </a:pPr>
            <a:endParaRPr lang="en-GB" sz="2400" dirty="0"/>
          </a:p>
          <a:p>
            <a:pPr>
              <a:lnSpc>
                <a:spcPct val="100000"/>
              </a:lnSpc>
              <a:spcAft>
                <a:spcPts val="1200"/>
              </a:spcAft>
              <a:buClr>
                <a:schemeClr val="accent6"/>
              </a:buClr>
            </a:pPr>
            <a:endParaRPr lang="en-GB" sz="2400" dirty="0"/>
          </a:p>
        </p:txBody>
      </p:sp>
    </p:spTree>
    <p:extLst>
      <p:ext uri="{BB962C8B-B14F-4D97-AF65-F5344CB8AC3E}">
        <p14:creationId xmlns:p14="http://schemas.microsoft.com/office/powerpoint/2010/main" val="209644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Examples of leadership in Nursing</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79257"/>
          </a:xfrm>
        </p:spPr>
        <p:txBody>
          <a:bodyPr>
            <a:normAutofit fontScale="92500" lnSpcReduction="10000"/>
          </a:bodyPr>
          <a:lstStyle/>
          <a:p>
            <a:pPr marL="342900" indent="-342900">
              <a:lnSpc>
                <a:spcPct val="100000"/>
              </a:lnSpc>
              <a:spcAft>
                <a:spcPts val="1200"/>
              </a:spcAft>
              <a:buClr>
                <a:schemeClr val="accent6"/>
              </a:buClr>
              <a:buFont typeface="Arial" panose="020B0604020202020204" pitchFamily="34" charset="0"/>
              <a:buChar char="•"/>
            </a:pPr>
            <a:r>
              <a:rPr lang="en-GB" sz="2400" dirty="0"/>
              <a:t>Acting as a positive role model – new starters, students</a:t>
            </a:r>
          </a:p>
          <a:p>
            <a:pPr marL="342900" indent="-342900">
              <a:lnSpc>
                <a:spcPct val="100000"/>
              </a:lnSpc>
              <a:spcAft>
                <a:spcPts val="1200"/>
              </a:spcAft>
              <a:buClr>
                <a:schemeClr val="accent6"/>
              </a:buClr>
              <a:buFont typeface="Arial" panose="020B0604020202020204" pitchFamily="34" charset="0"/>
              <a:buChar char="•"/>
            </a:pPr>
            <a:r>
              <a:rPr lang="en-GB" sz="2400" dirty="0"/>
              <a:t>Advocating for a patient – helping them to have their voice heard</a:t>
            </a:r>
          </a:p>
          <a:p>
            <a:pPr marL="342900" indent="-342900">
              <a:lnSpc>
                <a:spcPct val="100000"/>
              </a:lnSpc>
              <a:spcAft>
                <a:spcPts val="1200"/>
              </a:spcAft>
              <a:buClr>
                <a:schemeClr val="accent6"/>
              </a:buClr>
              <a:buFont typeface="Arial" panose="020B0604020202020204" pitchFamily="34" charset="0"/>
              <a:buChar char="•"/>
            </a:pPr>
            <a:r>
              <a:rPr lang="en-GB" sz="2400" dirty="0"/>
              <a:t>Taking responsibility and following duty of candour – owning up to mistakes</a:t>
            </a:r>
          </a:p>
          <a:p>
            <a:pPr marL="342900" indent="-342900">
              <a:lnSpc>
                <a:spcPct val="100000"/>
              </a:lnSpc>
              <a:spcAft>
                <a:spcPts val="1200"/>
              </a:spcAft>
              <a:buClr>
                <a:schemeClr val="accent6"/>
              </a:buClr>
              <a:buFont typeface="Arial" panose="020B0604020202020204" pitchFamily="34" charset="0"/>
              <a:buChar char="•"/>
            </a:pPr>
            <a:r>
              <a:rPr lang="en-GB" sz="2400" dirty="0"/>
              <a:t>Raising concerns – completing a </a:t>
            </a:r>
            <a:r>
              <a:rPr lang="en-GB" sz="2400" dirty="0" err="1"/>
              <a:t>datix</a:t>
            </a:r>
            <a:r>
              <a:rPr lang="en-GB" sz="2400" dirty="0"/>
              <a:t> </a:t>
            </a:r>
          </a:p>
          <a:p>
            <a:pPr marL="342900" indent="-342900">
              <a:lnSpc>
                <a:spcPct val="100000"/>
              </a:lnSpc>
              <a:spcAft>
                <a:spcPts val="1200"/>
              </a:spcAft>
              <a:buClr>
                <a:schemeClr val="accent6"/>
              </a:buClr>
              <a:buFont typeface="Arial" panose="020B0604020202020204" pitchFamily="34" charset="0"/>
              <a:buChar char="•"/>
            </a:pPr>
            <a:r>
              <a:rPr lang="en-GB" sz="2400" dirty="0"/>
              <a:t>Taking charge in emergency situations (within scope of practice) – crash call </a:t>
            </a:r>
          </a:p>
          <a:p>
            <a:pPr marL="342900" indent="-342900">
              <a:lnSpc>
                <a:spcPct val="100000"/>
              </a:lnSpc>
              <a:spcAft>
                <a:spcPts val="1200"/>
              </a:spcAft>
              <a:buClr>
                <a:schemeClr val="accent6"/>
              </a:buClr>
              <a:buFont typeface="Arial" panose="020B0604020202020204" pitchFamily="34" charset="0"/>
              <a:buChar char="•"/>
            </a:pPr>
            <a:r>
              <a:rPr lang="en-GB" sz="2400" dirty="0"/>
              <a:t>Managing challenges – finding ways to work with challenging patients</a:t>
            </a:r>
          </a:p>
          <a:p>
            <a:pPr marL="342900" indent="-342900">
              <a:lnSpc>
                <a:spcPct val="100000"/>
              </a:lnSpc>
              <a:spcAft>
                <a:spcPts val="1200"/>
              </a:spcAft>
              <a:buClr>
                <a:schemeClr val="accent6"/>
              </a:buClr>
              <a:buFont typeface="Arial" panose="020B0604020202020204" pitchFamily="34" charset="0"/>
              <a:buChar char="•"/>
            </a:pPr>
            <a:r>
              <a:rPr lang="en-GB" sz="2400" dirty="0"/>
              <a:t>Looking for ways to improve patient experience – water that is reachable for a patient, offering a hair wash to a bedbound patient</a:t>
            </a:r>
          </a:p>
          <a:p>
            <a:pPr marL="342900" indent="-342900">
              <a:lnSpc>
                <a:spcPct val="100000"/>
              </a:lnSpc>
              <a:spcAft>
                <a:spcPts val="1200"/>
              </a:spcAft>
              <a:buClr>
                <a:schemeClr val="accent6"/>
              </a:buClr>
              <a:buFont typeface="Arial" panose="020B0604020202020204" pitchFamily="34" charset="0"/>
              <a:buChar char="•"/>
            </a:pPr>
            <a:r>
              <a:rPr lang="en-GB" sz="2400" dirty="0"/>
              <a:t>Empowering patients to manage their condition – ensuring they have appropriate information and encourage them to act on their own</a:t>
            </a:r>
          </a:p>
          <a:p>
            <a:pPr marL="342900" indent="-342900">
              <a:lnSpc>
                <a:spcPct val="100000"/>
              </a:lnSpc>
              <a:spcAft>
                <a:spcPts val="1200"/>
              </a:spcAft>
              <a:buClr>
                <a:schemeClr val="accent6"/>
              </a:buClr>
              <a:buFont typeface="Arial" panose="020B0604020202020204" pitchFamily="34" charset="0"/>
              <a:buChar char="•"/>
            </a:pPr>
            <a:r>
              <a:rPr lang="en-GB" sz="2400" dirty="0"/>
              <a:t>Challenging poor performance or poor behaviour – colleagues, patients and families</a:t>
            </a:r>
          </a:p>
          <a:p>
            <a:pPr marL="342900" indent="-342900">
              <a:lnSpc>
                <a:spcPct val="100000"/>
              </a:lnSpc>
              <a:spcAft>
                <a:spcPts val="1200"/>
              </a:spcAft>
              <a:buClr>
                <a:schemeClr val="accent6"/>
              </a:buClr>
              <a:buFont typeface="Arial" panose="020B0604020202020204" pitchFamily="34" charset="0"/>
              <a:buChar char="•"/>
            </a:pPr>
            <a:endParaRPr lang="en-GB" sz="2400" dirty="0"/>
          </a:p>
          <a:p>
            <a:pPr marL="342900" indent="-342900">
              <a:lnSpc>
                <a:spcPct val="100000"/>
              </a:lnSpc>
              <a:spcAft>
                <a:spcPts val="1200"/>
              </a:spcAft>
              <a:buClr>
                <a:schemeClr val="accent6"/>
              </a:buClr>
              <a:buFont typeface="Arial" panose="020B0604020202020204" pitchFamily="34" charset="0"/>
              <a:buChar char="•"/>
            </a:pPr>
            <a:endParaRPr lang="en-GB" sz="2400" dirty="0"/>
          </a:p>
        </p:txBody>
      </p:sp>
    </p:spTree>
    <p:extLst>
      <p:ext uri="{BB962C8B-B14F-4D97-AF65-F5344CB8AC3E}">
        <p14:creationId xmlns:p14="http://schemas.microsoft.com/office/powerpoint/2010/main" val="4004411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Transactional vs Transformational</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79257"/>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2400" dirty="0"/>
              <a:t>Transactional leadership requires a firm management structure. It is reactive and based on process and control.</a:t>
            </a:r>
          </a:p>
          <a:p>
            <a:pPr marL="342900" indent="-342900">
              <a:lnSpc>
                <a:spcPct val="100000"/>
              </a:lnSpc>
              <a:spcAft>
                <a:spcPts val="1200"/>
              </a:spcAft>
              <a:buClr>
                <a:schemeClr val="accent6"/>
              </a:buClr>
              <a:buFont typeface="Arial" panose="020B0604020202020204" pitchFamily="34" charset="0"/>
              <a:buChar char="•"/>
            </a:pPr>
            <a:r>
              <a:rPr lang="en-GB" sz="2400" dirty="0"/>
              <a:t>Transformational leadership is proactive, focuses on vision, change and motivating others to follow.</a:t>
            </a:r>
          </a:p>
          <a:p>
            <a:pPr marL="342900" indent="-342900">
              <a:lnSpc>
                <a:spcPct val="100000"/>
              </a:lnSpc>
              <a:spcAft>
                <a:spcPts val="1200"/>
              </a:spcAft>
              <a:buClr>
                <a:schemeClr val="accent6"/>
              </a:buClr>
              <a:buFont typeface="Arial" panose="020B0604020202020204" pitchFamily="34" charset="0"/>
              <a:buChar char="•"/>
            </a:pPr>
            <a:endParaRPr lang="en-GB" sz="2400" dirty="0"/>
          </a:p>
          <a:p>
            <a:pPr>
              <a:lnSpc>
                <a:spcPct val="100000"/>
              </a:lnSpc>
              <a:spcAft>
                <a:spcPts val="1200"/>
              </a:spcAft>
              <a:buClr>
                <a:schemeClr val="accent6"/>
              </a:buClr>
            </a:pPr>
            <a:r>
              <a:rPr lang="en-GB" sz="2400" dirty="0"/>
              <a:t>Both have a place in nursing leadership.</a:t>
            </a:r>
          </a:p>
        </p:txBody>
      </p:sp>
    </p:spTree>
    <p:extLst>
      <p:ext uri="{BB962C8B-B14F-4D97-AF65-F5344CB8AC3E}">
        <p14:creationId xmlns:p14="http://schemas.microsoft.com/office/powerpoint/2010/main" val="158654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0" ma:contentTypeDescription="Create a new document." ma:contentTypeScope="" ma:versionID="867221da17ec2f9c62b685efb7cd5391">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564d56024ec950cb51b530f9321c7ac6"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2389ad0-4628-4ca4-babd-a5e1ca1fc43d" xsi:nil="true"/>
    <lcf76f155ced4ddcb4097134ff3c332f xmlns="03b25e55-1fda-4dd5-9a75-c38d0989a0e2">
      <Terms xmlns="http://schemas.microsoft.com/office/infopath/2007/PartnerControls"/>
    </lcf76f155ced4ddcb4097134ff3c332f>
    <NumberOrder xmlns="03b25e55-1fda-4dd5-9a75-c38d0989a0e2">6</NumberOrder>
    <Number xmlns="03b25e55-1fda-4dd5-9a75-c38d0989a0e2" xsi:nil="true"/>
  </documentManagement>
</p:properties>
</file>

<file path=customXml/itemProps1.xml><?xml version="1.0" encoding="utf-8"?>
<ds:datastoreItem xmlns:ds="http://schemas.openxmlformats.org/officeDocument/2006/customXml" ds:itemID="{602CBA6E-9231-4A07-B990-C92152422D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b25e55-1fda-4dd5-9a75-c38d0989a0e2"/>
    <ds:schemaRef ds:uri="d2389ad0-4628-4ca4-babd-a5e1ca1fc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B6D4F5-ECA0-4A22-A4DD-3335756FD664}">
  <ds:schemaRefs>
    <ds:schemaRef ds:uri="http://schemas.microsoft.com/sharepoint/v3/contenttype/forms"/>
  </ds:schemaRefs>
</ds:datastoreItem>
</file>

<file path=customXml/itemProps3.xml><?xml version="1.0" encoding="utf-8"?>
<ds:datastoreItem xmlns:ds="http://schemas.openxmlformats.org/officeDocument/2006/customXml" ds:itemID="{A12B3C52-C4E5-4003-8240-632FDE102EAB}">
  <ds:schemaRefs>
    <ds:schemaRef ds:uri="e072599a-30fe-476f-8579-d865178ed2e0"/>
    <ds:schemaRef ds:uri="http://purl.org/dc/terms/"/>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purl.org/dc/dcmitype/"/>
    <ds:schemaRef ds:uri="http://schemas.openxmlformats.org/package/2006/metadata/core-properties"/>
    <ds:schemaRef ds:uri="2da7b801-8e58-4f3f-96a9-6f5affec80cd"/>
    <ds:schemaRef ds:uri="http://purl.org/dc/elements/1.1/"/>
    <ds:schemaRef ds:uri="d2389ad0-4628-4ca4-babd-a5e1ca1fc43d"/>
    <ds:schemaRef ds:uri="03b25e55-1fda-4dd5-9a75-c38d0989a0e2"/>
  </ds:schemaRefs>
</ds:datastoreItem>
</file>

<file path=docProps/app.xml><?xml version="1.0" encoding="utf-8"?>
<Properties xmlns="http://schemas.openxmlformats.org/officeDocument/2006/extended-properties" xmlns:vt="http://schemas.openxmlformats.org/officeDocument/2006/docPropsVTypes">
  <Template>NHSD-Refresh-Theme-NOV1120B</Template>
  <TotalTime>1805</TotalTime>
  <Words>2181</Words>
  <Application>Microsoft Office PowerPoint</Application>
  <PresentationFormat>Widescreen</PresentationFormat>
  <Paragraphs>298</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NHSD-Refresh-Theme-NOV1120B</vt:lpstr>
      <vt:lpstr>Accelerated Preceptorship: Leadership and Team Dynamics Module</vt:lpstr>
      <vt:lpstr>Session objectives</vt:lpstr>
      <vt:lpstr>PowerPoint Presentation</vt:lpstr>
      <vt:lpstr>Reflection</vt:lpstr>
      <vt:lpstr>Leadership vs Management</vt:lpstr>
      <vt:lpstr>Leadership in Nursing</vt:lpstr>
      <vt:lpstr>Leadership in Nursing</vt:lpstr>
      <vt:lpstr>Examples of leadership in Nursing</vt:lpstr>
      <vt:lpstr>Transactional vs Transformational</vt:lpstr>
      <vt:lpstr>Leadership styles</vt:lpstr>
      <vt:lpstr>Situational leadership</vt:lpstr>
      <vt:lpstr>Situational leadership</vt:lpstr>
      <vt:lpstr>Reflection</vt:lpstr>
      <vt:lpstr>Appropriate styles</vt:lpstr>
      <vt:lpstr>Your leadership style</vt:lpstr>
      <vt:lpstr>Reflection</vt:lpstr>
      <vt:lpstr>MBWA – Managing by Walking Around</vt:lpstr>
      <vt:lpstr>Reflection</vt:lpstr>
      <vt:lpstr>Reflection</vt:lpstr>
      <vt:lpstr>Impact of poor management</vt:lpstr>
      <vt:lpstr>PowerPoint Presentation</vt:lpstr>
      <vt:lpstr>Team dynamics</vt:lpstr>
      <vt:lpstr>Characteristics of a team</vt:lpstr>
      <vt:lpstr>Reflection</vt:lpstr>
      <vt:lpstr>Benefits of team working</vt:lpstr>
      <vt:lpstr>Reflection</vt:lpstr>
      <vt:lpstr>Successful teams</vt:lpstr>
      <vt:lpstr>Reflection</vt:lpstr>
      <vt:lpstr>Promoting collaborative working</vt:lpstr>
      <vt:lpstr>Final reflection</vt:lpstr>
      <vt:lpstr>References</vt:lpstr>
      <vt:lpstr>Acknowledgments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Gregory Wye</dc:creator>
  <cp:lastModifiedBy>Rachel Morrison</cp:lastModifiedBy>
  <cp:revision>74</cp:revision>
  <dcterms:created xsi:type="dcterms:W3CDTF">2020-11-30T10:49:03Z</dcterms:created>
  <dcterms:modified xsi:type="dcterms:W3CDTF">2024-04-08T14:01:02Z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0x0101001A0C5AF0A9AE0D4D8032BBF19C904698</vt:lpwstr>
  </property>
  <property fmtid="{D5CDD505-2E9C-101B-9397-08002B2CF9AE}" pid="3" name="_dlc_DocIdItemGuid">
    <vt:lpwstr>56579ddb-1cdf-4035-9a3d-2da04fab6c26</vt:lpwstr>
  </property>
  <property fmtid="{D5CDD505-2E9C-101B-9397-08002B2CF9AE}" pid="4" name="MediaServiceImageTags">
    <vt:lpwstr/>
  </property>
</Properties>
</file>