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49"/>
  </p:notesMasterIdLst>
  <p:handoutMasterIdLst>
    <p:handoutMasterId r:id="rId50"/>
  </p:handoutMasterIdLst>
  <p:sldIdLst>
    <p:sldId id="257" r:id="rId5"/>
    <p:sldId id="262" r:id="rId6"/>
    <p:sldId id="341" r:id="rId7"/>
    <p:sldId id="340" r:id="rId8"/>
    <p:sldId id="339" r:id="rId9"/>
    <p:sldId id="278" r:id="rId10"/>
    <p:sldId id="342" r:id="rId11"/>
    <p:sldId id="343" r:id="rId12"/>
    <p:sldId id="321" r:id="rId13"/>
    <p:sldId id="313" r:id="rId14"/>
    <p:sldId id="325" r:id="rId15"/>
    <p:sldId id="335" r:id="rId16"/>
    <p:sldId id="318" r:id="rId17"/>
    <p:sldId id="283" r:id="rId18"/>
    <p:sldId id="272" r:id="rId19"/>
    <p:sldId id="308" r:id="rId20"/>
    <p:sldId id="326" r:id="rId21"/>
    <p:sldId id="334" r:id="rId22"/>
    <p:sldId id="327" r:id="rId23"/>
    <p:sldId id="336" r:id="rId24"/>
    <p:sldId id="310" r:id="rId25"/>
    <p:sldId id="286" r:id="rId26"/>
    <p:sldId id="329" r:id="rId27"/>
    <p:sldId id="330" r:id="rId28"/>
    <p:sldId id="333" r:id="rId29"/>
    <p:sldId id="332" r:id="rId30"/>
    <p:sldId id="319" r:id="rId31"/>
    <p:sldId id="288" r:id="rId32"/>
    <p:sldId id="302" r:id="rId33"/>
    <p:sldId id="303" r:id="rId34"/>
    <p:sldId id="304" r:id="rId35"/>
    <p:sldId id="305" r:id="rId36"/>
    <p:sldId id="306" r:id="rId37"/>
    <p:sldId id="307" r:id="rId38"/>
    <p:sldId id="291" r:id="rId39"/>
    <p:sldId id="294" r:id="rId40"/>
    <p:sldId id="314" r:id="rId41"/>
    <p:sldId id="315" r:id="rId42"/>
    <p:sldId id="316" r:id="rId43"/>
    <p:sldId id="298" r:id="rId44"/>
    <p:sldId id="299" r:id="rId45"/>
    <p:sldId id="320" r:id="rId46"/>
    <p:sldId id="331" r:id="rId47"/>
    <p:sldId id="344"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1D8579-FAEC-AB45-4E64-1B8185DC96AE}" name="Olu Adeosun" initials="OA" userId="S::Olu.Adeosun@hee.nhs.uk::51c8951f-5aa5-462f-98d3-a753f67754fe" providerId="AD"/>
  <p188:author id="{34C5D79F-4EC6-9093-3FBE-6992568B829E}" name="You Tae Jeon" initials="YTJ" userId="S::YouTae.Jeon@hee.nhs.uk::f8884bd2-abac-467e-9f22-77578a1f1f59" providerId="AD"/>
  <p188:author id="{2A0F00C1-D438-3A1C-82A2-2F0D475A37F9}" name="Rachel Morrison" initials="RM" userId="S::rachel.morrison@hee.nhs.uk::0502c5ee-a6c5-4f35-ad83-3a62c0629f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hant Julie" initials="MJ" lastIdx="9" clrIdx="0">
    <p:extLst>
      <p:ext uri="{19B8F6BF-5375-455C-9EA6-DF929625EA0E}">
        <p15:presenceInfo xmlns:p15="http://schemas.microsoft.com/office/powerpoint/2012/main" userId="S-1-5-21-54938807-603345021-1162870789-125844" providerId="AD"/>
      </p:ext>
    </p:extLst>
  </p:cmAuthor>
  <p:cmAuthor id="2" name="Ritchie Sarah" initials="RS" lastIdx="1" clrIdx="1">
    <p:extLst>
      <p:ext uri="{19B8F6BF-5375-455C-9EA6-DF929625EA0E}">
        <p15:presenceInfo xmlns:p15="http://schemas.microsoft.com/office/powerpoint/2012/main" userId="S-1-5-21-54938807-603345021-1162870789-85577" providerId="AD"/>
      </p:ext>
    </p:extLst>
  </p:cmAuthor>
  <p:cmAuthor id="3" name="DESFORGES, Catherine (ROYAL FREE LONDON NHS FOUNDATION TRUST)" initials="DC(FLNFT" lastIdx="4" clrIdx="2">
    <p:extLst>
      <p:ext uri="{19B8F6BF-5375-455C-9EA6-DF929625EA0E}">
        <p15:presenceInfo xmlns:p15="http://schemas.microsoft.com/office/powerpoint/2012/main" userId="DESFORGES, Catherine (ROYAL FREE LONDON NHS FOUNDATION TRU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473"/>
    <a:srgbClr val="FFFFFF"/>
    <a:srgbClr val="E6E6E6"/>
    <a:srgbClr val="70AD47"/>
    <a:srgbClr val="48BB4F"/>
    <a:srgbClr val="4DC58D"/>
    <a:srgbClr val="43AFC0"/>
    <a:srgbClr val="5B9BD5"/>
    <a:srgbClr val="45B451"/>
    <a:srgbClr val="43B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64CC-DC72-422B-9DB9-D59F4F4A5C1A}" type="doc">
      <dgm:prSet loTypeId="urn:microsoft.com/office/officeart/2009/3/layout/IncreasingArrowsProcess" loCatId="process" qsTypeId="urn:microsoft.com/office/officeart/2005/8/quickstyle/simple2" qsCatId="simple" csTypeId="urn:microsoft.com/office/officeart/2005/8/colors/colorful5" csCatId="colorful" phldr="1"/>
      <dgm:spPr/>
      <dgm:t>
        <a:bodyPr/>
        <a:lstStyle/>
        <a:p>
          <a:endParaRPr lang="en-GB"/>
        </a:p>
      </dgm:t>
    </dgm:pt>
    <dgm:pt modelId="{1E59CF15-3E42-4972-9B67-F8F784F58D50}">
      <dgm:prSet phldrT="[Text]" custT="1"/>
      <dgm:spPr>
        <a:ln>
          <a:solidFill>
            <a:srgbClr val="43AFC0"/>
          </a:solidFill>
        </a:ln>
      </dgm:spPr>
      <dgm:t>
        <a:bodyPr/>
        <a:lstStyle/>
        <a:p>
          <a:pPr algn="l"/>
          <a:r>
            <a:rPr lang="en-GB" sz="1200">
              <a:latin typeface="Arial" panose="020B0604020202020204" pitchFamily="34" charset="0"/>
              <a:cs typeface="Arial" panose="020B0604020202020204" pitchFamily="34" charset="0"/>
            </a:rPr>
            <a:t>Assessing the needs of the workplace.</a:t>
          </a:r>
        </a:p>
      </dgm:t>
    </dgm:pt>
    <dgm:pt modelId="{1C20B8F9-FB17-4308-A0F3-67227C727803}" type="parTrans" cxnId="{2F12AB3F-BE7F-45DC-B119-2EF3D52F0EC6}">
      <dgm:prSet/>
      <dgm:spPr/>
      <dgm:t>
        <a:bodyPr/>
        <a:lstStyle/>
        <a:p>
          <a:pPr algn="l"/>
          <a:endParaRPr lang="en-GB" sz="1200">
            <a:latin typeface="Arial" panose="020B0604020202020204" pitchFamily="34" charset="0"/>
            <a:cs typeface="Arial" panose="020B0604020202020204" pitchFamily="34" charset="0"/>
          </a:endParaRPr>
        </a:p>
      </dgm:t>
    </dgm:pt>
    <dgm:pt modelId="{5D1DDA70-D0BC-47FE-AA39-1262FE50FC13}" type="sibTrans" cxnId="{2F12AB3F-BE7F-45DC-B119-2EF3D52F0EC6}">
      <dgm:prSet/>
      <dgm:spPr/>
      <dgm:t>
        <a:bodyPr/>
        <a:lstStyle/>
        <a:p>
          <a:pPr algn="l"/>
          <a:endParaRPr lang="en-GB" sz="1200">
            <a:latin typeface="Arial" panose="020B0604020202020204" pitchFamily="34" charset="0"/>
            <a:cs typeface="Arial" panose="020B0604020202020204" pitchFamily="34" charset="0"/>
          </a:endParaRPr>
        </a:p>
      </dgm:t>
    </dgm:pt>
    <dgm:pt modelId="{0AC5B168-7F47-433B-A108-E0C76E0BB095}">
      <dgm:prSet phldrT="[Text]" custT="1"/>
      <dgm:spPr>
        <a:solidFill>
          <a:srgbClr val="43AFC0"/>
        </a:solidFill>
        <a:ln>
          <a:noFill/>
        </a:ln>
      </dgm:spPr>
      <dgm:t>
        <a:bodyPr/>
        <a:lstStyle/>
        <a:p>
          <a:pPr algn="l"/>
          <a:r>
            <a:rPr lang="en-GB" sz="1200">
              <a:latin typeface="Arial" panose="020B0604020202020204" pitchFamily="34" charset="0"/>
              <a:cs typeface="Arial" panose="020B0604020202020204" pitchFamily="34" charset="0"/>
            </a:rPr>
            <a:t>Assess</a:t>
          </a:r>
        </a:p>
      </dgm:t>
    </dgm:pt>
    <dgm:pt modelId="{07234BC2-77AD-4EEF-A341-B5372149656D}" type="parTrans" cxnId="{963836E6-E180-4A34-AB88-AE9F5A1469F0}">
      <dgm:prSet/>
      <dgm:spPr/>
      <dgm:t>
        <a:bodyPr/>
        <a:lstStyle/>
        <a:p>
          <a:pPr algn="l"/>
          <a:endParaRPr lang="en-GB" sz="1200">
            <a:latin typeface="Arial" panose="020B0604020202020204" pitchFamily="34" charset="0"/>
            <a:cs typeface="Arial" panose="020B0604020202020204" pitchFamily="34" charset="0"/>
          </a:endParaRPr>
        </a:p>
      </dgm:t>
    </dgm:pt>
    <dgm:pt modelId="{186D1B98-DEFA-4E75-9768-E06401FFF635}" type="sibTrans" cxnId="{963836E6-E180-4A34-AB88-AE9F5A1469F0}">
      <dgm:prSet/>
      <dgm:spPr/>
      <dgm:t>
        <a:bodyPr/>
        <a:lstStyle/>
        <a:p>
          <a:pPr algn="l"/>
          <a:endParaRPr lang="en-GB" sz="1200">
            <a:latin typeface="Arial" panose="020B0604020202020204" pitchFamily="34" charset="0"/>
            <a:cs typeface="Arial" panose="020B0604020202020204" pitchFamily="34" charset="0"/>
          </a:endParaRPr>
        </a:p>
      </dgm:t>
    </dgm:pt>
    <dgm:pt modelId="{2BD2777E-121D-449B-A86D-3A05FD71F3D4}">
      <dgm:prSet phldrT="[Text]" custT="1"/>
      <dgm:spPr>
        <a:solidFill>
          <a:srgbClr val="4DC58D"/>
        </a:solidFill>
        <a:ln>
          <a:noFill/>
        </a:ln>
      </dgm:spPr>
      <dgm:t>
        <a:bodyPr/>
        <a:lstStyle/>
        <a:p>
          <a:pPr algn="l"/>
          <a:r>
            <a:rPr lang="en-GB" sz="1200">
              <a:latin typeface="Arial" panose="020B0604020202020204" pitchFamily="34" charset="0"/>
              <a:cs typeface="Arial" panose="020B0604020202020204" pitchFamily="34" charset="0"/>
            </a:rPr>
            <a:t>Design</a:t>
          </a:r>
        </a:p>
      </dgm:t>
    </dgm:pt>
    <dgm:pt modelId="{B44D9F48-641F-4A55-A09D-2C34D1CC394F}" type="parTrans" cxnId="{EC7F532C-EDBE-41C3-BAE6-2A1F2E9E2DA6}">
      <dgm:prSet/>
      <dgm:spPr/>
      <dgm:t>
        <a:bodyPr/>
        <a:lstStyle/>
        <a:p>
          <a:pPr algn="l"/>
          <a:endParaRPr lang="en-GB" sz="1200">
            <a:latin typeface="Arial" panose="020B0604020202020204" pitchFamily="34" charset="0"/>
            <a:cs typeface="Arial" panose="020B0604020202020204" pitchFamily="34" charset="0"/>
          </a:endParaRPr>
        </a:p>
      </dgm:t>
    </dgm:pt>
    <dgm:pt modelId="{FC251D4D-1AAB-42F8-A8B7-476EE15407F4}" type="sibTrans" cxnId="{EC7F532C-EDBE-41C3-BAE6-2A1F2E9E2DA6}">
      <dgm:prSet/>
      <dgm:spPr/>
      <dgm:t>
        <a:bodyPr/>
        <a:lstStyle/>
        <a:p>
          <a:pPr algn="l"/>
          <a:endParaRPr lang="en-GB" sz="1200">
            <a:latin typeface="Arial" panose="020B0604020202020204" pitchFamily="34" charset="0"/>
            <a:cs typeface="Arial" panose="020B0604020202020204" pitchFamily="34" charset="0"/>
          </a:endParaRPr>
        </a:p>
      </dgm:t>
    </dgm:pt>
    <dgm:pt modelId="{6FB3754B-02C8-49DC-8E8B-06C72E644C95}">
      <dgm:prSet phldrT="[Text]" custT="1"/>
      <dgm:spPr>
        <a:ln>
          <a:solidFill>
            <a:srgbClr val="4DC58D"/>
          </a:solidFill>
        </a:ln>
      </dgm:spPr>
      <dgm:t>
        <a:bodyPr/>
        <a:lstStyle/>
        <a:p>
          <a:pPr algn="l"/>
          <a:r>
            <a:rPr lang="en-GB" sz="1200">
              <a:latin typeface="Arial" panose="020B0604020202020204" pitchFamily="34" charset="0"/>
              <a:cs typeface="Arial" panose="020B0604020202020204" pitchFamily="34" charset="0"/>
            </a:rPr>
            <a:t>Planning and designing the preceptorship program.</a:t>
          </a:r>
        </a:p>
        <a:p>
          <a:pPr algn="l"/>
          <a:endParaRPr lang="en-GB" sz="1200">
            <a:latin typeface="Arial" panose="020B0604020202020204" pitchFamily="34" charset="0"/>
            <a:cs typeface="Arial" panose="020B0604020202020204" pitchFamily="34" charset="0"/>
          </a:endParaRPr>
        </a:p>
        <a:p>
          <a:pPr algn="l"/>
          <a:endParaRPr lang="en-GB" sz="1200">
            <a:latin typeface="Arial" panose="020B0604020202020204" pitchFamily="34" charset="0"/>
            <a:cs typeface="Arial" panose="020B0604020202020204" pitchFamily="34" charset="0"/>
          </a:endParaRPr>
        </a:p>
      </dgm:t>
    </dgm:pt>
    <dgm:pt modelId="{10131040-A10B-4300-BF71-C7E1E5AA06BD}" type="parTrans" cxnId="{F14EFABA-035F-4B31-A34D-6BD259D8F083}">
      <dgm:prSet/>
      <dgm:spPr/>
      <dgm:t>
        <a:bodyPr/>
        <a:lstStyle/>
        <a:p>
          <a:pPr algn="l"/>
          <a:endParaRPr lang="en-GB" sz="1200">
            <a:latin typeface="Arial" panose="020B0604020202020204" pitchFamily="34" charset="0"/>
            <a:cs typeface="Arial" panose="020B0604020202020204" pitchFamily="34" charset="0"/>
          </a:endParaRPr>
        </a:p>
      </dgm:t>
    </dgm:pt>
    <dgm:pt modelId="{94CCBC1F-E295-492D-89A8-F96F6315BB42}" type="sibTrans" cxnId="{F14EFABA-035F-4B31-A34D-6BD259D8F083}">
      <dgm:prSet/>
      <dgm:spPr/>
      <dgm:t>
        <a:bodyPr/>
        <a:lstStyle/>
        <a:p>
          <a:pPr algn="l"/>
          <a:endParaRPr lang="en-GB" sz="1200">
            <a:latin typeface="Arial" panose="020B0604020202020204" pitchFamily="34" charset="0"/>
            <a:cs typeface="Arial" panose="020B0604020202020204" pitchFamily="34" charset="0"/>
          </a:endParaRPr>
        </a:p>
      </dgm:t>
    </dgm:pt>
    <dgm:pt modelId="{03BC4C7B-419A-44D0-A8FB-694E1D3FC6BB}">
      <dgm:prSet phldrT="[Text]" custT="1"/>
      <dgm:spPr>
        <a:ln>
          <a:solidFill>
            <a:srgbClr val="48BB4F"/>
          </a:solidFill>
        </a:ln>
      </dgm:spPr>
      <dgm:t>
        <a:bodyPr/>
        <a:lstStyle/>
        <a:p>
          <a:pPr algn="l"/>
          <a:r>
            <a:rPr lang="en-GB" sz="1200">
              <a:latin typeface="Arial" panose="020B0604020202020204" pitchFamily="34" charset="0"/>
              <a:cs typeface="Arial" panose="020B0604020202020204" pitchFamily="34" charset="0"/>
            </a:rPr>
            <a:t>Pilot the program using quality improvement methodology.</a:t>
          </a:r>
        </a:p>
      </dgm:t>
    </dgm:pt>
    <dgm:pt modelId="{2B595636-BAF3-43A1-B1C4-9E762E34D98E}" type="parTrans" cxnId="{0C55F0A6-1378-4DD2-BB70-BAACFB73DF4E}">
      <dgm:prSet/>
      <dgm:spPr/>
      <dgm:t>
        <a:bodyPr/>
        <a:lstStyle/>
        <a:p>
          <a:pPr algn="l"/>
          <a:endParaRPr lang="en-GB" sz="1200">
            <a:latin typeface="Arial" panose="020B0604020202020204" pitchFamily="34" charset="0"/>
            <a:cs typeface="Arial" panose="020B0604020202020204" pitchFamily="34" charset="0"/>
          </a:endParaRPr>
        </a:p>
      </dgm:t>
    </dgm:pt>
    <dgm:pt modelId="{90A6C97C-C9EE-4D22-A351-25A7B035FF30}" type="sibTrans" cxnId="{0C55F0A6-1378-4DD2-BB70-BAACFB73DF4E}">
      <dgm:prSet/>
      <dgm:spPr/>
      <dgm:t>
        <a:bodyPr/>
        <a:lstStyle/>
        <a:p>
          <a:pPr algn="l"/>
          <a:endParaRPr lang="en-GB" sz="1200">
            <a:latin typeface="Arial" panose="020B0604020202020204" pitchFamily="34" charset="0"/>
            <a:cs typeface="Arial" panose="020B0604020202020204" pitchFamily="34" charset="0"/>
          </a:endParaRPr>
        </a:p>
      </dgm:t>
    </dgm:pt>
    <dgm:pt modelId="{F1A5455F-81B9-44BA-9F85-54BEF6BF3DA4}">
      <dgm:prSet phldrT="[Text]" custT="1"/>
      <dgm:spPr>
        <a:ln>
          <a:solidFill>
            <a:srgbClr val="5B9BD5"/>
          </a:solidFill>
        </a:ln>
      </dgm:spPr>
      <dgm:t>
        <a:bodyPr/>
        <a:lstStyle/>
        <a:p>
          <a:pPr algn="l"/>
          <a:r>
            <a:rPr lang="en-GB" sz="1200">
              <a:latin typeface="Arial" panose="020B0604020202020204" pitchFamily="34" charset="0"/>
              <a:cs typeface="Arial" panose="020B0604020202020204" pitchFamily="34" charset="0"/>
            </a:rPr>
            <a:t>Developing understanding of  the value of preceptorship for newly qualified AHPs.</a:t>
          </a:r>
        </a:p>
        <a:p>
          <a:pPr algn="l"/>
          <a:endParaRPr lang="en-GB" sz="1200">
            <a:latin typeface="Arial" panose="020B0604020202020204" pitchFamily="34" charset="0"/>
            <a:cs typeface="Arial" panose="020B0604020202020204" pitchFamily="34" charset="0"/>
          </a:endParaRPr>
        </a:p>
        <a:p>
          <a:pPr algn="l"/>
          <a:endParaRPr lang="en-GB" sz="1200">
            <a:latin typeface="Arial" panose="020B0604020202020204" pitchFamily="34" charset="0"/>
            <a:cs typeface="Arial" panose="020B0604020202020204" pitchFamily="34" charset="0"/>
          </a:endParaRPr>
        </a:p>
      </dgm:t>
    </dgm:pt>
    <dgm:pt modelId="{2A095A05-F312-4516-BCDA-2A6B7FA499F7}" type="parTrans" cxnId="{838E5321-E876-4F2C-9D8C-54F5A641BCA8}">
      <dgm:prSet/>
      <dgm:spPr/>
      <dgm:t>
        <a:bodyPr/>
        <a:lstStyle/>
        <a:p>
          <a:pPr algn="l"/>
          <a:endParaRPr lang="en-GB" sz="1200">
            <a:latin typeface="Arial" panose="020B0604020202020204" pitchFamily="34" charset="0"/>
            <a:cs typeface="Arial" panose="020B0604020202020204" pitchFamily="34" charset="0"/>
          </a:endParaRPr>
        </a:p>
      </dgm:t>
    </dgm:pt>
    <dgm:pt modelId="{F3B92810-353F-40AB-85DA-DE9942A0CA91}" type="sibTrans" cxnId="{838E5321-E876-4F2C-9D8C-54F5A641BCA8}">
      <dgm:prSet/>
      <dgm:spPr/>
      <dgm:t>
        <a:bodyPr/>
        <a:lstStyle/>
        <a:p>
          <a:pPr algn="l"/>
          <a:endParaRPr lang="en-GB" sz="1200">
            <a:latin typeface="Arial" panose="020B0604020202020204" pitchFamily="34" charset="0"/>
            <a:cs typeface="Arial" panose="020B0604020202020204" pitchFamily="34" charset="0"/>
          </a:endParaRPr>
        </a:p>
      </dgm:t>
    </dgm:pt>
    <dgm:pt modelId="{6CB04DCC-16FF-4740-BBB6-AFCA4AFE4A2F}">
      <dgm:prSet phldrT="[Text]" custT="1"/>
      <dgm:spPr>
        <a:solidFill>
          <a:srgbClr val="5B9BD5"/>
        </a:solidFill>
        <a:ln>
          <a:noFill/>
        </a:ln>
      </dgm:spPr>
      <dgm:t>
        <a:bodyPr/>
        <a:lstStyle/>
        <a:p>
          <a:pPr algn="l"/>
          <a:r>
            <a:rPr lang="en-GB" sz="1200">
              <a:latin typeface="Arial" panose="020B0604020202020204" pitchFamily="34" charset="0"/>
              <a:cs typeface="Arial" panose="020B0604020202020204" pitchFamily="34" charset="0"/>
            </a:rPr>
            <a:t>Awareness</a:t>
          </a:r>
        </a:p>
      </dgm:t>
    </dgm:pt>
    <dgm:pt modelId="{6E7FDDF8-D362-436F-9442-BE2F5003F2BA}" type="parTrans" cxnId="{5AA4E2CB-9D88-4AD5-B09C-8F0050B14EB0}">
      <dgm:prSet/>
      <dgm:spPr/>
      <dgm:t>
        <a:bodyPr/>
        <a:lstStyle/>
        <a:p>
          <a:pPr algn="l"/>
          <a:endParaRPr lang="en-GB" sz="1200">
            <a:latin typeface="Arial" panose="020B0604020202020204" pitchFamily="34" charset="0"/>
            <a:cs typeface="Arial" panose="020B0604020202020204" pitchFamily="34" charset="0"/>
          </a:endParaRPr>
        </a:p>
      </dgm:t>
    </dgm:pt>
    <dgm:pt modelId="{F7EE4391-69A6-40C9-9E1A-B39703DD57A8}" type="sibTrans" cxnId="{5AA4E2CB-9D88-4AD5-B09C-8F0050B14EB0}">
      <dgm:prSet/>
      <dgm:spPr/>
      <dgm:t>
        <a:bodyPr/>
        <a:lstStyle/>
        <a:p>
          <a:pPr algn="l"/>
          <a:endParaRPr lang="en-GB" sz="1200">
            <a:latin typeface="Arial" panose="020B0604020202020204" pitchFamily="34" charset="0"/>
            <a:cs typeface="Arial" panose="020B0604020202020204" pitchFamily="34" charset="0"/>
          </a:endParaRPr>
        </a:p>
      </dgm:t>
    </dgm:pt>
    <dgm:pt modelId="{C00C09B8-2758-495F-A515-AA447D38239C}">
      <dgm:prSet phldrT="[Text]" custT="1"/>
      <dgm:spPr>
        <a:solidFill>
          <a:srgbClr val="48BB4F"/>
        </a:solidFill>
        <a:ln>
          <a:noFill/>
        </a:ln>
      </dgm:spPr>
      <dgm:t>
        <a:bodyPr/>
        <a:lstStyle/>
        <a:p>
          <a:pPr algn="l"/>
          <a:r>
            <a:rPr lang="en-GB" sz="1200">
              <a:latin typeface="Arial" panose="020B0604020202020204" pitchFamily="34" charset="0"/>
              <a:cs typeface="Arial" panose="020B0604020202020204" pitchFamily="34" charset="0"/>
            </a:rPr>
            <a:t>Deliver</a:t>
          </a:r>
        </a:p>
      </dgm:t>
    </dgm:pt>
    <dgm:pt modelId="{5D1E0CA1-1A55-46ED-B01A-B481E06B709A}" type="sibTrans" cxnId="{9A286C95-1B9F-4FC4-8FC4-8D38E44BD1F8}">
      <dgm:prSet/>
      <dgm:spPr/>
      <dgm:t>
        <a:bodyPr/>
        <a:lstStyle/>
        <a:p>
          <a:pPr algn="l"/>
          <a:endParaRPr lang="en-GB" sz="1200">
            <a:latin typeface="Arial" panose="020B0604020202020204" pitchFamily="34" charset="0"/>
            <a:cs typeface="Arial" panose="020B0604020202020204" pitchFamily="34" charset="0"/>
          </a:endParaRPr>
        </a:p>
      </dgm:t>
    </dgm:pt>
    <dgm:pt modelId="{1E641BA0-BB9F-4467-9507-6AE66D71088E}" type="parTrans" cxnId="{9A286C95-1B9F-4FC4-8FC4-8D38E44BD1F8}">
      <dgm:prSet/>
      <dgm:spPr/>
      <dgm:t>
        <a:bodyPr/>
        <a:lstStyle/>
        <a:p>
          <a:pPr algn="l"/>
          <a:endParaRPr lang="en-GB" sz="1200">
            <a:latin typeface="Arial" panose="020B0604020202020204" pitchFamily="34" charset="0"/>
            <a:cs typeface="Arial" panose="020B0604020202020204" pitchFamily="34" charset="0"/>
          </a:endParaRPr>
        </a:p>
      </dgm:t>
    </dgm:pt>
    <dgm:pt modelId="{5EEB43A2-29E8-4722-A149-ECF015B551F8}">
      <dgm:prSet phldrT="[Text]" custT="1"/>
      <dgm:spPr>
        <a:ln>
          <a:solidFill>
            <a:srgbClr val="70AD47"/>
          </a:solidFill>
        </a:ln>
      </dgm:spPr>
      <dgm:t>
        <a:bodyPr/>
        <a:lstStyle/>
        <a:p>
          <a:pPr algn="l"/>
          <a:r>
            <a:rPr lang="en-GB" sz="1200">
              <a:latin typeface="Arial" panose="020B0604020202020204" pitchFamily="34" charset="0"/>
              <a:cs typeface="Arial" panose="020B0604020202020204" pitchFamily="34" charset="0"/>
            </a:rPr>
            <a:t>Evaluate the impact of the program.</a:t>
          </a:r>
        </a:p>
        <a:p>
          <a:pPr algn="l"/>
          <a:endParaRPr lang="en-GB" sz="1200">
            <a:latin typeface="Arial" panose="020B0604020202020204" pitchFamily="34" charset="0"/>
            <a:cs typeface="Arial" panose="020B0604020202020204" pitchFamily="34" charset="0"/>
          </a:endParaRPr>
        </a:p>
      </dgm:t>
    </dgm:pt>
    <dgm:pt modelId="{A4F83A21-77A5-428A-926F-D8B8C5772E16}" type="sibTrans" cxnId="{11AA2782-6DDF-405E-B4C8-17DB408EE384}">
      <dgm:prSet/>
      <dgm:spPr/>
      <dgm:t>
        <a:bodyPr/>
        <a:lstStyle/>
        <a:p>
          <a:pPr algn="l"/>
          <a:endParaRPr lang="en-GB" sz="1200">
            <a:latin typeface="Arial" panose="020B0604020202020204" pitchFamily="34" charset="0"/>
            <a:cs typeface="Arial" panose="020B0604020202020204" pitchFamily="34" charset="0"/>
          </a:endParaRPr>
        </a:p>
      </dgm:t>
    </dgm:pt>
    <dgm:pt modelId="{85CB315F-A1DF-41BB-AED9-D985974030C1}" type="parTrans" cxnId="{11AA2782-6DDF-405E-B4C8-17DB408EE384}">
      <dgm:prSet/>
      <dgm:spPr/>
      <dgm:t>
        <a:bodyPr/>
        <a:lstStyle/>
        <a:p>
          <a:pPr algn="l"/>
          <a:endParaRPr lang="en-GB" sz="1200">
            <a:latin typeface="Arial" panose="020B0604020202020204" pitchFamily="34" charset="0"/>
            <a:cs typeface="Arial" panose="020B0604020202020204" pitchFamily="34" charset="0"/>
          </a:endParaRPr>
        </a:p>
      </dgm:t>
    </dgm:pt>
    <dgm:pt modelId="{E3DD0C84-B9C7-4F18-AE29-C7529ACD659E}">
      <dgm:prSet/>
      <dgm:spPr/>
      <dgm:t>
        <a:bodyPr/>
        <a:lstStyle/>
        <a:p>
          <a:pPr algn="l"/>
          <a:endParaRPr lang="en-GB" sz="1200">
            <a:latin typeface="Arial" panose="020B0604020202020204" pitchFamily="34" charset="0"/>
            <a:cs typeface="Arial" panose="020B0604020202020204" pitchFamily="34" charset="0"/>
          </a:endParaRPr>
        </a:p>
      </dgm:t>
    </dgm:pt>
    <dgm:pt modelId="{C535ECB5-005C-4C60-A260-A7042C2E7BE4}" type="sibTrans" cxnId="{E6C28673-5A60-40DD-9D6E-E6666E019861}">
      <dgm:prSet/>
      <dgm:spPr/>
      <dgm:t>
        <a:bodyPr/>
        <a:lstStyle/>
        <a:p>
          <a:pPr algn="l"/>
          <a:endParaRPr lang="en-GB" sz="1200">
            <a:latin typeface="Arial" panose="020B0604020202020204" pitchFamily="34" charset="0"/>
            <a:cs typeface="Arial" panose="020B0604020202020204" pitchFamily="34" charset="0"/>
          </a:endParaRPr>
        </a:p>
      </dgm:t>
    </dgm:pt>
    <dgm:pt modelId="{3E2ABC6B-3A4D-4F32-A4F6-9B4AF92B58DB}" type="parTrans" cxnId="{E6C28673-5A60-40DD-9D6E-E6666E019861}">
      <dgm:prSet/>
      <dgm:spPr/>
      <dgm:t>
        <a:bodyPr/>
        <a:lstStyle/>
        <a:p>
          <a:pPr algn="l"/>
          <a:endParaRPr lang="en-GB" sz="1200">
            <a:latin typeface="Arial" panose="020B0604020202020204" pitchFamily="34" charset="0"/>
            <a:cs typeface="Arial" panose="020B0604020202020204" pitchFamily="34" charset="0"/>
          </a:endParaRPr>
        </a:p>
      </dgm:t>
    </dgm:pt>
    <dgm:pt modelId="{ECD451F4-FB67-4A86-A386-F02F87D94A6B}">
      <dgm:prSet phldrT="[Text]" custT="1"/>
      <dgm:spPr>
        <a:solidFill>
          <a:srgbClr val="70AD47"/>
        </a:solidFill>
        <a:ln>
          <a:noFill/>
        </a:ln>
      </dgm:spPr>
      <dgm:t>
        <a:bodyPr/>
        <a:lstStyle/>
        <a:p>
          <a:pPr algn="l"/>
          <a:r>
            <a:rPr lang="en-GB" sz="1200">
              <a:latin typeface="Arial" panose="020B0604020202020204" pitchFamily="34" charset="0"/>
              <a:cs typeface="Arial" panose="020B0604020202020204" pitchFamily="34" charset="0"/>
            </a:rPr>
            <a:t>Evaluate</a:t>
          </a:r>
        </a:p>
      </dgm:t>
    </dgm:pt>
    <dgm:pt modelId="{55A32037-6E90-4F6B-8F5D-CC834655E48F}" type="sibTrans" cxnId="{154B8E06-B4F8-465C-8DFA-C0C9920924E9}">
      <dgm:prSet/>
      <dgm:spPr/>
      <dgm:t>
        <a:bodyPr/>
        <a:lstStyle/>
        <a:p>
          <a:pPr algn="l"/>
          <a:endParaRPr lang="en-GB" sz="1200">
            <a:latin typeface="Arial" panose="020B0604020202020204" pitchFamily="34" charset="0"/>
            <a:cs typeface="Arial" panose="020B0604020202020204" pitchFamily="34" charset="0"/>
          </a:endParaRPr>
        </a:p>
      </dgm:t>
    </dgm:pt>
    <dgm:pt modelId="{67D5B7C2-2CCC-4337-B3D0-CF690760F27F}" type="parTrans" cxnId="{154B8E06-B4F8-465C-8DFA-C0C9920924E9}">
      <dgm:prSet/>
      <dgm:spPr/>
      <dgm:t>
        <a:bodyPr/>
        <a:lstStyle/>
        <a:p>
          <a:pPr algn="l"/>
          <a:endParaRPr lang="en-GB" sz="1200">
            <a:latin typeface="Arial" panose="020B0604020202020204" pitchFamily="34" charset="0"/>
            <a:cs typeface="Arial" panose="020B0604020202020204" pitchFamily="34" charset="0"/>
          </a:endParaRPr>
        </a:p>
      </dgm:t>
    </dgm:pt>
    <dgm:pt modelId="{C30A0299-7610-43DB-B403-D3542FBDFEED}" type="pres">
      <dgm:prSet presAssocID="{043A64CC-DC72-422B-9DB9-D59F4F4A5C1A}" presName="Name0" presStyleCnt="0">
        <dgm:presLayoutVars>
          <dgm:chMax val="5"/>
          <dgm:chPref val="5"/>
          <dgm:dir/>
          <dgm:animLvl val="lvl"/>
        </dgm:presLayoutVars>
      </dgm:prSet>
      <dgm:spPr/>
    </dgm:pt>
    <dgm:pt modelId="{4AF1627B-B04E-4461-9048-EFF642233A54}" type="pres">
      <dgm:prSet presAssocID="{6CB04DCC-16FF-4740-BBB6-AFCA4AFE4A2F}" presName="parentText1" presStyleLbl="node1" presStyleIdx="0" presStyleCnt="5" custScaleX="100224">
        <dgm:presLayoutVars>
          <dgm:chMax/>
          <dgm:chPref val="3"/>
          <dgm:bulletEnabled val="1"/>
        </dgm:presLayoutVars>
      </dgm:prSet>
      <dgm:spPr/>
    </dgm:pt>
    <dgm:pt modelId="{934959FB-A88B-4837-9F43-036671122BCB}" type="pres">
      <dgm:prSet presAssocID="{6CB04DCC-16FF-4740-BBB6-AFCA4AFE4A2F}" presName="childText1" presStyleLbl="solidAlignAcc1" presStyleIdx="0" presStyleCnt="5" custScaleY="113292" custLinFactNeighborX="-27" custLinFactNeighborY="6367">
        <dgm:presLayoutVars>
          <dgm:chMax val="0"/>
          <dgm:chPref val="0"/>
          <dgm:bulletEnabled val="1"/>
        </dgm:presLayoutVars>
      </dgm:prSet>
      <dgm:spPr/>
    </dgm:pt>
    <dgm:pt modelId="{F6708015-9AA3-4079-9BC3-990D6EBC71F1}" type="pres">
      <dgm:prSet presAssocID="{0AC5B168-7F47-433B-A108-E0C76E0BB095}" presName="parentText2" presStyleLbl="node1" presStyleIdx="1" presStyleCnt="5" custScaleX="100724" custLinFactNeighborX="340" custLinFactNeighborY="2860">
        <dgm:presLayoutVars>
          <dgm:chMax/>
          <dgm:chPref val="3"/>
          <dgm:bulletEnabled val="1"/>
        </dgm:presLayoutVars>
      </dgm:prSet>
      <dgm:spPr/>
    </dgm:pt>
    <dgm:pt modelId="{05134F29-CFFC-493A-9ECB-01C99748EA8A}" type="pres">
      <dgm:prSet presAssocID="{0AC5B168-7F47-433B-A108-E0C76E0BB095}" presName="childText2" presStyleLbl="solidAlignAcc1" presStyleIdx="1" presStyleCnt="5" custScaleX="104120" custScaleY="111463" custLinFactNeighborX="2565" custLinFactNeighborY="5890">
        <dgm:presLayoutVars>
          <dgm:chMax val="0"/>
          <dgm:chPref val="0"/>
          <dgm:bulletEnabled val="1"/>
        </dgm:presLayoutVars>
      </dgm:prSet>
      <dgm:spPr/>
    </dgm:pt>
    <dgm:pt modelId="{6CA807C8-A19B-440C-AC12-63830B050218}" type="pres">
      <dgm:prSet presAssocID="{2BD2777E-121D-449B-A86D-3A05FD71F3D4}" presName="parentText3" presStyleLbl="node1" presStyleIdx="2" presStyleCnt="5" custScaleX="99467" custLinFactNeighborY="1907">
        <dgm:presLayoutVars>
          <dgm:chMax/>
          <dgm:chPref val="3"/>
          <dgm:bulletEnabled val="1"/>
        </dgm:presLayoutVars>
      </dgm:prSet>
      <dgm:spPr/>
    </dgm:pt>
    <dgm:pt modelId="{0696E03A-C298-4A10-860B-C046ECA9AC3C}" type="pres">
      <dgm:prSet presAssocID="{2BD2777E-121D-449B-A86D-3A05FD71F3D4}" presName="childText3" presStyleLbl="solidAlignAcc1" presStyleIdx="2" presStyleCnt="5" custScaleY="100467" custLinFactNeighborX="1515" custLinFactNeighborY="-946">
        <dgm:presLayoutVars>
          <dgm:chMax val="0"/>
          <dgm:chPref val="0"/>
          <dgm:bulletEnabled val="1"/>
        </dgm:presLayoutVars>
      </dgm:prSet>
      <dgm:spPr/>
    </dgm:pt>
    <dgm:pt modelId="{93F5198A-D358-499E-937A-CDFF43704410}" type="pres">
      <dgm:prSet presAssocID="{C00C09B8-2758-495F-A515-AA447D38239C}" presName="parentText4" presStyleLbl="node1" presStyleIdx="3" presStyleCnt="5">
        <dgm:presLayoutVars>
          <dgm:chMax/>
          <dgm:chPref val="3"/>
          <dgm:bulletEnabled val="1"/>
        </dgm:presLayoutVars>
      </dgm:prSet>
      <dgm:spPr/>
    </dgm:pt>
    <dgm:pt modelId="{F221F925-155E-43F2-880F-14BA6E473BE7}" type="pres">
      <dgm:prSet presAssocID="{C00C09B8-2758-495F-A515-AA447D38239C}" presName="childText4" presStyleLbl="solidAlignAcc1" presStyleIdx="3" presStyleCnt="5" custScaleY="91045" custLinFactNeighborX="750" custLinFactNeighborY="-5682">
        <dgm:presLayoutVars>
          <dgm:chMax val="0"/>
          <dgm:chPref val="0"/>
          <dgm:bulletEnabled val="1"/>
        </dgm:presLayoutVars>
      </dgm:prSet>
      <dgm:spPr/>
    </dgm:pt>
    <dgm:pt modelId="{081C1ED2-43DE-4C34-9D5E-5523A88F4F0B}" type="pres">
      <dgm:prSet presAssocID="{ECD451F4-FB67-4A86-A386-F02F87D94A6B}" presName="parentText5" presStyleLbl="node1" presStyleIdx="4" presStyleCnt="5" custScaleX="99781">
        <dgm:presLayoutVars>
          <dgm:chMax/>
          <dgm:chPref val="3"/>
          <dgm:bulletEnabled val="1"/>
        </dgm:presLayoutVars>
      </dgm:prSet>
      <dgm:spPr/>
    </dgm:pt>
    <dgm:pt modelId="{1520B452-8595-4A1F-AD6D-4E23435F6E09}" type="pres">
      <dgm:prSet presAssocID="{ECD451F4-FB67-4A86-A386-F02F87D94A6B}" presName="childText5" presStyleLbl="solidAlignAcc1" presStyleIdx="4" presStyleCnt="5" custLinFactNeighborX="1456" custLinFactNeighborY="-1008">
        <dgm:presLayoutVars>
          <dgm:chMax val="0"/>
          <dgm:chPref val="0"/>
          <dgm:bulletEnabled val="1"/>
        </dgm:presLayoutVars>
      </dgm:prSet>
      <dgm:spPr/>
    </dgm:pt>
  </dgm:ptLst>
  <dgm:cxnLst>
    <dgm:cxn modelId="{154B8E06-B4F8-465C-8DFA-C0C9920924E9}" srcId="{043A64CC-DC72-422B-9DB9-D59F4F4A5C1A}" destId="{ECD451F4-FB67-4A86-A386-F02F87D94A6B}" srcOrd="4" destOrd="0" parTransId="{67D5B7C2-2CCC-4337-B3D0-CF690760F27F}" sibTransId="{55A32037-6E90-4F6B-8F5D-CC834655E48F}"/>
    <dgm:cxn modelId="{4A549E1B-C468-4577-A1D4-15C7380A9A30}" type="presOf" srcId="{043A64CC-DC72-422B-9DB9-D59F4F4A5C1A}" destId="{C30A0299-7610-43DB-B403-D3542FBDFEED}" srcOrd="0" destOrd="0" presId="urn:microsoft.com/office/officeart/2009/3/layout/IncreasingArrowsProcess"/>
    <dgm:cxn modelId="{838E5321-E876-4F2C-9D8C-54F5A641BCA8}" srcId="{6CB04DCC-16FF-4740-BBB6-AFCA4AFE4A2F}" destId="{F1A5455F-81B9-44BA-9F85-54BEF6BF3DA4}" srcOrd="0" destOrd="0" parTransId="{2A095A05-F312-4516-BCDA-2A6B7FA499F7}" sibTransId="{F3B92810-353F-40AB-85DA-DE9942A0CA91}"/>
    <dgm:cxn modelId="{EC7F532C-EDBE-41C3-BAE6-2A1F2E9E2DA6}" srcId="{043A64CC-DC72-422B-9DB9-D59F4F4A5C1A}" destId="{2BD2777E-121D-449B-A86D-3A05FD71F3D4}" srcOrd="2" destOrd="0" parTransId="{B44D9F48-641F-4A55-A09D-2C34D1CC394F}" sibTransId="{FC251D4D-1AAB-42F8-A8B7-476EE15407F4}"/>
    <dgm:cxn modelId="{FDE6153E-8309-4298-A2E7-391448DA5133}" type="presOf" srcId="{C00C09B8-2758-495F-A515-AA447D38239C}" destId="{93F5198A-D358-499E-937A-CDFF43704410}" srcOrd="0" destOrd="0" presId="urn:microsoft.com/office/officeart/2009/3/layout/IncreasingArrowsProcess"/>
    <dgm:cxn modelId="{2F12AB3F-BE7F-45DC-B119-2EF3D52F0EC6}" srcId="{0AC5B168-7F47-433B-A108-E0C76E0BB095}" destId="{1E59CF15-3E42-4972-9B67-F8F784F58D50}" srcOrd="0" destOrd="0" parTransId="{1C20B8F9-FB17-4308-A0F3-67227C727803}" sibTransId="{5D1DDA70-D0BC-47FE-AA39-1262FE50FC13}"/>
    <dgm:cxn modelId="{6BD6766C-D413-4A90-9F9D-A172879E31E6}" type="presOf" srcId="{2BD2777E-121D-449B-A86D-3A05FD71F3D4}" destId="{6CA807C8-A19B-440C-AC12-63830B050218}" srcOrd="0" destOrd="0" presId="urn:microsoft.com/office/officeart/2009/3/layout/IncreasingArrowsProcess"/>
    <dgm:cxn modelId="{E6C28673-5A60-40DD-9D6E-E6666E019861}" srcId="{043A64CC-DC72-422B-9DB9-D59F4F4A5C1A}" destId="{E3DD0C84-B9C7-4F18-AE29-C7529ACD659E}" srcOrd="5" destOrd="0" parTransId="{3E2ABC6B-3A4D-4F32-A4F6-9B4AF92B58DB}" sibTransId="{C535ECB5-005C-4C60-A260-A7042C2E7BE4}"/>
    <dgm:cxn modelId="{D80EB377-889F-4651-BE85-8F1E3993DE85}" type="presOf" srcId="{6CB04DCC-16FF-4740-BBB6-AFCA4AFE4A2F}" destId="{4AF1627B-B04E-4461-9048-EFF642233A54}" srcOrd="0" destOrd="0" presId="urn:microsoft.com/office/officeart/2009/3/layout/IncreasingArrowsProcess"/>
    <dgm:cxn modelId="{E7A2587D-66FA-408A-BF12-89567B806397}" type="presOf" srcId="{ECD451F4-FB67-4A86-A386-F02F87D94A6B}" destId="{081C1ED2-43DE-4C34-9D5E-5523A88F4F0B}" srcOrd="0" destOrd="0" presId="urn:microsoft.com/office/officeart/2009/3/layout/IncreasingArrowsProcess"/>
    <dgm:cxn modelId="{56C97C7F-1D69-45EE-ACCA-3367758082E7}" type="presOf" srcId="{0AC5B168-7F47-433B-A108-E0C76E0BB095}" destId="{F6708015-9AA3-4079-9BC3-990D6EBC71F1}" srcOrd="0" destOrd="0" presId="urn:microsoft.com/office/officeart/2009/3/layout/IncreasingArrowsProcess"/>
    <dgm:cxn modelId="{11AA2782-6DDF-405E-B4C8-17DB408EE384}" srcId="{ECD451F4-FB67-4A86-A386-F02F87D94A6B}" destId="{5EEB43A2-29E8-4722-A149-ECF015B551F8}" srcOrd="0" destOrd="0" parTransId="{85CB315F-A1DF-41BB-AED9-D985974030C1}" sibTransId="{A4F83A21-77A5-428A-926F-D8B8C5772E16}"/>
    <dgm:cxn modelId="{D7FC248B-19F3-49F8-84CA-8B36A922429A}" type="presOf" srcId="{1E59CF15-3E42-4972-9B67-F8F784F58D50}" destId="{05134F29-CFFC-493A-9ECB-01C99748EA8A}" srcOrd="0" destOrd="0" presId="urn:microsoft.com/office/officeart/2009/3/layout/IncreasingArrowsProcess"/>
    <dgm:cxn modelId="{9A286C95-1B9F-4FC4-8FC4-8D38E44BD1F8}" srcId="{043A64CC-DC72-422B-9DB9-D59F4F4A5C1A}" destId="{C00C09B8-2758-495F-A515-AA447D38239C}" srcOrd="3" destOrd="0" parTransId="{1E641BA0-BB9F-4467-9507-6AE66D71088E}" sibTransId="{5D1E0CA1-1A55-46ED-B01A-B481E06B709A}"/>
    <dgm:cxn modelId="{0C55F0A6-1378-4DD2-BB70-BAACFB73DF4E}" srcId="{C00C09B8-2758-495F-A515-AA447D38239C}" destId="{03BC4C7B-419A-44D0-A8FB-694E1D3FC6BB}" srcOrd="0" destOrd="0" parTransId="{2B595636-BAF3-43A1-B1C4-9E762E34D98E}" sibTransId="{90A6C97C-C9EE-4D22-A351-25A7B035FF30}"/>
    <dgm:cxn modelId="{CBC426A7-F643-4CA2-8E79-1B270D35B7F2}" type="presOf" srcId="{03BC4C7B-419A-44D0-A8FB-694E1D3FC6BB}" destId="{F221F925-155E-43F2-880F-14BA6E473BE7}" srcOrd="0" destOrd="0" presId="urn:microsoft.com/office/officeart/2009/3/layout/IncreasingArrowsProcess"/>
    <dgm:cxn modelId="{F14EFABA-035F-4B31-A34D-6BD259D8F083}" srcId="{2BD2777E-121D-449B-A86D-3A05FD71F3D4}" destId="{6FB3754B-02C8-49DC-8E8B-06C72E644C95}" srcOrd="0" destOrd="0" parTransId="{10131040-A10B-4300-BF71-C7E1E5AA06BD}" sibTransId="{94CCBC1F-E295-492D-89A8-F96F6315BB42}"/>
    <dgm:cxn modelId="{EF4C29BB-5A03-447D-B98B-33D5B6A4D7AC}" type="presOf" srcId="{6FB3754B-02C8-49DC-8E8B-06C72E644C95}" destId="{0696E03A-C298-4A10-860B-C046ECA9AC3C}" srcOrd="0" destOrd="0" presId="urn:microsoft.com/office/officeart/2009/3/layout/IncreasingArrowsProcess"/>
    <dgm:cxn modelId="{37A62CC1-C231-4349-821B-1F33DF660021}" type="presOf" srcId="{5EEB43A2-29E8-4722-A149-ECF015B551F8}" destId="{1520B452-8595-4A1F-AD6D-4E23435F6E09}" srcOrd="0" destOrd="0" presId="urn:microsoft.com/office/officeart/2009/3/layout/IncreasingArrowsProcess"/>
    <dgm:cxn modelId="{5AA4E2CB-9D88-4AD5-B09C-8F0050B14EB0}" srcId="{043A64CC-DC72-422B-9DB9-D59F4F4A5C1A}" destId="{6CB04DCC-16FF-4740-BBB6-AFCA4AFE4A2F}" srcOrd="0" destOrd="0" parTransId="{6E7FDDF8-D362-436F-9442-BE2F5003F2BA}" sibTransId="{F7EE4391-69A6-40C9-9E1A-B39703DD57A8}"/>
    <dgm:cxn modelId="{CA47C9D8-4E19-491E-B41A-2C48DDDE72B8}" type="presOf" srcId="{F1A5455F-81B9-44BA-9F85-54BEF6BF3DA4}" destId="{934959FB-A88B-4837-9F43-036671122BCB}" srcOrd="0" destOrd="0" presId="urn:microsoft.com/office/officeart/2009/3/layout/IncreasingArrowsProcess"/>
    <dgm:cxn modelId="{963836E6-E180-4A34-AB88-AE9F5A1469F0}" srcId="{043A64CC-DC72-422B-9DB9-D59F4F4A5C1A}" destId="{0AC5B168-7F47-433B-A108-E0C76E0BB095}" srcOrd="1" destOrd="0" parTransId="{07234BC2-77AD-4EEF-A341-B5372149656D}" sibTransId="{186D1B98-DEFA-4E75-9768-E06401FFF635}"/>
    <dgm:cxn modelId="{75EF0902-B5EF-4BCA-93CA-9038DB592221}" type="presParOf" srcId="{C30A0299-7610-43DB-B403-D3542FBDFEED}" destId="{4AF1627B-B04E-4461-9048-EFF642233A54}" srcOrd="0" destOrd="0" presId="urn:microsoft.com/office/officeart/2009/3/layout/IncreasingArrowsProcess"/>
    <dgm:cxn modelId="{3C56EDA8-1835-425A-B2D6-950AC9426935}" type="presParOf" srcId="{C30A0299-7610-43DB-B403-D3542FBDFEED}" destId="{934959FB-A88B-4837-9F43-036671122BCB}" srcOrd="1" destOrd="0" presId="urn:microsoft.com/office/officeart/2009/3/layout/IncreasingArrowsProcess"/>
    <dgm:cxn modelId="{EE1FD3F8-CD3D-4E6E-B52C-F1CB2B7BD406}" type="presParOf" srcId="{C30A0299-7610-43DB-B403-D3542FBDFEED}" destId="{F6708015-9AA3-4079-9BC3-990D6EBC71F1}" srcOrd="2" destOrd="0" presId="urn:microsoft.com/office/officeart/2009/3/layout/IncreasingArrowsProcess"/>
    <dgm:cxn modelId="{6BDA360D-FB1A-4890-854B-70C7FD5EF9C5}" type="presParOf" srcId="{C30A0299-7610-43DB-B403-D3542FBDFEED}" destId="{05134F29-CFFC-493A-9ECB-01C99748EA8A}" srcOrd="3" destOrd="0" presId="urn:microsoft.com/office/officeart/2009/3/layout/IncreasingArrowsProcess"/>
    <dgm:cxn modelId="{43C58649-55AD-4374-BECA-76E5B1827B83}" type="presParOf" srcId="{C30A0299-7610-43DB-B403-D3542FBDFEED}" destId="{6CA807C8-A19B-440C-AC12-63830B050218}" srcOrd="4" destOrd="0" presId="urn:microsoft.com/office/officeart/2009/3/layout/IncreasingArrowsProcess"/>
    <dgm:cxn modelId="{97F37871-551A-447C-9439-719BB3C0C300}" type="presParOf" srcId="{C30A0299-7610-43DB-B403-D3542FBDFEED}" destId="{0696E03A-C298-4A10-860B-C046ECA9AC3C}" srcOrd="5" destOrd="0" presId="urn:microsoft.com/office/officeart/2009/3/layout/IncreasingArrowsProcess"/>
    <dgm:cxn modelId="{0567A680-6793-4549-9ED1-7B9B7D8E8B9E}" type="presParOf" srcId="{C30A0299-7610-43DB-B403-D3542FBDFEED}" destId="{93F5198A-D358-499E-937A-CDFF43704410}" srcOrd="6" destOrd="0" presId="urn:microsoft.com/office/officeart/2009/3/layout/IncreasingArrowsProcess"/>
    <dgm:cxn modelId="{304B4EB6-AC05-4FCB-BF7D-C94AD4B94C41}" type="presParOf" srcId="{C30A0299-7610-43DB-B403-D3542FBDFEED}" destId="{F221F925-155E-43F2-880F-14BA6E473BE7}" srcOrd="7" destOrd="0" presId="urn:microsoft.com/office/officeart/2009/3/layout/IncreasingArrowsProcess"/>
    <dgm:cxn modelId="{6839154D-895F-4E77-BC6C-17390BBCD745}" type="presParOf" srcId="{C30A0299-7610-43DB-B403-D3542FBDFEED}" destId="{081C1ED2-43DE-4C34-9D5E-5523A88F4F0B}" srcOrd="8" destOrd="0" presId="urn:microsoft.com/office/officeart/2009/3/layout/IncreasingArrowsProcess"/>
    <dgm:cxn modelId="{337E9D52-68B1-477D-8373-758B4F1FF954}" type="presParOf" srcId="{C30A0299-7610-43DB-B403-D3542FBDFEED}" destId="{1520B452-8595-4A1F-AD6D-4E23435F6E09}"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71C6FD5-C971-42DF-8888-7E8495173066}"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F48BC3DC-9240-4E35-BBDA-1FE79636964A}">
      <dgm:prSet phldrT="[Text]" custT="1"/>
      <dgm:spPr>
        <a:solidFill>
          <a:srgbClr val="005EB8"/>
        </a:solidFill>
      </dgm:spPr>
      <dgm:t>
        <a:bodyPr/>
        <a:lstStyle/>
        <a:p>
          <a:pPr algn="l" rtl="0"/>
          <a:r>
            <a:rPr lang="en-GB" sz="1600" b="1">
              <a:latin typeface="Arial" panose="020B0604020202020204" pitchFamily="34" charset="0"/>
              <a:cs typeface="Arial" panose="020B0604020202020204" pitchFamily="34" charset="0"/>
            </a:rPr>
            <a:t>Student survey</a:t>
          </a:r>
        </a:p>
      </dgm:t>
    </dgm:pt>
    <dgm:pt modelId="{DC297967-2256-467A-A791-191253165268}" type="parTrans" cxnId="{B10C3E91-4D97-4375-B40A-65A964DF8683}">
      <dgm:prSet/>
      <dgm:spPr/>
      <dgm:t>
        <a:bodyPr/>
        <a:lstStyle/>
        <a:p>
          <a:endParaRPr lang="en-GB"/>
        </a:p>
      </dgm:t>
    </dgm:pt>
    <dgm:pt modelId="{DE32EC1D-2A48-4952-B20F-559FF06EF92F}" type="sibTrans" cxnId="{B10C3E91-4D97-4375-B40A-65A964DF8683}">
      <dgm:prSet/>
      <dgm:spPr/>
      <dgm:t>
        <a:bodyPr/>
        <a:lstStyle/>
        <a:p>
          <a:endParaRPr lang="en-GB"/>
        </a:p>
      </dgm:t>
    </dgm:pt>
    <dgm:pt modelId="{18FB0B92-60B6-4956-A87A-B3FCE1F2DA1A}">
      <dgm:prSet phldrT="[Text]" phldr="0" custT="1"/>
      <dgm:spPr/>
      <dgm:t>
        <a:bodyPr/>
        <a:lstStyle/>
        <a:p>
          <a:pPr rtl="0"/>
          <a:r>
            <a:rPr lang="en-GB" sz="1600" b="1">
              <a:latin typeface="Arial" panose="020B0604020202020204" pitchFamily="34" charset="0"/>
              <a:cs typeface="Arial" panose="020B0604020202020204" pitchFamily="34" charset="0"/>
            </a:rPr>
            <a:t>Aim: </a:t>
          </a:r>
          <a:r>
            <a:rPr lang="en-GB" sz="1600">
              <a:latin typeface="Arial" panose="020B0604020202020204" pitchFamily="34" charset="0"/>
              <a:cs typeface="Arial" panose="020B0604020202020204" pitchFamily="34" charset="0"/>
            </a:rPr>
            <a:t>To hear the student voice and establish how they are feeling as they approach their transition to a newly registered practitioner</a:t>
          </a:r>
        </a:p>
      </dgm:t>
    </dgm:pt>
    <dgm:pt modelId="{1A8A53BF-7F72-42FA-AF6A-93CBC45ECE05}" type="parTrans" cxnId="{26D2F27D-7A95-4AFC-B339-CDDC9EED820F}">
      <dgm:prSet/>
      <dgm:spPr/>
      <dgm:t>
        <a:bodyPr/>
        <a:lstStyle/>
        <a:p>
          <a:endParaRPr lang="en-GB"/>
        </a:p>
      </dgm:t>
    </dgm:pt>
    <dgm:pt modelId="{9FB0304C-A161-437F-BEC5-CB20B1A0E0F0}" type="sibTrans" cxnId="{26D2F27D-7A95-4AFC-B339-CDDC9EED820F}">
      <dgm:prSet/>
      <dgm:spPr/>
      <dgm:t>
        <a:bodyPr/>
        <a:lstStyle/>
        <a:p>
          <a:endParaRPr lang="en-GB"/>
        </a:p>
      </dgm:t>
    </dgm:pt>
    <dgm:pt modelId="{A2A76B31-0564-4ECD-AA63-2938E268CF7F}" type="pres">
      <dgm:prSet presAssocID="{E71C6FD5-C971-42DF-8888-7E8495173066}" presName="Name0" presStyleCnt="0">
        <dgm:presLayoutVars>
          <dgm:dir/>
          <dgm:animLvl val="lvl"/>
          <dgm:resizeHandles val="exact"/>
        </dgm:presLayoutVars>
      </dgm:prSet>
      <dgm:spPr/>
    </dgm:pt>
    <dgm:pt modelId="{976AA700-0BBF-43BE-A48B-206155721883}" type="pres">
      <dgm:prSet presAssocID="{F48BC3DC-9240-4E35-BBDA-1FE79636964A}" presName="linNode" presStyleCnt="0"/>
      <dgm:spPr/>
    </dgm:pt>
    <dgm:pt modelId="{03F38F48-ABB8-4069-971D-047C2CD79C17}" type="pres">
      <dgm:prSet presAssocID="{F48BC3DC-9240-4E35-BBDA-1FE79636964A}" presName="parentText" presStyleLbl="node1" presStyleIdx="0" presStyleCnt="1" custScaleX="59364" custLinFactNeighborY="152">
        <dgm:presLayoutVars>
          <dgm:chMax val="1"/>
          <dgm:bulletEnabled val="1"/>
        </dgm:presLayoutVars>
      </dgm:prSet>
      <dgm:spPr/>
    </dgm:pt>
    <dgm:pt modelId="{54E50DE4-813A-4C28-BF23-FFE3CCC5A0F5}" type="pres">
      <dgm:prSet presAssocID="{F48BC3DC-9240-4E35-BBDA-1FE79636964A}" presName="descendantText" presStyleLbl="alignAccFollowNode1" presStyleIdx="0" presStyleCnt="1" custScaleX="120341" custScaleY="125122" custLinFactNeighborY="20122">
        <dgm:presLayoutVars>
          <dgm:bulletEnabled val="1"/>
        </dgm:presLayoutVars>
      </dgm:prSet>
      <dgm:spPr/>
    </dgm:pt>
  </dgm:ptLst>
  <dgm:cxnLst>
    <dgm:cxn modelId="{1B4E3211-52E4-4703-9686-B4EAC64FA3B3}" type="presOf" srcId="{18FB0B92-60B6-4956-A87A-B3FCE1F2DA1A}" destId="{54E50DE4-813A-4C28-BF23-FFE3CCC5A0F5}" srcOrd="0" destOrd="0" presId="urn:microsoft.com/office/officeart/2005/8/layout/vList5"/>
    <dgm:cxn modelId="{26D2F27D-7A95-4AFC-B339-CDDC9EED820F}" srcId="{F48BC3DC-9240-4E35-BBDA-1FE79636964A}" destId="{18FB0B92-60B6-4956-A87A-B3FCE1F2DA1A}" srcOrd="0" destOrd="0" parTransId="{1A8A53BF-7F72-42FA-AF6A-93CBC45ECE05}" sibTransId="{9FB0304C-A161-437F-BEC5-CB20B1A0E0F0}"/>
    <dgm:cxn modelId="{C3781D8D-B783-48E4-94C3-3E692D1FF59E}" type="presOf" srcId="{E71C6FD5-C971-42DF-8888-7E8495173066}" destId="{A2A76B31-0564-4ECD-AA63-2938E268CF7F}" srcOrd="0" destOrd="0" presId="urn:microsoft.com/office/officeart/2005/8/layout/vList5"/>
    <dgm:cxn modelId="{B10C3E91-4D97-4375-B40A-65A964DF8683}" srcId="{E71C6FD5-C971-42DF-8888-7E8495173066}" destId="{F48BC3DC-9240-4E35-BBDA-1FE79636964A}" srcOrd="0" destOrd="0" parTransId="{DC297967-2256-467A-A791-191253165268}" sibTransId="{DE32EC1D-2A48-4952-B20F-559FF06EF92F}"/>
    <dgm:cxn modelId="{83E6819C-E0B1-498B-A18C-7253FF36730C}" type="presOf" srcId="{F48BC3DC-9240-4E35-BBDA-1FE79636964A}" destId="{03F38F48-ABB8-4069-971D-047C2CD79C17}" srcOrd="0" destOrd="0" presId="urn:microsoft.com/office/officeart/2005/8/layout/vList5"/>
    <dgm:cxn modelId="{778A38BA-1C35-446E-9DB2-38E607CEF626}" type="presParOf" srcId="{A2A76B31-0564-4ECD-AA63-2938E268CF7F}" destId="{976AA700-0BBF-43BE-A48B-206155721883}" srcOrd="0" destOrd="0" presId="urn:microsoft.com/office/officeart/2005/8/layout/vList5"/>
    <dgm:cxn modelId="{44DB9557-5497-4C3F-BB41-64116BBF1535}" type="presParOf" srcId="{976AA700-0BBF-43BE-A48B-206155721883}" destId="{03F38F48-ABB8-4069-971D-047C2CD79C17}" srcOrd="0" destOrd="0" presId="urn:microsoft.com/office/officeart/2005/8/layout/vList5"/>
    <dgm:cxn modelId="{828D9EB0-3DD1-43F1-A470-5F58A10FA636}" type="presParOf" srcId="{976AA700-0BBF-43BE-A48B-206155721883}" destId="{54E50DE4-813A-4C28-BF23-FFE3CCC5A0F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E3DB8-2636-439F-BF82-ECCD276E021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4D3042E-A890-4120-8545-6843B33D1131}">
      <dgm:prSet phldrT="[Text]" phldr="0" custT="1"/>
      <dgm:spPr>
        <a:solidFill>
          <a:srgbClr val="45B451"/>
        </a:solidFill>
        <a:ln>
          <a:noFill/>
        </a:ln>
      </dgm:spPr>
      <dgm:t>
        <a:bodyPr/>
        <a:lstStyle/>
        <a:p>
          <a:pPr algn="l" rtl="0"/>
          <a:r>
            <a:rPr lang="en-US" sz="1600" dirty="0">
              <a:latin typeface="Arial" panose="020B0604020202020204" pitchFamily="34" charset="0"/>
              <a:cs typeface="Arial" panose="020B0604020202020204" pitchFamily="34" charset="0"/>
            </a:rPr>
            <a:t>Impact of Covid-19 survey: </a:t>
          </a:r>
          <a:r>
            <a:rPr lang="en-US" sz="1600" b="1" dirty="0">
              <a:latin typeface="Arial" panose="020B0604020202020204" pitchFamily="34" charset="0"/>
              <a:cs typeface="Arial" panose="020B0604020202020204" pitchFamily="34" charset="0"/>
            </a:rPr>
            <a:t>27% </a:t>
          </a:r>
          <a:r>
            <a:rPr lang="en-US" sz="1600" dirty="0">
              <a:latin typeface="Arial" panose="020B0604020202020204" pitchFamily="34" charset="0"/>
              <a:cs typeface="Arial" panose="020B0604020202020204" pitchFamily="34" charset="0"/>
            </a:rPr>
            <a:t>AHPs considered leaving </a:t>
          </a:r>
          <a:r>
            <a:rPr lang="en-US" sz="1600" b="0" dirty="0">
              <a:latin typeface="Arial" panose="020B0604020202020204" pitchFamily="34" charset="0"/>
              <a:cs typeface="Arial" panose="020B0604020202020204" pitchFamily="34" charset="0"/>
            </a:rPr>
            <a:t>course</a:t>
          </a:r>
          <a:r>
            <a:rPr lang="en-US" sz="1600" b="1" dirty="0">
              <a:latin typeface="Arial" panose="020B0604020202020204" pitchFamily="34" charset="0"/>
              <a:cs typeface="Arial" panose="020B0604020202020204" pitchFamily="34" charset="0"/>
            </a:rPr>
            <a:t>. 38% </a:t>
          </a:r>
          <a:r>
            <a:rPr lang="en-US" sz="1600" dirty="0">
              <a:latin typeface="Arial" panose="020B0604020202020204" pitchFamily="34" charset="0"/>
              <a:cs typeface="Arial" panose="020B0604020202020204" pitchFamily="34" charset="0"/>
            </a:rPr>
            <a:t>within their final 6 </a:t>
          </a:r>
          <a:r>
            <a:rPr lang="en-US" sz="1600" dirty="0">
              <a:solidFill>
                <a:srgbClr val="FFFFFF"/>
              </a:solidFill>
              <a:latin typeface="Arial" panose="020B0604020202020204" pitchFamily="34" charset="0"/>
              <a:cs typeface="Arial" panose="020B0604020202020204" pitchFamily="34" charset="0"/>
            </a:rPr>
            <a:t>mon</a:t>
          </a:r>
          <a:r>
            <a:rPr lang="en-US" sz="1600" dirty="0">
              <a:latin typeface="Arial" panose="020B0604020202020204" pitchFamily="34" charset="0"/>
              <a:cs typeface="Arial" panose="020B0604020202020204" pitchFamily="34" charset="0"/>
            </a:rPr>
            <a:t>ths</a:t>
          </a:r>
          <a:endParaRPr lang="en-US" sz="1600" b="1" dirty="0">
            <a:latin typeface="Arial" panose="020B0604020202020204" pitchFamily="34" charset="0"/>
            <a:cs typeface="Arial" panose="020B0604020202020204" pitchFamily="34" charset="0"/>
          </a:endParaRPr>
        </a:p>
      </dgm:t>
    </dgm:pt>
    <dgm:pt modelId="{64C8CDD4-DFEF-41F3-A0F6-BBCCEDAA87C6}" type="parTrans" cxnId="{B12621E9-098F-43B3-B7B2-C1FFD3278B80}">
      <dgm:prSet/>
      <dgm:spPr/>
      <dgm:t>
        <a:bodyPr/>
        <a:lstStyle/>
        <a:p>
          <a:endParaRPr lang="en-US"/>
        </a:p>
      </dgm:t>
    </dgm:pt>
    <dgm:pt modelId="{67D3A8A2-F177-49F1-8745-62FDC2F5FC40}" type="sibTrans" cxnId="{B12621E9-098F-43B3-B7B2-C1FFD3278B80}">
      <dgm:prSet/>
      <dgm:spPr/>
      <dgm:t>
        <a:bodyPr/>
        <a:lstStyle/>
        <a:p>
          <a:endParaRPr lang="en-US"/>
        </a:p>
      </dgm:t>
    </dgm:pt>
    <dgm:pt modelId="{50D5B6B8-E4E4-4520-BA05-9A221A8C7286}">
      <dgm:prSet phldr="0" custT="1"/>
      <dgm:spPr>
        <a:solidFill>
          <a:srgbClr val="43AFC0"/>
        </a:solidFill>
        <a:ln>
          <a:noFill/>
        </a:ln>
      </dgm:spPr>
      <dgm:t>
        <a:bodyPr/>
        <a:lstStyle/>
        <a:p>
          <a:pPr algn="l" rtl="0"/>
          <a:r>
            <a:rPr lang="en-US" sz="1600" dirty="0">
              <a:latin typeface="Arial" panose="020B0604020202020204" pitchFamily="34" charset="0"/>
              <a:cs typeface="Arial" panose="020B0604020202020204" pitchFamily="34" charset="0"/>
            </a:rPr>
            <a:t>67 per cent feeling anxious</a:t>
          </a:r>
        </a:p>
      </dgm:t>
    </dgm:pt>
    <dgm:pt modelId="{442BB538-0B46-4CE7-84B5-DA367A99C462}" type="parTrans" cxnId="{A9A7F4A0-D5F6-49A0-9CB7-C6CA4871CD95}">
      <dgm:prSet/>
      <dgm:spPr/>
      <dgm:t>
        <a:bodyPr/>
        <a:lstStyle/>
        <a:p>
          <a:endParaRPr lang="en-GB"/>
        </a:p>
      </dgm:t>
    </dgm:pt>
    <dgm:pt modelId="{FDCBFAB7-CFE3-4D69-9EAF-673A0466FA6C}" type="sibTrans" cxnId="{A9A7F4A0-D5F6-49A0-9CB7-C6CA4871CD95}">
      <dgm:prSet/>
      <dgm:spPr/>
      <dgm:t>
        <a:bodyPr/>
        <a:lstStyle/>
        <a:p>
          <a:endParaRPr lang="en-GB"/>
        </a:p>
      </dgm:t>
    </dgm:pt>
    <dgm:pt modelId="{251EF8E0-A4DE-4C95-8B9F-ACF1B3289CA6}">
      <dgm:prSet phldr="0" custT="1"/>
      <dgm:spPr>
        <a:solidFill>
          <a:srgbClr val="43BB8D"/>
        </a:solidFill>
        <a:ln>
          <a:noFill/>
        </a:ln>
      </dgm:spPr>
      <dgm:t>
        <a:bodyPr/>
        <a:lstStyle/>
        <a:p>
          <a:pPr algn="l"/>
          <a:r>
            <a:rPr lang="en-US" sz="1600" dirty="0">
              <a:latin typeface="Arial" panose="020B0604020202020204" pitchFamily="34" charset="0"/>
              <a:cs typeface="Arial" panose="020B0604020202020204" pitchFamily="34" charset="0"/>
            </a:rPr>
            <a:t>60 per cent feeling excited</a:t>
          </a:r>
        </a:p>
      </dgm:t>
    </dgm:pt>
    <dgm:pt modelId="{2018CD45-E4D1-4F5E-B70C-09A9F3A27940}" type="parTrans" cxnId="{B65AFC4E-04A0-419E-9FB8-951ED1927085}">
      <dgm:prSet/>
      <dgm:spPr/>
      <dgm:t>
        <a:bodyPr/>
        <a:lstStyle/>
        <a:p>
          <a:endParaRPr lang="en-GB"/>
        </a:p>
      </dgm:t>
    </dgm:pt>
    <dgm:pt modelId="{071879CB-0A66-4C6E-81AF-5F3ED2F3659F}" type="sibTrans" cxnId="{B65AFC4E-04A0-419E-9FB8-951ED1927085}">
      <dgm:prSet/>
      <dgm:spPr/>
      <dgm:t>
        <a:bodyPr/>
        <a:lstStyle/>
        <a:p>
          <a:endParaRPr lang="en-GB"/>
        </a:p>
      </dgm:t>
    </dgm:pt>
    <dgm:pt modelId="{CD2F94ED-8EC6-492A-9B3E-A7E3170B97FC}" type="pres">
      <dgm:prSet presAssocID="{7A0E3DB8-2636-439F-BF82-ECCD276E021A}" presName="diagram" presStyleCnt="0">
        <dgm:presLayoutVars>
          <dgm:dir/>
          <dgm:resizeHandles val="exact"/>
        </dgm:presLayoutVars>
      </dgm:prSet>
      <dgm:spPr/>
    </dgm:pt>
    <dgm:pt modelId="{9F672A37-6836-467F-B9AA-51BAEB39F893}" type="pres">
      <dgm:prSet presAssocID="{50D5B6B8-E4E4-4520-BA05-9A221A8C7286}" presName="node" presStyleLbl="node1" presStyleIdx="0" presStyleCnt="3">
        <dgm:presLayoutVars>
          <dgm:bulletEnabled val="1"/>
        </dgm:presLayoutVars>
      </dgm:prSet>
      <dgm:spPr/>
    </dgm:pt>
    <dgm:pt modelId="{DF4284EB-188A-4772-9E40-8EE87400A2B4}" type="pres">
      <dgm:prSet presAssocID="{FDCBFAB7-CFE3-4D69-9EAF-673A0466FA6C}" presName="sibTrans" presStyleCnt="0"/>
      <dgm:spPr/>
    </dgm:pt>
    <dgm:pt modelId="{57D7D362-8D6D-4474-948A-2ED38EE34E8D}" type="pres">
      <dgm:prSet presAssocID="{251EF8E0-A4DE-4C95-8B9F-ACF1B3289CA6}" presName="node" presStyleLbl="node1" presStyleIdx="1" presStyleCnt="3">
        <dgm:presLayoutVars>
          <dgm:bulletEnabled val="1"/>
        </dgm:presLayoutVars>
      </dgm:prSet>
      <dgm:spPr/>
    </dgm:pt>
    <dgm:pt modelId="{B3140DCF-3A6D-49E5-AB1A-F05784311F6D}" type="pres">
      <dgm:prSet presAssocID="{071879CB-0A66-4C6E-81AF-5F3ED2F3659F}" presName="sibTrans" presStyleCnt="0"/>
      <dgm:spPr/>
    </dgm:pt>
    <dgm:pt modelId="{FB3D2C1C-4D7D-4004-806C-09DB981B98A4}" type="pres">
      <dgm:prSet presAssocID="{C4D3042E-A890-4120-8545-6843B33D1131}" presName="node" presStyleLbl="node1" presStyleIdx="2" presStyleCnt="3" custScaleX="182480" custScaleY="141362">
        <dgm:presLayoutVars>
          <dgm:bulletEnabled val="1"/>
        </dgm:presLayoutVars>
      </dgm:prSet>
      <dgm:spPr/>
    </dgm:pt>
  </dgm:ptLst>
  <dgm:cxnLst>
    <dgm:cxn modelId="{48BBA626-9254-45C0-85BF-D52E56B87BB5}" type="presOf" srcId="{251EF8E0-A4DE-4C95-8B9F-ACF1B3289CA6}" destId="{57D7D362-8D6D-4474-948A-2ED38EE34E8D}" srcOrd="0" destOrd="0" presId="urn:microsoft.com/office/officeart/2005/8/layout/default"/>
    <dgm:cxn modelId="{B65AFC4E-04A0-419E-9FB8-951ED1927085}" srcId="{7A0E3DB8-2636-439F-BF82-ECCD276E021A}" destId="{251EF8E0-A4DE-4C95-8B9F-ACF1B3289CA6}" srcOrd="1" destOrd="0" parTransId="{2018CD45-E4D1-4F5E-B70C-09A9F3A27940}" sibTransId="{071879CB-0A66-4C6E-81AF-5F3ED2F3659F}"/>
    <dgm:cxn modelId="{81A17D4F-D3C6-4B37-A87F-72E78CBAD197}" type="presOf" srcId="{C4D3042E-A890-4120-8545-6843B33D1131}" destId="{FB3D2C1C-4D7D-4004-806C-09DB981B98A4}" srcOrd="0" destOrd="0" presId="urn:microsoft.com/office/officeart/2005/8/layout/default"/>
    <dgm:cxn modelId="{EFC4A495-A2E1-498E-A1B5-535DE3809DFB}" type="presOf" srcId="{50D5B6B8-E4E4-4520-BA05-9A221A8C7286}" destId="{9F672A37-6836-467F-B9AA-51BAEB39F893}" srcOrd="0" destOrd="0" presId="urn:microsoft.com/office/officeart/2005/8/layout/default"/>
    <dgm:cxn modelId="{A9A7F4A0-D5F6-49A0-9CB7-C6CA4871CD95}" srcId="{7A0E3DB8-2636-439F-BF82-ECCD276E021A}" destId="{50D5B6B8-E4E4-4520-BA05-9A221A8C7286}" srcOrd="0" destOrd="0" parTransId="{442BB538-0B46-4CE7-84B5-DA367A99C462}" sibTransId="{FDCBFAB7-CFE3-4D69-9EAF-673A0466FA6C}"/>
    <dgm:cxn modelId="{CE9301A5-FE6E-4FB9-97BA-9B16B9438AAC}" type="presOf" srcId="{7A0E3DB8-2636-439F-BF82-ECCD276E021A}" destId="{CD2F94ED-8EC6-492A-9B3E-A7E3170B97FC}" srcOrd="0" destOrd="0" presId="urn:microsoft.com/office/officeart/2005/8/layout/default"/>
    <dgm:cxn modelId="{B12621E9-098F-43B3-B7B2-C1FFD3278B80}" srcId="{7A0E3DB8-2636-439F-BF82-ECCD276E021A}" destId="{C4D3042E-A890-4120-8545-6843B33D1131}" srcOrd="2" destOrd="0" parTransId="{64C8CDD4-DFEF-41F3-A0F6-BBCCEDAA87C6}" sibTransId="{67D3A8A2-F177-49F1-8745-62FDC2F5FC40}"/>
    <dgm:cxn modelId="{15468DC6-0C09-48FA-BFAB-4C6BBDF447D5}" type="presParOf" srcId="{CD2F94ED-8EC6-492A-9B3E-A7E3170B97FC}" destId="{9F672A37-6836-467F-B9AA-51BAEB39F893}" srcOrd="0" destOrd="0" presId="urn:microsoft.com/office/officeart/2005/8/layout/default"/>
    <dgm:cxn modelId="{0D4011C8-EFFB-4364-AAF9-02817BFCB8FF}" type="presParOf" srcId="{CD2F94ED-8EC6-492A-9B3E-A7E3170B97FC}" destId="{DF4284EB-188A-4772-9E40-8EE87400A2B4}" srcOrd="1" destOrd="0" presId="urn:microsoft.com/office/officeart/2005/8/layout/default"/>
    <dgm:cxn modelId="{5C1B0CB7-2185-47EE-8E1D-5C8555170C5A}" type="presParOf" srcId="{CD2F94ED-8EC6-492A-9B3E-A7E3170B97FC}" destId="{57D7D362-8D6D-4474-948A-2ED38EE34E8D}" srcOrd="2" destOrd="0" presId="urn:microsoft.com/office/officeart/2005/8/layout/default"/>
    <dgm:cxn modelId="{ED5AB2B1-9E5B-4343-9AA5-07F76E1E98E8}" type="presParOf" srcId="{CD2F94ED-8EC6-492A-9B3E-A7E3170B97FC}" destId="{B3140DCF-3A6D-49E5-AB1A-F05784311F6D}" srcOrd="3" destOrd="0" presId="urn:microsoft.com/office/officeart/2005/8/layout/default"/>
    <dgm:cxn modelId="{D7248B54-532E-4580-A1EC-875A297A5B5F}" type="presParOf" srcId="{CD2F94ED-8EC6-492A-9B3E-A7E3170B97FC}" destId="{FB3D2C1C-4D7D-4004-806C-09DB981B98A4}"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179F32-04B7-4ED6-AB6F-684A80888C4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05E2135-3FE6-4DEA-A543-CADC1C9EBE8B}">
      <dgm:prSet phldrT="[Text]" custT="1"/>
      <dgm:spPr>
        <a:solidFill>
          <a:srgbClr val="70AD47"/>
        </a:solidFill>
        <a:ln>
          <a:noFill/>
        </a:ln>
      </dgm:spPr>
      <dgm:t>
        <a:bodyPr/>
        <a:lstStyle/>
        <a:p>
          <a:pPr rtl="0"/>
          <a:r>
            <a:rPr lang="en-US" sz="1600">
              <a:latin typeface="Arial" panose="020B0604020202020204" pitchFamily="34" charset="0"/>
              <a:cs typeface="Arial" panose="020B0604020202020204" pitchFamily="34" charset="0"/>
            </a:rPr>
            <a:t> Uni-Professional – 16 per cent</a:t>
          </a:r>
        </a:p>
      </dgm:t>
    </dgm:pt>
    <dgm:pt modelId="{BB74091E-8104-490E-A222-22177C3344A7}" type="parTrans" cxnId="{2CA74FF1-D1F2-47F2-86D4-B2DCC9E6A12E}">
      <dgm:prSet/>
      <dgm:spPr/>
      <dgm:t>
        <a:bodyPr/>
        <a:lstStyle/>
        <a:p>
          <a:endParaRPr lang="en-US"/>
        </a:p>
      </dgm:t>
    </dgm:pt>
    <dgm:pt modelId="{D6CAF3E3-3655-4D07-A9AF-AA37A6E6B74C}" type="sibTrans" cxnId="{2CA74FF1-D1F2-47F2-86D4-B2DCC9E6A12E}">
      <dgm:prSet/>
      <dgm:spPr/>
      <dgm:t>
        <a:bodyPr/>
        <a:lstStyle/>
        <a:p>
          <a:endParaRPr lang="en-US"/>
        </a:p>
      </dgm:t>
    </dgm:pt>
    <dgm:pt modelId="{0D4A065E-B96E-4717-AF95-6FE201509249}">
      <dgm:prSet phldrT="[Text]" custT="1"/>
      <dgm:spPr>
        <a:solidFill>
          <a:srgbClr val="70AD47"/>
        </a:solidFill>
        <a:ln>
          <a:noFill/>
        </a:ln>
      </dgm:spPr>
      <dgm:t>
        <a:bodyPr/>
        <a:lstStyle/>
        <a:p>
          <a:pPr rtl="0"/>
          <a:r>
            <a:rPr lang="en-US" sz="1600">
              <a:latin typeface="Arial" panose="020B0604020202020204" pitchFamily="34" charset="0"/>
              <a:cs typeface="Arial" panose="020B0604020202020204" pitchFamily="34" charset="0"/>
            </a:rPr>
            <a:t>Multi-Professional (AHP &amp; Nursing) – 26 per cent</a:t>
          </a:r>
        </a:p>
      </dgm:t>
    </dgm:pt>
    <dgm:pt modelId="{BFF85A58-4267-422F-8E2C-89C879E617B0}" type="parTrans" cxnId="{57CF5960-C32C-4DDE-91C8-D8B3F6C65A76}">
      <dgm:prSet/>
      <dgm:spPr/>
      <dgm:t>
        <a:bodyPr/>
        <a:lstStyle/>
        <a:p>
          <a:endParaRPr lang="en-US"/>
        </a:p>
      </dgm:t>
    </dgm:pt>
    <dgm:pt modelId="{7449EF7B-9619-48C2-941E-BCF50EAA4B90}" type="sibTrans" cxnId="{57CF5960-C32C-4DDE-91C8-D8B3F6C65A76}">
      <dgm:prSet/>
      <dgm:spPr/>
      <dgm:t>
        <a:bodyPr/>
        <a:lstStyle/>
        <a:p>
          <a:endParaRPr lang="en-US"/>
        </a:p>
      </dgm:t>
    </dgm:pt>
    <dgm:pt modelId="{74D4D480-34CC-4336-B6F5-0916A13D5F28}">
      <dgm:prSet custT="1"/>
      <dgm:spPr>
        <a:solidFill>
          <a:srgbClr val="70AD47"/>
        </a:solidFill>
        <a:ln>
          <a:noFill/>
        </a:ln>
      </dgm:spPr>
      <dgm:t>
        <a:bodyPr/>
        <a:lstStyle/>
        <a:p>
          <a:pPr rtl="0"/>
          <a:r>
            <a:rPr lang="en-US" sz="1600">
              <a:latin typeface="Arial" panose="020B0604020202020204" pitchFamily="34" charset="0"/>
              <a:cs typeface="Arial" panose="020B0604020202020204" pitchFamily="34" charset="0"/>
            </a:rPr>
            <a:t>AHP – 21 per cent</a:t>
          </a:r>
        </a:p>
      </dgm:t>
    </dgm:pt>
    <dgm:pt modelId="{578336B8-C56C-4402-87A9-44A82DFEC8DF}" type="parTrans" cxnId="{4EA0BD41-FDC2-4AEA-B113-B9C58794447F}">
      <dgm:prSet/>
      <dgm:spPr/>
      <dgm:t>
        <a:bodyPr/>
        <a:lstStyle/>
        <a:p>
          <a:endParaRPr lang="en-GB"/>
        </a:p>
      </dgm:t>
    </dgm:pt>
    <dgm:pt modelId="{0CAFFBE4-355E-4DBA-91EF-C7679328F242}" type="sibTrans" cxnId="{4EA0BD41-FDC2-4AEA-B113-B9C58794447F}">
      <dgm:prSet/>
      <dgm:spPr/>
      <dgm:t>
        <a:bodyPr/>
        <a:lstStyle/>
        <a:p>
          <a:endParaRPr lang="en-GB"/>
        </a:p>
      </dgm:t>
    </dgm:pt>
    <dgm:pt modelId="{645A8677-E776-4481-8803-4CAE617AD3CA}" type="pres">
      <dgm:prSet presAssocID="{AF179F32-04B7-4ED6-AB6F-684A80888C4B}" presName="linear" presStyleCnt="0">
        <dgm:presLayoutVars>
          <dgm:animLvl val="lvl"/>
          <dgm:resizeHandles val="exact"/>
        </dgm:presLayoutVars>
      </dgm:prSet>
      <dgm:spPr/>
    </dgm:pt>
    <dgm:pt modelId="{FE34AD27-3069-4687-9BC1-2C081B264326}" type="pres">
      <dgm:prSet presAssocID="{D05E2135-3FE6-4DEA-A543-CADC1C9EBE8B}" presName="parentText" presStyleLbl="node1" presStyleIdx="0" presStyleCnt="3">
        <dgm:presLayoutVars>
          <dgm:chMax val="0"/>
          <dgm:bulletEnabled val="1"/>
        </dgm:presLayoutVars>
      </dgm:prSet>
      <dgm:spPr/>
    </dgm:pt>
    <dgm:pt modelId="{0CEFD0C8-CE46-4724-A904-5299518EFC83}" type="pres">
      <dgm:prSet presAssocID="{D6CAF3E3-3655-4D07-A9AF-AA37A6E6B74C}" presName="spacer" presStyleCnt="0"/>
      <dgm:spPr/>
    </dgm:pt>
    <dgm:pt modelId="{567549DA-7476-4CBA-8714-F4C7F2D8FDBD}" type="pres">
      <dgm:prSet presAssocID="{74D4D480-34CC-4336-B6F5-0916A13D5F28}" presName="parentText" presStyleLbl="node1" presStyleIdx="1" presStyleCnt="3">
        <dgm:presLayoutVars>
          <dgm:chMax val="0"/>
          <dgm:bulletEnabled val="1"/>
        </dgm:presLayoutVars>
      </dgm:prSet>
      <dgm:spPr/>
    </dgm:pt>
    <dgm:pt modelId="{E3C9B728-0147-4E4F-8EFC-ECCF9F4C484E}" type="pres">
      <dgm:prSet presAssocID="{0CAFFBE4-355E-4DBA-91EF-C7679328F242}" presName="spacer" presStyleCnt="0"/>
      <dgm:spPr/>
    </dgm:pt>
    <dgm:pt modelId="{DB70E048-01A8-4894-AC2A-C7CA5F2D43EF}" type="pres">
      <dgm:prSet presAssocID="{0D4A065E-B96E-4717-AF95-6FE201509249}" presName="parentText" presStyleLbl="node1" presStyleIdx="2" presStyleCnt="3">
        <dgm:presLayoutVars>
          <dgm:chMax val="0"/>
          <dgm:bulletEnabled val="1"/>
        </dgm:presLayoutVars>
      </dgm:prSet>
      <dgm:spPr/>
    </dgm:pt>
  </dgm:ptLst>
  <dgm:cxnLst>
    <dgm:cxn modelId="{A453BF22-EC10-4850-976A-E3224A08540E}" type="presOf" srcId="{0D4A065E-B96E-4717-AF95-6FE201509249}" destId="{DB70E048-01A8-4894-AC2A-C7CA5F2D43EF}" srcOrd="0" destOrd="0" presId="urn:microsoft.com/office/officeart/2005/8/layout/vList2"/>
    <dgm:cxn modelId="{57CF5960-C32C-4DDE-91C8-D8B3F6C65A76}" srcId="{AF179F32-04B7-4ED6-AB6F-684A80888C4B}" destId="{0D4A065E-B96E-4717-AF95-6FE201509249}" srcOrd="2" destOrd="0" parTransId="{BFF85A58-4267-422F-8E2C-89C879E617B0}" sibTransId="{7449EF7B-9619-48C2-941E-BCF50EAA4B90}"/>
    <dgm:cxn modelId="{4EA0BD41-FDC2-4AEA-B113-B9C58794447F}" srcId="{AF179F32-04B7-4ED6-AB6F-684A80888C4B}" destId="{74D4D480-34CC-4336-B6F5-0916A13D5F28}" srcOrd="1" destOrd="0" parTransId="{578336B8-C56C-4402-87A9-44A82DFEC8DF}" sibTransId="{0CAFFBE4-355E-4DBA-91EF-C7679328F242}"/>
    <dgm:cxn modelId="{8CE9D38A-6DFE-48D9-937A-979B043EC03F}" type="presOf" srcId="{D05E2135-3FE6-4DEA-A543-CADC1C9EBE8B}" destId="{FE34AD27-3069-4687-9BC1-2C081B264326}" srcOrd="0" destOrd="0" presId="urn:microsoft.com/office/officeart/2005/8/layout/vList2"/>
    <dgm:cxn modelId="{312AC29D-8172-4FE3-9C95-C51615626348}" type="presOf" srcId="{AF179F32-04B7-4ED6-AB6F-684A80888C4B}" destId="{645A8677-E776-4481-8803-4CAE617AD3CA}" srcOrd="0" destOrd="0" presId="urn:microsoft.com/office/officeart/2005/8/layout/vList2"/>
    <dgm:cxn modelId="{68C717BF-DAA0-4145-837B-DF719213EE9E}" type="presOf" srcId="{74D4D480-34CC-4336-B6F5-0916A13D5F28}" destId="{567549DA-7476-4CBA-8714-F4C7F2D8FDBD}" srcOrd="0" destOrd="0" presId="urn:microsoft.com/office/officeart/2005/8/layout/vList2"/>
    <dgm:cxn modelId="{2CA74FF1-D1F2-47F2-86D4-B2DCC9E6A12E}" srcId="{AF179F32-04B7-4ED6-AB6F-684A80888C4B}" destId="{D05E2135-3FE6-4DEA-A543-CADC1C9EBE8B}" srcOrd="0" destOrd="0" parTransId="{BB74091E-8104-490E-A222-22177C3344A7}" sibTransId="{D6CAF3E3-3655-4D07-A9AF-AA37A6E6B74C}"/>
    <dgm:cxn modelId="{F2FB0303-34C0-4FFC-A4A0-AB9DB75D5BB9}" type="presParOf" srcId="{645A8677-E776-4481-8803-4CAE617AD3CA}" destId="{FE34AD27-3069-4687-9BC1-2C081B264326}" srcOrd="0" destOrd="0" presId="urn:microsoft.com/office/officeart/2005/8/layout/vList2"/>
    <dgm:cxn modelId="{1947012A-85E6-48F1-B8AD-F8D1858CE3EA}" type="presParOf" srcId="{645A8677-E776-4481-8803-4CAE617AD3CA}" destId="{0CEFD0C8-CE46-4724-A904-5299518EFC83}" srcOrd="1" destOrd="0" presId="urn:microsoft.com/office/officeart/2005/8/layout/vList2"/>
    <dgm:cxn modelId="{8376903F-1AA8-44AE-8F23-22BA04BCDAE3}" type="presParOf" srcId="{645A8677-E776-4481-8803-4CAE617AD3CA}" destId="{567549DA-7476-4CBA-8714-F4C7F2D8FDBD}" srcOrd="2" destOrd="0" presId="urn:microsoft.com/office/officeart/2005/8/layout/vList2"/>
    <dgm:cxn modelId="{4FAB676A-1297-4FF8-831E-7908C90534B2}" type="presParOf" srcId="{645A8677-E776-4481-8803-4CAE617AD3CA}" destId="{E3C9B728-0147-4E4F-8EFC-ECCF9F4C484E}" srcOrd="3" destOrd="0" presId="urn:microsoft.com/office/officeart/2005/8/layout/vList2"/>
    <dgm:cxn modelId="{CEA1EBEF-EE9C-485F-BCFF-561E61E2C1F4}" type="presParOf" srcId="{645A8677-E776-4481-8803-4CAE617AD3CA}" destId="{DB70E048-01A8-4894-AC2A-C7CA5F2D43E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627B-B04E-4461-9048-EFF642233A54}">
      <dsp:nvSpPr>
        <dsp:cNvPr id="0" name=""/>
        <dsp:cNvSpPr/>
      </dsp:nvSpPr>
      <dsp:spPr>
        <a:xfrm>
          <a:off x="2573228" y="44814"/>
          <a:ext cx="6013329" cy="872552"/>
        </a:xfrm>
        <a:prstGeom prst="rightArrow">
          <a:avLst>
            <a:gd name="adj1" fmla="val 50000"/>
            <a:gd name="adj2" fmla="val 50000"/>
          </a:avLst>
        </a:prstGeom>
        <a:solidFill>
          <a:srgbClr val="5B9BD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Awareness</a:t>
          </a:r>
        </a:p>
      </dsp:txBody>
      <dsp:txXfrm>
        <a:off x="2573228" y="262952"/>
        <a:ext cx="5795191" cy="436276"/>
      </dsp:txXfrm>
    </dsp:sp>
    <dsp:sp modelId="{934959FB-A88B-4837-9F43-036671122BCB}">
      <dsp:nvSpPr>
        <dsp:cNvPr id="0" name=""/>
        <dsp:cNvSpPr/>
      </dsp:nvSpPr>
      <dsp:spPr>
        <a:xfrm>
          <a:off x="2579648" y="712081"/>
          <a:ext cx="1108899" cy="1815103"/>
        </a:xfrm>
        <a:prstGeom prst="rect">
          <a:avLst/>
        </a:prstGeom>
        <a:solidFill>
          <a:schemeClr val="lt1">
            <a:hueOff val="0"/>
            <a:satOff val="0"/>
            <a:lumOff val="0"/>
            <a:alphaOff val="0"/>
          </a:schemeClr>
        </a:solidFill>
        <a:ln w="25400" cap="flat" cmpd="sng" algn="ctr">
          <a:solidFill>
            <a:srgbClr val="5B9BD5"/>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Developing understanding of  the value of preceptorship for newly qualified AHPs.</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2579648" y="712081"/>
        <a:ext cx="1108899" cy="1815103"/>
      </dsp:txXfrm>
    </dsp:sp>
    <dsp:sp modelId="{F6708015-9AA3-4079-9BC3-990D6EBC71F1}">
      <dsp:nvSpPr>
        <dsp:cNvPr id="0" name=""/>
        <dsp:cNvSpPr/>
      </dsp:nvSpPr>
      <dsp:spPr>
        <a:xfrm>
          <a:off x="3687651" y="360732"/>
          <a:ext cx="4926521" cy="872552"/>
        </a:xfrm>
        <a:prstGeom prst="rightArrow">
          <a:avLst>
            <a:gd name="adj1" fmla="val 50000"/>
            <a:gd name="adj2" fmla="val 50000"/>
          </a:avLst>
        </a:prstGeom>
        <a:solidFill>
          <a:srgbClr val="43AFC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Assess</a:t>
          </a:r>
        </a:p>
      </dsp:txBody>
      <dsp:txXfrm>
        <a:off x="3687651" y="578870"/>
        <a:ext cx="4708383" cy="436276"/>
      </dsp:txXfrm>
    </dsp:sp>
    <dsp:sp modelId="{05134F29-CFFC-493A-9ECB-01C99748EA8A}">
      <dsp:nvSpPr>
        <dsp:cNvPr id="0" name=""/>
        <dsp:cNvSpPr/>
      </dsp:nvSpPr>
      <dsp:spPr>
        <a:xfrm>
          <a:off x="3694327" y="1010053"/>
          <a:ext cx="1154586" cy="1785799"/>
        </a:xfrm>
        <a:prstGeom prst="rect">
          <a:avLst/>
        </a:prstGeom>
        <a:solidFill>
          <a:schemeClr val="lt1">
            <a:hueOff val="0"/>
            <a:satOff val="0"/>
            <a:lumOff val="0"/>
            <a:alphaOff val="0"/>
          </a:schemeClr>
        </a:solidFill>
        <a:ln w="25400" cap="flat" cmpd="sng" algn="ctr">
          <a:solidFill>
            <a:srgbClr val="43AF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Assessing the needs of the workplace.</a:t>
          </a:r>
        </a:p>
      </dsp:txBody>
      <dsp:txXfrm>
        <a:off x="3694327" y="1010053"/>
        <a:ext cx="1154586" cy="1785799"/>
      </dsp:txXfrm>
    </dsp:sp>
    <dsp:sp modelId="{6CA807C8-A19B-440C-AC12-63830B050218}">
      <dsp:nvSpPr>
        <dsp:cNvPr id="0" name=""/>
        <dsp:cNvSpPr/>
      </dsp:nvSpPr>
      <dsp:spPr>
        <a:xfrm>
          <a:off x="4807587" y="643379"/>
          <a:ext cx="3762170" cy="872552"/>
        </a:xfrm>
        <a:prstGeom prst="rightArrow">
          <a:avLst>
            <a:gd name="adj1" fmla="val 50000"/>
            <a:gd name="adj2" fmla="val 50000"/>
          </a:avLst>
        </a:prstGeom>
        <a:solidFill>
          <a:srgbClr val="4DC58D"/>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Design</a:t>
          </a:r>
        </a:p>
      </dsp:txBody>
      <dsp:txXfrm>
        <a:off x="4807587" y="861517"/>
        <a:ext cx="3544032" cy="436276"/>
      </dsp:txXfrm>
    </dsp:sp>
    <dsp:sp modelId="{0696E03A-C298-4A10-860B-C046ECA9AC3C}">
      <dsp:nvSpPr>
        <dsp:cNvPr id="0" name=""/>
        <dsp:cNvSpPr/>
      </dsp:nvSpPr>
      <dsp:spPr>
        <a:xfrm>
          <a:off x="4814307" y="1279579"/>
          <a:ext cx="1108899" cy="1609627"/>
        </a:xfrm>
        <a:prstGeom prst="rect">
          <a:avLst/>
        </a:prstGeom>
        <a:solidFill>
          <a:schemeClr val="lt1">
            <a:hueOff val="0"/>
            <a:satOff val="0"/>
            <a:lumOff val="0"/>
            <a:alphaOff val="0"/>
          </a:schemeClr>
        </a:solidFill>
        <a:ln w="25400" cap="flat" cmpd="sng" algn="ctr">
          <a:solidFill>
            <a:srgbClr val="4DC58D"/>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Planning and designing the preceptorship program.</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4814307" y="1279579"/>
        <a:ext cx="1108899" cy="1609627"/>
      </dsp:txXfrm>
    </dsp:sp>
    <dsp:sp modelId="{93F5198A-D358-499E-937A-CDFF43704410}">
      <dsp:nvSpPr>
        <dsp:cNvPr id="0" name=""/>
        <dsp:cNvSpPr/>
      </dsp:nvSpPr>
      <dsp:spPr>
        <a:xfrm>
          <a:off x="5906887" y="917702"/>
          <a:ext cx="2672950" cy="872552"/>
        </a:xfrm>
        <a:prstGeom prst="rightArrow">
          <a:avLst>
            <a:gd name="adj1" fmla="val 50000"/>
            <a:gd name="adj2" fmla="val 50000"/>
          </a:avLst>
        </a:prstGeom>
        <a:solidFill>
          <a:srgbClr val="48BB4F"/>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Deliver</a:t>
          </a:r>
        </a:p>
      </dsp:txBody>
      <dsp:txXfrm>
        <a:off x="5906887" y="1135840"/>
        <a:ext cx="2454812" cy="436276"/>
      </dsp:txXfrm>
    </dsp:sp>
    <dsp:sp modelId="{F221F925-155E-43F2-880F-14BA6E473BE7}">
      <dsp:nvSpPr>
        <dsp:cNvPr id="0" name=""/>
        <dsp:cNvSpPr/>
      </dsp:nvSpPr>
      <dsp:spPr>
        <a:xfrm>
          <a:off x="5915203" y="1570142"/>
          <a:ext cx="1108899" cy="1458673"/>
        </a:xfrm>
        <a:prstGeom prst="rect">
          <a:avLst/>
        </a:prstGeom>
        <a:solidFill>
          <a:schemeClr val="lt1">
            <a:hueOff val="0"/>
            <a:satOff val="0"/>
            <a:lumOff val="0"/>
            <a:alphaOff val="0"/>
          </a:schemeClr>
        </a:solidFill>
        <a:ln w="25400" cap="flat" cmpd="sng" algn="ctr">
          <a:solidFill>
            <a:srgbClr val="48BB4F"/>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Pilot the program using quality improvement methodology.</a:t>
          </a:r>
        </a:p>
      </dsp:txBody>
      <dsp:txXfrm>
        <a:off x="5915203" y="1570142"/>
        <a:ext cx="1108899" cy="1458673"/>
      </dsp:txXfrm>
    </dsp:sp>
    <dsp:sp modelId="{081C1ED2-43DE-4C34-9D5E-5523A88F4F0B}">
      <dsp:nvSpPr>
        <dsp:cNvPr id="0" name=""/>
        <dsp:cNvSpPr/>
      </dsp:nvSpPr>
      <dsp:spPr>
        <a:xfrm>
          <a:off x="7017379" y="1208665"/>
          <a:ext cx="1560745" cy="872552"/>
        </a:xfrm>
        <a:prstGeom prst="rightArrow">
          <a:avLst>
            <a:gd name="adj1" fmla="val 50000"/>
            <a:gd name="adj2" fmla="val 50000"/>
          </a:avLst>
        </a:prstGeom>
        <a:solidFill>
          <a:srgbClr val="70AD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138518" numCol="1" spcCol="1270" anchor="ctr"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Evaluate</a:t>
          </a:r>
        </a:p>
      </dsp:txBody>
      <dsp:txXfrm>
        <a:off x="7017379" y="1426803"/>
        <a:ext cx="1342607" cy="436276"/>
      </dsp:txXfrm>
    </dsp:sp>
    <dsp:sp modelId="{1520B452-8595-4A1F-AD6D-4E23435F6E09}">
      <dsp:nvSpPr>
        <dsp:cNvPr id="0" name=""/>
        <dsp:cNvSpPr/>
      </dsp:nvSpPr>
      <dsp:spPr>
        <a:xfrm>
          <a:off x="7031812" y="1864253"/>
          <a:ext cx="1108899" cy="1602145"/>
        </a:xfrm>
        <a:prstGeom prst="rect">
          <a:avLst/>
        </a:prstGeom>
        <a:solidFill>
          <a:schemeClr val="lt1">
            <a:hueOff val="0"/>
            <a:satOff val="0"/>
            <a:lumOff val="0"/>
            <a:alphaOff val="0"/>
          </a:schemeClr>
        </a:solidFill>
        <a:ln w="25400" cap="flat" cmpd="sng" algn="ctr">
          <a:solidFill>
            <a:srgbClr val="70AD47"/>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Evaluate the impact of the program.</a:t>
          </a:r>
        </a:p>
        <a:p>
          <a:pPr marL="0" lvl="0" indent="0" algn="l"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7031812" y="1864253"/>
        <a:ext cx="1108899" cy="1602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50DE4-813A-4C28-BF23-FFE3CCC5A0F5}">
      <dsp:nvSpPr>
        <dsp:cNvPr id="0" name=""/>
        <dsp:cNvSpPr/>
      </dsp:nvSpPr>
      <dsp:spPr>
        <a:xfrm rot="5400000">
          <a:off x="2692576" y="-1542147"/>
          <a:ext cx="902327" cy="3986625"/>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b="1" kern="1200">
              <a:latin typeface="Arial" panose="020B0604020202020204" pitchFamily="34" charset="0"/>
              <a:cs typeface="Arial" panose="020B0604020202020204" pitchFamily="34" charset="0"/>
            </a:rPr>
            <a:t>Aim: </a:t>
          </a:r>
          <a:r>
            <a:rPr lang="en-GB" sz="1600" kern="1200">
              <a:latin typeface="Arial" panose="020B0604020202020204" pitchFamily="34" charset="0"/>
              <a:cs typeface="Arial" panose="020B0604020202020204" pitchFamily="34" charset="0"/>
            </a:rPr>
            <a:t>To hear the student voice and establish how they are feeling as they approach their transition to a newly registered practitioner</a:t>
          </a:r>
        </a:p>
      </dsp:txBody>
      <dsp:txXfrm rot="-5400000">
        <a:off x="1150427" y="44050"/>
        <a:ext cx="3942577" cy="814231"/>
      </dsp:txXfrm>
    </dsp:sp>
    <dsp:sp modelId="{03F38F48-ABB8-4069-971D-047C2CD79C17}">
      <dsp:nvSpPr>
        <dsp:cNvPr id="0" name=""/>
        <dsp:cNvSpPr/>
      </dsp:nvSpPr>
      <dsp:spPr>
        <a:xfrm>
          <a:off x="44217" y="881"/>
          <a:ext cx="1106209" cy="901447"/>
        </a:xfrm>
        <a:prstGeom prst="round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Student survey</a:t>
          </a:r>
        </a:p>
      </dsp:txBody>
      <dsp:txXfrm>
        <a:off x="88222" y="44886"/>
        <a:ext cx="1018199" cy="813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72A37-6836-467F-B9AA-51BAEB39F893}">
      <dsp:nvSpPr>
        <dsp:cNvPr id="0" name=""/>
        <dsp:cNvSpPr/>
      </dsp:nvSpPr>
      <dsp:spPr>
        <a:xfrm>
          <a:off x="132783" y="227"/>
          <a:ext cx="1654776" cy="992865"/>
        </a:xfrm>
        <a:prstGeom prst="rect">
          <a:avLst/>
        </a:prstGeom>
        <a:solidFill>
          <a:srgbClr val="43AF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67 per cent feeling anxious</a:t>
          </a:r>
        </a:p>
      </dsp:txBody>
      <dsp:txXfrm>
        <a:off x="132783" y="227"/>
        <a:ext cx="1654776" cy="992865"/>
      </dsp:txXfrm>
    </dsp:sp>
    <dsp:sp modelId="{57D7D362-8D6D-4474-948A-2ED38EE34E8D}">
      <dsp:nvSpPr>
        <dsp:cNvPr id="0" name=""/>
        <dsp:cNvSpPr/>
      </dsp:nvSpPr>
      <dsp:spPr>
        <a:xfrm>
          <a:off x="1953037" y="227"/>
          <a:ext cx="1654776" cy="992865"/>
        </a:xfrm>
        <a:prstGeom prst="rect">
          <a:avLst/>
        </a:prstGeom>
        <a:solidFill>
          <a:srgbClr val="43BB8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60 per cent feeling excited</a:t>
          </a:r>
        </a:p>
      </dsp:txBody>
      <dsp:txXfrm>
        <a:off x="1953037" y="227"/>
        <a:ext cx="1654776" cy="992865"/>
      </dsp:txXfrm>
    </dsp:sp>
    <dsp:sp modelId="{FB3D2C1C-4D7D-4004-806C-09DB981B98A4}">
      <dsp:nvSpPr>
        <dsp:cNvPr id="0" name=""/>
        <dsp:cNvSpPr/>
      </dsp:nvSpPr>
      <dsp:spPr>
        <a:xfrm>
          <a:off x="360481" y="1158570"/>
          <a:ext cx="3019635" cy="1403534"/>
        </a:xfrm>
        <a:prstGeom prst="rect">
          <a:avLst/>
        </a:prstGeom>
        <a:solidFill>
          <a:srgbClr val="45B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Impact of Covid-19 survey: </a:t>
          </a:r>
          <a:r>
            <a:rPr lang="en-US" sz="1600" b="1" kern="1200" dirty="0">
              <a:latin typeface="Arial" panose="020B0604020202020204" pitchFamily="34" charset="0"/>
              <a:cs typeface="Arial" panose="020B0604020202020204" pitchFamily="34" charset="0"/>
            </a:rPr>
            <a:t>27% </a:t>
          </a:r>
          <a:r>
            <a:rPr lang="en-US" sz="1600" kern="1200" dirty="0">
              <a:latin typeface="Arial" panose="020B0604020202020204" pitchFamily="34" charset="0"/>
              <a:cs typeface="Arial" panose="020B0604020202020204" pitchFamily="34" charset="0"/>
            </a:rPr>
            <a:t>AHPs considered leaving </a:t>
          </a:r>
          <a:r>
            <a:rPr lang="en-US" sz="1600" b="0" kern="1200" dirty="0">
              <a:latin typeface="Arial" panose="020B0604020202020204" pitchFamily="34" charset="0"/>
              <a:cs typeface="Arial" panose="020B0604020202020204" pitchFamily="34" charset="0"/>
            </a:rPr>
            <a:t>course</a:t>
          </a:r>
          <a:r>
            <a:rPr lang="en-US" sz="1600" b="1" kern="1200" dirty="0">
              <a:latin typeface="Arial" panose="020B0604020202020204" pitchFamily="34" charset="0"/>
              <a:cs typeface="Arial" panose="020B0604020202020204" pitchFamily="34" charset="0"/>
            </a:rPr>
            <a:t>. 38% </a:t>
          </a:r>
          <a:r>
            <a:rPr lang="en-US" sz="1600" kern="1200" dirty="0">
              <a:latin typeface="Arial" panose="020B0604020202020204" pitchFamily="34" charset="0"/>
              <a:cs typeface="Arial" panose="020B0604020202020204" pitchFamily="34" charset="0"/>
            </a:rPr>
            <a:t>within their final 6 </a:t>
          </a:r>
          <a:r>
            <a:rPr lang="en-US" sz="1600" kern="1200" dirty="0">
              <a:solidFill>
                <a:srgbClr val="FFFFFF"/>
              </a:solidFill>
              <a:latin typeface="Arial" panose="020B0604020202020204" pitchFamily="34" charset="0"/>
              <a:cs typeface="Arial" panose="020B0604020202020204" pitchFamily="34" charset="0"/>
            </a:rPr>
            <a:t>mon</a:t>
          </a:r>
          <a:r>
            <a:rPr lang="en-US" sz="1600" kern="1200" dirty="0">
              <a:latin typeface="Arial" panose="020B0604020202020204" pitchFamily="34" charset="0"/>
              <a:cs typeface="Arial" panose="020B0604020202020204" pitchFamily="34" charset="0"/>
            </a:rPr>
            <a:t>ths</a:t>
          </a:r>
          <a:endParaRPr lang="en-US" sz="1600" b="1" kern="1200" dirty="0">
            <a:latin typeface="Arial" panose="020B0604020202020204" pitchFamily="34" charset="0"/>
            <a:cs typeface="Arial" panose="020B0604020202020204" pitchFamily="34" charset="0"/>
          </a:endParaRPr>
        </a:p>
      </dsp:txBody>
      <dsp:txXfrm>
        <a:off x="360481" y="1158570"/>
        <a:ext cx="3019635" cy="1403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4AD27-3069-4687-9BC1-2C081B264326}">
      <dsp:nvSpPr>
        <dsp:cNvPr id="0" name=""/>
        <dsp:cNvSpPr/>
      </dsp:nvSpPr>
      <dsp:spPr>
        <a:xfrm>
          <a:off x="0" y="363"/>
          <a:ext cx="3897403" cy="604597"/>
        </a:xfrm>
        <a:prstGeom prst="roundRect">
          <a:avLst/>
        </a:prstGeom>
        <a:solidFill>
          <a:srgbClr val="70AD4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Uni-Professional – 16 per cent</a:t>
          </a:r>
        </a:p>
      </dsp:txBody>
      <dsp:txXfrm>
        <a:off x="29514" y="29877"/>
        <a:ext cx="3838375" cy="545569"/>
      </dsp:txXfrm>
    </dsp:sp>
    <dsp:sp modelId="{567549DA-7476-4CBA-8714-F4C7F2D8FDBD}">
      <dsp:nvSpPr>
        <dsp:cNvPr id="0" name=""/>
        <dsp:cNvSpPr/>
      </dsp:nvSpPr>
      <dsp:spPr>
        <a:xfrm>
          <a:off x="0" y="639520"/>
          <a:ext cx="3897403" cy="604597"/>
        </a:xfrm>
        <a:prstGeom prst="roundRect">
          <a:avLst/>
        </a:prstGeom>
        <a:solidFill>
          <a:srgbClr val="70AD4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AHP – 21 per cent</a:t>
          </a:r>
        </a:p>
      </dsp:txBody>
      <dsp:txXfrm>
        <a:off x="29514" y="669034"/>
        <a:ext cx="3838375" cy="545569"/>
      </dsp:txXfrm>
    </dsp:sp>
    <dsp:sp modelId="{DB70E048-01A8-4894-AC2A-C7CA5F2D43EF}">
      <dsp:nvSpPr>
        <dsp:cNvPr id="0" name=""/>
        <dsp:cNvSpPr/>
      </dsp:nvSpPr>
      <dsp:spPr>
        <a:xfrm>
          <a:off x="0" y="1278678"/>
          <a:ext cx="3897403" cy="604597"/>
        </a:xfrm>
        <a:prstGeom prst="roundRect">
          <a:avLst/>
        </a:prstGeom>
        <a:solidFill>
          <a:srgbClr val="70AD4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Multi-Professional (AHP &amp; Nursing) – 26 per cent</a:t>
          </a:r>
        </a:p>
      </dsp:txBody>
      <dsp:txXfrm>
        <a:off x="29514" y="1308192"/>
        <a:ext cx="3838375" cy="54556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A5D66-1AD7-4AF3-8535-3DFFA957A2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E81AFFB-8BCC-4A1C-9D28-6894F609C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51E7A-3BAB-44F0-884D-A1DA95A01E33}" type="datetimeFigureOut">
              <a:rPr lang="en-GB" smtClean="0"/>
              <a:t>27/03/2023</a:t>
            </a:fld>
            <a:endParaRPr lang="en-GB"/>
          </a:p>
        </p:txBody>
      </p:sp>
      <p:sp>
        <p:nvSpPr>
          <p:cNvPr id="4" name="Footer Placeholder 3">
            <a:extLst>
              <a:ext uri="{FF2B5EF4-FFF2-40B4-BE49-F238E27FC236}">
                <a16:creationId xmlns:a16="http://schemas.microsoft.com/office/drawing/2014/main" id="{BD9468B1-8653-4C9D-A22B-147A035EF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93CD5A-3885-4782-B479-3DD1CA2EEE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75EA2-CD59-4099-B361-6E328AFD73CB}" type="slidenum">
              <a:rPr lang="en-GB" smtClean="0"/>
              <a:t>‹#›</a:t>
            </a:fld>
            <a:endParaRPr lang="en-GB"/>
          </a:p>
        </p:txBody>
      </p:sp>
    </p:spTree>
    <p:extLst>
      <p:ext uri="{BB962C8B-B14F-4D97-AF65-F5344CB8AC3E}">
        <p14:creationId xmlns:p14="http://schemas.microsoft.com/office/powerpoint/2010/main" val="256435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97D7B-B982-49AE-9519-3C023D7EF397}" type="datetimeFigureOut">
              <a:rPr lang="en-US"/>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B4D68-EB3A-40BF-958A-3380FDFDD1E5}" type="slidenum">
              <a:rPr lang="en-US"/>
              <a:t>‹#›</a:t>
            </a:fld>
            <a:endParaRPr lang="en-US"/>
          </a:p>
        </p:txBody>
      </p:sp>
    </p:spTree>
    <p:extLst>
      <p:ext uri="{BB962C8B-B14F-4D97-AF65-F5344CB8AC3E}">
        <p14:creationId xmlns:p14="http://schemas.microsoft.com/office/powerpoint/2010/main" val="269548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2</a:t>
            </a:fld>
            <a:endParaRPr lang="en-US"/>
          </a:p>
        </p:txBody>
      </p:sp>
    </p:spTree>
    <p:extLst>
      <p:ext uri="{BB962C8B-B14F-4D97-AF65-F5344CB8AC3E}">
        <p14:creationId xmlns:p14="http://schemas.microsoft.com/office/powerpoint/2010/main" val="96419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15</a:t>
            </a:fld>
            <a:endParaRPr lang="en-GB"/>
          </a:p>
        </p:txBody>
      </p:sp>
    </p:spTree>
    <p:extLst>
      <p:ext uri="{BB962C8B-B14F-4D97-AF65-F5344CB8AC3E}">
        <p14:creationId xmlns:p14="http://schemas.microsoft.com/office/powerpoint/2010/main" val="9905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4E5EC-3119-45E8-9208-F3286E4A7C78}" type="slidenum">
              <a:rPr lang="en-GB" smtClean="0"/>
              <a:t>16</a:t>
            </a:fld>
            <a:endParaRPr lang="en-GB"/>
          </a:p>
        </p:txBody>
      </p:sp>
    </p:spTree>
    <p:extLst>
      <p:ext uri="{BB962C8B-B14F-4D97-AF65-F5344CB8AC3E}">
        <p14:creationId xmlns:p14="http://schemas.microsoft.com/office/powerpoint/2010/main" val="234653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4E5EC-3119-45E8-9208-F3286E4A7C78}" type="slidenum">
              <a:rPr lang="en-GB" smtClean="0"/>
              <a:t>17</a:t>
            </a:fld>
            <a:endParaRPr lang="en-GB"/>
          </a:p>
        </p:txBody>
      </p:sp>
    </p:spTree>
    <p:extLst>
      <p:ext uri="{BB962C8B-B14F-4D97-AF65-F5344CB8AC3E}">
        <p14:creationId xmlns:p14="http://schemas.microsoft.com/office/powerpoint/2010/main" val="407401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18</a:t>
            </a:fld>
            <a:endParaRPr lang="en-GB"/>
          </a:p>
        </p:txBody>
      </p:sp>
    </p:spTree>
    <p:extLst>
      <p:ext uri="{BB962C8B-B14F-4D97-AF65-F5344CB8AC3E}">
        <p14:creationId xmlns:p14="http://schemas.microsoft.com/office/powerpoint/2010/main" val="61127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21</a:t>
            </a:fld>
            <a:endParaRPr lang="en-GB"/>
          </a:p>
        </p:txBody>
      </p:sp>
    </p:spTree>
    <p:extLst>
      <p:ext uri="{BB962C8B-B14F-4D97-AF65-F5344CB8AC3E}">
        <p14:creationId xmlns:p14="http://schemas.microsoft.com/office/powerpoint/2010/main" val="244884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22</a:t>
            </a:fld>
            <a:endParaRPr lang="en-GB"/>
          </a:p>
        </p:txBody>
      </p:sp>
    </p:spTree>
    <p:extLst>
      <p:ext uri="{BB962C8B-B14F-4D97-AF65-F5344CB8AC3E}">
        <p14:creationId xmlns:p14="http://schemas.microsoft.com/office/powerpoint/2010/main" val="276311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25</a:t>
            </a:fld>
            <a:endParaRPr lang="en-GB"/>
          </a:p>
        </p:txBody>
      </p:sp>
    </p:spTree>
    <p:extLst>
      <p:ext uri="{BB962C8B-B14F-4D97-AF65-F5344CB8AC3E}">
        <p14:creationId xmlns:p14="http://schemas.microsoft.com/office/powerpoint/2010/main" val="4310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26</a:t>
            </a:fld>
            <a:endParaRPr lang="en-GB"/>
          </a:p>
        </p:txBody>
      </p:sp>
    </p:spTree>
    <p:extLst>
      <p:ext uri="{BB962C8B-B14F-4D97-AF65-F5344CB8AC3E}">
        <p14:creationId xmlns:p14="http://schemas.microsoft.com/office/powerpoint/2010/main" val="327446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44</a:t>
            </a:fld>
            <a:endParaRPr lang="en-US"/>
          </a:p>
        </p:txBody>
      </p:sp>
    </p:spTree>
    <p:extLst>
      <p:ext uri="{BB962C8B-B14F-4D97-AF65-F5344CB8AC3E}">
        <p14:creationId xmlns:p14="http://schemas.microsoft.com/office/powerpoint/2010/main" val="11724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3</a:t>
            </a:fld>
            <a:endParaRPr lang="en-US"/>
          </a:p>
        </p:txBody>
      </p:sp>
    </p:spTree>
    <p:extLst>
      <p:ext uri="{BB962C8B-B14F-4D97-AF65-F5344CB8AC3E}">
        <p14:creationId xmlns:p14="http://schemas.microsoft.com/office/powerpoint/2010/main" val="238490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4</a:t>
            </a:fld>
            <a:endParaRPr lang="en-GB"/>
          </a:p>
        </p:txBody>
      </p:sp>
    </p:spTree>
    <p:extLst>
      <p:ext uri="{BB962C8B-B14F-4D97-AF65-F5344CB8AC3E}">
        <p14:creationId xmlns:p14="http://schemas.microsoft.com/office/powerpoint/2010/main" val="351813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C5ECF6A2-58E4-4207-9E99-CE40A041522D}" type="slidenum">
              <a:rPr lang="en-GB" smtClean="0"/>
              <a:t>6</a:t>
            </a:fld>
            <a:endParaRPr lang="en-GB"/>
          </a:p>
        </p:txBody>
      </p:sp>
    </p:spTree>
    <p:extLst>
      <p:ext uri="{BB962C8B-B14F-4D97-AF65-F5344CB8AC3E}">
        <p14:creationId xmlns:p14="http://schemas.microsoft.com/office/powerpoint/2010/main" val="33861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E94AEB11-2979-4041-B43A-E69D5827FD6F}" type="slidenum">
              <a:rPr lang="en-GB" smtClean="0"/>
              <a:t>7</a:t>
            </a:fld>
            <a:endParaRPr lang="en-GB"/>
          </a:p>
        </p:txBody>
      </p:sp>
    </p:spTree>
    <p:extLst>
      <p:ext uri="{BB962C8B-B14F-4D97-AF65-F5344CB8AC3E}">
        <p14:creationId xmlns:p14="http://schemas.microsoft.com/office/powerpoint/2010/main" val="220304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4AEB11-2979-4041-B43A-E69D5827FD6F}" type="slidenum">
              <a:rPr lang="en-GB" smtClean="0"/>
              <a:t>8</a:t>
            </a:fld>
            <a:endParaRPr lang="en-GB"/>
          </a:p>
        </p:txBody>
      </p:sp>
    </p:spTree>
    <p:extLst>
      <p:ext uri="{BB962C8B-B14F-4D97-AF65-F5344CB8AC3E}">
        <p14:creationId xmlns:p14="http://schemas.microsoft.com/office/powerpoint/2010/main" val="297357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10</a:t>
            </a:fld>
            <a:endParaRPr lang="en-GB"/>
          </a:p>
        </p:txBody>
      </p:sp>
    </p:spTree>
    <p:extLst>
      <p:ext uri="{BB962C8B-B14F-4D97-AF65-F5344CB8AC3E}">
        <p14:creationId xmlns:p14="http://schemas.microsoft.com/office/powerpoint/2010/main" val="400665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12</a:t>
            </a:fld>
            <a:endParaRPr lang="en-GB"/>
          </a:p>
        </p:txBody>
      </p:sp>
    </p:spTree>
    <p:extLst>
      <p:ext uri="{BB962C8B-B14F-4D97-AF65-F5344CB8AC3E}">
        <p14:creationId xmlns:p14="http://schemas.microsoft.com/office/powerpoint/2010/main" val="99017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D4B4D68-EB3A-40BF-958A-3380FDFDD1E5}" type="slidenum">
              <a:rPr lang="en-US"/>
              <a:t>14</a:t>
            </a:fld>
            <a:endParaRPr lang="en-US"/>
          </a:p>
        </p:txBody>
      </p:sp>
    </p:spTree>
    <p:extLst>
      <p:ext uri="{BB962C8B-B14F-4D97-AF65-F5344CB8AC3E}">
        <p14:creationId xmlns:p14="http://schemas.microsoft.com/office/powerpoint/2010/main" val="1029318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1"/>
            <a:ext cx="7772400" cy="928568"/>
          </a:xfrm>
        </p:spPr>
        <p:txBody>
          <a:bodyPr>
            <a:normAutofit/>
          </a:bodyPr>
          <a:lstStyle>
            <a:lvl1pPr algn="ctr">
              <a:defRPr sz="3975"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10"/>
            <a:ext cx="6400800" cy="422885"/>
          </a:xfrm>
        </p:spPr>
        <p:txBody>
          <a:bodyPr>
            <a:normAutofit/>
          </a:bodyPr>
          <a:lstStyle>
            <a:lvl1pPr marL="0" indent="0" algn="ctr">
              <a:buNone/>
              <a:defRPr sz="2025">
                <a:solidFill>
                  <a:srgbClr val="1F2E38"/>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01509" y="4762908"/>
            <a:ext cx="4942379" cy="219291"/>
          </a:xfrm>
          <a:prstGeom prst="rect">
            <a:avLst/>
          </a:prstGeom>
          <a:noFill/>
        </p:spPr>
        <p:txBody>
          <a:bodyPr wrap="none" rtlCol="0">
            <a:spAutoFit/>
          </a:bodyPr>
          <a:lstStyle/>
          <a:p>
            <a:pPr algn="ctr"/>
            <a:r>
              <a:rPr lang="en-US" sz="825" i="1" kern="1200" err="1">
                <a:solidFill>
                  <a:schemeClr val="tx1"/>
                </a:solidFill>
                <a:latin typeface="Arial"/>
                <a:ea typeface="+mn-ea"/>
                <a:cs typeface="Arial"/>
              </a:rPr>
              <a:t>CapitalNurse</a:t>
            </a:r>
            <a:r>
              <a:rPr lang="en-US" sz="825" i="1" kern="1200">
                <a:solidFill>
                  <a:schemeClr val="tx1"/>
                </a:solidFill>
                <a:latin typeface="Arial"/>
                <a:ea typeface="+mn-ea"/>
                <a:cs typeface="Arial"/>
              </a:rPr>
              <a:t> is jointly sponsored by Health Education England, NHS England and NHS Improvement</a:t>
            </a:r>
            <a:endParaRPr lang="en-US" sz="825"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2" y="2177216"/>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31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mall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6C4DC3-FBAE-4249-B990-98EA2185128D}"/>
              </a:ext>
            </a:extLst>
          </p:cNvPr>
          <p:cNvGrpSpPr/>
          <p:nvPr userDrawn="1"/>
        </p:nvGrpSpPr>
        <p:grpSpPr>
          <a:xfrm>
            <a:off x="0" y="4594624"/>
            <a:ext cx="9094674" cy="495300"/>
            <a:chOff x="0" y="4594624"/>
            <a:chExt cx="9094674" cy="495300"/>
          </a:xfrm>
        </p:grpSpPr>
        <p:pic>
          <p:nvPicPr>
            <p:cNvPr id="3" name="Picture 2">
              <a:extLst>
                <a:ext uri="{FF2B5EF4-FFF2-40B4-BE49-F238E27FC236}">
                  <a16:creationId xmlns:a16="http://schemas.microsoft.com/office/drawing/2014/main" id="{E14BE6C4-C151-4131-9835-A7E23471DAF2}"/>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4" name="Straight Connector 3">
              <a:extLst>
                <a:ext uri="{FF2B5EF4-FFF2-40B4-BE49-F238E27FC236}">
                  <a16:creationId xmlns:a16="http://schemas.microsoft.com/office/drawing/2014/main" id="{3C4E0D2F-EFE8-48D0-AD5A-6AC115CFAB84}"/>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22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0"/>
            <a:ext cx="7772400" cy="928568"/>
          </a:xfrm>
        </p:spPr>
        <p:txBody>
          <a:bodyPr>
            <a:normAutofit/>
          </a:bodyPr>
          <a:lstStyle>
            <a:lvl1pPr algn="ctr">
              <a:defRPr sz="4000"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09"/>
            <a:ext cx="6400800" cy="422885"/>
          </a:xfrm>
        </p:spPr>
        <p:txBody>
          <a:bodyPr>
            <a:normAutofit/>
          </a:bodyPr>
          <a:lstStyle>
            <a:lvl1pPr marL="0" indent="0" algn="ctr">
              <a:buNone/>
              <a:defRPr sz="20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78451" y="4762907"/>
            <a:ext cx="4788490" cy="215444"/>
          </a:xfrm>
          <a:prstGeom prst="rect">
            <a:avLst/>
          </a:prstGeom>
          <a:noFill/>
        </p:spPr>
        <p:txBody>
          <a:bodyPr wrap="none" rtlCol="0">
            <a:spAutoFit/>
          </a:bodyPr>
          <a:lstStyle/>
          <a:p>
            <a:pPr algn="ctr"/>
            <a:r>
              <a:rPr lang="en-US" sz="800" i="1" kern="1200" err="1">
                <a:solidFill>
                  <a:schemeClr val="tx1"/>
                </a:solidFill>
                <a:latin typeface="Arial"/>
                <a:ea typeface="+mn-ea"/>
                <a:cs typeface="Arial"/>
              </a:rPr>
              <a:t>CapitalNurse</a:t>
            </a:r>
            <a:r>
              <a:rPr lang="en-US" sz="800" i="1" kern="1200">
                <a:solidFill>
                  <a:schemeClr val="tx1"/>
                </a:solidFill>
                <a:latin typeface="Arial"/>
                <a:ea typeface="+mn-ea"/>
                <a:cs typeface="Arial"/>
              </a:rPr>
              <a:t> is jointly sponsored by Health Education England, NHS England and NHS Improvement</a:t>
            </a:r>
            <a:endParaRPr lang="en-US" sz="800"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1" y="2177215"/>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0"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0" y="-786025"/>
            <a:ext cx="9143999" cy="5934025"/>
          </a:xfrm>
          <a:prstGeom prst="rect">
            <a:avLst/>
          </a:prstGeom>
        </p:spPr>
      </p:pic>
      <p:sp>
        <p:nvSpPr>
          <p:cNvPr id="7" name="Title 1"/>
          <p:cNvSpPr>
            <a:spLocks noGrp="1"/>
          </p:cNvSpPr>
          <p:nvPr>
            <p:ph type="title"/>
          </p:nvPr>
        </p:nvSpPr>
        <p:spPr>
          <a:xfrm>
            <a:off x="722313" y="170975"/>
            <a:ext cx="7772400" cy="3354368"/>
          </a:xfrm>
        </p:spPr>
        <p:txBody>
          <a:bodyPr anchor="ctr">
            <a:noAutofit/>
          </a:bodyPr>
          <a:lstStyle>
            <a:lvl1pPr algn="ctr">
              <a:defRPr sz="5400" b="1" cap="none"/>
            </a:lvl1pPr>
          </a:lstStyle>
          <a:p>
            <a:r>
              <a:rPr lang="en-GB"/>
              <a:t>Click to edit Master title style</a:t>
            </a:r>
            <a:endParaRPr lang="en-US"/>
          </a:p>
        </p:txBody>
      </p:sp>
    </p:spTree>
    <p:extLst>
      <p:ext uri="{BB962C8B-B14F-4D97-AF65-F5344CB8AC3E}">
        <p14:creationId xmlns:p14="http://schemas.microsoft.com/office/powerpoint/2010/main" val="157609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20252"/>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001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67" r:id="rId5"/>
    <p:sldLayoutId id="2147483668" r:id="rId6"/>
    <p:sldLayoutId id="2147483677" r:id="rId7"/>
    <p:sldLayoutId id="2147483674" r:id="rId8"/>
    <p:sldLayoutId id="2147483669" r:id="rId9"/>
    <p:sldLayoutId id="2147483687" r:id="rId10"/>
    <p:sldLayoutId id="2147483678" r:id="rId11"/>
    <p:sldLayoutId id="2147483679" r:id="rId12"/>
    <p:sldLayoutId id="2147483688" r:id="rId13"/>
    <p:sldLayoutId id="2147483680" r:id="rId14"/>
    <p:sldLayoutId id="2147483681" r:id="rId15"/>
    <p:sldLayoutId id="2147483689" r:id="rId16"/>
    <p:sldLayoutId id="2147483682" r:id="rId17"/>
    <p:sldLayoutId id="2147483690" r:id="rId18"/>
    <p:sldLayoutId id="2147483670" r:id="rId19"/>
    <p:sldLayoutId id="2147483660" r:id="rId20"/>
    <p:sldLayoutId id="2147483664" r:id="rId21"/>
    <p:sldLayoutId id="2147483671" r:id="rId22"/>
    <p:sldLayoutId id="2147483661" r:id="rId23"/>
    <p:sldLayoutId id="2147483665" r:id="rId24"/>
    <p:sldLayoutId id="2147483672" r:id="rId25"/>
    <p:sldLayoutId id="2147483662" r:id="rId26"/>
    <p:sldLayoutId id="2147483676" r:id="rId27"/>
    <p:sldLayoutId id="2147483673" r:id="rId28"/>
    <p:sldLayoutId id="2147483663" r:id="rId29"/>
    <p:sldLayoutId id="2147483675" r:id="rId30"/>
  </p:sldLayoutIdLst>
  <p:txStyles>
    <p:titleStyle>
      <a:lvl1pPr algn="l" defTabSz="457200" rtl="0" eaLnBrk="1" latinLnBrk="0" hangingPunct="1">
        <a:spcBef>
          <a:spcPct val="0"/>
        </a:spcBef>
        <a:buNone/>
        <a:defRPr sz="2800" b="1" kern="1200">
          <a:solidFill>
            <a:srgbClr val="005EB8"/>
          </a:solidFill>
          <a:latin typeface="Arial"/>
          <a:ea typeface="+mj-ea"/>
          <a:cs typeface="Arial"/>
        </a:defRPr>
      </a:lvl1pPr>
    </p:titleStyle>
    <p:body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etworks.nhs.uk/nhs-networks/ahp-networks/documents/dh_114116.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csp.org.uk/system/files/documents/2022-02/HEE_Covid_Report_Infographic_2021_FINAL.pdf" TargetMode="External"/><Relationship Id="rId4" Type="http://schemas.openxmlformats.org/officeDocument/2006/relationships/hyperlink" Target="https://healtheducationengland.sharepoint.com/Comms/Digital/Shared%20Documents/hee.nhs.uk%20documents/Website%20files/RePAIR%202018/RePAIR%20Report%202018_FINAL.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ealtheducationengland.sharepoint.com/Comms/Digital/Shared%20Documents/Forms/AllItems.aspx?id=%2FComms%2FDigital%2FShared%20Documents%2Fhee%2Enhs%2Euk%20documents%2FWebsite%20files%2FCapitalNurse%2FPreceptorship%2FPreceptorship%20Resources%2FPreceptorship%20framework%20July%202020%20v3%2Epdf&amp;parent=%2FComms%2FDigital%2FShared%20Documents%2Fhee%2Enhs%2Euk%20documents%2FWebsite%20files%2FCapitalNurse%2FPreceptorship%2FPreceptorship%20Resources&amp;p=true&amp;ga=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hee.nhs.uk/sites/default/files/documents/CapitalMidwife%20Preceptorship%20Framework.pdf"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e.nhs.uk/sites/default/files/documents/CapitalAHP%20Preceptorship%20Framework.pdf"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www.hcpc-uk.org/standard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ee.nhs.uk/sites/default/files/documents/Whittington%20case%20study%20v2.pdf" TargetMode="External"/><Relationship Id="rId2" Type="http://schemas.openxmlformats.org/officeDocument/2006/relationships/hyperlink" Target="https://www.hee.nhs.uk/sites/default/files/documents/Barts%20Health%20NHS%20Trust%20case%20study%20v2.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hee.nhs.uk/our-work/capitalahp/capitalahp-preceptorship" TargetMode="External"/><Relationship Id="rId2" Type="http://schemas.openxmlformats.org/officeDocument/2006/relationships/hyperlink" Target="mailto:AHPLondon@hee.nhs.uk"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914" y="3112595"/>
            <a:ext cx="7772400" cy="928568"/>
          </a:xfrm>
        </p:spPr>
        <p:txBody>
          <a:bodyPr>
            <a:normAutofit/>
          </a:bodyPr>
          <a:lstStyle/>
          <a:p>
            <a:pPr algn="l"/>
            <a:r>
              <a:rPr lang="en-US" sz="3200"/>
              <a:t>Preceptorship: Learning Network </a:t>
            </a:r>
          </a:p>
        </p:txBody>
      </p:sp>
      <p:sp>
        <p:nvSpPr>
          <p:cNvPr id="3" name="Subtitle 2"/>
          <p:cNvSpPr>
            <a:spLocks noGrp="1"/>
          </p:cNvSpPr>
          <p:nvPr>
            <p:ph type="subTitle" idx="1"/>
          </p:nvPr>
        </p:nvSpPr>
        <p:spPr>
          <a:xfrm>
            <a:off x="207819" y="3758470"/>
            <a:ext cx="6400800" cy="422885"/>
          </a:xfrm>
        </p:spPr>
        <p:txBody>
          <a:bodyPr vert="horz" lIns="91440" tIns="45720" rIns="91440" bIns="45720" rtlCol="0" anchor="t">
            <a:noAutofit/>
          </a:bodyPr>
          <a:lstStyle/>
          <a:p>
            <a:pPr algn="l"/>
            <a:r>
              <a:rPr lang="en-US" sz="3200">
                <a:solidFill>
                  <a:srgbClr val="005EB8"/>
                </a:solidFill>
              </a:rPr>
              <a:t> Awareness</a:t>
            </a:r>
          </a:p>
        </p:txBody>
      </p:sp>
      <p:sp>
        <p:nvSpPr>
          <p:cNvPr id="4" name="TextBox 3">
            <a:extLst>
              <a:ext uri="{FF2B5EF4-FFF2-40B4-BE49-F238E27FC236}">
                <a16:creationId xmlns:a16="http://schemas.microsoft.com/office/drawing/2014/main" id="{A7EDFB15-AA9B-386E-85AB-0CFDA74DE727}"/>
              </a:ext>
            </a:extLst>
          </p:cNvPr>
          <p:cNvSpPr txBox="1"/>
          <p:nvPr/>
        </p:nvSpPr>
        <p:spPr>
          <a:xfrm>
            <a:off x="293914" y="4258331"/>
            <a:ext cx="8118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5EB8"/>
                </a:solidFill>
                <a:latin typeface="Arial"/>
              </a:rPr>
              <a:t>This resource is designed to support preceptorship leads within </a:t>
            </a:r>
            <a:r>
              <a:rPr lang="en-US" err="1">
                <a:solidFill>
                  <a:srgbClr val="005EB8"/>
                </a:solidFill>
                <a:latin typeface="Arial"/>
              </a:rPr>
              <a:t>organisations</a:t>
            </a:r>
            <a:endParaRPr lang="en-US">
              <a:latin typeface="Arial"/>
              <a:cs typeface="Arial"/>
            </a:endParaRPr>
          </a:p>
        </p:txBody>
      </p:sp>
    </p:spTree>
    <p:extLst>
      <p:ext uri="{BB962C8B-B14F-4D97-AF65-F5344CB8AC3E}">
        <p14:creationId xmlns:p14="http://schemas.microsoft.com/office/powerpoint/2010/main" val="397502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302821" y="369634"/>
            <a:ext cx="7294418" cy="659066"/>
          </a:xfrm>
        </p:spPr>
        <p:txBody>
          <a:bodyPr>
            <a:normAutofit/>
          </a:bodyPr>
          <a:lstStyle/>
          <a:p>
            <a:r>
              <a:rPr lang="en-GB" sz="3200">
                <a:solidFill>
                  <a:srgbClr val="AE2473"/>
                </a:solidFill>
              </a:rPr>
              <a:t>Preceptorship: A definition </a:t>
            </a:r>
            <a:endParaRPr lang="en-US" sz="3200">
              <a:solidFill>
                <a:srgbClr val="AE2473"/>
              </a:solidFill>
            </a:endParaRPr>
          </a:p>
        </p:txBody>
      </p:sp>
      <p:sp>
        <p:nvSpPr>
          <p:cNvPr id="4" name="Content Placeholder 2"/>
          <p:cNvSpPr>
            <a:spLocks noGrp="1"/>
          </p:cNvSpPr>
          <p:nvPr>
            <p:ph idx="1"/>
          </p:nvPr>
        </p:nvSpPr>
        <p:spPr>
          <a:xfrm>
            <a:off x="356244" y="1084053"/>
            <a:ext cx="8229600" cy="3394472"/>
          </a:xfrm>
        </p:spPr>
        <p:txBody>
          <a:bodyPr vert="horz" lIns="91440" tIns="45720" rIns="91440" bIns="45720" rtlCol="0" anchor="t">
            <a:noAutofit/>
          </a:bodyPr>
          <a:lstStyle/>
          <a:p>
            <a:r>
              <a:rPr lang="en-GB" sz="1600" dirty="0">
                <a:latin typeface="Arial" panose="020B0604020202020204" pitchFamily="34" charset="0"/>
                <a:cs typeface="Arial" panose="020B0604020202020204" pitchFamily="34" charset="0"/>
              </a:rPr>
              <a:t>Preceptorship is </a:t>
            </a:r>
            <a:r>
              <a:rPr lang="en-GB" sz="1600" dirty="0">
                <a:solidFill>
                  <a:srgbClr val="222222"/>
                </a:solidFill>
                <a:latin typeface="Arial" panose="020B0604020202020204" pitchFamily="34" charset="0"/>
                <a:cs typeface="Arial" panose="020B0604020202020204" pitchFamily="34" charset="0"/>
              </a:rPr>
              <a:t>"</a:t>
            </a:r>
            <a:r>
              <a:rPr lang="en-GB" sz="1600" i="1" dirty="0">
                <a:solidFill>
                  <a:srgbClr val="222222"/>
                </a:solidFill>
                <a:latin typeface="Arial" panose="020B0604020202020204" pitchFamily="34" charset="0"/>
                <a:cs typeface="Arial" panose="020B0604020202020204" pitchFamily="34" charset="0"/>
              </a:rPr>
              <a:t>A period of structured transition for the newly registered practitioner (preceptee) during which they will be supported by a preceptor, to develop their confidence as an autonomous professional, refine skills, values and behaviours and to continue on their journey of lifelong learning.</a:t>
            </a:r>
            <a:r>
              <a:rPr lang="en-GB" sz="1600" dirty="0">
                <a:solidFill>
                  <a:srgbClr val="222222"/>
                </a:solidFill>
                <a:latin typeface="Arial" panose="020B0604020202020204" pitchFamily="34" charset="0"/>
                <a:cs typeface="Arial" panose="020B0604020202020204" pitchFamily="34" charset="0"/>
              </a:rPr>
              <a:t>" (Department of Health, 2010).</a:t>
            </a:r>
            <a:endParaRPr lang="en-US" sz="1600" dirty="0">
              <a:solidFill>
                <a:srgbClr val="222222"/>
              </a:solidFill>
              <a:latin typeface="Arial" panose="020B0604020202020204" pitchFamily="34" charset="0"/>
              <a:cs typeface="Arial" panose="020B0604020202020204" pitchFamily="34" charset="0"/>
            </a:endParaRPr>
          </a:p>
          <a:p>
            <a:endParaRPr lang="en-GB" sz="1600" dirty="0">
              <a:solidFill>
                <a:srgbClr val="222222"/>
              </a:solidFill>
              <a:latin typeface="Arial" panose="020B0604020202020204" pitchFamily="34" charset="0"/>
              <a:cs typeface="Arial" panose="020B0604020202020204" pitchFamily="34" charset="0"/>
            </a:endParaRPr>
          </a:p>
          <a:p>
            <a:r>
              <a:rPr lang="en-GB" sz="1600" dirty="0">
                <a:solidFill>
                  <a:srgbClr val="222222"/>
                </a:solidFill>
                <a:latin typeface="Arial" panose="020B0604020202020204" pitchFamily="34" charset="0"/>
                <a:cs typeface="Arial" panose="020B0604020202020204" pitchFamily="34" charset="0"/>
              </a:rPr>
              <a:t>Preceptorship is a period of structured transition, supported by a preceptor, to: </a:t>
            </a:r>
            <a:endParaRPr lang="en-US" sz="1600" dirty="0">
              <a:solidFill>
                <a:srgbClr val="222222"/>
              </a:solidFill>
              <a:latin typeface="Arial" panose="020B0604020202020204" pitchFamily="34" charset="0"/>
              <a:cs typeface="Arial" panose="020B0604020202020204" pitchFamily="34" charset="0"/>
            </a:endParaRPr>
          </a:p>
          <a:p>
            <a:pPr lvl="1"/>
            <a:r>
              <a:rPr lang="en-GB" sz="1600" dirty="0">
                <a:solidFill>
                  <a:srgbClr val="222222"/>
                </a:solidFill>
                <a:latin typeface="Arial" panose="020B0604020202020204" pitchFamily="34" charset="0"/>
                <a:cs typeface="Arial" panose="020B0604020202020204" pitchFamily="34" charset="0"/>
              </a:rPr>
              <a:t>apply knowledge and skills   </a:t>
            </a:r>
            <a:endParaRPr lang="en-US" sz="1600" dirty="0">
              <a:solidFill>
                <a:srgbClr val="222222"/>
              </a:solidFill>
              <a:latin typeface="Arial" panose="020B0604020202020204" pitchFamily="34" charset="0"/>
              <a:cs typeface="Arial" panose="020B0604020202020204" pitchFamily="34" charset="0"/>
            </a:endParaRPr>
          </a:p>
          <a:p>
            <a:pPr lvl="1"/>
            <a:r>
              <a:rPr lang="en-GB" sz="1600" dirty="0">
                <a:solidFill>
                  <a:srgbClr val="222222"/>
                </a:solidFill>
                <a:latin typeface="Arial" panose="020B0604020202020204" pitchFamily="34" charset="0"/>
                <a:cs typeface="Arial" panose="020B0604020202020204" pitchFamily="34" charset="0"/>
              </a:rPr>
              <a:t>develop and enhance competence and confidence as an autonomous professional </a:t>
            </a:r>
            <a:endParaRPr lang="en-US" sz="1600" dirty="0">
              <a:solidFill>
                <a:srgbClr val="222222"/>
              </a:solidFill>
              <a:latin typeface="Arial" panose="020B0604020202020204" pitchFamily="34" charset="0"/>
              <a:cs typeface="Arial" panose="020B0604020202020204" pitchFamily="34" charset="0"/>
            </a:endParaRPr>
          </a:p>
          <a:p>
            <a:pPr lvl="1"/>
            <a:r>
              <a:rPr lang="en-GB" sz="1600" dirty="0">
                <a:solidFill>
                  <a:srgbClr val="222222"/>
                </a:solidFill>
                <a:latin typeface="Arial" panose="020B0604020202020204" pitchFamily="34" charset="0"/>
                <a:cs typeface="Arial" panose="020B0604020202020204" pitchFamily="34" charset="0"/>
              </a:rPr>
              <a:t>create</a:t>
            </a:r>
            <a:r>
              <a:rPr lang="en-GB" sz="1200" dirty="0">
                <a:solidFill>
                  <a:srgbClr val="222222"/>
                </a:solidFill>
                <a:latin typeface="Arial" panose="020B0604020202020204" pitchFamily="34" charset="0"/>
                <a:cs typeface="Arial" panose="020B0604020202020204" pitchFamily="34" charset="0"/>
              </a:rPr>
              <a:t> </a:t>
            </a:r>
            <a:r>
              <a:rPr lang="en-GB" sz="1600" dirty="0">
                <a:solidFill>
                  <a:srgbClr val="222222"/>
                </a:solidFill>
                <a:latin typeface="Arial" panose="020B0604020202020204" pitchFamily="34" charset="0"/>
                <a:cs typeface="Arial" panose="020B0604020202020204" pitchFamily="34" charset="0"/>
              </a:rPr>
              <a:t>a foundation of lifelong learning</a:t>
            </a:r>
          </a:p>
          <a:p>
            <a:pPr marL="0" indent="0">
              <a:buNone/>
            </a:pPr>
            <a:endParaRPr lang="en-GB" sz="2000" dirty="0"/>
          </a:p>
        </p:txBody>
      </p:sp>
    </p:spTree>
    <p:extLst>
      <p:ext uri="{BB962C8B-B14F-4D97-AF65-F5344CB8AC3E}">
        <p14:creationId xmlns:p14="http://schemas.microsoft.com/office/powerpoint/2010/main" val="248395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06C9A-88B8-0948-39E6-0AAE378D804F}"/>
              </a:ext>
            </a:extLst>
          </p:cNvPr>
          <p:cNvSpPr>
            <a:spLocks noGrp="1"/>
          </p:cNvSpPr>
          <p:nvPr>
            <p:ph idx="1"/>
          </p:nvPr>
        </p:nvSpPr>
        <p:spPr>
          <a:xfrm>
            <a:off x="424070" y="893693"/>
            <a:ext cx="8287577" cy="3700930"/>
          </a:xfrm>
        </p:spPr>
        <p:txBody>
          <a:bodyPr vert="horz" lIns="91440" tIns="45720" rIns="91440" bIns="45720" rtlCol="0" anchor="t">
            <a:normAutofit/>
          </a:bodyPr>
          <a:lstStyle/>
          <a:p>
            <a:pPr marL="0" indent="0">
              <a:buNone/>
            </a:pPr>
            <a:endParaRPr lang="en-GB" sz="2400" dirty="0">
              <a:solidFill>
                <a:srgbClr val="0070C0"/>
              </a:solidFill>
            </a:endParaRPr>
          </a:p>
          <a:p>
            <a:r>
              <a:rPr lang="en-GB" sz="1600" dirty="0">
                <a:latin typeface="Arial" panose="020B0604020202020204" pitchFamily="34" charset="0"/>
                <a:cs typeface="Arial" panose="020B0604020202020204" pitchFamily="34" charset="0"/>
              </a:rPr>
              <a:t>We recognise that the period following registration can be a challenging time for individuals.  Preceptorship offers newly registered staff support to develop confidence within the workplace. </a:t>
            </a:r>
            <a:endParaRPr lang="en-US" sz="1600" dirty="0">
              <a:latin typeface="Arial" panose="020B0604020202020204" pitchFamily="34" charset="0"/>
              <a:cs typeface="Arial" panose="020B0604020202020204" pitchFamily="34" charset="0"/>
            </a:endParaRPr>
          </a:p>
          <a:p>
            <a:endParaRPr lang="en-GB" sz="1600" dirty="0">
              <a:solidFill>
                <a:srgbClr val="222222"/>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Organisations require support to develop quality programmes. The Health and Care Professions Council (HCPC) preceptorship principles, have been developed with NHS England to develop national overarching preceptorship principles.</a:t>
            </a:r>
          </a:p>
          <a:p>
            <a:endParaRPr lang="en-GB" sz="1600" dirty="0">
              <a:solidFill>
                <a:srgbClr val="222222"/>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staff may benefit from additional and structured support - the principles of preceptorship may be applied to healthcare professionals transitioning to a new setting, for example international recruits or those returning to practice</a:t>
            </a:r>
            <a:r>
              <a:rPr lang="en-GB" sz="1600" dirty="0">
                <a:solidFill>
                  <a:srgbClr val="222222"/>
                </a:solidFill>
                <a:latin typeface="Arial" panose="020B0604020202020204" pitchFamily="34" charset="0"/>
                <a:cs typeface="Arial" panose="020B0604020202020204" pitchFamily="34" charset="0"/>
              </a:rPr>
              <a:t>.</a:t>
            </a:r>
          </a:p>
          <a:p>
            <a:pPr marL="0" indent="0">
              <a:buNone/>
            </a:pPr>
            <a:endParaRPr lang="en-GB" sz="2400" dirty="0">
              <a:solidFill>
                <a:srgbClr val="0070C0"/>
              </a:solidFill>
            </a:endParaRPr>
          </a:p>
        </p:txBody>
      </p:sp>
      <p:sp>
        <p:nvSpPr>
          <p:cNvPr id="4" name="Title 1">
            <a:extLst>
              <a:ext uri="{FF2B5EF4-FFF2-40B4-BE49-F238E27FC236}">
                <a16:creationId xmlns:a16="http://schemas.microsoft.com/office/drawing/2014/main" id="{077FD1AF-A77B-BC09-18D5-4A1A1A95506F}"/>
              </a:ext>
            </a:extLst>
          </p:cNvPr>
          <p:cNvSpPr>
            <a:spLocks noGrp="1"/>
          </p:cNvSpPr>
          <p:nvPr>
            <p:ph type="title"/>
          </p:nvPr>
        </p:nvSpPr>
        <p:spPr>
          <a:xfrm>
            <a:off x="432353" y="440886"/>
            <a:ext cx="7294418" cy="659066"/>
          </a:xfrm>
        </p:spPr>
        <p:txBody>
          <a:bodyPr>
            <a:normAutofit/>
          </a:bodyPr>
          <a:lstStyle/>
          <a:p>
            <a:r>
              <a:rPr lang="en-GB" sz="3200">
                <a:solidFill>
                  <a:srgbClr val="AE2473"/>
                </a:solidFill>
              </a:rPr>
              <a:t>Preceptorship: Rationale </a:t>
            </a:r>
            <a:endParaRPr lang="en-US" sz="3200">
              <a:solidFill>
                <a:srgbClr val="AE2473"/>
              </a:solidFill>
            </a:endParaRPr>
          </a:p>
        </p:txBody>
      </p:sp>
    </p:spTree>
    <p:extLst>
      <p:ext uri="{BB962C8B-B14F-4D97-AF65-F5344CB8AC3E}">
        <p14:creationId xmlns:p14="http://schemas.microsoft.com/office/powerpoint/2010/main" val="386396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6D31D3D9-8A01-4B5E-BC32-C2B7D97433BE}"/>
              </a:ext>
            </a:extLst>
          </p:cNvPr>
          <p:cNvGraphicFramePr>
            <a:graphicFrameLocks/>
          </p:cNvGraphicFramePr>
          <p:nvPr>
            <p:extLst>
              <p:ext uri="{D42A27DB-BD31-4B8C-83A1-F6EECF244321}">
                <p14:modId xmlns:p14="http://schemas.microsoft.com/office/powerpoint/2010/main" val="3930321827"/>
              </p:ext>
            </p:extLst>
          </p:nvPr>
        </p:nvGraphicFramePr>
        <p:xfrm>
          <a:off x="3796561" y="462206"/>
          <a:ext cx="5181270" cy="902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6" name="Diagram 246">
            <a:extLst>
              <a:ext uri="{FF2B5EF4-FFF2-40B4-BE49-F238E27FC236}">
                <a16:creationId xmlns:a16="http://schemas.microsoft.com/office/drawing/2014/main" id="{AF50C58F-EE35-42B3-A738-76584FAFB774}"/>
              </a:ext>
            </a:extLst>
          </p:cNvPr>
          <p:cNvGraphicFramePr/>
          <p:nvPr>
            <p:extLst>
              <p:ext uri="{D42A27DB-BD31-4B8C-83A1-F6EECF244321}">
                <p14:modId xmlns:p14="http://schemas.microsoft.com/office/powerpoint/2010/main" val="3560895632"/>
              </p:ext>
            </p:extLst>
          </p:nvPr>
        </p:nvGraphicFramePr>
        <p:xfrm>
          <a:off x="429681" y="2247684"/>
          <a:ext cx="3740598" cy="2562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1" name="Picture 201" descr="Chart, bar chart&#10;&#10;Description automatically generated">
            <a:extLst>
              <a:ext uri="{FF2B5EF4-FFF2-40B4-BE49-F238E27FC236}">
                <a16:creationId xmlns:a16="http://schemas.microsoft.com/office/drawing/2014/main" id="{46AFF2C4-0617-A9D8-AE54-1B8EB94C5F3D}"/>
              </a:ext>
            </a:extLst>
          </p:cNvPr>
          <p:cNvPicPr>
            <a:picLocks noChangeAspect="1"/>
          </p:cNvPicPr>
          <p:nvPr/>
        </p:nvPicPr>
        <p:blipFill rotWithShape="1">
          <a:blip r:embed="rId13"/>
          <a:srcRect r="-168" b="1507"/>
          <a:stretch/>
        </p:blipFill>
        <p:spPr>
          <a:xfrm>
            <a:off x="4469865" y="1665609"/>
            <a:ext cx="4257687" cy="2802746"/>
          </a:xfrm>
          <a:prstGeom prst="rect">
            <a:avLst/>
          </a:prstGeom>
        </p:spPr>
      </p:pic>
      <p:sp>
        <p:nvSpPr>
          <p:cNvPr id="11" name="TextBox 10">
            <a:extLst>
              <a:ext uri="{FF2B5EF4-FFF2-40B4-BE49-F238E27FC236}">
                <a16:creationId xmlns:a16="http://schemas.microsoft.com/office/drawing/2014/main" id="{5A95327F-9FC9-2CB1-832A-B854AA74B2BF}"/>
              </a:ext>
            </a:extLst>
          </p:cNvPr>
          <p:cNvSpPr txBox="1"/>
          <p:nvPr/>
        </p:nvSpPr>
        <p:spPr>
          <a:xfrm>
            <a:off x="429681" y="333483"/>
            <a:ext cx="336688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panose="020B0604020202020204" pitchFamily="34" charset="0"/>
                <a:cs typeface="Arial" panose="020B0604020202020204" pitchFamily="34" charset="0"/>
              </a:rPr>
              <a:t>We consulted pre-reg AHP students across the region, this is what we found...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Students felt both anxious and excited about entering the workplace, highlighting a need for support</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67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
                                            <p:graphicEl>
                                              <a:dgm id="{9F672A37-6836-467F-B9AA-51BAEB39F893}"/>
                                            </p:graphicEl>
                                          </p:spTgt>
                                        </p:tgtEl>
                                        <p:attrNameLst>
                                          <p:attrName>style.visibility</p:attrName>
                                        </p:attrNameLst>
                                      </p:cBhvr>
                                      <p:to>
                                        <p:strVal val="visible"/>
                                      </p:to>
                                    </p:set>
                                    <p:anim calcmode="lin" valueType="num">
                                      <p:cBhvr additive="base">
                                        <p:cTn id="7" dur="500" fill="hold"/>
                                        <p:tgtEl>
                                          <p:spTgt spid="246">
                                            <p:graphicEl>
                                              <a:dgm id="{9F672A37-6836-467F-B9AA-51BAEB39F8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graphicEl>
                                              <a:dgm id="{9F672A37-6836-467F-B9AA-51BAEB39F8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6">
                                            <p:graphicEl>
                                              <a:dgm id="{57D7D362-8D6D-4474-948A-2ED38EE34E8D}"/>
                                            </p:graphicEl>
                                          </p:spTgt>
                                        </p:tgtEl>
                                        <p:attrNameLst>
                                          <p:attrName>style.visibility</p:attrName>
                                        </p:attrNameLst>
                                      </p:cBhvr>
                                      <p:to>
                                        <p:strVal val="visible"/>
                                      </p:to>
                                    </p:set>
                                    <p:anim calcmode="lin" valueType="num">
                                      <p:cBhvr additive="base">
                                        <p:cTn id="13" dur="500" fill="hold"/>
                                        <p:tgtEl>
                                          <p:spTgt spid="246">
                                            <p:graphicEl>
                                              <a:dgm id="{57D7D362-8D6D-4474-948A-2ED38EE34E8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graphicEl>
                                              <a:dgm id="{57D7D362-8D6D-4474-948A-2ED38EE34E8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6">
                                            <p:graphicEl>
                                              <a:dgm id="{FB3D2C1C-4D7D-4004-806C-09DB981B98A4}"/>
                                            </p:graphicEl>
                                          </p:spTgt>
                                        </p:tgtEl>
                                        <p:attrNameLst>
                                          <p:attrName>style.visibility</p:attrName>
                                        </p:attrNameLst>
                                      </p:cBhvr>
                                      <p:to>
                                        <p:strVal val="visible"/>
                                      </p:to>
                                    </p:set>
                                    <p:anim calcmode="lin" valueType="num">
                                      <p:cBhvr additive="base">
                                        <p:cTn id="19" dur="500" fill="hold"/>
                                        <p:tgtEl>
                                          <p:spTgt spid="246">
                                            <p:graphicEl>
                                              <a:dgm id="{FB3D2C1C-4D7D-4004-806C-09DB981B98A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
                                            <p:graphicEl>
                                              <a:dgm id="{FB3D2C1C-4D7D-4004-806C-09DB981B98A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341778" y="352480"/>
            <a:ext cx="8229600" cy="857250"/>
          </a:xfrm>
        </p:spPr>
        <p:txBody>
          <a:bodyPr>
            <a:normAutofit/>
          </a:bodyPr>
          <a:lstStyle/>
          <a:p>
            <a:r>
              <a:rPr lang="en-US" sz="3200">
                <a:solidFill>
                  <a:srgbClr val="AE247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a:xfrm>
            <a:off x="341778" y="1252258"/>
            <a:ext cx="7953935" cy="2638984"/>
          </a:xfrm>
        </p:spPr>
        <p:txBody>
          <a:bodyPr vert="horz" lIns="91440" tIns="45720" rIns="91440" bIns="45720" rtlCol="0" anchor="t">
            <a:normAutofit/>
          </a:bodyPr>
          <a:lstStyle/>
          <a:p>
            <a:r>
              <a:rPr lang="en-US" sz="1600" dirty="0">
                <a:latin typeface="Arial" panose="020B0604020202020204" pitchFamily="34" charset="0"/>
                <a:cs typeface="Arial" panose="020B0604020202020204" pitchFamily="34" charset="0"/>
              </a:rPr>
              <a:t>Reflect on and describe how you found the transition from student to newly qualified AHP?</a:t>
            </a:r>
          </a:p>
          <a:p>
            <a:endParaRPr lang="en-US" sz="1600" dirty="0">
              <a:solidFill>
                <a:srgbClr val="222222"/>
              </a:solidFill>
              <a:latin typeface="Arial" panose="020B0604020202020204" pitchFamily="34" charset="0"/>
              <a:cs typeface="Arial" panose="020B0604020202020204" pitchFamily="34" charset="0"/>
            </a:endParaRPr>
          </a:p>
          <a:p>
            <a:r>
              <a:rPr lang="en-US" sz="1600" dirty="0">
                <a:solidFill>
                  <a:srgbClr val="222222"/>
                </a:solidFill>
                <a:latin typeface="Arial" panose="020B0604020202020204" pitchFamily="34" charset="0"/>
                <a:cs typeface="Arial" panose="020B0604020202020204" pitchFamily="34" charset="0"/>
              </a:rPr>
              <a:t>What do you know about your Band 5's experience of the transition into your workplace?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Describe what support is currently available in your organisation to develop newly registered staff?</a:t>
            </a:r>
          </a:p>
          <a:p>
            <a:endParaRPr lang="en-US" sz="2300" dirty="0">
              <a:solidFill>
                <a:srgbClr val="7030A0"/>
              </a:solidFill>
            </a:endParaRPr>
          </a:p>
          <a:p>
            <a:pPr marL="0" indent="0">
              <a:buNone/>
            </a:pPr>
            <a:endParaRPr lang="en-US" sz="2300" dirty="0">
              <a:solidFill>
                <a:srgbClr val="7030A0"/>
              </a:solidFill>
            </a:endParaRPr>
          </a:p>
          <a:p>
            <a:endParaRPr lang="en-US" i="1" dirty="0">
              <a:solidFill>
                <a:srgbClr val="7030A0"/>
              </a:solidFill>
            </a:endParaRPr>
          </a:p>
          <a:p>
            <a:endParaRPr lang="en-US" i="1" dirty="0">
              <a:solidFill>
                <a:srgbClr val="7030A0"/>
              </a:solidFill>
            </a:endParaRPr>
          </a:p>
        </p:txBody>
      </p:sp>
    </p:spTree>
    <p:extLst>
      <p:ext uri="{BB962C8B-B14F-4D97-AF65-F5344CB8AC3E}">
        <p14:creationId xmlns:p14="http://schemas.microsoft.com/office/powerpoint/2010/main" val="279117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18D3-1B73-4C65-9CDD-692E65015EC1}"/>
              </a:ext>
            </a:extLst>
          </p:cNvPr>
          <p:cNvSpPr>
            <a:spLocks noGrp="1"/>
          </p:cNvSpPr>
          <p:nvPr>
            <p:ph type="title"/>
          </p:nvPr>
        </p:nvSpPr>
        <p:spPr>
          <a:xfrm>
            <a:off x="88900" y="0"/>
            <a:ext cx="8966200" cy="857250"/>
          </a:xfrm>
        </p:spPr>
        <p:txBody>
          <a:bodyPr>
            <a:noAutofit/>
          </a:bodyPr>
          <a:lstStyle/>
          <a:p>
            <a:r>
              <a:rPr lang="en-US" sz="3200" dirty="0">
                <a:solidFill>
                  <a:srgbClr val="AE2473"/>
                </a:solidFill>
              </a:rPr>
              <a:t>The benefits of preceptorship to...</a:t>
            </a:r>
          </a:p>
        </p:txBody>
      </p:sp>
      <p:sp>
        <p:nvSpPr>
          <p:cNvPr id="3" name="Rectangle 2">
            <a:extLst>
              <a:ext uri="{FF2B5EF4-FFF2-40B4-BE49-F238E27FC236}">
                <a16:creationId xmlns:a16="http://schemas.microsoft.com/office/drawing/2014/main" id="{D09409D9-7EA5-2C96-5BE8-A3E455B5991B}"/>
              </a:ext>
            </a:extLst>
          </p:cNvPr>
          <p:cNvSpPr/>
          <p:nvPr/>
        </p:nvSpPr>
        <p:spPr>
          <a:xfrm>
            <a:off x="0" y="4377791"/>
            <a:ext cx="9144000" cy="7657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5" name="Content Placeholder 3">
            <a:extLst>
              <a:ext uri="{FF2B5EF4-FFF2-40B4-BE49-F238E27FC236}">
                <a16:creationId xmlns:a16="http://schemas.microsoft.com/office/drawing/2014/main" id="{95514344-8147-44B2-942B-EF63388BFC34}"/>
              </a:ext>
            </a:extLst>
          </p:cNvPr>
          <p:cNvGraphicFramePr>
            <a:graphicFrameLocks noGrp="1"/>
          </p:cNvGraphicFramePr>
          <p:nvPr>
            <p:ph idx="1"/>
            <p:extLst>
              <p:ext uri="{D42A27DB-BD31-4B8C-83A1-F6EECF244321}">
                <p14:modId xmlns:p14="http://schemas.microsoft.com/office/powerpoint/2010/main" val="2159624143"/>
              </p:ext>
            </p:extLst>
          </p:nvPr>
        </p:nvGraphicFramePr>
        <p:xfrm>
          <a:off x="88900" y="857250"/>
          <a:ext cx="8966199" cy="4184088"/>
        </p:xfrm>
        <a:graphic>
          <a:graphicData uri="http://schemas.openxmlformats.org/drawingml/2006/table">
            <a:tbl>
              <a:tblPr firstRow="1" bandRow="1">
                <a:tableStyleId>{5C22544A-7EE6-4342-B048-85BDC9FD1C3A}</a:tableStyleId>
              </a:tblPr>
              <a:tblGrid>
                <a:gridCol w="2988733">
                  <a:extLst>
                    <a:ext uri="{9D8B030D-6E8A-4147-A177-3AD203B41FA5}">
                      <a16:colId xmlns:a16="http://schemas.microsoft.com/office/drawing/2014/main" val="20000"/>
                    </a:ext>
                  </a:extLst>
                </a:gridCol>
                <a:gridCol w="2988733">
                  <a:extLst>
                    <a:ext uri="{9D8B030D-6E8A-4147-A177-3AD203B41FA5}">
                      <a16:colId xmlns:a16="http://schemas.microsoft.com/office/drawing/2014/main" val="20001"/>
                    </a:ext>
                  </a:extLst>
                </a:gridCol>
                <a:gridCol w="2988733">
                  <a:extLst>
                    <a:ext uri="{9D8B030D-6E8A-4147-A177-3AD203B41FA5}">
                      <a16:colId xmlns:a16="http://schemas.microsoft.com/office/drawing/2014/main" val="20002"/>
                    </a:ext>
                  </a:extLst>
                </a:gridCol>
              </a:tblGrid>
              <a:tr h="316220">
                <a:tc>
                  <a:txBody>
                    <a:bodyPr/>
                    <a:lstStyle/>
                    <a:p>
                      <a:r>
                        <a:rPr lang="en-GB" sz="1600" dirty="0">
                          <a:solidFill>
                            <a:schemeClr val="tx1"/>
                          </a:solidFill>
                          <a:latin typeface="Arial" panose="020B0604020202020204" pitchFamily="34" charset="0"/>
                          <a:cs typeface="Arial" panose="020B0604020202020204" pitchFamily="34" charset="0"/>
                        </a:rPr>
                        <a:t>The Preceptee</a:t>
                      </a:r>
                    </a:p>
                  </a:txBody>
                  <a:tcPr marL="68580" marR="68580" marT="34290" marB="34290"/>
                </a:tc>
                <a:tc>
                  <a:txBody>
                    <a:bodyPr/>
                    <a:lstStyle/>
                    <a:p>
                      <a:r>
                        <a:rPr lang="en-GB" sz="1600" dirty="0">
                          <a:solidFill>
                            <a:schemeClr val="tx1"/>
                          </a:solidFill>
                          <a:latin typeface="Arial" panose="020B0604020202020204" pitchFamily="34" charset="0"/>
                          <a:cs typeface="Arial" panose="020B0604020202020204" pitchFamily="34" charset="0"/>
                        </a:rPr>
                        <a:t>The Preceptor</a:t>
                      </a:r>
                    </a:p>
                  </a:txBody>
                  <a:tcPr marL="68580" marR="68580" marT="34290" marB="34290"/>
                </a:tc>
                <a:tc>
                  <a:txBody>
                    <a:bodyPr/>
                    <a:lstStyle/>
                    <a:p>
                      <a:r>
                        <a:rPr lang="en-GB" sz="1600" dirty="0">
                          <a:solidFill>
                            <a:schemeClr val="tx1"/>
                          </a:solidFill>
                          <a:latin typeface="Arial" panose="020B0604020202020204" pitchFamily="34" charset="0"/>
                          <a:cs typeface="Arial" panose="020B0604020202020204" pitchFamily="34" charset="0"/>
                        </a:rPr>
                        <a:t>The Organisation</a:t>
                      </a:r>
                    </a:p>
                  </a:txBody>
                  <a:tcPr marL="68580" marR="68580" marT="34290" marB="34290"/>
                </a:tc>
                <a:extLst>
                  <a:ext uri="{0D108BD9-81ED-4DB2-BD59-A6C34878D82A}">
                    <a16:rowId xmlns:a16="http://schemas.microsoft.com/office/drawing/2014/main" val="10000"/>
                  </a:ext>
                </a:extLst>
              </a:tr>
              <a:tr h="3867868">
                <a:tc>
                  <a:txBody>
                    <a:bodyPr/>
                    <a:lstStyle/>
                    <a:p>
                      <a:pPr marL="285750" marR="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a:solidFill>
                            <a:schemeClr val="tx1"/>
                          </a:solidFill>
                          <a:latin typeface="Arial" panose="020B0604020202020204" pitchFamily="34" charset="0"/>
                          <a:cs typeface="Arial" panose="020B0604020202020204" pitchFamily="34" charset="0"/>
                        </a:rPr>
                        <a:t>Develop confidence</a:t>
                      </a: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Supports Newly Qualified Paramedic (NQP) across ‘flaky bridge’ </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Builds effective working relationship</a:t>
                      </a: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a:solidFill>
                            <a:schemeClr val="tx1"/>
                          </a:solidFill>
                          <a:latin typeface="Arial" panose="020B0604020202020204" pitchFamily="34" charset="0"/>
                          <a:cs typeface="Arial" panose="020B0604020202020204" pitchFamily="34" charset="0"/>
                        </a:rPr>
                        <a:t>Increased job satisfaction – improved patient satisfaction.</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Feels valued and respected by employer</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Feels invested in, enhancing career aspirations</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Feels proud and committed to Trusts corporate strategy and values </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Provides opportunity for peer support and networking </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Provides opportunity for inter-professional collaboration</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a:solidFill>
                            <a:schemeClr val="tx1"/>
                          </a:solidFill>
                          <a:latin typeface="Arial" panose="020B0604020202020204" pitchFamily="34" charset="0"/>
                          <a:cs typeface="Arial" panose="020B0604020202020204" pitchFamily="34" charset="0"/>
                        </a:rPr>
                        <a:t>Develops pride / commitment to profession</a:t>
                      </a:r>
                      <a:endParaRPr lang="en-GB" sz="1200" baseline="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Provides opportunity to enhance own lifelong learning and Continuing Professional Development (CPD)</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Develops </a:t>
                      </a:r>
                      <a:r>
                        <a:rPr lang="en-GB" sz="1200" b="1" i="0" u="none" strike="noStrike" baseline="0" noProof="0">
                          <a:solidFill>
                            <a:schemeClr val="tx1"/>
                          </a:solidFill>
                          <a:latin typeface="Arial" panose="020B0604020202020204" pitchFamily="34" charset="0"/>
                          <a:cs typeface="Arial" panose="020B0604020202020204" pitchFamily="34" charset="0"/>
                        </a:rPr>
                        <a:t>coaching and facilitation skills</a:t>
                      </a:r>
                      <a:r>
                        <a:rPr lang="en-GB" sz="1200" b="0" i="0" u="none" strike="noStrike" baseline="0" noProof="0">
                          <a:solidFill>
                            <a:schemeClr val="tx1"/>
                          </a:solidFill>
                          <a:latin typeface="Arial" panose="020B0604020202020204" pitchFamily="34" charset="0"/>
                          <a:cs typeface="Arial" panose="020B0604020202020204" pitchFamily="34" charset="0"/>
                        </a:rPr>
                        <a:t> </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Develop appraisal, supervision, mentorship and supportive skills</a:t>
                      </a: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Engenders a feeling of value to organisation</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a:solidFill>
                            <a:schemeClr val="tx1"/>
                          </a:solidFill>
                          <a:latin typeface="Arial" panose="020B0604020202020204" pitchFamily="34" charset="0"/>
                          <a:cs typeface="Arial" panose="020B0604020202020204" pitchFamily="34" charset="0"/>
                        </a:rPr>
                        <a:t>Enhances motivation</a:t>
                      </a:r>
                      <a:r>
                        <a:rPr lang="en-GB" sz="1200" b="0" i="0" u="none" strike="noStrike" baseline="0" noProof="0">
                          <a:solidFill>
                            <a:schemeClr val="tx1"/>
                          </a:solidFill>
                          <a:latin typeface="Arial" panose="020B0604020202020204" pitchFamily="34" charset="0"/>
                          <a:cs typeface="Arial" panose="020B0604020202020204" pitchFamily="34" charset="0"/>
                        </a:rPr>
                        <a:t> and confidence in skills and role</a:t>
                      </a:r>
                      <a:endParaRPr lang="en-US" sz="1200" b="0"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a:solidFill>
                            <a:schemeClr val="tx1"/>
                          </a:solidFill>
                          <a:latin typeface="Arial" panose="020B0604020202020204" pitchFamily="34" charset="0"/>
                          <a:cs typeface="Arial" panose="020B0604020202020204" pitchFamily="34" charset="0"/>
                        </a:rPr>
                        <a:t>Enhances future career aspiration</a:t>
                      </a:r>
                      <a:endParaRPr lang="en-US" sz="1200" b="1" i="0" u="none" strike="noStrike" baseline="0"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a:solidFill>
                            <a:schemeClr val="tx1"/>
                          </a:solidFill>
                          <a:latin typeface="Arial" panose="020B0604020202020204" pitchFamily="34" charset="0"/>
                          <a:cs typeface="Arial" panose="020B0604020202020204" pitchFamily="34" charset="0"/>
                        </a:rPr>
                        <a:t>Provides opportunity to deliver, monitor, evaluate and shape a different type of provision</a:t>
                      </a:r>
                      <a:endParaRPr lang="en-GB" sz="120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dirty="0">
                          <a:solidFill>
                            <a:schemeClr val="tx1"/>
                          </a:solidFill>
                          <a:latin typeface="Arial" panose="020B0604020202020204" pitchFamily="34" charset="0"/>
                          <a:cs typeface="Arial" panose="020B0604020202020204" pitchFamily="34" charset="0"/>
                        </a:rPr>
                        <a:t>Enhanced quality of patient care</a:t>
                      </a: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dirty="0">
                          <a:solidFill>
                            <a:schemeClr val="tx1"/>
                          </a:solidFill>
                          <a:latin typeface="Arial" panose="020B0604020202020204" pitchFamily="34" charset="0"/>
                          <a:cs typeface="Arial" panose="020B0604020202020204" pitchFamily="34" charset="0"/>
                        </a:rPr>
                        <a:t>Enhanced recruitment and retention</a:t>
                      </a:r>
                      <a:endParaRPr lang="en-US" sz="1200" b="1" i="0" u="none" strike="noStrike" baseline="0" noProof="0"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dirty="0">
                          <a:solidFill>
                            <a:schemeClr val="tx1"/>
                          </a:solidFill>
                          <a:latin typeface="Arial" panose="020B0604020202020204" pitchFamily="34" charset="0"/>
                          <a:cs typeface="Arial" panose="020B0604020202020204" pitchFamily="34" charset="0"/>
                        </a:rPr>
                        <a:t>Reduced sickness and absence</a:t>
                      </a:r>
                      <a:endParaRPr lang="en-US" sz="1200" b="1" i="0" u="none" strike="noStrike" baseline="0" noProof="0"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1" i="0" u="none" strike="noStrike" baseline="0" noProof="0" dirty="0">
                          <a:solidFill>
                            <a:schemeClr val="tx1"/>
                          </a:solidFill>
                          <a:latin typeface="Arial" panose="020B0604020202020204" pitchFamily="34" charset="0"/>
                          <a:cs typeface="Arial" panose="020B0604020202020204" pitchFamily="34" charset="0"/>
                        </a:rPr>
                        <a:t>Enhanced staff satisfaction</a:t>
                      </a:r>
                      <a:endParaRPr lang="en-US" sz="1200" b="1" i="0" u="none" strike="noStrike" baseline="0" noProof="0"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dirty="0">
                          <a:solidFill>
                            <a:schemeClr val="tx1"/>
                          </a:solidFill>
                          <a:latin typeface="Arial" panose="020B0604020202020204" pitchFamily="34" charset="0"/>
                          <a:cs typeface="Arial" panose="020B0604020202020204" pitchFamily="34" charset="0"/>
                        </a:rPr>
                        <a:t>Opportunity to identify staff that require additional support</a:t>
                      </a:r>
                      <a:endParaRPr lang="en-US" sz="1200" b="0" i="0" u="none" strike="noStrike" baseline="0" noProof="0"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dirty="0">
                          <a:solidFill>
                            <a:schemeClr val="tx1"/>
                          </a:solidFill>
                          <a:latin typeface="Arial" panose="020B0604020202020204" pitchFamily="34" charset="0"/>
                          <a:cs typeface="Arial" panose="020B0604020202020204" pitchFamily="34" charset="0"/>
                        </a:rPr>
                        <a:t>Reduced risk of complaints</a:t>
                      </a:r>
                      <a:endParaRPr lang="en-US" sz="1200" b="0" i="0" u="none" strike="noStrike" baseline="0" noProof="0"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dirty="0">
                          <a:solidFill>
                            <a:schemeClr val="tx1"/>
                          </a:solidFill>
                          <a:latin typeface="Arial" panose="020B0604020202020204" pitchFamily="34" charset="0"/>
                          <a:cs typeface="Arial" panose="020B0604020202020204" pitchFamily="34" charset="0"/>
                        </a:rPr>
                        <a:t>Provides opportunity to explore new opportunities for Multidisciplinary Teams (MDT) working </a:t>
                      </a:r>
                      <a:endParaRPr lang="en-US" sz="1200" b="0" i="0" u="none" strike="noStrike" baseline="0" noProof="0"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ct val="20000"/>
                        </a:spcBef>
                        <a:spcAft>
                          <a:spcPts val="0"/>
                        </a:spcAft>
                        <a:buClr>
                          <a:srgbClr val="000000"/>
                        </a:buClr>
                        <a:buFont typeface="Arial,Sans-Serif" panose="020B0604020202020204" pitchFamily="34" charset="0"/>
                        <a:buChar char="•"/>
                      </a:pPr>
                      <a:r>
                        <a:rPr lang="en-GB" sz="1200" b="0" i="0" u="none" strike="noStrike" baseline="0" noProof="0" dirty="0">
                          <a:solidFill>
                            <a:schemeClr val="tx1"/>
                          </a:solidFill>
                          <a:latin typeface="Arial" panose="020B0604020202020204" pitchFamily="34" charset="0"/>
                          <a:cs typeface="Arial" panose="020B0604020202020204" pitchFamily="34" charset="0"/>
                        </a:rPr>
                        <a:t>Provides evidence base for supporting staff against regulatory standards</a:t>
                      </a:r>
                      <a:endParaRPr lang="en-GB" sz="12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522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301336" y="120252"/>
            <a:ext cx="8229600" cy="857250"/>
          </a:xfrm>
        </p:spPr>
        <p:txBody>
          <a:bodyPr>
            <a:normAutofit/>
          </a:bodyPr>
          <a:lstStyle/>
          <a:p>
            <a:r>
              <a:rPr lang="en-GB" sz="3200">
                <a:solidFill>
                  <a:srgbClr val="AE2473"/>
                </a:solidFill>
              </a:rPr>
              <a:t>Preceptorship context:</a:t>
            </a:r>
          </a:p>
        </p:txBody>
      </p:sp>
      <p:grpSp>
        <p:nvGrpSpPr>
          <p:cNvPr id="11" name="Group 10">
            <a:extLst>
              <a:ext uri="{FF2B5EF4-FFF2-40B4-BE49-F238E27FC236}">
                <a16:creationId xmlns:a16="http://schemas.microsoft.com/office/drawing/2014/main" id="{E000B2A3-7B0E-7E9C-2E52-18F0B6F0F4E2}"/>
              </a:ext>
            </a:extLst>
          </p:cNvPr>
          <p:cNvGrpSpPr/>
          <p:nvPr/>
        </p:nvGrpSpPr>
        <p:grpSpPr>
          <a:xfrm>
            <a:off x="2348629" y="717023"/>
            <a:ext cx="4276132" cy="4522708"/>
            <a:chOff x="2348629" y="717023"/>
            <a:chExt cx="4276132" cy="4522708"/>
          </a:xfrm>
        </p:grpSpPr>
        <p:sp>
          <p:nvSpPr>
            <p:cNvPr id="12" name="Free-form: Shape 11">
              <a:extLst>
                <a:ext uri="{FF2B5EF4-FFF2-40B4-BE49-F238E27FC236}">
                  <a16:creationId xmlns:a16="http://schemas.microsoft.com/office/drawing/2014/main" id="{8253E935-A1AB-4E80-F3DA-69ECCCFDB659}"/>
                </a:ext>
              </a:extLst>
            </p:cNvPr>
            <p:cNvSpPr/>
            <p:nvPr/>
          </p:nvSpPr>
          <p:spPr>
            <a:xfrm>
              <a:off x="3937000" y="2715154"/>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9695" tIns="543905" rIns="469695" bIns="582996" numCol="1" spcCol="1270" anchor="ctr" anchorCtr="0">
              <a:noAutofit/>
            </a:bodyPr>
            <a:lstStyle/>
            <a:p>
              <a:pPr marL="0" lvl="0" indent="0" algn="ctr" defTabSz="711200">
                <a:lnSpc>
                  <a:spcPct val="90000"/>
                </a:lnSpc>
                <a:spcBef>
                  <a:spcPct val="0"/>
                </a:spcBef>
                <a:spcAft>
                  <a:spcPct val="35000"/>
                </a:spcAft>
                <a:buNone/>
              </a:pPr>
              <a:r>
                <a:rPr lang="en-GB" sz="1600" b="1" kern="1200">
                  <a:latin typeface="Arial" panose="020B0604020202020204" pitchFamily="34" charset="0"/>
                  <a:cs typeface="Arial" panose="020B0604020202020204" pitchFamily="34" charset="0"/>
                </a:rPr>
                <a:t>National</a:t>
              </a:r>
            </a:p>
          </p:txBody>
        </p:sp>
        <p:sp>
          <p:nvSpPr>
            <p:cNvPr id="13" name="Free-form: Shape 12">
              <a:extLst>
                <a:ext uri="{FF2B5EF4-FFF2-40B4-BE49-F238E27FC236}">
                  <a16:creationId xmlns:a16="http://schemas.microsoft.com/office/drawing/2014/main" id="{B5FD5659-F00E-3920-4A96-A4025C782B43}"/>
                </a:ext>
              </a:extLst>
            </p:cNvPr>
            <p:cNvSpPr/>
            <p:nvPr/>
          </p:nvSpPr>
          <p:spPr>
            <a:xfrm>
              <a:off x="2636520" y="2186834"/>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43AF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7030" tIns="429503" rIns="427030" bIns="429503"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panose="020B0604020202020204" pitchFamily="34" charset="0"/>
                  <a:cs typeface="Arial" panose="020B0604020202020204" pitchFamily="34" charset="0"/>
                </a:rPr>
                <a:t>Regional</a:t>
              </a:r>
            </a:p>
          </p:txBody>
        </p:sp>
        <p:sp>
          <p:nvSpPr>
            <p:cNvPr id="14" name="Free-form: Shape 13">
              <a:extLst>
                <a:ext uri="{FF2B5EF4-FFF2-40B4-BE49-F238E27FC236}">
                  <a16:creationId xmlns:a16="http://schemas.microsoft.com/office/drawing/2014/main" id="{C0EEA118-AA05-798B-4C0D-E28FBF132537}"/>
                </a:ext>
              </a:extLst>
            </p:cNvPr>
            <p:cNvSpPr/>
            <p:nvPr/>
          </p:nvSpPr>
          <p:spPr>
            <a:xfrm>
              <a:off x="3274639" y="836610"/>
              <a:ext cx="2137521" cy="2050208"/>
            </a:xfrm>
            <a:custGeom>
              <a:avLst/>
              <a:gdLst>
                <a:gd name="connsiteX0" fmla="*/ 1338562 w 1771373"/>
                <a:gd name="connsiteY0" fmla="*/ 417369 h 1647892"/>
                <a:gd name="connsiteX1" fmla="*/ 1578130 w 1771373"/>
                <a:gd name="connsiteY1" fmla="*/ 333208 h 1647892"/>
                <a:gd name="connsiteX2" fmla="*/ 1678906 w 1771373"/>
                <a:gd name="connsiteY2" fmla="*/ 490878 h 1647892"/>
                <a:gd name="connsiteX3" fmla="*/ 1501922 w 1771373"/>
                <a:gd name="connsiteY3" fmla="*/ 672957 h 1647892"/>
                <a:gd name="connsiteX4" fmla="*/ 1501922 w 1771373"/>
                <a:gd name="connsiteY4" fmla="*/ 974935 h 1647892"/>
                <a:gd name="connsiteX5" fmla="*/ 1678906 w 1771373"/>
                <a:gd name="connsiteY5" fmla="*/ 1157014 h 1647892"/>
                <a:gd name="connsiteX6" fmla="*/ 1578130 w 1771373"/>
                <a:gd name="connsiteY6" fmla="*/ 1314684 h 1647892"/>
                <a:gd name="connsiteX7" fmla="*/ 1338562 w 1771373"/>
                <a:gd name="connsiteY7" fmla="*/ 1230523 h 1647892"/>
                <a:gd name="connsiteX8" fmla="*/ 1049047 w 1771373"/>
                <a:gd name="connsiteY8" fmla="*/ 1381512 h 1647892"/>
                <a:gd name="connsiteX9" fmla="*/ 990942 w 1771373"/>
                <a:gd name="connsiteY9" fmla="*/ 1628696 h 1647892"/>
                <a:gd name="connsiteX10" fmla="*/ 780431 w 1771373"/>
                <a:gd name="connsiteY10" fmla="*/ 1628696 h 1647892"/>
                <a:gd name="connsiteX11" fmla="*/ 722327 w 1771373"/>
                <a:gd name="connsiteY11" fmla="*/ 1381512 h 1647892"/>
                <a:gd name="connsiteX12" fmla="*/ 432812 w 1771373"/>
                <a:gd name="connsiteY12" fmla="*/ 1230523 h 1647892"/>
                <a:gd name="connsiteX13" fmla="*/ 193243 w 1771373"/>
                <a:gd name="connsiteY13" fmla="*/ 1314684 h 1647892"/>
                <a:gd name="connsiteX14" fmla="*/ 92467 w 1771373"/>
                <a:gd name="connsiteY14" fmla="*/ 1157014 h 1647892"/>
                <a:gd name="connsiteX15" fmla="*/ 269451 w 1771373"/>
                <a:gd name="connsiteY15" fmla="*/ 974935 h 1647892"/>
                <a:gd name="connsiteX16" fmla="*/ 269451 w 1771373"/>
                <a:gd name="connsiteY16" fmla="*/ 672957 h 1647892"/>
                <a:gd name="connsiteX17" fmla="*/ 92467 w 1771373"/>
                <a:gd name="connsiteY17" fmla="*/ 490878 h 1647892"/>
                <a:gd name="connsiteX18" fmla="*/ 193243 w 1771373"/>
                <a:gd name="connsiteY18" fmla="*/ 333208 h 1647892"/>
                <a:gd name="connsiteX19" fmla="*/ 432811 w 1771373"/>
                <a:gd name="connsiteY19" fmla="*/ 417369 h 1647892"/>
                <a:gd name="connsiteX20" fmla="*/ 722326 w 1771373"/>
                <a:gd name="connsiteY20" fmla="*/ 266380 h 1647892"/>
                <a:gd name="connsiteX21" fmla="*/ 780431 w 1771373"/>
                <a:gd name="connsiteY21" fmla="*/ 19196 h 1647892"/>
                <a:gd name="connsiteX22" fmla="*/ 990942 w 1771373"/>
                <a:gd name="connsiteY22" fmla="*/ 19196 h 1647892"/>
                <a:gd name="connsiteX23" fmla="*/ 1049046 w 1771373"/>
                <a:gd name="connsiteY23" fmla="*/ 266380 h 1647892"/>
                <a:gd name="connsiteX24" fmla="*/ 1338561 w 1771373"/>
                <a:gd name="connsiteY24" fmla="*/ 417369 h 1647892"/>
                <a:gd name="connsiteX25" fmla="*/ 1338562 w 1771373"/>
                <a:gd name="connsiteY25" fmla="*/ 417369 h 164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1373" h="1647892">
                  <a:moveTo>
                    <a:pt x="1160994" y="414076"/>
                  </a:moveTo>
                  <a:lnTo>
                    <a:pt x="1334709" y="298897"/>
                  </a:lnTo>
                  <a:lnTo>
                    <a:pt x="1449195" y="400345"/>
                  </a:lnTo>
                  <a:lnTo>
                    <a:pt x="1346578" y="578525"/>
                  </a:lnTo>
                  <a:cubicBezTo>
                    <a:pt x="1391550" y="649112"/>
                    <a:pt x="1413907" y="730036"/>
                    <a:pt x="1411347" y="812975"/>
                  </a:cubicBezTo>
                  <a:lnTo>
                    <a:pt x="1592070" y="917520"/>
                  </a:lnTo>
                  <a:lnTo>
                    <a:pt x="1545220" y="1060896"/>
                  </a:lnTo>
                  <a:lnTo>
                    <a:pt x="1335403" y="1045393"/>
                  </a:lnTo>
                  <a:cubicBezTo>
                    <a:pt x="1286992" y="1118437"/>
                    <a:pt x="1218179" y="1179688"/>
                    <a:pt x="1136040" y="1222845"/>
                  </a:cubicBezTo>
                  <a:lnTo>
                    <a:pt x="1142546" y="1426842"/>
                  </a:lnTo>
                  <a:lnTo>
                    <a:pt x="974039" y="1470635"/>
                  </a:lnTo>
                  <a:lnTo>
                    <a:pt x="874512" y="1290813"/>
                  </a:lnTo>
                  <a:cubicBezTo>
                    <a:pt x="781129" y="1293271"/>
                    <a:pt x="689960" y="1273599"/>
                    <a:pt x="610380" y="1233816"/>
                  </a:cubicBezTo>
                  <a:lnTo>
                    <a:pt x="436664" y="1348995"/>
                  </a:lnTo>
                  <a:lnTo>
                    <a:pt x="322178" y="1247547"/>
                  </a:lnTo>
                  <a:lnTo>
                    <a:pt x="424795" y="1069367"/>
                  </a:lnTo>
                  <a:cubicBezTo>
                    <a:pt x="379823" y="998780"/>
                    <a:pt x="357466" y="917856"/>
                    <a:pt x="360026" y="834917"/>
                  </a:cubicBezTo>
                  <a:lnTo>
                    <a:pt x="179303" y="730372"/>
                  </a:lnTo>
                  <a:lnTo>
                    <a:pt x="226153" y="586996"/>
                  </a:lnTo>
                  <a:lnTo>
                    <a:pt x="435970" y="602499"/>
                  </a:lnTo>
                  <a:cubicBezTo>
                    <a:pt x="484381" y="529455"/>
                    <a:pt x="553194" y="468204"/>
                    <a:pt x="635333" y="425047"/>
                  </a:cubicBezTo>
                  <a:lnTo>
                    <a:pt x="628827" y="221050"/>
                  </a:lnTo>
                  <a:lnTo>
                    <a:pt x="797334" y="177257"/>
                  </a:lnTo>
                  <a:lnTo>
                    <a:pt x="896861" y="357079"/>
                  </a:lnTo>
                  <a:cubicBezTo>
                    <a:pt x="990244" y="354621"/>
                    <a:pt x="1081413" y="374293"/>
                    <a:pt x="1160993" y="414076"/>
                  </a:cubicBezTo>
                  <a:lnTo>
                    <a:pt x="1160994" y="414076"/>
                  </a:lnTo>
                  <a:close/>
                </a:path>
              </a:pathLst>
            </a:custGeom>
            <a:solidFill>
              <a:srgbClr val="43BB8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692" tIns="573045" rIns="596692" bIns="573045"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p:txBody>
        </p:sp>
        <p:sp>
          <p:nvSpPr>
            <p:cNvPr id="15" name="Arrow: Circular 14">
              <a:extLst>
                <a:ext uri="{FF2B5EF4-FFF2-40B4-BE49-F238E27FC236}">
                  <a16:creationId xmlns:a16="http://schemas.microsoft.com/office/drawing/2014/main" id="{6F9F9CA5-7110-CC01-F8D4-EEEAFD6E4DF1}"/>
                </a:ext>
              </a:extLst>
            </p:cNvPr>
            <p:cNvSpPr/>
            <p:nvPr/>
          </p:nvSpPr>
          <p:spPr>
            <a:xfrm>
              <a:off x="3763705" y="2378675"/>
              <a:ext cx="2861056" cy="2861056"/>
            </a:xfrm>
            <a:prstGeom prst="circularArrow">
              <a:avLst>
                <a:gd name="adj1" fmla="val 4687"/>
                <a:gd name="adj2" fmla="val 299029"/>
                <a:gd name="adj3" fmla="val 2513083"/>
                <a:gd name="adj4" fmla="val 15867933"/>
                <a:gd name="adj5" fmla="val 5469"/>
              </a:avLst>
            </a:prstGeom>
            <a:solidFill>
              <a:srgbClr val="45B4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Shape 15">
              <a:extLst>
                <a:ext uri="{FF2B5EF4-FFF2-40B4-BE49-F238E27FC236}">
                  <a16:creationId xmlns:a16="http://schemas.microsoft.com/office/drawing/2014/main" id="{1611D376-9947-E292-9476-996626E5BE7D}"/>
                </a:ext>
              </a:extLst>
            </p:cNvPr>
            <p:cNvSpPr/>
            <p:nvPr/>
          </p:nvSpPr>
          <p:spPr>
            <a:xfrm>
              <a:off x="2348629" y="1827710"/>
              <a:ext cx="2078736" cy="2078736"/>
            </a:xfrm>
            <a:prstGeom prst="leftCircularArrow">
              <a:avLst>
                <a:gd name="adj1" fmla="val 6452"/>
                <a:gd name="adj2" fmla="val 429999"/>
                <a:gd name="adj3" fmla="val 10489124"/>
                <a:gd name="adj4" fmla="val 14837806"/>
                <a:gd name="adj5" fmla="val 7527"/>
              </a:avLst>
            </a:prstGeom>
            <a:solidFill>
              <a:srgbClr val="45B4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Circular 16">
              <a:extLst>
                <a:ext uri="{FF2B5EF4-FFF2-40B4-BE49-F238E27FC236}">
                  <a16:creationId xmlns:a16="http://schemas.microsoft.com/office/drawing/2014/main" id="{DD33DFAF-13B1-3022-FAF2-F14136425034}"/>
                </a:ext>
              </a:extLst>
            </p:cNvPr>
            <p:cNvSpPr/>
            <p:nvPr/>
          </p:nvSpPr>
          <p:spPr>
            <a:xfrm>
              <a:off x="3178600" y="717023"/>
              <a:ext cx="2241296" cy="2241296"/>
            </a:xfrm>
            <a:prstGeom prst="circularArrow">
              <a:avLst>
                <a:gd name="adj1" fmla="val 5984"/>
                <a:gd name="adj2" fmla="val 394124"/>
                <a:gd name="adj3" fmla="val 13313824"/>
                <a:gd name="adj4" fmla="val 10508221"/>
                <a:gd name="adj5" fmla="val 6981"/>
              </a:avLst>
            </a:prstGeom>
            <a:solidFill>
              <a:srgbClr val="45B4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7" name="TextBox 6">
            <a:extLst>
              <a:ext uri="{FF2B5EF4-FFF2-40B4-BE49-F238E27FC236}">
                <a16:creationId xmlns:a16="http://schemas.microsoft.com/office/drawing/2014/main" id="{F8BA3469-2502-9AF3-1D08-F979E9AF7F95}"/>
              </a:ext>
            </a:extLst>
          </p:cNvPr>
          <p:cNvSpPr txBox="1"/>
          <p:nvPr/>
        </p:nvSpPr>
        <p:spPr>
          <a:xfrm>
            <a:off x="3659717" y="1695465"/>
            <a:ext cx="6201832" cy="307777"/>
          </a:xfrm>
          <a:prstGeom prst="rect">
            <a:avLst/>
          </a:prstGeom>
          <a:noFill/>
        </p:spPr>
        <p:txBody>
          <a:bodyPr wrap="square">
            <a:spAutoFit/>
          </a:bodyPr>
          <a:lstStyle/>
          <a:p>
            <a:r>
              <a:rPr lang="en-GB" sz="1400" b="1">
                <a:solidFill>
                  <a:schemeClr val="bg1"/>
                </a:solidFill>
                <a:latin typeface="Arial" panose="020B0604020202020204" pitchFamily="34" charset="0"/>
                <a:cs typeface="Arial" panose="020B0604020202020204" pitchFamily="34" charset="0"/>
              </a:rPr>
              <a:t>Organisations</a:t>
            </a:r>
          </a:p>
        </p:txBody>
      </p:sp>
    </p:spTree>
    <p:extLst>
      <p:ext uri="{BB962C8B-B14F-4D97-AF65-F5344CB8AC3E}">
        <p14:creationId xmlns:p14="http://schemas.microsoft.com/office/powerpoint/2010/main" val="229851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06" y="144800"/>
            <a:ext cx="1826255" cy="1703179"/>
            <a:chOff x="3376563" y="1781180"/>
            <a:chExt cx="2176999" cy="2176999"/>
          </a:xfrm>
          <a:solidFill>
            <a:srgbClr val="4472C4"/>
          </a:solidFill>
        </p:grpSpPr>
        <p:sp>
          <p:nvSpPr>
            <p:cNvPr id="6" name="Shape 5"/>
            <p:cNvSpPr/>
            <p:nvPr/>
          </p:nvSpPr>
          <p:spPr>
            <a:xfrm>
              <a:off x="3376563" y="1781180"/>
              <a:ext cx="2176999" cy="2176999"/>
            </a:xfrm>
            <a:prstGeom prst="gear9">
              <a:avLst/>
            </a:pr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7" name="Shape 4"/>
            <p:cNvSpPr/>
            <p:nvPr/>
          </p:nvSpPr>
          <p:spPr>
            <a:xfrm>
              <a:off x="3814237" y="2291132"/>
              <a:ext cx="1301651" cy="11190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a:t>National</a:t>
              </a:r>
            </a:p>
          </p:txBody>
        </p:sp>
      </p:grpSp>
      <p:sp>
        <p:nvSpPr>
          <p:cNvPr id="8" name="Content Placeholder 7">
            <a:extLst>
              <a:ext uri="{FF2B5EF4-FFF2-40B4-BE49-F238E27FC236}">
                <a16:creationId xmlns:a16="http://schemas.microsoft.com/office/drawing/2014/main" id="{761376AC-B460-4748-0CEB-392D648C675A}"/>
              </a:ext>
            </a:extLst>
          </p:cNvPr>
          <p:cNvSpPr>
            <a:spLocks noGrp="1"/>
          </p:cNvSpPr>
          <p:nvPr>
            <p:ph idx="1"/>
          </p:nvPr>
        </p:nvSpPr>
        <p:spPr>
          <a:xfrm>
            <a:off x="1894761" y="388800"/>
            <a:ext cx="7053678" cy="3678586"/>
          </a:xfrm>
        </p:spPr>
        <p:txBody>
          <a:bodyPr vert="horz" lIns="91440" tIns="45720" rIns="91440" bIns="45720" rtlCol="0" anchor="t">
            <a:noAutofit/>
          </a:bodyPr>
          <a:lstStyle/>
          <a:p>
            <a:r>
              <a:rPr lang="en-GB" sz="1600" dirty="0">
                <a:solidFill>
                  <a:srgbClr val="222222"/>
                </a:solidFill>
                <a:latin typeface="Arial" panose="020B0604020202020204" pitchFamily="34" charset="0"/>
                <a:cs typeface="Arial" panose="020B0604020202020204" pitchFamily="34" charset="0"/>
              </a:rPr>
              <a:t>Department of Health (2010): </a:t>
            </a:r>
            <a:r>
              <a:rPr lang="en-GB" sz="1600" dirty="0">
                <a:solidFill>
                  <a:srgbClr val="1D1D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Preceptorship Framework for Newly Registered Nurses, Midwives and AHPs</a:t>
            </a:r>
            <a:r>
              <a:rPr lang="en-GB" sz="1600" dirty="0">
                <a:solidFill>
                  <a:srgbClr val="1D1DFF"/>
                </a:solidFill>
                <a:latin typeface="Arial" panose="020B0604020202020204" pitchFamily="34" charset="0"/>
                <a:cs typeface="Arial" panose="020B0604020202020204" pitchFamily="34" charset="0"/>
              </a:rPr>
              <a:t>.</a:t>
            </a:r>
          </a:p>
          <a:p>
            <a:endParaRPr lang="en-GB" sz="1600" dirty="0">
              <a:solidFill>
                <a:srgbClr val="222222"/>
              </a:solidFill>
              <a:latin typeface="Arial" panose="020B0604020202020204" pitchFamily="34" charset="0"/>
              <a:cs typeface="Arial" panose="020B0604020202020204" pitchFamily="34" charset="0"/>
            </a:endParaRPr>
          </a:p>
          <a:p>
            <a:r>
              <a:rPr lang="en-GB" sz="1600" dirty="0">
                <a:solidFill>
                  <a:srgbClr val="222222"/>
                </a:solidFill>
                <a:latin typeface="Arial" panose="020B0604020202020204" pitchFamily="34" charset="0"/>
                <a:cs typeface="Arial" panose="020B0604020202020204" pitchFamily="34" charset="0"/>
              </a:rPr>
              <a:t>Health Education England (2018) </a:t>
            </a:r>
            <a:r>
              <a:rPr lang="en-GB" sz="1600" dirty="0" err="1">
                <a:solidFill>
                  <a:srgbClr val="1D1D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RePAIR</a:t>
            </a:r>
            <a:r>
              <a:rPr lang="en-GB" sz="1600" dirty="0">
                <a:solidFill>
                  <a:srgbClr val="1D1D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Reducing Pre-registration Attrition and Improving Retention Report</a:t>
            </a:r>
            <a:r>
              <a:rPr lang="en-GB" sz="1600" dirty="0">
                <a:solidFill>
                  <a:srgbClr val="1D1DFF"/>
                </a:solidFill>
                <a:latin typeface="Arial" panose="020B0604020202020204" pitchFamily="34" charset="0"/>
                <a:cs typeface="Arial" panose="020B0604020202020204" pitchFamily="34" charset="0"/>
              </a:rPr>
              <a:t> </a:t>
            </a:r>
            <a:r>
              <a:rPr lang="en-GB" sz="1600" dirty="0">
                <a:solidFill>
                  <a:srgbClr val="222222"/>
                </a:solidFill>
                <a:latin typeface="Arial" panose="020B0604020202020204" pitchFamily="34" charset="0"/>
                <a:cs typeface="Arial" panose="020B0604020202020204" pitchFamily="34" charset="0"/>
              </a:rPr>
              <a:t>- Recommendation 12:</a:t>
            </a:r>
            <a:endParaRPr lang="en-US" sz="1600" dirty="0">
              <a:solidFill>
                <a:srgbClr val="222222"/>
              </a:solidFill>
              <a:latin typeface="Arial" panose="020B0604020202020204" pitchFamily="34" charset="0"/>
              <a:cs typeface="Arial" panose="020B0604020202020204" pitchFamily="34" charset="0"/>
            </a:endParaRPr>
          </a:p>
          <a:p>
            <a:pPr marL="400050" lvl="1" indent="0">
              <a:lnSpc>
                <a:spcPct val="170000"/>
              </a:lnSpc>
              <a:buNone/>
            </a:pPr>
            <a:endParaRPr lang="en-GB" sz="1200" i="1" dirty="0">
              <a:solidFill>
                <a:srgbClr val="222222"/>
              </a:solidFill>
              <a:latin typeface="Arial" panose="020B0604020202020204" pitchFamily="34" charset="0"/>
              <a:cs typeface="Arial" panose="020B0604020202020204" pitchFamily="34" charset="0"/>
            </a:endParaRPr>
          </a:p>
          <a:p>
            <a:pPr marL="400050" lvl="1" indent="0" algn="ctr">
              <a:lnSpc>
                <a:spcPct val="170000"/>
              </a:lnSpc>
              <a:buNone/>
            </a:pPr>
            <a:r>
              <a:rPr lang="en-GB" sz="1200" i="1" dirty="0">
                <a:solidFill>
                  <a:srgbClr val="222222"/>
                </a:solidFill>
                <a:latin typeface="Arial" panose="020B0604020202020204" pitchFamily="34" charset="0"/>
                <a:cs typeface="Arial" panose="020B0604020202020204" pitchFamily="34" charset="0"/>
              </a:rPr>
              <a:t>"HCPs should review their preceptorship programmes, ideally in partnership with HEIs, to improve s of their newly qualified (NQ) staff and ensure the preceptors are appropriately trained."</a:t>
            </a:r>
            <a:endParaRPr lang="en-US" sz="1200" i="1" dirty="0">
              <a:solidFill>
                <a:srgbClr val="222222"/>
              </a:solidFill>
              <a:latin typeface="Arial" panose="020B0604020202020204" pitchFamily="34" charset="0"/>
              <a:cs typeface="Arial" panose="020B0604020202020204" pitchFamily="34" charset="0"/>
            </a:endParaRPr>
          </a:p>
          <a:p>
            <a:pPr>
              <a:lnSpc>
                <a:spcPct val="170000"/>
              </a:lnSpc>
            </a:pPr>
            <a:r>
              <a:rPr lang="en-GB" sz="1600" dirty="0">
                <a:solidFill>
                  <a:srgbClr val="1D1D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Impact of Covid-19 on student experience</a:t>
            </a:r>
            <a:r>
              <a:rPr lang="en-GB" sz="1600" dirty="0">
                <a:solidFill>
                  <a:srgbClr val="1D1DFF"/>
                </a:solidFill>
                <a:latin typeface="Arial" panose="020B0604020202020204" pitchFamily="34" charset="0"/>
                <a:cs typeface="Arial" panose="020B0604020202020204" pitchFamily="34" charset="0"/>
              </a:rPr>
              <a:t> </a:t>
            </a:r>
            <a:r>
              <a:rPr lang="en-GB" sz="1600" dirty="0">
                <a:solidFill>
                  <a:srgbClr val="222222"/>
                </a:solidFill>
                <a:latin typeface="Arial" panose="020B0604020202020204" pitchFamily="34" charset="0"/>
                <a:cs typeface="Arial" panose="020B0604020202020204" pitchFamily="34" charset="0"/>
              </a:rPr>
              <a:t>and the AHP workforce </a:t>
            </a:r>
          </a:p>
          <a:p>
            <a:pPr marL="0" indent="0">
              <a:lnSpc>
                <a:spcPct val="170000"/>
              </a:lnSpc>
              <a:buNone/>
            </a:pPr>
            <a:endParaRPr lang="en-GB" sz="1600" dirty="0">
              <a:solidFill>
                <a:srgbClr val="222222"/>
              </a:solidFill>
              <a:latin typeface="Arial" panose="020B0604020202020204" pitchFamily="34" charset="0"/>
              <a:cs typeface="Arial" panose="020B0604020202020204" pitchFamily="34" charset="0"/>
            </a:endParaRPr>
          </a:p>
          <a:p>
            <a:pPr>
              <a:lnSpc>
                <a:spcPct val="110000"/>
              </a:lnSpc>
            </a:pPr>
            <a:r>
              <a:rPr lang="en-GB" sz="1600" dirty="0">
                <a:solidFill>
                  <a:srgbClr val="222222"/>
                </a:solidFill>
                <a:latin typeface="Arial" panose="020B0604020202020204" pitchFamily="34" charset="0"/>
                <a:cs typeface="Arial" panose="020B0604020202020204" pitchFamily="34" charset="0"/>
              </a:rPr>
              <a:t>Increased learners in learning environment due to placement expansion, apprenticeships and advanced practitioners.</a:t>
            </a:r>
            <a:endParaRPr lang="en-US" sz="1600"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90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9">
            <a:extLst>
              <a:ext uri="{FF2B5EF4-FFF2-40B4-BE49-F238E27FC236}">
                <a16:creationId xmlns:a16="http://schemas.microsoft.com/office/drawing/2014/main" id="{40AEE827-A1D6-4F10-A405-53E2569D767A}"/>
              </a:ext>
            </a:extLst>
          </p:cNvPr>
          <p:cNvSpPr/>
          <p:nvPr/>
        </p:nvSpPr>
        <p:spPr>
          <a:xfrm>
            <a:off x="119580" y="124836"/>
            <a:ext cx="1819274" cy="1583272"/>
          </a:xfrm>
          <a:prstGeom prst="gear6">
            <a:avLst/>
          </a:prstGeom>
          <a:solidFill>
            <a:srgbClr val="43AFC0"/>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3" name="Shape 4">
            <a:extLst>
              <a:ext uri="{FF2B5EF4-FFF2-40B4-BE49-F238E27FC236}">
                <a16:creationId xmlns:a16="http://schemas.microsoft.com/office/drawing/2014/main" id="{45FEBD5D-340B-4C3F-871F-99CD9C61449A}"/>
              </a:ext>
            </a:extLst>
          </p:cNvPr>
          <p:cNvSpPr/>
          <p:nvPr/>
        </p:nvSpPr>
        <p:spPr>
          <a:xfrm>
            <a:off x="594955" y="630610"/>
            <a:ext cx="868524" cy="619084"/>
          </a:xfrm>
          <a:prstGeom prst="rect">
            <a:avLst/>
          </a:prstGeom>
          <a:solidFill>
            <a:srgbClr val="43AFC0"/>
          </a:solid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a:t>Regional</a:t>
            </a:r>
          </a:p>
        </p:txBody>
      </p:sp>
      <p:sp>
        <p:nvSpPr>
          <p:cNvPr id="8" name="Content Placeholder 7">
            <a:extLst>
              <a:ext uri="{FF2B5EF4-FFF2-40B4-BE49-F238E27FC236}">
                <a16:creationId xmlns:a16="http://schemas.microsoft.com/office/drawing/2014/main" id="{675E9796-06EA-047C-7086-C83C6F110AA5}"/>
              </a:ext>
            </a:extLst>
          </p:cNvPr>
          <p:cNvSpPr>
            <a:spLocks noGrp="1"/>
          </p:cNvSpPr>
          <p:nvPr>
            <p:ph idx="1"/>
          </p:nvPr>
        </p:nvSpPr>
        <p:spPr>
          <a:xfrm>
            <a:off x="1965600" y="1158738"/>
            <a:ext cx="6721200" cy="3394472"/>
          </a:xfrm>
        </p:spPr>
        <p:txBody>
          <a:bodyPr vert="horz" lIns="91440" tIns="45720" rIns="91440" bIns="45720" rtlCol="0" anchor="t">
            <a:normAutofit/>
          </a:bodyPr>
          <a:lstStyle/>
          <a:p>
            <a:pPr marL="0" indent="0">
              <a:buNone/>
            </a:pPr>
            <a:endParaRPr lang="en-GB" sz="2000" dirty="0"/>
          </a:p>
          <a:p>
            <a:r>
              <a:rPr lang="en-GB" sz="1600" dirty="0" err="1">
                <a:solidFill>
                  <a:srgbClr val="1D1D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CapitalNurse</a:t>
            </a:r>
            <a:r>
              <a:rPr lang="en-GB" sz="1600" dirty="0">
                <a:solidFill>
                  <a:srgbClr val="222222"/>
                </a:solidFill>
                <a:latin typeface="Arial" panose="020B0604020202020204" pitchFamily="34" charset="0"/>
                <a:cs typeface="Arial" panose="020B0604020202020204" pitchFamily="34" charset="0"/>
              </a:rPr>
              <a:t> and </a:t>
            </a:r>
            <a:r>
              <a:rPr lang="en-GB" sz="1600" dirty="0" err="1">
                <a:solidFill>
                  <a:srgbClr val="1D1D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CapitalMidwife</a:t>
            </a:r>
            <a:r>
              <a:rPr lang="en-GB" sz="1600" dirty="0">
                <a:solidFill>
                  <a:srgbClr val="1D1DFF"/>
                </a:solidFill>
                <a:latin typeface="Arial" panose="020B0604020202020204" pitchFamily="34" charset="0"/>
                <a:cs typeface="Arial" panose="020B0604020202020204" pitchFamily="34" charset="0"/>
              </a:rPr>
              <a:t> </a:t>
            </a:r>
            <a:r>
              <a:rPr lang="en-GB" sz="1600" dirty="0">
                <a:solidFill>
                  <a:srgbClr val="222222"/>
                </a:solidFill>
                <a:latin typeface="Arial" panose="020B0604020202020204" pitchFamily="34" charset="0"/>
                <a:cs typeface="Arial" panose="020B0604020202020204" pitchFamily="34" charset="0"/>
              </a:rPr>
              <a:t>Frameworks ensure that every NHS Trust in London has a nursing preceptorship programme. A quality mark supports organisations to achieve delivery of a quality programme. </a:t>
            </a:r>
          </a:p>
          <a:p>
            <a:endParaRPr lang="en-GB" sz="1600" dirty="0">
              <a:solidFill>
                <a:srgbClr val="222222"/>
              </a:solidFill>
              <a:latin typeface="Arial" panose="020B0604020202020204" pitchFamily="34" charset="0"/>
              <a:cs typeface="Arial" panose="020B0604020202020204" pitchFamily="34" charset="0"/>
            </a:endParaRPr>
          </a:p>
          <a:p>
            <a:r>
              <a:rPr lang="en-GB" sz="1600" dirty="0">
                <a:solidFill>
                  <a:srgbClr val="222222"/>
                </a:solidFill>
                <a:latin typeface="Arial" panose="020B0604020202020204" pitchFamily="34" charset="0"/>
                <a:cs typeface="Arial" panose="020B0604020202020204" pitchFamily="34" charset="0"/>
              </a:rPr>
              <a:t>Cost </a:t>
            </a:r>
            <a:r>
              <a:rPr lang="en-GB" sz="1600" dirty="0">
                <a:latin typeface="Arial" panose="020B0604020202020204" pitchFamily="34" charset="0"/>
                <a:cs typeface="Arial" panose="020B0604020202020204" pitchFamily="34" charset="0"/>
              </a:rPr>
              <a:t>of living in London and impact on wellbeing. Staff require more support.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Wide variation in AHP preceptorship </a:t>
            </a:r>
            <a:r>
              <a:rPr lang="en-GB" sz="1600" dirty="0">
                <a:solidFill>
                  <a:srgbClr val="222222"/>
                </a:solidFill>
                <a:latin typeface="Arial" panose="020B0604020202020204" pitchFamily="34" charset="0"/>
                <a:cs typeface="Arial" panose="020B0604020202020204" pitchFamily="34" charset="0"/>
              </a:rPr>
              <a:t>programme delivery in London.</a:t>
            </a:r>
          </a:p>
        </p:txBody>
      </p:sp>
      <p:sp>
        <p:nvSpPr>
          <p:cNvPr id="22" name="TextBox 21">
            <a:extLst>
              <a:ext uri="{FF2B5EF4-FFF2-40B4-BE49-F238E27FC236}">
                <a16:creationId xmlns:a16="http://schemas.microsoft.com/office/drawing/2014/main" id="{5D1A1517-F0F5-65EF-02CE-F5A7774F2C62}"/>
              </a:ext>
            </a:extLst>
          </p:cNvPr>
          <p:cNvSpPr txBox="1"/>
          <p:nvPr/>
        </p:nvSpPr>
        <p:spPr>
          <a:xfrm>
            <a:off x="2691311" y="916472"/>
            <a:ext cx="10808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solidFill>
                <a:schemeClr val="bg1"/>
              </a:solidFill>
              <a:cs typeface="Calibri"/>
            </a:endParaRPr>
          </a:p>
        </p:txBody>
      </p:sp>
    </p:spTree>
    <p:extLst>
      <p:ext uri="{BB962C8B-B14F-4D97-AF65-F5344CB8AC3E}">
        <p14:creationId xmlns:p14="http://schemas.microsoft.com/office/powerpoint/2010/main" val="325620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99E514-EADD-58E4-13AC-889C3D7C3CA5}"/>
              </a:ext>
            </a:extLst>
          </p:cNvPr>
          <p:cNvSpPr/>
          <p:nvPr/>
        </p:nvSpPr>
        <p:spPr>
          <a:xfrm>
            <a:off x="162443" y="1265638"/>
            <a:ext cx="703405" cy="328162"/>
          </a:xfrm>
          <a:prstGeom prst="rect">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DD096E2-F723-A2B8-491E-FB26504554B6}"/>
              </a:ext>
            </a:extLst>
          </p:cNvPr>
          <p:cNvSpPr txBox="1"/>
          <p:nvPr/>
        </p:nvSpPr>
        <p:spPr>
          <a:xfrm>
            <a:off x="160556" y="1255246"/>
            <a:ext cx="703407" cy="338554"/>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77%</a:t>
            </a:r>
          </a:p>
        </p:txBody>
      </p:sp>
      <p:sp>
        <p:nvSpPr>
          <p:cNvPr id="26" name="Rectangle 25">
            <a:extLst>
              <a:ext uri="{FF2B5EF4-FFF2-40B4-BE49-F238E27FC236}">
                <a16:creationId xmlns:a16="http://schemas.microsoft.com/office/drawing/2014/main" id="{3E3064EC-DE58-5D9D-703E-9006F32EB959}"/>
              </a:ext>
            </a:extLst>
          </p:cNvPr>
          <p:cNvSpPr/>
          <p:nvPr/>
        </p:nvSpPr>
        <p:spPr>
          <a:xfrm>
            <a:off x="160669" y="1643555"/>
            <a:ext cx="703405" cy="326422"/>
          </a:xfrm>
          <a:prstGeom prst="rect">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75019DD-F7C4-FAF4-7A3D-26F456155B7C}"/>
              </a:ext>
            </a:extLst>
          </p:cNvPr>
          <p:cNvSpPr txBox="1"/>
          <p:nvPr/>
        </p:nvSpPr>
        <p:spPr>
          <a:xfrm>
            <a:off x="157135" y="1643462"/>
            <a:ext cx="703407" cy="338554"/>
          </a:xfrm>
          <a:prstGeom prst="rect">
            <a:avLst/>
          </a:prstGeom>
          <a:noFill/>
          <a:ln>
            <a:noFill/>
          </a:ln>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67%</a:t>
            </a:r>
          </a:p>
        </p:txBody>
      </p:sp>
      <p:sp>
        <p:nvSpPr>
          <p:cNvPr id="14" name="Rectangle 13">
            <a:extLst>
              <a:ext uri="{FF2B5EF4-FFF2-40B4-BE49-F238E27FC236}">
                <a16:creationId xmlns:a16="http://schemas.microsoft.com/office/drawing/2014/main" id="{4124C8DB-7A1C-B01C-F4AC-A49721AC7A33}"/>
              </a:ext>
            </a:extLst>
          </p:cNvPr>
          <p:cNvSpPr/>
          <p:nvPr/>
        </p:nvSpPr>
        <p:spPr>
          <a:xfrm>
            <a:off x="0" y="4377791"/>
            <a:ext cx="9144000" cy="7657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Title 141">
            <a:extLst>
              <a:ext uri="{FF2B5EF4-FFF2-40B4-BE49-F238E27FC236}">
                <a16:creationId xmlns:a16="http://schemas.microsoft.com/office/drawing/2014/main" id="{E7C70A37-D44F-4DD9-919A-91EC2F42BC5B}"/>
              </a:ext>
            </a:extLst>
          </p:cNvPr>
          <p:cNvSpPr>
            <a:spLocks noGrp="1"/>
          </p:cNvSpPr>
          <p:nvPr>
            <p:ph type="title"/>
          </p:nvPr>
        </p:nvSpPr>
        <p:spPr>
          <a:xfrm>
            <a:off x="80917" y="81114"/>
            <a:ext cx="8221772" cy="528707"/>
          </a:xfrm>
        </p:spPr>
        <p:txBody>
          <a:bodyPr>
            <a:normAutofit/>
          </a:bodyPr>
          <a:lstStyle/>
          <a:p>
            <a:r>
              <a:rPr lang="en-GB">
                <a:solidFill>
                  <a:srgbClr val="AE2473"/>
                </a:solidFill>
              </a:rPr>
              <a:t>Organisation Baseline Survey 2021:</a:t>
            </a:r>
          </a:p>
        </p:txBody>
      </p:sp>
      <p:graphicFrame>
        <p:nvGraphicFramePr>
          <p:cNvPr id="728" name="Diagram 728">
            <a:extLst>
              <a:ext uri="{FF2B5EF4-FFF2-40B4-BE49-F238E27FC236}">
                <a16:creationId xmlns:a16="http://schemas.microsoft.com/office/drawing/2014/main" id="{FDFA8370-5F49-478C-BEA8-4BCB98FBF0B6}"/>
              </a:ext>
            </a:extLst>
          </p:cNvPr>
          <p:cNvGraphicFramePr/>
          <p:nvPr>
            <p:extLst>
              <p:ext uri="{D42A27DB-BD31-4B8C-83A1-F6EECF244321}">
                <p14:modId xmlns:p14="http://schemas.microsoft.com/office/powerpoint/2010/main" val="4090295788"/>
              </p:ext>
            </p:extLst>
          </p:nvPr>
        </p:nvGraphicFramePr>
        <p:xfrm>
          <a:off x="5010246" y="3134366"/>
          <a:ext cx="3897403" cy="188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45" name="Rectangle: Rounded Corners 1144">
            <a:extLst>
              <a:ext uri="{FF2B5EF4-FFF2-40B4-BE49-F238E27FC236}">
                <a16:creationId xmlns:a16="http://schemas.microsoft.com/office/drawing/2014/main" id="{0A0A4345-1878-4E4B-9BC1-7396D4A9CDB2}"/>
              </a:ext>
            </a:extLst>
          </p:cNvPr>
          <p:cNvSpPr/>
          <p:nvPr/>
        </p:nvSpPr>
        <p:spPr>
          <a:xfrm>
            <a:off x="157135" y="3513478"/>
            <a:ext cx="4596621" cy="413467"/>
          </a:xfrm>
          <a:prstGeom prst="roundRect">
            <a:avLst/>
          </a:prstGeom>
          <a:solidFill>
            <a:srgbClr val="43AFC0"/>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600">
                <a:solidFill>
                  <a:schemeClr val="bg1"/>
                </a:solidFill>
                <a:latin typeface="Arial" panose="020B0604020202020204" pitchFamily="34" charset="0"/>
                <a:ea typeface="+mn-lt"/>
                <a:cs typeface="Arial" panose="020B0604020202020204" pitchFamily="34" charset="0"/>
              </a:rPr>
              <a:t>65 per cent </a:t>
            </a:r>
            <a:r>
              <a:rPr lang="en-US" sz="1600" err="1">
                <a:solidFill>
                  <a:schemeClr val="bg1"/>
                </a:solidFill>
                <a:latin typeface="Arial" panose="020B0604020202020204" pitchFamily="34" charset="0"/>
                <a:ea typeface="+mn-lt"/>
                <a:cs typeface="Arial" panose="020B0604020202020204" pitchFamily="34" charset="0"/>
              </a:rPr>
              <a:t>programme</a:t>
            </a:r>
            <a:r>
              <a:rPr lang="en-US" sz="1600">
                <a:solidFill>
                  <a:schemeClr val="bg1"/>
                </a:solidFill>
                <a:latin typeface="Arial" panose="020B0604020202020204" pitchFamily="34" charset="0"/>
                <a:ea typeface="+mn-lt"/>
                <a:cs typeface="Arial" panose="020B0604020202020204" pitchFamily="34" charset="0"/>
              </a:rPr>
              <a:t> duration of 12 months</a:t>
            </a:r>
            <a:endParaRPr lang="en-US" sz="1600">
              <a:solidFill>
                <a:schemeClr val="bg1"/>
              </a:solidFill>
              <a:latin typeface="Arial" panose="020B0604020202020204" pitchFamily="34" charset="0"/>
              <a:cs typeface="Arial" panose="020B0604020202020204" pitchFamily="34" charset="0"/>
            </a:endParaRPr>
          </a:p>
        </p:txBody>
      </p:sp>
      <p:sp>
        <p:nvSpPr>
          <p:cNvPr id="1146" name="Rectangle: Rounded Corners 1145">
            <a:extLst>
              <a:ext uri="{FF2B5EF4-FFF2-40B4-BE49-F238E27FC236}">
                <a16:creationId xmlns:a16="http://schemas.microsoft.com/office/drawing/2014/main" id="{53FE6609-BD58-4C3D-9BF7-5E0470BCBE67}"/>
              </a:ext>
            </a:extLst>
          </p:cNvPr>
          <p:cNvSpPr/>
          <p:nvPr/>
        </p:nvSpPr>
        <p:spPr>
          <a:xfrm>
            <a:off x="4958636" y="1255608"/>
            <a:ext cx="3994666" cy="528252"/>
          </a:xfrm>
          <a:prstGeom prst="roundRect">
            <a:avLst/>
          </a:prstGeom>
          <a:solidFill>
            <a:srgbClr val="45B45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600">
                <a:solidFill>
                  <a:schemeClr val="bg1"/>
                </a:solidFill>
                <a:latin typeface="Arial" panose="020B0604020202020204" pitchFamily="34" charset="0"/>
                <a:ea typeface="+mn-lt"/>
                <a:cs typeface="Arial" panose="020B0604020202020204" pitchFamily="34" charset="0"/>
              </a:rPr>
              <a:t>High variation in frequency of training days:</a:t>
            </a:r>
            <a:endParaRPr lang="en-US" sz="1600">
              <a:solidFill>
                <a:schemeClr val="bg1"/>
              </a:solidFill>
              <a:latin typeface="Arial" panose="020B0604020202020204" pitchFamily="34" charset="0"/>
              <a:cs typeface="Arial" panose="020B0604020202020204" pitchFamily="34" charset="0"/>
            </a:endParaRPr>
          </a:p>
        </p:txBody>
      </p:sp>
      <p:sp>
        <p:nvSpPr>
          <p:cNvPr id="93" name="Rectangle: Rounded Corners 92">
            <a:extLst>
              <a:ext uri="{FF2B5EF4-FFF2-40B4-BE49-F238E27FC236}">
                <a16:creationId xmlns:a16="http://schemas.microsoft.com/office/drawing/2014/main" id="{F30D7464-11E1-419B-B73F-E81F6E1E4079}"/>
              </a:ext>
            </a:extLst>
          </p:cNvPr>
          <p:cNvSpPr/>
          <p:nvPr/>
        </p:nvSpPr>
        <p:spPr>
          <a:xfrm>
            <a:off x="162444" y="4039599"/>
            <a:ext cx="4596621" cy="978405"/>
          </a:xfrm>
          <a:prstGeom prst="roundRect">
            <a:avLst/>
          </a:prstGeom>
          <a:solidFill>
            <a:srgbClr val="43BB8D"/>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GB" sz="1600">
                <a:latin typeface="Arial" panose="020B0604020202020204" pitchFamily="34" charset="0"/>
                <a:ea typeface="+mn-lt"/>
                <a:cs typeface="Arial" panose="020B0604020202020204" pitchFamily="34" charset="0"/>
              </a:rPr>
              <a:t>Majority of programmes not co-designed with HEI and not accredited – similar to </a:t>
            </a:r>
            <a:r>
              <a:rPr lang="en-GB" sz="1600" err="1">
                <a:latin typeface="Arial" panose="020B0604020202020204" pitchFamily="34" charset="0"/>
                <a:ea typeface="+mn-lt"/>
                <a:cs typeface="Arial" panose="020B0604020202020204" pitchFamily="34" charset="0"/>
              </a:rPr>
              <a:t>RePAIR</a:t>
            </a:r>
            <a:r>
              <a:rPr lang="en-GB" sz="1600">
                <a:latin typeface="Arial" panose="020B0604020202020204" pitchFamily="34" charset="0"/>
                <a:ea typeface="+mn-lt"/>
                <a:cs typeface="Arial" panose="020B0604020202020204" pitchFamily="34" charset="0"/>
              </a:rPr>
              <a:t> findings in 2019</a:t>
            </a:r>
            <a:endParaRPr lang="en-US">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0458F9BC-6E8D-4769-9025-6E9917ED3BD8}"/>
              </a:ext>
            </a:extLst>
          </p:cNvPr>
          <p:cNvSpPr txBox="1"/>
          <p:nvPr/>
        </p:nvSpPr>
        <p:spPr>
          <a:xfrm>
            <a:off x="99987" y="600283"/>
            <a:ext cx="85453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rPr>
              <a:t>Aim: </a:t>
            </a:r>
            <a:r>
              <a:rPr lang="en-GB">
                <a:latin typeface="Arial"/>
              </a:rPr>
              <a:t>To understand the current provision of preceptorship programmes for AHPs across the Capital</a:t>
            </a:r>
            <a:endParaRPr lang="en-US"/>
          </a:p>
        </p:txBody>
      </p:sp>
      <p:sp>
        <p:nvSpPr>
          <p:cNvPr id="2" name="Rectangle 1">
            <a:extLst>
              <a:ext uri="{FF2B5EF4-FFF2-40B4-BE49-F238E27FC236}">
                <a16:creationId xmlns:a16="http://schemas.microsoft.com/office/drawing/2014/main" id="{FD0DA40C-F5C3-3784-2471-9E020478CF48}"/>
              </a:ext>
            </a:extLst>
          </p:cNvPr>
          <p:cNvSpPr/>
          <p:nvPr/>
        </p:nvSpPr>
        <p:spPr>
          <a:xfrm>
            <a:off x="5010246" y="1930400"/>
            <a:ext cx="1263554" cy="499247"/>
          </a:xfrm>
          <a:prstGeom prst="rect">
            <a:avLst/>
          </a:prstGeom>
          <a:solidFill>
            <a:srgbClr val="447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6228E55-B90C-7563-FB6D-AEE7FAF2676C}"/>
              </a:ext>
            </a:extLst>
          </p:cNvPr>
          <p:cNvSpPr/>
          <p:nvPr/>
        </p:nvSpPr>
        <p:spPr>
          <a:xfrm>
            <a:off x="5010246" y="2497895"/>
            <a:ext cx="1263554" cy="499247"/>
          </a:xfrm>
          <a:prstGeom prst="rect">
            <a:avLst/>
          </a:prstGeom>
          <a:solidFill>
            <a:srgbClr val="447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0779185-F590-C443-E5BE-DE47A97F6E3A}"/>
              </a:ext>
            </a:extLst>
          </p:cNvPr>
          <p:cNvSpPr/>
          <p:nvPr/>
        </p:nvSpPr>
        <p:spPr>
          <a:xfrm>
            <a:off x="6353459" y="1930399"/>
            <a:ext cx="1263554" cy="499247"/>
          </a:xfrm>
          <a:prstGeom prst="rect">
            <a:avLst/>
          </a:prstGeom>
          <a:solidFill>
            <a:srgbClr val="447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0D73AC-F9CB-B9F6-680A-C4103D84F5ED}"/>
              </a:ext>
            </a:extLst>
          </p:cNvPr>
          <p:cNvSpPr/>
          <p:nvPr/>
        </p:nvSpPr>
        <p:spPr>
          <a:xfrm>
            <a:off x="7689748" y="1930398"/>
            <a:ext cx="1263554" cy="499247"/>
          </a:xfrm>
          <a:prstGeom prst="rect">
            <a:avLst/>
          </a:prstGeom>
          <a:solidFill>
            <a:srgbClr val="447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0422AEA-4300-9EAF-D135-B42757FF05F6}"/>
              </a:ext>
            </a:extLst>
          </p:cNvPr>
          <p:cNvSpPr/>
          <p:nvPr/>
        </p:nvSpPr>
        <p:spPr>
          <a:xfrm>
            <a:off x="6353459" y="2497895"/>
            <a:ext cx="1263554" cy="499247"/>
          </a:xfrm>
          <a:prstGeom prst="rect">
            <a:avLst/>
          </a:prstGeom>
          <a:solidFill>
            <a:srgbClr val="4472C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5EA1F03-3343-67AB-D937-E5BBC10EB6FD}"/>
              </a:ext>
            </a:extLst>
          </p:cNvPr>
          <p:cNvSpPr txBox="1"/>
          <p:nvPr/>
        </p:nvSpPr>
        <p:spPr>
          <a:xfrm>
            <a:off x="4958636" y="2010743"/>
            <a:ext cx="1394823" cy="349927"/>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12 sessions</a:t>
            </a:r>
          </a:p>
        </p:txBody>
      </p:sp>
      <p:sp>
        <p:nvSpPr>
          <p:cNvPr id="10" name="TextBox 9">
            <a:extLst>
              <a:ext uri="{FF2B5EF4-FFF2-40B4-BE49-F238E27FC236}">
                <a16:creationId xmlns:a16="http://schemas.microsoft.com/office/drawing/2014/main" id="{92923ECD-BC49-DF26-24A5-97E572B41EE2}"/>
              </a:ext>
            </a:extLst>
          </p:cNvPr>
          <p:cNvSpPr txBox="1"/>
          <p:nvPr/>
        </p:nvSpPr>
        <p:spPr>
          <a:xfrm>
            <a:off x="6318946" y="2010743"/>
            <a:ext cx="1394823" cy="349927"/>
          </a:xfrm>
          <a:prstGeom prst="rect">
            <a:avLst/>
          </a:prstGeom>
          <a:noFill/>
        </p:spPr>
        <p:txBody>
          <a:bodyPr wrap="square">
            <a:spAutoFit/>
          </a:bodyPr>
          <a:lstStyle/>
          <a:p>
            <a:pPr lvl="0" rtl="0"/>
            <a:r>
              <a:rPr lang="en-US" sz="1600" b="1" dirty="0">
                <a:solidFill>
                  <a:schemeClr val="bg1"/>
                </a:solidFill>
                <a:latin typeface="Arial" panose="020B0604020202020204" pitchFamily="34" charset="0"/>
                <a:cs typeface="Arial" panose="020B0604020202020204" pitchFamily="34" charset="0"/>
              </a:rPr>
              <a:t>2 per / </a:t>
            </a:r>
            <a:r>
              <a:rPr lang="en-US" sz="1600" b="1" dirty="0" err="1">
                <a:solidFill>
                  <a:schemeClr val="bg1"/>
                </a:solidFill>
                <a:latin typeface="Arial" panose="020B0604020202020204" pitchFamily="34" charset="0"/>
                <a:cs typeface="Arial" panose="020B0604020202020204" pitchFamily="34" charset="0"/>
              </a:rPr>
              <a:t>mth</a:t>
            </a:r>
            <a:endParaRPr lang="en-US" sz="16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83D6CB7-CA91-BBD7-0007-8BC0FE458C46}"/>
              </a:ext>
            </a:extLst>
          </p:cNvPr>
          <p:cNvSpPr txBox="1"/>
          <p:nvPr/>
        </p:nvSpPr>
        <p:spPr>
          <a:xfrm>
            <a:off x="7651526" y="1900562"/>
            <a:ext cx="1394823" cy="584775"/>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Individual</a:t>
            </a:r>
          </a:p>
          <a:p>
            <a:pPr lvl="0" rtl="0"/>
            <a:r>
              <a:rPr lang="en-US" sz="1600" b="1">
                <a:solidFill>
                  <a:schemeClr val="bg1"/>
                </a:solidFill>
                <a:latin typeface="Arial" panose="020B0604020202020204" pitchFamily="34" charset="0"/>
                <a:cs typeface="Arial" panose="020B0604020202020204" pitchFamily="34" charset="0"/>
              </a:rPr>
              <a:t>basis</a:t>
            </a:r>
          </a:p>
        </p:txBody>
      </p:sp>
      <p:sp>
        <p:nvSpPr>
          <p:cNvPr id="12" name="TextBox 11">
            <a:extLst>
              <a:ext uri="{FF2B5EF4-FFF2-40B4-BE49-F238E27FC236}">
                <a16:creationId xmlns:a16="http://schemas.microsoft.com/office/drawing/2014/main" id="{62D4D421-8A53-8157-265E-3D562EA4F343}"/>
              </a:ext>
            </a:extLst>
          </p:cNvPr>
          <p:cNvSpPr txBox="1"/>
          <p:nvPr/>
        </p:nvSpPr>
        <p:spPr>
          <a:xfrm>
            <a:off x="5010246" y="2572554"/>
            <a:ext cx="1394823" cy="349927"/>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6 sessions</a:t>
            </a:r>
          </a:p>
        </p:txBody>
      </p:sp>
      <p:sp>
        <p:nvSpPr>
          <p:cNvPr id="13" name="TextBox 12">
            <a:extLst>
              <a:ext uri="{FF2B5EF4-FFF2-40B4-BE49-F238E27FC236}">
                <a16:creationId xmlns:a16="http://schemas.microsoft.com/office/drawing/2014/main" id="{DDF4104A-E2FB-99E2-B806-3E79066CB615}"/>
              </a:ext>
            </a:extLst>
          </p:cNvPr>
          <p:cNvSpPr txBox="1"/>
          <p:nvPr/>
        </p:nvSpPr>
        <p:spPr>
          <a:xfrm>
            <a:off x="6353459" y="2572554"/>
            <a:ext cx="1394823" cy="349927"/>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None</a:t>
            </a:r>
          </a:p>
        </p:txBody>
      </p:sp>
      <p:sp>
        <p:nvSpPr>
          <p:cNvPr id="18" name="Rectangle 17">
            <a:extLst>
              <a:ext uri="{FF2B5EF4-FFF2-40B4-BE49-F238E27FC236}">
                <a16:creationId xmlns:a16="http://schemas.microsoft.com/office/drawing/2014/main" id="{190F0642-5E44-69E3-D089-233A110C3B66}"/>
              </a:ext>
            </a:extLst>
          </p:cNvPr>
          <p:cNvSpPr/>
          <p:nvPr/>
        </p:nvSpPr>
        <p:spPr>
          <a:xfrm>
            <a:off x="865848" y="1265639"/>
            <a:ext cx="3893217" cy="32816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C3D14A0-A6BA-6ADF-8DCE-B7DC94AB8678}"/>
              </a:ext>
            </a:extLst>
          </p:cNvPr>
          <p:cNvSpPr txBox="1"/>
          <p:nvPr/>
        </p:nvSpPr>
        <p:spPr>
          <a:xfrm>
            <a:off x="865848" y="1255246"/>
            <a:ext cx="3321291" cy="338554"/>
          </a:xfrm>
          <a:prstGeom prst="rect">
            <a:avLst/>
          </a:prstGeom>
          <a:noFill/>
        </p:spPr>
        <p:txBody>
          <a:bodyPr wrap="square">
            <a:spAutoFit/>
          </a:bodyPr>
          <a:lstStyle/>
          <a:p>
            <a:pPr marL="177800" lvl="0" indent="-177800" rtl="0">
              <a:buFont typeface="Arial" panose="020B0604020202020204" pitchFamily="34" charset="0"/>
              <a:buChar char="•"/>
              <a:tabLst>
                <a:tab pos="88900" algn="l"/>
              </a:tabLst>
            </a:pPr>
            <a:r>
              <a:rPr lang="en-US" sz="1600">
                <a:latin typeface="Arial" panose="020B0604020202020204" pitchFamily="34" charset="0"/>
                <a:cs typeface="Arial" panose="020B0604020202020204" pitchFamily="34" charset="0"/>
              </a:rPr>
              <a:t>Response Rate (30/36 trusts)</a:t>
            </a:r>
          </a:p>
        </p:txBody>
      </p:sp>
      <p:sp>
        <p:nvSpPr>
          <p:cNvPr id="23" name="Rectangle 22">
            <a:extLst>
              <a:ext uri="{FF2B5EF4-FFF2-40B4-BE49-F238E27FC236}">
                <a16:creationId xmlns:a16="http://schemas.microsoft.com/office/drawing/2014/main" id="{F73684B9-4848-B025-41BA-ABD5B566A8B6}"/>
              </a:ext>
            </a:extLst>
          </p:cNvPr>
          <p:cNvSpPr/>
          <p:nvPr/>
        </p:nvSpPr>
        <p:spPr>
          <a:xfrm>
            <a:off x="864074" y="1641816"/>
            <a:ext cx="3893217" cy="32816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66BEE8A-9510-FD5C-B4CD-B6F21A3D0446}"/>
              </a:ext>
            </a:extLst>
          </p:cNvPr>
          <p:cNvSpPr txBox="1"/>
          <p:nvPr/>
        </p:nvSpPr>
        <p:spPr>
          <a:xfrm>
            <a:off x="864074" y="1631423"/>
            <a:ext cx="3321291" cy="338554"/>
          </a:xfrm>
          <a:prstGeom prst="rect">
            <a:avLst/>
          </a:prstGeom>
          <a:noFill/>
        </p:spPr>
        <p:txBody>
          <a:bodyPr wrap="square">
            <a:spAutoFit/>
          </a:bodyPr>
          <a:lstStyle/>
          <a:p>
            <a:pPr marL="177800" lvl="0" indent="-177800" rtl="0">
              <a:buFont typeface="Arial" panose="020B0604020202020204" pitchFamily="34" charset="0"/>
              <a:buChar char="•"/>
              <a:tabLst>
                <a:tab pos="88900" algn="l"/>
              </a:tabLst>
            </a:pPr>
            <a:r>
              <a:rPr lang="en-US" sz="1600">
                <a:latin typeface="Arial" panose="020B0604020202020204" pitchFamily="34" charset="0"/>
                <a:cs typeface="Arial" panose="020B0604020202020204" pitchFamily="34" charset="0"/>
              </a:rPr>
              <a:t>Response Rate (30/36 trusts)</a:t>
            </a:r>
          </a:p>
        </p:txBody>
      </p:sp>
      <p:sp>
        <p:nvSpPr>
          <p:cNvPr id="27" name="Rectangle 26">
            <a:extLst>
              <a:ext uri="{FF2B5EF4-FFF2-40B4-BE49-F238E27FC236}">
                <a16:creationId xmlns:a16="http://schemas.microsoft.com/office/drawing/2014/main" id="{1E6D64DB-1413-77D8-0BE5-61D2A27A414B}"/>
              </a:ext>
            </a:extLst>
          </p:cNvPr>
          <p:cNvSpPr/>
          <p:nvPr/>
        </p:nvSpPr>
        <p:spPr>
          <a:xfrm>
            <a:off x="160669" y="2015128"/>
            <a:ext cx="703405" cy="556622"/>
          </a:xfrm>
          <a:prstGeom prst="rect">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84FA0F1-D3A4-ADB3-62C0-3F123FB6CEB5}"/>
              </a:ext>
            </a:extLst>
          </p:cNvPr>
          <p:cNvSpPr/>
          <p:nvPr/>
        </p:nvSpPr>
        <p:spPr>
          <a:xfrm>
            <a:off x="864074" y="2013390"/>
            <a:ext cx="3893217" cy="55836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2681F4D-0DBE-CE8E-116C-A0CCE3431066}"/>
              </a:ext>
            </a:extLst>
          </p:cNvPr>
          <p:cNvSpPr txBox="1"/>
          <p:nvPr/>
        </p:nvSpPr>
        <p:spPr>
          <a:xfrm>
            <a:off x="864074" y="2002997"/>
            <a:ext cx="3707926" cy="584775"/>
          </a:xfrm>
          <a:prstGeom prst="rect">
            <a:avLst/>
          </a:prstGeom>
          <a:noFill/>
        </p:spPr>
        <p:txBody>
          <a:bodyPr wrap="square">
            <a:spAutoFit/>
          </a:bodyPr>
          <a:lstStyle/>
          <a:p>
            <a:pPr marL="177800" lvl="0" indent="-177800" rtl="0">
              <a:buFont typeface="Arial" panose="020B0604020202020204" pitchFamily="34" charset="0"/>
              <a:buChar char="•"/>
              <a:tabLst>
                <a:tab pos="88900" algn="l"/>
              </a:tabLst>
            </a:pPr>
            <a:r>
              <a:rPr lang="en-US" sz="1600">
                <a:latin typeface="Arial" panose="020B0604020202020204" pitchFamily="34" charset="0"/>
                <a:cs typeface="Arial" panose="020B0604020202020204" pitchFamily="34" charset="0"/>
              </a:rPr>
              <a:t>No preceptorship offered (10 Trusts)</a:t>
            </a:r>
          </a:p>
          <a:p>
            <a:pPr marL="177800" lvl="0" indent="-177800" rtl="0">
              <a:buFont typeface="Arial" panose="020B0604020202020204" pitchFamily="34" charset="0"/>
              <a:buChar char="•"/>
              <a:tabLst>
                <a:tab pos="88900" algn="l"/>
              </a:tabLst>
            </a:pPr>
            <a:r>
              <a:rPr lang="en-US" sz="1600">
                <a:latin typeface="Arial" panose="020B0604020202020204" pitchFamily="34" charset="0"/>
                <a:cs typeface="Arial" panose="020B0604020202020204" pitchFamily="34" charset="0"/>
              </a:rPr>
              <a:t>9/10 trusts planning to offer in future </a:t>
            </a:r>
          </a:p>
        </p:txBody>
      </p:sp>
      <p:sp>
        <p:nvSpPr>
          <p:cNvPr id="30" name="TextBox 29">
            <a:extLst>
              <a:ext uri="{FF2B5EF4-FFF2-40B4-BE49-F238E27FC236}">
                <a16:creationId xmlns:a16="http://schemas.microsoft.com/office/drawing/2014/main" id="{4940B280-4856-0BA7-022E-AA094B3623F8}"/>
              </a:ext>
            </a:extLst>
          </p:cNvPr>
          <p:cNvSpPr txBox="1"/>
          <p:nvPr/>
        </p:nvSpPr>
        <p:spPr>
          <a:xfrm>
            <a:off x="157135" y="2013139"/>
            <a:ext cx="703407" cy="338554"/>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33%</a:t>
            </a:r>
          </a:p>
        </p:txBody>
      </p:sp>
      <p:sp>
        <p:nvSpPr>
          <p:cNvPr id="32" name="Rectangle 31">
            <a:extLst>
              <a:ext uri="{FF2B5EF4-FFF2-40B4-BE49-F238E27FC236}">
                <a16:creationId xmlns:a16="http://schemas.microsoft.com/office/drawing/2014/main" id="{0A623377-42D8-6AD3-CA82-C770CA3E9F3C}"/>
              </a:ext>
            </a:extLst>
          </p:cNvPr>
          <p:cNvSpPr/>
          <p:nvPr/>
        </p:nvSpPr>
        <p:spPr>
          <a:xfrm>
            <a:off x="160669" y="2616992"/>
            <a:ext cx="703405" cy="799937"/>
          </a:xfrm>
          <a:prstGeom prst="rect">
            <a:avLst/>
          </a:prstGeom>
          <a:solidFill>
            <a:srgbClr val="4472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9D3DAB8-6EFA-3DAE-ABC8-988BD0ABA625}"/>
              </a:ext>
            </a:extLst>
          </p:cNvPr>
          <p:cNvSpPr/>
          <p:nvPr/>
        </p:nvSpPr>
        <p:spPr>
          <a:xfrm>
            <a:off x="864074" y="2615255"/>
            <a:ext cx="3893217" cy="80788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211284C-2F05-C1A6-B494-1F091F4BD783}"/>
              </a:ext>
            </a:extLst>
          </p:cNvPr>
          <p:cNvSpPr txBox="1"/>
          <p:nvPr/>
        </p:nvSpPr>
        <p:spPr>
          <a:xfrm>
            <a:off x="864074" y="2604862"/>
            <a:ext cx="3707926" cy="830997"/>
          </a:xfrm>
          <a:prstGeom prst="rect">
            <a:avLst/>
          </a:prstGeom>
          <a:noFill/>
        </p:spPr>
        <p:txBody>
          <a:bodyPr wrap="square">
            <a:spAutoFit/>
          </a:bodyPr>
          <a:lstStyle/>
          <a:p>
            <a:pPr marL="177800" lvl="0" indent="-177800" rtl="0">
              <a:buFont typeface="Arial" panose="020B0604020202020204" pitchFamily="34" charset="0"/>
              <a:buChar char="•"/>
              <a:tabLst>
                <a:tab pos="88900" algn="l"/>
              </a:tabLst>
            </a:pPr>
            <a:r>
              <a:rPr lang="en-US" sz="1600">
                <a:latin typeface="Arial" panose="020B0604020202020204" pitchFamily="34" charset="0"/>
                <a:cs typeface="Arial" panose="020B0604020202020204" pitchFamily="34" charset="0"/>
              </a:rPr>
              <a:t>Interested in a Preceptorship Community of Practice – including, learning network</a:t>
            </a:r>
          </a:p>
        </p:txBody>
      </p:sp>
      <p:sp>
        <p:nvSpPr>
          <p:cNvPr id="35" name="TextBox 34">
            <a:extLst>
              <a:ext uri="{FF2B5EF4-FFF2-40B4-BE49-F238E27FC236}">
                <a16:creationId xmlns:a16="http://schemas.microsoft.com/office/drawing/2014/main" id="{D51CB8BA-8C2D-56A1-4306-7F89C8194CCC}"/>
              </a:ext>
            </a:extLst>
          </p:cNvPr>
          <p:cNvSpPr txBox="1"/>
          <p:nvPr/>
        </p:nvSpPr>
        <p:spPr>
          <a:xfrm>
            <a:off x="157135" y="2611343"/>
            <a:ext cx="703407" cy="338554"/>
          </a:xfrm>
          <a:prstGeom prst="rect">
            <a:avLst/>
          </a:prstGeom>
          <a:noFill/>
        </p:spPr>
        <p:txBody>
          <a:bodyPr wrap="square">
            <a:spAutoFit/>
          </a:bodyPr>
          <a:lstStyle/>
          <a:p>
            <a:pPr lvl="0" rtl="0"/>
            <a:r>
              <a:rPr lang="en-US" sz="1600" b="1">
                <a:solidFill>
                  <a:schemeClr val="bg1"/>
                </a:solidFill>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val="291600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10" descr="Diagram&#10;&#10;Description automatically generated">
            <a:extLst>
              <a:ext uri="{FF2B5EF4-FFF2-40B4-BE49-F238E27FC236}">
                <a16:creationId xmlns:a16="http://schemas.microsoft.com/office/drawing/2014/main" id="{642907C5-A8D9-DA09-A9CF-EAAB3A9076BC}"/>
              </a:ext>
            </a:extLst>
          </p:cNvPr>
          <p:cNvPicPr>
            <a:picLocks noGrp="1" noChangeAspect="1"/>
          </p:cNvPicPr>
          <p:nvPr>
            <p:ph idx="1"/>
          </p:nvPr>
        </p:nvPicPr>
        <p:blipFill rotWithShape="1">
          <a:blip r:embed="rId2"/>
          <a:srcRect b="19"/>
          <a:stretch/>
        </p:blipFill>
        <p:spPr>
          <a:xfrm>
            <a:off x="20" y="961"/>
            <a:ext cx="9143980" cy="5142539"/>
          </a:xfrm>
          <a:prstGeom prst="rect">
            <a:avLst/>
          </a:prstGeom>
        </p:spPr>
      </p:pic>
      <p:sp>
        <p:nvSpPr>
          <p:cNvPr id="19" name="TextBox 18">
            <a:extLst>
              <a:ext uri="{FF2B5EF4-FFF2-40B4-BE49-F238E27FC236}">
                <a16:creationId xmlns:a16="http://schemas.microsoft.com/office/drawing/2014/main" id="{8331F787-D4FE-3AE9-F8A6-3AD8F89F7641}"/>
              </a:ext>
            </a:extLst>
          </p:cNvPr>
          <p:cNvSpPr txBox="1"/>
          <p:nvPr/>
        </p:nvSpPr>
        <p:spPr>
          <a:xfrm>
            <a:off x="6177731" y="4112956"/>
            <a:ext cx="32686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National HEE AHP Preceptorship team</a:t>
            </a:r>
            <a:endParaRPr lang="en-US" sz="1400"/>
          </a:p>
        </p:txBody>
      </p:sp>
    </p:spTree>
    <p:extLst>
      <p:ext uri="{BB962C8B-B14F-4D97-AF65-F5344CB8AC3E}">
        <p14:creationId xmlns:p14="http://schemas.microsoft.com/office/powerpoint/2010/main" val="343993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2111" y="339280"/>
            <a:ext cx="8229600" cy="857250"/>
          </a:xfrm>
        </p:spPr>
        <p:txBody>
          <a:bodyPr>
            <a:normAutofit/>
          </a:bodyPr>
          <a:lstStyle/>
          <a:p>
            <a:r>
              <a:rPr lang="en-GB" sz="3200">
                <a:solidFill>
                  <a:srgbClr val="AE2473"/>
                </a:solidFill>
              </a:rPr>
              <a:t>Session outcomes:</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62289" y="1196530"/>
            <a:ext cx="8229600" cy="3394472"/>
          </a:xfrm>
        </p:spPr>
        <p:txBody>
          <a:bodyPr vert="horz" lIns="91440" tIns="45720" rIns="91440" bIns="45720" rtlCol="0" anchor="t">
            <a:normAutofit/>
          </a:bodyPr>
          <a:lstStyle/>
          <a:p>
            <a:pPr marL="0" indent="0">
              <a:buNone/>
            </a:pPr>
            <a:r>
              <a:rPr lang="en-GB" sz="1600" dirty="0">
                <a:solidFill>
                  <a:srgbClr val="212121"/>
                </a:solidFill>
              </a:rPr>
              <a:t>Through this completing session, you will gain </a:t>
            </a:r>
            <a:r>
              <a:rPr lang="en-GB" sz="1600" b="1" dirty="0">
                <a:solidFill>
                  <a:srgbClr val="212121"/>
                </a:solidFill>
              </a:rPr>
              <a:t>awareness</a:t>
            </a:r>
            <a:r>
              <a:rPr lang="en-GB" sz="1600" dirty="0">
                <a:solidFill>
                  <a:srgbClr val="212121"/>
                </a:solidFill>
              </a:rPr>
              <a:t> of preceptorship.</a:t>
            </a:r>
          </a:p>
          <a:p>
            <a:pPr marL="0" indent="0">
              <a:buNone/>
            </a:pPr>
            <a:endParaRPr lang="en-GB" sz="1600" b="1" dirty="0">
              <a:solidFill>
                <a:srgbClr val="212121"/>
              </a:solidFill>
            </a:endParaRPr>
          </a:p>
          <a:p>
            <a:pPr marL="0" indent="0">
              <a:buNone/>
            </a:pPr>
            <a:r>
              <a:rPr lang="en-GB" sz="1600" b="1" dirty="0">
                <a:solidFill>
                  <a:srgbClr val="212121"/>
                </a:solidFill>
              </a:rPr>
              <a:t>By the end of this session, you will:</a:t>
            </a:r>
          </a:p>
          <a:p>
            <a:r>
              <a:rPr lang="en-GB" sz="1600" dirty="0"/>
              <a:t>understand the local, regional and national context of preceptorship</a:t>
            </a:r>
          </a:p>
          <a:p>
            <a:r>
              <a:rPr lang="en-GB" sz="1600" dirty="0"/>
              <a:t>be able to define preceptorship</a:t>
            </a:r>
          </a:p>
          <a:p>
            <a:r>
              <a:rPr lang="en-GB" sz="1600" dirty="0"/>
              <a:t>understand preceptorship from different stakeholder perspectives</a:t>
            </a:r>
          </a:p>
          <a:p>
            <a:r>
              <a:rPr lang="en-GB" sz="1600" dirty="0"/>
              <a:t>be familiar with the implications of the CapitalAHP preceptorship framework</a:t>
            </a:r>
          </a:p>
          <a:p>
            <a:r>
              <a:rPr lang="en-GB" sz="1600" dirty="0"/>
              <a:t>have a vision of preceptorship in practice </a:t>
            </a:r>
          </a:p>
          <a:p>
            <a:r>
              <a:rPr lang="en-GB" sz="1600" dirty="0"/>
              <a:t>understand the organisational stages of readiness </a:t>
            </a:r>
            <a:r>
              <a:rPr lang="en-GB" sz="1600" dirty="0">
                <a:solidFill>
                  <a:srgbClr val="212121"/>
                </a:solidFill>
              </a:rPr>
              <a:t>of preceptorship</a:t>
            </a:r>
          </a:p>
          <a:p>
            <a:pPr marL="0" indent="0">
              <a:buNone/>
            </a:pPr>
            <a:endParaRPr lang="en-GB" sz="1600" dirty="0">
              <a:solidFill>
                <a:srgbClr val="B80093"/>
              </a:solidFill>
            </a:endParaRPr>
          </a:p>
          <a:p>
            <a:endParaRPr lang="en-US" sz="1600" dirty="0">
              <a:solidFill>
                <a:srgbClr val="B80093"/>
              </a:solidFill>
            </a:endParaRPr>
          </a:p>
          <a:p>
            <a:pPr marL="0" indent="0">
              <a:buNone/>
            </a:pPr>
            <a:endParaRPr lang="en-GB" sz="1600" b="1" dirty="0">
              <a:solidFill>
                <a:srgbClr val="B80093"/>
              </a:solidFill>
            </a:endParaRPr>
          </a:p>
        </p:txBody>
      </p:sp>
    </p:spTree>
    <p:extLst>
      <p:ext uri="{BB962C8B-B14F-4D97-AF65-F5344CB8AC3E}">
        <p14:creationId xmlns:p14="http://schemas.microsoft.com/office/powerpoint/2010/main" val="81672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353961" y="319278"/>
            <a:ext cx="8436077" cy="3354368"/>
          </a:xfrm>
        </p:spPr>
        <p:txBody>
          <a:bodyPr/>
          <a:lstStyle/>
          <a:p>
            <a:pPr marL="285750" indent="-228600" algn="l">
              <a:lnSpc>
                <a:spcPct val="90000"/>
              </a:lnSpc>
              <a:spcBef>
                <a:spcPct val="20000"/>
              </a:spcBef>
              <a:buFont typeface="Arial,Sans-Serif"/>
              <a:buChar char="•"/>
            </a:pPr>
            <a:r>
              <a:rPr lang="en-GB" sz="1600" b="0" dirty="0">
                <a:solidFill>
                  <a:schemeClr val="bg1"/>
                </a:solidFill>
              </a:rPr>
              <a:t>Capital organisations will be supported to offer quality preceptorship programs to newly registered AHPs</a:t>
            </a:r>
            <a:br>
              <a:rPr lang="en-GB" sz="1600" b="0" dirty="0">
                <a:solidFill>
                  <a:schemeClr val="bg1"/>
                </a:solidFill>
              </a:rPr>
            </a:br>
            <a:endParaRPr lang="en-GB" sz="1600" b="0" dirty="0">
              <a:solidFill>
                <a:schemeClr val="bg1"/>
              </a:solidFill>
            </a:endParaRPr>
          </a:p>
          <a:p>
            <a:pPr marL="285750" indent="-228600" algn="l">
              <a:lnSpc>
                <a:spcPct val="90000"/>
              </a:lnSpc>
              <a:spcBef>
                <a:spcPct val="20000"/>
              </a:spcBef>
              <a:buFont typeface="Arial,Sans-Serif"/>
              <a:buChar char="•"/>
            </a:pPr>
            <a:r>
              <a:rPr lang="en-GB" sz="1600" b="0" dirty="0">
                <a:solidFill>
                  <a:schemeClr val="bg1"/>
                </a:solidFill>
              </a:rPr>
              <a:t>Newly registered AHPs will see Capital NHS organisations as employers of excellence who support and invest in newly registered staff</a:t>
            </a:r>
          </a:p>
          <a:p>
            <a:endParaRPr lang="en-GB" sz="3600" dirty="0">
              <a:solidFill>
                <a:schemeClr val="bg1"/>
              </a:solidFill>
            </a:endParaRPr>
          </a:p>
        </p:txBody>
      </p:sp>
      <p:sp>
        <p:nvSpPr>
          <p:cNvPr id="5" name="Title 1">
            <a:extLst>
              <a:ext uri="{FF2B5EF4-FFF2-40B4-BE49-F238E27FC236}">
                <a16:creationId xmlns:a16="http://schemas.microsoft.com/office/drawing/2014/main" id="{95941FEB-7A03-4A96-39FD-6173E297D73E}"/>
              </a:ext>
            </a:extLst>
          </p:cNvPr>
          <p:cNvSpPr txBox="1">
            <a:spLocks/>
          </p:cNvSpPr>
          <p:nvPr/>
        </p:nvSpPr>
        <p:spPr>
          <a:xfrm>
            <a:off x="353961" y="162287"/>
            <a:ext cx="7772400" cy="9285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5400" b="1" kern="1200" cap="none">
                <a:solidFill>
                  <a:srgbClr val="005EB8"/>
                </a:solidFill>
                <a:latin typeface="Arial"/>
                <a:ea typeface="+mj-ea"/>
                <a:cs typeface="Arial"/>
              </a:defRPr>
            </a:lvl1pPr>
          </a:lstStyle>
          <a:p>
            <a:pPr algn="l"/>
            <a:r>
              <a:rPr lang="en-US" sz="3200">
                <a:solidFill>
                  <a:schemeClr val="bg1"/>
                </a:solidFill>
              </a:rPr>
              <a:t>Preceptorship: Our vision</a:t>
            </a:r>
          </a:p>
        </p:txBody>
      </p:sp>
    </p:spTree>
    <p:extLst>
      <p:ext uri="{BB962C8B-B14F-4D97-AF65-F5344CB8AC3E}">
        <p14:creationId xmlns:p14="http://schemas.microsoft.com/office/powerpoint/2010/main" val="371883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AF45-53D5-4B0B-B92D-0390F077CE30}"/>
              </a:ext>
            </a:extLst>
          </p:cNvPr>
          <p:cNvSpPr>
            <a:spLocks noGrp="1"/>
          </p:cNvSpPr>
          <p:nvPr>
            <p:ph type="title"/>
          </p:nvPr>
        </p:nvSpPr>
        <p:spPr>
          <a:xfrm>
            <a:off x="457200" y="160759"/>
            <a:ext cx="8229600" cy="857250"/>
          </a:xfrm>
        </p:spPr>
        <p:txBody>
          <a:bodyPr>
            <a:normAutofit/>
          </a:bodyPr>
          <a:lstStyle/>
          <a:p>
            <a:r>
              <a:rPr lang="en-US" sz="3200" err="1">
                <a:solidFill>
                  <a:srgbClr val="AE2473"/>
                </a:solidFill>
                <a:latin typeface="Arial" panose="020B0604020202020204" pitchFamily="34" charset="0"/>
                <a:cs typeface="Arial" panose="020B0604020202020204" pitchFamily="34" charset="0"/>
              </a:rPr>
              <a:t>CapitalAHP</a:t>
            </a:r>
            <a:r>
              <a:rPr lang="en-US" sz="3200">
                <a:solidFill>
                  <a:srgbClr val="AE2473"/>
                </a:solidFill>
                <a:latin typeface="Arial" panose="020B0604020202020204" pitchFamily="34" charset="0"/>
                <a:cs typeface="Arial" panose="020B0604020202020204" pitchFamily="34" charset="0"/>
              </a:rPr>
              <a:t> Framework</a:t>
            </a:r>
            <a:r>
              <a:rPr lang="en-US" sz="3200" b="0">
                <a:solidFill>
                  <a:srgbClr val="AE2473"/>
                </a:solidFill>
                <a:latin typeface="Arial" panose="020B0604020202020204" pitchFamily="34" charset="0"/>
                <a:cs typeface="Arial" panose="020B0604020202020204" pitchFamily="34" charset="0"/>
              </a:rPr>
              <a:t> </a:t>
            </a:r>
            <a:endParaRPr lang="en-US" sz="3200">
              <a:solidFill>
                <a:srgbClr val="AE2473"/>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8A1879-9A47-4E92-84FE-7B547E8EE9B9}"/>
              </a:ext>
            </a:extLst>
          </p:cNvPr>
          <p:cNvSpPr>
            <a:spLocks noGrp="1"/>
          </p:cNvSpPr>
          <p:nvPr>
            <p:ph idx="1"/>
          </p:nvPr>
        </p:nvSpPr>
        <p:spPr>
          <a:xfrm>
            <a:off x="457200" y="1165420"/>
            <a:ext cx="5166788" cy="3542186"/>
          </a:xfrm>
        </p:spPr>
        <p:txBody>
          <a:bodyPr vert="horz" lIns="91440" tIns="45720" rIns="91440" bIns="45720" rtlCol="0" anchor="t">
            <a:normAutofit/>
          </a:bodyPr>
          <a:lstStyle/>
          <a:p>
            <a:pPr marL="0" indent="0">
              <a:lnSpc>
                <a:spcPct val="90000"/>
              </a:lnSpc>
              <a:buNone/>
            </a:pPr>
            <a:r>
              <a:rPr lang="en-US" sz="1600" dirty="0"/>
              <a:t>The framework includes standards / domains of learning </a:t>
            </a:r>
          </a:p>
          <a:p>
            <a:pPr marL="114300" indent="-228600">
              <a:lnSpc>
                <a:spcPct val="90000"/>
              </a:lnSpc>
              <a:buFont typeface="Arial,Sans-Serif"/>
            </a:pPr>
            <a:endParaRPr lang="en-US" sz="1600" dirty="0"/>
          </a:p>
          <a:p>
            <a:pPr marL="0" indent="0">
              <a:lnSpc>
                <a:spcPct val="90000"/>
              </a:lnSpc>
              <a:buNone/>
            </a:pPr>
            <a:r>
              <a:rPr lang="en-US" sz="1600" dirty="0"/>
              <a:t>The framework will be supported by:</a:t>
            </a:r>
          </a:p>
          <a:p>
            <a:pPr>
              <a:lnSpc>
                <a:spcPct val="90000"/>
              </a:lnSpc>
            </a:pPr>
            <a:endParaRPr lang="en-US" sz="1600" dirty="0"/>
          </a:p>
          <a:p>
            <a:pPr marL="285750" indent="-228600">
              <a:lnSpc>
                <a:spcPct val="90000"/>
              </a:lnSpc>
              <a:buFont typeface="Arial,Sans-Serif"/>
            </a:pPr>
            <a:r>
              <a:rPr lang="en-US" sz="1600" b="1" dirty="0">
                <a:solidFill>
                  <a:srgbClr val="005EB8"/>
                </a:solidFill>
                <a:latin typeface="Arial" panose="020B0604020202020204" pitchFamily="34" charset="0"/>
                <a:ea typeface="+mj-ea"/>
                <a:cs typeface="Arial" panose="020B0604020202020204" pitchFamily="34" charset="0"/>
              </a:rPr>
              <a:t>CapitalAHP Preceptorship Toolkit</a:t>
            </a:r>
            <a:r>
              <a:rPr lang="en-US" sz="1600" dirty="0"/>
              <a:t> – online resource</a:t>
            </a:r>
          </a:p>
          <a:p>
            <a:pPr marL="285750" indent="-228600">
              <a:lnSpc>
                <a:spcPct val="90000"/>
              </a:lnSpc>
              <a:buFont typeface="Arial,Sans-Serif"/>
            </a:pPr>
            <a:endParaRPr lang="en-US" sz="1600" dirty="0"/>
          </a:p>
          <a:p>
            <a:pPr marL="285750" indent="-228600">
              <a:lnSpc>
                <a:spcPct val="90000"/>
              </a:lnSpc>
              <a:buFont typeface="Arial,Sans-Serif"/>
            </a:pPr>
            <a:r>
              <a:rPr lang="en-US" sz="1600" b="1" dirty="0">
                <a:solidFill>
                  <a:srgbClr val="005EB8"/>
                </a:solidFill>
                <a:latin typeface="Arial" panose="020B0604020202020204" pitchFamily="34" charset="0"/>
                <a:ea typeface="+mj-ea"/>
                <a:cs typeface="Arial" panose="020B0604020202020204" pitchFamily="34" charset="0"/>
              </a:rPr>
              <a:t>CapitalAHP Community of Practice </a:t>
            </a:r>
            <a:r>
              <a:rPr lang="en-US" sz="1600" dirty="0"/>
              <a:t> </a:t>
            </a:r>
            <a:endParaRPr lang="en-GB" sz="1600" dirty="0"/>
          </a:p>
        </p:txBody>
      </p:sp>
      <p:pic>
        <p:nvPicPr>
          <p:cNvPr id="6" name="Picture 7">
            <a:extLst>
              <a:ext uri="{FF2B5EF4-FFF2-40B4-BE49-F238E27FC236}">
                <a16:creationId xmlns:a16="http://schemas.microsoft.com/office/drawing/2014/main" id="{1DD02326-8AD9-BDBA-AB44-EE9B417DF46D}"/>
              </a:ext>
            </a:extLst>
          </p:cNvPr>
          <p:cNvPicPr>
            <a:picLocks noChangeAspect="1"/>
          </p:cNvPicPr>
          <p:nvPr/>
        </p:nvPicPr>
        <p:blipFill>
          <a:blip r:embed="rId3"/>
          <a:stretch>
            <a:fillRect/>
          </a:stretch>
        </p:blipFill>
        <p:spPr>
          <a:xfrm>
            <a:off x="5512882" y="885111"/>
            <a:ext cx="3508272" cy="2793936"/>
          </a:xfrm>
          <a:prstGeom prst="rect">
            <a:avLst/>
          </a:prstGeom>
        </p:spPr>
      </p:pic>
    </p:spTree>
    <p:extLst>
      <p:ext uri="{BB962C8B-B14F-4D97-AF65-F5344CB8AC3E}">
        <p14:creationId xmlns:p14="http://schemas.microsoft.com/office/powerpoint/2010/main" val="52510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8BF4-C4BE-457C-95C0-3A9B76C4B5BD}"/>
              </a:ext>
            </a:extLst>
          </p:cNvPr>
          <p:cNvSpPr>
            <a:spLocks noGrp="1"/>
          </p:cNvSpPr>
          <p:nvPr>
            <p:ph type="title"/>
          </p:nvPr>
        </p:nvSpPr>
        <p:spPr>
          <a:xfrm>
            <a:off x="249840" y="64103"/>
            <a:ext cx="8440272" cy="994172"/>
          </a:xfrm>
        </p:spPr>
        <p:txBody>
          <a:bodyPr vert="horz" lIns="91440" tIns="45720" rIns="91440" bIns="45720" rtlCol="0" anchor="ctr">
            <a:normAutofit/>
          </a:bodyPr>
          <a:lstStyle/>
          <a:p>
            <a:pPr>
              <a:lnSpc>
                <a:spcPct val="90000"/>
              </a:lnSpc>
            </a:pPr>
            <a:r>
              <a:rPr lang="en-US" sz="2000" dirty="0">
                <a:solidFill>
                  <a:srgbClr val="AE2473"/>
                </a:solidFill>
              </a:rPr>
              <a:t>CapitalAHP standards to ensure organisations provide quality preceptorship </a:t>
            </a:r>
            <a:r>
              <a:rPr lang="en-US" sz="2000" dirty="0" err="1">
                <a:solidFill>
                  <a:srgbClr val="AE2473"/>
                </a:solidFill>
              </a:rPr>
              <a:t>programmes</a:t>
            </a:r>
            <a:r>
              <a:rPr lang="en-US" sz="2000" dirty="0">
                <a:solidFill>
                  <a:srgbClr val="AE2473"/>
                </a:solidFill>
              </a:rPr>
              <a:t>:</a:t>
            </a:r>
          </a:p>
        </p:txBody>
      </p:sp>
      <p:sp>
        <p:nvSpPr>
          <p:cNvPr id="18" name="Rectangle 1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1532852"/>
            <a:ext cx="7642689" cy="60512"/>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2B69BEA-698D-430F-878B-2AD92A1B3B76}"/>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00D9E81-F4C6-E891-FE1E-A6A39FCDD176}"/>
              </a:ext>
            </a:extLst>
          </p:cNvPr>
          <p:cNvSpPr/>
          <p:nvPr/>
        </p:nvSpPr>
        <p:spPr>
          <a:xfrm>
            <a:off x="0" y="4377791"/>
            <a:ext cx="9144000" cy="7657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7" name="Content Placeholder 6">
            <a:extLst>
              <a:ext uri="{FF2B5EF4-FFF2-40B4-BE49-F238E27FC236}">
                <a16:creationId xmlns:a16="http://schemas.microsoft.com/office/drawing/2014/main" id="{54B2A625-B24A-A704-1957-2F39B1988B06}"/>
              </a:ext>
            </a:extLst>
          </p:cNvPr>
          <p:cNvGraphicFramePr>
            <a:graphicFrameLocks noGrp="1"/>
          </p:cNvGraphicFramePr>
          <p:nvPr>
            <p:ph idx="1"/>
            <p:extLst>
              <p:ext uri="{D42A27DB-BD31-4B8C-83A1-F6EECF244321}">
                <p14:modId xmlns:p14="http://schemas.microsoft.com/office/powerpoint/2010/main" val="182891217"/>
              </p:ext>
            </p:extLst>
          </p:nvPr>
        </p:nvGraphicFramePr>
        <p:xfrm>
          <a:off x="312711" y="970614"/>
          <a:ext cx="8518575" cy="4020915"/>
        </p:xfrm>
        <a:graphic>
          <a:graphicData uri="http://schemas.openxmlformats.org/drawingml/2006/table">
            <a:tbl>
              <a:tblPr firstRow="1" bandRow="1">
                <a:tableStyleId>{5C22544A-7EE6-4342-B048-85BDC9FD1C3A}</a:tableStyleId>
              </a:tblPr>
              <a:tblGrid>
                <a:gridCol w="1744114">
                  <a:extLst>
                    <a:ext uri="{9D8B030D-6E8A-4147-A177-3AD203B41FA5}">
                      <a16:colId xmlns:a16="http://schemas.microsoft.com/office/drawing/2014/main" val="1465810560"/>
                    </a:ext>
                  </a:extLst>
                </a:gridCol>
                <a:gridCol w="6774461">
                  <a:extLst>
                    <a:ext uri="{9D8B030D-6E8A-4147-A177-3AD203B41FA5}">
                      <a16:colId xmlns:a16="http://schemas.microsoft.com/office/drawing/2014/main" val="162721336"/>
                    </a:ext>
                  </a:extLst>
                </a:gridCol>
              </a:tblGrid>
              <a:tr h="260554">
                <a:tc>
                  <a:txBody>
                    <a:bodyPr/>
                    <a:lstStyle/>
                    <a:p>
                      <a:pPr rtl="0" fontAlgn="base"/>
                      <a:r>
                        <a:rPr lang="en-GB" sz="1400" b="0">
                          <a:effectLst/>
                          <a:latin typeface="Arial" panose="020B0604020202020204" pitchFamily="34" charset="0"/>
                          <a:cs typeface="Arial" panose="020B0604020202020204" pitchFamily="34" charset="0"/>
                        </a:rPr>
                        <a:t>Standard​</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err="1">
                          <a:effectLst/>
                          <a:latin typeface="Arial" panose="020B0604020202020204" pitchFamily="34" charset="0"/>
                          <a:cs typeface="Arial" panose="020B0604020202020204" pitchFamily="34" charset="0"/>
                        </a:rPr>
                        <a:t>CapitalAHP</a:t>
                      </a:r>
                      <a:r>
                        <a:rPr lang="en-GB" sz="1400" b="0">
                          <a:effectLst/>
                          <a:latin typeface="Arial" panose="020B0604020202020204" pitchFamily="34" charset="0"/>
                          <a:cs typeface="Arial" panose="020B0604020202020204" pitchFamily="34" charset="0"/>
                        </a:rPr>
                        <a:t> Preceptorship Standards​</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extLst>
                  <a:ext uri="{0D108BD9-81ED-4DB2-BD59-A6C34878D82A}">
                    <a16:rowId xmlns:a16="http://schemas.microsoft.com/office/drawing/2014/main" val="1164813531"/>
                  </a:ext>
                </a:extLst>
              </a:tr>
              <a:tr h="405306">
                <a:tc>
                  <a:txBody>
                    <a:bodyPr/>
                    <a:lstStyle/>
                    <a:p>
                      <a:pPr rtl="0" fontAlgn="base"/>
                      <a:r>
                        <a:rPr lang="en-GB" sz="1400" b="0">
                          <a:effectLst/>
                          <a:latin typeface="Arial" panose="020B0604020202020204" pitchFamily="34" charset="0"/>
                          <a:cs typeface="Arial" panose="020B0604020202020204" pitchFamily="34" charset="0"/>
                        </a:rPr>
                        <a:t>Standard 1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offer preceptorship to all newly registered allied health professionals (AHPs) with a minimum length of program of 6 months. ​</a:t>
                      </a:r>
                    </a:p>
                  </a:txBody>
                  <a:tcPr marL="45073" marR="45073" marT="22536" marB="22536"/>
                </a:tc>
                <a:extLst>
                  <a:ext uri="{0D108BD9-81ED-4DB2-BD59-A6C34878D82A}">
                    <a16:rowId xmlns:a16="http://schemas.microsoft.com/office/drawing/2014/main" val="52189111"/>
                  </a:ext>
                </a:extLst>
              </a:tr>
              <a:tr h="260554">
                <a:tc>
                  <a:txBody>
                    <a:bodyPr/>
                    <a:lstStyle/>
                    <a:p>
                      <a:pPr rtl="0" fontAlgn="base"/>
                      <a:r>
                        <a:rPr lang="en-GB" sz="1400" b="0">
                          <a:effectLst/>
                          <a:latin typeface="Arial" panose="020B0604020202020204" pitchFamily="34" charset="0"/>
                          <a:cs typeface="Arial" panose="020B0604020202020204" pitchFamily="34" charset="0"/>
                        </a:rPr>
                        <a:t>Standard 2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Preceptorship activities will complement existing processes for new members of staff. ​</a:t>
                      </a:r>
                    </a:p>
                  </a:txBody>
                  <a:tcPr marL="45073" marR="45073" marT="22536" marB="22536"/>
                </a:tc>
                <a:extLst>
                  <a:ext uri="{0D108BD9-81ED-4DB2-BD59-A6C34878D82A}">
                    <a16:rowId xmlns:a16="http://schemas.microsoft.com/office/drawing/2014/main" val="790899214"/>
                  </a:ext>
                </a:extLst>
              </a:tr>
              <a:tr h="260554">
                <a:tc>
                  <a:txBody>
                    <a:bodyPr/>
                    <a:lstStyle/>
                    <a:p>
                      <a:pPr rtl="0" fontAlgn="base"/>
                      <a:r>
                        <a:rPr lang="en-GB" sz="1400" b="0">
                          <a:effectLst/>
                          <a:latin typeface="Arial" panose="020B0604020202020204" pitchFamily="34" charset="0"/>
                          <a:cs typeface="Arial" panose="020B0604020202020204" pitchFamily="34" charset="0"/>
                        </a:rPr>
                        <a:t>Standard 3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have a preceptorship policy in place. ​</a:t>
                      </a:r>
                    </a:p>
                  </a:txBody>
                  <a:tcPr marL="45073" marR="45073" marT="22536" marB="22536"/>
                </a:tc>
                <a:extLst>
                  <a:ext uri="{0D108BD9-81ED-4DB2-BD59-A6C34878D82A}">
                    <a16:rowId xmlns:a16="http://schemas.microsoft.com/office/drawing/2014/main" val="3380024877"/>
                  </a:ext>
                </a:extLst>
              </a:tr>
              <a:tr h="260554">
                <a:tc>
                  <a:txBody>
                    <a:bodyPr/>
                    <a:lstStyle/>
                    <a:p>
                      <a:pPr rtl="0" fontAlgn="base"/>
                      <a:r>
                        <a:rPr lang="en-GB" sz="1400" b="0">
                          <a:effectLst/>
                          <a:latin typeface="Arial" panose="020B0604020202020204" pitchFamily="34" charset="0"/>
                          <a:cs typeface="Arial" panose="020B0604020202020204" pitchFamily="34" charset="0"/>
                        </a:rPr>
                        <a:t>Standard 4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have a designated lead for preceptorship. ​</a:t>
                      </a:r>
                    </a:p>
                  </a:txBody>
                  <a:tcPr marL="45073" marR="45073" marT="22536" marB="22536"/>
                </a:tc>
                <a:extLst>
                  <a:ext uri="{0D108BD9-81ED-4DB2-BD59-A6C34878D82A}">
                    <a16:rowId xmlns:a16="http://schemas.microsoft.com/office/drawing/2014/main" val="777432995"/>
                  </a:ext>
                </a:extLst>
              </a:tr>
              <a:tr h="260554">
                <a:tc>
                  <a:txBody>
                    <a:bodyPr/>
                    <a:lstStyle/>
                    <a:p>
                      <a:pPr rtl="0" fontAlgn="base"/>
                      <a:r>
                        <a:rPr lang="en-GB" sz="1400" b="0">
                          <a:effectLst/>
                          <a:latin typeface="Arial" panose="020B0604020202020204" pitchFamily="34" charset="0"/>
                          <a:cs typeface="Arial" panose="020B0604020202020204" pitchFamily="34" charset="0"/>
                        </a:rPr>
                        <a:t>Standard 5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have a system to identify preceptees. ​</a:t>
                      </a:r>
                    </a:p>
                  </a:txBody>
                  <a:tcPr marL="45073" marR="45073" marT="22536" marB="22536"/>
                </a:tc>
                <a:extLst>
                  <a:ext uri="{0D108BD9-81ED-4DB2-BD59-A6C34878D82A}">
                    <a16:rowId xmlns:a16="http://schemas.microsoft.com/office/drawing/2014/main" val="3540433340"/>
                  </a:ext>
                </a:extLst>
              </a:tr>
              <a:tr h="260553">
                <a:tc>
                  <a:txBody>
                    <a:bodyPr/>
                    <a:lstStyle/>
                    <a:p>
                      <a:pPr rtl="0" fontAlgn="base"/>
                      <a:r>
                        <a:rPr lang="en-GB" sz="1400" b="0">
                          <a:effectLst/>
                          <a:latin typeface="Arial" panose="020B0604020202020204" pitchFamily="34" charset="0"/>
                          <a:cs typeface="Arial" panose="020B0604020202020204" pitchFamily="34" charset="0"/>
                        </a:rPr>
                        <a:t>Standard 6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offer a every newly qualified preceptee a preceptor. ​</a:t>
                      </a:r>
                    </a:p>
                  </a:txBody>
                  <a:tcPr marL="45073" marR="45073" marT="22536" marB="22536"/>
                </a:tc>
                <a:extLst>
                  <a:ext uri="{0D108BD9-81ED-4DB2-BD59-A6C34878D82A}">
                    <a16:rowId xmlns:a16="http://schemas.microsoft.com/office/drawing/2014/main" val="3035745210"/>
                  </a:ext>
                </a:extLst>
              </a:tr>
              <a:tr h="260554">
                <a:tc>
                  <a:txBody>
                    <a:bodyPr/>
                    <a:lstStyle/>
                    <a:p>
                      <a:pPr rtl="0" fontAlgn="base"/>
                      <a:r>
                        <a:rPr lang="en-GB" sz="1400" b="0">
                          <a:effectLst/>
                          <a:latin typeface="Arial" panose="020B0604020202020204" pitchFamily="34" charset="0"/>
                          <a:cs typeface="Arial" panose="020B0604020202020204" pitchFamily="34" charset="0"/>
                        </a:rPr>
                        <a:t>Standard 7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Each preceptee and preceptor will have protected time for preceptorship. ​</a:t>
                      </a:r>
                    </a:p>
                  </a:txBody>
                  <a:tcPr marL="45073" marR="45073" marT="22536" marB="22536"/>
                </a:tc>
                <a:extLst>
                  <a:ext uri="{0D108BD9-81ED-4DB2-BD59-A6C34878D82A}">
                    <a16:rowId xmlns:a16="http://schemas.microsoft.com/office/drawing/2014/main" val="2093072758"/>
                  </a:ext>
                </a:extLst>
              </a:tr>
              <a:tr h="260554">
                <a:tc>
                  <a:txBody>
                    <a:bodyPr/>
                    <a:lstStyle/>
                    <a:p>
                      <a:pPr rtl="0" fontAlgn="base"/>
                      <a:r>
                        <a:rPr lang="en-GB" sz="1400" b="0">
                          <a:effectLst/>
                          <a:latin typeface="Arial" panose="020B0604020202020204" pitchFamily="34" charset="0"/>
                          <a:cs typeface="Arial" panose="020B0604020202020204" pitchFamily="34" charset="0"/>
                        </a:rPr>
                        <a:t>Standard 8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track and monitor preceptees through the preceptorship program. ​</a:t>
                      </a:r>
                    </a:p>
                  </a:txBody>
                  <a:tcPr marL="45073" marR="45073" marT="22536" marB="22536"/>
                </a:tc>
                <a:extLst>
                  <a:ext uri="{0D108BD9-81ED-4DB2-BD59-A6C34878D82A}">
                    <a16:rowId xmlns:a16="http://schemas.microsoft.com/office/drawing/2014/main" val="1127954954"/>
                  </a:ext>
                </a:extLst>
              </a:tr>
              <a:tr h="260554">
                <a:tc>
                  <a:txBody>
                    <a:bodyPr/>
                    <a:lstStyle/>
                    <a:p>
                      <a:pPr rtl="0" fontAlgn="base"/>
                      <a:r>
                        <a:rPr lang="en-GB" sz="1400" b="0">
                          <a:effectLst/>
                          <a:latin typeface="Arial" panose="020B0604020202020204" pitchFamily="34" charset="0"/>
                          <a:cs typeface="Arial" panose="020B0604020202020204" pitchFamily="34" charset="0"/>
                        </a:rPr>
                        <a:t>Standard 9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Preceptorships with provide the preceptees with agreed domains of learning. ​</a:t>
                      </a:r>
                    </a:p>
                  </a:txBody>
                  <a:tcPr marL="45073" marR="45073" marT="22536" marB="22536"/>
                </a:tc>
                <a:extLst>
                  <a:ext uri="{0D108BD9-81ED-4DB2-BD59-A6C34878D82A}">
                    <a16:rowId xmlns:a16="http://schemas.microsoft.com/office/drawing/2014/main" val="1182036594"/>
                  </a:ext>
                </a:extLst>
              </a:tr>
              <a:tr h="260554">
                <a:tc>
                  <a:txBody>
                    <a:bodyPr/>
                    <a:lstStyle/>
                    <a:p>
                      <a:pPr rtl="0" fontAlgn="base"/>
                      <a:r>
                        <a:rPr lang="en-GB" sz="1400" b="0">
                          <a:effectLst/>
                          <a:latin typeface="Arial" panose="020B0604020202020204" pitchFamily="34" charset="0"/>
                          <a:cs typeface="Arial" panose="020B0604020202020204" pitchFamily="34" charset="0"/>
                        </a:rPr>
                        <a:t>Standard 10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monitor and evaluate their preceptorship program. ​</a:t>
                      </a:r>
                    </a:p>
                  </a:txBody>
                  <a:tcPr marL="45073" marR="45073" marT="22536" marB="22536"/>
                </a:tc>
                <a:extLst>
                  <a:ext uri="{0D108BD9-81ED-4DB2-BD59-A6C34878D82A}">
                    <a16:rowId xmlns:a16="http://schemas.microsoft.com/office/drawing/2014/main" val="1011048291"/>
                  </a:ext>
                </a:extLst>
              </a:tr>
              <a:tr h="260554">
                <a:tc>
                  <a:txBody>
                    <a:bodyPr/>
                    <a:lstStyle/>
                    <a:p>
                      <a:pPr rtl="0" fontAlgn="base"/>
                      <a:r>
                        <a:rPr lang="en-GB" sz="1400" b="0">
                          <a:effectLst/>
                          <a:latin typeface="Arial" panose="020B0604020202020204" pitchFamily="34" charset="0"/>
                          <a:cs typeface="Arial" panose="020B0604020202020204" pitchFamily="34" charset="0"/>
                        </a:rPr>
                        <a:t>Standard 11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provide newly qualified AHPs with documentation to record preceptorship activity. ​</a:t>
                      </a:r>
                    </a:p>
                  </a:txBody>
                  <a:tcPr marL="45073" marR="45073" marT="22536" marB="22536"/>
                </a:tc>
                <a:extLst>
                  <a:ext uri="{0D108BD9-81ED-4DB2-BD59-A6C34878D82A}">
                    <a16:rowId xmlns:a16="http://schemas.microsoft.com/office/drawing/2014/main" val="168657354"/>
                  </a:ext>
                </a:extLst>
              </a:tr>
              <a:tr h="260554">
                <a:tc>
                  <a:txBody>
                    <a:bodyPr/>
                    <a:lstStyle/>
                    <a:p>
                      <a:pPr rtl="0" fontAlgn="base"/>
                      <a:r>
                        <a:rPr lang="en-GB" sz="1400" b="0">
                          <a:effectLst/>
                          <a:latin typeface="Arial" panose="020B0604020202020204" pitchFamily="34" charset="0"/>
                          <a:cs typeface="Arial" panose="020B0604020202020204" pitchFamily="34" charset="0"/>
                        </a:rPr>
                        <a:t>Standard 12 ​</a:t>
                      </a:r>
                      <a:endParaRPr lang="en-GB" sz="1400" b="0">
                        <a:solidFill>
                          <a:srgbClr val="FFFFFF"/>
                        </a:solidFill>
                        <a:effectLst/>
                        <a:latin typeface="Arial" panose="020B0604020202020204" pitchFamily="34" charset="0"/>
                        <a:cs typeface="Arial" panose="020B0604020202020204" pitchFamily="34" charset="0"/>
                      </a:endParaRPr>
                    </a:p>
                  </a:txBody>
                  <a:tcPr marL="45073" marR="45073" marT="22536" marB="22536"/>
                </a:tc>
                <a:tc>
                  <a:txBody>
                    <a:bodyPr/>
                    <a:lstStyle/>
                    <a:p>
                      <a:pPr rtl="0" fontAlgn="base"/>
                      <a:r>
                        <a:rPr lang="en-GB" sz="1400" b="0">
                          <a:effectLst/>
                          <a:latin typeface="Arial" panose="020B0604020202020204" pitchFamily="34" charset="0"/>
                          <a:cs typeface="Arial" panose="020B0604020202020204" pitchFamily="34" charset="0"/>
                        </a:rPr>
                        <a:t>Organisations will recognise and celebrate preceptorship completion. ​</a:t>
                      </a:r>
                    </a:p>
                  </a:txBody>
                  <a:tcPr marL="45073" marR="45073" marT="22536" marB="22536"/>
                </a:tc>
                <a:extLst>
                  <a:ext uri="{0D108BD9-81ED-4DB2-BD59-A6C34878D82A}">
                    <a16:rowId xmlns:a16="http://schemas.microsoft.com/office/drawing/2014/main" val="4116470902"/>
                  </a:ext>
                </a:extLst>
              </a:tr>
            </a:tbl>
          </a:graphicData>
        </a:graphic>
      </p:graphicFrame>
    </p:spTree>
    <p:extLst>
      <p:ext uri="{BB962C8B-B14F-4D97-AF65-F5344CB8AC3E}">
        <p14:creationId xmlns:p14="http://schemas.microsoft.com/office/powerpoint/2010/main" val="1274217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BEDCFD-7C8A-A1FF-D35B-251E9DCFB633}"/>
              </a:ext>
            </a:extLst>
          </p:cNvPr>
          <p:cNvSpPr txBox="1"/>
          <p:nvPr/>
        </p:nvSpPr>
        <p:spPr>
          <a:xfrm>
            <a:off x="770282" y="1851163"/>
            <a:ext cx="3627782" cy="3105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5" descr="Table&#10;&#10;Description automatically generated">
            <a:extLst>
              <a:ext uri="{FF2B5EF4-FFF2-40B4-BE49-F238E27FC236}">
                <a16:creationId xmlns:a16="http://schemas.microsoft.com/office/drawing/2014/main" id="{AB67E0F6-CD6F-9252-308A-67BA7CC5DA10}"/>
              </a:ext>
            </a:extLst>
          </p:cNvPr>
          <p:cNvPicPr>
            <a:picLocks noGrp="1" noChangeAspect="1"/>
          </p:cNvPicPr>
          <p:nvPr>
            <p:ph idx="1"/>
          </p:nvPr>
        </p:nvPicPr>
        <p:blipFill>
          <a:blip r:embed="rId2"/>
          <a:stretch>
            <a:fillRect/>
          </a:stretch>
        </p:blipFill>
        <p:spPr>
          <a:xfrm>
            <a:off x="104606" y="132444"/>
            <a:ext cx="5128003" cy="4760131"/>
          </a:xfrm>
        </p:spPr>
      </p:pic>
      <p:sp>
        <p:nvSpPr>
          <p:cNvPr id="6" name="TextBox 5">
            <a:extLst>
              <a:ext uri="{FF2B5EF4-FFF2-40B4-BE49-F238E27FC236}">
                <a16:creationId xmlns:a16="http://schemas.microsoft.com/office/drawing/2014/main" id="{5D157A4C-5C80-60EE-6436-C9B5AD734620}"/>
              </a:ext>
            </a:extLst>
          </p:cNvPr>
          <p:cNvSpPr txBox="1"/>
          <p:nvPr/>
        </p:nvSpPr>
        <p:spPr>
          <a:xfrm>
            <a:off x="5314556" y="519725"/>
            <a:ext cx="3740255" cy="2579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ct val="20000"/>
              </a:spcBef>
              <a:buClr>
                <a:srgbClr val="005EB8"/>
              </a:buClr>
              <a:buFont typeface="Arial" panose="020B0604020202020204" pitchFamily="34" charset="0"/>
              <a:buChar char="•"/>
            </a:pPr>
            <a:r>
              <a:rPr lang="en-US" sz="1600">
                <a:latin typeface="Arial"/>
                <a:cs typeface="Arial"/>
              </a:rPr>
              <a:t>There are 4 key domains within the </a:t>
            </a:r>
            <a:r>
              <a:rPr lang="en-US" sz="1600">
                <a:solidFill>
                  <a:srgbClr val="1D1DFF"/>
                </a:solidFill>
                <a:latin typeface="Arial"/>
                <a:cs typeface="Arial"/>
                <a:hlinkClick r:id="rId3">
                  <a:extLst>
                    <a:ext uri="{A12FA001-AC4F-418D-AE19-62706E023703}">
                      <ahyp:hlinkClr xmlns:ahyp="http://schemas.microsoft.com/office/drawing/2018/hyperlinkcolor" val="tx"/>
                    </a:ext>
                  </a:extLst>
                </a:hlinkClick>
              </a:rPr>
              <a:t>toolkit</a:t>
            </a:r>
            <a:r>
              <a:rPr lang="en-US" sz="1600">
                <a:latin typeface="Arial"/>
                <a:cs typeface="Arial"/>
              </a:rPr>
              <a:t> that explain the description of key skills, attitudes and behaviors aligned with the</a:t>
            </a:r>
            <a:r>
              <a:rPr lang="en-US" sz="1600">
                <a:solidFill>
                  <a:srgbClr val="005EB8"/>
                </a:solidFill>
                <a:latin typeface="Arial"/>
                <a:cs typeface="Arial"/>
              </a:rPr>
              <a:t> </a:t>
            </a:r>
            <a:r>
              <a:rPr lang="en-US" sz="1600">
                <a:solidFill>
                  <a:srgbClr val="1D1DFF"/>
                </a:solidFill>
                <a:latin typeface="Arial"/>
                <a:cs typeface="Arial"/>
                <a:hlinkClick r:id="rId4">
                  <a:extLst>
                    <a:ext uri="{A12FA001-AC4F-418D-AE19-62706E023703}">
                      <ahyp:hlinkClr xmlns:ahyp="http://schemas.microsoft.com/office/drawing/2018/hyperlinkcolor" val="tx"/>
                    </a:ext>
                  </a:extLst>
                </a:hlinkClick>
              </a:rPr>
              <a:t>HCP standards</a:t>
            </a:r>
            <a:r>
              <a:rPr lang="en-US" sz="1600">
                <a:solidFill>
                  <a:srgbClr val="1D1DFF"/>
                </a:solidFill>
                <a:latin typeface="Arial"/>
                <a:cs typeface="Arial"/>
              </a:rPr>
              <a:t> </a:t>
            </a:r>
            <a:r>
              <a:rPr lang="en-US" sz="1600">
                <a:latin typeface="Arial"/>
                <a:cs typeface="Arial"/>
              </a:rPr>
              <a:t>and the </a:t>
            </a:r>
            <a:r>
              <a:rPr lang="en-US" sz="1600" err="1">
                <a:latin typeface="Arial"/>
                <a:cs typeface="Arial"/>
              </a:rPr>
              <a:t>CapitalNurse</a:t>
            </a:r>
            <a:r>
              <a:rPr lang="en-US" sz="1600">
                <a:latin typeface="Arial"/>
                <a:cs typeface="Arial"/>
              </a:rPr>
              <a:t> domains.</a:t>
            </a:r>
            <a:endParaRPr lang="en-GB" sz="1600">
              <a:latin typeface="Arial"/>
              <a:cs typeface="Arial"/>
            </a:endParaRPr>
          </a:p>
          <a:p>
            <a:pPr marL="285750" indent="-285750">
              <a:lnSpc>
                <a:spcPct val="90000"/>
              </a:lnSpc>
              <a:spcBef>
                <a:spcPct val="20000"/>
              </a:spcBef>
              <a:buClr>
                <a:srgbClr val="005EB8"/>
              </a:buClr>
              <a:buFont typeface="Arial" panose="020B0604020202020204" pitchFamily="34" charset="0"/>
              <a:buChar char="•"/>
            </a:pPr>
            <a:r>
              <a:rPr lang="en-US" sz="1600">
                <a:latin typeface="Arial"/>
                <a:cs typeface="Arial"/>
              </a:rPr>
              <a:t>The toolkit is cross referenced against the Knowledge and Skills Framework (KSF) and profession specific documentation related to preceptorship.​</a:t>
            </a:r>
            <a:endParaRPr lang="en-GB" sz="1600">
              <a:latin typeface="Arial"/>
              <a:cs typeface="Arial"/>
            </a:endParaRPr>
          </a:p>
        </p:txBody>
      </p:sp>
    </p:spTree>
    <p:extLst>
      <p:ext uri="{BB962C8B-B14F-4D97-AF65-F5344CB8AC3E}">
        <p14:creationId xmlns:p14="http://schemas.microsoft.com/office/powerpoint/2010/main" val="328775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CEB6-B206-52FB-290B-E77C7307A7EC}"/>
              </a:ext>
            </a:extLst>
          </p:cNvPr>
          <p:cNvSpPr>
            <a:spLocks noGrp="1"/>
          </p:cNvSpPr>
          <p:nvPr>
            <p:ph type="title"/>
          </p:nvPr>
        </p:nvSpPr>
        <p:spPr>
          <a:xfrm>
            <a:off x="457200" y="342901"/>
            <a:ext cx="8229600" cy="857250"/>
          </a:xfrm>
        </p:spPr>
        <p:txBody>
          <a:bodyPr>
            <a:normAutofit/>
          </a:bodyPr>
          <a:lstStyle/>
          <a:p>
            <a:r>
              <a:rPr lang="en-US" sz="3200" dirty="0">
                <a:solidFill>
                  <a:srgbClr val="FF0000"/>
                </a:solidFill>
              </a:rPr>
              <a:t>Preceptorship in practice</a:t>
            </a:r>
          </a:p>
        </p:txBody>
      </p:sp>
      <p:sp>
        <p:nvSpPr>
          <p:cNvPr id="3" name="Content Placeholder 2">
            <a:extLst>
              <a:ext uri="{FF2B5EF4-FFF2-40B4-BE49-F238E27FC236}">
                <a16:creationId xmlns:a16="http://schemas.microsoft.com/office/drawing/2014/main" id="{388D6C08-042D-9299-E4FE-7D1F997E92F5}"/>
              </a:ext>
            </a:extLst>
          </p:cNvPr>
          <p:cNvSpPr>
            <a:spLocks noGrp="1"/>
          </p:cNvSpPr>
          <p:nvPr>
            <p:ph idx="1"/>
          </p:nvPr>
        </p:nvSpPr>
        <p:spPr/>
        <p:txBody>
          <a:bodyPr vert="horz" lIns="91440" tIns="45720" rIns="91440" bIns="45720" rtlCol="0" anchor="t">
            <a:normAutofit/>
          </a:bodyPr>
          <a:lstStyle/>
          <a:p>
            <a:r>
              <a:rPr lang="en-US" sz="1600" dirty="0"/>
              <a:t>Here is an example of an AHP only program:</a:t>
            </a:r>
          </a:p>
          <a:p>
            <a:r>
              <a:rPr lang="en-US" sz="1600" dirty="0" err="1">
                <a:hlinkClick r:id="rId2"/>
              </a:rPr>
              <a:t>Barts</a:t>
            </a:r>
            <a:r>
              <a:rPr lang="en-US" sz="1600" dirty="0">
                <a:hlinkClick r:id="rId2"/>
              </a:rPr>
              <a:t> Health NHS Trust case study</a:t>
            </a:r>
            <a:endParaRPr lang="en-US" sz="1600" dirty="0"/>
          </a:p>
          <a:p>
            <a:pPr marL="0" indent="0">
              <a:buNone/>
            </a:pPr>
            <a:endParaRPr lang="en-US" sz="1600" dirty="0"/>
          </a:p>
          <a:p>
            <a:r>
              <a:rPr lang="en-US" sz="1600" dirty="0"/>
              <a:t>Here is an example of an AHP program with nursing colleague:</a:t>
            </a:r>
          </a:p>
          <a:p>
            <a:r>
              <a:rPr lang="en-US" sz="1600" dirty="0">
                <a:hlinkClick r:id="rId3"/>
              </a:rPr>
              <a:t>Whittington Health NHS case study</a:t>
            </a:r>
            <a:endParaRPr lang="en-US" sz="1600" dirty="0"/>
          </a:p>
          <a:p>
            <a:pPr marL="0" indent="0">
              <a:buNone/>
            </a:pPr>
            <a:endParaRPr lang="en-US" dirty="0"/>
          </a:p>
        </p:txBody>
      </p:sp>
    </p:spTree>
    <p:extLst>
      <p:ext uri="{BB962C8B-B14F-4D97-AF65-F5344CB8AC3E}">
        <p14:creationId xmlns:p14="http://schemas.microsoft.com/office/powerpoint/2010/main" val="146385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A197-35B2-38A2-0115-BBCD5A10A262}"/>
              </a:ext>
            </a:extLst>
          </p:cNvPr>
          <p:cNvSpPr>
            <a:spLocks noGrp="1"/>
          </p:cNvSpPr>
          <p:nvPr>
            <p:ph type="title"/>
          </p:nvPr>
        </p:nvSpPr>
        <p:spPr>
          <a:xfrm>
            <a:off x="636196" y="249263"/>
            <a:ext cx="7866346" cy="3338710"/>
          </a:xfrm>
        </p:spPr>
        <p:txBody>
          <a:bodyPr/>
          <a:lstStyle/>
          <a:p>
            <a:br>
              <a:rPr lang="en-US" sz="3200">
                <a:solidFill>
                  <a:schemeClr val="bg1"/>
                </a:solidFill>
              </a:rPr>
            </a:br>
            <a:br>
              <a:rPr lang="en-US"/>
            </a:br>
            <a:endParaRPr lang="en-US" b="0"/>
          </a:p>
        </p:txBody>
      </p:sp>
      <p:sp>
        <p:nvSpPr>
          <p:cNvPr id="4" name="TextBox 3">
            <a:extLst>
              <a:ext uri="{FF2B5EF4-FFF2-40B4-BE49-F238E27FC236}">
                <a16:creationId xmlns:a16="http://schemas.microsoft.com/office/drawing/2014/main" id="{3831409E-2AAA-75E5-5220-FD5C05B100BF}"/>
              </a:ext>
            </a:extLst>
          </p:cNvPr>
          <p:cNvSpPr txBox="1"/>
          <p:nvPr/>
        </p:nvSpPr>
        <p:spPr>
          <a:xfrm>
            <a:off x="285402" y="-442763"/>
            <a:ext cx="40826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FFFFFF"/>
                </a:solidFill>
                <a:latin typeface="Arial"/>
                <a:cs typeface="Arial"/>
              </a:rPr>
              <a:t>Preceptee feedback</a:t>
            </a:r>
          </a:p>
        </p:txBody>
      </p:sp>
      <p:pic>
        <p:nvPicPr>
          <p:cNvPr id="14" name="Picture 14" descr="Text&#10;&#10;Description automatically generated">
            <a:extLst>
              <a:ext uri="{FF2B5EF4-FFF2-40B4-BE49-F238E27FC236}">
                <a16:creationId xmlns:a16="http://schemas.microsoft.com/office/drawing/2014/main" id="{21178753-C4AD-D469-3509-961737818CEE}"/>
              </a:ext>
            </a:extLst>
          </p:cNvPr>
          <p:cNvPicPr>
            <a:picLocks noChangeAspect="1"/>
          </p:cNvPicPr>
          <p:nvPr/>
        </p:nvPicPr>
        <p:blipFill>
          <a:blip r:embed="rId3"/>
          <a:stretch>
            <a:fillRect/>
          </a:stretch>
        </p:blipFill>
        <p:spPr>
          <a:xfrm>
            <a:off x="3370064" y="1210831"/>
            <a:ext cx="2743200" cy="1846729"/>
          </a:xfrm>
          <a:prstGeom prst="rect">
            <a:avLst/>
          </a:prstGeom>
        </p:spPr>
      </p:pic>
      <p:pic>
        <p:nvPicPr>
          <p:cNvPr id="16" name="Picture 16" descr="Text&#10;&#10;Description automatically generated">
            <a:extLst>
              <a:ext uri="{FF2B5EF4-FFF2-40B4-BE49-F238E27FC236}">
                <a16:creationId xmlns:a16="http://schemas.microsoft.com/office/drawing/2014/main" id="{58548DA6-5834-D1F0-D199-BEE0184FA8A3}"/>
              </a:ext>
            </a:extLst>
          </p:cNvPr>
          <p:cNvPicPr>
            <a:picLocks noChangeAspect="1"/>
          </p:cNvPicPr>
          <p:nvPr/>
        </p:nvPicPr>
        <p:blipFill>
          <a:blip r:embed="rId4"/>
          <a:stretch>
            <a:fillRect/>
          </a:stretch>
        </p:blipFill>
        <p:spPr>
          <a:xfrm>
            <a:off x="110728" y="934210"/>
            <a:ext cx="3332559" cy="1596300"/>
          </a:xfrm>
          <a:prstGeom prst="rect">
            <a:avLst/>
          </a:prstGeom>
        </p:spPr>
      </p:pic>
      <p:pic>
        <p:nvPicPr>
          <p:cNvPr id="17" name="Picture 17" descr="Text&#10;&#10;Description automatically generated">
            <a:extLst>
              <a:ext uri="{FF2B5EF4-FFF2-40B4-BE49-F238E27FC236}">
                <a16:creationId xmlns:a16="http://schemas.microsoft.com/office/drawing/2014/main" id="{26188D68-261A-0259-3D1B-B792D3F4D9B0}"/>
              </a:ext>
            </a:extLst>
          </p:cNvPr>
          <p:cNvPicPr>
            <a:picLocks noChangeAspect="1"/>
          </p:cNvPicPr>
          <p:nvPr/>
        </p:nvPicPr>
        <p:blipFill>
          <a:blip r:embed="rId5"/>
          <a:stretch>
            <a:fillRect/>
          </a:stretch>
        </p:blipFill>
        <p:spPr>
          <a:xfrm>
            <a:off x="6218635" y="2135699"/>
            <a:ext cx="2743200" cy="1752321"/>
          </a:xfrm>
          <a:prstGeom prst="rect">
            <a:avLst/>
          </a:prstGeom>
        </p:spPr>
      </p:pic>
      <p:pic>
        <p:nvPicPr>
          <p:cNvPr id="18" name="Picture 18" descr="Text&#10;&#10;Description automatically generated">
            <a:extLst>
              <a:ext uri="{FF2B5EF4-FFF2-40B4-BE49-F238E27FC236}">
                <a16:creationId xmlns:a16="http://schemas.microsoft.com/office/drawing/2014/main" id="{E13E483D-4C1B-319F-F7F9-39C00B5B8EE6}"/>
              </a:ext>
            </a:extLst>
          </p:cNvPr>
          <p:cNvPicPr>
            <a:picLocks noChangeAspect="1"/>
          </p:cNvPicPr>
          <p:nvPr/>
        </p:nvPicPr>
        <p:blipFill>
          <a:blip r:embed="rId6"/>
          <a:stretch>
            <a:fillRect/>
          </a:stretch>
        </p:blipFill>
        <p:spPr>
          <a:xfrm>
            <a:off x="6093620" y="599741"/>
            <a:ext cx="2984301" cy="1434775"/>
          </a:xfrm>
          <a:prstGeom prst="rect">
            <a:avLst/>
          </a:prstGeom>
        </p:spPr>
      </p:pic>
      <p:sp>
        <p:nvSpPr>
          <p:cNvPr id="5" name="TextBox 4">
            <a:extLst>
              <a:ext uri="{FF2B5EF4-FFF2-40B4-BE49-F238E27FC236}">
                <a16:creationId xmlns:a16="http://schemas.microsoft.com/office/drawing/2014/main" id="{9FDAAF5A-78BB-E701-5AB6-9CCE037470A5}"/>
              </a:ext>
            </a:extLst>
          </p:cNvPr>
          <p:cNvSpPr txBox="1"/>
          <p:nvPr/>
        </p:nvSpPr>
        <p:spPr>
          <a:xfrm>
            <a:off x="8194183" y="4702802"/>
            <a:ext cx="297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S</a:t>
            </a:r>
            <a:endParaRPr lang="en-US" b="1"/>
          </a:p>
        </p:txBody>
      </p:sp>
      <p:sp>
        <p:nvSpPr>
          <p:cNvPr id="7" name="Rectangle 6">
            <a:extLst>
              <a:ext uri="{FF2B5EF4-FFF2-40B4-BE49-F238E27FC236}">
                <a16:creationId xmlns:a16="http://schemas.microsoft.com/office/drawing/2014/main" id="{4FB5E0D7-754F-0F01-3407-87821000BDB7}"/>
              </a:ext>
            </a:extLst>
          </p:cNvPr>
          <p:cNvSpPr/>
          <p:nvPr/>
        </p:nvSpPr>
        <p:spPr>
          <a:xfrm>
            <a:off x="83676" y="823982"/>
            <a:ext cx="6009944" cy="1846729"/>
          </a:xfrm>
          <a:prstGeom prst="rect">
            <a:avLst/>
          </a:prstGeom>
          <a:solidFill>
            <a:srgbClr val="007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ED090E0D-3579-2F05-EB49-0F76B1941BCA}"/>
              </a:ext>
            </a:extLst>
          </p:cNvPr>
          <p:cNvSpPr/>
          <p:nvPr/>
        </p:nvSpPr>
        <p:spPr>
          <a:xfrm>
            <a:off x="110728" y="489513"/>
            <a:ext cx="3259336" cy="2087107"/>
          </a:xfrm>
          <a:prstGeom prst="wedgeEllipseCallou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B9B402-7444-520E-E6EB-CE8A0D5CA1F3}"/>
              </a:ext>
            </a:extLst>
          </p:cNvPr>
          <p:cNvSpPr txBox="1"/>
          <p:nvPr/>
        </p:nvSpPr>
        <p:spPr>
          <a:xfrm>
            <a:off x="411078" y="840538"/>
            <a:ext cx="2812598" cy="1323439"/>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Provided a great platform to transition into the role of allied health professional, helped build knowledge and understanding the role…</a:t>
            </a:r>
          </a:p>
        </p:txBody>
      </p:sp>
      <p:sp>
        <p:nvSpPr>
          <p:cNvPr id="10" name="Rectangle 9">
            <a:extLst>
              <a:ext uri="{FF2B5EF4-FFF2-40B4-BE49-F238E27FC236}">
                <a16:creationId xmlns:a16="http://schemas.microsoft.com/office/drawing/2014/main" id="{73A8BEDB-0B93-484A-3E09-14D6714DF514}"/>
              </a:ext>
            </a:extLst>
          </p:cNvPr>
          <p:cNvSpPr/>
          <p:nvPr/>
        </p:nvSpPr>
        <p:spPr>
          <a:xfrm>
            <a:off x="3895532" y="1244756"/>
            <a:ext cx="2323103" cy="1846729"/>
          </a:xfrm>
          <a:prstGeom prst="rect">
            <a:avLst/>
          </a:prstGeom>
          <a:solidFill>
            <a:srgbClr val="007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4313845E-2489-E498-830F-9F5F4623A55B}"/>
              </a:ext>
            </a:extLst>
          </p:cNvPr>
          <p:cNvSpPr/>
          <p:nvPr/>
        </p:nvSpPr>
        <p:spPr>
          <a:xfrm>
            <a:off x="3493980" y="823982"/>
            <a:ext cx="2380030" cy="1943543"/>
          </a:xfrm>
          <a:prstGeom prst="wedgeEllipseCallou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DF2932-7B1F-9DF5-4C83-1929E60CBF00}"/>
              </a:ext>
            </a:extLst>
          </p:cNvPr>
          <p:cNvSpPr txBox="1"/>
          <p:nvPr/>
        </p:nvSpPr>
        <p:spPr>
          <a:xfrm>
            <a:off x="3815181" y="1134033"/>
            <a:ext cx="2015705" cy="1323439"/>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My Preceptor was amazing. She was always very helpful and full of information.</a:t>
            </a:r>
          </a:p>
        </p:txBody>
      </p:sp>
      <p:sp>
        <p:nvSpPr>
          <p:cNvPr id="15" name="Rectangle 14">
            <a:extLst>
              <a:ext uri="{FF2B5EF4-FFF2-40B4-BE49-F238E27FC236}">
                <a16:creationId xmlns:a16="http://schemas.microsoft.com/office/drawing/2014/main" id="{EED69E00-33CD-F9F9-A8AB-75AF8C248672}"/>
              </a:ext>
            </a:extLst>
          </p:cNvPr>
          <p:cNvSpPr/>
          <p:nvPr/>
        </p:nvSpPr>
        <p:spPr>
          <a:xfrm>
            <a:off x="6041591" y="113096"/>
            <a:ext cx="3057930" cy="1984204"/>
          </a:xfrm>
          <a:prstGeom prst="rect">
            <a:avLst/>
          </a:prstGeom>
          <a:solidFill>
            <a:srgbClr val="007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Speech Bubble: Oval 18">
            <a:extLst>
              <a:ext uri="{FF2B5EF4-FFF2-40B4-BE49-F238E27FC236}">
                <a16:creationId xmlns:a16="http://schemas.microsoft.com/office/drawing/2014/main" id="{850AA83E-9C64-A820-2D94-C01E4787A400}"/>
              </a:ext>
            </a:extLst>
          </p:cNvPr>
          <p:cNvSpPr/>
          <p:nvPr/>
        </p:nvSpPr>
        <p:spPr>
          <a:xfrm>
            <a:off x="5830886" y="69328"/>
            <a:ext cx="3185898" cy="1943543"/>
          </a:xfrm>
          <a:prstGeom prst="wedgeEllipseCallout">
            <a:avLst>
              <a:gd name="adj1" fmla="val -35705"/>
              <a:gd name="adj2" fmla="val 57926"/>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EEDFFCD-9DA6-3FC2-2230-9E48620BB5BC}"/>
              </a:ext>
            </a:extLst>
          </p:cNvPr>
          <p:cNvSpPr txBox="1"/>
          <p:nvPr/>
        </p:nvSpPr>
        <p:spPr>
          <a:xfrm>
            <a:off x="6103932" y="377348"/>
            <a:ext cx="2743200" cy="1323439"/>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It has been lovely to have 1 day a month away from clinical setting to actually focus on work-related areas and personal development.</a:t>
            </a:r>
          </a:p>
        </p:txBody>
      </p:sp>
      <p:sp>
        <p:nvSpPr>
          <p:cNvPr id="21" name="Speech Bubble: Oval 20">
            <a:extLst>
              <a:ext uri="{FF2B5EF4-FFF2-40B4-BE49-F238E27FC236}">
                <a16:creationId xmlns:a16="http://schemas.microsoft.com/office/drawing/2014/main" id="{CB73078B-03E3-DEE5-DFDE-8A92BA62042A}"/>
              </a:ext>
            </a:extLst>
          </p:cNvPr>
          <p:cNvSpPr/>
          <p:nvPr/>
        </p:nvSpPr>
        <p:spPr>
          <a:xfrm>
            <a:off x="6217536" y="2192806"/>
            <a:ext cx="2734967" cy="1411954"/>
          </a:xfrm>
          <a:prstGeom prst="wedgeEllipseCallou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A8658AF-ED44-1CCE-E777-57A8E2AE6C66}"/>
              </a:ext>
            </a:extLst>
          </p:cNvPr>
          <p:cNvSpPr txBox="1"/>
          <p:nvPr/>
        </p:nvSpPr>
        <p:spPr>
          <a:xfrm>
            <a:off x="6668830" y="2421321"/>
            <a:ext cx="2421392" cy="1077218"/>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Helped me gain confidence as a junior professional in my clinical area</a:t>
            </a:r>
          </a:p>
        </p:txBody>
      </p:sp>
    </p:spTree>
    <p:extLst>
      <p:ext uri="{BB962C8B-B14F-4D97-AF65-F5344CB8AC3E}">
        <p14:creationId xmlns:p14="http://schemas.microsoft.com/office/powerpoint/2010/main" val="363193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B4C32451-B559-11CC-035C-A2585BE41D27}"/>
              </a:ext>
            </a:extLst>
          </p:cNvPr>
          <p:cNvPicPr>
            <a:picLocks noChangeAspect="1"/>
          </p:cNvPicPr>
          <p:nvPr/>
        </p:nvPicPr>
        <p:blipFill>
          <a:blip r:embed="rId3"/>
          <a:stretch>
            <a:fillRect/>
          </a:stretch>
        </p:blipFill>
        <p:spPr>
          <a:xfrm>
            <a:off x="6263283" y="1714899"/>
            <a:ext cx="2743200" cy="1713701"/>
          </a:xfrm>
          <a:prstGeom prst="rect">
            <a:avLst/>
          </a:prstGeom>
        </p:spPr>
      </p:pic>
      <p:sp>
        <p:nvSpPr>
          <p:cNvPr id="7" name="Speech Bubble: Rectangle with Corners Rounded 6">
            <a:extLst>
              <a:ext uri="{FF2B5EF4-FFF2-40B4-BE49-F238E27FC236}">
                <a16:creationId xmlns:a16="http://schemas.microsoft.com/office/drawing/2014/main" id="{7577A106-CD1C-86F0-A3B8-043FDE870DFE}"/>
              </a:ext>
            </a:extLst>
          </p:cNvPr>
          <p:cNvSpPr/>
          <p:nvPr/>
        </p:nvSpPr>
        <p:spPr>
          <a:xfrm>
            <a:off x="141089" y="193739"/>
            <a:ext cx="2378868" cy="1496687"/>
          </a:xfrm>
          <a:prstGeom prst="wedgeRound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cs typeface="Calibri"/>
              </a:rPr>
              <a:t>I feel more confident about raising concerns</a:t>
            </a:r>
            <a:endParaRPr lang="en-US">
              <a:solidFill>
                <a:schemeClr val="tx1"/>
              </a:solidFill>
            </a:endParaRPr>
          </a:p>
        </p:txBody>
      </p:sp>
      <p:pic>
        <p:nvPicPr>
          <p:cNvPr id="10" name="Picture 10" descr="Text&#10;&#10;Description automatically generated">
            <a:extLst>
              <a:ext uri="{FF2B5EF4-FFF2-40B4-BE49-F238E27FC236}">
                <a16:creationId xmlns:a16="http://schemas.microsoft.com/office/drawing/2014/main" id="{1E6FCFA2-AB27-190D-7D5E-6973934BDC1B}"/>
              </a:ext>
            </a:extLst>
          </p:cNvPr>
          <p:cNvPicPr>
            <a:picLocks noChangeAspect="1"/>
          </p:cNvPicPr>
          <p:nvPr/>
        </p:nvPicPr>
        <p:blipFill>
          <a:blip r:embed="rId4"/>
          <a:stretch>
            <a:fillRect/>
          </a:stretch>
        </p:blipFill>
        <p:spPr>
          <a:xfrm>
            <a:off x="2110978" y="1389424"/>
            <a:ext cx="2743200" cy="1846729"/>
          </a:xfrm>
          <a:prstGeom prst="rect">
            <a:avLst/>
          </a:prstGeom>
        </p:spPr>
      </p:pic>
      <p:pic>
        <p:nvPicPr>
          <p:cNvPr id="11" name="Picture 11">
            <a:extLst>
              <a:ext uri="{FF2B5EF4-FFF2-40B4-BE49-F238E27FC236}">
                <a16:creationId xmlns:a16="http://schemas.microsoft.com/office/drawing/2014/main" id="{017D9ADC-05E3-8DC0-F1F9-8BA0718C1146}"/>
              </a:ext>
            </a:extLst>
          </p:cNvPr>
          <p:cNvPicPr>
            <a:picLocks noChangeAspect="1"/>
          </p:cNvPicPr>
          <p:nvPr/>
        </p:nvPicPr>
        <p:blipFill>
          <a:blip r:embed="rId5"/>
          <a:stretch>
            <a:fillRect/>
          </a:stretch>
        </p:blipFill>
        <p:spPr>
          <a:xfrm>
            <a:off x="4280893" y="-2353"/>
            <a:ext cx="3002160" cy="2317493"/>
          </a:xfrm>
          <a:prstGeom prst="rect">
            <a:avLst/>
          </a:prstGeom>
        </p:spPr>
      </p:pic>
      <p:sp>
        <p:nvSpPr>
          <p:cNvPr id="5" name="TextBox 4">
            <a:extLst>
              <a:ext uri="{FF2B5EF4-FFF2-40B4-BE49-F238E27FC236}">
                <a16:creationId xmlns:a16="http://schemas.microsoft.com/office/drawing/2014/main" id="{08FAA440-ED77-D19F-22A0-B8258698C0AF}"/>
              </a:ext>
            </a:extLst>
          </p:cNvPr>
          <p:cNvSpPr txBox="1"/>
          <p:nvPr/>
        </p:nvSpPr>
        <p:spPr>
          <a:xfrm>
            <a:off x="8194183" y="4702802"/>
            <a:ext cx="297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S</a:t>
            </a:r>
            <a:endParaRPr lang="en-US" b="1"/>
          </a:p>
        </p:txBody>
      </p:sp>
      <p:sp>
        <p:nvSpPr>
          <p:cNvPr id="14" name="Rectangle 13">
            <a:extLst>
              <a:ext uri="{FF2B5EF4-FFF2-40B4-BE49-F238E27FC236}">
                <a16:creationId xmlns:a16="http://schemas.microsoft.com/office/drawing/2014/main" id="{49C4240D-2602-527D-4EE0-9371287B5D09}"/>
              </a:ext>
            </a:extLst>
          </p:cNvPr>
          <p:cNvSpPr/>
          <p:nvPr/>
        </p:nvSpPr>
        <p:spPr>
          <a:xfrm>
            <a:off x="2778" y="-449047"/>
            <a:ext cx="9002911" cy="3009832"/>
          </a:xfrm>
          <a:prstGeom prst="rect">
            <a:avLst/>
          </a:prstGeom>
          <a:solidFill>
            <a:srgbClr val="0072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peech Bubble: Oval 14">
            <a:extLst>
              <a:ext uri="{FF2B5EF4-FFF2-40B4-BE49-F238E27FC236}">
                <a16:creationId xmlns:a16="http://schemas.microsoft.com/office/drawing/2014/main" id="{1C14BAE7-3EA9-C7E1-FCF2-A1FE280017C4}"/>
              </a:ext>
            </a:extLst>
          </p:cNvPr>
          <p:cNvSpPr/>
          <p:nvPr/>
        </p:nvSpPr>
        <p:spPr>
          <a:xfrm>
            <a:off x="2047708" y="1649411"/>
            <a:ext cx="2913627" cy="1407913"/>
          </a:xfrm>
          <a:prstGeom prst="wedgeEllipseCallou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Speech Bubble: Oval 15">
            <a:extLst>
              <a:ext uri="{FF2B5EF4-FFF2-40B4-BE49-F238E27FC236}">
                <a16:creationId xmlns:a16="http://schemas.microsoft.com/office/drawing/2014/main" id="{B02EC9DE-88FA-1B2F-A124-D208E7AC3E2B}"/>
              </a:ext>
            </a:extLst>
          </p:cNvPr>
          <p:cNvSpPr/>
          <p:nvPr/>
        </p:nvSpPr>
        <p:spPr>
          <a:xfrm>
            <a:off x="6046293" y="1714899"/>
            <a:ext cx="2997696" cy="1641442"/>
          </a:xfrm>
          <a:prstGeom prst="wedgeEllipseCallou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EE1D3836-CCFF-C280-3354-345B14CFF4FC}"/>
              </a:ext>
            </a:extLst>
          </p:cNvPr>
          <p:cNvSpPr/>
          <p:nvPr/>
        </p:nvSpPr>
        <p:spPr>
          <a:xfrm>
            <a:off x="174768" y="541927"/>
            <a:ext cx="2923083" cy="1279404"/>
          </a:xfrm>
          <a:prstGeom prst="wedgeEllipseCallout">
            <a:avLst>
              <a:gd name="adj1" fmla="val -20444"/>
              <a:gd name="adj2" fmla="val 63109"/>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7D55526-5867-8922-4BFA-CB0B6B984331}"/>
              </a:ext>
            </a:extLst>
          </p:cNvPr>
          <p:cNvSpPr txBox="1"/>
          <p:nvPr/>
        </p:nvSpPr>
        <p:spPr>
          <a:xfrm>
            <a:off x="383338" y="889527"/>
            <a:ext cx="2812598"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I feel more confident about raising concerns.</a:t>
            </a:r>
          </a:p>
        </p:txBody>
      </p:sp>
      <p:sp>
        <p:nvSpPr>
          <p:cNvPr id="6" name="TextBox 5">
            <a:extLst>
              <a:ext uri="{FF2B5EF4-FFF2-40B4-BE49-F238E27FC236}">
                <a16:creationId xmlns:a16="http://schemas.microsoft.com/office/drawing/2014/main" id="{88C1976C-21A0-1F94-CB16-923496C0C83E}"/>
              </a:ext>
            </a:extLst>
          </p:cNvPr>
          <p:cNvSpPr txBox="1"/>
          <p:nvPr/>
        </p:nvSpPr>
        <p:spPr>
          <a:xfrm>
            <a:off x="2356004" y="1952236"/>
            <a:ext cx="2679677" cy="83099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I valued problem solving with nurses to hear their perspectives.</a:t>
            </a:r>
          </a:p>
        </p:txBody>
      </p:sp>
      <p:sp>
        <p:nvSpPr>
          <p:cNvPr id="18" name="Speech Bubble: Oval 17">
            <a:extLst>
              <a:ext uri="{FF2B5EF4-FFF2-40B4-BE49-F238E27FC236}">
                <a16:creationId xmlns:a16="http://schemas.microsoft.com/office/drawing/2014/main" id="{5374ADB2-1888-0E17-7F10-D3667FEE1183}"/>
              </a:ext>
            </a:extLst>
          </p:cNvPr>
          <p:cNvSpPr/>
          <p:nvPr/>
        </p:nvSpPr>
        <p:spPr>
          <a:xfrm>
            <a:off x="4182808" y="-74612"/>
            <a:ext cx="2997696" cy="1989506"/>
          </a:xfrm>
          <a:prstGeom prst="wedgeEllipseCallout">
            <a:avLst>
              <a:gd name="adj1" fmla="val -17020"/>
              <a:gd name="adj2" fmla="val 67976"/>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384C089-C808-6861-ACCB-AC60A7421DE5}"/>
              </a:ext>
            </a:extLst>
          </p:cNvPr>
          <p:cNvSpPr txBox="1"/>
          <p:nvPr/>
        </p:nvSpPr>
        <p:spPr>
          <a:xfrm>
            <a:off x="6174121" y="2279361"/>
            <a:ext cx="2743200"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It is good to have space and time to think and reflect.</a:t>
            </a:r>
          </a:p>
        </p:txBody>
      </p:sp>
      <p:sp>
        <p:nvSpPr>
          <p:cNvPr id="8" name="TextBox 7">
            <a:extLst>
              <a:ext uri="{FF2B5EF4-FFF2-40B4-BE49-F238E27FC236}">
                <a16:creationId xmlns:a16="http://schemas.microsoft.com/office/drawing/2014/main" id="{C716B14A-0FF1-67E6-EBE5-205D111AFC2F}"/>
              </a:ext>
            </a:extLst>
          </p:cNvPr>
          <p:cNvSpPr txBox="1"/>
          <p:nvPr/>
        </p:nvSpPr>
        <p:spPr>
          <a:xfrm>
            <a:off x="4360472" y="403473"/>
            <a:ext cx="2812598" cy="1077218"/>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I feel more confident having explored my own and others concerns as part of a group with similar experiences.</a:t>
            </a:r>
          </a:p>
        </p:txBody>
      </p:sp>
    </p:spTree>
    <p:extLst>
      <p:ext uri="{BB962C8B-B14F-4D97-AF65-F5344CB8AC3E}">
        <p14:creationId xmlns:p14="http://schemas.microsoft.com/office/powerpoint/2010/main" val="331699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457200" y="342901"/>
            <a:ext cx="8229600" cy="857250"/>
          </a:xfrm>
        </p:spPr>
        <p:txBody>
          <a:bodyPr>
            <a:normAutofit/>
          </a:bodyPr>
          <a:lstStyle/>
          <a:p>
            <a:r>
              <a:rPr lang="en-US" sz="3200">
                <a:solidFill>
                  <a:srgbClr val="AE247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p:txBody>
          <a:bodyPr vert="horz" lIns="91440" tIns="45720" rIns="91440" bIns="45720" rtlCol="0" anchor="t">
            <a:normAutofit/>
          </a:bodyPr>
          <a:lstStyle/>
          <a:p>
            <a:r>
              <a:rPr lang="en-US" sz="1600" dirty="0"/>
              <a:t>Who are your key stakeholders that need to be aware of preceptorship?</a:t>
            </a:r>
          </a:p>
          <a:p>
            <a:endParaRPr lang="en-US" sz="1600" dirty="0"/>
          </a:p>
          <a:p>
            <a:r>
              <a:rPr lang="en-US" sz="1600" dirty="0"/>
              <a:t>Do you know of any existing preceptorship </a:t>
            </a:r>
            <a:r>
              <a:rPr lang="en-US" sz="1600" dirty="0" err="1"/>
              <a:t>programmes</a:t>
            </a:r>
            <a:r>
              <a:rPr lang="en-US" sz="1600" dirty="0"/>
              <a:t> within your organisation? </a:t>
            </a:r>
          </a:p>
          <a:p>
            <a:pPr lvl="1"/>
            <a:r>
              <a:rPr lang="en-US" sz="1200" dirty="0"/>
              <a:t>Who are they for?</a:t>
            </a:r>
          </a:p>
          <a:p>
            <a:pPr lvl="1"/>
            <a:r>
              <a:rPr lang="en-US" sz="1200" dirty="0"/>
              <a:t>How are they </a:t>
            </a:r>
            <a:r>
              <a:rPr lang="en-US" sz="1200" dirty="0" err="1"/>
              <a:t>organised</a:t>
            </a:r>
            <a:r>
              <a:rPr lang="en-US" sz="1200" dirty="0"/>
              <a:t>?</a:t>
            </a:r>
          </a:p>
          <a:p>
            <a:pPr lvl="1"/>
            <a:r>
              <a:rPr lang="en-US" sz="1200" dirty="0"/>
              <a:t>What impact have they had?</a:t>
            </a:r>
          </a:p>
          <a:p>
            <a:pPr lvl="1"/>
            <a:endParaRPr lang="en-US" sz="1200" dirty="0"/>
          </a:p>
          <a:p>
            <a:endParaRPr lang="en-US" sz="1600" dirty="0"/>
          </a:p>
          <a:p>
            <a:r>
              <a:rPr lang="en-US" sz="1600" dirty="0"/>
              <a:t>If you are currently leading on a program, revisiting the regional and national standards, is there anything you might do differently? </a:t>
            </a:r>
          </a:p>
          <a:p>
            <a:pPr marL="0" indent="0">
              <a:buNone/>
            </a:pPr>
            <a:endParaRPr lang="en-US" i="1" dirty="0">
              <a:solidFill>
                <a:srgbClr val="7030A0"/>
              </a:solidFill>
            </a:endParaRPr>
          </a:p>
        </p:txBody>
      </p:sp>
    </p:spTree>
    <p:extLst>
      <p:ext uri="{BB962C8B-B14F-4D97-AF65-F5344CB8AC3E}">
        <p14:creationId xmlns:p14="http://schemas.microsoft.com/office/powerpoint/2010/main" val="260604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183596" y="57600"/>
            <a:ext cx="8960404" cy="2901600"/>
          </a:xfrm>
        </p:spPr>
        <p:txBody>
          <a:bodyPr/>
          <a:lstStyle/>
          <a:p>
            <a:pPr algn="l"/>
            <a:r>
              <a:rPr lang="en-US" sz="3200" dirty="0">
                <a:solidFill>
                  <a:schemeClr val="bg1"/>
                </a:solidFill>
              </a:rPr>
              <a:t>Case study one: </a:t>
            </a:r>
            <a:br>
              <a:rPr lang="en-US" sz="3200" dirty="0">
                <a:solidFill>
                  <a:schemeClr val="bg1"/>
                </a:solidFill>
              </a:rPr>
            </a:br>
            <a:r>
              <a:rPr lang="en-US" sz="3200" dirty="0">
                <a:solidFill>
                  <a:schemeClr val="bg1"/>
                </a:solidFill>
              </a:rPr>
              <a:t>Barking Havering and </a:t>
            </a:r>
            <a:r>
              <a:rPr lang="en-US" sz="3200" dirty="0" err="1">
                <a:solidFill>
                  <a:schemeClr val="bg1"/>
                </a:solidFill>
              </a:rPr>
              <a:t>Redbridge</a:t>
            </a:r>
            <a:r>
              <a:rPr lang="en-US" sz="3200" dirty="0">
                <a:solidFill>
                  <a:schemeClr val="bg1"/>
                </a:solidFill>
              </a:rPr>
              <a:t> University Trust </a:t>
            </a:r>
            <a:br>
              <a:rPr lang="en-US" sz="3200" dirty="0">
                <a:solidFill>
                  <a:schemeClr val="bg1"/>
                </a:solidFill>
              </a:rPr>
            </a:br>
            <a:br>
              <a:rPr lang="en-US" sz="3200" dirty="0">
                <a:solidFill>
                  <a:schemeClr val="bg1"/>
                </a:solidFill>
              </a:rPr>
            </a:br>
            <a:r>
              <a:rPr lang="en-US" sz="3200" dirty="0">
                <a:solidFill>
                  <a:schemeClr val="bg1"/>
                </a:solidFill>
              </a:rPr>
              <a:t>Multi-Professional Preceptorship</a:t>
            </a:r>
            <a:br>
              <a:rPr lang="en-US" sz="3200" dirty="0"/>
            </a:br>
            <a:r>
              <a:rPr lang="en-US" sz="2000" b="0" dirty="0">
                <a:solidFill>
                  <a:schemeClr val="bg1"/>
                </a:solidFill>
              </a:rPr>
              <a:t>John Bennett - AHP Education Lead</a:t>
            </a:r>
          </a:p>
        </p:txBody>
      </p:sp>
    </p:spTree>
    <p:extLst>
      <p:ext uri="{BB962C8B-B14F-4D97-AF65-F5344CB8AC3E}">
        <p14:creationId xmlns:p14="http://schemas.microsoft.com/office/powerpoint/2010/main" val="278128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241300" y="474213"/>
            <a:ext cx="8229600" cy="857250"/>
          </a:xfrm>
        </p:spPr>
        <p:txBody>
          <a:bodyPr>
            <a:normAutofit/>
          </a:bodyPr>
          <a:lstStyle/>
          <a:p>
            <a:r>
              <a:rPr lang="en-GB" sz="3600">
                <a:solidFill>
                  <a:srgbClr val="AE2473"/>
                </a:solidFill>
              </a:rPr>
              <a:t>Overview of programme</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342900" y="1331463"/>
            <a:ext cx="8229600" cy="3394472"/>
          </a:xfrm>
        </p:spPr>
        <p:txBody>
          <a:bodyPr vert="horz" lIns="91440" tIns="45720" rIns="91440" bIns="45720" rtlCol="0" anchor="t">
            <a:normAutofit/>
          </a:bodyPr>
          <a:lstStyle/>
          <a:p>
            <a:r>
              <a:rPr lang="en-GB" sz="1600" dirty="0"/>
              <a:t>Multi-Professional Programme of AHPs, Nurses, Nursing Associates and Midwives</a:t>
            </a:r>
            <a:endParaRPr lang="en-US" sz="1600" dirty="0"/>
          </a:p>
          <a:p>
            <a:r>
              <a:rPr lang="en-GB" sz="1600" dirty="0"/>
              <a:t>12-month programme split into 2 modules </a:t>
            </a:r>
          </a:p>
          <a:p>
            <a:r>
              <a:rPr lang="en-GB" sz="1600" dirty="0"/>
              <a:t>Optional academic credits at level 6 and 7</a:t>
            </a:r>
          </a:p>
          <a:p>
            <a:r>
              <a:rPr lang="en-GB" sz="1600" dirty="0"/>
              <a:t>Achieved kitemarks from </a:t>
            </a:r>
            <a:r>
              <a:rPr lang="en-GB" sz="1600" dirty="0" err="1"/>
              <a:t>CapitalNurse</a:t>
            </a:r>
            <a:r>
              <a:rPr lang="en-GB" sz="1600" dirty="0"/>
              <a:t> and </a:t>
            </a:r>
            <a:r>
              <a:rPr lang="en-GB" sz="1600" dirty="0" err="1"/>
              <a:t>CapitalMidwife</a:t>
            </a:r>
            <a:endParaRPr lang="en-GB" sz="1600" dirty="0"/>
          </a:p>
        </p:txBody>
      </p:sp>
      <p:pic>
        <p:nvPicPr>
          <p:cNvPr id="1026" name="Picture 2">
            <a:extLst>
              <a:ext uri="{FF2B5EF4-FFF2-40B4-BE49-F238E27FC236}">
                <a16:creationId xmlns:a16="http://schemas.microsoft.com/office/drawing/2014/main" id="{6E45427E-91DA-42A9-90F4-E1544B45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898" y="3812037"/>
            <a:ext cx="1640246" cy="121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3A840112-267E-461C-BD2C-03D457518A3E}"/>
              </a:ext>
            </a:extLst>
          </p:cNvPr>
          <p:cNvPicPr>
            <a:picLocks noChangeAspect="1"/>
          </p:cNvPicPr>
          <p:nvPr/>
        </p:nvPicPr>
        <p:blipFill>
          <a:blip r:embed="rId3">
            <a:alphaModFix/>
          </a:blip>
          <a:stretch>
            <a:fillRect/>
          </a:stretch>
        </p:blipFill>
        <p:spPr>
          <a:xfrm>
            <a:off x="5067311" y="3812036"/>
            <a:ext cx="1518926" cy="1211211"/>
          </a:xfrm>
          <a:prstGeom prst="rect">
            <a:avLst/>
          </a:prstGeom>
          <a:noFill/>
        </p:spPr>
      </p:pic>
    </p:spTree>
    <p:extLst>
      <p:ext uri="{BB962C8B-B14F-4D97-AF65-F5344CB8AC3E}">
        <p14:creationId xmlns:p14="http://schemas.microsoft.com/office/powerpoint/2010/main" val="113930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p:txBody>
          <a:bodyPr/>
          <a:lstStyle/>
          <a:p>
            <a:pPr algn="l"/>
            <a:r>
              <a:rPr lang="en-US" sz="3200">
                <a:solidFill>
                  <a:schemeClr val="bg1"/>
                </a:solidFill>
              </a:rPr>
              <a:t>Stages of Readiness</a:t>
            </a:r>
          </a:p>
        </p:txBody>
      </p:sp>
    </p:spTree>
    <p:extLst>
      <p:ext uri="{BB962C8B-B14F-4D97-AF65-F5344CB8AC3E}">
        <p14:creationId xmlns:p14="http://schemas.microsoft.com/office/powerpoint/2010/main" val="190912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B763-1AC1-4EF7-87BF-7C46F56E0682}"/>
              </a:ext>
            </a:extLst>
          </p:cNvPr>
          <p:cNvSpPr>
            <a:spLocks noGrp="1"/>
          </p:cNvSpPr>
          <p:nvPr>
            <p:ph type="title"/>
          </p:nvPr>
        </p:nvSpPr>
        <p:spPr>
          <a:xfrm>
            <a:off x="435937" y="120252"/>
            <a:ext cx="8229600" cy="857250"/>
          </a:xfrm>
        </p:spPr>
        <p:txBody>
          <a:bodyPr>
            <a:normAutofit/>
          </a:bodyPr>
          <a:lstStyle/>
          <a:p>
            <a:r>
              <a:rPr lang="en-GB" sz="3200">
                <a:solidFill>
                  <a:srgbClr val="AE2473"/>
                </a:solidFill>
              </a:rPr>
              <a:t>Content</a:t>
            </a:r>
          </a:p>
        </p:txBody>
      </p:sp>
      <p:sp>
        <p:nvSpPr>
          <p:cNvPr id="3" name="Content Placeholder 2">
            <a:extLst>
              <a:ext uri="{FF2B5EF4-FFF2-40B4-BE49-F238E27FC236}">
                <a16:creationId xmlns:a16="http://schemas.microsoft.com/office/drawing/2014/main" id="{523EC357-A4F7-483C-B78E-E88CBB0EE79D}"/>
              </a:ext>
            </a:extLst>
          </p:cNvPr>
          <p:cNvSpPr>
            <a:spLocks noGrp="1"/>
          </p:cNvSpPr>
          <p:nvPr>
            <p:ph idx="1"/>
          </p:nvPr>
        </p:nvSpPr>
        <p:spPr>
          <a:xfrm>
            <a:off x="457200" y="922084"/>
            <a:ext cx="8229600" cy="4101164"/>
          </a:xfrm>
        </p:spPr>
        <p:txBody>
          <a:bodyPr vert="horz" lIns="91440" tIns="45720" rIns="91440" bIns="45720" rtlCol="0" anchor="t">
            <a:normAutofit fontScale="92500" lnSpcReduction="10000"/>
          </a:bodyPr>
          <a:lstStyle/>
          <a:p>
            <a:pPr marL="0" indent="0">
              <a:lnSpc>
                <a:spcPct val="120000"/>
              </a:lnSpc>
              <a:buNone/>
            </a:pPr>
            <a:r>
              <a:rPr lang="en-GB" sz="1700"/>
              <a:t>Module 1 – Personal Effectiveness (Mapped to HEE career framework)</a:t>
            </a:r>
          </a:p>
          <a:p>
            <a:pPr lvl="1">
              <a:lnSpc>
                <a:spcPct val="120000"/>
              </a:lnSpc>
              <a:buFont typeface="Arial" panose="020B0604020202020204" pitchFamily="34" charset="0"/>
              <a:buChar char="•"/>
            </a:pPr>
            <a:r>
              <a:rPr lang="en-GB" sz="1700"/>
              <a:t>Clinical Practice</a:t>
            </a:r>
          </a:p>
          <a:p>
            <a:pPr lvl="1">
              <a:lnSpc>
                <a:spcPct val="120000"/>
              </a:lnSpc>
              <a:buFont typeface="Arial" panose="020B0604020202020204" pitchFamily="34" charset="0"/>
              <a:buChar char="•"/>
            </a:pPr>
            <a:r>
              <a:rPr lang="en-GB" sz="1700"/>
              <a:t>Communication</a:t>
            </a:r>
          </a:p>
          <a:p>
            <a:pPr lvl="1">
              <a:lnSpc>
                <a:spcPct val="120000"/>
              </a:lnSpc>
              <a:buFont typeface="Arial" panose="020B0604020202020204" pitchFamily="34" charset="0"/>
              <a:buChar char="•"/>
            </a:pPr>
            <a:r>
              <a:rPr lang="en-GB" sz="1700"/>
              <a:t>Personal Development</a:t>
            </a:r>
          </a:p>
          <a:p>
            <a:pPr lvl="1">
              <a:lnSpc>
                <a:spcPct val="120000"/>
              </a:lnSpc>
              <a:buFont typeface="Arial" panose="020B0604020202020204" pitchFamily="34" charset="0"/>
              <a:buChar char="•"/>
            </a:pPr>
            <a:r>
              <a:rPr lang="en-GB" sz="1700"/>
              <a:t>Quality and Safety</a:t>
            </a:r>
          </a:p>
          <a:p>
            <a:pPr lvl="1">
              <a:lnSpc>
                <a:spcPct val="120000"/>
              </a:lnSpc>
              <a:buFont typeface="Arial" panose="020B0604020202020204" pitchFamily="34" charset="0"/>
              <a:buChar char="•"/>
            </a:pPr>
            <a:r>
              <a:rPr lang="en-GB" sz="1700"/>
              <a:t>Teamwork</a:t>
            </a:r>
          </a:p>
          <a:p>
            <a:pPr lvl="1">
              <a:lnSpc>
                <a:spcPct val="120000"/>
              </a:lnSpc>
              <a:buFont typeface="Arial" panose="020B0604020202020204" pitchFamily="34" charset="0"/>
              <a:buChar char="•"/>
            </a:pPr>
            <a:r>
              <a:rPr lang="en-GB" sz="1700"/>
              <a:t>Professional Development</a:t>
            </a:r>
          </a:p>
          <a:p>
            <a:pPr marL="0" indent="0">
              <a:lnSpc>
                <a:spcPct val="120000"/>
              </a:lnSpc>
              <a:buNone/>
            </a:pPr>
            <a:r>
              <a:rPr lang="en-GB" sz="1700"/>
              <a:t>Module 2 – Leading for Quality Improvement</a:t>
            </a:r>
          </a:p>
          <a:p>
            <a:pPr lvl="1">
              <a:lnSpc>
                <a:spcPct val="120000"/>
              </a:lnSpc>
              <a:buFont typeface="Arial" panose="020B0604020202020204" pitchFamily="34" charset="0"/>
              <a:buChar char="•"/>
            </a:pPr>
            <a:r>
              <a:rPr lang="en-GB" sz="1700"/>
              <a:t>Leadership</a:t>
            </a:r>
          </a:p>
          <a:p>
            <a:pPr lvl="1">
              <a:lnSpc>
                <a:spcPct val="120000"/>
              </a:lnSpc>
              <a:buFont typeface="Arial" panose="020B0604020202020204" pitchFamily="34" charset="0"/>
              <a:buChar char="•"/>
            </a:pPr>
            <a:r>
              <a:rPr lang="en-GB" sz="1700"/>
              <a:t>Research and Evidence</a:t>
            </a:r>
          </a:p>
          <a:p>
            <a:pPr lvl="1">
              <a:lnSpc>
                <a:spcPct val="120000"/>
              </a:lnSpc>
              <a:buFont typeface="Arial" panose="020B0604020202020204" pitchFamily="34" charset="0"/>
              <a:buChar char="•"/>
            </a:pPr>
            <a:r>
              <a:rPr lang="en-GB" sz="1700"/>
              <a:t>Facilitation of Learning</a:t>
            </a:r>
          </a:p>
          <a:p>
            <a:pPr lvl="1">
              <a:lnSpc>
                <a:spcPct val="120000"/>
              </a:lnSpc>
              <a:buFont typeface="Arial" panose="020B0604020202020204" pitchFamily="34" charset="0"/>
              <a:buChar char="•"/>
            </a:pPr>
            <a:r>
              <a:rPr lang="en-GB" sz="1700"/>
              <a:t>Quality Improvement (QI)</a:t>
            </a:r>
          </a:p>
          <a:p>
            <a:endParaRPr lang="en-GB"/>
          </a:p>
        </p:txBody>
      </p:sp>
    </p:spTree>
    <p:extLst>
      <p:ext uri="{BB962C8B-B14F-4D97-AF65-F5344CB8AC3E}">
        <p14:creationId xmlns:p14="http://schemas.microsoft.com/office/powerpoint/2010/main" val="200165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21F1-D475-48FA-BD8C-E117E5249696}"/>
              </a:ext>
            </a:extLst>
          </p:cNvPr>
          <p:cNvSpPr>
            <a:spLocks noGrp="1"/>
          </p:cNvSpPr>
          <p:nvPr>
            <p:ph type="title"/>
          </p:nvPr>
        </p:nvSpPr>
        <p:spPr>
          <a:xfrm>
            <a:off x="457200" y="342901"/>
            <a:ext cx="8229600" cy="857250"/>
          </a:xfrm>
        </p:spPr>
        <p:txBody>
          <a:bodyPr>
            <a:normAutofit/>
          </a:bodyPr>
          <a:lstStyle/>
          <a:p>
            <a:r>
              <a:rPr lang="en-GB" sz="3200">
                <a:solidFill>
                  <a:srgbClr val="AE2473"/>
                </a:solidFill>
              </a:rPr>
              <a:t>Resources</a:t>
            </a:r>
          </a:p>
        </p:txBody>
      </p:sp>
      <p:sp>
        <p:nvSpPr>
          <p:cNvPr id="3" name="Content Placeholder 2">
            <a:extLst>
              <a:ext uri="{FF2B5EF4-FFF2-40B4-BE49-F238E27FC236}">
                <a16:creationId xmlns:a16="http://schemas.microsoft.com/office/drawing/2014/main" id="{ED6F7E96-AABA-44E4-8A20-E53ACC2127EF}"/>
              </a:ext>
            </a:extLst>
          </p:cNvPr>
          <p:cNvSpPr>
            <a:spLocks noGrp="1"/>
          </p:cNvSpPr>
          <p:nvPr>
            <p:ph idx="1"/>
          </p:nvPr>
        </p:nvSpPr>
        <p:spPr>
          <a:xfrm>
            <a:off x="457200" y="1200151"/>
            <a:ext cx="8229600" cy="3394472"/>
          </a:xfrm>
        </p:spPr>
        <p:txBody>
          <a:bodyPr>
            <a:normAutofit/>
          </a:bodyPr>
          <a:lstStyle/>
          <a:p>
            <a:r>
              <a:rPr lang="en-GB" sz="1600"/>
              <a:t>Handbook, portfolio and module guides</a:t>
            </a:r>
          </a:p>
          <a:p>
            <a:r>
              <a:rPr lang="en-GB" sz="1600"/>
              <a:t>Programme is supported by a Preceptorship team</a:t>
            </a:r>
          </a:p>
          <a:p>
            <a:r>
              <a:rPr lang="en-GB" sz="1600"/>
              <a:t>Module two supported by QI team</a:t>
            </a:r>
          </a:p>
          <a:p>
            <a:r>
              <a:rPr lang="en-GB" sz="1600"/>
              <a:t>Each Preceptee is supported through the programme by a departmental Preceptor (Initial Preceptor training provided)</a:t>
            </a:r>
          </a:p>
          <a:p>
            <a:r>
              <a:rPr lang="en-GB" sz="1600"/>
              <a:t>Electronic supervision log</a:t>
            </a:r>
          </a:p>
        </p:txBody>
      </p:sp>
    </p:spTree>
    <p:extLst>
      <p:ext uri="{BB962C8B-B14F-4D97-AF65-F5344CB8AC3E}">
        <p14:creationId xmlns:p14="http://schemas.microsoft.com/office/powerpoint/2010/main" val="655643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393402" y="447277"/>
            <a:ext cx="8229600" cy="857250"/>
          </a:xfrm>
        </p:spPr>
        <p:txBody>
          <a:bodyPr>
            <a:normAutofit/>
          </a:bodyPr>
          <a:lstStyle/>
          <a:p>
            <a:r>
              <a:rPr lang="en-GB" sz="3200" dirty="0">
                <a:solidFill>
                  <a:srgbClr val="AE2473"/>
                </a:solidFill>
              </a:rPr>
              <a:t>Overcoming challenges</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57200" y="1301751"/>
            <a:ext cx="8229600" cy="3394472"/>
          </a:xfrm>
        </p:spPr>
        <p:txBody>
          <a:bodyPr vert="horz" lIns="91440" tIns="45720" rIns="91440" bIns="45720" rtlCol="0" anchor="t">
            <a:normAutofit/>
          </a:bodyPr>
          <a:lstStyle/>
          <a:p>
            <a:r>
              <a:rPr lang="en-GB" sz="1600" dirty="0"/>
              <a:t>Challenge of integrating 7 additional professional groups into programme</a:t>
            </a:r>
          </a:p>
          <a:p>
            <a:r>
              <a:rPr lang="en-GB" sz="1600" dirty="0"/>
              <a:t>Evolving multi-professional programme but recognising specific needs</a:t>
            </a:r>
          </a:p>
          <a:p>
            <a:r>
              <a:rPr lang="en-GB" sz="1600" dirty="0"/>
              <a:t>Concept of Preceptorship</a:t>
            </a:r>
          </a:p>
          <a:p>
            <a:r>
              <a:rPr lang="en-GB" sz="1600" dirty="0"/>
              <a:t>Further challenge of Speech and Language Therapy (SLT) incorporation</a:t>
            </a:r>
          </a:p>
          <a:p>
            <a:r>
              <a:rPr lang="en-GB" sz="1600" dirty="0"/>
              <a:t>Investigating SLT entry into module 2</a:t>
            </a:r>
          </a:p>
        </p:txBody>
      </p:sp>
    </p:spTree>
    <p:extLst>
      <p:ext uri="{BB962C8B-B14F-4D97-AF65-F5344CB8AC3E}">
        <p14:creationId xmlns:p14="http://schemas.microsoft.com/office/powerpoint/2010/main" val="90986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342901"/>
            <a:ext cx="8229600" cy="857250"/>
          </a:xfrm>
        </p:spPr>
        <p:txBody>
          <a:bodyPr>
            <a:normAutofit/>
          </a:bodyPr>
          <a:lstStyle/>
          <a:p>
            <a:r>
              <a:rPr lang="en-GB" sz="3200">
                <a:solidFill>
                  <a:srgbClr val="AE2473"/>
                </a:solidFill>
              </a:rPr>
              <a:t>Impact of programme </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57200" y="1200151"/>
            <a:ext cx="8229600" cy="3394472"/>
          </a:xfrm>
        </p:spPr>
        <p:txBody>
          <a:bodyPr vert="horz" lIns="91440" tIns="45720" rIns="91440" bIns="45720" rtlCol="0" anchor="t">
            <a:normAutofit/>
          </a:bodyPr>
          <a:lstStyle/>
          <a:p>
            <a:r>
              <a:rPr lang="en-GB" sz="1600"/>
              <a:t>AHP cohort launched in July 2021 – initial subjective feedback good</a:t>
            </a:r>
          </a:p>
          <a:p>
            <a:r>
              <a:rPr lang="en-GB" sz="1600"/>
              <a:t>First Nursing and Midwifery cohort reaching end of programme currently</a:t>
            </a:r>
          </a:p>
          <a:p>
            <a:r>
              <a:rPr lang="en-GB" sz="1600"/>
              <a:t>Impact measured through Integrated Evaluation Framework</a:t>
            </a:r>
          </a:p>
          <a:p>
            <a:r>
              <a:rPr lang="en-GB" sz="1600"/>
              <a:t>Aims of improved staff retention, staff wellbeing and patient care, safety and experience</a:t>
            </a:r>
          </a:p>
        </p:txBody>
      </p:sp>
    </p:spTree>
    <p:extLst>
      <p:ext uri="{BB962C8B-B14F-4D97-AF65-F5344CB8AC3E}">
        <p14:creationId xmlns:p14="http://schemas.microsoft.com/office/powerpoint/2010/main" val="26611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2251-D2E8-4BBE-A670-F570713D9AFC}"/>
              </a:ext>
            </a:extLst>
          </p:cNvPr>
          <p:cNvSpPr>
            <a:spLocks noGrp="1"/>
          </p:cNvSpPr>
          <p:nvPr>
            <p:ph type="title"/>
          </p:nvPr>
        </p:nvSpPr>
        <p:spPr>
          <a:xfrm>
            <a:off x="457200" y="371930"/>
            <a:ext cx="8229600" cy="857250"/>
          </a:xfrm>
        </p:spPr>
        <p:txBody>
          <a:bodyPr>
            <a:normAutofit/>
          </a:bodyPr>
          <a:lstStyle/>
          <a:p>
            <a:r>
              <a:rPr lang="en-GB" sz="3200">
                <a:solidFill>
                  <a:srgbClr val="AE2473"/>
                </a:solidFill>
              </a:rPr>
              <a:t>Future</a:t>
            </a:r>
          </a:p>
        </p:txBody>
      </p:sp>
      <p:sp>
        <p:nvSpPr>
          <p:cNvPr id="3" name="Content Placeholder 2">
            <a:extLst>
              <a:ext uri="{FF2B5EF4-FFF2-40B4-BE49-F238E27FC236}">
                <a16:creationId xmlns:a16="http://schemas.microsoft.com/office/drawing/2014/main" id="{F4B64327-F925-41AD-BCC3-C40DAFE6FD5D}"/>
              </a:ext>
            </a:extLst>
          </p:cNvPr>
          <p:cNvSpPr>
            <a:spLocks noGrp="1"/>
          </p:cNvSpPr>
          <p:nvPr>
            <p:ph idx="1"/>
          </p:nvPr>
        </p:nvSpPr>
        <p:spPr>
          <a:xfrm>
            <a:off x="457200" y="1229180"/>
            <a:ext cx="8229600" cy="3394472"/>
          </a:xfrm>
        </p:spPr>
        <p:txBody>
          <a:bodyPr>
            <a:normAutofit/>
          </a:bodyPr>
          <a:lstStyle/>
          <a:p>
            <a:r>
              <a:rPr lang="en-GB" sz="1600"/>
              <a:t>Planning for ‘Beyond Preceptorship’ (year 2 programme)</a:t>
            </a:r>
          </a:p>
          <a:p>
            <a:r>
              <a:rPr lang="en-GB" sz="1600"/>
              <a:t>Implement in-house ‘Supporting Professional Development’ level 7 accredited module (CPD for Preceptors)</a:t>
            </a:r>
          </a:p>
        </p:txBody>
      </p:sp>
    </p:spTree>
    <p:extLst>
      <p:ext uri="{BB962C8B-B14F-4D97-AF65-F5344CB8AC3E}">
        <p14:creationId xmlns:p14="http://schemas.microsoft.com/office/powerpoint/2010/main" val="303543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407-2B03-4C36-B27B-CAD889BDA23A}"/>
              </a:ext>
            </a:extLst>
          </p:cNvPr>
          <p:cNvSpPr>
            <a:spLocks noGrp="1"/>
          </p:cNvSpPr>
          <p:nvPr>
            <p:ph type="title"/>
          </p:nvPr>
        </p:nvSpPr>
        <p:spPr>
          <a:xfrm>
            <a:off x="372914" y="-151200"/>
            <a:ext cx="8627085" cy="3438462"/>
          </a:xfrm>
        </p:spPr>
        <p:txBody>
          <a:bodyPr/>
          <a:lstStyle/>
          <a:p>
            <a:pPr algn="l"/>
            <a:r>
              <a:rPr lang="en-US" sz="3200" dirty="0">
                <a:solidFill>
                  <a:schemeClr val="bg1"/>
                </a:solidFill>
              </a:rPr>
              <a:t>Case study two:</a:t>
            </a:r>
            <a:br>
              <a:rPr lang="en-US" sz="3200" dirty="0">
                <a:solidFill>
                  <a:schemeClr val="bg1"/>
                </a:solidFill>
              </a:rPr>
            </a:br>
            <a:r>
              <a:rPr lang="en-US" sz="3200" dirty="0">
                <a:solidFill>
                  <a:schemeClr val="bg1"/>
                </a:solidFill>
              </a:rPr>
              <a:t> </a:t>
            </a:r>
            <a:br>
              <a:rPr lang="en-US" sz="3200" dirty="0">
                <a:solidFill>
                  <a:schemeClr val="bg1"/>
                </a:solidFill>
              </a:rPr>
            </a:br>
            <a:r>
              <a:rPr lang="en-US" sz="3200" dirty="0">
                <a:solidFill>
                  <a:schemeClr val="bg1"/>
                </a:solidFill>
              </a:rPr>
              <a:t>St Georges University Hospitals NHS Foundation Trust - AHP Preceptorship</a:t>
            </a:r>
            <a:br>
              <a:rPr lang="en-US" sz="3200" dirty="0"/>
            </a:br>
            <a:br>
              <a:rPr lang="en-US" sz="3200" dirty="0"/>
            </a:br>
            <a:r>
              <a:rPr lang="en-US" sz="2000" b="0" dirty="0">
                <a:solidFill>
                  <a:schemeClr val="bg1"/>
                </a:solidFill>
              </a:rPr>
              <a:t>Louise McGregor - Professional Lead Physiotherapy</a:t>
            </a:r>
            <a:endParaRPr lang="en-US" sz="2000" dirty="0">
              <a:solidFill>
                <a:schemeClr val="bg1"/>
              </a:solidFill>
            </a:endParaRPr>
          </a:p>
        </p:txBody>
      </p:sp>
    </p:spTree>
    <p:extLst>
      <p:ext uri="{BB962C8B-B14F-4D97-AF65-F5344CB8AC3E}">
        <p14:creationId xmlns:p14="http://schemas.microsoft.com/office/powerpoint/2010/main" val="55811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424545"/>
            <a:ext cx="8229600" cy="857250"/>
          </a:xfrm>
        </p:spPr>
        <p:txBody>
          <a:bodyPr>
            <a:normAutofit/>
          </a:bodyPr>
          <a:lstStyle/>
          <a:p>
            <a:r>
              <a:rPr lang="en-GB" sz="3200">
                <a:solidFill>
                  <a:srgbClr val="AE2473"/>
                </a:solidFill>
              </a:rPr>
              <a:t>Overview of Programme</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558800" y="1324483"/>
            <a:ext cx="8229600" cy="3394472"/>
          </a:xfrm>
        </p:spPr>
        <p:txBody>
          <a:bodyPr vert="horz" lIns="91440" tIns="45720" rIns="91440" bIns="45720" rtlCol="0" anchor="t">
            <a:normAutofit/>
          </a:bodyPr>
          <a:lstStyle/>
          <a:p>
            <a:pPr marL="0" indent="0">
              <a:spcBef>
                <a:spcPct val="0"/>
              </a:spcBef>
              <a:buNone/>
            </a:pPr>
            <a:r>
              <a:rPr lang="en-GB">
                <a:solidFill>
                  <a:srgbClr val="005EB8"/>
                </a:solidFill>
                <a:ea typeface="+mj-ea"/>
              </a:rPr>
              <a:t>Preceptorship for new graduates</a:t>
            </a:r>
          </a:p>
          <a:p>
            <a:pPr lvl="1">
              <a:buFont typeface="Arial" panose="020B0604020202020204" pitchFamily="34" charset="0"/>
              <a:buChar char="•"/>
            </a:pPr>
            <a:r>
              <a:rPr lang="en-GB" sz="1600"/>
              <a:t>Physiotherapy and Occupational Therapy (PT/OT) programme established (under review due to new standards)</a:t>
            </a:r>
          </a:p>
          <a:p>
            <a:pPr lvl="1">
              <a:buFont typeface="Arial" panose="020B0604020202020204" pitchFamily="34" charset="0"/>
              <a:buChar char="•"/>
            </a:pPr>
            <a:r>
              <a:rPr lang="en-GB" sz="1600"/>
              <a:t>Scoping of preceptorship for radiography, speech and language therapy and dietetics with the Professional Leads completed</a:t>
            </a:r>
            <a:endParaRPr lang="en-US" sz="1600"/>
          </a:p>
        </p:txBody>
      </p:sp>
    </p:spTree>
    <p:extLst>
      <p:ext uri="{BB962C8B-B14F-4D97-AF65-F5344CB8AC3E}">
        <p14:creationId xmlns:p14="http://schemas.microsoft.com/office/powerpoint/2010/main" val="2547070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556DF3-80C1-4038-AC05-8F7CDE232C41}"/>
              </a:ext>
            </a:extLst>
          </p:cNvPr>
          <p:cNvSpPr>
            <a:spLocks noGrp="1"/>
          </p:cNvSpPr>
          <p:nvPr>
            <p:ph type="title"/>
          </p:nvPr>
        </p:nvSpPr>
        <p:spPr>
          <a:xfrm>
            <a:off x="457200" y="342901"/>
            <a:ext cx="8229600" cy="857250"/>
          </a:xfrm>
        </p:spPr>
        <p:txBody>
          <a:bodyPr>
            <a:normAutofit/>
          </a:bodyPr>
          <a:lstStyle/>
          <a:p>
            <a:r>
              <a:rPr lang="en-GB" sz="3200">
                <a:solidFill>
                  <a:srgbClr val="AE2473"/>
                </a:solidFill>
              </a:rPr>
              <a:t>Overview of Programme</a:t>
            </a:r>
          </a:p>
        </p:txBody>
      </p:sp>
      <p:sp>
        <p:nvSpPr>
          <p:cNvPr id="7" name="Content Placeholder 2">
            <a:extLst>
              <a:ext uri="{FF2B5EF4-FFF2-40B4-BE49-F238E27FC236}">
                <a16:creationId xmlns:a16="http://schemas.microsoft.com/office/drawing/2014/main" id="{565B3296-9AE7-4075-9D20-5B1B87AECB9C}"/>
              </a:ext>
            </a:extLst>
          </p:cNvPr>
          <p:cNvSpPr>
            <a:spLocks noGrp="1"/>
          </p:cNvSpPr>
          <p:nvPr>
            <p:ph idx="1"/>
          </p:nvPr>
        </p:nvSpPr>
        <p:spPr>
          <a:xfrm>
            <a:off x="558800" y="1200151"/>
            <a:ext cx="8229600" cy="3394472"/>
          </a:xfrm>
        </p:spPr>
        <p:txBody>
          <a:bodyPr vert="horz" lIns="91440" tIns="45720" rIns="91440" bIns="45720" rtlCol="0" anchor="t">
            <a:normAutofit/>
          </a:bodyPr>
          <a:lstStyle/>
          <a:p>
            <a:pPr marL="0" indent="0">
              <a:spcBef>
                <a:spcPct val="0"/>
              </a:spcBef>
              <a:buNone/>
            </a:pPr>
            <a:r>
              <a:rPr lang="en-GB">
                <a:solidFill>
                  <a:srgbClr val="005EB8"/>
                </a:solidFill>
                <a:ea typeface="+mj-ea"/>
              </a:rPr>
              <a:t>Length/structure of programme PT/OT</a:t>
            </a:r>
          </a:p>
          <a:p>
            <a:pPr lvl="1">
              <a:buFont typeface="Arial" panose="020B0604020202020204" pitchFamily="34" charset="0"/>
              <a:buChar char="•"/>
            </a:pPr>
            <a:r>
              <a:rPr lang="en-GB" sz="1600"/>
              <a:t>Preceptor/preceptee meeting within 4 weeks of employment</a:t>
            </a:r>
          </a:p>
          <a:p>
            <a:pPr lvl="1">
              <a:buFont typeface="Arial" panose="020B0604020202020204" pitchFamily="34" charset="0"/>
              <a:buChar char="•"/>
            </a:pPr>
            <a:r>
              <a:rPr lang="en-GB" sz="1600"/>
              <a:t>Identification of learning needs to meet the preceptorship outline based on KSF 8 dimensions </a:t>
            </a:r>
          </a:p>
          <a:p>
            <a:pPr lvl="1">
              <a:buFont typeface="Arial" panose="020B0604020202020204" pitchFamily="34" charset="0"/>
              <a:buChar char="•"/>
            </a:pPr>
            <a:r>
              <a:rPr lang="en-GB" sz="1600"/>
              <a:t>Range of learning opportunities including clinical supervision, In Service Training, simulation training, self-directed learning</a:t>
            </a:r>
          </a:p>
          <a:p>
            <a:pPr lvl="1">
              <a:buFont typeface="Arial" panose="020B0604020202020204" pitchFamily="34" charset="0"/>
              <a:buChar char="•"/>
            </a:pPr>
            <a:r>
              <a:rPr lang="en-GB" sz="1600"/>
              <a:t>Exploring attendance at Trust Nursing “Mental Health and Parity of Esteem” study day</a:t>
            </a:r>
          </a:p>
          <a:p>
            <a:pPr marL="457200" lvl="1" indent="0">
              <a:buNone/>
            </a:pPr>
            <a:endParaRPr lang="en-GB"/>
          </a:p>
          <a:p>
            <a:pPr lvl="1">
              <a:buFont typeface="Arial" panose="020B0604020202020204" pitchFamily="34" charset="0"/>
              <a:buChar char="•"/>
            </a:pPr>
            <a:endParaRPr lang="en-GB"/>
          </a:p>
          <a:p>
            <a:pPr lvl="1">
              <a:buFont typeface="Arial" panose="020B0604020202020204" pitchFamily="34" charset="0"/>
              <a:buChar char="•"/>
            </a:pPr>
            <a:endParaRPr lang="en-GB"/>
          </a:p>
          <a:p>
            <a:pPr lvl="1">
              <a:buFont typeface="Arial" panose="020B0604020202020204" pitchFamily="34" charset="0"/>
              <a:buChar char="•"/>
            </a:pPr>
            <a:endParaRPr lang="en-GB"/>
          </a:p>
          <a:p>
            <a:pPr lvl="1">
              <a:buFont typeface="Arial" panose="020B0604020202020204" pitchFamily="34" charset="0"/>
              <a:buChar char="•"/>
            </a:pPr>
            <a:endParaRPr lang="en-GB"/>
          </a:p>
          <a:p>
            <a:pPr marL="457200" lvl="1" indent="0">
              <a:buNone/>
            </a:pPr>
            <a:endParaRPr lang="en-GB"/>
          </a:p>
        </p:txBody>
      </p:sp>
    </p:spTree>
    <p:extLst>
      <p:ext uri="{BB962C8B-B14F-4D97-AF65-F5344CB8AC3E}">
        <p14:creationId xmlns:p14="http://schemas.microsoft.com/office/powerpoint/2010/main" val="313622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870B45-2C3D-4E38-A098-D1BDE21B79FD}"/>
              </a:ext>
            </a:extLst>
          </p:cNvPr>
          <p:cNvSpPr txBox="1">
            <a:spLocks/>
          </p:cNvSpPr>
          <p:nvPr/>
        </p:nvSpPr>
        <p:spPr>
          <a:xfrm>
            <a:off x="516268" y="514649"/>
            <a:ext cx="8229600" cy="857250"/>
          </a:xfrm>
          <a:prstGeom prst="rect">
            <a:avLst/>
          </a:prstGeom>
        </p:spPr>
        <p:txBody>
          <a:bodyPr/>
          <a:lstStyle>
            <a:lvl1pPr algn="l" defTabSz="457200" rtl="0" eaLnBrk="1" latinLnBrk="0" hangingPunct="1">
              <a:spcBef>
                <a:spcPct val="0"/>
              </a:spcBef>
              <a:buNone/>
              <a:defRPr sz="2800" b="1" kern="1200">
                <a:solidFill>
                  <a:srgbClr val="005EB8"/>
                </a:solidFill>
                <a:latin typeface="Arial"/>
                <a:ea typeface="+mj-ea"/>
                <a:cs typeface="Arial"/>
              </a:defRPr>
            </a:lvl1pPr>
          </a:lstStyle>
          <a:p>
            <a:r>
              <a:rPr lang="en-GB" sz="3200">
                <a:solidFill>
                  <a:srgbClr val="AE2473"/>
                </a:solidFill>
              </a:rPr>
              <a:t>Overview of Programme</a:t>
            </a:r>
          </a:p>
        </p:txBody>
      </p:sp>
      <p:sp>
        <p:nvSpPr>
          <p:cNvPr id="5" name="Content Placeholder 2">
            <a:extLst>
              <a:ext uri="{FF2B5EF4-FFF2-40B4-BE49-F238E27FC236}">
                <a16:creationId xmlns:a16="http://schemas.microsoft.com/office/drawing/2014/main" id="{3DAB4F8A-8B30-4E22-900A-E04C81AE0ACD}"/>
              </a:ext>
            </a:extLst>
          </p:cNvPr>
          <p:cNvSpPr txBox="1">
            <a:spLocks/>
          </p:cNvSpPr>
          <p:nvPr/>
        </p:nvSpPr>
        <p:spPr>
          <a:xfrm>
            <a:off x="558800" y="1295002"/>
            <a:ext cx="8229600" cy="3394472"/>
          </a:xfrm>
          <a:prstGeom prst="rect">
            <a:avLst/>
          </a:prstGeom>
        </p:spPr>
        <p:txBody>
          <a:bodyPr lIns="91440" tIns="45720" rIns="91440" bIns="45720" anchor="t">
            <a:normAutofit/>
          </a:bodyPr>
          <a:lst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a:solidFill>
                  <a:srgbClr val="005EB8"/>
                </a:solidFill>
                <a:ea typeface="+mj-ea"/>
              </a:rPr>
              <a:t>Length/structure of programme PT/OT</a:t>
            </a:r>
          </a:p>
          <a:p>
            <a:pPr lvl="1">
              <a:buFont typeface="Arial" panose="020B0604020202020204" pitchFamily="34" charset="0"/>
              <a:buChar char="•"/>
            </a:pPr>
            <a:r>
              <a:rPr lang="en-GB" sz="1600"/>
              <a:t>Regular meetings with preceptor/preceptee plus 6 month and 12 month review meeting</a:t>
            </a:r>
          </a:p>
          <a:p>
            <a:pPr lvl="1">
              <a:buFont typeface="Arial" panose="020B0604020202020204" pitchFamily="34" charset="0"/>
              <a:buChar char="•"/>
            </a:pPr>
            <a:r>
              <a:rPr lang="en-GB" sz="1600"/>
              <a:t>Preceptee collects range of evidence to demonstrate competence in KSF dimensions (building into Continuing Professional Development portfolio)</a:t>
            </a:r>
          </a:p>
          <a:p>
            <a:pPr lvl="1">
              <a:buFont typeface="Arial" panose="020B0604020202020204" pitchFamily="34" charset="0"/>
              <a:buChar char="•"/>
            </a:pPr>
            <a:r>
              <a:rPr lang="en-GB" sz="1600"/>
              <a:t>12 month programme in total</a:t>
            </a:r>
          </a:p>
          <a:p>
            <a:pPr marL="457200" lvl="1" indent="0">
              <a:buNone/>
            </a:pPr>
            <a:endParaRPr lang="en-GB"/>
          </a:p>
          <a:p>
            <a:pPr lvl="1">
              <a:buFont typeface="Arial" panose="020B0604020202020204" pitchFamily="34" charset="0"/>
              <a:buChar char="•"/>
            </a:pPr>
            <a:endParaRPr lang="en-GB"/>
          </a:p>
          <a:p>
            <a:pPr lvl="1">
              <a:buFont typeface="Arial" panose="020B0604020202020204" pitchFamily="34" charset="0"/>
              <a:buChar char="•"/>
            </a:pPr>
            <a:endParaRPr lang="en-GB"/>
          </a:p>
          <a:p>
            <a:pPr marL="457200" lvl="1" indent="0">
              <a:buFont typeface="Arial"/>
              <a:buNone/>
            </a:pPr>
            <a:endParaRPr lang="en-GB"/>
          </a:p>
        </p:txBody>
      </p:sp>
    </p:spTree>
    <p:extLst>
      <p:ext uri="{BB962C8B-B14F-4D97-AF65-F5344CB8AC3E}">
        <p14:creationId xmlns:p14="http://schemas.microsoft.com/office/powerpoint/2010/main" val="2948675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88D50D-C720-4DD3-AFC9-04F2028E7DC8}"/>
              </a:ext>
            </a:extLst>
          </p:cNvPr>
          <p:cNvSpPr txBox="1">
            <a:spLocks/>
          </p:cNvSpPr>
          <p:nvPr/>
        </p:nvSpPr>
        <p:spPr>
          <a:xfrm>
            <a:off x="457200" y="604705"/>
            <a:ext cx="8229600" cy="857250"/>
          </a:xfrm>
          <a:prstGeom prst="rect">
            <a:avLst/>
          </a:prstGeom>
        </p:spPr>
        <p:txBody>
          <a:bodyPr/>
          <a:lstStyle>
            <a:lvl1pPr algn="l" defTabSz="457200" rtl="0" eaLnBrk="1" latinLnBrk="0" hangingPunct="1">
              <a:spcBef>
                <a:spcPct val="0"/>
              </a:spcBef>
              <a:buNone/>
              <a:defRPr sz="2800" b="1" kern="1200">
                <a:solidFill>
                  <a:srgbClr val="005EB8"/>
                </a:solidFill>
                <a:latin typeface="Arial"/>
                <a:ea typeface="+mj-ea"/>
                <a:cs typeface="Arial"/>
              </a:defRPr>
            </a:lvl1pPr>
          </a:lstStyle>
          <a:p>
            <a:r>
              <a:rPr lang="en-GB" sz="3200" dirty="0">
                <a:solidFill>
                  <a:srgbClr val="AE2473"/>
                </a:solidFill>
              </a:rPr>
              <a:t>Return to Practice</a:t>
            </a:r>
          </a:p>
        </p:txBody>
      </p:sp>
      <p:sp>
        <p:nvSpPr>
          <p:cNvPr id="5" name="Content Placeholder 2">
            <a:extLst>
              <a:ext uri="{FF2B5EF4-FFF2-40B4-BE49-F238E27FC236}">
                <a16:creationId xmlns:a16="http://schemas.microsoft.com/office/drawing/2014/main" id="{082C085E-8925-498C-A295-84A5CD91410A}"/>
              </a:ext>
            </a:extLst>
          </p:cNvPr>
          <p:cNvSpPr txBox="1">
            <a:spLocks/>
          </p:cNvSpPr>
          <p:nvPr/>
        </p:nvSpPr>
        <p:spPr>
          <a:xfrm>
            <a:off x="457200" y="1291827"/>
            <a:ext cx="8229600" cy="3394472"/>
          </a:xfrm>
          <a:prstGeom prst="rect">
            <a:avLst/>
          </a:prstGeom>
        </p:spPr>
        <p:txBody>
          <a:bodyPr lIns="91440" tIns="45720" rIns="91440" bIns="45720" anchor="t"/>
          <a:lst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solidFill>
                  <a:srgbClr val="005EB8"/>
                </a:solidFill>
                <a:ea typeface="+mj-ea"/>
              </a:rPr>
              <a:t>AHP framework for Return to Practice completed </a:t>
            </a:r>
            <a:r>
              <a:rPr lang="en-GB"/>
              <a:t>- </a:t>
            </a:r>
            <a:r>
              <a:rPr lang="en-GB" sz="1800"/>
              <a:t>collaboration with SWL (South West London) faculty</a:t>
            </a:r>
            <a:endParaRPr lang="en-GB" sz="1800" b="1"/>
          </a:p>
          <a:p>
            <a:r>
              <a:rPr lang="en-GB" sz="1600"/>
              <a:t>Actively recruiting our first Return To Practice OT </a:t>
            </a:r>
          </a:p>
          <a:p>
            <a:r>
              <a:rPr lang="en-GB" sz="1600"/>
              <a:t>Planning on advertising and promoting Return to Practice (RTP) SWL recruitment hub Feb 2023</a:t>
            </a:r>
          </a:p>
          <a:p>
            <a:pPr marL="0" indent="0">
              <a:buFont typeface="Arial"/>
              <a:buNone/>
            </a:pPr>
            <a:endParaRPr lang="en-GB"/>
          </a:p>
        </p:txBody>
      </p:sp>
    </p:spTree>
    <p:extLst>
      <p:ext uri="{BB962C8B-B14F-4D97-AF65-F5344CB8AC3E}">
        <p14:creationId xmlns:p14="http://schemas.microsoft.com/office/powerpoint/2010/main" val="293088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nvPr>
        </p:nvSpPr>
        <p:spPr>
          <a:xfrm>
            <a:off x="329973" y="22700"/>
            <a:ext cx="8814027" cy="1039000"/>
          </a:xfrm>
          <a:solidFill>
            <a:schemeClr val="bg1"/>
          </a:solidFill>
        </p:spPr>
        <p:txBody>
          <a:bodyPr vert="horz" lIns="91440" tIns="45720" rIns="91440" bIns="45720" rtlCol="0">
            <a:normAutofit/>
          </a:bodyPr>
          <a:lstStyle/>
          <a:p>
            <a:pPr defTabSz="914400"/>
            <a:r>
              <a:rPr lang="en-US" sz="3200" dirty="0">
                <a:solidFill>
                  <a:srgbClr val="AE2473"/>
                </a:solidFill>
              </a:rPr>
              <a:t>Readiness Framework - AADDE </a:t>
            </a:r>
          </a:p>
        </p:txBody>
      </p:sp>
      <p:sp>
        <p:nvSpPr>
          <p:cNvPr id="3" name="TextBox 2">
            <a:extLst>
              <a:ext uri="{FF2B5EF4-FFF2-40B4-BE49-F238E27FC236}">
                <a16:creationId xmlns:a16="http://schemas.microsoft.com/office/drawing/2014/main" id="{D805C6DA-A844-4111-A3A9-9B95ADF3B19B}"/>
              </a:ext>
            </a:extLst>
          </p:cNvPr>
          <p:cNvSpPr txBox="1"/>
          <p:nvPr/>
        </p:nvSpPr>
        <p:spPr>
          <a:xfrm>
            <a:off x="3774659" y="2857555"/>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8" name="TextBox 7">
            <a:extLst>
              <a:ext uri="{FF2B5EF4-FFF2-40B4-BE49-F238E27FC236}">
                <a16:creationId xmlns:a16="http://schemas.microsoft.com/office/drawing/2014/main" id="{A8101A99-8538-408C-85F2-76FB7721D043}"/>
              </a:ext>
            </a:extLst>
          </p:cNvPr>
          <p:cNvSpPr txBox="1"/>
          <p:nvPr/>
        </p:nvSpPr>
        <p:spPr>
          <a:xfrm>
            <a:off x="4700968" y="3041250"/>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9" name="TextBox 8">
            <a:extLst>
              <a:ext uri="{FF2B5EF4-FFF2-40B4-BE49-F238E27FC236}">
                <a16:creationId xmlns:a16="http://schemas.microsoft.com/office/drawing/2014/main" id="{C9E7C03F-729F-4C5C-992C-56E2209AEC3C}"/>
              </a:ext>
            </a:extLst>
          </p:cNvPr>
          <p:cNvSpPr txBox="1"/>
          <p:nvPr/>
        </p:nvSpPr>
        <p:spPr>
          <a:xfrm>
            <a:off x="5734088" y="3296384"/>
            <a:ext cx="773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solidFill>
                <a:srgbClr val="FF0000"/>
              </a:solidFill>
              <a:cs typeface="Calibri"/>
            </a:endParaRPr>
          </a:p>
        </p:txBody>
      </p:sp>
      <p:sp>
        <p:nvSpPr>
          <p:cNvPr id="11" name="TextBox 10">
            <a:extLst>
              <a:ext uri="{FF2B5EF4-FFF2-40B4-BE49-F238E27FC236}">
                <a16:creationId xmlns:a16="http://schemas.microsoft.com/office/drawing/2014/main" id="{7A2888D4-8358-46FC-82C8-656973460EF5}"/>
              </a:ext>
            </a:extLst>
          </p:cNvPr>
          <p:cNvSpPr txBox="1"/>
          <p:nvPr/>
        </p:nvSpPr>
        <p:spPr>
          <a:xfrm>
            <a:off x="3174500" y="3668053"/>
            <a:ext cx="27380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solidFill>
                <a:srgbClr val="FF0000"/>
              </a:solidFill>
              <a:cs typeface="Calibri"/>
            </a:endParaRPr>
          </a:p>
        </p:txBody>
      </p:sp>
      <p:sp>
        <p:nvSpPr>
          <p:cNvPr id="12" name="TextBox 11">
            <a:extLst>
              <a:ext uri="{FF2B5EF4-FFF2-40B4-BE49-F238E27FC236}">
                <a16:creationId xmlns:a16="http://schemas.microsoft.com/office/drawing/2014/main" id="{1E1AF6C8-9068-4FC0-8E86-8900911234E2}"/>
              </a:ext>
            </a:extLst>
          </p:cNvPr>
          <p:cNvSpPr txBox="1"/>
          <p:nvPr/>
        </p:nvSpPr>
        <p:spPr>
          <a:xfrm>
            <a:off x="3197669" y="3854369"/>
            <a:ext cx="173082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solidFill>
                <a:srgbClr val="0070C0"/>
              </a:solidFill>
              <a:cs typeface="Calibri"/>
            </a:endParaRPr>
          </a:p>
        </p:txBody>
      </p:sp>
      <p:sp>
        <p:nvSpPr>
          <p:cNvPr id="2" name="TextBox 1">
            <a:extLst>
              <a:ext uri="{FF2B5EF4-FFF2-40B4-BE49-F238E27FC236}">
                <a16:creationId xmlns:a16="http://schemas.microsoft.com/office/drawing/2014/main" id="{BB6E6723-FEF2-4479-E118-80583F2EFFCD}"/>
              </a:ext>
            </a:extLst>
          </p:cNvPr>
          <p:cNvSpPr txBox="1"/>
          <p:nvPr/>
        </p:nvSpPr>
        <p:spPr>
          <a:xfrm>
            <a:off x="-90487" y="95664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AC17FEAD-A77C-3184-1CCB-A9D15692E4E6}"/>
              </a:ext>
            </a:extLst>
          </p:cNvPr>
          <p:cNvSpPr txBox="1"/>
          <p:nvPr/>
        </p:nvSpPr>
        <p:spPr>
          <a:xfrm>
            <a:off x="415848" y="855117"/>
            <a:ext cx="86278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cs typeface="Arial" panose="020B0604020202020204" pitchFamily="34" charset="0"/>
              </a:rPr>
              <a:t>There are 5 elements you'll need to consider in developing (or improving) your program.  </a:t>
            </a:r>
          </a:p>
          <a:p>
            <a:r>
              <a:rPr lang="en-US" sz="1600" dirty="0">
                <a:latin typeface="Arial" panose="020B0604020202020204" pitchFamily="34" charset="0"/>
                <a:cs typeface="Arial" panose="020B0604020202020204" pitchFamily="34" charset="0"/>
              </a:rPr>
              <a:t>We will cover these in the next few modules to support your program delivery.</a:t>
            </a:r>
          </a:p>
        </p:txBody>
      </p:sp>
      <p:sp>
        <p:nvSpPr>
          <p:cNvPr id="10" name="Arrow: Down 9">
            <a:extLst>
              <a:ext uri="{FF2B5EF4-FFF2-40B4-BE49-F238E27FC236}">
                <a16:creationId xmlns:a16="http://schemas.microsoft.com/office/drawing/2014/main" id="{D7B40182-CDB7-6A51-F03B-2C043C897424}"/>
              </a:ext>
            </a:extLst>
          </p:cNvPr>
          <p:cNvSpPr/>
          <p:nvPr/>
        </p:nvSpPr>
        <p:spPr>
          <a:xfrm rot="10800000">
            <a:off x="1305025" y="3906275"/>
            <a:ext cx="484632" cy="978408"/>
          </a:xfrm>
          <a:prstGeom prst="downArrow">
            <a:avLst/>
          </a:prstGeom>
          <a:solidFill>
            <a:srgbClr val="70AD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Diagram 14">
            <a:extLst>
              <a:ext uri="{FF2B5EF4-FFF2-40B4-BE49-F238E27FC236}">
                <a16:creationId xmlns:a16="http://schemas.microsoft.com/office/drawing/2014/main" id="{A9D2ABBD-F898-F020-ECAC-FA8F80ED2578}"/>
              </a:ext>
            </a:extLst>
          </p:cNvPr>
          <p:cNvGraphicFramePr/>
          <p:nvPr>
            <p:extLst>
              <p:ext uri="{D42A27DB-BD31-4B8C-83A1-F6EECF244321}">
                <p14:modId xmlns:p14="http://schemas.microsoft.com/office/powerpoint/2010/main" val="3146914060"/>
              </p:ext>
            </p:extLst>
          </p:nvPr>
        </p:nvGraphicFramePr>
        <p:xfrm>
          <a:off x="-1547801" y="1318591"/>
          <a:ext cx="11170772" cy="352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04464A36-FE2E-B3E6-2A36-CBBD93E9B475}"/>
              </a:ext>
            </a:extLst>
          </p:cNvPr>
          <p:cNvSpPr/>
          <p:nvPr/>
        </p:nvSpPr>
        <p:spPr>
          <a:xfrm>
            <a:off x="0" y="0"/>
            <a:ext cx="430319" cy="16905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9064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342901"/>
            <a:ext cx="8229600" cy="857250"/>
          </a:xfrm>
        </p:spPr>
        <p:txBody>
          <a:bodyPr>
            <a:normAutofit/>
          </a:bodyPr>
          <a:lstStyle/>
          <a:p>
            <a:r>
              <a:rPr lang="en-GB" sz="3200">
                <a:solidFill>
                  <a:srgbClr val="AE2473"/>
                </a:solidFill>
              </a:rPr>
              <a:t>Overcoming Challenges</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137885" y="1301751"/>
            <a:ext cx="8229600" cy="3394472"/>
          </a:xfrm>
        </p:spPr>
        <p:txBody>
          <a:bodyPr vert="horz" lIns="91440" tIns="45720" rIns="91440" bIns="45720" rtlCol="0" anchor="t">
            <a:normAutofit/>
          </a:bodyPr>
          <a:lstStyle/>
          <a:p>
            <a:pPr lvl="1">
              <a:buFont typeface="Arial" panose="020B0604020202020204" pitchFamily="34" charset="0"/>
              <a:buChar char="•"/>
            </a:pPr>
            <a:r>
              <a:rPr lang="en-GB" sz="1600"/>
              <a:t>Measuring impact</a:t>
            </a:r>
          </a:p>
          <a:p>
            <a:pPr lvl="1">
              <a:buFont typeface="Arial" panose="020B0604020202020204" pitchFamily="34" charset="0"/>
              <a:buChar char="•"/>
            </a:pPr>
            <a:r>
              <a:rPr lang="en-GB" sz="1600"/>
              <a:t>Range of measures identified but not consistently reported </a:t>
            </a:r>
          </a:p>
          <a:p>
            <a:pPr lvl="1">
              <a:buFont typeface="Arial" panose="020B0604020202020204" pitchFamily="34" charset="0"/>
              <a:buChar char="•"/>
            </a:pPr>
            <a:r>
              <a:rPr lang="en-GB" sz="1600"/>
              <a:t>Raising the profile of preceptorship </a:t>
            </a:r>
          </a:p>
          <a:p>
            <a:pPr lvl="1">
              <a:buFont typeface="Arial" panose="020B0604020202020204" pitchFamily="34" charset="0"/>
              <a:buChar char="•"/>
            </a:pPr>
            <a:r>
              <a:rPr lang="en-GB" sz="1600"/>
              <a:t>Updating preceptorship paperwork in line with new standards and HEE domains- in collaboration with SWL Faculty</a:t>
            </a:r>
          </a:p>
          <a:p>
            <a:pPr lvl="1">
              <a:buFont typeface="Arial" panose="020B0604020202020204" pitchFamily="34" charset="0"/>
              <a:buChar char="•"/>
            </a:pPr>
            <a:r>
              <a:rPr lang="en-GB" sz="1600"/>
              <a:t>Balancing preceptorship objectives with rotation objectives and competencies- requires time and commitment </a:t>
            </a:r>
          </a:p>
          <a:p>
            <a:pPr lvl="1">
              <a:buFont typeface="Arial" panose="020B0604020202020204" pitchFamily="34" charset="0"/>
              <a:buChar char="•"/>
            </a:pPr>
            <a:r>
              <a:rPr lang="en-GB" sz="1600"/>
              <a:t>Ensuring that staff are supported in their role as a preceptor- training for new preceptors</a:t>
            </a:r>
          </a:p>
          <a:p>
            <a:pPr marL="457200" lvl="1" indent="0">
              <a:buNone/>
            </a:pPr>
            <a:endParaRPr lang="en-GB" sz="1600"/>
          </a:p>
        </p:txBody>
      </p:sp>
    </p:spTree>
    <p:extLst>
      <p:ext uri="{BB962C8B-B14F-4D97-AF65-F5344CB8AC3E}">
        <p14:creationId xmlns:p14="http://schemas.microsoft.com/office/powerpoint/2010/main" val="4124910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342901"/>
            <a:ext cx="8229600" cy="857250"/>
          </a:xfrm>
        </p:spPr>
        <p:txBody>
          <a:bodyPr>
            <a:normAutofit/>
          </a:bodyPr>
          <a:lstStyle/>
          <a:p>
            <a:r>
              <a:rPr lang="en-GB" sz="3200">
                <a:solidFill>
                  <a:srgbClr val="AE2473"/>
                </a:solidFill>
              </a:rPr>
              <a:t>Impact of Programme </a:t>
            </a: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57200" y="1214665"/>
            <a:ext cx="8229600" cy="3394472"/>
          </a:xfrm>
        </p:spPr>
        <p:txBody>
          <a:bodyPr>
            <a:normAutofit/>
          </a:bodyPr>
          <a:lstStyle/>
          <a:p>
            <a:r>
              <a:rPr lang="en-GB" sz="1600"/>
              <a:t>Staff retention</a:t>
            </a:r>
          </a:p>
          <a:p>
            <a:r>
              <a:rPr lang="en-GB" sz="1600"/>
              <a:t>Sickness levels</a:t>
            </a:r>
          </a:p>
          <a:p>
            <a:r>
              <a:rPr lang="en-GB" sz="1600"/>
              <a:t>Preceptorship programme satisfies regulatory bodies</a:t>
            </a:r>
          </a:p>
          <a:p>
            <a:r>
              <a:rPr lang="en-GB" sz="1600"/>
              <a:t>Staff feedback- preceptees and preceptors</a:t>
            </a:r>
          </a:p>
        </p:txBody>
      </p:sp>
    </p:spTree>
    <p:extLst>
      <p:ext uri="{BB962C8B-B14F-4D97-AF65-F5344CB8AC3E}">
        <p14:creationId xmlns:p14="http://schemas.microsoft.com/office/powerpoint/2010/main" val="2764689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457200" y="247252"/>
            <a:ext cx="8229600" cy="857250"/>
          </a:xfrm>
        </p:spPr>
        <p:txBody>
          <a:bodyPr>
            <a:normAutofit/>
          </a:bodyPr>
          <a:lstStyle/>
          <a:p>
            <a:r>
              <a:rPr lang="en-US" sz="3200">
                <a:solidFill>
                  <a:srgbClr val="AE2473"/>
                </a:solidFill>
              </a:rPr>
              <a:t>Activity...</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a:xfrm>
            <a:off x="558800" y="1258207"/>
            <a:ext cx="8229600" cy="3394472"/>
          </a:xfrm>
        </p:spPr>
        <p:txBody>
          <a:bodyPr vert="horz" lIns="91440" tIns="45720" rIns="91440" bIns="45720" rtlCol="0" anchor="t">
            <a:normAutofit/>
          </a:bodyPr>
          <a:lstStyle/>
          <a:p>
            <a:r>
              <a:rPr lang="en-US" sz="1600"/>
              <a:t>What might you take from these case studies that you could implement in your </a:t>
            </a:r>
            <a:r>
              <a:rPr lang="en-US" sz="1600" err="1"/>
              <a:t>organisation</a:t>
            </a:r>
            <a:r>
              <a:rPr lang="en-US" sz="1600"/>
              <a:t>?</a:t>
            </a:r>
          </a:p>
          <a:p>
            <a:endParaRPr lang="en-US" i="1">
              <a:solidFill>
                <a:srgbClr val="7030A0"/>
              </a:solidFill>
            </a:endParaRPr>
          </a:p>
          <a:p>
            <a:pPr marL="0" indent="0">
              <a:buNone/>
            </a:pPr>
            <a:endParaRPr lang="en-US" i="1">
              <a:solidFill>
                <a:srgbClr val="7030A0"/>
              </a:solidFill>
            </a:endParaRPr>
          </a:p>
        </p:txBody>
      </p:sp>
    </p:spTree>
    <p:extLst>
      <p:ext uri="{BB962C8B-B14F-4D97-AF65-F5344CB8AC3E}">
        <p14:creationId xmlns:p14="http://schemas.microsoft.com/office/powerpoint/2010/main" val="462745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129E-7269-E73E-B1BC-B8F3B7754962}"/>
              </a:ext>
            </a:extLst>
          </p:cNvPr>
          <p:cNvSpPr>
            <a:spLocks noGrp="1"/>
          </p:cNvSpPr>
          <p:nvPr>
            <p:ph type="title"/>
          </p:nvPr>
        </p:nvSpPr>
        <p:spPr>
          <a:xfrm>
            <a:off x="341086" y="255815"/>
            <a:ext cx="8229600" cy="857250"/>
          </a:xfrm>
        </p:spPr>
        <p:txBody>
          <a:bodyPr>
            <a:normAutofit/>
          </a:bodyPr>
          <a:lstStyle/>
          <a:p>
            <a:r>
              <a:rPr lang="en-US" sz="3200">
                <a:solidFill>
                  <a:srgbClr val="AE2473"/>
                </a:solidFill>
              </a:rPr>
              <a:t>Further support</a:t>
            </a:r>
          </a:p>
        </p:txBody>
      </p:sp>
      <p:sp>
        <p:nvSpPr>
          <p:cNvPr id="3" name="Content Placeholder 2">
            <a:extLst>
              <a:ext uri="{FF2B5EF4-FFF2-40B4-BE49-F238E27FC236}">
                <a16:creationId xmlns:a16="http://schemas.microsoft.com/office/drawing/2014/main" id="{5ED12B33-86F6-0690-AFF7-F83C438E26C8}"/>
              </a:ext>
            </a:extLst>
          </p:cNvPr>
          <p:cNvSpPr>
            <a:spLocks noGrp="1"/>
          </p:cNvSpPr>
          <p:nvPr>
            <p:ph idx="1"/>
          </p:nvPr>
        </p:nvSpPr>
        <p:spPr>
          <a:xfrm>
            <a:off x="457200" y="1243694"/>
            <a:ext cx="8229600" cy="3394472"/>
          </a:xfrm>
        </p:spPr>
        <p:txBody>
          <a:bodyPr vert="horz" lIns="91440" tIns="45720" rIns="91440" bIns="45720" rtlCol="0" anchor="t">
            <a:normAutofit/>
          </a:bodyPr>
          <a:lstStyle/>
          <a:p>
            <a:pPr marL="0" indent="0">
              <a:buNone/>
            </a:pPr>
            <a:r>
              <a:rPr lang="en-US" sz="1600"/>
              <a:t>There is wider support available at </a:t>
            </a:r>
            <a:r>
              <a:rPr lang="en-US" sz="1600" err="1"/>
              <a:t>capitalAHP</a:t>
            </a:r>
            <a:r>
              <a:rPr lang="en-US" sz="1600"/>
              <a:t>:</a:t>
            </a:r>
          </a:p>
          <a:p>
            <a:endParaRPr lang="en-US" sz="1600">
              <a:solidFill>
                <a:srgbClr val="0070C0"/>
              </a:solidFill>
            </a:endParaRPr>
          </a:p>
          <a:p>
            <a:r>
              <a:rPr lang="en-US" sz="1600">
                <a:solidFill>
                  <a:srgbClr val="1D1DFF"/>
                </a:solidFill>
                <a:hlinkClick r:id="rId2">
                  <a:extLst>
                    <a:ext uri="{A12FA001-AC4F-418D-AE19-62706E023703}">
                      <ahyp:hlinkClr xmlns:ahyp="http://schemas.microsoft.com/office/drawing/2018/hyperlinkcolor" val="tx"/>
                    </a:ext>
                  </a:extLst>
                </a:hlinkClick>
              </a:rPr>
              <a:t>AHPLondon@hee.nhs.uk</a:t>
            </a:r>
            <a:endParaRPr lang="en-US" sz="1600">
              <a:solidFill>
                <a:srgbClr val="1D1DFF"/>
              </a:solidFill>
            </a:endParaRPr>
          </a:p>
          <a:p>
            <a:endParaRPr lang="en-US" sz="1600"/>
          </a:p>
          <a:p>
            <a:r>
              <a:rPr lang="en-US" sz="1600"/>
              <a:t>Or our </a:t>
            </a:r>
            <a:r>
              <a:rPr lang="en-US" sz="1600">
                <a:hlinkClick r:id="rId3"/>
              </a:rPr>
              <a:t>Capital AHP Preceptorship website</a:t>
            </a:r>
            <a:r>
              <a:rPr lang="en-US" sz="1600"/>
              <a:t>.</a:t>
            </a:r>
          </a:p>
        </p:txBody>
      </p:sp>
    </p:spTree>
    <p:extLst>
      <p:ext uri="{BB962C8B-B14F-4D97-AF65-F5344CB8AC3E}">
        <p14:creationId xmlns:p14="http://schemas.microsoft.com/office/powerpoint/2010/main" val="1070600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2111" y="339280"/>
            <a:ext cx="8229600" cy="857250"/>
          </a:xfrm>
        </p:spPr>
        <p:txBody>
          <a:bodyPr>
            <a:normAutofit/>
          </a:bodyPr>
          <a:lstStyle/>
          <a:p>
            <a:r>
              <a:rPr lang="en-GB" sz="3200">
                <a:solidFill>
                  <a:srgbClr val="AE2473"/>
                </a:solidFill>
              </a:rPr>
              <a:t>Session review:</a:t>
            </a:r>
            <a:endParaRPr lang="en-GB" sz="3200" dirty="0">
              <a:solidFill>
                <a:srgbClr val="AE2473"/>
              </a:solidFill>
            </a:endParaRPr>
          </a:p>
        </p:txBody>
      </p:sp>
      <p:sp>
        <p:nvSpPr>
          <p:cNvPr id="3" name="Content Placeholder 2">
            <a:extLst>
              <a:ext uri="{FF2B5EF4-FFF2-40B4-BE49-F238E27FC236}">
                <a16:creationId xmlns:a16="http://schemas.microsoft.com/office/drawing/2014/main" id="{6458C1BC-A950-4D9A-B856-892E64757C7F}"/>
              </a:ext>
            </a:extLst>
          </p:cNvPr>
          <p:cNvSpPr>
            <a:spLocks noGrp="1"/>
          </p:cNvSpPr>
          <p:nvPr>
            <p:ph idx="1"/>
          </p:nvPr>
        </p:nvSpPr>
        <p:spPr>
          <a:xfrm>
            <a:off x="462289" y="1196530"/>
            <a:ext cx="8229600" cy="3394472"/>
          </a:xfrm>
        </p:spPr>
        <p:txBody>
          <a:bodyPr vert="horz" lIns="91440" tIns="45720" rIns="91440" bIns="45720" rtlCol="0" anchor="t">
            <a:normAutofit/>
          </a:bodyPr>
          <a:lstStyle/>
          <a:p>
            <a:pPr marL="0" indent="0">
              <a:buNone/>
            </a:pPr>
            <a:r>
              <a:rPr lang="en-GB" sz="1600" dirty="0">
                <a:solidFill>
                  <a:srgbClr val="212121"/>
                </a:solidFill>
              </a:rPr>
              <a:t>Through </a:t>
            </a:r>
            <a:r>
              <a:rPr lang="en-GB" sz="1600">
                <a:solidFill>
                  <a:srgbClr val="212121"/>
                </a:solidFill>
              </a:rPr>
              <a:t>completing this session</a:t>
            </a:r>
            <a:r>
              <a:rPr lang="en-GB" sz="1600" dirty="0">
                <a:solidFill>
                  <a:srgbClr val="212121"/>
                </a:solidFill>
              </a:rPr>
              <a:t>, you will have gained </a:t>
            </a:r>
            <a:r>
              <a:rPr lang="en-GB" sz="1600" b="1" dirty="0">
                <a:solidFill>
                  <a:srgbClr val="212121"/>
                </a:solidFill>
              </a:rPr>
              <a:t>awareness</a:t>
            </a:r>
            <a:r>
              <a:rPr lang="en-GB" sz="1600" dirty="0">
                <a:solidFill>
                  <a:srgbClr val="212121"/>
                </a:solidFill>
              </a:rPr>
              <a:t> of preceptorship and have had the opportunity to:</a:t>
            </a:r>
          </a:p>
          <a:p>
            <a:pPr marL="0" indent="0">
              <a:buNone/>
            </a:pPr>
            <a:endParaRPr lang="en-GB" sz="1600" dirty="0">
              <a:solidFill>
                <a:srgbClr val="212121"/>
              </a:solidFill>
            </a:endParaRPr>
          </a:p>
          <a:p>
            <a:r>
              <a:rPr lang="en-GB" sz="1600" dirty="0"/>
              <a:t>understand the local, regional and national context of preceptorship</a:t>
            </a:r>
          </a:p>
          <a:p>
            <a:r>
              <a:rPr lang="en-GB" sz="1600" dirty="0"/>
              <a:t>be able to define preceptorship</a:t>
            </a:r>
          </a:p>
          <a:p>
            <a:r>
              <a:rPr lang="en-GB" sz="1600" dirty="0"/>
              <a:t>understand preceptorship from different stakeholder perspectives</a:t>
            </a:r>
          </a:p>
          <a:p>
            <a:r>
              <a:rPr lang="en-GB" sz="1600" dirty="0"/>
              <a:t>be familiar with the implications of the CapitalAHP preceptorship framework</a:t>
            </a:r>
          </a:p>
          <a:p>
            <a:r>
              <a:rPr lang="en-GB" sz="1600" dirty="0"/>
              <a:t>have a vision of preceptorship in practice </a:t>
            </a:r>
          </a:p>
          <a:p>
            <a:r>
              <a:rPr lang="en-GB" sz="1600" dirty="0"/>
              <a:t>understand the organisational stages of readiness </a:t>
            </a:r>
            <a:r>
              <a:rPr lang="en-GB" sz="1600" dirty="0">
                <a:solidFill>
                  <a:srgbClr val="212121"/>
                </a:solidFill>
              </a:rPr>
              <a:t>of preceptorship</a:t>
            </a:r>
          </a:p>
          <a:p>
            <a:pPr marL="0" indent="0">
              <a:buNone/>
            </a:pPr>
            <a:endParaRPr lang="en-GB" sz="1600" dirty="0">
              <a:solidFill>
                <a:srgbClr val="B80093"/>
              </a:solidFill>
            </a:endParaRPr>
          </a:p>
          <a:p>
            <a:endParaRPr lang="en-US" sz="1600" dirty="0">
              <a:solidFill>
                <a:srgbClr val="B80093"/>
              </a:solidFill>
            </a:endParaRPr>
          </a:p>
          <a:p>
            <a:pPr marL="0" indent="0">
              <a:buNone/>
            </a:pPr>
            <a:endParaRPr lang="en-GB" sz="1600" b="1" dirty="0">
              <a:solidFill>
                <a:srgbClr val="B80093"/>
              </a:solidFill>
            </a:endParaRPr>
          </a:p>
        </p:txBody>
      </p:sp>
    </p:spTree>
    <p:extLst>
      <p:ext uri="{BB962C8B-B14F-4D97-AF65-F5344CB8AC3E}">
        <p14:creationId xmlns:p14="http://schemas.microsoft.com/office/powerpoint/2010/main" val="51831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457200" y="268169"/>
            <a:ext cx="8229600" cy="857250"/>
          </a:xfrm>
        </p:spPr>
        <p:txBody>
          <a:bodyPr>
            <a:normAutofit/>
          </a:bodyPr>
          <a:lstStyle/>
          <a:p>
            <a:r>
              <a:rPr lang="en-US" sz="3200" dirty="0">
                <a:solidFill>
                  <a:srgbClr val="AE247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p:txBody>
          <a:bodyPr vert="horz" lIns="91440" tIns="45720" rIns="91440" bIns="45720" rtlCol="0" anchor="t">
            <a:normAutofit/>
          </a:bodyPr>
          <a:lstStyle/>
          <a:p>
            <a:r>
              <a:rPr lang="en-US" sz="1600" dirty="0">
                <a:solidFill>
                  <a:srgbClr val="212121"/>
                </a:solidFill>
              </a:rPr>
              <a:t>State where your organisation currently sits within the stages of readiness</a:t>
            </a:r>
          </a:p>
          <a:p>
            <a:pPr marL="0" indent="0">
              <a:buNone/>
            </a:pPr>
            <a:endParaRPr lang="en-US" sz="1600" dirty="0"/>
          </a:p>
          <a:p>
            <a:pPr marL="0" indent="0">
              <a:buNone/>
            </a:pPr>
            <a:r>
              <a:rPr lang="en-US" sz="1600" dirty="0"/>
              <a:t>It may be helpful to: </a:t>
            </a:r>
          </a:p>
          <a:p>
            <a:r>
              <a:rPr lang="en-US" sz="1600" dirty="0"/>
              <a:t>List out what you have done within this stage of readiness</a:t>
            </a:r>
          </a:p>
          <a:p>
            <a:r>
              <a:rPr lang="en-US" sz="1600" dirty="0"/>
              <a:t>List what else you need to do within this stage of readiness</a:t>
            </a:r>
          </a:p>
          <a:p>
            <a:pPr marL="0" indent="0">
              <a:buNone/>
            </a:pPr>
            <a:endParaRPr lang="en-US" sz="1600" dirty="0">
              <a:solidFill>
                <a:srgbClr val="212121"/>
              </a:solidFill>
            </a:endParaRPr>
          </a:p>
          <a:p>
            <a:endParaRPr lang="en-US" i="1" dirty="0">
              <a:solidFill>
                <a:srgbClr val="7030A0"/>
              </a:solidFill>
            </a:endParaRPr>
          </a:p>
        </p:txBody>
      </p:sp>
    </p:spTree>
    <p:extLst>
      <p:ext uri="{BB962C8B-B14F-4D97-AF65-F5344CB8AC3E}">
        <p14:creationId xmlns:p14="http://schemas.microsoft.com/office/powerpoint/2010/main" val="355659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413" y="3303279"/>
            <a:ext cx="7772400" cy="928568"/>
          </a:xfrm>
        </p:spPr>
        <p:txBody>
          <a:bodyPr>
            <a:normAutofit fontScale="90000"/>
          </a:bodyPr>
          <a:lstStyle/>
          <a:p>
            <a:pPr algn="l"/>
            <a:r>
              <a:rPr lang="en-GB" dirty="0"/>
              <a:t>Preceptorship: </a:t>
            </a:r>
            <a:br>
              <a:rPr lang="en-GB" dirty="0"/>
            </a:br>
            <a:r>
              <a:rPr lang="en-GB" dirty="0"/>
              <a:t>The Landscape</a:t>
            </a:r>
          </a:p>
        </p:txBody>
      </p:sp>
    </p:spTree>
    <p:extLst>
      <p:ext uri="{BB962C8B-B14F-4D97-AF65-F5344CB8AC3E}">
        <p14:creationId xmlns:p14="http://schemas.microsoft.com/office/powerpoint/2010/main" val="151194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E21B-6B21-4E0A-8AE1-AEC0CE581DC8}"/>
              </a:ext>
            </a:extLst>
          </p:cNvPr>
          <p:cNvSpPr>
            <a:spLocks noGrp="1"/>
          </p:cNvSpPr>
          <p:nvPr>
            <p:ph type="title"/>
          </p:nvPr>
        </p:nvSpPr>
        <p:spPr>
          <a:xfrm>
            <a:off x="452042" y="415407"/>
            <a:ext cx="8229600" cy="857250"/>
          </a:xfrm>
        </p:spPr>
        <p:txBody>
          <a:bodyPr>
            <a:normAutofit/>
          </a:bodyPr>
          <a:lstStyle/>
          <a:p>
            <a:r>
              <a:rPr lang="en-GB" sz="3200" dirty="0" err="1">
                <a:solidFill>
                  <a:srgbClr val="AE2473"/>
                </a:solidFill>
              </a:rPr>
              <a:t>CapitalAHP</a:t>
            </a:r>
            <a:r>
              <a:rPr lang="en-GB" sz="3200" dirty="0">
                <a:solidFill>
                  <a:srgbClr val="AE2473"/>
                </a:solidFill>
              </a:rPr>
              <a:t> P</a:t>
            </a:r>
            <a:r>
              <a:rPr lang="en-GB" dirty="0">
                <a:solidFill>
                  <a:srgbClr val="AE2473"/>
                </a:solidFill>
              </a:rPr>
              <a:t>riorities: </a:t>
            </a:r>
            <a:endParaRPr lang="en-GB" sz="3200" dirty="0">
              <a:solidFill>
                <a:srgbClr val="AE2473"/>
              </a:solidFill>
            </a:endParaRPr>
          </a:p>
        </p:txBody>
      </p:sp>
      <p:pic>
        <p:nvPicPr>
          <p:cNvPr id="3" name="Picture 2">
            <a:extLst>
              <a:ext uri="{FF2B5EF4-FFF2-40B4-BE49-F238E27FC236}">
                <a16:creationId xmlns:a16="http://schemas.microsoft.com/office/drawing/2014/main" id="{67909820-F977-45BD-9D0E-812B8C01E438}"/>
              </a:ext>
            </a:extLst>
          </p:cNvPr>
          <p:cNvPicPr>
            <a:picLocks noChangeAspect="1"/>
          </p:cNvPicPr>
          <p:nvPr/>
        </p:nvPicPr>
        <p:blipFill>
          <a:blip r:embed="rId3"/>
          <a:stretch>
            <a:fillRect/>
          </a:stretch>
        </p:blipFill>
        <p:spPr>
          <a:xfrm>
            <a:off x="6128186" y="3050011"/>
            <a:ext cx="2897600" cy="1915907"/>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F2FB5F8F-CBFE-4BCD-B291-6C6384896AF2}"/>
              </a:ext>
            </a:extLst>
          </p:cNvPr>
          <p:cNvPicPr>
            <a:picLocks noChangeAspect="1"/>
          </p:cNvPicPr>
          <p:nvPr/>
        </p:nvPicPr>
        <p:blipFill rotWithShape="1">
          <a:blip r:embed="rId4">
            <a:extLst>
              <a:ext uri="{28A0092B-C50C-407E-A947-70E740481C1C}">
                <a14:useLocalDpi xmlns:a14="http://schemas.microsoft.com/office/drawing/2010/main" val="0"/>
              </a:ext>
            </a:extLst>
          </a:blip>
          <a:srcRect l="39505" t="90843" r="36584"/>
          <a:stretch/>
        </p:blipFill>
        <p:spPr>
          <a:xfrm>
            <a:off x="7401208" y="58123"/>
            <a:ext cx="1742792" cy="375182"/>
          </a:xfrm>
          <a:prstGeom prst="rect">
            <a:avLst/>
          </a:prstGeom>
        </p:spPr>
      </p:pic>
      <p:sp>
        <p:nvSpPr>
          <p:cNvPr id="4" name="TextBox 3">
            <a:extLst>
              <a:ext uri="{FF2B5EF4-FFF2-40B4-BE49-F238E27FC236}">
                <a16:creationId xmlns:a16="http://schemas.microsoft.com/office/drawing/2014/main" id="{EB0E59A4-8C60-4146-8BD6-45C7258B9222}"/>
              </a:ext>
            </a:extLst>
          </p:cNvPr>
          <p:cNvSpPr txBox="1"/>
          <p:nvPr/>
        </p:nvSpPr>
        <p:spPr>
          <a:xfrm>
            <a:off x="446884" y="1334786"/>
            <a:ext cx="7389159" cy="19159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08" indent="-214308" defTabSz="685783">
              <a:lnSpc>
                <a:spcPct val="150000"/>
              </a:lnSpc>
              <a:buFont typeface="Arial" panose="020B0604020202020204" pitchFamily="34" charset="0"/>
              <a:buChar char="•"/>
            </a:pPr>
            <a:r>
              <a:rPr lang="en-GB" sz="1600" b="1" dirty="0">
                <a:solidFill>
                  <a:srgbClr val="184B9D"/>
                </a:solidFill>
                <a:latin typeface="Arial" panose="020B0604020202020204" pitchFamily="34" charset="0"/>
                <a:cs typeface="Arial" panose="020B0604020202020204" pitchFamily="34" charset="0"/>
              </a:rPr>
              <a:t>Attract the future Allied Health Professions (AHPs) workforce</a:t>
            </a:r>
            <a:r>
              <a:rPr lang="en-GB" sz="1600" dirty="0">
                <a:solidFill>
                  <a:srgbClr val="222222"/>
                </a:solidFill>
                <a:latin typeface="Arial" panose="020B0604020202020204" pitchFamily="34" charset="0"/>
                <a:cs typeface="Arial" panose="020B0604020202020204" pitchFamily="34" charset="0"/>
              </a:rPr>
              <a:t>, clarify and support routes into the AHP professions</a:t>
            </a:r>
          </a:p>
          <a:p>
            <a:pPr marL="214308" indent="-214308" defTabSz="685783">
              <a:lnSpc>
                <a:spcPct val="150000"/>
              </a:lnSpc>
              <a:buFont typeface="Arial" panose="020B0604020202020204" pitchFamily="34" charset="0"/>
              <a:buChar char="•"/>
            </a:pPr>
            <a:r>
              <a:rPr lang="en-GB" sz="1600" b="1" dirty="0">
                <a:solidFill>
                  <a:srgbClr val="184B9D"/>
                </a:solidFill>
                <a:latin typeface="Arial" panose="020B0604020202020204" pitchFamily="34" charset="0"/>
                <a:cs typeface="Arial" panose="020B0604020202020204" pitchFamily="34" charset="0"/>
              </a:rPr>
              <a:t>Bridge the gap between education and employment</a:t>
            </a:r>
          </a:p>
          <a:p>
            <a:pPr marL="214308" indent="-214308" defTabSz="685783">
              <a:lnSpc>
                <a:spcPct val="150000"/>
              </a:lnSpc>
              <a:buFont typeface="Arial" panose="020B0604020202020204" pitchFamily="34" charset="0"/>
              <a:buChar char="•"/>
            </a:pPr>
            <a:r>
              <a:rPr lang="en-GB" sz="1600" dirty="0">
                <a:solidFill>
                  <a:srgbClr val="222222"/>
                </a:solidFill>
                <a:latin typeface="Arial" panose="020B0604020202020204" pitchFamily="34" charset="0"/>
                <a:cs typeface="Arial" panose="020B0604020202020204" pitchFamily="34" charset="0"/>
              </a:rPr>
              <a:t>Support the </a:t>
            </a:r>
            <a:r>
              <a:rPr lang="en-GB" sz="1600" b="1" dirty="0">
                <a:solidFill>
                  <a:srgbClr val="184B9D"/>
                </a:solidFill>
                <a:latin typeface="Arial" panose="020B0604020202020204" pitchFamily="34" charset="0"/>
                <a:cs typeface="Arial" panose="020B0604020202020204" pitchFamily="34" charset="0"/>
              </a:rPr>
              <a:t>development of our current AHPs</a:t>
            </a:r>
            <a:r>
              <a:rPr lang="en-GB" sz="1600" dirty="0">
                <a:solidFill>
                  <a:srgbClr val="184B9D"/>
                </a:solidFill>
                <a:latin typeface="Arial" panose="020B0604020202020204" pitchFamily="34" charset="0"/>
                <a:cs typeface="Arial" panose="020B0604020202020204" pitchFamily="34" charset="0"/>
              </a:rPr>
              <a:t> </a:t>
            </a:r>
            <a:r>
              <a:rPr lang="en-GB" sz="1600" dirty="0">
                <a:solidFill>
                  <a:srgbClr val="222222"/>
                </a:solidFill>
                <a:latin typeface="Arial" panose="020B0604020202020204" pitchFamily="34" charset="0"/>
                <a:cs typeface="Arial" panose="020B0604020202020204" pitchFamily="34" charset="0"/>
              </a:rPr>
              <a:t>to have the right skills, in the right places</a:t>
            </a:r>
          </a:p>
        </p:txBody>
      </p:sp>
    </p:spTree>
    <p:extLst>
      <p:ext uri="{BB962C8B-B14F-4D97-AF65-F5344CB8AC3E}">
        <p14:creationId xmlns:p14="http://schemas.microsoft.com/office/powerpoint/2010/main" val="366156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 email&#10;&#10;Description automatically generated">
            <a:extLst>
              <a:ext uri="{FF2B5EF4-FFF2-40B4-BE49-F238E27FC236}">
                <a16:creationId xmlns:a16="http://schemas.microsoft.com/office/drawing/2014/main" id="{F2FB5F8F-CBFE-4BCD-B291-6C6384896AF2}"/>
              </a:ext>
            </a:extLst>
          </p:cNvPr>
          <p:cNvPicPr>
            <a:picLocks noChangeAspect="1"/>
          </p:cNvPicPr>
          <p:nvPr/>
        </p:nvPicPr>
        <p:blipFill rotWithShape="1">
          <a:blip r:embed="rId3">
            <a:extLst>
              <a:ext uri="{28A0092B-C50C-407E-A947-70E740481C1C}">
                <a14:useLocalDpi xmlns:a14="http://schemas.microsoft.com/office/drawing/2010/main" val="0"/>
              </a:ext>
            </a:extLst>
          </a:blip>
          <a:srcRect l="39505" t="90843" r="36584"/>
          <a:stretch/>
        </p:blipFill>
        <p:spPr>
          <a:xfrm>
            <a:off x="7401208" y="58123"/>
            <a:ext cx="1742792" cy="375182"/>
          </a:xfrm>
          <a:prstGeom prst="rect">
            <a:avLst/>
          </a:prstGeom>
        </p:spPr>
      </p:pic>
      <p:pic>
        <p:nvPicPr>
          <p:cNvPr id="19" name="Picture 18">
            <a:extLst>
              <a:ext uri="{FF2B5EF4-FFF2-40B4-BE49-F238E27FC236}">
                <a16:creationId xmlns:a16="http://schemas.microsoft.com/office/drawing/2014/main" id="{1C101AC7-1D17-4095-B0DE-D3458A1E3DAE}"/>
              </a:ext>
            </a:extLst>
          </p:cNvPr>
          <p:cNvPicPr>
            <a:picLocks noChangeAspect="1"/>
          </p:cNvPicPr>
          <p:nvPr/>
        </p:nvPicPr>
        <p:blipFill>
          <a:blip r:embed="rId4"/>
          <a:stretch>
            <a:fillRect/>
          </a:stretch>
        </p:blipFill>
        <p:spPr>
          <a:xfrm>
            <a:off x="1202185" y="436138"/>
            <a:ext cx="6739630" cy="4271224"/>
          </a:xfrm>
          <a:prstGeom prst="rect">
            <a:avLst/>
          </a:prstGeom>
        </p:spPr>
      </p:pic>
      <p:sp>
        <p:nvSpPr>
          <p:cNvPr id="21" name="TextBox 20">
            <a:extLst>
              <a:ext uri="{FF2B5EF4-FFF2-40B4-BE49-F238E27FC236}">
                <a16:creationId xmlns:a16="http://schemas.microsoft.com/office/drawing/2014/main" id="{E067E7A6-DF23-4F0D-B7CA-0A07A9678322}"/>
              </a:ext>
            </a:extLst>
          </p:cNvPr>
          <p:cNvSpPr txBox="1"/>
          <p:nvPr/>
        </p:nvSpPr>
        <p:spPr>
          <a:xfrm>
            <a:off x="86282" y="4777893"/>
            <a:ext cx="3853543"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783"/>
            <a:r>
              <a:rPr lang="en-GB" sz="1600">
                <a:solidFill>
                  <a:srgbClr val="189AD7"/>
                </a:solidFill>
                <a:latin typeface="Arial" panose="020B0604020202020204" pitchFamily="34" charset="0"/>
                <a:cs typeface="Arial" panose="020B0604020202020204" pitchFamily="34" charset="0"/>
              </a:rPr>
              <a:t>www.hee.nhs.uk/our-work/capitalahp</a:t>
            </a:r>
          </a:p>
        </p:txBody>
      </p:sp>
      <p:sp>
        <p:nvSpPr>
          <p:cNvPr id="22" name="TextBox 21">
            <a:extLst>
              <a:ext uri="{FF2B5EF4-FFF2-40B4-BE49-F238E27FC236}">
                <a16:creationId xmlns:a16="http://schemas.microsoft.com/office/drawing/2014/main" id="{E4D53782-4517-48EE-891A-C09C751DE3A9}"/>
              </a:ext>
            </a:extLst>
          </p:cNvPr>
          <p:cNvSpPr txBox="1"/>
          <p:nvPr/>
        </p:nvSpPr>
        <p:spPr>
          <a:xfrm>
            <a:off x="3939825" y="4777893"/>
            <a:ext cx="3460688"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783"/>
            <a:r>
              <a:rPr lang="en-GB" sz="1600">
                <a:solidFill>
                  <a:srgbClr val="189AD7"/>
                </a:solidFill>
                <a:latin typeface="Arial" panose="020B0604020202020204" pitchFamily="34" charset="0"/>
                <a:cs typeface="Arial" panose="020B0604020202020204" pitchFamily="34" charset="0"/>
              </a:rPr>
              <a:t>@LondonAHPs</a:t>
            </a:r>
          </a:p>
        </p:txBody>
      </p:sp>
      <p:pic>
        <p:nvPicPr>
          <p:cNvPr id="23" name="Picture 4" descr="Twitter Logo | The most famous brands and company logos in the world">
            <a:extLst>
              <a:ext uri="{FF2B5EF4-FFF2-40B4-BE49-F238E27FC236}">
                <a16:creationId xmlns:a16="http://schemas.microsoft.com/office/drawing/2014/main" id="{5B2292C1-4D4A-48EE-93E2-8684FEC1A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218" y="4873670"/>
            <a:ext cx="337774" cy="18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0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224D-6654-4FA3-3266-94E141010268}"/>
              </a:ext>
            </a:extLst>
          </p:cNvPr>
          <p:cNvSpPr>
            <a:spLocks noGrp="1"/>
          </p:cNvSpPr>
          <p:nvPr>
            <p:ph type="title"/>
          </p:nvPr>
        </p:nvSpPr>
        <p:spPr>
          <a:xfrm>
            <a:off x="457200" y="342901"/>
            <a:ext cx="8229600" cy="857250"/>
          </a:xfrm>
        </p:spPr>
        <p:txBody>
          <a:bodyPr>
            <a:normAutofit/>
          </a:bodyPr>
          <a:lstStyle/>
          <a:p>
            <a:r>
              <a:rPr lang="en-US" sz="3200">
                <a:solidFill>
                  <a:srgbClr val="B80093"/>
                </a:solidFill>
              </a:rPr>
              <a:t>Activities...</a:t>
            </a:r>
          </a:p>
        </p:txBody>
      </p:sp>
      <p:sp>
        <p:nvSpPr>
          <p:cNvPr id="3" name="Content Placeholder 2">
            <a:extLst>
              <a:ext uri="{FF2B5EF4-FFF2-40B4-BE49-F238E27FC236}">
                <a16:creationId xmlns:a16="http://schemas.microsoft.com/office/drawing/2014/main" id="{AAE65D2C-91B6-CDEC-BE5B-E216E2B99966}"/>
              </a:ext>
            </a:extLst>
          </p:cNvPr>
          <p:cNvSpPr>
            <a:spLocks noGrp="1"/>
          </p:cNvSpPr>
          <p:nvPr>
            <p:ph idx="1"/>
          </p:nvPr>
        </p:nvSpPr>
        <p:spPr>
          <a:xfrm>
            <a:off x="457200" y="1200151"/>
            <a:ext cx="8229600" cy="3394472"/>
          </a:xfrm>
        </p:spPr>
        <p:txBody>
          <a:bodyPr vert="horz" lIns="91440" tIns="45720" rIns="91440" bIns="45720" rtlCol="0" anchor="t">
            <a:normAutofit/>
          </a:bodyPr>
          <a:lstStyle/>
          <a:p>
            <a:r>
              <a:rPr lang="en-US" sz="1600" dirty="0">
                <a:solidFill>
                  <a:srgbClr val="222222"/>
                </a:solidFill>
                <a:latin typeface="Arial" panose="020B0604020202020204" pitchFamily="34" charset="0"/>
                <a:cs typeface="Arial" panose="020B0604020202020204" pitchFamily="34" charset="0"/>
              </a:rPr>
              <a:t>Describe what attracts AHPs to working in London.</a:t>
            </a:r>
          </a:p>
          <a:p>
            <a:endParaRPr lang="en-US" sz="1600" dirty="0">
              <a:solidFill>
                <a:srgbClr val="222222"/>
              </a:solidFill>
              <a:latin typeface="Arial" panose="020B0604020202020204" pitchFamily="34" charset="0"/>
              <a:cs typeface="Arial" panose="020B0604020202020204" pitchFamily="34" charset="0"/>
            </a:endParaRPr>
          </a:p>
          <a:p>
            <a:r>
              <a:rPr lang="en-US" sz="1600" dirty="0">
                <a:solidFill>
                  <a:srgbClr val="222222"/>
                </a:solidFill>
                <a:latin typeface="Arial" panose="020B0604020202020204" pitchFamily="34" charset="0"/>
                <a:cs typeface="Arial" panose="020B0604020202020204" pitchFamily="34" charset="0"/>
              </a:rPr>
              <a:t>What are the unique opportunities that </a:t>
            </a:r>
            <a:r>
              <a:rPr lang="en-US" sz="1600" dirty="0">
                <a:latin typeface="Arial" panose="020B0604020202020204" pitchFamily="34" charset="0"/>
                <a:cs typeface="Arial" panose="020B0604020202020204" pitchFamily="34" charset="0"/>
              </a:rPr>
              <a:t>London Health Organisations offer new AHPs?</a:t>
            </a:r>
          </a:p>
          <a:p>
            <a:endParaRPr lang="en-US" sz="1600" dirty="0">
              <a:solidFill>
                <a:srgbClr val="222222"/>
              </a:solidFill>
              <a:latin typeface="Arial" panose="020B0604020202020204" pitchFamily="34" charset="0"/>
              <a:cs typeface="Arial" panose="020B0604020202020204" pitchFamily="34" charset="0"/>
            </a:endParaRPr>
          </a:p>
          <a:p>
            <a:r>
              <a:rPr lang="en-US" sz="1600" dirty="0">
                <a:solidFill>
                  <a:srgbClr val="222222"/>
                </a:solidFill>
                <a:latin typeface="Arial" panose="020B0604020202020204" pitchFamily="34" charset="0"/>
                <a:cs typeface="Arial" panose="020B0604020202020204" pitchFamily="34" charset="0"/>
              </a:rPr>
              <a:t>What are the challenges, unique to capital working, that AHPs encounter?</a:t>
            </a:r>
          </a:p>
          <a:p>
            <a:pPr marL="0" indent="0">
              <a:buNone/>
            </a:pPr>
            <a:endParaRPr lang="en-US" sz="1600" dirty="0">
              <a:solidFill>
                <a:srgbClr val="222222"/>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How does your organisation attract and </a:t>
            </a:r>
            <a:r>
              <a:rPr lang="en-GB" sz="1600" dirty="0">
                <a:latin typeface="Arial" panose="020B0604020202020204" pitchFamily="34" charset="0"/>
                <a:cs typeface="Arial" panose="020B0604020202020204" pitchFamily="34" charset="0"/>
              </a:rPr>
              <a:t>develop your current newly registered AHPs? </a:t>
            </a:r>
            <a:endParaRPr lang="en-US" sz="1600" dirty="0">
              <a:latin typeface="Arial" panose="020B0604020202020204" pitchFamily="34" charset="0"/>
              <a:cs typeface="Arial" panose="020B0604020202020204" pitchFamily="34" charset="0"/>
            </a:endParaRPr>
          </a:p>
          <a:p>
            <a:endParaRPr lang="en-US" sz="1600"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970348"/>
      </p:ext>
    </p:extLst>
  </p:cSld>
  <p:clrMapOvr>
    <a:masterClrMapping/>
  </p:clrMapOvr>
</p:sld>
</file>

<file path=ppt/theme/theme1.xml><?xml version="1.0" encoding="utf-8"?>
<a:theme xmlns:a="http://schemas.openxmlformats.org/drawingml/2006/main" name="Office Theme">
  <a:themeElements>
    <a:clrScheme name="CapitalNurse">
      <a:dk1>
        <a:sysClr val="windowText" lastClr="000000"/>
      </a:dk1>
      <a:lt1>
        <a:sysClr val="window" lastClr="FFFFFF"/>
      </a:lt1>
      <a:dk2>
        <a:srgbClr val="1F497D"/>
      </a:dk2>
      <a:lt2>
        <a:srgbClr val="EEECE1"/>
      </a:lt2>
      <a:accent1>
        <a:srgbClr val="4BACC6"/>
      </a:accent1>
      <a:accent2>
        <a:srgbClr val="C0504D"/>
      </a:accent2>
      <a:accent3>
        <a:srgbClr val="9BBB59"/>
      </a:accent3>
      <a:accent4>
        <a:srgbClr val="8064A2"/>
      </a:accent4>
      <a:accent5>
        <a:srgbClr val="005EB8"/>
      </a:accent5>
      <a:accent6>
        <a:srgbClr val="F3E70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lcf76f155ced4ddcb4097134ff3c332f xmlns="2da7b801-8e58-4f3f-96a9-6f5affec80cd">
      <Terms xmlns="http://schemas.microsoft.com/office/infopath/2007/PartnerControls"/>
    </lcf76f155ced4ddcb4097134ff3c332f>
    <TaxCatchAll xmlns="e072599a-30fe-476f-8579-d865178ed2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72BB0DD49D3A4C8EA13D6FFFB8F5D6" ma:contentTypeVersion="16" ma:contentTypeDescription="Create a new document." ma:contentTypeScope="" ma:versionID="758650849dbb0eec87d4b36ec1ac6c79">
  <xsd:schema xmlns:xsd="http://www.w3.org/2001/XMLSchema" xmlns:xs="http://www.w3.org/2001/XMLSchema" xmlns:p="http://schemas.microsoft.com/office/2006/metadata/properties" xmlns:ns2="2da7b801-8e58-4f3f-96a9-6f5affec80cd" xmlns:ns3="e072599a-30fe-476f-8579-d865178ed2e0" targetNamespace="http://schemas.microsoft.com/office/2006/metadata/properties" ma:root="true" ma:fieldsID="9db4a61640cec0dac0930b22958c34ca" ns2:_="" ns3:_="">
    <xsd:import namespace="2da7b801-8e58-4f3f-96a9-6f5affec80cd"/>
    <xsd:import namespace="e072599a-30fe-476f-8579-d865178ed2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7b801-8e58-4f3f-96a9-6f5affec8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72599a-30fe-476f-8579-d865178ed2e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7cd71d-9c69-4c4d-8ade-3c335e62a597}" ma:internalName="TaxCatchAll" ma:showField="CatchAllData" ma:web="e072599a-30fe-476f-8579-d865178ed2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DE629D-D3B7-4715-BB69-C74BBEF9D3E4}">
  <ds:schemaRefs>
    <ds:schemaRef ds:uri="http://schemas.microsoft.com/sharepoint/v3/contenttype/forms"/>
  </ds:schemaRefs>
</ds:datastoreItem>
</file>

<file path=customXml/itemProps2.xml><?xml version="1.0" encoding="utf-8"?>
<ds:datastoreItem xmlns:ds="http://schemas.openxmlformats.org/officeDocument/2006/customXml" ds:itemID="{0485F623-D935-47D3-897B-B10B8EED84AE}">
  <ds:schemaRefs>
    <ds:schemaRef ds:uri="http://schemas.microsoft.com/office/2006/metadata/properties"/>
    <ds:schemaRef ds:uri="http://schemas.openxmlformats.org/package/2006/metadata/core-properties"/>
    <ds:schemaRef ds:uri="e072599a-30fe-476f-8579-d865178ed2e0"/>
    <ds:schemaRef ds:uri="http://purl.org/dc/dcmitype/"/>
    <ds:schemaRef ds:uri="http://schemas.microsoft.com/office/infopath/2007/PartnerControls"/>
    <ds:schemaRef ds:uri="http://schemas.microsoft.com/office/2006/documentManagement/types"/>
    <ds:schemaRef ds:uri="http://purl.org/dc/elements/1.1/"/>
    <ds:schemaRef ds:uri="2da7b801-8e58-4f3f-96a9-6f5affec80cd"/>
    <ds:schemaRef ds:uri="http://www.w3.org/XML/1998/namespace"/>
    <ds:schemaRef ds:uri="http://purl.org/dc/terms/"/>
  </ds:schemaRefs>
</ds:datastoreItem>
</file>

<file path=customXml/itemProps3.xml><?xml version="1.0" encoding="utf-8"?>
<ds:datastoreItem xmlns:ds="http://schemas.openxmlformats.org/officeDocument/2006/customXml" ds:itemID="{C3D90E50-6470-49A9-9C70-E38DF39A95DF}">
  <ds:schemaRefs>
    <ds:schemaRef ds:uri="2da7b801-8e58-4f3f-96a9-6f5affec80cd"/>
    <ds:schemaRef ds:uri="e072599a-30fe-476f-8579-d865178ed2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TotalTime>
  <Words>2554</Words>
  <Application>Microsoft Office PowerPoint</Application>
  <PresentationFormat>On-screen Show (16:9)</PresentationFormat>
  <Paragraphs>334</Paragraphs>
  <Slides>44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Arial,Sans-Serif</vt:lpstr>
      <vt:lpstr>Calibri</vt:lpstr>
      <vt:lpstr>Office Theme</vt:lpstr>
      <vt:lpstr>Preceptorship: Learning Network </vt:lpstr>
      <vt:lpstr>Session outcomes:</vt:lpstr>
      <vt:lpstr>Stages of Readiness</vt:lpstr>
      <vt:lpstr>Readiness Framework - AADDE </vt:lpstr>
      <vt:lpstr>Activities...</vt:lpstr>
      <vt:lpstr>Preceptorship:  The Landscape</vt:lpstr>
      <vt:lpstr>CapitalAHP Priorities: </vt:lpstr>
      <vt:lpstr>PowerPoint Presentation</vt:lpstr>
      <vt:lpstr>Activities...</vt:lpstr>
      <vt:lpstr>Preceptorship: A definition </vt:lpstr>
      <vt:lpstr>Preceptorship: Rationale </vt:lpstr>
      <vt:lpstr>PowerPoint Presentation</vt:lpstr>
      <vt:lpstr>Activities...</vt:lpstr>
      <vt:lpstr>The benefits of preceptorship to...</vt:lpstr>
      <vt:lpstr>Preceptorship context:</vt:lpstr>
      <vt:lpstr>PowerPoint Presentation</vt:lpstr>
      <vt:lpstr>PowerPoint Presentation</vt:lpstr>
      <vt:lpstr>Organisation Baseline Survey 2021:</vt:lpstr>
      <vt:lpstr>PowerPoint Presentation</vt:lpstr>
      <vt:lpstr>Capital organisations will be supported to offer quality preceptorship programs to newly registered AHPs  Newly registered AHPs will see Capital NHS organisations as employers of excellence who support and invest in newly registered staff </vt:lpstr>
      <vt:lpstr>CapitalAHP Framework </vt:lpstr>
      <vt:lpstr>CapitalAHP standards to ensure organisations provide quality preceptorship programmes:</vt:lpstr>
      <vt:lpstr>PowerPoint Presentation</vt:lpstr>
      <vt:lpstr>Preceptorship in practice</vt:lpstr>
      <vt:lpstr>  </vt:lpstr>
      <vt:lpstr>PowerPoint Presentation</vt:lpstr>
      <vt:lpstr>Activities...</vt:lpstr>
      <vt:lpstr>Case study one:  Barking Havering and Redbridge University Trust   Multi-Professional Preceptorship John Bennett - AHP Education Lead</vt:lpstr>
      <vt:lpstr>Overview of programme</vt:lpstr>
      <vt:lpstr>Content</vt:lpstr>
      <vt:lpstr>Resources</vt:lpstr>
      <vt:lpstr>Overcoming challenges</vt:lpstr>
      <vt:lpstr>Impact of programme </vt:lpstr>
      <vt:lpstr>Future</vt:lpstr>
      <vt:lpstr>Case study two:   St Georges University Hospitals NHS Foundation Trust - AHP Preceptorship  Louise McGregor - Professional Lead Physiotherapy</vt:lpstr>
      <vt:lpstr>Overview of Programme</vt:lpstr>
      <vt:lpstr>Overview of Programme</vt:lpstr>
      <vt:lpstr>PowerPoint Presentation</vt:lpstr>
      <vt:lpstr>PowerPoint Presentation</vt:lpstr>
      <vt:lpstr>Overcoming Challenges</vt:lpstr>
      <vt:lpstr>Impact of Programme </vt:lpstr>
      <vt:lpstr>Activity...</vt:lpstr>
      <vt:lpstr>Further support</vt:lpstr>
      <vt:lpstr>Session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Batt</dc:creator>
  <cp:lastModifiedBy>Ritchie Sarah</cp:lastModifiedBy>
  <cp:revision>16</cp:revision>
  <dcterms:created xsi:type="dcterms:W3CDTF">2018-03-16T15:07:52Z</dcterms:created>
  <dcterms:modified xsi:type="dcterms:W3CDTF">2023-03-27T13:32:24Z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0x010100CC72BB0DD49D3A4C8EA13D6FFFB8F5D6</vt:lpwstr>
  </property>
  <property fmtid="{D5CDD505-2E9C-101B-9397-08002B2CF9AE}" pid="3" name="FileLeafRef">
    <vt:lpwstr>CN PowerPoint 16x9.pptx</vt:lpwstr>
  </property>
  <property fmtid="{D5CDD505-2E9C-101B-9397-08002B2CF9AE}" pid="4" name="WinDIP File ID">
    <vt:lpwstr>c3660864-6096-4a91-ae93-6084ed48261c</vt:lpwstr>
  </property>
  <property fmtid="{D5CDD505-2E9C-101B-9397-08002B2CF9AE}" pid="5" name="MediaServiceImageTags">
    <vt:lpwstr/>
  </property>
</Properties>
</file>