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4385" r:id="rId6"/>
  </p:sldMasterIdLst>
  <p:notesMasterIdLst>
    <p:notesMasterId r:id="rId45"/>
  </p:notesMasterIdLst>
  <p:handoutMasterIdLst>
    <p:handoutMasterId r:id="rId46"/>
  </p:handoutMasterIdLst>
  <p:sldIdLst>
    <p:sldId id="387" r:id="rId7"/>
    <p:sldId id="344" r:id="rId8"/>
    <p:sldId id="388" r:id="rId9"/>
    <p:sldId id="364" r:id="rId10"/>
    <p:sldId id="357" r:id="rId11"/>
    <p:sldId id="356" r:id="rId12"/>
    <p:sldId id="365" r:id="rId13"/>
    <p:sldId id="318" r:id="rId14"/>
    <p:sldId id="367" r:id="rId15"/>
    <p:sldId id="368" r:id="rId16"/>
    <p:sldId id="369" r:id="rId17"/>
    <p:sldId id="370" r:id="rId18"/>
    <p:sldId id="371" r:id="rId19"/>
    <p:sldId id="346" r:id="rId20"/>
    <p:sldId id="291" r:id="rId21"/>
    <p:sldId id="372" r:id="rId22"/>
    <p:sldId id="331" r:id="rId23"/>
    <p:sldId id="373" r:id="rId24"/>
    <p:sldId id="333" r:id="rId25"/>
    <p:sldId id="374" r:id="rId26"/>
    <p:sldId id="375" r:id="rId27"/>
    <p:sldId id="376" r:id="rId28"/>
    <p:sldId id="337" r:id="rId29"/>
    <p:sldId id="377" r:id="rId30"/>
    <p:sldId id="339" r:id="rId31"/>
    <p:sldId id="340" r:id="rId32"/>
    <p:sldId id="378" r:id="rId33"/>
    <p:sldId id="379" r:id="rId34"/>
    <p:sldId id="380" r:id="rId35"/>
    <p:sldId id="353" r:id="rId36"/>
    <p:sldId id="354" r:id="rId37"/>
    <p:sldId id="381" r:id="rId38"/>
    <p:sldId id="382" r:id="rId39"/>
    <p:sldId id="383" r:id="rId40"/>
    <p:sldId id="384" r:id="rId41"/>
    <p:sldId id="385" r:id="rId42"/>
    <p:sldId id="386" r:id="rId43"/>
    <p:sldId id="363"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hant Julie" initials="MJ" lastIdx="5" clrIdx="0">
    <p:extLst>
      <p:ext uri="{19B8F6BF-5375-455C-9EA6-DF929625EA0E}">
        <p15:presenceInfo xmlns:p15="http://schemas.microsoft.com/office/powerpoint/2012/main" userId="S-1-5-21-54938807-603345021-1162870789-125844" providerId="AD"/>
      </p:ext>
    </p:extLst>
  </p:cmAuthor>
  <p:cmAuthor id="2" name="Ritchie Sarah" initials="RS" lastIdx="6" clrIdx="1">
    <p:extLst>
      <p:ext uri="{19B8F6BF-5375-455C-9EA6-DF929625EA0E}">
        <p15:presenceInfo xmlns:p15="http://schemas.microsoft.com/office/powerpoint/2012/main" userId="S-1-5-21-54938807-603345021-1162870789-85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93"/>
    <a:srgbClr val="93CDDD"/>
    <a:srgbClr val="005EB8"/>
    <a:srgbClr val="B80056"/>
    <a:srgbClr val="212121"/>
    <a:srgbClr val="F3E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A64CC-DC72-422B-9DB9-D59F4F4A5C1A}" type="doc">
      <dgm:prSet loTypeId="urn:microsoft.com/office/officeart/2009/3/layout/IncreasingArrowsProcess" loCatId="process" qsTypeId="urn:microsoft.com/office/officeart/2005/8/quickstyle/simple2" qsCatId="simple" csTypeId="urn:microsoft.com/office/officeart/2005/8/colors/colorful5" csCatId="colorful" phldr="1"/>
      <dgm:spPr/>
      <dgm:t>
        <a:bodyPr/>
        <a:lstStyle/>
        <a:p>
          <a:endParaRPr lang="en-GB"/>
        </a:p>
      </dgm:t>
    </dgm:pt>
    <dgm:pt modelId="{1E59CF15-3E42-4972-9B67-F8F784F58D50}">
      <dgm:prSet phldrT="[Text]" custT="1"/>
      <dgm:spPr>
        <a:ln>
          <a:solidFill>
            <a:srgbClr val="43AFC0"/>
          </a:solidFill>
        </a:ln>
      </dgm:spPr>
      <dgm:t>
        <a:bodyPr/>
        <a:lstStyle/>
        <a:p>
          <a:pPr algn="l"/>
          <a:r>
            <a:rPr lang="en-GB" sz="1200">
              <a:latin typeface="Arial" panose="020B0604020202020204" pitchFamily="34" charset="0"/>
              <a:cs typeface="Arial" panose="020B0604020202020204" pitchFamily="34" charset="0"/>
            </a:rPr>
            <a:t>Assessing the needs of the workplace.</a:t>
          </a:r>
        </a:p>
      </dgm:t>
    </dgm:pt>
    <dgm:pt modelId="{1C20B8F9-FB17-4308-A0F3-67227C727803}" type="parTrans" cxnId="{2F12AB3F-BE7F-45DC-B119-2EF3D52F0EC6}">
      <dgm:prSet/>
      <dgm:spPr/>
      <dgm:t>
        <a:bodyPr/>
        <a:lstStyle/>
        <a:p>
          <a:pPr algn="l"/>
          <a:endParaRPr lang="en-GB" sz="1200">
            <a:latin typeface="Arial" panose="020B0604020202020204" pitchFamily="34" charset="0"/>
            <a:cs typeface="Arial" panose="020B0604020202020204" pitchFamily="34" charset="0"/>
          </a:endParaRPr>
        </a:p>
      </dgm:t>
    </dgm:pt>
    <dgm:pt modelId="{5D1DDA70-D0BC-47FE-AA39-1262FE50FC13}" type="sibTrans" cxnId="{2F12AB3F-BE7F-45DC-B119-2EF3D52F0EC6}">
      <dgm:prSet/>
      <dgm:spPr/>
      <dgm:t>
        <a:bodyPr/>
        <a:lstStyle/>
        <a:p>
          <a:pPr algn="l"/>
          <a:endParaRPr lang="en-GB" sz="1200">
            <a:latin typeface="Arial" panose="020B0604020202020204" pitchFamily="34" charset="0"/>
            <a:cs typeface="Arial" panose="020B0604020202020204" pitchFamily="34" charset="0"/>
          </a:endParaRPr>
        </a:p>
      </dgm:t>
    </dgm:pt>
    <dgm:pt modelId="{0AC5B168-7F47-433B-A108-E0C76E0BB095}">
      <dgm:prSet phldrT="[Text]" custT="1"/>
      <dgm:spPr>
        <a:solidFill>
          <a:srgbClr val="43AFC0"/>
        </a:solidFill>
        <a:ln>
          <a:noFill/>
        </a:ln>
      </dgm:spPr>
      <dgm:t>
        <a:bodyPr/>
        <a:lstStyle/>
        <a:p>
          <a:pPr algn="l"/>
          <a:r>
            <a:rPr lang="en-GB" sz="1200">
              <a:latin typeface="Arial" panose="020B0604020202020204" pitchFamily="34" charset="0"/>
              <a:cs typeface="Arial" panose="020B0604020202020204" pitchFamily="34" charset="0"/>
            </a:rPr>
            <a:t>Assess</a:t>
          </a:r>
        </a:p>
      </dgm:t>
    </dgm:pt>
    <dgm:pt modelId="{07234BC2-77AD-4EEF-A341-B5372149656D}" type="parTrans" cxnId="{963836E6-E180-4A34-AB88-AE9F5A1469F0}">
      <dgm:prSet/>
      <dgm:spPr/>
      <dgm:t>
        <a:bodyPr/>
        <a:lstStyle/>
        <a:p>
          <a:pPr algn="l"/>
          <a:endParaRPr lang="en-GB" sz="1200">
            <a:latin typeface="Arial" panose="020B0604020202020204" pitchFamily="34" charset="0"/>
            <a:cs typeface="Arial" panose="020B0604020202020204" pitchFamily="34" charset="0"/>
          </a:endParaRPr>
        </a:p>
      </dgm:t>
    </dgm:pt>
    <dgm:pt modelId="{186D1B98-DEFA-4E75-9768-E06401FFF635}" type="sibTrans" cxnId="{963836E6-E180-4A34-AB88-AE9F5A1469F0}">
      <dgm:prSet/>
      <dgm:spPr/>
      <dgm:t>
        <a:bodyPr/>
        <a:lstStyle/>
        <a:p>
          <a:pPr algn="l"/>
          <a:endParaRPr lang="en-GB" sz="1200">
            <a:latin typeface="Arial" panose="020B0604020202020204" pitchFamily="34" charset="0"/>
            <a:cs typeface="Arial" panose="020B0604020202020204" pitchFamily="34" charset="0"/>
          </a:endParaRPr>
        </a:p>
      </dgm:t>
    </dgm:pt>
    <dgm:pt modelId="{2BD2777E-121D-449B-A86D-3A05FD71F3D4}">
      <dgm:prSet phldrT="[Text]" custT="1"/>
      <dgm:spPr>
        <a:solidFill>
          <a:srgbClr val="4DC58D"/>
        </a:solidFill>
        <a:ln>
          <a:noFill/>
        </a:ln>
      </dgm:spPr>
      <dgm:t>
        <a:bodyPr/>
        <a:lstStyle/>
        <a:p>
          <a:pPr algn="l"/>
          <a:r>
            <a:rPr lang="en-GB" sz="1200">
              <a:latin typeface="Arial" panose="020B0604020202020204" pitchFamily="34" charset="0"/>
              <a:cs typeface="Arial" panose="020B0604020202020204" pitchFamily="34" charset="0"/>
            </a:rPr>
            <a:t>Design</a:t>
          </a:r>
        </a:p>
      </dgm:t>
    </dgm:pt>
    <dgm:pt modelId="{B44D9F48-641F-4A55-A09D-2C34D1CC394F}" type="parTrans" cxnId="{EC7F532C-EDBE-41C3-BAE6-2A1F2E9E2DA6}">
      <dgm:prSet/>
      <dgm:spPr/>
      <dgm:t>
        <a:bodyPr/>
        <a:lstStyle/>
        <a:p>
          <a:pPr algn="l"/>
          <a:endParaRPr lang="en-GB" sz="1200">
            <a:latin typeface="Arial" panose="020B0604020202020204" pitchFamily="34" charset="0"/>
            <a:cs typeface="Arial" panose="020B0604020202020204" pitchFamily="34" charset="0"/>
          </a:endParaRPr>
        </a:p>
      </dgm:t>
    </dgm:pt>
    <dgm:pt modelId="{FC251D4D-1AAB-42F8-A8B7-476EE15407F4}" type="sibTrans" cxnId="{EC7F532C-EDBE-41C3-BAE6-2A1F2E9E2DA6}">
      <dgm:prSet/>
      <dgm:spPr/>
      <dgm:t>
        <a:bodyPr/>
        <a:lstStyle/>
        <a:p>
          <a:pPr algn="l"/>
          <a:endParaRPr lang="en-GB" sz="1200">
            <a:latin typeface="Arial" panose="020B0604020202020204" pitchFamily="34" charset="0"/>
            <a:cs typeface="Arial" panose="020B0604020202020204" pitchFamily="34" charset="0"/>
          </a:endParaRPr>
        </a:p>
      </dgm:t>
    </dgm:pt>
    <dgm:pt modelId="{6FB3754B-02C8-49DC-8E8B-06C72E644C95}">
      <dgm:prSet phldrT="[Text]" custT="1"/>
      <dgm:spPr>
        <a:ln>
          <a:solidFill>
            <a:srgbClr val="4DC58D"/>
          </a:solidFill>
        </a:ln>
      </dgm:spPr>
      <dgm:t>
        <a:bodyPr/>
        <a:lstStyle/>
        <a:p>
          <a:pPr algn="l"/>
          <a:r>
            <a:rPr lang="en-GB" sz="1200">
              <a:latin typeface="Arial" panose="020B0604020202020204" pitchFamily="34" charset="0"/>
              <a:cs typeface="Arial" panose="020B0604020202020204" pitchFamily="34" charset="0"/>
            </a:rPr>
            <a:t>Planning and designing the preceptorship program.</a:t>
          </a:r>
        </a:p>
        <a:p>
          <a:pPr algn="l"/>
          <a:endParaRPr lang="en-GB" sz="1200">
            <a:latin typeface="Arial" panose="020B0604020202020204" pitchFamily="34" charset="0"/>
            <a:cs typeface="Arial" panose="020B0604020202020204" pitchFamily="34" charset="0"/>
          </a:endParaRPr>
        </a:p>
        <a:p>
          <a:pPr algn="l"/>
          <a:endParaRPr lang="en-GB" sz="1200">
            <a:latin typeface="Arial" panose="020B0604020202020204" pitchFamily="34" charset="0"/>
            <a:cs typeface="Arial" panose="020B0604020202020204" pitchFamily="34" charset="0"/>
          </a:endParaRPr>
        </a:p>
      </dgm:t>
    </dgm:pt>
    <dgm:pt modelId="{10131040-A10B-4300-BF71-C7E1E5AA06BD}" type="parTrans" cxnId="{F14EFABA-035F-4B31-A34D-6BD259D8F083}">
      <dgm:prSet/>
      <dgm:spPr/>
      <dgm:t>
        <a:bodyPr/>
        <a:lstStyle/>
        <a:p>
          <a:pPr algn="l"/>
          <a:endParaRPr lang="en-GB" sz="1200">
            <a:latin typeface="Arial" panose="020B0604020202020204" pitchFamily="34" charset="0"/>
            <a:cs typeface="Arial" panose="020B0604020202020204" pitchFamily="34" charset="0"/>
          </a:endParaRPr>
        </a:p>
      </dgm:t>
    </dgm:pt>
    <dgm:pt modelId="{94CCBC1F-E295-492D-89A8-F96F6315BB42}" type="sibTrans" cxnId="{F14EFABA-035F-4B31-A34D-6BD259D8F083}">
      <dgm:prSet/>
      <dgm:spPr/>
      <dgm:t>
        <a:bodyPr/>
        <a:lstStyle/>
        <a:p>
          <a:pPr algn="l"/>
          <a:endParaRPr lang="en-GB" sz="1200">
            <a:latin typeface="Arial" panose="020B0604020202020204" pitchFamily="34" charset="0"/>
            <a:cs typeface="Arial" panose="020B0604020202020204" pitchFamily="34" charset="0"/>
          </a:endParaRPr>
        </a:p>
      </dgm:t>
    </dgm:pt>
    <dgm:pt modelId="{03BC4C7B-419A-44D0-A8FB-694E1D3FC6BB}">
      <dgm:prSet phldrT="[Text]" custT="1"/>
      <dgm:spPr>
        <a:ln>
          <a:solidFill>
            <a:srgbClr val="48BB4F"/>
          </a:solidFill>
        </a:ln>
      </dgm:spPr>
      <dgm:t>
        <a:bodyPr/>
        <a:lstStyle/>
        <a:p>
          <a:pPr algn="l"/>
          <a:r>
            <a:rPr lang="en-GB" sz="1200">
              <a:latin typeface="Arial" panose="020B0604020202020204" pitchFamily="34" charset="0"/>
              <a:cs typeface="Arial" panose="020B0604020202020204" pitchFamily="34" charset="0"/>
            </a:rPr>
            <a:t>Pilot the program using quality improvement methodology.</a:t>
          </a:r>
        </a:p>
      </dgm:t>
    </dgm:pt>
    <dgm:pt modelId="{2B595636-BAF3-43A1-B1C4-9E762E34D98E}" type="parTrans" cxnId="{0C55F0A6-1378-4DD2-BB70-BAACFB73DF4E}">
      <dgm:prSet/>
      <dgm:spPr/>
      <dgm:t>
        <a:bodyPr/>
        <a:lstStyle/>
        <a:p>
          <a:pPr algn="l"/>
          <a:endParaRPr lang="en-GB" sz="1200">
            <a:latin typeface="Arial" panose="020B0604020202020204" pitchFamily="34" charset="0"/>
            <a:cs typeface="Arial" panose="020B0604020202020204" pitchFamily="34" charset="0"/>
          </a:endParaRPr>
        </a:p>
      </dgm:t>
    </dgm:pt>
    <dgm:pt modelId="{90A6C97C-C9EE-4D22-A351-25A7B035FF30}" type="sibTrans" cxnId="{0C55F0A6-1378-4DD2-BB70-BAACFB73DF4E}">
      <dgm:prSet/>
      <dgm:spPr/>
      <dgm:t>
        <a:bodyPr/>
        <a:lstStyle/>
        <a:p>
          <a:pPr algn="l"/>
          <a:endParaRPr lang="en-GB" sz="1200">
            <a:latin typeface="Arial" panose="020B0604020202020204" pitchFamily="34" charset="0"/>
            <a:cs typeface="Arial" panose="020B0604020202020204" pitchFamily="34" charset="0"/>
          </a:endParaRPr>
        </a:p>
      </dgm:t>
    </dgm:pt>
    <dgm:pt modelId="{F1A5455F-81B9-44BA-9F85-54BEF6BF3DA4}">
      <dgm:prSet phldrT="[Text]" custT="1"/>
      <dgm:spPr>
        <a:ln>
          <a:solidFill>
            <a:srgbClr val="5B9BD5"/>
          </a:solidFill>
        </a:ln>
      </dgm:spPr>
      <dgm:t>
        <a:bodyPr/>
        <a:lstStyle/>
        <a:p>
          <a:pPr algn="l"/>
          <a:r>
            <a:rPr lang="en-GB" sz="1200">
              <a:latin typeface="Arial" panose="020B0604020202020204" pitchFamily="34" charset="0"/>
              <a:cs typeface="Arial" panose="020B0604020202020204" pitchFamily="34" charset="0"/>
            </a:rPr>
            <a:t>Developing understanding of  the value of preceptorship for newly qualified AHPs.</a:t>
          </a:r>
        </a:p>
        <a:p>
          <a:pPr algn="l"/>
          <a:endParaRPr lang="en-GB" sz="1200">
            <a:latin typeface="Arial" panose="020B0604020202020204" pitchFamily="34" charset="0"/>
            <a:cs typeface="Arial" panose="020B0604020202020204" pitchFamily="34" charset="0"/>
          </a:endParaRPr>
        </a:p>
        <a:p>
          <a:pPr algn="l"/>
          <a:endParaRPr lang="en-GB" sz="1200">
            <a:latin typeface="Arial" panose="020B0604020202020204" pitchFamily="34" charset="0"/>
            <a:cs typeface="Arial" panose="020B0604020202020204" pitchFamily="34" charset="0"/>
          </a:endParaRPr>
        </a:p>
      </dgm:t>
    </dgm:pt>
    <dgm:pt modelId="{2A095A05-F312-4516-BCDA-2A6B7FA499F7}" type="parTrans" cxnId="{838E5321-E876-4F2C-9D8C-54F5A641BCA8}">
      <dgm:prSet/>
      <dgm:spPr/>
      <dgm:t>
        <a:bodyPr/>
        <a:lstStyle/>
        <a:p>
          <a:pPr algn="l"/>
          <a:endParaRPr lang="en-GB" sz="1200">
            <a:latin typeface="Arial" panose="020B0604020202020204" pitchFamily="34" charset="0"/>
            <a:cs typeface="Arial" panose="020B0604020202020204" pitchFamily="34" charset="0"/>
          </a:endParaRPr>
        </a:p>
      </dgm:t>
    </dgm:pt>
    <dgm:pt modelId="{F3B92810-353F-40AB-85DA-DE9942A0CA91}" type="sibTrans" cxnId="{838E5321-E876-4F2C-9D8C-54F5A641BCA8}">
      <dgm:prSet/>
      <dgm:spPr/>
      <dgm:t>
        <a:bodyPr/>
        <a:lstStyle/>
        <a:p>
          <a:pPr algn="l"/>
          <a:endParaRPr lang="en-GB" sz="1200">
            <a:latin typeface="Arial" panose="020B0604020202020204" pitchFamily="34" charset="0"/>
            <a:cs typeface="Arial" panose="020B0604020202020204" pitchFamily="34" charset="0"/>
          </a:endParaRPr>
        </a:p>
      </dgm:t>
    </dgm:pt>
    <dgm:pt modelId="{6CB04DCC-16FF-4740-BBB6-AFCA4AFE4A2F}">
      <dgm:prSet phldrT="[Text]" custT="1"/>
      <dgm:spPr>
        <a:solidFill>
          <a:srgbClr val="5B9BD5"/>
        </a:solidFill>
        <a:ln>
          <a:noFill/>
        </a:ln>
      </dgm:spPr>
      <dgm:t>
        <a:bodyPr/>
        <a:lstStyle/>
        <a:p>
          <a:pPr algn="l"/>
          <a:r>
            <a:rPr lang="en-GB" sz="1200">
              <a:latin typeface="Arial" panose="020B0604020202020204" pitchFamily="34" charset="0"/>
              <a:cs typeface="Arial" panose="020B0604020202020204" pitchFamily="34" charset="0"/>
            </a:rPr>
            <a:t>Awareness</a:t>
          </a:r>
        </a:p>
      </dgm:t>
    </dgm:pt>
    <dgm:pt modelId="{6E7FDDF8-D362-436F-9442-BE2F5003F2BA}" type="parTrans" cxnId="{5AA4E2CB-9D88-4AD5-B09C-8F0050B14EB0}">
      <dgm:prSet/>
      <dgm:spPr/>
      <dgm:t>
        <a:bodyPr/>
        <a:lstStyle/>
        <a:p>
          <a:pPr algn="l"/>
          <a:endParaRPr lang="en-GB" sz="1200">
            <a:latin typeface="Arial" panose="020B0604020202020204" pitchFamily="34" charset="0"/>
            <a:cs typeface="Arial" panose="020B0604020202020204" pitchFamily="34" charset="0"/>
          </a:endParaRPr>
        </a:p>
      </dgm:t>
    </dgm:pt>
    <dgm:pt modelId="{F7EE4391-69A6-40C9-9E1A-B39703DD57A8}" type="sibTrans" cxnId="{5AA4E2CB-9D88-4AD5-B09C-8F0050B14EB0}">
      <dgm:prSet/>
      <dgm:spPr/>
      <dgm:t>
        <a:bodyPr/>
        <a:lstStyle/>
        <a:p>
          <a:pPr algn="l"/>
          <a:endParaRPr lang="en-GB" sz="1200">
            <a:latin typeface="Arial" panose="020B0604020202020204" pitchFamily="34" charset="0"/>
            <a:cs typeface="Arial" panose="020B0604020202020204" pitchFamily="34" charset="0"/>
          </a:endParaRPr>
        </a:p>
      </dgm:t>
    </dgm:pt>
    <dgm:pt modelId="{C00C09B8-2758-495F-A515-AA447D38239C}">
      <dgm:prSet phldrT="[Text]" custT="1"/>
      <dgm:spPr>
        <a:solidFill>
          <a:srgbClr val="48BB4F"/>
        </a:solidFill>
        <a:ln>
          <a:noFill/>
        </a:ln>
      </dgm:spPr>
      <dgm:t>
        <a:bodyPr/>
        <a:lstStyle/>
        <a:p>
          <a:pPr algn="l"/>
          <a:r>
            <a:rPr lang="en-GB" sz="1200">
              <a:latin typeface="Arial" panose="020B0604020202020204" pitchFamily="34" charset="0"/>
              <a:cs typeface="Arial" panose="020B0604020202020204" pitchFamily="34" charset="0"/>
            </a:rPr>
            <a:t>Deliver</a:t>
          </a:r>
        </a:p>
      </dgm:t>
    </dgm:pt>
    <dgm:pt modelId="{5D1E0CA1-1A55-46ED-B01A-B481E06B709A}" type="sibTrans" cxnId="{9A286C95-1B9F-4FC4-8FC4-8D38E44BD1F8}">
      <dgm:prSet/>
      <dgm:spPr/>
      <dgm:t>
        <a:bodyPr/>
        <a:lstStyle/>
        <a:p>
          <a:pPr algn="l"/>
          <a:endParaRPr lang="en-GB" sz="1200">
            <a:latin typeface="Arial" panose="020B0604020202020204" pitchFamily="34" charset="0"/>
            <a:cs typeface="Arial" panose="020B0604020202020204" pitchFamily="34" charset="0"/>
          </a:endParaRPr>
        </a:p>
      </dgm:t>
    </dgm:pt>
    <dgm:pt modelId="{1E641BA0-BB9F-4467-9507-6AE66D71088E}" type="parTrans" cxnId="{9A286C95-1B9F-4FC4-8FC4-8D38E44BD1F8}">
      <dgm:prSet/>
      <dgm:spPr/>
      <dgm:t>
        <a:bodyPr/>
        <a:lstStyle/>
        <a:p>
          <a:pPr algn="l"/>
          <a:endParaRPr lang="en-GB" sz="1200">
            <a:latin typeface="Arial" panose="020B0604020202020204" pitchFamily="34" charset="0"/>
            <a:cs typeface="Arial" panose="020B0604020202020204" pitchFamily="34" charset="0"/>
          </a:endParaRPr>
        </a:p>
      </dgm:t>
    </dgm:pt>
    <dgm:pt modelId="{5EEB43A2-29E8-4722-A149-ECF015B551F8}">
      <dgm:prSet phldrT="[Text]" custT="1"/>
      <dgm:spPr>
        <a:ln>
          <a:solidFill>
            <a:srgbClr val="70AD47"/>
          </a:solidFill>
        </a:ln>
      </dgm:spPr>
      <dgm:t>
        <a:bodyPr/>
        <a:lstStyle/>
        <a:p>
          <a:pPr algn="l"/>
          <a:r>
            <a:rPr lang="en-GB" sz="1200">
              <a:latin typeface="Arial" panose="020B0604020202020204" pitchFamily="34" charset="0"/>
              <a:cs typeface="Arial" panose="020B0604020202020204" pitchFamily="34" charset="0"/>
            </a:rPr>
            <a:t>Evaluate the impact of the program.</a:t>
          </a:r>
        </a:p>
        <a:p>
          <a:pPr algn="l"/>
          <a:endParaRPr lang="en-GB" sz="1200">
            <a:latin typeface="Arial" panose="020B0604020202020204" pitchFamily="34" charset="0"/>
            <a:cs typeface="Arial" panose="020B0604020202020204" pitchFamily="34" charset="0"/>
          </a:endParaRPr>
        </a:p>
      </dgm:t>
    </dgm:pt>
    <dgm:pt modelId="{A4F83A21-77A5-428A-926F-D8B8C5772E16}" type="sibTrans" cxnId="{11AA2782-6DDF-405E-B4C8-17DB408EE384}">
      <dgm:prSet/>
      <dgm:spPr/>
      <dgm:t>
        <a:bodyPr/>
        <a:lstStyle/>
        <a:p>
          <a:pPr algn="l"/>
          <a:endParaRPr lang="en-GB" sz="1200">
            <a:latin typeface="Arial" panose="020B0604020202020204" pitchFamily="34" charset="0"/>
            <a:cs typeface="Arial" panose="020B0604020202020204" pitchFamily="34" charset="0"/>
          </a:endParaRPr>
        </a:p>
      </dgm:t>
    </dgm:pt>
    <dgm:pt modelId="{85CB315F-A1DF-41BB-AED9-D985974030C1}" type="parTrans" cxnId="{11AA2782-6DDF-405E-B4C8-17DB408EE384}">
      <dgm:prSet/>
      <dgm:spPr/>
      <dgm:t>
        <a:bodyPr/>
        <a:lstStyle/>
        <a:p>
          <a:pPr algn="l"/>
          <a:endParaRPr lang="en-GB" sz="1200">
            <a:latin typeface="Arial" panose="020B0604020202020204" pitchFamily="34" charset="0"/>
            <a:cs typeface="Arial" panose="020B0604020202020204" pitchFamily="34" charset="0"/>
          </a:endParaRPr>
        </a:p>
      </dgm:t>
    </dgm:pt>
    <dgm:pt modelId="{E3DD0C84-B9C7-4F18-AE29-C7529ACD659E}">
      <dgm:prSet/>
      <dgm:spPr/>
      <dgm:t>
        <a:bodyPr/>
        <a:lstStyle/>
        <a:p>
          <a:pPr algn="l"/>
          <a:endParaRPr lang="en-GB" sz="1200">
            <a:latin typeface="Arial" panose="020B0604020202020204" pitchFamily="34" charset="0"/>
            <a:cs typeface="Arial" panose="020B0604020202020204" pitchFamily="34" charset="0"/>
          </a:endParaRPr>
        </a:p>
      </dgm:t>
    </dgm:pt>
    <dgm:pt modelId="{C535ECB5-005C-4C60-A260-A7042C2E7BE4}" type="sibTrans" cxnId="{E6C28673-5A60-40DD-9D6E-E6666E019861}">
      <dgm:prSet/>
      <dgm:spPr/>
      <dgm:t>
        <a:bodyPr/>
        <a:lstStyle/>
        <a:p>
          <a:pPr algn="l"/>
          <a:endParaRPr lang="en-GB" sz="1200">
            <a:latin typeface="Arial" panose="020B0604020202020204" pitchFamily="34" charset="0"/>
            <a:cs typeface="Arial" panose="020B0604020202020204" pitchFamily="34" charset="0"/>
          </a:endParaRPr>
        </a:p>
      </dgm:t>
    </dgm:pt>
    <dgm:pt modelId="{3E2ABC6B-3A4D-4F32-A4F6-9B4AF92B58DB}" type="parTrans" cxnId="{E6C28673-5A60-40DD-9D6E-E6666E019861}">
      <dgm:prSet/>
      <dgm:spPr/>
      <dgm:t>
        <a:bodyPr/>
        <a:lstStyle/>
        <a:p>
          <a:pPr algn="l"/>
          <a:endParaRPr lang="en-GB" sz="1200">
            <a:latin typeface="Arial" panose="020B0604020202020204" pitchFamily="34" charset="0"/>
            <a:cs typeface="Arial" panose="020B0604020202020204" pitchFamily="34" charset="0"/>
          </a:endParaRPr>
        </a:p>
      </dgm:t>
    </dgm:pt>
    <dgm:pt modelId="{ECD451F4-FB67-4A86-A386-F02F87D94A6B}">
      <dgm:prSet phldrT="[Text]" custT="1"/>
      <dgm:spPr>
        <a:solidFill>
          <a:srgbClr val="70AD47"/>
        </a:solidFill>
        <a:ln>
          <a:noFill/>
        </a:ln>
      </dgm:spPr>
      <dgm:t>
        <a:bodyPr/>
        <a:lstStyle/>
        <a:p>
          <a:pPr algn="l"/>
          <a:r>
            <a:rPr lang="en-GB" sz="1200">
              <a:latin typeface="Arial" panose="020B0604020202020204" pitchFamily="34" charset="0"/>
              <a:cs typeface="Arial" panose="020B0604020202020204" pitchFamily="34" charset="0"/>
            </a:rPr>
            <a:t>Evaluate</a:t>
          </a:r>
        </a:p>
      </dgm:t>
    </dgm:pt>
    <dgm:pt modelId="{55A32037-6E90-4F6B-8F5D-CC834655E48F}" type="sibTrans" cxnId="{154B8E06-B4F8-465C-8DFA-C0C9920924E9}">
      <dgm:prSet/>
      <dgm:spPr/>
      <dgm:t>
        <a:bodyPr/>
        <a:lstStyle/>
        <a:p>
          <a:pPr algn="l"/>
          <a:endParaRPr lang="en-GB" sz="1200">
            <a:latin typeface="Arial" panose="020B0604020202020204" pitchFamily="34" charset="0"/>
            <a:cs typeface="Arial" panose="020B0604020202020204" pitchFamily="34" charset="0"/>
          </a:endParaRPr>
        </a:p>
      </dgm:t>
    </dgm:pt>
    <dgm:pt modelId="{67D5B7C2-2CCC-4337-B3D0-CF690760F27F}" type="parTrans" cxnId="{154B8E06-B4F8-465C-8DFA-C0C9920924E9}">
      <dgm:prSet/>
      <dgm:spPr/>
      <dgm:t>
        <a:bodyPr/>
        <a:lstStyle/>
        <a:p>
          <a:pPr algn="l"/>
          <a:endParaRPr lang="en-GB" sz="1200">
            <a:latin typeface="Arial" panose="020B0604020202020204" pitchFamily="34" charset="0"/>
            <a:cs typeface="Arial" panose="020B0604020202020204" pitchFamily="34" charset="0"/>
          </a:endParaRPr>
        </a:p>
      </dgm:t>
    </dgm:pt>
    <dgm:pt modelId="{C30A0299-7610-43DB-B403-D3542FBDFEED}" type="pres">
      <dgm:prSet presAssocID="{043A64CC-DC72-422B-9DB9-D59F4F4A5C1A}" presName="Name0" presStyleCnt="0">
        <dgm:presLayoutVars>
          <dgm:chMax val="5"/>
          <dgm:chPref val="5"/>
          <dgm:dir/>
          <dgm:animLvl val="lvl"/>
        </dgm:presLayoutVars>
      </dgm:prSet>
      <dgm:spPr/>
    </dgm:pt>
    <dgm:pt modelId="{4AF1627B-B04E-4461-9048-EFF642233A54}" type="pres">
      <dgm:prSet presAssocID="{6CB04DCC-16FF-4740-BBB6-AFCA4AFE4A2F}" presName="parentText1" presStyleLbl="node1" presStyleIdx="0" presStyleCnt="5" custScaleX="100224">
        <dgm:presLayoutVars>
          <dgm:chMax/>
          <dgm:chPref val="3"/>
          <dgm:bulletEnabled val="1"/>
        </dgm:presLayoutVars>
      </dgm:prSet>
      <dgm:spPr/>
    </dgm:pt>
    <dgm:pt modelId="{934959FB-A88B-4837-9F43-036671122BCB}" type="pres">
      <dgm:prSet presAssocID="{6CB04DCC-16FF-4740-BBB6-AFCA4AFE4A2F}" presName="childText1" presStyleLbl="solidAlignAcc1" presStyleIdx="0" presStyleCnt="5" custScaleY="113292" custLinFactNeighborX="-27" custLinFactNeighborY="6367">
        <dgm:presLayoutVars>
          <dgm:chMax val="0"/>
          <dgm:chPref val="0"/>
          <dgm:bulletEnabled val="1"/>
        </dgm:presLayoutVars>
      </dgm:prSet>
      <dgm:spPr/>
    </dgm:pt>
    <dgm:pt modelId="{F6708015-9AA3-4079-9BC3-990D6EBC71F1}" type="pres">
      <dgm:prSet presAssocID="{0AC5B168-7F47-433B-A108-E0C76E0BB095}" presName="parentText2" presStyleLbl="node1" presStyleIdx="1" presStyleCnt="5" custScaleX="100724" custLinFactNeighborX="340" custLinFactNeighborY="2860">
        <dgm:presLayoutVars>
          <dgm:chMax/>
          <dgm:chPref val="3"/>
          <dgm:bulletEnabled val="1"/>
        </dgm:presLayoutVars>
      </dgm:prSet>
      <dgm:spPr/>
    </dgm:pt>
    <dgm:pt modelId="{05134F29-CFFC-493A-9ECB-01C99748EA8A}" type="pres">
      <dgm:prSet presAssocID="{0AC5B168-7F47-433B-A108-E0C76E0BB095}" presName="childText2" presStyleLbl="solidAlignAcc1" presStyleIdx="1" presStyleCnt="5" custScaleX="104120" custScaleY="111463" custLinFactNeighborX="2565" custLinFactNeighborY="5890">
        <dgm:presLayoutVars>
          <dgm:chMax val="0"/>
          <dgm:chPref val="0"/>
          <dgm:bulletEnabled val="1"/>
        </dgm:presLayoutVars>
      </dgm:prSet>
      <dgm:spPr/>
    </dgm:pt>
    <dgm:pt modelId="{6CA807C8-A19B-440C-AC12-63830B050218}" type="pres">
      <dgm:prSet presAssocID="{2BD2777E-121D-449B-A86D-3A05FD71F3D4}" presName="parentText3" presStyleLbl="node1" presStyleIdx="2" presStyleCnt="5" custScaleX="99467" custLinFactNeighborY="1907">
        <dgm:presLayoutVars>
          <dgm:chMax/>
          <dgm:chPref val="3"/>
          <dgm:bulletEnabled val="1"/>
        </dgm:presLayoutVars>
      </dgm:prSet>
      <dgm:spPr/>
    </dgm:pt>
    <dgm:pt modelId="{0696E03A-C298-4A10-860B-C046ECA9AC3C}" type="pres">
      <dgm:prSet presAssocID="{2BD2777E-121D-449B-A86D-3A05FD71F3D4}" presName="childText3" presStyleLbl="solidAlignAcc1" presStyleIdx="2" presStyleCnt="5" custScaleY="100467" custLinFactNeighborX="1515" custLinFactNeighborY="-946">
        <dgm:presLayoutVars>
          <dgm:chMax val="0"/>
          <dgm:chPref val="0"/>
          <dgm:bulletEnabled val="1"/>
        </dgm:presLayoutVars>
      </dgm:prSet>
      <dgm:spPr/>
    </dgm:pt>
    <dgm:pt modelId="{93F5198A-D358-499E-937A-CDFF43704410}" type="pres">
      <dgm:prSet presAssocID="{C00C09B8-2758-495F-A515-AA447D38239C}" presName="parentText4" presStyleLbl="node1" presStyleIdx="3" presStyleCnt="5">
        <dgm:presLayoutVars>
          <dgm:chMax/>
          <dgm:chPref val="3"/>
          <dgm:bulletEnabled val="1"/>
        </dgm:presLayoutVars>
      </dgm:prSet>
      <dgm:spPr/>
    </dgm:pt>
    <dgm:pt modelId="{F221F925-155E-43F2-880F-14BA6E473BE7}" type="pres">
      <dgm:prSet presAssocID="{C00C09B8-2758-495F-A515-AA447D38239C}" presName="childText4" presStyleLbl="solidAlignAcc1" presStyleIdx="3" presStyleCnt="5" custScaleY="91045" custLinFactNeighborX="750" custLinFactNeighborY="-5682">
        <dgm:presLayoutVars>
          <dgm:chMax val="0"/>
          <dgm:chPref val="0"/>
          <dgm:bulletEnabled val="1"/>
        </dgm:presLayoutVars>
      </dgm:prSet>
      <dgm:spPr/>
    </dgm:pt>
    <dgm:pt modelId="{081C1ED2-43DE-4C34-9D5E-5523A88F4F0B}" type="pres">
      <dgm:prSet presAssocID="{ECD451F4-FB67-4A86-A386-F02F87D94A6B}" presName="parentText5" presStyleLbl="node1" presStyleIdx="4" presStyleCnt="5" custScaleX="99781">
        <dgm:presLayoutVars>
          <dgm:chMax/>
          <dgm:chPref val="3"/>
          <dgm:bulletEnabled val="1"/>
        </dgm:presLayoutVars>
      </dgm:prSet>
      <dgm:spPr/>
    </dgm:pt>
    <dgm:pt modelId="{1520B452-8595-4A1F-AD6D-4E23435F6E09}" type="pres">
      <dgm:prSet presAssocID="{ECD451F4-FB67-4A86-A386-F02F87D94A6B}" presName="childText5" presStyleLbl="solidAlignAcc1" presStyleIdx="4" presStyleCnt="5" custLinFactNeighborX="1456" custLinFactNeighborY="-1008">
        <dgm:presLayoutVars>
          <dgm:chMax val="0"/>
          <dgm:chPref val="0"/>
          <dgm:bulletEnabled val="1"/>
        </dgm:presLayoutVars>
      </dgm:prSet>
      <dgm:spPr/>
    </dgm:pt>
  </dgm:ptLst>
  <dgm:cxnLst>
    <dgm:cxn modelId="{154B8E06-B4F8-465C-8DFA-C0C9920924E9}" srcId="{043A64CC-DC72-422B-9DB9-D59F4F4A5C1A}" destId="{ECD451F4-FB67-4A86-A386-F02F87D94A6B}" srcOrd="4" destOrd="0" parTransId="{67D5B7C2-2CCC-4337-B3D0-CF690760F27F}" sibTransId="{55A32037-6E90-4F6B-8F5D-CC834655E48F}"/>
    <dgm:cxn modelId="{4A549E1B-C468-4577-A1D4-15C7380A9A30}" type="presOf" srcId="{043A64CC-DC72-422B-9DB9-D59F4F4A5C1A}" destId="{C30A0299-7610-43DB-B403-D3542FBDFEED}" srcOrd="0" destOrd="0" presId="urn:microsoft.com/office/officeart/2009/3/layout/IncreasingArrowsProcess"/>
    <dgm:cxn modelId="{838E5321-E876-4F2C-9D8C-54F5A641BCA8}" srcId="{6CB04DCC-16FF-4740-BBB6-AFCA4AFE4A2F}" destId="{F1A5455F-81B9-44BA-9F85-54BEF6BF3DA4}" srcOrd="0" destOrd="0" parTransId="{2A095A05-F312-4516-BCDA-2A6B7FA499F7}" sibTransId="{F3B92810-353F-40AB-85DA-DE9942A0CA91}"/>
    <dgm:cxn modelId="{EC7F532C-EDBE-41C3-BAE6-2A1F2E9E2DA6}" srcId="{043A64CC-DC72-422B-9DB9-D59F4F4A5C1A}" destId="{2BD2777E-121D-449B-A86D-3A05FD71F3D4}" srcOrd="2" destOrd="0" parTransId="{B44D9F48-641F-4A55-A09D-2C34D1CC394F}" sibTransId="{FC251D4D-1AAB-42F8-A8B7-476EE15407F4}"/>
    <dgm:cxn modelId="{FDE6153E-8309-4298-A2E7-391448DA5133}" type="presOf" srcId="{C00C09B8-2758-495F-A515-AA447D38239C}" destId="{93F5198A-D358-499E-937A-CDFF43704410}" srcOrd="0" destOrd="0" presId="urn:microsoft.com/office/officeart/2009/3/layout/IncreasingArrowsProcess"/>
    <dgm:cxn modelId="{2F12AB3F-BE7F-45DC-B119-2EF3D52F0EC6}" srcId="{0AC5B168-7F47-433B-A108-E0C76E0BB095}" destId="{1E59CF15-3E42-4972-9B67-F8F784F58D50}" srcOrd="0" destOrd="0" parTransId="{1C20B8F9-FB17-4308-A0F3-67227C727803}" sibTransId="{5D1DDA70-D0BC-47FE-AA39-1262FE50FC13}"/>
    <dgm:cxn modelId="{6BD6766C-D413-4A90-9F9D-A172879E31E6}" type="presOf" srcId="{2BD2777E-121D-449B-A86D-3A05FD71F3D4}" destId="{6CA807C8-A19B-440C-AC12-63830B050218}" srcOrd="0" destOrd="0" presId="urn:microsoft.com/office/officeart/2009/3/layout/IncreasingArrowsProcess"/>
    <dgm:cxn modelId="{E6C28673-5A60-40DD-9D6E-E6666E019861}" srcId="{043A64CC-DC72-422B-9DB9-D59F4F4A5C1A}" destId="{E3DD0C84-B9C7-4F18-AE29-C7529ACD659E}" srcOrd="5" destOrd="0" parTransId="{3E2ABC6B-3A4D-4F32-A4F6-9B4AF92B58DB}" sibTransId="{C535ECB5-005C-4C60-A260-A7042C2E7BE4}"/>
    <dgm:cxn modelId="{D80EB377-889F-4651-BE85-8F1E3993DE85}" type="presOf" srcId="{6CB04DCC-16FF-4740-BBB6-AFCA4AFE4A2F}" destId="{4AF1627B-B04E-4461-9048-EFF642233A54}" srcOrd="0" destOrd="0" presId="urn:microsoft.com/office/officeart/2009/3/layout/IncreasingArrowsProcess"/>
    <dgm:cxn modelId="{E7A2587D-66FA-408A-BF12-89567B806397}" type="presOf" srcId="{ECD451F4-FB67-4A86-A386-F02F87D94A6B}" destId="{081C1ED2-43DE-4C34-9D5E-5523A88F4F0B}" srcOrd="0" destOrd="0" presId="urn:microsoft.com/office/officeart/2009/3/layout/IncreasingArrowsProcess"/>
    <dgm:cxn modelId="{56C97C7F-1D69-45EE-ACCA-3367758082E7}" type="presOf" srcId="{0AC5B168-7F47-433B-A108-E0C76E0BB095}" destId="{F6708015-9AA3-4079-9BC3-990D6EBC71F1}" srcOrd="0" destOrd="0" presId="urn:microsoft.com/office/officeart/2009/3/layout/IncreasingArrowsProcess"/>
    <dgm:cxn modelId="{11AA2782-6DDF-405E-B4C8-17DB408EE384}" srcId="{ECD451F4-FB67-4A86-A386-F02F87D94A6B}" destId="{5EEB43A2-29E8-4722-A149-ECF015B551F8}" srcOrd="0" destOrd="0" parTransId="{85CB315F-A1DF-41BB-AED9-D985974030C1}" sibTransId="{A4F83A21-77A5-428A-926F-D8B8C5772E16}"/>
    <dgm:cxn modelId="{D7FC248B-19F3-49F8-84CA-8B36A922429A}" type="presOf" srcId="{1E59CF15-3E42-4972-9B67-F8F784F58D50}" destId="{05134F29-CFFC-493A-9ECB-01C99748EA8A}" srcOrd="0" destOrd="0" presId="urn:microsoft.com/office/officeart/2009/3/layout/IncreasingArrowsProcess"/>
    <dgm:cxn modelId="{9A286C95-1B9F-4FC4-8FC4-8D38E44BD1F8}" srcId="{043A64CC-DC72-422B-9DB9-D59F4F4A5C1A}" destId="{C00C09B8-2758-495F-A515-AA447D38239C}" srcOrd="3" destOrd="0" parTransId="{1E641BA0-BB9F-4467-9507-6AE66D71088E}" sibTransId="{5D1E0CA1-1A55-46ED-B01A-B481E06B709A}"/>
    <dgm:cxn modelId="{0C55F0A6-1378-4DD2-BB70-BAACFB73DF4E}" srcId="{C00C09B8-2758-495F-A515-AA447D38239C}" destId="{03BC4C7B-419A-44D0-A8FB-694E1D3FC6BB}" srcOrd="0" destOrd="0" parTransId="{2B595636-BAF3-43A1-B1C4-9E762E34D98E}" sibTransId="{90A6C97C-C9EE-4D22-A351-25A7B035FF30}"/>
    <dgm:cxn modelId="{CBC426A7-F643-4CA2-8E79-1B270D35B7F2}" type="presOf" srcId="{03BC4C7B-419A-44D0-A8FB-694E1D3FC6BB}" destId="{F221F925-155E-43F2-880F-14BA6E473BE7}" srcOrd="0" destOrd="0" presId="urn:microsoft.com/office/officeart/2009/3/layout/IncreasingArrowsProcess"/>
    <dgm:cxn modelId="{F14EFABA-035F-4B31-A34D-6BD259D8F083}" srcId="{2BD2777E-121D-449B-A86D-3A05FD71F3D4}" destId="{6FB3754B-02C8-49DC-8E8B-06C72E644C95}" srcOrd="0" destOrd="0" parTransId="{10131040-A10B-4300-BF71-C7E1E5AA06BD}" sibTransId="{94CCBC1F-E295-492D-89A8-F96F6315BB42}"/>
    <dgm:cxn modelId="{EF4C29BB-5A03-447D-B98B-33D5B6A4D7AC}" type="presOf" srcId="{6FB3754B-02C8-49DC-8E8B-06C72E644C95}" destId="{0696E03A-C298-4A10-860B-C046ECA9AC3C}" srcOrd="0" destOrd="0" presId="urn:microsoft.com/office/officeart/2009/3/layout/IncreasingArrowsProcess"/>
    <dgm:cxn modelId="{37A62CC1-C231-4349-821B-1F33DF660021}" type="presOf" srcId="{5EEB43A2-29E8-4722-A149-ECF015B551F8}" destId="{1520B452-8595-4A1F-AD6D-4E23435F6E09}" srcOrd="0" destOrd="0" presId="urn:microsoft.com/office/officeart/2009/3/layout/IncreasingArrowsProcess"/>
    <dgm:cxn modelId="{5AA4E2CB-9D88-4AD5-B09C-8F0050B14EB0}" srcId="{043A64CC-DC72-422B-9DB9-D59F4F4A5C1A}" destId="{6CB04DCC-16FF-4740-BBB6-AFCA4AFE4A2F}" srcOrd="0" destOrd="0" parTransId="{6E7FDDF8-D362-436F-9442-BE2F5003F2BA}" sibTransId="{F7EE4391-69A6-40C9-9E1A-B39703DD57A8}"/>
    <dgm:cxn modelId="{CA47C9D8-4E19-491E-B41A-2C48DDDE72B8}" type="presOf" srcId="{F1A5455F-81B9-44BA-9F85-54BEF6BF3DA4}" destId="{934959FB-A88B-4837-9F43-036671122BCB}" srcOrd="0" destOrd="0" presId="urn:microsoft.com/office/officeart/2009/3/layout/IncreasingArrowsProcess"/>
    <dgm:cxn modelId="{963836E6-E180-4A34-AB88-AE9F5A1469F0}" srcId="{043A64CC-DC72-422B-9DB9-D59F4F4A5C1A}" destId="{0AC5B168-7F47-433B-A108-E0C76E0BB095}" srcOrd="1" destOrd="0" parTransId="{07234BC2-77AD-4EEF-A341-B5372149656D}" sibTransId="{186D1B98-DEFA-4E75-9768-E06401FFF635}"/>
    <dgm:cxn modelId="{75EF0902-B5EF-4BCA-93CA-9038DB592221}" type="presParOf" srcId="{C30A0299-7610-43DB-B403-D3542FBDFEED}" destId="{4AF1627B-B04E-4461-9048-EFF642233A54}" srcOrd="0" destOrd="0" presId="urn:microsoft.com/office/officeart/2009/3/layout/IncreasingArrowsProcess"/>
    <dgm:cxn modelId="{3C56EDA8-1835-425A-B2D6-950AC9426935}" type="presParOf" srcId="{C30A0299-7610-43DB-B403-D3542FBDFEED}" destId="{934959FB-A88B-4837-9F43-036671122BCB}" srcOrd="1" destOrd="0" presId="urn:microsoft.com/office/officeart/2009/3/layout/IncreasingArrowsProcess"/>
    <dgm:cxn modelId="{EE1FD3F8-CD3D-4E6E-B52C-F1CB2B7BD406}" type="presParOf" srcId="{C30A0299-7610-43DB-B403-D3542FBDFEED}" destId="{F6708015-9AA3-4079-9BC3-990D6EBC71F1}" srcOrd="2" destOrd="0" presId="urn:microsoft.com/office/officeart/2009/3/layout/IncreasingArrowsProcess"/>
    <dgm:cxn modelId="{6BDA360D-FB1A-4890-854B-70C7FD5EF9C5}" type="presParOf" srcId="{C30A0299-7610-43DB-B403-D3542FBDFEED}" destId="{05134F29-CFFC-493A-9ECB-01C99748EA8A}" srcOrd="3" destOrd="0" presId="urn:microsoft.com/office/officeart/2009/3/layout/IncreasingArrowsProcess"/>
    <dgm:cxn modelId="{43C58649-55AD-4374-BECA-76E5B1827B83}" type="presParOf" srcId="{C30A0299-7610-43DB-B403-D3542FBDFEED}" destId="{6CA807C8-A19B-440C-AC12-63830B050218}" srcOrd="4" destOrd="0" presId="urn:microsoft.com/office/officeart/2009/3/layout/IncreasingArrowsProcess"/>
    <dgm:cxn modelId="{97F37871-551A-447C-9439-719BB3C0C300}" type="presParOf" srcId="{C30A0299-7610-43DB-B403-D3542FBDFEED}" destId="{0696E03A-C298-4A10-860B-C046ECA9AC3C}" srcOrd="5" destOrd="0" presId="urn:microsoft.com/office/officeart/2009/3/layout/IncreasingArrowsProcess"/>
    <dgm:cxn modelId="{0567A680-6793-4549-9ED1-7B9B7D8E8B9E}" type="presParOf" srcId="{C30A0299-7610-43DB-B403-D3542FBDFEED}" destId="{93F5198A-D358-499E-937A-CDFF43704410}" srcOrd="6" destOrd="0" presId="urn:microsoft.com/office/officeart/2009/3/layout/IncreasingArrowsProcess"/>
    <dgm:cxn modelId="{304B4EB6-AC05-4FCB-BF7D-C94AD4B94C41}" type="presParOf" srcId="{C30A0299-7610-43DB-B403-D3542FBDFEED}" destId="{F221F925-155E-43F2-880F-14BA6E473BE7}" srcOrd="7" destOrd="0" presId="urn:microsoft.com/office/officeart/2009/3/layout/IncreasingArrowsProcess"/>
    <dgm:cxn modelId="{6839154D-895F-4E77-BC6C-17390BBCD745}" type="presParOf" srcId="{C30A0299-7610-43DB-B403-D3542FBDFEED}" destId="{081C1ED2-43DE-4C34-9D5E-5523A88F4F0B}" srcOrd="8" destOrd="0" presId="urn:microsoft.com/office/officeart/2009/3/layout/IncreasingArrowsProcess"/>
    <dgm:cxn modelId="{337E9D52-68B1-477D-8373-758B4F1FF954}" type="presParOf" srcId="{C30A0299-7610-43DB-B403-D3542FBDFEED}" destId="{1520B452-8595-4A1F-AD6D-4E23435F6E09}"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36DC015-0D88-4FCE-AB86-12BD7E0D6BA3}"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en-GB"/>
        </a:p>
      </dgm:t>
    </dgm:pt>
    <dgm:pt modelId="{75C2B451-3D99-4CC3-B3F9-C898E75CD081}">
      <dgm:prSet phldrT="[Text]"/>
      <dgm:spPr/>
      <dgm:t>
        <a:bodyPr/>
        <a:lstStyle/>
        <a:p>
          <a:r>
            <a:rPr lang="en-GB"/>
            <a:t>Awareness</a:t>
          </a:r>
        </a:p>
      </dgm:t>
    </dgm:pt>
    <dgm:pt modelId="{F0672751-9863-4C9A-862D-045DAA92749A}" type="parTrans" cxnId="{7C7BFB1D-6BD2-4D50-B88F-C90EDDDEDFBF}">
      <dgm:prSet/>
      <dgm:spPr/>
      <dgm:t>
        <a:bodyPr/>
        <a:lstStyle/>
        <a:p>
          <a:endParaRPr lang="en-GB"/>
        </a:p>
      </dgm:t>
    </dgm:pt>
    <dgm:pt modelId="{08D7C9E6-A181-4D5E-8A05-F336E277A5DB}" type="sibTrans" cxnId="{7C7BFB1D-6BD2-4D50-B88F-C90EDDDEDFBF}">
      <dgm:prSet/>
      <dgm:spPr/>
      <dgm:t>
        <a:bodyPr/>
        <a:lstStyle/>
        <a:p>
          <a:endParaRPr lang="en-GB"/>
        </a:p>
      </dgm:t>
    </dgm:pt>
    <dgm:pt modelId="{3957DED1-05C3-431B-B155-29EFBDAA6F97}">
      <dgm:prSet phldrT="[Text]"/>
      <dgm:spPr/>
      <dgm:t>
        <a:bodyPr/>
        <a:lstStyle/>
        <a:p>
          <a:r>
            <a:rPr lang="en-GB"/>
            <a:t>Assessment</a:t>
          </a:r>
        </a:p>
      </dgm:t>
    </dgm:pt>
    <dgm:pt modelId="{9CC482CE-ED4E-4FFC-8CB6-81DDC3E26D5B}" type="parTrans" cxnId="{BC789284-BBE2-4C68-B2AA-5B35BD584577}">
      <dgm:prSet/>
      <dgm:spPr/>
      <dgm:t>
        <a:bodyPr/>
        <a:lstStyle/>
        <a:p>
          <a:endParaRPr lang="en-GB"/>
        </a:p>
      </dgm:t>
    </dgm:pt>
    <dgm:pt modelId="{5960F34F-D757-4937-8B15-7B89B87426DA}" type="sibTrans" cxnId="{BC789284-BBE2-4C68-B2AA-5B35BD584577}">
      <dgm:prSet/>
      <dgm:spPr/>
      <dgm:t>
        <a:bodyPr/>
        <a:lstStyle/>
        <a:p>
          <a:endParaRPr lang="en-GB"/>
        </a:p>
      </dgm:t>
    </dgm:pt>
    <dgm:pt modelId="{0C653848-9E1A-451F-8512-39C473682F79}">
      <dgm:prSet phldrT="[Text]"/>
      <dgm:spPr/>
      <dgm:t>
        <a:bodyPr/>
        <a:lstStyle/>
        <a:p>
          <a:r>
            <a:rPr lang="en-GB"/>
            <a:t>Design</a:t>
          </a:r>
        </a:p>
      </dgm:t>
    </dgm:pt>
    <dgm:pt modelId="{532CA0B8-E38F-4616-84F0-D2D359265597}" type="parTrans" cxnId="{557C7632-7A37-48D4-8694-C39D6587C93A}">
      <dgm:prSet/>
      <dgm:spPr/>
      <dgm:t>
        <a:bodyPr/>
        <a:lstStyle/>
        <a:p>
          <a:endParaRPr lang="en-GB"/>
        </a:p>
      </dgm:t>
    </dgm:pt>
    <dgm:pt modelId="{F666A8C3-00A3-4692-8404-0DA0B5D2EA45}" type="sibTrans" cxnId="{557C7632-7A37-48D4-8694-C39D6587C93A}">
      <dgm:prSet/>
      <dgm:spPr/>
      <dgm:t>
        <a:bodyPr/>
        <a:lstStyle/>
        <a:p>
          <a:endParaRPr lang="en-GB"/>
        </a:p>
      </dgm:t>
    </dgm:pt>
    <dgm:pt modelId="{E1C1C918-C63F-406D-8DB6-B1C0D539E6CE}">
      <dgm:prSet/>
      <dgm:spPr/>
      <dgm:t>
        <a:bodyPr/>
        <a:lstStyle/>
        <a:p>
          <a:r>
            <a:rPr lang="en-GB"/>
            <a:t>Delivery</a:t>
          </a:r>
        </a:p>
      </dgm:t>
    </dgm:pt>
    <dgm:pt modelId="{F5CD6BC6-F657-4D9B-ADC5-654B4B1EDE98}" type="parTrans" cxnId="{0AFFB699-0748-4C91-81A7-E0BA7A170D9E}">
      <dgm:prSet/>
      <dgm:spPr/>
      <dgm:t>
        <a:bodyPr/>
        <a:lstStyle/>
        <a:p>
          <a:endParaRPr lang="en-GB"/>
        </a:p>
      </dgm:t>
    </dgm:pt>
    <dgm:pt modelId="{8E69FFD5-44D3-42A3-B916-A1BE7291170B}" type="sibTrans" cxnId="{0AFFB699-0748-4C91-81A7-E0BA7A170D9E}">
      <dgm:prSet/>
      <dgm:spPr/>
      <dgm:t>
        <a:bodyPr/>
        <a:lstStyle/>
        <a:p>
          <a:endParaRPr lang="en-GB"/>
        </a:p>
      </dgm:t>
    </dgm:pt>
    <dgm:pt modelId="{EE357DCF-59D2-4E11-819C-AD1FED256897}">
      <dgm:prSet/>
      <dgm:spPr/>
      <dgm:t>
        <a:bodyPr/>
        <a:lstStyle/>
        <a:p>
          <a:r>
            <a:rPr lang="en-GB"/>
            <a:t>Evaluation</a:t>
          </a:r>
        </a:p>
      </dgm:t>
    </dgm:pt>
    <dgm:pt modelId="{EBAFACBD-1C76-41DD-AC3D-5D4BD636C487}" type="parTrans" cxnId="{162E6B0C-760A-4AE6-B728-08176ED5D644}">
      <dgm:prSet/>
      <dgm:spPr/>
      <dgm:t>
        <a:bodyPr/>
        <a:lstStyle/>
        <a:p>
          <a:endParaRPr lang="en-GB"/>
        </a:p>
      </dgm:t>
    </dgm:pt>
    <dgm:pt modelId="{C05E4A3F-6078-459A-9B00-DB1E84F0F08F}" type="sibTrans" cxnId="{162E6B0C-760A-4AE6-B728-08176ED5D644}">
      <dgm:prSet/>
      <dgm:spPr/>
      <dgm:t>
        <a:bodyPr/>
        <a:lstStyle/>
        <a:p>
          <a:endParaRPr lang="en-GB"/>
        </a:p>
      </dgm:t>
    </dgm:pt>
    <dgm:pt modelId="{DA1C6384-2ACB-4172-AD15-D027947C1C61}" type="pres">
      <dgm:prSet presAssocID="{C36DC015-0D88-4FCE-AB86-12BD7E0D6BA3}" presName="rootnode" presStyleCnt="0">
        <dgm:presLayoutVars>
          <dgm:chMax/>
          <dgm:chPref/>
          <dgm:dir/>
          <dgm:animLvl val="lvl"/>
        </dgm:presLayoutVars>
      </dgm:prSet>
      <dgm:spPr/>
    </dgm:pt>
    <dgm:pt modelId="{4E189B0D-F0C8-47B7-B552-B12A30A8D6BC}" type="pres">
      <dgm:prSet presAssocID="{75C2B451-3D99-4CC3-B3F9-C898E75CD081}" presName="composite" presStyleCnt="0"/>
      <dgm:spPr/>
    </dgm:pt>
    <dgm:pt modelId="{A0D1D596-CB63-43FE-AA89-D3F332DB35CD}" type="pres">
      <dgm:prSet presAssocID="{75C2B451-3D99-4CC3-B3F9-C898E75CD081}" presName="LShape" presStyleLbl="alignNode1" presStyleIdx="0" presStyleCnt="9"/>
      <dgm:spPr>
        <a:solidFill>
          <a:srgbClr val="EF4D92"/>
        </a:solidFill>
      </dgm:spPr>
    </dgm:pt>
    <dgm:pt modelId="{71EE9ECE-B73C-4B97-89E0-8F45D19B0436}" type="pres">
      <dgm:prSet presAssocID="{75C2B451-3D99-4CC3-B3F9-C898E75CD081}" presName="ParentText" presStyleLbl="revTx" presStyleIdx="0" presStyleCnt="5">
        <dgm:presLayoutVars>
          <dgm:chMax val="0"/>
          <dgm:chPref val="0"/>
          <dgm:bulletEnabled val="1"/>
        </dgm:presLayoutVars>
      </dgm:prSet>
      <dgm:spPr/>
    </dgm:pt>
    <dgm:pt modelId="{CA71C566-9C03-4BE9-9366-C33D48D4EA2D}" type="pres">
      <dgm:prSet presAssocID="{75C2B451-3D99-4CC3-B3F9-C898E75CD081}" presName="Triangle" presStyleLbl="alignNode1" presStyleIdx="1" presStyleCnt="9"/>
      <dgm:spPr/>
    </dgm:pt>
    <dgm:pt modelId="{943CD37E-150F-480E-9891-58D5DE3E0D5E}" type="pres">
      <dgm:prSet presAssocID="{08D7C9E6-A181-4D5E-8A05-F336E277A5DB}" presName="sibTrans" presStyleCnt="0"/>
      <dgm:spPr/>
    </dgm:pt>
    <dgm:pt modelId="{32CEFFAC-0A9E-4682-8635-BB2125838F9C}" type="pres">
      <dgm:prSet presAssocID="{08D7C9E6-A181-4D5E-8A05-F336E277A5DB}" presName="space" presStyleCnt="0"/>
      <dgm:spPr/>
    </dgm:pt>
    <dgm:pt modelId="{1AD661A8-38C1-4595-86E2-5CD417857AD6}" type="pres">
      <dgm:prSet presAssocID="{3957DED1-05C3-431B-B155-29EFBDAA6F97}" presName="composite" presStyleCnt="0"/>
      <dgm:spPr/>
    </dgm:pt>
    <dgm:pt modelId="{32A39AA5-5957-4E20-A2A4-0D570B5838F6}" type="pres">
      <dgm:prSet presAssocID="{3957DED1-05C3-431B-B155-29EFBDAA6F97}" presName="LShape" presStyleLbl="alignNode1" presStyleIdx="2" presStyleCnt="9"/>
      <dgm:spPr>
        <a:solidFill>
          <a:srgbClr val="294193"/>
        </a:solidFill>
      </dgm:spPr>
    </dgm:pt>
    <dgm:pt modelId="{2C9EEE2B-1971-4706-B6DA-18F5E3D52A59}" type="pres">
      <dgm:prSet presAssocID="{3957DED1-05C3-431B-B155-29EFBDAA6F97}" presName="ParentText" presStyleLbl="revTx" presStyleIdx="1" presStyleCnt="5">
        <dgm:presLayoutVars>
          <dgm:chMax val="0"/>
          <dgm:chPref val="0"/>
          <dgm:bulletEnabled val="1"/>
        </dgm:presLayoutVars>
      </dgm:prSet>
      <dgm:spPr/>
    </dgm:pt>
    <dgm:pt modelId="{F16CBCC7-FF11-47A9-B04B-BF82E7DBE64C}" type="pres">
      <dgm:prSet presAssocID="{3957DED1-05C3-431B-B155-29EFBDAA6F97}" presName="Triangle" presStyleLbl="alignNode1" presStyleIdx="3" presStyleCnt="9"/>
      <dgm:spPr/>
    </dgm:pt>
    <dgm:pt modelId="{A15A4836-8879-47A5-9FE7-C8F1001674EA}" type="pres">
      <dgm:prSet presAssocID="{5960F34F-D757-4937-8B15-7B89B87426DA}" presName="sibTrans" presStyleCnt="0"/>
      <dgm:spPr/>
    </dgm:pt>
    <dgm:pt modelId="{D90EAAC1-B510-457E-A160-141D0114DB69}" type="pres">
      <dgm:prSet presAssocID="{5960F34F-D757-4937-8B15-7B89B87426DA}" presName="space" presStyleCnt="0"/>
      <dgm:spPr/>
    </dgm:pt>
    <dgm:pt modelId="{F716FE9F-5335-4B2C-9EE4-97AE5DE0106C}" type="pres">
      <dgm:prSet presAssocID="{0C653848-9E1A-451F-8512-39C473682F79}" presName="composite" presStyleCnt="0"/>
      <dgm:spPr/>
    </dgm:pt>
    <dgm:pt modelId="{608B2C2D-F0CC-42FE-BD7A-FE0CA9A1ADE0}" type="pres">
      <dgm:prSet presAssocID="{0C653848-9E1A-451F-8512-39C473682F79}" presName="LShape" presStyleLbl="alignNode1" presStyleIdx="4" presStyleCnt="9"/>
      <dgm:spPr>
        <a:solidFill>
          <a:srgbClr val="00A5E0"/>
        </a:solidFill>
      </dgm:spPr>
    </dgm:pt>
    <dgm:pt modelId="{448431CC-AF85-4AC2-A0B2-C52BE42D0449}" type="pres">
      <dgm:prSet presAssocID="{0C653848-9E1A-451F-8512-39C473682F79}" presName="ParentText" presStyleLbl="revTx" presStyleIdx="2" presStyleCnt="5">
        <dgm:presLayoutVars>
          <dgm:chMax val="0"/>
          <dgm:chPref val="0"/>
          <dgm:bulletEnabled val="1"/>
        </dgm:presLayoutVars>
      </dgm:prSet>
      <dgm:spPr/>
    </dgm:pt>
    <dgm:pt modelId="{7BDD160C-CFC0-4AC1-BD5B-43C855C01321}" type="pres">
      <dgm:prSet presAssocID="{0C653848-9E1A-451F-8512-39C473682F79}" presName="Triangle" presStyleLbl="alignNode1" presStyleIdx="5" presStyleCnt="9"/>
      <dgm:spPr/>
    </dgm:pt>
    <dgm:pt modelId="{73C9459A-C76E-41CD-A94E-E646B12196B9}" type="pres">
      <dgm:prSet presAssocID="{F666A8C3-00A3-4692-8404-0DA0B5D2EA45}" presName="sibTrans" presStyleCnt="0"/>
      <dgm:spPr/>
    </dgm:pt>
    <dgm:pt modelId="{BF6C75D0-F643-4D0A-8AB0-58DB2B3C9515}" type="pres">
      <dgm:prSet presAssocID="{F666A8C3-00A3-4692-8404-0DA0B5D2EA45}" presName="space" presStyleCnt="0"/>
      <dgm:spPr/>
    </dgm:pt>
    <dgm:pt modelId="{9B253526-5968-4566-8344-B1FC2B6D29F8}" type="pres">
      <dgm:prSet presAssocID="{E1C1C918-C63F-406D-8DB6-B1C0D539E6CE}" presName="composite" presStyleCnt="0"/>
      <dgm:spPr/>
    </dgm:pt>
    <dgm:pt modelId="{04BE271A-D15A-43BB-A29F-905C445A2003}" type="pres">
      <dgm:prSet presAssocID="{E1C1C918-C63F-406D-8DB6-B1C0D539E6CE}" presName="LShape" presStyleLbl="alignNode1" presStyleIdx="6" presStyleCnt="9"/>
      <dgm:spPr>
        <a:solidFill>
          <a:srgbClr val="6600FF"/>
        </a:solidFill>
      </dgm:spPr>
    </dgm:pt>
    <dgm:pt modelId="{5F92237D-16EF-4164-A8B3-DEDA8454563A}" type="pres">
      <dgm:prSet presAssocID="{E1C1C918-C63F-406D-8DB6-B1C0D539E6CE}" presName="ParentText" presStyleLbl="revTx" presStyleIdx="3" presStyleCnt="5">
        <dgm:presLayoutVars>
          <dgm:chMax val="0"/>
          <dgm:chPref val="0"/>
          <dgm:bulletEnabled val="1"/>
        </dgm:presLayoutVars>
      </dgm:prSet>
      <dgm:spPr/>
    </dgm:pt>
    <dgm:pt modelId="{D046EA55-BFBF-46CB-B81C-BF7183876DBC}" type="pres">
      <dgm:prSet presAssocID="{E1C1C918-C63F-406D-8DB6-B1C0D539E6CE}" presName="Triangle" presStyleLbl="alignNode1" presStyleIdx="7" presStyleCnt="9"/>
      <dgm:spPr/>
    </dgm:pt>
    <dgm:pt modelId="{D8E9DD08-BC13-44F3-B252-E3A1F69D42B0}" type="pres">
      <dgm:prSet presAssocID="{8E69FFD5-44D3-42A3-B916-A1BE7291170B}" presName="sibTrans" presStyleCnt="0"/>
      <dgm:spPr/>
    </dgm:pt>
    <dgm:pt modelId="{D914A005-E8ED-4FE5-AB99-66577DBC8C12}" type="pres">
      <dgm:prSet presAssocID="{8E69FFD5-44D3-42A3-B916-A1BE7291170B}" presName="space" presStyleCnt="0"/>
      <dgm:spPr/>
    </dgm:pt>
    <dgm:pt modelId="{4E9146DC-8F58-4557-A64C-04EE3C034902}" type="pres">
      <dgm:prSet presAssocID="{EE357DCF-59D2-4E11-819C-AD1FED256897}" presName="composite" presStyleCnt="0"/>
      <dgm:spPr/>
    </dgm:pt>
    <dgm:pt modelId="{5A536D64-6FCB-45B6-AE11-DC76C5A7A8A7}" type="pres">
      <dgm:prSet presAssocID="{EE357DCF-59D2-4E11-819C-AD1FED256897}" presName="LShape" presStyleLbl="alignNode1" presStyleIdx="8" presStyleCnt="9"/>
      <dgm:spPr>
        <a:solidFill>
          <a:srgbClr val="002060"/>
        </a:solidFill>
      </dgm:spPr>
    </dgm:pt>
    <dgm:pt modelId="{52633841-0449-40AC-8335-83ED89EBAC29}" type="pres">
      <dgm:prSet presAssocID="{EE357DCF-59D2-4E11-819C-AD1FED256897}" presName="ParentText" presStyleLbl="revTx" presStyleIdx="4" presStyleCnt="5">
        <dgm:presLayoutVars>
          <dgm:chMax val="0"/>
          <dgm:chPref val="0"/>
          <dgm:bulletEnabled val="1"/>
        </dgm:presLayoutVars>
      </dgm:prSet>
      <dgm:spPr/>
    </dgm:pt>
  </dgm:ptLst>
  <dgm:cxnLst>
    <dgm:cxn modelId="{162E6B0C-760A-4AE6-B728-08176ED5D644}" srcId="{C36DC015-0D88-4FCE-AB86-12BD7E0D6BA3}" destId="{EE357DCF-59D2-4E11-819C-AD1FED256897}" srcOrd="4" destOrd="0" parTransId="{EBAFACBD-1C76-41DD-AC3D-5D4BD636C487}" sibTransId="{C05E4A3F-6078-459A-9B00-DB1E84F0F08F}"/>
    <dgm:cxn modelId="{7C7BFB1D-6BD2-4D50-B88F-C90EDDDEDFBF}" srcId="{C36DC015-0D88-4FCE-AB86-12BD7E0D6BA3}" destId="{75C2B451-3D99-4CC3-B3F9-C898E75CD081}" srcOrd="0" destOrd="0" parTransId="{F0672751-9863-4C9A-862D-045DAA92749A}" sibTransId="{08D7C9E6-A181-4D5E-8A05-F336E277A5DB}"/>
    <dgm:cxn modelId="{557C7632-7A37-48D4-8694-C39D6587C93A}" srcId="{C36DC015-0D88-4FCE-AB86-12BD7E0D6BA3}" destId="{0C653848-9E1A-451F-8512-39C473682F79}" srcOrd="2" destOrd="0" parTransId="{532CA0B8-E38F-4616-84F0-D2D359265597}" sibTransId="{F666A8C3-00A3-4692-8404-0DA0B5D2EA45}"/>
    <dgm:cxn modelId="{244E7B7E-3966-4A0A-8236-0776441245B9}" type="presOf" srcId="{EE357DCF-59D2-4E11-819C-AD1FED256897}" destId="{52633841-0449-40AC-8335-83ED89EBAC29}" srcOrd="0" destOrd="0" presId="urn:microsoft.com/office/officeart/2009/3/layout/StepUpProcess"/>
    <dgm:cxn modelId="{BC789284-BBE2-4C68-B2AA-5B35BD584577}" srcId="{C36DC015-0D88-4FCE-AB86-12BD7E0D6BA3}" destId="{3957DED1-05C3-431B-B155-29EFBDAA6F97}" srcOrd="1" destOrd="0" parTransId="{9CC482CE-ED4E-4FFC-8CB6-81DDC3E26D5B}" sibTransId="{5960F34F-D757-4937-8B15-7B89B87426DA}"/>
    <dgm:cxn modelId="{6B46B18F-5734-4BB2-9652-49CCA51CCF07}" type="presOf" srcId="{C36DC015-0D88-4FCE-AB86-12BD7E0D6BA3}" destId="{DA1C6384-2ACB-4172-AD15-D027947C1C61}" srcOrd="0" destOrd="0" presId="urn:microsoft.com/office/officeart/2009/3/layout/StepUpProcess"/>
    <dgm:cxn modelId="{631C7996-F017-4942-BFD5-1EFA13156338}" type="presOf" srcId="{3957DED1-05C3-431B-B155-29EFBDAA6F97}" destId="{2C9EEE2B-1971-4706-B6DA-18F5E3D52A59}" srcOrd="0" destOrd="0" presId="urn:microsoft.com/office/officeart/2009/3/layout/StepUpProcess"/>
    <dgm:cxn modelId="{0AFFB699-0748-4C91-81A7-E0BA7A170D9E}" srcId="{C36DC015-0D88-4FCE-AB86-12BD7E0D6BA3}" destId="{E1C1C918-C63F-406D-8DB6-B1C0D539E6CE}" srcOrd="3" destOrd="0" parTransId="{F5CD6BC6-F657-4D9B-ADC5-654B4B1EDE98}" sibTransId="{8E69FFD5-44D3-42A3-B916-A1BE7291170B}"/>
    <dgm:cxn modelId="{92A974AF-12F5-45C8-9033-95A5934737A3}" type="presOf" srcId="{E1C1C918-C63F-406D-8DB6-B1C0D539E6CE}" destId="{5F92237D-16EF-4164-A8B3-DEDA8454563A}" srcOrd="0" destOrd="0" presId="urn:microsoft.com/office/officeart/2009/3/layout/StepUpProcess"/>
    <dgm:cxn modelId="{DF6188C0-EE6E-4DB2-9B32-812FAB38A0CA}" type="presOf" srcId="{0C653848-9E1A-451F-8512-39C473682F79}" destId="{448431CC-AF85-4AC2-A0B2-C52BE42D0449}" srcOrd="0" destOrd="0" presId="urn:microsoft.com/office/officeart/2009/3/layout/StepUpProcess"/>
    <dgm:cxn modelId="{AAF010DB-BBC5-4649-95A0-27C981922C6D}" type="presOf" srcId="{75C2B451-3D99-4CC3-B3F9-C898E75CD081}" destId="{71EE9ECE-B73C-4B97-89E0-8F45D19B0436}" srcOrd="0" destOrd="0" presId="urn:microsoft.com/office/officeart/2009/3/layout/StepUpProcess"/>
    <dgm:cxn modelId="{1E6C544B-625F-4A41-A890-EC0C97726071}" type="presParOf" srcId="{DA1C6384-2ACB-4172-AD15-D027947C1C61}" destId="{4E189B0D-F0C8-47B7-B552-B12A30A8D6BC}" srcOrd="0" destOrd="0" presId="urn:microsoft.com/office/officeart/2009/3/layout/StepUpProcess"/>
    <dgm:cxn modelId="{9DE17D5D-64FC-4AD6-9DA0-277E10AFB6F2}" type="presParOf" srcId="{4E189B0D-F0C8-47B7-B552-B12A30A8D6BC}" destId="{A0D1D596-CB63-43FE-AA89-D3F332DB35CD}" srcOrd="0" destOrd="0" presId="urn:microsoft.com/office/officeart/2009/3/layout/StepUpProcess"/>
    <dgm:cxn modelId="{AC4CFD12-9A92-4D51-A9DB-ABCF3CDBF1ED}" type="presParOf" srcId="{4E189B0D-F0C8-47B7-B552-B12A30A8D6BC}" destId="{71EE9ECE-B73C-4B97-89E0-8F45D19B0436}" srcOrd="1" destOrd="0" presId="urn:microsoft.com/office/officeart/2009/3/layout/StepUpProcess"/>
    <dgm:cxn modelId="{DEB10ECF-136D-49E9-B06F-D88BA6E34D4F}" type="presParOf" srcId="{4E189B0D-F0C8-47B7-B552-B12A30A8D6BC}" destId="{CA71C566-9C03-4BE9-9366-C33D48D4EA2D}" srcOrd="2" destOrd="0" presId="urn:microsoft.com/office/officeart/2009/3/layout/StepUpProcess"/>
    <dgm:cxn modelId="{FDC05882-40E3-457E-9FC4-8C859D5C517A}" type="presParOf" srcId="{DA1C6384-2ACB-4172-AD15-D027947C1C61}" destId="{943CD37E-150F-480E-9891-58D5DE3E0D5E}" srcOrd="1" destOrd="0" presId="urn:microsoft.com/office/officeart/2009/3/layout/StepUpProcess"/>
    <dgm:cxn modelId="{31375642-0F6B-41CC-8A86-78FB5E00F59D}" type="presParOf" srcId="{943CD37E-150F-480E-9891-58D5DE3E0D5E}" destId="{32CEFFAC-0A9E-4682-8635-BB2125838F9C}" srcOrd="0" destOrd="0" presId="urn:microsoft.com/office/officeart/2009/3/layout/StepUpProcess"/>
    <dgm:cxn modelId="{77630A26-D120-4959-9535-B7B48BDCC54C}" type="presParOf" srcId="{DA1C6384-2ACB-4172-AD15-D027947C1C61}" destId="{1AD661A8-38C1-4595-86E2-5CD417857AD6}" srcOrd="2" destOrd="0" presId="urn:microsoft.com/office/officeart/2009/3/layout/StepUpProcess"/>
    <dgm:cxn modelId="{5AA47E5A-8996-40C1-8E7A-BD52CFD02885}" type="presParOf" srcId="{1AD661A8-38C1-4595-86E2-5CD417857AD6}" destId="{32A39AA5-5957-4E20-A2A4-0D570B5838F6}" srcOrd="0" destOrd="0" presId="urn:microsoft.com/office/officeart/2009/3/layout/StepUpProcess"/>
    <dgm:cxn modelId="{0ADE71FE-8B92-453C-A43E-6C193D53BEDE}" type="presParOf" srcId="{1AD661A8-38C1-4595-86E2-5CD417857AD6}" destId="{2C9EEE2B-1971-4706-B6DA-18F5E3D52A59}" srcOrd="1" destOrd="0" presId="urn:microsoft.com/office/officeart/2009/3/layout/StepUpProcess"/>
    <dgm:cxn modelId="{B4B9F70E-8B75-4B17-8094-D0730564348A}" type="presParOf" srcId="{1AD661A8-38C1-4595-86E2-5CD417857AD6}" destId="{F16CBCC7-FF11-47A9-B04B-BF82E7DBE64C}" srcOrd="2" destOrd="0" presId="urn:microsoft.com/office/officeart/2009/3/layout/StepUpProcess"/>
    <dgm:cxn modelId="{671EE27E-97CF-4EE3-9B06-BB0EF538F1D4}" type="presParOf" srcId="{DA1C6384-2ACB-4172-AD15-D027947C1C61}" destId="{A15A4836-8879-47A5-9FE7-C8F1001674EA}" srcOrd="3" destOrd="0" presId="urn:microsoft.com/office/officeart/2009/3/layout/StepUpProcess"/>
    <dgm:cxn modelId="{3201B1C7-5C44-4859-814B-AC5809A55086}" type="presParOf" srcId="{A15A4836-8879-47A5-9FE7-C8F1001674EA}" destId="{D90EAAC1-B510-457E-A160-141D0114DB69}" srcOrd="0" destOrd="0" presId="urn:microsoft.com/office/officeart/2009/3/layout/StepUpProcess"/>
    <dgm:cxn modelId="{6C3153CF-D595-44A4-AF0C-A550E97A29DD}" type="presParOf" srcId="{DA1C6384-2ACB-4172-AD15-D027947C1C61}" destId="{F716FE9F-5335-4B2C-9EE4-97AE5DE0106C}" srcOrd="4" destOrd="0" presId="urn:microsoft.com/office/officeart/2009/3/layout/StepUpProcess"/>
    <dgm:cxn modelId="{7AAF9DA6-3B14-4037-9C53-4FB86FD6C67B}" type="presParOf" srcId="{F716FE9F-5335-4B2C-9EE4-97AE5DE0106C}" destId="{608B2C2D-F0CC-42FE-BD7A-FE0CA9A1ADE0}" srcOrd="0" destOrd="0" presId="urn:microsoft.com/office/officeart/2009/3/layout/StepUpProcess"/>
    <dgm:cxn modelId="{F65B9FE1-A0DF-40D5-ACE6-754D6EBF0F00}" type="presParOf" srcId="{F716FE9F-5335-4B2C-9EE4-97AE5DE0106C}" destId="{448431CC-AF85-4AC2-A0B2-C52BE42D0449}" srcOrd="1" destOrd="0" presId="urn:microsoft.com/office/officeart/2009/3/layout/StepUpProcess"/>
    <dgm:cxn modelId="{5159BBC3-8A13-4D82-A772-A241D0A4C318}" type="presParOf" srcId="{F716FE9F-5335-4B2C-9EE4-97AE5DE0106C}" destId="{7BDD160C-CFC0-4AC1-BD5B-43C855C01321}" srcOrd="2" destOrd="0" presId="urn:microsoft.com/office/officeart/2009/3/layout/StepUpProcess"/>
    <dgm:cxn modelId="{0BBFC2A8-74FA-447B-9EA2-8C90ACA3EDFD}" type="presParOf" srcId="{DA1C6384-2ACB-4172-AD15-D027947C1C61}" destId="{73C9459A-C76E-41CD-A94E-E646B12196B9}" srcOrd="5" destOrd="0" presId="urn:microsoft.com/office/officeart/2009/3/layout/StepUpProcess"/>
    <dgm:cxn modelId="{F2C4DD48-8FA9-4245-B680-1A001B94E917}" type="presParOf" srcId="{73C9459A-C76E-41CD-A94E-E646B12196B9}" destId="{BF6C75D0-F643-4D0A-8AB0-58DB2B3C9515}" srcOrd="0" destOrd="0" presId="urn:microsoft.com/office/officeart/2009/3/layout/StepUpProcess"/>
    <dgm:cxn modelId="{E6DBB407-2254-44DA-9113-A48834D95AFA}" type="presParOf" srcId="{DA1C6384-2ACB-4172-AD15-D027947C1C61}" destId="{9B253526-5968-4566-8344-B1FC2B6D29F8}" srcOrd="6" destOrd="0" presId="urn:microsoft.com/office/officeart/2009/3/layout/StepUpProcess"/>
    <dgm:cxn modelId="{8928EF85-7B52-4067-9553-6BB514CCA2FE}" type="presParOf" srcId="{9B253526-5968-4566-8344-B1FC2B6D29F8}" destId="{04BE271A-D15A-43BB-A29F-905C445A2003}" srcOrd="0" destOrd="0" presId="urn:microsoft.com/office/officeart/2009/3/layout/StepUpProcess"/>
    <dgm:cxn modelId="{D3C4AB7F-3FD0-4283-800C-AE3227C7D40F}" type="presParOf" srcId="{9B253526-5968-4566-8344-B1FC2B6D29F8}" destId="{5F92237D-16EF-4164-A8B3-DEDA8454563A}" srcOrd="1" destOrd="0" presId="urn:microsoft.com/office/officeart/2009/3/layout/StepUpProcess"/>
    <dgm:cxn modelId="{C10D4DB9-EAAA-4F14-B3A1-E8C48E9E5C56}" type="presParOf" srcId="{9B253526-5968-4566-8344-B1FC2B6D29F8}" destId="{D046EA55-BFBF-46CB-B81C-BF7183876DBC}" srcOrd="2" destOrd="0" presId="urn:microsoft.com/office/officeart/2009/3/layout/StepUpProcess"/>
    <dgm:cxn modelId="{8692E316-1A25-427D-B138-263778269519}" type="presParOf" srcId="{DA1C6384-2ACB-4172-AD15-D027947C1C61}" destId="{D8E9DD08-BC13-44F3-B252-E3A1F69D42B0}" srcOrd="7" destOrd="0" presId="urn:microsoft.com/office/officeart/2009/3/layout/StepUpProcess"/>
    <dgm:cxn modelId="{864FB0E9-5474-4EC1-9B2E-2BF4122015FC}" type="presParOf" srcId="{D8E9DD08-BC13-44F3-B252-E3A1F69D42B0}" destId="{D914A005-E8ED-4FE5-AB99-66577DBC8C12}" srcOrd="0" destOrd="0" presId="urn:microsoft.com/office/officeart/2009/3/layout/StepUpProcess"/>
    <dgm:cxn modelId="{527866F3-BAFE-4B78-9731-7527C7B433AB}" type="presParOf" srcId="{DA1C6384-2ACB-4172-AD15-D027947C1C61}" destId="{4E9146DC-8F58-4557-A64C-04EE3C034902}" srcOrd="8" destOrd="0" presId="urn:microsoft.com/office/officeart/2009/3/layout/StepUpProcess"/>
    <dgm:cxn modelId="{8344CBD7-F1C8-4AAC-AF43-E1CC69171C4C}" type="presParOf" srcId="{4E9146DC-8F58-4557-A64C-04EE3C034902}" destId="{5A536D64-6FCB-45B6-AE11-DC76C5A7A8A7}" srcOrd="0" destOrd="0" presId="urn:microsoft.com/office/officeart/2009/3/layout/StepUpProcess"/>
    <dgm:cxn modelId="{02D67F59-47D9-4D22-B5FC-CAF095495964}" type="presParOf" srcId="{4E9146DC-8F58-4557-A64C-04EE3C034902}" destId="{52633841-0449-40AC-8335-83ED89EBAC2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627B-B04E-4461-9048-EFF642233A54}">
      <dsp:nvSpPr>
        <dsp:cNvPr id="0" name=""/>
        <dsp:cNvSpPr/>
      </dsp:nvSpPr>
      <dsp:spPr>
        <a:xfrm>
          <a:off x="2573228" y="44814"/>
          <a:ext cx="6013329" cy="872552"/>
        </a:xfrm>
        <a:prstGeom prst="rightArrow">
          <a:avLst>
            <a:gd name="adj1" fmla="val 50000"/>
            <a:gd name="adj2" fmla="val 50000"/>
          </a:avLst>
        </a:prstGeom>
        <a:solidFill>
          <a:srgbClr val="5B9BD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Awareness</a:t>
          </a:r>
        </a:p>
      </dsp:txBody>
      <dsp:txXfrm>
        <a:off x="2573228" y="262952"/>
        <a:ext cx="5795191" cy="436276"/>
      </dsp:txXfrm>
    </dsp:sp>
    <dsp:sp modelId="{934959FB-A88B-4837-9F43-036671122BCB}">
      <dsp:nvSpPr>
        <dsp:cNvPr id="0" name=""/>
        <dsp:cNvSpPr/>
      </dsp:nvSpPr>
      <dsp:spPr>
        <a:xfrm>
          <a:off x="2579648" y="712081"/>
          <a:ext cx="1108899" cy="1815103"/>
        </a:xfrm>
        <a:prstGeom prst="rect">
          <a:avLst/>
        </a:prstGeom>
        <a:solidFill>
          <a:schemeClr val="lt1">
            <a:hueOff val="0"/>
            <a:satOff val="0"/>
            <a:lumOff val="0"/>
            <a:alphaOff val="0"/>
          </a:schemeClr>
        </a:solidFill>
        <a:ln w="25400" cap="flat" cmpd="sng" algn="ctr">
          <a:solidFill>
            <a:srgbClr val="5B9BD5"/>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Developing understanding of  the value of preceptorship for newly qualified AHPs.</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2579648" y="712081"/>
        <a:ext cx="1108899" cy="1815103"/>
      </dsp:txXfrm>
    </dsp:sp>
    <dsp:sp modelId="{F6708015-9AA3-4079-9BC3-990D6EBC71F1}">
      <dsp:nvSpPr>
        <dsp:cNvPr id="0" name=""/>
        <dsp:cNvSpPr/>
      </dsp:nvSpPr>
      <dsp:spPr>
        <a:xfrm>
          <a:off x="3687651" y="360732"/>
          <a:ext cx="4926521" cy="872552"/>
        </a:xfrm>
        <a:prstGeom prst="rightArrow">
          <a:avLst>
            <a:gd name="adj1" fmla="val 50000"/>
            <a:gd name="adj2" fmla="val 50000"/>
          </a:avLst>
        </a:prstGeom>
        <a:solidFill>
          <a:srgbClr val="43AFC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Assess</a:t>
          </a:r>
        </a:p>
      </dsp:txBody>
      <dsp:txXfrm>
        <a:off x="3687651" y="578870"/>
        <a:ext cx="4708383" cy="436276"/>
      </dsp:txXfrm>
    </dsp:sp>
    <dsp:sp modelId="{05134F29-CFFC-493A-9ECB-01C99748EA8A}">
      <dsp:nvSpPr>
        <dsp:cNvPr id="0" name=""/>
        <dsp:cNvSpPr/>
      </dsp:nvSpPr>
      <dsp:spPr>
        <a:xfrm>
          <a:off x="3694327" y="1010053"/>
          <a:ext cx="1154586" cy="1785799"/>
        </a:xfrm>
        <a:prstGeom prst="rect">
          <a:avLst/>
        </a:prstGeom>
        <a:solidFill>
          <a:schemeClr val="lt1">
            <a:hueOff val="0"/>
            <a:satOff val="0"/>
            <a:lumOff val="0"/>
            <a:alphaOff val="0"/>
          </a:schemeClr>
        </a:solidFill>
        <a:ln w="25400" cap="flat" cmpd="sng" algn="ctr">
          <a:solidFill>
            <a:srgbClr val="43AF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Assessing the needs of the workplace.</a:t>
          </a:r>
        </a:p>
      </dsp:txBody>
      <dsp:txXfrm>
        <a:off x="3694327" y="1010053"/>
        <a:ext cx="1154586" cy="1785799"/>
      </dsp:txXfrm>
    </dsp:sp>
    <dsp:sp modelId="{6CA807C8-A19B-440C-AC12-63830B050218}">
      <dsp:nvSpPr>
        <dsp:cNvPr id="0" name=""/>
        <dsp:cNvSpPr/>
      </dsp:nvSpPr>
      <dsp:spPr>
        <a:xfrm>
          <a:off x="4807587" y="643379"/>
          <a:ext cx="3762170" cy="872552"/>
        </a:xfrm>
        <a:prstGeom prst="rightArrow">
          <a:avLst>
            <a:gd name="adj1" fmla="val 50000"/>
            <a:gd name="adj2" fmla="val 50000"/>
          </a:avLst>
        </a:prstGeom>
        <a:solidFill>
          <a:srgbClr val="4DC58D"/>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Design</a:t>
          </a:r>
        </a:p>
      </dsp:txBody>
      <dsp:txXfrm>
        <a:off x="4807587" y="861517"/>
        <a:ext cx="3544032" cy="436276"/>
      </dsp:txXfrm>
    </dsp:sp>
    <dsp:sp modelId="{0696E03A-C298-4A10-860B-C046ECA9AC3C}">
      <dsp:nvSpPr>
        <dsp:cNvPr id="0" name=""/>
        <dsp:cNvSpPr/>
      </dsp:nvSpPr>
      <dsp:spPr>
        <a:xfrm>
          <a:off x="4814307" y="1279579"/>
          <a:ext cx="1108899" cy="1609627"/>
        </a:xfrm>
        <a:prstGeom prst="rect">
          <a:avLst/>
        </a:prstGeom>
        <a:solidFill>
          <a:schemeClr val="lt1">
            <a:hueOff val="0"/>
            <a:satOff val="0"/>
            <a:lumOff val="0"/>
            <a:alphaOff val="0"/>
          </a:schemeClr>
        </a:solidFill>
        <a:ln w="25400" cap="flat" cmpd="sng" algn="ctr">
          <a:solidFill>
            <a:srgbClr val="4DC58D"/>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Planning and designing the preceptorship program.</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4814307" y="1279579"/>
        <a:ext cx="1108899" cy="1609627"/>
      </dsp:txXfrm>
    </dsp:sp>
    <dsp:sp modelId="{93F5198A-D358-499E-937A-CDFF43704410}">
      <dsp:nvSpPr>
        <dsp:cNvPr id="0" name=""/>
        <dsp:cNvSpPr/>
      </dsp:nvSpPr>
      <dsp:spPr>
        <a:xfrm>
          <a:off x="5906887" y="917702"/>
          <a:ext cx="2672950" cy="872552"/>
        </a:xfrm>
        <a:prstGeom prst="rightArrow">
          <a:avLst>
            <a:gd name="adj1" fmla="val 50000"/>
            <a:gd name="adj2" fmla="val 50000"/>
          </a:avLst>
        </a:prstGeom>
        <a:solidFill>
          <a:srgbClr val="48BB4F"/>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Deliver</a:t>
          </a:r>
        </a:p>
      </dsp:txBody>
      <dsp:txXfrm>
        <a:off x="5906887" y="1135840"/>
        <a:ext cx="2454812" cy="436276"/>
      </dsp:txXfrm>
    </dsp:sp>
    <dsp:sp modelId="{F221F925-155E-43F2-880F-14BA6E473BE7}">
      <dsp:nvSpPr>
        <dsp:cNvPr id="0" name=""/>
        <dsp:cNvSpPr/>
      </dsp:nvSpPr>
      <dsp:spPr>
        <a:xfrm>
          <a:off x="5915203" y="1570142"/>
          <a:ext cx="1108899" cy="1458673"/>
        </a:xfrm>
        <a:prstGeom prst="rect">
          <a:avLst/>
        </a:prstGeom>
        <a:solidFill>
          <a:schemeClr val="lt1">
            <a:hueOff val="0"/>
            <a:satOff val="0"/>
            <a:lumOff val="0"/>
            <a:alphaOff val="0"/>
          </a:schemeClr>
        </a:solidFill>
        <a:ln w="25400" cap="flat" cmpd="sng" algn="ctr">
          <a:solidFill>
            <a:srgbClr val="48BB4F"/>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Pilot the program using quality improvement methodology.</a:t>
          </a:r>
        </a:p>
      </dsp:txBody>
      <dsp:txXfrm>
        <a:off x="5915203" y="1570142"/>
        <a:ext cx="1108899" cy="1458673"/>
      </dsp:txXfrm>
    </dsp:sp>
    <dsp:sp modelId="{081C1ED2-43DE-4C34-9D5E-5523A88F4F0B}">
      <dsp:nvSpPr>
        <dsp:cNvPr id="0" name=""/>
        <dsp:cNvSpPr/>
      </dsp:nvSpPr>
      <dsp:spPr>
        <a:xfrm>
          <a:off x="7017379" y="1208665"/>
          <a:ext cx="1560745" cy="872552"/>
        </a:xfrm>
        <a:prstGeom prst="rightArrow">
          <a:avLst>
            <a:gd name="adj1" fmla="val 50000"/>
            <a:gd name="adj2" fmla="val 50000"/>
          </a:avLst>
        </a:prstGeom>
        <a:solidFill>
          <a:srgbClr val="70AD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Evaluate</a:t>
          </a:r>
        </a:p>
      </dsp:txBody>
      <dsp:txXfrm>
        <a:off x="7017379" y="1426803"/>
        <a:ext cx="1342607" cy="436276"/>
      </dsp:txXfrm>
    </dsp:sp>
    <dsp:sp modelId="{1520B452-8595-4A1F-AD6D-4E23435F6E09}">
      <dsp:nvSpPr>
        <dsp:cNvPr id="0" name=""/>
        <dsp:cNvSpPr/>
      </dsp:nvSpPr>
      <dsp:spPr>
        <a:xfrm>
          <a:off x="7031812" y="1864253"/>
          <a:ext cx="1108899" cy="1602145"/>
        </a:xfrm>
        <a:prstGeom prst="rect">
          <a:avLst/>
        </a:prstGeom>
        <a:solidFill>
          <a:schemeClr val="lt1">
            <a:hueOff val="0"/>
            <a:satOff val="0"/>
            <a:lumOff val="0"/>
            <a:alphaOff val="0"/>
          </a:schemeClr>
        </a:solidFill>
        <a:ln w="25400" cap="flat" cmpd="sng" algn="ctr">
          <a:solidFill>
            <a:srgbClr val="70AD47"/>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Evaluate the impact of the program.</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7031812" y="1864253"/>
        <a:ext cx="1108899" cy="1602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1D596-CB63-43FE-AA89-D3F332DB35CD}">
      <dsp:nvSpPr>
        <dsp:cNvPr id="0" name=""/>
        <dsp:cNvSpPr/>
      </dsp:nvSpPr>
      <dsp:spPr>
        <a:xfrm rot="5400000">
          <a:off x="169063" y="1441527"/>
          <a:ext cx="506473" cy="842760"/>
        </a:xfrm>
        <a:prstGeom prst="corner">
          <a:avLst>
            <a:gd name="adj1" fmla="val 16120"/>
            <a:gd name="adj2" fmla="val 16110"/>
          </a:avLst>
        </a:prstGeom>
        <a:solidFill>
          <a:srgbClr val="EF4D92"/>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EE9ECE-B73C-4B97-89E0-8F45D19B0436}">
      <dsp:nvSpPr>
        <dsp:cNvPr id="0" name=""/>
        <dsp:cNvSpPr/>
      </dsp:nvSpPr>
      <dsp:spPr>
        <a:xfrm>
          <a:off x="84520" y="1693331"/>
          <a:ext cx="760848" cy="66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GB" sz="900" kern="1200"/>
            <a:t>Awareness</a:t>
          </a:r>
        </a:p>
      </dsp:txBody>
      <dsp:txXfrm>
        <a:off x="84520" y="1693331"/>
        <a:ext cx="760848" cy="666928"/>
      </dsp:txXfrm>
    </dsp:sp>
    <dsp:sp modelId="{CA71C566-9C03-4BE9-9366-C33D48D4EA2D}">
      <dsp:nvSpPr>
        <dsp:cNvPr id="0" name=""/>
        <dsp:cNvSpPr/>
      </dsp:nvSpPr>
      <dsp:spPr>
        <a:xfrm>
          <a:off x="701813" y="1379482"/>
          <a:ext cx="143556" cy="14355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A39AA5-5957-4E20-A2A4-0D570B5838F6}">
      <dsp:nvSpPr>
        <dsp:cNvPr id="0" name=""/>
        <dsp:cNvSpPr/>
      </dsp:nvSpPr>
      <dsp:spPr>
        <a:xfrm rot="5400000">
          <a:off x="1100491" y="1211044"/>
          <a:ext cx="506473" cy="842760"/>
        </a:xfrm>
        <a:prstGeom prst="corner">
          <a:avLst>
            <a:gd name="adj1" fmla="val 16120"/>
            <a:gd name="adj2" fmla="val 16110"/>
          </a:avLst>
        </a:prstGeom>
        <a:solidFill>
          <a:srgbClr val="294193"/>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C9EEE2B-1971-4706-B6DA-18F5E3D52A59}">
      <dsp:nvSpPr>
        <dsp:cNvPr id="0" name=""/>
        <dsp:cNvSpPr/>
      </dsp:nvSpPr>
      <dsp:spPr>
        <a:xfrm>
          <a:off x="1015948" y="1462848"/>
          <a:ext cx="760848" cy="66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GB" sz="900" kern="1200"/>
            <a:t>Assessment</a:t>
          </a:r>
        </a:p>
      </dsp:txBody>
      <dsp:txXfrm>
        <a:off x="1015948" y="1462848"/>
        <a:ext cx="760848" cy="666928"/>
      </dsp:txXfrm>
    </dsp:sp>
    <dsp:sp modelId="{F16CBCC7-FF11-47A9-B04B-BF82E7DBE64C}">
      <dsp:nvSpPr>
        <dsp:cNvPr id="0" name=""/>
        <dsp:cNvSpPr/>
      </dsp:nvSpPr>
      <dsp:spPr>
        <a:xfrm>
          <a:off x="1633240" y="1148999"/>
          <a:ext cx="143556" cy="14355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8B2C2D-F0CC-42FE-BD7A-FE0CA9A1ADE0}">
      <dsp:nvSpPr>
        <dsp:cNvPr id="0" name=""/>
        <dsp:cNvSpPr/>
      </dsp:nvSpPr>
      <dsp:spPr>
        <a:xfrm rot="5400000">
          <a:off x="2031918" y="980562"/>
          <a:ext cx="506473" cy="842760"/>
        </a:xfrm>
        <a:prstGeom prst="corner">
          <a:avLst>
            <a:gd name="adj1" fmla="val 16120"/>
            <a:gd name="adj2" fmla="val 16110"/>
          </a:avLst>
        </a:prstGeom>
        <a:solidFill>
          <a:srgbClr val="00A5E0"/>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8431CC-AF85-4AC2-A0B2-C52BE42D0449}">
      <dsp:nvSpPr>
        <dsp:cNvPr id="0" name=""/>
        <dsp:cNvSpPr/>
      </dsp:nvSpPr>
      <dsp:spPr>
        <a:xfrm>
          <a:off x="1947375" y="1232365"/>
          <a:ext cx="760848" cy="66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GB" sz="900" kern="1200"/>
            <a:t>Design</a:t>
          </a:r>
        </a:p>
      </dsp:txBody>
      <dsp:txXfrm>
        <a:off x="1947375" y="1232365"/>
        <a:ext cx="760848" cy="666928"/>
      </dsp:txXfrm>
    </dsp:sp>
    <dsp:sp modelId="{7BDD160C-CFC0-4AC1-BD5B-43C855C01321}">
      <dsp:nvSpPr>
        <dsp:cNvPr id="0" name=""/>
        <dsp:cNvSpPr/>
      </dsp:nvSpPr>
      <dsp:spPr>
        <a:xfrm>
          <a:off x="2564668" y="918517"/>
          <a:ext cx="143556" cy="14355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4BE271A-D15A-43BB-A29F-905C445A2003}">
      <dsp:nvSpPr>
        <dsp:cNvPr id="0" name=""/>
        <dsp:cNvSpPr/>
      </dsp:nvSpPr>
      <dsp:spPr>
        <a:xfrm rot="5400000">
          <a:off x="2963346" y="750079"/>
          <a:ext cx="506473" cy="842760"/>
        </a:xfrm>
        <a:prstGeom prst="corner">
          <a:avLst>
            <a:gd name="adj1" fmla="val 16120"/>
            <a:gd name="adj2" fmla="val 16110"/>
          </a:avLst>
        </a:prstGeom>
        <a:solidFill>
          <a:srgbClr val="6600FF"/>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F92237D-16EF-4164-A8B3-DEDA8454563A}">
      <dsp:nvSpPr>
        <dsp:cNvPr id="0" name=""/>
        <dsp:cNvSpPr/>
      </dsp:nvSpPr>
      <dsp:spPr>
        <a:xfrm>
          <a:off x="2878803" y="1001883"/>
          <a:ext cx="760848" cy="66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GB" sz="900" kern="1200"/>
            <a:t>Delivery</a:t>
          </a:r>
        </a:p>
      </dsp:txBody>
      <dsp:txXfrm>
        <a:off x="2878803" y="1001883"/>
        <a:ext cx="760848" cy="666928"/>
      </dsp:txXfrm>
    </dsp:sp>
    <dsp:sp modelId="{D046EA55-BFBF-46CB-B81C-BF7183876DBC}">
      <dsp:nvSpPr>
        <dsp:cNvPr id="0" name=""/>
        <dsp:cNvSpPr/>
      </dsp:nvSpPr>
      <dsp:spPr>
        <a:xfrm>
          <a:off x="3496095" y="688034"/>
          <a:ext cx="143556" cy="14355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536D64-6FCB-45B6-AE11-DC76C5A7A8A7}">
      <dsp:nvSpPr>
        <dsp:cNvPr id="0" name=""/>
        <dsp:cNvSpPr/>
      </dsp:nvSpPr>
      <dsp:spPr>
        <a:xfrm rot="5400000">
          <a:off x="3894773" y="519596"/>
          <a:ext cx="506473" cy="842760"/>
        </a:xfrm>
        <a:prstGeom prst="corner">
          <a:avLst>
            <a:gd name="adj1" fmla="val 16120"/>
            <a:gd name="adj2" fmla="val 16110"/>
          </a:avLst>
        </a:prstGeom>
        <a:solidFill>
          <a:srgbClr val="002060"/>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633841-0449-40AC-8335-83ED89EBAC29}">
      <dsp:nvSpPr>
        <dsp:cNvPr id="0" name=""/>
        <dsp:cNvSpPr/>
      </dsp:nvSpPr>
      <dsp:spPr>
        <a:xfrm>
          <a:off x="3810230" y="771400"/>
          <a:ext cx="760848" cy="66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GB" sz="900" kern="1200"/>
            <a:t>Evaluation</a:t>
          </a:r>
        </a:p>
      </dsp:txBody>
      <dsp:txXfrm>
        <a:off x="3810230" y="771400"/>
        <a:ext cx="760848" cy="66692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DA5D66-1AD7-4AF3-8535-3DFFA957A2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E81AFFB-8BCC-4A1C-9D28-6894F609C7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51E7A-3BAB-44F0-884D-A1DA95A01E33}" type="datetimeFigureOut">
              <a:rPr lang="en-GB" smtClean="0"/>
              <a:t>27/03/2023</a:t>
            </a:fld>
            <a:endParaRPr lang="en-GB"/>
          </a:p>
        </p:txBody>
      </p:sp>
      <p:sp>
        <p:nvSpPr>
          <p:cNvPr id="4" name="Footer Placeholder 3">
            <a:extLst>
              <a:ext uri="{FF2B5EF4-FFF2-40B4-BE49-F238E27FC236}">
                <a16:creationId xmlns:a16="http://schemas.microsoft.com/office/drawing/2014/main" id="{BD9468B1-8653-4C9D-A22B-147A035EF9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93CD5A-3885-4782-B479-3DD1CA2EEE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75EA2-CD59-4099-B361-6E328AFD73CB}" type="slidenum">
              <a:rPr lang="en-GB" smtClean="0"/>
              <a:t>‹#›</a:t>
            </a:fld>
            <a:endParaRPr lang="en-GB"/>
          </a:p>
        </p:txBody>
      </p:sp>
    </p:spTree>
    <p:extLst>
      <p:ext uri="{BB962C8B-B14F-4D97-AF65-F5344CB8AC3E}">
        <p14:creationId xmlns:p14="http://schemas.microsoft.com/office/powerpoint/2010/main" val="2564354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97D7B-B982-49AE-9519-3C023D7EF397}" type="datetimeFigureOut">
              <a:rPr lang="en-US"/>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B4D68-EB3A-40BF-958A-3380FDFDD1E5}" type="slidenum">
              <a:rPr lang="en-US"/>
              <a:t>‹#›</a:t>
            </a:fld>
            <a:endParaRPr lang="en-US"/>
          </a:p>
        </p:txBody>
      </p:sp>
    </p:spTree>
    <p:extLst>
      <p:ext uri="{BB962C8B-B14F-4D97-AF65-F5344CB8AC3E}">
        <p14:creationId xmlns:p14="http://schemas.microsoft.com/office/powerpoint/2010/main" val="269548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2</a:t>
            </a:fld>
            <a:endParaRPr lang="en-US"/>
          </a:p>
        </p:txBody>
      </p:sp>
    </p:spTree>
    <p:extLst>
      <p:ext uri="{BB962C8B-B14F-4D97-AF65-F5344CB8AC3E}">
        <p14:creationId xmlns:p14="http://schemas.microsoft.com/office/powerpoint/2010/main" val="96419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64409E-4826-473A-8113-20AFA97A8C07}" type="slidenum">
              <a:rPr lang="en-GB" altLang="en-US" smtClean="0"/>
              <a:pPr>
                <a:defRPr/>
              </a:pPr>
              <a:t>13</a:t>
            </a:fld>
            <a:endParaRPr lang="en-GB" altLang="en-US"/>
          </a:p>
        </p:txBody>
      </p:sp>
    </p:spTree>
    <p:extLst>
      <p:ext uri="{BB962C8B-B14F-4D97-AF65-F5344CB8AC3E}">
        <p14:creationId xmlns:p14="http://schemas.microsoft.com/office/powerpoint/2010/main" val="225842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10"/>
          </p:nvPr>
        </p:nvSpPr>
        <p:spPr/>
        <p:txBody>
          <a:bodyPr/>
          <a:lstStyle/>
          <a:p>
            <a:fld id="{9420B73D-89DA-4364-AB81-256E9F78AB88}" type="slidenum">
              <a:rPr lang="en-GB" smtClean="0"/>
              <a:t>18</a:t>
            </a:fld>
            <a:endParaRPr lang="en-GB"/>
          </a:p>
        </p:txBody>
      </p:sp>
    </p:spTree>
    <p:extLst>
      <p:ext uri="{BB962C8B-B14F-4D97-AF65-F5344CB8AC3E}">
        <p14:creationId xmlns:p14="http://schemas.microsoft.com/office/powerpoint/2010/main" val="386890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29</a:t>
            </a:fld>
            <a:endParaRPr lang="en-GB"/>
          </a:p>
        </p:txBody>
      </p:sp>
    </p:spTree>
    <p:extLst>
      <p:ext uri="{BB962C8B-B14F-4D97-AF65-F5344CB8AC3E}">
        <p14:creationId xmlns:p14="http://schemas.microsoft.com/office/powerpoint/2010/main" val="63679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33</a:t>
            </a:fld>
            <a:endParaRPr lang="en-US"/>
          </a:p>
        </p:txBody>
      </p:sp>
    </p:spTree>
    <p:extLst>
      <p:ext uri="{BB962C8B-B14F-4D97-AF65-F5344CB8AC3E}">
        <p14:creationId xmlns:p14="http://schemas.microsoft.com/office/powerpoint/2010/main" val="76618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34</a:t>
            </a:fld>
            <a:endParaRPr lang="en-US"/>
          </a:p>
        </p:txBody>
      </p:sp>
    </p:spTree>
    <p:extLst>
      <p:ext uri="{BB962C8B-B14F-4D97-AF65-F5344CB8AC3E}">
        <p14:creationId xmlns:p14="http://schemas.microsoft.com/office/powerpoint/2010/main" val="128144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35</a:t>
            </a:fld>
            <a:endParaRPr lang="en-US"/>
          </a:p>
        </p:txBody>
      </p:sp>
    </p:spTree>
    <p:extLst>
      <p:ext uri="{BB962C8B-B14F-4D97-AF65-F5344CB8AC3E}">
        <p14:creationId xmlns:p14="http://schemas.microsoft.com/office/powerpoint/2010/main" val="206086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36</a:t>
            </a:fld>
            <a:endParaRPr lang="en-US"/>
          </a:p>
        </p:txBody>
      </p:sp>
    </p:spTree>
    <p:extLst>
      <p:ext uri="{BB962C8B-B14F-4D97-AF65-F5344CB8AC3E}">
        <p14:creationId xmlns:p14="http://schemas.microsoft.com/office/powerpoint/2010/main" val="138945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38</a:t>
            </a:fld>
            <a:endParaRPr lang="en-US"/>
          </a:p>
        </p:txBody>
      </p:sp>
    </p:spTree>
    <p:extLst>
      <p:ext uri="{BB962C8B-B14F-4D97-AF65-F5344CB8AC3E}">
        <p14:creationId xmlns:p14="http://schemas.microsoft.com/office/powerpoint/2010/main" val="348040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a:t>
            </a:fld>
            <a:endParaRPr lang="en-US"/>
          </a:p>
        </p:txBody>
      </p:sp>
    </p:spTree>
    <p:extLst>
      <p:ext uri="{BB962C8B-B14F-4D97-AF65-F5344CB8AC3E}">
        <p14:creationId xmlns:p14="http://schemas.microsoft.com/office/powerpoint/2010/main" val="238490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4</a:t>
            </a:fld>
            <a:endParaRPr lang="en-GB"/>
          </a:p>
        </p:txBody>
      </p:sp>
    </p:spTree>
    <p:extLst>
      <p:ext uri="{BB962C8B-B14F-4D97-AF65-F5344CB8AC3E}">
        <p14:creationId xmlns:p14="http://schemas.microsoft.com/office/powerpoint/2010/main" val="351813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5</a:t>
            </a:fld>
            <a:endParaRPr lang="en-GB"/>
          </a:p>
        </p:txBody>
      </p:sp>
    </p:spTree>
    <p:extLst>
      <p:ext uri="{BB962C8B-B14F-4D97-AF65-F5344CB8AC3E}">
        <p14:creationId xmlns:p14="http://schemas.microsoft.com/office/powerpoint/2010/main" val="40066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ct val="20000"/>
              </a:spcBef>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6</a:t>
            </a:fld>
            <a:endParaRPr lang="en-US"/>
          </a:p>
        </p:txBody>
      </p:sp>
    </p:spTree>
    <p:extLst>
      <p:ext uri="{BB962C8B-B14F-4D97-AF65-F5344CB8AC3E}">
        <p14:creationId xmlns:p14="http://schemas.microsoft.com/office/powerpoint/2010/main" val="379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64409E-4826-473A-8113-20AFA97A8C07}" type="slidenum">
              <a:rPr lang="en-GB" altLang="en-US" smtClean="0"/>
              <a:pPr>
                <a:defRPr/>
              </a:pPr>
              <a:t>9</a:t>
            </a:fld>
            <a:endParaRPr lang="en-GB" altLang="en-US"/>
          </a:p>
        </p:txBody>
      </p:sp>
    </p:spTree>
    <p:extLst>
      <p:ext uri="{BB962C8B-B14F-4D97-AF65-F5344CB8AC3E}">
        <p14:creationId xmlns:p14="http://schemas.microsoft.com/office/powerpoint/2010/main" val="229762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64409E-4826-473A-8113-20AFA97A8C07}" type="slidenum">
              <a:rPr lang="en-GB" altLang="en-US" smtClean="0"/>
              <a:pPr>
                <a:defRPr/>
              </a:pPr>
              <a:t>10</a:t>
            </a:fld>
            <a:endParaRPr lang="en-GB" altLang="en-US"/>
          </a:p>
        </p:txBody>
      </p:sp>
    </p:spTree>
    <p:extLst>
      <p:ext uri="{BB962C8B-B14F-4D97-AF65-F5344CB8AC3E}">
        <p14:creationId xmlns:p14="http://schemas.microsoft.com/office/powerpoint/2010/main" val="340308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64409E-4826-473A-8113-20AFA97A8C07}" type="slidenum">
              <a:rPr lang="en-GB" altLang="en-US" smtClean="0"/>
              <a:pPr>
                <a:defRPr/>
              </a:pPr>
              <a:t>11</a:t>
            </a:fld>
            <a:endParaRPr lang="en-GB" altLang="en-US"/>
          </a:p>
        </p:txBody>
      </p:sp>
    </p:spTree>
    <p:extLst>
      <p:ext uri="{BB962C8B-B14F-4D97-AF65-F5344CB8AC3E}">
        <p14:creationId xmlns:p14="http://schemas.microsoft.com/office/powerpoint/2010/main" val="8818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64409E-4826-473A-8113-20AFA97A8C07}" type="slidenum">
              <a:rPr lang="en-GB" altLang="en-US" smtClean="0"/>
              <a:pPr>
                <a:defRPr/>
              </a:pPr>
              <a:t>12</a:t>
            </a:fld>
            <a:endParaRPr lang="en-GB" altLang="en-US"/>
          </a:p>
        </p:txBody>
      </p:sp>
    </p:spTree>
    <p:extLst>
      <p:ext uri="{BB962C8B-B14F-4D97-AF65-F5344CB8AC3E}">
        <p14:creationId xmlns:p14="http://schemas.microsoft.com/office/powerpoint/2010/main" val="675310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1"/>
            <a:ext cx="7772400" cy="928568"/>
          </a:xfrm>
        </p:spPr>
        <p:txBody>
          <a:bodyPr>
            <a:normAutofit/>
          </a:bodyPr>
          <a:lstStyle>
            <a:lvl1pPr algn="ctr">
              <a:defRPr sz="3975"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10"/>
            <a:ext cx="6400800" cy="422885"/>
          </a:xfrm>
        </p:spPr>
        <p:txBody>
          <a:bodyPr>
            <a:normAutofit/>
          </a:bodyPr>
          <a:lstStyle>
            <a:lvl1pPr marL="0" indent="0" algn="ctr">
              <a:buNone/>
              <a:defRPr sz="2025">
                <a:solidFill>
                  <a:srgbClr val="1F2E38"/>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01509" y="4762908"/>
            <a:ext cx="4942379" cy="219291"/>
          </a:xfrm>
          <a:prstGeom prst="rect">
            <a:avLst/>
          </a:prstGeom>
          <a:noFill/>
        </p:spPr>
        <p:txBody>
          <a:bodyPr wrap="none" rtlCol="0">
            <a:spAutoFit/>
          </a:bodyPr>
          <a:lstStyle/>
          <a:p>
            <a:pPr algn="ctr"/>
            <a:r>
              <a:rPr lang="en-US" sz="825" i="1" kern="1200" err="1">
                <a:solidFill>
                  <a:schemeClr val="tx1"/>
                </a:solidFill>
                <a:latin typeface="Arial"/>
                <a:ea typeface="+mn-ea"/>
                <a:cs typeface="Arial"/>
              </a:rPr>
              <a:t>CapitalNurse</a:t>
            </a:r>
            <a:r>
              <a:rPr lang="en-US" sz="825" i="1" kern="1200">
                <a:solidFill>
                  <a:schemeClr val="tx1"/>
                </a:solidFill>
                <a:latin typeface="Arial"/>
                <a:ea typeface="+mn-ea"/>
                <a:cs typeface="Arial"/>
              </a:rPr>
              <a:t> is jointly sponsored by Health Education England, NHS England and NHS Improvement</a:t>
            </a:r>
            <a:endParaRPr lang="en-US" sz="825"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2" y="2177216"/>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1"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311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mall 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6C4DC3-FBAE-4249-B990-98EA2185128D}"/>
              </a:ext>
            </a:extLst>
          </p:cNvPr>
          <p:cNvGrpSpPr/>
          <p:nvPr userDrawn="1"/>
        </p:nvGrpSpPr>
        <p:grpSpPr>
          <a:xfrm>
            <a:off x="0" y="4594624"/>
            <a:ext cx="9094674" cy="495300"/>
            <a:chOff x="0" y="4594624"/>
            <a:chExt cx="9094674" cy="495300"/>
          </a:xfrm>
        </p:grpSpPr>
        <p:pic>
          <p:nvPicPr>
            <p:cNvPr id="3" name="Picture 2">
              <a:extLst>
                <a:ext uri="{FF2B5EF4-FFF2-40B4-BE49-F238E27FC236}">
                  <a16:creationId xmlns:a16="http://schemas.microsoft.com/office/drawing/2014/main" id="{E14BE6C4-C151-4131-9835-A7E23471DAF2}"/>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4" name="Straight Connector 3">
              <a:extLst>
                <a:ext uri="{FF2B5EF4-FFF2-40B4-BE49-F238E27FC236}">
                  <a16:creationId xmlns:a16="http://schemas.microsoft.com/office/drawing/2014/main" id="{3C4E0D2F-EFE8-48D0-AD5A-6AC115CFAB84}"/>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22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38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7" descr="BHRUT_ppoint_v4_AW_Title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59039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HRUT_ppoint_v4_Cover_Foot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119563"/>
            <a:ext cx="9144000" cy="10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5700" y="271242"/>
            <a:ext cx="3394484" cy="1492666"/>
          </a:xfrm>
        </p:spPr>
        <p:txBody>
          <a:bodyPr anchor="b" anchorCtr="0"/>
          <a:lstStyle>
            <a:lvl1pPr algn="l">
              <a:defRPr sz="32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415700" y="1841268"/>
            <a:ext cx="3394484" cy="2320673"/>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33797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2" y="405000"/>
            <a:ext cx="8063999" cy="675000"/>
          </a:xfrm>
        </p:spPr>
        <p:txBody>
          <a:bodyPr/>
          <a:lstStyle>
            <a:lvl1pPr>
              <a:lnSpc>
                <a:spcPts val="2700"/>
              </a:lnSpc>
              <a:defRPr sz="2400">
                <a:solidFill>
                  <a:srgbClr val="294193"/>
                </a:solidFill>
              </a:defRPr>
            </a:lvl1pPr>
          </a:lstStyle>
          <a:p>
            <a:r>
              <a:rPr lang="en-US" noProof="0"/>
              <a:t>Click to edit Master title style</a:t>
            </a:r>
            <a:endParaRPr lang="en-GB" noProof="0"/>
          </a:p>
        </p:txBody>
      </p:sp>
      <p:sp>
        <p:nvSpPr>
          <p:cNvPr id="4" name="Content Placeholder 2"/>
          <p:cNvSpPr>
            <a:spLocks noGrp="1"/>
          </p:cNvSpPr>
          <p:nvPr>
            <p:ph idx="1"/>
          </p:nvPr>
        </p:nvSpPr>
        <p:spPr>
          <a:xfrm>
            <a:off x="540001" y="1350000"/>
            <a:ext cx="8063999" cy="3078752"/>
          </a:xfrm>
        </p:spPr>
        <p:txBody>
          <a:bodyPr/>
          <a:lstStyle>
            <a:lvl1pPr>
              <a:spcBef>
                <a:spcPts val="900"/>
              </a:spcBef>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7589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39552" y="1350001"/>
            <a:ext cx="3780000" cy="305795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8"/>
          <p:cNvSpPr>
            <a:spLocks noGrp="1"/>
          </p:cNvSpPr>
          <p:nvPr>
            <p:ph sz="quarter" idx="14"/>
          </p:nvPr>
        </p:nvSpPr>
        <p:spPr>
          <a:xfrm>
            <a:off x="4824000" y="1350000"/>
            <a:ext cx="3780000" cy="305795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itle 1"/>
          <p:cNvSpPr>
            <a:spLocks noGrp="1"/>
          </p:cNvSpPr>
          <p:nvPr>
            <p:ph type="title"/>
          </p:nvPr>
        </p:nvSpPr>
        <p:spPr>
          <a:xfrm>
            <a:off x="540002" y="405000"/>
            <a:ext cx="8063999" cy="675000"/>
          </a:xfrm>
        </p:spPr>
        <p:txBody>
          <a:bodyPr/>
          <a:lstStyle>
            <a:lvl1pPr>
              <a:lnSpc>
                <a:spcPts val="2700"/>
              </a:lnSpc>
              <a:defRPr sz="2400">
                <a:solidFill>
                  <a:srgbClr val="294193"/>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002501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40002" y="405000"/>
            <a:ext cx="8063999" cy="675000"/>
          </a:xfrm>
        </p:spPr>
        <p:txBody>
          <a:bodyPr/>
          <a:lstStyle>
            <a:lvl1pPr>
              <a:lnSpc>
                <a:spcPts val="2700"/>
              </a:lnSpc>
              <a:defRPr sz="2400">
                <a:solidFill>
                  <a:srgbClr val="294193"/>
                </a:solidFill>
              </a:defRPr>
            </a:lvl1pPr>
          </a:lstStyle>
          <a:p>
            <a:r>
              <a:rPr lang="en-US" noProof="0"/>
              <a:t>Click to edit Master title style</a:t>
            </a:r>
            <a:endParaRPr lang="en-GB" noProof="0"/>
          </a:p>
        </p:txBody>
      </p:sp>
      <p:sp>
        <p:nvSpPr>
          <p:cNvPr id="4" name="Picture Placeholder 2"/>
          <p:cNvSpPr>
            <a:spLocks noGrp="1"/>
          </p:cNvSpPr>
          <p:nvPr>
            <p:ph type="pic" idx="1"/>
          </p:nvPr>
        </p:nvSpPr>
        <p:spPr>
          <a:xfrm>
            <a:off x="540002" y="1350000"/>
            <a:ext cx="8063999" cy="3111960"/>
          </a:xfrm>
        </p:spPr>
        <p:txBody>
          <a:bodyPr vert="horz" wrap="square" lIns="0" tIns="0" rIns="0" bIns="0" numCol="1" rtlCol="0" anchor="t" anchorCtr="0" compatLnSpc="1">
            <a:prstTxWarp prst="textNoShape">
              <a:avLst/>
            </a:prstTxWarp>
            <a:noAutofit/>
          </a:bodyPr>
          <a:lstStyle>
            <a:lvl1pPr marL="0" indent="0">
              <a:buNone/>
              <a:defRPr sz="900" baseline="0">
                <a:solidFill>
                  <a:schemeClr val="tx2"/>
                </a:solidFill>
              </a:defRPr>
            </a:lvl1pPr>
            <a:lvl2pPr marL="342839" indent="0">
              <a:buNone/>
              <a:defRPr sz="2100"/>
            </a:lvl2pPr>
            <a:lvl3pPr marL="685679" indent="0">
              <a:buNone/>
              <a:defRPr sz="1800"/>
            </a:lvl3pPr>
            <a:lvl4pPr marL="1028519" indent="0">
              <a:buNone/>
              <a:defRPr sz="1500"/>
            </a:lvl4pPr>
            <a:lvl5pPr marL="1371358" indent="0">
              <a:buNone/>
              <a:defRPr sz="1500"/>
            </a:lvl5pPr>
            <a:lvl6pPr marL="1714197" indent="0">
              <a:buNone/>
              <a:defRPr sz="1500"/>
            </a:lvl6pPr>
            <a:lvl7pPr marL="2057037" indent="0">
              <a:buNone/>
              <a:defRPr sz="1500"/>
            </a:lvl7pPr>
            <a:lvl8pPr marL="2399876" indent="0">
              <a:buNone/>
              <a:defRPr sz="1500"/>
            </a:lvl8pPr>
            <a:lvl9pPr marL="2742716" indent="0">
              <a:buNone/>
              <a:defRPr sz="1500"/>
            </a:lvl9pPr>
          </a:lstStyle>
          <a:p>
            <a:pPr lvl="0"/>
            <a:r>
              <a:rPr lang="en-US" noProof="0"/>
              <a:t>Click icon to add picture</a:t>
            </a:r>
            <a:endParaRPr lang="en-GB" noProof="0"/>
          </a:p>
        </p:txBody>
      </p:sp>
    </p:spTree>
    <p:extLst>
      <p:ext uri="{BB962C8B-B14F-4D97-AF65-F5344CB8AC3E}">
        <p14:creationId xmlns:p14="http://schemas.microsoft.com/office/powerpoint/2010/main" val="1105635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0540" y="1350001"/>
            <a:ext cx="2303461" cy="1779986"/>
          </a:xfrm>
        </p:spPr>
        <p:txBody>
          <a:bodyPr vert="horz" wrap="square" lIns="0" tIns="0" rIns="0" bIns="0" numCol="1" rtlCol="0" anchor="t" anchorCtr="0" compatLnSpc="1">
            <a:prstTxWarp prst="textNoShape">
              <a:avLst/>
            </a:prstTxWarp>
            <a:noAutofit/>
          </a:bodyPr>
          <a:lstStyle>
            <a:lvl1pPr marL="0" indent="0">
              <a:buNone/>
              <a:defRPr sz="900" baseline="0">
                <a:solidFill>
                  <a:schemeClr val="tx2"/>
                </a:solidFill>
              </a:defRPr>
            </a:lvl1pPr>
            <a:lvl2pPr marL="342839" indent="0">
              <a:buNone/>
              <a:defRPr sz="2100"/>
            </a:lvl2pPr>
            <a:lvl3pPr marL="685679" indent="0">
              <a:buNone/>
              <a:defRPr sz="1800"/>
            </a:lvl3pPr>
            <a:lvl4pPr marL="1028519" indent="0">
              <a:buNone/>
              <a:defRPr sz="1500"/>
            </a:lvl4pPr>
            <a:lvl5pPr marL="1371358" indent="0">
              <a:buNone/>
              <a:defRPr sz="1500"/>
            </a:lvl5pPr>
            <a:lvl6pPr marL="1714197" indent="0">
              <a:buNone/>
              <a:defRPr sz="1500"/>
            </a:lvl6pPr>
            <a:lvl7pPr marL="2057037" indent="0">
              <a:buNone/>
              <a:defRPr sz="1500"/>
            </a:lvl7pPr>
            <a:lvl8pPr marL="2399876" indent="0">
              <a:buNone/>
              <a:defRPr sz="1500"/>
            </a:lvl8pPr>
            <a:lvl9pPr marL="2742716" indent="0">
              <a:buNone/>
              <a:defRPr sz="1500"/>
            </a:lvl9pPr>
          </a:lstStyle>
          <a:p>
            <a:pPr lvl="0"/>
            <a:r>
              <a:rPr lang="en-US" noProof="0"/>
              <a:t>Click icon to add picture</a:t>
            </a:r>
            <a:endParaRPr lang="en-GB" noProof="0"/>
          </a:p>
        </p:txBody>
      </p:sp>
      <p:sp>
        <p:nvSpPr>
          <p:cNvPr id="7" name="Title 1"/>
          <p:cNvSpPr>
            <a:spLocks noGrp="1"/>
          </p:cNvSpPr>
          <p:nvPr>
            <p:ph type="title"/>
          </p:nvPr>
        </p:nvSpPr>
        <p:spPr>
          <a:xfrm>
            <a:off x="540002" y="405000"/>
            <a:ext cx="8063999" cy="675000"/>
          </a:xfrm>
        </p:spPr>
        <p:txBody>
          <a:bodyPr/>
          <a:lstStyle>
            <a:lvl1pPr>
              <a:lnSpc>
                <a:spcPts val="2700"/>
              </a:lnSpc>
              <a:defRPr sz="2400">
                <a:solidFill>
                  <a:srgbClr val="294193"/>
                </a:solidFill>
              </a:defRPr>
            </a:lvl1pPr>
          </a:lstStyle>
          <a:p>
            <a:r>
              <a:rPr lang="en-US" noProof="0"/>
              <a:t>Click to edit Master title style</a:t>
            </a:r>
            <a:endParaRPr lang="en-GB" noProof="0"/>
          </a:p>
        </p:txBody>
      </p:sp>
      <p:sp>
        <p:nvSpPr>
          <p:cNvPr id="9" name="Content Placeholder 2"/>
          <p:cNvSpPr>
            <a:spLocks noGrp="1"/>
          </p:cNvSpPr>
          <p:nvPr>
            <p:ph idx="10"/>
          </p:nvPr>
        </p:nvSpPr>
        <p:spPr>
          <a:xfrm>
            <a:off x="540001" y="1350000"/>
            <a:ext cx="5472160" cy="3078752"/>
          </a:xfrm>
        </p:spPr>
        <p:txBody>
          <a:bodyPr/>
          <a:lstStyle>
            <a:lvl1pPr>
              <a:spcBef>
                <a:spcPts val="900"/>
              </a:spcBef>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34014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504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801339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1234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366132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350169"/>
            <a:ext cx="3951288" cy="305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9" y="1350169"/>
            <a:ext cx="3952875" cy="305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6449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2722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1576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633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Tree>
    <p:extLst>
      <p:ext uri="{BB962C8B-B14F-4D97-AF65-F5344CB8AC3E}">
        <p14:creationId xmlns:p14="http://schemas.microsoft.com/office/powerpoint/2010/main" val="3728270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Tree>
    <p:extLst>
      <p:ext uri="{BB962C8B-B14F-4D97-AF65-F5344CB8AC3E}">
        <p14:creationId xmlns:p14="http://schemas.microsoft.com/office/powerpoint/2010/main" val="3649873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2639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6" y="404813"/>
            <a:ext cx="2016125" cy="400288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404813"/>
            <a:ext cx="5895975" cy="40028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445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0"/>
            <a:ext cx="7772400" cy="928568"/>
          </a:xfrm>
        </p:spPr>
        <p:txBody>
          <a:bodyPr>
            <a:normAutofit/>
          </a:bodyPr>
          <a:lstStyle>
            <a:lvl1pPr algn="ctr">
              <a:defRPr sz="4000"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09"/>
            <a:ext cx="6400800" cy="422885"/>
          </a:xfrm>
        </p:spPr>
        <p:txBody>
          <a:bodyPr>
            <a:normAutofit/>
          </a:bodyPr>
          <a:lstStyle>
            <a:lvl1pPr marL="0" indent="0" algn="ctr">
              <a:buNone/>
              <a:defRPr sz="2000">
                <a:solidFill>
                  <a:srgbClr val="1F2E3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78451" y="4762907"/>
            <a:ext cx="4788490" cy="215444"/>
          </a:xfrm>
          <a:prstGeom prst="rect">
            <a:avLst/>
          </a:prstGeom>
          <a:noFill/>
        </p:spPr>
        <p:txBody>
          <a:bodyPr wrap="none" rtlCol="0">
            <a:spAutoFit/>
          </a:bodyPr>
          <a:lstStyle/>
          <a:p>
            <a:pPr algn="ctr"/>
            <a:r>
              <a:rPr lang="en-US" sz="800" i="1" kern="1200" err="1">
                <a:solidFill>
                  <a:schemeClr val="tx1"/>
                </a:solidFill>
                <a:latin typeface="Arial"/>
                <a:ea typeface="+mn-ea"/>
                <a:cs typeface="Arial"/>
              </a:rPr>
              <a:t>CapitalNurse</a:t>
            </a:r>
            <a:r>
              <a:rPr lang="en-US" sz="800" i="1" kern="1200">
                <a:solidFill>
                  <a:schemeClr val="tx1"/>
                </a:solidFill>
                <a:latin typeface="Arial"/>
                <a:ea typeface="+mn-ea"/>
                <a:cs typeface="Arial"/>
              </a:rPr>
              <a:t> is jointly sponsored by Health Education England, NHS England and NHS Improvement</a:t>
            </a:r>
            <a:endParaRPr lang="en-US" sz="800"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1" y="2177215"/>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0"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0" y="-786025"/>
            <a:ext cx="9143999" cy="5934025"/>
          </a:xfrm>
          <a:prstGeom prst="rect">
            <a:avLst/>
          </a:prstGeom>
        </p:spPr>
      </p:pic>
      <p:sp>
        <p:nvSpPr>
          <p:cNvPr id="7" name="Title 1"/>
          <p:cNvSpPr>
            <a:spLocks noGrp="1"/>
          </p:cNvSpPr>
          <p:nvPr>
            <p:ph type="title"/>
          </p:nvPr>
        </p:nvSpPr>
        <p:spPr>
          <a:xfrm>
            <a:off x="722313" y="170975"/>
            <a:ext cx="7772400" cy="3354368"/>
          </a:xfrm>
        </p:spPr>
        <p:txBody>
          <a:bodyPr anchor="ctr">
            <a:noAutofit/>
          </a:bodyPr>
          <a:lstStyle>
            <a:lvl1pPr algn="ctr">
              <a:defRPr sz="5400" b="1" cap="none"/>
            </a:lvl1pPr>
          </a:lstStyle>
          <a:p>
            <a:r>
              <a:rPr lang="en-GB"/>
              <a:t>Click to edit Master title style</a:t>
            </a:r>
            <a:endParaRPr lang="en-US"/>
          </a:p>
        </p:txBody>
      </p:sp>
    </p:spTree>
    <p:extLst>
      <p:ext uri="{BB962C8B-B14F-4D97-AF65-F5344CB8AC3E}">
        <p14:creationId xmlns:p14="http://schemas.microsoft.com/office/powerpoint/2010/main" val="157609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8.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2.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9.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20252"/>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001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67" r:id="rId5"/>
    <p:sldLayoutId id="2147483668" r:id="rId6"/>
    <p:sldLayoutId id="2147483677" r:id="rId7"/>
    <p:sldLayoutId id="2147483674" r:id="rId8"/>
    <p:sldLayoutId id="2147483669" r:id="rId9"/>
    <p:sldLayoutId id="2147483687" r:id="rId10"/>
    <p:sldLayoutId id="2147483678" r:id="rId11"/>
    <p:sldLayoutId id="2147483679" r:id="rId12"/>
    <p:sldLayoutId id="2147483688" r:id="rId13"/>
    <p:sldLayoutId id="2147483680" r:id="rId14"/>
    <p:sldLayoutId id="2147483681" r:id="rId15"/>
    <p:sldLayoutId id="2147483689" r:id="rId16"/>
    <p:sldLayoutId id="2147483682" r:id="rId17"/>
    <p:sldLayoutId id="2147483690" r:id="rId18"/>
    <p:sldLayoutId id="2147483670" r:id="rId19"/>
    <p:sldLayoutId id="2147483660" r:id="rId20"/>
    <p:sldLayoutId id="2147483664" r:id="rId21"/>
    <p:sldLayoutId id="2147483671" r:id="rId22"/>
    <p:sldLayoutId id="2147483661" r:id="rId23"/>
    <p:sldLayoutId id="2147483665" r:id="rId24"/>
    <p:sldLayoutId id="2147483672" r:id="rId25"/>
    <p:sldLayoutId id="2147483662" r:id="rId26"/>
    <p:sldLayoutId id="2147483676" r:id="rId27"/>
    <p:sldLayoutId id="2147483673" r:id="rId28"/>
    <p:sldLayoutId id="2147483663" r:id="rId29"/>
    <p:sldLayoutId id="2147483675" r:id="rId30"/>
    <p:sldLayoutId id="2147484402" r:id="rId31"/>
  </p:sldLayoutIdLst>
  <p:txStyles>
    <p:titleStyle>
      <a:lvl1pPr algn="l" defTabSz="457200" rtl="0" eaLnBrk="1" latinLnBrk="0" hangingPunct="1">
        <a:spcBef>
          <a:spcPct val="0"/>
        </a:spcBef>
        <a:buNone/>
        <a:defRPr sz="2800" b="1" kern="1200">
          <a:solidFill>
            <a:srgbClr val="005EB8"/>
          </a:solidFill>
          <a:latin typeface="Arial"/>
          <a:ea typeface="+mj-ea"/>
          <a:cs typeface="Arial"/>
        </a:defRPr>
      </a:lvl1pPr>
    </p:titleStyle>
    <p:bodyStyle>
      <a:lvl1pPr marL="342900" indent="-342900" algn="l" defTabSz="457200" rtl="0" eaLnBrk="1" latinLnBrk="0" hangingPunct="1">
        <a:spcBef>
          <a:spcPct val="20000"/>
        </a:spcBef>
        <a:buClr>
          <a:srgbClr val="005EB8"/>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5EB8"/>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653779"/>
            <a:ext cx="8064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cxnSp>
        <p:nvCxnSpPr>
          <p:cNvPr id="6" name="Straight Connector 5"/>
          <p:cNvCxnSpPr/>
          <p:nvPr/>
        </p:nvCxnSpPr>
        <p:spPr>
          <a:xfrm>
            <a:off x="554039" y="4530329"/>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33" name="Picture 9" descr="Desktop Guy's and St Thomas' RGB BLUE (300ppi)"/>
          <p:cNvPicPr>
            <a:picLocks noChangeAspect="1" noChangeArrowheads="1"/>
          </p:cNvPicPr>
          <p:nvPr/>
        </p:nvPicPr>
        <p:blipFill>
          <a:blip r:embed="rId7" cstate="print">
            <a:extLst>
              <a:ext uri="{28A0092B-C50C-407E-A947-70E740481C1C}">
                <a14:useLocalDpi xmlns:a14="http://schemas.microsoft.com/office/drawing/2010/main" val="0"/>
              </a:ext>
            </a:extLst>
          </a:blip>
          <a:srcRect t="-20853" r="-11594" b="-18953"/>
          <a:stretch>
            <a:fillRect/>
          </a:stretch>
        </p:blipFill>
        <p:spPr bwMode="auto">
          <a:xfrm>
            <a:off x="5976938" y="0"/>
            <a:ext cx="3167062" cy="1266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401" r:id="rId5"/>
  </p:sldLayoutIdLst>
  <p:hf hdr="0" ftr="0" dt="0"/>
  <p:txStyles>
    <p:titleStyle>
      <a:lvl1pPr algn="ctr" defTabSz="684610" rtl="0" eaLnBrk="1" fontAlgn="base" hangingPunct="1">
        <a:lnSpc>
          <a:spcPts val="2700"/>
        </a:lnSpc>
        <a:spcBef>
          <a:spcPct val="0"/>
        </a:spcBef>
        <a:spcAft>
          <a:spcPct val="0"/>
        </a:spcAft>
        <a:defRPr lang="en-GB" sz="2400" b="1" kern="1200">
          <a:solidFill>
            <a:srgbClr val="005EB8"/>
          </a:solidFill>
          <a:latin typeface="+mj-lt"/>
          <a:ea typeface="ＭＳ Ｐゴシック" pitchFamily="-84" charset="-128"/>
          <a:cs typeface="ＭＳ Ｐゴシック" pitchFamily="-84" charset="-128"/>
        </a:defRPr>
      </a:lvl1pPr>
      <a:lvl2pPr algn="ctr" defTabSz="684610" rtl="0" eaLnBrk="1" fontAlgn="base" hangingPunct="1">
        <a:lnSpc>
          <a:spcPts val="2700"/>
        </a:lnSpc>
        <a:spcBef>
          <a:spcPct val="0"/>
        </a:spcBef>
        <a:spcAft>
          <a:spcPct val="0"/>
        </a:spcAft>
        <a:defRPr sz="2400" b="1">
          <a:solidFill>
            <a:srgbClr val="005EB8"/>
          </a:solidFill>
          <a:latin typeface="Arial" charset="0"/>
          <a:ea typeface="ＭＳ Ｐゴシック" pitchFamily="-84" charset="-128"/>
          <a:cs typeface="ＭＳ Ｐゴシック" pitchFamily="-84" charset="-128"/>
        </a:defRPr>
      </a:lvl2pPr>
      <a:lvl3pPr algn="ctr" defTabSz="684610" rtl="0" eaLnBrk="1" fontAlgn="base" hangingPunct="1">
        <a:lnSpc>
          <a:spcPts val="2700"/>
        </a:lnSpc>
        <a:spcBef>
          <a:spcPct val="0"/>
        </a:spcBef>
        <a:spcAft>
          <a:spcPct val="0"/>
        </a:spcAft>
        <a:defRPr sz="2400" b="1">
          <a:solidFill>
            <a:srgbClr val="005EB8"/>
          </a:solidFill>
          <a:latin typeface="Arial" charset="0"/>
          <a:ea typeface="ＭＳ Ｐゴシック" pitchFamily="-84" charset="-128"/>
          <a:cs typeface="ＭＳ Ｐゴシック" pitchFamily="-84" charset="-128"/>
        </a:defRPr>
      </a:lvl3pPr>
      <a:lvl4pPr algn="ctr" defTabSz="684610" rtl="0" eaLnBrk="1" fontAlgn="base" hangingPunct="1">
        <a:lnSpc>
          <a:spcPts val="2700"/>
        </a:lnSpc>
        <a:spcBef>
          <a:spcPct val="0"/>
        </a:spcBef>
        <a:spcAft>
          <a:spcPct val="0"/>
        </a:spcAft>
        <a:defRPr sz="2400" b="1">
          <a:solidFill>
            <a:srgbClr val="005EB8"/>
          </a:solidFill>
          <a:latin typeface="Arial" charset="0"/>
          <a:ea typeface="ＭＳ Ｐゴシック" pitchFamily="-84" charset="-128"/>
          <a:cs typeface="ＭＳ Ｐゴシック" pitchFamily="-84" charset="-128"/>
        </a:defRPr>
      </a:lvl4pPr>
      <a:lvl5pPr algn="ctr" defTabSz="684610" rtl="0" eaLnBrk="1" fontAlgn="base" hangingPunct="1">
        <a:lnSpc>
          <a:spcPts val="2700"/>
        </a:lnSpc>
        <a:spcBef>
          <a:spcPct val="0"/>
        </a:spcBef>
        <a:spcAft>
          <a:spcPct val="0"/>
        </a:spcAft>
        <a:defRPr sz="2400" b="1">
          <a:solidFill>
            <a:srgbClr val="005EB8"/>
          </a:solidFill>
          <a:latin typeface="Arial" charset="0"/>
          <a:ea typeface="ＭＳ Ｐゴシック" pitchFamily="-84" charset="-128"/>
          <a:cs typeface="ＭＳ Ｐゴシック" pitchFamily="-84" charset="-128"/>
        </a:defRPr>
      </a:lvl5pPr>
      <a:lvl6pPr marL="342900" algn="l" defTabSz="684610" rtl="0" eaLnBrk="1" fontAlgn="base" hangingPunct="1">
        <a:spcBef>
          <a:spcPct val="0"/>
        </a:spcBef>
        <a:spcAft>
          <a:spcPct val="0"/>
        </a:spcAft>
        <a:defRPr sz="1700" b="1">
          <a:solidFill>
            <a:schemeClr val="accent1"/>
          </a:solidFill>
          <a:latin typeface="Arial" charset="0"/>
        </a:defRPr>
      </a:lvl6pPr>
      <a:lvl7pPr marL="685800" algn="l" defTabSz="684610" rtl="0" eaLnBrk="1" fontAlgn="base" hangingPunct="1">
        <a:spcBef>
          <a:spcPct val="0"/>
        </a:spcBef>
        <a:spcAft>
          <a:spcPct val="0"/>
        </a:spcAft>
        <a:defRPr sz="1700" b="1">
          <a:solidFill>
            <a:schemeClr val="accent1"/>
          </a:solidFill>
          <a:latin typeface="Arial" charset="0"/>
        </a:defRPr>
      </a:lvl7pPr>
      <a:lvl8pPr marL="1028700" algn="l" defTabSz="684610" rtl="0" eaLnBrk="1" fontAlgn="base" hangingPunct="1">
        <a:spcBef>
          <a:spcPct val="0"/>
        </a:spcBef>
        <a:spcAft>
          <a:spcPct val="0"/>
        </a:spcAft>
        <a:defRPr sz="1700" b="1">
          <a:solidFill>
            <a:schemeClr val="accent1"/>
          </a:solidFill>
          <a:latin typeface="Arial" charset="0"/>
        </a:defRPr>
      </a:lvl8pPr>
      <a:lvl9pPr marL="1371600" algn="l" defTabSz="684610" rtl="0" eaLnBrk="1" fontAlgn="base" hangingPunct="1">
        <a:spcBef>
          <a:spcPct val="0"/>
        </a:spcBef>
        <a:spcAft>
          <a:spcPct val="0"/>
        </a:spcAft>
        <a:defRPr sz="1700" b="1">
          <a:solidFill>
            <a:schemeClr val="accent1"/>
          </a:solidFill>
          <a:latin typeface="Arial" charset="0"/>
        </a:defRPr>
      </a:lvl9pPr>
    </p:titleStyle>
    <p:bodyStyle>
      <a:lvl1pPr marL="188119" indent="-188119" algn="l" defTabSz="684610" rtl="0" eaLnBrk="1" fontAlgn="base" hangingPunct="1">
        <a:lnSpc>
          <a:spcPts val="1725"/>
        </a:lnSpc>
        <a:spcBef>
          <a:spcPts val="900"/>
        </a:spcBef>
        <a:spcAft>
          <a:spcPct val="0"/>
        </a:spcAft>
        <a:buClr>
          <a:srgbClr val="294193"/>
        </a:buClr>
        <a:buSzPct val="125000"/>
        <a:buFont typeface="LucidaGrande" charset="0"/>
        <a:buChar char="•"/>
        <a:defRPr b="1" kern="1200">
          <a:solidFill>
            <a:schemeClr val="tx1"/>
          </a:solidFill>
          <a:latin typeface="+mn-lt"/>
          <a:ea typeface="ＭＳ Ｐゴシック" pitchFamily="-84" charset="-128"/>
          <a:cs typeface="ＭＳ Ｐゴシック" pitchFamily="-84" charset="-128"/>
        </a:defRPr>
      </a:lvl1pPr>
      <a:lvl2pPr marL="404813" indent="-188119" algn="l" defTabSz="684610" rtl="0" eaLnBrk="1" fontAlgn="base" hangingPunct="1">
        <a:lnSpc>
          <a:spcPts val="1725"/>
        </a:lnSpc>
        <a:spcBef>
          <a:spcPts val="45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2pPr>
      <a:lvl3pPr marL="188119" indent="-188119" algn="l" defTabSz="684610" rtl="0" eaLnBrk="1" fontAlgn="base" hangingPunct="1">
        <a:lnSpc>
          <a:spcPts val="1725"/>
        </a:lnSpc>
        <a:spcBef>
          <a:spcPts val="45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3pPr>
      <a:lvl4pPr marL="404813" indent="-188119" algn="l" defTabSz="684610" rtl="0" eaLnBrk="1" fontAlgn="base" hangingPunct="1">
        <a:lnSpc>
          <a:spcPts val="1725"/>
        </a:lnSpc>
        <a:spcBef>
          <a:spcPts val="45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4pPr>
      <a:lvl5pPr marL="609600" indent="-207169" algn="l" defTabSz="684610" rtl="0" eaLnBrk="1" fontAlgn="base" hangingPunct="1">
        <a:lnSpc>
          <a:spcPts val="1725"/>
        </a:lnSpc>
        <a:spcBef>
          <a:spcPts val="45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5pPr>
      <a:lvl6pPr marL="1885617" indent="-171420" algn="l" defTabSz="6856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456" indent="-171420" algn="l" defTabSz="6856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96" indent="-171420" algn="l" defTabSz="6856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36" indent="-171420" algn="l" defTabSz="6856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79" rtl="0" eaLnBrk="1" latinLnBrk="0" hangingPunct="1">
        <a:defRPr sz="1400" kern="1200">
          <a:solidFill>
            <a:schemeClr val="tx1"/>
          </a:solidFill>
          <a:latin typeface="+mn-lt"/>
          <a:ea typeface="+mn-ea"/>
          <a:cs typeface="+mn-cs"/>
        </a:defRPr>
      </a:lvl1pPr>
      <a:lvl2pPr marL="342839" algn="l" defTabSz="685679" rtl="0" eaLnBrk="1" latinLnBrk="0" hangingPunct="1">
        <a:defRPr sz="1400" kern="1200">
          <a:solidFill>
            <a:schemeClr val="tx1"/>
          </a:solidFill>
          <a:latin typeface="+mn-lt"/>
          <a:ea typeface="+mn-ea"/>
          <a:cs typeface="+mn-cs"/>
        </a:defRPr>
      </a:lvl2pPr>
      <a:lvl3pPr marL="685679" algn="l" defTabSz="685679" rtl="0" eaLnBrk="1" latinLnBrk="0" hangingPunct="1">
        <a:defRPr sz="1400" kern="1200">
          <a:solidFill>
            <a:schemeClr val="tx1"/>
          </a:solidFill>
          <a:latin typeface="+mn-lt"/>
          <a:ea typeface="+mn-ea"/>
          <a:cs typeface="+mn-cs"/>
        </a:defRPr>
      </a:lvl3pPr>
      <a:lvl4pPr marL="1028519" algn="l" defTabSz="685679" rtl="0" eaLnBrk="1" latinLnBrk="0" hangingPunct="1">
        <a:defRPr sz="1400" kern="1200">
          <a:solidFill>
            <a:schemeClr val="tx1"/>
          </a:solidFill>
          <a:latin typeface="+mn-lt"/>
          <a:ea typeface="+mn-ea"/>
          <a:cs typeface="+mn-cs"/>
        </a:defRPr>
      </a:lvl4pPr>
      <a:lvl5pPr marL="1371358" algn="l" defTabSz="685679" rtl="0" eaLnBrk="1" latinLnBrk="0" hangingPunct="1">
        <a:defRPr sz="1400" kern="1200">
          <a:solidFill>
            <a:schemeClr val="tx1"/>
          </a:solidFill>
          <a:latin typeface="+mn-lt"/>
          <a:ea typeface="+mn-ea"/>
          <a:cs typeface="+mn-cs"/>
        </a:defRPr>
      </a:lvl5pPr>
      <a:lvl6pPr marL="1714197" algn="l" defTabSz="685679" rtl="0" eaLnBrk="1" latinLnBrk="0" hangingPunct="1">
        <a:defRPr sz="1400" kern="1200">
          <a:solidFill>
            <a:schemeClr val="tx1"/>
          </a:solidFill>
          <a:latin typeface="+mn-lt"/>
          <a:ea typeface="+mn-ea"/>
          <a:cs typeface="+mn-cs"/>
        </a:defRPr>
      </a:lvl6pPr>
      <a:lvl7pPr marL="2057037" algn="l" defTabSz="685679" rtl="0" eaLnBrk="1" latinLnBrk="0" hangingPunct="1">
        <a:defRPr sz="1400" kern="1200">
          <a:solidFill>
            <a:schemeClr val="tx1"/>
          </a:solidFill>
          <a:latin typeface="+mn-lt"/>
          <a:ea typeface="+mn-ea"/>
          <a:cs typeface="+mn-cs"/>
        </a:defRPr>
      </a:lvl7pPr>
      <a:lvl8pPr marL="2399876" algn="l" defTabSz="685679" rtl="0" eaLnBrk="1" latinLnBrk="0" hangingPunct="1">
        <a:defRPr sz="1400" kern="1200">
          <a:solidFill>
            <a:schemeClr val="tx1"/>
          </a:solidFill>
          <a:latin typeface="+mn-lt"/>
          <a:ea typeface="+mn-ea"/>
          <a:cs typeface="+mn-cs"/>
        </a:defRPr>
      </a:lvl8pPr>
      <a:lvl9pPr marL="2742716" algn="l" defTabSz="68567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554039" y="4530329"/>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p:cNvSpPr>
            <a:spLocks noGrp="1"/>
          </p:cNvSpPr>
          <p:nvPr>
            <p:ph type="title"/>
          </p:nvPr>
        </p:nvSpPr>
        <p:spPr bwMode="auto">
          <a:xfrm>
            <a:off x="539750" y="404813"/>
            <a:ext cx="8064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43366" name="Text Placeholder 2"/>
          <p:cNvSpPr>
            <a:spLocks noGrp="1"/>
          </p:cNvSpPr>
          <p:nvPr>
            <p:ph type="body" idx="1"/>
          </p:nvPr>
        </p:nvSpPr>
        <p:spPr bwMode="auto">
          <a:xfrm>
            <a:off x="539751" y="1350169"/>
            <a:ext cx="80565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3364" name="Picture 6"/>
          <p:cNvPicPr>
            <a:picLocks noChangeAspect="1"/>
          </p:cNvPicPr>
          <p:nvPr/>
        </p:nvPicPr>
        <p:blipFill>
          <a:blip r:embed="rId13" cstate="print">
            <a:extLst>
              <a:ext uri="{28A0092B-C50C-407E-A947-70E740481C1C}">
                <a14:useLocalDpi xmlns:a14="http://schemas.microsoft.com/office/drawing/2010/main" val="0"/>
              </a:ext>
            </a:extLst>
          </a:blip>
          <a:srcRect r="80313"/>
          <a:stretch>
            <a:fillRect/>
          </a:stretch>
        </p:blipFill>
        <p:spPr bwMode="auto">
          <a:xfrm>
            <a:off x="1" y="4539853"/>
            <a:ext cx="1800225"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p:cNvPicPr>
            <a:picLocks noChangeAspect="1" noChangeArrowheads="1"/>
          </p:cNvPicPr>
          <p:nvPr/>
        </p:nvPicPr>
        <p:blipFill>
          <a:blip r:embed="rId14" cstate="print">
            <a:extLst>
              <a:ext uri="{28A0092B-C50C-407E-A947-70E740481C1C}">
                <a14:useLocalDpi xmlns:a14="http://schemas.microsoft.com/office/drawing/2010/main" val="0"/>
              </a:ext>
            </a:extLst>
          </a:blip>
          <a:srcRect t="-11261" r="-35703" b="-18953"/>
          <a:stretch>
            <a:fillRect/>
          </a:stretch>
        </p:blipFill>
        <p:spPr bwMode="auto">
          <a:xfrm>
            <a:off x="7092950" y="4514850"/>
            <a:ext cx="2051050" cy="6286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hdr="0" ftr="0" dt="0"/>
  <p:txStyles>
    <p:titleStyle>
      <a:lvl1pPr algn="l" defTabSz="684610" rtl="0" fontAlgn="base">
        <a:lnSpc>
          <a:spcPts val="2700"/>
        </a:lnSpc>
        <a:spcBef>
          <a:spcPct val="0"/>
        </a:spcBef>
        <a:spcAft>
          <a:spcPct val="0"/>
        </a:spcAft>
        <a:defRPr sz="2400" b="1" kern="1200">
          <a:solidFill>
            <a:srgbClr val="005EB8"/>
          </a:solidFill>
          <a:latin typeface="+mj-lt"/>
          <a:ea typeface="+mj-ea"/>
          <a:cs typeface="+mj-cs"/>
        </a:defRPr>
      </a:lvl1pPr>
      <a:lvl2pPr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2pPr>
      <a:lvl3pPr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3pPr>
      <a:lvl4pPr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4pPr>
      <a:lvl5pPr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5pPr>
      <a:lvl6pPr marL="342900"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6pPr>
      <a:lvl7pPr marL="685800"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7pPr>
      <a:lvl8pPr marL="1028700"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8pPr>
      <a:lvl9pPr marL="1371600" algn="l" defTabSz="684610" rtl="0" fontAlgn="base">
        <a:lnSpc>
          <a:spcPts val="2700"/>
        </a:lnSpc>
        <a:spcBef>
          <a:spcPct val="0"/>
        </a:spcBef>
        <a:spcAft>
          <a:spcPct val="0"/>
        </a:spcAft>
        <a:defRPr sz="2400" b="1">
          <a:solidFill>
            <a:srgbClr val="005EB8"/>
          </a:solidFill>
          <a:latin typeface="Arial" panose="020B0604020202020204" pitchFamily="34" charset="0"/>
          <a:ea typeface="ＭＳ Ｐゴシック" panose="020B0600070205080204" pitchFamily="34" charset="-128"/>
        </a:defRPr>
      </a:lvl9pPr>
    </p:titleStyle>
    <p:bodyStyle>
      <a:lvl1pPr marL="188119" indent="-188119" algn="l" defTabSz="684610" rtl="0" fontAlgn="base">
        <a:lnSpc>
          <a:spcPts val="1725"/>
        </a:lnSpc>
        <a:spcBef>
          <a:spcPts val="900"/>
        </a:spcBef>
        <a:spcAft>
          <a:spcPct val="0"/>
        </a:spcAft>
        <a:buClr>
          <a:srgbClr val="005EB8"/>
        </a:buClr>
        <a:buFont typeface="LucidaGrande" charset="0"/>
        <a:buChar char="•"/>
        <a:defRPr b="1" kern="1200">
          <a:solidFill>
            <a:schemeClr val="tx1"/>
          </a:solidFill>
          <a:latin typeface="+mn-lt"/>
          <a:ea typeface="+mn-ea"/>
          <a:cs typeface="+mn-cs"/>
        </a:defRPr>
      </a:lvl1pPr>
      <a:lvl2pPr marL="404813" indent="-188119" algn="l" defTabSz="684610" rtl="0" fontAlgn="base">
        <a:lnSpc>
          <a:spcPts val="1725"/>
        </a:lnSpc>
        <a:spcBef>
          <a:spcPts val="45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188119" indent="-188119" algn="l" defTabSz="684610" rtl="0" fontAlgn="base">
        <a:lnSpc>
          <a:spcPts val="1725"/>
        </a:lnSpc>
        <a:spcBef>
          <a:spcPts val="450"/>
        </a:spcBef>
        <a:spcAft>
          <a:spcPct val="0"/>
        </a:spcAft>
        <a:buClr>
          <a:srgbClr val="005EB8"/>
        </a:buClr>
        <a:buFont typeface="LucidaGrande" charset="0"/>
        <a:buChar char="•"/>
        <a:defRPr kern="1200">
          <a:solidFill>
            <a:schemeClr val="tx1"/>
          </a:solidFill>
          <a:latin typeface="+mn-lt"/>
          <a:ea typeface="+mn-ea"/>
          <a:cs typeface="+mn-cs"/>
        </a:defRPr>
      </a:lvl3pPr>
      <a:lvl4pPr marL="404813" indent="-188119" algn="l" defTabSz="684610" rtl="0" fontAlgn="base">
        <a:lnSpc>
          <a:spcPts val="1725"/>
        </a:lnSpc>
        <a:spcBef>
          <a:spcPts val="45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609600" indent="-207169" algn="l" defTabSz="684610" rtl="0" fontAlgn="base">
        <a:lnSpc>
          <a:spcPts val="1725"/>
        </a:lnSpc>
        <a:spcBef>
          <a:spcPts val="450"/>
        </a:spcBef>
        <a:spcAft>
          <a:spcPct val="0"/>
        </a:spcAft>
        <a:buClr>
          <a:srgbClr val="005EB8"/>
        </a:buClr>
        <a:buFont typeface="LucidaGrande"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ngland.nhs.uk/wp-content/uploads/2022/02/qsir-project-management-an-overview.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etworks.nhs.uk/nhs-networks/ahp-networks/documents/dh_114116.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hee.nhs.uk/our-work/reducing-pre-registration-attrition-improving-reten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627" y="3092270"/>
            <a:ext cx="7772400" cy="928568"/>
          </a:xfrm>
        </p:spPr>
        <p:txBody>
          <a:bodyPr>
            <a:normAutofit/>
          </a:bodyPr>
          <a:lstStyle/>
          <a:p>
            <a:pPr algn="l"/>
            <a:r>
              <a:rPr lang="en-US" sz="3200"/>
              <a:t>Preceptorship: Learning Network </a:t>
            </a:r>
          </a:p>
        </p:txBody>
      </p:sp>
      <p:sp>
        <p:nvSpPr>
          <p:cNvPr id="3" name="Subtitle 2"/>
          <p:cNvSpPr>
            <a:spLocks noGrp="1"/>
          </p:cNvSpPr>
          <p:nvPr>
            <p:ph type="subTitle" idx="1"/>
          </p:nvPr>
        </p:nvSpPr>
        <p:spPr>
          <a:xfrm>
            <a:off x="327983" y="3771849"/>
            <a:ext cx="6400800" cy="422885"/>
          </a:xfrm>
        </p:spPr>
        <p:txBody>
          <a:bodyPr vert="horz" lIns="91440" tIns="45720" rIns="91440" bIns="45720" rtlCol="0" anchor="t">
            <a:noAutofit/>
          </a:bodyPr>
          <a:lstStyle/>
          <a:p>
            <a:pPr algn="l"/>
            <a:r>
              <a:rPr lang="en-US" sz="3200">
                <a:solidFill>
                  <a:srgbClr val="005EB8"/>
                </a:solidFill>
              </a:rPr>
              <a:t> Assessment</a:t>
            </a:r>
          </a:p>
        </p:txBody>
      </p:sp>
      <p:sp>
        <p:nvSpPr>
          <p:cNvPr id="4" name="TextBox 3">
            <a:extLst>
              <a:ext uri="{FF2B5EF4-FFF2-40B4-BE49-F238E27FC236}">
                <a16:creationId xmlns:a16="http://schemas.microsoft.com/office/drawing/2014/main" id="{A7EDFB15-AA9B-386E-85AB-0CFDA74DE727}"/>
              </a:ext>
            </a:extLst>
          </p:cNvPr>
          <p:cNvSpPr txBox="1"/>
          <p:nvPr/>
        </p:nvSpPr>
        <p:spPr>
          <a:xfrm>
            <a:off x="443039" y="4368631"/>
            <a:ext cx="81186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5EB8"/>
                </a:solidFill>
                <a:latin typeface="Arial"/>
              </a:rPr>
              <a:t>This resource is designed to support preceptorship leads within </a:t>
            </a:r>
            <a:r>
              <a:rPr lang="en-US" err="1">
                <a:solidFill>
                  <a:srgbClr val="005EB8"/>
                </a:solidFill>
                <a:latin typeface="Arial"/>
              </a:rPr>
              <a:t>organisations</a:t>
            </a:r>
            <a:endParaRPr lang="en-US">
              <a:latin typeface="Arial"/>
              <a:cs typeface="Arial"/>
            </a:endParaRPr>
          </a:p>
        </p:txBody>
      </p:sp>
    </p:spTree>
    <p:extLst>
      <p:ext uri="{BB962C8B-B14F-4D97-AF65-F5344CB8AC3E}">
        <p14:creationId xmlns:p14="http://schemas.microsoft.com/office/powerpoint/2010/main" val="99399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idx="4294967295"/>
          </p:nvPr>
        </p:nvSpPr>
        <p:spPr>
          <a:xfrm>
            <a:off x="525891" y="202917"/>
            <a:ext cx="8092217" cy="675085"/>
          </a:xfrm>
        </p:spPr>
        <p:txBody>
          <a:bodyPr/>
          <a:lstStyle/>
          <a:p>
            <a:r>
              <a:rPr lang="en-GB" altLang="en-US" sz="2800">
                <a:solidFill>
                  <a:srgbClr val="B80093"/>
                </a:solidFill>
              </a:rPr>
              <a:t>Baseline Data: Preliminary B5 Recruitment and Retention data</a:t>
            </a:r>
            <a:br>
              <a:rPr lang="en-GB" altLang="en-US" sz="2800">
                <a:solidFill>
                  <a:srgbClr val="B80093"/>
                </a:solidFill>
              </a:rPr>
            </a:br>
            <a:endParaRPr lang="en-US" altLang="en-US" sz="2800">
              <a:solidFill>
                <a:srgbClr val="B80093"/>
              </a:solidFill>
            </a:endParaRPr>
          </a:p>
        </p:txBody>
      </p:sp>
      <p:sp>
        <p:nvSpPr>
          <p:cNvPr id="3" name="Rectangle 2"/>
          <p:cNvSpPr/>
          <p:nvPr/>
        </p:nvSpPr>
        <p:spPr>
          <a:xfrm>
            <a:off x="442644" y="632757"/>
            <a:ext cx="8092217" cy="3877985"/>
          </a:xfrm>
          <a:prstGeom prst="rect">
            <a:avLst/>
          </a:prstGeom>
        </p:spPr>
        <p:txBody>
          <a:bodyPr wrap="square" lIns="91440" tIns="45720" rIns="91440" bIns="45720" anchor="t">
            <a:spAutoFit/>
          </a:bodyPr>
          <a:lstStyle/>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b="1">
              <a:solidFill>
                <a:srgbClr val="EF4D92"/>
              </a:solidFill>
            </a:endParaRPr>
          </a:p>
          <a:p>
            <a:pPr eaLnBrk="1" hangingPunct="1"/>
            <a:endParaRPr lang="en-GB" altLang="en-US" sz="1600" b="1">
              <a:solidFill>
                <a:srgbClr val="EF4D92"/>
              </a:solidFill>
              <a:cs typeface="Arial"/>
            </a:endParaRPr>
          </a:p>
          <a:p>
            <a:r>
              <a:rPr lang="en-GB" altLang="en-US" sz="1600"/>
              <a:t>In progress:</a:t>
            </a:r>
            <a:r>
              <a:rPr lang="en-GB" altLang="en-US" sz="1600" b="1">
                <a:solidFill>
                  <a:srgbClr val="B80056"/>
                </a:solidFill>
              </a:rPr>
              <a:t> Turnover year 2, B5-B6 Conversion rates, sickness rates (</a:t>
            </a:r>
            <a:r>
              <a:rPr lang="en-GB" altLang="en-US" sz="1600" b="1" err="1">
                <a:solidFill>
                  <a:srgbClr val="B80056"/>
                </a:solidFill>
              </a:rPr>
              <a:t>Yr</a:t>
            </a:r>
            <a:r>
              <a:rPr lang="en-GB" altLang="en-US" sz="1600" b="1">
                <a:solidFill>
                  <a:srgbClr val="B80056"/>
                </a:solidFill>
              </a:rPr>
              <a:t> 1 and 2), how many AHPs join per month</a:t>
            </a:r>
            <a:endParaRPr lang="en-GB" altLang="en-US" sz="1600">
              <a:solidFill>
                <a:srgbClr val="B80056"/>
              </a:solidFill>
            </a:endParaRPr>
          </a:p>
        </p:txBody>
      </p:sp>
      <p:graphicFrame>
        <p:nvGraphicFramePr>
          <p:cNvPr id="7" name="Table 6"/>
          <p:cNvGraphicFramePr>
            <a:graphicFrameLocks noGrp="1"/>
          </p:cNvGraphicFramePr>
          <p:nvPr>
            <p:extLst/>
          </p:nvPr>
        </p:nvGraphicFramePr>
        <p:xfrm>
          <a:off x="560587" y="1047936"/>
          <a:ext cx="7974274" cy="2786896"/>
        </p:xfrm>
        <a:graphic>
          <a:graphicData uri="http://schemas.openxmlformats.org/drawingml/2006/table">
            <a:tbl>
              <a:tblPr firstRow="1" firstCol="1" bandRow="1"/>
              <a:tblGrid>
                <a:gridCol w="1708972">
                  <a:extLst>
                    <a:ext uri="{9D8B030D-6E8A-4147-A177-3AD203B41FA5}">
                      <a16:colId xmlns:a16="http://schemas.microsoft.com/office/drawing/2014/main" val="20000"/>
                    </a:ext>
                  </a:extLst>
                </a:gridCol>
                <a:gridCol w="1043753">
                  <a:extLst>
                    <a:ext uri="{9D8B030D-6E8A-4147-A177-3AD203B41FA5}">
                      <a16:colId xmlns:a16="http://schemas.microsoft.com/office/drawing/2014/main" val="20001"/>
                    </a:ext>
                  </a:extLst>
                </a:gridCol>
                <a:gridCol w="1044681">
                  <a:extLst>
                    <a:ext uri="{9D8B030D-6E8A-4147-A177-3AD203B41FA5}">
                      <a16:colId xmlns:a16="http://schemas.microsoft.com/office/drawing/2014/main" val="20002"/>
                    </a:ext>
                  </a:extLst>
                </a:gridCol>
                <a:gridCol w="1043753">
                  <a:extLst>
                    <a:ext uri="{9D8B030D-6E8A-4147-A177-3AD203B41FA5}">
                      <a16:colId xmlns:a16="http://schemas.microsoft.com/office/drawing/2014/main" val="20003"/>
                    </a:ext>
                  </a:extLst>
                </a:gridCol>
                <a:gridCol w="1044681">
                  <a:extLst>
                    <a:ext uri="{9D8B030D-6E8A-4147-A177-3AD203B41FA5}">
                      <a16:colId xmlns:a16="http://schemas.microsoft.com/office/drawing/2014/main" val="20004"/>
                    </a:ext>
                  </a:extLst>
                </a:gridCol>
                <a:gridCol w="1043753">
                  <a:extLst>
                    <a:ext uri="{9D8B030D-6E8A-4147-A177-3AD203B41FA5}">
                      <a16:colId xmlns:a16="http://schemas.microsoft.com/office/drawing/2014/main" val="20005"/>
                    </a:ext>
                  </a:extLst>
                </a:gridCol>
                <a:gridCol w="1044681">
                  <a:extLst>
                    <a:ext uri="{9D8B030D-6E8A-4147-A177-3AD203B41FA5}">
                      <a16:colId xmlns:a16="http://schemas.microsoft.com/office/drawing/2014/main" val="20006"/>
                    </a:ext>
                  </a:extLst>
                </a:gridCol>
              </a:tblGrid>
              <a:tr h="592336">
                <a:tc>
                  <a:txBody>
                    <a:bodyPr/>
                    <a:lstStyle/>
                    <a:p>
                      <a:pPr marR="320675">
                        <a:spcAft>
                          <a:spcPts val="0"/>
                        </a:spcAft>
                      </a:pPr>
                      <a:r>
                        <a:rPr lang="en-GB" sz="1200">
                          <a:solidFill>
                            <a:srgbClr val="FFFFFF"/>
                          </a:solidFill>
                          <a:effectLst/>
                          <a:latin typeface="Arial" panose="020B0604020202020204" pitchFamily="34" charset="0"/>
                          <a:ea typeface="Times New Roman" panose="02020603050405020304" pitchFamily="18" charset="0"/>
                        </a:rPr>
                        <a:t>Staff group</a:t>
                      </a:r>
                      <a:endParaRPr lang="en-GB" sz="12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R="15240">
                        <a:spcAft>
                          <a:spcPts val="0"/>
                        </a:spcAft>
                      </a:pPr>
                      <a:r>
                        <a:rPr lang="en-GB" sz="1200" b="1">
                          <a:solidFill>
                            <a:srgbClr val="FFFFFF"/>
                          </a:solidFill>
                          <a:effectLst/>
                          <a:latin typeface="Arial" panose="020B0604020202020204" pitchFamily="34" charset="0"/>
                          <a:ea typeface="Times New Roman" panose="02020603050405020304" pitchFamily="18" charset="0"/>
                        </a:rPr>
                        <a:t>Apr 19 Staff in Post</a:t>
                      </a:r>
                      <a:endParaRPr lang="en-GB" sz="12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n-GB" sz="1200" b="1">
                          <a:solidFill>
                            <a:srgbClr val="FFFFFF"/>
                          </a:solidFill>
                          <a:effectLst/>
                          <a:latin typeface="Arial" panose="020B0604020202020204" pitchFamily="34" charset="0"/>
                          <a:ea typeface="Times New Roman" panose="02020603050405020304" pitchFamily="18" charset="0"/>
                        </a:rPr>
                        <a:t>Mar 20 Staff in Post</a:t>
                      </a:r>
                      <a:endParaRPr lang="en-GB" sz="12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R="4445">
                        <a:spcAft>
                          <a:spcPts val="0"/>
                        </a:spcAft>
                      </a:pPr>
                      <a:r>
                        <a:rPr lang="en-GB" sz="1200" b="1">
                          <a:solidFill>
                            <a:srgbClr val="FFFFFF"/>
                          </a:solidFill>
                          <a:effectLst/>
                          <a:latin typeface="Arial" panose="020B0604020202020204" pitchFamily="34" charset="0"/>
                          <a:ea typeface="Times New Roman" panose="02020603050405020304" pitchFamily="18" charset="0"/>
                        </a:rPr>
                        <a:t>Leavers</a:t>
                      </a:r>
                      <a:br>
                        <a:rPr lang="en-GB" sz="1200" b="1">
                          <a:solidFill>
                            <a:srgbClr val="FFFFFF"/>
                          </a:solidFill>
                          <a:effectLst/>
                          <a:latin typeface="Arial" panose="020B0604020202020204" pitchFamily="34" charset="0"/>
                          <a:ea typeface="Times New Roman" panose="02020603050405020304" pitchFamily="18" charset="0"/>
                        </a:rPr>
                      </a:br>
                      <a:r>
                        <a:rPr lang="en-GB" sz="1200" b="1">
                          <a:solidFill>
                            <a:srgbClr val="FFFFFF"/>
                          </a:solidFill>
                          <a:effectLst/>
                          <a:latin typeface="Arial" panose="020B0604020202020204" pitchFamily="34" charset="0"/>
                          <a:ea typeface="Times New Roman" panose="02020603050405020304" pitchFamily="18" charset="0"/>
                        </a:rPr>
                        <a:t>Apr 19 to Mar 20</a:t>
                      </a:r>
                      <a:endParaRPr lang="en-GB" sz="12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n-GB" sz="1200" b="1">
                          <a:solidFill>
                            <a:srgbClr val="FFFFFF"/>
                          </a:solidFill>
                          <a:effectLst/>
                          <a:latin typeface="Arial" panose="020B0604020202020204" pitchFamily="34" charset="0"/>
                          <a:ea typeface="Times New Roman" panose="02020603050405020304" pitchFamily="18" charset="0"/>
                        </a:rPr>
                        <a:t>Leavers Under 1 Year Service</a:t>
                      </a:r>
                      <a:endParaRPr lang="en-GB" sz="12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n-GB" sz="1200" b="1">
                          <a:solidFill>
                            <a:srgbClr val="FFFFFF"/>
                          </a:solidFill>
                          <a:effectLst/>
                          <a:latin typeface="Arial" panose="020B0604020202020204" pitchFamily="34" charset="0"/>
                          <a:ea typeface="Times New Roman" panose="02020603050405020304" pitchFamily="18" charset="0"/>
                        </a:rPr>
                        <a:t>Turnover</a:t>
                      </a:r>
                      <a:endParaRPr lang="en-GB" sz="12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n-GB" sz="1200" b="1">
                          <a:solidFill>
                            <a:srgbClr val="FFFFFF"/>
                          </a:solidFill>
                          <a:effectLst/>
                          <a:latin typeface="Arial" panose="020B0604020202020204" pitchFamily="34" charset="0"/>
                          <a:ea typeface="Times New Roman" panose="02020603050405020304" pitchFamily="18" charset="0"/>
                        </a:rPr>
                        <a:t>Turnover Less than 1 Year Service</a:t>
                      </a:r>
                      <a:endParaRPr lang="en-GB" sz="12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48084">
                <a:tc>
                  <a:txBody>
                    <a:bodyPr/>
                    <a:lstStyle/>
                    <a:p>
                      <a:pPr>
                        <a:spcAft>
                          <a:spcPts val="0"/>
                        </a:spcAft>
                      </a:pPr>
                      <a:r>
                        <a:rPr lang="en-GB" sz="1200">
                          <a:solidFill>
                            <a:srgbClr val="000000"/>
                          </a:solidFill>
                          <a:effectLst/>
                          <a:latin typeface="Arial" panose="020B0604020202020204" pitchFamily="34" charset="0"/>
                          <a:ea typeface="Times New Roman" panose="02020603050405020304" pitchFamily="18" charset="0"/>
                        </a:rPr>
                        <a:t>Dietitian </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6</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7</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spcAft>
                          <a:spcPts val="0"/>
                        </a:spcAft>
                      </a:pPr>
                      <a:r>
                        <a:rPr lang="en-GB" sz="1200">
                          <a:solidFill>
                            <a:srgbClr val="000000"/>
                          </a:solidFill>
                          <a:effectLst/>
                          <a:latin typeface="Arial" panose="020B060402020202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15.4%</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0.0%</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293">
                <a:tc>
                  <a:txBody>
                    <a:bodyPr/>
                    <a:lstStyle/>
                    <a:p>
                      <a:pPr>
                        <a:spcAft>
                          <a:spcPts val="0"/>
                        </a:spcAft>
                      </a:pPr>
                      <a:r>
                        <a:rPr lang="en-GB" sz="1200">
                          <a:solidFill>
                            <a:srgbClr val="000000"/>
                          </a:solidFill>
                          <a:effectLst/>
                          <a:latin typeface="Arial" panose="020B0604020202020204" pitchFamily="34" charset="0"/>
                          <a:ea typeface="Times New Roman" panose="02020603050405020304" pitchFamily="18" charset="0"/>
                        </a:rPr>
                        <a:t>OT</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20</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24</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spcAft>
                          <a:spcPts val="0"/>
                        </a:spcAft>
                      </a:pPr>
                      <a:r>
                        <a:rPr lang="en-GB" sz="1200">
                          <a:solidFill>
                            <a:srgbClr val="000000"/>
                          </a:solidFill>
                          <a:effectLst/>
                          <a:latin typeface="Arial" panose="020B060402020202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4.5%</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0.0%</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8503">
                <a:tc>
                  <a:txBody>
                    <a:bodyPr/>
                    <a:lstStyle/>
                    <a:p>
                      <a:pPr>
                        <a:spcAft>
                          <a:spcPts val="0"/>
                        </a:spcAft>
                      </a:pPr>
                      <a:r>
                        <a:rPr lang="en-GB" sz="1200">
                          <a:solidFill>
                            <a:srgbClr val="000000"/>
                          </a:solidFill>
                          <a:effectLst/>
                          <a:latin typeface="Arial" panose="020B0604020202020204" pitchFamily="34" charset="0"/>
                          <a:ea typeface="Times New Roman" panose="02020603050405020304" pitchFamily="18" charset="0"/>
                        </a:rPr>
                        <a:t>Other (for example, Play Specialist, Physical Activity Specialist, Complementary Therapist)</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39</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35</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spcAft>
                          <a:spcPts val="0"/>
                        </a:spcAft>
                      </a:pPr>
                      <a:r>
                        <a:rPr lang="en-GB" sz="1200">
                          <a:solidFill>
                            <a:srgbClr val="000000"/>
                          </a:solidFill>
                          <a:effectLst/>
                          <a:latin typeface="Arial" panose="020B0604020202020204" pitchFamily="34" charset="0"/>
                          <a:ea typeface="Times New Roman" panose="02020603050405020304" pitchFamily="18" charset="0"/>
                        </a:rPr>
                        <a:t>6</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3</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16.2%</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8.1%</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8797">
                <a:tc>
                  <a:txBody>
                    <a:bodyPr/>
                    <a:lstStyle/>
                    <a:p>
                      <a:pPr>
                        <a:spcAft>
                          <a:spcPts val="0"/>
                        </a:spcAft>
                      </a:pPr>
                      <a:r>
                        <a:rPr lang="en-GB" sz="1200">
                          <a:solidFill>
                            <a:srgbClr val="000000"/>
                          </a:solidFill>
                          <a:effectLst/>
                          <a:latin typeface="Arial" panose="020B0604020202020204" pitchFamily="34" charset="0"/>
                          <a:ea typeface="Times New Roman" panose="02020603050405020304" pitchFamily="18" charset="0"/>
                        </a:rPr>
                        <a:t>Physiotherapist</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46</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42</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spcAft>
                          <a:spcPts val="0"/>
                        </a:spcAft>
                      </a:pPr>
                      <a:r>
                        <a:rPr lang="en-GB" sz="1200">
                          <a:solidFill>
                            <a:srgbClr val="000000"/>
                          </a:solidFill>
                          <a:effectLst/>
                          <a:latin typeface="Arial" panose="020B0604020202020204" pitchFamily="34" charset="0"/>
                          <a:ea typeface="Times New Roman" panose="02020603050405020304" pitchFamily="18" charset="0"/>
                        </a:rPr>
                        <a:t>3</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6.8%</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2.3%</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8084">
                <a:tc>
                  <a:txBody>
                    <a:bodyPr/>
                    <a:lstStyle/>
                    <a:p>
                      <a:pPr>
                        <a:spcAft>
                          <a:spcPts val="0"/>
                        </a:spcAft>
                      </a:pPr>
                      <a:r>
                        <a:rPr lang="en-GB" sz="1200">
                          <a:solidFill>
                            <a:srgbClr val="000000"/>
                          </a:solidFill>
                          <a:effectLst/>
                          <a:latin typeface="Arial" panose="020B0604020202020204" pitchFamily="34" charset="0"/>
                          <a:ea typeface="Times New Roman" panose="02020603050405020304" pitchFamily="18" charset="0"/>
                        </a:rPr>
                        <a:t>Radiographer</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52</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54</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spcAft>
                          <a:spcPts val="0"/>
                        </a:spcAft>
                      </a:pPr>
                      <a:r>
                        <a:rPr lang="en-GB" sz="1200">
                          <a:solidFill>
                            <a:srgbClr val="000000"/>
                          </a:solidFill>
                          <a:effectLst/>
                          <a:latin typeface="Arial" panose="020B0604020202020204" pitchFamily="34" charset="0"/>
                          <a:ea typeface="Times New Roman" panose="02020603050405020304" pitchFamily="18" charset="0"/>
                        </a:rPr>
                        <a:t>6</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11.3%</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0.0%</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spcAft>
                          <a:spcPts val="0"/>
                        </a:spcAft>
                      </a:pPr>
                      <a:r>
                        <a:rPr lang="en-GB" sz="1200">
                          <a:solidFill>
                            <a:srgbClr val="000000"/>
                          </a:solidFill>
                          <a:effectLst/>
                          <a:latin typeface="Arial" panose="020B0604020202020204" pitchFamily="34" charset="0"/>
                          <a:ea typeface="Times New Roman" panose="02020603050405020304" pitchFamily="18" charset="0"/>
                        </a:rPr>
                        <a:t>SLT</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16</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17</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spcAft>
                          <a:spcPts val="0"/>
                        </a:spcAft>
                      </a:pPr>
                      <a:r>
                        <a:rPr lang="en-GB" sz="1200">
                          <a:solidFill>
                            <a:srgbClr val="000000"/>
                          </a:solidFill>
                          <a:effectLst/>
                          <a:latin typeface="Arial" panose="020B0604020202020204" pitchFamily="34" charset="0"/>
                          <a:ea typeface="Times New Roman" panose="02020603050405020304" pitchFamily="18" charset="0"/>
                        </a:rPr>
                        <a:t>2</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12.1%</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panose="020B0604020202020204" pitchFamily="34" charset="0"/>
                          <a:ea typeface="Times New Roman" panose="02020603050405020304" pitchFamily="18" charset="0"/>
                        </a:rPr>
                        <a:t>6.1%</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8084">
                <a:tc>
                  <a:txBody>
                    <a:bodyPr/>
                    <a:lstStyle/>
                    <a:p>
                      <a:pPr>
                        <a:spcAft>
                          <a:spcPts val="0"/>
                        </a:spcAft>
                      </a:pPr>
                      <a:r>
                        <a:rPr lang="en-GB" sz="1200" b="1">
                          <a:solidFill>
                            <a:srgbClr val="FFFFFF"/>
                          </a:solidFill>
                          <a:effectLst/>
                          <a:latin typeface="Arial" panose="020B0604020202020204" pitchFamily="34" charset="0"/>
                          <a:ea typeface="Times New Roman" panose="02020603050405020304" pitchFamily="18" charset="0"/>
                        </a:rPr>
                        <a:t>Grand Total</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spcAft>
                          <a:spcPts val="0"/>
                        </a:spcAft>
                      </a:pPr>
                      <a:r>
                        <a:rPr lang="en-GB" sz="1200" b="1">
                          <a:solidFill>
                            <a:schemeClr val="bg1"/>
                          </a:solidFill>
                          <a:effectLst/>
                          <a:latin typeface="Arial" panose="020B0604020202020204" pitchFamily="34" charset="0"/>
                          <a:ea typeface="Times New Roman" panose="02020603050405020304" pitchFamily="18" charset="0"/>
                        </a:rPr>
                        <a:t>179</a:t>
                      </a:r>
                      <a:endParaRPr lang="en-GB" sz="1200">
                        <a:solidFill>
                          <a:schemeClr val="bg1"/>
                        </a:solidFill>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r">
                        <a:spcAft>
                          <a:spcPts val="0"/>
                        </a:spcAft>
                      </a:pPr>
                      <a:r>
                        <a:rPr lang="en-GB" sz="1200" b="1">
                          <a:solidFill>
                            <a:schemeClr val="tx1"/>
                          </a:solidFill>
                          <a:effectLst/>
                          <a:latin typeface="Arial" panose="020B0604020202020204" pitchFamily="34" charset="0"/>
                          <a:ea typeface="Times New Roman" panose="02020603050405020304" pitchFamily="18" charset="0"/>
                        </a:rPr>
                        <a:t>179</a:t>
                      </a:r>
                      <a:endParaRPr lang="en-GB" sz="1200">
                        <a:solidFill>
                          <a:schemeClr val="tx1"/>
                        </a:solidFill>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4445" algn="r">
                        <a:spcAft>
                          <a:spcPts val="0"/>
                        </a:spcAft>
                      </a:pPr>
                      <a:r>
                        <a:rPr lang="en-GB" sz="1200" b="1">
                          <a:solidFill>
                            <a:srgbClr val="FFFFFF"/>
                          </a:solidFill>
                          <a:effectLst/>
                          <a:latin typeface="Arial" panose="020B0604020202020204" pitchFamily="34" charset="0"/>
                          <a:ea typeface="Times New Roman" panose="02020603050405020304" pitchFamily="18" charset="0"/>
                        </a:rPr>
                        <a:t>19</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spcAft>
                          <a:spcPts val="0"/>
                        </a:spcAft>
                      </a:pPr>
                      <a:r>
                        <a:rPr lang="en-GB" sz="1200" b="1">
                          <a:solidFill>
                            <a:schemeClr val="tx1"/>
                          </a:solidFill>
                          <a:effectLst/>
                          <a:latin typeface="Arial" panose="020B0604020202020204" pitchFamily="34" charset="0"/>
                          <a:ea typeface="Times New Roman" panose="02020603050405020304" pitchFamily="18" charset="0"/>
                        </a:rPr>
                        <a:t>5</a:t>
                      </a:r>
                      <a:endParaRPr lang="en-GB" sz="1200">
                        <a:solidFill>
                          <a:schemeClr val="tx1"/>
                        </a:solidFill>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GB" sz="1200" b="1">
                          <a:solidFill>
                            <a:srgbClr val="FFFFFF"/>
                          </a:solidFill>
                          <a:effectLst/>
                          <a:latin typeface="Arial" panose="020B0604020202020204" pitchFamily="34" charset="0"/>
                          <a:ea typeface="Times New Roman" panose="02020603050405020304" pitchFamily="18" charset="0"/>
                        </a:rPr>
                        <a:t>10.6%</a:t>
                      </a:r>
                      <a:endParaRPr lang="en-GB" sz="1200">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spcAft>
                          <a:spcPts val="0"/>
                        </a:spcAft>
                      </a:pPr>
                      <a:r>
                        <a:rPr lang="en-GB" sz="1200" b="1">
                          <a:solidFill>
                            <a:schemeClr val="tx1"/>
                          </a:solidFill>
                          <a:effectLst/>
                          <a:latin typeface="Arial" panose="020B0604020202020204" pitchFamily="34" charset="0"/>
                          <a:ea typeface="Times New Roman" panose="02020603050405020304" pitchFamily="18" charset="0"/>
                        </a:rPr>
                        <a:t>2.8%</a:t>
                      </a:r>
                      <a:endParaRPr lang="en-GB" sz="1200">
                        <a:solidFill>
                          <a:schemeClr val="tx1"/>
                        </a:solidFill>
                        <a:effectLst/>
                        <a:latin typeface="Times New Roman" panose="02020603050405020304" pitchFamily="18" charset="0"/>
                        <a:ea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2250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idx="4294967295"/>
          </p:nvPr>
        </p:nvSpPr>
        <p:spPr>
          <a:xfrm>
            <a:off x="416173" y="424683"/>
            <a:ext cx="8396753" cy="675085"/>
          </a:xfrm>
        </p:spPr>
        <p:txBody>
          <a:bodyPr/>
          <a:lstStyle/>
          <a:p>
            <a:r>
              <a:rPr lang="en-GB" altLang="en-US" sz="3200">
                <a:solidFill>
                  <a:srgbClr val="B80093"/>
                </a:solidFill>
              </a:rPr>
              <a:t>Baseline Data: Band 5 AHP focus groups</a:t>
            </a:r>
            <a:br>
              <a:rPr lang="en-GB" altLang="en-US" sz="3200">
                <a:solidFill>
                  <a:srgbClr val="B80093"/>
                </a:solidFill>
              </a:rPr>
            </a:br>
            <a:endParaRPr lang="en-US" altLang="en-US" sz="3200">
              <a:solidFill>
                <a:srgbClr val="B80093"/>
              </a:solidFill>
            </a:endParaRPr>
          </a:p>
        </p:txBody>
      </p:sp>
      <p:pic>
        <p:nvPicPr>
          <p:cNvPr id="2" name="Content Placeholder 1"/>
          <p:cNvPicPr>
            <a:picLocks noGrp="1" noChangeAspect="1"/>
          </p:cNvPicPr>
          <p:nvPr>
            <p:ph idx="4294967295"/>
          </p:nvPr>
        </p:nvPicPr>
        <p:blipFill>
          <a:blip r:embed="rId3"/>
          <a:stretch>
            <a:fillRect/>
          </a:stretch>
        </p:blipFill>
        <p:spPr>
          <a:xfrm>
            <a:off x="2869405" y="4550271"/>
            <a:ext cx="3277792" cy="498989"/>
          </a:xfrm>
          <a:prstGeom prst="rect">
            <a:avLst/>
          </a:prstGeom>
        </p:spPr>
      </p:pic>
      <p:sp>
        <p:nvSpPr>
          <p:cNvPr id="3" name="Rectangle 2"/>
          <p:cNvSpPr/>
          <p:nvPr/>
        </p:nvSpPr>
        <p:spPr>
          <a:xfrm>
            <a:off x="395164" y="994255"/>
            <a:ext cx="8220074" cy="3323987"/>
          </a:xfrm>
          <a:prstGeom prst="rect">
            <a:avLst/>
          </a:prstGeom>
        </p:spPr>
        <p:txBody>
          <a:bodyPr wrap="square" lIns="91440" tIns="45720" rIns="91440" bIns="45720" anchor="t">
            <a:spAutoFit/>
          </a:bodyPr>
          <a:lstStyle/>
          <a:p>
            <a:r>
              <a:rPr lang="en-GB" altLang="en-US" sz="1600" b="1" dirty="0"/>
              <a:t>Wanted to gather Band 5 AHP staff perspectives on the following:</a:t>
            </a:r>
          </a:p>
          <a:p>
            <a:endParaRPr lang="en-GB" altLang="en-US" sz="1600" b="1" dirty="0">
              <a:solidFill>
                <a:srgbClr val="EF4D92"/>
              </a:solidFill>
              <a:cs typeface="Arial"/>
            </a:endParaRPr>
          </a:p>
          <a:p>
            <a:pPr marL="213995" indent="-213995">
              <a:buFont typeface="Arial" panose="020B0604020202020204" pitchFamily="34" charset="0"/>
              <a:buChar char="•"/>
            </a:pPr>
            <a:r>
              <a:rPr lang="en-GB" altLang="en-US" sz="1600" dirty="0"/>
              <a:t>As a Newly Registered AHP, what attracted them to our organisation</a:t>
            </a:r>
            <a:endParaRPr lang="en-GB" altLang="en-US" sz="1600" dirty="0">
              <a:cs typeface="Arial"/>
            </a:endParaRPr>
          </a:p>
          <a:p>
            <a:pPr eaLnBrk="1" hangingPunct="1"/>
            <a:endParaRPr lang="en-GB" altLang="en-US" sz="1600" dirty="0">
              <a:cs typeface="Arial"/>
            </a:endParaRPr>
          </a:p>
          <a:p>
            <a:pPr marL="213995" indent="-213995" eaLnBrk="1" hangingPunct="1">
              <a:buFont typeface="Arial" panose="020B0604020202020204" pitchFamily="34" charset="0"/>
              <a:buChar char="•"/>
            </a:pPr>
            <a:r>
              <a:rPr lang="en-GB" altLang="en-US" sz="1600" dirty="0"/>
              <a:t>In their first 12 months, what support had been the most valuable to them and why</a:t>
            </a:r>
            <a:endParaRPr lang="en-GB" altLang="en-US" sz="1600" dirty="0">
              <a:cs typeface="Arial"/>
            </a:endParaRPr>
          </a:p>
          <a:p>
            <a:pPr marL="213995" indent="-213995" eaLnBrk="1" hangingPunct="1">
              <a:buFont typeface="Arial" panose="020B0604020202020204" pitchFamily="34" charset="0"/>
              <a:buChar char="•"/>
            </a:pPr>
            <a:endParaRPr lang="en-GB" altLang="en-US" sz="1600" dirty="0">
              <a:cs typeface="Arial"/>
            </a:endParaRPr>
          </a:p>
          <a:p>
            <a:pPr marL="213995" indent="-213995" eaLnBrk="1" hangingPunct="1">
              <a:buFont typeface="Arial" panose="020B0604020202020204" pitchFamily="34" charset="0"/>
              <a:buChar char="•"/>
            </a:pPr>
            <a:r>
              <a:rPr lang="en-GB" altLang="en-US" sz="1600" dirty="0"/>
              <a:t>Main challenges / concerns about entering their first professional role</a:t>
            </a:r>
            <a:endParaRPr lang="en-GB" altLang="en-US" sz="1600" dirty="0">
              <a:cs typeface="Arial"/>
            </a:endParaRPr>
          </a:p>
          <a:p>
            <a:pPr marL="213995" indent="-213995" eaLnBrk="1" hangingPunct="1">
              <a:buFont typeface="Arial" panose="020B0604020202020204" pitchFamily="34" charset="0"/>
              <a:buChar char="•"/>
            </a:pPr>
            <a:endParaRPr lang="en-GB" altLang="en-US" sz="1600" dirty="0">
              <a:cs typeface="Arial"/>
            </a:endParaRPr>
          </a:p>
          <a:p>
            <a:pPr marL="213995" indent="-213995" eaLnBrk="1" hangingPunct="1">
              <a:buFont typeface="Arial" panose="020B0604020202020204" pitchFamily="34" charset="0"/>
              <a:buChar char="•"/>
            </a:pPr>
            <a:r>
              <a:rPr lang="en-GB" altLang="en-US" sz="1600" dirty="0"/>
              <a:t>What they would want from a preceptorship programme</a:t>
            </a:r>
            <a:endParaRPr lang="en-GB" altLang="en-US" sz="1600" dirty="0">
              <a:cs typeface="Arial"/>
            </a:endParaRPr>
          </a:p>
          <a:p>
            <a:pPr marL="213995" indent="-213995" eaLnBrk="1" hangingPunct="1">
              <a:buFont typeface="Arial" panose="020B0604020202020204" pitchFamily="34" charset="0"/>
              <a:buChar char="•"/>
            </a:pPr>
            <a:endParaRPr lang="en-GB" altLang="en-US" sz="1600" dirty="0">
              <a:cs typeface="Arial"/>
            </a:endParaRPr>
          </a:p>
          <a:p>
            <a:pPr marL="213995" indent="-213995" eaLnBrk="1" hangingPunct="1">
              <a:buFont typeface="Arial" panose="020B0604020202020204" pitchFamily="34" charset="0"/>
              <a:buChar char="•"/>
            </a:pPr>
            <a:r>
              <a:rPr lang="en-GB" altLang="en-US" sz="1600" dirty="0"/>
              <a:t>Content / frequency of study days</a:t>
            </a:r>
            <a:endParaRPr lang="en-GB" altLang="en-US" sz="1600" dirty="0">
              <a:cs typeface="Arial"/>
            </a:endParaRPr>
          </a:p>
          <a:p>
            <a:pPr eaLnBrk="1" hangingPunct="1"/>
            <a:endParaRPr lang="en-GB" altLang="en-US" sz="1600" dirty="0">
              <a:cs typeface="Arial"/>
            </a:endParaRPr>
          </a:p>
          <a:p>
            <a:pPr eaLnBrk="1" hangingPunct="1"/>
            <a:endParaRPr lang="en-GB" altLang="en-US" dirty="0"/>
          </a:p>
        </p:txBody>
      </p:sp>
    </p:spTree>
    <p:extLst>
      <p:ext uri="{BB962C8B-B14F-4D97-AF65-F5344CB8AC3E}">
        <p14:creationId xmlns:p14="http://schemas.microsoft.com/office/powerpoint/2010/main" val="352846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idx="4294967295"/>
          </p:nvPr>
        </p:nvSpPr>
        <p:spPr>
          <a:xfrm>
            <a:off x="563613" y="322910"/>
            <a:ext cx="6048375" cy="675085"/>
          </a:xfrm>
        </p:spPr>
        <p:txBody>
          <a:bodyPr/>
          <a:lstStyle/>
          <a:p>
            <a:r>
              <a:rPr lang="en-GB" altLang="en-US" sz="3200">
                <a:solidFill>
                  <a:srgbClr val="B80093"/>
                </a:solidFill>
                <a:latin typeface="Arial" panose="020B0604020202020204" pitchFamily="34" charset="0"/>
                <a:cs typeface="Arial" panose="020B0604020202020204" pitchFamily="34" charset="0"/>
              </a:rPr>
              <a:t>Baseline Data</a:t>
            </a:r>
            <a:endParaRPr lang="en-US" altLang="en-US" sz="3200">
              <a:solidFill>
                <a:srgbClr val="B80093"/>
              </a:solidFill>
              <a:latin typeface="Arial" panose="020B0604020202020204" pitchFamily="34" charset="0"/>
              <a:cs typeface="Arial" panose="020B0604020202020204" pitchFamily="34" charset="0"/>
            </a:endParaRPr>
          </a:p>
        </p:txBody>
      </p:sp>
      <p:sp>
        <p:nvSpPr>
          <p:cNvPr id="3" name="Rectangle 2"/>
          <p:cNvSpPr/>
          <p:nvPr/>
        </p:nvSpPr>
        <p:spPr>
          <a:xfrm>
            <a:off x="498810" y="733020"/>
            <a:ext cx="8140684" cy="3785652"/>
          </a:xfrm>
          <a:prstGeom prst="rect">
            <a:avLst/>
          </a:prstGeom>
        </p:spPr>
        <p:txBody>
          <a:bodyPr wrap="square" lIns="91440" tIns="45720" rIns="91440" bIns="45720" anchor="t">
            <a:spAutoFit/>
          </a:bodyPr>
          <a:lstStyle/>
          <a:p>
            <a:pPr eaLnBrk="1" hangingPunct="1"/>
            <a:r>
              <a:rPr lang="en-GB" altLang="en-US" sz="1600" b="1"/>
              <a:t>NHS Staff Survey</a:t>
            </a:r>
            <a:endParaRPr lang="en-GB" altLang="en-US" sz="1600" b="1">
              <a:cs typeface="Arial"/>
            </a:endParaRPr>
          </a:p>
          <a:p>
            <a:pPr marL="213995" indent="-213995">
              <a:buFont typeface="Arial" panose="020B0604020202020204" pitchFamily="34" charset="0"/>
              <a:buChar char="•"/>
            </a:pPr>
            <a:r>
              <a:rPr lang="en-GB" altLang="en-US" sz="1600"/>
              <a:t>Reviewed 2020 results – very positive - only two areas were identified for improvement </a:t>
            </a:r>
            <a:endParaRPr lang="en-GB" altLang="en-US" sz="1600">
              <a:cs typeface="Arial"/>
            </a:endParaRPr>
          </a:p>
          <a:p>
            <a:pPr marL="555625" lvl="1" indent="-213995" eaLnBrk="1" hangingPunct="1">
              <a:buFont typeface="Arial" panose="020B0604020202020204" pitchFamily="34" charset="0"/>
              <a:buChar char="•"/>
            </a:pPr>
            <a:r>
              <a:rPr lang="en-GB" sz="1600"/>
              <a:t>I can access the right learning and development materials when I need to</a:t>
            </a:r>
            <a:endParaRPr lang="en-GB" sz="1600">
              <a:cs typeface="Arial"/>
            </a:endParaRPr>
          </a:p>
          <a:p>
            <a:pPr marL="555625" lvl="1" indent="-213995" eaLnBrk="1" hangingPunct="1">
              <a:buFont typeface="Arial" panose="020B0604020202020204" pitchFamily="34" charset="0"/>
              <a:buChar char="•"/>
            </a:pPr>
            <a:r>
              <a:rPr lang="en-GB" sz="1600"/>
              <a:t>Learning and development activities I have completed in the last 12 months have helped to improve my chances of career progression</a:t>
            </a:r>
            <a:endParaRPr lang="en-GB" altLang="en-US" sz="1600">
              <a:cs typeface="Arial"/>
            </a:endParaRPr>
          </a:p>
          <a:p>
            <a:pPr eaLnBrk="1" hangingPunct="1"/>
            <a:endParaRPr lang="en-GB" altLang="en-US" sz="1600">
              <a:cs typeface="Arial"/>
            </a:endParaRPr>
          </a:p>
          <a:p>
            <a:pPr eaLnBrk="1" hangingPunct="1"/>
            <a:r>
              <a:rPr lang="en-GB" altLang="en-US" sz="1600" b="1"/>
              <a:t>Review of current development pathways in Trust</a:t>
            </a:r>
            <a:endParaRPr lang="en-GB" altLang="en-US" sz="1600" b="1">
              <a:cs typeface="Arial"/>
            </a:endParaRPr>
          </a:p>
          <a:p>
            <a:pPr marL="213995" indent="-213995" eaLnBrk="1" hangingPunct="1">
              <a:buFont typeface="Arial" panose="020B0604020202020204" pitchFamily="34" charset="0"/>
              <a:buChar char="•"/>
            </a:pPr>
            <a:r>
              <a:rPr lang="en-GB" altLang="en-US" sz="1600"/>
              <a:t>OT support training timetable</a:t>
            </a:r>
            <a:endParaRPr lang="en-GB" altLang="en-US" sz="1600">
              <a:cs typeface="Arial"/>
            </a:endParaRPr>
          </a:p>
          <a:p>
            <a:pPr marL="213995" indent="-213995" eaLnBrk="1" hangingPunct="1">
              <a:buFont typeface="Arial" panose="020B0604020202020204" pitchFamily="34" charset="0"/>
              <a:buChar char="•"/>
            </a:pPr>
            <a:r>
              <a:rPr lang="en-GB" altLang="en-US" sz="1600"/>
              <a:t>Rotational handbooks</a:t>
            </a:r>
            <a:endParaRPr lang="en-GB" altLang="en-US" sz="1600">
              <a:cs typeface="Arial"/>
            </a:endParaRPr>
          </a:p>
          <a:p>
            <a:pPr marL="213995" indent="-213995" eaLnBrk="1" hangingPunct="1">
              <a:buFont typeface="Arial" panose="020B0604020202020204" pitchFamily="34" charset="0"/>
              <a:buChar char="•"/>
            </a:pPr>
            <a:r>
              <a:rPr lang="en-GB" altLang="en-US" sz="1600"/>
              <a:t>Diagnostic / Therapeutic B5 Training Programmes</a:t>
            </a:r>
            <a:endParaRPr lang="en-GB" altLang="en-US" sz="1600">
              <a:cs typeface="Arial"/>
            </a:endParaRPr>
          </a:p>
          <a:p>
            <a:pPr eaLnBrk="1" hangingPunct="1"/>
            <a:endParaRPr lang="en-GB" altLang="en-US" sz="1600" b="1">
              <a:cs typeface="Arial"/>
            </a:endParaRPr>
          </a:p>
          <a:p>
            <a:pPr eaLnBrk="1" hangingPunct="1"/>
            <a:r>
              <a:rPr lang="en-GB" altLang="en-US" sz="1600" b="1"/>
              <a:t>Other resources</a:t>
            </a:r>
            <a:endParaRPr lang="en-GB" altLang="en-US" sz="1600" b="1">
              <a:cs typeface="Arial"/>
            </a:endParaRPr>
          </a:p>
          <a:p>
            <a:pPr marL="213995" indent="-213995" eaLnBrk="1" hangingPunct="1">
              <a:buFont typeface="Arial" panose="020B0604020202020204" pitchFamily="34" charset="0"/>
              <a:buChar char="•"/>
            </a:pPr>
            <a:r>
              <a:rPr lang="en-GB" sz="1600"/>
              <a:t>Radiographer recruitment survey</a:t>
            </a:r>
            <a:endParaRPr lang="en-GB" sz="1600">
              <a:cs typeface="Arial"/>
            </a:endParaRPr>
          </a:p>
          <a:p>
            <a:pPr marL="213995" indent="-213995" eaLnBrk="1" hangingPunct="1">
              <a:buFont typeface="Arial" panose="020B0604020202020204" pitchFamily="34" charset="0"/>
              <a:buChar char="•"/>
            </a:pPr>
            <a:r>
              <a:rPr lang="en-GB" sz="1600"/>
              <a:t>Annual end of rotation reports</a:t>
            </a:r>
            <a:endParaRPr lang="en-GB" sz="1600">
              <a:cs typeface="Arial"/>
            </a:endParaRPr>
          </a:p>
        </p:txBody>
      </p:sp>
    </p:spTree>
    <p:extLst>
      <p:ext uri="{BB962C8B-B14F-4D97-AF65-F5344CB8AC3E}">
        <p14:creationId xmlns:p14="http://schemas.microsoft.com/office/powerpoint/2010/main" val="214566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16211" y="309511"/>
            <a:ext cx="6048375" cy="67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a:lstStyle>
          <a:p>
            <a:pPr eaLnBrk="1" hangingPunct="1"/>
            <a:r>
              <a:rPr lang="en-GB" altLang="en-US">
                <a:solidFill>
                  <a:srgbClr val="B80093"/>
                </a:solidFill>
                <a:latin typeface="Arial" panose="020B0604020202020204" pitchFamily="34" charset="0"/>
                <a:cs typeface="Arial" panose="020B0604020202020204" pitchFamily="34" charset="0"/>
              </a:rPr>
              <a:t>Next steps</a:t>
            </a:r>
            <a:endParaRPr lang="en-US" altLang="en-US">
              <a:solidFill>
                <a:srgbClr val="B80093"/>
              </a:solidFill>
              <a:latin typeface="Arial" panose="020B0604020202020204" pitchFamily="34" charset="0"/>
              <a:cs typeface="Arial" panose="020B0604020202020204" pitchFamily="34" charset="0"/>
            </a:endParaRPr>
          </a:p>
        </p:txBody>
      </p:sp>
      <p:graphicFrame>
        <p:nvGraphicFramePr>
          <p:cNvPr id="4" name="Diagram 3"/>
          <p:cNvGraphicFramePr/>
          <p:nvPr>
            <p:extLst/>
          </p:nvPr>
        </p:nvGraphicFramePr>
        <p:xfrm>
          <a:off x="3533095" y="2874703"/>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Point Star 4"/>
          <p:cNvSpPr/>
          <p:nvPr/>
        </p:nvSpPr>
        <p:spPr>
          <a:xfrm>
            <a:off x="3484091" y="4160641"/>
            <a:ext cx="324036" cy="26322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nvPr>
        </p:nvGraphicFramePr>
        <p:xfrm>
          <a:off x="571161" y="899763"/>
          <a:ext cx="8646318" cy="3051170"/>
        </p:xfrm>
        <a:graphic>
          <a:graphicData uri="http://schemas.openxmlformats.org/drawingml/2006/table">
            <a:tbl>
              <a:tblPr firstRow="1" bandRow="1">
                <a:tableStyleId>{5C22544A-7EE6-4342-B048-85BDC9FD1C3A}</a:tableStyleId>
              </a:tblPr>
              <a:tblGrid>
                <a:gridCol w="6484683">
                  <a:extLst>
                    <a:ext uri="{9D8B030D-6E8A-4147-A177-3AD203B41FA5}">
                      <a16:colId xmlns:a16="http://schemas.microsoft.com/office/drawing/2014/main" val="20000"/>
                    </a:ext>
                  </a:extLst>
                </a:gridCol>
                <a:gridCol w="2161635">
                  <a:extLst>
                    <a:ext uri="{9D8B030D-6E8A-4147-A177-3AD203B41FA5}">
                      <a16:colId xmlns:a16="http://schemas.microsoft.com/office/drawing/2014/main" val="20001"/>
                    </a:ext>
                  </a:extLst>
                </a:gridCol>
              </a:tblGrid>
              <a:tr h="406981">
                <a:tc>
                  <a:txBody>
                    <a:bodyPr/>
                    <a:lstStyle/>
                    <a:p>
                      <a:r>
                        <a:rPr lang="en-GB" sz="1600" b="0">
                          <a:solidFill>
                            <a:schemeClr val="tx1"/>
                          </a:solidFill>
                        </a:rPr>
                        <a:t>Sign off from exec to develop and deliver AHP Preceptorship 2022 </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rPr>
                        <a:t>Agreed</a:t>
                      </a:r>
                    </a:p>
                    <a:p>
                      <a:endParaRPr lang="en-GB" sz="1600" b="0">
                        <a:solidFill>
                          <a:schemeClr val="tx1"/>
                        </a:solidFill>
                      </a:endParaRPr>
                    </a:p>
                  </a:txBody>
                  <a:tcPr marL="68580" marR="68580" marT="34290" marB="34290">
                    <a:noFill/>
                  </a:tcPr>
                </a:tc>
                <a:extLst>
                  <a:ext uri="{0D108BD9-81ED-4DB2-BD59-A6C34878D82A}">
                    <a16:rowId xmlns:a16="http://schemas.microsoft.com/office/drawing/2014/main" val="10000"/>
                  </a:ext>
                </a:extLst>
              </a:tr>
              <a:tr h="406981">
                <a:tc>
                  <a:txBody>
                    <a:bodyPr/>
                    <a:lstStyle/>
                    <a:p>
                      <a:r>
                        <a:rPr lang="en-GB" sz="1600" b="0">
                          <a:solidFill>
                            <a:schemeClr val="tx1"/>
                          </a:solidFill>
                        </a:rPr>
                        <a:t>Co</a:t>
                      </a:r>
                      <a:r>
                        <a:rPr lang="en-GB" sz="1600" b="0" baseline="0">
                          <a:solidFill>
                            <a:schemeClr val="tx1"/>
                          </a:solidFill>
                        </a:rPr>
                        <a:t> –production with Nursing / Midwifery – Multi-Professional </a:t>
                      </a:r>
                      <a:endParaRPr lang="en-GB" sz="1600" b="0">
                        <a:solidFill>
                          <a:schemeClr val="tx1"/>
                        </a:solidFill>
                      </a:endParaRPr>
                    </a:p>
                  </a:txBody>
                  <a:tcPr marL="68580" marR="68580" marT="34290" marB="34290">
                    <a:noFill/>
                  </a:tcPr>
                </a:tc>
                <a:tc>
                  <a:txBody>
                    <a:bodyPr/>
                    <a:lstStyle/>
                    <a:p>
                      <a:r>
                        <a:rPr lang="en-GB" sz="1600" b="0">
                          <a:solidFill>
                            <a:schemeClr val="tx1"/>
                          </a:solidFill>
                        </a:rPr>
                        <a:t>Agreed</a:t>
                      </a:r>
                    </a:p>
                  </a:txBody>
                  <a:tcPr marL="68580" marR="68580" marT="34290" marB="34290">
                    <a:noFill/>
                  </a:tcPr>
                </a:tc>
                <a:extLst>
                  <a:ext uri="{0D108BD9-81ED-4DB2-BD59-A6C34878D82A}">
                    <a16:rowId xmlns:a16="http://schemas.microsoft.com/office/drawing/2014/main" val="10001"/>
                  </a:ext>
                </a:extLst>
              </a:tr>
              <a:tr h="406981">
                <a:tc>
                  <a:txBody>
                    <a:bodyPr/>
                    <a:lstStyle/>
                    <a:p>
                      <a:r>
                        <a:rPr lang="en-GB" sz="1600">
                          <a:solidFill>
                            <a:schemeClr val="tx1"/>
                          </a:solidFill>
                        </a:rPr>
                        <a:t>Recruit AHP Preceptorship Implementation Lead </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rPr>
                        <a:t>Funding agreed</a:t>
                      </a:r>
                    </a:p>
                    <a:p>
                      <a:endParaRPr lang="en-GB" sz="1600">
                        <a:solidFill>
                          <a:schemeClr val="tx1"/>
                        </a:solidFill>
                      </a:endParaRPr>
                    </a:p>
                  </a:txBody>
                  <a:tcPr marL="68580" marR="68580" marT="34290" marB="34290">
                    <a:noFill/>
                  </a:tcPr>
                </a:tc>
                <a:extLst>
                  <a:ext uri="{0D108BD9-81ED-4DB2-BD59-A6C34878D82A}">
                    <a16:rowId xmlns:a16="http://schemas.microsoft.com/office/drawing/2014/main" val="10002"/>
                  </a:ext>
                </a:extLst>
              </a:tr>
              <a:tr h="406981">
                <a:tc>
                  <a:txBody>
                    <a:bodyPr/>
                    <a:lstStyle/>
                    <a:p>
                      <a:r>
                        <a:rPr lang="en-GB" sz="1600">
                          <a:solidFill>
                            <a:schemeClr val="tx1"/>
                          </a:solidFill>
                        </a:rPr>
                        <a:t>Named rep from each AHP group to form AHP Preceptorship committee</a:t>
                      </a:r>
                    </a:p>
                  </a:txBody>
                  <a:tcPr marL="68580" marR="68580" marT="34290" marB="34290">
                    <a:noFill/>
                  </a:tcPr>
                </a:tc>
                <a:tc>
                  <a:txBody>
                    <a:bodyPr/>
                    <a:lstStyle/>
                    <a:p>
                      <a:r>
                        <a:rPr lang="en-GB" sz="1600">
                          <a:solidFill>
                            <a:schemeClr val="tx1"/>
                          </a:solidFill>
                        </a:rPr>
                        <a:t>In progress</a:t>
                      </a:r>
                    </a:p>
                  </a:txBody>
                  <a:tcPr marL="68580" marR="68580" marT="34290" marB="34290">
                    <a:noFill/>
                  </a:tcPr>
                </a:tc>
                <a:extLst>
                  <a:ext uri="{0D108BD9-81ED-4DB2-BD59-A6C34878D82A}">
                    <a16:rowId xmlns:a16="http://schemas.microsoft.com/office/drawing/2014/main" val="10003"/>
                  </a:ext>
                </a:extLst>
              </a:tr>
              <a:tr h="327445">
                <a:tc>
                  <a:txBody>
                    <a:bodyPr/>
                    <a:lstStyle/>
                    <a:p>
                      <a:r>
                        <a:rPr lang="en-GB" sz="1600">
                          <a:solidFill>
                            <a:schemeClr val="tx1"/>
                          </a:solidFill>
                        </a:rPr>
                        <a:t>Finalise assessment</a:t>
                      </a:r>
                      <a:r>
                        <a:rPr lang="en-GB" sz="1600" baseline="0">
                          <a:solidFill>
                            <a:schemeClr val="tx1"/>
                          </a:solidFill>
                        </a:rPr>
                        <a:t> data</a:t>
                      </a:r>
                      <a:endParaRPr lang="en-GB" sz="1600">
                        <a:solidFill>
                          <a:schemeClr val="tx1"/>
                        </a:solidFill>
                      </a:endParaRPr>
                    </a:p>
                  </a:txBody>
                  <a:tcPr marL="68580" marR="68580" marT="34290" marB="34290">
                    <a:noFill/>
                  </a:tcPr>
                </a:tc>
                <a:tc>
                  <a:txBody>
                    <a:bodyPr/>
                    <a:lstStyle/>
                    <a:p>
                      <a:r>
                        <a:rPr lang="en-GB" sz="1600">
                          <a:solidFill>
                            <a:schemeClr val="tx1"/>
                          </a:solidFill>
                        </a:rPr>
                        <a:t>In progress</a:t>
                      </a:r>
                    </a:p>
                  </a:txBody>
                  <a:tcPr marL="68580" marR="68580" marT="34290" marB="34290">
                    <a:noFill/>
                  </a:tcPr>
                </a:tc>
                <a:extLst>
                  <a:ext uri="{0D108BD9-81ED-4DB2-BD59-A6C34878D82A}">
                    <a16:rowId xmlns:a16="http://schemas.microsoft.com/office/drawing/2014/main" val="10004"/>
                  </a:ext>
                </a:extLst>
              </a:tr>
              <a:tr h="335544">
                <a:tc>
                  <a:txBody>
                    <a:bodyPr/>
                    <a:lstStyle/>
                    <a:p>
                      <a:r>
                        <a:rPr lang="en-GB" sz="1600">
                          <a:solidFill>
                            <a:schemeClr val="tx1"/>
                          </a:solidFill>
                        </a:rPr>
                        <a:t>Implement by March  2022 </a:t>
                      </a:r>
                    </a:p>
                  </a:txBody>
                  <a:tcPr marL="68580" marR="68580" marT="34290" marB="34290">
                    <a:noFill/>
                  </a:tcPr>
                </a:tc>
                <a:tc>
                  <a:txBody>
                    <a:bodyPr/>
                    <a:lstStyle/>
                    <a:p>
                      <a:endParaRPr lang="en-GB" sz="1600">
                        <a:solidFill>
                          <a:schemeClr val="tx1"/>
                        </a:solidFill>
                      </a:endParaRPr>
                    </a:p>
                  </a:txBody>
                  <a:tcPr marL="68580" marR="68580" marT="34290" marB="34290">
                    <a:noFill/>
                  </a:tcPr>
                </a:tc>
                <a:extLst>
                  <a:ext uri="{0D108BD9-81ED-4DB2-BD59-A6C34878D82A}">
                    <a16:rowId xmlns:a16="http://schemas.microsoft.com/office/drawing/2014/main" val="10005"/>
                  </a:ext>
                </a:extLst>
              </a:tr>
              <a:tr h="235790">
                <a:tc>
                  <a:txBody>
                    <a:bodyPr/>
                    <a:lstStyle/>
                    <a:p>
                      <a:r>
                        <a:rPr lang="en-GB" sz="1600">
                          <a:solidFill>
                            <a:schemeClr val="tx1"/>
                          </a:solidFill>
                        </a:rPr>
                        <a:t>Evaluation</a:t>
                      </a:r>
                      <a:r>
                        <a:rPr lang="en-GB" sz="1600" baseline="0">
                          <a:solidFill>
                            <a:schemeClr val="tx1"/>
                          </a:solidFill>
                        </a:rPr>
                        <a:t> </a:t>
                      </a:r>
                      <a:endParaRPr lang="en-GB" sz="1600">
                        <a:solidFill>
                          <a:schemeClr val="tx1"/>
                        </a:solidFill>
                      </a:endParaRPr>
                    </a:p>
                  </a:txBody>
                  <a:tcPr marL="68580" marR="68580" marT="34290" marB="34290">
                    <a:noFill/>
                  </a:tcPr>
                </a:tc>
                <a:tc>
                  <a:txBody>
                    <a:bodyPr/>
                    <a:lstStyle/>
                    <a:p>
                      <a:endParaRPr lang="en-GB" sz="1600">
                        <a:solidFill>
                          <a:schemeClr val="tx1"/>
                        </a:solidFill>
                      </a:endParaRPr>
                    </a:p>
                  </a:txBody>
                  <a:tcPr marL="68580" marR="68580" marT="34290" marB="34290">
                    <a:noFill/>
                  </a:tcPr>
                </a:tc>
                <a:extLst>
                  <a:ext uri="{0D108BD9-81ED-4DB2-BD59-A6C34878D82A}">
                    <a16:rowId xmlns:a16="http://schemas.microsoft.com/office/drawing/2014/main" val="10006"/>
                  </a:ext>
                </a:extLst>
              </a:tr>
            </a:tbl>
          </a:graphicData>
        </a:graphic>
      </p:graphicFrame>
      <p:sp>
        <p:nvSpPr>
          <p:cNvPr id="8" name="5-Point Star 7"/>
          <p:cNvSpPr/>
          <p:nvPr/>
        </p:nvSpPr>
        <p:spPr>
          <a:xfrm>
            <a:off x="4463570" y="3895675"/>
            <a:ext cx="324036" cy="26322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068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a:xfrm>
            <a:off x="457200" y="120252"/>
            <a:ext cx="8229600" cy="857250"/>
          </a:xfrm>
        </p:spPr>
        <p:txBody>
          <a:bodyPr/>
          <a:lstStyle/>
          <a:p>
            <a:r>
              <a:rPr lang="en-US" dirty="0">
                <a:solidFill>
                  <a:srgbClr val="B80093"/>
                </a:solidFill>
              </a:rPr>
              <a:t>Activities...</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p:txBody>
          <a:bodyPr vert="horz" lIns="91440" tIns="45720" rIns="91440" bIns="45720" rtlCol="0" anchor="t">
            <a:normAutofit fontScale="92500" lnSpcReduction="10000"/>
          </a:bodyPr>
          <a:lstStyle/>
          <a:p>
            <a:r>
              <a:rPr lang="en-US" sz="2000" dirty="0"/>
              <a:t>List all the stakeholders that can support you with assessing your Band 5 workforce</a:t>
            </a:r>
          </a:p>
          <a:p>
            <a:pPr lvl="1"/>
            <a:r>
              <a:rPr lang="en-US" sz="1600" dirty="0"/>
              <a:t>It may be helpful to determine from this list the key stakeholders that have the most influence in helping you to do this</a:t>
            </a:r>
          </a:p>
          <a:p>
            <a:endParaRPr lang="en-US" sz="2000" dirty="0"/>
          </a:p>
          <a:p>
            <a:r>
              <a:rPr lang="en-US" sz="2000" dirty="0"/>
              <a:t>How would you go about starting your workforce assessment?</a:t>
            </a:r>
          </a:p>
          <a:p>
            <a:pPr lvl="1"/>
            <a:r>
              <a:rPr lang="en-US" sz="1600" dirty="0"/>
              <a:t>Think about what data / evidence you need, what information do you already collect and what do you need to develop to get the information? How long will it take you to gather all the information you need? </a:t>
            </a:r>
          </a:p>
          <a:p>
            <a:endParaRPr lang="en-US" sz="2000" dirty="0"/>
          </a:p>
          <a:p>
            <a:r>
              <a:rPr lang="en-US" sz="2000" dirty="0"/>
              <a:t>Start to develop a timeline of next steps</a:t>
            </a:r>
          </a:p>
          <a:p>
            <a:pPr lvl="1"/>
            <a:r>
              <a:rPr lang="en-US" sz="1600" dirty="0"/>
              <a:t>Various project management tools will help you – </a:t>
            </a:r>
            <a:r>
              <a:rPr lang="en-US" sz="1600" i="1" dirty="0">
                <a:solidFill>
                  <a:srgbClr val="FF0000"/>
                </a:solidFill>
                <a:hlinkClick r:id="rId2"/>
              </a:rPr>
              <a:t>click here</a:t>
            </a:r>
            <a:endParaRPr lang="en-US" sz="1600" i="1" dirty="0">
              <a:solidFill>
                <a:srgbClr val="FF0000"/>
              </a:solidFill>
            </a:endParaRPr>
          </a:p>
        </p:txBody>
      </p:sp>
    </p:spTree>
    <p:extLst>
      <p:ext uri="{BB962C8B-B14F-4D97-AF65-F5344CB8AC3E}">
        <p14:creationId xmlns:p14="http://schemas.microsoft.com/office/powerpoint/2010/main" val="247273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722313" y="53544"/>
            <a:ext cx="7772400" cy="3354368"/>
          </a:xfrm>
        </p:spPr>
        <p:txBody>
          <a:bodyPr/>
          <a:lstStyle/>
          <a:p>
            <a:pPr algn="l"/>
            <a:br>
              <a:rPr lang="en-US" sz="3200"/>
            </a:br>
            <a:r>
              <a:rPr lang="en-US" sz="3200">
                <a:solidFill>
                  <a:schemeClr val="bg1"/>
                </a:solidFill>
              </a:rPr>
              <a:t>Barnet, </a:t>
            </a:r>
            <a:r>
              <a:rPr lang="en-US" sz="3200" err="1">
                <a:solidFill>
                  <a:schemeClr val="bg1"/>
                </a:solidFill>
              </a:rPr>
              <a:t>Havering</a:t>
            </a:r>
            <a:r>
              <a:rPr lang="en-US" sz="3200">
                <a:solidFill>
                  <a:schemeClr val="bg1"/>
                </a:solidFill>
              </a:rPr>
              <a:t> and </a:t>
            </a:r>
            <a:r>
              <a:rPr lang="en-US" sz="3200" err="1">
                <a:solidFill>
                  <a:schemeClr val="bg1"/>
                </a:solidFill>
              </a:rPr>
              <a:t>Redbridge</a:t>
            </a:r>
            <a:r>
              <a:rPr lang="en-US" sz="3200">
                <a:solidFill>
                  <a:schemeClr val="bg1"/>
                </a:solidFill>
              </a:rPr>
              <a:t> University Hospital Trust (BHRUT)</a:t>
            </a:r>
            <a:br>
              <a:rPr lang="en-US" sz="3200">
                <a:solidFill>
                  <a:schemeClr val="bg1"/>
                </a:solidFill>
              </a:rPr>
            </a:br>
            <a:br>
              <a:rPr lang="en-US" sz="3200"/>
            </a:br>
            <a:r>
              <a:rPr lang="en-US" sz="2800">
                <a:solidFill>
                  <a:schemeClr val="bg1"/>
                </a:solidFill>
              </a:rPr>
              <a:t>Emma Skinner</a:t>
            </a:r>
            <a:br>
              <a:rPr lang="en-US" sz="2800"/>
            </a:br>
            <a:r>
              <a:rPr lang="en-US" sz="2800">
                <a:solidFill>
                  <a:schemeClr val="bg1"/>
                </a:solidFill>
              </a:rPr>
              <a:t>Preceptorship Lead</a:t>
            </a:r>
            <a:br>
              <a:rPr lang="en-US"/>
            </a:br>
            <a:endParaRPr lang="en-US" sz="3200">
              <a:solidFill>
                <a:schemeClr val="bg1"/>
              </a:solidFill>
            </a:endParaRPr>
          </a:p>
        </p:txBody>
      </p:sp>
    </p:spTree>
    <p:extLst>
      <p:ext uri="{BB962C8B-B14F-4D97-AF65-F5344CB8AC3E}">
        <p14:creationId xmlns:p14="http://schemas.microsoft.com/office/powerpoint/2010/main" val="55811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a:br>
            <a:r>
              <a:rPr lang="en-GB" sz="3600"/>
              <a:t>AHP Preceptorship</a:t>
            </a:r>
            <a:endParaRPr lang="en-GB"/>
          </a:p>
        </p:txBody>
      </p:sp>
      <p:sp>
        <p:nvSpPr>
          <p:cNvPr id="3" name="Subtitle 2"/>
          <p:cNvSpPr>
            <a:spLocks noGrp="1"/>
          </p:cNvSpPr>
          <p:nvPr>
            <p:ph type="subTitle" idx="1"/>
          </p:nvPr>
        </p:nvSpPr>
        <p:spPr/>
        <p:txBody>
          <a:bodyPr>
            <a:normAutofit fontScale="92500"/>
          </a:bodyPr>
          <a:lstStyle/>
          <a:p>
            <a:r>
              <a:rPr lang="en-GB" sz="3200"/>
              <a:t>Assessment Phase – </a:t>
            </a:r>
          </a:p>
          <a:p>
            <a:r>
              <a:rPr lang="en-GB" sz="3200"/>
              <a:t>Multi-Professional Approach</a:t>
            </a:r>
          </a:p>
        </p:txBody>
      </p:sp>
    </p:spTree>
    <p:extLst>
      <p:ext uri="{BB962C8B-B14F-4D97-AF65-F5344CB8AC3E}">
        <p14:creationId xmlns:p14="http://schemas.microsoft.com/office/powerpoint/2010/main" val="371866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92500" lnSpcReduction="10000"/>
          </a:bodyPr>
          <a:lstStyle/>
          <a:p>
            <a:pPr lvl="0"/>
            <a:r>
              <a:rPr lang="en-GB" dirty="0"/>
              <a:t>Want to be ‘Employer of choice’</a:t>
            </a:r>
          </a:p>
          <a:p>
            <a:pPr lvl="0"/>
            <a:endParaRPr lang="en-GB" dirty="0"/>
          </a:p>
          <a:p>
            <a:pPr lvl="0"/>
            <a:r>
              <a:rPr lang="en-GB" dirty="0"/>
              <a:t>Integral part of AHP careers maps</a:t>
            </a:r>
          </a:p>
          <a:p>
            <a:pPr marL="0" lvl="0" indent="0">
              <a:buNone/>
            </a:pPr>
            <a:endParaRPr lang="en-GB" dirty="0"/>
          </a:p>
          <a:p>
            <a:r>
              <a:rPr lang="en-GB" dirty="0"/>
              <a:t>Want to achieve parity for all new registrants</a:t>
            </a:r>
          </a:p>
          <a:p>
            <a:endParaRPr lang="en-GB" dirty="0"/>
          </a:p>
          <a:p>
            <a:r>
              <a:rPr lang="en-GB" dirty="0"/>
              <a:t>Need vision to increase multi-professional learning</a:t>
            </a:r>
            <a:r>
              <a:rPr lang="en-GB" sz="3200" dirty="0"/>
              <a:t> </a:t>
            </a:r>
          </a:p>
          <a:p>
            <a:pPr lvl="0"/>
            <a:endParaRPr lang="en-GB" dirty="0"/>
          </a:p>
          <a:p>
            <a:endParaRPr lang="en-GB" dirty="0"/>
          </a:p>
          <a:p>
            <a:endParaRPr lang="en-GB" dirty="0"/>
          </a:p>
        </p:txBody>
      </p:sp>
      <p:sp>
        <p:nvSpPr>
          <p:cNvPr id="6" name="Title 1">
            <a:extLst>
              <a:ext uri="{FF2B5EF4-FFF2-40B4-BE49-F238E27FC236}">
                <a16:creationId xmlns:a16="http://schemas.microsoft.com/office/drawing/2014/main" id="{7AF48E2C-6356-4334-8BEF-357827E841DD}"/>
              </a:ext>
            </a:extLst>
          </p:cNvPr>
          <p:cNvSpPr>
            <a:spLocks noGrp="1"/>
          </p:cNvSpPr>
          <p:nvPr>
            <p:ph type="title"/>
          </p:nvPr>
        </p:nvSpPr>
        <p:spPr>
          <a:xfrm>
            <a:off x="457200" y="120650"/>
            <a:ext cx="8229600" cy="857250"/>
          </a:xfrm>
        </p:spPr>
        <p:txBody>
          <a:bodyPr>
            <a:normAutofit/>
          </a:bodyPr>
          <a:lstStyle/>
          <a:p>
            <a:r>
              <a:rPr lang="en-GB" sz="3200" cap="none" dirty="0">
                <a:solidFill>
                  <a:srgbClr val="B80093"/>
                </a:solidFill>
                <a:latin typeface="Arial" panose="020B0604020202020204" pitchFamily="34" charset="0"/>
                <a:cs typeface="Arial" panose="020B0604020202020204" pitchFamily="34" charset="0"/>
              </a:rPr>
              <a:t>Organisational Drivers </a:t>
            </a:r>
            <a:endParaRPr lang="en-GB" sz="3200" dirty="0">
              <a:solidFill>
                <a:srgbClr val="B800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430" y="1129155"/>
            <a:ext cx="8835117" cy="79515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p:cNvSpPr/>
          <p:nvPr/>
        </p:nvSpPr>
        <p:spPr>
          <a:xfrm>
            <a:off x="181141" y="1123567"/>
            <a:ext cx="278346" cy="746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200" b="1">
                <a:solidFill>
                  <a:schemeClr val="tx2"/>
                </a:solidFill>
                <a:latin typeface="Calibri" panose="020F0502020204030204" pitchFamily="34" charset="0"/>
              </a:rPr>
              <a:t>Practice level</a:t>
            </a:r>
          </a:p>
        </p:txBody>
      </p:sp>
      <p:sp>
        <p:nvSpPr>
          <p:cNvPr id="2" name="Title 1"/>
          <p:cNvSpPr>
            <a:spLocks noGrp="1"/>
          </p:cNvSpPr>
          <p:nvPr>
            <p:ph type="title"/>
          </p:nvPr>
        </p:nvSpPr>
        <p:spPr>
          <a:xfrm>
            <a:off x="134484" y="33468"/>
            <a:ext cx="8613980" cy="432048"/>
          </a:xfrm>
        </p:spPr>
        <p:txBody>
          <a:bodyPr anchor="t">
            <a:noAutofit/>
          </a:bodyPr>
          <a:lstStyle/>
          <a:p>
            <a:r>
              <a:rPr lang="en-US" sz="2400" b="1">
                <a:solidFill>
                  <a:srgbClr val="B80093"/>
                </a:solidFill>
                <a:latin typeface="Arial" panose="020B0604020202020204" pitchFamily="34" charset="0"/>
                <a:cs typeface="Arial" panose="020B0604020202020204" pitchFamily="34" charset="0"/>
              </a:rPr>
              <a:t>AHP CAREER ON A PAGE: A vision for development</a:t>
            </a:r>
          </a:p>
        </p:txBody>
      </p:sp>
      <p:sp>
        <p:nvSpPr>
          <p:cNvPr id="53" name="Pentagon 52"/>
          <p:cNvSpPr/>
          <p:nvPr/>
        </p:nvSpPr>
        <p:spPr>
          <a:xfrm>
            <a:off x="2576664" y="1119352"/>
            <a:ext cx="1473204" cy="745780"/>
          </a:xfrm>
          <a:prstGeom prst="homePlate">
            <a:avLst/>
          </a:prstGeom>
          <a:solidFill>
            <a:srgbClr val="43AFC0"/>
          </a:solidFill>
          <a:ln>
            <a:solidFill>
              <a:schemeClr val="bg1"/>
            </a:solidFill>
          </a:ln>
          <a:effectLst/>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endParaRPr lang="en-GB" sz="12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COMPETENT LEVEL</a:t>
            </a: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General Practice</a:t>
            </a: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55" name="Pentagon 54"/>
          <p:cNvSpPr/>
          <p:nvPr/>
        </p:nvSpPr>
        <p:spPr>
          <a:xfrm>
            <a:off x="6982900" y="1114422"/>
            <a:ext cx="1968274" cy="750526"/>
          </a:xfrm>
          <a:prstGeom prst="homePlate">
            <a:avLst/>
          </a:prstGeom>
          <a:solidFill>
            <a:srgbClr val="43AFC0"/>
          </a:solidFill>
          <a:ln>
            <a:solidFill>
              <a:schemeClr val="bg1"/>
            </a:solidFill>
          </a:ln>
          <a:effectLst/>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endParaRPr lang="en-GB" sz="1100">
              <a:latin typeface="Arial" panose="020B0604020202020204" pitchFamily="34" charset="0"/>
              <a:cs typeface="Arial" panose="020B0604020202020204" pitchFamily="34" charset="0"/>
            </a:endParaRPr>
          </a:p>
          <a:p>
            <a:endParaRPr lang="en-GB" sz="1200" b="1">
              <a:latin typeface="Arial" panose="020B0604020202020204" pitchFamily="34" charset="0"/>
              <a:cs typeface="Arial" panose="020B0604020202020204" pitchFamily="34" charset="0"/>
            </a:endParaRPr>
          </a:p>
          <a:p>
            <a:endParaRPr lang="en-GB" sz="12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EXPERT LEVEL</a:t>
            </a:r>
          </a:p>
          <a:p>
            <a:r>
              <a:rPr lang="en-GB" sz="1000">
                <a:latin typeface="Arial" panose="020B0604020202020204" pitchFamily="34" charset="0"/>
                <a:cs typeface="Arial" panose="020B0604020202020204" pitchFamily="34" charset="0"/>
              </a:rPr>
              <a:t>Advanced Level Consultant Level Practice Clinical / Corporate Leadership</a:t>
            </a: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57" name="Pentagon 56"/>
          <p:cNvSpPr/>
          <p:nvPr/>
        </p:nvSpPr>
        <p:spPr>
          <a:xfrm>
            <a:off x="2621042" y="612447"/>
            <a:ext cx="6336702" cy="432049"/>
          </a:xfrm>
          <a:prstGeom prst="homePlate">
            <a:avLst/>
          </a:prstGeom>
          <a:solidFill>
            <a:srgbClr val="005EB8"/>
          </a:solidFill>
          <a:ln>
            <a:solidFill>
              <a:schemeClr val="tx2"/>
            </a:solidFill>
          </a:ln>
          <a:effectLst/>
        </p:spPr>
        <p:style>
          <a:lnRef idx="1">
            <a:schemeClr val="accent1"/>
          </a:lnRef>
          <a:fillRef idx="1001">
            <a:schemeClr val="dk2"/>
          </a:fillRef>
          <a:effectRef idx="2">
            <a:schemeClr val="accent1"/>
          </a:effectRef>
          <a:fontRef idx="minor">
            <a:schemeClr val="lt1"/>
          </a:fontRef>
        </p:style>
        <p:txBody>
          <a:bodyPr rtlCol="0" anchor="ctr"/>
          <a:lstStyle/>
          <a:p>
            <a:r>
              <a:rPr lang="en-GB" sz="1200" b="1">
                <a:latin typeface="Arial" panose="020B0604020202020204" pitchFamily="34" charset="0"/>
                <a:cs typeface="Arial" panose="020B0604020202020204" pitchFamily="34" charset="0"/>
              </a:rPr>
              <a:t>BHRUT/Higher Education Institution (HEI) Post-registration Infrastructure and Delivery Model</a:t>
            </a:r>
          </a:p>
        </p:txBody>
      </p:sp>
      <p:sp>
        <p:nvSpPr>
          <p:cNvPr id="38" name="Pentagon 37"/>
          <p:cNvSpPr/>
          <p:nvPr/>
        </p:nvSpPr>
        <p:spPr>
          <a:xfrm>
            <a:off x="177174" y="608986"/>
            <a:ext cx="2306595" cy="437353"/>
          </a:xfrm>
          <a:prstGeom prst="homePlate">
            <a:avLst/>
          </a:prstGeom>
          <a:solidFill>
            <a:srgbClr val="005EB8"/>
          </a:solidFill>
          <a:ln>
            <a:solidFill>
              <a:schemeClr val="tx2"/>
            </a:solidFill>
          </a:ln>
          <a:effectLst/>
        </p:spPr>
        <p:style>
          <a:lnRef idx="1">
            <a:schemeClr val="accent1"/>
          </a:lnRef>
          <a:fillRef idx="1001">
            <a:schemeClr val="dk2"/>
          </a:fillRef>
          <a:effectRef idx="2">
            <a:schemeClr val="accent1"/>
          </a:effectRef>
          <a:fontRef idx="minor">
            <a:schemeClr val="lt1"/>
          </a:fontRef>
        </p:style>
        <p:txBody>
          <a:bodyPr rtlCol="0" anchor="ctr"/>
          <a:lstStyle/>
          <a:p>
            <a:r>
              <a:rPr lang="en-GB" sz="1200" b="1">
                <a:latin typeface="Arial" panose="020B0604020202020204" pitchFamily="34" charset="0"/>
                <a:cs typeface="Arial" panose="020B0604020202020204" pitchFamily="34" charset="0"/>
              </a:rPr>
              <a:t>BHRUT/HEE</a:t>
            </a:r>
          </a:p>
        </p:txBody>
      </p:sp>
      <p:sp>
        <p:nvSpPr>
          <p:cNvPr id="52" name="Pentagon 51"/>
          <p:cNvSpPr/>
          <p:nvPr/>
        </p:nvSpPr>
        <p:spPr>
          <a:xfrm>
            <a:off x="4154265" y="1130039"/>
            <a:ext cx="2721991" cy="732413"/>
          </a:xfrm>
          <a:prstGeom prst="homePlate">
            <a:avLst/>
          </a:prstGeom>
          <a:solidFill>
            <a:srgbClr val="43AFC0"/>
          </a:solidFill>
          <a:ln>
            <a:solidFill>
              <a:schemeClr val="bg1"/>
            </a:solidFill>
          </a:ln>
          <a:effectLst/>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endParaRPr lang="en-GB" sz="1200" b="1">
              <a:latin typeface="Arial" panose="020B0604020202020204" pitchFamily="34" charset="0"/>
              <a:cs typeface="Arial" panose="020B0604020202020204" pitchFamily="34" charset="0"/>
            </a:endParaRPr>
          </a:p>
          <a:p>
            <a:endParaRPr lang="en-GB" sz="12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PROFICIENT LEVEL</a:t>
            </a: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Senior Level to Advanced Level Practice </a:t>
            </a: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67" name="Pentagon 66"/>
          <p:cNvSpPr/>
          <p:nvPr/>
        </p:nvSpPr>
        <p:spPr>
          <a:xfrm>
            <a:off x="526110" y="1117149"/>
            <a:ext cx="1957658" cy="745058"/>
          </a:xfrm>
          <a:prstGeom prst="homePlate">
            <a:avLst/>
          </a:prstGeom>
          <a:solidFill>
            <a:srgbClr val="43AFC0"/>
          </a:solidFill>
          <a:ln>
            <a:solidFill>
              <a:schemeClr val="bg1"/>
            </a:solidFill>
          </a:ln>
          <a:effectLst/>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NOVICE LEVEL</a:t>
            </a:r>
            <a:endParaRPr lang="en-GB">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Assistant Level Practice  / Student practice</a:t>
            </a: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cxnSp>
        <p:nvCxnSpPr>
          <p:cNvPr id="120" name="Straight Arrow Connector 119"/>
          <p:cNvCxnSpPr/>
          <p:nvPr/>
        </p:nvCxnSpPr>
        <p:spPr>
          <a:xfrm>
            <a:off x="6221414" y="3314268"/>
            <a:ext cx="454836" cy="725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a:off x="169913" y="2994311"/>
            <a:ext cx="8827974" cy="20579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176530" y="3028996"/>
            <a:ext cx="285491" cy="919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200" b="1">
                <a:solidFill>
                  <a:schemeClr val="tx2"/>
                </a:solidFill>
                <a:latin typeface="Calibri" panose="020F0502020204030204" pitchFamily="34" charset="0"/>
              </a:rPr>
              <a:t>AHP roles*</a:t>
            </a:r>
          </a:p>
        </p:txBody>
      </p:sp>
      <p:sp>
        <p:nvSpPr>
          <p:cNvPr id="62" name="Rectangle 61"/>
          <p:cNvSpPr/>
          <p:nvPr/>
        </p:nvSpPr>
        <p:spPr>
          <a:xfrm>
            <a:off x="6547458" y="3605812"/>
            <a:ext cx="1164273" cy="1368501"/>
          </a:xfrm>
          <a:prstGeom prst="rect">
            <a:avLst/>
          </a:prstGeom>
          <a:solidFill>
            <a:srgbClr val="70AD47"/>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800">
                <a:solidFill>
                  <a:schemeClr val="bg1"/>
                </a:solidFill>
                <a:latin typeface="Arial" panose="020B0604020202020204" pitchFamily="34" charset="0"/>
                <a:cs typeface="Arial" panose="020B0604020202020204" pitchFamily="34" charset="0"/>
              </a:rPr>
              <a:t>Clinical Lead</a:t>
            </a:r>
          </a:p>
          <a:p>
            <a:r>
              <a:rPr lang="en-GB" sz="800">
                <a:solidFill>
                  <a:schemeClr val="bg1"/>
                </a:solidFill>
                <a:latin typeface="Arial" panose="020B0604020202020204" pitchFamily="34" charset="0"/>
                <a:cs typeface="Arial" panose="020B0604020202020204" pitchFamily="34" charset="0"/>
              </a:rPr>
              <a:t>Clinical Specialist</a:t>
            </a:r>
          </a:p>
          <a:p>
            <a:r>
              <a:rPr lang="en-GB" sz="800">
                <a:solidFill>
                  <a:schemeClr val="bg1"/>
                </a:solidFill>
                <a:latin typeface="Arial" panose="020B0604020202020204" pitchFamily="34" charset="0"/>
                <a:cs typeface="Arial" panose="020B0604020202020204" pitchFamily="34" charset="0"/>
              </a:rPr>
              <a:t>Superintendent</a:t>
            </a:r>
          </a:p>
          <a:p>
            <a:r>
              <a:rPr lang="en-GB" sz="800">
                <a:solidFill>
                  <a:schemeClr val="bg1"/>
                </a:solidFill>
                <a:latin typeface="Arial" panose="020B0604020202020204" pitchFamily="34" charset="0"/>
                <a:cs typeface="Arial" panose="020B0604020202020204" pitchFamily="34" charset="0"/>
              </a:rPr>
              <a:t>AHP Manager</a:t>
            </a:r>
          </a:p>
          <a:p>
            <a:r>
              <a:rPr lang="en-GB" sz="800">
                <a:solidFill>
                  <a:schemeClr val="bg1"/>
                </a:solidFill>
                <a:latin typeface="Arial" panose="020B0604020202020204" pitchFamily="34" charset="0"/>
                <a:cs typeface="Arial" panose="020B0604020202020204" pitchFamily="34" charset="0"/>
              </a:rPr>
              <a:t>Advanced Clinical Practitioner</a:t>
            </a:r>
          </a:p>
          <a:p>
            <a:r>
              <a:rPr lang="en-GB" sz="800">
                <a:solidFill>
                  <a:schemeClr val="bg1"/>
                </a:solidFill>
                <a:latin typeface="Arial" panose="020B0604020202020204" pitchFamily="34" charset="0"/>
                <a:cs typeface="Arial" panose="020B0604020202020204" pitchFamily="34" charset="0"/>
              </a:rPr>
              <a:t>Consultant AHP</a:t>
            </a:r>
          </a:p>
          <a:p>
            <a:r>
              <a:rPr lang="en-GB" sz="800">
                <a:solidFill>
                  <a:schemeClr val="bg1"/>
                </a:solidFill>
                <a:latin typeface="Arial" panose="020B0604020202020204" pitchFamily="34" charset="0"/>
                <a:cs typeface="Arial" panose="020B0604020202020204" pitchFamily="34" charset="0"/>
              </a:rPr>
              <a:t>Clinical Matron</a:t>
            </a:r>
          </a:p>
          <a:p>
            <a:r>
              <a:rPr lang="en-GB" sz="800">
                <a:solidFill>
                  <a:schemeClr val="bg1"/>
                </a:solidFill>
                <a:latin typeface="Arial" panose="020B0604020202020204" pitchFamily="34" charset="0"/>
                <a:cs typeface="Arial" panose="020B0604020202020204" pitchFamily="34" charset="0"/>
              </a:rPr>
              <a:t>Clinical Fellowships</a:t>
            </a:r>
          </a:p>
          <a:p>
            <a:r>
              <a:rPr lang="en-GB" sz="800">
                <a:solidFill>
                  <a:schemeClr val="bg1"/>
                </a:solidFill>
                <a:latin typeface="Arial" panose="020B0604020202020204" pitchFamily="34" charset="0"/>
                <a:cs typeface="Arial" panose="020B0604020202020204" pitchFamily="34" charset="0"/>
              </a:rPr>
              <a:t>Qual. Improvement </a:t>
            </a:r>
          </a:p>
          <a:p>
            <a:endParaRPr lang="en-GB" sz="900" b="1">
              <a:solidFill>
                <a:schemeClr val="bg1"/>
              </a:solidFill>
              <a:latin typeface="Arial" panose="020B0604020202020204" pitchFamily="34" charset="0"/>
              <a:cs typeface="Arial" panose="020B0604020202020204" pitchFamily="34" charset="0"/>
            </a:endParaRPr>
          </a:p>
        </p:txBody>
      </p:sp>
      <p:sp>
        <p:nvSpPr>
          <p:cNvPr id="61" name="Rectangle 60"/>
          <p:cNvSpPr/>
          <p:nvPr/>
        </p:nvSpPr>
        <p:spPr>
          <a:xfrm>
            <a:off x="579295" y="2996839"/>
            <a:ext cx="544955" cy="568921"/>
          </a:xfrm>
          <a:prstGeom prst="rect">
            <a:avLst/>
          </a:prstGeom>
          <a:solidFill>
            <a:srgbClr val="45B451"/>
          </a:solidFill>
          <a:ln>
            <a:noFill/>
          </a:ln>
          <a:effectLst/>
        </p:spPr>
        <p:style>
          <a:lnRef idx="1">
            <a:schemeClr val="accent5"/>
          </a:lnRef>
          <a:fillRef idx="1002">
            <a:schemeClr val="dk2"/>
          </a:fillRef>
          <a:effectRef idx="2">
            <a:schemeClr val="accent5"/>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AHP SW</a:t>
            </a:r>
          </a:p>
          <a:p>
            <a:pPr algn="ctr"/>
            <a:r>
              <a:rPr lang="en-GB" sz="1000">
                <a:solidFill>
                  <a:schemeClr val="bg1"/>
                </a:solidFill>
                <a:latin typeface="Arial" panose="020B0604020202020204" pitchFamily="34" charset="0"/>
                <a:cs typeface="Arial" panose="020B0604020202020204" pitchFamily="34" charset="0"/>
              </a:rPr>
              <a:t>Band 2</a:t>
            </a:r>
          </a:p>
        </p:txBody>
      </p:sp>
      <p:sp>
        <p:nvSpPr>
          <p:cNvPr id="92" name="Rectangle 91"/>
          <p:cNvSpPr/>
          <p:nvPr/>
        </p:nvSpPr>
        <p:spPr>
          <a:xfrm>
            <a:off x="5292588" y="3030809"/>
            <a:ext cx="1161729" cy="481584"/>
          </a:xfrm>
          <a:prstGeom prst="rect">
            <a:avLst/>
          </a:prstGeom>
          <a:solidFill>
            <a:srgbClr val="45B451"/>
          </a:solidFill>
          <a:ln>
            <a:noFill/>
          </a:ln>
          <a:effectLst/>
        </p:spPr>
        <p:style>
          <a:lnRef idx="1">
            <a:schemeClr val="accent1"/>
          </a:lnRef>
          <a:fillRef idx="1002">
            <a:schemeClr val="dk2"/>
          </a:fillRef>
          <a:effectRef idx="2">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AHP</a:t>
            </a:r>
          </a:p>
          <a:p>
            <a:pPr algn="ctr"/>
            <a:r>
              <a:rPr lang="en-GB" sz="1000">
                <a:solidFill>
                  <a:schemeClr val="bg1"/>
                </a:solidFill>
                <a:latin typeface="Arial" panose="020B0604020202020204" pitchFamily="34" charset="0"/>
                <a:cs typeface="Arial" panose="020B0604020202020204" pitchFamily="34" charset="0"/>
              </a:rPr>
              <a:t>Band 7</a:t>
            </a:r>
          </a:p>
        </p:txBody>
      </p:sp>
      <p:sp>
        <p:nvSpPr>
          <p:cNvPr id="93" name="Rectangle 92"/>
          <p:cNvSpPr/>
          <p:nvPr/>
        </p:nvSpPr>
        <p:spPr>
          <a:xfrm>
            <a:off x="1844360" y="2990824"/>
            <a:ext cx="537817" cy="568921"/>
          </a:xfrm>
          <a:prstGeom prst="rect">
            <a:avLst/>
          </a:prstGeom>
          <a:solidFill>
            <a:srgbClr val="45B451"/>
          </a:solidFill>
          <a:ln>
            <a:noFill/>
          </a:ln>
          <a:effectLst/>
        </p:spPr>
        <p:style>
          <a:lnRef idx="1">
            <a:schemeClr val="accent5"/>
          </a:lnRef>
          <a:fillRef idx="1002">
            <a:schemeClr val="dk2"/>
          </a:fillRef>
          <a:effectRef idx="2">
            <a:schemeClr val="accent5"/>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AHP SW</a:t>
            </a:r>
          </a:p>
          <a:p>
            <a:pPr algn="ctr"/>
            <a:r>
              <a:rPr lang="en-GB" sz="1000">
                <a:solidFill>
                  <a:schemeClr val="bg1"/>
                </a:solidFill>
                <a:latin typeface="Arial" panose="020B0604020202020204" pitchFamily="34" charset="0"/>
                <a:cs typeface="Arial" panose="020B0604020202020204" pitchFamily="34" charset="0"/>
              </a:rPr>
              <a:t>Band 4</a:t>
            </a:r>
          </a:p>
        </p:txBody>
      </p:sp>
      <p:sp>
        <p:nvSpPr>
          <p:cNvPr id="95" name="Rectangle 94"/>
          <p:cNvSpPr/>
          <p:nvPr/>
        </p:nvSpPr>
        <p:spPr>
          <a:xfrm>
            <a:off x="6547459" y="3028995"/>
            <a:ext cx="1170771" cy="481584"/>
          </a:xfrm>
          <a:prstGeom prst="rect">
            <a:avLst/>
          </a:prstGeom>
          <a:solidFill>
            <a:srgbClr val="45B451"/>
          </a:solidFill>
          <a:ln>
            <a:noFill/>
          </a:ln>
          <a:effectLst/>
        </p:spPr>
        <p:style>
          <a:lnRef idx="1">
            <a:schemeClr val="accent1"/>
          </a:lnRef>
          <a:fillRef idx="1002">
            <a:schemeClr val="dk2"/>
          </a:fillRef>
          <a:effectRef idx="2">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AHP</a:t>
            </a:r>
          </a:p>
          <a:p>
            <a:pPr algn="ctr"/>
            <a:r>
              <a:rPr lang="en-GB" sz="1000">
                <a:solidFill>
                  <a:schemeClr val="bg1"/>
                </a:solidFill>
                <a:latin typeface="Arial" panose="020B0604020202020204" pitchFamily="34" charset="0"/>
                <a:cs typeface="Arial" panose="020B0604020202020204" pitchFamily="34" charset="0"/>
              </a:rPr>
              <a:t>Band 8</a:t>
            </a:r>
          </a:p>
        </p:txBody>
      </p:sp>
      <p:sp>
        <p:nvSpPr>
          <p:cNvPr id="96" name="Rectangle 95"/>
          <p:cNvSpPr/>
          <p:nvPr/>
        </p:nvSpPr>
        <p:spPr>
          <a:xfrm>
            <a:off x="2590296" y="3038522"/>
            <a:ext cx="1165639" cy="481584"/>
          </a:xfrm>
          <a:prstGeom prst="rect">
            <a:avLst/>
          </a:prstGeom>
          <a:solidFill>
            <a:srgbClr val="45B451"/>
          </a:solidFill>
          <a:ln>
            <a:noFill/>
          </a:ln>
          <a:effectLst/>
        </p:spPr>
        <p:style>
          <a:lnRef idx="1">
            <a:schemeClr val="accent1"/>
          </a:lnRef>
          <a:fillRef idx="1002">
            <a:schemeClr val="dk2"/>
          </a:fillRef>
          <a:effectRef idx="2">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AHP</a:t>
            </a:r>
          </a:p>
          <a:p>
            <a:pPr algn="ctr"/>
            <a:r>
              <a:rPr lang="en-GB" sz="1000">
                <a:solidFill>
                  <a:schemeClr val="bg1"/>
                </a:solidFill>
                <a:latin typeface="Arial" panose="020B0604020202020204" pitchFamily="34" charset="0"/>
                <a:cs typeface="Arial" panose="020B0604020202020204" pitchFamily="34" charset="0"/>
              </a:rPr>
              <a:t>Band 5</a:t>
            </a:r>
          </a:p>
        </p:txBody>
      </p:sp>
      <p:sp>
        <p:nvSpPr>
          <p:cNvPr id="97" name="Rectangle 96"/>
          <p:cNvSpPr/>
          <p:nvPr/>
        </p:nvSpPr>
        <p:spPr>
          <a:xfrm>
            <a:off x="3874967" y="3035229"/>
            <a:ext cx="1157611" cy="481584"/>
          </a:xfrm>
          <a:prstGeom prst="rect">
            <a:avLst/>
          </a:prstGeom>
          <a:solidFill>
            <a:srgbClr val="45B451"/>
          </a:solidFill>
          <a:ln>
            <a:noFill/>
          </a:ln>
          <a:effectLst/>
        </p:spPr>
        <p:style>
          <a:lnRef idx="1">
            <a:schemeClr val="accent1"/>
          </a:lnRef>
          <a:fillRef idx="1002">
            <a:schemeClr val="dk2"/>
          </a:fillRef>
          <a:effectRef idx="2">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AHP</a:t>
            </a:r>
          </a:p>
          <a:p>
            <a:pPr algn="ctr"/>
            <a:r>
              <a:rPr lang="en-GB" sz="1000">
                <a:solidFill>
                  <a:schemeClr val="bg1"/>
                </a:solidFill>
                <a:latin typeface="Arial" panose="020B0604020202020204" pitchFamily="34" charset="0"/>
                <a:cs typeface="Arial" panose="020B0604020202020204" pitchFamily="34" charset="0"/>
              </a:rPr>
              <a:t>Band 6</a:t>
            </a:r>
          </a:p>
        </p:txBody>
      </p:sp>
      <p:sp>
        <p:nvSpPr>
          <p:cNvPr id="99" name="Rectangle 98"/>
          <p:cNvSpPr/>
          <p:nvPr/>
        </p:nvSpPr>
        <p:spPr>
          <a:xfrm>
            <a:off x="1214772" y="2996839"/>
            <a:ext cx="530668" cy="568921"/>
          </a:xfrm>
          <a:prstGeom prst="rect">
            <a:avLst/>
          </a:prstGeom>
          <a:solidFill>
            <a:srgbClr val="45B451"/>
          </a:solidFill>
          <a:ln>
            <a:noFill/>
          </a:ln>
          <a:effectLst/>
        </p:spPr>
        <p:style>
          <a:lnRef idx="1">
            <a:schemeClr val="accent5"/>
          </a:lnRef>
          <a:fillRef idx="1002">
            <a:schemeClr val="dk2"/>
          </a:fillRef>
          <a:effectRef idx="2">
            <a:schemeClr val="accent5"/>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AHP SW</a:t>
            </a:r>
          </a:p>
          <a:p>
            <a:pPr algn="ctr"/>
            <a:r>
              <a:rPr lang="en-GB" sz="1000">
                <a:solidFill>
                  <a:schemeClr val="bg1"/>
                </a:solidFill>
                <a:latin typeface="Arial" panose="020B0604020202020204" pitchFamily="34" charset="0"/>
                <a:cs typeface="Arial" panose="020B0604020202020204" pitchFamily="34" charset="0"/>
              </a:rPr>
              <a:t>Band 3</a:t>
            </a:r>
          </a:p>
        </p:txBody>
      </p:sp>
      <p:sp>
        <p:nvSpPr>
          <p:cNvPr id="113" name="Rectangle 112"/>
          <p:cNvSpPr/>
          <p:nvPr/>
        </p:nvSpPr>
        <p:spPr>
          <a:xfrm>
            <a:off x="3874966" y="3602356"/>
            <a:ext cx="1125310" cy="1371957"/>
          </a:xfrm>
          <a:prstGeom prst="rect">
            <a:avLst/>
          </a:prstGeom>
          <a:solidFill>
            <a:srgbClr val="70AD47"/>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900">
                <a:solidFill>
                  <a:schemeClr val="bg1"/>
                </a:solidFill>
                <a:latin typeface="Arial" panose="020B0604020202020204" pitchFamily="34" charset="0"/>
                <a:cs typeface="Arial" panose="020B0604020202020204" pitchFamily="34" charset="0"/>
              </a:rPr>
              <a:t>Specialist AHP </a:t>
            </a:r>
          </a:p>
          <a:p>
            <a:r>
              <a:rPr lang="en-GB" sz="900">
                <a:solidFill>
                  <a:schemeClr val="bg1"/>
                </a:solidFill>
                <a:latin typeface="Arial" panose="020B0604020202020204" pitchFamily="34" charset="0"/>
                <a:cs typeface="Arial" panose="020B0604020202020204" pitchFamily="34" charset="0"/>
              </a:rPr>
              <a:t>Education</a:t>
            </a:r>
          </a:p>
          <a:p>
            <a:r>
              <a:rPr lang="en-GB" sz="900">
                <a:solidFill>
                  <a:schemeClr val="bg1"/>
                </a:solidFill>
                <a:latin typeface="Arial" panose="020B0604020202020204" pitchFamily="34" charset="0"/>
                <a:cs typeface="Arial" panose="020B0604020202020204" pitchFamily="34" charset="0"/>
              </a:rPr>
              <a:t>Research</a:t>
            </a:r>
          </a:p>
          <a:p>
            <a:r>
              <a:rPr lang="en-GB" sz="900">
                <a:solidFill>
                  <a:schemeClr val="bg1"/>
                </a:solidFill>
                <a:latin typeface="Arial" panose="020B0604020202020204" pitchFamily="34" charset="0"/>
                <a:cs typeface="Arial" panose="020B0604020202020204" pitchFamily="34" charset="0"/>
              </a:rPr>
              <a:t>Quality and Safety Clinical Governance Gen. Management</a:t>
            </a:r>
          </a:p>
          <a:p>
            <a:endParaRPr lang="en-GB" sz="900">
              <a:solidFill>
                <a:schemeClr val="bg1"/>
              </a:solidFill>
              <a:latin typeface="Arial" panose="020B0604020202020204" pitchFamily="34" charset="0"/>
              <a:cs typeface="Arial" panose="020B0604020202020204" pitchFamily="34" charset="0"/>
            </a:endParaRPr>
          </a:p>
          <a:p>
            <a:endParaRPr lang="en-GB" sz="800">
              <a:solidFill>
                <a:schemeClr val="bg1"/>
              </a:solidFill>
              <a:latin typeface="Arial" panose="020B0604020202020204" pitchFamily="34" charset="0"/>
              <a:cs typeface="Arial" panose="020B0604020202020204" pitchFamily="34" charset="0"/>
            </a:endParaRPr>
          </a:p>
        </p:txBody>
      </p:sp>
      <p:sp>
        <p:nvSpPr>
          <p:cNvPr id="114" name="Rectangle 113"/>
          <p:cNvSpPr/>
          <p:nvPr/>
        </p:nvSpPr>
        <p:spPr>
          <a:xfrm>
            <a:off x="2619828" y="3605104"/>
            <a:ext cx="1136106" cy="343385"/>
          </a:xfrm>
          <a:prstGeom prst="rect">
            <a:avLst/>
          </a:prstGeom>
          <a:solidFill>
            <a:srgbClr val="70A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900">
                <a:solidFill>
                  <a:schemeClr val="bg1"/>
                </a:solidFill>
                <a:latin typeface="Arial" panose="020B0604020202020204" pitchFamily="34" charset="0"/>
                <a:cs typeface="Arial" panose="020B0604020202020204" pitchFamily="34" charset="0"/>
              </a:rPr>
              <a:t>Graduate AHP</a:t>
            </a:r>
            <a:endParaRPr lang="en-GB" sz="80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a:xfrm>
            <a:off x="581600" y="3628478"/>
            <a:ext cx="1798268" cy="789767"/>
          </a:xfrm>
          <a:prstGeom prst="rect">
            <a:avLst/>
          </a:prstGeom>
          <a:solidFill>
            <a:srgbClr val="70A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900">
                <a:solidFill>
                  <a:schemeClr val="bg1"/>
                </a:solidFill>
                <a:latin typeface="Arial" panose="020B0604020202020204" pitchFamily="34" charset="0"/>
                <a:cs typeface="Arial" panose="020B0604020202020204" pitchFamily="34" charset="0"/>
              </a:rPr>
              <a:t>Generic and Speciality roles</a:t>
            </a:r>
          </a:p>
          <a:p>
            <a:r>
              <a:rPr lang="en-GB" sz="900">
                <a:solidFill>
                  <a:schemeClr val="bg1"/>
                </a:solidFill>
                <a:latin typeface="Arial" panose="020B0604020202020204" pitchFamily="34" charset="0"/>
                <a:cs typeface="Arial" panose="020B0604020202020204" pitchFamily="34" charset="0"/>
              </a:rPr>
              <a:t>Profession specific support worker/assistant</a:t>
            </a:r>
          </a:p>
          <a:p>
            <a:r>
              <a:rPr lang="en-GB" sz="900">
                <a:solidFill>
                  <a:schemeClr val="bg1"/>
                </a:solidFill>
                <a:latin typeface="Arial" panose="020B0604020202020204" pitchFamily="34" charset="0"/>
                <a:cs typeface="Arial" panose="020B0604020202020204" pitchFamily="34" charset="0"/>
              </a:rPr>
              <a:t>Generic Therapy Assistant</a:t>
            </a:r>
          </a:p>
          <a:p>
            <a:r>
              <a:rPr lang="en-GB" sz="900">
                <a:solidFill>
                  <a:schemeClr val="bg1"/>
                </a:solidFill>
                <a:latin typeface="Arial" panose="020B0604020202020204" pitchFamily="34" charset="0"/>
                <a:cs typeface="Arial" panose="020B0604020202020204" pitchFamily="34" charset="0"/>
              </a:rPr>
              <a:t>Radiology Assistant Practitioner</a:t>
            </a:r>
          </a:p>
        </p:txBody>
      </p:sp>
      <p:sp>
        <p:nvSpPr>
          <p:cNvPr id="10" name="Up Arrow 9"/>
          <p:cNvSpPr/>
          <p:nvPr/>
        </p:nvSpPr>
        <p:spPr>
          <a:xfrm>
            <a:off x="2346834" y="3487145"/>
            <a:ext cx="284834" cy="1311055"/>
          </a:xfrm>
          <a:prstGeom prst="upArrow">
            <a:avLst/>
          </a:prstGeom>
          <a:solidFill>
            <a:srgbClr val="005EB8"/>
          </a:solidFill>
          <a:ln>
            <a:noFill/>
          </a:ln>
        </p:spPr>
        <p:style>
          <a:lnRef idx="1">
            <a:schemeClr val="accent1"/>
          </a:lnRef>
          <a:fillRef idx="1002">
            <a:schemeClr val="dk2"/>
          </a:fillRef>
          <a:effectRef idx="2">
            <a:schemeClr val="accent1"/>
          </a:effectRef>
          <a:fontRef idx="minor">
            <a:schemeClr val="lt1"/>
          </a:fontRef>
        </p:style>
        <p:txBody>
          <a:bodyPr vert="vert270" rtlCol="0" anchor="ctr"/>
          <a:lstStyle/>
          <a:p>
            <a:pPr algn="ctr"/>
            <a:r>
              <a:rPr lang="en-GB" sz="1000" b="1">
                <a:latin typeface="Calibri" panose="020F0502020204030204" pitchFamily="34" charset="0"/>
              </a:rPr>
              <a:t>AHP Graduate entry</a:t>
            </a:r>
          </a:p>
        </p:txBody>
      </p:sp>
      <p:cxnSp>
        <p:nvCxnSpPr>
          <p:cNvPr id="77" name="Straight Arrow Connector 76"/>
          <p:cNvCxnSpPr/>
          <p:nvPr/>
        </p:nvCxnSpPr>
        <p:spPr>
          <a:xfrm>
            <a:off x="3461359" y="3279782"/>
            <a:ext cx="504056" cy="46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987073" y="3263396"/>
            <a:ext cx="26777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V="1">
            <a:off x="4914786" y="3277265"/>
            <a:ext cx="486379" cy="752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1609250" y="3259161"/>
            <a:ext cx="26777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cxnSpLocks/>
          </p:cNvCxnSpPr>
          <p:nvPr/>
        </p:nvCxnSpPr>
        <p:spPr>
          <a:xfrm flipV="1">
            <a:off x="2284719" y="3279783"/>
            <a:ext cx="492562" cy="135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034009" y="3607182"/>
            <a:ext cx="191273" cy="1216456"/>
            <a:chOff x="5110800" y="4330489"/>
            <a:chExt cx="191273" cy="1621940"/>
          </a:xfrm>
        </p:grpSpPr>
        <p:sp>
          <p:nvSpPr>
            <p:cNvPr id="49" name="Rectangle 48"/>
            <p:cNvSpPr/>
            <p:nvPr/>
          </p:nvSpPr>
          <p:spPr>
            <a:xfrm flipH="1">
              <a:off x="5138887" y="4330489"/>
              <a:ext cx="163186" cy="1486023"/>
            </a:xfrm>
            <a:prstGeom prst="rect">
              <a:avLst/>
            </a:prstGeom>
            <a:solidFill>
              <a:schemeClr val="bg1"/>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000" b="1">
                  <a:solidFill>
                    <a:schemeClr val="tx2"/>
                  </a:solidFill>
                  <a:latin typeface="Calibri" panose="020F0502020204030204" pitchFamily="34" charset="0"/>
                </a:rPr>
                <a:t>Pathway change</a:t>
              </a:r>
            </a:p>
          </p:txBody>
        </p:sp>
        <p:sp>
          <p:nvSpPr>
            <p:cNvPr id="50" name="Bent-Up Arrow 49"/>
            <p:cNvSpPr/>
            <p:nvPr/>
          </p:nvSpPr>
          <p:spPr>
            <a:xfrm rot="5400000">
              <a:off x="4860330" y="5510686"/>
              <a:ext cx="692213" cy="191273"/>
            </a:xfrm>
            <a:prstGeom prst="bentUpArrow">
              <a:avLst/>
            </a:prstGeom>
            <a:solidFill>
              <a:srgbClr val="005EB8"/>
            </a:solidFill>
            <a:ln>
              <a:noFill/>
            </a:ln>
          </p:spPr>
          <p:style>
            <a:lnRef idx="1">
              <a:schemeClr val="accent1"/>
            </a:lnRef>
            <a:fillRef idx="1002">
              <a:schemeClr val="dk2"/>
            </a:fillRef>
            <a:effectRef idx="2">
              <a:schemeClr val="accent1"/>
            </a:effectRef>
            <a:fontRef idx="minor">
              <a:schemeClr val="lt1"/>
            </a:fontRef>
          </p:style>
          <p:txBody>
            <a:bodyPr rtlCol="0" anchor="ctr"/>
            <a:lstStyle/>
            <a:p>
              <a:pPr algn="ctr"/>
              <a:endParaRPr lang="en-GB" sz="1000" b="1">
                <a:latin typeface="Calibri" panose="020F0502020204030204" pitchFamily="34" charset="0"/>
              </a:endParaRPr>
            </a:p>
          </p:txBody>
        </p:sp>
      </p:grpSp>
      <p:sp>
        <p:nvSpPr>
          <p:cNvPr id="54" name="Rectangle 53"/>
          <p:cNvSpPr/>
          <p:nvPr/>
        </p:nvSpPr>
        <p:spPr>
          <a:xfrm>
            <a:off x="5292587" y="3605104"/>
            <a:ext cx="1161729" cy="1368783"/>
          </a:xfrm>
          <a:prstGeom prst="rect">
            <a:avLst/>
          </a:prstGeom>
          <a:solidFill>
            <a:srgbClr val="70AD47"/>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800">
                <a:solidFill>
                  <a:schemeClr val="bg1"/>
                </a:solidFill>
                <a:latin typeface="Arial" panose="020B0604020202020204" pitchFamily="34" charset="0"/>
                <a:cs typeface="Arial" panose="020B0604020202020204" pitchFamily="34" charset="0"/>
              </a:rPr>
              <a:t>Advanced AHP</a:t>
            </a:r>
          </a:p>
          <a:p>
            <a:r>
              <a:rPr lang="en-GB" sz="800">
                <a:solidFill>
                  <a:schemeClr val="bg1"/>
                </a:solidFill>
                <a:latin typeface="Arial" panose="020B0604020202020204" pitchFamily="34" charset="0"/>
                <a:cs typeface="Arial" panose="020B0604020202020204" pitchFamily="34" charset="0"/>
              </a:rPr>
              <a:t>Clinical Lead</a:t>
            </a:r>
          </a:p>
          <a:p>
            <a:r>
              <a:rPr lang="en-GB" sz="800">
                <a:solidFill>
                  <a:schemeClr val="bg1"/>
                </a:solidFill>
                <a:latin typeface="Arial" panose="020B0604020202020204" pitchFamily="34" charset="0"/>
                <a:cs typeface="Arial" panose="020B0604020202020204" pitchFamily="34" charset="0"/>
              </a:rPr>
              <a:t>AHP Manager</a:t>
            </a:r>
          </a:p>
          <a:p>
            <a:r>
              <a:rPr lang="en-GB" sz="800">
                <a:solidFill>
                  <a:schemeClr val="bg1"/>
                </a:solidFill>
                <a:latin typeface="Arial" panose="020B0604020202020204" pitchFamily="34" charset="0"/>
                <a:cs typeface="Arial" panose="020B0604020202020204" pitchFamily="34" charset="0"/>
              </a:rPr>
              <a:t>Practice Dev./Educ. Facilitator</a:t>
            </a:r>
          </a:p>
          <a:p>
            <a:r>
              <a:rPr lang="en-GB" sz="800">
                <a:solidFill>
                  <a:schemeClr val="bg1"/>
                </a:solidFill>
                <a:latin typeface="Arial" panose="020B0604020202020204" pitchFamily="34" charset="0"/>
                <a:cs typeface="Arial" panose="020B0604020202020204" pitchFamily="34" charset="0"/>
              </a:rPr>
              <a:t>Research</a:t>
            </a:r>
          </a:p>
          <a:p>
            <a:r>
              <a:rPr lang="en-GB" sz="800">
                <a:solidFill>
                  <a:schemeClr val="bg1"/>
                </a:solidFill>
                <a:latin typeface="Arial" panose="020B0604020202020204" pitchFamily="34" charset="0"/>
                <a:cs typeface="Arial" panose="020B0604020202020204" pitchFamily="34" charset="0"/>
              </a:rPr>
              <a:t>Quality and Safety Clinical Governance Gen. Management</a:t>
            </a:r>
          </a:p>
          <a:p>
            <a:r>
              <a:rPr lang="en-GB" sz="800">
                <a:solidFill>
                  <a:schemeClr val="bg1"/>
                </a:solidFill>
                <a:latin typeface="Arial" panose="020B0604020202020204" pitchFamily="34" charset="0"/>
                <a:cs typeface="Arial" panose="020B0604020202020204" pitchFamily="34" charset="0"/>
              </a:rPr>
              <a:t>Clinical Fellowships </a:t>
            </a:r>
          </a:p>
          <a:p>
            <a:endParaRPr lang="en-GB" sz="800">
              <a:solidFill>
                <a:schemeClr val="bg1"/>
              </a:solidFill>
              <a:latin typeface="Arial" panose="020B0604020202020204" pitchFamily="34" charset="0"/>
              <a:cs typeface="Arial" panose="020B0604020202020204" pitchFamily="34" charset="0"/>
            </a:endParaRPr>
          </a:p>
        </p:txBody>
      </p:sp>
      <p:sp>
        <p:nvSpPr>
          <p:cNvPr id="56" name="Rectangle 55"/>
          <p:cNvSpPr/>
          <p:nvPr/>
        </p:nvSpPr>
        <p:spPr>
          <a:xfrm>
            <a:off x="7815368" y="3028995"/>
            <a:ext cx="1142071" cy="481584"/>
          </a:xfrm>
          <a:prstGeom prst="rect">
            <a:avLst/>
          </a:prstGeom>
          <a:solidFill>
            <a:srgbClr val="45B451"/>
          </a:solidFill>
          <a:ln>
            <a:noFill/>
          </a:ln>
          <a:effectLst/>
        </p:spPr>
        <p:style>
          <a:lnRef idx="1">
            <a:schemeClr val="accent1"/>
          </a:lnRef>
          <a:fillRef idx="1002">
            <a:schemeClr val="dk2"/>
          </a:fillRef>
          <a:effectRef idx="2">
            <a:schemeClr val="accent1"/>
          </a:effectRef>
          <a:fontRef idx="minor">
            <a:schemeClr val="lt1"/>
          </a:fontRef>
        </p:style>
        <p:txBody>
          <a:bodyPr rtlCol="0" anchor="ctr"/>
          <a:lstStyle/>
          <a:p>
            <a:pPr algn="ctr"/>
            <a:r>
              <a:rPr lang="en-GB" sz="1000">
                <a:solidFill>
                  <a:schemeClr val="bg1"/>
                </a:solidFill>
                <a:latin typeface="Arial" panose="020B0604020202020204" pitchFamily="34" charset="0"/>
                <a:cs typeface="Arial" panose="020B0604020202020204" pitchFamily="34" charset="0"/>
              </a:rPr>
              <a:t>Band 9</a:t>
            </a:r>
          </a:p>
        </p:txBody>
      </p:sp>
      <p:cxnSp>
        <p:nvCxnSpPr>
          <p:cNvPr id="51" name="Straight Arrow Connector 50"/>
          <p:cNvCxnSpPr/>
          <p:nvPr/>
        </p:nvCxnSpPr>
        <p:spPr>
          <a:xfrm>
            <a:off x="7525153" y="3281356"/>
            <a:ext cx="454836" cy="725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815367" y="3605812"/>
            <a:ext cx="1141952" cy="1368783"/>
          </a:xfrm>
          <a:prstGeom prst="rect">
            <a:avLst/>
          </a:prstGeom>
          <a:solidFill>
            <a:srgbClr val="70AD47"/>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900">
                <a:solidFill>
                  <a:schemeClr val="bg1"/>
                </a:solidFill>
                <a:latin typeface="Arial" panose="020B0604020202020204" pitchFamily="34" charset="0"/>
                <a:cs typeface="Arial" panose="020B0604020202020204" pitchFamily="34" charset="0"/>
              </a:rPr>
              <a:t>Consultant AHP</a:t>
            </a:r>
          </a:p>
          <a:p>
            <a:r>
              <a:rPr lang="en-GB" sz="900">
                <a:solidFill>
                  <a:schemeClr val="bg1"/>
                </a:solidFill>
                <a:latin typeface="Arial" panose="020B0604020202020204" pitchFamily="34" charset="0"/>
                <a:cs typeface="Arial" panose="020B0604020202020204" pitchFamily="34" charset="0"/>
              </a:rPr>
              <a:t>Divisional Manager/Lead</a:t>
            </a:r>
          </a:p>
          <a:p>
            <a:r>
              <a:rPr lang="en-GB" sz="900">
                <a:solidFill>
                  <a:schemeClr val="bg1"/>
                </a:solidFill>
                <a:latin typeface="Arial" panose="020B0604020202020204" pitchFamily="34" charset="0"/>
                <a:cs typeface="Arial" panose="020B0604020202020204" pitchFamily="34" charset="0"/>
              </a:rPr>
              <a:t>Clinical Lead</a:t>
            </a:r>
          </a:p>
          <a:p>
            <a:r>
              <a:rPr lang="en-GB" sz="900">
                <a:solidFill>
                  <a:schemeClr val="bg1"/>
                </a:solidFill>
                <a:latin typeface="Arial" panose="020B0604020202020204" pitchFamily="34" charset="0"/>
                <a:cs typeface="Arial" panose="020B0604020202020204" pitchFamily="34" charset="0"/>
              </a:rPr>
              <a:t>AHP Manager</a:t>
            </a:r>
          </a:p>
          <a:p>
            <a:endParaRPr lang="en-GB" sz="900">
              <a:solidFill>
                <a:schemeClr val="bg1"/>
              </a:solidFill>
              <a:latin typeface="Arial" panose="020B0604020202020204" pitchFamily="34" charset="0"/>
              <a:cs typeface="Arial" panose="020B0604020202020204" pitchFamily="34" charset="0"/>
            </a:endParaRPr>
          </a:p>
          <a:p>
            <a:endParaRPr lang="en-GB" sz="900" b="1">
              <a:solidFill>
                <a:schemeClr val="bg1"/>
              </a:solidFill>
              <a:latin typeface="Arial" panose="020B0604020202020204" pitchFamily="34" charset="0"/>
              <a:cs typeface="Arial" panose="020B0604020202020204" pitchFamily="34" charset="0"/>
            </a:endParaRPr>
          </a:p>
          <a:p>
            <a:endParaRPr lang="en-GB" sz="900" b="1">
              <a:solidFill>
                <a:schemeClr val="bg1"/>
              </a:solidFill>
              <a:latin typeface="Arial" panose="020B0604020202020204" pitchFamily="34" charset="0"/>
              <a:cs typeface="Arial" panose="020B0604020202020204" pitchFamily="34" charset="0"/>
            </a:endParaRPr>
          </a:p>
          <a:p>
            <a:endParaRPr lang="en-GB" sz="800">
              <a:solidFill>
                <a:schemeClr val="bg1"/>
              </a:solidFill>
              <a:latin typeface="Arial" panose="020B0604020202020204" pitchFamily="34" charset="0"/>
              <a:cs typeface="Arial" panose="020B0604020202020204" pitchFamily="34" charset="0"/>
            </a:endParaRPr>
          </a:p>
        </p:txBody>
      </p:sp>
      <p:cxnSp>
        <p:nvCxnSpPr>
          <p:cNvPr id="63" name="Straight Arrow Connector 62"/>
          <p:cNvCxnSpPr/>
          <p:nvPr/>
        </p:nvCxnSpPr>
        <p:spPr>
          <a:xfrm flipV="1">
            <a:off x="6189872" y="3278176"/>
            <a:ext cx="486379" cy="752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32282130-18DB-4501-B2A8-380DB3C9E7FA}"/>
              </a:ext>
            </a:extLst>
          </p:cNvPr>
          <p:cNvSpPr/>
          <p:nvPr/>
        </p:nvSpPr>
        <p:spPr>
          <a:xfrm>
            <a:off x="51722" y="4831663"/>
            <a:ext cx="3876807" cy="3187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a:solidFill>
                  <a:schemeClr val="tx1"/>
                </a:solidFill>
                <a:latin typeface="Arial" panose="020B0604020202020204" pitchFamily="34" charset="0"/>
                <a:cs typeface="Arial" panose="020B0604020202020204" pitchFamily="34" charset="0"/>
              </a:rPr>
              <a:t>*Actual job titles might differ from the generic AHP roles listed</a:t>
            </a:r>
          </a:p>
        </p:txBody>
      </p:sp>
      <p:grpSp>
        <p:nvGrpSpPr>
          <p:cNvPr id="65" name="Group 64">
            <a:extLst>
              <a:ext uri="{FF2B5EF4-FFF2-40B4-BE49-F238E27FC236}">
                <a16:creationId xmlns:a16="http://schemas.microsoft.com/office/drawing/2014/main" id="{3BFC5A8E-E3D8-4A6D-8E5B-E80AAAB2F9B1}"/>
              </a:ext>
            </a:extLst>
          </p:cNvPr>
          <p:cNvGrpSpPr/>
          <p:nvPr/>
        </p:nvGrpSpPr>
        <p:grpSpPr>
          <a:xfrm>
            <a:off x="164430" y="1937851"/>
            <a:ext cx="8835117" cy="993742"/>
            <a:chOff x="187386" y="2623048"/>
            <a:chExt cx="8835117" cy="1204217"/>
          </a:xfrm>
          <a:noFill/>
          <a:effectLst/>
        </p:grpSpPr>
        <p:sp>
          <p:nvSpPr>
            <p:cNvPr id="68" name="Rectangle 67">
              <a:extLst>
                <a:ext uri="{FF2B5EF4-FFF2-40B4-BE49-F238E27FC236}">
                  <a16:creationId xmlns:a16="http://schemas.microsoft.com/office/drawing/2014/main" id="{B05A9A9E-68A7-4DCC-BD0F-0F4FD3AB7F59}"/>
                </a:ext>
              </a:extLst>
            </p:cNvPr>
            <p:cNvSpPr/>
            <p:nvPr/>
          </p:nvSpPr>
          <p:spPr>
            <a:xfrm>
              <a:off x="187386" y="2623048"/>
              <a:ext cx="8835117" cy="120421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724E5BF-A5B1-468D-96DF-6AFE1C16D02E}"/>
                </a:ext>
              </a:extLst>
            </p:cNvPr>
            <p:cNvSpPr/>
            <p:nvPr/>
          </p:nvSpPr>
          <p:spPr>
            <a:xfrm>
              <a:off x="204098" y="2697148"/>
              <a:ext cx="278346" cy="10795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200" b="1">
                  <a:solidFill>
                    <a:schemeClr val="tx2"/>
                  </a:solidFill>
                  <a:latin typeface="Calibri" panose="020F0502020204030204" pitchFamily="34" charset="0"/>
                </a:rPr>
                <a:t>Educational</a:t>
              </a:r>
            </a:p>
          </p:txBody>
        </p:sp>
      </p:grpSp>
      <p:sp>
        <p:nvSpPr>
          <p:cNvPr id="71" name="Pentagon 58">
            <a:extLst>
              <a:ext uri="{FF2B5EF4-FFF2-40B4-BE49-F238E27FC236}">
                <a16:creationId xmlns:a16="http://schemas.microsoft.com/office/drawing/2014/main" id="{1D70E4D9-A67D-47D6-A466-40BEE13CA93F}"/>
              </a:ext>
            </a:extLst>
          </p:cNvPr>
          <p:cNvSpPr/>
          <p:nvPr/>
        </p:nvSpPr>
        <p:spPr>
          <a:xfrm>
            <a:off x="526110" y="1906132"/>
            <a:ext cx="1963090" cy="684351"/>
          </a:xfrm>
          <a:prstGeom prst="homePlate">
            <a:avLst>
              <a:gd name="adj" fmla="val 27863"/>
            </a:avLst>
          </a:prstGeom>
          <a:solidFill>
            <a:srgbClr val="43BB8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b="1">
                <a:solidFill>
                  <a:schemeClr val="bg1"/>
                </a:solidFill>
                <a:latin typeface="Arial" panose="020B0604020202020204" pitchFamily="34" charset="0"/>
                <a:cs typeface="Arial" panose="020B0604020202020204" pitchFamily="34" charset="0"/>
              </a:rPr>
              <a:t>Assistant Practitioner Development</a:t>
            </a:r>
          </a:p>
          <a:p>
            <a:r>
              <a:rPr lang="en-GB" sz="1000">
                <a:solidFill>
                  <a:schemeClr val="bg1"/>
                </a:solidFill>
                <a:latin typeface="Arial" panose="020B0604020202020204" pitchFamily="34" charset="0"/>
                <a:cs typeface="Arial" panose="020B0604020202020204" pitchFamily="34" charset="0"/>
              </a:rPr>
              <a:t>Care Certificate</a:t>
            </a:r>
            <a:endParaRPr lang="en-GB" sz="500">
              <a:solidFill>
                <a:schemeClr val="bg1"/>
              </a:solidFill>
              <a:latin typeface="Arial" panose="020B0604020202020204" pitchFamily="34" charset="0"/>
              <a:cs typeface="Arial" panose="020B0604020202020204" pitchFamily="34" charset="0"/>
            </a:endParaRPr>
          </a:p>
          <a:p>
            <a:r>
              <a:rPr lang="en-GB" sz="1000">
                <a:solidFill>
                  <a:schemeClr val="bg1"/>
                </a:solidFill>
                <a:latin typeface="Arial" panose="020B0604020202020204" pitchFamily="34" charset="0"/>
                <a:cs typeface="Arial" panose="020B0604020202020204" pitchFamily="34" charset="0"/>
              </a:rPr>
              <a:t>Undergraduate Degree </a:t>
            </a:r>
          </a:p>
        </p:txBody>
      </p:sp>
      <p:sp>
        <p:nvSpPr>
          <p:cNvPr id="72" name="Pentagon 59">
            <a:extLst>
              <a:ext uri="{FF2B5EF4-FFF2-40B4-BE49-F238E27FC236}">
                <a16:creationId xmlns:a16="http://schemas.microsoft.com/office/drawing/2014/main" id="{2265DEE3-BD38-4DE9-A846-CF6BFB2AFDA8}"/>
              </a:ext>
            </a:extLst>
          </p:cNvPr>
          <p:cNvSpPr/>
          <p:nvPr/>
        </p:nvSpPr>
        <p:spPr>
          <a:xfrm>
            <a:off x="2576664" y="1920716"/>
            <a:ext cx="1523831" cy="684351"/>
          </a:xfrm>
          <a:prstGeom prst="homePlate">
            <a:avLst>
              <a:gd name="adj" fmla="val 35286"/>
            </a:avLst>
          </a:prstGeom>
          <a:solidFill>
            <a:srgbClr val="43BB8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b="1">
                <a:solidFill>
                  <a:schemeClr val="bg1"/>
                </a:solidFill>
                <a:latin typeface="Arial" panose="020B0604020202020204" pitchFamily="34" charset="0"/>
                <a:cs typeface="Arial" panose="020B0604020202020204" pitchFamily="34" charset="0"/>
              </a:rPr>
              <a:t>AHP Practitioner Development</a:t>
            </a:r>
          </a:p>
          <a:p>
            <a:endParaRPr lang="en-GB" sz="1000" b="1">
              <a:solidFill>
                <a:srgbClr val="FFC000"/>
              </a:solidFill>
              <a:latin typeface="Arial" panose="020B0604020202020204" pitchFamily="34" charset="0"/>
              <a:cs typeface="Arial" panose="020B0604020202020204" pitchFamily="34" charset="0"/>
            </a:endParaRPr>
          </a:p>
        </p:txBody>
      </p:sp>
      <p:sp>
        <p:nvSpPr>
          <p:cNvPr id="73" name="Pentagon 65">
            <a:extLst>
              <a:ext uri="{FF2B5EF4-FFF2-40B4-BE49-F238E27FC236}">
                <a16:creationId xmlns:a16="http://schemas.microsoft.com/office/drawing/2014/main" id="{4E12631B-2EEA-409C-A7D5-A4064AFA13E5}"/>
              </a:ext>
            </a:extLst>
          </p:cNvPr>
          <p:cNvSpPr/>
          <p:nvPr/>
        </p:nvSpPr>
        <p:spPr>
          <a:xfrm>
            <a:off x="4153572" y="1920716"/>
            <a:ext cx="2619914" cy="1028012"/>
          </a:xfrm>
          <a:prstGeom prst="homePlate">
            <a:avLst>
              <a:gd name="adj" fmla="val 22755"/>
            </a:avLst>
          </a:prstGeom>
          <a:solidFill>
            <a:srgbClr val="43BB8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b="1">
                <a:solidFill>
                  <a:schemeClr val="bg1"/>
                </a:solidFill>
                <a:latin typeface="Arial" panose="020B0604020202020204" pitchFamily="34" charset="0"/>
                <a:cs typeface="Arial" panose="020B0604020202020204" pitchFamily="34" charset="0"/>
              </a:rPr>
              <a:t>Senior/Specialist AHP Practitioner Development </a:t>
            </a:r>
          </a:p>
          <a:p>
            <a:r>
              <a:rPr lang="en-GB" sz="1000">
                <a:latin typeface="Arial" panose="020B0604020202020204" pitchFamily="34" charset="0"/>
                <a:cs typeface="Arial" panose="020B0604020202020204" pitchFamily="34" charset="0"/>
              </a:rPr>
              <a:t>(General, specialist and rotational programmes)</a:t>
            </a:r>
          </a:p>
          <a:p>
            <a:endParaRPr lang="en-GB" sz="1000">
              <a:latin typeface="Arial" panose="020B0604020202020204" pitchFamily="34" charset="0"/>
              <a:cs typeface="Arial" panose="020B0604020202020204" pitchFamily="34" charset="0"/>
            </a:endParaRPr>
          </a:p>
        </p:txBody>
      </p:sp>
      <p:sp>
        <p:nvSpPr>
          <p:cNvPr id="74" name="Pentagon 101">
            <a:extLst>
              <a:ext uri="{FF2B5EF4-FFF2-40B4-BE49-F238E27FC236}">
                <a16:creationId xmlns:a16="http://schemas.microsoft.com/office/drawing/2014/main" id="{48C3508E-5AC0-45A4-932E-F29BAD64FA83}"/>
              </a:ext>
            </a:extLst>
          </p:cNvPr>
          <p:cNvSpPr/>
          <p:nvPr/>
        </p:nvSpPr>
        <p:spPr>
          <a:xfrm>
            <a:off x="539276" y="2629346"/>
            <a:ext cx="1937390" cy="319382"/>
          </a:xfrm>
          <a:prstGeom prst="homePlate">
            <a:avLst>
              <a:gd name="adj" fmla="val 35992"/>
            </a:avLst>
          </a:prstGeom>
          <a:solidFill>
            <a:srgbClr val="43BB8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a:latin typeface="Arial" panose="020B0604020202020204" pitchFamily="34" charset="0"/>
                <a:cs typeface="Arial" panose="020B0604020202020204" pitchFamily="34" charset="0"/>
              </a:rPr>
              <a:t>AHP apprenticeships (Level 2 – 5)</a:t>
            </a:r>
          </a:p>
        </p:txBody>
      </p:sp>
      <p:sp>
        <p:nvSpPr>
          <p:cNvPr id="75" name="Pentagon 105">
            <a:extLst>
              <a:ext uri="{FF2B5EF4-FFF2-40B4-BE49-F238E27FC236}">
                <a16:creationId xmlns:a16="http://schemas.microsoft.com/office/drawing/2014/main" id="{DA6620E5-A0C4-4DCF-9B92-93724C74A09D}"/>
              </a:ext>
            </a:extLst>
          </p:cNvPr>
          <p:cNvSpPr/>
          <p:nvPr/>
        </p:nvSpPr>
        <p:spPr>
          <a:xfrm>
            <a:off x="2576663" y="2629346"/>
            <a:ext cx="1523007" cy="319382"/>
          </a:xfrm>
          <a:prstGeom prst="homePlate">
            <a:avLst>
              <a:gd name="adj" fmla="val 25486"/>
            </a:avLst>
          </a:prstGeom>
          <a:solidFill>
            <a:srgbClr val="43BB8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a:latin typeface="Arial" panose="020B0604020202020204" pitchFamily="34" charset="0"/>
                <a:cs typeface="Arial" panose="020B0604020202020204" pitchFamily="34" charset="0"/>
              </a:rPr>
              <a:t>Preceptorship</a:t>
            </a:r>
          </a:p>
          <a:p>
            <a:r>
              <a:rPr lang="en-GB" sz="1000">
                <a:latin typeface="Arial" panose="020B0604020202020204" pitchFamily="34" charset="0"/>
                <a:cs typeface="Arial" panose="020B0604020202020204" pitchFamily="34" charset="0"/>
              </a:rPr>
              <a:t> (12 months)</a:t>
            </a:r>
          </a:p>
        </p:txBody>
      </p:sp>
      <p:sp>
        <p:nvSpPr>
          <p:cNvPr id="76" name="Pentagon 106">
            <a:extLst>
              <a:ext uri="{FF2B5EF4-FFF2-40B4-BE49-F238E27FC236}">
                <a16:creationId xmlns:a16="http://schemas.microsoft.com/office/drawing/2014/main" id="{C0450B79-8108-463D-9212-693D126FC6F0}"/>
              </a:ext>
            </a:extLst>
          </p:cNvPr>
          <p:cNvSpPr/>
          <p:nvPr/>
        </p:nvSpPr>
        <p:spPr>
          <a:xfrm>
            <a:off x="6950572" y="1920716"/>
            <a:ext cx="2049934" cy="691494"/>
          </a:xfrm>
          <a:prstGeom prst="homePlate">
            <a:avLst>
              <a:gd name="adj" fmla="val 22755"/>
            </a:avLst>
          </a:prstGeom>
          <a:solidFill>
            <a:srgbClr val="43BB8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1000" b="1">
                <a:solidFill>
                  <a:schemeClr val="bg1"/>
                </a:solidFill>
                <a:latin typeface="Arial" panose="020B0604020202020204" pitchFamily="34" charset="0"/>
                <a:cs typeface="Arial" panose="020B0604020202020204" pitchFamily="34" charset="0"/>
              </a:rPr>
              <a:t>Advanced to Consultant AHP Practitioner Development </a:t>
            </a:r>
          </a:p>
          <a:p>
            <a:r>
              <a:rPr lang="en-GB" sz="1000">
                <a:solidFill>
                  <a:schemeClr val="bg1"/>
                </a:solidFill>
                <a:latin typeface="Arial" panose="020B0604020202020204" pitchFamily="34" charset="0"/>
                <a:cs typeface="Arial" panose="020B0604020202020204" pitchFamily="34" charset="0"/>
              </a:rPr>
              <a:t>(Generic and specialist training; Leadership; Management; QI)</a:t>
            </a:r>
          </a:p>
        </p:txBody>
      </p:sp>
      <p:sp>
        <p:nvSpPr>
          <p:cNvPr id="78" name="Pentagon 107">
            <a:extLst>
              <a:ext uri="{FF2B5EF4-FFF2-40B4-BE49-F238E27FC236}">
                <a16:creationId xmlns:a16="http://schemas.microsoft.com/office/drawing/2014/main" id="{E0A8D93E-AE02-4230-8435-898F57162A6A}"/>
              </a:ext>
            </a:extLst>
          </p:cNvPr>
          <p:cNvSpPr/>
          <p:nvPr/>
        </p:nvSpPr>
        <p:spPr>
          <a:xfrm>
            <a:off x="6950599" y="2629346"/>
            <a:ext cx="2009267" cy="326526"/>
          </a:xfrm>
          <a:prstGeom prst="homePlate">
            <a:avLst>
              <a:gd name="adj" fmla="val 22755"/>
            </a:avLst>
          </a:prstGeom>
          <a:solidFill>
            <a:srgbClr val="43BB8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b="1">
                <a:latin typeface="Arial" panose="020B0604020202020204" pitchFamily="34" charset="0"/>
                <a:cs typeface="Arial" panose="020B0604020202020204" pitchFamily="34" charset="0"/>
              </a:rPr>
              <a:t>Advanced Clinical Practice</a:t>
            </a:r>
          </a:p>
          <a:p>
            <a:r>
              <a:rPr lang="en-GB" sz="1000">
                <a:latin typeface="Arial" panose="020B0604020202020204" pitchFamily="34" charset="0"/>
                <a:cs typeface="Arial" panose="020B0604020202020204" pitchFamily="34" charset="0"/>
              </a:rPr>
              <a:t>(48 months – Level 7)</a:t>
            </a:r>
          </a:p>
        </p:txBody>
      </p:sp>
    </p:spTree>
    <p:extLst>
      <p:ext uri="{BB962C8B-B14F-4D97-AF65-F5344CB8AC3E}">
        <p14:creationId xmlns:p14="http://schemas.microsoft.com/office/powerpoint/2010/main" val="64873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302"/>
            <a:ext cx="8229600" cy="857250"/>
          </a:xfrm>
        </p:spPr>
        <p:txBody>
          <a:bodyPr>
            <a:normAutofit/>
          </a:bodyPr>
          <a:lstStyle/>
          <a:p>
            <a:r>
              <a:rPr lang="en-GB" sz="3200" cap="none">
                <a:solidFill>
                  <a:srgbClr val="B80093"/>
                </a:solidFill>
                <a:latin typeface="Arial" panose="020B0604020202020204" pitchFamily="34" charset="0"/>
                <a:cs typeface="Arial" panose="020B0604020202020204" pitchFamily="34" charset="0"/>
              </a:rPr>
              <a:t>Perceived Benefits</a:t>
            </a:r>
            <a:endParaRPr lang="en-GB" sz="3200">
              <a:solidFill>
                <a:srgbClr val="B800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201"/>
            <a:ext cx="8229600" cy="3394472"/>
          </a:xfrm>
        </p:spPr>
        <p:txBody>
          <a:bodyPr>
            <a:normAutofit/>
          </a:bodyPr>
          <a:lstStyle/>
          <a:p>
            <a:r>
              <a:rPr lang="en-GB" sz="1600"/>
              <a:t>Develop confidence and competence of newly registered practitioners</a:t>
            </a:r>
          </a:p>
          <a:p>
            <a:r>
              <a:rPr lang="en-GB" sz="1600"/>
              <a:t>Enhance patient care and satisfaction</a:t>
            </a:r>
          </a:p>
          <a:p>
            <a:r>
              <a:rPr lang="en-GB" sz="1600"/>
              <a:t>Feel valued and respected by the Trust</a:t>
            </a:r>
          </a:p>
          <a:p>
            <a:r>
              <a:rPr lang="en-GB" sz="1600"/>
              <a:t>Feel invested in and enhance future career aspirations</a:t>
            </a:r>
          </a:p>
          <a:p>
            <a:pPr marL="0" indent="0">
              <a:buNone/>
            </a:pPr>
            <a:r>
              <a:rPr lang="en-GB" sz="1600"/>
              <a:t>      </a:t>
            </a:r>
          </a:p>
          <a:p>
            <a:pPr marL="0" indent="0">
              <a:buNone/>
            </a:pPr>
            <a:endParaRPr lang="en-GB" sz="1600"/>
          </a:p>
          <a:p>
            <a:endParaRPr lang="en-GB" sz="1600"/>
          </a:p>
        </p:txBody>
      </p:sp>
    </p:spTree>
    <p:extLst>
      <p:ext uri="{BB962C8B-B14F-4D97-AF65-F5344CB8AC3E}">
        <p14:creationId xmlns:p14="http://schemas.microsoft.com/office/powerpoint/2010/main" val="83320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341708"/>
            <a:ext cx="8229600" cy="857250"/>
          </a:xfrm>
        </p:spPr>
        <p:txBody>
          <a:bodyPr>
            <a:normAutofit/>
          </a:bodyPr>
          <a:lstStyle/>
          <a:p>
            <a:r>
              <a:rPr lang="en-GB" dirty="0">
                <a:solidFill>
                  <a:srgbClr val="B80093"/>
                </a:solidFill>
              </a:rPr>
              <a:t>Session outcomes:</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62289" y="1196530"/>
            <a:ext cx="8229600" cy="3394472"/>
          </a:xfrm>
        </p:spPr>
        <p:txBody>
          <a:bodyPr vert="horz" lIns="91440" tIns="45720" rIns="91440" bIns="45720" rtlCol="0" anchor="t">
            <a:normAutofit fontScale="85000" lnSpcReduction="10000"/>
          </a:bodyPr>
          <a:lstStyle/>
          <a:p>
            <a:pPr marL="0" indent="0">
              <a:buNone/>
            </a:pPr>
            <a:r>
              <a:rPr lang="en-GB" sz="2000" dirty="0">
                <a:solidFill>
                  <a:srgbClr val="212121"/>
                </a:solidFill>
              </a:rPr>
              <a:t>Through completing this session, you will </a:t>
            </a:r>
            <a:r>
              <a:rPr lang="en-GB" sz="2000" dirty="0"/>
              <a:t>gain an understanding </a:t>
            </a:r>
            <a:r>
              <a:rPr lang="en-GB" sz="2000" dirty="0">
                <a:solidFill>
                  <a:srgbClr val="212121"/>
                </a:solidFill>
              </a:rPr>
              <a:t>of the </a:t>
            </a:r>
            <a:r>
              <a:rPr lang="en-GB" sz="2000" b="1" dirty="0">
                <a:solidFill>
                  <a:srgbClr val="212121"/>
                </a:solidFill>
              </a:rPr>
              <a:t>assessment stage </a:t>
            </a:r>
            <a:r>
              <a:rPr lang="en-GB" sz="2000" dirty="0">
                <a:solidFill>
                  <a:srgbClr val="212121"/>
                </a:solidFill>
              </a:rPr>
              <a:t>of preceptorship development</a:t>
            </a:r>
            <a:r>
              <a:rPr lang="en-GB" sz="2000" dirty="0">
                <a:solidFill>
                  <a:srgbClr val="FF0000"/>
                </a:solidFill>
              </a:rPr>
              <a:t>.</a:t>
            </a:r>
            <a:r>
              <a:rPr lang="en-GB" sz="2000" dirty="0">
                <a:solidFill>
                  <a:srgbClr val="212121"/>
                </a:solidFill>
              </a:rPr>
              <a:t> </a:t>
            </a:r>
          </a:p>
          <a:p>
            <a:pPr marL="0" indent="0">
              <a:buNone/>
            </a:pPr>
            <a:endParaRPr lang="en-GB" sz="2000" b="1" dirty="0">
              <a:solidFill>
                <a:srgbClr val="212121"/>
              </a:solidFill>
            </a:endParaRPr>
          </a:p>
          <a:p>
            <a:pPr marL="0" indent="0">
              <a:buNone/>
            </a:pPr>
            <a:r>
              <a:rPr lang="en-GB" sz="2000" b="1" dirty="0">
                <a:solidFill>
                  <a:srgbClr val="212121"/>
                </a:solidFill>
              </a:rPr>
              <a:t>By the end of this session you will:</a:t>
            </a:r>
          </a:p>
          <a:p>
            <a:r>
              <a:rPr lang="en-US" sz="2000" dirty="0"/>
              <a:t>understand the national and regional context</a:t>
            </a:r>
          </a:p>
          <a:p>
            <a:r>
              <a:rPr lang="en-GB" sz="2000" dirty="0">
                <a:solidFill>
                  <a:srgbClr val="212121"/>
                </a:solidFill>
              </a:rPr>
              <a:t>understand the process of workforce assessment </a:t>
            </a:r>
            <a:endParaRPr lang="en-GB" sz="2000" strike="sngStrike" dirty="0">
              <a:solidFill>
                <a:srgbClr val="212121"/>
              </a:solidFill>
            </a:endParaRPr>
          </a:p>
          <a:p>
            <a:r>
              <a:rPr lang="en-GB" sz="2000" dirty="0">
                <a:solidFill>
                  <a:srgbClr val="212121"/>
                </a:solidFill>
              </a:rPr>
              <a:t>be able to identify the information you need to complete a workforce assessment</a:t>
            </a:r>
          </a:p>
          <a:p>
            <a:r>
              <a:rPr lang="en-US" sz="2000" dirty="0"/>
              <a:t>understand your current workforce and identify your drivers for preceptorship</a:t>
            </a:r>
          </a:p>
          <a:p>
            <a:r>
              <a:rPr lang="en-US" sz="2000" dirty="0"/>
              <a:t>interpret your data within the assessment tool to influence design and delivery</a:t>
            </a:r>
          </a:p>
          <a:p>
            <a:r>
              <a:rPr lang="en-US" sz="2000" dirty="0"/>
              <a:t>use the data from the assessment tool to estimate cost of program delivery</a:t>
            </a:r>
            <a:endParaRPr lang="en-GB" dirty="0"/>
          </a:p>
          <a:p>
            <a:endParaRPr lang="en-GB" sz="2000" dirty="0">
              <a:solidFill>
                <a:srgbClr val="212121"/>
              </a:solidFill>
            </a:endParaRPr>
          </a:p>
          <a:p>
            <a:pPr marL="0" indent="0">
              <a:buNone/>
            </a:pPr>
            <a:endParaRPr lang="en-GB" sz="2000" dirty="0">
              <a:solidFill>
                <a:srgbClr val="B80093"/>
              </a:solidFill>
            </a:endParaRPr>
          </a:p>
          <a:p>
            <a:endParaRPr lang="en-US" sz="2000" dirty="0">
              <a:solidFill>
                <a:srgbClr val="B80093"/>
              </a:solidFill>
            </a:endParaRPr>
          </a:p>
          <a:p>
            <a:pPr marL="0" indent="0">
              <a:buNone/>
            </a:pPr>
            <a:endParaRPr lang="en-GB" sz="2400" b="1" dirty="0">
              <a:solidFill>
                <a:srgbClr val="B80093"/>
              </a:solidFill>
            </a:endParaRPr>
          </a:p>
        </p:txBody>
      </p:sp>
    </p:spTree>
    <p:extLst>
      <p:ext uri="{BB962C8B-B14F-4D97-AF65-F5344CB8AC3E}">
        <p14:creationId xmlns:p14="http://schemas.microsoft.com/office/powerpoint/2010/main" val="9187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842"/>
            <a:ext cx="8229600" cy="857250"/>
          </a:xfrm>
        </p:spPr>
        <p:txBody>
          <a:bodyPr>
            <a:normAutofit/>
          </a:bodyPr>
          <a:lstStyle/>
          <a:p>
            <a:r>
              <a:rPr lang="en-GB" sz="3200" cap="none">
                <a:solidFill>
                  <a:srgbClr val="B80093"/>
                </a:solidFill>
                <a:latin typeface="Arial" panose="020B0604020202020204" pitchFamily="34" charset="0"/>
                <a:cs typeface="Arial" panose="020B0604020202020204" pitchFamily="34" charset="0"/>
              </a:rPr>
              <a:t>Expected Outcomes</a:t>
            </a:r>
            <a:endParaRPr lang="en-GB" sz="3200">
              <a:solidFill>
                <a:srgbClr val="B800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15741"/>
            <a:ext cx="8229600" cy="3394472"/>
          </a:xfrm>
        </p:spPr>
        <p:txBody>
          <a:bodyPr vert="horz" lIns="91440" tIns="45720" rIns="91440" bIns="45720" rtlCol="0" anchor="t">
            <a:noAutofit/>
          </a:bodyPr>
          <a:lstStyle/>
          <a:p>
            <a:r>
              <a:rPr lang="en-GB" sz="1600"/>
              <a:t>Improved recruitment and retention rates</a:t>
            </a:r>
          </a:p>
          <a:p>
            <a:endParaRPr lang="en-GB" sz="1600"/>
          </a:p>
          <a:p>
            <a:r>
              <a:rPr lang="en-GB" sz="1600"/>
              <a:t>Reduced sickness absence</a:t>
            </a:r>
          </a:p>
          <a:p>
            <a:endParaRPr lang="en-GB" sz="1600"/>
          </a:p>
          <a:p>
            <a:r>
              <a:rPr lang="en-GB" sz="1600"/>
              <a:t>Enhanced patient experience</a:t>
            </a:r>
          </a:p>
          <a:p>
            <a:pPr marL="0" indent="0">
              <a:buNone/>
            </a:pPr>
            <a:endParaRPr lang="en-GB" sz="1600"/>
          </a:p>
          <a:p>
            <a:r>
              <a:rPr lang="en-GB" sz="1600"/>
              <a:t>Improved staff satisfaction</a:t>
            </a:r>
          </a:p>
          <a:p>
            <a:pPr marL="0" indent="0">
              <a:buNone/>
            </a:pPr>
            <a:endParaRPr lang="en-GB" sz="1600"/>
          </a:p>
        </p:txBody>
      </p:sp>
    </p:spTree>
    <p:extLst>
      <p:ext uri="{BB962C8B-B14F-4D97-AF65-F5344CB8AC3E}">
        <p14:creationId xmlns:p14="http://schemas.microsoft.com/office/powerpoint/2010/main" val="403718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cap="none">
                <a:solidFill>
                  <a:srgbClr val="B80093"/>
                </a:solidFill>
                <a:latin typeface="Arial" panose="020B0604020202020204" pitchFamily="34" charset="0"/>
                <a:cs typeface="Arial" panose="020B0604020202020204" pitchFamily="34" charset="0"/>
              </a:rPr>
              <a:t>BHRUT Band 5 Recruitment Data 2019</a:t>
            </a:r>
            <a:endParaRPr lang="en-GB" sz="3200">
              <a:solidFill>
                <a:srgbClr val="B80093"/>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586656" y="941309"/>
          <a:ext cx="5054336" cy="2124540"/>
        </p:xfrm>
        <a:graphic>
          <a:graphicData uri="http://schemas.openxmlformats.org/drawingml/2006/table">
            <a:tbl>
              <a:tblPr/>
              <a:tblGrid>
                <a:gridCol w="2670757">
                  <a:extLst>
                    <a:ext uri="{9D8B030D-6E8A-4147-A177-3AD203B41FA5}">
                      <a16:colId xmlns:a16="http://schemas.microsoft.com/office/drawing/2014/main" val="20000"/>
                    </a:ext>
                  </a:extLst>
                </a:gridCol>
                <a:gridCol w="2383579">
                  <a:extLst>
                    <a:ext uri="{9D8B030D-6E8A-4147-A177-3AD203B41FA5}">
                      <a16:colId xmlns:a16="http://schemas.microsoft.com/office/drawing/2014/main" val="20001"/>
                    </a:ext>
                  </a:extLst>
                </a:gridCol>
              </a:tblGrid>
              <a:tr h="190826">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Month</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Number of AHPs starting</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0"/>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January</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February</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May</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2</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June</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August</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10</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September</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20</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October</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November</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82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December</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2</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6271">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Grand Total</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52</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extLst/>
          </p:nvPr>
        </p:nvGraphicFramePr>
        <p:xfrm>
          <a:off x="586656" y="3180452"/>
          <a:ext cx="5070639" cy="1688787"/>
        </p:xfrm>
        <a:graphic>
          <a:graphicData uri="http://schemas.openxmlformats.org/drawingml/2006/table">
            <a:tbl>
              <a:tblPr/>
              <a:tblGrid>
                <a:gridCol w="2679372">
                  <a:extLst>
                    <a:ext uri="{9D8B030D-6E8A-4147-A177-3AD203B41FA5}">
                      <a16:colId xmlns:a16="http://schemas.microsoft.com/office/drawing/2014/main" val="20000"/>
                    </a:ext>
                  </a:extLst>
                </a:gridCol>
                <a:gridCol w="2391267">
                  <a:extLst>
                    <a:ext uri="{9D8B030D-6E8A-4147-A177-3AD203B41FA5}">
                      <a16:colId xmlns:a16="http://schemas.microsoft.com/office/drawing/2014/main" val="20001"/>
                    </a:ext>
                  </a:extLst>
                </a:gridCol>
              </a:tblGrid>
              <a:tr h="187523">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Professional</a:t>
                      </a:r>
                      <a:r>
                        <a:rPr lang="en-GB" sz="1200" b="1" i="0" u="none" strike="noStrike" baseline="0">
                          <a:solidFill>
                            <a:srgbClr val="000000"/>
                          </a:solidFill>
                          <a:effectLst/>
                          <a:latin typeface="Arial" panose="020B0604020202020204" pitchFamily="34" charset="0"/>
                          <a:cs typeface="Arial" panose="020B0604020202020204" pitchFamily="34" charset="0"/>
                        </a:rPr>
                        <a:t> Group</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6350" marR="6350"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Number by profession</a:t>
                      </a:r>
                    </a:p>
                  </a:txBody>
                  <a:tcPr marL="6350" marR="6350"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0"/>
                  </a:ext>
                </a:extLst>
              </a:tr>
              <a:tr h="148576">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Dietitian</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3</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576">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Occupational Therapist</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13</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8576">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Operating Department Practitioner</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8576">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Physiotherapist</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19</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8576">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Radiographer</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10</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8576">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Speech and Language Therapist</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3</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8576">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Therapeutic Radiographer</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3</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8481">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Grand Total</a:t>
                      </a:r>
                    </a:p>
                  </a:txBody>
                  <a:tcPr marL="6350" marR="6350"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52</a:t>
                      </a:r>
                    </a:p>
                  </a:txBody>
                  <a:tcPr marL="6350" marR="6350"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6995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none">
                <a:solidFill>
                  <a:srgbClr val="B80093"/>
                </a:solidFill>
                <a:latin typeface="Arial" panose="020B0604020202020204" pitchFamily="34" charset="0"/>
                <a:cs typeface="Arial" panose="020B0604020202020204" pitchFamily="34" charset="0"/>
              </a:rPr>
              <a:t>Identifying Key Stakeholders </a:t>
            </a:r>
            <a:endParaRPr lang="en-GB" sz="3200">
              <a:solidFill>
                <a:srgbClr val="B800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vert="horz" lIns="91440" tIns="45720" rIns="91440" bIns="45720" rtlCol="0" anchor="t">
            <a:noAutofit/>
          </a:bodyPr>
          <a:lstStyle/>
          <a:p>
            <a:r>
              <a:rPr lang="en-GB" sz="1600"/>
              <a:t>Senior AHP Leads</a:t>
            </a:r>
          </a:p>
          <a:p>
            <a:endParaRPr lang="en-GB" sz="1600"/>
          </a:p>
          <a:p>
            <a:r>
              <a:rPr lang="en-GB" sz="1600"/>
              <a:t>AHP Professional Leads</a:t>
            </a:r>
          </a:p>
          <a:p>
            <a:endParaRPr lang="en-GB" sz="1600"/>
          </a:p>
          <a:p>
            <a:r>
              <a:rPr lang="en-GB" sz="1600"/>
              <a:t>AHP’s with a particular interest in Education</a:t>
            </a:r>
          </a:p>
          <a:p>
            <a:pPr marL="0" indent="0">
              <a:buNone/>
            </a:pPr>
            <a:endParaRPr lang="en-GB" sz="1600"/>
          </a:p>
          <a:p>
            <a:r>
              <a:rPr lang="en-GB" sz="1600"/>
              <a:t>Newly registered Band 5 AHP’s</a:t>
            </a:r>
          </a:p>
          <a:p>
            <a:endParaRPr lang="en-GB" sz="1600"/>
          </a:p>
          <a:p>
            <a:endParaRPr lang="en-GB" sz="1600"/>
          </a:p>
          <a:p>
            <a:endParaRPr lang="en-GB" sz="1600"/>
          </a:p>
          <a:p>
            <a:pPr marL="0" indent="0">
              <a:buNone/>
            </a:pPr>
            <a:endParaRPr lang="en-GB" sz="1600"/>
          </a:p>
        </p:txBody>
      </p:sp>
    </p:spTree>
    <p:extLst>
      <p:ext uri="{BB962C8B-B14F-4D97-AF65-F5344CB8AC3E}">
        <p14:creationId xmlns:p14="http://schemas.microsoft.com/office/powerpoint/2010/main" val="252470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13502"/>
            <a:ext cx="8229600" cy="857250"/>
          </a:xfrm>
        </p:spPr>
        <p:txBody>
          <a:bodyPr>
            <a:normAutofit/>
          </a:bodyPr>
          <a:lstStyle/>
          <a:p>
            <a:r>
              <a:rPr lang="en-GB" sz="3200" cap="none">
                <a:solidFill>
                  <a:srgbClr val="B80093"/>
                </a:solidFill>
                <a:latin typeface="Arial" panose="020B0604020202020204" pitchFamily="34" charset="0"/>
                <a:cs typeface="Arial" panose="020B0604020202020204" pitchFamily="34" charset="0"/>
              </a:rPr>
              <a:t>Stakeholder Involvement BHRUT </a:t>
            </a:r>
            <a:endParaRPr lang="en-GB" sz="3200">
              <a:solidFill>
                <a:srgbClr val="B80093"/>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338819" y="958961"/>
          <a:ext cx="8466362" cy="4074720"/>
        </p:xfrm>
        <a:graphic>
          <a:graphicData uri="http://schemas.openxmlformats.org/drawingml/2006/table">
            <a:tbl>
              <a:tblPr firstRow="1" firstCol="1" bandRow="1"/>
              <a:tblGrid>
                <a:gridCol w="8466362">
                  <a:extLst>
                    <a:ext uri="{9D8B030D-6E8A-4147-A177-3AD203B41FA5}">
                      <a16:colId xmlns:a16="http://schemas.microsoft.com/office/drawing/2014/main" val="20000"/>
                    </a:ext>
                  </a:extLst>
                </a:gridCol>
              </a:tblGrid>
              <a:tr h="217473">
                <a:tc>
                  <a:txBody>
                    <a:bodyPr/>
                    <a:lstStyle/>
                    <a:p>
                      <a:pPr marL="342900" lvl="0" indent="-342900">
                        <a:lnSpc>
                          <a:spcPct val="115000"/>
                        </a:lnSpc>
                        <a:spcAft>
                          <a:spcPts val="0"/>
                        </a:spcAft>
                        <a:buFont typeface="+mj-lt"/>
                        <a:buAutoNum type="arabicPeriod"/>
                      </a:pPr>
                      <a:r>
                        <a:rPr lang="en-GB" sz="1600" b="1">
                          <a:effectLst/>
                          <a:latin typeface="Arial" panose="020B0604020202020204" pitchFamily="34" charset="0"/>
                          <a:ea typeface="Calibri"/>
                          <a:cs typeface="Arial" panose="020B0604020202020204" pitchFamily="34" charset="0"/>
                        </a:rPr>
                        <a:t>How can the current programme be adapted to meet the needs of AHPs?</a:t>
                      </a:r>
                    </a:p>
                  </a:txBody>
                  <a:tcPr marL="65743" marR="65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921506">
                <a:tc>
                  <a:txBody>
                    <a:bodyPr/>
                    <a:lstStyle/>
                    <a:p>
                      <a:pPr marL="342900" lvl="0" indent="-342900">
                        <a:lnSpc>
                          <a:spcPct val="115000"/>
                        </a:lnSpc>
                        <a:spcAft>
                          <a:spcPts val="0"/>
                        </a:spcAft>
                        <a:buFont typeface="Symbol"/>
                        <a:buChar char=""/>
                      </a:pPr>
                      <a:r>
                        <a:rPr lang="en-GB" sz="1600" b="0">
                          <a:effectLst/>
                          <a:latin typeface="Arial" panose="020B0604020202020204" pitchFamily="34" charset="0"/>
                          <a:ea typeface="Calibri"/>
                          <a:cs typeface="Arial" panose="020B0604020202020204" pitchFamily="34" charset="0"/>
                        </a:rPr>
                        <a:t>While generic topics overlaps there needs to be a way to ensure profession specific learning is included with enough flexibility to incorporate the variety</a:t>
                      </a:r>
                    </a:p>
                    <a:p>
                      <a:pPr marL="342900" lvl="0" indent="-342900">
                        <a:lnSpc>
                          <a:spcPct val="115000"/>
                        </a:lnSpc>
                        <a:spcAft>
                          <a:spcPts val="0"/>
                        </a:spcAft>
                        <a:buFont typeface="Symbol"/>
                        <a:buChar char=""/>
                      </a:pPr>
                      <a:r>
                        <a:rPr lang="en-GB" sz="1600" b="0">
                          <a:effectLst/>
                          <a:latin typeface="Arial" panose="020B0604020202020204" pitchFamily="34" charset="0"/>
                          <a:ea typeface="Calibri"/>
                          <a:cs typeface="Arial" panose="020B0604020202020204" pitchFamily="34" charset="0"/>
                        </a:rPr>
                        <a:t>Need to consider that staff are rotational so will all have different experiences in the first two months of their registration</a:t>
                      </a:r>
                    </a:p>
                  </a:txBody>
                  <a:tcPr marL="65743" marR="65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8276">
                <a:tc>
                  <a:txBody>
                    <a:bodyPr/>
                    <a:lstStyle/>
                    <a:p>
                      <a:pPr marL="0" lvl="0" indent="0">
                        <a:lnSpc>
                          <a:spcPct val="115000"/>
                        </a:lnSpc>
                        <a:spcAft>
                          <a:spcPts val="0"/>
                        </a:spcAft>
                        <a:buFont typeface="+mj-lt"/>
                        <a:buNone/>
                      </a:pPr>
                      <a:r>
                        <a:rPr lang="en-GB" sz="1600" b="1">
                          <a:effectLst/>
                          <a:latin typeface="Arial" panose="020B0604020202020204" pitchFamily="34" charset="0"/>
                          <a:ea typeface="Calibri"/>
                          <a:cs typeface="Arial" panose="020B0604020202020204" pitchFamily="34" charset="0"/>
                        </a:rPr>
                        <a:t>2.      What challenges may arise when implementing the current structure for AHPs?</a:t>
                      </a:r>
                    </a:p>
                  </a:txBody>
                  <a:tcPr marL="65743" marR="65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2"/>
                  </a:ext>
                </a:extLst>
              </a:tr>
              <a:tr h="1246693">
                <a:tc>
                  <a:txBody>
                    <a:bodyPr/>
                    <a:lstStyle/>
                    <a:p>
                      <a:pPr marL="342900" lvl="0" indent="-342900">
                        <a:lnSpc>
                          <a:spcPct val="115000"/>
                        </a:lnSpc>
                        <a:spcAft>
                          <a:spcPts val="0"/>
                        </a:spcAft>
                        <a:buFont typeface="Symbol"/>
                        <a:buChar char=""/>
                      </a:pPr>
                      <a:r>
                        <a:rPr lang="en-GB" sz="1600" b="0">
                          <a:effectLst/>
                          <a:latin typeface="Arial" panose="020B0604020202020204" pitchFamily="34" charset="0"/>
                          <a:ea typeface="Calibri"/>
                          <a:cs typeface="Arial" panose="020B0604020202020204" pitchFamily="34" charset="0"/>
                        </a:rPr>
                        <a:t>Variety of AHPs make it difficult to ensure that each AHP profession has a clear definition of their specific objectives on the programme and a framework to meet them</a:t>
                      </a:r>
                    </a:p>
                    <a:p>
                      <a:pPr marL="342900" lvl="0" indent="-342900">
                        <a:lnSpc>
                          <a:spcPct val="115000"/>
                        </a:lnSpc>
                        <a:spcAft>
                          <a:spcPts val="0"/>
                        </a:spcAft>
                        <a:buFont typeface="Symbol"/>
                        <a:buChar char=""/>
                      </a:pPr>
                      <a:r>
                        <a:rPr lang="en-GB" sz="1600" b="0">
                          <a:effectLst/>
                          <a:latin typeface="Arial" panose="020B0604020202020204" pitchFamily="34" charset="0"/>
                          <a:ea typeface="Calibri"/>
                          <a:cs typeface="Arial" panose="020B0604020202020204" pitchFamily="34" charset="0"/>
                        </a:rPr>
                        <a:t>Obtaining suitable number of AHPs to run the programme as recruitment is sparse in comparison to nursing</a:t>
                      </a:r>
                    </a:p>
                    <a:p>
                      <a:pPr marL="342900" lvl="0" indent="-342900">
                        <a:lnSpc>
                          <a:spcPct val="115000"/>
                        </a:lnSpc>
                        <a:spcAft>
                          <a:spcPts val="0"/>
                        </a:spcAft>
                        <a:buFont typeface="Symbol"/>
                        <a:buChar char=""/>
                      </a:pPr>
                      <a:r>
                        <a:rPr lang="en-GB" sz="1600" b="0">
                          <a:effectLst/>
                          <a:latin typeface="Arial" panose="020B0604020202020204" pitchFamily="34" charset="0"/>
                          <a:ea typeface="Calibri"/>
                          <a:cs typeface="Arial" panose="020B0604020202020204" pitchFamily="34" charset="0"/>
                        </a:rPr>
                        <a:t>Time for AHPs to attend the sessions due to low staffing in the department </a:t>
                      </a:r>
                    </a:p>
                  </a:txBody>
                  <a:tcPr marL="65743" marR="65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6357">
                <a:tc>
                  <a:txBody>
                    <a:bodyPr/>
                    <a:lstStyle/>
                    <a:p>
                      <a:pPr marL="0" lvl="0" indent="0">
                        <a:lnSpc>
                          <a:spcPct val="115000"/>
                        </a:lnSpc>
                        <a:spcAft>
                          <a:spcPts val="0"/>
                        </a:spcAft>
                        <a:buFont typeface="+mj-lt"/>
                        <a:buNone/>
                      </a:pPr>
                      <a:r>
                        <a:rPr lang="en-GB" sz="1600" b="1">
                          <a:effectLst/>
                          <a:latin typeface="Arial" panose="020B0604020202020204" pitchFamily="34" charset="0"/>
                          <a:ea typeface="Calibri"/>
                          <a:cs typeface="Arial" panose="020B0604020202020204" pitchFamily="34" charset="0"/>
                        </a:rPr>
                        <a:t>3.       How do you suggest we work together to achieve a well-tailored AHP Preceptorship?</a:t>
                      </a:r>
                    </a:p>
                  </a:txBody>
                  <a:tcPr marL="65743" marR="65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504000">
                <a:tc>
                  <a:txBody>
                    <a:bodyPr/>
                    <a:lstStyle/>
                    <a:p>
                      <a:pPr marL="342900" lvl="0" indent="-342900">
                        <a:lnSpc>
                          <a:spcPct val="115000"/>
                        </a:lnSpc>
                        <a:spcAft>
                          <a:spcPts val="0"/>
                        </a:spcAft>
                        <a:buFont typeface="Symbol"/>
                        <a:buChar char=""/>
                      </a:pPr>
                      <a:r>
                        <a:rPr lang="en-GB" sz="1600" b="0">
                          <a:effectLst/>
                          <a:latin typeface="Arial" panose="020B0604020202020204" pitchFamily="34" charset="0"/>
                          <a:ea typeface="Calibri"/>
                          <a:cs typeface="Arial" panose="020B0604020202020204" pitchFamily="34" charset="0"/>
                        </a:rPr>
                        <a:t>Set a generic framework and allow individual professions to incorporate specific areas as needed</a:t>
                      </a:r>
                    </a:p>
                  </a:txBody>
                  <a:tcPr marL="65743" marR="65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725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87"/>
            <a:ext cx="8229600" cy="857250"/>
          </a:xfrm>
        </p:spPr>
        <p:txBody>
          <a:bodyPr>
            <a:normAutofit fontScale="90000"/>
          </a:bodyPr>
          <a:lstStyle/>
          <a:p>
            <a:r>
              <a:rPr lang="en-GB" sz="3200" cap="none">
                <a:solidFill>
                  <a:srgbClr val="B80093"/>
                </a:solidFill>
                <a:latin typeface="Arial" panose="020B0604020202020204" pitchFamily="34" charset="0"/>
                <a:cs typeface="Arial" panose="020B0604020202020204" pitchFamily="34" charset="0"/>
              </a:rPr>
              <a:t>Stakeholder Involvement North Middlesex University Hospital </a:t>
            </a:r>
            <a:endParaRPr lang="en-GB" sz="3200">
              <a:solidFill>
                <a:srgbClr val="B8009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34886"/>
            <a:ext cx="8229600" cy="3394472"/>
          </a:xfrm>
        </p:spPr>
        <p:txBody>
          <a:bodyPr vert="horz" lIns="91440" tIns="45720" rIns="91440" bIns="45720" rtlCol="0" anchor="t">
            <a:normAutofit/>
          </a:bodyPr>
          <a:lstStyle/>
          <a:p>
            <a:r>
              <a:rPr lang="en-GB" sz="1600"/>
              <a:t>Reassessed current Nursing and Midwifery programme, needed revising</a:t>
            </a:r>
          </a:p>
          <a:p>
            <a:r>
              <a:rPr lang="en-GB" sz="1600"/>
              <a:t>Started from scratch to build a Multi-Professional Programme</a:t>
            </a:r>
          </a:p>
          <a:p>
            <a:r>
              <a:rPr lang="en-GB" sz="1600"/>
              <a:t>Questionnaire’s sent to AHP Professional Lead’s and current band 5’s</a:t>
            </a:r>
          </a:p>
          <a:p>
            <a:r>
              <a:rPr lang="en-GB" sz="1600"/>
              <a:t>Based on the 4 pillars of Practice and 9 HEE Career domains   </a:t>
            </a:r>
          </a:p>
        </p:txBody>
      </p:sp>
    </p:spTree>
    <p:extLst>
      <p:ext uri="{BB962C8B-B14F-4D97-AF65-F5344CB8AC3E}">
        <p14:creationId xmlns:p14="http://schemas.microsoft.com/office/powerpoint/2010/main" val="191517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963" y="-168473"/>
            <a:ext cx="7230685" cy="516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985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7140376"/>
              </p:ext>
            </p:extLst>
          </p:nvPr>
        </p:nvGraphicFramePr>
        <p:xfrm>
          <a:off x="1339453" y="187523"/>
          <a:ext cx="6184534" cy="4865612"/>
        </p:xfrm>
        <a:graphic>
          <a:graphicData uri="http://schemas.openxmlformats.org/drawingml/2006/table">
            <a:tbl>
              <a:tblPr firstRow="1" firstCol="1" bandRow="1"/>
              <a:tblGrid>
                <a:gridCol w="2981954">
                  <a:extLst>
                    <a:ext uri="{9D8B030D-6E8A-4147-A177-3AD203B41FA5}">
                      <a16:colId xmlns:a16="http://schemas.microsoft.com/office/drawing/2014/main" val="20000"/>
                    </a:ext>
                  </a:extLst>
                </a:gridCol>
                <a:gridCol w="331327">
                  <a:extLst>
                    <a:ext uri="{9D8B030D-6E8A-4147-A177-3AD203B41FA5}">
                      <a16:colId xmlns:a16="http://schemas.microsoft.com/office/drawing/2014/main" val="20001"/>
                    </a:ext>
                  </a:extLst>
                </a:gridCol>
                <a:gridCol w="2871253">
                  <a:extLst>
                    <a:ext uri="{9D8B030D-6E8A-4147-A177-3AD203B41FA5}">
                      <a16:colId xmlns:a16="http://schemas.microsoft.com/office/drawing/2014/main" val="20002"/>
                    </a:ext>
                  </a:extLst>
                </a:gridCol>
              </a:tblGrid>
              <a:tr h="339066">
                <a:tc>
                  <a:txBody>
                    <a:bodyPr/>
                    <a:lstStyle/>
                    <a:p>
                      <a:pPr algn="l">
                        <a:lnSpc>
                          <a:spcPct val="115000"/>
                        </a:lnSpc>
                        <a:spcAft>
                          <a:spcPts val="0"/>
                        </a:spcAft>
                      </a:pPr>
                      <a:r>
                        <a:rPr lang="en-GB" sz="1200" dirty="0">
                          <a:effectLst/>
                          <a:latin typeface="Calibri"/>
                          <a:ea typeface="Calibri"/>
                          <a:cs typeface="Times New Roman"/>
                        </a:rPr>
                        <a:t>Topic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r>
                        <a:rPr lang="en-GB" sz="1200"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r>
                        <a:rPr lang="en-GB" sz="1200" dirty="0">
                          <a:effectLst/>
                          <a:latin typeface="Calibri"/>
                          <a:ea typeface="Calibri"/>
                          <a:cs typeface="Times New Roman"/>
                        </a:rPr>
                        <a:t>Topic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237347">
                <a:tc>
                  <a:txBody>
                    <a:bodyPr/>
                    <a:lstStyle/>
                    <a:p>
                      <a:pPr algn="l">
                        <a:lnSpc>
                          <a:spcPct val="115000"/>
                        </a:lnSpc>
                        <a:spcAft>
                          <a:spcPts val="0"/>
                        </a:spcAft>
                      </a:pPr>
                      <a:r>
                        <a:rPr lang="en-GB" sz="1200" dirty="0">
                          <a:effectLst/>
                          <a:latin typeface="Calibri"/>
                          <a:ea typeface="Calibri"/>
                          <a:cs typeface="Times New Roman"/>
                        </a:rPr>
                        <a:t>Patient / Carer Experience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Career development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7347">
                <a:tc>
                  <a:txBody>
                    <a:bodyPr/>
                    <a:lstStyle/>
                    <a:p>
                      <a:pPr algn="l">
                        <a:lnSpc>
                          <a:spcPct val="115000"/>
                        </a:lnSpc>
                        <a:spcAft>
                          <a:spcPts val="0"/>
                        </a:spcAft>
                      </a:pPr>
                      <a:r>
                        <a:rPr lang="en-GB" sz="1200" dirty="0">
                          <a:effectLst/>
                          <a:latin typeface="Calibri"/>
                          <a:ea typeface="Calibri"/>
                          <a:cs typeface="Times New Roman"/>
                        </a:rPr>
                        <a:t>Accountability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Rotational programmes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7347">
                <a:tc>
                  <a:txBody>
                    <a:bodyPr/>
                    <a:lstStyle/>
                    <a:p>
                      <a:pPr algn="l">
                        <a:lnSpc>
                          <a:spcPct val="115000"/>
                        </a:lnSpc>
                        <a:spcAft>
                          <a:spcPts val="0"/>
                        </a:spcAft>
                      </a:pPr>
                      <a:r>
                        <a:rPr lang="en-GB" sz="1200" dirty="0">
                          <a:effectLst/>
                          <a:latin typeface="Calibri"/>
                          <a:ea typeface="Calibri"/>
                          <a:cs typeface="Times New Roman"/>
                        </a:rPr>
                        <a:t>Delegation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Appraisal and PDP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7347">
                <a:tc>
                  <a:txBody>
                    <a:bodyPr/>
                    <a:lstStyle/>
                    <a:p>
                      <a:pPr algn="l">
                        <a:lnSpc>
                          <a:spcPct val="115000"/>
                        </a:lnSpc>
                        <a:spcAft>
                          <a:spcPts val="0"/>
                        </a:spcAft>
                      </a:pPr>
                      <a:r>
                        <a:rPr lang="en-GB" sz="1200" dirty="0">
                          <a:effectLst/>
                          <a:latin typeface="Calibri"/>
                          <a:ea typeface="Calibri"/>
                          <a:cs typeface="Times New Roman"/>
                        </a:rPr>
                        <a:t>Effective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Re-registration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7347">
                <a:tc>
                  <a:txBody>
                    <a:bodyPr/>
                    <a:lstStyle/>
                    <a:p>
                      <a:pPr algn="l">
                        <a:lnSpc>
                          <a:spcPct val="115000"/>
                        </a:lnSpc>
                        <a:spcAft>
                          <a:spcPts val="0"/>
                        </a:spcAft>
                      </a:pPr>
                      <a:r>
                        <a:rPr lang="en-GB" sz="1200" dirty="0">
                          <a:effectLst/>
                          <a:latin typeface="Calibri"/>
                          <a:ea typeface="Calibri"/>
                          <a:cs typeface="Times New Roman"/>
                        </a:rPr>
                        <a:t>Prioritisation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CPD and lifelong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347">
                <a:tc>
                  <a:txBody>
                    <a:bodyPr/>
                    <a:lstStyle/>
                    <a:p>
                      <a:pPr algn="l">
                        <a:lnSpc>
                          <a:spcPct val="115000"/>
                        </a:lnSpc>
                        <a:spcAft>
                          <a:spcPts val="0"/>
                        </a:spcAft>
                      </a:pPr>
                      <a:r>
                        <a:rPr lang="en-GB" sz="1200" dirty="0">
                          <a:effectLst/>
                          <a:latin typeface="Calibri"/>
                          <a:ea typeface="Calibri"/>
                          <a:cs typeface="Times New Roman"/>
                        </a:rPr>
                        <a:t>Time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Clinical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7347">
                <a:tc>
                  <a:txBody>
                    <a:bodyPr/>
                    <a:lstStyle/>
                    <a:p>
                      <a:pPr algn="l">
                        <a:lnSpc>
                          <a:spcPct val="115000"/>
                        </a:lnSpc>
                        <a:spcAft>
                          <a:spcPts val="0"/>
                        </a:spcAft>
                      </a:pPr>
                      <a:r>
                        <a:rPr lang="en-GB" sz="1200" dirty="0">
                          <a:effectLst/>
                          <a:latin typeface="Calibri"/>
                          <a:ea typeface="Calibri"/>
                          <a:cs typeface="Times New Roman"/>
                        </a:rPr>
                        <a:t>Professional Documentation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Managing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7347">
                <a:tc>
                  <a:txBody>
                    <a:bodyPr/>
                    <a:lstStyle/>
                    <a:p>
                      <a:pPr algn="l">
                        <a:lnSpc>
                          <a:spcPct val="115000"/>
                        </a:lnSpc>
                        <a:spcAft>
                          <a:spcPts val="0"/>
                        </a:spcAft>
                      </a:pPr>
                      <a:r>
                        <a:rPr lang="en-GB" sz="1200" dirty="0">
                          <a:effectLst/>
                          <a:latin typeface="Calibri"/>
                          <a:ea typeface="Calibri"/>
                          <a:cs typeface="Times New Roman"/>
                        </a:rPr>
                        <a:t>Introduction to supervisor role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Dealing with complaints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7347">
                <a:tc>
                  <a:txBody>
                    <a:bodyPr/>
                    <a:lstStyle/>
                    <a:p>
                      <a:pPr algn="l">
                        <a:lnSpc>
                          <a:spcPct val="115000"/>
                        </a:lnSpc>
                        <a:spcAft>
                          <a:spcPts val="0"/>
                        </a:spcAft>
                      </a:pPr>
                      <a:r>
                        <a:rPr lang="en-GB" sz="1200" dirty="0">
                          <a:effectLst/>
                          <a:latin typeface="Calibri"/>
                          <a:ea typeface="Calibri"/>
                          <a:cs typeface="Times New Roman"/>
                        </a:rPr>
                        <a:t>Discharge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Clinical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7347">
                <a:tc>
                  <a:txBody>
                    <a:bodyPr/>
                    <a:lstStyle/>
                    <a:p>
                      <a:pPr algn="l">
                        <a:lnSpc>
                          <a:spcPct val="115000"/>
                        </a:lnSpc>
                        <a:spcAft>
                          <a:spcPts val="0"/>
                        </a:spcAft>
                      </a:pPr>
                      <a:r>
                        <a:rPr lang="en-GB" sz="1200" dirty="0">
                          <a:effectLst/>
                          <a:latin typeface="Calibri"/>
                          <a:ea typeface="Calibri"/>
                          <a:cs typeface="Times New Roman"/>
                        </a:rPr>
                        <a:t>Patient 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Models of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91647">
                <a:tc>
                  <a:txBody>
                    <a:bodyPr/>
                    <a:lstStyle/>
                    <a:p>
                      <a:pPr algn="l">
                        <a:lnSpc>
                          <a:spcPct val="115000"/>
                        </a:lnSpc>
                        <a:spcAft>
                          <a:spcPts val="0"/>
                        </a:spcAft>
                      </a:pPr>
                      <a:r>
                        <a:rPr lang="en-GB" sz="1200" dirty="0">
                          <a:effectLst/>
                          <a:latin typeface="Calibri"/>
                          <a:ea typeface="Calibri"/>
                          <a:cs typeface="Times New Roman"/>
                        </a:rPr>
                        <a:t>Recognising a deteriorating patient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Action learning sets (reflective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7347">
                <a:tc>
                  <a:txBody>
                    <a:bodyPr/>
                    <a:lstStyle/>
                    <a:p>
                      <a:pPr algn="l">
                        <a:lnSpc>
                          <a:spcPct val="115000"/>
                        </a:lnSpc>
                        <a:spcAft>
                          <a:spcPts val="0"/>
                        </a:spcAft>
                      </a:pPr>
                      <a:r>
                        <a:rPr lang="en-GB" sz="1200" dirty="0">
                          <a:effectLst/>
                          <a:latin typeface="Calibri"/>
                          <a:ea typeface="Calibri"/>
                          <a:cs typeface="Times New Roman"/>
                        </a:rPr>
                        <a:t>Mental health, DOLS, sectioning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Advocacy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7347">
                <a:tc>
                  <a:txBody>
                    <a:bodyPr/>
                    <a:lstStyle/>
                    <a:p>
                      <a:pPr algn="l">
                        <a:lnSpc>
                          <a:spcPct val="115000"/>
                        </a:lnSpc>
                        <a:spcAft>
                          <a:spcPts val="0"/>
                        </a:spcAft>
                      </a:pPr>
                      <a:r>
                        <a:rPr lang="en-GB" sz="1200" dirty="0">
                          <a:effectLst/>
                          <a:latin typeface="Calibri"/>
                          <a:ea typeface="Calibri"/>
                          <a:cs typeface="Times New Roman"/>
                        </a:rPr>
                        <a:t>Whistleblowing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7347">
                <a:tc>
                  <a:txBody>
                    <a:bodyPr/>
                    <a:lstStyle/>
                    <a:p>
                      <a:pPr algn="l">
                        <a:lnSpc>
                          <a:spcPct val="115000"/>
                        </a:lnSpc>
                        <a:spcAft>
                          <a:spcPts val="0"/>
                        </a:spcAft>
                      </a:pPr>
                      <a:r>
                        <a:rPr lang="en-GB" sz="1200" dirty="0">
                          <a:effectLst/>
                          <a:latin typeface="Calibri"/>
                          <a:ea typeface="Calibri"/>
                          <a:cs typeface="Times New Roman"/>
                        </a:rPr>
                        <a:t>Assertiveness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Difficult conversations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7347">
                <a:tc>
                  <a:txBody>
                    <a:bodyPr/>
                    <a:lstStyle/>
                    <a:p>
                      <a:pPr algn="l">
                        <a:lnSpc>
                          <a:spcPct val="115000"/>
                        </a:lnSpc>
                        <a:spcAft>
                          <a:spcPts val="0"/>
                        </a:spcAft>
                      </a:pPr>
                      <a:r>
                        <a:rPr lang="en-GB" sz="1200" dirty="0">
                          <a:effectLst/>
                          <a:latin typeface="Calibri"/>
                          <a:ea typeface="Calibri"/>
                          <a:cs typeface="Times New Roman"/>
                        </a:rPr>
                        <a:t>Personal Resilience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Quality improvement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7347">
                <a:tc>
                  <a:txBody>
                    <a:bodyPr/>
                    <a:lstStyle/>
                    <a:p>
                      <a:pPr algn="l">
                        <a:lnSpc>
                          <a:spcPct val="115000"/>
                        </a:lnSpc>
                        <a:spcAft>
                          <a:spcPts val="0"/>
                        </a:spcAft>
                      </a:pPr>
                      <a:r>
                        <a:rPr lang="en-GB" sz="1200" dirty="0">
                          <a:effectLst/>
                          <a:latin typeface="Calibri"/>
                          <a:ea typeface="Calibri"/>
                          <a:cs typeface="Times New Roman"/>
                        </a:rPr>
                        <a:t>Team working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7347">
                <a:tc>
                  <a:txBody>
                    <a:bodyPr/>
                    <a:lstStyle/>
                    <a:p>
                      <a:pPr algn="l">
                        <a:lnSpc>
                          <a:spcPct val="115000"/>
                        </a:lnSpc>
                        <a:spcAft>
                          <a:spcPts val="0"/>
                        </a:spcAft>
                      </a:pPr>
                      <a:r>
                        <a:rPr lang="en-GB" sz="1200" dirty="0">
                          <a:effectLst/>
                          <a:latin typeface="Calibri"/>
                          <a:ea typeface="Calibri"/>
                          <a:cs typeface="Times New Roman"/>
                        </a:rPr>
                        <a:t>Your role within the team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Improving health (primary prevention)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7347">
                <a:tc>
                  <a:txBody>
                    <a:bodyPr/>
                    <a:lstStyle/>
                    <a:p>
                      <a:pPr algn="l">
                        <a:lnSpc>
                          <a:spcPct val="115000"/>
                        </a:lnSpc>
                        <a:spcAft>
                          <a:spcPts val="0"/>
                        </a:spcAft>
                      </a:pPr>
                      <a:r>
                        <a:rPr lang="en-GB" sz="1200" dirty="0">
                          <a:effectLst/>
                          <a:latin typeface="Calibri"/>
                          <a:ea typeface="Calibri"/>
                          <a:cs typeface="Times New Roman"/>
                        </a:rPr>
                        <a:t>Leadership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200" dirty="0">
                          <a:effectLst/>
                          <a:latin typeface="Calibri"/>
                          <a:ea typeface="Calibri"/>
                          <a:cs typeface="Times New Roman"/>
                        </a:rPr>
                        <a:t>Simulation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787395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94085"/>
            <a:ext cx="8229600" cy="857250"/>
          </a:xfrm>
        </p:spPr>
        <p:txBody>
          <a:bodyPr>
            <a:normAutofit/>
          </a:bodyPr>
          <a:lstStyle/>
          <a:p>
            <a:r>
              <a:rPr lang="en-GB" sz="3200" cap="none">
                <a:solidFill>
                  <a:srgbClr val="B80093"/>
                </a:solidFill>
                <a:latin typeface="Arial" panose="020B0604020202020204" pitchFamily="34" charset="0"/>
                <a:cs typeface="Arial" panose="020B0604020202020204" pitchFamily="34" charset="0"/>
              </a:rPr>
              <a:t>Resources </a:t>
            </a:r>
            <a:endParaRPr lang="en-GB" sz="3200">
              <a:solidFill>
                <a:srgbClr val="B80093"/>
              </a:solidFill>
              <a:latin typeface="Arial" panose="020B0604020202020204" pitchFamily="34" charset="0"/>
              <a:cs typeface="Arial" panose="020B0604020202020204" pitchFamily="34" charset="0"/>
            </a:endParaRPr>
          </a:p>
        </p:txBody>
      </p:sp>
      <p:sp>
        <p:nvSpPr>
          <p:cNvPr id="4" name="Text Placeholder 3"/>
          <p:cNvSpPr>
            <a:spLocks noGrp="1"/>
          </p:cNvSpPr>
          <p:nvPr>
            <p:ph type="body" idx="1"/>
          </p:nvPr>
        </p:nvSpPr>
        <p:spPr/>
        <p:txBody>
          <a:bodyPr/>
          <a:lstStyle/>
          <a:p>
            <a:r>
              <a:rPr lang="en-GB"/>
              <a:t>BHRUT</a:t>
            </a:r>
          </a:p>
        </p:txBody>
      </p:sp>
      <p:sp>
        <p:nvSpPr>
          <p:cNvPr id="3" name="Content Placeholder 2"/>
          <p:cNvSpPr>
            <a:spLocks noGrp="1"/>
          </p:cNvSpPr>
          <p:nvPr>
            <p:ph sz="half" idx="2"/>
          </p:nvPr>
        </p:nvSpPr>
        <p:spPr/>
        <p:txBody>
          <a:bodyPr vert="horz" lIns="91440" tIns="45720" rIns="91440" bIns="45720" rtlCol="0" anchor="t">
            <a:normAutofit/>
          </a:bodyPr>
          <a:lstStyle/>
          <a:p>
            <a:r>
              <a:rPr lang="en-GB" sz="1600"/>
              <a:t>Trust Preceptorship Lead already in post </a:t>
            </a:r>
          </a:p>
          <a:p>
            <a:r>
              <a:rPr lang="en-GB" sz="1600"/>
              <a:t>Preceptorship Team expanded in preparation of increased workload</a:t>
            </a:r>
          </a:p>
          <a:p>
            <a:r>
              <a:rPr lang="en-GB" sz="1600"/>
              <a:t>AHP Education Lead recruited </a:t>
            </a:r>
          </a:p>
          <a:p>
            <a:r>
              <a:rPr lang="en-GB" sz="1600"/>
              <a:t>Project Manager </a:t>
            </a:r>
          </a:p>
          <a:p>
            <a:r>
              <a:rPr lang="en-GB" sz="1600"/>
              <a:t>Continuous Improvement Team </a:t>
            </a:r>
          </a:p>
          <a:p>
            <a:endParaRPr lang="en-GB" sz="1600"/>
          </a:p>
          <a:p>
            <a:endParaRPr lang="en-GB" sz="1600"/>
          </a:p>
          <a:p>
            <a:endParaRPr lang="en-GB" sz="1600"/>
          </a:p>
        </p:txBody>
      </p:sp>
      <p:sp>
        <p:nvSpPr>
          <p:cNvPr id="5" name="Text Placeholder 4"/>
          <p:cNvSpPr>
            <a:spLocks noGrp="1"/>
          </p:cNvSpPr>
          <p:nvPr>
            <p:ph type="body" sz="quarter" idx="3"/>
          </p:nvPr>
        </p:nvSpPr>
        <p:spPr/>
        <p:txBody>
          <a:bodyPr/>
          <a:lstStyle/>
          <a:p>
            <a:r>
              <a:rPr lang="en-GB"/>
              <a:t>NMUH</a:t>
            </a:r>
          </a:p>
        </p:txBody>
      </p:sp>
      <p:sp>
        <p:nvSpPr>
          <p:cNvPr id="6" name="Content Placeholder 5"/>
          <p:cNvSpPr>
            <a:spLocks noGrp="1"/>
          </p:cNvSpPr>
          <p:nvPr>
            <p:ph sz="quarter" idx="4"/>
          </p:nvPr>
        </p:nvSpPr>
        <p:spPr/>
        <p:txBody>
          <a:bodyPr vert="horz" lIns="91440" tIns="45720" rIns="91440" bIns="45720" rtlCol="0" anchor="t">
            <a:normAutofit/>
          </a:bodyPr>
          <a:lstStyle/>
          <a:p>
            <a:r>
              <a:rPr lang="en-GB" sz="1600"/>
              <a:t>Nursing and Midwifery Preceptorship Lead already in post </a:t>
            </a:r>
          </a:p>
          <a:p>
            <a:r>
              <a:rPr lang="en-GB" sz="1600"/>
              <a:t>12 month fixed term band 7 AHP Preceptorship role</a:t>
            </a:r>
          </a:p>
        </p:txBody>
      </p:sp>
    </p:spTree>
    <p:extLst>
      <p:ext uri="{BB962C8B-B14F-4D97-AF65-F5344CB8AC3E}">
        <p14:creationId xmlns:p14="http://schemas.microsoft.com/office/powerpoint/2010/main" val="1886188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p:txBody>
          <a:bodyPr>
            <a:normAutofit/>
          </a:bodyPr>
          <a:lstStyle/>
          <a:p>
            <a:r>
              <a:rPr lang="en-US" sz="3200">
                <a:solidFill>
                  <a:srgbClr val="B80093"/>
                </a:solidFill>
              </a:rPr>
              <a:t>Activities...</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p:txBody>
          <a:bodyPr vert="horz" lIns="91440" tIns="45720" rIns="91440" bIns="45720" rtlCol="0" anchor="t">
            <a:normAutofit/>
          </a:bodyPr>
          <a:lstStyle/>
          <a:p>
            <a:r>
              <a:rPr lang="en-US" sz="1600"/>
              <a:t>Identify the AHP leads that you need to work with to move forward?</a:t>
            </a:r>
          </a:p>
          <a:p>
            <a:endParaRPr lang="en-US" sz="1600"/>
          </a:p>
          <a:p>
            <a:r>
              <a:rPr lang="en-US" sz="1600"/>
              <a:t>List your key resources available.</a:t>
            </a:r>
          </a:p>
          <a:p>
            <a:endParaRPr lang="en-US" sz="1600"/>
          </a:p>
          <a:p>
            <a:r>
              <a:rPr lang="en-US" sz="1600"/>
              <a:t>Identify other programs are running within your </a:t>
            </a:r>
            <a:r>
              <a:rPr lang="en-US" sz="1600" err="1"/>
              <a:t>organisation</a:t>
            </a:r>
            <a:r>
              <a:rPr lang="en-US" sz="1600"/>
              <a:t> and how might you work with them?</a:t>
            </a:r>
          </a:p>
          <a:p>
            <a:endParaRPr lang="en-US"/>
          </a:p>
        </p:txBody>
      </p:sp>
    </p:spTree>
    <p:extLst>
      <p:ext uri="{BB962C8B-B14F-4D97-AF65-F5344CB8AC3E}">
        <p14:creationId xmlns:p14="http://schemas.microsoft.com/office/powerpoint/2010/main" val="532419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14013" y="300041"/>
            <a:ext cx="8315974" cy="659066"/>
          </a:xfrm>
        </p:spPr>
        <p:txBody>
          <a:bodyPr>
            <a:normAutofit/>
          </a:bodyPr>
          <a:lstStyle/>
          <a:p>
            <a:r>
              <a:rPr lang="en-US" sz="3200">
                <a:solidFill>
                  <a:srgbClr val="B80093"/>
                </a:solidFill>
              </a:rPr>
              <a:t>Understanding the Local Picture</a:t>
            </a:r>
            <a:endParaRPr lang="en-US" sz="2400">
              <a:solidFill>
                <a:srgbClr val="B80093"/>
              </a:solidFill>
            </a:endParaRPr>
          </a:p>
        </p:txBody>
      </p:sp>
      <p:sp>
        <p:nvSpPr>
          <p:cNvPr id="3" name="Rectangle: Rounded Corners 2">
            <a:extLst>
              <a:ext uri="{FF2B5EF4-FFF2-40B4-BE49-F238E27FC236}">
                <a16:creationId xmlns:a16="http://schemas.microsoft.com/office/drawing/2014/main" id="{CA21C388-842C-4F47-81EE-88BA3F43003F}"/>
              </a:ext>
            </a:extLst>
          </p:cNvPr>
          <p:cNvSpPr/>
          <p:nvPr/>
        </p:nvSpPr>
        <p:spPr>
          <a:xfrm>
            <a:off x="864394" y="1064419"/>
            <a:ext cx="3428999" cy="1843085"/>
          </a:xfrm>
          <a:prstGeom prst="roundRect">
            <a:avLst/>
          </a:prstGeom>
          <a:solidFill>
            <a:srgbClr val="005EB8"/>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600" b="1">
                <a:latin typeface="Arial" panose="020B0604020202020204" pitchFamily="34" charset="0"/>
                <a:cs typeface="Arial" panose="020B0604020202020204" pitchFamily="34" charset="0"/>
              </a:rPr>
              <a:t>Recruitment and Retention</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Number of B5s in post (across Trust and by profession)</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Detailed capture and breakdown of information on retention of </a:t>
            </a:r>
            <a:r>
              <a:rPr lang="en-US" sz="1100" err="1">
                <a:latin typeface="Arial" panose="020B0604020202020204" pitchFamily="34" charset="0"/>
                <a:ea typeface="+mn-lt"/>
                <a:cs typeface="Arial" panose="020B0604020202020204" pitchFamily="34" charset="0"/>
              </a:rPr>
              <a:t>NReg</a:t>
            </a:r>
            <a:r>
              <a:rPr lang="en-US" sz="1100">
                <a:latin typeface="Arial" panose="020B0604020202020204" pitchFamily="34" charset="0"/>
                <a:ea typeface="+mn-lt"/>
                <a:cs typeface="Arial" panose="020B0604020202020204" pitchFamily="34" charset="0"/>
              </a:rPr>
              <a:t> AHPs after one year by (for example, gender, age, profession, reasons for leaving the Trust)</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Retention of </a:t>
            </a:r>
            <a:r>
              <a:rPr lang="en-US" sz="1100" err="1">
                <a:latin typeface="Arial" panose="020B0604020202020204" pitchFamily="34" charset="0"/>
                <a:ea typeface="+mn-lt"/>
                <a:cs typeface="Arial" panose="020B0604020202020204" pitchFamily="34" charset="0"/>
              </a:rPr>
              <a:t>NReg</a:t>
            </a:r>
            <a:r>
              <a:rPr lang="en-US" sz="1100">
                <a:latin typeface="Arial" panose="020B0604020202020204" pitchFamily="34" charset="0"/>
                <a:ea typeface="+mn-lt"/>
                <a:cs typeface="Arial" panose="020B0604020202020204" pitchFamily="34" charset="0"/>
              </a:rPr>
              <a:t> AHPs after two year</a:t>
            </a:r>
            <a:endParaRPr lang="en-US" sz="110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42002516-9543-41D0-AABD-A9480B463A16}"/>
              </a:ext>
            </a:extLst>
          </p:cNvPr>
          <p:cNvSpPr/>
          <p:nvPr/>
        </p:nvSpPr>
        <p:spPr>
          <a:xfrm>
            <a:off x="4650580" y="1064418"/>
            <a:ext cx="3428999" cy="1843085"/>
          </a:xfrm>
          <a:prstGeom prst="roundRect">
            <a:avLst/>
          </a:prstGeom>
          <a:solidFill>
            <a:srgbClr val="43AFC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600" b="1">
                <a:latin typeface="Arial" panose="020B0604020202020204" pitchFamily="34" charset="0"/>
                <a:cs typeface="Arial" panose="020B0604020202020204" pitchFamily="34" charset="0"/>
              </a:rPr>
              <a:t>Other Workforce Data</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Sick and absence rates of </a:t>
            </a:r>
            <a:r>
              <a:rPr lang="en-US" sz="1100" err="1">
                <a:latin typeface="Arial" panose="020B0604020202020204" pitchFamily="34" charset="0"/>
                <a:ea typeface="+mn-lt"/>
                <a:cs typeface="Arial" panose="020B0604020202020204" pitchFamily="34" charset="0"/>
              </a:rPr>
              <a:t>NREg</a:t>
            </a:r>
            <a:r>
              <a:rPr lang="en-US" sz="1100">
                <a:latin typeface="Arial" panose="020B0604020202020204" pitchFamily="34" charset="0"/>
                <a:ea typeface="+mn-lt"/>
                <a:cs typeface="Arial" panose="020B0604020202020204" pitchFamily="34" charset="0"/>
              </a:rPr>
              <a:t> AHPs in year one</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Sick and absence rates of </a:t>
            </a:r>
            <a:r>
              <a:rPr lang="en-US" sz="1100" err="1">
                <a:latin typeface="Arial" panose="020B0604020202020204" pitchFamily="34" charset="0"/>
                <a:ea typeface="+mn-lt"/>
                <a:cs typeface="Arial" panose="020B0604020202020204" pitchFamily="34" charset="0"/>
              </a:rPr>
              <a:t>NREg</a:t>
            </a:r>
            <a:r>
              <a:rPr lang="en-US" sz="1100">
                <a:latin typeface="Arial" panose="020B0604020202020204" pitchFamily="34" charset="0"/>
                <a:ea typeface="+mn-lt"/>
                <a:cs typeface="Arial" panose="020B0604020202020204" pitchFamily="34" charset="0"/>
              </a:rPr>
              <a:t> AHPs in year two</a:t>
            </a:r>
          </a:p>
        </p:txBody>
      </p:sp>
      <p:sp>
        <p:nvSpPr>
          <p:cNvPr id="6" name="Rectangle: Rounded Corners 5">
            <a:extLst>
              <a:ext uri="{FF2B5EF4-FFF2-40B4-BE49-F238E27FC236}">
                <a16:creationId xmlns:a16="http://schemas.microsoft.com/office/drawing/2014/main" id="{BCCC7CF6-1DC1-42CF-A9C6-D1C4029F0F6B}"/>
              </a:ext>
            </a:extLst>
          </p:cNvPr>
          <p:cNvSpPr/>
          <p:nvPr/>
        </p:nvSpPr>
        <p:spPr>
          <a:xfrm>
            <a:off x="864392" y="3000374"/>
            <a:ext cx="3428999" cy="1843085"/>
          </a:xfrm>
          <a:prstGeom prst="roundRect">
            <a:avLst/>
          </a:prstGeom>
          <a:solidFill>
            <a:srgbClr val="43BB8D"/>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600" b="1">
                <a:latin typeface="Arial" panose="020B0604020202020204" pitchFamily="34" charset="0"/>
                <a:cs typeface="Arial" panose="020B0604020202020204" pitchFamily="34" charset="0"/>
              </a:rPr>
              <a:t>Map and Understand Current Offer</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Engagement with current </a:t>
            </a:r>
            <a:r>
              <a:rPr lang="en-US" sz="1100" err="1">
                <a:latin typeface="Arial" panose="020B0604020202020204" pitchFamily="34" charset="0"/>
                <a:ea typeface="+mn-lt"/>
                <a:cs typeface="Arial" panose="020B0604020202020204" pitchFamily="34" charset="0"/>
              </a:rPr>
              <a:t>NReg</a:t>
            </a:r>
            <a:r>
              <a:rPr lang="en-US" sz="1100">
                <a:latin typeface="Arial" panose="020B0604020202020204" pitchFamily="34" charset="0"/>
                <a:ea typeface="+mn-lt"/>
                <a:cs typeface="Arial" panose="020B0604020202020204" pitchFamily="34" charset="0"/>
              </a:rPr>
              <a:t> workforce – understand needs directly</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Map what training and development is currently offered to </a:t>
            </a:r>
            <a:r>
              <a:rPr lang="en-US" sz="1100" err="1">
                <a:latin typeface="Arial" panose="020B0604020202020204" pitchFamily="34" charset="0"/>
                <a:ea typeface="+mn-lt"/>
                <a:cs typeface="Arial" panose="020B0604020202020204" pitchFamily="34" charset="0"/>
              </a:rPr>
              <a:t>NReg</a:t>
            </a:r>
            <a:r>
              <a:rPr lang="en-US" sz="1100">
                <a:latin typeface="Arial" panose="020B0604020202020204" pitchFamily="34" charset="0"/>
                <a:ea typeface="+mn-lt"/>
                <a:cs typeface="Arial" panose="020B0604020202020204" pitchFamily="34" charset="0"/>
              </a:rPr>
              <a:t> AHPs / Nurses in Trust</a:t>
            </a:r>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3E7FCF0-130F-44A6-BF68-C546E9DF8F77}"/>
              </a:ext>
            </a:extLst>
          </p:cNvPr>
          <p:cNvSpPr/>
          <p:nvPr/>
        </p:nvSpPr>
        <p:spPr>
          <a:xfrm>
            <a:off x="4650578" y="3000373"/>
            <a:ext cx="3428999" cy="1843085"/>
          </a:xfrm>
          <a:prstGeom prst="roundRect">
            <a:avLst/>
          </a:prstGeom>
          <a:solidFill>
            <a:srgbClr val="45B45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600" b="1">
                <a:latin typeface="Arial" panose="020B0604020202020204" pitchFamily="34" charset="0"/>
                <a:cs typeface="Arial" panose="020B0604020202020204" pitchFamily="34" charset="0"/>
              </a:rPr>
              <a:t>Staff and Patient Experience </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Review your NHS staff survey results</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Review patient / service user feedback</a:t>
            </a:r>
          </a:p>
          <a:p>
            <a:pPr marL="177800" indent="-177800">
              <a:spcBef>
                <a:spcPct val="20000"/>
              </a:spcBef>
              <a:buFont typeface="Arial"/>
              <a:buChar char="•"/>
            </a:pPr>
            <a:r>
              <a:rPr lang="en-US" sz="1100">
                <a:latin typeface="Arial" panose="020B0604020202020204" pitchFamily="34" charset="0"/>
                <a:ea typeface="+mn-lt"/>
                <a:cs typeface="Arial" panose="020B0604020202020204" pitchFamily="34" charset="0"/>
              </a:rPr>
              <a:t>Review your Care Quality Commission (CQC) ratings against key criteria (safe, effective, caring, responsive and well-led)</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19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p:txBody>
          <a:bodyPr/>
          <a:lstStyle/>
          <a:p>
            <a:pPr algn="l"/>
            <a:r>
              <a:rPr lang="en-US" sz="3200">
                <a:solidFill>
                  <a:schemeClr val="bg1"/>
                </a:solidFill>
              </a:rPr>
              <a:t>Stages of Readiness</a:t>
            </a:r>
          </a:p>
        </p:txBody>
      </p:sp>
    </p:spTree>
    <p:extLst>
      <p:ext uri="{BB962C8B-B14F-4D97-AF65-F5344CB8AC3E}">
        <p14:creationId xmlns:p14="http://schemas.microsoft.com/office/powerpoint/2010/main" val="1810842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Picture 6" descr="A picture containing timeline&#10;&#10;Description automatically generated">
            <a:extLst>
              <a:ext uri="{FF2B5EF4-FFF2-40B4-BE49-F238E27FC236}">
                <a16:creationId xmlns:a16="http://schemas.microsoft.com/office/drawing/2014/main" id="{3DC6F579-6567-8DCB-E3FC-EF547A92E215}"/>
              </a:ext>
            </a:extLst>
          </p:cNvPr>
          <p:cNvPicPr>
            <a:picLocks noGrp="1" noChangeAspect="1"/>
          </p:cNvPicPr>
          <p:nvPr>
            <p:ph idx="1"/>
          </p:nvPr>
        </p:nvPicPr>
        <p:blipFill>
          <a:blip r:embed="rId2"/>
          <a:stretch>
            <a:fillRect/>
          </a:stretch>
        </p:blipFill>
        <p:spPr>
          <a:xfrm>
            <a:off x="557527" y="710018"/>
            <a:ext cx="5803194" cy="4178300"/>
          </a:xfrm>
          <a:prstGeom prst="rect">
            <a:avLst/>
          </a:prstGeom>
        </p:spPr>
      </p:pic>
      <p:sp>
        <p:nvSpPr>
          <p:cNvPr id="3" name="Title 1">
            <a:extLst>
              <a:ext uri="{FF2B5EF4-FFF2-40B4-BE49-F238E27FC236}">
                <a16:creationId xmlns:a16="http://schemas.microsoft.com/office/drawing/2014/main" id="{2B255638-C1C7-4B3C-B836-EF1082D5B29F}"/>
              </a:ext>
            </a:extLst>
          </p:cNvPr>
          <p:cNvSpPr>
            <a:spLocks noGrp="1"/>
          </p:cNvSpPr>
          <p:nvPr>
            <p:ph type="title"/>
          </p:nvPr>
        </p:nvSpPr>
        <p:spPr>
          <a:xfrm>
            <a:off x="457200" y="120252"/>
            <a:ext cx="8315974" cy="659066"/>
          </a:xfrm>
        </p:spPr>
        <p:txBody>
          <a:bodyPr>
            <a:normAutofit fontScale="90000"/>
          </a:bodyPr>
          <a:lstStyle/>
          <a:p>
            <a:r>
              <a:rPr lang="en-US" sz="4000" dirty="0">
                <a:solidFill>
                  <a:srgbClr val="B80093"/>
                </a:solidFill>
              </a:rPr>
              <a:t>Workforce Assessment Tool</a:t>
            </a:r>
            <a:endParaRPr lang="en-US" strike="sngStrike" dirty="0">
              <a:solidFill>
                <a:srgbClr val="B80093"/>
              </a:solidFill>
            </a:endParaRPr>
          </a:p>
        </p:txBody>
      </p:sp>
    </p:spTree>
    <p:extLst>
      <p:ext uri="{BB962C8B-B14F-4D97-AF65-F5344CB8AC3E}">
        <p14:creationId xmlns:p14="http://schemas.microsoft.com/office/powerpoint/2010/main" val="215444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6" descr="Table&#10;&#10;Description automatically generated">
            <a:extLst>
              <a:ext uri="{FF2B5EF4-FFF2-40B4-BE49-F238E27FC236}">
                <a16:creationId xmlns:a16="http://schemas.microsoft.com/office/drawing/2014/main" id="{2DB11343-F2F1-7236-63CC-A6D5CD3C3B25}"/>
              </a:ext>
            </a:extLst>
          </p:cNvPr>
          <p:cNvPicPr>
            <a:picLocks noChangeAspect="1"/>
          </p:cNvPicPr>
          <p:nvPr/>
        </p:nvPicPr>
        <p:blipFill>
          <a:blip r:embed="rId2"/>
          <a:stretch>
            <a:fillRect/>
          </a:stretch>
        </p:blipFill>
        <p:spPr>
          <a:xfrm>
            <a:off x="394060" y="379103"/>
            <a:ext cx="6462090" cy="4385293"/>
          </a:xfrm>
          <a:prstGeom prst="rect">
            <a:avLst/>
          </a:prstGeom>
        </p:spPr>
      </p:pic>
    </p:spTree>
    <p:extLst>
      <p:ext uri="{BB962C8B-B14F-4D97-AF65-F5344CB8AC3E}">
        <p14:creationId xmlns:p14="http://schemas.microsoft.com/office/powerpoint/2010/main" val="378657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p:txBody>
          <a:bodyPr vert="horz" lIns="91440" tIns="45720" rIns="91440" bIns="45720" rtlCol="0" anchor="t">
            <a:normAutofit/>
          </a:bodyPr>
          <a:lstStyle/>
          <a:p>
            <a:endParaRPr lang="en-US" i="1">
              <a:solidFill>
                <a:srgbClr val="7030A0"/>
              </a:solidFill>
            </a:endParaRPr>
          </a:p>
          <a:p>
            <a:endParaRPr lang="en-US" i="1">
              <a:solidFill>
                <a:srgbClr val="7030A0"/>
              </a:solidFill>
            </a:endParaRPr>
          </a:p>
        </p:txBody>
      </p:sp>
      <p:sp>
        <p:nvSpPr>
          <p:cNvPr id="5" name="Title 1">
            <a:extLst>
              <a:ext uri="{FF2B5EF4-FFF2-40B4-BE49-F238E27FC236}">
                <a16:creationId xmlns:a16="http://schemas.microsoft.com/office/drawing/2014/main" id="{70B0836E-AD62-6FFB-4E58-14B53F93550D}"/>
              </a:ext>
            </a:extLst>
          </p:cNvPr>
          <p:cNvSpPr>
            <a:spLocks noGrp="1"/>
          </p:cNvSpPr>
          <p:nvPr>
            <p:ph type="title"/>
          </p:nvPr>
        </p:nvSpPr>
        <p:spPr>
          <a:xfrm>
            <a:off x="457200" y="120252"/>
            <a:ext cx="8229600" cy="857250"/>
          </a:xfrm>
        </p:spPr>
        <p:txBody>
          <a:bodyPr>
            <a:noAutofit/>
          </a:bodyPr>
          <a:lstStyle/>
          <a:p>
            <a:r>
              <a:rPr lang="en-US" sz="2400">
                <a:solidFill>
                  <a:srgbClr val="B80093"/>
                </a:solidFill>
              </a:rPr>
              <a:t>Please populate this to give profession specific profile</a:t>
            </a:r>
          </a:p>
        </p:txBody>
      </p:sp>
      <p:sp>
        <p:nvSpPr>
          <p:cNvPr id="6" name="Rectangle 5">
            <a:extLst>
              <a:ext uri="{FF2B5EF4-FFF2-40B4-BE49-F238E27FC236}">
                <a16:creationId xmlns:a16="http://schemas.microsoft.com/office/drawing/2014/main" id="{98B943E4-5CD5-69FD-5AC7-DD2E0C69146C}"/>
              </a:ext>
            </a:extLst>
          </p:cNvPr>
          <p:cNvSpPr/>
          <p:nvPr/>
        </p:nvSpPr>
        <p:spPr>
          <a:xfrm>
            <a:off x="0" y="3908453"/>
            <a:ext cx="9144000" cy="12350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4" descr="Table&#10;&#10;Description automatically generated">
            <a:extLst>
              <a:ext uri="{FF2B5EF4-FFF2-40B4-BE49-F238E27FC236}">
                <a16:creationId xmlns:a16="http://schemas.microsoft.com/office/drawing/2014/main" id="{8483A473-3BB6-B3C4-DC25-BF7FE170D8AC}"/>
              </a:ext>
            </a:extLst>
          </p:cNvPr>
          <p:cNvPicPr>
            <a:picLocks noChangeAspect="1"/>
          </p:cNvPicPr>
          <p:nvPr/>
        </p:nvPicPr>
        <p:blipFill rotWithShape="1">
          <a:blip r:embed="rId2"/>
          <a:srcRect t="6902"/>
          <a:stretch/>
        </p:blipFill>
        <p:spPr>
          <a:xfrm>
            <a:off x="537542" y="856122"/>
            <a:ext cx="8068916" cy="3829054"/>
          </a:xfrm>
          <a:prstGeom prst="rect">
            <a:avLst/>
          </a:prstGeom>
        </p:spPr>
      </p:pic>
    </p:spTree>
    <p:extLst>
      <p:ext uri="{BB962C8B-B14F-4D97-AF65-F5344CB8AC3E}">
        <p14:creationId xmlns:p14="http://schemas.microsoft.com/office/powerpoint/2010/main" val="1816555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81A1-58B0-40CA-8AE8-1A48289F8A27}"/>
              </a:ext>
            </a:extLst>
          </p:cNvPr>
          <p:cNvSpPr>
            <a:spLocks noGrp="1"/>
          </p:cNvSpPr>
          <p:nvPr>
            <p:ph type="title"/>
          </p:nvPr>
        </p:nvSpPr>
        <p:spPr/>
        <p:txBody>
          <a:bodyPr>
            <a:normAutofit/>
          </a:bodyPr>
          <a:lstStyle/>
          <a:p>
            <a:r>
              <a:rPr lang="en-US" sz="3200">
                <a:solidFill>
                  <a:srgbClr val="B80093"/>
                </a:solidFill>
              </a:rPr>
              <a:t>Funding Example</a:t>
            </a:r>
          </a:p>
        </p:txBody>
      </p:sp>
      <p:sp>
        <p:nvSpPr>
          <p:cNvPr id="3" name="Content Placeholder 2">
            <a:extLst>
              <a:ext uri="{FF2B5EF4-FFF2-40B4-BE49-F238E27FC236}">
                <a16:creationId xmlns:a16="http://schemas.microsoft.com/office/drawing/2014/main" id="{989EBFE9-FD59-4146-B1A2-60F054AF6271}"/>
              </a:ext>
            </a:extLst>
          </p:cNvPr>
          <p:cNvSpPr>
            <a:spLocks noGrp="1"/>
          </p:cNvSpPr>
          <p:nvPr>
            <p:ph idx="1"/>
          </p:nvPr>
        </p:nvSpPr>
        <p:spPr>
          <a:xfrm>
            <a:off x="373380" y="2238254"/>
            <a:ext cx="5091742" cy="2640773"/>
          </a:xfrm>
          <a:solidFill>
            <a:srgbClr val="005EB8"/>
          </a:solidFill>
          <a:ln w="57150">
            <a:solidFill>
              <a:schemeClr val="bg1"/>
            </a:solidFill>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endParaRPr lang="en-US" sz="1600" dirty="0">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30 preceptees per annum x 6 days program</a:t>
            </a:r>
          </a:p>
          <a:p>
            <a:r>
              <a:rPr lang="en-US" sz="1600" dirty="0">
                <a:solidFill>
                  <a:schemeClr val="bg1"/>
                </a:solidFill>
                <a:latin typeface="Arial" panose="020B0604020202020204" pitchFamily="34" charset="0"/>
                <a:cs typeface="Arial" panose="020B0604020202020204" pitchFamily="34" charset="0"/>
              </a:rPr>
              <a:t>       = 180 study days </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180 study days X £100 per day</a:t>
            </a:r>
          </a:p>
          <a:p>
            <a:r>
              <a:rPr lang="en-US" sz="1600" dirty="0">
                <a:solidFill>
                  <a:schemeClr val="bg1"/>
                </a:solidFill>
                <a:latin typeface="Arial" panose="020B0604020202020204" pitchFamily="34" charset="0"/>
                <a:cs typeface="Arial" panose="020B0604020202020204" pitchFamily="34" charset="0"/>
              </a:rPr>
              <a:t>     = £18,000</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£18,000 = 0.3wte  Band 7   =   68 days</a:t>
            </a:r>
          </a:p>
        </p:txBody>
      </p:sp>
      <p:sp>
        <p:nvSpPr>
          <p:cNvPr id="4" name="TextBox 3">
            <a:extLst>
              <a:ext uri="{FF2B5EF4-FFF2-40B4-BE49-F238E27FC236}">
                <a16:creationId xmlns:a16="http://schemas.microsoft.com/office/drawing/2014/main" id="{CCCB30BD-2A0A-4B14-9EE2-BC4AE0131877}"/>
              </a:ext>
            </a:extLst>
          </p:cNvPr>
          <p:cNvSpPr txBox="1"/>
          <p:nvPr/>
        </p:nvSpPr>
        <p:spPr>
          <a:xfrm>
            <a:off x="5871880" y="2224537"/>
            <a:ext cx="3001992" cy="830997"/>
          </a:xfrm>
          <a:prstGeom prst="rect">
            <a:avLst/>
          </a:prstGeom>
          <a:solidFill>
            <a:srgbClr val="43AFC0"/>
          </a:solidFill>
          <a:ln w="57150">
            <a:solidFill>
              <a:schemeClr val="bg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solidFill>
                  <a:schemeClr val="bg1"/>
                </a:solidFill>
                <a:latin typeface="Arial" panose="020B0604020202020204" pitchFamily="34" charset="0"/>
                <a:cs typeface="Arial" panose="020B0604020202020204" pitchFamily="34" charset="0"/>
              </a:rPr>
              <a:t>Cohort size = 6 preceptees</a:t>
            </a:r>
          </a:p>
          <a:p>
            <a:pPr marL="285750" indent="-285750">
              <a:buFont typeface="Arial"/>
              <a:buChar char="•"/>
            </a:pPr>
            <a:r>
              <a:rPr lang="en-US" sz="1600">
                <a:solidFill>
                  <a:schemeClr val="bg1"/>
                </a:solidFill>
                <a:latin typeface="Arial" panose="020B0604020202020204" pitchFamily="34" charset="0"/>
                <a:cs typeface="Arial" panose="020B0604020202020204" pitchFamily="34" charset="0"/>
              </a:rPr>
              <a:t>5 cohorts x 6 study days</a:t>
            </a:r>
          </a:p>
          <a:p>
            <a:pPr marL="285750" indent="-285750">
              <a:buFont typeface="Arial"/>
              <a:buChar char="•"/>
            </a:pPr>
            <a:r>
              <a:rPr lang="en-US" sz="1600">
                <a:solidFill>
                  <a:schemeClr val="bg1"/>
                </a:solidFill>
                <a:latin typeface="Arial" panose="020B0604020202020204" pitchFamily="34" charset="0"/>
                <a:cs typeface="Arial" panose="020B0604020202020204" pitchFamily="34" charset="0"/>
              </a:rPr>
              <a:t>= 30 study days</a:t>
            </a:r>
          </a:p>
        </p:txBody>
      </p:sp>
      <p:sp>
        <p:nvSpPr>
          <p:cNvPr id="5" name="TextBox 4">
            <a:extLst>
              <a:ext uri="{FF2B5EF4-FFF2-40B4-BE49-F238E27FC236}">
                <a16:creationId xmlns:a16="http://schemas.microsoft.com/office/drawing/2014/main" id="{19D6FA28-40D2-4A1B-8872-2CD4F6830AE9}"/>
              </a:ext>
            </a:extLst>
          </p:cNvPr>
          <p:cNvSpPr txBox="1"/>
          <p:nvPr/>
        </p:nvSpPr>
        <p:spPr>
          <a:xfrm>
            <a:off x="373380" y="863168"/>
            <a:ext cx="8229600" cy="1200329"/>
          </a:xfrm>
          <a:prstGeom prst="rect">
            <a:avLst/>
          </a:prstGeom>
          <a:noFill/>
        </p:spPr>
        <p:txBody>
          <a:bodyPr wrap="square" rtlCol="0">
            <a:spAutoFit/>
          </a:bodyPr>
          <a:lstStyle/>
          <a:p>
            <a:r>
              <a:rPr lang="en-GB" dirty="0"/>
              <a:t>Organisations had access to Continuing Professional Development funding for Allied Health Professionals from HEE.  Between 2019-2022 CPD monies this amounted to £1000 per head over the three years.  This funding could be used to fund Preceptorship.  An example is given below on how this might be costed:</a:t>
            </a:r>
          </a:p>
        </p:txBody>
      </p:sp>
    </p:spTree>
    <p:extLst>
      <p:ext uri="{BB962C8B-B14F-4D97-AF65-F5344CB8AC3E}">
        <p14:creationId xmlns:p14="http://schemas.microsoft.com/office/powerpoint/2010/main" val="60517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708-AFED-4495-96AD-F1B8D6B1147E}"/>
              </a:ext>
            </a:extLst>
          </p:cNvPr>
          <p:cNvSpPr>
            <a:spLocks noGrp="1"/>
          </p:cNvSpPr>
          <p:nvPr>
            <p:ph type="title"/>
          </p:nvPr>
        </p:nvSpPr>
        <p:spPr>
          <a:xfrm>
            <a:off x="334239" y="443934"/>
            <a:ext cx="8229600" cy="857250"/>
          </a:xfrm>
        </p:spPr>
        <p:txBody>
          <a:bodyPr>
            <a:normAutofit/>
          </a:bodyPr>
          <a:lstStyle/>
          <a:p>
            <a:r>
              <a:rPr lang="en-US" sz="3200">
                <a:solidFill>
                  <a:srgbClr val="B80093"/>
                </a:solidFill>
              </a:rPr>
              <a:t>Scenario 1: Drivers for preceptorship  </a:t>
            </a:r>
          </a:p>
        </p:txBody>
      </p:sp>
      <p:sp>
        <p:nvSpPr>
          <p:cNvPr id="3" name="Content Placeholder 2">
            <a:extLst>
              <a:ext uri="{FF2B5EF4-FFF2-40B4-BE49-F238E27FC236}">
                <a16:creationId xmlns:a16="http://schemas.microsoft.com/office/drawing/2014/main" id="{79349C5D-340C-4B62-92E8-B87B9A79B610}"/>
              </a:ext>
            </a:extLst>
          </p:cNvPr>
          <p:cNvSpPr>
            <a:spLocks noGrp="1"/>
          </p:cNvSpPr>
          <p:nvPr>
            <p:ph idx="1"/>
          </p:nvPr>
        </p:nvSpPr>
        <p:spPr>
          <a:xfrm>
            <a:off x="402136" y="1386268"/>
            <a:ext cx="7643813" cy="3180160"/>
          </a:xfrm>
        </p:spPr>
        <p:txBody>
          <a:bodyPr vert="horz" lIns="91440" tIns="45720" rIns="91440" bIns="45720" rtlCol="0" anchor="t">
            <a:normAutofit/>
          </a:bodyPr>
          <a:lstStyle/>
          <a:p>
            <a:pPr marL="0" indent="0">
              <a:buNone/>
            </a:pPr>
            <a:r>
              <a:rPr lang="en-US" sz="1600"/>
              <a:t>Your data demonstrates that there are no significant challenges in recruiting and retaining B5 staff within their first 2 years as registered practitioners. What other data can you use to clearly articulate the value of preceptorship to your </a:t>
            </a:r>
            <a:r>
              <a:rPr lang="en-US" sz="1600" err="1"/>
              <a:t>organisation</a:t>
            </a:r>
            <a:r>
              <a:rPr lang="en-US" sz="1600"/>
              <a:t>?</a:t>
            </a:r>
          </a:p>
        </p:txBody>
      </p:sp>
    </p:spTree>
    <p:extLst>
      <p:ext uri="{BB962C8B-B14F-4D97-AF65-F5344CB8AC3E}">
        <p14:creationId xmlns:p14="http://schemas.microsoft.com/office/powerpoint/2010/main" val="2155553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03285" y="552009"/>
            <a:ext cx="8229600" cy="838110"/>
          </a:xfrm>
        </p:spPr>
        <p:txBody>
          <a:bodyPr>
            <a:normAutofit/>
          </a:bodyPr>
          <a:lstStyle/>
          <a:p>
            <a:r>
              <a:rPr lang="en-GB" sz="3200">
                <a:solidFill>
                  <a:srgbClr val="B80093"/>
                </a:solidFill>
              </a:rPr>
              <a:t>Scenario 2: Resources </a:t>
            </a:r>
            <a:endParaRPr lang="en-US" sz="3200"/>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57200" y="739726"/>
            <a:ext cx="8229600" cy="3664047"/>
          </a:xfrm>
        </p:spPr>
        <p:txBody>
          <a:bodyPr vert="horz" lIns="91440" tIns="45720" rIns="91440" bIns="45720" rtlCol="0" anchor="t">
            <a:normAutofit/>
          </a:bodyPr>
          <a:lstStyle/>
          <a:p>
            <a:pPr marL="0" indent="0">
              <a:buNone/>
            </a:pPr>
            <a:endParaRPr lang="en-US" sz="2000" b="1">
              <a:solidFill>
                <a:srgbClr val="B80093"/>
              </a:solidFill>
            </a:endParaRPr>
          </a:p>
          <a:p>
            <a:pPr marL="0" indent="0">
              <a:buNone/>
            </a:pPr>
            <a:endParaRPr lang="en-US" sz="2000"/>
          </a:p>
          <a:p>
            <a:pPr marL="0" indent="0">
              <a:buNone/>
            </a:pPr>
            <a:r>
              <a:rPr lang="en-US" sz="1600"/>
              <a:t>Resource is limited in your </a:t>
            </a:r>
            <a:r>
              <a:rPr lang="en-US" sz="1600" err="1"/>
              <a:t>organisation</a:t>
            </a:r>
            <a:r>
              <a:rPr lang="en-US" sz="1600"/>
              <a:t> to deliver preceptorship, given this, where and how might you start </a:t>
            </a:r>
            <a:r>
              <a:rPr lang="en-US" sz="1600" err="1"/>
              <a:t>programme</a:t>
            </a:r>
            <a:r>
              <a:rPr lang="en-US" sz="1600"/>
              <a:t> delivery?</a:t>
            </a:r>
          </a:p>
          <a:p>
            <a:pPr marL="0" indent="0">
              <a:buNone/>
            </a:pPr>
            <a:endParaRPr lang="en-US"/>
          </a:p>
        </p:txBody>
      </p:sp>
    </p:spTree>
    <p:extLst>
      <p:ext uri="{BB962C8B-B14F-4D97-AF65-F5344CB8AC3E}">
        <p14:creationId xmlns:p14="http://schemas.microsoft.com/office/powerpoint/2010/main" val="1105314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03285" y="519641"/>
            <a:ext cx="8229600" cy="838110"/>
          </a:xfrm>
        </p:spPr>
        <p:txBody>
          <a:bodyPr>
            <a:normAutofit fontScale="90000"/>
          </a:bodyPr>
          <a:lstStyle/>
          <a:p>
            <a:pPr>
              <a:spcBef>
                <a:spcPct val="20000"/>
              </a:spcBef>
            </a:pPr>
            <a:endParaRPr lang="en-US" b="0"/>
          </a:p>
          <a:p>
            <a:pPr>
              <a:spcBef>
                <a:spcPct val="20000"/>
              </a:spcBef>
            </a:pPr>
            <a:r>
              <a:rPr lang="en-US" sz="3600">
                <a:solidFill>
                  <a:srgbClr val="B80093"/>
                </a:solidFill>
              </a:rPr>
              <a:t>Scenario 3: Engagement of different professions</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57200" y="1259649"/>
            <a:ext cx="8229600" cy="3664047"/>
          </a:xfrm>
        </p:spPr>
        <p:txBody>
          <a:bodyPr vert="horz" lIns="91440" tIns="45720" rIns="91440" bIns="45720" rtlCol="0" anchor="t">
            <a:normAutofit/>
          </a:bodyPr>
          <a:lstStyle/>
          <a:p>
            <a:pPr marL="0" indent="0">
              <a:buNone/>
            </a:pPr>
            <a:endParaRPr lang="en-US" sz="2000" b="1">
              <a:solidFill>
                <a:srgbClr val="B80093"/>
              </a:solidFill>
            </a:endParaRPr>
          </a:p>
          <a:p>
            <a:pPr marL="0" indent="0">
              <a:buNone/>
            </a:pPr>
            <a:endParaRPr lang="en-US" sz="2000" b="1">
              <a:solidFill>
                <a:schemeClr val="tx2"/>
              </a:solidFill>
            </a:endParaRPr>
          </a:p>
          <a:p>
            <a:pPr marL="0" indent="0">
              <a:buNone/>
            </a:pPr>
            <a:r>
              <a:rPr lang="en-US" sz="1600"/>
              <a:t>All your AHP groups are engaged with preceptorship, however one profession is not able to release staff for the training days / inductions – how might you proceed?</a:t>
            </a:r>
          </a:p>
          <a:p>
            <a:pPr marL="0" indent="0">
              <a:buNone/>
            </a:pPr>
            <a:endParaRPr lang="en-US"/>
          </a:p>
        </p:txBody>
      </p:sp>
    </p:spTree>
    <p:extLst>
      <p:ext uri="{BB962C8B-B14F-4D97-AF65-F5344CB8AC3E}">
        <p14:creationId xmlns:p14="http://schemas.microsoft.com/office/powerpoint/2010/main" val="1030856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a:xfrm>
            <a:off x="457200" y="342901"/>
            <a:ext cx="8229600" cy="857250"/>
          </a:xfrm>
        </p:spPr>
        <p:txBody>
          <a:bodyPr>
            <a:normAutofit/>
          </a:bodyPr>
          <a:lstStyle/>
          <a:p>
            <a:pPr>
              <a:spcBef>
                <a:spcPct val="20000"/>
              </a:spcBef>
            </a:pPr>
            <a:r>
              <a:rPr lang="en-US" sz="3200">
                <a:solidFill>
                  <a:srgbClr val="B80093"/>
                </a:solidFill>
              </a:rPr>
              <a:t>Activities...</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a:xfrm>
            <a:off x="513844" y="1200151"/>
            <a:ext cx="8479631" cy="3394472"/>
          </a:xfrm>
        </p:spPr>
        <p:txBody>
          <a:bodyPr vert="horz" lIns="91440" tIns="45720" rIns="91440" bIns="45720" rtlCol="0" anchor="t">
            <a:normAutofit/>
          </a:bodyPr>
          <a:lstStyle/>
          <a:p>
            <a:pPr marL="0" indent="0">
              <a:buNone/>
            </a:pPr>
            <a:r>
              <a:rPr lang="en-US" sz="1600"/>
              <a:t>What are the next steps to assess your workforce?</a:t>
            </a:r>
          </a:p>
          <a:p>
            <a:pPr marL="0" indent="0">
              <a:buNone/>
            </a:pPr>
            <a:endParaRPr lang="en-US" sz="1600"/>
          </a:p>
          <a:p>
            <a:pPr marL="0" indent="0">
              <a:buNone/>
            </a:pPr>
            <a:r>
              <a:rPr lang="en-US" sz="1600"/>
              <a:t>What data will you collect and why?</a:t>
            </a:r>
          </a:p>
          <a:p>
            <a:pPr marL="0" indent="0">
              <a:buNone/>
            </a:pPr>
            <a:endParaRPr lang="en-US" sz="1600"/>
          </a:p>
          <a:p>
            <a:pPr marL="0" indent="0">
              <a:buNone/>
            </a:pPr>
            <a:r>
              <a:rPr lang="en-US" sz="1600"/>
              <a:t>Where will you access this data?</a:t>
            </a:r>
          </a:p>
          <a:p>
            <a:pPr marL="0" indent="0">
              <a:buNone/>
            </a:pPr>
            <a:endParaRPr lang="en-US" sz="1600"/>
          </a:p>
          <a:p>
            <a:pPr marL="0" indent="0">
              <a:buNone/>
            </a:pPr>
            <a:r>
              <a:rPr lang="en-US" sz="1600"/>
              <a:t>What are your next three steps?</a:t>
            </a:r>
          </a:p>
          <a:p>
            <a:endParaRPr lang="en-US" i="1">
              <a:solidFill>
                <a:srgbClr val="7030A0"/>
              </a:solidFill>
            </a:endParaRPr>
          </a:p>
        </p:txBody>
      </p:sp>
    </p:spTree>
    <p:extLst>
      <p:ext uri="{BB962C8B-B14F-4D97-AF65-F5344CB8AC3E}">
        <p14:creationId xmlns:p14="http://schemas.microsoft.com/office/powerpoint/2010/main" val="4261030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341708"/>
            <a:ext cx="8229600" cy="857250"/>
          </a:xfrm>
        </p:spPr>
        <p:txBody>
          <a:bodyPr>
            <a:normAutofit/>
          </a:bodyPr>
          <a:lstStyle/>
          <a:p>
            <a:r>
              <a:rPr lang="en-GB" dirty="0">
                <a:solidFill>
                  <a:srgbClr val="B80093"/>
                </a:solidFill>
              </a:rPr>
              <a:t>Session review</a:t>
            </a:r>
            <a:r>
              <a:rPr lang="en-GB" dirty="0"/>
              <a:t>:</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62289" y="1196530"/>
            <a:ext cx="8229600" cy="3394472"/>
          </a:xfrm>
        </p:spPr>
        <p:txBody>
          <a:bodyPr vert="horz" lIns="91440" tIns="45720" rIns="91440" bIns="45720" rtlCol="0" anchor="t">
            <a:normAutofit fontScale="85000" lnSpcReduction="10000"/>
          </a:bodyPr>
          <a:lstStyle/>
          <a:p>
            <a:pPr marL="0" indent="0">
              <a:buNone/>
            </a:pPr>
            <a:r>
              <a:rPr lang="en-GB" sz="2000" dirty="0">
                <a:solidFill>
                  <a:srgbClr val="212121"/>
                </a:solidFill>
              </a:rPr>
              <a:t>Through completing this session, you will have </a:t>
            </a:r>
            <a:r>
              <a:rPr lang="en-GB" sz="2000" dirty="0"/>
              <a:t>gained an understanding </a:t>
            </a:r>
            <a:r>
              <a:rPr lang="en-GB" sz="2000" dirty="0">
                <a:solidFill>
                  <a:srgbClr val="212121"/>
                </a:solidFill>
              </a:rPr>
              <a:t>of the </a:t>
            </a:r>
            <a:r>
              <a:rPr lang="en-GB" sz="2000" b="1" dirty="0">
                <a:solidFill>
                  <a:srgbClr val="212121"/>
                </a:solidFill>
              </a:rPr>
              <a:t>assessment stage </a:t>
            </a:r>
            <a:r>
              <a:rPr lang="en-GB" sz="2000" dirty="0">
                <a:solidFill>
                  <a:srgbClr val="212121"/>
                </a:solidFill>
              </a:rPr>
              <a:t>of preceptorship development and have had the opportunity to: </a:t>
            </a:r>
          </a:p>
          <a:p>
            <a:pPr marL="0" indent="0">
              <a:buNone/>
            </a:pPr>
            <a:endParaRPr lang="en-GB" sz="2000" b="1" dirty="0">
              <a:solidFill>
                <a:srgbClr val="212121"/>
              </a:solidFill>
            </a:endParaRPr>
          </a:p>
          <a:p>
            <a:r>
              <a:rPr lang="en-US" sz="2000" dirty="0"/>
              <a:t>understand the national and regional context</a:t>
            </a:r>
          </a:p>
          <a:p>
            <a:r>
              <a:rPr lang="en-GB" sz="2000" dirty="0">
                <a:solidFill>
                  <a:srgbClr val="212121"/>
                </a:solidFill>
              </a:rPr>
              <a:t>understand the process of workforce assessment </a:t>
            </a:r>
            <a:endParaRPr lang="en-GB" sz="2000" strike="sngStrike" dirty="0">
              <a:solidFill>
                <a:srgbClr val="212121"/>
              </a:solidFill>
            </a:endParaRPr>
          </a:p>
          <a:p>
            <a:r>
              <a:rPr lang="en-GB" sz="2000" dirty="0">
                <a:solidFill>
                  <a:srgbClr val="212121"/>
                </a:solidFill>
              </a:rPr>
              <a:t>identify the information you need to complete a workforce assessment</a:t>
            </a:r>
          </a:p>
          <a:p>
            <a:r>
              <a:rPr lang="en-US" sz="2000" dirty="0"/>
              <a:t>understand your current workforce and identify your drivers for preceptorship</a:t>
            </a:r>
          </a:p>
          <a:p>
            <a:r>
              <a:rPr lang="en-US" sz="2000" dirty="0"/>
              <a:t>interpret your data within the assessment tool to influence design and delivery</a:t>
            </a:r>
          </a:p>
          <a:p>
            <a:r>
              <a:rPr lang="en-US" sz="2000" dirty="0"/>
              <a:t>use the data from the assessment tool to estimate cost of program delivery</a:t>
            </a:r>
            <a:endParaRPr lang="en-GB" dirty="0"/>
          </a:p>
          <a:p>
            <a:endParaRPr lang="en-GB" sz="2000" dirty="0">
              <a:solidFill>
                <a:srgbClr val="212121"/>
              </a:solidFill>
            </a:endParaRPr>
          </a:p>
          <a:p>
            <a:pPr marL="0" indent="0">
              <a:buNone/>
            </a:pPr>
            <a:endParaRPr lang="en-GB" sz="2000" dirty="0">
              <a:solidFill>
                <a:srgbClr val="B80093"/>
              </a:solidFill>
            </a:endParaRPr>
          </a:p>
          <a:p>
            <a:endParaRPr lang="en-US" sz="2000" dirty="0">
              <a:solidFill>
                <a:srgbClr val="B80093"/>
              </a:solidFill>
            </a:endParaRPr>
          </a:p>
          <a:p>
            <a:pPr marL="0" indent="0">
              <a:buNone/>
            </a:pPr>
            <a:endParaRPr lang="en-GB" sz="2400" b="1" dirty="0">
              <a:solidFill>
                <a:srgbClr val="B80093"/>
              </a:solidFill>
            </a:endParaRPr>
          </a:p>
        </p:txBody>
      </p:sp>
    </p:spTree>
    <p:extLst>
      <p:ext uri="{BB962C8B-B14F-4D97-AF65-F5344CB8AC3E}">
        <p14:creationId xmlns:p14="http://schemas.microsoft.com/office/powerpoint/2010/main" val="1298288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49" y="2225"/>
            <a:ext cx="9141812" cy="1039000"/>
          </a:xfrm>
          <a:solidFill>
            <a:schemeClr val="bg1"/>
          </a:solidFill>
        </p:spPr>
        <p:txBody>
          <a:bodyPr vert="horz" lIns="91440" tIns="45720" rIns="91440" bIns="45720" rtlCol="0">
            <a:normAutofit/>
          </a:bodyPr>
          <a:lstStyle/>
          <a:p>
            <a:pPr indent="452438" defTabSz="914400"/>
            <a:r>
              <a:rPr lang="en-US" sz="3200">
                <a:solidFill>
                  <a:srgbClr val="B80093"/>
                </a:solidFill>
              </a:rPr>
              <a:t>Readiness Framework - AADDE </a:t>
            </a:r>
          </a:p>
        </p:txBody>
      </p:sp>
      <p:sp>
        <p:nvSpPr>
          <p:cNvPr id="3" name="TextBox 2">
            <a:extLst>
              <a:ext uri="{FF2B5EF4-FFF2-40B4-BE49-F238E27FC236}">
                <a16:creationId xmlns:a16="http://schemas.microsoft.com/office/drawing/2014/main" id="{D805C6DA-A844-4111-A3A9-9B95ADF3B19B}"/>
              </a:ext>
            </a:extLst>
          </p:cNvPr>
          <p:cNvSpPr txBox="1"/>
          <p:nvPr/>
        </p:nvSpPr>
        <p:spPr>
          <a:xfrm>
            <a:off x="3774659" y="2857555"/>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8" name="TextBox 7">
            <a:extLst>
              <a:ext uri="{FF2B5EF4-FFF2-40B4-BE49-F238E27FC236}">
                <a16:creationId xmlns:a16="http://schemas.microsoft.com/office/drawing/2014/main" id="{A8101A99-8538-408C-85F2-76FB7721D043}"/>
              </a:ext>
            </a:extLst>
          </p:cNvPr>
          <p:cNvSpPr txBox="1"/>
          <p:nvPr/>
        </p:nvSpPr>
        <p:spPr>
          <a:xfrm>
            <a:off x="4700968" y="3041250"/>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9" name="TextBox 8">
            <a:extLst>
              <a:ext uri="{FF2B5EF4-FFF2-40B4-BE49-F238E27FC236}">
                <a16:creationId xmlns:a16="http://schemas.microsoft.com/office/drawing/2014/main" id="{C9E7C03F-729F-4C5C-992C-56E2209AEC3C}"/>
              </a:ext>
            </a:extLst>
          </p:cNvPr>
          <p:cNvSpPr txBox="1"/>
          <p:nvPr/>
        </p:nvSpPr>
        <p:spPr>
          <a:xfrm>
            <a:off x="5734088" y="3296384"/>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11" name="TextBox 10">
            <a:extLst>
              <a:ext uri="{FF2B5EF4-FFF2-40B4-BE49-F238E27FC236}">
                <a16:creationId xmlns:a16="http://schemas.microsoft.com/office/drawing/2014/main" id="{7A2888D4-8358-46FC-82C8-656973460EF5}"/>
              </a:ext>
            </a:extLst>
          </p:cNvPr>
          <p:cNvSpPr txBox="1"/>
          <p:nvPr/>
        </p:nvSpPr>
        <p:spPr>
          <a:xfrm>
            <a:off x="3174500" y="3668053"/>
            <a:ext cx="273809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solidFill>
                <a:srgbClr val="FF0000"/>
              </a:solidFill>
              <a:cs typeface="Calibri"/>
            </a:endParaRPr>
          </a:p>
        </p:txBody>
      </p:sp>
      <p:sp>
        <p:nvSpPr>
          <p:cNvPr id="12" name="TextBox 11">
            <a:extLst>
              <a:ext uri="{FF2B5EF4-FFF2-40B4-BE49-F238E27FC236}">
                <a16:creationId xmlns:a16="http://schemas.microsoft.com/office/drawing/2014/main" id="{1E1AF6C8-9068-4FC0-8E86-8900911234E2}"/>
              </a:ext>
            </a:extLst>
          </p:cNvPr>
          <p:cNvSpPr txBox="1"/>
          <p:nvPr/>
        </p:nvSpPr>
        <p:spPr>
          <a:xfrm>
            <a:off x="3197669" y="3854369"/>
            <a:ext cx="173082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solidFill>
                <a:srgbClr val="0070C0"/>
              </a:solidFill>
              <a:cs typeface="Calibri"/>
            </a:endParaRPr>
          </a:p>
        </p:txBody>
      </p:sp>
      <p:sp>
        <p:nvSpPr>
          <p:cNvPr id="4" name="TextBox 3">
            <a:extLst>
              <a:ext uri="{FF2B5EF4-FFF2-40B4-BE49-F238E27FC236}">
                <a16:creationId xmlns:a16="http://schemas.microsoft.com/office/drawing/2014/main" id="{F9AF6F47-56A5-4120-A1DD-D9CF61C01DC3}"/>
              </a:ext>
            </a:extLst>
          </p:cNvPr>
          <p:cNvSpPr txBox="1"/>
          <p:nvPr/>
        </p:nvSpPr>
        <p:spPr>
          <a:xfrm>
            <a:off x="89643" y="4475042"/>
            <a:ext cx="70872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200">
              <a:latin typeface="Arial"/>
              <a:cs typeface="Arial"/>
            </a:endParaRPr>
          </a:p>
        </p:txBody>
      </p:sp>
      <p:sp>
        <p:nvSpPr>
          <p:cNvPr id="2" name="TextBox 1">
            <a:extLst>
              <a:ext uri="{FF2B5EF4-FFF2-40B4-BE49-F238E27FC236}">
                <a16:creationId xmlns:a16="http://schemas.microsoft.com/office/drawing/2014/main" id="{BB6E6723-FEF2-4479-E118-80583F2EFFCD}"/>
              </a:ext>
            </a:extLst>
          </p:cNvPr>
          <p:cNvSpPr txBox="1"/>
          <p:nvPr/>
        </p:nvSpPr>
        <p:spPr>
          <a:xfrm>
            <a:off x="-90487" y="95664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AC17FEAD-A77C-3184-1CCB-A9D15692E4E6}"/>
              </a:ext>
            </a:extLst>
          </p:cNvPr>
          <p:cNvSpPr txBox="1"/>
          <p:nvPr/>
        </p:nvSpPr>
        <p:spPr>
          <a:xfrm>
            <a:off x="-152462" y="794829"/>
            <a:ext cx="86278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Arial" panose="020B0604020202020204" pitchFamily="34" charset="0"/>
              <a:buChar char="•"/>
            </a:pPr>
            <a:r>
              <a:rPr lang="en-US" sz="1600">
                <a:latin typeface="Arial" panose="020B0604020202020204" pitchFamily="34" charset="0"/>
                <a:cs typeface="Arial" panose="020B0604020202020204" pitchFamily="34" charset="0"/>
              </a:rPr>
              <a:t>There are the 5 elements you'll need to consider in developing your program  </a:t>
            </a:r>
          </a:p>
          <a:p>
            <a:pPr marL="285750" indent="-285750" algn="ctr">
              <a:buFont typeface="Arial" panose="020B0604020202020204" pitchFamily="34" charset="0"/>
              <a:buChar char="•"/>
            </a:pPr>
            <a:r>
              <a:rPr lang="en-US" sz="1600">
                <a:latin typeface="Arial" panose="020B0604020202020204" pitchFamily="34" charset="0"/>
                <a:cs typeface="Arial" panose="020B0604020202020204" pitchFamily="34" charset="0"/>
              </a:rPr>
              <a:t>We will cover these in the next few modules to support your program delivery</a:t>
            </a:r>
            <a:endParaRPr lang="en-US"/>
          </a:p>
        </p:txBody>
      </p:sp>
      <p:sp>
        <p:nvSpPr>
          <p:cNvPr id="10" name="Arrow: Down 9">
            <a:extLst>
              <a:ext uri="{FF2B5EF4-FFF2-40B4-BE49-F238E27FC236}">
                <a16:creationId xmlns:a16="http://schemas.microsoft.com/office/drawing/2014/main" id="{D7B40182-CDB7-6A51-F03B-2C043C897424}"/>
              </a:ext>
            </a:extLst>
          </p:cNvPr>
          <p:cNvSpPr/>
          <p:nvPr/>
        </p:nvSpPr>
        <p:spPr>
          <a:xfrm rot="10800000">
            <a:off x="2521027" y="4161641"/>
            <a:ext cx="385241" cy="630539"/>
          </a:xfrm>
          <a:prstGeom prst="downArrow">
            <a:avLst/>
          </a:prstGeom>
          <a:solidFill>
            <a:srgbClr val="93CDD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Diagram 14">
            <a:extLst>
              <a:ext uri="{FF2B5EF4-FFF2-40B4-BE49-F238E27FC236}">
                <a16:creationId xmlns:a16="http://schemas.microsoft.com/office/drawing/2014/main" id="{2D0E0958-2F30-1753-755F-8665FCE522F4}"/>
              </a:ext>
            </a:extLst>
          </p:cNvPr>
          <p:cNvGraphicFramePr/>
          <p:nvPr>
            <p:extLst/>
          </p:nvPr>
        </p:nvGraphicFramePr>
        <p:xfrm>
          <a:off x="-1547801" y="1318591"/>
          <a:ext cx="11170772" cy="352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20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120252"/>
            <a:ext cx="7294418" cy="659066"/>
          </a:xfrm>
        </p:spPr>
        <p:txBody>
          <a:bodyPr>
            <a:normAutofit fontScale="90000"/>
          </a:bodyPr>
          <a:lstStyle/>
          <a:p>
            <a:r>
              <a:rPr lang="en-GB" sz="4000" dirty="0">
                <a:solidFill>
                  <a:srgbClr val="B80093"/>
                </a:solidFill>
              </a:rPr>
              <a:t>National Context</a:t>
            </a:r>
            <a:r>
              <a:rPr lang="en-GB" sz="4000" dirty="0"/>
              <a:t> </a:t>
            </a:r>
            <a:endParaRPr lang="en-US" dirty="0"/>
          </a:p>
        </p:txBody>
      </p:sp>
      <p:sp>
        <p:nvSpPr>
          <p:cNvPr id="4" name="Content Placeholder 2"/>
          <p:cNvSpPr>
            <a:spLocks noGrp="1"/>
          </p:cNvSpPr>
          <p:nvPr>
            <p:ph idx="1"/>
          </p:nvPr>
        </p:nvSpPr>
        <p:spPr>
          <a:xfrm>
            <a:off x="460570" y="774876"/>
            <a:ext cx="8150030" cy="3767217"/>
          </a:xfrm>
        </p:spPr>
        <p:txBody>
          <a:bodyPr vert="horz" lIns="91440" tIns="45720" rIns="91440" bIns="45720" rtlCol="0" anchor="t">
            <a:noAutofit/>
          </a:bodyPr>
          <a:lstStyle/>
          <a:p>
            <a:pPr marL="0" indent="0">
              <a:buNone/>
            </a:pPr>
            <a:endParaRPr lang="en-US" sz="1600" b="1" dirty="0"/>
          </a:p>
          <a:p>
            <a:r>
              <a:rPr lang="en-US" sz="1600" dirty="0">
                <a:latin typeface="Arial" panose="020B0604020202020204" pitchFamily="34" charset="0"/>
                <a:cs typeface="Arial" panose="020B0604020202020204" pitchFamily="34" charset="0"/>
              </a:rPr>
              <a:t>Department of Health recommends that preceptorship should be considered as a transition phase </a:t>
            </a:r>
            <a:r>
              <a:rPr lang="en-GB" sz="1600" dirty="0">
                <a:latin typeface="Arial" panose="020B0604020202020204" pitchFamily="34" charset="0"/>
                <a:cs typeface="Arial" panose="020B0604020202020204" pitchFamily="34" charset="0"/>
              </a:rPr>
              <a:t>for newly registered practitioners when continuing their professional development, building their confidence and further developing competence to practice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DoH</a:t>
            </a:r>
            <a:r>
              <a:rPr lang="en-US" sz="1600" dirty="0">
                <a:latin typeface="Arial" panose="020B0604020202020204" pitchFamily="34" charset="0"/>
                <a:cs typeface="Arial" panose="020B0604020202020204" pitchFamily="34" charset="0"/>
              </a:rPr>
              <a:t> 2010 paper - </a:t>
            </a:r>
            <a:r>
              <a:rPr lang="en-US" sz="16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https://www.networks.nhs.uk/nhs-networks/ahp-networks/documents/dh_114116.pdf</a:t>
            </a:r>
            <a:endParaRPr lang="en-US" sz="1600" b="1" dirty="0">
              <a:solidFill>
                <a:srgbClr val="7030A0"/>
              </a:solidFill>
              <a:latin typeface="Arial" panose="020B0604020202020204" pitchFamily="34" charset="0"/>
              <a:cs typeface="Arial" panose="020B0604020202020204" pitchFamily="34" charset="0"/>
            </a:endParaRPr>
          </a:p>
          <a:p>
            <a:r>
              <a:rPr lang="en-GB" sz="1600" dirty="0">
                <a:solidFill>
                  <a:srgbClr val="222222"/>
                </a:solidFill>
                <a:latin typeface="Arial" panose="020B0604020202020204" pitchFamily="34" charset="0"/>
                <a:cs typeface="Arial" panose="020B0604020202020204" pitchFamily="34" charset="0"/>
              </a:rPr>
              <a:t>The </a:t>
            </a:r>
            <a:r>
              <a:rPr lang="en-GB" sz="1600" dirty="0" err="1">
                <a:solidFill>
                  <a:srgbClr val="222222"/>
                </a:solidFill>
                <a:latin typeface="Arial" panose="020B0604020202020204" pitchFamily="34" charset="0"/>
                <a:cs typeface="Arial" panose="020B0604020202020204" pitchFamily="34" charset="0"/>
              </a:rPr>
              <a:t>RePAIR</a:t>
            </a:r>
            <a:r>
              <a:rPr lang="en-GB" sz="1600" dirty="0">
                <a:solidFill>
                  <a:srgbClr val="222222"/>
                </a:solidFill>
                <a:latin typeface="Arial" panose="020B0604020202020204" pitchFamily="34" charset="0"/>
                <a:cs typeface="Arial" panose="020B0604020202020204" pitchFamily="34" charset="0"/>
              </a:rPr>
              <a:t> (Reducing Pre-registration Attrition and Improving Retention) project has gained an in depth understanding of the factors impacting on healthcare student attrition and the retention of the newly qualified workforce in the early stages of their careers </a:t>
            </a:r>
            <a:r>
              <a:rPr lang="en-US" sz="1600" dirty="0">
                <a:latin typeface="Arial" panose="020B0604020202020204" pitchFamily="34" charset="0"/>
                <a:cs typeface="Arial" panose="020B0604020202020204" pitchFamily="34" charset="0"/>
              </a:rPr>
              <a:t>-</a:t>
            </a:r>
            <a:r>
              <a:rPr lang="en-US" sz="1600"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https://www.hee.nhs.uk/our-work/reducing-pre-registration-attrition-improving-retention</a:t>
            </a:r>
            <a:r>
              <a:rPr lang="en-US" sz="1600" dirty="0">
                <a:solidFill>
                  <a:srgbClr val="7030A0"/>
                </a:solidFill>
                <a:latin typeface="Arial" panose="020B0604020202020204" pitchFamily="34" charset="0"/>
                <a:cs typeface="Arial" panose="020B0604020202020204" pitchFamily="34" charset="0"/>
              </a:rPr>
              <a:t> </a:t>
            </a:r>
            <a:endParaRPr lang="en-US" sz="1600" b="1" dirty="0">
              <a:solidFill>
                <a:srgbClr val="7030A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HEE National preceptorship webpage and resources- </a:t>
            </a:r>
            <a:r>
              <a:rPr lang="en-US" sz="1600" u="sng" dirty="0">
                <a:solidFill>
                  <a:srgbClr val="7030A0"/>
                </a:solidFill>
                <a:latin typeface="Arial" panose="020B0604020202020204" pitchFamily="34" charset="0"/>
                <a:cs typeface="Arial" panose="020B0604020202020204" pitchFamily="34" charset="0"/>
              </a:rPr>
              <a:t>https://www.hee.nhs.uk/our-work/capitalnurse/workstreams/preceptorship</a:t>
            </a:r>
          </a:p>
          <a:p>
            <a:r>
              <a:rPr lang="en-US" sz="1600" dirty="0" err="1">
                <a:latin typeface="Arial" panose="020B0604020202020204" pitchFamily="34" charset="0"/>
                <a:cs typeface="Arial" panose="020B0604020202020204" pitchFamily="34" charset="0"/>
              </a:rPr>
              <a:t>ELfH</a:t>
            </a:r>
            <a:r>
              <a:rPr lang="en-US" sz="1600" dirty="0">
                <a:latin typeface="Arial" panose="020B0604020202020204" pitchFamily="34" charset="0"/>
                <a:cs typeface="Arial" panose="020B0604020202020204" pitchFamily="34" charset="0"/>
              </a:rPr>
              <a:t> module – Preceptor development: provides key knowledge and skills needed to act as a Preceptor- </a:t>
            </a:r>
            <a:r>
              <a:rPr lang="en-US" sz="1600" u="sng" dirty="0">
                <a:solidFill>
                  <a:srgbClr val="7030A0"/>
                </a:solidFill>
                <a:latin typeface="Arial" panose="020B0604020202020204" pitchFamily="34" charset="0"/>
                <a:cs typeface="Arial" panose="020B0604020202020204" pitchFamily="34" charset="0"/>
              </a:rPr>
              <a:t>https://www.e-lfh.org.uk/programmes/preceptorship/</a:t>
            </a:r>
            <a:endParaRPr lang="en-US" sz="1600" b="1" u="sng" dirty="0">
              <a:solidFill>
                <a:srgbClr val="7030A0"/>
              </a:solidFill>
            </a:endParaRPr>
          </a:p>
          <a:p>
            <a:pPr marL="0" indent="0">
              <a:buNone/>
            </a:pPr>
            <a:endParaRPr lang="en-US" sz="2000" dirty="0"/>
          </a:p>
          <a:p>
            <a:pPr>
              <a:buNone/>
            </a:pPr>
            <a:endParaRPr lang="en-US" dirty="0"/>
          </a:p>
        </p:txBody>
      </p:sp>
    </p:spTree>
    <p:extLst>
      <p:ext uri="{BB962C8B-B14F-4D97-AF65-F5344CB8AC3E}">
        <p14:creationId xmlns:p14="http://schemas.microsoft.com/office/powerpoint/2010/main" val="303369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1F85-3686-4336-B06B-49B83D5C46DC}"/>
              </a:ext>
            </a:extLst>
          </p:cNvPr>
          <p:cNvSpPr>
            <a:spLocks noGrp="1"/>
          </p:cNvSpPr>
          <p:nvPr>
            <p:ph type="title"/>
          </p:nvPr>
        </p:nvSpPr>
        <p:spPr>
          <a:xfrm>
            <a:off x="362759" y="370811"/>
            <a:ext cx="7816101" cy="518966"/>
          </a:xfrm>
        </p:spPr>
        <p:txBody>
          <a:bodyPr>
            <a:normAutofit fontScale="90000"/>
          </a:bodyPr>
          <a:lstStyle/>
          <a:p>
            <a:r>
              <a:rPr lang="en-US" sz="4000" dirty="0">
                <a:solidFill>
                  <a:srgbClr val="B80093"/>
                </a:solidFill>
              </a:rPr>
              <a:t>Regional context</a:t>
            </a:r>
            <a:r>
              <a:rPr lang="en-US" dirty="0"/>
              <a:t> </a:t>
            </a:r>
            <a:br>
              <a:rPr lang="en-US" sz="3600" dirty="0"/>
            </a:br>
            <a:endParaRPr lang="en-US" dirty="0"/>
          </a:p>
        </p:txBody>
      </p:sp>
      <p:sp>
        <p:nvSpPr>
          <p:cNvPr id="3" name="Content Placeholder 2">
            <a:extLst>
              <a:ext uri="{FF2B5EF4-FFF2-40B4-BE49-F238E27FC236}">
                <a16:creationId xmlns:a16="http://schemas.microsoft.com/office/drawing/2014/main" id="{A065A301-010E-4789-9CF8-2FAA49B1F3FE}"/>
              </a:ext>
            </a:extLst>
          </p:cNvPr>
          <p:cNvSpPr>
            <a:spLocks noGrp="1"/>
          </p:cNvSpPr>
          <p:nvPr>
            <p:ph idx="1"/>
          </p:nvPr>
        </p:nvSpPr>
        <p:spPr>
          <a:xfrm>
            <a:off x="362759" y="894489"/>
            <a:ext cx="5276761" cy="4049268"/>
          </a:xfrm>
        </p:spPr>
        <p:txBody>
          <a:bodyPr vert="horz" lIns="91440" tIns="45720" rIns="91440" bIns="45720" rtlCol="0" anchor="t">
            <a:noAutofit/>
          </a:bodyPr>
          <a:lstStyle/>
          <a:p>
            <a:pPr marL="0" indent="0">
              <a:lnSpc>
                <a:spcPct val="120000"/>
              </a:lnSpc>
              <a:buNone/>
            </a:pPr>
            <a:r>
              <a:rPr lang="en-US" sz="1400" dirty="0"/>
              <a:t>What London pre-registration students told us about their needs and how preceptorship can meet them:</a:t>
            </a:r>
          </a:p>
          <a:p>
            <a:pPr>
              <a:lnSpc>
                <a:spcPct val="120000"/>
              </a:lnSpc>
            </a:pPr>
            <a:endParaRPr lang="en-US" sz="1400" dirty="0"/>
          </a:p>
          <a:p>
            <a:pPr>
              <a:lnSpc>
                <a:spcPct val="120000"/>
              </a:lnSpc>
            </a:pPr>
            <a:endParaRPr lang="en-US" sz="1400" dirty="0"/>
          </a:p>
          <a:p>
            <a:pPr>
              <a:lnSpc>
                <a:spcPct val="120000"/>
              </a:lnSpc>
            </a:pPr>
            <a:endParaRPr lang="en-US" sz="1400" dirty="0"/>
          </a:p>
          <a:p>
            <a:pPr>
              <a:lnSpc>
                <a:spcPct val="120000"/>
              </a:lnSpc>
            </a:pPr>
            <a:endParaRPr lang="en-US" sz="1400" dirty="0"/>
          </a:p>
          <a:p>
            <a:pPr>
              <a:lnSpc>
                <a:spcPct val="120000"/>
              </a:lnSpc>
            </a:pPr>
            <a:endParaRPr lang="en-US" sz="1400" dirty="0"/>
          </a:p>
          <a:p>
            <a:pPr>
              <a:lnSpc>
                <a:spcPct val="120000"/>
              </a:lnSpc>
            </a:pPr>
            <a:endParaRPr lang="en-US" sz="1400" dirty="0"/>
          </a:p>
          <a:p>
            <a:pPr>
              <a:lnSpc>
                <a:spcPct val="120000"/>
              </a:lnSpc>
            </a:pPr>
            <a:endParaRPr lang="en-US" sz="1400" dirty="0"/>
          </a:p>
          <a:p>
            <a:pPr marL="0" indent="0">
              <a:lnSpc>
                <a:spcPct val="120000"/>
              </a:lnSpc>
              <a:buNone/>
            </a:pPr>
            <a:endParaRPr lang="en-US" sz="1400" dirty="0"/>
          </a:p>
          <a:p>
            <a:pPr marL="0" indent="0">
              <a:lnSpc>
                <a:spcPct val="120000"/>
              </a:lnSpc>
              <a:buNone/>
            </a:pPr>
            <a:endParaRPr lang="en-US" sz="1400" dirty="0"/>
          </a:p>
          <a:p>
            <a:pPr marL="0" indent="0">
              <a:lnSpc>
                <a:spcPct val="120000"/>
              </a:lnSpc>
              <a:buNone/>
            </a:pPr>
            <a:r>
              <a:rPr lang="en-US" sz="1400" dirty="0"/>
              <a:t>Nearly 50% of respondents stated they would like a preceptorship programme when they qualify</a:t>
            </a:r>
            <a:endParaRPr lang="en-US" dirty="0"/>
          </a:p>
        </p:txBody>
      </p:sp>
      <p:pic>
        <p:nvPicPr>
          <p:cNvPr id="7" name="Picture 7" descr="Chart, bar chart&#10;&#10;Description automatically generated">
            <a:extLst>
              <a:ext uri="{FF2B5EF4-FFF2-40B4-BE49-F238E27FC236}">
                <a16:creationId xmlns:a16="http://schemas.microsoft.com/office/drawing/2014/main" id="{5F0E4AD7-F614-4202-B2D9-06EFF43E80DB}"/>
              </a:ext>
            </a:extLst>
          </p:cNvPr>
          <p:cNvPicPr>
            <a:picLocks noChangeAspect="1"/>
          </p:cNvPicPr>
          <p:nvPr/>
        </p:nvPicPr>
        <p:blipFill rotWithShape="1">
          <a:blip r:embed="rId3"/>
          <a:srcRect r="12197"/>
          <a:stretch/>
        </p:blipFill>
        <p:spPr>
          <a:xfrm>
            <a:off x="5493725" y="2721511"/>
            <a:ext cx="3606468" cy="1949103"/>
          </a:xfrm>
          <a:prstGeom prst="rect">
            <a:avLst/>
          </a:prstGeom>
        </p:spPr>
      </p:pic>
      <p:pic>
        <p:nvPicPr>
          <p:cNvPr id="10" name="Picture 10" descr="Chart, bar chart&#10;&#10;Description automatically generated">
            <a:extLst>
              <a:ext uri="{FF2B5EF4-FFF2-40B4-BE49-F238E27FC236}">
                <a16:creationId xmlns:a16="http://schemas.microsoft.com/office/drawing/2014/main" id="{6FD40C45-F0A2-4406-9A7D-C0A3510FF058}"/>
              </a:ext>
            </a:extLst>
          </p:cNvPr>
          <p:cNvPicPr>
            <a:picLocks noChangeAspect="1"/>
          </p:cNvPicPr>
          <p:nvPr/>
        </p:nvPicPr>
        <p:blipFill rotWithShape="1">
          <a:blip r:embed="rId4"/>
          <a:srcRect r="12105"/>
          <a:stretch/>
        </p:blipFill>
        <p:spPr>
          <a:xfrm>
            <a:off x="5468628" y="892133"/>
            <a:ext cx="3656662" cy="1827022"/>
          </a:xfrm>
          <a:prstGeom prst="rect">
            <a:avLst/>
          </a:prstGeom>
        </p:spPr>
      </p:pic>
      <p:sp>
        <p:nvSpPr>
          <p:cNvPr id="9" name="Speech Bubble: Rectangle with Corners Rounded 8">
            <a:extLst>
              <a:ext uri="{FF2B5EF4-FFF2-40B4-BE49-F238E27FC236}">
                <a16:creationId xmlns:a16="http://schemas.microsoft.com/office/drawing/2014/main" id="{B5F3B4A4-7695-4B5F-AB7B-E3884CCEF1E8}"/>
              </a:ext>
            </a:extLst>
          </p:cNvPr>
          <p:cNvSpPr/>
          <p:nvPr/>
        </p:nvSpPr>
        <p:spPr>
          <a:xfrm>
            <a:off x="2929288" y="1478619"/>
            <a:ext cx="2062279" cy="1020274"/>
          </a:xfrm>
          <a:prstGeom prst="wedgeRoundRectCallout">
            <a:avLst/>
          </a:prstGeom>
          <a:solidFill>
            <a:srgbClr val="43AF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Arial" panose="020B0604020202020204" pitchFamily="34" charset="0"/>
                <a:ea typeface="+mn-lt"/>
                <a:cs typeface="Arial" panose="020B0604020202020204" pitchFamily="34" charset="0"/>
              </a:rPr>
              <a:t>What support would you like as a newly qualified AHP? </a:t>
            </a:r>
            <a:endParaRPr lang="en-US" sz="1600" dirty="0">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0F147E7C-79AC-4BE0-8194-FE7B74AFCB6E}"/>
              </a:ext>
            </a:extLst>
          </p:cNvPr>
          <p:cNvSpPr/>
          <p:nvPr/>
        </p:nvSpPr>
        <p:spPr>
          <a:xfrm>
            <a:off x="730372" y="1551476"/>
            <a:ext cx="2062279" cy="1020274"/>
          </a:xfrm>
          <a:prstGeom prst="wedgeRoundRectCallou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Arial" panose="020B0604020202020204" pitchFamily="34" charset="0"/>
                <a:ea typeface="+mn-lt"/>
                <a:cs typeface="Arial" panose="020B0604020202020204" pitchFamily="34" charset="0"/>
              </a:rPr>
              <a:t>How do you feel as you approach your first Band 5 post? </a:t>
            </a:r>
          </a:p>
        </p:txBody>
      </p:sp>
      <p:sp>
        <p:nvSpPr>
          <p:cNvPr id="15" name="Speech Bubble: Rectangle with Corners Rounded 14">
            <a:extLst>
              <a:ext uri="{FF2B5EF4-FFF2-40B4-BE49-F238E27FC236}">
                <a16:creationId xmlns:a16="http://schemas.microsoft.com/office/drawing/2014/main" id="{8FA3A94F-223A-4B1D-9675-33096F8C8CCD}"/>
              </a:ext>
            </a:extLst>
          </p:cNvPr>
          <p:cNvSpPr/>
          <p:nvPr/>
        </p:nvSpPr>
        <p:spPr>
          <a:xfrm>
            <a:off x="835001" y="2719155"/>
            <a:ext cx="4161386" cy="1137810"/>
          </a:xfrm>
          <a:prstGeom prst="wedgeRoundRectCallout">
            <a:avLst/>
          </a:prstGeom>
          <a:solidFill>
            <a:srgbClr val="43B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Arial" panose="020B0604020202020204" pitchFamily="34" charset="0"/>
                <a:ea typeface="+mn-lt"/>
                <a:cs typeface="Arial" panose="020B0604020202020204" pitchFamily="34" charset="0"/>
              </a:rPr>
              <a:t>As a student, during your final year of practice placement, is there anything that could be provided to help prepare you for your first Band 5 post?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44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374056" y="-475"/>
            <a:ext cx="8433196" cy="3354368"/>
          </a:xfrm>
        </p:spPr>
        <p:txBody>
          <a:bodyPr/>
          <a:lstStyle/>
          <a:p>
            <a:pPr algn="l"/>
            <a:r>
              <a:rPr lang="en-US" sz="3200">
                <a:solidFill>
                  <a:schemeClr val="bg1"/>
                </a:solidFill>
              </a:rPr>
              <a:t>Assessing our Workforce at Guy's and St Thomas' NHS Foundation Trust</a:t>
            </a:r>
            <a:br>
              <a:rPr lang="en-US" sz="3200">
                <a:solidFill>
                  <a:schemeClr val="bg1"/>
                </a:solidFill>
              </a:rPr>
            </a:br>
            <a:br>
              <a:rPr lang="en-US" sz="3600"/>
            </a:br>
            <a:r>
              <a:rPr lang="en-US" sz="3200" b="0">
                <a:solidFill>
                  <a:schemeClr val="bg1"/>
                </a:solidFill>
              </a:rPr>
              <a:t>Jules Marchant</a:t>
            </a:r>
            <a:br>
              <a:rPr lang="en-US" sz="3200" b="0"/>
            </a:br>
            <a:r>
              <a:rPr lang="en-US" sz="3200" b="0">
                <a:solidFill>
                  <a:schemeClr val="bg1"/>
                </a:solidFill>
              </a:rPr>
              <a:t>Trust Lead AHP Workforce and Education</a:t>
            </a:r>
            <a:endParaRPr lang="en-US" sz="2800">
              <a:solidFill>
                <a:schemeClr val="bg1"/>
              </a:solidFill>
            </a:endParaRPr>
          </a:p>
        </p:txBody>
      </p:sp>
    </p:spTree>
    <p:extLst>
      <p:ext uri="{BB962C8B-B14F-4D97-AF65-F5344CB8AC3E}">
        <p14:creationId xmlns:p14="http://schemas.microsoft.com/office/powerpoint/2010/main" val="318379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idx="4294967295"/>
          </p:nvPr>
        </p:nvSpPr>
        <p:spPr>
          <a:xfrm>
            <a:off x="589988" y="960709"/>
            <a:ext cx="7453495" cy="675085"/>
          </a:xfrm>
        </p:spPr>
        <p:txBody>
          <a:bodyPr>
            <a:normAutofit fontScale="90000"/>
          </a:bodyPr>
          <a:lstStyle/>
          <a:p>
            <a:pPr algn="l">
              <a:lnSpc>
                <a:spcPct val="150000"/>
              </a:lnSpc>
            </a:pPr>
            <a:r>
              <a:rPr lang="en-GB" sz="3200">
                <a:solidFill>
                  <a:srgbClr val="B80093"/>
                </a:solidFill>
              </a:rPr>
              <a:t>Developing AHP Preceptorship: Assessing our Workforce </a:t>
            </a:r>
            <a:endParaRPr lang="en-US" altLang="en-US" sz="3200">
              <a:solidFill>
                <a:srgbClr val="B80093"/>
              </a:solidFill>
              <a:ea typeface="ＭＳ Ｐゴシック" panose="020B0600070205080204" pitchFamily="34" charset="-128"/>
            </a:endParaRPr>
          </a:p>
        </p:txBody>
      </p:sp>
      <p:pic>
        <p:nvPicPr>
          <p:cNvPr id="3" name="Picture 2"/>
          <p:cNvPicPr>
            <a:picLocks noChangeAspect="1"/>
          </p:cNvPicPr>
          <p:nvPr/>
        </p:nvPicPr>
        <p:blipFill>
          <a:blip r:embed="rId2"/>
          <a:stretch>
            <a:fillRect/>
          </a:stretch>
        </p:blipFill>
        <p:spPr>
          <a:xfrm>
            <a:off x="5973429" y="1869827"/>
            <a:ext cx="2393736" cy="2530473"/>
          </a:xfrm>
          <a:prstGeom prst="rect">
            <a:avLst/>
          </a:prstGeom>
        </p:spPr>
      </p:pic>
    </p:spTree>
    <p:extLst>
      <p:ext uri="{BB962C8B-B14F-4D97-AF65-F5344CB8AC3E}">
        <p14:creationId xmlns:p14="http://schemas.microsoft.com/office/powerpoint/2010/main" val="120190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75258" y="325785"/>
            <a:ext cx="6048375" cy="67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a:lstStyle>
          <a:p>
            <a:pPr eaLnBrk="1" hangingPunct="1"/>
            <a:r>
              <a:rPr lang="en-GB" altLang="en-US">
                <a:solidFill>
                  <a:srgbClr val="B80093"/>
                </a:solidFill>
              </a:rPr>
              <a:t>Context</a:t>
            </a:r>
            <a:endParaRPr lang="en-US" altLang="en-US">
              <a:solidFill>
                <a:srgbClr val="B80093"/>
              </a:solidFill>
            </a:endParaRPr>
          </a:p>
        </p:txBody>
      </p:sp>
      <p:sp>
        <p:nvSpPr>
          <p:cNvPr id="3" name="TextBox 2"/>
          <p:cNvSpPr txBox="1"/>
          <p:nvPr/>
        </p:nvSpPr>
        <p:spPr>
          <a:xfrm>
            <a:off x="448959" y="881844"/>
            <a:ext cx="6174674" cy="4278094"/>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GB" sz="1600"/>
              <a:t>No previous AHP Preceptorship within organisation</a:t>
            </a:r>
            <a:endParaRPr lang="en-GB" sz="1600">
              <a:cs typeface="Arial"/>
            </a:endParaRPr>
          </a:p>
          <a:p>
            <a:pPr marL="213995" indent="-213995">
              <a:buFont typeface="Arial" panose="020B0604020202020204" pitchFamily="34" charset="0"/>
              <a:buChar char="•"/>
            </a:pPr>
            <a:endParaRPr lang="en-GB" sz="1600">
              <a:cs typeface="Arial"/>
            </a:endParaRPr>
          </a:p>
          <a:p>
            <a:pPr marL="213995" indent="-213995">
              <a:buFont typeface="Arial" panose="020B0604020202020204" pitchFamily="34" charset="0"/>
              <a:buChar char="•"/>
            </a:pPr>
            <a:r>
              <a:rPr lang="en-GB" sz="1600" err="1"/>
              <a:t>CapitalNurse</a:t>
            </a:r>
            <a:r>
              <a:rPr lang="en-GB" sz="1600"/>
              <a:t> and </a:t>
            </a:r>
            <a:r>
              <a:rPr lang="en-GB" sz="1600" err="1"/>
              <a:t>CapitalMidwife</a:t>
            </a:r>
            <a:r>
              <a:rPr lang="en-GB" sz="1600"/>
              <a:t> programmes within Trust</a:t>
            </a:r>
            <a:endParaRPr lang="en-GB" sz="1600">
              <a:cs typeface="Arial"/>
            </a:endParaRPr>
          </a:p>
          <a:p>
            <a:endParaRPr lang="en-GB" sz="1600">
              <a:cs typeface="Arial"/>
            </a:endParaRPr>
          </a:p>
          <a:p>
            <a:pPr marL="213995" indent="-213995">
              <a:buFont typeface="Arial" panose="020B0604020202020204" pitchFamily="34" charset="0"/>
              <a:buChar char="•"/>
            </a:pPr>
            <a:r>
              <a:rPr lang="en-GB" sz="1600"/>
              <a:t>Current offer for AHPs:</a:t>
            </a:r>
            <a:endParaRPr lang="en-GB" sz="1600">
              <a:cs typeface="Arial"/>
            </a:endParaRPr>
          </a:p>
          <a:p>
            <a:pPr marL="555625" lvl="1" indent="-213995">
              <a:buFont typeface="Arial" panose="020B0604020202020204" pitchFamily="34" charset="0"/>
              <a:buChar char="•"/>
            </a:pPr>
            <a:r>
              <a:rPr lang="en-GB" sz="1600"/>
              <a:t>2 day Band 5 (B5) Survivorship course for                             Newly Registered physiotherapists</a:t>
            </a:r>
            <a:endParaRPr lang="en-GB" sz="1600">
              <a:cs typeface="Arial"/>
            </a:endParaRPr>
          </a:p>
          <a:p>
            <a:pPr marL="555625" lvl="1" indent="-213995">
              <a:buFont typeface="Arial" panose="020B0604020202020204" pitchFamily="34" charset="0"/>
              <a:buChar char="•"/>
            </a:pPr>
            <a:r>
              <a:rPr lang="en-GB" sz="1600"/>
              <a:t>B5 Occupational Therapist (OT), Physical</a:t>
            </a:r>
          </a:p>
          <a:p>
            <a:pPr marL="341630" lvl="1"/>
            <a:r>
              <a:rPr lang="en-GB" sz="1600"/>
              <a:t>	  Therapist (PT), Speech and Language</a:t>
            </a:r>
          </a:p>
          <a:p>
            <a:pPr marL="341630" lvl="1"/>
            <a:r>
              <a:rPr lang="en-GB" sz="1600"/>
              <a:t>    Therapist (SLT) Rotational Schemes</a:t>
            </a:r>
            <a:endParaRPr lang="en-GB" sz="1600">
              <a:cs typeface="Arial"/>
            </a:endParaRPr>
          </a:p>
          <a:p>
            <a:pPr marL="555625" lvl="1" indent="-213995">
              <a:buFont typeface="Arial" panose="020B0604020202020204" pitchFamily="34" charset="0"/>
              <a:buChar char="•"/>
            </a:pPr>
            <a:r>
              <a:rPr lang="en-GB" sz="1600">
                <a:cs typeface="Arial"/>
              </a:rPr>
              <a:t>AHP clinical induction</a:t>
            </a:r>
            <a:endParaRPr lang="en-GB" sz="1600"/>
          </a:p>
          <a:p>
            <a:pPr marL="555625" lvl="1" indent="-213995">
              <a:buFont typeface="Arial" panose="020B0604020202020204" pitchFamily="34" charset="0"/>
              <a:buChar char="•"/>
            </a:pPr>
            <a:r>
              <a:rPr lang="en-GB" sz="1600">
                <a:cs typeface="Arial"/>
              </a:rPr>
              <a:t>Service specific trainings</a:t>
            </a:r>
            <a:endParaRPr lang="en-GB" sz="1600"/>
          </a:p>
          <a:p>
            <a:pPr marL="555625" lvl="1" indent="-213995">
              <a:buFont typeface="Arial" panose="020B0604020202020204" pitchFamily="34" charset="0"/>
              <a:buChar char="•"/>
            </a:pPr>
            <a:r>
              <a:rPr lang="en-GB" sz="1600">
                <a:cs typeface="Arial"/>
              </a:rPr>
              <a:t>B5 meeting/forums</a:t>
            </a:r>
            <a:endParaRPr lang="en-GB" sz="1600"/>
          </a:p>
          <a:p>
            <a:pPr marL="555625" lvl="1" indent="-213995">
              <a:buFont typeface="Arial" panose="020B0604020202020204" pitchFamily="34" charset="0"/>
              <a:buChar char="•"/>
            </a:pPr>
            <a:r>
              <a:rPr lang="en-GB" sz="1600"/>
              <a:t>Enhanced induction for radiographers... </a:t>
            </a:r>
            <a:endParaRPr lang="en-GB" sz="1600">
              <a:cs typeface="Arial"/>
            </a:endParaRPr>
          </a:p>
          <a:p>
            <a:pPr marL="341630" lvl="1"/>
            <a:endParaRPr lang="en-GB" sz="1600">
              <a:cs typeface="Arial"/>
            </a:endParaRPr>
          </a:p>
          <a:p>
            <a:pPr marL="555625" lvl="1" indent="-213995">
              <a:buFont typeface="Arial" panose="020B0604020202020204" pitchFamily="34" charset="0"/>
              <a:buChar char="•"/>
            </a:pPr>
            <a:endParaRPr lang="en-GB" sz="1600">
              <a:cs typeface="Arial"/>
            </a:endParaRPr>
          </a:p>
          <a:p>
            <a:pPr marL="213995" indent="-213995">
              <a:buFont typeface="Arial" panose="020B0604020202020204" pitchFamily="34" charset="0"/>
              <a:buChar char="•"/>
            </a:pPr>
            <a:endParaRPr lang="en-GB" sz="1600">
              <a:cs typeface="Arial"/>
            </a:endParaRPr>
          </a:p>
        </p:txBody>
      </p:sp>
      <p:pic>
        <p:nvPicPr>
          <p:cNvPr id="4" name="Picture 3"/>
          <p:cNvPicPr>
            <a:picLocks noChangeAspect="1"/>
          </p:cNvPicPr>
          <p:nvPr/>
        </p:nvPicPr>
        <p:blipFill rotWithShape="1">
          <a:blip r:embed="rId3"/>
          <a:srcRect b="11696"/>
          <a:stretch/>
        </p:blipFill>
        <p:spPr>
          <a:xfrm>
            <a:off x="5049437" y="1775365"/>
            <a:ext cx="3932866" cy="2610077"/>
          </a:xfrm>
          <a:prstGeom prst="rect">
            <a:avLst/>
          </a:prstGeom>
        </p:spPr>
      </p:pic>
    </p:spTree>
    <p:extLst>
      <p:ext uri="{BB962C8B-B14F-4D97-AF65-F5344CB8AC3E}">
        <p14:creationId xmlns:p14="http://schemas.microsoft.com/office/powerpoint/2010/main" val="2309815359"/>
      </p:ext>
    </p:extLst>
  </p:cSld>
  <p:clrMapOvr>
    <a:masterClrMapping/>
  </p:clrMapOvr>
</p:sld>
</file>

<file path=ppt/theme/theme1.xml><?xml version="1.0" encoding="utf-8"?>
<a:theme xmlns:a="http://schemas.openxmlformats.org/drawingml/2006/main" name="Office Theme">
  <a:themeElements>
    <a:clrScheme name="CapitalNurse">
      <a:dk1>
        <a:sysClr val="windowText" lastClr="000000"/>
      </a:dk1>
      <a:lt1>
        <a:sysClr val="window" lastClr="FFFFFF"/>
      </a:lt1>
      <a:dk2>
        <a:srgbClr val="1F497D"/>
      </a:dk2>
      <a:lt2>
        <a:srgbClr val="EEECE1"/>
      </a:lt2>
      <a:accent1>
        <a:srgbClr val="4BACC6"/>
      </a:accent1>
      <a:accent2>
        <a:srgbClr val="C0504D"/>
      </a:accent2>
      <a:accent3>
        <a:srgbClr val="9BBB59"/>
      </a:accent3>
      <a:accent4>
        <a:srgbClr val="8064A2"/>
      </a:accent4>
      <a:accent5>
        <a:srgbClr val="005EB8"/>
      </a:accent5>
      <a:accent6>
        <a:srgbClr val="F3E70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porate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pc="http://schemas.microsoft.com/office/infopath/2007/PartnerControls" xmlns:xsi="http://www.w3.org/2001/XMLSchema-instance">
  <documentManagement>
    <lcf76f155ced4ddcb4097134ff3c332f xmlns="a3bd5721-4e6a-4ade-a79b-598924ee99a6">
      <Terms xmlns="http://schemas.microsoft.com/office/infopath/2007/PartnerControls"/>
    </lcf76f155ced4ddcb4097134ff3c332f>
    <TaxCatchAll xmlns="6cb8b1c3-de87-4bb8-9819-394441d50f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69ABDBAFFF0940A27746A35842E547" ma:contentTypeVersion="16" ma:contentTypeDescription="Create a new document." ma:contentTypeScope="" ma:versionID="9b19d9826ea6331c4b1ed8e77cc4ac64">
  <xsd:schema xmlns:xsd="http://www.w3.org/2001/XMLSchema" xmlns:xs="http://www.w3.org/2001/XMLSchema" xmlns:p="http://schemas.microsoft.com/office/2006/metadata/properties" xmlns:ns2="a3bd5721-4e6a-4ade-a79b-598924ee99a6" xmlns:ns3="6cb8b1c3-de87-4bb8-9819-394441d50f52" targetNamespace="http://schemas.microsoft.com/office/2006/metadata/properties" ma:root="true" ma:fieldsID="672420b021d258eddbf06db9b772beb9" ns2:_="" ns3:_="">
    <xsd:import namespace="a3bd5721-4e6a-4ade-a79b-598924ee99a6"/>
    <xsd:import namespace="6cb8b1c3-de87-4bb8-9819-394441d50f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d5721-4e6a-4ade-a79b-598924ee9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b8b1c3-de87-4bb8-9819-394441d50f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d36c36-11cd-42f4-8f53-a2ff909b6788}" ma:internalName="TaxCatchAll" ma:showField="CatchAllData" ma:web="6cb8b1c3-de87-4bb8-9819-394441d50f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85F623-D935-47D3-897B-B10B8EED84AE}">
  <ds:schemaRef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6cb8b1c3-de87-4bb8-9819-394441d50f52"/>
    <ds:schemaRef ds:uri="a3bd5721-4e6a-4ade-a79b-598924ee99a6"/>
    <ds:schemaRef ds:uri="http://purl.org/dc/terms/"/>
  </ds:schemaRefs>
</ds:datastoreItem>
</file>

<file path=customXml/itemProps2.xml><?xml version="1.0" encoding="utf-8"?>
<ds:datastoreItem xmlns:ds="http://schemas.openxmlformats.org/officeDocument/2006/customXml" ds:itemID="{86DE629D-D3B7-4715-BB69-C74BBEF9D3E4}">
  <ds:schemaRefs>
    <ds:schemaRef ds:uri="http://schemas.microsoft.com/sharepoint/v3/contenttype/forms"/>
  </ds:schemaRefs>
</ds:datastoreItem>
</file>

<file path=customXml/itemProps3.xml><?xml version="1.0" encoding="utf-8"?>
<ds:datastoreItem xmlns:ds="http://schemas.openxmlformats.org/officeDocument/2006/customXml" ds:itemID="{2CFB21D2-C2C7-4B2F-B5EA-4A71D4E1516C}">
  <ds:schemaRefs>
    <ds:schemaRef ds:uri="6cb8b1c3-de87-4bb8-9819-394441d50f52"/>
    <ds:schemaRef ds:uri="a3bd5721-4e6a-4ade-a79b-598924ee99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1749</TotalTime>
  <Words>2469</Words>
  <Application>Microsoft Office PowerPoint</Application>
  <PresentationFormat>On-screen Show (16:9)</PresentationFormat>
  <Paragraphs>501</Paragraphs>
  <Slides>38</Slides>
  <Notes>17</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ＭＳ Ｐゴシック</vt:lpstr>
      <vt:lpstr>Arial</vt:lpstr>
      <vt:lpstr>Calibri</vt:lpstr>
      <vt:lpstr>LucidaGrande</vt:lpstr>
      <vt:lpstr>Symbol</vt:lpstr>
      <vt:lpstr>Times New Roman</vt:lpstr>
      <vt:lpstr>Office Theme</vt:lpstr>
      <vt:lpstr>Corporate PowerPoint</vt:lpstr>
      <vt:lpstr>9_KHP PPT Template</vt:lpstr>
      <vt:lpstr>Preceptorship: Learning Network </vt:lpstr>
      <vt:lpstr>Session outcomes:</vt:lpstr>
      <vt:lpstr>Stages of Readiness</vt:lpstr>
      <vt:lpstr>Readiness Framework - AADDE </vt:lpstr>
      <vt:lpstr>National Context </vt:lpstr>
      <vt:lpstr>Regional context  </vt:lpstr>
      <vt:lpstr>Assessing our Workforce at Guy's and St Thomas' NHS Foundation Trust  Jules Marchant Trust Lead AHP Workforce and Education</vt:lpstr>
      <vt:lpstr>Developing AHP Preceptorship: Assessing our Workforce </vt:lpstr>
      <vt:lpstr>PowerPoint Presentation</vt:lpstr>
      <vt:lpstr>Baseline Data: Preliminary B5 Recruitment and Retention data </vt:lpstr>
      <vt:lpstr>Baseline Data: Band 5 AHP focus groups </vt:lpstr>
      <vt:lpstr>Baseline Data</vt:lpstr>
      <vt:lpstr>PowerPoint Presentation</vt:lpstr>
      <vt:lpstr>Activities...</vt:lpstr>
      <vt:lpstr> Barnet, Havering and Redbridge University Hospital Trust (BHRUT)  Emma Skinner Preceptorship Lead </vt:lpstr>
      <vt:lpstr> AHP Preceptorship</vt:lpstr>
      <vt:lpstr>Organisational Drivers </vt:lpstr>
      <vt:lpstr>AHP CAREER ON A PAGE: A vision for development</vt:lpstr>
      <vt:lpstr>Perceived Benefits</vt:lpstr>
      <vt:lpstr>Expected Outcomes</vt:lpstr>
      <vt:lpstr>BHRUT Band 5 Recruitment Data 2019</vt:lpstr>
      <vt:lpstr>Identifying Key Stakeholders </vt:lpstr>
      <vt:lpstr>Stakeholder Involvement BHRUT </vt:lpstr>
      <vt:lpstr>Stakeholder Involvement North Middlesex University Hospital </vt:lpstr>
      <vt:lpstr>PowerPoint Presentation</vt:lpstr>
      <vt:lpstr>PowerPoint Presentation</vt:lpstr>
      <vt:lpstr>Resources </vt:lpstr>
      <vt:lpstr>Activities...</vt:lpstr>
      <vt:lpstr>Understanding the Local Picture</vt:lpstr>
      <vt:lpstr>Workforce Assessment Tool</vt:lpstr>
      <vt:lpstr>PowerPoint Presentation</vt:lpstr>
      <vt:lpstr>Please populate this to give profession specific profile</vt:lpstr>
      <vt:lpstr>Funding Example</vt:lpstr>
      <vt:lpstr>Scenario 1: Drivers for preceptorship  </vt:lpstr>
      <vt:lpstr>Scenario 2: Resources </vt:lpstr>
      <vt:lpstr> Scenario 3: Engagement of different professions</vt:lpstr>
      <vt:lpstr>Activities...</vt:lpstr>
      <vt:lpstr>Session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Batt</dc:creator>
  <cp:lastModifiedBy>Ritchie Sarah</cp:lastModifiedBy>
  <cp:revision>138</cp:revision>
  <dcterms:created xsi:type="dcterms:W3CDTF">2018-03-16T15:07:52Z</dcterms:created>
  <dcterms:modified xsi:type="dcterms:W3CDTF">2023-03-27T13:34:15Z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0x010100B769ABDBAFFF0940A27746A35842E547</vt:lpwstr>
  </property>
  <property fmtid="{D5CDD505-2E9C-101B-9397-08002B2CF9AE}" pid="3" name="FileLeafRef">
    <vt:lpwstr>CN PowerPoint 16x9.pptx</vt:lpwstr>
  </property>
  <property fmtid="{D5CDD505-2E9C-101B-9397-08002B2CF9AE}" pid="4" name="WinDIP File ID">
    <vt:lpwstr>c3660864-6096-4a91-ae93-6084ed48261c</vt:lpwstr>
  </property>
  <property fmtid="{D5CDD505-2E9C-101B-9397-08002B2CF9AE}" pid="5" name="MediaServiceImageTags">
    <vt:lpwstr/>
  </property>
</Properties>
</file>