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4"/>
  </p:sldMasterIdLst>
  <p:notesMasterIdLst>
    <p:notesMasterId r:id="rId19"/>
  </p:notesMasterIdLst>
  <p:sldIdLst>
    <p:sldId id="287" r:id="rId5"/>
    <p:sldId id="271" r:id="rId6"/>
    <p:sldId id="285" r:id="rId7"/>
    <p:sldId id="281" r:id="rId8"/>
    <p:sldId id="261" r:id="rId9"/>
    <p:sldId id="272" r:id="rId10"/>
    <p:sldId id="282" r:id="rId11"/>
    <p:sldId id="288" r:id="rId12"/>
    <p:sldId id="276" r:id="rId13"/>
    <p:sldId id="280" r:id="rId14"/>
    <p:sldId id="275" r:id="rId15"/>
    <p:sldId id="283" r:id="rId16"/>
    <p:sldId id="278" r:id="rId17"/>
    <p:sldId id="28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4C5D79F-4EC6-9093-3FBE-6992568B829E}" name="You Tae Jeon" initials="YTJ" userId="S::YouTae.Jeon@hee.nhs.uk::f8884bd2-abac-467e-9f22-77578a1f1f59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chant Julie" initials="MJ" lastIdx="6" clrIdx="0">
    <p:extLst>
      <p:ext uri="{19B8F6BF-5375-455C-9EA6-DF929625EA0E}">
        <p15:presenceInfo xmlns:p15="http://schemas.microsoft.com/office/powerpoint/2012/main" userId="S-1-5-21-54938807-603345021-1162870789-125844" providerId="AD"/>
      </p:ext>
    </p:extLst>
  </p:cmAuthor>
  <p:cmAuthor id="2" name="Ritchie Sarah" initials="RS" lastIdx="2" clrIdx="1">
    <p:extLst>
      <p:ext uri="{19B8F6BF-5375-455C-9EA6-DF929625EA0E}">
        <p15:presenceInfo xmlns:p15="http://schemas.microsoft.com/office/powerpoint/2012/main" userId="S-1-5-21-54938807-603345021-1162870789-8557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2473"/>
    <a:srgbClr val="425563"/>
    <a:srgbClr val="7686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D088D-C4D4-4C74-9E2E-7436B859B350}" type="datetimeFigureOut">
              <a:t>3/27/2023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5EEDC3-7477-4840-AD4D-B70202DF7DA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296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4B4D68-EB3A-40BF-958A-3380FDFDD1E5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195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0DDB25-D488-4C05-96AC-F8F7618EC856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7369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54E5EC-3119-45E8-9208-F3286E4A7C7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1075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0DDB25-D488-4C05-96AC-F8F7618EC856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7369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54E5EC-3119-45E8-9208-F3286E4A7C7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42688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54E5EC-3119-45E8-9208-F3286E4A7C78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63987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54E5EC-3119-45E8-9208-F3286E4A7C78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97271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4B4D68-EB3A-40BF-958A-3380FDFDD1E5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416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914400" y="4382601"/>
            <a:ext cx="10363200" cy="1238091"/>
          </a:xfrm>
        </p:spPr>
        <p:txBody>
          <a:bodyPr>
            <a:normAutofit/>
          </a:bodyPr>
          <a:lstStyle>
            <a:lvl1pPr algn="ctr">
              <a:defRPr sz="5300" b="1" i="0">
                <a:solidFill>
                  <a:srgbClr val="005EB8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828800" y="5629747"/>
            <a:ext cx="8534400" cy="563847"/>
          </a:xfrm>
        </p:spPr>
        <p:txBody>
          <a:bodyPr>
            <a:normAutofit/>
          </a:bodyPr>
          <a:lstStyle>
            <a:lvl1pPr marL="0" indent="0" algn="ctr">
              <a:buNone/>
              <a:defRPr sz="2700">
                <a:solidFill>
                  <a:srgbClr val="1F2E38"/>
                </a:solidFill>
                <a:latin typeface="Arial"/>
                <a:cs typeface="Arial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2843478" y="6350544"/>
            <a:ext cx="650690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i="1" kern="120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CapitalNurse</a:t>
            </a:r>
            <a:r>
              <a:rPr lang="en-US" sz="1100" i="1" kern="1200">
                <a:solidFill>
                  <a:schemeClr val="tx1"/>
                </a:solidFill>
                <a:latin typeface="Arial"/>
                <a:ea typeface="+mn-ea"/>
                <a:cs typeface="Arial"/>
              </a:rPr>
              <a:t> is jointly sponsored by Health Education England, NHS England and NHS Improvement</a:t>
            </a:r>
            <a:endParaRPr lang="en-US" sz="1100" i="1">
              <a:latin typeface="Arial"/>
              <a:cs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1B71D6-F7E4-AD46-99C1-1BA3A1670E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48710" y="2902955"/>
            <a:ext cx="7094583" cy="10520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ADD5FE2-3005-E541-80A9-FD0A7E2E4FD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" y="1367"/>
            <a:ext cx="12191996" cy="265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990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" y="-1048033"/>
            <a:ext cx="12191999" cy="791203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63084" y="227967"/>
            <a:ext cx="10363200" cy="4472491"/>
          </a:xfrm>
        </p:spPr>
        <p:txBody>
          <a:bodyPr anchor="ctr">
            <a:noAutofit/>
          </a:bodyPr>
          <a:lstStyle>
            <a:lvl1pPr algn="ctr">
              <a:defRPr sz="7200" b="1" cap="none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097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184328"/>
            <a:ext cx="10972800" cy="1143000"/>
          </a:xfrm>
        </p:spPr>
        <p:txBody>
          <a:bodyPr>
            <a:normAutofit/>
          </a:bodyPr>
          <a:lstStyle>
            <a:lvl1pPr>
              <a:defRPr sz="3733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10383"/>
            <a:ext cx="5384800" cy="4455576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10382"/>
            <a:ext cx="5384800" cy="363055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51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smal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184328"/>
            <a:ext cx="10972800" cy="1143000"/>
          </a:xfrm>
        </p:spPr>
        <p:txBody>
          <a:bodyPr>
            <a:normAutofit/>
          </a:bodyPr>
          <a:lstStyle>
            <a:lvl1pPr>
              <a:defRPr sz="3733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10383"/>
            <a:ext cx="5384800" cy="4455576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10382"/>
            <a:ext cx="5384800" cy="363055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098A396-BA82-4174-9003-395FCDE684E3}"/>
              </a:ext>
            </a:extLst>
          </p:cNvPr>
          <p:cNvGrpSpPr/>
          <p:nvPr userDrawn="1"/>
        </p:nvGrpSpPr>
        <p:grpSpPr>
          <a:xfrm>
            <a:off x="0" y="6126165"/>
            <a:ext cx="12126232" cy="660400"/>
            <a:chOff x="0" y="4594624"/>
            <a:chExt cx="9094674" cy="4953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C3BF4D0-322C-4EE4-BE11-9C331C9D2B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6911206" y="4594624"/>
              <a:ext cx="2183468" cy="495300"/>
            </a:xfrm>
            <a:prstGeom prst="rect">
              <a:avLst/>
            </a:prstGeom>
          </p:spPr>
        </p:pic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7E31346-AC7B-4BE1-BCBB-9C7395BCA89E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5074049"/>
              <a:ext cx="6946900" cy="0"/>
            </a:xfrm>
            <a:prstGeom prst="line">
              <a:avLst/>
            </a:prstGeom>
            <a:ln w="9525">
              <a:solidFill>
                <a:srgbClr val="21212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105687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184328"/>
            <a:ext cx="10972800" cy="1143000"/>
          </a:xfrm>
        </p:spPr>
        <p:txBody>
          <a:bodyPr>
            <a:normAutofit/>
          </a:bodyPr>
          <a:lstStyle>
            <a:lvl1pPr>
              <a:defRPr sz="3733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10383"/>
            <a:ext cx="5384800" cy="4455576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10382"/>
            <a:ext cx="5384800" cy="363055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0252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160337"/>
            <a:ext cx="10972800" cy="1143000"/>
          </a:xfrm>
        </p:spPr>
        <p:txBody>
          <a:bodyPr>
            <a:normAutofit/>
          </a:bodyPr>
          <a:lstStyle>
            <a:lvl1pPr>
              <a:defRPr sz="3733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>
            <a:normAutofit/>
          </a:bodyPr>
          <a:lstStyle>
            <a:lvl1pPr marL="0" indent="0">
              <a:buNone/>
              <a:defRPr sz="2667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>
            <a:normAutofit/>
          </a:bodyPr>
          <a:lstStyle>
            <a:lvl1pPr marL="0" indent="0">
              <a:buNone/>
              <a:defRPr sz="2667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9836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 smal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160337"/>
            <a:ext cx="10972800" cy="1143000"/>
          </a:xfrm>
        </p:spPr>
        <p:txBody>
          <a:bodyPr>
            <a:normAutofit/>
          </a:bodyPr>
          <a:lstStyle>
            <a:lvl1pPr>
              <a:defRPr sz="3733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>
            <a:normAutofit/>
          </a:bodyPr>
          <a:lstStyle>
            <a:lvl1pPr marL="0" indent="0">
              <a:buNone/>
              <a:defRPr sz="2667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>
            <a:normAutofit/>
          </a:bodyPr>
          <a:lstStyle>
            <a:lvl1pPr marL="0" indent="0">
              <a:buNone/>
              <a:defRPr sz="2667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16E1273-EC09-4F15-AF78-2FDD46B32D45}"/>
              </a:ext>
            </a:extLst>
          </p:cNvPr>
          <p:cNvGrpSpPr/>
          <p:nvPr userDrawn="1"/>
        </p:nvGrpSpPr>
        <p:grpSpPr>
          <a:xfrm>
            <a:off x="0" y="6126165"/>
            <a:ext cx="12126232" cy="660400"/>
            <a:chOff x="0" y="4594624"/>
            <a:chExt cx="9094674" cy="4953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CE7E1D8-00EA-4AE4-BBE1-0B1EF78A210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6911206" y="4594624"/>
              <a:ext cx="2183468" cy="495300"/>
            </a:xfrm>
            <a:prstGeom prst="rect">
              <a:avLst/>
            </a:prstGeom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A849905-589C-420D-89AE-35A4C8AC14A9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5074049"/>
              <a:ext cx="6946900" cy="0"/>
            </a:xfrm>
            <a:prstGeom prst="line">
              <a:avLst/>
            </a:prstGeom>
            <a:ln w="9525">
              <a:solidFill>
                <a:srgbClr val="21212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01194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160337"/>
            <a:ext cx="10972800" cy="1143000"/>
          </a:xfrm>
        </p:spPr>
        <p:txBody>
          <a:bodyPr>
            <a:normAutofit/>
          </a:bodyPr>
          <a:lstStyle>
            <a:lvl1pPr>
              <a:defRPr sz="3733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>
            <a:normAutofit/>
          </a:bodyPr>
          <a:lstStyle>
            <a:lvl1pPr marL="0" indent="0">
              <a:buNone/>
              <a:defRPr sz="2667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>
            <a:normAutofit/>
          </a:bodyPr>
          <a:lstStyle>
            <a:lvl1pPr marL="0" indent="0">
              <a:buNone/>
              <a:defRPr sz="2667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5834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2079"/>
            <a:ext cx="109728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733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9687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 smal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2079"/>
            <a:ext cx="109728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733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23778AF-5B4A-46EF-8CB1-061B4AA39CF3}"/>
              </a:ext>
            </a:extLst>
          </p:cNvPr>
          <p:cNvGrpSpPr/>
          <p:nvPr userDrawn="1"/>
        </p:nvGrpSpPr>
        <p:grpSpPr>
          <a:xfrm>
            <a:off x="0" y="6126165"/>
            <a:ext cx="12126232" cy="660400"/>
            <a:chOff x="0" y="4594624"/>
            <a:chExt cx="9094674" cy="4953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A75C959-9985-439B-8B0F-A228FC20A4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6911206" y="4594624"/>
              <a:ext cx="2183468" cy="495300"/>
            </a:xfrm>
            <a:prstGeom prst="rect">
              <a:avLst/>
            </a:prstGeom>
          </p:spPr>
        </p:pic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E4ED417-C76C-4B35-95C5-CEF435E37C9C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5074049"/>
              <a:ext cx="6946900" cy="0"/>
            </a:xfrm>
            <a:prstGeom prst="line">
              <a:avLst/>
            </a:prstGeom>
            <a:ln w="9525">
              <a:solidFill>
                <a:srgbClr val="21212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024614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2079"/>
            <a:ext cx="109728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733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209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914400" y="4382600"/>
            <a:ext cx="10363200" cy="1238091"/>
          </a:xfrm>
        </p:spPr>
        <p:txBody>
          <a:bodyPr>
            <a:normAutofit/>
          </a:bodyPr>
          <a:lstStyle>
            <a:lvl1pPr algn="ctr">
              <a:defRPr sz="5333" b="1" i="0">
                <a:solidFill>
                  <a:srgbClr val="005EB8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828800" y="5629746"/>
            <a:ext cx="8534400" cy="563847"/>
          </a:xfrm>
        </p:spPr>
        <p:txBody>
          <a:bodyPr>
            <a:normAutofit/>
          </a:bodyPr>
          <a:lstStyle>
            <a:lvl1pPr marL="0" indent="0" algn="ctr">
              <a:buNone/>
              <a:defRPr sz="2667">
                <a:solidFill>
                  <a:srgbClr val="1F2E38"/>
                </a:solidFill>
                <a:latin typeface="Arial"/>
                <a:cs typeface="Arial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2946867" y="6350543"/>
            <a:ext cx="6300123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67" i="1" kern="120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CapitalNurse</a:t>
            </a:r>
            <a:r>
              <a:rPr lang="en-US" sz="1067" i="1" kern="1200">
                <a:solidFill>
                  <a:schemeClr val="tx1"/>
                </a:solidFill>
                <a:latin typeface="Arial"/>
                <a:ea typeface="+mn-ea"/>
                <a:cs typeface="Arial"/>
              </a:rPr>
              <a:t> is jointly sponsored by Health Education England, NHS England and NHS Improvement</a:t>
            </a:r>
            <a:endParaRPr lang="en-US" sz="1067" i="1">
              <a:latin typeface="Arial"/>
              <a:cs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1B71D6-F7E4-AD46-99C1-1BA3A1670E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48709" y="2902954"/>
            <a:ext cx="7094583" cy="10520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ADD5FE2-3005-E541-80A9-FD0A7E2E4FD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" y="1367"/>
            <a:ext cx="12191996" cy="265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9908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184328"/>
            <a:ext cx="10972800" cy="1143000"/>
          </a:xfrm>
        </p:spPr>
        <p:txBody>
          <a:bodyPr>
            <a:normAutofit/>
          </a:bodyPr>
          <a:lstStyle>
            <a:lvl1pPr>
              <a:defRPr sz="37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10383"/>
            <a:ext cx="5384800" cy="4455576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10382"/>
            <a:ext cx="5384800" cy="363055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51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smal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184328"/>
            <a:ext cx="10972800" cy="1143000"/>
          </a:xfrm>
        </p:spPr>
        <p:txBody>
          <a:bodyPr>
            <a:normAutofit/>
          </a:bodyPr>
          <a:lstStyle>
            <a:lvl1pPr>
              <a:defRPr sz="37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10383"/>
            <a:ext cx="5384800" cy="4455576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10382"/>
            <a:ext cx="5384800" cy="363055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098A396-BA82-4174-9003-395FCDE684E3}"/>
              </a:ext>
            </a:extLst>
          </p:cNvPr>
          <p:cNvGrpSpPr/>
          <p:nvPr userDrawn="1"/>
        </p:nvGrpSpPr>
        <p:grpSpPr>
          <a:xfrm>
            <a:off x="0" y="6126165"/>
            <a:ext cx="12126232" cy="660400"/>
            <a:chOff x="0" y="4594624"/>
            <a:chExt cx="9094674" cy="4953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C3BF4D0-322C-4EE4-BE11-9C331C9D2B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6911206" y="4594624"/>
              <a:ext cx="2183468" cy="495300"/>
            </a:xfrm>
            <a:prstGeom prst="rect">
              <a:avLst/>
            </a:prstGeom>
          </p:spPr>
        </p:pic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7E31346-AC7B-4BE1-BCBB-9C7395BCA89E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5074049"/>
              <a:ext cx="6946900" cy="0"/>
            </a:xfrm>
            <a:prstGeom prst="line">
              <a:avLst/>
            </a:prstGeom>
            <a:ln w="9525">
              <a:solidFill>
                <a:srgbClr val="21212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105687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184328"/>
            <a:ext cx="10972800" cy="1143000"/>
          </a:xfrm>
        </p:spPr>
        <p:txBody>
          <a:bodyPr>
            <a:normAutofit/>
          </a:bodyPr>
          <a:lstStyle>
            <a:lvl1pPr>
              <a:defRPr sz="37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10383"/>
            <a:ext cx="5384800" cy="4455576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10382"/>
            <a:ext cx="5384800" cy="363055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0252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160337"/>
            <a:ext cx="10972800" cy="1143000"/>
          </a:xfrm>
        </p:spPr>
        <p:txBody>
          <a:bodyPr>
            <a:normAutofit/>
          </a:bodyPr>
          <a:lstStyle>
            <a:lvl1pPr>
              <a:defRPr sz="37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>
            <a:normAutofit/>
          </a:bodyPr>
          <a:lstStyle>
            <a:lvl1pPr marL="0" indent="0">
              <a:buNone/>
              <a:defRPr sz="2700" b="1"/>
            </a:lvl1pPr>
            <a:lvl2pPr marL="609570" indent="0">
              <a:buNone/>
              <a:defRPr sz="2700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00" b="1"/>
            </a:lvl4pPr>
            <a:lvl5pPr marL="2438278" indent="0">
              <a:buNone/>
              <a:defRPr sz="2100" b="1"/>
            </a:lvl5pPr>
            <a:lvl6pPr marL="3047848" indent="0">
              <a:buNone/>
              <a:defRPr sz="2100" b="1"/>
            </a:lvl6pPr>
            <a:lvl7pPr marL="3657418" indent="0">
              <a:buNone/>
              <a:defRPr sz="2100" b="1"/>
            </a:lvl7pPr>
            <a:lvl8pPr marL="4266987" indent="0">
              <a:buNone/>
              <a:defRPr sz="2100" b="1"/>
            </a:lvl8pPr>
            <a:lvl9pPr marL="4876557" indent="0">
              <a:buNone/>
              <a:defRPr sz="21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>
            <a:normAutofit/>
          </a:bodyPr>
          <a:lstStyle>
            <a:lvl1pPr marL="0" indent="0">
              <a:buNone/>
              <a:defRPr sz="2700" b="1"/>
            </a:lvl1pPr>
            <a:lvl2pPr marL="609570" indent="0">
              <a:buNone/>
              <a:defRPr sz="2700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00" b="1"/>
            </a:lvl4pPr>
            <a:lvl5pPr marL="2438278" indent="0">
              <a:buNone/>
              <a:defRPr sz="2100" b="1"/>
            </a:lvl5pPr>
            <a:lvl6pPr marL="3047848" indent="0">
              <a:buNone/>
              <a:defRPr sz="2100" b="1"/>
            </a:lvl6pPr>
            <a:lvl7pPr marL="3657418" indent="0">
              <a:buNone/>
              <a:defRPr sz="2100" b="1"/>
            </a:lvl7pPr>
            <a:lvl8pPr marL="4266987" indent="0">
              <a:buNone/>
              <a:defRPr sz="2100" b="1"/>
            </a:lvl8pPr>
            <a:lvl9pPr marL="4876557" indent="0">
              <a:buNone/>
              <a:defRPr sz="21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9836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 smal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160337"/>
            <a:ext cx="10972800" cy="1143000"/>
          </a:xfrm>
        </p:spPr>
        <p:txBody>
          <a:bodyPr>
            <a:normAutofit/>
          </a:bodyPr>
          <a:lstStyle>
            <a:lvl1pPr>
              <a:defRPr sz="37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>
            <a:normAutofit/>
          </a:bodyPr>
          <a:lstStyle>
            <a:lvl1pPr marL="0" indent="0">
              <a:buNone/>
              <a:defRPr sz="2700" b="1"/>
            </a:lvl1pPr>
            <a:lvl2pPr marL="609570" indent="0">
              <a:buNone/>
              <a:defRPr sz="2700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00" b="1"/>
            </a:lvl4pPr>
            <a:lvl5pPr marL="2438278" indent="0">
              <a:buNone/>
              <a:defRPr sz="2100" b="1"/>
            </a:lvl5pPr>
            <a:lvl6pPr marL="3047848" indent="0">
              <a:buNone/>
              <a:defRPr sz="2100" b="1"/>
            </a:lvl6pPr>
            <a:lvl7pPr marL="3657418" indent="0">
              <a:buNone/>
              <a:defRPr sz="2100" b="1"/>
            </a:lvl7pPr>
            <a:lvl8pPr marL="4266987" indent="0">
              <a:buNone/>
              <a:defRPr sz="2100" b="1"/>
            </a:lvl8pPr>
            <a:lvl9pPr marL="4876557" indent="0">
              <a:buNone/>
              <a:defRPr sz="21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>
            <a:normAutofit/>
          </a:bodyPr>
          <a:lstStyle>
            <a:lvl1pPr marL="0" indent="0">
              <a:buNone/>
              <a:defRPr sz="2700" b="1"/>
            </a:lvl1pPr>
            <a:lvl2pPr marL="609570" indent="0">
              <a:buNone/>
              <a:defRPr sz="2700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00" b="1"/>
            </a:lvl4pPr>
            <a:lvl5pPr marL="2438278" indent="0">
              <a:buNone/>
              <a:defRPr sz="2100" b="1"/>
            </a:lvl5pPr>
            <a:lvl6pPr marL="3047848" indent="0">
              <a:buNone/>
              <a:defRPr sz="2100" b="1"/>
            </a:lvl6pPr>
            <a:lvl7pPr marL="3657418" indent="0">
              <a:buNone/>
              <a:defRPr sz="2100" b="1"/>
            </a:lvl7pPr>
            <a:lvl8pPr marL="4266987" indent="0">
              <a:buNone/>
              <a:defRPr sz="2100" b="1"/>
            </a:lvl8pPr>
            <a:lvl9pPr marL="4876557" indent="0">
              <a:buNone/>
              <a:defRPr sz="21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16E1273-EC09-4F15-AF78-2FDD46B32D45}"/>
              </a:ext>
            </a:extLst>
          </p:cNvPr>
          <p:cNvGrpSpPr/>
          <p:nvPr userDrawn="1"/>
        </p:nvGrpSpPr>
        <p:grpSpPr>
          <a:xfrm>
            <a:off x="0" y="6126165"/>
            <a:ext cx="12126232" cy="660400"/>
            <a:chOff x="0" y="4594624"/>
            <a:chExt cx="9094674" cy="4953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CE7E1D8-00EA-4AE4-BBE1-0B1EF78A210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6911206" y="4594624"/>
              <a:ext cx="2183468" cy="495300"/>
            </a:xfrm>
            <a:prstGeom prst="rect">
              <a:avLst/>
            </a:prstGeom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A849905-589C-420D-89AE-35A4C8AC14A9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5074049"/>
              <a:ext cx="6946900" cy="0"/>
            </a:xfrm>
            <a:prstGeom prst="line">
              <a:avLst/>
            </a:prstGeom>
            <a:ln w="9525">
              <a:solidFill>
                <a:srgbClr val="21212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01194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160337"/>
            <a:ext cx="10972800" cy="1143000"/>
          </a:xfrm>
        </p:spPr>
        <p:txBody>
          <a:bodyPr>
            <a:normAutofit/>
          </a:bodyPr>
          <a:lstStyle>
            <a:lvl1pPr>
              <a:defRPr sz="37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>
            <a:normAutofit/>
          </a:bodyPr>
          <a:lstStyle>
            <a:lvl1pPr marL="0" indent="0">
              <a:buNone/>
              <a:defRPr sz="2700" b="1"/>
            </a:lvl1pPr>
            <a:lvl2pPr marL="609570" indent="0">
              <a:buNone/>
              <a:defRPr sz="2700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00" b="1"/>
            </a:lvl4pPr>
            <a:lvl5pPr marL="2438278" indent="0">
              <a:buNone/>
              <a:defRPr sz="2100" b="1"/>
            </a:lvl5pPr>
            <a:lvl6pPr marL="3047848" indent="0">
              <a:buNone/>
              <a:defRPr sz="2100" b="1"/>
            </a:lvl6pPr>
            <a:lvl7pPr marL="3657418" indent="0">
              <a:buNone/>
              <a:defRPr sz="2100" b="1"/>
            </a:lvl7pPr>
            <a:lvl8pPr marL="4266987" indent="0">
              <a:buNone/>
              <a:defRPr sz="2100" b="1"/>
            </a:lvl8pPr>
            <a:lvl9pPr marL="4876557" indent="0">
              <a:buNone/>
              <a:defRPr sz="21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>
            <a:normAutofit/>
          </a:bodyPr>
          <a:lstStyle>
            <a:lvl1pPr marL="0" indent="0">
              <a:buNone/>
              <a:defRPr sz="2700" b="1"/>
            </a:lvl1pPr>
            <a:lvl2pPr marL="609570" indent="0">
              <a:buNone/>
              <a:defRPr sz="2700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00" b="1"/>
            </a:lvl4pPr>
            <a:lvl5pPr marL="2438278" indent="0">
              <a:buNone/>
              <a:defRPr sz="2100" b="1"/>
            </a:lvl5pPr>
            <a:lvl6pPr marL="3047848" indent="0">
              <a:buNone/>
              <a:defRPr sz="2100" b="1"/>
            </a:lvl6pPr>
            <a:lvl7pPr marL="3657418" indent="0">
              <a:buNone/>
              <a:defRPr sz="2100" b="1"/>
            </a:lvl7pPr>
            <a:lvl8pPr marL="4266987" indent="0">
              <a:buNone/>
              <a:defRPr sz="2100" b="1"/>
            </a:lvl8pPr>
            <a:lvl9pPr marL="4876557" indent="0">
              <a:buNone/>
              <a:defRPr sz="21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5834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160337"/>
            <a:ext cx="10972800" cy="1143000"/>
          </a:xfrm>
        </p:spPr>
        <p:txBody>
          <a:bodyPr>
            <a:normAutofit/>
          </a:bodyPr>
          <a:lstStyle>
            <a:lvl1pPr>
              <a:defRPr sz="37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>
            <a:normAutofit/>
          </a:bodyPr>
          <a:lstStyle>
            <a:lvl1pPr marL="0" indent="0">
              <a:buNone/>
              <a:defRPr sz="27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>
            <a:normAutofit/>
          </a:bodyPr>
          <a:lstStyle>
            <a:lvl1pPr marL="0" indent="0">
              <a:buNone/>
              <a:defRPr sz="27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9836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 smal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160337"/>
            <a:ext cx="10972800" cy="1143000"/>
          </a:xfrm>
        </p:spPr>
        <p:txBody>
          <a:bodyPr>
            <a:normAutofit/>
          </a:bodyPr>
          <a:lstStyle>
            <a:lvl1pPr>
              <a:defRPr sz="37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>
            <a:normAutofit/>
          </a:bodyPr>
          <a:lstStyle>
            <a:lvl1pPr marL="0" indent="0">
              <a:buNone/>
              <a:defRPr sz="27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>
            <a:normAutofit/>
          </a:bodyPr>
          <a:lstStyle>
            <a:lvl1pPr marL="0" indent="0">
              <a:buNone/>
              <a:defRPr sz="27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16E1273-EC09-4F15-AF78-2FDD46B32D45}"/>
              </a:ext>
            </a:extLst>
          </p:cNvPr>
          <p:cNvGrpSpPr/>
          <p:nvPr userDrawn="1"/>
        </p:nvGrpSpPr>
        <p:grpSpPr>
          <a:xfrm>
            <a:off x="0" y="6126165"/>
            <a:ext cx="12126232" cy="660400"/>
            <a:chOff x="0" y="4594624"/>
            <a:chExt cx="9094674" cy="4953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CE7E1D8-00EA-4AE4-BBE1-0B1EF78A210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6911206" y="4594624"/>
              <a:ext cx="2183468" cy="495300"/>
            </a:xfrm>
            <a:prstGeom prst="rect">
              <a:avLst/>
            </a:prstGeom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A849905-589C-420D-89AE-35A4C8AC14A9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5074049"/>
              <a:ext cx="6946900" cy="0"/>
            </a:xfrm>
            <a:prstGeom prst="line">
              <a:avLst/>
            </a:prstGeom>
            <a:ln w="9525">
              <a:solidFill>
                <a:srgbClr val="21212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01194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160337"/>
            <a:ext cx="10972800" cy="1143000"/>
          </a:xfrm>
        </p:spPr>
        <p:txBody>
          <a:bodyPr>
            <a:normAutofit/>
          </a:bodyPr>
          <a:lstStyle>
            <a:lvl1pPr>
              <a:defRPr sz="37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>
            <a:normAutofit/>
          </a:bodyPr>
          <a:lstStyle>
            <a:lvl1pPr marL="0" indent="0">
              <a:buNone/>
              <a:defRPr sz="27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>
            <a:normAutofit/>
          </a:bodyPr>
          <a:lstStyle>
            <a:lvl1pPr marL="0" indent="0">
              <a:buNone/>
              <a:defRPr sz="27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5834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2079"/>
            <a:ext cx="109728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7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968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60336"/>
            <a:ext cx="109728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733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375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 smal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2079"/>
            <a:ext cx="109728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7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23778AF-5B4A-46EF-8CB1-061B4AA39CF3}"/>
              </a:ext>
            </a:extLst>
          </p:cNvPr>
          <p:cNvGrpSpPr/>
          <p:nvPr userDrawn="1"/>
        </p:nvGrpSpPr>
        <p:grpSpPr>
          <a:xfrm>
            <a:off x="0" y="6126165"/>
            <a:ext cx="12126232" cy="660400"/>
            <a:chOff x="0" y="4594624"/>
            <a:chExt cx="9094674" cy="4953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A75C959-9985-439B-8B0F-A228FC20A4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6911206" y="4594624"/>
              <a:ext cx="2183468" cy="495300"/>
            </a:xfrm>
            <a:prstGeom prst="rect">
              <a:avLst/>
            </a:prstGeom>
          </p:spPr>
        </p:pic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E4ED417-C76C-4B35-95C5-CEF435E37C9C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5074049"/>
              <a:ext cx="6946900" cy="0"/>
            </a:xfrm>
            <a:prstGeom prst="line">
              <a:avLst/>
            </a:prstGeom>
            <a:ln w="9525">
              <a:solidFill>
                <a:srgbClr val="21212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024614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2079"/>
            <a:ext cx="109728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7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2095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13118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smal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26C4DC3-FBAE-4249-B990-98EA2185128D}"/>
              </a:ext>
            </a:extLst>
          </p:cNvPr>
          <p:cNvGrpSpPr/>
          <p:nvPr userDrawn="1"/>
        </p:nvGrpSpPr>
        <p:grpSpPr>
          <a:xfrm>
            <a:off x="0" y="6126165"/>
            <a:ext cx="12126232" cy="660400"/>
            <a:chOff x="0" y="4594624"/>
            <a:chExt cx="9094674" cy="4953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14BE6C4-C151-4131-9835-A7E23471DA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6911206" y="4594624"/>
              <a:ext cx="2183468" cy="495300"/>
            </a:xfrm>
            <a:prstGeom prst="rect">
              <a:avLst/>
            </a:prstGeom>
          </p:spPr>
        </p:pic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3C4E0D2F-EFE8-48D0-AD5A-6AC115CFAB84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5074049"/>
              <a:ext cx="6946900" cy="0"/>
            </a:xfrm>
            <a:prstGeom prst="line">
              <a:avLst/>
            </a:prstGeom>
            <a:ln w="9525">
              <a:solidFill>
                <a:srgbClr val="21212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32220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43389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HRUT_ppoint_v4_AW_Title_imag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BHRUT_ppoint_v4_Cover_Blu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787188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BHRUT_ppoint_v4_Cover_Footer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2752"/>
            <a:ext cx="12192000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54267" y="361656"/>
            <a:ext cx="4525979" cy="1990221"/>
          </a:xfrm>
        </p:spPr>
        <p:txBody>
          <a:bodyPr anchor="b" anchorCtr="0"/>
          <a:lstStyle>
            <a:lvl1pPr algn="l">
              <a:defRPr sz="4267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54267" y="2455024"/>
            <a:ext cx="4525979" cy="3094231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rgbClr val="FFFFFF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33797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 smal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10088D12-0C2F-400B-8D1D-9223D4F57DAB}"/>
              </a:ext>
            </a:extLst>
          </p:cNvPr>
          <p:cNvGrpSpPr/>
          <p:nvPr userDrawn="1"/>
        </p:nvGrpSpPr>
        <p:grpSpPr>
          <a:xfrm>
            <a:off x="0" y="6126165"/>
            <a:ext cx="12126232" cy="660400"/>
            <a:chOff x="0" y="4594624"/>
            <a:chExt cx="9094674" cy="4953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C915A5E-B834-4A50-B12E-B3F82D096D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6911206" y="4594624"/>
              <a:ext cx="2183468" cy="495300"/>
            </a:xfrm>
            <a:prstGeom prst="rect">
              <a:avLst/>
            </a:prstGeom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22B760B-04CA-486A-B7EC-52D5A03DE0B1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5074049"/>
              <a:ext cx="6946900" cy="0"/>
            </a:xfrm>
            <a:prstGeom prst="line">
              <a:avLst/>
            </a:prstGeom>
            <a:ln w="9525">
              <a:solidFill>
                <a:srgbClr val="21212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60336"/>
            <a:ext cx="109728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733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586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0CCA418-DEFE-48ED-BA0F-69E923C01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0218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914400" y="4382600"/>
            <a:ext cx="10363200" cy="1238091"/>
          </a:xfrm>
        </p:spPr>
        <p:txBody>
          <a:bodyPr>
            <a:normAutofit/>
          </a:bodyPr>
          <a:lstStyle>
            <a:lvl1pPr algn="ctr">
              <a:defRPr sz="5300" b="1" i="0">
                <a:solidFill>
                  <a:srgbClr val="005EB8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828800" y="5629746"/>
            <a:ext cx="8534400" cy="563847"/>
          </a:xfrm>
        </p:spPr>
        <p:txBody>
          <a:bodyPr>
            <a:normAutofit/>
          </a:bodyPr>
          <a:lstStyle>
            <a:lvl1pPr marL="0" indent="0" algn="ctr">
              <a:buNone/>
              <a:defRPr sz="2700">
                <a:solidFill>
                  <a:srgbClr val="1F2E38"/>
                </a:solidFill>
                <a:latin typeface="Arial"/>
                <a:cs typeface="Arial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2843475" y="6350543"/>
            <a:ext cx="650690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i="1" kern="120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CapitalNurse</a:t>
            </a:r>
            <a:r>
              <a:rPr lang="en-US" sz="1100" i="1" kern="1200">
                <a:solidFill>
                  <a:schemeClr val="tx1"/>
                </a:solidFill>
                <a:latin typeface="Arial"/>
                <a:ea typeface="+mn-ea"/>
                <a:cs typeface="Arial"/>
              </a:rPr>
              <a:t> is jointly sponsored by Health Education England, NHS England and NHS Improvement</a:t>
            </a:r>
            <a:endParaRPr lang="en-US" sz="1100" i="1">
              <a:latin typeface="Arial"/>
              <a:cs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1B71D6-F7E4-AD46-99C1-1BA3A1670E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48709" y="2902954"/>
            <a:ext cx="7094583" cy="10520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ADD5FE2-3005-E541-80A9-FD0A7E2E4FD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" y="1367"/>
            <a:ext cx="12191996" cy="265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990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60336"/>
            <a:ext cx="109728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7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37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 smal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10088D12-0C2F-400B-8D1D-9223D4F57DAB}"/>
              </a:ext>
            </a:extLst>
          </p:cNvPr>
          <p:cNvGrpSpPr/>
          <p:nvPr userDrawn="1"/>
        </p:nvGrpSpPr>
        <p:grpSpPr>
          <a:xfrm>
            <a:off x="0" y="6126165"/>
            <a:ext cx="12126232" cy="660400"/>
            <a:chOff x="0" y="4594624"/>
            <a:chExt cx="9094674" cy="4953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C915A5E-B834-4A50-B12E-B3F82D096D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6911206" y="4594624"/>
              <a:ext cx="2183468" cy="495300"/>
            </a:xfrm>
            <a:prstGeom prst="rect">
              <a:avLst/>
            </a:prstGeom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22B760B-04CA-486A-B7EC-52D5A03DE0B1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5074049"/>
              <a:ext cx="6946900" cy="0"/>
            </a:xfrm>
            <a:prstGeom prst="line">
              <a:avLst/>
            </a:prstGeom>
            <a:ln w="9525">
              <a:solidFill>
                <a:srgbClr val="21212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60336"/>
            <a:ext cx="109728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7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586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0CCA418-DEFE-48ED-BA0F-69E923C01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0218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09600" y="160336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000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49" r:id="rId2"/>
    <p:sldLayoutId id="2147483650" r:id="rId3"/>
    <p:sldLayoutId id="2147483659" r:id="rId4"/>
    <p:sldLayoutId id="2147483656" r:id="rId5"/>
    <p:sldLayoutId id="2147483667" r:id="rId6"/>
    <p:sldLayoutId id="2147483668" r:id="rId7"/>
    <p:sldLayoutId id="2147483677" r:id="rId8"/>
    <p:sldLayoutId id="2147483674" r:id="rId9"/>
    <p:sldLayoutId id="2147483669" r:id="rId10"/>
    <p:sldLayoutId id="2147483652" r:id="rId11"/>
    <p:sldLayoutId id="2147483678" r:id="rId12"/>
    <p:sldLayoutId id="2147483679" r:id="rId13"/>
    <p:sldLayoutId id="2147483653" r:id="rId14"/>
    <p:sldLayoutId id="2147483680" r:id="rId15"/>
    <p:sldLayoutId id="2147483681" r:id="rId16"/>
    <p:sldLayoutId id="2147483654" r:id="rId17"/>
    <p:sldLayoutId id="2147483682" r:id="rId18"/>
    <p:sldLayoutId id="2147483658" r:id="rId19"/>
    <p:sldLayoutId id="2147483670" r:id="rId20"/>
    <p:sldLayoutId id="2147483660" r:id="rId21"/>
    <p:sldLayoutId id="2147483664" r:id="rId22"/>
    <p:sldLayoutId id="2147483688" r:id="rId23"/>
    <p:sldLayoutId id="2147484403" r:id="rId24"/>
    <p:sldLayoutId id="2147484404" r:id="rId25"/>
    <p:sldLayoutId id="2147483671" r:id="rId26"/>
    <p:sldLayoutId id="2147483661" r:id="rId27"/>
    <p:sldLayoutId id="2147483665" r:id="rId28"/>
    <p:sldLayoutId id="2147483672" r:id="rId29"/>
    <p:sldLayoutId id="2147483662" r:id="rId30"/>
    <p:sldLayoutId id="2147483676" r:id="rId31"/>
    <p:sldLayoutId id="2147483673" r:id="rId32"/>
    <p:sldLayoutId id="2147483663" r:id="rId33"/>
    <p:sldLayoutId id="2147483675" r:id="rId34"/>
    <p:sldLayoutId id="2147484402" r:id="rId35"/>
  </p:sldLayoutIdLst>
  <p:txStyles>
    <p:titleStyle>
      <a:lvl1pPr algn="l" defTabSz="609585" rtl="0" eaLnBrk="1" latinLnBrk="0" hangingPunct="1">
        <a:spcBef>
          <a:spcPct val="0"/>
        </a:spcBef>
        <a:buNone/>
        <a:defRPr sz="3700" b="1" kern="1200">
          <a:solidFill>
            <a:srgbClr val="005EB8"/>
          </a:solidFill>
          <a:latin typeface="Arial"/>
          <a:ea typeface="+mj-ea"/>
          <a:cs typeface="Arial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Clr>
          <a:srgbClr val="005EB8"/>
        </a:buClr>
        <a:buFont typeface="Arial"/>
        <a:buChar char="•"/>
        <a:defRPr sz="3700" kern="1200">
          <a:solidFill>
            <a:schemeClr val="tx1"/>
          </a:solidFill>
          <a:latin typeface="Arial"/>
          <a:ea typeface="+mn-ea"/>
          <a:cs typeface="Arial"/>
        </a:defRPr>
      </a:lvl1pPr>
      <a:lvl2pPr marL="990575" indent="-380990" algn="l" defTabSz="609585" rtl="0" eaLnBrk="1" latinLnBrk="0" hangingPunct="1">
        <a:spcBef>
          <a:spcPct val="20000"/>
        </a:spcBef>
        <a:buClr>
          <a:srgbClr val="005EB8"/>
        </a:buClr>
        <a:buFont typeface="Arial"/>
        <a:buChar char="–"/>
        <a:defRPr sz="3200" kern="1200">
          <a:solidFill>
            <a:schemeClr val="tx1"/>
          </a:solidFill>
          <a:latin typeface="Arial"/>
          <a:ea typeface="+mn-ea"/>
          <a:cs typeface="Arial"/>
        </a:defRPr>
      </a:lvl2pPr>
      <a:lvl3pPr marL="1523962" indent="-304792" algn="l" defTabSz="609585" rtl="0" eaLnBrk="1" latinLnBrk="0" hangingPunct="1">
        <a:spcBef>
          <a:spcPct val="20000"/>
        </a:spcBef>
        <a:buClr>
          <a:srgbClr val="005EB8"/>
        </a:buClr>
        <a:buFont typeface="Arial"/>
        <a:buChar char="•"/>
        <a:defRPr sz="2700" kern="1200">
          <a:solidFill>
            <a:schemeClr val="tx1"/>
          </a:solidFill>
          <a:latin typeface="Arial"/>
          <a:ea typeface="+mn-ea"/>
          <a:cs typeface="Arial"/>
        </a:defRPr>
      </a:lvl3pPr>
      <a:lvl4pPr marL="2133547" indent="-304792" algn="l" defTabSz="609585" rtl="0" eaLnBrk="1" latinLnBrk="0" hangingPunct="1">
        <a:spcBef>
          <a:spcPct val="20000"/>
        </a:spcBef>
        <a:buClr>
          <a:srgbClr val="005EB8"/>
        </a:buClr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4pPr>
      <a:lvl5pPr marL="2743131" indent="-304792" algn="l" defTabSz="609585" rtl="0" eaLnBrk="1" latinLnBrk="0" hangingPunct="1">
        <a:spcBef>
          <a:spcPct val="20000"/>
        </a:spcBef>
        <a:buClr>
          <a:srgbClr val="005EB8"/>
        </a:buClr>
        <a:buFont typeface="Arial"/>
        <a:buChar char="»"/>
        <a:defRPr sz="2400" kern="1200">
          <a:solidFill>
            <a:schemeClr val="tx1"/>
          </a:solidFill>
          <a:latin typeface="Arial"/>
          <a:ea typeface="+mn-ea"/>
          <a:cs typeface="Arial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canmail.trustwave.com/?c=8248&amp;d=sIWG5FZdFAMU9WQ03Zku7A-kjxeGkZQAfRQzCBCkhw&amp;u=https%3a%2f%2fportal%2ee-lfh%2eorg%2euk%2fCatalogue%2fIndex%3fHierarchyId%3d0%5f39714%26programmeId%3d39714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9BD5812B-8639-578F-1D30-B2B4C000B97D}"/>
              </a:ext>
            </a:extLst>
          </p:cNvPr>
          <p:cNvSpPr>
            <a:spLocks noGrp="1"/>
          </p:cNvSpPr>
          <p:nvPr/>
        </p:nvSpPr>
        <p:spPr>
          <a:xfrm>
            <a:off x="683592" y="4165845"/>
            <a:ext cx="10363200" cy="1238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09585" rtl="0" eaLnBrk="1" latinLnBrk="0" hangingPunct="1">
              <a:spcBef>
                <a:spcPct val="0"/>
              </a:spcBef>
              <a:buNone/>
              <a:defRPr sz="5333" b="1" i="0" kern="1200">
                <a:solidFill>
                  <a:srgbClr val="005EB8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/>
            <a:r>
              <a:rPr lang="en-US" sz="3200"/>
              <a:t>Preceptorship:  Learning Network 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A6FA2870-EA05-710E-4ED7-397A247651EA}"/>
              </a:ext>
            </a:extLst>
          </p:cNvPr>
          <p:cNvSpPr>
            <a:spLocks noGrp="1"/>
          </p:cNvSpPr>
          <p:nvPr/>
        </p:nvSpPr>
        <p:spPr>
          <a:xfrm>
            <a:off x="661820" y="5035072"/>
            <a:ext cx="6477000" cy="563847"/>
          </a:xfrm>
          <a:prstGeom prst="rect">
            <a:avLst/>
          </a:prstGeom>
        </p:spPr>
        <p:txBody>
          <a:bodyPr vert="horz" lIns="121920" tIns="60960" rIns="121920" bIns="60960" rtlCol="0" anchor="t">
            <a:noAutofit/>
          </a:bodyPr>
          <a:lstStyle>
            <a:lvl1pPr marL="0" indent="0" algn="ctr" defTabSz="609585" rtl="0" eaLnBrk="1" latinLnBrk="0" hangingPunct="1">
              <a:spcBef>
                <a:spcPct val="20000"/>
              </a:spcBef>
              <a:buClr>
                <a:srgbClr val="005EB8"/>
              </a:buClr>
              <a:buFont typeface="Arial"/>
              <a:buNone/>
              <a:defRPr sz="2667" kern="1200">
                <a:solidFill>
                  <a:srgbClr val="1F2E38"/>
                </a:solidFill>
                <a:latin typeface="Arial"/>
                <a:ea typeface="+mn-ea"/>
                <a:cs typeface="Arial"/>
              </a:defRPr>
            </a:lvl1pPr>
            <a:lvl2pPr marL="609585" indent="0" algn="ctr" defTabSz="609585" rtl="0" eaLnBrk="1" latinLnBrk="0" hangingPunct="1">
              <a:spcBef>
                <a:spcPct val="20000"/>
              </a:spcBef>
              <a:buClr>
                <a:srgbClr val="005EB8"/>
              </a:buClr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219170" indent="0" algn="ctr" defTabSz="609585" rtl="0" eaLnBrk="1" latinLnBrk="0" hangingPunct="1">
              <a:spcBef>
                <a:spcPct val="20000"/>
              </a:spcBef>
              <a:buClr>
                <a:srgbClr val="005EB8"/>
              </a:buClr>
              <a:buFont typeface="Arial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828754" indent="0" algn="ctr" defTabSz="609585" rtl="0" eaLnBrk="1" latinLnBrk="0" hangingPunct="1">
              <a:spcBef>
                <a:spcPct val="20000"/>
              </a:spcBef>
              <a:buClr>
                <a:srgbClr val="005EB8"/>
              </a:buClr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2438339" indent="0" algn="ctr" defTabSz="609585" rtl="0" eaLnBrk="1" latinLnBrk="0" hangingPunct="1">
              <a:spcBef>
                <a:spcPct val="20000"/>
              </a:spcBef>
              <a:buClr>
                <a:srgbClr val="005EB8"/>
              </a:buClr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3047924" indent="0" algn="ctr" defTabSz="609585" rtl="0" eaLnBrk="1" latinLnBrk="0" hangingPunct="1">
              <a:spcBef>
                <a:spcPct val="20000"/>
              </a:spcBef>
              <a:buFont typeface="Arial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609585" rtl="0" eaLnBrk="1" latinLnBrk="0" hangingPunct="1">
              <a:spcBef>
                <a:spcPct val="20000"/>
              </a:spcBef>
              <a:buFont typeface="Arial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609585" rtl="0" eaLnBrk="1" latinLnBrk="0" hangingPunct="1">
              <a:spcBef>
                <a:spcPct val="20000"/>
              </a:spcBef>
              <a:buFont typeface="Arial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609585" rtl="0" eaLnBrk="1" latinLnBrk="0" hangingPunct="1">
              <a:spcBef>
                <a:spcPct val="20000"/>
              </a:spcBef>
              <a:buFont typeface="Arial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>
                <a:solidFill>
                  <a:srgbClr val="005EB8"/>
                </a:solidFill>
              </a:rPr>
              <a:t>Preceptor preparation</a:t>
            </a:r>
          </a:p>
        </p:txBody>
      </p:sp>
      <p:sp>
        <p:nvSpPr>
          <p:cNvPr id="17" name="TextBox 3">
            <a:extLst>
              <a:ext uri="{FF2B5EF4-FFF2-40B4-BE49-F238E27FC236}">
                <a16:creationId xmlns:a16="http://schemas.microsoft.com/office/drawing/2014/main" id="{A7EDFB15-AA9B-386E-85AB-0CFDA74DE727}"/>
              </a:ext>
            </a:extLst>
          </p:cNvPr>
          <p:cNvSpPr txBox="1"/>
          <p:nvPr/>
        </p:nvSpPr>
        <p:spPr>
          <a:xfrm>
            <a:off x="683592" y="5620691"/>
            <a:ext cx="10824816" cy="492443"/>
          </a:xfrm>
          <a:prstGeom prst="rect">
            <a:avLst/>
          </a:prstGeom>
          <a:noFill/>
        </p:spPr>
        <p:txBody>
          <a:bodyPr rot="0" spcFirstLastPara="0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>
                <a:solidFill>
                  <a:srgbClr val="005EB8"/>
                </a:solidFill>
                <a:latin typeface="Arial"/>
              </a:rPr>
              <a:t>This resource is designed to support preceptorship leads within </a:t>
            </a:r>
            <a:r>
              <a:rPr lang="en-US" sz="2400" err="1">
                <a:solidFill>
                  <a:srgbClr val="005EB8"/>
                </a:solidFill>
                <a:latin typeface="Arial"/>
              </a:rPr>
              <a:t>organisations</a:t>
            </a:r>
            <a:endParaRPr lang="en-US" sz="2400" err="1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4073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8224D-6654-4FA3-3266-94E141010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AE2473"/>
                </a:solidFill>
              </a:rPr>
              <a:t>Activities...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E65D2C-91B6-CDEC-BE5B-E216E2B999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121920" tIns="60960" rIns="121920" bIns="60960" rtlCol="0" anchor="t">
            <a:normAutofit/>
          </a:bodyPr>
          <a:lstStyle/>
          <a:p>
            <a:pPr marL="456565" indent="-456565"/>
            <a:r>
              <a:rPr lang="en-US" sz="1600" dirty="0"/>
              <a:t>Think about your organisation, who are / who will be your preceptors and why?</a:t>
            </a:r>
          </a:p>
          <a:p>
            <a:pPr marL="456565" indent="-456565"/>
            <a:endParaRPr lang="en-US" sz="1600" dirty="0"/>
          </a:p>
          <a:p>
            <a:pPr marL="456565" indent="-456565"/>
            <a:r>
              <a:rPr lang="en-US" sz="1600" dirty="0"/>
              <a:t>How are / how will they selected?</a:t>
            </a:r>
          </a:p>
          <a:p>
            <a:pPr marL="456565" indent="-456565"/>
            <a:endParaRPr lang="en-US" sz="1600" dirty="0"/>
          </a:p>
          <a:p>
            <a:pPr marL="456565" indent="-456565"/>
            <a:r>
              <a:rPr lang="en-US" sz="1600" dirty="0"/>
              <a:t>How do you develop your preceptors?</a:t>
            </a:r>
          </a:p>
          <a:p>
            <a:pPr marL="456565" indent="-456565"/>
            <a:endParaRPr lang="en-US" sz="1600" dirty="0"/>
          </a:p>
          <a:p>
            <a:pPr marL="456565" indent="-456565"/>
            <a:r>
              <a:rPr lang="en-US" sz="1600" dirty="0"/>
              <a:t>Let’s take a look at how organisations select their preceptors</a:t>
            </a:r>
          </a:p>
          <a:p>
            <a:pPr marL="0" indent="0">
              <a:buNone/>
            </a:pPr>
            <a:endParaRPr lang="en-US" sz="1600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118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FA197-35B2-38A2-0115-BBCD5A10A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262" y="332351"/>
            <a:ext cx="10488461" cy="4451613"/>
          </a:xfrm>
        </p:spPr>
        <p:txBody>
          <a:bodyPr/>
          <a:lstStyle/>
          <a:p>
            <a:br>
              <a:rPr lang="en-US" sz="4267">
                <a:solidFill>
                  <a:schemeClr val="bg1"/>
                </a:solidFill>
              </a:rPr>
            </a:br>
            <a:br>
              <a:rPr lang="en-US"/>
            </a:br>
            <a:endParaRPr lang="en-US" b="0"/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236DCEC2-0462-6372-F59E-DCC50E98141F}"/>
              </a:ext>
            </a:extLst>
          </p:cNvPr>
          <p:cNvSpPr/>
          <p:nvPr/>
        </p:nvSpPr>
        <p:spPr>
          <a:xfrm>
            <a:off x="134152" y="1312583"/>
            <a:ext cx="3254785" cy="1688135"/>
          </a:xfrm>
          <a:prstGeom prst="wedgeRoundRectCallout">
            <a:avLst/>
          </a:prstGeom>
          <a:solidFill>
            <a:srgbClr val="42556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GB" sz="1600">
                <a:latin typeface="Arial" panose="020B0604020202020204" pitchFamily="34" charset="0"/>
                <a:cs typeface="Arial" panose="020B0604020202020204" pitchFamily="34" charset="0"/>
              </a:rPr>
              <a:t>We plan selected in line with clinical supervisors. Often band 6/7 of the same profession at present but still in the process of ironing this out.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A153C12D-7A4D-0266-42FC-9978829DA13A}"/>
              </a:ext>
            </a:extLst>
          </p:cNvPr>
          <p:cNvSpPr/>
          <p:nvPr/>
        </p:nvSpPr>
        <p:spPr>
          <a:xfrm>
            <a:off x="1620079" y="3267617"/>
            <a:ext cx="2231437" cy="921548"/>
          </a:xfrm>
          <a:prstGeom prst="wedgeRoundRectCallout">
            <a:avLst/>
          </a:prstGeom>
          <a:solidFill>
            <a:srgbClr val="42556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Perhaps in line with clinical supervisor.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6A9246EF-9F2B-A98A-BB1A-463E54D3F946}"/>
              </a:ext>
            </a:extLst>
          </p:cNvPr>
          <p:cNvSpPr/>
          <p:nvPr/>
        </p:nvSpPr>
        <p:spPr>
          <a:xfrm>
            <a:off x="9405210" y="2109730"/>
            <a:ext cx="2654770" cy="1781976"/>
          </a:xfrm>
          <a:prstGeom prst="wedgeRoundRectCallout">
            <a:avLst/>
          </a:prstGeom>
          <a:solidFill>
            <a:srgbClr val="42556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GB" sz="160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Band 6s. Generally, been qualified longer than 12 months, show enthusiasm and willing to support others. </a:t>
            </a:r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031B916C-EB24-B129-DB87-E9100A96F422}"/>
              </a:ext>
            </a:extLst>
          </p:cNvPr>
          <p:cNvSpPr/>
          <p:nvPr/>
        </p:nvSpPr>
        <p:spPr>
          <a:xfrm>
            <a:off x="6628223" y="918122"/>
            <a:ext cx="2682993" cy="1103257"/>
          </a:xfrm>
          <a:prstGeom prst="wedgeRoundRectCallout">
            <a:avLst/>
          </a:prstGeom>
          <a:solidFill>
            <a:srgbClr val="42556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GB" sz="1600">
                <a:latin typeface="Arial" panose="020B0604020202020204" pitchFamily="34" charset="0"/>
                <a:cs typeface="Arial" panose="020B0604020202020204" pitchFamily="34" charset="0"/>
              </a:rPr>
              <a:t>Everyone will be expected to be a preceptor at some stage.</a:t>
            </a:r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4D78EB3F-A8C7-407A-AE3E-A9D90BB40F28}"/>
              </a:ext>
            </a:extLst>
          </p:cNvPr>
          <p:cNvSpPr/>
          <p:nvPr/>
        </p:nvSpPr>
        <p:spPr>
          <a:xfrm>
            <a:off x="3470557" y="-599050"/>
            <a:ext cx="3076045" cy="2232287"/>
          </a:xfrm>
          <a:prstGeom prst="wedgeRoundRectCallout">
            <a:avLst/>
          </a:prstGeom>
          <a:solidFill>
            <a:srgbClr val="42556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Band 6 and above.  Radiography volunteer.  Therapy services are their supervisor. Operating Department Practitioner (OPD) are often Theatre Clinical Practice Educators (CPEs).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901FB44E-4984-4862-BB14-FFB7DB5BEA2E}"/>
              </a:ext>
            </a:extLst>
          </p:cNvPr>
          <p:cNvSpPr/>
          <p:nvPr/>
        </p:nvSpPr>
        <p:spPr>
          <a:xfrm>
            <a:off x="9537230" y="-610351"/>
            <a:ext cx="2654770" cy="1776522"/>
          </a:xfrm>
          <a:prstGeom prst="wedgeRoundRectCallout">
            <a:avLst/>
          </a:prstGeom>
          <a:solidFill>
            <a:srgbClr val="42556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GB" sz="16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Historically been the same individuals per team. B6/7s. Moving forward likely to be the preceptees supervisor. 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32274563-A023-4485-B737-CB43CFF1BDF4}"/>
              </a:ext>
            </a:extLst>
          </p:cNvPr>
          <p:cNvSpPr/>
          <p:nvPr/>
        </p:nvSpPr>
        <p:spPr>
          <a:xfrm>
            <a:off x="4055053" y="2234374"/>
            <a:ext cx="3539066" cy="1560310"/>
          </a:xfrm>
          <a:prstGeom prst="wedgeRoundRectCallout">
            <a:avLst/>
          </a:prstGeom>
          <a:solidFill>
            <a:srgbClr val="42556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No set criteria to be preceptor apart from being experienced as an OT and being willing. Most preceptors and supervising the OT.</a:t>
            </a: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B28F3B58-5F33-497F-8684-5D8FCFFF4B19}"/>
              </a:ext>
            </a:extLst>
          </p:cNvPr>
          <p:cNvSpPr/>
          <p:nvPr/>
        </p:nvSpPr>
        <p:spPr>
          <a:xfrm>
            <a:off x="6628222" y="-739328"/>
            <a:ext cx="2861734" cy="1336340"/>
          </a:xfrm>
          <a:prstGeom prst="wedgeRoundRectCallout">
            <a:avLst/>
          </a:prstGeom>
          <a:solidFill>
            <a:srgbClr val="42556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16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Assigned clinical supervisors and then a mentor who the preceptees have chosen. 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F40B87E6-3D06-464D-BA0D-497FD1C8D1E5}"/>
              </a:ext>
            </a:extLst>
          </p:cNvPr>
          <p:cNvSpPr/>
          <p:nvPr/>
        </p:nvSpPr>
        <p:spPr>
          <a:xfrm>
            <a:off x="330677" y="-383904"/>
            <a:ext cx="2861734" cy="900997"/>
          </a:xfrm>
          <a:prstGeom prst="wedgeRoundRectCallout">
            <a:avLst/>
          </a:prstGeom>
          <a:solidFill>
            <a:srgbClr val="42556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GB" sz="160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Allocated by line manager in each team/department. </a:t>
            </a:r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186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8224D-6654-4FA3-3266-94E141010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AE2473"/>
                </a:solidFill>
              </a:rPr>
              <a:t>Activities...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E65D2C-91B6-CDEC-BE5B-E216E2B999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121920" tIns="60960" rIns="121920" bIns="60960" rtlCol="0" anchor="t">
            <a:normAutofit/>
          </a:bodyPr>
          <a:lstStyle/>
          <a:p>
            <a:pPr marL="456565" indent="-456565"/>
            <a:r>
              <a:rPr lang="en-US" sz="1600" dirty="0">
                <a:solidFill>
                  <a:srgbClr val="002060"/>
                </a:solidFill>
              </a:rPr>
              <a:t>Think about your organisation, how will you / do you evaluate the role? For example, think about the impact of the role, preceptor experience, preceptee feedback, role development etc. </a:t>
            </a:r>
            <a:endParaRPr lang="en-US" sz="1600" strike="sngStrike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1600" strike="sngStrike" dirty="0">
              <a:solidFill>
                <a:srgbClr val="002060"/>
              </a:solidFill>
            </a:endParaRPr>
          </a:p>
          <a:p>
            <a:r>
              <a:rPr lang="en-US" sz="1600" dirty="0">
                <a:solidFill>
                  <a:srgbClr val="002060"/>
                </a:solidFill>
              </a:rPr>
              <a:t>What have you learned from your evaluation?</a:t>
            </a:r>
          </a:p>
          <a:p>
            <a:pPr marL="0" indent="0">
              <a:buNone/>
            </a:pPr>
            <a:endParaRPr lang="en-US" sz="1600" dirty="0">
              <a:solidFill>
                <a:srgbClr val="002060"/>
              </a:solidFill>
            </a:endParaRPr>
          </a:p>
          <a:p>
            <a:pPr marL="456565" indent="-456565"/>
            <a:r>
              <a:rPr lang="en-US" sz="1600" dirty="0">
                <a:solidFill>
                  <a:srgbClr val="002060"/>
                </a:solidFill>
              </a:rPr>
              <a:t>Outline below, what you will do based on this learning? E.g. changes you will make.</a:t>
            </a:r>
          </a:p>
          <a:p>
            <a:pPr marL="456565" indent="-456565"/>
            <a:endParaRPr lang="en-US" sz="1600" dirty="0">
              <a:solidFill>
                <a:srgbClr val="002060"/>
              </a:solidFill>
            </a:endParaRPr>
          </a:p>
          <a:p>
            <a:r>
              <a:rPr lang="en-US" sz="1600" dirty="0">
                <a:solidFill>
                  <a:srgbClr val="002060"/>
                </a:solidFill>
              </a:rPr>
              <a:t>Let’s take a look at how organisations have evaluated the role…</a:t>
            </a:r>
          </a:p>
          <a:p>
            <a:pPr marL="456565" indent="-456565"/>
            <a:endParaRPr lang="en-US" sz="1600" dirty="0"/>
          </a:p>
          <a:p>
            <a:pPr marL="456565" indent="-456565"/>
            <a:endParaRPr lang="en-US" sz="1600" dirty="0">
              <a:solidFill>
                <a:srgbClr val="7030A0"/>
              </a:solidFill>
            </a:endParaRPr>
          </a:p>
          <a:p>
            <a:pPr marL="456565" indent="-456565"/>
            <a:endParaRPr lang="en-US" sz="1600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0456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FA197-35B2-38A2-0115-BBCD5A10A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262" y="332351"/>
            <a:ext cx="10488461" cy="4451613"/>
          </a:xfrm>
        </p:spPr>
        <p:txBody>
          <a:bodyPr/>
          <a:lstStyle/>
          <a:p>
            <a:br>
              <a:rPr lang="en-US" sz="4267">
                <a:solidFill>
                  <a:schemeClr val="bg1"/>
                </a:solidFill>
              </a:rPr>
            </a:br>
            <a:br>
              <a:rPr lang="en-US"/>
            </a:br>
            <a:endParaRPr lang="en-US" b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DAAF5A-78BB-E701-5AB6-9CCE037470A5}"/>
              </a:ext>
            </a:extLst>
          </p:cNvPr>
          <p:cNvSpPr txBox="1"/>
          <p:nvPr/>
        </p:nvSpPr>
        <p:spPr>
          <a:xfrm>
            <a:off x="10925578" y="6270403"/>
            <a:ext cx="397097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 sz="3200" b="1">
              <a:cs typeface="Calibri"/>
            </a:endParaRPr>
          </a:p>
          <a:p>
            <a:endParaRPr lang="en-US" sz="3200" b="1">
              <a:cs typeface="Calibri"/>
            </a:endParaRP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236DCEC2-0462-6372-F59E-DCC50E98141F}"/>
              </a:ext>
            </a:extLst>
          </p:cNvPr>
          <p:cNvSpPr/>
          <p:nvPr/>
        </p:nvSpPr>
        <p:spPr>
          <a:xfrm>
            <a:off x="372210" y="-157397"/>
            <a:ext cx="3330045" cy="1528826"/>
          </a:xfrm>
          <a:prstGeom prst="wedgeRoundRectCallout">
            <a:avLst/>
          </a:prstGeom>
          <a:solidFill>
            <a:srgbClr val="42556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GB" sz="160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Recent feedback questionnaire but not done previously. Most likely moving forward  use of feedback questionnaires and possibly forums.  </a:t>
            </a:r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A153C12D-7A4D-0266-42FC-9978829DA13A}"/>
              </a:ext>
            </a:extLst>
          </p:cNvPr>
          <p:cNvSpPr/>
          <p:nvPr/>
        </p:nvSpPr>
        <p:spPr>
          <a:xfrm>
            <a:off x="4694760" y="136517"/>
            <a:ext cx="2795463" cy="1234912"/>
          </a:xfrm>
          <a:prstGeom prst="wedgeRoundRectCallout">
            <a:avLst/>
          </a:prstGeom>
          <a:solidFill>
            <a:srgbClr val="42556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GB" sz="160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Have used questionnaire, looking to expand these. Possibly focus groups. </a:t>
            </a:r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6A9246EF-9F2B-A98A-BB1A-463E54D3F946}"/>
              </a:ext>
            </a:extLst>
          </p:cNvPr>
          <p:cNvSpPr/>
          <p:nvPr/>
        </p:nvSpPr>
        <p:spPr>
          <a:xfrm>
            <a:off x="1548290" y="1861177"/>
            <a:ext cx="3501872" cy="1832626"/>
          </a:xfrm>
          <a:prstGeom prst="wedgeRoundRectCallout">
            <a:avLst/>
          </a:prstGeom>
          <a:solidFill>
            <a:srgbClr val="42556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GB" sz="160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Focus groups, surveys for both preceptors and preceptees- have recently evaluated role and are in process of further developing preceptorship based on feedback received.  </a:t>
            </a:r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6A367E7A-5E78-5AAF-3B10-9980E32E01E1}"/>
              </a:ext>
            </a:extLst>
          </p:cNvPr>
          <p:cNvSpPr/>
          <p:nvPr/>
        </p:nvSpPr>
        <p:spPr>
          <a:xfrm>
            <a:off x="9094387" y="-276809"/>
            <a:ext cx="2570101" cy="2834966"/>
          </a:xfrm>
          <a:prstGeom prst="wedgeRoundRectCallout">
            <a:avLst/>
          </a:prstGeom>
          <a:solidFill>
            <a:srgbClr val="42556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GB" sz="1600">
                <a:latin typeface="Arial" panose="020B0604020202020204" pitchFamily="34" charset="0"/>
                <a:cs typeface="Arial" panose="020B0604020202020204" pitchFamily="34" charset="0"/>
              </a:rPr>
              <a:t>We evaluate the preceptor workshop session but have not fully evaluated the role to date. It would be helpful to ask both the preceptor and preceptee to complete a specific evaluation at the end.</a:t>
            </a:r>
            <a:endParaRPr lang="en-GB" sz="160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C3FC9658-CADE-DDD2-2B4E-9376BAF679D2}"/>
              </a:ext>
            </a:extLst>
          </p:cNvPr>
          <p:cNvSpPr/>
          <p:nvPr/>
        </p:nvSpPr>
        <p:spPr>
          <a:xfrm>
            <a:off x="5805482" y="1761423"/>
            <a:ext cx="3021658" cy="1316273"/>
          </a:xfrm>
          <a:prstGeom prst="wedgeRoundRectCallout">
            <a:avLst/>
          </a:prstGeom>
          <a:solidFill>
            <a:srgbClr val="42556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GB" sz="160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We have a preceptor network and have quarterly forums at which reflection/ feedback on the role is gathered. </a:t>
            </a:r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BA8DA931-53C4-4F54-A108-6EB0D1CA9529}"/>
              </a:ext>
            </a:extLst>
          </p:cNvPr>
          <p:cNvSpPr/>
          <p:nvPr/>
        </p:nvSpPr>
        <p:spPr>
          <a:xfrm>
            <a:off x="8384338" y="3466909"/>
            <a:ext cx="3330045" cy="1512889"/>
          </a:xfrm>
          <a:prstGeom prst="wedgeRoundRectCallout">
            <a:avLst/>
          </a:prstGeom>
          <a:solidFill>
            <a:srgbClr val="42556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160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Feedback questionnaire, meeting with preceptor and preceptee separately for feedback and how to improve/ develop. </a:t>
            </a:r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0674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54B75-8E4D-41D7-96F8-B48C2BB42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55611"/>
            <a:ext cx="10972800" cy="1143000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rgbClr val="AE2473"/>
                </a:solidFill>
              </a:rPr>
              <a:t>Session review: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58C1BC-A950-4D9A-B856-892E64757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7908"/>
            <a:ext cx="11396133" cy="4516556"/>
          </a:xfrm>
        </p:spPr>
        <p:txBody>
          <a:bodyPr vert="horz" lIns="121920" tIns="60960" rIns="121920" bIns="60960" rtlCol="0" anchor="t">
            <a:normAutofit/>
          </a:bodyPr>
          <a:lstStyle/>
          <a:p>
            <a:pPr marL="0" indent="0">
              <a:buNone/>
            </a:pPr>
            <a:r>
              <a:rPr lang="en-GB" sz="1600" dirty="0"/>
              <a:t>Through completing this session,  you will have explored how to </a:t>
            </a:r>
            <a:r>
              <a:rPr lang="en-GB" sz="1600" b="1" dirty="0"/>
              <a:t>prepare preceptors</a:t>
            </a:r>
            <a:r>
              <a:rPr lang="en-GB" sz="1600" dirty="0"/>
              <a:t> to ensure they provide quality guidance to preceptees and have had the opportunity to:</a:t>
            </a:r>
          </a:p>
          <a:p>
            <a:pPr marL="0" indent="0">
              <a:buNone/>
            </a:pPr>
            <a:endParaRPr lang="en-GB" sz="1600" dirty="0">
              <a:solidFill>
                <a:srgbClr val="212121"/>
              </a:solidFill>
            </a:endParaRPr>
          </a:p>
          <a:p>
            <a:pPr marL="456565" indent="-456565"/>
            <a:r>
              <a:rPr lang="en-GB" sz="1600" dirty="0"/>
              <a:t>Understand standard six and seven of the </a:t>
            </a:r>
            <a:r>
              <a:rPr lang="en-GB" sz="1600" dirty="0" err="1"/>
              <a:t>CapitalAHP</a:t>
            </a:r>
            <a:r>
              <a:rPr lang="en-GB" sz="1600" dirty="0"/>
              <a:t> Standards</a:t>
            </a:r>
          </a:p>
          <a:p>
            <a:pPr marL="456565" indent="-456565"/>
            <a:r>
              <a:rPr lang="en-GB" sz="1600" dirty="0"/>
              <a:t>Plan how you might identify preceptors within your organisation</a:t>
            </a:r>
          </a:p>
          <a:p>
            <a:pPr marL="456565" indent="-456565"/>
            <a:r>
              <a:rPr lang="en-US" sz="1600" dirty="0"/>
              <a:t>Explore ways to develop preceptors</a:t>
            </a:r>
          </a:p>
          <a:p>
            <a:pPr marL="456565" indent="-456565"/>
            <a:r>
              <a:rPr lang="en-US" sz="1600" dirty="0"/>
              <a:t>Plan how to evaluate the role of the preceptor</a:t>
            </a:r>
            <a:r>
              <a:rPr lang="en-US" sz="1600" dirty="0">
                <a:solidFill>
                  <a:srgbClr val="FF0000"/>
                </a:solidFill>
              </a:rPr>
              <a:t>.</a:t>
            </a:r>
            <a:endParaRPr lang="en-US" sz="1600" dirty="0"/>
          </a:p>
          <a:p>
            <a:pPr marL="456565" indent="-456565"/>
            <a:endParaRPr lang="en-US" sz="1600" dirty="0">
              <a:solidFill>
                <a:srgbClr val="000000"/>
              </a:solidFill>
            </a:endParaRPr>
          </a:p>
          <a:p>
            <a:pPr marL="456565" indent="-456565"/>
            <a:endParaRPr lang="en-US" sz="16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GB" sz="1600" b="1" dirty="0">
              <a:solidFill>
                <a:srgbClr val="212121"/>
              </a:solidFill>
            </a:endParaRPr>
          </a:p>
          <a:p>
            <a:pPr marL="456565" indent="-456565"/>
            <a:endParaRPr lang="en-GB" sz="1600" dirty="0">
              <a:solidFill>
                <a:srgbClr val="212121"/>
              </a:solidFill>
            </a:endParaRPr>
          </a:p>
          <a:p>
            <a:pPr marL="456565" indent="-456565"/>
            <a:endParaRPr lang="en-GB" sz="1600" dirty="0">
              <a:solidFill>
                <a:srgbClr val="212121"/>
              </a:solidFill>
            </a:endParaRPr>
          </a:p>
          <a:p>
            <a:pPr marL="0" indent="0">
              <a:buNone/>
            </a:pPr>
            <a:endParaRPr lang="en-GB" sz="1600" dirty="0">
              <a:solidFill>
                <a:srgbClr val="B80093"/>
              </a:solidFill>
            </a:endParaRPr>
          </a:p>
          <a:p>
            <a:pPr marL="456565" indent="-456565"/>
            <a:endParaRPr lang="en-US" sz="1600" dirty="0">
              <a:solidFill>
                <a:srgbClr val="B80093"/>
              </a:solidFill>
            </a:endParaRPr>
          </a:p>
          <a:p>
            <a:pPr marL="0" indent="0">
              <a:buNone/>
            </a:pPr>
            <a:endParaRPr lang="en-GB" sz="1600" b="1" dirty="0">
              <a:solidFill>
                <a:srgbClr val="B800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931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54B75-8E4D-41D7-96F8-B48C2BB42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55611"/>
            <a:ext cx="10972800" cy="1143000"/>
          </a:xfrm>
        </p:spPr>
        <p:txBody>
          <a:bodyPr>
            <a:normAutofit/>
          </a:bodyPr>
          <a:lstStyle/>
          <a:p>
            <a:r>
              <a:rPr lang="en-GB" sz="3200">
                <a:solidFill>
                  <a:srgbClr val="AE2473"/>
                </a:solidFill>
              </a:rPr>
              <a:t>Session outcomes: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58C1BC-A950-4D9A-B856-892E64757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7908"/>
            <a:ext cx="11396133" cy="4516556"/>
          </a:xfrm>
        </p:spPr>
        <p:txBody>
          <a:bodyPr vert="horz" lIns="121920" tIns="60960" rIns="121920" bIns="60960" rtlCol="0" anchor="t">
            <a:normAutofit/>
          </a:bodyPr>
          <a:lstStyle/>
          <a:p>
            <a:pPr marL="0" indent="0">
              <a:buNone/>
            </a:pPr>
            <a:r>
              <a:rPr lang="en-GB" sz="1600" dirty="0"/>
              <a:t>Through completing this session,  you will explore how to </a:t>
            </a:r>
            <a:r>
              <a:rPr lang="en-GB" sz="1600" b="1" dirty="0"/>
              <a:t>prepare preceptors</a:t>
            </a:r>
            <a:r>
              <a:rPr lang="en-GB" sz="1600" dirty="0"/>
              <a:t> to ensure they provide quality guidance to preceptees. </a:t>
            </a:r>
          </a:p>
          <a:p>
            <a:pPr marL="0" indent="0">
              <a:buNone/>
            </a:pPr>
            <a:endParaRPr lang="en-GB" sz="1600" dirty="0">
              <a:solidFill>
                <a:srgbClr val="212121"/>
              </a:solidFill>
            </a:endParaRPr>
          </a:p>
          <a:p>
            <a:pPr marL="0" indent="0">
              <a:buNone/>
            </a:pPr>
            <a:r>
              <a:rPr lang="en-GB" sz="1600" b="1" dirty="0">
                <a:solidFill>
                  <a:srgbClr val="212121"/>
                </a:solidFill>
              </a:rPr>
              <a:t>By the end of this session, you will:</a:t>
            </a:r>
          </a:p>
          <a:p>
            <a:pPr marL="456565" indent="-456565"/>
            <a:r>
              <a:rPr lang="en-GB" sz="1600" dirty="0"/>
              <a:t>Understand standard six and seven of the </a:t>
            </a:r>
            <a:r>
              <a:rPr lang="en-GB" sz="1600" dirty="0" err="1"/>
              <a:t>CapitalAHP</a:t>
            </a:r>
            <a:r>
              <a:rPr lang="en-GB" sz="1600" dirty="0"/>
              <a:t> Standards</a:t>
            </a:r>
          </a:p>
          <a:p>
            <a:pPr marL="456565" indent="-456565"/>
            <a:r>
              <a:rPr lang="en-GB" sz="1600" dirty="0"/>
              <a:t>Plan how you might identify preceptors within your organisation</a:t>
            </a:r>
          </a:p>
          <a:p>
            <a:pPr marL="456565" indent="-456565"/>
            <a:r>
              <a:rPr lang="en-US" sz="1600" dirty="0"/>
              <a:t>Explore ways to develop preceptors</a:t>
            </a:r>
          </a:p>
          <a:p>
            <a:pPr marL="456565" indent="-456565"/>
            <a:r>
              <a:rPr lang="en-US" sz="1600" dirty="0"/>
              <a:t>Plan how to evaluate the role of the preceptor</a:t>
            </a:r>
            <a:r>
              <a:rPr lang="en-US" sz="1600" dirty="0">
                <a:solidFill>
                  <a:srgbClr val="FF0000"/>
                </a:solidFill>
              </a:rPr>
              <a:t>.</a:t>
            </a:r>
            <a:endParaRPr lang="en-US" sz="1600" dirty="0"/>
          </a:p>
          <a:p>
            <a:pPr marL="456565" indent="-456565"/>
            <a:endParaRPr lang="en-US" sz="1600" dirty="0">
              <a:solidFill>
                <a:srgbClr val="000000"/>
              </a:solidFill>
            </a:endParaRPr>
          </a:p>
          <a:p>
            <a:pPr marL="456565" indent="-456565"/>
            <a:endParaRPr lang="en-US" sz="16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GB" sz="1600" b="1" dirty="0">
              <a:solidFill>
                <a:srgbClr val="212121"/>
              </a:solidFill>
            </a:endParaRPr>
          </a:p>
          <a:p>
            <a:pPr marL="456565" indent="-456565"/>
            <a:endParaRPr lang="en-GB" sz="1600" dirty="0">
              <a:solidFill>
                <a:srgbClr val="212121"/>
              </a:solidFill>
            </a:endParaRPr>
          </a:p>
          <a:p>
            <a:pPr marL="456565" indent="-456565"/>
            <a:endParaRPr lang="en-GB" sz="1600" dirty="0">
              <a:solidFill>
                <a:srgbClr val="212121"/>
              </a:solidFill>
            </a:endParaRPr>
          </a:p>
          <a:p>
            <a:pPr marL="0" indent="0">
              <a:buNone/>
            </a:pPr>
            <a:endParaRPr lang="en-GB" sz="1600" dirty="0">
              <a:solidFill>
                <a:srgbClr val="B80093"/>
              </a:solidFill>
            </a:endParaRPr>
          </a:p>
          <a:p>
            <a:pPr marL="456565" indent="-456565"/>
            <a:endParaRPr lang="en-US" sz="1600" dirty="0">
              <a:solidFill>
                <a:srgbClr val="B80093"/>
              </a:solidFill>
            </a:endParaRPr>
          </a:p>
          <a:p>
            <a:pPr marL="0" indent="0">
              <a:buNone/>
            </a:pPr>
            <a:endParaRPr lang="en-GB" sz="1600" b="1" dirty="0">
              <a:solidFill>
                <a:srgbClr val="B800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844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8224D-6654-4FA3-3266-94E141010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>
                <a:solidFill>
                  <a:srgbClr val="AE2473"/>
                </a:solidFill>
              </a:rPr>
              <a:t>CapitalAHP</a:t>
            </a:r>
            <a:r>
              <a:rPr lang="en-US" sz="3200" dirty="0">
                <a:solidFill>
                  <a:srgbClr val="AE2473"/>
                </a:solidFill>
              </a:rPr>
              <a:t> Standards: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E65D2C-91B6-CDEC-BE5B-E216E2B999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86206"/>
            <a:ext cx="10972800" cy="2883157"/>
          </a:xfrm>
        </p:spPr>
        <p:txBody>
          <a:bodyPr vert="horz" lIns="121920" tIns="60960" rIns="121920" bIns="60960" rtlCol="0" anchor="t">
            <a:normAutofit fontScale="40000" lnSpcReduction="20000"/>
          </a:bodyPr>
          <a:lstStyle/>
          <a:p>
            <a:pPr marL="456565" indent="-456565"/>
            <a:r>
              <a:rPr lang="en-US" sz="5100" dirty="0">
                <a:latin typeface="Arial" panose="020B0604020202020204" pitchFamily="34" charset="0"/>
                <a:cs typeface="Arial" panose="020B0604020202020204" pitchFamily="34" charset="0"/>
              </a:rPr>
              <a:t>Each preceptee will be allocated a preceptor (Standard six)</a:t>
            </a:r>
          </a:p>
          <a:p>
            <a:pPr marL="989951" lvl="1" indent="-456565"/>
            <a:r>
              <a:rPr lang="en-US" sz="5100" dirty="0">
                <a:latin typeface="Arial" panose="020B0604020202020204" pitchFamily="34" charset="0"/>
                <a:cs typeface="Arial" panose="020B0604020202020204" pitchFamily="34" charset="0"/>
              </a:rPr>
              <a:t>Preceptors will have min 12 months experience </a:t>
            </a:r>
          </a:p>
          <a:p>
            <a:pPr marL="989951" lvl="1" indent="-456565"/>
            <a:r>
              <a:rPr lang="en-US" sz="5100" dirty="0">
                <a:latin typeface="Arial" panose="020B0604020202020204" pitchFamily="34" charset="0"/>
                <a:cs typeface="Arial" panose="020B0604020202020204" pitchFamily="34" charset="0"/>
              </a:rPr>
              <a:t>Demonstrate an understanding of preceptorship</a:t>
            </a:r>
          </a:p>
          <a:p>
            <a:pPr marL="989951" lvl="1" indent="-456565"/>
            <a:r>
              <a:rPr lang="en-US" sz="5100" dirty="0">
                <a:latin typeface="Arial" panose="020B0604020202020204" pitchFamily="34" charset="0"/>
                <a:cs typeface="Arial" panose="020B0604020202020204" pitchFamily="34" charset="0"/>
              </a:rPr>
              <a:t>Skills required to undertake role</a:t>
            </a:r>
          </a:p>
          <a:p>
            <a:pPr marL="989951" lvl="1" indent="-456565"/>
            <a:r>
              <a:rPr lang="en-US" sz="5100" dirty="0" err="1">
                <a:latin typeface="Arial" panose="020B0604020202020204" pitchFamily="34" charset="0"/>
                <a:cs typeface="Arial" panose="020B0604020202020204" pitchFamily="34" charset="0"/>
              </a:rPr>
              <a:t>Regualr</a:t>
            </a:r>
            <a:r>
              <a:rPr lang="en-US" sz="5100" dirty="0">
                <a:latin typeface="Arial" panose="020B0604020202020204" pitchFamily="34" charset="0"/>
                <a:cs typeface="Arial" panose="020B0604020202020204" pitchFamily="34" charset="0"/>
              </a:rPr>
              <a:t> formal meetings</a:t>
            </a:r>
          </a:p>
          <a:p>
            <a:pPr marL="989951" lvl="1" indent="-456565"/>
            <a:r>
              <a:rPr lang="en-US" sz="5100" dirty="0">
                <a:latin typeface="Arial" panose="020B0604020202020204" pitchFamily="34" charset="0"/>
                <a:cs typeface="Arial" panose="020B0604020202020204" pitchFamily="34" charset="0"/>
              </a:rPr>
              <a:t>Clear escalation process</a:t>
            </a:r>
          </a:p>
          <a:p>
            <a:pPr marL="533386" lvl="1" indent="0">
              <a:buNone/>
            </a:pPr>
            <a:endParaRPr lang="en-US" sz="5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3386" lvl="1" indent="0">
              <a:buNone/>
            </a:pPr>
            <a:endParaRPr lang="en-US" sz="5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6565" indent="-456565"/>
            <a:r>
              <a:rPr lang="en-GB" sz="5100" dirty="0"/>
              <a:t> Each preceptee/ preceptor will have protected rime for Preceptorship (Standard seven)</a:t>
            </a:r>
          </a:p>
          <a:p>
            <a:pPr marL="456565" indent="-456565"/>
            <a:endParaRPr lang="en-US" sz="5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6565" indent="-456565"/>
            <a:endParaRPr lang="en-US" sz="5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179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8224D-6654-4FA3-3266-94E141010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AE2473"/>
                </a:solidFill>
              </a:rPr>
              <a:t>Regional reflections: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E65D2C-91B6-CDEC-BE5B-E216E2B999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86206"/>
            <a:ext cx="11145520" cy="4306594"/>
          </a:xfrm>
        </p:spPr>
        <p:txBody>
          <a:bodyPr vert="horz" lIns="121920" tIns="60960" rIns="121920" bIns="60960" rtlCol="0" anchor="t">
            <a:normAutofit lnSpcReduction="10000"/>
          </a:bodyPr>
          <a:lstStyle/>
          <a:p>
            <a:pPr marL="456565" indent="-456565"/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Preceptors play a key role in providing structured support to preceptees giving them guidance and confidence in the development of their roles. 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6565" indent="-456565"/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6565" indent="-456565"/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Across the Capital, organisations have taken different approaches to preceptor roles, with variation in experience and banding levels. You can read about these on the next few slides. </a:t>
            </a:r>
          </a:p>
          <a:p>
            <a:pPr marL="0" indent="0">
              <a:buNone/>
            </a:pP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6565" indent="-456565"/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Newly registered staff have indicated that they want access to both practitioner expertise and also support and guidance from someone who has recent experience of being a preceptee. </a:t>
            </a:r>
          </a:p>
          <a:p>
            <a:pPr marL="456565" indent="-456565"/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There is not currently an agreed definition of a preceptor.</a:t>
            </a:r>
          </a:p>
          <a:p>
            <a:pPr marL="0" indent="0">
              <a:buNone/>
            </a:pPr>
            <a:endParaRPr lang="en-US" sz="5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6565" indent="-456565"/>
            <a:endParaRPr lang="en-US" sz="5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960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FC407-2B03-4C36-B27B-CAD889BDA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084" y="71392"/>
            <a:ext cx="10363200" cy="4472491"/>
          </a:xfrm>
        </p:spPr>
        <p:txBody>
          <a:bodyPr/>
          <a:lstStyle/>
          <a:p>
            <a:br>
              <a:rPr lang="en-US" sz="4300"/>
            </a:br>
            <a:endParaRPr lang="en-US" sz="4300" b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748179-6D83-4F3D-924A-E42A03F190D6}"/>
              </a:ext>
            </a:extLst>
          </p:cNvPr>
          <p:cNvSpPr txBox="1"/>
          <p:nvPr/>
        </p:nvSpPr>
        <p:spPr>
          <a:xfrm>
            <a:off x="506186" y="524802"/>
            <a:ext cx="8905875" cy="26930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Identifying and Developing Preceptors </a:t>
            </a:r>
            <a:endParaRPr lang="en-US" sz="3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70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sz="320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Mind-mapping session</a:t>
            </a:r>
          </a:p>
          <a:p>
            <a:pPr algn="ctr"/>
            <a:endParaRPr lang="en-US" sz="2400">
              <a:solidFill>
                <a:schemeClr val="bg1"/>
              </a:solidFill>
              <a:ea typeface="Calibri"/>
              <a:cs typeface="Calibri"/>
            </a:endParaRPr>
          </a:p>
          <a:p>
            <a:pPr algn="ctr"/>
            <a:endParaRPr lang="en-US" sz="3700" b="1" i="1">
              <a:solidFill>
                <a:schemeClr val="bg1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1680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FA197-35B2-38A2-0115-BBCD5A10A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262" y="332351"/>
            <a:ext cx="10488461" cy="4451613"/>
          </a:xfrm>
        </p:spPr>
        <p:txBody>
          <a:bodyPr/>
          <a:lstStyle/>
          <a:p>
            <a:br>
              <a:rPr lang="en-US" sz="4267">
                <a:solidFill>
                  <a:schemeClr val="bg1"/>
                </a:solidFill>
              </a:rPr>
            </a:br>
            <a:br>
              <a:rPr lang="en-US"/>
            </a:br>
            <a:endParaRPr lang="en-US" b="0"/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236DCEC2-0462-6372-F59E-DCC50E98141F}"/>
              </a:ext>
            </a:extLst>
          </p:cNvPr>
          <p:cNvSpPr/>
          <p:nvPr/>
        </p:nvSpPr>
        <p:spPr>
          <a:xfrm>
            <a:off x="238448" y="599864"/>
            <a:ext cx="2231483" cy="963593"/>
          </a:xfrm>
          <a:prstGeom prst="wedgeRoundRectCallout">
            <a:avLst>
              <a:gd name="adj1" fmla="val 234"/>
              <a:gd name="adj2" fmla="val 106667"/>
              <a:gd name="adj3" fmla="val 16667"/>
            </a:avLst>
          </a:prstGeom>
          <a:solidFill>
            <a:srgbClr val="42556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Preceptors are Band 6 and Band 7 staff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941E178A-5686-2416-D724-377AB4612470}"/>
              </a:ext>
            </a:extLst>
          </p:cNvPr>
          <p:cNvSpPr/>
          <p:nvPr/>
        </p:nvSpPr>
        <p:spPr>
          <a:xfrm>
            <a:off x="8585138" y="-273904"/>
            <a:ext cx="2988733" cy="1558285"/>
          </a:xfrm>
          <a:prstGeom prst="wedgeRoundRectCallout">
            <a:avLst>
              <a:gd name="adj1" fmla="val -9445"/>
              <a:gd name="adj2" fmla="val 82585"/>
              <a:gd name="adj3" fmla="val 16667"/>
            </a:avLst>
          </a:prstGeom>
          <a:solidFill>
            <a:srgbClr val="42556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Currently preceptors are the B5s’ clinical supervisors (B6/7) but all preceptees will be allocated a mentor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6A9246EF-9F2B-A98A-BB1A-463E54D3F946}"/>
              </a:ext>
            </a:extLst>
          </p:cNvPr>
          <p:cNvSpPr/>
          <p:nvPr/>
        </p:nvSpPr>
        <p:spPr>
          <a:xfrm>
            <a:off x="4788989" y="5172"/>
            <a:ext cx="2654770" cy="1558285"/>
          </a:xfrm>
          <a:prstGeom prst="wedgeRoundRectCallout">
            <a:avLst>
              <a:gd name="adj1" fmla="val 6880"/>
              <a:gd name="adj2" fmla="val 76664"/>
              <a:gd name="adj3" fmla="val 16667"/>
            </a:avLst>
          </a:prstGeom>
          <a:solidFill>
            <a:srgbClr val="42556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>
                <a:latin typeface="Arial" panose="020B0604020202020204" pitchFamily="34" charset="0"/>
                <a:cs typeface="Arial" panose="020B0604020202020204" pitchFamily="34" charset="0"/>
              </a:rPr>
              <a:t>Anybody qualified longer than 12 months-suggestion is to be different from clinical supervisor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599BFF-74FF-4BE6-95D1-7EC9A9B53DB2}"/>
              </a:ext>
            </a:extLst>
          </p:cNvPr>
          <p:cNvSpPr txBox="1"/>
          <p:nvPr/>
        </p:nvSpPr>
        <p:spPr>
          <a:xfrm>
            <a:off x="324914" y="-836319"/>
            <a:ext cx="10123714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are your preceptors and why?</a:t>
            </a:r>
          </a:p>
          <a:p>
            <a:pPr algn="ctr"/>
            <a:endParaRPr lang="en-GB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FD079B4B-C386-438B-82DA-6C9735FB9033}"/>
              </a:ext>
            </a:extLst>
          </p:cNvPr>
          <p:cNvSpPr/>
          <p:nvPr/>
        </p:nvSpPr>
        <p:spPr>
          <a:xfrm>
            <a:off x="1659055" y="2198914"/>
            <a:ext cx="2793823" cy="1384742"/>
          </a:xfrm>
          <a:prstGeom prst="wedgeRoundRectCallout">
            <a:avLst>
              <a:gd name="adj1" fmla="val -39643"/>
              <a:gd name="adj2" fmla="val 81475"/>
              <a:gd name="adj3" fmla="val 16667"/>
            </a:avLst>
          </a:prstGeom>
          <a:solidFill>
            <a:srgbClr val="42556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GB" sz="160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Band 6 generally, as few Band 5s.  Any staff who are willing and qualified longer than 12 months. </a:t>
            </a:r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FB946696-3583-41C9-ABAF-962B988527C7}"/>
              </a:ext>
            </a:extLst>
          </p:cNvPr>
          <p:cNvSpPr/>
          <p:nvPr/>
        </p:nvSpPr>
        <p:spPr>
          <a:xfrm>
            <a:off x="5507804" y="2557076"/>
            <a:ext cx="2174992" cy="1581679"/>
          </a:xfrm>
          <a:prstGeom prst="wedgeRoundRectCallout">
            <a:avLst>
              <a:gd name="adj1" fmla="val -3920"/>
              <a:gd name="adj2" fmla="val 69810"/>
              <a:gd name="adj3" fmla="val 16667"/>
            </a:avLst>
          </a:prstGeom>
          <a:solidFill>
            <a:srgbClr val="42556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Any AHP who has been in the Trust for over 18 months.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F5D97390-44B2-4A77-A5B4-B689F79F3A8E}"/>
              </a:ext>
            </a:extLst>
          </p:cNvPr>
          <p:cNvSpPr/>
          <p:nvPr/>
        </p:nvSpPr>
        <p:spPr>
          <a:xfrm>
            <a:off x="8919101" y="2699986"/>
            <a:ext cx="2654770" cy="1295857"/>
          </a:xfrm>
          <a:prstGeom prst="wedgeRoundRectCallout">
            <a:avLst>
              <a:gd name="adj1" fmla="val -12519"/>
              <a:gd name="adj2" fmla="val 75477"/>
              <a:gd name="adj3" fmla="val 16667"/>
            </a:avLst>
          </a:prstGeom>
          <a:solidFill>
            <a:srgbClr val="42556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GB" sz="16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Preceptors are clinical supervisors. This fits with our current supervision framework 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629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8224D-6654-4FA3-3266-94E141010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>
                <a:solidFill>
                  <a:srgbClr val="AE2473"/>
                </a:solidFill>
              </a:rPr>
              <a:t>Activities...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E65D2C-91B6-CDEC-BE5B-E216E2B999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121920" tIns="60960" rIns="121920" bIns="60960" rtlCol="0" anchor="t">
            <a:normAutofit/>
          </a:bodyPr>
          <a:lstStyle/>
          <a:p>
            <a:pPr marL="456565" indent="-456565"/>
            <a:r>
              <a:rPr lang="en-US" sz="1600" dirty="0"/>
              <a:t>Think about the role of the preceptor, what attributes do you think a preceptor should have to ensure they deliver quality guidance and support to a preceptee? List all the attributes you can think of.</a:t>
            </a:r>
          </a:p>
          <a:p>
            <a:pPr marL="456565" indent="-456565"/>
            <a:endParaRPr lang="en-US" sz="1600" dirty="0"/>
          </a:p>
          <a:p>
            <a:pPr marL="456565" indent="-456565"/>
            <a:r>
              <a:rPr lang="en-US" sz="1600" dirty="0"/>
              <a:t>List what training a preceptor should have attained prior to becoming a preceptor.</a:t>
            </a:r>
          </a:p>
          <a:p>
            <a:pPr marL="456565" indent="-456565"/>
            <a:endParaRPr lang="en-US" sz="1600" dirty="0"/>
          </a:p>
          <a:p>
            <a:pPr marL="456565" indent="-456565"/>
            <a:r>
              <a:rPr lang="en-US" sz="1600" dirty="0"/>
              <a:t>Next consider your current workforce, what training and development do you have available to support role development?</a:t>
            </a:r>
          </a:p>
          <a:p>
            <a:pPr marL="0" indent="0">
              <a:buNone/>
            </a:pPr>
            <a:endParaRPr lang="en-US" sz="1600" dirty="0"/>
          </a:p>
          <a:p>
            <a:pPr marL="456565" indent="-456565"/>
            <a:r>
              <a:rPr lang="en-US" sz="1600" dirty="0"/>
              <a:t>Next, let’s take a look at the training that is available to support the development of preceptors </a:t>
            </a:r>
          </a:p>
          <a:p>
            <a:pPr marL="456565" indent="-456565"/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285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FC407-2B03-4C36-B27B-CAD889BDA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084" y="71392"/>
            <a:ext cx="10363200" cy="4472491"/>
          </a:xfrm>
        </p:spPr>
        <p:txBody>
          <a:bodyPr/>
          <a:lstStyle/>
          <a:p>
            <a:br>
              <a:rPr lang="en-US" sz="4300" dirty="0"/>
            </a:br>
            <a:endParaRPr lang="en-US" sz="4300" b="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748179-6D83-4F3D-924A-E42A03F190D6}"/>
              </a:ext>
            </a:extLst>
          </p:cNvPr>
          <p:cNvSpPr txBox="1"/>
          <p:nvPr/>
        </p:nvSpPr>
        <p:spPr>
          <a:xfrm>
            <a:off x="389524" y="728960"/>
            <a:ext cx="10602402" cy="36317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opportunities that support preceptor development: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u="sng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HEE </a:t>
            </a:r>
            <a:r>
              <a:rPr lang="en-GB" sz="2400" u="sng" dirty="0" err="1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elfh</a:t>
            </a:r>
            <a:r>
              <a:rPr lang="en-GB" sz="2400" u="sng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Hub (e-lfh.org.uk)</a:t>
            </a:r>
            <a:r>
              <a:rPr lang="en-GB" sz="2400" u="sng" dirty="0">
                <a:solidFill>
                  <a:schemeClr val="bg1"/>
                </a:solidFill>
              </a:rPr>
              <a:t> Preceptor training</a:t>
            </a:r>
            <a:endParaRPr lang="en-GB" sz="24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Practice educator training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Local supervision training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Coaching and mentoring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Motivational Interviewing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/>
              </a:solidFill>
            </a:endParaRPr>
          </a:p>
          <a:p>
            <a:r>
              <a:rPr lang="en-GB" sz="2400" dirty="0">
                <a:solidFill>
                  <a:schemeClr val="bg1"/>
                </a:solidFill>
              </a:rPr>
              <a:t>Now let’s look at 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the training that Capital </a:t>
            </a:r>
            <a:r>
              <a:rPr lang="en-US" sz="2400" dirty="0" err="1">
                <a:solidFill>
                  <a:schemeClr val="bg1"/>
                </a:solidFill>
              </a:rPr>
              <a:t>Organisations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GB" sz="2400" dirty="0">
                <a:solidFill>
                  <a:schemeClr val="bg1"/>
                </a:solidFill>
              </a:rPr>
              <a:t>currently provide: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357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FA197-35B2-38A2-0115-BBCD5A10A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262" y="332351"/>
            <a:ext cx="10488461" cy="4451613"/>
          </a:xfrm>
        </p:spPr>
        <p:txBody>
          <a:bodyPr/>
          <a:lstStyle/>
          <a:p>
            <a:br>
              <a:rPr lang="en-US" sz="4267">
                <a:solidFill>
                  <a:schemeClr val="bg1"/>
                </a:solidFill>
              </a:rPr>
            </a:br>
            <a:br>
              <a:rPr lang="en-US"/>
            </a:br>
            <a:endParaRPr lang="en-US" b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DAAF5A-78BB-E701-5AB6-9CCE037470A5}"/>
              </a:ext>
            </a:extLst>
          </p:cNvPr>
          <p:cNvSpPr txBox="1"/>
          <p:nvPr/>
        </p:nvSpPr>
        <p:spPr>
          <a:xfrm>
            <a:off x="10925578" y="6270403"/>
            <a:ext cx="397097" cy="6155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 sz="3200" b="1"/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A153C12D-7A4D-0266-42FC-9978829DA13A}"/>
              </a:ext>
            </a:extLst>
          </p:cNvPr>
          <p:cNvSpPr/>
          <p:nvPr/>
        </p:nvSpPr>
        <p:spPr>
          <a:xfrm>
            <a:off x="5058881" y="1638757"/>
            <a:ext cx="3143955" cy="1231106"/>
          </a:xfrm>
          <a:prstGeom prst="wedgeRoundRectCallout">
            <a:avLst>
              <a:gd name="adj1" fmla="val -29191"/>
              <a:gd name="adj2" fmla="val 87258"/>
              <a:gd name="adj3" fmla="val 16667"/>
            </a:avLst>
          </a:prstGeom>
          <a:solidFill>
            <a:srgbClr val="42556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GB" sz="1600">
                <a:latin typeface="Arial" panose="020B0604020202020204" pitchFamily="34" charset="0"/>
                <a:cs typeface="Arial" panose="020B0604020202020204" pitchFamily="34" charset="0"/>
              </a:rPr>
              <a:t>Preceptor training for both preceptor and preceptee.  Regular support groups for both.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6A9246EF-9F2B-A98A-BB1A-463E54D3F946}"/>
              </a:ext>
            </a:extLst>
          </p:cNvPr>
          <p:cNvSpPr/>
          <p:nvPr/>
        </p:nvSpPr>
        <p:spPr>
          <a:xfrm>
            <a:off x="508520" y="-638017"/>
            <a:ext cx="3068695" cy="2160690"/>
          </a:xfrm>
          <a:prstGeom prst="wedgeRoundRectCallout">
            <a:avLst/>
          </a:prstGeom>
          <a:solidFill>
            <a:srgbClr val="42556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We run basic 2.5 hour workshop for preceptees to attend. The final day of preceptorship programme looks at “developing others” –starting preparation for the preceptor role.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6A367E7A-5E78-5AAF-3B10-9980E32E01E1}"/>
              </a:ext>
            </a:extLst>
          </p:cNvPr>
          <p:cNvSpPr/>
          <p:nvPr/>
        </p:nvSpPr>
        <p:spPr>
          <a:xfrm>
            <a:off x="8825392" y="-628339"/>
            <a:ext cx="2767658" cy="2267096"/>
          </a:xfrm>
          <a:prstGeom prst="wedgeRoundRectCallout">
            <a:avLst/>
          </a:prstGeom>
          <a:solidFill>
            <a:srgbClr val="42556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Preceptors attend 3-hour virtual session, currently using the </a:t>
            </a:r>
            <a:r>
              <a:rPr lang="en-GB" sz="16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CapitalNurse</a:t>
            </a:r>
            <a:r>
              <a:rPr lang="en-GB" sz="16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slides. Although content is generic would be good to have some video/ examples that include AHPs. </a:t>
            </a:r>
            <a:endParaRPr lang="en-US" sz="1600" dirty="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A45E0401-7158-44A3-85EA-AA61DBCB47FA}"/>
              </a:ext>
            </a:extLst>
          </p:cNvPr>
          <p:cNvSpPr/>
          <p:nvPr/>
        </p:nvSpPr>
        <p:spPr>
          <a:xfrm>
            <a:off x="8604018" y="2398353"/>
            <a:ext cx="3076045" cy="1065037"/>
          </a:xfrm>
          <a:prstGeom prst="wedgeRoundRectCallout">
            <a:avLst>
              <a:gd name="adj1" fmla="val -5799"/>
              <a:gd name="adj2" fmla="val 85198"/>
              <a:gd name="adj3" fmla="val 16667"/>
            </a:avLst>
          </a:prstGeom>
          <a:solidFill>
            <a:srgbClr val="42556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GB" sz="160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We have clinical supervision training which is required for all supervisors at present. </a:t>
            </a:r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BE64D9F1-C846-4D46-A5D5-023E628985E9}"/>
              </a:ext>
            </a:extLst>
          </p:cNvPr>
          <p:cNvSpPr/>
          <p:nvPr/>
        </p:nvSpPr>
        <p:spPr>
          <a:xfrm>
            <a:off x="1324704" y="1815319"/>
            <a:ext cx="3068695" cy="2231107"/>
          </a:xfrm>
          <a:prstGeom prst="wedgeRoundRectCallout">
            <a:avLst>
              <a:gd name="adj1" fmla="val -38301"/>
              <a:gd name="adj2" fmla="val 71451"/>
              <a:gd name="adj3" fmla="val 16667"/>
            </a:avLst>
          </a:prstGeom>
          <a:solidFill>
            <a:srgbClr val="42556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GB" sz="16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Joint nursing / AHP Preceptor training day. Then touch point days set up with preceptorship lead to go through reflections and goals. 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6790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apitalNurs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BACC6"/>
      </a:accent1>
      <a:accent2>
        <a:srgbClr val="C0504D"/>
      </a:accent2>
      <a:accent3>
        <a:srgbClr val="9BBB59"/>
      </a:accent3>
      <a:accent4>
        <a:srgbClr val="8064A2"/>
      </a:accent4>
      <a:accent5>
        <a:srgbClr val="005EB8"/>
      </a:accent5>
      <a:accent6>
        <a:srgbClr val="F3E70C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72BB0DD49D3A4C8EA13D6FFFB8F5D6" ma:contentTypeVersion="16" ma:contentTypeDescription="Create a new document." ma:contentTypeScope="" ma:versionID="758650849dbb0eec87d4b36ec1ac6c79">
  <xsd:schema xmlns:xsd="http://www.w3.org/2001/XMLSchema" xmlns:xs="http://www.w3.org/2001/XMLSchema" xmlns:p="http://schemas.microsoft.com/office/2006/metadata/properties" xmlns:ns2="2da7b801-8e58-4f3f-96a9-6f5affec80cd" xmlns:ns3="e072599a-30fe-476f-8579-d865178ed2e0" targetNamespace="http://schemas.microsoft.com/office/2006/metadata/properties" ma:root="true" ma:fieldsID="9db4a61640cec0dac0930b22958c34ca" ns2:_="" ns3:_="">
    <xsd:import namespace="2da7b801-8e58-4f3f-96a9-6f5affec80cd"/>
    <xsd:import namespace="e072599a-30fe-476f-8579-d865178ed2e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a7b801-8e58-4f3f-96a9-6f5affec80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b5e471e-86a7-4573-b003-24887ebde44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72599a-30fe-476f-8579-d865178ed2e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d7cd71d-9c69-4c4d-8ade-3c335e62a597}" ma:internalName="TaxCatchAll" ma:showField="CatchAllData" ma:web="e072599a-30fe-476f-8579-d865178ed2e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da7b801-8e58-4f3f-96a9-6f5affec80cd">
      <Terms xmlns="http://schemas.microsoft.com/office/infopath/2007/PartnerControls"/>
    </lcf76f155ced4ddcb4097134ff3c332f>
    <TaxCatchAll xmlns="e072599a-30fe-476f-8579-d865178ed2e0" xsi:nil="true"/>
  </documentManagement>
</p:properties>
</file>

<file path=customXml/itemProps1.xml><?xml version="1.0" encoding="utf-8"?>
<ds:datastoreItem xmlns:ds="http://schemas.openxmlformats.org/officeDocument/2006/customXml" ds:itemID="{E1544833-F626-43E6-971C-99CF3A2249BF}">
  <ds:schemaRefs>
    <ds:schemaRef ds:uri="2da7b801-8e58-4f3f-96a9-6f5affec80cd"/>
    <ds:schemaRef ds:uri="e072599a-30fe-476f-8579-d865178ed2e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012CCCF9-4019-4DA3-AEF8-A38B7327774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0A57CCF-0AE9-4B67-A45A-2975B9CF064D}">
  <ds:schemaRefs>
    <ds:schemaRef ds:uri="http://schemas.microsoft.com/office/2006/documentManagement/types"/>
    <ds:schemaRef ds:uri="http://www.w3.org/XML/1998/namespace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2da7b801-8e58-4f3f-96a9-6f5affec80cd"/>
    <ds:schemaRef ds:uri="http://purl.org/dc/elements/1.1/"/>
    <ds:schemaRef ds:uri="http://purl.org/dc/terms/"/>
    <ds:schemaRef ds:uri="e072599a-30fe-476f-8579-d865178ed2e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8722</TotalTime>
  <Words>1111</Words>
  <Application>Microsoft Office PowerPoint</Application>
  <PresentationFormat>Widescreen</PresentationFormat>
  <Paragraphs>130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PowerPoint Presentation</vt:lpstr>
      <vt:lpstr>Session outcomes:</vt:lpstr>
      <vt:lpstr>CapitalAHP Standards:</vt:lpstr>
      <vt:lpstr>Regional reflections:</vt:lpstr>
      <vt:lpstr> </vt:lpstr>
      <vt:lpstr>  </vt:lpstr>
      <vt:lpstr>Activities...</vt:lpstr>
      <vt:lpstr> </vt:lpstr>
      <vt:lpstr>  </vt:lpstr>
      <vt:lpstr>Activities...</vt:lpstr>
      <vt:lpstr>  </vt:lpstr>
      <vt:lpstr>Activities...</vt:lpstr>
      <vt:lpstr>  </vt:lpstr>
      <vt:lpstr>Session review: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Ritchie Sarah</dc:creator>
  <cp:lastModifiedBy>Ritchie Sarah</cp:lastModifiedBy>
  <cp:revision>24</cp:revision>
  <dcterms:created xsi:type="dcterms:W3CDTF">2022-03-28T12:40:48Z</dcterms:created>
  <dcterms:modified xsi:type="dcterms:W3CDTF">2023-03-27T13:37:58Z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0x010100CC72BB0DD49D3A4C8EA13D6FFFB8F5D6</vt:lpwstr>
  </property>
  <property fmtid="{D5CDD505-2E9C-101B-9397-08002B2CF9AE}" pid="3" name="MediaServiceImageTags">
    <vt:lpwstr/>
  </property>
</Properties>
</file>