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67" r:id="rId5"/>
    <p:sldId id="276" r:id="rId6"/>
    <p:sldId id="295" r:id="rId7"/>
    <p:sldId id="304" r:id="rId8"/>
    <p:sldId id="349" r:id="rId9"/>
    <p:sldId id="348" r:id="rId10"/>
    <p:sldId id="350" r:id="rId11"/>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67"/>
            <p14:sldId id="276"/>
            <p14:sldId id="295"/>
            <p14:sldId id="304"/>
            <p14:sldId id="349"/>
            <p14:sldId id="348"/>
            <p14:sldId id="3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09" autoAdjust="0"/>
    <p:restoredTop sz="96327" autoAdjust="0"/>
  </p:normalViewPr>
  <p:slideViewPr>
    <p:cSldViewPr snapToGrid="0" snapToObjects="1">
      <p:cViewPr varScale="1">
        <p:scale>
          <a:sx n="111" d="100"/>
          <a:sy n="111" d="100"/>
        </p:scale>
        <p:origin x="12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109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3902598" y="0"/>
            <a:ext cx="2985558" cy="501095"/>
          </a:xfrm>
          <a:prstGeom prst="rect">
            <a:avLst/>
          </a:prstGeom>
        </p:spPr>
        <p:txBody>
          <a:bodyPr vert="horz" lIns="92464" tIns="46232" rIns="92464" bIns="46232" rtlCol="0"/>
          <a:lstStyle>
            <a:lvl1pPr algn="r">
              <a:defRPr sz="1200"/>
            </a:lvl1pPr>
          </a:lstStyle>
          <a:p>
            <a:fld id="{BB7E2E82-72CD-0544-803E-ECCCB1A6640C}" type="datetimeFigureOut">
              <a:rPr lang="en-US" smtClean="0"/>
              <a:t>2/7/2020</a:t>
            </a:fld>
            <a:endParaRPr lang="en-US"/>
          </a:p>
        </p:txBody>
      </p:sp>
      <p:sp>
        <p:nvSpPr>
          <p:cNvPr id="4" name="Footer Placeholder 3"/>
          <p:cNvSpPr>
            <a:spLocks noGrp="1"/>
          </p:cNvSpPr>
          <p:nvPr>
            <p:ph type="ftr" sz="quarter" idx="2"/>
          </p:nvPr>
        </p:nvSpPr>
        <p:spPr>
          <a:xfrm>
            <a:off x="1" y="9519054"/>
            <a:ext cx="2985558" cy="50109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3902598" y="9519054"/>
            <a:ext cx="2985558" cy="501095"/>
          </a:xfrm>
          <a:prstGeom prst="rect">
            <a:avLst/>
          </a:prstGeom>
        </p:spPr>
        <p:txBody>
          <a:bodyPr vert="horz" lIns="92464" tIns="46232" rIns="92464" bIns="46232"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109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3902598" y="0"/>
            <a:ext cx="2985558" cy="501095"/>
          </a:xfrm>
          <a:prstGeom prst="rect">
            <a:avLst/>
          </a:prstGeom>
        </p:spPr>
        <p:txBody>
          <a:bodyPr vert="horz" lIns="92464" tIns="46232" rIns="92464" bIns="46232" rtlCol="0"/>
          <a:lstStyle>
            <a:lvl1pPr algn="r">
              <a:defRPr sz="1200"/>
            </a:lvl1pPr>
          </a:lstStyle>
          <a:p>
            <a:fld id="{CCBE4FC7-C1BC-BD40-85E8-F7D387FACD0C}" type="datetimeFigureOut">
              <a:rPr lang="en-US" smtClean="0"/>
              <a:t>2/7/2020</a:t>
            </a:fld>
            <a:endParaRPr lang="en-US"/>
          </a:p>
        </p:txBody>
      </p:sp>
      <p:sp>
        <p:nvSpPr>
          <p:cNvPr id="4" name="Slide Image Placeholder 3"/>
          <p:cNvSpPr>
            <a:spLocks noGrp="1" noRot="1" noChangeAspect="1"/>
          </p:cNvSpPr>
          <p:nvPr>
            <p:ph type="sldImg" idx="2"/>
          </p:nvPr>
        </p:nvSpPr>
        <p:spPr>
          <a:xfrm>
            <a:off x="939800" y="752475"/>
            <a:ext cx="5010150" cy="3757613"/>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688976" y="4760398"/>
            <a:ext cx="5511800" cy="4509849"/>
          </a:xfrm>
          <a:prstGeom prst="rect">
            <a:avLst/>
          </a:prstGeom>
        </p:spPr>
        <p:txBody>
          <a:bodyPr vert="horz" lIns="92464" tIns="46232" rIns="92464" bIns="4623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519054"/>
            <a:ext cx="2985558" cy="501095"/>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3902598" y="9519054"/>
            <a:ext cx="2985558" cy="501095"/>
          </a:xfrm>
          <a:prstGeom prst="rect">
            <a:avLst/>
          </a:prstGeom>
        </p:spPr>
        <p:txBody>
          <a:bodyPr vert="horz" lIns="92464" tIns="46232" rIns="92464" bIns="46232"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year ago (20</a:t>
            </a:r>
            <a:r>
              <a:rPr lang="en-GB" baseline="30000" dirty="0" smtClean="0"/>
              <a:t>th</a:t>
            </a:r>
            <a:r>
              <a:rPr lang="en-GB" dirty="0" smtClean="0"/>
              <a:t> Feb) the commission report was launched by our Secretary of State for Health, Matt Hancock</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263022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Sir</a:t>
            </a:r>
            <a:r>
              <a:rPr lang="en-GB" baseline="0" dirty="0" smtClean="0"/>
              <a:t> Keith Pearson was asked to lead the commission by the previous secretary of state, as it was clear that we needed to better understand the challenges facing our learners and staff throughout the NHS in maintaining their mental wellbeing in the workplace and agree ways this could be improved</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a:p>
        </p:txBody>
      </p:sp>
    </p:spTree>
    <p:extLst>
      <p:ext uri="{BB962C8B-B14F-4D97-AF65-F5344CB8AC3E}">
        <p14:creationId xmlns:p14="http://schemas.microsoft.com/office/powerpoint/2010/main" val="392229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Commission took place over 1 year, and data was gathered over three stages.</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16544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were 33 recommendations</a:t>
            </a:r>
            <a:r>
              <a:rPr lang="en-GB" baseline="0" dirty="0" smtClean="0"/>
              <a:t> in all, but the main themes across them focus on changing our culture within the NHS to one that encourages and supports mental wellbeing in thre workplace, and ensuring that we provide tangible psychological support to our students, learners and staff. Throughout the last year we have commenced programmes of work to implement some of these </a:t>
            </a:r>
            <a:r>
              <a:rPr lang="en-GB" baseline="0" dirty="0" err="1" smtClean="0"/>
              <a:t>recommedations</a:t>
            </a:r>
            <a:r>
              <a:rPr lang="en-GB" baseline="0" dirty="0" smtClean="0"/>
              <a:t>. NHSI are leading the work around the introduction of wellbeing guardians throughout all NHS trusts. HEE have been developing processes and resources to support wellness inductions ,mental health disclosure, and flexibilities within training </a:t>
            </a:r>
            <a:r>
              <a:rPr lang="en-GB" baseline="0" dirty="0" err="1" smtClean="0"/>
              <a:t>proceses</a:t>
            </a:r>
            <a:r>
              <a:rPr lang="en-GB" baseline="0" dirty="0" smtClean="0"/>
              <a:t> to best support those who need it. You will hear about some of this work in the workshops today.</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260748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NHS Employers</a:t>
            </a:r>
            <a:r>
              <a:rPr lang="en-GB" baseline="0" dirty="0" smtClean="0"/>
              <a:t> publication Thriving at Work set out practical steps to achieve improved wellbeing for our workforce, and the commission recommended that these be fully </a:t>
            </a:r>
            <a:r>
              <a:rPr lang="en-GB" baseline="0" dirty="0" err="1" smtClean="0"/>
              <a:t>implementetd</a:t>
            </a:r>
            <a:r>
              <a:rPr lang="en-GB" baseline="0" dirty="0" smtClean="0"/>
              <a:t> across the NHS</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160595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GMC report on the wellbeing of doctors was published last Autumn, and</a:t>
            </a:r>
            <a:r>
              <a:rPr lang="en-GB" baseline="0" dirty="0" smtClean="0"/>
              <a:t> the recommendations from that chime with the key themes  we found during </a:t>
            </a:r>
            <a:r>
              <a:rPr lang="en-GB" baseline="0" dirty="0" err="1" smtClean="0"/>
              <a:t>thw</a:t>
            </a:r>
            <a:r>
              <a:rPr lang="en-GB" baseline="0" dirty="0" smtClean="0"/>
              <a:t> commission.</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a:p>
        </p:txBody>
      </p:sp>
    </p:spTree>
    <p:extLst>
      <p:ext uri="{BB962C8B-B14F-4D97-AF65-F5344CB8AC3E}">
        <p14:creationId xmlns:p14="http://schemas.microsoft.com/office/powerpoint/2010/main" val="205692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Throughout this year NHSE,</a:t>
            </a:r>
            <a:r>
              <a:rPr lang="en-GB" baseline="0" dirty="0" smtClean="0"/>
              <a:t> NHSI and HEE alongside stakeholders across the NHS have been developing a</a:t>
            </a:r>
            <a:r>
              <a:rPr lang="en-GB" dirty="0" smtClean="0"/>
              <a:t> people plan, that will set out how we aim to grow, develop and support our NHS workforce over the next 5</a:t>
            </a:r>
            <a:r>
              <a:rPr lang="en-GB" baseline="0" dirty="0" smtClean="0"/>
              <a:t> years and beyond. The plan sets out how we will aspire to make the NHS the best place to work, setting out the measures and steps we intend to put in place to improve staff wellbeing and happiness at work. There will be a specific offer to support the mental wellbeing of our workforce, and a significant number of the commission recommendations will be address through the programmes of work set out in this plan.</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7</a:t>
            </a:fld>
            <a:endParaRPr lang="en-US"/>
          </a:p>
        </p:txBody>
      </p:sp>
    </p:spTree>
    <p:extLst>
      <p:ext uri="{BB962C8B-B14F-4D97-AF65-F5344CB8AC3E}">
        <p14:creationId xmlns:p14="http://schemas.microsoft.com/office/powerpoint/2010/main" val="257762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434182-9E52-4743-BCF4-A4659698A4A6}" type="datetimeFigureOut">
              <a:rPr lang="en-GB" smtClean="0"/>
              <a:t>07/02/2020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2508DC7-E8C7-4591-9027-068481CE0CEE}" type="slidenum">
              <a:rPr lang="en-GB" smtClean="0"/>
              <a:t>‹#›</a:t>
            </a:fld>
            <a:endParaRPr lang="en-GB"/>
          </a:p>
        </p:txBody>
      </p:sp>
    </p:spTree>
    <p:extLst>
      <p:ext uri="{BB962C8B-B14F-4D97-AF65-F5344CB8AC3E}">
        <p14:creationId xmlns:p14="http://schemas.microsoft.com/office/powerpoint/2010/main" val="137688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3"/>
          <a:srcRect t="6076" b="6076"/>
          <a:stretch>
            <a:fillRect/>
          </a:stretch>
        </p:blipFill>
        <p:spPr>
          <a:xfrm>
            <a:off x="1219199" y="1224601"/>
            <a:ext cx="6727825" cy="3033863"/>
          </a:xfrm>
          <a:prstGeom prst="rect">
            <a:avLst/>
          </a:prstGeom>
        </p:spPr>
      </p:pic>
      <p:sp>
        <p:nvSpPr>
          <p:cNvPr id="3" name="TextBox 2"/>
          <p:cNvSpPr txBox="1"/>
          <p:nvPr/>
        </p:nvSpPr>
        <p:spPr>
          <a:xfrm>
            <a:off x="192347" y="4258464"/>
            <a:ext cx="8437418" cy="1754326"/>
          </a:xfrm>
          <a:prstGeom prst="rect">
            <a:avLst/>
          </a:prstGeom>
          <a:noFill/>
        </p:spPr>
        <p:txBody>
          <a:bodyPr wrap="square" rtlCol="0">
            <a:spAutoFit/>
          </a:bodyPr>
          <a:lstStyle/>
          <a:p>
            <a:pPr algn="ctr"/>
            <a:r>
              <a:rPr lang="en-GB" sz="3600" dirty="0"/>
              <a:t>      </a:t>
            </a:r>
            <a:r>
              <a:rPr lang="en-GB" sz="2800" b="1" dirty="0">
                <a:solidFill>
                  <a:srgbClr val="A00054"/>
                </a:solidFill>
              </a:rPr>
              <a:t>Mental Wellbeing </a:t>
            </a:r>
            <a:r>
              <a:rPr lang="en-GB" sz="2800" b="1" dirty="0" smtClean="0">
                <a:solidFill>
                  <a:srgbClr val="A00054"/>
                </a:solidFill>
              </a:rPr>
              <a:t>Commission- 1 year on</a:t>
            </a:r>
            <a:r>
              <a:rPr lang="en-GB" sz="3200" b="1" dirty="0">
                <a:solidFill>
                  <a:srgbClr val="A00054"/>
                </a:solidFill>
              </a:rPr>
              <a:t/>
            </a:r>
            <a:br>
              <a:rPr lang="en-GB" sz="3200" b="1" dirty="0">
                <a:solidFill>
                  <a:srgbClr val="A00054"/>
                </a:solidFill>
              </a:rPr>
            </a:br>
            <a:r>
              <a:rPr lang="en-GB" sz="2400" b="1" dirty="0" smtClean="0"/>
              <a:t>Professor Wendy Reid</a:t>
            </a:r>
            <a:endParaRPr lang="en-GB" sz="2400" b="1" dirty="0"/>
          </a:p>
          <a:p>
            <a:pPr algn="ctr"/>
            <a:r>
              <a:rPr lang="en-GB" sz="2400" dirty="0"/>
              <a:t>  </a:t>
            </a:r>
            <a:r>
              <a:rPr lang="en-GB" sz="2400" dirty="0" smtClean="0"/>
              <a:t>Medical </a:t>
            </a:r>
            <a:r>
              <a:rPr lang="en-GB" sz="2400" dirty="0"/>
              <a:t>Director </a:t>
            </a:r>
            <a:r>
              <a:rPr lang="en-GB" sz="2400" dirty="0" smtClean="0"/>
              <a:t>&amp; Director of Education &amp; Quality</a:t>
            </a:r>
            <a:r>
              <a:rPr lang="en-GB" dirty="0" smtClean="0"/>
              <a:t> </a:t>
            </a:r>
          </a:p>
          <a:p>
            <a:pPr algn="ctr"/>
            <a:r>
              <a:rPr lang="en-GB" sz="2400" dirty="0" smtClean="0"/>
              <a:t>Health Education England</a:t>
            </a:r>
            <a:endParaRPr lang="en-GB" sz="2400" dirty="0"/>
          </a:p>
        </p:txBody>
      </p:sp>
    </p:spTree>
    <p:extLst>
      <p:ext uri="{BB962C8B-B14F-4D97-AF65-F5344CB8AC3E}">
        <p14:creationId xmlns:p14="http://schemas.microsoft.com/office/powerpoint/2010/main" val="128856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525" y="228601"/>
            <a:ext cx="4889500" cy="679449"/>
          </a:xfrm>
        </p:spPr>
        <p:txBody>
          <a:bodyPr/>
          <a:lstStyle/>
          <a:p>
            <a:r>
              <a:rPr lang="en-GB" sz="3200" dirty="0"/>
              <a:t>Context</a:t>
            </a:r>
          </a:p>
        </p:txBody>
      </p:sp>
      <p:sp>
        <p:nvSpPr>
          <p:cNvPr id="4" name="Text Placeholder 3"/>
          <p:cNvSpPr>
            <a:spLocks noGrp="1"/>
          </p:cNvSpPr>
          <p:nvPr>
            <p:ph type="body" sz="quarter" idx="13"/>
          </p:nvPr>
        </p:nvSpPr>
        <p:spPr>
          <a:xfrm>
            <a:off x="190500" y="1381991"/>
            <a:ext cx="8763000" cy="4313958"/>
          </a:xfrm>
        </p:spPr>
        <p:txBody>
          <a:bodyPr/>
          <a:lstStyle/>
          <a:p>
            <a:r>
              <a:rPr lang="en-GB" sz="2000" dirty="0"/>
              <a:t>Reports of distress, burnout and harms amongst doctors in the UK and across modern healthcare systems</a:t>
            </a:r>
          </a:p>
          <a:p>
            <a:r>
              <a:rPr lang="en-GB" sz="2000" dirty="0"/>
              <a:t>Much broader including learners and wider workforce</a:t>
            </a:r>
          </a:p>
          <a:p>
            <a:r>
              <a:rPr lang="en-GB" sz="2000" dirty="0"/>
              <a:t>High rates of suicide in some professional groups </a:t>
            </a:r>
          </a:p>
          <a:p>
            <a:r>
              <a:rPr lang="en-GB" sz="2000" dirty="0"/>
              <a:t>Social and societal context</a:t>
            </a:r>
          </a:p>
          <a:p>
            <a:r>
              <a:rPr lang="en-GB" sz="2000" dirty="0"/>
              <a:t>Moral labour</a:t>
            </a:r>
          </a:p>
          <a:p>
            <a:r>
              <a:rPr lang="en-GB" sz="2000" dirty="0"/>
              <a:t>Moral burden</a:t>
            </a:r>
          </a:p>
          <a:p>
            <a:r>
              <a:rPr lang="en-GB" sz="2000" dirty="0"/>
              <a:t>Personal and professional isolation and loneliness</a:t>
            </a:r>
          </a:p>
          <a:p>
            <a:r>
              <a:rPr lang="en-GB" sz="2000" dirty="0"/>
              <a:t>Impact of media including social media</a:t>
            </a:r>
          </a:p>
          <a:p>
            <a:endParaRPr lang="en-GB" sz="2000" dirty="0"/>
          </a:p>
          <a:p>
            <a:pPr marL="0" indent="0">
              <a:buNone/>
            </a:pPr>
            <a:endParaRPr lang="en-GB" sz="2000" dirty="0"/>
          </a:p>
          <a:p>
            <a:pPr marL="0" indent="0">
              <a:buNone/>
            </a:pPr>
            <a:r>
              <a:rPr lang="en-GB" sz="2000" dirty="0"/>
              <a:t>     </a:t>
            </a:r>
          </a:p>
        </p:txBody>
      </p:sp>
    </p:spTree>
    <p:extLst>
      <p:ext uri="{BB962C8B-B14F-4D97-AF65-F5344CB8AC3E}">
        <p14:creationId xmlns:p14="http://schemas.microsoft.com/office/powerpoint/2010/main" val="354325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525" y="228601"/>
            <a:ext cx="4889500" cy="679449"/>
          </a:xfrm>
        </p:spPr>
        <p:txBody>
          <a:bodyPr/>
          <a:lstStyle/>
          <a:p>
            <a:r>
              <a:rPr lang="en-GB" sz="2400" dirty="0"/>
              <a:t>NHS Staff and Learners</a:t>
            </a:r>
            <a:br>
              <a:rPr lang="en-GB" sz="2400" dirty="0"/>
            </a:br>
            <a:r>
              <a:rPr lang="en-GB" sz="2400" dirty="0"/>
              <a:t>Mental Wellbeing </a:t>
            </a:r>
            <a:r>
              <a:rPr lang="en-GB" sz="2400" dirty="0" smtClean="0"/>
              <a:t>Commission</a:t>
            </a:r>
            <a:endParaRPr lang="en-GB" sz="2400" dirty="0"/>
          </a:p>
        </p:txBody>
      </p:sp>
      <p:sp>
        <p:nvSpPr>
          <p:cNvPr id="4" name="Text Placeholder 3"/>
          <p:cNvSpPr>
            <a:spLocks noGrp="1"/>
          </p:cNvSpPr>
          <p:nvPr>
            <p:ph type="body" sz="quarter" idx="13"/>
          </p:nvPr>
        </p:nvSpPr>
        <p:spPr>
          <a:xfrm>
            <a:off x="228599" y="1127676"/>
            <a:ext cx="2146300" cy="5006423"/>
          </a:xfrm>
          <a:solidFill>
            <a:schemeClr val="accent1">
              <a:lumMod val="20000"/>
              <a:lumOff val="80000"/>
            </a:schemeClr>
          </a:solidFill>
        </p:spPr>
        <p:txBody>
          <a:bodyPr/>
          <a:lstStyle/>
          <a:p>
            <a:pPr marL="0" indent="0">
              <a:buNone/>
            </a:pPr>
            <a:r>
              <a:rPr lang="en-GB" sz="1600" b="1" dirty="0"/>
              <a:t>Stage 1</a:t>
            </a:r>
          </a:p>
          <a:p>
            <a:pPr marL="0" indent="0">
              <a:buNone/>
            </a:pPr>
            <a:r>
              <a:rPr lang="en-GB" sz="1600" dirty="0"/>
              <a:t>Team undertook a review of published </a:t>
            </a:r>
            <a:r>
              <a:rPr lang="en-GB" sz="1600" dirty="0" smtClean="0"/>
              <a:t>literature</a:t>
            </a:r>
          </a:p>
          <a:p>
            <a:pPr marL="0" indent="0">
              <a:buNone/>
            </a:pPr>
            <a:endParaRPr lang="en-GB" sz="1600" dirty="0"/>
          </a:p>
          <a:p>
            <a:pPr marL="0" indent="0">
              <a:buNone/>
            </a:pPr>
            <a:r>
              <a:rPr lang="en-GB" sz="1600" dirty="0"/>
              <a:t>Working with academic partners with field </a:t>
            </a:r>
            <a:r>
              <a:rPr lang="en-GB" sz="1600" dirty="0" smtClean="0"/>
              <a:t>expertise</a:t>
            </a:r>
          </a:p>
          <a:p>
            <a:pPr marL="0" indent="0">
              <a:buNone/>
            </a:pPr>
            <a:endParaRPr lang="en-GB" sz="1600" dirty="0"/>
          </a:p>
          <a:p>
            <a:pPr marL="0" indent="0">
              <a:buNone/>
            </a:pPr>
            <a:r>
              <a:rPr lang="en-GB" sz="1600" dirty="0"/>
              <a:t>Met with senior national thought leaders </a:t>
            </a:r>
            <a:endParaRPr lang="en-GB" sz="1600" dirty="0" smtClean="0"/>
          </a:p>
          <a:p>
            <a:pPr marL="0" indent="0">
              <a:buNone/>
            </a:pPr>
            <a:endParaRPr lang="en-GB" sz="1600" dirty="0"/>
          </a:p>
          <a:p>
            <a:pPr marL="0" indent="0">
              <a:buNone/>
            </a:pPr>
            <a:r>
              <a:rPr lang="en-GB" sz="1600" dirty="0"/>
              <a:t>Culminating in an interim report to inform </a:t>
            </a:r>
            <a:r>
              <a:rPr lang="en-GB" sz="1600" dirty="0" smtClean="0"/>
              <a:t>Commission deliberations</a:t>
            </a:r>
          </a:p>
          <a:p>
            <a:pPr marL="0" indent="0">
              <a:buNone/>
            </a:pPr>
            <a:endParaRPr lang="en-GB" sz="1600" b="1" dirty="0"/>
          </a:p>
          <a:p>
            <a:pPr marL="0" indent="0">
              <a:buNone/>
            </a:pPr>
            <a:endParaRPr lang="en-GB" sz="1600" b="1" dirty="0"/>
          </a:p>
          <a:p>
            <a:pPr>
              <a:buFontTx/>
              <a:buChar char="-"/>
            </a:pPr>
            <a:endParaRPr lang="en-GB" sz="2000" dirty="0"/>
          </a:p>
          <a:p>
            <a:pPr>
              <a:buFontTx/>
              <a:buChar char="-"/>
            </a:pPr>
            <a:endParaRPr lang="en-GB" sz="2000" dirty="0"/>
          </a:p>
          <a:p>
            <a:pPr>
              <a:buFontTx/>
              <a:buChar char="-"/>
            </a:pPr>
            <a:endParaRPr lang="en-GB" sz="2000" dirty="0"/>
          </a:p>
        </p:txBody>
      </p:sp>
      <p:sp>
        <p:nvSpPr>
          <p:cNvPr id="3" name="TextBox 2"/>
          <p:cNvSpPr txBox="1"/>
          <p:nvPr/>
        </p:nvSpPr>
        <p:spPr>
          <a:xfrm>
            <a:off x="2463800" y="1127677"/>
            <a:ext cx="3086100" cy="5016758"/>
          </a:xfrm>
          <a:prstGeom prst="rect">
            <a:avLst/>
          </a:prstGeom>
          <a:solidFill>
            <a:schemeClr val="accent1">
              <a:lumMod val="40000"/>
              <a:lumOff val="60000"/>
            </a:schemeClr>
          </a:solidFill>
        </p:spPr>
        <p:txBody>
          <a:bodyPr wrap="square" rtlCol="0">
            <a:spAutoFit/>
          </a:bodyPr>
          <a:lstStyle/>
          <a:p>
            <a:r>
              <a:rPr lang="en-GB" sz="1600" b="1" dirty="0"/>
              <a:t>Stage </a:t>
            </a:r>
            <a:r>
              <a:rPr lang="en-GB" sz="1600" b="1" dirty="0" smtClean="0"/>
              <a:t>2 </a:t>
            </a:r>
            <a:r>
              <a:rPr lang="en-GB" sz="1600" dirty="0" smtClean="0"/>
              <a:t>  </a:t>
            </a:r>
            <a:r>
              <a:rPr lang="en-GB" sz="1600" b="1" dirty="0"/>
              <a:t>Evidence Hearing</a:t>
            </a:r>
          </a:p>
          <a:p>
            <a:r>
              <a:rPr lang="en-GB" sz="1600" dirty="0"/>
              <a:t>Expert Commission Panel evidence sessions, site visits and interviews &gt;100 hours</a:t>
            </a:r>
            <a:r>
              <a:rPr lang="en-GB" sz="1600" dirty="0" smtClean="0"/>
              <a:t>.</a:t>
            </a:r>
          </a:p>
          <a:p>
            <a:endParaRPr lang="en-GB" sz="1600" dirty="0"/>
          </a:p>
          <a:p>
            <a:r>
              <a:rPr lang="en-GB" sz="1600" b="1" dirty="0"/>
              <a:t>Panel included </a:t>
            </a:r>
            <a:r>
              <a:rPr lang="en-GB" sz="1600" dirty="0"/>
              <a:t>NHSI, NHS Employers, Samaritans, </a:t>
            </a:r>
            <a:r>
              <a:rPr lang="en-GB" sz="1600" dirty="0" smtClean="0"/>
              <a:t>Chaplaincy</a:t>
            </a:r>
            <a:r>
              <a:rPr lang="en-GB" sz="1600" dirty="0"/>
              <a:t>, </a:t>
            </a:r>
            <a:r>
              <a:rPr lang="en-GB" sz="1600" dirty="0" err="1"/>
              <a:t>RCPsych</a:t>
            </a:r>
            <a:r>
              <a:rPr lang="en-GB" sz="1600" dirty="0"/>
              <a:t>, NHS providers, GMC, Universities and patient </a:t>
            </a:r>
            <a:r>
              <a:rPr lang="en-GB" sz="1600" dirty="0" smtClean="0"/>
              <a:t>representatives</a:t>
            </a:r>
          </a:p>
          <a:p>
            <a:endParaRPr lang="en-GB" sz="1600" dirty="0"/>
          </a:p>
          <a:p>
            <a:r>
              <a:rPr lang="en-GB" sz="1600" b="1" dirty="0"/>
              <a:t>Evidence included </a:t>
            </a:r>
            <a:r>
              <a:rPr lang="en-GB" sz="1600" b="1" dirty="0" smtClean="0"/>
              <a:t> </a:t>
            </a:r>
            <a:r>
              <a:rPr lang="en-GB" sz="1600" dirty="0" smtClean="0"/>
              <a:t>Frontline </a:t>
            </a:r>
            <a:r>
              <a:rPr lang="en-GB" sz="1600" dirty="0"/>
              <a:t>staff, </a:t>
            </a:r>
            <a:r>
              <a:rPr lang="en-GB" sz="1600" dirty="0" smtClean="0"/>
              <a:t>employers</a:t>
            </a:r>
            <a:r>
              <a:rPr lang="en-GB" sz="1600" dirty="0"/>
              <a:t>, </a:t>
            </a:r>
            <a:r>
              <a:rPr lang="en-GB" sz="1600" dirty="0" smtClean="0"/>
              <a:t>psychologists</a:t>
            </a:r>
            <a:r>
              <a:rPr lang="en-GB" sz="1600" dirty="0"/>
              <a:t>, </a:t>
            </a:r>
            <a:r>
              <a:rPr lang="en-GB" sz="1600" dirty="0" smtClean="0"/>
              <a:t>MIND</a:t>
            </a:r>
            <a:r>
              <a:rPr lang="en-GB" sz="1600" dirty="0"/>
              <a:t>, Tea and Empathy (Facebook group),  PHE, RCN, </a:t>
            </a:r>
            <a:r>
              <a:rPr lang="en-GB" sz="1600" dirty="0" smtClean="0"/>
              <a:t>universities</a:t>
            </a:r>
            <a:r>
              <a:rPr lang="en-GB" sz="1600" dirty="0"/>
              <a:t>, </a:t>
            </a:r>
            <a:r>
              <a:rPr lang="en-GB" sz="1600" dirty="0" smtClean="0"/>
              <a:t>Practitioner Health Programme </a:t>
            </a:r>
            <a:r>
              <a:rPr lang="en-GB" sz="1600" dirty="0"/>
              <a:t>and families bereaved by </a:t>
            </a:r>
            <a:r>
              <a:rPr lang="en-GB" sz="1600" dirty="0" smtClean="0"/>
              <a:t>suicide</a:t>
            </a:r>
          </a:p>
          <a:p>
            <a:endParaRPr lang="en-GB" sz="1600" dirty="0"/>
          </a:p>
          <a:p>
            <a:endParaRPr lang="en-GB" sz="1600" dirty="0"/>
          </a:p>
        </p:txBody>
      </p:sp>
      <p:sp>
        <p:nvSpPr>
          <p:cNvPr id="5" name="Text Placeholder 5"/>
          <p:cNvSpPr txBox="1">
            <a:spLocks/>
          </p:cNvSpPr>
          <p:nvPr/>
        </p:nvSpPr>
        <p:spPr>
          <a:xfrm>
            <a:off x="5638801" y="1121611"/>
            <a:ext cx="3086100" cy="5012489"/>
          </a:xfrm>
          <a:prstGeom prst="rect">
            <a:avLst/>
          </a:prstGeom>
          <a:solidFill>
            <a:schemeClr val="accent1">
              <a:lumMod val="60000"/>
              <a:lumOff val="40000"/>
            </a:schemeClr>
          </a:solidFill>
        </p:spPr>
        <p:txBody>
          <a:bodyP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b="1" dirty="0" smtClean="0"/>
              <a:t>Stage 3 Wider stakeholder engagement</a:t>
            </a:r>
          </a:p>
          <a:p>
            <a:pPr marL="0" indent="0">
              <a:buFont typeface="Arial"/>
              <a:buNone/>
            </a:pPr>
            <a:r>
              <a:rPr lang="en-GB" sz="1600" dirty="0" smtClean="0"/>
              <a:t>Online engagement platform and survey. Input from learners, staff at many levels and educators. 3300 engaged, 738 formally responded;</a:t>
            </a:r>
          </a:p>
          <a:p>
            <a:pPr marL="0" indent="0">
              <a:buFont typeface="Arial"/>
              <a:buNone/>
            </a:pPr>
            <a:endParaRPr lang="en-GB" sz="1600" dirty="0" smtClean="0"/>
          </a:p>
          <a:p>
            <a:pPr marL="0" indent="0">
              <a:buFont typeface="Arial"/>
              <a:buNone/>
            </a:pPr>
            <a:r>
              <a:rPr lang="en-GB" sz="1600" dirty="0" smtClean="0"/>
              <a:t>Regularly missed meal breaks ;</a:t>
            </a:r>
          </a:p>
          <a:p>
            <a:pPr marL="0" indent="0">
              <a:buNone/>
            </a:pPr>
            <a:r>
              <a:rPr lang="en-GB" sz="1600" dirty="0" smtClean="0"/>
              <a:t>38% non-clinical staff</a:t>
            </a:r>
          </a:p>
          <a:p>
            <a:pPr marL="0" indent="0">
              <a:buNone/>
            </a:pPr>
            <a:r>
              <a:rPr lang="en-GB" sz="1600" dirty="0" smtClean="0"/>
              <a:t>35% postgraduates Missed in last week</a:t>
            </a:r>
          </a:p>
          <a:p>
            <a:pPr marL="0" indent="0">
              <a:buNone/>
            </a:pPr>
            <a:r>
              <a:rPr lang="en-GB" sz="1600" dirty="0" smtClean="0"/>
              <a:t>60% missed a meal in the last week</a:t>
            </a:r>
          </a:p>
          <a:p>
            <a:pPr marL="0" indent="0">
              <a:buNone/>
            </a:pPr>
            <a:endParaRPr lang="en-GB" sz="1600" dirty="0"/>
          </a:p>
          <a:p>
            <a:pPr marL="0" indent="0">
              <a:buNone/>
            </a:pPr>
            <a:r>
              <a:rPr lang="en-GB" sz="1600" dirty="0" smtClean="0"/>
              <a:t>¾ of clinical staff reported distress or mental ill health</a:t>
            </a:r>
          </a:p>
          <a:p>
            <a:pPr marL="0" indent="0">
              <a:buNone/>
            </a:pPr>
            <a:r>
              <a:rPr lang="en-GB" sz="1600" dirty="0" smtClean="0"/>
              <a:t>30% would not ‘disclose</a:t>
            </a:r>
            <a:r>
              <a:rPr lang="en-GB" sz="1800" dirty="0" smtClean="0"/>
              <a:t>’</a:t>
            </a:r>
          </a:p>
          <a:p>
            <a:endParaRPr lang="en-GB" sz="1800" dirty="0"/>
          </a:p>
        </p:txBody>
      </p:sp>
    </p:spTree>
    <p:extLst>
      <p:ext uri="{BB962C8B-B14F-4D97-AF65-F5344CB8AC3E}">
        <p14:creationId xmlns:p14="http://schemas.microsoft.com/office/powerpoint/2010/main" val="261436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C809A8-A2B3-7044-9150-931359CA11BC}"/>
              </a:ext>
            </a:extLst>
          </p:cNvPr>
          <p:cNvSpPr>
            <a:spLocks noGrp="1"/>
          </p:cNvSpPr>
          <p:nvPr>
            <p:ph type="body" sz="quarter" idx="13"/>
          </p:nvPr>
        </p:nvSpPr>
        <p:spPr>
          <a:xfrm>
            <a:off x="288587" y="1384300"/>
            <a:ext cx="3929974" cy="4214813"/>
          </a:xfrm>
        </p:spPr>
        <p:txBody>
          <a:bodyPr/>
          <a:lstStyle/>
          <a:p>
            <a:pPr marL="0" indent="0">
              <a:buNone/>
            </a:pPr>
            <a:r>
              <a:rPr lang="en-US" b="1" dirty="0" smtClean="0"/>
              <a:t>  Culture </a:t>
            </a:r>
            <a:r>
              <a:rPr lang="en-US" b="1" dirty="0"/>
              <a:t>and </a:t>
            </a:r>
            <a:r>
              <a:rPr lang="en-US" b="1" dirty="0" smtClean="0"/>
              <a:t>wellbeing</a:t>
            </a:r>
          </a:p>
          <a:p>
            <a:pPr marL="0" indent="0">
              <a:buNone/>
            </a:pPr>
            <a:endParaRPr lang="en-US" dirty="0"/>
          </a:p>
          <a:p>
            <a:r>
              <a:rPr lang="en-US" sz="2000" dirty="0"/>
              <a:t>Wellbeing guardian and leaders</a:t>
            </a:r>
          </a:p>
          <a:p>
            <a:r>
              <a:rPr lang="en-US" sz="2000" dirty="0"/>
              <a:t>Self awareness and care</a:t>
            </a:r>
          </a:p>
          <a:p>
            <a:r>
              <a:rPr lang="en-US" sz="2000" dirty="0" smtClean="0"/>
              <a:t>Wellness induction</a:t>
            </a:r>
          </a:p>
          <a:p>
            <a:r>
              <a:rPr lang="en-US" sz="2000" dirty="0" smtClean="0"/>
              <a:t>Mental health disclosure</a:t>
            </a:r>
            <a:endParaRPr lang="en-US" sz="2000" dirty="0"/>
          </a:p>
          <a:p>
            <a:r>
              <a:rPr lang="en-US" sz="2000" dirty="0"/>
              <a:t>Community spaces and facilities (rest and on call)</a:t>
            </a:r>
          </a:p>
          <a:p>
            <a:r>
              <a:rPr lang="en-US" sz="2000" dirty="0"/>
              <a:t>Supportive allocations</a:t>
            </a:r>
          </a:p>
          <a:p>
            <a:r>
              <a:rPr lang="en-US" sz="2000" dirty="0"/>
              <a:t>‘Thriving at work’</a:t>
            </a:r>
          </a:p>
          <a:p>
            <a:pPr marL="0" indent="0">
              <a:buNone/>
            </a:pPr>
            <a:endParaRPr lang="en-US" sz="2000" dirty="0"/>
          </a:p>
        </p:txBody>
      </p:sp>
      <p:sp>
        <p:nvSpPr>
          <p:cNvPr id="5" name="Title 1">
            <a:extLst>
              <a:ext uri="{FF2B5EF4-FFF2-40B4-BE49-F238E27FC236}">
                <a16:creationId xmlns:a16="http://schemas.microsoft.com/office/drawing/2014/main" id="{41215960-5719-A847-98BF-C4475B82F9A2}"/>
              </a:ext>
            </a:extLst>
          </p:cNvPr>
          <p:cNvSpPr>
            <a:spLocks noGrp="1"/>
          </p:cNvSpPr>
          <p:nvPr>
            <p:ph type="ctrTitle"/>
          </p:nvPr>
        </p:nvSpPr>
        <p:spPr>
          <a:xfrm>
            <a:off x="596348" y="355603"/>
            <a:ext cx="4241800" cy="679449"/>
          </a:xfrm>
        </p:spPr>
        <p:txBody>
          <a:bodyPr/>
          <a:lstStyle/>
          <a:p>
            <a:r>
              <a:rPr lang="en-GB" sz="3200" dirty="0"/>
              <a:t>Recommendations</a:t>
            </a:r>
            <a:br>
              <a:rPr lang="en-GB" sz="3200" dirty="0"/>
            </a:br>
            <a:r>
              <a:rPr lang="en-GB" sz="1200" i="1" dirty="0"/>
              <a:t/>
            </a:r>
            <a:br>
              <a:rPr lang="en-GB" sz="1200" i="1" dirty="0"/>
            </a:br>
            <a:endParaRPr lang="en-GB" sz="1200" dirty="0"/>
          </a:p>
        </p:txBody>
      </p:sp>
      <p:sp>
        <p:nvSpPr>
          <p:cNvPr id="7" name="Text Placeholder 2">
            <a:extLst>
              <a:ext uri="{FF2B5EF4-FFF2-40B4-BE49-F238E27FC236}">
                <a16:creationId xmlns:a16="http://schemas.microsoft.com/office/drawing/2014/main" id="{D8D26A19-2CFA-0149-850E-D0C9C1AC6DC1}"/>
              </a:ext>
            </a:extLst>
          </p:cNvPr>
          <p:cNvSpPr txBox="1">
            <a:spLocks/>
          </p:cNvSpPr>
          <p:nvPr/>
        </p:nvSpPr>
        <p:spPr>
          <a:xfrm flipH="1">
            <a:off x="4432063" y="1358990"/>
            <a:ext cx="4011039" cy="4240123"/>
          </a:xfrm>
          <a:prstGeom prst="rect">
            <a:avLst/>
          </a:prstGeom>
        </p:spPr>
        <p:txBody>
          <a:bodyPr/>
          <a:lstStyle>
            <a:lvl1pPr marL="342900" indent="-3429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t>            Support</a:t>
            </a:r>
          </a:p>
          <a:p>
            <a:pPr marL="0" indent="0">
              <a:buFont typeface="Arial" panose="020B0604020202020204" pitchFamily="34" charset="0"/>
              <a:buNone/>
            </a:pPr>
            <a:endParaRPr lang="en-US" dirty="0"/>
          </a:p>
          <a:p>
            <a:r>
              <a:rPr lang="en-US" sz="2000" dirty="0" smtClean="0"/>
              <a:t>Psychological support</a:t>
            </a:r>
            <a:endParaRPr lang="en-US" sz="2000" dirty="0"/>
          </a:p>
          <a:p>
            <a:r>
              <a:rPr lang="en-US" sz="2000" dirty="0"/>
              <a:t>Proactive </a:t>
            </a:r>
            <a:r>
              <a:rPr lang="en-US" sz="2000" dirty="0" smtClean="0"/>
              <a:t>&amp; rapid Occupational </a:t>
            </a:r>
            <a:r>
              <a:rPr lang="en-US" sz="2000" dirty="0"/>
              <a:t>Health</a:t>
            </a:r>
          </a:p>
          <a:p>
            <a:r>
              <a:rPr lang="en-US" sz="2000" dirty="0" smtClean="0"/>
              <a:t>Supervisor </a:t>
            </a:r>
            <a:r>
              <a:rPr lang="en-US" sz="2000" dirty="0"/>
              <a:t>support training</a:t>
            </a:r>
          </a:p>
          <a:p>
            <a:r>
              <a:rPr lang="en-US" sz="2000" dirty="0"/>
              <a:t>Proactive transition support</a:t>
            </a:r>
          </a:p>
          <a:p>
            <a:r>
              <a:rPr lang="en-US" sz="2000" dirty="0"/>
              <a:t>Post-incident </a:t>
            </a:r>
            <a:r>
              <a:rPr lang="en-US" sz="2000" dirty="0" smtClean="0"/>
              <a:t>support systems</a:t>
            </a:r>
            <a:endParaRPr lang="en-US" sz="2000" dirty="0"/>
          </a:p>
          <a:p>
            <a:r>
              <a:rPr lang="en-US" sz="2000" dirty="0"/>
              <a:t>Response to deaths by suicide</a:t>
            </a:r>
          </a:p>
          <a:p>
            <a:r>
              <a:rPr lang="en-US" sz="2000" dirty="0" smtClean="0"/>
              <a:t>24</a:t>
            </a:r>
            <a:r>
              <a:rPr lang="en-US" sz="2000" dirty="0"/>
              <a:t>/ 7 NHS ‘Samaritans’ style service   </a:t>
            </a:r>
          </a:p>
        </p:txBody>
      </p:sp>
    </p:spTree>
    <p:extLst>
      <p:ext uri="{BB962C8B-B14F-4D97-AF65-F5344CB8AC3E}">
        <p14:creationId xmlns:p14="http://schemas.microsoft.com/office/powerpoint/2010/main" val="79503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117"/>
            <a:ext cx="7772400" cy="679449"/>
          </a:xfrm>
        </p:spPr>
        <p:txBody>
          <a:bodyPr/>
          <a:lstStyle/>
          <a:p>
            <a:r>
              <a:rPr lang="en-GB" sz="3200" dirty="0"/>
              <a:t>Thriving at work</a:t>
            </a:r>
          </a:p>
        </p:txBody>
      </p:sp>
      <p:sp>
        <p:nvSpPr>
          <p:cNvPr id="4" name="Text Placeholder 3"/>
          <p:cNvSpPr>
            <a:spLocks noGrp="1"/>
          </p:cNvSpPr>
          <p:nvPr>
            <p:ph type="body" sz="quarter" idx="13"/>
          </p:nvPr>
        </p:nvSpPr>
        <p:spPr>
          <a:xfrm>
            <a:off x="457200" y="925657"/>
            <a:ext cx="4619297" cy="3720662"/>
          </a:xfrm>
        </p:spPr>
        <p:txBody>
          <a:bodyPr/>
          <a:lstStyle/>
          <a:p>
            <a:r>
              <a:rPr lang="en-GB" sz="2000" dirty="0"/>
              <a:t>Produce a mental health at work plan</a:t>
            </a:r>
          </a:p>
          <a:p>
            <a:r>
              <a:rPr lang="en-GB" sz="2000" dirty="0"/>
              <a:t>Develop mental health awareness</a:t>
            </a:r>
          </a:p>
          <a:p>
            <a:r>
              <a:rPr lang="en-GB" sz="2000" dirty="0"/>
              <a:t>Encourage mental health conversations and give support</a:t>
            </a:r>
          </a:p>
          <a:p>
            <a:r>
              <a:rPr lang="en-GB" sz="2000" dirty="0"/>
              <a:t>Provide good working conditions</a:t>
            </a:r>
          </a:p>
          <a:p>
            <a:r>
              <a:rPr lang="en-GB" sz="2000" dirty="0"/>
              <a:t>Promote effective people management</a:t>
            </a:r>
          </a:p>
          <a:p>
            <a:r>
              <a:rPr lang="en-GB" sz="2000" dirty="0"/>
              <a:t>Routinely monitor mental health and well-being</a:t>
            </a:r>
          </a:p>
          <a:p>
            <a:r>
              <a:rPr lang="en-GB" sz="2000" dirty="0"/>
              <a:t>Transparent internal and external reporting</a:t>
            </a:r>
          </a:p>
          <a:p>
            <a:r>
              <a:rPr lang="en-GB" sz="2000" dirty="0"/>
              <a:t>Demonstrate accountability</a:t>
            </a:r>
          </a:p>
          <a:p>
            <a:r>
              <a:rPr lang="en-GB" sz="2000" dirty="0"/>
              <a:t>Improve disclosure</a:t>
            </a:r>
          </a:p>
          <a:p>
            <a:r>
              <a:rPr lang="en-GB" sz="2000" dirty="0"/>
              <a:t>Provision of in-house support</a:t>
            </a:r>
          </a:p>
          <a:p>
            <a:endParaRPr lang="en-GB" sz="2000" dirty="0"/>
          </a:p>
          <a:p>
            <a:pPr marL="0" indent="0">
              <a:buNone/>
            </a:pPr>
            <a:endParaRPr lang="en-GB" sz="2000" dirty="0"/>
          </a:p>
          <a:p>
            <a:pPr marL="0" indent="0">
              <a:buNone/>
            </a:pPr>
            <a:r>
              <a:rPr lang="en-GB" sz="2000" dirty="0"/>
              <a:t>     </a:t>
            </a:r>
          </a:p>
        </p:txBody>
      </p:sp>
      <p:pic>
        <p:nvPicPr>
          <p:cNvPr id="11" name="Picture 10" descr="A close up of a sign&#10;&#10;Description automatically generated">
            <a:extLst>
              <a:ext uri="{FF2B5EF4-FFF2-40B4-BE49-F238E27FC236}">
                <a16:creationId xmlns:a16="http://schemas.microsoft.com/office/drawing/2014/main" id="{FBEADA9E-EEBB-1741-8663-65A6D91A4201}"/>
              </a:ext>
            </a:extLst>
          </p:cNvPr>
          <p:cNvPicPr>
            <a:picLocks noChangeAspect="1"/>
          </p:cNvPicPr>
          <p:nvPr/>
        </p:nvPicPr>
        <p:blipFill>
          <a:blip r:embed="rId3"/>
          <a:stretch>
            <a:fillRect/>
          </a:stretch>
        </p:blipFill>
        <p:spPr>
          <a:xfrm>
            <a:off x="5715942" y="1620981"/>
            <a:ext cx="2436749" cy="3439391"/>
          </a:xfrm>
          <a:prstGeom prst="rect">
            <a:avLst/>
          </a:prstGeom>
        </p:spPr>
      </p:pic>
    </p:spTree>
    <p:extLst>
      <p:ext uri="{BB962C8B-B14F-4D97-AF65-F5344CB8AC3E}">
        <p14:creationId xmlns:p14="http://schemas.microsoft.com/office/powerpoint/2010/main" val="23747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7772"/>
            <a:ext cx="7772400" cy="679449"/>
          </a:xfrm>
        </p:spPr>
        <p:txBody>
          <a:bodyPr/>
          <a:lstStyle/>
          <a:p>
            <a:r>
              <a:rPr lang="en-GB" sz="3200" dirty="0"/>
              <a:t>Caring for doctors,</a:t>
            </a:r>
            <a:br>
              <a:rPr lang="en-GB" sz="3200" dirty="0"/>
            </a:br>
            <a:r>
              <a:rPr lang="en-GB" sz="3200" dirty="0"/>
              <a:t>Caring for patients</a:t>
            </a:r>
          </a:p>
        </p:txBody>
      </p:sp>
      <p:sp>
        <p:nvSpPr>
          <p:cNvPr id="4" name="Text Placeholder 3"/>
          <p:cNvSpPr>
            <a:spLocks noGrp="1"/>
          </p:cNvSpPr>
          <p:nvPr>
            <p:ph type="body" sz="quarter" idx="13"/>
          </p:nvPr>
        </p:nvSpPr>
        <p:spPr>
          <a:xfrm>
            <a:off x="457200" y="1517789"/>
            <a:ext cx="4619297" cy="3720662"/>
          </a:xfrm>
        </p:spPr>
        <p:txBody>
          <a:bodyPr/>
          <a:lstStyle/>
          <a:p>
            <a:r>
              <a:rPr lang="en-GB" sz="2000" b="1" dirty="0"/>
              <a:t>Autonomy and control</a:t>
            </a:r>
          </a:p>
          <a:p>
            <a:pPr lvl="1"/>
            <a:r>
              <a:rPr lang="en-GB" sz="2000" dirty="0"/>
              <a:t>Voice, influence and fairness</a:t>
            </a:r>
          </a:p>
          <a:p>
            <a:pPr lvl="1"/>
            <a:r>
              <a:rPr lang="en-GB" sz="2000" dirty="0"/>
              <a:t>Working conditions</a:t>
            </a:r>
          </a:p>
          <a:p>
            <a:pPr lvl="1"/>
            <a:r>
              <a:rPr lang="en-GB" sz="2000" dirty="0"/>
              <a:t>Work schedule and rotas</a:t>
            </a:r>
          </a:p>
          <a:p>
            <a:r>
              <a:rPr lang="en-GB" sz="2000" b="1" dirty="0"/>
              <a:t>Belonging</a:t>
            </a:r>
            <a:endParaRPr lang="en-GB" sz="2000" dirty="0"/>
          </a:p>
          <a:p>
            <a:pPr lvl="1"/>
            <a:r>
              <a:rPr lang="en-GB" sz="2000" dirty="0"/>
              <a:t>Team working</a:t>
            </a:r>
          </a:p>
          <a:p>
            <a:pPr lvl="1"/>
            <a:r>
              <a:rPr lang="en-GB" sz="2000" dirty="0"/>
              <a:t>Compassionate culture and leadership</a:t>
            </a:r>
          </a:p>
          <a:p>
            <a:r>
              <a:rPr lang="en-GB" sz="2000" b="1" dirty="0"/>
              <a:t>Competence</a:t>
            </a:r>
          </a:p>
          <a:p>
            <a:pPr lvl="1"/>
            <a:r>
              <a:rPr lang="en-GB" sz="2000" dirty="0"/>
              <a:t>Manageable workload, team support, technology</a:t>
            </a:r>
          </a:p>
          <a:p>
            <a:pPr marL="0" indent="0">
              <a:buNone/>
            </a:pPr>
            <a:endParaRPr lang="en-GB" sz="2000" dirty="0"/>
          </a:p>
          <a:p>
            <a:pPr marL="0" indent="0">
              <a:buNone/>
            </a:pPr>
            <a:r>
              <a:rPr lang="en-GB" sz="2000" dirty="0"/>
              <a:t>     </a:t>
            </a:r>
          </a:p>
        </p:txBody>
      </p:sp>
      <p:pic>
        <p:nvPicPr>
          <p:cNvPr id="13" name="Picture 12" descr="A screenshot of a cell phone&#10;&#10;Description automatically generated">
            <a:extLst>
              <a:ext uri="{FF2B5EF4-FFF2-40B4-BE49-F238E27FC236}">
                <a16:creationId xmlns:a16="http://schemas.microsoft.com/office/drawing/2014/main" id="{A3B710C6-C671-6149-8E67-874F6C6B5482}"/>
              </a:ext>
            </a:extLst>
          </p:cNvPr>
          <p:cNvPicPr>
            <a:picLocks noChangeAspect="1"/>
          </p:cNvPicPr>
          <p:nvPr/>
        </p:nvPicPr>
        <p:blipFill>
          <a:blip r:embed="rId3"/>
          <a:stretch>
            <a:fillRect/>
          </a:stretch>
        </p:blipFill>
        <p:spPr>
          <a:xfrm>
            <a:off x="6016459" y="1954924"/>
            <a:ext cx="2338151" cy="3283527"/>
          </a:xfrm>
          <a:prstGeom prst="rect">
            <a:avLst/>
          </a:prstGeom>
        </p:spPr>
      </p:pic>
    </p:spTree>
    <p:extLst>
      <p:ext uri="{BB962C8B-B14F-4D97-AF65-F5344CB8AC3E}">
        <p14:creationId xmlns:p14="http://schemas.microsoft.com/office/powerpoint/2010/main" val="419595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FF51-91DD-8945-8FC4-84F771E8FD2E}"/>
              </a:ext>
            </a:extLst>
          </p:cNvPr>
          <p:cNvSpPr>
            <a:spLocks noGrp="1"/>
          </p:cNvSpPr>
          <p:nvPr>
            <p:ph type="ctrTitle"/>
          </p:nvPr>
        </p:nvSpPr>
        <p:spPr/>
        <p:txBody>
          <a:bodyPr/>
          <a:lstStyle/>
          <a:p>
            <a:r>
              <a:rPr lang="en-US" dirty="0"/>
              <a:t>NHS People Plan</a:t>
            </a:r>
          </a:p>
        </p:txBody>
      </p:sp>
      <p:sp>
        <p:nvSpPr>
          <p:cNvPr id="3" name="Text Placeholder 2">
            <a:extLst>
              <a:ext uri="{FF2B5EF4-FFF2-40B4-BE49-F238E27FC236}">
                <a16:creationId xmlns:a16="http://schemas.microsoft.com/office/drawing/2014/main" id="{1A4894C0-33F0-2845-8FE8-6FB3FBAD9EAD}"/>
              </a:ext>
            </a:extLst>
          </p:cNvPr>
          <p:cNvSpPr>
            <a:spLocks noGrp="1"/>
          </p:cNvSpPr>
          <p:nvPr>
            <p:ph type="body" sz="quarter" idx="13"/>
          </p:nvPr>
        </p:nvSpPr>
        <p:spPr>
          <a:xfrm>
            <a:off x="457200" y="1954924"/>
            <a:ext cx="8343900" cy="3720662"/>
          </a:xfrm>
        </p:spPr>
        <p:txBody>
          <a:bodyPr/>
          <a:lstStyle/>
          <a:p>
            <a:r>
              <a:rPr lang="en-US" dirty="0" smtClean="0"/>
              <a:t>Due to be published in Spring</a:t>
            </a:r>
            <a:endParaRPr lang="en-US" dirty="0"/>
          </a:p>
          <a:p>
            <a:r>
              <a:rPr lang="en-US" dirty="0"/>
              <a:t>NHS as Best Place to </a:t>
            </a:r>
            <a:r>
              <a:rPr lang="en-US" dirty="0" smtClean="0"/>
              <a:t>Work </a:t>
            </a:r>
            <a:endParaRPr lang="en-US" dirty="0"/>
          </a:p>
          <a:p>
            <a:r>
              <a:rPr lang="en-US" dirty="0"/>
              <a:t>Compassionate inclusive leadership</a:t>
            </a:r>
          </a:p>
          <a:p>
            <a:r>
              <a:rPr lang="en-US" dirty="0"/>
              <a:t>Sufficient and capable </a:t>
            </a:r>
            <a:r>
              <a:rPr lang="en-US" dirty="0" smtClean="0"/>
              <a:t>workforce</a:t>
            </a:r>
          </a:p>
          <a:p>
            <a:r>
              <a:rPr lang="en-US" dirty="0" smtClean="0"/>
              <a:t>Mental health programme</a:t>
            </a:r>
            <a:endParaRPr lang="en-US" dirty="0"/>
          </a:p>
        </p:txBody>
      </p:sp>
    </p:spTree>
    <p:extLst>
      <p:ext uri="{BB962C8B-B14F-4D97-AF65-F5344CB8AC3E}">
        <p14:creationId xmlns:p14="http://schemas.microsoft.com/office/powerpoint/2010/main" val="3376675714"/>
      </p:ext>
    </p:extLst>
  </p:cSld>
  <p:clrMapOvr>
    <a:masterClrMapping/>
  </p:clrMapOvr>
</p:sld>
</file>

<file path=ppt/theme/theme1.xml><?xml version="1.0" encoding="utf-8"?>
<a:theme xmlns:a="http://schemas.openxmlformats.org/drawingml/2006/main" name="ERG J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0" ma:contentTypeDescription="Create a new document." ma:contentTypeScope="" ma:versionID="867221da17ec2f9c62b685efb7cd5391">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564d56024ec950cb51b530f9321c7ac6"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Order xmlns="03b25e55-1fda-4dd5-9a75-c38d0989a0e2">6</NumberOrder>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Props1.xml><?xml version="1.0" encoding="utf-8"?>
<ds:datastoreItem xmlns:ds="http://schemas.openxmlformats.org/officeDocument/2006/customXml" ds:itemID="{73F6B772-7700-4395-8AF9-B13E6C23440A}"/>
</file>

<file path=customXml/itemProps2.xml><?xml version="1.0" encoding="utf-8"?>
<ds:datastoreItem xmlns:ds="http://schemas.openxmlformats.org/officeDocument/2006/customXml" ds:itemID="{20CBD451-EB69-4947-B3A0-F063E83E9122}">
  <ds:schemaRefs>
    <ds:schemaRef ds:uri="http://schemas.microsoft.com/sharepoint/v3/contenttype/forms"/>
  </ds:schemaRefs>
</ds:datastoreItem>
</file>

<file path=customXml/itemProps3.xml><?xml version="1.0" encoding="utf-8"?>
<ds:datastoreItem xmlns:ds="http://schemas.openxmlformats.org/officeDocument/2006/customXml" ds:itemID="{E0057A6F-B84B-46E2-ADC8-608713BD53CF}">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d2389ad0-4628-4ca4-babd-a5e1ca1fc43d"/>
    <ds:schemaRef ds:uri="http://purl.org/dc/terms/"/>
    <ds:schemaRef ds:uri="f7613ec0-4ac1-4924-ba47-1ac0a8743e2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ERG Jan</Template>
  <TotalTime>2450</TotalTime>
  <Words>840</Words>
  <Application>Microsoft Office PowerPoint</Application>
  <PresentationFormat>On-screen Show (4:3)</PresentationFormat>
  <Paragraphs>108</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ERG Jan</vt:lpstr>
      <vt:lpstr>PowerPoint Presentation</vt:lpstr>
      <vt:lpstr>Context</vt:lpstr>
      <vt:lpstr>NHS Staff and Learners Mental Wellbeing Commission</vt:lpstr>
      <vt:lpstr>Recommendations  </vt:lpstr>
      <vt:lpstr>Thriving at work</vt:lpstr>
      <vt:lpstr>Caring for doctors, Caring for patients</vt:lpstr>
      <vt:lpstr>NHS People Plan</vt:lpstr>
    </vt:vector>
  </TitlesOfParts>
  <Company>West Midlands Strategic Health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Devanney Tim</dc:creator>
  <cp:lastModifiedBy>Louise Walczak</cp:lastModifiedBy>
  <cp:revision>213</cp:revision>
  <cp:lastPrinted>2019-12-30T14:45:52Z</cp:lastPrinted>
  <dcterms:created xsi:type="dcterms:W3CDTF">2016-01-20T14:30:27Z</dcterms:created>
  <dcterms:modified xsi:type="dcterms:W3CDTF">2020-02-07T09:22:35Z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ies>
</file>