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3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46"/>
  </p:notesMasterIdLst>
  <p:sldIdLst>
    <p:sldId id="256" r:id="rId2"/>
    <p:sldId id="377" r:id="rId3"/>
    <p:sldId id="339" r:id="rId4"/>
    <p:sldId id="345" r:id="rId5"/>
    <p:sldId id="364" r:id="rId6"/>
    <p:sldId id="360" r:id="rId7"/>
    <p:sldId id="365" r:id="rId8"/>
    <p:sldId id="366" r:id="rId9"/>
    <p:sldId id="368" r:id="rId10"/>
    <p:sldId id="369" r:id="rId11"/>
    <p:sldId id="277" r:id="rId12"/>
    <p:sldId id="370" r:id="rId13"/>
    <p:sldId id="276" r:id="rId14"/>
    <p:sldId id="371" r:id="rId15"/>
    <p:sldId id="372" r:id="rId16"/>
    <p:sldId id="362" r:id="rId17"/>
    <p:sldId id="257" r:id="rId18"/>
    <p:sldId id="373" r:id="rId19"/>
    <p:sldId id="374" r:id="rId20"/>
    <p:sldId id="375" r:id="rId21"/>
    <p:sldId id="376" r:id="rId22"/>
    <p:sldId id="280" r:id="rId23"/>
    <p:sldId id="367" r:id="rId24"/>
    <p:sldId id="340" r:id="rId25"/>
    <p:sldId id="326" r:id="rId26"/>
    <p:sldId id="267" r:id="rId27"/>
    <p:sldId id="357" r:id="rId28"/>
    <p:sldId id="342" r:id="rId29"/>
    <p:sldId id="328" r:id="rId30"/>
    <p:sldId id="329" r:id="rId31"/>
    <p:sldId id="327" r:id="rId32"/>
    <p:sldId id="330" r:id="rId33"/>
    <p:sldId id="331" r:id="rId34"/>
    <p:sldId id="332" r:id="rId35"/>
    <p:sldId id="333" r:id="rId36"/>
    <p:sldId id="356" r:id="rId37"/>
    <p:sldId id="334" r:id="rId38"/>
    <p:sldId id="355" r:id="rId39"/>
    <p:sldId id="350" r:id="rId40"/>
    <p:sldId id="353" r:id="rId41"/>
    <p:sldId id="352" r:id="rId42"/>
    <p:sldId id="354" r:id="rId43"/>
    <p:sldId id="341" r:id="rId44"/>
    <p:sldId id="34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174"/>
  </p:normalViewPr>
  <p:slideViewPr>
    <p:cSldViewPr snapToGrid="0" snapToObjects="1">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4D6AB-7512-3B4F-BA9A-E85E4C3A9CF6}" type="datetimeFigureOut">
              <a:rPr lang="en-US" smtClean="0"/>
              <a:t>2/11/2020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C4254-94EA-6644-BEF8-F5C8563087A7}" type="slidenum">
              <a:rPr lang="en-US" smtClean="0"/>
              <a:t>‹#›</a:t>
            </a:fld>
            <a:endParaRPr lang="en-US"/>
          </a:p>
        </p:txBody>
      </p:sp>
    </p:spTree>
    <p:extLst>
      <p:ext uri="{BB962C8B-B14F-4D97-AF65-F5344CB8AC3E}">
        <p14:creationId xmlns:p14="http://schemas.microsoft.com/office/powerpoint/2010/main" val="16191080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C3378-1DEE-EE4B-858D-F216F68CFEC0}" type="slidenum">
              <a:rPr lang="en-US" smtClean="0"/>
              <a:t>7</a:t>
            </a:fld>
            <a:endParaRPr lang="en-US"/>
          </a:p>
        </p:txBody>
      </p:sp>
    </p:spTree>
    <p:extLst>
      <p:ext uri="{BB962C8B-B14F-4D97-AF65-F5344CB8AC3E}">
        <p14:creationId xmlns:p14="http://schemas.microsoft.com/office/powerpoint/2010/main" val="184590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2BAAF1E4-1433-2F46-B8CF-D45FEE8F6F05}" type="slidenum">
              <a:rPr lang="en-GB"/>
              <a:pPr>
                <a:defRPr/>
              </a:pPr>
              <a:t>14</a:t>
            </a:fld>
            <a:endParaRPr lang="en-GB"/>
          </a:p>
        </p:txBody>
      </p:sp>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10E56D2A-69DF-CC42-8DF4-A2652BEC2594}" type="slidenum">
              <a:rPr lang="en-GB" sz="1200">
                <a:cs typeface="+mn-cs"/>
              </a:rPr>
              <a:pPr algn="r">
                <a:defRPr/>
              </a:pPr>
              <a:t>14</a:t>
            </a:fld>
            <a:endParaRPr lang="en-GB" sz="1200">
              <a:cs typeface="+mn-cs"/>
            </a:endParaRPr>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5970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5BCE59A5-C72E-2F48-9050-57A9459497B6}" type="slidenum">
              <a:rPr lang="en-GB"/>
              <a:pPr>
                <a:defRPr/>
              </a:pPr>
              <a:t>15</a:t>
            </a:fld>
            <a:endParaRPr lang="en-GB"/>
          </a:p>
        </p:txBody>
      </p:sp>
      <p:sp>
        <p:nvSpPr>
          <p:cNvPr id="7"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p>
            <a:pPr algn="r">
              <a:defRPr/>
            </a:pPr>
            <a:fld id="{BAEC6B67-9EBB-5440-88E5-A64BA63AAC69}" type="slidenum">
              <a:rPr lang="en-GB" sz="1200">
                <a:cs typeface="+mn-cs"/>
              </a:rPr>
              <a:pPr algn="r">
                <a:defRPr/>
              </a:pPr>
              <a:t>15</a:t>
            </a:fld>
            <a:endParaRPr lang="en-GB" sz="1200">
              <a:cs typeface="+mn-cs"/>
            </a:endParaRPr>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pPr eaLnBrk="1" hangingPunct="1">
              <a:spcBef>
                <a:spcPct val="0"/>
              </a:spcBef>
              <a:defRPr/>
            </a:pPr>
            <a:endParaRPr lang="en-US" dirty="0">
              <a:solidFill>
                <a:srgbClr val="000000"/>
              </a:solidFill>
              <a:cs typeface="+mn-cs"/>
            </a:endParaRPr>
          </a:p>
          <a:p>
            <a:pPr eaLnBrk="1" hangingPunct="1">
              <a:defRPr/>
            </a:pPr>
            <a:endParaRPr lang="en-GB" dirty="0">
              <a:cs typeface="+mn-cs"/>
            </a:endParaRPr>
          </a:p>
        </p:txBody>
      </p:sp>
    </p:spTree>
    <p:extLst>
      <p:ext uri="{BB962C8B-B14F-4D97-AF65-F5344CB8AC3E}">
        <p14:creationId xmlns:p14="http://schemas.microsoft.com/office/powerpoint/2010/main" val="240660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2B792-3898-C247-B81B-BD0A04B12570}" type="slidenum">
              <a:rPr lang="en-US" smtClean="0"/>
              <a:t>17</a:t>
            </a:fld>
            <a:endParaRPr lang="en-US"/>
          </a:p>
        </p:txBody>
      </p:sp>
    </p:spTree>
    <p:extLst>
      <p:ext uri="{BB962C8B-B14F-4D97-AF65-F5344CB8AC3E}">
        <p14:creationId xmlns:p14="http://schemas.microsoft.com/office/powerpoint/2010/main" val="63512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22B792-3898-C247-B81B-BD0A04B12570}" type="slidenum">
              <a:rPr lang="en-US" smtClean="0"/>
              <a:t>18</a:t>
            </a:fld>
            <a:endParaRPr lang="en-US"/>
          </a:p>
        </p:txBody>
      </p:sp>
    </p:spTree>
    <p:extLst>
      <p:ext uri="{BB962C8B-B14F-4D97-AF65-F5344CB8AC3E}">
        <p14:creationId xmlns:p14="http://schemas.microsoft.com/office/powerpoint/2010/main" val="25762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251665B-C24A-4702-B522-6A4334602E03}" type="datetimeFigureOut">
              <a:rPr lang="en-US" smtClean="0"/>
              <a:t>2/11/2020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A84A37A-AFC2-4A01-80A1-FC20F2C0D5BB}"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347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251665B-C24A-4702-B522-6A4334602E03}"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417420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251665B-C24A-4702-B522-6A4334602E03}"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426140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251665B-C24A-4702-B522-6A4334602E03}"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42656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251665B-C24A-4702-B522-6A4334602E03}" type="datetimeFigureOut">
              <a:rPr lang="en-US" smtClean="0"/>
              <a:t>2/11/2020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5FD889E0-CAB2-4699-909D-B9A88D47ACBE}"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276728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251665B-C24A-4702-B522-6A4334602E03}"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68347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251665B-C24A-4702-B522-6A4334602E03}"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183705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251665B-C24A-4702-B522-6A4334602E03}"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110150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spTree>
    <p:extLst>
      <p:ext uri="{BB962C8B-B14F-4D97-AF65-F5344CB8AC3E}">
        <p14:creationId xmlns:p14="http://schemas.microsoft.com/office/powerpoint/2010/main" val="298946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251665B-C24A-4702-B522-6A4334602E03}" type="datetimeFigureOut">
              <a:rPr lang="en-US" smtClean="0"/>
              <a:t>2/11/2020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A84A37A-AFC2-4A01-80A1-FC20F2C0D5BB}"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499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251665B-C24A-4702-B522-6A4334602E03}" type="datetimeFigureOut">
              <a:rPr lang="en-US" smtClean="0"/>
              <a:t>2/11/2020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FD889E0-CAB2-4699-909D-B9A88D47ACBE}"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458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251665B-C24A-4702-B522-6A4334602E03}" type="datetimeFigureOut">
              <a:rPr lang="en-US" smtClean="0"/>
              <a:t>2/11/2020</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5FD889E0-CAB2-4699-909D-B9A88D47ACBE}"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910202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Florian.ruths@slam.nhs.uk"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emf"/><Relationship Id="rId7" Type="http://schemas.openxmlformats.org/officeDocument/2006/relationships/hyperlink" Target="mailto:Florian.ruths@slam.nhs.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Florian.ruths@slam.nhs.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ubmed/?term=Lomas%20T%5BAuthor%5D&amp;cauthor=true&amp;cauthor_uid=28752554" TargetMode="External"/><Relationship Id="rId7" Type="http://schemas.openxmlformats.org/officeDocument/2006/relationships/hyperlink" Target="https://www.ncbi.nlm.nih.gov/pubmed/?term=Eiroa-Orosa%20FJ%5BAuthor%5D&amp;cauthor=true&amp;cauthor_uid=28752554" TargetMode="External"/><Relationship Id="rId2" Type="http://schemas.openxmlformats.org/officeDocument/2006/relationships/hyperlink" Target="https://www.ncbi.nlm.nih.gov/pubmed/28752554" TargetMode="External"/><Relationship Id="rId1" Type="http://schemas.openxmlformats.org/officeDocument/2006/relationships/slideLayout" Target="../slideLayouts/slideLayout2.xml"/><Relationship Id="rId6" Type="http://schemas.openxmlformats.org/officeDocument/2006/relationships/hyperlink" Target="https://www.ncbi.nlm.nih.gov/pubmed/?term=Rupprecht%20S%5BAuthor%5D&amp;cauthor=true&amp;cauthor_uid=28752554" TargetMode="External"/><Relationship Id="rId5" Type="http://schemas.openxmlformats.org/officeDocument/2006/relationships/hyperlink" Target="https://www.ncbi.nlm.nih.gov/pubmed/?term=Ivtzan%20I%5BAuthor%5D&amp;cauthor=true&amp;cauthor_uid=28752554" TargetMode="External"/><Relationship Id="rId4" Type="http://schemas.openxmlformats.org/officeDocument/2006/relationships/hyperlink" Target="https://www.ncbi.nlm.nih.gov/pubmed/?term=Medina%20JC%5BAuthor%5D&amp;cauthor=true&amp;cauthor_uid=2875255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science/journal/00223999/114/supp/C" TargetMode="External"/><Relationship Id="rId2" Type="http://schemas.openxmlformats.org/officeDocument/2006/relationships/hyperlink" Target="https://www.sciencedirect.com/science/journal/00223999"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abs/pii/S00223999183057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
            </a:r>
            <a:br>
              <a:rPr lang="en-US" dirty="0"/>
            </a:br>
            <a:r>
              <a:rPr lang="en-US" sz="3600" dirty="0"/>
              <a:t>“MBCT-HIT &amp; M4MD”</a:t>
            </a:r>
            <a:br>
              <a:rPr lang="en-US" sz="3600" dirty="0"/>
            </a:br>
            <a:r>
              <a:rPr lang="en-US" sz="3600" dirty="0"/>
              <a:t>Mindfulness-Based Cognitive Skill Training for Doctors &amp; Health Professionals</a:t>
            </a:r>
          </a:p>
        </p:txBody>
      </p:sp>
      <p:sp>
        <p:nvSpPr>
          <p:cNvPr id="3" name="Subtitle 2"/>
          <p:cNvSpPr>
            <a:spLocks noGrp="1"/>
          </p:cNvSpPr>
          <p:nvPr>
            <p:ph type="subTitle" idx="1"/>
          </p:nvPr>
        </p:nvSpPr>
        <p:spPr/>
        <p:txBody>
          <a:bodyPr>
            <a:normAutofit fontScale="77500" lnSpcReduction="20000"/>
          </a:bodyPr>
          <a:lstStyle/>
          <a:p>
            <a:r>
              <a:rPr lang="en-US" dirty="0"/>
              <a:t>HEE Conference Workshop Birmingham 13</a:t>
            </a:r>
            <a:r>
              <a:rPr lang="en-US" baseline="30000" dirty="0"/>
              <a:t>th</a:t>
            </a:r>
            <a:r>
              <a:rPr lang="en-US" dirty="0"/>
              <a:t> of February 2020</a:t>
            </a:r>
          </a:p>
          <a:p>
            <a:r>
              <a:rPr lang="en-US" dirty="0"/>
              <a:t>Dr Florian Alexander Ruths, </a:t>
            </a:r>
            <a:r>
              <a:rPr lang="en-US" dirty="0" err="1"/>
              <a:t>MRCPsych</a:t>
            </a:r>
            <a:endParaRPr lang="en-US" dirty="0"/>
          </a:p>
          <a:p>
            <a:r>
              <a:rPr lang="en-US" dirty="0"/>
              <a:t> </a:t>
            </a:r>
            <a:r>
              <a:rPr lang="en-US" dirty="0" err="1"/>
              <a:t>F</a:t>
            </a:r>
            <a:r>
              <a:rPr lang="en-US" dirty="0" err="1">
                <a:hlinkClick r:id="rId2"/>
              </a:rPr>
              <a:t>lorian.ruths@slam.nhs.uk</a:t>
            </a:r>
            <a:endParaRPr lang="en-US" dirty="0"/>
          </a:p>
          <a:p>
            <a:r>
              <a:rPr lang="en-US" dirty="0"/>
              <a:t>South London and Maudsley NHS Foundation Trust </a:t>
            </a:r>
          </a:p>
          <a:p>
            <a:r>
              <a:rPr lang="en-US" dirty="0"/>
              <a:t> Maudsley Mindfulness Service, 115 Denmark Hill, London </a:t>
            </a:r>
          </a:p>
          <a:p>
            <a:endParaRPr lang="en-US" dirty="0"/>
          </a:p>
        </p:txBody>
      </p:sp>
      <p:pic>
        <p:nvPicPr>
          <p:cNvPr id="4" name="Picture 19">
            <a:extLst>
              <a:ext uri="{FF2B5EF4-FFF2-40B4-BE49-F238E27FC236}">
                <a16:creationId xmlns:a16="http://schemas.microsoft.com/office/drawing/2014/main" id="{D59D5D1E-B0D4-DC4B-9253-2CE5C5A2F3F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00155" y="311201"/>
            <a:ext cx="3087585" cy="72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6">
            <a:extLst>
              <a:ext uri="{FF2B5EF4-FFF2-40B4-BE49-F238E27FC236}">
                <a16:creationId xmlns:a16="http://schemas.microsoft.com/office/drawing/2014/main" id="{D3B2F054-5A08-BA42-B578-FB2F3F12F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63" y="27377284"/>
            <a:ext cx="3595673" cy="27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a:extLst>
              <a:ext uri="{FF2B5EF4-FFF2-40B4-BE49-F238E27FC236}">
                <a16:creationId xmlns:a16="http://schemas.microsoft.com/office/drawing/2014/main" id="{EEE64971-97C4-A141-A049-0C164437E5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63" y="27529684"/>
            <a:ext cx="3595673" cy="27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6">
            <a:extLst>
              <a:ext uri="{FF2B5EF4-FFF2-40B4-BE49-F238E27FC236}">
                <a16:creationId xmlns:a16="http://schemas.microsoft.com/office/drawing/2014/main" id="{A5DE0DA1-7CFE-934C-BDDF-781D82D68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63" y="27682084"/>
            <a:ext cx="3595673" cy="27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
            <a:extLst>
              <a:ext uri="{FF2B5EF4-FFF2-40B4-BE49-F238E27FC236}">
                <a16:creationId xmlns:a16="http://schemas.microsoft.com/office/drawing/2014/main" id="{B4B44BE7-806F-404C-BEF8-956FB38A2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63" y="27834484"/>
            <a:ext cx="3595673" cy="27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6">
            <a:extLst>
              <a:ext uri="{FF2B5EF4-FFF2-40B4-BE49-F238E27FC236}">
                <a16:creationId xmlns:a16="http://schemas.microsoft.com/office/drawing/2014/main" id="{BB9C6CF2-7572-9747-A203-C4A57524A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463" y="27986884"/>
            <a:ext cx="3595673" cy="27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6">
            <a:extLst>
              <a:ext uri="{FF2B5EF4-FFF2-40B4-BE49-F238E27FC236}">
                <a16:creationId xmlns:a16="http://schemas.microsoft.com/office/drawing/2014/main" id="{07074BC5-1995-4B44-9903-F7CB08569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863" y="28139284"/>
            <a:ext cx="3595673" cy="27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a:extLst>
              <a:ext uri="{FF2B5EF4-FFF2-40B4-BE49-F238E27FC236}">
                <a16:creationId xmlns:a16="http://schemas.microsoft.com/office/drawing/2014/main" id="{994D5C32-4E4F-7B41-AD3D-013BABBB3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263" y="28291684"/>
            <a:ext cx="3595673" cy="27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6">
            <a:extLst>
              <a:ext uri="{FF2B5EF4-FFF2-40B4-BE49-F238E27FC236}">
                <a16:creationId xmlns:a16="http://schemas.microsoft.com/office/drawing/2014/main" id="{3CADB76A-A009-1B45-9C14-00305E14D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663" y="28444084"/>
            <a:ext cx="3595673" cy="27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7">
            <a:extLst>
              <a:ext uri="{FF2B5EF4-FFF2-40B4-BE49-F238E27FC236}">
                <a16:creationId xmlns:a16="http://schemas.microsoft.com/office/drawing/2014/main" id="{ED51B2DD-3789-FF41-B62C-D86AEF23D55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17863" y="211736"/>
            <a:ext cx="2110345" cy="90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6">
            <a:extLst>
              <a:ext uri="{FF2B5EF4-FFF2-40B4-BE49-F238E27FC236}">
                <a16:creationId xmlns:a16="http://schemas.microsoft.com/office/drawing/2014/main" id="{B8FB9127-A8D7-7F4B-B724-333624EEC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063" y="28596484"/>
            <a:ext cx="3595673" cy="27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67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DE22-0551-0744-88C7-A6AC3AC7D86B}"/>
              </a:ext>
            </a:extLst>
          </p:cNvPr>
          <p:cNvSpPr>
            <a:spLocks noGrp="1"/>
          </p:cNvSpPr>
          <p:nvPr>
            <p:ph type="title"/>
          </p:nvPr>
        </p:nvSpPr>
        <p:spPr>
          <a:xfrm>
            <a:off x="1692543" y="1408670"/>
            <a:ext cx="5937755" cy="781812"/>
          </a:xfrm>
        </p:spPr>
        <p:txBody>
          <a:bodyPr/>
          <a:lstStyle/>
          <a:p>
            <a:pPr fontAlgn="ctr"/>
            <a:r>
              <a:rPr lang="en-GB" dirty="0" err="1"/>
              <a:t>Heckenberg</a:t>
            </a:r>
            <a:r>
              <a:rPr lang="en-GB" dirty="0"/>
              <a:t> et al (2018)</a:t>
            </a:r>
            <a:endParaRPr lang="en-US" dirty="0"/>
          </a:p>
        </p:txBody>
      </p:sp>
      <p:sp>
        <p:nvSpPr>
          <p:cNvPr id="3" name="Content Placeholder 2">
            <a:extLst>
              <a:ext uri="{FF2B5EF4-FFF2-40B4-BE49-F238E27FC236}">
                <a16:creationId xmlns:a16="http://schemas.microsoft.com/office/drawing/2014/main" id="{48E8BD9F-9298-964A-BB39-96599628550B}"/>
              </a:ext>
            </a:extLst>
          </p:cNvPr>
          <p:cNvSpPr>
            <a:spLocks noGrp="1"/>
          </p:cNvSpPr>
          <p:nvPr>
            <p:ph idx="1"/>
          </p:nvPr>
        </p:nvSpPr>
        <p:spPr/>
        <p:txBody>
          <a:bodyPr/>
          <a:lstStyle/>
          <a:p>
            <a:r>
              <a:rPr lang="en-GB" dirty="0"/>
              <a:t>heartrate variability coherence rating</a:t>
            </a:r>
          </a:p>
          <a:p>
            <a:r>
              <a:rPr lang="en-GB" dirty="0"/>
              <a:t>not by reduced blood pressure</a:t>
            </a:r>
          </a:p>
          <a:p>
            <a:r>
              <a:rPr lang="en-GB" dirty="0"/>
              <a:t>Sympathetic activation levels were reduced as measured by saliva amylase analysis. </a:t>
            </a:r>
          </a:p>
          <a:p>
            <a:r>
              <a:rPr lang="en-GB" dirty="0"/>
              <a:t>particularly useful for the biologically orientated colleagues who are in doubt over the  meaningfulness of self-rated psychometric data. </a:t>
            </a:r>
            <a:endParaRPr lang="en-US" dirty="0"/>
          </a:p>
          <a:p>
            <a:endParaRPr lang="en-US" dirty="0"/>
          </a:p>
        </p:txBody>
      </p:sp>
    </p:spTree>
    <p:extLst>
      <p:ext uri="{BB962C8B-B14F-4D97-AF65-F5344CB8AC3E}">
        <p14:creationId xmlns:p14="http://schemas.microsoft.com/office/powerpoint/2010/main" val="273749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NICE GUIDANCE LEVEL 1</a:t>
            </a:r>
          </a:p>
        </p:txBody>
      </p:sp>
      <p:sp>
        <p:nvSpPr>
          <p:cNvPr id="3" name="Content Placeholder 2"/>
          <p:cNvSpPr>
            <a:spLocks noGrp="1"/>
          </p:cNvSpPr>
          <p:nvPr>
            <p:ph idx="1"/>
          </p:nvPr>
        </p:nvSpPr>
        <p:spPr/>
        <p:txBody>
          <a:bodyPr/>
          <a:lstStyle/>
          <a:p>
            <a:r>
              <a:rPr lang="en-US" dirty="0"/>
              <a:t>CG90 2004 updated 2009</a:t>
            </a:r>
          </a:p>
          <a:p>
            <a:r>
              <a:rPr lang="en-US" dirty="0"/>
              <a:t>MBCT for relapse prevention of depression in patients with 3 or more episodes of depression</a:t>
            </a:r>
          </a:p>
          <a:p>
            <a:r>
              <a:rPr lang="en-US" dirty="0"/>
              <a:t> with significant risk of relapse</a:t>
            </a:r>
          </a:p>
          <a:p>
            <a:r>
              <a:rPr lang="en-US" dirty="0"/>
              <a:t>For those who are well or with some residual </a:t>
            </a:r>
            <a:r>
              <a:rPr lang="en-US" dirty="0" err="1"/>
              <a:t>syptoms</a:t>
            </a:r>
            <a:endParaRPr lang="en-US" dirty="0"/>
          </a:p>
        </p:txBody>
      </p:sp>
    </p:spTree>
    <p:extLst>
      <p:ext uri="{BB962C8B-B14F-4D97-AF65-F5344CB8AC3E}">
        <p14:creationId xmlns:p14="http://schemas.microsoft.com/office/powerpoint/2010/main" val="365611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Mindful Nation Level 1</a:t>
            </a:r>
          </a:p>
        </p:txBody>
      </p:sp>
      <p:sp>
        <p:nvSpPr>
          <p:cNvPr id="3" name="Content Placeholder 2"/>
          <p:cNvSpPr>
            <a:spLocks noGrp="1"/>
          </p:cNvSpPr>
          <p:nvPr>
            <p:ph idx="1"/>
          </p:nvPr>
        </p:nvSpPr>
        <p:spPr/>
        <p:txBody>
          <a:bodyPr/>
          <a:lstStyle/>
          <a:p>
            <a:r>
              <a:rPr lang="en-US" dirty="0"/>
              <a:t>A report provided by an All Party Parliamentary Group  (2015)</a:t>
            </a:r>
          </a:p>
          <a:p>
            <a:r>
              <a:rPr lang="en-US" dirty="0"/>
              <a:t>Recommendation to investigate and implement  MBI projects in Health, Work Place, Schools and Criminal Justice system.</a:t>
            </a:r>
          </a:p>
        </p:txBody>
      </p:sp>
    </p:spTree>
    <p:extLst>
      <p:ext uri="{BB962C8B-B14F-4D97-AF65-F5344CB8AC3E}">
        <p14:creationId xmlns:p14="http://schemas.microsoft.com/office/powerpoint/2010/main" val="388619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a:t>
            </a:r>
            <a:r>
              <a:rPr lang="en-US"/>
              <a:t>2 RCTs</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endParaRPr lang="en-GB" sz="6400" dirty="0">
              <a:latin typeface="Calibri" charset="0"/>
              <a:ea typeface="ＭＳ Ｐゴシック" charset="0"/>
              <a:cs typeface="ＭＳ Ｐゴシック" charset="0"/>
            </a:endParaRPr>
          </a:p>
          <a:p>
            <a:pPr>
              <a:lnSpc>
                <a:spcPct val="90000"/>
              </a:lnSpc>
            </a:pPr>
            <a:r>
              <a:rPr lang="en-GB" sz="3600" dirty="0">
                <a:latin typeface="Calibri" charset="0"/>
                <a:ea typeface="ＭＳ Ｐゴシック" charset="0"/>
                <a:cs typeface="ＭＳ Ｐゴシック" charset="0"/>
              </a:rPr>
              <a:t>Teasdale JD, Segal ZV. Williams JMG, Ridgeway VA, </a:t>
            </a:r>
            <a:r>
              <a:rPr lang="en-GB" sz="3600" dirty="0" err="1">
                <a:latin typeface="Calibri" charset="0"/>
                <a:ea typeface="ＭＳ Ｐゴシック" charset="0"/>
                <a:cs typeface="ＭＳ Ｐゴシック" charset="0"/>
              </a:rPr>
              <a:t>Soulsby</a:t>
            </a:r>
            <a:r>
              <a:rPr lang="en-GB" sz="3600" dirty="0">
                <a:latin typeface="Calibri" charset="0"/>
                <a:ea typeface="ＭＳ Ｐゴシック" charset="0"/>
                <a:cs typeface="ＭＳ Ｐゴシック" charset="0"/>
              </a:rPr>
              <a:t> JM, Lau MA. </a:t>
            </a:r>
          </a:p>
          <a:p>
            <a:pPr>
              <a:lnSpc>
                <a:spcPct val="90000"/>
              </a:lnSpc>
            </a:pPr>
            <a:r>
              <a:rPr lang="en-GB" sz="3600" dirty="0">
                <a:latin typeface="Calibri" charset="0"/>
                <a:ea typeface="ＭＳ Ｐゴシック" charset="0"/>
                <a:cs typeface="ＭＳ Ｐゴシック" charset="0"/>
              </a:rPr>
              <a:t>Prevention of relapse/recurrence in major depression by mindfulness-based cognitive therapy</a:t>
            </a:r>
            <a:r>
              <a:rPr lang="en-GB" sz="3600" i="1" dirty="0">
                <a:latin typeface="Calibri" charset="0"/>
                <a:ea typeface="ＭＳ Ｐゴシック" charset="0"/>
                <a:cs typeface="ＭＳ Ｐゴシック" charset="0"/>
              </a:rPr>
              <a:t>. J Consult </a:t>
            </a:r>
            <a:r>
              <a:rPr lang="en-GB" sz="3600" i="1" dirty="0" err="1">
                <a:latin typeface="Calibri" charset="0"/>
                <a:ea typeface="ＭＳ Ｐゴシック" charset="0"/>
                <a:cs typeface="ＭＳ Ｐゴシック" charset="0"/>
              </a:rPr>
              <a:t>Clin</a:t>
            </a:r>
            <a:r>
              <a:rPr lang="en-GB" sz="3600" i="1" dirty="0">
                <a:latin typeface="Calibri" charset="0"/>
                <a:ea typeface="ＭＳ Ｐゴシック" charset="0"/>
                <a:cs typeface="ＭＳ Ｐゴシック" charset="0"/>
              </a:rPr>
              <a:t> </a:t>
            </a:r>
            <a:r>
              <a:rPr lang="en-GB" sz="3600" i="1" dirty="0" err="1">
                <a:latin typeface="Calibri" charset="0"/>
                <a:ea typeface="ＭＳ Ｐゴシック" charset="0"/>
                <a:cs typeface="ＭＳ Ｐゴシック" charset="0"/>
              </a:rPr>
              <a:t>Psychol</a:t>
            </a:r>
            <a:r>
              <a:rPr lang="en-GB" sz="3600" dirty="0">
                <a:latin typeface="Calibri" charset="0"/>
                <a:ea typeface="ＭＳ Ｐゴシック" charset="0"/>
                <a:cs typeface="ＭＳ Ｐゴシック" charset="0"/>
              </a:rPr>
              <a:t> 2000; 68:615-23. </a:t>
            </a:r>
          </a:p>
          <a:p>
            <a:pPr>
              <a:lnSpc>
                <a:spcPct val="90000"/>
              </a:lnSpc>
            </a:pPr>
            <a:endParaRPr lang="en-GB" sz="6400" dirty="0">
              <a:latin typeface="Calibri" charset="0"/>
              <a:ea typeface="ＭＳ Ｐゴシック" charset="0"/>
              <a:cs typeface="ＭＳ Ｐゴシック" charset="0"/>
            </a:endParaRPr>
          </a:p>
          <a:p>
            <a:pPr>
              <a:lnSpc>
                <a:spcPct val="90000"/>
              </a:lnSpc>
            </a:pPr>
            <a:endParaRPr lang="en-GB" sz="4000" dirty="0">
              <a:latin typeface="Calibri" charset="0"/>
              <a:ea typeface="ＭＳ Ｐゴシック" charset="0"/>
              <a:cs typeface="ＭＳ Ｐゴシック" charset="0"/>
            </a:endParaRPr>
          </a:p>
          <a:p>
            <a:pPr>
              <a:lnSpc>
                <a:spcPct val="90000"/>
              </a:lnSpc>
              <a:buNone/>
            </a:pPr>
            <a:endParaRPr lang="en-GB" sz="4000" dirty="0">
              <a:latin typeface="Calibri"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3694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524000" y="298450"/>
            <a:ext cx="7620000" cy="1143000"/>
          </a:xfrm>
        </p:spPr>
        <p:txBody>
          <a:bodyPr>
            <a:normAutofit/>
          </a:bodyPr>
          <a:lstStyle/>
          <a:p>
            <a:pPr eaLnBrk="1" hangingPunct="1">
              <a:defRPr/>
            </a:pPr>
            <a:r>
              <a:rPr lang="en-GB" sz="4000" dirty="0">
                <a:solidFill>
                  <a:schemeClr val="tx1"/>
                </a:solidFill>
                <a:cs typeface="+mj-cs"/>
              </a:rPr>
              <a:t>Initial</a:t>
            </a:r>
            <a:r>
              <a:rPr lang="en-GB" sz="3200" dirty="0">
                <a:solidFill>
                  <a:schemeClr val="tx1"/>
                </a:solidFill>
                <a:cs typeface="+mj-cs"/>
              </a:rPr>
              <a:t> Trial (Teasdale, et al., 2000) </a:t>
            </a:r>
            <a:r>
              <a:rPr lang="en-GB" sz="1800" dirty="0">
                <a:solidFill>
                  <a:schemeClr val="tx1"/>
                </a:solidFill>
                <a:cs typeface="+mj-cs"/>
              </a:rPr>
              <a:t>(courtesy of Prof </a:t>
            </a:r>
            <a:r>
              <a:rPr lang="en-GB" sz="1800" dirty="0" err="1">
                <a:solidFill>
                  <a:schemeClr val="tx1"/>
                </a:solidFill>
                <a:cs typeface="+mj-cs"/>
              </a:rPr>
              <a:t>Barnhofer</a:t>
            </a:r>
            <a:r>
              <a:rPr lang="en-GB" sz="1800" dirty="0">
                <a:solidFill>
                  <a:schemeClr val="tx1"/>
                </a:solidFill>
                <a:cs typeface="+mj-cs"/>
              </a:rPr>
              <a:t>)</a:t>
            </a:r>
            <a:endParaRPr lang="de-DE" sz="1800" dirty="0">
              <a:solidFill>
                <a:schemeClr val="tx1"/>
              </a:solidFill>
              <a:cs typeface="+mj-cs"/>
            </a:endParaRPr>
          </a:p>
        </p:txBody>
      </p:sp>
      <p:pic>
        <p:nvPicPr>
          <p:cNvPr id="45071" name="Picture 15"/>
          <p:cNvPicPr>
            <a:picLocks noChangeAspect="1" noChangeArrowheads="1"/>
          </p:cNvPicPr>
          <p:nvPr/>
        </p:nvPicPr>
        <p:blipFill>
          <a:blip r:embed="rId3">
            <a:extLst>
              <a:ext uri="{28A0092B-C50C-407E-A947-70E740481C1C}">
                <a14:useLocalDpi xmlns:a14="http://schemas.microsoft.com/office/drawing/2010/main" val="0"/>
              </a:ext>
            </a:extLst>
          </a:blip>
          <a:srcRect t="3043" b="54768"/>
          <a:stretch>
            <a:fillRect/>
          </a:stretch>
        </p:blipFill>
        <p:spPr bwMode="auto">
          <a:xfrm>
            <a:off x="1547813" y="2044700"/>
            <a:ext cx="5832475" cy="3846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3898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idx="4294967295"/>
          </p:nvPr>
        </p:nvSpPr>
        <p:spPr>
          <a:xfrm>
            <a:off x="0" y="1457325"/>
            <a:ext cx="8308975" cy="1143000"/>
          </a:xfrm>
        </p:spPr>
        <p:txBody>
          <a:bodyPr>
            <a:normAutofit/>
          </a:bodyPr>
          <a:lstStyle/>
          <a:p>
            <a:pPr eaLnBrk="1" hangingPunct="1">
              <a:defRPr/>
            </a:pPr>
            <a:r>
              <a:rPr lang="en-US" sz="3600" dirty="0">
                <a:cs typeface="+mj-cs"/>
              </a:rPr>
              <a:t>MBCT versus m-ADM (</a:t>
            </a:r>
            <a:r>
              <a:rPr lang="en-US" sz="3600" dirty="0" err="1">
                <a:cs typeface="+mj-cs"/>
              </a:rPr>
              <a:t>Kuyken</a:t>
            </a:r>
            <a:r>
              <a:rPr lang="en-US" sz="3600" dirty="0">
                <a:cs typeface="+mj-cs"/>
              </a:rPr>
              <a:t> et al., 2008)</a:t>
            </a:r>
          </a:p>
        </p:txBody>
      </p:sp>
      <p:pic>
        <p:nvPicPr>
          <p:cNvPr id="49157" name="Picture 5" descr="ccp_76_6_966_fig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889" y="2689968"/>
            <a:ext cx="6264275" cy="369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5375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1E5A-B2E2-A748-B8DB-E0242AC78B56}"/>
              </a:ext>
            </a:extLst>
          </p:cNvPr>
          <p:cNvSpPr>
            <a:spLocks noGrp="1"/>
          </p:cNvSpPr>
          <p:nvPr>
            <p:ph type="title"/>
          </p:nvPr>
        </p:nvSpPr>
        <p:spPr/>
        <p:txBody>
          <a:bodyPr/>
          <a:lstStyle/>
          <a:p>
            <a:r>
              <a:rPr lang="en-US" dirty="0"/>
              <a:t>Level 3: Cohort Studies</a:t>
            </a:r>
          </a:p>
        </p:txBody>
      </p:sp>
      <p:sp>
        <p:nvSpPr>
          <p:cNvPr id="3" name="Content Placeholder 2">
            <a:extLst>
              <a:ext uri="{FF2B5EF4-FFF2-40B4-BE49-F238E27FC236}">
                <a16:creationId xmlns:a16="http://schemas.microsoft.com/office/drawing/2014/main" id="{F69EC840-4E55-7F48-A802-8A55102B8B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79000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3830" y="1098868"/>
            <a:ext cx="1766040" cy="1570173"/>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725" b="1" dirty="0">
                <a:solidFill>
                  <a:srgbClr val="D60093"/>
                </a:solidFill>
                <a:ea typeface="Calibri"/>
                <a:cs typeface="Times New Roman"/>
              </a:rPr>
              <a:t>Background</a:t>
            </a:r>
          </a:p>
          <a:p>
            <a:pPr algn="just"/>
            <a:r>
              <a:rPr lang="en-GB" sz="634" dirty="0">
                <a:ea typeface="Calibri"/>
                <a:cs typeface="Times New Roman"/>
              </a:rPr>
              <a:t>Morale among ‘health professionals in training’ (‘HITs’) is at an all-time low. NHS demand for maximum efficiency leads to conditions of heightened stress and pressure. Especially among junior doctors, over 60 % tend not to go on to higher training immediately (2018). Mindfulness Based Interventions (MBI) have successfully been used to improve the experience of various health professionals including mental health professionals, doctors and therapists. There is compelling evidence that MBI help emotional regulation and could enhance psychological well-being, self-compassion and resilience. </a:t>
            </a:r>
          </a:p>
        </p:txBody>
      </p:sp>
      <p:sp>
        <p:nvSpPr>
          <p:cNvPr id="6" name="Rectangle 5"/>
          <p:cNvSpPr/>
          <p:nvPr/>
        </p:nvSpPr>
        <p:spPr>
          <a:xfrm>
            <a:off x="2185376" y="457779"/>
            <a:ext cx="4808554" cy="981294"/>
          </a:xfrm>
          <a:prstGeom prst="rect">
            <a:avLst/>
          </a:prstGeom>
        </p:spPr>
        <p:txBody>
          <a:bodyPr wrap="square">
            <a:spAutoFit/>
          </a:bodyPr>
          <a:lstStyle/>
          <a:p>
            <a:pPr algn="ctr"/>
            <a:r>
              <a:rPr lang="en-GB" sz="997" b="1" dirty="0">
                <a:ln w="3175">
                  <a:solidFill>
                    <a:srgbClr val="0070C0"/>
                  </a:solidFill>
                </a:ln>
                <a:solidFill>
                  <a:schemeClr val="accent5"/>
                </a:solidFill>
                <a:ea typeface="Calibri"/>
                <a:cs typeface="Arial" panose="020B0604020202020204" pitchFamily="34" charset="0"/>
              </a:rPr>
              <a:t>Mindfulness-Based Cognitive Skill Training for Health Professionals in Training (MBCT-HIT)</a:t>
            </a:r>
          </a:p>
          <a:p>
            <a:pPr algn="ctr"/>
            <a:r>
              <a:rPr lang="en-GB" sz="906" dirty="0">
                <a:solidFill>
                  <a:schemeClr val="accent6"/>
                </a:solidFill>
                <a:ea typeface="Calibri"/>
                <a:cs typeface="Arial" panose="020B0604020202020204" pitchFamily="34" charset="0"/>
              </a:rPr>
              <a:t>  </a:t>
            </a:r>
            <a:r>
              <a:rPr lang="en-GB" sz="906" b="1" dirty="0">
                <a:solidFill>
                  <a:schemeClr val="accent6"/>
                </a:solidFill>
                <a:ea typeface="Calibri"/>
                <a:cs typeface="Arial" panose="020B0604020202020204" pitchFamily="34" charset="0"/>
              </a:rPr>
              <a:t>Manual Development and A Quantitative Study Exploring a Mindfulness-based Program Enhancing </a:t>
            </a:r>
          </a:p>
          <a:p>
            <a:pPr algn="ctr"/>
            <a:r>
              <a:rPr lang="en-GB" sz="906" b="1" dirty="0">
                <a:solidFill>
                  <a:schemeClr val="accent6"/>
                </a:solidFill>
                <a:ea typeface="Calibri"/>
                <a:cs typeface="Arial" panose="020B0604020202020204" pitchFamily="34" charset="0"/>
              </a:rPr>
              <a:t>  Resilience and Self-compassion in Junior Doctors</a:t>
            </a:r>
          </a:p>
          <a:p>
            <a:endParaRPr lang="en-GB" sz="340" dirty="0">
              <a:ea typeface="Calibri"/>
              <a:cs typeface="Arial" panose="020B0604020202020204" pitchFamily="34" charset="0"/>
            </a:endParaRPr>
          </a:p>
          <a:p>
            <a:r>
              <a:rPr lang="en-GB" sz="725" dirty="0">
                <a:ea typeface="Calibri"/>
                <a:cs typeface="Arial" panose="020B0604020202020204" pitchFamily="34" charset="0"/>
              </a:rPr>
              <a:t>Florian Alexander Ruths, </a:t>
            </a:r>
            <a:r>
              <a:rPr lang="en-GB" sz="725" dirty="0" err="1">
                <a:ea typeface="Calibri"/>
                <a:cs typeface="Arial" panose="020B0604020202020204" pitchFamily="34" charset="0"/>
              </a:rPr>
              <a:t>Vinuri</a:t>
            </a:r>
            <a:r>
              <a:rPr lang="en-GB" sz="725" dirty="0">
                <a:ea typeface="Calibri"/>
                <a:cs typeface="Arial" panose="020B0604020202020204" pitchFamily="34" charset="0"/>
              </a:rPr>
              <a:t> Fernando, Francesca Turner and Monique Maroney</a:t>
            </a:r>
          </a:p>
        </p:txBody>
      </p:sp>
      <p:sp>
        <p:nvSpPr>
          <p:cNvPr id="7" name="Rectangle 6"/>
          <p:cNvSpPr/>
          <p:nvPr/>
        </p:nvSpPr>
        <p:spPr>
          <a:xfrm>
            <a:off x="4021652" y="1242873"/>
            <a:ext cx="2905959" cy="15701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725" b="1" dirty="0">
                <a:solidFill>
                  <a:srgbClr val="D60093"/>
                </a:solidFill>
                <a:ea typeface="Calibri"/>
                <a:cs typeface="Times New Roman"/>
              </a:rPr>
              <a:t>Method</a:t>
            </a:r>
            <a:endParaRPr lang="en-GB" sz="725" dirty="0">
              <a:ea typeface="Calibri"/>
              <a:cs typeface="Times New Roman"/>
            </a:endParaRPr>
          </a:p>
          <a:p>
            <a:pPr algn="just"/>
            <a:r>
              <a:rPr lang="en-GB" sz="634" dirty="0">
                <a:ea typeface="Calibri"/>
                <a:cs typeface="Times New Roman"/>
              </a:rPr>
              <a:t>The MBCT-HIT intervention manual was developed, tested and implemented over 24 months. </a:t>
            </a:r>
            <a:endParaRPr lang="en-GB" sz="634" b="1" dirty="0">
              <a:ea typeface="Calibri"/>
              <a:cs typeface="Times New Roman"/>
            </a:endParaRPr>
          </a:p>
          <a:p>
            <a:pPr algn="just"/>
            <a:r>
              <a:rPr lang="en-GB" sz="634" b="1" dirty="0">
                <a:ea typeface="Calibri"/>
                <a:cs typeface="Times New Roman"/>
              </a:rPr>
              <a:t>Format: </a:t>
            </a:r>
            <a:r>
              <a:rPr lang="en-GB" sz="634" dirty="0">
                <a:ea typeface="Calibri"/>
                <a:cs typeface="Times New Roman"/>
              </a:rPr>
              <a:t>120-minute group sessions once weekly for 8 weeks. The program for this study was delivered to FY1 – CT3 trainees from various specialities from September 2017 – March 2019. </a:t>
            </a:r>
          </a:p>
          <a:p>
            <a:pPr algn="just"/>
            <a:r>
              <a:rPr lang="en-GB" sz="634" b="1" dirty="0" err="1">
                <a:ea typeface="Calibri"/>
                <a:cs typeface="Times New Roman"/>
              </a:rPr>
              <a:t>Content:</a:t>
            </a:r>
            <a:r>
              <a:rPr lang="en-GB" sz="634" dirty="0" err="1">
                <a:ea typeface="Calibri"/>
                <a:cs typeface="Times New Roman"/>
              </a:rPr>
              <a:t>T</a:t>
            </a:r>
            <a:r>
              <a:rPr lang="en-GB" sz="634" dirty="0">
                <a:ea typeface="Calibri"/>
                <a:cs typeface="Times New Roman"/>
              </a:rPr>
              <a:t> he program comprised of mindfulness meditation in addition to psycho-educational, behavioural and schema-based modules. Focusses included emotional wellbeing, resilience building, increasing the sense of purpose and meaning, and dealing with </a:t>
            </a:r>
            <a:r>
              <a:rPr lang="en-GB" sz="634" dirty="0">
                <a:solidFill>
                  <a:schemeClr val="tx1"/>
                </a:solidFill>
                <a:ea typeface="Calibri"/>
                <a:cs typeface="Times New Roman"/>
              </a:rPr>
              <a:t>one’s own vulnerability and mortality, reducing burnout and psychological stress and appreciating the self and career values</a:t>
            </a:r>
            <a:r>
              <a:rPr lang="en-GB" sz="634" dirty="0">
                <a:solidFill>
                  <a:srgbClr val="FF0000"/>
                </a:solidFill>
                <a:ea typeface="Calibri"/>
                <a:cs typeface="Times New Roman"/>
              </a:rPr>
              <a:t>.</a:t>
            </a:r>
          </a:p>
          <a:p>
            <a:pPr algn="just"/>
            <a:r>
              <a:rPr lang="en-GB" sz="634" b="1" dirty="0">
                <a:ea typeface="Calibri"/>
                <a:cs typeface="Times New Roman"/>
              </a:rPr>
              <a:t>Data collection &amp; analysis:</a:t>
            </a:r>
            <a:r>
              <a:rPr lang="en-GB" sz="634" dirty="0">
                <a:ea typeface="Calibri"/>
                <a:cs typeface="Times New Roman"/>
              </a:rPr>
              <a:t> Prospective Pre- and post- non-randomised cohort observation for overall psychological well-being (CORE 10), Self-compassion (SCF-SF), resilience (BRS) and mindful awareness (FFMQ-SF). We also measured attendance.</a:t>
            </a:r>
          </a:p>
        </p:txBody>
      </p:sp>
      <p:sp>
        <p:nvSpPr>
          <p:cNvPr id="8" name="Rectangle 7"/>
          <p:cNvSpPr/>
          <p:nvPr/>
        </p:nvSpPr>
        <p:spPr>
          <a:xfrm>
            <a:off x="2203830" y="2514735"/>
            <a:ext cx="4723781" cy="203902"/>
          </a:xfrm>
          <a:prstGeom prst="rect">
            <a:avLst/>
          </a:prstGeom>
        </p:spPr>
        <p:txBody>
          <a:bodyPr wrap="square">
            <a:spAutoFit/>
          </a:bodyPr>
          <a:lstStyle/>
          <a:p>
            <a:r>
              <a:rPr lang="en-GB" sz="725" b="1" dirty="0">
                <a:solidFill>
                  <a:srgbClr val="D60093"/>
                </a:solidFill>
                <a:latin typeface="Arial"/>
                <a:ea typeface="Calibri"/>
                <a:cs typeface="Times New Roman"/>
              </a:rPr>
              <a:t>Quantitative Outcome Measures</a:t>
            </a:r>
            <a:endParaRPr lang="en-GB" sz="725" dirty="0">
              <a:solidFill>
                <a:srgbClr val="D60093"/>
              </a:solidFill>
              <a:latin typeface="Arial"/>
              <a:ea typeface="Calibri"/>
              <a:cs typeface="Times New Roman"/>
            </a:endParaRPr>
          </a:p>
        </p:txBody>
      </p:sp>
      <p:sp>
        <p:nvSpPr>
          <p:cNvPr id="9" name="Rectangle 8"/>
          <p:cNvSpPr/>
          <p:nvPr/>
        </p:nvSpPr>
        <p:spPr>
          <a:xfrm>
            <a:off x="2185376" y="5038947"/>
            <a:ext cx="4723782" cy="10964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GB" sz="725" b="1" dirty="0">
                <a:solidFill>
                  <a:srgbClr val="D60093"/>
                </a:solidFill>
                <a:latin typeface="Arial"/>
                <a:ea typeface="Calibri"/>
                <a:cs typeface="Times New Roman"/>
              </a:rPr>
              <a:t>Discussion</a:t>
            </a:r>
          </a:p>
          <a:p>
            <a:pPr algn="just"/>
            <a:r>
              <a:rPr lang="en-US" sz="725" dirty="0"/>
              <a:t>This program was designed as a cohort study to develop, test and fine-tune a manual of Mindfulness Based Cognitive Skill Training for Health Professionals in Training (MBCT-HIT). We believe that a degree of immersion in Mindfulness Meditation, in combination with psycho-education, peer discussions, as well as experiential components and  the validating effect of a peer-group experience, is showing significant evidence for the effectiveness of MBI in health professionals in training to improve overall self-compassion, mindful awareness and mental well-being as well as resilience. Completions rates at 75%. were higher than </a:t>
            </a:r>
            <a:r>
              <a:rPr lang="en-US" sz="725"/>
              <a:t>previously reported.</a:t>
            </a:r>
            <a:endParaRPr lang="en-US" sz="725" dirty="0"/>
          </a:p>
          <a:p>
            <a:pPr algn="just"/>
            <a:r>
              <a:rPr lang="en-GB" sz="725" dirty="0">
                <a:solidFill>
                  <a:srgbClr val="D60093"/>
                </a:solidFill>
                <a:latin typeface="Arial"/>
                <a:ea typeface="Calibri"/>
                <a:cs typeface="Times New Roman"/>
              </a:rPr>
              <a:t>These preliminary results in a small cohort should now be validated in a randomised-controlled set-up with a credible control intervention of similar length.</a:t>
            </a:r>
          </a:p>
        </p:txBody>
      </p:sp>
      <p:sp>
        <p:nvSpPr>
          <p:cNvPr id="10" name="AutoShape 10" descr="Image result for nhs"/>
          <p:cNvSpPr>
            <a:spLocks noChangeAspect="1" noChangeArrowheads="1"/>
          </p:cNvSpPr>
          <p:nvPr/>
        </p:nvSpPr>
        <p:spPr bwMode="auto">
          <a:xfrm>
            <a:off x="2150070" y="-17021"/>
            <a:ext cx="48766" cy="487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4630" tIns="7315" rIns="14630" bIns="7315" numCol="1" anchor="t" anchorCtr="0" compatLnSpc="1">
            <a:prstTxWarp prst="textNoShape">
              <a:avLst/>
            </a:prstTxWarp>
          </a:bodyPr>
          <a:lstStyle/>
          <a:p>
            <a:endParaRPr lang="en-GB" sz="781"/>
          </a:p>
        </p:txBody>
      </p:sp>
      <p:sp>
        <p:nvSpPr>
          <p:cNvPr id="12" name="Rectangle 11"/>
          <p:cNvSpPr/>
          <p:nvPr/>
        </p:nvSpPr>
        <p:spPr>
          <a:xfrm>
            <a:off x="2999875" y="6130069"/>
            <a:ext cx="3270636" cy="1542730"/>
          </a:xfrm>
          <a:prstGeom prst="rect">
            <a:avLst/>
          </a:prstGeom>
        </p:spPr>
        <p:txBody>
          <a:bodyPr wrap="square">
            <a:spAutoFit/>
          </a:bodyPr>
          <a:lstStyle/>
          <a:p>
            <a:r>
              <a:rPr lang="en-GB" sz="725" i="1" dirty="0"/>
              <a:t>			</a:t>
            </a:r>
            <a:r>
              <a:rPr lang="en-GB" sz="725" b="1" i="1" dirty="0">
                <a:solidFill>
                  <a:schemeClr val="accent5"/>
                </a:solidFill>
              </a:rPr>
              <a:t>Mindfulness is the awareness that emerges through paying attention, </a:t>
            </a:r>
          </a:p>
          <a:p>
            <a:r>
              <a:rPr lang="en-GB" sz="725" b="1" i="1" dirty="0">
                <a:solidFill>
                  <a:schemeClr val="accent5"/>
                </a:solidFill>
              </a:rPr>
              <a:t>					on purpose,     </a:t>
            </a:r>
          </a:p>
          <a:p>
            <a:r>
              <a:rPr lang="en-GB" sz="725" b="1" i="1" dirty="0">
                <a:solidFill>
                  <a:schemeClr val="accent5"/>
                </a:solidFill>
              </a:rPr>
              <a:t>							in the present moment,     </a:t>
            </a:r>
          </a:p>
          <a:p>
            <a:r>
              <a:rPr lang="en-GB" sz="725" b="1" i="1" dirty="0">
                <a:solidFill>
                  <a:schemeClr val="accent5"/>
                </a:solidFill>
              </a:rPr>
              <a:t>									and non-judgmentally,            </a:t>
            </a:r>
          </a:p>
          <a:p>
            <a:r>
              <a:rPr lang="en-GB" sz="725" b="1" i="1" dirty="0">
                <a:solidFill>
                  <a:schemeClr val="accent5"/>
                </a:solidFill>
              </a:rPr>
              <a:t>											to things as they are.</a:t>
            </a:r>
          </a:p>
          <a:p>
            <a:r>
              <a:rPr lang="en-GB" sz="725" b="1" i="1" dirty="0">
                <a:solidFill>
                  <a:schemeClr val="accent5"/>
                </a:solidFill>
                <a:latin typeface="Calibri" panose="020F0502020204030204" pitchFamily="34" charset="0"/>
              </a:rPr>
              <a:t>		</a:t>
            </a:r>
            <a:r>
              <a:rPr lang="en-GB" sz="725" b="1" i="1" dirty="0">
                <a:solidFill>
                  <a:srgbClr val="0070C0"/>
                </a:solidFill>
                <a:latin typeface="Calibri" panose="020F0502020204030204" pitchFamily="34" charset="0"/>
              </a:rPr>
              <a:t>A Definition of Mindfulness by Williams, Teasdale, Segal and Kabat-Zinn (200</a:t>
            </a:r>
            <a:r>
              <a:rPr lang="en-GB" sz="725" b="1" dirty="0">
                <a:solidFill>
                  <a:srgbClr val="0070C0"/>
                </a:solidFill>
                <a:latin typeface="Calibri" panose="020F0502020204030204" pitchFamily="34" charset="0"/>
              </a:rPr>
              <a:t>7)</a:t>
            </a:r>
          </a:p>
          <a:p>
            <a:endParaRPr lang="en-GB" sz="725" b="1" dirty="0">
              <a:solidFill>
                <a:srgbClr val="0070C0"/>
              </a:solidFill>
              <a:latin typeface="Calibri" panose="020F0502020204030204" pitchFamily="34" charset="0"/>
            </a:endParaRPr>
          </a:p>
        </p:txBody>
      </p:sp>
      <p:pic>
        <p:nvPicPr>
          <p:cNvPr id="1040"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85376" y="6201556"/>
            <a:ext cx="814499" cy="61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76579" y="69297"/>
            <a:ext cx="2651032" cy="32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a:extLst>
              <a:ext uri="{FF2B5EF4-FFF2-40B4-BE49-F238E27FC236}">
                <a16:creationId xmlns:a16="http://schemas.microsoft.com/office/drawing/2014/main" id="{0661B30A-7830-EA49-944A-DF82CF987230}"/>
              </a:ext>
            </a:extLst>
          </p:cNvPr>
          <p:cNvSpPr txBox="1"/>
          <p:nvPr/>
        </p:nvSpPr>
        <p:spPr>
          <a:xfrm>
            <a:off x="4517846" y="2803870"/>
            <a:ext cx="2468888" cy="650178"/>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725" i="1" dirty="0"/>
          </a:p>
          <a:p>
            <a:r>
              <a:rPr lang="en-GB" sz="725" dirty="0">
                <a:latin typeface="Cambria"/>
                <a:ea typeface="ＭＳ 明朝"/>
                <a:cs typeface="Times New Roman"/>
              </a:rPr>
              <a:t/>
            </a:r>
            <a:br>
              <a:rPr lang="en-GB" sz="725" dirty="0">
                <a:latin typeface="Cambria"/>
                <a:ea typeface="ＭＳ 明朝"/>
                <a:cs typeface="Times New Roman"/>
              </a:rPr>
            </a:br>
            <a:r>
              <a:rPr lang="en-US" sz="725" b="1" u="sng" dirty="0">
                <a:latin typeface="Cambria"/>
                <a:ea typeface="ＭＳ 明朝"/>
                <a:cs typeface="Times New Roman"/>
              </a:rPr>
              <a:t/>
            </a:r>
            <a:br>
              <a:rPr lang="en-US" sz="725" b="1" u="sng" dirty="0">
                <a:latin typeface="Cambria"/>
                <a:ea typeface="ＭＳ 明朝"/>
                <a:cs typeface="Times New Roman"/>
              </a:rPr>
            </a:br>
            <a:r>
              <a:rPr lang="en-US" sz="725" b="1" u="sng" dirty="0">
                <a:latin typeface="Cambria"/>
                <a:ea typeface="ＭＳ 明朝"/>
                <a:cs typeface="Times New Roman"/>
              </a:rPr>
              <a:t/>
            </a:r>
            <a:br>
              <a:rPr lang="en-US" sz="725" b="1" u="sng" dirty="0">
                <a:latin typeface="Cambria"/>
                <a:ea typeface="ＭＳ 明朝"/>
                <a:cs typeface="Times New Roman"/>
              </a:rPr>
            </a:br>
            <a:endParaRPr lang="en-US" sz="725" i="1" dirty="0"/>
          </a:p>
        </p:txBody>
      </p:sp>
      <p:sp>
        <p:nvSpPr>
          <p:cNvPr id="14" name="TextBox 13">
            <a:extLst>
              <a:ext uri="{FF2B5EF4-FFF2-40B4-BE49-F238E27FC236}">
                <a16:creationId xmlns:a16="http://schemas.microsoft.com/office/drawing/2014/main" id="{1FACD374-0824-CD43-8C8E-AC01E46ED9A8}"/>
              </a:ext>
            </a:extLst>
          </p:cNvPr>
          <p:cNvSpPr txBox="1"/>
          <p:nvPr/>
        </p:nvSpPr>
        <p:spPr>
          <a:xfrm>
            <a:off x="4476408" y="4345334"/>
            <a:ext cx="2463218" cy="740908"/>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207112" eaLnBrk="0" fontAlgn="base" hangingPunct="0">
              <a:spcBef>
                <a:spcPct val="0"/>
              </a:spcBef>
              <a:spcAft>
                <a:spcPct val="0"/>
              </a:spcAft>
            </a:pPr>
            <a:r>
              <a:rPr lang="en-US" altLang="en-US" sz="408" b="1" dirty="0">
                <a:solidFill>
                  <a:prstClr val="black"/>
                </a:solidFill>
                <a:latin typeface="Arial" panose="020B0604020202020204" pitchFamily="34" charset="0"/>
                <a:ea typeface="Calibri" panose="020F0502020204030204" pitchFamily="34" charset="0"/>
                <a:cs typeface="Arial" panose="020B0604020202020204" pitchFamily="34" charset="0"/>
              </a:rPr>
              <a:t>Table 3</a:t>
            </a:r>
            <a:r>
              <a:rPr lang="en-US" altLang="en-US" sz="408" dirty="0">
                <a:solidFill>
                  <a:prstClr val="black"/>
                </a:solidFill>
                <a:latin typeface="Arial" panose="020B0604020202020204" pitchFamily="34" charset="0"/>
                <a:ea typeface="Calibri" panose="020F0502020204030204" pitchFamily="34" charset="0"/>
                <a:cs typeface="Arial" panose="020B0604020202020204" pitchFamily="34" charset="0"/>
              </a:rPr>
              <a:t> Pre-MBCT-HIT and post-MBCT-HIT scores for the BRS score </a:t>
            </a:r>
            <a:r>
              <a:rPr lang="en-US" altLang="en-US" sz="408" dirty="0" err="1">
                <a:solidFill>
                  <a:prstClr val="black"/>
                </a:solidFill>
                <a:latin typeface="Arial" panose="020B0604020202020204" pitchFamily="34" charset="0"/>
                <a:ea typeface="Calibri" panose="020F0502020204030204" pitchFamily="34" charset="0"/>
                <a:cs typeface="Arial" panose="020B0604020202020204" pitchFamily="34" charset="0"/>
              </a:rPr>
              <a:t>analysed</a:t>
            </a:r>
            <a:r>
              <a:rPr lang="en-US" altLang="en-US" sz="408" dirty="0">
                <a:solidFill>
                  <a:prstClr val="black"/>
                </a:solidFill>
                <a:latin typeface="Arial" panose="020B0604020202020204" pitchFamily="34" charset="0"/>
                <a:ea typeface="Calibri" panose="020F0502020204030204" pitchFamily="34" charset="0"/>
                <a:cs typeface="Arial" panose="020B0604020202020204" pitchFamily="34" charset="0"/>
              </a:rPr>
              <a:t> with matched pairs t tests (N= 22). </a:t>
            </a:r>
            <a:endParaRPr lang="en-US" altLang="en-US" sz="408" dirty="0">
              <a:solidFill>
                <a:prstClr val="black"/>
              </a:solidFill>
            </a:endParaRPr>
          </a:p>
          <a:p>
            <a:pPr defTabSz="207112" eaLnBrk="0" fontAlgn="base" hangingPunct="0">
              <a:spcBef>
                <a:spcPct val="0"/>
              </a:spcBef>
              <a:spcAft>
                <a:spcPct val="0"/>
              </a:spcAft>
            </a:pPr>
            <a:r>
              <a:rPr lang="en-US" altLang="en-US" sz="408" u="sng" dirty="0">
                <a:solidFill>
                  <a:prstClr val="black"/>
                </a:solidFill>
                <a:latin typeface="Arial" panose="020B0604020202020204" pitchFamily="34" charset="0"/>
                <a:ea typeface="Calibri" panose="020F0502020204030204" pitchFamily="34" charset="0"/>
                <a:cs typeface="Arial" panose="020B0604020202020204" pitchFamily="34" charset="0"/>
              </a:rPr>
              <a:t>Table 3 result</a:t>
            </a:r>
            <a:r>
              <a:rPr lang="en-US" altLang="en-US" sz="408" dirty="0">
                <a:solidFill>
                  <a:prstClr val="black"/>
                </a:solidFill>
                <a:latin typeface="Arial" panose="020B0604020202020204" pitchFamily="34" charset="0"/>
                <a:ea typeface="Calibri" panose="020F0502020204030204" pitchFamily="34" charset="0"/>
                <a:cs typeface="Arial" panose="020B0604020202020204" pitchFamily="34" charset="0"/>
              </a:rPr>
              <a:t>: Increase in brief resilience scale score at post MBCT-HIT measure is statistically significant. *p &lt; .05</a:t>
            </a:r>
          </a:p>
          <a:p>
            <a:pPr defTabSz="207112" eaLnBrk="0" fontAlgn="base" hangingPunct="0">
              <a:spcBef>
                <a:spcPct val="0"/>
              </a:spcBef>
              <a:spcAft>
                <a:spcPct val="0"/>
              </a:spcAft>
            </a:pPr>
            <a:endParaRPr lang="en-US" altLang="en-US" sz="408" dirty="0">
              <a:solidFill>
                <a:prstClr val="black"/>
              </a:solidFill>
              <a:latin typeface="Arial" panose="020B0604020202020204" pitchFamily="34" charset="0"/>
            </a:endParaRPr>
          </a:p>
          <a:p>
            <a:endParaRPr lang="en-US" sz="725" dirty="0"/>
          </a:p>
          <a:p>
            <a:pPr lvl="0"/>
            <a:endParaRPr lang="en-US" sz="725" b="1" u="sng" dirty="0"/>
          </a:p>
          <a:p>
            <a:endParaRPr lang="en-US" sz="725" b="1" u="sng" dirty="0"/>
          </a:p>
        </p:txBody>
      </p:sp>
      <p:sp>
        <p:nvSpPr>
          <p:cNvPr id="22" name="TextBox 21">
            <a:extLst>
              <a:ext uri="{FF2B5EF4-FFF2-40B4-BE49-F238E27FC236}">
                <a16:creationId xmlns:a16="http://schemas.microsoft.com/office/drawing/2014/main" id="{AF98C551-41F9-F045-806D-CAF07636ACE9}"/>
              </a:ext>
            </a:extLst>
          </p:cNvPr>
          <p:cNvSpPr txBox="1"/>
          <p:nvPr/>
        </p:nvSpPr>
        <p:spPr>
          <a:xfrm>
            <a:off x="4524428" y="2665016"/>
            <a:ext cx="2469502" cy="20390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725" b="1" dirty="0"/>
              <a:t>SELF-COMPASSION</a:t>
            </a:r>
          </a:p>
        </p:txBody>
      </p:sp>
      <p:sp>
        <p:nvSpPr>
          <p:cNvPr id="25" name="TextBox 24">
            <a:extLst>
              <a:ext uri="{FF2B5EF4-FFF2-40B4-BE49-F238E27FC236}">
                <a16:creationId xmlns:a16="http://schemas.microsoft.com/office/drawing/2014/main" id="{701DEE19-6FC2-DB41-AFC8-2E24DCC08334}"/>
              </a:ext>
            </a:extLst>
          </p:cNvPr>
          <p:cNvSpPr txBox="1"/>
          <p:nvPr/>
        </p:nvSpPr>
        <p:spPr>
          <a:xfrm>
            <a:off x="2106224" y="2664915"/>
            <a:ext cx="2469502" cy="20390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725" b="1" dirty="0"/>
              <a:t>MINDFUL AWARENESS</a:t>
            </a:r>
          </a:p>
        </p:txBody>
      </p:sp>
      <p:sp>
        <p:nvSpPr>
          <p:cNvPr id="26" name="TextBox 25">
            <a:extLst>
              <a:ext uri="{FF2B5EF4-FFF2-40B4-BE49-F238E27FC236}">
                <a16:creationId xmlns:a16="http://schemas.microsoft.com/office/drawing/2014/main" id="{A94DB34A-9D40-684F-AC7F-F037BF788F16}"/>
              </a:ext>
            </a:extLst>
          </p:cNvPr>
          <p:cNvSpPr txBox="1"/>
          <p:nvPr/>
        </p:nvSpPr>
        <p:spPr>
          <a:xfrm>
            <a:off x="2198836" y="4343301"/>
            <a:ext cx="2247104" cy="761491"/>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defTabSz="207112" eaLnBrk="0" fontAlgn="base" hangingPunct="0">
              <a:spcBef>
                <a:spcPct val="0"/>
              </a:spcBef>
              <a:spcAft>
                <a:spcPct val="0"/>
              </a:spcAft>
              <a:tabLst>
                <a:tab pos="188055" algn="ctr"/>
                <a:tab pos="376109" algn="r"/>
              </a:tabLst>
            </a:pPr>
            <a:r>
              <a:rPr lang="en-US" altLang="en-US" sz="362" b="1" dirty="0">
                <a:solidFill>
                  <a:prstClr val="black"/>
                </a:solidFill>
                <a:latin typeface="Arial" panose="020B0604020202020204" pitchFamily="34" charset="0"/>
                <a:ea typeface="Calibri" panose="020F0502020204030204" pitchFamily="34" charset="0"/>
                <a:cs typeface="Arial" panose="020B0604020202020204" pitchFamily="34" charset="0"/>
              </a:rPr>
              <a:t>Table 4</a:t>
            </a:r>
            <a:r>
              <a:rPr lang="en-US" altLang="en-US" sz="362" dirty="0">
                <a:solidFill>
                  <a:prstClr val="black"/>
                </a:solidFill>
                <a:latin typeface="Arial" panose="020B0604020202020204" pitchFamily="34" charset="0"/>
                <a:ea typeface="Calibri" panose="020F0502020204030204" pitchFamily="34" charset="0"/>
                <a:cs typeface="Arial" panose="020B0604020202020204" pitchFamily="34" charset="0"/>
              </a:rPr>
              <a:t> Pre-MBCT-HIT and post-MBCT-HIT scores for the CORE-10 score </a:t>
            </a:r>
            <a:r>
              <a:rPr lang="en-US" altLang="en-US" sz="362" dirty="0" err="1">
                <a:solidFill>
                  <a:prstClr val="black"/>
                </a:solidFill>
                <a:latin typeface="Arial" panose="020B0604020202020204" pitchFamily="34" charset="0"/>
                <a:ea typeface="Calibri" panose="020F0502020204030204" pitchFamily="34" charset="0"/>
                <a:cs typeface="Arial" panose="020B0604020202020204" pitchFamily="34" charset="0"/>
              </a:rPr>
              <a:t>analysed</a:t>
            </a:r>
            <a:r>
              <a:rPr lang="en-US" altLang="en-US" sz="362" dirty="0">
                <a:solidFill>
                  <a:prstClr val="black"/>
                </a:solidFill>
                <a:latin typeface="Arial" panose="020B0604020202020204" pitchFamily="34" charset="0"/>
                <a:ea typeface="Calibri" panose="020F0502020204030204" pitchFamily="34" charset="0"/>
                <a:cs typeface="Arial" panose="020B0604020202020204" pitchFamily="34" charset="0"/>
              </a:rPr>
              <a:t> with matched pairs t tests (N= 23). </a:t>
            </a:r>
            <a:endParaRPr lang="en-US" altLang="en-US" sz="362" dirty="0">
              <a:solidFill>
                <a:prstClr val="black"/>
              </a:solidFill>
            </a:endParaRPr>
          </a:p>
          <a:p>
            <a:pPr defTabSz="207112" eaLnBrk="0" fontAlgn="base" hangingPunct="0">
              <a:spcBef>
                <a:spcPct val="0"/>
              </a:spcBef>
              <a:spcAft>
                <a:spcPct val="0"/>
              </a:spcAft>
              <a:tabLst>
                <a:tab pos="188055" algn="ctr"/>
                <a:tab pos="376109" algn="r"/>
              </a:tabLst>
            </a:pPr>
            <a:r>
              <a:rPr lang="en-US" altLang="en-US" sz="362" u="sng" dirty="0">
                <a:solidFill>
                  <a:prstClr val="black"/>
                </a:solidFill>
                <a:latin typeface="Arial" panose="020B0604020202020204" pitchFamily="34" charset="0"/>
                <a:ea typeface="Calibri" panose="020F0502020204030204" pitchFamily="34" charset="0"/>
                <a:cs typeface="Arial" panose="020B0604020202020204" pitchFamily="34" charset="0"/>
              </a:rPr>
              <a:t>Table 4 result</a:t>
            </a:r>
            <a:r>
              <a:rPr lang="en-US" altLang="en-US" sz="362" dirty="0">
                <a:solidFill>
                  <a:prstClr val="black"/>
                </a:solidFill>
                <a:latin typeface="Arial" panose="020B0604020202020204" pitchFamily="34" charset="0"/>
                <a:ea typeface="Calibri" panose="020F0502020204030204" pitchFamily="34" charset="0"/>
                <a:cs typeface="Arial" panose="020B0604020202020204" pitchFamily="34" charset="0"/>
              </a:rPr>
              <a:t>: CORE-10 score &gt;5 to 10 interprets as </a:t>
            </a:r>
            <a:r>
              <a:rPr lang="en-US" altLang="en-US" sz="362"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en-US" altLang="en-US" sz="362" dirty="0">
                <a:solidFill>
                  <a:prstClr val="black"/>
                </a:solidFill>
                <a:latin typeface="Arial" panose="020B0604020202020204" pitchFamily="34" charset="0"/>
                <a:ea typeface="Calibri" panose="020F0502020204030204" pitchFamily="34" charset="0"/>
                <a:cs typeface="Arial" panose="020B0604020202020204" pitchFamily="34" charset="0"/>
              </a:rPr>
              <a:t>low level problems</a:t>
            </a:r>
            <a:r>
              <a:rPr lang="en-US" altLang="en-US" sz="362"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en-US" altLang="en-US" sz="362" dirty="0">
                <a:solidFill>
                  <a:prstClr val="black"/>
                </a:solidFill>
                <a:latin typeface="Arial" panose="020B0604020202020204" pitchFamily="34" charset="0"/>
                <a:ea typeface="Calibri" panose="020F0502020204030204" pitchFamily="34" charset="0"/>
                <a:cs typeface="Arial" panose="020B0604020202020204" pitchFamily="34" charset="0"/>
              </a:rPr>
              <a:t>. MBCT-HIT achieved 18% decrease in psychological distress, but the change was not significant. </a:t>
            </a:r>
            <a:endParaRPr lang="en-US" altLang="en-US" sz="362" dirty="0">
              <a:solidFill>
                <a:prstClr val="black"/>
              </a:solidFill>
              <a:latin typeface="Arial" panose="020B0604020202020204" pitchFamily="34" charset="0"/>
            </a:endParaRPr>
          </a:p>
          <a:p>
            <a:pPr lvl="0"/>
            <a:r>
              <a:rPr lang="en-GB" sz="725" dirty="0"/>
              <a:t/>
            </a:r>
            <a:br>
              <a:rPr lang="en-GB" sz="725" dirty="0"/>
            </a:br>
            <a:r>
              <a:rPr lang="en-GB" sz="725" dirty="0"/>
              <a:t> </a:t>
            </a:r>
          </a:p>
          <a:p>
            <a:endParaRPr lang="en-GB" sz="725" b="1" i="1" dirty="0"/>
          </a:p>
          <a:p>
            <a:endParaRPr lang="en-GB" sz="725" b="1" i="1" dirty="0"/>
          </a:p>
        </p:txBody>
      </p:sp>
      <p:sp>
        <p:nvSpPr>
          <p:cNvPr id="27" name="TextBox 26">
            <a:extLst>
              <a:ext uri="{FF2B5EF4-FFF2-40B4-BE49-F238E27FC236}">
                <a16:creationId xmlns:a16="http://schemas.microsoft.com/office/drawing/2014/main" id="{97B8C02A-6888-DA43-A169-DDAD97034B6E}"/>
              </a:ext>
            </a:extLst>
          </p:cNvPr>
          <p:cNvSpPr txBox="1"/>
          <p:nvPr/>
        </p:nvSpPr>
        <p:spPr>
          <a:xfrm rot="10800000" flipV="1">
            <a:off x="2168368" y="4173747"/>
            <a:ext cx="2259273" cy="20390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725" b="1" dirty="0"/>
              <a:t>Psychological Well-Being</a:t>
            </a:r>
          </a:p>
        </p:txBody>
      </p:sp>
      <p:sp>
        <p:nvSpPr>
          <p:cNvPr id="16" name="TextBox 15">
            <a:extLst>
              <a:ext uri="{FF2B5EF4-FFF2-40B4-BE49-F238E27FC236}">
                <a16:creationId xmlns:a16="http://schemas.microsoft.com/office/drawing/2014/main" id="{2757BDE1-8D9F-F549-B037-7D22E486656D}"/>
              </a:ext>
            </a:extLst>
          </p:cNvPr>
          <p:cNvSpPr txBox="1"/>
          <p:nvPr/>
        </p:nvSpPr>
        <p:spPr>
          <a:xfrm>
            <a:off x="4491808" y="4217808"/>
            <a:ext cx="2254279" cy="20390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725" b="1" dirty="0"/>
              <a:t>RESILIENCE</a:t>
            </a:r>
          </a:p>
        </p:txBody>
      </p:sp>
      <p:pic>
        <p:nvPicPr>
          <p:cNvPr id="31" name="Picture 30">
            <a:extLst>
              <a:ext uri="{FF2B5EF4-FFF2-40B4-BE49-F238E27FC236}">
                <a16:creationId xmlns:a16="http://schemas.microsoft.com/office/drawing/2014/main" id="{62B7A52C-0F26-7745-877D-557B78D77AEB}"/>
              </a:ext>
            </a:extLst>
          </p:cNvPr>
          <p:cNvPicPr>
            <a:picLocks noChangeAspect="1"/>
          </p:cNvPicPr>
          <p:nvPr/>
        </p:nvPicPr>
        <p:blipFill>
          <a:blip r:embed="rId5"/>
          <a:stretch>
            <a:fillRect/>
          </a:stretch>
        </p:blipFill>
        <p:spPr>
          <a:xfrm>
            <a:off x="5133940" y="749932"/>
            <a:ext cx="1859990" cy="583484"/>
          </a:xfrm>
          <a:prstGeom prst="rect">
            <a:avLst/>
          </a:prstGeom>
          <a:effectLst>
            <a:softEdge rad="901700"/>
          </a:effectLst>
        </p:spPr>
      </p:pic>
      <p:pic>
        <p:nvPicPr>
          <p:cNvPr id="23" name="Picture 17">
            <a:extLst>
              <a:ext uri="{FF2B5EF4-FFF2-40B4-BE49-F238E27FC236}">
                <a16:creationId xmlns:a16="http://schemas.microsoft.com/office/drawing/2014/main" id="{EB9802CB-B830-1B4F-B348-F309625B5828}"/>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75440" y="6223894"/>
            <a:ext cx="1025960" cy="43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a:extLst>
              <a:ext uri="{FF2B5EF4-FFF2-40B4-BE49-F238E27FC236}">
                <a16:creationId xmlns:a16="http://schemas.microsoft.com/office/drawing/2014/main" id="{96AC557B-45B4-D44B-B209-46B207BFA489}"/>
              </a:ext>
            </a:extLst>
          </p:cNvPr>
          <p:cNvGraphicFramePr>
            <a:graphicFrameLocks noGrp="1"/>
          </p:cNvGraphicFramePr>
          <p:nvPr/>
        </p:nvGraphicFramePr>
        <p:xfrm>
          <a:off x="4523930" y="3381486"/>
          <a:ext cx="2408675" cy="924179"/>
        </p:xfrm>
        <a:graphic>
          <a:graphicData uri="http://schemas.openxmlformats.org/drawingml/2006/table">
            <a:tbl>
              <a:tblPr firstRow="1" firstCol="1" bandRow="1">
                <a:tableStyleId>{5C22544A-7EE6-4342-B048-85BDC9FD1C3A}</a:tableStyleId>
              </a:tblPr>
              <a:tblGrid>
                <a:gridCol w="585425">
                  <a:extLst>
                    <a:ext uri="{9D8B030D-6E8A-4147-A177-3AD203B41FA5}">
                      <a16:colId xmlns:a16="http://schemas.microsoft.com/office/drawing/2014/main" val="3015244975"/>
                    </a:ext>
                  </a:extLst>
                </a:gridCol>
                <a:gridCol w="607750">
                  <a:extLst>
                    <a:ext uri="{9D8B030D-6E8A-4147-A177-3AD203B41FA5}">
                      <a16:colId xmlns:a16="http://schemas.microsoft.com/office/drawing/2014/main" val="3885063441"/>
                    </a:ext>
                  </a:extLst>
                </a:gridCol>
                <a:gridCol w="607750">
                  <a:extLst>
                    <a:ext uri="{9D8B030D-6E8A-4147-A177-3AD203B41FA5}">
                      <a16:colId xmlns:a16="http://schemas.microsoft.com/office/drawing/2014/main" val="2530906558"/>
                    </a:ext>
                  </a:extLst>
                </a:gridCol>
                <a:gridCol w="607750">
                  <a:extLst>
                    <a:ext uri="{9D8B030D-6E8A-4147-A177-3AD203B41FA5}">
                      <a16:colId xmlns:a16="http://schemas.microsoft.com/office/drawing/2014/main" val="3874114808"/>
                    </a:ext>
                  </a:extLst>
                </a:gridCol>
              </a:tblGrid>
              <a:tr h="130853">
                <a:tc>
                  <a:txBody>
                    <a:bodyPr/>
                    <a:lstStyle/>
                    <a:p>
                      <a:pPr algn="ctr">
                        <a:lnSpc>
                          <a:spcPct val="107000"/>
                        </a:lnSpc>
                        <a:spcAft>
                          <a:spcPts val="0"/>
                        </a:spcAft>
                      </a:pPr>
                      <a:r>
                        <a:rPr lang="en-GB" sz="300" dirty="0">
                          <a:effectLst/>
                        </a:rPr>
                        <a:t> </a:t>
                      </a:r>
                    </a:p>
                    <a:p>
                      <a:pPr algn="ctr">
                        <a:lnSpc>
                          <a:spcPct val="107000"/>
                        </a:lnSpc>
                        <a:spcAft>
                          <a:spcPts val="0"/>
                        </a:spcAft>
                      </a:pPr>
                      <a:r>
                        <a:rPr lang="en-GB" sz="300" dirty="0">
                          <a:effectLst/>
                        </a:rPr>
                        <a:t>Outcome</a:t>
                      </a:r>
                    </a:p>
                    <a:p>
                      <a:pPr algn="ctr">
                        <a:lnSpc>
                          <a:spcPct val="107000"/>
                        </a:lnSpc>
                        <a:spcAft>
                          <a:spcPts val="0"/>
                        </a:spcAft>
                      </a:pPr>
                      <a:r>
                        <a:rPr lang="en-GB" sz="300" dirty="0">
                          <a:effectLst/>
                        </a:rPr>
                        <a:t> </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dirty="0">
                          <a:effectLst/>
                        </a:rPr>
                        <a:t> </a:t>
                      </a:r>
                    </a:p>
                    <a:p>
                      <a:pPr algn="ctr">
                        <a:lnSpc>
                          <a:spcPct val="107000"/>
                        </a:lnSpc>
                        <a:spcAft>
                          <a:spcPts val="0"/>
                        </a:spcAft>
                      </a:pPr>
                      <a:r>
                        <a:rPr lang="en-GB" sz="300" dirty="0">
                          <a:effectLst/>
                        </a:rPr>
                        <a:t>Pre-mean (SD)</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a:effectLst/>
                        </a:rPr>
                        <a:t> </a:t>
                      </a:r>
                    </a:p>
                    <a:p>
                      <a:pPr algn="ctr">
                        <a:lnSpc>
                          <a:spcPct val="107000"/>
                        </a:lnSpc>
                        <a:spcAft>
                          <a:spcPts val="0"/>
                        </a:spcAft>
                      </a:pPr>
                      <a:r>
                        <a:rPr lang="en-GB" sz="300">
                          <a:effectLst/>
                        </a:rPr>
                        <a:t>Post- mean (SD)</a:t>
                      </a:r>
                      <a:endParaRPr lang="en-GB" sz="3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a:effectLst/>
                        </a:rPr>
                        <a:t> </a:t>
                      </a:r>
                    </a:p>
                    <a:p>
                      <a:pPr algn="ctr">
                        <a:lnSpc>
                          <a:spcPct val="107000"/>
                        </a:lnSpc>
                        <a:spcAft>
                          <a:spcPts val="0"/>
                        </a:spcAft>
                      </a:pPr>
                      <a:r>
                        <a:rPr lang="en-GB" sz="300">
                          <a:effectLst/>
                        </a:rPr>
                        <a:t>% change</a:t>
                      </a:r>
                      <a:endParaRPr lang="en-GB" sz="3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extLst>
                  <a:ext uri="{0D108BD9-81ED-4DB2-BD59-A6C34878D82A}">
                    <a16:rowId xmlns:a16="http://schemas.microsoft.com/office/drawing/2014/main" val="1263079941"/>
                  </a:ext>
                </a:extLst>
              </a:tr>
              <a:tr h="707168">
                <a:tc>
                  <a:txBody>
                    <a:bodyPr/>
                    <a:lstStyle/>
                    <a:p>
                      <a:pPr>
                        <a:lnSpc>
                          <a:spcPct val="107000"/>
                        </a:lnSpc>
                        <a:spcAft>
                          <a:spcPts val="0"/>
                        </a:spcAft>
                      </a:pPr>
                      <a:r>
                        <a:rPr lang="en-GB" sz="300" dirty="0">
                          <a:effectLst/>
                        </a:rPr>
                        <a:t> </a:t>
                      </a:r>
                    </a:p>
                    <a:p>
                      <a:pPr>
                        <a:lnSpc>
                          <a:spcPct val="107000"/>
                        </a:lnSpc>
                        <a:spcAft>
                          <a:spcPts val="0"/>
                        </a:spcAft>
                      </a:pPr>
                      <a:r>
                        <a:rPr lang="en-GB" sz="300" dirty="0">
                          <a:effectLst/>
                        </a:rPr>
                        <a:t>Total SCS-SF </a:t>
                      </a:r>
                    </a:p>
                    <a:p>
                      <a:pPr>
                        <a:lnSpc>
                          <a:spcPct val="107000"/>
                        </a:lnSpc>
                        <a:spcAft>
                          <a:spcPts val="0"/>
                        </a:spcAft>
                      </a:pPr>
                      <a:r>
                        <a:rPr lang="en-GB" sz="300" dirty="0">
                          <a:effectLst/>
                        </a:rPr>
                        <a:t> </a:t>
                      </a:r>
                    </a:p>
                    <a:p>
                      <a:pPr>
                        <a:lnSpc>
                          <a:spcPct val="107000"/>
                        </a:lnSpc>
                        <a:spcAft>
                          <a:spcPts val="0"/>
                        </a:spcAft>
                      </a:pPr>
                      <a:r>
                        <a:rPr lang="en-GB" sz="300" dirty="0">
                          <a:effectLst/>
                        </a:rPr>
                        <a:t>Self-kindness</a:t>
                      </a:r>
                    </a:p>
                    <a:p>
                      <a:pPr>
                        <a:lnSpc>
                          <a:spcPct val="107000"/>
                        </a:lnSpc>
                        <a:spcAft>
                          <a:spcPts val="0"/>
                        </a:spcAft>
                      </a:pPr>
                      <a:r>
                        <a:rPr lang="en-GB" sz="300" dirty="0">
                          <a:effectLst/>
                        </a:rPr>
                        <a:t> </a:t>
                      </a:r>
                    </a:p>
                    <a:p>
                      <a:pPr>
                        <a:lnSpc>
                          <a:spcPct val="107000"/>
                        </a:lnSpc>
                        <a:spcAft>
                          <a:spcPts val="0"/>
                        </a:spcAft>
                      </a:pPr>
                      <a:r>
                        <a:rPr lang="en-GB" sz="300" dirty="0">
                          <a:effectLst/>
                        </a:rPr>
                        <a:t>Self-judgement</a:t>
                      </a:r>
                    </a:p>
                    <a:p>
                      <a:pPr>
                        <a:lnSpc>
                          <a:spcPct val="107000"/>
                        </a:lnSpc>
                        <a:spcAft>
                          <a:spcPts val="0"/>
                        </a:spcAft>
                      </a:pPr>
                      <a:r>
                        <a:rPr lang="en-GB" sz="300" dirty="0">
                          <a:effectLst/>
                        </a:rPr>
                        <a:t> </a:t>
                      </a:r>
                    </a:p>
                    <a:p>
                      <a:pPr>
                        <a:lnSpc>
                          <a:spcPct val="107000"/>
                        </a:lnSpc>
                        <a:spcAft>
                          <a:spcPts val="0"/>
                        </a:spcAft>
                      </a:pPr>
                      <a:r>
                        <a:rPr lang="en-GB" sz="300" dirty="0">
                          <a:effectLst/>
                        </a:rPr>
                        <a:t>Common humanity</a:t>
                      </a:r>
                    </a:p>
                    <a:p>
                      <a:pPr>
                        <a:lnSpc>
                          <a:spcPct val="107000"/>
                        </a:lnSpc>
                        <a:spcAft>
                          <a:spcPts val="0"/>
                        </a:spcAft>
                      </a:pPr>
                      <a:r>
                        <a:rPr lang="en-GB" sz="300" dirty="0">
                          <a:effectLst/>
                        </a:rPr>
                        <a:t> </a:t>
                      </a:r>
                    </a:p>
                    <a:p>
                      <a:pPr>
                        <a:lnSpc>
                          <a:spcPct val="107000"/>
                        </a:lnSpc>
                        <a:spcAft>
                          <a:spcPts val="0"/>
                        </a:spcAft>
                      </a:pPr>
                      <a:r>
                        <a:rPr lang="en-GB" sz="300" dirty="0">
                          <a:effectLst/>
                        </a:rPr>
                        <a:t>Isolation</a:t>
                      </a:r>
                    </a:p>
                    <a:p>
                      <a:pPr>
                        <a:lnSpc>
                          <a:spcPct val="107000"/>
                        </a:lnSpc>
                        <a:spcAft>
                          <a:spcPts val="0"/>
                        </a:spcAft>
                      </a:pPr>
                      <a:r>
                        <a:rPr lang="en-GB" sz="300" dirty="0">
                          <a:effectLst/>
                        </a:rPr>
                        <a:t> </a:t>
                      </a:r>
                    </a:p>
                    <a:p>
                      <a:pPr>
                        <a:lnSpc>
                          <a:spcPct val="107000"/>
                        </a:lnSpc>
                        <a:spcAft>
                          <a:spcPts val="0"/>
                        </a:spcAft>
                      </a:pPr>
                      <a:r>
                        <a:rPr lang="en-GB" sz="300" dirty="0">
                          <a:effectLst/>
                        </a:rPr>
                        <a:t>Mindfulness</a:t>
                      </a:r>
                    </a:p>
                    <a:p>
                      <a:pPr>
                        <a:lnSpc>
                          <a:spcPct val="107000"/>
                        </a:lnSpc>
                        <a:spcAft>
                          <a:spcPts val="0"/>
                        </a:spcAft>
                      </a:pPr>
                      <a:r>
                        <a:rPr lang="en-GB" sz="300" dirty="0">
                          <a:effectLst/>
                        </a:rPr>
                        <a:t> </a:t>
                      </a:r>
                    </a:p>
                    <a:p>
                      <a:pPr>
                        <a:lnSpc>
                          <a:spcPct val="107000"/>
                        </a:lnSpc>
                        <a:spcAft>
                          <a:spcPts val="0"/>
                        </a:spcAft>
                      </a:pPr>
                      <a:r>
                        <a:rPr lang="en-GB" sz="300" dirty="0">
                          <a:effectLst/>
                        </a:rPr>
                        <a:t>Over-identification</a:t>
                      </a:r>
                    </a:p>
                    <a:p>
                      <a:pPr>
                        <a:lnSpc>
                          <a:spcPct val="107000"/>
                        </a:lnSpc>
                        <a:spcAft>
                          <a:spcPts val="0"/>
                        </a:spcAft>
                      </a:pPr>
                      <a:r>
                        <a:rPr lang="en-GB" sz="300" dirty="0">
                          <a:effectLst/>
                        </a:rPr>
                        <a:t> </a:t>
                      </a:r>
                    </a:p>
                    <a:p>
                      <a:pPr>
                        <a:lnSpc>
                          <a:spcPct val="107000"/>
                        </a:lnSpc>
                        <a:spcAft>
                          <a:spcPts val="0"/>
                        </a:spcAft>
                      </a:pPr>
                      <a:r>
                        <a:rPr lang="en-GB" sz="300" dirty="0">
                          <a:effectLst/>
                        </a:rPr>
                        <a:t> </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dirty="0">
                          <a:effectLst/>
                        </a:rPr>
                        <a:t> </a:t>
                      </a:r>
                    </a:p>
                    <a:p>
                      <a:pPr algn="ctr">
                        <a:lnSpc>
                          <a:spcPct val="107000"/>
                        </a:lnSpc>
                        <a:spcAft>
                          <a:spcPts val="0"/>
                        </a:spcAft>
                      </a:pPr>
                      <a:r>
                        <a:rPr lang="en-GB" sz="300" dirty="0">
                          <a:effectLst/>
                        </a:rPr>
                        <a:t>35.45 (9.97)</a:t>
                      </a:r>
                    </a:p>
                    <a:p>
                      <a:pPr algn="ctr">
                        <a:lnSpc>
                          <a:spcPct val="107000"/>
                        </a:lnSpc>
                        <a:spcAft>
                          <a:spcPts val="0"/>
                        </a:spcAft>
                      </a:pPr>
                      <a:r>
                        <a:rPr lang="en-GB" sz="300" dirty="0">
                          <a:effectLst/>
                        </a:rPr>
                        <a:t> </a:t>
                      </a:r>
                    </a:p>
                    <a:p>
                      <a:pPr algn="ctr">
                        <a:lnSpc>
                          <a:spcPct val="107000"/>
                        </a:lnSpc>
                        <a:spcAft>
                          <a:spcPts val="0"/>
                        </a:spcAft>
                      </a:pPr>
                      <a:r>
                        <a:rPr lang="en-GB" sz="300" dirty="0">
                          <a:effectLst/>
                        </a:rPr>
                        <a:t>5.27 (2.39)</a:t>
                      </a:r>
                    </a:p>
                    <a:p>
                      <a:pPr algn="ctr">
                        <a:lnSpc>
                          <a:spcPct val="107000"/>
                        </a:lnSpc>
                        <a:spcAft>
                          <a:spcPts val="0"/>
                        </a:spcAft>
                      </a:pPr>
                      <a:r>
                        <a:rPr lang="en-GB" sz="300" dirty="0">
                          <a:effectLst/>
                        </a:rPr>
                        <a:t> </a:t>
                      </a:r>
                    </a:p>
                    <a:p>
                      <a:pPr algn="ctr">
                        <a:lnSpc>
                          <a:spcPct val="107000"/>
                        </a:lnSpc>
                        <a:spcAft>
                          <a:spcPts val="0"/>
                        </a:spcAft>
                      </a:pPr>
                      <a:r>
                        <a:rPr lang="en-GB" sz="300" dirty="0">
                          <a:effectLst/>
                        </a:rPr>
                        <a:t>5.55 (2.20)</a:t>
                      </a:r>
                    </a:p>
                    <a:p>
                      <a:pPr algn="ctr">
                        <a:lnSpc>
                          <a:spcPct val="107000"/>
                        </a:lnSpc>
                        <a:spcAft>
                          <a:spcPts val="0"/>
                        </a:spcAft>
                      </a:pPr>
                      <a:r>
                        <a:rPr lang="en-GB" sz="300" dirty="0">
                          <a:effectLst/>
                        </a:rPr>
                        <a:t> </a:t>
                      </a:r>
                    </a:p>
                    <a:p>
                      <a:pPr algn="ctr">
                        <a:lnSpc>
                          <a:spcPct val="107000"/>
                        </a:lnSpc>
                        <a:spcAft>
                          <a:spcPts val="0"/>
                        </a:spcAft>
                      </a:pPr>
                      <a:r>
                        <a:rPr lang="en-GB" sz="300" dirty="0">
                          <a:effectLst/>
                        </a:rPr>
                        <a:t>6.36 (2.24)</a:t>
                      </a:r>
                    </a:p>
                    <a:p>
                      <a:pPr algn="ctr">
                        <a:lnSpc>
                          <a:spcPct val="107000"/>
                        </a:lnSpc>
                        <a:spcAft>
                          <a:spcPts val="0"/>
                        </a:spcAft>
                      </a:pPr>
                      <a:r>
                        <a:rPr lang="en-GB" sz="300" dirty="0">
                          <a:effectLst/>
                        </a:rPr>
                        <a:t> </a:t>
                      </a:r>
                    </a:p>
                    <a:p>
                      <a:pPr algn="ctr">
                        <a:lnSpc>
                          <a:spcPct val="107000"/>
                        </a:lnSpc>
                        <a:spcAft>
                          <a:spcPts val="0"/>
                        </a:spcAft>
                      </a:pPr>
                      <a:r>
                        <a:rPr lang="en-GB" sz="300" dirty="0">
                          <a:effectLst/>
                        </a:rPr>
                        <a:t>5.36 (2.11)</a:t>
                      </a:r>
                    </a:p>
                    <a:p>
                      <a:pPr algn="ctr">
                        <a:lnSpc>
                          <a:spcPct val="107000"/>
                        </a:lnSpc>
                        <a:spcAft>
                          <a:spcPts val="0"/>
                        </a:spcAft>
                      </a:pPr>
                      <a:r>
                        <a:rPr lang="en-GB" sz="300" dirty="0">
                          <a:effectLst/>
                        </a:rPr>
                        <a:t> </a:t>
                      </a:r>
                    </a:p>
                    <a:p>
                      <a:pPr algn="ctr">
                        <a:lnSpc>
                          <a:spcPct val="107000"/>
                        </a:lnSpc>
                        <a:spcAft>
                          <a:spcPts val="0"/>
                        </a:spcAft>
                      </a:pPr>
                      <a:r>
                        <a:rPr lang="en-GB" sz="300" dirty="0">
                          <a:effectLst/>
                        </a:rPr>
                        <a:t>7.64 (1.79)</a:t>
                      </a:r>
                    </a:p>
                    <a:p>
                      <a:pPr algn="ctr">
                        <a:lnSpc>
                          <a:spcPct val="107000"/>
                        </a:lnSpc>
                        <a:spcAft>
                          <a:spcPts val="0"/>
                        </a:spcAft>
                      </a:pPr>
                      <a:r>
                        <a:rPr lang="en-GB" sz="300" dirty="0">
                          <a:effectLst/>
                        </a:rPr>
                        <a:t> </a:t>
                      </a:r>
                    </a:p>
                    <a:p>
                      <a:pPr algn="ctr">
                        <a:lnSpc>
                          <a:spcPct val="107000"/>
                        </a:lnSpc>
                        <a:spcAft>
                          <a:spcPts val="0"/>
                        </a:spcAft>
                      </a:pPr>
                      <a:r>
                        <a:rPr lang="en-GB" sz="300" dirty="0">
                          <a:effectLst/>
                        </a:rPr>
                        <a:t>5.27 (2.41)</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dirty="0">
                          <a:effectLst/>
                        </a:rPr>
                        <a:t> </a:t>
                      </a:r>
                    </a:p>
                    <a:p>
                      <a:pPr algn="ctr">
                        <a:lnSpc>
                          <a:spcPct val="107000"/>
                        </a:lnSpc>
                        <a:spcAft>
                          <a:spcPts val="0"/>
                        </a:spcAft>
                      </a:pPr>
                      <a:r>
                        <a:rPr lang="en-GB" sz="300" dirty="0">
                          <a:effectLst/>
                        </a:rPr>
                        <a:t>40.68 (7.72)</a:t>
                      </a:r>
                    </a:p>
                    <a:p>
                      <a:pPr algn="ctr">
                        <a:lnSpc>
                          <a:spcPct val="107000"/>
                        </a:lnSpc>
                        <a:spcAft>
                          <a:spcPts val="0"/>
                        </a:spcAft>
                      </a:pPr>
                      <a:r>
                        <a:rPr lang="en-GB" sz="300" dirty="0">
                          <a:effectLst/>
                        </a:rPr>
                        <a:t> </a:t>
                      </a:r>
                    </a:p>
                    <a:p>
                      <a:pPr algn="ctr">
                        <a:lnSpc>
                          <a:spcPct val="107000"/>
                        </a:lnSpc>
                        <a:spcAft>
                          <a:spcPts val="0"/>
                        </a:spcAft>
                      </a:pPr>
                      <a:r>
                        <a:rPr lang="en-GB" sz="300" dirty="0">
                          <a:effectLst/>
                        </a:rPr>
                        <a:t>6.86 (1.55)**</a:t>
                      </a:r>
                    </a:p>
                    <a:p>
                      <a:pPr algn="ctr">
                        <a:lnSpc>
                          <a:spcPct val="107000"/>
                        </a:lnSpc>
                        <a:spcAft>
                          <a:spcPts val="0"/>
                        </a:spcAft>
                      </a:pPr>
                      <a:r>
                        <a:rPr lang="en-GB" sz="300" dirty="0">
                          <a:effectLst/>
                        </a:rPr>
                        <a:t> </a:t>
                      </a:r>
                    </a:p>
                    <a:p>
                      <a:pPr algn="ctr">
                        <a:lnSpc>
                          <a:spcPct val="107000"/>
                        </a:lnSpc>
                        <a:spcAft>
                          <a:spcPts val="0"/>
                        </a:spcAft>
                      </a:pPr>
                      <a:r>
                        <a:rPr lang="en-GB" sz="300" dirty="0">
                          <a:effectLst/>
                        </a:rPr>
                        <a:t>6.50 (1.77)*</a:t>
                      </a:r>
                    </a:p>
                    <a:p>
                      <a:pPr algn="ctr">
                        <a:lnSpc>
                          <a:spcPct val="107000"/>
                        </a:lnSpc>
                        <a:spcAft>
                          <a:spcPts val="0"/>
                        </a:spcAft>
                      </a:pPr>
                      <a:r>
                        <a:rPr lang="en-GB" sz="300" dirty="0">
                          <a:effectLst/>
                        </a:rPr>
                        <a:t> </a:t>
                      </a:r>
                    </a:p>
                    <a:p>
                      <a:pPr algn="ctr">
                        <a:lnSpc>
                          <a:spcPct val="107000"/>
                        </a:lnSpc>
                        <a:spcAft>
                          <a:spcPts val="0"/>
                        </a:spcAft>
                      </a:pPr>
                      <a:r>
                        <a:rPr lang="en-GB" sz="300" dirty="0">
                          <a:effectLst/>
                        </a:rPr>
                        <a:t> 7.27(1.64)**</a:t>
                      </a:r>
                    </a:p>
                    <a:p>
                      <a:pPr algn="ctr">
                        <a:lnSpc>
                          <a:spcPct val="107000"/>
                        </a:lnSpc>
                        <a:spcAft>
                          <a:spcPts val="0"/>
                        </a:spcAft>
                      </a:pPr>
                      <a:r>
                        <a:rPr lang="en-GB" sz="300" dirty="0">
                          <a:effectLst/>
                        </a:rPr>
                        <a:t> </a:t>
                      </a:r>
                    </a:p>
                    <a:p>
                      <a:pPr algn="ctr">
                        <a:lnSpc>
                          <a:spcPct val="107000"/>
                        </a:lnSpc>
                        <a:spcAft>
                          <a:spcPts val="0"/>
                        </a:spcAft>
                      </a:pPr>
                      <a:r>
                        <a:rPr lang="en-GB" sz="300" dirty="0">
                          <a:effectLst/>
                        </a:rPr>
                        <a:t>6.23 (1.93)</a:t>
                      </a:r>
                    </a:p>
                    <a:p>
                      <a:pPr algn="ctr">
                        <a:lnSpc>
                          <a:spcPct val="107000"/>
                        </a:lnSpc>
                        <a:spcAft>
                          <a:spcPts val="0"/>
                        </a:spcAft>
                      </a:pPr>
                      <a:r>
                        <a:rPr lang="en-GB" sz="300" dirty="0">
                          <a:effectLst/>
                        </a:rPr>
                        <a:t> </a:t>
                      </a:r>
                    </a:p>
                    <a:p>
                      <a:pPr algn="ctr">
                        <a:lnSpc>
                          <a:spcPct val="107000"/>
                        </a:lnSpc>
                        <a:spcAft>
                          <a:spcPts val="0"/>
                        </a:spcAft>
                      </a:pPr>
                      <a:r>
                        <a:rPr lang="en-GB" sz="300" dirty="0">
                          <a:effectLst/>
                        </a:rPr>
                        <a:t>8.05 (1.59)</a:t>
                      </a:r>
                    </a:p>
                    <a:p>
                      <a:pPr algn="ctr">
                        <a:lnSpc>
                          <a:spcPct val="107000"/>
                        </a:lnSpc>
                        <a:spcAft>
                          <a:spcPts val="0"/>
                        </a:spcAft>
                      </a:pPr>
                      <a:r>
                        <a:rPr lang="en-GB" sz="300" dirty="0">
                          <a:effectLst/>
                        </a:rPr>
                        <a:t> </a:t>
                      </a:r>
                    </a:p>
                    <a:p>
                      <a:pPr algn="ctr">
                        <a:lnSpc>
                          <a:spcPct val="107000"/>
                        </a:lnSpc>
                        <a:spcAft>
                          <a:spcPts val="0"/>
                        </a:spcAft>
                      </a:pPr>
                      <a:r>
                        <a:rPr lang="en-GB" sz="300" dirty="0">
                          <a:effectLst/>
                        </a:rPr>
                        <a:t>5.77 (2.00)</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dirty="0">
                          <a:effectLst/>
                        </a:rPr>
                        <a:t> </a:t>
                      </a:r>
                    </a:p>
                    <a:p>
                      <a:pPr algn="ctr">
                        <a:lnSpc>
                          <a:spcPct val="107000"/>
                        </a:lnSpc>
                        <a:spcAft>
                          <a:spcPts val="0"/>
                        </a:spcAft>
                      </a:pPr>
                      <a:r>
                        <a:rPr lang="en-GB" sz="300" dirty="0">
                          <a:effectLst/>
                        </a:rPr>
                        <a:t>14.75%</a:t>
                      </a:r>
                    </a:p>
                    <a:p>
                      <a:pPr>
                        <a:lnSpc>
                          <a:spcPct val="107000"/>
                        </a:lnSpc>
                        <a:spcAft>
                          <a:spcPts val="0"/>
                        </a:spcAft>
                      </a:pPr>
                      <a:r>
                        <a:rPr lang="en-GB" sz="300" dirty="0">
                          <a:effectLst/>
                        </a:rPr>
                        <a:t> </a:t>
                      </a:r>
                    </a:p>
                    <a:p>
                      <a:pPr>
                        <a:lnSpc>
                          <a:spcPct val="107000"/>
                        </a:lnSpc>
                        <a:spcAft>
                          <a:spcPts val="0"/>
                        </a:spcAft>
                      </a:pPr>
                      <a:r>
                        <a:rPr lang="en-GB" sz="300" dirty="0">
                          <a:effectLst/>
                        </a:rPr>
                        <a:t>                      30.17%</a:t>
                      </a:r>
                    </a:p>
                    <a:p>
                      <a:pPr>
                        <a:lnSpc>
                          <a:spcPct val="107000"/>
                        </a:lnSpc>
                        <a:spcAft>
                          <a:spcPts val="0"/>
                        </a:spcAft>
                      </a:pPr>
                      <a:r>
                        <a:rPr lang="en-GB" sz="300" dirty="0">
                          <a:effectLst/>
                        </a:rPr>
                        <a:t> </a:t>
                      </a:r>
                    </a:p>
                    <a:p>
                      <a:pPr>
                        <a:lnSpc>
                          <a:spcPct val="107000"/>
                        </a:lnSpc>
                        <a:spcAft>
                          <a:spcPts val="0"/>
                        </a:spcAft>
                      </a:pPr>
                      <a:r>
                        <a:rPr lang="en-GB" sz="300" dirty="0">
                          <a:effectLst/>
                        </a:rPr>
                        <a:t>                      17.12%</a:t>
                      </a:r>
                    </a:p>
                    <a:p>
                      <a:pPr>
                        <a:lnSpc>
                          <a:spcPct val="107000"/>
                        </a:lnSpc>
                        <a:spcAft>
                          <a:spcPts val="0"/>
                        </a:spcAft>
                      </a:pPr>
                      <a:r>
                        <a:rPr lang="en-GB" sz="300" dirty="0">
                          <a:effectLst/>
                        </a:rPr>
                        <a:t> </a:t>
                      </a:r>
                    </a:p>
                    <a:p>
                      <a:pPr algn="ctr">
                        <a:lnSpc>
                          <a:spcPct val="107000"/>
                        </a:lnSpc>
                        <a:spcAft>
                          <a:spcPts val="0"/>
                        </a:spcAft>
                      </a:pPr>
                      <a:r>
                        <a:rPr lang="en-GB" sz="300" dirty="0">
                          <a:effectLst/>
                        </a:rPr>
                        <a:t> 14.31%</a:t>
                      </a:r>
                    </a:p>
                    <a:p>
                      <a:pPr>
                        <a:lnSpc>
                          <a:spcPct val="107000"/>
                        </a:lnSpc>
                        <a:spcAft>
                          <a:spcPts val="0"/>
                        </a:spcAft>
                      </a:pPr>
                      <a:r>
                        <a:rPr lang="en-GB" sz="300" dirty="0">
                          <a:effectLst/>
                        </a:rPr>
                        <a:t> </a:t>
                      </a:r>
                    </a:p>
                    <a:p>
                      <a:pPr algn="ctr">
                        <a:lnSpc>
                          <a:spcPct val="107000"/>
                        </a:lnSpc>
                        <a:spcAft>
                          <a:spcPts val="0"/>
                        </a:spcAft>
                      </a:pPr>
                      <a:r>
                        <a:rPr lang="en-GB" sz="300" dirty="0">
                          <a:effectLst/>
                        </a:rPr>
                        <a:t>16.23%</a:t>
                      </a:r>
                    </a:p>
                    <a:p>
                      <a:pPr>
                        <a:lnSpc>
                          <a:spcPct val="107000"/>
                        </a:lnSpc>
                        <a:spcAft>
                          <a:spcPts val="0"/>
                        </a:spcAft>
                      </a:pPr>
                      <a:r>
                        <a:rPr lang="en-GB" sz="300" dirty="0">
                          <a:effectLst/>
                        </a:rPr>
                        <a:t> </a:t>
                      </a:r>
                    </a:p>
                    <a:p>
                      <a:pPr algn="ctr">
                        <a:lnSpc>
                          <a:spcPct val="107000"/>
                        </a:lnSpc>
                        <a:spcAft>
                          <a:spcPts val="0"/>
                        </a:spcAft>
                      </a:pPr>
                      <a:r>
                        <a:rPr lang="en-GB" sz="300" dirty="0">
                          <a:effectLst/>
                        </a:rPr>
                        <a:t>5.37%</a:t>
                      </a:r>
                    </a:p>
                    <a:p>
                      <a:pPr>
                        <a:lnSpc>
                          <a:spcPct val="107000"/>
                        </a:lnSpc>
                        <a:spcAft>
                          <a:spcPts val="0"/>
                        </a:spcAft>
                      </a:pPr>
                      <a:r>
                        <a:rPr lang="en-GB" sz="300" dirty="0">
                          <a:effectLst/>
                        </a:rPr>
                        <a:t> </a:t>
                      </a:r>
                    </a:p>
                    <a:p>
                      <a:pPr algn="ctr">
                        <a:lnSpc>
                          <a:spcPct val="107000"/>
                        </a:lnSpc>
                        <a:spcAft>
                          <a:spcPts val="0"/>
                        </a:spcAft>
                      </a:pPr>
                      <a:r>
                        <a:rPr lang="en-GB" sz="300" dirty="0">
                          <a:effectLst/>
                        </a:rPr>
                        <a:t>9.49%</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extLst>
                  <a:ext uri="{0D108BD9-81ED-4DB2-BD59-A6C34878D82A}">
                    <a16:rowId xmlns:a16="http://schemas.microsoft.com/office/drawing/2014/main" val="1422532889"/>
                  </a:ext>
                </a:extLst>
              </a:tr>
            </a:tbl>
          </a:graphicData>
        </a:graphic>
      </p:graphicFrame>
      <p:sp>
        <p:nvSpPr>
          <p:cNvPr id="3" name="Rectangle 1">
            <a:extLst>
              <a:ext uri="{FF2B5EF4-FFF2-40B4-BE49-F238E27FC236}">
                <a16:creationId xmlns:a16="http://schemas.microsoft.com/office/drawing/2014/main" id="{376F489B-5A72-F44B-8755-C4DABCBC4B1C}"/>
              </a:ext>
            </a:extLst>
          </p:cNvPr>
          <p:cNvSpPr>
            <a:spLocks noChangeArrowheads="1"/>
          </p:cNvSpPr>
          <p:nvPr/>
        </p:nvSpPr>
        <p:spPr bwMode="auto">
          <a:xfrm>
            <a:off x="4531624" y="2816987"/>
            <a:ext cx="2455110" cy="52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713" tIns="10357" rIns="20713" bIns="10357" numCol="1" anchor="ctr" anchorCtr="0" compatLnSpc="1">
            <a:prstTxWarp prst="textNoShape">
              <a:avLst/>
            </a:prstTxWarp>
            <a:spAutoFit/>
          </a:bodyPr>
          <a:lstStyle/>
          <a:p>
            <a:pPr defTabSz="207112" eaLnBrk="0" fontAlgn="base" hangingPunct="0">
              <a:spcBef>
                <a:spcPct val="0"/>
              </a:spcBef>
              <a:spcAft>
                <a:spcPct val="0"/>
              </a:spcAft>
            </a:pPr>
            <a:r>
              <a:rPr lang="en-US" altLang="en-US" sz="408" b="1" dirty="0">
                <a:latin typeface="Arial" panose="020B0604020202020204" pitchFamily="34" charset="0"/>
                <a:ea typeface="Calibri" panose="020F0502020204030204" pitchFamily="34" charset="0"/>
                <a:cs typeface="Arial" panose="020B0604020202020204" pitchFamily="34" charset="0"/>
              </a:rPr>
              <a:t>Table 1</a:t>
            </a:r>
            <a:r>
              <a:rPr lang="en-US" altLang="en-US" sz="408" dirty="0">
                <a:latin typeface="Arial" panose="020B0604020202020204" pitchFamily="34" charset="0"/>
                <a:ea typeface="Calibri" panose="020F0502020204030204" pitchFamily="34" charset="0"/>
                <a:cs typeface="Arial" panose="020B0604020202020204" pitchFamily="34" charset="0"/>
              </a:rPr>
              <a:t> Pre-MBCT-HIT and post-MBCT-HIT scores for the total SCS-SF and SCS-SF subscales </a:t>
            </a:r>
            <a:r>
              <a:rPr lang="en-US" altLang="en-US" sz="408" dirty="0" err="1">
                <a:latin typeface="Arial" panose="020B0604020202020204" pitchFamily="34" charset="0"/>
                <a:ea typeface="Calibri" panose="020F0502020204030204" pitchFamily="34" charset="0"/>
                <a:cs typeface="Arial" panose="020B0604020202020204" pitchFamily="34" charset="0"/>
              </a:rPr>
              <a:t>analysed</a:t>
            </a:r>
            <a:r>
              <a:rPr lang="en-US" altLang="en-US" sz="408" dirty="0">
                <a:latin typeface="Arial" panose="020B0604020202020204" pitchFamily="34" charset="0"/>
                <a:ea typeface="Calibri" panose="020F0502020204030204" pitchFamily="34" charset="0"/>
                <a:cs typeface="Arial" panose="020B0604020202020204" pitchFamily="34" charset="0"/>
              </a:rPr>
              <a:t> with matched pairs t tests (N= 22)</a:t>
            </a:r>
            <a:endParaRPr lang="en-US" altLang="en-US" sz="408" dirty="0"/>
          </a:p>
          <a:p>
            <a:pPr defTabSz="207112" eaLnBrk="0" fontAlgn="base" hangingPunct="0">
              <a:spcBef>
                <a:spcPct val="0"/>
              </a:spcBef>
              <a:spcAft>
                <a:spcPct val="0"/>
              </a:spcAft>
            </a:pPr>
            <a:r>
              <a:rPr lang="en-US" altLang="en-US" sz="408" u="sng" dirty="0">
                <a:latin typeface="Arial" panose="020B0604020202020204" pitchFamily="34" charset="0"/>
                <a:ea typeface="Calibri" panose="020F0502020204030204" pitchFamily="34" charset="0"/>
                <a:cs typeface="Arial" panose="020B0604020202020204" pitchFamily="34" charset="0"/>
              </a:rPr>
              <a:t>Table 1 results: </a:t>
            </a:r>
            <a:endParaRPr lang="en-US" altLang="en-US" sz="408" dirty="0"/>
          </a:p>
          <a:p>
            <a:pPr defTabSz="207112" eaLnBrk="0" fontAlgn="base" hangingPunct="0">
              <a:spcBef>
                <a:spcPct val="0"/>
              </a:spcBef>
              <a:spcAft>
                <a:spcPct val="0"/>
              </a:spcAft>
            </a:pPr>
            <a:r>
              <a:rPr lang="en-US" altLang="en-US" sz="408" dirty="0">
                <a:latin typeface="Arial" panose="020B0604020202020204" pitchFamily="34" charset="0"/>
                <a:ea typeface="Calibri" panose="020F0502020204030204" pitchFamily="34" charset="0"/>
                <a:cs typeface="Arial" panose="020B0604020202020204" pitchFamily="34" charset="0"/>
              </a:rPr>
              <a:t>Total score for Self-compassion scale post MBCT-HIT is significantly higher than pre MBCT-HIT measure. (p=0.050) </a:t>
            </a:r>
            <a:endParaRPr lang="en-US" altLang="en-US" sz="408" dirty="0"/>
          </a:p>
          <a:p>
            <a:pPr defTabSz="207112" eaLnBrk="0" fontAlgn="base" hangingPunct="0">
              <a:spcBef>
                <a:spcPct val="0"/>
              </a:spcBef>
              <a:spcAft>
                <a:spcPct val="0"/>
              </a:spcAft>
            </a:pPr>
            <a:r>
              <a:rPr lang="en-US" altLang="en-US" sz="408" dirty="0">
                <a:latin typeface="Arial" panose="020B0604020202020204" pitchFamily="34" charset="0"/>
                <a:ea typeface="Calibri" panose="020F0502020204030204" pitchFamily="34" charset="0"/>
                <a:cs typeface="Arial" panose="020B0604020202020204" pitchFamily="34" charset="0"/>
              </a:rPr>
              <a:t>Greatest increase in self-kindness following MBCT-HIT (30% change P=0.001 so highly significant). Self-judgement &amp; common humanity significant at P&lt;0.05 whilst remaining subscales were not statistically significant. *p &lt; .05. **p &lt; .01</a:t>
            </a:r>
            <a:endParaRPr lang="en-US" altLang="en-US" sz="408" dirty="0">
              <a:latin typeface="Arial" panose="020B0604020202020204" pitchFamily="34" charset="0"/>
            </a:endParaRPr>
          </a:p>
        </p:txBody>
      </p:sp>
      <p:graphicFrame>
        <p:nvGraphicFramePr>
          <p:cNvPr id="4" name="Table 3">
            <a:extLst>
              <a:ext uri="{FF2B5EF4-FFF2-40B4-BE49-F238E27FC236}">
                <a16:creationId xmlns:a16="http://schemas.microsoft.com/office/drawing/2014/main" id="{06FF2185-59C3-5244-B916-96B9F341214A}"/>
              </a:ext>
            </a:extLst>
          </p:cNvPr>
          <p:cNvGraphicFramePr>
            <a:graphicFrameLocks noGrp="1"/>
          </p:cNvGraphicFramePr>
          <p:nvPr/>
        </p:nvGraphicFramePr>
        <p:xfrm>
          <a:off x="2203830" y="3377397"/>
          <a:ext cx="2217727" cy="783438"/>
        </p:xfrm>
        <a:graphic>
          <a:graphicData uri="http://schemas.openxmlformats.org/drawingml/2006/table">
            <a:tbl>
              <a:tblPr firstRow="1" firstCol="1" bandRow="1">
                <a:tableStyleId>{5C22544A-7EE6-4342-B048-85BDC9FD1C3A}</a:tableStyleId>
              </a:tblPr>
              <a:tblGrid>
                <a:gridCol w="520875">
                  <a:extLst>
                    <a:ext uri="{9D8B030D-6E8A-4147-A177-3AD203B41FA5}">
                      <a16:colId xmlns:a16="http://schemas.microsoft.com/office/drawing/2014/main" val="2905777885"/>
                    </a:ext>
                  </a:extLst>
                </a:gridCol>
                <a:gridCol w="522020">
                  <a:extLst>
                    <a:ext uri="{9D8B030D-6E8A-4147-A177-3AD203B41FA5}">
                      <a16:colId xmlns:a16="http://schemas.microsoft.com/office/drawing/2014/main" val="1932261282"/>
                    </a:ext>
                  </a:extLst>
                </a:gridCol>
                <a:gridCol w="574337">
                  <a:extLst>
                    <a:ext uri="{9D8B030D-6E8A-4147-A177-3AD203B41FA5}">
                      <a16:colId xmlns:a16="http://schemas.microsoft.com/office/drawing/2014/main" val="3745851347"/>
                    </a:ext>
                  </a:extLst>
                </a:gridCol>
                <a:gridCol w="600495">
                  <a:extLst>
                    <a:ext uri="{9D8B030D-6E8A-4147-A177-3AD203B41FA5}">
                      <a16:colId xmlns:a16="http://schemas.microsoft.com/office/drawing/2014/main" val="3559534650"/>
                    </a:ext>
                  </a:extLst>
                </a:gridCol>
              </a:tblGrid>
              <a:tr h="165409">
                <a:tc>
                  <a:txBody>
                    <a:bodyPr/>
                    <a:lstStyle/>
                    <a:p>
                      <a:pPr algn="ctr">
                        <a:lnSpc>
                          <a:spcPct val="107000"/>
                        </a:lnSpc>
                        <a:spcAft>
                          <a:spcPts val="0"/>
                        </a:spcAft>
                      </a:pPr>
                      <a:r>
                        <a:rPr lang="en-GB" sz="300" dirty="0">
                          <a:effectLst/>
                        </a:rPr>
                        <a:t> </a:t>
                      </a:r>
                    </a:p>
                    <a:p>
                      <a:pPr algn="ctr">
                        <a:lnSpc>
                          <a:spcPct val="107000"/>
                        </a:lnSpc>
                        <a:spcAft>
                          <a:spcPts val="0"/>
                        </a:spcAft>
                      </a:pPr>
                      <a:r>
                        <a:rPr lang="en-GB" sz="300" dirty="0">
                          <a:effectLst/>
                        </a:rPr>
                        <a:t>Outcome</a:t>
                      </a:r>
                    </a:p>
                    <a:p>
                      <a:pPr algn="ctr">
                        <a:lnSpc>
                          <a:spcPct val="107000"/>
                        </a:lnSpc>
                        <a:spcAft>
                          <a:spcPts val="0"/>
                        </a:spcAft>
                      </a:pPr>
                      <a:r>
                        <a:rPr lang="en-GB" sz="300" dirty="0">
                          <a:effectLst/>
                        </a:rPr>
                        <a:t> </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a:effectLst/>
                        </a:rPr>
                        <a:t> </a:t>
                      </a:r>
                    </a:p>
                    <a:p>
                      <a:pPr algn="ctr">
                        <a:lnSpc>
                          <a:spcPct val="107000"/>
                        </a:lnSpc>
                        <a:spcAft>
                          <a:spcPts val="0"/>
                        </a:spcAft>
                      </a:pPr>
                      <a:r>
                        <a:rPr lang="en-GB" sz="300">
                          <a:effectLst/>
                        </a:rPr>
                        <a:t>Pre-mean (SD)</a:t>
                      </a:r>
                      <a:endParaRPr lang="en-GB" sz="3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a:effectLst/>
                        </a:rPr>
                        <a:t> </a:t>
                      </a:r>
                    </a:p>
                    <a:p>
                      <a:pPr algn="ctr">
                        <a:lnSpc>
                          <a:spcPct val="107000"/>
                        </a:lnSpc>
                        <a:spcAft>
                          <a:spcPts val="0"/>
                        </a:spcAft>
                      </a:pPr>
                      <a:r>
                        <a:rPr lang="en-GB" sz="300">
                          <a:effectLst/>
                        </a:rPr>
                        <a:t>Post- mean (SD)</a:t>
                      </a:r>
                      <a:endParaRPr lang="en-GB" sz="3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a:effectLst/>
                        </a:rPr>
                        <a:t> </a:t>
                      </a:r>
                    </a:p>
                    <a:p>
                      <a:pPr algn="ctr">
                        <a:lnSpc>
                          <a:spcPct val="107000"/>
                        </a:lnSpc>
                        <a:spcAft>
                          <a:spcPts val="0"/>
                        </a:spcAft>
                      </a:pPr>
                      <a:r>
                        <a:rPr lang="en-GB" sz="300">
                          <a:effectLst/>
                        </a:rPr>
                        <a:t>% change</a:t>
                      </a:r>
                      <a:endParaRPr lang="en-GB" sz="3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extLst>
                  <a:ext uri="{0D108BD9-81ED-4DB2-BD59-A6C34878D82A}">
                    <a16:rowId xmlns:a16="http://schemas.microsoft.com/office/drawing/2014/main" val="1992707212"/>
                  </a:ext>
                </a:extLst>
              </a:tr>
              <a:tr h="618029">
                <a:tc>
                  <a:txBody>
                    <a:bodyPr/>
                    <a:lstStyle/>
                    <a:p>
                      <a:pPr algn="l">
                        <a:lnSpc>
                          <a:spcPct val="107000"/>
                        </a:lnSpc>
                        <a:spcAft>
                          <a:spcPts val="0"/>
                        </a:spcAft>
                      </a:pPr>
                      <a:r>
                        <a:rPr lang="en-GB" sz="300" dirty="0">
                          <a:effectLst/>
                        </a:rPr>
                        <a:t> </a:t>
                      </a:r>
                    </a:p>
                    <a:p>
                      <a:pPr algn="l">
                        <a:lnSpc>
                          <a:spcPct val="107000"/>
                        </a:lnSpc>
                        <a:spcAft>
                          <a:spcPts val="0"/>
                        </a:spcAft>
                      </a:pPr>
                      <a:r>
                        <a:rPr lang="en-GB" sz="300" dirty="0">
                          <a:effectLst/>
                        </a:rPr>
                        <a:t>Observe </a:t>
                      </a:r>
                    </a:p>
                    <a:p>
                      <a:pPr algn="l">
                        <a:lnSpc>
                          <a:spcPct val="107000"/>
                        </a:lnSpc>
                        <a:spcAft>
                          <a:spcPts val="0"/>
                        </a:spcAft>
                      </a:pPr>
                      <a:r>
                        <a:rPr lang="en-GB" sz="300" dirty="0">
                          <a:effectLst/>
                        </a:rPr>
                        <a:t> </a:t>
                      </a:r>
                    </a:p>
                    <a:p>
                      <a:pPr algn="l">
                        <a:lnSpc>
                          <a:spcPct val="107000"/>
                        </a:lnSpc>
                        <a:spcAft>
                          <a:spcPts val="0"/>
                        </a:spcAft>
                      </a:pPr>
                      <a:r>
                        <a:rPr lang="en-GB" sz="300" dirty="0">
                          <a:effectLst/>
                        </a:rPr>
                        <a:t>Describe</a:t>
                      </a:r>
                    </a:p>
                    <a:p>
                      <a:pPr algn="l">
                        <a:lnSpc>
                          <a:spcPct val="107000"/>
                        </a:lnSpc>
                        <a:spcAft>
                          <a:spcPts val="0"/>
                        </a:spcAft>
                      </a:pPr>
                      <a:r>
                        <a:rPr lang="en-GB" sz="300" dirty="0">
                          <a:effectLst/>
                        </a:rPr>
                        <a:t> </a:t>
                      </a:r>
                    </a:p>
                    <a:p>
                      <a:pPr algn="l">
                        <a:lnSpc>
                          <a:spcPct val="107000"/>
                        </a:lnSpc>
                        <a:spcAft>
                          <a:spcPts val="0"/>
                        </a:spcAft>
                      </a:pPr>
                      <a:r>
                        <a:rPr lang="en-GB" sz="300" dirty="0">
                          <a:effectLst/>
                        </a:rPr>
                        <a:t>Act aware</a:t>
                      </a:r>
                    </a:p>
                    <a:p>
                      <a:pPr algn="l">
                        <a:lnSpc>
                          <a:spcPct val="107000"/>
                        </a:lnSpc>
                        <a:spcAft>
                          <a:spcPts val="0"/>
                        </a:spcAft>
                      </a:pPr>
                      <a:r>
                        <a:rPr lang="en-GB" sz="300" dirty="0">
                          <a:effectLst/>
                        </a:rPr>
                        <a:t> </a:t>
                      </a:r>
                    </a:p>
                    <a:p>
                      <a:pPr algn="l">
                        <a:lnSpc>
                          <a:spcPct val="107000"/>
                        </a:lnSpc>
                        <a:spcAft>
                          <a:spcPts val="0"/>
                        </a:spcAft>
                      </a:pPr>
                      <a:r>
                        <a:rPr lang="en-GB" sz="300" dirty="0">
                          <a:effectLst/>
                        </a:rPr>
                        <a:t>Non-judge</a:t>
                      </a:r>
                    </a:p>
                    <a:p>
                      <a:pPr algn="l">
                        <a:lnSpc>
                          <a:spcPct val="107000"/>
                        </a:lnSpc>
                        <a:spcAft>
                          <a:spcPts val="0"/>
                        </a:spcAft>
                      </a:pPr>
                      <a:r>
                        <a:rPr lang="en-GB" sz="300" dirty="0">
                          <a:effectLst/>
                        </a:rPr>
                        <a:t> </a:t>
                      </a:r>
                    </a:p>
                    <a:p>
                      <a:pPr algn="l">
                        <a:lnSpc>
                          <a:spcPct val="107000"/>
                        </a:lnSpc>
                        <a:spcAft>
                          <a:spcPts val="0"/>
                        </a:spcAft>
                      </a:pPr>
                      <a:r>
                        <a:rPr lang="en-GB" sz="300" dirty="0">
                          <a:effectLst/>
                        </a:rPr>
                        <a:t>Non-react </a:t>
                      </a:r>
                    </a:p>
                    <a:p>
                      <a:pPr algn="l">
                        <a:lnSpc>
                          <a:spcPct val="107000"/>
                        </a:lnSpc>
                        <a:spcAft>
                          <a:spcPts val="0"/>
                        </a:spcAft>
                      </a:pPr>
                      <a:r>
                        <a:rPr lang="en-GB" sz="300" dirty="0">
                          <a:effectLst/>
                        </a:rPr>
                        <a:t> </a:t>
                      </a:r>
                    </a:p>
                    <a:p>
                      <a:pPr algn="l">
                        <a:lnSpc>
                          <a:spcPct val="107000"/>
                        </a:lnSpc>
                        <a:spcAft>
                          <a:spcPts val="0"/>
                        </a:spcAft>
                      </a:pPr>
                      <a:r>
                        <a:rPr lang="en-GB" sz="300" dirty="0">
                          <a:effectLst/>
                        </a:rPr>
                        <a:t> </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dirty="0">
                          <a:effectLst/>
                        </a:rPr>
                        <a:t> </a:t>
                      </a:r>
                    </a:p>
                    <a:p>
                      <a:pPr algn="ctr">
                        <a:lnSpc>
                          <a:spcPct val="107000"/>
                        </a:lnSpc>
                        <a:spcAft>
                          <a:spcPts val="0"/>
                        </a:spcAft>
                      </a:pPr>
                      <a:r>
                        <a:rPr lang="en-GB" sz="300" dirty="0">
                          <a:effectLst/>
                        </a:rPr>
                        <a:t>12.52 (3.91)</a:t>
                      </a:r>
                    </a:p>
                    <a:p>
                      <a:pPr algn="ctr">
                        <a:lnSpc>
                          <a:spcPct val="107000"/>
                        </a:lnSpc>
                        <a:spcAft>
                          <a:spcPts val="0"/>
                        </a:spcAft>
                      </a:pPr>
                      <a:r>
                        <a:rPr lang="en-GB" sz="300" dirty="0">
                          <a:effectLst/>
                        </a:rPr>
                        <a:t> </a:t>
                      </a:r>
                    </a:p>
                    <a:p>
                      <a:pPr algn="ctr">
                        <a:lnSpc>
                          <a:spcPct val="107000"/>
                        </a:lnSpc>
                        <a:spcAft>
                          <a:spcPts val="0"/>
                        </a:spcAft>
                      </a:pPr>
                      <a:r>
                        <a:rPr lang="en-GB" sz="300" dirty="0">
                          <a:effectLst/>
                        </a:rPr>
                        <a:t>15.52 (3.42)</a:t>
                      </a:r>
                    </a:p>
                    <a:p>
                      <a:pPr algn="l">
                        <a:lnSpc>
                          <a:spcPct val="107000"/>
                        </a:lnSpc>
                        <a:spcAft>
                          <a:spcPts val="0"/>
                        </a:spcAft>
                      </a:pPr>
                      <a:r>
                        <a:rPr lang="en-GB" sz="300" dirty="0">
                          <a:effectLst/>
                        </a:rPr>
                        <a:t> </a:t>
                      </a:r>
                    </a:p>
                    <a:p>
                      <a:pPr algn="ctr">
                        <a:lnSpc>
                          <a:spcPct val="107000"/>
                        </a:lnSpc>
                        <a:spcAft>
                          <a:spcPts val="0"/>
                        </a:spcAft>
                      </a:pPr>
                      <a:r>
                        <a:rPr lang="en-GB" sz="300" dirty="0">
                          <a:effectLst/>
                        </a:rPr>
                        <a:t>13.22 (3.93)</a:t>
                      </a:r>
                    </a:p>
                    <a:p>
                      <a:pPr algn="l">
                        <a:lnSpc>
                          <a:spcPct val="107000"/>
                        </a:lnSpc>
                        <a:spcAft>
                          <a:spcPts val="0"/>
                        </a:spcAft>
                      </a:pPr>
                      <a:r>
                        <a:rPr lang="en-GB" sz="300" dirty="0">
                          <a:effectLst/>
                        </a:rPr>
                        <a:t> </a:t>
                      </a:r>
                    </a:p>
                    <a:p>
                      <a:pPr algn="ctr">
                        <a:lnSpc>
                          <a:spcPct val="107000"/>
                        </a:lnSpc>
                        <a:spcAft>
                          <a:spcPts val="0"/>
                        </a:spcAft>
                      </a:pPr>
                      <a:r>
                        <a:rPr lang="en-GB" sz="300" dirty="0">
                          <a:effectLst/>
                        </a:rPr>
                        <a:t>13.13 (3.62)</a:t>
                      </a:r>
                    </a:p>
                    <a:p>
                      <a:pPr algn="l">
                        <a:lnSpc>
                          <a:spcPct val="107000"/>
                        </a:lnSpc>
                        <a:spcAft>
                          <a:spcPts val="0"/>
                        </a:spcAft>
                      </a:pPr>
                      <a:r>
                        <a:rPr lang="en-GB" sz="300" dirty="0">
                          <a:effectLst/>
                        </a:rPr>
                        <a:t> </a:t>
                      </a:r>
                    </a:p>
                    <a:p>
                      <a:pPr algn="ctr">
                        <a:lnSpc>
                          <a:spcPct val="107000"/>
                        </a:lnSpc>
                        <a:spcAft>
                          <a:spcPts val="0"/>
                        </a:spcAft>
                      </a:pPr>
                      <a:r>
                        <a:rPr lang="en-GB" sz="300" dirty="0">
                          <a:effectLst/>
                        </a:rPr>
                        <a:t>13.43 (4.12)</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dirty="0">
                          <a:effectLst/>
                        </a:rPr>
                        <a:t> </a:t>
                      </a:r>
                    </a:p>
                    <a:p>
                      <a:pPr algn="l">
                        <a:lnSpc>
                          <a:spcPct val="107000"/>
                        </a:lnSpc>
                        <a:spcAft>
                          <a:spcPts val="0"/>
                        </a:spcAft>
                      </a:pPr>
                      <a:r>
                        <a:rPr lang="en-GB" sz="300" dirty="0">
                          <a:effectLst/>
                        </a:rPr>
                        <a:t>             14.00 (4.03)*</a:t>
                      </a:r>
                    </a:p>
                    <a:p>
                      <a:pPr algn="l">
                        <a:lnSpc>
                          <a:spcPct val="107000"/>
                        </a:lnSpc>
                        <a:spcAft>
                          <a:spcPts val="0"/>
                        </a:spcAft>
                      </a:pPr>
                      <a:r>
                        <a:rPr lang="en-GB" sz="300" dirty="0">
                          <a:effectLst/>
                        </a:rPr>
                        <a:t> </a:t>
                      </a:r>
                    </a:p>
                    <a:p>
                      <a:pPr algn="ctr">
                        <a:lnSpc>
                          <a:spcPct val="107000"/>
                        </a:lnSpc>
                        <a:spcAft>
                          <a:spcPts val="0"/>
                        </a:spcAft>
                      </a:pPr>
                      <a:r>
                        <a:rPr lang="en-GB" sz="300" dirty="0">
                          <a:effectLst/>
                        </a:rPr>
                        <a:t>17.91 (4.75)**</a:t>
                      </a:r>
                    </a:p>
                    <a:p>
                      <a:pPr algn="l">
                        <a:lnSpc>
                          <a:spcPct val="107000"/>
                        </a:lnSpc>
                        <a:spcAft>
                          <a:spcPts val="0"/>
                        </a:spcAft>
                      </a:pPr>
                      <a:r>
                        <a:rPr lang="en-GB" sz="300" dirty="0">
                          <a:effectLst/>
                        </a:rPr>
                        <a:t> </a:t>
                      </a:r>
                    </a:p>
                    <a:p>
                      <a:pPr algn="ctr">
                        <a:lnSpc>
                          <a:spcPct val="107000"/>
                        </a:lnSpc>
                        <a:spcAft>
                          <a:spcPts val="0"/>
                        </a:spcAft>
                      </a:pPr>
                      <a:r>
                        <a:rPr lang="en-GB" sz="300" dirty="0">
                          <a:effectLst/>
                        </a:rPr>
                        <a:t>   16.83 (2.96)***</a:t>
                      </a:r>
                    </a:p>
                    <a:p>
                      <a:pPr algn="l">
                        <a:lnSpc>
                          <a:spcPct val="107000"/>
                        </a:lnSpc>
                        <a:spcAft>
                          <a:spcPts val="0"/>
                        </a:spcAft>
                      </a:pPr>
                      <a:r>
                        <a:rPr lang="en-GB" sz="300" dirty="0">
                          <a:effectLst/>
                        </a:rPr>
                        <a:t> </a:t>
                      </a:r>
                    </a:p>
                    <a:p>
                      <a:pPr algn="ctr">
                        <a:lnSpc>
                          <a:spcPct val="107000"/>
                        </a:lnSpc>
                        <a:spcAft>
                          <a:spcPts val="0"/>
                        </a:spcAft>
                      </a:pPr>
                      <a:r>
                        <a:rPr lang="en-GB" sz="300" dirty="0">
                          <a:effectLst/>
                        </a:rPr>
                        <a:t>   17.13 (3.53)***</a:t>
                      </a:r>
                    </a:p>
                    <a:p>
                      <a:pPr algn="l">
                        <a:lnSpc>
                          <a:spcPct val="107000"/>
                        </a:lnSpc>
                        <a:spcAft>
                          <a:spcPts val="0"/>
                        </a:spcAft>
                      </a:pPr>
                      <a:r>
                        <a:rPr lang="en-GB" sz="300" dirty="0">
                          <a:effectLst/>
                        </a:rPr>
                        <a:t>  </a:t>
                      </a:r>
                    </a:p>
                    <a:p>
                      <a:pPr algn="ctr">
                        <a:lnSpc>
                          <a:spcPct val="107000"/>
                        </a:lnSpc>
                        <a:spcAft>
                          <a:spcPts val="0"/>
                        </a:spcAft>
                      </a:pPr>
                      <a:r>
                        <a:rPr lang="en-GB" sz="300" dirty="0">
                          <a:effectLst/>
                        </a:rPr>
                        <a:t>16.43 (3.88)*</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300" dirty="0">
                          <a:effectLst/>
                        </a:rPr>
                        <a:t> </a:t>
                      </a:r>
                    </a:p>
                    <a:p>
                      <a:pPr algn="ctr">
                        <a:lnSpc>
                          <a:spcPct val="107000"/>
                        </a:lnSpc>
                        <a:spcAft>
                          <a:spcPts val="0"/>
                        </a:spcAft>
                      </a:pPr>
                      <a:r>
                        <a:rPr lang="en-GB" sz="300" dirty="0">
                          <a:effectLst/>
                        </a:rPr>
                        <a:t>12%</a:t>
                      </a:r>
                    </a:p>
                    <a:p>
                      <a:pPr algn="ctr">
                        <a:lnSpc>
                          <a:spcPct val="107000"/>
                        </a:lnSpc>
                        <a:spcAft>
                          <a:spcPts val="0"/>
                        </a:spcAft>
                      </a:pPr>
                      <a:r>
                        <a:rPr lang="en-GB" sz="300" dirty="0">
                          <a:effectLst/>
                        </a:rPr>
                        <a:t> </a:t>
                      </a:r>
                    </a:p>
                    <a:p>
                      <a:pPr algn="ctr">
                        <a:lnSpc>
                          <a:spcPct val="107000"/>
                        </a:lnSpc>
                        <a:spcAft>
                          <a:spcPts val="0"/>
                        </a:spcAft>
                      </a:pPr>
                      <a:r>
                        <a:rPr lang="en-GB" sz="300" dirty="0">
                          <a:effectLst/>
                        </a:rPr>
                        <a:t>15%</a:t>
                      </a:r>
                    </a:p>
                    <a:p>
                      <a:pPr algn="ctr">
                        <a:lnSpc>
                          <a:spcPct val="107000"/>
                        </a:lnSpc>
                        <a:spcAft>
                          <a:spcPts val="0"/>
                        </a:spcAft>
                      </a:pPr>
                      <a:r>
                        <a:rPr lang="en-GB" sz="300" dirty="0">
                          <a:effectLst/>
                        </a:rPr>
                        <a:t> </a:t>
                      </a:r>
                    </a:p>
                    <a:p>
                      <a:pPr algn="ctr">
                        <a:lnSpc>
                          <a:spcPct val="107000"/>
                        </a:lnSpc>
                        <a:spcAft>
                          <a:spcPts val="0"/>
                        </a:spcAft>
                      </a:pPr>
                      <a:r>
                        <a:rPr lang="en-GB" sz="300" dirty="0">
                          <a:effectLst/>
                        </a:rPr>
                        <a:t>27%</a:t>
                      </a:r>
                    </a:p>
                    <a:p>
                      <a:pPr algn="l">
                        <a:lnSpc>
                          <a:spcPct val="107000"/>
                        </a:lnSpc>
                        <a:spcAft>
                          <a:spcPts val="0"/>
                        </a:spcAft>
                      </a:pPr>
                      <a:r>
                        <a:rPr lang="en-GB" sz="300" dirty="0">
                          <a:effectLst/>
                        </a:rPr>
                        <a:t> </a:t>
                      </a:r>
                    </a:p>
                    <a:p>
                      <a:pPr algn="ctr">
                        <a:lnSpc>
                          <a:spcPct val="107000"/>
                        </a:lnSpc>
                        <a:spcAft>
                          <a:spcPts val="0"/>
                        </a:spcAft>
                      </a:pPr>
                      <a:r>
                        <a:rPr lang="en-GB" sz="300" dirty="0">
                          <a:effectLst/>
                        </a:rPr>
                        <a:t>30%</a:t>
                      </a:r>
                    </a:p>
                    <a:p>
                      <a:pPr algn="l">
                        <a:lnSpc>
                          <a:spcPct val="107000"/>
                        </a:lnSpc>
                        <a:spcAft>
                          <a:spcPts val="0"/>
                        </a:spcAft>
                      </a:pPr>
                      <a:r>
                        <a:rPr lang="en-GB" sz="300" dirty="0">
                          <a:effectLst/>
                        </a:rPr>
                        <a:t> </a:t>
                      </a:r>
                    </a:p>
                    <a:p>
                      <a:pPr algn="ctr">
                        <a:lnSpc>
                          <a:spcPct val="107000"/>
                        </a:lnSpc>
                        <a:spcAft>
                          <a:spcPts val="0"/>
                        </a:spcAft>
                      </a:pPr>
                      <a:r>
                        <a:rPr lang="en-GB" sz="300" dirty="0">
                          <a:effectLst/>
                        </a:rPr>
                        <a:t>22%</a:t>
                      </a: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extLst>
                  <a:ext uri="{0D108BD9-81ED-4DB2-BD59-A6C34878D82A}">
                    <a16:rowId xmlns:a16="http://schemas.microsoft.com/office/drawing/2014/main" val="3760060626"/>
                  </a:ext>
                </a:extLst>
              </a:tr>
            </a:tbl>
          </a:graphicData>
        </a:graphic>
      </p:graphicFrame>
      <p:sp>
        <p:nvSpPr>
          <p:cNvPr id="11" name="Rectangle 2">
            <a:extLst>
              <a:ext uri="{FF2B5EF4-FFF2-40B4-BE49-F238E27FC236}">
                <a16:creationId xmlns:a16="http://schemas.microsoft.com/office/drawing/2014/main" id="{FC89B513-54AE-E649-9DBE-EEFB2F82EA2A}"/>
              </a:ext>
            </a:extLst>
          </p:cNvPr>
          <p:cNvSpPr>
            <a:spLocks noChangeArrowheads="1"/>
          </p:cNvSpPr>
          <p:nvPr/>
        </p:nvSpPr>
        <p:spPr bwMode="auto">
          <a:xfrm>
            <a:off x="2164893" y="2798242"/>
            <a:ext cx="2332470" cy="523105"/>
          </a:xfrm>
          <a:prstGeom prst="rect">
            <a:avLst/>
          </a:prstGeom>
          <a:solidFill>
            <a:srgbClr val="FBFCB0"/>
          </a:solidFill>
          <a:ln>
            <a:noFill/>
          </a:ln>
          <a:effectLst/>
        </p:spPr>
        <p:txBody>
          <a:bodyPr vert="horz" wrap="square" lIns="20713" tIns="10357" rIns="20713" bIns="10357" numCol="1" anchor="ctr" anchorCtr="0" compatLnSpc="1">
            <a:prstTxWarp prst="textNoShape">
              <a:avLst/>
            </a:prstTxWarp>
            <a:spAutoFit/>
          </a:bodyPr>
          <a:lstStyle/>
          <a:p>
            <a:pPr defTabSz="207112" eaLnBrk="0" fontAlgn="base" hangingPunct="0">
              <a:spcBef>
                <a:spcPct val="0"/>
              </a:spcBef>
              <a:spcAft>
                <a:spcPct val="0"/>
              </a:spcAft>
            </a:pPr>
            <a:r>
              <a:rPr lang="en-US" altLang="en-US" sz="408" b="1" dirty="0">
                <a:latin typeface="Arial" panose="020B0604020202020204" pitchFamily="34" charset="0"/>
                <a:ea typeface="Calibri" panose="020F0502020204030204" pitchFamily="34" charset="0"/>
                <a:cs typeface="Arial" panose="020B0604020202020204" pitchFamily="34" charset="0"/>
              </a:rPr>
              <a:t>Table 2</a:t>
            </a:r>
            <a:r>
              <a:rPr lang="en-US" altLang="en-US" sz="408" dirty="0">
                <a:latin typeface="Arial" panose="020B0604020202020204" pitchFamily="34" charset="0"/>
                <a:ea typeface="Calibri" panose="020F0502020204030204" pitchFamily="34" charset="0"/>
                <a:cs typeface="Arial" panose="020B0604020202020204" pitchFamily="34" charset="0"/>
              </a:rPr>
              <a:t> Pre-MBCT-HIT and post-MBCT-HIT scores for the total FFMQ-SF and subscales </a:t>
            </a:r>
            <a:r>
              <a:rPr lang="en-US" altLang="en-US" sz="408" dirty="0" err="1">
                <a:latin typeface="Arial" panose="020B0604020202020204" pitchFamily="34" charset="0"/>
                <a:ea typeface="Calibri" panose="020F0502020204030204" pitchFamily="34" charset="0"/>
                <a:cs typeface="Arial" panose="020B0604020202020204" pitchFamily="34" charset="0"/>
              </a:rPr>
              <a:t>analysed</a:t>
            </a:r>
            <a:r>
              <a:rPr lang="en-US" altLang="en-US" sz="408" dirty="0">
                <a:latin typeface="Arial" panose="020B0604020202020204" pitchFamily="34" charset="0"/>
                <a:ea typeface="Calibri" panose="020F0502020204030204" pitchFamily="34" charset="0"/>
                <a:cs typeface="Arial" panose="020B0604020202020204" pitchFamily="34" charset="0"/>
              </a:rPr>
              <a:t> with matched pairs t tests</a:t>
            </a:r>
            <a:endParaRPr lang="en-US" altLang="en-US" sz="408" dirty="0"/>
          </a:p>
          <a:p>
            <a:pPr defTabSz="207112" eaLnBrk="0" fontAlgn="base" hangingPunct="0">
              <a:spcBef>
                <a:spcPct val="0"/>
              </a:spcBef>
              <a:spcAft>
                <a:spcPct val="0"/>
              </a:spcAft>
            </a:pPr>
            <a:r>
              <a:rPr lang="en-US" altLang="en-US" sz="408" dirty="0">
                <a:latin typeface="Arial" panose="020B0604020202020204" pitchFamily="34" charset="0"/>
                <a:ea typeface="Calibri" panose="020F0502020204030204" pitchFamily="34" charset="0"/>
                <a:cs typeface="Arial" panose="020B0604020202020204" pitchFamily="34" charset="0"/>
              </a:rPr>
              <a:t> (N= 23)</a:t>
            </a:r>
            <a:endParaRPr lang="en-US" altLang="en-US" sz="408" dirty="0"/>
          </a:p>
          <a:p>
            <a:pPr defTabSz="207112" eaLnBrk="0" fontAlgn="base" hangingPunct="0">
              <a:spcBef>
                <a:spcPct val="0"/>
              </a:spcBef>
              <a:spcAft>
                <a:spcPct val="0"/>
              </a:spcAft>
            </a:pPr>
            <a:r>
              <a:rPr lang="en-US" altLang="en-US" sz="408" u="sng" dirty="0">
                <a:latin typeface="Arial" panose="020B0604020202020204" pitchFamily="34" charset="0"/>
                <a:ea typeface="Calibri" panose="020F0502020204030204" pitchFamily="34" charset="0"/>
                <a:cs typeface="Arial" panose="020B0604020202020204" pitchFamily="34" charset="0"/>
              </a:rPr>
              <a:t>Table 2 results</a:t>
            </a:r>
            <a:r>
              <a:rPr lang="en-US" altLang="en-US" sz="408" dirty="0">
                <a:latin typeface="Arial" panose="020B0604020202020204" pitchFamily="34" charset="0"/>
                <a:ea typeface="Calibri" panose="020F0502020204030204" pitchFamily="34" charset="0"/>
                <a:cs typeface="Arial" panose="020B0604020202020204" pitchFamily="34" charset="0"/>
              </a:rPr>
              <a:t>: The greatest increase shows in non-judge facet (38%) which reflects loving oneself aspect (highly significant as P&lt;0.001). Act aware (acting mindfully) follows with 35% increase after MBCT-HIT </a:t>
            </a:r>
            <a:r>
              <a:rPr lang="en-US" altLang="en-US" sz="408" dirty="0" err="1">
                <a:latin typeface="Arial" panose="020B0604020202020204" pitchFamily="34" charset="0"/>
                <a:ea typeface="Calibri" panose="020F0502020204030204" pitchFamily="34" charset="0"/>
                <a:cs typeface="Arial" panose="020B0604020202020204" pitchFamily="34" charset="0"/>
              </a:rPr>
              <a:t>programme</a:t>
            </a:r>
            <a:r>
              <a:rPr lang="en-US" altLang="en-US" sz="408" dirty="0">
                <a:latin typeface="Arial" panose="020B0604020202020204" pitchFamily="34" charset="0"/>
                <a:ea typeface="Calibri" panose="020F0502020204030204" pitchFamily="34" charset="0"/>
                <a:cs typeface="Arial" panose="020B0604020202020204" pitchFamily="34" charset="0"/>
              </a:rPr>
              <a:t> also highly significant change (p&lt;0.001). Describe &amp; non-react facets also show significant change while </a:t>
            </a:r>
            <a:r>
              <a:rPr lang="en-US" altLang="en-US" sz="408" dirty="0">
                <a:latin typeface="Calibri" panose="020F0502020204030204" pitchFamily="34" charset="0"/>
                <a:ea typeface="Calibri" panose="020F0502020204030204" pitchFamily="34" charset="0"/>
                <a:cs typeface="Arial" panose="020B0604020202020204" pitchFamily="34" charset="0"/>
              </a:rPr>
              <a:t>‘</a:t>
            </a:r>
            <a:r>
              <a:rPr lang="en-US" altLang="en-US" sz="408" dirty="0">
                <a:latin typeface="Arial" panose="020B0604020202020204" pitchFamily="34" charset="0"/>
                <a:ea typeface="Calibri" panose="020F0502020204030204" pitchFamily="34" charset="0"/>
                <a:cs typeface="Arial" panose="020B0604020202020204" pitchFamily="34" charset="0"/>
              </a:rPr>
              <a:t>Observe</a:t>
            </a:r>
            <a:r>
              <a:rPr lang="en-US" altLang="en-US" sz="408" dirty="0">
                <a:latin typeface="Calibri" panose="020F0502020204030204" pitchFamily="34" charset="0"/>
                <a:ea typeface="Calibri" panose="020F0502020204030204" pitchFamily="34" charset="0"/>
                <a:cs typeface="Arial" panose="020B0604020202020204" pitchFamily="34" charset="0"/>
              </a:rPr>
              <a:t>’</a:t>
            </a:r>
            <a:r>
              <a:rPr lang="en-US" altLang="en-US" sz="408" dirty="0">
                <a:latin typeface="Arial" panose="020B0604020202020204" pitchFamily="34" charset="0"/>
                <a:ea typeface="Calibri" panose="020F0502020204030204" pitchFamily="34" charset="0"/>
                <a:cs typeface="Arial" panose="020B0604020202020204" pitchFamily="34" charset="0"/>
              </a:rPr>
              <a:t> remains as only facet that the change is not significant. *p &lt; .05. **p &lt; .01 ***P&lt;.001</a:t>
            </a:r>
            <a:endParaRPr lang="en-US" altLang="en-US" sz="408" dirty="0">
              <a:latin typeface="Arial" panose="020B0604020202020204" pitchFamily="34" charset="0"/>
            </a:endParaRPr>
          </a:p>
        </p:txBody>
      </p:sp>
      <p:graphicFrame>
        <p:nvGraphicFramePr>
          <p:cNvPr id="13" name="Table 12">
            <a:extLst>
              <a:ext uri="{FF2B5EF4-FFF2-40B4-BE49-F238E27FC236}">
                <a16:creationId xmlns:a16="http://schemas.microsoft.com/office/drawing/2014/main" id="{6C5AA313-24A2-0943-84E5-5A2380331DE1}"/>
              </a:ext>
            </a:extLst>
          </p:cNvPr>
          <p:cNvGraphicFramePr>
            <a:graphicFrameLocks noGrp="1"/>
          </p:cNvGraphicFramePr>
          <p:nvPr/>
        </p:nvGraphicFramePr>
        <p:xfrm>
          <a:off x="2258405" y="4649746"/>
          <a:ext cx="1775651" cy="450025"/>
        </p:xfrm>
        <a:graphic>
          <a:graphicData uri="http://schemas.openxmlformats.org/drawingml/2006/table">
            <a:tbl>
              <a:tblPr firstRow="1" firstCol="1" bandRow="1">
                <a:tableStyleId>{5C22544A-7EE6-4342-B048-85BDC9FD1C3A}</a:tableStyleId>
              </a:tblPr>
              <a:tblGrid>
                <a:gridCol w="337406">
                  <a:extLst>
                    <a:ext uri="{9D8B030D-6E8A-4147-A177-3AD203B41FA5}">
                      <a16:colId xmlns:a16="http://schemas.microsoft.com/office/drawing/2014/main" val="191852185"/>
                    </a:ext>
                  </a:extLst>
                </a:gridCol>
                <a:gridCol w="497787">
                  <a:extLst>
                    <a:ext uri="{9D8B030D-6E8A-4147-A177-3AD203B41FA5}">
                      <a16:colId xmlns:a16="http://schemas.microsoft.com/office/drawing/2014/main" val="1589437837"/>
                    </a:ext>
                  </a:extLst>
                </a:gridCol>
                <a:gridCol w="459835">
                  <a:extLst>
                    <a:ext uri="{9D8B030D-6E8A-4147-A177-3AD203B41FA5}">
                      <a16:colId xmlns:a16="http://schemas.microsoft.com/office/drawing/2014/main" val="2740927460"/>
                    </a:ext>
                  </a:extLst>
                </a:gridCol>
                <a:gridCol w="480623">
                  <a:extLst>
                    <a:ext uri="{9D8B030D-6E8A-4147-A177-3AD203B41FA5}">
                      <a16:colId xmlns:a16="http://schemas.microsoft.com/office/drawing/2014/main" val="3518758316"/>
                    </a:ext>
                  </a:extLst>
                </a:gridCol>
              </a:tblGrid>
              <a:tr h="174437">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Outcome</a:t>
                      </a:r>
                    </a:p>
                    <a:p>
                      <a:pPr algn="ct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Pre-mean (SD)</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Post- mean (SD)</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a:effectLst/>
                        </a:rPr>
                        <a:t> </a:t>
                      </a:r>
                    </a:p>
                    <a:p>
                      <a:pPr algn="ctr">
                        <a:lnSpc>
                          <a:spcPct val="107000"/>
                        </a:lnSpc>
                        <a:spcAft>
                          <a:spcPts val="0"/>
                        </a:spcAft>
                      </a:pPr>
                      <a:r>
                        <a:rPr lang="en-GB" sz="400">
                          <a:effectLst/>
                        </a:rPr>
                        <a:t>% change</a:t>
                      </a:r>
                      <a:endParaRPr lang="en-GB" sz="4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extLst>
                  <a:ext uri="{0D108BD9-81ED-4DB2-BD59-A6C34878D82A}">
                    <a16:rowId xmlns:a16="http://schemas.microsoft.com/office/drawing/2014/main" val="2788346474"/>
                  </a:ext>
                </a:extLst>
              </a:tr>
              <a:tr h="174437">
                <a:tc>
                  <a:txBody>
                    <a:bodyPr/>
                    <a:lstStyle/>
                    <a:p>
                      <a:pPr algn="l">
                        <a:lnSpc>
                          <a:spcPct val="107000"/>
                        </a:lnSpc>
                        <a:spcAft>
                          <a:spcPts val="0"/>
                        </a:spcAft>
                      </a:pPr>
                      <a:r>
                        <a:rPr lang="en-GB" sz="400">
                          <a:effectLst/>
                        </a:rPr>
                        <a:t> </a:t>
                      </a:r>
                    </a:p>
                    <a:p>
                      <a:pPr algn="l">
                        <a:lnSpc>
                          <a:spcPct val="107000"/>
                        </a:lnSpc>
                        <a:spcAft>
                          <a:spcPts val="0"/>
                        </a:spcAft>
                        <a:tabLst>
                          <a:tab pos="829945" algn="ctr"/>
                          <a:tab pos="1659890" algn="r"/>
                        </a:tabLst>
                      </a:pPr>
                      <a:r>
                        <a:rPr lang="en-GB" sz="400">
                          <a:effectLst/>
                        </a:rPr>
                        <a:t>	CORE-10	</a:t>
                      </a:r>
                    </a:p>
                    <a:p>
                      <a:pPr algn="l">
                        <a:lnSpc>
                          <a:spcPct val="107000"/>
                        </a:lnSpc>
                        <a:spcAft>
                          <a:spcPts val="0"/>
                        </a:spcAft>
                        <a:tabLst>
                          <a:tab pos="829945" algn="ctr"/>
                          <a:tab pos="1659890" algn="r"/>
                        </a:tabLst>
                      </a:pPr>
                      <a:r>
                        <a:rPr lang="en-GB" sz="400">
                          <a:effectLst/>
                        </a:rPr>
                        <a:t> </a:t>
                      </a:r>
                      <a:endParaRPr lang="en-GB" sz="4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a:effectLst/>
                        </a:rPr>
                        <a:t> </a:t>
                      </a:r>
                    </a:p>
                    <a:p>
                      <a:pPr algn="ctr">
                        <a:lnSpc>
                          <a:spcPct val="107000"/>
                        </a:lnSpc>
                        <a:spcAft>
                          <a:spcPts val="0"/>
                        </a:spcAft>
                      </a:pPr>
                      <a:r>
                        <a:rPr lang="en-GB" sz="400">
                          <a:effectLst/>
                        </a:rPr>
                        <a:t>9.35 (4.16)</a:t>
                      </a:r>
                      <a:endParaRPr lang="en-GB" sz="4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7.61 (5.37)</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-18%</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extLst>
                  <a:ext uri="{0D108BD9-81ED-4DB2-BD59-A6C34878D82A}">
                    <a16:rowId xmlns:a16="http://schemas.microsoft.com/office/drawing/2014/main" val="4091571262"/>
                  </a:ext>
                </a:extLst>
              </a:tr>
            </a:tbl>
          </a:graphicData>
        </a:graphic>
      </p:graphicFrame>
      <p:sp>
        <p:nvSpPr>
          <p:cNvPr id="17" name="Rectangle 16">
            <a:extLst>
              <a:ext uri="{FF2B5EF4-FFF2-40B4-BE49-F238E27FC236}">
                <a16:creationId xmlns:a16="http://schemas.microsoft.com/office/drawing/2014/main" id="{D2106DB4-8428-6045-BFAB-6D97C7582E81}"/>
              </a:ext>
            </a:extLst>
          </p:cNvPr>
          <p:cNvSpPr/>
          <p:nvPr/>
        </p:nvSpPr>
        <p:spPr>
          <a:xfrm>
            <a:off x="2185376" y="2823973"/>
            <a:ext cx="2277726" cy="542072"/>
          </a:xfrm>
          <a:prstGeom prst="rect">
            <a:avLst/>
          </a:prstGeom>
          <a:noFill/>
          <a:ln>
            <a:solidFill>
              <a:srgbClr val="4472C4">
                <a:alpha val="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8"/>
          </a:p>
        </p:txBody>
      </p:sp>
      <p:graphicFrame>
        <p:nvGraphicFramePr>
          <p:cNvPr id="18" name="Table 17">
            <a:extLst>
              <a:ext uri="{FF2B5EF4-FFF2-40B4-BE49-F238E27FC236}">
                <a16:creationId xmlns:a16="http://schemas.microsoft.com/office/drawing/2014/main" id="{22F88D04-9BE0-EA46-8D89-AC0773A2E4F7}"/>
              </a:ext>
            </a:extLst>
          </p:cNvPr>
          <p:cNvGraphicFramePr>
            <a:graphicFrameLocks noGrp="1"/>
          </p:cNvGraphicFramePr>
          <p:nvPr/>
        </p:nvGraphicFramePr>
        <p:xfrm>
          <a:off x="4635193" y="4640528"/>
          <a:ext cx="2029651" cy="384810"/>
        </p:xfrm>
        <a:graphic>
          <a:graphicData uri="http://schemas.openxmlformats.org/drawingml/2006/table">
            <a:tbl>
              <a:tblPr firstRow="1" firstCol="1" bandRow="1">
                <a:tableStyleId>{5C22544A-7EE6-4342-B048-85BDC9FD1C3A}</a:tableStyleId>
              </a:tblPr>
              <a:tblGrid>
                <a:gridCol w="476911">
                  <a:extLst>
                    <a:ext uri="{9D8B030D-6E8A-4147-A177-3AD203B41FA5}">
                      <a16:colId xmlns:a16="http://schemas.microsoft.com/office/drawing/2014/main" val="3452245304"/>
                    </a:ext>
                  </a:extLst>
                </a:gridCol>
                <a:gridCol w="477753">
                  <a:extLst>
                    <a:ext uri="{9D8B030D-6E8A-4147-A177-3AD203B41FA5}">
                      <a16:colId xmlns:a16="http://schemas.microsoft.com/office/drawing/2014/main" val="1773526256"/>
                    </a:ext>
                  </a:extLst>
                </a:gridCol>
                <a:gridCol w="525613">
                  <a:extLst>
                    <a:ext uri="{9D8B030D-6E8A-4147-A177-3AD203B41FA5}">
                      <a16:colId xmlns:a16="http://schemas.microsoft.com/office/drawing/2014/main" val="3404180958"/>
                    </a:ext>
                  </a:extLst>
                </a:gridCol>
                <a:gridCol w="549374">
                  <a:extLst>
                    <a:ext uri="{9D8B030D-6E8A-4147-A177-3AD203B41FA5}">
                      <a16:colId xmlns:a16="http://schemas.microsoft.com/office/drawing/2014/main" val="1692908640"/>
                    </a:ext>
                  </a:extLst>
                </a:gridCol>
              </a:tblGrid>
              <a:tr h="174437">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Outcome</a:t>
                      </a:r>
                    </a:p>
                    <a:p>
                      <a:pPr algn="ct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a:effectLst/>
                        </a:rPr>
                        <a:t> </a:t>
                      </a:r>
                    </a:p>
                    <a:p>
                      <a:pPr algn="ctr">
                        <a:lnSpc>
                          <a:spcPct val="107000"/>
                        </a:lnSpc>
                        <a:spcAft>
                          <a:spcPts val="0"/>
                        </a:spcAft>
                      </a:pPr>
                      <a:r>
                        <a:rPr lang="en-GB" sz="400">
                          <a:effectLst/>
                        </a:rPr>
                        <a:t>Pre-mean (SD)</a:t>
                      </a:r>
                      <a:endParaRPr lang="en-GB" sz="4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Post- mean (SD)</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a:effectLst/>
                        </a:rPr>
                        <a:t> </a:t>
                      </a:r>
                    </a:p>
                    <a:p>
                      <a:pPr algn="ctr">
                        <a:lnSpc>
                          <a:spcPct val="107000"/>
                        </a:lnSpc>
                        <a:spcAft>
                          <a:spcPts val="0"/>
                        </a:spcAft>
                      </a:pPr>
                      <a:r>
                        <a:rPr lang="en-GB" sz="400">
                          <a:effectLst/>
                        </a:rPr>
                        <a:t>% change</a:t>
                      </a:r>
                      <a:endParaRPr lang="en-GB" sz="40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extLst>
                  <a:ext uri="{0D108BD9-81ED-4DB2-BD59-A6C34878D82A}">
                    <a16:rowId xmlns:a16="http://schemas.microsoft.com/office/drawing/2014/main" val="2575107718"/>
                  </a:ext>
                </a:extLst>
              </a:tr>
              <a:tr h="174437">
                <a:tc>
                  <a:txBody>
                    <a:bodyPr/>
                    <a:lstStyle/>
                    <a:p>
                      <a:pPr algn="l">
                        <a:lnSpc>
                          <a:spcPct val="107000"/>
                        </a:lnSpc>
                        <a:spcAft>
                          <a:spcPts val="0"/>
                        </a:spcAft>
                      </a:pPr>
                      <a:r>
                        <a:rPr lang="en-GB" sz="400" dirty="0">
                          <a:effectLst/>
                        </a:rPr>
                        <a:t> </a:t>
                      </a:r>
                    </a:p>
                    <a:p>
                      <a:pPr algn="ctr">
                        <a:lnSpc>
                          <a:spcPct val="107000"/>
                        </a:lnSpc>
                        <a:spcAft>
                          <a:spcPts val="0"/>
                        </a:spcAft>
                      </a:pPr>
                      <a:r>
                        <a:rPr lang="en-GB" sz="400" dirty="0">
                          <a:effectLst/>
                        </a:rPr>
                        <a:t>BRS Scores</a:t>
                      </a:r>
                    </a:p>
                    <a:p>
                      <a:pPr algn="ct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3.27 (0.61)</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3.61 (0.68)*</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tc>
                  <a:txBody>
                    <a:bodyPr/>
                    <a:lstStyle/>
                    <a:p>
                      <a:pPr algn="ctr">
                        <a:lnSpc>
                          <a:spcPct val="107000"/>
                        </a:lnSpc>
                        <a:spcAft>
                          <a:spcPts val="0"/>
                        </a:spcAft>
                      </a:pPr>
                      <a:r>
                        <a:rPr lang="en-GB" sz="400" dirty="0">
                          <a:effectLst/>
                        </a:rPr>
                        <a:t> </a:t>
                      </a:r>
                    </a:p>
                    <a:p>
                      <a:pPr algn="ctr">
                        <a:lnSpc>
                          <a:spcPct val="107000"/>
                        </a:lnSpc>
                        <a:spcAft>
                          <a:spcPts val="0"/>
                        </a:spcAft>
                      </a:pPr>
                      <a:r>
                        <a:rPr lang="en-GB" sz="400" dirty="0">
                          <a:effectLst/>
                        </a:rPr>
                        <a:t>10%</a:t>
                      </a:r>
                    </a:p>
                    <a:p>
                      <a:pPr algn="ctr">
                        <a:lnSpc>
                          <a:spcPct val="107000"/>
                        </a:lnSpc>
                        <a:spcAft>
                          <a:spcPts val="0"/>
                        </a:spcAft>
                      </a:pPr>
                      <a:r>
                        <a:rPr lang="en-GB" sz="400" dirty="0">
                          <a:effectLst/>
                        </a:rPr>
                        <a:t> </a:t>
                      </a:r>
                      <a:endParaRPr lang="en-GB" sz="400" dirty="0">
                        <a:effectLst/>
                        <a:latin typeface="Calibri" panose="020F0502020204030204" pitchFamily="34" charset="0"/>
                        <a:ea typeface="Calibri" panose="020F0502020204030204" pitchFamily="34" charset="0"/>
                        <a:cs typeface="Arial" panose="020B0604020202020204" pitchFamily="34" charset="0"/>
                      </a:endParaRPr>
                    </a:p>
                  </a:txBody>
                  <a:tcPr marL="15535" marR="15535" marT="0" marB="0"/>
                </a:tc>
                <a:extLst>
                  <a:ext uri="{0D108BD9-81ED-4DB2-BD59-A6C34878D82A}">
                    <a16:rowId xmlns:a16="http://schemas.microsoft.com/office/drawing/2014/main" val="782669818"/>
                  </a:ext>
                </a:extLst>
              </a:tr>
            </a:tbl>
          </a:graphicData>
        </a:graphic>
      </p:graphicFrame>
      <p:sp>
        <p:nvSpPr>
          <p:cNvPr id="20" name="Rectangle 19">
            <a:extLst>
              <a:ext uri="{FF2B5EF4-FFF2-40B4-BE49-F238E27FC236}">
                <a16:creationId xmlns:a16="http://schemas.microsoft.com/office/drawing/2014/main" id="{E4D63C53-6D06-2646-9672-C17E875963F2}"/>
              </a:ext>
            </a:extLst>
          </p:cNvPr>
          <p:cNvSpPr/>
          <p:nvPr/>
        </p:nvSpPr>
        <p:spPr>
          <a:xfrm>
            <a:off x="2258405" y="3339982"/>
            <a:ext cx="2236819" cy="833123"/>
          </a:xfrm>
          <a:prstGeom prst="rect">
            <a:avLst/>
          </a:prstGeom>
          <a:solidFill>
            <a:srgbClr val="FCDE9B">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8"/>
          </a:p>
        </p:txBody>
      </p:sp>
      <p:sp>
        <p:nvSpPr>
          <p:cNvPr id="28" name="TextBox 27">
            <a:extLst>
              <a:ext uri="{FF2B5EF4-FFF2-40B4-BE49-F238E27FC236}">
                <a16:creationId xmlns:a16="http://schemas.microsoft.com/office/drawing/2014/main" id="{A7A54F03-3A35-0F48-A7F4-050415C2D5DA}"/>
              </a:ext>
            </a:extLst>
          </p:cNvPr>
          <p:cNvSpPr txBox="1"/>
          <p:nvPr/>
        </p:nvSpPr>
        <p:spPr>
          <a:xfrm>
            <a:off x="5349272" y="6392556"/>
            <a:ext cx="806036" cy="301429"/>
          </a:xfrm>
          <a:prstGeom prst="rect">
            <a:avLst/>
          </a:prstGeom>
          <a:noFill/>
        </p:spPr>
        <p:txBody>
          <a:bodyPr wrap="square" rtlCol="0">
            <a:spAutoFit/>
          </a:bodyPr>
          <a:lstStyle/>
          <a:p>
            <a:r>
              <a:rPr lang="en-US" sz="453" dirty="0"/>
              <a:t>For references please correspond via : </a:t>
            </a:r>
            <a:r>
              <a:rPr lang="en-US" sz="453" dirty="0">
                <a:hlinkClick r:id="rId7"/>
              </a:rPr>
              <a:t>Florian.ruths@slam.nhs.uk</a:t>
            </a:r>
            <a:endParaRPr lang="en-US" sz="453" dirty="0"/>
          </a:p>
        </p:txBody>
      </p:sp>
      <p:pic>
        <p:nvPicPr>
          <p:cNvPr id="30" name="Picture 29">
            <a:extLst>
              <a:ext uri="{FF2B5EF4-FFF2-40B4-BE49-F238E27FC236}">
                <a16:creationId xmlns:a16="http://schemas.microsoft.com/office/drawing/2014/main" id="{5BD42007-39EB-E04A-AFBC-47FA917593B2}"/>
              </a:ext>
            </a:extLst>
          </p:cNvPr>
          <p:cNvPicPr>
            <a:picLocks noChangeAspect="1"/>
          </p:cNvPicPr>
          <p:nvPr/>
        </p:nvPicPr>
        <p:blipFill>
          <a:blip r:embed="rId8"/>
          <a:stretch>
            <a:fillRect/>
          </a:stretch>
        </p:blipFill>
        <p:spPr>
          <a:xfrm>
            <a:off x="2240403" y="69298"/>
            <a:ext cx="1978788" cy="305341"/>
          </a:xfrm>
          <a:prstGeom prst="rect">
            <a:avLst/>
          </a:prstGeom>
        </p:spPr>
      </p:pic>
      <p:sp>
        <p:nvSpPr>
          <p:cNvPr id="32" name="TextBox 31">
            <a:extLst>
              <a:ext uri="{FF2B5EF4-FFF2-40B4-BE49-F238E27FC236}">
                <a16:creationId xmlns:a16="http://schemas.microsoft.com/office/drawing/2014/main" id="{1A1C9B46-9DD4-B746-A742-54627D535F0F}"/>
              </a:ext>
            </a:extLst>
          </p:cNvPr>
          <p:cNvSpPr txBox="1"/>
          <p:nvPr/>
        </p:nvSpPr>
        <p:spPr>
          <a:xfrm>
            <a:off x="2282404" y="412080"/>
            <a:ext cx="1029083" cy="280654"/>
          </a:xfrm>
          <a:prstGeom prst="rect">
            <a:avLst/>
          </a:prstGeom>
          <a:noFill/>
        </p:spPr>
        <p:txBody>
          <a:bodyPr wrap="square" rtlCol="0">
            <a:spAutoFit/>
          </a:bodyPr>
          <a:lstStyle/>
          <a:p>
            <a:r>
              <a:rPr lang="en-US" sz="408" dirty="0"/>
              <a:t>POSTER PRESENTATION NO </a:t>
            </a:r>
            <a:r>
              <a:rPr lang="en-GB" sz="408" dirty="0"/>
              <a:t>:  PO_Ruths887 </a:t>
            </a:r>
          </a:p>
          <a:p>
            <a:r>
              <a:rPr lang="en-US" sz="408" dirty="0"/>
              <a:t>. </a:t>
            </a:r>
          </a:p>
        </p:txBody>
      </p:sp>
    </p:spTree>
    <p:extLst>
      <p:ext uri="{BB962C8B-B14F-4D97-AF65-F5344CB8AC3E}">
        <p14:creationId xmlns:p14="http://schemas.microsoft.com/office/powerpoint/2010/main" val="190973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3830" y="1242873"/>
            <a:ext cx="1766040" cy="1765868"/>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725" b="1" dirty="0">
                <a:solidFill>
                  <a:srgbClr val="D60093"/>
                </a:solidFill>
                <a:ea typeface="Calibri"/>
                <a:cs typeface="Times New Roman"/>
              </a:rPr>
              <a:t>Background</a:t>
            </a:r>
          </a:p>
          <a:p>
            <a:r>
              <a:rPr lang="en-GB" sz="725" dirty="0">
                <a:ea typeface="Calibri"/>
                <a:cs typeface="Times New Roman"/>
              </a:rPr>
              <a:t>Morale among health professionals in training (HIT) is at an all-time low. NHS demand for maximum efficiency leads to conditions of heightened stress and pressure. Mindfulness Based Interventions (MBI) have successfully been used to improve the experience of various health professionals including mental health professionals, doctors and therapists. There is compelling evidence that MBI reduce anxiety and depression, whilst enhancing psychological well-being across clinical groups with mental and physical disorders. </a:t>
            </a:r>
          </a:p>
        </p:txBody>
      </p:sp>
      <p:sp>
        <p:nvSpPr>
          <p:cNvPr id="6" name="Rectangle 5"/>
          <p:cNvSpPr/>
          <p:nvPr/>
        </p:nvSpPr>
        <p:spPr>
          <a:xfrm>
            <a:off x="2185376" y="457780"/>
            <a:ext cx="4808554" cy="981294"/>
          </a:xfrm>
          <a:prstGeom prst="rect">
            <a:avLst/>
          </a:prstGeom>
        </p:spPr>
        <p:txBody>
          <a:bodyPr wrap="square">
            <a:spAutoFit/>
          </a:bodyPr>
          <a:lstStyle/>
          <a:p>
            <a:pPr algn="ctr"/>
            <a:r>
              <a:rPr lang="en-GB" sz="997" b="1" dirty="0">
                <a:ln w="3175">
                  <a:solidFill>
                    <a:srgbClr val="0070C0"/>
                  </a:solidFill>
                </a:ln>
                <a:solidFill>
                  <a:schemeClr val="accent5"/>
                </a:solidFill>
                <a:ea typeface="Calibri"/>
                <a:cs typeface="Arial" panose="020B0604020202020204" pitchFamily="34" charset="0"/>
              </a:rPr>
              <a:t>Mindfulness Based Cognitive Skill Training for Health Professionals in Training (MBCT HIT)</a:t>
            </a:r>
          </a:p>
          <a:p>
            <a:r>
              <a:rPr lang="en-GB" sz="906" dirty="0">
                <a:solidFill>
                  <a:schemeClr val="accent6"/>
                </a:solidFill>
                <a:ea typeface="Calibri"/>
                <a:cs typeface="Arial" panose="020B0604020202020204" pitchFamily="34" charset="0"/>
              </a:rPr>
              <a:t>  </a:t>
            </a:r>
            <a:r>
              <a:rPr lang="en-GB" sz="906" b="1" dirty="0">
                <a:solidFill>
                  <a:schemeClr val="accent6"/>
                </a:solidFill>
                <a:ea typeface="Calibri"/>
                <a:cs typeface="Arial" panose="020B0604020202020204" pitchFamily="34" charset="0"/>
              </a:rPr>
              <a:t>A qualitative study exploring the trainee experience </a:t>
            </a:r>
          </a:p>
          <a:p>
            <a:r>
              <a:rPr lang="en-GB" sz="906" b="1" dirty="0">
                <a:solidFill>
                  <a:schemeClr val="accent6"/>
                </a:solidFill>
                <a:ea typeface="Calibri"/>
                <a:cs typeface="Arial" panose="020B0604020202020204" pitchFamily="34" charset="0"/>
              </a:rPr>
              <a:t>  of a mindfulness-based program enhancing </a:t>
            </a:r>
          </a:p>
          <a:p>
            <a:r>
              <a:rPr lang="en-GB" sz="906" b="1" dirty="0">
                <a:solidFill>
                  <a:schemeClr val="accent6"/>
                </a:solidFill>
                <a:ea typeface="Calibri"/>
                <a:cs typeface="Arial" panose="020B0604020202020204" pitchFamily="34" charset="0"/>
              </a:rPr>
              <a:t>  resilience and self-compassion</a:t>
            </a:r>
          </a:p>
          <a:p>
            <a:endParaRPr lang="en-GB" sz="340" dirty="0">
              <a:ea typeface="Calibri"/>
              <a:cs typeface="Arial" panose="020B0604020202020204" pitchFamily="34" charset="0"/>
            </a:endParaRPr>
          </a:p>
          <a:p>
            <a:r>
              <a:rPr lang="en-GB" sz="725" dirty="0">
                <a:ea typeface="Calibri"/>
                <a:cs typeface="Arial" panose="020B0604020202020204" pitchFamily="34" charset="0"/>
              </a:rPr>
              <a:t>  Dr Ashvini </a:t>
            </a:r>
            <a:r>
              <a:rPr lang="en-GB" sz="725" dirty="0" err="1">
                <a:ea typeface="Calibri"/>
                <a:cs typeface="Arial" panose="020B0604020202020204" pitchFamily="34" charset="0"/>
              </a:rPr>
              <a:t>Ramoutar</a:t>
            </a:r>
            <a:r>
              <a:rPr lang="en-GB" sz="725" dirty="0">
                <a:ea typeface="Calibri"/>
                <a:cs typeface="Arial" panose="020B0604020202020204" pitchFamily="34" charset="0"/>
              </a:rPr>
              <a:t>, Dr Francesca Turner and Dr Florian A. Ruths</a:t>
            </a:r>
          </a:p>
        </p:txBody>
      </p:sp>
      <p:sp>
        <p:nvSpPr>
          <p:cNvPr id="7" name="Rectangle 6"/>
          <p:cNvSpPr/>
          <p:nvPr/>
        </p:nvSpPr>
        <p:spPr>
          <a:xfrm>
            <a:off x="4021652" y="1242873"/>
            <a:ext cx="2905959" cy="18774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725" b="1" dirty="0">
                <a:solidFill>
                  <a:srgbClr val="D60093"/>
                </a:solidFill>
                <a:ea typeface="Calibri"/>
                <a:cs typeface="Times New Roman"/>
              </a:rPr>
              <a:t>Method</a:t>
            </a:r>
            <a:endParaRPr lang="en-GB" sz="725" dirty="0">
              <a:ea typeface="Calibri"/>
              <a:cs typeface="Times New Roman"/>
            </a:endParaRPr>
          </a:p>
          <a:p>
            <a:r>
              <a:rPr lang="en-GB" sz="725" dirty="0">
                <a:ea typeface="Calibri"/>
                <a:cs typeface="Times New Roman"/>
              </a:rPr>
              <a:t>The MBCT-HIT intervention manual was developed, tested and implemented over the last 24 months. </a:t>
            </a:r>
            <a:endParaRPr lang="en-GB" sz="725" b="1" dirty="0">
              <a:ea typeface="Calibri"/>
              <a:cs typeface="Times New Roman"/>
            </a:endParaRPr>
          </a:p>
          <a:p>
            <a:r>
              <a:rPr lang="en-GB" sz="725" b="1" dirty="0">
                <a:ea typeface="Calibri"/>
                <a:cs typeface="Times New Roman"/>
              </a:rPr>
              <a:t>Format: </a:t>
            </a:r>
            <a:r>
              <a:rPr lang="en-GB" sz="725" dirty="0">
                <a:ea typeface="Calibri"/>
                <a:cs typeface="Times New Roman"/>
              </a:rPr>
              <a:t>120-minute group sessions once weekly for 8 weeks. The program for this study was delivered to FY1 trainees over February – March 2019. </a:t>
            </a:r>
          </a:p>
          <a:p>
            <a:r>
              <a:rPr lang="en-GB" sz="725" b="1" dirty="0">
                <a:ea typeface="Calibri"/>
                <a:cs typeface="Times New Roman"/>
              </a:rPr>
              <a:t>Content: </a:t>
            </a:r>
            <a:r>
              <a:rPr lang="en-GB" sz="725" dirty="0">
                <a:ea typeface="Calibri"/>
                <a:cs typeface="Times New Roman"/>
              </a:rPr>
              <a:t>The program comprised of mindfulness meditation in addition to psycho-educational, behavioural and schema-based modules. Focusses included emotional wellbeing, resilience building, increasing the sense of purpose and meaning, whilst reducing burnout and psychological stress.</a:t>
            </a:r>
          </a:p>
          <a:p>
            <a:r>
              <a:rPr lang="en-GB" sz="725" b="1" dirty="0">
                <a:ea typeface="Calibri"/>
                <a:cs typeface="Times New Roman"/>
              </a:rPr>
              <a:t>Data collection &amp; analysis:</a:t>
            </a:r>
            <a:r>
              <a:rPr lang="en-GB" sz="725" dirty="0">
                <a:ea typeface="Calibri"/>
                <a:cs typeface="Times New Roman"/>
              </a:rPr>
              <a:t> Participant observation, including collective group discussions, participant self-analyses and feedback following both in-session and home practice exercises. Detailed notes were taken by a designated co-facilitator with subsequent thematic analysis of information.</a:t>
            </a:r>
          </a:p>
        </p:txBody>
      </p:sp>
      <p:sp>
        <p:nvSpPr>
          <p:cNvPr id="8" name="Rectangle 7"/>
          <p:cNvSpPr/>
          <p:nvPr/>
        </p:nvSpPr>
        <p:spPr>
          <a:xfrm>
            <a:off x="2198837" y="2727394"/>
            <a:ext cx="4723781" cy="203902"/>
          </a:xfrm>
          <a:prstGeom prst="rect">
            <a:avLst/>
          </a:prstGeom>
        </p:spPr>
        <p:txBody>
          <a:bodyPr wrap="square">
            <a:spAutoFit/>
          </a:bodyPr>
          <a:lstStyle/>
          <a:p>
            <a:r>
              <a:rPr lang="en-GB" sz="725" b="1" dirty="0">
                <a:solidFill>
                  <a:srgbClr val="D60093"/>
                </a:solidFill>
                <a:latin typeface="Arial"/>
                <a:ea typeface="Calibri"/>
                <a:cs typeface="Times New Roman"/>
              </a:rPr>
              <a:t>Qualitative Outcome Measures</a:t>
            </a:r>
            <a:endParaRPr lang="en-GB" sz="725" dirty="0">
              <a:solidFill>
                <a:srgbClr val="D60093"/>
              </a:solidFill>
              <a:latin typeface="Arial"/>
              <a:ea typeface="Calibri"/>
              <a:cs typeface="Times New Roman"/>
            </a:endParaRPr>
          </a:p>
        </p:txBody>
      </p:sp>
      <p:sp>
        <p:nvSpPr>
          <p:cNvPr id="9" name="Rectangle 8"/>
          <p:cNvSpPr/>
          <p:nvPr/>
        </p:nvSpPr>
        <p:spPr>
          <a:xfrm>
            <a:off x="2203829" y="5525515"/>
            <a:ext cx="4723782" cy="7617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725" b="1" dirty="0">
                <a:solidFill>
                  <a:srgbClr val="D60093"/>
                </a:solidFill>
                <a:latin typeface="Arial"/>
                <a:ea typeface="Calibri"/>
                <a:cs typeface="Times New Roman"/>
              </a:rPr>
              <a:t>Discussion</a:t>
            </a:r>
          </a:p>
          <a:p>
            <a:r>
              <a:rPr lang="en-US" sz="725" dirty="0"/>
              <a:t>This program was designed as a pilot to develop, test and fine-tune a manual of Mindfulness Based Cognitive Skill Training for Health Professionals in Training (MBCT-HIT). Although the evidence so far is preliminary, we think that a degree of immersion in MBI, in combination with the validating effect of a peer-group experience, is critical for the effectiveness of MBI in health professionals in training to improve overall self-compassion, mindful awareness and mental well-being as well as resilience. </a:t>
            </a:r>
            <a:endParaRPr lang="en-GB" sz="725" dirty="0">
              <a:solidFill>
                <a:srgbClr val="D60093"/>
              </a:solidFill>
              <a:latin typeface="Arial"/>
              <a:ea typeface="Calibri"/>
              <a:cs typeface="Times New Roman"/>
            </a:endParaRPr>
          </a:p>
        </p:txBody>
      </p:sp>
      <p:sp>
        <p:nvSpPr>
          <p:cNvPr id="10" name="AutoShape 10" descr="Image result for nhs"/>
          <p:cNvSpPr>
            <a:spLocks noChangeAspect="1" noChangeArrowheads="1"/>
          </p:cNvSpPr>
          <p:nvPr/>
        </p:nvSpPr>
        <p:spPr bwMode="auto">
          <a:xfrm>
            <a:off x="2150070" y="-17021"/>
            <a:ext cx="48766" cy="487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4630" tIns="7315" rIns="14630" bIns="7315" numCol="1" anchor="t" anchorCtr="0" compatLnSpc="1">
            <a:prstTxWarp prst="textNoShape">
              <a:avLst/>
            </a:prstTxWarp>
          </a:bodyPr>
          <a:lstStyle/>
          <a:p>
            <a:endParaRPr lang="en-GB" sz="781"/>
          </a:p>
        </p:txBody>
      </p:sp>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70511" y="6201556"/>
            <a:ext cx="642814" cy="61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999875" y="6130069"/>
            <a:ext cx="3270636" cy="1542730"/>
          </a:xfrm>
          <a:prstGeom prst="rect">
            <a:avLst/>
          </a:prstGeom>
        </p:spPr>
        <p:txBody>
          <a:bodyPr wrap="square">
            <a:spAutoFit/>
          </a:bodyPr>
          <a:lstStyle/>
          <a:p>
            <a:r>
              <a:rPr lang="en-GB" sz="725" i="1" dirty="0"/>
              <a:t>			</a:t>
            </a:r>
            <a:r>
              <a:rPr lang="en-GB" sz="725" b="1" i="1" dirty="0">
                <a:solidFill>
                  <a:schemeClr val="accent5"/>
                </a:solidFill>
              </a:rPr>
              <a:t>Mindfulness is the awareness that emerges through paying attention, </a:t>
            </a:r>
          </a:p>
          <a:p>
            <a:r>
              <a:rPr lang="en-GB" sz="725" b="1" i="1" dirty="0">
                <a:solidFill>
                  <a:schemeClr val="accent5"/>
                </a:solidFill>
              </a:rPr>
              <a:t>					on purpose,     </a:t>
            </a:r>
          </a:p>
          <a:p>
            <a:r>
              <a:rPr lang="en-GB" sz="725" b="1" i="1" dirty="0">
                <a:solidFill>
                  <a:schemeClr val="accent5"/>
                </a:solidFill>
              </a:rPr>
              <a:t>							in the present moment,     </a:t>
            </a:r>
          </a:p>
          <a:p>
            <a:r>
              <a:rPr lang="en-GB" sz="725" b="1" i="1" dirty="0">
                <a:solidFill>
                  <a:schemeClr val="accent5"/>
                </a:solidFill>
              </a:rPr>
              <a:t>									and non-judgmentally,            </a:t>
            </a:r>
          </a:p>
          <a:p>
            <a:r>
              <a:rPr lang="en-GB" sz="725" b="1" i="1" dirty="0">
                <a:solidFill>
                  <a:schemeClr val="accent5"/>
                </a:solidFill>
              </a:rPr>
              <a:t>											to things as they are.</a:t>
            </a:r>
          </a:p>
          <a:p>
            <a:r>
              <a:rPr lang="en-GB" sz="725" b="1" i="1" dirty="0">
                <a:solidFill>
                  <a:schemeClr val="accent5"/>
                </a:solidFill>
                <a:latin typeface="Calibri" panose="020F0502020204030204" pitchFamily="34" charset="0"/>
              </a:rPr>
              <a:t>		</a:t>
            </a:r>
            <a:r>
              <a:rPr lang="en-GB" sz="725" b="1" i="1" dirty="0">
                <a:solidFill>
                  <a:srgbClr val="0070C0"/>
                </a:solidFill>
                <a:latin typeface="Calibri" panose="020F0502020204030204" pitchFamily="34" charset="0"/>
              </a:rPr>
              <a:t>A Definition of Mindfulness by Williams, Teasdale, Segal and Kabat-Zinn (200</a:t>
            </a:r>
            <a:r>
              <a:rPr lang="en-GB" sz="725" b="1" dirty="0">
                <a:solidFill>
                  <a:srgbClr val="0070C0"/>
                </a:solidFill>
                <a:latin typeface="Calibri" panose="020F0502020204030204" pitchFamily="34" charset="0"/>
              </a:rPr>
              <a:t>7)</a:t>
            </a:r>
          </a:p>
          <a:p>
            <a:endParaRPr lang="en-GB" sz="725" b="1" dirty="0">
              <a:solidFill>
                <a:srgbClr val="0070C0"/>
              </a:solidFill>
              <a:latin typeface="Calibri" panose="020F0502020204030204" pitchFamily="34" charset="0"/>
            </a:endParaRPr>
          </a:p>
        </p:txBody>
      </p:sp>
      <p:pic>
        <p:nvPicPr>
          <p:cNvPr id="1040" name="Pictur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85376" y="6201556"/>
            <a:ext cx="814499" cy="61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85376" y="12939"/>
            <a:ext cx="1025960" cy="43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76579" y="69297"/>
            <a:ext cx="2651032" cy="32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a:extLst>
              <a:ext uri="{FF2B5EF4-FFF2-40B4-BE49-F238E27FC236}">
                <a16:creationId xmlns:a16="http://schemas.microsoft.com/office/drawing/2014/main" id="{0661B30A-7830-EA49-944A-DF82CF987230}"/>
              </a:ext>
            </a:extLst>
          </p:cNvPr>
          <p:cNvSpPr txBox="1"/>
          <p:nvPr/>
        </p:nvSpPr>
        <p:spPr>
          <a:xfrm>
            <a:off x="4450933" y="2857986"/>
            <a:ext cx="2469502" cy="143116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725" i="1" dirty="0"/>
          </a:p>
          <a:p>
            <a:pPr marL="129445" indent="-129445">
              <a:buFont typeface="Wingdings" pitchFamily="2" charset="2"/>
              <a:buChar char="§"/>
            </a:pPr>
            <a:r>
              <a:rPr lang="en-US" sz="725" i="1" dirty="0"/>
              <a:t>‘Self-compassion is a new concept for me. Medics are used to directing compassion out to others’.</a:t>
            </a:r>
          </a:p>
          <a:p>
            <a:pPr marL="129445" indent="-129445">
              <a:buFont typeface="Wingdings" pitchFamily="2" charset="2"/>
              <a:buChar char="§"/>
            </a:pPr>
            <a:r>
              <a:rPr lang="en-US" sz="725" i="1" dirty="0"/>
              <a:t>‘This is the first time I have ever sat down and talked about compassion with my colleagues. I cannot believe that’. </a:t>
            </a:r>
          </a:p>
          <a:p>
            <a:pPr marL="129445" indent="-129445">
              <a:buFont typeface="Wingdings" pitchFamily="2" charset="2"/>
              <a:buChar char="§"/>
            </a:pPr>
            <a:r>
              <a:rPr lang="en-US" sz="725" i="1" dirty="0"/>
              <a:t>‘Doctors see a lot of suffering in their patients, which makes us feel less deserving of compassion’.</a:t>
            </a:r>
          </a:p>
          <a:p>
            <a:pPr marL="129445" indent="-129445">
              <a:buFont typeface="Wingdings" pitchFamily="2" charset="2"/>
              <a:buChar char="§"/>
            </a:pPr>
            <a:r>
              <a:rPr lang="en-US" sz="725" i="1" dirty="0"/>
              <a:t>‘I learned that kindness and compassion can be practiced rather than just being an innate skill. It is a resource we need to cultivate’. </a:t>
            </a:r>
          </a:p>
          <a:p>
            <a:pPr marL="129445" indent="-129445">
              <a:buFont typeface="Wingdings" pitchFamily="2" charset="2"/>
              <a:buChar char="§"/>
            </a:pPr>
            <a:r>
              <a:rPr lang="en-US" sz="725" i="1" dirty="0"/>
              <a:t>‘This is useful for my day to day work. I want to think more about replenishing my compassion’. </a:t>
            </a:r>
          </a:p>
        </p:txBody>
      </p:sp>
      <p:sp>
        <p:nvSpPr>
          <p:cNvPr id="14" name="TextBox 13">
            <a:extLst>
              <a:ext uri="{FF2B5EF4-FFF2-40B4-BE49-F238E27FC236}">
                <a16:creationId xmlns:a16="http://schemas.microsoft.com/office/drawing/2014/main" id="{1FACD374-0824-CD43-8C8E-AC01E46ED9A8}"/>
              </a:ext>
            </a:extLst>
          </p:cNvPr>
          <p:cNvSpPr txBox="1"/>
          <p:nvPr/>
        </p:nvSpPr>
        <p:spPr>
          <a:xfrm>
            <a:off x="2203830" y="2859858"/>
            <a:ext cx="2254279" cy="1989006"/>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sz="725" dirty="0"/>
          </a:p>
          <a:p>
            <a:r>
              <a:rPr lang="en-US" sz="725" dirty="0"/>
              <a:t>Monitoring exercises highlighted a tendency to focus on negative aspects of the working day and stressors associated with burnout. </a:t>
            </a:r>
          </a:p>
          <a:p>
            <a:pPr marL="129445" indent="-129445">
              <a:buFont typeface="Wingdings" pitchFamily="2" charset="2"/>
              <a:buChar char="§"/>
            </a:pPr>
            <a:r>
              <a:rPr lang="en-US" sz="725" i="1" dirty="0"/>
              <a:t>‘I don’t feel important or useful in the workplace’.</a:t>
            </a:r>
          </a:p>
          <a:p>
            <a:pPr marL="129445" indent="-129445">
              <a:buFont typeface="Wingdings" pitchFamily="2" charset="2"/>
              <a:buChar char="§"/>
            </a:pPr>
            <a:r>
              <a:rPr lang="en-US" sz="725" i="1" dirty="0"/>
              <a:t>‘I struggle with feeling undervalued by not only colleagues but also patients’.</a:t>
            </a:r>
          </a:p>
          <a:p>
            <a:pPr marL="129445" indent="-129445">
              <a:buFont typeface="Wingdings" pitchFamily="2" charset="2"/>
              <a:buChar char="§"/>
            </a:pPr>
            <a:r>
              <a:rPr lang="en-US" sz="725" i="1" dirty="0"/>
              <a:t>‘Things at work are grinding us down’.</a:t>
            </a:r>
          </a:p>
          <a:p>
            <a:endParaRPr lang="en-US" sz="725" i="1" dirty="0"/>
          </a:p>
          <a:p>
            <a:r>
              <a:rPr lang="en-US" sz="725" dirty="0"/>
              <a:t>Exercises increasing acknowledgement of positive feedback and praise improved trainee experience, as did a focus on meeting core emotional needs.</a:t>
            </a:r>
          </a:p>
          <a:p>
            <a:pPr marL="129445" indent="-129445">
              <a:buFont typeface="Wingdings" pitchFamily="2" charset="2"/>
              <a:buChar char="§"/>
            </a:pPr>
            <a:r>
              <a:rPr lang="en-US" sz="725" i="1" dirty="0"/>
              <a:t>‘Now I feel happier to go into work and more positive generally about my working day’.</a:t>
            </a:r>
          </a:p>
          <a:p>
            <a:pPr marL="129445" indent="-129445">
              <a:buFont typeface="Wingdings" pitchFamily="2" charset="2"/>
              <a:buChar char="§"/>
            </a:pPr>
            <a:r>
              <a:rPr lang="en-US" sz="725" i="1" dirty="0"/>
              <a:t>‘My take home message is the permission to take time for myself. It is not only ok to do but it is important to do’. </a:t>
            </a:r>
          </a:p>
        </p:txBody>
      </p:sp>
      <p:sp>
        <p:nvSpPr>
          <p:cNvPr id="22" name="TextBox 21">
            <a:extLst>
              <a:ext uri="{FF2B5EF4-FFF2-40B4-BE49-F238E27FC236}">
                <a16:creationId xmlns:a16="http://schemas.microsoft.com/office/drawing/2014/main" id="{AF98C551-41F9-F045-806D-CAF07636ACE9}"/>
              </a:ext>
            </a:extLst>
          </p:cNvPr>
          <p:cNvSpPr txBox="1"/>
          <p:nvPr/>
        </p:nvSpPr>
        <p:spPr>
          <a:xfrm>
            <a:off x="4450933" y="2848406"/>
            <a:ext cx="2469502" cy="20390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725" b="1" dirty="0"/>
              <a:t>SELF-COMPASSION</a:t>
            </a:r>
          </a:p>
        </p:txBody>
      </p:sp>
      <p:sp>
        <p:nvSpPr>
          <p:cNvPr id="24" name="TextBox 23">
            <a:extLst>
              <a:ext uri="{FF2B5EF4-FFF2-40B4-BE49-F238E27FC236}">
                <a16:creationId xmlns:a16="http://schemas.microsoft.com/office/drawing/2014/main" id="{EA37B365-ABBD-F042-9481-5E9BAB831AE6}"/>
              </a:ext>
            </a:extLst>
          </p:cNvPr>
          <p:cNvSpPr txBox="1"/>
          <p:nvPr/>
        </p:nvSpPr>
        <p:spPr>
          <a:xfrm>
            <a:off x="4450933" y="4202579"/>
            <a:ext cx="2469502" cy="650178"/>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103556" indent="-103556">
              <a:buFont typeface="Wingdings" pitchFamily="2" charset="2"/>
              <a:buChar char="§"/>
            </a:pPr>
            <a:endParaRPr lang="en-US" sz="725" i="1" dirty="0"/>
          </a:p>
          <a:p>
            <a:pPr marL="103556" indent="-103556">
              <a:buFont typeface="Wingdings" pitchFamily="2" charset="2"/>
              <a:buChar char="§"/>
            </a:pPr>
            <a:r>
              <a:rPr lang="en-US" sz="725" i="1" dirty="0"/>
              <a:t>’I </a:t>
            </a:r>
            <a:r>
              <a:rPr lang="en-US" sz="725" i="1" dirty="0" err="1"/>
              <a:t>realised</a:t>
            </a:r>
            <a:r>
              <a:rPr lang="en-US" sz="725" i="1" dirty="0"/>
              <a:t> that what matters to me is my relationship with my patients and colleagues’.</a:t>
            </a:r>
          </a:p>
          <a:p>
            <a:pPr marL="103556" indent="-103556">
              <a:buFont typeface="Wingdings" pitchFamily="2" charset="2"/>
              <a:buChar char="§"/>
            </a:pPr>
            <a:r>
              <a:rPr lang="en-US" sz="725" i="1" dirty="0"/>
              <a:t>‘Through mindful communication I feel I can now slow down and listen’.</a:t>
            </a:r>
          </a:p>
        </p:txBody>
      </p:sp>
      <p:sp>
        <p:nvSpPr>
          <p:cNvPr id="25" name="TextBox 24">
            <a:extLst>
              <a:ext uri="{FF2B5EF4-FFF2-40B4-BE49-F238E27FC236}">
                <a16:creationId xmlns:a16="http://schemas.microsoft.com/office/drawing/2014/main" id="{701DEE19-6FC2-DB41-AFC8-2E24DCC08334}"/>
              </a:ext>
            </a:extLst>
          </p:cNvPr>
          <p:cNvSpPr txBox="1"/>
          <p:nvPr/>
        </p:nvSpPr>
        <p:spPr>
          <a:xfrm>
            <a:off x="4450933" y="4202465"/>
            <a:ext cx="2469502" cy="20390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725" b="1" dirty="0"/>
              <a:t>DOCTOR-PATIENT RELATIONSHIP</a:t>
            </a:r>
          </a:p>
        </p:txBody>
      </p:sp>
      <p:sp>
        <p:nvSpPr>
          <p:cNvPr id="26" name="TextBox 25">
            <a:extLst>
              <a:ext uri="{FF2B5EF4-FFF2-40B4-BE49-F238E27FC236}">
                <a16:creationId xmlns:a16="http://schemas.microsoft.com/office/drawing/2014/main" id="{A94DB34A-9D40-684F-AC7F-F037BF788F16}"/>
              </a:ext>
            </a:extLst>
          </p:cNvPr>
          <p:cNvSpPr txBox="1"/>
          <p:nvPr/>
        </p:nvSpPr>
        <p:spPr>
          <a:xfrm>
            <a:off x="2203830" y="4772437"/>
            <a:ext cx="4723781" cy="761747"/>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725" b="1" i="1" dirty="0"/>
          </a:p>
          <a:p>
            <a:r>
              <a:rPr lang="en-US" sz="725" dirty="0"/>
              <a:t>Meditation in the workplace brought a sense of calm and space to the working day. Trainees noticed an increased sense of mastery, appreciative joy and gratefulness.</a:t>
            </a:r>
          </a:p>
          <a:p>
            <a:pPr marL="103556" indent="-103556">
              <a:buFont typeface="Wingdings" pitchFamily="2" charset="2"/>
              <a:buChar char="§"/>
            </a:pPr>
            <a:r>
              <a:rPr lang="en-US" sz="725" i="1" dirty="0"/>
              <a:t>‘It was more difficult to do mindful tasks at work because of the distractions and multiple pressures. However, mindfulness still helped me to focus more than usual.</a:t>
            </a:r>
          </a:p>
          <a:p>
            <a:pPr marL="103556" indent="-103556">
              <a:buFont typeface="Wingdings" pitchFamily="2" charset="2"/>
              <a:buChar char="§"/>
            </a:pPr>
            <a:r>
              <a:rPr lang="en-US" sz="725" i="1" dirty="0"/>
              <a:t>‘Compared to when I first started meditation on this course, now I feel most able to be present and in the moment’. </a:t>
            </a:r>
          </a:p>
        </p:txBody>
      </p:sp>
      <p:sp>
        <p:nvSpPr>
          <p:cNvPr id="27" name="TextBox 26">
            <a:extLst>
              <a:ext uri="{FF2B5EF4-FFF2-40B4-BE49-F238E27FC236}">
                <a16:creationId xmlns:a16="http://schemas.microsoft.com/office/drawing/2014/main" id="{97B8C02A-6888-DA43-A169-DDAD97034B6E}"/>
              </a:ext>
            </a:extLst>
          </p:cNvPr>
          <p:cNvSpPr txBox="1"/>
          <p:nvPr/>
        </p:nvSpPr>
        <p:spPr>
          <a:xfrm>
            <a:off x="2203829" y="4750425"/>
            <a:ext cx="4718998" cy="20390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725" b="1" dirty="0"/>
              <a:t>MINDFUL AWARENESS</a:t>
            </a:r>
          </a:p>
        </p:txBody>
      </p:sp>
      <p:sp>
        <p:nvSpPr>
          <p:cNvPr id="16" name="TextBox 15">
            <a:extLst>
              <a:ext uri="{FF2B5EF4-FFF2-40B4-BE49-F238E27FC236}">
                <a16:creationId xmlns:a16="http://schemas.microsoft.com/office/drawing/2014/main" id="{2757BDE1-8D9F-F549-B037-7D22E486656D}"/>
              </a:ext>
            </a:extLst>
          </p:cNvPr>
          <p:cNvSpPr txBox="1"/>
          <p:nvPr/>
        </p:nvSpPr>
        <p:spPr>
          <a:xfrm>
            <a:off x="2203830" y="2848406"/>
            <a:ext cx="2254279" cy="20390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725" b="1" dirty="0"/>
              <a:t>RESILIENCE</a:t>
            </a:r>
          </a:p>
        </p:txBody>
      </p:sp>
      <p:pic>
        <p:nvPicPr>
          <p:cNvPr id="31" name="Picture 30">
            <a:extLst>
              <a:ext uri="{FF2B5EF4-FFF2-40B4-BE49-F238E27FC236}">
                <a16:creationId xmlns:a16="http://schemas.microsoft.com/office/drawing/2014/main" id="{62B7A52C-0F26-7745-877D-557B78D77AEB}"/>
              </a:ext>
            </a:extLst>
          </p:cNvPr>
          <p:cNvPicPr>
            <a:picLocks noChangeAspect="1"/>
          </p:cNvPicPr>
          <p:nvPr/>
        </p:nvPicPr>
        <p:blipFill>
          <a:blip r:embed="rId7"/>
          <a:stretch>
            <a:fillRect/>
          </a:stretch>
        </p:blipFill>
        <p:spPr>
          <a:xfrm>
            <a:off x="4643048" y="600248"/>
            <a:ext cx="2331823" cy="731500"/>
          </a:xfrm>
          <a:prstGeom prst="rect">
            <a:avLst/>
          </a:prstGeom>
          <a:effectLst>
            <a:softEdge rad="901700"/>
          </a:effectLst>
        </p:spPr>
      </p:pic>
    </p:spTree>
    <p:extLst>
      <p:ext uri="{BB962C8B-B14F-4D97-AF65-F5344CB8AC3E}">
        <p14:creationId xmlns:p14="http://schemas.microsoft.com/office/powerpoint/2010/main" val="5228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Compelling Neuroimaging Evidence- Beginners</a:t>
            </a:r>
          </a:p>
        </p:txBody>
      </p:sp>
      <p:sp>
        <p:nvSpPr>
          <p:cNvPr id="3" name="Content Placeholder 2"/>
          <p:cNvSpPr>
            <a:spLocks noGrp="1"/>
          </p:cNvSpPr>
          <p:nvPr>
            <p:ph idx="1"/>
          </p:nvPr>
        </p:nvSpPr>
        <p:spPr/>
        <p:txBody>
          <a:bodyPr>
            <a:normAutofit/>
          </a:bodyPr>
          <a:lstStyle/>
          <a:p>
            <a:r>
              <a:rPr lang="en-US" dirty="0" err="1"/>
              <a:t>Goleman</a:t>
            </a:r>
            <a:r>
              <a:rPr lang="en-US" dirty="0"/>
              <a:t> and Davidson  (2017):</a:t>
            </a:r>
          </a:p>
          <a:p>
            <a:r>
              <a:rPr lang="en-US" dirty="0"/>
              <a:t>30 h less stress reactivity of amygdala</a:t>
            </a:r>
          </a:p>
          <a:p>
            <a:r>
              <a:rPr lang="en-US" dirty="0"/>
              <a:t>Compassion meditation with increased connectivity for empathy  and positive feelings.</a:t>
            </a:r>
          </a:p>
          <a:p>
            <a:r>
              <a:rPr lang="en-US" dirty="0"/>
              <a:t>Beginners show improvement in attention, including less mind wandering.</a:t>
            </a:r>
          </a:p>
          <a:p>
            <a:r>
              <a:rPr lang="en-US" dirty="0"/>
              <a:t>Probable positive change of cell aging markers after short periods of meditation</a:t>
            </a:r>
          </a:p>
          <a:p>
            <a:r>
              <a:rPr lang="en-US" dirty="0"/>
              <a:t>Effects not sustained without further practice</a:t>
            </a:r>
          </a:p>
          <a:p>
            <a:endParaRPr lang="en-US" dirty="0"/>
          </a:p>
        </p:txBody>
      </p:sp>
    </p:spTree>
    <p:extLst>
      <p:ext uri="{BB962C8B-B14F-4D97-AF65-F5344CB8AC3E}">
        <p14:creationId xmlns:p14="http://schemas.microsoft.com/office/powerpoint/2010/main" val="117101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0E5B-8FC5-1E47-AE54-FC15BE3550F1}"/>
              </a:ext>
            </a:extLst>
          </p:cNvPr>
          <p:cNvSpPr>
            <a:spLocks noGrp="1"/>
          </p:cNvSpPr>
          <p:nvPr>
            <p:ph type="title"/>
          </p:nvPr>
        </p:nvSpPr>
        <p:spPr/>
        <p:txBody>
          <a:bodyPr/>
          <a:lstStyle/>
          <a:p>
            <a:r>
              <a:rPr lang="en-US" dirty="0"/>
              <a:t>Agenda for a Short Session</a:t>
            </a:r>
          </a:p>
        </p:txBody>
      </p:sp>
      <p:sp>
        <p:nvSpPr>
          <p:cNvPr id="3" name="Content Placeholder 2">
            <a:extLst>
              <a:ext uri="{FF2B5EF4-FFF2-40B4-BE49-F238E27FC236}">
                <a16:creationId xmlns:a16="http://schemas.microsoft.com/office/drawing/2014/main" id="{25120860-2D82-FC4F-803C-7CBB6A02779A}"/>
              </a:ext>
            </a:extLst>
          </p:cNvPr>
          <p:cNvSpPr>
            <a:spLocks noGrp="1"/>
          </p:cNvSpPr>
          <p:nvPr>
            <p:ph idx="1"/>
          </p:nvPr>
        </p:nvSpPr>
        <p:spPr/>
        <p:txBody>
          <a:bodyPr/>
          <a:lstStyle/>
          <a:p>
            <a:r>
              <a:rPr lang="en-US" dirty="0"/>
              <a:t>What is mindfulness and why do we need to meditate? The evidence.</a:t>
            </a:r>
          </a:p>
          <a:p>
            <a:r>
              <a:rPr lang="en-US" dirty="0"/>
              <a:t>From thinking about meditation to doing meditation.</a:t>
            </a:r>
          </a:p>
          <a:p>
            <a:r>
              <a:rPr lang="en-US" dirty="0"/>
              <a:t>Experiential learning.</a:t>
            </a:r>
          </a:p>
          <a:p>
            <a:r>
              <a:rPr lang="en-US" dirty="0"/>
              <a:t>Reflections.</a:t>
            </a:r>
          </a:p>
          <a:p>
            <a:r>
              <a:rPr lang="en-US" dirty="0"/>
              <a:t>Please, please feel free to send me feedback to </a:t>
            </a:r>
            <a:r>
              <a:rPr lang="en-US" dirty="0" err="1"/>
              <a:t>florian.ruths@slam.nhs.uk</a:t>
            </a:r>
            <a:endParaRPr lang="en-US" dirty="0"/>
          </a:p>
        </p:txBody>
      </p:sp>
    </p:spTree>
    <p:extLst>
      <p:ext uri="{BB962C8B-B14F-4D97-AF65-F5344CB8AC3E}">
        <p14:creationId xmlns:p14="http://schemas.microsoft.com/office/powerpoint/2010/main" val="13291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Compelling Neuroimaging Evidence- Advanced 1000 </a:t>
            </a:r>
            <a:r>
              <a:rPr lang="mr-IN" dirty="0"/>
              <a:t>–</a:t>
            </a:r>
            <a:r>
              <a:rPr lang="en-US" dirty="0"/>
              <a:t> 10,000 h</a:t>
            </a:r>
          </a:p>
        </p:txBody>
      </p:sp>
      <p:sp>
        <p:nvSpPr>
          <p:cNvPr id="3" name="Content Placeholder 2"/>
          <p:cNvSpPr>
            <a:spLocks noGrp="1"/>
          </p:cNvSpPr>
          <p:nvPr>
            <p:ph idx="1"/>
          </p:nvPr>
        </p:nvSpPr>
        <p:spPr/>
        <p:txBody>
          <a:bodyPr>
            <a:normAutofit/>
          </a:bodyPr>
          <a:lstStyle/>
          <a:p>
            <a:r>
              <a:rPr lang="en-US" dirty="0"/>
              <a:t>Emotional regulation strengthened, less cortisol levels.</a:t>
            </a:r>
          </a:p>
          <a:p>
            <a:r>
              <a:rPr lang="en-US" dirty="0"/>
              <a:t>Attention improved: selective sharpened, </a:t>
            </a:r>
            <a:r>
              <a:rPr lang="en-US" dirty="0" err="1"/>
              <a:t>attentional</a:t>
            </a:r>
            <a:r>
              <a:rPr lang="en-US" dirty="0"/>
              <a:t> blink diminishes, sustained attention easier. </a:t>
            </a:r>
          </a:p>
          <a:p>
            <a:r>
              <a:rPr lang="en-US" dirty="0"/>
              <a:t>Less self preoccupation with self, becoming traits. </a:t>
            </a:r>
          </a:p>
          <a:p>
            <a:r>
              <a:rPr lang="en-US" dirty="0"/>
              <a:t>Gradient increasing with practice.</a:t>
            </a:r>
          </a:p>
          <a:p>
            <a:r>
              <a:rPr lang="en-US" dirty="0"/>
              <a:t>Physical changes: e.g. reduced breathing rate, increased gamma waves in sleep, improved immune function.</a:t>
            </a:r>
          </a:p>
        </p:txBody>
      </p:sp>
    </p:spTree>
    <p:extLst>
      <p:ext uri="{BB962C8B-B14F-4D97-AF65-F5344CB8AC3E}">
        <p14:creationId xmlns:p14="http://schemas.microsoft.com/office/powerpoint/2010/main" val="199097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Compelling Neuroimaging Evidence- Advanced 12,000 </a:t>
            </a:r>
            <a:r>
              <a:rPr lang="mr-IN" dirty="0"/>
              <a:t>–</a:t>
            </a:r>
            <a:r>
              <a:rPr lang="en-US" dirty="0"/>
              <a:t> 62,000 h</a:t>
            </a:r>
          </a:p>
        </p:txBody>
      </p:sp>
      <p:sp>
        <p:nvSpPr>
          <p:cNvPr id="3" name="Content Placeholder 2"/>
          <p:cNvSpPr>
            <a:spLocks noGrp="1"/>
          </p:cNvSpPr>
          <p:nvPr>
            <p:ph idx="1"/>
          </p:nvPr>
        </p:nvSpPr>
        <p:spPr/>
        <p:txBody>
          <a:bodyPr/>
          <a:lstStyle/>
          <a:p>
            <a:r>
              <a:rPr lang="en-US" dirty="0"/>
              <a:t>Very altered pain reaction: less anticipation, sharp increase, then rapid recovery. </a:t>
            </a:r>
          </a:p>
          <a:p>
            <a:r>
              <a:rPr lang="en-US" dirty="0"/>
              <a:t>Effortless concentration, meditation as trait. </a:t>
            </a:r>
          </a:p>
          <a:p>
            <a:r>
              <a:rPr lang="en-US" dirty="0"/>
              <a:t>Possible visible structural change to brain (e.g. nucleus </a:t>
            </a:r>
            <a:r>
              <a:rPr lang="en-US" dirty="0" err="1"/>
              <a:t>accumbens</a:t>
            </a:r>
            <a:r>
              <a:rPr lang="en-US" dirty="0"/>
              <a:t>) lessening self focus, attachment. </a:t>
            </a:r>
          </a:p>
          <a:p>
            <a:r>
              <a:rPr lang="en-US" dirty="0"/>
              <a:t>Possible better to do intense retreats than daily practice.</a:t>
            </a:r>
          </a:p>
        </p:txBody>
      </p:sp>
    </p:spTree>
    <p:extLst>
      <p:ext uri="{BB962C8B-B14F-4D97-AF65-F5344CB8AC3E}">
        <p14:creationId xmlns:p14="http://schemas.microsoft.com/office/powerpoint/2010/main" val="172224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MBI for Health Professionals</a:t>
            </a:r>
          </a:p>
        </p:txBody>
      </p:sp>
      <p:sp>
        <p:nvSpPr>
          <p:cNvPr id="3" name="Content Placeholder 2"/>
          <p:cNvSpPr>
            <a:spLocks noGrp="1"/>
          </p:cNvSpPr>
          <p:nvPr>
            <p:ph idx="1"/>
          </p:nvPr>
        </p:nvSpPr>
        <p:spPr/>
        <p:txBody>
          <a:bodyPr/>
          <a:lstStyle/>
          <a:p>
            <a:r>
              <a:rPr lang="en-US" dirty="0"/>
              <a:t>Epstein R (2017): </a:t>
            </a:r>
            <a:r>
              <a:rPr lang="en-US" i="1" dirty="0"/>
              <a:t>“Attending </a:t>
            </a:r>
            <a:r>
              <a:rPr lang="mr-IN" i="1" dirty="0"/>
              <a:t>–</a:t>
            </a:r>
            <a:r>
              <a:rPr lang="en-US" i="1" dirty="0"/>
              <a:t> Medicine, Mindfulness and Humanity”</a:t>
            </a:r>
            <a:r>
              <a:rPr lang="en-US" dirty="0"/>
              <a:t>. Scribner. New York.</a:t>
            </a:r>
          </a:p>
          <a:p>
            <a:r>
              <a:rPr lang="en-US" dirty="0" err="1"/>
              <a:t>Dobkin</a:t>
            </a:r>
            <a:r>
              <a:rPr lang="en-US" dirty="0"/>
              <a:t> PL and </a:t>
            </a:r>
            <a:r>
              <a:rPr lang="en-US" dirty="0" err="1"/>
              <a:t>Hassed</a:t>
            </a:r>
            <a:r>
              <a:rPr lang="en-US" dirty="0"/>
              <a:t> CS (2016): </a:t>
            </a:r>
            <a:r>
              <a:rPr lang="en-US" i="1" dirty="0"/>
              <a:t>“Mindful Medical Practitioners </a:t>
            </a:r>
            <a:r>
              <a:rPr lang="mr-IN" i="1" dirty="0"/>
              <a:t>–</a:t>
            </a:r>
            <a:r>
              <a:rPr lang="en-US" i="1" dirty="0"/>
              <a:t> A Guide for Clinicians and Educators”</a:t>
            </a:r>
            <a:r>
              <a:rPr lang="en-US" dirty="0"/>
              <a:t>. Springer International Publishing. Switzerland.  </a:t>
            </a:r>
          </a:p>
        </p:txBody>
      </p:sp>
    </p:spTree>
    <p:extLst>
      <p:ext uri="{BB962C8B-B14F-4D97-AF65-F5344CB8AC3E}">
        <p14:creationId xmlns:p14="http://schemas.microsoft.com/office/powerpoint/2010/main" val="423929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17B3-437D-1C45-BA5D-C043EE1A5326}"/>
              </a:ext>
            </a:extLst>
          </p:cNvPr>
          <p:cNvSpPr>
            <a:spLocks noGrp="1"/>
          </p:cNvSpPr>
          <p:nvPr>
            <p:ph type="title"/>
          </p:nvPr>
        </p:nvSpPr>
        <p:spPr/>
        <p:txBody>
          <a:bodyPr/>
          <a:lstStyle/>
          <a:p>
            <a:r>
              <a:rPr lang="en-GB" dirty="0"/>
              <a:t>Ronald Epstein (1999) </a:t>
            </a:r>
            <a:endParaRPr lang="en-US" dirty="0"/>
          </a:p>
        </p:txBody>
      </p:sp>
      <p:sp>
        <p:nvSpPr>
          <p:cNvPr id="3" name="Content Placeholder 2">
            <a:extLst>
              <a:ext uri="{FF2B5EF4-FFF2-40B4-BE49-F238E27FC236}">
                <a16:creationId xmlns:a16="http://schemas.microsoft.com/office/drawing/2014/main" id="{BC97461B-62DB-0746-89F8-3FADC918A0A5}"/>
              </a:ext>
            </a:extLst>
          </p:cNvPr>
          <p:cNvSpPr>
            <a:spLocks noGrp="1"/>
          </p:cNvSpPr>
          <p:nvPr>
            <p:ph idx="1"/>
          </p:nvPr>
        </p:nvSpPr>
        <p:spPr>
          <a:xfrm>
            <a:off x="1606045" y="2341483"/>
            <a:ext cx="5937755" cy="3787468"/>
          </a:xfrm>
        </p:spPr>
        <p:txBody>
          <a:bodyPr/>
          <a:lstStyle/>
          <a:p>
            <a:r>
              <a:rPr lang="en-GB" dirty="0"/>
              <a:t>advocating mindfulness skills for executive functioning of doctors</a:t>
            </a:r>
          </a:p>
          <a:p>
            <a:r>
              <a:rPr lang="en-GB" dirty="0"/>
              <a:t>to improve our performance in clinical situations with our patients</a:t>
            </a:r>
          </a:p>
          <a:p>
            <a:r>
              <a:rPr lang="en-GB" dirty="0"/>
              <a:t>execute functioning included attention regulation, </a:t>
            </a:r>
          </a:p>
          <a:p>
            <a:r>
              <a:rPr lang="en-GB" dirty="0"/>
              <a:t>self-awareness, short-term memory, reasoning and decision making, emotional regulation, appetite regulation and impulse control</a:t>
            </a:r>
          </a:p>
          <a:p>
            <a:r>
              <a:rPr lang="en-GB" dirty="0"/>
              <a:t>‘automatic pilot’ - less able to engage with the patient, more prone to medical errors.</a:t>
            </a:r>
          </a:p>
        </p:txBody>
      </p:sp>
    </p:spTree>
    <p:extLst>
      <p:ext uri="{BB962C8B-B14F-4D97-AF65-F5344CB8AC3E}">
        <p14:creationId xmlns:p14="http://schemas.microsoft.com/office/powerpoint/2010/main" val="3382234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Known Formats of Mindfulness in Health Education </a:t>
            </a:r>
          </a:p>
        </p:txBody>
      </p:sp>
      <p:sp>
        <p:nvSpPr>
          <p:cNvPr id="3" name="Content Placeholder 2"/>
          <p:cNvSpPr>
            <a:spLocks noGrp="1"/>
          </p:cNvSpPr>
          <p:nvPr>
            <p:ph idx="1"/>
          </p:nvPr>
        </p:nvSpPr>
        <p:spPr>
          <a:xfrm>
            <a:off x="883920" y="218440"/>
            <a:ext cx="7543800" cy="3886200"/>
          </a:xfrm>
        </p:spPr>
        <p:txBody>
          <a:bodyPr/>
          <a:lstStyle/>
          <a:p>
            <a:endParaRPr lang="en-US" dirty="0"/>
          </a:p>
        </p:txBody>
      </p:sp>
      <p:sp>
        <p:nvSpPr>
          <p:cNvPr id="4" name="Rectangle 3">
            <a:extLst>
              <a:ext uri="{FF2B5EF4-FFF2-40B4-BE49-F238E27FC236}">
                <a16:creationId xmlns:a16="http://schemas.microsoft.com/office/drawing/2014/main" id="{C06AD721-9BD8-B74B-91AC-A1BA3BEA3179}"/>
              </a:ext>
            </a:extLst>
          </p:cNvPr>
          <p:cNvSpPr/>
          <p:nvPr/>
        </p:nvSpPr>
        <p:spPr>
          <a:xfrm>
            <a:off x="1945201" y="2458428"/>
            <a:ext cx="4572000" cy="1477328"/>
          </a:xfrm>
          <a:prstGeom prst="rect">
            <a:avLst/>
          </a:prstGeom>
        </p:spPr>
        <p:txBody>
          <a:bodyPr>
            <a:spAutoFit/>
          </a:bodyPr>
          <a:lstStyle/>
          <a:p>
            <a:r>
              <a:rPr lang="en-US" dirty="0"/>
              <a:t>E.g. Krasner, Epstein et al JAMA 2009: Rochester Mindfulness Program for GPs.</a:t>
            </a:r>
          </a:p>
          <a:p>
            <a:r>
              <a:rPr lang="en-US" dirty="0"/>
              <a:t>FU study 2012.</a:t>
            </a:r>
          </a:p>
          <a:p>
            <a:endParaRPr lang="en-US" dirty="0"/>
          </a:p>
          <a:p>
            <a:endParaRPr lang="en-US" dirty="0"/>
          </a:p>
        </p:txBody>
      </p:sp>
    </p:spTree>
    <p:extLst>
      <p:ext uri="{BB962C8B-B14F-4D97-AF65-F5344CB8AC3E}">
        <p14:creationId xmlns:p14="http://schemas.microsoft.com/office/powerpoint/2010/main" val="201595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Scoping with Junior Doctors</a:t>
            </a:r>
          </a:p>
        </p:txBody>
      </p:sp>
      <p:sp>
        <p:nvSpPr>
          <p:cNvPr id="3" name="Content Placeholder 2"/>
          <p:cNvSpPr>
            <a:spLocks noGrp="1"/>
          </p:cNvSpPr>
          <p:nvPr>
            <p:ph idx="1"/>
          </p:nvPr>
        </p:nvSpPr>
        <p:spPr/>
        <p:txBody>
          <a:bodyPr>
            <a:normAutofit fontScale="85000" lnSpcReduction="10000"/>
          </a:bodyPr>
          <a:lstStyle/>
          <a:p>
            <a:r>
              <a:rPr lang="en-US" i="1" dirty="0"/>
              <a:t>“Feeling disconnected from peers, a supportive team and consultants”:</a:t>
            </a:r>
            <a:r>
              <a:rPr lang="en-US" dirty="0"/>
              <a:t>  Trainees felt that their work was not being noticed, and felt to isolated among other allied health professions.</a:t>
            </a:r>
            <a:endParaRPr lang="en-GB" dirty="0"/>
          </a:p>
          <a:p>
            <a:r>
              <a:rPr lang="en-US" i="1" dirty="0"/>
              <a:t>“Not being valued or feeling valued”:</a:t>
            </a:r>
            <a:r>
              <a:rPr lang="en-US" dirty="0"/>
              <a:t> the combination of the above with lack of one-to-one time with superiors, who ‘are too busy to notice them’, lead to a sense of not being valued.. Some CTs felt ‘invisible’.</a:t>
            </a:r>
            <a:endParaRPr lang="en-GB" dirty="0"/>
          </a:p>
          <a:p>
            <a:r>
              <a:rPr lang="en-US" i="1" dirty="0"/>
              <a:t>“Feeling anxious to have to perform under significant pressure and fearing making mistakes”:</a:t>
            </a:r>
            <a:r>
              <a:rPr lang="en-US" dirty="0"/>
              <a:t> trainees feeling the overall rising pressure in the NHS but feeling ill-equipped to deal with the pressure. significant worries about accidently causing a mistake.</a:t>
            </a:r>
            <a:endParaRPr lang="en-GB" dirty="0"/>
          </a:p>
          <a:p>
            <a:r>
              <a:rPr lang="en-US" i="1" dirty="0"/>
              <a:t>“Senior practitioners being skeptical about future of NHS”:</a:t>
            </a:r>
            <a:r>
              <a:rPr lang="en-US" dirty="0"/>
              <a:t> several CTs reported that consultants openly expressed their own concern about the pressures in the NHS being sustainable, and modeled low morale.</a:t>
            </a:r>
            <a:endParaRPr lang="en-GB" dirty="0"/>
          </a:p>
          <a:p>
            <a:endParaRPr lang="en-US" dirty="0"/>
          </a:p>
        </p:txBody>
      </p:sp>
    </p:spTree>
    <p:extLst>
      <p:ext uri="{BB962C8B-B14F-4D97-AF65-F5344CB8AC3E}">
        <p14:creationId xmlns:p14="http://schemas.microsoft.com/office/powerpoint/2010/main" val="38838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MBCT HIT</a:t>
            </a:r>
          </a:p>
        </p:txBody>
      </p:sp>
      <p:sp>
        <p:nvSpPr>
          <p:cNvPr id="3" name="Content Placeholder 2"/>
          <p:cNvSpPr>
            <a:spLocks noGrp="1"/>
          </p:cNvSpPr>
          <p:nvPr>
            <p:ph idx="1"/>
          </p:nvPr>
        </p:nvSpPr>
        <p:spPr/>
        <p:txBody>
          <a:bodyPr/>
          <a:lstStyle/>
          <a:p>
            <a:r>
              <a:rPr lang="en-US" dirty="0"/>
              <a:t>Mindfulness Based Cognitive Skill training for Health Professionals in Training (MBCT HIT).</a:t>
            </a:r>
          </a:p>
          <a:p>
            <a:r>
              <a:rPr lang="en-US" dirty="0"/>
              <a:t>Health Education England (South London HESL) funded project to develop manual for 8 week program to boost resilience and morale.</a:t>
            </a:r>
          </a:p>
          <a:p>
            <a:r>
              <a:rPr lang="en-US" dirty="0"/>
              <a:t>Combination of meditation practice and education about looking after oneself.</a:t>
            </a:r>
          </a:p>
        </p:txBody>
      </p:sp>
    </p:spTree>
    <p:extLst>
      <p:ext uri="{BB962C8B-B14F-4D97-AF65-F5344CB8AC3E}">
        <p14:creationId xmlns:p14="http://schemas.microsoft.com/office/powerpoint/2010/main" val="917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D62D-DB2E-CF4D-BC14-E5AD01B72030}"/>
              </a:ext>
            </a:extLst>
          </p:cNvPr>
          <p:cNvSpPr>
            <a:spLocks noGrp="1"/>
          </p:cNvSpPr>
          <p:nvPr>
            <p:ph type="title"/>
          </p:nvPr>
        </p:nvSpPr>
        <p:spPr/>
        <p:txBody>
          <a:bodyPr>
            <a:normAutofit fontScale="90000"/>
          </a:bodyPr>
          <a:lstStyle/>
          <a:p>
            <a:r>
              <a:rPr lang="en-US" dirty="0"/>
              <a:t>From MBCT HIT to M4MD (“Mindfulness for Doctors” (in 4 weeks))</a:t>
            </a:r>
          </a:p>
        </p:txBody>
      </p:sp>
      <p:sp>
        <p:nvSpPr>
          <p:cNvPr id="3" name="Content Placeholder 2">
            <a:extLst>
              <a:ext uri="{FF2B5EF4-FFF2-40B4-BE49-F238E27FC236}">
                <a16:creationId xmlns:a16="http://schemas.microsoft.com/office/drawing/2014/main" id="{3CFEC325-E0FD-4843-940C-BD3D3518E1C3}"/>
              </a:ext>
            </a:extLst>
          </p:cNvPr>
          <p:cNvSpPr>
            <a:spLocks noGrp="1"/>
          </p:cNvSpPr>
          <p:nvPr>
            <p:ph idx="1"/>
          </p:nvPr>
        </p:nvSpPr>
        <p:spPr/>
        <p:txBody>
          <a:bodyPr/>
          <a:lstStyle/>
          <a:p>
            <a:r>
              <a:rPr lang="en-US" dirty="0"/>
              <a:t>Recent initiative via King’s College Hospital  to bring the eight-week program to doctors returning from long-term leave.</a:t>
            </a:r>
          </a:p>
          <a:p>
            <a:r>
              <a:rPr lang="en-US" dirty="0"/>
              <a:t>To make it more feasible, we are experimenting with delivering an 8-week (sessions) program in 4 weeks.</a:t>
            </a:r>
          </a:p>
          <a:p>
            <a:r>
              <a:rPr lang="en-US" dirty="0"/>
              <a:t>We are offering 2 x 2hours per week to complete program within 4 weeks and give a higher intensity.</a:t>
            </a:r>
          </a:p>
        </p:txBody>
      </p:sp>
    </p:spTree>
    <p:extLst>
      <p:ext uri="{BB962C8B-B14F-4D97-AF65-F5344CB8AC3E}">
        <p14:creationId xmlns:p14="http://schemas.microsoft.com/office/powerpoint/2010/main" val="3848683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Curriculum </a:t>
            </a:r>
          </a:p>
        </p:txBody>
      </p:sp>
      <p:pic>
        <p:nvPicPr>
          <p:cNvPr id="4" name="Content Placeholder 3" descr="IMG_0314.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1579418" y="1278225"/>
            <a:ext cx="6307584" cy="4730688"/>
          </a:xfrm>
        </p:spPr>
      </p:pic>
    </p:spTree>
    <p:extLst>
      <p:ext uri="{BB962C8B-B14F-4D97-AF65-F5344CB8AC3E}">
        <p14:creationId xmlns:p14="http://schemas.microsoft.com/office/powerpoint/2010/main" val="33240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Manual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 </a:t>
            </a:r>
            <a:endParaRPr lang="en-GB" dirty="0"/>
          </a:p>
          <a:p>
            <a:r>
              <a:rPr lang="en-US" dirty="0"/>
              <a:t>A skill-training manual was developed wit the view of addressing these concerns in the most structured way possible. </a:t>
            </a:r>
          </a:p>
          <a:p>
            <a:r>
              <a:rPr lang="en-US" i="1" dirty="0"/>
              <a:t>building and deepening existing relationships with family, friends and colleague</a:t>
            </a:r>
            <a:r>
              <a:rPr lang="en-US" dirty="0"/>
              <a:t>s. We aimed to address the </a:t>
            </a:r>
            <a:r>
              <a:rPr lang="en-US" i="1" dirty="0"/>
              <a:t>detachment from present moment awareness</a:t>
            </a:r>
            <a:r>
              <a:rPr lang="en-US" dirty="0"/>
              <a:t>, e.g. by reducing the use of electronic screens. </a:t>
            </a:r>
            <a:endParaRPr lang="en-GB" dirty="0"/>
          </a:p>
          <a:p>
            <a:r>
              <a:rPr lang="en-US" i="1" dirty="0"/>
              <a:t>Preventing Burnout, resilience and helping with core emotional needs</a:t>
            </a:r>
            <a:r>
              <a:rPr lang="en-US" dirty="0"/>
              <a:t> to reduce anxiety and worry was a core them of the program. </a:t>
            </a:r>
            <a:endParaRPr lang="en-GB" dirty="0"/>
          </a:p>
          <a:p>
            <a:r>
              <a:rPr lang="en-US" dirty="0"/>
              <a:t>Through introducing the wider perspective of ‘</a:t>
            </a:r>
            <a:r>
              <a:rPr lang="en-US" i="1" dirty="0"/>
              <a:t>dealing with the suffering and the human condition</a:t>
            </a:r>
            <a:r>
              <a:rPr lang="en-US" dirty="0"/>
              <a:t>’, we aimed to address the </a:t>
            </a:r>
            <a:r>
              <a:rPr lang="en-US" i="1" dirty="0"/>
              <a:t>perceived senselessness and cynicism</a:t>
            </a:r>
            <a:r>
              <a:rPr lang="en-US" dirty="0"/>
              <a:t> of health care that undermine morale.</a:t>
            </a:r>
          </a:p>
          <a:p>
            <a:r>
              <a:rPr lang="en-US" dirty="0"/>
              <a:t>Cultivating </a:t>
            </a:r>
            <a:r>
              <a:rPr lang="en-US" i="1" dirty="0"/>
              <a:t>compassion and self compassion</a:t>
            </a:r>
            <a:r>
              <a:rPr lang="en-US" dirty="0"/>
              <a:t>.</a:t>
            </a:r>
            <a:endParaRPr lang="en-GB" dirty="0"/>
          </a:p>
          <a:p>
            <a:r>
              <a:rPr lang="en-US" dirty="0"/>
              <a:t> </a:t>
            </a:r>
            <a:r>
              <a:rPr lang="en-US" i="1" dirty="0"/>
              <a:t>Preventing medical errors and mindful conversation with patients.</a:t>
            </a:r>
            <a:endParaRPr lang="en-US" dirty="0"/>
          </a:p>
        </p:txBody>
      </p:sp>
    </p:spTree>
    <p:extLst>
      <p:ext uri="{BB962C8B-B14F-4D97-AF65-F5344CB8AC3E}">
        <p14:creationId xmlns:p14="http://schemas.microsoft.com/office/powerpoint/2010/main" val="111873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p>
        </p:txBody>
      </p:sp>
      <p:sp>
        <p:nvSpPr>
          <p:cNvPr id="3" name="Content Placeholder 2"/>
          <p:cNvSpPr>
            <a:spLocks noGrp="1"/>
          </p:cNvSpPr>
          <p:nvPr>
            <p:ph idx="1"/>
          </p:nvPr>
        </p:nvSpPr>
        <p:spPr/>
        <p:txBody>
          <a:bodyPr>
            <a:normAutofit/>
          </a:bodyPr>
          <a:lstStyle/>
          <a:p>
            <a:r>
              <a:rPr lang="en-US" dirty="0"/>
              <a:t>A total number of staff of about 60,000 professionals provide health care for South London. Health Education in South London (HESL) oversees the training for around 3600 nursing and midwifery students, 770 allied health professionals and about 3500 medical and dental trainees. </a:t>
            </a:r>
            <a:endParaRPr lang="en-GB" dirty="0"/>
          </a:p>
          <a:p>
            <a:r>
              <a:rPr lang="en-US" dirty="0"/>
              <a:t>Morale among health professionals in training (HITs) is at an all-time low. The need for maximum efficiency in NHS service leaves health trainees working under conditions of heightened stress and pressure.</a:t>
            </a:r>
          </a:p>
          <a:p>
            <a:r>
              <a:rPr lang="en-US" dirty="0"/>
              <a:t>About 40% of trainees leave NHS before finishing post-graduate training.</a:t>
            </a:r>
            <a:endParaRPr lang="en-GB" dirty="0"/>
          </a:p>
          <a:p>
            <a:endParaRPr lang="en-US" dirty="0"/>
          </a:p>
        </p:txBody>
      </p:sp>
    </p:spTree>
    <p:extLst>
      <p:ext uri="{BB962C8B-B14F-4D97-AF65-F5344CB8AC3E}">
        <p14:creationId xmlns:p14="http://schemas.microsoft.com/office/powerpoint/2010/main" val="21875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 of The Sessions</a:t>
            </a:r>
          </a:p>
        </p:txBody>
      </p:sp>
      <p:sp>
        <p:nvSpPr>
          <p:cNvPr id="3" name="Content Placeholder 2"/>
          <p:cNvSpPr>
            <a:spLocks noGrp="1"/>
          </p:cNvSpPr>
          <p:nvPr>
            <p:ph idx="1"/>
          </p:nvPr>
        </p:nvSpPr>
        <p:spPr/>
        <p:txBody>
          <a:bodyPr>
            <a:normAutofit/>
          </a:bodyPr>
          <a:lstStyle/>
          <a:p>
            <a:pPr marL="0" lvl="0" indent="0">
              <a:buNone/>
            </a:pPr>
            <a:r>
              <a:rPr lang="en-GB" b="1" dirty="0"/>
              <a:t>Each session</a:t>
            </a:r>
            <a:r>
              <a:rPr lang="en-GB" dirty="0"/>
              <a:t> had the same structure: </a:t>
            </a:r>
          </a:p>
          <a:p>
            <a:pPr lvl="0"/>
            <a:r>
              <a:rPr lang="en-GB" dirty="0"/>
              <a:t>longer formal medication practice</a:t>
            </a:r>
          </a:p>
          <a:p>
            <a:pPr lvl="0"/>
            <a:r>
              <a:rPr lang="en-GB" dirty="0"/>
              <a:t>feedback from home practice</a:t>
            </a:r>
          </a:p>
          <a:p>
            <a:pPr lvl="0"/>
            <a:r>
              <a:rPr lang="en-GB" dirty="0"/>
              <a:t>the introduction of the concepts and brief presentation of empirical evidence for a new sessional theme</a:t>
            </a:r>
          </a:p>
          <a:p>
            <a:pPr lvl="0"/>
            <a:r>
              <a:rPr lang="en-GB" dirty="0"/>
              <a:t>group discussions, shorter mindfulness exercises and the setting of home practice options. </a:t>
            </a:r>
          </a:p>
        </p:txBody>
      </p:sp>
    </p:spTree>
    <p:extLst>
      <p:ext uri="{BB962C8B-B14F-4D97-AF65-F5344CB8AC3E}">
        <p14:creationId xmlns:p14="http://schemas.microsoft.com/office/powerpoint/2010/main" val="41310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Topics: Sessions 1 to 4</a:t>
            </a:r>
          </a:p>
        </p:txBody>
      </p:sp>
      <p:sp>
        <p:nvSpPr>
          <p:cNvPr id="3" name="Content Placeholder 2"/>
          <p:cNvSpPr>
            <a:spLocks noGrp="1"/>
          </p:cNvSpPr>
          <p:nvPr>
            <p:ph idx="1"/>
          </p:nvPr>
        </p:nvSpPr>
        <p:spPr/>
        <p:txBody>
          <a:bodyPr>
            <a:normAutofit fontScale="85000" lnSpcReduction="10000"/>
          </a:bodyPr>
          <a:lstStyle/>
          <a:p>
            <a:pPr lvl="0"/>
            <a:r>
              <a:rPr lang="en-US" b="1" dirty="0"/>
              <a:t>Session 1:</a:t>
            </a:r>
            <a:r>
              <a:rPr lang="en-US" dirty="0"/>
              <a:t> Mindfulness-based interventions and the scientific evidence for MBIs (NCF all, sec 4-18. knowing limits ) (NCF sec 3- 10 (long term mental illness) .</a:t>
            </a:r>
            <a:endParaRPr lang="en-GB" dirty="0"/>
          </a:p>
          <a:p>
            <a:pPr lvl="0"/>
            <a:r>
              <a:rPr lang="en-US" b="1" dirty="0"/>
              <a:t>Session 2:</a:t>
            </a:r>
            <a:r>
              <a:rPr lang="en-US" dirty="0"/>
              <a:t> Emotions, their classifications and their representation in the body; the media and the impact of constant screen use in our minds. Present moment awareness as a skill that can help become more awareness (NCF sec 3-17. Emotions in terminal care)</a:t>
            </a:r>
            <a:endParaRPr lang="en-GB" dirty="0"/>
          </a:p>
          <a:p>
            <a:pPr lvl="0"/>
            <a:r>
              <a:rPr lang="en-US" b="1" dirty="0"/>
              <a:t>Session 3:</a:t>
            </a:r>
            <a:r>
              <a:rPr lang="en-US" dirty="0"/>
              <a:t> The Harm Prevention Machine. The human mental tendency to want to prevent Harm in Future, harm in past, harm in present, harm to self and harm to others; cognitive distortions in doctors (NCF all).</a:t>
            </a:r>
            <a:endParaRPr lang="en-GB" dirty="0"/>
          </a:p>
          <a:p>
            <a:pPr lvl="0"/>
            <a:r>
              <a:rPr lang="en-US" b="1" dirty="0"/>
              <a:t>Session 4:</a:t>
            </a:r>
            <a:r>
              <a:rPr lang="en-US" dirty="0"/>
              <a:t> Burn-Out, its clinical presentation and its prevention.  Experiential Avoidance as an unhelpful way to prevent being emotionally overwhelmed.</a:t>
            </a:r>
            <a:endParaRPr lang="en-GB" dirty="0"/>
          </a:p>
          <a:p>
            <a:endParaRPr lang="en-US" dirty="0"/>
          </a:p>
        </p:txBody>
      </p:sp>
    </p:spTree>
    <p:extLst>
      <p:ext uri="{BB962C8B-B14F-4D97-AF65-F5344CB8AC3E}">
        <p14:creationId xmlns:p14="http://schemas.microsoft.com/office/powerpoint/2010/main" val="19177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Topics: Sessions 5 - 8</a:t>
            </a:r>
          </a:p>
        </p:txBody>
      </p:sp>
      <p:sp>
        <p:nvSpPr>
          <p:cNvPr id="3" name="Content Placeholder 2"/>
          <p:cNvSpPr>
            <a:spLocks noGrp="1"/>
          </p:cNvSpPr>
          <p:nvPr>
            <p:ph idx="1"/>
          </p:nvPr>
        </p:nvSpPr>
        <p:spPr/>
        <p:txBody>
          <a:bodyPr>
            <a:normAutofit fontScale="92500" lnSpcReduction="20000"/>
          </a:bodyPr>
          <a:lstStyle/>
          <a:p>
            <a:pPr lvl="0"/>
            <a:r>
              <a:rPr lang="en-US" b="1" dirty="0"/>
              <a:t>Session 5</a:t>
            </a:r>
            <a:r>
              <a:rPr lang="en-US" dirty="0"/>
              <a:t>: Empathy, Compassion, Friendliness as soft skills in medical interventions and the evidence supporting these skills (Sec 2 </a:t>
            </a:r>
            <a:r>
              <a:rPr lang="mr-IN" dirty="0"/>
              <a:t>–</a:t>
            </a:r>
            <a:r>
              <a:rPr lang="en-US" dirty="0"/>
              <a:t> 6., 7., 8. communication, leadership and team-work)</a:t>
            </a:r>
            <a:endParaRPr lang="en-GB" dirty="0"/>
          </a:p>
          <a:p>
            <a:pPr lvl="0"/>
            <a:r>
              <a:rPr lang="en-US" b="1" dirty="0"/>
              <a:t>Session 6:</a:t>
            </a:r>
            <a:r>
              <a:rPr lang="en-US" dirty="0"/>
              <a:t> Core Emotional Needs as a way to understand supporting emotional well-being. Medical Errors that arise from lack of attention and awareness (NCF sec 4- 19. medical errors).</a:t>
            </a:r>
            <a:endParaRPr lang="en-GB" dirty="0"/>
          </a:p>
          <a:p>
            <a:pPr lvl="0"/>
            <a:r>
              <a:rPr lang="en-US" b="1" dirty="0"/>
              <a:t>Session 7:</a:t>
            </a:r>
            <a:r>
              <a:rPr lang="en-US" dirty="0"/>
              <a:t> Death, Life, Moment-to-Moment awareness, as considerations of human vulnerability. Appreciative Joy as a true antidote to the fear of vulnerability, illness, aging and death (NCF sec. 3- 17. end of life care)  </a:t>
            </a:r>
            <a:endParaRPr lang="en-GB" dirty="0"/>
          </a:p>
          <a:p>
            <a:pPr lvl="0"/>
            <a:r>
              <a:rPr lang="en-US" b="1" dirty="0"/>
              <a:t>Session 8:</a:t>
            </a:r>
            <a:r>
              <a:rPr lang="en-US" dirty="0"/>
              <a:t> Summary of what has been learnt and how the good habit of becoming more mindful can help dealing with stress and valuing oneself more in the role as a health professional. (NCF sec 1 1., 2. acting professionally, building trust)</a:t>
            </a:r>
          </a:p>
          <a:p>
            <a:endParaRPr lang="en-US" dirty="0"/>
          </a:p>
        </p:txBody>
      </p:sp>
    </p:spTree>
    <p:extLst>
      <p:ext uri="{BB962C8B-B14F-4D97-AF65-F5344CB8AC3E}">
        <p14:creationId xmlns:p14="http://schemas.microsoft.com/office/powerpoint/2010/main" val="255304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eaLnBrk="0" fontAlgn="base" hangingPunct="0">
              <a:spcAft>
                <a:spcPct val="0"/>
              </a:spcAft>
              <a:tabLst>
                <a:tab pos="830263" algn="ctr"/>
                <a:tab pos="1660525" algn="r"/>
              </a:tabLst>
            </a:pPr>
            <a:r>
              <a:rPr lang="en-GB" sz="2000" b="1" u="sng" dirty="0"/>
              <a:t>Overall Psychological Well Being</a:t>
            </a:r>
            <a:r>
              <a:rPr lang="en-GB" sz="2000" dirty="0"/>
              <a:t/>
            </a:r>
            <a:br>
              <a:rPr lang="en-GB" sz="2000" dirty="0"/>
            </a:br>
            <a:r>
              <a:rPr lang="en-GB" sz="2000" dirty="0"/>
              <a:t> </a:t>
            </a:r>
            <a:br>
              <a:rPr lang="en-GB" sz="2000" dirty="0"/>
            </a:br>
            <a:r>
              <a:rPr lang="en-US" alt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Table 4</a:t>
            </a:r>
            <a:r>
              <a:rPr lang="en-US" alt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Pre-MBCT-HIT and post-MBCT-HIT scores for the CORE-10 score </a:t>
            </a:r>
            <a:r>
              <a:rPr lang="en-US" alt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analysed</a:t>
            </a:r>
            <a:r>
              <a:rPr lang="en-US" alt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with matched pairs t tests (N= 23). </a:t>
            </a:r>
            <a:r>
              <a:rPr lang="en-US" altLang="en-US" sz="2000" dirty="0">
                <a:solidFill>
                  <a:prstClr val="black"/>
                </a:solidFill>
              </a:rPr>
              <a:t/>
            </a:r>
            <a:br>
              <a:rPr lang="en-US" altLang="en-US" sz="2000" dirty="0">
                <a:solidFill>
                  <a:prstClr val="black"/>
                </a:solidFill>
              </a:rPr>
            </a:br>
            <a:r>
              <a:rPr lang="en-US" altLang="en-US" sz="2000" u="sng" dirty="0">
                <a:solidFill>
                  <a:prstClr val="black"/>
                </a:solidFill>
                <a:latin typeface="Arial" panose="020B0604020202020204" pitchFamily="34" charset="0"/>
                <a:ea typeface="Calibri" panose="020F0502020204030204" pitchFamily="34" charset="0"/>
                <a:cs typeface="Arial" panose="020B0604020202020204" pitchFamily="34" charset="0"/>
              </a:rPr>
              <a:t>Table 4 result</a:t>
            </a:r>
            <a:r>
              <a:rPr lang="en-US" alt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CORE-10 score &gt;5 to 10 interprets as </a:t>
            </a:r>
            <a:r>
              <a:rPr lang="en-US" alt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en-US" altLang="en-US" sz="2000" dirty="0">
                <a:solidFill>
                  <a:prstClr val="black"/>
                </a:solidFill>
                <a:latin typeface="Arial" panose="020B0604020202020204" pitchFamily="34" charset="0"/>
                <a:ea typeface="Calibri" panose="020F0502020204030204" pitchFamily="34" charset="0"/>
                <a:cs typeface="Arial" panose="020B0604020202020204" pitchFamily="34" charset="0"/>
              </a:rPr>
              <a:t>low level problems</a:t>
            </a:r>
            <a:r>
              <a:rPr lang="en-US" alt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en-US" alt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MBCT-HIT achieved 18% decrease in psychological distress, but the change was not significant. </a:t>
            </a:r>
            <a:r>
              <a:rPr lang="en-US" altLang="en-US" sz="2000" dirty="0">
                <a:solidFill>
                  <a:prstClr val="black"/>
                </a:solidFill>
                <a:latin typeface="Arial" panose="020B0604020202020204" pitchFamily="34" charset="0"/>
              </a:rPr>
              <a:t/>
            </a:r>
            <a:br>
              <a:rPr lang="en-US" altLang="en-US" sz="2000" dirty="0">
                <a:solidFill>
                  <a:prstClr val="black"/>
                </a:solidFill>
                <a:latin typeface="Arial" panose="020B0604020202020204" pitchFamily="34" charset="0"/>
              </a:rPr>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9747632"/>
              </p:ext>
            </p:extLst>
          </p:nvPr>
        </p:nvGraphicFramePr>
        <p:xfrm>
          <a:off x="1432560" y="2819598"/>
          <a:ext cx="7101840" cy="2428240"/>
        </p:xfrm>
        <a:graphic>
          <a:graphicData uri="http://schemas.openxmlformats.org/drawingml/2006/table">
            <a:tbl>
              <a:tblPr firstRow="1" bandRow="1">
                <a:tableStyleId>{5C22544A-7EE6-4342-B048-85BDC9FD1C3A}</a:tableStyleId>
              </a:tblPr>
              <a:tblGrid>
                <a:gridCol w="1775460">
                  <a:extLst>
                    <a:ext uri="{9D8B030D-6E8A-4147-A177-3AD203B41FA5}">
                      <a16:colId xmlns:a16="http://schemas.microsoft.com/office/drawing/2014/main" val="20000"/>
                    </a:ext>
                  </a:extLst>
                </a:gridCol>
                <a:gridCol w="1775460">
                  <a:extLst>
                    <a:ext uri="{9D8B030D-6E8A-4147-A177-3AD203B41FA5}">
                      <a16:colId xmlns:a16="http://schemas.microsoft.com/office/drawing/2014/main" val="20001"/>
                    </a:ext>
                  </a:extLst>
                </a:gridCol>
                <a:gridCol w="1775460">
                  <a:extLst>
                    <a:ext uri="{9D8B030D-6E8A-4147-A177-3AD203B41FA5}">
                      <a16:colId xmlns:a16="http://schemas.microsoft.com/office/drawing/2014/main" val="20002"/>
                    </a:ext>
                  </a:extLst>
                </a:gridCol>
                <a:gridCol w="1775460">
                  <a:extLst>
                    <a:ext uri="{9D8B030D-6E8A-4147-A177-3AD203B41FA5}">
                      <a16:colId xmlns:a16="http://schemas.microsoft.com/office/drawing/2014/main" val="20003"/>
                    </a:ext>
                  </a:extLst>
                </a:gridCol>
              </a:tblGrid>
              <a:tr h="1040674">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Outcome</a:t>
                      </a:r>
                    </a:p>
                    <a:p>
                      <a:pPr algn="ct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Pre-mean (SD)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Post- mean (SD)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 change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387566">
                <a:tc>
                  <a:txBody>
                    <a:bodyPr/>
                    <a:lstStyle/>
                    <a:p>
                      <a:pPr algn="l">
                        <a:lnSpc>
                          <a:spcPct val="107000"/>
                        </a:lnSpc>
                        <a:spcAft>
                          <a:spcPts val="0"/>
                        </a:spcAft>
                      </a:pPr>
                      <a:r>
                        <a:rPr lang="en-GB" sz="1600">
                          <a:effectLst/>
                        </a:rPr>
                        <a:t> </a:t>
                      </a:r>
                    </a:p>
                    <a:p>
                      <a:pPr algn="l">
                        <a:lnSpc>
                          <a:spcPct val="107000"/>
                        </a:lnSpc>
                        <a:spcAft>
                          <a:spcPts val="0"/>
                        </a:spcAft>
                        <a:tabLst>
                          <a:tab pos="829945" algn="ctr"/>
                          <a:tab pos="1659890" algn="r"/>
                        </a:tabLst>
                      </a:pPr>
                      <a:r>
                        <a:rPr lang="en-GB" sz="1600">
                          <a:effectLst/>
                        </a:rPr>
                        <a:t>	CORE-10	</a:t>
                      </a:r>
                    </a:p>
                    <a:p>
                      <a:pPr algn="l">
                        <a:lnSpc>
                          <a:spcPct val="107000"/>
                        </a:lnSpc>
                        <a:spcAft>
                          <a:spcPts val="0"/>
                        </a:spcAft>
                        <a:tabLst>
                          <a:tab pos="829945" algn="ctr"/>
                          <a:tab pos="1659890" algn="r"/>
                        </a:tabLst>
                      </a:pPr>
                      <a:r>
                        <a:rPr lang="en-GB"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rPr>
                        <a:t> </a:t>
                      </a:r>
                    </a:p>
                    <a:p>
                      <a:pPr algn="ctr">
                        <a:lnSpc>
                          <a:spcPct val="107000"/>
                        </a:lnSpc>
                        <a:spcAft>
                          <a:spcPts val="0"/>
                        </a:spcAft>
                      </a:pPr>
                      <a:r>
                        <a:rPr lang="en-GB" sz="1600">
                          <a:effectLst/>
                        </a:rPr>
                        <a:t>9.35 (4.16)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7.61 (5.37)</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dirty="0">
                          <a:effectLst/>
                        </a:rPr>
                        <a:t> </a:t>
                      </a:r>
                    </a:p>
                    <a:p>
                      <a:pPr algn="ctr">
                        <a:lnSpc>
                          <a:spcPct val="107000"/>
                        </a:lnSpc>
                        <a:spcAft>
                          <a:spcPts val="0"/>
                        </a:spcAft>
                      </a:pPr>
                      <a:r>
                        <a:rPr lang="en-GB" sz="1600" dirty="0">
                          <a:effectLst/>
                        </a:rPr>
                        <a:t>-18%</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1452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eaLnBrk="0" fontAlgn="base" hangingPunct="0">
              <a:spcAft>
                <a:spcPct val="0"/>
              </a:spcAft>
            </a:pPr>
            <a:r>
              <a:rPr lang="en-US" sz="2000" b="1" u="sng" dirty="0"/>
              <a:t>Resilience</a:t>
            </a:r>
            <a:r>
              <a:rPr lang="en-GB" sz="2000" dirty="0"/>
              <a:t/>
            </a:r>
            <a:br>
              <a:rPr lang="en-GB" sz="2000" dirty="0"/>
            </a:br>
            <a:r>
              <a:rPr lang="en-US" sz="2000" dirty="0"/>
              <a:t> </a:t>
            </a:r>
            <a:r>
              <a:rPr lang="en-GB" sz="2000" dirty="0"/>
              <a:t/>
            </a:r>
            <a:br>
              <a:rPr lang="en-GB" sz="2000" dirty="0"/>
            </a:br>
            <a:r>
              <a:rPr lang="en-US" alt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Table 3</a:t>
            </a:r>
            <a:r>
              <a:rPr lang="en-US" alt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Pre-MBCT-HIT and post-MBCT-HIT scores for the BRS score </a:t>
            </a:r>
            <a:r>
              <a:rPr lang="en-US" alt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analysed</a:t>
            </a:r>
            <a:r>
              <a:rPr lang="en-US" alt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with matched pairs t tests (N= 22). </a:t>
            </a:r>
            <a:r>
              <a:rPr lang="en-US" altLang="en-US" sz="2000" dirty="0">
                <a:solidFill>
                  <a:prstClr val="black"/>
                </a:solidFill>
              </a:rPr>
              <a:t/>
            </a:r>
            <a:br>
              <a:rPr lang="en-US" altLang="en-US" sz="2000" dirty="0">
                <a:solidFill>
                  <a:prstClr val="black"/>
                </a:solidFill>
              </a:rPr>
            </a:br>
            <a:r>
              <a:rPr lang="en-US" altLang="en-US" sz="2000" u="sng" dirty="0">
                <a:solidFill>
                  <a:prstClr val="black"/>
                </a:solidFill>
                <a:latin typeface="Arial" panose="020B0604020202020204" pitchFamily="34" charset="0"/>
                <a:ea typeface="Calibri" panose="020F0502020204030204" pitchFamily="34" charset="0"/>
                <a:cs typeface="Arial" panose="020B0604020202020204" pitchFamily="34" charset="0"/>
              </a:rPr>
              <a:t>Table 3 result</a:t>
            </a:r>
            <a:r>
              <a:rPr lang="en-US" alt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Increase in brief resilience scale score at post MBCT-HIT measure is statistically significant. *p &lt; .05</a:t>
            </a:r>
            <a:br>
              <a:rPr lang="en-US" altLang="en-US"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dirty="0"/>
              <a:t/>
            </a:r>
            <a:br>
              <a:rPr lang="en-GB" sz="2000" dirty="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5840409"/>
              </p:ext>
            </p:extLst>
          </p:nvPr>
        </p:nvGraphicFramePr>
        <p:xfrm>
          <a:off x="1421028" y="3429000"/>
          <a:ext cx="7113372" cy="2000142"/>
        </p:xfrm>
        <a:graphic>
          <a:graphicData uri="http://schemas.openxmlformats.org/drawingml/2006/table">
            <a:tbl>
              <a:tblPr firstRow="1" bandRow="1">
                <a:tableStyleId>{5C22544A-7EE6-4342-B048-85BDC9FD1C3A}</a:tableStyleId>
              </a:tblPr>
              <a:tblGrid>
                <a:gridCol w="1778343">
                  <a:extLst>
                    <a:ext uri="{9D8B030D-6E8A-4147-A177-3AD203B41FA5}">
                      <a16:colId xmlns:a16="http://schemas.microsoft.com/office/drawing/2014/main" val="20000"/>
                    </a:ext>
                  </a:extLst>
                </a:gridCol>
                <a:gridCol w="1778343">
                  <a:extLst>
                    <a:ext uri="{9D8B030D-6E8A-4147-A177-3AD203B41FA5}">
                      <a16:colId xmlns:a16="http://schemas.microsoft.com/office/drawing/2014/main" val="20001"/>
                    </a:ext>
                  </a:extLst>
                </a:gridCol>
                <a:gridCol w="1778343">
                  <a:extLst>
                    <a:ext uri="{9D8B030D-6E8A-4147-A177-3AD203B41FA5}">
                      <a16:colId xmlns:a16="http://schemas.microsoft.com/office/drawing/2014/main" val="20002"/>
                    </a:ext>
                  </a:extLst>
                </a:gridCol>
                <a:gridCol w="1778343">
                  <a:extLst>
                    <a:ext uri="{9D8B030D-6E8A-4147-A177-3AD203B41FA5}">
                      <a16:colId xmlns:a16="http://schemas.microsoft.com/office/drawing/2014/main" val="20003"/>
                    </a:ext>
                  </a:extLst>
                </a:gridCol>
              </a:tblGrid>
              <a:tr h="1000071">
                <a:tc>
                  <a:txBody>
                    <a:bodyPr/>
                    <a:lstStyle/>
                    <a:p>
                      <a:pPr algn="ctr">
                        <a:lnSpc>
                          <a:spcPct val="107000"/>
                        </a:lnSpc>
                        <a:spcAft>
                          <a:spcPts val="0"/>
                        </a:spcAft>
                      </a:pPr>
                      <a:r>
                        <a:rPr lang="en-GB" sz="1200" dirty="0">
                          <a:effectLst/>
                        </a:rPr>
                        <a:t> </a:t>
                      </a:r>
                    </a:p>
                    <a:p>
                      <a:pPr algn="ctr">
                        <a:lnSpc>
                          <a:spcPct val="107000"/>
                        </a:lnSpc>
                        <a:spcAft>
                          <a:spcPts val="0"/>
                        </a:spcAft>
                      </a:pPr>
                      <a:r>
                        <a:rPr lang="en-GB" sz="1200" dirty="0">
                          <a:effectLst/>
                        </a:rPr>
                        <a:t>Pre-mean (SD)</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90170" algn="just">
                        <a:spcAft>
                          <a:spcPts val="0"/>
                        </a:spcAft>
                      </a:pPr>
                      <a:endParaRPr lang="en-GB" sz="1200" dirty="0">
                        <a:effectLst/>
                        <a:latin typeface="Cambria"/>
                        <a:ea typeface="ＭＳ 明朝"/>
                        <a:cs typeface="Times New Roman"/>
                      </a:endParaRPr>
                    </a:p>
                  </a:txBody>
                  <a:tcPr marL="68580" marR="68580" marT="0" marB="0"/>
                </a:tc>
                <a:tc>
                  <a:txBody>
                    <a:bodyPr/>
                    <a:lstStyle/>
                    <a:p>
                      <a:pPr marL="90170" algn="just">
                        <a:spcAft>
                          <a:spcPts val="0"/>
                        </a:spcAft>
                      </a:pPr>
                      <a:endParaRPr lang="en-GB" sz="1200">
                        <a:effectLst/>
                        <a:latin typeface="Cambria"/>
                        <a:ea typeface="ＭＳ 明朝"/>
                        <a:cs typeface="Times New Roman"/>
                      </a:endParaRPr>
                    </a:p>
                  </a:txBody>
                  <a:tcPr marL="68580" marR="68580" marT="0" marB="0"/>
                </a:tc>
                <a:tc>
                  <a:txBody>
                    <a:bodyPr/>
                    <a:lstStyle/>
                    <a:p>
                      <a:pPr marL="90170" algn="just">
                        <a:spcAft>
                          <a:spcPts val="0"/>
                        </a:spcAft>
                      </a:pPr>
                      <a:endParaRPr lang="en-GB" sz="1200">
                        <a:effectLst/>
                        <a:latin typeface="Cambria"/>
                        <a:ea typeface="ＭＳ 明朝"/>
                        <a:cs typeface="Times New Roman"/>
                      </a:endParaRPr>
                    </a:p>
                  </a:txBody>
                  <a:tcPr marL="68580" marR="68580" marT="0" marB="0"/>
                </a:tc>
                <a:tc>
                  <a:txBody>
                    <a:bodyPr/>
                    <a:lstStyle/>
                    <a:p>
                      <a:pPr marL="90170" algn="just">
                        <a:spcAft>
                          <a:spcPts val="0"/>
                        </a:spcAft>
                      </a:pPr>
                      <a:endParaRPr lang="en-GB" sz="12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0"/>
                  </a:ext>
                </a:extLst>
              </a:tr>
              <a:tr h="1000071">
                <a:tc>
                  <a:txBody>
                    <a:bodyPr/>
                    <a:lstStyle/>
                    <a:p>
                      <a:pPr marL="90170" algn="just">
                        <a:spcAft>
                          <a:spcPts val="0"/>
                        </a:spcAft>
                      </a:pPr>
                      <a:r>
                        <a:rPr lang="en-GB" sz="1200" dirty="0">
                          <a:effectLst/>
                          <a:latin typeface="Cambria"/>
                          <a:ea typeface="ＭＳ 明朝"/>
                          <a:cs typeface="Times New Roman"/>
                        </a:rPr>
                        <a:t> </a:t>
                      </a:r>
                    </a:p>
                    <a:p>
                      <a:pPr marL="90170" algn="just">
                        <a:spcAft>
                          <a:spcPts val="0"/>
                        </a:spcAft>
                      </a:pPr>
                      <a:r>
                        <a:rPr lang="en-GB" sz="1200" dirty="0">
                          <a:effectLst/>
                          <a:latin typeface="Cambria"/>
                          <a:ea typeface="ＭＳ 明朝"/>
                          <a:cs typeface="Times New Roman"/>
                        </a:rPr>
                        <a:t>BRS Scores</a:t>
                      </a:r>
                    </a:p>
                    <a:p>
                      <a:pPr marL="90170" algn="just">
                        <a:spcAft>
                          <a:spcPts val="0"/>
                        </a:spcAft>
                      </a:pPr>
                      <a:r>
                        <a:rPr lang="en-GB" sz="1200" dirty="0">
                          <a:effectLst/>
                          <a:latin typeface="Cambria"/>
                          <a:ea typeface="ＭＳ 明朝"/>
                          <a:cs typeface="Times New Roman"/>
                        </a:rPr>
                        <a:t> </a:t>
                      </a:r>
                    </a:p>
                  </a:txBody>
                  <a:tcPr marL="68580" marR="68580" marT="0" marB="0"/>
                </a:tc>
                <a:tc>
                  <a:txBody>
                    <a:bodyPr/>
                    <a:lstStyle/>
                    <a:p>
                      <a:pPr marL="90170" algn="just">
                        <a:spcAft>
                          <a:spcPts val="0"/>
                        </a:spcAft>
                      </a:pPr>
                      <a:r>
                        <a:rPr lang="en-GB" sz="1200">
                          <a:effectLst/>
                          <a:latin typeface="Cambria"/>
                          <a:ea typeface="ＭＳ 明朝"/>
                          <a:cs typeface="Times New Roman"/>
                        </a:rPr>
                        <a:t> </a:t>
                      </a:r>
                    </a:p>
                    <a:p>
                      <a:pPr marL="90170" algn="just">
                        <a:spcAft>
                          <a:spcPts val="0"/>
                        </a:spcAft>
                      </a:pPr>
                      <a:r>
                        <a:rPr lang="en-GB" sz="1200">
                          <a:effectLst/>
                          <a:latin typeface="Cambria"/>
                          <a:ea typeface="ＭＳ 明朝"/>
                          <a:cs typeface="Times New Roman"/>
                        </a:rPr>
                        <a:t>3.15 (0.62)</a:t>
                      </a:r>
                    </a:p>
                  </a:txBody>
                  <a:tcPr marL="68580" marR="68580" marT="0" marB="0"/>
                </a:tc>
                <a:tc>
                  <a:txBody>
                    <a:bodyPr/>
                    <a:lstStyle/>
                    <a:p>
                      <a:pPr marL="90170" algn="just">
                        <a:spcAft>
                          <a:spcPts val="0"/>
                        </a:spcAft>
                      </a:pPr>
                      <a:r>
                        <a:rPr lang="en-GB" sz="1200">
                          <a:effectLst/>
                          <a:latin typeface="Cambria"/>
                          <a:ea typeface="ＭＳ 明朝"/>
                          <a:cs typeface="Times New Roman"/>
                        </a:rPr>
                        <a:t> </a:t>
                      </a:r>
                    </a:p>
                    <a:p>
                      <a:pPr marL="90170" algn="just">
                        <a:spcAft>
                          <a:spcPts val="0"/>
                        </a:spcAft>
                      </a:pPr>
                      <a:r>
                        <a:rPr lang="en-GB" sz="1200">
                          <a:effectLst/>
                          <a:latin typeface="Cambria"/>
                          <a:ea typeface="ＭＳ 明朝"/>
                          <a:cs typeface="Times New Roman"/>
                        </a:rPr>
                        <a:t>3.53 (0.69)*</a:t>
                      </a:r>
                    </a:p>
                  </a:txBody>
                  <a:tcPr marL="68580" marR="68580" marT="0" marB="0"/>
                </a:tc>
                <a:tc>
                  <a:txBody>
                    <a:bodyPr/>
                    <a:lstStyle/>
                    <a:p>
                      <a:pPr marL="90170" algn="just">
                        <a:spcAft>
                          <a:spcPts val="0"/>
                        </a:spcAft>
                      </a:pPr>
                      <a:r>
                        <a:rPr lang="en-GB" sz="1200" dirty="0">
                          <a:effectLst/>
                          <a:latin typeface="Cambria"/>
                          <a:ea typeface="ＭＳ 明朝"/>
                          <a:cs typeface="Times New Roman"/>
                        </a:rPr>
                        <a:t> </a:t>
                      </a:r>
                    </a:p>
                    <a:p>
                      <a:pPr marL="90170" algn="just">
                        <a:spcAft>
                          <a:spcPts val="0"/>
                        </a:spcAft>
                      </a:pPr>
                      <a:r>
                        <a:rPr lang="en-GB" sz="1200" dirty="0">
                          <a:effectLst/>
                          <a:latin typeface="Cambria"/>
                          <a:ea typeface="ＭＳ 明朝"/>
                          <a:cs typeface="Times New Roman"/>
                        </a:rPr>
                        <a:t>12%</a:t>
                      </a:r>
                    </a:p>
                    <a:p>
                      <a:pPr marL="90170" algn="just">
                        <a:spcAft>
                          <a:spcPts val="0"/>
                        </a:spcAft>
                      </a:pPr>
                      <a:r>
                        <a:rPr lang="en-GB" sz="1200" dirty="0">
                          <a:effectLst/>
                          <a:latin typeface="Cambria"/>
                          <a:ea typeface="ＭＳ 明朝"/>
                          <a:cs typeface="Times New Roman"/>
                        </a:rPr>
                        <a:t> </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7524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95520"/>
            <a:ext cx="6781800" cy="1376680"/>
          </a:xfrm>
        </p:spPr>
        <p:txBody>
          <a:bodyPr>
            <a:noAutofit/>
          </a:bodyPr>
          <a:lstStyle/>
          <a:p>
            <a:pPr marL="457200"/>
            <a:r>
              <a:rPr lang="en-US" sz="2000" b="1" u="sng" dirty="0">
                <a:latin typeface="Cambria"/>
                <a:ea typeface="ＭＳ 明朝"/>
                <a:cs typeface="Times New Roman"/>
              </a:rPr>
              <a:t/>
            </a:r>
            <a:br>
              <a:rPr lang="en-US" sz="2000" b="1" u="sng" dirty="0">
                <a:latin typeface="Cambria"/>
                <a:ea typeface="ＭＳ 明朝"/>
                <a:cs typeface="Times New Roman"/>
              </a:rPr>
            </a:br>
            <a:r>
              <a:rPr lang="en-US" sz="2000" b="1" u="sng" dirty="0">
                <a:latin typeface="Cambria"/>
                <a:ea typeface="ＭＳ 明朝"/>
                <a:cs typeface="Times New Roman"/>
              </a:rPr>
              <a:t>Self-Compassion </a:t>
            </a:r>
            <a:r>
              <a:rPr lang="en-GB" sz="2000" dirty="0">
                <a:latin typeface="Cambria"/>
                <a:ea typeface="ＭＳ 明朝"/>
                <a:cs typeface="Times New Roman"/>
              </a:rPr>
              <a:t/>
            </a:r>
            <a:br>
              <a:rPr lang="en-GB" sz="2000" dirty="0">
                <a:latin typeface="Cambria"/>
                <a:ea typeface="ＭＳ 明朝"/>
                <a:cs typeface="Times New Roman"/>
              </a:rPr>
            </a:br>
            <a:r>
              <a:rPr lang="en-US" altLang="en-US" sz="2000" b="1" dirty="0">
                <a:solidFill>
                  <a:schemeClr val="tx1"/>
                </a:solidFill>
                <a:latin typeface="Arial" panose="020B0604020202020204" pitchFamily="34" charset="0"/>
                <a:ea typeface="Calibri" panose="020F0502020204030204" pitchFamily="34" charset="0"/>
                <a:cs typeface="Arial" panose="020B0604020202020204" pitchFamily="34" charset="0"/>
              </a:rPr>
              <a:t>Table 1</a:t>
            </a: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Pre-MBCT-HIT and post-MBCT-HIT scores for the total SCS-SF and SCS-SF subscales </a:t>
            </a:r>
            <a:r>
              <a:rPr lang="en-US" altLang="en-US" sz="2000" dirty="0" err="1">
                <a:solidFill>
                  <a:schemeClr val="tx1"/>
                </a:solidFill>
                <a:latin typeface="Arial" panose="020B0604020202020204" pitchFamily="34" charset="0"/>
                <a:ea typeface="Calibri" panose="020F0502020204030204" pitchFamily="34" charset="0"/>
                <a:cs typeface="Arial" panose="020B0604020202020204" pitchFamily="34" charset="0"/>
              </a:rPr>
              <a:t>analysed</a:t>
            </a: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with matched pairs t tests (N= 22)</a:t>
            </a:r>
            <a:r>
              <a:rPr lang="en-US" altLang="en-US" sz="2000" dirty="0">
                <a:solidFill>
                  <a:schemeClr val="tx1"/>
                </a:solidFill>
              </a:rPr>
              <a:t/>
            </a:r>
            <a:br>
              <a:rPr lang="en-US" altLang="en-US" sz="2000" dirty="0">
                <a:solidFill>
                  <a:schemeClr val="tx1"/>
                </a:solidFill>
              </a:rPr>
            </a:br>
            <a:r>
              <a:rPr lang="en-US" sz="2000" b="1" u="sng" dirty="0">
                <a:latin typeface="Cambria"/>
                <a:ea typeface="ＭＳ 明朝"/>
                <a:cs typeface="Times New Roman"/>
              </a:rPr>
              <a:t/>
            </a:r>
            <a:br>
              <a:rPr lang="en-US" sz="2000" b="1" u="sng" dirty="0">
                <a:latin typeface="Cambria"/>
                <a:ea typeface="ＭＳ 明朝"/>
                <a:cs typeface="Times New Roman"/>
              </a:rPr>
            </a:br>
            <a:r>
              <a:rPr lang="en-US" sz="2000" b="1" u="sng" dirty="0">
                <a:latin typeface="Cambria"/>
                <a:ea typeface="ＭＳ 明朝"/>
                <a:cs typeface="Times New Roman"/>
              </a:rPr>
              <a:t/>
            </a:r>
            <a:br>
              <a:rPr lang="en-US" sz="2000" b="1" u="sng" dirty="0">
                <a:latin typeface="Cambria"/>
                <a:ea typeface="ＭＳ 明朝"/>
                <a:cs typeface="Times New Roman"/>
              </a:rPr>
            </a:br>
            <a:r>
              <a:rPr lang="en-GB" sz="2000" dirty="0">
                <a:latin typeface="Cambria"/>
                <a:ea typeface="ＭＳ 明朝"/>
                <a:cs typeface="Times New Roman"/>
              </a:rPr>
              <a:t/>
            </a:r>
            <a:br>
              <a:rPr lang="en-GB" sz="2000" dirty="0">
                <a:latin typeface="Cambria"/>
                <a:ea typeface="ＭＳ 明朝"/>
                <a:cs typeface="Times New Roman"/>
              </a:rPr>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0014969"/>
              </p:ext>
            </p:extLst>
          </p:nvPr>
        </p:nvGraphicFramePr>
        <p:xfrm>
          <a:off x="1405621" y="404300"/>
          <a:ext cx="6555180" cy="4391474"/>
        </p:xfrm>
        <a:graphic>
          <a:graphicData uri="http://schemas.openxmlformats.org/drawingml/2006/table">
            <a:tbl>
              <a:tblPr firstRow="1" bandRow="1">
                <a:tableStyleId>{5C22544A-7EE6-4342-B048-85BDC9FD1C3A}</a:tableStyleId>
              </a:tblPr>
              <a:tblGrid>
                <a:gridCol w="1638795">
                  <a:extLst>
                    <a:ext uri="{9D8B030D-6E8A-4147-A177-3AD203B41FA5}">
                      <a16:colId xmlns:a16="http://schemas.microsoft.com/office/drawing/2014/main" val="20000"/>
                    </a:ext>
                  </a:extLst>
                </a:gridCol>
                <a:gridCol w="1638795">
                  <a:extLst>
                    <a:ext uri="{9D8B030D-6E8A-4147-A177-3AD203B41FA5}">
                      <a16:colId xmlns:a16="http://schemas.microsoft.com/office/drawing/2014/main" val="20001"/>
                    </a:ext>
                  </a:extLst>
                </a:gridCol>
                <a:gridCol w="1638795">
                  <a:extLst>
                    <a:ext uri="{9D8B030D-6E8A-4147-A177-3AD203B41FA5}">
                      <a16:colId xmlns:a16="http://schemas.microsoft.com/office/drawing/2014/main" val="20002"/>
                    </a:ext>
                  </a:extLst>
                </a:gridCol>
                <a:gridCol w="1638795">
                  <a:extLst>
                    <a:ext uri="{9D8B030D-6E8A-4147-A177-3AD203B41FA5}">
                      <a16:colId xmlns:a16="http://schemas.microsoft.com/office/drawing/2014/main" val="20003"/>
                    </a:ext>
                  </a:extLst>
                </a:gridCol>
              </a:tblGrid>
              <a:tr h="343268">
                <a:tc>
                  <a:txBody>
                    <a:bodyPr/>
                    <a:lstStyle/>
                    <a:p>
                      <a:pPr marL="457200" algn="just">
                        <a:spcAft>
                          <a:spcPts val="0"/>
                        </a:spcAft>
                      </a:pPr>
                      <a:endParaRPr lang="en-GB" sz="1200" dirty="0">
                        <a:effectLst/>
                        <a:latin typeface="Cambria"/>
                        <a:ea typeface="ＭＳ 明朝"/>
                        <a:cs typeface="Times New Roman"/>
                      </a:endParaRPr>
                    </a:p>
                  </a:txBody>
                  <a:tcPr marL="68580" marR="68580" marT="0" marB="0"/>
                </a:tc>
                <a:tc>
                  <a:txBody>
                    <a:bodyPr/>
                    <a:lstStyle/>
                    <a:p>
                      <a:pPr marL="457200" algn="just">
                        <a:spcAft>
                          <a:spcPts val="0"/>
                        </a:spcAft>
                      </a:pPr>
                      <a:endParaRPr lang="en-GB" sz="1200" dirty="0">
                        <a:effectLst/>
                        <a:latin typeface="Cambria"/>
                        <a:ea typeface="ＭＳ 明朝"/>
                        <a:cs typeface="Times New Roman"/>
                      </a:endParaRPr>
                    </a:p>
                  </a:txBody>
                  <a:tcPr marL="68580" marR="68580" marT="0" marB="0"/>
                </a:tc>
                <a:tc>
                  <a:txBody>
                    <a:bodyPr/>
                    <a:lstStyle/>
                    <a:p>
                      <a:pPr marL="457200" algn="just">
                        <a:spcAft>
                          <a:spcPts val="0"/>
                        </a:spcAft>
                      </a:pPr>
                      <a:endParaRPr lang="en-GB" sz="1200" dirty="0">
                        <a:effectLst/>
                        <a:latin typeface="Cambria"/>
                        <a:ea typeface="ＭＳ 明朝"/>
                        <a:cs typeface="Times New Roman"/>
                      </a:endParaRPr>
                    </a:p>
                  </a:txBody>
                  <a:tcPr marL="68580" marR="68580" marT="0" marB="0"/>
                </a:tc>
                <a:tc>
                  <a:txBody>
                    <a:bodyPr/>
                    <a:lstStyle/>
                    <a:p>
                      <a:pPr marL="457200" algn="just">
                        <a:spcAft>
                          <a:spcPts val="0"/>
                        </a:spcAft>
                      </a:pPr>
                      <a:endParaRPr lang="en-GB" sz="12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0"/>
                  </a:ext>
                </a:extLst>
              </a:tr>
              <a:tr h="926673">
                <a:tc>
                  <a:txBody>
                    <a:bodyPr/>
                    <a:lstStyle/>
                    <a:p>
                      <a:pPr algn="ctr">
                        <a:lnSpc>
                          <a:spcPct val="107000"/>
                        </a:lnSpc>
                        <a:spcAft>
                          <a:spcPts val="0"/>
                        </a:spcAft>
                      </a:pPr>
                      <a:r>
                        <a:rPr lang="en-GB" sz="1200" dirty="0">
                          <a:effectLst/>
                        </a:rPr>
                        <a:t> </a:t>
                      </a:r>
                    </a:p>
                    <a:p>
                      <a:pPr algn="ctr">
                        <a:lnSpc>
                          <a:spcPct val="107000"/>
                        </a:lnSpc>
                        <a:spcAft>
                          <a:spcPts val="0"/>
                        </a:spcAft>
                      </a:pPr>
                      <a:r>
                        <a:rPr lang="en-GB" sz="1200" dirty="0">
                          <a:effectLst/>
                        </a:rPr>
                        <a:t>Outcome</a:t>
                      </a:r>
                    </a:p>
                  </a:txBody>
                  <a:tcPr marL="68580" marR="68580" marT="0" marB="0"/>
                </a:tc>
                <a:tc>
                  <a:txBody>
                    <a:bodyPr/>
                    <a:lstStyle/>
                    <a:p>
                      <a:pPr algn="ctr">
                        <a:lnSpc>
                          <a:spcPct val="107000"/>
                        </a:lnSpc>
                        <a:spcAft>
                          <a:spcPts val="0"/>
                        </a:spcAft>
                      </a:pPr>
                      <a:r>
                        <a:rPr lang="en-GB" sz="1200" dirty="0">
                          <a:effectLst/>
                        </a:rPr>
                        <a:t> </a:t>
                      </a:r>
                    </a:p>
                    <a:p>
                      <a:pPr algn="ctr">
                        <a:lnSpc>
                          <a:spcPct val="107000"/>
                        </a:lnSpc>
                        <a:spcAft>
                          <a:spcPts val="0"/>
                        </a:spcAft>
                      </a:pPr>
                      <a:r>
                        <a:rPr lang="en-GB" sz="1200" dirty="0">
                          <a:effectLst/>
                        </a:rPr>
                        <a:t>Pre-mean (SD)</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rPr>
                        <a:t> </a:t>
                      </a:r>
                    </a:p>
                    <a:p>
                      <a:pPr algn="ctr">
                        <a:lnSpc>
                          <a:spcPct val="107000"/>
                        </a:lnSpc>
                        <a:spcAft>
                          <a:spcPts val="0"/>
                        </a:spcAft>
                      </a:pPr>
                      <a:r>
                        <a:rPr lang="en-GB" sz="1200">
                          <a:effectLst/>
                        </a:rPr>
                        <a:t>Post- mean (SD)</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a:effectLst/>
                        </a:rPr>
                        <a:t> </a:t>
                      </a:r>
                    </a:p>
                    <a:p>
                      <a:pPr algn="ctr">
                        <a:lnSpc>
                          <a:spcPct val="107000"/>
                        </a:lnSpc>
                        <a:spcAft>
                          <a:spcPts val="0"/>
                        </a:spcAft>
                      </a:pPr>
                      <a:r>
                        <a:rPr lang="en-GB" sz="1200">
                          <a:effectLst/>
                        </a:rPr>
                        <a:t>% change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474157">
                <a:tc>
                  <a:txBody>
                    <a:bodyPr/>
                    <a:lstStyle/>
                    <a:p>
                      <a:pPr>
                        <a:lnSpc>
                          <a:spcPct val="107000"/>
                        </a:lnSpc>
                        <a:spcAft>
                          <a:spcPts val="0"/>
                        </a:spcAft>
                      </a:pPr>
                      <a:r>
                        <a:rPr lang="en-GB" sz="1200" dirty="0">
                          <a:effectLst/>
                        </a:rPr>
                        <a:t> </a:t>
                      </a:r>
                    </a:p>
                    <a:p>
                      <a:pPr>
                        <a:lnSpc>
                          <a:spcPct val="107000"/>
                        </a:lnSpc>
                        <a:spcAft>
                          <a:spcPts val="0"/>
                        </a:spcAft>
                      </a:pPr>
                      <a:r>
                        <a:rPr lang="en-GB" sz="1200" dirty="0">
                          <a:effectLst/>
                        </a:rPr>
                        <a:t>Total SCS-SF </a:t>
                      </a:r>
                    </a:p>
                    <a:p>
                      <a:pPr>
                        <a:lnSpc>
                          <a:spcPct val="107000"/>
                        </a:lnSpc>
                        <a:spcAft>
                          <a:spcPts val="0"/>
                        </a:spcAft>
                      </a:pPr>
                      <a:r>
                        <a:rPr lang="en-GB" sz="1200" dirty="0">
                          <a:effectLst/>
                        </a:rPr>
                        <a:t> </a:t>
                      </a:r>
                    </a:p>
                    <a:p>
                      <a:pPr>
                        <a:lnSpc>
                          <a:spcPct val="107000"/>
                        </a:lnSpc>
                        <a:spcAft>
                          <a:spcPts val="0"/>
                        </a:spcAft>
                      </a:pPr>
                      <a:r>
                        <a:rPr lang="en-GB" sz="1200" dirty="0">
                          <a:effectLst/>
                        </a:rPr>
                        <a:t>Self-kindness</a:t>
                      </a:r>
                    </a:p>
                    <a:p>
                      <a:pPr>
                        <a:lnSpc>
                          <a:spcPct val="107000"/>
                        </a:lnSpc>
                        <a:spcAft>
                          <a:spcPts val="0"/>
                        </a:spcAft>
                      </a:pPr>
                      <a:r>
                        <a:rPr lang="en-GB" sz="1200" dirty="0">
                          <a:effectLst/>
                        </a:rPr>
                        <a:t> </a:t>
                      </a:r>
                    </a:p>
                    <a:p>
                      <a:pPr>
                        <a:lnSpc>
                          <a:spcPct val="107000"/>
                        </a:lnSpc>
                        <a:spcAft>
                          <a:spcPts val="0"/>
                        </a:spcAft>
                      </a:pPr>
                      <a:r>
                        <a:rPr lang="en-GB" sz="1200" dirty="0">
                          <a:effectLst/>
                        </a:rPr>
                        <a:t>Self-judgement</a:t>
                      </a:r>
                    </a:p>
                    <a:p>
                      <a:pPr>
                        <a:lnSpc>
                          <a:spcPct val="107000"/>
                        </a:lnSpc>
                        <a:spcAft>
                          <a:spcPts val="0"/>
                        </a:spcAft>
                      </a:pPr>
                      <a:r>
                        <a:rPr lang="en-GB" sz="1200" dirty="0">
                          <a:effectLst/>
                        </a:rPr>
                        <a:t> </a:t>
                      </a:r>
                    </a:p>
                    <a:p>
                      <a:pPr>
                        <a:lnSpc>
                          <a:spcPct val="107000"/>
                        </a:lnSpc>
                        <a:spcAft>
                          <a:spcPts val="0"/>
                        </a:spcAft>
                      </a:pPr>
                      <a:r>
                        <a:rPr lang="en-GB" sz="1200" dirty="0">
                          <a:effectLst/>
                        </a:rPr>
                        <a:t>Common humanity</a:t>
                      </a:r>
                    </a:p>
                    <a:p>
                      <a:pPr>
                        <a:lnSpc>
                          <a:spcPct val="107000"/>
                        </a:lnSpc>
                        <a:spcAft>
                          <a:spcPts val="0"/>
                        </a:spcAft>
                      </a:pPr>
                      <a:r>
                        <a:rPr lang="en-GB" sz="1200" dirty="0">
                          <a:effectLst/>
                        </a:rPr>
                        <a:t> </a:t>
                      </a:r>
                    </a:p>
                    <a:p>
                      <a:pPr>
                        <a:lnSpc>
                          <a:spcPct val="107000"/>
                        </a:lnSpc>
                        <a:spcAft>
                          <a:spcPts val="0"/>
                        </a:spcAft>
                      </a:pPr>
                      <a:r>
                        <a:rPr lang="en-GB" sz="1200" dirty="0">
                          <a:effectLst/>
                        </a:rPr>
                        <a:t>Isolation</a:t>
                      </a:r>
                    </a:p>
                    <a:p>
                      <a:pPr>
                        <a:lnSpc>
                          <a:spcPct val="107000"/>
                        </a:lnSpc>
                        <a:spcAft>
                          <a:spcPts val="0"/>
                        </a:spcAft>
                      </a:pPr>
                      <a:r>
                        <a:rPr lang="en-GB" sz="1200" dirty="0">
                          <a:effectLst/>
                        </a:rPr>
                        <a:t> </a:t>
                      </a:r>
                    </a:p>
                    <a:p>
                      <a:pPr>
                        <a:lnSpc>
                          <a:spcPct val="107000"/>
                        </a:lnSpc>
                        <a:spcAft>
                          <a:spcPts val="0"/>
                        </a:spcAft>
                      </a:pPr>
                      <a:r>
                        <a:rPr lang="en-GB" sz="1200" dirty="0">
                          <a:effectLst/>
                        </a:rPr>
                        <a:t>Mindfulness</a:t>
                      </a:r>
                    </a:p>
                    <a:p>
                      <a:pPr>
                        <a:lnSpc>
                          <a:spcPct val="107000"/>
                        </a:lnSpc>
                        <a:spcAft>
                          <a:spcPts val="0"/>
                        </a:spcAft>
                      </a:pPr>
                      <a:r>
                        <a:rPr lang="en-GB" sz="1200" dirty="0">
                          <a:effectLst/>
                        </a:rPr>
                        <a:t> </a:t>
                      </a:r>
                    </a:p>
                    <a:p>
                      <a:pPr>
                        <a:lnSpc>
                          <a:spcPct val="107000"/>
                        </a:lnSpc>
                        <a:spcAft>
                          <a:spcPts val="0"/>
                        </a:spcAft>
                      </a:pPr>
                      <a:r>
                        <a:rPr lang="en-GB" sz="1200" dirty="0">
                          <a:effectLst/>
                        </a:rPr>
                        <a:t>Over-identification</a:t>
                      </a:r>
                    </a:p>
                    <a:p>
                      <a:pPr>
                        <a:lnSpc>
                          <a:spcPct val="107000"/>
                        </a:lnSpc>
                        <a:spcAft>
                          <a:spcPts val="0"/>
                        </a:spcAft>
                      </a:pPr>
                      <a:r>
                        <a:rPr lang="en-GB" sz="1200" dirty="0">
                          <a:effectLst/>
                        </a:rPr>
                        <a:t> </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dirty="0">
                          <a:effectLst/>
                        </a:rPr>
                        <a:t> </a:t>
                      </a:r>
                    </a:p>
                    <a:p>
                      <a:pPr algn="ctr">
                        <a:lnSpc>
                          <a:spcPct val="107000"/>
                        </a:lnSpc>
                        <a:spcAft>
                          <a:spcPts val="0"/>
                        </a:spcAft>
                      </a:pPr>
                      <a:r>
                        <a:rPr lang="en-GB" sz="1200" dirty="0">
                          <a:effectLst/>
                        </a:rPr>
                        <a:t>35.45 (9.97)</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5.27 (2.39)</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5.55 (2.20)</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6.36 (2.24)</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5.36 (2.11)</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7.64 (1.79)</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5.27 (2.41)</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dirty="0">
                          <a:effectLst/>
                        </a:rPr>
                        <a:t> </a:t>
                      </a:r>
                    </a:p>
                    <a:p>
                      <a:pPr algn="ctr">
                        <a:lnSpc>
                          <a:spcPct val="107000"/>
                        </a:lnSpc>
                        <a:spcAft>
                          <a:spcPts val="0"/>
                        </a:spcAft>
                      </a:pPr>
                      <a:r>
                        <a:rPr lang="en-GB" sz="1200" dirty="0">
                          <a:effectLst/>
                        </a:rPr>
                        <a:t>40.68 (7.72)</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6.86 (1.55)**</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6.50 (1.77)*</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 7.27(1.64)**</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6.23 (1.93)</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8.05 (1.59)</a:t>
                      </a:r>
                    </a:p>
                    <a:p>
                      <a:pPr algn="ctr">
                        <a:lnSpc>
                          <a:spcPct val="107000"/>
                        </a:lnSpc>
                        <a:spcAft>
                          <a:spcPts val="0"/>
                        </a:spcAft>
                      </a:pPr>
                      <a:r>
                        <a:rPr lang="en-GB" sz="1200" dirty="0">
                          <a:effectLst/>
                        </a:rPr>
                        <a:t> </a:t>
                      </a:r>
                    </a:p>
                    <a:p>
                      <a:pPr algn="ctr">
                        <a:lnSpc>
                          <a:spcPct val="107000"/>
                        </a:lnSpc>
                        <a:spcAft>
                          <a:spcPts val="0"/>
                        </a:spcAft>
                      </a:pPr>
                      <a:r>
                        <a:rPr lang="en-GB" sz="1200" dirty="0">
                          <a:effectLst/>
                        </a:rPr>
                        <a:t>5.77 (2.00)</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200" dirty="0">
                          <a:effectLst/>
                        </a:rPr>
                        <a:t> </a:t>
                      </a:r>
                    </a:p>
                    <a:p>
                      <a:pPr algn="ctr">
                        <a:lnSpc>
                          <a:spcPct val="107000"/>
                        </a:lnSpc>
                        <a:spcAft>
                          <a:spcPts val="0"/>
                        </a:spcAft>
                      </a:pPr>
                      <a:r>
                        <a:rPr lang="en-GB" sz="1200" dirty="0">
                          <a:effectLst/>
                        </a:rPr>
                        <a:t>14.75%</a:t>
                      </a:r>
                    </a:p>
                    <a:p>
                      <a:pPr>
                        <a:lnSpc>
                          <a:spcPct val="107000"/>
                        </a:lnSpc>
                        <a:spcAft>
                          <a:spcPts val="0"/>
                        </a:spcAft>
                      </a:pPr>
                      <a:r>
                        <a:rPr lang="en-GB" sz="1200" dirty="0">
                          <a:effectLst/>
                        </a:rPr>
                        <a:t> </a:t>
                      </a:r>
                    </a:p>
                    <a:p>
                      <a:pPr>
                        <a:lnSpc>
                          <a:spcPct val="107000"/>
                        </a:lnSpc>
                        <a:spcAft>
                          <a:spcPts val="0"/>
                        </a:spcAft>
                      </a:pPr>
                      <a:r>
                        <a:rPr lang="en-GB" sz="1200" dirty="0">
                          <a:effectLst/>
                        </a:rPr>
                        <a:t>                      30.17%</a:t>
                      </a:r>
                    </a:p>
                    <a:p>
                      <a:pPr>
                        <a:lnSpc>
                          <a:spcPct val="107000"/>
                        </a:lnSpc>
                        <a:spcAft>
                          <a:spcPts val="0"/>
                        </a:spcAft>
                      </a:pPr>
                      <a:r>
                        <a:rPr lang="en-GB" sz="1200" dirty="0">
                          <a:effectLst/>
                        </a:rPr>
                        <a:t> </a:t>
                      </a:r>
                    </a:p>
                    <a:p>
                      <a:pPr>
                        <a:lnSpc>
                          <a:spcPct val="107000"/>
                        </a:lnSpc>
                        <a:spcAft>
                          <a:spcPts val="0"/>
                        </a:spcAft>
                      </a:pPr>
                      <a:r>
                        <a:rPr lang="en-GB" sz="1200" dirty="0">
                          <a:effectLst/>
                        </a:rPr>
                        <a:t>                      17.12%</a:t>
                      </a:r>
                    </a:p>
                    <a:p>
                      <a:pPr>
                        <a:lnSpc>
                          <a:spcPct val="107000"/>
                        </a:lnSpc>
                        <a:spcAft>
                          <a:spcPts val="0"/>
                        </a:spcAft>
                      </a:pPr>
                      <a:r>
                        <a:rPr lang="en-GB" sz="1200" dirty="0">
                          <a:effectLst/>
                        </a:rPr>
                        <a:t> </a:t>
                      </a:r>
                    </a:p>
                    <a:p>
                      <a:pPr algn="ctr">
                        <a:lnSpc>
                          <a:spcPct val="107000"/>
                        </a:lnSpc>
                        <a:spcAft>
                          <a:spcPts val="0"/>
                        </a:spcAft>
                      </a:pPr>
                      <a:r>
                        <a:rPr lang="en-GB" sz="1200" dirty="0">
                          <a:effectLst/>
                        </a:rPr>
                        <a:t> 14.31%</a:t>
                      </a:r>
                    </a:p>
                    <a:p>
                      <a:pPr>
                        <a:lnSpc>
                          <a:spcPct val="107000"/>
                        </a:lnSpc>
                        <a:spcAft>
                          <a:spcPts val="0"/>
                        </a:spcAft>
                      </a:pPr>
                      <a:r>
                        <a:rPr lang="en-GB" sz="1200" dirty="0">
                          <a:effectLst/>
                        </a:rPr>
                        <a:t> </a:t>
                      </a:r>
                    </a:p>
                    <a:p>
                      <a:pPr algn="ctr">
                        <a:lnSpc>
                          <a:spcPct val="107000"/>
                        </a:lnSpc>
                        <a:spcAft>
                          <a:spcPts val="0"/>
                        </a:spcAft>
                      </a:pPr>
                      <a:r>
                        <a:rPr lang="en-GB" sz="1200" dirty="0">
                          <a:effectLst/>
                        </a:rPr>
                        <a:t>16.23%</a:t>
                      </a:r>
                    </a:p>
                    <a:p>
                      <a:pPr>
                        <a:lnSpc>
                          <a:spcPct val="107000"/>
                        </a:lnSpc>
                        <a:spcAft>
                          <a:spcPts val="0"/>
                        </a:spcAft>
                      </a:pPr>
                      <a:r>
                        <a:rPr lang="en-GB" sz="1200" dirty="0">
                          <a:effectLst/>
                        </a:rPr>
                        <a:t> </a:t>
                      </a:r>
                    </a:p>
                    <a:p>
                      <a:pPr algn="ctr">
                        <a:lnSpc>
                          <a:spcPct val="107000"/>
                        </a:lnSpc>
                        <a:spcAft>
                          <a:spcPts val="0"/>
                        </a:spcAft>
                      </a:pPr>
                      <a:r>
                        <a:rPr lang="en-GB" sz="1200" dirty="0">
                          <a:effectLst/>
                        </a:rPr>
                        <a:t>5.37%</a:t>
                      </a:r>
                    </a:p>
                    <a:p>
                      <a:pPr>
                        <a:lnSpc>
                          <a:spcPct val="107000"/>
                        </a:lnSpc>
                        <a:spcAft>
                          <a:spcPts val="0"/>
                        </a:spcAft>
                      </a:pPr>
                      <a:r>
                        <a:rPr lang="en-GB" sz="1200" dirty="0">
                          <a:effectLst/>
                        </a:rPr>
                        <a:t> </a:t>
                      </a:r>
                    </a:p>
                    <a:p>
                      <a:pPr algn="ctr">
                        <a:lnSpc>
                          <a:spcPct val="107000"/>
                        </a:lnSpc>
                        <a:spcAft>
                          <a:spcPts val="0"/>
                        </a:spcAft>
                      </a:pPr>
                      <a:r>
                        <a:rPr lang="en-GB" sz="1200" dirty="0">
                          <a:effectLst/>
                        </a:rPr>
                        <a:t>9.49%</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1334268"/>
                  </a:ext>
                </a:extLst>
              </a:tr>
            </a:tbl>
          </a:graphicData>
        </a:graphic>
      </p:graphicFrame>
    </p:spTree>
    <p:extLst>
      <p:ext uri="{BB962C8B-B14F-4D97-AF65-F5344CB8AC3E}">
        <p14:creationId xmlns:p14="http://schemas.microsoft.com/office/powerpoint/2010/main" val="1714613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0E9BA-44A7-0A42-87FD-EA1D5135A3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B85A9A-EF1E-454F-B59E-F78D0927EA70}"/>
              </a:ext>
            </a:extLst>
          </p:cNvPr>
          <p:cNvSpPr>
            <a:spLocks noGrp="1"/>
          </p:cNvSpPr>
          <p:nvPr>
            <p:ph idx="1"/>
          </p:nvPr>
        </p:nvSpPr>
        <p:spPr/>
        <p:txBody>
          <a:bodyPr/>
          <a:lstStyle/>
          <a:p>
            <a:pPr marL="0" lvl="0" indent="0" defTabSz="914400" eaLnBrk="0" fontAlgn="base" hangingPunct="0">
              <a:spcBef>
                <a:spcPct val="0"/>
              </a:spcBef>
              <a:spcAft>
                <a:spcPct val="0"/>
              </a:spcAft>
              <a:buClrTx/>
              <a:buNone/>
            </a:pPr>
            <a:r>
              <a:rPr lang="en-US" altLang="en-US" u="sng" dirty="0">
                <a:solidFill>
                  <a:schemeClr val="tx1"/>
                </a:solidFill>
                <a:latin typeface="Arial" panose="020B0604020202020204" pitchFamily="34" charset="0"/>
                <a:ea typeface="Calibri" panose="020F0502020204030204" pitchFamily="34" charset="0"/>
                <a:cs typeface="Arial" panose="020B0604020202020204" pitchFamily="34" charset="0"/>
              </a:rPr>
              <a:t>Table 1 results: </a:t>
            </a:r>
            <a:endParaRPr lang="en-US" altLang="en-US" dirty="0">
              <a:solidFill>
                <a:schemeClr val="tx1"/>
              </a:solidFill>
            </a:endParaRPr>
          </a:p>
          <a:p>
            <a:pPr marL="0" lvl="0" indent="0" defTabSz="914400" eaLnBrk="0" fontAlgn="base" hangingPunct="0">
              <a:spcBef>
                <a:spcPct val="0"/>
              </a:spcBef>
              <a:spcAft>
                <a:spcPct val="0"/>
              </a:spcAft>
              <a:buClrTx/>
              <a:buNone/>
            </a:pP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Total score for Self-compassion scale post MBCT-HIT is significantly higher than pre MBCT-HIT measure. (p=0.050) </a:t>
            </a:r>
            <a:endParaRPr lang="en-US" altLang="en-US" dirty="0">
              <a:solidFill>
                <a:schemeClr val="tx1"/>
              </a:solidFill>
            </a:endParaRPr>
          </a:p>
          <a:p>
            <a:pPr marL="0" lvl="0" indent="0" defTabSz="914400" eaLnBrk="0" fontAlgn="base" hangingPunct="0">
              <a:spcBef>
                <a:spcPct val="0"/>
              </a:spcBef>
              <a:spcAft>
                <a:spcPct val="0"/>
              </a:spcAft>
              <a:buClrTx/>
              <a:buNone/>
            </a:pP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Greatest increase in self-kindness following MBCT-HIT (30% change P=0.001 so highly significant). Self-judgement &amp; common humanity</a:t>
            </a:r>
            <a:endParaRPr lang="en-US" dirty="0"/>
          </a:p>
        </p:txBody>
      </p:sp>
    </p:spTree>
    <p:extLst>
      <p:ext uri="{BB962C8B-B14F-4D97-AF65-F5344CB8AC3E}">
        <p14:creationId xmlns:p14="http://schemas.microsoft.com/office/powerpoint/2010/main" val="1801949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defTabSz="914400" eaLnBrk="0" fontAlgn="base" hangingPunct="0">
              <a:spcAft>
                <a:spcPct val="0"/>
              </a:spcAft>
            </a:pPr>
            <a:r>
              <a:rPr lang="en-GB" sz="2000" b="1" u="sng" dirty="0"/>
              <a:t>Mindful Awareness</a:t>
            </a:r>
            <a:r>
              <a:rPr lang="en-GB" sz="2000" dirty="0"/>
              <a:t/>
            </a:r>
            <a:br>
              <a:rPr lang="en-GB" sz="2000" dirty="0"/>
            </a:br>
            <a:r>
              <a:rPr lang="en-GB" sz="2000" b="1" dirty="0"/>
              <a:t> </a:t>
            </a:r>
            <a:r>
              <a:rPr lang="en-US" altLang="en-US" sz="1800" b="1" dirty="0">
                <a:solidFill>
                  <a:prstClr val="black"/>
                </a:solidFill>
                <a:latin typeface="Arial" panose="020B0604020202020204" pitchFamily="34" charset="0"/>
                <a:ea typeface="Calibri" panose="020F0502020204030204" pitchFamily="34" charset="0"/>
                <a:cs typeface="Arial" panose="020B0604020202020204" pitchFamily="34" charset="0"/>
              </a:rPr>
              <a:t>Table 2</a:t>
            </a:r>
            <a:r>
              <a:rPr lang="en-US" altLang="en-US" sz="1800" dirty="0">
                <a:solidFill>
                  <a:prstClr val="black"/>
                </a:solidFill>
                <a:latin typeface="Arial" panose="020B0604020202020204" pitchFamily="34" charset="0"/>
                <a:ea typeface="Calibri" panose="020F0502020204030204" pitchFamily="34" charset="0"/>
                <a:cs typeface="Arial" panose="020B0604020202020204" pitchFamily="34" charset="0"/>
              </a:rPr>
              <a:t> Pre-MBCT-HIT and post-MBCT-HIT scores for the total FFMQ-SF and subscales </a:t>
            </a:r>
            <a:r>
              <a:rPr lang="en-US" altLang="en-US" sz="1800" dirty="0" err="1">
                <a:solidFill>
                  <a:prstClr val="black"/>
                </a:solidFill>
                <a:latin typeface="Arial" panose="020B0604020202020204" pitchFamily="34" charset="0"/>
                <a:ea typeface="Calibri" panose="020F0502020204030204" pitchFamily="34" charset="0"/>
                <a:cs typeface="Arial" panose="020B0604020202020204" pitchFamily="34" charset="0"/>
              </a:rPr>
              <a:t>analysed</a:t>
            </a:r>
            <a:r>
              <a:rPr lang="en-US" altLang="en-US" sz="1800" dirty="0">
                <a:solidFill>
                  <a:prstClr val="black"/>
                </a:solidFill>
                <a:latin typeface="Arial" panose="020B0604020202020204" pitchFamily="34" charset="0"/>
                <a:ea typeface="Calibri" panose="020F0502020204030204" pitchFamily="34" charset="0"/>
                <a:cs typeface="Arial" panose="020B0604020202020204" pitchFamily="34" charset="0"/>
              </a:rPr>
              <a:t> with matched pairs t tests</a:t>
            </a:r>
            <a:r>
              <a:rPr lang="en-US" altLang="en-US" sz="1800" dirty="0">
                <a:solidFill>
                  <a:prstClr val="black"/>
                </a:solidFill>
                <a:latin typeface="Calibri" panose="020F0502020204030204"/>
                <a:ea typeface="+mn-ea"/>
                <a:cs typeface="+mn-cs"/>
              </a:rPr>
              <a:t/>
            </a:r>
            <a:br>
              <a:rPr lang="en-US" altLang="en-US" sz="1800" dirty="0">
                <a:solidFill>
                  <a:prstClr val="black"/>
                </a:solidFill>
                <a:latin typeface="Calibri" panose="020F0502020204030204"/>
                <a:ea typeface="+mn-ea"/>
                <a:cs typeface="+mn-cs"/>
              </a:rPr>
            </a:br>
            <a:r>
              <a:rPr lang="en-US" altLang="en-US" sz="1800" dirty="0">
                <a:solidFill>
                  <a:prstClr val="black"/>
                </a:solidFill>
                <a:latin typeface="Arial" panose="020B0604020202020204" pitchFamily="34" charset="0"/>
                <a:ea typeface="Calibri" panose="020F0502020204030204" pitchFamily="34" charset="0"/>
                <a:cs typeface="Arial" panose="020B0604020202020204" pitchFamily="34" charset="0"/>
              </a:rPr>
              <a:t> (N= 23)</a:t>
            </a:r>
            <a:r>
              <a:rPr lang="en-US" altLang="en-US" sz="1800" dirty="0">
                <a:solidFill>
                  <a:prstClr val="black"/>
                </a:solidFill>
                <a:latin typeface="Calibri" panose="020F0502020204030204"/>
                <a:ea typeface="+mn-ea"/>
                <a:cs typeface="+mn-cs"/>
              </a:rPr>
              <a:t/>
            </a:r>
            <a:br>
              <a:rPr lang="en-US" altLang="en-US" sz="1800" dirty="0">
                <a:solidFill>
                  <a:prstClr val="black"/>
                </a:solidFill>
                <a:latin typeface="Calibri" panose="020F0502020204030204"/>
                <a:ea typeface="+mn-ea"/>
                <a:cs typeface="+mn-cs"/>
              </a:rPr>
            </a:br>
            <a:r>
              <a:rPr lang="en-US" altLang="en-US" sz="1800" dirty="0">
                <a:solidFill>
                  <a:prstClr val="black"/>
                </a:solidFill>
                <a:latin typeface="Arial" panose="020B0604020202020204" pitchFamily="34" charset="0"/>
                <a:ea typeface="+mn-ea"/>
                <a:cs typeface="+mn-cs"/>
              </a:rPr>
              <a:t/>
            </a:r>
            <a:br>
              <a:rPr lang="en-US" altLang="en-US" sz="1800" dirty="0">
                <a:solidFill>
                  <a:prstClr val="black"/>
                </a:solidFill>
                <a:latin typeface="Arial" panose="020B0604020202020204" pitchFamily="34" charset="0"/>
                <a:ea typeface="+mn-ea"/>
                <a:cs typeface="+mn-cs"/>
              </a:rPr>
            </a:br>
            <a:r>
              <a:rPr lang="en-GB" sz="2000" dirty="0"/>
              <a:t/>
            </a:r>
            <a:br>
              <a:rPr lang="en-GB" sz="2000" dirty="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8973472"/>
              </p:ext>
            </p:extLst>
          </p:nvPr>
        </p:nvGraphicFramePr>
        <p:xfrm>
          <a:off x="2445550" y="2412305"/>
          <a:ext cx="5029200" cy="3628962"/>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400" dirty="0">
                          <a:effectLst/>
                        </a:rPr>
                        <a:t> </a:t>
                      </a:r>
                    </a:p>
                    <a:p>
                      <a:pPr algn="ctr">
                        <a:lnSpc>
                          <a:spcPct val="107000"/>
                        </a:lnSpc>
                        <a:spcAft>
                          <a:spcPts val="0"/>
                        </a:spcAft>
                      </a:pPr>
                      <a:r>
                        <a:rPr lang="en-GB" sz="1400" dirty="0">
                          <a:effectLst/>
                        </a:rPr>
                        <a:t>Outcome</a:t>
                      </a:r>
                    </a:p>
                    <a:p>
                      <a:pPr algn="ct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 </a:t>
                      </a:r>
                    </a:p>
                    <a:p>
                      <a:pPr algn="ctr">
                        <a:lnSpc>
                          <a:spcPct val="107000"/>
                        </a:lnSpc>
                        <a:spcAft>
                          <a:spcPts val="0"/>
                        </a:spcAft>
                      </a:pPr>
                      <a:r>
                        <a:rPr lang="en-GB" sz="1400">
                          <a:effectLst/>
                        </a:rPr>
                        <a:t>Pre-mean (SD)</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 </a:t>
                      </a:r>
                    </a:p>
                    <a:p>
                      <a:pPr algn="ctr">
                        <a:lnSpc>
                          <a:spcPct val="107000"/>
                        </a:lnSpc>
                        <a:spcAft>
                          <a:spcPts val="0"/>
                        </a:spcAft>
                      </a:pPr>
                      <a:r>
                        <a:rPr lang="en-GB" sz="1400">
                          <a:effectLst/>
                        </a:rPr>
                        <a:t>Post- mean (SD)</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 </a:t>
                      </a:r>
                    </a:p>
                    <a:p>
                      <a:pPr algn="ctr">
                        <a:lnSpc>
                          <a:spcPct val="107000"/>
                        </a:lnSpc>
                        <a:spcAft>
                          <a:spcPts val="0"/>
                        </a:spcAft>
                      </a:pPr>
                      <a:r>
                        <a:rPr lang="en-GB" sz="1400">
                          <a:effectLst/>
                        </a:rPr>
                        <a:t>% change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70840">
                <a:tc>
                  <a:txBody>
                    <a:bodyPr/>
                    <a:lstStyle/>
                    <a:p>
                      <a:pPr algn="l">
                        <a:lnSpc>
                          <a:spcPct val="107000"/>
                        </a:lnSpc>
                        <a:spcAft>
                          <a:spcPts val="0"/>
                        </a:spcAft>
                      </a:pPr>
                      <a:r>
                        <a:rPr lang="en-GB" sz="1400" dirty="0">
                          <a:effectLst/>
                        </a:rPr>
                        <a:t> </a:t>
                      </a:r>
                    </a:p>
                    <a:p>
                      <a:pPr algn="l">
                        <a:lnSpc>
                          <a:spcPct val="107000"/>
                        </a:lnSpc>
                        <a:spcAft>
                          <a:spcPts val="0"/>
                        </a:spcAft>
                      </a:pPr>
                      <a:r>
                        <a:rPr lang="en-GB" sz="1400" dirty="0">
                          <a:effectLst/>
                        </a:rPr>
                        <a:t>Observe </a:t>
                      </a:r>
                    </a:p>
                    <a:p>
                      <a:pPr algn="l">
                        <a:lnSpc>
                          <a:spcPct val="107000"/>
                        </a:lnSpc>
                        <a:spcAft>
                          <a:spcPts val="0"/>
                        </a:spcAft>
                      </a:pPr>
                      <a:r>
                        <a:rPr lang="en-GB" sz="1400" dirty="0">
                          <a:effectLst/>
                        </a:rPr>
                        <a:t> </a:t>
                      </a:r>
                    </a:p>
                    <a:p>
                      <a:pPr algn="l">
                        <a:lnSpc>
                          <a:spcPct val="107000"/>
                        </a:lnSpc>
                        <a:spcAft>
                          <a:spcPts val="0"/>
                        </a:spcAft>
                      </a:pPr>
                      <a:r>
                        <a:rPr lang="en-GB" sz="1400" dirty="0">
                          <a:effectLst/>
                        </a:rPr>
                        <a:t>Describe</a:t>
                      </a:r>
                    </a:p>
                    <a:p>
                      <a:pPr algn="l">
                        <a:lnSpc>
                          <a:spcPct val="107000"/>
                        </a:lnSpc>
                        <a:spcAft>
                          <a:spcPts val="0"/>
                        </a:spcAft>
                      </a:pPr>
                      <a:r>
                        <a:rPr lang="en-GB" sz="1400" dirty="0">
                          <a:effectLst/>
                        </a:rPr>
                        <a:t> </a:t>
                      </a:r>
                    </a:p>
                    <a:p>
                      <a:pPr algn="l">
                        <a:lnSpc>
                          <a:spcPct val="107000"/>
                        </a:lnSpc>
                        <a:spcAft>
                          <a:spcPts val="0"/>
                        </a:spcAft>
                      </a:pPr>
                      <a:r>
                        <a:rPr lang="en-GB" sz="1400" dirty="0">
                          <a:effectLst/>
                        </a:rPr>
                        <a:t>Act aware</a:t>
                      </a:r>
                    </a:p>
                    <a:p>
                      <a:pPr algn="l">
                        <a:lnSpc>
                          <a:spcPct val="107000"/>
                        </a:lnSpc>
                        <a:spcAft>
                          <a:spcPts val="0"/>
                        </a:spcAft>
                      </a:pPr>
                      <a:r>
                        <a:rPr lang="en-GB" sz="1400" dirty="0">
                          <a:effectLst/>
                        </a:rPr>
                        <a:t> </a:t>
                      </a:r>
                    </a:p>
                    <a:p>
                      <a:pPr algn="l">
                        <a:lnSpc>
                          <a:spcPct val="107000"/>
                        </a:lnSpc>
                        <a:spcAft>
                          <a:spcPts val="0"/>
                        </a:spcAft>
                      </a:pPr>
                      <a:r>
                        <a:rPr lang="en-GB" sz="1400" dirty="0">
                          <a:effectLst/>
                        </a:rPr>
                        <a:t>Non-judge</a:t>
                      </a:r>
                    </a:p>
                    <a:p>
                      <a:pPr algn="l">
                        <a:lnSpc>
                          <a:spcPct val="107000"/>
                        </a:lnSpc>
                        <a:spcAft>
                          <a:spcPts val="0"/>
                        </a:spcAft>
                      </a:pPr>
                      <a:r>
                        <a:rPr lang="en-GB" sz="1400" dirty="0">
                          <a:effectLst/>
                        </a:rPr>
                        <a:t> </a:t>
                      </a:r>
                    </a:p>
                    <a:p>
                      <a:pPr algn="l">
                        <a:lnSpc>
                          <a:spcPct val="107000"/>
                        </a:lnSpc>
                        <a:spcAft>
                          <a:spcPts val="0"/>
                        </a:spcAft>
                      </a:pPr>
                      <a:r>
                        <a:rPr lang="en-GB" sz="1400" dirty="0">
                          <a:effectLst/>
                        </a:rPr>
                        <a:t>Non-react </a:t>
                      </a:r>
                    </a:p>
                    <a:p>
                      <a:pPr algn="l">
                        <a:lnSpc>
                          <a:spcPct val="107000"/>
                        </a:lnSpc>
                        <a:spcAft>
                          <a:spcPts val="0"/>
                        </a:spcAft>
                      </a:pPr>
                      <a:r>
                        <a:rPr lang="en-GB" sz="1400" dirty="0">
                          <a:effectLst/>
                        </a:rPr>
                        <a:t> </a:t>
                      </a:r>
                    </a:p>
                    <a:p>
                      <a:pPr algn="l">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 </a:t>
                      </a:r>
                    </a:p>
                    <a:p>
                      <a:pPr algn="ctr">
                        <a:lnSpc>
                          <a:spcPct val="107000"/>
                        </a:lnSpc>
                        <a:spcAft>
                          <a:spcPts val="0"/>
                        </a:spcAft>
                      </a:pPr>
                      <a:r>
                        <a:rPr lang="en-GB" sz="1400" dirty="0">
                          <a:effectLst/>
                        </a:rPr>
                        <a:t>12.52 (3.91)</a:t>
                      </a:r>
                    </a:p>
                    <a:p>
                      <a:pPr algn="ctr">
                        <a:lnSpc>
                          <a:spcPct val="107000"/>
                        </a:lnSpc>
                        <a:spcAft>
                          <a:spcPts val="0"/>
                        </a:spcAft>
                      </a:pPr>
                      <a:r>
                        <a:rPr lang="en-GB" sz="1400" dirty="0">
                          <a:effectLst/>
                        </a:rPr>
                        <a:t> </a:t>
                      </a:r>
                    </a:p>
                    <a:p>
                      <a:pPr algn="ctr">
                        <a:lnSpc>
                          <a:spcPct val="107000"/>
                        </a:lnSpc>
                        <a:spcAft>
                          <a:spcPts val="0"/>
                        </a:spcAft>
                      </a:pPr>
                      <a:r>
                        <a:rPr lang="en-GB" sz="1400" dirty="0">
                          <a:effectLst/>
                        </a:rPr>
                        <a:t>15.52 (3.42)</a:t>
                      </a:r>
                    </a:p>
                    <a:p>
                      <a:pPr algn="l">
                        <a:lnSpc>
                          <a:spcPct val="107000"/>
                        </a:lnSpc>
                        <a:spcAft>
                          <a:spcPts val="0"/>
                        </a:spcAft>
                      </a:pPr>
                      <a:r>
                        <a:rPr lang="en-GB" sz="1400" dirty="0">
                          <a:effectLst/>
                        </a:rPr>
                        <a:t> </a:t>
                      </a:r>
                    </a:p>
                    <a:p>
                      <a:pPr algn="ctr">
                        <a:lnSpc>
                          <a:spcPct val="107000"/>
                        </a:lnSpc>
                        <a:spcAft>
                          <a:spcPts val="0"/>
                        </a:spcAft>
                      </a:pPr>
                      <a:r>
                        <a:rPr lang="en-GB" sz="1400" dirty="0">
                          <a:effectLst/>
                        </a:rPr>
                        <a:t>13.22 (3.93)</a:t>
                      </a:r>
                    </a:p>
                    <a:p>
                      <a:pPr algn="l">
                        <a:lnSpc>
                          <a:spcPct val="107000"/>
                        </a:lnSpc>
                        <a:spcAft>
                          <a:spcPts val="0"/>
                        </a:spcAft>
                      </a:pPr>
                      <a:r>
                        <a:rPr lang="en-GB" sz="1400" dirty="0">
                          <a:effectLst/>
                        </a:rPr>
                        <a:t> </a:t>
                      </a:r>
                    </a:p>
                    <a:p>
                      <a:pPr algn="ctr">
                        <a:lnSpc>
                          <a:spcPct val="107000"/>
                        </a:lnSpc>
                        <a:spcAft>
                          <a:spcPts val="0"/>
                        </a:spcAft>
                      </a:pPr>
                      <a:r>
                        <a:rPr lang="en-GB" sz="1400" dirty="0">
                          <a:effectLst/>
                        </a:rPr>
                        <a:t>13.13 (3.62)</a:t>
                      </a:r>
                    </a:p>
                    <a:p>
                      <a:pPr algn="l">
                        <a:lnSpc>
                          <a:spcPct val="107000"/>
                        </a:lnSpc>
                        <a:spcAft>
                          <a:spcPts val="0"/>
                        </a:spcAft>
                      </a:pPr>
                      <a:r>
                        <a:rPr lang="en-GB" sz="1400" dirty="0">
                          <a:effectLst/>
                        </a:rPr>
                        <a:t> </a:t>
                      </a:r>
                    </a:p>
                    <a:p>
                      <a:pPr algn="ctr">
                        <a:lnSpc>
                          <a:spcPct val="107000"/>
                        </a:lnSpc>
                        <a:spcAft>
                          <a:spcPts val="0"/>
                        </a:spcAft>
                      </a:pPr>
                      <a:r>
                        <a:rPr lang="en-GB" sz="1400" dirty="0">
                          <a:effectLst/>
                        </a:rPr>
                        <a:t>13.43 (4.12)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 </a:t>
                      </a:r>
                    </a:p>
                    <a:p>
                      <a:pPr algn="l">
                        <a:lnSpc>
                          <a:spcPct val="107000"/>
                        </a:lnSpc>
                        <a:spcAft>
                          <a:spcPts val="0"/>
                        </a:spcAft>
                      </a:pPr>
                      <a:r>
                        <a:rPr lang="en-GB" sz="1400" dirty="0">
                          <a:effectLst/>
                        </a:rPr>
                        <a:t>             14.00 (4.03)*</a:t>
                      </a:r>
                    </a:p>
                    <a:p>
                      <a:pPr algn="l">
                        <a:lnSpc>
                          <a:spcPct val="107000"/>
                        </a:lnSpc>
                        <a:spcAft>
                          <a:spcPts val="0"/>
                        </a:spcAft>
                      </a:pPr>
                      <a:r>
                        <a:rPr lang="en-GB" sz="1400" dirty="0">
                          <a:effectLst/>
                        </a:rPr>
                        <a:t> </a:t>
                      </a:r>
                    </a:p>
                    <a:p>
                      <a:pPr algn="ctr">
                        <a:lnSpc>
                          <a:spcPct val="107000"/>
                        </a:lnSpc>
                        <a:spcAft>
                          <a:spcPts val="0"/>
                        </a:spcAft>
                      </a:pPr>
                      <a:r>
                        <a:rPr lang="en-GB" sz="1400" dirty="0">
                          <a:effectLst/>
                        </a:rPr>
                        <a:t>17.91 (4.75)**</a:t>
                      </a:r>
                    </a:p>
                    <a:p>
                      <a:pPr algn="l">
                        <a:lnSpc>
                          <a:spcPct val="107000"/>
                        </a:lnSpc>
                        <a:spcAft>
                          <a:spcPts val="0"/>
                        </a:spcAft>
                      </a:pPr>
                      <a:r>
                        <a:rPr lang="en-GB" sz="1400" dirty="0">
                          <a:effectLst/>
                        </a:rPr>
                        <a:t> </a:t>
                      </a:r>
                    </a:p>
                    <a:p>
                      <a:pPr algn="ctr">
                        <a:lnSpc>
                          <a:spcPct val="107000"/>
                        </a:lnSpc>
                        <a:spcAft>
                          <a:spcPts val="0"/>
                        </a:spcAft>
                      </a:pPr>
                      <a:r>
                        <a:rPr lang="en-GB" sz="1400" dirty="0">
                          <a:effectLst/>
                        </a:rPr>
                        <a:t>   16.83 (2.96)***</a:t>
                      </a:r>
                    </a:p>
                    <a:p>
                      <a:pPr algn="l">
                        <a:lnSpc>
                          <a:spcPct val="107000"/>
                        </a:lnSpc>
                        <a:spcAft>
                          <a:spcPts val="0"/>
                        </a:spcAft>
                      </a:pPr>
                      <a:r>
                        <a:rPr lang="en-GB" sz="1400" dirty="0">
                          <a:effectLst/>
                        </a:rPr>
                        <a:t> </a:t>
                      </a:r>
                    </a:p>
                    <a:p>
                      <a:pPr algn="ctr">
                        <a:lnSpc>
                          <a:spcPct val="107000"/>
                        </a:lnSpc>
                        <a:spcAft>
                          <a:spcPts val="0"/>
                        </a:spcAft>
                      </a:pPr>
                      <a:r>
                        <a:rPr lang="en-GB" sz="1400" dirty="0">
                          <a:effectLst/>
                        </a:rPr>
                        <a:t>   17.13 (3.53)***</a:t>
                      </a:r>
                    </a:p>
                    <a:p>
                      <a:pPr algn="l">
                        <a:lnSpc>
                          <a:spcPct val="107000"/>
                        </a:lnSpc>
                        <a:spcAft>
                          <a:spcPts val="0"/>
                        </a:spcAft>
                      </a:pPr>
                      <a:r>
                        <a:rPr lang="en-GB" sz="1400" dirty="0">
                          <a:effectLst/>
                        </a:rPr>
                        <a:t>  </a:t>
                      </a:r>
                    </a:p>
                    <a:p>
                      <a:pPr algn="ctr">
                        <a:lnSpc>
                          <a:spcPct val="107000"/>
                        </a:lnSpc>
                        <a:spcAft>
                          <a:spcPts val="0"/>
                        </a:spcAft>
                      </a:pPr>
                      <a:r>
                        <a:rPr lang="en-GB" sz="1400" dirty="0">
                          <a:effectLst/>
                        </a:rPr>
                        <a:t>16.43 (3.88)*</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dirty="0">
                          <a:effectLst/>
                        </a:rPr>
                        <a:t> </a:t>
                      </a:r>
                    </a:p>
                    <a:p>
                      <a:pPr algn="ctr">
                        <a:lnSpc>
                          <a:spcPct val="107000"/>
                        </a:lnSpc>
                        <a:spcAft>
                          <a:spcPts val="0"/>
                        </a:spcAft>
                      </a:pPr>
                      <a:r>
                        <a:rPr lang="en-GB" sz="1400" dirty="0">
                          <a:effectLst/>
                        </a:rPr>
                        <a:t>12%</a:t>
                      </a:r>
                    </a:p>
                    <a:p>
                      <a:pPr algn="ctr">
                        <a:lnSpc>
                          <a:spcPct val="107000"/>
                        </a:lnSpc>
                        <a:spcAft>
                          <a:spcPts val="0"/>
                        </a:spcAft>
                      </a:pPr>
                      <a:r>
                        <a:rPr lang="en-GB" sz="1400" dirty="0">
                          <a:effectLst/>
                        </a:rPr>
                        <a:t> </a:t>
                      </a:r>
                    </a:p>
                    <a:p>
                      <a:pPr algn="ctr">
                        <a:lnSpc>
                          <a:spcPct val="107000"/>
                        </a:lnSpc>
                        <a:spcAft>
                          <a:spcPts val="0"/>
                        </a:spcAft>
                      </a:pPr>
                      <a:r>
                        <a:rPr lang="en-GB" sz="1400" dirty="0">
                          <a:effectLst/>
                        </a:rPr>
                        <a:t>15%</a:t>
                      </a:r>
                    </a:p>
                    <a:p>
                      <a:pPr algn="ctr">
                        <a:lnSpc>
                          <a:spcPct val="107000"/>
                        </a:lnSpc>
                        <a:spcAft>
                          <a:spcPts val="0"/>
                        </a:spcAft>
                      </a:pPr>
                      <a:r>
                        <a:rPr lang="en-GB" sz="1400" dirty="0">
                          <a:effectLst/>
                        </a:rPr>
                        <a:t> </a:t>
                      </a:r>
                    </a:p>
                    <a:p>
                      <a:pPr algn="ctr">
                        <a:lnSpc>
                          <a:spcPct val="107000"/>
                        </a:lnSpc>
                        <a:spcAft>
                          <a:spcPts val="0"/>
                        </a:spcAft>
                      </a:pPr>
                      <a:r>
                        <a:rPr lang="en-GB" sz="1400" dirty="0">
                          <a:effectLst/>
                        </a:rPr>
                        <a:t>27%</a:t>
                      </a:r>
                    </a:p>
                    <a:p>
                      <a:pPr algn="l">
                        <a:lnSpc>
                          <a:spcPct val="107000"/>
                        </a:lnSpc>
                        <a:spcAft>
                          <a:spcPts val="0"/>
                        </a:spcAft>
                      </a:pPr>
                      <a:r>
                        <a:rPr lang="en-GB" sz="1400" dirty="0">
                          <a:effectLst/>
                        </a:rPr>
                        <a:t> </a:t>
                      </a:r>
                    </a:p>
                    <a:p>
                      <a:pPr algn="ctr">
                        <a:lnSpc>
                          <a:spcPct val="107000"/>
                        </a:lnSpc>
                        <a:spcAft>
                          <a:spcPts val="0"/>
                        </a:spcAft>
                      </a:pPr>
                      <a:r>
                        <a:rPr lang="en-GB" sz="1400" dirty="0">
                          <a:effectLst/>
                        </a:rPr>
                        <a:t>30%</a:t>
                      </a:r>
                    </a:p>
                    <a:p>
                      <a:pPr algn="l">
                        <a:lnSpc>
                          <a:spcPct val="107000"/>
                        </a:lnSpc>
                        <a:spcAft>
                          <a:spcPts val="0"/>
                        </a:spcAft>
                      </a:pPr>
                      <a:r>
                        <a:rPr lang="en-GB" sz="1400" dirty="0">
                          <a:effectLst/>
                        </a:rPr>
                        <a:t> </a:t>
                      </a:r>
                    </a:p>
                    <a:p>
                      <a:pPr algn="ctr">
                        <a:lnSpc>
                          <a:spcPct val="107000"/>
                        </a:lnSpc>
                        <a:spcAft>
                          <a:spcPts val="0"/>
                        </a:spcAft>
                      </a:pPr>
                      <a:r>
                        <a:rPr lang="en-GB" sz="1400" dirty="0">
                          <a:effectLst/>
                        </a:rPr>
                        <a:t>22%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3027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2CD2-A4BD-0145-A87C-87F46E1944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27B3A1-79B9-A449-BC20-62847529F68A}"/>
              </a:ext>
            </a:extLst>
          </p:cNvPr>
          <p:cNvSpPr>
            <a:spLocks noGrp="1"/>
          </p:cNvSpPr>
          <p:nvPr>
            <p:ph idx="1"/>
          </p:nvPr>
        </p:nvSpPr>
        <p:spPr/>
        <p:txBody>
          <a:bodyPr/>
          <a:lstStyle/>
          <a:p>
            <a:pPr marL="0" lvl="0" indent="0" defTabSz="914400" eaLnBrk="0" fontAlgn="base" hangingPunct="0">
              <a:spcBef>
                <a:spcPct val="0"/>
              </a:spcBef>
              <a:spcAft>
                <a:spcPct val="0"/>
              </a:spcAft>
              <a:buClrTx/>
              <a:buNone/>
            </a:pPr>
            <a:r>
              <a:rPr lang="en-US" altLang="en-US" b="1" dirty="0">
                <a:solidFill>
                  <a:schemeClr val="tx1"/>
                </a:solidFill>
                <a:latin typeface="Arial" panose="020B0604020202020204" pitchFamily="34" charset="0"/>
                <a:ea typeface="Calibri" panose="020F0502020204030204" pitchFamily="34" charset="0"/>
                <a:cs typeface="Arial" panose="020B0604020202020204" pitchFamily="34" charset="0"/>
              </a:rPr>
              <a:t>Table 2</a:t>
            </a: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 Pre-MBCT-HIT and post-MBCT-HIT scores for the total FFMQ-SF and subscales </a:t>
            </a:r>
            <a:r>
              <a:rPr lang="en-US" altLang="en-US" dirty="0" err="1">
                <a:solidFill>
                  <a:schemeClr val="tx1"/>
                </a:solidFill>
                <a:latin typeface="Arial" panose="020B0604020202020204" pitchFamily="34" charset="0"/>
                <a:ea typeface="Calibri" panose="020F0502020204030204" pitchFamily="34" charset="0"/>
                <a:cs typeface="Arial" panose="020B0604020202020204" pitchFamily="34" charset="0"/>
              </a:rPr>
              <a:t>analysed</a:t>
            </a: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 with matched pairs t tests</a:t>
            </a:r>
            <a:endParaRPr lang="en-US" altLang="en-US" dirty="0">
              <a:solidFill>
                <a:schemeClr val="tx1"/>
              </a:solidFill>
            </a:endParaRPr>
          </a:p>
          <a:p>
            <a:pPr marL="0" lvl="0" indent="0" defTabSz="914400" eaLnBrk="0" fontAlgn="base" hangingPunct="0">
              <a:spcBef>
                <a:spcPct val="0"/>
              </a:spcBef>
              <a:spcAft>
                <a:spcPct val="0"/>
              </a:spcAft>
              <a:buClrTx/>
              <a:buNone/>
            </a:pP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 (N= 23)</a:t>
            </a:r>
            <a:endParaRPr lang="en-US" altLang="en-US" dirty="0">
              <a:solidFill>
                <a:schemeClr val="tx1"/>
              </a:solidFill>
            </a:endParaRPr>
          </a:p>
          <a:p>
            <a:pPr marL="0" lvl="0" indent="0" defTabSz="914400" eaLnBrk="0" fontAlgn="base" hangingPunct="0">
              <a:spcBef>
                <a:spcPct val="0"/>
              </a:spcBef>
              <a:spcAft>
                <a:spcPct val="0"/>
              </a:spcAft>
              <a:buClrTx/>
              <a:buNone/>
            </a:pPr>
            <a:r>
              <a:rPr lang="en-US" altLang="en-US" u="sng" dirty="0">
                <a:solidFill>
                  <a:schemeClr val="tx1"/>
                </a:solidFill>
                <a:latin typeface="Arial" panose="020B0604020202020204" pitchFamily="34" charset="0"/>
                <a:ea typeface="Calibri" panose="020F0502020204030204" pitchFamily="34" charset="0"/>
                <a:cs typeface="Arial" panose="020B0604020202020204" pitchFamily="34" charset="0"/>
              </a:rPr>
              <a:t>Table 2 results</a:t>
            </a: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 The greatest increase shows in non-judge facet (38%) which reflects loving oneself aspect (highly significant as P&lt;0.001). Act aware (acting mindfully) follows with 35% increase after MBCT-HIT </a:t>
            </a:r>
            <a:r>
              <a:rPr lang="en-US" altLang="en-US" dirty="0" err="1">
                <a:solidFill>
                  <a:schemeClr val="tx1"/>
                </a:solidFill>
                <a:latin typeface="Arial" panose="020B0604020202020204" pitchFamily="34" charset="0"/>
                <a:ea typeface="Calibri" panose="020F0502020204030204" pitchFamily="34" charset="0"/>
                <a:cs typeface="Arial" panose="020B0604020202020204" pitchFamily="34" charset="0"/>
              </a:rPr>
              <a:t>programme</a:t>
            </a: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 also highly significant change (p&lt;0.001). Describe &amp; non-react facets also show significant change while </a:t>
            </a: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a:t>
            </a: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Observe</a:t>
            </a: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a:t>
            </a:r>
            <a:r>
              <a:rPr lang="en-US" altLang="en-US" dirty="0">
                <a:solidFill>
                  <a:schemeClr val="tx1"/>
                </a:solidFill>
                <a:latin typeface="Arial" panose="020B0604020202020204" pitchFamily="34" charset="0"/>
                <a:ea typeface="Calibri" panose="020F0502020204030204" pitchFamily="34" charset="0"/>
                <a:cs typeface="Arial" panose="020B0604020202020204" pitchFamily="34" charset="0"/>
              </a:rPr>
              <a:t> remains as only facet that the change is not significant. *p &lt; .05. **p &lt; .01 ***P&lt;.001</a:t>
            </a:r>
            <a:endParaRPr lang="en-US" altLang="en-US"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2889817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Qualitative Feedback Resilience (</a:t>
            </a:r>
            <a:r>
              <a:rPr lang="en-US" dirty="0" err="1"/>
              <a:t>Ramoutar</a:t>
            </a:r>
            <a:r>
              <a:rPr lang="en-US" dirty="0"/>
              <a:t> et al. 2019)</a:t>
            </a:r>
          </a:p>
        </p:txBody>
      </p:sp>
      <p:sp>
        <p:nvSpPr>
          <p:cNvPr id="3" name="Content Placeholder 2"/>
          <p:cNvSpPr>
            <a:spLocks noGrp="1"/>
          </p:cNvSpPr>
          <p:nvPr>
            <p:ph idx="1"/>
          </p:nvPr>
        </p:nvSpPr>
        <p:spPr/>
        <p:txBody>
          <a:bodyPr>
            <a:normAutofit fontScale="70000" lnSpcReduction="20000"/>
          </a:bodyPr>
          <a:lstStyle/>
          <a:p>
            <a:r>
              <a:rPr lang="en-US" dirty="0"/>
              <a:t>Monitoring exercises highlighted a tendency to focus on negative aspects of the working day and stressors associated with burnout. </a:t>
            </a:r>
          </a:p>
          <a:p>
            <a:pPr marL="571500" indent="-571500">
              <a:buFont typeface="Wingdings" pitchFamily="2" charset="2"/>
              <a:buChar char="§"/>
            </a:pPr>
            <a:r>
              <a:rPr lang="en-US" i="1" dirty="0"/>
              <a:t>‘I don’t feel important or useful in the workplace’.</a:t>
            </a:r>
          </a:p>
          <a:p>
            <a:pPr marL="571500" indent="-571500">
              <a:buFont typeface="Wingdings" pitchFamily="2" charset="2"/>
              <a:buChar char="§"/>
            </a:pPr>
            <a:r>
              <a:rPr lang="en-US" i="1" dirty="0"/>
              <a:t>‘I struggle with feeling undervalued by not only colleagues but also patients’.</a:t>
            </a:r>
          </a:p>
          <a:p>
            <a:pPr marL="571500" indent="-571500">
              <a:buFont typeface="Wingdings" pitchFamily="2" charset="2"/>
              <a:buChar char="§"/>
            </a:pPr>
            <a:r>
              <a:rPr lang="en-US" i="1" dirty="0"/>
              <a:t>‘Things at work are grinding us down’.</a:t>
            </a:r>
          </a:p>
          <a:p>
            <a:endParaRPr lang="en-US" i="1" dirty="0"/>
          </a:p>
          <a:p>
            <a:r>
              <a:rPr lang="en-US" dirty="0"/>
              <a:t>Exercises increasing acknowledgement of positive feedback and praise improved trainee experience, as did a focus on meeting core emotional needs.</a:t>
            </a:r>
          </a:p>
          <a:p>
            <a:pPr marL="571500" indent="-571500">
              <a:buFont typeface="Wingdings" pitchFamily="2" charset="2"/>
              <a:buChar char="§"/>
            </a:pPr>
            <a:r>
              <a:rPr lang="en-US" i="1" dirty="0"/>
              <a:t>‘Now I feel happier to go into work and more positive generally about my working day’.</a:t>
            </a:r>
          </a:p>
          <a:p>
            <a:pPr marL="571500" indent="-571500">
              <a:buFont typeface="Wingdings" pitchFamily="2" charset="2"/>
              <a:buChar char="§"/>
            </a:pPr>
            <a:r>
              <a:rPr lang="en-US" i="1" dirty="0"/>
              <a:t>‘My take home message is the permission to take time for myself. It is not only ok to do but it is important</a:t>
            </a:r>
            <a:endParaRPr lang="en-GB" dirty="0"/>
          </a:p>
        </p:txBody>
      </p:sp>
    </p:spTree>
    <p:extLst>
      <p:ext uri="{BB962C8B-B14F-4D97-AF65-F5344CB8AC3E}">
        <p14:creationId xmlns:p14="http://schemas.microsoft.com/office/powerpoint/2010/main" val="1962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10" descr="data:image/jpg;base64,/9j/4AAQSkZJRgABAQAAAQABAAD/2wCEAAkGBhMREBUUExQUFRQVGB4XFxgXGBsYGhcXGxQVHRoYFx4cHCYfFxkvHBcUKzAhJScpLS0sFR4xNTAqNSYsLCkBCQoKDgsOGg8PGi0lHyIsKSwqMiwsLCwsKS8qLCk0KSwsLCwpLCwpLiwsLzU0KiksLCwsMCwpKSwvLC0pLCwtLP/AABEIAGcAUAMBIgACEQEDEQH/xAAcAAABBQEBAQAAAAAAAAAAAAAGAAMEBQcCAQj/xAA3EAABAwIEAwQIBgIDAAAAAAABAAIRAyEEBTFBBhJRImFxgRMyUpGxwdHwByNCoeHxFKJicrL/xAAZAQACAwEAAAAAAAAAAAAAAAADBAECBQD/xAAiEQADAAIBBAIDAAAAAAAAAAAAAQIDESEEEjFBE1FhgZH/2gAMAwEAAhEDEQA/AMc5F1yroL2VUkaIV1kPCtbFEco5We27TyG6k8McNnEPBcOwDp7Xd4LYMqywU2gBu3kAhXk7eEN4On7+a8AtlP4V0miXudUPeAAPAKXX/C7DuGjm94+hR7SwlgnjQt4IHfY58OJejC+Ivwyr0Bz0vzWC5izwLbfq8kHVqMBfTlaiI08EEcZcA08S0uZFOrs7Zx6PHz1RIzeqAZelXmDEgO15p/Es+PyCdxeXvo1zTqNLXtNwfiOo711i2fH5BMmfrXA0peV4P0tQN8yosK+4Sp/muPRtvMhVJXJonDmCDIGwEIvwb73VJklGNfuETUsKCAUm+Wa88InNrCydL5CYoNCkOpWVtsq9JkarTgKszSzbTZT8XNlCxJlpQ/ZbfBmnHuT+mioB22iJ6tF4+Kz3Et0nqfktrzWiPQkG/wDSxzNWw6OhPxT0rSMvI91sghqKMryqrhaAxVQBtOoQxt+0TMzEWCG2tRVm49PhsK9rtm0qg9l7TEnxaQZ3UFV+AlpcUOpw1wZJ25oP9omybPzVaYsW2IJEoTOUtiDSDhJNzAk6kmfDXoijgnKGijVcWg8zjy2mABAie+f2Sz0zTjvT5G8Vxc+mS1jQ4jcmyewPFFd7SRBj2XNMeImQqYZOY7Qa57XWFxYaA9f5UjK8kolxcW1WVCZBbzS0gk2tESTZQmkTSqgpwWaOrDtNhw1H3suqzTy3t42UB2TsrPdzcx5WtbZ72XlxMhrhJ9Vc0+GsK0yaLJG7pcf9iSoSTpFabUsp82zJhBa1wMWMEG/ksjzQy4+f/orYMxxAFJ1SiKTaInmhreYhoMgmLXWM4upMHcgn/YpqK2JZY7dP7JFGnurfh0j/ACGg6GxVcGKVlzfzWkWMqHyUh6aNLqYak1o3J0ui3K8OKeHACzh1iecmYhvdO479E4zijEhvIDykkdofRCmWjT+WA1zrDhsOLY6lsh2nuISwOGa8Aio4g9DHwVXl1eGF1So9xI/U7m11AOgUOlXNN80nNLDqAdPD73UOSfkhhOa4p9kWH313TQr2mCYM23gEx71T4zNyDeJsU3Szo0qTanLN3SP+IaV0r2CutvRTcf4hmEwvom2qYl0keywXcfeYWW4jRv8A1+ZVtxHmlXGYt1Z7eUQGsbIPK0TH7z71W4nDOhvZMBom0xqmJntQllyd9bJr6wA1HvXWHxoa5rrQL63VI4CNkyXLlIE12oxuIpMIvFyfAWuE7gchDwIqbj1mzHmPNUP4V44VGVqDiJABbOsSQR5W96Pssy91MnQCfvwVKWmO4r2vBw3hxp9atM7NaBt3qO7hluHe14c4tNnAxbodNFfjLi54Mjw7/uU3nIDMNUJN4mPkqLbfAXJS1tg/mdAVKrr2AAHnClsy7npQR60i/sxH1VFw5WfVMukNBm/6j08LBFlasNB0gnp/KIoq2ojywM0knkvwjMX8Iv8A8evM8zah9F3hs80dxkeYQlTxbm3BW01mS8bALM8+4XIxTi0gUnEutq2T6oHvhbPU9M8cS1+zIx5VVNfwFkuQpwcvtnyafmV3SLZEczj0IAHxWUNkvhzFvw1VtdtiDbvbuD3FbLg+MqD2lwc0Nse0QCJFvOVjXpgY2jb71Cssxys+iEntQJ77fBHnD8kt/RX5Oxmr1OLqbQRMkdBOxiLIczXNq2JIBaW09xOviVQcN5s91CHjmcw8s7xtPkibJKbK1RzHPHNTALqe4B3P3a3VBx4ryV2yMXczPdTJmVYVxE6DrH7NCsXEDwC9xGKa0QIACHM14g1DPet/B0+PpJ7n59sycua+oevX0SM2ztrCQ27jYd3ihqpULiSSSSuC4kyd15zfukM+d5X+BjHjUIAoVlgsPDZ3d8Ekkgg7OqmGkq3wmftcBRr+to1wE8w0AMaHv3SSR8WSsdcA6lUuS3y7D+hNRwg80FojRwntH6dyqsFWdRxbHgkkO7R6hxhwPXVJJatY5jwvYqrdeS7zDOHOJAPifooVO6SST6nJVXp+g2KUltHXIvNi46AX+iSSWCn/2Q=="/>
          <p:cNvSpPr>
            <a:spLocks noChangeAspect="1" noChangeArrowheads="1"/>
          </p:cNvSpPr>
          <p:nvPr/>
        </p:nvSpPr>
        <p:spPr bwMode="auto">
          <a:xfrm>
            <a:off x="77788" y="-465138"/>
            <a:ext cx="762000" cy="981076"/>
          </a:xfrm>
          <a:prstGeom prst="rect">
            <a:avLst/>
          </a:prstGeom>
          <a:noFill/>
          <a:ln w="9525">
            <a:noFill/>
            <a:miter lim="800000"/>
            <a:headEnd/>
            <a:tailEnd/>
          </a:ln>
        </p:spPr>
        <p:txBody>
          <a:bodyPr/>
          <a:lstStyle/>
          <a:p>
            <a:endParaRPr lang="en-GB">
              <a:latin typeface="Constantia" pitchFamily="18" charset="0"/>
            </a:endParaRPr>
          </a:p>
        </p:txBody>
      </p:sp>
      <p:sp>
        <p:nvSpPr>
          <p:cNvPr id="55299" name="AutoShape 12" descr="data:image/jpg;base64,/9j/4AAQSkZJRgABAQAAAQABAAD/2wCEAAkGBhMREBUUExQUFRQVGB4XFxgXGBsYGhcXGxQVHRoYFx4cHCYfFxkvHBcUKzAhJScpLS0sFR4xNTAqNSYsLCkBCQoKDgsOGg8PGi0lHyIsKSwqMiwsLCwsKS8qLCk0KSwsLCwpLCwpLiwsLzU0KiksLCwsMCwpKSwvLC0pLCwtLP/AABEIAGcAUAMBIgACEQEDEQH/xAAcAAABBQEBAQAAAAAAAAAAAAAGAAMEBQcCAQj/xAA3EAABAwIEAwQIBgIDAAAAAAABAAIRAyEEBTFBBhJRImFxgRMyUpGxwdHwByNCoeHxFKJicrL/xAAZAQACAwEAAAAAAAAAAAAAAAADBAECBQD/xAAiEQADAAIBBAIDAAAAAAAAAAAAAQIDESEEEjFBE1FhgZH/2gAMAwEAAhEDEQA/AMc5F1yroL2VUkaIV1kPCtbFEco5We27TyG6k8McNnEPBcOwDp7Xd4LYMqywU2gBu3kAhXk7eEN4On7+a8AtlP4V0miXudUPeAAPAKXX/C7DuGjm94+hR7SwlgnjQt4IHfY58OJejC+Ivwyr0Bz0vzWC5izwLbfq8kHVqMBfTlaiI08EEcZcA08S0uZFOrs7Zx6PHz1RIzeqAZelXmDEgO15p/Es+PyCdxeXvo1zTqNLXtNwfiOo711i2fH5BMmfrXA0peV4P0tQN8yosK+4Sp/muPRtvMhVJXJonDmCDIGwEIvwb73VJklGNfuETUsKCAUm+Wa88InNrCydL5CYoNCkOpWVtsq9JkarTgKszSzbTZT8XNlCxJlpQ/ZbfBmnHuT+mioB22iJ6tF4+Kz3Et0nqfktrzWiPQkG/wDSxzNWw6OhPxT0rSMvI91sghqKMryqrhaAxVQBtOoQxt+0TMzEWCG2tRVm49PhsK9rtm0qg9l7TEnxaQZ3UFV+AlpcUOpw1wZJ25oP9omybPzVaYsW2IJEoTOUtiDSDhJNzAk6kmfDXoijgnKGijVcWg8zjy2mABAie+f2Sz0zTjvT5G8Vxc+mS1jQ4jcmyewPFFd7SRBj2XNMeImQqYZOY7Qa57XWFxYaA9f5UjK8kolxcW1WVCZBbzS0gk2tESTZQmkTSqgpwWaOrDtNhw1H3suqzTy3t42UB2TsrPdzcx5WtbZ72XlxMhrhJ9Vc0+GsK0yaLJG7pcf9iSoSTpFabUsp82zJhBa1wMWMEG/ksjzQy4+f/orYMxxAFJ1SiKTaInmhreYhoMgmLXWM4upMHcgn/YpqK2JZY7dP7JFGnurfh0j/ACGg6GxVcGKVlzfzWkWMqHyUh6aNLqYak1o3J0ui3K8OKeHACzh1iecmYhvdO479E4zijEhvIDykkdofRCmWjT+WA1zrDhsOLY6lsh2nuISwOGa8Aio4g9DHwVXl1eGF1So9xI/U7m11AOgUOlXNN80nNLDqAdPD73UOSfkhhOa4p9kWH313TQr2mCYM23gEx71T4zNyDeJsU3Szo0qTanLN3SP+IaV0r2CutvRTcf4hmEwvom2qYl0keywXcfeYWW4jRv8A1+ZVtxHmlXGYt1Z7eUQGsbIPK0TH7z71W4nDOhvZMBom0xqmJntQllyd9bJr6wA1HvXWHxoa5rrQL63VI4CNkyXLlIE12oxuIpMIvFyfAWuE7gchDwIqbj1mzHmPNUP4V44VGVqDiJABbOsSQR5W96Pssy91MnQCfvwVKWmO4r2vBw3hxp9atM7NaBt3qO7hluHe14c4tNnAxbodNFfjLi54Mjw7/uU3nIDMNUJN4mPkqLbfAXJS1tg/mdAVKrr2AAHnClsy7npQR60i/sxH1VFw5WfVMukNBm/6j08LBFlasNB0gnp/KIoq2ojywM0knkvwjMX8Iv8A8evM8zah9F3hs80dxkeYQlTxbm3BW01mS8bALM8+4XIxTi0gUnEutq2T6oHvhbPU9M8cS1+zIx5VVNfwFkuQpwcvtnyafmV3SLZEczj0IAHxWUNkvhzFvw1VtdtiDbvbuD3FbLg+MqD2lwc0Nse0QCJFvOVjXpgY2jb71Cssxys+iEntQJ77fBHnD8kt/RX5Oxmr1OLqbQRMkdBOxiLIczXNq2JIBaW09xOviVQcN5s91CHjmcw8s7xtPkibJKbK1RzHPHNTALqe4B3P3a3VBx4ryV2yMXczPdTJmVYVxE6DrH7NCsXEDwC9xGKa0QIACHM14g1DPet/B0+PpJ7n59sycua+oevX0SM2ztrCQ27jYd3ihqpULiSSSSuC4kyd15zfukM+d5X+BjHjUIAoVlgsPDZ3d8Ekkgg7OqmGkq3wmftcBRr+to1wE8w0AMaHv3SSR8WSsdcA6lUuS3y7D+hNRwg80FojRwntH6dyqsFWdRxbHgkkO7R6hxhwPXVJJatY5jwvYqrdeS7zDOHOJAPifooVO6SST6nJVXp+g2KUltHXIvNi46AX+iSSWCn/2Q=="/>
          <p:cNvSpPr>
            <a:spLocks noChangeAspect="1" noChangeArrowheads="1"/>
          </p:cNvSpPr>
          <p:nvPr/>
        </p:nvSpPr>
        <p:spPr bwMode="auto">
          <a:xfrm>
            <a:off x="77788" y="-465138"/>
            <a:ext cx="762000" cy="981076"/>
          </a:xfrm>
          <a:prstGeom prst="rect">
            <a:avLst/>
          </a:prstGeom>
          <a:noFill/>
          <a:ln w="9525">
            <a:noFill/>
            <a:miter lim="800000"/>
            <a:headEnd/>
            <a:tailEnd/>
          </a:ln>
        </p:spPr>
        <p:txBody>
          <a:bodyPr/>
          <a:lstStyle/>
          <a:p>
            <a:endParaRPr lang="en-GB">
              <a:latin typeface="Constantia" pitchFamily="18" charset="0"/>
            </a:endParaRPr>
          </a:p>
        </p:txBody>
      </p:sp>
      <p:grpSp>
        <p:nvGrpSpPr>
          <p:cNvPr id="2" name="Group 15"/>
          <p:cNvGrpSpPr>
            <a:grpSpLocks/>
          </p:cNvGrpSpPr>
          <p:nvPr/>
        </p:nvGrpSpPr>
        <p:grpSpPr bwMode="auto">
          <a:xfrm>
            <a:off x="395288" y="836613"/>
            <a:ext cx="8497887" cy="5692775"/>
            <a:chOff x="395536" y="836712"/>
            <a:chExt cx="8497043" cy="5693222"/>
          </a:xfrm>
        </p:grpSpPr>
        <p:pic>
          <p:nvPicPr>
            <p:cNvPr id="55301" name="Picture 6" descr="http://www.breathingspacelondon.org.uk/images/41b6Ngh5PfL._SL500_AA240_.jpg"/>
            <p:cNvPicPr>
              <a:picLocks noChangeAspect="1" noChangeArrowheads="1"/>
            </p:cNvPicPr>
            <p:nvPr/>
          </p:nvPicPr>
          <p:blipFill>
            <a:blip r:embed="rId2" cstate="print"/>
            <a:srcRect/>
            <a:stretch>
              <a:fillRect/>
            </a:stretch>
          </p:blipFill>
          <p:spPr bwMode="auto">
            <a:xfrm>
              <a:off x="6300192" y="836712"/>
              <a:ext cx="2592387" cy="2592387"/>
            </a:xfrm>
            <a:prstGeom prst="rect">
              <a:avLst/>
            </a:prstGeom>
            <a:noFill/>
            <a:ln w="9525">
              <a:noFill/>
              <a:miter lim="800000"/>
              <a:headEnd/>
              <a:tailEnd/>
            </a:ln>
          </p:spPr>
        </p:pic>
        <p:pic>
          <p:nvPicPr>
            <p:cNvPr id="55302" name="Picture 8" descr="http://blog.beliefnet.com/mindfulnessmatters/MBCT.jpg"/>
            <p:cNvPicPr>
              <a:picLocks noChangeAspect="1" noChangeArrowheads="1"/>
            </p:cNvPicPr>
            <p:nvPr/>
          </p:nvPicPr>
          <p:blipFill>
            <a:blip r:embed="rId3" cstate="print"/>
            <a:srcRect/>
            <a:stretch>
              <a:fillRect/>
            </a:stretch>
          </p:blipFill>
          <p:spPr bwMode="auto">
            <a:xfrm>
              <a:off x="3635896" y="2924944"/>
              <a:ext cx="1516063" cy="2273300"/>
            </a:xfrm>
            <a:prstGeom prst="rect">
              <a:avLst/>
            </a:prstGeom>
            <a:noFill/>
            <a:ln w="9525">
              <a:noFill/>
              <a:miter lim="800000"/>
              <a:headEnd/>
              <a:tailEnd/>
            </a:ln>
          </p:spPr>
        </p:pic>
        <p:pic>
          <p:nvPicPr>
            <p:cNvPr id="55303" name="Picture 2" descr="http://ecx.images-amazon.com/images/I/41cAkjs2UiL.jpg"/>
            <p:cNvPicPr>
              <a:picLocks noChangeAspect="1" noChangeArrowheads="1"/>
            </p:cNvPicPr>
            <p:nvPr/>
          </p:nvPicPr>
          <p:blipFill>
            <a:blip r:embed="rId4" cstate="print"/>
            <a:srcRect/>
            <a:stretch>
              <a:fillRect/>
            </a:stretch>
          </p:blipFill>
          <p:spPr bwMode="auto">
            <a:xfrm>
              <a:off x="395536" y="836712"/>
              <a:ext cx="1712615" cy="2587032"/>
            </a:xfrm>
            <a:prstGeom prst="rect">
              <a:avLst/>
            </a:prstGeom>
            <a:noFill/>
            <a:ln w="9525">
              <a:noFill/>
              <a:miter lim="800000"/>
              <a:headEnd/>
              <a:tailEnd/>
            </a:ln>
          </p:spPr>
        </p:pic>
        <p:pic>
          <p:nvPicPr>
            <p:cNvPr id="55304" name="Picture 4" descr="http://t1.gstatic.com/images?q=tbn:ANd9GcQDWWY5e0UkiV3QNscemjy_kegIUNKKbRQKzA644m0VfsY8t6cjXQ"/>
            <p:cNvPicPr>
              <a:picLocks noChangeAspect="1" noChangeArrowheads="1"/>
            </p:cNvPicPr>
            <p:nvPr/>
          </p:nvPicPr>
          <p:blipFill>
            <a:blip r:embed="rId5" cstate="print"/>
            <a:srcRect/>
            <a:stretch>
              <a:fillRect/>
            </a:stretch>
          </p:blipFill>
          <p:spPr bwMode="auto">
            <a:xfrm>
              <a:off x="1259632" y="2276872"/>
              <a:ext cx="1368152" cy="1635109"/>
            </a:xfrm>
            <a:prstGeom prst="rect">
              <a:avLst/>
            </a:prstGeom>
            <a:noFill/>
            <a:ln w="9525">
              <a:noFill/>
              <a:miter lim="800000"/>
              <a:headEnd/>
              <a:tailEnd/>
            </a:ln>
          </p:spPr>
        </p:pic>
        <p:pic>
          <p:nvPicPr>
            <p:cNvPr id="55305" name="Picture 6" descr="http://t3.gstatic.com/images?q=tbn:ANd9GcSBY-AAtLecqgk9oF0zh6Gf3mn96uc0TOOWB2kUuFqkV_PHnp2_"/>
            <p:cNvPicPr>
              <a:picLocks noChangeAspect="1" noChangeArrowheads="1"/>
            </p:cNvPicPr>
            <p:nvPr/>
          </p:nvPicPr>
          <p:blipFill>
            <a:blip r:embed="rId6" cstate="print"/>
            <a:srcRect/>
            <a:stretch>
              <a:fillRect/>
            </a:stretch>
          </p:blipFill>
          <p:spPr bwMode="auto">
            <a:xfrm>
              <a:off x="6084168" y="2276872"/>
              <a:ext cx="1197951" cy="1800200"/>
            </a:xfrm>
            <a:prstGeom prst="rect">
              <a:avLst/>
            </a:prstGeom>
            <a:noFill/>
            <a:ln w="9525">
              <a:noFill/>
              <a:miter lim="800000"/>
              <a:headEnd/>
              <a:tailEnd/>
            </a:ln>
          </p:spPr>
        </p:pic>
        <p:pic>
          <p:nvPicPr>
            <p:cNvPr id="55306" name="Picture 8" descr="http://t0.gstatic.com/images?q=tbn:ANd9GcTLK4PcaVWY44Paa0clR2okDpC73v1m_e2V08CLH-5bLhG-BsMC2w"/>
            <p:cNvPicPr>
              <a:picLocks noChangeAspect="1" noChangeArrowheads="1"/>
            </p:cNvPicPr>
            <p:nvPr/>
          </p:nvPicPr>
          <p:blipFill>
            <a:blip r:embed="rId7" cstate="print"/>
            <a:srcRect/>
            <a:stretch>
              <a:fillRect/>
            </a:stretch>
          </p:blipFill>
          <p:spPr bwMode="auto">
            <a:xfrm>
              <a:off x="4716016" y="4509120"/>
              <a:ext cx="1038803" cy="1386855"/>
            </a:xfrm>
            <a:prstGeom prst="rect">
              <a:avLst/>
            </a:prstGeom>
            <a:noFill/>
            <a:ln w="9525">
              <a:noFill/>
              <a:miter lim="800000"/>
              <a:headEnd/>
              <a:tailEnd/>
            </a:ln>
          </p:spPr>
        </p:pic>
        <p:pic>
          <p:nvPicPr>
            <p:cNvPr id="55307" name="Picture 14" descr="https://www.dharma.org/ims/images/teachers/tchr_pic20070420031150.jpg"/>
            <p:cNvPicPr>
              <a:picLocks noChangeAspect="1" noChangeArrowheads="1"/>
            </p:cNvPicPr>
            <p:nvPr/>
          </p:nvPicPr>
          <p:blipFill>
            <a:blip r:embed="rId8" cstate="print"/>
            <a:srcRect/>
            <a:stretch>
              <a:fillRect/>
            </a:stretch>
          </p:blipFill>
          <p:spPr bwMode="auto">
            <a:xfrm>
              <a:off x="3851920" y="5301208"/>
              <a:ext cx="952500" cy="1228726"/>
            </a:xfrm>
            <a:prstGeom prst="rect">
              <a:avLst/>
            </a:prstGeom>
            <a:noFill/>
            <a:ln w="9525">
              <a:noFill/>
              <a:miter lim="800000"/>
              <a:headEnd/>
              <a:tailEnd/>
            </a:ln>
          </p:spPr>
        </p:pic>
        <p:pic>
          <p:nvPicPr>
            <p:cNvPr id="55308" name="Picture 16" descr="http://img.medscape.com/news/2010/zindel_segal_120x156.png"/>
            <p:cNvPicPr>
              <a:picLocks noChangeAspect="1" noChangeArrowheads="1"/>
            </p:cNvPicPr>
            <p:nvPr/>
          </p:nvPicPr>
          <p:blipFill>
            <a:blip r:embed="rId9" cstate="print"/>
            <a:srcRect/>
            <a:stretch>
              <a:fillRect/>
            </a:stretch>
          </p:blipFill>
          <p:spPr bwMode="auto">
            <a:xfrm>
              <a:off x="2915816" y="4509120"/>
              <a:ext cx="998984" cy="1298679"/>
            </a:xfrm>
            <a:prstGeom prst="rect">
              <a:avLst/>
            </a:prstGeom>
            <a:noFill/>
            <a:ln w="9525">
              <a:noFill/>
              <a:miter lim="800000"/>
              <a:headEnd/>
              <a:tailEnd/>
            </a:ln>
          </p:spPr>
        </p:pic>
        <p:sp>
          <p:nvSpPr>
            <p:cNvPr id="14" name="Down Arrow 13"/>
            <p:cNvSpPr/>
            <p:nvPr/>
          </p:nvSpPr>
          <p:spPr>
            <a:xfrm rot="18959587">
              <a:off x="2601942" y="2317965"/>
              <a:ext cx="1296858" cy="8636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Down Arrow 14"/>
            <p:cNvSpPr/>
            <p:nvPr/>
          </p:nvSpPr>
          <p:spPr>
            <a:xfrm rot="2852281">
              <a:off x="4895536" y="2325981"/>
              <a:ext cx="1297089" cy="8651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 name="TextBox 3">
            <a:extLst>
              <a:ext uri="{FF2B5EF4-FFF2-40B4-BE49-F238E27FC236}">
                <a16:creationId xmlns:a16="http://schemas.microsoft.com/office/drawing/2014/main" id="{A4F3EA48-42A5-AB4C-BEBA-3877C1FD2662}"/>
              </a:ext>
            </a:extLst>
          </p:cNvPr>
          <p:cNvSpPr txBox="1"/>
          <p:nvPr/>
        </p:nvSpPr>
        <p:spPr>
          <a:xfrm>
            <a:off x="337308" y="6160056"/>
            <a:ext cx="3212611" cy="369332"/>
          </a:xfrm>
          <a:prstGeom prst="rect">
            <a:avLst/>
          </a:prstGeom>
          <a:noFill/>
        </p:spPr>
        <p:txBody>
          <a:bodyPr wrap="none" rtlCol="0">
            <a:spAutoFit/>
          </a:bodyPr>
          <a:lstStyle/>
          <a:p>
            <a:r>
              <a:rPr lang="en-US" dirty="0"/>
              <a:t>Courtesy of Prof </a:t>
            </a:r>
            <a:r>
              <a:rPr lang="en-US" dirty="0" err="1"/>
              <a:t>Barnhofer</a:t>
            </a:r>
            <a:r>
              <a:rPr lang="en-US" dirty="0"/>
              <a:t> 2018</a:t>
            </a:r>
          </a:p>
        </p:txBody>
      </p:sp>
    </p:spTree>
    <p:extLst>
      <p:ext uri="{BB962C8B-B14F-4D97-AF65-F5344CB8AC3E}">
        <p14:creationId xmlns:p14="http://schemas.microsoft.com/office/powerpoint/2010/main" val="2392227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525" y="624110"/>
            <a:ext cx="7026876" cy="1280890"/>
          </a:xfrm>
        </p:spPr>
        <p:txBody>
          <a:bodyPr>
            <a:normAutofit fontScale="90000"/>
          </a:bodyPr>
          <a:lstStyle/>
          <a:p>
            <a:r>
              <a:rPr lang="en-US" dirty="0"/>
              <a:t>Qualitative Feedback Compassion(</a:t>
            </a:r>
            <a:r>
              <a:rPr lang="en-US" dirty="0" err="1"/>
              <a:t>Ramoutar</a:t>
            </a:r>
            <a:r>
              <a:rPr lang="en-US" dirty="0"/>
              <a:t> et al. 2019)</a:t>
            </a:r>
          </a:p>
        </p:txBody>
      </p:sp>
      <p:sp>
        <p:nvSpPr>
          <p:cNvPr id="3" name="Content Placeholder 2"/>
          <p:cNvSpPr>
            <a:spLocks noGrp="1"/>
          </p:cNvSpPr>
          <p:nvPr>
            <p:ph idx="1"/>
          </p:nvPr>
        </p:nvSpPr>
        <p:spPr/>
        <p:txBody>
          <a:bodyPr>
            <a:normAutofit lnSpcReduction="10000"/>
          </a:bodyPr>
          <a:lstStyle/>
          <a:p>
            <a:pPr marL="571500" indent="-571500">
              <a:buFont typeface="Wingdings" pitchFamily="2" charset="2"/>
              <a:buChar char="§"/>
            </a:pPr>
            <a:r>
              <a:rPr lang="en-US" i="1" dirty="0"/>
              <a:t>‘Self-compassion is a new concept for me. Medics are used to directing compassion out to others’.</a:t>
            </a:r>
          </a:p>
          <a:p>
            <a:pPr marL="571500" indent="-571500">
              <a:buFont typeface="Wingdings" pitchFamily="2" charset="2"/>
              <a:buChar char="§"/>
            </a:pPr>
            <a:r>
              <a:rPr lang="en-US" i="1" dirty="0"/>
              <a:t>‘This is the first time I have ever sat down and talked about compassion with my colleagues. I cannot believe that’. </a:t>
            </a:r>
          </a:p>
          <a:p>
            <a:pPr marL="571500" indent="-571500">
              <a:buFont typeface="Wingdings" pitchFamily="2" charset="2"/>
              <a:buChar char="§"/>
            </a:pPr>
            <a:r>
              <a:rPr lang="en-US" i="1" dirty="0"/>
              <a:t>‘Doctors see a lot of suffering in their patients, which makes us feel less deserving of compassion’.</a:t>
            </a:r>
          </a:p>
          <a:p>
            <a:pPr marL="571500" indent="-571500">
              <a:buFont typeface="Wingdings" pitchFamily="2" charset="2"/>
              <a:buChar char="§"/>
            </a:pPr>
            <a:r>
              <a:rPr lang="en-US" i="1" dirty="0"/>
              <a:t>‘I learned that kindness and compassion can be practiced rather than just being an innate skill. It is a resource we need to cultivate’. </a:t>
            </a:r>
          </a:p>
          <a:p>
            <a:pPr marL="571500" indent="-571500">
              <a:buFont typeface="Wingdings" pitchFamily="2" charset="2"/>
              <a:buChar char="§"/>
            </a:pPr>
            <a:r>
              <a:rPr lang="en-US" i="1" dirty="0"/>
              <a:t>‘This is useful for my day to day work. I want to think more about replenishing my compassion’. </a:t>
            </a:r>
          </a:p>
          <a:p>
            <a:endParaRPr lang="en-GB" dirty="0"/>
          </a:p>
        </p:txBody>
      </p:sp>
    </p:spTree>
    <p:extLst>
      <p:ext uri="{BB962C8B-B14F-4D97-AF65-F5344CB8AC3E}">
        <p14:creationId xmlns:p14="http://schemas.microsoft.com/office/powerpoint/2010/main" val="127941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Qualitative Feedback</a:t>
            </a:r>
            <a:br>
              <a:rPr lang="en-US" dirty="0"/>
            </a:br>
            <a:r>
              <a:rPr lang="en-US" dirty="0"/>
              <a:t>Doctor-Patient Relationship (</a:t>
            </a:r>
            <a:r>
              <a:rPr lang="en-US" dirty="0" err="1"/>
              <a:t>Ramoutar</a:t>
            </a:r>
            <a:r>
              <a:rPr lang="en-US" dirty="0"/>
              <a:t> et al. 2019)</a:t>
            </a:r>
          </a:p>
        </p:txBody>
      </p:sp>
      <p:sp>
        <p:nvSpPr>
          <p:cNvPr id="3" name="Content Placeholder 2"/>
          <p:cNvSpPr>
            <a:spLocks noGrp="1"/>
          </p:cNvSpPr>
          <p:nvPr>
            <p:ph idx="1"/>
          </p:nvPr>
        </p:nvSpPr>
        <p:spPr/>
        <p:txBody>
          <a:bodyPr>
            <a:normAutofit/>
          </a:bodyPr>
          <a:lstStyle/>
          <a:p>
            <a:pPr marL="457200" indent="-457200">
              <a:buFont typeface="Wingdings" pitchFamily="2" charset="2"/>
              <a:buChar char="§"/>
            </a:pPr>
            <a:r>
              <a:rPr lang="en-US" i="1" dirty="0"/>
              <a:t>’I </a:t>
            </a:r>
            <a:r>
              <a:rPr lang="en-US" i="1" dirty="0" err="1"/>
              <a:t>realised</a:t>
            </a:r>
            <a:r>
              <a:rPr lang="en-US" i="1" dirty="0"/>
              <a:t> that what matters to me is my relationship with my patients and colleagues’.</a:t>
            </a:r>
          </a:p>
          <a:p>
            <a:pPr marL="457200" indent="-457200">
              <a:buFont typeface="Wingdings" pitchFamily="2" charset="2"/>
              <a:buChar char="§"/>
            </a:pPr>
            <a:r>
              <a:rPr lang="en-US" i="1" dirty="0"/>
              <a:t>‘Through mindful communication I feel I can now slow down and listen’.</a:t>
            </a:r>
          </a:p>
          <a:p>
            <a:endParaRPr lang="en-GB" dirty="0"/>
          </a:p>
        </p:txBody>
      </p:sp>
    </p:spTree>
    <p:extLst>
      <p:ext uri="{BB962C8B-B14F-4D97-AF65-F5344CB8AC3E}">
        <p14:creationId xmlns:p14="http://schemas.microsoft.com/office/powerpoint/2010/main" val="404548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525" y="624110"/>
            <a:ext cx="7026876" cy="1280890"/>
          </a:xfrm>
        </p:spPr>
        <p:txBody>
          <a:bodyPr>
            <a:normAutofit fontScale="90000"/>
          </a:bodyPr>
          <a:lstStyle/>
          <a:p>
            <a:r>
              <a:rPr lang="en-US" dirty="0"/>
              <a:t>Qualitative Feedback Mindful Awareness(</a:t>
            </a:r>
            <a:r>
              <a:rPr lang="en-US" dirty="0" err="1"/>
              <a:t>Ramoutar</a:t>
            </a:r>
            <a:r>
              <a:rPr lang="en-US" dirty="0"/>
              <a:t> et al. 2019)</a:t>
            </a:r>
          </a:p>
        </p:txBody>
      </p:sp>
      <p:sp>
        <p:nvSpPr>
          <p:cNvPr id="3" name="Content Placeholder 2"/>
          <p:cNvSpPr>
            <a:spLocks noGrp="1"/>
          </p:cNvSpPr>
          <p:nvPr>
            <p:ph idx="1"/>
          </p:nvPr>
        </p:nvSpPr>
        <p:spPr/>
        <p:txBody>
          <a:bodyPr>
            <a:normAutofit/>
          </a:bodyPr>
          <a:lstStyle/>
          <a:p>
            <a:r>
              <a:rPr lang="en-US" dirty="0"/>
              <a:t>Meditation in the workplace brought a sense of calm and space to the working day. Trainees noticed an increased sense of mastery, appreciative joy and gratefulness.</a:t>
            </a:r>
          </a:p>
          <a:p>
            <a:pPr marL="457200" indent="-457200">
              <a:buFont typeface="Wingdings" pitchFamily="2" charset="2"/>
              <a:buChar char="§"/>
            </a:pPr>
            <a:r>
              <a:rPr lang="en-US" i="1" dirty="0"/>
              <a:t>‘It was more difficult to do mindful tasks at work because of the distractions and multiple pressures. However, mindfulness still helped me to focus more than usual.</a:t>
            </a:r>
          </a:p>
          <a:p>
            <a:pPr marL="457200" indent="-457200">
              <a:buFont typeface="Wingdings" pitchFamily="2" charset="2"/>
              <a:buChar char="§"/>
            </a:pPr>
            <a:r>
              <a:rPr lang="en-US" i="1" dirty="0"/>
              <a:t>‘Compared to when I first started meditation on this course, now I feel most able to be present and in the moment’.</a:t>
            </a:r>
            <a:endParaRPr lang="en-GB" dirty="0"/>
          </a:p>
        </p:txBody>
      </p:sp>
    </p:spTree>
    <p:extLst>
      <p:ext uri="{BB962C8B-B14F-4D97-AF65-F5344CB8AC3E}">
        <p14:creationId xmlns:p14="http://schemas.microsoft.com/office/powerpoint/2010/main" val="17116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Situation &amp; Future</a:t>
            </a:r>
          </a:p>
        </p:txBody>
      </p:sp>
      <p:sp>
        <p:nvSpPr>
          <p:cNvPr id="3" name="Content Placeholder 2"/>
          <p:cNvSpPr>
            <a:spLocks noGrp="1"/>
          </p:cNvSpPr>
          <p:nvPr>
            <p:ph idx="1"/>
          </p:nvPr>
        </p:nvSpPr>
        <p:spPr/>
        <p:txBody>
          <a:bodyPr>
            <a:normAutofit lnSpcReduction="10000"/>
          </a:bodyPr>
          <a:lstStyle/>
          <a:p>
            <a:r>
              <a:rPr lang="en-US" dirty="0"/>
              <a:t>New group  from King’s for all junior medical trainees completed </a:t>
            </a:r>
          </a:p>
          <a:p>
            <a:r>
              <a:rPr lang="en-US" dirty="0"/>
              <a:t>1 year cohort study of 75 FY trainees at Maudsley ongoing, self funded at moment.</a:t>
            </a:r>
          </a:p>
          <a:p>
            <a:r>
              <a:rPr lang="en-US" dirty="0"/>
              <a:t>M4MD funded program from January 2020 for 1 year</a:t>
            </a:r>
          </a:p>
          <a:p>
            <a:r>
              <a:rPr lang="en-US" dirty="0"/>
              <a:t>5 CT &amp; ST  core group training to facilitate in line with BAMBA guidance.</a:t>
            </a:r>
          </a:p>
          <a:p>
            <a:r>
              <a:rPr lang="en-US" dirty="0" err="1"/>
              <a:t>Randomised</a:t>
            </a:r>
            <a:r>
              <a:rPr lang="en-US" dirty="0"/>
              <a:t> controlled format with TAU?</a:t>
            </a:r>
          </a:p>
          <a:p>
            <a:r>
              <a:rPr lang="en-US" dirty="0"/>
              <a:t>Training of more facilitators of MBCT HIT?</a:t>
            </a:r>
          </a:p>
          <a:p>
            <a:r>
              <a:rPr lang="en-US" dirty="0"/>
              <a:t>Publication of Manual?</a:t>
            </a:r>
          </a:p>
        </p:txBody>
      </p:sp>
    </p:spTree>
    <p:extLst>
      <p:ext uri="{BB962C8B-B14F-4D97-AF65-F5344CB8AC3E}">
        <p14:creationId xmlns:p14="http://schemas.microsoft.com/office/powerpoint/2010/main" val="1341535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4949-67EE-7040-B13C-AEC4FD579481}"/>
              </a:ext>
            </a:extLst>
          </p:cNvPr>
          <p:cNvSpPr>
            <a:spLocks noGrp="1"/>
          </p:cNvSpPr>
          <p:nvPr>
            <p:ph type="title"/>
          </p:nvPr>
        </p:nvSpPr>
        <p:spPr/>
        <p:txBody>
          <a:bodyPr/>
          <a:lstStyle/>
          <a:p>
            <a:r>
              <a:rPr lang="en-US" dirty="0"/>
              <a:t>Thank you very much!</a:t>
            </a:r>
          </a:p>
        </p:txBody>
      </p:sp>
      <p:sp>
        <p:nvSpPr>
          <p:cNvPr id="3" name="Content Placeholder 2">
            <a:extLst>
              <a:ext uri="{FF2B5EF4-FFF2-40B4-BE49-F238E27FC236}">
                <a16:creationId xmlns:a16="http://schemas.microsoft.com/office/drawing/2014/main" id="{2210360B-CB72-2641-83FC-A77FDB688C52}"/>
              </a:ext>
            </a:extLst>
          </p:cNvPr>
          <p:cNvSpPr>
            <a:spLocks noGrp="1"/>
          </p:cNvSpPr>
          <p:nvPr>
            <p:ph idx="1"/>
          </p:nvPr>
        </p:nvSpPr>
        <p:spPr/>
        <p:txBody>
          <a:bodyPr/>
          <a:lstStyle/>
          <a:p>
            <a:r>
              <a:rPr lang="en-US" dirty="0">
                <a:hlinkClick r:id="rId2"/>
              </a:rPr>
              <a:t>Florian.ruths@slam.nhs.uk</a:t>
            </a:r>
            <a:endParaRPr lang="en-US" dirty="0"/>
          </a:p>
          <a:p>
            <a:endParaRPr lang="en-US" dirty="0"/>
          </a:p>
        </p:txBody>
      </p:sp>
    </p:spTree>
    <p:extLst>
      <p:ext uri="{BB962C8B-B14F-4D97-AF65-F5344CB8AC3E}">
        <p14:creationId xmlns:p14="http://schemas.microsoft.com/office/powerpoint/2010/main" val="162933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B68D-9144-634B-A5D2-EB850DB51337}"/>
              </a:ext>
            </a:extLst>
          </p:cNvPr>
          <p:cNvSpPr>
            <a:spLocks noGrp="1"/>
          </p:cNvSpPr>
          <p:nvPr>
            <p:ph type="title"/>
          </p:nvPr>
        </p:nvSpPr>
        <p:spPr/>
        <p:txBody>
          <a:bodyPr/>
          <a:lstStyle/>
          <a:p>
            <a:r>
              <a:rPr lang="en-US" dirty="0"/>
              <a:t>Level of Evidence for MBIs</a:t>
            </a:r>
          </a:p>
        </p:txBody>
      </p:sp>
      <p:sp>
        <p:nvSpPr>
          <p:cNvPr id="4" name="Rectangle 2">
            <a:extLst>
              <a:ext uri="{FF2B5EF4-FFF2-40B4-BE49-F238E27FC236}">
                <a16:creationId xmlns:a16="http://schemas.microsoft.com/office/drawing/2014/main" id="{F7943F7F-6D08-FE44-8639-3E6163EE6D4E}"/>
              </a:ext>
            </a:extLst>
          </p:cNvPr>
          <p:cNvSpPr>
            <a:spLocks noChangeArrowheads="1"/>
          </p:cNvSpPr>
          <p:nvPr/>
        </p:nvSpPr>
        <p:spPr bwMode="auto">
          <a:xfrm flipV="1">
            <a:off x="1235033" y="2256311"/>
            <a:ext cx="90195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AD78A754-094D-B14B-96D0-5575B778E54E}"/>
              </a:ext>
            </a:extLst>
          </p:cNvPr>
          <p:cNvPicPr>
            <a:picLocks noChangeAspect="1"/>
          </p:cNvPicPr>
          <p:nvPr/>
        </p:nvPicPr>
        <p:blipFill>
          <a:blip r:embed="rId2"/>
          <a:stretch>
            <a:fillRect/>
          </a:stretch>
        </p:blipFill>
        <p:spPr>
          <a:xfrm>
            <a:off x="1466850" y="2065868"/>
            <a:ext cx="6210300" cy="3725333"/>
          </a:xfrm>
          <a:prstGeom prst="rect">
            <a:avLst/>
          </a:prstGeom>
        </p:spPr>
      </p:pic>
    </p:spTree>
    <p:extLst>
      <p:ext uri="{BB962C8B-B14F-4D97-AF65-F5344CB8AC3E}">
        <p14:creationId xmlns:p14="http://schemas.microsoft.com/office/powerpoint/2010/main" val="361255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1827-7650-374A-A441-D12B3A1C8A07}"/>
              </a:ext>
            </a:extLst>
          </p:cNvPr>
          <p:cNvSpPr>
            <a:spLocks noGrp="1"/>
          </p:cNvSpPr>
          <p:nvPr>
            <p:ph type="title"/>
          </p:nvPr>
        </p:nvSpPr>
        <p:spPr/>
        <p:txBody>
          <a:bodyPr/>
          <a:lstStyle/>
          <a:p>
            <a:r>
              <a:rPr lang="en-US" dirty="0"/>
              <a:t>Metanalysis 1 Level 1</a:t>
            </a:r>
          </a:p>
        </p:txBody>
      </p:sp>
      <p:sp>
        <p:nvSpPr>
          <p:cNvPr id="3" name="Content Placeholder 2">
            <a:extLst>
              <a:ext uri="{FF2B5EF4-FFF2-40B4-BE49-F238E27FC236}">
                <a16:creationId xmlns:a16="http://schemas.microsoft.com/office/drawing/2014/main" id="{D5429A4A-AA7B-F74E-906D-7CD0A10BB5EC}"/>
              </a:ext>
            </a:extLst>
          </p:cNvPr>
          <p:cNvSpPr>
            <a:spLocks noGrp="1"/>
          </p:cNvSpPr>
          <p:nvPr>
            <p:ph idx="1"/>
          </p:nvPr>
        </p:nvSpPr>
        <p:spPr/>
        <p:txBody>
          <a:bodyPr>
            <a:normAutofit/>
          </a:bodyPr>
          <a:lstStyle/>
          <a:p>
            <a:r>
              <a:rPr lang="en-GB" dirty="0"/>
              <a:t>Khoury et al. (2013)  reports on  209 studies, including 12,145 patients. </a:t>
            </a:r>
          </a:p>
          <a:p>
            <a:r>
              <a:rPr lang="en-GB" dirty="0"/>
              <a:t>mindfulness-based interventions significantly reduce stress, anxiety and depressive features in a range of psychiatric illnesses. </a:t>
            </a:r>
          </a:p>
          <a:p>
            <a:r>
              <a:rPr lang="en-GB" dirty="0"/>
              <a:t>MBI was as powerful as undergoing a course of Cognitive Behavioural Therapy to reduce anxiety and depression. </a:t>
            </a:r>
          </a:p>
          <a:p>
            <a:r>
              <a:rPr lang="en-GB" dirty="0"/>
              <a:t>significant improvements could also be shown in the large meta-analysis with regards to pain and chronic illness, including cancer. </a:t>
            </a:r>
          </a:p>
          <a:p>
            <a:endParaRPr lang="en-US" dirty="0"/>
          </a:p>
        </p:txBody>
      </p:sp>
    </p:spTree>
    <p:extLst>
      <p:ext uri="{BB962C8B-B14F-4D97-AF65-F5344CB8AC3E}">
        <p14:creationId xmlns:p14="http://schemas.microsoft.com/office/powerpoint/2010/main" val="6926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Meta-Analysis (</a:t>
            </a:r>
            <a:r>
              <a:rPr lang="en-US" sz="3600" dirty="0" err="1"/>
              <a:t>Kuyken</a:t>
            </a:r>
            <a:r>
              <a:rPr lang="en-US" sz="3600" dirty="0"/>
              <a:t> et al., 2016)</a:t>
            </a:r>
            <a:r>
              <a:rPr lang="en-GB" sz="1800" dirty="0">
                <a:solidFill>
                  <a:srgbClr val="675E47"/>
                </a:solidFill>
              </a:rPr>
              <a:t> (courtesy of Prof </a:t>
            </a:r>
            <a:r>
              <a:rPr lang="en-GB" sz="1800" dirty="0" err="1">
                <a:solidFill>
                  <a:srgbClr val="675E47"/>
                </a:solidFill>
              </a:rPr>
              <a:t>Barnhofer</a:t>
            </a:r>
            <a:r>
              <a:rPr lang="en-GB" sz="1800" dirty="0">
                <a:solidFill>
                  <a:srgbClr val="675E47"/>
                </a:solidFill>
              </a:rPr>
              <a:t>)</a:t>
            </a:r>
            <a:endParaRPr lang="en-US" sz="3600" dirty="0"/>
          </a:p>
        </p:txBody>
      </p:sp>
      <p:sp>
        <p:nvSpPr>
          <p:cNvPr id="5" name="Content Placeholder 4"/>
          <p:cNvSpPr>
            <a:spLocks noGrp="1"/>
          </p:cNvSpPr>
          <p:nvPr>
            <p:ph sz="half" idx="1"/>
          </p:nvPr>
        </p:nvSpPr>
        <p:spPr>
          <a:xfrm>
            <a:off x="1039892" y="2433591"/>
            <a:ext cx="2605833" cy="3622826"/>
          </a:xfrm>
        </p:spPr>
        <p:txBody>
          <a:bodyPr>
            <a:normAutofit lnSpcReduction="10000"/>
          </a:bodyPr>
          <a:lstStyle/>
          <a:p>
            <a:endParaRPr lang="en-US" dirty="0"/>
          </a:p>
          <a:p>
            <a:endParaRPr lang="en-US" dirty="0"/>
          </a:p>
          <a:p>
            <a:r>
              <a:rPr lang="en-US" sz="2400" dirty="0"/>
              <a:t>MBCT superior to</a:t>
            </a:r>
          </a:p>
          <a:p>
            <a:pPr lvl="1"/>
            <a:r>
              <a:rPr lang="en-US" sz="2000" dirty="0"/>
              <a:t>treatment-as-usual</a:t>
            </a:r>
          </a:p>
          <a:p>
            <a:pPr lvl="1"/>
            <a:r>
              <a:rPr lang="en-US" sz="2000" dirty="0"/>
              <a:t>maintenance treatment with antidepressant medication</a:t>
            </a:r>
          </a:p>
        </p:txBody>
      </p:sp>
      <p:pic>
        <p:nvPicPr>
          <p:cNvPr id="4" name="Picture 13" descr="Cov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7423" y="2196935"/>
            <a:ext cx="4183573" cy="4417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3622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5BEA-7127-274F-B489-43AA24ED099F}"/>
              </a:ext>
            </a:extLst>
          </p:cNvPr>
          <p:cNvSpPr>
            <a:spLocks noGrp="1"/>
          </p:cNvSpPr>
          <p:nvPr>
            <p:ph type="title"/>
          </p:nvPr>
        </p:nvSpPr>
        <p:spPr/>
        <p:txBody>
          <a:bodyPr>
            <a:normAutofit fontScale="90000"/>
          </a:bodyPr>
          <a:lstStyle/>
          <a:p>
            <a:r>
              <a:rPr lang="en-US" dirty="0"/>
              <a:t>Mindfulness in health professionals </a:t>
            </a:r>
            <a:br>
              <a:rPr lang="en-US" dirty="0"/>
            </a:br>
            <a:r>
              <a:rPr lang="en-US" dirty="0"/>
              <a:t>(Lomas et al. 2018)</a:t>
            </a:r>
          </a:p>
        </p:txBody>
      </p:sp>
      <p:sp>
        <p:nvSpPr>
          <p:cNvPr id="3" name="Content Placeholder 2">
            <a:extLst>
              <a:ext uri="{FF2B5EF4-FFF2-40B4-BE49-F238E27FC236}">
                <a16:creationId xmlns:a16="http://schemas.microsoft.com/office/drawing/2014/main" id="{966EEEB0-97EB-1448-962F-6EF985F1CEFC}"/>
              </a:ext>
            </a:extLst>
          </p:cNvPr>
          <p:cNvSpPr>
            <a:spLocks noGrp="1"/>
          </p:cNvSpPr>
          <p:nvPr>
            <p:ph idx="1"/>
          </p:nvPr>
        </p:nvSpPr>
        <p:spPr/>
        <p:txBody>
          <a:bodyPr/>
          <a:lstStyle/>
          <a:p>
            <a:pPr marL="0" indent="0">
              <a:lnSpc>
                <a:spcPts val="1740"/>
              </a:lnSpc>
              <a:spcAft>
                <a:spcPts val="0"/>
              </a:spcAft>
              <a:buNone/>
            </a:pPr>
            <a:r>
              <a:rPr lang="en-GB" sz="1050" u="sng" dirty="0">
                <a:solidFill>
                  <a:srgbClr val="660066"/>
                </a:solidFill>
                <a:latin typeface="Arial" panose="020B0604020202020204" pitchFamily="34" charset="0"/>
                <a:ea typeface="Times New Roman" panose="02020603050405020304" pitchFamily="18" charset="0"/>
                <a:hlinkClick r:id="rId2" tooltip="Journal of clinical psychology.">
                  <a:extLst>
                    <a:ext uri="{A12FA001-AC4F-418D-AE19-62706E023703}">
                      <ahyp:hlinkClr xmlns:ahyp="http://schemas.microsoft.com/office/drawing/2018/hyperlinkcolor" xmlns="" val="tx"/>
                    </a:ext>
                  </a:extLst>
                </a:hlinkClick>
              </a:rPr>
              <a:t>J Clin Psychol.</a:t>
            </a:r>
            <a:r>
              <a:rPr lang="en-GB" sz="1050" dirty="0">
                <a:solidFill>
                  <a:srgbClr val="000000"/>
                </a:solidFill>
                <a:latin typeface="Arial" panose="020B0604020202020204" pitchFamily="34" charset="0"/>
                <a:ea typeface="Times New Roman" panose="02020603050405020304" pitchFamily="18" charset="0"/>
              </a:rPr>
              <a:t> 2018 Mar;74(3):319-355. </a:t>
            </a:r>
            <a:r>
              <a:rPr lang="en-GB" sz="1050" dirty="0" err="1">
                <a:solidFill>
                  <a:srgbClr val="000000"/>
                </a:solidFill>
                <a:latin typeface="Arial" panose="020B0604020202020204" pitchFamily="34" charset="0"/>
                <a:ea typeface="Times New Roman" panose="02020603050405020304" pitchFamily="18" charset="0"/>
              </a:rPr>
              <a:t>doi</a:t>
            </a:r>
            <a:r>
              <a:rPr lang="en-GB" sz="1050" dirty="0">
                <a:solidFill>
                  <a:srgbClr val="000000"/>
                </a:solidFill>
                <a:latin typeface="Arial" panose="020B0604020202020204" pitchFamily="34" charset="0"/>
                <a:ea typeface="Times New Roman" panose="02020603050405020304" pitchFamily="18" charset="0"/>
              </a:rPr>
              <a:t>: 10.1002/jclp.22515. </a:t>
            </a:r>
            <a:r>
              <a:rPr lang="en-GB" sz="1050" dirty="0" err="1">
                <a:solidFill>
                  <a:srgbClr val="000000"/>
                </a:solidFill>
                <a:latin typeface="Arial" panose="020B0604020202020204" pitchFamily="34" charset="0"/>
                <a:ea typeface="Times New Roman" panose="02020603050405020304" pitchFamily="18" charset="0"/>
              </a:rPr>
              <a:t>Epub</a:t>
            </a:r>
            <a:r>
              <a:rPr lang="en-GB" sz="1050" dirty="0">
                <a:solidFill>
                  <a:srgbClr val="000000"/>
                </a:solidFill>
                <a:latin typeface="Arial" panose="020B0604020202020204" pitchFamily="34" charset="0"/>
                <a:ea typeface="Times New Roman" panose="02020603050405020304" pitchFamily="18" charset="0"/>
              </a:rPr>
              <a:t> 2017 Jul 28.</a:t>
            </a:r>
            <a:endParaRPr lang="en-GB" sz="1400" dirty="0">
              <a:latin typeface="Times New Roman" panose="02020603050405020304" pitchFamily="18" charset="0"/>
              <a:ea typeface="Times New Roman" panose="02020603050405020304" pitchFamily="18" charset="0"/>
            </a:endParaRPr>
          </a:p>
          <a:p>
            <a:pPr marL="0" indent="0">
              <a:lnSpc>
                <a:spcPts val="1740"/>
              </a:lnSpc>
              <a:spcAft>
                <a:spcPts val="0"/>
              </a:spcAft>
              <a:buNone/>
            </a:pPr>
            <a:r>
              <a:rPr lang="en-GB" b="1" dirty="0">
                <a:solidFill>
                  <a:srgbClr val="000000"/>
                </a:solidFill>
                <a:latin typeface="Arial" panose="020B0604020202020204" pitchFamily="34" charset="0"/>
                <a:ea typeface="Times New Roman" panose="02020603050405020304" pitchFamily="18" charset="0"/>
              </a:rPr>
              <a:t>A systematic review of the impact of mindfulness on the well-being of healthcare professionals.</a:t>
            </a:r>
            <a:endParaRPr lang="en-GB" sz="2800" b="1" dirty="0">
              <a:latin typeface="Times New Roman" panose="02020603050405020304" pitchFamily="18" charset="0"/>
              <a:ea typeface="Times New Roman" panose="02020603050405020304" pitchFamily="18" charset="0"/>
            </a:endParaRPr>
          </a:p>
          <a:p>
            <a:pPr marL="0" indent="0">
              <a:lnSpc>
                <a:spcPts val="1740"/>
              </a:lnSpc>
              <a:spcAft>
                <a:spcPts val="0"/>
              </a:spcAft>
              <a:buNone/>
            </a:pPr>
            <a:r>
              <a:rPr lang="en-GB" sz="1000" u="sng" dirty="0">
                <a:solidFill>
                  <a:srgbClr val="660066"/>
                </a:solidFill>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xmlns="" val="tx"/>
                    </a:ext>
                  </a:extLst>
                </a:hlinkClick>
              </a:rPr>
              <a:t>Lomas T</a:t>
            </a:r>
            <a:r>
              <a:rPr lang="en-GB" sz="1000" baseline="30000" dirty="0">
                <a:solidFill>
                  <a:srgbClr val="000000"/>
                </a:solidFill>
                <a:latin typeface="Arial" panose="020B0604020202020204" pitchFamily="34" charset="0"/>
                <a:ea typeface="Times New Roman" panose="02020603050405020304" pitchFamily="18" charset="0"/>
              </a:rPr>
              <a:t>1</a:t>
            </a:r>
            <a:r>
              <a:rPr lang="en-GB" sz="1000" dirty="0">
                <a:solidFill>
                  <a:srgbClr val="000000"/>
                </a:solidFill>
                <a:latin typeface="Arial" panose="020B0604020202020204" pitchFamily="34" charset="0"/>
                <a:ea typeface="Times New Roman" panose="02020603050405020304" pitchFamily="18" charset="0"/>
              </a:rPr>
              <a:t>, </a:t>
            </a:r>
            <a:r>
              <a:rPr lang="en-GB" sz="1000" u="sng" dirty="0">
                <a:solidFill>
                  <a:srgbClr val="660066"/>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xmlns="" val="tx"/>
                    </a:ext>
                  </a:extLst>
                </a:hlinkClick>
              </a:rPr>
              <a:t>Medina JC</a:t>
            </a:r>
            <a:r>
              <a:rPr lang="en-GB" sz="1000" baseline="30000" dirty="0">
                <a:solidFill>
                  <a:srgbClr val="000000"/>
                </a:solidFill>
                <a:latin typeface="Arial" panose="020B0604020202020204" pitchFamily="34" charset="0"/>
                <a:ea typeface="Times New Roman" panose="02020603050405020304" pitchFamily="18" charset="0"/>
              </a:rPr>
              <a:t>2</a:t>
            </a:r>
            <a:r>
              <a:rPr lang="en-GB" sz="1000" dirty="0">
                <a:solidFill>
                  <a:srgbClr val="000000"/>
                </a:solidFill>
                <a:latin typeface="Arial" panose="020B0604020202020204" pitchFamily="34" charset="0"/>
                <a:ea typeface="Times New Roman" panose="02020603050405020304" pitchFamily="18" charset="0"/>
              </a:rPr>
              <a:t>, </a:t>
            </a:r>
            <a:r>
              <a:rPr lang="en-GB" sz="1000" u="sng" dirty="0">
                <a:solidFill>
                  <a:srgbClr val="660066"/>
                </a:solidFill>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xmlns="" val="tx"/>
                    </a:ext>
                  </a:extLst>
                </a:hlinkClick>
              </a:rPr>
              <a:t>Ivtzan I</a:t>
            </a:r>
            <a:r>
              <a:rPr lang="en-GB" sz="1000" baseline="30000" dirty="0">
                <a:solidFill>
                  <a:srgbClr val="000000"/>
                </a:solidFill>
                <a:latin typeface="Arial" panose="020B0604020202020204" pitchFamily="34" charset="0"/>
                <a:ea typeface="Times New Roman" panose="02020603050405020304" pitchFamily="18" charset="0"/>
              </a:rPr>
              <a:t>1</a:t>
            </a:r>
            <a:r>
              <a:rPr lang="en-GB" sz="1000" dirty="0">
                <a:solidFill>
                  <a:srgbClr val="000000"/>
                </a:solidFill>
                <a:latin typeface="Arial" panose="020B0604020202020204" pitchFamily="34" charset="0"/>
                <a:ea typeface="Times New Roman" panose="02020603050405020304" pitchFamily="18" charset="0"/>
              </a:rPr>
              <a:t>, </a:t>
            </a:r>
            <a:r>
              <a:rPr lang="en-GB" sz="1000" u="sng" dirty="0">
                <a:solidFill>
                  <a:srgbClr val="660066"/>
                </a:solidFill>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xmlns="" val="tx"/>
                    </a:ext>
                  </a:extLst>
                </a:hlinkClick>
              </a:rPr>
              <a:t>Rupprecht S</a:t>
            </a:r>
            <a:r>
              <a:rPr lang="en-GB" sz="1000" baseline="30000" dirty="0">
                <a:solidFill>
                  <a:srgbClr val="000000"/>
                </a:solidFill>
                <a:latin typeface="Arial" panose="020B0604020202020204" pitchFamily="34" charset="0"/>
                <a:ea typeface="Times New Roman" panose="02020603050405020304" pitchFamily="18" charset="0"/>
              </a:rPr>
              <a:t>3</a:t>
            </a:r>
            <a:r>
              <a:rPr lang="en-GB" sz="1000" dirty="0">
                <a:solidFill>
                  <a:srgbClr val="000000"/>
                </a:solidFill>
                <a:latin typeface="Arial" panose="020B0604020202020204" pitchFamily="34" charset="0"/>
                <a:ea typeface="Times New Roman" panose="02020603050405020304" pitchFamily="18" charset="0"/>
              </a:rPr>
              <a:t>, </a:t>
            </a:r>
            <a:r>
              <a:rPr lang="en-GB" sz="1000" u="sng" dirty="0">
                <a:solidFill>
                  <a:srgbClr val="660066"/>
                </a:solidFill>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xmlns="" val="tx"/>
                    </a:ext>
                  </a:extLst>
                </a:hlinkClick>
              </a:rPr>
              <a:t>Eiroa-Orosa FJ</a:t>
            </a:r>
            <a:r>
              <a:rPr lang="en-GB" sz="1000" baseline="30000" dirty="0">
                <a:solidFill>
                  <a:srgbClr val="000000"/>
                </a:solidFill>
                <a:latin typeface="Arial" panose="020B0604020202020204" pitchFamily="34" charset="0"/>
                <a:ea typeface="Times New Roman" panose="02020603050405020304" pitchFamily="18" charset="0"/>
              </a:rPr>
              <a:t>1</a:t>
            </a:r>
            <a:r>
              <a:rPr lang="en-GB" sz="1000" dirty="0">
                <a:solidFill>
                  <a:srgbClr val="000000"/>
                </a:solidFill>
                <a:latin typeface="Arial" panose="020B0604020202020204" pitchFamily="34" charset="0"/>
                <a:ea typeface="Times New Roman" panose="02020603050405020304" pitchFamily="18" charset="0"/>
              </a:rPr>
              <a:t>.</a:t>
            </a:r>
            <a:endParaRPr lang="en-GB" sz="1000" dirty="0">
              <a:latin typeface="Times New Roman" panose="02020603050405020304" pitchFamily="18" charset="0"/>
              <a:ea typeface="Times New Roman" panose="02020603050405020304" pitchFamily="18" charset="0"/>
            </a:endParaRPr>
          </a:p>
          <a:p>
            <a:pPr marR="38100">
              <a:lnSpc>
                <a:spcPts val="1845"/>
              </a:lnSpc>
              <a:spcBef>
                <a:spcPts val="200"/>
              </a:spcBef>
            </a:pPr>
            <a:r>
              <a:rPr lang="en-GB" sz="1100" dirty="0">
                <a:solidFill>
                  <a:srgbClr val="000000"/>
                </a:solidFill>
                <a:latin typeface="Arial" panose="020B0604020202020204" pitchFamily="34" charset="0"/>
                <a:ea typeface="Times New Roman" panose="02020603050405020304" pitchFamily="18" charset="0"/>
              </a:rPr>
              <a:t>81 papers, comprising a total of 3,805 participants. </a:t>
            </a:r>
          </a:p>
          <a:p>
            <a:pPr marR="38100">
              <a:lnSpc>
                <a:spcPts val="1845"/>
              </a:lnSpc>
              <a:spcBef>
                <a:spcPts val="200"/>
              </a:spcBef>
            </a:pPr>
            <a:r>
              <a:rPr lang="en-GB" sz="1100" dirty="0">
                <a:solidFill>
                  <a:srgbClr val="000000"/>
                </a:solidFill>
                <a:latin typeface="Arial" panose="020B0604020202020204" pitchFamily="34" charset="0"/>
                <a:ea typeface="Times New Roman" panose="02020603050405020304" pitchFamily="18" charset="0"/>
              </a:rPr>
              <a:t>outcomes such as burnout, distress, anxiety, depression, and stress.</a:t>
            </a:r>
            <a:endParaRPr lang="en-GB" sz="1400" dirty="0">
              <a:latin typeface="Times New Roman" panose="02020603050405020304" pitchFamily="18" charset="0"/>
              <a:ea typeface="Times New Roman" panose="02020603050405020304" pitchFamily="18" charset="0"/>
            </a:endParaRPr>
          </a:p>
          <a:p>
            <a:pPr marR="38100">
              <a:lnSpc>
                <a:spcPts val="1845"/>
              </a:lnSpc>
              <a:spcBef>
                <a:spcPts val="200"/>
              </a:spcBef>
            </a:pPr>
            <a:r>
              <a:rPr lang="en-GB" sz="1100" dirty="0">
                <a:solidFill>
                  <a:srgbClr val="000000"/>
                </a:solidFill>
                <a:latin typeface="Arial" panose="020B0604020202020204" pitchFamily="34" charset="0"/>
                <a:ea typeface="Times New Roman" panose="02020603050405020304" pitchFamily="18" charset="0"/>
              </a:rPr>
              <a:t>Mindfulness was generally associated with positive outcomes in relation to most measures (more equivocal with respect to some outcomes, most notably burnout).</a:t>
            </a:r>
            <a:endParaRPr lang="en-GB" sz="1400" dirty="0">
              <a:latin typeface="Times New Roman" panose="02020603050405020304" pitchFamily="18" charset="0"/>
              <a:ea typeface="Times New Roman" panose="02020603050405020304" pitchFamily="18" charset="0"/>
            </a:endParaRPr>
          </a:p>
          <a:p>
            <a:pPr marR="38100">
              <a:lnSpc>
                <a:spcPts val="1845"/>
              </a:lnSpc>
              <a:spcBef>
                <a:spcPts val="200"/>
              </a:spcBef>
            </a:pPr>
            <a:r>
              <a:rPr lang="en-GB" sz="1100" dirty="0">
                <a:solidFill>
                  <a:srgbClr val="000000"/>
                </a:solidFill>
                <a:latin typeface="Arial" panose="020B0604020202020204" pitchFamily="34" charset="0"/>
                <a:ea typeface="Times New Roman" panose="02020603050405020304" pitchFamily="18" charset="0"/>
              </a:rPr>
              <a:t>mindfulness does appear to improve the well-being of healthcare professionals. </a:t>
            </a:r>
          </a:p>
          <a:p>
            <a:pPr marR="38100">
              <a:lnSpc>
                <a:spcPts val="1845"/>
              </a:lnSpc>
              <a:spcBef>
                <a:spcPts val="200"/>
              </a:spcBef>
            </a:pPr>
            <a:r>
              <a:rPr lang="en-GB" sz="1100" dirty="0">
                <a:solidFill>
                  <a:srgbClr val="000000"/>
                </a:solidFill>
                <a:latin typeface="Arial" panose="020B0604020202020204" pitchFamily="34" charset="0"/>
                <a:ea typeface="Times New Roman" panose="02020603050405020304" pitchFamily="18" charset="0"/>
              </a:rPr>
              <a:t>quality of the studies was inconsistent</a:t>
            </a:r>
          </a:p>
          <a:p>
            <a:pPr marR="38100">
              <a:lnSpc>
                <a:spcPts val="1845"/>
              </a:lnSpc>
              <a:spcBef>
                <a:spcPts val="200"/>
              </a:spcBef>
            </a:pPr>
            <a:r>
              <a:rPr lang="en-GB" sz="1100" dirty="0">
                <a:solidFill>
                  <a:srgbClr val="000000"/>
                </a:solidFill>
                <a:latin typeface="Arial" panose="020B0604020202020204" pitchFamily="34" charset="0"/>
                <a:ea typeface="Times New Roman" panose="02020603050405020304" pitchFamily="18" charset="0"/>
              </a:rPr>
              <a:t> further research is needed, particularly high-quality randomized controlled trials.</a:t>
            </a:r>
            <a:endParaRPr lang="en-GB" sz="14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114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7603-DCD7-5640-B9E7-1AEA31B6656E}"/>
              </a:ext>
            </a:extLst>
          </p:cNvPr>
          <p:cNvSpPr>
            <a:spLocks noGrp="1"/>
          </p:cNvSpPr>
          <p:nvPr>
            <p:ph type="title"/>
          </p:nvPr>
        </p:nvSpPr>
        <p:spPr>
          <a:xfrm>
            <a:off x="1606045" y="964692"/>
            <a:ext cx="5937755" cy="1914432"/>
          </a:xfrm>
        </p:spPr>
        <p:txBody>
          <a:bodyPr>
            <a:normAutofit/>
          </a:bodyPr>
          <a:lstStyle/>
          <a:p>
            <a:r>
              <a:rPr lang="en-GB" sz="1000" b="1" dirty="0">
                <a:solidFill>
                  <a:srgbClr val="000000">
                    <a:lumMod val="85000"/>
                    <a:lumOff val="15000"/>
                  </a:srgbClr>
                </a:solidFill>
                <a:hlinkClick r:id="rId2" tooltip="Go to Journal of Psychosomatic Research on ScienceDirect">
                  <a:extLst>
                    <a:ext uri="{A12FA001-AC4F-418D-AE19-62706E023703}">
                      <ahyp:hlinkClr xmlns:ahyp="http://schemas.microsoft.com/office/drawing/2018/hyperlinkcolor" xmlns="" val="tx"/>
                    </a:ext>
                  </a:extLst>
                </a:hlinkClick>
              </a:rPr>
              <a:t>Journal of Psychosomatic Research</a:t>
            </a:r>
            <a:r>
              <a:rPr lang="en-GB" sz="1000" b="1" dirty="0">
                <a:solidFill>
                  <a:srgbClr val="000000">
                    <a:lumMod val="85000"/>
                    <a:lumOff val="15000"/>
                  </a:srgbClr>
                </a:solidFill>
              </a:rPr>
              <a:t/>
            </a:r>
            <a:br>
              <a:rPr lang="en-GB" sz="1000" b="1" dirty="0">
                <a:solidFill>
                  <a:srgbClr val="000000">
                    <a:lumMod val="85000"/>
                    <a:lumOff val="15000"/>
                  </a:srgbClr>
                </a:solidFill>
              </a:rPr>
            </a:br>
            <a:r>
              <a:rPr lang="en-GB" sz="1000" dirty="0">
                <a:solidFill>
                  <a:srgbClr val="000000">
                    <a:lumMod val="85000"/>
                    <a:lumOff val="15000"/>
                  </a:srgbClr>
                </a:solidFill>
                <a:hlinkClick r:id="rId3" tooltip="Go to table of contents for this volume/issue">
                  <a:extLst>
                    <a:ext uri="{A12FA001-AC4F-418D-AE19-62706E023703}">
                      <ahyp:hlinkClr xmlns:ahyp="http://schemas.microsoft.com/office/drawing/2018/hyperlinkcolor" xmlns="" val="tx"/>
                    </a:ext>
                  </a:extLst>
                </a:hlinkClick>
              </a:rPr>
              <a:t>Volume 114</a:t>
            </a:r>
            <a:r>
              <a:rPr lang="en-GB" sz="1000" dirty="0">
                <a:solidFill>
                  <a:srgbClr val="000000">
                    <a:lumMod val="85000"/>
                    <a:lumOff val="15000"/>
                  </a:srgbClr>
                </a:solidFill>
              </a:rPr>
              <a:t>, November 2018, Pages 62-71</a:t>
            </a:r>
            <a:br>
              <a:rPr lang="en-GB" sz="1000" dirty="0">
                <a:solidFill>
                  <a:srgbClr val="000000">
                    <a:lumMod val="85000"/>
                    <a:lumOff val="15000"/>
                  </a:srgbClr>
                </a:solidFill>
              </a:rPr>
            </a:br>
            <a:r>
              <a:rPr lang="en-GB" sz="1200" dirty="0">
                <a:solidFill>
                  <a:srgbClr val="000000">
                    <a:lumMod val="85000"/>
                    <a:lumOff val="15000"/>
                  </a:srgbClr>
                </a:solidFill>
              </a:rPr>
              <a:t> </a:t>
            </a:r>
            <a:br>
              <a:rPr lang="en-GB" sz="1200" dirty="0">
                <a:solidFill>
                  <a:srgbClr val="000000">
                    <a:lumMod val="85000"/>
                    <a:lumOff val="15000"/>
                  </a:srgbClr>
                </a:solidFill>
              </a:rPr>
            </a:br>
            <a:r>
              <a:rPr lang="en-GB" sz="1800" b="1" dirty="0">
                <a:solidFill>
                  <a:srgbClr val="000000">
                    <a:lumMod val="85000"/>
                    <a:lumOff val="15000"/>
                  </a:srgbClr>
                </a:solidFill>
              </a:rPr>
              <a:t>Do workplace-based mindfulness meditation programs improve physiological indices of stress? A systematic review and meta-analysis</a:t>
            </a:r>
            <a:br>
              <a:rPr lang="en-GB" sz="1800" b="1" dirty="0">
                <a:solidFill>
                  <a:srgbClr val="000000">
                    <a:lumMod val="85000"/>
                    <a:lumOff val="15000"/>
                  </a:srgbClr>
                </a:solidFill>
              </a:rPr>
            </a:br>
            <a:r>
              <a:rPr lang="en-GB" sz="1200" dirty="0">
                <a:solidFill>
                  <a:srgbClr val="000000">
                    <a:lumMod val="85000"/>
                    <a:lumOff val="15000"/>
                  </a:srgbClr>
                </a:solidFill>
              </a:rPr>
              <a:t/>
            </a:r>
            <a:br>
              <a:rPr lang="en-GB" sz="1200" dirty="0">
                <a:solidFill>
                  <a:srgbClr val="000000">
                    <a:lumMod val="85000"/>
                    <a:lumOff val="15000"/>
                  </a:srgbClr>
                </a:solidFill>
              </a:rPr>
            </a:br>
            <a:r>
              <a:rPr lang="en-GB" sz="1000" dirty="0">
                <a:solidFill>
                  <a:srgbClr val="000000">
                    <a:lumMod val="85000"/>
                    <a:lumOff val="15000"/>
                  </a:srgbClr>
                </a:solidFill>
                <a:hlinkClick r:id="rId4">
                  <a:extLst>
                    <a:ext uri="{A12FA001-AC4F-418D-AE19-62706E023703}">
                      <ahyp:hlinkClr xmlns:ahyp="http://schemas.microsoft.com/office/drawing/2018/hyperlinkcolor" xmlns="" val="tx"/>
                    </a:ext>
                  </a:extLst>
                </a:hlinkClick>
              </a:rPr>
              <a:t>Rachael A.Heckenberg</a:t>
            </a:r>
            <a:r>
              <a:rPr lang="en-GB" sz="1000" baseline="30000" dirty="0">
                <a:solidFill>
                  <a:srgbClr val="000000">
                    <a:lumMod val="85000"/>
                    <a:lumOff val="15000"/>
                  </a:srgbClr>
                </a:solidFill>
                <a:hlinkClick r:id="rId4">
                  <a:extLst>
                    <a:ext uri="{A12FA001-AC4F-418D-AE19-62706E023703}">
                      <ahyp:hlinkClr xmlns:ahyp="http://schemas.microsoft.com/office/drawing/2018/hyperlinkcolor" xmlns="" val="tx"/>
                    </a:ext>
                  </a:extLst>
                </a:hlinkClick>
              </a:rPr>
              <a:t>a</a:t>
            </a:r>
            <a:r>
              <a:rPr lang="en-GB" sz="1000" dirty="0">
                <a:solidFill>
                  <a:srgbClr val="000000">
                    <a:lumMod val="85000"/>
                    <a:lumOff val="15000"/>
                  </a:srgbClr>
                </a:solidFill>
                <a:hlinkClick r:id="rId4">
                  <a:extLst>
                    <a:ext uri="{A12FA001-AC4F-418D-AE19-62706E023703}">
                      <ahyp:hlinkClr xmlns:ahyp="http://schemas.microsoft.com/office/drawing/2018/hyperlinkcolor" xmlns="" val="tx"/>
                    </a:ext>
                  </a:extLst>
                </a:hlinkClick>
              </a:rPr>
              <a:t>PennieEddy</a:t>
            </a:r>
            <a:r>
              <a:rPr lang="en-GB" sz="1000" baseline="30000" dirty="0">
                <a:solidFill>
                  <a:srgbClr val="000000">
                    <a:lumMod val="85000"/>
                    <a:lumOff val="15000"/>
                  </a:srgbClr>
                </a:solidFill>
                <a:hlinkClick r:id="rId4">
                  <a:extLst>
                    <a:ext uri="{A12FA001-AC4F-418D-AE19-62706E023703}">
                      <ahyp:hlinkClr xmlns:ahyp="http://schemas.microsoft.com/office/drawing/2018/hyperlinkcolor" xmlns="" val="tx"/>
                    </a:ext>
                  </a:extLst>
                </a:hlinkClick>
              </a:rPr>
              <a:t>a</a:t>
            </a:r>
            <a:r>
              <a:rPr lang="en-GB" sz="1000" dirty="0">
                <a:solidFill>
                  <a:srgbClr val="000000">
                    <a:lumMod val="85000"/>
                    <a:lumOff val="15000"/>
                  </a:srgbClr>
                </a:solidFill>
                <a:hlinkClick r:id="rId4">
                  <a:extLst>
                    <a:ext uri="{A12FA001-AC4F-418D-AE19-62706E023703}">
                      <ahyp:hlinkClr xmlns:ahyp="http://schemas.microsoft.com/office/drawing/2018/hyperlinkcolor" xmlns="" val="tx"/>
                    </a:ext>
                  </a:extLst>
                </a:hlinkClick>
              </a:rPr>
              <a:t>StephenKent</a:t>
            </a:r>
            <a:r>
              <a:rPr lang="en-GB" sz="1000" baseline="30000" dirty="0">
                <a:solidFill>
                  <a:srgbClr val="000000">
                    <a:lumMod val="85000"/>
                    <a:lumOff val="15000"/>
                  </a:srgbClr>
                </a:solidFill>
                <a:hlinkClick r:id="rId4">
                  <a:extLst>
                    <a:ext uri="{A12FA001-AC4F-418D-AE19-62706E023703}">
                      <ahyp:hlinkClr xmlns:ahyp="http://schemas.microsoft.com/office/drawing/2018/hyperlinkcolor" xmlns="" val="tx"/>
                    </a:ext>
                  </a:extLst>
                </a:hlinkClick>
              </a:rPr>
              <a:t>b</a:t>
            </a:r>
            <a:r>
              <a:rPr lang="en-GB" sz="1000" dirty="0">
                <a:solidFill>
                  <a:srgbClr val="000000">
                    <a:lumMod val="85000"/>
                    <a:lumOff val="15000"/>
                  </a:srgbClr>
                </a:solidFill>
                <a:hlinkClick r:id="rId4">
                  <a:extLst>
                    <a:ext uri="{A12FA001-AC4F-418D-AE19-62706E023703}">
                      <ahyp:hlinkClr xmlns:ahyp="http://schemas.microsoft.com/office/drawing/2018/hyperlinkcolor" xmlns="" val="tx"/>
                    </a:ext>
                  </a:extLst>
                </a:hlinkClick>
              </a:rPr>
              <a:t>Bradley J.Wright</a:t>
            </a:r>
            <a:r>
              <a:rPr lang="en-GB" sz="1000" baseline="30000" dirty="0">
                <a:solidFill>
                  <a:srgbClr val="000000">
                    <a:lumMod val="85000"/>
                    <a:lumOff val="15000"/>
                  </a:srgbClr>
                </a:solidFill>
                <a:hlinkClick r:id="rId4">
                  <a:extLst>
                    <a:ext uri="{A12FA001-AC4F-418D-AE19-62706E023703}">
                      <ahyp:hlinkClr xmlns:ahyp="http://schemas.microsoft.com/office/drawing/2018/hyperlinkcolor" xmlns="" val="tx"/>
                    </a:ext>
                  </a:extLst>
                </a:hlinkClick>
              </a:rPr>
              <a:t>b</a:t>
            </a:r>
            <a:endParaRPr lang="en-US" sz="1000" dirty="0"/>
          </a:p>
        </p:txBody>
      </p:sp>
      <p:sp>
        <p:nvSpPr>
          <p:cNvPr id="3" name="Content Placeholder 2">
            <a:extLst>
              <a:ext uri="{FF2B5EF4-FFF2-40B4-BE49-F238E27FC236}">
                <a16:creationId xmlns:a16="http://schemas.microsoft.com/office/drawing/2014/main" id="{C4A42E46-F95D-7D4C-A224-0C11C9C642B4}"/>
              </a:ext>
            </a:extLst>
          </p:cNvPr>
          <p:cNvSpPr>
            <a:spLocks noGrp="1"/>
          </p:cNvSpPr>
          <p:nvPr>
            <p:ph idx="1"/>
          </p:nvPr>
        </p:nvSpPr>
        <p:spPr>
          <a:xfrm>
            <a:off x="1603122" y="2941774"/>
            <a:ext cx="5937755" cy="3454028"/>
          </a:xfrm>
        </p:spPr>
        <p:txBody>
          <a:bodyPr>
            <a:normAutofit lnSpcReduction="10000"/>
          </a:bodyPr>
          <a:lstStyle/>
          <a:p>
            <a:r>
              <a:rPr lang="en-GB" dirty="0"/>
              <a:t>mindfulness-based interventions with non-clinical populations in the workplace</a:t>
            </a:r>
          </a:p>
          <a:p>
            <a:r>
              <a:rPr lang="en-GB" dirty="0"/>
              <a:t>meta-analysis of nine studies</a:t>
            </a:r>
          </a:p>
          <a:p>
            <a:r>
              <a:rPr lang="en-GB" dirty="0"/>
              <a:t>physiological indicators of stress like cortisol levels </a:t>
            </a:r>
          </a:p>
          <a:p>
            <a:r>
              <a:rPr lang="en-GB" dirty="0"/>
              <a:t>Cortisol levels less diurnal  high and low slopes, but not for absolute levels at any am or pm timepoint</a:t>
            </a:r>
          </a:p>
          <a:p>
            <a:r>
              <a:rPr lang="en-GB" dirty="0"/>
              <a:t>immune response to viral vaccine boosted. </a:t>
            </a:r>
          </a:p>
          <a:p>
            <a:r>
              <a:rPr lang="en-GB" dirty="0"/>
              <a:t>change in autonomic nervous system balance</a:t>
            </a:r>
            <a:endParaRPr lang="en-US" dirty="0"/>
          </a:p>
        </p:txBody>
      </p:sp>
    </p:spTree>
    <p:extLst>
      <p:ext uri="{BB962C8B-B14F-4D97-AF65-F5344CB8AC3E}">
        <p14:creationId xmlns:p14="http://schemas.microsoft.com/office/powerpoint/2010/main" val="425635595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0" ma:contentTypeDescription="Create a new document." ma:contentTypeScope="" ma:versionID="867221da17ec2f9c62b685efb7cd5391">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564d56024ec950cb51b530f9321c7ac6"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Props1.xml><?xml version="1.0" encoding="utf-8"?>
<ds:datastoreItem xmlns:ds="http://schemas.openxmlformats.org/officeDocument/2006/customXml" ds:itemID="{E4DA5D30-D5D1-4FC5-91CB-A43E4CEF89E0}"/>
</file>

<file path=customXml/itemProps2.xml><?xml version="1.0" encoding="utf-8"?>
<ds:datastoreItem xmlns:ds="http://schemas.openxmlformats.org/officeDocument/2006/customXml" ds:itemID="{E8414474-E966-4E07-AA0E-F7CED76F75DE}"/>
</file>

<file path=customXml/itemProps3.xml><?xml version="1.0" encoding="utf-8"?>
<ds:datastoreItem xmlns:ds="http://schemas.openxmlformats.org/officeDocument/2006/customXml" ds:itemID="{ADD3D73F-A0E0-4423-8305-E6F7CBCA9520}"/>
</file>

<file path=docProps/app.xml><?xml version="1.0" encoding="utf-8"?>
<Properties xmlns="http://schemas.openxmlformats.org/officeDocument/2006/extended-properties" xmlns:vt="http://schemas.openxmlformats.org/officeDocument/2006/docPropsVTypes">
  <Template>{6206FD0A-B6FA-F442-AD2A-B26BCDC74038}tf10001072</Template>
  <TotalTime>76408</TotalTime>
  <Words>4791</Words>
  <Application>Microsoft Office PowerPoint</Application>
  <PresentationFormat>On-screen Show (4:3)</PresentationFormat>
  <Paragraphs>580</Paragraphs>
  <Slides>44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Arial</vt:lpstr>
      <vt:lpstr>Calibri</vt:lpstr>
      <vt:lpstr>Cambria</vt:lpstr>
      <vt:lpstr>Constantia</vt:lpstr>
      <vt:lpstr>Franklin Gothic Book</vt:lpstr>
      <vt:lpstr>Mangal</vt:lpstr>
      <vt:lpstr>ＭＳ 明朝</vt:lpstr>
      <vt:lpstr>Times New Roman</vt:lpstr>
      <vt:lpstr>Wingdings</vt:lpstr>
      <vt:lpstr>Crop</vt:lpstr>
      <vt:lpstr>  “MBCT-HIT &amp; M4MD” Mindfulness-Based Cognitive Skill Training for Doctors &amp; Health Professionals</vt:lpstr>
      <vt:lpstr>Agenda for a Short Session</vt:lpstr>
      <vt:lpstr>Background </vt:lpstr>
      <vt:lpstr>PowerPoint Presentation</vt:lpstr>
      <vt:lpstr>Level of Evidence for MBIs</vt:lpstr>
      <vt:lpstr>Metanalysis 1 Level 1</vt:lpstr>
      <vt:lpstr>Meta-Analysis (Kuyken et al., 2016) (courtesy of Prof Barnhofer)</vt:lpstr>
      <vt:lpstr>Mindfulness in health professionals  (Lomas et al. 2018)</vt:lpstr>
      <vt:lpstr>Journal of Psychosomatic Research Volume 114, November 2018, Pages 62-71   Do workplace-based mindfulness meditation programs improve physiological indices of stress? A systematic review and meta-analysis  Rachael A.HeckenbergaPennieEddyaStephenKentbBradley J.Wrightb</vt:lpstr>
      <vt:lpstr>Heckenberg et al (2018)</vt:lpstr>
      <vt:lpstr>NICE GUIDANCE LEVEL 1</vt:lpstr>
      <vt:lpstr>The Mindful Nation Level 1</vt:lpstr>
      <vt:lpstr>Level 2 RCTs</vt:lpstr>
      <vt:lpstr>Initial Trial (Teasdale, et al., 2000) (courtesy of Prof Barnhofer)</vt:lpstr>
      <vt:lpstr>MBCT versus m-ADM (Kuyken et al., 2008)</vt:lpstr>
      <vt:lpstr>Level 3: Cohort Studies</vt:lpstr>
      <vt:lpstr>PowerPoint Presentation</vt:lpstr>
      <vt:lpstr>PowerPoint Presentation</vt:lpstr>
      <vt:lpstr>Compelling Neuroimaging Evidence- Beginners</vt:lpstr>
      <vt:lpstr>Compelling Neuroimaging Evidence- Advanced 1000 – 10,000 h</vt:lpstr>
      <vt:lpstr>Compelling Neuroimaging Evidence- Advanced 12,000 – 62,000 h</vt:lpstr>
      <vt:lpstr>MBI for Health Professionals</vt:lpstr>
      <vt:lpstr>Ronald Epstein (1999) </vt:lpstr>
      <vt:lpstr>Known Formats of Mindfulness in Health Education </vt:lpstr>
      <vt:lpstr>Scoping with Junior Doctors</vt:lpstr>
      <vt:lpstr>MBCT HIT</vt:lpstr>
      <vt:lpstr>From MBCT HIT to M4MD (“Mindfulness for Doctors” (in 4 weeks))</vt:lpstr>
      <vt:lpstr>National Curriculum </vt:lpstr>
      <vt:lpstr>The Manual </vt:lpstr>
      <vt:lpstr>Structure of The Sessions</vt:lpstr>
      <vt:lpstr>Session Topics: Sessions 1 to 4</vt:lpstr>
      <vt:lpstr>Session Topics: Sessions 5 - 8</vt:lpstr>
      <vt:lpstr>Overall Psychological Well Being   Table 4 Pre-MBCT-HIT and post-MBCT-HIT scores for the CORE-10 score analysed with matched pairs t tests (N= 23).  Table 4 result: CORE-10 score &gt;5 to 10 interprets as ‘low level problems’. MBCT-HIT achieved 18% decrease in psychological distress, but the change was not significant.  </vt:lpstr>
      <vt:lpstr>Resilience   Table 3 Pre-MBCT-HIT and post-MBCT-HIT scores for the BRS score analysed with matched pairs t tests (N= 22).  Table 3 result: Increase in brief resilience scale score at post MBCT-HIT measure is statistically significant. *p &lt; .05  </vt:lpstr>
      <vt:lpstr> Self-Compassion  Table 1 Pre-MBCT-HIT and post-MBCT-HIT scores for the total SCS-SF and SCS-SF subscales analysed with matched pairs t tests (N= 22)    </vt:lpstr>
      <vt:lpstr>PowerPoint Presentation</vt:lpstr>
      <vt:lpstr>Mindful Awareness  Table 2 Pre-MBCT-HIT and post-MBCT-HIT scores for the total FFMQ-SF and subscales analysed with matched pairs t tests  (N= 23)   </vt:lpstr>
      <vt:lpstr>PowerPoint Presentation</vt:lpstr>
      <vt:lpstr>Qualitative Feedback Resilience (Ramoutar et al. 2019)</vt:lpstr>
      <vt:lpstr>Qualitative Feedback Compassion(Ramoutar et al. 2019)</vt:lpstr>
      <vt:lpstr>Qualitative Feedback Doctor-Patient Relationship (Ramoutar et al. 2019)</vt:lpstr>
      <vt:lpstr>Qualitative Feedback Mindful Awareness(Ramoutar et al. 2019)</vt:lpstr>
      <vt:lpstr>The Current Situation &amp; Future</vt:lpstr>
      <vt:lpstr>Thank you very much!</vt:lpstr>
    </vt:vector>
  </TitlesOfParts>
  <Company>CCTLB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Stressed Mindfully”- Mindfulness-Based Interventions for Doctors’ Morale and Stress Relief?</dc:title>
  <dc:creator>Florian Ruths</dc:creator>
  <cp:lastModifiedBy>Louise Walczak</cp:lastModifiedBy>
  <cp:revision>125</cp:revision>
  <dcterms:created xsi:type="dcterms:W3CDTF">2017-06-06T20:03:57Z</dcterms:created>
  <dcterms:modified xsi:type="dcterms:W3CDTF">2020-02-11T09:23:59Z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ies>
</file>