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6858000" cy="5143500"/>
  <p:notesSz cx="6858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1594485"/>
            <a:ext cx="58293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2880360"/>
            <a:ext cx="48006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7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497323"/>
            <a:ext cx="6858000" cy="125095"/>
          </a:xfrm>
          <a:custGeom>
            <a:avLst/>
            <a:gdLst/>
            <a:ahLst/>
            <a:cxnLst/>
            <a:rect l="l" t="t" r="r" b="b"/>
            <a:pathLst>
              <a:path w="6858000" h="125095">
                <a:moveTo>
                  <a:pt x="0" y="124967"/>
                </a:moveTo>
                <a:lnTo>
                  <a:pt x="6858000" y="124967"/>
                </a:lnTo>
                <a:lnTo>
                  <a:pt x="68580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4622291"/>
            <a:ext cx="6858000" cy="128270"/>
          </a:xfrm>
          <a:custGeom>
            <a:avLst/>
            <a:gdLst/>
            <a:ahLst/>
            <a:cxnLst/>
            <a:rect l="l" t="t" r="r" b="b"/>
            <a:pathLst>
              <a:path w="6858000" h="128270">
                <a:moveTo>
                  <a:pt x="6858000" y="0"/>
                </a:moveTo>
                <a:lnTo>
                  <a:pt x="0" y="0"/>
                </a:lnTo>
                <a:lnTo>
                  <a:pt x="0" y="128016"/>
                </a:lnTo>
                <a:lnTo>
                  <a:pt x="6858000" y="128016"/>
                </a:lnTo>
                <a:lnTo>
                  <a:pt x="68580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986" y="305815"/>
            <a:ext cx="6520027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8546" y="923620"/>
            <a:ext cx="6266180" cy="1204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4783455"/>
            <a:ext cx="219456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93776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49390" y="4715869"/>
            <a:ext cx="6359525" cy="172720"/>
            <a:chOff x="249390" y="4715869"/>
            <a:chExt cx="6359525" cy="172720"/>
          </a:xfrm>
        </p:grpSpPr>
        <p:sp>
          <p:nvSpPr>
            <p:cNvPr id="3" name="object 3" descr=""/>
            <p:cNvSpPr/>
            <p:nvPr/>
          </p:nvSpPr>
          <p:spPr>
            <a:xfrm>
              <a:off x="1360009" y="4718311"/>
              <a:ext cx="5248910" cy="0"/>
            </a:xfrm>
            <a:custGeom>
              <a:avLst/>
              <a:gdLst/>
              <a:ahLst/>
              <a:cxnLst/>
              <a:rect l="l" t="t" r="r" b="b"/>
              <a:pathLst>
                <a:path w="5248909" h="0">
                  <a:moveTo>
                    <a:pt x="0" y="0"/>
                  </a:moveTo>
                  <a:lnTo>
                    <a:pt x="0" y="0"/>
                  </a:lnTo>
                  <a:lnTo>
                    <a:pt x="5248719" y="0"/>
                  </a:lnTo>
                </a:path>
              </a:pathLst>
            </a:custGeom>
            <a:ln w="4273">
              <a:solidFill>
                <a:srgbClr val="1D438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390" y="4715869"/>
              <a:ext cx="3839845" cy="172183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4100236" y="4834928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5">
                  <a:moveTo>
                    <a:pt x="6681" y="0"/>
                  </a:moveTo>
                  <a:lnTo>
                    <a:pt x="0" y="0"/>
                  </a:lnTo>
                  <a:lnTo>
                    <a:pt x="0" y="6714"/>
                  </a:lnTo>
                  <a:lnTo>
                    <a:pt x="6681" y="6714"/>
                  </a:lnTo>
                  <a:lnTo>
                    <a:pt x="6681" y="0"/>
                  </a:lnTo>
                  <a:close/>
                </a:path>
              </a:pathLst>
            </a:custGeom>
            <a:solidFill>
              <a:srgbClr val="1D438B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0" y="1542288"/>
            <a:ext cx="6858000" cy="2426335"/>
            <a:chOff x="0" y="1542288"/>
            <a:chExt cx="6858000" cy="2426335"/>
          </a:xfrm>
        </p:grpSpPr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551432"/>
              <a:ext cx="3364991" cy="2293619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303275" y="1542288"/>
              <a:ext cx="585470" cy="239395"/>
            </a:xfrm>
            <a:custGeom>
              <a:avLst/>
              <a:gdLst/>
              <a:ahLst/>
              <a:cxnLst/>
              <a:rect l="l" t="t" r="r" b="b"/>
              <a:pathLst>
                <a:path w="585469" h="239394">
                  <a:moveTo>
                    <a:pt x="585216" y="0"/>
                  </a:moveTo>
                  <a:lnTo>
                    <a:pt x="0" y="0"/>
                  </a:lnTo>
                  <a:lnTo>
                    <a:pt x="309092" y="239267"/>
                  </a:lnTo>
                  <a:lnTo>
                    <a:pt x="585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3710939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3838955"/>
              <a:ext cx="6858000" cy="129539"/>
            </a:xfrm>
            <a:custGeom>
              <a:avLst/>
              <a:gdLst/>
              <a:ahLst/>
              <a:cxnLst/>
              <a:rect l="l" t="t" r="r" b="b"/>
              <a:pathLst>
                <a:path w="6858000" h="129539">
                  <a:moveTo>
                    <a:pt x="6858000" y="0"/>
                  </a:moveTo>
                  <a:lnTo>
                    <a:pt x="0" y="0"/>
                  </a:lnTo>
                  <a:lnTo>
                    <a:pt x="0" y="129540"/>
                  </a:lnTo>
                  <a:lnTo>
                    <a:pt x="6858000" y="12954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71671" y="1551432"/>
              <a:ext cx="3386328" cy="2159507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80238" y="1069086"/>
            <a:ext cx="6272530" cy="4222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/>
              <a:t>Discrimination</a:t>
            </a:r>
            <a:r>
              <a:rPr dirty="0" sz="2600" spc="-25"/>
              <a:t> </a:t>
            </a:r>
            <a:r>
              <a:rPr dirty="0" sz="2600"/>
              <a:t>&amp;</a:t>
            </a:r>
            <a:r>
              <a:rPr dirty="0" sz="2600" spc="-30"/>
              <a:t> </a:t>
            </a:r>
            <a:r>
              <a:rPr dirty="0" sz="2600"/>
              <a:t>racism</a:t>
            </a:r>
            <a:r>
              <a:rPr dirty="0" sz="2600" spc="-5"/>
              <a:t> </a:t>
            </a:r>
            <a:r>
              <a:rPr dirty="0" sz="2600"/>
              <a:t>in</a:t>
            </a:r>
            <a:r>
              <a:rPr dirty="0" sz="2600" spc="-15"/>
              <a:t> </a:t>
            </a:r>
            <a:r>
              <a:rPr dirty="0" sz="2600"/>
              <a:t>primary</a:t>
            </a:r>
            <a:r>
              <a:rPr dirty="0" sz="2600" spc="-20"/>
              <a:t> care</a:t>
            </a:r>
            <a:endParaRPr sz="2600"/>
          </a:p>
        </p:txBody>
      </p:sp>
      <p:sp>
        <p:nvSpPr>
          <p:cNvPr id="13" name="object 13" descr=""/>
          <p:cNvSpPr txBox="1"/>
          <p:nvPr/>
        </p:nvSpPr>
        <p:spPr>
          <a:xfrm>
            <a:off x="271983" y="4084726"/>
            <a:ext cx="60509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Experiences</a:t>
            </a:r>
            <a:r>
              <a:rPr dirty="0" sz="1500" spc="-3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primary</a:t>
            </a:r>
            <a:r>
              <a:rPr dirty="0" sz="1500" spc="-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care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working</a:t>
            </a:r>
            <a:r>
              <a:rPr dirty="0" sz="1500" spc="-4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500" spc="-1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North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Central</a:t>
            </a:r>
            <a:r>
              <a:rPr dirty="0" sz="1500" spc="-1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London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71880" y="212946"/>
            <a:ext cx="2288110" cy="603349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0746" y="327746"/>
            <a:ext cx="2860795" cy="5200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905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–</a:t>
            </a:r>
            <a:r>
              <a:rPr dirty="0" spc="-20"/>
              <a:t> </a:t>
            </a:r>
            <a:r>
              <a:rPr dirty="0"/>
              <a:t>past</a:t>
            </a:r>
            <a:r>
              <a:rPr dirty="0" spc="-20"/>
              <a:t> 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2127" y="2132076"/>
            <a:ext cx="6403975" cy="1362710"/>
            <a:chOff x="262127" y="2132076"/>
            <a:chExt cx="6403975" cy="1362710"/>
          </a:xfrm>
        </p:grpSpPr>
        <p:sp>
          <p:nvSpPr>
            <p:cNvPr id="4" name="object 4" descr=""/>
            <p:cNvSpPr/>
            <p:nvPr/>
          </p:nvSpPr>
          <p:spPr>
            <a:xfrm>
              <a:off x="431291" y="3320796"/>
              <a:ext cx="155575" cy="169545"/>
            </a:xfrm>
            <a:custGeom>
              <a:avLst/>
              <a:gdLst/>
              <a:ahLst/>
              <a:cxnLst/>
              <a:rect l="l" t="t" r="r" b="b"/>
              <a:pathLst>
                <a:path w="155575" h="169545">
                  <a:moveTo>
                    <a:pt x="155448" y="0"/>
                  </a:moveTo>
                  <a:lnTo>
                    <a:pt x="0" y="0"/>
                  </a:lnTo>
                  <a:lnTo>
                    <a:pt x="0" y="169163"/>
                  </a:lnTo>
                  <a:lnTo>
                    <a:pt x="155448" y="169163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27887" y="2980944"/>
              <a:ext cx="155575" cy="509270"/>
            </a:xfrm>
            <a:custGeom>
              <a:avLst/>
              <a:gdLst/>
              <a:ahLst/>
              <a:cxnLst/>
              <a:rect l="l" t="t" r="r" b="b"/>
              <a:pathLst>
                <a:path w="155575" h="509270">
                  <a:moveTo>
                    <a:pt x="155448" y="0"/>
                  </a:moveTo>
                  <a:lnTo>
                    <a:pt x="0" y="0"/>
                  </a:lnTo>
                  <a:lnTo>
                    <a:pt x="0" y="509016"/>
                  </a:lnTo>
                  <a:lnTo>
                    <a:pt x="155448" y="509016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24483" y="3422904"/>
              <a:ext cx="155575" cy="67310"/>
            </a:xfrm>
            <a:custGeom>
              <a:avLst/>
              <a:gdLst/>
              <a:ahLst/>
              <a:cxnLst/>
              <a:rect l="l" t="t" r="r" b="b"/>
              <a:pathLst>
                <a:path w="155575" h="67310">
                  <a:moveTo>
                    <a:pt x="155447" y="0"/>
                  </a:moveTo>
                  <a:lnTo>
                    <a:pt x="0" y="0"/>
                  </a:lnTo>
                  <a:lnTo>
                    <a:pt x="0" y="67056"/>
                  </a:lnTo>
                  <a:lnTo>
                    <a:pt x="155447" y="67056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21079" y="3287268"/>
              <a:ext cx="155575" cy="203200"/>
            </a:xfrm>
            <a:custGeom>
              <a:avLst/>
              <a:gdLst/>
              <a:ahLst/>
              <a:cxnLst/>
              <a:rect l="l" t="t" r="r" b="b"/>
              <a:pathLst>
                <a:path w="155575" h="203200">
                  <a:moveTo>
                    <a:pt x="155447" y="0"/>
                  </a:moveTo>
                  <a:lnTo>
                    <a:pt x="0" y="0"/>
                  </a:lnTo>
                  <a:lnTo>
                    <a:pt x="0" y="202691"/>
                  </a:lnTo>
                  <a:lnTo>
                    <a:pt x="155447" y="202691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219200" y="2471928"/>
              <a:ext cx="154305" cy="1018540"/>
            </a:xfrm>
            <a:custGeom>
              <a:avLst/>
              <a:gdLst/>
              <a:ahLst/>
              <a:cxnLst/>
              <a:rect l="l" t="t" r="r" b="b"/>
              <a:pathLst>
                <a:path w="154305" h="1018539">
                  <a:moveTo>
                    <a:pt x="153924" y="0"/>
                  </a:moveTo>
                  <a:lnTo>
                    <a:pt x="0" y="0"/>
                  </a:lnTo>
                  <a:lnTo>
                    <a:pt x="0" y="1018032"/>
                  </a:lnTo>
                  <a:lnTo>
                    <a:pt x="153924" y="1018032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712975" y="3151632"/>
              <a:ext cx="154305" cy="338455"/>
            </a:xfrm>
            <a:custGeom>
              <a:avLst/>
              <a:gdLst/>
              <a:ahLst/>
              <a:cxnLst/>
              <a:rect l="l" t="t" r="r" b="b"/>
              <a:pathLst>
                <a:path w="154305" h="338454">
                  <a:moveTo>
                    <a:pt x="153924" y="0"/>
                  </a:moveTo>
                  <a:lnTo>
                    <a:pt x="0" y="0"/>
                  </a:lnTo>
                  <a:lnTo>
                    <a:pt x="0" y="338328"/>
                  </a:lnTo>
                  <a:lnTo>
                    <a:pt x="153924" y="338328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909572" y="2845308"/>
              <a:ext cx="154305" cy="645160"/>
            </a:xfrm>
            <a:custGeom>
              <a:avLst/>
              <a:gdLst/>
              <a:ahLst/>
              <a:cxnLst/>
              <a:rect l="l" t="t" r="r" b="b"/>
              <a:pathLst>
                <a:path w="154305" h="645160">
                  <a:moveTo>
                    <a:pt x="153923" y="0"/>
                  </a:moveTo>
                  <a:lnTo>
                    <a:pt x="0" y="0"/>
                  </a:lnTo>
                  <a:lnTo>
                    <a:pt x="0" y="644652"/>
                  </a:lnTo>
                  <a:lnTo>
                    <a:pt x="153923" y="644652"/>
                  </a:lnTo>
                  <a:lnTo>
                    <a:pt x="153923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106167" y="3320796"/>
              <a:ext cx="154305" cy="169545"/>
            </a:xfrm>
            <a:custGeom>
              <a:avLst/>
              <a:gdLst/>
              <a:ahLst/>
              <a:cxnLst/>
              <a:rect l="l" t="t" r="r" b="b"/>
              <a:pathLst>
                <a:path w="154305" h="169545">
                  <a:moveTo>
                    <a:pt x="153924" y="0"/>
                  </a:moveTo>
                  <a:lnTo>
                    <a:pt x="0" y="0"/>
                  </a:lnTo>
                  <a:lnTo>
                    <a:pt x="0" y="169163"/>
                  </a:lnTo>
                  <a:lnTo>
                    <a:pt x="153924" y="169163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302763" y="3287268"/>
              <a:ext cx="154305" cy="203200"/>
            </a:xfrm>
            <a:custGeom>
              <a:avLst/>
              <a:gdLst/>
              <a:ahLst/>
              <a:cxnLst/>
              <a:rect l="l" t="t" r="r" b="b"/>
              <a:pathLst>
                <a:path w="154305" h="203200">
                  <a:moveTo>
                    <a:pt x="153924" y="0"/>
                  </a:moveTo>
                  <a:lnTo>
                    <a:pt x="0" y="0"/>
                  </a:lnTo>
                  <a:lnTo>
                    <a:pt x="0" y="202691"/>
                  </a:lnTo>
                  <a:lnTo>
                    <a:pt x="153924" y="202691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499360" y="2811780"/>
              <a:ext cx="154305" cy="678180"/>
            </a:xfrm>
            <a:custGeom>
              <a:avLst/>
              <a:gdLst/>
              <a:ahLst/>
              <a:cxnLst/>
              <a:rect l="l" t="t" r="r" b="b"/>
              <a:pathLst>
                <a:path w="154305" h="678179">
                  <a:moveTo>
                    <a:pt x="153923" y="0"/>
                  </a:moveTo>
                  <a:lnTo>
                    <a:pt x="0" y="0"/>
                  </a:lnTo>
                  <a:lnTo>
                    <a:pt x="0" y="678180"/>
                  </a:lnTo>
                  <a:lnTo>
                    <a:pt x="153923" y="678180"/>
                  </a:lnTo>
                  <a:lnTo>
                    <a:pt x="153923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273295" y="3389376"/>
              <a:ext cx="155575" cy="100965"/>
            </a:xfrm>
            <a:custGeom>
              <a:avLst/>
              <a:gdLst/>
              <a:ahLst/>
              <a:cxnLst/>
              <a:rect l="l" t="t" r="r" b="b"/>
              <a:pathLst>
                <a:path w="155575" h="100964">
                  <a:moveTo>
                    <a:pt x="155448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155448" y="100584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469892" y="3354324"/>
              <a:ext cx="155575" cy="135890"/>
            </a:xfrm>
            <a:custGeom>
              <a:avLst/>
              <a:gdLst/>
              <a:ahLst/>
              <a:cxnLst/>
              <a:rect l="l" t="t" r="r" b="b"/>
              <a:pathLst>
                <a:path w="155575" h="135889">
                  <a:moveTo>
                    <a:pt x="155448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55448" y="135636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5553456" y="3151632"/>
              <a:ext cx="155575" cy="338455"/>
            </a:xfrm>
            <a:custGeom>
              <a:avLst/>
              <a:gdLst/>
              <a:ahLst/>
              <a:cxnLst/>
              <a:rect l="l" t="t" r="r" b="b"/>
              <a:pathLst>
                <a:path w="155575" h="338454">
                  <a:moveTo>
                    <a:pt x="155448" y="0"/>
                  </a:moveTo>
                  <a:lnTo>
                    <a:pt x="0" y="0"/>
                  </a:lnTo>
                  <a:lnTo>
                    <a:pt x="0" y="338328"/>
                  </a:lnTo>
                  <a:lnTo>
                    <a:pt x="155448" y="338328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189732" y="2845307"/>
              <a:ext cx="2715895" cy="645160"/>
            </a:xfrm>
            <a:custGeom>
              <a:avLst/>
              <a:gdLst/>
              <a:ahLst/>
              <a:cxnLst/>
              <a:rect l="l" t="t" r="r" b="b"/>
              <a:pathLst>
                <a:path w="2715895" h="645160">
                  <a:moveTo>
                    <a:pt x="155448" y="509016"/>
                  </a:moveTo>
                  <a:lnTo>
                    <a:pt x="0" y="509016"/>
                  </a:lnTo>
                  <a:lnTo>
                    <a:pt x="0" y="644664"/>
                  </a:lnTo>
                  <a:lnTo>
                    <a:pt x="155448" y="644664"/>
                  </a:lnTo>
                  <a:lnTo>
                    <a:pt x="155448" y="509016"/>
                  </a:lnTo>
                  <a:close/>
                </a:path>
                <a:path w="2715895" h="645160">
                  <a:moveTo>
                    <a:pt x="2715768" y="0"/>
                  </a:moveTo>
                  <a:lnTo>
                    <a:pt x="2561844" y="0"/>
                  </a:lnTo>
                  <a:lnTo>
                    <a:pt x="2561844" y="644664"/>
                  </a:lnTo>
                  <a:lnTo>
                    <a:pt x="2715768" y="644664"/>
                  </a:lnTo>
                  <a:lnTo>
                    <a:pt x="271576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144768" y="3287268"/>
              <a:ext cx="154305" cy="203200"/>
            </a:xfrm>
            <a:custGeom>
              <a:avLst/>
              <a:gdLst/>
              <a:ahLst/>
              <a:cxnLst/>
              <a:rect l="l" t="t" r="r" b="b"/>
              <a:pathLst>
                <a:path w="154304" h="203200">
                  <a:moveTo>
                    <a:pt x="153924" y="0"/>
                  </a:moveTo>
                  <a:lnTo>
                    <a:pt x="0" y="0"/>
                  </a:lnTo>
                  <a:lnTo>
                    <a:pt x="0" y="202691"/>
                  </a:lnTo>
                  <a:lnTo>
                    <a:pt x="153924" y="202691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779520" y="2132075"/>
              <a:ext cx="2715895" cy="1358265"/>
            </a:xfrm>
            <a:custGeom>
              <a:avLst/>
              <a:gdLst/>
              <a:ahLst/>
              <a:cxnLst/>
              <a:rect l="l" t="t" r="r" b="b"/>
              <a:pathLst>
                <a:path w="2715895" h="1358264">
                  <a:moveTo>
                    <a:pt x="155448" y="679704"/>
                  </a:moveTo>
                  <a:lnTo>
                    <a:pt x="0" y="679704"/>
                  </a:lnTo>
                  <a:lnTo>
                    <a:pt x="0" y="1357896"/>
                  </a:lnTo>
                  <a:lnTo>
                    <a:pt x="155448" y="1357896"/>
                  </a:lnTo>
                  <a:lnTo>
                    <a:pt x="155448" y="679704"/>
                  </a:lnTo>
                  <a:close/>
                </a:path>
                <a:path w="2715895" h="1358264">
                  <a:moveTo>
                    <a:pt x="2715768" y="0"/>
                  </a:moveTo>
                  <a:lnTo>
                    <a:pt x="2561844" y="0"/>
                  </a:lnTo>
                  <a:lnTo>
                    <a:pt x="2561844" y="1357896"/>
                  </a:lnTo>
                  <a:lnTo>
                    <a:pt x="2715768" y="1357896"/>
                  </a:lnTo>
                  <a:lnTo>
                    <a:pt x="2715768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62127" y="3489960"/>
              <a:ext cx="6403975" cy="0"/>
            </a:xfrm>
            <a:custGeom>
              <a:avLst/>
              <a:gdLst/>
              <a:ahLst/>
              <a:cxnLst/>
              <a:rect l="l" t="t" r="r" b="b"/>
              <a:pathLst>
                <a:path w="6403975" h="0">
                  <a:moveTo>
                    <a:pt x="0" y="0"/>
                  </a:moveTo>
                  <a:lnTo>
                    <a:pt x="64038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453034" y="306793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691385" y="289813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014852" y="323773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295902" y="3135883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534025" y="289813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07263" y="272834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887982" y="2592704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3211829" y="3102101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4492497" y="3102101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730621" y="2592704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846531" y="316966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2127630" y="306793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970270" y="323773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043432" y="303402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2324226" y="303402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408426" y="3237738"/>
            <a:ext cx="307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166865" y="303402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197355" y="221907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2478151" y="255854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3759200" y="255854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4689094" y="3237738"/>
            <a:ext cx="5041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5549646" y="1587753"/>
            <a:ext cx="967740" cy="500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855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264668" y="3904894"/>
            <a:ext cx="233362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215265" marR="5080" indent="-203200">
              <a:lnSpc>
                <a:spcPts val="1380"/>
              </a:lnSpc>
              <a:spcBef>
                <a:spcPts val="195"/>
              </a:spcBef>
              <a:tabLst>
                <a:tab pos="1517650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against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my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302768" y="3555238"/>
            <a:ext cx="3517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19400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Senior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colleague</a:t>
            </a:r>
            <a:r>
              <a:rPr dirty="0" sz="1200" spc="3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Patient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complained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Colleague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421335" y="3730244"/>
            <a:ext cx="365632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12850" algn="l"/>
                <a:tab pos="2442845" algn="l"/>
              </a:tabLst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discriminated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about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complained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2991357" y="3904894"/>
            <a:ext cx="94551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94310" marR="5080" indent="-182245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4099052" y="3555238"/>
            <a:ext cx="1292860" cy="73342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Had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performance measures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disciplinary</a:t>
            </a:r>
            <a:r>
              <a:rPr dirty="0" sz="1200" spc="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action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5392673" y="3555238"/>
            <a:ext cx="1225550" cy="73342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Considered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leaving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left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due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racial 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 descr=""/>
          <p:cNvSpPr/>
          <p:nvPr/>
        </p:nvSpPr>
        <p:spPr>
          <a:xfrm>
            <a:off x="499872" y="1665732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/>
          <p:nvPr/>
        </p:nvSpPr>
        <p:spPr>
          <a:xfrm>
            <a:off x="1420367" y="1665732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/>
          <p:nvPr/>
        </p:nvSpPr>
        <p:spPr>
          <a:xfrm>
            <a:off x="2333244" y="1665732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 descr=""/>
          <p:cNvSpPr/>
          <p:nvPr/>
        </p:nvSpPr>
        <p:spPr>
          <a:xfrm>
            <a:off x="4099559" y="1665732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 descr=""/>
          <p:cNvSpPr txBox="1"/>
          <p:nvPr/>
        </p:nvSpPr>
        <p:spPr>
          <a:xfrm>
            <a:off x="596595" y="1587753"/>
            <a:ext cx="46145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3450" algn="l"/>
                <a:tab pos="1846580" algn="l"/>
                <a:tab pos="3613150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British/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 descr=""/>
          <p:cNvSpPr/>
          <p:nvPr/>
        </p:nvSpPr>
        <p:spPr>
          <a:xfrm>
            <a:off x="5451347" y="1665732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 descr=""/>
          <p:cNvSpPr txBox="1"/>
          <p:nvPr/>
        </p:nvSpPr>
        <p:spPr>
          <a:xfrm>
            <a:off x="358546" y="923620"/>
            <a:ext cx="5819775" cy="4540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they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considered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leaving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role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due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12457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Impacts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racial</a:t>
            </a:r>
            <a:r>
              <a:rPr dirty="0" spc="-2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883361"/>
            <a:ext cx="6090920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60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shared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recent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 perceived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or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based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on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background.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recent </a:t>
            </a:r>
            <a:r>
              <a:rPr dirty="0" sz="1400">
                <a:latin typeface="Arial"/>
                <a:cs typeface="Arial"/>
              </a:rPr>
              <a:t>instance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involved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subtle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underhanded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comments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actions.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307696" y="2477103"/>
            <a:ext cx="1552575" cy="1562100"/>
            <a:chOff x="4307696" y="2477103"/>
            <a:chExt cx="1552575" cy="1562100"/>
          </a:xfrm>
        </p:grpSpPr>
        <p:sp>
          <p:nvSpPr>
            <p:cNvPr id="5" name="object 5" descr=""/>
            <p:cNvSpPr/>
            <p:nvPr/>
          </p:nvSpPr>
          <p:spPr>
            <a:xfrm>
              <a:off x="5088636" y="2667126"/>
              <a:ext cx="771525" cy="880110"/>
            </a:xfrm>
            <a:custGeom>
              <a:avLst/>
              <a:gdLst/>
              <a:ahLst/>
              <a:cxnLst/>
              <a:rect l="l" t="t" r="r" b="b"/>
              <a:pathLst>
                <a:path w="771525" h="880110">
                  <a:moveTo>
                    <a:pt x="495808" y="0"/>
                  </a:moveTo>
                  <a:lnTo>
                    <a:pt x="0" y="590804"/>
                  </a:lnTo>
                  <a:lnTo>
                    <a:pt x="715137" y="879856"/>
                  </a:lnTo>
                  <a:lnTo>
                    <a:pt x="732323" y="833057"/>
                  </a:lnTo>
                  <a:lnTo>
                    <a:pt x="746337" y="785717"/>
                  </a:lnTo>
                  <a:lnTo>
                    <a:pt x="757215" y="737976"/>
                  </a:lnTo>
                  <a:lnTo>
                    <a:pt x="764991" y="689973"/>
                  </a:lnTo>
                  <a:lnTo>
                    <a:pt x="769699" y="641848"/>
                  </a:lnTo>
                  <a:lnTo>
                    <a:pt x="771374" y="593739"/>
                  </a:lnTo>
                  <a:lnTo>
                    <a:pt x="770052" y="545786"/>
                  </a:lnTo>
                  <a:lnTo>
                    <a:pt x="765766" y="498128"/>
                  </a:lnTo>
                  <a:lnTo>
                    <a:pt x="758551" y="450905"/>
                  </a:lnTo>
                  <a:lnTo>
                    <a:pt x="748442" y="404256"/>
                  </a:lnTo>
                  <a:lnTo>
                    <a:pt x="735474" y="358321"/>
                  </a:lnTo>
                  <a:lnTo>
                    <a:pt x="719681" y="313238"/>
                  </a:lnTo>
                  <a:lnTo>
                    <a:pt x="701098" y="269148"/>
                  </a:lnTo>
                  <a:lnTo>
                    <a:pt x="679760" y="226189"/>
                  </a:lnTo>
                  <a:lnTo>
                    <a:pt x="655701" y="184501"/>
                  </a:lnTo>
                  <a:lnTo>
                    <a:pt x="628955" y="144223"/>
                  </a:lnTo>
                  <a:lnTo>
                    <a:pt x="599559" y="105494"/>
                  </a:lnTo>
                  <a:lnTo>
                    <a:pt x="567545" y="68455"/>
                  </a:lnTo>
                  <a:lnTo>
                    <a:pt x="532950" y="33243"/>
                  </a:lnTo>
                  <a:lnTo>
                    <a:pt x="49580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88636" y="3257930"/>
              <a:ext cx="715645" cy="654685"/>
            </a:xfrm>
            <a:custGeom>
              <a:avLst/>
              <a:gdLst/>
              <a:ahLst/>
              <a:cxnLst/>
              <a:rect l="l" t="t" r="r" b="b"/>
              <a:pathLst>
                <a:path w="715645" h="654685">
                  <a:moveTo>
                    <a:pt x="0" y="0"/>
                  </a:moveTo>
                  <a:lnTo>
                    <a:pt x="408686" y="654202"/>
                  </a:lnTo>
                  <a:lnTo>
                    <a:pt x="449197" y="627063"/>
                  </a:lnTo>
                  <a:lnTo>
                    <a:pt x="487764" y="597551"/>
                  </a:lnTo>
                  <a:lnTo>
                    <a:pt x="524293" y="565773"/>
                  </a:lnTo>
                  <a:lnTo>
                    <a:pt x="558692" y="531839"/>
                  </a:lnTo>
                  <a:lnTo>
                    <a:pt x="590867" y="495858"/>
                  </a:lnTo>
                  <a:lnTo>
                    <a:pt x="620726" y="457939"/>
                  </a:lnTo>
                  <a:lnTo>
                    <a:pt x="648175" y="418189"/>
                  </a:lnTo>
                  <a:lnTo>
                    <a:pt x="673122" y="376719"/>
                  </a:lnTo>
                  <a:lnTo>
                    <a:pt x="695473" y="333637"/>
                  </a:lnTo>
                  <a:lnTo>
                    <a:pt x="715137" y="28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088636" y="3257930"/>
              <a:ext cx="715645" cy="654685"/>
            </a:xfrm>
            <a:custGeom>
              <a:avLst/>
              <a:gdLst/>
              <a:ahLst/>
              <a:cxnLst/>
              <a:rect l="l" t="t" r="r" b="b"/>
              <a:pathLst>
                <a:path w="715645" h="654685">
                  <a:moveTo>
                    <a:pt x="715137" y="289052"/>
                  </a:moveTo>
                  <a:lnTo>
                    <a:pt x="695473" y="333637"/>
                  </a:lnTo>
                  <a:lnTo>
                    <a:pt x="673122" y="376719"/>
                  </a:lnTo>
                  <a:lnTo>
                    <a:pt x="648175" y="418189"/>
                  </a:lnTo>
                  <a:lnTo>
                    <a:pt x="620726" y="457939"/>
                  </a:lnTo>
                  <a:lnTo>
                    <a:pt x="590867" y="495858"/>
                  </a:lnTo>
                  <a:lnTo>
                    <a:pt x="558692" y="531839"/>
                  </a:lnTo>
                  <a:lnTo>
                    <a:pt x="524293" y="565773"/>
                  </a:lnTo>
                  <a:lnTo>
                    <a:pt x="487764" y="597551"/>
                  </a:lnTo>
                  <a:lnTo>
                    <a:pt x="449197" y="627063"/>
                  </a:lnTo>
                  <a:lnTo>
                    <a:pt x="408686" y="654202"/>
                  </a:lnTo>
                  <a:lnTo>
                    <a:pt x="0" y="0"/>
                  </a:lnTo>
                  <a:lnTo>
                    <a:pt x="715137" y="289052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317221" y="2486628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777504" y="0"/>
                  </a:moveTo>
                  <a:lnTo>
                    <a:pt x="729747" y="1093"/>
                  </a:lnTo>
                  <a:lnTo>
                    <a:pt x="682070" y="5146"/>
                  </a:lnTo>
                  <a:lnTo>
                    <a:pt x="634617" y="12170"/>
                  </a:lnTo>
                  <a:lnTo>
                    <a:pt x="587530" y="22175"/>
                  </a:lnTo>
                  <a:lnTo>
                    <a:pt x="540953" y="35169"/>
                  </a:lnTo>
                  <a:lnTo>
                    <a:pt x="495028" y="51164"/>
                  </a:lnTo>
                  <a:lnTo>
                    <a:pt x="449900" y="70170"/>
                  </a:lnTo>
                  <a:lnTo>
                    <a:pt x="405710" y="92196"/>
                  </a:lnTo>
                  <a:lnTo>
                    <a:pt x="362601" y="117252"/>
                  </a:lnTo>
                  <a:lnTo>
                    <a:pt x="322046" y="144381"/>
                  </a:lnTo>
                  <a:lnTo>
                    <a:pt x="283750" y="173607"/>
                  </a:lnTo>
                  <a:lnTo>
                    <a:pt x="247742" y="204804"/>
                  </a:lnTo>
                  <a:lnTo>
                    <a:pt x="214052" y="237848"/>
                  </a:lnTo>
                  <a:lnTo>
                    <a:pt x="182707" y="272615"/>
                  </a:lnTo>
                  <a:lnTo>
                    <a:pt x="153737" y="308980"/>
                  </a:lnTo>
                  <a:lnTo>
                    <a:pt x="127170" y="346818"/>
                  </a:lnTo>
                  <a:lnTo>
                    <a:pt x="103034" y="386006"/>
                  </a:lnTo>
                  <a:lnTo>
                    <a:pt x="81360" y="426418"/>
                  </a:lnTo>
                  <a:lnTo>
                    <a:pt x="62175" y="467930"/>
                  </a:lnTo>
                  <a:lnTo>
                    <a:pt x="45508" y="510417"/>
                  </a:lnTo>
                  <a:lnTo>
                    <a:pt x="31388" y="553755"/>
                  </a:lnTo>
                  <a:lnTo>
                    <a:pt x="19844" y="597820"/>
                  </a:lnTo>
                  <a:lnTo>
                    <a:pt x="10904" y="642487"/>
                  </a:lnTo>
                  <a:lnTo>
                    <a:pt x="4598" y="687631"/>
                  </a:lnTo>
                  <a:lnTo>
                    <a:pt x="953" y="733128"/>
                  </a:lnTo>
                  <a:lnTo>
                    <a:pt x="0" y="778853"/>
                  </a:lnTo>
                  <a:lnTo>
                    <a:pt x="1765" y="824683"/>
                  </a:lnTo>
                  <a:lnTo>
                    <a:pt x="6279" y="870491"/>
                  </a:lnTo>
                  <a:lnTo>
                    <a:pt x="13569" y="916155"/>
                  </a:lnTo>
                  <a:lnTo>
                    <a:pt x="23665" y="961549"/>
                  </a:lnTo>
                  <a:lnTo>
                    <a:pt x="36596" y="1006548"/>
                  </a:lnTo>
                  <a:lnTo>
                    <a:pt x="52390" y="1051029"/>
                  </a:lnTo>
                  <a:lnTo>
                    <a:pt x="71075" y="1094867"/>
                  </a:lnTo>
                  <a:lnTo>
                    <a:pt x="92682" y="1137937"/>
                  </a:lnTo>
                  <a:lnTo>
                    <a:pt x="117237" y="1180115"/>
                  </a:lnTo>
                  <a:lnTo>
                    <a:pt x="144381" y="1220680"/>
                  </a:lnTo>
                  <a:lnTo>
                    <a:pt x="173619" y="1258985"/>
                  </a:lnTo>
                  <a:lnTo>
                    <a:pt x="204828" y="1295001"/>
                  </a:lnTo>
                  <a:lnTo>
                    <a:pt x="237883" y="1328699"/>
                  </a:lnTo>
                  <a:lnTo>
                    <a:pt x="272660" y="1360051"/>
                  </a:lnTo>
                  <a:lnTo>
                    <a:pt x="309033" y="1389027"/>
                  </a:lnTo>
                  <a:lnTo>
                    <a:pt x="346879" y="1415600"/>
                  </a:lnTo>
                  <a:lnTo>
                    <a:pt x="386072" y="1439740"/>
                  </a:lnTo>
                  <a:lnTo>
                    <a:pt x="426489" y="1461418"/>
                  </a:lnTo>
                  <a:lnTo>
                    <a:pt x="468005" y="1480606"/>
                  </a:lnTo>
                  <a:lnTo>
                    <a:pt x="510495" y="1497275"/>
                  </a:lnTo>
                  <a:lnTo>
                    <a:pt x="553835" y="1511397"/>
                  </a:lnTo>
                  <a:lnTo>
                    <a:pt x="597901" y="1522942"/>
                  </a:lnTo>
                  <a:lnTo>
                    <a:pt x="642567" y="1531882"/>
                  </a:lnTo>
                  <a:lnTo>
                    <a:pt x="687709" y="1538188"/>
                  </a:lnTo>
                  <a:lnTo>
                    <a:pt x="733203" y="1541832"/>
                  </a:lnTo>
                  <a:lnTo>
                    <a:pt x="778925" y="1542784"/>
                  </a:lnTo>
                  <a:lnTo>
                    <a:pt x="824749" y="1541017"/>
                  </a:lnTo>
                  <a:lnTo>
                    <a:pt x="870552" y="1536500"/>
                  </a:lnTo>
                  <a:lnTo>
                    <a:pt x="916208" y="1529206"/>
                  </a:lnTo>
                  <a:lnTo>
                    <a:pt x="961593" y="1519106"/>
                  </a:lnTo>
                  <a:lnTo>
                    <a:pt x="1006583" y="1506170"/>
                  </a:lnTo>
                  <a:lnTo>
                    <a:pt x="1051054" y="1490371"/>
                  </a:lnTo>
                  <a:lnTo>
                    <a:pt x="1094879" y="1471680"/>
                  </a:lnTo>
                  <a:lnTo>
                    <a:pt x="1137937" y="1450067"/>
                  </a:lnTo>
                  <a:lnTo>
                    <a:pt x="1180100" y="1425504"/>
                  </a:lnTo>
                  <a:lnTo>
                    <a:pt x="771414" y="771302"/>
                  </a:lnTo>
                  <a:lnTo>
                    <a:pt x="1267222" y="180498"/>
                  </a:lnTo>
                  <a:lnTo>
                    <a:pt x="1228023" y="149687"/>
                  </a:lnTo>
                  <a:lnTo>
                    <a:pt x="1187331" y="121727"/>
                  </a:lnTo>
                  <a:lnTo>
                    <a:pt x="1145288" y="96627"/>
                  </a:lnTo>
                  <a:lnTo>
                    <a:pt x="1102038" y="74397"/>
                  </a:lnTo>
                  <a:lnTo>
                    <a:pt x="1057724" y="55048"/>
                  </a:lnTo>
                  <a:lnTo>
                    <a:pt x="1012489" y="38589"/>
                  </a:lnTo>
                  <a:lnTo>
                    <a:pt x="966476" y="25030"/>
                  </a:lnTo>
                  <a:lnTo>
                    <a:pt x="919828" y="14382"/>
                  </a:lnTo>
                  <a:lnTo>
                    <a:pt x="872688" y="6654"/>
                  </a:lnTo>
                  <a:lnTo>
                    <a:pt x="825199" y="1857"/>
                  </a:lnTo>
                  <a:lnTo>
                    <a:pt x="77750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317221" y="2486628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1180100" y="1425504"/>
                  </a:moveTo>
                  <a:lnTo>
                    <a:pt x="1137937" y="1450067"/>
                  </a:lnTo>
                  <a:lnTo>
                    <a:pt x="1094879" y="1471680"/>
                  </a:lnTo>
                  <a:lnTo>
                    <a:pt x="1051054" y="1490371"/>
                  </a:lnTo>
                  <a:lnTo>
                    <a:pt x="1006583" y="1506170"/>
                  </a:lnTo>
                  <a:lnTo>
                    <a:pt x="961593" y="1519106"/>
                  </a:lnTo>
                  <a:lnTo>
                    <a:pt x="916208" y="1529206"/>
                  </a:lnTo>
                  <a:lnTo>
                    <a:pt x="870552" y="1536500"/>
                  </a:lnTo>
                  <a:lnTo>
                    <a:pt x="824749" y="1541017"/>
                  </a:lnTo>
                  <a:lnTo>
                    <a:pt x="778925" y="1542784"/>
                  </a:lnTo>
                  <a:lnTo>
                    <a:pt x="733203" y="1541832"/>
                  </a:lnTo>
                  <a:lnTo>
                    <a:pt x="687709" y="1538188"/>
                  </a:lnTo>
                  <a:lnTo>
                    <a:pt x="642567" y="1531882"/>
                  </a:lnTo>
                  <a:lnTo>
                    <a:pt x="597901" y="1522942"/>
                  </a:lnTo>
                  <a:lnTo>
                    <a:pt x="553835" y="1511397"/>
                  </a:lnTo>
                  <a:lnTo>
                    <a:pt x="510495" y="1497275"/>
                  </a:lnTo>
                  <a:lnTo>
                    <a:pt x="468005" y="1480606"/>
                  </a:lnTo>
                  <a:lnTo>
                    <a:pt x="426489" y="1461418"/>
                  </a:lnTo>
                  <a:lnTo>
                    <a:pt x="386072" y="1439740"/>
                  </a:lnTo>
                  <a:lnTo>
                    <a:pt x="346879" y="1415600"/>
                  </a:lnTo>
                  <a:lnTo>
                    <a:pt x="309033" y="1389027"/>
                  </a:lnTo>
                  <a:lnTo>
                    <a:pt x="272660" y="1360051"/>
                  </a:lnTo>
                  <a:lnTo>
                    <a:pt x="237883" y="1328699"/>
                  </a:lnTo>
                  <a:lnTo>
                    <a:pt x="204828" y="1295001"/>
                  </a:lnTo>
                  <a:lnTo>
                    <a:pt x="173619" y="1258985"/>
                  </a:lnTo>
                  <a:lnTo>
                    <a:pt x="144381" y="1220680"/>
                  </a:lnTo>
                  <a:lnTo>
                    <a:pt x="117237" y="1180115"/>
                  </a:lnTo>
                  <a:lnTo>
                    <a:pt x="92682" y="1137937"/>
                  </a:lnTo>
                  <a:lnTo>
                    <a:pt x="71075" y="1094867"/>
                  </a:lnTo>
                  <a:lnTo>
                    <a:pt x="52390" y="1051029"/>
                  </a:lnTo>
                  <a:lnTo>
                    <a:pt x="36596" y="1006548"/>
                  </a:lnTo>
                  <a:lnTo>
                    <a:pt x="23665" y="961549"/>
                  </a:lnTo>
                  <a:lnTo>
                    <a:pt x="13569" y="916155"/>
                  </a:lnTo>
                  <a:lnTo>
                    <a:pt x="6279" y="870491"/>
                  </a:lnTo>
                  <a:lnTo>
                    <a:pt x="1765" y="824683"/>
                  </a:lnTo>
                  <a:lnTo>
                    <a:pt x="0" y="778853"/>
                  </a:lnTo>
                  <a:lnTo>
                    <a:pt x="953" y="733128"/>
                  </a:lnTo>
                  <a:lnTo>
                    <a:pt x="4598" y="687631"/>
                  </a:lnTo>
                  <a:lnTo>
                    <a:pt x="10904" y="642487"/>
                  </a:lnTo>
                  <a:lnTo>
                    <a:pt x="19844" y="597820"/>
                  </a:lnTo>
                  <a:lnTo>
                    <a:pt x="31388" y="553755"/>
                  </a:lnTo>
                  <a:lnTo>
                    <a:pt x="45508" y="510417"/>
                  </a:lnTo>
                  <a:lnTo>
                    <a:pt x="62175" y="467930"/>
                  </a:lnTo>
                  <a:lnTo>
                    <a:pt x="81360" y="426418"/>
                  </a:lnTo>
                  <a:lnTo>
                    <a:pt x="103034" y="386006"/>
                  </a:lnTo>
                  <a:lnTo>
                    <a:pt x="127170" y="346818"/>
                  </a:lnTo>
                  <a:lnTo>
                    <a:pt x="153737" y="308980"/>
                  </a:lnTo>
                  <a:lnTo>
                    <a:pt x="182707" y="272615"/>
                  </a:lnTo>
                  <a:lnTo>
                    <a:pt x="214052" y="237848"/>
                  </a:lnTo>
                  <a:lnTo>
                    <a:pt x="247742" y="204804"/>
                  </a:lnTo>
                  <a:lnTo>
                    <a:pt x="283750" y="173607"/>
                  </a:lnTo>
                  <a:lnTo>
                    <a:pt x="322046" y="144381"/>
                  </a:lnTo>
                  <a:lnTo>
                    <a:pt x="362601" y="117252"/>
                  </a:lnTo>
                  <a:lnTo>
                    <a:pt x="405710" y="92196"/>
                  </a:lnTo>
                  <a:lnTo>
                    <a:pt x="449900" y="70170"/>
                  </a:lnTo>
                  <a:lnTo>
                    <a:pt x="495028" y="51164"/>
                  </a:lnTo>
                  <a:lnTo>
                    <a:pt x="540953" y="35169"/>
                  </a:lnTo>
                  <a:lnTo>
                    <a:pt x="587530" y="22175"/>
                  </a:lnTo>
                  <a:lnTo>
                    <a:pt x="634617" y="12170"/>
                  </a:lnTo>
                  <a:lnTo>
                    <a:pt x="682070" y="5146"/>
                  </a:lnTo>
                  <a:lnTo>
                    <a:pt x="729747" y="1093"/>
                  </a:lnTo>
                  <a:lnTo>
                    <a:pt x="777504" y="0"/>
                  </a:lnTo>
                  <a:lnTo>
                    <a:pt x="825199" y="1857"/>
                  </a:lnTo>
                  <a:lnTo>
                    <a:pt x="872688" y="6654"/>
                  </a:lnTo>
                  <a:lnTo>
                    <a:pt x="919828" y="14382"/>
                  </a:lnTo>
                  <a:lnTo>
                    <a:pt x="966476" y="25030"/>
                  </a:lnTo>
                  <a:lnTo>
                    <a:pt x="1012489" y="38589"/>
                  </a:lnTo>
                  <a:lnTo>
                    <a:pt x="1057724" y="55048"/>
                  </a:lnTo>
                  <a:lnTo>
                    <a:pt x="1102038" y="74397"/>
                  </a:lnTo>
                  <a:lnTo>
                    <a:pt x="1145288" y="96627"/>
                  </a:lnTo>
                  <a:lnTo>
                    <a:pt x="1187331" y="121727"/>
                  </a:lnTo>
                  <a:lnTo>
                    <a:pt x="1228023" y="149687"/>
                  </a:lnTo>
                  <a:lnTo>
                    <a:pt x="1267222" y="180498"/>
                  </a:lnTo>
                  <a:lnTo>
                    <a:pt x="771414" y="771302"/>
                  </a:lnTo>
                  <a:lnTo>
                    <a:pt x="1180100" y="142550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919342" y="2534234"/>
            <a:ext cx="673100" cy="67627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635">
              <a:lnSpc>
                <a:spcPct val="95800"/>
              </a:lnSpc>
              <a:spcBef>
                <a:spcPts val="160"/>
              </a:spcBef>
            </a:pP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Direct comments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or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 actions,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20%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687314" y="3842410"/>
            <a:ext cx="997585" cy="51562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ctr" marL="12700" marR="5080" indent="635">
              <a:lnSpc>
                <a:spcPct val="95900"/>
              </a:lnSpc>
              <a:spcBef>
                <a:spcPts val="155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Aggressive</a:t>
            </a:r>
            <a:r>
              <a:rPr dirty="0" sz="1100" spc="-5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threatening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behaviour,</a:t>
            </a:r>
            <a:r>
              <a:rPr dirty="0" sz="1100" spc="-4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10%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75530" y="1725930"/>
            <a:ext cx="833119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1270">
              <a:lnSpc>
                <a:spcPct val="95800"/>
              </a:lnSpc>
              <a:spcBef>
                <a:spcPts val="160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Subtle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underhand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comments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actions,</a:t>
            </a:r>
            <a:r>
              <a:rPr dirty="0" sz="1100" spc="-5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70%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8546" y="1643888"/>
            <a:ext cx="3714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Examples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perceived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included: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8546" y="2070608"/>
            <a:ext cx="3172460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slurs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/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stereotyping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undermined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put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down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not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listened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to,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treated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with</a:t>
            </a:r>
            <a:endParaRPr sz="1400">
              <a:latin typeface="Arial"/>
              <a:cs typeface="Arial"/>
            </a:endParaRPr>
          </a:p>
          <a:p>
            <a:pPr marL="19367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respect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promoted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patients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wanting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else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said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this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led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them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to: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58546" y="3778097"/>
            <a:ext cx="366712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400" spc="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undervalued, unsupported,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demoralised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significant</a:t>
            </a:r>
            <a:r>
              <a:rPr dirty="0" sz="1400" spc="-7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mental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health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concerns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job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or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go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sick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1304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1039113"/>
            <a:ext cx="6272530" cy="32277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1828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“My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employers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bullied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made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sexist</a:t>
            </a:r>
            <a:r>
              <a:rPr dirty="0" sz="1400" spc="-5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4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racist</a:t>
            </a:r>
            <a:r>
              <a:rPr dirty="0" sz="1400" spc="-5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comments</a:t>
            </a:r>
            <a:r>
              <a:rPr dirty="0" sz="14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and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other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members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same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mixed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background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myself.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They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commented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on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religion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would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say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I’m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going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hell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because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don’t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believe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what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they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believe.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They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failed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probation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with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valid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reason.”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“One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our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receptionists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was called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n**ger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by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patient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witnessed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this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patient</a:t>
            </a:r>
            <a:r>
              <a:rPr dirty="0" sz="1400" spc="-7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assault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other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receptionists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by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throwing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something</a:t>
            </a:r>
            <a:r>
              <a:rPr dirty="0" sz="1400" spc="-7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at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them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shouting.</a:t>
            </a:r>
            <a:r>
              <a:rPr dirty="0" sz="1400" spc="50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was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distressed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by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this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incident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but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more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deeply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distressed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by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what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perceived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lack</a:t>
            </a:r>
            <a:r>
              <a:rPr dirty="0" sz="1400" spc="-40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10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leadership</a:t>
            </a:r>
            <a:r>
              <a:rPr dirty="0" sz="1400" spc="-60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0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action</a:t>
            </a:r>
            <a:r>
              <a:rPr dirty="0" sz="1400" spc="-45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taken</a:t>
            </a:r>
            <a:r>
              <a:rPr dirty="0" sz="1400" spc="-15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by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practice.</a:t>
            </a:r>
            <a:r>
              <a:rPr dirty="0" sz="1400" spc="-8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junior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practice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manager</a:t>
            </a:r>
            <a:r>
              <a:rPr dirty="0" sz="1400" spc="-7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arranged</a:t>
            </a:r>
            <a:r>
              <a:rPr dirty="0" sz="1400" spc="-8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removal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patient,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however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not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single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partner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spoke</a:t>
            </a:r>
            <a:r>
              <a:rPr dirty="0" sz="1400" spc="50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myself</a:t>
            </a:r>
            <a:r>
              <a:rPr dirty="0" sz="14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or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any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receptionists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involved.”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2222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“I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regularly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told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by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patients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there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too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many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Indians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NHS,</a:t>
            </a:r>
            <a:r>
              <a:rPr dirty="0" sz="1400" spc="50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other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people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don’t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have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job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since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‘your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lot’</a:t>
            </a:r>
            <a:r>
              <a:rPr dirty="0" sz="1400" spc="-8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arrived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all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opticians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‘Pakis’ now.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400" spc="-5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stand</a:t>
            </a:r>
            <a:r>
              <a:rPr dirty="0" sz="1400" spc="-4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by</a:t>
            </a:r>
            <a:r>
              <a:rPr dirty="0" sz="1400" spc="-1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say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nothing.”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1091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Reporting</a:t>
            </a:r>
            <a:r>
              <a:rPr dirty="0" spc="-60"/>
              <a:t> </a:t>
            </a:r>
            <a:r>
              <a:rPr dirty="0"/>
              <a:t>racial</a:t>
            </a:r>
            <a:r>
              <a:rPr dirty="0" spc="-2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974216"/>
            <a:ext cx="6067425" cy="666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60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who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described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42%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else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recent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incident.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Arial"/>
                <a:cs typeface="Arial"/>
              </a:rPr>
              <a:t>Only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10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was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dealt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with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well.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500628" y="1880425"/>
            <a:ext cx="2213610" cy="2539365"/>
            <a:chOff x="3500628" y="1880425"/>
            <a:chExt cx="2213610" cy="2539365"/>
          </a:xfrm>
        </p:grpSpPr>
        <p:sp>
          <p:nvSpPr>
            <p:cNvPr id="5" name="object 5" descr=""/>
            <p:cNvSpPr/>
            <p:nvPr/>
          </p:nvSpPr>
          <p:spPr>
            <a:xfrm>
              <a:off x="3542538" y="1937765"/>
              <a:ext cx="2171700" cy="2425065"/>
            </a:xfrm>
            <a:custGeom>
              <a:avLst/>
              <a:gdLst/>
              <a:ahLst/>
              <a:cxnLst/>
              <a:rect l="l" t="t" r="r" b="b"/>
              <a:pathLst>
                <a:path w="2171700" h="2425065">
                  <a:moveTo>
                    <a:pt x="152400" y="2214372"/>
                  </a:moveTo>
                  <a:lnTo>
                    <a:pt x="0" y="2214372"/>
                  </a:lnTo>
                  <a:lnTo>
                    <a:pt x="0" y="2424684"/>
                  </a:lnTo>
                  <a:lnTo>
                    <a:pt x="152400" y="2424684"/>
                  </a:lnTo>
                  <a:lnTo>
                    <a:pt x="152400" y="2214372"/>
                  </a:lnTo>
                  <a:close/>
                </a:path>
                <a:path w="2171700" h="2425065">
                  <a:moveTo>
                    <a:pt x="152400" y="1897380"/>
                  </a:moveTo>
                  <a:lnTo>
                    <a:pt x="0" y="1897380"/>
                  </a:lnTo>
                  <a:lnTo>
                    <a:pt x="0" y="2109216"/>
                  </a:lnTo>
                  <a:lnTo>
                    <a:pt x="152400" y="2109216"/>
                  </a:lnTo>
                  <a:lnTo>
                    <a:pt x="152400" y="1897380"/>
                  </a:lnTo>
                  <a:close/>
                </a:path>
                <a:path w="2171700" h="2425065">
                  <a:moveTo>
                    <a:pt x="403860" y="632460"/>
                  </a:moveTo>
                  <a:lnTo>
                    <a:pt x="0" y="632460"/>
                  </a:lnTo>
                  <a:lnTo>
                    <a:pt x="0" y="842772"/>
                  </a:lnTo>
                  <a:lnTo>
                    <a:pt x="403860" y="842772"/>
                  </a:lnTo>
                  <a:lnTo>
                    <a:pt x="403860" y="632460"/>
                  </a:lnTo>
                  <a:close/>
                </a:path>
                <a:path w="2171700" h="2425065">
                  <a:moveTo>
                    <a:pt x="606552" y="0"/>
                  </a:moveTo>
                  <a:lnTo>
                    <a:pt x="0" y="0"/>
                  </a:lnTo>
                  <a:lnTo>
                    <a:pt x="0" y="210312"/>
                  </a:lnTo>
                  <a:lnTo>
                    <a:pt x="606552" y="210312"/>
                  </a:lnTo>
                  <a:lnTo>
                    <a:pt x="606552" y="0"/>
                  </a:lnTo>
                  <a:close/>
                </a:path>
                <a:path w="2171700" h="2425065">
                  <a:moveTo>
                    <a:pt x="757428" y="1581912"/>
                  </a:moveTo>
                  <a:lnTo>
                    <a:pt x="0" y="1581912"/>
                  </a:lnTo>
                  <a:lnTo>
                    <a:pt x="0" y="1792224"/>
                  </a:lnTo>
                  <a:lnTo>
                    <a:pt x="757428" y="1792224"/>
                  </a:lnTo>
                  <a:lnTo>
                    <a:pt x="757428" y="1581912"/>
                  </a:lnTo>
                  <a:close/>
                </a:path>
                <a:path w="2171700" h="2425065">
                  <a:moveTo>
                    <a:pt x="909828" y="1264920"/>
                  </a:moveTo>
                  <a:lnTo>
                    <a:pt x="0" y="1264920"/>
                  </a:lnTo>
                  <a:lnTo>
                    <a:pt x="0" y="1476756"/>
                  </a:lnTo>
                  <a:lnTo>
                    <a:pt x="909828" y="1476756"/>
                  </a:lnTo>
                  <a:lnTo>
                    <a:pt x="909828" y="1264920"/>
                  </a:lnTo>
                  <a:close/>
                </a:path>
                <a:path w="2171700" h="2425065">
                  <a:moveTo>
                    <a:pt x="1110996" y="315468"/>
                  </a:moveTo>
                  <a:lnTo>
                    <a:pt x="0" y="315468"/>
                  </a:lnTo>
                  <a:lnTo>
                    <a:pt x="0" y="527304"/>
                  </a:lnTo>
                  <a:lnTo>
                    <a:pt x="1110996" y="527304"/>
                  </a:lnTo>
                  <a:lnTo>
                    <a:pt x="1110996" y="315468"/>
                  </a:lnTo>
                  <a:close/>
                </a:path>
                <a:path w="2171700" h="2425065">
                  <a:moveTo>
                    <a:pt x="2171700" y="949452"/>
                  </a:moveTo>
                  <a:lnTo>
                    <a:pt x="0" y="949452"/>
                  </a:lnTo>
                  <a:lnTo>
                    <a:pt x="0" y="1159764"/>
                  </a:lnTo>
                  <a:lnTo>
                    <a:pt x="2171700" y="1159764"/>
                  </a:lnTo>
                  <a:lnTo>
                    <a:pt x="2171700" y="949452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00628" y="1885188"/>
              <a:ext cx="43180" cy="2529840"/>
            </a:xfrm>
            <a:custGeom>
              <a:avLst/>
              <a:gdLst/>
              <a:ahLst/>
              <a:cxnLst/>
              <a:rect l="l" t="t" r="r" b="b"/>
              <a:pathLst>
                <a:path w="43179" h="2529840">
                  <a:moveTo>
                    <a:pt x="42672" y="2529840"/>
                  </a:moveTo>
                  <a:lnTo>
                    <a:pt x="42672" y="0"/>
                  </a:lnTo>
                </a:path>
                <a:path w="43179" h="2529840">
                  <a:moveTo>
                    <a:pt x="0" y="2529840"/>
                  </a:moveTo>
                  <a:lnTo>
                    <a:pt x="42672" y="2529840"/>
                  </a:lnTo>
                </a:path>
                <a:path w="43179" h="2529840">
                  <a:moveTo>
                    <a:pt x="0" y="2214372"/>
                  </a:moveTo>
                  <a:lnTo>
                    <a:pt x="42672" y="2214372"/>
                  </a:lnTo>
                </a:path>
                <a:path w="43179" h="2529840">
                  <a:moveTo>
                    <a:pt x="0" y="1897380"/>
                  </a:moveTo>
                  <a:lnTo>
                    <a:pt x="42672" y="1897380"/>
                  </a:lnTo>
                </a:path>
                <a:path w="43179" h="2529840">
                  <a:moveTo>
                    <a:pt x="0" y="1581912"/>
                  </a:moveTo>
                  <a:lnTo>
                    <a:pt x="42672" y="1581912"/>
                  </a:lnTo>
                </a:path>
                <a:path w="43179" h="2529840">
                  <a:moveTo>
                    <a:pt x="0" y="1264920"/>
                  </a:moveTo>
                  <a:lnTo>
                    <a:pt x="42672" y="1264920"/>
                  </a:lnTo>
                </a:path>
                <a:path w="43179" h="2529840">
                  <a:moveTo>
                    <a:pt x="0" y="947928"/>
                  </a:moveTo>
                  <a:lnTo>
                    <a:pt x="42672" y="947928"/>
                  </a:lnTo>
                </a:path>
                <a:path w="43179" h="2529840">
                  <a:moveTo>
                    <a:pt x="0" y="632460"/>
                  </a:moveTo>
                  <a:lnTo>
                    <a:pt x="42672" y="632460"/>
                  </a:lnTo>
                </a:path>
                <a:path w="43179" h="2529840">
                  <a:moveTo>
                    <a:pt x="0" y="315468"/>
                  </a:moveTo>
                  <a:lnTo>
                    <a:pt x="42672" y="315468"/>
                  </a:lnTo>
                </a:path>
                <a:path w="43179" h="252984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757676" y="414934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757676" y="383296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363339" y="3516629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514850" y="3200145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777610" y="2883230"/>
            <a:ext cx="3327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010405" y="2567177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716907" y="2250694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11828" y="193433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794764" y="4149953"/>
            <a:ext cx="16414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feel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need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report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197051" y="3833571"/>
            <a:ext cx="2238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issue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directly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person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44169" y="3517138"/>
            <a:ext cx="28911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who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to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51789" y="3200781"/>
            <a:ext cx="28841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worried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consequences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27126" y="2884424"/>
            <a:ext cx="30079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thought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nothing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be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done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957832" y="2567381"/>
            <a:ext cx="147828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Someone</a:t>
            </a:r>
            <a:r>
              <a:rPr dirty="0" sz="11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else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437513" y="2251329"/>
            <a:ext cx="19983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35760" y="1934972"/>
            <a:ext cx="22002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was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390390" y="3936898"/>
            <a:ext cx="21971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People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could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give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more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20">
                <a:solidFill>
                  <a:srgbClr val="7E7E7E"/>
                </a:solidFill>
                <a:latin typeface="Arial"/>
                <a:cs typeface="Arial"/>
              </a:rPr>
              <a:t>than</a:t>
            </a:r>
            <a:endParaRPr sz="135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390390" y="4142638"/>
            <a:ext cx="214312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one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reason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for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not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10">
                <a:solidFill>
                  <a:srgbClr val="7E7E7E"/>
                </a:solidFill>
                <a:latin typeface="Arial"/>
                <a:cs typeface="Arial"/>
              </a:rPr>
              <a:t>reporting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53212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Do</a:t>
            </a:r>
            <a:r>
              <a:rPr dirty="0" spc="-10"/>
              <a:t> </a:t>
            </a:r>
            <a:r>
              <a:rPr dirty="0"/>
              <a:t>people</a:t>
            </a:r>
            <a:r>
              <a:rPr dirty="0" spc="-35"/>
              <a:t> </a:t>
            </a:r>
            <a:r>
              <a:rPr dirty="0"/>
              <a:t>know</a:t>
            </a:r>
            <a:r>
              <a:rPr dirty="0" spc="-15"/>
              <a:t> </a:t>
            </a: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 spc="-25"/>
              <a:t>do?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3652" y="2446020"/>
            <a:ext cx="6398260" cy="1261110"/>
            <a:chOff x="263652" y="2446020"/>
            <a:chExt cx="6398260" cy="1261110"/>
          </a:xfrm>
        </p:grpSpPr>
        <p:sp>
          <p:nvSpPr>
            <p:cNvPr id="4" name="object 4" descr=""/>
            <p:cNvSpPr/>
            <p:nvPr/>
          </p:nvSpPr>
          <p:spPr>
            <a:xfrm>
              <a:off x="547116" y="2939795"/>
              <a:ext cx="4521835" cy="762000"/>
            </a:xfrm>
            <a:custGeom>
              <a:avLst/>
              <a:gdLst/>
              <a:ahLst/>
              <a:cxnLst/>
              <a:rect l="l" t="t" r="r" b="b"/>
              <a:pathLst>
                <a:path w="4521835" h="762000">
                  <a:moveTo>
                    <a:pt x="257556" y="70104"/>
                  </a:moveTo>
                  <a:lnTo>
                    <a:pt x="0" y="70104"/>
                  </a:lnTo>
                  <a:lnTo>
                    <a:pt x="0" y="762000"/>
                  </a:lnTo>
                  <a:lnTo>
                    <a:pt x="257556" y="762000"/>
                  </a:lnTo>
                  <a:lnTo>
                    <a:pt x="257556" y="70104"/>
                  </a:lnTo>
                  <a:close/>
                </a:path>
                <a:path w="4521835" h="762000">
                  <a:moveTo>
                    <a:pt x="2389632" y="13716"/>
                  </a:moveTo>
                  <a:lnTo>
                    <a:pt x="2132076" y="13716"/>
                  </a:lnTo>
                  <a:lnTo>
                    <a:pt x="2132076" y="762000"/>
                  </a:lnTo>
                  <a:lnTo>
                    <a:pt x="2389632" y="762000"/>
                  </a:lnTo>
                  <a:lnTo>
                    <a:pt x="2389632" y="13716"/>
                  </a:lnTo>
                  <a:close/>
                </a:path>
                <a:path w="4521835" h="762000">
                  <a:moveTo>
                    <a:pt x="4521708" y="0"/>
                  </a:moveTo>
                  <a:lnTo>
                    <a:pt x="4264152" y="0"/>
                  </a:lnTo>
                  <a:lnTo>
                    <a:pt x="4264152" y="762000"/>
                  </a:lnTo>
                  <a:lnTo>
                    <a:pt x="4521708" y="762000"/>
                  </a:lnTo>
                  <a:lnTo>
                    <a:pt x="452170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74776" y="2827019"/>
              <a:ext cx="4521835" cy="875030"/>
            </a:xfrm>
            <a:custGeom>
              <a:avLst/>
              <a:gdLst/>
              <a:ahLst/>
              <a:cxnLst/>
              <a:rect l="l" t="t" r="r" b="b"/>
              <a:pathLst>
                <a:path w="4521835" h="875029">
                  <a:moveTo>
                    <a:pt x="257556" y="0"/>
                  </a:moveTo>
                  <a:lnTo>
                    <a:pt x="0" y="0"/>
                  </a:lnTo>
                  <a:lnTo>
                    <a:pt x="0" y="874776"/>
                  </a:lnTo>
                  <a:lnTo>
                    <a:pt x="257556" y="874776"/>
                  </a:lnTo>
                  <a:lnTo>
                    <a:pt x="257556" y="0"/>
                  </a:lnTo>
                  <a:close/>
                </a:path>
                <a:path w="4521835" h="875029">
                  <a:moveTo>
                    <a:pt x="2389632" y="169164"/>
                  </a:moveTo>
                  <a:lnTo>
                    <a:pt x="2132076" y="169164"/>
                  </a:lnTo>
                  <a:lnTo>
                    <a:pt x="2132076" y="874776"/>
                  </a:lnTo>
                  <a:lnTo>
                    <a:pt x="2389632" y="874776"/>
                  </a:lnTo>
                  <a:lnTo>
                    <a:pt x="2389632" y="169164"/>
                  </a:lnTo>
                  <a:close/>
                </a:path>
                <a:path w="4521835" h="875029">
                  <a:moveTo>
                    <a:pt x="4521708" y="112776"/>
                  </a:moveTo>
                  <a:lnTo>
                    <a:pt x="4264152" y="112776"/>
                  </a:lnTo>
                  <a:lnTo>
                    <a:pt x="4264152" y="874776"/>
                  </a:lnTo>
                  <a:lnTo>
                    <a:pt x="4521708" y="874776"/>
                  </a:lnTo>
                  <a:lnTo>
                    <a:pt x="4521708" y="112776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200912" y="2502407"/>
              <a:ext cx="4523740" cy="1199515"/>
            </a:xfrm>
            <a:custGeom>
              <a:avLst/>
              <a:gdLst/>
              <a:ahLst/>
              <a:cxnLst/>
              <a:rect l="l" t="t" r="r" b="b"/>
              <a:pathLst>
                <a:path w="4523740" h="1199514">
                  <a:moveTo>
                    <a:pt x="259080" y="0"/>
                  </a:moveTo>
                  <a:lnTo>
                    <a:pt x="0" y="0"/>
                  </a:lnTo>
                  <a:lnTo>
                    <a:pt x="0" y="1199388"/>
                  </a:lnTo>
                  <a:lnTo>
                    <a:pt x="259080" y="1199388"/>
                  </a:lnTo>
                  <a:lnTo>
                    <a:pt x="259080" y="0"/>
                  </a:lnTo>
                  <a:close/>
                </a:path>
                <a:path w="4523740" h="1199514">
                  <a:moveTo>
                    <a:pt x="2391156" y="42672"/>
                  </a:moveTo>
                  <a:lnTo>
                    <a:pt x="2133600" y="42672"/>
                  </a:lnTo>
                  <a:lnTo>
                    <a:pt x="2133600" y="1199388"/>
                  </a:lnTo>
                  <a:lnTo>
                    <a:pt x="2391156" y="1199388"/>
                  </a:lnTo>
                  <a:lnTo>
                    <a:pt x="2391156" y="42672"/>
                  </a:lnTo>
                  <a:close/>
                </a:path>
                <a:path w="4523740" h="1199514">
                  <a:moveTo>
                    <a:pt x="4523232" y="28956"/>
                  </a:moveTo>
                  <a:lnTo>
                    <a:pt x="4265676" y="28956"/>
                  </a:lnTo>
                  <a:lnTo>
                    <a:pt x="4265676" y="1199388"/>
                  </a:lnTo>
                  <a:lnTo>
                    <a:pt x="4523232" y="1199388"/>
                  </a:lnTo>
                  <a:lnTo>
                    <a:pt x="4523232" y="28956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528572" y="2446019"/>
              <a:ext cx="4523740" cy="1256030"/>
            </a:xfrm>
            <a:custGeom>
              <a:avLst/>
              <a:gdLst/>
              <a:ahLst/>
              <a:cxnLst/>
              <a:rect l="l" t="t" r="r" b="b"/>
              <a:pathLst>
                <a:path w="4523740" h="1256029">
                  <a:moveTo>
                    <a:pt x="259080" y="0"/>
                  </a:moveTo>
                  <a:lnTo>
                    <a:pt x="0" y="0"/>
                  </a:lnTo>
                  <a:lnTo>
                    <a:pt x="0" y="1255776"/>
                  </a:lnTo>
                  <a:lnTo>
                    <a:pt x="259080" y="1255776"/>
                  </a:lnTo>
                  <a:lnTo>
                    <a:pt x="259080" y="0"/>
                  </a:lnTo>
                  <a:close/>
                </a:path>
                <a:path w="4523740" h="1256029">
                  <a:moveTo>
                    <a:pt x="2391156" y="85344"/>
                  </a:moveTo>
                  <a:lnTo>
                    <a:pt x="2133600" y="85344"/>
                  </a:lnTo>
                  <a:lnTo>
                    <a:pt x="2133600" y="1255776"/>
                  </a:lnTo>
                  <a:lnTo>
                    <a:pt x="2391156" y="1255776"/>
                  </a:lnTo>
                  <a:lnTo>
                    <a:pt x="2391156" y="85344"/>
                  </a:lnTo>
                  <a:close/>
                </a:path>
                <a:path w="4523740" h="1256029">
                  <a:moveTo>
                    <a:pt x="4523232" y="0"/>
                  </a:moveTo>
                  <a:lnTo>
                    <a:pt x="4265676" y="0"/>
                  </a:lnTo>
                  <a:lnTo>
                    <a:pt x="4265676" y="1255776"/>
                  </a:lnTo>
                  <a:lnTo>
                    <a:pt x="4523232" y="1255776"/>
                  </a:lnTo>
                  <a:lnTo>
                    <a:pt x="4523232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856232" y="2714243"/>
              <a:ext cx="4523740" cy="988060"/>
            </a:xfrm>
            <a:custGeom>
              <a:avLst/>
              <a:gdLst/>
              <a:ahLst/>
              <a:cxnLst/>
              <a:rect l="l" t="t" r="r" b="b"/>
              <a:pathLst>
                <a:path w="4523740" h="988060">
                  <a:moveTo>
                    <a:pt x="257556" y="0"/>
                  </a:moveTo>
                  <a:lnTo>
                    <a:pt x="0" y="0"/>
                  </a:lnTo>
                  <a:lnTo>
                    <a:pt x="0" y="987552"/>
                  </a:lnTo>
                  <a:lnTo>
                    <a:pt x="257556" y="987552"/>
                  </a:lnTo>
                  <a:lnTo>
                    <a:pt x="257556" y="0"/>
                  </a:lnTo>
                  <a:close/>
                </a:path>
                <a:path w="4523740" h="988060">
                  <a:moveTo>
                    <a:pt x="2391156" y="0"/>
                  </a:moveTo>
                  <a:lnTo>
                    <a:pt x="2132076" y="0"/>
                  </a:lnTo>
                  <a:lnTo>
                    <a:pt x="2132076" y="987552"/>
                  </a:lnTo>
                  <a:lnTo>
                    <a:pt x="2391156" y="987552"/>
                  </a:lnTo>
                  <a:lnTo>
                    <a:pt x="2391156" y="0"/>
                  </a:lnTo>
                  <a:close/>
                </a:path>
                <a:path w="4523740" h="988060">
                  <a:moveTo>
                    <a:pt x="4523232" y="281940"/>
                  </a:moveTo>
                  <a:lnTo>
                    <a:pt x="4265676" y="281940"/>
                  </a:lnTo>
                  <a:lnTo>
                    <a:pt x="4265676" y="987552"/>
                  </a:lnTo>
                  <a:lnTo>
                    <a:pt x="4523232" y="987552"/>
                  </a:lnTo>
                  <a:lnTo>
                    <a:pt x="4523232" y="28194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63652" y="3701796"/>
              <a:ext cx="6398260" cy="0"/>
            </a:xfrm>
            <a:custGeom>
              <a:avLst/>
              <a:gdLst/>
              <a:ahLst/>
              <a:cxnLst/>
              <a:rect l="l" t="t" r="r" b="b"/>
              <a:pathLst>
                <a:path w="6398259" h="0">
                  <a:moveTo>
                    <a:pt x="0" y="0"/>
                  </a:moveTo>
                  <a:lnTo>
                    <a:pt x="639775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76783" y="275729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709798" y="270090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904443" y="257378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37458" y="274332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842764" y="2686939"/>
            <a:ext cx="5238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9725" algn="l"/>
              </a:tabLst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54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31798" y="2248865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364738" y="229158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692397" y="2277617"/>
            <a:ext cx="2002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18005" algn="l"/>
              </a:tabLst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83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59433" y="2192782"/>
            <a:ext cx="44621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78630" algn="l"/>
              </a:tabLst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89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887092" y="2461005"/>
            <a:ext cx="2329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45030" algn="l"/>
              </a:tabLst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70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153150" y="274332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21056" y="3766515"/>
            <a:ext cx="201930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go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help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deal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experience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424429" y="3766515"/>
            <a:ext cx="207835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feel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secure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raising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612640" y="3766515"/>
            <a:ext cx="1967864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-635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am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confident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that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organisation</a:t>
            </a:r>
            <a:r>
              <a:rPr dirty="0" sz="1200" spc="-5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address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raise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about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466344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/>
          <p:nvPr/>
        </p:nvSpPr>
        <p:spPr>
          <a:xfrm>
            <a:off x="1388363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/>
          <p:nvPr/>
        </p:nvSpPr>
        <p:spPr>
          <a:xfrm>
            <a:off x="2301239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/>
          <p:nvPr/>
        </p:nvSpPr>
        <p:spPr>
          <a:xfrm>
            <a:off x="4066032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5417820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358546" y="883361"/>
            <a:ext cx="6082030" cy="11715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Regardless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whether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asked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people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get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with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work.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Many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go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help,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but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ethnic backgrounds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feel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confident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anything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would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done.</a:t>
            </a:r>
            <a:endParaRPr sz="1400">
              <a:latin typeface="Arial"/>
              <a:cs typeface="Arial"/>
            </a:endParaRPr>
          </a:p>
          <a:p>
            <a:pPr marL="217804">
              <a:lnSpc>
                <a:spcPct val="100000"/>
              </a:lnSpc>
              <a:spcBef>
                <a:spcPts val="860"/>
              </a:spcBef>
              <a:tabLst>
                <a:tab pos="1139190" algn="l"/>
                <a:tab pos="2052320" algn="l"/>
                <a:tab pos="3818254" algn="l"/>
                <a:tab pos="517080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British/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0987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10844"/>
            <a:ext cx="6447790" cy="34715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143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47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suggested</a:t>
            </a:r>
            <a:r>
              <a:rPr dirty="0" sz="1400" spc="-7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practical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things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tackle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racial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or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harassment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(regardless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any):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Arial"/>
              <a:cs typeface="Arial"/>
            </a:endParaRPr>
          </a:p>
          <a:p>
            <a:pPr marL="299085" marR="14986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Training</a:t>
            </a:r>
            <a:r>
              <a:rPr dirty="0" sz="1400" spc="-6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unconscious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bias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(32%)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helping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feel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confident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raise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deal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(13%)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Recruiting</a:t>
            </a:r>
            <a:r>
              <a:rPr dirty="0" sz="1400" spc="-8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(senior)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setting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targets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(28%)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Independent</a:t>
            </a:r>
            <a:r>
              <a:rPr dirty="0" sz="1400" spc="-8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body</a:t>
            </a:r>
            <a:r>
              <a:rPr dirty="0" sz="1400" spc="-3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investigate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support,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advice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helpline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and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(17%)</a:t>
            </a:r>
            <a:endParaRPr sz="14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Zero</a:t>
            </a:r>
            <a:r>
              <a:rPr dirty="0" sz="1400" spc="-4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tolerance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campaign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,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informing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what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unacceptable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and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making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it</a:t>
            </a:r>
            <a:r>
              <a:rPr dirty="0" sz="14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easy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remove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register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(13%)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Safe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spaces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discuss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issues,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website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forum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regular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surveys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like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(13%)</a:t>
            </a:r>
            <a:endParaRPr sz="1400">
              <a:latin typeface="Arial"/>
              <a:cs typeface="Arial"/>
            </a:endParaRPr>
          </a:p>
          <a:p>
            <a:pPr marL="299085" marR="9969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Standardised</a:t>
            </a:r>
            <a:r>
              <a:rPr dirty="0" sz="1400" spc="-7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policy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protocols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(6%)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more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promotion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process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getting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(4%)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0987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1011427"/>
            <a:ext cx="6156325" cy="3349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“People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need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held</a:t>
            </a:r>
            <a:r>
              <a:rPr dirty="0" sz="1400" spc="-5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accountable</a:t>
            </a:r>
            <a:r>
              <a:rPr dirty="0" sz="1400" spc="-5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for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their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actions.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People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want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report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behaviour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senior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but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scared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out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fear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we will</a:t>
            </a:r>
            <a:r>
              <a:rPr dirty="0" sz="14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lose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our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job.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There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very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strong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racial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bias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racist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undertone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especially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in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senior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management.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very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alarming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concerning.</a:t>
            </a:r>
            <a:r>
              <a:rPr dirty="0" sz="1400" spc="-7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There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needs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be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more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support.”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40005">
              <a:lnSpc>
                <a:spcPct val="1000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“At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GP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practices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there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is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transparency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how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staff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are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treated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why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leave.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GP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partners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ultimate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control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such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culture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becomes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very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tight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knit.</a:t>
            </a:r>
            <a:r>
              <a:rPr dirty="0" sz="1400" spc="-7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will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not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address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behaviours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individual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partners</a:t>
            </a:r>
            <a:r>
              <a:rPr dirty="0" sz="1400" spc="-8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even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when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this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is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quite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clearly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discriminatory.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We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need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AD2373"/>
                </a:solidFill>
                <a:latin typeface="Arial"/>
                <a:cs typeface="Arial"/>
              </a:rPr>
              <a:t>independent help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17462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Raise</a:t>
            </a:r>
            <a:r>
              <a:rPr dirty="0" sz="1400" spc="-5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awareness</a:t>
            </a:r>
            <a:r>
              <a:rPr dirty="0" sz="1400" spc="-8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not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just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people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colour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who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experience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racism.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Being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White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non-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British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400" spc="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like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having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hidden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disability.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No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one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is willing</a:t>
            </a:r>
            <a:r>
              <a:rPr dirty="0" sz="1400" spc="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to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acknowledge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racism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occurs.”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418147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15"/>
              <a:t> </a:t>
            </a:r>
            <a:r>
              <a:rPr dirty="0"/>
              <a:t>have</a:t>
            </a:r>
            <a:r>
              <a:rPr dirty="0" spc="-2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learnt?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65708"/>
            <a:ext cx="6361430" cy="3531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154940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49%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Central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they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some</a:t>
            </a:r>
            <a:r>
              <a:rPr dirty="0" sz="1500" spc="-2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type</a:t>
            </a:r>
            <a:r>
              <a:rPr dirty="0" sz="1500" spc="4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4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harassment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due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their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personal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characteristics</a:t>
            </a:r>
            <a:r>
              <a:rPr dirty="0" sz="15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last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year.</a:t>
            </a:r>
            <a:endParaRPr sz="15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27%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said</a:t>
            </a:r>
            <a:r>
              <a:rPr dirty="0" sz="15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experienced</a:t>
            </a:r>
            <a:r>
              <a:rPr dirty="0" sz="1500" spc="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racial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harassment</a:t>
            </a:r>
            <a:r>
              <a:rPr dirty="0" sz="1500" spc="-3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discrimination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endParaRPr sz="15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patients</a:t>
            </a:r>
            <a:r>
              <a:rPr dirty="0" sz="15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18%</a:t>
            </a:r>
            <a:r>
              <a:rPr dirty="0" sz="15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managers.</a:t>
            </a:r>
            <a:endParaRPr sz="1500">
              <a:latin typeface="Arial"/>
              <a:cs typeface="Arial"/>
            </a:endParaRPr>
          </a:p>
          <a:p>
            <a:pPr marL="299085" marR="1714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42%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recent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instances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racial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were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reported,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but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most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issue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dealt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well.</a:t>
            </a:r>
            <a:endParaRPr sz="1500">
              <a:latin typeface="Arial"/>
              <a:cs typeface="Arial"/>
            </a:endParaRPr>
          </a:p>
          <a:p>
            <a:pPr marL="299085" marR="87630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Asian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Black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</a:t>
            </a:r>
            <a:r>
              <a:rPr dirty="0" sz="1500" spc="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more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than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others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had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experienced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racial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discrimination,</a:t>
            </a:r>
            <a:r>
              <a:rPr dirty="0" sz="15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but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 less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know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where 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to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get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help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less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confident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about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raising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issues.</a:t>
            </a:r>
            <a:endParaRPr sz="15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most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common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suggestions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help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address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racism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members,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recruiting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more diverse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range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people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leadership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positions,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independent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group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give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advice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and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investigate.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001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Pioneering</a:t>
            </a:r>
            <a:r>
              <a:rPr dirty="0" spc="-35"/>
              <a:t> </a:t>
            </a:r>
            <a:r>
              <a:rPr dirty="0" spc="-10"/>
              <a:t>pan-</a:t>
            </a:r>
            <a:r>
              <a:rPr dirty="0"/>
              <a:t>London</a:t>
            </a:r>
            <a:r>
              <a:rPr dirty="0" spc="-55"/>
              <a:t> </a:t>
            </a:r>
            <a:r>
              <a:rPr dirty="0" spc="-10"/>
              <a:t>survey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1043431"/>
            <a:ext cx="6377305" cy="342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0510" marR="81280" indent="-258445">
              <a:lnSpc>
                <a:spcPct val="110000"/>
              </a:lnSpc>
              <a:spcBef>
                <a:spcPts val="100"/>
              </a:spcBef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deserve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environment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that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safe,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welcoming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free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discrimination.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14144"/>
              </a:buClr>
              <a:buFont typeface="Arial"/>
              <a:buChar char="•"/>
            </a:pPr>
            <a:endParaRPr sz="1650">
              <a:latin typeface="Arial"/>
              <a:cs typeface="Arial"/>
            </a:endParaRPr>
          </a:p>
          <a:p>
            <a:pPr marL="270510" marR="147320" indent="-258445">
              <a:lnSpc>
                <a:spcPct val="1100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November/December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2021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invited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complete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short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online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or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over the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past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12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months.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14144"/>
              </a:buClr>
              <a:buFont typeface="Arial"/>
              <a:buChar char="•"/>
            </a:pPr>
            <a:endParaRPr sz="2150">
              <a:latin typeface="Arial"/>
              <a:cs typeface="Arial"/>
            </a:endParaRPr>
          </a:p>
          <a:p>
            <a:pPr marL="270510" marR="5080" indent="-258445">
              <a:lnSpc>
                <a:spcPct val="1101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advertised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newsletters,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social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media,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mailing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lists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through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HEE,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NHSEI, Primary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School,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LMC,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LPC,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LDC,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ICSs,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PCNs,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Hubs,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EDI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leads,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PM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Fora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networks.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14144"/>
              </a:buClr>
              <a:buFont typeface="Arial"/>
              <a:buChar char="•"/>
            </a:pPr>
            <a:endParaRPr sz="2350">
              <a:latin typeface="Arial"/>
              <a:cs typeface="Arial"/>
            </a:endParaRPr>
          </a:p>
          <a:p>
            <a:pPr marL="270510" indent="-258445">
              <a:lnSpc>
                <a:spcPct val="100000"/>
              </a:lnSpc>
              <a:buFont typeface="Arial"/>
              <a:buChar char="•"/>
              <a:tabLst>
                <a:tab pos="269875" algn="l"/>
                <a:tab pos="271145" algn="l"/>
              </a:tabLst>
            </a:pP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500" spc="-1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document</a:t>
            </a:r>
            <a:r>
              <a:rPr dirty="0" sz="1500" spc="-2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sets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out</a:t>
            </a:r>
            <a:r>
              <a:rPr dirty="0" sz="1500" spc="-2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2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feedback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500" spc="-1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500" spc="-2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Central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47268" y="926109"/>
            <a:ext cx="6121400" cy="61722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1025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members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across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took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part.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176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worked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Central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921359" y="1943861"/>
          <a:ext cx="4672330" cy="2450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5440"/>
                <a:gridCol w="1261745"/>
                <a:gridCol w="418464"/>
                <a:gridCol w="617854"/>
                <a:gridCol w="394335"/>
                <a:gridCol w="363220"/>
              </a:tblGrid>
              <a:tr h="350520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12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AD2373"/>
                          </a:solidFill>
                          <a:latin typeface="Arial"/>
                          <a:cs typeface="Arial"/>
                        </a:rPr>
                        <a:t>176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3189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286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134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1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244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181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/>
          <p:nvPr/>
        </p:nvSpPr>
        <p:spPr>
          <a:xfrm>
            <a:off x="2491739" y="395935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491739" y="343357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491739" y="290779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491739" y="238201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0" name="object 10" descr=""/>
          <p:cNvGrpSpPr/>
          <p:nvPr/>
        </p:nvGrpSpPr>
        <p:grpSpPr>
          <a:xfrm>
            <a:off x="0" y="1851469"/>
            <a:ext cx="6858000" cy="2899410"/>
            <a:chOff x="0" y="1851469"/>
            <a:chExt cx="6858000" cy="2899410"/>
          </a:xfrm>
        </p:grpSpPr>
        <p:sp>
          <p:nvSpPr>
            <p:cNvPr id="11" name="object 11" descr=""/>
            <p:cNvSpPr/>
            <p:nvPr/>
          </p:nvSpPr>
          <p:spPr>
            <a:xfrm>
              <a:off x="0" y="4497324"/>
              <a:ext cx="6858000" cy="125095"/>
            </a:xfrm>
            <a:custGeom>
              <a:avLst/>
              <a:gdLst/>
              <a:ahLst/>
              <a:cxnLst/>
              <a:rect l="l" t="t" r="r" b="b"/>
              <a:pathLst>
                <a:path w="6858000" h="125095">
                  <a:moveTo>
                    <a:pt x="0" y="124967"/>
                  </a:moveTo>
                  <a:lnTo>
                    <a:pt x="6858000" y="124967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24967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4622292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491739" y="1856232"/>
              <a:ext cx="45720" cy="2627630"/>
            </a:xfrm>
            <a:custGeom>
              <a:avLst/>
              <a:gdLst/>
              <a:ahLst/>
              <a:cxnLst/>
              <a:rect l="l" t="t" r="r" b="b"/>
              <a:pathLst>
                <a:path w="45719" h="2627629">
                  <a:moveTo>
                    <a:pt x="45720" y="2627375"/>
                  </a:moveTo>
                  <a:lnTo>
                    <a:pt x="45720" y="0"/>
                  </a:lnTo>
                </a:path>
                <a:path w="45719" h="2627629">
                  <a:moveTo>
                    <a:pt x="0" y="2627375"/>
                  </a:moveTo>
                  <a:lnTo>
                    <a:pt x="45720" y="2627375"/>
                  </a:lnTo>
                </a:path>
                <a:path w="45719" h="2627629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275076" y="1851469"/>
            <a:ext cx="2860040" cy="2597785"/>
            <a:chOff x="3275076" y="1851469"/>
            <a:chExt cx="2860040" cy="2597785"/>
          </a:xfrm>
        </p:grpSpPr>
        <p:sp>
          <p:nvSpPr>
            <p:cNvPr id="4" name="object 4" descr=""/>
            <p:cNvSpPr/>
            <p:nvPr/>
          </p:nvSpPr>
          <p:spPr>
            <a:xfrm>
              <a:off x="3318510" y="1896617"/>
              <a:ext cx="2816860" cy="2506980"/>
            </a:xfrm>
            <a:custGeom>
              <a:avLst/>
              <a:gdLst/>
              <a:ahLst/>
              <a:cxnLst/>
              <a:rect l="l" t="t" r="r" b="b"/>
              <a:pathLst>
                <a:path w="2816860" h="2506979">
                  <a:moveTo>
                    <a:pt x="147828" y="1880616"/>
                  </a:moveTo>
                  <a:lnTo>
                    <a:pt x="0" y="1880616"/>
                  </a:lnTo>
                  <a:lnTo>
                    <a:pt x="0" y="2037588"/>
                  </a:lnTo>
                  <a:lnTo>
                    <a:pt x="147828" y="2037588"/>
                  </a:lnTo>
                  <a:lnTo>
                    <a:pt x="147828" y="1880616"/>
                  </a:lnTo>
                  <a:close/>
                </a:path>
                <a:path w="2816860" h="2506979">
                  <a:moveTo>
                    <a:pt x="295656" y="1645920"/>
                  </a:moveTo>
                  <a:lnTo>
                    <a:pt x="0" y="1645920"/>
                  </a:lnTo>
                  <a:lnTo>
                    <a:pt x="0" y="1802892"/>
                  </a:lnTo>
                  <a:lnTo>
                    <a:pt x="295656" y="1802892"/>
                  </a:lnTo>
                  <a:lnTo>
                    <a:pt x="295656" y="1645920"/>
                  </a:lnTo>
                  <a:close/>
                </a:path>
                <a:path w="2816860" h="2506979">
                  <a:moveTo>
                    <a:pt x="295656" y="1175004"/>
                  </a:moveTo>
                  <a:lnTo>
                    <a:pt x="0" y="1175004"/>
                  </a:lnTo>
                  <a:lnTo>
                    <a:pt x="0" y="1331976"/>
                  </a:lnTo>
                  <a:lnTo>
                    <a:pt x="295656" y="1331976"/>
                  </a:lnTo>
                  <a:lnTo>
                    <a:pt x="295656" y="1175004"/>
                  </a:lnTo>
                  <a:close/>
                </a:path>
                <a:path w="2816860" h="2506979">
                  <a:moveTo>
                    <a:pt x="370332" y="2351532"/>
                  </a:moveTo>
                  <a:lnTo>
                    <a:pt x="0" y="2351532"/>
                  </a:lnTo>
                  <a:lnTo>
                    <a:pt x="0" y="2506980"/>
                  </a:lnTo>
                  <a:lnTo>
                    <a:pt x="370332" y="2506980"/>
                  </a:lnTo>
                  <a:lnTo>
                    <a:pt x="370332" y="2351532"/>
                  </a:lnTo>
                  <a:close/>
                </a:path>
                <a:path w="2816860" h="2506979">
                  <a:moveTo>
                    <a:pt x="370332" y="1409700"/>
                  </a:moveTo>
                  <a:lnTo>
                    <a:pt x="0" y="1409700"/>
                  </a:lnTo>
                  <a:lnTo>
                    <a:pt x="0" y="1566672"/>
                  </a:lnTo>
                  <a:lnTo>
                    <a:pt x="370332" y="1566672"/>
                  </a:lnTo>
                  <a:lnTo>
                    <a:pt x="370332" y="1409700"/>
                  </a:lnTo>
                  <a:close/>
                </a:path>
                <a:path w="2816860" h="2506979">
                  <a:moveTo>
                    <a:pt x="443484" y="940308"/>
                  </a:moveTo>
                  <a:lnTo>
                    <a:pt x="0" y="940308"/>
                  </a:lnTo>
                  <a:lnTo>
                    <a:pt x="0" y="1097280"/>
                  </a:lnTo>
                  <a:lnTo>
                    <a:pt x="443484" y="1097280"/>
                  </a:lnTo>
                  <a:lnTo>
                    <a:pt x="443484" y="940308"/>
                  </a:lnTo>
                  <a:close/>
                </a:path>
                <a:path w="2816860" h="2506979">
                  <a:moveTo>
                    <a:pt x="665988" y="705612"/>
                  </a:moveTo>
                  <a:lnTo>
                    <a:pt x="0" y="705612"/>
                  </a:lnTo>
                  <a:lnTo>
                    <a:pt x="0" y="861060"/>
                  </a:lnTo>
                  <a:lnTo>
                    <a:pt x="665988" y="861060"/>
                  </a:lnTo>
                  <a:lnTo>
                    <a:pt x="665988" y="705612"/>
                  </a:lnTo>
                  <a:close/>
                </a:path>
                <a:path w="2816860" h="2506979">
                  <a:moveTo>
                    <a:pt x="740664" y="469392"/>
                  </a:moveTo>
                  <a:lnTo>
                    <a:pt x="0" y="469392"/>
                  </a:lnTo>
                  <a:lnTo>
                    <a:pt x="0" y="626364"/>
                  </a:lnTo>
                  <a:lnTo>
                    <a:pt x="740664" y="626364"/>
                  </a:lnTo>
                  <a:lnTo>
                    <a:pt x="740664" y="469392"/>
                  </a:lnTo>
                  <a:close/>
                </a:path>
                <a:path w="2816860" h="2506979">
                  <a:moveTo>
                    <a:pt x="1260348" y="234696"/>
                  </a:moveTo>
                  <a:lnTo>
                    <a:pt x="0" y="234696"/>
                  </a:lnTo>
                  <a:lnTo>
                    <a:pt x="0" y="391668"/>
                  </a:lnTo>
                  <a:lnTo>
                    <a:pt x="1260348" y="391668"/>
                  </a:lnTo>
                  <a:lnTo>
                    <a:pt x="1260348" y="234696"/>
                  </a:lnTo>
                  <a:close/>
                </a:path>
                <a:path w="2816860" h="2506979">
                  <a:moveTo>
                    <a:pt x="2816352" y="0"/>
                  </a:moveTo>
                  <a:lnTo>
                    <a:pt x="0" y="0"/>
                  </a:lnTo>
                  <a:lnTo>
                    <a:pt x="0" y="156972"/>
                  </a:lnTo>
                  <a:lnTo>
                    <a:pt x="2816352" y="156972"/>
                  </a:lnTo>
                  <a:lnTo>
                    <a:pt x="2816352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275076" y="1856232"/>
              <a:ext cx="43180" cy="2588260"/>
            </a:xfrm>
            <a:custGeom>
              <a:avLst/>
              <a:gdLst/>
              <a:ahLst/>
              <a:cxnLst/>
              <a:rect l="l" t="t" r="r" b="b"/>
              <a:pathLst>
                <a:path w="43179" h="2588260">
                  <a:moveTo>
                    <a:pt x="42672" y="2587752"/>
                  </a:moveTo>
                  <a:lnTo>
                    <a:pt x="42672" y="0"/>
                  </a:lnTo>
                </a:path>
                <a:path w="43179" h="2588260">
                  <a:moveTo>
                    <a:pt x="0" y="2587752"/>
                  </a:moveTo>
                  <a:lnTo>
                    <a:pt x="42672" y="2587752"/>
                  </a:lnTo>
                </a:path>
                <a:path w="43179" h="2588260">
                  <a:moveTo>
                    <a:pt x="0" y="2351531"/>
                  </a:moveTo>
                  <a:lnTo>
                    <a:pt x="42672" y="2351531"/>
                  </a:lnTo>
                </a:path>
                <a:path w="43179" h="2588260">
                  <a:moveTo>
                    <a:pt x="0" y="2116835"/>
                  </a:moveTo>
                  <a:lnTo>
                    <a:pt x="42672" y="2116835"/>
                  </a:lnTo>
                </a:path>
                <a:path w="43179" h="2588260">
                  <a:moveTo>
                    <a:pt x="0" y="1882139"/>
                  </a:moveTo>
                  <a:lnTo>
                    <a:pt x="42672" y="1882139"/>
                  </a:lnTo>
                </a:path>
                <a:path w="43179" h="2588260">
                  <a:moveTo>
                    <a:pt x="0" y="1645919"/>
                  </a:moveTo>
                  <a:lnTo>
                    <a:pt x="42672" y="1645919"/>
                  </a:lnTo>
                </a:path>
                <a:path w="43179" h="2588260">
                  <a:moveTo>
                    <a:pt x="0" y="1411223"/>
                  </a:moveTo>
                  <a:lnTo>
                    <a:pt x="42672" y="1411223"/>
                  </a:lnTo>
                </a:path>
                <a:path w="43179" h="2588260">
                  <a:moveTo>
                    <a:pt x="0" y="1176527"/>
                  </a:moveTo>
                  <a:lnTo>
                    <a:pt x="42672" y="1176527"/>
                  </a:lnTo>
                </a:path>
                <a:path w="43179" h="2588260">
                  <a:moveTo>
                    <a:pt x="0" y="941831"/>
                  </a:moveTo>
                  <a:lnTo>
                    <a:pt x="42672" y="941831"/>
                  </a:lnTo>
                </a:path>
                <a:path w="43179" h="2588260">
                  <a:moveTo>
                    <a:pt x="0" y="705611"/>
                  </a:moveTo>
                  <a:lnTo>
                    <a:pt x="42672" y="705611"/>
                  </a:lnTo>
                </a:path>
                <a:path w="43179" h="2588260">
                  <a:moveTo>
                    <a:pt x="0" y="470915"/>
                  </a:moveTo>
                  <a:lnTo>
                    <a:pt x="42672" y="470915"/>
                  </a:lnTo>
                </a:path>
                <a:path w="43179" h="2588260">
                  <a:moveTo>
                    <a:pt x="0" y="236219"/>
                  </a:moveTo>
                  <a:lnTo>
                    <a:pt x="42672" y="236219"/>
                  </a:lnTo>
                </a:path>
                <a:path w="43179" h="258826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751834" y="4217923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380994" y="3982618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529329" y="374731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677792" y="351231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677792" y="2988850"/>
            <a:ext cx="321310" cy="496570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  <a:p>
            <a:pPr marL="86360">
              <a:lnSpc>
                <a:spcPct val="100000"/>
              </a:lnSpc>
              <a:spcBef>
                <a:spcPts val="409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826002" y="2806700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048505" y="257136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122165" y="2336419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41596" y="210108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199123" y="1865757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87832" y="1799818"/>
            <a:ext cx="2923540" cy="2612390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63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GP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salaried,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partner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locum</a:t>
            </a:r>
            <a:endParaRPr sz="1100">
              <a:latin typeface="Arial"/>
              <a:cs typeface="Arial"/>
            </a:endParaRPr>
          </a:p>
          <a:p>
            <a:pPr algn="r" marL="199390" marR="5080" indent="1615440">
              <a:lnSpc>
                <a:spcPct val="140300"/>
              </a:lnSpc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Practice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Manager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Administrative,</a:t>
            </a:r>
            <a:r>
              <a:rPr dirty="0" sz="11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clerical,</a:t>
            </a:r>
            <a:r>
              <a:rPr dirty="0" sz="11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reception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roles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General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practice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nurse</a:t>
            </a:r>
            <a:r>
              <a:rPr dirty="0" sz="11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ANP</a:t>
            </a:r>
            <a:endParaRPr sz="1100">
              <a:latin typeface="Arial"/>
              <a:cs typeface="Arial"/>
            </a:endParaRPr>
          </a:p>
          <a:p>
            <a:pPr algn="r" marL="812800" marR="38100" indent="-295275">
              <a:lnSpc>
                <a:spcPct val="140300"/>
              </a:lnSpc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Optometrist,</a:t>
            </a:r>
            <a:r>
              <a:rPr dirty="0" sz="11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optician,</a:t>
            </a:r>
            <a:r>
              <a:rPr dirty="0" sz="11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optical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assistant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Pharmacist,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pharmacy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technician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supporting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clinical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endParaRPr sz="1100">
              <a:latin typeface="Arial"/>
              <a:cs typeface="Arial"/>
            </a:endParaRPr>
          </a:p>
          <a:p>
            <a:pPr algn="r" marL="12700" marR="5715" indent="334010">
              <a:lnSpc>
                <a:spcPct val="140300"/>
              </a:lnSpc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patient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care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health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coach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management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finance,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business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Dentist,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dental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nurse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clinical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dental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paramedic,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student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47268" y="978535"/>
            <a:ext cx="6023610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just"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176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Central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below.</a:t>
            </a:r>
            <a:r>
              <a:rPr dirty="0" sz="16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represents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5%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workforce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Central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180141" y="2181160"/>
            <a:ext cx="2003425" cy="1701800"/>
            <a:chOff x="4180141" y="2181160"/>
            <a:chExt cx="2003425" cy="1701800"/>
          </a:xfrm>
        </p:grpSpPr>
        <p:sp>
          <p:nvSpPr>
            <p:cNvPr id="4" name="object 4" descr=""/>
            <p:cNvSpPr/>
            <p:nvPr/>
          </p:nvSpPr>
          <p:spPr>
            <a:xfrm>
              <a:off x="5126735" y="2885948"/>
              <a:ext cx="842010" cy="932815"/>
            </a:xfrm>
            <a:custGeom>
              <a:avLst/>
              <a:gdLst/>
              <a:ahLst/>
              <a:cxnLst/>
              <a:rect l="l" t="t" r="r" b="b"/>
              <a:pathLst>
                <a:path w="842010" h="932814">
                  <a:moveTo>
                    <a:pt x="828548" y="0"/>
                  </a:moveTo>
                  <a:lnTo>
                    <a:pt x="0" y="146050"/>
                  </a:lnTo>
                  <a:lnTo>
                    <a:pt x="298703" y="932433"/>
                  </a:lnTo>
                  <a:lnTo>
                    <a:pt x="343258" y="914052"/>
                  </a:lnTo>
                  <a:lnTo>
                    <a:pt x="386271" y="893383"/>
                  </a:lnTo>
                  <a:lnTo>
                    <a:pt x="427687" y="870519"/>
                  </a:lnTo>
                  <a:lnTo>
                    <a:pt x="467456" y="845551"/>
                  </a:lnTo>
                  <a:lnTo>
                    <a:pt x="505525" y="818574"/>
                  </a:lnTo>
                  <a:lnTo>
                    <a:pt x="541839" y="789681"/>
                  </a:lnTo>
                  <a:lnTo>
                    <a:pt x="576348" y="758963"/>
                  </a:lnTo>
                  <a:lnTo>
                    <a:pt x="608997" y="726514"/>
                  </a:lnTo>
                  <a:lnTo>
                    <a:pt x="639735" y="692427"/>
                  </a:lnTo>
                  <a:lnTo>
                    <a:pt x="668509" y="656795"/>
                  </a:lnTo>
                  <a:lnTo>
                    <a:pt x="695266" y="619710"/>
                  </a:lnTo>
                  <a:lnTo>
                    <a:pt x="719953" y="581265"/>
                  </a:lnTo>
                  <a:lnTo>
                    <a:pt x="742517" y="541553"/>
                  </a:lnTo>
                  <a:lnTo>
                    <a:pt x="762906" y="500668"/>
                  </a:lnTo>
                  <a:lnTo>
                    <a:pt x="781068" y="458701"/>
                  </a:lnTo>
                  <a:lnTo>
                    <a:pt x="796948" y="415746"/>
                  </a:lnTo>
                  <a:lnTo>
                    <a:pt x="810496" y="371896"/>
                  </a:lnTo>
                  <a:lnTo>
                    <a:pt x="821657" y="327243"/>
                  </a:lnTo>
                  <a:lnTo>
                    <a:pt x="830380" y="281880"/>
                  </a:lnTo>
                  <a:lnTo>
                    <a:pt x="836610" y="235900"/>
                  </a:lnTo>
                  <a:lnTo>
                    <a:pt x="840297" y="189397"/>
                  </a:lnTo>
                  <a:lnTo>
                    <a:pt x="841387" y="142462"/>
                  </a:lnTo>
                  <a:lnTo>
                    <a:pt x="839827" y="95189"/>
                  </a:lnTo>
                  <a:lnTo>
                    <a:pt x="835565" y="47671"/>
                  </a:lnTo>
                  <a:lnTo>
                    <a:pt x="828548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285423" y="2190685"/>
              <a:ext cx="1670050" cy="1682750"/>
            </a:xfrm>
            <a:custGeom>
              <a:avLst/>
              <a:gdLst/>
              <a:ahLst/>
              <a:cxnLst/>
              <a:rect l="l" t="t" r="r" b="b"/>
              <a:pathLst>
                <a:path w="1670050" h="1682750">
                  <a:moveTo>
                    <a:pt x="860887" y="0"/>
                  </a:moveTo>
                  <a:lnTo>
                    <a:pt x="815508" y="158"/>
                  </a:lnTo>
                  <a:lnTo>
                    <a:pt x="769946" y="2804"/>
                  </a:lnTo>
                  <a:lnTo>
                    <a:pt x="724294" y="7980"/>
                  </a:lnTo>
                  <a:lnTo>
                    <a:pt x="678643" y="15726"/>
                  </a:lnTo>
                  <a:lnTo>
                    <a:pt x="633083" y="26085"/>
                  </a:lnTo>
                  <a:lnTo>
                    <a:pt x="587708" y="39096"/>
                  </a:lnTo>
                  <a:lnTo>
                    <a:pt x="542608" y="54801"/>
                  </a:lnTo>
                  <a:lnTo>
                    <a:pt x="498453" y="73009"/>
                  </a:lnTo>
                  <a:lnTo>
                    <a:pt x="455880" y="93413"/>
                  </a:lnTo>
                  <a:lnTo>
                    <a:pt x="414930" y="115922"/>
                  </a:lnTo>
                  <a:lnTo>
                    <a:pt x="375643" y="140444"/>
                  </a:lnTo>
                  <a:lnTo>
                    <a:pt x="338062" y="166888"/>
                  </a:lnTo>
                  <a:lnTo>
                    <a:pt x="302227" y="195162"/>
                  </a:lnTo>
                  <a:lnTo>
                    <a:pt x="268179" y="225174"/>
                  </a:lnTo>
                  <a:lnTo>
                    <a:pt x="235961" y="256834"/>
                  </a:lnTo>
                  <a:lnTo>
                    <a:pt x="205612" y="290049"/>
                  </a:lnTo>
                  <a:lnTo>
                    <a:pt x="177175" y="324727"/>
                  </a:lnTo>
                  <a:lnTo>
                    <a:pt x="150690" y="360779"/>
                  </a:lnTo>
                  <a:lnTo>
                    <a:pt x="126198" y="398111"/>
                  </a:lnTo>
                  <a:lnTo>
                    <a:pt x="103742" y="436632"/>
                  </a:lnTo>
                  <a:lnTo>
                    <a:pt x="83361" y="476251"/>
                  </a:lnTo>
                  <a:lnTo>
                    <a:pt x="65098" y="516876"/>
                  </a:lnTo>
                  <a:lnTo>
                    <a:pt x="48993" y="558416"/>
                  </a:lnTo>
                  <a:lnTo>
                    <a:pt x="35088" y="600779"/>
                  </a:lnTo>
                  <a:lnTo>
                    <a:pt x="23424" y="643874"/>
                  </a:lnTo>
                  <a:lnTo>
                    <a:pt x="14041" y="687608"/>
                  </a:lnTo>
                  <a:lnTo>
                    <a:pt x="6982" y="731891"/>
                  </a:lnTo>
                  <a:lnTo>
                    <a:pt x="2288" y="776631"/>
                  </a:lnTo>
                  <a:lnTo>
                    <a:pt x="0" y="821737"/>
                  </a:lnTo>
                  <a:lnTo>
                    <a:pt x="158" y="867116"/>
                  </a:lnTo>
                  <a:lnTo>
                    <a:pt x="2804" y="912678"/>
                  </a:lnTo>
                  <a:lnTo>
                    <a:pt x="7980" y="958330"/>
                  </a:lnTo>
                  <a:lnTo>
                    <a:pt x="15726" y="1003982"/>
                  </a:lnTo>
                  <a:lnTo>
                    <a:pt x="26085" y="1049541"/>
                  </a:lnTo>
                  <a:lnTo>
                    <a:pt x="39096" y="1094916"/>
                  </a:lnTo>
                  <a:lnTo>
                    <a:pt x="54801" y="1140016"/>
                  </a:lnTo>
                  <a:lnTo>
                    <a:pt x="73009" y="1184171"/>
                  </a:lnTo>
                  <a:lnTo>
                    <a:pt x="93413" y="1226743"/>
                  </a:lnTo>
                  <a:lnTo>
                    <a:pt x="115922" y="1267693"/>
                  </a:lnTo>
                  <a:lnTo>
                    <a:pt x="140444" y="1306978"/>
                  </a:lnTo>
                  <a:lnTo>
                    <a:pt x="166888" y="1344558"/>
                  </a:lnTo>
                  <a:lnTo>
                    <a:pt x="195162" y="1380391"/>
                  </a:lnTo>
                  <a:lnTo>
                    <a:pt x="225174" y="1414436"/>
                  </a:lnTo>
                  <a:lnTo>
                    <a:pt x="256834" y="1446652"/>
                  </a:lnTo>
                  <a:lnTo>
                    <a:pt x="290049" y="1476998"/>
                  </a:lnTo>
                  <a:lnTo>
                    <a:pt x="324727" y="1505432"/>
                  </a:lnTo>
                  <a:lnTo>
                    <a:pt x="360779" y="1531914"/>
                  </a:lnTo>
                  <a:lnTo>
                    <a:pt x="398111" y="1556402"/>
                  </a:lnTo>
                  <a:lnTo>
                    <a:pt x="436632" y="1578854"/>
                  </a:lnTo>
                  <a:lnTo>
                    <a:pt x="476251" y="1599230"/>
                  </a:lnTo>
                  <a:lnTo>
                    <a:pt x="516876" y="1617489"/>
                  </a:lnTo>
                  <a:lnTo>
                    <a:pt x="558416" y="1633589"/>
                  </a:lnTo>
                  <a:lnTo>
                    <a:pt x="600779" y="1647489"/>
                  </a:lnTo>
                  <a:lnTo>
                    <a:pt x="643874" y="1659148"/>
                  </a:lnTo>
                  <a:lnTo>
                    <a:pt x="687608" y="1668525"/>
                  </a:lnTo>
                  <a:lnTo>
                    <a:pt x="731891" y="1675578"/>
                  </a:lnTo>
                  <a:lnTo>
                    <a:pt x="776631" y="1680266"/>
                  </a:lnTo>
                  <a:lnTo>
                    <a:pt x="821737" y="1682548"/>
                  </a:lnTo>
                  <a:lnTo>
                    <a:pt x="867116" y="1682383"/>
                  </a:lnTo>
                  <a:lnTo>
                    <a:pt x="912678" y="1679730"/>
                  </a:lnTo>
                  <a:lnTo>
                    <a:pt x="958330" y="1674547"/>
                  </a:lnTo>
                  <a:lnTo>
                    <a:pt x="1003982" y="1666794"/>
                  </a:lnTo>
                  <a:lnTo>
                    <a:pt x="1049541" y="1656428"/>
                  </a:lnTo>
                  <a:lnTo>
                    <a:pt x="1094916" y="1643409"/>
                  </a:lnTo>
                  <a:lnTo>
                    <a:pt x="1140016" y="1627696"/>
                  </a:lnTo>
                  <a:lnTo>
                    <a:pt x="841312" y="841312"/>
                  </a:lnTo>
                  <a:lnTo>
                    <a:pt x="1669860" y="695262"/>
                  </a:lnTo>
                  <a:lnTo>
                    <a:pt x="1662006" y="656337"/>
                  </a:lnTo>
                  <a:lnTo>
                    <a:pt x="1652366" y="617887"/>
                  </a:lnTo>
                  <a:lnTo>
                    <a:pt x="1640964" y="579962"/>
                  </a:lnTo>
                  <a:lnTo>
                    <a:pt x="1627823" y="542608"/>
                  </a:lnTo>
                  <a:lnTo>
                    <a:pt x="1609615" y="498453"/>
                  </a:lnTo>
                  <a:lnTo>
                    <a:pt x="1589211" y="455880"/>
                  </a:lnTo>
                  <a:lnTo>
                    <a:pt x="1566702" y="414930"/>
                  </a:lnTo>
                  <a:lnTo>
                    <a:pt x="1542180" y="375643"/>
                  </a:lnTo>
                  <a:lnTo>
                    <a:pt x="1515736" y="338062"/>
                  </a:lnTo>
                  <a:lnTo>
                    <a:pt x="1487462" y="302227"/>
                  </a:lnTo>
                  <a:lnTo>
                    <a:pt x="1457450" y="268179"/>
                  </a:lnTo>
                  <a:lnTo>
                    <a:pt x="1425790" y="235961"/>
                  </a:lnTo>
                  <a:lnTo>
                    <a:pt x="1392575" y="205612"/>
                  </a:lnTo>
                  <a:lnTo>
                    <a:pt x="1357897" y="177175"/>
                  </a:lnTo>
                  <a:lnTo>
                    <a:pt x="1321845" y="150690"/>
                  </a:lnTo>
                  <a:lnTo>
                    <a:pt x="1284513" y="126198"/>
                  </a:lnTo>
                  <a:lnTo>
                    <a:pt x="1245992" y="103742"/>
                  </a:lnTo>
                  <a:lnTo>
                    <a:pt x="1206373" y="83361"/>
                  </a:lnTo>
                  <a:lnTo>
                    <a:pt x="1165748" y="65098"/>
                  </a:lnTo>
                  <a:lnTo>
                    <a:pt x="1124208" y="48993"/>
                  </a:lnTo>
                  <a:lnTo>
                    <a:pt x="1081845" y="35088"/>
                  </a:lnTo>
                  <a:lnTo>
                    <a:pt x="1038750" y="23424"/>
                  </a:lnTo>
                  <a:lnTo>
                    <a:pt x="995016" y="14041"/>
                  </a:lnTo>
                  <a:lnTo>
                    <a:pt x="950733" y="6982"/>
                  </a:lnTo>
                  <a:lnTo>
                    <a:pt x="905993" y="2288"/>
                  </a:lnTo>
                  <a:lnTo>
                    <a:pt x="860887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285423" y="2190685"/>
              <a:ext cx="1670050" cy="1682750"/>
            </a:xfrm>
            <a:custGeom>
              <a:avLst/>
              <a:gdLst/>
              <a:ahLst/>
              <a:cxnLst/>
              <a:rect l="l" t="t" r="r" b="b"/>
              <a:pathLst>
                <a:path w="1670050" h="1682750">
                  <a:moveTo>
                    <a:pt x="1140016" y="1627696"/>
                  </a:moveTo>
                  <a:lnTo>
                    <a:pt x="1094916" y="1643409"/>
                  </a:lnTo>
                  <a:lnTo>
                    <a:pt x="1049541" y="1656428"/>
                  </a:lnTo>
                  <a:lnTo>
                    <a:pt x="1003982" y="1666794"/>
                  </a:lnTo>
                  <a:lnTo>
                    <a:pt x="958330" y="1674547"/>
                  </a:lnTo>
                  <a:lnTo>
                    <a:pt x="912678" y="1679730"/>
                  </a:lnTo>
                  <a:lnTo>
                    <a:pt x="867116" y="1682383"/>
                  </a:lnTo>
                  <a:lnTo>
                    <a:pt x="821737" y="1682548"/>
                  </a:lnTo>
                  <a:lnTo>
                    <a:pt x="776631" y="1680266"/>
                  </a:lnTo>
                  <a:lnTo>
                    <a:pt x="731891" y="1675578"/>
                  </a:lnTo>
                  <a:lnTo>
                    <a:pt x="687608" y="1668525"/>
                  </a:lnTo>
                  <a:lnTo>
                    <a:pt x="643874" y="1659148"/>
                  </a:lnTo>
                  <a:lnTo>
                    <a:pt x="600779" y="1647489"/>
                  </a:lnTo>
                  <a:lnTo>
                    <a:pt x="558416" y="1633589"/>
                  </a:lnTo>
                  <a:lnTo>
                    <a:pt x="516876" y="1617489"/>
                  </a:lnTo>
                  <a:lnTo>
                    <a:pt x="476251" y="1599230"/>
                  </a:lnTo>
                  <a:lnTo>
                    <a:pt x="436632" y="1578854"/>
                  </a:lnTo>
                  <a:lnTo>
                    <a:pt x="398111" y="1556402"/>
                  </a:lnTo>
                  <a:lnTo>
                    <a:pt x="360779" y="1531914"/>
                  </a:lnTo>
                  <a:lnTo>
                    <a:pt x="324727" y="1505432"/>
                  </a:lnTo>
                  <a:lnTo>
                    <a:pt x="290049" y="1476998"/>
                  </a:lnTo>
                  <a:lnTo>
                    <a:pt x="256834" y="1446652"/>
                  </a:lnTo>
                  <a:lnTo>
                    <a:pt x="225174" y="1414436"/>
                  </a:lnTo>
                  <a:lnTo>
                    <a:pt x="195162" y="1380391"/>
                  </a:lnTo>
                  <a:lnTo>
                    <a:pt x="166888" y="1344558"/>
                  </a:lnTo>
                  <a:lnTo>
                    <a:pt x="140444" y="1306978"/>
                  </a:lnTo>
                  <a:lnTo>
                    <a:pt x="115922" y="1267693"/>
                  </a:lnTo>
                  <a:lnTo>
                    <a:pt x="93413" y="1226743"/>
                  </a:lnTo>
                  <a:lnTo>
                    <a:pt x="73009" y="1184171"/>
                  </a:lnTo>
                  <a:lnTo>
                    <a:pt x="54801" y="1140016"/>
                  </a:lnTo>
                  <a:lnTo>
                    <a:pt x="39096" y="1094916"/>
                  </a:lnTo>
                  <a:lnTo>
                    <a:pt x="26085" y="1049541"/>
                  </a:lnTo>
                  <a:lnTo>
                    <a:pt x="15726" y="1003982"/>
                  </a:lnTo>
                  <a:lnTo>
                    <a:pt x="7980" y="958330"/>
                  </a:lnTo>
                  <a:lnTo>
                    <a:pt x="2804" y="912678"/>
                  </a:lnTo>
                  <a:lnTo>
                    <a:pt x="158" y="867116"/>
                  </a:lnTo>
                  <a:lnTo>
                    <a:pt x="0" y="821737"/>
                  </a:lnTo>
                  <a:lnTo>
                    <a:pt x="2288" y="776631"/>
                  </a:lnTo>
                  <a:lnTo>
                    <a:pt x="6982" y="731891"/>
                  </a:lnTo>
                  <a:lnTo>
                    <a:pt x="14041" y="687608"/>
                  </a:lnTo>
                  <a:lnTo>
                    <a:pt x="23424" y="643874"/>
                  </a:lnTo>
                  <a:lnTo>
                    <a:pt x="35088" y="600779"/>
                  </a:lnTo>
                  <a:lnTo>
                    <a:pt x="48993" y="558416"/>
                  </a:lnTo>
                  <a:lnTo>
                    <a:pt x="65098" y="516876"/>
                  </a:lnTo>
                  <a:lnTo>
                    <a:pt x="83361" y="476251"/>
                  </a:lnTo>
                  <a:lnTo>
                    <a:pt x="103742" y="436632"/>
                  </a:lnTo>
                  <a:lnTo>
                    <a:pt x="126198" y="398111"/>
                  </a:lnTo>
                  <a:lnTo>
                    <a:pt x="150690" y="360779"/>
                  </a:lnTo>
                  <a:lnTo>
                    <a:pt x="177175" y="324727"/>
                  </a:lnTo>
                  <a:lnTo>
                    <a:pt x="205612" y="290049"/>
                  </a:lnTo>
                  <a:lnTo>
                    <a:pt x="235961" y="256834"/>
                  </a:lnTo>
                  <a:lnTo>
                    <a:pt x="268179" y="225174"/>
                  </a:lnTo>
                  <a:lnTo>
                    <a:pt x="302227" y="195162"/>
                  </a:lnTo>
                  <a:lnTo>
                    <a:pt x="338062" y="166888"/>
                  </a:lnTo>
                  <a:lnTo>
                    <a:pt x="375643" y="140444"/>
                  </a:lnTo>
                  <a:lnTo>
                    <a:pt x="414930" y="115922"/>
                  </a:lnTo>
                  <a:lnTo>
                    <a:pt x="455880" y="93413"/>
                  </a:lnTo>
                  <a:lnTo>
                    <a:pt x="498453" y="73009"/>
                  </a:lnTo>
                  <a:lnTo>
                    <a:pt x="542608" y="54801"/>
                  </a:lnTo>
                  <a:lnTo>
                    <a:pt x="587708" y="39096"/>
                  </a:lnTo>
                  <a:lnTo>
                    <a:pt x="633083" y="26085"/>
                  </a:lnTo>
                  <a:lnTo>
                    <a:pt x="678643" y="15726"/>
                  </a:lnTo>
                  <a:lnTo>
                    <a:pt x="724294" y="7980"/>
                  </a:lnTo>
                  <a:lnTo>
                    <a:pt x="769946" y="2804"/>
                  </a:lnTo>
                  <a:lnTo>
                    <a:pt x="815508" y="158"/>
                  </a:lnTo>
                  <a:lnTo>
                    <a:pt x="860887" y="0"/>
                  </a:lnTo>
                  <a:lnTo>
                    <a:pt x="905993" y="2288"/>
                  </a:lnTo>
                  <a:lnTo>
                    <a:pt x="950733" y="6982"/>
                  </a:lnTo>
                  <a:lnTo>
                    <a:pt x="995016" y="14041"/>
                  </a:lnTo>
                  <a:lnTo>
                    <a:pt x="1038750" y="23424"/>
                  </a:lnTo>
                  <a:lnTo>
                    <a:pt x="1081845" y="35088"/>
                  </a:lnTo>
                  <a:lnTo>
                    <a:pt x="1124208" y="48993"/>
                  </a:lnTo>
                  <a:lnTo>
                    <a:pt x="1165748" y="65098"/>
                  </a:lnTo>
                  <a:lnTo>
                    <a:pt x="1206373" y="83361"/>
                  </a:lnTo>
                  <a:lnTo>
                    <a:pt x="1245992" y="103742"/>
                  </a:lnTo>
                  <a:lnTo>
                    <a:pt x="1284513" y="126198"/>
                  </a:lnTo>
                  <a:lnTo>
                    <a:pt x="1321845" y="150690"/>
                  </a:lnTo>
                  <a:lnTo>
                    <a:pt x="1357897" y="177175"/>
                  </a:lnTo>
                  <a:lnTo>
                    <a:pt x="1392575" y="205612"/>
                  </a:lnTo>
                  <a:lnTo>
                    <a:pt x="1425790" y="235961"/>
                  </a:lnTo>
                  <a:lnTo>
                    <a:pt x="1457450" y="268179"/>
                  </a:lnTo>
                  <a:lnTo>
                    <a:pt x="1487462" y="302227"/>
                  </a:lnTo>
                  <a:lnTo>
                    <a:pt x="1515736" y="338062"/>
                  </a:lnTo>
                  <a:lnTo>
                    <a:pt x="1542180" y="375643"/>
                  </a:lnTo>
                  <a:lnTo>
                    <a:pt x="1566702" y="414930"/>
                  </a:lnTo>
                  <a:lnTo>
                    <a:pt x="1589211" y="455880"/>
                  </a:lnTo>
                  <a:lnTo>
                    <a:pt x="1609615" y="498453"/>
                  </a:lnTo>
                  <a:lnTo>
                    <a:pt x="1627823" y="542608"/>
                  </a:lnTo>
                  <a:lnTo>
                    <a:pt x="1640964" y="579962"/>
                  </a:lnTo>
                  <a:lnTo>
                    <a:pt x="1652366" y="617887"/>
                  </a:lnTo>
                  <a:lnTo>
                    <a:pt x="1662006" y="656337"/>
                  </a:lnTo>
                  <a:lnTo>
                    <a:pt x="1669860" y="695262"/>
                  </a:lnTo>
                  <a:lnTo>
                    <a:pt x="841312" y="841312"/>
                  </a:lnTo>
                  <a:lnTo>
                    <a:pt x="1140016" y="162769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184903" y="2458212"/>
              <a:ext cx="1993900" cy="1175385"/>
            </a:xfrm>
            <a:custGeom>
              <a:avLst/>
              <a:gdLst/>
              <a:ahLst/>
              <a:cxnLst/>
              <a:rect l="l" t="t" r="r" b="b"/>
              <a:pathLst>
                <a:path w="1993900" h="1175385">
                  <a:moveTo>
                    <a:pt x="1770888" y="428244"/>
                  </a:moveTo>
                  <a:lnTo>
                    <a:pt x="1748028" y="284988"/>
                  </a:lnTo>
                </a:path>
                <a:path w="1993900" h="1175385">
                  <a:moveTo>
                    <a:pt x="1673352" y="989076"/>
                  </a:moveTo>
                  <a:lnTo>
                    <a:pt x="1937004" y="1175004"/>
                  </a:lnTo>
                  <a:lnTo>
                    <a:pt x="1993392" y="1175004"/>
                  </a:lnTo>
                </a:path>
                <a:path w="1993900" h="1175385">
                  <a:moveTo>
                    <a:pt x="210312" y="158495"/>
                  </a:moveTo>
                  <a:lnTo>
                    <a:pt x="57912" y="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8DC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5949441" y="2070303"/>
            <a:ext cx="669925" cy="73342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algn="ctr" marL="12700" marR="5080" indent="-2540">
              <a:lnSpc>
                <a:spcPct val="95600"/>
              </a:lnSpc>
              <a:spcBef>
                <a:spcPts val="165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Non-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binary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and</a:t>
            </a:r>
            <a:r>
              <a:rPr dirty="0" sz="1200" spc="-3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other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185408" y="3469640"/>
            <a:ext cx="356235" cy="38227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24765" marR="5080" indent="-12700">
              <a:lnSpc>
                <a:spcPts val="1370"/>
              </a:lnSpc>
              <a:spcBef>
                <a:spcPts val="200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Male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635502" y="2293747"/>
            <a:ext cx="535305" cy="38227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14300" marR="5080" indent="-102235">
              <a:lnSpc>
                <a:spcPts val="1370"/>
              </a:lnSpc>
              <a:spcBef>
                <a:spcPts val="200"/>
              </a:spcBef>
            </a:pP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Female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78%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385572" y="2214372"/>
            <a:ext cx="3241675" cy="1632585"/>
            <a:chOff x="385572" y="2214372"/>
            <a:chExt cx="3241675" cy="1632585"/>
          </a:xfrm>
        </p:grpSpPr>
        <p:sp>
          <p:nvSpPr>
            <p:cNvPr id="12" name="object 12" descr=""/>
            <p:cNvSpPr/>
            <p:nvPr/>
          </p:nvSpPr>
          <p:spPr>
            <a:xfrm>
              <a:off x="475488" y="2214371"/>
              <a:ext cx="3061970" cy="1628139"/>
            </a:xfrm>
            <a:custGeom>
              <a:avLst/>
              <a:gdLst/>
              <a:ahLst/>
              <a:cxnLst/>
              <a:rect l="l" t="t" r="r" b="b"/>
              <a:pathLst>
                <a:path w="3061970" h="1628139">
                  <a:moveTo>
                    <a:pt x="359664" y="1577340"/>
                  </a:moveTo>
                  <a:lnTo>
                    <a:pt x="0" y="1577340"/>
                  </a:lnTo>
                  <a:lnTo>
                    <a:pt x="0" y="1627632"/>
                  </a:lnTo>
                  <a:lnTo>
                    <a:pt x="359664" y="1627632"/>
                  </a:lnTo>
                  <a:lnTo>
                    <a:pt x="359664" y="1577340"/>
                  </a:lnTo>
                  <a:close/>
                </a:path>
                <a:path w="3061970" h="1628139">
                  <a:moveTo>
                    <a:pt x="900684" y="865632"/>
                  </a:moveTo>
                  <a:lnTo>
                    <a:pt x="539496" y="865632"/>
                  </a:lnTo>
                  <a:lnTo>
                    <a:pt x="539496" y="1627632"/>
                  </a:lnTo>
                  <a:lnTo>
                    <a:pt x="900684" y="1627632"/>
                  </a:lnTo>
                  <a:lnTo>
                    <a:pt x="900684" y="865632"/>
                  </a:lnTo>
                  <a:close/>
                </a:path>
                <a:path w="3061970" h="1628139">
                  <a:moveTo>
                    <a:pt x="1440180" y="458724"/>
                  </a:moveTo>
                  <a:lnTo>
                    <a:pt x="1080516" y="458724"/>
                  </a:lnTo>
                  <a:lnTo>
                    <a:pt x="1080516" y="1627632"/>
                  </a:lnTo>
                  <a:lnTo>
                    <a:pt x="1440180" y="1627632"/>
                  </a:lnTo>
                  <a:lnTo>
                    <a:pt x="1440180" y="458724"/>
                  </a:lnTo>
                  <a:close/>
                </a:path>
                <a:path w="3061970" h="1628139">
                  <a:moveTo>
                    <a:pt x="1981200" y="356616"/>
                  </a:moveTo>
                  <a:lnTo>
                    <a:pt x="1620012" y="356616"/>
                  </a:lnTo>
                  <a:lnTo>
                    <a:pt x="1620012" y="1627632"/>
                  </a:lnTo>
                  <a:lnTo>
                    <a:pt x="1981200" y="1627632"/>
                  </a:lnTo>
                  <a:lnTo>
                    <a:pt x="1981200" y="356616"/>
                  </a:lnTo>
                  <a:close/>
                </a:path>
                <a:path w="3061970" h="1628139">
                  <a:moveTo>
                    <a:pt x="2520696" y="0"/>
                  </a:moveTo>
                  <a:lnTo>
                    <a:pt x="2161032" y="0"/>
                  </a:lnTo>
                  <a:lnTo>
                    <a:pt x="2161032" y="1627632"/>
                  </a:lnTo>
                  <a:lnTo>
                    <a:pt x="2520696" y="1627632"/>
                  </a:lnTo>
                  <a:lnTo>
                    <a:pt x="2520696" y="0"/>
                  </a:lnTo>
                  <a:close/>
                </a:path>
                <a:path w="3061970" h="1628139">
                  <a:moveTo>
                    <a:pt x="3061716" y="1373124"/>
                  </a:moveTo>
                  <a:lnTo>
                    <a:pt x="2700528" y="1373124"/>
                  </a:lnTo>
                  <a:lnTo>
                    <a:pt x="2700528" y="1627632"/>
                  </a:lnTo>
                  <a:lnTo>
                    <a:pt x="3061716" y="1627632"/>
                  </a:lnTo>
                  <a:lnTo>
                    <a:pt x="3061716" y="1373124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85572" y="3842004"/>
              <a:ext cx="3241675" cy="0"/>
            </a:xfrm>
            <a:custGeom>
              <a:avLst/>
              <a:gdLst/>
              <a:ahLst/>
              <a:cxnLst/>
              <a:rect l="l" t="t" r="r" b="b"/>
              <a:pathLst>
                <a:path w="3241675" h="0">
                  <a:moveTo>
                    <a:pt x="0" y="0"/>
                  </a:moveTo>
                  <a:lnTo>
                    <a:pt x="32415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531368" y="3538473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29106" y="2825953"/>
            <a:ext cx="3327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569466" y="2419604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109597" y="2317750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649982" y="1961769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233166" y="333489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48157" y="3907028"/>
            <a:ext cx="31737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2450" algn="l"/>
                <a:tab pos="1092835" algn="l"/>
                <a:tab pos="1633220" algn="l"/>
                <a:tab pos="2174240" algn="l"/>
              </a:tabLst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16-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20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21-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30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31-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40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41-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50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51-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65</a:t>
            </a:r>
            <a:r>
              <a:rPr dirty="0" sz="1200" spc="37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66+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yrs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47268" y="978535"/>
            <a:ext cx="5816600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age,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gender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ethnicity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profile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176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who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took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part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Central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broadly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representative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the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workforce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area.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16707" y="1048321"/>
            <a:ext cx="3376929" cy="3338195"/>
            <a:chOff x="2616707" y="1048321"/>
            <a:chExt cx="3376929" cy="3338195"/>
          </a:xfrm>
        </p:grpSpPr>
        <p:sp>
          <p:nvSpPr>
            <p:cNvPr id="4" name="object 4" descr=""/>
            <p:cNvSpPr/>
            <p:nvPr/>
          </p:nvSpPr>
          <p:spPr>
            <a:xfrm>
              <a:off x="2663190" y="1096517"/>
              <a:ext cx="3329940" cy="3243580"/>
            </a:xfrm>
            <a:custGeom>
              <a:avLst/>
              <a:gdLst/>
              <a:ahLst/>
              <a:cxnLst/>
              <a:rect l="l" t="t" r="r" b="b"/>
              <a:pathLst>
                <a:path w="3329940" h="3243579">
                  <a:moveTo>
                    <a:pt x="214884" y="2816352"/>
                  </a:moveTo>
                  <a:lnTo>
                    <a:pt x="0" y="2816352"/>
                  </a:lnTo>
                  <a:lnTo>
                    <a:pt x="0" y="2987040"/>
                  </a:lnTo>
                  <a:lnTo>
                    <a:pt x="214884" y="2987040"/>
                  </a:lnTo>
                  <a:lnTo>
                    <a:pt x="214884" y="2816352"/>
                  </a:lnTo>
                  <a:close/>
                </a:path>
                <a:path w="3329940" h="3243579">
                  <a:moveTo>
                    <a:pt x="214884" y="1792224"/>
                  </a:moveTo>
                  <a:lnTo>
                    <a:pt x="0" y="1792224"/>
                  </a:lnTo>
                  <a:lnTo>
                    <a:pt x="0" y="1962912"/>
                  </a:lnTo>
                  <a:lnTo>
                    <a:pt x="214884" y="1962912"/>
                  </a:lnTo>
                  <a:lnTo>
                    <a:pt x="214884" y="1792224"/>
                  </a:lnTo>
                  <a:close/>
                </a:path>
                <a:path w="3329940" h="3243579">
                  <a:moveTo>
                    <a:pt x="214884" y="768096"/>
                  </a:moveTo>
                  <a:lnTo>
                    <a:pt x="0" y="768096"/>
                  </a:lnTo>
                  <a:lnTo>
                    <a:pt x="0" y="938784"/>
                  </a:lnTo>
                  <a:lnTo>
                    <a:pt x="214884" y="938784"/>
                  </a:lnTo>
                  <a:lnTo>
                    <a:pt x="214884" y="768096"/>
                  </a:lnTo>
                  <a:close/>
                </a:path>
                <a:path w="3329940" h="3243579">
                  <a:moveTo>
                    <a:pt x="214884" y="512064"/>
                  </a:moveTo>
                  <a:lnTo>
                    <a:pt x="0" y="512064"/>
                  </a:lnTo>
                  <a:lnTo>
                    <a:pt x="0" y="682752"/>
                  </a:lnTo>
                  <a:lnTo>
                    <a:pt x="214884" y="682752"/>
                  </a:lnTo>
                  <a:lnTo>
                    <a:pt x="214884" y="512064"/>
                  </a:lnTo>
                  <a:close/>
                </a:path>
                <a:path w="3329940" h="3243579">
                  <a:moveTo>
                    <a:pt x="429768" y="3072384"/>
                  </a:moveTo>
                  <a:lnTo>
                    <a:pt x="0" y="3072384"/>
                  </a:lnTo>
                  <a:lnTo>
                    <a:pt x="0" y="3243072"/>
                  </a:lnTo>
                  <a:lnTo>
                    <a:pt x="429768" y="3243072"/>
                  </a:lnTo>
                  <a:lnTo>
                    <a:pt x="429768" y="3072384"/>
                  </a:lnTo>
                  <a:close/>
                </a:path>
                <a:path w="3329940" h="3243579">
                  <a:moveTo>
                    <a:pt x="429768" y="2304288"/>
                  </a:moveTo>
                  <a:lnTo>
                    <a:pt x="0" y="2304288"/>
                  </a:lnTo>
                  <a:lnTo>
                    <a:pt x="0" y="2474976"/>
                  </a:lnTo>
                  <a:lnTo>
                    <a:pt x="429768" y="2474976"/>
                  </a:lnTo>
                  <a:lnTo>
                    <a:pt x="429768" y="2304288"/>
                  </a:lnTo>
                  <a:close/>
                </a:path>
                <a:path w="3329940" h="3243579">
                  <a:moveTo>
                    <a:pt x="537972" y="1024128"/>
                  </a:moveTo>
                  <a:lnTo>
                    <a:pt x="0" y="1024128"/>
                  </a:lnTo>
                  <a:lnTo>
                    <a:pt x="0" y="1194816"/>
                  </a:lnTo>
                  <a:lnTo>
                    <a:pt x="537972" y="1194816"/>
                  </a:lnTo>
                  <a:lnTo>
                    <a:pt x="537972" y="1024128"/>
                  </a:lnTo>
                  <a:close/>
                </a:path>
                <a:path w="3329940" h="3243579">
                  <a:moveTo>
                    <a:pt x="537972" y="256032"/>
                  </a:moveTo>
                  <a:lnTo>
                    <a:pt x="0" y="256032"/>
                  </a:lnTo>
                  <a:lnTo>
                    <a:pt x="0" y="426720"/>
                  </a:lnTo>
                  <a:lnTo>
                    <a:pt x="537972" y="426720"/>
                  </a:lnTo>
                  <a:lnTo>
                    <a:pt x="537972" y="256032"/>
                  </a:lnTo>
                  <a:close/>
                </a:path>
                <a:path w="3329940" h="3243579">
                  <a:moveTo>
                    <a:pt x="644639" y="1536192"/>
                  </a:moveTo>
                  <a:lnTo>
                    <a:pt x="0" y="1536192"/>
                  </a:lnTo>
                  <a:lnTo>
                    <a:pt x="0" y="1706880"/>
                  </a:lnTo>
                  <a:lnTo>
                    <a:pt x="644639" y="1706880"/>
                  </a:lnTo>
                  <a:lnTo>
                    <a:pt x="644639" y="1536192"/>
                  </a:lnTo>
                  <a:close/>
                </a:path>
                <a:path w="3329940" h="3243579">
                  <a:moveTo>
                    <a:pt x="752856" y="1280160"/>
                  </a:moveTo>
                  <a:lnTo>
                    <a:pt x="0" y="1280160"/>
                  </a:lnTo>
                  <a:lnTo>
                    <a:pt x="0" y="1450848"/>
                  </a:lnTo>
                  <a:lnTo>
                    <a:pt x="752856" y="1450848"/>
                  </a:lnTo>
                  <a:lnTo>
                    <a:pt x="752856" y="1280160"/>
                  </a:lnTo>
                  <a:close/>
                </a:path>
                <a:path w="3329940" h="3243579">
                  <a:moveTo>
                    <a:pt x="1074420" y="2560320"/>
                  </a:moveTo>
                  <a:lnTo>
                    <a:pt x="0" y="2560320"/>
                  </a:lnTo>
                  <a:lnTo>
                    <a:pt x="0" y="2731008"/>
                  </a:lnTo>
                  <a:lnTo>
                    <a:pt x="1074420" y="2731008"/>
                  </a:lnTo>
                  <a:lnTo>
                    <a:pt x="1074420" y="2560320"/>
                  </a:lnTo>
                  <a:close/>
                </a:path>
                <a:path w="3329940" h="3243579">
                  <a:moveTo>
                    <a:pt x="2257044" y="0"/>
                  </a:moveTo>
                  <a:lnTo>
                    <a:pt x="0" y="0"/>
                  </a:lnTo>
                  <a:lnTo>
                    <a:pt x="0" y="170688"/>
                  </a:lnTo>
                  <a:lnTo>
                    <a:pt x="2257044" y="170688"/>
                  </a:lnTo>
                  <a:lnTo>
                    <a:pt x="2257044" y="0"/>
                  </a:lnTo>
                  <a:close/>
                </a:path>
                <a:path w="3329940" h="3243579">
                  <a:moveTo>
                    <a:pt x="3329940" y="2048256"/>
                  </a:moveTo>
                  <a:lnTo>
                    <a:pt x="0" y="2048256"/>
                  </a:lnTo>
                  <a:lnTo>
                    <a:pt x="0" y="2218944"/>
                  </a:lnTo>
                  <a:lnTo>
                    <a:pt x="3329940" y="2218944"/>
                  </a:lnTo>
                  <a:lnTo>
                    <a:pt x="3329940" y="2048256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16707" y="1053083"/>
              <a:ext cx="47625" cy="3328670"/>
            </a:xfrm>
            <a:custGeom>
              <a:avLst/>
              <a:gdLst/>
              <a:ahLst/>
              <a:cxnLst/>
              <a:rect l="l" t="t" r="r" b="b"/>
              <a:pathLst>
                <a:path w="47625" h="3328670">
                  <a:moveTo>
                    <a:pt x="47243" y="3328416"/>
                  </a:moveTo>
                  <a:lnTo>
                    <a:pt x="47243" y="0"/>
                  </a:lnTo>
                </a:path>
                <a:path w="47625" h="3328670">
                  <a:moveTo>
                    <a:pt x="0" y="3328416"/>
                  </a:moveTo>
                  <a:lnTo>
                    <a:pt x="47243" y="3328416"/>
                  </a:lnTo>
                </a:path>
                <a:path w="47625" h="3328670">
                  <a:moveTo>
                    <a:pt x="0" y="3072384"/>
                  </a:moveTo>
                  <a:lnTo>
                    <a:pt x="47243" y="3072384"/>
                  </a:lnTo>
                </a:path>
                <a:path w="47625" h="3328670">
                  <a:moveTo>
                    <a:pt x="0" y="2816352"/>
                  </a:moveTo>
                  <a:lnTo>
                    <a:pt x="47243" y="2816352"/>
                  </a:lnTo>
                </a:path>
                <a:path w="47625" h="3328670">
                  <a:moveTo>
                    <a:pt x="0" y="2560319"/>
                  </a:moveTo>
                  <a:lnTo>
                    <a:pt x="47243" y="2560319"/>
                  </a:lnTo>
                </a:path>
                <a:path w="47625" h="3328670">
                  <a:moveTo>
                    <a:pt x="0" y="2304288"/>
                  </a:moveTo>
                  <a:lnTo>
                    <a:pt x="47243" y="2304288"/>
                  </a:lnTo>
                </a:path>
                <a:path w="47625" h="3328670">
                  <a:moveTo>
                    <a:pt x="0" y="2048255"/>
                  </a:moveTo>
                  <a:lnTo>
                    <a:pt x="47243" y="2048255"/>
                  </a:lnTo>
                </a:path>
                <a:path w="47625" h="3328670">
                  <a:moveTo>
                    <a:pt x="0" y="1792223"/>
                  </a:moveTo>
                  <a:lnTo>
                    <a:pt x="47243" y="1792223"/>
                  </a:lnTo>
                </a:path>
                <a:path w="47625" h="3328670">
                  <a:moveTo>
                    <a:pt x="0" y="1536191"/>
                  </a:moveTo>
                  <a:lnTo>
                    <a:pt x="47243" y="1536191"/>
                  </a:lnTo>
                </a:path>
                <a:path w="47625" h="3328670">
                  <a:moveTo>
                    <a:pt x="0" y="1280159"/>
                  </a:moveTo>
                  <a:lnTo>
                    <a:pt x="47243" y="1280159"/>
                  </a:lnTo>
                </a:path>
                <a:path w="47625" h="3328670">
                  <a:moveTo>
                    <a:pt x="0" y="1024127"/>
                  </a:moveTo>
                  <a:lnTo>
                    <a:pt x="47243" y="1024127"/>
                  </a:lnTo>
                </a:path>
                <a:path w="47625" h="3328670">
                  <a:moveTo>
                    <a:pt x="0" y="768095"/>
                  </a:moveTo>
                  <a:lnTo>
                    <a:pt x="47243" y="768095"/>
                  </a:lnTo>
                </a:path>
                <a:path w="47625" h="3328670">
                  <a:moveTo>
                    <a:pt x="0" y="512063"/>
                  </a:moveTo>
                  <a:lnTo>
                    <a:pt x="47243" y="512063"/>
                  </a:lnTo>
                </a:path>
                <a:path w="47625" h="3328670">
                  <a:moveTo>
                    <a:pt x="0" y="256031"/>
                  </a:moveTo>
                  <a:lnTo>
                    <a:pt x="47243" y="256031"/>
                  </a:lnTo>
                </a:path>
                <a:path w="47625" h="3328670">
                  <a:moveTo>
                    <a:pt x="0" y="0"/>
                  </a:moveTo>
                  <a:lnTo>
                    <a:pt x="47243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156330" y="414599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941447" y="388995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800602" y="363397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156330" y="337756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057391" y="312153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941447" y="286550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371215" y="2608910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478529" y="2353182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63646" y="209715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941447" y="184111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941447" y="158470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263646" y="1328673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82717" y="1072641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80822" y="991108"/>
            <a:ext cx="2265680" cy="335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2700" marR="5715" indent="422275">
              <a:lnSpc>
                <a:spcPct val="140000"/>
              </a:lnSpc>
              <a:spcBef>
                <a:spcPts val="10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Indian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Pakistani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Bangladeshi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Chinese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British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African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Caribbean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endParaRPr sz="1200">
              <a:latin typeface="Arial"/>
              <a:cs typeface="Arial"/>
            </a:endParaRPr>
          </a:p>
          <a:p>
            <a:pPr algn="r" marR="5715">
              <a:lnSpc>
                <a:spcPct val="100000"/>
              </a:lnSpc>
              <a:spcBef>
                <a:spcPts val="57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British</a:t>
            </a:r>
            <a:endParaRPr sz="1200">
              <a:latin typeface="Arial"/>
              <a:cs typeface="Arial"/>
            </a:endParaRPr>
          </a:p>
          <a:p>
            <a:pPr algn="r" marL="333375" marR="5080" indent="1106805">
              <a:lnSpc>
                <a:spcPct val="140000"/>
              </a:lnSpc>
              <a:spcBef>
                <a:spcPts val="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background</a:t>
            </a:r>
            <a:endParaRPr sz="1200">
              <a:latin typeface="Arial"/>
              <a:cs typeface="Arial"/>
            </a:endParaRPr>
          </a:p>
          <a:p>
            <a:pPr algn="r" marL="764540" marR="5715" indent="1165860">
              <a:lnSpc>
                <a:spcPts val="2020"/>
              </a:lnSpc>
              <a:spcBef>
                <a:spcPts val="95"/>
              </a:spcBef>
            </a:pP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Arab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background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644205"/>
            <a:ext cx="6858000" cy="3106420"/>
            <a:chOff x="0" y="1644205"/>
            <a:chExt cx="6858000" cy="3106420"/>
          </a:xfrm>
        </p:grpSpPr>
        <p:sp>
          <p:nvSpPr>
            <p:cNvPr id="3" name="object 3" descr=""/>
            <p:cNvSpPr/>
            <p:nvPr/>
          </p:nvSpPr>
          <p:spPr>
            <a:xfrm>
              <a:off x="2668523" y="4259579"/>
              <a:ext cx="131445" cy="139065"/>
            </a:xfrm>
            <a:custGeom>
              <a:avLst/>
              <a:gdLst/>
              <a:ahLst/>
              <a:cxnLst/>
              <a:rect l="l" t="t" r="r" b="b"/>
              <a:pathLst>
                <a:path w="131444" h="139064">
                  <a:moveTo>
                    <a:pt x="131063" y="0"/>
                  </a:moveTo>
                  <a:lnTo>
                    <a:pt x="0" y="0"/>
                  </a:lnTo>
                  <a:lnTo>
                    <a:pt x="0" y="138684"/>
                  </a:lnTo>
                  <a:lnTo>
                    <a:pt x="131063" y="138684"/>
                  </a:lnTo>
                  <a:lnTo>
                    <a:pt x="131063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668523" y="4122419"/>
              <a:ext cx="264160" cy="137160"/>
            </a:xfrm>
            <a:custGeom>
              <a:avLst/>
              <a:gdLst/>
              <a:ahLst/>
              <a:cxnLst/>
              <a:rect l="l" t="t" r="r" b="b"/>
              <a:pathLst>
                <a:path w="264160" h="137160">
                  <a:moveTo>
                    <a:pt x="263651" y="0"/>
                  </a:moveTo>
                  <a:lnTo>
                    <a:pt x="0" y="0"/>
                  </a:lnTo>
                  <a:lnTo>
                    <a:pt x="0" y="137159"/>
                  </a:lnTo>
                  <a:lnTo>
                    <a:pt x="263651" y="137159"/>
                  </a:lnTo>
                  <a:lnTo>
                    <a:pt x="263651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68523" y="3858767"/>
              <a:ext cx="264160" cy="139065"/>
            </a:xfrm>
            <a:custGeom>
              <a:avLst/>
              <a:gdLst/>
              <a:ahLst/>
              <a:cxnLst/>
              <a:rect l="l" t="t" r="r" b="b"/>
              <a:pathLst>
                <a:path w="264160" h="139064">
                  <a:moveTo>
                    <a:pt x="263651" y="0"/>
                  </a:moveTo>
                  <a:lnTo>
                    <a:pt x="0" y="0"/>
                  </a:lnTo>
                  <a:lnTo>
                    <a:pt x="0" y="138683"/>
                  </a:lnTo>
                  <a:lnTo>
                    <a:pt x="263651" y="138683"/>
                  </a:lnTo>
                  <a:lnTo>
                    <a:pt x="263651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668523" y="3720083"/>
              <a:ext cx="131445" cy="139065"/>
            </a:xfrm>
            <a:custGeom>
              <a:avLst/>
              <a:gdLst/>
              <a:ahLst/>
              <a:cxnLst/>
              <a:rect l="l" t="t" r="r" b="b"/>
              <a:pathLst>
                <a:path w="131444" h="139064">
                  <a:moveTo>
                    <a:pt x="131063" y="0"/>
                  </a:moveTo>
                  <a:lnTo>
                    <a:pt x="0" y="0"/>
                  </a:lnTo>
                  <a:lnTo>
                    <a:pt x="0" y="138683"/>
                  </a:lnTo>
                  <a:lnTo>
                    <a:pt x="131063" y="138683"/>
                  </a:lnTo>
                  <a:lnTo>
                    <a:pt x="131063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668523" y="3456432"/>
              <a:ext cx="131445" cy="139065"/>
            </a:xfrm>
            <a:custGeom>
              <a:avLst/>
              <a:gdLst/>
              <a:ahLst/>
              <a:cxnLst/>
              <a:rect l="l" t="t" r="r" b="b"/>
              <a:pathLst>
                <a:path w="131444" h="139064">
                  <a:moveTo>
                    <a:pt x="131063" y="0"/>
                  </a:moveTo>
                  <a:lnTo>
                    <a:pt x="0" y="0"/>
                  </a:lnTo>
                  <a:lnTo>
                    <a:pt x="0" y="138684"/>
                  </a:lnTo>
                  <a:lnTo>
                    <a:pt x="131063" y="138684"/>
                  </a:lnTo>
                  <a:lnTo>
                    <a:pt x="131063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668523" y="3317747"/>
              <a:ext cx="264160" cy="139065"/>
            </a:xfrm>
            <a:custGeom>
              <a:avLst/>
              <a:gdLst/>
              <a:ahLst/>
              <a:cxnLst/>
              <a:rect l="l" t="t" r="r" b="b"/>
              <a:pathLst>
                <a:path w="264160" h="139064">
                  <a:moveTo>
                    <a:pt x="263651" y="0"/>
                  </a:moveTo>
                  <a:lnTo>
                    <a:pt x="0" y="0"/>
                  </a:lnTo>
                  <a:lnTo>
                    <a:pt x="0" y="138683"/>
                  </a:lnTo>
                  <a:lnTo>
                    <a:pt x="263651" y="138683"/>
                  </a:lnTo>
                  <a:lnTo>
                    <a:pt x="263651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668523" y="3054095"/>
              <a:ext cx="660400" cy="139065"/>
            </a:xfrm>
            <a:custGeom>
              <a:avLst/>
              <a:gdLst/>
              <a:ahLst/>
              <a:cxnLst/>
              <a:rect l="l" t="t" r="r" b="b"/>
              <a:pathLst>
                <a:path w="660400" h="139064">
                  <a:moveTo>
                    <a:pt x="659891" y="0"/>
                  </a:moveTo>
                  <a:lnTo>
                    <a:pt x="0" y="0"/>
                  </a:lnTo>
                  <a:lnTo>
                    <a:pt x="0" y="138684"/>
                  </a:lnTo>
                  <a:lnTo>
                    <a:pt x="659891" y="138684"/>
                  </a:lnTo>
                  <a:lnTo>
                    <a:pt x="659891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668523" y="2916935"/>
              <a:ext cx="264160" cy="137160"/>
            </a:xfrm>
            <a:custGeom>
              <a:avLst/>
              <a:gdLst/>
              <a:ahLst/>
              <a:cxnLst/>
              <a:rect l="l" t="t" r="r" b="b"/>
              <a:pathLst>
                <a:path w="264160" h="137160">
                  <a:moveTo>
                    <a:pt x="263651" y="0"/>
                  </a:moveTo>
                  <a:lnTo>
                    <a:pt x="0" y="0"/>
                  </a:lnTo>
                  <a:lnTo>
                    <a:pt x="0" y="137159"/>
                  </a:lnTo>
                  <a:lnTo>
                    <a:pt x="263651" y="137159"/>
                  </a:lnTo>
                  <a:lnTo>
                    <a:pt x="263651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668523" y="2653283"/>
              <a:ext cx="1714500" cy="139065"/>
            </a:xfrm>
            <a:custGeom>
              <a:avLst/>
              <a:gdLst/>
              <a:ahLst/>
              <a:cxnLst/>
              <a:rect l="l" t="t" r="r" b="b"/>
              <a:pathLst>
                <a:path w="1714500" h="139064">
                  <a:moveTo>
                    <a:pt x="1714500" y="0"/>
                  </a:moveTo>
                  <a:lnTo>
                    <a:pt x="0" y="0"/>
                  </a:lnTo>
                  <a:lnTo>
                    <a:pt x="0" y="138684"/>
                  </a:lnTo>
                  <a:lnTo>
                    <a:pt x="1714500" y="138684"/>
                  </a:lnTo>
                  <a:lnTo>
                    <a:pt x="1714500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668523" y="2514600"/>
              <a:ext cx="1054735" cy="139065"/>
            </a:xfrm>
            <a:custGeom>
              <a:avLst/>
              <a:gdLst/>
              <a:ahLst/>
              <a:cxnLst/>
              <a:rect l="l" t="t" r="r" b="b"/>
              <a:pathLst>
                <a:path w="1054735" h="139064">
                  <a:moveTo>
                    <a:pt x="1054608" y="0"/>
                  </a:moveTo>
                  <a:lnTo>
                    <a:pt x="0" y="0"/>
                  </a:lnTo>
                  <a:lnTo>
                    <a:pt x="0" y="138683"/>
                  </a:lnTo>
                  <a:lnTo>
                    <a:pt x="1054608" y="138683"/>
                  </a:lnTo>
                  <a:lnTo>
                    <a:pt x="105460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668523" y="2250947"/>
              <a:ext cx="1847214" cy="139065"/>
            </a:xfrm>
            <a:custGeom>
              <a:avLst/>
              <a:gdLst/>
              <a:ahLst/>
              <a:cxnLst/>
              <a:rect l="l" t="t" r="r" b="b"/>
              <a:pathLst>
                <a:path w="1847214" h="139064">
                  <a:moveTo>
                    <a:pt x="1847088" y="0"/>
                  </a:moveTo>
                  <a:lnTo>
                    <a:pt x="0" y="0"/>
                  </a:lnTo>
                  <a:lnTo>
                    <a:pt x="0" y="138683"/>
                  </a:lnTo>
                  <a:lnTo>
                    <a:pt x="1847088" y="138683"/>
                  </a:lnTo>
                  <a:lnTo>
                    <a:pt x="184708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668523" y="2112263"/>
              <a:ext cx="923925" cy="139065"/>
            </a:xfrm>
            <a:custGeom>
              <a:avLst/>
              <a:gdLst/>
              <a:ahLst/>
              <a:cxnLst/>
              <a:rect l="l" t="t" r="r" b="b"/>
              <a:pathLst>
                <a:path w="923925" h="139064">
                  <a:moveTo>
                    <a:pt x="923543" y="0"/>
                  </a:moveTo>
                  <a:lnTo>
                    <a:pt x="0" y="0"/>
                  </a:lnTo>
                  <a:lnTo>
                    <a:pt x="0" y="138684"/>
                  </a:lnTo>
                  <a:lnTo>
                    <a:pt x="923543" y="138684"/>
                  </a:lnTo>
                  <a:lnTo>
                    <a:pt x="923543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668523" y="1848611"/>
              <a:ext cx="3561715" cy="139065"/>
            </a:xfrm>
            <a:custGeom>
              <a:avLst/>
              <a:gdLst/>
              <a:ahLst/>
              <a:cxnLst/>
              <a:rect l="l" t="t" r="r" b="b"/>
              <a:pathLst>
                <a:path w="3561715" h="139064">
                  <a:moveTo>
                    <a:pt x="3561588" y="0"/>
                  </a:moveTo>
                  <a:lnTo>
                    <a:pt x="0" y="0"/>
                  </a:lnTo>
                  <a:lnTo>
                    <a:pt x="0" y="138683"/>
                  </a:lnTo>
                  <a:lnTo>
                    <a:pt x="3561588" y="138683"/>
                  </a:lnTo>
                  <a:lnTo>
                    <a:pt x="356158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668523" y="1709927"/>
              <a:ext cx="2374900" cy="139065"/>
            </a:xfrm>
            <a:custGeom>
              <a:avLst/>
              <a:gdLst/>
              <a:ahLst/>
              <a:cxnLst/>
              <a:rect l="l" t="t" r="r" b="b"/>
              <a:pathLst>
                <a:path w="2374900" h="139064">
                  <a:moveTo>
                    <a:pt x="2374391" y="0"/>
                  </a:moveTo>
                  <a:lnTo>
                    <a:pt x="0" y="0"/>
                  </a:lnTo>
                  <a:lnTo>
                    <a:pt x="0" y="138684"/>
                  </a:lnTo>
                  <a:lnTo>
                    <a:pt x="2374391" y="138684"/>
                  </a:lnTo>
                  <a:lnTo>
                    <a:pt x="2374391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668523" y="1648967"/>
              <a:ext cx="0" cy="2811780"/>
            </a:xfrm>
            <a:custGeom>
              <a:avLst/>
              <a:gdLst/>
              <a:ahLst/>
              <a:cxnLst/>
              <a:rect l="l" t="t" r="r" b="b"/>
              <a:pathLst>
                <a:path w="0" h="2811779">
                  <a:moveTo>
                    <a:pt x="0" y="281178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7822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Discrimination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 spc="-10"/>
              <a:t>harassment</a:t>
            </a:r>
          </a:p>
        </p:txBody>
      </p:sp>
      <p:sp>
        <p:nvSpPr>
          <p:cNvPr id="19" name="object 19" descr=""/>
          <p:cNvSpPr txBox="1"/>
          <p:nvPr/>
        </p:nvSpPr>
        <p:spPr>
          <a:xfrm>
            <a:off x="358546" y="883361"/>
            <a:ext cx="5885815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Below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proportions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who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or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due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personal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characteristics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at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work in</a:t>
            </a:r>
            <a:r>
              <a:rPr dirty="0" sz="1400" spc="-10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12 </a:t>
            </a:r>
            <a:r>
              <a:rPr dirty="0" sz="1400">
                <a:latin typeface="Arial"/>
                <a:cs typeface="Arial"/>
              </a:rPr>
              <a:t>months.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49%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type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863342" y="422158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995422" y="3819550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863342" y="3417823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391280" y="301574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446270" y="261378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578222" y="2211704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277102" y="1809445"/>
            <a:ext cx="3327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995422" y="4082897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863342" y="368122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995422" y="3279140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2995422" y="2877057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3786885" y="247510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3654933" y="2072716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106161" y="1671320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338429" y="4127093"/>
            <a:ext cx="219011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characteristics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35940" y="3725672"/>
            <a:ext cx="19919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sexual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 orientation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247647" y="3323590"/>
            <a:ext cx="1280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disability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356486" y="2921635"/>
            <a:ext cx="1172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religion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632966" y="2519248"/>
            <a:ext cx="896619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375917" y="2117852"/>
            <a:ext cx="1153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gender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1277238" y="1715770"/>
            <a:ext cx="1250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4085844" y="3979164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88391" y="0"/>
                </a:moveTo>
                <a:lnTo>
                  <a:pt x="0" y="0"/>
                </a:lnTo>
                <a:lnTo>
                  <a:pt x="0" y="89916"/>
                </a:lnTo>
                <a:lnTo>
                  <a:pt x="88391" y="89916"/>
                </a:lnTo>
                <a:lnTo>
                  <a:pt x="88391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4202938" y="3891483"/>
            <a:ext cx="19323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staff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 descr=""/>
          <p:cNvSpPr/>
          <p:nvPr/>
        </p:nvSpPr>
        <p:spPr>
          <a:xfrm>
            <a:off x="4085844" y="424738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0"/>
                </a:moveTo>
                <a:lnTo>
                  <a:pt x="0" y="0"/>
                </a:lnTo>
                <a:lnTo>
                  <a:pt x="0" y="88392"/>
                </a:lnTo>
                <a:lnTo>
                  <a:pt x="88391" y="88392"/>
                </a:lnTo>
                <a:lnTo>
                  <a:pt x="88391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 txBox="1"/>
          <p:nvPr/>
        </p:nvSpPr>
        <p:spPr>
          <a:xfrm>
            <a:off x="4202938" y="4159097"/>
            <a:ext cx="2218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patients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128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Perceived</a:t>
            </a:r>
            <a:r>
              <a:rPr dirty="0" spc="-45"/>
              <a:t> </a:t>
            </a:r>
            <a:r>
              <a:rPr dirty="0"/>
              <a:t>racial</a:t>
            </a:r>
            <a:r>
              <a:rPr dirty="0" spc="-30"/>
              <a:t> </a:t>
            </a:r>
            <a:r>
              <a:rPr dirty="0" spc="-10"/>
              <a:t>discrimination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49262" y="1774825"/>
          <a:ext cx="6159500" cy="2527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9550"/>
                <a:gridCol w="1859279"/>
                <a:gridCol w="1538604"/>
              </a:tblGrid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5730" marR="113664" indent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110489" indent="609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staff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Total,</a:t>
                      </a:r>
                      <a:r>
                        <a:rPr dirty="0" sz="1600" spc="-4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600" spc="-6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5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groups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27%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18%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1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42%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24%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50%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46%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Irish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3%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11%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6%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3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60%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40%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358546" y="923620"/>
            <a:ext cx="5926455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Below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are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proportions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different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who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personally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in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last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12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months.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25030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-</a:t>
            </a:r>
            <a:r>
              <a:rPr dirty="0" spc="-10"/>
              <a:t> </a:t>
            </a:r>
            <a:r>
              <a:rPr dirty="0"/>
              <a:t>past</a:t>
            </a:r>
            <a:r>
              <a:rPr dirty="0" spc="-30"/>
              <a:t> </a:t>
            </a:r>
            <a:r>
              <a:rPr dirty="0" spc="-20"/>
              <a:t>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43840" y="2173223"/>
            <a:ext cx="6468110" cy="1428750"/>
            <a:chOff x="243840" y="2173223"/>
            <a:chExt cx="6468110" cy="1428750"/>
          </a:xfrm>
        </p:grpSpPr>
        <p:sp>
          <p:nvSpPr>
            <p:cNvPr id="4" name="object 4" descr=""/>
            <p:cNvSpPr/>
            <p:nvPr/>
          </p:nvSpPr>
          <p:spPr>
            <a:xfrm>
              <a:off x="457200" y="2427731"/>
              <a:ext cx="5047615" cy="1169035"/>
            </a:xfrm>
            <a:custGeom>
              <a:avLst/>
              <a:gdLst/>
              <a:ahLst/>
              <a:cxnLst/>
              <a:rect l="l" t="t" r="r" b="b"/>
              <a:pathLst>
                <a:path w="5047615" h="1169035">
                  <a:moveTo>
                    <a:pt x="195072" y="0"/>
                  </a:moveTo>
                  <a:lnTo>
                    <a:pt x="0" y="0"/>
                  </a:lnTo>
                  <a:lnTo>
                    <a:pt x="0" y="1168908"/>
                  </a:lnTo>
                  <a:lnTo>
                    <a:pt x="195072" y="1168908"/>
                  </a:lnTo>
                  <a:lnTo>
                    <a:pt x="195072" y="0"/>
                  </a:lnTo>
                  <a:close/>
                </a:path>
                <a:path w="5047615" h="1169035">
                  <a:moveTo>
                    <a:pt x="1813560" y="644652"/>
                  </a:moveTo>
                  <a:lnTo>
                    <a:pt x="1616964" y="644652"/>
                  </a:lnTo>
                  <a:lnTo>
                    <a:pt x="1616964" y="1168908"/>
                  </a:lnTo>
                  <a:lnTo>
                    <a:pt x="1813560" y="1168908"/>
                  </a:lnTo>
                  <a:lnTo>
                    <a:pt x="1813560" y="644652"/>
                  </a:lnTo>
                  <a:close/>
                </a:path>
                <a:path w="5047615" h="1169035">
                  <a:moveTo>
                    <a:pt x="3430524" y="883920"/>
                  </a:moveTo>
                  <a:lnTo>
                    <a:pt x="3235452" y="883920"/>
                  </a:lnTo>
                  <a:lnTo>
                    <a:pt x="3235452" y="1168908"/>
                  </a:lnTo>
                  <a:lnTo>
                    <a:pt x="3430524" y="1168908"/>
                  </a:lnTo>
                  <a:lnTo>
                    <a:pt x="3430524" y="883920"/>
                  </a:lnTo>
                  <a:close/>
                </a:path>
                <a:path w="5047615" h="1169035">
                  <a:moveTo>
                    <a:pt x="5047488" y="704088"/>
                  </a:moveTo>
                  <a:lnTo>
                    <a:pt x="4852416" y="704088"/>
                  </a:lnTo>
                  <a:lnTo>
                    <a:pt x="4852416" y="1168908"/>
                  </a:lnTo>
                  <a:lnTo>
                    <a:pt x="5047488" y="1168908"/>
                  </a:lnTo>
                  <a:lnTo>
                    <a:pt x="5047488" y="704088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05612" y="2666999"/>
              <a:ext cx="5047615" cy="929640"/>
            </a:xfrm>
            <a:custGeom>
              <a:avLst/>
              <a:gdLst/>
              <a:ahLst/>
              <a:cxnLst/>
              <a:rect l="l" t="t" r="r" b="b"/>
              <a:pathLst>
                <a:path w="5047615" h="929639">
                  <a:moveTo>
                    <a:pt x="195072" y="0"/>
                  </a:moveTo>
                  <a:lnTo>
                    <a:pt x="0" y="0"/>
                  </a:lnTo>
                  <a:lnTo>
                    <a:pt x="0" y="929640"/>
                  </a:lnTo>
                  <a:lnTo>
                    <a:pt x="195072" y="929640"/>
                  </a:lnTo>
                  <a:lnTo>
                    <a:pt x="195072" y="0"/>
                  </a:lnTo>
                  <a:close/>
                </a:path>
                <a:path w="5047615" h="929639">
                  <a:moveTo>
                    <a:pt x="1813560" y="359664"/>
                  </a:moveTo>
                  <a:lnTo>
                    <a:pt x="1616964" y="359664"/>
                  </a:lnTo>
                  <a:lnTo>
                    <a:pt x="1616964" y="929640"/>
                  </a:lnTo>
                  <a:lnTo>
                    <a:pt x="1813560" y="929640"/>
                  </a:lnTo>
                  <a:lnTo>
                    <a:pt x="1813560" y="359664"/>
                  </a:lnTo>
                  <a:close/>
                </a:path>
                <a:path w="5047615" h="929639">
                  <a:moveTo>
                    <a:pt x="3430524" y="554736"/>
                  </a:moveTo>
                  <a:lnTo>
                    <a:pt x="3233928" y="554736"/>
                  </a:lnTo>
                  <a:lnTo>
                    <a:pt x="3233928" y="929640"/>
                  </a:lnTo>
                  <a:lnTo>
                    <a:pt x="3430524" y="929640"/>
                  </a:lnTo>
                  <a:lnTo>
                    <a:pt x="3430524" y="554736"/>
                  </a:lnTo>
                  <a:close/>
                </a:path>
                <a:path w="5047615" h="929639">
                  <a:moveTo>
                    <a:pt x="5047488" y="179832"/>
                  </a:moveTo>
                  <a:lnTo>
                    <a:pt x="4852416" y="179832"/>
                  </a:lnTo>
                  <a:lnTo>
                    <a:pt x="4852416" y="929640"/>
                  </a:lnTo>
                  <a:lnTo>
                    <a:pt x="5047488" y="929640"/>
                  </a:lnTo>
                  <a:lnTo>
                    <a:pt x="5047488" y="179832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954024" y="2173223"/>
              <a:ext cx="5047615" cy="1423670"/>
            </a:xfrm>
            <a:custGeom>
              <a:avLst/>
              <a:gdLst/>
              <a:ahLst/>
              <a:cxnLst/>
              <a:rect l="l" t="t" r="r" b="b"/>
              <a:pathLst>
                <a:path w="5047615" h="1423670">
                  <a:moveTo>
                    <a:pt x="195072" y="0"/>
                  </a:moveTo>
                  <a:lnTo>
                    <a:pt x="0" y="0"/>
                  </a:lnTo>
                  <a:lnTo>
                    <a:pt x="0" y="1423416"/>
                  </a:lnTo>
                  <a:lnTo>
                    <a:pt x="195072" y="1423416"/>
                  </a:lnTo>
                  <a:lnTo>
                    <a:pt x="195072" y="0"/>
                  </a:lnTo>
                  <a:close/>
                </a:path>
                <a:path w="5047615" h="1423670">
                  <a:moveTo>
                    <a:pt x="1813560" y="1348740"/>
                  </a:moveTo>
                  <a:lnTo>
                    <a:pt x="1616964" y="1348740"/>
                  </a:lnTo>
                  <a:lnTo>
                    <a:pt x="1616964" y="1423416"/>
                  </a:lnTo>
                  <a:lnTo>
                    <a:pt x="1813560" y="1423416"/>
                  </a:lnTo>
                  <a:lnTo>
                    <a:pt x="1813560" y="1348740"/>
                  </a:lnTo>
                  <a:close/>
                </a:path>
                <a:path w="5047615" h="1423670">
                  <a:moveTo>
                    <a:pt x="3430524" y="1392936"/>
                  </a:moveTo>
                  <a:lnTo>
                    <a:pt x="3233928" y="1392936"/>
                  </a:lnTo>
                  <a:lnTo>
                    <a:pt x="3233928" y="1423416"/>
                  </a:lnTo>
                  <a:lnTo>
                    <a:pt x="3430524" y="1423416"/>
                  </a:lnTo>
                  <a:lnTo>
                    <a:pt x="3430524" y="1392936"/>
                  </a:lnTo>
                  <a:close/>
                </a:path>
                <a:path w="5047615" h="1423670">
                  <a:moveTo>
                    <a:pt x="5047488" y="1199388"/>
                  </a:moveTo>
                  <a:lnTo>
                    <a:pt x="4852416" y="1199388"/>
                  </a:lnTo>
                  <a:lnTo>
                    <a:pt x="4852416" y="1423416"/>
                  </a:lnTo>
                  <a:lnTo>
                    <a:pt x="5047488" y="1423416"/>
                  </a:lnTo>
                  <a:lnTo>
                    <a:pt x="5047488" y="1199388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02436" y="2353055"/>
              <a:ext cx="5047615" cy="1243965"/>
            </a:xfrm>
            <a:custGeom>
              <a:avLst/>
              <a:gdLst/>
              <a:ahLst/>
              <a:cxnLst/>
              <a:rect l="l" t="t" r="r" b="b"/>
              <a:pathLst>
                <a:path w="5047615" h="1243964">
                  <a:moveTo>
                    <a:pt x="195072" y="0"/>
                  </a:moveTo>
                  <a:lnTo>
                    <a:pt x="0" y="0"/>
                  </a:lnTo>
                  <a:lnTo>
                    <a:pt x="0" y="1243584"/>
                  </a:lnTo>
                  <a:lnTo>
                    <a:pt x="195072" y="1243584"/>
                  </a:lnTo>
                  <a:lnTo>
                    <a:pt x="195072" y="0"/>
                  </a:lnTo>
                  <a:close/>
                </a:path>
                <a:path w="5047615" h="1243964">
                  <a:moveTo>
                    <a:pt x="1813560" y="989076"/>
                  </a:moveTo>
                  <a:lnTo>
                    <a:pt x="1616964" y="989076"/>
                  </a:lnTo>
                  <a:lnTo>
                    <a:pt x="1616964" y="1243584"/>
                  </a:lnTo>
                  <a:lnTo>
                    <a:pt x="1813560" y="1243584"/>
                  </a:lnTo>
                  <a:lnTo>
                    <a:pt x="1813560" y="989076"/>
                  </a:lnTo>
                  <a:close/>
                </a:path>
                <a:path w="5047615" h="1243964">
                  <a:moveTo>
                    <a:pt x="3430524" y="1078992"/>
                  </a:moveTo>
                  <a:lnTo>
                    <a:pt x="3233928" y="1078992"/>
                  </a:lnTo>
                  <a:lnTo>
                    <a:pt x="3233928" y="1243584"/>
                  </a:lnTo>
                  <a:lnTo>
                    <a:pt x="3430524" y="1243584"/>
                  </a:lnTo>
                  <a:lnTo>
                    <a:pt x="3430524" y="1078992"/>
                  </a:lnTo>
                  <a:close/>
                </a:path>
                <a:path w="5047615" h="1243964">
                  <a:moveTo>
                    <a:pt x="5047488" y="989076"/>
                  </a:moveTo>
                  <a:lnTo>
                    <a:pt x="4852416" y="989076"/>
                  </a:lnTo>
                  <a:lnTo>
                    <a:pt x="4852416" y="1243584"/>
                  </a:lnTo>
                  <a:lnTo>
                    <a:pt x="5047488" y="1243584"/>
                  </a:lnTo>
                  <a:lnTo>
                    <a:pt x="5047488" y="989076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450848" y="2697479"/>
              <a:ext cx="5047615" cy="899160"/>
            </a:xfrm>
            <a:custGeom>
              <a:avLst/>
              <a:gdLst/>
              <a:ahLst/>
              <a:cxnLst/>
              <a:rect l="l" t="t" r="r" b="b"/>
              <a:pathLst>
                <a:path w="5047615" h="899160">
                  <a:moveTo>
                    <a:pt x="195072" y="0"/>
                  </a:moveTo>
                  <a:lnTo>
                    <a:pt x="0" y="0"/>
                  </a:lnTo>
                  <a:lnTo>
                    <a:pt x="0" y="899160"/>
                  </a:lnTo>
                  <a:lnTo>
                    <a:pt x="195072" y="899160"/>
                  </a:lnTo>
                  <a:lnTo>
                    <a:pt x="195072" y="0"/>
                  </a:lnTo>
                  <a:close/>
                </a:path>
                <a:path w="5047615" h="899160">
                  <a:moveTo>
                    <a:pt x="1813560" y="449580"/>
                  </a:moveTo>
                  <a:lnTo>
                    <a:pt x="1616964" y="449580"/>
                  </a:lnTo>
                  <a:lnTo>
                    <a:pt x="1616964" y="899160"/>
                  </a:lnTo>
                  <a:lnTo>
                    <a:pt x="1813560" y="899160"/>
                  </a:lnTo>
                  <a:lnTo>
                    <a:pt x="1813560" y="449580"/>
                  </a:lnTo>
                  <a:close/>
                </a:path>
                <a:path w="5047615" h="899160">
                  <a:moveTo>
                    <a:pt x="3430524" y="449580"/>
                  </a:moveTo>
                  <a:lnTo>
                    <a:pt x="3233928" y="449580"/>
                  </a:lnTo>
                  <a:lnTo>
                    <a:pt x="3233928" y="899160"/>
                  </a:lnTo>
                  <a:lnTo>
                    <a:pt x="3430524" y="899160"/>
                  </a:lnTo>
                  <a:lnTo>
                    <a:pt x="3430524" y="449580"/>
                  </a:lnTo>
                  <a:close/>
                </a:path>
                <a:path w="5047615" h="899160">
                  <a:moveTo>
                    <a:pt x="5047488" y="300228"/>
                  </a:moveTo>
                  <a:lnTo>
                    <a:pt x="4852416" y="300228"/>
                  </a:lnTo>
                  <a:lnTo>
                    <a:pt x="4852416" y="899160"/>
                  </a:lnTo>
                  <a:lnTo>
                    <a:pt x="5047488" y="899160"/>
                  </a:lnTo>
                  <a:lnTo>
                    <a:pt x="5047488" y="300228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43840" y="3596639"/>
              <a:ext cx="6468110" cy="0"/>
            </a:xfrm>
            <a:custGeom>
              <a:avLst/>
              <a:gdLst/>
              <a:ahLst/>
              <a:cxnLst/>
              <a:rect l="l" t="t" r="r" b="b"/>
              <a:pathLst>
                <a:path w="6468109" h="0">
                  <a:moveTo>
                    <a:pt x="0" y="0"/>
                  </a:moveTo>
                  <a:lnTo>
                    <a:pt x="6467856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6387" y="2174494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309361" y="287921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04799" y="241439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048510" y="2774442"/>
            <a:ext cx="4953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6203" sz="1800">
                <a:solidFill>
                  <a:srgbClr val="0A86FF"/>
                </a:solidFill>
                <a:latin typeface="Arial"/>
                <a:cs typeface="Arial"/>
              </a:rPr>
              <a:t>35</a:t>
            </a:r>
            <a:r>
              <a:rPr dirty="0" baseline="-16203" sz="1800" spc="397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666490" y="2969132"/>
            <a:ext cx="4953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32407" sz="1800">
                <a:solidFill>
                  <a:srgbClr val="0A86FF"/>
                </a:solidFill>
                <a:latin typeface="Arial"/>
                <a:cs typeface="Arial"/>
              </a:rPr>
              <a:t>19</a:t>
            </a:r>
            <a:r>
              <a:rPr dirty="0" baseline="-32407" sz="1800" spc="397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557773" y="259422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613405" y="3269107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231385" y="331393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201623" y="2099564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819145" y="3088589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437126" y="3178505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780785" y="3088589"/>
            <a:ext cx="49530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1574" sz="1800">
                <a:solidFill>
                  <a:srgbClr val="0A86FF"/>
                </a:solidFill>
                <a:latin typeface="Arial"/>
                <a:cs typeface="Arial"/>
              </a:rPr>
              <a:t>15</a:t>
            </a:r>
            <a:r>
              <a:rPr dirty="0" baseline="-11574" sz="1800" spc="397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450086" y="2444623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067557" y="289420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685538" y="289420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303009" y="274421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70459" y="3661664"/>
            <a:ext cx="156273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organistion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fairly</a:t>
            </a:r>
            <a:r>
              <a:rPr dirty="0" sz="1200" spc="-6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progression,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regardless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of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959991" y="3661664"/>
            <a:ext cx="141922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chances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of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3556508" y="3661664"/>
            <a:ext cx="141922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opportunities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for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training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5157342" y="3661664"/>
            <a:ext cx="145224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saw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colleague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discriminated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against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their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/>
          <p:nvPr/>
        </p:nvSpPr>
        <p:spPr>
          <a:xfrm>
            <a:off x="499872" y="16962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1420367" y="16962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2333244" y="16962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4099559" y="16962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5451347" y="16962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People</a:t>
            </a:r>
            <a:r>
              <a:rPr dirty="0" spc="-50"/>
              <a:t> </a:t>
            </a:r>
            <a:r>
              <a:rPr dirty="0"/>
              <a:t>from</a:t>
            </a:r>
            <a:r>
              <a:rPr dirty="0" spc="-55"/>
              <a:t> </a:t>
            </a:r>
            <a:r>
              <a:rPr dirty="0"/>
              <a:t>minority</a:t>
            </a:r>
            <a:r>
              <a:rPr dirty="0" spc="-35"/>
              <a:t> </a:t>
            </a:r>
            <a:r>
              <a:rPr dirty="0"/>
              <a:t>ethnic</a:t>
            </a:r>
            <a:r>
              <a:rPr dirty="0" spc="-45"/>
              <a:t> </a:t>
            </a:r>
            <a:r>
              <a:rPr dirty="0" spc="-10"/>
              <a:t>backgrounds</a:t>
            </a:r>
            <a:r>
              <a:rPr dirty="0" spc="-50"/>
              <a:t> </a:t>
            </a:r>
            <a:r>
              <a:rPr dirty="0"/>
              <a:t>were</a:t>
            </a:r>
            <a:r>
              <a:rPr dirty="0" spc="-25"/>
              <a:t> </a:t>
            </a:r>
            <a:r>
              <a:rPr dirty="0"/>
              <a:t>more</a:t>
            </a:r>
            <a:r>
              <a:rPr dirty="0" spc="-35"/>
              <a:t> </a:t>
            </a:r>
            <a:r>
              <a:rPr dirty="0"/>
              <a:t>likely</a:t>
            </a:r>
            <a:r>
              <a:rPr dirty="0" spc="-35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feel</a:t>
            </a:r>
            <a:r>
              <a:rPr dirty="0" spc="-50"/>
              <a:t> </a:t>
            </a:r>
            <a:r>
              <a:rPr dirty="0"/>
              <a:t>their</a:t>
            </a:r>
            <a:r>
              <a:rPr dirty="0" spc="-35"/>
              <a:t> </a:t>
            </a:r>
            <a:r>
              <a:rPr dirty="0" spc="-10"/>
              <a:t>ethnicity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had</a:t>
            </a:r>
            <a:r>
              <a:rPr dirty="0" spc="-40"/>
              <a:t> </a:t>
            </a:r>
            <a:r>
              <a:rPr dirty="0"/>
              <a:t>reduced</a:t>
            </a:r>
            <a:r>
              <a:rPr dirty="0" spc="-50"/>
              <a:t> </a:t>
            </a:r>
            <a:r>
              <a:rPr dirty="0"/>
              <a:t>their</a:t>
            </a:r>
            <a:r>
              <a:rPr dirty="0" spc="-35"/>
              <a:t> </a:t>
            </a:r>
            <a:r>
              <a:rPr dirty="0"/>
              <a:t>career</a:t>
            </a:r>
            <a:r>
              <a:rPr dirty="0" spc="-40"/>
              <a:t> </a:t>
            </a:r>
            <a:r>
              <a:rPr dirty="0"/>
              <a:t>progression</a:t>
            </a:r>
            <a:r>
              <a:rPr dirty="0" spc="-5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/>
              <a:t>training</a:t>
            </a:r>
            <a:r>
              <a:rPr dirty="0" spc="-50"/>
              <a:t> </a:t>
            </a:r>
            <a:r>
              <a:rPr dirty="0" spc="-10"/>
              <a:t>opportunities</a:t>
            </a:r>
            <a:r>
              <a:rPr dirty="0" spc="-50"/>
              <a:t>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past</a:t>
            </a:r>
            <a:r>
              <a:rPr dirty="0" spc="-35"/>
              <a:t> </a:t>
            </a:r>
            <a:r>
              <a:rPr dirty="0" spc="-10"/>
              <a:t>year.</a:t>
            </a:r>
          </a:p>
          <a:p>
            <a:pPr marL="607060" marR="226060" indent="-356870">
              <a:lnSpc>
                <a:spcPct val="165100"/>
              </a:lnSpc>
              <a:spcBef>
                <a:spcPts val="1155"/>
              </a:spcBef>
              <a:tabLst>
                <a:tab pos="1171575" algn="l"/>
                <a:tab pos="2084705" algn="l"/>
                <a:tab pos="3851275" algn="l"/>
                <a:tab pos="5203190" algn="l"/>
              </a:tabLst>
            </a:pPr>
            <a:r>
              <a:rPr dirty="0" sz="1200">
                <a:solidFill>
                  <a:srgbClr val="2B96FF"/>
                </a:solidFill>
              </a:rPr>
              <a:t>%</a:t>
            </a:r>
            <a:r>
              <a:rPr dirty="0" sz="1200" spc="-25">
                <a:solidFill>
                  <a:srgbClr val="2B96FF"/>
                </a:solidFill>
              </a:rPr>
              <a:t> </a:t>
            </a:r>
            <a:r>
              <a:rPr dirty="0" sz="1200" spc="-10">
                <a:solidFill>
                  <a:srgbClr val="2B96FF"/>
                </a:solidFill>
              </a:rPr>
              <a:t>Asian</a:t>
            </a:r>
            <a:r>
              <a:rPr dirty="0" sz="1200">
                <a:solidFill>
                  <a:srgbClr val="2B96FF"/>
                </a:solidFill>
              </a:rPr>
              <a:t>	%</a:t>
            </a:r>
            <a:r>
              <a:rPr dirty="0" sz="1200" spc="-25">
                <a:solidFill>
                  <a:srgbClr val="2B96FF"/>
                </a:solidFill>
              </a:rPr>
              <a:t> </a:t>
            </a:r>
            <a:r>
              <a:rPr dirty="0" sz="1200" spc="-20">
                <a:solidFill>
                  <a:srgbClr val="2B96FF"/>
                </a:solidFill>
              </a:rPr>
              <a:t>Black</a:t>
            </a:r>
            <a:r>
              <a:rPr dirty="0" sz="1200">
                <a:solidFill>
                  <a:srgbClr val="2B96FF"/>
                </a:solidFill>
              </a:rPr>
              <a:t>	%</a:t>
            </a:r>
            <a:r>
              <a:rPr dirty="0" sz="1200" spc="-30">
                <a:solidFill>
                  <a:srgbClr val="2B96FF"/>
                </a:solidFill>
              </a:rPr>
              <a:t> </a:t>
            </a:r>
            <a:r>
              <a:rPr dirty="0" sz="1200">
                <a:solidFill>
                  <a:srgbClr val="2B96FF"/>
                </a:solidFill>
              </a:rPr>
              <a:t>White</a:t>
            </a:r>
            <a:r>
              <a:rPr dirty="0" sz="1200" spc="-25">
                <a:solidFill>
                  <a:srgbClr val="2B96FF"/>
                </a:solidFill>
              </a:rPr>
              <a:t> </a:t>
            </a:r>
            <a:r>
              <a:rPr dirty="0" sz="1200">
                <a:solidFill>
                  <a:srgbClr val="2B96FF"/>
                </a:solidFill>
              </a:rPr>
              <a:t>British/</a:t>
            </a:r>
            <a:r>
              <a:rPr dirty="0" sz="1200" spc="-15">
                <a:solidFill>
                  <a:srgbClr val="2B96FF"/>
                </a:solidFill>
              </a:rPr>
              <a:t> </a:t>
            </a:r>
            <a:r>
              <a:rPr dirty="0" sz="1200" spc="-20">
                <a:solidFill>
                  <a:srgbClr val="2B96FF"/>
                </a:solidFill>
              </a:rPr>
              <a:t>Irish</a:t>
            </a:r>
            <a:r>
              <a:rPr dirty="0" sz="1200">
                <a:solidFill>
                  <a:srgbClr val="2B96FF"/>
                </a:solidFill>
              </a:rPr>
              <a:t>	%</a:t>
            </a:r>
            <a:r>
              <a:rPr dirty="0" sz="1200" spc="-25">
                <a:solidFill>
                  <a:srgbClr val="2B96FF"/>
                </a:solidFill>
              </a:rPr>
              <a:t> </a:t>
            </a:r>
            <a:r>
              <a:rPr dirty="0" sz="1200">
                <a:solidFill>
                  <a:srgbClr val="2B96FF"/>
                </a:solidFill>
              </a:rPr>
              <a:t>Other</a:t>
            </a:r>
            <a:r>
              <a:rPr dirty="0" sz="1200" spc="-10">
                <a:solidFill>
                  <a:srgbClr val="2B96FF"/>
                </a:solidFill>
              </a:rPr>
              <a:t> White</a:t>
            </a:r>
            <a:r>
              <a:rPr dirty="0" sz="1200">
                <a:solidFill>
                  <a:srgbClr val="2B96FF"/>
                </a:solidFill>
              </a:rPr>
              <a:t>	%</a:t>
            </a:r>
            <a:r>
              <a:rPr dirty="0" sz="1200" spc="-25">
                <a:solidFill>
                  <a:srgbClr val="2B96FF"/>
                </a:solidFill>
              </a:rPr>
              <a:t> </a:t>
            </a:r>
            <a:r>
              <a:rPr dirty="0" sz="1200">
                <a:solidFill>
                  <a:srgbClr val="2B96FF"/>
                </a:solidFill>
              </a:rPr>
              <a:t>Any</a:t>
            </a:r>
            <a:r>
              <a:rPr dirty="0" sz="1200" spc="-10">
                <a:solidFill>
                  <a:srgbClr val="2B96FF"/>
                </a:solidFill>
              </a:rPr>
              <a:t> other </a:t>
            </a:r>
            <a:r>
              <a:rPr dirty="0" sz="1200" spc="-25">
                <a:solidFill>
                  <a:srgbClr val="0A86FF"/>
                </a:solidFill>
              </a:rPr>
              <a:t>95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Studio Whatever</dc:creator>
  <dc:title>PowerPoint Presentation</dc:title>
  <dcterms:created xsi:type="dcterms:W3CDTF">2022-05-05T10:11:01Z</dcterms:created>
  <dcterms:modified xsi:type="dcterms:W3CDTF">2022-05-05T10:11:01Z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2022-05-05T00:00:00Z</vt:filetime>
  </property>
</Properties>
</file>