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6858000" cy="5143500"/>
  <p:notesSz cx="6858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1594485"/>
            <a:ext cx="58293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2880360"/>
            <a:ext cx="48006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750307"/>
            <a:ext cx="6858000" cy="393700"/>
          </a:xfrm>
          <a:custGeom>
            <a:avLst/>
            <a:gdLst/>
            <a:ahLst/>
            <a:cxnLst/>
            <a:rect l="l" t="t" r="r" b="b"/>
            <a:pathLst>
              <a:path w="6858000" h="393700">
                <a:moveTo>
                  <a:pt x="6858000" y="0"/>
                </a:moveTo>
                <a:lnTo>
                  <a:pt x="0" y="0"/>
                </a:lnTo>
                <a:lnTo>
                  <a:pt x="0" y="393191"/>
                </a:lnTo>
                <a:lnTo>
                  <a:pt x="6858000" y="393191"/>
                </a:lnTo>
                <a:lnTo>
                  <a:pt x="6858000" y="0"/>
                </a:lnTo>
                <a:close/>
              </a:path>
            </a:pathLst>
          </a:custGeom>
          <a:solidFill>
            <a:srgbClr val="E8E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4497323"/>
            <a:ext cx="6858000" cy="125095"/>
          </a:xfrm>
          <a:custGeom>
            <a:avLst/>
            <a:gdLst/>
            <a:ahLst/>
            <a:cxnLst/>
            <a:rect l="l" t="t" r="r" b="b"/>
            <a:pathLst>
              <a:path w="6858000" h="125095">
                <a:moveTo>
                  <a:pt x="0" y="124967"/>
                </a:moveTo>
                <a:lnTo>
                  <a:pt x="6858000" y="124967"/>
                </a:lnTo>
                <a:lnTo>
                  <a:pt x="6858000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4622291"/>
            <a:ext cx="6858000" cy="128270"/>
          </a:xfrm>
          <a:custGeom>
            <a:avLst/>
            <a:gdLst/>
            <a:ahLst/>
            <a:cxnLst/>
            <a:rect l="l" t="t" r="r" b="b"/>
            <a:pathLst>
              <a:path w="6858000" h="128270">
                <a:moveTo>
                  <a:pt x="6858000" y="0"/>
                </a:moveTo>
                <a:lnTo>
                  <a:pt x="0" y="0"/>
                </a:lnTo>
                <a:lnTo>
                  <a:pt x="0" y="128016"/>
                </a:lnTo>
                <a:lnTo>
                  <a:pt x="6858000" y="128016"/>
                </a:lnTo>
                <a:lnTo>
                  <a:pt x="68580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2668523" y="4267200"/>
            <a:ext cx="198120" cy="134620"/>
          </a:xfrm>
          <a:custGeom>
            <a:avLst/>
            <a:gdLst/>
            <a:ahLst/>
            <a:cxnLst/>
            <a:rect l="l" t="t" r="r" b="b"/>
            <a:pathLst>
              <a:path w="198119" h="134620">
                <a:moveTo>
                  <a:pt x="198119" y="0"/>
                </a:moveTo>
                <a:lnTo>
                  <a:pt x="0" y="0"/>
                </a:lnTo>
                <a:lnTo>
                  <a:pt x="0" y="134112"/>
                </a:lnTo>
                <a:lnTo>
                  <a:pt x="198119" y="134112"/>
                </a:lnTo>
                <a:lnTo>
                  <a:pt x="198119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2668523" y="4131563"/>
            <a:ext cx="198120" cy="135890"/>
          </a:xfrm>
          <a:custGeom>
            <a:avLst/>
            <a:gdLst/>
            <a:ahLst/>
            <a:cxnLst/>
            <a:rect l="l" t="t" r="r" b="b"/>
            <a:pathLst>
              <a:path w="198119" h="135889">
                <a:moveTo>
                  <a:pt x="198119" y="0"/>
                </a:moveTo>
                <a:lnTo>
                  <a:pt x="0" y="0"/>
                </a:lnTo>
                <a:lnTo>
                  <a:pt x="0" y="135636"/>
                </a:lnTo>
                <a:lnTo>
                  <a:pt x="198119" y="135636"/>
                </a:lnTo>
                <a:lnTo>
                  <a:pt x="198119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2668523" y="3875532"/>
            <a:ext cx="99060" cy="134620"/>
          </a:xfrm>
          <a:custGeom>
            <a:avLst/>
            <a:gdLst/>
            <a:ahLst/>
            <a:cxnLst/>
            <a:rect l="l" t="t" r="r" b="b"/>
            <a:pathLst>
              <a:path w="99060" h="134620">
                <a:moveTo>
                  <a:pt x="99059" y="0"/>
                </a:moveTo>
                <a:lnTo>
                  <a:pt x="0" y="0"/>
                </a:lnTo>
                <a:lnTo>
                  <a:pt x="0" y="134112"/>
                </a:lnTo>
                <a:lnTo>
                  <a:pt x="99059" y="134112"/>
                </a:lnTo>
                <a:lnTo>
                  <a:pt x="99059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2668523" y="3741419"/>
            <a:ext cx="99060" cy="134620"/>
          </a:xfrm>
          <a:custGeom>
            <a:avLst/>
            <a:gdLst/>
            <a:ahLst/>
            <a:cxnLst/>
            <a:rect l="l" t="t" r="r" b="b"/>
            <a:pathLst>
              <a:path w="99060" h="134620">
                <a:moveTo>
                  <a:pt x="99059" y="0"/>
                </a:moveTo>
                <a:lnTo>
                  <a:pt x="0" y="0"/>
                </a:lnTo>
                <a:lnTo>
                  <a:pt x="0" y="134111"/>
                </a:lnTo>
                <a:lnTo>
                  <a:pt x="99059" y="134111"/>
                </a:lnTo>
                <a:lnTo>
                  <a:pt x="99059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2668523" y="3483863"/>
            <a:ext cx="99060" cy="135890"/>
          </a:xfrm>
          <a:custGeom>
            <a:avLst/>
            <a:gdLst/>
            <a:ahLst/>
            <a:cxnLst/>
            <a:rect l="l" t="t" r="r" b="b"/>
            <a:pathLst>
              <a:path w="99060" h="135889">
                <a:moveTo>
                  <a:pt x="99059" y="0"/>
                </a:moveTo>
                <a:lnTo>
                  <a:pt x="0" y="0"/>
                </a:lnTo>
                <a:lnTo>
                  <a:pt x="0" y="135636"/>
                </a:lnTo>
                <a:lnTo>
                  <a:pt x="99059" y="135636"/>
                </a:lnTo>
                <a:lnTo>
                  <a:pt x="99059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2668523" y="3349751"/>
            <a:ext cx="198120" cy="134620"/>
          </a:xfrm>
          <a:custGeom>
            <a:avLst/>
            <a:gdLst/>
            <a:ahLst/>
            <a:cxnLst/>
            <a:rect l="l" t="t" r="r" b="b"/>
            <a:pathLst>
              <a:path w="198119" h="134620">
                <a:moveTo>
                  <a:pt x="198119" y="0"/>
                </a:moveTo>
                <a:lnTo>
                  <a:pt x="0" y="0"/>
                </a:lnTo>
                <a:lnTo>
                  <a:pt x="0" y="134112"/>
                </a:lnTo>
                <a:lnTo>
                  <a:pt x="198119" y="134112"/>
                </a:lnTo>
                <a:lnTo>
                  <a:pt x="198119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2668523" y="3093719"/>
            <a:ext cx="989330" cy="134620"/>
          </a:xfrm>
          <a:custGeom>
            <a:avLst/>
            <a:gdLst/>
            <a:ahLst/>
            <a:cxnLst/>
            <a:rect l="l" t="t" r="r" b="b"/>
            <a:pathLst>
              <a:path w="989329" h="134619">
                <a:moveTo>
                  <a:pt x="989076" y="0"/>
                </a:moveTo>
                <a:lnTo>
                  <a:pt x="0" y="0"/>
                </a:lnTo>
                <a:lnTo>
                  <a:pt x="0" y="134112"/>
                </a:lnTo>
                <a:lnTo>
                  <a:pt x="989076" y="134112"/>
                </a:lnTo>
                <a:lnTo>
                  <a:pt x="989076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2668523" y="2958083"/>
            <a:ext cx="593090" cy="135890"/>
          </a:xfrm>
          <a:custGeom>
            <a:avLst/>
            <a:gdLst/>
            <a:ahLst/>
            <a:cxnLst/>
            <a:rect l="l" t="t" r="r" b="b"/>
            <a:pathLst>
              <a:path w="593089" h="135889">
                <a:moveTo>
                  <a:pt x="592836" y="0"/>
                </a:moveTo>
                <a:lnTo>
                  <a:pt x="0" y="0"/>
                </a:lnTo>
                <a:lnTo>
                  <a:pt x="0" y="135636"/>
                </a:lnTo>
                <a:lnTo>
                  <a:pt x="592836" y="135636"/>
                </a:lnTo>
                <a:lnTo>
                  <a:pt x="592836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2668523" y="2702051"/>
            <a:ext cx="791210" cy="135890"/>
          </a:xfrm>
          <a:custGeom>
            <a:avLst/>
            <a:gdLst/>
            <a:ahLst/>
            <a:cxnLst/>
            <a:rect l="l" t="t" r="r" b="b"/>
            <a:pathLst>
              <a:path w="791210" h="135889">
                <a:moveTo>
                  <a:pt x="790955" y="0"/>
                </a:moveTo>
                <a:lnTo>
                  <a:pt x="0" y="0"/>
                </a:lnTo>
                <a:lnTo>
                  <a:pt x="0" y="135636"/>
                </a:lnTo>
                <a:lnTo>
                  <a:pt x="790955" y="135636"/>
                </a:lnTo>
                <a:lnTo>
                  <a:pt x="790955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2668523" y="2567939"/>
            <a:ext cx="890269" cy="134620"/>
          </a:xfrm>
          <a:custGeom>
            <a:avLst/>
            <a:gdLst/>
            <a:ahLst/>
            <a:cxnLst/>
            <a:rect l="l" t="t" r="r" b="b"/>
            <a:pathLst>
              <a:path w="890270" h="134619">
                <a:moveTo>
                  <a:pt x="890015" y="0"/>
                </a:moveTo>
                <a:lnTo>
                  <a:pt x="0" y="0"/>
                </a:lnTo>
                <a:lnTo>
                  <a:pt x="0" y="134112"/>
                </a:lnTo>
                <a:lnTo>
                  <a:pt x="890015" y="134112"/>
                </a:lnTo>
                <a:lnTo>
                  <a:pt x="890015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2668523" y="2311907"/>
            <a:ext cx="1385570" cy="134620"/>
          </a:xfrm>
          <a:custGeom>
            <a:avLst/>
            <a:gdLst/>
            <a:ahLst/>
            <a:cxnLst/>
            <a:rect l="l" t="t" r="r" b="b"/>
            <a:pathLst>
              <a:path w="1385570" h="134619">
                <a:moveTo>
                  <a:pt x="1385315" y="0"/>
                </a:moveTo>
                <a:lnTo>
                  <a:pt x="0" y="0"/>
                </a:lnTo>
                <a:lnTo>
                  <a:pt x="0" y="134112"/>
                </a:lnTo>
                <a:lnTo>
                  <a:pt x="1385315" y="134112"/>
                </a:lnTo>
                <a:lnTo>
                  <a:pt x="1385315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2668523" y="2176271"/>
            <a:ext cx="890269" cy="135890"/>
          </a:xfrm>
          <a:custGeom>
            <a:avLst/>
            <a:gdLst/>
            <a:ahLst/>
            <a:cxnLst/>
            <a:rect l="l" t="t" r="r" b="b"/>
            <a:pathLst>
              <a:path w="890270" h="135889">
                <a:moveTo>
                  <a:pt x="890015" y="0"/>
                </a:moveTo>
                <a:lnTo>
                  <a:pt x="0" y="0"/>
                </a:lnTo>
                <a:lnTo>
                  <a:pt x="0" y="135635"/>
                </a:lnTo>
                <a:lnTo>
                  <a:pt x="890015" y="135635"/>
                </a:lnTo>
                <a:lnTo>
                  <a:pt x="890015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2668523" y="1920239"/>
            <a:ext cx="3165475" cy="135890"/>
          </a:xfrm>
          <a:custGeom>
            <a:avLst/>
            <a:gdLst/>
            <a:ahLst/>
            <a:cxnLst/>
            <a:rect l="l" t="t" r="r" b="b"/>
            <a:pathLst>
              <a:path w="3165475" h="135889">
                <a:moveTo>
                  <a:pt x="3165348" y="0"/>
                </a:moveTo>
                <a:lnTo>
                  <a:pt x="0" y="0"/>
                </a:lnTo>
                <a:lnTo>
                  <a:pt x="0" y="135636"/>
                </a:lnTo>
                <a:lnTo>
                  <a:pt x="3165348" y="135636"/>
                </a:lnTo>
                <a:lnTo>
                  <a:pt x="3165348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g object 32"/>
          <p:cNvSpPr/>
          <p:nvPr/>
        </p:nvSpPr>
        <p:spPr>
          <a:xfrm>
            <a:off x="2668523" y="1786127"/>
            <a:ext cx="1879600" cy="134620"/>
          </a:xfrm>
          <a:custGeom>
            <a:avLst/>
            <a:gdLst/>
            <a:ahLst/>
            <a:cxnLst/>
            <a:rect l="l" t="t" r="r" b="b"/>
            <a:pathLst>
              <a:path w="1879600" h="134619">
                <a:moveTo>
                  <a:pt x="1879091" y="0"/>
                </a:moveTo>
                <a:lnTo>
                  <a:pt x="0" y="0"/>
                </a:lnTo>
                <a:lnTo>
                  <a:pt x="0" y="134112"/>
                </a:lnTo>
                <a:lnTo>
                  <a:pt x="1879091" y="134112"/>
                </a:lnTo>
                <a:lnTo>
                  <a:pt x="1879091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g object 33"/>
          <p:cNvSpPr/>
          <p:nvPr/>
        </p:nvSpPr>
        <p:spPr>
          <a:xfrm>
            <a:off x="2668523" y="1725167"/>
            <a:ext cx="0" cy="2737485"/>
          </a:xfrm>
          <a:custGeom>
            <a:avLst/>
            <a:gdLst/>
            <a:ahLst/>
            <a:cxnLst/>
            <a:rect l="l" t="t" r="r" b="b"/>
            <a:pathLst>
              <a:path w="0" h="2737485">
                <a:moveTo>
                  <a:pt x="0" y="2737104"/>
                </a:moveTo>
                <a:lnTo>
                  <a:pt x="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42900" y="1183005"/>
            <a:ext cx="298323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531870" y="1183005"/>
            <a:ext cx="298323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750307"/>
            <a:ext cx="6858000" cy="393700"/>
          </a:xfrm>
          <a:custGeom>
            <a:avLst/>
            <a:gdLst/>
            <a:ahLst/>
            <a:cxnLst/>
            <a:rect l="l" t="t" r="r" b="b"/>
            <a:pathLst>
              <a:path w="6858000" h="393700">
                <a:moveTo>
                  <a:pt x="6858000" y="0"/>
                </a:moveTo>
                <a:lnTo>
                  <a:pt x="0" y="0"/>
                </a:lnTo>
                <a:lnTo>
                  <a:pt x="0" y="393191"/>
                </a:lnTo>
                <a:lnTo>
                  <a:pt x="6858000" y="393191"/>
                </a:lnTo>
                <a:lnTo>
                  <a:pt x="6858000" y="0"/>
                </a:lnTo>
                <a:close/>
              </a:path>
            </a:pathLst>
          </a:custGeom>
          <a:solidFill>
            <a:srgbClr val="E8E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4497323"/>
            <a:ext cx="6858000" cy="125095"/>
          </a:xfrm>
          <a:custGeom>
            <a:avLst/>
            <a:gdLst/>
            <a:ahLst/>
            <a:cxnLst/>
            <a:rect l="l" t="t" r="r" b="b"/>
            <a:pathLst>
              <a:path w="6858000" h="125095">
                <a:moveTo>
                  <a:pt x="0" y="124967"/>
                </a:moveTo>
                <a:lnTo>
                  <a:pt x="6858000" y="124967"/>
                </a:lnTo>
                <a:lnTo>
                  <a:pt x="6858000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4622291"/>
            <a:ext cx="6858000" cy="128270"/>
          </a:xfrm>
          <a:custGeom>
            <a:avLst/>
            <a:gdLst/>
            <a:ahLst/>
            <a:cxnLst/>
            <a:rect l="l" t="t" r="r" b="b"/>
            <a:pathLst>
              <a:path w="6858000" h="128270">
                <a:moveTo>
                  <a:pt x="6858000" y="0"/>
                </a:moveTo>
                <a:lnTo>
                  <a:pt x="0" y="0"/>
                </a:lnTo>
                <a:lnTo>
                  <a:pt x="0" y="128016"/>
                </a:lnTo>
                <a:lnTo>
                  <a:pt x="6858000" y="128016"/>
                </a:lnTo>
                <a:lnTo>
                  <a:pt x="68580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8986" y="305815"/>
            <a:ext cx="6520027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AD2373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9262" y="1774825"/>
            <a:ext cx="6159500" cy="2527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331720" y="4783455"/>
            <a:ext cx="219456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42900" y="4783455"/>
            <a:ext cx="157734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937760" y="4783455"/>
            <a:ext cx="157734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249390" y="4715869"/>
            <a:ext cx="6359525" cy="172720"/>
            <a:chOff x="249390" y="4715869"/>
            <a:chExt cx="6359525" cy="172720"/>
          </a:xfrm>
        </p:grpSpPr>
        <p:sp>
          <p:nvSpPr>
            <p:cNvPr id="3" name="object 3" descr=""/>
            <p:cNvSpPr/>
            <p:nvPr/>
          </p:nvSpPr>
          <p:spPr>
            <a:xfrm>
              <a:off x="1360009" y="4718311"/>
              <a:ext cx="5248910" cy="0"/>
            </a:xfrm>
            <a:custGeom>
              <a:avLst/>
              <a:gdLst/>
              <a:ahLst/>
              <a:cxnLst/>
              <a:rect l="l" t="t" r="r" b="b"/>
              <a:pathLst>
                <a:path w="5248909" h="0">
                  <a:moveTo>
                    <a:pt x="0" y="0"/>
                  </a:moveTo>
                  <a:lnTo>
                    <a:pt x="0" y="0"/>
                  </a:lnTo>
                  <a:lnTo>
                    <a:pt x="5248719" y="0"/>
                  </a:lnTo>
                </a:path>
              </a:pathLst>
            </a:custGeom>
            <a:ln w="4273">
              <a:solidFill>
                <a:srgbClr val="1D438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9390" y="4715869"/>
              <a:ext cx="3839845" cy="172183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4100236" y="4834928"/>
              <a:ext cx="6985" cy="6985"/>
            </a:xfrm>
            <a:custGeom>
              <a:avLst/>
              <a:gdLst/>
              <a:ahLst/>
              <a:cxnLst/>
              <a:rect l="l" t="t" r="r" b="b"/>
              <a:pathLst>
                <a:path w="6985" h="6985">
                  <a:moveTo>
                    <a:pt x="6681" y="0"/>
                  </a:moveTo>
                  <a:lnTo>
                    <a:pt x="0" y="0"/>
                  </a:lnTo>
                  <a:lnTo>
                    <a:pt x="0" y="6714"/>
                  </a:lnTo>
                  <a:lnTo>
                    <a:pt x="6681" y="6714"/>
                  </a:lnTo>
                  <a:lnTo>
                    <a:pt x="6681" y="0"/>
                  </a:lnTo>
                  <a:close/>
                </a:path>
              </a:pathLst>
            </a:custGeom>
            <a:solidFill>
              <a:srgbClr val="1D438B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6" name="object 6" descr=""/>
          <p:cNvGrpSpPr/>
          <p:nvPr/>
        </p:nvGrpSpPr>
        <p:grpSpPr>
          <a:xfrm>
            <a:off x="0" y="1542288"/>
            <a:ext cx="6858000" cy="2426335"/>
            <a:chOff x="0" y="1542288"/>
            <a:chExt cx="6858000" cy="242633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552956"/>
              <a:ext cx="3349751" cy="2159508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303275" y="1542288"/>
              <a:ext cx="585470" cy="239395"/>
            </a:xfrm>
            <a:custGeom>
              <a:avLst/>
              <a:gdLst/>
              <a:ahLst/>
              <a:cxnLst/>
              <a:rect l="l" t="t" r="r" b="b"/>
              <a:pathLst>
                <a:path w="585469" h="239394">
                  <a:moveTo>
                    <a:pt x="585216" y="0"/>
                  </a:moveTo>
                  <a:lnTo>
                    <a:pt x="0" y="0"/>
                  </a:lnTo>
                  <a:lnTo>
                    <a:pt x="309092" y="239267"/>
                  </a:lnTo>
                  <a:lnTo>
                    <a:pt x="5852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0" y="3710939"/>
              <a:ext cx="6858000" cy="128270"/>
            </a:xfrm>
            <a:custGeom>
              <a:avLst/>
              <a:gdLst/>
              <a:ahLst/>
              <a:cxnLst/>
              <a:rect l="l" t="t" r="r" b="b"/>
              <a:pathLst>
                <a:path w="6858000" h="128270">
                  <a:moveTo>
                    <a:pt x="6858000" y="0"/>
                  </a:moveTo>
                  <a:lnTo>
                    <a:pt x="0" y="0"/>
                  </a:lnTo>
                  <a:lnTo>
                    <a:pt x="0" y="128016"/>
                  </a:lnTo>
                  <a:lnTo>
                    <a:pt x="6858000" y="128016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0" y="3838955"/>
              <a:ext cx="6858000" cy="129539"/>
            </a:xfrm>
            <a:custGeom>
              <a:avLst/>
              <a:gdLst/>
              <a:ahLst/>
              <a:cxnLst/>
              <a:rect l="l" t="t" r="r" b="b"/>
              <a:pathLst>
                <a:path w="6858000" h="129539">
                  <a:moveTo>
                    <a:pt x="6858000" y="0"/>
                  </a:moveTo>
                  <a:lnTo>
                    <a:pt x="0" y="0"/>
                  </a:lnTo>
                  <a:lnTo>
                    <a:pt x="0" y="129540"/>
                  </a:lnTo>
                  <a:lnTo>
                    <a:pt x="6858000" y="129540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71671" y="1551432"/>
              <a:ext cx="3386328" cy="2159507"/>
            </a:xfrm>
            <a:prstGeom prst="rect">
              <a:avLst/>
            </a:prstGeom>
          </p:spPr>
        </p:pic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80238" y="1069086"/>
            <a:ext cx="6272530" cy="42227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600"/>
              <a:t>Discrimination</a:t>
            </a:r>
            <a:r>
              <a:rPr dirty="0" sz="2600" spc="-25"/>
              <a:t> </a:t>
            </a:r>
            <a:r>
              <a:rPr dirty="0" sz="2600"/>
              <a:t>&amp;</a:t>
            </a:r>
            <a:r>
              <a:rPr dirty="0" sz="2600" spc="-30"/>
              <a:t> </a:t>
            </a:r>
            <a:r>
              <a:rPr dirty="0" sz="2600"/>
              <a:t>racism</a:t>
            </a:r>
            <a:r>
              <a:rPr dirty="0" sz="2600" spc="-5"/>
              <a:t> </a:t>
            </a:r>
            <a:r>
              <a:rPr dirty="0" sz="2600"/>
              <a:t>in</a:t>
            </a:r>
            <a:r>
              <a:rPr dirty="0" sz="2600" spc="-15"/>
              <a:t> </a:t>
            </a:r>
            <a:r>
              <a:rPr dirty="0" sz="2600"/>
              <a:t>primary</a:t>
            </a:r>
            <a:r>
              <a:rPr dirty="0" sz="2600" spc="-20"/>
              <a:t> care</a:t>
            </a:r>
            <a:endParaRPr sz="2600"/>
          </a:p>
        </p:txBody>
      </p:sp>
      <p:sp>
        <p:nvSpPr>
          <p:cNvPr id="13" name="object 13" descr=""/>
          <p:cNvSpPr txBox="1"/>
          <p:nvPr/>
        </p:nvSpPr>
        <p:spPr>
          <a:xfrm>
            <a:off x="271983" y="4084726"/>
            <a:ext cx="580136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Experiences</a:t>
            </a:r>
            <a:r>
              <a:rPr dirty="0" sz="1500" spc="-3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of</a:t>
            </a:r>
            <a:r>
              <a:rPr dirty="0" sz="1500" spc="-1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primary</a:t>
            </a:r>
            <a:r>
              <a:rPr dirty="0" sz="1500" spc="-1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care</a:t>
            </a:r>
            <a:r>
              <a:rPr dirty="0" sz="1500" spc="-2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staff</a:t>
            </a:r>
            <a:r>
              <a:rPr dirty="0" sz="1500" spc="-2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working</a:t>
            </a:r>
            <a:r>
              <a:rPr dirty="0" sz="1500" spc="-4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500" spc="-2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North</a:t>
            </a:r>
            <a:r>
              <a:rPr dirty="0" sz="1500" spc="1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East</a:t>
            </a:r>
            <a:r>
              <a:rPr dirty="0" sz="1500" spc="-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spc="-10" b="1">
                <a:solidFill>
                  <a:srgbClr val="005EB8"/>
                </a:solidFill>
                <a:latin typeface="Arial"/>
                <a:cs typeface="Arial"/>
              </a:rPr>
              <a:t>London</a:t>
            </a:r>
            <a:endParaRPr sz="1500">
              <a:latin typeface="Arial"/>
              <a:cs typeface="Arial"/>
            </a:endParaRPr>
          </a:p>
        </p:txBody>
      </p:sp>
      <p:pic>
        <p:nvPicPr>
          <p:cNvPr id="14" name="object 14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371880" y="212946"/>
            <a:ext cx="2288110" cy="603349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30746" y="327746"/>
            <a:ext cx="2860795" cy="52006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90500">
              <a:lnSpc>
                <a:spcPct val="100000"/>
              </a:lnSpc>
              <a:spcBef>
                <a:spcPts val="105"/>
              </a:spcBef>
            </a:pPr>
            <a:r>
              <a:rPr dirty="0"/>
              <a:t>Racial</a:t>
            </a:r>
            <a:r>
              <a:rPr dirty="0" spc="-35"/>
              <a:t> </a:t>
            </a:r>
            <a:r>
              <a:rPr dirty="0"/>
              <a:t>discrimination</a:t>
            </a:r>
            <a:r>
              <a:rPr dirty="0" spc="-60"/>
              <a:t> </a:t>
            </a:r>
            <a:r>
              <a:rPr dirty="0"/>
              <a:t>–</a:t>
            </a:r>
            <a:r>
              <a:rPr dirty="0" spc="-20"/>
              <a:t> </a:t>
            </a:r>
            <a:r>
              <a:rPr dirty="0"/>
              <a:t>past</a:t>
            </a:r>
            <a:r>
              <a:rPr dirty="0" spc="-20"/>
              <a:t> year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62127" y="2240279"/>
            <a:ext cx="6403975" cy="1346200"/>
            <a:chOff x="262127" y="2240279"/>
            <a:chExt cx="6403975" cy="1346200"/>
          </a:xfrm>
        </p:grpSpPr>
        <p:sp>
          <p:nvSpPr>
            <p:cNvPr id="4" name="object 4" descr=""/>
            <p:cNvSpPr/>
            <p:nvPr/>
          </p:nvSpPr>
          <p:spPr>
            <a:xfrm>
              <a:off x="431291" y="2910839"/>
              <a:ext cx="155575" cy="670560"/>
            </a:xfrm>
            <a:custGeom>
              <a:avLst/>
              <a:gdLst/>
              <a:ahLst/>
              <a:cxnLst/>
              <a:rect l="l" t="t" r="r" b="b"/>
              <a:pathLst>
                <a:path w="155575" h="670560">
                  <a:moveTo>
                    <a:pt x="155448" y="0"/>
                  </a:moveTo>
                  <a:lnTo>
                    <a:pt x="0" y="0"/>
                  </a:lnTo>
                  <a:lnTo>
                    <a:pt x="0" y="670560"/>
                  </a:lnTo>
                  <a:lnTo>
                    <a:pt x="155448" y="670560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27887" y="2910839"/>
              <a:ext cx="155575" cy="670560"/>
            </a:xfrm>
            <a:custGeom>
              <a:avLst/>
              <a:gdLst/>
              <a:ahLst/>
              <a:cxnLst/>
              <a:rect l="l" t="t" r="r" b="b"/>
              <a:pathLst>
                <a:path w="155575" h="670560">
                  <a:moveTo>
                    <a:pt x="155448" y="0"/>
                  </a:moveTo>
                  <a:lnTo>
                    <a:pt x="0" y="0"/>
                  </a:lnTo>
                  <a:lnTo>
                    <a:pt x="0" y="670560"/>
                  </a:lnTo>
                  <a:lnTo>
                    <a:pt x="155448" y="670560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24483" y="3375659"/>
              <a:ext cx="155575" cy="205740"/>
            </a:xfrm>
            <a:custGeom>
              <a:avLst/>
              <a:gdLst/>
              <a:ahLst/>
              <a:cxnLst/>
              <a:rect l="l" t="t" r="r" b="b"/>
              <a:pathLst>
                <a:path w="155575" h="205739">
                  <a:moveTo>
                    <a:pt x="155447" y="0"/>
                  </a:moveTo>
                  <a:lnTo>
                    <a:pt x="0" y="0"/>
                  </a:lnTo>
                  <a:lnTo>
                    <a:pt x="0" y="205739"/>
                  </a:lnTo>
                  <a:lnTo>
                    <a:pt x="155447" y="205739"/>
                  </a:lnTo>
                  <a:lnTo>
                    <a:pt x="155447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021079" y="3220211"/>
              <a:ext cx="155575" cy="361315"/>
            </a:xfrm>
            <a:custGeom>
              <a:avLst/>
              <a:gdLst/>
              <a:ahLst/>
              <a:cxnLst/>
              <a:rect l="l" t="t" r="r" b="b"/>
              <a:pathLst>
                <a:path w="155575" h="361314">
                  <a:moveTo>
                    <a:pt x="155447" y="0"/>
                  </a:moveTo>
                  <a:lnTo>
                    <a:pt x="0" y="0"/>
                  </a:lnTo>
                  <a:lnTo>
                    <a:pt x="0" y="361188"/>
                  </a:lnTo>
                  <a:lnTo>
                    <a:pt x="155447" y="361188"/>
                  </a:lnTo>
                  <a:lnTo>
                    <a:pt x="155447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219200" y="3323843"/>
              <a:ext cx="154305" cy="257810"/>
            </a:xfrm>
            <a:custGeom>
              <a:avLst/>
              <a:gdLst/>
              <a:ahLst/>
              <a:cxnLst/>
              <a:rect l="l" t="t" r="r" b="b"/>
              <a:pathLst>
                <a:path w="154305" h="257810">
                  <a:moveTo>
                    <a:pt x="153924" y="0"/>
                  </a:moveTo>
                  <a:lnTo>
                    <a:pt x="0" y="0"/>
                  </a:lnTo>
                  <a:lnTo>
                    <a:pt x="0" y="257555"/>
                  </a:lnTo>
                  <a:lnTo>
                    <a:pt x="153924" y="257555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712975" y="2601467"/>
              <a:ext cx="154305" cy="980440"/>
            </a:xfrm>
            <a:custGeom>
              <a:avLst/>
              <a:gdLst/>
              <a:ahLst/>
              <a:cxnLst/>
              <a:rect l="l" t="t" r="r" b="b"/>
              <a:pathLst>
                <a:path w="154305" h="980439">
                  <a:moveTo>
                    <a:pt x="153924" y="0"/>
                  </a:moveTo>
                  <a:lnTo>
                    <a:pt x="0" y="0"/>
                  </a:lnTo>
                  <a:lnTo>
                    <a:pt x="0" y="979932"/>
                  </a:lnTo>
                  <a:lnTo>
                    <a:pt x="153924" y="979932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909572" y="2240279"/>
              <a:ext cx="154305" cy="1341120"/>
            </a:xfrm>
            <a:custGeom>
              <a:avLst/>
              <a:gdLst/>
              <a:ahLst/>
              <a:cxnLst/>
              <a:rect l="l" t="t" r="r" b="b"/>
              <a:pathLst>
                <a:path w="154305" h="1341120">
                  <a:moveTo>
                    <a:pt x="153923" y="0"/>
                  </a:moveTo>
                  <a:lnTo>
                    <a:pt x="0" y="0"/>
                  </a:lnTo>
                  <a:lnTo>
                    <a:pt x="0" y="1341120"/>
                  </a:lnTo>
                  <a:lnTo>
                    <a:pt x="153923" y="1341120"/>
                  </a:lnTo>
                  <a:lnTo>
                    <a:pt x="153923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106167" y="3529583"/>
              <a:ext cx="154305" cy="52069"/>
            </a:xfrm>
            <a:custGeom>
              <a:avLst/>
              <a:gdLst/>
              <a:ahLst/>
              <a:cxnLst/>
              <a:rect l="l" t="t" r="r" b="b"/>
              <a:pathLst>
                <a:path w="154305" h="52070">
                  <a:moveTo>
                    <a:pt x="153924" y="0"/>
                  </a:moveTo>
                  <a:lnTo>
                    <a:pt x="0" y="0"/>
                  </a:lnTo>
                  <a:lnTo>
                    <a:pt x="0" y="51815"/>
                  </a:lnTo>
                  <a:lnTo>
                    <a:pt x="153924" y="51815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2302763" y="2859023"/>
              <a:ext cx="154305" cy="722630"/>
            </a:xfrm>
            <a:custGeom>
              <a:avLst/>
              <a:gdLst/>
              <a:ahLst/>
              <a:cxnLst/>
              <a:rect l="l" t="t" r="r" b="b"/>
              <a:pathLst>
                <a:path w="154305" h="722629">
                  <a:moveTo>
                    <a:pt x="153924" y="0"/>
                  </a:moveTo>
                  <a:lnTo>
                    <a:pt x="0" y="0"/>
                  </a:lnTo>
                  <a:lnTo>
                    <a:pt x="0" y="722376"/>
                  </a:lnTo>
                  <a:lnTo>
                    <a:pt x="153924" y="722376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499360" y="2497835"/>
              <a:ext cx="154305" cy="1083945"/>
            </a:xfrm>
            <a:custGeom>
              <a:avLst/>
              <a:gdLst/>
              <a:ahLst/>
              <a:cxnLst/>
              <a:rect l="l" t="t" r="r" b="b"/>
              <a:pathLst>
                <a:path w="154305" h="1083945">
                  <a:moveTo>
                    <a:pt x="153923" y="0"/>
                  </a:moveTo>
                  <a:lnTo>
                    <a:pt x="0" y="0"/>
                  </a:lnTo>
                  <a:lnTo>
                    <a:pt x="0" y="1083564"/>
                  </a:lnTo>
                  <a:lnTo>
                    <a:pt x="153923" y="1083564"/>
                  </a:lnTo>
                  <a:lnTo>
                    <a:pt x="153923" y="0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993135" y="3168395"/>
              <a:ext cx="155575" cy="413384"/>
            </a:xfrm>
            <a:custGeom>
              <a:avLst/>
              <a:gdLst/>
              <a:ahLst/>
              <a:cxnLst/>
              <a:rect l="l" t="t" r="r" b="b"/>
              <a:pathLst>
                <a:path w="155575" h="413385">
                  <a:moveTo>
                    <a:pt x="155447" y="0"/>
                  </a:moveTo>
                  <a:lnTo>
                    <a:pt x="0" y="0"/>
                  </a:lnTo>
                  <a:lnTo>
                    <a:pt x="0" y="413004"/>
                  </a:lnTo>
                  <a:lnTo>
                    <a:pt x="155447" y="413004"/>
                  </a:lnTo>
                  <a:lnTo>
                    <a:pt x="155447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189732" y="3220211"/>
              <a:ext cx="155575" cy="361315"/>
            </a:xfrm>
            <a:custGeom>
              <a:avLst/>
              <a:gdLst/>
              <a:ahLst/>
              <a:cxnLst/>
              <a:rect l="l" t="t" r="r" b="b"/>
              <a:pathLst>
                <a:path w="155575" h="361314">
                  <a:moveTo>
                    <a:pt x="155447" y="0"/>
                  </a:moveTo>
                  <a:lnTo>
                    <a:pt x="0" y="0"/>
                  </a:lnTo>
                  <a:lnTo>
                    <a:pt x="0" y="361188"/>
                  </a:lnTo>
                  <a:lnTo>
                    <a:pt x="155447" y="361188"/>
                  </a:lnTo>
                  <a:lnTo>
                    <a:pt x="155447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4273295" y="3529583"/>
              <a:ext cx="155575" cy="52069"/>
            </a:xfrm>
            <a:custGeom>
              <a:avLst/>
              <a:gdLst/>
              <a:ahLst/>
              <a:cxnLst/>
              <a:rect l="l" t="t" r="r" b="b"/>
              <a:pathLst>
                <a:path w="155575" h="52070">
                  <a:moveTo>
                    <a:pt x="155448" y="0"/>
                  </a:moveTo>
                  <a:lnTo>
                    <a:pt x="0" y="0"/>
                  </a:lnTo>
                  <a:lnTo>
                    <a:pt x="0" y="51815"/>
                  </a:lnTo>
                  <a:lnTo>
                    <a:pt x="155448" y="51815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4469892" y="3427475"/>
              <a:ext cx="155575" cy="154305"/>
            </a:xfrm>
            <a:custGeom>
              <a:avLst/>
              <a:gdLst/>
              <a:ahLst/>
              <a:cxnLst/>
              <a:rect l="l" t="t" r="r" b="b"/>
              <a:pathLst>
                <a:path w="155575" h="154304">
                  <a:moveTo>
                    <a:pt x="155448" y="0"/>
                  </a:moveTo>
                  <a:lnTo>
                    <a:pt x="0" y="0"/>
                  </a:lnTo>
                  <a:lnTo>
                    <a:pt x="0" y="153924"/>
                  </a:lnTo>
                  <a:lnTo>
                    <a:pt x="155448" y="153924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4666487" y="3529583"/>
              <a:ext cx="155575" cy="52069"/>
            </a:xfrm>
            <a:custGeom>
              <a:avLst/>
              <a:gdLst/>
              <a:ahLst/>
              <a:cxnLst/>
              <a:rect l="l" t="t" r="r" b="b"/>
              <a:pathLst>
                <a:path w="155575" h="52070">
                  <a:moveTo>
                    <a:pt x="155448" y="0"/>
                  </a:moveTo>
                  <a:lnTo>
                    <a:pt x="0" y="0"/>
                  </a:lnTo>
                  <a:lnTo>
                    <a:pt x="0" y="51815"/>
                  </a:lnTo>
                  <a:lnTo>
                    <a:pt x="155448" y="51815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5553456" y="2705099"/>
              <a:ext cx="155575" cy="876300"/>
            </a:xfrm>
            <a:custGeom>
              <a:avLst/>
              <a:gdLst/>
              <a:ahLst/>
              <a:cxnLst/>
              <a:rect l="l" t="t" r="r" b="b"/>
              <a:pathLst>
                <a:path w="155575" h="876300">
                  <a:moveTo>
                    <a:pt x="155448" y="0"/>
                  </a:moveTo>
                  <a:lnTo>
                    <a:pt x="0" y="0"/>
                  </a:lnTo>
                  <a:lnTo>
                    <a:pt x="0" y="876300"/>
                  </a:lnTo>
                  <a:lnTo>
                    <a:pt x="155448" y="876300"/>
                  </a:lnTo>
                  <a:lnTo>
                    <a:pt x="155448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5751575" y="2240279"/>
              <a:ext cx="154305" cy="1341120"/>
            </a:xfrm>
            <a:custGeom>
              <a:avLst/>
              <a:gdLst/>
              <a:ahLst/>
              <a:cxnLst/>
              <a:rect l="l" t="t" r="r" b="b"/>
              <a:pathLst>
                <a:path w="154304" h="1341120">
                  <a:moveTo>
                    <a:pt x="153924" y="0"/>
                  </a:moveTo>
                  <a:lnTo>
                    <a:pt x="0" y="0"/>
                  </a:lnTo>
                  <a:lnTo>
                    <a:pt x="0" y="1341120"/>
                  </a:lnTo>
                  <a:lnTo>
                    <a:pt x="153924" y="1341120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5948172" y="3375659"/>
              <a:ext cx="154305" cy="205740"/>
            </a:xfrm>
            <a:custGeom>
              <a:avLst/>
              <a:gdLst/>
              <a:ahLst/>
              <a:cxnLst/>
              <a:rect l="l" t="t" r="r" b="b"/>
              <a:pathLst>
                <a:path w="154304" h="205739">
                  <a:moveTo>
                    <a:pt x="153924" y="0"/>
                  </a:moveTo>
                  <a:lnTo>
                    <a:pt x="0" y="0"/>
                  </a:lnTo>
                  <a:lnTo>
                    <a:pt x="0" y="205739"/>
                  </a:lnTo>
                  <a:lnTo>
                    <a:pt x="153924" y="205739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6144768" y="2859023"/>
              <a:ext cx="154305" cy="722630"/>
            </a:xfrm>
            <a:custGeom>
              <a:avLst/>
              <a:gdLst/>
              <a:ahLst/>
              <a:cxnLst/>
              <a:rect l="l" t="t" r="r" b="b"/>
              <a:pathLst>
                <a:path w="154304" h="722629">
                  <a:moveTo>
                    <a:pt x="153924" y="0"/>
                  </a:moveTo>
                  <a:lnTo>
                    <a:pt x="0" y="0"/>
                  </a:lnTo>
                  <a:lnTo>
                    <a:pt x="0" y="722376"/>
                  </a:lnTo>
                  <a:lnTo>
                    <a:pt x="153924" y="722376"/>
                  </a:lnTo>
                  <a:lnTo>
                    <a:pt x="153924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5059680" y="2756915"/>
              <a:ext cx="1435735" cy="824865"/>
            </a:xfrm>
            <a:custGeom>
              <a:avLst/>
              <a:gdLst/>
              <a:ahLst/>
              <a:cxnLst/>
              <a:rect l="l" t="t" r="r" b="b"/>
              <a:pathLst>
                <a:path w="1435735" h="824864">
                  <a:moveTo>
                    <a:pt x="155448" y="566928"/>
                  </a:moveTo>
                  <a:lnTo>
                    <a:pt x="0" y="566928"/>
                  </a:lnTo>
                  <a:lnTo>
                    <a:pt x="0" y="824484"/>
                  </a:lnTo>
                  <a:lnTo>
                    <a:pt x="155448" y="824484"/>
                  </a:lnTo>
                  <a:lnTo>
                    <a:pt x="155448" y="566928"/>
                  </a:lnTo>
                  <a:close/>
                </a:path>
                <a:path w="1435735" h="824864">
                  <a:moveTo>
                    <a:pt x="1435608" y="0"/>
                  </a:moveTo>
                  <a:lnTo>
                    <a:pt x="1281684" y="0"/>
                  </a:lnTo>
                  <a:lnTo>
                    <a:pt x="1281684" y="824484"/>
                  </a:lnTo>
                  <a:lnTo>
                    <a:pt x="1435608" y="824484"/>
                  </a:lnTo>
                  <a:lnTo>
                    <a:pt x="1435608" y="0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262127" y="3581399"/>
              <a:ext cx="6403975" cy="0"/>
            </a:xfrm>
            <a:custGeom>
              <a:avLst/>
              <a:gdLst/>
              <a:ahLst/>
              <a:cxnLst/>
              <a:rect l="l" t="t" r="r" b="b"/>
              <a:pathLst>
                <a:path w="6403975" h="0">
                  <a:moveTo>
                    <a:pt x="0" y="0"/>
                  </a:moveTo>
                  <a:lnTo>
                    <a:pt x="6403848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 descr=""/>
          <p:cNvSpPr txBox="1"/>
          <p:nvPr/>
        </p:nvSpPr>
        <p:spPr>
          <a:xfrm>
            <a:off x="1691385" y="2348610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3014852" y="2916173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5534025" y="245160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410362" y="2657678"/>
            <a:ext cx="39306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13</a:t>
            </a:r>
            <a:r>
              <a:rPr dirty="0" sz="1200" spc="-12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3211829" y="2967608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4492497" y="3173983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 descr=""/>
          <p:cNvSpPr txBox="1"/>
          <p:nvPr/>
        </p:nvSpPr>
        <p:spPr>
          <a:xfrm>
            <a:off x="846531" y="3122422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2127630" y="3276676"/>
            <a:ext cx="11048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 descr=""/>
          <p:cNvSpPr txBox="1"/>
          <p:nvPr/>
        </p:nvSpPr>
        <p:spPr>
          <a:xfrm>
            <a:off x="4295902" y="3276676"/>
            <a:ext cx="50355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5765" algn="l"/>
              </a:tabLst>
            </a:pPr>
            <a:r>
              <a:rPr dirty="0" sz="1200" spc="-50">
                <a:solidFill>
                  <a:srgbClr val="0A86FF"/>
                </a:solidFill>
                <a:latin typeface="Arial"/>
                <a:cs typeface="Arial"/>
              </a:rPr>
              <a:t>1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	</a:t>
            </a:r>
            <a:r>
              <a:rPr dirty="0" sz="1200" spc="-50">
                <a:solidFill>
                  <a:srgbClr val="0A86FF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5970270" y="3122422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 descr=""/>
          <p:cNvSpPr txBox="1"/>
          <p:nvPr/>
        </p:nvSpPr>
        <p:spPr>
          <a:xfrm>
            <a:off x="1043432" y="2967608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 descr=""/>
          <p:cNvSpPr txBox="1"/>
          <p:nvPr/>
        </p:nvSpPr>
        <p:spPr>
          <a:xfrm>
            <a:off x="2281554" y="2606420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 descr=""/>
          <p:cNvSpPr txBox="1"/>
          <p:nvPr/>
        </p:nvSpPr>
        <p:spPr>
          <a:xfrm>
            <a:off x="4886071" y="3328796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 descr=""/>
          <p:cNvSpPr txBox="1"/>
          <p:nvPr/>
        </p:nvSpPr>
        <p:spPr>
          <a:xfrm>
            <a:off x="6124194" y="2606420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1240027" y="3070301"/>
            <a:ext cx="11048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 descr=""/>
          <p:cNvSpPr txBox="1"/>
          <p:nvPr/>
        </p:nvSpPr>
        <p:spPr>
          <a:xfrm>
            <a:off x="2478151" y="224523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21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 descr=""/>
          <p:cNvSpPr txBox="1"/>
          <p:nvPr/>
        </p:nvSpPr>
        <p:spPr>
          <a:xfrm>
            <a:off x="3408426" y="3328796"/>
            <a:ext cx="50419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0</a:t>
            </a:r>
            <a:r>
              <a:rPr dirty="0" sz="1200" spc="100">
                <a:solidFill>
                  <a:srgbClr val="0A86FF"/>
                </a:solidFill>
                <a:latin typeface="Arial"/>
                <a:cs typeface="Arial"/>
              </a:rPr>
              <a:t>  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0</a:t>
            </a:r>
            <a:r>
              <a:rPr dirty="0" sz="1200" spc="100">
                <a:solidFill>
                  <a:srgbClr val="0A86FF"/>
                </a:solidFill>
                <a:latin typeface="Arial"/>
                <a:cs typeface="Arial"/>
              </a:rPr>
              <a:t>  </a:t>
            </a:r>
            <a:r>
              <a:rPr dirty="0" sz="1200" spc="-50">
                <a:solidFill>
                  <a:srgbClr val="0A86FF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5082666" y="3070301"/>
            <a:ext cx="110489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6320790" y="2503423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16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264668" y="3821074"/>
            <a:ext cx="1233170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 indent="635">
              <a:lnSpc>
                <a:spcPct val="95600"/>
              </a:lnSpc>
              <a:spcBef>
                <a:spcPts val="160"/>
              </a:spcBef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discriminated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against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to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 descr=""/>
          <p:cNvSpPr txBox="1"/>
          <p:nvPr/>
        </p:nvSpPr>
        <p:spPr>
          <a:xfrm>
            <a:off x="302768" y="3646423"/>
            <a:ext cx="2540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Senior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colleague</a:t>
            </a:r>
            <a:r>
              <a:rPr dirty="0" sz="1200" spc="3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Patient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complained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1621663" y="3821074"/>
            <a:ext cx="1123315" cy="38354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60655" marR="5080" indent="-148590">
              <a:lnSpc>
                <a:spcPts val="1380"/>
              </a:lnSpc>
              <a:spcBef>
                <a:spcPts val="195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to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 descr=""/>
          <p:cNvSpPr txBox="1"/>
          <p:nvPr/>
        </p:nvSpPr>
        <p:spPr>
          <a:xfrm>
            <a:off x="2851785" y="3646423"/>
            <a:ext cx="1225550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 indent="635">
              <a:lnSpc>
                <a:spcPct val="95600"/>
              </a:lnSpc>
              <a:spcBef>
                <a:spcPts val="160"/>
              </a:spcBef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Colleague complained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about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me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my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 descr=""/>
          <p:cNvSpPr txBox="1"/>
          <p:nvPr/>
        </p:nvSpPr>
        <p:spPr>
          <a:xfrm>
            <a:off x="4099052" y="3646423"/>
            <a:ext cx="1292860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Had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performance measures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disciplinary</a:t>
            </a:r>
            <a:r>
              <a:rPr dirty="0" sz="1200" spc="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action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5392673" y="3646423"/>
            <a:ext cx="1225550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Considered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leaving</a:t>
            </a:r>
            <a:r>
              <a:rPr dirty="0" sz="12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left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due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racial discrimination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 descr=""/>
          <p:cNvSpPr/>
          <p:nvPr/>
        </p:nvSpPr>
        <p:spPr>
          <a:xfrm>
            <a:off x="499872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 descr=""/>
          <p:cNvSpPr/>
          <p:nvPr/>
        </p:nvSpPr>
        <p:spPr>
          <a:xfrm>
            <a:off x="1420367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DF6A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 descr=""/>
          <p:cNvSpPr/>
          <p:nvPr/>
        </p:nvSpPr>
        <p:spPr>
          <a:xfrm>
            <a:off x="2333244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 descr=""/>
          <p:cNvSpPr/>
          <p:nvPr/>
        </p:nvSpPr>
        <p:spPr>
          <a:xfrm>
            <a:off x="4099559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 descr=""/>
          <p:cNvSpPr/>
          <p:nvPr/>
        </p:nvSpPr>
        <p:spPr>
          <a:xfrm>
            <a:off x="5451347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F5C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 descr=""/>
          <p:cNvSpPr txBox="1"/>
          <p:nvPr/>
        </p:nvSpPr>
        <p:spPr>
          <a:xfrm>
            <a:off x="358546" y="923620"/>
            <a:ext cx="6044565" cy="12725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minority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were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more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likely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that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they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Arial"/>
                <a:cs typeface="Arial"/>
              </a:rPr>
              <a:t>considered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leaving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role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due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past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year.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Arial"/>
              <a:cs typeface="Arial"/>
            </a:endParaRPr>
          </a:p>
          <a:p>
            <a:pPr marL="250190">
              <a:lnSpc>
                <a:spcPct val="100000"/>
              </a:lnSpc>
              <a:tabLst>
                <a:tab pos="1171575" algn="l"/>
                <a:tab pos="2084705" algn="l"/>
                <a:tab pos="3851275" algn="l"/>
                <a:tab pos="5203190" algn="l"/>
              </a:tabLst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Asian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Black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British/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Irish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White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other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Arial"/>
              <a:cs typeface="Arial"/>
            </a:endParaRPr>
          </a:p>
          <a:p>
            <a:pPr marL="1541780">
              <a:lnSpc>
                <a:spcPct val="100000"/>
              </a:lnSpc>
              <a:spcBef>
                <a:spcPts val="5"/>
              </a:spcBef>
              <a:tabLst>
                <a:tab pos="5384165" algn="l"/>
              </a:tabLst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26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	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26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11886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Impacts</a:t>
            </a:r>
            <a:r>
              <a:rPr dirty="0" spc="-30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/>
              <a:t>racial</a:t>
            </a:r>
            <a:r>
              <a:rPr dirty="0" spc="-50"/>
              <a:t> </a:t>
            </a:r>
            <a:r>
              <a:rPr dirty="0" spc="-10"/>
              <a:t>discrimination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58546" y="883361"/>
            <a:ext cx="6090920" cy="6673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127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shared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recent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experience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perceived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discrimination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or </a:t>
            </a:r>
            <a:r>
              <a:rPr dirty="0" sz="1400">
                <a:latin typeface="Arial"/>
                <a:cs typeface="Arial"/>
              </a:rPr>
              <a:t>harassment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based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on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background.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Most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that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most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recent </a:t>
            </a:r>
            <a:r>
              <a:rPr dirty="0" sz="1400">
                <a:latin typeface="Arial"/>
                <a:cs typeface="Arial"/>
              </a:rPr>
              <a:t>instance</a:t>
            </a:r>
            <a:r>
              <a:rPr dirty="0" sz="1400" spc="-7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involved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subtle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underhanded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comments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actions.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4307696" y="2477103"/>
            <a:ext cx="1552575" cy="1562100"/>
            <a:chOff x="4307696" y="2477103"/>
            <a:chExt cx="1552575" cy="1562100"/>
          </a:xfrm>
        </p:grpSpPr>
        <p:sp>
          <p:nvSpPr>
            <p:cNvPr id="5" name="object 5" descr=""/>
            <p:cNvSpPr/>
            <p:nvPr/>
          </p:nvSpPr>
          <p:spPr>
            <a:xfrm>
              <a:off x="5088636" y="2667126"/>
              <a:ext cx="771525" cy="924560"/>
            </a:xfrm>
            <a:custGeom>
              <a:avLst/>
              <a:gdLst/>
              <a:ahLst/>
              <a:cxnLst/>
              <a:rect l="l" t="t" r="r" b="b"/>
              <a:pathLst>
                <a:path w="771525" h="924560">
                  <a:moveTo>
                    <a:pt x="495808" y="0"/>
                  </a:moveTo>
                  <a:lnTo>
                    <a:pt x="0" y="590804"/>
                  </a:lnTo>
                  <a:lnTo>
                    <a:pt x="695578" y="924179"/>
                  </a:lnTo>
                  <a:lnTo>
                    <a:pt x="714878" y="880498"/>
                  </a:lnTo>
                  <a:lnTo>
                    <a:pt x="731299" y="836163"/>
                  </a:lnTo>
                  <a:lnTo>
                    <a:pt x="744867" y="791296"/>
                  </a:lnTo>
                  <a:lnTo>
                    <a:pt x="755610" y="746020"/>
                  </a:lnTo>
                  <a:lnTo>
                    <a:pt x="763554" y="700454"/>
                  </a:lnTo>
                  <a:lnTo>
                    <a:pt x="768724" y="654723"/>
                  </a:lnTo>
                  <a:lnTo>
                    <a:pt x="771148" y="608948"/>
                  </a:lnTo>
                  <a:lnTo>
                    <a:pt x="770852" y="563251"/>
                  </a:lnTo>
                  <a:lnTo>
                    <a:pt x="767861" y="517753"/>
                  </a:lnTo>
                  <a:lnTo>
                    <a:pt x="762203" y="472578"/>
                  </a:lnTo>
                  <a:lnTo>
                    <a:pt x="753903" y="427847"/>
                  </a:lnTo>
                  <a:lnTo>
                    <a:pt x="742989" y="383681"/>
                  </a:lnTo>
                  <a:lnTo>
                    <a:pt x="729485" y="340204"/>
                  </a:lnTo>
                  <a:lnTo>
                    <a:pt x="713419" y="297536"/>
                  </a:lnTo>
                  <a:lnTo>
                    <a:pt x="694817" y="255801"/>
                  </a:lnTo>
                  <a:lnTo>
                    <a:pt x="673706" y="215120"/>
                  </a:lnTo>
                  <a:lnTo>
                    <a:pt x="650111" y="175614"/>
                  </a:lnTo>
                  <a:lnTo>
                    <a:pt x="624059" y="137407"/>
                  </a:lnTo>
                  <a:lnTo>
                    <a:pt x="595576" y="100620"/>
                  </a:lnTo>
                  <a:lnTo>
                    <a:pt x="564689" y="65375"/>
                  </a:lnTo>
                  <a:lnTo>
                    <a:pt x="531424" y="31794"/>
                  </a:lnTo>
                  <a:lnTo>
                    <a:pt x="495808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088636" y="3257930"/>
              <a:ext cx="695960" cy="654685"/>
            </a:xfrm>
            <a:custGeom>
              <a:avLst/>
              <a:gdLst/>
              <a:ahLst/>
              <a:cxnLst/>
              <a:rect l="l" t="t" r="r" b="b"/>
              <a:pathLst>
                <a:path w="695960" h="654685">
                  <a:moveTo>
                    <a:pt x="0" y="0"/>
                  </a:moveTo>
                  <a:lnTo>
                    <a:pt x="408686" y="654202"/>
                  </a:lnTo>
                  <a:lnTo>
                    <a:pt x="449155" y="627100"/>
                  </a:lnTo>
                  <a:lnTo>
                    <a:pt x="487695" y="597613"/>
                  </a:lnTo>
                  <a:lnTo>
                    <a:pt x="524213" y="565848"/>
                  </a:lnTo>
                  <a:lnTo>
                    <a:pt x="558614" y="531912"/>
                  </a:lnTo>
                  <a:lnTo>
                    <a:pt x="590805" y="495910"/>
                  </a:lnTo>
                  <a:lnTo>
                    <a:pt x="620691" y="457948"/>
                  </a:lnTo>
                  <a:lnTo>
                    <a:pt x="648178" y="418134"/>
                  </a:lnTo>
                  <a:lnTo>
                    <a:pt x="673172" y="376574"/>
                  </a:lnTo>
                  <a:lnTo>
                    <a:pt x="695578" y="3333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088636" y="3257930"/>
              <a:ext cx="695960" cy="654685"/>
            </a:xfrm>
            <a:custGeom>
              <a:avLst/>
              <a:gdLst/>
              <a:ahLst/>
              <a:cxnLst/>
              <a:rect l="l" t="t" r="r" b="b"/>
              <a:pathLst>
                <a:path w="695960" h="654685">
                  <a:moveTo>
                    <a:pt x="695578" y="333375"/>
                  </a:moveTo>
                  <a:lnTo>
                    <a:pt x="673172" y="376574"/>
                  </a:lnTo>
                  <a:lnTo>
                    <a:pt x="648178" y="418134"/>
                  </a:lnTo>
                  <a:lnTo>
                    <a:pt x="620691" y="457948"/>
                  </a:lnTo>
                  <a:lnTo>
                    <a:pt x="590805" y="495910"/>
                  </a:lnTo>
                  <a:lnTo>
                    <a:pt x="558614" y="531912"/>
                  </a:lnTo>
                  <a:lnTo>
                    <a:pt x="524213" y="565848"/>
                  </a:lnTo>
                  <a:lnTo>
                    <a:pt x="487695" y="597613"/>
                  </a:lnTo>
                  <a:lnTo>
                    <a:pt x="449155" y="627100"/>
                  </a:lnTo>
                  <a:lnTo>
                    <a:pt x="408686" y="654202"/>
                  </a:lnTo>
                  <a:lnTo>
                    <a:pt x="0" y="0"/>
                  </a:lnTo>
                  <a:lnTo>
                    <a:pt x="695578" y="333375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317221" y="2486628"/>
              <a:ext cx="1267460" cy="1543050"/>
            </a:xfrm>
            <a:custGeom>
              <a:avLst/>
              <a:gdLst/>
              <a:ahLst/>
              <a:cxnLst/>
              <a:rect l="l" t="t" r="r" b="b"/>
              <a:pathLst>
                <a:path w="1267460" h="1543050">
                  <a:moveTo>
                    <a:pt x="777504" y="0"/>
                  </a:moveTo>
                  <a:lnTo>
                    <a:pt x="729747" y="1093"/>
                  </a:lnTo>
                  <a:lnTo>
                    <a:pt x="682070" y="5146"/>
                  </a:lnTo>
                  <a:lnTo>
                    <a:pt x="634617" y="12170"/>
                  </a:lnTo>
                  <a:lnTo>
                    <a:pt x="587530" y="22175"/>
                  </a:lnTo>
                  <a:lnTo>
                    <a:pt x="540953" y="35169"/>
                  </a:lnTo>
                  <a:lnTo>
                    <a:pt x="495028" y="51164"/>
                  </a:lnTo>
                  <a:lnTo>
                    <a:pt x="449900" y="70170"/>
                  </a:lnTo>
                  <a:lnTo>
                    <a:pt x="405710" y="92196"/>
                  </a:lnTo>
                  <a:lnTo>
                    <a:pt x="362601" y="117252"/>
                  </a:lnTo>
                  <a:lnTo>
                    <a:pt x="322046" y="144381"/>
                  </a:lnTo>
                  <a:lnTo>
                    <a:pt x="283750" y="173607"/>
                  </a:lnTo>
                  <a:lnTo>
                    <a:pt x="247742" y="204804"/>
                  </a:lnTo>
                  <a:lnTo>
                    <a:pt x="214052" y="237848"/>
                  </a:lnTo>
                  <a:lnTo>
                    <a:pt x="182707" y="272615"/>
                  </a:lnTo>
                  <a:lnTo>
                    <a:pt x="153737" y="308980"/>
                  </a:lnTo>
                  <a:lnTo>
                    <a:pt x="127170" y="346818"/>
                  </a:lnTo>
                  <a:lnTo>
                    <a:pt x="103034" y="386006"/>
                  </a:lnTo>
                  <a:lnTo>
                    <a:pt x="81360" y="426418"/>
                  </a:lnTo>
                  <a:lnTo>
                    <a:pt x="62175" y="467930"/>
                  </a:lnTo>
                  <a:lnTo>
                    <a:pt x="45508" y="510417"/>
                  </a:lnTo>
                  <a:lnTo>
                    <a:pt x="31388" y="553755"/>
                  </a:lnTo>
                  <a:lnTo>
                    <a:pt x="19844" y="597820"/>
                  </a:lnTo>
                  <a:lnTo>
                    <a:pt x="10904" y="642487"/>
                  </a:lnTo>
                  <a:lnTo>
                    <a:pt x="4598" y="687631"/>
                  </a:lnTo>
                  <a:lnTo>
                    <a:pt x="953" y="733128"/>
                  </a:lnTo>
                  <a:lnTo>
                    <a:pt x="0" y="778853"/>
                  </a:lnTo>
                  <a:lnTo>
                    <a:pt x="1765" y="824683"/>
                  </a:lnTo>
                  <a:lnTo>
                    <a:pt x="6279" y="870491"/>
                  </a:lnTo>
                  <a:lnTo>
                    <a:pt x="13569" y="916155"/>
                  </a:lnTo>
                  <a:lnTo>
                    <a:pt x="23665" y="961549"/>
                  </a:lnTo>
                  <a:lnTo>
                    <a:pt x="36596" y="1006548"/>
                  </a:lnTo>
                  <a:lnTo>
                    <a:pt x="52390" y="1051029"/>
                  </a:lnTo>
                  <a:lnTo>
                    <a:pt x="71075" y="1094867"/>
                  </a:lnTo>
                  <a:lnTo>
                    <a:pt x="92682" y="1137937"/>
                  </a:lnTo>
                  <a:lnTo>
                    <a:pt x="117237" y="1180115"/>
                  </a:lnTo>
                  <a:lnTo>
                    <a:pt x="144381" y="1220680"/>
                  </a:lnTo>
                  <a:lnTo>
                    <a:pt x="173619" y="1258985"/>
                  </a:lnTo>
                  <a:lnTo>
                    <a:pt x="204828" y="1295001"/>
                  </a:lnTo>
                  <a:lnTo>
                    <a:pt x="237883" y="1328699"/>
                  </a:lnTo>
                  <a:lnTo>
                    <a:pt x="272660" y="1360051"/>
                  </a:lnTo>
                  <a:lnTo>
                    <a:pt x="309033" y="1389027"/>
                  </a:lnTo>
                  <a:lnTo>
                    <a:pt x="346879" y="1415600"/>
                  </a:lnTo>
                  <a:lnTo>
                    <a:pt x="386072" y="1439740"/>
                  </a:lnTo>
                  <a:lnTo>
                    <a:pt x="426489" y="1461418"/>
                  </a:lnTo>
                  <a:lnTo>
                    <a:pt x="468005" y="1480606"/>
                  </a:lnTo>
                  <a:lnTo>
                    <a:pt x="510495" y="1497275"/>
                  </a:lnTo>
                  <a:lnTo>
                    <a:pt x="553835" y="1511397"/>
                  </a:lnTo>
                  <a:lnTo>
                    <a:pt x="597901" y="1522942"/>
                  </a:lnTo>
                  <a:lnTo>
                    <a:pt x="642567" y="1531882"/>
                  </a:lnTo>
                  <a:lnTo>
                    <a:pt x="687709" y="1538188"/>
                  </a:lnTo>
                  <a:lnTo>
                    <a:pt x="733203" y="1541832"/>
                  </a:lnTo>
                  <a:lnTo>
                    <a:pt x="778925" y="1542784"/>
                  </a:lnTo>
                  <a:lnTo>
                    <a:pt x="824749" y="1541017"/>
                  </a:lnTo>
                  <a:lnTo>
                    <a:pt x="870552" y="1536500"/>
                  </a:lnTo>
                  <a:lnTo>
                    <a:pt x="916208" y="1529206"/>
                  </a:lnTo>
                  <a:lnTo>
                    <a:pt x="961593" y="1519106"/>
                  </a:lnTo>
                  <a:lnTo>
                    <a:pt x="1006583" y="1506170"/>
                  </a:lnTo>
                  <a:lnTo>
                    <a:pt x="1051054" y="1490371"/>
                  </a:lnTo>
                  <a:lnTo>
                    <a:pt x="1094879" y="1471680"/>
                  </a:lnTo>
                  <a:lnTo>
                    <a:pt x="1137937" y="1450067"/>
                  </a:lnTo>
                  <a:lnTo>
                    <a:pt x="1180100" y="1425504"/>
                  </a:lnTo>
                  <a:lnTo>
                    <a:pt x="771414" y="771302"/>
                  </a:lnTo>
                  <a:lnTo>
                    <a:pt x="1267222" y="180498"/>
                  </a:lnTo>
                  <a:lnTo>
                    <a:pt x="1228023" y="149687"/>
                  </a:lnTo>
                  <a:lnTo>
                    <a:pt x="1187331" y="121727"/>
                  </a:lnTo>
                  <a:lnTo>
                    <a:pt x="1145288" y="96627"/>
                  </a:lnTo>
                  <a:lnTo>
                    <a:pt x="1102038" y="74397"/>
                  </a:lnTo>
                  <a:lnTo>
                    <a:pt x="1057724" y="55048"/>
                  </a:lnTo>
                  <a:lnTo>
                    <a:pt x="1012489" y="38589"/>
                  </a:lnTo>
                  <a:lnTo>
                    <a:pt x="966476" y="25030"/>
                  </a:lnTo>
                  <a:lnTo>
                    <a:pt x="919828" y="14382"/>
                  </a:lnTo>
                  <a:lnTo>
                    <a:pt x="872688" y="6654"/>
                  </a:lnTo>
                  <a:lnTo>
                    <a:pt x="825199" y="1857"/>
                  </a:lnTo>
                  <a:lnTo>
                    <a:pt x="777504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317221" y="2486628"/>
              <a:ext cx="1267460" cy="1543050"/>
            </a:xfrm>
            <a:custGeom>
              <a:avLst/>
              <a:gdLst/>
              <a:ahLst/>
              <a:cxnLst/>
              <a:rect l="l" t="t" r="r" b="b"/>
              <a:pathLst>
                <a:path w="1267460" h="1543050">
                  <a:moveTo>
                    <a:pt x="1180100" y="1425504"/>
                  </a:moveTo>
                  <a:lnTo>
                    <a:pt x="1137937" y="1450067"/>
                  </a:lnTo>
                  <a:lnTo>
                    <a:pt x="1094879" y="1471680"/>
                  </a:lnTo>
                  <a:lnTo>
                    <a:pt x="1051054" y="1490371"/>
                  </a:lnTo>
                  <a:lnTo>
                    <a:pt x="1006583" y="1506170"/>
                  </a:lnTo>
                  <a:lnTo>
                    <a:pt x="961593" y="1519106"/>
                  </a:lnTo>
                  <a:lnTo>
                    <a:pt x="916208" y="1529206"/>
                  </a:lnTo>
                  <a:lnTo>
                    <a:pt x="870552" y="1536500"/>
                  </a:lnTo>
                  <a:lnTo>
                    <a:pt x="824749" y="1541017"/>
                  </a:lnTo>
                  <a:lnTo>
                    <a:pt x="778925" y="1542784"/>
                  </a:lnTo>
                  <a:lnTo>
                    <a:pt x="733203" y="1541832"/>
                  </a:lnTo>
                  <a:lnTo>
                    <a:pt x="687709" y="1538188"/>
                  </a:lnTo>
                  <a:lnTo>
                    <a:pt x="642567" y="1531882"/>
                  </a:lnTo>
                  <a:lnTo>
                    <a:pt x="597901" y="1522942"/>
                  </a:lnTo>
                  <a:lnTo>
                    <a:pt x="553835" y="1511397"/>
                  </a:lnTo>
                  <a:lnTo>
                    <a:pt x="510495" y="1497275"/>
                  </a:lnTo>
                  <a:lnTo>
                    <a:pt x="468005" y="1480606"/>
                  </a:lnTo>
                  <a:lnTo>
                    <a:pt x="426489" y="1461418"/>
                  </a:lnTo>
                  <a:lnTo>
                    <a:pt x="386072" y="1439740"/>
                  </a:lnTo>
                  <a:lnTo>
                    <a:pt x="346879" y="1415600"/>
                  </a:lnTo>
                  <a:lnTo>
                    <a:pt x="309033" y="1389027"/>
                  </a:lnTo>
                  <a:lnTo>
                    <a:pt x="272660" y="1360051"/>
                  </a:lnTo>
                  <a:lnTo>
                    <a:pt x="237883" y="1328699"/>
                  </a:lnTo>
                  <a:lnTo>
                    <a:pt x="204828" y="1295001"/>
                  </a:lnTo>
                  <a:lnTo>
                    <a:pt x="173619" y="1258985"/>
                  </a:lnTo>
                  <a:lnTo>
                    <a:pt x="144381" y="1220680"/>
                  </a:lnTo>
                  <a:lnTo>
                    <a:pt x="117237" y="1180115"/>
                  </a:lnTo>
                  <a:lnTo>
                    <a:pt x="92682" y="1137937"/>
                  </a:lnTo>
                  <a:lnTo>
                    <a:pt x="71075" y="1094867"/>
                  </a:lnTo>
                  <a:lnTo>
                    <a:pt x="52390" y="1051029"/>
                  </a:lnTo>
                  <a:lnTo>
                    <a:pt x="36596" y="1006548"/>
                  </a:lnTo>
                  <a:lnTo>
                    <a:pt x="23665" y="961549"/>
                  </a:lnTo>
                  <a:lnTo>
                    <a:pt x="13569" y="916155"/>
                  </a:lnTo>
                  <a:lnTo>
                    <a:pt x="6279" y="870491"/>
                  </a:lnTo>
                  <a:lnTo>
                    <a:pt x="1765" y="824683"/>
                  </a:lnTo>
                  <a:lnTo>
                    <a:pt x="0" y="778853"/>
                  </a:lnTo>
                  <a:lnTo>
                    <a:pt x="953" y="733128"/>
                  </a:lnTo>
                  <a:lnTo>
                    <a:pt x="4598" y="687631"/>
                  </a:lnTo>
                  <a:lnTo>
                    <a:pt x="10904" y="642487"/>
                  </a:lnTo>
                  <a:lnTo>
                    <a:pt x="19844" y="597820"/>
                  </a:lnTo>
                  <a:lnTo>
                    <a:pt x="31388" y="553755"/>
                  </a:lnTo>
                  <a:lnTo>
                    <a:pt x="45508" y="510417"/>
                  </a:lnTo>
                  <a:lnTo>
                    <a:pt x="62175" y="467930"/>
                  </a:lnTo>
                  <a:lnTo>
                    <a:pt x="81360" y="426418"/>
                  </a:lnTo>
                  <a:lnTo>
                    <a:pt x="103034" y="386006"/>
                  </a:lnTo>
                  <a:lnTo>
                    <a:pt x="127170" y="346818"/>
                  </a:lnTo>
                  <a:lnTo>
                    <a:pt x="153737" y="308980"/>
                  </a:lnTo>
                  <a:lnTo>
                    <a:pt x="182707" y="272615"/>
                  </a:lnTo>
                  <a:lnTo>
                    <a:pt x="214052" y="237848"/>
                  </a:lnTo>
                  <a:lnTo>
                    <a:pt x="247742" y="204804"/>
                  </a:lnTo>
                  <a:lnTo>
                    <a:pt x="283750" y="173607"/>
                  </a:lnTo>
                  <a:lnTo>
                    <a:pt x="322046" y="144381"/>
                  </a:lnTo>
                  <a:lnTo>
                    <a:pt x="362601" y="117252"/>
                  </a:lnTo>
                  <a:lnTo>
                    <a:pt x="405710" y="92196"/>
                  </a:lnTo>
                  <a:lnTo>
                    <a:pt x="449900" y="70170"/>
                  </a:lnTo>
                  <a:lnTo>
                    <a:pt x="495028" y="51164"/>
                  </a:lnTo>
                  <a:lnTo>
                    <a:pt x="540953" y="35169"/>
                  </a:lnTo>
                  <a:lnTo>
                    <a:pt x="587530" y="22175"/>
                  </a:lnTo>
                  <a:lnTo>
                    <a:pt x="634617" y="12170"/>
                  </a:lnTo>
                  <a:lnTo>
                    <a:pt x="682070" y="5146"/>
                  </a:lnTo>
                  <a:lnTo>
                    <a:pt x="729747" y="1093"/>
                  </a:lnTo>
                  <a:lnTo>
                    <a:pt x="777504" y="0"/>
                  </a:lnTo>
                  <a:lnTo>
                    <a:pt x="825199" y="1857"/>
                  </a:lnTo>
                  <a:lnTo>
                    <a:pt x="872688" y="6654"/>
                  </a:lnTo>
                  <a:lnTo>
                    <a:pt x="919828" y="14382"/>
                  </a:lnTo>
                  <a:lnTo>
                    <a:pt x="966476" y="25030"/>
                  </a:lnTo>
                  <a:lnTo>
                    <a:pt x="1012489" y="38589"/>
                  </a:lnTo>
                  <a:lnTo>
                    <a:pt x="1057724" y="55048"/>
                  </a:lnTo>
                  <a:lnTo>
                    <a:pt x="1102038" y="74397"/>
                  </a:lnTo>
                  <a:lnTo>
                    <a:pt x="1145288" y="96627"/>
                  </a:lnTo>
                  <a:lnTo>
                    <a:pt x="1187331" y="121727"/>
                  </a:lnTo>
                  <a:lnTo>
                    <a:pt x="1228023" y="149687"/>
                  </a:lnTo>
                  <a:lnTo>
                    <a:pt x="1267222" y="180498"/>
                  </a:lnTo>
                  <a:lnTo>
                    <a:pt x="771414" y="771302"/>
                  </a:lnTo>
                  <a:lnTo>
                    <a:pt x="1180100" y="1425504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925058" y="2574417"/>
            <a:ext cx="673100" cy="6756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 indent="635">
              <a:lnSpc>
                <a:spcPct val="95800"/>
              </a:lnSpc>
              <a:spcBef>
                <a:spcPts val="160"/>
              </a:spcBef>
            </a:pP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Direct comments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or</a:t>
            </a: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 actions,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21%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726938" y="3878072"/>
            <a:ext cx="920115" cy="515620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algn="ctr" marL="12700" marR="5080" indent="-1270">
              <a:lnSpc>
                <a:spcPct val="96000"/>
              </a:lnSpc>
              <a:spcBef>
                <a:spcPts val="155"/>
              </a:spcBef>
            </a:pP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Aggressive</a:t>
            </a:r>
            <a:r>
              <a:rPr dirty="0" sz="1100" spc="-5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35">
                <a:solidFill>
                  <a:srgbClr val="0A86FF"/>
                </a:solidFill>
                <a:latin typeface="Arial"/>
                <a:cs typeface="Arial"/>
              </a:rPr>
              <a:t>or </a:t>
            </a: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threatening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behaviour,</a:t>
            </a:r>
            <a:r>
              <a:rPr dirty="0" sz="1100" spc="-40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9%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375530" y="1725930"/>
            <a:ext cx="833119" cy="6756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 indent="1270">
              <a:lnSpc>
                <a:spcPct val="95800"/>
              </a:lnSpc>
              <a:spcBef>
                <a:spcPts val="160"/>
              </a:spcBef>
            </a:pP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Subtle</a:t>
            </a:r>
            <a:r>
              <a:rPr dirty="0" sz="1100" spc="-3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or </a:t>
            </a:r>
            <a:r>
              <a:rPr dirty="0" sz="1100" spc="-10">
                <a:solidFill>
                  <a:srgbClr val="0A86FF"/>
                </a:solidFill>
                <a:latin typeface="Arial"/>
                <a:cs typeface="Arial"/>
              </a:rPr>
              <a:t>underhand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comments</a:t>
            </a:r>
            <a:r>
              <a:rPr dirty="0" sz="1100" spc="-3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or </a:t>
            </a:r>
            <a:r>
              <a:rPr dirty="0" sz="1100">
                <a:solidFill>
                  <a:srgbClr val="0A86FF"/>
                </a:solidFill>
                <a:latin typeface="Arial"/>
                <a:cs typeface="Arial"/>
              </a:rPr>
              <a:t>actions,</a:t>
            </a:r>
            <a:r>
              <a:rPr dirty="0" sz="1100" spc="-50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0A86FF"/>
                </a:solidFill>
                <a:latin typeface="Arial"/>
                <a:cs typeface="Arial"/>
              </a:rPr>
              <a:t>70%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58546" y="1643888"/>
            <a:ext cx="3714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Examples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perceived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8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included: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58546" y="2070608"/>
            <a:ext cx="3172460" cy="1520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3675" indent="-181610">
              <a:lnSpc>
                <a:spcPct val="100000"/>
              </a:lnSpc>
              <a:spcBef>
                <a:spcPts val="100"/>
              </a:spcBef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slurs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/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stereotyping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spcBef>
                <a:spcPts val="5"/>
              </a:spcBef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being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undermined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put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down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not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being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listened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to,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treated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with</a:t>
            </a:r>
            <a:endParaRPr sz="1400">
              <a:latin typeface="Arial"/>
              <a:cs typeface="Arial"/>
            </a:endParaRPr>
          </a:p>
          <a:p>
            <a:pPr marL="193675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respect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promoted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buChar char="•"/>
              <a:tabLst>
                <a:tab pos="194310" algn="l"/>
              </a:tabLst>
            </a:pPr>
            <a:r>
              <a:rPr dirty="0" sz="1400">
                <a:latin typeface="Arial"/>
                <a:cs typeface="Arial"/>
              </a:rPr>
              <a:t>patients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wanting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see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someone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else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People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said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this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led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them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to: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58546" y="3778097"/>
            <a:ext cx="3667125" cy="666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3675" indent="-181610">
              <a:lnSpc>
                <a:spcPct val="100000"/>
              </a:lnSpc>
              <a:spcBef>
                <a:spcPts val="100"/>
              </a:spcBef>
              <a:buChar char="•"/>
              <a:tabLst>
                <a:tab pos="194310" algn="l"/>
              </a:tabLst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feel</a:t>
            </a:r>
            <a:r>
              <a:rPr dirty="0" sz="1400" spc="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undervalued, unsupported,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demoralised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spcBef>
                <a:spcPts val="5"/>
              </a:spcBef>
              <a:buChar char="•"/>
              <a:tabLst>
                <a:tab pos="194310" algn="l"/>
              </a:tabLst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have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significant</a:t>
            </a:r>
            <a:r>
              <a:rPr dirty="0" sz="1400" spc="-7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mental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health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concerns</a:t>
            </a:r>
            <a:endParaRPr sz="1400">
              <a:latin typeface="Arial"/>
              <a:cs typeface="Arial"/>
            </a:endParaRPr>
          </a:p>
          <a:p>
            <a:pPr marL="193675" indent="-181610">
              <a:lnSpc>
                <a:spcPct val="100000"/>
              </a:lnSpc>
              <a:buChar char="•"/>
              <a:tabLst>
                <a:tab pos="194310" algn="l"/>
              </a:tabLst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leave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job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or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go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on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sick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leave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531304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Examples</a:t>
            </a:r>
            <a:r>
              <a:rPr dirty="0" spc="-20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 spc="-10"/>
              <a:t>discrimination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58546" y="1039113"/>
            <a:ext cx="6256020" cy="32277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198755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“Hardly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any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BAME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staff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certain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roles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at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higher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levels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despite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people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trying.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feel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less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confident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speaking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at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meetings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as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fear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would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say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something</a:t>
            </a:r>
            <a:r>
              <a:rPr dirty="0" sz="1400" spc="-7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that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will prove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people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that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they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are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right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saying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am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not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good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enough.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am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constantly</a:t>
            </a:r>
            <a:r>
              <a:rPr dirty="0" sz="1400" spc="-5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400" spc="-4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fear</a:t>
            </a:r>
            <a:r>
              <a:rPr dirty="0" sz="1400" spc="-2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that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will be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let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go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because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they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will</a:t>
            </a:r>
            <a:r>
              <a:rPr dirty="0" sz="1400" spc="-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find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someone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better.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feel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unsupported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cannot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ask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for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help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fear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of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being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seen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as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useless.”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“My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boss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treated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me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badly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got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rid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of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replaced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me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with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 newly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qualified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nurses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due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my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religious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ethnic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background.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approached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the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lead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nurse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but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did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not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allow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me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discuss.</a:t>
            </a:r>
            <a:r>
              <a:rPr dirty="0" sz="1400" spc="-7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Treated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me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differently.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So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changed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my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role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AD2373"/>
                </a:solidFill>
                <a:latin typeface="Arial"/>
                <a:cs typeface="Arial"/>
              </a:rPr>
              <a:t>left</a:t>
            </a:r>
            <a:r>
              <a:rPr dirty="0" sz="1400" spc="-30" b="1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25" b="1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AD2373"/>
                </a:solidFill>
                <a:latin typeface="Arial"/>
                <a:cs typeface="Arial"/>
              </a:rPr>
              <a:t>job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.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Boss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is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king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has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no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one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challenge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him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about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his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work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attitude.”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Arial"/>
              <a:cs typeface="Arial"/>
            </a:endParaRPr>
          </a:p>
          <a:p>
            <a:pPr marL="12700" marR="190500">
              <a:lnSpc>
                <a:spcPct val="100000"/>
              </a:lnSpc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“When</a:t>
            </a:r>
            <a:r>
              <a:rPr dirty="0" sz="1400" spc="-7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reporting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very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direct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racism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towards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me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was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told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leave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it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be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because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I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am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White,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no</a:t>
            </a:r>
            <a:r>
              <a:rPr dirty="0" sz="1400" spc="-2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one</a:t>
            </a:r>
            <a:r>
              <a:rPr dirty="0" sz="1400" spc="-2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would</a:t>
            </a:r>
            <a:r>
              <a:rPr dirty="0" sz="1400" spc="-6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believe</a:t>
            </a:r>
            <a:r>
              <a:rPr dirty="0" sz="1400" spc="-3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me</a:t>
            </a:r>
            <a:r>
              <a:rPr dirty="0" sz="1400" spc="-20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would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lose.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There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was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video!”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0583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Reporting</a:t>
            </a:r>
            <a:r>
              <a:rPr dirty="0" spc="-50"/>
              <a:t> </a:t>
            </a:r>
            <a:r>
              <a:rPr dirty="0"/>
              <a:t>racial</a:t>
            </a:r>
            <a:r>
              <a:rPr dirty="0" spc="-40"/>
              <a:t> </a:t>
            </a:r>
            <a:r>
              <a:rPr dirty="0" spc="-10"/>
              <a:t>discrimination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58546" y="974216"/>
            <a:ext cx="6311265" cy="666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127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who described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experiences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discrimination,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50">
                <a:latin typeface="Arial"/>
                <a:cs typeface="Arial"/>
              </a:rPr>
              <a:t>1</a:t>
            </a:r>
            <a:endParaRPr sz="1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4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someone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else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reported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most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recent</a:t>
            </a:r>
            <a:r>
              <a:rPr dirty="0" sz="1400" spc="-12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incident.</a:t>
            </a:r>
            <a:endParaRPr sz="1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buChar char="•"/>
              <a:tabLst>
                <a:tab pos="299085" algn="l"/>
                <a:tab pos="299720" algn="l"/>
              </a:tabLst>
            </a:pPr>
            <a:r>
              <a:rPr dirty="0" sz="1400">
                <a:latin typeface="Arial"/>
                <a:cs typeface="Arial"/>
              </a:rPr>
              <a:t>About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1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18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reported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it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it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was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dealt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with</a:t>
            </a:r>
            <a:r>
              <a:rPr dirty="0" sz="1400" spc="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well.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3500628" y="1880425"/>
            <a:ext cx="2787015" cy="2539365"/>
            <a:chOff x="3500628" y="1880425"/>
            <a:chExt cx="2787015" cy="2539365"/>
          </a:xfrm>
        </p:grpSpPr>
        <p:sp>
          <p:nvSpPr>
            <p:cNvPr id="5" name="object 5" descr=""/>
            <p:cNvSpPr/>
            <p:nvPr/>
          </p:nvSpPr>
          <p:spPr>
            <a:xfrm>
              <a:off x="3542538" y="1937765"/>
              <a:ext cx="2745105" cy="2425065"/>
            </a:xfrm>
            <a:custGeom>
              <a:avLst/>
              <a:gdLst/>
              <a:ahLst/>
              <a:cxnLst/>
              <a:rect l="l" t="t" r="r" b="b"/>
              <a:pathLst>
                <a:path w="2745104" h="2425065">
                  <a:moveTo>
                    <a:pt x="147828" y="2214372"/>
                  </a:moveTo>
                  <a:lnTo>
                    <a:pt x="0" y="2214372"/>
                  </a:lnTo>
                  <a:lnTo>
                    <a:pt x="0" y="2424684"/>
                  </a:lnTo>
                  <a:lnTo>
                    <a:pt x="147828" y="2424684"/>
                  </a:lnTo>
                  <a:lnTo>
                    <a:pt x="147828" y="2214372"/>
                  </a:lnTo>
                  <a:close/>
                </a:path>
                <a:path w="2745104" h="2425065">
                  <a:moveTo>
                    <a:pt x="147828" y="632460"/>
                  </a:moveTo>
                  <a:lnTo>
                    <a:pt x="0" y="632460"/>
                  </a:lnTo>
                  <a:lnTo>
                    <a:pt x="0" y="842772"/>
                  </a:lnTo>
                  <a:lnTo>
                    <a:pt x="147828" y="842772"/>
                  </a:lnTo>
                  <a:lnTo>
                    <a:pt x="147828" y="632460"/>
                  </a:lnTo>
                  <a:close/>
                </a:path>
                <a:path w="2745104" h="2425065">
                  <a:moveTo>
                    <a:pt x="294132" y="1897380"/>
                  </a:moveTo>
                  <a:lnTo>
                    <a:pt x="0" y="1897380"/>
                  </a:lnTo>
                  <a:lnTo>
                    <a:pt x="0" y="2109216"/>
                  </a:lnTo>
                  <a:lnTo>
                    <a:pt x="294132" y="2109216"/>
                  </a:lnTo>
                  <a:lnTo>
                    <a:pt x="294132" y="1897380"/>
                  </a:lnTo>
                  <a:close/>
                </a:path>
                <a:path w="2745104" h="2425065">
                  <a:moveTo>
                    <a:pt x="294132" y="0"/>
                  </a:moveTo>
                  <a:lnTo>
                    <a:pt x="0" y="0"/>
                  </a:lnTo>
                  <a:lnTo>
                    <a:pt x="0" y="210312"/>
                  </a:lnTo>
                  <a:lnTo>
                    <a:pt x="294132" y="210312"/>
                  </a:lnTo>
                  <a:lnTo>
                    <a:pt x="294132" y="0"/>
                  </a:lnTo>
                  <a:close/>
                </a:path>
                <a:path w="2745104" h="2425065">
                  <a:moveTo>
                    <a:pt x="637032" y="1581912"/>
                  </a:moveTo>
                  <a:lnTo>
                    <a:pt x="0" y="1581912"/>
                  </a:lnTo>
                  <a:lnTo>
                    <a:pt x="0" y="1792224"/>
                  </a:lnTo>
                  <a:lnTo>
                    <a:pt x="637032" y="1792224"/>
                  </a:lnTo>
                  <a:lnTo>
                    <a:pt x="637032" y="1581912"/>
                  </a:lnTo>
                  <a:close/>
                </a:path>
                <a:path w="2745104" h="2425065">
                  <a:moveTo>
                    <a:pt x="736092" y="315468"/>
                  </a:moveTo>
                  <a:lnTo>
                    <a:pt x="0" y="315468"/>
                  </a:lnTo>
                  <a:lnTo>
                    <a:pt x="0" y="527304"/>
                  </a:lnTo>
                  <a:lnTo>
                    <a:pt x="736092" y="527304"/>
                  </a:lnTo>
                  <a:lnTo>
                    <a:pt x="736092" y="315468"/>
                  </a:lnTo>
                  <a:close/>
                </a:path>
                <a:path w="2745104" h="2425065">
                  <a:moveTo>
                    <a:pt x="1716024" y="1264920"/>
                  </a:moveTo>
                  <a:lnTo>
                    <a:pt x="0" y="1264920"/>
                  </a:lnTo>
                  <a:lnTo>
                    <a:pt x="0" y="1476756"/>
                  </a:lnTo>
                  <a:lnTo>
                    <a:pt x="1716024" y="1476756"/>
                  </a:lnTo>
                  <a:lnTo>
                    <a:pt x="1716024" y="1264920"/>
                  </a:lnTo>
                  <a:close/>
                </a:path>
                <a:path w="2745104" h="2425065">
                  <a:moveTo>
                    <a:pt x="2744724" y="949452"/>
                  </a:moveTo>
                  <a:lnTo>
                    <a:pt x="0" y="949452"/>
                  </a:lnTo>
                  <a:lnTo>
                    <a:pt x="0" y="1159764"/>
                  </a:lnTo>
                  <a:lnTo>
                    <a:pt x="2744724" y="1159764"/>
                  </a:lnTo>
                  <a:lnTo>
                    <a:pt x="2744724" y="949452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3500628" y="1885188"/>
              <a:ext cx="43180" cy="2529840"/>
            </a:xfrm>
            <a:custGeom>
              <a:avLst/>
              <a:gdLst/>
              <a:ahLst/>
              <a:cxnLst/>
              <a:rect l="l" t="t" r="r" b="b"/>
              <a:pathLst>
                <a:path w="43179" h="2529840">
                  <a:moveTo>
                    <a:pt x="42672" y="2529840"/>
                  </a:moveTo>
                  <a:lnTo>
                    <a:pt x="42672" y="0"/>
                  </a:lnTo>
                </a:path>
                <a:path w="43179" h="2529840">
                  <a:moveTo>
                    <a:pt x="0" y="2529840"/>
                  </a:moveTo>
                  <a:lnTo>
                    <a:pt x="42672" y="2529840"/>
                  </a:lnTo>
                </a:path>
                <a:path w="43179" h="2529840">
                  <a:moveTo>
                    <a:pt x="0" y="2214372"/>
                  </a:moveTo>
                  <a:lnTo>
                    <a:pt x="42672" y="2214372"/>
                  </a:lnTo>
                </a:path>
                <a:path w="43179" h="2529840">
                  <a:moveTo>
                    <a:pt x="0" y="1897380"/>
                  </a:moveTo>
                  <a:lnTo>
                    <a:pt x="42672" y="1897380"/>
                  </a:lnTo>
                </a:path>
                <a:path w="43179" h="2529840">
                  <a:moveTo>
                    <a:pt x="0" y="1581912"/>
                  </a:moveTo>
                  <a:lnTo>
                    <a:pt x="42672" y="1581912"/>
                  </a:lnTo>
                </a:path>
                <a:path w="43179" h="2529840">
                  <a:moveTo>
                    <a:pt x="0" y="1264920"/>
                  </a:moveTo>
                  <a:lnTo>
                    <a:pt x="42672" y="1264920"/>
                  </a:lnTo>
                </a:path>
                <a:path w="43179" h="2529840">
                  <a:moveTo>
                    <a:pt x="0" y="947928"/>
                  </a:moveTo>
                  <a:lnTo>
                    <a:pt x="42672" y="947928"/>
                  </a:lnTo>
                </a:path>
                <a:path w="43179" h="2529840">
                  <a:moveTo>
                    <a:pt x="0" y="632460"/>
                  </a:moveTo>
                  <a:lnTo>
                    <a:pt x="42672" y="632460"/>
                  </a:lnTo>
                </a:path>
                <a:path w="43179" h="2529840">
                  <a:moveTo>
                    <a:pt x="0" y="315468"/>
                  </a:moveTo>
                  <a:lnTo>
                    <a:pt x="42672" y="315468"/>
                  </a:lnTo>
                </a:path>
                <a:path w="43179" h="2529840">
                  <a:moveTo>
                    <a:pt x="0" y="0"/>
                  </a:moveTo>
                  <a:lnTo>
                    <a:pt x="42672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3753358" y="4149344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900296" y="3832961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243196" y="3516629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321553" y="3200145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6351270" y="2883230"/>
            <a:ext cx="33274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753358" y="2567177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341114" y="2250694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900296" y="1934336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794764" y="4149953"/>
            <a:ext cx="16414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feel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need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report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197051" y="3833571"/>
            <a:ext cx="22383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Dealt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issue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directly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person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544169" y="3517138"/>
            <a:ext cx="28911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know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who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to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51789" y="3200781"/>
            <a:ext cx="288417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worried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consequences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27126" y="2884424"/>
            <a:ext cx="30079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Did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thought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nothing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would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be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done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957832" y="2567381"/>
            <a:ext cx="1478280" cy="1943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Someone</a:t>
            </a:r>
            <a:r>
              <a:rPr dirty="0" sz="11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else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reported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437513" y="2251329"/>
            <a:ext cx="19983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reported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but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not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dealt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well</a:t>
            </a:r>
            <a:endParaRPr sz="11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235760" y="1934972"/>
            <a:ext cx="22002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reported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and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it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was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dealt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well</a:t>
            </a:r>
            <a:endParaRPr sz="11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4390390" y="3936898"/>
            <a:ext cx="2197100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People</a:t>
            </a:r>
            <a:r>
              <a:rPr dirty="0" sz="1350" spc="-4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could</a:t>
            </a:r>
            <a:r>
              <a:rPr dirty="0" sz="1350" spc="-4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give</a:t>
            </a:r>
            <a:r>
              <a:rPr dirty="0" sz="1350" spc="-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more</a:t>
            </a:r>
            <a:r>
              <a:rPr dirty="0" sz="1350" spc="-4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 spc="-20">
                <a:solidFill>
                  <a:srgbClr val="7E7E7E"/>
                </a:solidFill>
                <a:latin typeface="Arial"/>
                <a:cs typeface="Arial"/>
              </a:rPr>
              <a:t>than</a:t>
            </a:r>
            <a:endParaRPr sz="135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4390390" y="4142638"/>
            <a:ext cx="2143125" cy="2324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one</a:t>
            </a:r>
            <a:r>
              <a:rPr dirty="0" sz="1350" spc="-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reason</a:t>
            </a:r>
            <a:r>
              <a:rPr dirty="0" sz="1350" spc="-2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for</a:t>
            </a:r>
            <a:r>
              <a:rPr dirty="0" sz="1350" spc="-4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>
                <a:solidFill>
                  <a:srgbClr val="7E7E7E"/>
                </a:solidFill>
                <a:latin typeface="Arial"/>
                <a:cs typeface="Arial"/>
              </a:rPr>
              <a:t>not</a:t>
            </a:r>
            <a:r>
              <a:rPr dirty="0" sz="1350" spc="-15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350" spc="-10">
                <a:solidFill>
                  <a:srgbClr val="7E7E7E"/>
                </a:solidFill>
                <a:latin typeface="Arial"/>
                <a:cs typeface="Arial"/>
              </a:rPr>
              <a:t>reporting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553212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Do</a:t>
            </a:r>
            <a:r>
              <a:rPr dirty="0" spc="-10"/>
              <a:t> </a:t>
            </a:r>
            <a:r>
              <a:rPr dirty="0"/>
              <a:t>people</a:t>
            </a:r>
            <a:r>
              <a:rPr dirty="0" spc="-35"/>
              <a:t> </a:t>
            </a:r>
            <a:r>
              <a:rPr dirty="0"/>
              <a:t>know</a:t>
            </a:r>
            <a:r>
              <a:rPr dirty="0" spc="-15"/>
              <a:t> </a:t>
            </a:r>
            <a:r>
              <a:rPr dirty="0"/>
              <a:t>what</a:t>
            </a:r>
            <a:r>
              <a:rPr dirty="0" spc="-25"/>
              <a:t> </a:t>
            </a:r>
            <a:r>
              <a:rPr dirty="0"/>
              <a:t>to</a:t>
            </a:r>
            <a:r>
              <a:rPr dirty="0" spc="-15"/>
              <a:t> </a:t>
            </a:r>
            <a:r>
              <a:rPr dirty="0" spc="-25"/>
              <a:t>do?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63652" y="2417064"/>
            <a:ext cx="6398260" cy="1289685"/>
            <a:chOff x="263652" y="2417064"/>
            <a:chExt cx="6398260" cy="1289685"/>
          </a:xfrm>
        </p:grpSpPr>
        <p:sp>
          <p:nvSpPr>
            <p:cNvPr id="4" name="object 4" descr=""/>
            <p:cNvSpPr/>
            <p:nvPr/>
          </p:nvSpPr>
          <p:spPr>
            <a:xfrm>
              <a:off x="547116" y="2770631"/>
              <a:ext cx="4521835" cy="931544"/>
            </a:xfrm>
            <a:custGeom>
              <a:avLst/>
              <a:gdLst/>
              <a:ahLst/>
              <a:cxnLst/>
              <a:rect l="l" t="t" r="r" b="b"/>
              <a:pathLst>
                <a:path w="4521835" h="931545">
                  <a:moveTo>
                    <a:pt x="257556" y="0"/>
                  </a:moveTo>
                  <a:lnTo>
                    <a:pt x="0" y="0"/>
                  </a:lnTo>
                  <a:lnTo>
                    <a:pt x="0" y="931164"/>
                  </a:lnTo>
                  <a:lnTo>
                    <a:pt x="257556" y="931164"/>
                  </a:lnTo>
                  <a:lnTo>
                    <a:pt x="257556" y="0"/>
                  </a:lnTo>
                  <a:close/>
                </a:path>
                <a:path w="4521835" h="931545">
                  <a:moveTo>
                    <a:pt x="2389632" y="155448"/>
                  </a:moveTo>
                  <a:lnTo>
                    <a:pt x="2132076" y="155448"/>
                  </a:lnTo>
                  <a:lnTo>
                    <a:pt x="2132076" y="931164"/>
                  </a:lnTo>
                  <a:lnTo>
                    <a:pt x="2389632" y="931164"/>
                  </a:lnTo>
                  <a:lnTo>
                    <a:pt x="2389632" y="155448"/>
                  </a:lnTo>
                  <a:close/>
                </a:path>
                <a:path w="4521835" h="931545">
                  <a:moveTo>
                    <a:pt x="4521708" y="83820"/>
                  </a:moveTo>
                  <a:lnTo>
                    <a:pt x="4264152" y="83820"/>
                  </a:lnTo>
                  <a:lnTo>
                    <a:pt x="4264152" y="931164"/>
                  </a:lnTo>
                  <a:lnTo>
                    <a:pt x="4521708" y="931164"/>
                  </a:lnTo>
                  <a:lnTo>
                    <a:pt x="4521708" y="83820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874776" y="2854451"/>
              <a:ext cx="4521835" cy="847725"/>
            </a:xfrm>
            <a:custGeom>
              <a:avLst/>
              <a:gdLst/>
              <a:ahLst/>
              <a:cxnLst/>
              <a:rect l="l" t="t" r="r" b="b"/>
              <a:pathLst>
                <a:path w="4521835" h="847725">
                  <a:moveTo>
                    <a:pt x="257556" y="0"/>
                  </a:moveTo>
                  <a:lnTo>
                    <a:pt x="0" y="0"/>
                  </a:lnTo>
                  <a:lnTo>
                    <a:pt x="0" y="847344"/>
                  </a:lnTo>
                  <a:lnTo>
                    <a:pt x="257556" y="847344"/>
                  </a:lnTo>
                  <a:lnTo>
                    <a:pt x="257556" y="0"/>
                  </a:lnTo>
                  <a:close/>
                </a:path>
                <a:path w="4521835" h="847725">
                  <a:moveTo>
                    <a:pt x="2389632" y="184404"/>
                  </a:moveTo>
                  <a:lnTo>
                    <a:pt x="2132076" y="184404"/>
                  </a:lnTo>
                  <a:lnTo>
                    <a:pt x="2132076" y="847344"/>
                  </a:lnTo>
                  <a:lnTo>
                    <a:pt x="2389632" y="847344"/>
                  </a:lnTo>
                  <a:lnTo>
                    <a:pt x="2389632" y="184404"/>
                  </a:lnTo>
                  <a:close/>
                </a:path>
                <a:path w="4521835" h="847725">
                  <a:moveTo>
                    <a:pt x="4521708" y="99060"/>
                  </a:moveTo>
                  <a:lnTo>
                    <a:pt x="4264152" y="99060"/>
                  </a:lnTo>
                  <a:lnTo>
                    <a:pt x="4264152" y="847344"/>
                  </a:lnTo>
                  <a:lnTo>
                    <a:pt x="4521708" y="847344"/>
                  </a:lnTo>
                  <a:lnTo>
                    <a:pt x="4521708" y="99060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200912" y="2417063"/>
              <a:ext cx="4523740" cy="1285240"/>
            </a:xfrm>
            <a:custGeom>
              <a:avLst/>
              <a:gdLst/>
              <a:ahLst/>
              <a:cxnLst/>
              <a:rect l="l" t="t" r="r" b="b"/>
              <a:pathLst>
                <a:path w="4523740" h="1285239">
                  <a:moveTo>
                    <a:pt x="259080" y="56388"/>
                  </a:moveTo>
                  <a:lnTo>
                    <a:pt x="0" y="56388"/>
                  </a:lnTo>
                  <a:lnTo>
                    <a:pt x="0" y="1284732"/>
                  </a:lnTo>
                  <a:lnTo>
                    <a:pt x="259080" y="1284732"/>
                  </a:lnTo>
                  <a:lnTo>
                    <a:pt x="259080" y="56388"/>
                  </a:lnTo>
                  <a:close/>
                </a:path>
                <a:path w="4523740" h="1285239">
                  <a:moveTo>
                    <a:pt x="2391156" y="15240"/>
                  </a:moveTo>
                  <a:lnTo>
                    <a:pt x="2133600" y="15240"/>
                  </a:lnTo>
                  <a:lnTo>
                    <a:pt x="2133600" y="1284732"/>
                  </a:lnTo>
                  <a:lnTo>
                    <a:pt x="2391156" y="1284732"/>
                  </a:lnTo>
                  <a:lnTo>
                    <a:pt x="2391156" y="15240"/>
                  </a:lnTo>
                  <a:close/>
                </a:path>
                <a:path w="4523740" h="1285239">
                  <a:moveTo>
                    <a:pt x="4523232" y="0"/>
                  </a:moveTo>
                  <a:lnTo>
                    <a:pt x="4265676" y="0"/>
                  </a:lnTo>
                  <a:lnTo>
                    <a:pt x="4265676" y="1284732"/>
                  </a:lnTo>
                  <a:lnTo>
                    <a:pt x="4523232" y="1284732"/>
                  </a:lnTo>
                  <a:lnTo>
                    <a:pt x="4523232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528572" y="2488691"/>
              <a:ext cx="4523740" cy="1213485"/>
            </a:xfrm>
            <a:custGeom>
              <a:avLst/>
              <a:gdLst/>
              <a:ahLst/>
              <a:cxnLst/>
              <a:rect l="l" t="t" r="r" b="b"/>
              <a:pathLst>
                <a:path w="4523740" h="1213485">
                  <a:moveTo>
                    <a:pt x="259080" y="0"/>
                  </a:moveTo>
                  <a:lnTo>
                    <a:pt x="0" y="0"/>
                  </a:lnTo>
                  <a:lnTo>
                    <a:pt x="0" y="1213104"/>
                  </a:lnTo>
                  <a:lnTo>
                    <a:pt x="259080" y="1213104"/>
                  </a:lnTo>
                  <a:lnTo>
                    <a:pt x="259080" y="0"/>
                  </a:lnTo>
                  <a:close/>
                </a:path>
                <a:path w="4523740" h="1213485">
                  <a:moveTo>
                    <a:pt x="2391156" y="99060"/>
                  </a:moveTo>
                  <a:lnTo>
                    <a:pt x="2133600" y="99060"/>
                  </a:lnTo>
                  <a:lnTo>
                    <a:pt x="2133600" y="1213104"/>
                  </a:lnTo>
                  <a:lnTo>
                    <a:pt x="2391156" y="1213104"/>
                  </a:lnTo>
                  <a:lnTo>
                    <a:pt x="2391156" y="99060"/>
                  </a:lnTo>
                  <a:close/>
                </a:path>
                <a:path w="4523740" h="1213485">
                  <a:moveTo>
                    <a:pt x="4523232" y="13716"/>
                  </a:moveTo>
                  <a:lnTo>
                    <a:pt x="4265676" y="13716"/>
                  </a:lnTo>
                  <a:lnTo>
                    <a:pt x="4265676" y="1213104"/>
                  </a:lnTo>
                  <a:lnTo>
                    <a:pt x="4523232" y="1213104"/>
                  </a:lnTo>
                  <a:lnTo>
                    <a:pt x="4523232" y="13716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856232" y="2756915"/>
              <a:ext cx="4523740" cy="944880"/>
            </a:xfrm>
            <a:custGeom>
              <a:avLst/>
              <a:gdLst/>
              <a:ahLst/>
              <a:cxnLst/>
              <a:rect l="l" t="t" r="r" b="b"/>
              <a:pathLst>
                <a:path w="4523740" h="944879">
                  <a:moveTo>
                    <a:pt x="257556" y="0"/>
                  </a:moveTo>
                  <a:lnTo>
                    <a:pt x="0" y="0"/>
                  </a:lnTo>
                  <a:lnTo>
                    <a:pt x="0" y="944880"/>
                  </a:lnTo>
                  <a:lnTo>
                    <a:pt x="257556" y="944880"/>
                  </a:lnTo>
                  <a:lnTo>
                    <a:pt x="257556" y="0"/>
                  </a:lnTo>
                  <a:close/>
                </a:path>
                <a:path w="4523740" h="944879">
                  <a:moveTo>
                    <a:pt x="2391156" y="239268"/>
                  </a:moveTo>
                  <a:lnTo>
                    <a:pt x="2132076" y="239268"/>
                  </a:lnTo>
                  <a:lnTo>
                    <a:pt x="2132076" y="944880"/>
                  </a:lnTo>
                  <a:lnTo>
                    <a:pt x="2391156" y="944880"/>
                  </a:lnTo>
                  <a:lnTo>
                    <a:pt x="2391156" y="239268"/>
                  </a:lnTo>
                  <a:close/>
                </a:path>
                <a:path w="4523740" h="944879">
                  <a:moveTo>
                    <a:pt x="4523232" y="83820"/>
                  </a:moveTo>
                  <a:lnTo>
                    <a:pt x="4265676" y="83820"/>
                  </a:lnTo>
                  <a:lnTo>
                    <a:pt x="4265676" y="944880"/>
                  </a:lnTo>
                  <a:lnTo>
                    <a:pt x="4523232" y="944880"/>
                  </a:lnTo>
                  <a:lnTo>
                    <a:pt x="4523232" y="83820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63652" y="3701796"/>
              <a:ext cx="6398260" cy="0"/>
            </a:xfrm>
            <a:custGeom>
              <a:avLst/>
              <a:gdLst/>
              <a:ahLst/>
              <a:cxnLst/>
              <a:rect l="l" t="t" r="r" b="b"/>
              <a:pathLst>
                <a:path w="6398259" h="0">
                  <a:moveTo>
                    <a:pt x="0" y="0"/>
                  </a:moveTo>
                  <a:lnTo>
                    <a:pt x="6397752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76783" y="2517394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709798" y="267258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842764" y="2602229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904443" y="2602229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037458" y="278561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170423" y="270090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231798" y="2221229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364738" y="2178811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90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497829" y="2164842"/>
            <a:ext cx="1968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91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559433" y="2235200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3692397" y="2334005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5825490" y="2248865"/>
            <a:ext cx="1962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887092" y="2503423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67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4020058" y="274332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6153150" y="258813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321056" y="3766515"/>
            <a:ext cx="2019300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know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where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go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for</a:t>
            </a:r>
            <a:r>
              <a:rPr dirty="0" sz="12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help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to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deal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with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harassment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see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experience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at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work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2424429" y="3766515"/>
            <a:ext cx="2078355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would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feel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secure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raising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concerns</a:t>
            </a:r>
            <a:r>
              <a:rPr dirty="0" sz="12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harassment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where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work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612640" y="3766515"/>
            <a:ext cx="1967864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 indent="-635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am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confident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that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my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organisation</a:t>
            </a:r>
            <a:r>
              <a:rPr dirty="0" sz="1200" spc="-5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would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address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concerns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raise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about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harassment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 descr=""/>
          <p:cNvSpPr/>
          <p:nvPr/>
        </p:nvSpPr>
        <p:spPr>
          <a:xfrm>
            <a:off x="466344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/>
          <p:nvPr/>
        </p:nvSpPr>
        <p:spPr>
          <a:xfrm>
            <a:off x="1388363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DF6A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/>
          <p:nvPr/>
        </p:nvSpPr>
        <p:spPr>
          <a:xfrm>
            <a:off x="2301239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/>
          <p:nvPr/>
        </p:nvSpPr>
        <p:spPr>
          <a:xfrm>
            <a:off x="4066032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/>
          <p:nvPr/>
        </p:nvSpPr>
        <p:spPr>
          <a:xfrm>
            <a:off x="5417820" y="1924811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0" y="76200"/>
                </a:lnTo>
                <a:lnTo>
                  <a:pt x="762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F5C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 txBox="1"/>
          <p:nvPr/>
        </p:nvSpPr>
        <p:spPr>
          <a:xfrm>
            <a:off x="358546" y="883361"/>
            <a:ext cx="6082030" cy="11715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Regardless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whether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experienced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discrimination,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asked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if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people </a:t>
            </a:r>
            <a:r>
              <a:rPr dirty="0" sz="1400">
                <a:latin typeface="Arial"/>
                <a:cs typeface="Arial"/>
              </a:rPr>
              <a:t>knew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where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get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help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with</a:t>
            </a:r>
            <a:r>
              <a:rPr dirty="0" sz="1400" spc="-9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harassment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work.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Many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knew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where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go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for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help,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but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minority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ethnic </a:t>
            </a:r>
            <a:r>
              <a:rPr dirty="0" sz="1400">
                <a:latin typeface="Arial"/>
                <a:cs typeface="Arial"/>
              </a:rPr>
              <a:t>backgrounds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were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least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likely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feel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confident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that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anything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would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done.</a:t>
            </a:r>
            <a:endParaRPr sz="1400">
              <a:latin typeface="Arial"/>
              <a:cs typeface="Arial"/>
            </a:endParaRPr>
          </a:p>
          <a:p>
            <a:pPr marL="217804">
              <a:lnSpc>
                <a:spcPct val="100000"/>
              </a:lnSpc>
              <a:spcBef>
                <a:spcPts val="860"/>
              </a:spcBef>
              <a:tabLst>
                <a:tab pos="1139190" algn="l"/>
                <a:tab pos="2052320" algn="l"/>
                <a:tab pos="3818254" algn="l"/>
                <a:tab pos="5170805" algn="l"/>
              </a:tabLst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Asian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Black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British/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Irish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White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other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530987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</a:t>
            </a:r>
            <a:r>
              <a:rPr dirty="0" spc="-25"/>
              <a:t> </a:t>
            </a:r>
            <a:r>
              <a:rPr dirty="0"/>
              <a:t>are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top</a:t>
            </a:r>
            <a:r>
              <a:rPr dirty="0" spc="-30"/>
              <a:t> </a:t>
            </a:r>
            <a:r>
              <a:rPr dirty="0" spc="-10"/>
              <a:t>priorities?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910844"/>
            <a:ext cx="6447790" cy="34715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1435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73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suggested</a:t>
            </a:r>
            <a:r>
              <a:rPr dirty="0" sz="1400" spc="-8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practical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things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tackle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racial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or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harassment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(regardless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whether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they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had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experienced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any):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>
              <a:latin typeface="Arial"/>
              <a:cs typeface="Arial"/>
            </a:endParaRPr>
          </a:p>
          <a:p>
            <a:pPr marL="299085" marR="149860" indent="-287020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spc="-10" b="1">
                <a:solidFill>
                  <a:srgbClr val="00A9CE"/>
                </a:solidFill>
                <a:latin typeface="Arial"/>
                <a:cs typeface="Arial"/>
              </a:rPr>
              <a:t>Training</a:t>
            </a:r>
            <a:r>
              <a:rPr dirty="0" sz="1400" spc="-65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staff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about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diversity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unconscious</a:t>
            </a:r>
            <a:r>
              <a:rPr dirty="0" sz="1400" spc="-7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bias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(37%)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helping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feel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confident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raise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deal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with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issues</a:t>
            </a:r>
            <a:r>
              <a:rPr dirty="0" sz="14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(10%)</a:t>
            </a:r>
            <a:endParaRPr sz="1400">
              <a:latin typeface="Arial"/>
              <a:cs typeface="Arial"/>
            </a:endParaRPr>
          </a:p>
          <a:p>
            <a:pPr marL="299085" marR="82550" indent="-2870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Safe</a:t>
            </a:r>
            <a:r>
              <a:rPr dirty="0" sz="1400" spc="-4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spaces</a:t>
            </a:r>
            <a:r>
              <a:rPr dirty="0" sz="1400" spc="-4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discuss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report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issues,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including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meetings,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website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forum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regular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surveys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like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this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(22%)</a:t>
            </a:r>
            <a:endParaRPr sz="1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spc="-10" b="1">
                <a:solidFill>
                  <a:srgbClr val="00A9CE"/>
                </a:solidFill>
                <a:latin typeface="Arial"/>
                <a:cs typeface="Arial"/>
              </a:rPr>
              <a:t>Independent</a:t>
            </a:r>
            <a:r>
              <a:rPr dirty="0" sz="1400" spc="-7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body</a:t>
            </a:r>
            <a:r>
              <a:rPr dirty="0" sz="1400" spc="-45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investigate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support,</a:t>
            </a:r>
            <a:r>
              <a:rPr dirty="0" sz="1400" spc="-7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including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advice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helpline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and</a:t>
            </a:r>
            <a:endParaRPr sz="14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anonymous</a:t>
            </a:r>
            <a:r>
              <a:rPr dirty="0" sz="1400" spc="-8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reporting</a:t>
            </a:r>
            <a:r>
              <a:rPr dirty="0" sz="1400" spc="-7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(22%)</a:t>
            </a:r>
            <a:endParaRPr sz="14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Zero</a:t>
            </a:r>
            <a:r>
              <a:rPr dirty="0" sz="1400" spc="-45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tolerance</a:t>
            </a:r>
            <a:r>
              <a:rPr dirty="0" sz="1400" spc="-6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campaign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,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informing</a:t>
            </a:r>
            <a:r>
              <a:rPr dirty="0" sz="1400" spc="-6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patients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about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what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is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unacceptable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and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making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it</a:t>
            </a:r>
            <a:r>
              <a:rPr dirty="0" sz="14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easy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remove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patients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register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(21%)</a:t>
            </a:r>
            <a:endParaRPr sz="14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Recruiting</a:t>
            </a:r>
            <a:r>
              <a:rPr dirty="0" sz="1400" spc="-85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diverse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(senior)</a:t>
            </a:r>
            <a:r>
              <a:rPr dirty="0" sz="1400" spc="-7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roles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setting</a:t>
            </a:r>
            <a:r>
              <a:rPr dirty="0" sz="1400" spc="-7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diversity</a:t>
            </a:r>
            <a:r>
              <a:rPr dirty="0" sz="14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targets</a:t>
            </a:r>
            <a:r>
              <a:rPr dirty="0" sz="1400" spc="-7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(15%)</a:t>
            </a:r>
            <a:endParaRPr sz="1400">
              <a:latin typeface="Arial"/>
              <a:cs typeface="Arial"/>
            </a:endParaRPr>
          </a:p>
          <a:p>
            <a:pPr marL="299085" marR="99695" indent="-28702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Standardised</a:t>
            </a:r>
            <a:r>
              <a:rPr dirty="0" sz="1400" spc="-75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A9CE"/>
                </a:solidFill>
                <a:latin typeface="Arial"/>
                <a:cs typeface="Arial"/>
              </a:rPr>
              <a:t>policy</a:t>
            </a:r>
            <a:r>
              <a:rPr dirty="0" sz="1400" spc="-60" b="1">
                <a:solidFill>
                  <a:srgbClr val="00A9CE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protocols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4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responding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(3%)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more</a:t>
            </a:r>
            <a:r>
              <a:rPr dirty="0" sz="14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314144"/>
                </a:solidFill>
                <a:latin typeface="Arial"/>
                <a:cs typeface="Arial"/>
              </a:rPr>
              <a:t>promotion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4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process</a:t>
            </a:r>
            <a:r>
              <a:rPr dirty="0" sz="14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reporting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4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getting</a:t>
            </a:r>
            <a:r>
              <a:rPr dirty="0" sz="14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314144"/>
                </a:solidFill>
                <a:latin typeface="Arial"/>
                <a:cs typeface="Arial"/>
              </a:rPr>
              <a:t>support</a:t>
            </a:r>
            <a:r>
              <a:rPr dirty="0" sz="14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314144"/>
                </a:solidFill>
                <a:latin typeface="Arial"/>
                <a:cs typeface="Arial"/>
              </a:rPr>
              <a:t>(7%)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5309870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</a:t>
            </a:r>
            <a:r>
              <a:rPr dirty="0" spc="-25"/>
              <a:t> </a:t>
            </a:r>
            <a:r>
              <a:rPr dirty="0"/>
              <a:t>are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25"/>
              <a:t> </a:t>
            </a:r>
            <a:r>
              <a:rPr dirty="0"/>
              <a:t>top</a:t>
            </a:r>
            <a:r>
              <a:rPr dirty="0" spc="-30"/>
              <a:t> </a:t>
            </a:r>
            <a:r>
              <a:rPr dirty="0" spc="-10"/>
              <a:t>priorities?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936726"/>
            <a:ext cx="6158230" cy="35471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47370">
              <a:lnSpc>
                <a:spcPct val="110100"/>
              </a:lnSpc>
              <a:spcBef>
                <a:spcPts val="95"/>
              </a:spcBef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“There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needs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be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05EB8"/>
                </a:solidFill>
                <a:latin typeface="Arial"/>
                <a:cs typeface="Arial"/>
              </a:rPr>
              <a:t>unconscious</a:t>
            </a:r>
            <a:r>
              <a:rPr dirty="0" sz="1400" spc="-6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bias</a:t>
            </a:r>
            <a:r>
              <a:rPr dirty="0" sz="1400" spc="-3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5EB8"/>
                </a:solidFill>
                <a:latin typeface="Arial"/>
                <a:cs typeface="Arial"/>
              </a:rPr>
              <a:t>training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.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Ethnic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colleagues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with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decades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of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experience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passed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over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for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promotion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wider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NHS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management</a:t>
            </a:r>
            <a:r>
              <a:rPr dirty="0" sz="1400" spc="-7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vs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newly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qualified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White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locums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promoted</a:t>
            </a:r>
            <a:r>
              <a:rPr dirty="0" sz="1400" spc="-6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instantly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to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leadership</a:t>
            </a:r>
            <a:r>
              <a:rPr dirty="0" sz="1400" spc="-8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positions.”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00">
              <a:latin typeface="Arial"/>
              <a:cs typeface="Arial"/>
            </a:endParaRPr>
          </a:p>
          <a:p>
            <a:pPr marL="12700" marR="41275">
              <a:lnSpc>
                <a:spcPct val="110000"/>
              </a:lnSpc>
            </a:pP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“Having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AD2373"/>
                </a:solidFill>
                <a:latin typeface="Arial"/>
                <a:cs typeface="Arial"/>
              </a:rPr>
              <a:t>external</a:t>
            </a:r>
            <a:r>
              <a:rPr dirty="0" sz="1400" spc="-55" b="1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AD2373"/>
                </a:solidFill>
                <a:latin typeface="Arial"/>
                <a:cs typeface="Arial"/>
              </a:rPr>
              <a:t>support</a:t>
            </a:r>
            <a:r>
              <a:rPr dirty="0" sz="1400" spc="-35" b="1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AD2373"/>
                </a:solidFill>
                <a:latin typeface="Arial"/>
                <a:cs typeface="Arial"/>
              </a:rPr>
              <a:t>officer</a:t>
            </a:r>
            <a:r>
              <a:rPr dirty="0" sz="1400" spc="-50" b="1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talk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to,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as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it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could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be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difficult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reporting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on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those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in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authority,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particularly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if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they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ones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whom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you</a:t>
            </a:r>
            <a:r>
              <a:rPr dirty="0" sz="14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are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supposed</a:t>
            </a:r>
            <a:r>
              <a:rPr dirty="0" sz="1400" spc="50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talk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about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discrimination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with.</a:t>
            </a:r>
            <a:r>
              <a:rPr dirty="0" sz="1400" spc="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It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can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also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be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difficult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get</a:t>
            </a:r>
            <a:r>
              <a:rPr dirty="0" sz="14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an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objective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perspective</a:t>
            </a:r>
            <a:r>
              <a:rPr dirty="0" sz="1400" spc="-6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if</a:t>
            </a:r>
            <a:r>
              <a:rPr dirty="0" sz="14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you</a:t>
            </a:r>
            <a:r>
              <a:rPr dirty="0" sz="14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are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required</a:t>
            </a:r>
            <a:r>
              <a:rPr dirty="0" sz="1400" spc="-6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speak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somebody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within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team</a:t>
            </a:r>
            <a:r>
              <a:rPr dirty="0" sz="1400" spc="-5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who</a:t>
            </a:r>
            <a:r>
              <a:rPr dirty="0" sz="14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is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already</a:t>
            </a:r>
            <a:r>
              <a:rPr dirty="0" sz="1400" spc="-5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involved</a:t>
            </a:r>
            <a:r>
              <a:rPr dirty="0" sz="14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in</a:t>
            </a:r>
            <a:r>
              <a:rPr dirty="0" sz="1400" spc="-3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AD2373"/>
                </a:solidFill>
                <a:latin typeface="Arial"/>
                <a:cs typeface="Arial"/>
              </a:rPr>
              <a:t>the</a:t>
            </a:r>
            <a:r>
              <a:rPr dirty="0" sz="1400" spc="-4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AD2373"/>
                </a:solidFill>
                <a:latin typeface="Arial"/>
                <a:cs typeface="Arial"/>
              </a:rPr>
              <a:t>dynamic.”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</a:pP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“Think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about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ways</a:t>
            </a:r>
            <a:r>
              <a:rPr dirty="0" sz="1400" spc="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be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005EB8"/>
                </a:solidFill>
                <a:latin typeface="Arial"/>
                <a:cs typeface="Arial"/>
              </a:rPr>
              <a:t>inclusive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.</a:t>
            </a:r>
            <a:r>
              <a:rPr dirty="0" sz="1400" spc="-7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Those</a:t>
            </a:r>
            <a:r>
              <a:rPr dirty="0" sz="1400" spc="-4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who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come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from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Muslim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background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are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often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at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disadvantage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due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an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inability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to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join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informal</a:t>
            </a:r>
            <a:r>
              <a:rPr dirty="0" sz="1400" spc="50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team</a:t>
            </a:r>
            <a:r>
              <a:rPr dirty="0" sz="1400" spc="-5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events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like</a:t>
            </a:r>
            <a:r>
              <a:rPr dirty="0" sz="1400" spc="-3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drinks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after</a:t>
            </a:r>
            <a:r>
              <a:rPr dirty="0" sz="1400" spc="-5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work</a:t>
            </a:r>
            <a:r>
              <a:rPr dirty="0" sz="1400" spc="-1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so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they</a:t>
            </a:r>
            <a:r>
              <a:rPr dirty="0" sz="1400" spc="-3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miss</a:t>
            </a:r>
            <a:r>
              <a:rPr dirty="0" sz="14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out</a:t>
            </a:r>
            <a:r>
              <a:rPr dirty="0" sz="14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on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important</a:t>
            </a:r>
            <a:r>
              <a:rPr dirty="0" sz="1400" spc="-6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team-bonding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as</a:t>
            </a:r>
            <a:r>
              <a:rPr dirty="0" sz="14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5EB8"/>
                </a:solidFill>
                <a:latin typeface="Arial"/>
                <a:cs typeface="Arial"/>
              </a:rPr>
              <a:t>a</a:t>
            </a:r>
            <a:r>
              <a:rPr dirty="0" sz="1400" spc="-10">
                <a:solidFill>
                  <a:srgbClr val="005EB8"/>
                </a:solidFill>
                <a:latin typeface="Arial"/>
                <a:cs typeface="Arial"/>
              </a:rPr>
              <a:t> result.”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418147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What</a:t>
            </a:r>
            <a:r>
              <a:rPr dirty="0" spc="-15"/>
              <a:t> </a:t>
            </a:r>
            <a:r>
              <a:rPr dirty="0"/>
              <a:t>have</a:t>
            </a:r>
            <a:r>
              <a:rPr dirty="0" spc="-20"/>
              <a:t> </a:t>
            </a:r>
            <a:r>
              <a:rPr dirty="0"/>
              <a:t>we</a:t>
            </a:r>
            <a:r>
              <a:rPr dirty="0" spc="-15"/>
              <a:t> </a:t>
            </a:r>
            <a:r>
              <a:rPr dirty="0" spc="-10"/>
              <a:t>learnt?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965708"/>
            <a:ext cx="6294120" cy="3302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marR="85725" indent="-287020">
              <a:lnSpc>
                <a:spcPct val="100000"/>
              </a:lnSpc>
              <a:spcBef>
                <a:spcPts val="1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52%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responding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North</a:t>
            </a:r>
            <a:r>
              <a:rPr dirty="0" sz="1500" spc="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East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said</a:t>
            </a:r>
            <a:r>
              <a:rPr dirty="0" sz="1500" spc="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they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had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experienced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some</a:t>
            </a:r>
            <a:r>
              <a:rPr dirty="0" sz="1500" spc="-2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type</a:t>
            </a:r>
            <a:r>
              <a:rPr dirty="0" sz="1500" spc="4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1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500" spc="-4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or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harassment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due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their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personal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characteristics</a:t>
            </a:r>
            <a:r>
              <a:rPr dirty="0" sz="15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at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 last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year.</a:t>
            </a:r>
            <a:endParaRPr sz="15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32%</a:t>
            </a:r>
            <a:r>
              <a:rPr dirty="0" sz="15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said they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experienced</a:t>
            </a:r>
            <a:r>
              <a:rPr dirty="0" sz="1500" spc="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racial</a:t>
            </a:r>
            <a:r>
              <a:rPr dirty="0" sz="1500" spc="-2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005EB8"/>
                </a:solidFill>
                <a:latin typeface="Arial"/>
                <a:cs typeface="Arial"/>
              </a:rPr>
              <a:t>harassment</a:t>
            </a:r>
            <a:r>
              <a:rPr dirty="0" sz="1500" spc="-25" b="1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or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discrimination</a:t>
            </a:r>
            <a:r>
              <a:rPr dirty="0" sz="15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from</a:t>
            </a:r>
            <a:endParaRPr sz="15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patients</a:t>
            </a:r>
            <a:r>
              <a:rPr dirty="0" sz="1500" spc="-4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and</a:t>
            </a:r>
            <a:r>
              <a:rPr dirty="0" sz="1500" spc="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19%</a:t>
            </a:r>
            <a:r>
              <a:rPr dirty="0" sz="1500" spc="-1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from</a:t>
            </a:r>
            <a:r>
              <a:rPr dirty="0" sz="1500" spc="-25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colleagues</a:t>
            </a:r>
            <a:r>
              <a:rPr dirty="0" sz="1500" spc="-20">
                <a:solidFill>
                  <a:srgbClr val="005EB8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005EB8"/>
                </a:solidFill>
                <a:latin typeface="Arial"/>
                <a:cs typeface="Arial"/>
              </a:rPr>
              <a:t>or</a:t>
            </a:r>
            <a:r>
              <a:rPr dirty="0" sz="1500" spc="-10">
                <a:solidFill>
                  <a:srgbClr val="005EB8"/>
                </a:solidFill>
                <a:latin typeface="Arial"/>
                <a:cs typeface="Arial"/>
              </a:rPr>
              <a:t> managers.</a:t>
            </a:r>
            <a:endParaRPr sz="1500">
              <a:latin typeface="Arial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24%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recent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instances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racial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were</a:t>
            </a:r>
            <a:r>
              <a:rPr dirty="0" sz="1500" spc="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reported,</a:t>
            </a:r>
            <a:r>
              <a:rPr dirty="0" sz="15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but</a:t>
            </a:r>
            <a:r>
              <a:rPr dirty="0" sz="1500" spc="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only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6%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said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they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reported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it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issue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was</a:t>
            </a:r>
            <a:r>
              <a:rPr dirty="0" sz="1500" spc="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dealt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with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well.</a:t>
            </a:r>
            <a:endParaRPr sz="1500">
              <a:latin typeface="Arial"/>
              <a:cs typeface="Arial"/>
            </a:endParaRPr>
          </a:p>
          <a:p>
            <a:pPr marL="299085" marR="20320" indent="-287020">
              <a:lnSpc>
                <a:spcPct val="100000"/>
              </a:lnSpc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Asian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Black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people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were</a:t>
            </a:r>
            <a:r>
              <a:rPr dirty="0" sz="1500" spc="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more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likely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than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others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say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they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had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experienced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racial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discrimination,</a:t>
            </a:r>
            <a:r>
              <a:rPr dirty="0" sz="1500" spc="-4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but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were less</a:t>
            </a:r>
            <a:r>
              <a:rPr dirty="0" sz="15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likely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know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where 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to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get</a:t>
            </a:r>
            <a:r>
              <a:rPr dirty="0" sz="1500" spc="-2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help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and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less</a:t>
            </a:r>
            <a:r>
              <a:rPr dirty="0" sz="1500" spc="-2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likely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feel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confident</a:t>
            </a:r>
            <a:r>
              <a:rPr dirty="0" sz="1500" spc="1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about</a:t>
            </a:r>
            <a:r>
              <a:rPr dirty="0" sz="1500" spc="-30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AD2373"/>
                </a:solidFill>
                <a:latin typeface="Arial"/>
                <a:cs typeface="Arial"/>
              </a:rPr>
              <a:t>raising</a:t>
            </a:r>
            <a:r>
              <a:rPr dirty="0" sz="1500" spc="-5">
                <a:solidFill>
                  <a:srgbClr val="AD2373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AD2373"/>
                </a:solidFill>
                <a:latin typeface="Arial"/>
                <a:cs typeface="Arial"/>
              </a:rPr>
              <a:t>issues.</a:t>
            </a:r>
            <a:endParaRPr sz="1500">
              <a:latin typeface="Arial"/>
              <a:cs typeface="Arial"/>
            </a:endParaRPr>
          </a:p>
          <a:p>
            <a:pPr marL="299085" marR="31115" indent="-287020">
              <a:lnSpc>
                <a:spcPct val="100000"/>
              </a:lnSpc>
              <a:spcBef>
                <a:spcPts val="605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most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common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suggestions</a:t>
            </a:r>
            <a:r>
              <a:rPr dirty="0" sz="15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help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address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racism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</a:t>
            </a:r>
            <a:r>
              <a:rPr dirty="0" sz="1500" spc="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were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training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for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team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members,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safe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spaces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discuss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experiences 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and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raise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issues,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independent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group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give advice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investigate.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0011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Pioneering</a:t>
            </a:r>
            <a:r>
              <a:rPr dirty="0" spc="-35"/>
              <a:t> </a:t>
            </a:r>
            <a:r>
              <a:rPr dirty="0" spc="-10"/>
              <a:t>pan-</a:t>
            </a:r>
            <a:r>
              <a:rPr dirty="0"/>
              <a:t>London</a:t>
            </a:r>
            <a:r>
              <a:rPr dirty="0" spc="-55"/>
              <a:t> </a:t>
            </a:r>
            <a:r>
              <a:rPr dirty="0" spc="-10"/>
              <a:t>survey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47268" y="1043431"/>
            <a:ext cx="6377305" cy="342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0510" marR="81280" indent="-258445">
              <a:lnSpc>
                <a:spcPct val="110000"/>
              </a:lnSpc>
              <a:spcBef>
                <a:spcPts val="100"/>
              </a:spcBef>
              <a:buChar char="•"/>
              <a:tabLst>
                <a:tab pos="269875" algn="l"/>
                <a:tab pos="271145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NHS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staff</a:t>
            </a:r>
            <a:r>
              <a:rPr dirty="0" sz="15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deserve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environment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that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is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safe,</a:t>
            </a:r>
            <a:r>
              <a:rPr dirty="0" sz="15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welcoming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free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discrimination.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314144"/>
              </a:buClr>
              <a:buFont typeface="Arial"/>
              <a:buChar char="•"/>
            </a:pPr>
            <a:endParaRPr sz="1650">
              <a:latin typeface="Arial"/>
              <a:cs typeface="Arial"/>
            </a:endParaRPr>
          </a:p>
          <a:p>
            <a:pPr marL="270510" marR="147320" indent="-258445">
              <a:lnSpc>
                <a:spcPct val="110000"/>
              </a:lnSpc>
              <a:buChar char="•"/>
              <a:tabLst>
                <a:tab pos="269875" algn="l"/>
                <a:tab pos="271145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November/December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2021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all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primary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staff</a:t>
            </a:r>
            <a:r>
              <a:rPr dirty="0" sz="1500" spc="-6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were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invited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complete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short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anonymous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online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survey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to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say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whether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or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not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they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had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experienced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discrimination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at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work over the</a:t>
            </a:r>
            <a:r>
              <a:rPr dirty="0" sz="1500" spc="-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past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12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months.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314144"/>
              </a:buClr>
              <a:buFont typeface="Arial"/>
              <a:buChar char="•"/>
            </a:pPr>
            <a:endParaRPr sz="2150">
              <a:latin typeface="Arial"/>
              <a:cs typeface="Arial"/>
            </a:endParaRPr>
          </a:p>
          <a:p>
            <a:pPr marL="270510" marR="5080" indent="-258445">
              <a:lnSpc>
                <a:spcPct val="110100"/>
              </a:lnSpc>
              <a:buChar char="•"/>
              <a:tabLst>
                <a:tab pos="269875" algn="l"/>
                <a:tab pos="271145" algn="l"/>
              </a:tabLst>
            </a:pP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survey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was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advertised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meetings,</a:t>
            </a:r>
            <a:r>
              <a:rPr dirty="0" sz="15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newsletters,</a:t>
            </a:r>
            <a:r>
              <a:rPr dirty="0" sz="15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social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media,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mailing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lists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through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HEE,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NHSEI, Primary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School,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LMC,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LPC,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LDC,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ICSs,</a:t>
            </a:r>
            <a:r>
              <a:rPr dirty="0" sz="15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PCNs,</a:t>
            </a:r>
            <a:r>
              <a:rPr dirty="0" sz="15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Training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Hubs,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EDI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leads,</a:t>
            </a:r>
            <a:r>
              <a:rPr dirty="0" sz="15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PM</a:t>
            </a:r>
            <a:r>
              <a:rPr dirty="0" sz="15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Fora</a:t>
            </a:r>
            <a:r>
              <a:rPr dirty="0" sz="15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5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>
                <a:solidFill>
                  <a:srgbClr val="314144"/>
                </a:solidFill>
                <a:latin typeface="Arial"/>
                <a:cs typeface="Arial"/>
              </a:rPr>
              <a:t>networks.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314144"/>
              </a:buClr>
              <a:buFont typeface="Arial"/>
              <a:buChar char="•"/>
            </a:pPr>
            <a:endParaRPr sz="2350">
              <a:latin typeface="Arial"/>
              <a:cs typeface="Arial"/>
            </a:endParaRPr>
          </a:p>
          <a:p>
            <a:pPr marL="270510" indent="-258445">
              <a:lnSpc>
                <a:spcPct val="100000"/>
              </a:lnSpc>
              <a:buFont typeface="Arial"/>
              <a:buChar char="•"/>
              <a:tabLst>
                <a:tab pos="269875" algn="l"/>
                <a:tab pos="271145" algn="l"/>
              </a:tabLst>
            </a:pP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This document</a:t>
            </a:r>
            <a:r>
              <a:rPr dirty="0" sz="1500" spc="-3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sets</a:t>
            </a:r>
            <a:r>
              <a:rPr dirty="0" sz="1500" spc="-3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out</a:t>
            </a:r>
            <a:r>
              <a:rPr dirty="0" sz="1500" spc="-2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500" spc="-3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feedback</a:t>
            </a:r>
            <a:r>
              <a:rPr dirty="0" sz="1500" spc="-3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500" spc="-15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b="1">
                <a:solidFill>
                  <a:srgbClr val="314144"/>
                </a:solidFill>
                <a:latin typeface="Arial"/>
                <a:cs typeface="Arial"/>
              </a:rPr>
              <a:t>North East</a:t>
            </a:r>
            <a:r>
              <a:rPr dirty="0" sz="1500" spc="-20" b="1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500" spc="-10" b="1">
                <a:solidFill>
                  <a:srgbClr val="314144"/>
                </a:solidFill>
                <a:latin typeface="Arial"/>
                <a:cs typeface="Arial"/>
              </a:rPr>
              <a:t>London.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4750307"/>
            <a:ext cx="6858000" cy="393700"/>
          </a:xfrm>
          <a:custGeom>
            <a:avLst/>
            <a:gdLst/>
            <a:ahLst/>
            <a:cxnLst/>
            <a:rect l="l" t="t" r="r" b="b"/>
            <a:pathLst>
              <a:path w="6858000" h="393700">
                <a:moveTo>
                  <a:pt x="6858000" y="0"/>
                </a:moveTo>
                <a:lnTo>
                  <a:pt x="0" y="0"/>
                </a:lnTo>
                <a:lnTo>
                  <a:pt x="0" y="393191"/>
                </a:lnTo>
                <a:lnTo>
                  <a:pt x="6858000" y="393191"/>
                </a:lnTo>
                <a:lnTo>
                  <a:pt x="6858000" y="0"/>
                </a:lnTo>
                <a:close/>
              </a:path>
            </a:pathLst>
          </a:custGeom>
          <a:solidFill>
            <a:srgbClr val="E8EC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347268" y="926109"/>
            <a:ext cx="6121400" cy="61722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505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1025</a:t>
            </a:r>
            <a:r>
              <a:rPr dirty="0" sz="16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primary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team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members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across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took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part.</a:t>
            </a:r>
            <a:endParaRPr sz="1600">
              <a:latin typeface="Arial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409"/>
              </a:spcBef>
              <a:buChar char="•"/>
              <a:tabLst>
                <a:tab pos="299085" algn="l"/>
                <a:tab pos="299720" algn="l"/>
              </a:tabLst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286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worked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6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North</a:t>
            </a:r>
            <a:r>
              <a:rPr dirty="0" sz="16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East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London.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921359" y="1943861"/>
          <a:ext cx="4672330" cy="24504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5440"/>
                <a:gridCol w="1261745"/>
                <a:gridCol w="418464"/>
                <a:gridCol w="617854"/>
                <a:gridCol w="394335"/>
                <a:gridCol w="363220"/>
              </a:tblGrid>
              <a:tr h="350520">
                <a:tc>
                  <a:txBody>
                    <a:bodyPr/>
                    <a:lstStyle/>
                    <a:p>
                      <a:pPr algn="r" marR="11811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North</a:t>
                      </a:r>
                      <a:r>
                        <a:rPr dirty="0" sz="12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Central</a:t>
                      </a:r>
                      <a:r>
                        <a:rPr dirty="0" sz="1200" spc="-3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176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 gridSpan="2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0520">
                <a:tc>
                  <a:txBody>
                    <a:bodyPr/>
                    <a:lstStyle/>
                    <a:p>
                      <a:pPr algn="r" marR="123189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North</a:t>
                      </a:r>
                      <a:r>
                        <a:rPr dirty="0" sz="1200" spc="-4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East</a:t>
                      </a:r>
                      <a:r>
                        <a:rPr dirty="0" sz="1200" spc="-3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AD2373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AD2373"/>
                          </a:solidFill>
                          <a:latin typeface="Arial"/>
                          <a:cs typeface="Arial"/>
                        </a:rPr>
                        <a:t>286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</a:tr>
              <a:tr h="175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50520"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North</a:t>
                      </a:r>
                      <a:r>
                        <a:rPr dirty="0" sz="1200" spc="-3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West</a:t>
                      </a:r>
                      <a:r>
                        <a:rPr dirty="0" sz="1200" spc="-2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134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49885">
                <a:tc>
                  <a:txBody>
                    <a:bodyPr/>
                    <a:lstStyle/>
                    <a:p>
                      <a:pPr algn="r" marR="118110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South</a:t>
                      </a:r>
                      <a:r>
                        <a:rPr dirty="0" sz="1200" spc="-15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East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244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49885"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South</a:t>
                      </a:r>
                      <a:r>
                        <a:rPr dirty="0" sz="12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West</a:t>
                      </a:r>
                      <a:r>
                        <a:rPr dirty="0" sz="1200" spc="-2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solidFill>
                            <a:srgbClr val="2B96FF"/>
                          </a:solidFill>
                          <a:latin typeface="Arial"/>
                          <a:cs typeface="Arial"/>
                        </a:rPr>
                        <a:t>London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11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dirty="0" sz="12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181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7874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 descr=""/>
          <p:cNvSpPr/>
          <p:nvPr/>
        </p:nvSpPr>
        <p:spPr>
          <a:xfrm>
            <a:off x="2491739" y="3959352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2491739" y="3433571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2491739" y="2907792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2491739" y="2382011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9525">
            <a:solidFill>
              <a:srgbClr val="CEE7FF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10" name="object 10" descr=""/>
          <p:cNvGrpSpPr/>
          <p:nvPr/>
        </p:nvGrpSpPr>
        <p:grpSpPr>
          <a:xfrm>
            <a:off x="0" y="1851469"/>
            <a:ext cx="6858000" cy="2899410"/>
            <a:chOff x="0" y="1851469"/>
            <a:chExt cx="6858000" cy="2899410"/>
          </a:xfrm>
        </p:grpSpPr>
        <p:sp>
          <p:nvSpPr>
            <p:cNvPr id="11" name="object 11" descr=""/>
            <p:cNvSpPr/>
            <p:nvPr/>
          </p:nvSpPr>
          <p:spPr>
            <a:xfrm>
              <a:off x="0" y="4497324"/>
              <a:ext cx="6858000" cy="125095"/>
            </a:xfrm>
            <a:custGeom>
              <a:avLst/>
              <a:gdLst/>
              <a:ahLst/>
              <a:cxnLst/>
              <a:rect l="l" t="t" r="r" b="b"/>
              <a:pathLst>
                <a:path w="6858000" h="125095">
                  <a:moveTo>
                    <a:pt x="0" y="124967"/>
                  </a:moveTo>
                  <a:lnTo>
                    <a:pt x="6858000" y="124967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24967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0" y="4622292"/>
              <a:ext cx="6858000" cy="128270"/>
            </a:xfrm>
            <a:custGeom>
              <a:avLst/>
              <a:gdLst/>
              <a:ahLst/>
              <a:cxnLst/>
              <a:rect l="l" t="t" r="r" b="b"/>
              <a:pathLst>
                <a:path w="6858000" h="128270">
                  <a:moveTo>
                    <a:pt x="6858000" y="0"/>
                  </a:moveTo>
                  <a:lnTo>
                    <a:pt x="0" y="0"/>
                  </a:lnTo>
                  <a:lnTo>
                    <a:pt x="0" y="128016"/>
                  </a:lnTo>
                  <a:lnTo>
                    <a:pt x="6858000" y="128016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491739" y="1856232"/>
              <a:ext cx="45720" cy="2627630"/>
            </a:xfrm>
            <a:custGeom>
              <a:avLst/>
              <a:gdLst/>
              <a:ahLst/>
              <a:cxnLst/>
              <a:rect l="l" t="t" r="r" b="b"/>
              <a:pathLst>
                <a:path w="45719" h="2627629">
                  <a:moveTo>
                    <a:pt x="45720" y="2627375"/>
                  </a:moveTo>
                  <a:lnTo>
                    <a:pt x="45720" y="0"/>
                  </a:lnTo>
                </a:path>
                <a:path w="45719" h="2627629">
                  <a:moveTo>
                    <a:pt x="0" y="2627375"/>
                  </a:moveTo>
                  <a:lnTo>
                    <a:pt x="45720" y="2627375"/>
                  </a:lnTo>
                </a:path>
                <a:path w="45719" h="2627629">
                  <a:moveTo>
                    <a:pt x="0" y="0"/>
                  </a:moveTo>
                  <a:lnTo>
                    <a:pt x="45720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3275076" y="1851469"/>
            <a:ext cx="2317750" cy="2597785"/>
            <a:chOff x="3275076" y="1851469"/>
            <a:chExt cx="2317750" cy="2597785"/>
          </a:xfrm>
        </p:grpSpPr>
        <p:sp>
          <p:nvSpPr>
            <p:cNvPr id="4" name="object 4" descr=""/>
            <p:cNvSpPr/>
            <p:nvPr/>
          </p:nvSpPr>
          <p:spPr>
            <a:xfrm>
              <a:off x="3318510" y="1896617"/>
              <a:ext cx="2273935" cy="2506980"/>
            </a:xfrm>
            <a:custGeom>
              <a:avLst/>
              <a:gdLst/>
              <a:ahLst/>
              <a:cxnLst/>
              <a:rect l="l" t="t" r="r" b="b"/>
              <a:pathLst>
                <a:path w="2273935" h="2506979">
                  <a:moveTo>
                    <a:pt x="48768" y="2115312"/>
                  </a:moveTo>
                  <a:lnTo>
                    <a:pt x="0" y="2115312"/>
                  </a:lnTo>
                  <a:lnTo>
                    <a:pt x="0" y="2272284"/>
                  </a:lnTo>
                  <a:lnTo>
                    <a:pt x="48768" y="2272284"/>
                  </a:lnTo>
                  <a:lnTo>
                    <a:pt x="48768" y="2115312"/>
                  </a:lnTo>
                  <a:close/>
                </a:path>
                <a:path w="2273935" h="2506979">
                  <a:moveTo>
                    <a:pt x="97536" y="1645920"/>
                  </a:moveTo>
                  <a:lnTo>
                    <a:pt x="0" y="1645920"/>
                  </a:lnTo>
                  <a:lnTo>
                    <a:pt x="0" y="1802892"/>
                  </a:lnTo>
                  <a:lnTo>
                    <a:pt x="97536" y="1802892"/>
                  </a:lnTo>
                  <a:lnTo>
                    <a:pt x="97536" y="1645920"/>
                  </a:lnTo>
                  <a:close/>
                </a:path>
                <a:path w="2273935" h="2506979">
                  <a:moveTo>
                    <a:pt x="147828" y="1880616"/>
                  </a:moveTo>
                  <a:lnTo>
                    <a:pt x="0" y="1880616"/>
                  </a:lnTo>
                  <a:lnTo>
                    <a:pt x="0" y="2037588"/>
                  </a:lnTo>
                  <a:lnTo>
                    <a:pt x="147828" y="2037588"/>
                  </a:lnTo>
                  <a:lnTo>
                    <a:pt x="147828" y="1880616"/>
                  </a:lnTo>
                  <a:close/>
                </a:path>
                <a:path w="2273935" h="2506979">
                  <a:moveTo>
                    <a:pt x="147828" y="1409700"/>
                  </a:moveTo>
                  <a:lnTo>
                    <a:pt x="0" y="1409700"/>
                  </a:lnTo>
                  <a:lnTo>
                    <a:pt x="0" y="1566672"/>
                  </a:lnTo>
                  <a:lnTo>
                    <a:pt x="147828" y="1566672"/>
                  </a:lnTo>
                  <a:lnTo>
                    <a:pt x="147828" y="1409700"/>
                  </a:lnTo>
                  <a:close/>
                </a:path>
                <a:path w="2273935" h="2506979">
                  <a:moveTo>
                    <a:pt x="147828" y="1175004"/>
                  </a:moveTo>
                  <a:lnTo>
                    <a:pt x="0" y="1175004"/>
                  </a:lnTo>
                  <a:lnTo>
                    <a:pt x="0" y="1331976"/>
                  </a:lnTo>
                  <a:lnTo>
                    <a:pt x="147828" y="1331976"/>
                  </a:lnTo>
                  <a:lnTo>
                    <a:pt x="147828" y="1175004"/>
                  </a:lnTo>
                  <a:close/>
                </a:path>
                <a:path w="2273935" h="2506979">
                  <a:moveTo>
                    <a:pt x="196596" y="2351532"/>
                  </a:moveTo>
                  <a:lnTo>
                    <a:pt x="0" y="2351532"/>
                  </a:lnTo>
                  <a:lnTo>
                    <a:pt x="0" y="2506980"/>
                  </a:lnTo>
                  <a:lnTo>
                    <a:pt x="196596" y="2506980"/>
                  </a:lnTo>
                  <a:lnTo>
                    <a:pt x="196596" y="2351532"/>
                  </a:lnTo>
                  <a:close/>
                </a:path>
                <a:path w="2273935" h="2506979">
                  <a:moveTo>
                    <a:pt x="246888" y="940308"/>
                  </a:moveTo>
                  <a:lnTo>
                    <a:pt x="0" y="940308"/>
                  </a:lnTo>
                  <a:lnTo>
                    <a:pt x="0" y="1097280"/>
                  </a:lnTo>
                  <a:lnTo>
                    <a:pt x="246888" y="1097280"/>
                  </a:lnTo>
                  <a:lnTo>
                    <a:pt x="246888" y="940308"/>
                  </a:lnTo>
                  <a:close/>
                </a:path>
                <a:path w="2273935" h="2506979">
                  <a:moveTo>
                    <a:pt x="443484" y="705612"/>
                  </a:moveTo>
                  <a:lnTo>
                    <a:pt x="0" y="705612"/>
                  </a:lnTo>
                  <a:lnTo>
                    <a:pt x="0" y="861060"/>
                  </a:lnTo>
                  <a:lnTo>
                    <a:pt x="443484" y="861060"/>
                  </a:lnTo>
                  <a:lnTo>
                    <a:pt x="443484" y="705612"/>
                  </a:lnTo>
                  <a:close/>
                </a:path>
                <a:path w="2273935" h="2506979">
                  <a:moveTo>
                    <a:pt x="542544" y="469392"/>
                  </a:moveTo>
                  <a:lnTo>
                    <a:pt x="0" y="469392"/>
                  </a:lnTo>
                  <a:lnTo>
                    <a:pt x="0" y="626364"/>
                  </a:lnTo>
                  <a:lnTo>
                    <a:pt x="542544" y="626364"/>
                  </a:lnTo>
                  <a:lnTo>
                    <a:pt x="542544" y="469392"/>
                  </a:lnTo>
                  <a:close/>
                </a:path>
                <a:path w="2273935" h="2506979">
                  <a:moveTo>
                    <a:pt x="691896" y="234696"/>
                  </a:moveTo>
                  <a:lnTo>
                    <a:pt x="0" y="234696"/>
                  </a:lnTo>
                  <a:lnTo>
                    <a:pt x="0" y="391668"/>
                  </a:lnTo>
                  <a:lnTo>
                    <a:pt x="691896" y="391668"/>
                  </a:lnTo>
                  <a:lnTo>
                    <a:pt x="691896" y="234696"/>
                  </a:lnTo>
                  <a:close/>
                </a:path>
                <a:path w="2273935" h="2506979">
                  <a:moveTo>
                    <a:pt x="2273808" y="0"/>
                  </a:moveTo>
                  <a:lnTo>
                    <a:pt x="0" y="0"/>
                  </a:lnTo>
                  <a:lnTo>
                    <a:pt x="0" y="156972"/>
                  </a:lnTo>
                  <a:lnTo>
                    <a:pt x="2273808" y="156972"/>
                  </a:lnTo>
                  <a:lnTo>
                    <a:pt x="2273808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3275076" y="1856232"/>
              <a:ext cx="43180" cy="2588260"/>
            </a:xfrm>
            <a:custGeom>
              <a:avLst/>
              <a:gdLst/>
              <a:ahLst/>
              <a:cxnLst/>
              <a:rect l="l" t="t" r="r" b="b"/>
              <a:pathLst>
                <a:path w="43179" h="2588260">
                  <a:moveTo>
                    <a:pt x="42672" y="2587752"/>
                  </a:moveTo>
                  <a:lnTo>
                    <a:pt x="42672" y="0"/>
                  </a:lnTo>
                </a:path>
                <a:path w="43179" h="2588260">
                  <a:moveTo>
                    <a:pt x="0" y="2587752"/>
                  </a:moveTo>
                  <a:lnTo>
                    <a:pt x="42672" y="2587752"/>
                  </a:lnTo>
                </a:path>
                <a:path w="43179" h="2588260">
                  <a:moveTo>
                    <a:pt x="0" y="2351531"/>
                  </a:moveTo>
                  <a:lnTo>
                    <a:pt x="42672" y="2351531"/>
                  </a:lnTo>
                </a:path>
                <a:path w="43179" h="2588260">
                  <a:moveTo>
                    <a:pt x="0" y="2116835"/>
                  </a:moveTo>
                  <a:lnTo>
                    <a:pt x="42672" y="2116835"/>
                  </a:lnTo>
                </a:path>
                <a:path w="43179" h="2588260">
                  <a:moveTo>
                    <a:pt x="0" y="1882139"/>
                  </a:moveTo>
                  <a:lnTo>
                    <a:pt x="42672" y="1882139"/>
                  </a:lnTo>
                </a:path>
                <a:path w="43179" h="2588260">
                  <a:moveTo>
                    <a:pt x="0" y="1645919"/>
                  </a:moveTo>
                  <a:lnTo>
                    <a:pt x="42672" y="1645919"/>
                  </a:lnTo>
                </a:path>
                <a:path w="43179" h="2588260">
                  <a:moveTo>
                    <a:pt x="0" y="1411223"/>
                  </a:moveTo>
                  <a:lnTo>
                    <a:pt x="42672" y="1411223"/>
                  </a:lnTo>
                </a:path>
                <a:path w="43179" h="2588260">
                  <a:moveTo>
                    <a:pt x="0" y="1176527"/>
                  </a:moveTo>
                  <a:lnTo>
                    <a:pt x="42672" y="1176527"/>
                  </a:lnTo>
                </a:path>
                <a:path w="43179" h="2588260">
                  <a:moveTo>
                    <a:pt x="0" y="941831"/>
                  </a:moveTo>
                  <a:lnTo>
                    <a:pt x="42672" y="941831"/>
                  </a:lnTo>
                </a:path>
                <a:path w="43179" h="2588260">
                  <a:moveTo>
                    <a:pt x="0" y="705611"/>
                  </a:moveTo>
                  <a:lnTo>
                    <a:pt x="42672" y="705611"/>
                  </a:lnTo>
                </a:path>
                <a:path w="43179" h="2588260">
                  <a:moveTo>
                    <a:pt x="0" y="470915"/>
                  </a:moveTo>
                  <a:lnTo>
                    <a:pt x="42672" y="470915"/>
                  </a:lnTo>
                </a:path>
                <a:path w="43179" h="2588260">
                  <a:moveTo>
                    <a:pt x="0" y="236219"/>
                  </a:moveTo>
                  <a:lnTo>
                    <a:pt x="42672" y="236219"/>
                  </a:lnTo>
                </a:path>
                <a:path w="43179" h="2588260">
                  <a:moveTo>
                    <a:pt x="0" y="0"/>
                  </a:moveTo>
                  <a:lnTo>
                    <a:pt x="42672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3430651" y="2755038"/>
            <a:ext cx="445134" cy="167132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210185">
              <a:lnSpc>
                <a:spcPct val="100000"/>
              </a:lnSpc>
              <a:spcBef>
                <a:spcPts val="505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  <a:p>
            <a:pPr marL="111125">
              <a:lnSpc>
                <a:spcPct val="100000"/>
              </a:lnSpc>
              <a:spcBef>
                <a:spcPts val="409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  <a:p>
            <a:pPr marL="111125">
              <a:lnSpc>
                <a:spcPct val="100000"/>
              </a:lnSpc>
              <a:spcBef>
                <a:spcPts val="414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  <a:p>
            <a:pPr marL="61594">
              <a:lnSpc>
                <a:spcPct val="100000"/>
              </a:lnSpc>
              <a:spcBef>
                <a:spcPts val="409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  <a:p>
            <a:pPr marL="111125">
              <a:lnSpc>
                <a:spcPct val="100000"/>
              </a:lnSpc>
              <a:spcBef>
                <a:spcPts val="409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3%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  <a:p>
            <a:pPr marL="160655">
              <a:lnSpc>
                <a:spcPct val="100000"/>
              </a:lnSpc>
              <a:spcBef>
                <a:spcPts val="409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826002" y="2571369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924427" y="2336419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4072890" y="2101088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655055" y="1865757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66445" y="1799818"/>
            <a:ext cx="2745105" cy="2612390"/>
          </a:xfrm>
          <a:prstGeom prst="rect">
            <a:avLst/>
          </a:prstGeom>
        </p:spPr>
        <p:txBody>
          <a:bodyPr wrap="square" lIns="0" tIns="80010" rIns="0" bIns="0" rtlCol="0" vert="horz">
            <a:spAutoFit/>
          </a:bodyPr>
          <a:lstStyle/>
          <a:p>
            <a:pPr algn="r" marR="5715">
              <a:lnSpc>
                <a:spcPct val="100000"/>
              </a:lnSpc>
              <a:spcBef>
                <a:spcPts val="630"/>
              </a:spcBef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GP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salaried,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partner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locum</a:t>
            </a:r>
            <a:endParaRPr sz="1100">
              <a:latin typeface="Arial"/>
              <a:cs typeface="Arial"/>
            </a:endParaRPr>
          </a:p>
          <a:p>
            <a:pPr algn="r" marL="20955" marR="5080" indent="1615440">
              <a:lnSpc>
                <a:spcPct val="140300"/>
              </a:lnSpc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Practice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Manager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General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practice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nurse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ANP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Administrative,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clerical,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reception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IT</a:t>
            </a:r>
            <a:r>
              <a:rPr dirty="0" sz="11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roles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senior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management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roles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e.g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finance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Optometrist,</a:t>
            </a:r>
            <a:r>
              <a:rPr dirty="0" sz="11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optician,</a:t>
            </a:r>
            <a:r>
              <a:rPr dirty="0" sz="11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optical</a:t>
            </a:r>
            <a:r>
              <a:rPr dirty="0" sz="11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assistant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Pharmacist,</a:t>
            </a:r>
            <a:r>
              <a:rPr dirty="0" sz="1100" spc="-4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pharmacy</a:t>
            </a:r>
            <a:r>
              <a:rPr dirty="0" sz="11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technician</a:t>
            </a:r>
            <a:endParaRPr sz="1100">
              <a:latin typeface="Arial"/>
              <a:cs typeface="Arial"/>
            </a:endParaRPr>
          </a:p>
          <a:p>
            <a:pPr algn="r" marL="12700" marR="5715" indent="272415">
              <a:lnSpc>
                <a:spcPct val="140300"/>
              </a:lnSpc>
            </a:pP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supporting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clinical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roles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e.g.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HCA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patient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care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roles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e.g.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health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20">
                <a:solidFill>
                  <a:srgbClr val="2B96FF"/>
                </a:solidFill>
                <a:latin typeface="Arial"/>
                <a:cs typeface="Arial"/>
              </a:rPr>
              <a:t>coach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Dentist,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dental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nurse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or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clinical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dental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roles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e.g.</a:t>
            </a:r>
            <a:r>
              <a:rPr dirty="0" sz="11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2B96FF"/>
                </a:solidFill>
                <a:latin typeface="Arial"/>
                <a:cs typeface="Arial"/>
              </a:rPr>
              <a:t>paramedic,</a:t>
            </a:r>
            <a:r>
              <a:rPr dirty="0" sz="11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100" spc="-10">
                <a:solidFill>
                  <a:srgbClr val="2B96FF"/>
                </a:solidFill>
                <a:latin typeface="Arial"/>
                <a:cs typeface="Arial"/>
              </a:rPr>
              <a:t>student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47268" y="978535"/>
            <a:ext cx="6126480" cy="70802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310"/>
              </a:spcBef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roles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286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responding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from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North</a:t>
            </a:r>
            <a:r>
              <a:rPr dirty="0" sz="16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East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are 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below.</a:t>
            </a:r>
            <a:r>
              <a:rPr dirty="0" sz="1600" spc="-7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This</a:t>
            </a:r>
            <a:r>
              <a:rPr dirty="0" sz="16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represents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about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6%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primary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6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workforce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in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North</a:t>
            </a:r>
            <a:r>
              <a:rPr dirty="0" sz="16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East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London.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4204525" y="2136457"/>
            <a:ext cx="1773555" cy="1767205"/>
            <a:chOff x="4204525" y="2136457"/>
            <a:chExt cx="1773555" cy="1767205"/>
          </a:xfrm>
        </p:grpSpPr>
        <p:sp>
          <p:nvSpPr>
            <p:cNvPr id="4" name="object 4" descr=""/>
            <p:cNvSpPr/>
            <p:nvPr/>
          </p:nvSpPr>
          <p:spPr>
            <a:xfrm>
              <a:off x="5126736" y="2885948"/>
              <a:ext cx="840740" cy="146050"/>
            </a:xfrm>
            <a:custGeom>
              <a:avLst/>
              <a:gdLst/>
              <a:ahLst/>
              <a:cxnLst/>
              <a:rect l="l" t="t" r="r" b="b"/>
              <a:pathLst>
                <a:path w="840739" h="146050">
                  <a:moveTo>
                    <a:pt x="828548" y="0"/>
                  </a:moveTo>
                  <a:lnTo>
                    <a:pt x="0" y="146050"/>
                  </a:lnTo>
                  <a:lnTo>
                    <a:pt x="840231" y="104901"/>
                  </a:lnTo>
                  <a:lnTo>
                    <a:pt x="838567" y="78545"/>
                  </a:lnTo>
                  <a:lnTo>
                    <a:pt x="836056" y="52260"/>
                  </a:lnTo>
                  <a:lnTo>
                    <a:pt x="832713" y="26070"/>
                  </a:lnTo>
                  <a:lnTo>
                    <a:pt x="828548" y="0"/>
                  </a:lnTo>
                  <a:close/>
                </a:path>
              </a:pathLst>
            </a:custGeom>
            <a:solidFill>
              <a:srgbClr val="41B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855591" y="2990850"/>
              <a:ext cx="1112520" cy="882650"/>
            </a:xfrm>
            <a:custGeom>
              <a:avLst/>
              <a:gdLst/>
              <a:ahLst/>
              <a:cxnLst/>
              <a:rect l="l" t="t" r="r" b="b"/>
              <a:pathLst>
                <a:path w="1112520" h="882650">
                  <a:moveTo>
                    <a:pt x="1111377" y="0"/>
                  </a:moveTo>
                  <a:lnTo>
                    <a:pt x="271145" y="41148"/>
                  </a:lnTo>
                  <a:lnTo>
                    <a:pt x="0" y="837565"/>
                  </a:lnTo>
                  <a:lnTo>
                    <a:pt x="50658" y="853035"/>
                  </a:lnTo>
                  <a:lnTo>
                    <a:pt x="102075" y="865267"/>
                  </a:lnTo>
                  <a:lnTo>
                    <a:pt x="154098" y="874241"/>
                  </a:lnTo>
                  <a:lnTo>
                    <a:pt x="206577" y="879932"/>
                  </a:lnTo>
                  <a:lnTo>
                    <a:pt x="259359" y="882319"/>
                  </a:lnTo>
                  <a:lnTo>
                    <a:pt x="312293" y="881380"/>
                  </a:lnTo>
                  <a:lnTo>
                    <a:pt x="359908" y="877726"/>
                  </a:lnTo>
                  <a:lnTo>
                    <a:pt x="406698" y="871492"/>
                  </a:lnTo>
                  <a:lnTo>
                    <a:pt x="452594" y="862753"/>
                  </a:lnTo>
                  <a:lnTo>
                    <a:pt x="497530" y="851582"/>
                  </a:lnTo>
                  <a:lnTo>
                    <a:pt x="541437" y="838054"/>
                  </a:lnTo>
                  <a:lnTo>
                    <a:pt x="584249" y="822244"/>
                  </a:lnTo>
                  <a:lnTo>
                    <a:pt x="625898" y="804226"/>
                  </a:lnTo>
                  <a:lnTo>
                    <a:pt x="666316" y="784075"/>
                  </a:lnTo>
                  <a:lnTo>
                    <a:pt x="705437" y="761864"/>
                  </a:lnTo>
                  <a:lnTo>
                    <a:pt x="743191" y="737670"/>
                  </a:lnTo>
                  <a:lnTo>
                    <a:pt x="779513" y="711565"/>
                  </a:lnTo>
                  <a:lnTo>
                    <a:pt x="814334" y="683625"/>
                  </a:lnTo>
                  <a:lnTo>
                    <a:pt x="847588" y="653924"/>
                  </a:lnTo>
                  <a:lnTo>
                    <a:pt x="879206" y="622537"/>
                  </a:lnTo>
                  <a:lnTo>
                    <a:pt x="909122" y="589537"/>
                  </a:lnTo>
                  <a:lnTo>
                    <a:pt x="937267" y="555001"/>
                  </a:lnTo>
                  <a:lnTo>
                    <a:pt x="963575" y="519001"/>
                  </a:lnTo>
                  <a:lnTo>
                    <a:pt x="987977" y="481612"/>
                  </a:lnTo>
                  <a:lnTo>
                    <a:pt x="1010407" y="442910"/>
                  </a:lnTo>
                  <a:lnTo>
                    <a:pt x="1030797" y="402968"/>
                  </a:lnTo>
                  <a:lnTo>
                    <a:pt x="1049080" y="361861"/>
                  </a:lnTo>
                  <a:lnTo>
                    <a:pt x="1065188" y="319663"/>
                  </a:lnTo>
                  <a:lnTo>
                    <a:pt x="1079053" y="276449"/>
                  </a:lnTo>
                  <a:lnTo>
                    <a:pt x="1090608" y="232294"/>
                  </a:lnTo>
                  <a:lnTo>
                    <a:pt x="1099786" y="187271"/>
                  </a:lnTo>
                  <a:lnTo>
                    <a:pt x="1106520" y="141456"/>
                  </a:lnTo>
                  <a:lnTo>
                    <a:pt x="1110741" y="94923"/>
                  </a:lnTo>
                  <a:lnTo>
                    <a:pt x="1112382" y="47746"/>
                  </a:lnTo>
                  <a:lnTo>
                    <a:pt x="1111377" y="0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855591" y="2990850"/>
              <a:ext cx="1112520" cy="882650"/>
            </a:xfrm>
            <a:custGeom>
              <a:avLst/>
              <a:gdLst/>
              <a:ahLst/>
              <a:cxnLst/>
              <a:rect l="l" t="t" r="r" b="b"/>
              <a:pathLst>
                <a:path w="1112520" h="882650">
                  <a:moveTo>
                    <a:pt x="1111377" y="0"/>
                  </a:moveTo>
                  <a:lnTo>
                    <a:pt x="1112382" y="47746"/>
                  </a:lnTo>
                  <a:lnTo>
                    <a:pt x="1110741" y="94923"/>
                  </a:lnTo>
                  <a:lnTo>
                    <a:pt x="1106520" y="141456"/>
                  </a:lnTo>
                  <a:lnTo>
                    <a:pt x="1099786" y="187271"/>
                  </a:lnTo>
                  <a:lnTo>
                    <a:pt x="1090608" y="232294"/>
                  </a:lnTo>
                  <a:lnTo>
                    <a:pt x="1079053" y="276449"/>
                  </a:lnTo>
                  <a:lnTo>
                    <a:pt x="1065188" y="319663"/>
                  </a:lnTo>
                  <a:lnTo>
                    <a:pt x="1049080" y="361861"/>
                  </a:lnTo>
                  <a:lnTo>
                    <a:pt x="1030797" y="402968"/>
                  </a:lnTo>
                  <a:lnTo>
                    <a:pt x="1010407" y="442910"/>
                  </a:lnTo>
                  <a:lnTo>
                    <a:pt x="987977" y="481612"/>
                  </a:lnTo>
                  <a:lnTo>
                    <a:pt x="963575" y="519001"/>
                  </a:lnTo>
                  <a:lnTo>
                    <a:pt x="937267" y="555001"/>
                  </a:lnTo>
                  <a:lnTo>
                    <a:pt x="909122" y="589537"/>
                  </a:lnTo>
                  <a:lnTo>
                    <a:pt x="879206" y="622537"/>
                  </a:lnTo>
                  <a:lnTo>
                    <a:pt x="847588" y="653924"/>
                  </a:lnTo>
                  <a:lnTo>
                    <a:pt x="814334" y="683625"/>
                  </a:lnTo>
                  <a:lnTo>
                    <a:pt x="779513" y="711565"/>
                  </a:lnTo>
                  <a:lnTo>
                    <a:pt x="743191" y="737670"/>
                  </a:lnTo>
                  <a:lnTo>
                    <a:pt x="705437" y="761864"/>
                  </a:lnTo>
                  <a:lnTo>
                    <a:pt x="666316" y="784075"/>
                  </a:lnTo>
                  <a:lnTo>
                    <a:pt x="625898" y="804226"/>
                  </a:lnTo>
                  <a:lnTo>
                    <a:pt x="584249" y="822244"/>
                  </a:lnTo>
                  <a:lnTo>
                    <a:pt x="541437" y="838054"/>
                  </a:lnTo>
                  <a:lnTo>
                    <a:pt x="497530" y="851582"/>
                  </a:lnTo>
                  <a:lnTo>
                    <a:pt x="452594" y="862753"/>
                  </a:lnTo>
                  <a:lnTo>
                    <a:pt x="406698" y="871492"/>
                  </a:lnTo>
                  <a:lnTo>
                    <a:pt x="359908" y="877726"/>
                  </a:lnTo>
                  <a:lnTo>
                    <a:pt x="312293" y="881380"/>
                  </a:lnTo>
                  <a:lnTo>
                    <a:pt x="259359" y="882319"/>
                  </a:lnTo>
                  <a:lnTo>
                    <a:pt x="206577" y="879932"/>
                  </a:lnTo>
                  <a:lnTo>
                    <a:pt x="154098" y="874241"/>
                  </a:lnTo>
                  <a:lnTo>
                    <a:pt x="102075" y="865267"/>
                  </a:lnTo>
                  <a:lnTo>
                    <a:pt x="50658" y="853035"/>
                  </a:lnTo>
                  <a:lnTo>
                    <a:pt x="0" y="837565"/>
                  </a:lnTo>
                  <a:lnTo>
                    <a:pt x="271145" y="41148"/>
                  </a:lnTo>
                  <a:lnTo>
                    <a:pt x="1111377" y="0"/>
                  </a:lnTo>
                  <a:close/>
                </a:path>
              </a:pathLst>
            </a:custGeom>
            <a:ln w="190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285217" y="2190479"/>
              <a:ext cx="1670685" cy="1638300"/>
            </a:xfrm>
            <a:custGeom>
              <a:avLst/>
              <a:gdLst/>
              <a:ahLst/>
              <a:cxnLst/>
              <a:rect l="l" t="t" r="r" b="b"/>
              <a:pathLst>
                <a:path w="1670685" h="1638300">
                  <a:moveTo>
                    <a:pt x="837971" y="0"/>
                  </a:moveTo>
                  <a:lnTo>
                    <a:pt x="792607" y="1422"/>
                  </a:lnTo>
                  <a:lnTo>
                    <a:pt x="747602" y="5279"/>
                  </a:lnTo>
                  <a:lnTo>
                    <a:pt x="703047" y="11529"/>
                  </a:lnTo>
                  <a:lnTo>
                    <a:pt x="659032" y="20125"/>
                  </a:lnTo>
                  <a:lnTo>
                    <a:pt x="615647" y="31024"/>
                  </a:lnTo>
                  <a:lnTo>
                    <a:pt x="572982" y="44181"/>
                  </a:lnTo>
                  <a:lnTo>
                    <a:pt x="531126" y="59552"/>
                  </a:lnTo>
                  <a:lnTo>
                    <a:pt x="490171" y="77092"/>
                  </a:lnTo>
                  <a:lnTo>
                    <a:pt x="450206" y="96758"/>
                  </a:lnTo>
                  <a:lnTo>
                    <a:pt x="411321" y="118504"/>
                  </a:lnTo>
                  <a:lnTo>
                    <a:pt x="373607" y="142287"/>
                  </a:lnTo>
                  <a:lnTo>
                    <a:pt x="337152" y="168062"/>
                  </a:lnTo>
                  <a:lnTo>
                    <a:pt x="302049" y="195785"/>
                  </a:lnTo>
                  <a:lnTo>
                    <a:pt x="268385" y="225411"/>
                  </a:lnTo>
                  <a:lnTo>
                    <a:pt x="236253" y="256895"/>
                  </a:lnTo>
                  <a:lnTo>
                    <a:pt x="205740" y="290195"/>
                  </a:lnTo>
                  <a:lnTo>
                    <a:pt x="176939" y="325265"/>
                  </a:lnTo>
                  <a:lnTo>
                    <a:pt x="149939" y="362060"/>
                  </a:lnTo>
                  <a:lnTo>
                    <a:pt x="124829" y="400537"/>
                  </a:lnTo>
                  <a:lnTo>
                    <a:pt x="101701" y="440652"/>
                  </a:lnTo>
                  <a:lnTo>
                    <a:pt x="80643" y="482359"/>
                  </a:lnTo>
                  <a:lnTo>
                    <a:pt x="61747" y="525614"/>
                  </a:lnTo>
                  <a:lnTo>
                    <a:pt x="45101" y="570373"/>
                  </a:lnTo>
                  <a:lnTo>
                    <a:pt x="30977" y="615991"/>
                  </a:lnTo>
                  <a:lnTo>
                    <a:pt x="19556" y="661792"/>
                  </a:lnTo>
                  <a:lnTo>
                    <a:pt x="10791" y="707685"/>
                  </a:lnTo>
                  <a:lnTo>
                    <a:pt x="4640" y="753580"/>
                  </a:lnTo>
                  <a:lnTo>
                    <a:pt x="1057" y="799387"/>
                  </a:lnTo>
                  <a:lnTo>
                    <a:pt x="0" y="845016"/>
                  </a:lnTo>
                  <a:lnTo>
                    <a:pt x="1422" y="890377"/>
                  </a:lnTo>
                  <a:lnTo>
                    <a:pt x="5279" y="935379"/>
                  </a:lnTo>
                  <a:lnTo>
                    <a:pt x="11529" y="979933"/>
                  </a:lnTo>
                  <a:lnTo>
                    <a:pt x="20125" y="1023948"/>
                  </a:lnTo>
                  <a:lnTo>
                    <a:pt x="31024" y="1067334"/>
                  </a:lnTo>
                  <a:lnTo>
                    <a:pt x="44181" y="1110001"/>
                  </a:lnTo>
                  <a:lnTo>
                    <a:pt x="59552" y="1151858"/>
                  </a:lnTo>
                  <a:lnTo>
                    <a:pt x="77092" y="1192816"/>
                  </a:lnTo>
                  <a:lnTo>
                    <a:pt x="96758" y="1232785"/>
                  </a:lnTo>
                  <a:lnTo>
                    <a:pt x="118504" y="1271673"/>
                  </a:lnTo>
                  <a:lnTo>
                    <a:pt x="142287" y="1309392"/>
                  </a:lnTo>
                  <a:lnTo>
                    <a:pt x="168062" y="1345850"/>
                  </a:lnTo>
                  <a:lnTo>
                    <a:pt x="195785" y="1380959"/>
                  </a:lnTo>
                  <a:lnTo>
                    <a:pt x="225411" y="1414626"/>
                  </a:lnTo>
                  <a:lnTo>
                    <a:pt x="256895" y="1446763"/>
                  </a:lnTo>
                  <a:lnTo>
                    <a:pt x="290195" y="1477279"/>
                  </a:lnTo>
                  <a:lnTo>
                    <a:pt x="325265" y="1506085"/>
                  </a:lnTo>
                  <a:lnTo>
                    <a:pt x="362060" y="1533089"/>
                  </a:lnTo>
                  <a:lnTo>
                    <a:pt x="400537" y="1558201"/>
                  </a:lnTo>
                  <a:lnTo>
                    <a:pt x="440652" y="1581332"/>
                  </a:lnTo>
                  <a:lnTo>
                    <a:pt x="482359" y="1602392"/>
                  </a:lnTo>
                  <a:lnTo>
                    <a:pt x="525614" y="1621290"/>
                  </a:lnTo>
                  <a:lnTo>
                    <a:pt x="570373" y="1637935"/>
                  </a:lnTo>
                  <a:lnTo>
                    <a:pt x="841518" y="841518"/>
                  </a:lnTo>
                  <a:lnTo>
                    <a:pt x="1670066" y="695468"/>
                  </a:lnTo>
                  <a:lnTo>
                    <a:pt x="1660324" y="648198"/>
                  </a:lnTo>
                  <a:lnTo>
                    <a:pt x="1647992" y="601896"/>
                  </a:lnTo>
                  <a:lnTo>
                    <a:pt x="1633141" y="556645"/>
                  </a:lnTo>
                  <a:lnTo>
                    <a:pt x="1615846" y="512532"/>
                  </a:lnTo>
                  <a:lnTo>
                    <a:pt x="1596179" y="469642"/>
                  </a:lnTo>
                  <a:lnTo>
                    <a:pt x="1574212" y="428058"/>
                  </a:lnTo>
                  <a:lnTo>
                    <a:pt x="1550020" y="387867"/>
                  </a:lnTo>
                  <a:lnTo>
                    <a:pt x="1523675" y="349153"/>
                  </a:lnTo>
                  <a:lnTo>
                    <a:pt x="1495250" y="312001"/>
                  </a:lnTo>
                  <a:lnTo>
                    <a:pt x="1464818" y="276496"/>
                  </a:lnTo>
                  <a:lnTo>
                    <a:pt x="1432453" y="242724"/>
                  </a:lnTo>
                  <a:lnTo>
                    <a:pt x="1398226" y="210768"/>
                  </a:lnTo>
                  <a:lnTo>
                    <a:pt x="1362211" y="180715"/>
                  </a:lnTo>
                  <a:lnTo>
                    <a:pt x="1324482" y="152649"/>
                  </a:lnTo>
                  <a:lnTo>
                    <a:pt x="1285110" y="126655"/>
                  </a:lnTo>
                  <a:lnTo>
                    <a:pt x="1244169" y="102819"/>
                  </a:lnTo>
                  <a:lnTo>
                    <a:pt x="1201733" y="81224"/>
                  </a:lnTo>
                  <a:lnTo>
                    <a:pt x="1157873" y="61957"/>
                  </a:lnTo>
                  <a:lnTo>
                    <a:pt x="1112663" y="45101"/>
                  </a:lnTo>
                  <a:lnTo>
                    <a:pt x="1067033" y="30977"/>
                  </a:lnTo>
                  <a:lnTo>
                    <a:pt x="1021222" y="19556"/>
                  </a:lnTo>
                  <a:lnTo>
                    <a:pt x="975320" y="10791"/>
                  </a:lnTo>
                  <a:lnTo>
                    <a:pt x="929418" y="4640"/>
                  </a:lnTo>
                  <a:lnTo>
                    <a:pt x="883605" y="1057"/>
                  </a:lnTo>
                  <a:lnTo>
                    <a:pt x="837971" y="0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285217" y="2190479"/>
              <a:ext cx="1670685" cy="1638300"/>
            </a:xfrm>
            <a:custGeom>
              <a:avLst/>
              <a:gdLst/>
              <a:ahLst/>
              <a:cxnLst/>
              <a:rect l="l" t="t" r="r" b="b"/>
              <a:pathLst>
                <a:path w="1670685" h="1638300">
                  <a:moveTo>
                    <a:pt x="570373" y="1637935"/>
                  </a:moveTo>
                  <a:lnTo>
                    <a:pt x="525614" y="1621290"/>
                  </a:lnTo>
                  <a:lnTo>
                    <a:pt x="482359" y="1602392"/>
                  </a:lnTo>
                  <a:lnTo>
                    <a:pt x="440652" y="1581332"/>
                  </a:lnTo>
                  <a:lnTo>
                    <a:pt x="400537" y="1558201"/>
                  </a:lnTo>
                  <a:lnTo>
                    <a:pt x="362060" y="1533089"/>
                  </a:lnTo>
                  <a:lnTo>
                    <a:pt x="325265" y="1506085"/>
                  </a:lnTo>
                  <a:lnTo>
                    <a:pt x="290195" y="1477279"/>
                  </a:lnTo>
                  <a:lnTo>
                    <a:pt x="256895" y="1446763"/>
                  </a:lnTo>
                  <a:lnTo>
                    <a:pt x="225411" y="1414626"/>
                  </a:lnTo>
                  <a:lnTo>
                    <a:pt x="195785" y="1380959"/>
                  </a:lnTo>
                  <a:lnTo>
                    <a:pt x="168062" y="1345850"/>
                  </a:lnTo>
                  <a:lnTo>
                    <a:pt x="142287" y="1309392"/>
                  </a:lnTo>
                  <a:lnTo>
                    <a:pt x="118504" y="1271673"/>
                  </a:lnTo>
                  <a:lnTo>
                    <a:pt x="96758" y="1232785"/>
                  </a:lnTo>
                  <a:lnTo>
                    <a:pt x="77092" y="1192816"/>
                  </a:lnTo>
                  <a:lnTo>
                    <a:pt x="59552" y="1151858"/>
                  </a:lnTo>
                  <a:lnTo>
                    <a:pt x="44181" y="1110001"/>
                  </a:lnTo>
                  <a:lnTo>
                    <a:pt x="31024" y="1067334"/>
                  </a:lnTo>
                  <a:lnTo>
                    <a:pt x="20125" y="1023948"/>
                  </a:lnTo>
                  <a:lnTo>
                    <a:pt x="11529" y="979933"/>
                  </a:lnTo>
                  <a:lnTo>
                    <a:pt x="5279" y="935379"/>
                  </a:lnTo>
                  <a:lnTo>
                    <a:pt x="1422" y="890377"/>
                  </a:lnTo>
                  <a:lnTo>
                    <a:pt x="0" y="845016"/>
                  </a:lnTo>
                  <a:lnTo>
                    <a:pt x="1057" y="799387"/>
                  </a:lnTo>
                  <a:lnTo>
                    <a:pt x="4640" y="753580"/>
                  </a:lnTo>
                  <a:lnTo>
                    <a:pt x="10791" y="707685"/>
                  </a:lnTo>
                  <a:lnTo>
                    <a:pt x="19556" y="661792"/>
                  </a:lnTo>
                  <a:lnTo>
                    <a:pt x="30977" y="615991"/>
                  </a:lnTo>
                  <a:lnTo>
                    <a:pt x="45101" y="570373"/>
                  </a:lnTo>
                  <a:lnTo>
                    <a:pt x="61747" y="525614"/>
                  </a:lnTo>
                  <a:lnTo>
                    <a:pt x="80643" y="482359"/>
                  </a:lnTo>
                  <a:lnTo>
                    <a:pt x="101701" y="440652"/>
                  </a:lnTo>
                  <a:lnTo>
                    <a:pt x="124829" y="400537"/>
                  </a:lnTo>
                  <a:lnTo>
                    <a:pt x="149939" y="362060"/>
                  </a:lnTo>
                  <a:lnTo>
                    <a:pt x="176939" y="325265"/>
                  </a:lnTo>
                  <a:lnTo>
                    <a:pt x="205740" y="290195"/>
                  </a:lnTo>
                  <a:lnTo>
                    <a:pt x="236253" y="256895"/>
                  </a:lnTo>
                  <a:lnTo>
                    <a:pt x="268385" y="225411"/>
                  </a:lnTo>
                  <a:lnTo>
                    <a:pt x="302049" y="195785"/>
                  </a:lnTo>
                  <a:lnTo>
                    <a:pt x="337152" y="168062"/>
                  </a:lnTo>
                  <a:lnTo>
                    <a:pt x="373607" y="142287"/>
                  </a:lnTo>
                  <a:lnTo>
                    <a:pt x="411321" y="118504"/>
                  </a:lnTo>
                  <a:lnTo>
                    <a:pt x="450206" y="96758"/>
                  </a:lnTo>
                  <a:lnTo>
                    <a:pt x="490171" y="77092"/>
                  </a:lnTo>
                  <a:lnTo>
                    <a:pt x="531126" y="59552"/>
                  </a:lnTo>
                  <a:lnTo>
                    <a:pt x="572982" y="44181"/>
                  </a:lnTo>
                  <a:lnTo>
                    <a:pt x="615647" y="31024"/>
                  </a:lnTo>
                  <a:lnTo>
                    <a:pt x="659032" y="20125"/>
                  </a:lnTo>
                  <a:lnTo>
                    <a:pt x="703047" y="11529"/>
                  </a:lnTo>
                  <a:lnTo>
                    <a:pt x="747602" y="5279"/>
                  </a:lnTo>
                  <a:lnTo>
                    <a:pt x="792607" y="1422"/>
                  </a:lnTo>
                  <a:lnTo>
                    <a:pt x="837971" y="0"/>
                  </a:lnTo>
                  <a:lnTo>
                    <a:pt x="883605" y="1057"/>
                  </a:lnTo>
                  <a:lnTo>
                    <a:pt x="929418" y="4640"/>
                  </a:lnTo>
                  <a:lnTo>
                    <a:pt x="975320" y="10791"/>
                  </a:lnTo>
                  <a:lnTo>
                    <a:pt x="1021222" y="19556"/>
                  </a:lnTo>
                  <a:lnTo>
                    <a:pt x="1067033" y="30977"/>
                  </a:lnTo>
                  <a:lnTo>
                    <a:pt x="1112663" y="45101"/>
                  </a:lnTo>
                  <a:lnTo>
                    <a:pt x="1157873" y="61957"/>
                  </a:lnTo>
                  <a:lnTo>
                    <a:pt x="1201733" y="81224"/>
                  </a:lnTo>
                  <a:lnTo>
                    <a:pt x="1244169" y="102819"/>
                  </a:lnTo>
                  <a:lnTo>
                    <a:pt x="1285110" y="126655"/>
                  </a:lnTo>
                  <a:lnTo>
                    <a:pt x="1324482" y="152649"/>
                  </a:lnTo>
                  <a:lnTo>
                    <a:pt x="1362211" y="180715"/>
                  </a:lnTo>
                  <a:lnTo>
                    <a:pt x="1398226" y="210768"/>
                  </a:lnTo>
                  <a:lnTo>
                    <a:pt x="1432453" y="242724"/>
                  </a:lnTo>
                  <a:lnTo>
                    <a:pt x="1464818" y="276496"/>
                  </a:lnTo>
                  <a:lnTo>
                    <a:pt x="1495250" y="312001"/>
                  </a:lnTo>
                  <a:lnTo>
                    <a:pt x="1523675" y="349153"/>
                  </a:lnTo>
                  <a:lnTo>
                    <a:pt x="1550020" y="387867"/>
                  </a:lnTo>
                  <a:lnTo>
                    <a:pt x="1574212" y="428058"/>
                  </a:lnTo>
                  <a:lnTo>
                    <a:pt x="1596179" y="469642"/>
                  </a:lnTo>
                  <a:lnTo>
                    <a:pt x="1615846" y="512532"/>
                  </a:lnTo>
                  <a:lnTo>
                    <a:pt x="1633141" y="556645"/>
                  </a:lnTo>
                  <a:lnTo>
                    <a:pt x="1647992" y="601896"/>
                  </a:lnTo>
                  <a:lnTo>
                    <a:pt x="1660324" y="648198"/>
                  </a:lnTo>
                  <a:lnTo>
                    <a:pt x="1670066" y="695468"/>
                  </a:lnTo>
                  <a:lnTo>
                    <a:pt x="841518" y="841518"/>
                  </a:lnTo>
                  <a:lnTo>
                    <a:pt x="570373" y="1637935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4209288" y="2141220"/>
              <a:ext cx="1732914" cy="1757680"/>
            </a:xfrm>
            <a:custGeom>
              <a:avLst/>
              <a:gdLst/>
              <a:ahLst/>
              <a:cxnLst/>
              <a:rect l="l" t="t" r="r" b="b"/>
              <a:pathLst>
                <a:path w="1732914" h="1757679">
                  <a:moveTo>
                    <a:pt x="1423415" y="1562100"/>
                  </a:moveTo>
                  <a:lnTo>
                    <a:pt x="1674876" y="1757172"/>
                  </a:lnTo>
                  <a:lnTo>
                    <a:pt x="1732788" y="1757172"/>
                  </a:lnTo>
                </a:path>
                <a:path w="1732914" h="1757679">
                  <a:moveTo>
                    <a:pt x="370332" y="251460"/>
                  </a:moveTo>
                  <a:lnTo>
                    <a:pt x="57912" y="0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8DC6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949441" y="2159000"/>
            <a:ext cx="670560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 indent="-3175">
              <a:lnSpc>
                <a:spcPct val="95600"/>
              </a:lnSpc>
              <a:spcBef>
                <a:spcPts val="160"/>
              </a:spcBef>
            </a:pPr>
            <a:r>
              <a:rPr dirty="0" sz="1200" spc="-20">
                <a:solidFill>
                  <a:srgbClr val="0A86FF"/>
                </a:solidFill>
                <a:latin typeface="Arial"/>
                <a:cs typeface="Arial"/>
              </a:rPr>
              <a:t>Non- </a:t>
            </a:r>
            <a:r>
              <a:rPr dirty="0" sz="1200" spc="-10">
                <a:solidFill>
                  <a:srgbClr val="0A86FF"/>
                </a:solidFill>
                <a:latin typeface="Arial"/>
                <a:cs typeface="Arial"/>
              </a:rPr>
              <a:t>binary </a:t>
            </a: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and</a:t>
            </a:r>
            <a:r>
              <a:rPr dirty="0" sz="1200" spc="-20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A86FF"/>
                </a:solidFill>
                <a:latin typeface="Arial"/>
                <a:cs typeface="Arial"/>
              </a:rPr>
              <a:t>other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948553" y="3763771"/>
            <a:ext cx="356235" cy="38227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24765" marR="5080" indent="-12700">
              <a:lnSpc>
                <a:spcPts val="1370"/>
              </a:lnSpc>
              <a:spcBef>
                <a:spcPts val="204"/>
              </a:spcBef>
            </a:pPr>
            <a:r>
              <a:rPr dirty="0" sz="1200" spc="-20">
                <a:solidFill>
                  <a:srgbClr val="0A86FF"/>
                </a:solidFill>
                <a:latin typeface="Arial"/>
                <a:cs typeface="Arial"/>
              </a:rPr>
              <a:t>Male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69919" y="1977898"/>
            <a:ext cx="535305" cy="38227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14300" marR="5080" indent="-102235">
              <a:lnSpc>
                <a:spcPts val="1370"/>
              </a:lnSpc>
              <a:spcBef>
                <a:spcPts val="200"/>
              </a:spcBef>
            </a:pPr>
            <a:r>
              <a:rPr dirty="0" sz="1200" spc="-10">
                <a:solidFill>
                  <a:srgbClr val="0A86FF"/>
                </a:solidFill>
                <a:latin typeface="Arial"/>
                <a:cs typeface="Arial"/>
              </a:rPr>
              <a:t>Female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67%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385572" y="2196083"/>
            <a:ext cx="3241675" cy="1651000"/>
            <a:chOff x="385572" y="2196083"/>
            <a:chExt cx="3241675" cy="1651000"/>
          </a:xfrm>
        </p:grpSpPr>
        <p:sp>
          <p:nvSpPr>
            <p:cNvPr id="14" name="object 14" descr=""/>
            <p:cNvSpPr/>
            <p:nvPr/>
          </p:nvSpPr>
          <p:spPr>
            <a:xfrm>
              <a:off x="475488" y="2196083"/>
              <a:ext cx="3061970" cy="1646555"/>
            </a:xfrm>
            <a:custGeom>
              <a:avLst/>
              <a:gdLst/>
              <a:ahLst/>
              <a:cxnLst/>
              <a:rect l="l" t="t" r="r" b="b"/>
              <a:pathLst>
                <a:path w="3061970" h="1646554">
                  <a:moveTo>
                    <a:pt x="359664" y="1601724"/>
                  </a:moveTo>
                  <a:lnTo>
                    <a:pt x="0" y="1601724"/>
                  </a:lnTo>
                  <a:lnTo>
                    <a:pt x="0" y="1645920"/>
                  </a:lnTo>
                  <a:lnTo>
                    <a:pt x="359664" y="1645920"/>
                  </a:lnTo>
                  <a:lnTo>
                    <a:pt x="359664" y="1601724"/>
                  </a:lnTo>
                  <a:close/>
                </a:path>
                <a:path w="3061970" h="1646554">
                  <a:moveTo>
                    <a:pt x="900684" y="1200912"/>
                  </a:moveTo>
                  <a:lnTo>
                    <a:pt x="539496" y="1200912"/>
                  </a:lnTo>
                  <a:lnTo>
                    <a:pt x="539496" y="1645920"/>
                  </a:lnTo>
                  <a:lnTo>
                    <a:pt x="900684" y="1645920"/>
                  </a:lnTo>
                  <a:lnTo>
                    <a:pt x="900684" y="1200912"/>
                  </a:lnTo>
                  <a:close/>
                </a:path>
                <a:path w="3061970" h="1646554">
                  <a:moveTo>
                    <a:pt x="1440180" y="577596"/>
                  </a:moveTo>
                  <a:lnTo>
                    <a:pt x="1080516" y="577596"/>
                  </a:lnTo>
                  <a:lnTo>
                    <a:pt x="1080516" y="1645920"/>
                  </a:lnTo>
                  <a:lnTo>
                    <a:pt x="1440180" y="1645920"/>
                  </a:lnTo>
                  <a:lnTo>
                    <a:pt x="1440180" y="577596"/>
                  </a:lnTo>
                  <a:close/>
                </a:path>
                <a:path w="3061970" h="1646554">
                  <a:moveTo>
                    <a:pt x="1981200" y="0"/>
                  </a:moveTo>
                  <a:lnTo>
                    <a:pt x="1620012" y="0"/>
                  </a:lnTo>
                  <a:lnTo>
                    <a:pt x="1620012" y="1645920"/>
                  </a:lnTo>
                  <a:lnTo>
                    <a:pt x="1981200" y="1645932"/>
                  </a:lnTo>
                  <a:lnTo>
                    <a:pt x="1981200" y="0"/>
                  </a:lnTo>
                  <a:close/>
                </a:path>
                <a:path w="3061970" h="1646554">
                  <a:moveTo>
                    <a:pt x="2520696" y="577596"/>
                  </a:moveTo>
                  <a:lnTo>
                    <a:pt x="2161032" y="577596"/>
                  </a:lnTo>
                  <a:lnTo>
                    <a:pt x="2161032" y="1645920"/>
                  </a:lnTo>
                  <a:lnTo>
                    <a:pt x="2520696" y="1645920"/>
                  </a:lnTo>
                  <a:lnTo>
                    <a:pt x="2520696" y="577596"/>
                  </a:lnTo>
                  <a:close/>
                </a:path>
                <a:path w="3061970" h="1646554">
                  <a:moveTo>
                    <a:pt x="3061716" y="1467612"/>
                  </a:moveTo>
                  <a:lnTo>
                    <a:pt x="2700528" y="1467612"/>
                  </a:lnTo>
                  <a:lnTo>
                    <a:pt x="2700528" y="1645920"/>
                  </a:lnTo>
                  <a:lnTo>
                    <a:pt x="3061716" y="1645920"/>
                  </a:lnTo>
                  <a:lnTo>
                    <a:pt x="3061716" y="1467612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85572" y="3842004"/>
              <a:ext cx="3241675" cy="0"/>
            </a:xfrm>
            <a:custGeom>
              <a:avLst/>
              <a:gdLst/>
              <a:ahLst/>
              <a:cxnLst/>
              <a:rect l="l" t="t" r="r" b="b"/>
              <a:pathLst>
                <a:path w="3241675" h="0">
                  <a:moveTo>
                    <a:pt x="0" y="0"/>
                  </a:moveTo>
                  <a:lnTo>
                    <a:pt x="3241548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531368" y="3544265"/>
            <a:ext cx="2470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029106" y="3143834"/>
            <a:ext cx="332740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569466" y="2521076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109597" y="1942592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649982" y="2521076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3233166" y="3410788"/>
            <a:ext cx="2470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448157" y="3907028"/>
            <a:ext cx="31737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2450" algn="l"/>
                <a:tab pos="1092835" algn="l"/>
                <a:tab pos="1633220" algn="l"/>
                <a:tab pos="2174240" algn="l"/>
              </a:tabLst>
            </a:pP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16-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20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21-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30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31-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40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41-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50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51-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65</a:t>
            </a:r>
            <a:r>
              <a:rPr dirty="0" sz="1200" spc="37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66+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yrs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347268" y="978535"/>
            <a:ext cx="6124575" cy="70802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310"/>
              </a:spcBef>
            </a:pP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age,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gender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and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ethnicity</a:t>
            </a:r>
            <a:r>
              <a:rPr dirty="0" sz="16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profile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3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286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people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who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20">
                <a:solidFill>
                  <a:srgbClr val="314144"/>
                </a:solidFill>
                <a:latin typeface="Arial"/>
                <a:cs typeface="Arial"/>
              </a:rPr>
              <a:t>took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part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600" spc="-5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North</a:t>
            </a:r>
            <a:r>
              <a:rPr dirty="0" sz="1600" spc="-1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East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London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was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broadly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representative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of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3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primary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care</a:t>
            </a:r>
            <a:r>
              <a:rPr dirty="0" sz="1600" spc="-4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workforce</a:t>
            </a:r>
            <a:r>
              <a:rPr dirty="0" sz="1600" spc="-25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in</a:t>
            </a:r>
            <a:r>
              <a:rPr dirty="0" sz="1600" spc="-5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>
                <a:solidFill>
                  <a:srgbClr val="314144"/>
                </a:solidFill>
                <a:latin typeface="Arial"/>
                <a:cs typeface="Arial"/>
              </a:rPr>
              <a:t>the</a:t>
            </a:r>
            <a:r>
              <a:rPr dirty="0" sz="1600" spc="-40">
                <a:solidFill>
                  <a:srgbClr val="314144"/>
                </a:solidFill>
                <a:latin typeface="Arial"/>
                <a:cs typeface="Arial"/>
              </a:rPr>
              <a:t> </a:t>
            </a:r>
            <a:r>
              <a:rPr dirty="0" sz="1600" spc="-10">
                <a:solidFill>
                  <a:srgbClr val="314144"/>
                </a:solidFill>
                <a:latin typeface="Arial"/>
                <a:cs typeface="Arial"/>
              </a:rPr>
              <a:t>area.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5599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Who</a:t>
            </a:r>
            <a:r>
              <a:rPr dirty="0" spc="-30"/>
              <a:t> </a:t>
            </a:r>
            <a:r>
              <a:rPr dirty="0"/>
              <a:t>shared</a:t>
            </a:r>
            <a:r>
              <a:rPr dirty="0" spc="-35"/>
              <a:t> </a:t>
            </a:r>
            <a:r>
              <a:rPr dirty="0"/>
              <a:t>their</a:t>
            </a:r>
            <a:r>
              <a:rPr dirty="0" spc="-30"/>
              <a:t> </a:t>
            </a:r>
            <a:r>
              <a:rPr dirty="0" spc="-10"/>
              <a:t>experiences?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616707" y="1048321"/>
            <a:ext cx="3305175" cy="3338195"/>
            <a:chOff x="2616707" y="1048321"/>
            <a:chExt cx="3305175" cy="3338195"/>
          </a:xfrm>
        </p:grpSpPr>
        <p:sp>
          <p:nvSpPr>
            <p:cNvPr id="4" name="object 4" descr=""/>
            <p:cNvSpPr/>
            <p:nvPr/>
          </p:nvSpPr>
          <p:spPr>
            <a:xfrm>
              <a:off x="2663190" y="1096517"/>
              <a:ext cx="3258820" cy="3243580"/>
            </a:xfrm>
            <a:custGeom>
              <a:avLst/>
              <a:gdLst/>
              <a:ahLst/>
              <a:cxnLst/>
              <a:rect l="l" t="t" r="r" b="b"/>
              <a:pathLst>
                <a:path w="3258820" h="3243579">
                  <a:moveTo>
                    <a:pt x="124968" y="2304288"/>
                  </a:moveTo>
                  <a:lnTo>
                    <a:pt x="0" y="2304288"/>
                  </a:lnTo>
                  <a:lnTo>
                    <a:pt x="0" y="2474976"/>
                  </a:lnTo>
                  <a:lnTo>
                    <a:pt x="124968" y="2474976"/>
                  </a:lnTo>
                  <a:lnTo>
                    <a:pt x="124968" y="2304288"/>
                  </a:lnTo>
                  <a:close/>
                </a:path>
                <a:path w="3258820" h="3243579">
                  <a:moveTo>
                    <a:pt x="124968" y="768096"/>
                  </a:moveTo>
                  <a:lnTo>
                    <a:pt x="0" y="768096"/>
                  </a:lnTo>
                  <a:lnTo>
                    <a:pt x="0" y="938784"/>
                  </a:lnTo>
                  <a:lnTo>
                    <a:pt x="124968" y="938784"/>
                  </a:lnTo>
                  <a:lnTo>
                    <a:pt x="124968" y="768096"/>
                  </a:lnTo>
                  <a:close/>
                </a:path>
                <a:path w="3258820" h="3243579">
                  <a:moveTo>
                    <a:pt x="501396" y="1024128"/>
                  </a:moveTo>
                  <a:lnTo>
                    <a:pt x="0" y="1024128"/>
                  </a:lnTo>
                  <a:lnTo>
                    <a:pt x="0" y="1194816"/>
                  </a:lnTo>
                  <a:lnTo>
                    <a:pt x="501396" y="1194816"/>
                  </a:lnTo>
                  <a:lnTo>
                    <a:pt x="501396" y="1024128"/>
                  </a:lnTo>
                  <a:close/>
                </a:path>
                <a:path w="3258820" h="3243579">
                  <a:moveTo>
                    <a:pt x="626351" y="2560320"/>
                  </a:moveTo>
                  <a:lnTo>
                    <a:pt x="0" y="2560320"/>
                  </a:lnTo>
                  <a:lnTo>
                    <a:pt x="0" y="2731008"/>
                  </a:lnTo>
                  <a:lnTo>
                    <a:pt x="626351" y="2731008"/>
                  </a:lnTo>
                  <a:lnTo>
                    <a:pt x="626351" y="2560320"/>
                  </a:lnTo>
                  <a:close/>
                </a:path>
                <a:path w="3258820" h="3243579">
                  <a:moveTo>
                    <a:pt x="626351" y="1536192"/>
                  </a:moveTo>
                  <a:lnTo>
                    <a:pt x="0" y="1536192"/>
                  </a:lnTo>
                  <a:lnTo>
                    <a:pt x="0" y="1706880"/>
                  </a:lnTo>
                  <a:lnTo>
                    <a:pt x="626351" y="1706880"/>
                  </a:lnTo>
                  <a:lnTo>
                    <a:pt x="626351" y="1536192"/>
                  </a:lnTo>
                  <a:close/>
                </a:path>
                <a:path w="3258820" h="3243579">
                  <a:moveTo>
                    <a:pt x="752856" y="1280160"/>
                  </a:moveTo>
                  <a:lnTo>
                    <a:pt x="0" y="1280160"/>
                  </a:lnTo>
                  <a:lnTo>
                    <a:pt x="0" y="1450848"/>
                  </a:lnTo>
                  <a:lnTo>
                    <a:pt x="752856" y="1450848"/>
                  </a:lnTo>
                  <a:lnTo>
                    <a:pt x="752856" y="1280160"/>
                  </a:lnTo>
                  <a:close/>
                </a:path>
                <a:path w="3258820" h="3243579">
                  <a:moveTo>
                    <a:pt x="877824" y="3072384"/>
                  </a:moveTo>
                  <a:lnTo>
                    <a:pt x="0" y="3072384"/>
                  </a:lnTo>
                  <a:lnTo>
                    <a:pt x="0" y="3243072"/>
                  </a:lnTo>
                  <a:lnTo>
                    <a:pt x="877824" y="3243072"/>
                  </a:lnTo>
                  <a:lnTo>
                    <a:pt x="877824" y="3072384"/>
                  </a:lnTo>
                  <a:close/>
                </a:path>
                <a:path w="3258820" h="3243579">
                  <a:moveTo>
                    <a:pt x="1379220" y="512064"/>
                  </a:moveTo>
                  <a:lnTo>
                    <a:pt x="0" y="512064"/>
                  </a:lnTo>
                  <a:lnTo>
                    <a:pt x="0" y="682752"/>
                  </a:lnTo>
                  <a:lnTo>
                    <a:pt x="1379220" y="682752"/>
                  </a:lnTo>
                  <a:lnTo>
                    <a:pt x="1379220" y="512064"/>
                  </a:lnTo>
                  <a:close/>
                </a:path>
                <a:path w="3258820" h="3243579">
                  <a:moveTo>
                    <a:pt x="1504188" y="256032"/>
                  </a:moveTo>
                  <a:lnTo>
                    <a:pt x="0" y="256032"/>
                  </a:lnTo>
                  <a:lnTo>
                    <a:pt x="0" y="426720"/>
                  </a:lnTo>
                  <a:lnTo>
                    <a:pt x="1504188" y="426720"/>
                  </a:lnTo>
                  <a:lnTo>
                    <a:pt x="1504188" y="256032"/>
                  </a:lnTo>
                  <a:close/>
                </a:path>
                <a:path w="3258820" h="3243579">
                  <a:moveTo>
                    <a:pt x="2883408" y="0"/>
                  </a:moveTo>
                  <a:lnTo>
                    <a:pt x="0" y="0"/>
                  </a:lnTo>
                  <a:lnTo>
                    <a:pt x="0" y="170688"/>
                  </a:lnTo>
                  <a:lnTo>
                    <a:pt x="2883408" y="170688"/>
                  </a:lnTo>
                  <a:lnTo>
                    <a:pt x="2883408" y="0"/>
                  </a:lnTo>
                  <a:close/>
                </a:path>
                <a:path w="3258820" h="3243579">
                  <a:moveTo>
                    <a:pt x="3258312" y="2048256"/>
                  </a:moveTo>
                  <a:lnTo>
                    <a:pt x="0" y="2048256"/>
                  </a:lnTo>
                  <a:lnTo>
                    <a:pt x="0" y="2218944"/>
                  </a:lnTo>
                  <a:lnTo>
                    <a:pt x="3258312" y="2218944"/>
                  </a:lnTo>
                  <a:lnTo>
                    <a:pt x="3258312" y="2048256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2616707" y="1053083"/>
              <a:ext cx="47625" cy="3328670"/>
            </a:xfrm>
            <a:custGeom>
              <a:avLst/>
              <a:gdLst/>
              <a:ahLst/>
              <a:cxnLst/>
              <a:rect l="l" t="t" r="r" b="b"/>
              <a:pathLst>
                <a:path w="47625" h="3328670">
                  <a:moveTo>
                    <a:pt x="47243" y="3328416"/>
                  </a:moveTo>
                  <a:lnTo>
                    <a:pt x="47243" y="0"/>
                  </a:lnTo>
                </a:path>
                <a:path w="47625" h="3328670">
                  <a:moveTo>
                    <a:pt x="0" y="3328416"/>
                  </a:moveTo>
                  <a:lnTo>
                    <a:pt x="47243" y="3328416"/>
                  </a:lnTo>
                </a:path>
                <a:path w="47625" h="3328670">
                  <a:moveTo>
                    <a:pt x="0" y="3072384"/>
                  </a:moveTo>
                  <a:lnTo>
                    <a:pt x="47243" y="3072384"/>
                  </a:lnTo>
                </a:path>
                <a:path w="47625" h="3328670">
                  <a:moveTo>
                    <a:pt x="0" y="2816352"/>
                  </a:moveTo>
                  <a:lnTo>
                    <a:pt x="47243" y="2816352"/>
                  </a:lnTo>
                </a:path>
                <a:path w="47625" h="3328670">
                  <a:moveTo>
                    <a:pt x="0" y="2560319"/>
                  </a:moveTo>
                  <a:lnTo>
                    <a:pt x="47243" y="2560319"/>
                  </a:lnTo>
                </a:path>
                <a:path w="47625" h="3328670">
                  <a:moveTo>
                    <a:pt x="0" y="2304288"/>
                  </a:moveTo>
                  <a:lnTo>
                    <a:pt x="47243" y="2304288"/>
                  </a:lnTo>
                </a:path>
                <a:path w="47625" h="3328670">
                  <a:moveTo>
                    <a:pt x="0" y="2048255"/>
                  </a:moveTo>
                  <a:lnTo>
                    <a:pt x="47243" y="2048255"/>
                  </a:lnTo>
                </a:path>
                <a:path w="47625" h="3328670">
                  <a:moveTo>
                    <a:pt x="0" y="1792223"/>
                  </a:moveTo>
                  <a:lnTo>
                    <a:pt x="47243" y="1792223"/>
                  </a:lnTo>
                </a:path>
                <a:path w="47625" h="3328670">
                  <a:moveTo>
                    <a:pt x="0" y="1536191"/>
                  </a:moveTo>
                  <a:lnTo>
                    <a:pt x="47243" y="1536191"/>
                  </a:lnTo>
                </a:path>
                <a:path w="47625" h="3328670">
                  <a:moveTo>
                    <a:pt x="0" y="1280159"/>
                  </a:moveTo>
                  <a:lnTo>
                    <a:pt x="47243" y="1280159"/>
                  </a:lnTo>
                </a:path>
                <a:path w="47625" h="3328670">
                  <a:moveTo>
                    <a:pt x="0" y="1024127"/>
                  </a:moveTo>
                  <a:lnTo>
                    <a:pt x="47243" y="1024127"/>
                  </a:lnTo>
                </a:path>
                <a:path w="47625" h="3328670">
                  <a:moveTo>
                    <a:pt x="0" y="768095"/>
                  </a:moveTo>
                  <a:lnTo>
                    <a:pt x="47243" y="768095"/>
                  </a:lnTo>
                </a:path>
                <a:path w="47625" h="3328670">
                  <a:moveTo>
                    <a:pt x="0" y="512063"/>
                  </a:moveTo>
                  <a:lnTo>
                    <a:pt x="47243" y="512063"/>
                  </a:lnTo>
                </a:path>
                <a:path w="47625" h="3328670">
                  <a:moveTo>
                    <a:pt x="0" y="256031"/>
                  </a:moveTo>
                  <a:lnTo>
                    <a:pt x="47243" y="256031"/>
                  </a:lnTo>
                </a:path>
                <a:path w="47625" h="3328670">
                  <a:moveTo>
                    <a:pt x="0" y="0"/>
                  </a:moveTo>
                  <a:lnTo>
                    <a:pt x="47243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3604005" y="4145991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726182" y="3889959"/>
            <a:ext cx="247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353180" y="3633978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851785" y="3377565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985764" y="3121532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726182" y="2865501"/>
            <a:ext cx="247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353180" y="2608910"/>
            <a:ext cx="24701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478529" y="2353182"/>
            <a:ext cx="247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227958" y="2097151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2851785" y="1841119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105147" y="1584705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230370" y="1328673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5609590" y="1072641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280822" y="991108"/>
            <a:ext cx="2265680" cy="33553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2700" marR="5715" indent="422275">
              <a:lnSpc>
                <a:spcPct val="140000"/>
              </a:lnSpc>
              <a:spcBef>
                <a:spcPts val="10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Indian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Pakistani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Bangladeshi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Chinese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Asian/Asian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British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Black/Black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African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Black/Black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Caribbean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Black/Black</a:t>
            </a:r>
            <a:r>
              <a:rPr dirty="0" sz="1200" spc="-3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British</a:t>
            </a:r>
            <a:endParaRPr sz="1200">
              <a:latin typeface="Arial"/>
              <a:cs typeface="Arial"/>
            </a:endParaRPr>
          </a:p>
          <a:p>
            <a:pPr algn="r" marR="5715">
              <a:lnSpc>
                <a:spcPct val="100000"/>
              </a:lnSpc>
              <a:spcBef>
                <a:spcPts val="575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British</a:t>
            </a:r>
            <a:endParaRPr sz="1200">
              <a:latin typeface="Arial"/>
              <a:cs typeface="Arial"/>
            </a:endParaRPr>
          </a:p>
          <a:p>
            <a:pPr algn="r" marL="333375" marR="5080" indent="1106805">
              <a:lnSpc>
                <a:spcPct val="140000"/>
              </a:lnSpc>
              <a:spcBef>
                <a:spcPts val="5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-</a:t>
            </a:r>
            <a:r>
              <a:rPr dirty="0" sz="12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Irish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background</a:t>
            </a:r>
            <a:endParaRPr sz="1200">
              <a:latin typeface="Arial"/>
              <a:cs typeface="Arial"/>
            </a:endParaRPr>
          </a:p>
          <a:p>
            <a:pPr algn="r" marL="764540" marR="5715" indent="1165860">
              <a:lnSpc>
                <a:spcPts val="2020"/>
              </a:lnSpc>
              <a:spcBef>
                <a:spcPts val="95"/>
              </a:spcBef>
            </a:pP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Arab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background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102477"/>
            <a:ext cx="6078220" cy="1447800"/>
          </a:xfrm>
          <a:prstGeom prst="rect"/>
        </p:spPr>
        <p:txBody>
          <a:bodyPr wrap="square" lIns="0" tIns="2165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05"/>
              </a:spcBef>
            </a:pPr>
            <a:r>
              <a:rPr dirty="0"/>
              <a:t>Discrimination</a:t>
            </a:r>
            <a:r>
              <a:rPr dirty="0" spc="-40"/>
              <a:t> </a:t>
            </a:r>
            <a:r>
              <a:rPr dirty="0"/>
              <a:t>and</a:t>
            </a:r>
            <a:r>
              <a:rPr dirty="0" spc="-25"/>
              <a:t> </a:t>
            </a:r>
            <a:r>
              <a:rPr dirty="0" spc="-10"/>
              <a:t>harassment</a:t>
            </a:r>
          </a:p>
          <a:p>
            <a:pPr marL="23495" marR="47625">
              <a:lnSpc>
                <a:spcPct val="100000"/>
              </a:lnSpc>
              <a:spcBef>
                <a:spcPts val="710"/>
              </a:spcBef>
            </a:pP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Below</a:t>
            </a:r>
            <a:r>
              <a:rPr dirty="0" sz="1400" spc="-4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are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proportions</a:t>
            </a:r>
            <a:r>
              <a:rPr dirty="0" sz="1400" spc="-6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who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said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they</a:t>
            </a:r>
            <a:r>
              <a:rPr dirty="0" sz="1400" spc="-4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had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experienced</a:t>
            </a:r>
            <a:r>
              <a:rPr dirty="0" sz="1400" spc="-4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discrimination</a:t>
            </a:r>
            <a:r>
              <a:rPr dirty="0" sz="1400" spc="-6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or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harassment</a:t>
            </a:r>
            <a:r>
              <a:rPr dirty="0" sz="1400" spc="-5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in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their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primary</a:t>
            </a:r>
            <a:r>
              <a:rPr dirty="0" sz="1400" spc="-4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care</a:t>
            </a:r>
            <a:r>
              <a:rPr dirty="0" sz="1400" spc="-4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work due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to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their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personal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characteristics</a:t>
            </a:r>
            <a:r>
              <a:rPr dirty="0" sz="1400" spc="-5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in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past</a:t>
            </a:r>
            <a:r>
              <a:rPr dirty="0" sz="1400" spc="-3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12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months.</a:t>
            </a:r>
            <a:r>
              <a:rPr dirty="0" sz="1400" spc="-4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52%</a:t>
            </a:r>
            <a:r>
              <a:rPr dirty="0" sz="1400" spc="-1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said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they</a:t>
            </a:r>
            <a:r>
              <a:rPr dirty="0" sz="1400" spc="-30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experienced</a:t>
            </a:r>
            <a:r>
              <a:rPr dirty="0" sz="1400" spc="-4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some</a:t>
            </a:r>
            <a:r>
              <a:rPr dirty="0" sz="1400" spc="-2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type</a:t>
            </a:r>
            <a:r>
              <a:rPr dirty="0" sz="1400" spc="-1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b="0">
                <a:solidFill>
                  <a:srgbClr val="000000"/>
                </a:solidFill>
                <a:latin typeface="Arial"/>
                <a:cs typeface="Arial"/>
              </a:rPr>
              <a:t>of</a:t>
            </a:r>
            <a:r>
              <a:rPr dirty="0" sz="1400" spc="-15" b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400" spc="-10" b="0">
                <a:solidFill>
                  <a:srgbClr val="000000"/>
                </a:solidFill>
                <a:latin typeface="Arial"/>
                <a:cs typeface="Arial"/>
              </a:rPr>
              <a:t>discrimination.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830448" y="3443732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20465" y="3052698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522979" y="2661666"/>
            <a:ext cx="247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8%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116451" y="2270505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14%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897626" y="1879473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929254" y="4091127"/>
            <a:ext cx="247015" cy="343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5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250"/>
              </a:lnSpc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830448" y="3700017"/>
            <a:ext cx="247015" cy="343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5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250"/>
              </a:lnSpc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929254" y="3308984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325114" y="2917951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22040" y="2526919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3622040" y="2135885"/>
            <a:ext cx="247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611115" y="1744726"/>
            <a:ext cx="332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AD2373"/>
                </a:solidFill>
                <a:latin typeface="Arial"/>
                <a:cs typeface="Arial"/>
              </a:rPr>
              <a:t>19%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38429" y="4133799"/>
            <a:ext cx="21901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characteristics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35940" y="3742740"/>
            <a:ext cx="19919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sexual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 orientation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247647" y="3351657"/>
            <a:ext cx="1280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disability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356486" y="2960624"/>
            <a:ext cx="11722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religion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632966" y="2569591"/>
            <a:ext cx="895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2B96FF"/>
                </a:solidFill>
                <a:latin typeface="Arial"/>
                <a:cs typeface="Arial"/>
              </a:rPr>
              <a:t>age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375917" y="2178558"/>
            <a:ext cx="11537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gender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277238" y="1786839"/>
            <a:ext cx="1251585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4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4085844" y="3992879"/>
            <a:ext cx="88900" cy="88900"/>
          </a:xfrm>
          <a:custGeom>
            <a:avLst/>
            <a:gdLst/>
            <a:ahLst/>
            <a:cxnLst/>
            <a:rect l="l" t="t" r="r" b="b"/>
            <a:pathLst>
              <a:path w="88900" h="88900">
                <a:moveTo>
                  <a:pt x="88391" y="0"/>
                </a:moveTo>
                <a:lnTo>
                  <a:pt x="0" y="0"/>
                </a:lnTo>
                <a:lnTo>
                  <a:pt x="0" y="88392"/>
                </a:lnTo>
                <a:lnTo>
                  <a:pt x="88391" y="88392"/>
                </a:lnTo>
                <a:lnTo>
                  <a:pt x="88391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4202938" y="3903979"/>
            <a:ext cx="19323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4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from</a:t>
            </a:r>
            <a:r>
              <a:rPr dirty="0" sz="14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staff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 descr=""/>
          <p:cNvSpPr/>
          <p:nvPr/>
        </p:nvSpPr>
        <p:spPr>
          <a:xfrm>
            <a:off x="4085844" y="4251959"/>
            <a:ext cx="88900" cy="90170"/>
          </a:xfrm>
          <a:custGeom>
            <a:avLst/>
            <a:gdLst/>
            <a:ahLst/>
            <a:cxnLst/>
            <a:rect l="l" t="t" r="r" b="b"/>
            <a:pathLst>
              <a:path w="88900" h="90170">
                <a:moveTo>
                  <a:pt x="88391" y="0"/>
                </a:moveTo>
                <a:lnTo>
                  <a:pt x="0" y="0"/>
                </a:lnTo>
                <a:lnTo>
                  <a:pt x="0" y="89915"/>
                </a:lnTo>
                <a:lnTo>
                  <a:pt x="88391" y="89915"/>
                </a:lnTo>
                <a:lnTo>
                  <a:pt x="88391" y="0"/>
                </a:lnTo>
                <a:close/>
              </a:path>
            </a:pathLst>
          </a:custGeom>
          <a:solidFill>
            <a:srgbClr val="41B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 txBox="1"/>
          <p:nvPr/>
        </p:nvSpPr>
        <p:spPr>
          <a:xfrm>
            <a:off x="4202938" y="4164279"/>
            <a:ext cx="22186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Discrimination</a:t>
            </a:r>
            <a:r>
              <a:rPr dirty="0" sz="14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2B96FF"/>
                </a:solidFill>
                <a:latin typeface="Arial"/>
                <a:cs typeface="Arial"/>
              </a:rPr>
              <a:t>from</a:t>
            </a:r>
            <a:r>
              <a:rPr dirty="0" sz="1400" spc="-4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2B96FF"/>
                </a:solidFill>
                <a:latin typeface="Arial"/>
                <a:cs typeface="Arial"/>
              </a:rPr>
              <a:t>patients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01281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Perceived</a:t>
            </a:r>
            <a:r>
              <a:rPr dirty="0" spc="-45"/>
              <a:t> </a:t>
            </a:r>
            <a:r>
              <a:rPr dirty="0"/>
              <a:t>racial</a:t>
            </a:r>
            <a:r>
              <a:rPr dirty="0" spc="-30"/>
              <a:t> </a:t>
            </a:r>
            <a:r>
              <a:rPr dirty="0" spc="-10"/>
              <a:t>discrimination</a:t>
            </a: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349262" y="1774825"/>
          <a:ext cx="6159500" cy="2527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9550"/>
                <a:gridCol w="1859279"/>
                <a:gridCol w="1538604"/>
              </a:tblGrid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Ethnic</a:t>
                      </a:r>
                      <a:r>
                        <a:rPr dirty="0" sz="16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background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125730" marR="113664" indent="2152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Discriminated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against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4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patients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B6E6"/>
                    </a:solidFill>
                  </a:tcPr>
                </a:tc>
                <a:tc>
                  <a:txBody>
                    <a:bodyPr/>
                    <a:lstStyle/>
                    <a:p>
                      <a:pPr marL="120650" marR="110489" indent="6096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Discriminated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against</a:t>
                      </a:r>
                      <a:r>
                        <a:rPr dirty="0" sz="1400" spc="-5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4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staff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06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1B6E6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1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Total,</a:t>
                      </a:r>
                      <a:r>
                        <a:rPr dirty="0" sz="1600" spc="-4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all</a:t>
                      </a:r>
                      <a:r>
                        <a:rPr dirty="0" sz="1600" spc="-6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ethnic</a:t>
                      </a:r>
                      <a:r>
                        <a:rPr dirty="0" sz="1600" spc="-5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groups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32%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 b="1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19%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Asian</a:t>
                      </a:r>
                      <a:r>
                        <a:rPr dirty="0" sz="1600" spc="-6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1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Asian</a:t>
                      </a:r>
                      <a:r>
                        <a:rPr dirty="0" sz="1600" spc="-6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42%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24%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Black</a:t>
                      </a:r>
                      <a:r>
                        <a:rPr dirty="0" sz="1600" spc="-5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2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Black</a:t>
                      </a:r>
                      <a:r>
                        <a:rPr dirty="0" sz="1600" spc="-5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52%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29%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British</a:t>
                      </a:r>
                      <a:r>
                        <a:rPr dirty="0" sz="1600" spc="-5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600" spc="-2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Irish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4%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4%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White</a:t>
                      </a:r>
                      <a:r>
                        <a:rPr dirty="0" sz="1600" spc="-4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background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29%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14%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E4F5"/>
                    </a:solidFill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Any</a:t>
                      </a:r>
                      <a:r>
                        <a:rPr dirty="0" sz="1600" spc="-4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600" spc="-3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600" spc="-10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background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42%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600" spc="-25">
                          <a:solidFill>
                            <a:srgbClr val="005EB8"/>
                          </a:solidFill>
                          <a:latin typeface="Arial"/>
                          <a:cs typeface="Arial"/>
                        </a:rPr>
                        <a:t>21%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F3F9"/>
                    </a:solidFill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358546" y="923620"/>
            <a:ext cx="5937885" cy="6673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Below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are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proportions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different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backgrounds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who </a:t>
            </a:r>
            <a:r>
              <a:rPr dirty="0" sz="1400">
                <a:latin typeface="Arial"/>
                <a:cs typeface="Arial"/>
              </a:rPr>
              <a:t>said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they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personally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experienced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racial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discrimination</a:t>
            </a:r>
            <a:r>
              <a:rPr dirty="0" sz="1400" spc="-7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harassment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at </a:t>
            </a:r>
            <a:r>
              <a:rPr dirty="0" sz="1400">
                <a:latin typeface="Arial"/>
                <a:cs typeface="Arial"/>
              </a:rPr>
              <a:t>work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last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12</a:t>
            </a:r>
            <a:r>
              <a:rPr dirty="0" sz="1400" spc="-10">
                <a:latin typeface="Arial"/>
                <a:cs typeface="Arial"/>
              </a:rPr>
              <a:t> months.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7268" y="305815"/>
            <a:ext cx="6250305" cy="51371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Racial</a:t>
            </a:r>
            <a:r>
              <a:rPr dirty="0" spc="-35"/>
              <a:t> </a:t>
            </a:r>
            <a:r>
              <a:rPr dirty="0"/>
              <a:t>discrimination</a:t>
            </a:r>
            <a:r>
              <a:rPr dirty="0" spc="-60"/>
              <a:t> </a:t>
            </a:r>
            <a:r>
              <a:rPr dirty="0"/>
              <a:t>-</a:t>
            </a:r>
            <a:r>
              <a:rPr dirty="0" spc="-10"/>
              <a:t> </a:t>
            </a:r>
            <a:r>
              <a:rPr dirty="0"/>
              <a:t>past</a:t>
            </a:r>
            <a:r>
              <a:rPr dirty="0" spc="-30"/>
              <a:t> </a:t>
            </a:r>
            <a:r>
              <a:rPr dirty="0" spc="-20"/>
              <a:t>year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243840" y="2142744"/>
            <a:ext cx="6468110" cy="1443990"/>
            <a:chOff x="243840" y="2142744"/>
            <a:chExt cx="6468110" cy="1443990"/>
          </a:xfrm>
        </p:grpSpPr>
        <p:sp>
          <p:nvSpPr>
            <p:cNvPr id="4" name="object 4" descr=""/>
            <p:cNvSpPr/>
            <p:nvPr/>
          </p:nvSpPr>
          <p:spPr>
            <a:xfrm>
              <a:off x="457200" y="2452115"/>
              <a:ext cx="5047615" cy="1129665"/>
            </a:xfrm>
            <a:custGeom>
              <a:avLst/>
              <a:gdLst/>
              <a:ahLst/>
              <a:cxnLst/>
              <a:rect l="l" t="t" r="r" b="b"/>
              <a:pathLst>
                <a:path w="5047615" h="1129664">
                  <a:moveTo>
                    <a:pt x="195072" y="0"/>
                  </a:moveTo>
                  <a:lnTo>
                    <a:pt x="0" y="0"/>
                  </a:lnTo>
                  <a:lnTo>
                    <a:pt x="0" y="1129284"/>
                  </a:lnTo>
                  <a:lnTo>
                    <a:pt x="195072" y="1129284"/>
                  </a:lnTo>
                  <a:lnTo>
                    <a:pt x="195072" y="0"/>
                  </a:lnTo>
                  <a:close/>
                </a:path>
                <a:path w="5047615" h="1129664">
                  <a:moveTo>
                    <a:pt x="1813560" y="633984"/>
                  </a:moveTo>
                  <a:lnTo>
                    <a:pt x="1616964" y="633984"/>
                  </a:lnTo>
                  <a:lnTo>
                    <a:pt x="1616964" y="1129284"/>
                  </a:lnTo>
                  <a:lnTo>
                    <a:pt x="1813560" y="1129284"/>
                  </a:lnTo>
                  <a:lnTo>
                    <a:pt x="1813560" y="633984"/>
                  </a:lnTo>
                  <a:close/>
                </a:path>
                <a:path w="5047615" h="1129664">
                  <a:moveTo>
                    <a:pt x="3430524" y="711708"/>
                  </a:moveTo>
                  <a:lnTo>
                    <a:pt x="3235452" y="711708"/>
                  </a:lnTo>
                  <a:lnTo>
                    <a:pt x="3235452" y="1129284"/>
                  </a:lnTo>
                  <a:lnTo>
                    <a:pt x="3430524" y="1129284"/>
                  </a:lnTo>
                  <a:lnTo>
                    <a:pt x="3430524" y="711708"/>
                  </a:lnTo>
                  <a:close/>
                </a:path>
                <a:path w="5047615" h="1129664">
                  <a:moveTo>
                    <a:pt x="5047488" y="681228"/>
                  </a:moveTo>
                  <a:lnTo>
                    <a:pt x="4852416" y="681228"/>
                  </a:lnTo>
                  <a:lnTo>
                    <a:pt x="4852416" y="1129284"/>
                  </a:lnTo>
                  <a:lnTo>
                    <a:pt x="5047488" y="1129284"/>
                  </a:lnTo>
                  <a:lnTo>
                    <a:pt x="5047488" y="681228"/>
                  </a:lnTo>
                  <a:close/>
                </a:path>
              </a:pathLst>
            </a:custGeom>
            <a:solidFill>
              <a:srgbClr val="AD237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05612" y="2622803"/>
              <a:ext cx="5047615" cy="958850"/>
            </a:xfrm>
            <a:custGeom>
              <a:avLst/>
              <a:gdLst/>
              <a:ahLst/>
              <a:cxnLst/>
              <a:rect l="l" t="t" r="r" b="b"/>
              <a:pathLst>
                <a:path w="5047615" h="958850">
                  <a:moveTo>
                    <a:pt x="195072" y="0"/>
                  </a:moveTo>
                  <a:lnTo>
                    <a:pt x="0" y="0"/>
                  </a:lnTo>
                  <a:lnTo>
                    <a:pt x="0" y="958596"/>
                  </a:lnTo>
                  <a:lnTo>
                    <a:pt x="195072" y="958596"/>
                  </a:lnTo>
                  <a:lnTo>
                    <a:pt x="195072" y="0"/>
                  </a:lnTo>
                  <a:close/>
                </a:path>
                <a:path w="5047615" h="958850">
                  <a:moveTo>
                    <a:pt x="1813560" y="108204"/>
                  </a:moveTo>
                  <a:lnTo>
                    <a:pt x="1616964" y="108204"/>
                  </a:lnTo>
                  <a:lnTo>
                    <a:pt x="1616964" y="958596"/>
                  </a:lnTo>
                  <a:lnTo>
                    <a:pt x="1813560" y="958596"/>
                  </a:lnTo>
                  <a:lnTo>
                    <a:pt x="1813560" y="108204"/>
                  </a:lnTo>
                  <a:close/>
                </a:path>
                <a:path w="5047615" h="958850">
                  <a:moveTo>
                    <a:pt x="3430524" y="184404"/>
                  </a:moveTo>
                  <a:lnTo>
                    <a:pt x="3233928" y="184404"/>
                  </a:lnTo>
                  <a:lnTo>
                    <a:pt x="3233928" y="958596"/>
                  </a:lnTo>
                  <a:lnTo>
                    <a:pt x="3430524" y="958596"/>
                  </a:lnTo>
                  <a:lnTo>
                    <a:pt x="3430524" y="184404"/>
                  </a:lnTo>
                  <a:close/>
                </a:path>
                <a:path w="5047615" h="958850">
                  <a:moveTo>
                    <a:pt x="5047488" y="402336"/>
                  </a:moveTo>
                  <a:lnTo>
                    <a:pt x="4852416" y="402336"/>
                  </a:lnTo>
                  <a:lnTo>
                    <a:pt x="4852416" y="958596"/>
                  </a:lnTo>
                  <a:lnTo>
                    <a:pt x="5047488" y="958596"/>
                  </a:lnTo>
                  <a:lnTo>
                    <a:pt x="5047488" y="402336"/>
                  </a:lnTo>
                  <a:close/>
                </a:path>
              </a:pathLst>
            </a:custGeom>
            <a:solidFill>
              <a:srgbClr val="DF6AA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954024" y="2142743"/>
              <a:ext cx="5047615" cy="1438910"/>
            </a:xfrm>
            <a:custGeom>
              <a:avLst/>
              <a:gdLst/>
              <a:ahLst/>
              <a:cxnLst/>
              <a:rect l="l" t="t" r="r" b="b"/>
              <a:pathLst>
                <a:path w="5047615" h="1438910">
                  <a:moveTo>
                    <a:pt x="195072" y="0"/>
                  </a:moveTo>
                  <a:lnTo>
                    <a:pt x="0" y="0"/>
                  </a:lnTo>
                  <a:lnTo>
                    <a:pt x="0" y="1438656"/>
                  </a:lnTo>
                  <a:lnTo>
                    <a:pt x="195072" y="1438656"/>
                  </a:lnTo>
                  <a:lnTo>
                    <a:pt x="195072" y="0"/>
                  </a:lnTo>
                  <a:close/>
                </a:path>
                <a:path w="5047615" h="1438910">
                  <a:moveTo>
                    <a:pt x="1813560" y="1392936"/>
                  </a:moveTo>
                  <a:lnTo>
                    <a:pt x="1616964" y="1392936"/>
                  </a:lnTo>
                  <a:lnTo>
                    <a:pt x="1616964" y="1438656"/>
                  </a:lnTo>
                  <a:lnTo>
                    <a:pt x="1813560" y="1438656"/>
                  </a:lnTo>
                  <a:lnTo>
                    <a:pt x="1813560" y="1392936"/>
                  </a:lnTo>
                  <a:close/>
                </a:path>
                <a:path w="5047615" h="1438910">
                  <a:moveTo>
                    <a:pt x="3430524" y="1423416"/>
                  </a:moveTo>
                  <a:lnTo>
                    <a:pt x="3233928" y="1423416"/>
                  </a:lnTo>
                  <a:lnTo>
                    <a:pt x="3233928" y="1438656"/>
                  </a:lnTo>
                  <a:lnTo>
                    <a:pt x="3430524" y="1438656"/>
                  </a:lnTo>
                  <a:lnTo>
                    <a:pt x="3430524" y="1423416"/>
                  </a:lnTo>
                  <a:close/>
                </a:path>
                <a:path w="5047615" h="1438910">
                  <a:moveTo>
                    <a:pt x="5047488" y="1159764"/>
                  </a:moveTo>
                  <a:lnTo>
                    <a:pt x="4852416" y="1159764"/>
                  </a:lnTo>
                  <a:lnTo>
                    <a:pt x="4852416" y="1438656"/>
                  </a:lnTo>
                  <a:lnTo>
                    <a:pt x="5047488" y="1438656"/>
                  </a:lnTo>
                  <a:lnTo>
                    <a:pt x="5047488" y="1159764"/>
                  </a:lnTo>
                  <a:close/>
                </a:path>
              </a:pathLst>
            </a:custGeom>
            <a:solidFill>
              <a:srgbClr val="002F8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202436" y="2250947"/>
              <a:ext cx="5047615" cy="1330960"/>
            </a:xfrm>
            <a:custGeom>
              <a:avLst/>
              <a:gdLst/>
              <a:ahLst/>
              <a:cxnLst/>
              <a:rect l="l" t="t" r="r" b="b"/>
              <a:pathLst>
                <a:path w="5047615" h="1330960">
                  <a:moveTo>
                    <a:pt x="195072" y="0"/>
                  </a:moveTo>
                  <a:lnTo>
                    <a:pt x="0" y="0"/>
                  </a:lnTo>
                  <a:lnTo>
                    <a:pt x="0" y="1330452"/>
                  </a:lnTo>
                  <a:lnTo>
                    <a:pt x="195072" y="1330452"/>
                  </a:lnTo>
                  <a:lnTo>
                    <a:pt x="195072" y="0"/>
                  </a:lnTo>
                  <a:close/>
                </a:path>
                <a:path w="5047615" h="1330960">
                  <a:moveTo>
                    <a:pt x="1813560" y="1021080"/>
                  </a:moveTo>
                  <a:lnTo>
                    <a:pt x="1616964" y="1021080"/>
                  </a:lnTo>
                  <a:lnTo>
                    <a:pt x="1616964" y="1330452"/>
                  </a:lnTo>
                  <a:lnTo>
                    <a:pt x="1813560" y="1330452"/>
                  </a:lnTo>
                  <a:lnTo>
                    <a:pt x="1813560" y="1021080"/>
                  </a:lnTo>
                  <a:close/>
                </a:path>
                <a:path w="5047615" h="1330960">
                  <a:moveTo>
                    <a:pt x="3430524" y="1021080"/>
                  </a:moveTo>
                  <a:lnTo>
                    <a:pt x="3233928" y="1021080"/>
                  </a:lnTo>
                  <a:lnTo>
                    <a:pt x="3233928" y="1330452"/>
                  </a:lnTo>
                  <a:lnTo>
                    <a:pt x="3430524" y="1330452"/>
                  </a:lnTo>
                  <a:lnTo>
                    <a:pt x="3430524" y="1021080"/>
                  </a:lnTo>
                  <a:close/>
                </a:path>
                <a:path w="5047615" h="1330960">
                  <a:moveTo>
                    <a:pt x="5047488" y="1222248"/>
                  </a:moveTo>
                  <a:lnTo>
                    <a:pt x="4852416" y="1222248"/>
                  </a:lnTo>
                  <a:lnTo>
                    <a:pt x="4852416" y="1330452"/>
                  </a:lnTo>
                  <a:lnTo>
                    <a:pt x="5047488" y="1330452"/>
                  </a:lnTo>
                  <a:lnTo>
                    <a:pt x="5047488" y="1222248"/>
                  </a:lnTo>
                  <a:close/>
                </a:path>
              </a:pathLst>
            </a:custGeom>
            <a:solidFill>
              <a:srgbClr val="00A9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450848" y="2467355"/>
              <a:ext cx="5047615" cy="1114425"/>
            </a:xfrm>
            <a:custGeom>
              <a:avLst/>
              <a:gdLst/>
              <a:ahLst/>
              <a:cxnLst/>
              <a:rect l="l" t="t" r="r" b="b"/>
              <a:pathLst>
                <a:path w="5047615" h="1114425">
                  <a:moveTo>
                    <a:pt x="195072" y="0"/>
                  </a:moveTo>
                  <a:lnTo>
                    <a:pt x="0" y="0"/>
                  </a:lnTo>
                  <a:lnTo>
                    <a:pt x="0" y="1114044"/>
                  </a:lnTo>
                  <a:lnTo>
                    <a:pt x="195072" y="1114044"/>
                  </a:lnTo>
                  <a:lnTo>
                    <a:pt x="195072" y="0"/>
                  </a:lnTo>
                  <a:close/>
                </a:path>
                <a:path w="5047615" h="1114425">
                  <a:moveTo>
                    <a:pt x="1813560" y="603504"/>
                  </a:moveTo>
                  <a:lnTo>
                    <a:pt x="1616964" y="603504"/>
                  </a:lnTo>
                  <a:lnTo>
                    <a:pt x="1616964" y="1114044"/>
                  </a:lnTo>
                  <a:lnTo>
                    <a:pt x="1813560" y="1114044"/>
                  </a:lnTo>
                  <a:lnTo>
                    <a:pt x="1813560" y="603504"/>
                  </a:lnTo>
                  <a:close/>
                </a:path>
                <a:path w="5047615" h="1114425">
                  <a:moveTo>
                    <a:pt x="3430524" y="681228"/>
                  </a:moveTo>
                  <a:lnTo>
                    <a:pt x="3233928" y="681228"/>
                  </a:lnTo>
                  <a:lnTo>
                    <a:pt x="3233928" y="1114044"/>
                  </a:lnTo>
                  <a:lnTo>
                    <a:pt x="3430524" y="1114044"/>
                  </a:lnTo>
                  <a:lnTo>
                    <a:pt x="3430524" y="681228"/>
                  </a:lnTo>
                  <a:close/>
                </a:path>
                <a:path w="5047615" h="1114425">
                  <a:moveTo>
                    <a:pt x="5047488" y="618744"/>
                  </a:moveTo>
                  <a:lnTo>
                    <a:pt x="4852416" y="618744"/>
                  </a:lnTo>
                  <a:lnTo>
                    <a:pt x="4852416" y="1114044"/>
                  </a:lnTo>
                  <a:lnTo>
                    <a:pt x="5047488" y="1114044"/>
                  </a:lnTo>
                  <a:lnTo>
                    <a:pt x="5047488" y="618744"/>
                  </a:lnTo>
                  <a:close/>
                </a:path>
              </a:pathLst>
            </a:custGeom>
            <a:solidFill>
              <a:srgbClr val="F5CDE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43840" y="3581400"/>
              <a:ext cx="6468110" cy="0"/>
            </a:xfrm>
            <a:custGeom>
              <a:avLst/>
              <a:gdLst/>
              <a:ahLst/>
              <a:cxnLst/>
              <a:rect l="l" t="t" r="r" b="b"/>
              <a:pathLst>
                <a:path w="6468109" h="0">
                  <a:moveTo>
                    <a:pt x="0" y="0"/>
                  </a:moveTo>
                  <a:lnTo>
                    <a:pt x="6467856" y="0"/>
                  </a:lnTo>
                </a:path>
              </a:pathLst>
            </a:custGeom>
            <a:ln w="9525">
              <a:solidFill>
                <a:srgbClr val="CEE7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456387" y="219887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073910" y="283349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691890" y="291096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704799" y="2369311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62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322322" y="2477516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940302" y="2554985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283961" y="2771648"/>
            <a:ext cx="4953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39351" sz="1800">
                <a:solidFill>
                  <a:srgbClr val="0A86FF"/>
                </a:solidFill>
                <a:latin typeface="Arial"/>
                <a:cs typeface="Arial"/>
              </a:rPr>
              <a:t>29</a:t>
            </a:r>
            <a:r>
              <a:rPr dirty="0" baseline="-39351" sz="1800" spc="397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2613405" y="3282188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231385" y="3313303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806185" y="3050285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18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819145" y="3019170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4437126" y="3019170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6097270" y="3220339"/>
            <a:ext cx="1104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solidFill>
                  <a:srgbClr val="0A86FF"/>
                </a:solidFill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1450086" y="2214498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72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067557" y="2818002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685538" y="2895345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28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6303009" y="2833497"/>
            <a:ext cx="1962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solidFill>
                  <a:srgbClr val="0A86FF"/>
                </a:solidFill>
                <a:latin typeface="Arial"/>
                <a:cs typeface="Arial"/>
              </a:rPr>
              <a:t>32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70459" y="3646423"/>
            <a:ext cx="1562735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065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organistion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acted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fairly</a:t>
            </a:r>
            <a:r>
              <a:rPr dirty="0" sz="1200" spc="-6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about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promotions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and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progression,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regardless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of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1959991" y="3646423"/>
            <a:ext cx="1419225" cy="7327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r>
              <a:rPr dirty="0" sz="1200" spc="-6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reduced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chances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of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promotion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or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progression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3556508" y="3646423"/>
            <a:ext cx="1419225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5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r>
              <a:rPr dirty="0" sz="1200" spc="-6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reduced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my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opportunities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for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training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 descr=""/>
          <p:cNvSpPr txBox="1"/>
          <p:nvPr/>
        </p:nvSpPr>
        <p:spPr>
          <a:xfrm>
            <a:off x="5157342" y="3646423"/>
            <a:ext cx="1452245" cy="55816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ctr"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I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saw</a:t>
            </a:r>
            <a:r>
              <a:rPr dirty="0" sz="1200" spc="-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colleague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discriminated</a:t>
            </a:r>
            <a:r>
              <a:rPr dirty="0" sz="1200" spc="-6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against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due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to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their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ethnicity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 descr=""/>
          <p:cNvSpPr/>
          <p:nvPr/>
        </p:nvSpPr>
        <p:spPr>
          <a:xfrm>
            <a:off x="499872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AD237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/>
          <p:nvPr/>
        </p:nvSpPr>
        <p:spPr>
          <a:xfrm>
            <a:off x="1420367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DF6AA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/>
          <p:nvPr/>
        </p:nvSpPr>
        <p:spPr>
          <a:xfrm>
            <a:off x="2333244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002F8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/>
          <p:nvPr/>
        </p:nvSpPr>
        <p:spPr>
          <a:xfrm>
            <a:off x="4099559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00A9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/>
          <p:nvPr/>
        </p:nvSpPr>
        <p:spPr>
          <a:xfrm>
            <a:off x="5451347" y="1623060"/>
            <a:ext cx="76200" cy="78105"/>
          </a:xfrm>
          <a:custGeom>
            <a:avLst/>
            <a:gdLst/>
            <a:ahLst/>
            <a:cxnLst/>
            <a:rect l="l" t="t" r="r" b="b"/>
            <a:pathLst>
              <a:path w="76200" h="78105">
                <a:moveTo>
                  <a:pt x="76200" y="0"/>
                </a:moveTo>
                <a:lnTo>
                  <a:pt x="0" y="0"/>
                </a:lnTo>
                <a:lnTo>
                  <a:pt x="0" y="77724"/>
                </a:lnTo>
                <a:lnTo>
                  <a:pt x="76200" y="77724"/>
                </a:lnTo>
                <a:lnTo>
                  <a:pt x="76200" y="0"/>
                </a:lnTo>
                <a:close/>
              </a:path>
            </a:pathLst>
          </a:custGeom>
          <a:solidFill>
            <a:srgbClr val="F5CDE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 txBox="1"/>
          <p:nvPr/>
        </p:nvSpPr>
        <p:spPr>
          <a:xfrm>
            <a:off x="345846" y="923620"/>
            <a:ext cx="6292215" cy="1174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People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from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minority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ethnic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backgrounds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were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more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likely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to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feel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ethnicity</a:t>
            </a:r>
            <a:endParaRPr sz="14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5"/>
              </a:spcBef>
            </a:pPr>
            <a:r>
              <a:rPr dirty="0" sz="1400">
                <a:latin typeface="Arial"/>
                <a:cs typeface="Arial"/>
              </a:rPr>
              <a:t>had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reduced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their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career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progression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training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opportunities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past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year.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00">
              <a:latin typeface="Arial"/>
              <a:cs typeface="Arial"/>
            </a:endParaRPr>
          </a:p>
          <a:p>
            <a:pPr marL="262890">
              <a:lnSpc>
                <a:spcPct val="100000"/>
              </a:lnSpc>
              <a:tabLst>
                <a:tab pos="1184275" algn="l"/>
                <a:tab pos="2097405" algn="l"/>
                <a:tab pos="3863975" algn="l"/>
                <a:tab pos="5215890" algn="l"/>
              </a:tabLst>
            </a:pP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Asian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Black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30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White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British/</a:t>
            </a:r>
            <a:r>
              <a:rPr dirty="0" sz="1200" spc="-1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B96FF"/>
                </a:solidFill>
                <a:latin typeface="Arial"/>
                <a:cs typeface="Arial"/>
              </a:rPr>
              <a:t>Irish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Other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White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	%</a:t>
            </a:r>
            <a:r>
              <a:rPr dirty="0" sz="1200" spc="-25">
                <a:solidFill>
                  <a:srgbClr val="2B96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B96FF"/>
                </a:solidFill>
                <a:latin typeface="Arial"/>
                <a:cs typeface="Arial"/>
              </a:rPr>
              <a:t>Any</a:t>
            </a:r>
            <a:r>
              <a:rPr dirty="0" sz="1200" spc="-10">
                <a:solidFill>
                  <a:srgbClr val="2B96FF"/>
                </a:solidFill>
                <a:latin typeface="Arial"/>
                <a:cs typeface="Arial"/>
              </a:rPr>
              <a:t> other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Arial"/>
              <a:cs typeface="Arial"/>
            </a:endParaRPr>
          </a:p>
          <a:p>
            <a:pPr marL="619760">
              <a:lnSpc>
                <a:spcPct val="100000"/>
              </a:lnSpc>
            </a:pPr>
            <a:r>
              <a:rPr dirty="0" sz="1200">
                <a:solidFill>
                  <a:srgbClr val="0A86FF"/>
                </a:solidFill>
                <a:latin typeface="Arial"/>
                <a:cs typeface="Arial"/>
              </a:rPr>
              <a:t>93</a:t>
            </a:r>
            <a:r>
              <a:rPr dirty="0" sz="1200" spc="275">
                <a:solidFill>
                  <a:srgbClr val="0A86FF"/>
                </a:solidFill>
                <a:latin typeface="Arial"/>
                <a:cs typeface="Arial"/>
              </a:rPr>
              <a:t> </a:t>
            </a:r>
            <a:r>
              <a:rPr dirty="0" baseline="-39351" sz="1800" spc="-37">
                <a:solidFill>
                  <a:srgbClr val="0A86FF"/>
                </a:solidFill>
                <a:latin typeface="Arial"/>
                <a:cs typeface="Arial"/>
              </a:rPr>
              <a:t>86</a:t>
            </a:r>
            <a:endParaRPr baseline="-39351"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Studio Whatever</dc:creator>
  <dc:title>PowerPoint Presentation</dc:title>
  <dcterms:created xsi:type="dcterms:W3CDTF">2022-05-05T10:09:33Z</dcterms:created>
  <dcterms:modified xsi:type="dcterms:W3CDTF">2022-05-05T10:09:33Z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2021-12-21T00:00:00Z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2022-05-05T00:00:00Z</vt:filetime>
  </property>
</Properties>
</file>