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png" ContentType="image/png"/>
  <Default Extension="jpg" ContentType="image/jpg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</p:sldIdLst>
  <p:sldSz cx="6858000" cy="5143500"/>
  <p:notesSz cx="6858000" cy="514350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/Relationships>
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14350" y="1594485"/>
            <a:ext cx="5829300" cy="10801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028700" y="2880360"/>
            <a:ext cx="4800600" cy="12858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rgbClr val="AD2373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4750307"/>
            <a:ext cx="6858000" cy="393700"/>
          </a:xfrm>
          <a:custGeom>
            <a:avLst/>
            <a:gdLst/>
            <a:ahLst/>
            <a:cxnLst/>
            <a:rect l="l" t="t" r="r" b="b"/>
            <a:pathLst>
              <a:path w="6858000" h="393700">
                <a:moveTo>
                  <a:pt x="6858000" y="0"/>
                </a:moveTo>
                <a:lnTo>
                  <a:pt x="0" y="0"/>
                </a:lnTo>
                <a:lnTo>
                  <a:pt x="0" y="393191"/>
                </a:lnTo>
                <a:lnTo>
                  <a:pt x="6858000" y="393191"/>
                </a:lnTo>
                <a:lnTo>
                  <a:pt x="6858000" y="0"/>
                </a:lnTo>
                <a:close/>
              </a:path>
            </a:pathLst>
          </a:custGeom>
          <a:solidFill>
            <a:srgbClr val="E8ECE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bg object 17"/>
          <p:cNvSpPr/>
          <p:nvPr/>
        </p:nvSpPr>
        <p:spPr>
          <a:xfrm>
            <a:off x="0" y="4497323"/>
            <a:ext cx="6858000" cy="125095"/>
          </a:xfrm>
          <a:custGeom>
            <a:avLst/>
            <a:gdLst/>
            <a:ahLst/>
            <a:cxnLst/>
            <a:rect l="l" t="t" r="r" b="b"/>
            <a:pathLst>
              <a:path w="6858000" h="125095">
                <a:moveTo>
                  <a:pt x="0" y="124967"/>
                </a:moveTo>
                <a:lnTo>
                  <a:pt x="6858000" y="124967"/>
                </a:lnTo>
                <a:lnTo>
                  <a:pt x="6858000" y="0"/>
                </a:lnTo>
                <a:lnTo>
                  <a:pt x="0" y="0"/>
                </a:lnTo>
                <a:lnTo>
                  <a:pt x="0" y="124967"/>
                </a:lnTo>
                <a:close/>
              </a:path>
            </a:pathLst>
          </a:custGeom>
          <a:solidFill>
            <a:srgbClr val="41B6E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bg object 18"/>
          <p:cNvSpPr/>
          <p:nvPr/>
        </p:nvSpPr>
        <p:spPr>
          <a:xfrm>
            <a:off x="0" y="4622291"/>
            <a:ext cx="6858000" cy="128270"/>
          </a:xfrm>
          <a:custGeom>
            <a:avLst/>
            <a:gdLst/>
            <a:ahLst/>
            <a:cxnLst/>
            <a:rect l="l" t="t" r="r" b="b"/>
            <a:pathLst>
              <a:path w="6858000" h="128270">
                <a:moveTo>
                  <a:pt x="6858000" y="0"/>
                </a:moveTo>
                <a:lnTo>
                  <a:pt x="0" y="0"/>
                </a:lnTo>
                <a:lnTo>
                  <a:pt x="0" y="128016"/>
                </a:lnTo>
                <a:lnTo>
                  <a:pt x="6858000" y="128016"/>
                </a:lnTo>
                <a:lnTo>
                  <a:pt x="6858000" y="0"/>
                </a:lnTo>
                <a:close/>
              </a:path>
            </a:pathLst>
          </a:custGeom>
          <a:solidFill>
            <a:srgbClr val="00A9C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bg object 19"/>
          <p:cNvSpPr/>
          <p:nvPr/>
        </p:nvSpPr>
        <p:spPr>
          <a:xfrm>
            <a:off x="2668523" y="4267200"/>
            <a:ext cx="198120" cy="134620"/>
          </a:xfrm>
          <a:custGeom>
            <a:avLst/>
            <a:gdLst/>
            <a:ahLst/>
            <a:cxnLst/>
            <a:rect l="l" t="t" r="r" b="b"/>
            <a:pathLst>
              <a:path w="198119" h="134620">
                <a:moveTo>
                  <a:pt x="198119" y="0"/>
                </a:moveTo>
                <a:lnTo>
                  <a:pt x="0" y="0"/>
                </a:lnTo>
                <a:lnTo>
                  <a:pt x="0" y="134112"/>
                </a:lnTo>
                <a:lnTo>
                  <a:pt x="198119" y="134112"/>
                </a:lnTo>
                <a:lnTo>
                  <a:pt x="198119" y="0"/>
                </a:lnTo>
                <a:close/>
              </a:path>
            </a:pathLst>
          </a:custGeom>
          <a:solidFill>
            <a:srgbClr val="41B6E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bg object 20"/>
          <p:cNvSpPr/>
          <p:nvPr/>
        </p:nvSpPr>
        <p:spPr>
          <a:xfrm>
            <a:off x="2668523" y="4131563"/>
            <a:ext cx="198120" cy="135890"/>
          </a:xfrm>
          <a:custGeom>
            <a:avLst/>
            <a:gdLst/>
            <a:ahLst/>
            <a:cxnLst/>
            <a:rect l="l" t="t" r="r" b="b"/>
            <a:pathLst>
              <a:path w="198119" h="135889">
                <a:moveTo>
                  <a:pt x="198119" y="0"/>
                </a:moveTo>
                <a:lnTo>
                  <a:pt x="0" y="0"/>
                </a:lnTo>
                <a:lnTo>
                  <a:pt x="0" y="135636"/>
                </a:lnTo>
                <a:lnTo>
                  <a:pt x="198119" y="135636"/>
                </a:lnTo>
                <a:lnTo>
                  <a:pt x="198119" y="0"/>
                </a:lnTo>
                <a:close/>
              </a:path>
            </a:pathLst>
          </a:custGeom>
          <a:solidFill>
            <a:srgbClr val="AD237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bg object 21"/>
          <p:cNvSpPr/>
          <p:nvPr/>
        </p:nvSpPr>
        <p:spPr>
          <a:xfrm>
            <a:off x="2668523" y="3875532"/>
            <a:ext cx="99060" cy="134620"/>
          </a:xfrm>
          <a:custGeom>
            <a:avLst/>
            <a:gdLst/>
            <a:ahLst/>
            <a:cxnLst/>
            <a:rect l="l" t="t" r="r" b="b"/>
            <a:pathLst>
              <a:path w="99060" h="134620">
                <a:moveTo>
                  <a:pt x="99059" y="0"/>
                </a:moveTo>
                <a:lnTo>
                  <a:pt x="0" y="0"/>
                </a:lnTo>
                <a:lnTo>
                  <a:pt x="0" y="134112"/>
                </a:lnTo>
                <a:lnTo>
                  <a:pt x="99059" y="134112"/>
                </a:lnTo>
                <a:lnTo>
                  <a:pt x="99059" y="0"/>
                </a:lnTo>
                <a:close/>
              </a:path>
            </a:pathLst>
          </a:custGeom>
          <a:solidFill>
            <a:srgbClr val="41B6E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bg object 22"/>
          <p:cNvSpPr/>
          <p:nvPr/>
        </p:nvSpPr>
        <p:spPr>
          <a:xfrm>
            <a:off x="2668523" y="3741419"/>
            <a:ext cx="99060" cy="134620"/>
          </a:xfrm>
          <a:custGeom>
            <a:avLst/>
            <a:gdLst/>
            <a:ahLst/>
            <a:cxnLst/>
            <a:rect l="l" t="t" r="r" b="b"/>
            <a:pathLst>
              <a:path w="99060" h="134620">
                <a:moveTo>
                  <a:pt x="99059" y="0"/>
                </a:moveTo>
                <a:lnTo>
                  <a:pt x="0" y="0"/>
                </a:lnTo>
                <a:lnTo>
                  <a:pt x="0" y="134111"/>
                </a:lnTo>
                <a:lnTo>
                  <a:pt x="99059" y="134111"/>
                </a:lnTo>
                <a:lnTo>
                  <a:pt x="99059" y="0"/>
                </a:lnTo>
                <a:close/>
              </a:path>
            </a:pathLst>
          </a:custGeom>
          <a:solidFill>
            <a:srgbClr val="AD237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bg object 23"/>
          <p:cNvSpPr/>
          <p:nvPr/>
        </p:nvSpPr>
        <p:spPr>
          <a:xfrm>
            <a:off x="2668523" y="3483863"/>
            <a:ext cx="99060" cy="135890"/>
          </a:xfrm>
          <a:custGeom>
            <a:avLst/>
            <a:gdLst/>
            <a:ahLst/>
            <a:cxnLst/>
            <a:rect l="l" t="t" r="r" b="b"/>
            <a:pathLst>
              <a:path w="99060" h="135889">
                <a:moveTo>
                  <a:pt x="99059" y="0"/>
                </a:moveTo>
                <a:lnTo>
                  <a:pt x="0" y="0"/>
                </a:lnTo>
                <a:lnTo>
                  <a:pt x="0" y="135636"/>
                </a:lnTo>
                <a:lnTo>
                  <a:pt x="99059" y="135636"/>
                </a:lnTo>
                <a:lnTo>
                  <a:pt x="99059" y="0"/>
                </a:lnTo>
                <a:close/>
              </a:path>
            </a:pathLst>
          </a:custGeom>
          <a:solidFill>
            <a:srgbClr val="41B6E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bg object 24"/>
          <p:cNvSpPr/>
          <p:nvPr/>
        </p:nvSpPr>
        <p:spPr>
          <a:xfrm>
            <a:off x="2668523" y="3349751"/>
            <a:ext cx="198120" cy="134620"/>
          </a:xfrm>
          <a:custGeom>
            <a:avLst/>
            <a:gdLst/>
            <a:ahLst/>
            <a:cxnLst/>
            <a:rect l="l" t="t" r="r" b="b"/>
            <a:pathLst>
              <a:path w="198119" h="134620">
                <a:moveTo>
                  <a:pt x="198119" y="0"/>
                </a:moveTo>
                <a:lnTo>
                  <a:pt x="0" y="0"/>
                </a:lnTo>
                <a:lnTo>
                  <a:pt x="0" y="134112"/>
                </a:lnTo>
                <a:lnTo>
                  <a:pt x="198119" y="134112"/>
                </a:lnTo>
                <a:lnTo>
                  <a:pt x="198119" y="0"/>
                </a:lnTo>
                <a:close/>
              </a:path>
            </a:pathLst>
          </a:custGeom>
          <a:solidFill>
            <a:srgbClr val="AD237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bg object 25"/>
          <p:cNvSpPr/>
          <p:nvPr/>
        </p:nvSpPr>
        <p:spPr>
          <a:xfrm>
            <a:off x="2668523" y="3093719"/>
            <a:ext cx="989330" cy="134620"/>
          </a:xfrm>
          <a:custGeom>
            <a:avLst/>
            <a:gdLst/>
            <a:ahLst/>
            <a:cxnLst/>
            <a:rect l="l" t="t" r="r" b="b"/>
            <a:pathLst>
              <a:path w="989329" h="134619">
                <a:moveTo>
                  <a:pt x="989076" y="0"/>
                </a:moveTo>
                <a:lnTo>
                  <a:pt x="0" y="0"/>
                </a:lnTo>
                <a:lnTo>
                  <a:pt x="0" y="134112"/>
                </a:lnTo>
                <a:lnTo>
                  <a:pt x="989076" y="134112"/>
                </a:lnTo>
                <a:lnTo>
                  <a:pt x="989076" y="0"/>
                </a:lnTo>
                <a:close/>
              </a:path>
            </a:pathLst>
          </a:custGeom>
          <a:solidFill>
            <a:srgbClr val="41B6E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" name="bg object 26"/>
          <p:cNvSpPr/>
          <p:nvPr/>
        </p:nvSpPr>
        <p:spPr>
          <a:xfrm>
            <a:off x="2668523" y="2958083"/>
            <a:ext cx="593090" cy="135890"/>
          </a:xfrm>
          <a:custGeom>
            <a:avLst/>
            <a:gdLst/>
            <a:ahLst/>
            <a:cxnLst/>
            <a:rect l="l" t="t" r="r" b="b"/>
            <a:pathLst>
              <a:path w="593089" h="135889">
                <a:moveTo>
                  <a:pt x="592836" y="0"/>
                </a:moveTo>
                <a:lnTo>
                  <a:pt x="0" y="0"/>
                </a:lnTo>
                <a:lnTo>
                  <a:pt x="0" y="135636"/>
                </a:lnTo>
                <a:lnTo>
                  <a:pt x="592836" y="135636"/>
                </a:lnTo>
                <a:lnTo>
                  <a:pt x="592836" y="0"/>
                </a:lnTo>
                <a:close/>
              </a:path>
            </a:pathLst>
          </a:custGeom>
          <a:solidFill>
            <a:srgbClr val="AD237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" name="bg object 27"/>
          <p:cNvSpPr/>
          <p:nvPr/>
        </p:nvSpPr>
        <p:spPr>
          <a:xfrm>
            <a:off x="2668523" y="2702051"/>
            <a:ext cx="791210" cy="135890"/>
          </a:xfrm>
          <a:custGeom>
            <a:avLst/>
            <a:gdLst/>
            <a:ahLst/>
            <a:cxnLst/>
            <a:rect l="l" t="t" r="r" b="b"/>
            <a:pathLst>
              <a:path w="791210" h="135889">
                <a:moveTo>
                  <a:pt x="790955" y="0"/>
                </a:moveTo>
                <a:lnTo>
                  <a:pt x="0" y="0"/>
                </a:lnTo>
                <a:lnTo>
                  <a:pt x="0" y="135636"/>
                </a:lnTo>
                <a:lnTo>
                  <a:pt x="790955" y="135636"/>
                </a:lnTo>
                <a:lnTo>
                  <a:pt x="790955" y="0"/>
                </a:lnTo>
                <a:close/>
              </a:path>
            </a:pathLst>
          </a:custGeom>
          <a:solidFill>
            <a:srgbClr val="41B6E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8" name="bg object 28"/>
          <p:cNvSpPr/>
          <p:nvPr/>
        </p:nvSpPr>
        <p:spPr>
          <a:xfrm>
            <a:off x="2668523" y="2567939"/>
            <a:ext cx="890269" cy="134620"/>
          </a:xfrm>
          <a:custGeom>
            <a:avLst/>
            <a:gdLst/>
            <a:ahLst/>
            <a:cxnLst/>
            <a:rect l="l" t="t" r="r" b="b"/>
            <a:pathLst>
              <a:path w="890270" h="134619">
                <a:moveTo>
                  <a:pt x="890015" y="0"/>
                </a:moveTo>
                <a:lnTo>
                  <a:pt x="0" y="0"/>
                </a:lnTo>
                <a:lnTo>
                  <a:pt x="0" y="134112"/>
                </a:lnTo>
                <a:lnTo>
                  <a:pt x="890015" y="134112"/>
                </a:lnTo>
                <a:lnTo>
                  <a:pt x="890015" y="0"/>
                </a:lnTo>
                <a:close/>
              </a:path>
            </a:pathLst>
          </a:custGeom>
          <a:solidFill>
            <a:srgbClr val="AD237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9" name="bg object 29"/>
          <p:cNvSpPr/>
          <p:nvPr/>
        </p:nvSpPr>
        <p:spPr>
          <a:xfrm>
            <a:off x="2668523" y="2311907"/>
            <a:ext cx="1385570" cy="134620"/>
          </a:xfrm>
          <a:custGeom>
            <a:avLst/>
            <a:gdLst/>
            <a:ahLst/>
            <a:cxnLst/>
            <a:rect l="l" t="t" r="r" b="b"/>
            <a:pathLst>
              <a:path w="1385570" h="134619">
                <a:moveTo>
                  <a:pt x="1385315" y="0"/>
                </a:moveTo>
                <a:lnTo>
                  <a:pt x="0" y="0"/>
                </a:lnTo>
                <a:lnTo>
                  <a:pt x="0" y="134112"/>
                </a:lnTo>
                <a:lnTo>
                  <a:pt x="1385315" y="134112"/>
                </a:lnTo>
                <a:lnTo>
                  <a:pt x="1385315" y="0"/>
                </a:lnTo>
                <a:close/>
              </a:path>
            </a:pathLst>
          </a:custGeom>
          <a:solidFill>
            <a:srgbClr val="41B6E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0" name="bg object 30"/>
          <p:cNvSpPr/>
          <p:nvPr/>
        </p:nvSpPr>
        <p:spPr>
          <a:xfrm>
            <a:off x="2668523" y="2176271"/>
            <a:ext cx="890269" cy="135890"/>
          </a:xfrm>
          <a:custGeom>
            <a:avLst/>
            <a:gdLst/>
            <a:ahLst/>
            <a:cxnLst/>
            <a:rect l="l" t="t" r="r" b="b"/>
            <a:pathLst>
              <a:path w="890270" h="135889">
                <a:moveTo>
                  <a:pt x="890015" y="0"/>
                </a:moveTo>
                <a:lnTo>
                  <a:pt x="0" y="0"/>
                </a:lnTo>
                <a:lnTo>
                  <a:pt x="0" y="135635"/>
                </a:lnTo>
                <a:lnTo>
                  <a:pt x="890015" y="135635"/>
                </a:lnTo>
                <a:lnTo>
                  <a:pt x="890015" y="0"/>
                </a:lnTo>
                <a:close/>
              </a:path>
            </a:pathLst>
          </a:custGeom>
          <a:solidFill>
            <a:srgbClr val="AD237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1" name="bg object 31"/>
          <p:cNvSpPr/>
          <p:nvPr/>
        </p:nvSpPr>
        <p:spPr>
          <a:xfrm>
            <a:off x="2668523" y="1920239"/>
            <a:ext cx="3165475" cy="135890"/>
          </a:xfrm>
          <a:custGeom>
            <a:avLst/>
            <a:gdLst/>
            <a:ahLst/>
            <a:cxnLst/>
            <a:rect l="l" t="t" r="r" b="b"/>
            <a:pathLst>
              <a:path w="3165475" h="135889">
                <a:moveTo>
                  <a:pt x="3165348" y="0"/>
                </a:moveTo>
                <a:lnTo>
                  <a:pt x="0" y="0"/>
                </a:lnTo>
                <a:lnTo>
                  <a:pt x="0" y="135636"/>
                </a:lnTo>
                <a:lnTo>
                  <a:pt x="3165348" y="135636"/>
                </a:lnTo>
                <a:lnTo>
                  <a:pt x="3165348" y="0"/>
                </a:lnTo>
                <a:close/>
              </a:path>
            </a:pathLst>
          </a:custGeom>
          <a:solidFill>
            <a:srgbClr val="41B6E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2" name="bg object 32"/>
          <p:cNvSpPr/>
          <p:nvPr/>
        </p:nvSpPr>
        <p:spPr>
          <a:xfrm>
            <a:off x="2668523" y="1786127"/>
            <a:ext cx="1879600" cy="134620"/>
          </a:xfrm>
          <a:custGeom>
            <a:avLst/>
            <a:gdLst/>
            <a:ahLst/>
            <a:cxnLst/>
            <a:rect l="l" t="t" r="r" b="b"/>
            <a:pathLst>
              <a:path w="1879600" h="134619">
                <a:moveTo>
                  <a:pt x="1879091" y="0"/>
                </a:moveTo>
                <a:lnTo>
                  <a:pt x="0" y="0"/>
                </a:lnTo>
                <a:lnTo>
                  <a:pt x="0" y="134112"/>
                </a:lnTo>
                <a:lnTo>
                  <a:pt x="1879091" y="134112"/>
                </a:lnTo>
                <a:lnTo>
                  <a:pt x="1879091" y="0"/>
                </a:lnTo>
                <a:close/>
              </a:path>
            </a:pathLst>
          </a:custGeom>
          <a:solidFill>
            <a:srgbClr val="AD237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3" name="bg object 33"/>
          <p:cNvSpPr/>
          <p:nvPr/>
        </p:nvSpPr>
        <p:spPr>
          <a:xfrm>
            <a:off x="2668523" y="1725167"/>
            <a:ext cx="0" cy="2737485"/>
          </a:xfrm>
          <a:custGeom>
            <a:avLst/>
            <a:gdLst/>
            <a:ahLst/>
            <a:cxnLst/>
            <a:rect l="l" t="t" r="r" b="b"/>
            <a:pathLst>
              <a:path w="0" h="2737485">
                <a:moveTo>
                  <a:pt x="0" y="2737104"/>
                </a:moveTo>
                <a:lnTo>
                  <a:pt x="0" y="0"/>
                </a:lnTo>
              </a:path>
            </a:pathLst>
          </a:custGeom>
          <a:ln w="9525">
            <a:solidFill>
              <a:srgbClr val="CEE7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rgbClr val="AD2373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42900" y="1183005"/>
            <a:ext cx="2983230" cy="3394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3531870" y="1183005"/>
            <a:ext cx="2983230" cy="3394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rgbClr val="AD2373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4750307"/>
            <a:ext cx="6858000" cy="393700"/>
          </a:xfrm>
          <a:custGeom>
            <a:avLst/>
            <a:gdLst/>
            <a:ahLst/>
            <a:cxnLst/>
            <a:rect l="l" t="t" r="r" b="b"/>
            <a:pathLst>
              <a:path w="6858000" h="393700">
                <a:moveTo>
                  <a:pt x="6858000" y="0"/>
                </a:moveTo>
                <a:lnTo>
                  <a:pt x="0" y="0"/>
                </a:lnTo>
                <a:lnTo>
                  <a:pt x="0" y="393191"/>
                </a:lnTo>
                <a:lnTo>
                  <a:pt x="6858000" y="393191"/>
                </a:lnTo>
                <a:lnTo>
                  <a:pt x="6858000" y="0"/>
                </a:lnTo>
                <a:close/>
              </a:path>
            </a:pathLst>
          </a:custGeom>
          <a:solidFill>
            <a:srgbClr val="E8ECE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bg object 17"/>
          <p:cNvSpPr/>
          <p:nvPr/>
        </p:nvSpPr>
        <p:spPr>
          <a:xfrm>
            <a:off x="0" y="4497323"/>
            <a:ext cx="6858000" cy="125095"/>
          </a:xfrm>
          <a:custGeom>
            <a:avLst/>
            <a:gdLst/>
            <a:ahLst/>
            <a:cxnLst/>
            <a:rect l="l" t="t" r="r" b="b"/>
            <a:pathLst>
              <a:path w="6858000" h="125095">
                <a:moveTo>
                  <a:pt x="0" y="124967"/>
                </a:moveTo>
                <a:lnTo>
                  <a:pt x="6858000" y="124967"/>
                </a:lnTo>
                <a:lnTo>
                  <a:pt x="6858000" y="0"/>
                </a:lnTo>
                <a:lnTo>
                  <a:pt x="0" y="0"/>
                </a:lnTo>
                <a:lnTo>
                  <a:pt x="0" y="124967"/>
                </a:lnTo>
                <a:close/>
              </a:path>
            </a:pathLst>
          </a:custGeom>
          <a:solidFill>
            <a:srgbClr val="41B6E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bg object 18"/>
          <p:cNvSpPr/>
          <p:nvPr/>
        </p:nvSpPr>
        <p:spPr>
          <a:xfrm>
            <a:off x="0" y="4622291"/>
            <a:ext cx="6858000" cy="128270"/>
          </a:xfrm>
          <a:custGeom>
            <a:avLst/>
            <a:gdLst/>
            <a:ahLst/>
            <a:cxnLst/>
            <a:rect l="l" t="t" r="r" b="b"/>
            <a:pathLst>
              <a:path w="6858000" h="128270">
                <a:moveTo>
                  <a:pt x="6858000" y="0"/>
                </a:moveTo>
                <a:lnTo>
                  <a:pt x="0" y="0"/>
                </a:lnTo>
                <a:lnTo>
                  <a:pt x="0" y="128016"/>
                </a:lnTo>
                <a:lnTo>
                  <a:pt x="6858000" y="128016"/>
                </a:lnTo>
                <a:lnTo>
                  <a:pt x="6858000" y="0"/>
                </a:lnTo>
                <a:close/>
              </a:path>
            </a:pathLst>
          </a:custGeom>
          <a:solidFill>
            <a:srgbClr val="00A9C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68986" y="305815"/>
            <a:ext cx="6520027" cy="5137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1" i="0">
                <a:solidFill>
                  <a:srgbClr val="AD2373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49262" y="1774825"/>
            <a:ext cx="6159500" cy="25279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331720" y="4783455"/>
            <a:ext cx="219456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42900" y="4783455"/>
            <a:ext cx="157734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4937760" y="4783455"/>
            <a:ext cx="157734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jpg"/><Relationship Id="rId4" Type="http://schemas.openxmlformats.org/officeDocument/2006/relationships/image" Target="../media/image3.jpg"/><Relationship Id="rId5" Type="http://schemas.openxmlformats.org/officeDocument/2006/relationships/image" Target="../media/image4.jpg"/><Relationship Id="rId6" Type="http://schemas.openxmlformats.org/officeDocument/2006/relationships/image" Target="../media/image5.jpg"/></Relationships>

</file>

<file path=ppt/slides/_rels/slide10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9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 descr=""/>
          <p:cNvGrpSpPr/>
          <p:nvPr/>
        </p:nvGrpSpPr>
        <p:grpSpPr>
          <a:xfrm>
            <a:off x="249390" y="4715869"/>
            <a:ext cx="6359525" cy="172720"/>
            <a:chOff x="249390" y="4715869"/>
            <a:chExt cx="6359525" cy="172720"/>
          </a:xfrm>
        </p:grpSpPr>
        <p:sp>
          <p:nvSpPr>
            <p:cNvPr id="3" name="object 3" descr=""/>
            <p:cNvSpPr/>
            <p:nvPr/>
          </p:nvSpPr>
          <p:spPr>
            <a:xfrm>
              <a:off x="1360009" y="4718311"/>
              <a:ext cx="5248910" cy="0"/>
            </a:xfrm>
            <a:custGeom>
              <a:avLst/>
              <a:gdLst/>
              <a:ahLst/>
              <a:cxnLst/>
              <a:rect l="l" t="t" r="r" b="b"/>
              <a:pathLst>
                <a:path w="5248909" h="0">
                  <a:moveTo>
                    <a:pt x="0" y="0"/>
                  </a:moveTo>
                  <a:lnTo>
                    <a:pt x="0" y="0"/>
                  </a:lnTo>
                  <a:lnTo>
                    <a:pt x="5248719" y="0"/>
                  </a:lnTo>
                </a:path>
              </a:pathLst>
            </a:custGeom>
            <a:ln w="4273">
              <a:solidFill>
                <a:srgbClr val="1D438B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4" name="object 4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49390" y="4715869"/>
              <a:ext cx="3839845" cy="172183"/>
            </a:xfrm>
            <a:prstGeom prst="rect">
              <a:avLst/>
            </a:prstGeom>
          </p:spPr>
        </p:pic>
        <p:sp>
          <p:nvSpPr>
            <p:cNvPr id="5" name="object 5" descr=""/>
            <p:cNvSpPr/>
            <p:nvPr/>
          </p:nvSpPr>
          <p:spPr>
            <a:xfrm>
              <a:off x="4100236" y="4834928"/>
              <a:ext cx="6985" cy="6985"/>
            </a:xfrm>
            <a:custGeom>
              <a:avLst/>
              <a:gdLst/>
              <a:ahLst/>
              <a:cxnLst/>
              <a:rect l="l" t="t" r="r" b="b"/>
              <a:pathLst>
                <a:path w="6985" h="6985">
                  <a:moveTo>
                    <a:pt x="6681" y="0"/>
                  </a:moveTo>
                  <a:lnTo>
                    <a:pt x="0" y="0"/>
                  </a:lnTo>
                  <a:lnTo>
                    <a:pt x="0" y="6714"/>
                  </a:lnTo>
                  <a:lnTo>
                    <a:pt x="6681" y="6714"/>
                  </a:lnTo>
                  <a:lnTo>
                    <a:pt x="6681" y="0"/>
                  </a:lnTo>
                  <a:close/>
                </a:path>
              </a:pathLst>
            </a:custGeom>
            <a:solidFill>
              <a:srgbClr val="1D438B"/>
            </a:solidFill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6" name="object 6" descr=""/>
          <p:cNvGrpSpPr/>
          <p:nvPr/>
        </p:nvGrpSpPr>
        <p:grpSpPr>
          <a:xfrm>
            <a:off x="0" y="1542288"/>
            <a:ext cx="6858000" cy="2426335"/>
            <a:chOff x="0" y="1542288"/>
            <a:chExt cx="6858000" cy="2426335"/>
          </a:xfrm>
        </p:grpSpPr>
        <p:pic>
          <p:nvPicPr>
            <p:cNvPr id="7" name="object 7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0" y="1552956"/>
              <a:ext cx="3349751" cy="2159508"/>
            </a:xfrm>
            <a:prstGeom prst="rect">
              <a:avLst/>
            </a:prstGeom>
          </p:spPr>
        </p:pic>
        <p:sp>
          <p:nvSpPr>
            <p:cNvPr id="8" name="object 8" descr=""/>
            <p:cNvSpPr/>
            <p:nvPr/>
          </p:nvSpPr>
          <p:spPr>
            <a:xfrm>
              <a:off x="303275" y="1542288"/>
              <a:ext cx="585470" cy="239395"/>
            </a:xfrm>
            <a:custGeom>
              <a:avLst/>
              <a:gdLst/>
              <a:ahLst/>
              <a:cxnLst/>
              <a:rect l="l" t="t" r="r" b="b"/>
              <a:pathLst>
                <a:path w="585469" h="239394">
                  <a:moveTo>
                    <a:pt x="585216" y="0"/>
                  </a:moveTo>
                  <a:lnTo>
                    <a:pt x="0" y="0"/>
                  </a:lnTo>
                  <a:lnTo>
                    <a:pt x="309092" y="239267"/>
                  </a:lnTo>
                  <a:lnTo>
                    <a:pt x="585216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 descr=""/>
            <p:cNvSpPr/>
            <p:nvPr/>
          </p:nvSpPr>
          <p:spPr>
            <a:xfrm>
              <a:off x="0" y="3710939"/>
              <a:ext cx="6858000" cy="128270"/>
            </a:xfrm>
            <a:custGeom>
              <a:avLst/>
              <a:gdLst/>
              <a:ahLst/>
              <a:cxnLst/>
              <a:rect l="l" t="t" r="r" b="b"/>
              <a:pathLst>
                <a:path w="6858000" h="128270">
                  <a:moveTo>
                    <a:pt x="6858000" y="0"/>
                  </a:moveTo>
                  <a:lnTo>
                    <a:pt x="0" y="0"/>
                  </a:lnTo>
                  <a:lnTo>
                    <a:pt x="0" y="128016"/>
                  </a:lnTo>
                  <a:lnTo>
                    <a:pt x="6858000" y="128016"/>
                  </a:lnTo>
                  <a:lnTo>
                    <a:pt x="6858000" y="0"/>
                  </a:lnTo>
                  <a:close/>
                </a:path>
              </a:pathLst>
            </a:custGeom>
            <a:solidFill>
              <a:srgbClr val="41B6E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0" name="object 10" descr=""/>
            <p:cNvSpPr/>
            <p:nvPr/>
          </p:nvSpPr>
          <p:spPr>
            <a:xfrm>
              <a:off x="0" y="3838955"/>
              <a:ext cx="6858000" cy="129539"/>
            </a:xfrm>
            <a:custGeom>
              <a:avLst/>
              <a:gdLst/>
              <a:ahLst/>
              <a:cxnLst/>
              <a:rect l="l" t="t" r="r" b="b"/>
              <a:pathLst>
                <a:path w="6858000" h="129539">
                  <a:moveTo>
                    <a:pt x="6858000" y="0"/>
                  </a:moveTo>
                  <a:lnTo>
                    <a:pt x="0" y="0"/>
                  </a:lnTo>
                  <a:lnTo>
                    <a:pt x="0" y="129540"/>
                  </a:lnTo>
                  <a:lnTo>
                    <a:pt x="6858000" y="129540"/>
                  </a:lnTo>
                  <a:lnTo>
                    <a:pt x="6858000" y="0"/>
                  </a:lnTo>
                  <a:close/>
                </a:path>
              </a:pathLst>
            </a:custGeom>
            <a:solidFill>
              <a:srgbClr val="00A9CE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1" name="object 11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3471671" y="1551432"/>
              <a:ext cx="3386328" cy="2159507"/>
            </a:xfrm>
            <a:prstGeom prst="rect">
              <a:avLst/>
            </a:prstGeom>
          </p:spPr>
        </p:pic>
      </p:grpSp>
      <p:sp>
        <p:nvSpPr>
          <p:cNvPr id="12" name="object 12"/>
          <p:cNvSpPr txBox="1">
            <a:spLocks noGrp="1"/>
          </p:cNvSpPr>
          <p:nvPr>
            <p:ph type="title"/>
          </p:nvPr>
        </p:nvSpPr>
        <p:spPr>
          <a:xfrm>
            <a:off x="180238" y="1069086"/>
            <a:ext cx="6272530" cy="422275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2600"/>
              <a:t>Discrimination</a:t>
            </a:r>
            <a:r>
              <a:rPr dirty="0" sz="2600" spc="-25"/>
              <a:t> </a:t>
            </a:r>
            <a:r>
              <a:rPr dirty="0" sz="2600"/>
              <a:t>&amp;</a:t>
            </a:r>
            <a:r>
              <a:rPr dirty="0" sz="2600" spc="-30"/>
              <a:t> </a:t>
            </a:r>
            <a:r>
              <a:rPr dirty="0" sz="2600"/>
              <a:t>racism</a:t>
            </a:r>
            <a:r>
              <a:rPr dirty="0" sz="2600" spc="-5"/>
              <a:t> </a:t>
            </a:r>
            <a:r>
              <a:rPr dirty="0" sz="2600"/>
              <a:t>in</a:t>
            </a:r>
            <a:r>
              <a:rPr dirty="0" sz="2600" spc="-15"/>
              <a:t> </a:t>
            </a:r>
            <a:r>
              <a:rPr dirty="0" sz="2600"/>
              <a:t>primary</a:t>
            </a:r>
            <a:r>
              <a:rPr dirty="0" sz="2600" spc="-20"/>
              <a:t> care</a:t>
            </a:r>
            <a:endParaRPr sz="2600"/>
          </a:p>
        </p:txBody>
      </p:sp>
      <p:sp>
        <p:nvSpPr>
          <p:cNvPr id="13" name="object 13" descr=""/>
          <p:cNvSpPr txBox="1"/>
          <p:nvPr/>
        </p:nvSpPr>
        <p:spPr>
          <a:xfrm>
            <a:off x="271983" y="4084726"/>
            <a:ext cx="5801360" cy="2540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500" b="1">
                <a:solidFill>
                  <a:srgbClr val="005EB8"/>
                </a:solidFill>
                <a:latin typeface="Arial"/>
                <a:cs typeface="Arial"/>
              </a:rPr>
              <a:t>Experiences</a:t>
            </a:r>
            <a:r>
              <a:rPr dirty="0" sz="1500" spc="-30" b="1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500" b="1">
                <a:solidFill>
                  <a:srgbClr val="005EB8"/>
                </a:solidFill>
                <a:latin typeface="Arial"/>
                <a:cs typeface="Arial"/>
              </a:rPr>
              <a:t>of</a:t>
            </a:r>
            <a:r>
              <a:rPr dirty="0" sz="1500" spc="-10" b="1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500" b="1">
                <a:solidFill>
                  <a:srgbClr val="005EB8"/>
                </a:solidFill>
                <a:latin typeface="Arial"/>
                <a:cs typeface="Arial"/>
              </a:rPr>
              <a:t>primary</a:t>
            </a:r>
            <a:r>
              <a:rPr dirty="0" sz="1500" spc="-10" b="1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500" b="1">
                <a:solidFill>
                  <a:srgbClr val="005EB8"/>
                </a:solidFill>
                <a:latin typeface="Arial"/>
                <a:cs typeface="Arial"/>
              </a:rPr>
              <a:t>care</a:t>
            </a:r>
            <a:r>
              <a:rPr dirty="0" sz="1500" spc="-20" b="1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500" b="1">
                <a:solidFill>
                  <a:srgbClr val="005EB8"/>
                </a:solidFill>
                <a:latin typeface="Arial"/>
                <a:cs typeface="Arial"/>
              </a:rPr>
              <a:t>staff</a:t>
            </a:r>
            <a:r>
              <a:rPr dirty="0" sz="1500" spc="-20" b="1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500" b="1">
                <a:solidFill>
                  <a:srgbClr val="005EB8"/>
                </a:solidFill>
                <a:latin typeface="Arial"/>
                <a:cs typeface="Arial"/>
              </a:rPr>
              <a:t>working</a:t>
            </a:r>
            <a:r>
              <a:rPr dirty="0" sz="1500" spc="-45" b="1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500" b="1">
                <a:solidFill>
                  <a:srgbClr val="005EB8"/>
                </a:solidFill>
                <a:latin typeface="Arial"/>
                <a:cs typeface="Arial"/>
              </a:rPr>
              <a:t>in</a:t>
            </a:r>
            <a:r>
              <a:rPr dirty="0" sz="1500" spc="-20" b="1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500" b="1">
                <a:solidFill>
                  <a:srgbClr val="005EB8"/>
                </a:solidFill>
                <a:latin typeface="Arial"/>
                <a:cs typeface="Arial"/>
              </a:rPr>
              <a:t>North</a:t>
            </a:r>
            <a:r>
              <a:rPr dirty="0" sz="1500" spc="15" b="1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500" b="1">
                <a:solidFill>
                  <a:srgbClr val="005EB8"/>
                </a:solidFill>
                <a:latin typeface="Arial"/>
                <a:cs typeface="Arial"/>
              </a:rPr>
              <a:t>East</a:t>
            </a:r>
            <a:r>
              <a:rPr dirty="0" sz="1500" spc="-5" b="1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500" spc="-10" b="1">
                <a:solidFill>
                  <a:srgbClr val="005EB8"/>
                </a:solidFill>
                <a:latin typeface="Arial"/>
                <a:cs typeface="Arial"/>
              </a:rPr>
              <a:t>London</a:t>
            </a:r>
            <a:endParaRPr sz="1500">
              <a:latin typeface="Arial"/>
              <a:cs typeface="Arial"/>
            </a:endParaRPr>
          </a:p>
        </p:txBody>
      </p:sp>
      <p:pic>
        <p:nvPicPr>
          <p:cNvPr id="14" name="object 14" descr="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4371880" y="212946"/>
            <a:ext cx="2288110" cy="603349"/>
          </a:xfrm>
          <a:prstGeom prst="rect">
            <a:avLst/>
          </a:prstGeom>
        </p:spPr>
      </p:pic>
      <p:pic>
        <p:nvPicPr>
          <p:cNvPr id="15" name="object 15" descr="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230746" y="327746"/>
            <a:ext cx="2860795" cy="520065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90500">
              <a:lnSpc>
                <a:spcPct val="100000"/>
              </a:lnSpc>
              <a:spcBef>
                <a:spcPts val="105"/>
              </a:spcBef>
            </a:pPr>
            <a:r>
              <a:rPr dirty="0"/>
              <a:t>Racial</a:t>
            </a:r>
            <a:r>
              <a:rPr dirty="0" spc="-35"/>
              <a:t> </a:t>
            </a:r>
            <a:r>
              <a:rPr dirty="0"/>
              <a:t>discrimination</a:t>
            </a:r>
            <a:r>
              <a:rPr dirty="0" spc="-60"/>
              <a:t> </a:t>
            </a:r>
            <a:r>
              <a:rPr dirty="0"/>
              <a:t>–</a:t>
            </a:r>
            <a:r>
              <a:rPr dirty="0" spc="-20"/>
              <a:t> </a:t>
            </a:r>
            <a:r>
              <a:rPr dirty="0"/>
              <a:t>past</a:t>
            </a:r>
            <a:r>
              <a:rPr dirty="0" spc="-20"/>
              <a:t> year</a:t>
            </a:r>
          </a:p>
        </p:txBody>
      </p:sp>
      <p:grpSp>
        <p:nvGrpSpPr>
          <p:cNvPr id="3" name="object 3" descr=""/>
          <p:cNvGrpSpPr/>
          <p:nvPr/>
        </p:nvGrpSpPr>
        <p:grpSpPr>
          <a:xfrm>
            <a:off x="262127" y="2240279"/>
            <a:ext cx="6403975" cy="1346200"/>
            <a:chOff x="262127" y="2240279"/>
            <a:chExt cx="6403975" cy="1346200"/>
          </a:xfrm>
        </p:grpSpPr>
        <p:sp>
          <p:nvSpPr>
            <p:cNvPr id="4" name="object 4" descr=""/>
            <p:cNvSpPr/>
            <p:nvPr/>
          </p:nvSpPr>
          <p:spPr>
            <a:xfrm>
              <a:off x="431291" y="2910839"/>
              <a:ext cx="155575" cy="670560"/>
            </a:xfrm>
            <a:custGeom>
              <a:avLst/>
              <a:gdLst/>
              <a:ahLst/>
              <a:cxnLst/>
              <a:rect l="l" t="t" r="r" b="b"/>
              <a:pathLst>
                <a:path w="155575" h="670560">
                  <a:moveTo>
                    <a:pt x="155448" y="0"/>
                  </a:moveTo>
                  <a:lnTo>
                    <a:pt x="0" y="0"/>
                  </a:lnTo>
                  <a:lnTo>
                    <a:pt x="0" y="670560"/>
                  </a:lnTo>
                  <a:lnTo>
                    <a:pt x="155448" y="670560"/>
                  </a:lnTo>
                  <a:lnTo>
                    <a:pt x="155448" y="0"/>
                  </a:lnTo>
                  <a:close/>
                </a:path>
              </a:pathLst>
            </a:custGeom>
            <a:solidFill>
              <a:srgbClr val="AD2373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 descr=""/>
            <p:cNvSpPr/>
            <p:nvPr/>
          </p:nvSpPr>
          <p:spPr>
            <a:xfrm>
              <a:off x="627887" y="2910839"/>
              <a:ext cx="155575" cy="670560"/>
            </a:xfrm>
            <a:custGeom>
              <a:avLst/>
              <a:gdLst/>
              <a:ahLst/>
              <a:cxnLst/>
              <a:rect l="l" t="t" r="r" b="b"/>
              <a:pathLst>
                <a:path w="155575" h="670560">
                  <a:moveTo>
                    <a:pt x="155448" y="0"/>
                  </a:moveTo>
                  <a:lnTo>
                    <a:pt x="0" y="0"/>
                  </a:lnTo>
                  <a:lnTo>
                    <a:pt x="0" y="670560"/>
                  </a:lnTo>
                  <a:lnTo>
                    <a:pt x="155448" y="670560"/>
                  </a:lnTo>
                  <a:lnTo>
                    <a:pt x="155448" y="0"/>
                  </a:lnTo>
                  <a:close/>
                </a:path>
              </a:pathLst>
            </a:custGeom>
            <a:solidFill>
              <a:srgbClr val="DF6AAD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 descr=""/>
            <p:cNvSpPr/>
            <p:nvPr/>
          </p:nvSpPr>
          <p:spPr>
            <a:xfrm>
              <a:off x="824483" y="3375659"/>
              <a:ext cx="155575" cy="205740"/>
            </a:xfrm>
            <a:custGeom>
              <a:avLst/>
              <a:gdLst/>
              <a:ahLst/>
              <a:cxnLst/>
              <a:rect l="l" t="t" r="r" b="b"/>
              <a:pathLst>
                <a:path w="155575" h="205739">
                  <a:moveTo>
                    <a:pt x="155447" y="0"/>
                  </a:moveTo>
                  <a:lnTo>
                    <a:pt x="0" y="0"/>
                  </a:lnTo>
                  <a:lnTo>
                    <a:pt x="0" y="205739"/>
                  </a:lnTo>
                  <a:lnTo>
                    <a:pt x="155447" y="205739"/>
                  </a:lnTo>
                  <a:lnTo>
                    <a:pt x="155447" y="0"/>
                  </a:lnTo>
                  <a:close/>
                </a:path>
              </a:pathLst>
            </a:custGeom>
            <a:solidFill>
              <a:srgbClr val="002F8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 descr=""/>
            <p:cNvSpPr/>
            <p:nvPr/>
          </p:nvSpPr>
          <p:spPr>
            <a:xfrm>
              <a:off x="1021079" y="3220211"/>
              <a:ext cx="155575" cy="361315"/>
            </a:xfrm>
            <a:custGeom>
              <a:avLst/>
              <a:gdLst/>
              <a:ahLst/>
              <a:cxnLst/>
              <a:rect l="l" t="t" r="r" b="b"/>
              <a:pathLst>
                <a:path w="155575" h="361314">
                  <a:moveTo>
                    <a:pt x="155447" y="0"/>
                  </a:moveTo>
                  <a:lnTo>
                    <a:pt x="0" y="0"/>
                  </a:lnTo>
                  <a:lnTo>
                    <a:pt x="0" y="361188"/>
                  </a:lnTo>
                  <a:lnTo>
                    <a:pt x="155447" y="361188"/>
                  </a:lnTo>
                  <a:lnTo>
                    <a:pt x="155447" y="0"/>
                  </a:lnTo>
                  <a:close/>
                </a:path>
              </a:pathLst>
            </a:custGeom>
            <a:solidFill>
              <a:srgbClr val="00A9CE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 descr=""/>
            <p:cNvSpPr/>
            <p:nvPr/>
          </p:nvSpPr>
          <p:spPr>
            <a:xfrm>
              <a:off x="1219200" y="3323843"/>
              <a:ext cx="154305" cy="257810"/>
            </a:xfrm>
            <a:custGeom>
              <a:avLst/>
              <a:gdLst/>
              <a:ahLst/>
              <a:cxnLst/>
              <a:rect l="l" t="t" r="r" b="b"/>
              <a:pathLst>
                <a:path w="154305" h="257810">
                  <a:moveTo>
                    <a:pt x="153924" y="0"/>
                  </a:moveTo>
                  <a:lnTo>
                    <a:pt x="0" y="0"/>
                  </a:lnTo>
                  <a:lnTo>
                    <a:pt x="0" y="257555"/>
                  </a:lnTo>
                  <a:lnTo>
                    <a:pt x="153924" y="257555"/>
                  </a:lnTo>
                  <a:lnTo>
                    <a:pt x="153924" y="0"/>
                  </a:lnTo>
                  <a:close/>
                </a:path>
              </a:pathLst>
            </a:custGeom>
            <a:solidFill>
              <a:srgbClr val="F5CDE3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 descr=""/>
            <p:cNvSpPr/>
            <p:nvPr/>
          </p:nvSpPr>
          <p:spPr>
            <a:xfrm>
              <a:off x="1712975" y="2601467"/>
              <a:ext cx="154305" cy="980440"/>
            </a:xfrm>
            <a:custGeom>
              <a:avLst/>
              <a:gdLst/>
              <a:ahLst/>
              <a:cxnLst/>
              <a:rect l="l" t="t" r="r" b="b"/>
              <a:pathLst>
                <a:path w="154305" h="980439">
                  <a:moveTo>
                    <a:pt x="153924" y="0"/>
                  </a:moveTo>
                  <a:lnTo>
                    <a:pt x="0" y="0"/>
                  </a:lnTo>
                  <a:lnTo>
                    <a:pt x="0" y="979932"/>
                  </a:lnTo>
                  <a:lnTo>
                    <a:pt x="153924" y="979932"/>
                  </a:lnTo>
                  <a:lnTo>
                    <a:pt x="153924" y="0"/>
                  </a:lnTo>
                  <a:close/>
                </a:path>
              </a:pathLst>
            </a:custGeom>
            <a:solidFill>
              <a:srgbClr val="AD2373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0" name="object 10" descr=""/>
            <p:cNvSpPr/>
            <p:nvPr/>
          </p:nvSpPr>
          <p:spPr>
            <a:xfrm>
              <a:off x="1909572" y="2240279"/>
              <a:ext cx="154305" cy="1341120"/>
            </a:xfrm>
            <a:custGeom>
              <a:avLst/>
              <a:gdLst/>
              <a:ahLst/>
              <a:cxnLst/>
              <a:rect l="l" t="t" r="r" b="b"/>
              <a:pathLst>
                <a:path w="154305" h="1341120">
                  <a:moveTo>
                    <a:pt x="153923" y="0"/>
                  </a:moveTo>
                  <a:lnTo>
                    <a:pt x="0" y="0"/>
                  </a:lnTo>
                  <a:lnTo>
                    <a:pt x="0" y="1341120"/>
                  </a:lnTo>
                  <a:lnTo>
                    <a:pt x="153923" y="1341120"/>
                  </a:lnTo>
                  <a:lnTo>
                    <a:pt x="153923" y="0"/>
                  </a:lnTo>
                  <a:close/>
                </a:path>
              </a:pathLst>
            </a:custGeom>
            <a:solidFill>
              <a:srgbClr val="DF6AAD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1" name="object 11" descr=""/>
            <p:cNvSpPr/>
            <p:nvPr/>
          </p:nvSpPr>
          <p:spPr>
            <a:xfrm>
              <a:off x="2106167" y="3529583"/>
              <a:ext cx="154305" cy="52069"/>
            </a:xfrm>
            <a:custGeom>
              <a:avLst/>
              <a:gdLst/>
              <a:ahLst/>
              <a:cxnLst/>
              <a:rect l="l" t="t" r="r" b="b"/>
              <a:pathLst>
                <a:path w="154305" h="52070">
                  <a:moveTo>
                    <a:pt x="153924" y="0"/>
                  </a:moveTo>
                  <a:lnTo>
                    <a:pt x="0" y="0"/>
                  </a:lnTo>
                  <a:lnTo>
                    <a:pt x="0" y="51815"/>
                  </a:lnTo>
                  <a:lnTo>
                    <a:pt x="153924" y="51815"/>
                  </a:lnTo>
                  <a:lnTo>
                    <a:pt x="153924" y="0"/>
                  </a:lnTo>
                  <a:close/>
                </a:path>
              </a:pathLst>
            </a:custGeom>
            <a:solidFill>
              <a:srgbClr val="002F8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2" name="object 12" descr=""/>
            <p:cNvSpPr/>
            <p:nvPr/>
          </p:nvSpPr>
          <p:spPr>
            <a:xfrm>
              <a:off x="2302763" y="2859023"/>
              <a:ext cx="154305" cy="722630"/>
            </a:xfrm>
            <a:custGeom>
              <a:avLst/>
              <a:gdLst/>
              <a:ahLst/>
              <a:cxnLst/>
              <a:rect l="l" t="t" r="r" b="b"/>
              <a:pathLst>
                <a:path w="154305" h="722629">
                  <a:moveTo>
                    <a:pt x="153924" y="0"/>
                  </a:moveTo>
                  <a:lnTo>
                    <a:pt x="0" y="0"/>
                  </a:lnTo>
                  <a:lnTo>
                    <a:pt x="0" y="722376"/>
                  </a:lnTo>
                  <a:lnTo>
                    <a:pt x="153924" y="722376"/>
                  </a:lnTo>
                  <a:lnTo>
                    <a:pt x="153924" y="0"/>
                  </a:lnTo>
                  <a:close/>
                </a:path>
              </a:pathLst>
            </a:custGeom>
            <a:solidFill>
              <a:srgbClr val="00A9CE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3" name="object 13" descr=""/>
            <p:cNvSpPr/>
            <p:nvPr/>
          </p:nvSpPr>
          <p:spPr>
            <a:xfrm>
              <a:off x="2499360" y="2497835"/>
              <a:ext cx="154305" cy="1083945"/>
            </a:xfrm>
            <a:custGeom>
              <a:avLst/>
              <a:gdLst/>
              <a:ahLst/>
              <a:cxnLst/>
              <a:rect l="l" t="t" r="r" b="b"/>
              <a:pathLst>
                <a:path w="154305" h="1083945">
                  <a:moveTo>
                    <a:pt x="153923" y="0"/>
                  </a:moveTo>
                  <a:lnTo>
                    <a:pt x="0" y="0"/>
                  </a:lnTo>
                  <a:lnTo>
                    <a:pt x="0" y="1083564"/>
                  </a:lnTo>
                  <a:lnTo>
                    <a:pt x="153923" y="1083564"/>
                  </a:lnTo>
                  <a:lnTo>
                    <a:pt x="153923" y="0"/>
                  </a:lnTo>
                  <a:close/>
                </a:path>
              </a:pathLst>
            </a:custGeom>
            <a:solidFill>
              <a:srgbClr val="F5CDE3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4" name="object 14" descr=""/>
            <p:cNvSpPr/>
            <p:nvPr/>
          </p:nvSpPr>
          <p:spPr>
            <a:xfrm>
              <a:off x="2993135" y="3168395"/>
              <a:ext cx="155575" cy="413384"/>
            </a:xfrm>
            <a:custGeom>
              <a:avLst/>
              <a:gdLst/>
              <a:ahLst/>
              <a:cxnLst/>
              <a:rect l="l" t="t" r="r" b="b"/>
              <a:pathLst>
                <a:path w="155575" h="413385">
                  <a:moveTo>
                    <a:pt x="155447" y="0"/>
                  </a:moveTo>
                  <a:lnTo>
                    <a:pt x="0" y="0"/>
                  </a:lnTo>
                  <a:lnTo>
                    <a:pt x="0" y="413004"/>
                  </a:lnTo>
                  <a:lnTo>
                    <a:pt x="155447" y="413004"/>
                  </a:lnTo>
                  <a:lnTo>
                    <a:pt x="155447" y="0"/>
                  </a:lnTo>
                  <a:close/>
                </a:path>
              </a:pathLst>
            </a:custGeom>
            <a:solidFill>
              <a:srgbClr val="AD2373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5" name="object 15" descr=""/>
            <p:cNvSpPr/>
            <p:nvPr/>
          </p:nvSpPr>
          <p:spPr>
            <a:xfrm>
              <a:off x="3189732" y="3220211"/>
              <a:ext cx="155575" cy="361315"/>
            </a:xfrm>
            <a:custGeom>
              <a:avLst/>
              <a:gdLst/>
              <a:ahLst/>
              <a:cxnLst/>
              <a:rect l="l" t="t" r="r" b="b"/>
              <a:pathLst>
                <a:path w="155575" h="361314">
                  <a:moveTo>
                    <a:pt x="155447" y="0"/>
                  </a:moveTo>
                  <a:lnTo>
                    <a:pt x="0" y="0"/>
                  </a:lnTo>
                  <a:lnTo>
                    <a:pt x="0" y="361188"/>
                  </a:lnTo>
                  <a:lnTo>
                    <a:pt x="155447" y="361188"/>
                  </a:lnTo>
                  <a:lnTo>
                    <a:pt x="155447" y="0"/>
                  </a:lnTo>
                  <a:close/>
                </a:path>
              </a:pathLst>
            </a:custGeom>
            <a:solidFill>
              <a:srgbClr val="DF6AAD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6" name="object 16" descr=""/>
            <p:cNvSpPr/>
            <p:nvPr/>
          </p:nvSpPr>
          <p:spPr>
            <a:xfrm>
              <a:off x="4273295" y="3529583"/>
              <a:ext cx="155575" cy="52069"/>
            </a:xfrm>
            <a:custGeom>
              <a:avLst/>
              <a:gdLst/>
              <a:ahLst/>
              <a:cxnLst/>
              <a:rect l="l" t="t" r="r" b="b"/>
              <a:pathLst>
                <a:path w="155575" h="52070">
                  <a:moveTo>
                    <a:pt x="155448" y="0"/>
                  </a:moveTo>
                  <a:lnTo>
                    <a:pt x="0" y="0"/>
                  </a:lnTo>
                  <a:lnTo>
                    <a:pt x="0" y="51815"/>
                  </a:lnTo>
                  <a:lnTo>
                    <a:pt x="155448" y="51815"/>
                  </a:lnTo>
                  <a:lnTo>
                    <a:pt x="155448" y="0"/>
                  </a:lnTo>
                  <a:close/>
                </a:path>
              </a:pathLst>
            </a:custGeom>
            <a:solidFill>
              <a:srgbClr val="AD2373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7" name="object 17" descr=""/>
            <p:cNvSpPr/>
            <p:nvPr/>
          </p:nvSpPr>
          <p:spPr>
            <a:xfrm>
              <a:off x="4469892" y="3427475"/>
              <a:ext cx="155575" cy="154305"/>
            </a:xfrm>
            <a:custGeom>
              <a:avLst/>
              <a:gdLst/>
              <a:ahLst/>
              <a:cxnLst/>
              <a:rect l="l" t="t" r="r" b="b"/>
              <a:pathLst>
                <a:path w="155575" h="154304">
                  <a:moveTo>
                    <a:pt x="155448" y="0"/>
                  </a:moveTo>
                  <a:lnTo>
                    <a:pt x="0" y="0"/>
                  </a:lnTo>
                  <a:lnTo>
                    <a:pt x="0" y="153924"/>
                  </a:lnTo>
                  <a:lnTo>
                    <a:pt x="155448" y="153924"/>
                  </a:lnTo>
                  <a:lnTo>
                    <a:pt x="155448" y="0"/>
                  </a:lnTo>
                  <a:close/>
                </a:path>
              </a:pathLst>
            </a:custGeom>
            <a:solidFill>
              <a:srgbClr val="DF6AAD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8" name="object 18" descr=""/>
            <p:cNvSpPr/>
            <p:nvPr/>
          </p:nvSpPr>
          <p:spPr>
            <a:xfrm>
              <a:off x="4666487" y="3529583"/>
              <a:ext cx="155575" cy="52069"/>
            </a:xfrm>
            <a:custGeom>
              <a:avLst/>
              <a:gdLst/>
              <a:ahLst/>
              <a:cxnLst/>
              <a:rect l="l" t="t" r="r" b="b"/>
              <a:pathLst>
                <a:path w="155575" h="52070">
                  <a:moveTo>
                    <a:pt x="155448" y="0"/>
                  </a:moveTo>
                  <a:lnTo>
                    <a:pt x="0" y="0"/>
                  </a:lnTo>
                  <a:lnTo>
                    <a:pt x="0" y="51815"/>
                  </a:lnTo>
                  <a:lnTo>
                    <a:pt x="155448" y="51815"/>
                  </a:lnTo>
                  <a:lnTo>
                    <a:pt x="155448" y="0"/>
                  </a:lnTo>
                  <a:close/>
                </a:path>
              </a:pathLst>
            </a:custGeom>
            <a:solidFill>
              <a:srgbClr val="002F8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9" name="object 19" descr=""/>
            <p:cNvSpPr/>
            <p:nvPr/>
          </p:nvSpPr>
          <p:spPr>
            <a:xfrm>
              <a:off x="5553456" y="2705099"/>
              <a:ext cx="155575" cy="876300"/>
            </a:xfrm>
            <a:custGeom>
              <a:avLst/>
              <a:gdLst/>
              <a:ahLst/>
              <a:cxnLst/>
              <a:rect l="l" t="t" r="r" b="b"/>
              <a:pathLst>
                <a:path w="155575" h="876300">
                  <a:moveTo>
                    <a:pt x="155448" y="0"/>
                  </a:moveTo>
                  <a:lnTo>
                    <a:pt x="0" y="0"/>
                  </a:lnTo>
                  <a:lnTo>
                    <a:pt x="0" y="876300"/>
                  </a:lnTo>
                  <a:lnTo>
                    <a:pt x="155448" y="876300"/>
                  </a:lnTo>
                  <a:lnTo>
                    <a:pt x="155448" y="0"/>
                  </a:lnTo>
                  <a:close/>
                </a:path>
              </a:pathLst>
            </a:custGeom>
            <a:solidFill>
              <a:srgbClr val="AD2373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0" name="object 20" descr=""/>
            <p:cNvSpPr/>
            <p:nvPr/>
          </p:nvSpPr>
          <p:spPr>
            <a:xfrm>
              <a:off x="5751575" y="2240279"/>
              <a:ext cx="154305" cy="1341120"/>
            </a:xfrm>
            <a:custGeom>
              <a:avLst/>
              <a:gdLst/>
              <a:ahLst/>
              <a:cxnLst/>
              <a:rect l="l" t="t" r="r" b="b"/>
              <a:pathLst>
                <a:path w="154304" h="1341120">
                  <a:moveTo>
                    <a:pt x="153924" y="0"/>
                  </a:moveTo>
                  <a:lnTo>
                    <a:pt x="0" y="0"/>
                  </a:lnTo>
                  <a:lnTo>
                    <a:pt x="0" y="1341120"/>
                  </a:lnTo>
                  <a:lnTo>
                    <a:pt x="153924" y="1341120"/>
                  </a:lnTo>
                  <a:lnTo>
                    <a:pt x="153924" y="0"/>
                  </a:lnTo>
                  <a:close/>
                </a:path>
              </a:pathLst>
            </a:custGeom>
            <a:solidFill>
              <a:srgbClr val="DF6AAD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1" name="object 21" descr=""/>
            <p:cNvSpPr/>
            <p:nvPr/>
          </p:nvSpPr>
          <p:spPr>
            <a:xfrm>
              <a:off x="5948172" y="3375659"/>
              <a:ext cx="154305" cy="205740"/>
            </a:xfrm>
            <a:custGeom>
              <a:avLst/>
              <a:gdLst/>
              <a:ahLst/>
              <a:cxnLst/>
              <a:rect l="l" t="t" r="r" b="b"/>
              <a:pathLst>
                <a:path w="154304" h="205739">
                  <a:moveTo>
                    <a:pt x="153924" y="0"/>
                  </a:moveTo>
                  <a:lnTo>
                    <a:pt x="0" y="0"/>
                  </a:lnTo>
                  <a:lnTo>
                    <a:pt x="0" y="205739"/>
                  </a:lnTo>
                  <a:lnTo>
                    <a:pt x="153924" y="205739"/>
                  </a:lnTo>
                  <a:lnTo>
                    <a:pt x="153924" y="0"/>
                  </a:lnTo>
                  <a:close/>
                </a:path>
              </a:pathLst>
            </a:custGeom>
            <a:solidFill>
              <a:srgbClr val="002F8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2" name="object 22" descr=""/>
            <p:cNvSpPr/>
            <p:nvPr/>
          </p:nvSpPr>
          <p:spPr>
            <a:xfrm>
              <a:off x="6144768" y="2859023"/>
              <a:ext cx="154305" cy="722630"/>
            </a:xfrm>
            <a:custGeom>
              <a:avLst/>
              <a:gdLst/>
              <a:ahLst/>
              <a:cxnLst/>
              <a:rect l="l" t="t" r="r" b="b"/>
              <a:pathLst>
                <a:path w="154304" h="722629">
                  <a:moveTo>
                    <a:pt x="153924" y="0"/>
                  </a:moveTo>
                  <a:lnTo>
                    <a:pt x="0" y="0"/>
                  </a:lnTo>
                  <a:lnTo>
                    <a:pt x="0" y="722376"/>
                  </a:lnTo>
                  <a:lnTo>
                    <a:pt x="153924" y="722376"/>
                  </a:lnTo>
                  <a:lnTo>
                    <a:pt x="153924" y="0"/>
                  </a:lnTo>
                  <a:close/>
                </a:path>
              </a:pathLst>
            </a:custGeom>
            <a:solidFill>
              <a:srgbClr val="00A9CE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3" name="object 23" descr=""/>
            <p:cNvSpPr/>
            <p:nvPr/>
          </p:nvSpPr>
          <p:spPr>
            <a:xfrm>
              <a:off x="5059680" y="2756915"/>
              <a:ext cx="1435735" cy="824865"/>
            </a:xfrm>
            <a:custGeom>
              <a:avLst/>
              <a:gdLst/>
              <a:ahLst/>
              <a:cxnLst/>
              <a:rect l="l" t="t" r="r" b="b"/>
              <a:pathLst>
                <a:path w="1435735" h="824864">
                  <a:moveTo>
                    <a:pt x="155448" y="566928"/>
                  </a:moveTo>
                  <a:lnTo>
                    <a:pt x="0" y="566928"/>
                  </a:lnTo>
                  <a:lnTo>
                    <a:pt x="0" y="824484"/>
                  </a:lnTo>
                  <a:lnTo>
                    <a:pt x="155448" y="824484"/>
                  </a:lnTo>
                  <a:lnTo>
                    <a:pt x="155448" y="566928"/>
                  </a:lnTo>
                  <a:close/>
                </a:path>
                <a:path w="1435735" h="824864">
                  <a:moveTo>
                    <a:pt x="1435608" y="0"/>
                  </a:moveTo>
                  <a:lnTo>
                    <a:pt x="1281684" y="0"/>
                  </a:lnTo>
                  <a:lnTo>
                    <a:pt x="1281684" y="824484"/>
                  </a:lnTo>
                  <a:lnTo>
                    <a:pt x="1435608" y="824484"/>
                  </a:lnTo>
                  <a:lnTo>
                    <a:pt x="1435608" y="0"/>
                  </a:lnTo>
                  <a:close/>
                </a:path>
              </a:pathLst>
            </a:custGeom>
            <a:solidFill>
              <a:srgbClr val="F5CDE3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4" name="object 24" descr=""/>
            <p:cNvSpPr/>
            <p:nvPr/>
          </p:nvSpPr>
          <p:spPr>
            <a:xfrm>
              <a:off x="262127" y="3581399"/>
              <a:ext cx="6403975" cy="0"/>
            </a:xfrm>
            <a:custGeom>
              <a:avLst/>
              <a:gdLst/>
              <a:ahLst/>
              <a:cxnLst/>
              <a:rect l="l" t="t" r="r" b="b"/>
              <a:pathLst>
                <a:path w="6403975" h="0">
                  <a:moveTo>
                    <a:pt x="0" y="0"/>
                  </a:moveTo>
                  <a:lnTo>
                    <a:pt x="6403848" y="0"/>
                  </a:lnTo>
                </a:path>
              </a:pathLst>
            </a:custGeom>
            <a:ln w="9525">
              <a:solidFill>
                <a:srgbClr val="CEE7FF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5" name="object 25" descr=""/>
          <p:cNvSpPr txBox="1"/>
          <p:nvPr/>
        </p:nvSpPr>
        <p:spPr>
          <a:xfrm>
            <a:off x="1691385" y="2348610"/>
            <a:ext cx="19621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5">
                <a:solidFill>
                  <a:srgbClr val="0A86FF"/>
                </a:solidFill>
                <a:latin typeface="Arial"/>
                <a:cs typeface="Arial"/>
              </a:rPr>
              <a:t>19</a:t>
            </a:r>
            <a:endParaRPr sz="1200">
              <a:latin typeface="Arial"/>
              <a:cs typeface="Arial"/>
            </a:endParaRPr>
          </a:p>
        </p:txBody>
      </p:sp>
      <p:sp>
        <p:nvSpPr>
          <p:cNvPr id="26" name="object 26" descr=""/>
          <p:cNvSpPr txBox="1"/>
          <p:nvPr/>
        </p:nvSpPr>
        <p:spPr>
          <a:xfrm>
            <a:off x="3014852" y="2916173"/>
            <a:ext cx="110489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>
                <a:solidFill>
                  <a:srgbClr val="0A86FF"/>
                </a:solidFill>
                <a:latin typeface="Arial"/>
                <a:cs typeface="Arial"/>
              </a:rPr>
              <a:t>8</a:t>
            </a:r>
            <a:endParaRPr sz="1200">
              <a:latin typeface="Arial"/>
              <a:cs typeface="Arial"/>
            </a:endParaRPr>
          </a:p>
        </p:txBody>
      </p:sp>
      <p:sp>
        <p:nvSpPr>
          <p:cNvPr id="27" name="object 27" descr=""/>
          <p:cNvSpPr txBox="1"/>
          <p:nvPr/>
        </p:nvSpPr>
        <p:spPr>
          <a:xfrm>
            <a:off x="5534025" y="2451607"/>
            <a:ext cx="19621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5">
                <a:solidFill>
                  <a:srgbClr val="0A86FF"/>
                </a:solidFill>
                <a:latin typeface="Arial"/>
                <a:cs typeface="Arial"/>
              </a:rPr>
              <a:t>17</a:t>
            </a:r>
            <a:endParaRPr sz="1200">
              <a:latin typeface="Arial"/>
              <a:cs typeface="Arial"/>
            </a:endParaRPr>
          </a:p>
        </p:txBody>
      </p:sp>
      <p:sp>
        <p:nvSpPr>
          <p:cNvPr id="28" name="object 28" descr=""/>
          <p:cNvSpPr txBox="1"/>
          <p:nvPr/>
        </p:nvSpPr>
        <p:spPr>
          <a:xfrm>
            <a:off x="410362" y="2657678"/>
            <a:ext cx="393065" cy="2089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solidFill>
                  <a:srgbClr val="0A86FF"/>
                </a:solidFill>
                <a:latin typeface="Arial"/>
                <a:cs typeface="Arial"/>
              </a:rPr>
              <a:t>13</a:t>
            </a:r>
            <a:r>
              <a:rPr dirty="0" sz="1200" spc="-125">
                <a:solidFill>
                  <a:srgbClr val="0A86FF"/>
                </a:solidFill>
                <a:latin typeface="Arial"/>
                <a:cs typeface="Arial"/>
              </a:rPr>
              <a:t> </a:t>
            </a:r>
            <a:r>
              <a:rPr dirty="0" sz="1200" spc="-25">
                <a:solidFill>
                  <a:srgbClr val="0A86FF"/>
                </a:solidFill>
                <a:latin typeface="Arial"/>
                <a:cs typeface="Arial"/>
              </a:rPr>
              <a:t>13</a:t>
            </a:r>
            <a:endParaRPr sz="1200">
              <a:latin typeface="Arial"/>
              <a:cs typeface="Arial"/>
            </a:endParaRPr>
          </a:p>
        </p:txBody>
      </p:sp>
      <p:sp>
        <p:nvSpPr>
          <p:cNvPr id="29" name="object 29" descr=""/>
          <p:cNvSpPr txBox="1"/>
          <p:nvPr/>
        </p:nvSpPr>
        <p:spPr>
          <a:xfrm>
            <a:off x="3211829" y="2967608"/>
            <a:ext cx="110489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>
                <a:solidFill>
                  <a:srgbClr val="0A86FF"/>
                </a:solidFill>
                <a:latin typeface="Arial"/>
                <a:cs typeface="Arial"/>
              </a:rPr>
              <a:t>7</a:t>
            </a:r>
            <a:endParaRPr sz="1200">
              <a:latin typeface="Arial"/>
              <a:cs typeface="Arial"/>
            </a:endParaRPr>
          </a:p>
        </p:txBody>
      </p:sp>
      <p:sp>
        <p:nvSpPr>
          <p:cNvPr id="30" name="object 30" descr=""/>
          <p:cNvSpPr txBox="1"/>
          <p:nvPr/>
        </p:nvSpPr>
        <p:spPr>
          <a:xfrm>
            <a:off x="4492497" y="3173983"/>
            <a:ext cx="110489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>
                <a:solidFill>
                  <a:srgbClr val="0A86FF"/>
                </a:solidFill>
                <a:latin typeface="Arial"/>
                <a:cs typeface="Arial"/>
              </a:rPr>
              <a:t>3</a:t>
            </a:r>
            <a:endParaRPr sz="1200">
              <a:latin typeface="Arial"/>
              <a:cs typeface="Arial"/>
            </a:endParaRPr>
          </a:p>
        </p:txBody>
      </p:sp>
      <p:sp>
        <p:nvSpPr>
          <p:cNvPr id="31" name="object 31" descr=""/>
          <p:cNvSpPr txBox="1"/>
          <p:nvPr/>
        </p:nvSpPr>
        <p:spPr>
          <a:xfrm>
            <a:off x="846531" y="3122422"/>
            <a:ext cx="110489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>
                <a:solidFill>
                  <a:srgbClr val="0A86FF"/>
                </a:solidFill>
                <a:latin typeface="Arial"/>
                <a:cs typeface="Arial"/>
              </a:rPr>
              <a:t>4</a:t>
            </a:r>
            <a:endParaRPr sz="1200">
              <a:latin typeface="Arial"/>
              <a:cs typeface="Arial"/>
            </a:endParaRPr>
          </a:p>
        </p:txBody>
      </p:sp>
      <p:sp>
        <p:nvSpPr>
          <p:cNvPr id="32" name="object 32" descr=""/>
          <p:cNvSpPr txBox="1"/>
          <p:nvPr/>
        </p:nvSpPr>
        <p:spPr>
          <a:xfrm>
            <a:off x="2127630" y="3276676"/>
            <a:ext cx="110489" cy="2089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solidFill>
                  <a:srgbClr val="0A86FF"/>
                </a:solidFill>
                <a:latin typeface="Arial"/>
                <a:cs typeface="Arial"/>
              </a:rPr>
              <a:t>1</a:t>
            </a:r>
            <a:endParaRPr sz="1200">
              <a:latin typeface="Arial"/>
              <a:cs typeface="Arial"/>
            </a:endParaRPr>
          </a:p>
        </p:txBody>
      </p:sp>
      <p:sp>
        <p:nvSpPr>
          <p:cNvPr id="33" name="object 33" descr=""/>
          <p:cNvSpPr txBox="1"/>
          <p:nvPr/>
        </p:nvSpPr>
        <p:spPr>
          <a:xfrm>
            <a:off x="4295902" y="3276676"/>
            <a:ext cx="503555" cy="2089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05765" algn="l"/>
              </a:tabLst>
            </a:pPr>
            <a:r>
              <a:rPr dirty="0" sz="1200" spc="-50">
                <a:solidFill>
                  <a:srgbClr val="0A86FF"/>
                </a:solidFill>
                <a:latin typeface="Arial"/>
                <a:cs typeface="Arial"/>
              </a:rPr>
              <a:t>1</a:t>
            </a:r>
            <a:r>
              <a:rPr dirty="0" sz="1200">
                <a:solidFill>
                  <a:srgbClr val="0A86FF"/>
                </a:solidFill>
                <a:latin typeface="Arial"/>
                <a:cs typeface="Arial"/>
              </a:rPr>
              <a:t>	</a:t>
            </a:r>
            <a:r>
              <a:rPr dirty="0" sz="1200" spc="-50">
                <a:solidFill>
                  <a:srgbClr val="0A86FF"/>
                </a:solidFill>
                <a:latin typeface="Arial"/>
                <a:cs typeface="Arial"/>
              </a:rPr>
              <a:t>1</a:t>
            </a:r>
            <a:endParaRPr sz="1200">
              <a:latin typeface="Arial"/>
              <a:cs typeface="Arial"/>
            </a:endParaRPr>
          </a:p>
        </p:txBody>
      </p:sp>
      <p:sp>
        <p:nvSpPr>
          <p:cNvPr id="34" name="object 34" descr=""/>
          <p:cNvSpPr txBox="1"/>
          <p:nvPr/>
        </p:nvSpPr>
        <p:spPr>
          <a:xfrm>
            <a:off x="5970270" y="3122422"/>
            <a:ext cx="110489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>
                <a:solidFill>
                  <a:srgbClr val="0A86FF"/>
                </a:solidFill>
                <a:latin typeface="Arial"/>
                <a:cs typeface="Arial"/>
              </a:rPr>
              <a:t>4</a:t>
            </a:r>
            <a:endParaRPr sz="1200">
              <a:latin typeface="Arial"/>
              <a:cs typeface="Arial"/>
            </a:endParaRPr>
          </a:p>
        </p:txBody>
      </p:sp>
      <p:sp>
        <p:nvSpPr>
          <p:cNvPr id="35" name="object 35" descr=""/>
          <p:cNvSpPr txBox="1"/>
          <p:nvPr/>
        </p:nvSpPr>
        <p:spPr>
          <a:xfrm>
            <a:off x="1043432" y="2967608"/>
            <a:ext cx="110489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>
                <a:solidFill>
                  <a:srgbClr val="0A86FF"/>
                </a:solidFill>
                <a:latin typeface="Arial"/>
                <a:cs typeface="Arial"/>
              </a:rPr>
              <a:t>7</a:t>
            </a:r>
            <a:endParaRPr sz="1200">
              <a:latin typeface="Arial"/>
              <a:cs typeface="Arial"/>
            </a:endParaRPr>
          </a:p>
        </p:txBody>
      </p:sp>
      <p:sp>
        <p:nvSpPr>
          <p:cNvPr id="36" name="object 36" descr=""/>
          <p:cNvSpPr txBox="1"/>
          <p:nvPr/>
        </p:nvSpPr>
        <p:spPr>
          <a:xfrm>
            <a:off x="2281554" y="2606420"/>
            <a:ext cx="19621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5">
                <a:solidFill>
                  <a:srgbClr val="0A86FF"/>
                </a:solidFill>
                <a:latin typeface="Arial"/>
                <a:cs typeface="Arial"/>
              </a:rPr>
              <a:t>14</a:t>
            </a:r>
            <a:endParaRPr sz="1200">
              <a:latin typeface="Arial"/>
              <a:cs typeface="Arial"/>
            </a:endParaRPr>
          </a:p>
        </p:txBody>
      </p:sp>
      <p:sp>
        <p:nvSpPr>
          <p:cNvPr id="37" name="object 37" descr=""/>
          <p:cNvSpPr txBox="1"/>
          <p:nvPr/>
        </p:nvSpPr>
        <p:spPr>
          <a:xfrm>
            <a:off x="4886071" y="3328796"/>
            <a:ext cx="110489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>
                <a:solidFill>
                  <a:srgbClr val="0A86FF"/>
                </a:solidFill>
                <a:latin typeface="Arial"/>
                <a:cs typeface="Arial"/>
              </a:rPr>
              <a:t>0</a:t>
            </a:r>
            <a:endParaRPr sz="1200">
              <a:latin typeface="Arial"/>
              <a:cs typeface="Arial"/>
            </a:endParaRPr>
          </a:p>
        </p:txBody>
      </p:sp>
      <p:sp>
        <p:nvSpPr>
          <p:cNvPr id="38" name="object 38" descr=""/>
          <p:cNvSpPr txBox="1"/>
          <p:nvPr/>
        </p:nvSpPr>
        <p:spPr>
          <a:xfrm>
            <a:off x="6124194" y="2606420"/>
            <a:ext cx="19621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5">
                <a:solidFill>
                  <a:srgbClr val="0A86FF"/>
                </a:solidFill>
                <a:latin typeface="Arial"/>
                <a:cs typeface="Arial"/>
              </a:rPr>
              <a:t>14</a:t>
            </a:r>
            <a:endParaRPr sz="1200">
              <a:latin typeface="Arial"/>
              <a:cs typeface="Arial"/>
            </a:endParaRPr>
          </a:p>
        </p:txBody>
      </p:sp>
      <p:sp>
        <p:nvSpPr>
          <p:cNvPr id="39" name="object 39" descr=""/>
          <p:cNvSpPr txBox="1"/>
          <p:nvPr/>
        </p:nvSpPr>
        <p:spPr>
          <a:xfrm>
            <a:off x="1240027" y="3070301"/>
            <a:ext cx="110489" cy="2089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solidFill>
                  <a:srgbClr val="0A86FF"/>
                </a:solidFill>
                <a:latin typeface="Arial"/>
                <a:cs typeface="Arial"/>
              </a:rPr>
              <a:t>5</a:t>
            </a:r>
            <a:endParaRPr sz="1200">
              <a:latin typeface="Arial"/>
              <a:cs typeface="Arial"/>
            </a:endParaRPr>
          </a:p>
        </p:txBody>
      </p:sp>
      <p:sp>
        <p:nvSpPr>
          <p:cNvPr id="40" name="object 40" descr=""/>
          <p:cNvSpPr txBox="1"/>
          <p:nvPr/>
        </p:nvSpPr>
        <p:spPr>
          <a:xfrm>
            <a:off x="2478151" y="2245232"/>
            <a:ext cx="19621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5">
                <a:solidFill>
                  <a:srgbClr val="0A86FF"/>
                </a:solidFill>
                <a:latin typeface="Arial"/>
                <a:cs typeface="Arial"/>
              </a:rPr>
              <a:t>21</a:t>
            </a:r>
            <a:endParaRPr sz="1200">
              <a:latin typeface="Arial"/>
              <a:cs typeface="Arial"/>
            </a:endParaRPr>
          </a:p>
        </p:txBody>
      </p:sp>
      <p:sp>
        <p:nvSpPr>
          <p:cNvPr id="41" name="object 41" descr=""/>
          <p:cNvSpPr txBox="1"/>
          <p:nvPr/>
        </p:nvSpPr>
        <p:spPr>
          <a:xfrm>
            <a:off x="3408426" y="3328796"/>
            <a:ext cx="50419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solidFill>
                  <a:srgbClr val="0A86FF"/>
                </a:solidFill>
                <a:latin typeface="Arial"/>
                <a:cs typeface="Arial"/>
              </a:rPr>
              <a:t>0</a:t>
            </a:r>
            <a:r>
              <a:rPr dirty="0" sz="1200" spc="100">
                <a:solidFill>
                  <a:srgbClr val="0A86FF"/>
                </a:solidFill>
                <a:latin typeface="Arial"/>
                <a:cs typeface="Arial"/>
              </a:rPr>
              <a:t>  </a:t>
            </a:r>
            <a:r>
              <a:rPr dirty="0" sz="1200">
                <a:solidFill>
                  <a:srgbClr val="0A86FF"/>
                </a:solidFill>
                <a:latin typeface="Arial"/>
                <a:cs typeface="Arial"/>
              </a:rPr>
              <a:t>0</a:t>
            </a:r>
            <a:r>
              <a:rPr dirty="0" sz="1200" spc="100">
                <a:solidFill>
                  <a:srgbClr val="0A86FF"/>
                </a:solidFill>
                <a:latin typeface="Arial"/>
                <a:cs typeface="Arial"/>
              </a:rPr>
              <a:t>  </a:t>
            </a:r>
            <a:r>
              <a:rPr dirty="0" sz="1200" spc="-50">
                <a:solidFill>
                  <a:srgbClr val="0A86FF"/>
                </a:solidFill>
                <a:latin typeface="Arial"/>
                <a:cs typeface="Arial"/>
              </a:rPr>
              <a:t>0</a:t>
            </a:r>
            <a:endParaRPr sz="1200">
              <a:latin typeface="Arial"/>
              <a:cs typeface="Arial"/>
            </a:endParaRPr>
          </a:p>
        </p:txBody>
      </p:sp>
      <p:sp>
        <p:nvSpPr>
          <p:cNvPr id="42" name="object 42" descr=""/>
          <p:cNvSpPr txBox="1"/>
          <p:nvPr/>
        </p:nvSpPr>
        <p:spPr>
          <a:xfrm>
            <a:off x="5082666" y="3070301"/>
            <a:ext cx="110489" cy="2089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solidFill>
                  <a:srgbClr val="0A86FF"/>
                </a:solidFill>
                <a:latin typeface="Arial"/>
                <a:cs typeface="Arial"/>
              </a:rPr>
              <a:t>5</a:t>
            </a:r>
            <a:endParaRPr sz="1200">
              <a:latin typeface="Arial"/>
              <a:cs typeface="Arial"/>
            </a:endParaRPr>
          </a:p>
        </p:txBody>
      </p:sp>
      <p:sp>
        <p:nvSpPr>
          <p:cNvPr id="43" name="object 43" descr=""/>
          <p:cNvSpPr txBox="1"/>
          <p:nvPr/>
        </p:nvSpPr>
        <p:spPr>
          <a:xfrm>
            <a:off x="6320790" y="2503423"/>
            <a:ext cx="19621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5">
                <a:solidFill>
                  <a:srgbClr val="0A86FF"/>
                </a:solidFill>
                <a:latin typeface="Arial"/>
                <a:cs typeface="Arial"/>
              </a:rPr>
              <a:t>16</a:t>
            </a:r>
            <a:endParaRPr sz="1200">
              <a:latin typeface="Arial"/>
              <a:cs typeface="Arial"/>
            </a:endParaRPr>
          </a:p>
        </p:txBody>
      </p:sp>
      <p:sp>
        <p:nvSpPr>
          <p:cNvPr id="44" name="object 44" descr=""/>
          <p:cNvSpPr txBox="1"/>
          <p:nvPr/>
        </p:nvSpPr>
        <p:spPr>
          <a:xfrm>
            <a:off x="264668" y="3821074"/>
            <a:ext cx="1233170" cy="558165"/>
          </a:xfrm>
          <a:prstGeom prst="rect">
            <a:avLst/>
          </a:prstGeom>
        </p:spPr>
        <p:txBody>
          <a:bodyPr wrap="square" lIns="0" tIns="20320" rIns="0" bIns="0" rtlCol="0" vert="horz">
            <a:spAutoFit/>
          </a:bodyPr>
          <a:lstStyle/>
          <a:p>
            <a:pPr algn="ctr" marL="12065" marR="5080" indent="635">
              <a:lnSpc>
                <a:spcPct val="95600"/>
              </a:lnSpc>
              <a:spcBef>
                <a:spcPts val="160"/>
              </a:spcBef>
            </a:pPr>
            <a:r>
              <a:rPr dirty="0" sz="1200" spc="-10">
                <a:solidFill>
                  <a:srgbClr val="2B96FF"/>
                </a:solidFill>
                <a:latin typeface="Arial"/>
                <a:cs typeface="Arial"/>
              </a:rPr>
              <a:t>discriminated 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against</a:t>
            </a:r>
            <a:r>
              <a:rPr dirty="0" sz="1200" spc="-25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me</a:t>
            </a:r>
            <a:r>
              <a:rPr dirty="0" sz="1200" spc="-15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due</a:t>
            </a:r>
            <a:r>
              <a:rPr dirty="0" sz="1200" spc="-15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 spc="-25">
                <a:solidFill>
                  <a:srgbClr val="2B96FF"/>
                </a:solidFill>
                <a:latin typeface="Arial"/>
                <a:cs typeface="Arial"/>
              </a:rPr>
              <a:t>to 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my</a:t>
            </a:r>
            <a:r>
              <a:rPr dirty="0" sz="1200" spc="-15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2B96FF"/>
                </a:solidFill>
                <a:latin typeface="Arial"/>
                <a:cs typeface="Arial"/>
              </a:rPr>
              <a:t>ethnicity</a:t>
            </a:r>
            <a:endParaRPr sz="1200">
              <a:latin typeface="Arial"/>
              <a:cs typeface="Arial"/>
            </a:endParaRPr>
          </a:p>
        </p:txBody>
      </p:sp>
      <p:sp>
        <p:nvSpPr>
          <p:cNvPr id="45" name="object 45" descr=""/>
          <p:cNvSpPr txBox="1"/>
          <p:nvPr/>
        </p:nvSpPr>
        <p:spPr>
          <a:xfrm>
            <a:off x="302768" y="3646423"/>
            <a:ext cx="254000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Senior</a:t>
            </a:r>
            <a:r>
              <a:rPr dirty="0" sz="1200" spc="-20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colleague</a:t>
            </a:r>
            <a:r>
              <a:rPr dirty="0" sz="1200" spc="320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Patient</a:t>
            </a:r>
            <a:r>
              <a:rPr dirty="0" sz="1200" spc="-25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2B96FF"/>
                </a:solidFill>
                <a:latin typeface="Arial"/>
                <a:cs typeface="Arial"/>
              </a:rPr>
              <a:t>complained</a:t>
            </a:r>
            <a:endParaRPr sz="1200">
              <a:latin typeface="Arial"/>
              <a:cs typeface="Arial"/>
            </a:endParaRPr>
          </a:p>
        </p:txBody>
      </p:sp>
      <p:sp>
        <p:nvSpPr>
          <p:cNvPr id="46" name="object 46" descr=""/>
          <p:cNvSpPr txBox="1"/>
          <p:nvPr/>
        </p:nvSpPr>
        <p:spPr>
          <a:xfrm>
            <a:off x="1621663" y="3821074"/>
            <a:ext cx="1123315" cy="383540"/>
          </a:xfrm>
          <a:prstGeom prst="rect">
            <a:avLst/>
          </a:prstGeom>
        </p:spPr>
        <p:txBody>
          <a:bodyPr wrap="square" lIns="0" tIns="24765" rIns="0" bIns="0" rtlCol="0" vert="horz">
            <a:spAutoFit/>
          </a:bodyPr>
          <a:lstStyle/>
          <a:p>
            <a:pPr marL="160655" marR="5080" indent="-148590">
              <a:lnSpc>
                <a:spcPts val="1380"/>
              </a:lnSpc>
              <a:spcBef>
                <a:spcPts val="195"/>
              </a:spcBef>
            </a:pP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about</a:t>
            </a:r>
            <a:r>
              <a:rPr dirty="0" sz="1200" spc="-25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me</a:t>
            </a:r>
            <a:r>
              <a:rPr dirty="0" sz="1200" spc="-15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due</a:t>
            </a:r>
            <a:r>
              <a:rPr dirty="0" sz="1200" spc="-10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 spc="-25">
                <a:solidFill>
                  <a:srgbClr val="2B96FF"/>
                </a:solidFill>
                <a:latin typeface="Arial"/>
                <a:cs typeface="Arial"/>
              </a:rPr>
              <a:t>to 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my</a:t>
            </a:r>
            <a:r>
              <a:rPr dirty="0" sz="1200" spc="-15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2B96FF"/>
                </a:solidFill>
                <a:latin typeface="Arial"/>
                <a:cs typeface="Arial"/>
              </a:rPr>
              <a:t>ethnicity</a:t>
            </a:r>
            <a:endParaRPr sz="1200">
              <a:latin typeface="Arial"/>
              <a:cs typeface="Arial"/>
            </a:endParaRPr>
          </a:p>
        </p:txBody>
      </p:sp>
      <p:sp>
        <p:nvSpPr>
          <p:cNvPr id="47" name="object 47" descr=""/>
          <p:cNvSpPr txBox="1"/>
          <p:nvPr/>
        </p:nvSpPr>
        <p:spPr>
          <a:xfrm>
            <a:off x="2851785" y="3646423"/>
            <a:ext cx="1225550" cy="732790"/>
          </a:xfrm>
          <a:prstGeom prst="rect">
            <a:avLst/>
          </a:prstGeom>
        </p:spPr>
        <p:txBody>
          <a:bodyPr wrap="square" lIns="0" tIns="20320" rIns="0" bIns="0" rtlCol="0" vert="horz">
            <a:spAutoFit/>
          </a:bodyPr>
          <a:lstStyle/>
          <a:p>
            <a:pPr algn="ctr" marL="12700" marR="5080" indent="635">
              <a:lnSpc>
                <a:spcPct val="95600"/>
              </a:lnSpc>
              <a:spcBef>
                <a:spcPts val="160"/>
              </a:spcBef>
            </a:pPr>
            <a:r>
              <a:rPr dirty="0" sz="1200" spc="-10">
                <a:solidFill>
                  <a:srgbClr val="2B96FF"/>
                </a:solidFill>
                <a:latin typeface="Arial"/>
                <a:cs typeface="Arial"/>
              </a:rPr>
              <a:t>Colleague complained</a:t>
            </a:r>
            <a:r>
              <a:rPr dirty="0" sz="1200" spc="-15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 spc="-20">
                <a:solidFill>
                  <a:srgbClr val="2B96FF"/>
                </a:solidFill>
                <a:latin typeface="Arial"/>
                <a:cs typeface="Arial"/>
              </a:rPr>
              <a:t>about 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me</a:t>
            </a:r>
            <a:r>
              <a:rPr dirty="0" sz="1200" spc="-35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due</a:t>
            </a:r>
            <a:r>
              <a:rPr dirty="0" sz="1200" spc="-35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to</a:t>
            </a:r>
            <a:r>
              <a:rPr dirty="0" sz="1200" spc="-30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 spc="-25">
                <a:solidFill>
                  <a:srgbClr val="2B96FF"/>
                </a:solidFill>
                <a:latin typeface="Arial"/>
                <a:cs typeface="Arial"/>
              </a:rPr>
              <a:t>my </a:t>
            </a:r>
            <a:r>
              <a:rPr dirty="0" sz="1200" spc="-10">
                <a:solidFill>
                  <a:srgbClr val="2B96FF"/>
                </a:solidFill>
                <a:latin typeface="Arial"/>
                <a:cs typeface="Arial"/>
              </a:rPr>
              <a:t>ethnicity</a:t>
            </a:r>
            <a:endParaRPr sz="1200">
              <a:latin typeface="Arial"/>
              <a:cs typeface="Arial"/>
            </a:endParaRPr>
          </a:p>
        </p:txBody>
      </p:sp>
      <p:sp>
        <p:nvSpPr>
          <p:cNvPr id="48" name="object 48" descr=""/>
          <p:cNvSpPr txBox="1"/>
          <p:nvPr/>
        </p:nvSpPr>
        <p:spPr>
          <a:xfrm>
            <a:off x="4099052" y="3646423"/>
            <a:ext cx="1292860" cy="732790"/>
          </a:xfrm>
          <a:prstGeom prst="rect">
            <a:avLst/>
          </a:prstGeom>
        </p:spPr>
        <p:txBody>
          <a:bodyPr wrap="square" lIns="0" tIns="20320" rIns="0" bIns="0" rtlCol="0" vert="horz">
            <a:spAutoFit/>
          </a:bodyPr>
          <a:lstStyle/>
          <a:p>
            <a:pPr algn="ctr" marL="12065" marR="5080">
              <a:lnSpc>
                <a:spcPct val="95600"/>
              </a:lnSpc>
              <a:spcBef>
                <a:spcPts val="160"/>
              </a:spcBef>
            </a:pP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Had</a:t>
            </a:r>
            <a:r>
              <a:rPr dirty="0" sz="1200" spc="-35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2B96FF"/>
                </a:solidFill>
                <a:latin typeface="Arial"/>
                <a:cs typeface="Arial"/>
              </a:rPr>
              <a:t>performance measures </a:t>
            </a:r>
            <a:r>
              <a:rPr dirty="0" sz="1200" spc="-25">
                <a:solidFill>
                  <a:srgbClr val="2B96FF"/>
                </a:solidFill>
                <a:latin typeface="Arial"/>
                <a:cs typeface="Arial"/>
              </a:rPr>
              <a:t>or </a:t>
            </a:r>
            <a:r>
              <a:rPr dirty="0" sz="1200" spc="-10">
                <a:solidFill>
                  <a:srgbClr val="2B96FF"/>
                </a:solidFill>
                <a:latin typeface="Arial"/>
                <a:cs typeface="Arial"/>
              </a:rPr>
              <a:t>disciplinary</a:t>
            </a:r>
            <a:r>
              <a:rPr dirty="0" sz="1200" spc="10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2B96FF"/>
                </a:solidFill>
                <a:latin typeface="Arial"/>
                <a:cs typeface="Arial"/>
              </a:rPr>
              <a:t>action 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due</a:t>
            </a:r>
            <a:r>
              <a:rPr dirty="0" sz="1200" spc="-35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to</a:t>
            </a:r>
            <a:r>
              <a:rPr dirty="0" sz="1200" spc="-30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my</a:t>
            </a:r>
            <a:r>
              <a:rPr dirty="0" sz="1200" spc="-25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2B96FF"/>
                </a:solidFill>
                <a:latin typeface="Arial"/>
                <a:cs typeface="Arial"/>
              </a:rPr>
              <a:t>ethnicity</a:t>
            </a:r>
            <a:endParaRPr sz="1200">
              <a:latin typeface="Arial"/>
              <a:cs typeface="Arial"/>
            </a:endParaRPr>
          </a:p>
        </p:txBody>
      </p:sp>
      <p:sp>
        <p:nvSpPr>
          <p:cNvPr id="49" name="object 49" descr=""/>
          <p:cNvSpPr txBox="1"/>
          <p:nvPr/>
        </p:nvSpPr>
        <p:spPr>
          <a:xfrm>
            <a:off x="5392673" y="3646423"/>
            <a:ext cx="1225550" cy="732790"/>
          </a:xfrm>
          <a:prstGeom prst="rect">
            <a:avLst/>
          </a:prstGeom>
        </p:spPr>
        <p:txBody>
          <a:bodyPr wrap="square" lIns="0" tIns="20320" rIns="0" bIns="0" rtlCol="0" vert="horz">
            <a:spAutoFit/>
          </a:bodyPr>
          <a:lstStyle/>
          <a:p>
            <a:pPr algn="ctr" marL="12700" marR="5080">
              <a:lnSpc>
                <a:spcPct val="95600"/>
              </a:lnSpc>
              <a:spcBef>
                <a:spcPts val="160"/>
              </a:spcBef>
            </a:pPr>
            <a:r>
              <a:rPr dirty="0" sz="1200" spc="-10">
                <a:solidFill>
                  <a:srgbClr val="2B96FF"/>
                </a:solidFill>
                <a:latin typeface="Arial"/>
                <a:cs typeface="Arial"/>
              </a:rPr>
              <a:t>Considered 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leaving</a:t>
            </a:r>
            <a:r>
              <a:rPr dirty="0" sz="1200" spc="-45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or</a:t>
            </a:r>
            <a:r>
              <a:rPr dirty="0" sz="1200" spc="-35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left</a:t>
            </a:r>
            <a:r>
              <a:rPr dirty="0" sz="1200" spc="-35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 spc="-25">
                <a:solidFill>
                  <a:srgbClr val="2B96FF"/>
                </a:solidFill>
                <a:latin typeface="Arial"/>
                <a:cs typeface="Arial"/>
              </a:rPr>
              <a:t>due 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to</a:t>
            </a:r>
            <a:r>
              <a:rPr dirty="0" sz="1200" spc="-20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2B96FF"/>
                </a:solidFill>
                <a:latin typeface="Arial"/>
                <a:cs typeface="Arial"/>
              </a:rPr>
              <a:t>racial discrimination</a:t>
            </a:r>
            <a:endParaRPr sz="1200">
              <a:latin typeface="Arial"/>
              <a:cs typeface="Arial"/>
            </a:endParaRPr>
          </a:p>
        </p:txBody>
      </p:sp>
      <p:sp>
        <p:nvSpPr>
          <p:cNvPr id="50" name="object 50" descr=""/>
          <p:cNvSpPr/>
          <p:nvPr/>
        </p:nvSpPr>
        <p:spPr>
          <a:xfrm>
            <a:off x="499872" y="1623060"/>
            <a:ext cx="76200" cy="78105"/>
          </a:xfrm>
          <a:custGeom>
            <a:avLst/>
            <a:gdLst/>
            <a:ahLst/>
            <a:cxnLst/>
            <a:rect l="l" t="t" r="r" b="b"/>
            <a:pathLst>
              <a:path w="76200" h="78105">
                <a:moveTo>
                  <a:pt x="76200" y="0"/>
                </a:moveTo>
                <a:lnTo>
                  <a:pt x="0" y="0"/>
                </a:lnTo>
                <a:lnTo>
                  <a:pt x="0" y="77724"/>
                </a:lnTo>
                <a:lnTo>
                  <a:pt x="76200" y="77724"/>
                </a:lnTo>
                <a:lnTo>
                  <a:pt x="76200" y="0"/>
                </a:lnTo>
                <a:close/>
              </a:path>
            </a:pathLst>
          </a:custGeom>
          <a:solidFill>
            <a:srgbClr val="AD237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1" name="object 51" descr=""/>
          <p:cNvSpPr/>
          <p:nvPr/>
        </p:nvSpPr>
        <p:spPr>
          <a:xfrm>
            <a:off x="1420367" y="1623060"/>
            <a:ext cx="76200" cy="78105"/>
          </a:xfrm>
          <a:custGeom>
            <a:avLst/>
            <a:gdLst/>
            <a:ahLst/>
            <a:cxnLst/>
            <a:rect l="l" t="t" r="r" b="b"/>
            <a:pathLst>
              <a:path w="76200" h="78105">
                <a:moveTo>
                  <a:pt x="76200" y="0"/>
                </a:moveTo>
                <a:lnTo>
                  <a:pt x="0" y="0"/>
                </a:lnTo>
                <a:lnTo>
                  <a:pt x="0" y="77724"/>
                </a:lnTo>
                <a:lnTo>
                  <a:pt x="76200" y="77724"/>
                </a:lnTo>
                <a:lnTo>
                  <a:pt x="76200" y="0"/>
                </a:lnTo>
                <a:close/>
              </a:path>
            </a:pathLst>
          </a:custGeom>
          <a:solidFill>
            <a:srgbClr val="DF6AA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2" name="object 52" descr=""/>
          <p:cNvSpPr/>
          <p:nvPr/>
        </p:nvSpPr>
        <p:spPr>
          <a:xfrm>
            <a:off x="2333244" y="1623060"/>
            <a:ext cx="76200" cy="78105"/>
          </a:xfrm>
          <a:custGeom>
            <a:avLst/>
            <a:gdLst/>
            <a:ahLst/>
            <a:cxnLst/>
            <a:rect l="l" t="t" r="r" b="b"/>
            <a:pathLst>
              <a:path w="76200" h="78105">
                <a:moveTo>
                  <a:pt x="76200" y="0"/>
                </a:moveTo>
                <a:lnTo>
                  <a:pt x="0" y="0"/>
                </a:lnTo>
                <a:lnTo>
                  <a:pt x="0" y="77724"/>
                </a:lnTo>
                <a:lnTo>
                  <a:pt x="76200" y="77724"/>
                </a:lnTo>
                <a:lnTo>
                  <a:pt x="76200" y="0"/>
                </a:lnTo>
                <a:close/>
              </a:path>
            </a:pathLst>
          </a:custGeom>
          <a:solidFill>
            <a:srgbClr val="002F8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3" name="object 53" descr=""/>
          <p:cNvSpPr/>
          <p:nvPr/>
        </p:nvSpPr>
        <p:spPr>
          <a:xfrm>
            <a:off x="4099559" y="1623060"/>
            <a:ext cx="76200" cy="78105"/>
          </a:xfrm>
          <a:custGeom>
            <a:avLst/>
            <a:gdLst/>
            <a:ahLst/>
            <a:cxnLst/>
            <a:rect l="l" t="t" r="r" b="b"/>
            <a:pathLst>
              <a:path w="76200" h="78105">
                <a:moveTo>
                  <a:pt x="76200" y="0"/>
                </a:moveTo>
                <a:lnTo>
                  <a:pt x="0" y="0"/>
                </a:lnTo>
                <a:lnTo>
                  <a:pt x="0" y="77724"/>
                </a:lnTo>
                <a:lnTo>
                  <a:pt x="76200" y="77724"/>
                </a:lnTo>
                <a:lnTo>
                  <a:pt x="76200" y="0"/>
                </a:lnTo>
                <a:close/>
              </a:path>
            </a:pathLst>
          </a:custGeom>
          <a:solidFill>
            <a:srgbClr val="00A9C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4" name="object 54" descr=""/>
          <p:cNvSpPr/>
          <p:nvPr/>
        </p:nvSpPr>
        <p:spPr>
          <a:xfrm>
            <a:off x="5451347" y="1623060"/>
            <a:ext cx="76200" cy="78105"/>
          </a:xfrm>
          <a:custGeom>
            <a:avLst/>
            <a:gdLst/>
            <a:ahLst/>
            <a:cxnLst/>
            <a:rect l="l" t="t" r="r" b="b"/>
            <a:pathLst>
              <a:path w="76200" h="78105">
                <a:moveTo>
                  <a:pt x="76200" y="0"/>
                </a:moveTo>
                <a:lnTo>
                  <a:pt x="0" y="0"/>
                </a:lnTo>
                <a:lnTo>
                  <a:pt x="0" y="77724"/>
                </a:lnTo>
                <a:lnTo>
                  <a:pt x="76200" y="77724"/>
                </a:lnTo>
                <a:lnTo>
                  <a:pt x="76200" y="0"/>
                </a:lnTo>
                <a:close/>
              </a:path>
            </a:pathLst>
          </a:custGeom>
          <a:solidFill>
            <a:srgbClr val="F5CDE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5" name="object 55" descr=""/>
          <p:cNvSpPr txBox="1"/>
          <p:nvPr/>
        </p:nvSpPr>
        <p:spPr>
          <a:xfrm>
            <a:off x="358546" y="923620"/>
            <a:ext cx="6044565" cy="127254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Arial"/>
                <a:cs typeface="Arial"/>
              </a:rPr>
              <a:t>People</a:t>
            </a:r>
            <a:r>
              <a:rPr dirty="0" sz="1400" spc="-5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from</a:t>
            </a:r>
            <a:r>
              <a:rPr dirty="0" sz="1400" spc="-5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minority</a:t>
            </a:r>
            <a:r>
              <a:rPr dirty="0" sz="1400" spc="-4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ethnic</a:t>
            </a:r>
            <a:r>
              <a:rPr dirty="0" sz="1400" spc="-40">
                <a:latin typeface="Arial"/>
                <a:cs typeface="Arial"/>
              </a:rPr>
              <a:t> </a:t>
            </a:r>
            <a:r>
              <a:rPr dirty="0" sz="1400" spc="-10">
                <a:latin typeface="Arial"/>
                <a:cs typeface="Arial"/>
              </a:rPr>
              <a:t>backgrounds</a:t>
            </a:r>
            <a:r>
              <a:rPr dirty="0" sz="1400" spc="-5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were</a:t>
            </a:r>
            <a:r>
              <a:rPr dirty="0" sz="1400" spc="-2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more</a:t>
            </a:r>
            <a:r>
              <a:rPr dirty="0" sz="1400" spc="-3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likely</a:t>
            </a:r>
            <a:r>
              <a:rPr dirty="0" sz="1400" spc="-3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to</a:t>
            </a:r>
            <a:r>
              <a:rPr dirty="0" sz="1400" spc="-3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say</a:t>
            </a:r>
            <a:r>
              <a:rPr dirty="0" sz="1400" spc="-4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that</a:t>
            </a:r>
            <a:r>
              <a:rPr dirty="0" sz="1400" spc="-40">
                <a:latin typeface="Arial"/>
                <a:cs typeface="Arial"/>
              </a:rPr>
              <a:t> </a:t>
            </a:r>
            <a:r>
              <a:rPr dirty="0" sz="1400" spc="-20">
                <a:latin typeface="Arial"/>
                <a:cs typeface="Arial"/>
              </a:rPr>
              <a:t>they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400">
                <a:latin typeface="Arial"/>
                <a:cs typeface="Arial"/>
              </a:rPr>
              <a:t>considered</a:t>
            </a:r>
            <a:r>
              <a:rPr dirty="0" sz="1400" spc="-7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leaving</a:t>
            </a:r>
            <a:r>
              <a:rPr dirty="0" sz="1400" spc="-3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their</a:t>
            </a:r>
            <a:r>
              <a:rPr dirty="0" sz="1400" spc="-4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role</a:t>
            </a:r>
            <a:r>
              <a:rPr dirty="0" sz="1400" spc="-4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due</a:t>
            </a:r>
            <a:r>
              <a:rPr dirty="0" sz="1400" spc="-2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to</a:t>
            </a:r>
            <a:r>
              <a:rPr dirty="0" sz="1400" spc="-4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racial</a:t>
            </a:r>
            <a:r>
              <a:rPr dirty="0" sz="1400" spc="-4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discrimination</a:t>
            </a:r>
            <a:r>
              <a:rPr dirty="0" sz="1400" spc="-6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in</a:t>
            </a:r>
            <a:r>
              <a:rPr dirty="0" sz="1400" spc="-2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the</a:t>
            </a:r>
            <a:r>
              <a:rPr dirty="0" sz="1400" spc="-4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past</a:t>
            </a:r>
            <a:r>
              <a:rPr dirty="0" sz="1400" spc="-45">
                <a:latin typeface="Arial"/>
                <a:cs typeface="Arial"/>
              </a:rPr>
              <a:t> </a:t>
            </a:r>
            <a:r>
              <a:rPr dirty="0" sz="1400" spc="-10">
                <a:latin typeface="Arial"/>
                <a:cs typeface="Arial"/>
              </a:rPr>
              <a:t>year.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300">
              <a:latin typeface="Arial"/>
              <a:cs typeface="Arial"/>
            </a:endParaRPr>
          </a:p>
          <a:p>
            <a:pPr marL="250190">
              <a:lnSpc>
                <a:spcPct val="100000"/>
              </a:lnSpc>
              <a:tabLst>
                <a:tab pos="1171575" algn="l"/>
                <a:tab pos="2084705" algn="l"/>
                <a:tab pos="3851275" algn="l"/>
                <a:tab pos="5203190" algn="l"/>
              </a:tabLst>
            </a:pP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%</a:t>
            </a:r>
            <a:r>
              <a:rPr dirty="0" sz="1200" spc="-25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2B96FF"/>
                </a:solidFill>
                <a:latin typeface="Arial"/>
                <a:cs typeface="Arial"/>
              </a:rPr>
              <a:t>Asian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	%</a:t>
            </a:r>
            <a:r>
              <a:rPr dirty="0" sz="1200" spc="-25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 spc="-20">
                <a:solidFill>
                  <a:srgbClr val="2B96FF"/>
                </a:solidFill>
                <a:latin typeface="Arial"/>
                <a:cs typeface="Arial"/>
              </a:rPr>
              <a:t>Black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	%</a:t>
            </a:r>
            <a:r>
              <a:rPr dirty="0" sz="1200" spc="-30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White</a:t>
            </a:r>
            <a:r>
              <a:rPr dirty="0" sz="1200" spc="-25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British/</a:t>
            </a:r>
            <a:r>
              <a:rPr dirty="0" sz="1200" spc="-15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 spc="-20">
                <a:solidFill>
                  <a:srgbClr val="2B96FF"/>
                </a:solidFill>
                <a:latin typeface="Arial"/>
                <a:cs typeface="Arial"/>
              </a:rPr>
              <a:t>Irish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	%</a:t>
            </a:r>
            <a:r>
              <a:rPr dirty="0" sz="1200" spc="-25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Other</a:t>
            </a:r>
            <a:r>
              <a:rPr dirty="0" sz="1200" spc="-10">
                <a:solidFill>
                  <a:srgbClr val="2B96FF"/>
                </a:solidFill>
                <a:latin typeface="Arial"/>
                <a:cs typeface="Arial"/>
              </a:rPr>
              <a:t> White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	%</a:t>
            </a:r>
            <a:r>
              <a:rPr dirty="0" sz="1200" spc="-25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Any</a:t>
            </a:r>
            <a:r>
              <a:rPr dirty="0" sz="1200" spc="-10">
                <a:solidFill>
                  <a:srgbClr val="2B96FF"/>
                </a:solidFill>
                <a:latin typeface="Arial"/>
                <a:cs typeface="Arial"/>
              </a:rPr>
              <a:t> other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750">
              <a:latin typeface="Arial"/>
              <a:cs typeface="Arial"/>
            </a:endParaRPr>
          </a:p>
          <a:p>
            <a:pPr marL="1541780">
              <a:lnSpc>
                <a:spcPct val="100000"/>
              </a:lnSpc>
              <a:spcBef>
                <a:spcPts val="5"/>
              </a:spcBef>
              <a:tabLst>
                <a:tab pos="5384165" algn="l"/>
              </a:tabLst>
            </a:pPr>
            <a:r>
              <a:rPr dirty="0" sz="1200" spc="-25">
                <a:solidFill>
                  <a:srgbClr val="0A86FF"/>
                </a:solidFill>
                <a:latin typeface="Arial"/>
                <a:cs typeface="Arial"/>
              </a:rPr>
              <a:t>26</a:t>
            </a:r>
            <a:r>
              <a:rPr dirty="0" sz="1200">
                <a:solidFill>
                  <a:srgbClr val="0A86FF"/>
                </a:solidFill>
                <a:latin typeface="Arial"/>
                <a:cs typeface="Arial"/>
              </a:rPr>
              <a:t>	</a:t>
            </a:r>
            <a:r>
              <a:rPr dirty="0" sz="1200" spc="-25">
                <a:solidFill>
                  <a:srgbClr val="0A86FF"/>
                </a:solidFill>
                <a:latin typeface="Arial"/>
                <a:cs typeface="Arial"/>
              </a:rPr>
              <a:t>26</a:t>
            </a:r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47268" y="305815"/>
            <a:ext cx="6118860" cy="513715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Impacts</a:t>
            </a:r>
            <a:r>
              <a:rPr dirty="0" spc="-30"/>
              <a:t> </a:t>
            </a:r>
            <a:r>
              <a:rPr dirty="0"/>
              <a:t>of</a:t>
            </a:r>
            <a:r>
              <a:rPr dirty="0" spc="-25"/>
              <a:t> </a:t>
            </a:r>
            <a:r>
              <a:rPr dirty="0"/>
              <a:t>racial</a:t>
            </a:r>
            <a:r>
              <a:rPr dirty="0" spc="-50"/>
              <a:t> </a:t>
            </a:r>
            <a:r>
              <a:rPr dirty="0" spc="-10"/>
              <a:t>discrimination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358546" y="883361"/>
            <a:ext cx="6090920" cy="66738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Arial"/>
                <a:cs typeface="Arial"/>
              </a:rPr>
              <a:t>127</a:t>
            </a:r>
            <a:r>
              <a:rPr dirty="0" sz="1400" spc="-2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people</a:t>
            </a:r>
            <a:r>
              <a:rPr dirty="0" sz="1400" spc="-3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shared</a:t>
            </a:r>
            <a:r>
              <a:rPr dirty="0" sz="1400" spc="-3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a</a:t>
            </a:r>
            <a:r>
              <a:rPr dirty="0" sz="1400" spc="-1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recent</a:t>
            </a:r>
            <a:r>
              <a:rPr dirty="0" sz="1400" spc="-40">
                <a:latin typeface="Arial"/>
                <a:cs typeface="Arial"/>
              </a:rPr>
              <a:t> </a:t>
            </a:r>
            <a:r>
              <a:rPr dirty="0" sz="1400" spc="-10">
                <a:latin typeface="Arial"/>
                <a:cs typeface="Arial"/>
              </a:rPr>
              <a:t>experience</a:t>
            </a:r>
            <a:r>
              <a:rPr dirty="0" sz="1400" spc="-3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of</a:t>
            </a:r>
            <a:r>
              <a:rPr dirty="0" sz="1400" spc="-2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perceived</a:t>
            </a:r>
            <a:r>
              <a:rPr dirty="0" sz="1400" spc="-25">
                <a:latin typeface="Arial"/>
                <a:cs typeface="Arial"/>
              </a:rPr>
              <a:t> </a:t>
            </a:r>
            <a:r>
              <a:rPr dirty="0" sz="1400" spc="-10">
                <a:latin typeface="Arial"/>
                <a:cs typeface="Arial"/>
              </a:rPr>
              <a:t>discrimination</a:t>
            </a:r>
            <a:r>
              <a:rPr dirty="0" sz="1400" spc="-45">
                <a:latin typeface="Arial"/>
                <a:cs typeface="Arial"/>
              </a:rPr>
              <a:t> </a:t>
            </a:r>
            <a:r>
              <a:rPr dirty="0" sz="1400" spc="-25">
                <a:latin typeface="Arial"/>
                <a:cs typeface="Arial"/>
              </a:rPr>
              <a:t>or </a:t>
            </a:r>
            <a:r>
              <a:rPr dirty="0" sz="1400">
                <a:latin typeface="Arial"/>
                <a:cs typeface="Arial"/>
              </a:rPr>
              <a:t>harassment</a:t>
            </a:r>
            <a:r>
              <a:rPr dirty="0" sz="1400" spc="-6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based</a:t>
            </a:r>
            <a:r>
              <a:rPr dirty="0" sz="1400" spc="-4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on</a:t>
            </a:r>
            <a:r>
              <a:rPr dirty="0" sz="1400" spc="-3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their</a:t>
            </a:r>
            <a:r>
              <a:rPr dirty="0" sz="1400" spc="-4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ethnic</a:t>
            </a:r>
            <a:r>
              <a:rPr dirty="0" sz="1400" spc="-40">
                <a:latin typeface="Arial"/>
                <a:cs typeface="Arial"/>
              </a:rPr>
              <a:t> </a:t>
            </a:r>
            <a:r>
              <a:rPr dirty="0" sz="1400" spc="-10">
                <a:latin typeface="Arial"/>
                <a:cs typeface="Arial"/>
              </a:rPr>
              <a:t>background.</a:t>
            </a:r>
            <a:r>
              <a:rPr dirty="0" sz="1400" spc="-5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Most</a:t>
            </a:r>
            <a:r>
              <a:rPr dirty="0" sz="1400" spc="-4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said</a:t>
            </a:r>
            <a:r>
              <a:rPr dirty="0" sz="1400" spc="-3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that</a:t>
            </a:r>
            <a:r>
              <a:rPr dirty="0" sz="1400" spc="-4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the</a:t>
            </a:r>
            <a:r>
              <a:rPr dirty="0" sz="1400" spc="-3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most</a:t>
            </a:r>
            <a:r>
              <a:rPr dirty="0" sz="1400" spc="-40">
                <a:latin typeface="Arial"/>
                <a:cs typeface="Arial"/>
              </a:rPr>
              <a:t> </a:t>
            </a:r>
            <a:r>
              <a:rPr dirty="0" sz="1400" spc="-10">
                <a:latin typeface="Arial"/>
                <a:cs typeface="Arial"/>
              </a:rPr>
              <a:t>recent </a:t>
            </a:r>
            <a:r>
              <a:rPr dirty="0" sz="1400">
                <a:latin typeface="Arial"/>
                <a:cs typeface="Arial"/>
              </a:rPr>
              <a:t>instance</a:t>
            </a:r>
            <a:r>
              <a:rPr dirty="0" sz="1400" spc="-7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involved</a:t>
            </a:r>
            <a:r>
              <a:rPr dirty="0" sz="1400" spc="-1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subtle</a:t>
            </a:r>
            <a:r>
              <a:rPr dirty="0" sz="1400" spc="-4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or</a:t>
            </a:r>
            <a:r>
              <a:rPr dirty="0" sz="1400" spc="-35">
                <a:latin typeface="Arial"/>
                <a:cs typeface="Arial"/>
              </a:rPr>
              <a:t> </a:t>
            </a:r>
            <a:r>
              <a:rPr dirty="0" sz="1400" spc="-10">
                <a:latin typeface="Arial"/>
                <a:cs typeface="Arial"/>
              </a:rPr>
              <a:t>underhanded</a:t>
            </a:r>
            <a:r>
              <a:rPr dirty="0" sz="1400" spc="-6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comments</a:t>
            </a:r>
            <a:r>
              <a:rPr dirty="0" sz="1400" spc="-5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or</a:t>
            </a:r>
            <a:r>
              <a:rPr dirty="0" sz="1400" spc="-30">
                <a:latin typeface="Arial"/>
                <a:cs typeface="Arial"/>
              </a:rPr>
              <a:t> </a:t>
            </a:r>
            <a:r>
              <a:rPr dirty="0" sz="1400" spc="-10">
                <a:latin typeface="Arial"/>
                <a:cs typeface="Arial"/>
              </a:rPr>
              <a:t>actions.</a:t>
            </a:r>
            <a:endParaRPr sz="1400">
              <a:latin typeface="Arial"/>
              <a:cs typeface="Arial"/>
            </a:endParaRPr>
          </a:p>
        </p:txBody>
      </p:sp>
      <p:grpSp>
        <p:nvGrpSpPr>
          <p:cNvPr id="4" name="object 4" descr=""/>
          <p:cNvGrpSpPr/>
          <p:nvPr/>
        </p:nvGrpSpPr>
        <p:grpSpPr>
          <a:xfrm>
            <a:off x="4307696" y="2477103"/>
            <a:ext cx="1552575" cy="1562100"/>
            <a:chOff x="4307696" y="2477103"/>
            <a:chExt cx="1552575" cy="1562100"/>
          </a:xfrm>
        </p:grpSpPr>
        <p:sp>
          <p:nvSpPr>
            <p:cNvPr id="5" name="object 5" descr=""/>
            <p:cNvSpPr/>
            <p:nvPr/>
          </p:nvSpPr>
          <p:spPr>
            <a:xfrm>
              <a:off x="5088636" y="2667126"/>
              <a:ext cx="771525" cy="924560"/>
            </a:xfrm>
            <a:custGeom>
              <a:avLst/>
              <a:gdLst/>
              <a:ahLst/>
              <a:cxnLst/>
              <a:rect l="l" t="t" r="r" b="b"/>
              <a:pathLst>
                <a:path w="771525" h="924560">
                  <a:moveTo>
                    <a:pt x="495808" y="0"/>
                  </a:moveTo>
                  <a:lnTo>
                    <a:pt x="0" y="590804"/>
                  </a:lnTo>
                  <a:lnTo>
                    <a:pt x="695578" y="924179"/>
                  </a:lnTo>
                  <a:lnTo>
                    <a:pt x="714878" y="880498"/>
                  </a:lnTo>
                  <a:lnTo>
                    <a:pt x="731299" y="836163"/>
                  </a:lnTo>
                  <a:lnTo>
                    <a:pt x="744867" y="791296"/>
                  </a:lnTo>
                  <a:lnTo>
                    <a:pt x="755610" y="746020"/>
                  </a:lnTo>
                  <a:lnTo>
                    <a:pt x="763554" y="700454"/>
                  </a:lnTo>
                  <a:lnTo>
                    <a:pt x="768724" y="654723"/>
                  </a:lnTo>
                  <a:lnTo>
                    <a:pt x="771148" y="608948"/>
                  </a:lnTo>
                  <a:lnTo>
                    <a:pt x="770852" y="563251"/>
                  </a:lnTo>
                  <a:lnTo>
                    <a:pt x="767861" y="517753"/>
                  </a:lnTo>
                  <a:lnTo>
                    <a:pt x="762203" y="472578"/>
                  </a:lnTo>
                  <a:lnTo>
                    <a:pt x="753903" y="427847"/>
                  </a:lnTo>
                  <a:lnTo>
                    <a:pt x="742989" y="383681"/>
                  </a:lnTo>
                  <a:lnTo>
                    <a:pt x="729485" y="340204"/>
                  </a:lnTo>
                  <a:lnTo>
                    <a:pt x="713419" y="297536"/>
                  </a:lnTo>
                  <a:lnTo>
                    <a:pt x="694817" y="255801"/>
                  </a:lnTo>
                  <a:lnTo>
                    <a:pt x="673706" y="215120"/>
                  </a:lnTo>
                  <a:lnTo>
                    <a:pt x="650111" y="175614"/>
                  </a:lnTo>
                  <a:lnTo>
                    <a:pt x="624059" y="137407"/>
                  </a:lnTo>
                  <a:lnTo>
                    <a:pt x="595576" y="100620"/>
                  </a:lnTo>
                  <a:lnTo>
                    <a:pt x="564689" y="65375"/>
                  </a:lnTo>
                  <a:lnTo>
                    <a:pt x="531424" y="31794"/>
                  </a:lnTo>
                  <a:lnTo>
                    <a:pt x="495808" y="0"/>
                  </a:lnTo>
                  <a:close/>
                </a:path>
              </a:pathLst>
            </a:custGeom>
            <a:solidFill>
              <a:srgbClr val="41B6E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 descr=""/>
            <p:cNvSpPr/>
            <p:nvPr/>
          </p:nvSpPr>
          <p:spPr>
            <a:xfrm>
              <a:off x="5088636" y="3257930"/>
              <a:ext cx="695960" cy="654685"/>
            </a:xfrm>
            <a:custGeom>
              <a:avLst/>
              <a:gdLst/>
              <a:ahLst/>
              <a:cxnLst/>
              <a:rect l="l" t="t" r="r" b="b"/>
              <a:pathLst>
                <a:path w="695960" h="654685">
                  <a:moveTo>
                    <a:pt x="0" y="0"/>
                  </a:moveTo>
                  <a:lnTo>
                    <a:pt x="408686" y="654202"/>
                  </a:lnTo>
                  <a:lnTo>
                    <a:pt x="449155" y="627100"/>
                  </a:lnTo>
                  <a:lnTo>
                    <a:pt x="487695" y="597613"/>
                  </a:lnTo>
                  <a:lnTo>
                    <a:pt x="524213" y="565848"/>
                  </a:lnTo>
                  <a:lnTo>
                    <a:pt x="558614" y="531912"/>
                  </a:lnTo>
                  <a:lnTo>
                    <a:pt x="590805" y="495910"/>
                  </a:lnTo>
                  <a:lnTo>
                    <a:pt x="620691" y="457948"/>
                  </a:lnTo>
                  <a:lnTo>
                    <a:pt x="648178" y="418134"/>
                  </a:lnTo>
                  <a:lnTo>
                    <a:pt x="673172" y="376574"/>
                  </a:lnTo>
                  <a:lnTo>
                    <a:pt x="695578" y="33337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D2373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 descr=""/>
            <p:cNvSpPr/>
            <p:nvPr/>
          </p:nvSpPr>
          <p:spPr>
            <a:xfrm>
              <a:off x="5088636" y="3257930"/>
              <a:ext cx="695960" cy="654685"/>
            </a:xfrm>
            <a:custGeom>
              <a:avLst/>
              <a:gdLst/>
              <a:ahLst/>
              <a:cxnLst/>
              <a:rect l="l" t="t" r="r" b="b"/>
              <a:pathLst>
                <a:path w="695960" h="654685">
                  <a:moveTo>
                    <a:pt x="695578" y="333375"/>
                  </a:moveTo>
                  <a:lnTo>
                    <a:pt x="673172" y="376574"/>
                  </a:lnTo>
                  <a:lnTo>
                    <a:pt x="648178" y="418134"/>
                  </a:lnTo>
                  <a:lnTo>
                    <a:pt x="620691" y="457948"/>
                  </a:lnTo>
                  <a:lnTo>
                    <a:pt x="590805" y="495910"/>
                  </a:lnTo>
                  <a:lnTo>
                    <a:pt x="558614" y="531912"/>
                  </a:lnTo>
                  <a:lnTo>
                    <a:pt x="524213" y="565848"/>
                  </a:lnTo>
                  <a:lnTo>
                    <a:pt x="487695" y="597613"/>
                  </a:lnTo>
                  <a:lnTo>
                    <a:pt x="449155" y="627100"/>
                  </a:lnTo>
                  <a:lnTo>
                    <a:pt x="408686" y="654202"/>
                  </a:lnTo>
                  <a:lnTo>
                    <a:pt x="0" y="0"/>
                  </a:lnTo>
                  <a:lnTo>
                    <a:pt x="695578" y="333375"/>
                  </a:lnTo>
                  <a:close/>
                </a:path>
              </a:pathLst>
            </a:custGeom>
            <a:ln w="1905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 descr=""/>
            <p:cNvSpPr/>
            <p:nvPr/>
          </p:nvSpPr>
          <p:spPr>
            <a:xfrm>
              <a:off x="4317221" y="2486628"/>
              <a:ext cx="1267460" cy="1543050"/>
            </a:xfrm>
            <a:custGeom>
              <a:avLst/>
              <a:gdLst/>
              <a:ahLst/>
              <a:cxnLst/>
              <a:rect l="l" t="t" r="r" b="b"/>
              <a:pathLst>
                <a:path w="1267460" h="1543050">
                  <a:moveTo>
                    <a:pt x="777504" y="0"/>
                  </a:moveTo>
                  <a:lnTo>
                    <a:pt x="729747" y="1093"/>
                  </a:lnTo>
                  <a:lnTo>
                    <a:pt x="682070" y="5146"/>
                  </a:lnTo>
                  <a:lnTo>
                    <a:pt x="634617" y="12170"/>
                  </a:lnTo>
                  <a:lnTo>
                    <a:pt x="587530" y="22175"/>
                  </a:lnTo>
                  <a:lnTo>
                    <a:pt x="540953" y="35169"/>
                  </a:lnTo>
                  <a:lnTo>
                    <a:pt x="495028" y="51164"/>
                  </a:lnTo>
                  <a:lnTo>
                    <a:pt x="449900" y="70170"/>
                  </a:lnTo>
                  <a:lnTo>
                    <a:pt x="405710" y="92196"/>
                  </a:lnTo>
                  <a:lnTo>
                    <a:pt x="362601" y="117252"/>
                  </a:lnTo>
                  <a:lnTo>
                    <a:pt x="322046" y="144381"/>
                  </a:lnTo>
                  <a:lnTo>
                    <a:pt x="283750" y="173607"/>
                  </a:lnTo>
                  <a:lnTo>
                    <a:pt x="247742" y="204804"/>
                  </a:lnTo>
                  <a:lnTo>
                    <a:pt x="214052" y="237848"/>
                  </a:lnTo>
                  <a:lnTo>
                    <a:pt x="182707" y="272615"/>
                  </a:lnTo>
                  <a:lnTo>
                    <a:pt x="153737" y="308980"/>
                  </a:lnTo>
                  <a:lnTo>
                    <a:pt x="127170" y="346818"/>
                  </a:lnTo>
                  <a:lnTo>
                    <a:pt x="103034" y="386006"/>
                  </a:lnTo>
                  <a:lnTo>
                    <a:pt x="81360" y="426418"/>
                  </a:lnTo>
                  <a:lnTo>
                    <a:pt x="62175" y="467930"/>
                  </a:lnTo>
                  <a:lnTo>
                    <a:pt x="45508" y="510417"/>
                  </a:lnTo>
                  <a:lnTo>
                    <a:pt x="31388" y="553755"/>
                  </a:lnTo>
                  <a:lnTo>
                    <a:pt x="19844" y="597820"/>
                  </a:lnTo>
                  <a:lnTo>
                    <a:pt x="10904" y="642487"/>
                  </a:lnTo>
                  <a:lnTo>
                    <a:pt x="4598" y="687631"/>
                  </a:lnTo>
                  <a:lnTo>
                    <a:pt x="953" y="733128"/>
                  </a:lnTo>
                  <a:lnTo>
                    <a:pt x="0" y="778853"/>
                  </a:lnTo>
                  <a:lnTo>
                    <a:pt x="1765" y="824683"/>
                  </a:lnTo>
                  <a:lnTo>
                    <a:pt x="6279" y="870491"/>
                  </a:lnTo>
                  <a:lnTo>
                    <a:pt x="13569" y="916155"/>
                  </a:lnTo>
                  <a:lnTo>
                    <a:pt x="23665" y="961549"/>
                  </a:lnTo>
                  <a:lnTo>
                    <a:pt x="36596" y="1006548"/>
                  </a:lnTo>
                  <a:lnTo>
                    <a:pt x="52390" y="1051029"/>
                  </a:lnTo>
                  <a:lnTo>
                    <a:pt x="71075" y="1094867"/>
                  </a:lnTo>
                  <a:lnTo>
                    <a:pt x="92682" y="1137937"/>
                  </a:lnTo>
                  <a:lnTo>
                    <a:pt x="117237" y="1180115"/>
                  </a:lnTo>
                  <a:lnTo>
                    <a:pt x="144381" y="1220680"/>
                  </a:lnTo>
                  <a:lnTo>
                    <a:pt x="173619" y="1258985"/>
                  </a:lnTo>
                  <a:lnTo>
                    <a:pt x="204828" y="1295001"/>
                  </a:lnTo>
                  <a:lnTo>
                    <a:pt x="237883" y="1328699"/>
                  </a:lnTo>
                  <a:lnTo>
                    <a:pt x="272660" y="1360051"/>
                  </a:lnTo>
                  <a:lnTo>
                    <a:pt x="309033" y="1389027"/>
                  </a:lnTo>
                  <a:lnTo>
                    <a:pt x="346879" y="1415600"/>
                  </a:lnTo>
                  <a:lnTo>
                    <a:pt x="386072" y="1439740"/>
                  </a:lnTo>
                  <a:lnTo>
                    <a:pt x="426489" y="1461418"/>
                  </a:lnTo>
                  <a:lnTo>
                    <a:pt x="468005" y="1480606"/>
                  </a:lnTo>
                  <a:lnTo>
                    <a:pt x="510495" y="1497275"/>
                  </a:lnTo>
                  <a:lnTo>
                    <a:pt x="553835" y="1511397"/>
                  </a:lnTo>
                  <a:lnTo>
                    <a:pt x="597901" y="1522942"/>
                  </a:lnTo>
                  <a:lnTo>
                    <a:pt x="642567" y="1531882"/>
                  </a:lnTo>
                  <a:lnTo>
                    <a:pt x="687709" y="1538188"/>
                  </a:lnTo>
                  <a:lnTo>
                    <a:pt x="733203" y="1541832"/>
                  </a:lnTo>
                  <a:lnTo>
                    <a:pt x="778925" y="1542784"/>
                  </a:lnTo>
                  <a:lnTo>
                    <a:pt x="824749" y="1541017"/>
                  </a:lnTo>
                  <a:lnTo>
                    <a:pt x="870552" y="1536500"/>
                  </a:lnTo>
                  <a:lnTo>
                    <a:pt x="916208" y="1529206"/>
                  </a:lnTo>
                  <a:lnTo>
                    <a:pt x="961593" y="1519106"/>
                  </a:lnTo>
                  <a:lnTo>
                    <a:pt x="1006583" y="1506170"/>
                  </a:lnTo>
                  <a:lnTo>
                    <a:pt x="1051054" y="1490371"/>
                  </a:lnTo>
                  <a:lnTo>
                    <a:pt x="1094879" y="1471680"/>
                  </a:lnTo>
                  <a:lnTo>
                    <a:pt x="1137937" y="1450067"/>
                  </a:lnTo>
                  <a:lnTo>
                    <a:pt x="1180100" y="1425504"/>
                  </a:lnTo>
                  <a:lnTo>
                    <a:pt x="771414" y="771302"/>
                  </a:lnTo>
                  <a:lnTo>
                    <a:pt x="1267222" y="180498"/>
                  </a:lnTo>
                  <a:lnTo>
                    <a:pt x="1228023" y="149687"/>
                  </a:lnTo>
                  <a:lnTo>
                    <a:pt x="1187331" y="121727"/>
                  </a:lnTo>
                  <a:lnTo>
                    <a:pt x="1145288" y="96627"/>
                  </a:lnTo>
                  <a:lnTo>
                    <a:pt x="1102038" y="74397"/>
                  </a:lnTo>
                  <a:lnTo>
                    <a:pt x="1057724" y="55048"/>
                  </a:lnTo>
                  <a:lnTo>
                    <a:pt x="1012489" y="38589"/>
                  </a:lnTo>
                  <a:lnTo>
                    <a:pt x="966476" y="25030"/>
                  </a:lnTo>
                  <a:lnTo>
                    <a:pt x="919828" y="14382"/>
                  </a:lnTo>
                  <a:lnTo>
                    <a:pt x="872688" y="6654"/>
                  </a:lnTo>
                  <a:lnTo>
                    <a:pt x="825199" y="1857"/>
                  </a:lnTo>
                  <a:lnTo>
                    <a:pt x="777504" y="0"/>
                  </a:lnTo>
                  <a:close/>
                </a:path>
              </a:pathLst>
            </a:custGeom>
            <a:solidFill>
              <a:srgbClr val="002F8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 descr=""/>
            <p:cNvSpPr/>
            <p:nvPr/>
          </p:nvSpPr>
          <p:spPr>
            <a:xfrm>
              <a:off x="4317221" y="2486628"/>
              <a:ext cx="1267460" cy="1543050"/>
            </a:xfrm>
            <a:custGeom>
              <a:avLst/>
              <a:gdLst/>
              <a:ahLst/>
              <a:cxnLst/>
              <a:rect l="l" t="t" r="r" b="b"/>
              <a:pathLst>
                <a:path w="1267460" h="1543050">
                  <a:moveTo>
                    <a:pt x="1180100" y="1425504"/>
                  </a:moveTo>
                  <a:lnTo>
                    <a:pt x="1137937" y="1450067"/>
                  </a:lnTo>
                  <a:lnTo>
                    <a:pt x="1094879" y="1471680"/>
                  </a:lnTo>
                  <a:lnTo>
                    <a:pt x="1051054" y="1490371"/>
                  </a:lnTo>
                  <a:lnTo>
                    <a:pt x="1006583" y="1506170"/>
                  </a:lnTo>
                  <a:lnTo>
                    <a:pt x="961593" y="1519106"/>
                  </a:lnTo>
                  <a:lnTo>
                    <a:pt x="916208" y="1529206"/>
                  </a:lnTo>
                  <a:lnTo>
                    <a:pt x="870552" y="1536500"/>
                  </a:lnTo>
                  <a:lnTo>
                    <a:pt x="824749" y="1541017"/>
                  </a:lnTo>
                  <a:lnTo>
                    <a:pt x="778925" y="1542784"/>
                  </a:lnTo>
                  <a:lnTo>
                    <a:pt x="733203" y="1541832"/>
                  </a:lnTo>
                  <a:lnTo>
                    <a:pt x="687709" y="1538188"/>
                  </a:lnTo>
                  <a:lnTo>
                    <a:pt x="642567" y="1531882"/>
                  </a:lnTo>
                  <a:lnTo>
                    <a:pt x="597901" y="1522942"/>
                  </a:lnTo>
                  <a:lnTo>
                    <a:pt x="553835" y="1511397"/>
                  </a:lnTo>
                  <a:lnTo>
                    <a:pt x="510495" y="1497275"/>
                  </a:lnTo>
                  <a:lnTo>
                    <a:pt x="468005" y="1480606"/>
                  </a:lnTo>
                  <a:lnTo>
                    <a:pt x="426489" y="1461418"/>
                  </a:lnTo>
                  <a:lnTo>
                    <a:pt x="386072" y="1439740"/>
                  </a:lnTo>
                  <a:lnTo>
                    <a:pt x="346879" y="1415600"/>
                  </a:lnTo>
                  <a:lnTo>
                    <a:pt x="309033" y="1389027"/>
                  </a:lnTo>
                  <a:lnTo>
                    <a:pt x="272660" y="1360051"/>
                  </a:lnTo>
                  <a:lnTo>
                    <a:pt x="237883" y="1328699"/>
                  </a:lnTo>
                  <a:lnTo>
                    <a:pt x="204828" y="1295001"/>
                  </a:lnTo>
                  <a:lnTo>
                    <a:pt x="173619" y="1258985"/>
                  </a:lnTo>
                  <a:lnTo>
                    <a:pt x="144381" y="1220680"/>
                  </a:lnTo>
                  <a:lnTo>
                    <a:pt x="117237" y="1180115"/>
                  </a:lnTo>
                  <a:lnTo>
                    <a:pt x="92682" y="1137937"/>
                  </a:lnTo>
                  <a:lnTo>
                    <a:pt x="71075" y="1094867"/>
                  </a:lnTo>
                  <a:lnTo>
                    <a:pt x="52390" y="1051029"/>
                  </a:lnTo>
                  <a:lnTo>
                    <a:pt x="36596" y="1006548"/>
                  </a:lnTo>
                  <a:lnTo>
                    <a:pt x="23665" y="961549"/>
                  </a:lnTo>
                  <a:lnTo>
                    <a:pt x="13569" y="916155"/>
                  </a:lnTo>
                  <a:lnTo>
                    <a:pt x="6279" y="870491"/>
                  </a:lnTo>
                  <a:lnTo>
                    <a:pt x="1765" y="824683"/>
                  </a:lnTo>
                  <a:lnTo>
                    <a:pt x="0" y="778853"/>
                  </a:lnTo>
                  <a:lnTo>
                    <a:pt x="953" y="733128"/>
                  </a:lnTo>
                  <a:lnTo>
                    <a:pt x="4598" y="687631"/>
                  </a:lnTo>
                  <a:lnTo>
                    <a:pt x="10904" y="642487"/>
                  </a:lnTo>
                  <a:lnTo>
                    <a:pt x="19844" y="597820"/>
                  </a:lnTo>
                  <a:lnTo>
                    <a:pt x="31388" y="553755"/>
                  </a:lnTo>
                  <a:lnTo>
                    <a:pt x="45508" y="510417"/>
                  </a:lnTo>
                  <a:lnTo>
                    <a:pt x="62175" y="467930"/>
                  </a:lnTo>
                  <a:lnTo>
                    <a:pt x="81360" y="426418"/>
                  </a:lnTo>
                  <a:lnTo>
                    <a:pt x="103034" y="386006"/>
                  </a:lnTo>
                  <a:lnTo>
                    <a:pt x="127170" y="346818"/>
                  </a:lnTo>
                  <a:lnTo>
                    <a:pt x="153737" y="308980"/>
                  </a:lnTo>
                  <a:lnTo>
                    <a:pt x="182707" y="272615"/>
                  </a:lnTo>
                  <a:lnTo>
                    <a:pt x="214052" y="237848"/>
                  </a:lnTo>
                  <a:lnTo>
                    <a:pt x="247742" y="204804"/>
                  </a:lnTo>
                  <a:lnTo>
                    <a:pt x="283750" y="173607"/>
                  </a:lnTo>
                  <a:lnTo>
                    <a:pt x="322046" y="144381"/>
                  </a:lnTo>
                  <a:lnTo>
                    <a:pt x="362601" y="117252"/>
                  </a:lnTo>
                  <a:lnTo>
                    <a:pt x="405710" y="92196"/>
                  </a:lnTo>
                  <a:lnTo>
                    <a:pt x="449900" y="70170"/>
                  </a:lnTo>
                  <a:lnTo>
                    <a:pt x="495028" y="51164"/>
                  </a:lnTo>
                  <a:lnTo>
                    <a:pt x="540953" y="35169"/>
                  </a:lnTo>
                  <a:lnTo>
                    <a:pt x="587530" y="22175"/>
                  </a:lnTo>
                  <a:lnTo>
                    <a:pt x="634617" y="12170"/>
                  </a:lnTo>
                  <a:lnTo>
                    <a:pt x="682070" y="5146"/>
                  </a:lnTo>
                  <a:lnTo>
                    <a:pt x="729747" y="1093"/>
                  </a:lnTo>
                  <a:lnTo>
                    <a:pt x="777504" y="0"/>
                  </a:lnTo>
                  <a:lnTo>
                    <a:pt x="825199" y="1857"/>
                  </a:lnTo>
                  <a:lnTo>
                    <a:pt x="872688" y="6654"/>
                  </a:lnTo>
                  <a:lnTo>
                    <a:pt x="919828" y="14382"/>
                  </a:lnTo>
                  <a:lnTo>
                    <a:pt x="966476" y="25030"/>
                  </a:lnTo>
                  <a:lnTo>
                    <a:pt x="1012489" y="38589"/>
                  </a:lnTo>
                  <a:lnTo>
                    <a:pt x="1057724" y="55048"/>
                  </a:lnTo>
                  <a:lnTo>
                    <a:pt x="1102038" y="74397"/>
                  </a:lnTo>
                  <a:lnTo>
                    <a:pt x="1145288" y="96627"/>
                  </a:lnTo>
                  <a:lnTo>
                    <a:pt x="1187331" y="121727"/>
                  </a:lnTo>
                  <a:lnTo>
                    <a:pt x="1228023" y="149687"/>
                  </a:lnTo>
                  <a:lnTo>
                    <a:pt x="1267222" y="180498"/>
                  </a:lnTo>
                  <a:lnTo>
                    <a:pt x="771414" y="771302"/>
                  </a:lnTo>
                  <a:lnTo>
                    <a:pt x="1180100" y="1425504"/>
                  </a:lnTo>
                  <a:close/>
                </a:path>
              </a:pathLst>
            </a:custGeom>
            <a:ln w="1905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0" name="object 10" descr=""/>
          <p:cNvSpPr txBox="1"/>
          <p:nvPr/>
        </p:nvSpPr>
        <p:spPr>
          <a:xfrm>
            <a:off x="5925058" y="2574417"/>
            <a:ext cx="673100" cy="675640"/>
          </a:xfrm>
          <a:prstGeom prst="rect">
            <a:avLst/>
          </a:prstGeom>
        </p:spPr>
        <p:txBody>
          <a:bodyPr wrap="square" lIns="0" tIns="20320" rIns="0" bIns="0" rtlCol="0" vert="horz">
            <a:spAutoFit/>
          </a:bodyPr>
          <a:lstStyle/>
          <a:p>
            <a:pPr algn="ctr" marL="12700" marR="5080" indent="635">
              <a:lnSpc>
                <a:spcPct val="95800"/>
              </a:lnSpc>
              <a:spcBef>
                <a:spcPts val="160"/>
              </a:spcBef>
            </a:pPr>
            <a:r>
              <a:rPr dirty="0" sz="1100" spc="-10">
                <a:solidFill>
                  <a:srgbClr val="0A86FF"/>
                </a:solidFill>
                <a:latin typeface="Arial"/>
                <a:cs typeface="Arial"/>
              </a:rPr>
              <a:t>Direct comments </a:t>
            </a:r>
            <a:r>
              <a:rPr dirty="0" sz="1100">
                <a:solidFill>
                  <a:srgbClr val="0A86FF"/>
                </a:solidFill>
                <a:latin typeface="Arial"/>
                <a:cs typeface="Arial"/>
              </a:rPr>
              <a:t>or</a:t>
            </a:r>
            <a:r>
              <a:rPr dirty="0" sz="1100" spc="-10">
                <a:solidFill>
                  <a:srgbClr val="0A86FF"/>
                </a:solidFill>
                <a:latin typeface="Arial"/>
                <a:cs typeface="Arial"/>
              </a:rPr>
              <a:t> actions, </a:t>
            </a:r>
            <a:r>
              <a:rPr dirty="0" sz="1100" spc="-25">
                <a:solidFill>
                  <a:srgbClr val="0A86FF"/>
                </a:solidFill>
                <a:latin typeface="Arial"/>
                <a:cs typeface="Arial"/>
              </a:rPr>
              <a:t>21%</a:t>
            </a:r>
            <a:endParaRPr sz="1100">
              <a:latin typeface="Arial"/>
              <a:cs typeface="Arial"/>
            </a:endParaRPr>
          </a:p>
        </p:txBody>
      </p:sp>
      <p:sp>
        <p:nvSpPr>
          <p:cNvPr id="11" name="object 11" descr=""/>
          <p:cNvSpPr txBox="1"/>
          <p:nvPr/>
        </p:nvSpPr>
        <p:spPr>
          <a:xfrm>
            <a:off x="5726938" y="3878072"/>
            <a:ext cx="920115" cy="515620"/>
          </a:xfrm>
          <a:prstGeom prst="rect">
            <a:avLst/>
          </a:prstGeom>
        </p:spPr>
        <p:txBody>
          <a:bodyPr wrap="square" lIns="0" tIns="19685" rIns="0" bIns="0" rtlCol="0" vert="horz">
            <a:spAutoFit/>
          </a:bodyPr>
          <a:lstStyle/>
          <a:p>
            <a:pPr algn="ctr" marL="12700" marR="5080" indent="-1270">
              <a:lnSpc>
                <a:spcPct val="96000"/>
              </a:lnSpc>
              <a:spcBef>
                <a:spcPts val="155"/>
              </a:spcBef>
            </a:pPr>
            <a:r>
              <a:rPr dirty="0" sz="1100">
                <a:solidFill>
                  <a:srgbClr val="0A86FF"/>
                </a:solidFill>
                <a:latin typeface="Arial"/>
                <a:cs typeface="Arial"/>
              </a:rPr>
              <a:t>Aggressive</a:t>
            </a:r>
            <a:r>
              <a:rPr dirty="0" sz="1100" spc="-55">
                <a:solidFill>
                  <a:srgbClr val="0A86FF"/>
                </a:solidFill>
                <a:latin typeface="Arial"/>
                <a:cs typeface="Arial"/>
              </a:rPr>
              <a:t> </a:t>
            </a:r>
            <a:r>
              <a:rPr dirty="0" sz="1100" spc="-35">
                <a:solidFill>
                  <a:srgbClr val="0A86FF"/>
                </a:solidFill>
                <a:latin typeface="Arial"/>
                <a:cs typeface="Arial"/>
              </a:rPr>
              <a:t>or </a:t>
            </a:r>
            <a:r>
              <a:rPr dirty="0" sz="1100" spc="-10">
                <a:solidFill>
                  <a:srgbClr val="0A86FF"/>
                </a:solidFill>
                <a:latin typeface="Arial"/>
                <a:cs typeface="Arial"/>
              </a:rPr>
              <a:t>threatening </a:t>
            </a:r>
            <a:r>
              <a:rPr dirty="0" sz="1100">
                <a:solidFill>
                  <a:srgbClr val="0A86FF"/>
                </a:solidFill>
                <a:latin typeface="Arial"/>
                <a:cs typeface="Arial"/>
              </a:rPr>
              <a:t>behaviour,</a:t>
            </a:r>
            <a:r>
              <a:rPr dirty="0" sz="1100" spc="-40">
                <a:solidFill>
                  <a:srgbClr val="0A86FF"/>
                </a:solidFill>
                <a:latin typeface="Arial"/>
                <a:cs typeface="Arial"/>
              </a:rPr>
              <a:t> </a:t>
            </a:r>
            <a:r>
              <a:rPr dirty="0" sz="1100" spc="-25">
                <a:solidFill>
                  <a:srgbClr val="0A86FF"/>
                </a:solidFill>
                <a:latin typeface="Arial"/>
                <a:cs typeface="Arial"/>
              </a:rPr>
              <a:t>9%</a:t>
            </a:r>
            <a:endParaRPr sz="1100">
              <a:latin typeface="Arial"/>
              <a:cs typeface="Arial"/>
            </a:endParaRPr>
          </a:p>
        </p:txBody>
      </p:sp>
      <p:sp>
        <p:nvSpPr>
          <p:cNvPr id="12" name="object 12" descr=""/>
          <p:cNvSpPr txBox="1"/>
          <p:nvPr/>
        </p:nvSpPr>
        <p:spPr>
          <a:xfrm>
            <a:off x="4375530" y="1725930"/>
            <a:ext cx="833119" cy="675640"/>
          </a:xfrm>
          <a:prstGeom prst="rect">
            <a:avLst/>
          </a:prstGeom>
        </p:spPr>
        <p:txBody>
          <a:bodyPr wrap="square" lIns="0" tIns="20320" rIns="0" bIns="0" rtlCol="0" vert="horz">
            <a:spAutoFit/>
          </a:bodyPr>
          <a:lstStyle/>
          <a:p>
            <a:pPr algn="ctr" marL="12065" marR="5080" indent="1270">
              <a:lnSpc>
                <a:spcPct val="95800"/>
              </a:lnSpc>
              <a:spcBef>
                <a:spcPts val="160"/>
              </a:spcBef>
            </a:pPr>
            <a:r>
              <a:rPr dirty="0" sz="1100">
                <a:solidFill>
                  <a:srgbClr val="0A86FF"/>
                </a:solidFill>
                <a:latin typeface="Arial"/>
                <a:cs typeface="Arial"/>
              </a:rPr>
              <a:t>Subtle</a:t>
            </a:r>
            <a:r>
              <a:rPr dirty="0" sz="1100" spc="-35">
                <a:solidFill>
                  <a:srgbClr val="0A86FF"/>
                </a:solidFill>
                <a:latin typeface="Arial"/>
                <a:cs typeface="Arial"/>
              </a:rPr>
              <a:t> </a:t>
            </a:r>
            <a:r>
              <a:rPr dirty="0" sz="1100" spc="-25">
                <a:solidFill>
                  <a:srgbClr val="0A86FF"/>
                </a:solidFill>
                <a:latin typeface="Arial"/>
                <a:cs typeface="Arial"/>
              </a:rPr>
              <a:t>or </a:t>
            </a:r>
            <a:r>
              <a:rPr dirty="0" sz="1100" spc="-10">
                <a:solidFill>
                  <a:srgbClr val="0A86FF"/>
                </a:solidFill>
                <a:latin typeface="Arial"/>
                <a:cs typeface="Arial"/>
              </a:rPr>
              <a:t>underhand </a:t>
            </a:r>
            <a:r>
              <a:rPr dirty="0" sz="1100">
                <a:solidFill>
                  <a:srgbClr val="0A86FF"/>
                </a:solidFill>
                <a:latin typeface="Arial"/>
                <a:cs typeface="Arial"/>
              </a:rPr>
              <a:t>comments</a:t>
            </a:r>
            <a:r>
              <a:rPr dirty="0" sz="1100" spc="-35">
                <a:solidFill>
                  <a:srgbClr val="0A86FF"/>
                </a:solidFill>
                <a:latin typeface="Arial"/>
                <a:cs typeface="Arial"/>
              </a:rPr>
              <a:t> </a:t>
            </a:r>
            <a:r>
              <a:rPr dirty="0" sz="1100" spc="-25">
                <a:solidFill>
                  <a:srgbClr val="0A86FF"/>
                </a:solidFill>
                <a:latin typeface="Arial"/>
                <a:cs typeface="Arial"/>
              </a:rPr>
              <a:t>or </a:t>
            </a:r>
            <a:r>
              <a:rPr dirty="0" sz="1100">
                <a:solidFill>
                  <a:srgbClr val="0A86FF"/>
                </a:solidFill>
                <a:latin typeface="Arial"/>
                <a:cs typeface="Arial"/>
              </a:rPr>
              <a:t>actions,</a:t>
            </a:r>
            <a:r>
              <a:rPr dirty="0" sz="1100" spc="-50">
                <a:solidFill>
                  <a:srgbClr val="0A86FF"/>
                </a:solidFill>
                <a:latin typeface="Arial"/>
                <a:cs typeface="Arial"/>
              </a:rPr>
              <a:t> </a:t>
            </a:r>
            <a:r>
              <a:rPr dirty="0" sz="1100" spc="-25">
                <a:solidFill>
                  <a:srgbClr val="0A86FF"/>
                </a:solidFill>
                <a:latin typeface="Arial"/>
                <a:cs typeface="Arial"/>
              </a:rPr>
              <a:t>70%</a:t>
            </a:r>
            <a:endParaRPr sz="1100">
              <a:latin typeface="Arial"/>
              <a:cs typeface="Arial"/>
            </a:endParaRPr>
          </a:p>
        </p:txBody>
      </p:sp>
      <p:sp>
        <p:nvSpPr>
          <p:cNvPr id="13" name="object 13" descr=""/>
          <p:cNvSpPr txBox="1"/>
          <p:nvPr/>
        </p:nvSpPr>
        <p:spPr>
          <a:xfrm>
            <a:off x="358546" y="1643888"/>
            <a:ext cx="371475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Arial"/>
                <a:cs typeface="Arial"/>
              </a:rPr>
              <a:t>Examples</a:t>
            </a:r>
            <a:r>
              <a:rPr dirty="0" sz="1400" spc="-5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of</a:t>
            </a:r>
            <a:r>
              <a:rPr dirty="0" sz="1400" spc="-5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perceived</a:t>
            </a:r>
            <a:r>
              <a:rPr dirty="0" sz="1400" spc="-6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discrimination</a:t>
            </a:r>
            <a:r>
              <a:rPr dirty="0" sz="1400" spc="-80">
                <a:latin typeface="Arial"/>
                <a:cs typeface="Arial"/>
              </a:rPr>
              <a:t> </a:t>
            </a:r>
            <a:r>
              <a:rPr dirty="0" sz="1400" spc="-10">
                <a:latin typeface="Arial"/>
                <a:cs typeface="Arial"/>
              </a:rPr>
              <a:t>included:</a:t>
            </a:r>
            <a:endParaRPr sz="1400">
              <a:latin typeface="Arial"/>
              <a:cs typeface="Arial"/>
            </a:endParaRPr>
          </a:p>
        </p:txBody>
      </p:sp>
      <p:sp>
        <p:nvSpPr>
          <p:cNvPr id="14" name="object 14" descr=""/>
          <p:cNvSpPr txBox="1"/>
          <p:nvPr/>
        </p:nvSpPr>
        <p:spPr>
          <a:xfrm>
            <a:off x="358546" y="2070608"/>
            <a:ext cx="3172460" cy="152019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93675" indent="-181610">
              <a:lnSpc>
                <a:spcPct val="100000"/>
              </a:lnSpc>
              <a:spcBef>
                <a:spcPts val="100"/>
              </a:spcBef>
              <a:buChar char="•"/>
              <a:tabLst>
                <a:tab pos="194310" algn="l"/>
              </a:tabLst>
            </a:pPr>
            <a:r>
              <a:rPr dirty="0" sz="1400">
                <a:latin typeface="Arial"/>
                <a:cs typeface="Arial"/>
              </a:rPr>
              <a:t>racial</a:t>
            </a:r>
            <a:r>
              <a:rPr dirty="0" sz="1400" spc="-4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slurs</a:t>
            </a:r>
            <a:r>
              <a:rPr dirty="0" sz="1400" spc="-2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/</a:t>
            </a:r>
            <a:r>
              <a:rPr dirty="0" sz="1400" spc="-20">
                <a:latin typeface="Arial"/>
                <a:cs typeface="Arial"/>
              </a:rPr>
              <a:t> </a:t>
            </a:r>
            <a:r>
              <a:rPr dirty="0" sz="1400" spc="-10">
                <a:latin typeface="Arial"/>
                <a:cs typeface="Arial"/>
              </a:rPr>
              <a:t>stereotyping</a:t>
            </a:r>
            <a:endParaRPr sz="1400">
              <a:latin typeface="Arial"/>
              <a:cs typeface="Arial"/>
            </a:endParaRPr>
          </a:p>
          <a:p>
            <a:pPr marL="193675" indent="-181610">
              <a:lnSpc>
                <a:spcPct val="100000"/>
              </a:lnSpc>
              <a:spcBef>
                <a:spcPts val="5"/>
              </a:spcBef>
              <a:buChar char="•"/>
              <a:tabLst>
                <a:tab pos="194310" algn="l"/>
              </a:tabLst>
            </a:pPr>
            <a:r>
              <a:rPr dirty="0" sz="1400">
                <a:latin typeface="Arial"/>
                <a:cs typeface="Arial"/>
              </a:rPr>
              <a:t>being</a:t>
            </a:r>
            <a:r>
              <a:rPr dirty="0" sz="1400" spc="-25">
                <a:latin typeface="Arial"/>
                <a:cs typeface="Arial"/>
              </a:rPr>
              <a:t> </a:t>
            </a:r>
            <a:r>
              <a:rPr dirty="0" sz="1400" spc="-10">
                <a:latin typeface="Arial"/>
                <a:cs typeface="Arial"/>
              </a:rPr>
              <a:t>undermined</a:t>
            </a:r>
            <a:r>
              <a:rPr dirty="0" sz="1400" spc="-5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or</a:t>
            </a:r>
            <a:r>
              <a:rPr dirty="0" sz="1400" spc="-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put</a:t>
            </a:r>
            <a:r>
              <a:rPr dirty="0" sz="1400" spc="-10">
                <a:latin typeface="Arial"/>
                <a:cs typeface="Arial"/>
              </a:rPr>
              <a:t> </a:t>
            </a:r>
            <a:r>
              <a:rPr dirty="0" sz="1400" spc="-20">
                <a:latin typeface="Arial"/>
                <a:cs typeface="Arial"/>
              </a:rPr>
              <a:t>down</a:t>
            </a:r>
            <a:endParaRPr sz="1400">
              <a:latin typeface="Arial"/>
              <a:cs typeface="Arial"/>
            </a:endParaRPr>
          </a:p>
          <a:p>
            <a:pPr marL="193675" indent="-181610">
              <a:lnSpc>
                <a:spcPct val="100000"/>
              </a:lnSpc>
              <a:buChar char="•"/>
              <a:tabLst>
                <a:tab pos="194310" algn="l"/>
              </a:tabLst>
            </a:pPr>
            <a:r>
              <a:rPr dirty="0" sz="1400">
                <a:latin typeface="Arial"/>
                <a:cs typeface="Arial"/>
              </a:rPr>
              <a:t>not</a:t>
            </a:r>
            <a:r>
              <a:rPr dirty="0" sz="1400" spc="-4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being</a:t>
            </a:r>
            <a:r>
              <a:rPr dirty="0" sz="1400" spc="-5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listened</a:t>
            </a:r>
            <a:r>
              <a:rPr dirty="0" sz="1400" spc="-5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to,</a:t>
            </a:r>
            <a:r>
              <a:rPr dirty="0" sz="1400" spc="-4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treated</a:t>
            </a:r>
            <a:r>
              <a:rPr dirty="0" sz="1400" spc="-60">
                <a:latin typeface="Arial"/>
                <a:cs typeface="Arial"/>
              </a:rPr>
              <a:t> </a:t>
            </a:r>
            <a:r>
              <a:rPr dirty="0" sz="1400" spc="-20">
                <a:latin typeface="Arial"/>
                <a:cs typeface="Arial"/>
              </a:rPr>
              <a:t>with</a:t>
            </a:r>
            <a:endParaRPr sz="1400">
              <a:latin typeface="Arial"/>
              <a:cs typeface="Arial"/>
            </a:endParaRPr>
          </a:p>
          <a:p>
            <a:pPr marL="193675">
              <a:lnSpc>
                <a:spcPct val="100000"/>
              </a:lnSpc>
            </a:pPr>
            <a:r>
              <a:rPr dirty="0" sz="1400">
                <a:latin typeface="Arial"/>
                <a:cs typeface="Arial"/>
              </a:rPr>
              <a:t>respect</a:t>
            </a:r>
            <a:r>
              <a:rPr dirty="0" sz="1400" spc="-4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or</a:t>
            </a:r>
            <a:r>
              <a:rPr dirty="0" sz="1400" spc="-25">
                <a:latin typeface="Arial"/>
                <a:cs typeface="Arial"/>
              </a:rPr>
              <a:t> </a:t>
            </a:r>
            <a:r>
              <a:rPr dirty="0" sz="1400" spc="-10">
                <a:latin typeface="Arial"/>
                <a:cs typeface="Arial"/>
              </a:rPr>
              <a:t>promoted</a:t>
            </a:r>
            <a:endParaRPr sz="1400">
              <a:latin typeface="Arial"/>
              <a:cs typeface="Arial"/>
            </a:endParaRPr>
          </a:p>
          <a:p>
            <a:pPr marL="193675" indent="-181610">
              <a:lnSpc>
                <a:spcPct val="100000"/>
              </a:lnSpc>
              <a:buChar char="•"/>
              <a:tabLst>
                <a:tab pos="194310" algn="l"/>
              </a:tabLst>
            </a:pPr>
            <a:r>
              <a:rPr dirty="0" sz="1400">
                <a:latin typeface="Arial"/>
                <a:cs typeface="Arial"/>
              </a:rPr>
              <a:t>patients</a:t>
            </a:r>
            <a:r>
              <a:rPr dirty="0" sz="1400" spc="-6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wanting</a:t>
            </a:r>
            <a:r>
              <a:rPr dirty="0" sz="1400" spc="-4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to</a:t>
            </a:r>
            <a:r>
              <a:rPr dirty="0" sz="1400" spc="-4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see</a:t>
            </a:r>
            <a:r>
              <a:rPr dirty="0" sz="1400" spc="-4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someone</a:t>
            </a:r>
            <a:r>
              <a:rPr dirty="0" sz="1400" spc="-60">
                <a:latin typeface="Arial"/>
                <a:cs typeface="Arial"/>
              </a:rPr>
              <a:t> </a:t>
            </a:r>
            <a:r>
              <a:rPr dirty="0" sz="1400" spc="-20">
                <a:latin typeface="Arial"/>
                <a:cs typeface="Arial"/>
              </a:rPr>
              <a:t>else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4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dirty="0" sz="1400">
                <a:solidFill>
                  <a:srgbClr val="AD2373"/>
                </a:solidFill>
                <a:latin typeface="Arial"/>
                <a:cs typeface="Arial"/>
              </a:rPr>
              <a:t>People</a:t>
            </a:r>
            <a:r>
              <a:rPr dirty="0" sz="1400" spc="-30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AD2373"/>
                </a:solidFill>
                <a:latin typeface="Arial"/>
                <a:cs typeface="Arial"/>
              </a:rPr>
              <a:t>said</a:t>
            </a:r>
            <a:r>
              <a:rPr dirty="0" sz="1400" spc="-30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AD2373"/>
                </a:solidFill>
                <a:latin typeface="Arial"/>
                <a:cs typeface="Arial"/>
              </a:rPr>
              <a:t>this</a:t>
            </a:r>
            <a:r>
              <a:rPr dirty="0" sz="1400" spc="-35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AD2373"/>
                </a:solidFill>
                <a:latin typeface="Arial"/>
                <a:cs typeface="Arial"/>
              </a:rPr>
              <a:t>led</a:t>
            </a:r>
            <a:r>
              <a:rPr dirty="0" sz="1400" spc="-20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AD2373"/>
                </a:solidFill>
                <a:latin typeface="Arial"/>
                <a:cs typeface="Arial"/>
              </a:rPr>
              <a:t>them</a:t>
            </a:r>
            <a:r>
              <a:rPr dirty="0" sz="1400" spc="-45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400" spc="-25">
                <a:solidFill>
                  <a:srgbClr val="AD2373"/>
                </a:solidFill>
                <a:latin typeface="Arial"/>
                <a:cs typeface="Arial"/>
              </a:rPr>
              <a:t>to:</a:t>
            </a:r>
            <a:endParaRPr sz="1400">
              <a:latin typeface="Arial"/>
              <a:cs typeface="Arial"/>
            </a:endParaRPr>
          </a:p>
        </p:txBody>
      </p:sp>
      <p:sp>
        <p:nvSpPr>
          <p:cNvPr id="15" name="object 15" descr=""/>
          <p:cNvSpPr txBox="1"/>
          <p:nvPr/>
        </p:nvSpPr>
        <p:spPr>
          <a:xfrm>
            <a:off x="358546" y="3778097"/>
            <a:ext cx="3667125" cy="6661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93675" indent="-181610">
              <a:lnSpc>
                <a:spcPct val="100000"/>
              </a:lnSpc>
              <a:spcBef>
                <a:spcPts val="100"/>
              </a:spcBef>
              <a:buChar char="•"/>
              <a:tabLst>
                <a:tab pos="194310" algn="l"/>
              </a:tabLst>
            </a:pPr>
            <a:r>
              <a:rPr dirty="0" sz="1400">
                <a:solidFill>
                  <a:srgbClr val="AD2373"/>
                </a:solidFill>
                <a:latin typeface="Arial"/>
                <a:cs typeface="Arial"/>
              </a:rPr>
              <a:t>feel</a:t>
            </a:r>
            <a:r>
              <a:rPr dirty="0" sz="1400" spc="10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400" spc="-10">
                <a:solidFill>
                  <a:srgbClr val="AD2373"/>
                </a:solidFill>
                <a:latin typeface="Arial"/>
                <a:cs typeface="Arial"/>
              </a:rPr>
              <a:t>undervalued, unsupported,</a:t>
            </a:r>
            <a:r>
              <a:rPr dirty="0" sz="1400" spc="-15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400" spc="-10">
                <a:solidFill>
                  <a:srgbClr val="AD2373"/>
                </a:solidFill>
                <a:latin typeface="Arial"/>
                <a:cs typeface="Arial"/>
              </a:rPr>
              <a:t>demoralised</a:t>
            </a:r>
            <a:endParaRPr sz="1400">
              <a:latin typeface="Arial"/>
              <a:cs typeface="Arial"/>
            </a:endParaRPr>
          </a:p>
          <a:p>
            <a:pPr marL="193675" indent="-181610">
              <a:lnSpc>
                <a:spcPct val="100000"/>
              </a:lnSpc>
              <a:spcBef>
                <a:spcPts val="5"/>
              </a:spcBef>
              <a:buChar char="•"/>
              <a:tabLst>
                <a:tab pos="194310" algn="l"/>
              </a:tabLst>
            </a:pPr>
            <a:r>
              <a:rPr dirty="0" sz="1400">
                <a:solidFill>
                  <a:srgbClr val="AD2373"/>
                </a:solidFill>
                <a:latin typeface="Arial"/>
                <a:cs typeface="Arial"/>
              </a:rPr>
              <a:t>have</a:t>
            </a:r>
            <a:r>
              <a:rPr dirty="0" sz="1400" spc="-45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AD2373"/>
                </a:solidFill>
                <a:latin typeface="Arial"/>
                <a:cs typeface="Arial"/>
              </a:rPr>
              <a:t>significant</a:t>
            </a:r>
            <a:r>
              <a:rPr dirty="0" sz="1400" spc="-75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AD2373"/>
                </a:solidFill>
                <a:latin typeface="Arial"/>
                <a:cs typeface="Arial"/>
              </a:rPr>
              <a:t>mental</a:t>
            </a:r>
            <a:r>
              <a:rPr dirty="0" sz="1400" spc="-50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AD2373"/>
                </a:solidFill>
                <a:latin typeface="Arial"/>
                <a:cs typeface="Arial"/>
              </a:rPr>
              <a:t>health</a:t>
            </a:r>
            <a:r>
              <a:rPr dirty="0" sz="1400" spc="-55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400" spc="-10">
                <a:solidFill>
                  <a:srgbClr val="AD2373"/>
                </a:solidFill>
                <a:latin typeface="Arial"/>
                <a:cs typeface="Arial"/>
              </a:rPr>
              <a:t>concerns</a:t>
            </a:r>
            <a:endParaRPr sz="1400">
              <a:latin typeface="Arial"/>
              <a:cs typeface="Arial"/>
            </a:endParaRPr>
          </a:p>
          <a:p>
            <a:pPr marL="193675" indent="-181610">
              <a:lnSpc>
                <a:spcPct val="100000"/>
              </a:lnSpc>
              <a:buChar char="•"/>
              <a:tabLst>
                <a:tab pos="194310" algn="l"/>
              </a:tabLst>
            </a:pPr>
            <a:r>
              <a:rPr dirty="0" sz="1400">
                <a:solidFill>
                  <a:srgbClr val="AD2373"/>
                </a:solidFill>
                <a:latin typeface="Arial"/>
                <a:cs typeface="Arial"/>
              </a:rPr>
              <a:t>leave</a:t>
            </a:r>
            <a:r>
              <a:rPr dirty="0" sz="1400" spc="-25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AD2373"/>
                </a:solidFill>
                <a:latin typeface="Arial"/>
                <a:cs typeface="Arial"/>
              </a:rPr>
              <a:t>the</a:t>
            </a:r>
            <a:r>
              <a:rPr dirty="0" sz="1400" spc="-30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AD2373"/>
                </a:solidFill>
                <a:latin typeface="Arial"/>
                <a:cs typeface="Arial"/>
              </a:rPr>
              <a:t>job</a:t>
            </a:r>
            <a:r>
              <a:rPr dirty="0" sz="1400" spc="-20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AD2373"/>
                </a:solidFill>
                <a:latin typeface="Arial"/>
                <a:cs typeface="Arial"/>
              </a:rPr>
              <a:t>or</a:t>
            </a:r>
            <a:r>
              <a:rPr dirty="0" sz="1400" spc="-30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AD2373"/>
                </a:solidFill>
                <a:latin typeface="Arial"/>
                <a:cs typeface="Arial"/>
              </a:rPr>
              <a:t>go</a:t>
            </a:r>
            <a:r>
              <a:rPr dirty="0" sz="1400" spc="-20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AD2373"/>
                </a:solidFill>
                <a:latin typeface="Arial"/>
                <a:cs typeface="Arial"/>
              </a:rPr>
              <a:t>on</a:t>
            </a:r>
            <a:r>
              <a:rPr dirty="0" sz="1400" spc="-30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AD2373"/>
                </a:solidFill>
                <a:latin typeface="Arial"/>
                <a:cs typeface="Arial"/>
              </a:rPr>
              <a:t>sick</a:t>
            </a:r>
            <a:r>
              <a:rPr dirty="0" sz="1400" spc="-35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400" spc="-10">
                <a:solidFill>
                  <a:srgbClr val="AD2373"/>
                </a:solidFill>
                <a:latin typeface="Arial"/>
                <a:cs typeface="Arial"/>
              </a:rPr>
              <a:t>leave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47268" y="305815"/>
            <a:ext cx="5313045" cy="513715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Examples</a:t>
            </a:r>
            <a:r>
              <a:rPr dirty="0" spc="-20"/>
              <a:t> </a:t>
            </a:r>
            <a:r>
              <a:rPr dirty="0"/>
              <a:t>of</a:t>
            </a:r>
            <a:r>
              <a:rPr dirty="0" spc="-20"/>
              <a:t> </a:t>
            </a:r>
            <a:r>
              <a:rPr dirty="0" spc="-10"/>
              <a:t>discrimination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358546" y="1039113"/>
            <a:ext cx="6256020" cy="322770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 marR="198755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“Hardly</a:t>
            </a:r>
            <a:r>
              <a:rPr dirty="0" sz="1400" spc="-45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any</a:t>
            </a:r>
            <a:r>
              <a:rPr dirty="0" sz="1400" spc="-3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BAME</a:t>
            </a:r>
            <a:r>
              <a:rPr dirty="0" sz="1400" spc="-15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staff</a:t>
            </a:r>
            <a:r>
              <a:rPr dirty="0" sz="1400" spc="-5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in</a:t>
            </a:r>
            <a:r>
              <a:rPr dirty="0" sz="1400" spc="-25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certain</a:t>
            </a:r>
            <a:r>
              <a:rPr dirty="0" sz="1400" spc="-65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roles</a:t>
            </a:r>
            <a:r>
              <a:rPr dirty="0" sz="1400" spc="-45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and</a:t>
            </a:r>
            <a:r>
              <a:rPr dirty="0" sz="1400" spc="-35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at</a:t>
            </a:r>
            <a:r>
              <a:rPr dirty="0" sz="1400" spc="-35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higher</a:t>
            </a:r>
            <a:r>
              <a:rPr dirty="0" sz="1400" spc="-35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levels</a:t>
            </a:r>
            <a:r>
              <a:rPr dirty="0" sz="1400" spc="-2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despite</a:t>
            </a:r>
            <a:r>
              <a:rPr dirty="0" sz="1400" spc="-6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 spc="-10">
                <a:solidFill>
                  <a:srgbClr val="005EB8"/>
                </a:solidFill>
                <a:latin typeface="Arial"/>
                <a:cs typeface="Arial"/>
              </a:rPr>
              <a:t>people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trying.</a:t>
            </a:r>
            <a:r>
              <a:rPr dirty="0" sz="1400" spc="-4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I</a:t>
            </a:r>
            <a:r>
              <a:rPr dirty="0" sz="1400" spc="-25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feel</a:t>
            </a:r>
            <a:r>
              <a:rPr dirty="0" sz="1400" spc="-5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less</a:t>
            </a:r>
            <a:r>
              <a:rPr dirty="0" sz="1400" spc="-35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confident</a:t>
            </a:r>
            <a:r>
              <a:rPr dirty="0" sz="1400" spc="-65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in</a:t>
            </a:r>
            <a:r>
              <a:rPr dirty="0" sz="1400" spc="-3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speaking</a:t>
            </a:r>
            <a:r>
              <a:rPr dirty="0" sz="1400" spc="-65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at</a:t>
            </a:r>
            <a:r>
              <a:rPr dirty="0" sz="1400" spc="-35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meetings</a:t>
            </a:r>
            <a:r>
              <a:rPr dirty="0" sz="1400" spc="-55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as</a:t>
            </a:r>
            <a:r>
              <a:rPr dirty="0" sz="1400" spc="-35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fear</a:t>
            </a:r>
            <a:r>
              <a:rPr dirty="0" sz="1400" spc="-4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I</a:t>
            </a:r>
            <a:r>
              <a:rPr dirty="0" sz="1400" spc="-35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would</a:t>
            </a:r>
            <a:r>
              <a:rPr dirty="0" sz="1400" spc="-15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 spc="-25">
                <a:solidFill>
                  <a:srgbClr val="005EB8"/>
                </a:solidFill>
                <a:latin typeface="Arial"/>
                <a:cs typeface="Arial"/>
              </a:rPr>
              <a:t>say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something</a:t>
            </a:r>
            <a:r>
              <a:rPr dirty="0" sz="1400" spc="-7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that</a:t>
            </a:r>
            <a:r>
              <a:rPr dirty="0" sz="1400" spc="-45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will prove</a:t>
            </a:r>
            <a:r>
              <a:rPr dirty="0" sz="1400" spc="-25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to</a:t>
            </a:r>
            <a:r>
              <a:rPr dirty="0" sz="1400" spc="-35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people</a:t>
            </a:r>
            <a:r>
              <a:rPr dirty="0" sz="1400" spc="-5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that</a:t>
            </a:r>
            <a:r>
              <a:rPr dirty="0" sz="1400" spc="-45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they</a:t>
            </a:r>
            <a:r>
              <a:rPr dirty="0" sz="1400" spc="-4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are</a:t>
            </a:r>
            <a:r>
              <a:rPr dirty="0" sz="1400" spc="-35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right</a:t>
            </a:r>
            <a:r>
              <a:rPr dirty="0" sz="1400" spc="-45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in</a:t>
            </a:r>
            <a:r>
              <a:rPr dirty="0" sz="1400" spc="-25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saying</a:t>
            </a:r>
            <a:r>
              <a:rPr dirty="0" sz="1400" spc="-25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I</a:t>
            </a:r>
            <a:r>
              <a:rPr dirty="0" sz="1400" spc="-2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am</a:t>
            </a:r>
            <a:r>
              <a:rPr dirty="0" sz="1400" spc="-4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not</a:t>
            </a:r>
            <a:r>
              <a:rPr dirty="0" sz="1400" spc="-25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 spc="-20">
                <a:solidFill>
                  <a:srgbClr val="005EB8"/>
                </a:solidFill>
                <a:latin typeface="Arial"/>
                <a:cs typeface="Arial"/>
              </a:rPr>
              <a:t>good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enough.</a:t>
            </a:r>
            <a:r>
              <a:rPr dirty="0" sz="1400" spc="-65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I</a:t>
            </a:r>
            <a:r>
              <a:rPr dirty="0" sz="1400" spc="-2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am</a:t>
            </a:r>
            <a:r>
              <a:rPr dirty="0" sz="1400" spc="-35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005EB8"/>
                </a:solidFill>
                <a:latin typeface="Arial"/>
                <a:cs typeface="Arial"/>
              </a:rPr>
              <a:t>constantly</a:t>
            </a:r>
            <a:r>
              <a:rPr dirty="0" sz="1400" spc="-55" b="1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005EB8"/>
                </a:solidFill>
                <a:latin typeface="Arial"/>
                <a:cs typeface="Arial"/>
              </a:rPr>
              <a:t>in</a:t>
            </a:r>
            <a:r>
              <a:rPr dirty="0" sz="1400" spc="-40" b="1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005EB8"/>
                </a:solidFill>
                <a:latin typeface="Arial"/>
                <a:cs typeface="Arial"/>
              </a:rPr>
              <a:t>fear</a:t>
            </a:r>
            <a:r>
              <a:rPr dirty="0" sz="1400" spc="-20" b="1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that</a:t>
            </a:r>
            <a:r>
              <a:rPr dirty="0" sz="1400" spc="-4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I</a:t>
            </a:r>
            <a:r>
              <a:rPr dirty="0" sz="1400" spc="-2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will be</a:t>
            </a:r>
            <a:r>
              <a:rPr dirty="0" sz="1400" spc="-35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let</a:t>
            </a:r>
            <a:r>
              <a:rPr dirty="0" sz="1400" spc="-3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go</a:t>
            </a:r>
            <a:r>
              <a:rPr dirty="0" sz="1400" spc="-2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because</a:t>
            </a:r>
            <a:r>
              <a:rPr dirty="0" sz="1400" spc="-6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they</a:t>
            </a:r>
            <a:r>
              <a:rPr dirty="0" sz="1400" spc="-4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will</a:t>
            </a:r>
            <a:r>
              <a:rPr dirty="0" sz="1400" spc="-5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 spc="-20">
                <a:solidFill>
                  <a:srgbClr val="005EB8"/>
                </a:solidFill>
                <a:latin typeface="Arial"/>
                <a:cs typeface="Arial"/>
              </a:rPr>
              <a:t>find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someone</a:t>
            </a:r>
            <a:r>
              <a:rPr dirty="0" sz="1400" spc="-55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 spc="-10">
                <a:solidFill>
                  <a:srgbClr val="005EB8"/>
                </a:solidFill>
                <a:latin typeface="Arial"/>
                <a:cs typeface="Arial"/>
              </a:rPr>
              <a:t>better.</a:t>
            </a:r>
            <a:r>
              <a:rPr dirty="0" sz="1400" spc="-55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I</a:t>
            </a:r>
            <a:r>
              <a:rPr dirty="0" sz="1400" spc="-1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feel</a:t>
            </a:r>
            <a:r>
              <a:rPr dirty="0" sz="1400" spc="-3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 spc="-10">
                <a:solidFill>
                  <a:srgbClr val="005EB8"/>
                </a:solidFill>
                <a:latin typeface="Arial"/>
                <a:cs typeface="Arial"/>
              </a:rPr>
              <a:t>unsupported</a:t>
            </a:r>
            <a:r>
              <a:rPr dirty="0" sz="1400" spc="-5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and</a:t>
            </a:r>
            <a:r>
              <a:rPr dirty="0" sz="1400" spc="-25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cannot</a:t>
            </a:r>
            <a:r>
              <a:rPr dirty="0" sz="1400" spc="-45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ask</a:t>
            </a:r>
            <a:r>
              <a:rPr dirty="0" sz="1400" spc="-25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for</a:t>
            </a:r>
            <a:r>
              <a:rPr dirty="0" sz="1400" spc="-25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help</a:t>
            </a:r>
            <a:r>
              <a:rPr dirty="0" sz="1400" spc="-25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in</a:t>
            </a:r>
            <a:r>
              <a:rPr dirty="0" sz="1400" spc="-2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fear</a:t>
            </a:r>
            <a:r>
              <a:rPr dirty="0" sz="1400" spc="-35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of</a:t>
            </a:r>
            <a:r>
              <a:rPr dirty="0" sz="1400" spc="-2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 spc="-10">
                <a:solidFill>
                  <a:srgbClr val="005EB8"/>
                </a:solidFill>
                <a:latin typeface="Arial"/>
                <a:cs typeface="Arial"/>
              </a:rPr>
              <a:t>being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seen</a:t>
            </a:r>
            <a:r>
              <a:rPr dirty="0" sz="1400" spc="-45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as</a:t>
            </a:r>
            <a:r>
              <a:rPr dirty="0" sz="1400" spc="-10">
                <a:solidFill>
                  <a:srgbClr val="005EB8"/>
                </a:solidFill>
                <a:latin typeface="Arial"/>
                <a:cs typeface="Arial"/>
              </a:rPr>
              <a:t> useless.”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45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  <a:spcBef>
                <a:spcPts val="5"/>
              </a:spcBef>
            </a:pPr>
            <a:r>
              <a:rPr dirty="0" sz="1400">
                <a:solidFill>
                  <a:srgbClr val="AD2373"/>
                </a:solidFill>
                <a:latin typeface="Arial"/>
                <a:cs typeface="Arial"/>
              </a:rPr>
              <a:t>“My</a:t>
            </a:r>
            <a:r>
              <a:rPr dirty="0" sz="1400" spc="-30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AD2373"/>
                </a:solidFill>
                <a:latin typeface="Arial"/>
                <a:cs typeface="Arial"/>
              </a:rPr>
              <a:t>boss</a:t>
            </a:r>
            <a:r>
              <a:rPr dirty="0" sz="1400" spc="-40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AD2373"/>
                </a:solidFill>
                <a:latin typeface="Arial"/>
                <a:cs typeface="Arial"/>
              </a:rPr>
              <a:t>treated</a:t>
            </a:r>
            <a:r>
              <a:rPr dirty="0" sz="1400" spc="-55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AD2373"/>
                </a:solidFill>
                <a:latin typeface="Arial"/>
                <a:cs typeface="Arial"/>
              </a:rPr>
              <a:t>me</a:t>
            </a:r>
            <a:r>
              <a:rPr dirty="0" sz="1400" spc="-25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AD2373"/>
                </a:solidFill>
                <a:latin typeface="Arial"/>
                <a:cs typeface="Arial"/>
              </a:rPr>
              <a:t>badly</a:t>
            </a:r>
            <a:r>
              <a:rPr dirty="0" sz="1400" spc="-35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AD2373"/>
                </a:solidFill>
                <a:latin typeface="Arial"/>
                <a:cs typeface="Arial"/>
              </a:rPr>
              <a:t>and</a:t>
            </a:r>
            <a:r>
              <a:rPr dirty="0" sz="1400" spc="-40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AD2373"/>
                </a:solidFill>
                <a:latin typeface="Arial"/>
                <a:cs typeface="Arial"/>
              </a:rPr>
              <a:t>got</a:t>
            </a:r>
            <a:r>
              <a:rPr dirty="0" sz="1400" spc="-30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AD2373"/>
                </a:solidFill>
                <a:latin typeface="Arial"/>
                <a:cs typeface="Arial"/>
              </a:rPr>
              <a:t>rid</a:t>
            </a:r>
            <a:r>
              <a:rPr dirty="0" sz="1400" spc="-35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AD2373"/>
                </a:solidFill>
                <a:latin typeface="Arial"/>
                <a:cs typeface="Arial"/>
              </a:rPr>
              <a:t>of</a:t>
            </a:r>
            <a:r>
              <a:rPr dirty="0" sz="1400" spc="-15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AD2373"/>
                </a:solidFill>
                <a:latin typeface="Arial"/>
                <a:cs typeface="Arial"/>
              </a:rPr>
              <a:t>me</a:t>
            </a:r>
            <a:r>
              <a:rPr dirty="0" sz="1400" spc="-30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AD2373"/>
                </a:solidFill>
                <a:latin typeface="Arial"/>
                <a:cs typeface="Arial"/>
              </a:rPr>
              <a:t>and</a:t>
            </a:r>
            <a:r>
              <a:rPr dirty="0" sz="1400" spc="-40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AD2373"/>
                </a:solidFill>
                <a:latin typeface="Arial"/>
                <a:cs typeface="Arial"/>
              </a:rPr>
              <a:t>replaced</a:t>
            </a:r>
            <a:r>
              <a:rPr dirty="0" sz="1400" spc="-55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AD2373"/>
                </a:solidFill>
                <a:latin typeface="Arial"/>
                <a:cs typeface="Arial"/>
              </a:rPr>
              <a:t>me</a:t>
            </a:r>
            <a:r>
              <a:rPr dirty="0" sz="1400" spc="-25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AD2373"/>
                </a:solidFill>
                <a:latin typeface="Arial"/>
                <a:cs typeface="Arial"/>
              </a:rPr>
              <a:t>with</a:t>
            </a:r>
            <a:r>
              <a:rPr dirty="0" sz="1400" spc="-10">
                <a:solidFill>
                  <a:srgbClr val="AD2373"/>
                </a:solidFill>
                <a:latin typeface="Arial"/>
                <a:cs typeface="Arial"/>
              </a:rPr>
              <a:t> newly </a:t>
            </a:r>
            <a:r>
              <a:rPr dirty="0" sz="1400">
                <a:solidFill>
                  <a:srgbClr val="AD2373"/>
                </a:solidFill>
                <a:latin typeface="Arial"/>
                <a:cs typeface="Arial"/>
              </a:rPr>
              <a:t>qualified</a:t>
            </a:r>
            <a:r>
              <a:rPr dirty="0" sz="1400" spc="-40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AD2373"/>
                </a:solidFill>
                <a:latin typeface="Arial"/>
                <a:cs typeface="Arial"/>
              </a:rPr>
              <a:t>nurses</a:t>
            </a:r>
            <a:r>
              <a:rPr dirty="0" sz="1400" spc="-50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AD2373"/>
                </a:solidFill>
                <a:latin typeface="Arial"/>
                <a:cs typeface="Arial"/>
              </a:rPr>
              <a:t>due</a:t>
            </a:r>
            <a:r>
              <a:rPr dirty="0" sz="1400" spc="-30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AD2373"/>
                </a:solidFill>
                <a:latin typeface="Arial"/>
                <a:cs typeface="Arial"/>
              </a:rPr>
              <a:t>to</a:t>
            </a:r>
            <a:r>
              <a:rPr dirty="0" sz="1400" spc="-30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AD2373"/>
                </a:solidFill>
                <a:latin typeface="Arial"/>
                <a:cs typeface="Arial"/>
              </a:rPr>
              <a:t>my</a:t>
            </a:r>
            <a:r>
              <a:rPr dirty="0" sz="1400" spc="-15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AD2373"/>
                </a:solidFill>
                <a:latin typeface="Arial"/>
                <a:cs typeface="Arial"/>
              </a:rPr>
              <a:t>religious</a:t>
            </a:r>
            <a:r>
              <a:rPr dirty="0" sz="1400" spc="-50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AD2373"/>
                </a:solidFill>
                <a:latin typeface="Arial"/>
                <a:cs typeface="Arial"/>
              </a:rPr>
              <a:t>and</a:t>
            </a:r>
            <a:r>
              <a:rPr dirty="0" sz="1400" spc="-30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AD2373"/>
                </a:solidFill>
                <a:latin typeface="Arial"/>
                <a:cs typeface="Arial"/>
              </a:rPr>
              <a:t>ethnic</a:t>
            </a:r>
            <a:r>
              <a:rPr dirty="0" sz="1400" spc="-40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400" spc="-10">
                <a:solidFill>
                  <a:srgbClr val="AD2373"/>
                </a:solidFill>
                <a:latin typeface="Arial"/>
                <a:cs typeface="Arial"/>
              </a:rPr>
              <a:t>background.</a:t>
            </a:r>
            <a:r>
              <a:rPr dirty="0" sz="1400" spc="-50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AD2373"/>
                </a:solidFill>
                <a:latin typeface="Arial"/>
                <a:cs typeface="Arial"/>
              </a:rPr>
              <a:t>I</a:t>
            </a:r>
            <a:r>
              <a:rPr dirty="0" sz="1400" spc="-25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AD2373"/>
                </a:solidFill>
                <a:latin typeface="Arial"/>
                <a:cs typeface="Arial"/>
              </a:rPr>
              <a:t>approached</a:t>
            </a:r>
            <a:r>
              <a:rPr dirty="0" sz="1400" spc="-50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400" spc="-25">
                <a:solidFill>
                  <a:srgbClr val="AD2373"/>
                </a:solidFill>
                <a:latin typeface="Arial"/>
                <a:cs typeface="Arial"/>
              </a:rPr>
              <a:t>the </a:t>
            </a:r>
            <a:r>
              <a:rPr dirty="0" sz="1400">
                <a:solidFill>
                  <a:srgbClr val="AD2373"/>
                </a:solidFill>
                <a:latin typeface="Arial"/>
                <a:cs typeface="Arial"/>
              </a:rPr>
              <a:t>lead</a:t>
            </a:r>
            <a:r>
              <a:rPr dirty="0" sz="1400" spc="-40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AD2373"/>
                </a:solidFill>
                <a:latin typeface="Arial"/>
                <a:cs typeface="Arial"/>
              </a:rPr>
              <a:t>nurse</a:t>
            </a:r>
            <a:r>
              <a:rPr dirty="0" sz="1400" spc="-35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AD2373"/>
                </a:solidFill>
                <a:latin typeface="Arial"/>
                <a:cs typeface="Arial"/>
              </a:rPr>
              <a:t>but</a:t>
            </a:r>
            <a:r>
              <a:rPr dirty="0" sz="1400" spc="-20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AD2373"/>
                </a:solidFill>
                <a:latin typeface="Arial"/>
                <a:cs typeface="Arial"/>
              </a:rPr>
              <a:t>did</a:t>
            </a:r>
            <a:r>
              <a:rPr dirty="0" sz="1400" spc="-25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AD2373"/>
                </a:solidFill>
                <a:latin typeface="Arial"/>
                <a:cs typeface="Arial"/>
              </a:rPr>
              <a:t>not</a:t>
            </a:r>
            <a:r>
              <a:rPr dirty="0" sz="1400" spc="-20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AD2373"/>
                </a:solidFill>
                <a:latin typeface="Arial"/>
                <a:cs typeface="Arial"/>
              </a:rPr>
              <a:t>allow</a:t>
            </a:r>
            <a:r>
              <a:rPr dirty="0" sz="1400" spc="-20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AD2373"/>
                </a:solidFill>
                <a:latin typeface="Arial"/>
                <a:cs typeface="Arial"/>
              </a:rPr>
              <a:t>me</a:t>
            </a:r>
            <a:r>
              <a:rPr dirty="0" sz="1400" spc="-20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AD2373"/>
                </a:solidFill>
                <a:latin typeface="Arial"/>
                <a:cs typeface="Arial"/>
              </a:rPr>
              <a:t>to</a:t>
            </a:r>
            <a:r>
              <a:rPr dirty="0" sz="1400" spc="-25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AD2373"/>
                </a:solidFill>
                <a:latin typeface="Arial"/>
                <a:cs typeface="Arial"/>
              </a:rPr>
              <a:t>discuss.</a:t>
            </a:r>
            <a:r>
              <a:rPr dirty="0" sz="1400" spc="-70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400" spc="-10">
                <a:solidFill>
                  <a:srgbClr val="AD2373"/>
                </a:solidFill>
                <a:latin typeface="Arial"/>
                <a:cs typeface="Arial"/>
              </a:rPr>
              <a:t>Treated</a:t>
            </a:r>
            <a:r>
              <a:rPr dirty="0" sz="1400" spc="-50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AD2373"/>
                </a:solidFill>
                <a:latin typeface="Arial"/>
                <a:cs typeface="Arial"/>
              </a:rPr>
              <a:t>me</a:t>
            </a:r>
            <a:r>
              <a:rPr dirty="0" sz="1400" spc="-15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400" spc="-20">
                <a:solidFill>
                  <a:srgbClr val="AD2373"/>
                </a:solidFill>
                <a:latin typeface="Arial"/>
                <a:cs typeface="Arial"/>
              </a:rPr>
              <a:t>differently. </a:t>
            </a:r>
            <a:r>
              <a:rPr dirty="0" sz="1400">
                <a:solidFill>
                  <a:srgbClr val="AD2373"/>
                </a:solidFill>
                <a:latin typeface="Arial"/>
                <a:cs typeface="Arial"/>
              </a:rPr>
              <a:t>So</a:t>
            </a:r>
            <a:r>
              <a:rPr dirty="0" sz="1400" spc="-15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AD2373"/>
                </a:solidFill>
                <a:latin typeface="Arial"/>
                <a:cs typeface="Arial"/>
              </a:rPr>
              <a:t>I</a:t>
            </a:r>
            <a:r>
              <a:rPr dirty="0" sz="1400" spc="-20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400" spc="-10">
                <a:solidFill>
                  <a:srgbClr val="AD2373"/>
                </a:solidFill>
                <a:latin typeface="Arial"/>
                <a:cs typeface="Arial"/>
              </a:rPr>
              <a:t>changed </a:t>
            </a:r>
            <a:r>
              <a:rPr dirty="0" sz="1400">
                <a:solidFill>
                  <a:srgbClr val="AD2373"/>
                </a:solidFill>
                <a:latin typeface="Arial"/>
                <a:cs typeface="Arial"/>
              </a:rPr>
              <a:t>my</a:t>
            </a:r>
            <a:r>
              <a:rPr dirty="0" sz="1400" spc="-35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AD2373"/>
                </a:solidFill>
                <a:latin typeface="Arial"/>
                <a:cs typeface="Arial"/>
              </a:rPr>
              <a:t>role</a:t>
            </a:r>
            <a:r>
              <a:rPr dirty="0" sz="1400" spc="-20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AD2373"/>
                </a:solidFill>
                <a:latin typeface="Arial"/>
                <a:cs typeface="Arial"/>
              </a:rPr>
              <a:t>and</a:t>
            </a:r>
            <a:r>
              <a:rPr dirty="0" sz="1400" spc="-30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AD2373"/>
                </a:solidFill>
                <a:latin typeface="Arial"/>
                <a:cs typeface="Arial"/>
              </a:rPr>
              <a:t>left</a:t>
            </a:r>
            <a:r>
              <a:rPr dirty="0" sz="1400" spc="-30" b="1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AD2373"/>
                </a:solidFill>
                <a:latin typeface="Arial"/>
                <a:cs typeface="Arial"/>
              </a:rPr>
              <a:t>the</a:t>
            </a:r>
            <a:r>
              <a:rPr dirty="0" sz="1400" spc="-25" b="1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AD2373"/>
                </a:solidFill>
                <a:latin typeface="Arial"/>
                <a:cs typeface="Arial"/>
              </a:rPr>
              <a:t>job</a:t>
            </a:r>
            <a:r>
              <a:rPr dirty="0" sz="1400">
                <a:solidFill>
                  <a:srgbClr val="AD2373"/>
                </a:solidFill>
                <a:latin typeface="Arial"/>
                <a:cs typeface="Arial"/>
              </a:rPr>
              <a:t>.</a:t>
            </a:r>
            <a:r>
              <a:rPr dirty="0" sz="1400" spc="-25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AD2373"/>
                </a:solidFill>
                <a:latin typeface="Arial"/>
                <a:cs typeface="Arial"/>
              </a:rPr>
              <a:t>Boss</a:t>
            </a:r>
            <a:r>
              <a:rPr dirty="0" sz="1400" spc="-35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AD2373"/>
                </a:solidFill>
                <a:latin typeface="Arial"/>
                <a:cs typeface="Arial"/>
              </a:rPr>
              <a:t>is</a:t>
            </a:r>
            <a:r>
              <a:rPr dirty="0" sz="1400" spc="-15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AD2373"/>
                </a:solidFill>
                <a:latin typeface="Arial"/>
                <a:cs typeface="Arial"/>
              </a:rPr>
              <a:t>the</a:t>
            </a:r>
            <a:r>
              <a:rPr dirty="0" sz="1400" spc="-30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AD2373"/>
                </a:solidFill>
                <a:latin typeface="Arial"/>
                <a:cs typeface="Arial"/>
              </a:rPr>
              <a:t>king</a:t>
            </a:r>
            <a:r>
              <a:rPr dirty="0" sz="1400" spc="-25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AD2373"/>
                </a:solidFill>
                <a:latin typeface="Arial"/>
                <a:cs typeface="Arial"/>
              </a:rPr>
              <a:t>and</a:t>
            </a:r>
            <a:r>
              <a:rPr dirty="0" sz="1400" spc="-30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AD2373"/>
                </a:solidFill>
                <a:latin typeface="Arial"/>
                <a:cs typeface="Arial"/>
              </a:rPr>
              <a:t>has</a:t>
            </a:r>
            <a:r>
              <a:rPr dirty="0" sz="1400" spc="-40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AD2373"/>
                </a:solidFill>
                <a:latin typeface="Arial"/>
                <a:cs typeface="Arial"/>
              </a:rPr>
              <a:t>no</a:t>
            </a:r>
            <a:r>
              <a:rPr dirty="0" sz="1400" spc="-20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AD2373"/>
                </a:solidFill>
                <a:latin typeface="Arial"/>
                <a:cs typeface="Arial"/>
              </a:rPr>
              <a:t>one</a:t>
            </a:r>
            <a:r>
              <a:rPr dirty="0" sz="1400" spc="-25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AD2373"/>
                </a:solidFill>
                <a:latin typeface="Arial"/>
                <a:cs typeface="Arial"/>
              </a:rPr>
              <a:t>to</a:t>
            </a:r>
            <a:r>
              <a:rPr dirty="0" sz="1400" spc="-30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AD2373"/>
                </a:solidFill>
                <a:latin typeface="Arial"/>
                <a:cs typeface="Arial"/>
              </a:rPr>
              <a:t>challenge</a:t>
            </a:r>
            <a:r>
              <a:rPr dirty="0" sz="1400" spc="-50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400" spc="-25">
                <a:solidFill>
                  <a:srgbClr val="AD2373"/>
                </a:solidFill>
                <a:latin typeface="Arial"/>
                <a:cs typeface="Arial"/>
              </a:rPr>
              <a:t>him </a:t>
            </a:r>
            <a:r>
              <a:rPr dirty="0" sz="1400">
                <a:solidFill>
                  <a:srgbClr val="AD2373"/>
                </a:solidFill>
                <a:latin typeface="Arial"/>
                <a:cs typeface="Arial"/>
              </a:rPr>
              <a:t>about</a:t>
            </a:r>
            <a:r>
              <a:rPr dirty="0" sz="1400" spc="-50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AD2373"/>
                </a:solidFill>
                <a:latin typeface="Arial"/>
                <a:cs typeface="Arial"/>
              </a:rPr>
              <a:t>his</a:t>
            </a:r>
            <a:r>
              <a:rPr dirty="0" sz="1400" spc="-30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AD2373"/>
                </a:solidFill>
                <a:latin typeface="Arial"/>
                <a:cs typeface="Arial"/>
              </a:rPr>
              <a:t>work</a:t>
            </a:r>
            <a:r>
              <a:rPr dirty="0" sz="1400" spc="-25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AD2373"/>
                </a:solidFill>
                <a:latin typeface="Arial"/>
                <a:cs typeface="Arial"/>
              </a:rPr>
              <a:t>and</a:t>
            </a:r>
            <a:r>
              <a:rPr dirty="0" sz="1400" spc="-35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400" spc="-10">
                <a:solidFill>
                  <a:srgbClr val="AD2373"/>
                </a:solidFill>
                <a:latin typeface="Arial"/>
                <a:cs typeface="Arial"/>
              </a:rPr>
              <a:t>attitude.”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450">
              <a:latin typeface="Arial"/>
              <a:cs typeface="Arial"/>
            </a:endParaRPr>
          </a:p>
          <a:p>
            <a:pPr marL="12700" marR="190500">
              <a:lnSpc>
                <a:spcPct val="100000"/>
              </a:lnSpc>
            </a:pP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“When</a:t>
            </a:r>
            <a:r>
              <a:rPr dirty="0" sz="1400" spc="-75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reporting</a:t>
            </a:r>
            <a:r>
              <a:rPr dirty="0" sz="1400" spc="-6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very</a:t>
            </a:r>
            <a:r>
              <a:rPr dirty="0" sz="1400" spc="-2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direct</a:t>
            </a:r>
            <a:r>
              <a:rPr dirty="0" sz="1400" spc="-55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racism</a:t>
            </a:r>
            <a:r>
              <a:rPr dirty="0" sz="1400" spc="-55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towards</a:t>
            </a:r>
            <a:r>
              <a:rPr dirty="0" sz="1400" spc="-3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me</a:t>
            </a:r>
            <a:r>
              <a:rPr dirty="0" sz="1400" spc="-3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was</a:t>
            </a:r>
            <a:r>
              <a:rPr dirty="0" sz="1400" spc="-2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told</a:t>
            </a:r>
            <a:r>
              <a:rPr dirty="0" sz="1400" spc="-35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leave</a:t>
            </a:r>
            <a:r>
              <a:rPr dirty="0" sz="1400" spc="-15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it</a:t>
            </a:r>
            <a:r>
              <a:rPr dirty="0" sz="1400" spc="-3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be</a:t>
            </a:r>
            <a:r>
              <a:rPr dirty="0" sz="1400" spc="-3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because</a:t>
            </a:r>
            <a:r>
              <a:rPr dirty="0" sz="1400" spc="-65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 spc="-50">
                <a:solidFill>
                  <a:srgbClr val="005EB8"/>
                </a:solidFill>
                <a:latin typeface="Arial"/>
                <a:cs typeface="Arial"/>
              </a:rPr>
              <a:t>I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am</a:t>
            </a:r>
            <a:r>
              <a:rPr dirty="0" sz="1400" spc="-4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White,</a:t>
            </a:r>
            <a:r>
              <a:rPr dirty="0" sz="1400" spc="-65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005EB8"/>
                </a:solidFill>
                <a:latin typeface="Arial"/>
                <a:cs typeface="Arial"/>
              </a:rPr>
              <a:t>no</a:t>
            </a:r>
            <a:r>
              <a:rPr dirty="0" sz="1400" spc="-25" b="1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005EB8"/>
                </a:solidFill>
                <a:latin typeface="Arial"/>
                <a:cs typeface="Arial"/>
              </a:rPr>
              <a:t>one</a:t>
            </a:r>
            <a:r>
              <a:rPr dirty="0" sz="1400" spc="-25" b="1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005EB8"/>
                </a:solidFill>
                <a:latin typeface="Arial"/>
                <a:cs typeface="Arial"/>
              </a:rPr>
              <a:t>would</a:t>
            </a:r>
            <a:r>
              <a:rPr dirty="0" sz="1400" spc="-65" b="1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005EB8"/>
                </a:solidFill>
                <a:latin typeface="Arial"/>
                <a:cs typeface="Arial"/>
              </a:rPr>
              <a:t>believe</a:t>
            </a:r>
            <a:r>
              <a:rPr dirty="0" sz="1400" spc="-35" b="1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005EB8"/>
                </a:solidFill>
                <a:latin typeface="Arial"/>
                <a:cs typeface="Arial"/>
              </a:rPr>
              <a:t>me</a:t>
            </a:r>
            <a:r>
              <a:rPr dirty="0" sz="1400" spc="-20" b="1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and</a:t>
            </a:r>
            <a:r>
              <a:rPr dirty="0" sz="1400" spc="-35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I</a:t>
            </a:r>
            <a:r>
              <a:rPr dirty="0" sz="1400" spc="-3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would</a:t>
            </a:r>
            <a:r>
              <a:rPr dirty="0" sz="1400" spc="-15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lose.</a:t>
            </a:r>
            <a:r>
              <a:rPr dirty="0" sz="1400" spc="-65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There</a:t>
            </a:r>
            <a:r>
              <a:rPr dirty="0" sz="1400" spc="-45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was</a:t>
            </a:r>
            <a:r>
              <a:rPr dirty="0" sz="1400" spc="-10">
                <a:solidFill>
                  <a:srgbClr val="005EB8"/>
                </a:solidFill>
                <a:latin typeface="Arial"/>
                <a:cs typeface="Arial"/>
              </a:rPr>
              <a:t> video!”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47268" y="305815"/>
            <a:ext cx="6005830" cy="513715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Reporting</a:t>
            </a:r>
            <a:r>
              <a:rPr dirty="0" spc="-50"/>
              <a:t> </a:t>
            </a:r>
            <a:r>
              <a:rPr dirty="0"/>
              <a:t>racial</a:t>
            </a:r>
            <a:r>
              <a:rPr dirty="0" spc="-40"/>
              <a:t> </a:t>
            </a:r>
            <a:r>
              <a:rPr dirty="0" spc="-10"/>
              <a:t>discrimination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358546" y="974216"/>
            <a:ext cx="6311265" cy="66675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299085" indent="-287020">
              <a:lnSpc>
                <a:spcPct val="100000"/>
              </a:lnSpc>
              <a:spcBef>
                <a:spcPts val="105"/>
              </a:spcBef>
              <a:buChar char="•"/>
              <a:tabLst>
                <a:tab pos="299085" algn="l"/>
                <a:tab pos="299720" algn="l"/>
              </a:tabLst>
            </a:pPr>
            <a:r>
              <a:rPr dirty="0" sz="1400">
                <a:latin typeface="Arial"/>
                <a:cs typeface="Arial"/>
              </a:rPr>
              <a:t>Of</a:t>
            </a:r>
            <a:r>
              <a:rPr dirty="0" sz="1400" spc="-1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the</a:t>
            </a:r>
            <a:r>
              <a:rPr dirty="0" sz="1400" spc="-1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127</a:t>
            </a:r>
            <a:r>
              <a:rPr dirty="0" sz="1400" spc="-1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people</a:t>
            </a:r>
            <a:r>
              <a:rPr dirty="0" sz="1400" spc="-3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who described</a:t>
            </a:r>
            <a:r>
              <a:rPr dirty="0" sz="1400" spc="-3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their</a:t>
            </a:r>
            <a:r>
              <a:rPr dirty="0" sz="1400" spc="-30">
                <a:latin typeface="Arial"/>
                <a:cs typeface="Arial"/>
              </a:rPr>
              <a:t> </a:t>
            </a:r>
            <a:r>
              <a:rPr dirty="0" sz="1400" spc="-10">
                <a:latin typeface="Arial"/>
                <a:cs typeface="Arial"/>
              </a:rPr>
              <a:t>experiences</a:t>
            </a:r>
            <a:r>
              <a:rPr dirty="0" sz="1400" spc="-3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of</a:t>
            </a:r>
            <a:r>
              <a:rPr dirty="0" sz="1400" spc="-1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racial</a:t>
            </a:r>
            <a:r>
              <a:rPr dirty="0" sz="1400" spc="-15">
                <a:latin typeface="Arial"/>
                <a:cs typeface="Arial"/>
              </a:rPr>
              <a:t> </a:t>
            </a:r>
            <a:r>
              <a:rPr dirty="0" sz="1400" spc="-10">
                <a:latin typeface="Arial"/>
                <a:cs typeface="Arial"/>
              </a:rPr>
              <a:t>discrimination,</a:t>
            </a:r>
            <a:r>
              <a:rPr dirty="0" sz="1400" spc="-35">
                <a:latin typeface="Arial"/>
                <a:cs typeface="Arial"/>
              </a:rPr>
              <a:t> </a:t>
            </a:r>
            <a:r>
              <a:rPr dirty="0" sz="1400" spc="-50">
                <a:latin typeface="Arial"/>
                <a:cs typeface="Arial"/>
              </a:rPr>
              <a:t>1</a:t>
            </a:r>
            <a:endParaRPr sz="1400">
              <a:latin typeface="Arial"/>
              <a:cs typeface="Arial"/>
            </a:endParaRPr>
          </a:p>
          <a:p>
            <a:pPr marL="299085">
              <a:lnSpc>
                <a:spcPct val="100000"/>
              </a:lnSpc>
            </a:pPr>
            <a:r>
              <a:rPr dirty="0" sz="1400">
                <a:latin typeface="Arial"/>
                <a:cs typeface="Arial"/>
              </a:rPr>
              <a:t>in</a:t>
            </a:r>
            <a:r>
              <a:rPr dirty="0" sz="1400" spc="-1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4</a:t>
            </a:r>
            <a:r>
              <a:rPr dirty="0" sz="1400" spc="-1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said</a:t>
            </a:r>
            <a:r>
              <a:rPr dirty="0" sz="1400" spc="-2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they</a:t>
            </a:r>
            <a:r>
              <a:rPr dirty="0" sz="1400" spc="-2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or</a:t>
            </a:r>
            <a:r>
              <a:rPr dirty="0" sz="1400" spc="-1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someone</a:t>
            </a:r>
            <a:r>
              <a:rPr dirty="0" sz="1400" spc="-3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else</a:t>
            </a:r>
            <a:r>
              <a:rPr dirty="0" sz="1400" spc="-3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reported</a:t>
            </a:r>
            <a:r>
              <a:rPr dirty="0" sz="1400" spc="-4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the</a:t>
            </a:r>
            <a:r>
              <a:rPr dirty="0" sz="1400" spc="-1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most</a:t>
            </a:r>
            <a:r>
              <a:rPr dirty="0" sz="1400" spc="-25">
                <a:latin typeface="Arial"/>
                <a:cs typeface="Arial"/>
              </a:rPr>
              <a:t> </a:t>
            </a:r>
            <a:r>
              <a:rPr dirty="0" sz="1400" spc="-10">
                <a:latin typeface="Arial"/>
                <a:cs typeface="Arial"/>
              </a:rPr>
              <a:t>recent</a:t>
            </a:r>
            <a:r>
              <a:rPr dirty="0" sz="1400" spc="-120">
                <a:latin typeface="Arial"/>
                <a:cs typeface="Arial"/>
              </a:rPr>
              <a:t> </a:t>
            </a:r>
            <a:r>
              <a:rPr dirty="0" sz="1400" spc="-10">
                <a:latin typeface="Arial"/>
                <a:cs typeface="Arial"/>
              </a:rPr>
              <a:t>incident.</a:t>
            </a:r>
            <a:endParaRPr sz="1400">
              <a:latin typeface="Arial"/>
              <a:cs typeface="Arial"/>
            </a:endParaRPr>
          </a:p>
          <a:p>
            <a:pPr marL="299085" indent="-287020">
              <a:lnSpc>
                <a:spcPct val="100000"/>
              </a:lnSpc>
              <a:buChar char="•"/>
              <a:tabLst>
                <a:tab pos="299085" algn="l"/>
                <a:tab pos="299720" algn="l"/>
              </a:tabLst>
            </a:pPr>
            <a:r>
              <a:rPr dirty="0" sz="1400">
                <a:latin typeface="Arial"/>
                <a:cs typeface="Arial"/>
              </a:rPr>
              <a:t>About</a:t>
            </a:r>
            <a:r>
              <a:rPr dirty="0" sz="1400" spc="-5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1</a:t>
            </a:r>
            <a:r>
              <a:rPr dirty="0" sz="1400" spc="-2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in</a:t>
            </a:r>
            <a:r>
              <a:rPr dirty="0" sz="1400" spc="-1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18</a:t>
            </a:r>
            <a:r>
              <a:rPr dirty="0" sz="1400" spc="-2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said</a:t>
            </a:r>
            <a:r>
              <a:rPr dirty="0" sz="1400" spc="-2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they</a:t>
            </a:r>
            <a:r>
              <a:rPr dirty="0" sz="1400" spc="-3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reported</a:t>
            </a:r>
            <a:r>
              <a:rPr dirty="0" sz="1400" spc="-5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it</a:t>
            </a:r>
            <a:r>
              <a:rPr dirty="0" sz="1400" spc="-1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and</a:t>
            </a:r>
            <a:r>
              <a:rPr dirty="0" sz="1400" spc="-3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it</a:t>
            </a:r>
            <a:r>
              <a:rPr dirty="0" sz="1400" spc="-1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was</a:t>
            </a:r>
            <a:r>
              <a:rPr dirty="0" sz="1400" spc="-1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dealt</a:t>
            </a:r>
            <a:r>
              <a:rPr dirty="0" sz="1400" spc="-4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with</a:t>
            </a:r>
            <a:r>
              <a:rPr dirty="0" sz="1400" spc="15">
                <a:latin typeface="Arial"/>
                <a:cs typeface="Arial"/>
              </a:rPr>
              <a:t> </a:t>
            </a:r>
            <a:r>
              <a:rPr dirty="0" sz="1400" spc="-10">
                <a:latin typeface="Arial"/>
                <a:cs typeface="Arial"/>
              </a:rPr>
              <a:t>well.</a:t>
            </a:r>
            <a:endParaRPr sz="1400">
              <a:latin typeface="Arial"/>
              <a:cs typeface="Arial"/>
            </a:endParaRPr>
          </a:p>
        </p:txBody>
      </p:sp>
      <p:grpSp>
        <p:nvGrpSpPr>
          <p:cNvPr id="4" name="object 4" descr=""/>
          <p:cNvGrpSpPr/>
          <p:nvPr/>
        </p:nvGrpSpPr>
        <p:grpSpPr>
          <a:xfrm>
            <a:off x="3500628" y="1880425"/>
            <a:ext cx="2787015" cy="2539365"/>
            <a:chOff x="3500628" y="1880425"/>
            <a:chExt cx="2787015" cy="2539365"/>
          </a:xfrm>
        </p:grpSpPr>
        <p:sp>
          <p:nvSpPr>
            <p:cNvPr id="5" name="object 5" descr=""/>
            <p:cNvSpPr/>
            <p:nvPr/>
          </p:nvSpPr>
          <p:spPr>
            <a:xfrm>
              <a:off x="3542538" y="1937765"/>
              <a:ext cx="2745105" cy="2425065"/>
            </a:xfrm>
            <a:custGeom>
              <a:avLst/>
              <a:gdLst/>
              <a:ahLst/>
              <a:cxnLst/>
              <a:rect l="l" t="t" r="r" b="b"/>
              <a:pathLst>
                <a:path w="2745104" h="2425065">
                  <a:moveTo>
                    <a:pt x="147828" y="2214372"/>
                  </a:moveTo>
                  <a:lnTo>
                    <a:pt x="0" y="2214372"/>
                  </a:lnTo>
                  <a:lnTo>
                    <a:pt x="0" y="2424684"/>
                  </a:lnTo>
                  <a:lnTo>
                    <a:pt x="147828" y="2424684"/>
                  </a:lnTo>
                  <a:lnTo>
                    <a:pt x="147828" y="2214372"/>
                  </a:lnTo>
                  <a:close/>
                </a:path>
                <a:path w="2745104" h="2425065">
                  <a:moveTo>
                    <a:pt x="147828" y="632460"/>
                  </a:moveTo>
                  <a:lnTo>
                    <a:pt x="0" y="632460"/>
                  </a:lnTo>
                  <a:lnTo>
                    <a:pt x="0" y="842772"/>
                  </a:lnTo>
                  <a:lnTo>
                    <a:pt x="147828" y="842772"/>
                  </a:lnTo>
                  <a:lnTo>
                    <a:pt x="147828" y="632460"/>
                  </a:lnTo>
                  <a:close/>
                </a:path>
                <a:path w="2745104" h="2425065">
                  <a:moveTo>
                    <a:pt x="294132" y="1897380"/>
                  </a:moveTo>
                  <a:lnTo>
                    <a:pt x="0" y="1897380"/>
                  </a:lnTo>
                  <a:lnTo>
                    <a:pt x="0" y="2109216"/>
                  </a:lnTo>
                  <a:lnTo>
                    <a:pt x="294132" y="2109216"/>
                  </a:lnTo>
                  <a:lnTo>
                    <a:pt x="294132" y="1897380"/>
                  </a:lnTo>
                  <a:close/>
                </a:path>
                <a:path w="2745104" h="2425065">
                  <a:moveTo>
                    <a:pt x="294132" y="0"/>
                  </a:moveTo>
                  <a:lnTo>
                    <a:pt x="0" y="0"/>
                  </a:lnTo>
                  <a:lnTo>
                    <a:pt x="0" y="210312"/>
                  </a:lnTo>
                  <a:lnTo>
                    <a:pt x="294132" y="210312"/>
                  </a:lnTo>
                  <a:lnTo>
                    <a:pt x="294132" y="0"/>
                  </a:lnTo>
                  <a:close/>
                </a:path>
                <a:path w="2745104" h="2425065">
                  <a:moveTo>
                    <a:pt x="637032" y="1581912"/>
                  </a:moveTo>
                  <a:lnTo>
                    <a:pt x="0" y="1581912"/>
                  </a:lnTo>
                  <a:lnTo>
                    <a:pt x="0" y="1792224"/>
                  </a:lnTo>
                  <a:lnTo>
                    <a:pt x="637032" y="1792224"/>
                  </a:lnTo>
                  <a:lnTo>
                    <a:pt x="637032" y="1581912"/>
                  </a:lnTo>
                  <a:close/>
                </a:path>
                <a:path w="2745104" h="2425065">
                  <a:moveTo>
                    <a:pt x="736092" y="315468"/>
                  </a:moveTo>
                  <a:lnTo>
                    <a:pt x="0" y="315468"/>
                  </a:lnTo>
                  <a:lnTo>
                    <a:pt x="0" y="527304"/>
                  </a:lnTo>
                  <a:lnTo>
                    <a:pt x="736092" y="527304"/>
                  </a:lnTo>
                  <a:lnTo>
                    <a:pt x="736092" y="315468"/>
                  </a:lnTo>
                  <a:close/>
                </a:path>
                <a:path w="2745104" h="2425065">
                  <a:moveTo>
                    <a:pt x="1716024" y="1264920"/>
                  </a:moveTo>
                  <a:lnTo>
                    <a:pt x="0" y="1264920"/>
                  </a:lnTo>
                  <a:lnTo>
                    <a:pt x="0" y="1476756"/>
                  </a:lnTo>
                  <a:lnTo>
                    <a:pt x="1716024" y="1476756"/>
                  </a:lnTo>
                  <a:lnTo>
                    <a:pt x="1716024" y="1264920"/>
                  </a:lnTo>
                  <a:close/>
                </a:path>
                <a:path w="2745104" h="2425065">
                  <a:moveTo>
                    <a:pt x="2744724" y="949452"/>
                  </a:moveTo>
                  <a:lnTo>
                    <a:pt x="0" y="949452"/>
                  </a:lnTo>
                  <a:lnTo>
                    <a:pt x="0" y="1159764"/>
                  </a:lnTo>
                  <a:lnTo>
                    <a:pt x="2744724" y="1159764"/>
                  </a:lnTo>
                  <a:lnTo>
                    <a:pt x="2744724" y="949452"/>
                  </a:lnTo>
                  <a:close/>
                </a:path>
              </a:pathLst>
            </a:custGeom>
            <a:solidFill>
              <a:srgbClr val="41B6E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 descr=""/>
            <p:cNvSpPr/>
            <p:nvPr/>
          </p:nvSpPr>
          <p:spPr>
            <a:xfrm>
              <a:off x="3500628" y="1885188"/>
              <a:ext cx="43180" cy="2529840"/>
            </a:xfrm>
            <a:custGeom>
              <a:avLst/>
              <a:gdLst/>
              <a:ahLst/>
              <a:cxnLst/>
              <a:rect l="l" t="t" r="r" b="b"/>
              <a:pathLst>
                <a:path w="43179" h="2529840">
                  <a:moveTo>
                    <a:pt x="42672" y="2529840"/>
                  </a:moveTo>
                  <a:lnTo>
                    <a:pt x="42672" y="0"/>
                  </a:lnTo>
                </a:path>
                <a:path w="43179" h="2529840">
                  <a:moveTo>
                    <a:pt x="0" y="2529840"/>
                  </a:moveTo>
                  <a:lnTo>
                    <a:pt x="42672" y="2529840"/>
                  </a:lnTo>
                </a:path>
                <a:path w="43179" h="2529840">
                  <a:moveTo>
                    <a:pt x="0" y="2214372"/>
                  </a:moveTo>
                  <a:lnTo>
                    <a:pt x="42672" y="2214372"/>
                  </a:lnTo>
                </a:path>
                <a:path w="43179" h="2529840">
                  <a:moveTo>
                    <a:pt x="0" y="1897380"/>
                  </a:moveTo>
                  <a:lnTo>
                    <a:pt x="42672" y="1897380"/>
                  </a:lnTo>
                </a:path>
                <a:path w="43179" h="2529840">
                  <a:moveTo>
                    <a:pt x="0" y="1581912"/>
                  </a:moveTo>
                  <a:lnTo>
                    <a:pt x="42672" y="1581912"/>
                  </a:lnTo>
                </a:path>
                <a:path w="43179" h="2529840">
                  <a:moveTo>
                    <a:pt x="0" y="1264920"/>
                  </a:moveTo>
                  <a:lnTo>
                    <a:pt x="42672" y="1264920"/>
                  </a:lnTo>
                </a:path>
                <a:path w="43179" h="2529840">
                  <a:moveTo>
                    <a:pt x="0" y="947928"/>
                  </a:moveTo>
                  <a:lnTo>
                    <a:pt x="42672" y="947928"/>
                  </a:lnTo>
                </a:path>
                <a:path w="43179" h="2529840">
                  <a:moveTo>
                    <a:pt x="0" y="632460"/>
                  </a:moveTo>
                  <a:lnTo>
                    <a:pt x="42672" y="632460"/>
                  </a:lnTo>
                </a:path>
                <a:path w="43179" h="2529840">
                  <a:moveTo>
                    <a:pt x="0" y="315468"/>
                  </a:moveTo>
                  <a:lnTo>
                    <a:pt x="42672" y="315468"/>
                  </a:lnTo>
                </a:path>
                <a:path w="43179" h="2529840">
                  <a:moveTo>
                    <a:pt x="0" y="0"/>
                  </a:moveTo>
                  <a:lnTo>
                    <a:pt x="42672" y="0"/>
                  </a:lnTo>
                </a:path>
              </a:pathLst>
            </a:custGeom>
            <a:ln w="9525">
              <a:solidFill>
                <a:srgbClr val="CEE7FF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7" name="object 7" descr=""/>
          <p:cNvSpPr txBox="1"/>
          <p:nvPr/>
        </p:nvSpPr>
        <p:spPr>
          <a:xfrm>
            <a:off x="3753358" y="4149344"/>
            <a:ext cx="24701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5">
                <a:solidFill>
                  <a:srgbClr val="0A86FF"/>
                </a:solidFill>
                <a:latin typeface="Arial"/>
                <a:cs typeface="Arial"/>
              </a:rPr>
              <a:t>3%</a:t>
            </a:r>
            <a:endParaRPr sz="1200">
              <a:latin typeface="Arial"/>
              <a:cs typeface="Arial"/>
            </a:endParaRPr>
          </a:p>
        </p:txBody>
      </p:sp>
      <p:sp>
        <p:nvSpPr>
          <p:cNvPr id="8" name="object 8" descr=""/>
          <p:cNvSpPr txBox="1"/>
          <p:nvPr/>
        </p:nvSpPr>
        <p:spPr>
          <a:xfrm>
            <a:off x="3900296" y="3832961"/>
            <a:ext cx="24701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5">
                <a:solidFill>
                  <a:srgbClr val="0A86FF"/>
                </a:solidFill>
                <a:latin typeface="Arial"/>
                <a:cs typeface="Arial"/>
              </a:rPr>
              <a:t>6%</a:t>
            </a:r>
            <a:endParaRPr sz="1200">
              <a:latin typeface="Arial"/>
              <a:cs typeface="Arial"/>
            </a:endParaRPr>
          </a:p>
        </p:txBody>
      </p:sp>
      <p:sp>
        <p:nvSpPr>
          <p:cNvPr id="9" name="object 9" descr=""/>
          <p:cNvSpPr txBox="1"/>
          <p:nvPr/>
        </p:nvSpPr>
        <p:spPr>
          <a:xfrm>
            <a:off x="4243196" y="3516629"/>
            <a:ext cx="33274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5">
                <a:solidFill>
                  <a:srgbClr val="0A86FF"/>
                </a:solidFill>
                <a:latin typeface="Arial"/>
                <a:cs typeface="Arial"/>
              </a:rPr>
              <a:t>13%</a:t>
            </a:r>
            <a:endParaRPr sz="1200">
              <a:latin typeface="Arial"/>
              <a:cs typeface="Arial"/>
            </a:endParaRPr>
          </a:p>
        </p:txBody>
      </p:sp>
      <p:sp>
        <p:nvSpPr>
          <p:cNvPr id="10" name="object 10" descr=""/>
          <p:cNvSpPr txBox="1"/>
          <p:nvPr/>
        </p:nvSpPr>
        <p:spPr>
          <a:xfrm>
            <a:off x="5321553" y="3200145"/>
            <a:ext cx="33274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5">
                <a:solidFill>
                  <a:srgbClr val="0A86FF"/>
                </a:solidFill>
                <a:latin typeface="Arial"/>
                <a:cs typeface="Arial"/>
              </a:rPr>
              <a:t>35%</a:t>
            </a:r>
            <a:endParaRPr sz="1200">
              <a:latin typeface="Arial"/>
              <a:cs typeface="Arial"/>
            </a:endParaRPr>
          </a:p>
        </p:txBody>
      </p:sp>
      <p:sp>
        <p:nvSpPr>
          <p:cNvPr id="11" name="object 11" descr=""/>
          <p:cNvSpPr txBox="1"/>
          <p:nvPr/>
        </p:nvSpPr>
        <p:spPr>
          <a:xfrm>
            <a:off x="6351270" y="2883230"/>
            <a:ext cx="332740" cy="2089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5">
                <a:solidFill>
                  <a:srgbClr val="0A86FF"/>
                </a:solidFill>
                <a:latin typeface="Arial"/>
                <a:cs typeface="Arial"/>
              </a:rPr>
              <a:t>56%</a:t>
            </a:r>
            <a:endParaRPr sz="1200">
              <a:latin typeface="Arial"/>
              <a:cs typeface="Arial"/>
            </a:endParaRPr>
          </a:p>
        </p:txBody>
      </p:sp>
      <p:sp>
        <p:nvSpPr>
          <p:cNvPr id="12" name="object 12" descr=""/>
          <p:cNvSpPr txBox="1"/>
          <p:nvPr/>
        </p:nvSpPr>
        <p:spPr>
          <a:xfrm>
            <a:off x="3753358" y="2567177"/>
            <a:ext cx="24701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5">
                <a:solidFill>
                  <a:srgbClr val="0A86FF"/>
                </a:solidFill>
                <a:latin typeface="Arial"/>
                <a:cs typeface="Arial"/>
              </a:rPr>
              <a:t>3%</a:t>
            </a:r>
            <a:endParaRPr sz="1200">
              <a:latin typeface="Arial"/>
              <a:cs typeface="Arial"/>
            </a:endParaRPr>
          </a:p>
        </p:txBody>
      </p:sp>
      <p:sp>
        <p:nvSpPr>
          <p:cNvPr id="13" name="object 13" descr=""/>
          <p:cNvSpPr txBox="1"/>
          <p:nvPr/>
        </p:nvSpPr>
        <p:spPr>
          <a:xfrm>
            <a:off x="4341114" y="2250694"/>
            <a:ext cx="33274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5">
                <a:solidFill>
                  <a:srgbClr val="0A86FF"/>
                </a:solidFill>
                <a:latin typeface="Arial"/>
                <a:cs typeface="Arial"/>
              </a:rPr>
              <a:t>15%</a:t>
            </a:r>
            <a:endParaRPr sz="1200">
              <a:latin typeface="Arial"/>
              <a:cs typeface="Arial"/>
            </a:endParaRPr>
          </a:p>
        </p:txBody>
      </p:sp>
      <p:sp>
        <p:nvSpPr>
          <p:cNvPr id="14" name="object 14" descr=""/>
          <p:cNvSpPr txBox="1"/>
          <p:nvPr/>
        </p:nvSpPr>
        <p:spPr>
          <a:xfrm>
            <a:off x="3900296" y="1934336"/>
            <a:ext cx="24701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5">
                <a:solidFill>
                  <a:srgbClr val="0A86FF"/>
                </a:solidFill>
                <a:latin typeface="Arial"/>
                <a:cs typeface="Arial"/>
              </a:rPr>
              <a:t>6%</a:t>
            </a:r>
            <a:endParaRPr sz="1200">
              <a:latin typeface="Arial"/>
              <a:cs typeface="Arial"/>
            </a:endParaRPr>
          </a:p>
        </p:txBody>
      </p:sp>
      <p:sp>
        <p:nvSpPr>
          <p:cNvPr id="15" name="object 15" descr=""/>
          <p:cNvSpPr txBox="1"/>
          <p:nvPr/>
        </p:nvSpPr>
        <p:spPr>
          <a:xfrm>
            <a:off x="1794764" y="4149953"/>
            <a:ext cx="1641475" cy="193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>
                <a:solidFill>
                  <a:srgbClr val="2B96FF"/>
                </a:solidFill>
                <a:latin typeface="Arial"/>
                <a:cs typeface="Arial"/>
              </a:rPr>
              <a:t>Did</a:t>
            </a:r>
            <a:r>
              <a:rPr dirty="0" sz="1100" spc="-25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2B96FF"/>
                </a:solidFill>
                <a:latin typeface="Arial"/>
                <a:cs typeface="Arial"/>
              </a:rPr>
              <a:t>not</a:t>
            </a:r>
            <a:r>
              <a:rPr dirty="0" sz="1100" spc="-15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2B96FF"/>
                </a:solidFill>
                <a:latin typeface="Arial"/>
                <a:cs typeface="Arial"/>
              </a:rPr>
              <a:t>feel</a:t>
            </a:r>
            <a:r>
              <a:rPr dirty="0" sz="1100" spc="-15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2B96FF"/>
                </a:solidFill>
                <a:latin typeface="Arial"/>
                <a:cs typeface="Arial"/>
              </a:rPr>
              <a:t>need</a:t>
            </a:r>
            <a:r>
              <a:rPr dirty="0" sz="1100" spc="-10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2B96FF"/>
                </a:solidFill>
                <a:latin typeface="Arial"/>
                <a:cs typeface="Arial"/>
              </a:rPr>
              <a:t>to</a:t>
            </a:r>
            <a:r>
              <a:rPr dirty="0" sz="1100" spc="-10">
                <a:solidFill>
                  <a:srgbClr val="2B96FF"/>
                </a:solidFill>
                <a:latin typeface="Arial"/>
                <a:cs typeface="Arial"/>
              </a:rPr>
              <a:t> report</a:t>
            </a:r>
            <a:endParaRPr sz="1100">
              <a:latin typeface="Arial"/>
              <a:cs typeface="Arial"/>
            </a:endParaRPr>
          </a:p>
        </p:txBody>
      </p:sp>
      <p:sp>
        <p:nvSpPr>
          <p:cNvPr id="16" name="object 16" descr=""/>
          <p:cNvSpPr txBox="1"/>
          <p:nvPr/>
        </p:nvSpPr>
        <p:spPr>
          <a:xfrm>
            <a:off x="1197051" y="3833571"/>
            <a:ext cx="2238375" cy="193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>
                <a:solidFill>
                  <a:srgbClr val="2B96FF"/>
                </a:solidFill>
                <a:latin typeface="Arial"/>
                <a:cs typeface="Arial"/>
              </a:rPr>
              <a:t>Dealt</a:t>
            </a:r>
            <a:r>
              <a:rPr dirty="0" sz="1100" spc="-30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2B96FF"/>
                </a:solidFill>
                <a:latin typeface="Arial"/>
                <a:cs typeface="Arial"/>
              </a:rPr>
              <a:t>with</a:t>
            </a:r>
            <a:r>
              <a:rPr dirty="0" sz="1100" spc="-30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2B96FF"/>
                </a:solidFill>
                <a:latin typeface="Arial"/>
                <a:cs typeface="Arial"/>
              </a:rPr>
              <a:t>issue</a:t>
            </a:r>
            <a:r>
              <a:rPr dirty="0" sz="1100" spc="-20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2B96FF"/>
                </a:solidFill>
                <a:latin typeface="Arial"/>
                <a:cs typeface="Arial"/>
              </a:rPr>
              <a:t>directly</a:t>
            </a:r>
            <a:r>
              <a:rPr dirty="0" sz="1100" spc="-30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2B96FF"/>
                </a:solidFill>
                <a:latin typeface="Arial"/>
                <a:cs typeface="Arial"/>
              </a:rPr>
              <a:t>with</a:t>
            </a:r>
            <a:r>
              <a:rPr dirty="0" sz="1100" spc="-20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100" spc="-10">
                <a:solidFill>
                  <a:srgbClr val="2B96FF"/>
                </a:solidFill>
                <a:latin typeface="Arial"/>
                <a:cs typeface="Arial"/>
              </a:rPr>
              <a:t>person</a:t>
            </a:r>
            <a:endParaRPr sz="1100">
              <a:latin typeface="Arial"/>
              <a:cs typeface="Arial"/>
            </a:endParaRPr>
          </a:p>
        </p:txBody>
      </p:sp>
      <p:sp>
        <p:nvSpPr>
          <p:cNvPr id="17" name="object 17" descr=""/>
          <p:cNvSpPr txBox="1"/>
          <p:nvPr/>
        </p:nvSpPr>
        <p:spPr>
          <a:xfrm>
            <a:off x="544169" y="3517138"/>
            <a:ext cx="2891155" cy="193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>
                <a:solidFill>
                  <a:srgbClr val="2B96FF"/>
                </a:solidFill>
                <a:latin typeface="Arial"/>
                <a:cs typeface="Arial"/>
              </a:rPr>
              <a:t>Did</a:t>
            </a:r>
            <a:r>
              <a:rPr dirty="0" sz="1100" spc="-25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2B96FF"/>
                </a:solidFill>
                <a:latin typeface="Arial"/>
                <a:cs typeface="Arial"/>
              </a:rPr>
              <a:t>not</a:t>
            </a:r>
            <a:r>
              <a:rPr dirty="0" sz="1100" spc="-15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2B96FF"/>
                </a:solidFill>
                <a:latin typeface="Arial"/>
                <a:cs typeface="Arial"/>
              </a:rPr>
              <a:t>report</a:t>
            </a:r>
            <a:r>
              <a:rPr dirty="0" sz="1100" spc="-15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2B96FF"/>
                </a:solidFill>
                <a:latin typeface="Arial"/>
                <a:cs typeface="Arial"/>
              </a:rPr>
              <a:t>as</a:t>
            </a:r>
            <a:r>
              <a:rPr dirty="0" sz="1100" spc="-25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2B96FF"/>
                </a:solidFill>
                <a:latin typeface="Arial"/>
                <a:cs typeface="Arial"/>
              </a:rPr>
              <a:t>did</a:t>
            </a:r>
            <a:r>
              <a:rPr dirty="0" sz="1100" spc="-20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2B96FF"/>
                </a:solidFill>
                <a:latin typeface="Arial"/>
                <a:cs typeface="Arial"/>
              </a:rPr>
              <a:t>not</a:t>
            </a:r>
            <a:r>
              <a:rPr dirty="0" sz="1100" spc="-15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2B96FF"/>
                </a:solidFill>
                <a:latin typeface="Arial"/>
                <a:cs typeface="Arial"/>
              </a:rPr>
              <a:t>know</a:t>
            </a:r>
            <a:r>
              <a:rPr dirty="0" sz="1100" spc="-15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2B96FF"/>
                </a:solidFill>
                <a:latin typeface="Arial"/>
                <a:cs typeface="Arial"/>
              </a:rPr>
              <a:t>who</a:t>
            </a:r>
            <a:r>
              <a:rPr dirty="0" sz="1100" spc="-20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2B96FF"/>
                </a:solidFill>
                <a:latin typeface="Arial"/>
                <a:cs typeface="Arial"/>
              </a:rPr>
              <a:t>to</a:t>
            </a:r>
            <a:r>
              <a:rPr dirty="0" sz="1100" spc="-20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2B96FF"/>
                </a:solidFill>
                <a:latin typeface="Arial"/>
                <a:cs typeface="Arial"/>
              </a:rPr>
              <a:t>report</a:t>
            </a:r>
            <a:r>
              <a:rPr dirty="0" sz="1100" spc="-15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100" spc="-25">
                <a:solidFill>
                  <a:srgbClr val="2B96FF"/>
                </a:solidFill>
                <a:latin typeface="Arial"/>
                <a:cs typeface="Arial"/>
              </a:rPr>
              <a:t>to</a:t>
            </a:r>
            <a:endParaRPr sz="1100">
              <a:latin typeface="Arial"/>
              <a:cs typeface="Arial"/>
            </a:endParaRPr>
          </a:p>
        </p:txBody>
      </p:sp>
      <p:sp>
        <p:nvSpPr>
          <p:cNvPr id="18" name="object 18" descr=""/>
          <p:cNvSpPr txBox="1"/>
          <p:nvPr/>
        </p:nvSpPr>
        <p:spPr>
          <a:xfrm>
            <a:off x="551789" y="3200781"/>
            <a:ext cx="2884170" cy="193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>
                <a:solidFill>
                  <a:srgbClr val="2B96FF"/>
                </a:solidFill>
                <a:latin typeface="Arial"/>
                <a:cs typeface="Arial"/>
              </a:rPr>
              <a:t>Did</a:t>
            </a:r>
            <a:r>
              <a:rPr dirty="0" sz="1100" spc="-30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2B96FF"/>
                </a:solidFill>
                <a:latin typeface="Arial"/>
                <a:cs typeface="Arial"/>
              </a:rPr>
              <a:t>not</a:t>
            </a:r>
            <a:r>
              <a:rPr dirty="0" sz="1100" spc="-20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2B96FF"/>
                </a:solidFill>
                <a:latin typeface="Arial"/>
                <a:cs typeface="Arial"/>
              </a:rPr>
              <a:t>report</a:t>
            </a:r>
            <a:r>
              <a:rPr dirty="0" sz="1100" spc="-25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2B96FF"/>
                </a:solidFill>
                <a:latin typeface="Arial"/>
                <a:cs typeface="Arial"/>
              </a:rPr>
              <a:t>as</a:t>
            </a:r>
            <a:r>
              <a:rPr dirty="0" sz="1100" spc="-25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2B96FF"/>
                </a:solidFill>
                <a:latin typeface="Arial"/>
                <a:cs typeface="Arial"/>
              </a:rPr>
              <a:t>worried</a:t>
            </a:r>
            <a:r>
              <a:rPr dirty="0" sz="1100" spc="-25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2B96FF"/>
                </a:solidFill>
                <a:latin typeface="Arial"/>
                <a:cs typeface="Arial"/>
              </a:rPr>
              <a:t>about</a:t>
            </a:r>
            <a:r>
              <a:rPr dirty="0" sz="1100" spc="-20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100" spc="-10">
                <a:solidFill>
                  <a:srgbClr val="2B96FF"/>
                </a:solidFill>
                <a:latin typeface="Arial"/>
                <a:cs typeface="Arial"/>
              </a:rPr>
              <a:t>consequences</a:t>
            </a:r>
            <a:endParaRPr sz="1100">
              <a:latin typeface="Arial"/>
              <a:cs typeface="Arial"/>
            </a:endParaRPr>
          </a:p>
        </p:txBody>
      </p:sp>
      <p:sp>
        <p:nvSpPr>
          <p:cNvPr id="19" name="object 19" descr=""/>
          <p:cNvSpPr txBox="1"/>
          <p:nvPr/>
        </p:nvSpPr>
        <p:spPr>
          <a:xfrm>
            <a:off x="427126" y="2884424"/>
            <a:ext cx="3007995" cy="193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>
                <a:solidFill>
                  <a:srgbClr val="2B96FF"/>
                </a:solidFill>
                <a:latin typeface="Arial"/>
                <a:cs typeface="Arial"/>
              </a:rPr>
              <a:t>Did</a:t>
            </a:r>
            <a:r>
              <a:rPr dirty="0" sz="1100" spc="-30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2B96FF"/>
                </a:solidFill>
                <a:latin typeface="Arial"/>
                <a:cs typeface="Arial"/>
              </a:rPr>
              <a:t>not</a:t>
            </a:r>
            <a:r>
              <a:rPr dirty="0" sz="1100" spc="-20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2B96FF"/>
                </a:solidFill>
                <a:latin typeface="Arial"/>
                <a:cs typeface="Arial"/>
              </a:rPr>
              <a:t>report</a:t>
            </a:r>
            <a:r>
              <a:rPr dirty="0" sz="1100" spc="-25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2B96FF"/>
                </a:solidFill>
                <a:latin typeface="Arial"/>
                <a:cs typeface="Arial"/>
              </a:rPr>
              <a:t>as</a:t>
            </a:r>
            <a:r>
              <a:rPr dirty="0" sz="1100" spc="-25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2B96FF"/>
                </a:solidFill>
                <a:latin typeface="Arial"/>
                <a:cs typeface="Arial"/>
              </a:rPr>
              <a:t>thought</a:t>
            </a:r>
            <a:r>
              <a:rPr dirty="0" sz="1100" spc="-20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2B96FF"/>
                </a:solidFill>
                <a:latin typeface="Arial"/>
                <a:cs typeface="Arial"/>
              </a:rPr>
              <a:t>nothing</a:t>
            </a:r>
            <a:r>
              <a:rPr dirty="0" sz="1100" spc="-20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2B96FF"/>
                </a:solidFill>
                <a:latin typeface="Arial"/>
                <a:cs typeface="Arial"/>
              </a:rPr>
              <a:t>would</a:t>
            </a:r>
            <a:r>
              <a:rPr dirty="0" sz="1100" spc="-25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2B96FF"/>
                </a:solidFill>
                <a:latin typeface="Arial"/>
                <a:cs typeface="Arial"/>
              </a:rPr>
              <a:t>be</a:t>
            </a:r>
            <a:r>
              <a:rPr dirty="0" sz="1100" spc="-25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100" spc="-20">
                <a:solidFill>
                  <a:srgbClr val="2B96FF"/>
                </a:solidFill>
                <a:latin typeface="Arial"/>
                <a:cs typeface="Arial"/>
              </a:rPr>
              <a:t>done</a:t>
            </a:r>
            <a:endParaRPr sz="1100">
              <a:latin typeface="Arial"/>
              <a:cs typeface="Arial"/>
            </a:endParaRPr>
          </a:p>
        </p:txBody>
      </p:sp>
      <p:sp>
        <p:nvSpPr>
          <p:cNvPr id="20" name="object 20" descr=""/>
          <p:cNvSpPr txBox="1"/>
          <p:nvPr/>
        </p:nvSpPr>
        <p:spPr>
          <a:xfrm>
            <a:off x="1957832" y="2567381"/>
            <a:ext cx="1478280" cy="19431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100">
                <a:solidFill>
                  <a:srgbClr val="2B96FF"/>
                </a:solidFill>
                <a:latin typeface="Arial"/>
                <a:cs typeface="Arial"/>
              </a:rPr>
              <a:t>Someone</a:t>
            </a:r>
            <a:r>
              <a:rPr dirty="0" sz="1100" spc="-40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2B96FF"/>
                </a:solidFill>
                <a:latin typeface="Arial"/>
                <a:cs typeface="Arial"/>
              </a:rPr>
              <a:t>else</a:t>
            </a:r>
            <a:r>
              <a:rPr dirty="0" sz="1100" spc="-25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100" spc="-10">
                <a:solidFill>
                  <a:srgbClr val="2B96FF"/>
                </a:solidFill>
                <a:latin typeface="Arial"/>
                <a:cs typeface="Arial"/>
              </a:rPr>
              <a:t>reported</a:t>
            </a:r>
            <a:endParaRPr sz="1100">
              <a:latin typeface="Arial"/>
              <a:cs typeface="Arial"/>
            </a:endParaRPr>
          </a:p>
        </p:txBody>
      </p:sp>
      <p:sp>
        <p:nvSpPr>
          <p:cNvPr id="21" name="object 21" descr=""/>
          <p:cNvSpPr txBox="1"/>
          <p:nvPr/>
        </p:nvSpPr>
        <p:spPr>
          <a:xfrm>
            <a:off x="1437513" y="2251329"/>
            <a:ext cx="1998345" cy="193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>
                <a:solidFill>
                  <a:srgbClr val="2B96FF"/>
                </a:solidFill>
                <a:latin typeface="Arial"/>
                <a:cs typeface="Arial"/>
              </a:rPr>
              <a:t>I</a:t>
            </a:r>
            <a:r>
              <a:rPr dirty="0" sz="1100" spc="-25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2B96FF"/>
                </a:solidFill>
                <a:latin typeface="Arial"/>
                <a:cs typeface="Arial"/>
              </a:rPr>
              <a:t>reported</a:t>
            </a:r>
            <a:r>
              <a:rPr dirty="0" sz="1100" spc="-15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2B96FF"/>
                </a:solidFill>
                <a:latin typeface="Arial"/>
                <a:cs typeface="Arial"/>
              </a:rPr>
              <a:t>but</a:t>
            </a:r>
            <a:r>
              <a:rPr dirty="0" sz="1100" spc="-20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2B96FF"/>
                </a:solidFill>
                <a:latin typeface="Arial"/>
                <a:cs typeface="Arial"/>
              </a:rPr>
              <a:t>not</a:t>
            </a:r>
            <a:r>
              <a:rPr dirty="0" sz="1100" spc="-25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2B96FF"/>
                </a:solidFill>
                <a:latin typeface="Arial"/>
                <a:cs typeface="Arial"/>
              </a:rPr>
              <a:t>dealt</a:t>
            </a:r>
            <a:r>
              <a:rPr dirty="0" sz="1100" spc="-20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2B96FF"/>
                </a:solidFill>
                <a:latin typeface="Arial"/>
                <a:cs typeface="Arial"/>
              </a:rPr>
              <a:t>with</a:t>
            </a:r>
            <a:r>
              <a:rPr dirty="0" sz="1100" spc="-15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100" spc="-20">
                <a:solidFill>
                  <a:srgbClr val="2B96FF"/>
                </a:solidFill>
                <a:latin typeface="Arial"/>
                <a:cs typeface="Arial"/>
              </a:rPr>
              <a:t>well</a:t>
            </a:r>
            <a:endParaRPr sz="1100">
              <a:latin typeface="Arial"/>
              <a:cs typeface="Arial"/>
            </a:endParaRPr>
          </a:p>
        </p:txBody>
      </p:sp>
      <p:sp>
        <p:nvSpPr>
          <p:cNvPr id="22" name="object 22" descr=""/>
          <p:cNvSpPr txBox="1"/>
          <p:nvPr/>
        </p:nvSpPr>
        <p:spPr>
          <a:xfrm>
            <a:off x="1235760" y="1934972"/>
            <a:ext cx="2200275" cy="193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>
                <a:solidFill>
                  <a:srgbClr val="2B96FF"/>
                </a:solidFill>
                <a:latin typeface="Arial"/>
                <a:cs typeface="Arial"/>
              </a:rPr>
              <a:t>I</a:t>
            </a:r>
            <a:r>
              <a:rPr dirty="0" sz="1100" spc="-20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2B96FF"/>
                </a:solidFill>
                <a:latin typeface="Arial"/>
                <a:cs typeface="Arial"/>
              </a:rPr>
              <a:t>reported</a:t>
            </a:r>
            <a:r>
              <a:rPr dirty="0" sz="1100" spc="-10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2B96FF"/>
                </a:solidFill>
                <a:latin typeface="Arial"/>
                <a:cs typeface="Arial"/>
              </a:rPr>
              <a:t>and</a:t>
            </a:r>
            <a:r>
              <a:rPr dirty="0" sz="1100" spc="-20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2B96FF"/>
                </a:solidFill>
                <a:latin typeface="Arial"/>
                <a:cs typeface="Arial"/>
              </a:rPr>
              <a:t>it</a:t>
            </a:r>
            <a:r>
              <a:rPr dirty="0" sz="1100" spc="-20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2B96FF"/>
                </a:solidFill>
                <a:latin typeface="Arial"/>
                <a:cs typeface="Arial"/>
              </a:rPr>
              <a:t>was</a:t>
            </a:r>
            <a:r>
              <a:rPr dirty="0" sz="1100" spc="-20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2B96FF"/>
                </a:solidFill>
                <a:latin typeface="Arial"/>
                <a:cs typeface="Arial"/>
              </a:rPr>
              <a:t>dealt</a:t>
            </a:r>
            <a:r>
              <a:rPr dirty="0" sz="1100" spc="-25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2B96FF"/>
                </a:solidFill>
                <a:latin typeface="Arial"/>
                <a:cs typeface="Arial"/>
              </a:rPr>
              <a:t>with</a:t>
            </a:r>
            <a:r>
              <a:rPr dirty="0" sz="1100" spc="-20">
                <a:solidFill>
                  <a:srgbClr val="2B96FF"/>
                </a:solidFill>
                <a:latin typeface="Arial"/>
                <a:cs typeface="Arial"/>
              </a:rPr>
              <a:t> well</a:t>
            </a:r>
            <a:endParaRPr sz="1100">
              <a:latin typeface="Arial"/>
              <a:cs typeface="Arial"/>
            </a:endParaRPr>
          </a:p>
        </p:txBody>
      </p:sp>
      <p:sp>
        <p:nvSpPr>
          <p:cNvPr id="23" name="object 23" descr=""/>
          <p:cNvSpPr txBox="1"/>
          <p:nvPr/>
        </p:nvSpPr>
        <p:spPr>
          <a:xfrm>
            <a:off x="4390390" y="3936898"/>
            <a:ext cx="2197100" cy="23241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350">
                <a:solidFill>
                  <a:srgbClr val="7E7E7E"/>
                </a:solidFill>
                <a:latin typeface="Arial"/>
                <a:cs typeface="Arial"/>
              </a:rPr>
              <a:t>People</a:t>
            </a:r>
            <a:r>
              <a:rPr dirty="0" sz="1350" spc="-40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dirty="0" sz="1350">
                <a:solidFill>
                  <a:srgbClr val="7E7E7E"/>
                </a:solidFill>
                <a:latin typeface="Arial"/>
                <a:cs typeface="Arial"/>
              </a:rPr>
              <a:t>could</a:t>
            </a:r>
            <a:r>
              <a:rPr dirty="0" sz="1350" spc="-45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dirty="0" sz="1350">
                <a:solidFill>
                  <a:srgbClr val="7E7E7E"/>
                </a:solidFill>
                <a:latin typeface="Arial"/>
                <a:cs typeface="Arial"/>
              </a:rPr>
              <a:t>give</a:t>
            </a:r>
            <a:r>
              <a:rPr dirty="0" sz="1350" spc="-15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dirty="0" sz="1350">
                <a:solidFill>
                  <a:srgbClr val="7E7E7E"/>
                </a:solidFill>
                <a:latin typeface="Arial"/>
                <a:cs typeface="Arial"/>
              </a:rPr>
              <a:t>more</a:t>
            </a:r>
            <a:r>
              <a:rPr dirty="0" sz="1350" spc="-40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dirty="0" sz="1350" spc="-20">
                <a:solidFill>
                  <a:srgbClr val="7E7E7E"/>
                </a:solidFill>
                <a:latin typeface="Arial"/>
                <a:cs typeface="Arial"/>
              </a:rPr>
              <a:t>than</a:t>
            </a:r>
            <a:endParaRPr sz="1350">
              <a:latin typeface="Arial"/>
              <a:cs typeface="Arial"/>
            </a:endParaRPr>
          </a:p>
        </p:txBody>
      </p:sp>
      <p:sp>
        <p:nvSpPr>
          <p:cNvPr id="24" name="object 24" descr=""/>
          <p:cNvSpPr txBox="1"/>
          <p:nvPr/>
        </p:nvSpPr>
        <p:spPr>
          <a:xfrm>
            <a:off x="4390390" y="4142638"/>
            <a:ext cx="2143125" cy="23241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350">
                <a:solidFill>
                  <a:srgbClr val="7E7E7E"/>
                </a:solidFill>
                <a:latin typeface="Arial"/>
                <a:cs typeface="Arial"/>
              </a:rPr>
              <a:t>one</a:t>
            </a:r>
            <a:r>
              <a:rPr dirty="0" sz="1350" spc="-25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dirty="0" sz="1350">
                <a:solidFill>
                  <a:srgbClr val="7E7E7E"/>
                </a:solidFill>
                <a:latin typeface="Arial"/>
                <a:cs typeface="Arial"/>
              </a:rPr>
              <a:t>reason</a:t>
            </a:r>
            <a:r>
              <a:rPr dirty="0" sz="1350" spc="-25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dirty="0" sz="1350">
                <a:solidFill>
                  <a:srgbClr val="7E7E7E"/>
                </a:solidFill>
                <a:latin typeface="Arial"/>
                <a:cs typeface="Arial"/>
              </a:rPr>
              <a:t>for</a:t>
            </a:r>
            <a:r>
              <a:rPr dirty="0" sz="1350" spc="-45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dirty="0" sz="1350">
                <a:solidFill>
                  <a:srgbClr val="7E7E7E"/>
                </a:solidFill>
                <a:latin typeface="Arial"/>
                <a:cs typeface="Arial"/>
              </a:rPr>
              <a:t>not</a:t>
            </a:r>
            <a:r>
              <a:rPr dirty="0" sz="1350" spc="-15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dirty="0" sz="1350" spc="-10">
                <a:solidFill>
                  <a:srgbClr val="7E7E7E"/>
                </a:solidFill>
                <a:latin typeface="Arial"/>
                <a:cs typeface="Arial"/>
              </a:rPr>
              <a:t>reporting</a:t>
            </a:r>
            <a:endParaRPr sz="13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47268" y="305815"/>
            <a:ext cx="5532120" cy="513715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Do</a:t>
            </a:r>
            <a:r>
              <a:rPr dirty="0" spc="-10"/>
              <a:t> </a:t>
            </a:r>
            <a:r>
              <a:rPr dirty="0"/>
              <a:t>people</a:t>
            </a:r>
            <a:r>
              <a:rPr dirty="0" spc="-35"/>
              <a:t> </a:t>
            </a:r>
            <a:r>
              <a:rPr dirty="0"/>
              <a:t>know</a:t>
            </a:r>
            <a:r>
              <a:rPr dirty="0" spc="-15"/>
              <a:t> </a:t>
            </a:r>
            <a:r>
              <a:rPr dirty="0"/>
              <a:t>what</a:t>
            </a:r>
            <a:r>
              <a:rPr dirty="0" spc="-25"/>
              <a:t> </a:t>
            </a:r>
            <a:r>
              <a:rPr dirty="0"/>
              <a:t>to</a:t>
            </a:r>
            <a:r>
              <a:rPr dirty="0" spc="-15"/>
              <a:t> </a:t>
            </a:r>
            <a:r>
              <a:rPr dirty="0" spc="-25"/>
              <a:t>do?</a:t>
            </a:r>
          </a:p>
        </p:txBody>
      </p:sp>
      <p:grpSp>
        <p:nvGrpSpPr>
          <p:cNvPr id="3" name="object 3" descr=""/>
          <p:cNvGrpSpPr/>
          <p:nvPr/>
        </p:nvGrpSpPr>
        <p:grpSpPr>
          <a:xfrm>
            <a:off x="263652" y="2417064"/>
            <a:ext cx="6398260" cy="1289685"/>
            <a:chOff x="263652" y="2417064"/>
            <a:chExt cx="6398260" cy="1289685"/>
          </a:xfrm>
        </p:grpSpPr>
        <p:sp>
          <p:nvSpPr>
            <p:cNvPr id="4" name="object 4" descr=""/>
            <p:cNvSpPr/>
            <p:nvPr/>
          </p:nvSpPr>
          <p:spPr>
            <a:xfrm>
              <a:off x="547116" y="2770631"/>
              <a:ext cx="4521835" cy="931544"/>
            </a:xfrm>
            <a:custGeom>
              <a:avLst/>
              <a:gdLst/>
              <a:ahLst/>
              <a:cxnLst/>
              <a:rect l="l" t="t" r="r" b="b"/>
              <a:pathLst>
                <a:path w="4521835" h="931545">
                  <a:moveTo>
                    <a:pt x="257556" y="0"/>
                  </a:moveTo>
                  <a:lnTo>
                    <a:pt x="0" y="0"/>
                  </a:lnTo>
                  <a:lnTo>
                    <a:pt x="0" y="931164"/>
                  </a:lnTo>
                  <a:lnTo>
                    <a:pt x="257556" y="931164"/>
                  </a:lnTo>
                  <a:lnTo>
                    <a:pt x="257556" y="0"/>
                  </a:lnTo>
                  <a:close/>
                </a:path>
                <a:path w="4521835" h="931545">
                  <a:moveTo>
                    <a:pt x="2389632" y="155448"/>
                  </a:moveTo>
                  <a:lnTo>
                    <a:pt x="2132076" y="155448"/>
                  </a:lnTo>
                  <a:lnTo>
                    <a:pt x="2132076" y="931164"/>
                  </a:lnTo>
                  <a:lnTo>
                    <a:pt x="2389632" y="931164"/>
                  </a:lnTo>
                  <a:lnTo>
                    <a:pt x="2389632" y="155448"/>
                  </a:lnTo>
                  <a:close/>
                </a:path>
                <a:path w="4521835" h="931545">
                  <a:moveTo>
                    <a:pt x="4521708" y="83820"/>
                  </a:moveTo>
                  <a:lnTo>
                    <a:pt x="4264152" y="83820"/>
                  </a:lnTo>
                  <a:lnTo>
                    <a:pt x="4264152" y="931164"/>
                  </a:lnTo>
                  <a:lnTo>
                    <a:pt x="4521708" y="931164"/>
                  </a:lnTo>
                  <a:lnTo>
                    <a:pt x="4521708" y="83820"/>
                  </a:lnTo>
                  <a:close/>
                </a:path>
              </a:pathLst>
            </a:custGeom>
            <a:solidFill>
              <a:srgbClr val="AD2373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 descr=""/>
            <p:cNvSpPr/>
            <p:nvPr/>
          </p:nvSpPr>
          <p:spPr>
            <a:xfrm>
              <a:off x="874776" y="2854451"/>
              <a:ext cx="4521835" cy="847725"/>
            </a:xfrm>
            <a:custGeom>
              <a:avLst/>
              <a:gdLst/>
              <a:ahLst/>
              <a:cxnLst/>
              <a:rect l="l" t="t" r="r" b="b"/>
              <a:pathLst>
                <a:path w="4521835" h="847725">
                  <a:moveTo>
                    <a:pt x="257556" y="0"/>
                  </a:moveTo>
                  <a:lnTo>
                    <a:pt x="0" y="0"/>
                  </a:lnTo>
                  <a:lnTo>
                    <a:pt x="0" y="847344"/>
                  </a:lnTo>
                  <a:lnTo>
                    <a:pt x="257556" y="847344"/>
                  </a:lnTo>
                  <a:lnTo>
                    <a:pt x="257556" y="0"/>
                  </a:lnTo>
                  <a:close/>
                </a:path>
                <a:path w="4521835" h="847725">
                  <a:moveTo>
                    <a:pt x="2389632" y="184404"/>
                  </a:moveTo>
                  <a:lnTo>
                    <a:pt x="2132076" y="184404"/>
                  </a:lnTo>
                  <a:lnTo>
                    <a:pt x="2132076" y="847344"/>
                  </a:lnTo>
                  <a:lnTo>
                    <a:pt x="2389632" y="847344"/>
                  </a:lnTo>
                  <a:lnTo>
                    <a:pt x="2389632" y="184404"/>
                  </a:lnTo>
                  <a:close/>
                </a:path>
                <a:path w="4521835" h="847725">
                  <a:moveTo>
                    <a:pt x="4521708" y="99060"/>
                  </a:moveTo>
                  <a:lnTo>
                    <a:pt x="4264152" y="99060"/>
                  </a:lnTo>
                  <a:lnTo>
                    <a:pt x="4264152" y="847344"/>
                  </a:lnTo>
                  <a:lnTo>
                    <a:pt x="4521708" y="847344"/>
                  </a:lnTo>
                  <a:lnTo>
                    <a:pt x="4521708" y="99060"/>
                  </a:lnTo>
                  <a:close/>
                </a:path>
              </a:pathLst>
            </a:custGeom>
            <a:solidFill>
              <a:srgbClr val="DF6AAD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 descr=""/>
            <p:cNvSpPr/>
            <p:nvPr/>
          </p:nvSpPr>
          <p:spPr>
            <a:xfrm>
              <a:off x="1200912" y="2417063"/>
              <a:ext cx="4523740" cy="1285240"/>
            </a:xfrm>
            <a:custGeom>
              <a:avLst/>
              <a:gdLst/>
              <a:ahLst/>
              <a:cxnLst/>
              <a:rect l="l" t="t" r="r" b="b"/>
              <a:pathLst>
                <a:path w="4523740" h="1285239">
                  <a:moveTo>
                    <a:pt x="259080" y="56388"/>
                  </a:moveTo>
                  <a:lnTo>
                    <a:pt x="0" y="56388"/>
                  </a:lnTo>
                  <a:lnTo>
                    <a:pt x="0" y="1284732"/>
                  </a:lnTo>
                  <a:lnTo>
                    <a:pt x="259080" y="1284732"/>
                  </a:lnTo>
                  <a:lnTo>
                    <a:pt x="259080" y="56388"/>
                  </a:lnTo>
                  <a:close/>
                </a:path>
                <a:path w="4523740" h="1285239">
                  <a:moveTo>
                    <a:pt x="2391156" y="15240"/>
                  </a:moveTo>
                  <a:lnTo>
                    <a:pt x="2133600" y="15240"/>
                  </a:lnTo>
                  <a:lnTo>
                    <a:pt x="2133600" y="1284732"/>
                  </a:lnTo>
                  <a:lnTo>
                    <a:pt x="2391156" y="1284732"/>
                  </a:lnTo>
                  <a:lnTo>
                    <a:pt x="2391156" y="15240"/>
                  </a:lnTo>
                  <a:close/>
                </a:path>
                <a:path w="4523740" h="1285239">
                  <a:moveTo>
                    <a:pt x="4523232" y="0"/>
                  </a:moveTo>
                  <a:lnTo>
                    <a:pt x="4265676" y="0"/>
                  </a:lnTo>
                  <a:lnTo>
                    <a:pt x="4265676" y="1284732"/>
                  </a:lnTo>
                  <a:lnTo>
                    <a:pt x="4523232" y="1284732"/>
                  </a:lnTo>
                  <a:lnTo>
                    <a:pt x="4523232" y="0"/>
                  </a:lnTo>
                  <a:close/>
                </a:path>
              </a:pathLst>
            </a:custGeom>
            <a:solidFill>
              <a:srgbClr val="002F8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 descr=""/>
            <p:cNvSpPr/>
            <p:nvPr/>
          </p:nvSpPr>
          <p:spPr>
            <a:xfrm>
              <a:off x="1528572" y="2488691"/>
              <a:ext cx="4523740" cy="1213485"/>
            </a:xfrm>
            <a:custGeom>
              <a:avLst/>
              <a:gdLst/>
              <a:ahLst/>
              <a:cxnLst/>
              <a:rect l="l" t="t" r="r" b="b"/>
              <a:pathLst>
                <a:path w="4523740" h="1213485">
                  <a:moveTo>
                    <a:pt x="259080" y="0"/>
                  </a:moveTo>
                  <a:lnTo>
                    <a:pt x="0" y="0"/>
                  </a:lnTo>
                  <a:lnTo>
                    <a:pt x="0" y="1213104"/>
                  </a:lnTo>
                  <a:lnTo>
                    <a:pt x="259080" y="1213104"/>
                  </a:lnTo>
                  <a:lnTo>
                    <a:pt x="259080" y="0"/>
                  </a:lnTo>
                  <a:close/>
                </a:path>
                <a:path w="4523740" h="1213485">
                  <a:moveTo>
                    <a:pt x="2391156" y="99060"/>
                  </a:moveTo>
                  <a:lnTo>
                    <a:pt x="2133600" y="99060"/>
                  </a:lnTo>
                  <a:lnTo>
                    <a:pt x="2133600" y="1213104"/>
                  </a:lnTo>
                  <a:lnTo>
                    <a:pt x="2391156" y="1213104"/>
                  </a:lnTo>
                  <a:lnTo>
                    <a:pt x="2391156" y="99060"/>
                  </a:lnTo>
                  <a:close/>
                </a:path>
                <a:path w="4523740" h="1213485">
                  <a:moveTo>
                    <a:pt x="4523232" y="13716"/>
                  </a:moveTo>
                  <a:lnTo>
                    <a:pt x="4265676" y="13716"/>
                  </a:lnTo>
                  <a:lnTo>
                    <a:pt x="4265676" y="1213104"/>
                  </a:lnTo>
                  <a:lnTo>
                    <a:pt x="4523232" y="1213104"/>
                  </a:lnTo>
                  <a:lnTo>
                    <a:pt x="4523232" y="13716"/>
                  </a:lnTo>
                  <a:close/>
                </a:path>
              </a:pathLst>
            </a:custGeom>
            <a:solidFill>
              <a:srgbClr val="00A9CE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 descr=""/>
            <p:cNvSpPr/>
            <p:nvPr/>
          </p:nvSpPr>
          <p:spPr>
            <a:xfrm>
              <a:off x="1856232" y="2756915"/>
              <a:ext cx="4523740" cy="944880"/>
            </a:xfrm>
            <a:custGeom>
              <a:avLst/>
              <a:gdLst/>
              <a:ahLst/>
              <a:cxnLst/>
              <a:rect l="l" t="t" r="r" b="b"/>
              <a:pathLst>
                <a:path w="4523740" h="944879">
                  <a:moveTo>
                    <a:pt x="257556" y="0"/>
                  </a:moveTo>
                  <a:lnTo>
                    <a:pt x="0" y="0"/>
                  </a:lnTo>
                  <a:lnTo>
                    <a:pt x="0" y="944880"/>
                  </a:lnTo>
                  <a:lnTo>
                    <a:pt x="257556" y="944880"/>
                  </a:lnTo>
                  <a:lnTo>
                    <a:pt x="257556" y="0"/>
                  </a:lnTo>
                  <a:close/>
                </a:path>
                <a:path w="4523740" h="944879">
                  <a:moveTo>
                    <a:pt x="2391156" y="239268"/>
                  </a:moveTo>
                  <a:lnTo>
                    <a:pt x="2132076" y="239268"/>
                  </a:lnTo>
                  <a:lnTo>
                    <a:pt x="2132076" y="944880"/>
                  </a:lnTo>
                  <a:lnTo>
                    <a:pt x="2391156" y="944880"/>
                  </a:lnTo>
                  <a:lnTo>
                    <a:pt x="2391156" y="239268"/>
                  </a:lnTo>
                  <a:close/>
                </a:path>
                <a:path w="4523740" h="944879">
                  <a:moveTo>
                    <a:pt x="4523232" y="83820"/>
                  </a:moveTo>
                  <a:lnTo>
                    <a:pt x="4265676" y="83820"/>
                  </a:lnTo>
                  <a:lnTo>
                    <a:pt x="4265676" y="944880"/>
                  </a:lnTo>
                  <a:lnTo>
                    <a:pt x="4523232" y="944880"/>
                  </a:lnTo>
                  <a:lnTo>
                    <a:pt x="4523232" y="83820"/>
                  </a:lnTo>
                  <a:close/>
                </a:path>
              </a:pathLst>
            </a:custGeom>
            <a:solidFill>
              <a:srgbClr val="F5CDE3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 descr=""/>
            <p:cNvSpPr/>
            <p:nvPr/>
          </p:nvSpPr>
          <p:spPr>
            <a:xfrm>
              <a:off x="263652" y="3701796"/>
              <a:ext cx="6398260" cy="0"/>
            </a:xfrm>
            <a:custGeom>
              <a:avLst/>
              <a:gdLst/>
              <a:ahLst/>
              <a:cxnLst/>
              <a:rect l="l" t="t" r="r" b="b"/>
              <a:pathLst>
                <a:path w="6398259" h="0">
                  <a:moveTo>
                    <a:pt x="0" y="0"/>
                  </a:moveTo>
                  <a:lnTo>
                    <a:pt x="6397752" y="0"/>
                  </a:lnTo>
                </a:path>
              </a:pathLst>
            </a:custGeom>
            <a:ln w="9525">
              <a:solidFill>
                <a:srgbClr val="CEE7FF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0" name="object 10" descr=""/>
          <p:cNvSpPr txBox="1"/>
          <p:nvPr/>
        </p:nvSpPr>
        <p:spPr>
          <a:xfrm>
            <a:off x="576783" y="2517394"/>
            <a:ext cx="19621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5">
                <a:solidFill>
                  <a:srgbClr val="0A86FF"/>
                </a:solidFill>
                <a:latin typeface="Arial"/>
                <a:cs typeface="Arial"/>
              </a:rPr>
              <a:t>66</a:t>
            </a:r>
            <a:endParaRPr sz="1200">
              <a:latin typeface="Arial"/>
              <a:cs typeface="Arial"/>
            </a:endParaRPr>
          </a:p>
        </p:txBody>
      </p:sp>
      <p:sp>
        <p:nvSpPr>
          <p:cNvPr id="11" name="object 11" descr=""/>
          <p:cNvSpPr txBox="1"/>
          <p:nvPr/>
        </p:nvSpPr>
        <p:spPr>
          <a:xfrm>
            <a:off x="2709798" y="2672588"/>
            <a:ext cx="19621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5">
                <a:solidFill>
                  <a:srgbClr val="0A86FF"/>
                </a:solidFill>
                <a:latin typeface="Arial"/>
                <a:cs typeface="Arial"/>
              </a:rPr>
              <a:t>55</a:t>
            </a:r>
            <a:endParaRPr sz="1200">
              <a:latin typeface="Arial"/>
              <a:cs typeface="Arial"/>
            </a:endParaRPr>
          </a:p>
        </p:txBody>
      </p:sp>
      <p:sp>
        <p:nvSpPr>
          <p:cNvPr id="12" name="object 12" descr=""/>
          <p:cNvSpPr txBox="1"/>
          <p:nvPr/>
        </p:nvSpPr>
        <p:spPr>
          <a:xfrm>
            <a:off x="4842764" y="2602229"/>
            <a:ext cx="19621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5">
                <a:solidFill>
                  <a:srgbClr val="0A86FF"/>
                </a:solidFill>
                <a:latin typeface="Arial"/>
                <a:cs typeface="Arial"/>
              </a:rPr>
              <a:t>60</a:t>
            </a:r>
            <a:endParaRPr sz="1200">
              <a:latin typeface="Arial"/>
              <a:cs typeface="Arial"/>
            </a:endParaRPr>
          </a:p>
        </p:txBody>
      </p:sp>
      <p:sp>
        <p:nvSpPr>
          <p:cNvPr id="13" name="object 13" descr=""/>
          <p:cNvSpPr txBox="1"/>
          <p:nvPr/>
        </p:nvSpPr>
        <p:spPr>
          <a:xfrm>
            <a:off x="904443" y="2602229"/>
            <a:ext cx="19621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5">
                <a:solidFill>
                  <a:srgbClr val="0A86FF"/>
                </a:solidFill>
                <a:latin typeface="Arial"/>
                <a:cs typeface="Arial"/>
              </a:rPr>
              <a:t>60</a:t>
            </a:r>
            <a:endParaRPr sz="1200">
              <a:latin typeface="Arial"/>
              <a:cs typeface="Arial"/>
            </a:endParaRPr>
          </a:p>
        </p:txBody>
      </p:sp>
      <p:sp>
        <p:nvSpPr>
          <p:cNvPr id="14" name="object 14" descr=""/>
          <p:cNvSpPr txBox="1"/>
          <p:nvPr/>
        </p:nvSpPr>
        <p:spPr>
          <a:xfrm>
            <a:off x="3037458" y="2785617"/>
            <a:ext cx="19621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5">
                <a:solidFill>
                  <a:srgbClr val="0A86FF"/>
                </a:solidFill>
                <a:latin typeface="Arial"/>
                <a:cs typeface="Arial"/>
              </a:rPr>
              <a:t>47</a:t>
            </a:r>
            <a:endParaRPr sz="1200">
              <a:latin typeface="Arial"/>
              <a:cs typeface="Arial"/>
            </a:endParaRPr>
          </a:p>
        </p:txBody>
      </p:sp>
      <p:sp>
        <p:nvSpPr>
          <p:cNvPr id="15" name="object 15" descr=""/>
          <p:cNvSpPr txBox="1"/>
          <p:nvPr/>
        </p:nvSpPr>
        <p:spPr>
          <a:xfrm>
            <a:off x="5170423" y="2700908"/>
            <a:ext cx="19621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5">
                <a:solidFill>
                  <a:srgbClr val="0A86FF"/>
                </a:solidFill>
                <a:latin typeface="Arial"/>
                <a:cs typeface="Arial"/>
              </a:rPr>
              <a:t>53</a:t>
            </a:r>
            <a:endParaRPr sz="1200">
              <a:latin typeface="Arial"/>
              <a:cs typeface="Arial"/>
            </a:endParaRPr>
          </a:p>
        </p:txBody>
      </p:sp>
      <p:sp>
        <p:nvSpPr>
          <p:cNvPr id="16" name="object 16" descr=""/>
          <p:cNvSpPr txBox="1"/>
          <p:nvPr/>
        </p:nvSpPr>
        <p:spPr>
          <a:xfrm>
            <a:off x="1231798" y="2221229"/>
            <a:ext cx="19621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5">
                <a:solidFill>
                  <a:srgbClr val="0A86FF"/>
                </a:solidFill>
                <a:latin typeface="Arial"/>
                <a:cs typeface="Arial"/>
              </a:rPr>
              <a:t>87</a:t>
            </a:r>
            <a:endParaRPr sz="1200">
              <a:latin typeface="Arial"/>
              <a:cs typeface="Arial"/>
            </a:endParaRPr>
          </a:p>
        </p:txBody>
      </p:sp>
      <p:sp>
        <p:nvSpPr>
          <p:cNvPr id="17" name="object 17" descr=""/>
          <p:cNvSpPr txBox="1"/>
          <p:nvPr/>
        </p:nvSpPr>
        <p:spPr>
          <a:xfrm>
            <a:off x="3364738" y="2178811"/>
            <a:ext cx="19621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5">
                <a:solidFill>
                  <a:srgbClr val="0A86FF"/>
                </a:solidFill>
                <a:latin typeface="Arial"/>
                <a:cs typeface="Arial"/>
              </a:rPr>
              <a:t>90</a:t>
            </a:r>
            <a:endParaRPr sz="1200">
              <a:latin typeface="Arial"/>
              <a:cs typeface="Arial"/>
            </a:endParaRPr>
          </a:p>
        </p:txBody>
      </p:sp>
      <p:sp>
        <p:nvSpPr>
          <p:cNvPr id="18" name="object 18" descr=""/>
          <p:cNvSpPr txBox="1"/>
          <p:nvPr/>
        </p:nvSpPr>
        <p:spPr>
          <a:xfrm>
            <a:off x="5497829" y="2164842"/>
            <a:ext cx="19685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5">
                <a:solidFill>
                  <a:srgbClr val="0A86FF"/>
                </a:solidFill>
                <a:latin typeface="Arial"/>
                <a:cs typeface="Arial"/>
              </a:rPr>
              <a:t>91</a:t>
            </a:r>
            <a:endParaRPr sz="1200">
              <a:latin typeface="Arial"/>
              <a:cs typeface="Arial"/>
            </a:endParaRPr>
          </a:p>
        </p:txBody>
      </p:sp>
      <p:sp>
        <p:nvSpPr>
          <p:cNvPr id="19" name="object 19" descr=""/>
          <p:cNvSpPr txBox="1"/>
          <p:nvPr/>
        </p:nvSpPr>
        <p:spPr>
          <a:xfrm>
            <a:off x="1559433" y="2235200"/>
            <a:ext cx="19621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5">
                <a:solidFill>
                  <a:srgbClr val="0A86FF"/>
                </a:solidFill>
                <a:latin typeface="Arial"/>
                <a:cs typeface="Arial"/>
              </a:rPr>
              <a:t>86</a:t>
            </a:r>
            <a:endParaRPr sz="1200">
              <a:latin typeface="Arial"/>
              <a:cs typeface="Arial"/>
            </a:endParaRPr>
          </a:p>
        </p:txBody>
      </p:sp>
      <p:sp>
        <p:nvSpPr>
          <p:cNvPr id="20" name="object 20" descr=""/>
          <p:cNvSpPr txBox="1"/>
          <p:nvPr/>
        </p:nvSpPr>
        <p:spPr>
          <a:xfrm>
            <a:off x="3692397" y="2334005"/>
            <a:ext cx="19621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5">
                <a:solidFill>
                  <a:srgbClr val="0A86FF"/>
                </a:solidFill>
                <a:latin typeface="Arial"/>
                <a:cs typeface="Arial"/>
              </a:rPr>
              <a:t>79</a:t>
            </a:r>
            <a:endParaRPr sz="1200">
              <a:latin typeface="Arial"/>
              <a:cs typeface="Arial"/>
            </a:endParaRPr>
          </a:p>
        </p:txBody>
      </p:sp>
      <p:sp>
        <p:nvSpPr>
          <p:cNvPr id="21" name="object 21" descr=""/>
          <p:cNvSpPr txBox="1"/>
          <p:nvPr/>
        </p:nvSpPr>
        <p:spPr>
          <a:xfrm>
            <a:off x="5825490" y="2248865"/>
            <a:ext cx="196215" cy="2089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5">
                <a:solidFill>
                  <a:srgbClr val="0A86FF"/>
                </a:solidFill>
                <a:latin typeface="Arial"/>
                <a:cs typeface="Arial"/>
              </a:rPr>
              <a:t>85</a:t>
            </a:r>
            <a:endParaRPr sz="1200">
              <a:latin typeface="Arial"/>
              <a:cs typeface="Arial"/>
            </a:endParaRPr>
          </a:p>
        </p:txBody>
      </p:sp>
      <p:sp>
        <p:nvSpPr>
          <p:cNvPr id="22" name="object 22" descr=""/>
          <p:cNvSpPr txBox="1"/>
          <p:nvPr/>
        </p:nvSpPr>
        <p:spPr>
          <a:xfrm>
            <a:off x="1887092" y="2503423"/>
            <a:ext cx="19621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5">
                <a:solidFill>
                  <a:srgbClr val="0A86FF"/>
                </a:solidFill>
                <a:latin typeface="Arial"/>
                <a:cs typeface="Arial"/>
              </a:rPr>
              <a:t>67</a:t>
            </a:r>
            <a:endParaRPr sz="1200">
              <a:latin typeface="Arial"/>
              <a:cs typeface="Arial"/>
            </a:endParaRPr>
          </a:p>
        </p:txBody>
      </p:sp>
      <p:sp>
        <p:nvSpPr>
          <p:cNvPr id="23" name="object 23" descr=""/>
          <p:cNvSpPr txBox="1"/>
          <p:nvPr/>
        </p:nvSpPr>
        <p:spPr>
          <a:xfrm>
            <a:off x="4020058" y="2743326"/>
            <a:ext cx="19621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5">
                <a:solidFill>
                  <a:srgbClr val="0A86FF"/>
                </a:solidFill>
                <a:latin typeface="Arial"/>
                <a:cs typeface="Arial"/>
              </a:rPr>
              <a:t>50</a:t>
            </a:r>
            <a:endParaRPr sz="1200">
              <a:latin typeface="Arial"/>
              <a:cs typeface="Arial"/>
            </a:endParaRPr>
          </a:p>
        </p:txBody>
      </p:sp>
      <p:sp>
        <p:nvSpPr>
          <p:cNvPr id="24" name="object 24" descr=""/>
          <p:cNvSpPr txBox="1"/>
          <p:nvPr/>
        </p:nvSpPr>
        <p:spPr>
          <a:xfrm>
            <a:off x="6153150" y="2588132"/>
            <a:ext cx="19621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5">
                <a:solidFill>
                  <a:srgbClr val="0A86FF"/>
                </a:solidFill>
                <a:latin typeface="Arial"/>
                <a:cs typeface="Arial"/>
              </a:rPr>
              <a:t>61</a:t>
            </a:r>
            <a:endParaRPr sz="1200">
              <a:latin typeface="Arial"/>
              <a:cs typeface="Arial"/>
            </a:endParaRPr>
          </a:p>
        </p:txBody>
      </p:sp>
      <p:sp>
        <p:nvSpPr>
          <p:cNvPr id="25" name="object 25" descr=""/>
          <p:cNvSpPr txBox="1"/>
          <p:nvPr/>
        </p:nvSpPr>
        <p:spPr>
          <a:xfrm>
            <a:off x="321056" y="3766515"/>
            <a:ext cx="2019300" cy="732790"/>
          </a:xfrm>
          <a:prstGeom prst="rect">
            <a:avLst/>
          </a:prstGeom>
        </p:spPr>
        <p:txBody>
          <a:bodyPr wrap="square" lIns="0" tIns="20320" rIns="0" bIns="0" rtlCol="0" vert="horz">
            <a:spAutoFit/>
          </a:bodyPr>
          <a:lstStyle/>
          <a:p>
            <a:pPr algn="ctr" marL="12700" marR="5080">
              <a:lnSpc>
                <a:spcPct val="95600"/>
              </a:lnSpc>
              <a:spcBef>
                <a:spcPts val="160"/>
              </a:spcBef>
            </a:pP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I</a:t>
            </a:r>
            <a:r>
              <a:rPr dirty="0" sz="1200" spc="-20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know</a:t>
            </a:r>
            <a:r>
              <a:rPr dirty="0" sz="1200" spc="-10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where</a:t>
            </a:r>
            <a:r>
              <a:rPr dirty="0" sz="1200" spc="-15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to</a:t>
            </a:r>
            <a:r>
              <a:rPr dirty="0" sz="1200" spc="-15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go</a:t>
            </a:r>
            <a:r>
              <a:rPr dirty="0" sz="1200" spc="-15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for</a:t>
            </a:r>
            <a:r>
              <a:rPr dirty="0" sz="1200" spc="-5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help</a:t>
            </a:r>
            <a:r>
              <a:rPr dirty="0" sz="1200" spc="-15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 spc="-25">
                <a:solidFill>
                  <a:srgbClr val="2B96FF"/>
                </a:solidFill>
                <a:latin typeface="Arial"/>
                <a:cs typeface="Arial"/>
              </a:rPr>
              <a:t>to 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deal</a:t>
            </a:r>
            <a:r>
              <a:rPr dirty="0" sz="1200" spc="-30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with</a:t>
            </a:r>
            <a:r>
              <a:rPr dirty="0" sz="1200" spc="-35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any</a:t>
            </a:r>
            <a:r>
              <a:rPr dirty="0" sz="1200" spc="-25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harassment</a:t>
            </a:r>
            <a:r>
              <a:rPr dirty="0" sz="1200" spc="-20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 spc="-25">
                <a:solidFill>
                  <a:srgbClr val="2B96FF"/>
                </a:solidFill>
                <a:latin typeface="Arial"/>
                <a:cs typeface="Arial"/>
              </a:rPr>
              <a:t>or 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discrimination</a:t>
            </a:r>
            <a:r>
              <a:rPr dirty="0" sz="1200" spc="-35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I</a:t>
            </a:r>
            <a:r>
              <a:rPr dirty="0" sz="1200" spc="-20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see</a:t>
            </a:r>
            <a:r>
              <a:rPr dirty="0" sz="1200" spc="-30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 spc="-25">
                <a:solidFill>
                  <a:srgbClr val="2B96FF"/>
                </a:solidFill>
                <a:latin typeface="Arial"/>
                <a:cs typeface="Arial"/>
              </a:rPr>
              <a:t>or 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experience</a:t>
            </a:r>
            <a:r>
              <a:rPr dirty="0" sz="1200" spc="-40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at</a:t>
            </a:r>
            <a:r>
              <a:rPr dirty="0" sz="1200" spc="-35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 spc="-20">
                <a:solidFill>
                  <a:srgbClr val="2B96FF"/>
                </a:solidFill>
                <a:latin typeface="Arial"/>
                <a:cs typeface="Arial"/>
              </a:rPr>
              <a:t>work</a:t>
            </a:r>
            <a:endParaRPr sz="1200">
              <a:latin typeface="Arial"/>
              <a:cs typeface="Arial"/>
            </a:endParaRPr>
          </a:p>
        </p:txBody>
      </p:sp>
      <p:sp>
        <p:nvSpPr>
          <p:cNvPr id="26" name="object 26" descr=""/>
          <p:cNvSpPr txBox="1"/>
          <p:nvPr/>
        </p:nvSpPr>
        <p:spPr>
          <a:xfrm>
            <a:off x="2424429" y="3766515"/>
            <a:ext cx="2078355" cy="558165"/>
          </a:xfrm>
          <a:prstGeom prst="rect">
            <a:avLst/>
          </a:prstGeom>
        </p:spPr>
        <p:txBody>
          <a:bodyPr wrap="square" lIns="0" tIns="20320" rIns="0" bIns="0" rtlCol="0" vert="horz">
            <a:spAutoFit/>
          </a:bodyPr>
          <a:lstStyle/>
          <a:p>
            <a:pPr algn="ctr" marL="12700" marR="5080">
              <a:lnSpc>
                <a:spcPct val="95600"/>
              </a:lnSpc>
              <a:spcBef>
                <a:spcPts val="160"/>
              </a:spcBef>
            </a:pP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I</a:t>
            </a:r>
            <a:r>
              <a:rPr dirty="0" sz="1200" spc="-25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would</a:t>
            </a:r>
            <a:r>
              <a:rPr dirty="0" sz="1200" spc="-20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feel</a:t>
            </a:r>
            <a:r>
              <a:rPr dirty="0" sz="1200" spc="-15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secure</a:t>
            </a:r>
            <a:r>
              <a:rPr dirty="0" sz="1200" spc="-20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2B96FF"/>
                </a:solidFill>
                <a:latin typeface="Arial"/>
                <a:cs typeface="Arial"/>
              </a:rPr>
              <a:t>raising 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concerns</a:t>
            </a:r>
            <a:r>
              <a:rPr dirty="0" sz="1200" spc="-45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about</a:t>
            </a:r>
            <a:r>
              <a:rPr dirty="0" sz="1200" spc="-40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harassment</a:t>
            </a:r>
            <a:r>
              <a:rPr dirty="0" sz="1200" spc="-40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 spc="-25">
                <a:solidFill>
                  <a:srgbClr val="2B96FF"/>
                </a:solidFill>
                <a:latin typeface="Arial"/>
                <a:cs typeface="Arial"/>
              </a:rPr>
              <a:t>or 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discrimination</a:t>
            </a:r>
            <a:r>
              <a:rPr dirty="0" sz="1200" spc="-35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where</a:t>
            </a:r>
            <a:r>
              <a:rPr dirty="0" sz="1200" spc="-30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I</a:t>
            </a:r>
            <a:r>
              <a:rPr dirty="0" sz="1200" spc="-30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 spc="-20">
                <a:solidFill>
                  <a:srgbClr val="2B96FF"/>
                </a:solidFill>
                <a:latin typeface="Arial"/>
                <a:cs typeface="Arial"/>
              </a:rPr>
              <a:t>work</a:t>
            </a:r>
            <a:endParaRPr sz="1200">
              <a:latin typeface="Arial"/>
              <a:cs typeface="Arial"/>
            </a:endParaRPr>
          </a:p>
        </p:txBody>
      </p:sp>
      <p:sp>
        <p:nvSpPr>
          <p:cNvPr id="27" name="object 27" descr=""/>
          <p:cNvSpPr txBox="1"/>
          <p:nvPr/>
        </p:nvSpPr>
        <p:spPr>
          <a:xfrm>
            <a:off x="4612640" y="3766515"/>
            <a:ext cx="1967864" cy="732790"/>
          </a:xfrm>
          <a:prstGeom prst="rect">
            <a:avLst/>
          </a:prstGeom>
        </p:spPr>
        <p:txBody>
          <a:bodyPr wrap="square" lIns="0" tIns="20320" rIns="0" bIns="0" rtlCol="0" vert="horz">
            <a:spAutoFit/>
          </a:bodyPr>
          <a:lstStyle/>
          <a:p>
            <a:pPr algn="ctr" marL="12065" marR="5080" indent="-635">
              <a:lnSpc>
                <a:spcPct val="95600"/>
              </a:lnSpc>
              <a:spcBef>
                <a:spcPts val="160"/>
              </a:spcBef>
            </a:pP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I</a:t>
            </a:r>
            <a:r>
              <a:rPr dirty="0" sz="1200" spc="-20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am</a:t>
            </a:r>
            <a:r>
              <a:rPr dirty="0" sz="1200" spc="-15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confident</a:t>
            </a:r>
            <a:r>
              <a:rPr dirty="0" sz="1200" spc="-20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that</a:t>
            </a:r>
            <a:r>
              <a:rPr dirty="0" sz="1200" spc="-15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 spc="-25">
                <a:solidFill>
                  <a:srgbClr val="2B96FF"/>
                </a:solidFill>
                <a:latin typeface="Arial"/>
                <a:cs typeface="Arial"/>
              </a:rPr>
              <a:t>my 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organisation</a:t>
            </a:r>
            <a:r>
              <a:rPr dirty="0" sz="1200" spc="-55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would</a:t>
            </a:r>
            <a:r>
              <a:rPr dirty="0" sz="1200" spc="-50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2B96FF"/>
                </a:solidFill>
                <a:latin typeface="Arial"/>
                <a:cs typeface="Arial"/>
              </a:rPr>
              <a:t>address 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concerns</a:t>
            </a:r>
            <a:r>
              <a:rPr dirty="0" sz="1200" spc="-30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I</a:t>
            </a:r>
            <a:r>
              <a:rPr dirty="0" sz="1200" spc="-15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raise</a:t>
            </a:r>
            <a:r>
              <a:rPr dirty="0" sz="1200" spc="-15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 spc="-20">
                <a:solidFill>
                  <a:srgbClr val="2B96FF"/>
                </a:solidFill>
                <a:latin typeface="Arial"/>
                <a:cs typeface="Arial"/>
              </a:rPr>
              <a:t>about 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harassment</a:t>
            </a:r>
            <a:r>
              <a:rPr dirty="0" sz="1200" spc="-35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or</a:t>
            </a:r>
            <a:r>
              <a:rPr dirty="0" sz="1200" spc="-35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2B96FF"/>
                </a:solidFill>
                <a:latin typeface="Arial"/>
                <a:cs typeface="Arial"/>
              </a:rPr>
              <a:t>discrimination</a:t>
            </a:r>
            <a:endParaRPr sz="1200">
              <a:latin typeface="Arial"/>
              <a:cs typeface="Arial"/>
            </a:endParaRPr>
          </a:p>
        </p:txBody>
      </p:sp>
      <p:sp>
        <p:nvSpPr>
          <p:cNvPr id="28" name="object 28" descr=""/>
          <p:cNvSpPr/>
          <p:nvPr/>
        </p:nvSpPr>
        <p:spPr>
          <a:xfrm>
            <a:off x="466344" y="1924811"/>
            <a:ext cx="76200" cy="76200"/>
          </a:xfrm>
          <a:custGeom>
            <a:avLst/>
            <a:gdLst/>
            <a:ahLst/>
            <a:cxnLst/>
            <a:rect l="l" t="t" r="r" b="b"/>
            <a:pathLst>
              <a:path w="76200" h="76200">
                <a:moveTo>
                  <a:pt x="76200" y="0"/>
                </a:moveTo>
                <a:lnTo>
                  <a:pt x="0" y="0"/>
                </a:lnTo>
                <a:lnTo>
                  <a:pt x="0" y="76200"/>
                </a:lnTo>
                <a:lnTo>
                  <a:pt x="76200" y="76200"/>
                </a:lnTo>
                <a:lnTo>
                  <a:pt x="76200" y="0"/>
                </a:lnTo>
                <a:close/>
              </a:path>
            </a:pathLst>
          </a:custGeom>
          <a:solidFill>
            <a:srgbClr val="AD237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9" name="object 29" descr=""/>
          <p:cNvSpPr/>
          <p:nvPr/>
        </p:nvSpPr>
        <p:spPr>
          <a:xfrm>
            <a:off x="1388363" y="1924811"/>
            <a:ext cx="76200" cy="76200"/>
          </a:xfrm>
          <a:custGeom>
            <a:avLst/>
            <a:gdLst/>
            <a:ahLst/>
            <a:cxnLst/>
            <a:rect l="l" t="t" r="r" b="b"/>
            <a:pathLst>
              <a:path w="76200" h="76200">
                <a:moveTo>
                  <a:pt x="76200" y="0"/>
                </a:moveTo>
                <a:lnTo>
                  <a:pt x="0" y="0"/>
                </a:lnTo>
                <a:lnTo>
                  <a:pt x="0" y="76200"/>
                </a:lnTo>
                <a:lnTo>
                  <a:pt x="76200" y="76200"/>
                </a:lnTo>
                <a:lnTo>
                  <a:pt x="76200" y="0"/>
                </a:lnTo>
                <a:close/>
              </a:path>
            </a:pathLst>
          </a:custGeom>
          <a:solidFill>
            <a:srgbClr val="DF6AA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0" name="object 30" descr=""/>
          <p:cNvSpPr/>
          <p:nvPr/>
        </p:nvSpPr>
        <p:spPr>
          <a:xfrm>
            <a:off x="2301239" y="1924811"/>
            <a:ext cx="76200" cy="76200"/>
          </a:xfrm>
          <a:custGeom>
            <a:avLst/>
            <a:gdLst/>
            <a:ahLst/>
            <a:cxnLst/>
            <a:rect l="l" t="t" r="r" b="b"/>
            <a:pathLst>
              <a:path w="76200" h="76200">
                <a:moveTo>
                  <a:pt x="76200" y="0"/>
                </a:moveTo>
                <a:lnTo>
                  <a:pt x="0" y="0"/>
                </a:lnTo>
                <a:lnTo>
                  <a:pt x="0" y="76200"/>
                </a:lnTo>
                <a:lnTo>
                  <a:pt x="76200" y="76200"/>
                </a:lnTo>
                <a:lnTo>
                  <a:pt x="76200" y="0"/>
                </a:lnTo>
                <a:close/>
              </a:path>
            </a:pathLst>
          </a:custGeom>
          <a:solidFill>
            <a:srgbClr val="002F8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1" name="object 31" descr=""/>
          <p:cNvSpPr/>
          <p:nvPr/>
        </p:nvSpPr>
        <p:spPr>
          <a:xfrm>
            <a:off x="4066032" y="1924811"/>
            <a:ext cx="76200" cy="76200"/>
          </a:xfrm>
          <a:custGeom>
            <a:avLst/>
            <a:gdLst/>
            <a:ahLst/>
            <a:cxnLst/>
            <a:rect l="l" t="t" r="r" b="b"/>
            <a:pathLst>
              <a:path w="76200" h="76200">
                <a:moveTo>
                  <a:pt x="76200" y="0"/>
                </a:moveTo>
                <a:lnTo>
                  <a:pt x="0" y="0"/>
                </a:lnTo>
                <a:lnTo>
                  <a:pt x="0" y="76200"/>
                </a:lnTo>
                <a:lnTo>
                  <a:pt x="76200" y="76200"/>
                </a:lnTo>
                <a:lnTo>
                  <a:pt x="76200" y="0"/>
                </a:lnTo>
                <a:close/>
              </a:path>
            </a:pathLst>
          </a:custGeom>
          <a:solidFill>
            <a:srgbClr val="00A9C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2" name="object 32" descr=""/>
          <p:cNvSpPr/>
          <p:nvPr/>
        </p:nvSpPr>
        <p:spPr>
          <a:xfrm>
            <a:off x="5417820" y="1924811"/>
            <a:ext cx="76200" cy="76200"/>
          </a:xfrm>
          <a:custGeom>
            <a:avLst/>
            <a:gdLst/>
            <a:ahLst/>
            <a:cxnLst/>
            <a:rect l="l" t="t" r="r" b="b"/>
            <a:pathLst>
              <a:path w="76200" h="76200">
                <a:moveTo>
                  <a:pt x="76200" y="0"/>
                </a:moveTo>
                <a:lnTo>
                  <a:pt x="0" y="0"/>
                </a:lnTo>
                <a:lnTo>
                  <a:pt x="0" y="76200"/>
                </a:lnTo>
                <a:lnTo>
                  <a:pt x="76200" y="76200"/>
                </a:lnTo>
                <a:lnTo>
                  <a:pt x="76200" y="0"/>
                </a:lnTo>
                <a:close/>
              </a:path>
            </a:pathLst>
          </a:custGeom>
          <a:solidFill>
            <a:srgbClr val="F5CDE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3" name="object 33" descr=""/>
          <p:cNvSpPr txBox="1"/>
          <p:nvPr/>
        </p:nvSpPr>
        <p:spPr>
          <a:xfrm>
            <a:off x="358546" y="883361"/>
            <a:ext cx="6082030" cy="117157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Arial"/>
                <a:cs typeface="Arial"/>
              </a:rPr>
              <a:t>Regardless</a:t>
            </a:r>
            <a:r>
              <a:rPr dirty="0" sz="1400" spc="-5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of</a:t>
            </a:r>
            <a:r>
              <a:rPr dirty="0" sz="1400" spc="-1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whether</a:t>
            </a:r>
            <a:r>
              <a:rPr dirty="0" sz="1400" spc="-2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they</a:t>
            </a:r>
            <a:r>
              <a:rPr dirty="0" sz="1400" spc="-35">
                <a:latin typeface="Arial"/>
                <a:cs typeface="Arial"/>
              </a:rPr>
              <a:t> </a:t>
            </a:r>
            <a:r>
              <a:rPr dirty="0" sz="1400" spc="-10">
                <a:latin typeface="Arial"/>
                <a:cs typeface="Arial"/>
              </a:rPr>
              <a:t>experienced</a:t>
            </a:r>
            <a:r>
              <a:rPr dirty="0" sz="1400" spc="-35">
                <a:latin typeface="Arial"/>
                <a:cs typeface="Arial"/>
              </a:rPr>
              <a:t> </a:t>
            </a:r>
            <a:r>
              <a:rPr dirty="0" sz="1400" spc="-10">
                <a:latin typeface="Arial"/>
                <a:cs typeface="Arial"/>
              </a:rPr>
              <a:t>discrimination,</a:t>
            </a:r>
            <a:r>
              <a:rPr dirty="0" sz="1400" spc="-4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we</a:t>
            </a:r>
            <a:r>
              <a:rPr dirty="0" sz="1400" spc="-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asked</a:t>
            </a:r>
            <a:r>
              <a:rPr dirty="0" sz="1400" spc="-3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if</a:t>
            </a:r>
            <a:r>
              <a:rPr dirty="0" sz="1400" spc="-15">
                <a:latin typeface="Arial"/>
                <a:cs typeface="Arial"/>
              </a:rPr>
              <a:t> </a:t>
            </a:r>
            <a:r>
              <a:rPr dirty="0" sz="1400" spc="-10">
                <a:latin typeface="Arial"/>
                <a:cs typeface="Arial"/>
              </a:rPr>
              <a:t>people </a:t>
            </a:r>
            <a:r>
              <a:rPr dirty="0" sz="1400">
                <a:latin typeface="Arial"/>
                <a:cs typeface="Arial"/>
              </a:rPr>
              <a:t>knew</a:t>
            </a:r>
            <a:r>
              <a:rPr dirty="0" sz="1400" spc="-5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where</a:t>
            </a:r>
            <a:r>
              <a:rPr dirty="0" sz="1400" spc="-3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to</a:t>
            </a:r>
            <a:r>
              <a:rPr dirty="0" sz="1400" spc="-3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get</a:t>
            </a:r>
            <a:r>
              <a:rPr dirty="0" sz="1400" spc="-3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help</a:t>
            </a:r>
            <a:r>
              <a:rPr dirty="0" sz="1400" spc="-35">
                <a:latin typeface="Arial"/>
                <a:cs typeface="Arial"/>
              </a:rPr>
              <a:t> </a:t>
            </a:r>
            <a:r>
              <a:rPr dirty="0" sz="1400" spc="-10">
                <a:latin typeface="Arial"/>
                <a:cs typeface="Arial"/>
              </a:rPr>
              <a:t>with</a:t>
            </a:r>
            <a:r>
              <a:rPr dirty="0" sz="1400" spc="-9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ANY</a:t>
            </a:r>
            <a:r>
              <a:rPr dirty="0" sz="1400" spc="-3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harassment</a:t>
            </a:r>
            <a:r>
              <a:rPr dirty="0" sz="1400" spc="-5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or</a:t>
            </a:r>
            <a:r>
              <a:rPr dirty="0" sz="1400" spc="-3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discrimination</a:t>
            </a:r>
            <a:r>
              <a:rPr dirty="0" sz="1400" spc="-6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at</a:t>
            </a:r>
            <a:r>
              <a:rPr dirty="0" sz="1400" spc="-3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work.</a:t>
            </a:r>
            <a:r>
              <a:rPr dirty="0" sz="1400" spc="-30">
                <a:latin typeface="Arial"/>
                <a:cs typeface="Arial"/>
              </a:rPr>
              <a:t> </a:t>
            </a:r>
            <a:r>
              <a:rPr dirty="0" sz="1400" spc="-20">
                <a:latin typeface="Arial"/>
                <a:cs typeface="Arial"/>
              </a:rPr>
              <a:t>Many </a:t>
            </a:r>
            <a:r>
              <a:rPr dirty="0" sz="1400">
                <a:latin typeface="Arial"/>
                <a:cs typeface="Arial"/>
              </a:rPr>
              <a:t>said</a:t>
            </a:r>
            <a:r>
              <a:rPr dirty="0" sz="1400" spc="-3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they</a:t>
            </a:r>
            <a:r>
              <a:rPr dirty="0" sz="1400" spc="-4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knew</a:t>
            </a:r>
            <a:r>
              <a:rPr dirty="0" sz="1400" spc="-4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where</a:t>
            </a:r>
            <a:r>
              <a:rPr dirty="0" sz="1400" spc="-2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to</a:t>
            </a:r>
            <a:r>
              <a:rPr dirty="0" sz="1400" spc="-3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go</a:t>
            </a:r>
            <a:r>
              <a:rPr dirty="0" sz="1400" spc="-2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for</a:t>
            </a:r>
            <a:r>
              <a:rPr dirty="0" sz="1400" spc="-4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help,</a:t>
            </a:r>
            <a:r>
              <a:rPr dirty="0" sz="1400" spc="-3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but</a:t>
            </a:r>
            <a:r>
              <a:rPr dirty="0" sz="1400" spc="-2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people</a:t>
            </a:r>
            <a:r>
              <a:rPr dirty="0" sz="1400" spc="-5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from</a:t>
            </a:r>
            <a:r>
              <a:rPr dirty="0" sz="1400" spc="-3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minority</a:t>
            </a:r>
            <a:r>
              <a:rPr dirty="0" sz="1400" spc="-35">
                <a:latin typeface="Arial"/>
                <a:cs typeface="Arial"/>
              </a:rPr>
              <a:t> </a:t>
            </a:r>
            <a:r>
              <a:rPr dirty="0" sz="1400" spc="-10">
                <a:latin typeface="Arial"/>
                <a:cs typeface="Arial"/>
              </a:rPr>
              <a:t>ethnic </a:t>
            </a:r>
            <a:r>
              <a:rPr dirty="0" sz="1400">
                <a:latin typeface="Arial"/>
                <a:cs typeface="Arial"/>
              </a:rPr>
              <a:t>backgrounds</a:t>
            </a:r>
            <a:r>
              <a:rPr dirty="0" sz="1400" spc="-5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were</a:t>
            </a:r>
            <a:r>
              <a:rPr dirty="0" sz="1400" spc="-3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least</a:t>
            </a:r>
            <a:r>
              <a:rPr dirty="0" sz="1400" spc="-5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likely</a:t>
            </a:r>
            <a:r>
              <a:rPr dirty="0" sz="1400" spc="-4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to</a:t>
            </a:r>
            <a:r>
              <a:rPr dirty="0" sz="1400" spc="-4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feel</a:t>
            </a:r>
            <a:r>
              <a:rPr dirty="0" sz="1400" spc="-4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confident</a:t>
            </a:r>
            <a:r>
              <a:rPr dirty="0" sz="1400" spc="-7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that</a:t>
            </a:r>
            <a:r>
              <a:rPr dirty="0" sz="1400" spc="-5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anything</a:t>
            </a:r>
            <a:r>
              <a:rPr dirty="0" sz="1400" spc="-4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would</a:t>
            </a:r>
            <a:r>
              <a:rPr dirty="0" sz="1400" spc="-2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be</a:t>
            </a:r>
            <a:r>
              <a:rPr dirty="0" sz="1400" spc="-35">
                <a:latin typeface="Arial"/>
                <a:cs typeface="Arial"/>
              </a:rPr>
              <a:t> </a:t>
            </a:r>
            <a:r>
              <a:rPr dirty="0" sz="1400" spc="-10">
                <a:latin typeface="Arial"/>
                <a:cs typeface="Arial"/>
              </a:rPr>
              <a:t>done.</a:t>
            </a:r>
            <a:endParaRPr sz="1400">
              <a:latin typeface="Arial"/>
              <a:cs typeface="Arial"/>
            </a:endParaRPr>
          </a:p>
          <a:p>
            <a:pPr marL="217804">
              <a:lnSpc>
                <a:spcPct val="100000"/>
              </a:lnSpc>
              <a:spcBef>
                <a:spcPts val="860"/>
              </a:spcBef>
              <a:tabLst>
                <a:tab pos="1139190" algn="l"/>
                <a:tab pos="2052320" algn="l"/>
                <a:tab pos="3818254" algn="l"/>
                <a:tab pos="5170805" algn="l"/>
              </a:tabLst>
            </a:pP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%</a:t>
            </a:r>
            <a:r>
              <a:rPr dirty="0" sz="1200" spc="-25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2B96FF"/>
                </a:solidFill>
                <a:latin typeface="Arial"/>
                <a:cs typeface="Arial"/>
              </a:rPr>
              <a:t>Asian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	%</a:t>
            </a:r>
            <a:r>
              <a:rPr dirty="0" sz="1200" spc="-25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 spc="-20">
                <a:solidFill>
                  <a:srgbClr val="2B96FF"/>
                </a:solidFill>
                <a:latin typeface="Arial"/>
                <a:cs typeface="Arial"/>
              </a:rPr>
              <a:t>Black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	%</a:t>
            </a:r>
            <a:r>
              <a:rPr dirty="0" sz="1200" spc="-20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White</a:t>
            </a:r>
            <a:r>
              <a:rPr dirty="0" sz="1200" spc="-15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British/</a:t>
            </a:r>
            <a:r>
              <a:rPr dirty="0" sz="1200" spc="-10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 spc="-20">
                <a:solidFill>
                  <a:srgbClr val="2B96FF"/>
                </a:solidFill>
                <a:latin typeface="Arial"/>
                <a:cs typeface="Arial"/>
              </a:rPr>
              <a:t>Irish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	%</a:t>
            </a:r>
            <a:r>
              <a:rPr dirty="0" sz="1200" spc="-25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Other</a:t>
            </a:r>
            <a:r>
              <a:rPr dirty="0" sz="1200" spc="-10">
                <a:solidFill>
                  <a:srgbClr val="2B96FF"/>
                </a:solidFill>
                <a:latin typeface="Arial"/>
                <a:cs typeface="Arial"/>
              </a:rPr>
              <a:t> White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	%</a:t>
            </a:r>
            <a:r>
              <a:rPr dirty="0" sz="1200" spc="-25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Any</a:t>
            </a:r>
            <a:r>
              <a:rPr dirty="0" sz="1200" spc="-10">
                <a:solidFill>
                  <a:srgbClr val="2B96FF"/>
                </a:solidFill>
                <a:latin typeface="Arial"/>
                <a:cs typeface="Arial"/>
              </a:rPr>
              <a:t> other</a:t>
            </a:r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47268" y="305815"/>
            <a:ext cx="5309870" cy="513715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What</a:t>
            </a:r>
            <a:r>
              <a:rPr dirty="0" spc="-25"/>
              <a:t> </a:t>
            </a:r>
            <a:r>
              <a:rPr dirty="0"/>
              <a:t>are</a:t>
            </a:r>
            <a:r>
              <a:rPr dirty="0" spc="-10"/>
              <a:t> </a:t>
            </a:r>
            <a:r>
              <a:rPr dirty="0"/>
              <a:t>the</a:t>
            </a:r>
            <a:r>
              <a:rPr dirty="0" spc="-25"/>
              <a:t> </a:t>
            </a:r>
            <a:r>
              <a:rPr dirty="0"/>
              <a:t>top</a:t>
            </a:r>
            <a:r>
              <a:rPr dirty="0" spc="-30"/>
              <a:t> </a:t>
            </a:r>
            <a:r>
              <a:rPr dirty="0" spc="-10"/>
              <a:t>priorities?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347268" y="910844"/>
            <a:ext cx="6447790" cy="347154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 marR="51435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solidFill>
                  <a:srgbClr val="314144"/>
                </a:solidFill>
                <a:latin typeface="Arial"/>
                <a:cs typeface="Arial"/>
              </a:rPr>
              <a:t>73</a:t>
            </a:r>
            <a:r>
              <a:rPr dirty="0" sz="1400" spc="-5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314144"/>
                </a:solidFill>
                <a:latin typeface="Arial"/>
                <a:cs typeface="Arial"/>
              </a:rPr>
              <a:t>people</a:t>
            </a:r>
            <a:r>
              <a:rPr dirty="0" sz="1400" spc="-4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314144"/>
                </a:solidFill>
                <a:latin typeface="Arial"/>
                <a:cs typeface="Arial"/>
              </a:rPr>
              <a:t>suggested</a:t>
            </a:r>
            <a:r>
              <a:rPr dirty="0" sz="1400" spc="-8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314144"/>
                </a:solidFill>
                <a:latin typeface="Arial"/>
                <a:cs typeface="Arial"/>
              </a:rPr>
              <a:t>practical</a:t>
            </a:r>
            <a:r>
              <a:rPr dirty="0" sz="1400" spc="-6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314144"/>
                </a:solidFill>
                <a:latin typeface="Arial"/>
                <a:cs typeface="Arial"/>
              </a:rPr>
              <a:t>things</a:t>
            </a:r>
            <a:r>
              <a:rPr dirty="0" sz="1400" spc="-5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314144"/>
                </a:solidFill>
                <a:latin typeface="Arial"/>
                <a:cs typeface="Arial"/>
              </a:rPr>
              <a:t>to</a:t>
            </a:r>
            <a:r>
              <a:rPr dirty="0" sz="1400" spc="-4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314144"/>
                </a:solidFill>
                <a:latin typeface="Arial"/>
                <a:cs typeface="Arial"/>
              </a:rPr>
              <a:t>tackle</a:t>
            </a:r>
            <a:r>
              <a:rPr dirty="0" sz="1400" spc="-6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314144"/>
                </a:solidFill>
                <a:latin typeface="Arial"/>
                <a:cs typeface="Arial"/>
              </a:rPr>
              <a:t>racial</a:t>
            </a:r>
            <a:r>
              <a:rPr dirty="0" sz="1400" spc="-4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314144"/>
                </a:solidFill>
                <a:latin typeface="Arial"/>
                <a:cs typeface="Arial"/>
              </a:rPr>
              <a:t>discrimination</a:t>
            </a:r>
            <a:r>
              <a:rPr dirty="0" sz="1400" spc="-6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314144"/>
                </a:solidFill>
                <a:latin typeface="Arial"/>
                <a:cs typeface="Arial"/>
              </a:rPr>
              <a:t>or</a:t>
            </a:r>
            <a:r>
              <a:rPr dirty="0" sz="1400" spc="-3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400" spc="-10">
                <a:solidFill>
                  <a:srgbClr val="314144"/>
                </a:solidFill>
                <a:latin typeface="Arial"/>
                <a:cs typeface="Arial"/>
              </a:rPr>
              <a:t>harassment </a:t>
            </a:r>
            <a:r>
              <a:rPr dirty="0" sz="1400">
                <a:solidFill>
                  <a:srgbClr val="314144"/>
                </a:solidFill>
                <a:latin typeface="Arial"/>
                <a:cs typeface="Arial"/>
              </a:rPr>
              <a:t>(regardless</a:t>
            </a:r>
            <a:r>
              <a:rPr dirty="0" sz="1400" spc="-4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314144"/>
                </a:solidFill>
                <a:latin typeface="Arial"/>
                <a:cs typeface="Arial"/>
              </a:rPr>
              <a:t>of</a:t>
            </a:r>
            <a:r>
              <a:rPr dirty="0" sz="1400" spc="-2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314144"/>
                </a:solidFill>
                <a:latin typeface="Arial"/>
                <a:cs typeface="Arial"/>
              </a:rPr>
              <a:t>whether</a:t>
            </a:r>
            <a:r>
              <a:rPr dirty="0" sz="1400" spc="-2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314144"/>
                </a:solidFill>
                <a:latin typeface="Arial"/>
                <a:cs typeface="Arial"/>
              </a:rPr>
              <a:t>they</a:t>
            </a:r>
            <a:r>
              <a:rPr dirty="0" sz="1400" spc="-3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314144"/>
                </a:solidFill>
                <a:latin typeface="Arial"/>
                <a:cs typeface="Arial"/>
              </a:rPr>
              <a:t>had</a:t>
            </a:r>
            <a:r>
              <a:rPr dirty="0" sz="1400" spc="-2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400" spc="-10">
                <a:solidFill>
                  <a:srgbClr val="314144"/>
                </a:solidFill>
                <a:latin typeface="Arial"/>
                <a:cs typeface="Arial"/>
              </a:rPr>
              <a:t>experienced</a:t>
            </a:r>
            <a:r>
              <a:rPr dirty="0" sz="1400" spc="-4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400" spc="-10">
                <a:solidFill>
                  <a:srgbClr val="314144"/>
                </a:solidFill>
                <a:latin typeface="Arial"/>
                <a:cs typeface="Arial"/>
              </a:rPr>
              <a:t>any):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950">
              <a:latin typeface="Arial"/>
              <a:cs typeface="Arial"/>
            </a:endParaRPr>
          </a:p>
          <a:p>
            <a:pPr marL="299085" marR="149860" indent="-287020">
              <a:lnSpc>
                <a:spcPct val="100000"/>
              </a:lnSpc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dirty="0" sz="1400" spc="-10" b="1">
                <a:solidFill>
                  <a:srgbClr val="00A9CE"/>
                </a:solidFill>
                <a:latin typeface="Arial"/>
                <a:cs typeface="Arial"/>
              </a:rPr>
              <a:t>Training</a:t>
            </a:r>
            <a:r>
              <a:rPr dirty="0" sz="1400" spc="-65" b="1">
                <a:solidFill>
                  <a:srgbClr val="00A9CE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314144"/>
                </a:solidFill>
                <a:latin typeface="Arial"/>
                <a:cs typeface="Arial"/>
              </a:rPr>
              <a:t>for</a:t>
            </a:r>
            <a:r>
              <a:rPr dirty="0" sz="1400" spc="-4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314144"/>
                </a:solidFill>
                <a:latin typeface="Arial"/>
                <a:cs typeface="Arial"/>
              </a:rPr>
              <a:t>all</a:t>
            </a:r>
            <a:r>
              <a:rPr dirty="0" sz="1400" spc="-2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314144"/>
                </a:solidFill>
                <a:latin typeface="Arial"/>
                <a:cs typeface="Arial"/>
              </a:rPr>
              <a:t>staff</a:t>
            </a:r>
            <a:r>
              <a:rPr dirty="0" sz="1400" spc="-5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314144"/>
                </a:solidFill>
                <a:latin typeface="Arial"/>
                <a:cs typeface="Arial"/>
              </a:rPr>
              <a:t>about</a:t>
            </a:r>
            <a:r>
              <a:rPr dirty="0" sz="1400" spc="-4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314144"/>
                </a:solidFill>
                <a:latin typeface="Arial"/>
                <a:cs typeface="Arial"/>
              </a:rPr>
              <a:t>diversity</a:t>
            </a:r>
            <a:r>
              <a:rPr dirty="0" sz="1400" spc="-4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314144"/>
                </a:solidFill>
                <a:latin typeface="Arial"/>
                <a:cs typeface="Arial"/>
              </a:rPr>
              <a:t>and</a:t>
            </a:r>
            <a:r>
              <a:rPr dirty="0" sz="1400" spc="-4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314144"/>
                </a:solidFill>
                <a:latin typeface="Arial"/>
                <a:cs typeface="Arial"/>
              </a:rPr>
              <a:t>unconscious</a:t>
            </a:r>
            <a:r>
              <a:rPr dirty="0" sz="1400" spc="-7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314144"/>
                </a:solidFill>
                <a:latin typeface="Arial"/>
                <a:cs typeface="Arial"/>
              </a:rPr>
              <a:t>bias</a:t>
            </a:r>
            <a:r>
              <a:rPr dirty="0" sz="1400" spc="-3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314144"/>
                </a:solidFill>
                <a:latin typeface="Arial"/>
                <a:cs typeface="Arial"/>
              </a:rPr>
              <a:t>(37%)</a:t>
            </a:r>
            <a:r>
              <a:rPr dirty="0" sz="1400" spc="-2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314144"/>
                </a:solidFill>
                <a:latin typeface="Arial"/>
                <a:cs typeface="Arial"/>
              </a:rPr>
              <a:t>and</a:t>
            </a:r>
            <a:r>
              <a:rPr dirty="0" sz="1400" spc="-3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400" spc="-10">
                <a:solidFill>
                  <a:srgbClr val="314144"/>
                </a:solidFill>
                <a:latin typeface="Arial"/>
                <a:cs typeface="Arial"/>
              </a:rPr>
              <a:t>helping </a:t>
            </a:r>
            <a:r>
              <a:rPr dirty="0" sz="1400">
                <a:solidFill>
                  <a:srgbClr val="314144"/>
                </a:solidFill>
                <a:latin typeface="Arial"/>
                <a:cs typeface="Arial"/>
              </a:rPr>
              <a:t>people</a:t>
            </a:r>
            <a:r>
              <a:rPr dirty="0" sz="1400" spc="-5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314144"/>
                </a:solidFill>
                <a:latin typeface="Arial"/>
                <a:cs typeface="Arial"/>
              </a:rPr>
              <a:t>feel</a:t>
            </a:r>
            <a:r>
              <a:rPr dirty="0" sz="1400" spc="-3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314144"/>
                </a:solidFill>
                <a:latin typeface="Arial"/>
                <a:cs typeface="Arial"/>
              </a:rPr>
              <a:t>confident</a:t>
            </a:r>
            <a:r>
              <a:rPr dirty="0" sz="1400" spc="-6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314144"/>
                </a:solidFill>
                <a:latin typeface="Arial"/>
                <a:cs typeface="Arial"/>
              </a:rPr>
              <a:t>to</a:t>
            </a:r>
            <a:r>
              <a:rPr dirty="0" sz="1400" spc="-3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314144"/>
                </a:solidFill>
                <a:latin typeface="Arial"/>
                <a:cs typeface="Arial"/>
              </a:rPr>
              <a:t>raise</a:t>
            </a:r>
            <a:r>
              <a:rPr dirty="0" sz="1400" spc="-3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314144"/>
                </a:solidFill>
                <a:latin typeface="Arial"/>
                <a:cs typeface="Arial"/>
              </a:rPr>
              <a:t>and</a:t>
            </a:r>
            <a:r>
              <a:rPr dirty="0" sz="1400" spc="-3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314144"/>
                </a:solidFill>
                <a:latin typeface="Arial"/>
                <a:cs typeface="Arial"/>
              </a:rPr>
              <a:t>deal</a:t>
            </a:r>
            <a:r>
              <a:rPr dirty="0" sz="1400" spc="-3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314144"/>
                </a:solidFill>
                <a:latin typeface="Arial"/>
                <a:cs typeface="Arial"/>
              </a:rPr>
              <a:t>with</a:t>
            </a:r>
            <a:r>
              <a:rPr dirty="0" sz="1400" spc="-2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314144"/>
                </a:solidFill>
                <a:latin typeface="Arial"/>
                <a:cs typeface="Arial"/>
              </a:rPr>
              <a:t>issues</a:t>
            </a:r>
            <a:r>
              <a:rPr dirty="0" sz="1400" spc="-1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400" spc="-10">
                <a:solidFill>
                  <a:srgbClr val="314144"/>
                </a:solidFill>
                <a:latin typeface="Arial"/>
                <a:cs typeface="Arial"/>
              </a:rPr>
              <a:t>(10%)</a:t>
            </a:r>
            <a:endParaRPr sz="1400">
              <a:latin typeface="Arial"/>
              <a:cs typeface="Arial"/>
            </a:endParaRPr>
          </a:p>
          <a:p>
            <a:pPr marL="299085" marR="82550" indent="-287020">
              <a:lnSpc>
                <a:spcPct val="100000"/>
              </a:lnSpc>
              <a:spcBef>
                <a:spcPts val="600"/>
              </a:spcBef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dirty="0" sz="1400" b="1">
                <a:solidFill>
                  <a:srgbClr val="00A9CE"/>
                </a:solidFill>
                <a:latin typeface="Arial"/>
                <a:cs typeface="Arial"/>
              </a:rPr>
              <a:t>Safe</a:t>
            </a:r>
            <a:r>
              <a:rPr dirty="0" sz="1400" spc="-40" b="1">
                <a:solidFill>
                  <a:srgbClr val="00A9CE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00A9CE"/>
                </a:solidFill>
                <a:latin typeface="Arial"/>
                <a:cs typeface="Arial"/>
              </a:rPr>
              <a:t>spaces</a:t>
            </a:r>
            <a:r>
              <a:rPr dirty="0" sz="1400" spc="-40" b="1">
                <a:solidFill>
                  <a:srgbClr val="00A9CE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314144"/>
                </a:solidFill>
                <a:latin typeface="Arial"/>
                <a:cs typeface="Arial"/>
              </a:rPr>
              <a:t>to</a:t>
            </a:r>
            <a:r>
              <a:rPr dirty="0" sz="1400" spc="-2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314144"/>
                </a:solidFill>
                <a:latin typeface="Arial"/>
                <a:cs typeface="Arial"/>
              </a:rPr>
              <a:t>discuss</a:t>
            </a:r>
            <a:r>
              <a:rPr dirty="0" sz="1400" spc="-4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314144"/>
                </a:solidFill>
                <a:latin typeface="Arial"/>
                <a:cs typeface="Arial"/>
              </a:rPr>
              <a:t>and</a:t>
            </a:r>
            <a:r>
              <a:rPr dirty="0" sz="1400" spc="-2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314144"/>
                </a:solidFill>
                <a:latin typeface="Arial"/>
                <a:cs typeface="Arial"/>
              </a:rPr>
              <a:t>report</a:t>
            </a:r>
            <a:r>
              <a:rPr dirty="0" sz="1400" spc="-2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314144"/>
                </a:solidFill>
                <a:latin typeface="Arial"/>
                <a:cs typeface="Arial"/>
              </a:rPr>
              <a:t>issues,</a:t>
            </a:r>
            <a:r>
              <a:rPr dirty="0" sz="1400" spc="-5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314144"/>
                </a:solidFill>
                <a:latin typeface="Arial"/>
                <a:cs typeface="Arial"/>
              </a:rPr>
              <a:t>including</a:t>
            </a:r>
            <a:r>
              <a:rPr dirty="0" sz="1400" spc="-3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314144"/>
                </a:solidFill>
                <a:latin typeface="Arial"/>
                <a:cs typeface="Arial"/>
              </a:rPr>
              <a:t>meetings,</a:t>
            </a:r>
            <a:r>
              <a:rPr dirty="0" sz="1400" spc="-4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314144"/>
                </a:solidFill>
                <a:latin typeface="Arial"/>
                <a:cs typeface="Arial"/>
              </a:rPr>
              <a:t>website</a:t>
            </a:r>
            <a:r>
              <a:rPr dirty="0" sz="1400" spc="-2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400" spc="-10">
                <a:solidFill>
                  <a:srgbClr val="314144"/>
                </a:solidFill>
                <a:latin typeface="Arial"/>
                <a:cs typeface="Arial"/>
              </a:rPr>
              <a:t>forum </a:t>
            </a:r>
            <a:r>
              <a:rPr dirty="0" sz="1400">
                <a:solidFill>
                  <a:srgbClr val="314144"/>
                </a:solidFill>
                <a:latin typeface="Arial"/>
                <a:cs typeface="Arial"/>
              </a:rPr>
              <a:t>and</a:t>
            </a:r>
            <a:r>
              <a:rPr dirty="0" sz="1400" spc="-4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314144"/>
                </a:solidFill>
                <a:latin typeface="Arial"/>
                <a:cs typeface="Arial"/>
              </a:rPr>
              <a:t>regular</a:t>
            </a:r>
            <a:r>
              <a:rPr dirty="0" sz="1400" spc="-4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314144"/>
                </a:solidFill>
                <a:latin typeface="Arial"/>
                <a:cs typeface="Arial"/>
              </a:rPr>
              <a:t>surveys</a:t>
            </a:r>
            <a:r>
              <a:rPr dirty="0" sz="1400" spc="-2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314144"/>
                </a:solidFill>
                <a:latin typeface="Arial"/>
                <a:cs typeface="Arial"/>
              </a:rPr>
              <a:t>like</a:t>
            </a:r>
            <a:r>
              <a:rPr dirty="0" sz="1400" spc="-3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314144"/>
                </a:solidFill>
                <a:latin typeface="Arial"/>
                <a:cs typeface="Arial"/>
              </a:rPr>
              <a:t>this</a:t>
            </a:r>
            <a:r>
              <a:rPr dirty="0" sz="1400" spc="-3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400" spc="-10">
                <a:solidFill>
                  <a:srgbClr val="314144"/>
                </a:solidFill>
                <a:latin typeface="Arial"/>
                <a:cs typeface="Arial"/>
              </a:rPr>
              <a:t>(22%)</a:t>
            </a:r>
            <a:endParaRPr sz="1400">
              <a:latin typeface="Arial"/>
              <a:cs typeface="Arial"/>
            </a:endParaRPr>
          </a:p>
          <a:p>
            <a:pPr marL="299085" indent="-287020">
              <a:lnSpc>
                <a:spcPct val="100000"/>
              </a:lnSpc>
              <a:spcBef>
                <a:spcPts val="600"/>
              </a:spcBef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dirty="0" sz="1400" spc="-10" b="1">
                <a:solidFill>
                  <a:srgbClr val="00A9CE"/>
                </a:solidFill>
                <a:latin typeface="Arial"/>
                <a:cs typeface="Arial"/>
              </a:rPr>
              <a:t>Independent</a:t>
            </a:r>
            <a:r>
              <a:rPr dirty="0" sz="1400" spc="-70" b="1">
                <a:solidFill>
                  <a:srgbClr val="00A9CE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00A9CE"/>
                </a:solidFill>
                <a:latin typeface="Arial"/>
                <a:cs typeface="Arial"/>
              </a:rPr>
              <a:t>body</a:t>
            </a:r>
            <a:r>
              <a:rPr dirty="0" sz="1400" spc="-45" b="1">
                <a:solidFill>
                  <a:srgbClr val="00A9CE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314144"/>
                </a:solidFill>
                <a:latin typeface="Arial"/>
                <a:cs typeface="Arial"/>
              </a:rPr>
              <a:t>to</a:t>
            </a:r>
            <a:r>
              <a:rPr dirty="0" sz="1400" spc="-4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314144"/>
                </a:solidFill>
                <a:latin typeface="Arial"/>
                <a:cs typeface="Arial"/>
              </a:rPr>
              <a:t>investigate</a:t>
            </a:r>
            <a:r>
              <a:rPr dirty="0" sz="1400" spc="-6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314144"/>
                </a:solidFill>
                <a:latin typeface="Arial"/>
                <a:cs typeface="Arial"/>
              </a:rPr>
              <a:t>and</a:t>
            </a:r>
            <a:r>
              <a:rPr dirty="0" sz="1400" spc="-5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314144"/>
                </a:solidFill>
                <a:latin typeface="Arial"/>
                <a:cs typeface="Arial"/>
              </a:rPr>
              <a:t>support,</a:t>
            </a:r>
            <a:r>
              <a:rPr dirty="0" sz="1400" spc="-7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314144"/>
                </a:solidFill>
                <a:latin typeface="Arial"/>
                <a:cs typeface="Arial"/>
              </a:rPr>
              <a:t>including</a:t>
            </a:r>
            <a:r>
              <a:rPr dirty="0" sz="1400" spc="-6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314144"/>
                </a:solidFill>
                <a:latin typeface="Arial"/>
                <a:cs typeface="Arial"/>
              </a:rPr>
              <a:t>advice</a:t>
            </a:r>
            <a:r>
              <a:rPr dirty="0" sz="1400" spc="-3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314144"/>
                </a:solidFill>
                <a:latin typeface="Arial"/>
                <a:cs typeface="Arial"/>
              </a:rPr>
              <a:t>helpline</a:t>
            </a:r>
            <a:r>
              <a:rPr dirty="0" sz="1400" spc="-6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400" spc="-25">
                <a:solidFill>
                  <a:srgbClr val="314144"/>
                </a:solidFill>
                <a:latin typeface="Arial"/>
                <a:cs typeface="Arial"/>
              </a:rPr>
              <a:t>and</a:t>
            </a:r>
            <a:endParaRPr sz="1400">
              <a:latin typeface="Arial"/>
              <a:cs typeface="Arial"/>
            </a:endParaRPr>
          </a:p>
          <a:p>
            <a:pPr marL="299085">
              <a:lnSpc>
                <a:spcPct val="100000"/>
              </a:lnSpc>
              <a:spcBef>
                <a:spcPts val="5"/>
              </a:spcBef>
            </a:pPr>
            <a:r>
              <a:rPr dirty="0" sz="1400">
                <a:solidFill>
                  <a:srgbClr val="314144"/>
                </a:solidFill>
                <a:latin typeface="Arial"/>
                <a:cs typeface="Arial"/>
              </a:rPr>
              <a:t>anonymous</a:t>
            </a:r>
            <a:r>
              <a:rPr dirty="0" sz="1400" spc="-8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314144"/>
                </a:solidFill>
                <a:latin typeface="Arial"/>
                <a:cs typeface="Arial"/>
              </a:rPr>
              <a:t>reporting</a:t>
            </a:r>
            <a:r>
              <a:rPr dirty="0" sz="1400" spc="-7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400" spc="-10">
                <a:solidFill>
                  <a:srgbClr val="314144"/>
                </a:solidFill>
                <a:latin typeface="Arial"/>
                <a:cs typeface="Arial"/>
              </a:rPr>
              <a:t>(22%)</a:t>
            </a:r>
            <a:endParaRPr sz="1400">
              <a:latin typeface="Arial"/>
              <a:cs typeface="Arial"/>
            </a:endParaRPr>
          </a:p>
          <a:p>
            <a:pPr marL="299085" marR="5080" indent="-287020">
              <a:lnSpc>
                <a:spcPct val="100000"/>
              </a:lnSpc>
              <a:spcBef>
                <a:spcPts val="600"/>
              </a:spcBef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dirty="0" sz="1400" b="1">
                <a:solidFill>
                  <a:srgbClr val="00A9CE"/>
                </a:solidFill>
                <a:latin typeface="Arial"/>
                <a:cs typeface="Arial"/>
              </a:rPr>
              <a:t>Zero</a:t>
            </a:r>
            <a:r>
              <a:rPr dirty="0" sz="1400" spc="-45" b="1">
                <a:solidFill>
                  <a:srgbClr val="00A9CE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00A9CE"/>
                </a:solidFill>
                <a:latin typeface="Arial"/>
                <a:cs typeface="Arial"/>
              </a:rPr>
              <a:t>tolerance</a:t>
            </a:r>
            <a:r>
              <a:rPr dirty="0" sz="1400" spc="-60" b="1">
                <a:solidFill>
                  <a:srgbClr val="00A9CE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00A9CE"/>
                </a:solidFill>
                <a:latin typeface="Arial"/>
                <a:cs typeface="Arial"/>
              </a:rPr>
              <a:t>campaign</a:t>
            </a:r>
            <a:r>
              <a:rPr dirty="0" sz="1400">
                <a:solidFill>
                  <a:srgbClr val="314144"/>
                </a:solidFill>
                <a:latin typeface="Arial"/>
                <a:cs typeface="Arial"/>
              </a:rPr>
              <a:t>,</a:t>
            </a:r>
            <a:r>
              <a:rPr dirty="0" sz="1400" spc="-4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314144"/>
                </a:solidFill>
                <a:latin typeface="Arial"/>
                <a:cs typeface="Arial"/>
              </a:rPr>
              <a:t>informing</a:t>
            </a:r>
            <a:r>
              <a:rPr dirty="0" sz="1400" spc="-6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314144"/>
                </a:solidFill>
                <a:latin typeface="Arial"/>
                <a:cs typeface="Arial"/>
              </a:rPr>
              <a:t>patients</a:t>
            </a:r>
            <a:r>
              <a:rPr dirty="0" sz="1400" spc="-5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314144"/>
                </a:solidFill>
                <a:latin typeface="Arial"/>
                <a:cs typeface="Arial"/>
              </a:rPr>
              <a:t>about</a:t>
            </a:r>
            <a:r>
              <a:rPr dirty="0" sz="1400" spc="-4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314144"/>
                </a:solidFill>
                <a:latin typeface="Arial"/>
                <a:cs typeface="Arial"/>
              </a:rPr>
              <a:t>what</a:t>
            </a:r>
            <a:r>
              <a:rPr dirty="0" sz="1400" spc="-2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314144"/>
                </a:solidFill>
                <a:latin typeface="Arial"/>
                <a:cs typeface="Arial"/>
              </a:rPr>
              <a:t>is</a:t>
            </a:r>
            <a:r>
              <a:rPr dirty="0" sz="1400" spc="-3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400" spc="-10">
                <a:solidFill>
                  <a:srgbClr val="314144"/>
                </a:solidFill>
                <a:latin typeface="Arial"/>
                <a:cs typeface="Arial"/>
              </a:rPr>
              <a:t>unacceptable</a:t>
            </a:r>
            <a:r>
              <a:rPr dirty="0" sz="1400" spc="-6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400" spc="-25">
                <a:solidFill>
                  <a:srgbClr val="314144"/>
                </a:solidFill>
                <a:latin typeface="Arial"/>
                <a:cs typeface="Arial"/>
              </a:rPr>
              <a:t>and </a:t>
            </a:r>
            <a:r>
              <a:rPr dirty="0" sz="1400">
                <a:solidFill>
                  <a:srgbClr val="314144"/>
                </a:solidFill>
                <a:latin typeface="Arial"/>
                <a:cs typeface="Arial"/>
              </a:rPr>
              <a:t>making</a:t>
            </a:r>
            <a:r>
              <a:rPr dirty="0" sz="1400" spc="-4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314144"/>
                </a:solidFill>
                <a:latin typeface="Arial"/>
                <a:cs typeface="Arial"/>
              </a:rPr>
              <a:t>it</a:t>
            </a:r>
            <a:r>
              <a:rPr dirty="0" sz="1400" spc="-1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314144"/>
                </a:solidFill>
                <a:latin typeface="Arial"/>
                <a:cs typeface="Arial"/>
              </a:rPr>
              <a:t>easy</a:t>
            </a:r>
            <a:r>
              <a:rPr dirty="0" sz="1400" spc="-4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314144"/>
                </a:solidFill>
                <a:latin typeface="Arial"/>
                <a:cs typeface="Arial"/>
              </a:rPr>
              <a:t>to</a:t>
            </a:r>
            <a:r>
              <a:rPr dirty="0" sz="1400" spc="-3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314144"/>
                </a:solidFill>
                <a:latin typeface="Arial"/>
                <a:cs typeface="Arial"/>
              </a:rPr>
              <a:t>remove</a:t>
            </a:r>
            <a:r>
              <a:rPr dirty="0" sz="1400" spc="-2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314144"/>
                </a:solidFill>
                <a:latin typeface="Arial"/>
                <a:cs typeface="Arial"/>
              </a:rPr>
              <a:t>patients</a:t>
            </a:r>
            <a:r>
              <a:rPr dirty="0" sz="1400" spc="-5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314144"/>
                </a:solidFill>
                <a:latin typeface="Arial"/>
                <a:cs typeface="Arial"/>
              </a:rPr>
              <a:t>from</a:t>
            </a:r>
            <a:r>
              <a:rPr dirty="0" sz="1400" spc="-5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314144"/>
                </a:solidFill>
                <a:latin typeface="Arial"/>
                <a:cs typeface="Arial"/>
              </a:rPr>
              <a:t>the</a:t>
            </a:r>
            <a:r>
              <a:rPr dirty="0" sz="1400" spc="-3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314144"/>
                </a:solidFill>
                <a:latin typeface="Arial"/>
                <a:cs typeface="Arial"/>
              </a:rPr>
              <a:t>register</a:t>
            </a:r>
            <a:r>
              <a:rPr dirty="0" sz="1400" spc="-3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400" spc="-10">
                <a:solidFill>
                  <a:srgbClr val="314144"/>
                </a:solidFill>
                <a:latin typeface="Arial"/>
                <a:cs typeface="Arial"/>
              </a:rPr>
              <a:t>(21%)</a:t>
            </a:r>
            <a:endParaRPr sz="1400">
              <a:latin typeface="Arial"/>
              <a:cs typeface="Arial"/>
            </a:endParaRPr>
          </a:p>
          <a:p>
            <a:pPr marL="299085" indent="-287020">
              <a:lnSpc>
                <a:spcPct val="100000"/>
              </a:lnSpc>
              <a:spcBef>
                <a:spcPts val="600"/>
              </a:spcBef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dirty="0" sz="1400" b="1">
                <a:solidFill>
                  <a:srgbClr val="00A9CE"/>
                </a:solidFill>
                <a:latin typeface="Arial"/>
                <a:cs typeface="Arial"/>
              </a:rPr>
              <a:t>Recruiting</a:t>
            </a:r>
            <a:r>
              <a:rPr dirty="0" sz="1400" spc="-85" b="1">
                <a:solidFill>
                  <a:srgbClr val="00A9CE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314144"/>
                </a:solidFill>
                <a:latin typeface="Arial"/>
                <a:cs typeface="Arial"/>
              </a:rPr>
              <a:t>diverse</a:t>
            </a:r>
            <a:r>
              <a:rPr dirty="0" sz="1400" spc="-4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314144"/>
                </a:solidFill>
                <a:latin typeface="Arial"/>
                <a:cs typeface="Arial"/>
              </a:rPr>
              <a:t>people</a:t>
            </a:r>
            <a:r>
              <a:rPr dirty="0" sz="1400" spc="-6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314144"/>
                </a:solidFill>
                <a:latin typeface="Arial"/>
                <a:cs typeface="Arial"/>
              </a:rPr>
              <a:t>to</a:t>
            </a:r>
            <a:r>
              <a:rPr dirty="0" sz="1400" spc="-4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314144"/>
                </a:solidFill>
                <a:latin typeface="Arial"/>
                <a:cs typeface="Arial"/>
              </a:rPr>
              <a:t>(senior)</a:t>
            </a:r>
            <a:r>
              <a:rPr dirty="0" sz="1400" spc="-7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314144"/>
                </a:solidFill>
                <a:latin typeface="Arial"/>
                <a:cs typeface="Arial"/>
              </a:rPr>
              <a:t>roles</a:t>
            </a:r>
            <a:r>
              <a:rPr dirty="0" sz="1400" spc="-5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314144"/>
                </a:solidFill>
                <a:latin typeface="Arial"/>
                <a:cs typeface="Arial"/>
              </a:rPr>
              <a:t>and</a:t>
            </a:r>
            <a:r>
              <a:rPr dirty="0" sz="1400" spc="-5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314144"/>
                </a:solidFill>
                <a:latin typeface="Arial"/>
                <a:cs typeface="Arial"/>
              </a:rPr>
              <a:t>setting</a:t>
            </a:r>
            <a:r>
              <a:rPr dirty="0" sz="1400" spc="-7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314144"/>
                </a:solidFill>
                <a:latin typeface="Arial"/>
                <a:cs typeface="Arial"/>
              </a:rPr>
              <a:t>diversity</a:t>
            </a:r>
            <a:r>
              <a:rPr dirty="0" sz="1400" spc="-4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314144"/>
                </a:solidFill>
                <a:latin typeface="Arial"/>
                <a:cs typeface="Arial"/>
              </a:rPr>
              <a:t>targets</a:t>
            </a:r>
            <a:r>
              <a:rPr dirty="0" sz="1400" spc="-7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400" spc="-10">
                <a:solidFill>
                  <a:srgbClr val="314144"/>
                </a:solidFill>
                <a:latin typeface="Arial"/>
                <a:cs typeface="Arial"/>
              </a:rPr>
              <a:t>(15%)</a:t>
            </a:r>
            <a:endParaRPr sz="1400">
              <a:latin typeface="Arial"/>
              <a:cs typeface="Arial"/>
            </a:endParaRPr>
          </a:p>
          <a:p>
            <a:pPr marL="299085" marR="99695" indent="-287020">
              <a:lnSpc>
                <a:spcPct val="100000"/>
              </a:lnSpc>
              <a:spcBef>
                <a:spcPts val="600"/>
              </a:spcBef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dirty="0" sz="1400" b="1">
                <a:solidFill>
                  <a:srgbClr val="00A9CE"/>
                </a:solidFill>
                <a:latin typeface="Arial"/>
                <a:cs typeface="Arial"/>
              </a:rPr>
              <a:t>Standardised</a:t>
            </a:r>
            <a:r>
              <a:rPr dirty="0" sz="1400" spc="-75" b="1">
                <a:solidFill>
                  <a:srgbClr val="00A9CE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00A9CE"/>
                </a:solidFill>
                <a:latin typeface="Arial"/>
                <a:cs typeface="Arial"/>
              </a:rPr>
              <a:t>policy</a:t>
            </a:r>
            <a:r>
              <a:rPr dirty="0" sz="1400" spc="-60" b="1">
                <a:solidFill>
                  <a:srgbClr val="00A9CE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314144"/>
                </a:solidFill>
                <a:latin typeface="Arial"/>
                <a:cs typeface="Arial"/>
              </a:rPr>
              <a:t>and</a:t>
            </a:r>
            <a:r>
              <a:rPr dirty="0" sz="1400" spc="-3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314144"/>
                </a:solidFill>
                <a:latin typeface="Arial"/>
                <a:cs typeface="Arial"/>
              </a:rPr>
              <a:t>protocols</a:t>
            </a:r>
            <a:r>
              <a:rPr dirty="0" sz="1400" spc="-6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314144"/>
                </a:solidFill>
                <a:latin typeface="Arial"/>
                <a:cs typeface="Arial"/>
              </a:rPr>
              <a:t>for</a:t>
            </a:r>
            <a:r>
              <a:rPr dirty="0" sz="1400" spc="-5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314144"/>
                </a:solidFill>
                <a:latin typeface="Arial"/>
                <a:cs typeface="Arial"/>
              </a:rPr>
              <a:t>responding</a:t>
            </a:r>
            <a:r>
              <a:rPr dirty="0" sz="1400" spc="-5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314144"/>
                </a:solidFill>
                <a:latin typeface="Arial"/>
                <a:cs typeface="Arial"/>
              </a:rPr>
              <a:t>(3%)</a:t>
            </a:r>
            <a:r>
              <a:rPr dirty="0" sz="1400" spc="-4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314144"/>
                </a:solidFill>
                <a:latin typeface="Arial"/>
                <a:cs typeface="Arial"/>
              </a:rPr>
              <a:t>and</a:t>
            </a:r>
            <a:r>
              <a:rPr dirty="0" sz="1400" spc="-4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314144"/>
                </a:solidFill>
                <a:latin typeface="Arial"/>
                <a:cs typeface="Arial"/>
              </a:rPr>
              <a:t>more</a:t>
            </a:r>
            <a:r>
              <a:rPr dirty="0" sz="1400" spc="-4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400" spc="-10">
                <a:solidFill>
                  <a:srgbClr val="314144"/>
                </a:solidFill>
                <a:latin typeface="Arial"/>
                <a:cs typeface="Arial"/>
              </a:rPr>
              <a:t>promotion </a:t>
            </a:r>
            <a:r>
              <a:rPr dirty="0" sz="1400">
                <a:solidFill>
                  <a:srgbClr val="314144"/>
                </a:solidFill>
                <a:latin typeface="Arial"/>
                <a:cs typeface="Arial"/>
              </a:rPr>
              <a:t>of</a:t>
            </a:r>
            <a:r>
              <a:rPr dirty="0" sz="1400" spc="-3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314144"/>
                </a:solidFill>
                <a:latin typeface="Arial"/>
                <a:cs typeface="Arial"/>
              </a:rPr>
              <a:t>the</a:t>
            </a:r>
            <a:r>
              <a:rPr dirty="0" sz="1400" spc="-3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314144"/>
                </a:solidFill>
                <a:latin typeface="Arial"/>
                <a:cs typeface="Arial"/>
              </a:rPr>
              <a:t>process</a:t>
            </a:r>
            <a:r>
              <a:rPr dirty="0" sz="1400" spc="-6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314144"/>
                </a:solidFill>
                <a:latin typeface="Arial"/>
                <a:cs typeface="Arial"/>
              </a:rPr>
              <a:t>for</a:t>
            </a:r>
            <a:r>
              <a:rPr dirty="0" sz="1400" spc="-3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314144"/>
                </a:solidFill>
                <a:latin typeface="Arial"/>
                <a:cs typeface="Arial"/>
              </a:rPr>
              <a:t>reporting</a:t>
            </a:r>
            <a:r>
              <a:rPr dirty="0" sz="1400" spc="-5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314144"/>
                </a:solidFill>
                <a:latin typeface="Arial"/>
                <a:cs typeface="Arial"/>
              </a:rPr>
              <a:t>and</a:t>
            </a:r>
            <a:r>
              <a:rPr dirty="0" sz="1400" spc="-3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314144"/>
                </a:solidFill>
                <a:latin typeface="Arial"/>
                <a:cs typeface="Arial"/>
              </a:rPr>
              <a:t>getting</a:t>
            </a:r>
            <a:r>
              <a:rPr dirty="0" sz="1400" spc="-5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314144"/>
                </a:solidFill>
                <a:latin typeface="Arial"/>
                <a:cs typeface="Arial"/>
              </a:rPr>
              <a:t>support</a:t>
            </a:r>
            <a:r>
              <a:rPr dirty="0" sz="1400" spc="-2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400" spc="-20">
                <a:solidFill>
                  <a:srgbClr val="314144"/>
                </a:solidFill>
                <a:latin typeface="Arial"/>
                <a:cs typeface="Arial"/>
              </a:rPr>
              <a:t>(7%)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47268" y="305815"/>
            <a:ext cx="5309870" cy="513715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What</a:t>
            </a:r>
            <a:r>
              <a:rPr dirty="0" spc="-25"/>
              <a:t> </a:t>
            </a:r>
            <a:r>
              <a:rPr dirty="0"/>
              <a:t>are</a:t>
            </a:r>
            <a:r>
              <a:rPr dirty="0" spc="-10"/>
              <a:t> </a:t>
            </a:r>
            <a:r>
              <a:rPr dirty="0"/>
              <a:t>the</a:t>
            </a:r>
            <a:r>
              <a:rPr dirty="0" spc="-25"/>
              <a:t> </a:t>
            </a:r>
            <a:r>
              <a:rPr dirty="0"/>
              <a:t>top</a:t>
            </a:r>
            <a:r>
              <a:rPr dirty="0" spc="-30"/>
              <a:t> </a:t>
            </a:r>
            <a:r>
              <a:rPr dirty="0" spc="-10"/>
              <a:t>priorities?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347268" y="936726"/>
            <a:ext cx="6158230" cy="354711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47370">
              <a:lnSpc>
                <a:spcPct val="110100"/>
              </a:lnSpc>
              <a:spcBef>
                <a:spcPts val="95"/>
              </a:spcBef>
            </a:pP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“There</a:t>
            </a:r>
            <a:r>
              <a:rPr dirty="0" sz="1400" spc="-5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needs</a:t>
            </a:r>
            <a:r>
              <a:rPr dirty="0" sz="1400" spc="-4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to</a:t>
            </a:r>
            <a:r>
              <a:rPr dirty="0" sz="1400" spc="-35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be</a:t>
            </a:r>
            <a:r>
              <a:rPr dirty="0" sz="1400" spc="-1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 spc="-10" b="1">
                <a:solidFill>
                  <a:srgbClr val="005EB8"/>
                </a:solidFill>
                <a:latin typeface="Arial"/>
                <a:cs typeface="Arial"/>
              </a:rPr>
              <a:t>unconscious</a:t>
            </a:r>
            <a:r>
              <a:rPr dirty="0" sz="1400" spc="-65" b="1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005EB8"/>
                </a:solidFill>
                <a:latin typeface="Arial"/>
                <a:cs typeface="Arial"/>
              </a:rPr>
              <a:t>bias</a:t>
            </a:r>
            <a:r>
              <a:rPr dirty="0" sz="1400" spc="-35" b="1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005EB8"/>
                </a:solidFill>
                <a:latin typeface="Arial"/>
                <a:cs typeface="Arial"/>
              </a:rPr>
              <a:t>training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.</a:t>
            </a:r>
            <a:r>
              <a:rPr dirty="0" sz="1400" spc="-5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Ethnic</a:t>
            </a:r>
            <a:r>
              <a:rPr dirty="0" sz="1400" spc="-4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colleagues</a:t>
            </a:r>
            <a:r>
              <a:rPr dirty="0" sz="1400" spc="-6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 spc="-20">
                <a:solidFill>
                  <a:srgbClr val="005EB8"/>
                </a:solidFill>
                <a:latin typeface="Arial"/>
                <a:cs typeface="Arial"/>
              </a:rPr>
              <a:t>with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decades</a:t>
            </a:r>
            <a:r>
              <a:rPr dirty="0" sz="1400" spc="-65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of</a:t>
            </a:r>
            <a:r>
              <a:rPr dirty="0" sz="1400" spc="-35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experience</a:t>
            </a:r>
            <a:r>
              <a:rPr dirty="0" sz="1400" spc="-5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passed</a:t>
            </a:r>
            <a:r>
              <a:rPr dirty="0" sz="1400" spc="-65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over</a:t>
            </a:r>
            <a:r>
              <a:rPr dirty="0" sz="1400" spc="-2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for</a:t>
            </a:r>
            <a:r>
              <a:rPr dirty="0" sz="1400" spc="-5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promotion</a:t>
            </a:r>
            <a:r>
              <a:rPr dirty="0" sz="1400" spc="-65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in</a:t>
            </a:r>
            <a:r>
              <a:rPr dirty="0" sz="1400" spc="-35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the</a:t>
            </a:r>
            <a:r>
              <a:rPr dirty="0" sz="1400" spc="-4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wider</a:t>
            </a:r>
            <a:r>
              <a:rPr dirty="0" sz="1400" spc="-3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 spc="-25">
                <a:solidFill>
                  <a:srgbClr val="005EB8"/>
                </a:solidFill>
                <a:latin typeface="Arial"/>
                <a:cs typeface="Arial"/>
              </a:rPr>
              <a:t>NHS </a:t>
            </a:r>
            <a:r>
              <a:rPr dirty="0" sz="1400" spc="-10">
                <a:solidFill>
                  <a:srgbClr val="005EB8"/>
                </a:solidFill>
                <a:latin typeface="Arial"/>
                <a:cs typeface="Arial"/>
              </a:rPr>
              <a:t>management</a:t>
            </a:r>
            <a:r>
              <a:rPr dirty="0" sz="1400" spc="-75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vs</a:t>
            </a:r>
            <a:r>
              <a:rPr dirty="0" sz="1400" spc="-15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newly</a:t>
            </a:r>
            <a:r>
              <a:rPr dirty="0" sz="1400" spc="-15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qualified</a:t>
            </a:r>
            <a:r>
              <a:rPr dirty="0" sz="1400" spc="-65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White</a:t>
            </a:r>
            <a:r>
              <a:rPr dirty="0" sz="1400" spc="-65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locums</a:t>
            </a:r>
            <a:r>
              <a:rPr dirty="0" sz="1400" spc="-5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promoted</a:t>
            </a:r>
            <a:r>
              <a:rPr dirty="0" sz="1400" spc="-65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instantly</a:t>
            </a:r>
            <a:r>
              <a:rPr dirty="0" sz="1400" spc="-5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 spc="-25">
                <a:solidFill>
                  <a:srgbClr val="005EB8"/>
                </a:solidFill>
                <a:latin typeface="Arial"/>
                <a:cs typeface="Arial"/>
              </a:rPr>
              <a:t>to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leadership</a:t>
            </a:r>
            <a:r>
              <a:rPr dirty="0" sz="1400" spc="-85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 spc="-10">
                <a:solidFill>
                  <a:srgbClr val="005EB8"/>
                </a:solidFill>
                <a:latin typeface="Arial"/>
                <a:cs typeface="Arial"/>
              </a:rPr>
              <a:t>positions.”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600">
              <a:latin typeface="Arial"/>
              <a:cs typeface="Arial"/>
            </a:endParaRPr>
          </a:p>
          <a:p>
            <a:pPr marL="12700" marR="41275">
              <a:lnSpc>
                <a:spcPct val="110000"/>
              </a:lnSpc>
            </a:pPr>
            <a:r>
              <a:rPr dirty="0" sz="1400">
                <a:solidFill>
                  <a:srgbClr val="AD2373"/>
                </a:solidFill>
                <a:latin typeface="Arial"/>
                <a:cs typeface="Arial"/>
              </a:rPr>
              <a:t>“Having</a:t>
            </a:r>
            <a:r>
              <a:rPr dirty="0" sz="1400" spc="-40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AD2373"/>
                </a:solidFill>
                <a:latin typeface="Arial"/>
                <a:cs typeface="Arial"/>
              </a:rPr>
              <a:t>an</a:t>
            </a:r>
            <a:r>
              <a:rPr dirty="0" sz="1400" spc="-30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AD2373"/>
                </a:solidFill>
                <a:latin typeface="Arial"/>
                <a:cs typeface="Arial"/>
              </a:rPr>
              <a:t>external</a:t>
            </a:r>
            <a:r>
              <a:rPr dirty="0" sz="1400" spc="-55" b="1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AD2373"/>
                </a:solidFill>
                <a:latin typeface="Arial"/>
                <a:cs typeface="Arial"/>
              </a:rPr>
              <a:t>support</a:t>
            </a:r>
            <a:r>
              <a:rPr dirty="0" sz="1400" spc="-35" b="1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AD2373"/>
                </a:solidFill>
                <a:latin typeface="Arial"/>
                <a:cs typeface="Arial"/>
              </a:rPr>
              <a:t>officer</a:t>
            </a:r>
            <a:r>
              <a:rPr dirty="0" sz="1400" spc="-50" b="1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AD2373"/>
                </a:solidFill>
                <a:latin typeface="Arial"/>
                <a:cs typeface="Arial"/>
              </a:rPr>
              <a:t>to</a:t>
            </a:r>
            <a:r>
              <a:rPr dirty="0" sz="1400" spc="-35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AD2373"/>
                </a:solidFill>
                <a:latin typeface="Arial"/>
                <a:cs typeface="Arial"/>
              </a:rPr>
              <a:t>talk</a:t>
            </a:r>
            <a:r>
              <a:rPr dirty="0" sz="1400" spc="-35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AD2373"/>
                </a:solidFill>
                <a:latin typeface="Arial"/>
                <a:cs typeface="Arial"/>
              </a:rPr>
              <a:t>to,</a:t>
            </a:r>
            <a:r>
              <a:rPr dirty="0" sz="1400" spc="-45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AD2373"/>
                </a:solidFill>
                <a:latin typeface="Arial"/>
                <a:cs typeface="Arial"/>
              </a:rPr>
              <a:t>as</a:t>
            </a:r>
            <a:r>
              <a:rPr dirty="0" sz="1400" spc="-35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AD2373"/>
                </a:solidFill>
                <a:latin typeface="Arial"/>
                <a:cs typeface="Arial"/>
              </a:rPr>
              <a:t>it</a:t>
            </a:r>
            <a:r>
              <a:rPr dirty="0" sz="1400" spc="-20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AD2373"/>
                </a:solidFill>
                <a:latin typeface="Arial"/>
                <a:cs typeface="Arial"/>
              </a:rPr>
              <a:t>could</a:t>
            </a:r>
            <a:r>
              <a:rPr dirty="0" sz="1400" spc="-55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AD2373"/>
                </a:solidFill>
                <a:latin typeface="Arial"/>
                <a:cs typeface="Arial"/>
              </a:rPr>
              <a:t>be</a:t>
            </a:r>
            <a:r>
              <a:rPr dirty="0" sz="1400" spc="-25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AD2373"/>
                </a:solidFill>
                <a:latin typeface="Arial"/>
                <a:cs typeface="Arial"/>
              </a:rPr>
              <a:t>difficult</a:t>
            </a:r>
            <a:r>
              <a:rPr dirty="0" sz="1400" spc="-55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400" spc="-10">
                <a:solidFill>
                  <a:srgbClr val="AD2373"/>
                </a:solidFill>
                <a:latin typeface="Arial"/>
                <a:cs typeface="Arial"/>
              </a:rPr>
              <a:t>reporting </a:t>
            </a:r>
            <a:r>
              <a:rPr dirty="0" sz="1400">
                <a:solidFill>
                  <a:srgbClr val="AD2373"/>
                </a:solidFill>
                <a:latin typeface="Arial"/>
                <a:cs typeface="Arial"/>
              </a:rPr>
              <a:t>on</a:t>
            </a:r>
            <a:r>
              <a:rPr dirty="0" sz="1400" spc="-50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AD2373"/>
                </a:solidFill>
                <a:latin typeface="Arial"/>
                <a:cs typeface="Arial"/>
              </a:rPr>
              <a:t>those</a:t>
            </a:r>
            <a:r>
              <a:rPr dirty="0" sz="1400" spc="-40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AD2373"/>
                </a:solidFill>
                <a:latin typeface="Arial"/>
                <a:cs typeface="Arial"/>
              </a:rPr>
              <a:t>in</a:t>
            </a:r>
            <a:r>
              <a:rPr dirty="0" sz="1400" spc="-20">
                <a:solidFill>
                  <a:srgbClr val="AD2373"/>
                </a:solidFill>
                <a:latin typeface="Arial"/>
                <a:cs typeface="Arial"/>
              </a:rPr>
              <a:t> authority,</a:t>
            </a:r>
            <a:r>
              <a:rPr dirty="0" sz="1400" spc="-40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AD2373"/>
                </a:solidFill>
                <a:latin typeface="Arial"/>
                <a:cs typeface="Arial"/>
              </a:rPr>
              <a:t>particularly</a:t>
            </a:r>
            <a:r>
              <a:rPr dirty="0" sz="1400" spc="-50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AD2373"/>
                </a:solidFill>
                <a:latin typeface="Arial"/>
                <a:cs typeface="Arial"/>
              </a:rPr>
              <a:t>if</a:t>
            </a:r>
            <a:r>
              <a:rPr dirty="0" sz="1400" spc="-25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AD2373"/>
                </a:solidFill>
                <a:latin typeface="Arial"/>
                <a:cs typeface="Arial"/>
              </a:rPr>
              <a:t>they</a:t>
            </a:r>
            <a:r>
              <a:rPr dirty="0" sz="1400" spc="-40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AD2373"/>
                </a:solidFill>
                <a:latin typeface="Arial"/>
                <a:cs typeface="Arial"/>
              </a:rPr>
              <a:t>the</a:t>
            </a:r>
            <a:r>
              <a:rPr dirty="0" sz="1400" spc="-35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AD2373"/>
                </a:solidFill>
                <a:latin typeface="Arial"/>
                <a:cs typeface="Arial"/>
              </a:rPr>
              <a:t>ones</a:t>
            </a:r>
            <a:r>
              <a:rPr dirty="0" sz="1400" spc="-40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AD2373"/>
                </a:solidFill>
                <a:latin typeface="Arial"/>
                <a:cs typeface="Arial"/>
              </a:rPr>
              <a:t>to</a:t>
            </a:r>
            <a:r>
              <a:rPr dirty="0" sz="1400" spc="-20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AD2373"/>
                </a:solidFill>
                <a:latin typeface="Arial"/>
                <a:cs typeface="Arial"/>
              </a:rPr>
              <a:t>whom</a:t>
            </a:r>
            <a:r>
              <a:rPr dirty="0" sz="1400" spc="-35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AD2373"/>
                </a:solidFill>
                <a:latin typeface="Arial"/>
                <a:cs typeface="Arial"/>
              </a:rPr>
              <a:t>you</a:t>
            </a:r>
            <a:r>
              <a:rPr dirty="0" sz="1400" spc="-5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AD2373"/>
                </a:solidFill>
                <a:latin typeface="Arial"/>
                <a:cs typeface="Arial"/>
              </a:rPr>
              <a:t>are</a:t>
            </a:r>
            <a:r>
              <a:rPr dirty="0" sz="1400" spc="-35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400" spc="-10">
                <a:solidFill>
                  <a:srgbClr val="AD2373"/>
                </a:solidFill>
                <a:latin typeface="Arial"/>
                <a:cs typeface="Arial"/>
              </a:rPr>
              <a:t>supposed</a:t>
            </a:r>
            <a:r>
              <a:rPr dirty="0" sz="1400" spc="500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AD2373"/>
                </a:solidFill>
                <a:latin typeface="Arial"/>
                <a:cs typeface="Arial"/>
              </a:rPr>
              <a:t>to</a:t>
            </a:r>
            <a:r>
              <a:rPr dirty="0" sz="1400" spc="-35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AD2373"/>
                </a:solidFill>
                <a:latin typeface="Arial"/>
                <a:cs typeface="Arial"/>
              </a:rPr>
              <a:t>talk</a:t>
            </a:r>
            <a:r>
              <a:rPr dirty="0" sz="1400" spc="-10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AD2373"/>
                </a:solidFill>
                <a:latin typeface="Arial"/>
                <a:cs typeface="Arial"/>
              </a:rPr>
              <a:t>about</a:t>
            </a:r>
            <a:r>
              <a:rPr dirty="0" sz="1400" spc="-25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400" spc="-10">
                <a:solidFill>
                  <a:srgbClr val="AD2373"/>
                </a:solidFill>
                <a:latin typeface="Arial"/>
                <a:cs typeface="Arial"/>
              </a:rPr>
              <a:t>discrimination</a:t>
            </a:r>
            <a:r>
              <a:rPr dirty="0" sz="1400" spc="-55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AD2373"/>
                </a:solidFill>
                <a:latin typeface="Arial"/>
                <a:cs typeface="Arial"/>
              </a:rPr>
              <a:t>with.</a:t>
            </a:r>
            <a:r>
              <a:rPr dirty="0" sz="1400" spc="5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AD2373"/>
                </a:solidFill>
                <a:latin typeface="Arial"/>
                <a:cs typeface="Arial"/>
              </a:rPr>
              <a:t>It</a:t>
            </a:r>
            <a:r>
              <a:rPr dirty="0" sz="1400" spc="-10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AD2373"/>
                </a:solidFill>
                <a:latin typeface="Arial"/>
                <a:cs typeface="Arial"/>
              </a:rPr>
              <a:t>can</a:t>
            </a:r>
            <a:r>
              <a:rPr dirty="0" sz="1400" spc="-15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AD2373"/>
                </a:solidFill>
                <a:latin typeface="Arial"/>
                <a:cs typeface="Arial"/>
              </a:rPr>
              <a:t>also</a:t>
            </a:r>
            <a:r>
              <a:rPr dirty="0" sz="1400" spc="-15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AD2373"/>
                </a:solidFill>
                <a:latin typeface="Arial"/>
                <a:cs typeface="Arial"/>
              </a:rPr>
              <a:t>be</a:t>
            </a:r>
            <a:r>
              <a:rPr dirty="0" sz="1400" spc="-15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AD2373"/>
                </a:solidFill>
                <a:latin typeface="Arial"/>
                <a:cs typeface="Arial"/>
              </a:rPr>
              <a:t>difficult</a:t>
            </a:r>
            <a:r>
              <a:rPr dirty="0" sz="1400" spc="-35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AD2373"/>
                </a:solidFill>
                <a:latin typeface="Arial"/>
                <a:cs typeface="Arial"/>
              </a:rPr>
              <a:t>to</a:t>
            </a:r>
            <a:r>
              <a:rPr dirty="0" sz="1400" spc="-15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AD2373"/>
                </a:solidFill>
                <a:latin typeface="Arial"/>
                <a:cs typeface="Arial"/>
              </a:rPr>
              <a:t>get</a:t>
            </a:r>
            <a:r>
              <a:rPr dirty="0" sz="1400" spc="-5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AD2373"/>
                </a:solidFill>
                <a:latin typeface="Arial"/>
                <a:cs typeface="Arial"/>
              </a:rPr>
              <a:t>an</a:t>
            </a:r>
            <a:r>
              <a:rPr dirty="0" sz="1400" spc="-15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400" spc="-10">
                <a:solidFill>
                  <a:srgbClr val="AD2373"/>
                </a:solidFill>
                <a:latin typeface="Arial"/>
                <a:cs typeface="Arial"/>
              </a:rPr>
              <a:t>objective </a:t>
            </a:r>
            <a:r>
              <a:rPr dirty="0" sz="1400">
                <a:solidFill>
                  <a:srgbClr val="AD2373"/>
                </a:solidFill>
                <a:latin typeface="Arial"/>
                <a:cs typeface="Arial"/>
              </a:rPr>
              <a:t>perspective</a:t>
            </a:r>
            <a:r>
              <a:rPr dirty="0" sz="1400" spc="-60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AD2373"/>
                </a:solidFill>
                <a:latin typeface="Arial"/>
                <a:cs typeface="Arial"/>
              </a:rPr>
              <a:t>if</a:t>
            </a:r>
            <a:r>
              <a:rPr dirty="0" sz="1400" spc="-20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AD2373"/>
                </a:solidFill>
                <a:latin typeface="Arial"/>
                <a:cs typeface="Arial"/>
              </a:rPr>
              <a:t>you</a:t>
            </a:r>
            <a:r>
              <a:rPr dirty="0" sz="1400" spc="-30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AD2373"/>
                </a:solidFill>
                <a:latin typeface="Arial"/>
                <a:cs typeface="Arial"/>
              </a:rPr>
              <a:t>are</a:t>
            </a:r>
            <a:r>
              <a:rPr dirty="0" sz="1400" spc="-25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AD2373"/>
                </a:solidFill>
                <a:latin typeface="Arial"/>
                <a:cs typeface="Arial"/>
              </a:rPr>
              <a:t>required</a:t>
            </a:r>
            <a:r>
              <a:rPr dirty="0" sz="1400" spc="-60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AD2373"/>
                </a:solidFill>
                <a:latin typeface="Arial"/>
                <a:cs typeface="Arial"/>
              </a:rPr>
              <a:t>to</a:t>
            </a:r>
            <a:r>
              <a:rPr dirty="0" sz="1400" spc="-40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AD2373"/>
                </a:solidFill>
                <a:latin typeface="Arial"/>
                <a:cs typeface="Arial"/>
              </a:rPr>
              <a:t>speak</a:t>
            </a:r>
            <a:r>
              <a:rPr dirty="0" sz="1400" spc="-45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AD2373"/>
                </a:solidFill>
                <a:latin typeface="Arial"/>
                <a:cs typeface="Arial"/>
              </a:rPr>
              <a:t>to</a:t>
            </a:r>
            <a:r>
              <a:rPr dirty="0" sz="1400" spc="-40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AD2373"/>
                </a:solidFill>
                <a:latin typeface="Arial"/>
                <a:cs typeface="Arial"/>
              </a:rPr>
              <a:t>somebody</a:t>
            </a:r>
            <a:r>
              <a:rPr dirty="0" sz="1400" spc="-55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AD2373"/>
                </a:solidFill>
                <a:latin typeface="Arial"/>
                <a:cs typeface="Arial"/>
              </a:rPr>
              <a:t>within</a:t>
            </a:r>
            <a:r>
              <a:rPr dirty="0" sz="1400" spc="-25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AD2373"/>
                </a:solidFill>
                <a:latin typeface="Arial"/>
                <a:cs typeface="Arial"/>
              </a:rPr>
              <a:t>the</a:t>
            </a:r>
            <a:r>
              <a:rPr dirty="0" sz="1400" spc="-40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AD2373"/>
                </a:solidFill>
                <a:latin typeface="Arial"/>
                <a:cs typeface="Arial"/>
              </a:rPr>
              <a:t>team</a:t>
            </a:r>
            <a:r>
              <a:rPr dirty="0" sz="1400" spc="-50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AD2373"/>
                </a:solidFill>
                <a:latin typeface="Arial"/>
                <a:cs typeface="Arial"/>
              </a:rPr>
              <a:t>who</a:t>
            </a:r>
            <a:r>
              <a:rPr dirty="0" sz="1400" spc="-15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400" spc="-25">
                <a:solidFill>
                  <a:srgbClr val="AD2373"/>
                </a:solidFill>
                <a:latin typeface="Arial"/>
                <a:cs typeface="Arial"/>
              </a:rPr>
              <a:t>is </a:t>
            </a:r>
            <a:r>
              <a:rPr dirty="0" sz="1400">
                <a:solidFill>
                  <a:srgbClr val="AD2373"/>
                </a:solidFill>
                <a:latin typeface="Arial"/>
                <a:cs typeface="Arial"/>
              </a:rPr>
              <a:t>already</a:t>
            </a:r>
            <a:r>
              <a:rPr dirty="0" sz="1400" spc="-55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AD2373"/>
                </a:solidFill>
                <a:latin typeface="Arial"/>
                <a:cs typeface="Arial"/>
              </a:rPr>
              <a:t>involved</a:t>
            </a:r>
            <a:r>
              <a:rPr dirty="0" sz="1400" spc="-25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AD2373"/>
                </a:solidFill>
                <a:latin typeface="Arial"/>
                <a:cs typeface="Arial"/>
              </a:rPr>
              <a:t>in</a:t>
            </a:r>
            <a:r>
              <a:rPr dirty="0" sz="1400" spc="-35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AD2373"/>
                </a:solidFill>
                <a:latin typeface="Arial"/>
                <a:cs typeface="Arial"/>
              </a:rPr>
              <a:t>the</a:t>
            </a:r>
            <a:r>
              <a:rPr dirty="0" sz="1400" spc="-45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400" spc="-10">
                <a:solidFill>
                  <a:srgbClr val="AD2373"/>
                </a:solidFill>
                <a:latin typeface="Arial"/>
                <a:cs typeface="Arial"/>
              </a:rPr>
              <a:t>dynamic.”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600">
              <a:latin typeface="Arial"/>
              <a:cs typeface="Arial"/>
            </a:endParaRPr>
          </a:p>
          <a:p>
            <a:pPr marL="12700" marR="5080">
              <a:lnSpc>
                <a:spcPct val="110000"/>
              </a:lnSpc>
            </a:pP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“Think</a:t>
            </a:r>
            <a:r>
              <a:rPr dirty="0" sz="1400" spc="-45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about</a:t>
            </a:r>
            <a:r>
              <a:rPr dirty="0" sz="1400" spc="-4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ways</a:t>
            </a:r>
            <a:r>
              <a:rPr dirty="0" sz="1400" spc="5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to</a:t>
            </a:r>
            <a:r>
              <a:rPr dirty="0" sz="1400" spc="-3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be</a:t>
            </a:r>
            <a:r>
              <a:rPr dirty="0" sz="1400" spc="-15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 spc="-10" b="1">
                <a:solidFill>
                  <a:srgbClr val="005EB8"/>
                </a:solidFill>
                <a:latin typeface="Arial"/>
                <a:cs typeface="Arial"/>
              </a:rPr>
              <a:t>inclusive</a:t>
            </a:r>
            <a:r>
              <a:rPr dirty="0" sz="1400" spc="-10">
                <a:solidFill>
                  <a:srgbClr val="005EB8"/>
                </a:solidFill>
                <a:latin typeface="Arial"/>
                <a:cs typeface="Arial"/>
              </a:rPr>
              <a:t>.</a:t>
            </a:r>
            <a:r>
              <a:rPr dirty="0" sz="1400" spc="-75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Those</a:t>
            </a:r>
            <a:r>
              <a:rPr dirty="0" sz="1400" spc="-4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who</a:t>
            </a:r>
            <a:r>
              <a:rPr dirty="0" sz="1400" spc="-1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come</a:t>
            </a:r>
            <a:r>
              <a:rPr dirty="0" sz="1400" spc="-35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from</a:t>
            </a:r>
            <a:r>
              <a:rPr dirty="0" sz="1400" spc="-5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a</a:t>
            </a:r>
            <a:r>
              <a:rPr dirty="0" sz="1400" spc="-2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 spc="-10">
                <a:solidFill>
                  <a:srgbClr val="005EB8"/>
                </a:solidFill>
                <a:latin typeface="Arial"/>
                <a:cs typeface="Arial"/>
              </a:rPr>
              <a:t>Muslim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background</a:t>
            </a:r>
            <a:r>
              <a:rPr dirty="0" sz="1400" spc="-55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are</a:t>
            </a:r>
            <a:r>
              <a:rPr dirty="0" sz="1400" spc="-25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often</a:t>
            </a:r>
            <a:r>
              <a:rPr dirty="0" sz="1400" spc="-5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at</a:t>
            </a:r>
            <a:r>
              <a:rPr dirty="0" sz="1400" spc="-2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a</a:t>
            </a:r>
            <a:r>
              <a:rPr dirty="0" sz="1400" spc="-2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 spc="-10">
                <a:solidFill>
                  <a:srgbClr val="005EB8"/>
                </a:solidFill>
                <a:latin typeface="Arial"/>
                <a:cs typeface="Arial"/>
              </a:rPr>
              <a:t>disadvantage</a:t>
            </a:r>
            <a:r>
              <a:rPr dirty="0" sz="1400" spc="-5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due</a:t>
            </a:r>
            <a:r>
              <a:rPr dirty="0" sz="1400" spc="-25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to</a:t>
            </a:r>
            <a:r>
              <a:rPr dirty="0" sz="1400" spc="-25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an</a:t>
            </a:r>
            <a:r>
              <a:rPr dirty="0" sz="1400" spc="-2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inability</a:t>
            </a:r>
            <a:r>
              <a:rPr dirty="0" sz="1400" spc="-3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to</a:t>
            </a:r>
            <a:r>
              <a:rPr dirty="0" sz="1400" spc="-25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join</a:t>
            </a:r>
            <a:r>
              <a:rPr dirty="0" sz="1400" spc="-25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 spc="-10">
                <a:solidFill>
                  <a:srgbClr val="005EB8"/>
                </a:solidFill>
                <a:latin typeface="Arial"/>
                <a:cs typeface="Arial"/>
              </a:rPr>
              <a:t>informal</a:t>
            </a:r>
            <a:r>
              <a:rPr dirty="0" sz="1400" spc="50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team</a:t>
            </a:r>
            <a:r>
              <a:rPr dirty="0" sz="1400" spc="-5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events</a:t>
            </a:r>
            <a:r>
              <a:rPr dirty="0" sz="1400" spc="-2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like</a:t>
            </a:r>
            <a:r>
              <a:rPr dirty="0" sz="1400" spc="-35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drinks</a:t>
            </a:r>
            <a:r>
              <a:rPr dirty="0" sz="1400" spc="-3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after</a:t>
            </a:r>
            <a:r>
              <a:rPr dirty="0" sz="1400" spc="-55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work</a:t>
            </a:r>
            <a:r>
              <a:rPr dirty="0" sz="1400" spc="-15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so</a:t>
            </a:r>
            <a:r>
              <a:rPr dirty="0" sz="1400" spc="-25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they</a:t>
            </a:r>
            <a:r>
              <a:rPr dirty="0" sz="1400" spc="-3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miss</a:t>
            </a:r>
            <a:r>
              <a:rPr dirty="0" sz="1400" spc="-25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out</a:t>
            </a:r>
            <a:r>
              <a:rPr dirty="0" sz="1400" spc="-45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on</a:t>
            </a:r>
            <a:r>
              <a:rPr dirty="0" sz="1400" spc="-2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important</a:t>
            </a:r>
            <a:r>
              <a:rPr dirty="0" sz="1400" spc="-6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 spc="-10">
                <a:solidFill>
                  <a:srgbClr val="005EB8"/>
                </a:solidFill>
                <a:latin typeface="Arial"/>
                <a:cs typeface="Arial"/>
              </a:rPr>
              <a:t>team-bonding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as</a:t>
            </a:r>
            <a:r>
              <a:rPr dirty="0" sz="1400" spc="-2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a</a:t>
            </a:r>
            <a:r>
              <a:rPr dirty="0" sz="1400" spc="-10">
                <a:solidFill>
                  <a:srgbClr val="005EB8"/>
                </a:solidFill>
                <a:latin typeface="Arial"/>
                <a:cs typeface="Arial"/>
              </a:rPr>
              <a:t> result.”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47268" y="305815"/>
            <a:ext cx="4181475" cy="513715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What</a:t>
            </a:r>
            <a:r>
              <a:rPr dirty="0" spc="-15"/>
              <a:t> </a:t>
            </a:r>
            <a:r>
              <a:rPr dirty="0"/>
              <a:t>have</a:t>
            </a:r>
            <a:r>
              <a:rPr dirty="0" spc="-20"/>
              <a:t> </a:t>
            </a:r>
            <a:r>
              <a:rPr dirty="0"/>
              <a:t>we</a:t>
            </a:r>
            <a:r>
              <a:rPr dirty="0" spc="-15"/>
              <a:t> </a:t>
            </a:r>
            <a:r>
              <a:rPr dirty="0" spc="-10"/>
              <a:t>learnt?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347268" y="965708"/>
            <a:ext cx="6294120" cy="33026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99085" marR="85725" indent="-287020">
              <a:lnSpc>
                <a:spcPct val="100000"/>
              </a:lnSpc>
              <a:spcBef>
                <a:spcPts val="100"/>
              </a:spcBef>
              <a:buChar char="•"/>
              <a:tabLst>
                <a:tab pos="299085" algn="l"/>
                <a:tab pos="299720" algn="l"/>
              </a:tabLst>
            </a:pP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52%</a:t>
            </a:r>
            <a:r>
              <a:rPr dirty="0" sz="1500" spc="-2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of</a:t>
            </a:r>
            <a:r>
              <a:rPr dirty="0" sz="1500" spc="-1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people</a:t>
            </a:r>
            <a:r>
              <a:rPr dirty="0" sz="1500" spc="-1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responding</a:t>
            </a:r>
            <a:r>
              <a:rPr dirty="0" sz="1500" spc="-2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from</a:t>
            </a:r>
            <a:r>
              <a:rPr dirty="0" sz="1500" spc="-3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North</a:t>
            </a:r>
            <a:r>
              <a:rPr dirty="0" sz="1500" spc="1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East</a:t>
            </a:r>
            <a:r>
              <a:rPr dirty="0" sz="1500" spc="-2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London</a:t>
            </a:r>
            <a:r>
              <a:rPr dirty="0" sz="1500" spc="-2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said</a:t>
            </a:r>
            <a:r>
              <a:rPr dirty="0" sz="1500" spc="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they</a:t>
            </a:r>
            <a:r>
              <a:rPr dirty="0" sz="1500" spc="-25">
                <a:solidFill>
                  <a:srgbClr val="314144"/>
                </a:solidFill>
                <a:latin typeface="Arial"/>
                <a:cs typeface="Arial"/>
              </a:rPr>
              <a:t> had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experienced</a:t>
            </a:r>
            <a:r>
              <a:rPr dirty="0" sz="1500" spc="-1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 b="1">
                <a:solidFill>
                  <a:srgbClr val="314144"/>
                </a:solidFill>
                <a:latin typeface="Arial"/>
                <a:cs typeface="Arial"/>
              </a:rPr>
              <a:t>some</a:t>
            </a:r>
            <a:r>
              <a:rPr dirty="0" sz="1500" spc="-20" b="1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 b="1">
                <a:solidFill>
                  <a:srgbClr val="314144"/>
                </a:solidFill>
                <a:latin typeface="Arial"/>
                <a:cs typeface="Arial"/>
              </a:rPr>
              <a:t>type</a:t>
            </a:r>
            <a:r>
              <a:rPr dirty="0" sz="1500" spc="40" b="1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 b="1">
                <a:solidFill>
                  <a:srgbClr val="314144"/>
                </a:solidFill>
                <a:latin typeface="Arial"/>
                <a:cs typeface="Arial"/>
              </a:rPr>
              <a:t>of</a:t>
            </a:r>
            <a:r>
              <a:rPr dirty="0" sz="1500" spc="-15" b="1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 b="1">
                <a:solidFill>
                  <a:srgbClr val="314144"/>
                </a:solidFill>
                <a:latin typeface="Arial"/>
                <a:cs typeface="Arial"/>
              </a:rPr>
              <a:t>discrimination</a:t>
            </a:r>
            <a:r>
              <a:rPr dirty="0" sz="1500" spc="-45" b="1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or</a:t>
            </a:r>
            <a:r>
              <a:rPr dirty="0" sz="1500" spc="-1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harassment</a:t>
            </a:r>
            <a:r>
              <a:rPr dirty="0" sz="1500" spc="-3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due</a:t>
            </a:r>
            <a:r>
              <a:rPr dirty="0" sz="1500" spc="-1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to</a:t>
            </a:r>
            <a:r>
              <a:rPr dirty="0" sz="1500" spc="-2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 spc="-10">
                <a:solidFill>
                  <a:srgbClr val="314144"/>
                </a:solidFill>
                <a:latin typeface="Arial"/>
                <a:cs typeface="Arial"/>
              </a:rPr>
              <a:t>their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personal</a:t>
            </a:r>
            <a:r>
              <a:rPr dirty="0" sz="1500" spc="-1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characteristics</a:t>
            </a:r>
            <a:r>
              <a:rPr dirty="0" sz="1500" spc="-5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at</a:t>
            </a:r>
            <a:r>
              <a:rPr dirty="0" sz="1500" spc="-1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work last</a:t>
            </a:r>
            <a:r>
              <a:rPr dirty="0" sz="1500" spc="-2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 spc="-10">
                <a:solidFill>
                  <a:srgbClr val="314144"/>
                </a:solidFill>
                <a:latin typeface="Arial"/>
                <a:cs typeface="Arial"/>
              </a:rPr>
              <a:t>year.</a:t>
            </a:r>
            <a:endParaRPr sz="1500">
              <a:latin typeface="Arial"/>
              <a:cs typeface="Arial"/>
            </a:endParaRPr>
          </a:p>
          <a:p>
            <a:pPr marL="299085" indent="-287020">
              <a:lnSpc>
                <a:spcPct val="100000"/>
              </a:lnSpc>
              <a:spcBef>
                <a:spcPts val="600"/>
              </a:spcBef>
              <a:buChar char="•"/>
              <a:tabLst>
                <a:tab pos="299085" algn="l"/>
                <a:tab pos="299720" algn="l"/>
              </a:tabLst>
            </a:pPr>
            <a:r>
              <a:rPr dirty="0" sz="1500">
                <a:solidFill>
                  <a:srgbClr val="005EB8"/>
                </a:solidFill>
                <a:latin typeface="Arial"/>
                <a:cs typeface="Arial"/>
              </a:rPr>
              <a:t>32%</a:t>
            </a:r>
            <a:r>
              <a:rPr dirty="0" sz="1500" spc="-25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005EB8"/>
                </a:solidFill>
                <a:latin typeface="Arial"/>
                <a:cs typeface="Arial"/>
              </a:rPr>
              <a:t>said they</a:t>
            </a:r>
            <a:r>
              <a:rPr dirty="0" sz="1500" spc="-2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005EB8"/>
                </a:solidFill>
                <a:latin typeface="Arial"/>
                <a:cs typeface="Arial"/>
              </a:rPr>
              <a:t>experienced</a:t>
            </a:r>
            <a:r>
              <a:rPr dirty="0" sz="1500" spc="2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500" b="1">
                <a:solidFill>
                  <a:srgbClr val="005EB8"/>
                </a:solidFill>
                <a:latin typeface="Arial"/>
                <a:cs typeface="Arial"/>
              </a:rPr>
              <a:t>racial</a:t>
            </a:r>
            <a:r>
              <a:rPr dirty="0" sz="1500" spc="-25" b="1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500" b="1">
                <a:solidFill>
                  <a:srgbClr val="005EB8"/>
                </a:solidFill>
                <a:latin typeface="Arial"/>
                <a:cs typeface="Arial"/>
              </a:rPr>
              <a:t>harassment</a:t>
            </a:r>
            <a:r>
              <a:rPr dirty="0" sz="1500" spc="-25" b="1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005EB8"/>
                </a:solidFill>
                <a:latin typeface="Arial"/>
                <a:cs typeface="Arial"/>
              </a:rPr>
              <a:t>or</a:t>
            </a:r>
            <a:r>
              <a:rPr dirty="0" sz="1500" spc="-2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005EB8"/>
                </a:solidFill>
                <a:latin typeface="Arial"/>
                <a:cs typeface="Arial"/>
              </a:rPr>
              <a:t>discrimination</a:t>
            </a:r>
            <a:r>
              <a:rPr dirty="0" sz="1500" spc="-25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500" spc="-20">
                <a:solidFill>
                  <a:srgbClr val="005EB8"/>
                </a:solidFill>
                <a:latin typeface="Arial"/>
                <a:cs typeface="Arial"/>
              </a:rPr>
              <a:t>from</a:t>
            </a:r>
            <a:endParaRPr sz="1500">
              <a:latin typeface="Arial"/>
              <a:cs typeface="Arial"/>
            </a:endParaRPr>
          </a:p>
          <a:p>
            <a:pPr marL="299085">
              <a:lnSpc>
                <a:spcPct val="100000"/>
              </a:lnSpc>
            </a:pPr>
            <a:r>
              <a:rPr dirty="0" sz="1500">
                <a:solidFill>
                  <a:srgbClr val="005EB8"/>
                </a:solidFill>
                <a:latin typeface="Arial"/>
                <a:cs typeface="Arial"/>
              </a:rPr>
              <a:t>patients</a:t>
            </a:r>
            <a:r>
              <a:rPr dirty="0" sz="1500" spc="-45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005EB8"/>
                </a:solidFill>
                <a:latin typeface="Arial"/>
                <a:cs typeface="Arial"/>
              </a:rPr>
              <a:t>and</a:t>
            </a:r>
            <a:r>
              <a:rPr dirty="0" sz="1500" spc="5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005EB8"/>
                </a:solidFill>
                <a:latin typeface="Arial"/>
                <a:cs typeface="Arial"/>
              </a:rPr>
              <a:t>19%</a:t>
            </a:r>
            <a:r>
              <a:rPr dirty="0" sz="1500" spc="-1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005EB8"/>
                </a:solidFill>
                <a:latin typeface="Arial"/>
                <a:cs typeface="Arial"/>
              </a:rPr>
              <a:t>from</a:t>
            </a:r>
            <a:r>
              <a:rPr dirty="0" sz="1500" spc="-25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005EB8"/>
                </a:solidFill>
                <a:latin typeface="Arial"/>
                <a:cs typeface="Arial"/>
              </a:rPr>
              <a:t>colleagues</a:t>
            </a:r>
            <a:r>
              <a:rPr dirty="0" sz="1500" spc="-2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005EB8"/>
                </a:solidFill>
                <a:latin typeface="Arial"/>
                <a:cs typeface="Arial"/>
              </a:rPr>
              <a:t>or</a:t>
            </a:r>
            <a:r>
              <a:rPr dirty="0" sz="1500" spc="-10">
                <a:solidFill>
                  <a:srgbClr val="005EB8"/>
                </a:solidFill>
                <a:latin typeface="Arial"/>
                <a:cs typeface="Arial"/>
              </a:rPr>
              <a:t> managers.</a:t>
            </a:r>
            <a:endParaRPr sz="1500">
              <a:latin typeface="Arial"/>
              <a:cs typeface="Arial"/>
            </a:endParaRPr>
          </a:p>
          <a:p>
            <a:pPr marL="299085" marR="5080" indent="-287020">
              <a:lnSpc>
                <a:spcPct val="100000"/>
              </a:lnSpc>
              <a:spcBef>
                <a:spcPts val="600"/>
              </a:spcBef>
              <a:buChar char="•"/>
              <a:tabLst>
                <a:tab pos="299085" algn="l"/>
                <a:tab pos="299720" algn="l"/>
              </a:tabLst>
            </a:pP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24%</a:t>
            </a:r>
            <a:r>
              <a:rPr dirty="0" sz="1500" spc="-3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of</a:t>
            </a:r>
            <a:r>
              <a:rPr dirty="0" sz="1500" spc="-1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recent</a:t>
            </a:r>
            <a:r>
              <a:rPr dirty="0" sz="1500" spc="-3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instances</a:t>
            </a:r>
            <a:r>
              <a:rPr dirty="0" sz="1500" spc="-3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of</a:t>
            </a:r>
            <a:r>
              <a:rPr dirty="0" sz="1500" spc="-2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racial</a:t>
            </a:r>
            <a:r>
              <a:rPr dirty="0" sz="1500" spc="-1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discrimination</a:t>
            </a:r>
            <a:r>
              <a:rPr dirty="0" sz="1500" spc="-3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were</a:t>
            </a:r>
            <a:r>
              <a:rPr dirty="0" sz="1500" spc="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reported,</a:t>
            </a:r>
            <a:r>
              <a:rPr dirty="0" sz="1500" spc="-4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but</a:t>
            </a:r>
            <a:r>
              <a:rPr dirty="0" sz="1500" spc="5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 spc="-20">
                <a:solidFill>
                  <a:srgbClr val="314144"/>
                </a:solidFill>
                <a:latin typeface="Arial"/>
                <a:cs typeface="Arial"/>
              </a:rPr>
              <a:t>only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6%</a:t>
            </a:r>
            <a:r>
              <a:rPr dirty="0" sz="1500" spc="-1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said</a:t>
            </a:r>
            <a:r>
              <a:rPr dirty="0" sz="1500" spc="-2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they</a:t>
            </a:r>
            <a:r>
              <a:rPr dirty="0" sz="1500" spc="-2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reported</a:t>
            </a:r>
            <a:r>
              <a:rPr dirty="0" sz="1500" spc="-3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it</a:t>
            </a:r>
            <a:r>
              <a:rPr dirty="0" sz="1500" spc="-1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and</a:t>
            </a:r>
            <a:r>
              <a:rPr dirty="0" sz="1500" spc="-1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the</a:t>
            </a:r>
            <a:r>
              <a:rPr dirty="0" sz="1500" spc="1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issue</a:t>
            </a:r>
            <a:r>
              <a:rPr dirty="0" sz="1500" spc="-2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was</a:t>
            </a:r>
            <a:r>
              <a:rPr dirty="0" sz="1500" spc="1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dealt</a:t>
            </a:r>
            <a:r>
              <a:rPr dirty="0" sz="1500" spc="-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with</a:t>
            </a:r>
            <a:r>
              <a:rPr dirty="0" sz="1500" spc="-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 spc="-10">
                <a:solidFill>
                  <a:srgbClr val="314144"/>
                </a:solidFill>
                <a:latin typeface="Arial"/>
                <a:cs typeface="Arial"/>
              </a:rPr>
              <a:t>well.</a:t>
            </a:r>
            <a:endParaRPr sz="1500">
              <a:latin typeface="Arial"/>
              <a:cs typeface="Arial"/>
            </a:endParaRPr>
          </a:p>
          <a:p>
            <a:pPr marL="299085" marR="20320" indent="-287020">
              <a:lnSpc>
                <a:spcPct val="100000"/>
              </a:lnSpc>
              <a:spcBef>
                <a:spcPts val="600"/>
              </a:spcBef>
              <a:buChar char="•"/>
              <a:tabLst>
                <a:tab pos="299085" algn="l"/>
                <a:tab pos="299720" algn="l"/>
              </a:tabLst>
            </a:pPr>
            <a:r>
              <a:rPr dirty="0" sz="1500">
                <a:solidFill>
                  <a:srgbClr val="AD2373"/>
                </a:solidFill>
                <a:latin typeface="Arial"/>
                <a:cs typeface="Arial"/>
              </a:rPr>
              <a:t>Asian</a:t>
            </a:r>
            <a:r>
              <a:rPr dirty="0" sz="1500" spc="-10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AD2373"/>
                </a:solidFill>
                <a:latin typeface="Arial"/>
                <a:cs typeface="Arial"/>
              </a:rPr>
              <a:t>and</a:t>
            </a:r>
            <a:r>
              <a:rPr dirty="0" sz="1500" spc="-10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AD2373"/>
                </a:solidFill>
                <a:latin typeface="Arial"/>
                <a:cs typeface="Arial"/>
              </a:rPr>
              <a:t>Black</a:t>
            </a:r>
            <a:r>
              <a:rPr dirty="0" sz="1500" spc="-20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AD2373"/>
                </a:solidFill>
                <a:latin typeface="Arial"/>
                <a:cs typeface="Arial"/>
              </a:rPr>
              <a:t>people</a:t>
            </a:r>
            <a:r>
              <a:rPr dirty="0" sz="1500" spc="-10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AD2373"/>
                </a:solidFill>
                <a:latin typeface="Arial"/>
                <a:cs typeface="Arial"/>
              </a:rPr>
              <a:t>were</a:t>
            </a:r>
            <a:r>
              <a:rPr dirty="0" sz="1500" spc="5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AD2373"/>
                </a:solidFill>
                <a:latin typeface="Arial"/>
                <a:cs typeface="Arial"/>
              </a:rPr>
              <a:t>more</a:t>
            </a:r>
            <a:r>
              <a:rPr dirty="0" sz="1500" spc="-5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AD2373"/>
                </a:solidFill>
                <a:latin typeface="Arial"/>
                <a:cs typeface="Arial"/>
              </a:rPr>
              <a:t>likely</a:t>
            </a:r>
            <a:r>
              <a:rPr dirty="0" sz="1500" spc="-20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AD2373"/>
                </a:solidFill>
                <a:latin typeface="Arial"/>
                <a:cs typeface="Arial"/>
              </a:rPr>
              <a:t>than</a:t>
            </a:r>
            <a:r>
              <a:rPr dirty="0" sz="1500" spc="-20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AD2373"/>
                </a:solidFill>
                <a:latin typeface="Arial"/>
                <a:cs typeface="Arial"/>
              </a:rPr>
              <a:t>others</a:t>
            </a:r>
            <a:r>
              <a:rPr dirty="0" sz="1500" spc="-20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AD2373"/>
                </a:solidFill>
                <a:latin typeface="Arial"/>
                <a:cs typeface="Arial"/>
              </a:rPr>
              <a:t>to</a:t>
            </a:r>
            <a:r>
              <a:rPr dirty="0" sz="1500" spc="-15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AD2373"/>
                </a:solidFill>
                <a:latin typeface="Arial"/>
                <a:cs typeface="Arial"/>
              </a:rPr>
              <a:t>say</a:t>
            </a:r>
            <a:r>
              <a:rPr dirty="0" sz="1500" spc="-25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AD2373"/>
                </a:solidFill>
                <a:latin typeface="Arial"/>
                <a:cs typeface="Arial"/>
              </a:rPr>
              <a:t>they</a:t>
            </a:r>
            <a:r>
              <a:rPr dirty="0" sz="1500" spc="-20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500" spc="-25">
                <a:solidFill>
                  <a:srgbClr val="AD2373"/>
                </a:solidFill>
                <a:latin typeface="Arial"/>
                <a:cs typeface="Arial"/>
              </a:rPr>
              <a:t>had </a:t>
            </a:r>
            <a:r>
              <a:rPr dirty="0" sz="1500">
                <a:solidFill>
                  <a:srgbClr val="AD2373"/>
                </a:solidFill>
                <a:latin typeface="Arial"/>
                <a:cs typeface="Arial"/>
              </a:rPr>
              <a:t>experienced</a:t>
            </a:r>
            <a:r>
              <a:rPr dirty="0" sz="1500" spc="-20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AD2373"/>
                </a:solidFill>
                <a:latin typeface="Arial"/>
                <a:cs typeface="Arial"/>
              </a:rPr>
              <a:t>racial</a:t>
            </a:r>
            <a:r>
              <a:rPr dirty="0" sz="1500" spc="-25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AD2373"/>
                </a:solidFill>
                <a:latin typeface="Arial"/>
                <a:cs typeface="Arial"/>
              </a:rPr>
              <a:t>discrimination,</a:t>
            </a:r>
            <a:r>
              <a:rPr dirty="0" sz="1500" spc="-40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AD2373"/>
                </a:solidFill>
                <a:latin typeface="Arial"/>
                <a:cs typeface="Arial"/>
              </a:rPr>
              <a:t>but</a:t>
            </a:r>
            <a:r>
              <a:rPr dirty="0" sz="1500" spc="-25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AD2373"/>
                </a:solidFill>
                <a:latin typeface="Arial"/>
                <a:cs typeface="Arial"/>
              </a:rPr>
              <a:t>were less</a:t>
            </a:r>
            <a:r>
              <a:rPr dirty="0" sz="1500" spc="-30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AD2373"/>
                </a:solidFill>
                <a:latin typeface="Arial"/>
                <a:cs typeface="Arial"/>
              </a:rPr>
              <a:t>likely</a:t>
            </a:r>
            <a:r>
              <a:rPr dirty="0" sz="1500" spc="-10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AD2373"/>
                </a:solidFill>
                <a:latin typeface="Arial"/>
                <a:cs typeface="Arial"/>
              </a:rPr>
              <a:t>to</a:t>
            </a:r>
            <a:r>
              <a:rPr dirty="0" sz="1500" spc="-20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AD2373"/>
                </a:solidFill>
                <a:latin typeface="Arial"/>
                <a:cs typeface="Arial"/>
              </a:rPr>
              <a:t>know</a:t>
            </a:r>
            <a:r>
              <a:rPr dirty="0" sz="1500" spc="-10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AD2373"/>
                </a:solidFill>
                <a:latin typeface="Arial"/>
                <a:cs typeface="Arial"/>
              </a:rPr>
              <a:t>where </a:t>
            </a:r>
            <a:r>
              <a:rPr dirty="0" sz="1500" spc="-25">
                <a:solidFill>
                  <a:srgbClr val="AD2373"/>
                </a:solidFill>
                <a:latin typeface="Arial"/>
                <a:cs typeface="Arial"/>
              </a:rPr>
              <a:t>to </a:t>
            </a:r>
            <a:r>
              <a:rPr dirty="0" sz="1500">
                <a:solidFill>
                  <a:srgbClr val="AD2373"/>
                </a:solidFill>
                <a:latin typeface="Arial"/>
                <a:cs typeface="Arial"/>
              </a:rPr>
              <a:t>get</a:t>
            </a:r>
            <a:r>
              <a:rPr dirty="0" sz="1500" spc="-25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AD2373"/>
                </a:solidFill>
                <a:latin typeface="Arial"/>
                <a:cs typeface="Arial"/>
              </a:rPr>
              <a:t>help</a:t>
            </a:r>
            <a:r>
              <a:rPr dirty="0" sz="1500" spc="-5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AD2373"/>
                </a:solidFill>
                <a:latin typeface="Arial"/>
                <a:cs typeface="Arial"/>
              </a:rPr>
              <a:t>and</a:t>
            </a:r>
            <a:r>
              <a:rPr dirty="0" sz="1500" spc="-5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AD2373"/>
                </a:solidFill>
                <a:latin typeface="Arial"/>
                <a:cs typeface="Arial"/>
              </a:rPr>
              <a:t>less</a:t>
            </a:r>
            <a:r>
              <a:rPr dirty="0" sz="1500" spc="-20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AD2373"/>
                </a:solidFill>
                <a:latin typeface="Arial"/>
                <a:cs typeface="Arial"/>
              </a:rPr>
              <a:t>likely</a:t>
            </a:r>
            <a:r>
              <a:rPr dirty="0" sz="1500" spc="-5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AD2373"/>
                </a:solidFill>
                <a:latin typeface="Arial"/>
                <a:cs typeface="Arial"/>
              </a:rPr>
              <a:t>to</a:t>
            </a:r>
            <a:r>
              <a:rPr dirty="0" sz="1500" spc="-15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AD2373"/>
                </a:solidFill>
                <a:latin typeface="Arial"/>
                <a:cs typeface="Arial"/>
              </a:rPr>
              <a:t>feel</a:t>
            </a:r>
            <a:r>
              <a:rPr dirty="0" sz="1500" spc="-10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AD2373"/>
                </a:solidFill>
                <a:latin typeface="Arial"/>
                <a:cs typeface="Arial"/>
              </a:rPr>
              <a:t>confident</a:t>
            </a:r>
            <a:r>
              <a:rPr dirty="0" sz="1500" spc="10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AD2373"/>
                </a:solidFill>
                <a:latin typeface="Arial"/>
                <a:cs typeface="Arial"/>
              </a:rPr>
              <a:t>about</a:t>
            </a:r>
            <a:r>
              <a:rPr dirty="0" sz="1500" spc="-30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AD2373"/>
                </a:solidFill>
                <a:latin typeface="Arial"/>
                <a:cs typeface="Arial"/>
              </a:rPr>
              <a:t>raising</a:t>
            </a:r>
            <a:r>
              <a:rPr dirty="0" sz="1500" spc="-5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500" spc="-10">
                <a:solidFill>
                  <a:srgbClr val="AD2373"/>
                </a:solidFill>
                <a:latin typeface="Arial"/>
                <a:cs typeface="Arial"/>
              </a:rPr>
              <a:t>issues.</a:t>
            </a:r>
            <a:endParaRPr sz="1500">
              <a:latin typeface="Arial"/>
              <a:cs typeface="Arial"/>
            </a:endParaRPr>
          </a:p>
          <a:p>
            <a:pPr marL="299085" marR="31115" indent="-287020">
              <a:lnSpc>
                <a:spcPct val="100000"/>
              </a:lnSpc>
              <a:spcBef>
                <a:spcPts val="605"/>
              </a:spcBef>
              <a:buChar char="•"/>
              <a:tabLst>
                <a:tab pos="299085" algn="l"/>
                <a:tab pos="299720" algn="l"/>
              </a:tabLst>
            </a:pP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The</a:t>
            </a:r>
            <a:r>
              <a:rPr dirty="0" sz="1500" spc="-1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most</a:t>
            </a:r>
            <a:r>
              <a:rPr dirty="0" sz="1500" spc="-2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common</a:t>
            </a:r>
            <a:r>
              <a:rPr dirty="0" sz="1500" spc="-1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suggestions</a:t>
            </a:r>
            <a:r>
              <a:rPr dirty="0" sz="1500" spc="-4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to</a:t>
            </a:r>
            <a:r>
              <a:rPr dirty="0" sz="1500" spc="-1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help</a:t>
            </a:r>
            <a:r>
              <a:rPr dirty="0" sz="1500" spc="-1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address</a:t>
            </a:r>
            <a:r>
              <a:rPr dirty="0" sz="1500" spc="-2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racism</a:t>
            </a:r>
            <a:r>
              <a:rPr dirty="0" sz="1500" spc="-3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at</a:t>
            </a:r>
            <a:r>
              <a:rPr dirty="0" sz="1500" spc="-2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work</a:t>
            </a:r>
            <a:r>
              <a:rPr dirty="0" sz="1500" spc="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 spc="-20">
                <a:solidFill>
                  <a:srgbClr val="314144"/>
                </a:solidFill>
                <a:latin typeface="Arial"/>
                <a:cs typeface="Arial"/>
              </a:rPr>
              <a:t>were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training</a:t>
            </a:r>
            <a:r>
              <a:rPr dirty="0" sz="1500" spc="-2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for</a:t>
            </a:r>
            <a:r>
              <a:rPr dirty="0" sz="1500" spc="-1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all</a:t>
            </a:r>
            <a:r>
              <a:rPr dirty="0" sz="1500" spc="-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team</a:t>
            </a:r>
            <a:r>
              <a:rPr dirty="0" sz="1500" spc="-1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members,</a:t>
            </a:r>
            <a:r>
              <a:rPr dirty="0" sz="1500" spc="-2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safe</a:t>
            </a:r>
            <a:r>
              <a:rPr dirty="0" sz="1500" spc="-2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spaces</a:t>
            </a:r>
            <a:r>
              <a:rPr dirty="0" sz="1500" spc="-2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to</a:t>
            </a:r>
            <a:r>
              <a:rPr dirty="0" sz="1500" spc="-1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discuss</a:t>
            </a:r>
            <a:r>
              <a:rPr dirty="0" sz="1500" spc="-3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experiences </a:t>
            </a:r>
            <a:r>
              <a:rPr dirty="0" sz="1500" spc="-25">
                <a:solidFill>
                  <a:srgbClr val="314144"/>
                </a:solidFill>
                <a:latin typeface="Arial"/>
                <a:cs typeface="Arial"/>
              </a:rPr>
              <a:t>and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raise</a:t>
            </a:r>
            <a:r>
              <a:rPr dirty="0" sz="1500" spc="-3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issues,</a:t>
            </a:r>
            <a:r>
              <a:rPr dirty="0" sz="1500" spc="-2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and</a:t>
            </a:r>
            <a:r>
              <a:rPr dirty="0" sz="1500" spc="-1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an</a:t>
            </a:r>
            <a:r>
              <a:rPr dirty="0" sz="1500" spc="-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independent</a:t>
            </a:r>
            <a:r>
              <a:rPr dirty="0" sz="1500" spc="-3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group</a:t>
            </a:r>
            <a:r>
              <a:rPr dirty="0" sz="1500" spc="-2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to</a:t>
            </a:r>
            <a:r>
              <a:rPr dirty="0" sz="1500" spc="-1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give advice</a:t>
            </a:r>
            <a:r>
              <a:rPr dirty="0" sz="1500" spc="-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and</a:t>
            </a:r>
            <a:r>
              <a:rPr dirty="0" sz="1500" spc="-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 spc="-10">
                <a:solidFill>
                  <a:srgbClr val="314144"/>
                </a:solidFill>
                <a:latin typeface="Arial"/>
                <a:cs typeface="Arial"/>
              </a:rPr>
              <a:t>investigate.</a:t>
            </a:r>
            <a:endParaRPr sz="15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47268" y="305815"/>
            <a:ext cx="6000115" cy="513715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Pioneering</a:t>
            </a:r>
            <a:r>
              <a:rPr dirty="0" spc="-35"/>
              <a:t> </a:t>
            </a:r>
            <a:r>
              <a:rPr dirty="0" spc="-10"/>
              <a:t>pan-</a:t>
            </a:r>
            <a:r>
              <a:rPr dirty="0"/>
              <a:t>London</a:t>
            </a:r>
            <a:r>
              <a:rPr dirty="0" spc="-55"/>
              <a:t> </a:t>
            </a:r>
            <a:r>
              <a:rPr dirty="0" spc="-10"/>
              <a:t>survey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347268" y="1043431"/>
            <a:ext cx="6377305" cy="342519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70510" marR="81280" indent="-258445">
              <a:lnSpc>
                <a:spcPct val="110000"/>
              </a:lnSpc>
              <a:spcBef>
                <a:spcPts val="100"/>
              </a:spcBef>
              <a:buChar char="•"/>
              <a:tabLst>
                <a:tab pos="269875" algn="l"/>
                <a:tab pos="271145" algn="l"/>
              </a:tabLst>
            </a:pP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All</a:t>
            </a:r>
            <a:r>
              <a:rPr dirty="0" sz="1500" spc="-1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NHS</a:t>
            </a:r>
            <a:r>
              <a:rPr dirty="0" sz="1500" spc="-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staff</a:t>
            </a:r>
            <a:r>
              <a:rPr dirty="0" sz="1500" spc="-5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deserve</a:t>
            </a:r>
            <a:r>
              <a:rPr dirty="0" sz="1500" spc="-1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to</a:t>
            </a:r>
            <a:r>
              <a:rPr dirty="0" sz="1500" spc="-3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work</a:t>
            </a:r>
            <a:r>
              <a:rPr dirty="0" sz="1500" spc="-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in</a:t>
            </a:r>
            <a:r>
              <a:rPr dirty="0" sz="1500" spc="-1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an</a:t>
            </a:r>
            <a:r>
              <a:rPr dirty="0" sz="1500" spc="-1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environment</a:t>
            </a:r>
            <a:r>
              <a:rPr dirty="0" sz="1500" spc="-2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that</a:t>
            </a:r>
            <a:r>
              <a:rPr dirty="0" sz="1500" spc="-3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is</a:t>
            </a:r>
            <a:r>
              <a:rPr dirty="0" sz="1500" spc="-1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safe,</a:t>
            </a:r>
            <a:r>
              <a:rPr dirty="0" sz="1500" spc="-4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 spc="-10">
                <a:solidFill>
                  <a:srgbClr val="314144"/>
                </a:solidFill>
                <a:latin typeface="Arial"/>
                <a:cs typeface="Arial"/>
              </a:rPr>
              <a:t>welcoming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and</a:t>
            </a:r>
            <a:r>
              <a:rPr dirty="0" sz="1500" spc="-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free</a:t>
            </a:r>
            <a:r>
              <a:rPr dirty="0" sz="1500" spc="-2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of</a:t>
            </a:r>
            <a:r>
              <a:rPr dirty="0" sz="1500" spc="-1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 spc="-10">
                <a:solidFill>
                  <a:srgbClr val="314144"/>
                </a:solidFill>
                <a:latin typeface="Arial"/>
                <a:cs typeface="Arial"/>
              </a:rPr>
              <a:t>discrimination.</a:t>
            </a:r>
            <a:endParaRPr sz="15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  <a:buClr>
                <a:srgbClr val="314144"/>
              </a:buClr>
              <a:buFont typeface="Arial"/>
              <a:buChar char="•"/>
            </a:pPr>
            <a:endParaRPr sz="1650">
              <a:latin typeface="Arial"/>
              <a:cs typeface="Arial"/>
            </a:endParaRPr>
          </a:p>
          <a:p>
            <a:pPr marL="270510" marR="147320" indent="-258445">
              <a:lnSpc>
                <a:spcPct val="110000"/>
              </a:lnSpc>
              <a:buChar char="•"/>
              <a:tabLst>
                <a:tab pos="269875" algn="l"/>
                <a:tab pos="271145" algn="l"/>
              </a:tabLst>
            </a:pP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In</a:t>
            </a:r>
            <a:r>
              <a:rPr dirty="0" sz="1500" spc="-2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November/December</a:t>
            </a:r>
            <a:r>
              <a:rPr dirty="0" sz="1500" spc="-2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2021</a:t>
            </a:r>
            <a:r>
              <a:rPr dirty="0" sz="1500" spc="-3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all</a:t>
            </a:r>
            <a:r>
              <a:rPr dirty="0" sz="1500" spc="-1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primary</a:t>
            </a:r>
            <a:r>
              <a:rPr dirty="0" sz="1500" spc="-3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care</a:t>
            </a:r>
            <a:r>
              <a:rPr dirty="0" sz="1500" spc="-2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staff</a:t>
            </a:r>
            <a:r>
              <a:rPr dirty="0" sz="1500" spc="-6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in</a:t>
            </a:r>
            <a:r>
              <a:rPr dirty="0" sz="1500" spc="-1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London</a:t>
            </a:r>
            <a:r>
              <a:rPr dirty="0" sz="1500" spc="-3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 spc="-20">
                <a:solidFill>
                  <a:srgbClr val="314144"/>
                </a:solidFill>
                <a:latin typeface="Arial"/>
                <a:cs typeface="Arial"/>
              </a:rPr>
              <a:t>were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invited</a:t>
            </a:r>
            <a:r>
              <a:rPr dirty="0" sz="1500" spc="-2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to</a:t>
            </a:r>
            <a:r>
              <a:rPr dirty="0" sz="1500" spc="-2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complete</a:t>
            </a:r>
            <a:r>
              <a:rPr dirty="0" sz="1500" spc="-2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a</a:t>
            </a:r>
            <a:r>
              <a:rPr dirty="0" sz="1500" spc="-1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short</a:t>
            </a:r>
            <a:r>
              <a:rPr dirty="0" sz="1500" spc="-2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anonymous</a:t>
            </a:r>
            <a:r>
              <a:rPr dirty="0" sz="1500" spc="-2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online</a:t>
            </a:r>
            <a:r>
              <a:rPr dirty="0" sz="1500" spc="-1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survey</a:t>
            </a:r>
            <a:r>
              <a:rPr dirty="0" sz="1500" spc="-1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to</a:t>
            </a:r>
            <a:r>
              <a:rPr dirty="0" sz="1500" spc="-1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say</a:t>
            </a:r>
            <a:r>
              <a:rPr dirty="0" sz="1500" spc="-2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whether</a:t>
            </a:r>
            <a:r>
              <a:rPr dirty="0" sz="1500" spc="-1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 spc="-25">
                <a:solidFill>
                  <a:srgbClr val="314144"/>
                </a:solidFill>
                <a:latin typeface="Arial"/>
                <a:cs typeface="Arial"/>
              </a:rPr>
              <a:t>or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not</a:t>
            </a:r>
            <a:r>
              <a:rPr dirty="0" sz="1500" spc="-2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they</a:t>
            </a:r>
            <a:r>
              <a:rPr dirty="0" sz="1500" spc="-2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had</a:t>
            </a:r>
            <a:r>
              <a:rPr dirty="0" sz="1500" spc="-1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experienced</a:t>
            </a:r>
            <a:r>
              <a:rPr dirty="0" sz="1500" spc="-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discrimination</a:t>
            </a:r>
            <a:r>
              <a:rPr dirty="0" sz="1500" spc="-3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at</a:t>
            </a:r>
            <a:r>
              <a:rPr dirty="0" sz="1500" spc="-2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work over the</a:t>
            </a:r>
            <a:r>
              <a:rPr dirty="0" sz="1500" spc="-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past</a:t>
            </a:r>
            <a:r>
              <a:rPr dirty="0" sz="1500" spc="-3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 spc="-25">
                <a:solidFill>
                  <a:srgbClr val="314144"/>
                </a:solidFill>
                <a:latin typeface="Arial"/>
                <a:cs typeface="Arial"/>
              </a:rPr>
              <a:t>12 </a:t>
            </a:r>
            <a:r>
              <a:rPr dirty="0" sz="1500" spc="-10">
                <a:solidFill>
                  <a:srgbClr val="314144"/>
                </a:solidFill>
                <a:latin typeface="Arial"/>
                <a:cs typeface="Arial"/>
              </a:rPr>
              <a:t>months.</a:t>
            </a:r>
            <a:endParaRPr sz="15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  <a:buClr>
                <a:srgbClr val="314144"/>
              </a:buClr>
              <a:buFont typeface="Arial"/>
              <a:buChar char="•"/>
            </a:pPr>
            <a:endParaRPr sz="2150">
              <a:latin typeface="Arial"/>
              <a:cs typeface="Arial"/>
            </a:endParaRPr>
          </a:p>
          <a:p>
            <a:pPr marL="270510" marR="5080" indent="-258445">
              <a:lnSpc>
                <a:spcPct val="110100"/>
              </a:lnSpc>
              <a:buChar char="•"/>
              <a:tabLst>
                <a:tab pos="269875" algn="l"/>
                <a:tab pos="271145" algn="l"/>
              </a:tabLst>
            </a:pP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The</a:t>
            </a:r>
            <a:r>
              <a:rPr dirty="0" sz="1500" spc="-3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survey</a:t>
            </a:r>
            <a:r>
              <a:rPr dirty="0" sz="1500" spc="-2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was</a:t>
            </a:r>
            <a:r>
              <a:rPr dirty="0" sz="1500" spc="-1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advertised</a:t>
            </a:r>
            <a:r>
              <a:rPr dirty="0" sz="1500" spc="-2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in</a:t>
            </a:r>
            <a:r>
              <a:rPr dirty="0" sz="1500" spc="-1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meetings,</a:t>
            </a:r>
            <a:r>
              <a:rPr dirty="0" sz="1500" spc="-4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newsletters,</a:t>
            </a:r>
            <a:r>
              <a:rPr dirty="0" sz="1500" spc="-4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social</a:t>
            </a:r>
            <a:r>
              <a:rPr dirty="0" sz="1500" spc="-2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 spc="-10">
                <a:solidFill>
                  <a:srgbClr val="314144"/>
                </a:solidFill>
                <a:latin typeface="Arial"/>
                <a:cs typeface="Arial"/>
              </a:rPr>
              <a:t>media,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mailing</a:t>
            </a:r>
            <a:r>
              <a:rPr dirty="0" sz="1500" spc="-2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lists</a:t>
            </a:r>
            <a:r>
              <a:rPr dirty="0" sz="1500" spc="-3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and</a:t>
            </a:r>
            <a:r>
              <a:rPr dirty="0" sz="1500" spc="-2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through</a:t>
            </a:r>
            <a:r>
              <a:rPr dirty="0" sz="1500" spc="-2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HEE,</a:t>
            </a:r>
            <a:r>
              <a:rPr dirty="0" sz="1500" spc="-1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NHSEI, Primary</a:t>
            </a:r>
            <a:r>
              <a:rPr dirty="0" sz="1500" spc="-2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Care</a:t>
            </a:r>
            <a:r>
              <a:rPr dirty="0" sz="1500" spc="-1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School,</a:t>
            </a:r>
            <a:r>
              <a:rPr dirty="0" sz="1500" spc="-1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LMC,</a:t>
            </a:r>
            <a:r>
              <a:rPr dirty="0" sz="1500" spc="-1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 spc="-20">
                <a:solidFill>
                  <a:srgbClr val="314144"/>
                </a:solidFill>
                <a:latin typeface="Arial"/>
                <a:cs typeface="Arial"/>
              </a:rPr>
              <a:t>LPC,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LDC,</a:t>
            </a:r>
            <a:r>
              <a:rPr dirty="0" sz="1500" spc="-1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ICSs,</a:t>
            </a:r>
            <a:r>
              <a:rPr dirty="0" sz="1500" spc="-3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PCNs,</a:t>
            </a:r>
            <a:r>
              <a:rPr dirty="0" sz="1500" spc="-3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Training</a:t>
            </a:r>
            <a:r>
              <a:rPr dirty="0" sz="1500" spc="-1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Hubs,</a:t>
            </a:r>
            <a:r>
              <a:rPr dirty="0" sz="1500" spc="-2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EDI</a:t>
            </a:r>
            <a:r>
              <a:rPr dirty="0" sz="1500" spc="-1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leads,</a:t>
            </a:r>
            <a:r>
              <a:rPr dirty="0" sz="1500" spc="-5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PM</a:t>
            </a:r>
            <a:r>
              <a:rPr dirty="0" sz="1500" spc="-1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Fora</a:t>
            </a:r>
            <a:r>
              <a:rPr dirty="0" sz="1500" spc="-2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and</a:t>
            </a:r>
            <a:r>
              <a:rPr dirty="0" sz="1500" spc="-2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 spc="-10">
                <a:solidFill>
                  <a:srgbClr val="314144"/>
                </a:solidFill>
                <a:latin typeface="Arial"/>
                <a:cs typeface="Arial"/>
              </a:rPr>
              <a:t>networks.</a:t>
            </a:r>
            <a:endParaRPr sz="1500">
              <a:latin typeface="Arial"/>
              <a:cs typeface="Arial"/>
            </a:endParaRPr>
          </a:p>
          <a:p>
            <a:pPr>
              <a:lnSpc>
                <a:spcPct val="100000"/>
              </a:lnSpc>
              <a:buClr>
                <a:srgbClr val="314144"/>
              </a:buClr>
              <a:buFont typeface="Arial"/>
              <a:buChar char="•"/>
            </a:pPr>
            <a:endParaRPr sz="2350">
              <a:latin typeface="Arial"/>
              <a:cs typeface="Arial"/>
            </a:endParaRPr>
          </a:p>
          <a:p>
            <a:pPr marL="270510" indent="-258445">
              <a:lnSpc>
                <a:spcPct val="100000"/>
              </a:lnSpc>
              <a:buFont typeface="Arial"/>
              <a:buChar char="•"/>
              <a:tabLst>
                <a:tab pos="269875" algn="l"/>
                <a:tab pos="271145" algn="l"/>
              </a:tabLst>
            </a:pPr>
            <a:r>
              <a:rPr dirty="0" sz="1500" b="1">
                <a:solidFill>
                  <a:srgbClr val="314144"/>
                </a:solidFill>
                <a:latin typeface="Arial"/>
                <a:cs typeface="Arial"/>
              </a:rPr>
              <a:t>This document</a:t>
            </a:r>
            <a:r>
              <a:rPr dirty="0" sz="1500" spc="-30" b="1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 b="1">
                <a:solidFill>
                  <a:srgbClr val="314144"/>
                </a:solidFill>
                <a:latin typeface="Arial"/>
                <a:cs typeface="Arial"/>
              </a:rPr>
              <a:t>sets</a:t>
            </a:r>
            <a:r>
              <a:rPr dirty="0" sz="1500" spc="-30" b="1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 b="1">
                <a:solidFill>
                  <a:srgbClr val="314144"/>
                </a:solidFill>
                <a:latin typeface="Arial"/>
                <a:cs typeface="Arial"/>
              </a:rPr>
              <a:t>out</a:t>
            </a:r>
            <a:r>
              <a:rPr dirty="0" sz="1500" spc="-25" b="1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 b="1">
                <a:solidFill>
                  <a:srgbClr val="314144"/>
                </a:solidFill>
                <a:latin typeface="Arial"/>
                <a:cs typeface="Arial"/>
              </a:rPr>
              <a:t>the</a:t>
            </a:r>
            <a:r>
              <a:rPr dirty="0" sz="1500" spc="-30" b="1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 b="1">
                <a:solidFill>
                  <a:srgbClr val="314144"/>
                </a:solidFill>
                <a:latin typeface="Arial"/>
                <a:cs typeface="Arial"/>
              </a:rPr>
              <a:t>feedback</a:t>
            </a:r>
            <a:r>
              <a:rPr dirty="0" sz="1500" spc="-35" b="1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 b="1">
                <a:solidFill>
                  <a:srgbClr val="314144"/>
                </a:solidFill>
                <a:latin typeface="Arial"/>
                <a:cs typeface="Arial"/>
              </a:rPr>
              <a:t>from</a:t>
            </a:r>
            <a:r>
              <a:rPr dirty="0" sz="1500" spc="-15" b="1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 b="1">
                <a:solidFill>
                  <a:srgbClr val="314144"/>
                </a:solidFill>
                <a:latin typeface="Arial"/>
                <a:cs typeface="Arial"/>
              </a:rPr>
              <a:t>North East</a:t>
            </a:r>
            <a:r>
              <a:rPr dirty="0" sz="1500" spc="-20" b="1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 spc="-10" b="1">
                <a:solidFill>
                  <a:srgbClr val="314144"/>
                </a:solidFill>
                <a:latin typeface="Arial"/>
                <a:cs typeface="Arial"/>
              </a:rPr>
              <a:t>London.</a:t>
            </a:r>
            <a:endParaRPr sz="15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/>
          <p:nvPr/>
        </p:nvSpPr>
        <p:spPr>
          <a:xfrm>
            <a:off x="0" y="4750307"/>
            <a:ext cx="6858000" cy="393700"/>
          </a:xfrm>
          <a:custGeom>
            <a:avLst/>
            <a:gdLst/>
            <a:ahLst/>
            <a:cxnLst/>
            <a:rect l="l" t="t" r="r" b="b"/>
            <a:pathLst>
              <a:path w="6858000" h="393700">
                <a:moveTo>
                  <a:pt x="6858000" y="0"/>
                </a:moveTo>
                <a:lnTo>
                  <a:pt x="0" y="0"/>
                </a:lnTo>
                <a:lnTo>
                  <a:pt x="0" y="393191"/>
                </a:lnTo>
                <a:lnTo>
                  <a:pt x="6858000" y="393191"/>
                </a:lnTo>
                <a:lnTo>
                  <a:pt x="6858000" y="0"/>
                </a:lnTo>
                <a:close/>
              </a:path>
            </a:pathLst>
          </a:custGeom>
          <a:solidFill>
            <a:srgbClr val="E8ECE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47268" y="305815"/>
            <a:ext cx="6055995" cy="513715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Who</a:t>
            </a:r>
            <a:r>
              <a:rPr dirty="0" spc="-30"/>
              <a:t> </a:t>
            </a:r>
            <a:r>
              <a:rPr dirty="0"/>
              <a:t>shared</a:t>
            </a:r>
            <a:r>
              <a:rPr dirty="0" spc="-35"/>
              <a:t> </a:t>
            </a:r>
            <a:r>
              <a:rPr dirty="0"/>
              <a:t>their</a:t>
            </a:r>
            <a:r>
              <a:rPr dirty="0" spc="-30"/>
              <a:t> </a:t>
            </a:r>
            <a:r>
              <a:rPr dirty="0" spc="-10"/>
              <a:t>experiences?</a:t>
            </a:r>
          </a:p>
        </p:txBody>
      </p:sp>
      <p:sp>
        <p:nvSpPr>
          <p:cNvPr id="4" name="object 4" descr=""/>
          <p:cNvSpPr txBox="1"/>
          <p:nvPr/>
        </p:nvSpPr>
        <p:spPr>
          <a:xfrm>
            <a:off x="347268" y="926109"/>
            <a:ext cx="6121400" cy="617220"/>
          </a:xfrm>
          <a:prstGeom prst="rect">
            <a:avLst/>
          </a:prstGeom>
        </p:spPr>
        <p:txBody>
          <a:bodyPr wrap="square" lIns="0" tIns="64135" rIns="0" bIns="0" rtlCol="0" vert="horz">
            <a:spAutoFit/>
          </a:bodyPr>
          <a:lstStyle/>
          <a:p>
            <a:pPr marL="299085" indent="-287020">
              <a:lnSpc>
                <a:spcPct val="100000"/>
              </a:lnSpc>
              <a:spcBef>
                <a:spcPts val="505"/>
              </a:spcBef>
              <a:buChar char="•"/>
              <a:tabLst>
                <a:tab pos="299085" algn="l"/>
                <a:tab pos="299720" algn="l"/>
              </a:tabLst>
            </a:pPr>
            <a:r>
              <a:rPr dirty="0" sz="1600">
                <a:solidFill>
                  <a:srgbClr val="314144"/>
                </a:solidFill>
                <a:latin typeface="Arial"/>
                <a:cs typeface="Arial"/>
              </a:rPr>
              <a:t>1025</a:t>
            </a:r>
            <a:r>
              <a:rPr dirty="0" sz="1600" spc="-5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314144"/>
                </a:solidFill>
                <a:latin typeface="Arial"/>
                <a:cs typeface="Arial"/>
              </a:rPr>
              <a:t>primary</a:t>
            </a:r>
            <a:r>
              <a:rPr dirty="0" sz="1600" spc="-2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314144"/>
                </a:solidFill>
                <a:latin typeface="Arial"/>
                <a:cs typeface="Arial"/>
              </a:rPr>
              <a:t>care</a:t>
            </a:r>
            <a:r>
              <a:rPr dirty="0" sz="1600" spc="-4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314144"/>
                </a:solidFill>
                <a:latin typeface="Arial"/>
                <a:cs typeface="Arial"/>
              </a:rPr>
              <a:t>team</a:t>
            </a:r>
            <a:r>
              <a:rPr dirty="0" sz="1600" spc="-4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314144"/>
                </a:solidFill>
                <a:latin typeface="Arial"/>
                <a:cs typeface="Arial"/>
              </a:rPr>
              <a:t>members</a:t>
            </a:r>
            <a:r>
              <a:rPr dirty="0" sz="1600" spc="-2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314144"/>
                </a:solidFill>
                <a:latin typeface="Arial"/>
                <a:cs typeface="Arial"/>
              </a:rPr>
              <a:t>from</a:t>
            </a:r>
            <a:r>
              <a:rPr dirty="0" sz="1600" spc="-3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314144"/>
                </a:solidFill>
                <a:latin typeface="Arial"/>
                <a:cs typeface="Arial"/>
              </a:rPr>
              <a:t>across</a:t>
            </a:r>
            <a:r>
              <a:rPr dirty="0" sz="1600" spc="-4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314144"/>
                </a:solidFill>
                <a:latin typeface="Arial"/>
                <a:cs typeface="Arial"/>
              </a:rPr>
              <a:t>London</a:t>
            </a:r>
            <a:r>
              <a:rPr dirty="0" sz="1600" spc="-5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314144"/>
                </a:solidFill>
                <a:latin typeface="Arial"/>
                <a:cs typeface="Arial"/>
              </a:rPr>
              <a:t>took</a:t>
            </a:r>
            <a:r>
              <a:rPr dirty="0" sz="1600" spc="-4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600" spc="-10">
                <a:solidFill>
                  <a:srgbClr val="314144"/>
                </a:solidFill>
                <a:latin typeface="Arial"/>
                <a:cs typeface="Arial"/>
              </a:rPr>
              <a:t>part.</a:t>
            </a:r>
            <a:endParaRPr sz="1600">
              <a:latin typeface="Arial"/>
              <a:cs typeface="Arial"/>
            </a:endParaRPr>
          </a:p>
          <a:p>
            <a:pPr marL="299085" indent="-287020">
              <a:lnSpc>
                <a:spcPct val="100000"/>
              </a:lnSpc>
              <a:spcBef>
                <a:spcPts val="409"/>
              </a:spcBef>
              <a:buChar char="•"/>
              <a:tabLst>
                <a:tab pos="299085" algn="l"/>
                <a:tab pos="299720" algn="l"/>
              </a:tabLst>
            </a:pPr>
            <a:r>
              <a:rPr dirty="0" sz="1600">
                <a:solidFill>
                  <a:srgbClr val="314144"/>
                </a:solidFill>
                <a:latin typeface="Arial"/>
                <a:cs typeface="Arial"/>
              </a:rPr>
              <a:t>286</a:t>
            </a:r>
            <a:r>
              <a:rPr dirty="0" sz="1600" spc="-4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314144"/>
                </a:solidFill>
                <a:latin typeface="Arial"/>
                <a:cs typeface="Arial"/>
              </a:rPr>
              <a:t>people</a:t>
            </a:r>
            <a:r>
              <a:rPr dirty="0" sz="1600" spc="-4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314144"/>
                </a:solidFill>
                <a:latin typeface="Arial"/>
                <a:cs typeface="Arial"/>
              </a:rPr>
              <a:t>worked</a:t>
            </a:r>
            <a:r>
              <a:rPr dirty="0" sz="1600" spc="-2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314144"/>
                </a:solidFill>
                <a:latin typeface="Arial"/>
                <a:cs typeface="Arial"/>
              </a:rPr>
              <a:t>in</a:t>
            </a:r>
            <a:r>
              <a:rPr dirty="0" sz="1600" spc="-5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314144"/>
                </a:solidFill>
                <a:latin typeface="Arial"/>
                <a:cs typeface="Arial"/>
              </a:rPr>
              <a:t>North</a:t>
            </a:r>
            <a:r>
              <a:rPr dirty="0" sz="1600" spc="-1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314144"/>
                </a:solidFill>
                <a:latin typeface="Arial"/>
                <a:cs typeface="Arial"/>
              </a:rPr>
              <a:t>East</a:t>
            </a:r>
            <a:r>
              <a:rPr dirty="0" sz="1600" spc="-4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600" spc="-10">
                <a:solidFill>
                  <a:srgbClr val="314144"/>
                </a:solidFill>
                <a:latin typeface="Arial"/>
                <a:cs typeface="Arial"/>
              </a:rPr>
              <a:t>London.</a:t>
            </a:r>
            <a:endParaRPr sz="1600">
              <a:latin typeface="Arial"/>
              <a:cs typeface="Arial"/>
            </a:endParaRPr>
          </a:p>
        </p:txBody>
      </p:sp>
      <p:graphicFrame>
        <p:nvGraphicFramePr>
          <p:cNvPr id="5" name="object 5" descr=""/>
          <p:cNvGraphicFramePr>
            <a:graphicFrameLocks noGrp="1"/>
          </p:cNvGraphicFramePr>
          <p:nvPr/>
        </p:nvGraphicFramePr>
        <p:xfrm>
          <a:off x="921359" y="1943861"/>
          <a:ext cx="4672330" cy="245046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15440"/>
                <a:gridCol w="1261745"/>
                <a:gridCol w="418464"/>
                <a:gridCol w="617854"/>
                <a:gridCol w="394335"/>
                <a:gridCol w="363220"/>
              </a:tblGrid>
              <a:tr h="350520">
                <a:tc>
                  <a:txBody>
                    <a:bodyPr/>
                    <a:lstStyle/>
                    <a:p>
                      <a:pPr algn="r" marR="118110">
                        <a:lnSpc>
                          <a:spcPct val="100000"/>
                        </a:lnSpc>
                        <a:spcBef>
                          <a:spcPts val="560"/>
                        </a:spcBef>
                      </a:pPr>
                      <a:r>
                        <a:rPr dirty="0" sz="1200">
                          <a:solidFill>
                            <a:srgbClr val="2B96FF"/>
                          </a:solidFill>
                          <a:latin typeface="Arial"/>
                          <a:cs typeface="Arial"/>
                        </a:rPr>
                        <a:t>North</a:t>
                      </a:r>
                      <a:r>
                        <a:rPr dirty="0" sz="1200" spc="-20">
                          <a:solidFill>
                            <a:srgbClr val="2B96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>
                          <a:solidFill>
                            <a:srgbClr val="2B96FF"/>
                          </a:solidFill>
                          <a:latin typeface="Arial"/>
                          <a:cs typeface="Arial"/>
                        </a:rPr>
                        <a:t>Central</a:t>
                      </a:r>
                      <a:r>
                        <a:rPr dirty="0" sz="1200" spc="-30">
                          <a:solidFill>
                            <a:srgbClr val="2B96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10">
                          <a:solidFill>
                            <a:srgbClr val="2B96FF"/>
                          </a:solidFill>
                          <a:latin typeface="Arial"/>
                          <a:cs typeface="Arial"/>
                        </a:rPr>
                        <a:t>London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7112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41B6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41B6E6"/>
                    </a:solidFill>
                  </a:tcPr>
                </a:tc>
                <a:tc>
                  <a:txBody>
                    <a:bodyPr/>
                    <a:lstStyle/>
                    <a:p>
                      <a:pPr marL="52705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dirty="0" sz="1200" spc="-25">
                          <a:solidFill>
                            <a:srgbClr val="005EB8"/>
                          </a:solidFill>
                          <a:latin typeface="Arial"/>
                          <a:cs typeface="Arial"/>
                        </a:rPr>
                        <a:t>176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78740"/>
                </a:tc>
                <a:tc gridSpan="2"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 rowSpan="2"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7462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 gridSpan="2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350520">
                <a:tc>
                  <a:txBody>
                    <a:bodyPr/>
                    <a:lstStyle/>
                    <a:p>
                      <a:pPr algn="r" marR="123189">
                        <a:lnSpc>
                          <a:spcPct val="100000"/>
                        </a:lnSpc>
                        <a:spcBef>
                          <a:spcPts val="560"/>
                        </a:spcBef>
                      </a:pPr>
                      <a:r>
                        <a:rPr dirty="0" sz="1200">
                          <a:solidFill>
                            <a:srgbClr val="2B96FF"/>
                          </a:solidFill>
                          <a:latin typeface="Arial"/>
                          <a:cs typeface="Arial"/>
                        </a:rPr>
                        <a:t>North</a:t>
                      </a:r>
                      <a:r>
                        <a:rPr dirty="0" sz="1200" spc="-40">
                          <a:solidFill>
                            <a:srgbClr val="2B96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>
                          <a:solidFill>
                            <a:srgbClr val="2B96FF"/>
                          </a:solidFill>
                          <a:latin typeface="Arial"/>
                          <a:cs typeface="Arial"/>
                        </a:rPr>
                        <a:t>East</a:t>
                      </a:r>
                      <a:r>
                        <a:rPr dirty="0" sz="1200" spc="-35">
                          <a:solidFill>
                            <a:srgbClr val="2B96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10">
                          <a:solidFill>
                            <a:srgbClr val="2B96FF"/>
                          </a:solidFill>
                          <a:latin typeface="Arial"/>
                          <a:cs typeface="Arial"/>
                        </a:rPr>
                        <a:t>London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7112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AD237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AD237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AD237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AD2373"/>
                    </a:solidFill>
                  </a:tcPr>
                </a:tc>
                <a:tc>
                  <a:txBody>
                    <a:bodyPr/>
                    <a:lstStyle/>
                    <a:p>
                      <a:pPr marL="75565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dirty="0" sz="1200" spc="-25">
                          <a:solidFill>
                            <a:srgbClr val="AD2373"/>
                          </a:solidFill>
                          <a:latin typeface="Arial"/>
                          <a:cs typeface="Arial"/>
                        </a:rPr>
                        <a:t>286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78740"/>
                </a:tc>
              </a:tr>
              <a:tr h="1752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350520">
                <a:tc>
                  <a:txBody>
                    <a:bodyPr/>
                    <a:lstStyle/>
                    <a:p>
                      <a:pPr algn="r" marR="122555">
                        <a:lnSpc>
                          <a:spcPct val="100000"/>
                        </a:lnSpc>
                        <a:spcBef>
                          <a:spcPts val="560"/>
                        </a:spcBef>
                      </a:pPr>
                      <a:r>
                        <a:rPr dirty="0" sz="1200">
                          <a:solidFill>
                            <a:srgbClr val="2B96FF"/>
                          </a:solidFill>
                          <a:latin typeface="Arial"/>
                          <a:cs typeface="Arial"/>
                        </a:rPr>
                        <a:t>North</a:t>
                      </a:r>
                      <a:r>
                        <a:rPr dirty="0" sz="1200" spc="-35">
                          <a:solidFill>
                            <a:srgbClr val="2B96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>
                          <a:solidFill>
                            <a:srgbClr val="2B96FF"/>
                          </a:solidFill>
                          <a:latin typeface="Arial"/>
                          <a:cs typeface="Arial"/>
                        </a:rPr>
                        <a:t>West</a:t>
                      </a:r>
                      <a:r>
                        <a:rPr dirty="0" sz="1200" spc="-25">
                          <a:solidFill>
                            <a:srgbClr val="2B96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10">
                          <a:solidFill>
                            <a:srgbClr val="2B96FF"/>
                          </a:solidFill>
                          <a:latin typeface="Arial"/>
                          <a:cs typeface="Arial"/>
                        </a:rPr>
                        <a:t>London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7112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41B6E6"/>
                    </a:solidFill>
                  </a:tcPr>
                </a:tc>
                <a:tc>
                  <a:txBody>
                    <a:bodyPr/>
                    <a:lstStyle/>
                    <a:p>
                      <a:pPr marL="74930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dirty="0" sz="1200" spc="-25">
                          <a:solidFill>
                            <a:srgbClr val="005EB8"/>
                          </a:solidFill>
                          <a:latin typeface="Arial"/>
                          <a:cs typeface="Arial"/>
                        </a:rPr>
                        <a:t>134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7874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17462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349885">
                <a:tc>
                  <a:txBody>
                    <a:bodyPr/>
                    <a:lstStyle/>
                    <a:p>
                      <a:pPr algn="r" marR="118110">
                        <a:lnSpc>
                          <a:spcPct val="100000"/>
                        </a:lnSpc>
                        <a:spcBef>
                          <a:spcPts val="560"/>
                        </a:spcBef>
                      </a:pPr>
                      <a:r>
                        <a:rPr dirty="0" sz="1200">
                          <a:solidFill>
                            <a:srgbClr val="2B96FF"/>
                          </a:solidFill>
                          <a:latin typeface="Arial"/>
                          <a:cs typeface="Arial"/>
                        </a:rPr>
                        <a:t>South</a:t>
                      </a:r>
                      <a:r>
                        <a:rPr dirty="0" sz="1200" spc="-15">
                          <a:solidFill>
                            <a:srgbClr val="2B96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>
                          <a:solidFill>
                            <a:srgbClr val="2B96FF"/>
                          </a:solidFill>
                          <a:latin typeface="Arial"/>
                          <a:cs typeface="Arial"/>
                        </a:rPr>
                        <a:t>East </a:t>
                      </a:r>
                      <a:r>
                        <a:rPr dirty="0" sz="1200" spc="-10">
                          <a:solidFill>
                            <a:srgbClr val="2B96FF"/>
                          </a:solidFill>
                          <a:latin typeface="Arial"/>
                          <a:cs typeface="Arial"/>
                        </a:rPr>
                        <a:t>London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7112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41B6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41B6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41B6E6"/>
                    </a:solidFill>
                  </a:tcPr>
                </a:tc>
                <a:tc>
                  <a:txBody>
                    <a:bodyPr/>
                    <a:lstStyle/>
                    <a:p>
                      <a:pPr marL="74930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dirty="0" sz="1200" spc="-25">
                          <a:solidFill>
                            <a:srgbClr val="005EB8"/>
                          </a:solidFill>
                          <a:latin typeface="Arial"/>
                          <a:cs typeface="Arial"/>
                        </a:rPr>
                        <a:t>244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7874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17462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349885">
                <a:tc>
                  <a:txBody>
                    <a:bodyPr/>
                    <a:lstStyle/>
                    <a:p>
                      <a:pPr algn="r" marR="122555">
                        <a:lnSpc>
                          <a:spcPct val="100000"/>
                        </a:lnSpc>
                        <a:spcBef>
                          <a:spcPts val="560"/>
                        </a:spcBef>
                      </a:pPr>
                      <a:r>
                        <a:rPr dirty="0" sz="1200">
                          <a:solidFill>
                            <a:srgbClr val="2B96FF"/>
                          </a:solidFill>
                          <a:latin typeface="Arial"/>
                          <a:cs typeface="Arial"/>
                        </a:rPr>
                        <a:t>South</a:t>
                      </a:r>
                      <a:r>
                        <a:rPr dirty="0" sz="1200" spc="-20">
                          <a:solidFill>
                            <a:srgbClr val="2B96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>
                          <a:solidFill>
                            <a:srgbClr val="2B96FF"/>
                          </a:solidFill>
                          <a:latin typeface="Arial"/>
                          <a:cs typeface="Arial"/>
                        </a:rPr>
                        <a:t>West</a:t>
                      </a:r>
                      <a:r>
                        <a:rPr dirty="0" sz="1200" spc="-20">
                          <a:solidFill>
                            <a:srgbClr val="2B96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10">
                          <a:solidFill>
                            <a:srgbClr val="2B96FF"/>
                          </a:solidFill>
                          <a:latin typeface="Arial"/>
                          <a:cs typeface="Arial"/>
                        </a:rPr>
                        <a:t>London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7112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41B6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41B6E6"/>
                    </a:solidFill>
                  </a:tcPr>
                </a:tc>
                <a:tc>
                  <a:txBody>
                    <a:bodyPr/>
                    <a:lstStyle/>
                    <a:p>
                      <a:pPr marL="99695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dirty="0" sz="1200" spc="-25">
                          <a:solidFill>
                            <a:srgbClr val="005EB8"/>
                          </a:solidFill>
                          <a:latin typeface="Arial"/>
                          <a:cs typeface="Arial"/>
                        </a:rPr>
                        <a:t>181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7874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</a:tbl>
          </a:graphicData>
        </a:graphic>
      </p:graphicFrame>
      <p:sp>
        <p:nvSpPr>
          <p:cNvPr id="6" name="object 6" descr=""/>
          <p:cNvSpPr/>
          <p:nvPr/>
        </p:nvSpPr>
        <p:spPr>
          <a:xfrm>
            <a:off x="2491739" y="3959352"/>
            <a:ext cx="45720" cy="0"/>
          </a:xfrm>
          <a:custGeom>
            <a:avLst/>
            <a:gdLst/>
            <a:ahLst/>
            <a:cxnLst/>
            <a:rect l="l" t="t" r="r" b="b"/>
            <a:pathLst>
              <a:path w="45719" h="0">
                <a:moveTo>
                  <a:pt x="0" y="0"/>
                </a:moveTo>
                <a:lnTo>
                  <a:pt x="45720" y="0"/>
                </a:lnTo>
              </a:path>
            </a:pathLst>
          </a:custGeom>
          <a:ln w="9525">
            <a:solidFill>
              <a:srgbClr val="CEE7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 descr=""/>
          <p:cNvSpPr/>
          <p:nvPr/>
        </p:nvSpPr>
        <p:spPr>
          <a:xfrm>
            <a:off x="2491739" y="3433571"/>
            <a:ext cx="45720" cy="0"/>
          </a:xfrm>
          <a:custGeom>
            <a:avLst/>
            <a:gdLst/>
            <a:ahLst/>
            <a:cxnLst/>
            <a:rect l="l" t="t" r="r" b="b"/>
            <a:pathLst>
              <a:path w="45719" h="0">
                <a:moveTo>
                  <a:pt x="0" y="0"/>
                </a:moveTo>
                <a:lnTo>
                  <a:pt x="45720" y="0"/>
                </a:lnTo>
              </a:path>
            </a:pathLst>
          </a:custGeom>
          <a:ln w="9525">
            <a:solidFill>
              <a:srgbClr val="CEE7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 descr=""/>
          <p:cNvSpPr/>
          <p:nvPr/>
        </p:nvSpPr>
        <p:spPr>
          <a:xfrm>
            <a:off x="2491739" y="2907792"/>
            <a:ext cx="45720" cy="0"/>
          </a:xfrm>
          <a:custGeom>
            <a:avLst/>
            <a:gdLst/>
            <a:ahLst/>
            <a:cxnLst/>
            <a:rect l="l" t="t" r="r" b="b"/>
            <a:pathLst>
              <a:path w="45719" h="0">
                <a:moveTo>
                  <a:pt x="0" y="0"/>
                </a:moveTo>
                <a:lnTo>
                  <a:pt x="45720" y="0"/>
                </a:lnTo>
              </a:path>
            </a:pathLst>
          </a:custGeom>
          <a:ln w="9525">
            <a:solidFill>
              <a:srgbClr val="CEE7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 descr=""/>
          <p:cNvSpPr/>
          <p:nvPr/>
        </p:nvSpPr>
        <p:spPr>
          <a:xfrm>
            <a:off x="2491739" y="2382011"/>
            <a:ext cx="45720" cy="0"/>
          </a:xfrm>
          <a:custGeom>
            <a:avLst/>
            <a:gdLst/>
            <a:ahLst/>
            <a:cxnLst/>
            <a:rect l="l" t="t" r="r" b="b"/>
            <a:pathLst>
              <a:path w="45719" h="0">
                <a:moveTo>
                  <a:pt x="0" y="0"/>
                </a:moveTo>
                <a:lnTo>
                  <a:pt x="45720" y="0"/>
                </a:lnTo>
              </a:path>
            </a:pathLst>
          </a:custGeom>
          <a:ln w="9525">
            <a:solidFill>
              <a:srgbClr val="CEE7FF"/>
            </a:solidFill>
          </a:ln>
        </p:spPr>
        <p:txBody>
          <a:bodyPr wrap="square" lIns="0" tIns="0" rIns="0" bIns="0" rtlCol="0"/>
          <a:lstStyle/>
          <a:p/>
        </p:txBody>
      </p:sp>
      <p:grpSp>
        <p:nvGrpSpPr>
          <p:cNvPr id="10" name="object 10" descr=""/>
          <p:cNvGrpSpPr/>
          <p:nvPr/>
        </p:nvGrpSpPr>
        <p:grpSpPr>
          <a:xfrm>
            <a:off x="0" y="1851469"/>
            <a:ext cx="6858000" cy="2899410"/>
            <a:chOff x="0" y="1851469"/>
            <a:chExt cx="6858000" cy="2899410"/>
          </a:xfrm>
        </p:grpSpPr>
        <p:sp>
          <p:nvSpPr>
            <p:cNvPr id="11" name="object 11" descr=""/>
            <p:cNvSpPr/>
            <p:nvPr/>
          </p:nvSpPr>
          <p:spPr>
            <a:xfrm>
              <a:off x="0" y="4497324"/>
              <a:ext cx="6858000" cy="125095"/>
            </a:xfrm>
            <a:custGeom>
              <a:avLst/>
              <a:gdLst/>
              <a:ahLst/>
              <a:cxnLst/>
              <a:rect l="l" t="t" r="r" b="b"/>
              <a:pathLst>
                <a:path w="6858000" h="125095">
                  <a:moveTo>
                    <a:pt x="0" y="124967"/>
                  </a:moveTo>
                  <a:lnTo>
                    <a:pt x="6858000" y="124967"/>
                  </a:lnTo>
                  <a:lnTo>
                    <a:pt x="6858000" y="0"/>
                  </a:lnTo>
                  <a:lnTo>
                    <a:pt x="0" y="0"/>
                  </a:lnTo>
                  <a:lnTo>
                    <a:pt x="0" y="124967"/>
                  </a:lnTo>
                  <a:close/>
                </a:path>
              </a:pathLst>
            </a:custGeom>
            <a:solidFill>
              <a:srgbClr val="41B6E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2" name="object 12" descr=""/>
            <p:cNvSpPr/>
            <p:nvPr/>
          </p:nvSpPr>
          <p:spPr>
            <a:xfrm>
              <a:off x="0" y="4622292"/>
              <a:ext cx="6858000" cy="128270"/>
            </a:xfrm>
            <a:custGeom>
              <a:avLst/>
              <a:gdLst/>
              <a:ahLst/>
              <a:cxnLst/>
              <a:rect l="l" t="t" r="r" b="b"/>
              <a:pathLst>
                <a:path w="6858000" h="128270">
                  <a:moveTo>
                    <a:pt x="6858000" y="0"/>
                  </a:moveTo>
                  <a:lnTo>
                    <a:pt x="0" y="0"/>
                  </a:lnTo>
                  <a:lnTo>
                    <a:pt x="0" y="128016"/>
                  </a:lnTo>
                  <a:lnTo>
                    <a:pt x="6858000" y="128016"/>
                  </a:lnTo>
                  <a:lnTo>
                    <a:pt x="6858000" y="0"/>
                  </a:lnTo>
                  <a:close/>
                </a:path>
              </a:pathLst>
            </a:custGeom>
            <a:solidFill>
              <a:srgbClr val="00A9CE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3" name="object 13" descr=""/>
            <p:cNvSpPr/>
            <p:nvPr/>
          </p:nvSpPr>
          <p:spPr>
            <a:xfrm>
              <a:off x="2491739" y="1856232"/>
              <a:ext cx="45720" cy="2627630"/>
            </a:xfrm>
            <a:custGeom>
              <a:avLst/>
              <a:gdLst/>
              <a:ahLst/>
              <a:cxnLst/>
              <a:rect l="l" t="t" r="r" b="b"/>
              <a:pathLst>
                <a:path w="45719" h="2627629">
                  <a:moveTo>
                    <a:pt x="45720" y="2627375"/>
                  </a:moveTo>
                  <a:lnTo>
                    <a:pt x="45720" y="0"/>
                  </a:lnTo>
                </a:path>
                <a:path w="45719" h="2627629">
                  <a:moveTo>
                    <a:pt x="0" y="2627375"/>
                  </a:moveTo>
                  <a:lnTo>
                    <a:pt x="45720" y="2627375"/>
                  </a:lnTo>
                </a:path>
                <a:path w="45719" h="2627629">
                  <a:moveTo>
                    <a:pt x="0" y="0"/>
                  </a:moveTo>
                  <a:lnTo>
                    <a:pt x="45720" y="0"/>
                  </a:lnTo>
                </a:path>
              </a:pathLst>
            </a:custGeom>
            <a:ln w="9525">
              <a:solidFill>
                <a:srgbClr val="CEE7FF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47268" y="305815"/>
            <a:ext cx="6055995" cy="513715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Who</a:t>
            </a:r>
            <a:r>
              <a:rPr dirty="0" spc="-30"/>
              <a:t> </a:t>
            </a:r>
            <a:r>
              <a:rPr dirty="0"/>
              <a:t>shared</a:t>
            </a:r>
            <a:r>
              <a:rPr dirty="0" spc="-35"/>
              <a:t> </a:t>
            </a:r>
            <a:r>
              <a:rPr dirty="0"/>
              <a:t>their</a:t>
            </a:r>
            <a:r>
              <a:rPr dirty="0" spc="-30"/>
              <a:t> </a:t>
            </a:r>
            <a:r>
              <a:rPr dirty="0" spc="-10"/>
              <a:t>experiences?</a:t>
            </a:r>
          </a:p>
        </p:txBody>
      </p:sp>
      <p:grpSp>
        <p:nvGrpSpPr>
          <p:cNvPr id="3" name="object 3" descr=""/>
          <p:cNvGrpSpPr/>
          <p:nvPr/>
        </p:nvGrpSpPr>
        <p:grpSpPr>
          <a:xfrm>
            <a:off x="3275076" y="1851469"/>
            <a:ext cx="2317750" cy="2597785"/>
            <a:chOff x="3275076" y="1851469"/>
            <a:chExt cx="2317750" cy="2597785"/>
          </a:xfrm>
        </p:grpSpPr>
        <p:sp>
          <p:nvSpPr>
            <p:cNvPr id="4" name="object 4" descr=""/>
            <p:cNvSpPr/>
            <p:nvPr/>
          </p:nvSpPr>
          <p:spPr>
            <a:xfrm>
              <a:off x="3318510" y="1896617"/>
              <a:ext cx="2273935" cy="2506980"/>
            </a:xfrm>
            <a:custGeom>
              <a:avLst/>
              <a:gdLst/>
              <a:ahLst/>
              <a:cxnLst/>
              <a:rect l="l" t="t" r="r" b="b"/>
              <a:pathLst>
                <a:path w="2273935" h="2506979">
                  <a:moveTo>
                    <a:pt x="48768" y="2115312"/>
                  </a:moveTo>
                  <a:lnTo>
                    <a:pt x="0" y="2115312"/>
                  </a:lnTo>
                  <a:lnTo>
                    <a:pt x="0" y="2272284"/>
                  </a:lnTo>
                  <a:lnTo>
                    <a:pt x="48768" y="2272284"/>
                  </a:lnTo>
                  <a:lnTo>
                    <a:pt x="48768" y="2115312"/>
                  </a:lnTo>
                  <a:close/>
                </a:path>
                <a:path w="2273935" h="2506979">
                  <a:moveTo>
                    <a:pt x="97536" y="1645920"/>
                  </a:moveTo>
                  <a:lnTo>
                    <a:pt x="0" y="1645920"/>
                  </a:lnTo>
                  <a:lnTo>
                    <a:pt x="0" y="1802892"/>
                  </a:lnTo>
                  <a:lnTo>
                    <a:pt x="97536" y="1802892"/>
                  </a:lnTo>
                  <a:lnTo>
                    <a:pt x="97536" y="1645920"/>
                  </a:lnTo>
                  <a:close/>
                </a:path>
                <a:path w="2273935" h="2506979">
                  <a:moveTo>
                    <a:pt x="147828" y="1880616"/>
                  </a:moveTo>
                  <a:lnTo>
                    <a:pt x="0" y="1880616"/>
                  </a:lnTo>
                  <a:lnTo>
                    <a:pt x="0" y="2037588"/>
                  </a:lnTo>
                  <a:lnTo>
                    <a:pt x="147828" y="2037588"/>
                  </a:lnTo>
                  <a:lnTo>
                    <a:pt x="147828" y="1880616"/>
                  </a:lnTo>
                  <a:close/>
                </a:path>
                <a:path w="2273935" h="2506979">
                  <a:moveTo>
                    <a:pt x="147828" y="1409700"/>
                  </a:moveTo>
                  <a:lnTo>
                    <a:pt x="0" y="1409700"/>
                  </a:lnTo>
                  <a:lnTo>
                    <a:pt x="0" y="1566672"/>
                  </a:lnTo>
                  <a:lnTo>
                    <a:pt x="147828" y="1566672"/>
                  </a:lnTo>
                  <a:lnTo>
                    <a:pt x="147828" y="1409700"/>
                  </a:lnTo>
                  <a:close/>
                </a:path>
                <a:path w="2273935" h="2506979">
                  <a:moveTo>
                    <a:pt x="147828" y="1175004"/>
                  </a:moveTo>
                  <a:lnTo>
                    <a:pt x="0" y="1175004"/>
                  </a:lnTo>
                  <a:lnTo>
                    <a:pt x="0" y="1331976"/>
                  </a:lnTo>
                  <a:lnTo>
                    <a:pt x="147828" y="1331976"/>
                  </a:lnTo>
                  <a:lnTo>
                    <a:pt x="147828" y="1175004"/>
                  </a:lnTo>
                  <a:close/>
                </a:path>
                <a:path w="2273935" h="2506979">
                  <a:moveTo>
                    <a:pt x="196596" y="2351532"/>
                  </a:moveTo>
                  <a:lnTo>
                    <a:pt x="0" y="2351532"/>
                  </a:lnTo>
                  <a:lnTo>
                    <a:pt x="0" y="2506980"/>
                  </a:lnTo>
                  <a:lnTo>
                    <a:pt x="196596" y="2506980"/>
                  </a:lnTo>
                  <a:lnTo>
                    <a:pt x="196596" y="2351532"/>
                  </a:lnTo>
                  <a:close/>
                </a:path>
                <a:path w="2273935" h="2506979">
                  <a:moveTo>
                    <a:pt x="246888" y="940308"/>
                  </a:moveTo>
                  <a:lnTo>
                    <a:pt x="0" y="940308"/>
                  </a:lnTo>
                  <a:lnTo>
                    <a:pt x="0" y="1097280"/>
                  </a:lnTo>
                  <a:lnTo>
                    <a:pt x="246888" y="1097280"/>
                  </a:lnTo>
                  <a:lnTo>
                    <a:pt x="246888" y="940308"/>
                  </a:lnTo>
                  <a:close/>
                </a:path>
                <a:path w="2273935" h="2506979">
                  <a:moveTo>
                    <a:pt x="443484" y="705612"/>
                  </a:moveTo>
                  <a:lnTo>
                    <a:pt x="0" y="705612"/>
                  </a:lnTo>
                  <a:lnTo>
                    <a:pt x="0" y="861060"/>
                  </a:lnTo>
                  <a:lnTo>
                    <a:pt x="443484" y="861060"/>
                  </a:lnTo>
                  <a:lnTo>
                    <a:pt x="443484" y="705612"/>
                  </a:lnTo>
                  <a:close/>
                </a:path>
                <a:path w="2273935" h="2506979">
                  <a:moveTo>
                    <a:pt x="542544" y="469392"/>
                  </a:moveTo>
                  <a:lnTo>
                    <a:pt x="0" y="469392"/>
                  </a:lnTo>
                  <a:lnTo>
                    <a:pt x="0" y="626364"/>
                  </a:lnTo>
                  <a:lnTo>
                    <a:pt x="542544" y="626364"/>
                  </a:lnTo>
                  <a:lnTo>
                    <a:pt x="542544" y="469392"/>
                  </a:lnTo>
                  <a:close/>
                </a:path>
                <a:path w="2273935" h="2506979">
                  <a:moveTo>
                    <a:pt x="691896" y="234696"/>
                  </a:moveTo>
                  <a:lnTo>
                    <a:pt x="0" y="234696"/>
                  </a:lnTo>
                  <a:lnTo>
                    <a:pt x="0" y="391668"/>
                  </a:lnTo>
                  <a:lnTo>
                    <a:pt x="691896" y="391668"/>
                  </a:lnTo>
                  <a:lnTo>
                    <a:pt x="691896" y="234696"/>
                  </a:lnTo>
                  <a:close/>
                </a:path>
                <a:path w="2273935" h="2506979">
                  <a:moveTo>
                    <a:pt x="2273808" y="0"/>
                  </a:moveTo>
                  <a:lnTo>
                    <a:pt x="0" y="0"/>
                  </a:lnTo>
                  <a:lnTo>
                    <a:pt x="0" y="156972"/>
                  </a:lnTo>
                  <a:lnTo>
                    <a:pt x="2273808" y="156972"/>
                  </a:lnTo>
                  <a:lnTo>
                    <a:pt x="2273808" y="0"/>
                  </a:lnTo>
                  <a:close/>
                </a:path>
              </a:pathLst>
            </a:custGeom>
            <a:solidFill>
              <a:srgbClr val="41B6E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 descr=""/>
            <p:cNvSpPr/>
            <p:nvPr/>
          </p:nvSpPr>
          <p:spPr>
            <a:xfrm>
              <a:off x="3275076" y="1856232"/>
              <a:ext cx="43180" cy="2588260"/>
            </a:xfrm>
            <a:custGeom>
              <a:avLst/>
              <a:gdLst/>
              <a:ahLst/>
              <a:cxnLst/>
              <a:rect l="l" t="t" r="r" b="b"/>
              <a:pathLst>
                <a:path w="43179" h="2588260">
                  <a:moveTo>
                    <a:pt x="42672" y="2587752"/>
                  </a:moveTo>
                  <a:lnTo>
                    <a:pt x="42672" y="0"/>
                  </a:lnTo>
                </a:path>
                <a:path w="43179" h="2588260">
                  <a:moveTo>
                    <a:pt x="0" y="2587752"/>
                  </a:moveTo>
                  <a:lnTo>
                    <a:pt x="42672" y="2587752"/>
                  </a:lnTo>
                </a:path>
                <a:path w="43179" h="2588260">
                  <a:moveTo>
                    <a:pt x="0" y="2351531"/>
                  </a:moveTo>
                  <a:lnTo>
                    <a:pt x="42672" y="2351531"/>
                  </a:lnTo>
                </a:path>
                <a:path w="43179" h="2588260">
                  <a:moveTo>
                    <a:pt x="0" y="2116835"/>
                  </a:moveTo>
                  <a:lnTo>
                    <a:pt x="42672" y="2116835"/>
                  </a:lnTo>
                </a:path>
                <a:path w="43179" h="2588260">
                  <a:moveTo>
                    <a:pt x="0" y="1882139"/>
                  </a:moveTo>
                  <a:lnTo>
                    <a:pt x="42672" y="1882139"/>
                  </a:lnTo>
                </a:path>
                <a:path w="43179" h="2588260">
                  <a:moveTo>
                    <a:pt x="0" y="1645919"/>
                  </a:moveTo>
                  <a:lnTo>
                    <a:pt x="42672" y="1645919"/>
                  </a:lnTo>
                </a:path>
                <a:path w="43179" h="2588260">
                  <a:moveTo>
                    <a:pt x="0" y="1411223"/>
                  </a:moveTo>
                  <a:lnTo>
                    <a:pt x="42672" y="1411223"/>
                  </a:lnTo>
                </a:path>
                <a:path w="43179" h="2588260">
                  <a:moveTo>
                    <a:pt x="0" y="1176527"/>
                  </a:moveTo>
                  <a:lnTo>
                    <a:pt x="42672" y="1176527"/>
                  </a:lnTo>
                </a:path>
                <a:path w="43179" h="2588260">
                  <a:moveTo>
                    <a:pt x="0" y="941831"/>
                  </a:moveTo>
                  <a:lnTo>
                    <a:pt x="42672" y="941831"/>
                  </a:lnTo>
                </a:path>
                <a:path w="43179" h="2588260">
                  <a:moveTo>
                    <a:pt x="0" y="705611"/>
                  </a:moveTo>
                  <a:lnTo>
                    <a:pt x="42672" y="705611"/>
                  </a:lnTo>
                </a:path>
                <a:path w="43179" h="2588260">
                  <a:moveTo>
                    <a:pt x="0" y="470915"/>
                  </a:moveTo>
                  <a:lnTo>
                    <a:pt x="42672" y="470915"/>
                  </a:lnTo>
                </a:path>
                <a:path w="43179" h="2588260">
                  <a:moveTo>
                    <a:pt x="0" y="236219"/>
                  </a:moveTo>
                  <a:lnTo>
                    <a:pt x="42672" y="236219"/>
                  </a:lnTo>
                </a:path>
                <a:path w="43179" h="2588260">
                  <a:moveTo>
                    <a:pt x="0" y="0"/>
                  </a:moveTo>
                  <a:lnTo>
                    <a:pt x="42672" y="0"/>
                  </a:lnTo>
                </a:path>
              </a:pathLst>
            </a:custGeom>
            <a:ln w="9525">
              <a:solidFill>
                <a:srgbClr val="CEE7FF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6" name="object 6" descr=""/>
          <p:cNvSpPr txBox="1"/>
          <p:nvPr/>
        </p:nvSpPr>
        <p:spPr>
          <a:xfrm>
            <a:off x="3430651" y="2755038"/>
            <a:ext cx="445134" cy="1671320"/>
          </a:xfrm>
          <a:prstGeom prst="rect">
            <a:avLst/>
          </a:prstGeom>
        </p:spPr>
        <p:txBody>
          <a:bodyPr wrap="square" lIns="0" tIns="64135" rIns="0" bIns="0" rtlCol="0" vert="horz">
            <a:spAutoFit/>
          </a:bodyPr>
          <a:lstStyle/>
          <a:p>
            <a:pPr marL="210185">
              <a:lnSpc>
                <a:spcPct val="100000"/>
              </a:lnSpc>
              <a:spcBef>
                <a:spcPts val="505"/>
              </a:spcBef>
            </a:pPr>
            <a:r>
              <a:rPr dirty="0" sz="1200" spc="-25">
                <a:solidFill>
                  <a:srgbClr val="0A86FF"/>
                </a:solidFill>
                <a:latin typeface="Arial"/>
                <a:cs typeface="Arial"/>
              </a:rPr>
              <a:t>5%</a:t>
            </a:r>
            <a:endParaRPr sz="1200">
              <a:latin typeface="Arial"/>
              <a:cs typeface="Arial"/>
            </a:endParaRPr>
          </a:p>
          <a:p>
            <a:pPr marL="111125">
              <a:lnSpc>
                <a:spcPct val="100000"/>
              </a:lnSpc>
              <a:spcBef>
                <a:spcPts val="409"/>
              </a:spcBef>
            </a:pPr>
            <a:r>
              <a:rPr dirty="0" sz="1200" spc="-25">
                <a:solidFill>
                  <a:srgbClr val="0A86FF"/>
                </a:solidFill>
                <a:latin typeface="Arial"/>
                <a:cs typeface="Arial"/>
              </a:rPr>
              <a:t>3%</a:t>
            </a:r>
            <a:endParaRPr sz="1200">
              <a:latin typeface="Arial"/>
              <a:cs typeface="Arial"/>
            </a:endParaRPr>
          </a:p>
          <a:p>
            <a:pPr marL="111125">
              <a:lnSpc>
                <a:spcPct val="100000"/>
              </a:lnSpc>
              <a:spcBef>
                <a:spcPts val="414"/>
              </a:spcBef>
            </a:pPr>
            <a:r>
              <a:rPr dirty="0" sz="1200" spc="-25">
                <a:solidFill>
                  <a:srgbClr val="0A86FF"/>
                </a:solidFill>
                <a:latin typeface="Arial"/>
                <a:cs typeface="Arial"/>
              </a:rPr>
              <a:t>3%</a:t>
            </a:r>
            <a:endParaRPr sz="1200">
              <a:latin typeface="Arial"/>
              <a:cs typeface="Arial"/>
            </a:endParaRPr>
          </a:p>
          <a:p>
            <a:pPr marL="61594">
              <a:lnSpc>
                <a:spcPct val="100000"/>
              </a:lnSpc>
              <a:spcBef>
                <a:spcPts val="409"/>
              </a:spcBef>
            </a:pPr>
            <a:r>
              <a:rPr dirty="0" sz="1200" spc="-25">
                <a:solidFill>
                  <a:srgbClr val="0A86FF"/>
                </a:solidFill>
                <a:latin typeface="Arial"/>
                <a:cs typeface="Arial"/>
              </a:rPr>
              <a:t>2%</a:t>
            </a:r>
            <a:endParaRPr sz="1200">
              <a:latin typeface="Arial"/>
              <a:cs typeface="Arial"/>
            </a:endParaRPr>
          </a:p>
          <a:p>
            <a:pPr marL="111125">
              <a:lnSpc>
                <a:spcPct val="100000"/>
              </a:lnSpc>
              <a:spcBef>
                <a:spcPts val="409"/>
              </a:spcBef>
            </a:pPr>
            <a:r>
              <a:rPr dirty="0" sz="1200" spc="-25">
                <a:solidFill>
                  <a:srgbClr val="0A86FF"/>
                </a:solidFill>
                <a:latin typeface="Arial"/>
                <a:cs typeface="Arial"/>
              </a:rPr>
              <a:t>3%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415"/>
              </a:spcBef>
            </a:pPr>
            <a:r>
              <a:rPr dirty="0" sz="1200" spc="-25">
                <a:solidFill>
                  <a:srgbClr val="0A86FF"/>
                </a:solidFill>
                <a:latin typeface="Arial"/>
                <a:cs typeface="Arial"/>
              </a:rPr>
              <a:t>1%</a:t>
            </a:r>
            <a:endParaRPr sz="1200">
              <a:latin typeface="Arial"/>
              <a:cs typeface="Arial"/>
            </a:endParaRPr>
          </a:p>
          <a:p>
            <a:pPr marL="160655">
              <a:lnSpc>
                <a:spcPct val="100000"/>
              </a:lnSpc>
              <a:spcBef>
                <a:spcPts val="409"/>
              </a:spcBef>
            </a:pPr>
            <a:r>
              <a:rPr dirty="0" sz="1200" spc="-25">
                <a:solidFill>
                  <a:srgbClr val="0A86FF"/>
                </a:solidFill>
                <a:latin typeface="Arial"/>
                <a:cs typeface="Arial"/>
              </a:rPr>
              <a:t>4%</a:t>
            </a:r>
            <a:endParaRPr sz="1200">
              <a:latin typeface="Arial"/>
              <a:cs typeface="Arial"/>
            </a:endParaRPr>
          </a:p>
        </p:txBody>
      </p:sp>
      <p:sp>
        <p:nvSpPr>
          <p:cNvPr id="7" name="object 7" descr=""/>
          <p:cNvSpPr txBox="1"/>
          <p:nvPr/>
        </p:nvSpPr>
        <p:spPr>
          <a:xfrm>
            <a:off x="3826002" y="2571369"/>
            <a:ext cx="24701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5">
                <a:solidFill>
                  <a:srgbClr val="0A86FF"/>
                </a:solidFill>
                <a:latin typeface="Arial"/>
                <a:cs typeface="Arial"/>
              </a:rPr>
              <a:t>9%</a:t>
            </a:r>
            <a:endParaRPr sz="1200">
              <a:latin typeface="Arial"/>
              <a:cs typeface="Arial"/>
            </a:endParaRPr>
          </a:p>
        </p:txBody>
      </p:sp>
      <p:sp>
        <p:nvSpPr>
          <p:cNvPr id="8" name="object 8" descr=""/>
          <p:cNvSpPr txBox="1"/>
          <p:nvPr/>
        </p:nvSpPr>
        <p:spPr>
          <a:xfrm>
            <a:off x="3924427" y="2336419"/>
            <a:ext cx="33274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5">
                <a:solidFill>
                  <a:srgbClr val="0A86FF"/>
                </a:solidFill>
                <a:latin typeface="Arial"/>
                <a:cs typeface="Arial"/>
              </a:rPr>
              <a:t>11%</a:t>
            </a:r>
            <a:endParaRPr sz="1200">
              <a:latin typeface="Arial"/>
              <a:cs typeface="Arial"/>
            </a:endParaRPr>
          </a:p>
        </p:txBody>
      </p:sp>
      <p:sp>
        <p:nvSpPr>
          <p:cNvPr id="9" name="object 9" descr=""/>
          <p:cNvSpPr txBox="1"/>
          <p:nvPr/>
        </p:nvSpPr>
        <p:spPr>
          <a:xfrm>
            <a:off x="4072890" y="2101088"/>
            <a:ext cx="33274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5">
                <a:solidFill>
                  <a:srgbClr val="0A86FF"/>
                </a:solidFill>
                <a:latin typeface="Arial"/>
                <a:cs typeface="Arial"/>
              </a:rPr>
              <a:t>14%</a:t>
            </a:r>
            <a:endParaRPr sz="1200">
              <a:latin typeface="Arial"/>
              <a:cs typeface="Arial"/>
            </a:endParaRPr>
          </a:p>
        </p:txBody>
      </p:sp>
      <p:sp>
        <p:nvSpPr>
          <p:cNvPr id="10" name="object 10" descr=""/>
          <p:cNvSpPr txBox="1"/>
          <p:nvPr/>
        </p:nvSpPr>
        <p:spPr>
          <a:xfrm>
            <a:off x="5655055" y="1865757"/>
            <a:ext cx="33274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5">
                <a:solidFill>
                  <a:srgbClr val="0A86FF"/>
                </a:solidFill>
                <a:latin typeface="Arial"/>
                <a:cs typeface="Arial"/>
              </a:rPr>
              <a:t>46%</a:t>
            </a:r>
            <a:endParaRPr sz="1200">
              <a:latin typeface="Arial"/>
              <a:cs typeface="Arial"/>
            </a:endParaRPr>
          </a:p>
        </p:txBody>
      </p:sp>
      <p:sp>
        <p:nvSpPr>
          <p:cNvPr id="11" name="object 11" descr=""/>
          <p:cNvSpPr txBox="1"/>
          <p:nvPr/>
        </p:nvSpPr>
        <p:spPr>
          <a:xfrm>
            <a:off x="466445" y="1799818"/>
            <a:ext cx="2745105" cy="2612390"/>
          </a:xfrm>
          <a:prstGeom prst="rect">
            <a:avLst/>
          </a:prstGeom>
        </p:spPr>
        <p:txBody>
          <a:bodyPr wrap="square" lIns="0" tIns="80010" rIns="0" bIns="0" rtlCol="0" vert="horz">
            <a:spAutoFit/>
          </a:bodyPr>
          <a:lstStyle/>
          <a:p>
            <a:pPr algn="r" marR="5715">
              <a:lnSpc>
                <a:spcPct val="100000"/>
              </a:lnSpc>
              <a:spcBef>
                <a:spcPts val="630"/>
              </a:spcBef>
            </a:pPr>
            <a:r>
              <a:rPr dirty="0" sz="1100">
                <a:solidFill>
                  <a:srgbClr val="2B96FF"/>
                </a:solidFill>
                <a:latin typeface="Arial"/>
                <a:cs typeface="Arial"/>
              </a:rPr>
              <a:t>GP</a:t>
            </a:r>
            <a:r>
              <a:rPr dirty="0" sz="1100" spc="-20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2B96FF"/>
                </a:solidFill>
                <a:latin typeface="Arial"/>
                <a:cs typeface="Arial"/>
              </a:rPr>
              <a:t>-</a:t>
            </a:r>
            <a:r>
              <a:rPr dirty="0" sz="1100" spc="-20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2B96FF"/>
                </a:solidFill>
                <a:latin typeface="Arial"/>
                <a:cs typeface="Arial"/>
              </a:rPr>
              <a:t>salaried,</a:t>
            </a:r>
            <a:r>
              <a:rPr dirty="0" sz="1100" spc="-20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2B96FF"/>
                </a:solidFill>
                <a:latin typeface="Arial"/>
                <a:cs typeface="Arial"/>
              </a:rPr>
              <a:t>partner</a:t>
            </a:r>
            <a:r>
              <a:rPr dirty="0" sz="1100" spc="-20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2B96FF"/>
                </a:solidFill>
                <a:latin typeface="Arial"/>
                <a:cs typeface="Arial"/>
              </a:rPr>
              <a:t>or</a:t>
            </a:r>
            <a:r>
              <a:rPr dirty="0" sz="1100" spc="-20">
                <a:solidFill>
                  <a:srgbClr val="2B96FF"/>
                </a:solidFill>
                <a:latin typeface="Arial"/>
                <a:cs typeface="Arial"/>
              </a:rPr>
              <a:t> locum</a:t>
            </a:r>
            <a:endParaRPr sz="1100">
              <a:latin typeface="Arial"/>
              <a:cs typeface="Arial"/>
            </a:endParaRPr>
          </a:p>
          <a:p>
            <a:pPr algn="r" marL="20955" marR="5080" indent="1615440">
              <a:lnSpc>
                <a:spcPct val="140300"/>
              </a:lnSpc>
            </a:pPr>
            <a:r>
              <a:rPr dirty="0" sz="1100">
                <a:solidFill>
                  <a:srgbClr val="2B96FF"/>
                </a:solidFill>
                <a:latin typeface="Arial"/>
                <a:cs typeface="Arial"/>
              </a:rPr>
              <a:t>Practice</a:t>
            </a:r>
            <a:r>
              <a:rPr dirty="0" sz="1100" spc="-35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100" spc="-10">
                <a:solidFill>
                  <a:srgbClr val="2B96FF"/>
                </a:solidFill>
                <a:latin typeface="Arial"/>
                <a:cs typeface="Arial"/>
              </a:rPr>
              <a:t>Manager </a:t>
            </a:r>
            <a:r>
              <a:rPr dirty="0" sz="1100">
                <a:solidFill>
                  <a:srgbClr val="2B96FF"/>
                </a:solidFill>
                <a:latin typeface="Arial"/>
                <a:cs typeface="Arial"/>
              </a:rPr>
              <a:t>General</a:t>
            </a:r>
            <a:r>
              <a:rPr dirty="0" sz="1100" spc="-25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2B96FF"/>
                </a:solidFill>
                <a:latin typeface="Arial"/>
                <a:cs typeface="Arial"/>
              </a:rPr>
              <a:t>practice</a:t>
            </a:r>
            <a:r>
              <a:rPr dirty="0" sz="1100" spc="-35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2B96FF"/>
                </a:solidFill>
                <a:latin typeface="Arial"/>
                <a:cs typeface="Arial"/>
              </a:rPr>
              <a:t>nurse</a:t>
            </a:r>
            <a:r>
              <a:rPr dirty="0" sz="1100" spc="-35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2B96FF"/>
                </a:solidFill>
                <a:latin typeface="Arial"/>
                <a:cs typeface="Arial"/>
              </a:rPr>
              <a:t>or</a:t>
            </a:r>
            <a:r>
              <a:rPr dirty="0" sz="1100" spc="-25">
                <a:solidFill>
                  <a:srgbClr val="2B96FF"/>
                </a:solidFill>
                <a:latin typeface="Arial"/>
                <a:cs typeface="Arial"/>
              </a:rPr>
              <a:t> ANP </a:t>
            </a:r>
            <a:r>
              <a:rPr dirty="0" sz="1100" spc="-10">
                <a:solidFill>
                  <a:srgbClr val="2B96FF"/>
                </a:solidFill>
                <a:latin typeface="Arial"/>
                <a:cs typeface="Arial"/>
              </a:rPr>
              <a:t>Administrative,</a:t>
            </a:r>
            <a:r>
              <a:rPr dirty="0" sz="1100" spc="-15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2B96FF"/>
                </a:solidFill>
                <a:latin typeface="Arial"/>
                <a:cs typeface="Arial"/>
              </a:rPr>
              <a:t>clerical,</a:t>
            </a:r>
            <a:r>
              <a:rPr dirty="0" sz="1100" spc="-10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2B96FF"/>
                </a:solidFill>
                <a:latin typeface="Arial"/>
                <a:cs typeface="Arial"/>
              </a:rPr>
              <a:t>reception</a:t>
            </a:r>
            <a:r>
              <a:rPr dirty="0" sz="1100" spc="-10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2B96FF"/>
                </a:solidFill>
                <a:latin typeface="Arial"/>
                <a:cs typeface="Arial"/>
              </a:rPr>
              <a:t>or</a:t>
            </a:r>
            <a:r>
              <a:rPr dirty="0" sz="1100" spc="-15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2B96FF"/>
                </a:solidFill>
                <a:latin typeface="Arial"/>
                <a:cs typeface="Arial"/>
              </a:rPr>
              <a:t>IT</a:t>
            </a:r>
            <a:r>
              <a:rPr dirty="0" sz="1100" spc="-5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100" spc="-20">
                <a:solidFill>
                  <a:srgbClr val="2B96FF"/>
                </a:solidFill>
                <a:latin typeface="Arial"/>
                <a:cs typeface="Arial"/>
              </a:rPr>
              <a:t>roles </a:t>
            </a:r>
            <a:r>
              <a:rPr dirty="0" sz="1100">
                <a:solidFill>
                  <a:srgbClr val="2B96FF"/>
                </a:solidFill>
                <a:latin typeface="Arial"/>
                <a:cs typeface="Arial"/>
              </a:rPr>
              <a:t>Other</a:t>
            </a:r>
            <a:r>
              <a:rPr dirty="0" sz="1100" spc="-30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2B96FF"/>
                </a:solidFill>
                <a:latin typeface="Arial"/>
                <a:cs typeface="Arial"/>
              </a:rPr>
              <a:t>senior</a:t>
            </a:r>
            <a:r>
              <a:rPr dirty="0" sz="1100" spc="-30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2B96FF"/>
                </a:solidFill>
                <a:latin typeface="Arial"/>
                <a:cs typeface="Arial"/>
              </a:rPr>
              <a:t>management</a:t>
            </a:r>
            <a:r>
              <a:rPr dirty="0" sz="1100" spc="-30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2B96FF"/>
                </a:solidFill>
                <a:latin typeface="Arial"/>
                <a:cs typeface="Arial"/>
              </a:rPr>
              <a:t>roles</a:t>
            </a:r>
            <a:r>
              <a:rPr dirty="0" sz="1100" spc="-35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2B96FF"/>
                </a:solidFill>
                <a:latin typeface="Arial"/>
                <a:cs typeface="Arial"/>
              </a:rPr>
              <a:t>e.g</a:t>
            </a:r>
            <a:r>
              <a:rPr dirty="0" sz="1100" spc="-25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100" spc="-10">
                <a:solidFill>
                  <a:srgbClr val="2B96FF"/>
                </a:solidFill>
                <a:latin typeface="Arial"/>
                <a:cs typeface="Arial"/>
              </a:rPr>
              <a:t>finance </a:t>
            </a:r>
            <a:r>
              <a:rPr dirty="0" sz="1100">
                <a:solidFill>
                  <a:srgbClr val="2B96FF"/>
                </a:solidFill>
                <a:latin typeface="Arial"/>
                <a:cs typeface="Arial"/>
              </a:rPr>
              <a:t>Optometrist,</a:t>
            </a:r>
            <a:r>
              <a:rPr dirty="0" sz="1100" spc="-50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2B96FF"/>
                </a:solidFill>
                <a:latin typeface="Arial"/>
                <a:cs typeface="Arial"/>
              </a:rPr>
              <a:t>optician,</a:t>
            </a:r>
            <a:r>
              <a:rPr dirty="0" sz="1100" spc="-50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2B96FF"/>
                </a:solidFill>
                <a:latin typeface="Arial"/>
                <a:cs typeface="Arial"/>
              </a:rPr>
              <a:t>optical</a:t>
            </a:r>
            <a:r>
              <a:rPr dirty="0" sz="1100" spc="-45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100" spc="-10">
                <a:solidFill>
                  <a:srgbClr val="2B96FF"/>
                </a:solidFill>
                <a:latin typeface="Arial"/>
                <a:cs typeface="Arial"/>
              </a:rPr>
              <a:t>assistant </a:t>
            </a:r>
            <a:r>
              <a:rPr dirty="0" sz="1100">
                <a:solidFill>
                  <a:srgbClr val="2B96FF"/>
                </a:solidFill>
                <a:latin typeface="Arial"/>
                <a:cs typeface="Arial"/>
              </a:rPr>
              <a:t>Pharmacist,</a:t>
            </a:r>
            <a:r>
              <a:rPr dirty="0" sz="1100" spc="-45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2B96FF"/>
                </a:solidFill>
                <a:latin typeface="Arial"/>
                <a:cs typeface="Arial"/>
              </a:rPr>
              <a:t>pharmacy</a:t>
            </a:r>
            <a:r>
              <a:rPr dirty="0" sz="1100" spc="-15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100" spc="-10">
                <a:solidFill>
                  <a:srgbClr val="2B96FF"/>
                </a:solidFill>
                <a:latin typeface="Arial"/>
                <a:cs typeface="Arial"/>
              </a:rPr>
              <a:t>technician</a:t>
            </a:r>
            <a:endParaRPr sz="1100">
              <a:latin typeface="Arial"/>
              <a:cs typeface="Arial"/>
            </a:endParaRPr>
          </a:p>
          <a:p>
            <a:pPr algn="r" marL="12700" marR="5715" indent="272415">
              <a:lnSpc>
                <a:spcPct val="140300"/>
              </a:lnSpc>
            </a:pPr>
            <a:r>
              <a:rPr dirty="0" sz="1100">
                <a:solidFill>
                  <a:srgbClr val="2B96FF"/>
                </a:solidFill>
                <a:latin typeface="Arial"/>
                <a:cs typeface="Arial"/>
              </a:rPr>
              <a:t>Other</a:t>
            </a:r>
            <a:r>
              <a:rPr dirty="0" sz="1100" spc="-30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2B96FF"/>
                </a:solidFill>
                <a:latin typeface="Arial"/>
                <a:cs typeface="Arial"/>
              </a:rPr>
              <a:t>supporting</a:t>
            </a:r>
            <a:r>
              <a:rPr dirty="0" sz="1100" spc="-35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2B96FF"/>
                </a:solidFill>
                <a:latin typeface="Arial"/>
                <a:cs typeface="Arial"/>
              </a:rPr>
              <a:t>clinical</a:t>
            </a:r>
            <a:r>
              <a:rPr dirty="0" sz="1100" spc="-25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2B96FF"/>
                </a:solidFill>
                <a:latin typeface="Arial"/>
                <a:cs typeface="Arial"/>
              </a:rPr>
              <a:t>roles</a:t>
            </a:r>
            <a:r>
              <a:rPr dirty="0" sz="1100" spc="-35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2B96FF"/>
                </a:solidFill>
                <a:latin typeface="Arial"/>
                <a:cs typeface="Arial"/>
              </a:rPr>
              <a:t>e.g.</a:t>
            </a:r>
            <a:r>
              <a:rPr dirty="0" sz="1100" spc="-20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100" spc="-25">
                <a:solidFill>
                  <a:srgbClr val="2B96FF"/>
                </a:solidFill>
                <a:latin typeface="Arial"/>
                <a:cs typeface="Arial"/>
              </a:rPr>
              <a:t>HCA </a:t>
            </a:r>
            <a:r>
              <a:rPr dirty="0" sz="1100">
                <a:solidFill>
                  <a:srgbClr val="2B96FF"/>
                </a:solidFill>
                <a:latin typeface="Arial"/>
                <a:cs typeface="Arial"/>
              </a:rPr>
              <a:t>Other</a:t>
            </a:r>
            <a:r>
              <a:rPr dirty="0" sz="1100" spc="-30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2B96FF"/>
                </a:solidFill>
                <a:latin typeface="Arial"/>
                <a:cs typeface="Arial"/>
              </a:rPr>
              <a:t>patient</a:t>
            </a:r>
            <a:r>
              <a:rPr dirty="0" sz="1100" spc="-30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2B96FF"/>
                </a:solidFill>
                <a:latin typeface="Arial"/>
                <a:cs typeface="Arial"/>
              </a:rPr>
              <a:t>care</a:t>
            </a:r>
            <a:r>
              <a:rPr dirty="0" sz="1100" spc="-30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2B96FF"/>
                </a:solidFill>
                <a:latin typeface="Arial"/>
                <a:cs typeface="Arial"/>
              </a:rPr>
              <a:t>roles</a:t>
            </a:r>
            <a:r>
              <a:rPr dirty="0" sz="1100" spc="-25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2B96FF"/>
                </a:solidFill>
                <a:latin typeface="Arial"/>
                <a:cs typeface="Arial"/>
              </a:rPr>
              <a:t>e.g.</a:t>
            </a:r>
            <a:r>
              <a:rPr dirty="0" sz="1100" spc="-25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2B96FF"/>
                </a:solidFill>
                <a:latin typeface="Arial"/>
                <a:cs typeface="Arial"/>
              </a:rPr>
              <a:t>health</a:t>
            </a:r>
            <a:r>
              <a:rPr dirty="0" sz="1100" spc="-30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100" spc="-20">
                <a:solidFill>
                  <a:srgbClr val="2B96FF"/>
                </a:solidFill>
                <a:latin typeface="Arial"/>
                <a:cs typeface="Arial"/>
              </a:rPr>
              <a:t>coach </a:t>
            </a:r>
            <a:r>
              <a:rPr dirty="0" sz="1100">
                <a:solidFill>
                  <a:srgbClr val="2B96FF"/>
                </a:solidFill>
                <a:latin typeface="Arial"/>
                <a:cs typeface="Arial"/>
              </a:rPr>
              <a:t>Dentist,</a:t>
            </a:r>
            <a:r>
              <a:rPr dirty="0" sz="1100" spc="-30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2B96FF"/>
                </a:solidFill>
                <a:latin typeface="Arial"/>
                <a:cs typeface="Arial"/>
              </a:rPr>
              <a:t>dental</a:t>
            </a:r>
            <a:r>
              <a:rPr dirty="0" sz="1100" spc="-25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2B96FF"/>
                </a:solidFill>
                <a:latin typeface="Arial"/>
                <a:cs typeface="Arial"/>
              </a:rPr>
              <a:t>nurse</a:t>
            </a:r>
            <a:r>
              <a:rPr dirty="0" sz="1100" spc="-30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2B96FF"/>
                </a:solidFill>
                <a:latin typeface="Arial"/>
                <a:cs typeface="Arial"/>
              </a:rPr>
              <a:t>or</a:t>
            </a:r>
            <a:r>
              <a:rPr dirty="0" sz="1100" spc="-30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2B96FF"/>
                </a:solidFill>
                <a:latin typeface="Arial"/>
                <a:cs typeface="Arial"/>
              </a:rPr>
              <a:t>other</a:t>
            </a:r>
            <a:r>
              <a:rPr dirty="0" sz="1100" spc="-25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2B96FF"/>
                </a:solidFill>
                <a:latin typeface="Arial"/>
                <a:cs typeface="Arial"/>
              </a:rPr>
              <a:t>clinical</a:t>
            </a:r>
            <a:r>
              <a:rPr dirty="0" sz="1100" spc="-35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100" spc="-10">
                <a:solidFill>
                  <a:srgbClr val="2B96FF"/>
                </a:solidFill>
                <a:latin typeface="Arial"/>
                <a:cs typeface="Arial"/>
              </a:rPr>
              <a:t>dental </a:t>
            </a:r>
            <a:r>
              <a:rPr dirty="0" sz="1100">
                <a:solidFill>
                  <a:srgbClr val="2B96FF"/>
                </a:solidFill>
                <a:latin typeface="Arial"/>
                <a:cs typeface="Arial"/>
              </a:rPr>
              <a:t>Other</a:t>
            </a:r>
            <a:r>
              <a:rPr dirty="0" sz="1100" spc="-35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2B96FF"/>
                </a:solidFill>
                <a:latin typeface="Arial"/>
                <a:cs typeface="Arial"/>
              </a:rPr>
              <a:t>roles</a:t>
            </a:r>
            <a:r>
              <a:rPr dirty="0" sz="1100" spc="-35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2B96FF"/>
                </a:solidFill>
                <a:latin typeface="Arial"/>
                <a:cs typeface="Arial"/>
              </a:rPr>
              <a:t>e.g.</a:t>
            </a:r>
            <a:r>
              <a:rPr dirty="0" sz="1100" spc="-35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2B96FF"/>
                </a:solidFill>
                <a:latin typeface="Arial"/>
                <a:cs typeface="Arial"/>
              </a:rPr>
              <a:t>paramedic,</a:t>
            </a:r>
            <a:r>
              <a:rPr dirty="0" sz="1100" spc="-30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100" spc="-10">
                <a:solidFill>
                  <a:srgbClr val="2B96FF"/>
                </a:solidFill>
                <a:latin typeface="Arial"/>
                <a:cs typeface="Arial"/>
              </a:rPr>
              <a:t>student</a:t>
            </a:r>
            <a:endParaRPr sz="1100">
              <a:latin typeface="Arial"/>
              <a:cs typeface="Arial"/>
            </a:endParaRPr>
          </a:p>
        </p:txBody>
      </p:sp>
      <p:sp>
        <p:nvSpPr>
          <p:cNvPr id="12" name="object 12" descr=""/>
          <p:cNvSpPr txBox="1"/>
          <p:nvPr/>
        </p:nvSpPr>
        <p:spPr>
          <a:xfrm>
            <a:off x="347268" y="978535"/>
            <a:ext cx="6126480" cy="708025"/>
          </a:xfrm>
          <a:prstGeom prst="rect">
            <a:avLst/>
          </a:prstGeom>
        </p:spPr>
        <p:txBody>
          <a:bodyPr wrap="square" lIns="0" tIns="39370" rIns="0" bIns="0" rtlCol="0" vert="horz">
            <a:spAutoFit/>
          </a:bodyPr>
          <a:lstStyle/>
          <a:p>
            <a:pPr marL="12700" marR="5080">
              <a:lnSpc>
                <a:spcPts val="1730"/>
              </a:lnSpc>
              <a:spcBef>
                <a:spcPts val="310"/>
              </a:spcBef>
            </a:pPr>
            <a:r>
              <a:rPr dirty="0" sz="1600">
                <a:solidFill>
                  <a:srgbClr val="314144"/>
                </a:solidFill>
                <a:latin typeface="Arial"/>
                <a:cs typeface="Arial"/>
              </a:rPr>
              <a:t>The</a:t>
            </a:r>
            <a:r>
              <a:rPr dirty="0" sz="1600" spc="-3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314144"/>
                </a:solidFill>
                <a:latin typeface="Arial"/>
                <a:cs typeface="Arial"/>
              </a:rPr>
              <a:t>roles</a:t>
            </a:r>
            <a:r>
              <a:rPr dirty="0" sz="1600" spc="-3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314144"/>
                </a:solidFill>
                <a:latin typeface="Arial"/>
                <a:cs typeface="Arial"/>
              </a:rPr>
              <a:t>of</a:t>
            </a:r>
            <a:r>
              <a:rPr dirty="0" sz="1600" spc="-3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314144"/>
                </a:solidFill>
                <a:latin typeface="Arial"/>
                <a:cs typeface="Arial"/>
              </a:rPr>
              <a:t>the</a:t>
            </a:r>
            <a:r>
              <a:rPr dirty="0" sz="1600" spc="-2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314144"/>
                </a:solidFill>
                <a:latin typeface="Arial"/>
                <a:cs typeface="Arial"/>
              </a:rPr>
              <a:t>286</a:t>
            </a:r>
            <a:r>
              <a:rPr dirty="0" sz="1600" spc="-4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314144"/>
                </a:solidFill>
                <a:latin typeface="Arial"/>
                <a:cs typeface="Arial"/>
              </a:rPr>
              <a:t>people</a:t>
            </a:r>
            <a:r>
              <a:rPr dirty="0" sz="1600" spc="-5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314144"/>
                </a:solidFill>
                <a:latin typeface="Arial"/>
                <a:cs typeface="Arial"/>
              </a:rPr>
              <a:t>responding</a:t>
            </a:r>
            <a:r>
              <a:rPr dirty="0" sz="1600" spc="-4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314144"/>
                </a:solidFill>
                <a:latin typeface="Arial"/>
                <a:cs typeface="Arial"/>
              </a:rPr>
              <a:t>from</a:t>
            </a:r>
            <a:r>
              <a:rPr dirty="0" sz="1600" spc="-2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314144"/>
                </a:solidFill>
                <a:latin typeface="Arial"/>
                <a:cs typeface="Arial"/>
              </a:rPr>
              <a:t>North</a:t>
            </a:r>
            <a:r>
              <a:rPr dirty="0" sz="1600" spc="-1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314144"/>
                </a:solidFill>
                <a:latin typeface="Arial"/>
                <a:cs typeface="Arial"/>
              </a:rPr>
              <a:t>East</a:t>
            </a:r>
            <a:r>
              <a:rPr dirty="0" sz="1600" spc="-3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314144"/>
                </a:solidFill>
                <a:latin typeface="Arial"/>
                <a:cs typeface="Arial"/>
              </a:rPr>
              <a:t>London</a:t>
            </a:r>
            <a:r>
              <a:rPr dirty="0" sz="1600" spc="-4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600" spc="-25">
                <a:solidFill>
                  <a:srgbClr val="314144"/>
                </a:solidFill>
                <a:latin typeface="Arial"/>
                <a:cs typeface="Arial"/>
              </a:rPr>
              <a:t>are </a:t>
            </a:r>
            <a:r>
              <a:rPr dirty="0" sz="1600" spc="-20">
                <a:solidFill>
                  <a:srgbClr val="314144"/>
                </a:solidFill>
                <a:latin typeface="Arial"/>
                <a:cs typeface="Arial"/>
              </a:rPr>
              <a:t>below.</a:t>
            </a:r>
            <a:r>
              <a:rPr dirty="0" sz="1600" spc="-7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314144"/>
                </a:solidFill>
                <a:latin typeface="Arial"/>
                <a:cs typeface="Arial"/>
              </a:rPr>
              <a:t>This</a:t>
            </a:r>
            <a:r>
              <a:rPr dirty="0" sz="1600" spc="-5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314144"/>
                </a:solidFill>
                <a:latin typeface="Arial"/>
                <a:cs typeface="Arial"/>
              </a:rPr>
              <a:t>represents</a:t>
            </a:r>
            <a:r>
              <a:rPr dirty="0" sz="1600" spc="-3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314144"/>
                </a:solidFill>
                <a:latin typeface="Arial"/>
                <a:cs typeface="Arial"/>
              </a:rPr>
              <a:t>about</a:t>
            </a:r>
            <a:r>
              <a:rPr dirty="0" sz="1600" spc="-3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314144"/>
                </a:solidFill>
                <a:latin typeface="Arial"/>
                <a:cs typeface="Arial"/>
              </a:rPr>
              <a:t>6%</a:t>
            </a:r>
            <a:r>
              <a:rPr dirty="0" sz="1600" spc="-4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314144"/>
                </a:solidFill>
                <a:latin typeface="Arial"/>
                <a:cs typeface="Arial"/>
              </a:rPr>
              <a:t>of</a:t>
            </a:r>
            <a:r>
              <a:rPr dirty="0" sz="1600" spc="-5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314144"/>
                </a:solidFill>
                <a:latin typeface="Arial"/>
                <a:cs typeface="Arial"/>
              </a:rPr>
              <a:t>the</a:t>
            </a:r>
            <a:r>
              <a:rPr dirty="0" sz="1600" spc="-4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314144"/>
                </a:solidFill>
                <a:latin typeface="Arial"/>
                <a:cs typeface="Arial"/>
              </a:rPr>
              <a:t>primary</a:t>
            </a:r>
            <a:r>
              <a:rPr dirty="0" sz="1600" spc="-3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314144"/>
                </a:solidFill>
                <a:latin typeface="Arial"/>
                <a:cs typeface="Arial"/>
              </a:rPr>
              <a:t>care</a:t>
            </a:r>
            <a:r>
              <a:rPr dirty="0" sz="1600" spc="-5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314144"/>
                </a:solidFill>
                <a:latin typeface="Arial"/>
                <a:cs typeface="Arial"/>
              </a:rPr>
              <a:t>workforce</a:t>
            </a:r>
            <a:r>
              <a:rPr dirty="0" sz="1600" spc="-25">
                <a:solidFill>
                  <a:srgbClr val="314144"/>
                </a:solidFill>
                <a:latin typeface="Arial"/>
                <a:cs typeface="Arial"/>
              </a:rPr>
              <a:t> in </a:t>
            </a:r>
            <a:r>
              <a:rPr dirty="0" sz="1600">
                <a:solidFill>
                  <a:srgbClr val="314144"/>
                </a:solidFill>
                <a:latin typeface="Arial"/>
                <a:cs typeface="Arial"/>
              </a:rPr>
              <a:t>North</a:t>
            </a:r>
            <a:r>
              <a:rPr dirty="0" sz="1600" spc="-1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314144"/>
                </a:solidFill>
                <a:latin typeface="Arial"/>
                <a:cs typeface="Arial"/>
              </a:rPr>
              <a:t>East</a:t>
            </a:r>
            <a:r>
              <a:rPr dirty="0" sz="1600" spc="-3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600" spc="-10">
                <a:solidFill>
                  <a:srgbClr val="314144"/>
                </a:solidFill>
                <a:latin typeface="Arial"/>
                <a:cs typeface="Arial"/>
              </a:rPr>
              <a:t>London.</a:t>
            </a:r>
            <a:endParaRPr sz="1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47268" y="305815"/>
            <a:ext cx="6055995" cy="513715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Who</a:t>
            </a:r>
            <a:r>
              <a:rPr dirty="0" spc="-30"/>
              <a:t> </a:t>
            </a:r>
            <a:r>
              <a:rPr dirty="0"/>
              <a:t>shared</a:t>
            </a:r>
            <a:r>
              <a:rPr dirty="0" spc="-35"/>
              <a:t> </a:t>
            </a:r>
            <a:r>
              <a:rPr dirty="0"/>
              <a:t>their</a:t>
            </a:r>
            <a:r>
              <a:rPr dirty="0" spc="-30"/>
              <a:t> </a:t>
            </a:r>
            <a:r>
              <a:rPr dirty="0" spc="-10"/>
              <a:t>experiences?</a:t>
            </a:r>
          </a:p>
        </p:txBody>
      </p:sp>
      <p:grpSp>
        <p:nvGrpSpPr>
          <p:cNvPr id="3" name="object 3" descr=""/>
          <p:cNvGrpSpPr/>
          <p:nvPr/>
        </p:nvGrpSpPr>
        <p:grpSpPr>
          <a:xfrm>
            <a:off x="4204525" y="2136457"/>
            <a:ext cx="1773555" cy="1767205"/>
            <a:chOff x="4204525" y="2136457"/>
            <a:chExt cx="1773555" cy="1767205"/>
          </a:xfrm>
        </p:grpSpPr>
        <p:sp>
          <p:nvSpPr>
            <p:cNvPr id="4" name="object 4" descr=""/>
            <p:cNvSpPr/>
            <p:nvPr/>
          </p:nvSpPr>
          <p:spPr>
            <a:xfrm>
              <a:off x="5126736" y="2885948"/>
              <a:ext cx="840740" cy="146050"/>
            </a:xfrm>
            <a:custGeom>
              <a:avLst/>
              <a:gdLst/>
              <a:ahLst/>
              <a:cxnLst/>
              <a:rect l="l" t="t" r="r" b="b"/>
              <a:pathLst>
                <a:path w="840739" h="146050">
                  <a:moveTo>
                    <a:pt x="828548" y="0"/>
                  </a:moveTo>
                  <a:lnTo>
                    <a:pt x="0" y="146050"/>
                  </a:lnTo>
                  <a:lnTo>
                    <a:pt x="840231" y="104901"/>
                  </a:lnTo>
                  <a:lnTo>
                    <a:pt x="838567" y="78545"/>
                  </a:lnTo>
                  <a:lnTo>
                    <a:pt x="836056" y="52260"/>
                  </a:lnTo>
                  <a:lnTo>
                    <a:pt x="832713" y="26070"/>
                  </a:lnTo>
                  <a:lnTo>
                    <a:pt x="828548" y="0"/>
                  </a:lnTo>
                  <a:close/>
                </a:path>
              </a:pathLst>
            </a:custGeom>
            <a:solidFill>
              <a:srgbClr val="41B6E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 descr=""/>
            <p:cNvSpPr/>
            <p:nvPr/>
          </p:nvSpPr>
          <p:spPr>
            <a:xfrm>
              <a:off x="4855591" y="2990850"/>
              <a:ext cx="1112520" cy="882650"/>
            </a:xfrm>
            <a:custGeom>
              <a:avLst/>
              <a:gdLst/>
              <a:ahLst/>
              <a:cxnLst/>
              <a:rect l="l" t="t" r="r" b="b"/>
              <a:pathLst>
                <a:path w="1112520" h="882650">
                  <a:moveTo>
                    <a:pt x="1111377" y="0"/>
                  </a:moveTo>
                  <a:lnTo>
                    <a:pt x="271145" y="41148"/>
                  </a:lnTo>
                  <a:lnTo>
                    <a:pt x="0" y="837565"/>
                  </a:lnTo>
                  <a:lnTo>
                    <a:pt x="50658" y="853035"/>
                  </a:lnTo>
                  <a:lnTo>
                    <a:pt x="102075" y="865267"/>
                  </a:lnTo>
                  <a:lnTo>
                    <a:pt x="154098" y="874241"/>
                  </a:lnTo>
                  <a:lnTo>
                    <a:pt x="206577" y="879932"/>
                  </a:lnTo>
                  <a:lnTo>
                    <a:pt x="259359" y="882319"/>
                  </a:lnTo>
                  <a:lnTo>
                    <a:pt x="312293" y="881380"/>
                  </a:lnTo>
                  <a:lnTo>
                    <a:pt x="359908" y="877726"/>
                  </a:lnTo>
                  <a:lnTo>
                    <a:pt x="406698" y="871492"/>
                  </a:lnTo>
                  <a:lnTo>
                    <a:pt x="452594" y="862753"/>
                  </a:lnTo>
                  <a:lnTo>
                    <a:pt x="497530" y="851582"/>
                  </a:lnTo>
                  <a:lnTo>
                    <a:pt x="541437" y="838054"/>
                  </a:lnTo>
                  <a:lnTo>
                    <a:pt x="584249" y="822244"/>
                  </a:lnTo>
                  <a:lnTo>
                    <a:pt x="625898" y="804226"/>
                  </a:lnTo>
                  <a:lnTo>
                    <a:pt x="666316" y="784075"/>
                  </a:lnTo>
                  <a:lnTo>
                    <a:pt x="705437" y="761864"/>
                  </a:lnTo>
                  <a:lnTo>
                    <a:pt x="743191" y="737670"/>
                  </a:lnTo>
                  <a:lnTo>
                    <a:pt x="779513" y="711565"/>
                  </a:lnTo>
                  <a:lnTo>
                    <a:pt x="814334" y="683625"/>
                  </a:lnTo>
                  <a:lnTo>
                    <a:pt x="847588" y="653924"/>
                  </a:lnTo>
                  <a:lnTo>
                    <a:pt x="879206" y="622537"/>
                  </a:lnTo>
                  <a:lnTo>
                    <a:pt x="909122" y="589537"/>
                  </a:lnTo>
                  <a:lnTo>
                    <a:pt x="937267" y="555001"/>
                  </a:lnTo>
                  <a:lnTo>
                    <a:pt x="963575" y="519001"/>
                  </a:lnTo>
                  <a:lnTo>
                    <a:pt x="987977" y="481612"/>
                  </a:lnTo>
                  <a:lnTo>
                    <a:pt x="1010407" y="442910"/>
                  </a:lnTo>
                  <a:lnTo>
                    <a:pt x="1030797" y="402968"/>
                  </a:lnTo>
                  <a:lnTo>
                    <a:pt x="1049080" y="361861"/>
                  </a:lnTo>
                  <a:lnTo>
                    <a:pt x="1065188" y="319663"/>
                  </a:lnTo>
                  <a:lnTo>
                    <a:pt x="1079053" y="276449"/>
                  </a:lnTo>
                  <a:lnTo>
                    <a:pt x="1090608" y="232294"/>
                  </a:lnTo>
                  <a:lnTo>
                    <a:pt x="1099786" y="187271"/>
                  </a:lnTo>
                  <a:lnTo>
                    <a:pt x="1106520" y="141456"/>
                  </a:lnTo>
                  <a:lnTo>
                    <a:pt x="1110741" y="94923"/>
                  </a:lnTo>
                  <a:lnTo>
                    <a:pt x="1112382" y="47746"/>
                  </a:lnTo>
                  <a:lnTo>
                    <a:pt x="1111377" y="0"/>
                  </a:lnTo>
                  <a:close/>
                </a:path>
              </a:pathLst>
            </a:custGeom>
            <a:solidFill>
              <a:srgbClr val="00A9CE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 descr=""/>
            <p:cNvSpPr/>
            <p:nvPr/>
          </p:nvSpPr>
          <p:spPr>
            <a:xfrm>
              <a:off x="4855591" y="2990850"/>
              <a:ext cx="1112520" cy="882650"/>
            </a:xfrm>
            <a:custGeom>
              <a:avLst/>
              <a:gdLst/>
              <a:ahLst/>
              <a:cxnLst/>
              <a:rect l="l" t="t" r="r" b="b"/>
              <a:pathLst>
                <a:path w="1112520" h="882650">
                  <a:moveTo>
                    <a:pt x="1111377" y="0"/>
                  </a:moveTo>
                  <a:lnTo>
                    <a:pt x="1112382" y="47746"/>
                  </a:lnTo>
                  <a:lnTo>
                    <a:pt x="1110741" y="94923"/>
                  </a:lnTo>
                  <a:lnTo>
                    <a:pt x="1106520" y="141456"/>
                  </a:lnTo>
                  <a:lnTo>
                    <a:pt x="1099786" y="187271"/>
                  </a:lnTo>
                  <a:lnTo>
                    <a:pt x="1090608" y="232294"/>
                  </a:lnTo>
                  <a:lnTo>
                    <a:pt x="1079053" y="276449"/>
                  </a:lnTo>
                  <a:lnTo>
                    <a:pt x="1065188" y="319663"/>
                  </a:lnTo>
                  <a:lnTo>
                    <a:pt x="1049080" y="361861"/>
                  </a:lnTo>
                  <a:lnTo>
                    <a:pt x="1030797" y="402968"/>
                  </a:lnTo>
                  <a:lnTo>
                    <a:pt x="1010407" y="442910"/>
                  </a:lnTo>
                  <a:lnTo>
                    <a:pt x="987977" y="481612"/>
                  </a:lnTo>
                  <a:lnTo>
                    <a:pt x="963575" y="519001"/>
                  </a:lnTo>
                  <a:lnTo>
                    <a:pt x="937267" y="555001"/>
                  </a:lnTo>
                  <a:lnTo>
                    <a:pt x="909122" y="589537"/>
                  </a:lnTo>
                  <a:lnTo>
                    <a:pt x="879206" y="622537"/>
                  </a:lnTo>
                  <a:lnTo>
                    <a:pt x="847588" y="653924"/>
                  </a:lnTo>
                  <a:lnTo>
                    <a:pt x="814334" y="683625"/>
                  </a:lnTo>
                  <a:lnTo>
                    <a:pt x="779513" y="711565"/>
                  </a:lnTo>
                  <a:lnTo>
                    <a:pt x="743191" y="737670"/>
                  </a:lnTo>
                  <a:lnTo>
                    <a:pt x="705437" y="761864"/>
                  </a:lnTo>
                  <a:lnTo>
                    <a:pt x="666316" y="784075"/>
                  </a:lnTo>
                  <a:lnTo>
                    <a:pt x="625898" y="804226"/>
                  </a:lnTo>
                  <a:lnTo>
                    <a:pt x="584249" y="822244"/>
                  </a:lnTo>
                  <a:lnTo>
                    <a:pt x="541437" y="838054"/>
                  </a:lnTo>
                  <a:lnTo>
                    <a:pt x="497530" y="851582"/>
                  </a:lnTo>
                  <a:lnTo>
                    <a:pt x="452594" y="862753"/>
                  </a:lnTo>
                  <a:lnTo>
                    <a:pt x="406698" y="871492"/>
                  </a:lnTo>
                  <a:lnTo>
                    <a:pt x="359908" y="877726"/>
                  </a:lnTo>
                  <a:lnTo>
                    <a:pt x="312293" y="881380"/>
                  </a:lnTo>
                  <a:lnTo>
                    <a:pt x="259359" y="882319"/>
                  </a:lnTo>
                  <a:lnTo>
                    <a:pt x="206577" y="879932"/>
                  </a:lnTo>
                  <a:lnTo>
                    <a:pt x="154098" y="874241"/>
                  </a:lnTo>
                  <a:lnTo>
                    <a:pt x="102075" y="865267"/>
                  </a:lnTo>
                  <a:lnTo>
                    <a:pt x="50658" y="853035"/>
                  </a:lnTo>
                  <a:lnTo>
                    <a:pt x="0" y="837565"/>
                  </a:lnTo>
                  <a:lnTo>
                    <a:pt x="271145" y="41148"/>
                  </a:lnTo>
                  <a:lnTo>
                    <a:pt x="1111377" y="0"/>
                  </a:lnTo>
                  <a:close/>
                </a:path>
              </a:pathLst>
            </a:custGeom>
            <a:ln w="19049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 descr=""/>
            <p:cNvSpPr/>
            <p:nvPr/>
          </p:nvSpPr>
          <p:spPr>
            <a:xfrm>
              <a:off x="4285217" y="2190479"/>
              <a:ext cx="1670685" cy="1638300"/>
            </a:xfrm>
            <a:custGeom>
              <a:avLst/>
              <a:gdLst/>
              <a:ahLst/>
              <a:cxnLst/>
              <a:rect l="l" t="t" r="r" b="b"/>
              <a:pathLst>
                <a:path w="1670685" h="1638300">
                  <a:moveTo>
                    <a:pt x="837971" y="0"/>
                  </a:moveTo>
                  <a:lnTo>
                    <a:pt x="792607" y="1422"/>
                  </a:lnTo>
                  <a:lnTo>
                    <a:pt x="747602" y="5279"/>
                  </a:lnTo>
                  <a:lnTo>
                    <a:pt x="703047" y="11529"/>
                  </a:lnTo>
                  <a:lnTo>
                    <a:pt x="659032" y="20125"/>
                  </a:lnTo>
                  <a:lnTo>
                    <a:pt x="615647" y="31024"/>
                  </a:lnTo>
                  <a:lnTo>
                    <a:pt x="572982" y="44181"/>
                  </a:lnTo>
                  <a:lnTo>
                    <a:pt x="531126" y="59552"/>
                  </a:lnTo>
                  <a:lnTo>
                    <a:pt x="490171" y="77092"/>
                  </a:lnTo>
                  <a:lnTo>
                    <a:pt x="450206" y="96758"/>
                  </a:lnTo>
                  <a:lnTo>
                    <a:pt x="411321" y="118504"/>
                  </a:lnTo>
                  <a:lnTo>
                    <a:pt x="373607" y="142287"/>
                  </a:lnTo>
                  <a:lnTo>
                    <a:pt x="337152" y="168062"/>
                  </a:lnTo>
                  <a:lnTo>
                    <a:pt x="302049" y="195785"/>
                  </a:lnTo>
                  <a:lnTo>
                    <a:pt x="268385" y="225411"/>
                  </a:lnTo>
                  <a:lnTo>
                    <a:pt x="236253" y="256895"/>
                  </a:lnTo>
                  <a:lnTo>
                    <a:pt x="205740" y="290195"/>
                  </a:lnTo>
                  <a:lnTo>
                    <a:pt x="176939" y="325265"/>
                  </a:lnTo>
                  <a:lnTo>
                    <a:pt x="149939" y="362060"/>
                  </a:lnTo>
                  <a:lnTo>
                    <a:pt x="124829" y="400537"/>
                  </a:lnTo>
                  <a:lnTo>
                    <a:pt x="101701" y="440652"/>
                  </a:lnTo>
                  <a:lnTo>
                    <a:pt x="80643" y="482359"/>
                  </a:lnTo>
                  <a:lnTo>
                    <a:pt x="61747" y="525614"/>
                  </a:lnTo>
                  <a:lnTo>
                    <a:pt x="45101" y="570373"/>
                  </a:lnTo>
                  <a:lnTo>
                    <a:pt x="30977" y="615991"/>
                  </a:lnTo>
                  <a:lnTo>
                    <a:pt x="19556" y="661792"/>
                  </a:lnTo>
                  <a:lnTo>
                    <a:pt x="10791" y="707685"/>
                  </a:lnTo>
                  <a:lnTo>
                    <a:pt x="4640" y="753580"/>
                  </a:lnTo>
                  <a:lnTo>
                    <a:pt x="1057" y="799387"/>
                  </a:lnTo>
                  <a:lnTo>
                    <a:pt x="0" y="845016"/>
                  </a:lnTo>
                  <a:lnTo>
                    <a:pt x="1422" y="890377"/>
                  </a:lnTo>
                  <a:lnTo>
                    <a:pt x="5279" y="935379"/>
                  </a:lnTo>
                  <a:lnTo>
                    <a:pt x="11529" y="979933"/>
                  </a:lnTo>
                  <a:lnTo>
                    <a:pt x="20125" y="1023948"/>
                  </a:lnTo>
                  <a:lnTo>
                    <a:pt x="31024" y="1067334"/>
                  </a:lnTo>
                  <a:lnTo>
                    <a:pt x="44181" y="1110001"/>
                  </a:lnTo>
                  <a:lnTo>
                    <a:pt x="59552" y="1151858"/>
                  </a:lnTo>
                  <a:lnTo>
                    <a:pt x="77092" y="1192816"/>
                  </a:lnTo>
                  <a:lnTo>
                    <a:pt x="96758" y="1232785"/>
                  </a:lnTo>
                  <a:lnTo>
                    <a:pt x="118504" y="1271673"/>
                  </a:lnTo>
                  <a:lnTo>
                    <a:pt x="142287" y="1309392"/>
                  </a:lnTo>
                  <a:lnTo>
                    <a:pt x="168062" y="1345850"/>
                  </a:lnTo>
                  <a:lnTo>
                    <a:pt x="195785" y="1380959"/>
                  </a:lnTo>
                  <a:lnTo>
                    <a:pt x="225411" y="1414626"/>
                  </a:lnTo>
                  <a:lnTo>
                    <a:pt x="256895" y="1446763"/>
                  </a:lnTo>
                  <a:lnTo>
                    <a:pt x="290195" y="1477279"/>
                  </a:lnTo>
                  <a:lnTo>
                    <a:pt x="325265" y="1506085"/>
                  </a:lnTo>
                  <a:lnTo>
                    <a:pt x="362060" y="1533089"/>
                  </a:lnTo>
                  <a:lnTo>
                    <a:pt x="400537" y="1558201"/>
                  </a:lnTo>
                  <a:lnTo>
                    <a:pt x="440652" y="1581332"/>
                  </a:lnTo>
                  <a:lnTo>
                    <a:pt x="482359" y="1602392"/>
                  </a:lnTo>
                  <a:lnTo>
                    <a:pt x="525614" y="1621290"/>
                  </a:lnTo>
                  <a:lnTo>
                    <a:pt x="570373" y="1637935"/>
                  </a:lnTo>
                  <a:lnTo>
                    <a:pt x="841518" y="841518"/>
                  </a:lnTo>
                  <a:lnTo>
                    <a:pt x="1670066" y="695468"/>
                  </a:lnTo>
                  <a:lnTo>
                    <a:pt x="1660324" y="648198"/>
                  </a:lnTo>
                  <a:lnTo>
                    <a:pt x="1647992" y="601896"/>
                  </a:lnTo>
                  <a:lnTo>
                    <a:pt x="1633141" y="556645"/>
                  </a:lnTo>
                  <a:lnTo>
                    <a:pt x="1615846" y="512532"/>
                  </a:lnTo>
                  <a:lnTo>
                    <a:pt x="1596179" y="469642"/>
                  </a:lnTo>
                  <a:lnTo>
                    <a:pt x="1574212" y="428058"/>
                  </a:lnTo>
                  <a:lnTo>
                    <a:pt x="1550020" y="387867"/>
                  </a:lnTo>
                  <a:lnTo>
                    <a:pt x="1523675" y="349153"/>
                  </a:lnTo>
                  <a:lnTo>
                    <a:pt x="1495250" y="312001"/>
                  </a:lnTo>
                  <a:lnTo>
                    <a:pt x="1464818" y="276496"/>
                  </a:lnTo>
                  <a:lnTo>
                    <a:pt x="1432453" y="242724"/>
                  </a:lnTo>
                  <a:lnTo>
                    <a:pt x="1398226" y="210768"/>
                  </a:lnTo>
                  <a:lnTo>
                    <a:pt x="1362211" y="180715"/>
                  </a:lnTo>
                  <a:lnTo>
                    <a:pt x="1324482" y="152649"/>
                  </a:lnTo>
                  <a:lnTo>
                    <a:pt x="1285110" y="126655"/>
                  </a:lnTo>
                  <a:lnTo>
                    <a:pt x="1244169" y="102819"/>
                  </a:lnTo>
                  <a:lnTo>
                    <a:pt x="1201733" y="81224"/>
                  </a:lnTo>
                  <a:lnTo>
                    <a:pt x="1157873" y="61957"/>
                  </a:lnTo>
                  <a:lnTo>
                    <a:pt x="1112663" y="45101"/>
                  </a:lnTo>
                  <a:lnTo>
                    <a:pt x="1067033" y="30977"/>
                  </a:lnTo>
                  <a:lnTo>
                    <a:pt x="1021222" y="19556"/>
                  </a:lnTo>
                  <a:lnTo>
                    <a:pt x="975320" y="10791"/>
                  </a:lnTo>
                  <a:lnTo>
                    <a:pt x="929418" y="4640"/>
                  </a:lnTo>
                  <a:lnTo>
                    <a:pt x="883605" y="1057"/>
                  </a:lnTo>
                  <a:lnTo>
                    <a:pt x="837971" y="0"/>
                  </a:lnTo>
                  <a:close/>
                </a:path>
              </a:pathLst>
            </a:custGeom>
            <a:solidFill>
              <a:srgbClr val="002F8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 descr=""/>
            <p:cNvSpPr/>
            <p:nvPr/>
          </p:nvSpPr>
          <p:spPr>
            <a:xfrm>
              <a:off x="4285217" y="2190479"/>
              <a:ext cx="1670685" cy="1638300"/>
            </a:xfrm>
            <a:custGeom>
              <a:avLst/>
              <a:gdLst/>
              <a:ahLst/>
              <a:cxnLst/>
              <a:rect l="l" t="t" r="r" b="b"/>
              <a:pathLst>
                <a:path w="1670685" h="1638300">
                  <a:moveTo>
                    <a:pt x="570373" y="1637935"/>
                  </a:moveTo>
                  <a:lnTo>
                    <a:pt x="525614" y="1621290"/>
                  </a:lnTo>
                  <a:lnTo>
                    <a:pt x="482359" y="1602392"/>
                  </a:lnTo>
                  <a:lnTo>
                    <a:pt x="440652" y="1581332"/>
                  </a:lnTo>
                  <a:lnTo>
                    <a:pt x="400537" y="1558201"/>
                  </a:lnTo>
                  <a:lnTo>
                    <a:pt x="362060" y="1533089"/>
                  </a:lnTo>
                  <a:lnTo>
                    <a:pt x="325265" y="1506085"/>
                  </a:lnTo>
                  <a:lnTo>
                    <a:pt x="290195" y="1477279"/>
                  </a:lnTo>
                  <a:lnTo>
                    <a:pt x="256895" y="1446763"/>
                  </a:lnTo>
                  <a:lnTo>
                    <a:pt x="225411" y="1414626"/>
                  </a:lnTo>
                  <a:lnTo>
                    <a:pt x="195785" y="1380959"/>
                  </a:lnTo>
                  <a:lnTo>
                    <a:pt x="168062" y="1345850"/>
                  </a:lnTo>
                  <a:lnTo>
                    <a:pt x="142287" y="1309392"/>
                  </a:lnTo>
                  <a:lnTo>
                    <a:pt x="118504" y="1271673"/>
                  </a:lnTo>
                  <a:lnTo>
                    <a:pt x="96758" y="1232785"/>
                  </a:lnTo>
                  <a:lnTo>
                    <a:pt x="77092" y="1192816"/>
                  </a:lnTo>
                  <a:lnTo>
                    <a:pt x="59552" y="1151858"/>
                  </a:lnTo>
                  <a:lnTo>
                    <a:pt x="44181" y="1110001"/>
                  </a:lnTo>
                  <a:lnTo>
                    <a:pt x="31024" y="1067334"/>
                  </a:lnTo>
                  <a:lnTo>
                    <a:pt x="20125" y="1023948"/>
                  </a:lnTo>
                  <a:lnTo>
                    <a:pt x="11529" y="979933"/>
                  </a:lnTo>
                  <a:lnTo>
                    <a:pt x="5279" y="935379"/>
                  </a:lnTo>
                  <a:lnTo>
                    <a:pt x="1422" y="890377"/>
                  </a:lnTo>
                  <a:lnTo>
                    <a:pt x="0" y="845016"/>
                  </a:lnTo>
                  <a:lnTo>
                    <a:pt x="1057" y="799387"/>
                  </a:lnTo>
                  <a:lnTo>
                    <a:pt x="4640" y="753580"/>
                  </a:lnTo>
                  <a:lnTo>
                    <a:pt x="10791" y="707685"/>
                  </a:lnTo>
                  <a:lnTo>
                    <a:pt x="19556" y="661792"/>
                  </a:lnTo>
                  <a:lnTo>
                    <a:pt x="30977" y="615991"/>
                  </a:lnTo>
                  <a:lnTo>
                    <a:pt x="45101" y="570373"/>
                  </a:lnTo>
                  <a:lnTo>
                    <a:pt x="61747" y="525614"/>
                  </a:lnTo>
                  <a:lnTo>
                    <a:pt x="80643" y="482359"/>
                  </a:lnTo>
                  <a:lnTo>
                    <a:pt x="101701" y="440652"/>
                  </a:lnTo>
                  <a:lnTo>
                    <a:pt x="124829" y="400537"/>
                  </a:lnTo>
                  <a:lnTo>
                    <a:pt x="149939" y="362060"/>
                  </a:lnTo>
                  <a:lnTo>
                    <a:pt x="176939" y="325265"/>
                  </a:lnTo>
                  <a:lnTo>
                    <a:pt x="205740" y="290195"/>
                  </a:lnTo>
                  <a:lnTo>
                    <a:pt x="236253" y="256895"/>
                  </a:lnTo>
                  <a:lnTo>
                    <a:pt x="268385" y="225411"/>
                  </a:lnTo>
                  <a:lnTo>
                    <a:pt x="302049" y="195785"/>
                  </a:lnTo>
                  <a:lnTo>
                    <a:pt x="337152" y="168062"/>
                  </a:lnTo>
                  <a:lnTo>
                    <a:pt x="373607" y="142287"/>
                  </a:lnTo>
                  <a:lnTo>
                    <a:pt x="411321" y="118504"/>
                  </a:lnTo>
                  <a:lnTo>
                    <a:pt x="450206" y="96758"/>
                  </a:lnTo>
                  <a:lnTo>
                    <a:pt x="490171" y="77092"/>
                  </a:lnTo>
                  <a:lnTo>
                    <a:pt x="531126" y="59552"/>
                  </a:lnTo>
                  <a:lnTo>
                    <a:pt x="572982" y="44181"/>
                  </a:lnTo>
                  <a:lnTo>
                    <a:pt x="615647" y="31024"/>
                  </a:lnTo>
                  <a:lnTo>
                    <a:pt x="659032" y="20125"/>
                  </a:lnTo>
                  <a:lnTo>
                    <a:pt x="703047" y="11529"/>
                  </a:lnTo>
                  <a:lnTo>
                    <a:pt x="747602" y="5279"/>
                  </a:lnTo>
                  <a:lnTo>
                    <a:pt x="792607" y="1422"/>
                  </a:lnTo>
                  <a:lnTo>
                    <a:pt x="837971" y="0"/>
                  </a:lnTo>
                  <a:lnTo>
                    <a:pt x="883605" y="1057"/>
                  </a:lnTo>
                  <a:lnTo>
                    <a:pt x="929418" y="4640"/>
                  </a:lnTo>
                  <a:lnTo>
                    <a:pt x="975320" y="10791"/>
                  </a:lnTo>
                  <a:lnTo>
                    <a:pt x="1021222" y="19556"/>
                  </a:lnTo>
                  <a:lnTo>
                    <a:pt x="1067033" y="30977"/>
                  </a:lnTo>
                  <a:lnTo>
                    <a:pt x="1112663" y="45101"/>
                  </a:lnTo>
                  <a:lnTo>
                    <a:pt x="1157873" y="61957"/>
                  </a:lnTo>
                  <a:lnTo>
                    <a:pt x="1201733" y="81224"/>
                  </a:lnTo>
                  <a:lnTo>
                    <a:pt x="1244169" y="102819"/>
                  </a:lnTo>
                  <a:lnTo>
                    <a:pt x="1285110" y="126655"/>
                  </a:lnTo>
                  <a:lnTo>
                    <a:pt x="1324482" y="152649"/>
                  </a:lnTo>
                  <a:lnTo>
                    <a:pt x="1362211" y="180715"/>
                  </a:lnTo>
                  <a:lnTo>
                    <a:pt x="1398226" y="210768"/>
                  </a:lnTo>
                  <a:lnTo>
                    <a:pt x="1432453" y="242724"/>
                  </a:lnTo>
                  <a:lnTo>
                    <a:pt x="1464818" y="276496"/>
                  </a:lnTo>
                  <a:lnTo>
                    <a:pt x="1495250" y="312001"/>
                  </a:lnTo>
                  <a:lnTo>
                    <a:pt x="1523675" y="349153"/>
                  </a:lnTo>
                  <a:lnTo>
                    <a:pt x="1550020" y="387867"/>
                  </a:lnTo>
                  <a:lnTo>
                    <a:pt x="1574212" y="428058"/>
                  </a:lnTo>
                  <a:lnTo>
                    <a:pt x="1596179" y="469642"/>
                  </a:lnTo>
                  <a:lnTo>
                    <a:pt x="1615846" y="512532"/>
                  </a:lnTo>
                  <a:lnTo>
                    <a:pt x="1633141" y="556645"/>
                  </a:lnTo>
                  <a:lnTo>
                    <a:pt x="1647992" y="601896"/>
                  </a:lnTo>
                  <a:lnTo>
                    <a:pt x="1660324" y="648198"/>
                  </a:lnTo>
                  <a:lnTo>
                    <a:pt x="1670066" y="695468"/>
                  </a:lnTo>
                  <a:lnTo>
                    <a:pt x="841518" y="841518"/>
                  </a:lnTo>
                  <a:lnTo>
                    <a:pt x="570373" y="1637935"/>
                  </a:lnTo>
                  <a:close/>
                </a:path>
              </a:pathLst>
            </a:custGeom>
            <a:ln w="1905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 descr=""/>
            <p:cNvSpPr/>
            <p:nvPr/>
          </p:nvSpPr>
          <p:spPr>
            <a:xfrm>
              <a:off x="4209288" y="2141220"/>
              <a:ext cx="1732914" cy="1757680"/>
            </a:xfrm>
            <a:custGeom>
              <a:avLst/>
              <a:gdLst/>
              <a:ahLst/>
              <a:cxnLst/>
              <a:rect l="l" t="t" r="r" b="b"/>
              <a:pathLst>
                <a:path w="1732914" h="1757679">
                  <a:moveTo>
                    <a:pt x="1423415" y="1562100"/>
                  </a:moveTo>
                  <a:lnTo>
                    <a:pt x="1674876" y="1757172"/>
                  </a:lnTo>
                  <a:lnTo>
                    <a:pt x="1732788" y="1757172"/>
                  </a:lnTo>
                </a:path>
                <a:path w="1732914" h="1757679">
                  <a:moveTo>
                    <a:pt x="370332" y="251460"/>
                  </a:moveTo>
                  <a:lnTo>
                    <a:pt x="57912" y="0"/>
                  </a:lnTo>
                  <a:lnTo>
                    <a:pt x="0" y="0"/>
                  </a:lnTo>
                </a:path>
              </a:pathLst>
            </a:custGeom>
            <a:ln w="9525">
              <a:solidFill>
                <a:srgbClr val="8DC6FF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0" name="object 10" descr=""/>
          <p:cNvSpPr txBox="1"/>
          <p:nvPr/>
        </p:nvSpPr>
        <p:spPr>
          <a:xfrm>
            <a:off x="5949441" y="2159000"/>
            <a:ext cx="670560" cy="732790"/>
          </a:xfrm>
          <a:prstGeom prst="rect">
            <a:avLst/>
          </a:prstGeom>
        </p:spPr>
        <p:txBody>
          <a:bodyPr wrap="square" lIns="0" tIns="20320" rIns="0" bIns="0" rtlCol="0" vert="horz">
            <a:spAutoFit/>
          </a:bodyPr>
          <a:lstStyle/>
          <a:p>
            <a:pPr algn="ctr" marL="12700" marR="5080" indent="-3175">
              <a:lnSpc>
                <a:spcPct val="95600"/>
              </a:lnSpc>
              <a:spcBef>
                <a:spcPts val="160"/>
              </a:spcBef>
            </a:pPr>
            <a:r>
              <a:rPr dirty="0" sz="1200" spc="-20">
                <a:solidFill>
                  <a:srgbClr val="0A86FF"/>
                </a:solidFill>
                <a:latin typeface="Arial"/>
                <a:cs typeface="Arial"/>
              </a:rPr>
              <a:t>Non- </a:t>
            </a:r>
            <a:r>
              <a:rPr dirty="0" sz="1200" spc="-10">
                <a:solidFill>
                  <a:srgbClr val="0A86FF"/>
                </a:solidFill>
                <a:latin typeface="Arial"/>
                <a:cs typeface="Arial"/>
              </a:rPr>
              <a:t>binary </a:t>
            </a:r>
            <a:r>
              <a:rPr dirty="0" sz="1200">
                <a:solidFill>
                  <a:srgbClr val="0A86FF"/>
                </a:solidFill>
                <a:latin typeface="Arial"/>
                <a:cs typeface="Arial"/>
              </a:rPr>
              <a:t>and</a:t>
            </a:r>
            <a:r>
              <a:rPr dirty="0" sz="1200" spc="-20">
                <a:solidFill>
                  <a:srgbClr val="0A86FF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0A86FF"/>
                </a:solidFill>
                <a:latin typeface="Arial"/>
                <a:cs typeface="Arial"/>
              </a:rPr>
              <a:t>other </a:t>
            </a:r>
            <a:r>
              <a:rPr dirty="0" sz="1200" spc="-25">
                <a:solidFill>
                  <a:srgbClr val="0A86FF"/>
                </a:solidFill>
                <a:latin typeface="Arial"/>
                <a:cs typeface="Arial"/>
              </a:rPr>
              <a:t>2%</a:t>
            </a:r>
            <a:endParaRPr sz="1200">
              <a:latin typeface="Arial"/>
              <a:cs typeface="Arial"/>
            </a:endParaRPr>
          </a:p>
        </p:txBody>
      </p:sp>
      <p:sp>
        <p:nvSpPr>
          <p:cNvPr id="11" name="object 11" descr=""/>
          <p:cNvSpPr txBox="1"/>
          <p:nvPr/>
        </p:nvSpPr>
        <p:spPr>
          <a:xfrm>
            <a:off x="5948553" y="3763771"/>
            <a:ext cx="356235" cy="382270"/>
          </a:xfrm>
          <a:prstGeom prst="rect">
            <a:avLst/>
          </a:prstGeom>
        </p:spPr>
        <p:txBody>
          <a:bodyPr wrap="square" lIns="0" tIns="26034" rIns="0" bIns="0" rtlCol="0" vert="horz">
            <a:spAutoFit/>
          </a:bodyPr>
          <a:lstStyle/>
          <a:p>
            <a:pPr marL="24765" marR="5080" indent="-12700">
              <a:lnSpc>
                <a:spcPts val="1370"/>
              </a:lnSpc>
              <a:spcBef>
                <a:spcPts val="204"/>
              </a:spcBef>
            </a:pPr>
            <a:r>
              <a:rPr dirty="0" sz="1200" spc="-20">
                <a:solidFill>
                  <a:srgbClr val="0A86FF"/>
                </a:solidFill>
                <a:latin typeface="Arial"/>
                <a:cs typeface="Arial"/>
              </a:rPr>
              <a:t>Male </a:t>
            </a:r>
            <a:r>
              <a:rPr dirty="0" sz="1200" spc="-25">
                <a:solidFill>
                  <a:srgbClr val="0A86FF"/>
                </a:solidFill>
                <a:latin typeface="Arial"/>
                <a:cs typeface="Arial"/>
              </a:rPr>
              <a:t>31%</a:t>
            </a:r>
            <a:endParaRPr sz="1200">
              <a:latin typeface="Arial"/>
              <a:cs typeface="Arial"/>
            </a:endParaRPr>
          </a:p>
        </p:txBody>
      </p:sp>
      <p:sp>
        <p:nvSpPr>
          <p:cNvPr id="12" name="object 12" descr=""/>
          <p:cNvSpPr txBox="1"/>
          <p:nvPr/>
        </p:nvSpPr>
        <p:spPr>
          <a:xfrm>
            <a:off x="3669919" y="1977898"/>
            <a:ext cx="535305" cy="382270"/>
          </a:xfrm>
          <a:prstGeom prst="rect">
            <a:avLst/>
          </a:prstGeom>
        </p:spPr>
        <p:txBody>
          <a:bodyPr wrap="square" lIns="0" tIns="25400" rIns="0" bIns="0" rtlCol="0" vert="horz">
            <a:spAutoFit/>
          </a:bodyPr>
          <a:lstStyle/>
          <a:p>
            <a:pPr marL="114300" marR="5080" indent="-102235">
              <a:lnSpc>
                <a:spcPts val="1370"/>
              </a:lnSpc>
              <a:spcBef>
                <a:spcPts val="200"/>
              </a:spcBef>
            </a:pPr>
            <a:r>
              <a:rPr dirty="0" sz="1200" spc="-10">
                <a:solidFill>
                  <a:srgbClr val="0A86FF"/>
                </a:solidFill>
                <a:latin typeface="Arial"/>
                <a:cs typeface="Arial"/>
              </a:rPr>
              <a:t>Female </a:t>
            </a:r>
            <a:r>
              <a:rPr dirty="0" sz="1200" spc="-25">
                <a:solidFill>
                  <a:srgbClr val="0A86FF"/>
                </a:solidFill>
                <a:latin typeface="Arial"/>
                <a:cs typeface="Arial"/>
              </a:rPr>
              <a:t>67%</a:t>
            </a:r>
            <a:endParaRPr sz="1200">
              <a:latin typeface="Arial"/>
              <a:cs typeface="Arial"/>
            </a:endParaRPr>
          </a:p>
        </p:txBody>
      </p:sp>
      <p:grpSp>
        <p:nvGrpSpPr>
          <p:cNvPr id="13" name="object 13" descr=""/>
          <p:cNvGrpSpPr/>
          <p:nvPr/>
        </p:nvGrpSpPr>
        <p:grpSpPr>
          <a:xfrm>
            <a:off x="385572" y="2196083"/>
            <a:ext cx="3241675" cy="1651000"/>
            <a:chOff x="385572" y="2196083"/>
            <a:chExt cx="3241675" cy="1651000"/>
          </a:xfrm>
        </p:grpSpPr>
        <p:sp>
          <p:nvSpPr>
            <p:cNvPr id="14" name="object 14" descr=""/>
            <p:cNvSpPr/>
            <p:nvPr/>
          </p:nvSpPr>
          <p:spPr>
            <a:xfrm>
              <a:off x="475488" y="2196083"/>
              <a:ext cx="3061970" cy="1646555"/>
            </a:xfrm>
            <a:custGeom>
              <a:avLst/>
              <a:gdLst/>
              <a:ahLst/>
              <a:cxnLst/>
              <a:rect l="l" t="t" r="r" b="b"/>
              <a:pathLst>
                <a:path w="3061970" h="1646554">
                  <a:moveTo>
                    <a:pt x="359664" y="1601724"/>
                  </a:moveTo>
                  <a:lnTo>
                    <a:pt x="0" y="1601724"/>
                  </a:lnTo>
                  <a:lnTo>
                    <a:pt x="0" y="1645920"/>
                  </a:lnTo>
                  <a:lnTo>
                    <a:pt x="359664" y="1645920"/>
                  </a:lnTo>
                  <a:lnTo>
                    <a:pt x="359664" y="1601724"/>
                  </a:lnTo>
                  <a:close/>
                </a:path>
                <a:path w="3061970" h="1646554">
                  <a:moveTo>
                    <a:pt x="900684" y="1200912"/>
                  </a:moveTo>
                  <a:lnTo>
                    <a:pt x="539496" y="1200912"/>
                  </a:lnTo>
                  <a:lnTo>
                    <a:pt x="539496" y="1645920"/>
                  </a:lnTo>
                  <a:lnTo>
                    <a:pt x="900684" y="1645920"/>
                  </a:lnTo>
                  <a:lnTo>
                    <a:pt x="900684" y="1200912"/>
                  </a:lnTo>
                  <a:close/>
                </a:path>
                <a:path w="3061970" h="1646554">
                  <a:moveTo>
                    <a:pt x="1440180" y="577596"/>
                  </a:moveTo>
                  <a:lnTo>
                    <a:pt x="1080516" y="577596"/>
                  </a:lnTo>
                  <a:lnTo>
                    <a:pt x="1080516" y="1645920"/>
                  </a:lnTo>
                  <a:lnTo>
                    <a:pt x="1440180" y="1645920"/>
                  </a:lnTo>
                  <a:lnTo>
                    <a:pt x="1440180" y="577596"/>
                  </a:lnTo>
                  <a:close/>
                </a:path>
                <a:path w="3061970" h="1646554">
                  <a:moveTo>
                    <a:pt x="1981200" y="0"/>
                  </a:moveTo>
                  <a:lnTo>
                    <a:pt x="1620012" y="0"/>
                  </a:lnTo>
                  <a:lnTo>
                    <a:pt x="1620012" y="1645920"/>
                  </a:lnTo>
                  <a:lnTo>
                    <a:pt x="1981200" y="1645932"/>
                  </a:lnTo>
                  <a:lnTo>
                    <a:pt x="1981200" y="0"/>
                  </a:lnTo>
                  <a:close/>
                </a:path>
                <a:path w="3061970" h="1646554">
                  <a:moveTo>
                    <a:pt x="2520696" y="577596"/>
                  </a:moveTo>
                  <a:lnTo>
                    <a:pt x="2161032" y="577596"/>
                  </a:lnTo>
                  <a:lnTo>
                    <a:pt x="2161032" y="1645920"/>
                  </a:lnTo>
                  <a:lnTo>
                    <a:pt x="2520696" y="1645920"/>
                  </a:lnTo>
                  <a:lnTo>
                    <a:pt x="2520696" y="577596"/>
                  </a:lnTo>
                  <a:close/>
                </a:path>
                <a:path w="3061970" h="1646554">
                  <a:moveTo>
                    <a:pt x="3061716" y="1467612"/>
                  </a:moveTo>
                  <a:lnTo>
                    <a:pt x="2700528" y="1467612"/>
                  </a:lnTo>
                  <a:lnTo>
                    <a:pt x="2700528" y="1645920"/>
                  </a:lnTo>
                  <a:lnTo>
                    <a:pt x="3061716" y="1645920"/>
                  </a:lnTo>
                  <a:lnTo>
                    <a:pt x="3061716" y="1467612"/>
                  </a:lnTo>
                  <a:close/>
                </a:path>
              </a:pathLst>
            </a:custGeom>
            <a:solidFill>
              <a:srgbClr val="00A9CE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5" name="object 15" descr=""/>
            <p:cNvSpPr/>
            <p:nvPr/>
          </p:nvSpPr>
          <p:spPr>
            <a:xfrm>
              <a:off x="385572" y="3842004"/>
              <a:ext cx="3241675" cy="0"/>
            </a:xfrm>
            <a:custGeom>
              <a:avLst/>
              <a:gdLst/>
              <a:ahLst/>
              <a:cxnLst/>
              <a:rect l="l" t="t" r="r" b="b"/>
              <a:pathLst>
                <a:path w="3241675" h="0">
                  <a:moveTo>
                    <a:pt x="0" y="0"/>
                  </a:moveTo>
                  <a:lnTo>
                    <a:pt x="3241548" y="0"/>
                  </a:lnTo>
                </a:path>
              </a:pathLst>
            </a:custGeom>
            <a:ln w="9525">
              <a:solidFill>
                <a:srgbClr val="CEE7FF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6" name="object 16" descr=""/>
          <p:cNvSpPr txBox="1"/>
          <p:nvPr/>
        </p:nvSpPr>
        <p:spPr>
          <a:xfrm>
            <a:off x="531368" y="3544265"/>
            <a:ext cx="247015" cy="2089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5">
                <a:solidFill>
                  <a:srgbClr val="0A86FF"/>
                </a:solidFill>
                <a:latin typeface="Arial"/>
                <a:cs typeface="Arial"/>
              </a:rPr>
              <a:t>1%</a:t>
            </a:r>
            <a:endParaRPr sz="1200">
              <a:latin typeface="Arial"/>
              <a:cs typeface="Arial"/>
            </a:endParaRPr>
          </a:p>
        </p:txBody>
      </p:sp>
      <p:sp>
        <p:nvSpPr>
          <p:cNvPr id="17" name="object 17" descr=""/>
          <p:cNvSpPr txBox="1"/>
          <p:nvPr/>
        </p:nvSpPr>
        <p:spPr>
          <a:xfrm>
            <a:off x="1029106" y="3143834"/>
            <a:ext cx="332740" cy="2089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5">
                <a:solidFill>
                  <a:srgbClr val="0A86FF"/>
                </a:solidFill>
                <a:latin typeface="Arial"/>
                <a:cs typeface="Arial"/>
              </a:rPr>
              <a:t>10%</a:t>
            </a:r>
            <a:endParaRPr sz="1200">
              <a:latin typeface="Arial"/>
              <a:cs typeface="Arial"/>
            </a:endParaRPr>
          </a:p>
        </p:txBody>
      </p:sp>
      <p:sp>
        <p:nvSpPr>
          <p:cNvPr id="18" name="object 18" descr=""/>
          <p:cNvSpPr txBox="1"/>
          <p:nvPr/>
        </p:nvSpPr>
        <p:spPr>
          <a:xfrm>
            <a:off x="1569466" y="2521076"/>
            <a:ext cx="33274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5">
                <a:solidFill>
                  <a:srgbClr val="0A86FF"/>
                </a:solidFill>
                <a:latin typeface="Arial"/>
                <a:cs typeface="Arial"/>
              </a:rPr>
              <a:t>24%</a:t>
            </a:r>
            <a:endParaRPr sz="1200">
              <a:latin typeface="Arial"/>
              <a:cs typeface="Arial"/>
            </a:endParaRPr>
          </a:p>
        </p:txBody>
      </p:sp>
      <p:sp>
        <p:nvSpPr>
          <p:cNvPr id="19" name="object 19" descr=""/>
          <p:cNvSpPr txBox="1"/>
          <p:nvPr/>
        </p:nvSpPr>
        <p:spPr>
          <a:xfrm>
            <a:off x="2109597" y="1942592"/>
            <a:ext cx="33274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5">
                <a:solidFill>
                  <a:srgbClr val="0A86FF"/>
                </a:solidFill>
                <a:latin typeface="Arial"/>
                <a:cs typeface="Arial"/>
              </a:rPr>
              <a:t>37%</a:t>
            </a:r>
            <a:endParaRPr sz="1200">
              <a:latin typeface="Arial"/>
              <a:cs typeface="Arial"/>
            </a:endParaRPr>
          </a:p>
        </p:txBody>
      </p:sp>
      <p:sp>
        <p:nvSpPr>
          <p:cNvPr id="20" name="object 20" descr=""/>
          <p:cNvSpPr txBox="1"/>
          <p:nvPr/>
        </p:nvSpPr>
        <p:spPr>
          <a:xfrm>
            <a:off x="2649982" y="2521076"/>
            <a:ext cx="33274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5">
                <a:solidFill>
                  <a:srgbClr val="0A86FF"/>
                </a:solidFill>
                <a:latin typeface="Arial"/>
                <a:cs typeface="Arial"/>
              </a:rPr>
              <a:t>24%</a:t>
            </a:r>
            <a:endParaRPr sz="1200">
              <a:latin typeface="Arial"/>
              <a:cs typeface="Arial"/>
            </a:endParaRPr>
          </a:p>
        </p:txBody>
      </p:sp>
      <p:sp>
        <p:nvSpPr>
          <p:cNvPr id="21" name="object 21" descr=""/>
          <p:cNvSpPr txBox="1"/>
          <p:nvPr/>
        </p:nvSpPr>
        <p:spPr>
          <a:xfrm>
            <a:off x="3233166" y="3410788"/>
            <a:ext cx="247015" cy="2089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5">
                <a:solidFill>
                  <a:srgbClr val="0A86FF"/>
                </a:solidFill>
                <a:latin typeface="Arial"/>
                <a:cs typeface="Arial"/>
              </a:rPr>
              <a:t>4%</a:t>
            </a:r>
            <a:endParaRPr sz="1200">
              <a:latin typeface="Arial"/>
              <a:cs typeface="Arial"/>
            </a:endParaRPr>
          </a:p>
        </p:txBody>
      </p:sp>
      <p:sp>
        <p:nvSpPr>
          <p:cNvPr id="22" name="object 22" descr=""/>
          <p:cNvSpPr txBox="1"/>
          <p:nvPr/>
        </p:nvSpPr>
        <p:spPr>
          <a:xfrm>
            <a:off x="448157" y="3907028"/>
            <a:ext cx="317373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552450" algn="l"/>
                <a:tab pos="1092835" algn="l"/>
                <a:tab pos="1633220" algn="l"/>
                <a:tab pos="2174240" algn="l"/>
              </a:tabLst>
            </a:pPr>
            <a:r>
              <a:rPr dirty="0" sz="1200" spc="-10">
                <a:solidFill>
                  <a:srgbClr val="2B96FF"/>
                </a:solidFill>
                <a:latin typeface="Arial"/>
                <a:cs typeface="Arial"/>
              </a:rPr>
              <a:t>16-</a:t>
            </a:r>
            <a:r>
              <a:rPr dirty="0" sz="1200" spc="-25">
                <a:solidFill>
                  <a:srgbClr val="2B96FF"/>
                </a:solidFill>
                <a:latin typeface="Arial"/>
                <a:cs typeface="Arial"/>
              </a:rPr>
              <a:t>20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	</a:t>
            </a:r>
            <a:r>
              <a:rPr dirty="0" sz="1200" spc="-10">
                <a:solidFill>
                  <a:srgbClr val="2B96FF"/>
                </a:solidFill>
                <a:latin typeface="Arial"/>
                <a:cs typeface="Arial"/>
              </a:rPr>
              <a:t>21-</a:t>
            </a:r>
            <a:r>
              <a:rPr dirty="0" sz="1200" spc="-25">
                <a:solidFill>
                  <a:srgbClr val="2B96FF"/>
                </a:solidFill>
                <a:latin typeface="Arial"/>
                <a:cs typeface="Arial"/>
              </a:rPr>
              <a:t>30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	</a:t>
            </a:r>
            <a:r>
              <a:rPr dirty="0" sz="1200" spc="-10">
                <a:solidFill>
                  <a:srgbClr val="2B96FF"/>
                </a:solidFill>
                <a:latin typeface="Arial"/>
                <a:cs typeface="Arial"/>
              </a:rPr>
              <a:t>31-</a:t>
            </a:r>
            <a:r>
              <a:rPr dirty="0" sz="1200" spc="-25">
                <a:solidFill>
                  <a:srgbClr val="2B96FF"/>
                </a:solidFill>
                <a:latin typeface="Arial"/>
                <a:cs typeface="Arial"/>
              </a:rPr>
              <a:t>40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	</a:t>
            </a:r>
            <a:r>
              <a:rPr dirty="0" sz="1200" spc="-10">
                <a:solidFill>
                  <a:srgbClr val="2B96FF"/>
                </a:solidFill>
                <a:latin typeface="Arial"/>
                <a:cs typeface="Arial"/>
              </a:rPr>
              <a:t>41-</a:t>
            </a:r>
            <a:r>
              <a:rPr dirty="0" sz="1200" spc="-25">
                <a:solidFill>
                  <a:srgbClr val="2B96FF"/>
                </a:solidFill>
                <a:latin typeface="Arial"/>
                <a:cs typeface="Arial"/>
              </a:rPr>
              <a:t>50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	</a:t>
            </a:r>
            <a:r>
              <a:rPr dirty="0" sz="1200" spc="-10">
                <a:solidFill>
                  <a:srgbClr val="2B96FF"/>
                </a:solidFill>
                <a:latin typeface="Arial"/>
                <a:cs typeface="Arial"/>
              </a:rPr>
              <a:t>51-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65</a:t>
            </a:r>
            <a:r>
              <a:rPr dirty="0" sz="1200" spc="375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66+</a:t>
            </a:r>
            <a:r>
              <a:rPr dirty="0" sz="1200" spc="-15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 spc="-25">
                <a:solidFill>
                  <a:srgbClr val="2B96FF"/>
                </a:solidFill>
                <a:latin typeface="Arial"/>
                <a:cs typeface="Arial"/>
              </a:rPr>
              <a:t>yrs</a:t>
            </a:r>
            <a:endParaRPr sz="1200">
              <a:latin typeface="Arial"/>
              <a:cs typeface="Arial"/>
            </a:endParaRPr>
          </a:p>
        </p:txBody>
      </p:sp>
      <p:sp>
        <p:nvSpPr>
          <p:cNvPr id="23" name="object 23" descr=""/>
          <p:cNvSpPr txBox="1"/>
          <p:nvPr/>
        </p:nvSpPr>
        <p:spPr>
          <a:xfrm>
            <a:off x="347268" y="978535"/>
            <a:ext cx="6124575" cy="708025"/>
          </a:xfrm>
          <a:prstGeom prst="rect">
            <a:avLst/>
          </a:prstGeom>
        </p:spPr>
        <p:txBody>
          <a:bodyPr wrap="square" lIns="0" tIns="39370" rIns="0" bIns="0" rtlCol="0" vert="horz">
            <a:spAutoFit/>
          </a:bodyPr>
          <a:lstStyle/>
          <a:p>
            <a:pPr marL="12700" marR="5080">
              <a:lnSpc>
                <a:spcPts val="1730"/>
              </a:lnSpc>
              <a:spcBef>
                <a:spcPts val="310"/>
              </a:spcBef>
            </a:pPr>
            <a:r>
              <a:rPr dirty="0" sz="1600">
                <a:solidFill>
                  <a:srgbClr val="314144"/>
                </a:solidFill>
                <a:latin typeface="Arial"/>
                <a:cs typeface="Arial"/>
              </a:rPr>
              <a:t>The</a:t>
            </a:r>
            <a:r>
              <a:rPr dirty="0" sz="1600" spc="-4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314144"/>
                </a:solidFill>
                <a:latin typeface="Arial"/>
                <a:cs typeface="Arial"/>
              </a:rPr>
              <a:t>age,</a:t>
            </a:r>
            <a:r>
              <a:rPr dirty="0" sz="1600" spc="-3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314144"/>
                </a:solidFill>
                <a:latin typeface="Arial"/>
                <a:cs typeface="Arial"/>
              </a:rPr>
              <a:t>gender</a:t>
            </a:r>
            <a:r>
              <a:rPr dirty="0" sz="1600" spc="-4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314144"/>
                </a:solidFill>
                <a:latin typeface="Arial"/>
                <a:cs typeface="Arial"/>
              </a:rPr>
              <a:t>and</a:t>
            </a:r>
            <a:r>
              <a:rPr dirty="0" sz="1600" spc="-5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314144"/>
                </a:solidFill>
                <a:latin typeface="Arial"/>
                <a:cs typeface="Arial"/>
              </a:rPr>
              <a:t>ethnicity</a:t>
            </a:r>
            <a:r>
              <a:rPr dirty="0" sz="1600" spc="-5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314144"/>
                </a:solidFill>
                <a:latin typeface="Arial"/>
                <a:cs typeface="Arial"/>
              </a:rPr>
              <a:t>profile</a:t>
            </a:r>
            <a:r>
              <a:rPr dirty="0" sz="1600" spc="-5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314144"/>
                </a:solidFill>
                <a:latin typeface="Arial"/>
                <a:cs typeface="Arial"/>
              </a:rPr>
              <a:t>of</a:t>
            </a:r>
            <a:r>
              <a:rPr dirty="0" sz="1600" spc="-3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314144"/>
                </a:solidFill>
                <a:latin typeface="Arial"/>
                <a:cs typeface="Arial"/>
              </a:rPr>
              <a:t>the</a:t>
            </a:r>
            <a:r>
              <a:rPr dirty="0" sz="1600" spc="-1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314144"/>
                </a:solidFill>
                <a:latin typeface="Arial"/>
                <a:cs typeface="Arial"/>
              </a:rPr>
              <a:t>286</a:t>
            </a:r>
            <a:r>
              <a:rPr dirty="0" sz="1600" spc="-4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314144"/>
                </a:solidFill>
                <a:latin typeface="Arial"/>
                <a:cs typeface="Arial"/>
              </a:rPr>
              <a:t>people</a:t>
            </a:r>
            <a:r>
              <a:rPr dirty="0" sz="1600" spc="-5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314144"/>
                </a:solidFill>
                <a:latin typeface="Arial"/>
                <a:cs typeface="Arial"/>
              </a:rPr>
              <a:t>who</a:t>
            </a:r>
            <a:r>
              <a:rPr dirty="0" sz="1600" spc="-4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600" spc="-20">
                <a:solidFill>
                  <a:srgbClr val="314144"/>
                </a:solidFill>
                <a:latin typeface="Arial"/>
                <a:cs typeface="Arial"/>
              </a:rPr>
              <a:t>took </a:t>
            </a:r>
            <a:r>
              <a:rPr dirty="0" sz="1600">
                <a:solidFill>
                  <a:srgbClr val="314144"/>
                </a:solidFill>
                <a:latin typeface="Arial"/>
                <a:cs typeface="Arial"/>
              </a:rPr>
              <a:t>part</a:t>
            </a:r>
            <a:r>
              <a:rPr dirty="0" sz="1600" spc="-3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314144"/>
                </a:solidFill>
                <a:latin typeface="Arial"/>
                <a:cs typeface="Arial"/>
              </a:rPr>
              <a:t>in</a:t>
            </a:r>
            <a:r>
              <a:rPr dirty="0" sz="1600" spc="-5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314144"/>
                </a:solidFill>
                <a:latin typeface="Arial"/>
                <a:cs typeface="Arial"/>
              </a:rPr>
              <a:t>North</a:t>
            </a:r>
            <a:r>
              <a:rPr dirty="0" sz="1600" spc="-1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314144"/>
                </a:solidFill>
                <a:latin typeface="Arial"/>
                <a:cs typeface="Arial"/>
              </a:rPr>
              <a:t>East</a:t>
            </a:r>
            <a:r>
              <a:rPr dirty="0" sz="1600" spc="-4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314144"/>
                </a:solidFill>
                <a:latin typeface="Arial"/>
                <a:cs typeface="Arial"/>
              </a:rPr>
              <a:t>London</a:t>
            </a:r>
            <a:r>
              <a:rPr dirty="0" sz="1600" spc="-4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314144"/>
                </a:solidFill>
                <a:latin typeface="Arial"/>
                <a:cs typeface="Arial"/>
              </a:rPr>
              <a:t>was</a:t>
            </a:r>
            <a:r>
              <a:rPr dirty="0" sz="1600" spc="-3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314144"/>
                </a:solidFill>
                <a:latin typeface="Arial"/>
                <a:cs typeface="Arial"/>
              </a:rPr>
              <a:t>broadly</a:t>
            </a:r>
            <a:r>
              <a:rPr dirty="0" sz="1600" spc="-4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314144"/>
                </a:solidFill>
                <a:latin typeface="Arial"/>
                <a:cs typeface="Arial"/>
              </a:rPr>
              <a:t>representative</a:t>
            </a:r>
            <a:r>
              <a:rPr dirty="0" sz="1600" spc="-2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314144"/>
                </a:solidFill>
                <a:latin typeface="Arial"/>
                <a:cs typeface="Arial"/>
              </a:rPr>
              <a:t>of</a:t>
            </a:r>
            <a:r>
              <a:rPr dirty="0" sz="1600" spc="-4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314144"/>
                </a:solidFill>
                <a:latin typeface="Arial"/>
                <a:cs typeface="Arial"/>
              </a:rPr>
              <a:t>the</a:t>
            </a:r>
            <a:r>
              <a:rPr dirty="0" sz="1600" spc="-3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600" spc="-10">
                <a:solidFill>
                  <a:srgbClr val="314144"/>
                </a:solidFill>
                <a:latin typeface="Arial"/>
                <a:cs typeface="Arial"/>
              </a:rPr>
              <a:t>primary </a:t>
            </a:r>
            <a:r>
              <a:rPr dirty="0" sz="1600">
                <a:solidFill>
                  <a:srgbClr val="314144"/>
                </a:solidFill>
                <a:latin typeface="Arial"/>
                <a:cs typeface="Arial"/>
              </a:rPr>
              <a:t>care</a:t>
            </a:r>
            <a:r>
              <a:rPr dirty="0" sz="1600" spc="-4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314144"/>
                </a:solidFill>
                <a:latin typeface="Arial"/>
                <a:cs typeface="Arial"/>
              </a:rPr>
              <a:t>workforce</a:t>
            </a:r>
            <a:r>
              <a:rPr dirty="0" sz="1600" spc="-2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314144"/>
                </a:solidFill>
                <a:latin typeface="Arial"/>
                <a:cs typeface="Arial"/>
              </a:rPr>
              <a:t>in</a:t>
            </a:r>
            <a:r>
              <a:rPr dirty="0" sz="1600" spc="-5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314144"/>
                </a:solidFill>
                <a:latin typeface="Arial"/>
                <a:cs typeface="Arial"/>
              </a:rPr>
              <a:t>the</a:t>
            </a:r>
            <a:r>
              <a:rPr dirty="0" sz="1600" spc="-4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600" spc="-10">
                <a:solidFill>
                  <a:srgbClr val="314144"/>
                </a:solidFill>
                <a:latin typeface="Arial"/>
                <a:cs typeface="Arial"/>
              </a:rPr>
              <a:t>area.</a:t>
            </a:r>
            <a:endParaRPr sz="1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47268" y="305815"/>
            <a:ext cx="6055995" cy="513715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Who</a:t>
            </a:r>
            <a:r>
              <a:rPr dirty="0" spc="-30"/>
              <a:t> </a:t>
            </a:r>
            <a:r>
              <a:rPr dirty="0"/>
              <a:t>shared</a:t>
            </a:r>
            <a:r>
              <a:rPr dirty="0" spc="-35"/>
              <a:t> </a:t>
            </a:r>
            <a:r>
              <a:rPr dirty="0"/>
              <a:t>their</a:t>
            </a:r>
            <a:r>
              <a:rPr dirty="0" spc="-30"/>
              <a:t> </a:t>
            </a:r>
            <a:r>
              <a:rPr dirty="0" spc="-10"/>
              <a:t>experiences?</a:t>
            </a:r>
          </a:p>
        </p:txBody>
      </p:sp>
      <p:grpSp>
        <p:nvGrpSpPr>
          <p:cNvPr id="3" name="object 3" descr=""/>
          <p:cNvGrpSpPr/>
          <p:nvPr/>
        </p:nvGrpSpPr>
        <p:grpSpPr>
          <a:xfrm>
            <a:off x="2616707" y="1048321"/>
            <a:ext cx="3305175" cy="3338195"/>
            <a:chOff x="2616707" y="1048321"/>
            <a:chExt cx="3305175" cy="3338195"/>
          </a:xfrm>
        </p:grpSpPr>
        <p:sp>
          <p:nvSpPr>
            <p:cNvPr id="4" name="object 4" descr=""/>
            <p:cNvSpPr/>
            <p:nvPr/>
          </p:nvSpPr>
          <p:spPr>
            <a:xfrm>
              <a:off x="2663190" y="1096517"/>
              <a:ext cx="3258820" cy="3243580"/>
            </a:xfrm>
            <a:custGeom>
              <a:avLst/>
              <a:gdLst/>
              <a:ahLst/>
              <a:cxnLst/>
              <a:rect l="l" t="t" r="r" b="b"/>
              <a:pathLst>
                <a:path w="3258820" h="3243579">
                  <a:moveTo>
                    <a:pt x="124968" y="2304288"/>
                  </a:moveTo>
                  <a:lnTo>
                    <a:pt x="0" y="2304288"/>
                  </a:lnTo>
                  <a:lnTo>
                    <a:pt x="0" y="2474976"/>
                  </a:lnTo>
                  <a:lnTo>
                    <a:pt x="124968" y="2474976"/>
                  </a:lnTo>
                  <a:lnTo>
                    <a:pt x="124968" y="2304288"/>
                  </a:lnTo>
                  <a:close/>
                </a:path>
                <a:path w="3258820" h="3243579">
                  <a:moveTo>
                    <a:pt x="124968" y="768096"/>
                  </a:moveTo>
                  <a:lnTo>
                    <a:pt x="0" y="768096"/>
                  </a:lnTo>
                  <a:lnTo>
                    <a:pt x="0" y="938784"/>
                  </a:lnTo>
                  <a:lnTo>
                    <a:pt x="124968" y="938784"/>
                  </a:lnTo>
                  <a:lnTo>
                    <a:pt x="124968" y="768096"/>
                  </a:lnTo>
                  <a:close/>
                </a:path>
                <a:path w="3258820" h="3243579">
                  <a:moveTo>
                    <a:pt x="501396" y="1024128"/>
                  </a:moveTo>
                  <a:lnTo>
                    <a:pt x="0" y="1024128"/>
                  </a:lnTo>
                  <a:lnTo>
                    <a:pt x="0" y="1194816"/>
                  </a:lnTo>
                  <a:lnTo>
                    <a:pt x="501396" y="1194816"/>
                  </a:lnTo>
                  <a:lnTo>
                    <a:pt x="501396" y="1024128"/>
                  </a:lnTo>
                  <a:close/>
                </a:path>
                <a:path w="3258820" h="3243579">
                  <a:moveTo>
                    <a:pt x="626351" y="2560320"/>
                  </a:moveTo>
                  <a:lnTo>
                    <a:pt x="0" y="2560320"/>
                  </a:lnTo>
                  <a:lnTo>
                    <a:pt x="0" y="2731008"/>
                  </a:lnTo>
                  <a:lnTo>
                    <a:pt x="626351" y="2731008"/>
                  </a:lnTo>
                  <a:lnTo>
                    <a:pt x="626351" y="2560320"/>
                  </a:lnTo>
                  <a:close/>
                </a:path>
                <a:path w="3258820" h="3243579">
                  <a:moveTo>
                    <a:pt x="626351" y="1536192"/>
                  </a:moveTo>
                  <a:lnTo>
                    <a:pt x="0" y="1536192"/>
                  </a:lnTo>
                  <a:lnTo>
                    <a:pt x="0" y="1706880"/>
                  </a:lnTo>
                  <a:lnTo>
                    <a:pt x="626351" y="1706880"/>
                  </a:lnTo>
                  <a:lnTo>
                    <a:pt x="626351" y="1536192"/>
                  </a:lnTo>
                  <a:close/>
                </a:path>
                <a:path w="3258820" h="3243579">
                  <a:moveTo>
                    <a:pt x="752856" y="1280160"/>
                  </a:moveTo>
                  <a:lnTo>
                    <a:pt x="0" y="1280160"/>
                  </a:lnTo>
                  <a:lnTo>
                    <a:pt x="0" y="1450848"/>
                  </a:lnTo>
                  <a:lnTo>
                    <a:pt x="752856" y="1450848"/>
                  </a:lnTo>
                  <a:lnTo>
                    <a:pt x="752856" y="1280160"/>
                  </a:lnTo>
                  <a:close/>
                </a:path>
                <a:path w="3258820" h="3243579">
                  <a:moveTo>
                    <a:pt x="877824" y="3072384"/>
                  </a:moveTo>
                  <a:lnTo>
                    <a:pt x="0" y="3072384"/>
                  </a:lnTo>
                  <a:lnTo>
                    <a:pt x="0" y="3243072"/>
                  </a:lnTo>
                  <a:lnTo>
                    <a:pt x="877824" y="3243072"/>
                  </a:lnTo>
                  <a:lnTo>
                    <a:pt x="877824" y="3072384"/>
                  </a:lnTo>
                  <a:close/>
                </a:path>
                <a:path w="3258820" h="3243579">
                  <a:moveTo>
                    <a:pt x="1379220" y="512064"/>
                  </a:moveTo>
                  <a:lnTo>
                    <a:pt x="0" y="512064"/>
                  </a:lnTo>
                  <a:lnTo>
                    <a:pt x="0" y="682752"/>
                  </a:lnTo>
                  <a:lnTo>
                    <a:pt x="1379220" y="682752"/>
                  </a:lnTo>
                  <a:lnTo>
                    <a:pt x="1379220" y="512064"/>
                  </a:lnTo>
                  <a:close/>
                </a:path>
                <a:path w="3258820" h="3243579">
                  <a:moveTo>
                    <a:pt x="1504188" y="256032"/>
                  </a:moveTo>
                  <a:lnTo>
                    <a:pt x="0" y="256032"/>
                  </a:lnTo>
                  <a:lnTo>
                    <a:pt x="0" y="426720"/>
                  </a:lnTo>
                  <a:lnTo>
                    <a:pt x="1504188" y="426720"/>
                  </a:lnTo>
                  <a:lnTo>
                    <a:pt x="1504188" y="256032"/>
                  </a:lnTo>
                  <a:close/>
                </a:path>
                <a:path w="3258820" h="3243579">
                  <a:moveTo>
                    <a:pt x="2883408" y="0"/>
                  </a:moveTo>
                  <a:lnTo>
                    <a:pt x="0" y="0"/>
                  </a:lnTo>
                  <a:lnTo>
                    <a:pt x="0" y="170688"/>
                  </a:lnTo>
                  <a:lnTo>
                    <a:pt x="2883408" y="170688"/>
                  </a:lnTo>
                  <a:lnTo>
                    <a:pt x="2883408" y="0"/>
                  </a:lnTo>
                  <a:close/>
                </a:path>
                <a:path w="3258820" h="3243579">
                  <a:moveTo>
                    <a:pt x="3258312" y="2048256"/>
                  </a:moveTo>
                  <a:lnTo>
                    <a:pt x="0" y="2048256"/>
                  </a:lnTo>
                  <a:lnTo>
                    <a:pt x="0" y="2218944"/>
                  </a:lnTo>
                  <a:lnTo>
                    <a:pt x="3258312" y="2218944"/>
                  </a:lnTo>
                  <a:lnTo>
                    <a:pt x="3258312" y="2048256"/>
                  </a:lnTo>
                  <a:close/>
                </a:path>
              </a:pathLst>
            </a:custGeom>
            <a:solidFill>
              <a:srgbClr val="AD2373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 descr=""/>
            <p:cNvSpPr/>
            <p:nvPr/>
          </p:nvSpPr>
          <p:spPr>
            <a:xfrm>
              <a:off x="2616707" y="1053083"/>
              <a:ext cx="47625" cy="3328670"/>
            </a:xfrm>
            <a:custGeom>
              <a:avLst/>
              <a:gdLst/>
              <a:ahLst/>
              <a:cxnLst/>
              <a:rect l="l" t="t" r="r" b="b"/>
              <a:pathLst>
                <a:path w="47625" h="3328670">
                  <a:moveTo>
                    <a:pt x="47243" y="3328416"/>
                  </a:moveTo>
                  <a:lnTo>
                    <a:pt x="47243" y="0"/>
                  </a:lnTo>
                </a:path>
                <a:path w="47625" h="3328670">
                  <a:moveTo>
                    <a:pt x="0" y="3328416"/>
                  </a:moveTo>
                  <a:lnTo>
                    <a:pt x="47243" y="3328416"/>
                  </a:lnTo>
                </a:path>
                <a:path w="47625" h="3328670">
                  <a:moveTo>
                    <a:pt x="0" y="3072384"/>
                  </a:moveTo>
                  <a:lnTo>
                    <a:pt x="47243" y="3072384"/>
                  </a:lnTo>
                </a:path>
                <a:path w="47625" h="3328670">
                  <a:moveTo>
                    <a:pt x="0" y="2816352"/>
                  </a:moveTo>
                  <a:lnTo>
                    <a:pt x="47243" y="2816352"/>
                  </a:lnTo>
                </a:path>
                <a:path w="47625" h="3328670">
                  <a:moveTo>
                    <a:pt x="0" y="2560319"/>
                  </a:moveTo>
                  <a:lnTo>
                    <a:pt x="47243" y="2560319"/>
                  </a:lnTo>
                </a:path>
                <a:path w="47625" h="3328670">
                  <a:moveTo>
                    <a:pt x="0" y="2304288"/>
                  </a:moveTo>
                  <a:lnTo>
                    <a:pt x="47243" y="2304288"/>
                  </a:lnTo>
                </a:path>
                <a:path w="47625" h="3328670">
                  <a:moveTo>
                    <a:pt x="0" y="2048255"/>
                  </a:moveTo>
                  <a:lnTo>
                    <a:pt x="47243" y="2048255"/>
                  </a:lnTo>
                </a:path>
                <a:path w="47625" h="3328670">
                  <a:moveTo>
                    <a:pt x="0" y="1792223"/>
                  </a:moveTo>
                  <a:lnTo>
                    <a:pt x="47243" y="1792223"/>
                  </a:lnTo>
                </a:path>
                <a:path w="47625" h="3328670">
                  <a:moveTo>
                    <a:pt x="0" y="1536191"/>
                  </a:moveTo>
                  <a:lnTo>
                    <a:pt x="47243" y="1536191"/>
                  </a:lnTo>
                </a:path>
                <a:path w="47625" h="3328670">
                  <a:moveTo>
                    <a:pt x="0" y="1280159"/>
                  </a:moveTo>
                  <a:lnTo>
                    <a:pt x="47243" y="1280159"/>
                  </a:lnTo>
                </a:path>
                <a:path w="47625" h="3328670">
                  <a:moveTo>
                    <a:pt x="0" y="1024127"/>
                  </a:moveTo>
                  <a:lnTo>
                    <a:pt x="47243" y="1024127"/>
                  </a:lnTo>
                </a:path>
                <a:path w="47625" h="3328670">
                  <a:moveTo>
                    <a:pt x="0" y="768095"/>
                  </a:moveTo>
                  <a:lnTo>
                    <a:pt x="47243" y="768095"/>
                  </a:lnTo>
                </a:path>
                <a:path w="47625" h="3328670">
                  <a:moveTo>
                    <a:pt x="0" y="512063"/>
                  </a:moveTo>
                  <a:lnTo>
                    <a:pt x="47243" y="512063"/>
                  </a:lnTo>
                </a:path>
                <a:path w="47625" h="3328670">
                  <a:moveTo>
                    <a:pt x="0" y="256031"/>
                  </a:moveTo>
                  <a:lnTo>
                    <a:pt x="47243" y="256031"/>
                  </a:lnTo>
                </a:path>
                <a:path w="47625" h="3328670">
                  <a:moveTo>
                    <a:pt x="0" y="0"/>
                  </a:moveTo>
                  <a:lnTo>
                    <a:pt x="47243" y="0"/>
                  </a:lnTo>
                </a:path>
              </a:pathLst>
            </a:custGeom>
            <a:ln w="9525">
              <a:solidFill>
                <a:srgbClr val="CEE7FF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6" name="object 6" descr=""/>
          <p:cNvSpPr txBox="1"/>
          <p:nvPr/>
        </p:nvSpPr>
        <p:spPr>
          <a:xfrm>
            <a:off x="3604005" y="4145991"/>
            <a:ext cx="24701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5">
                <a:solidFill>
                  <a:srgbClr val="0A86FF"/>
                </a:solidFill>
                <a:latin typeface="Arial"/>
                <a:cs typeface="Arial"/>
              </a:rPr>
              <a:t>7%</a:t>
            </a:r>
            <a:endParaRPr sz="1200">
              <a:latin typeface="Arial"/>
              <a:cs typeface="Arial"/>
            </a:endParaRPr>
          </a:p>
        </p:txBody>
      </p:sp>
      <p:sp>
        <p:nvSpPr>
          <p:cNvPr id="7" name="object 7" descr=""/>
          <p:cNvSpPr txBox="1"/>
          <p:nvPr/>
        </p:nvSpPr>
        <p:spPr>
          <a:xfrm>
            <a:off x="2726182" y="3889959"/>
            <a:ext cx="24765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5">
                <a:solidFill>
                  <a:srgbClr val="0A86FF"/>
                </a:solidFill>
                <a:latin typeface="Arial"/>
                <a:cs typeface="Arial"/>
              </a:rPr>
              <a:t>0%</a:t>
            </a:r>
            <a:endParaRPr sz="1200">
              <a:latin typeface="Arial"/>
              <a:cs typeface="Arial"/>
            </a:endParaRPr>
          </a:p>
        </p:txBody>
      </p:sp>
      <p:sp>
        <p:nvSpPr>
          <p:cNvPr id="8" name="object 8" descr=""/>
          <p:cNvSpPr txBox="1"/>
          <p:nvPr/>
        </p:nvSpPr>
        <p:spPr>
          <a:xfrm>
            <a:off x="3353180" y="3633978"/>
            <a:ext cx="24701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5">
                <a:solidFill>
                  <a:srgbClr val="0A86FF"/>
                </a:solidFill>
                <a:latin typeface="Arial"/>
                <a:cs typeface="Arial"/>
              </a:rPr>
              <a:t>5%</a:t>
            </a:r>
            <a:endParaRPr sz="1200">
              <a:latin typeface="Arial"/>
              <a:cs typeface="Arial"/>
            </a:endParaRPr>
          </a:p>
        </p:txBody>
      </p:sp>
      <p:sp>
        <p:nvSpPr>
          <p:cNvPr id="9" name="object 9" descr=""/>
          <p:cNvSpPr txBox="1"/>
          <p:nvPr/>
        </p:nvSpPr>
        <p:spPr>
          <a:xfrm>
            <a:off x="2851785" y="3377565"/>
            <a:ext cx="24701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5">
                <a:solidFill>
                  <a:srgbClr val="0A86FF"/>
                </a:solidFill>
                <a:latin typeface="Arial"/>
                <a:cs typeface="Arial"/>
              </a:rPr>
              <a:t>1%</a:t>
            </a:r>
            <a:endParaRPr sz="1200">
              <a:latin typeface="Arial"/>
              <a:cs typeface="Arial"/>
            </a:endParaRPr>
          </a:p>
        </p:txBody>
      </p:sp>
      <p:sp>
        <p:nvSpPr>
          <p:cNvPr id="10" name="object 10" descr=""/>
          <p:cNvSpPr txBox="1"/>
          <p:nvPr/>
        </p:nvSpPr>
        <p:spPr>
          <a:xfrm>
            <a:off x="5985764" y="3121532"/>
            <a:ext cx="33274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5">
                <a:solidFill>
                  <a:srgbClr val="0A86FF"/>
                </a:solidFill>
                <a:latin typeface="Arial"/>
                <a:cs typeface="Arial"/>
              </a:rPr>
              <a:t>26%</a:t>
            </a:r>
            <a:endParaRPr sz="1200">
              <a:latin typeface="Arial"/>
              <a:cs typeface="Arial"/>
            </a:endParaRPr>
          </a:p>
        </p:txBody>
      </p:sp>
      <p:sp>
        <p:nvSpPr>
          <p:cNvPr id="11" name="object 11" descr=""/>
          <p:cNvSpPr txBox="1"/>
          <p:nvPr/>
        </p:nvSpPr>
        <p:spPr>
          <a:xfrm>
            <a:off x="2726182" y="2865501"/>
            <a:ext cx="24765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5">
                <a:solidFill>
                  <a:srgbClr val="0A86FF"/>
                </a:solidFill>
                <a:latin typeface="Arial"/>
                <a:cs typeface="Arial"/>
              </a:rPr>
              <a:t>0%</a:t>
            </a:r>
            <a:endParaRPr sz="1200">
              <a:latin typeface="Arial"/>
              <a:cs typeface="Arial"/>
            </a:endParaRPr>
          </a:p>
        </p:txBody>
      </p:sp>
      <p:sp>
        <p:nvSpPr>
          <p:cNvPr id="12" name="object 12" descr=""/>
          <p:cNvSpPr txBox="1"/>
          <p:nvPr/>
        </p:nvSpPr>
        <p:spPr>
          <a:xfrm>
            <a:off x="3353180" y="2608910"/>
            <a:ext cx="247015" cy="2089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5">
                <a:solidFill>
                  <a:srgbClr val="0A86FF"/>
                </a:solidFill>
                <a:latin typeface="Arial"/>
                <a:cs typeface="Arial"/>
              </a:rPr>
              <a:t>5%</a:t>
            </a:r>
            <a:endParaRPr sz="1200">
              <a:latin typeface="Arial"/>
              <a:cs typeface="Arial"/>
            </a:endParaRPr>
          </a:p>
        </p:txBody>
      </p:sp>
      <p:sp>
        <p:nvSpPr>
          <p:cNvPr id="13" name="object 13" descr=""/>
          <p:cNvSpPr txBox="1"/>
          <p:nvPr/>
        </p:nvSpPr>
        <p:spPr>
          <a:xfrm>
            <a:off x="3478529" y="2353182"/>
            <a:ext cx="24765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5">
                <a:solidFill>
                  <a:srgbClr val="0A86FF"/>
                </a:solidFill>
                <a:latin typeface="Arial"/>
                <a:cs typeface="Arial"/>
              </a:rPr>
              <a:t>6%</a:t>
            </a:r>
            <a:endParaRPr sz="1200">
              <a:latin typeface="Arial"/>
              <a:cs typeface="Arial"/>
            </a:endParaRPr>
          </a:p>
        </p:txBody>
      </p:sp>
      <p:sp>
        <p:nvSpPr>
          <p:cNvPr id="14" name="object 14" descr=""/>
          <p:cNvSpPr txBox="1"/>
          <p:nvPr/>
        </p:nvSpPr>
        <p:spPr>
          <a:xfrm>
            <a:off x="3227958" y="2097151"/>
            <a:ext cx="24701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5">
                <a:solidFill>
                  <a:srgbClr val="0A86FF"/>
                </a:solidFill>
                <a:latin typeface="Arial"/>
                <a:cs typeface="Arial"/>
              </a:rPr>
              <a:t>4%</a:t>
            </a:r>
            <a:endParaRPr sz="1200">
              <a:latin typeface="Arial"/>
              <a:cs typeface="Arial"/>
            </a:endParaRPr>
          </a:p>
        </p:txBody>
      </p:sp>
      <p:sp>
        <p:nvSpPr>
          <p:cNvPr id="15" name="object 15" descr=""/>
          <p:cNvSpPr txBox="1"/>
          <p:nvPr/>
        </p:nvSpPr>
        <p:spPr>
          <a:xfrm>
            <a:off x="2851785" y="1841119"/>
            <a:ext cx="24701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5">
                <a:solidFill>
                  <a:srgbClr val="0A86FF"/>
                </a:solidFill>
                <a:latin typeface="Arial"/>
                <a:cs typeface="Arial"/>
              </a:rPr>
              <a:t>1%</a:t>
            </a:r>
            <a:endParaRPr sz="1200">
              <a:latin typeface="Arial"/>
              <a:cs typeface="Arial"/>
            </a:endParaRPr>
          </a:p>
        </p:txBody>
      </p:sp>
      <p:sp>
        <p:nvSpPr>
          <p:cNvPr id="16" name="object 16" descr=""/>
          <p:cNvSpPr txBox="1"/>
          <p:nvPr/>
        </p:nvSpPr>
        <p:spPr>
          <a:xfrm>
            <a:off x="4105147" y="1584705"/>
            <a:ext cx="33274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5">
                <a:solidFill>
                  <a:srgbClr val="0A86FF"/>
                </a:solidFill>
                <a:latin typeface="Arial"/>
                <a:cs typeface="Arial"/>
              </a:rPr>
              <a:t>11%</a:t>
            </a:r>
            <a:endParaRPr sz="1200">
              <a:latin typeface="Arial"/>
              <a:cs typeface="Arial"/>
            </a:endParaRPr>
          </a:p>
        </p:txBody>
      </p:sp>
      <p:sp>
        <p:nvSpPr>
          <p:cNvPr id="17" name="object 17" descr=""/>
          <p:cNvSpPr txBox="1"/>
          <p:nvPr/>
        </p:nvSpPr>
        <p:spPr>
          <a:xfrm>
            <a:off x="4230370" y="1328673"/>
            <a:ext cx="33274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5">
                <a:solidFill>
                  <a:srgbClr val="0A86FF"/>
                </a:solidFill>
                <a:latin typeface="Arial"/>
                <a:cs typeface="Arial"/>
              </a:rPr>
              <a:t>12%</a:t>
            </a:r>
            <a:endParaRPr sz="1200">
              <a:latin typeface="Arial"/>
              <a:cs typeface="Arial"/>
            </a:endParaRPr>
          </a:p>
        </p:txBody>
      </p:sp>
      <p:sp>
        <p:nvSpPr>
          <p:cNvPr id="18" name="object 18" descr=""/>
          <p:cNvSpPr txBox="1"/>
          <p:nvPr/>
        </p:nvSpPr>
        <p:spPr>
          <a:xfrm>
            <a:off x="5609590" y="1072641"/>
            <a:ext cx="33274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5">
                <a:solidFill>
                  <a:srgbClr val="0A86FF"/>
                </a:solidFill>
                <a:latin typeface="Arial"/>
                <a:cs typeface="Arial"/>
              </a:rPr>
              <a:t>23%</a:t>
            </a:r>
            <a:endParaRPr sz="1200">
              <a:latin typeface="Arial"/>
              <a:cs typeface="Arial"/>
            </a:endParaRPr>
          </a:p>
        </p:txBody>
      </p:sp>
      <p:sp>
        <p:nvSpPr>
          <p:cNvPr id="19" name="object 19" descr=""/>
          <p:cNvSpPr txBox="1"/>
          <p:nvPr/>
        </p:nvSpPr>
        <p:spPr>
          <a:xfrm>
            <a:off x="280822" y="991108"/>
            <a:ext cx="2265680" cy="33553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r" marL="12700" marR="5715" indent="422275">
              <a:lnSpc>
                <a:spcPct val="140000"/>
              </a:lnSpc>
              <a:spcBef>
                <a:spcPts val="100"/>
              </a:spcBef>
            </a:pP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Asian/Asian</a:t>
            </a:r>
            <a:r>
              <a:rPr dirty="0" sz="1200" spc="-30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British</a:t>
            </a:r>
            <a:r>
              <a:rPr dirty="0" sz="1200" spc="-25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-</a:t>
            </a:r>
            <a:r>
              <a:rPr dirty="0" sz="1200" spc="-15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2B96FF"/>
                </a:solidFill>
                <a:latin typeface="Arial"/>
                <a:cs typeface="Arial"/>
              </a:rPr>
              <a:t>Indian 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Asian/Asian</a:t>
            </a:r>
            <a:r>
              <a:rPr dirty="0" sz="1200" spc="-30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British</a:t>
            </a:r>
            <a:r>
              <a:rPr dirty="0" sz="1200" spc="-25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-</a:t>
            </a:r>
            <a:r>
              <a:rPr dirty="0" sz="1200" spc="-15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2B96FF"/>
                </a:solidFill>
                <a:latin typeface="Arial"/>
                <a:cs typeface="Arial"/>
              </a:rPr>
              <a:t>Pakistani 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Asian/Asian</a:t>
            </a:r>
            <a:r>
              <a:rPr dirty="0" sz="1200" spc="-30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British</a:t>
            </a:r>
            <a:r>
              <a:rPr dirty="0" sz="1200" spc="-25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-</a:t>
            </a:r>
            <a:r>
              <a:rPr dirty="0" sz="1200" spc="-15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2B96FF"/>
                </a:solidFill>
                <a:latin typeface="Arial"/>
                <a:cs typeface="Arial"/>
              </a:rPr>
              <a:t>Bangladeshi 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Asian/Asian</a:t>
            </a:r>
            <a:r>
              <a:rPr dirty="0" sz="1200" spc="-30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British</a:t>
            </a:r>
            <a:r>
              <a:rPr dirty="0" sz="1200" spc="-25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-</a:t>
            </a:r>
            <a:r>
              <a:rPr dirty="0" sz="1200" spc="-15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2B96FF"/>
                </a:solidFill>
                <a:latin typeface="Arial"/>
                <a:cs typeface="Arial"/>
              </a:rPr>
              <a:t>Chinese 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Other</a:t>
            </a:r>
            <a:r>
              <a:rPr dirty="0" sz="1200" spc="-40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Asian/Asian</a:t>
            </a:r>
            <a:r>
              <a:rPr dirty="0" sz="1200" spc="-30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2B96FF"/>
                </a:solidFill>
                <a:latin typeface="Arial"/>
                <a:cs typeface="Arial"/>
              </a:rPr>
              <a:t>British 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Black/Black</a:t>
            </a:r>
            <a:r>
              <a:rPr dirty="0" sz="1200" spc="-30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British</a:t>
            </a:r>
            <a:r>
              <a:rPr dirty="0" sz="1200" spc="-25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-</a:t>
            </a:r>
            <a:r>
              <a:rPr dirty="0" sz="1200" spc="-15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2B96FF"/>
                </a:solidFill>
                <a:latin typeface="Arial"/>
                <a:cs typeface="Arial"/>
              </a:rPr>
              <a:t>African 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Black/Black</a:t>
            </a:r>
            <a:r>
              <a:rPr dirty="0" sz="1200" spc="-30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British</a:t>
            </a:r>
            <a:r>
              <a:rPr dirty="0" sz="1200" spc="-25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-</a:t>
            </a:r>
            <a:r>
              <a:rPr dirty="0" sz="1200" spc="-15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2B96FF"/>
                </a:solidFill>
                <a:latin typeface="Arial"/>
                <a:cs typeface="Arial"/>
              </a:rPr>
              <a:t>Caribbean 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Other</a:t>
            </a:r>
            <a:r>
              <a:rPr dirty="0" sz="1200" spc="-40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Black/Black</a:t>
            </a:r>
            <a:r>
              <a:rPr dirty="0" sz="1200" spc="-35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2B96FF"/>
                </a:solidFill>
                <a:latin typeface="Arial"/>
                <a:cs typeface="Arial"/>
              </a:rPr>
              <a:t>British</a:t>
            </a:r>
            <a:endParaRPr sz="1200">
              <a:latin typeface="Arial"/>
              <a:cs typeface="Arial"/>
            </a:endParaRPr>
          </a:p>
          <a:p>
            <a:pPr algn="r" marR="5715">
              <a:lnSpc>
                <a:spcPct val="100000"/>
              </a:lnSpc>
              <a:spcBef>
                <a:spcPts val="575"/>
              </a:spcBef>
            </a:pP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White</a:t>
            </a:r>
            <a:r>
              <a:rPr dirty="0" sz="1200" spc="-25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-</a:t>
            </a:r>
            <a:r>
              <a:rPr dirty="0" sz="1200" spc="-10">
                <a:solidFill>
                  <a:srgbClr val="2B96FF"/>
                </a:solidFill>
                <a:latin typeface="Arial"/>
                <a:cs typeface="Arial"/>
              </a:rPr>
              <a:t> British</a:t>
            </a:r>
            <a:endParaRPr sz="1200">
              <a:latin typeface="Arial"/>
              <a:cs typeface="Arial"/>
            </a:endParaRPr>
          </a:p>
          <a:p>
            <a:pPr algn="r" marL="333375" marR="5080" indent="1106805">
              <a:lnSpc>
                <a:spcPct val="140000"/>
              </a:lnSpc>
              <a:spcBef>
                <a:spcPts val="5"/>
              </a:spcBef>
            </a:pP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White</a:t>
            </a:r>
            <a:r>
              <a:rPr dirty="0" sz="1200" spc="-20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-</a:t>
            </a:r>
            <a:r>
              <a:rPr dirty="0" sz="1200" spc="-5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2B96FF"/>
                </a:solidFill>
                <a:latin typeface="Arial"/>
                <a:cs typeface="Arial"/>
              </a:rPr>
              <a:t>Irish 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Any</a:t>
            </a:r>
            <a:r>
              <a:rPr dirty="0" sz="1200" spc="-20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other</a:t>
            </a:r>
            <a:r>
              <a:rPr dirty="0" sz="1200" spc="-15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White</a:t>
            </a:r>
            <a:r>
              <a:rPr dirty="0" sz="1200" spc="-25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2B96FF"/>
                </a:solidFill>
                <a:latin typeface="Arial"/>
                <a:cs typeface="Arial"/>
              </a:rPr>
              <a:t>background</a:t>
            </a:r>
            <a:endParaRPr sz="1200">
              <a:latin typeface="Arial"/>
              <a:cs typeface="Arial"/>
            </a:endParaRPr>
          </a:p>
          <a:p>
            <a:pPr algn="r" marL="764540" marR="5715" indent="1165860">
              <a:lnSpc>
                <a:spcPts val="2020"/>
              </a:lnSpc>
              <a:spcBef>
                <a:spcPts val="95"/>
              </a:spcBef>
            </a:pPr>
            <a:r>
              <a:rPr dirty="0" sz="1200" spc="-20">
                <a:solidFill>
                  <a:srgbClr val="2B96FF"/>
                </a:solidFill>
                <a:latin typeface="Arial"/>
                <a:cs typeface="Arial"/>
              </a:rPr>
              <a:t>Arab 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Any</a:t>
            </a:r>
            <a:r>
              <a:rPr dirty="0" sz="1200" spc="-10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other</a:t>
            </a:r>
            <a:r>
              <a:rPr dirty="0" sz="1200" spc="-10">
                <a:solidFill>
                  <a:srgbClr val="2B96FF"/>
                </a:solidFill>
                <a:latin typeface="Arial"/>
                <a:cs typeface="Arial"/>
              </a:rPr>
              <a:t> background</a:t>
            </a:r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47268" y="102477"/>
            <a:ext cx="6078220" cy="1447800"/>
          </a:xfrm>
          <a:prstGeom prst="rect"/>
        </p:spPr>
        <p:txBody>
          <a:bodyPr wrap="square" lIns="0" tIns="2165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705"/>
              </a:spcBef>
            </a:pPr>
            <a:r>
              <a:rPr dirty="0"/>
              <a:t>Discrimination</a:t>
            </a:r>
            <a:r>
              <a:rPr dirty="0" spc="-40"/>
              <a:t> </a:t>
            </a:r>
            <a:r>
              <a:rPr dirty="0"/>
              <a:t>and</a:t>
            </a:r>
            <a:r>
              <a:rPr dirty="0" spc="-25"/>
              <a:t> </a:t>
            </a:r>
            <a:r>
              <a:rPr dirty="0" spc="-10"/>
              <a:t>harassment</a:t>
            </a:r>
          </a:p>
          <a:p>
            <a:pPr marL="23495" marR="47625">
              <a:lnSpc>
                <a:spcPct val="100000"/>
              </a:lnSpc>
              <a:spcBef>
                <a:spcPts val="710"/>
              </a:spcBef>
            </a:pPr>
            <a:r>
              <a:rPr dirty="0" sz="1400" b="0">
                <a:solidFill>
                  <a:srgbClr val="000000"/>
                </a:solidFill>
                <a:latin typeface="Arial"/>
                <a:cs typeface="Arial"/>
              </a:rPr>
              <a:t>Below</a:t>
            </a:r>
            <a:r>
              <a:rPr dirty="0" sz="1400" spc="-45" b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1400" b="0">
                <a:solidFill>
                  <a:srgbClr val="000000"/>
                </a:solidFill>
                <a:latin typeface="Arial"/>
                <a:cs typeface="Arial"/>
              </a:rPr>
              <a:t>are</a:t>
            </a:r>
            <a:r>
              <a:rPr dirty="0" sz="1400" spc="-35" b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1400" b="0">
                <a:solidFill>
                  <a:srgbClr val="000000"/>
                </a:solidFill>
                <a:latin typeface="Arial"/>
                <a:cs typeface="Arial"/>
              </a:rPr>
              <a:t>the</a:t>
            </a:r>
            <a:r>
              <a:rPr dirty="0" sz="1400" spc="-35" b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1400" spc="-10" b="0">
                <a:solidFill>
                  <a:srgbClr val="000000"/>
                </a:solidFill>
                <a:latin typeface="Arial"/>
                <a:cs typeface="Arial"/>
              </a:rPr>
              <a:t>proportions</a:t>
            </a:r>
            <a:r>
              <a:rPr dirty="0" sz="1400" spc="-65" b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1400" b="0">
                <a:solidFill>
                  <a:srgbClr val="000000"/>
                </a:solidFill>
                <a:latin typeface="Arial"/>
                <a:cs typeface="Arial"/>
              </a:rPr>
              <a:t>who</a:t>
            </a:r>
            <a:r>
              <a:rPr dirty="0" sz="1400" spc="-10" b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1400" b="0">
                <a:solidFill>
                  <a:srgbClr val="000000"/>
                </a:solidFill>
                <a:latin typeface="Arial"/>
                <a:cs typeface="Arial"/>
              </a:rPr>
              <a:t>said</a:t>
            </a:r>
            <a:r>
              <a:rPr dirty="0" sz="1400" spc="-35" b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1400" b="0">
                <a:solidFill>
                  <a:srgbClr val="000000"/>
                </a:solidFill>
                <a:latin typeface="Arial"/>
                <a:cs typeface="Arial"/>
              </a:rPr>
              <a:t>they</a:t>
            </a:r>
            <a:r>
              <a:rPr dirty="0" sz="1400" spc="-45" b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1400" b="0">
                <a:solidFill>
                  <a:srgbClr val="000000"/>
                </a:solidFill>
                <a:latin typeface="Arial"/>
                <a:cs typeface="Arial"/>
              </a:rPr>
              <a:t>had</a:t>
            </a:r>
            <a:r>
              <a:rPr dirty="0" sz="1400" spc="-30" b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1400" b="0">
                <a:solidFill>
                  <a:srgbClr val="000000"/>
                </a:solidFill>
                <a:latin typeface="Arial"/>
                <a:cs typeface="Arial"/>
              </a:rPr>
              <a:t>experienced</a:t>
            </a:r>
            <a:r>
              <a:rPr dirty="0" sz="1400" spc="-40" b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1400" b="0">
                <a:solidFill>
                  <a:srgbClr val="000000"/>
                </a:solidFill>
                <a:latin typeface="Arial"/>
                <a:cs typeface="Arial"/>
              </a:rPr>
              <a:t>discrimination</a:t>
            </a:r>
            <a:r>
              <a:rPr dirty="0" sz="1400" spc="-60" b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1400" spc="-25" b="0">
                <a:solidFill>
                  <a:srgbClr val="000000"/>
                </a:solidFill>
                <a:latin typeface="Arial"/>
                <a:cs typeface="Arial"/>
              </a:rPr>
              <a:t>or </a:t>
            </a:r>
            <a:r>
              <a:rPr dirty="0" sz="1400" b="0">
                <a:solidFill>
                  <a:srgbClr val="000000"/>
                </a:solidFill>
                <a:latin typeface="Arial"/>
                <a:cs typeface="Arial"/>
              </a:rPr>
              <a:t>harassment</a:t>
            </a:r>
            <a:r>
              <a:rPr dirty="0" sz="1400" spc="-55" b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1400" b="0">
                <a:solidFill>
                  <a:srgbClr val="000000"/>
                </a:solidFill>
                <a:latin typeface="Arial"/>
                <a:cs typeface="Arial"/>
              </a:rPr>
              <a:t>in</a:t>
            </a:r>
            <a:r>
              <a:rPr dirty="0" sz="1400" spc="-30" b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1400" b="0">
                <a:solidFill>
                  <a:srgbClr val="000000"/>
                </a:solidFill>
                <a:latin typeface="Arial"/>
                <a:cs typeface="Arial"/>
              </a:rPr>
              <a:t>their</a:t>
            </a:r>
            <a:r>
              <a:rPr dirty="0" sz="1400" spc="-35" b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1400" b="0">
                <a:solidFill>
                  <a:srgbClr val="000000"/>
                </a:solidFill>
                <a:latin typeface="Arial"/>
                <a:cs typeface="Arial"/>
              </a:rPr>
              <a:t>primary</a:t>
            </a:r>
            <a:r>
              <a:rPr dirty="0" sz="1400" spc="-40" b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1400" b="0">
                <a:solidFill>
                  <a:srgbClr val="000000"/>
                </a:solidFill>
                <a:latin typeface="Arial"/>
                <a:cs typeface="Arial"/>
              </a:rPr>
              <a:t>care</a:t>
            </a:r>
            <a:r>
              <a:rPr dirty="0" sz="1400" spc="-40" b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1400" b="0">
                <a:solidFill>
                  <a:srgbClr val="000000"/>
                </a:solidFill>
                <a:latin typeface="Arial"/>
                <a:cs typeface="Arial"/>
              </a:rPr>
              <a:t>work due</a:t>
            </a:r>
            <a:r>
              <a:rPr dirty="0" sz="1400" spc="-30" b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1400" b="0">
                <a:solidFill>
                  <a:srgbClr val="000000"/>
                </a:solidFill>
                <a:latin typeface="Arial"/>
                <a:cs typeface="Arial"/>
              </a:rPr>
              <a:t>to</a:t>
            </a:r>
            <a:r>
              <a:rPr dirty="0" sz="1400" spc="-35" b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1400" b="0">
                <a:solidFill>
                  <a:srgbClr val="000000"/>
                </a:solidFill>
                <a:latin typeface="Arial"/>
                <a:cs typeface="Arial"/>
              </a:rPr>
              <a:t>their</a:t>
            </a:r>
            <a:r>
              <a:rPr dirty="0" sz="1400" spc="-35" b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1400" b="0">
                <a:solidFill>
                  <a:srgbClr val="000000"/>
                </a:solidFill>
                <a:latin typeface="Arial"/>
                <a:cs typeface="Arial"/>
              </a:rPr>
              <a:t>personal</a:t>
            </a:r>
            <a:r>
              <a:rPr dirty="0" sz="1400" spc="-35" b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1400" spc="-10" b="0">
                <a:solidFill>
                  <a:srgbClr val="000000"/>
                </a:solidFill>
                <a:latin typeface="Arial"/>
                <a:cs typeface="Arial"/>
              </a:rPr>
              <a:t>characteristics</a:t>
            </a:r>
            <a:r>
              <a:rPr dirty="0" sz="1400" spc="-50" b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1400" spc="-25" b="0">
                <a:solidFill>
                  <a:srgbClr val="000000"/>
                </a:solidFill>
                <a:latin typeface="Arial"/>
                <a:cs typeface="Arial"/>
              </a:rPr>
              <a:t>in </a:t>
            </a:r>
            <a:r>
              <a:rPr dirty="0" sz="1400" b="0">
                <a:solidFill>
                  <a:srgbClr val="000000"/>
                </a:solidFill>
                <a:latin typeface="Arial"/>
                <a:cs typeface="Arial"/>
              </a:rPr>
              <a:t>the</a:t>
            </a:r>
            <a:r>
              <a:rPr dirty="0" sz="1400" spc="-25" b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1400" b="0">
                <a:solidFill>
                  <a:srgbClr val="000000"/>
                </a:solidFill>
                <a:latin typeface="Arial"/>
                <a:cs typeface="Arial"/>
              </a:rPr>
              <a:t>past</a:t>
            </a:r>
            <a:r>
              <a:rPr dirty="0" sz="1400" spc="-35" b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1400" b="0">
                <a:solidFill>
                  <a:srgbClr val="000000"/>
                </a:solidFill>
                <a:latin typeface="Arial"/>
                <a:cs typeface="Arial"/>
              </a:rPr>
              <a:t>12</a:t>
            </a:r>
            <a:r>
              <a:rPr dirty="0" sz="1400" spc="-25" b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1400" b="0">
                <a:solidFill>
                  <a:srgbClr val="000000"/>
                </a:solidFill>
                <a:latin typeface="Arial"/>
                <a:cs typeface="Arial"/>
              </a:rPr>
              <a:t>months.</a:t>
            </a:r>
            <a:r>
              <a:rPr dirty="0" sz="1400" spc="-40" b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1400" b="0">
                <a:solidFill>
                  <a:srgbClr val="000000"/>
                </a:solidFill>
                <a:latin typeface="Arial"/>
                <a:cs typeface="Arial"/>
              </a:rPr>
              <a:t>52%</a:t>
            </a:r>
            <a:r>
              <a:rPr dirty="0" sz="1400" spc="-15" b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1400" b="0">
                <a:solidFill>
                  <a:srgbClr val="000000"/>
                </a:solidFill>
                <a:latin typeface="Arial"/>
                <a:cs typeface="Arial"/>
              </a:rPr>
              <a:t>said</a:t>
            </a:r>
            <a:r>
              <a:rPr dirty="0" sz="1400" spc="-25" b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1400" b="0">
                <a:solidFill>
                  <a:srgbClr val="000000"/>
                </a:solidFill>
                <a:latin typeface="Arial"/>
                <a:cs typeface="Arial"/>
              </a:rPr>
              <a:t>they</a:t>
            </a:r>
            <a:r>
              <a:rPr dirty="0" sz="1400" spc="-30" b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1400" spc="-10" b="0">
                <a:solidFill>
                  <a:srgbClr val="000000"/>
                </a:solidFill>
                <a:latin typeface="Arial"/>
                <a:cs typeface="Arial"/>
              </a:rPr>
              <a:t>experienced</a:t>
            </a:r>
            <a:r>
              <a:rPr dirty="0" sz="1400" spc="-45" b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1400" b="0">
                <a:solidFill>
                  <a:srgbClr val="000000"/>
                </a:solidFill>
                <a:latin typeface="Arial"/>
                <a:cs typeface="Arial"/>
              </a:rPr>
              <a:t>some</a:t>
            </a:r>
            <a:r>
              <a:rPr dirty="0" sz="1400" spc="-25" b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1400" b="0">
                <a:solidFill>
                  <a:srgbClr val="000000"/>
                </a:solidFill>
                <a:latin typeface="Arial"/>
                <a:cs typeface="Arial"/>
              </a:rPr>
              <a:t>type</a:t>
            </a:r>
            <a:r>
              <a:rPr dirty="0" sz="1400" spc="-15" b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1400" b="0">
                <a:solidFill>
                  <a:srgbClr val="000000"/>
                </a:solidFill>
                <a:latin typeface="Arial"/>
                <a:cs typeface="Arial"/>
              </a:rPr>
              <a:t>of</a:t>
            </a:r>
            <a:r>
              <a:rPr dirty="0" sz="1400" spc="-15" b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1400" spc="-10" b="0">
                <a:solidFill>
                  <a:srgbClr val="000000"/>
                </a:solidFill>
                <a:latin typeface="Arial"/>
                <a:cs typeface="Arial"/>
              </a:rPr>
              <a:t>discrimination.</a:t>
            </a:r>
            <a:endParaRPr sz="1400">
              <a:latin typeface="Arial"/>
              <a:cs typeface="Arial"/>
            </a:endParaRPr>
          </a:p>
        </p:txBody>
      </p:sp>
      <p:sp>
        <p:nvSpPr>
          <p:cNvPr id="3" name="object 3" descr=""/>
          <p:cNvSpPr txBox="1"/>
          <p:nvPr/>
        </p:nvSpPr>
        <p:spPr>
          <a:xfrm>
            <a:off x="2830448" y="3443732"/>
            <a:ext cx="24701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5">
                <a:solidFill>
                  <a:srgbClr val="0A86FF"/>
                </a:solidFill>
                <a:latin typeface="Arial"/>
                <a:cs typeface="Arial"/>
              </a:rPr>
              <a:t>1%</a:t>
            </a:r>
            <a:endParaRPr sz="1200">
              <a:latin typeface="Arial"/>
              <a:cs typeface="Arial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3720465" y="3052698"/>
            <a:ext cx="33274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5">
                <a:solidFill>
                  <a:srgbClr val="0A86FF"/>
                </a:solidFill>
                <a:latin typeface="Arial"/>
                <a:cs typeface="Arial"/>
              </a:rPr>
              <a:t>10%</a:t>
            </a:r>
            <a:endParaRPr sz="1200">
              <a:latin typeface="Arial"/>
              <a:cs typeface="Arial"/>
            </a:endParaRPr>
          </a:p>
        </p:txBody>
      </p:sp>
      <p:sp>
        <p:nvSpPr>
          <p:cNvPr id="5" name="object 5" descr=""/>
          <p:cNvSpPr txBox="1"/>
          <p:nvPr/>
        </p:nvSpPr>
        <p:spPr>
          <a:xfrm>
            <a:off x="3522979" y="2661666"/>
            <a:ext cx="24765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5">
                <a:solidFill>
                  <a:srgbClr val="0A86FF"/>
                </a:solidFill>
                <a:latin typeface="Arial"/>
                <a:cs typeface="Arial"/>
              </a:rPr>
              <a:t>8%</a:t>
            </a:r>
            <a:endParaRPr sz="1200">
              <a:latin typeface="Arial"/>
              <a:cs typeface="Arial"/>
            </a:endParaRPr>
          </a:p>
        </p:txBody>
      </p:sp>
      <p:sp>
        <p:nvSpPr>
          <p:cNvPr id="6" name="object 6" descr=""/>
          <p:cNvSpPr txBox="1"/>
          <p:nvPr/>
        </p:nvSpPr>
        <p:spPr>
          <a:xfrm>
            <a:off x="4116451" y="2270505"/>
            <a:ext cx="33274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5">
                <a:solidFill>
                  <a:srgbClr val="0A86FF"/>
                </a:solidFill>
                <a:latin typeface="Arial"/>
                <a:cs typeface="Arial"/>
              </a:rPr>
              <a:t>14%</a:t>
            </a:r>
            <a:endParaRPr sz="1200">
              <a:latin typeface="Arial"/>
              <a:cs typeface="Arial"/>
            </a:endParaRPr>
          </a:p>
        </p:txBody>
      </p:sp>
      <p:sp>
        <p:nvSpPr>
          <p:cNvPr id="7" name="object 7" descr=""/>
          <p:cNvSpPr txBox="1"/>
          <p:nvPr/>
        </p:nvSpPr>
        <p:spPr>
          <a:xfrm>
            <a:off x="5897626" y="1879473"/>
            <a:ext cx="33274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5">
                <a:solidFill>
                  <a:srgbClr val="0A86FF"/>
                </a:solidFill>
                <a:latin typeface="Arial"/>
                <a:cs typeface="Arial"/>
              </a:rPr>
              <a:t>32%</a:t>
            </a:r>
            <a:endParaRPr sz="1200">
              <a:latin typeface="Arial"/>
              <a:cs typeface="Arial"/>
            </a:endParaRPr>
          </a:p>
        </p:txBody>
      </p:sp>
      <p:sp>
        <p:nvSpPr>
          <p:cNvPr id="8" name="object 8" descr=""/>
          <p:cNvSpPr txBox="1"/>
          <p:nvPr/>
        </p:nvSpPr>
        <p:spPr>
          <a:xfrm>
            <a:off x="2929254" y="4091127"/>
            <a:ext cx="247015" cy="3435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ts val="1250"/>
              </a:lnSpc>
              <a:spcBef>
                <a:spcPts val="100"/>
              </a:spcBef>
            </a:pPr>
            <a:r>
              <a:rPr dirty="0" sz="1200" spc="-25">
                <a:solidFill>
                  <a:srgbClr val="AD2373"/>
                </a:solidFill>
                <a:latin typeface="Arial"/>
                <a:cs typeface="Arial"/>
              </a:rPr>
              <a:t>2%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ts val="1250"/>
              </a:lnSpc>
            </a:pPr>
            <a:r>
              <a:rPr dirty="0" sz="1200" spc="-25">
                <a:solidFill>
                  <a:srgbClr val="0A86FF"/>
                </a:solidFill>
                <a:latin typeface="Arial"/>
                <a:cs typeface="Arial"/>
              </a:rPr>
              <a:t>2%</a:t>
            </a:r>
            <a:endParaRPr sz="1200">
              <a:latin typeface="Arial"/>
              <a:cs typeface="Arial"/>
            </a:endParaRPr>
          </a:p>
        </p:txBody>
      </p:sp>
      <p:sp>
        <p:nvSpPr>
          <p:cNvPr id="9" name="object 9" descr=""/>
          <p:cNvSpPr txBox="1"/>
          <p:nvPr/>
        </p:nvSpPr>
        <p:spPr>
          <a:xfrm>
            <a:off x="2830448" y="3700017"/>
            <a:ext cx="247015" cy="3435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ts val="1250"/>
              </a:lnSpc>
              <a:spcBef>
                <a:spcPts val="100"/>
              </a:spcBef>
            </a:pPr>
            <a:r>
              <a:rPr dirty="0" sz="1200" spc="-25">
                <a:solidFill>
                  <a:srgbClr val="AD2373"/>
                </a:solidFill>
                <a:latin typeface="Arial"/>
                <a:cs typeface="Arial"/>
              </a:rPr>
              <a:t>1%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ts val="1250"/>
              </a:lnSpc>
            </a:pPr>
            <a:r>
              <a:rPr dirty="0" sz="1200" spc="-25">
                <a:solidFill>
                  <a:srgbClr val="0A86FF"/>
                </a:solidFill>
                <a:latin typeface="Arial"/>
                <a:cs typeface="Arial"/>
              </a:rPr>
              <a:t>1%</a:t>
            </a:r>
            <a:endParaRPr sz="1200">
              <a:latin typeface="Arial"/>
              <a:cs typeface="Arial"/>
            </a:endParaRPr>
          </a:p>
        </p:txBody>
      </p:sp>
      <p:sp>
        <p:nvSpPr>
          <p:cNvPr id="10" name="object 10" descr=""/>
          <p:cNvSpPr txBox="1"/>
          <p:nvPr/>
        </p:nvSpPr>
        <p:spPr>
          <a:xfrm>
            <a:off x="2929254" y="3308984"/>
            <a:ext cx="24701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5">
                <a:solidFill>
                  <a:srgbClr val="AD2373"/>
                </a:solidFill>
                <a:latin typeface="Arial"/>
                <a:cs typeface="Arial"/>
              </a:rPr>
              <a:t>2%</a:t>
            </a:r>
            <a:endParaRPr sz="1200">
              <a:latin typeface="Arial"/>
              <a:cs typeface="Arial"/>
            </a:endParaRPr>
          </a:p>
        </p:txBody>
      </p:sp>
      <p:sp>
        <p:nvSpPr>
          <p:cNvPr id="11" name="object 11" descr=""/>
          <p:cNvSpPr txBox="1"/>
          <p:nvPr/>
        </p:nvSpPr>
        <p:spPr>
          <a:xfrm>
            <a:off x="3325114" y="2917951"/>
            <a:ext cx="24701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5">
                <a:solidFill>
                  <a:srgbClr val="AD2373"/>
                </a:solidFill>
                <a:latin typeface="Arial"/>
                <a:cs typeface="Arial"/>
              </a:rPr>
              <a:t>6%</a:t>
            </a:r>
            <a:endParaRPr sz="1200">
              <a:latin typeface="Arial"/>
              <a:cs typeface="Arial"/>
            </a:endParaRPr>
          </a:p>
        </p:txBody>
      </p:sp>
      <p:sp>
        <p:nvSpPr>
          <p:cNvPr id="12" name="object 12" descr=""/>
          <p:cNvSpPr txBox="1"/>
          <p:nvPr/>
        </p:nvSpPr>
        <p:spPr>
          <a:xfrm>
            <a:off x="3622040" y="2526919"/>
            <a:ext cx="24701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5">
                <a:solidFill>
                  <a:srgbClr val="AD2373"/>
                </a:solidFill>
                <a:latin typeface="Arial"/>
                <a:cs typeface="Arial"/>
              </a:rPr>
              <a:t>9%</a:t>
            </a:r>
            <a:endParaRPr sz="1200">
              <a:latin typeface="Arial"/>
              <a:cs typeface="Arial"/>
            </a:endParaRPr>
          </a:p>
        </p:txBody>
      </p:sp>
      <p:sp>
        <p:nvSpPr>
          <p:cNvPr id="13" name="object 13" descr=""/>
          <p:cNvSpPr txBox="1"/>
          <p:nvPr/>
        </p:nvSpPr>
        <p:spPr>
          <a:xfrm>
            <a:off x="3622040" y="2135885"/>
            <a:ext cx="24701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5">
                <a:solidFill>
                  <a:srgbClr val="AD2373"/>
                </a:solidFill>
                <a:latin typeface="Arial"/>
                <a:cs typeface="Arial"/>
              </a:rPr>
              <a:t>9%</a:t>
            </a:r>
            <a:endParaRPr sz="1200">
              <a:latin typeface="Arial"/>
              <a:cs typeface="Arial"/>
            </a:endParaRPr>
          </a:p>
        </p:txBody>
      </p:sp>
      <p:sp>
        <p:nvSpPr>
          <p:cNvPr id="14" name="object 14" descr=""/>
          <p:cNvSpPr txBox="1"/>
          <p:nvPr/>
        </p:nvSpPr>
        <p:spPr>
          <a:xfrm>
            <a:off x="4611115" y="1744726"/>
            <a:ext cx="33274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5">
                <a:solidFill>
                  <a:srgbClr val="AD2373"/>
                </a:solidFill>
                <a:latin typeface="Arial"/>
                <a:cs typeface="Arial"/>
              </a:rPr>
              <a:t>19%</a:t>
            </a:r>
            <a:endParaRPr sz="1200">
              <a:latin typeface="Arial"/>
              <a:cs typeface="Arial"/>
            </a:endParaRPr>
          </a:p>
        </p:txBody>
      </p:sp>
      <p:sp>
        <p:nvSpPr>
          <p:cNvPr id="15" name="object 15" descr=""/>
          <p:cNvSpPr txBox="1"/>
          <p:nvPr/>
        </p:nvSpPr>
        <p:spPr>
          <a:xfrm>
            <a:off x="338429" y="4133799"/>
            <a:ext cx="219011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solidFill>
                  <a:srgbClr val="2B96FF"/>
                </a:solidFill>
                <a:latin typeface="Arial"/>
                <a:cs typeface="Arial"/>
              </a:rPr>
              <a:t>Due</a:t>
            </a:r>
            <a:r>
              <a:rPr dirty="0" sz="1400" spc="-20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2B96FF"/>
                </a:solidFill>
                <a:latin typeface="Arial"/>
                <a:cs typeface="Arial"/>
              </a:rPr>
              <a:t>to</a:t>
            </a:r>
            <a:r>
              <a:rPr dirty="0" sz="1400" spc="-20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2B96FF"/>
                </a:solidFill>
                <a:latin typeface="Arial"/>
                <a:cs typeface="Arial"/>
              </a:rPr>
              <a:t>other</a:t>
            </a:r>
            <a:r>
              <a:rPr dirty="0" sz="1400" spc="-15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400" spc="-10">
                <a:solidFill>
                  <a:srgbClr val="2B96FF"/>
                </a:solidFill>
                <a:latin typeface="Arial"/>
                <a:cs typeface="Arial"/>
              </a:rPr>
              <a:t>characteristics</a:t>
            </a:r>
            <a:endParaRPr sz="1400">
              <a:latin typeface="Arial"/>
              <a:cs typeface="Arial"/>
            </a:endParaRPr>
          </a:p>
        </p:txBody>
      </p:sp>
      <p:sp>
        <p:nvSpPr>
          <p:cNvPr id="16" name="object 16" descr=""/>
          <p:cNvSpPr txBox="1"/>
          <p:nvPr/>
        </p:nvSpPr>
        <p:spPr>
          <a:xfrm>
            <a:off x="535940" y="3742740"/>
            <a:ext cx="199199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solidFill>
                  <a:srgbClr val="2B96FF"/>
                </a:solidFill>
                <a:latin typeface="Arial"/>
                <a:cs typeface="Arial"/>
              </a:rPr>
              <a:t>Due</a:t>
            </a:r>
            <a:r>
              <a:rPr dirty="0" sz="1400" spc="-30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2B96FF"/>
                </a:solidFill>
                <a:latin typeface="Arial"/>
                <a:cs typeface="Arial"/>
              </a:rPr>
              <a:t>to</a:t>
            </a:r>
            <a:r>
              <a:rPr dirty="0" sz="1400" spc="-25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2B96FF"/>
                </a:solidFill>
                <a:latin typeface="Arial"/>
                <a:cs typeface="Arial"/>
              </a:rPr>
              <a:t>sexual</a:t>
            </a:r>
            <a:r>
              <a:rPr dirty="0" sz="1400" spc="-10">
                <a:solidFill>
                  <a:srgbClr val="2B96FF"/>
                </a:solidFill>
                <a:latin typeface="Arial"/>
                <a:cs typeface="Arial"/>
              </a:rPr>
              <a:t> orientation</a:t>
            </a:r>
            <a:endParaRPr sz="1400">
              <a:latin typeface="Arial"/>
              <a:cs typeface="Arial"/>
            </a:endParaRPr>
          </a:p>
        </p:txBody>
      </p:sp>
      <p:sp>
        <p:nvSpPr>
          <p:cNvPr id="17" name="object 17" descr=""/>
          <p:cNvSpPr txBox="1"/>
          <p:nvPr/>
        </p:nvSpPr>
        <p:spPr>
          <a:xfrm>
            <a:off x="1247647" y="3351657"/>
            <a:ext cx="128079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solidFill>
                  <a:srgbClr val="2B96FF"/>
                </a:solidFill>
                <a:latin typeface="Arial"/>
                <a:cs typeface="Arial"/>
              </a:rPr>
              <a:t>Due</a:t>
            </a:r>
            <a:r>
              <a:rPr dirty="0" sz="1400" spc="-20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2B96FF"/>
                </a:solidFill>
                <a:latin typeface="Arial"/>
                <a:cs typeface="Arial"/>
              </a:rPr>
              <a:t>to</a:t>
            </a:r>
            <a:r>
              <a:rPr dirty="0" sz="1400" spc="-15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400" spc="-10">
                <a:solidFill>
                  <a:srgbClr val="2B96FF"/>
                </a:solidFill>
                <a:latin typeface="Arial"/>
                <a:cs typeface="Arial"/>
              </a:rPr>
              <a:t>disability</a:t>
            </a:r>
            <a:endParaRPr sz="1400">
              <a:latin typeface="Arial"/>
              <a:cs typeface="Arial"/>
            </a:endParaRPr>
          </a:p>
        </p:txBody>
      </p:sp>
      <p:sp>
        <p:nvSpPr>
          <p:cNvPr id="18" name="object 18" descr=""/>
          <p:cNvSpPr txBox="1"/>
          <p:nvPr/>
        </p:nvSpPr>
        <p:spPr>
          <a:xfrm>
            <a:off x="1356486" y="2960624"/>
            <a:ext cx="117221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solidFill>
                  <a:srgbClr val="2B96FF"/>
                </a:solidFill>
                <a:latin typeface="Arial"/>
                <a:cs typeface="Arial"/>
              </a:rPr>
              <a:t>Due</a:t>
            </a:r>
            <a:r>
              <a:rPr dirty="0" sz="1400" spc="-20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2B96FF"/>
                </a:solidFill>
                <a:latin typeface="Arial"/>
                <a:cs typeface="Arial"/>
              </a:rPr>
              <a:t>to</a:t>
            </a:r>
            <a:r>
              <a:rPr dirty="0" sz="1400" spc="-15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400" spc="-10">
                <a:solidFill>
                  <a:srgbClr val="2B96FF"/>
                </a:solidFill>
                <a:latin typeface="Arial"/>
                <a:cs typeface="Arial"/>
              </a:rPr>
              <a:t>religion</a:t>
            </a:r>
            <a:endParaRPr sz="1400">
              <a:latin typeface="Arial"/>
              <a:cs typeface="Arial"/>
            </a:endParaRPr>
          </a:p>
        </p:txBody>
      </p:sp>
      <p:sp>
        <p:nvSpPr>
          <p:cNvPr id="19" name="object 19" descr=""/>
          <p:cNvSpPr txBox="1"/>
          <p:nvPr/>
        </p:nvSpPr>
        <p:spPr>
          <a:xfrm>
            <a:off x="1632966" y="2569591"/>
            <a:ext cx="89598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solidFill>
                  <a:srgbClr val="2B96FF"/>
                </a:solidFill>
                <a:latin typeface="Arial"/>
                <a:cs typeface="Arial"/>
              </a:rPr>
              <a:t>Due</a:t>
            </a:r>
            <a:r>
              <a:rPr dirty="0" sz="1400" spc="-20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2B96FF"/>
                </a:solidFill>
                <a:latin typeface="Arial"/>
                <a:cs typeface="Arial"/>
              </a:rPr>
              <a:t>to</a:t>
            </a:r>
            <a:r>
              <a:rPr dirty="0" sz="1400" spc="-15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400" spc="-25">
                <a:solidFill>
                  <a:srgbClr val="2B96FF"/>
                </a:solidFill>
                <a:latin typeface="Arial"/>
                <a:cs typeface="Arial"/>
              </a:rPr>
              <a:t>age</a:t>
            </a:r>
            <a:endParaRPr sz="1400">
              <a:latin typeface="Arial"/>
              <a:cs typeface="Arial"/>
            </a:endParaRPr>
          </a:p>
        </p:txBody>
      </p:sp>
      <p:sp>
        <p:nvSpPr>
          <p:cNvPr id="20" name="object 20" descr=""/>
          <p:cNvSpPr txBox="1"/>
          <p:nvPr/>
        </p:nvSpPr>
        <p:spPr>
          <a:xfrm>
            <a:off x="1375917" y="2178558"/>
            <a:ext cx="115379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solidFill>
                  <a:srgbClr val="2B96FF"/>
                </a:solidFill>
                <a:latin typeface="Arial"/>
                <a:cs typeface="Arial"/>
              </a:rPr>
              <a:t>Due</a:t>
            </a:r>
            <a:r>
              <a:rPr dirty="0" sz="1400" spc="-20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2B96FF"/>
                </a:solidFill>
                <a:latin typeface="Arial"/>
                <a:cs typeface="Arial"/>
              </a:rPr>
              <a:t>to</a:t>
            </a:r>
            <a:r>
              <a:rPr dirty="0" sz="1400" spc="-15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400" spc="-10">
                <a:solidFill>
                  <a:srgbClr val="2B96FF"/>
                </a:solidFill>
                <a:latin typeface="Arial"/>
                <a:cs typeface="Arial"/>
              </a:rPr>
              <a:t>gender</a:t>
            </a:r>
            <a:endParaRPr sz="1400">
              <a:latin typeface="Arial"/>
              <a:cs typeface="Arial"/>
            </a:endParaRPr>
          </a:p>
        </p:txBody>
      </p:sp>
      <p:sp>
        <p:nvSpPr>
          <p:cNvPr id="21" name="object 21" descr=""/>
          <p:cNvSpPr txBox="1"/>
          <p:nvPr/>
        </p:nvSpPr>
        <p:spPr>
          <a:xfrm>
            <a:off x="1277238" y="1786839"/>
            <a:ext cx="1251585" cy="240029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solidFill>
                  <a:srgbClr val="2B96FF"/>
                </a:solidFill>
                <a:latin typeface="Arial"/>
                <a:cs typeface="Arial"/>
              </a:rPr>
              <a:t>Due</a:t>
            </a:r>
            <a:r>
              <a:rPr dirty="0" sz="1400" spc="-20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2B96FF"/>
                </a:solidFill>
                <a:latin typeface="Arial"/>
                <a:cs typeface="Arial"/>
              </a:rPr>
              <a:t>to</a:t>
            </a:r>
            <a:r>
              <a:rPr dirty="0" sz="1400" spc="-15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400" spc="-10">
                <a:solidFill>
                  <a:srgbClr val="2B96FF"/>
                </a:solidFill>
                <a:latin typeface="Arial"/>
                <a:cs typeface="Arial"/>
              </a:rPr>
              <a:t>ethnicity</a:t>
            </a:r>
            <a:endParaRPr sz="1400">
              <a:latin typeface="Arial"/>
              <a:cs typeface="Arial"/>
            </a:endParaRPr>
          </a:p>
        </p:txBody>
      </p:sp>
      <p:sp>
        <p:nvSpPr>
          <p:cNvPr id="22" name="object 22" descr=""/>
          <p:cNvSpPr/>
          <p:nvPr/>
        </p:nvSpPr>
        <p:spPr>
          <a:xfrm>
            <a:off x="4085844" y="3992879"/>
            <a:ext cx="88900" cy="88900"/>
          </a:xfrm>
          <a:custGeom>
            <a:avLst/>
            <a:gdLst/>
            <a:ahLst/>
            <a:cxnLst/>
            <a:rect l="l" t="t" r="r" b="b"/>
            <a:pathLst>
              <a:path w="88900" h="88900">
                <a:moveTo>
                  <a:pt x="88391" y="0"/>
                </a:moveTo>
                <a:lnTo>
                  <a:pt x="0" y="0"/>
                </a:lnTo>
                <a:lnTo>
                  <a:pt x="0" y="88392"/>
                </a:lnTo>
                <a:lnTo>
                  <a:pt x="88391" y="88392"/>
                </a:lnTo>
                <a:lnTo>
                  <a:pt x="88391" y="0"/>
                </a:lnTo>
                <a:close/>
              </a:path>
            </a:pathLst>
          </a:custGeom>
          <a:solidFill>
            <a:srgbClr val="AD237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 descr=""/>
          <p:cNvSpPr txBox="1"/>
          <p:nvPr/>
        </p:nvSpPr>
        <p:spPr>
          <a:xfrm>
            <a:off x="4202938" y="3903979"/>
            <a:ext cx="193230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solidFill>
                  <a:srgbClr val="2B96FF"/>
                </a:solidFill>
                <a:latin typeface="Arial"/>
                <a:cs typeface="Arial"/>
              </a:rPr>
              <a:t>Discrimination</a:t>
            </a:r>
            <a:r>
              <a:rPr dirty="0" sz="1400" spc="-50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2B96FF"/>
                </a:solidFill>
                <a:latin typeface="Arial"/>
                <a:cs typeface="Arial"/>
              </a:rPr>
              <a:t>from</a:t>
            </a:r>
            <a:r>
              <a:rPr dirty="0" sz="1400" spc="-40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400" spc="-10">
                <a:solidFill>
                  <a:srgbClr val="2B96FF"/>
                </a:solidFill>
                <a:latin typeface="Arial"/>
                <a:cs typeface="Arial"/>
              </a:rPr>
              <a:t>staff</a:t>
            </a:r>
            <a:endParaRPr sz="1400">
              <a:latin typeface="Arial"/>
              <a:cs typeface="Arial"/>
            </a:endParaRPr>
          </a:p>
        </p:txBody>
      </p:sp>
      <p:sp>
        <p:nvSpPr>
          <p:cNvPr id="24" name="object 24" descr=""/>
          <p:cNvSpPr/>
          <p:nvPr/>
        </p:nvSpPr>
        <p:spPr>
          <a:xfrm>
            <a:off x="4085844" y="4251959"/>
            <a:ext cx="88900" cy="90170"/>
          </a:xfrm>
          <a:custGeom>
            <a:avLst/>
            <a:gdLst/>
            <a:ahLst/>
            <a:cxnLst/>
            <a:rect l="l" t="t" r="r" b="b"/>
            <a:pathLst>
              <a:path w="88900" h="90170">
                <a:moveTo>
                  <a:pt x="88391" y="0"/>
                </a:moveTo>
                <a:lnTo>
                  <a:pt x="0" y="0"/>
                </a:lnTo>
                <a:lnTo>
                  <a:pt x="0" y="89915"/>
                </a:lnTo>
                <a:lnTo>
                  <a:pt x="88391" y="89915"/>
                </a:lnTo>
                <a:lnTo>
                  <a:pt x="88391" y="0"/>
                </a:lnTo>
                <a:close/>
              </a:path>
            </a:pathLst>
          </a:custGeom>
          <a:solidFill>
            <a:srgbClr val="41B6E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object 25" descr=""/>
          <p:cNvSpPr txBox="1"/>
          <p:nvPr/>
        </p:nvSpPr>
        <p:spPr>
          <a:xfrm>
            <a:off x="4202938" y="4164279"/>
            <a:ext cx="221869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solidFill>
                  <a:srgbClr val="2B96FF"/>
                </a:solidFill>
                <a:latin typeface="Arial"/>
                <a:cs typeface="Arial"/>
              </a:rPr>
              <a:t>Discrimination</a:t>
            </a:r>
            <a:r>
              <a:rPr dirty="0" sz="1400" spc="-50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2B96FF"/>
                </a:solidFill>
                <a:latin typeface="Arial"/>
                <a:cs typeface="Arial"/>
              </a:rPr>
              <a:t>from</a:t>
            </a:r>
            <a:r>
              <a:rPr dirty="0" sz="1400" spc="-40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400" spc="-10">
                <a:solidFill>
                  <a:srgbClr val="2B96FF"/>
                </a:solidFill>
                <a:latin typeface="Arial"/>
                <a:cs typeface="Arial"/>
              </a:rPr>
              <a:t>patients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47268" y="305815"/>
            <a:ext cx="6012815" cy="513715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Perceived</a:t>
            </a:r>
            <a:r>
              <a:rPr dirty="0" spc="-45"/>
              <a:t> </a:t>
            </a:r>
            <a:r>
              <a:rPr dirty="0"/>
              <a:t>racial</a:t>
            </a:r>
            <a:r>
              <a:rPr dirty="0" spc="-30"/>
              <a:t> </a:t>
            </a:r>
            <a:r>
              <a:rPr dirty="0" spc="-10"/>
              <a:t>discrimination</a:t>
            </a:r>
          </a:p>
        </p:txBody>
      </p:sp>
      <p:graphicFrame>
        <p:nvGraphicFramePr>
          <p:cNvPr id="3" name="object 3" descr=""/>
          <p:cNvGraphicFramePr>
            <a:graphicFrameLocks noGrp="1"/>
          </p:cNvGraphicFramePr>
          <p:nvPr/>
        </p:nvGraphicFramePr>
        <p:xfrm>
          <a:off x="349262" y="1774825"/>
          <a:ext cx="6159500" cy="252793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749550"/>
                <a:gridCol w="1859279"/>
                <a:gridCol w="1538604"/>
              </a:tblGrid>
              <a:tr h="518159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dirty="0" sz="16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Ethnic</a:t>
                      </a:r>
                      <a:r>
                        <a:rPr dirty="0" sz="1600" spc="-4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background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4127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1B6E6"/>
                    </a:solidFill>
                  </a:tcPr>
                </a:tc>
                <a:tc>
                  <a:txBody>
                    <a:bodyPr/>
                    <a:lstStyle/>
                    <a:p>
                      <a:pPr marL="125730" marR="113664" indent="215265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dirty="0" sz="140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Discriminated </a:t>
                      </a:r>
                      <a:r>
                        <a:rPr dirty="0" sz="14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against</a:t>
                      </a:r>
                      <a:r>
                        <a:rPr dirty="0" sz="1400" spc="-3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by</a:t>
                      </a:r>
                      <a:r>
                        <a:rPr dirty="0" sz="1400" spc="-2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patients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4064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1B6E6"/>
                    </a:solidFill>
                  </a:tcPr>
                </a:tc>
                <a:tc>
                  <a:txBody>
                    <a:bodyPr/>
                    <a:lstStyle/>
                    <a:p>
                      <a:pPr marL="120650" marR="110489" indent="6096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dirty="0" sz="140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Discriminated </a:t>
                      </a:r>
                      <a:r>
                        <a:rPr dirty="0" sz="14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against</a:t>
                      </a:r>
                      <a:r>
                        <a:rPr dirty="0" sz="1400" spc="-5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by</a:t>
                      </a:r>
                      <a:r>
                        <a:rPr dirty="0" sz="1400" spc="-4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staff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4064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1B6E6"/>
                    </a:solidFill>
                  </a:tcPr>
                </a:tc>
              </a:tr>
              <a:tr h="334645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dirty="0" sz="1600" spc="-10" b="1">
                          <a:solidFill>
                            <a:srgbClr val="005EB8"/>
                          </a:solidFill>
                          <a:latin typeface="Arial"/>
                          <a:cs typeface="Arial"/>
                        </a:rPr>
                        <a:t>Total,</a:t>
                      </a:r>
                      <a:r>
                        <a:rPr dirty="0" sz="1600" spc="-45" b="1">
                          <a:solidFill>
                            <a:srgbClr val="005EB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b="1">
                          <a:solidFill>
                            <a:srgbClr val="005EB8"/>
                          </a:solidFill>
                          <a:latin typeface="Arial"/>
                          <a:cs typeface="Arial"/>
                        </a:rPr>
                        <a:t>all</a:t>
                      </a:r>
                      <a:r>
                        <a:rPr dirty="0" sz="1600" spc="-65" b="1">
                          <a:solidFill>
                            <a:srgbClr val="005EB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b="1">
                          <a:solidFill>
                            <a:srgbClr val="005EB8"/>
                          </a:solidFill>
                          <a:latin typeface="Arial"/>
                          <a:cs typeface="Arial"/>
                        </a:rPr>
                        <a:t>ethnic</a:t>
                      </a:r>
                      <a:r>
                        <a:rPr dirty="0" sz="1600" spc="-55" b="1">
                          <a:solidFill>
                            <a:srgbClr val="005EB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-10" b="1">
                          <a:solidFill>
                            <a:srgbClr val="005EB8"/>
                          </a:solidFill>
                          <a:latin typeface="Arial"/>
                          <a:cs typeface="Arial"/>
                        </a:rPr>
                        <a:t>groups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4127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E4F5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985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dirty="0" sz="1600" spc="-25" b="1">
                          <a:solidFill>
                            <a:srgbClr val="005EB8"/>
                          </a:solidFill>
                          <a:latin typeface="Arial"/>
                          <a:cs typeface="Arial"/>
                        </a:rPr>
                        <a:t>32%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4127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E4F5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8255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dirty="0" sz="1600" spc="-25" b="1">
                          <a:solidFill>
                            <a:srgbClr val="005EB8"/>
                          </a:solidFill>
                          <a:latin typeface="Arial"/>
                          <a:cs typeface="Arial"/>
                        </a:rPr>
                        <a:t>19%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4127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E4F5"/>
                    </a:solidFill>
                  </a:tcPr>
                </a:tc>
              </a:tr>
              <a:tr h="33528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dirty="0" sz="1600">
                          <a:solidFill>
                            <a:srgbClr val="005EB8"/>
                          </a:solidFill>
                          <a:latin typeface="Arial"/>
                          <a:cs typeface="Arial"/>
                        </a:rPr>
                        <a:t>Asian</a:t>
                      </a:r>
                      <a:r>
                        <a:rPr dirty="0" sz="1600" spc="-60">
                          <a:solidFill>
                            <a:srgbClr val="005EB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>
                          <a:solidFill>
                            <a:srgbClr val="005EB8"/>
                          </a:solidFill>
                          <a:latin typeface="Arial"/>
                          <a:cs typeface="Arial"/>
                        </a:rPr>
                        <a:t>or</a:t>
                      </a:r>
                      <a:r>
                        <a:rPr dirty="0" sz="1600" spc="-110">
                          <a:solidFill>
                            <a:srgbClr val="005EB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>
                          <a:solidFill>
                            <a:srgbClr val="005EB8"/>
                          </a:solidFill>
                          <a:latin typeface="Arial"/>
                          <a:cs typeface="Arial"/>
                        </a:rPr>
                        <a:t>Asian</a:t>
                      </a:r>
                      <a:r>
                        <a:rPr dirty="0" sz="1600" spc="-65">
                          <a:solidFill>
                            <a:srgbClr val="005EB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-10">
                          <a:solidFill>
                            <a:srgbClr val="005EB8"/>
                          </a:solidFill>
                          <a:latin typeface="Arial"/>
                          <a:cs typeface="Arial"/>
                        </a:rPr>
                        <a:t>British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4127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F3F9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dirty="0" sz="1600" spc="-25">
                          <a:solidFill>
                            <a:srgbClr val="005EB8"/>
                          </a:solidFill>
                          <a:latin typeface="Arial"/>
                          <a:cs typeface="Arial"/>
                        </a:rPr>
                        <a:t>42%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4127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F3F9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254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dirty="0" sz="1600" spc="-25">
                          <a:solidFill>
                            <a:srgbClr val="005EB8"/>
                          </a:solidFill>
                          <a:latin typeface="Arial"/>
                          <a:cs typeface="Arial"/>
                        </a:rPr>
                        <a:t>24%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4127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F3F9"/>
                    </a:solidFill>
                  </a:tcPr>
                </a:tc>
              </a:tr>
              <a:tr h="33528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dirty="0" sz="1600">
                          <a:solidFill>
                            <a:srgbClr val="005EB8"/>
                          </a:solidFill>
                          <a:latin typeface="Arial"/>
                          <a:cs typeface="Arial"/>
                        </a:rPr>
                        <a:t>Black</a:t>
                      </a:r>
                      <a:r>
                        <a:rPr dirty="0" sz="1600" spc="-55">
                          <a:solidFill>
                            <a:srgbClr val="005EB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>
                          <a:solidFill>
                            <a:srgbClr val="005EB8"/>
                          </a:solidFill>
                          <a:latin typeface="Arial"/>
                          <a:cs typeface="Arial"/>
                        </a:rPr>
                        <a:t>or</a:t>
                      </a:r>
                      <a:r>
                        <a:rPr dirty="0" sz="1600" spc="-20">
                          <a:solidFill>
                            <a:srgbClr val="005EB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>
                          <a:solidFill>
                            <a:srgbClr val="005EB8"/>
                          </a:solidFill>
                          <a:latin typeface="Arial"/>
                          <a:cs typeface="Arial"/>
                        </a:rPr>
                        <a:t>Black</a:t>
                      </a:r>
                      <a:r>
                        <a:rPr dirty="0" sz="1600" spc="-50">
                          <a:solidFill>
                            <a:srgbClr val="005EB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-10">
                          <a:solidFill>
                            <a:srgbClr val="005EB8"/>
                          </a:solidFill>
                          <a:latin typeface="Arial"/>
                          <a:cs typeface="Arial"/>
                        </a:rPr>
                        <a:t>British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4127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E4F5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dirty="0" sz="1600" spc="-25">
                          <a:solidFill>
                            <a:srgbClr val="005EB8"/>
                          </a:solidFill>
                          <a:latin typeface="Arial"/>
                          <a:cs typeface="Arial"/>
                        </a:rPr>
                        <a:t>52%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4127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E4F5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905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dirty="0" sz="1600" spc="-25">
                          <a:solidFill>
                            <a:srgbClr val="005EB8"/>
                          </a:solidFill>
                          <a:latin typeface="Arial"/>
                          <a:cs typeface="Arial"/>
                        </a:rPr>
                        <a:t>29%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4127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E4F5"/>
                    </a:solidFill>
                  </a:tcPr>
                </a:tc>
              </a:tr>
              <a:tr h="33528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dirty="0" sz="1600">
                          <a:solidFill>
                            <a:srgbClr val="005EB8"/>
                          </a:solidFill>
                          <a:latin typeface="Arial"/>
                          <a:cs typeface="Arial"/>
                        </a:rPr>
                        <a:t>White</a:t>
                      </a:r>
                      <a:r>
                        <a:rPr dirty="0" sz="1600" spc="-40">
                          <a:solidFill>
                            <a:srgbClr val="005EB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>
                          <a:solidFill>
                            <a:srgbClr val="005EB8"/>
                          </a:solidFill>
                          <a:latin typeface="Arial"/>
                          <a:cs typeface="Arial"/>
                        </a:rPr>
                        <a:t>British</a:t>
                      </a:r>
                      <a:r>
                        <a:rPr dirty="0" sz="1600" spc="-50">
                          <a:solidFill>
                            <a:srgbClr val="005EB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>
                          <a:solidFill>
                            <a:srgbClr val="005EB8"/>
                          </a:solidFill>
                          <a:latin typeface="Arial"/>
                          <a:cs typeface="Arial"/>
                        </a:rPr>
                        <a:t>or</a:t>
                      </a:r>
                      <a:r>
                        <a:rPr dirty="0" sz="1600" spc="-20">
                          <a:solidFill>
                            <a:srgbClr val="005EB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-10">
                          <a:solidFill>
                            <a:srgbClr val="005EB8"/>
                          </a:solidFill>
                          <a:latin typeface="Arial"/>
                          <a:cs typeface="Arial"/>
                        </a:rPr>
                        <a:t>Irish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4127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F3F9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dirty="0" sz="1600" spc="-25">
                          <a:solidFill>
                            <a:srgbClr val="005EB8"/>
                          </a:solidFill>
                          <a:latin typeface="Arial"/>
                          <a:cs typeface="Arial"/>
                        </a:rPr>
                        <a:t>4%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4127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F3F9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905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dirty="0" sz="1600" spc="-25">
                          <a:solidFill>
                            <a:srgbClr val="005EB8"/>
                          </a:solidFill>
                          <a:latin typeface="Arial"/>
                          <a:cs typeface="Arial"/>
                        </a:rPr>
                        <a:t>4%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4127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F3F9"/>
                    </a:solidFill>
                  </a:tcPr>
                </a:tc>
              </a:tr>
              <a:tr h="334645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dirty="0" sz="1600">
                          <a:solidFill>
                            <a:srgbClr val="005EB8"/>
                          </a:solidFill>
                          <a:latin typeface="Arial"/>
                          <a:cs typeface="Arial"/>
                        </a:rPr>
                        <a:t>Any</a:t>
                      </a:r>
                      <a:r>
                        <a:rPr dirty="0" sz="1600" spc="-40">
                          <a:solidFill>
                            <a:srgbClr val="005EB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>
                          <a:solidFill>
                            <a:srgbClr val="005EB8"/>
                          </a:solidFill>
                          <a:latin typeface="Arial"/>
                          <a:cs typeface="Arial"/>
                        </a:rPr>
                        <a:t>other</a:t>
                      </a:r>
                      <a:r>
                        <a:rPr dirty="0" sz="1600" spc="-40">
                          <a:solidFill>
                            <a:srgbClr val="005EB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>
                          <a:solidFill>
                            <a:srgbClr val="005EB8"/>
                          </a:solidFill>
                          <a:latin typeface="Arial"/>
                          <a:cs typeface="Arial"/>
                        </a:rPr>
                        <a:t>White</a:t>
                      </a:r>
                      <a:r>
                        <a:rPr dirty="0" sz="1600" spc="-45">
                          <a:solidFill>
                            <a:srgbClr val="005EB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-10">
                          <a:solidFill>
                            <a:srgbClr val="005EB8"/>
                          </a:solidFill>
                          <a:latin typeface="Arial"/>
                          <a:cs typeface="Arial"/>
                        </a:rPr>
                        <a:t>background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4127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E4F5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dirty="0" sz="1600" spc="-25">
                          <a:solidFill>
                            <a:srgbClr val="005EB8"/>
                          </a:solidFill>
                          <a:latin typeface="Arial"/>
                          <a:cs typeface="Arial"/>
                        </a:rPr>
                        <a:t>29%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4127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E4F5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905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dirty="0" sz="1600" spc="-25">
                          <a:solidFill>
                            <a:srgbClr val="005EB8"/>
                          </a:solidFill>
                          <a:latin typeface="Arial"/>
                          <a:cs typeface="Arial"/>
                        </a:rPr>
                        <a:t>14%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4127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E4F5"/>
                    </a:solidFill>
                  </a:tcPr>
                </a:tc>
              </a:tr>
              <a:tr h="334645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1600">
                          <a:solidFill>
                            <a:srgbClr val="005EB8"/>
                          </a:solidFill>
                          <a:latin typeface="Arial"/>
                          <a:cs typeface="Arial"/>
                        </a:rPr>
                        <a:t>Any</a:t>
                      </a:r>
                      <a:r>
                        <a:rPr dirty="0" sz="1600" spc="-40">
                          <a:solidFill>
                            <a:srgbClr val="005EB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>
                          <a:solidFill>
                            <a:srgbClr val="005EB8"/>
                          </a:solidFill>
                          <a:latin typeface="Arial"/>
                          <a:cs typeface="Arial"/>
                        </a:rPr>
                        <a:t>other</a:t>
                      </a:r>
                      <a:r>
                        <a:rPr dirty="0" sz="1600" spc="-35">
                          <a:solidFill>
                            <a:srgbClr val="005EB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-10">
                          <a:solidFill>
                            <a:srgbClr val="005EB8"/>
                          </a:solidFill>
                          <a:latin typeface="Arial"/>
                          <a:cs typeface="Arial"/>
                        </a:rPr>
                        <a:t>background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4191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F3F9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1600" spc="-25">
                          <a:solidFill>
                            <a:srgbClr val="005EB8"/>
                          </a:solidFill>
                          <a:latin typeface="Arial"/>
                          <a:cs typeface="Arial"/>
                        </a:rPr>
                        <a:t>42%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4191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F3F9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905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1600" spc="-25">
                          <a:solidFill>
                            <a:srgbClr val="005EB8"/>
                          </a:solidFill>
                          <a:latin typeface="Arial"/>
                          <a:cs typeface="Arial"/>
                        </a:rPr>
                        <a:t>21%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4191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F3F9"/>
                    </a:solidFill>
                  </a:tcPr>
                </a:tc>
              </a:tr>
            </a:tbl>
          </a:graphicData>
        </a:graphic>
      </p:graphicFrame>
      <p:sp>
        <p:nvSpPr>
          <p:cNvPr id="4" name="object 4" descr=""/>
          <p:cNvSpPr txBox="1"/>
          <p:nvPr/>
        </p:nvSpPr>
        <p:spPr>
          <a:xfrm>
            <a:off x="358546" y="923620"/>
            <a:ext cx="5937885" cy="66738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Arial"/>
                <a:cs typeface="Arial"/>
              </a:rPr>
              <a:t>Below</a:t>
            </a:r>
            <a:r>
              <a:rPr dirty="0" sz="1400" spc="-2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are</a:t>
            </a:r>
            <a:r>
              <a:rPr dirty="0" sz="1400" spc="-2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the</a:t>
            </a:r>
            <a:r>
              <a:rPr dirty="0" sz="1400" spc="-15">
                <a:latin typeface="Arial"/>
                <a:cs typeface="Arial"/>
              </a:rPr>
              <a:t> </a:t>
            </a:r>
            <a:r>
              <a:rPr dirty="0" sz="1400" spc="-10">
                <a:latin typeface="Arial"/>
                <a:cs typeface="Arial"/>
              </a:rPr>
              <a:t>proportions</a:t>
            </a:r>
            <a:r>
              <a:rPr dirty="0" sz="1400" spc="-5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of</a:t>
            </a:r>
            <a:r>
              <a:rPr dirty="0" sz="1400" spc="-1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people</a:t>
            </a:r>
            <a:r>
              <a:rPr dirty="0" sz="1400" spc="-2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from</a:t>
            </a:r>
            <a:r>
              <a:rPr dirty="0" sz="1400" spc="-35">
                <a:latin typeface="Arial"/>
                <a:cs typeface="Arial"/>
              </a:rPr>
              <a:t> </a:t>
            </a:r>
            <a:r>
              <a:rPr dirty="0" sz="1400" spc="-10">
                <a:latin typeface="Arial"/>
                <a:cs typeface="Arial"/>
              </a:rPr>
              <a:t>different</a:t>
            </a:r>
            <a:r>
              <a:rPr dirty="0" sz="1400" spc="-5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ethnic</a:t>
            </a:r>
            <a:r>
              <a:rPr dirty="0" sz="1400" spc="-25">
                <a:latin typeface="Arial"/>
                <a:cs typeface="Arial"/>
              </a:rPr>
              <a:t> </a:t>
            </a:r>
            <a:r>
              <a:rPr dirty="0" sz="1400" spc="-10">
                <a:latin typeface="Arial"/>
                <a:cs typeface="Arial"/>
              </a:rPr>
              <a:t>backgrounds</a:t>
            </a:r>
            <a:r>
              <a:rPr dirty="0" sz="1400" spc="-35">
                <a:latin typeface="Arial"/>
                <a:cs typeface="Arial"/>
              </a:rPr>
              <a:t> </a:t>
            </a:r>
            <a:r>
              <a:rPr dirty="0" sz="1400" spc="-25">
                <a:latin typeface="Arial"/>
                <a:cs typeface="Arial"/>
              </a:rPr>
              <a:t>who </a:t>
            </a:r>
            <a:r>
              <a:rPr dirty="0" sz="1400">
                <a:latin typeface="Arial"/>
                <a:cs typeface="Arial"/>
              </a:rPr>
              <a:t>said</a:t>
            </a:r>
            <a:r>
              <a:rPr dirty="0" sz="1400" spc="-5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they</a:t>
            </a:r>
            <a:r>
              <a:rPr dirty="0" sz="1400" spc="-5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had</a:t>
            </a:r>
            <a:r>
              <a:rPr dirty="0" sz="1400" spc="-5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personally</a:t>
            </a:r>
            <a:r>
              <a:rPr dirty="0" sz="1400" spc="-7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experienced</a:t>
            </a:r>
            <a:r>
              <a:rPr dirty="0" sz="1400" spc="-5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racial</a:t>
            </a:r>
            <a:r>
              <a:rPr dirty="0" sz="1400" spc="-3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discrimination</a:t>
            </a:r>
            <a:r>
              <a:rPr dirty="0" sz="1400" spc="-7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or</a:t>
            </a:r>
            <a:r>
              <a:rPr dirty="0" sz="1400" spc="-3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harassment</a:t>
            </a:r>
            <a:r>
              <a:rPr dirty="0" sz="1400" spc="-65">
                <a:latin typeface="Arial"/>
                <a:cs typeface="Arial"/>
              </a:rPr>
              <a:t> </a:t>
            </a:r>
            <a:r>
              <a:rPr dirty="0" sz="1400" spc="-25">
                <a:latin typeface="Arial"/>
                <a:cs typeface="Arial"/>
              </a:rPr>
              <a:t>at </a:t>
            </a:r>
            <a:r>
              <a:rPr dirty="0" sz="1400">
                <a:latin typeface="Arial"/>
                <a:cs typeface="Arial"/>
              </a:rPr>
              <a:t>work</a:t>
            </a:r>
            <a:r>
              <a:rPr dirty="0" sz="1400" spc="-2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in</a:t>
            </a:r>
            <a:r>
              <a:rPr dirty="0" sz="1400" spc="-1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the</a:t>
            </a:r>
            <a:r>
              <a:rPr dirty="0" sz="1400" spc="-3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last</a:t>
            </a:r>
            <a:r>
              <a:rPr dirty="0" sz="1400" spc="-3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12</a:t>
            </a:r>
            <a:r>
              <a:rPr dirty="0" sz="1400" spc="-10">
                <a:latin typeface="Arial"/>
                <a:cs typeface="Arial"/>
              </a:rPr>
              <a:t> months.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47268" y="305815"/>
            <a:ext cx="6250305" cy="513715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Racial</a:t>
            </a:r>
            <a:r>
              <a:rPr dirty="0" spc="-35"/>
              <a:t> </a:t>
            </a:r>
            <a:r>
              <a:rPr dirty="0"/>
              <a:t>discrimination</a:t>
            </a:r>
            <a:r>
              <a:rPr dirty="0" spc="-60"/>
              <a:t> </a:t>
            </a:r>
            <a:r>
              <a:rPr dirty="0"/>
              <a:t>-</a:t>
            </a:r>
            <a:r>
              <a:rPr dirty="0" spc="-10"/>
              <a:t> </a:t>
            </a:r>
            <a:r>
              <a:rPr dirty="0"/>
              <a:t>past</a:t>
            </a:r>
            <a:r>
              <a:rPr dirty="0" spc="-30"/>
              <a:t> </a:t>
            </a:r>
            <a:r>
              <a:rPr dirty="0" spc="-20"/>
              <a:t>year</a:t>
            </a:r>
          </a:p>
        </p:txBody>
      </p:sp>
      <p:grpSp>
        <p:nvGrpSpPr>
          <p:cNvPr id="3" name="object 3" descr=""/>
          <p:cNvGrpSpPr/>
          <p:nvPr/>
        </p:nvGrpSpPr>
        <p:grpSpPr>
          <a:xfrm>
            <a:off x="243840" y="2142744"/>
            <a:ext cx="6468110" cy="1443990"/>
            <a:chOff x="243840" y="2142744"/>
            <a:chExt cx="6468110" cy="1443990"/>
          </a:xfrm>
        </p:grpSpPr>
        <p:sp>
          <p:nvSpPr>
            <p:cNvPr id="4" name="object 4" descr=""/>
            <p:cNvSpPr/>
            <p:nvPr/>
          </p:nvSpPr>
          <p:spPr>
            <a:xfrm>
              <a:off x="457200" y="2452115"/>
              <a:ext cx="5047615" cy="1129665"/>
            </a:xfrm>
            <a:custGeom>
              <a:avLst/>
              <a:gdLst/>
              <a:ahLst/>
              <a:cxnLst/>
              <a:rect l="l" t="t" r="r" b="b"/>
              <a:pathLst>
                <a:path w="5047615" h="1129664">
                  <a:moveTo>
                    <a:pt x="195072" y="0"/>
                  </a:moveTo>
                  <a:lnTo>
                    <a:pt x="0" y="0"/>
                  </a:lnTo>
                  <a:lnTo>
                    <a:pt x="0" y="1129284"/>
                  </a:lnTo>
                  <a:lnTo>
                    <a:pt x="195072" y="1129284"/>
                  </a:lnTo>
                  <a:lnTo>
                    <a:pt x="195072" y="0"/>
                  </a:lnTo>
                  <a:close/>
                </a:path>
                <a:path w="5047615" h="1129664">
                  <a:moveTo>
                    <a:pt x="1813560" y="633984"/>
                  </a:moveTo>
                  <a:lnTo>
                    <a:pt x="1616964" y="633984"/>
                  </a:lnTo>
                  <a:lnTo>
                    <a:pt x="1616964" y="1129284"/>
                  </a:lnTo>
                  <a:lnTo>
                    <a:pt x="1813560" y="1129284"/>
                  </a:lnTo>
                  <a:lnTo>
                    <a:pt x="1813560" y="633984"/>
                  </a:lnTo>
                  <a:close/>
                </a:path>
                <a:path w="5047615" h="1129664">
                  <a:moveTo>
                    <a:pt x="3430524" y="711708"/>
                  </a:moveTo>
                  <a:lnTo>
                    <a:pt x="3235452" y="711708"/>
                  </a:lnTo>
                  <a:lnTo>
                    <a:pt x="3235452" y="1129284"/>
                  </a:lnTo>
                  <a:lnTo>
                    <a:pt x="3430524" y="1129284"/>
                  </a:lnTo>
                  <a:lnTo>
                    <a:pt x="3430524" y="711708"/>
                  </a:lnTo>
                  <a:close/>
                </a:path>
                <a:path w="5047615" h="1129664">
                  <a:moveTo>
                    <a:pt x="5047488" y="681228"/>
                  </a:moveTo>
                  <a:lnTo>
                    <a:pt x="4852416" y="681228"/>
                  </a:lnTo>
                  <a:lnTo>
                    <a:pt x="4852416" y="1129284"/>
                  </a:lnTo>
                  <a:lnTo>
                    <a:pt x="5047488" y="1129284"/>
                  </a:lnTo>
                  <a:lnTo>
                    <a:pt x="5047488" y="681228"/>
                  </a:lnTo>
                  <a:close/>
                </a:path>
              </a:pathLst>
            </a:custGeom>
            <a:solidFill>
              <a:srgbClr val="AD2373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 descr=""/>
            <p:cNvSpPr/>
            <p:nvPr/>
          </p:nvSpPr>
          <p:spPr>
            <a:xfrm>
              <a:off x="705612" y="2622803"/>
              <a:ext cx="5047615" cy="958850"/>
            </a:xfrm>
            <a:custGeom>
              <a:avLst/>
              <a:gdLst/>
              <a:ahLst/>
              <a:cxnLst/>
              <a:rect l="l" t="t" r="r" b="b"/>
              <a:pathLst>
                <a:path w="5047615" h="958850">
                  <a:moveTo>
                    <a:pt x="195072" y="0"/>
                  </a:moveTo>
                  <a:lnTo>
                    <a:pt x="0" y="0"/>
                  </a:lnTo>
                  <a:lnTo>
                    <a:pt x="0" y="958596"/>
                  </a:lnTo>
                  <a:lnTo>
                    <a:pt x="195072" y="958596"/>
                  </a:lnTo>
                  <a:lnTo>
                    <a:pt x="195072" y="0"/>
                  </a:lnTo>
                  <a:close/>
                </a:path>
                <a:path w="5047615" h="958850">
                  <a:moveTo>
                    <a:pt x="1813560" y="108204"/>
                  </a:moveTo>
                  <a:lnTo>
                    <a:pt x="1616964" y="108204"/>
                  </a:lnTo>
                  <a:lnTo>
                    <a:pt x="1616964" y="958596"/>
                  </a:lnTo>
                  <a:lnTo>
                    <a:pt x="1813560" y="958596"/>
                  </a:lnTo>
                  <a:lnTo>
                    <a:pt x="1813560" y="108204"/>
                  </a:lnTo>
                  <a:close/>
                </a:path>
                <a:path w="5047615" h="958850">
                  <a:moveTo>
                    <a:pt x="3430524" y="184404"/>
                  </a:moveTo>
                  <a:lnTo>
                    <a:pt x="3233928" y="184404"/>
                  </a:lnTo>
                  <a:lnTo>
                    <a:pt x="3233928" y="958596"/>
                  </a:lnTo>
                  <a:lnTo>
                    <a:pt x="3430524" y="958596"/>
                  </a:lnTo>
                  <a:lnTo>
                    <a:pt x="3430524" y="184404"/>
                  </a:lnTo>
                  <a:close/>
                </a:path>
                <a:path w="5047615" h="958850">
                  <a:moveTo>
                    <a:pt x="5047488" y="402336"/>
                  </a:moveTo>
                  <a:lnTo>
                    <a:pt x="4852416" y="402336"/>
                  </a:lnTo>
                  <a:lnTo>
                    <a:pt x="4852416" y="958596"/>
                  </a:lnTo>
                  <a:lnTo>
                    <a:pt x="5047488" y="958596"/>
                  </a:lnTo>
                  <a:lnTo>
                    <a:pt x="5047488" y="402336"/>
                  </a:lnTo>
                  <a:close/>
                </a:path>
              </a:pathLst>
            </a:custGeom>
            <a:solidFill>
              <a:srgbClr val="DF6AAD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 descr=""/>
            <p:cNvSpPr/>
            <p:nvPr/>
          </p:nvSpPr>
          <p:spPr>
            <a:xfrm>
              <a:off x="954024" y="2142743"/>
              <a:ext cx="5047615" cy="1438910"/>
            </a:xfrm>
            <a:custGeom>
              <a:avLst/>
              <a:gdLst/>
              <a:ahLst/>
              <a:cxnLst/>
              <a:rect l="l" t="t" r="r" b="b"/>
              <a:pathLst>
                <a:path w="5047615" h="1438910">
                  <a:moveTo>
                    <a:pt x="195072" y="0"/>
                  </a:moveTo>
                  <a:lnTo>
                    <a:pt x="0" y="0"/>
                  </a:lnTo>
                  <a:lnTo>
                    <a:pt x="0" y="1438656"/>
                  </a:lnTo>
                  <a:lnTo>
                    <a:pt x="195072" y="1438656"/>
                  </a:lnTo>
                  <a:lnTo>
                    <a:pt x="195072" y="0"/>
                  </a:lnTo>
                  <a:close/>
                </a:path>
                <a:path w="5047615" h="1438910">
                  <a:moveTo>
                    <a:pt x="1813560" y="1392936"/>
                  </a:moveTo>
                  <a:lnTo>
                    <a:pt x="1616964" y="1392936"/>
                  </a:lnTo>
                  <a:lnTo>
                    <a:pt x="1616964" y="1438656"/>
                  </a:lnTo>
                  <a:lnTo>
                    <a:pt x="1813560" y="1438656"/>
                  </a:lnTo>
                  <a:lnTo>
                    <a:pt x="1813560" y="1392936"/>
                  </a:lnTo>
                  <a:close/>
                </a:path>
                <a:path w="5047615" h="1438910">
                  <a:moveTo>
                    <a:pt x="3430524" y="1423416"/>
                  </a:moveTo>
                  <a:lnTo>
                    <a:pt x="3233928" y="1423416"/>
                  </a:lnTo>
                  <a:lnTo>
                    <a:pt x="3233928" y="1438656"/>
                  </a:lnTo>
                  <a:lnTo>
                    <a:pt x="3430524" y="1438656"/>
                  </a:lnTo>
                  <a:lnTo>
                    <a:pt x="3430524" y="1423416"/>
                  </a:lnTo>
                  <a:close/>
                </a:path>
                <a:path w="5047615" h="1438910">
                  <a:moveTo>
                    <a:pt x="5047488" y="1159764"/>
                  </a:moveTo>
                  <a:lnTo>
                    <a:pt x="4852416" y="1159764"/>
                  </a:lnTo>
                  <a:lnTo>
                    <a:pt x="4852416" y="1438656"/>
                  </a:lnTo>
                  <a:lnTo>
                    <a:pt x="5047488" y="1438656"/>
                  </a:lnTo>
                  <a:lnTo>
                    <a:pt x="5047488" y="1159764"/>
                  </a:lnTo>
                  <a:close/>
                </a:path>
              </a:pathLst>
            </a:custGeom>
            <a:solidFill>
              <a:srgbClr val="002F8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 descr=""/>
            <p:cNvSpPr/>
            <p:nvPr/>
          </p:nvSpPr>
          <p:spPr>
            <a:xfrm>
              <a:off x="1202436" y="2250947"/>
              <a:ext cx="5047615" cy="1330960"/>
            </a:xfrm>
            <a:custGeom>
              <a:avLst/>
              <a:gdLst/>
              <a:ahLst/>
              <a:cxnLst/>
              <a:rect l="l" t="t" r="r" b="b"/>
              <a:pathLst>
                <a:path w="5047615" h="1330960">
                  <a:moveTo>
                    <a:pt x="195072" y="0"/>
                  </a:moveTo>
                  <a:lnTo>
                    <a:pt x="0" y="0"/>
                  </a:lnTo>
                  <a:lnTo>
                    <a:pt x="0" y="1330452"/>
                  </a:lnTo>
                  <a:lnTo>
                    <a:pt x="195072" y="1330452"/>
                  </a:lnTo>
                  <a:lnTo>
                    <a:pt x="195072" y="0"/>
                  </a:lnTo>
                  <a:close/>
                </a:path>
                <a:path w="5047615" h="1330960">
                  <a:moveTo>
                    <a:pt x="1813560" y="1021080"/>
                  </a:moveTo>
                  <a:lnTo>
                    <a:pt x="1616964" y="1021080"/>
                  </a:lnTo>
                  <a:lnTo>
                    <a:pt x="1616964" y="1330452"/>
                  </a:lnTo>
                  <a:lnTo>
                    <a:pt x="1813560" y="1330452"/>
                  </a:lnTo>
                  <a:lnTo>
                    <a:pt x="1813560" y="1021080"/>
                  </a:lnTo>
                  <a:close/>
                </a:path>
                <a:path w="5047615" h="1330960">
                  <a:moveTo>
                    <a:pt x="3430524" y="1021080"/>
                  </a:moveTo>
                  <a:lnTo>
                    <a:pt x="3233928" y="1021080"/>
                  </a:lnTo>
                  <a:lnTo>
                    <a:pt x="3233928" y="1330452"/>
                  </a:lnTo>
                  <a:lnTo>
                    <a:pt x="3430524" y="1330452"/>
                  </a:lnTo>
                  <a:lnTo>
                    <a:pt x="3430524" y="1021080"/>
                  </a:lnTo>
                  <a:close/>
                </a:path>
                <a:path w="5047615" h="1330960">
                  <a:moveTo>
                    <a:pt x="5047488" y="1222248"/>
                  </a:moveTo>
                  <a:lnTo>
                    <a:pt x="4852416" y="1222248"/>
                  </a:lnTo>
                  <a:lnTo>
                    <a:pt x="4852416" y="1330452"/>
                  </a:lnTo>
                  <a:lnTo>
                    <a:pt x="5047488" y="1330452"/>
                  </a:lnTo>
                  <a:lnTo>
                    <a:pt x="5047488" y="1222248"/>
                  </a:lnTo>
                  <a:close/>
                </a:path>
              </a:pathLst>
            </a:custGeom>
            <a:solidFill>
              <a:srgbClr val="00A9CE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 descr=""/>
            <p:cNvSpPr/>
            <p:nvPr/>
          </p:nvSpPr>
          <p:spPr>
            <a:xfrm>
              <a:off x="1450848" y="2467355"/>
              <a:ext cx="5047615" cy="1114425"/>
            </a:xfrm>
            <a:custGeom>
              <a:avLst/>
              <a:gdLst/>
              <a:ahLst/>
              <a:cxnLst/>
              <a:rect l="l" t="t" r="r" b="b"/>
              <a:pathLst>
                <a:path w="5047615" h="1114425">
                  <a:moveTo>
                    <a:pt x="195072" y="0"/>
                  </a:moveTo>
                  <a:lnTo>
                    <a:pt x="0" y="0"/>
                  </a:lnTo>
                  <a:lnTo>
                    <a:pt x="0" y="1114044"/>
                  </a:lnTo>
                  <a:lnTo>
                    <a:pt x="195072" y="1114044"/>
                  </a:lnTo>
                  <a:lnTo>
                    <a:pt x="195072" y="0"/>
                  </a:lnTo>
                  <a:close/>
                </a:path>
                <a:path w="5047615" h="1114425">
                  <a:moveTo>
                    <a:pt x="1813560" y="603504"/>
                  </a:moveTo>
                  <a:lnTo>
                    <a:pt x="1616964" y="603504"/>
                  </a:lnTo>
                  <a:lnTo>
                    <a:pt x="1616964" y="1114044"/>
                  </a:lnTo>
                  <a:lnTo>
                    <a:pt x="1813560" y="1114044"/>
                  </a:lnTo>
                  <a:lnTo>
                    <a:pt x="1813560" y="603504"/>
                  </a:lnTo>
                  <a:close/>
                </a:path>
                <a:path w="5047615" h="1114425">
                  <a:moveTo>
                    <a:pt x="3430524" y="681228"/>
                  </a:moveTo>
                  <a:lnTo>
                    <a:pt x="3233928" y="681228"/>
                  </a:lnTo>
                  <a:lnTo>
                    <a:pt x="3233928" y="1114044"/>
                  </a:lnTo>
                  <a:lnTo>
                    <a:pt x="3430524" y="1114044"/>
                  </a:lnTo>
                  <a:lnTo>
                    <a:pt x="3430524" y="681228"/>
                  </a:lnTo>
                  <a:close/>
                </a:path>
                <a:path w="5047615" h="1114425">
                  <a:moveTo>
                    <a:pt x="5047488" y="618744"/>
                  </a:moveTo>
                  <a:lnTo>
                    <a:pt x="4852416" y="618744"/>
                  </a:lnTo>
                  <a:lnTo>
                    <a:pt x="4852416" y="1114044"/>
                  </a:lnTo>
                  <a:lnTo>
                    <a:pt x="5047488" y="1114044"/>
                  </a:lnTo>
                  <a:lnTo>
                    <a:pt x="5047488" y="618744"/>
                  </a:lnTo>
                  <a:close/>
                </a:path>
              </a:pathLst>
            </a:custGeom>
            <a:solidFill>
              <a:srgbClr val="F5CDE3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 descr=""/>
            <p:cNvSpPr/>
            <p:nvPr/>
          </p:nvSpPr>
          <p:spPr>
            <a:xfrm>
              <a:off x="243840" y="3581400"/>
              <a:ext cx="6468110" cy="0"/>
            </a:xfrm>
            <a:custGeom>
              <a:avLst/>
              <a:gdLst/>
              <a:ahLst/>
              <a:cxnLst/>
              <a:rect l="l" t="t" r="r" b="b"/>
              <a:pathLst>
                <a:path w="6468109" h="0">
                  <a:moveTo>
                    <a:pt x="0" y="0"/>
                  </a:moveTo>
                  <a:lnTo>
                    <a:pt x="6467856" y="0"/>
                  </a:lnTo>
                </a:path>
              </a:pathLst>
            </a:custGeom>
            <a:ln w="9525">
              <a:solidFill>
                <a:srgbClr val="CEE7FF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0" name="object 10" descr=""/>
          <p:cNvSpPr txBox="1"/>
          <p:nvPr/>
        </p:nvSpPr>
        <p:spPr>
          <a:xfrm>
            <a:off x="456387" y="2198877"/>
            <a:ext cx="19621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5">
                <a:solidFill>
                  <a:srgbClr val="0A86FF"/>
                </a:solidFill>
                <a:latin typeface="Arial"/>
                <a:cs typeface="Arial"/>
              </a:rPr>
              <a:t>73</a:t>
            </a:r>
            <a:endParaRPr sz="1200">
              <a:latin typeface="Arial"/>
              <a:cs typeface="Arial"/>
            </a:endParaRPr>
          </a:p>
        </p:txBody>
      </p:sp>
      <p:sp>
        <p:nvSpPr>
          <p:cNvPr id="11" name="object 11" descr=""/>
          <p:cNvSpPr txBox="1"/>
          <p:nvPr/>
        </p:nvSpPr>
        <p:spPr>
          <a:xfrm>
            <a:off x="2073910" y="2833497"/>
            <a:ext cx="19621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5">
                <a:solidFill>
                  <a:srgbClr val="0A86FF"/>
                </a:solidFill>
                <a:latin typeface="Arial"/>
                <a:cs typeface="Arial"/>
              </a:rPr>
              <a:t>32</a:t>
            </a:r>
            <a:endParaRPr sz="1200">
              <a:latin typeface="Arial"/>
              <a:cs typeface="Arial"/>
            </a:endParaRPr>
          </a:p>
        </p:txBody>
      </p:sp>
      <p:sp>
        <p:nvSpPr>
          <p:cNvPr id="12" name="object 12" descr=""/>
          <p:cNvSpPr txBox="1"/>
          <p:nvPr/>
        </p:nvSpPr>
        <p:spPr>
          <a:xfrm>
            <a:off x="3691890" y="2910967"/>
            <a:ext cx="19621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5">
                <a:solidFill>
                  <a:srgbClr val="0A86FF"/>
                </a:solidFill>
                <a:latin typeface="Arial"/>
                <a:cs typeface="Arial"/>
              </a:rPr>
              <a:t>27</a:t>
            </a:r>
            <a:endParaRPr sz="1200">
              <a:latin typeface="Arial"/>
              <a:cs typeface="Arial"/>
            </a:endParaRPr>
          </a:p>
        </p:txBody>
      </p:sp>
      <p:sp>
        <p:nvSpPr>
          <p:cNvPr id="13" name="object 13" descr=""/>
          <p:cNvSpPr txBox="1"/>
          <p:nvPr/>
        </p:nvSpPr>
        <p:spPr>
          <a:xfrm>
            <a:off x="704799" y="2369311"/>
            <a:ext cx="19621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5">
                <a:solidFill>
                  <a:srgbClr val="0A86FF"/>
                </a:solidFill>
                <a:latin typeface="Arial"/>
                <a:cs typeface="Arial"/>
              </a:rPr>
              <a:t>62</a:t>
            </a:r>
            <a:endParaRPr sz="1200">
              <a:latin typeface="Arial"/>
              <a:cs typeface="Arial"/>
            </a:endParaRPr>
          </a:p>
        </p:txBody>
      </p:sp>
      <p:sp>
        <p:nvSpPr>
          <p:cNvPr id="14" name="object 14" descr=""/>
          <p:cNvSpPr txBox="1"/>
          <p:nvPr/>
        </p:nvSpPr>
        <p:spPr>
          <a:xfrm>
            <a:off x="2322322" y="2477516"/>
            <a:ext cx="19621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5">
                <a:solidFill>
                  <a:srgbClr val="0A86FF"/>
                </a:solidFill>
                <a:latin typeface="Arial"/>
                <a:cs typeface="Arial"/>
              </a:rPr>
              <a:t>55</a:t>
            </a:r>
            <a:endParaRPr sz="1200">
              <a:latin typeface="Arial"/>
              <a:cs typeface="Arial"/>
            </a:endParaRPr>
          </a:p>
        </p:txBody>
      </p:sp>
      <p:sp>
        <p:nvSpPr>
          <p:cNvPr id="15" name="object 15" descr=""/>
          <p:cNvSpPr txBox="1"/>
          <p:nvPr/>
        </p:nvSpPr>
        <p:spPr>
          <a:xfrm>
            <a:off x="3940302" y="2554985"/>
            <a:ext cx="19621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5">
                <a:solidFill>
                  <a:srgbClr val="0A86FF"/>
                </a:solidFill>
                <a:latin typeface="Arial"/>
                <a:cs typeface="Arial"/>
              </a:rPr>
              <a:t>50</a:t>
            </a:r>
            <a:endParaRPr sz="1200">
              <a:latin typeface="Arial"/>
              <a:cs typeface="Arial"/>
            </a:endParaRPr>
          </a:p>
        </p:txBody>
      </p:sp>
      <p:sp>
        <p:nvSpPr>
          <p:cNvPr id="16" name="object 16" descr=""/>
          <p:cNvSpPr txBox="1"/>
          <p:nvPr/>
        </p:nvSpPr>
        <p:spPr>
          <a:xfrm>
            <a:off x="5283961" y="2771648"/>
            <a:ext cx="49530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dirty="0" baseline="-39351" sz="1800">
                <a:solidFill>
                  <a:srgbClr val="0A86FF"/>
                </a:solidFill>
                <a:latin typeface="Arial"/>
                <a:cs typeface="Arial"/>
              </a:rPr>
              <a:t>29</a:t>
            </a:r>
            <a:r>
              <a:rPr dirty="0" baseline="-39351" sz="1800" spc="397">
                <a:solidFill>
                  <a:srgbClr val="0A86FF"/>
                </a:solidFill>
                <a:latin typeface="Arial"/>
                <a:cs typeface="Arial"/>
              </a:rPr>
              <a:t> </a:t>
            </a:r>
            <a:r>
              <a:rPr dirty="0" sz="1200" spc="-25">
                <a:solidFill>
                  <a:srgbClr val="0A86FF"/>
                </a:solidFill>
                <a:latin typeface="Arial"/>
                <a:cs typeface="Arial"/>
              </a:rPr>
              <a:t>36</a:t>
            </a:r>
            <a:endParaRPr sz="1200">
              <a:latin typeface="Arial"/>
              <a:cs typeface="Arial"/>
            </a:endParaRPr>
          </a:p>
        </p:txBody>
      </p:sp>
      <p:sp>
        <p:nvSpPr>
          <p:cNvPr id="17" name="object 17" descr=""/>
          <p:cNvSpPr txBox="1"/>
          <p:nvPr/>
        </p:nvSpPr>
        <p:spPr>
          <a:xfrm>
            <a:off x="2613405" y="3282188"/>
            <a:ext cx="110489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>
                <a:solidFill>
                  <a:srgbClr val="0A86FF"/>
                </a:solidFill>
                <a:latin typeface="Arial"/>
                <a:cs typeface="Arial"/>
              </a:rPr>
              <a:t>3</a:t>
            </a:r>
            <a:endParaRPr sz="1200">
              <a:latin typeface="Arial"/>
              <a:cs typeface="Arial"/>
            </a:endParaRPr>
          </a:p>
        </p:txBody>
      </p:sp>
      <p:sp>
        <p:nvSpPr>
          <p:cNvPr id="18" name="object 18" descr=""/>
          <p:cNvSpPr txBox="1"/>
          <p:nvPr/>
        </p:nvSpPr>
        <p:spPr>
          <a:xfrm>
            <a:off x="4231385" y="3313303"/>
            <a:ext cx="110489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>
                <a:solidFill>
                  <a:srgbClr val="0A86FF"/>
                </a:solidFill>
                <a:latin typeface="Arial"/>
                <a:cs typeface="Arial"/>
              </a:rPr>
              <a:t>1</a:t>
            </a:r>
            <a:endParaRPr sz="1200">
              <a:latin typeface="Arial"/>
              <a:cs typeface="Arial"/>
            </a:endParaRPr>
          </a:p>
        </p:txBody>
      </p:sp>
      <p:sp>
        <p:nvSpPr>
          <p:cNvPr id="19" name="object 19" descr=""/>
          <p:cNvSpPr txBox="1"/>
          <p:nvPr/>
        </p:nvSpPr>
        <p:spPr>
          <a:xfrm>
            <a:off x="5806185" y="3050285"/>
            <a:ext cx="19621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5">
                <a:solidFill>
                  <a:srgbClr val="0A86FF"/>
                </a:solidFill>
                <a:latin typeface="Arial"/>
                <a:cs typeface="Arial"/>
              </a:rPr>
              <a:t>18</a:t>
            </a:r>
            <a:endParaRPr sz="1200">
              <a:latin typeface="Arial"/>
              <a:cs typeface="Arial"/>
            </a:endParaRPr>
          </a:p>
        </p:txBody>
      </p:sp>
      <p:sp>
        <p:nvSpPr>
          <p:cNvPr id="20" name="object 20" descr=""/>
          <p:cNvSpPr txBox="1"/>
          <p:nvPr/>
        </p:nvSpPr>
        <p:spPr>
          <a:xfrm>
            <a:off x="2819145" y="3019170"/>
            <a:ext cx="19621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5">
                <a:solidFill>
                  <a:srgbClr val="0A86FF"/>
                </a:solidFill>
                <a:latin typeface="Arial"/>
                <a:cs typeface="Arial"/>
              </a:rPr>
              <a:t>20</a:t>
            </a:r>
            <a:endParaRPr sz="1200">
              <a:latin typeface="Arial"/>
              <a:cs typeface="Arial"/>
            </a:endParaRPr>
          </a:p>
        </p:txBody>
      </p:sp>
      <p:sp>
        <p:nvSpPr>
          <p:cNvPr id="21" name="object 21" descr=""/>
          <p:cNvSpPr txBox="1"/>
          <p:nvPr/>
        </p:nvSpPr>
        <p:spPr>
          <a:xfrm>
            <a:off x="4437126" y="3019170"/>
            <a:ext cx="19621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5">
                <a:solidFill>
                  <a:srgbClr val="0A86FF"/>
                </a:solidFill>
                <a:latin typeface="Arial"/>
                <a:cs typeface="Arial"/>
              </a:rPr>
              <a:t>20</a:t>
            </a:r>
            <a:endParaRPr sz="1200">
              <a:latin typeface="Arial"/>
              <a:cs typeface="Arial"/>
            </a:endParaRPr>
          </a:p>
        </p:txBody>
      </p:sp>
      <p:sp>
        <p:nvSpPr>
          <p:cNvPr id="22" name="object 22" descr=""/>
          <p:cNvSpPr txBox="1"/>
          <p:nvPr/>
        </p:nvSpPr>
        <p:spPr>
          <a:xfrm>
            <a:off x="6097270" y="3220339"/>
            <a:ext cx="110489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>
                <a:solidFill>
                  <a:srgbClr val="0A86FF"/>
                </a:solidFill>
                <a:latin typeface="Arial"/>
                <a:cs typeface="Arial"/>
              </a:rPr>
              <a:t>7</a:t>
            </a:r>
            <a:endParaRPr sz="1200">
              <a:latin typeface="Arial"/>
              <a:cs typeface="Arial"/>
            </a:endParaRPr>
          </a:p>
        </p:txBody>
      </p:sp>
      <p:sp>
        <p:nvSpPr>
          <p:cNvPr id="23" name="object 23" descr=""/>
          <p:cNvSpPr txBox="1"/>
          <p:nvPr/>
        </p:nvSpPr>
        <p:spPr>
          <a:xfrm>
            <a:off x="1450086" y="2214498"/>
            <a:ext cx="19621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5">
                <a:solidFill>
                  <a:srgbClr val="0A86FF"/>
                </a:solidFill>
                <a:latin typeface="Arial"/>
                <a:cs typeface="Arial"/>
              </a:rPr>
              <a:t>72</a:t>
            </a:r>
            <a:endParaRPr sz="1200">
              <a:latin typeface="Arial"/>
              <a:cs typeface="Arial"/>
            </a:endParaRPr>
          </a:p>
        </p:txBody>
      </p:sp>
      <p:sp>
        <p:nvSpPr>
          <p:cNvPr id="24" name="object 24" descr=""/>
          <p:cNvSpPr txBox="1"/>
          <p:nvPr/>
        </p:nvSpPr>
        <p:spPr>
          <a:xfrm>
            <a:off x="3067557" y="2818002"/>
            <a:ext cx="19621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5">
                <a:solidFill>
                  <a:srgbClr val="0A86FF"/>
                </a:solidFill>
                <a:latin typeface="Arial"/>
                <a:cs typeface="Arial"/>
              </a:rPr>
              <a:t>33</a:t>
            </a:r>
            <a:endParaRPr sz="1200">
              <a:latin typeface="Arial"/>
              <a:cs typeface="Arial"/>
            </a:endParaRPr>
          </a:p>
        </p:txBody>
      </p:sp>
      <p:sp>
        <p:nvSpPr>
          <p:cNvPr id="25" name="object 25" descr=""/>
          <p:cNvSpPr txBox="1"/>
          <p:nvPr/>
        </p:nvSpPr>
        <p:spPr>
          <a:xfrm>
            <a:off x="4685538" y="2895345"/>
            <a:ext cx="19621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5">
                <a:solidFill>
                  <a:srgbClr val="0A86FF"/>
                </a:solidFill>
                <a:latin typeface="Arial"/>
                <a:cs typeface="Arial"/>
              </a:rPr>
              <a:t>28</a:t>
            </a:r>
            <a:endParaRPr sz="1200">
              <a:latin typeface="Arial"/>
              <a:cs typeface="Arial"/>
            </a:endParaRPr>
          </a:p>
        </p:txBody>
      </p:sp>
      <p:sp>
        <p:nvSpPr>
          <p:cNvPr id="26" name="object 26" descr=""/>
          <p:cNvSpPr txBox="1"/>
          <p:nvPr/>
        </p:nvSpPr>
        <p:spPr>
          <a:xfrm>
            <a:off x="6303009" y="2833497"/>
            <a:ext cx="19621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5">
                <a:solidFill>
                  <a:srgbClr val="0A86FF"/>
                </a:solidFill>
                <a:latin typeface="Arial"/>
                <a:cs typeface="Arial"/>
              </a:rPr>
              <a:t>32</a:t>
            </a:r>
            <a:endParaRPr sz="1200">
              <a:latin typeface="Arial"/>
              <a:cs typeface="Arial"/>
            </a:endParaRPr>
          </a:p>
        </p:txBody>
      </p:sp>
      <p:sp>
        <p:nvSpPr>
          <p:cNvPr id="27" name="object 27" descr=""/>
          <p:cNvSpPr txBox="1"/>
          <p:nvPr/>
        </p:nvSpPr>
        <p:spPr>
          <a:xfrm>
            <a:off x="270459" y="3646423"/>
            <a:ext cx="1562735" cy="732790"/>
          </a:xfrm>
          <a:prstGeom prst="rect">
            <a:avLst/>
          </a:prstGeom>
        </p:spPr>
        <p:txBody>
          <a:bodyPr wrap="square" lIns="0" tIns="20320" rIns="0" bIns="0" rtlCol="0" vert="horz">
            <a:spAutoFit/>
          </a:bodyPr>
          <a:lstStyle/>
          <a:p>
            <a:pPr algn="ctr" marL="12065" marR="5080">
              <a:lnSpc>
                <a:spcPct val="95600"/>
              </a:lnSpc>
              <a:spcBef>
                <a:spcPts val="160"/>
              </a:spcBef>
            </a:pP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My</a:t>
            </a:r>
            <a:r>
              <a:rPr dirty="0" sz="1200" spc="-15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2B96FF"/>
                </a:solidFill>
                <a:latin typeface="Arial"/>
                <a:cs typeface="Arial"/>
              </a:rPr>
              <a:t>organistion</a:t>
            </a:r>
            <a:r>
              <a:rPr dirty="0" sz="1200" spc="-20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2B96FF"/>
                </a:solidFill>
                <a:latin typeface="Arial"/>
                <a:cs typeface="Arial"/>
              </a:rPr>
              <a:t>acted 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fairly</a:t>
            </a:r>
            <a:r>
              <a:rPr dirty="0" sz="1200" spc="-65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about</a:t>
            </a:r>
            <a:r>
              <a:rPr dirty="0" sz="1200" spc="-50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2B96FF"/>
                </a:solidFill>
                <a:latin typeface="Arial"/>
                <a:cs typeface="Arial"/>
              </a:rPr>
              <a:t>promotions 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and</a:t>
            </a:r>
            <a:r>
              <a:rPr dirty="0" sz="1200" spc="-30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2B96FF"/>
                </a:solidFill>
                <a:latin typeface="Arial"/>
                <a:cs typeface="Arial"/>
              </a:rPr>
              <a:t>progression, 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regardless</a:t>
            </a:r>
            <a:r>
              <a:rPr dirty="0" sz="1200" spc="-30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of</a:t>
            </a:r>
            <a:r>
              <a:rPr dirty="0" sz="1200" spc="-30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2B96FF"/>
                </a:solidFill>
                <a:latin typeface="Arial"/>
                <a:cs typeface="Arial"/>
              </a:rPr>
              <a:t>ethnicity</a:t>
            </a:r>
            <a:endParaRPr sz="1200">
              <a:latin typeface="Arial"/>
              <a:cs typeface="Arial"/>
            </a:endParaRPr>
          </a:p>
        </p:txBody>
      </p:sp>
      <p:sp>
        <p:nvSpPr>
          <p:cNvPr id="28" name="object 28" descr=""/>
          <p:cNvSpPr txBox="1"/>
          <p:nvPr/>
        </p:nvSpPr>
        <p:spPr>
          <a:xfrm>
            <a:off x="1959991" y="3646423"/>
            <a:ext cx="1419225" cy="732790"/>
          </a:xfrm>
          <a:prstGeom prst="rect">
            <a:avLst/>
          </a:prstGeom>
        </p:spPr>
        <p:txBody>
          <a:bodyPr wrap="square" lIns="0" tIns="20320" rIns="0" bIns="0" rtlCol="0" vert="horz">
            <a:spAutoFit/>
          </a:bodyPr>
          <a:lstStyle/>
          <a:p>
            <a:pPr algn="ctr" marL="12700" marR="5080">
              <a:lnSpc>
                <a:spcPct val="95600"/>
              </a:lnSpc>
              <a:spcBef>
                <a:spcPts val="160"/>
              </a:spcBef>
            </a:pP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My</a:t>
            </a:r>
            <a:r>
              <a:rPr dirty="0" sz="1200" spc="-50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ethnicity</a:t>
            </a:r>
            <a:r>
              <a:rPr dirty="0" sz="1200" spc="-60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2B96FF"/>
                </a:solidFill>
                <a:latin typeface="Arial"/>
                <a:cs typeface="Arial"/>
              </a:rPr>
              <a:t>reduced 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my</a:t>
            </a:r>
            <a:r>
              <a:rPr dirty="0" sz="1200" spc="-50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chances</a:t>
            </a:r>
            <a:r>
              <a:rPr dirty="0" sz="1200" spc="-50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 spc="-25">
                <a:solidFill>
                  <a:srgbClr val="2B96FF"/>
                </a:solidFill>
                <a:latin typeface="Arial"/>
                <a:cs typeface="Arial"/>
              </a:rPr>
              <a:t>of </a:t>
            </a:r>
            <a:r>
              <a:rPr dirty="0" sz="1200" spc="-10">
                <a:solidFill>
                  <a:srgbClr val="2B96FF"/>
                </a:solidFill>
                <a:latin typeface="Arial"/>
                <a:cs typeface="Arial"/>
              </a:rPr>
              <a:t>promotion </a:t>
            </a:r>
            <a:r>
              <a:rPr dirty="0" sz="1200" spc="-25">
                <a:solidFill>
                  <a:srgbClr val="2B96FF"/>
                </a:solidFill>
                <a:latin typeface="Arial"/>
                <a:cs typeface="Arial"/>
              </a:rPr>
              <a:t>or </a:t>
            </a:r>
            <a:r>
              <a:rPr dirty="0" sz="1200" spc="-10">
                <a:solidFill>
                  <a:srgbClr val="2B96FF"/>
                </a:solidFill>
                <a:latin typeface="Arial"/>
                <a:cs typeface="Arial"/>
              </a:rPr>
              <a:t>progression</a:t>
            </a:r>
            <a:endParaRPr sz="1200">
              <a:latin typeface="Arial"/>
              <a:cs typeface="Arial"/>
            </a:endParaRPr>
          </a:p>
        </p:txBody>
      </p:sp>
      <p:sp>
        <p:nvSpPr>
          <p:cNvPr id="29" name="object 29" descr=""/>
          <p:cNvSpPr txBox="1"/>
          <p:nvPr/>
        </p:nvSpPr>
        <p:spPr>
          <a:xfrm>
            <a:off x="3556508" y="3646423"/>
            <a:ext cx="1419225" cy="558165"/>
          </a:xfrm>
          <a:prstGeom prst="rect">
            <a:avLst/>
          </a:prstGeom>
        </p:spPr>
        <p:txBody>
          <a:bodyPr wrap="square" lIns="0" tIns="20320" rIns="0" bIns="0" rtlCol="0" vert="horz">
            <a:spAutoFit/>
          </a:bodyPr>
          <a:lstStyle/>
          <a:p>
            <a:pPr algn="ctr" marL="12700" marR="5080">
              <a:lnSpc>
                <a:spcPct val="95600"/>
              </a:lnSpc>
              <a:spcBef>
                <a:spcPts val="160"/>
              </a:spcBef>
            </a:pP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My</a:t>
            </a:r>
            <a:r>
              <a:rPr dirty="0" sz="1200" spc="-50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ethnicity</a:t>
            </a:r>
            <a:r>
              <a:rPr dirty="0" sz="1200" spc="-60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2B96FF"/>
                </a:solidFill>
                <a:latin typeface="Arial"/>
                <a:cs typeface="Arial"/>
              </a:rPr>
              <a:t>reduced 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my</a:t>
            </a:r>
            <a:r>
              <a:rPr dirty="0" sz="1200" spc="-15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2B96FF"/>
                </a:solidFill>
                <a:latin typeface="Arial"/>
                <a:cs typeface="Arial"/>
              </a:rPr>
              <a:t>opportunities</a:t>
            </a:r>
            <a:r>
              <a:rPr dirty="0" sz="1200" spc="-20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 spc="-25">
                <a:solidFill>
                  <a:srgbClr val="2B96FF"/>
                </a:solidFill>
                <a:latin typeface="Arial"/>
                <a:cs typeface="Arial"/>
              </a:rPr>
              <a:t>for </a:t>
            </a:r>
            <a:r>
              <a:rPr dirty="0" sz="1200" spc="-10">
                <a:solidFill>
                  <a:srgbClr val="2B96FF"/>
                </a:solidFill>
                <a:latin typeface="Arial"/>
                <a:cs typeface="Arial"/>
              </a:rPr>
              <a:t>training</a:t>
            </a:r>
            <a:endParaRPr sz="1200">
              <a:latin typeface="Arial"/>
              <a:cs typeface="Arial"/>
            </a:endParaRPr>
          </a:p>
        </p:txBody>
      </p:sp>
      <p:sp>
        <p:nvSpPr>
          <p:cNvPr id="30" name="object 30" descr=""/>
          <p:cNvSpPr txBox="1"/>
          <p:nvPr/>
        </p:nvSpPr>
        <p:spPr>
          <a:xfrm>
            <a:off x="5157342" y="3646423"/>
            <a:ext cx="1452245" cy="558165"/>
          </a:xfrm>
          <a:prstGeom prst="rect">
            <a:avLst/>
          </a:prstGeom>
        </p:spPr>
        <p:txBody>
          <a:bodyPr wrap="square" lIns="0" tIns="20320" rIns="0" bIns="0" rtlCol="0" vert="horz">
            <a:spAutoFit/>
          </a:bodyPr>
          <a:lstStyle/>
          <a:p>
            <a:pPr algn="ctr" marL="12700" marR="5080">
              <a:lnSpc>
                <a:spcPct val="95600"/>
              </a:lnSpc>
              <a:spcBef>
                <a:spcPts val="160"/>
              </a:spcBef>
            </a:pP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I</a:t>
            </a:r>
            <a:r>
              <a:rPr dirty="0" sz="1200" spc="-10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saw</a:t>
            </a:r>
            <a:r>
              <a:rPr dirty="0" sz="1200" spc="-5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a</a:t>
            </a:r>
            <a:r>
              <a:rPr dirty="0" sz="1200" spc="-10">
                <a:solidFill>
                  <a:srgbClr val="2B96FF"/>
                </a:solidFill>
                <a:latin typeface="Arial"/>
                <a:cs typeface="Arial"/>
              </a:rPr>
              <a:t> colleague 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discriminated</a:t>
            </a:r>
            <a:r>
              <a:rPr dirty="0" sz="1200" spc="-60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2B96FF"/>
                </a:solidFill>
                <a:latin typeface="Arial"/>
                <a:cs typeface="Arial"/>
              </a:rPr>
              <a:t>against 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due</a:t>
            </a:r>
            <a:r>
              <a:rPr dirty="0" sz="1200" spc="-20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to</a:t>
            </a:r>
            <a:r>
              <a:rPr dirty="0" sz="1200" spc="-20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their</a:t>
            </a:r>
            <a:r>
              <a:rPr dirty="0" sz="1200" spc="-15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2B96FF"/>
                </a:solidFill>
                <a:latin typeface="Arial"/>
                <a:cs typeface="Arial"/>
              </a:rPr>
              <a:t>ethnicity</a:t>
            </a:r>
            <a:endParaRPr sz="1200">
              <a:latin typeface="Arial"/>
              <a:cs typeface="Arial"/>
            </a:endParaRPr>
          </a:p>
        </p:txBody>
      </p:sp>
      <p:sp>
        <p:nvSpPr>
          <p:cNvPr id="31" name="object 31" descr=""/>
          <p:cNvSpPr/>
          <p:nvPr/>
        </p:nvSpPr>
        <p:spPr>
          <a:xfrm>
            <a:off x="499872" y="1623060"/>
            <a:ext cx="76200" cy="78105"/>
          </a:xfrm>
          <a:custGeom>
            <a:avLst/>
            <a:gdLst/>
            <a:ahLst/>
            <a:cxnLst/>
            <a:rect l="l" t="t" r="r" b="b"/>
            <a:pathLst>
              <a:path w="76200" h="78105">
                <a:moveTo>
                  <a:pt x="76200" y="0"/>
                </a:moveTo>
                <a:lnTo>
                  <a:pt x="0" y="0"/>
                </a:lnTo>
                <a:lnTo>
                  <a:pt x="0" y="77724"/>
                </a:lnTo>
                <a:lnTo>
                  <a:pt x="76200" y="77724"/>
                </a:lnTo>
                <a:lnTo>
                  <a:pt x="76200" y="0"/>
                </a:lnTo>
                <a:close/>
              </a:path>
            </a:pathLst>
          </a:custGeom>
          <a:solidFill>
            <a:srgbClr val="AD237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2" name="object 32" descr=""/>
          <p:cNvSpPr/>
          <p:nvPr/>
        </p:nvSpPr>
        <p:spPr>
          <a:xfrm>
            <a:off x="1420367" y="1623060"/>
            <a:ext cx="76200" cy="78105"/>
          </a:xfrm>
          <a:custGeom>
            <a:avLst/>
            <a:gdLst/>
            <a:ahLst/>
            <a:cxnLst/>
            <a:rect l="l" t="t" r="r" b="b"/>
            <a:pathLst>
              <a:path w="76200" h="78105">
                <a:moveTo>
                  <a:pt x="76200" y="0"/>
                </a:moveTo>
                <a:lnTo>
                  <a:pt x="0" y="0"/>
                </a:lnTo>
                <a:lnTo>
                  <a:pt x="0" y="77724"/>
                </a:lnTo>
                <a:lnTo>
                  <a:pt x="76200" y="77724"/>
                </a:lnTo>
                <a:lnTo>
                  <a:pt x="76200" y="0"/>
                </a:lnTo>
                <a:close/>
              </a:path>
            </a:pathLst>
          </a:custGeom>
          <a:solidFill>
            <a:srgbClr val="DF6AA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3" name="object 33" descr=""/>
          <p:cNvSpPr/>
          <p:nvPr/>
        </p:nvSpPr>
        <p:spPr>
          <a:xfrm>
            <a:off x="2333244" y="1623060"/>
            <a:ext cx="76200" cy="78105"/>
          </a:xfrm>
          <a:custGeom>
            <a:avLst/>
            <a:gdLst/>
            <a:ahLst/>
            <a:cxnLst/>
            <a:rect l="l" t="t" r="r" b="b"/>
            <a:pathLst>
              <a:path w="76200" h="78105">
                <a:moveTo>
                  <a:pt x="76200" y="0"/>
                </a:moveTo>
                <a:lnTo>
                  <a:pt x="0" y="0"/>
                </a:lnTo>
                <a:lnTo>
                  <a:pt x="0" y="77724"/>
                </a:lnTo>
                <a:lnTo>
                  <a:pt x="76200" y="77724"/>
                </a:lnTo>
                <a:lnTo>
                  <a:pt x="76200" y="0"/>
                </a:lnTo>
                <a:close/>
              </a:path>
            </a:pathLst>
          </a:custGeom>
          <a:solidFill>
            <a:srgbClr val="002F8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4" name="object 34" descr=""/>
          <p:cNvSpPr/>
          <p:nvPr/>
        </p:nvSpPr>
        <p:spPr>
          <a:xfrm>
            <a:off x="4099559" y="1623060"/>
            <a:ext cx="76200" cy="78105"/>
          </a:xfrm>
          <a:custGeom>
            <a:avLst/>
            <a:gdLst/>
            <a:ahLst/>
            <a:cxnLst/>
            <a:rect l="l" t="t" r="r" b="b"/>
            <a:pathLst>
              <a:path w="76200" h="78105">
                <a:moveTo>
                  <a:pt x="76200" y="0"/>
                </a:moveTo>
                <a:lnTo>
                  <a:pt x="0" y="0"/>
                </a:lnTo>
                <a:lnTo>
                  <a:pt x="0" y="77724"/>
                </a:lnTo>
                <a:lnTo>
                  <a:pt x="76200" y="77724"/>
                </a:lnTo>
                <a:lnTo>
                  <a:pt x="76200" y="0"/>
                </a:lnTo>
                <a:close/>
              </a:path>
            </a:pathLst>
          </a:custGeom>
          <a:solidFill>
            <a:srgbClr val="00A9C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5" name="object 35" descr=""/>
          <p:cNvSpPr/>
          <p:nvPr/>
        </p:nvSpPr>
        <p:spPr>
          <a:xfrm>
            <a:off x="5451347" y="1623060"/>
            <a:ext cx="76200" cy="78105"/>
          </a:xfrm>
          <a:custGeom>
            <a:avLst/>
            <a:gdLst/>
            <a:ahLst/>
            <a:cxnLst/>
            <a:rect l="l" t="t" r="r" b="b"/>
            <a:pathLst>
              <a:path w="76200" h="78105">
                <a:moveTo>
                  <a:pt x="76200" y="0"/>
                </a:moveTo>
                <a:lnTo>
                  <a:pt x="0" y="0"/>
                </a:lnTo>
                <a:lnTo>
                  <a:pt x="0" y="77724"/>
                </a:lnTo>
                <a:lnTo>
                  <a:pt x="76200" y="77724"/>
                </a:lnTo>
                <a:lnTo>
                  <a:pt x="76200" y="0"/>
                </a:lnTo>
                <a:close/>
              </a:path>
            </a:pathLst>
          </a:custGeom>
          <a:solidFill>
            <a:srgbClr val="F5CDE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6" name="object 36" descr=""/>
          <p:cNvSpPr txBox="1"/>
          <p:nvPr/>
        </p:nvSpPr>
        <p:spPr>
          <a:xfrm>
            <a:off x="345846" y="923620"/>
            <a:ext cx="6292215" cy="117411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254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Arial"/>
                <a:cs typeface="Arial"/>
              </a:rPr>
              <a:t>People</a:t>
            </a:r>
            <a:r>
              <a:rPr dirty="0" sz="1400" spc="-5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from</a:t>
            </a:r>
            <a:r>
              <a:rPr dirty="0" sz="1400" spc="-5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minority</a:t>
            </a:r>
            <a:r>
              <a:rPr dirty="0" sz="1400" spc="-3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ethnic</a:t>
            </a:r>
            <a:r>
              <a:rPr dirty="0" sz="1400" spc="-45">
                <a:latin typeface="Arial"/>
                <a:cs typeface="Arial"/>
              </a:rPr>
              <a:t> </a:t>
            </a:r>
            <a:r>
              <a:rPr dirty="0" sz="1400" spc="-10">
                <a:latin typeface="Arial"/>
                <a:cs typeface="Arial"/>
              </a:rPr>
              <a:t>backgrounds</a:t>
            </a:r>
            <a:r>
              <a:rPr dirty="0" sz="1400" spc="-5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were</a:t>
            </a:r>
            <a:r>
              <a:rPr dirty="0" sz="1400" spc="-2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more</a:t>
            </a:r>
            <a:r>
              <a:rPr dirty="0" sz="1400" spc="-3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likely</a:t>
            </a:r>
            <a:r>
              <a:rPr dirty="0" sz="1400" spc="-3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to</a:t>
            </a:r>
            <a:r>
              <a:rPr dirty="0" sz="1400" spc="-3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feel</a:t>
            </a:r>
            <a:r>
              <a:rPr dirty="0" sz="1400" spc="-5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their</a:t>
            </a:r>
            <a:r>
              <a:rPr dirty="0" sz="1400" spc="-35">
                <a:latin typeface="Arial"/>
                <a:cs typeface="Arial"/>
              </a:rPr>
              <a:t> </a:t>
            </a:r>
            <a:r>
              <a:rPr dirty="0" sz="1400" spc="-10">
                <a:latin typeface="Arial"/>
                <a:cs typeface="Arial"/>
              </a:rPr>
              <a:t>ethnicity</a:t>
            </a:r>
            <a:endParaRPr sz="1400">
              <a:latin typeface="Arial"/>
              <a:cs typeface="Arial"/>
            </a:endParaRPr>
          </a:p>
          <a:p>
            <a:pPr marL="25400">
              <a:lnSpc>
                <a:spcPct val="100000"/>
              </a:lnSpc>
              <a:spcBef>
                <a:spcPts val="5"/>
              </a:spcBef>
            </a:pPr>
            <a:r>
              <a:rPr dirty="0" sz="1400">
                <a:latin typeface="Arial"/>
                <a:cs typeface="Arial"/>
              </a:rPr>
              <a:t>had</a:t>
            </a:r>
            <a:r>
              <a:rPr dirty="0" sz="1400" spc="-4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reduced</a:t>
            </a:r>
            <a:r>
              <a:rPr dirty="0" sz="1400" spc="-4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their</a:t>
            </a:r>
            <a:r>
              <a:rPr dirty="0" sz="1400" spc="-3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career</a:t>
            </a:r>
            <a:r>
              <a:rPr dirty="0" sz="1400" spc="-4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progression</a:t>
            </a:r>
            <a:r>
              <a:rPr dirty="0" sz="1400" spc="-5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and</a:t>
            </a:r>
            <a:r>
              <a:rPr dirty="0" sz="1400" spc="-2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training</a:t>
            </a:r>
            <a:r>
              <a:rPr dirty="0" sz="1400" spc="-50">
                <a:latin typeface="Arial"/>
                <a:cs typeface="Arial"/>
              </a:rPr>
              <a:t> </a:t>
            </a:r>
            <a:r>
              <a:rPr dirty="0" sz="1400" spc="-10">
                <a:latin typeface="Arial"/>
                <a:cs typeface="Arial"/>
              </a:rPr>
              <a:t>opportunities</a:t>
            </a:r>
            <a:r>
              <a:rPr dirty="0" sz="1400" spc="-5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in</a:t>
            </a:r>
            <a:r>
              <a:rPr dirty="0" sz="1400" spc="-1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the</a:t>
            </a:r>
            <a:r>
              <a:rPr dirty="0" sz="1400" spc="-2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past</a:t>
            </a:r>
            <a:r>
              <a:rPr dirty="0" sz="1400" spc="-35">
                <a:latin typeface="Arial"/>
                <a:cs typeface="Arial"/>
              </a:rPr>
              <a:t> </a:t>
            </a:r>
            <a:r>
              <a:rPr dirty="0" sz="1400" spc="-10">
                <a:latin typeface="Arial"/>
                <a:cs typeface="Arial"/>
              </a:rPr>
              <a:t>year.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300">
              <a:latin typeface="Arial"/>
              <a:cs typeface="Arial"/>
            </a:endParaRPr>
          </a:p>
          <a:p>
            <a:pPr marL="262890">
              <a:lnSpc>
                <a:spcPct val="100000"/>
              </a:lnSpc>
              <a:tabLst>
                <a:tab pos="1184275" algn="l"/>
                <a:tab pos="2097405" algn="l"/>
                <a:tab pos="3863975" algn="l"/>
                <a:tab pos="5215890" algn="l"/>
              </a:tabLst>
            </a:pP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%</a:t>
            </a:r>
            <a:r>
              <a:rPr dirty="0" sz="1200" spc="-25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2B96FF"/>
                </a:solidFill>
                <a:latin typeface="Arial"/>
                <a:cs typeface="Arial"/>
              </a:rPr>
              <a:t>Asian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	%</a:t>
            </a:r>
            <a:r>
              <a:rPr dirty="0" sz="1200" spc="-25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 spc="-20">
                <a:solidFill>
                  <a:srgbClr val="2B96FF"/>
                </a:solidFill>
                <a:latin typeface="Arial"/>
                <a:cs typeface="Arial"/>
              </a:rPr>
              <a:t>Black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	%</a:t>
            </a:r>
            <a:r>
              <a:rPr dirty="0" sz="1200" spc="-30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White</a:t>
            </a:r>
            <a:r>
              <a:rPr dirty="0" sz="1200" spc="-25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British/</a:t>
            </a:r>
            <a:r>
              <a:rPr dirty="0" sz="1200" spc="-15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 spc="-20">
                <a:solidFill>
                  <a:srgbClr val="2B96FF"/>
                </a:solidFill>
                <a:latin typeface="Arial"/>
                <a:cs typeface="Arial"/>
              </a:rPr>
              <a:t>Irish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	%</a:t>
            </a:r>
            <a:r>
              <a:rPr dirty="0" sz="1200" spc="-25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Other</a:t>
            </a:r>
            <a:r>
              <a:rPr dirty="0" sz="1200" spc="-10">
                <a:solidFill>
                  <a:srgbClr val="2B96FF"/>
                </a:solidFill>
                <a:latin typeface="Arial"/>
                <a:cs typeface="Arial"/>
              </a:rPr>
              <a:t> White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	%</a:t>
            </a:r>
            <a:r>
              <a:rPr dirty="0" sz="1200" spc="-25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Any</a:t>
            </a:r>
            <a:r>
              <a:rPr dirty="0" sz="1200" spc="-10">
                <a:solidFill>
                  <a:srgbClr val="2B96FF"/>
                </a:solidFill>
                <a:latin typeface="Arial"/>
                <a:cs typeface="Arial"/>
              </a:rPr>
              <a:t> other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100">
              <a:latin typeface="Arial"/>
              <a:cs typeface="Arial"/>
            </a:endParaRPr>
          </a:p>
          <a:p>
            <a:pPr marL="619760">
              <a:lnSpc>
                <a:spcPct val="100000"/>
              </a:lnSpc>
            </a:pPr>
            <a:r>
              <a:rPr dirty="0" sz="1200">
                <a:solidFill>
                  <a:srgbClr val="0A86FF"/>
                </a:solidFill>
                <a:latin typeface="Arial"/>
                <a:cs typeface="Arial"/>
              </a:rPr>
              <a:t>93</a:t>
            </a:r>
            <a:r>
              <a:rPr dirty="0" sz="1200" spc="275">
                <a:solidFill>
                  <a:srgbClr val="0A86FF"/>
                </a:solidFill>
                <a:latin typeface="Arial"/>
                <a:cs typeface="Arial"/>
              </a:rPr>
              <a:t> </a:t>
            </a:r>
            <a:r>
              <a:rPr dirty="0" baseline="-39351" sz="1800" spc="-37">
                <a:solidFill>
                  <a:srgbClr val="0A86FF"/>
                </a:solidFill>
                <a:latin typeface="Arial"/>
                <a:cs typeface="Arial"/>
              </a:rPr>
              <a:t>86</a:t>
            </a:r>
            <a:endParaRPr baseline="-39351"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Studio Whatever</dc:creator>
  <dc:title>PowerPoint Presentation</dc:title>
  <dcterms:created xsi:type="dcterms:W3CDTF">2022-05-05T10:09:33Z</dcterms:created>
  <dcterms:modified xsi:type="dcterms:W3CDTF">2022-05-05T10:09:33Z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2021-12-21T00:00:00Z</vt:filetime>
  </property>
  <property fmtid="{D5CDD505-2E9C-101B-9397-08002B2CF9AE}" pid="3" name="Creator">
    <vt:lpwstr>Microsoft® PowerPoint® 2019</vt:lpwstr>
  </property>
  <property fmtid="{D5CDD505-2E9C-101B-9397-08002B2CF9AE}" pid="4" name="LastSaved">
    <vt:filetime>2022-05-05T00:00:00Z</vt:filetime>
  </property>
</Properties>
</file>