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6858000" cy="5143500"/>
  <p:notesSz cx="6858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1594485"/>
            <a:ext cx="58293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2880360"/>
            <a:ext cx="48006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497323"/>
            <a:ext cx="6858000" cy="125095"/>
          </a:xfrm>
          <a:custGeom>
            <a:avLst/>
            <a:gdLst/>
            <a:ahLst/>
            <a:cxnLst/>
            <a:rect l="l" t="t" r="r" b="b"/>
            <a:pathLst>
              <a:path w="6858000" h="125095">
                <a:moveTo>
                  <a:pt x="0" y="124967"/>
                </a:moveTo>
                <a:lnTo>
                  <a:pt x="6858000" y="124967"/>
                </a:lnTo>
                <a:lnTo>
                  <a:pt x="68580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622291"/>
            <a:ext cx="6858000" cy="128270"/>
          </a:xfrm>
          <a:custGeom>
            <a:avLst/>
            <a:gdLst/>
            <a:ahLst/>
            <a:cxnLst/>
            <a:rect l="l" t="t" r="r" b="b"/>
            <a:pathLst>
              <a:path w="6858000" h="128270">
                <a:moveTo>
                  <a:pt x="6858000" y="0"/>
                </a:moveTo>
                <a:lnTo>
                  <a:pt x="0" y="0"/>
                </a:lnTo>
                <a:lnTo>
                  <a:pt x="0" y="128016"/>
                </a:lnTo>
                <a:lnTo>
                  <a:pt x="6858000" y="128016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633472" y="4267200"/>
            <a:ext cx="247015" cy="134620"/>
          </a:xfrm>
          <a:custGeom>
            <a:avLst/>
            <a:gdLst/>
            <a:ahLst/>
            <a:cxnLst/>
            <a:rect l="l" t="t" r="r" b="b"/>
            <a:pathLst>
              <a:path w="247014" h="134620">
                <a:moveTo>
                  <a:pt x="246887" y="0"/>
                </a:moveTo>
                <a:lnTo>
                  <a:pt x="0" y="0"/>
                </a:lnTo>
                <a:lnTo>
                  <a:pt x="0" y="134112"/>
                </a:lnTo>
                <a:lnTo>
                  <a:pt x="246887" y="134112"/>
                </a:lnTo>
                <a:lnTo>
                  <a:pt x="246887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633472" y="4131563"/>
            <a:ext cx="247015" cy="135890"/>
          </a:xfrm>
          <a:custGeom>
            <a:avLst/>
            <a:gdLst/>
            <a:ahLst/>
            <a:cxnLst/>
            <a:rect l="l" t="t" r="r" b="b"/>
            <a:pathLst>
              <a:path w="247014" h="135889">
                <a:moveTo>
                  <a:pt x="246887" y="0"/>
                </a:moveTo>
                <a:lnTo>
                  <a:pt x="0" y="0"/>
                </a:lnTo>
                <a:lnTo>
                  <a:pt x="0" y="135636"/>
                </a:lnTo>
                <a:lnTo>
                  <a:pt x="246887" y="135636"/>
                </a:lnTo>
                <a:lnTo>
                  <a:pt x="246887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633472" y="3093719"/>
            <a:ext cx="1106805" cy="916305"/>
          </a:xfrm>
          <a:custGeom>
            <a:avLst/>
            <a:gdLst/>
            <a:ahLst/>
            <a:cxnLst/>
            <a:rect l="l" t="t" r="r" b="b"/>
            <a:pathLst>
              <a:path w="1106804" h="916304">
                <a:moveTo>
                  <a:pt x="123444" y="781812"/>
                </a:moveTo>
                <a:lnTo>
                  <a:pt x="0" y="781812"/>
                </a:lnTo>
                <a:lnTo>
                  <a:pt x="0" y="915924"/>
                </a:lnTo>
                <a:lnTo>
                  <a:pt x="123444" y="915924"/>
                </a:lnTo>
                <a:lnTo>
                  <a:pt x="123444" y="781812"/>
                </a:lnTo>
                <a:close/>
              </a:path>
              <a:path w="1106804" h="916304">
                <a:moveTo>
                  <a:pt x="1106424" y="0"/>
                </a:moveTo>
                <a:lnTo>
                  <a:pt x="0" y="0"/>
                </a:lnTo>
                <a:lnTo>
                  <a:pt x="0" y="134112"/>
                </a:lnTo>
                <a:lnTo>
                  <a:pt x="1106424" y="134112"/>
                </a:lnTo>
                <a:lnTo>
                  <a:pt x="1106424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633472" y="2958083"/>
            <a:ext cx="982980" cy="135890"/>
          </a:xfrm>
          <a:custGeom>
            <a:avLst/>
            <a:gdLst/>
            <a:ahLst/>
            <a:cxnLst/>
            <a:rect l="l" t="t" r="r" b="b"/>
            <a:pathLst>
              <a:path w="982979" h="135889">
                <a:moveTo>
                  <a:pt x="982979" y="0"/>
                </a:moveTo>
                <a:lnTo>
                  <a:pt x="0" y="0"/>
                </a:lnTo>
                <a:lnTo>
                  <a:pt x="0" y="135636"/>
                </a:lnTo>
                <a:lnTo>
                  <a:pt x="982979" y="135636"/>
                </a:lnTo>
                <a:lnTo>
                  <a:pt x="982979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633472" y="2702051"/>
            <a:ext cx="1106805" cy="135890"/>
          </a:xfrm>
          <a:custGeom>
            <a:avLst/>
            <a:gdLst/>
            <a:ahLst/>
            <a:cxnLst/>
            <a:rect l="l" t="t" r="r" b="b"/>
            <a:pathLst>
              <a:path w="1106804" h="135889">
                <a:moveTo>
                  <a:pt x="1106424" y="0"/>
                </a:moveTo>
                <a:lnTo>
                  <a:pt x="0" y="0"/>
                </a:lnTo>
                <a:lnTo>
                  <a:pt x="0" y="135636"/>
                </a:lnTo>
                <a:lnTo>
                  <a:pt x="1106424" y="135636"/>
                </a:lnTo>
                <a:lnTo>
                  <a:pt x="1106424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633472" y="2567939"/>
            <a:ext cx="368935" cy="134620"/>
          </a:xfrm>
          <a:custGeom>
            <a:avLst/>
            <a:gdLst/>
            <a:ahLst/>
            <a:cxnLst/>
            <a:rect l="l" t="t" r="r" b="b"/>
            <a:pathLst>
              <a:path w="368935" h="134619">
                <a:moveTo>
                  <a:pt x="368807" y="0"/>
                </a:moveTo>
                <a:lnTo>
                  <a:pt x="0" y="0"/>
                </a:lnTo>
                <a:lnTo>
                  <a:pt x="0" y="134112"/>
                </a:lnTo>
                <a:lnTo>
                  <a:pt x="368807" y="134112"/>
                </a:lnTo>
                <a:lnTo>
                  <a:pt x="368807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2633472" y="2311907"/>
            <a:ext cx="1967864" cy="134620"/>
          </a:xfrm>
          <a:custGeom>
            <a:avLst/>
            <a:gdLst/>
            <a:ahLst/>
            <a:cxnLst/>
            <a:rect l="l" t="t" r="r" b="b"/>
            <a:pathLst>
              <a:path w="1967864" h="134619">
                <a:moveTo>
                  <a:pt x="1967483" y="0"/>
                </a:moveTo>
                <a:lnTo>
                  <a:pt x="0" y="0"/>
                </a:lnTo>
                <a:lnTo>
                  <a:pt x="0" y="134112"/>
                </a:lnTo>
                <a:lnTo>
                  <a:pt x="1967483" y="134112"/>
                </a:lnTo>
                <a:lnTo>
                  <a:pt x="1967483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2633472" y="2176271"/>
            <a:ext cx="982980" cy="135890"/>
          </a:xfrm>
          <a:custGeom>
            <a:avLst/>
            <a:gdLst/>
            <a:ahLst/>
            <a:cxnLst/>
            <a:rect l="l" t="t" r="r" b="b"/>
            <a:pathLst>
              <a:path w="982979" h="135889">
                <a:moveTo>
                  <a:pt x="982979" y="0"/>
                </a:moveTo>
                <a:lnTo>
                  <a:pt x="0" y="0"/>
                </a:lnTo>
                <a:lnTo>
                  <a:pt x="0" y="135635"/>
                </a:lnTo>
                <a:lnTo>
                  <a:pt x="982979" y="135635"/>
                </a:lnTo>
                <a:lnTo>
                  <a:pt x="982979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633472" y="1920239"/>
            <a:ext cx="3441700" cy="135890"/>
          </a:xfrm>
          <a:custGeom>
            <a:avLst/>
            <a:gdLst/>
            <a:ahLst/>
            <a:cxnLst/>
            <a:rect l="l" t="t" r="r" b="b"/>
            <a:pathLst>
              <a:path w="3441700" h="135889">
                <a:moveTo>
                  <a:pt x="3441191" y="0"/>
                </a:moveTo>
                <a:lnTo>
                  <a:pt x="0" y="0"/>
                </a:lnTo>
                <a:lnTo>
                  <a:pt x="0" y="135636"/>
                </a:lnTo>
                <a:lnTo>
                  <a:pt x="3441191" y="135636"/>
                </a:lnTo>
                <a:lnTo>
                  <a:pt x="3441191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2633472" y="1786127"/>
            <a:ext cx="2212975" cy="1697989"/>
          </a:xfrm>
          <a:custGeom>
            <a:avLst/>
            <a:gdLst/>
            <a:ahLst/>
            <a:cxnLst/>
            <a:rect l="l" t="t" r="r" b="b"/>
            <a:pathLst>
              <a:path w="2212975" h="1697989">
                <a:moveTo>
                  <a:pt x="123444" y="1563624"/>
                </a:moveTo>
                <a:lnTo>
                  <a:pt x="0" y="1563624"/>
                </a:lnTo>
                <a:lnTo>
                  <a:pt x="0" y="1697736"/>
                </a:lnTo>
                <a:lnTo>
                  <a:pt x="123444" y="1697736"/>
                </a:lnTo>
                <a:lnTo>
                  <a:pt x="123444" y="1563624"/>
                </a:lnTo>
                <a:close/>
              </a:path>
              <a:path w="2212975" h="1697989">
                <a:moveTo>
                  <a:pt x="2212848" y="0"/>
                </a:moveTo>
                <a:lnTo>
                  <a:pt x="0" y="0"/>
                </a:lnTo>
                <a:lnTo>
                  <a:pt x="0" y="134112"/>
                </a:lnTo>
                <a:lnTo>
                  <a:pt x="2212848" y="134112"/>
                </a:lnTo>
                <a:lnTo>
                  <a:pt x="2212848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2633472" y="1725167"/>
            <a:ext cx="0" cy="2737485"/>
          </a:xfrm>
          <a:custGeom>
            <a:avLst/>
            <a:gdLst/>
            <a:ahLst/>
            <a:cxnLst/>
            <a:rect l="l" t="t" r="r" b="b"/>
            <a:pathLst>
              <a:path w="0" h="2737485">
                <a:moveTo>
                  <a:pt x="0" y="2737104"/>
                </a:moveTo>
                <a:lnTo>
                  <a:pt x="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497323"/>
            <a:ext cx="6858000" cy="125095"/>
          </a:xfrm>
          <a:custGeom>
            <a:avLst/>
            <a:gdLst/>
            <a:ahLst/>
            <a:cxnLst/>
            <a:rect l="l" t="t" r="r" b="b"/>
            <a:pathLst>
              <a:path w="6858000" h="125095">
                <a:moveTo>
                  <a:pt x="0" y="124967"/>
                </a:moveTo>
                <a:lnTo>
                  <a:pt x="6858000" y="124967"/>
                </a:lnTo>
                <a:lnTo>
                  <a:pt x="68580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622291"/>
            <a:ext cx="6858000" cy="128270"/>
          </a:xfrm>
          <a:custGeom>
            <a:avLst/>
            <a:gdLst/>
            <a:ahLst/>
            <a:cxnLst/>
            <a:rect l="l" t="t" r="r" b="b"/>
            <a:pathLst>
              <a:path w="6858000" h="128270">
                <a:moveTo>
                  <a:pt x="6858000" y="0"/>
                </a:moveTo>
                <a:lnTo>
                  <a:pt x="0" y="0"/>
                </a:lnTo>
                <a:lnTo>
                  <a:pt x="0" y="128016"/>
                </a:lnTo>
                <a:lnTo>
                  <a:pt x="6858000" y="128016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6" y="305815"/>
            <a:ext cx="652002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262" y="1774825"/>
            <a:ext cx="6159500" cy="2527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4783455"/>
            <a:ext cx="219456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49390" y="4715869"/>
            <a:ext cx="6359525" cy="172720"/>
            <a:chOff x="249390" y="4715869"/>
            <a:chExt cx="6359525" cy="172720"/>
          </a:xfrm>
        </p:grpSpPr>
        <p:sp>
          <p:nvSpPr>
            <p:cNvPr id="3" name="object 3" descr=""/>
            <p:cNvSpPr/>
            <p:nvPr/>
          </p:nvSpPr>
          <p:spPr>
            <a:xfrm>
              <a:off x="1360009" y="4718311"/>
              <a:ext cx="5248910" cy="0"/>
            </a:xfrm>
            <a:custGeom>
              <a:avLst/>
              <a:gdLst/>
              <a:ahLst/>
              <a:cxnLst/>
              <a:rect l="l" t="t" r="r" b="b"/>
              <a:pathLst>
                <a:path w="5248909" h="0">
                  <a:moveTo>
                    <a:pt x="0" y="0"/>
                  </a:moveTo>
                  <a:lnTo>
                    <a:pt x="0" y="0"/>
                  </a:lnTo>
                  <a:lnTo>
                    <a:pt x="5248719" y="0"/>
                  </a:lnTo>
                </a:path>
              </a:pathLst>
            </a:custGeom>
            <a:ln w="4273">
              <a:solidFill>
                <a:srgbClr val="1D438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390" y="4715869"/>
              <a:ext cx="3839845" cy="17218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100236" y="483492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6681" y="0"/>
                  </a:moveTo>
                  <a:lnTo>
                    <a:pt x="0" y="0"/>
                  </a:lnTo>
                  <a:lnTo>
                    <a:pt x="0" y="6714"/>
                  </a:lnTo>
                  <a:lnTo>
                    <a:pt x="6681" y="6714"/>
                  </a:lnTo>
                  <a:lnTo>
                    <a:pt x="6681" y="0"/>
                  </a:lnTo>
                  <a:close/>
                </a:path>
              </a:pathLst>
            </a:custGeom>
            <a:solidFill>
              <a:srgbClr val="1D438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0" y="1542288"/>
            <a:ext cx="6858000" cy="2426335"/>
            <a:chOff x="0" y="1542288"/>
            <a:chExt cx="6858000" cy="2426335"/>
          </a:xfrm>
        </p:grpSpPr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52956"/>
              <a:ext cx="3332987" cy="2177795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03275" y="1542288"/>
              <a:ext cx="585470" cy="239395"/>
            </a:xfrm>
            <a:custGeom>
              <a:avLst/>
              <a:gdLst/>
              <a:ahLst/>
              <a:cxnLst/>
              <a:rect l="l" t="t" r="r" b="b"/>
              <a:pathLst>
                <a:path w="585469" h="239394">
                  <a:moveTo>
                    <a:pt x="585216" y="0"/>
                  </a:moveTo>
                  <a:lnTo>
                    <a:pt x="0" y="0"/>
                  </a:lnTo>
                  <a:lnTo>
                    <a:pt x="309092" y="239267"/>
                  </a:lnTo>
                  <a:lnTo>
                    <a:pt x="585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3710939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3838955"/>
              <a:ext cx="6858000" cy="129539"/>
            </a:xfrm>
            <a:custGeom>
              <a:avLst/>
              <a:gdLst/>
              <a:ahLst/>
              <a:cxnLst/>
              <a:rect l="l" t="t" r="r" b="b"/>
              <a:pathLst>
                <a:path w="6858000" h="129539">
                  <a:moveTo>
                    <a:pt x="6858000" y="0"/>
                  </a:moveTo>
                  <a:lnTo>
                    <a:pt x="0" y="0"/>
                  </a:lnTo>
                  <a:lnTo>
                    <a:pt x="0" y="129540"/>
                  </a:lnTo>
                  <a:lnTo>
                    <a:pt x="6858000" y="12954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68623" y="1552956"/>
              <a:ext cx="3389376" cy="2157983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80238" y="1069086"/>
            <a:ext cx="6272530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/>
              <a:t>Discrimination</a:t>
            </a:r>
            <a:r>
              <a:rPr dirty="0" sz="2600" spc="-25"/>
              <a:t> </a:t>
            </a:r>
            <a:r>
              <a:rPr dirty="0" sz="2600"/>
              <a:t>&amp;</a:t>
            </a:r>
            <a:r>
              <a:rPr dirty="0" sz="2600" spc="-30"/>
              <a:t> </a:t>
            </a:r>
            <a:r>
              <a:rPr dirty="0" sz="2600"/>
              <a:t>racism</a:t>
            </a:r>
            <a:r>
              <a:rPr dirty="0" sz="2600" spc="-5"/>
              <a:t> </a:t>
            </a:r>
            <a:r>
              <a:rPr dirty="0" sz="2600"/>
              <a:t>in</a:t>
            </a:r>
            <a:r>
              <a:rPr dirty="0" sz="2600" spc="-15"/>
              <a:t> </a:t>
            </a:r>
            <a:r>
              <a:rPr dirty="0" sz="2600"/>
              <a:t>primary</a:t>
            </a:r>
            <a:r>
              <a:rPr dirty="0" sz="2600" spc="-20"/>
              <a:t> care</a:t>
            </a:r>
            <a:endParaRPr sz="2600"/>
          </a:p>
        </p:txBody>
      </p:sp>
      <p:sp>
        <p:nvSpPr>
          <p:cNvPr id="13" name="object 13" descr=""/>
          <p:cNvSpPr txBox="1"/>
          <p:nvPr/>
        </p:nvSpPr>
        <p:spPr>
          <a:xfrm>
            <a:off x="271983" y="4084726"/>
            <a:ext cx="585025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Experiences</a:t>
            </a:r>
            <a:r>
              <a:rPr dirty="0" sz="1500" spc="-3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500" spc="-1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primary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care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working</a:t>
            </a:r>
            <a:r>
              <a:rPr dirty="0" sz="1500" spc="-5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North</a:t>
            </a:r>
            <a:r>
              <a:rPr dirty="0" sz="1500" spc="1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West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London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71880" y="212946"/>
            <a:ext cx="2288110" cy="603349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0746" y="327746"/>
            <a:ext cx="2860795" cy="5200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–</a:t>
            </a:r>
            <a:r>
              <a:rPr dirty="0" spc="-20"/>
              <a:t> </a:t>
            </a:r>
            <a:r>
              <a:rPr dirty="0"/>
              <a:t>past</a:t>
            </a:r>
            <a:r>
              <a:rPr dirty="0" spc="-20"/>
              <a:t> 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2127" y="2188464"/>
            <a:ext cx="6403975" cy="1398270"/>
            <a:chOff x="262127" y="2188464"/>
            <a:chExt cx="6403975" cy="1398270"/>
          </a:xfrm>
        </p:grpSpPr>
        <p:sp>
          <p:nvSpPr>
            <p:cNvPr id="4" name="object 4" descr=""/>
            <p:cNvSpPr/>
            <p:nvPr/>
          </p:nvSpPr>
          <p:spPr>
            <a:xfrm>
              <a:off x="431291" y="3310128"/>
              <a:ext cx="155575" cy="271780"/>
            </a:xfrm>
            <a:custGeom>
              <a:avLst/>
              <a:gdLst/>
              <a:ahLst/>
              <a:cxnLst/>
              <a:rect l="l" t="t" r="r" b="b"/>
              <a:pathLst>
                <a:path w="155575" h="271779">
                  <a:moveTo>
                    <a:pt x="155448" y="0"/>
                  </a:moveTo>
                  <a:lnTo>
                    <a:pt x="0" y="0"/>
                  </a:lnTo>
                  <a:lnTo>
                    <a:pt x="0" y="271272"/>
                  </a:lnTo>
                  <a:lnTo>
                    <a:pt x="155448" y="271272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27887" y="2537460"/>
              <a:ext cx="155575" cy="1043940"/>
            </a:xfrm>
            <a:custGeom>
              <a:avLst/>
              <a:gdLst/>
              <a:ahLst/>
              <a:cxnLst/>
              <a:rect l="l" t="t" r="r" b="b"/>
              <a:pathLst>
                <a:path w="155575" h="1043939">
                  <a:moveTo>
                    <a:pt x="155448" y="0"/>
                  </a:moveTo>
                  <a:lnTo>
                    <a:pt x="0" y="0"/>
                  </a:lnTo>
                  <a:lnTo>
                    <a:pt x="0" y="1043939"/>
                  </a:lnTo>
                  <a:lnTo>
                    <a:pt x="155448" y="1043939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712975" y="3040380"/>
              <a:ext cx="154305" cy="541020"/>
            </a:xfrm>
            <a:custGeom>
              <a:avLst/>
              <a:gdLst/>
              <a:ahLst/>
              <a:cxnLst/>
              <a:rect l="l" t="t" r="r" b="b"/>
              <a:pathLst>
                <a:path w="154305" h="541020">
                  <a:moveTo>
                    <a:pt x="153924" y="0"/>
                  </a:moveTo>
                  <a:lnTo>
                    <a:pt x="0" y="0"/>
                  </a:lnTo>
                  <a:lnTo>
                    <a:pt x="0" y="541019"/>
                  </a:lnTo>
                  <a:lnTo>
                    <a:pt x="153924" y="541019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909572" y="2884932"/>
              <a:ext cx="154305" cy="696595"/>
            </a:xfrm>
            <a:custGeom>
              <a:avLst/>
              <a:gdLst/>
              <a:ahLst/>
              <a:cxnLst/>
              <a:rect l="l" t="t" r="r" b="b"/>
              <a:pathLst>
                <a:path w="154305" h="696595">
                  <a:moveTo>
                    <a:pt x="153923" y="0"/>
                  </a:moveTo>
                  <a:lnTo>
                    <a:pt x="0" y="0"/>
                  </a:lnTo>
                  <a:lnTo>
                    <a:pt x="0" y="696468"/>
                  </a:lnTo>
                  <a:lnTo>
                    <a:pt x="153923" y="696468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106167" y="3349752"/>
              <a:ext cx="154305" cy="231775"/>
            </a:xfrm>
            <a:custGeom>
              <a:avLst/>
              <a:gdLst/>
              <a:ahLst/>
              <a:cxnLst/>
              <a:rect l="l" t="t" r="r" b="b"/>
              <a:pathLst>
                <a:path w="154305" h="231775">
                  <a:moveTo>
                    <a:pt x="153924" y="0"/>
                  </a:moveTo>
                  <a:lnTo>
                    <a:pt x="0" y="0"/>
                  </a:lnTo>
                  <a:lnTo>
                    <a:pt x="0" y="231648"/>
                  </a:lnTo>
                  <a:lnTo>
                    <a:pt x="153924" y="231648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302763" y="3349752"/>
              <a:ext cx="154305" cy="231775"/>
            </a:xfrm>
            <a:custGeom>
              <a:avLst/>
              <a:gdLst/>
              <a:ahLst/>
              <a:cxnLst/>
              <a:rect l="l" t="t" r="r" b="b"/>
              <a:pathLst>
                <a:path w="154305" h="231775">
                  <a:moveTo>
                    <a:pt x="153924" y="0"/>
                  </a:moveTo>
                  <a:lnTo>
                    <a:pt x="0" y="0"/>
                  </a:lnTo>
                  <a:lnTo>
                    <a:pt x="0" y="231648"/>
                  </a:lnTo>
                  <a:lnTo>
                    <a:pt x="153924" y="231648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499360" y="2304288"/>
              <a:ext cx="154305" cy="1277620"/>
            </a:xfrm>
            <a:custGeom>
              <a:avLst/>
              <a:gdLst/>
              <a:ahLst/>
              <a:cxnLst/>
              <a:rect l="l" t="t" r="r" b="b"/>
              <a:pathLst>
                <a:path w="154305" h="1277620">
                  <a:moveTo>
                    <a:pt x="153923" y="0"/>
                  </a:moveTo>
                  <a:lnTo>
                    <a:pt x="0" y="0"/>
                  </a:lnTo>
                  <a:lnTo>
                    <a:pt x="0" y="1277112"/>
                  </a:lnTo>
                  <a:lnTo>
                    <a:pt x="153923" y="1277112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993136" y="3387852"/>
              <a:ext cx="1435735" cy="193675"/>
            </a:xfrm>
            <a:custGeom>
              <a:avLst/>
              <a:gdLst/>
              <a:ahLst/>
              <a:cxnLst/>
              <a:rect l="l" t="t" r="r" b="b"/>
              <a:pathLst>
                <a:path w="1435735" h="193675">
                  <a:moveTo>
                    <a:pt x="155448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155448" y="193548"/>
                  </a:lnTo>
                  <a:lnTo>
                    <a:pt x="155448" y="0"/>
                  </a:lnTo>
                  <a:close/>
                </a:path>
                <a:path w="1435735" h="193675">
                  <a:moveTo>
                    <a:pt x="1435608" y="115824"/>
                  </a:moveTo>
                  <a:lnTo>
                    <a:pt x="1280160" y="115824"/>
                  </a:lnTo>
                  <a:lnTo>
                    <a:pt x="1280160" y="193548"/>
                  </a:lnTo>
                  <a:lnTo>
                    <a:pt x="1435608" y="193548"/>
                  </a:lnTo>
                  <a:lnTo>
                    <a:pt x="1435608" y="115824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469892" y="3233928"/>
              <a:ext cx="155575" cy="347980"/>
            </a:xfrm>
            <a:custGeom>
              <a:avLst/>
              <a:gdLst/>
              <a:ahLst/>
              <a:cxnLst/>
              <a:rect l="l" t="t" r="r" b="b"/>
              <a:pathLst>
                <a:path w="155575" h="347979">
                  <a:moveTo>
                    <a:pt x="155448" y="0"/>
                  </a:moveTo>
                  <a:lnTo>
                    <a:pt x="0" y="0"/>
                  </a:lnTo>
                  <a:lnTo>
                    <a:pt x="0" y="347472"/>
                  </a:lnTo>
                  <a:lnTo>
                    <a:pt x="155448" y="347472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666487" y="3465576"/>
              <a:ext cx="155575" cy="116205"/>
            </a:xfrm>
            <a:custGeom>
              <a:avLst/>
              <a:gdLst/>
              <a:ahLst/>
              <a:cxnLst/>
              <a:rect l="l" t="t" r="r" b="b"/>
              <a:pathLst>
                <a:path w="155575" h="116204">
                  <a:moveTo>
                    <a:pt x="155448" y="0"/>
                  </a:moveTo>
                  <a:lnTo>
                    <a:pt x="0" y="0"/>
                  </a:lnTo>
                  <a:lnTo>
                    <a:pt x="0" y="115824"/>
                  </a:lnTo>
                  <a:lnTo>
                    <a:pt x="155448" y="115824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553456" y="3040380"/>
              <a:ext cx="155575" cy="541020"/>
            </a:xfrm>
            <a:custGeom>
              <a:avLst/>
              <a:gdLst/>
              <a:ahLst/>
              <a:cxnLst/>
              <a:rect l="l" t="t" r="r" b="b"/>
              <a:pathLst>
                <a:path w="155575" h="541020">
                  <a:moveTo>
                    <a:pt x="155448" y="0"/>
                  </a:moveTo>
                  <a:lnTo>
                    <a:pt x="0" y="0"/>
                  </a:lnTo>
                  <a:lnTo>
                    <a:pt x="0" y="541019"/>
                  </a:lnTo>
                  <a:lnTo>
                    <a:pt x="155448" y="541019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751575" y="2188464"/>
              <a:ext cx="154305" cy="1393190"/>
            </a:xfrm>
            <a:custGeom>
              <a:avLst/>
              <a:gdLst/>
              <a:ahLst/>
              <a:cxnLst/>
              <a:rect l="l" t="t" r="r" b="b"/>
              <a:pathLst>
                <a:path w="154304" h="1393189">
                  <a:moveTo>
                    <a:pt x="153924" y="0"/>
                  </a:moveTo>
                  <a:lnTo>
                    <a:pt x="0" y="0"/>
                  </a:lnTo>
                  <a:lnTo>
                    <a:pt x="0" y="1392936"/>
                  </a:lnTo>
                  <a:lnTo>
                    <a:pt x="153924" y="1392936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948172" y="3349752"/>
              <a:ext cx="154305" cy="231775"/>
            </a:xfrm>
            <a:custGeom>
              <a:avLst/>
              <a:gdLst/>
              <a:ahLst/>
              <a:cxnLst/>
              <a:rect l="l" t="t" r="r" b="b"/>
              <a:pathLst>
                <a:path w="154304" h="231775">
                  <a:moveTo>
                    <a:pt x="153924" y="0"/>
                  </a:moveTo>
                  <a:lnTo>
                    <a:pt x="0" y="0"/>
                  </a:lnTo>
                  <a:lnTo>
                    <a:pt x="0" y="231648"/>
                  </a:lnTo>
                  <a:lnTo>
                    <a:pt x="153924" y="231648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021079" y="3078480"/>
              <a:ext cx="155575" cy="502920"/>
            </a:xfrm>
            <a:custGeom>
              <a:avLst/>
              <a:gdLst/>
              <a:ahLst/>
              <a:cxnLst/>
              <a:rect l="l" t="t" r="r" b="b"/>
              <a:pathLst>
                <a:path w="155575" h="502920">
                  <a:moveTo>
                    <a:pt x="155447" y="0"/>
                  </a:moveTo>
                  <a:lnTo>
                    <a:pt x="0" y="0"/>
                  </a:lnTo>
                  <a:lnTo>
                    <a:pt x="0" y="502919"/>
                  </a:lnTo>
                  <a:lnTo>
                    <a:pt x="155447" y="502919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219200" y="2731007"/>
              <a:ext cx="5276215" cy="850900"/>
            </a:xfrm>
            <a:custGeom>
              <a:avLst/>
              <a:gdLst/>
              <a:ahLst/>
              <a:cxnLst/>
              <a:rect l="l" t="t" r="r" b="b"/>
              <a:pathLst>
                <a:path w="5276215" h="850900">
                  <a:moveTo>
                    <a:pt x="153924" y="425196"/>
                  </a:moveTo>
                  <a:lnTo>
                    <a:pt x="0" y="425196"/>
                  </a:lnTo>
                  <a:lnTo>
                    <a:pt x="0" y="850392"/>
                  </a:lnTo>
                  <a:lnTo>
                    <a:pt x="153924" y="850392"/>
                  </a:lnTo>
                  <a:lnTo>
                    <a:pt x="153924" y="425196"/>
                  </a:lnTo>
                  <a:close/>
                </a:path>
                <a:path w="5276215" h="850900">
                  <a:moveTo>
                    <a:pt x="2715768" y="0"/>
                  </a:moveTo>
                  <a:lnTo>
                    <a:pt x="2560320" y="0"/>
                  </a:lnTo>
                  <a:lnTo>
                    <a:pt x="2560320" y="850392"/>
                  </a:lnTo>
                  <a:lnTo>
                    <a:pt x="2715768" y="850392"/>
                  </a:lnTo>
                  <a:lnTo>
                    <a:pt x="2715768" y="0"/>
                  </a:lnTo>
                  <a:close/>
                </a:path>
                <a:path w="5276215" h="850900">
                  <a:moveTo>
                    <a:pt x="3995928" y="425196"/>
                  </a:moveTo>
                  <a:lnTo>
                    <a:pt x="3840480" y="425196"/>
                  </a:lnTo>
                  <a:lnTo>
                    <a:pt x="3840480" y="850392"/>
                  </a:lnTo>
                  <a:lnTo>
                    <a:pt x="3995928" y="850392"/>
                  </a:lnTo>
                  <a:lnTo>
                    <a:pt x="3995928" y="425196"/>
                  </a:lnTo>
                  <a:close/>
                </a:path>
                <a:path w="5276215" h="850900">
                  <a:moveTo>
                    <a:pt x="5276088" y="0"/>
                  </a:moveTo>
                  <a:lnTo>
                    <a:pt x="5122164" y="0"/>
                  </a:lnTo>
                  <a:lnTo>
                    <a:pt x="5122164" y="850392"/>
                  </a:lnTo>
                  <a:lnTo>
                    <a:pt x="5276088" y="850392"/>
                  </a:lnTo>
                  <a:lnTo>
                    <a:pt x="5276088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62127" y="3581400"/>
              <a:ext cx="6403975" cy="0"/>
            </a:xfrm>
            <a:custGeom>
              <a:avLst/>
              <a:gdLst/>
              <a:ahLst/>
              <a:cxnLst/>
              <a:rect l="l" t="t" r="r" b="b"/>
              <a:pathLst>
                <a:path w="6403975" h="0">
                  <a:moveTo>
                    <a:pt x="0" y="0"/>
                  </a:moveTo>
                  <a:lnTo>
                    <a:pt x="64038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453034" y="3057905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691385" y="278714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014852" y="313524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295902" y="325145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534025" y="278714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07263" y="228396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887982" y="263232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492497" y="2980435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730621" y="193586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46531" y="332879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689094" y="321271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970270" y="309651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2127630" y="3096514"/>
            <a:ext cx="307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6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3211829" y="3328796"/>
            <a:ext cx="503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886071" y="332879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166865" y="332879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975055" y="2825318"/>
            <a:ext cx="4438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13</a:t>
            </a:r>
            <a:r>
              <a:rPr dirty="0" sz="1200" spc="-12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baseline="-27777" sz="1800" spc="-37">
                <a:solidFill>
                  <a:srgbClr val="0A86FF"/>
                </a:solidFill>
                <a:latin typeface="Arial"/>
                <a:cs typeface="Arial"/>
              </a:rPr>
              <a:t>11</a:t>
            </a:r>
            <a:endParaRPr baseline="-27777" sz="18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2478151" y="205206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759200" y="247751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039995" y="290296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320790" y="247751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264668" y="3821074"/>
            <a:ext cx="1233170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635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against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02768" y="3646423"/>
            <a:ext cx="2540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Senior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colleague</a:t>
            </a:r>
            <a:r>
              <a:rPr dirty="0" sz="1200" spc="3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Patient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complained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621663" y="3821074"/>
            <a:ext cx="112331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60655" marR="5080" indent="-14859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851785" y="3646423"/>
            <a:ext cx="122555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635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Colleague complained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about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4099052" y="3646423"/>
            <a:ext cx="129286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Had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performance measures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disciplinary</a:t>
            </a:r>
            <a:r>
              <a:rPr dirty="0" sz="1200" spc="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action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5392673" y="3646423"/>
            <a:ext cx="122555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Considered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leaving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left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due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racial 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492251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/>
          <p:nvPr/>
        </p:nvSpPr>
        <p:spPr>
          <a:xfrm>
            <a:off x="1406652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 descr=""/>
          <p:cNvSpPr/>
          <p:nvPr/>
        </p:nvSpPr>
        <p:spPr>
          <a:xfrm>
            <a:off x="231190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/>
          <p:nvPr/>
        </p:nvSpPr>
        <p:spPr>
          <a:xfrm>
            <a:off x="4113276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/>
          <p:nvPr/>
        </p:nvSpPr>
        <p:spPr>
          <a:xfrm>
            <a:off x="5457444" y="1623060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77724" y="0"/>
                </a:moveTo>
                <a:lnTo>
                  <a:pt x="0" y="0"/>
                </a:lnTo>
                <a:lnTo>
                  <a:pt x="0" y="77724"/>
                </a:lnTo>
                <a:lnTo>
                  <a:pt x="77724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 txBox="1"/>
          <p:nvPr/>
        </p:nvSpPr>
        <p:spPr>
          <a:xfrm>
            <a:off x="358546" y="923620"/>
            <a:ext cx="6051550" cy="8299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they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considered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leaving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due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Arial"/>
              <a:cs typeface="Arial"/>
            </a:endParaRPr>
          </a:p>
          <a:p>
            <a:pPr marL="243204">
              <a:lnSpc>
                <a:spcPct val="100000"/>
              </a:lnSpc>
              <a:tabLst>
                <a:tab pos="1157605" algn="l"/>
                <a:tab pos="2063750" algn="l"/>
                <a:tab pos="3865245" algn="l"/>
                <a:tab pos="521017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/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1188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Impacts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racial</a:t>
            </a:r>
            <a:r>
              <a:rPr dirty="0" spc="-5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883361"/>
            <a:ext cx="6090920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54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shared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recent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 perceived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or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based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background.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recent </a:t>
            </a:r>
            <a:r>
              <a:rPr dirty="0" sz="1400">
                <a:latin typeface="Arial"/>
                <a:cs typeface="Arial"/>
              </a:rPr>
              <a:t>instance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involved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subtle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underhanded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comments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actions.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307696" y="2477103"/>
            <a:ext cx="1552575" cy="1562100"/>
            <a:chOff x="4307696" y="2477103"/>
            <a:chExt cx="1552575" cy="1562100"/>
          </a:xfrm>
        </p:grpSpPr>
        <p:sp>
          <p:nvSpPr>
            <p:cNvPr id="5" name="object 5" descr=""/>
            <p:cNvSpPr/>
            <p:nvPr/>
          </p:nvSpPr>
          <p:spPr>
            <a:xfrm>
              <a:off x="5088636" y="2667126"/>
              <a:ext cx="771525" cy="1049020"/>
            </a:xfrm>
            <a:custGeom>
              <a:avLst/>
              <a:gdLst/>
              <a:ahLst/>
              <a:cxnLst/>
              <a:rect l="l" t="t" r="r" b="b"/>
              <a:pathLst>
                <a:path w="771525" h="1049020">
                  <a:moveTo>
                    <a:pt x="495808" y="0"/>
                  </a:moveTo>
                  <a:lnTo>
                    <a:pt x="0" y="590804"/>
                  </a:lnTo>
                  <a:lnTo>
                    <a:pt x="620776" y="1048639"/>
                  </a:lnTo>
                  <a:lnTo>
                    <a:pt x="648357" y="1008695"/>
                  </a:lnTo>
                  <a:lnTo>
                    <a:pt x="673108" y="967617"/>
                  </a:lnTo>
                  <a:lnTo>
                    <a:pt x="695043" y="925530"/>
                  </a:lnTo>
                  <a:lnTo>
                    <a:pt x="714178" y="882562"/>
                  </a:lnTo>
                  <a:lnTo>
                    <a:pt x="730528" y="838838"/>
                  </a:lnTo>
                  <a:lnTo>
                    <a:pt x="744107" y="794484"/>
                  </a:lnTo>
                  <a:lnTo>
                    <a:pt x="754931" y="749627"/>
                  </a:lnTo>
                  <a:lnTo>
                    <a:pt x="763016" y="704392"/>
                  </a:lnTo>
                  <a:lnTo>
                    <a:pt x="768375" y="658907"/>
                  </a:lnTo>
                  <a:lnTo>
                    <a:pt x="771024" y="613297"/>
                  </a:lnTo>
                  <a:lnTo>
                    <a:pt x="770978" y="567688"/>
                  </a:lnTo>
                  <a:lnTo>
                    <a:pt x="768252" y="522207"/>
                  </a:lnTo>
                  <a:lnTo>
                    <a:pt x="762861" y="476980"/>
                  </a:lnTo>
                  <a:lnTo>
                    <a:pt x="754821" y="432133"/>
                  </a:lnTo>
                  <a:lnTo>
                    <a:pt x="744146" y="387792"/>
                  </a:lnTo>
                  <a:lnTo>
                    <a:pt x="730852" y="344084"/>
                  </a:lnTo>
                  <a:lnTo>
                    <a:pt x="714953" y="301135"/>
                  </a:lnTo>
                  <a:lnTo>
                    <a:pt x="696465" y="259070"/>
                  </a:lnTo>
                  <a:lnTo>
                    <a:pt x="675402" y="218017"/>
                  </a:lnTo>
                  <a:lnTo>
                    <a:pt x="651780" y="178101"/>
                  </a:lnTo>
                  <a:lnTo>
                    <a:pt x="625613" y="139449"/>
                  </a:lnTo>
                  <a:lnTo>
                    <a:pt x="596918" y="102186"/>
                  </a:lnTo>
                  <a:lnTo>
                    <a:pt x="565709" y="66440"/>
                  </a:lnTo>
                  <a:lnTo>
                    <a:pt x="532000" y="32335"/>
                  </a:lnTo>
                  <a:lnTo>
                    <a:pt x="49580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88636" y="3257930"/>
              <a:ext cx="621030" cy="654685"/>
            </a:xfrm>
            <a:custGeom>
              <a:avLst/>
              <a:gdLst/>
              <a:ahLst/>
              <a:cxnLst/>
              <a:rect l="l" t="t" r="r" b="b"/>
              <a:pathLst>
                <a:path w="621029" h="654685">
                  <a:moveTo>
                    <a:pt x="0" y="0"/>
                  </a:moveTo>
                  <a:lnTo>
                    <a:pt x="408686" y="654202"/>
                  </a:lnTo>
                  <a:lnTo>
                    <a:pt x="449055" y="627221"/>
                  </a:lnTo>
                  <a:lnTo>
                    <a:pt x="487548" y="597805"/>
                  </a:lnTo>
                  <a:lnTo>
                    <a:pt x="524065" y="566058"/>
                  </a:lnTo>
                  <a:lnTo>
                    <a:pt x="558508" y="532079"/>
                  </a:lnTo>
                  <a:lnTo>
                    <a:pt x="590778" y="495970"/>
                  </a:lnTo>
                  <a:lnTo>
                    <a:pt x="620776" y="4578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088636" y="3257930"/>
              <a:ext cx="621030" cy="654685"/>
            </a:xfrm>
            <a:custGeom>
              <a:avLst/>
              <a:gdLst/>
              <a:ahLst/>
              <a:cxnLst/>
              <a:rect l="l" t="t" r="r" b="b"/>
              <a:pathLst>
                <a:path w="621029" h="654685">
                  <a:moveTo>
                    <a:pt x="620776" y="457835"/>
                  </a:moveTo>
                  <a:lnTo>
                    <a:pt x="590778" y="495970"/>
                  </a:lnTo>
                  <a:lnTo>
                    <a:pt x="558508" y="532079"/>
                  </a:lnTo>
                  <a:lnTo>
                    <a:pt x="524065" y="566058"/>
                  </a:lnTo>
                  <a:lnTo>
                    <a:pt x="487548" y="597805"/>
                  </a:lnTo>
                  <a:lnTo>
                    <a:pt x="449055" y="627221"/>
                  </a:lnTo>
                  <a:lnTo>
                    <a:pt x="408686" y="654202"/>
                  </a:lnTo>
                  <a:lnTo>
                    <a:pt x="0" y="0"/>
                  </a:lnTo>
                  <a:lnTo>
                    <a:pt x="620776" y="45783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317221" y="2486628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777504" y="0"/>
                  </a:moveTo>
                  <a:lnTo>
                    <a:pt x="729747" y="1093"/>
                  </a:lnTo>
                  <a:lnTo>
                    <a:pt x="682070" y="5146"/>
                  </a:lnTo>
                  <a:lnTo>
                    <a:pt x="634617" y="12170"/>
                  </a:lnTo>
                  <a:lnTo>
                    <a:pt x="587530" y="22175"/>
                  </a:lnTo>
                  <a:lnTo>
                    <a:pt x="540953" y="35169"/>
                  </a:lnTo>
                  <a:lnTo>
                    <a:pt x="495028" y="51164"/>
                  </a:lnTo>
                  <a:lnTo>
                    <a:pt x="449900" y="70170"/>
                  </a:lnTo>
                  <a:lnTo>
                    <a:pt x="405710" y="92196"/>
                  </a:lnTo>
                  <a:lnTo>
                    <a:pt x="362601" y="117252"/>
                  </a:lnTo>
                  <a:lnTo>
                    <a:pt x="322046" y="144381"/>
                  </a:lnTo>
                  <a:lnTo>
                    <a:pt x="283750" y="173607"/>
                  </a:lnTo>
                  <a:lnTo>
                    <a:pt x="247742" y="204804"/>
                  </a:lnTo>
                  <a:lnTo>
                    <a:pt x="214052" y="237848"/>
                  </a:lnTo>
                  <a:lnTo>
                    <a:pt x="182707" y="272615"/>
                  </a:lnTo>
                  <a:lnTo>
                    <a:pt x="153737" y="308980"/>
                  </a:lnTo>
                  <a:lnTo>
                    <a:pt x="127170" y="346818"/>
                  </a:lnTo>
                  <a:lnTo>
                    <a:pt x="103034" y="386006"/>
                  </a:lnTo>
                  <a:lnTo>
                    <a:pt x="81360" y="426418"/>
                  </a:lnTo>
                  <a:lnTo>
                    <a:pt x="62175" y="467930"/>
                  </a:lnTo>
                  <a:lnTo>
                    <a:pt x="45508" y="510417"/>
                  </a:lnTo>
                  <a:lnTo>
                    <a:pt x="31388" y="553755"/>
                  </a:lnTo>
                  <a:lnTo>
                    <a:pt x="19844" y="597820"/>
                  </a:lnTo>
                  <a:lnTo>
                    <a:pt x="10904" y="642487"/>
                  </a:lnTo>
                  <a:lnTo>
                    <a:pt x="4598" y="687631"/>
                  </a:lnTo>
                  <a:lnTo>
                    <a:pt x="953" y="733128"/>
                  </a:lnTo>
                  <a:lnTo>
                    <a:pt x="0" y="778853"/>
                  </a:lnTo>
                  <a:lnTo>
                    <a:pt x="1765" y="824683"/>
                  </a:lnTo>
                  <a:lnTo>
                    <a:pt x="6279" y="870491"/>
                  </a:lnTo>
                  <a:lnTo>
                    <a:pt x="13569" y="916155"/>
                  </a:lnTo>
                  <a:lnTo>
                    <a:pt x="23665" y="961549"/>
                  </a:lnTo>
                  <a:lnTo>
                    <a:pt x="36596" y="1006548"/>
                  </a:lnTo>
                  <a:lnTo>
                    <a:pt x="52390" y="1051029"/>
                  </a:lnTo>
                  <a:lnTo>
                    <a:pt x="71075" y="1094867"/>
                  </a:lnTo>
                  <a:lnTo>
                    <a:pt x="92682" y="1137937"/>
                  </a:lnTo>
                  <a:lnTo>
                    <a:pt x="117237" y="1180115"/>
                  </a:lnTo>
                  <a:lnTo>
                    <a:pt x="144381" y="1220680"/>
                  </a:lnTo>
                  <a:lnTo>
                    <a:pt x="173619" y="1258985"/>
                  </a:lnTo>
                  <a:lnTo>
                    <a:pt x="204828" y="1295001"/>
                  </a:lnTo>
                  <a:lnTo>
                    <a:pt x="237883" y="1328699"/>
                  </a:lnTo>
                  <a:lnTo>
                    <a:pt x="272660" y="1360051"/>
                  </a:lnTo>
                  <a:lnTo>
                    <a:pt x="309033" y="1389027"/>
                  </a:lnTo>
                  <a:lnTo>
                    <a:pt x="346879" y="1415600"/>
                  </a:lnTo>
                  <a:lnTo>
                    <a:pt x="386072" y="1439740"/>
                  </a:lnTo>
                  <a:lnTo>
                    <a:pt x="426489" y="1461418"/>
                  </a:lnTo>
                  <a:lnTo>
                    <a:pt x="468005" y="1480606"/>
                  </a:lnTo>
                  <a:lnTo>
                    <a:pt x="510495" y="1497275"/>
                  </a:lnTo>
                  <a:lnTo>
                    <a:pt x="553835" y="1511397"/>
                  </a:lnTo>
                  <a:lnTo>
                    <a:pt x="597901" y="1522942"/>
                  </a:lnTo>
                  <a:lnTo>
                    <a:pt x="642567" y="1531882"/>
                  </a:lnTo>
                  <a:lnTo>
                    <a:pt x="687709" y="1538188"/>
                  </a:lnTo>
                  <a:lnTo>
                    <a:pt x="733203" y="1541832"/>
                  </a:lnTo>
                  <a:lnTo>
                    <a:pt x="778925" y="1542784"/>
                  </a:lnTo>
                  <a:lnTo>
                    <a:pt x="824749" y="1541017"/>
                  </a:lnTo>
                  <a:lnTo>
                    <a:pt x="870552" y="1536500"/>
                  </a:lnTo>
                  <a:lnTo>
                    <a:pt x="916208" y="1529206"/>
                  </a:lnTo>
                  <a:lnTo>
                    <a:pt x="961593" y="1519106"/>
                  </a:lnTo>
                  <a:lnTo>
                    <a:pt x="1006583" y="1506170"/>
                  </a:lnTo>
                  <a:lnTo>
                    <a:pt x="1051054" y="1490371"/>
                  </a:lnTo>
                  <a:lnTo>
                    <a:pt x="1094879" y="1471680"/>
                  </a:lnTo>
                  <a:lnTo>
                    <a:pt x="1137937" y="1450067"/>
                  </a:lnTo>
                  <a:lnTo>
                    <a:pt x="1180100" y="1425504"/>
                  </a:lnTo>
                  <a:lnTo>
                    <a:pt x="771414" y="771302"/>
                  </a:lnTo>
                  <a:lnTo>
                    <a:pt x="1267222" y="180498"/>
                  </a:lnTo>
                  <a:lnTo>
                    <a:pt x="1228023" y="149687"/>
                  </a:lnTo>
                  <a:lnTo>
                    <a:pt x="1187331" y="121727"/>
                  </a:lnTo>
                  <a:lnTo>
                    <a:pt x="1145288" y="96627"/>
                  </a:lnTo>
                  <a:lnTo>
                    <a:pt x="1102038" y="74397"/>
                  </a:lnTo>
                  <a:lnTo>
                    <a:pt x="1057724" y="55048"/>
                  </a:lnTo>
                  <a:lnTo>
                    <a:pt x="1012489" y="38589"/>
                  </a:lnTo>
                  <a:lnTo>
                    <a:pt x="966476" y="25030"/>
                  </a:lnTo>
                  <a:lnTo>
                    <a:pt x="919828" y="14382"/>
                  </a:lnTo>
                  <a:lnTo>
                    <a:pt x="872688" y="6654"/>
                  </a:lnTo>
                  <a:lnTo>
                    <a:pt x="825199" y="1857"/>
                  </a:lnTo>
                  <a:lnTo>
                    <a:pt x="77750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317221" y="2486628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1180100" y="1425504"/>
                  </a:moveTo>
                  <a:lnTo>
                    <a:pt x="1137937" y="1450067"/>
                  </a:lnTo>
                  <a:lnTo>
                    <a:pt x="1094879" y="1471680"/>
                  </a:lnTo>
                  <a:lnTo>
                    <a:pt x="1051054" y="1490371"/>
                  </a:lnTo>
                  <a:lnTo>
                    <a:pt x="1006583" y="1506170"/>
                  </a:lnTo>
                  <a:lnTo>
                    <a:pt x="961593" y="1519106"/>
                  </a:lnTo>
                  <a:lnTo>
                    <a:pt x="916208" y="1529206"/>
                  </a:lnTo>
                  <a:lnTo>
                    <a:pt x="870552" y="1536500"/>
                  </a:lnTo>
                  <a:lnTo>
                    <a:pt x="824749" y="1541017"/>
                  </a:lnTo>
                  <a:lnTo>
                    <a:pt x="778925" y="1542784"/>
                  </a:lnTo>
                  <a:lnTo>
                    <a:pt x="733203" y="1541832"/>
                  </a:lnTo>
                  <a:lnTo>
                    <a:pt x="687709" y="1538188"/>
                  </a:lnTo>
                  <a:lnTo>
                    <a:pt x="642567" y="1531882"/>
                  </a:lnTo>
                  <a:lnTo>
                    <a:pt x="597901" y="1522942"/>
                  </a:lnTo>
                  <a:lnTo>
                    <a:pt x="553835" y="1511397"/>
                  </a:lnTo>
                  <a:lnTo>
                    <a:pt x="510495" y="1497275"/>
                  </a:lnTo>
                  <a:lnTo>
                    <a:pt x="468005" y="1480606"/>
                  </a:lnTo>
                  <a:lnTo>
                    <a:pt x="426489" y="1461418"/>
                  </a:lnTo>
                  <a:lnTo>
                    <a:pt x="386072" y="1439740"/>
                  </a:lnTo>
                  <a:lnTo>
                    <a:pt x="346879" y="1415600"/>
                  </a:lnTo>
                  <a:lnTo>
                    <a:pt x="309033" y="1389027"/>
                  </a:lnTo>
                  <a:lnTo>
                    <a:pt x="272660" y="1360051"/>
                  </a:lnTo>
                  <a:lnTo>
                    <a:pt x="237883" y="1328699"/>
                  </a:lnTo>
                  <a:lnTo>
                    <a:pt x="204828" y="1295001"/>
                  </a:lnTo>
                  <a:lnTo>
                    <a:pt x="173619" y="1258985"/>
                  </a:lnTo>
                  <a:lnTo>
                    <a:pt x="144381" y="1220680"/>
                  </a:lnTo>
                  <a:lnTo>
                    <a:pt x="117237" y="1180115"/>
                  </a:lnTo>
                  <a:lnTo>
                    <a:pt x="92682" y="1137937"/>
                  </a:lnTo>
                  <a:lnTo>
                    <a:pt x="71075" y="1094867"/>
                  </a:lnTo>
                  <a:lnTo>
                    <a:pt x="52390" y="1051029"/>
                  </a:lnTo>
                  <a:lnTo>
                    <a:pt x="36596" y="1006548"/>
                  </a:lnTo>
                  <a:lnTo>
                    <a:pt x="23665" y="961549"/>
                  </a:lnTo>
                  <a:lnTo>
                    <a:pt x="13569" y="916155"/>
                  </a:lnTo>
                  <a:lnTo>
                    <a:pt x="6279" y="870491"/>
                  </a:lnTo>
                  <a:lnTo>
                    <a:pt x="1765" y="824683"/>
                  </a:lnTo>
                  <a:lnTo>
                    <a:pt x="0" y="778853"/>
                  </a:lnTo>
                  <a:lnTo>
                    <a:pt x="953" y="733128"/>
                  </a:lnTo>
                  <a:lnTo>
                    <a:pt x="4598" y="687631"/>
                  </a:lnTo>
                  <a:lnTo>
                    <a:pt x="10904" y="642487"/>
                  </a:lnTo>
                  <a:lnTo>
                    <a:pt x="19844" y="597820"/>
                  </a:lnTo>
                  <a:lnTo>
                    <a:pt x="31388" y="553755"/>
                  </a:lnTo>
                  <a:lnTo>
                    <a:pt x="45508" y="510417"/>
                  </a:lnTo>
                  <a:lnTo>
                    <a:pt x="62175" y="467930"/>
                  </a:lnTo>
                  <a:lnTo>
                    <a:pt x="81360" y="426418"/>
                  </a:lnTo>
                  <a:lnTo>
                    <a:pt x="103034" y="386006"/>
                  </a:lnTo>
                  <a:lnTo>
                    <a:pt x="127170" y="346818"/>
                  </a:lnTo>
                  <a:lnTo>
                    <a:pt x="153737" y="308980"/>
                  </a:lnTo>
                  <a:lnTo>
                    <a:pt x="182707" y="272615"/>
                  </a:lnTo>
                  <a:lnTo>
                    <a:pt x="214052" y="237848"/>
                  </a:lnTo>
                  <a:lnTo>
                    <a:pt x="247742" y="204804"/>
                  </a:lnTo>
                  <a:lnTo>
                    <a:pt x="283750" y="173607"/>
                  </a:lnTo>
                  <a:lnTo>
                    <a:pt x="322046" y="144381"/>
                  </a:lnTo>
                  <a:lnTo>
                    <a:pt x="362601" y="117252"/>
                  </a:lnTo>
                  <a:lnTo>
                    <a:pt x="405710" y="92196"/>
                  </a:lnTo>
                  <a:lnTo>
                    <a:pt x="449900" y="70170"/>
                  </a:lnTo>
                  <a:lnTo>
                    <a:pt x="495028" y="51164"/>
                  </a:lnTo>
                  <a:lnTo>
                    <a:pt x="540953" y="35169"/>
                  </a:lnTo>
                  <a:lnTo>
                    <a:pt x="587530" y="22175"/>
                  </a:lnTo>
                  <a:lnTo>
                    <a:pt x="634617" y="12170"/>
                  </a:lnTo>
                  <a:lnTo>
                    <a:pt x="682070" y="5146"/>
                  </a:lnTo>
                  <a:lnTo>
                    <a:pt x="729747" y="1093"/>
                  </a:lnTo>
                  <a:lnTo>
                    <a:pt x="777504" y="0"/>
                  </a:lnTo>
                  <a:lnTo>
                    <a:pt x="825199" y="1857"/>
                  </a:lnTo>
                  <a:lnTo>
                    <a:pt x="872688" y="6654"/>
                  </a:lnTo>
                  <a:lnTo>
                    <a:pt x="919828" y="14382"/>
                  </a:lnTo>
                  <a:lnTo>
                    <a:pt x="966476" y="25030"/>
                  </a:lnTo>
                  <a:lnTo>
                    <a:pt x="1012489" y="38589"/>
                  </a:lnTo>
                  <a:lnTo>
                    <a:pt x="1057724" y="55048"/>
                  </a:lnTo>
                  <a:lnTo>
                    <a:pt x="1102038" y="74397"/>
                  </a:lnTo>
                  <a:lnTo>
                    <a:pt x="1145288" y="96627"/>
                  </a:lnTo>
                  <a:lnTo>
                    <a:pt x="1187331" y="121727"/>
                  </a:lnTo>
                  <a:lnTo>
                    <a:pt x="1228023" y="149687"/>
                  </a:lnTo>
                  <a:lnTo>
                    <a:pt x="1267222" y="180498"/>
                  </a:lnTo>
                  <a:lnTo>
                    <a:pt x="771414" y="771302"/>
                  </a:lnTo>
                  <a:lnTo>
                    <a:pt x="1180100" y="142550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937630" y="2693035"/>
            <a:ext cx="673100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635">
              <a:lnSpc>
                <a:spcPct val="95800"/>
              </a:lnSpc>
              <a:spcBef>
                <a:spcPts val="160"/>
              </a:spcBef>
            </a:pP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Direct comments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or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 actions,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24%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691885" y="3963720"/>
            <a:ext cx="919480" cy="5162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-635">
              <a:lnSpc>
                <a:spcPct val="96000"/>
              </a:lnSpc>
              <a:spcBef>
                <a:spcPts val="160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Aggressive</a:t>
            </a:r>
            <a:r>
              <a:rPr dirty="0" sz="1100" spc="-6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threatening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behaviour,</a:t>
            </a:r>
            <a:r>
              <a:rPr dirty="0" sz="1100" spc="-4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75530" y="1725930"/>
            <a:ext cx="833119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1270">
              <a:lnSpc>
                <a:spcPct val="95800"/>
              </a:lnSpc>
              <a:spcBef>
                <a:spcPts val="160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Subtle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underhand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comments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actions,</a:t>
            </a:r>
            <a:r>
              <a:rPr dirty="0" sz="1100" spc="-5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70%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8546" y="1643888"/>
            <a:ext cx="3714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Examples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perceived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included: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8546" y="2070608"/>
            <a:ext cx="3172460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slurs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/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stereotyping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undermined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put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down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not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listened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treated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with</a:t>
            </a:r>
            <a:endParaRPr sz="1400">
              <a:latin typeface="Arial"/>
              <a:cs typeface="Arial"/>
            </a:endParaRPr>
          </a:p>
          <a:p>
            <a:pPr marL="19367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respect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promoted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patients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wanting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else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said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this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led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them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to: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58546" y="3778097"/>
            <a:ext cx="366712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400" spc="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undervalued, unsupported,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demoralised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significant</a:t>
            </a:r>
            <a:r>
              <a:rPr dirty="0" sz="1400" spc="-7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mental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health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concerns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job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or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go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sick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130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1039113"/>
            <a:ext cx="6118860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“I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find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views are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not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taken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seriously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when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speaking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certain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400" spc="-8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members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yawn.”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“Each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time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said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some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words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English,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made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fun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English.”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algn="just" marL="12700" marR="370840">
              <a:lnSpc>
                <a:spcPct val="100000"/>
              </a:lnSpc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“People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ethnic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minority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backgrounds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treated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less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favourably.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My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stress</a:t>
            </a:r>
            <a:r>
              <a:rPr dirty="0" sz="1400" spc="-8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level increased,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had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seek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help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‘Looking</a:t>
            </a:r>
            <a:r>
              <a:rPr dirty="0" sz="1400" spc="-9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After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You’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team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for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managing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anxiety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find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way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deal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with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difficulties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work.”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“New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non-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ethnic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members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staff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hired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after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doing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same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job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better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pay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when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been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asking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for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pay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rise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for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last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six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years.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Non-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ethnic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members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staff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receiving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training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even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though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been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asking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for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extra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training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each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year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appraisal.”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 marR="172085">
              <a:lnSpc>
                <a:spcPct val="100000"/>
              </a:lnSpc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“I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have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been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subjected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baseless</a:t>
            </a:r>
            <a:r>
              <a:rPr dirty="0" sz="14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accusations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targeted</a:t>
            </a:r>
            <a:r>
              <a:rPr dirty="0" sz="1400" spc="-7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bullying.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was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screamed</a:t>
            </a:r>
            <a:r>
              <a:rPr dirty="0" sz="14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by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one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partners.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left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mental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health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would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suffer.”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0583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Reporting</a:t>
            </a:r>
            <a:r>
              <a:rPr dirty="0" spc="-50"/>
              <a:t> </a:t>
            </a:r>
            <a:r>
              <a:rPr dirty="0"/>
              <a:t>racial</a:t>
            </a:r>
            <a:r>
              <a:rPr dirty="0" spc="-4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974216"/>
            <a:ext cx="6410325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54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who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described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one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third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else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recent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incident.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"/>
                <a:cs typeface="Arial"/>
              </a:rPr>
              <a:t>About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8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dealt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with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well.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500628" y="1790509"/>
            <a:ext cx="2297430" cy="2626360"/>
            <a:chOff x="3500628" y="1790509"/>
            <a:chExt cx="2297430" cy="2626360"/>
          </a:xfrm>
        </p:grpSpPr>
        <p:sp>
          <p:nvSpPr>
            <p:cNvPr id="5" name="object 5" descr=""/>
            <p:cNvSpPr/>
            <p:nvPr/>
          </p:nvSpPr>
          <p:spPr>
            <a:xfrm>
              <a:off x="3542538" y="1858517"/>
              <a:ext cx="2255520" cy="2491740"/>
            </a:xfrm>
            <a:custGeom>
              <a:avLst/>
              <a:gdLst/>
              <a:ahLst/>
              <a:cxnLst/>
              <a:rect l="l" t="t" r="r" b="b"/>
              <a:pathLst>
                <a:path w="2255520" h="2491740">
                  <a:moveTo>
                    <a:pt x="99060" y="2241804"/>
                  </a:moveTo>
                  <a:lnTo>
                    <a:pt x="0" y="2241804"/>
                  </a:lnTo>
                  <a:lnTo>
                    <a:pt x="0" y="2491740"/>
                  </a:lnTo>
                  <a:lnTo>
                    <a:pt x="99060" y="2491740"/>
                  </a:lnTo>
                  <a:lnTo>
                    <a:pt x="99060" y="2241804"/>
                  </a:lnTo>
                  <a:close/>
                </a:path>
                <a:path w="2255520" h="2491740">
                  <a:moveTo>
                    <a:pt x="99060" y="746760"/>
                  </a:moveTo>
                  <a:lnTo>
                    <a:pt x="0" y="746760"/>
                  </a:lnTo>
                  <a:lnTo>
                    <a:pt x="0" y="996696"/>
                  </a:lnTo>
                  <a:lnTo>
                    <a:pt x="99060" y="996696"/>
                  </a:lnTo>
                  <a:lnTo>
                    <a:pt x="99060" y="746760"/>
                  </a:lnTo>
                  <a:close/>
                </a:path>
                <a:path w="2255520" h="2491740">
                  <a:moveTo>
                    <a:pt x="637032" y="1868424"/>
                  </a:moveTo>
                  <a:lnTo>
                    <a:pt x="0" y="1868424"/>
                  </a:lnTo>
                  <a:lnTo>
                    <a:pt x="0" y="2116836"/>
                  </a:lnTo>
                  <a:lnTo>
                    <a:pt x="637032" y="2116836"/>
                  </a:lnTo>
                  <a:lnTo>
                    <a:pt x="637032" y="1868424"/>
                  </a:lnTo>
                  <a:close/>
                </a:path>
                <a:path w="2255520" h="2491740">
                  <a:moveTo>
                    <a:pt x="637032" y="0"/>
                  </a:moveTo>
                  <a:lnTo>
                    <a:pt x="0" y="0"/>
                  </a:lnTo>
                  <a:lnTo>
                    <a:pt x="0" y="248412"/>
                  </a:lnTo>
                  <a:lnTo>
                    <a:pt x="637032" y="248412"/>
                  </a:lnTo>
                  <a:lnTo>
                    <a:pt x="637032" y="0"/>
                  </a:lnTo>
                  <a:close/>
                </a:path>
                <a:path w="2255520" h="2491740">
                  <a:moveTo>
                    <a:pt x="979932" y="373380"/>
                  </a:moveTo>
                  <a:lnTo>
                    <a:pt x="0" y="373380"/>
                  </a:lnTo>
                  <a:lnTo>
                    <a:pt x="0" y="621792"/>
                  </a:lnTo>
                  <a:lnTo>
                    <a:pt x="979932" y="621792"/>
                  </a:lnTo>
                  <a:lnTo>
                    <a:pt x="979932" y="373380"/>
                  </a:lnTo>
                  <a:close/>
                </a:path>
                <a:path w="2255520" h="2491740">
                  <a:moveTo>
                    <a:pt x="1274064" y="1495044"/>
                  </a:moveTo>
                  <a:lnTo>
                    <a:pt x="0" y="1495044"/>
                  </a:lnTo>
                  <a:lnTo>
                    <a:pt x="0" y="1743456"/>
                  </a:lnTo>
                  <a:lnTo>
                    <a:pt x="1274064" y="1743456"/>
                  </a:lnTo>
                  <a:lnTo>
                    <a:pt x="1274064" y="1495044"/>
                  </a:lnTo>
                  <a:close/>
                </a:path>
                <a:path w="2255520" h="2491740">
                  <a:moveTo>
                    <a:pt x="2255520" y="1120140"/>
                  </a:moveTo>
                  <a:lnTo>
                    <a:pt x="0" y="1120140"/>
                  </a:lnTo>
                  <a:lnTo>
                    <a:pt x="0" y="1370076"/>
                  </a:lnTo>
                  <a:lnTo>
                    <a:pt x="2255520" y="1370076"/>
                  </a:lnTo>
                  <a:lnTo>
                    <a:pt x="2255520" y="112014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00628" y="1795272"/>
              <a:ext cx="43180" cy="2616835"/>
            </a:xfrm>
            <a:custGeom>
              <a:avLst/>
              <a:gdLst/>
              <a:ahLst/>
              <a:cxnLst/>
              <a:rect l="l" t="t" r="r" b="b"/>
              <a:pathLst>
                <a:path w="43179" h="2616835">
                  <a:moveTo>
                    <a:pt x="42672" y="2616708"/>
                  </a:moveTo>
                  <a:lnTo>
                    <a:pt x="42672" y="0"/>
                  </a:lnTo>
                </a:path>
                <a:path w="43179" h="2616835">
                  <a:moveTo>
                    <a:pt x="0" y="2616708"/>
                  </a:moveTo>
                  <a:lnTo>
                    <a:pt x="42672" y="2616708"/>
                  </a:lnTo>
                </a:path>
                <a:path w="43179" h="2616835">
                  <a:moveTo>
                    <a:pt x="0" y="2243328"/>
                  </a:moveTo>
                  <a:lnTo>
                    <a:pt x="42672" y="2243328"/>
                  </a:lnTo>
                </a:path>
                <a:path w="43179" h="2616835">
                  <a:moveTo>
                    <a:pt x="0" y="1868424"/>
                  </a:moveTo>
                  <a:lnTo>
                    <a:pt x="42672" y="1868424"/>
                  </a:lnTo>
                </a:path>
                <a:path w="43179" h="2616835">
                  <a:moveTo>
                    <a:pt x="0" y="1495044"/>
                  </a:moveTo>
                  <a:lnTo>
                    <a:pt x="42672" y="1495044"/>
                  </a:lnTo>
                </a:path>
                <a:path w="43179" h="2616835">
                  <a:moveTo>
                    <a:pt x="0" y="1121664"/>
                  </a:moveTo>
                  <a:lnTo>
                    <a:pt x="42672" y="1121664"/>
                  </a:lnTo>
                </a:path>
                <a:path w="43179" h="2616835">
                  <a:moveTo>
                    <a:pt x="0" y="748283"/>
                  </a:moveTo>
                  <a:lnTo>
                    <a:pt x="42672" y="748283"/>
                  </a:lnTo>
                </a:path>
                <a:path w="43179" h="2616835">
                  <a:moveTo>
                    <a:pt x="0" y="373379"/>
                  </a:moveTo>
                  <a:lnTo>
                    <a:pt x="42672" y="373379"/>
                  </a:lnTo>
                </a:path>
                <a:path w="43179" h="2616835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704335" y="411703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243196" y="3742740"/>
            <a:ext cx="3327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80609" y="3369309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860796" y="299542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704335" y="2621102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586478" y="2247645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43196" y="1873757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97051" y="4117644"/>
            <a:ext cx="2238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issue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directly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person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44169" y="3743959"/>
            <a:ext cx="28911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who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51789" y="3369945"/>
            <a:ext cx="28841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worried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consequences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27126" y="2995930"/>
            <a:ext cx="30079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thought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nothing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be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done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957832" y="2622296"/>
            <a:ext cx="14789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Someone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else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437513" y="2248281"/>
            <a:ext cx="19983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235760" y="1873961"/>
            <a:ext cx="219964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was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390390" y="3936898"/>
            <a:ext cx="219710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People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could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give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more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20">
                <a:solidFill>
                  <a:srgbClr val="7E7E7E"/>
                </a:solidFill>
                <a:latin typeface="Arial"/>
                <a:cs typeface="Arial"/>
              </a:rPr>
              <a:t>than</a:t>
            </a:r>
            <a:endParaRPr sz="13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390390" y="4142638"/>
            <a:ext cx="214312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one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reason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for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not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7E7E7E"/>
                </a:solidFill>
                <a:latin typeface="Arial"/>
                <a:cs typeface="Arial"/>
              </a:rPr>
              <a:t>reporting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5321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Do</a:t>
            </a:r>
            <a:r>
              <a:rPr dirty="0" spc="-10"/>
              <a:t> </a:t>
            </a:r>
            <a:r>
              <a:rPr dirty="0"/>
              <a:t>people</a:t>
            </a:r>
            <a:r>
              <a:rPr dirty="0" spc="-35"/>
              <a:t> </a:t>
            </a:r>
            <a:r>
              <a:rPr dirty="0"/>
              <a:t>know</a:t>
            </a:r>
            <a:r>
              <a:rPr dirty="0" spc="-15"/>
              <a:t> </a:t>
            </a: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 spc="-25"/>
              <a:t>do?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3652" y="2459735"/>
            <a:ext cx="6398260" cy="1247140"/>
            <a:chOff x="263652" y="2459735"/>
            <a:chExt cx="6398260" cy="1247140"/>
          </a:xfrm>
        </p:grpSpPr>
        <p:sp>
          <p:nvSpPr>
            <p:cNvPr id="4" name="object 4" descr=""/>
            <p:cNvSpPr/>
            <p:nvPr/>
          </p:nvSpPr>
          <p:spPr>
            <a:xfrm>
              <a:off x="547116" y="2854451"/>
              <a:ext cx="4521835" cy="847725"/>
            </a:xfrm>
            <a:custGeom>
              <a:avLst/>
              <a:gdLst/>
              <a:ahLst/>
              <a:cxnLst/>
              <a:rect l="l" t="t" r="r" b="b"/>
              <a:pathLst>
                <a:path w="4521835" h="847725">
                  <a:moveTo>
                    <a:pt x="257556" y="0"/>
                  </a:moveTo>
                  <a:lnTo>
                    <a:pt x="0" y="0"/>
                  </a:lnTo>
                  <a:lnTo>
                    <a:pt x="0" y="847344"/>
                  </a:lnTo>
                  <a:lnTo>
                    <a:pt x="257556" y="847344"/>
                  </a:lnTo>
                  <a:lnTo>
                    <a:pt x="257556" y="0"/>
                  </a:lnTo>
                  <a:close/>
                </a:path>
                <a:path w="4521835" h="847725">
                  <a:moveTo>
                    <a:pt x="2389632" y="240792"/>
                  </a:moveTo>
                  <a:lnTo>
                    <a:pt x="2132076" y="240792"/>
                  </a:lnTo>
                  <a:lnTo>
                    <a:pt x="2132076" y="847344"/>
                  </a:lnTo>
                  <a:lnTo>
                    <a:pt x="2389632" y="847344"/>
                  </a:lnTo>
                  <a:lnTo>
                    <a:pt x="2389632" y="240792"/>
                  </a:lnTo>
                  <a:close/>
                </a:path>
                <a:path w="4521835" h="847725">
                  <a:moveTo>
                    <a:pt x="4521708" y="184404"/>
                  </a:moveTo>
                  <a:lnTo>
                    <a:pt x="4264152" y="184404"/>
                  </a:lnTo>
                  <a:lnTo>
                    <a:pt x="4264152" y="847344"/>
                  </a:lnTo>
                  <a:lnTo>
                    <a:pt x="4521708" y="847344"/>
                  </a:lnTo>
                  <a:lnTo>
                    <a:pt x="4521708" y="184404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74776" y="3052571"/>
              <a:ext cx="4521835" cy="649605"/>
            </a:xfrm>
            <a:custGeom>
              <a:avLst/>
              <a:gdLst/>
              <a:ahLst/>
              <a:cxnLst/>
              <a:rect l="l" t="t" r="r" b="b"/>
              <a:pathLst>
                <a:path w="4521835" h="649604">
                  <a:moveTo>
                    <a:pt x="257556" y="0"/>
                  </a:moveTo>
                  <a:lnTo>
                    <a:pt x="0" y="0"/>
                  </a:lnTo>
                  <a:lnTo>
                    <a:pt x="0" y="649224"/>
                  </a:lnTo>
                  <a:lnTo>
                    <a:pt x="257556" y="649224"/>
                  </a:lnTo>
                  <a:lnTo>
                    <a:pt x="257556" y="0"/>
                  </a:lnTo>
                  <a:close/>
                </a:path>
                <a:path w="4521835" h="649604">
                  <a:moveTo>
                    <a:pt x="2389632" y="141732"/>
                  </a:moveTo>
                  <a:lnTo>
                    <a:pt x="2132076" y="141732"/>
                  </a:lnTo>
                  <a:lnTo>
                    <a:pt x="2132076" y="649224"/>
                  </a:lnTo>
                  <a:lnTo>
                    <a:pt x="2389632" y="649224"/>
                  </a:lnTo>
                  <a:lnTo>
                    <a:pt x="2389632" y="141732"/>
                  </a:lnTo>
                  <a:close/>
                </a:path>
                <a:path w="4521835" h="649604">
                  <a:moveTo>
                    <a:pt x="4521708" y="141732"/>
                  </a:moveTo>
                  <a:lnTo>
                    <a:pt x="4264152" y="141732"/>
                  </a:lnTo>
                  <a:lnTo>
                    <a:pt x="4264152" y="649224"/>
                  </a:lnTo>
                  <a:lnTo>
                    <a:pt x="4521708" y="649224"/>
                  </a:lnTo>
                  <a:lnTo>
                    <a:pt x="4521708" y="141732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200912" y="2531363"/>
              <a:ext cx="4523740" cy="1170940"/>
            </a:xfrm>
            <a:custGeom>
              <a:avLst/>
              <a:gdLst/>
              <a:ahLst/>
              <a:cxnLst/>
              <a:rect l="l" t="t" r="r" b="b"/>
              <a:pathLst>
                <a:path w="4523740" h="1170939">
                  <a:moveTo>
                    <a:pt x="259080" y="41148"/>
                  </a:moveTo>
                  <a:lnTo>
                    <a:pt x="0" y="41148"/>
                  </a:lnTo>
                  <a:lnTo>
                    <a:pt x="0" y="1170432"/>
                  </a:lnTo>
                  <a:lnTo>
                    <a:pt x="259080" y="1170432"/>
                  </a:lnTo>
                  <a:lnTo>
                    <a:pt x="259080" y="41148"/>
                  </a:lnTo>
                  <a:close/>
                </a:path>
                <a:path w="4523740" h="1170939">
                  <a:moveTo>
                    <a:pt x="2391156" y="0"/>
                  </a:moveTo>
                  <a:lnTo>
                    <a:pt x="2133600" y="0"/>
                  </a:lnTo>
                  <a:lnTo>
                    <a:pt x="2133600" y="1170432"/>
                  </a:lnTo>
                  <a:lnTo>
                    <a:pt x="2391156" y="1170432"/>
                  </a:lnTo>
                  <a:lnTo>
                    <a:pt x="2391156" y="0"/>
                  </a:lnTo>
                  <a:close/>
                </a:path>
                <a:path w="4523740" h="1170939">
                  <a:moveTo>
                    <a:pt x="4523232" y="0"/>
                  </a:moveTo>
                  <a:lnTo>
                    <a:pt x="4265676" y="0"/>
                  </a:lnTo>
                  <a:lnTo>
                    <a:pt x="4265676" y="1170432"/>
                  </a:lnTo>
                  <a:lnTo>
                    <a:pt x="4523232" y="1170432"/>
                  </a:lnTo>
                  <a:lnTo>
                    <a:pt x="4523232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28572" y="2459735"/>
              <a:ext cx="4523740" cy="1242060"/>
            </a:xfrm>
            <a:custGeom>
              <a:avLst/>
              <a:gdLst/>
              <a:ahLst/>
              <a:cxnLst/>
              <a:rect l="l" t="t" r="r" b="b"/>
              <a:pathLst>
                <a:path w="4523740" h="1242060">
                  <a:moveTo>
                    <a:pt x="259080" y="0"/>
                  </a:moveTo>
                  <a:lnTo>
                    <a:pt x="0" y="0"/>
                  </a:lnTo>
                  <a:lnTo>
                    <a:pt x="0" y="1242060"/>
                  </a:lnTo>
                  <a:lnTo>
                    <a:pt x="259080" y="1242060"/>
                  </a:lnTo>
                  <a:lnTo>
                    <a:pt x="259080" y="0"/>
                  </a:lnTo>
                  <a:close/>
                </a:path>
                <a:path w="4523740" h="1242060">
                  <a:moveTo>
                    <a:pt x="2391156" y="99060"/>
                  </a:moveTo>
                  <a:lnTo>
                    <a:pt x="2133600" y="99060"/>
                  </a:lnTo>
                  <a:lnTo>
                    <a:pt x="2133600" y="1242060"/>
                  </a:lnTo>
                  <a:lnTo>
                    <a:pt x="2391156" y="1242060"/>
                  </a:lnTo>
                  <a:lnTo>
                    <a:pt x="2391156" y="99060"/>
                  </a:lnTo>
                  <a:close/>
                </a:path>
                <a:path w="4523740" h="1242060">
                  <a:moveTo>
                    <a:pt x="4523232" y="99060"/>
                  </a:moveTo>
                  <a:lnTo>
                    <a:pt x="4265676" y="99060"/>
                  </a:lnTo>
                  <a:lnTo>
                    <a:pt x="4265676" y="1242060"/>
                  </a:lnTo>
                  <a:lnTo>
                    <a:pt x="4523232" y="1242060"/>
                  </a:lnTo>
                  <a:lnTo>
                    <a:pt x="4523232" y="9906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856232" y="2813303"/>
              <a:ext cx="4523740" cy="889000"/>
            </a:xfrm>
            <a:custGeom>
              <a:avLst/>
              <a:gdLst/>
              <a:ahLst/>
              <a:cxnLst/>
              <a:rect l="l" t="t" r="r" b="b"/>
              <a:pathLst>
                <a:path w="4523740" h="889000">
                  <a:moveTo>
                    <a:pt x="257556" y="0"/>
                  </a:moveTo>
                  <a:lnTo>
                    <a:pt x="0" y="0"/>
                  </a:lnTo>
                  <a:lnTo>
                    <a:pt x="0" y="888492"/>
                  </a:lnTo>
                  <a:lnTo>
                    <a:pt x="257556" y="888492"/>
                  </a:lnTo>
                  <a:lnTo>
                    <a:pt x="257556" y="0"/>
                  </a:lnTo>
                  <a:close/>
                </a:path>
                <a:path w="4523740" h="889000">
                  <a:moveTo>
                    <a:pt x="2391156" y="0"/>
                  </a:moveTo>
                  <a:lnTo>
                    <a:pt x="2132076" y="0"/>
                  </a:lnTo>
                  <a:lnTo>
                    <a:pt x="2132076" y="888492"/>
                  </a:lnTo>
                  <a:lnTo>
                    <a:pt x="2391156" y="888492"/>
                  </a:lnTo>
                  <a:lnTo>
                    <a:pt x="2391156" y="0"/>
                  </a:lnTo>
                  <a:close/>
                </a:path>
                <a:path w="4523740" h="889000">
                  <a:moveTo>
                    <a:pt x="4523232" y="83820"/>
                  </a:moveTo>
                  <a:lnTo>
                    <a:pt x="4265676" y="83820"/>
                  </a:lnTo>
                  <a:lnTo>
                    <a:pt x="4265676" y="888492"/>
                  </a:lnTo>
                  <a:lnTo>
                    <a:pt x="4523232" y="888492"/>
                  </a:lnTo>
                  <a:lnTo>
                    <a:pt x="4523232" y="8382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63652" y="3701795"/>
              <a:ext cx="6398260" cy="0"/>
            </a:xfrm>
            <a:custGeom>
              <a:avLst/>
              <a:gdLst/>
              <a:ahLst/>
              <a:cxnLst/>
              <a:rect l="l" t="t" r="r" b="b"/>
              <a:pathLst>
                <a:path w="6398259" h="0">
                  <a:moveTo>
                    <a:pt x="0" y="0"/>
                  </a:moveTo>
                  <a:lnTo>
                    <a:pt x="639775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76783" y="260222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09798" y="284200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842764" y="278561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04443" y="2799714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37458" y="294081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170423" y="294081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31798" y="231990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364738" y="2277617"/>
            <a:ext cx="2329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45665" algn="l"/>
              </a:tabLst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83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59433" y="220713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692397" y="2305939"/>
            <a:ext cx="2329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45665" algn="l"/>
              </a:tabLst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81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887092" y="255981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020058" y="255981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153150" y="264452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21056" y="3766515"/>
            <a:ext cx="201930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go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help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deal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experience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424429" y="3766515"/>
            <a:ext cx="207835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feel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secure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raising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612640" y="3766515"/>
            <a:ext cx="1967864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-635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am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confident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that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organisation</a:t>
            </a:r>
            <a:r>
              <a:rPr dirty="0" sz="1200" spc="-5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address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raise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about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466344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1388363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2301239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4066032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5417820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358546" y="883361"/>
            <a:ext cx="6082030" cy="11715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Regardless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whether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asked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people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get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with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work.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Many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go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but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ethnic </a:t>
            </a:r>
            <a:r>
              <a:rPr dirty="0" sz="1400">
                <a:latin typeface="Arial"/>
                <a:cs typeface="Arial"/>
              </a:rPr>
              <a:t>backgrounds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least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feel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confident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anything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would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done.</a:t>
            </a:r>
            <a:endParaRPr sz="1400">
              <a:latin typeface="Arial"/>
              <a:cs typeface="Arial"/>
            </a:endParaRPr>
          </a:p>
          <a:p>
            <a:pPr marL="217804">
              <a:lnSpc>
                <a:spcPct val="100000"/>
              </a:lnSpc>
              <a:spcBef>
                <a:spcPts val="860"/>
              </a:spcBef>
              <a:tabLst>
                <a:tab pos="1139190" algn="l"/>
                <a:tab pos="2052320" algn="l"/>
                <a:tab pos="3818254" algn="l"/>
                <a:tab pos="517080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British/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117374"/>
            <a:ext cx="5424170" cy="1212215"/>
          </a:xfrm>
          <a:prstGeom prst="rect"/>
        </p:spPr>
        <p:txBody>
          <a:bodyPr wrap="square" lIns="0" tIns="201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  <a:p>
            <a:pPr marL="12700" marR="5080">
              <a:lnSpc>
                <a:spcPct val="100000"/>
              </a:lnSpc>
              <a:spcBef>
                <a:spcPts val="655"/>
              </a:spcBef>
            </a:pP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43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suggested</a:t>
            </a:r>
            <a:r>
              <a:rPr dirty="0" sz="1400" spc="-7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practical</a:t>
            </a:r>
            <a:r>
              <a:rPr dirty="0" sz="1400" spc="-6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things</a:t>
            </a:r>
            <a:r>
              <a:rPr dirty="0" sz="1400" spc="-5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tackle</a:t>
            </a:r>
            <a:r>
              <a:rPr dirty="0" sz="1400" spc="-6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racial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400" spc="-6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314144"/>
                </a:solidFill>
                <a:latin typeface="Arial"/>
                <a:cs typeface="Arial"/>
              </a:rPr>
              <a:t>or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harassment</a:t>
            </a:r>
            <a:r>
              <a:rPr dirty="0" sz="1400" spc="-7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(regardless</a:t>
            </a:r>
            <a:r>
              <a:rPr dirty="0" sz="1400" spc="-7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4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400" spc="-5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400" spc="-5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314144"/>
                </a:solidFill>
                <a:latin typeface="Arial"/>
                <a:cs typeface="Arial"/>
              </a:rPr>
              <a:t>any):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1516761"/>
            <a:ext cx="6370320" cy="2968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Safe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spaces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discuss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issues,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website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forum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regular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surveys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like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(30%)</a:t>
            </a:r>
            <a:endParaRPr sz="1400">
              <a:latin typeface="Arial"/>
              <a:cs typeface="Arial"/>
            </a:endParaRPr>
          </a:p>
          <a:p>
            <a:pPr marL="299085" marR="7175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Training</a:t>
            </a:r>
            <a:r>
              <a:rPr dirty="0" sz="1400" spc="-6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unconscious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bias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(27%)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helping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feel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confident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raise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deal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</a:t>
            </a:r>
            <a:r>
              <a:rPr dirty="0" sz="14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(7%)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Independent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body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investigate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support,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advice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helpline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(21%)</a:t>
            </a:r>
            <a:endParaRPr sz="1400">
              <a:latin typeface="Arial"/>
              <a:cs typeface="Arial"/>
            </a:endParaRPr>
          </a:p>
          <a:p>
            <a:pPr marL="299085" marR="268605" indent="-28702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Zero</a:t>
            </a:r>
            <a:r>
              <a:rPr dirty="0" sz="1400" spc="-5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tolerance</a:t>
            </a:r>
            <a:r>
              <a:rPr dirty="0" sz="1400" spc="-7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campaign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,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informing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what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unacceptable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making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it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easy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remove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register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(19%)</a:t>
            </a:r>
            <a:endParaRPr sz="1400">
              <a:latin typeface="Arial"/>
              <a:cs typeface="Arial"/>
            </a:endParaRPr>
          </a:p>
          <a:p>
            <a:pPr marL="299085" marR="495934" indent="-28702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Recruiting</a:t>
            </a:r>
            <a:r>
              <a:rPr dirty="0" sz="1400" spc="-8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(senior)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setting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targets (19%)</a:t>
            </a:r>
            <a:endParaRPr sz="1400">
              <a:latin typeface="Arial"/>
              <a:cs typeface="Arial"/>
            </a:endParaRPr>
          </a:p>
          <a:p>
            <a:pPr marL="299085" marR="22225" indent="-28702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Standardised</a:t>
            </a:r>
            <a:r>
              <a:rPr dirty="0" sz="1400" spc="-7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policy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protocols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(9%)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more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promotion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process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getting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(7%)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0987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36726"/>
            <a:ext cx="6114415" cy="3312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“Recognising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intersectionality;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Zero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tolerance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policies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are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actually implemented;</a:t>
            </a:r>
            <a:r>
              <a:rPr dirty="0" sz="14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Better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support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for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victims;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Funded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EDI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networks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not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just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rely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on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goodwill.”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Arial"/>
              <a:cs typeface="Arial"/>
            </a:endParaRPr>
          </a:p>
          <a:p>
            <a:pPr marL="12700" marR="809625">
              <a:lnSpc>
                <a:spcPct val="1100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“A</a:t>
            </a:r>
            <a:r>
              <a:rPr dirty="0" sz="1400" spc="-10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third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party,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who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is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not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linked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practice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mange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any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form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of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discrimination.”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Arial"/>
              <a:cs typeface="Arial"/>
            </a:endParaRPr>
          </a:p>
          <a:p>
            <a:pPr algn="just" marL="12700" marR="254000">
              <a:lnSpc>
                <a:spcPct val="110000"/>
              </a:lnSpc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“Practices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should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have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zero-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tolerance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policy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racism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any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member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of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staff.</a:t>
            </a:r>
            <a:r>
              <a:rPr dirty="0" sz="1400" spc="-8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if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patient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abusive,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should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addressed</a:t>
            </a:r>
            <a:r>
              <a:rPr dirty="0" sz="14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dealt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with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promptly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appropriately.”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Arial"/>
              <a:cs typeface="Arial"/>
            </a:endParaRPr>
          </a:p>
          <a:p>
            <a:pPr algn="just" marL="12700" marR="21590">
              <a:lnSpc>
                <a:spcPct val="1101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“Ensure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EDI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policy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is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communicated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all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staff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rewrite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EDI</a:t>
            </a:r>
            <a:r>
              <a:rPr dirty="0" sz="14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policy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with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input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staff.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Bring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out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staff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forums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about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personal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experiences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and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invisible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aspects</a:t>
            </a:r>
            <a:r>
              <a:rPr dirty="0" sz="1400" spc="-7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discrimination.”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41814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15"/>
              <a:t> </a:t>
            </a:r>
            <a:r>
              <a:rPr dirty="0"/>
              <a:t>have</a:t>
            </a:r>
            <a:r>
              <a:rPr dirty="0" spc="-2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learnt?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65708"/>
            <a:ext cx="6304915" cy="3531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9652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53%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5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had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some</a:t>
            </a:r>
            <a:r>
              <a:rPr dirty="0" sz="1500" spc="-2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type</a:t>
            </a:r>
            <a:r>
              <a:rPr dirty="0" sz="1500" spc="4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4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harassment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due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their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personal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characteristics</a:t>
            </a:r>
            <a:r>
              <a:rPr dirty="0" sz="15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last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year.</a:t>
            </a:r>
            <a:endParaRPr sz="15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28%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said they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experienced</a:t>
            </a:r>
            <a:r>
              <a:rPr dirty="0" sz="1500" spc="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racial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harassment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discrimination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endParaRPr sz="15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patients</a:t>
            </a:r>
            <a:r>
              <a:rPr dirty="0" sz="15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500" spc="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18%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managers.</a:t>
            </a:r>
            <a:endParaRPr sz="15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One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third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 recent instances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racial discrimination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were</a:t>
            </a:r>
            <a:r>
              <a:rPr dirty="0" sz="1500" spc="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reported,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but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only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13%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reported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it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issue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dealt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well.</a:t>
            </a:r>
            <a:endParaRPr sz="1500">
              <a:latin typeface="Arial"/>
              <a:cs typeface="Arial"/>
            </a:endParaRPr>
          </a:p>
          <a:p>
            <a:pPr marL="299085" marR="3111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Asian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Black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</a:t>
            </a:r>
            <a:r>
              <a:rPr dirty="0" sz="1500" spc="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more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than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others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had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experienced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racial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discrimination,</a:t>
            </a:r>
            <a:r>
              <a:rPr dirty="0" sz="15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but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 less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know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where 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to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get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help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less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confident</a:t>
            </a:r>
            <a:r>
              <a:rPr dirty="0" sz="1500" spc="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about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raising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issues.</a:t>
            </a:r>
            <a:endParaRPr sz="1500">
              <a:latin typeface="Arial"/>
              <a:cs typeface="Arial"/>
            </a:endParaRPr>
          </a:p>
          <a:p>
            <a:pPr marL="299085" marR="251460" indent="-287020">
              <a:lnSpc>
                <a:spcPct val="100000"/>
              </a:lnSpc>
              <a:spcBef>
                <a:spcPts val="6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most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common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suggestions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help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address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racism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safe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spaces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discuss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raise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issues,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all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members,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independent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group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give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advice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and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investigate.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001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Pioneering</a:t>
            </a:r>
            <a:r>
              <a:rPr dirty="0" spc="-35"/>
              <a:t> </a:t>
            </a:r>
            <a:r>
              <a:rPr dirty="0" spc="-10"/>
              <a:t>pan-</a:t>
            </a:r>
            <a:r>
              <a:rPr dirty="0"/>
              <a:t>London</a:t>
            </a:r>
            <a:r>
              <a:rPr dirty="0" spc="-55"/>
              <a:t> </a:t>
            </a:r>
            <a:r>
              <a:rPr dirty="0" spc="-10"/>
              <a:t>survey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1043431"/>
            <a:ext cx="6377305" cy="342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0510" marR="81280" indent="-258445">
              <a:lnSpc>
                <a:spcPct val="110000"/>
              </a:lnSpc>
              <a:spcBef>
                <a:spcPts val="100"/>
              </a:spcBef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deserve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environment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that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safe,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welcoming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free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discrimination.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14144"/>
              </a:buClr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270510" marR="147320" indent="-258445">
              <a:lnSpc>
                <a:spcPct val="1100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November/December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2021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invited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complete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short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online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or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over the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past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12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months.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14144"/>
              </a:buClr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270510" marR="5080" indent="-258445">
              <a:lnSpc>
                <a:spcPct val="1101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advertised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newsletters,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social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media,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mailing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lists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through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HEE,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NHSEI, Primary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School,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LMC,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LPC,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LDC,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ICSs,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PCNs,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Hubs,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EDI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leads,</a:t>
            </a:r>
            <a:r>
              <a:rPr dirty="0" sz="15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PM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Fora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networks.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14144"/>
              </a:buClr>
              <a:buFont typeface="Arial"/>
              <a:buChar char="•"/>
            </a:pPr>
            <a:endParaRPr sz="2350">
              <a:latin typeface="Arial"/>
              <a:cs typeface="Arial"/>
            </a:endParaRPr>
          </a:p>
          <a:p>
            <a:pPr marL="270510" indent="-258445">
              <a:lnSpc>
                <a:spcPct val="100000"/>
              </a:lnSpc>
              <a:buFont typeface="Arial"/>
              <a:buChar char="•"/>
              <a:tabLst>
                <a:tab pos="269875" algn="l"/>
                <a:tab pos="271145" algn="l"/>
              </a:tabLst>
            </a:pP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500" spc="-1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document</a:t>
            </a:r>
            <a:r>
              <a:rPr dirty="0" sz="1500" spc="-2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sets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out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feedback</a:t>
            </a:r>
            <a:r>
              <a:rPr dirty="0" sz="1500" spc="-4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500" spc="-2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North West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47268" y="926109"/>
            <a:ext cx="6121400" cy="6172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1025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members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across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took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part.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134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worked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921359" y="1943861"/>
          <a:ext cx="4672330" cy="2450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/>
                <a:gridCol w="1261745"/>
                <a:gridCol w="418464"/>
                <a:gridCol w="617854"/>
                <a:gridCol w="394335"/>
                <a:gridCol w="363220"/>
              </a:tblGrid>
              <a:tr h="350520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12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176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3189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70CE"/>
                          </a:solidFill>
                          <a:latin typeface="Arial"/>
                          <a:cs typeface="Arial"/>
                        </a:rPr>
                        <a:t>286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AD2373"/>
                          </a:solidFill>
                          <a:latin typeface="Arial"/>
                          <a:cs typeface="Arial"/>
                        </a:rPr>
                        <a:t>134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1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70CE"/>
                          </a:solidFill>
                          <a:latin typeface="Arial"/>
                          <a:cs typeface="Arial"/>
                        </a:rPr>
                        <a:t>244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70CE"/>
                          </a:solidFill>
                          <a:latin typeface="Arial"/>
                          <a:cs typeface="Arial"/>
                        </a:rPr>
                        <a:t>181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/>
          <p:nvPr/>
        </p:nvSpPr>
        <p:spPr>
          <a:xfrm>
            <a:off x="2491739" y="395935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491739" y="343357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491739" y="290779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491739" y="238201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0" y="1851469"/>
            <a:ext cx="6858000" cy="2899410"/>
            <a:chOff x="0" y="1851469"/>
            <a:chExt cx="6858000" cy="2899410"/>
          </a:xfrm>
        </p:grpSpPr>
        <p:sp>
          <p:nvSpPr>
            <p:cNvPr id="11" name="object 11" descr=""/>
            <p:cNvSpPr/>
            <p:nvPr/>
          </p:nvSpPr>
          <p:spPr>
            <a:xfrm>
              <a:off x="0" y="4497324"/>
              <a:ext cx="6858000" cy="125095"/>
            </a:xfrm>
            <a:custGeom>
              <a:avLst/>
              <a:gdLst/>
              <a:ahLst/>
              <a:cxnLst/>
              <a:rect l="l" t="t" r="r" b="b"/>
              <a:pathLst>
                <a:path w="6858000" h="125095">
                  <a:moveTo>
                    <a:pt x="0" y="124967"/>
                  </a:moveTo>
                  <a:lnTo>
                    <a:pt x="6858000" y="124967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24967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4622292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91739" y="1856232"/>
              <a:ext cx="45720" cy="2627630"/>
            </a:xfrm>
            <a:custGeom>
              <a:avLst/>
              <a:gdLst/>
              <a:ahLst/>
              <a:cxnLst/>
              <a:rect l="l" t="t" r="r" b="b"/>
              <a:pathLst>
                <a:path w="45719" h="2627629">
                  <a:moveTo>
                    <a:pt x="45720" y="2627375"/>
                  </a:moveTo>
                  <a:lnTo>
                    <a:pt x="45720" y="0"/>
                  </a:lnTo>
                </a:path>
                <a:path w="45719" h="2627629">
                  <a:moveTo>
                    <a:pt x="0" y="2627375"/>
                  </a:moveTo>
                  <a:lnTo>
                    <a:pt x="45720" y="2627375"/>
                  </a:lnTo>
                </a:path>
                <a:path w="45719" h="2627629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275076" y="1851469"/>
            <a:ext cx="2524760" cy="2597785"/>
            <a:chOff x="3275076" y="1851469"/>
            <a:chExt cx="2524760" cy="2597785"/>
          </a:xfrm>
        </p:grpSpPr>
        <p:sp>
          <p:nvSpPr>
            <p:cNvPr id="4" name="object 4" descr=""/>
            <p:cNvSpPr/>
            <p:nvPr/>
          </p:nvSpPr>
          <p:spPr>
            <a:xfrm>
              <a:off x="3318510" y="1896617"/>
              <a:ext cx="2481580" cy="2506980"/>
            </a:xfrm>
            <a:custGeom>
              <a:avLst/>
              <a:gdLst/>
              <a:ahLst/>
              <a:cxnLst/>
              <a:rect l="l" t="t" r="r" b="b"/>
              <a:pathLst>
                <a:path w="2481579" h="2506979">
                  <a:moveTo>
                    <a:pt x="62484" y="2115312"/>
                  </a:moveTo>
                  <a:lnTo>
                    <a:pt x="0" y="2115312"/>
                  </a:lnTo>
                  <a:lnTo>
                    <a:pt x="0" y="2272284"/>
                  </a:lnTo>
                  <a:lnTo>
                    <a:pt x="62484" y="2272284"/>
                  </a:lnTo>
                  <a:lnTo>
                    <a:pt x="62484" y="2115312"/>
                  </a:lnTo>
                  <a:close/>
                </a:path>
                <a:path w="2481579" h="2506979">
                  <a:moveTo>
                    <a:pt x="126492" y="2351532"/>
                  </a:moveTo>
                  <a:lnTo>
                    <a:pt x="0" y="2351532"/>
                  </a:lnTo>
                  <a:lnTo>
                    <a:pt x="0" y="2506980"/>
                  </a:lnTo>
                  <a:lnTo>
                    <a:pt x="126492" y="2506980"/>
                  </a:lnTo>
                  <a:lnTo>
                    <a:pt x="126492" y="2351532"/>
                  </a:lnTo>
                  <a:close/>
                </a:path>
                <a:path w="2481579" h="2506979">
                  <a:moveTo>
                    <a:pt x="126492" y="940308"/>
                  </a:moveTo>
                  <a:lnTo>
                    <a:pt x="0" y="940308"/>
                  </a:lnTo>
                  <a:lnTo>
                    <a:pt x="0" y="1097280"/>
                  </a:lnTo>
                  <a:lnTo>
                    <a:pt x="126492" y="1097280"/>
                  </a:lnTo>
                  <a:lnTo>
                    <a:pt x="126492" y="940308"/>
                  </a:lnTo>
                  <a:close/>
                </a:path>
                <a:path w="2481579" h="2506979">
                  <a:moveTo>
                    <a:pt x="190500" y="1645920"/>
                  </a:moveTo>
                  <a:lnTo>
                    <a:pt x="0" y="1645920"/>
                  </a:lnTo>
                  <a:lnTo>
                    <a:pt x="0" y="1802892"/>
                  </a:lnTo>
                  <a:lnTo>
                    <a:pt x="190500" y="1802892"/>
                  </a:lnTo>
                  <a:lnTo>
                    <a:pt x="190500" y="1645920"/>
                  </a:lnTo>
                  <a:close/>
                </a:path>
                <a:path w="2481579" h="2506979">
                  <a:moveTo>
                    <a:pt x="254508" y="1880616"/>
                  </a:moveTo>
                  <a:lnTo>
                    <a:pt x="0" y="1880616"/>
                  </a:lnTo>
                  <a:lnTo>
                    <a:pt x="0" y="2037588"/>
                  </a:lnTo>
                  <a:lnTo>
                    <a:pt x="254508" y="2037588"/>
                  </a:lnTo>
                  <a:lnTo>
                    <a:pt x="254508" y="1880616"/>
                  </a:lnTo>
                  <a:close/>
                </a:path>
                <a:path w="2481579" h="2506979">
                  <a:moveTo>
                    <a:pt x="381000" y="469392"/>
                  </a:moveTo>
                  <a:lnTo>
                    <a:pt x="0" y="469392"/>
                  </a:lnTo>
                  <a:lnTo>
                    <a:pt x="0" y="626364"/>
                  </a:lnTo>
                  <a:lnTo>
                    <a:pt x="381000" y="626364"/>
                  </a:lnTo>
                  <a:lnTo>
                    <a:pt x="381000" y="469392"/>
                  </a:lnTo>
                  <a:close/>
                </a:path>
                <a:path w="2481579" h="2506979">
                  <a:moveTo>
                    <a:pt x="509016" y="1409700"/>
                  </a:moveTo>
                  <a:lnTo>
                    <a:pt x="0" y="1409700"/>
                  </a:lnTo>
                  <a:lnTo>
                    <a:pt x="0" y="1566672"/>
                  </a:lnTo>
                  <a:lnTo>
                    <a:pt x="509016" y="1566672"/>
                  </a:lnTo>
                  <a:lnTo>
                    <a:pt x="509016" y="1409700"/>
                  </a:lnTo>
                  <a:close/>
                </a:path>
                <a:path w="2481579" h="2506979">
                  <a:moveTo>
                    <a:pt x="509016" y="1175004"/>
                  </a:moveTo>
                  <a:lnTo>
                    <a:pt x="0" y="1175004"/>
                  </a:lnTo>
                  <a:lnTo>
                    <a:pt x="0" y="1331976"/>
                  </a:lnTo>
                  <a:lnTo>
                    <a:pt x="509016" y="1331976"/>
                  </a:lnTo>
                  <a:lnTo>
                    <a:pt x="509016" y="1175004"/>
                  </a:lnTo>
                  <a:close/>
                </a:path>
                <a:path w="2481579" h="2506979">
                  <a:moveTo>
                    <a:pt x="509016" y="705612"/>
                  </a:moveTo>
                  <a:lnTo>
                    <a:pt x="0" y="705612"/>
                  </a:lnTo>
                  <a:lnTo>
                    <a:pt x="0" y="861060"/>
                  </a:lnTo>
                  <a:lnTo>
                    <a:pt x="509016" y="861060"/>
                  </a:lnTo>
                  <a:lnTo>
                    <a:pt x="509016" y="705612"/>
                  </a:lnTo>
                  <a:close/>
                </a:path>
                <a:path w="2481579" h="2506979">
                  <a:moveTo>
                    <a:pt x="1018032" y="234696"/>
                  </a:moveTo>
                  <a:lnTo>
                    <a:pt x="0" y="234696"/>
                  </a:lnTo>
                  <a:lnTo>
                    <a:pt x="0" y="391668"/>
                  </a:lnTo>
                  <a:lnTo>
                    <a:pt x="1018032" y="391668"/>
                  </a:lnTo>
                  <a:lnTo>
                    <a:pt x="1018032" y="234696"/>
                  </a:lnTo>
                  <a:close/>
                </a:path>
                <a:path w="2481579" h="2506979">
                  <a:moveTo>
                    <a:pt x="2481072" y="0"/>
                  </a:moveTo>
                  <a:lnTo>
                    <a:pt x="0" y="0"/>
                  </a:lnTo>
                  <a:lnTo>
                    <a:pt x="0" y="156972"/>
                  </a:lnTo>
                  <a:lnTo>
                    <a:pt x="2481072" y="156972"/>
                  </a:lnTo>
                  <a:lnTo>
                    <a:pt x="2481072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275076" y="1856232"/>
              <a:ext cx="43180" cy="2588260"/>
            </a:xfrm>
            <a:custGeom>
              <a:avLst/>
              <a:gdLst/>
              <a:ahLst/>
              <a:cxnLst/>
              <a:rect l="l" t="t" r="r" b="b"/>
              <a:pathLst>
                <a:path w="43179" h="2588260">
                  <a:moveTo>
                    <a:pt x="42672" y="2587752"/>
                  </a:moveTo>
                  <a:lnTo>
                    <a:pt x="42672" y="0"/>
                  </a:lnTo>
                </a:path>
                <a:path w="43179" h="2588260">
                  <a:moveTo>
                    <a:pt x="0" y="2587752"/>
                  </a:moveTo>
                  <a:lnTo>
                    <a:pt x="42672" y="2587752"/>
                  </a:lnTo>
                </a:path>
                <a:path w="43179" h="2588260">
                  <a:moveTo>
                    <a:pt x="0" y="2351531"/>
                  </a:moveTo>
                  <a:lnTo>
                    <a:pt x="42672" y="2351531"/>
                  </a:lnTo>
                </a:path>
                <a:path w="43179" h="2588260">
                  <a:moveTo>
                    <a:pt x="0" y="2116835"/>
                  </a:moveTo>
                  <a:lnTo>
                    <a:pt x="42672" y="2116835"/>
                  </a:lnTo>
                </a:path>
                <a:path w="43179" h="2588260">
                  <a:moveTo>
                    <a:pt x="0" y="1882139"/>
                  </a:moveTo>
                  <a:lnTo>
                    <a:pt x="42672" y="1882139"/>
                  </a:lnTo>
                </a:path>
                <a:path w="43179" h="2588260">
                  <a:moveTo>
                    <a:pt x="0" y="1645919"/>
                  </a:moveTo>
                  <a:lnTo>
                    <a:pt x="42672" y="1645919"/>
                  </a:lnTo>
                </a:path>
                <a:path w="43179" h="2588260">
                  <a:moveTo>
                    <a:pt x="0" y="1411223"/>
                  </a:moveTo>
                  <a:lnTo>
                    <a:pt x="42672" y="1411223"/>
                  </a:lnTo>
                </a:path>
                <a:path w="43179" h="2588260">
                  <a:moveTo>
                    <a:pt x="0" y="1176527"/>
                  </a:moveTo>
                  <a:lnTo>
                    <a:pt x="42672" y="1176527"/>
                  </a:lnTo>
                </a:path>
                <a:path w="43179" h="2588260">
                  <a:moveTo>
                    <a:pt x="0" y="941831"/>
                  </a:moveTo>
                  <a:lnTo>
                    <a:pt x="42672" y="941831"/>
                  </a:lnTo>
                </a:path>
                <a:path w="43179" h="2588260">
                  <a:moveTo>
                    <a:pt x="0" y="705611"/>
                  </a:moveTo>
                  <a:lnTo>
                    <a:pt x="42672" y="705611"/>
                  </a:lnTo>
                </a:path>
                <a:path w="43179" h="2588260">
                  <a:moveTo>
                    <a:pt x="0" y="470915"/>
                  </a:moveTo>
                  <a:lnTo>
                    <a:pt x="42672" y="470915"/>
                  </a:lnTo>
                </a:path>
                <a:path w="43179" h="2588260">
                  <a:moveTo>
                    <a:pt x="0" y="236219"/>
                  </a:moveTo>
                  <a:lnTo>
                    <a:pt x="42672" y="236219"/>
                  </a:lnTo>
                </a:path>
                <a:path w="43179" h="258826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444621" y="3930193"/>
            <a:ext cx="311150" cy="49657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415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572002" y="3460191"/>
            <a:ext cx="311150" cy="495934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409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890264" y="2988850"/>
            <a:ext cx="247015" cy="49657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508375" y="2806700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890264" y="257136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762883" y="233641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99026" y="210108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863209" y="1865757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6445" y="1799818"/>
            <a:ext cx="2745105" cy="261239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63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GP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salaried,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partner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locum</a:t>
            </a:r>
            <a:endParaRPr sz="1100">
              <a:latin typeface="Arial"/>
              <a:cs typeface="Arial"/>
            </a:endParaRPr>
          </a:p>
          <a:p>
            <a:pPr algn="r" marL="20955" marR="5080" indent="1615440">
              <a:lnSpc>
                <a:spcPct val="140300"/>
              </a:lnSpc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Practice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Manager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General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practice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nurse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ANP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Administrative,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clerical,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reception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IT</a:t>
            </a:r>
            <a:r>
              <a:rPr dirty="0" sz="11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roles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senior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management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finance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Optometrist,</a:t>
            </a:r>
            <a:r>
              <a:rPr dirty="0" sz="11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optician,</a:t>
            </a:r>
            <a:r>
              <a:rPr dirty="0" sz="11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optical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assistant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Pharmacist,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pharmacy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technician</a:t>
            </a:r>
            <a:endParaRPr sz="1100">
              <a:latin typeface="Arial"/>
              <a:cs typeface="Arial"/>
            </a:endParaRPr>
          </a:p>
          <a:p>
            <a:pPr algn="r" marL="12700" marR="5715" indent="272415">
              <a:lnSpc>
                <a:spcPct val="140300"/>
              </a:lnSpc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supporting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clinical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HCA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patient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care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health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coach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Dentist,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dental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nurse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clinical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dental</a:t>
            </a:r>
            <a:endParaRPr sz="1100">
              <a:latin typeface="Arial"/>
              <a:cs typeface="Arial"/>
            </a:endParaRPr>
          </a:p>
          <a:p>
            <a:pPr algn="r" marR="43815">
              <a:lnSpc>
                <a:spcPct val="100000"/>
              </a:lnSpc>
              <a:spcBef>
                <a:spcPts val="53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student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47268" y="978535"/>
            <a:ext cx="6009640" cy="7080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134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below.</a:t>
            </a:r>
            <a:r>
              <a:rPr dirty="0" sz="16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represents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3%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workforce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180141" y="2181160"/>
            <a:ext cx="1989455" cy="1701800"/>
            <a:chOff x="4180141" y="2181160"/>
            <a:chExt cx="1989455" cy="1701800"/>
          </a:xfrm>
        </p:grpSpPr>
        <p:sp>
          <p:nvSpPr>
            <p:cNvPr id="4" name="object 4" descr=""/>
            <p:cNvSpPr/>
            <p:nvPr/>
          </p:nvSpPr>
          <p:spPr>
            <a:xfrm>
              <a:off x="5126735" y="2885948"/>
              <a:ext cx="836294" cy="146050"/>
            </a:xfrm>
            <a:custGeom>
              <a:avLst/>
              <a:gdLst/>
              <a:ahLst/>
              <a:cxnLst/>
              <a:rect l="l" t="t" r="r" b="b"/>
              <a:pathLst>
                <a:path w="836295" h="146050">
                  <a:moveTo>
                    <a:pt x="828548" y="0"/>
                  </a:moveTo>
                  <a:lnTo>
                    <a:pt x="0" y="146050"/>
                  </a:lnTo>
                  <a:lnTo>
                    <a:pt x="836040" y="52324"/>
                  </a:lnTo>
                  <a:lnTo>
                    <a:pt x="832723" y="26066"/>
                  </a:lnTo>
                  <a:lnTo>
                    <a:pt x="82854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126735" y="2938272"/>
              <a:ext cx="841375" cy="880110"/>
            </a:xfrm>
            <a:custGeom>
              <a:avLst/>
              <a:gdLst/>
              <a:ahLst/>
              <a:cxnLst/>
              <a:rect l="l" t="t" r="r" b="b"/>
              <a:pathLst>
                <a:path w="841375" h="880110">
                  <a:moveTo>
                    <a:pt x="836040" y="0"/>
                  </a:moveTo>
                  <a:lnTo>
                    <a:pt x="0" y="93725"/>
                  </a:lnTo>
                  <a:lnTo>
                    <a:pt x="298703" y="880109"/>
                  </a:lnTo>
                  <a:lnTo>
                    <a:pt x="344741" y="861071"/>
                  </a:lnTo>
                  <a:lnTo>
                    <a:pt x="389152" y="839571"/>
                  </a:lnTo>
                  <a:lnTo>
                    <a:pt x="431874" y="815713"/>
                  </a:lnTo>
                  <a:lnTo>
                    <a:pt x="472846" y="789597"/>
                  </a:lnTo>
                  <a:lnTo>
                    <a:pt x="512004" y="761327"/>
                  </a:lnTo>
                  <a:lnTo>
                    <a:pt x="549288" y="731002"/>
                  </a:lnTo>
                  <a:lnTo>
                    <a:pt x="584635" y="698727"/>
                  </a:lnTo>
                  <a:lnTo>
                    <a:pt x="617982" y="664601"/>
                  </a:lnTo>
                  <a:lnTo>
                    <a:pt x="649268" y="628728"/>
                  </a:lnTo>
                  <a:lnTo>
                    <a:pt x="678431" y="591209"/>
                  </a:lnTo>
                  <a:lnTo>
                    <a:pt x="705408" y="552145"/>
                  </a:lnTo>
                  <a:lnTo>
                    <a:pt x="730137" y="511639"/>
                  </a:lnTo>
                  <a:lnTo>
                    <a:pt x="752557" y="469793"/>
                  </a:lnTo>
                  <a:lnTo>
                    <a:pt x="772604" y="426707"/>
                  </a:lnTo>
                  <a:lnTo>
                    <a:pt x="790217" y="382485"/>
                  </a:lnTo>
                  <a:lnTo>
                    <a:pt x="805335" y="337228"/>
                  </a:lnTo>
                  <a:lnTo>
                    <a:pt x="817893" y="291037"/>
                  </a:lnTo>
                  <a:lnTo>
                    <a:pt x="827831" y="244015"/>
                  </a:lnTo>
                  <a:lnTo>
                    <a:pt x="835087" y="196264"/>
                  </a:lnTo>
                  <a:lnTo>
                    <a:pt x="839598" y="147885"/>
                  </a:lnTo>
                  <a:lnTo>
                    <a:pt x="841302" y="98980"/>
                  </a:lnTo>
                  <a:lnTo>
                    <a:pt x="840137" y="49651"/>
                  </a:lnTo>
                  <a:lnTo>
                    <a:pt x="83604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26735" y="2938272"/>
              <a:ext cx="841375" cy="880110"/>
            </a:xfrm>
            <a:custGeom>
              <a:avLst/>
              <a:gdLst/>
              <a:ahLst/>
              <a:cxnLst/>
              <a:rect l="l" t="t" r="r" b="b"/>
              <a:pathLst>
                <a:path w="841375" h="880110">
                  <a:moveTo>
                    <a:pt x="836040" y="0"/>
                  </a:moveTo>
                  <a:lnTo>
                    <a:pt x="840137" y="49651"/>
                  </a:lnTo>
                  <a:lnTo>
                    <a:pt x="841302" y="98980"/>
                  </a:lnTo>
                  <a:lnTo>
                    <a:pt x="839598" y="147885"/>
                  </a:lnTo>
                  <a:lnTo>
                    <a:pt x="835087" y="196264"/>
                  </a:lnTo>
                  <a:lnTo>
                    <a:pt x="827831" y="244015"/>
                  </a:lnTo>
                  <a:lnTo>
                    <a:pt x="817893" y="291037"/>
                  </a:lnTo>
                  <a:lnTo>
                    <a:pt x="805335" y="337228"/>
                  </a:lnTo>
                  <a:lnTo>
                    <a:pt x="790217" y="382485"/>
                  </a:lnTo>
                  <a:lnTo>
                    <a:pt x="772604" y="426707"/>
                  </a:lnTo>
                  <a:lnTo>
                    <a:pt x="752557" y="469793"/>
                  </a:lnTo>
                  <a:lnTo>
                    <a:pt x="730137" y="511639"/>
                  </a:lnTo>
                  <a:lnTo>
                    <a:pt x="705408" y="552145"/>
                  </a:lnTo>
                  <a:lnTo>
                    <a:pt x="678431" y="591209"/>
                  </a:lnTo>
                  <a:lnTo>
                    <a:pt x="649268" y="628728"/>
                  </a:lnTo>
                  <a:lnTo>
                    <a:pt x="617982" y="664601"/>
                  </a:lnTo>
                  <a:lnTo>
                    <a:pt x="584635" y="698727"/>
                  </a:lnTo>
                  <a:lnTo>
                    <a:pt x="549288" y="731002"/>
                  </a:lnTo>
                  <a:lnTo>
                    <a:pt x="512004" y="761327"/>
                  </a:lnTo>
                  <a:lnTo>
                    <a:pt x="472846" y="789597"/>
                  </a:lnTo>
                  <a:lnTo>
                    <a:pt x="431874" y="815713"/>
                  </a:lnTo>
                  <a:lnTo>
                    <a:pt x="389152" y="839571"/>
                  </a:lnTo>
                  <a:lnTo>
                    <a:pt x="344741" y="861071"/>
                  </a:lnTo>
                  <a:lnTo>
                    <a:pt x="298703" y="880109"/>
                  </a:lnTo>
                  <a:lnTo>
                    <a:pt x="0" y="93725"/>
                  </a:lnTo>
                  <a:lnTo>
                    <a:pt x="83604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85423" y="2190685"/>
              <a:ext cx="1670050" cy="1682750"/>
            </a:xfrm>
            <a:custGeom>
              <a:avLst/>
              <a:gdLst/>
              <a:ahLst/>
              <a:cxnLst/>
              <a:rect l="l" t="t" r="r" b="b"/>
              <a:pathLst>
                <a:path w="1670050" h="1682750">
                  <a:moveTo>
                    <a:pt x="860887" y="0"/>
                  </a:moveTo>
                  <a:lnTo>
                    <a:pt x="815508" y="158"/>
                  </a:lnTo>
                  <a:lnTo>
                    <a:pt x="769946" y="2804"/>
                  </a:lnTo>
                  <a:lnTo>
                    <a:pt x="724294" y="7980"/>
                  </a:lnTo>
                  <a:lnTo>
                    <a:pt x="678643" y="15726"/>
                  </a:lnTo>
                  <a:lnTo>
                    <a:pt x="633083" y="26085"/>
                  </a:lnTo>
                  <a:lnTo>
                    <a:pt x="587708" y="39096"/>
                  </a:lnTo>
                  <a:lnTo>
                    <a:pt x="542608" y="54801"/>
                  </a:lnTo>
                  <a:lnTo>
                    <a:pt x="498453" y="73009"/>
                  </a:lnTo>
                  <a:lnTo>
                    <a:pt x="455880" y="93413"/>
                  </a:lnTo>
                  <a:lnTo>
                    <a:pt x="414930" y="115922"/>
                  </a:lnTo>
                  <a:lnTo>
                    <a:pt x="375643" y="140444"/>
                  </a:lnTo>
                  <a:lnTo>
                    <a:pt x="338062" y="166888"/>
                  </a:lnTo>
                  <a:lnTo>
                    <a:pt x="302227" y="195162"/>
                  </a:lnTo>
                  <a:lnTo>
                    <a:pt x="268179" y="225174"/>
                  </a:lnTo>
                  <a:lnTo>
                    <a:pt x="235961" y="256834"/>
                  </a:lnTo>
                  <a:lnTo>
                    <a:pt x="205612" y="290049"/>
                  </a:lnTo>
                  <a:lnTo>
                    <a:pt x="177175" y="324727"/>
                  </a:lnTo>
                  <a:lnTo>
                    <a:pt x="150690" y="360779"/>
                  </a:lnTo>
                  <a:lnTo>
                    <a:pt x="126198" y="398111"/>
                  </a:lnTo>
                  <a:lnTo>
                    <a:pt x="103742" y="436632"/>
                  </a:lnTo>
                  <a:lnTo>
                    <a:pt x="83361" y="476251"/>
                  </a:lnTo>
                  <a:lnTo>
                    <a:pt x="65098" y="516876"/>
                  </a:lnTo>
                  <a:lnTo>
                    <a:pt x="48993" y="558416"/>
                  </a:lnTo>
                  <a:lnTo>
                    <a:pt x="35088" y="600779"/>
                  </a:lnTo>
                  <a:lnTo>
                    <a:pt x="23424" y="643874"/>
                  </a:lnTo>
                  <a:lnTo>
                    <a:pt x="14041" y="687608"/>
                  </a:lnTo>
                  <a:lnTo>
                    <a:pt x="6982" y="731891"/>
                  </a:lnTo>
                  <a:lnTo>
                    <a:pt x="2288" y="776631"/>
                  </a:lnTo>
                  <a:lnTo>
                    <a:pt x="0" y="821737"/>
                  </a:lnTo>
                  <a:lnTo>
                    <a:pt x="158" y="867116"/>
                  </a:lnTo>
                  <a:lnTo>
                    <a:pt x="2804" y="912678"/>
                  </a:lnTo>
                  <a:lnTo>
                    <a:pt x="7980" y="958330"/>
                  </a:lnTo>
                  <a:lnTo>
                    <a:pt x="15726" y="1003982"/>
                  </a:lnTo>
                  <a:lnTo>
                    <a:pt x="26085" y="1049541"/>
                  </a:lnTo>
                  <a:lnTo>
                    <a:pt x="39096" y="1094916"/>
                  </a:lnTo>
                  <a:lnTo>
                    <a:pt x="54801" y="1140016"/>
                  </a:lnTo>
                  <a:lnTo>
                    <a:pt x="73009" y="1184171"/>
                  </a:lnTo>
                  <a:lnTo>
                    <a:pt x="93413" y="1226743"/>
                  </a:lnTo>
                  <a:lnTo>
                    <a:pt x="115922" y="1267693"/>
                  </a:lnTo>
                  <a:lnTo>
                    <a:pt x="140444" y="1306978"/>
                  </a:lnTo>
                  <a:lnTo>
                    <a:pt x="166888" y="1344558"/>
                  </a:lnTo>
                  <a:lnTo>
                    <a:pt x="195162" y="1380391"/>
                  </a:lnTo>
                  <a:lnTo>
                    <a:pt x="225174" y="1414436"/>
                  </a:lnTo>
                  <a:lnTo>
                    <a:pt x="256834" y="1446652"/>
                  </a:lnTo>
                  <a:lnTo>
                    <a:pt x="290049" y="1476998"/>
                  </a:lnTo>
                  <a:lnTo>
                    <a:pt x="324727" y="1505432"/>
                  </a:lnTo>
                  <a:lnTo>
                    <a:pt x="360779" y="1531914"/>
                  </a:lnTo>
                  <a:lnTo>
                    <a:pt x="398111" y="1556402"/>
                  </a:lnTo>
                  <a:lnTo>
                    <a:pt x="436632" y="1578854"/>
                  </a:lnTo>
                  <a:lnTo>
                    <a:pt x="476251" y="1599230"/>
                  </a:lnTo>
                  <a:lnTo>
                    <a:pt x="516876" y="1617489"/>
                  </a:lnTo>
                  <a:lnTo>
                    <a:pt x="558416" y="1633589"/>
                  </a:lnTo>
                  <a:lnTo>
                    <a:pt x="600779" y="1647489"/>
                  </a:lnTo>
                  <a:lnTo>
                    <a:pt x="643874" y="1659148"/>
                  </a:lnTo>
                  <a:lnTo>
                    <a:pt x="687608" y="1668525"/>
                  </a:lnTo>
                  <a:lnTo>
                    <a:pt x="731891" y="1675578"/>
                  </a:lnTo>
                  <a:lnTo>
                    <a:pt x="776631" y="1680266"/>
                  </a:lnTo>
                  <a:lnTo>
                    <a:pt x="821737" y="1682548"/>
                  </a:lnTo>
                  <a:lnTo>
                    <a:pt x="867116" y="1682383"/>
                  </a:lnTo>
                  <a:lnTo>
                    <a:pt x="912678" y="1679730"/>
                  </a:lnTo>
                  <a:lnTo>
                    <a:pt x="958330" y="1674547"/>
                  </a:lnTo>
                  <a:lnTo>
                    <a:pt x="1003982" y="1666794"/>
                  </a:lnTo>
                  <a:lnTo>
                    <a:pt x="1049541" y="1656428"/>
                  </a:lnTo>
                  <a:lnTo>
                    <a:pt x="1094916" y="1643409"/>
                  </a:lnTo>
                  <a:lnTo>
                    <a:pt x="1140016" y="1627696"/>
                  </a:lnTo>
                  <a:lnTo>
                    <a:pt x="841312" y="841312"/>
                  </a:lnTo>
                  <a:lnTo>
                    <a:pt x="1669860" y="695262"/>
                  </a:lnTo>
                  <a:lnTo>
                    <a:pt x="1662006" y="656337"/>
                  </a:lnTo>
                  <a:lnTo>
                    <a:pt x="1652366" y="617887"/>
                  </a:lnTo>
                  <a:lnTo>
                    <a:pt x="1640964" y="579962"/>
                  </a:lnTo>
                  <a:lnTo>
                    <a:pt x="1627823" y="542608"/>
                  </a:lnTo>
                  <a:lnTo>
                    <a:pt x="1609615" y="498453"/>
                  </a:lnTo>
                  <a:lnTo>
                    <a:pt x="1589211" y="455880"/>
                  </a:lnTo>
                  <a:lnTo>
                    <a:pt x="1566702" y="414930"/>
                  </a:lnTo>
                  <a:lnTo>
                    <a:pt x="1542180" y="375643"/>
                  </a:lnTo>
                  <a:lnTo>
                    <a:pt x="1515736" y="338062"/>
                  </a:lnTo>
                  <a:lnTo>
                    <a:pt x="1487462" y="302227"/>
                  </a:lnTo>
                  <a:lnTo>
                    <a:pt x="1457450" y="268179"/>
                  </a:lnTo>
                  <a:lnTo>
                    <a:pt x="1425790" y="235961"/>
                  </a:lnTo>
                  <a:lnTo>
                    <a:pt x="1392575" y="205612"/>
                  </a:lnTo>
                  <a:lnTo>
                    <a:pt x="1357897" y="177175"/>
                  </a:lnTo>
                  <a:lnTo>
                    <a:pt x="1321845" y="150690"/>
                  </a:lnTo>
                  <a:lnTo>
                    <a:pt x="1284513" y="126198"/>
                  </a:lnTo>
                  <a:lnTo>
                    <a:pt x="1245992" y="103742"/>
                  </a:lnTo>
                  <a:lnTo>
                    <a:pt x="1206373" y="83361"/>
                  </a:lnTo>
                  <a:lnTo>
                    <a:pt x="1165748" y="65098"/>
                  </a:lnTo>
                  <a:lnTo>
                    <a:pt x="1124208" y="48993"/>
                  </a:lnTo>
                  <a:lnTo>
                    <a:pt x="1081845" y="35088"/>
                  </a:lnTo>
                  <a:lnTo>
                    <a:pt x="1038750" y="23424"/>
                  </a:lnTo>
                  <a:lnTo>
                    <a:pt x="995016" y="14041"/>
                  </a:lnTo>
                  <a:lnTo>
                    <a:pt x="950733" y="6982"/>
                  </a:lnTo>
                  <a:lnTo>
                    <a:pt x="905993" y="2288"/>
                  </a:lnTo>
                  <a:lnTo>
                    <a:pt x="860887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85423" y="2190685"/>
              <a:ext cx="1670050" cy="1682750"/>
            </a:xfrm>
            <a:custGeom>
              <a:avLst/>
              <a:gdLst/>
              <a:ahLst/>
              <a:cxnLst/>
              <a:rect l="l" t="t" r="r" b="b"/>
              <a:pathLst>
                <a:path w="1670050" h="1682750">
                  <a:moveTo>
                    <a:pt x="1140016" y="1627696"/>
                  </a:moveTo>
                  <a:lnTo>
                    <a:pt x="1094916" y="1643409"/>
                  </a:lnTo>
                  <a:lnTo>
                    <a:pt x="1049541" y="1656428"/>
                  </a:lnTo>
                  <a:lnTo>
                    <a:pt x="1003982" y="1666794"/>
                  </a:lnTo>
                  <a:lnTo>
                    <a:pt x="958330" y="1674547"/>
                  </a:lnTo>
                  <a:lnTo>
                    <a:pt x="912678" y="1679730"/>
                  </a:lnTo>
                  <a:lnTo>
                    <a:pt x="867116" y="1682383"/>
                  </a:lnTo>
                  <a:lnTo>
                    <a:pt x="821737" y="1682548"/>
                  </a:lnTo>
                  <a:lnTo>
                    <a:pt x="776631" y="1680266"/>
                  </a:lnTo>
                  <a:lnTo>
                    <a:pt x="731891" y="1675578"/>
                  </a:lnTo>
                  <a:lnTo>
                    <a:pt x="687608" y="1668525"/>
                  </a:lnTo>
                  <a:lnTo>
                    <a:pt x="643874" y="1659148"/>
                  </a:lnTo>
                  <a:lnTo>
                    <a:pt x="600779" y="1647489"/>
                  </a:lnTo>
                  <a:lnTo>
                    <a:pt x="558416" y="1633589"/>
                  </a:lnTo>
                  <a:lnTo>
                    <a:pt x="516876" y="1617489"/>
                  </a:lnTo>
                  <a:lnTo>
                    <a:pt x="476251" y="1599230"/>
                  </a:lnTo>
                  <a:lnTo>
                    <a:pt x="436632" y="1578854"/>
                  </a:lnTo>
                  <a:lnTo>
                    <a:pt x="398111" y="1556402"/>
                  </a:lnTo>
                  <a:lnTo>
                    <a:pt x="360779" y="1531914"/>
                  </a:lnTo>
                  <a:lnTo>
                    <a:pt x="324727" y="1505432"/>
                  </a:lnTo>
                  <a:lnTo>
                    <a:pt x="290049" y="1476998"/>
                  </a:lnTo>
                  <a:lnTo>
                    <a:pt x="256834" y="1446652"/>
                  </a:lnTo>
                  <a:lnTo>
                    <a:pt x="225174" y="1414436"/>
                  </a:lnTo>
                  <a:lnTo>
                    <a:pt x="195162" y="1380391"/>
                  </a:lnTo>
                  <a:lnTo>
                    <a:pt x="166888" y="1344558"/>
                  </a:lnTo>
                  <a:lnTo>
                    <a:pt x="140444" y="1306978"/>
                  </a:lnTo>
                  <a:lnTo>
                    <a:pt x="115922" y="1267693"/>
                  </a:lnTo>
                  <a:lnTo>
                    <a:pt x="93413" y="1226743"/>
                  </a:lnTo>
                  <a:lnTo>
                    <a:pt x="73009" y="1184171"/>
                  </a:lnTo>
                  <a:lnTo>
                    <a:pt x="54801" y="1140016"/>
                  </a:lnTo>
                  <a:lnTo>
                    <a:pt x="39096" y="1094916"/>
                  </a:lnTo>
                  <a:lnTo>
                    <a:pt x="26085" y="1049541"/>
                  </a:lnTo>
                  <a:lnTo>
                    <a:pt x="15726" y="1003982"/>
                  </a:lnTo>
                  <a:lnTo>
                    <a:pt x="7980" y="958330"/>
                  </a:lnTo>
                  <a:lnTo>
                    <a:pt x="2804" y="912678"/>
                  </a:lnTo>
                  <a:lnTo>
                    <a:pt x="158" y="867116"/>
                  </a:lnTo>
                  <a:lnTo>
                    <a:pt x="0" y="821737"/>
                  </a:lnTo>
                  <a:lnTo>
                    <a:pt x="2288" y="776631"/>
                  </a:lnTo>
                  <a:lnTo>
                    <a:pt x="6982" y="731891"/>
                  </a:lnTo>
                  <a:lnTo>
                    <a:pt x="14041" y="687608"/>
                  </a:lnTo>
                  <a:lnTo>
                    <a:pt x="23424" y="643874"/>
                  </a:lnTo>
                  <a:lnTo>
                    <a:pt x="35088" y="600779"/>
                  </a:lnTo>
                  <a:lnTo>
                    <a:pt x="48993" y="558416"/>
                  </a:lnTo>
                  <a:lnTo>
                    <a:pt x="65098" y="516876"/>
                  </a:lnTo>
                  <a:lnTo>
                    <a:pt x="83361" y="476251"/>
                  </a:lnTo>
                  <a:lnTo>
                    <a:pt x="103742" y="436632"/>
                  </a:lnTo>
                  <a:lnTo>
                    <a:pt x="126198" y="398111"/>
                  </a:lnTo>
                  <a:lnTo>
                    <a:pt x="150690" y="360779"/>
                  </a:lnTo>
                  <a:lnTo>
                    <a:pt x="177175" y="324727"/>
                  </a:lnTo>
                  <a:lnTo>
                    <a:pt x="205612" y="290049"/>
                  </a:lnTo>
                  <a:lnTo>
                    <a:pt x="235961" y="256834"/>
                  </a:lnTo>
                  <a:lnTo>
                    <a:pt x="268179" y="225174"/>
                  </a:lnTo>
                  <a:lnTo>
                    <a:pt x="302227" y="195162"/>
                  </a:lnTo>
                  <a:lnTo>
                    <a:pt x="338062" y="166888"/>
                  </a:lnTo>
                  <a:lnTo>
                    <a:pt x="375643" y="140444"/>
                  </a:lnTo>
                  <a:lnTo>
                    <a:pt x="414930" y="115922"/>
                  </a:lnTo>
                  <a:lnTo>
                    <a:pt x="455880" y="93413"/>
                  </a:lnTo>
                  <a:lnTo>
                    <a:pt x="498453" y="73009"/>
                  </a:lnTo>
                  <a:lnTo>
                    <a:pt x="542608" y="54801"/>
                  </a:lnTo>
                  <a:lnTo>
                    <a:pt x="587708" y="39096"/>
                  </a:lnTo>
                  <a:lnTo>
                    <a:pt x="633083" y="26085"/>
                  </a:lnTo>
                  <a:lnTo>
                    <a:pt x="678643" y="15726"/>
                  </a:lnTo>
                  <a:lnTo>
                    <a:pt x="724294" y="7980"/>
                  </a:lnTo>
                  <a:lnTo>
                    <a:pt x="769946" y="2804"/>
                  </a:lnTo>
                  <a:lnTo>
                    <a:pt x="815508" y="158"/>
                  </a:lnTo>
                  <a:lnTo>
                    <a:pt x="860887" y="0"/>
                  </a:lnTo>
                  <a:lnTo>
                    <a:pt x="905993" y="2288"/>
                  </a:lnTo>
                  <a:lnTo>
                    <a:pt x="950733" y="6982"/>
                  </a:lnTo>
                  <a:lnTo>
                    <a:pt x="995016" y="14041"/>
                  </a:lnTo>
                  <a:lnTo>
                    <a:pt x="1038750" y="23424"/>
                  </a:lnTo>
                  <a:lnTo>
                    <a:pt x="1081845" y="35088"/>
                  </a:lnTo>
                  <a:lnTo>
                    <a:pt x="1124208" y="48993"/>
                  </a:lnTo>
                  <a:lnTo>
                    <a:pt x="1165748" y="65098"/>
                  </a:lnTo>
                  <a:lnTo>
                    <a:pt x="1206373" y="83361"/>
                  </a:lnTo>
                  <a:lnTo>
                    <a:pt x="1245992" y="103742"/>
                  </a:lnTo>
                  <a:lnTo>
                    <a:pt x="1284513" y="126198"/>
                  </a:lnTo>
                  <a:lnTo>
                    <a:pt x="1321845" y="150690"/>
                  </a:lnTo>
                  <a:lnTo>
                    <a:pt x="1357897" y="177175"/>
                  </a:lnTo>
                  <a:lnTo>
                    <a:pt x="1392575" y="205612"/>
                  </a:lnTo>
                  <a:lnTo>
                    <a:pt x="1425790" y="235961"/>
                  </a:lnTo>
                  <a:lnTo>
                    <a:pt x="1457450" y="268179"/>
                  </a:lnTo>
                  <a:lnTo>
                    <a:pt x="1487462" y="302227"/>
                  </a:lnTo>
                  <a:lnTo>
                    <a:pt x="1515736" y="338062"/>
                  </a:lnTo>
                  <a:lnTo>
                    <a:pt x="1542180" y="375643"/>
                  </a:lnTo>
                  <a:lnTo>
                    <a:pt x="1566702" y="414930"/>
                  </a:lnTo>
                  <a:lnTo>
                    <a:pt x="1589211" y="455880"/>
                  </a:lnTo>
                  <a:lnTo>
                    <a:pt x="1609615" y="498453"/>
                  </a:lnTo>
                  <a:lnTo>
                    <a:pt x="1627823" y="542608"/>
                  </a:lnTo>
                  <a:lnTo>
                    <a:pt x="1640964" y="579962"/>
                  </a:lnTo>
                  <a:lnTo>
                    <a:pt x="1652366" y="617887"/>
                  </a:lnTo>
                  <a:lnTo>
                    <a:pt x="1662006" y="656337"/>
                  </a:lnTo>
                  <a:lnTo>
                    <a:pt x="1669860" y="695262"/>
                  </a:lnTo>
                  <a:lnTo>
                    <a:pt x="841312" y="841312"/>
                  </a:lnTo>
                  <a:lnTo>
                    <a:pt x="1140016" y="162769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184903" y="2458212"/>
              <a:ext cx="1979930" cy="1207135"/>
            </a:xfrm>
            <a:custGeom>
              <a:avLst/>
              <a:gdLst/>
              <a:ahLst/>
              <a:cxnLst/>
              <a:rect l="l" t="t" r="r" b="b"/>
              <a:pathLst>
                <a:path w="1979929" h="1207135">
                  <a:moveTo>
                    <a:pt x="1659636" y="1011936"/>
                  </a:moveTo>
                  <a:lnTo>
                    <a:pt x="1921764" y="1207008"/>
                  </a:lnTo>
                  <a:lnTo>
                    <a:pt x="1979676" y="1207008"/>
                  </a:lnTo>
                </a:path>
                <a:path w="1979929" h="1207135">
                  <a:moveTo>
                    <a:pt x="210312" y="158495"/>
                  </a:moveTo>
                  <a:lnTo>
                    <a:pt x="57912" y="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8DC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949441" y="2114804"/>
            <a:ext cx="66992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-2540">
              <a:lnSpc>
                <a:spcPct val="95600"/>
              </a:lnSpc>
              <a:spcBef>
                <a:spcPts val="160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Non-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binary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and</a:t>
            </a:r>
            <a:r>
              <a:rPr dirty="0" sz="1200" spc="-4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other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171057" y="3501644"/>
            <a:ext cx="356235" cy="3822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4765" marR="5080" indent="-12700">
              <a:lnSpc>
                <a:spcPts val="1370"/>
              </a:lnSpc>
              <a:spcBef>
                <a:spcPts val="204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Male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35502" y="2293747"/>
            <a:ext cx="535305" cy="38227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14300" marR="5080" indent="-102235">
              <a:lnSpc>
                <a:spcPts val="1370"/>
              </a:lnSpc>
              <a:spcBef>
                <a:spcPts val="200"/>
              </a:spcBef>
            </a:pP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Female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78%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85572" y="2299716"/>
            <a:ext cx="3241675" cy="1547495"/>
            <a:chOff x="385572" y="2299716"/>
            <a:chExt cx="3241675" cy="1547495"/>
          </a:xfrm>
        </p:grpSpPr>
        <p:sp>
          <p:nvSpPr>
            <p:cNvPr id="14" name="object 14" descr=""/>
            <p:cNvSpPr/>
            <p:nvPr/>
          </p:nvSpPr>
          <p:spPr>
            <a:xfrm>
              <a:off x="475488" y="2299715"/>
              <a:ext cx="3061970" cy="1542415"/>
            </a:xfrm>
            <a:custGeom>
              <a:avLst/>
              <a:gdLst/>
              <a:ahLst/>
              <a:cxnLst/>
              <a:rect l="l" t="t" r="r" b="b"/>
              <a:pathLst>
                <a:path w="3061970" h="1542414">
                  <a:moveTo>
                    <a:pt x="359664" y="1502664"/>
                  </a:moveTo>
                  <a:lnTo>
                    <a:pt x="0" y="1502664"/>
                  </a:lnTo>
                  <a:lnTo>
                    <a:pt x="0" y="1542288"/>
                  </a:lnTo>
                  <a:lnTo>
                    <a:pt x="359664" y="1542288"/>
                  </a:lnTo>
                  <a:lnTo>
                    <a:pt x="359664" y="1502664"/>
                  </a:lnTo>
                  <a:close/>
                </a:path>
                <a:path w="3061970" h="1542414">
                  <a:moveTo>
                    <a:pt x="900684" y="1264920"/>
                  </a:moveTo>
                  <a:lnTo>
                    <a:pt x="539496" y="1264920"/>
                  </a:lnTo>
                  <a:lnTo>
                    <a:pt x="539496" y="1542288"/>
                  </a:lnTo>
                  <a:lnTo>
                    <a:pt x="900684" y="1542288"/>
                  </a:lnTo>
                  <a:lnTo>
                    <a:pt x="900684" y="1264920"/>
                  </a:lnTo>
                  <a:close/>
                </a:path>
                <a:path w="3061970" h="1542414">
                  <a:moveTo>
                    <a:pt x="1440180" y="592836"/>
                  </a:moveTo>
                  <a:lnTo>
                    <a:pt x="1080516" y="592836"/>
                  </a:lnTo>
                  <a:lnTo>
                    <a:pt x="1080516" y="1542288"/>
                  </a:lnTo>
                  <a:lnTo>
                    <a:pt x="1440180" y="1542288"/>
                  </a:lnTo>
                  <a:lnTo>
                    <a:pt x="1440180" y="592836"/>
                  </a:lnTo>
                  <a:close/>
                </a:path>
                <a:path w="3061970" h="1542414">
                  <a:moveTo>
                    <a:pt x="1981200" y="394716"/>
                  </a:moveTo>
                  <a:lnTo>
                    <a:pt x="1620012" y="394716"/>
                  </a:lnTo>
                  <a:lnTo>
                    <a:pt x="1620012" y="1542288"/>
                  </a:lnTo>
                  <a:lnTo>
                    <a:pt x="1981200" y="1542288"/>
                  </a:lnTo>
                  <a:lnTo>
                    <a:pt x="1981200" y="394716"/>
                  </a:lnTo>
                  <a:close/>
                </a:path>
                <a:path w="3061970" h="1542414">
                  <a:moveTo>
                    <a:pt x="2520696" y="0"/>
                  </a:moveTo>
                  <a:lnTo>
                    <a:pt x="2161032" y="0"/>
                  </a:lnTo>
                  <a:lnTo>
                    <a:pt x="2161032" y="1542288"/>
                  </a:lnTo>
                  <a:lnTo>
                    <a:pt x="2520696" y="1542288"/>
                  </a:lnTo>
                  <a:lnTo>
                    <a:pt x="2520696" y="0"/>
                  </a:lnTo>
                  <a:close/>
                </a:path>
                <a:path w="3061970" h="1542414">
                  <a:moveTo>
                    <a:pt x="3061716" y="1502664"/>
                  </a:moveTo>
                  <a:lnTo>
                    <a:pt x="2700528" y="1502664"/>
                  </a:lnTo>
                  <a:lnTo>
                    <a:pt x="2700528" y="1542288"/>
                  </a:lnTo>
                  <a:lnTo>
                    <a:pt x="3061716" y="1542288"/>
                  </a:lnTo>
                  <a:lnTo>
                    <a:pt x="3061716" y="1502664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85572" y="3842004"/>
              <a:ext cx="3241675" cy="0"/>
            </a:xfrm>
            <a:custGeom>
              <a:avLst/>
              <a:gdLst/>
              <a:ahLst/>
              <a:cxnLst/>
              <a:rect l="l" t="t" r="r" b="b"/>
              <a:pathLst>
                <a:path w="3241675" h="0">
                  <a:moveTo>
                    <a:pt x="0" y="0"/>
                  </a:moveTo>
                  <a:lnTo>
                    <a:pt x="32415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071778" y="331241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569466" y="263994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09597" y="2442210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48157" y="3549777"/>
            <a:ext cx="3173730" cy="565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100"/>
              </a:spcBef>
              <a:tabLst>
                <a:tab pos="2797175" algn="l"/>
              </a:tabLst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52450" algn="l"/>
                <a:tab pos="1092835" algn="l"/>
                <a:tab pos="1633220" algn="l"/>
                <a:tab pos="2174240" algn="l"/>
              </a:tabLst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16-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20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21-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30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31-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40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41-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50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51-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65</a:t>
            </a:r>
            <a:r>
              <a:rPr dirty="0" sz="1200" spc="37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66+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yrs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649982" y="2046477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47268" y="978535"/>
            <a:ext cx="5819775" cy="7080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age,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gender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ethnicity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profile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134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who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took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part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West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broadly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representative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workforce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area.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16707" y="1048321"/>
            <a:ext cx="3556635" cy="3338195"/>
            <a:chOff x="2616707" y="1048321"/>
            <a:chExt cx="3556635" cy="3338195"/>
          </a:xfrm>
        </p:grpSpPr>
        <p:sp>
          <p:nvSpPr>
            <p:cNvPr id="4" name="object 4" descr=""/>
            <p:cNvSpPr/>
            <p:nvPr/>
          </p:nvSpPr>
          <p:spPr>
            <a:xfrm>
              <a:off x="2663190" y="1096517"/>
              <a:ext cx="3510279" cy="3243580"/>
            </a:xfrm>
            <a:custGeom>
              <a:avLst/>
              <a:gdLst/>
              <a:ahLst/>
              <a:cxnLst/>
              <a:rect l="l" t="t" r="r" b="b"/>
              <a:pathLst>
                <a:path w="3510279" h="3243579">
                  <a:moveTo>
                    <a:pt x="124968" y="1792224"/>
                  </a:moveTo>
                  <a:lnTo>
                    <a:pt x="0" y="1792224"/>
                  </a:lnTo>
                  <a:lnTo>
                    <a:pt x="0" y="1962912"/>
                  </a:lnTo>
                  <a:lnTo>
                    <a:pt x="124968" y="1962912"/>
                  </a:lnTo>
                  <a:lnTo>
                    <a:pt x="124968" y="1792224"/>
                  </a:lnTo>
                  <a:close/>
                </a:path>
                <a:path w="3510279" h="3243579">
                  <a:moveTo>
                    <a:pt x="251460" y="2816352"/>
                  </a:moveTo>
                  <a:lnTo>
                    <a:pt x="0" y="2816352"/>
                  </a:lnTo>
                  <a:lnTo>
                    <a:pt x="0" y="2987040"/>
                  </a:lnTo>
                  <a:lnTo>
                    <a:pt x="251460" y="2987040"/>
                  </a:lnTo>
                  <a:lnTo>
                    <a:pt x="251460" y="2816352"/>
                  </a:lnTo>
                  <a:close/>
                </a:path>
                <a:path w="3510279" h="3243579">
                  <a:moveTo>
                    <a:pt x="251460" y="512064"/>
                  </a:moveTo>
                  <a:lnTo>
                    <a:pt x="0" y="512064"/>
                  </a:lnTo>
                  <a:lnTo>
                    <a:pt x="0" y="682752"/>
                  </a:lnTo>
                  <a:lnTo>
                    <a:pt x="251460" y="682752"/>
                  </a:lnTo>
                  <a:lnTo>
                    <a:pt x="251460" y="512064"/>
                  </a:lnTo>
                  <a:close/>
                </a:path>
                <a:path w="3510279" h="3243579">
                  <a:moveTo>
                    <a:pt x="376428" y="2304288"/>
                  </a:moveTo>
                  <a:lnTo>
                    <a:pt x="0" y="2304288"/>
                  </a:lnTo>
                  <a:lnTo>
                    <a:pt x="0" y="2474976"/>
                  </a:lnTo>
                  <a:lnTo>
                    <a:pt x="376428" y="2474976"/>
                  </a:lnTo>
                  <a:lnTo>
                    <a:pt x="376428" y="2304288"/>
                  </a:lnTo>
                  <a:close/>
                </a:path>
                <a:path w="3510279" h="3243579">
                  <a:moveTo>
                    <a:pt x="501396" y="1536192"/>
                  </a:moveTo>
                  <a:lnTo>
                    <a:pt x="0" y="1536192"/>
                  </a:lnTo>
                  <a:lnTo>
                    <a:pt x="0" y="1706880"/>
                  </a:lnTo>
                  <a:lnTo>
                    <a:pt x="501396" y="1706880"/>
                  </a:lnTo>
                  <a:lnTo>
                    <a:pt x="501396" y="1536192"/>
                  </a:lnTo>
                  <a:close/>
                </a:path>
                <a:path w="3510279" h="3243579">
                  <a:moveTo>
                    <a:pt x="501396" y="1280160"/>
                  </a:moveTo>
                  <a:lnTo>
                    <a:pt x="0" y="1280160"/>
                  </a:lnTo>
                  <a:lnTo>
                    <a:pt x="0" y="1450848"/>
                  </a:lnTo>
                  <a:lnTo>
                    <a:pt x="501396" y="1450848"/>
                  </a:lnTo>
                  <a:lnTo>
                    <a:pt x="501396" y="1280160"/>
                  </a:lnTo>
                  <a:close/>
                </a:path>
                <a:path w="3510279" h="3243579">
                  <a:moveTo>
                    <a:pt x="501396" y="256032"/>
                  </a:moveTo>
                  <a:lnTo>
                    <a:pt x="0" y="256032"/>
                  </a:lnTo>
                  <a:lnTo>
                    <a:pt x="0" y="426720"/>
                  </a:lnTo>
                  <a:lnTo>
                    <a:pt x="501396" y="426720"/>
                  </a:lnTo>
                  <a:lnTo>
                    <a:pt x="501396" y="256032"/>
                  </a:lnTo>
                  <a:close/>
                </a:path>
                <a:path w="3510279" h="3243579">
                  <a:moveTo>
                    <a:pt x="626351" y="3072384"/>
                  </a:moveTo>
                  <a:lnTo>
                    <a:pt x="0" y="3072384"/>
                  </a:lnTo>
                  <a:lnTo>
                    <a:pt x="0" y="3243072"/>
                  </a:lnTo>
                  <a:lnTo>
                    <a:pt x="626351" y="3243072"/>
                  </a:lnTo>
                  <a:lnTo>
                    <a:pt x="626351" y="3072384"/>
                  </a:lnTo>
                  <a:close/>
                </a:path>
                <a:path w="3510279" h="3243579">
                  <a:moveTo>
                    <a:pt x="626351" y="768096"/>
                  </a:moveTo>
                  <a:lnTo>
                    <a:pt x="0" y="768096"/>
                  </a:lnTo>
                  <a:lnTo>
                    <a:pt x="0" y="938784"/>
                  </a:lnTo>
                  <a:lnTo>
                    <a:pt x="626351" y="938784"/>
                  </a:lnTo>
                  <a:lnTo>
                    <a:pt x="626351" y="768096"/>
                  </a:lnTo>
                  <a:close/>
                </a:path>
                <a:path w="3510279" h="3243579">
                  <a:moveTo>
                    <a:pt x="752856" y="1024128"/>
                  </a:moveTo>
                  <a:lnTo>
                    <a:pt x="0" y="1024128"/>
                  </a:lnTo>
                  <a:lnTo>
                    <a:pt x="0" y="1194816"/>
                  </a:lnTo>
                  <a:lnTo>
                    <a:pt x="752856" y="1194816"/>
                  </a:lnTo>
                  <a:lnTo>
                    <a:pt x="752856" y="1024128"/>
                  </a:lnTo>
                  <a:close/>
                </a:path>
                <a:path w="3510279" h="3243579">
                  <a:moveTo>
                    <a:pt x="1504188" y="2560320"/>
                  </a:moveTo>
                  <a:lnTo>
                    <a:pt x="0" y="2560320"/>
                  </a:lnTo>
                  <a:lnTo>
                    <a:pt x="0" y="2731008"/>
                  </a:lnTo>
                  <a:lnTo>
                    <a:pt x="1504188" y="2731008"/>
                  </a:lnTo>
                  <a:lnTo>
                    <a:pt x="1504188" y="2560320"/>
                  </a:lnTo>
                  <a:close/>
                </a:path>
                <a:path w="3510279" h="3243579">
                  <a:moveTo>
                    <a:pt x="3008376" y="2048256"/>
                  </a:moveTo>
                  <a:lnTo>
                    <a:pt x="0" y="2048256"/>
                  </a:lnTo>
                  <a:lnTo>
                    <a:pt x="0" y="2218944"/>
                  </a:lnTo>
                  <a:lnTo>
                    <a:pt x="3008376" y="2218944"/>
                  </a:lnTo>
                  <a:lnTo>
                    <a:pt x="3008376" y="2048256"/>
                  </a:lnTo>
                  <a:close/>
                </a:path>
                <a:path w="3510279" h="3243579">
                  <a:moveTo>
                    <a:pt x="3509772" y="0"/>
                  </a:moveTo>
                  <a:lnTo>
                    <a:pt x="0" y="0"/>
                  </a:lnTo>
                  <a:lnTo>
                    <a:pt x="0" y="170688"/>
                  </a:lnTo>
                  <a:lnTo>
                    <a:pt x="3509772" y="170688"/>
                  </a:lnTo>
                  <a:lnTo>
                    <a:pt x="3509772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16707" y="1053083"/>
              <a:ext cx="47625" cy="3328670"/>
            </a:xfrm>
            <a:custGeom>
              <a:avLst/>
              <a:gdLst/>
              <a:ahLst/>
              <a:cxnLst/>
              <a:rect l="l" t="t" r="r" b="b"/>
              <a:pathLst>
                <a:path w="47625" h="3328670">
                  <a:moveTo>
                    <a:pt x="47243" y="3328416"/>
                  </a:moveTo>
                  <a:lnTo>
                    <a:pt x="47243" y="0"/>
                  </a:lnTo>
                </a:path>
                <a:path w="47625" h="3328670">
                  <a:moveTo>
                    <a:pt x="0" y="3328416"/>
                  </a:moveTo>
                  <a:lnTo>
                    <a:pt x="47243" y="3328416"/>
                  </a:lnTo>
                </a:path>
                <a:path w="47625" h="3328670">
                  <a:moveTo>
                    <a:pt x="0" y="3072384"/>
                  </a:moveTo>
                  <a:lnTo>
                    <a:pt x="47243" y="3072384"/>
                  </a:lnTo>
                </a:path>
                <a:path w="47625" h="3328670">
                  <a:moveTo>
                    <a:pt x="0" y="2816352"/>
                  </a:moveTo>
                  <a:lnTo>
                    <a:pt x="47243" y="2816352"/>
                  </a:lnTo>
                </a:path>
                <a:path w="47625" h="3328670">
                  <a:moveTo>
                    <a:pt x="0" y="2560319"/>
                  </a:moveTo>
                  <a:lnTo>
                    <a:pt x="47243" y="2560319"/>
                  </a:lnTo>
                </a:path>
                <a:path w="47625" h="3328670">
                  <a:moveTo>
                    <a:pt x="0" y="2304288"/>
                  </a:moveTo>
                  <a:lnTo>
                    <a:pt x="47243" y="2304288"/>
                  </a:lnTo>
                </a:path>
                <a:path w="47625" h="3328670">
                  <a:moveTo>
                    <a:pt x="0" y="2048255"/>
                  </a:moveTo>
                  <a:lnTo>
                    <a:pt x="47243" y="2048255"/>
                  </a:lnTo>
                </a:path>
                <a:path w="47625" h="3328670">
                  <a:moveTo>
                    <a:pt x="0" y="1792223"/>
                  </a:moveTo>
                  <a:lnTo>
                    <a:pt x="47243" y="1792223"/>
                  </a:lnTo>
                </a:path>
                <a:path w="47625" h="3328670">
                  <a:moveTo>
                    <a:pt x="0" y="1536191"/>
                  </a:moveTo>
                  <a:lnTo>
                    <a:pt x="47243" y="1536191"/>
                  </a:lnTo>
                </a:path>
                <a:path w="47625" h="3328670">
                  <a:moveTo>
                    <a:pt x="0" y="1280159"/>
                  </a:moveTo>
                  <a:lnTo>
                    <a:pt x="47243" y="1280159"/>
                  </a:lnTo>
                </a:path>
                <a:path w="47625" h="3328670">
                  <a:moveTo>
                    <a:pt x="0" y="1024127"/>
                  </a:moveTo>
                  <a:lnTo>
                    <a:pt x="47243" y="1024127"/>
                  </a:lnTo>
                </a:path>
                <a:path w="47625" h="3328670">
                  <a:moveTo>
                    <a:pt x="0" y="768095"/>
                  </a:moveTo>
                  <a:lnTo>
                    <a:pt x="47243" y="768095"/>
                  </a:lnTo>
                </a:path>
                <a:path w="47625" h="3328670">
                  <a:moveTo>
                    <a:pt x="0" y="512063"/>
                  </a:moveTo>
                  <a:lnTo>
                    <a:pt x="47243" y="512063"/>
                  </a:lnTo>
                </a:path>
                <a:path w="47625" h="3328670">
                  <a:moveTo>
                    <a:pt x="0" y="256031"/>
                  </a:moveTo>
                  <a:lnTo>
                    <a:pt x="47243" y="256031"/>
                  </a:lnTo>
                </a:path>
                <a:path w="47625" h="3328670">
                  <a:moveTo>
                    <a:pt x="0" y="0"/>
                  </a:moveTo>
                  <a:lnTo>
                    <a:pt x="47243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353180" y="414599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977133" y="388995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230370" y="363397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102355" y="3377565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734939" y="312153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51785" y="286550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227958" y="2608910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227958" y="235318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478529" y="2097151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353180" y="184111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977133" y="158470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227958" y="1328673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208267" y="1072641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80822" y="991108"/>
            <a:ext cx="2265680" cy="335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715" indent="422275">
              <a:lnSpc>
                <a:spcPct val="140000"/>
              </a:lnSpc>
              <a:spcBef>
                <a:spcPts val="10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Indian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Pakistani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Bangladeshi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Chinese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British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African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Caribbean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endParaRPr sz="1200">
              <a:latin typeface="Arial"/>
              <a:cs typeface="Arial"/>
            </a:endParaRPr>
          </a:p>
          <a:p>
            <a:pPr algn="r" marR="5715">
              <a:lnSpc>
                <a:spcPct val="100000"/>
              </a:lnSpc>
              <a:spcBef>
                <a:spcPts val="57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British</a:t>
            </a:r>
            <a:endParaRPr sz="1200">
              <a:latin typeface="Arial"/>
              <a:cs typeface="Arial"/>
            </a:endParaRPr>
          </a:p>
          <a:p>
            <a:pPr algn="r" marL="333375" marR="5080" indent="1106805">
              <a:lnSpc>
                <a:spcPct val="140000"/>
              </a:lnSpc>
              <a:spcBef>
                <a:spcPts val="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background</a:t>
            </a:r>
            <a:endParaRPr sz="1200">
              <a:latin typeface="Arial"/>
              <a:cs typeface="Arial"/>
            </a:endParaRPr>
          </a:p>
          <a:p>
            <a:pPr algn="r" marL="764540" marR="5715" indent="1165860">
              <a:lnSpc>
                <a:spcPts val="2020"/>
              </a:lnSpc>
              <a:spcBef>
                <a:spcPts val="95"/>
              </a:spcBef>
            </a:pP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Arab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background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102477"/>
            <a:ext cx="6078220" cy="1447800"/>
          </a:xfrm>
          <a:prstGeom prst="rect"/>
        </p:spPr>
        <p:txBody>
          <a:bodyPr wrap="square" lIns="0" tIns="2165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dirty="0"/>
              <a:t>Discrimination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 spc="-10"/>
              <a:t>harassment</a:t>
            </a:r>
          </a:p>
          <a:p>
            <a:pPr marL="23495" marR="48895">
              <a:lnSpc>
                <a:spcPct val="100000"/>
              </a:lnSpc>
              <a:spcBef>
                <a:spcPts val="710"/>
              </a:spcBef>
            </a:pP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Below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proportions</a:t>
            </a:r>
            <a:r>
              <a:rPr dirty="0" sz="1400" spc="-6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who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said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they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had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experienced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discrimination</a:t>
            </a:r>
            <a:r>
              <a:rPr dirty="0" sz="1400" spc="-6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or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harassment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due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their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personal</a:t>
            </a:r>
            <a:r>
              <a:rPr dirty="0" sz="1400" spc="-5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characteristics</a:t>
            </a:r>
            <a:r>
              <a:rPr dirty="0" sz="1400" spc="-5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dirty="0" sz="1400" spc="-2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their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primary</a:t>
            </a:r>
            <a:r>
              <a:rPr dirty="0" sz="1400" spc="-5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care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work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past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months.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53%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said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they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experienced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some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type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discrimination.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820161" y="3834790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696972" y="344373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803396" y="3052698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803396" y="2661666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663566" y="2270505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138798" y="1879473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942970" y="4091127"/>
            <a:ext cx="247015" cy="34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5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696972" y="3700017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20161" y="330898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80586" y="291795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65779" y="252691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680586" y="213588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909565" y="174472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4291" y="4133799"/>
            <a:ext cx="2197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other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characteristics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01802" y="3742740"/>
            <a:ext cx="1991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sexual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 orientation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213510" y="3351657"/>
            <a:ext cx="1280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disability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22324" y="2960624"/>
            <a:ext cx="1172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religion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598802" y="2569591"/>
            <a:ext cx="895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41882" y="2178558"/>
            <a:ext cx="1153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gender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43075" y="1786839"/>
            <a:ext cx="125158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4015740" y="3992879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89915" y="0"/>
                </a:moveTo>
                <a:lnTo>
                  <a:pt x="0" y="0"/>
                </a:lnTo>
                <a:lnTo>
                  <a:pt x="0" y="88392"/>
                </a:lnTo>
                <a:lnTo>
                  <a:pt x="89915" y="88392"/>
                </a:lnTo>
                <a:lnTo>
                  <a:pt x="89915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4133850" y="3903979"/>
            <a:ext cx="1932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staff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4015740" y="425195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915" y="0"/>
                </a:moveTo>
                <a:lnTo>
                  <a:pt x="0" y="0"/>
                </a:lnTo>
                <a:lnTo>
                  <a:pt x="0" y="89915"/>
                </a:lnTo>
                <a:lnTo>
                  <a:pt x="89915" y="89915"/>
                </a:lnTo>
                <a:lnTo>
                  <a:pt x="89915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4133850" y="4164279"/>
            <a:ext cx="2218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patients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128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Perceived</a:t>
            </a:r>
            <a:r>
              <a:rPr dirty="0" spc="-45"/>
              <a:t> </a:t>
            </a:r>
            <a:r>
              <a:rPr dirty="0"/>
              <a:t>racial</a:t>
            </a:r>
            <a:r>
              <a:rPr dirty="0" spc="-30"/>
              <a:t> </a:t>
            </a:r>
            <a:r>
              <a:rPr dirty="0" spc="-10"/>
              <a:t>discrimination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49262" y="1774825"/>
          <a:ext cx="6159500" cy="2527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9550"/>
                <a:gridCol w="1859279"/>
                <a:gridCol w="1538604"/>
              </a:tblGrid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5730" marR="113664" indent="215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10489" indent="609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staff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Total,</a:t>
                      </a:r>
                      <a:r>
                        <a:rPr dirty="0" sz="1600" spc="-4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600" spc="-6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5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groups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1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39%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73%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73%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Irish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3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33%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58546" y="923620"/>
            <a:ext cx="5937885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Below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are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proportions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different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who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personally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at </a:t>
            </a:r>
            <a:r>
              <a:rPr dirty="0" sz="1400">
                <a:latin typeface="Arial"/>
                <a:cs typeface="Arial"/>
              </a:rPr>
              <a:t>work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12</a:t>
            </a:r>
            <a:r>
              <a:rPr dirty="0" sz="1400" spc="-10">
                <a:latin typeface="Arial"/>
                <a:cs typeface="Arial"/>
              </a:rPr>
              <a:t> months.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25030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-</a:t>
            </a:r>
            <a:r>
              <a:rPr dirty="0" spc="-10"/>
              <a:t> </a:t>
            </a:r>
            <a:r>
              <a:rPr dirty="0"/>
              <a:t>past</a:t>
            </a:r>
            <a:r>
              <a:rPr dirty="0" spc="-30"/>
              <a:t> </a:t>
            </a:r>
            <a:r>
              <a:rPr dirty="0" spc="-20"/>
              <a:t>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43840" y="2127504"/>
            <a:ext cx="6468110" cy="1459230"/>
            <a:chOff x="243840" y="2127504"/>
            <a:chExt cx="6468110" cy="1459230"/>
          </a:xfrm>
        </p:grpSpPr>
        <p:sp>
          <p:nvSpPr>
            <p:cNvPr id="4" name="object 4" descr=""/>
            <p:cNvSpPr/>
            <p:nvPr/>
          </p:nvSpPr>
          <p:spPr>
            <a:xfrm>
              <a:off x="457200" y="2482595"/>
              <a:ext cx="5047615" cy="1099185"/>
            </a:xfrm>
            <a:custGeom>
              <a:avLst/>
              <a:gdLst/>
              <a:ahLst/>
              <a:cxnLst/>
              <a:rect l="l" t="t" r="r" b="b"/>
              <a:pathLst>
                <a:path w="5047615" h="1099185">
                  <a:moveTo>
                    <a:pt x="195072" y="0"/>
                  </a:moveTo>
                  <a:lnTo>
                    <a:pt x="0" y="0"/>
                  </a:lnTo>
                  <a:lnTo>
                    <a:pt x="0" y="1098804"/>
                  </a:lnTo>
                  <a:lnTo>
                    <a:pt x="195072" y="1098804"/>
                  </a:lnTo>
                  <a:lnTo>
                    <a:pt x="195072" y="0"/>
                  </a:lnTo>
                  <a:close/>
                </a:path>
                <a:path w="5047615" h="1099185">
                  <a:moveTo>
                    <a:pt x="1813560" y="278892"/>
                  </a:moveTo>
                  <a:lnTo>
                    <a:pt x="1616964" y="278892"/>
                  </a:lnTo>
                  <a:lnTo>
                    <a:pt x="1616964" y="1098804"/>
                  </a:lnTo>
                  <a:lnTo>
                    <a:pt x="1813560" y="1098804"/>
                  </a:lnTo>
                  <a:lnTo>
                    <a:pt x="1813560" y="278892"/>
                  </a:lnTo>
                  <a:close/>
                </a:path>
                <a:path w="5047615" h="1099185">
                  <a:moveTo>
                    <a:pt x="3430524" y="525780"/>
                  </a:moveTo>
                  <a:lnTo>
                    <a:pt x="3235452" y="525780"/>
                  </a:lnTo>
                  <a:lnTo>
                    <a:pt x="3235452" y="1098804"/>
                  </a:lnTo>
                  <a:lnTo>
                    <a:pt x="3430524" y="1098804"/>
                  </a:lnTo>
                  <a:lnTo>
                    <a:pt x="3430524" y="525780"/>
                  </a:lnTo>
                  <a:close/>
                </a:path>
                <a:path w="5047615" h="1099185">
                  <a:moveTo>
                    <a:pt x="5047488" y="711708"/>
                  </a:moveTo>
                  <a:lnTo>
                    <a:pt x="4852416" y="711708"/>
                  </a:lnTo>
                  <a:lnTo>
                    <a:pt x="4852416" y="1098804"/>
                  </a:lnTo>
                  <a:lnTo>
                    <a:pt x="5047488" y="1098804"/>
                  </a:lnTo>
                  <a:lnTo>
                    <a:pt x="5047488" y="711708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05612" y="2436875"/>
              <a:ext cx="5047615" cy="1144905"/>
            </a:xfrm>
            <a:custGeom>
              <a:avLst/>
              <a:gdLst/>
              <a:ahLst/>
              <a:cxnLst/>
              <a:rect l="l" t="t" r="r" b="b"/>
              <a:pathLst>
                <a:path w="5047615" h="1144904">
                  <a:moveTo>
                    <a:pt x="195072" y="588264"/>
                  </a:moveTo>
                  <a:lnTo>
                    <a:pt x="0" y="588264"/>
                  </a:lnTo>
                  <a:lnTo>
                    <a:pt x="0" y="1144524"/>
                  </a:lnTo>
                  <a:lnTo>
                    <a:pt x="195072" y="1144524"/>
                  </a:lnTo>
                  <a:lnTo>
                    <a:pt x="195072" y="588264"/>
                  </a:lnTo>
                  <a:close/>
                </a:path>
                <a:path w="5047615" h="1144904">
                  <a:moveTo>
                    <a:pt x="1813560" y="0"/>
                  </a:moveTo>
                  <a:lnTo>
                    <a:pt x="1616964" y="0"/>
                  </a:lnTo>
                  <a:lnTo>
                    <a:pt x="1616964" y="1144524"/>
                  </a:lnTo>
                  <a:lnTo>
                    <a:pt x="1813560" y="1144524"/>
                  </a:lnTo>
                  <a:lnTo>
                    <a:pt x="1813560" y="0"/>
                  </a:lnTo>
                  <a:close/>
                </a:path>
                <a:path w="5047615" h="1144904">
                  <a:moveTo>
                    <a:pt x="3430524" y="153924"/>
                  </a:moveTo>
                  <a:lnTo>
                    <a:pt x="3233928" y="153924"/>
                  </a:lnTo>
                  <a:lnTo>
                    <a:pt x="3233928" y="1144524"/>
                  </a:lnTo>
                  <a:lnTo>
                    <a:pt x="3430524" y="1144524"/>
                  </a:lnTo>
                  <a:lnTo>
                    <a:pt x="3430524" y="153924"/>
                  </a:lnTo>
                  <a:close/>
                </a:path>
                <a:path w="5047615" h="1144904">
                  <a:moveTo>
                    <a:pt x="5047488" y="588264"/>
                  </a:moveTo>
                  <a:lnTo>
                    <a:pt x="4852416" y="588264"/>
                  </a:lnTo>
                  <a:lnTo>
                    <a:pt x="4852416" y="1144524"/>
                  </a:lnTo>
                  <a:lnTo>
                    <a:pt x="5047488" y="1144524"/>
                  </a:lnTo>
                  <a:lnTo>
                    <a:pt x="5047488" y="588264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954024" y="2203703"/>
              <a:ext cx="5047615" cy="1377950"/>
            </a:xfrm>
            <a:custGeom>
              <a:avLst/>
              <a:gdLst/>
              <a:ahLst/>
              <a:cxnLst/>
              <a:rect l="l" t="t" r="r" b="b"/>
              <a:pathLst>
                <a:path w="5047615" h="1377950">
                  <a:moveTo>
                    <a:pt x="195072" y="0"/>
                  </a:moveTo>
                  <a:lnTo>
                    <a:pt x="0" y="0"/>
                  </a:lnTo>
                  <a:lnTo>
                    <a:pt x="0" y="1377696"/>
                  </a:lnTo>
                  <a:lnTo>
                    <a:pt x="195072" y="1377696"/>
                  </a:lnTo>
                  <a:lnTo>
                    <a:pt x="195072" y="0"/>
                  </a:lnTo>
                  <a:close/>
                </a:path>
                <a:path w="5047615" h="1377950">
                  <a:moveTo>
                    <a:pt x="1813560" y="1284732"/>
                  </a:moveTo>
                  <a:lnTo>
                    <a:pt x="1616964" y="1284732"/>
                  </a:lnTo>
                  <a:lnTo>
                    <a:pt x="1616964" y="1377696"/>
                  </a:lnTo>
                  <a:lnTo>
                    <a:pt x="1813560" y="1377696"/>
                  </a:lnTo>
                  <a:lnTo>
                    <a:pt x="1813560" y="1284732"/>
                  </a:lnTo>
                  <a:close/>
                </a:path>
                <a:path w="5047615" h="1377950">
                  <a:moveTo>
                    <a:pt x="5047488" y="1114044"/>
                  </a:moveTo>
                  <a:lnTo>
                    <a:pt x="4852416" y="1114044"/>
                  </a:lnTo>
                  <a:lnTo>
                    <a:pt x="4852416" y="1377696"/>
                  </a:lnTo>
                  <a:lnTo>
                    <a:pt x="5047488" y="1377696"/>
                  </a:lnTo>
                  <a:lnTo>
                    <a:pt x="5047488" y="1114044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02436" y="2127503"/>
              <a:ext cx="5047615" cy="1454150"/>
            </a:xfrm>
            <a:custGeom>
              <a:avLst/>
              <a:gdLst/>
              <a:ahLst/>
              <a:cxnLst/>
              <a:rect l="l" t="t" r="r" b="b"/>
              <a:pathLst>
                <a:path w="5047615" h="1454150">
                  <a:moveTo>
                    <a:pt x="195072" y="0"/>
                  </a:moveTo>
                  <a:lnTo>
                    <a:pt x="0" y="0"/>
                  </a:lnTo>
                  <a:lnTo>
                    <a:pt x="0" y="1453896"/>
                  </a:lnTo>
                  <a:lnTo>
                    <a:pt x="195072" y="1453896"/>
                  </a:lnTo>
                  <a:lnTo>
                    <a:pt x="195072" y="0"/>
                  </a:lnTo>
                  <a:close/>
                </a:path>
                <a:path w="5047615" h="1454150">
                  <a:moveTo>
                    <a:pt x="1813560" y="1129284"/>
                  </a:moveTo>
                  <a:lnTo>
                    <a:pt x="1616964" y="1129284"/>
                  </a:lnTo>
                  <a:lnTo>
                    <a:pt x="1616964" y="1453896"/>
                  </a:lnTo>
                  <a:lnTo>
                    <a:pt x="1813560" y="1453896"/>
                  </a:lnTo>
                  <a:lnTo>
                    <a:pt x="1813560" y="1129284"/>
                  </a:lnTo>
                  <a:close/>
                </a:path>
                <a:path w="5047615" h="1454150">
                  <a:moveTo>
                    <a:pt x="3430524" y="1345692"/>
                  </a:moveTo>
                  <a:lnTo>
                    <a:pt x="3233928" y="1345692"/>
                  </a:lnTo>
                  <a:lnTo>
                    <a:pt x="3233928" y="1453896"/>
                  </a:lnTo>
                  <a:lnTo>
                    <a:pt x="3430524" y="1453896"/>
                  </a:lnTo>
                  <a:lnTo>
                    <a:pt x="3430524" y="1345692"/>
                  </a:lnTo>
                  <a:close/>
                </a:path>
                <a:path w="5047615" h="1454150">
                  <a:moveTo>
                    <a:pt x="5047488" y="1066800"/>
                  </a:moveTo>
                  <a:lnTo>
                    <a:pt x="4852416" y="1066800"/>
                  </a:lnTo>
                  <a:lnTo>
                    <a:pt x="4852416" y="1453896"/>
                  </a:lnTo>
                  <a:lnTo>
                    <a:pt x="5047488" y="1453896"/>
                  </a:lnTo>
                  <a:lnTo>
                    <a:pt x="5047488" y="106680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50848" y="2606039"/>
              <a:ext cx="5047615" cy="975360"/>
            </a:xfrm>
            <a:custGeom>
              <a:avLst/>
              <a:gdLst/>
              <a:ahLst/>
              <a:cxnLst/>
              <a:rect l="l" t="t" r="r" b="b"/>
              <a:pathLst>
                <a:path w="5047615" h="975360">
                  <a:moveTo>
                    <a:pt x="195072" y="0"/>
                  </a:moveTo>
                  <a:lnTo>
                    <a:pt x="0" y="0"/>
                  </a:lnTo>
                  <a:lnTo>
                    <a:pt x="0" y="975360"/>
                  </a:lnTo>
                  <a:lnTo>
                    <a:pt x="195072" y="975360"/>
                  </a:lnTo>
                  <a:lnTo>
                    <a:pt x="195072" y="0"/>
                  </a:lnTo>
                  <a:close/>
                </a:path>
                <a:path w="5047615" h="975360">
                  <a:moveTo>
                    <a:pt x="1813560" y="387096"/>
                  </a:moveTo>
                  <a:lnTo>
                    <a:pt x="1616964" y="387096"/>
                  </a:lnTo>
                  <a:lnTo>
                    <a:pt x="1616964" y="975360"/>
                  </a:lnTo>
                  <a:lnTo>
                    <a:pt x="1813560" y="975360"/>
                  </a:lnTo>
                  <a:lnTo>
                    <a:pt x="1813560" y="387096"/>
                  </a:lnTo>
                  <a:close/>
                </a:path>
                <a:path w="5047615" h="975360">
                  <a:moveTo>
                    <a:pt x="3430524" y="588264"/>
                  </a:moveTo>
                  <a:lnTo>
                    <a:pt x="3233928" y="588264"/>
                  </a:lnTo>
                  <a:lnTo>
                    <a:pt x="3233928" y="975360"/>
                  </a:lnTo>
                  <a:lnTo>
                    <a:pt x="3430524" y="975360"/>
                  </a:lnTo>
                  <a:lnTo>
                    <a:pt x="3430524" y="588264"/>
                  </a:lnTo>
                  <a:close/>
                </a:path>
                <a:path w="5047615" h="975360">
                  <a:moveTo>
                    <a:pt x="5047488" y="804672"/>
                  </a:moveTo>
                  <a:lnTo>
                    <a:pt x="4852416" y="804672"/>
                  </a:lnTo>
                  <a:lnTo>
                    <a:pt x="4852416" y="975360"/>
                  </a:lnTo>
                  <a:lnTo>
                    <a:pt x="5047488" y="975360"/>
                  </a:lnTo>
                  <a:lnTo>
                    <a:pt x="5047488" y="804672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43840" y="3581400"/>
              <a:ext cx="6468110" cy="0"/>
            </a:xfrm>
            <a:custGeom>
              <a:avLst/>
              <a:gdLst/>
              <a:ahLst/>
              <a:cxnLst/>
              <a:rect l="l" t="t" r="r" b="b"/>
              <a:pathLst>
                <a:path w="6468109" h="0">
                  <a:moveTo>
                    <a:pt x="0" y="0"/>
                  </a:moveTo>
                  <a:lnTo>
                    <a:pt x="6467856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6387" y="222999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073910" y="250863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91890" y="2756154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309361" y="294170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04799" y="277164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322322" y="2183383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40302" y="233819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557773" y="277164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613405" y="3235832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231385" y="332879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819145" y="3003245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479797" y="322033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806185" y="2941701"/>
            <a:ext cx="44450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0985">
              <a:lnSpc>
                <a:spcPts val="1205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1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450086" y="235381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067557" y="274053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38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685538" y="294170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303009" y="315848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70459" y="3646423"/>
            <a:ext cx="156273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organistion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fairly</a:t>
            </a:r>
            <a:r>
              <a:rPr dirty="0" sz="1200" spc="-6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progression,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regardless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of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959991" y="3646423"/>
            <a:ext cx="141922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chances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of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556508" y="3646423"/>
            <a:ext cx="141922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opportunities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for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training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157342" y="3646423"/>
            <a:ext cx="145224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saw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colleague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discriminated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against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their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492251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1406652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231190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4113276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5457444" y="1623060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77724" y="0"/>
                </a:moveTo>
                <a:lnTo>
                  <a:pt x="0" y="0"/>
                </a:lnTo>
                <a:lnTo>
                  <a:pt x="0" y="77724"/>
                </a:lnTo>
                <a:lnTo>
                  <a:pt x="77724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345846" y="923620"/>
            <a:ext cx="6292215" cy="1158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feel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ethnicity</a:t>
            </a:r>
            <a:endParaRPr sz="14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reduced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career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progression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training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opportunities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 marL="619760" marR="232410" indent="-363855">
              <a:lnSpc>
                <a:spcPct val="179900"/>
              </a:lnSpc>
              <a:spcBef>
                <a:spcPts val="370"/>
              </a:spcBef>
              <a:tabLst>
                <a:tab pos="1170305" algn="l"/>
                <a:tab pos="2076450" algn="l"/>
                <a:tab pos="3877945" algn="l"/>
                <a:tab pos="522287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/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 </a:t>
            </a:r>
            <a:r>
              <a:rPr dirty="0" baseline="-27777" sz="1800">
                <a:solidFill>
                  <a:srgbClr val="0A86FF"/>
                </a:solidFill>
                <a:latin typeface="Arial"/>
                <a:cs typeface="Arial"/>
              </a:rPr>
              <a:t>89</a:t>
            </a:r>
            <a:r>
              <a:rPr dirty="0" baseline="-27777" sz="1800" spc="397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Studio Whatever</dc:creator>
  <dc:title>PowerPoint Presentation</dc:title>
  <dcterms:created xsi:type="dcterms:W3CDTF">2022-05-05T10:10:48Z</dcterms:created>
  <dcterms:modified xsi:type="dcterms:W3CDTF">2022-05-05T10:10:48Z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2022-05-05T00:00:00Z</vt:filetime>
  </property>
</Properties>
</file>