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24"/>
  </p:notesMasterIdLst>
  <p:sldIdLst>
    <p:sldId id="264" r:id="rId6"/>
    <p:sldId id="262" r:id="rId7"/>
    <p:sldId id="304" r:id="rId8"/>
    <p:sldId id="307" r:id="rId9"/>
    <p:sldId id="305" r:id="rId10"/>
    <p:sldId id="306" r:id="rId11"/>
    <p:sldId id="259" r:id="rId12"/>
    <p:sldId id="314" r:id="rId13"/>
    <p:sldId id="312" r:id="rId14"/>
    <p:sldId id="313" r:id="rId15"/>
    <p:sldId id="311" r:id="rId16"/>
    <p:sldId id="315" r:id="rId17"/>
    <p:sldId id="318" r:id="rId18"/>
    <p:sldId id="309" r:id="rId19"/>
    <p:sldId id="310" r:id="rId20"/>
    <p:sldId id="320" r:id="rId21"/>
    <p:sldId id="321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0F6C4-E911-49CE-BD9C-5E21FCDD77A5}" v="1354" dt="2019-09-02T11:24:55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45CBD-D35E-4A12-8A5A-5149E9709364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A1F76-AF8B-42FB-83C5-134D265F7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10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9BB05-ACE1-4516-A480-475182945AC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31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A1F76-AF8B-42FB-83C5-134D265F7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51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9BB05-ACE1-4516-A480-475182945AC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55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_16_9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829" cy="6864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4382600"/>
            <a:ext cx="10363200" cy="1238091"/>
          </a:xfrm>
        </p:spPr>
        <p:txBody>
          <a:bodyPr>
            <a:normAutofit/>
          </a:bodyPr>
          <a:lstStyle>
            <a:lvl1pPr algn="ctr">
              <a:defRPr sz="5333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5629746"/>
            <a:ext cx="8534400" cy="563847"/>
          </a:xfrm>
        </p:spPr>
        <p:txBody>
          <a:bodyPr>
            <a:normAutofit/>
          </a:bodyPr>
          <a:lstStyle>
            <a:lvl1pPr marL="0" indent="0" algn="ctr">
              <a:buNone/>
              <a:defRPr sz="2667">
                <a:solidFill>
                  <a:srgbClr val="1F2E38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46867" y="6350543"/>
            <a:ext cx="6300123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67" i="1" kern="1200" err="1">
                <a:solidFill>
                  <a:schemeClr val="tx1"/>
                </a:solidFill>
                <a:latin typeface="Arial"/>
                <a:ea typeface="+mn-ea"/>
                <a:cs typeface="Arial"/>
              </a:rPr>
              <a:t>CapitalNurse</a:t>
            </a:r>
            <a:r>
              <a:rPr lang="en-US" sz="1067" i="1" kern="1200">
                <a:solidFill>
                  <a:schemeClr val="tx1"/>
                </a:solidFill>
                <a:latin typeface="Arial"/>
                <a:ea typeface="+mn-ea"/>
                <a:cs typeface="Arial"/>
              </a:rPr>
              <a:t> is jointly sponsored by Health Education England, NHS England and NHS Improvement</a:t>
            </a:r>
            <a:endParaRPr lang="en-US" sz="1067" i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71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079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4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079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68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4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921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_16_9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829" cy="6864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4382600"/>
            <a:ext cx="10363200" cy="1238091"/>
          </a:xfrm>
        </p:spPr>
        <p:txBody>
          <a:bodyPr>
            <a:normAutofit/>
          </a:bodyPr>
          <a:lstStyle>
            <a:lvl1pPr algn="ctr">
              <a:defRPr sz="5333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5629746"/>
            <a:ext cx="8534400" cy="563847"/>
          </a:xfrm>
        </p:spPr>
        <p:txBody>
          <a:bodyPr>
            <a:normAutofit/>
          </a:bodyPr>
          <a:lstStyle>
            <a:lvl1pPr marL="0" indent="0" algn="ctr">
              <a:buNone/>
              <a:defRPr sz="2667">
                <a:solidFill>
                  <a:srgbClr val="1F2E38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46867" y="6350543"/>
            <a:ext cx="6300123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67" i="1" kern="1200" err="1">
                <a:solidFill>
                  <a:schemeClr val="tx1"/>
                </a:solidFill>
                <a:latin typeface="Arial"/>
                <a:ea typeface="+mn-ea"/>
                <a:cs typeface="Arial"/>
              </a:rPr>
              <a:t>CapitalNurse</a:t>
            </a:r>
            <a:r>
              <a:rPr lang="en-US" sz="1067" i="1" kern="1200">
                <a:solidFill>
                  <a:schemeClr val="tx1"/>
                </a:solidFill>
                <a:latin typeface="Arial"/>
                <a:ea typeface="+mn-ea"/>
                <a:cs typeface="Arial"/>
              </a:rPr>
              <a:t> is jointly sponsored by Health Education England, NHS England and NHS Improvement</a:t>
            </a:r>
            <a:endParaRPr lang="en-US" sz="1067" i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093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0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0088D12-0C2F-400B-8D1D-9223D4F57DAB}"/>
              </a:ext>
            </a:extLst>
          </p:cNvPr>
          <p:cNvGrpSpPr/>
          <p:nvPr userDrawn="1"/>
        </p:nvGrpSpPr>
        <p:grpSpPr>
          <a:xfrm>
            <a:off x="0" y="6126165"/>
            <a:ext cx="12126232" cy="660400"/>
            <a:chOff x="0" y="4594624"/>
            <a:chExt cx="9094674" cy="4953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C915A5E-B834-4A50-B12E-B3F82D096D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2B760B-04CA-486A-B7EC-52D5A03DE0B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2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CCA418-DEFE-48ED-BA0F-69E923C0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88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ection_16_9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829" cy="6864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63084" y="227967"/>
            <a:ext cx="10363200" cy="4472491"/>
          </a:xfrm>
        </p:spPr>
        <p:txBody>
          <a:bodyPr anchor="ctr">
            <a:noAutofit/>
          </a:bodyPr>
          <a:lstStyle>
            <a:lvl1pPr algn="ctr">
              <a:defRPr sz="7200" b="1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82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84328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0383"/>
            <a:ext cx="5384800" cy="445557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0382"/>
            <a:ext cx="5384800" cy="363055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2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4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84328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0383"/>
            <a:ext cx="5384800" cy="445557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0382"/>
            <a:ext cx="5384800" cy="363055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98A396-BA82-4174-9003-395FCDE684E3}"/>
              </a:ext>
            </a:extLst>
          </p:cNvPr>
          <p:cNvGrpSpPr/>
          <p:nvPr userDrawn="1"/>
        </p:nvGrpSpPr>
        <p:grpSpPr>
          <a:xfrm>
            <a:off x="0" y="6126165"/>
            <a:ext cx="12126232" cy="660400"/>
            <a:chOff x="0" y="4594624"/>
            <a:chExt cx="9094674" cy="4953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C3BF4D0-322C-4EE4-BE11-9C331C9D2B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7E31346-AC7B-4BE1-BCBB-9C7395BCA89E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1774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84328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0383"/>
            <a:ext cx="5384800" cy="445557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0382"/>
            <a:ext cx="5384800" cy="363055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64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1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6E1273-EC09-4F15-AF78-2FDD46B32D45}"/>
              </a:ext>
            </a:extLst>
          </p:cNvPr>
          <p:cNvGrpSpPr/>
          <p:nvPr userDrawn="1"/>
        </p:nvGrpSpPr>
        <p:grpSpPr>
          <a:xfrm>
            <a:off x="0" y="6126165"/>
            <a:ext cx="12126232" cy="660400"/>
            <a:chOff x="0" y="4594624"/>
            <a:chExt cx="9094674" cy="4953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CE7E1D8-00EA-4AE4-BBE1-0B1EF78A21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849905-589C-420D-89AE-35A4C8AC14A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6239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079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7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079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3778AF-5B4A-46EF-8CB1-061B4AA39CF3}"/>
              </a:ext>
            </a:extLst>
          </p:cNvPr>
          <p:cNvGrpSpPr/>
          <p:nvPr userDrawn="1"/>
        </p:nvGrpSpPr>
        <p:grpSpPr>
          <a:xfrm>
            <a:off x="0" y="6126165"/>
            <a:ext cx="12126232" cy="660400"/>
            <a:chOff x="0" y="4594624"/>
            <a:chExt cx="9094674" cy="4953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75C959-9985-439B-8B0F-A228FC20A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E4ED417-C76C-4B35-95C5-CEF435E37C9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645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079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20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4251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6C4DC3-FBAE-4249-B990-98EA2185128D}"/>
              </a:ext>
            </a:extLst>
          </p:cNvPr>
          <p:cNvGrpSpPr/>
          <p:nvPr userDrawn="1"/>
        </p:nvGrpSpPr>
        <p:grpSpPr>
          <a:xfrm>
            <a:off x="0" y="6126165"/>
            <a:ext cx="12126232" cy="660400"/>
            <a:chOff x="0" y="4594624"/>
            <a:chExt cx="9094674" cy="4953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14BE6C4-C151-4131-9835-A7E23471DA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4E0D2F-EFE8-48D0-AD5A-6AC115CFAB8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331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CCA418-DEFE-48ED-BA0F-69E923C0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134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D3848-9393-4028-B0E3-E9F01001092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0"/>
            <a:ext cx="1081088" cy="6858000"/>
          </a:xfrm>
        </p:spPr>
        <p:txBody>
          <a:bodyPr/>
          <a:lstStyle/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6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ection_16_9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" y="-6000"/>
            <a:ext cx="12191829" cy="6864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63084" y="481966"/>
            <a:ext cx="10363200" cy="4725033"/>
          </a:xfrm>
        </p:spPr>
        <p:txBody>
          <a:bodyPr anchor="ctr">
            <a:noAutofit/>
          </a:bodyPr>
          <a:lstStyle>
            <a:lvl1pPr algn="ctr">
              <a:defRPr sz="7200" b="1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63084" y="227967"/>
            <a:ext cx="10363200" cy="4940933"/>
          </a:xfrm>
        </p:spPr>
        <p:txBody>
          <a:bodyPr anchor="ctr">
            <a:noAutofit/>
          </a:bodyPr>
          <a:lstStyle>
            <a:lvl1pPr algn="ctr">
              <a:defRPr sz="7200" b="1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6D7932-7F48-4555-82B8-5CBD968D6D91}"/>
              </a:ext>
            </a:extLst>
          </p:cNvPr>
          <p:cNvSpPr/>
          <p:nvPr userDrawn="1"/>
        </p:nvSpPr>
        <p:spPr>
          <a:xfrm>
            <a:off x="0" y="6311901"/>
            <a:ext cx="12192000" cy="546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362DB3-CBBB-4303-BC90-D3668C4F89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76376" y="4279295"/>
            <a:ext cx="9336616" cy="203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4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84328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0383"/>
            <a:ext cx="5384800" cy="445557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0382"/>
            <a:ext cx="5384800" cy="363055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84328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0383"/>
            <a:ext cx="5384800" cy="445557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0382"/>
            <a:ext cx="5384800" cy="363055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7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6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5.gif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CA9E98-E225-427A-A85C-F9BACD6234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757921" y="5962464"/>
            <a:ext cx="3241039" cy="7352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D71B3A-5F87-4CE6-8B50-1EEB3E530763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662739"/>
            <a:ext cx="8802371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0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09585" rtl="0" eaLnBrk="1" latinLnBrk="0" hangingPunct="1">
        <a:spcBef>
          <a:spcPct val="0"/>
        </a:spcBef>
        <a:buNone/>
        <a:defRPr sz="3733" b="1" kern="1200">
          <a:solidFill>
            <a:srgbClr val="005EB8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37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3200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0" name="Picture 9" descr="Footer_16_9.gif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0208"/>
            <a:ext cx="12192000" cy="163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90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hdr="0" dt="0"/>
  <p:txStyles>
    <p:titleStyle>
      <a:lvl1pPr algn="l" defTabSz="609585" rtl="0" eaLnBrk="1" latinLnBrk="0" hangingPunct="1">
        <a:spcBef>
          <a:spcPct val="0"/>
        </a:spcBef>
        <a:buNone/>
        <a:defRPr sz="3733" b="1" kern="1200">
          <a:solidFill>
            <a:srgbClr val="005EB8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37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3200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Clr>
          <a:srgbClr val="005EB8"/>
        </a:buClr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hyperlink" Target="http://www.kingston.ac.uk/" TargetMode="External"/><Relationship Id="rId18" Type="http://schemas.openxmlformats.org/officeDocument/2006/relationships/hyperlink" Target="http://www.herts.ac.uk/" TargetMode="External"/><Relationship Id="rId3" Type="http://schemas.openxmlformats.org/officeDocument/2006/relationships/slide" Target="slide5.xml"/><Relationship Id="rId7" Type="http://schemas.openxmlformats.org/officeDocument/2006/relationships/slide" Target="slide8.xml"/><Relationship Id="rId12" Type="http://schemas.openxmlformats.org/officeDocument/2006/relationships/hyperlink" Target="http://www.kcl.ac.uk/" TargetMode="External"/><Relationship Id="rId17" Type="http://schemas.openxmlformats.org/officeDocument/2006/relationships/hyperlink" Target="http://www.uel.ac.uk/" TargetMode="External"/><Relationship Id="rId2" Type="http://schemas.openxmlformats.org/officeDocument/2006/relationships/slide" Target="slide3.xml"/><Relationship Id="rId16" Type="http://schemas.openxmlformats.org/officeDocument/2006/relationships/hyperlink" Target="http://www.bucks.ac.uk/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healthcareers.nhs.uk/career-planning/study-and-training/graduate-training-opportunities/accelerated-programmes" TargetMode="External"/><Relationship Id="rId11" Type="http://schemas.openxmlformats.org/officeDocument/2006/relationships/hyperlink" Target="http://www.gre.ac.uk/" TargetMode="External"/><Relationship Id="rId5" Type="http://schemas.openxmlformats.org/officeDocument/2006/relationships/slide" Target="slide4.xml"/><Relationship Id="rId15" Type="http://schemas.openxmlformats.org/officeDocument/2006/relationships/hyperlink" Target="http://www.mdx.ac.uk/" TargetMode="External"/><Relationship Id="rId10" Type="http://schemas.openxmlformats.org/officeDocument/2006/relationships/hyperlink" Target="http://www.city.ac.uk/" TargetMode="External"/><Relationship Id="rId19" Type="http://schemas.openxmlformats.org/officeDocument/2006/relationships/hyperlink" Target="http://www.uwl.ac.uk/" TargetMode="External"/><Relationship Id="rId4" Type="http://schemas.openxmlformats.org/officeDocument/2006/relationships/slide" Target="slide6.xml"/><Relationship Id="rId9" Type="http://schemas.openxmlformats.org/officeDocument/2006/relationships/slide" Target="slide2.xml"/><Relationship Id="rId14" Type="http://schemas.openxmlformats.org/officeDocument/2006/relationships/hyperlink" Target="http://www.lsbu.ac.uk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publications/nursing-degree-apprenticeships-factsheet/nursing-degree-apprenticeship-factsheet#eligibility-to-become-a-nursing-degree-apprentice" TargetMode="External"/><Relationship Id="rId3" Type="http://schemas.openxmlformats.org/officeDocument/2006/relationships/slide" Target="slide11.xml"/><Relationship Id="rId7" Type="http://schemas.openxmlformats.org/officeDocument/2006/relationships/hyperlink" Target="https://www.youtube.com/watch?v=wPSD5RzG2Sg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youtube.com/watch?v=dQCd4jsMlkk" TargetMode="External"/><Relationship Id="rId5" Type="http://schemas.openxmlformats.org/officeDocument/2006/relationships/hyperlink" Target="https://www.youtube.com/watch?v=SaLVu7Snd4o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youtube.com/watch?v=1xPYvLJ9ZIU" TargetMode="External"/><Relationship Id="rId9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asprogress.com/search" TargetMode="External"/><Relationship Id="rId3" Type="http://schemas.openxmlformats.org/officeDocument/2006/relationships/hyperlink" Target="https://www.accesstohe.ac.uk/Pages/Default.aspx" TargetMode="External"/><Relationship Id="rId7" Type="http://schemas.openxmlformats.org/officeDocument/2006/relationships/slide" Target="slide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8.png"/><Relationship Id="rId5" Type="http://schemas.openxmlformats.org/officeDocument/2006/relationships/slide" Target="slide8.xml"/><Relationship Id="rId4" Type="http://schemas.openxmlformats.org/officeDocument/2006/relationships/hyperlink" Target="https://www.gov.uk/advanced-learner-loan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WpAO8Vqbq-w" TargetMode="External"/><Relationship Id="rId13" Type="http://schemas.openxmlformats.org/officeDocument/2006/relationships/image" Target="../media/image8.png"/><Relationship Id="rId3" Type="http://schemas.openxmlformats.org/officeDocument/2006/relationships/slide" Target="slide9.xml"/><Relationship Id="rId7" Type="http://schemas.openxmlformats.org/officeDocument/2006/relationships/hyperlink" Target="https://www.youtube.com/watch?v=SaLVu7Snd4o" TargetMode="External"/><Relationship Id="rId12" Type="http://schemas.openxmlformats.org/officeDocument/2006/relationships/slide" Target="slide8.xml"/><Relationship Id="rId2" Type="http://schemas.openxmlformats.org/officeDocument/2006/relationships/hyperlink" Target="https://www.gov.uk/improve-english-maths-it-skills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youtube.com/watch?v=5oa4xTlprAY" TargetMode="External"/><Relationship Id="rId11" Type="http://schemas.openxmlformats.org/officeDocument/2006/relationships/hyperlink" Target="https://www.instituteforapprenticeships.org/apprenticeship-standards/nursing-associate/" TargetMode="External"/><Relationship Id="rId5" Type="http://schemas.openxmlformats.org/officeDocument/2006/relationships/slide" Target="slide11.xml"/><Relationship Id="rId10" Type="http://schemas.openxmlformats.org/officeDocument/2006/relationships/hyperlink" Target="https://nursingnotes.co.uk/training-to-be-a-nursing-associate/" TargetMode="External"/><Relationship Id="rId4" Type="http://schemas.openxmlformats.org/officeDocument/2006/relationships/slide" Target="slide2.xml"/><Relationship Id="rId9" Type="http://schemas.openxmlformats.org/officeDocument/2006/relationships/hyperlink" Target="https://haso.skillsforhealth.org.uk/?s=nurse&amp;lvl=al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as.com/" TargetMode="External"/><Relationship Id="rId3" Type="http://schemas.openxmlformats.org/officeDocument/2006/relationships/slide" Target="slide9.xml"/><Relationship Id="rId7" Type="http://schemas.openxmlformats.org/officeDocument/2006/relationships/hyperlink" Target="https://www.youtube.com/watch?v=1zGTFgyPbVU" TargetMode="External"/><Relationship Id="rId12" Type="http://schemas.openxmlformats.org/officeDocument/2006/relationships/hyperlink" Target="https://www.gov.uk/improve-english-maths-it-skills" TargetMode="External"/><Relationship Id="rId2" Type="http://schemas.openxmlformats.org/officeDocument/2006/relationships/slide" Target="slide11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youtube.com/watch?v=BUOJvA3qOxY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www.youtube.com/watch?v=8mgdRc4Ghx8" TargetMode="Externa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hyperlink" Target="https://www.healthcareers.nhs.uk/explore-roles/wider-healthcare-team/roles-wider-healthcare-team/clinical-support-staff/assistant-practitioner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ucks.ac.uk/" TargetMode="External"/><Relationship Id="rId13" Type="http://schemas.openxmlformats.org/officeDocument/2006/relationships/hyperlink" Target="https://www.youtube.com/watch?v=3ZnP_bKIeME" TargetMode="External"/><Relationship Id="rId3" Type="http://schemas.openxmlformats.org/officeDocument/2006/relationships/hyperlink" Target="https://www.healthcareers.nhs.uk/explore-roles/nursing/returning-nursing" TargetMode="External"/><Relationship Id="rId7" Type="http://schemas.openxmlformats.org/officeDocument/2006/relationships/hyperlink" Target="http://www.kingston.ac.uk/" TargetMode="External"/><Relationship Id="rId12" Type="http://schemas.openxmlformats.org/officeDocument/2006/relationships/slide" Target="slide2.xml"/><Relationship Id="rId2" Type="http://schemas.openxmlformats.org/officeDocument/2006/relationships/hyperlink" Target="https://www.healthcareers.nhs.uk/explore-roles/nursing/returning-nursing/return-nursing-faqs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gre.ac.uk/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www.city.ac.uk/" TargetMode="External"/><Relationship Id="rId10" Type="http://schemas.openxmlformats.org/officeDocument/2006/relationships/slide" Target="slide8.xml"/><Relationship Id="rId4" Type="http://schemas.openxmlformats.org/officeDocument/2006/relationships/hyperlink" Target="https://www.nmc.org.uk/registration/returning-to-the-register/" TargetMode="External"/><Relationship Id="rId9" Type="http://schemas.openxmlformats.org/officeDocument/2006/relationships/hyperlink" Target="http://www.herts.ac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mc.org.uk/registration/joining-the-register/trained-in-the-eu-or-eea/" TargetMode="External"/><Relationship Id="rId7" Type="http://schemas.openxmlformats.org/officeDocument/2006/relationships/slide" Target="slide2.xml"/><Relationship Id="rId2" Type="http://schemas.openxmlformats.org/officeDocument/2006/relationships/hyperlink" Target="https://www.gov.uk/government/organisations/uk-visas-and-immigration" TargetMode="Externa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8.png"/><Relationship Id="rId5" Type="http://schemas.openxmlformats.org/officeDocument/2006/relationships/slide" Target="slide8.xml"/><Relationship Id="rId4" Type="http://schemas.openxmlformats.org/officeDocument/2006/relationships/hyperlink" Target="https://www.nmc.org.uk/globalassets/sitedocuments/registration/registering-nurse-or-midwife-outside-eu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vDY2K7bzw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2TU14Og-usI" TargetMode="External"/><Relationship Id="rId13" Type="http://schemas.openxmlformats.org/officeDocument/2006/relationships/hyperlink" Target="https://www.healthcareers.nhs.uk/EXPLORE-ROLES/nursing/studying-nursing" TargetMode="External"/><Relationship Id="rId3" Type="http://schemas.openxmlformats.org/officeDocument/2006/relationships/slide" Target="slide5.xml"/><Relationship Id="rId7" Type="http://schemas.openxmlformats.org/officeDocument/2006/relationships/hyperlink" Target="https://www.youtube.com/watch?v=KNIXlU47HQM" TargetMode="External"/><Relationship Id="rId12" Type="http://schemas.openxmlformats.org/officeDocument/2006/relationships/hyperlink" Target="https://www.rcn.org.uk/professional-development/become-a-nurse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youtube.com/watch?v=URlKV0ewrhM" TargetMode="External"/><Relationship Id="rId11" Type="http://schemas.openxmlformats.org/officeDocument/2006/relationships/hyperlink" Target="https://www.nmc.org.uk/education/becoming-a-nurse-or-midwife/becoming-a-nurse/&#160;&#8203;" TargetMode="External"/><Relationship Id="rId5" Type="http://schemas.openxmlformats.org/officeDocument/2006/relationships/slide" Target="slide6.xml"/><Relationship Id="rId10" Type="http://schemas.openxmlformats.org/officeDocument/2006/relationships/hyperlink" Target="https://www.youtube.com/watch?v=IWLsWUUdNIo" TargetMode="External"/><Relationship Id="rId4" Type="http://schemas.openxmlformats.org/officeDocument/2006/relationships/slide" Target="slide4.xml"/><Relationship Id="rId9" Type="http://schemas.openxmlformats.org/officeDocument/2006/relationships/hyperlink" Target="https://www.youtube.com/watch?v=p4kRx8x5b_Q" TargetMode="Externa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re.ac.uk/" TargetMode="External"/><Relationship Id="rId13" Type="http://schemas.openxmlformats.org/officeDocument/2006/relationships/hyperlink" Target="http://www.bucks.ac.uk/" TargetMode="External"/><Relationship Id="rId3" Type="http://schemas.openxmlformats.org/officeDocument/2006/relationships/hyperlink" Target="https://www.youtube.com/watch?v=RWFbnJRwDGA" TargetMode="External"/><Relationship Id="rId7" Type="http://schemas.openxmlformats.org/officeDocument/2006/relationships/hyperlink" Target="http://www.city.ac.uk/" TargetMode="External"/><Relationship Id="rId12" Type="http://schemas.openxmlformats.org/officeDocument/2006/relationships/hyperlink" Target="http://www.mdx.ac.uk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uwl.ac.uk/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rcn.org.uk/london/get-involved/nursing-london" TargetMode="External"/><Relationship Id="rId11" Type="http://schemas.openxmlformats.org/officeDocument/2006/relationships/hyperlink" Target="http://www.lsbu.ac.uk/" TargetMode="External"/><Relationship Id="rId5" Type="http://schemas.openxmlformats.org/officeDocument/2006/relationships/hyperlink" Target="https://www.youtube.com/watch?v=KNIXlU47HQM" TargetMode="External"/><Relationship Id="rId15" Type="http://schemas.openxmlformats.org/officeDocument/2006/relationships/hyperlink" Target="http://www.herts.ac.uk/" TargetMode="External"/><Relationship Id="rId10" Type="http://schemas.openxmlformats.org/officeDocument/2006/relationships/hyperlink" Target="http://www.kingston.ac.uk/" TargetMode="External"/><Relationship Id="rId4" Type="http://schemas.openxmlformats.org/officeDocument/2006/relationships/hyperlink" Target="https://www.youtube.com/watch?v=-HymZ2pwi9o" TargetMode="External"/><Relationship Id="rId9" Type="http://schemas.openxmlformats.org/officeDocument/2006/relationships/hyperlink" Target="http://www.kcl.ac.uk/" TargetMode="External"/><Relationship Id="rId14" Type="http://schemas.openxmlformats.org/officeDocument/2006/relationships/hyperlink" Target="http://www.uel.ac.uk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rts.ac.uk/" TargetMode="External"/><Relationship Id="rId3" Type="http://schemas.openxmlformats.org/officeDocument/2006/relationships/hyperlink" Target="https://www.youtube.com/watch?v=D3o-xhDvg-U" TargetMode="External"/><Relationship Id="rId7" Type="http://schemas.openxmlformats.org/officeDocument/2006/relationships/hyperlink" Target="http://www.lsbu.ac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kingston.ac.uk/" TargetMode="External"/><Relationship Id="rId5" Type="http://schemas.openxmlformats.org/officeDocument/2006/relationships/hyperlink" Target="http://www.gre.ac.uk/" TargetMode="External"/><Relationship Id="rId4" Type="http://schemas.openxmlformats.org/officeDocument/2006/relationships/hyperlink" Target="https://www.youtube.com/watch?v=zs2a_VFchHI" TargetMode="External"/><Relationship Id="rId9" Type="http://schemas.openxmlformats.org/officeDocument/2006/relationships/hyperlink" Target="http://www.uwl.ac.uk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sbu.ac.uk/" TargetMode="External"/><Relationship Id="rId13" Type="http://schemas.openxmlformats.org/officeDocument/2006/relationships/hyperlink" Target="http://www.uwl.ac.uk/" TargetMode="External"/><Relationship Id="rId3" Type="http://schemas.openxmlformats.org/officeDocument/2006/relationships/hyperlink" Target="https://www.youtube.com/watch?v=O81ZY9wHhHw" TargetMode="External"/><Relationship Id="rId7" Type="http://schemas.openxmlformats.org/officeDocument/2006/relationships/hyperlink" Target="http://www.kingston.ac.uk/" TargetMode="External"/><Relationship Id="rId12" Type="http://schemas.openxmlformats.org/officeDocument/2006/relationships/hyperlink" Target="http://www.herts.ac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kcl.ac.uk/" TargetMode="External"/><Relationship Id="rId11" Type="http://schemas.openxmlformats.org/officeDocument/2006/relationships/hyperlink" Target="http://www.uel.ac.uk/" TargetMode="External"/><Relationship Id="rId5" Type="http://schemas.openxmlformats.org/officeDocument/2006/relationships/hyperlink" Target="http://www.gre.ac.uk/" TargetMode="External"/><Relationship Id="rId10" Type="http://schemas.openxmlformats.org/officeDocument/2006/relationships/hyperlink" Target="http://www.bucks.ac.uk/" TargetMode="External"/><Relationship Id="rId4" Type="http://schemas.openxmlformats.org/officeDocument/2006/relationships/hyperlink" Target="http://www.city.ac.uk/" TargetMode="External"/><Relationship Id="rId9" Type="http://schemas.openxmlformats.org/officeDocument/2006/relationships/hyperlink" Target="http://www.mdx.ac.uk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gston.ac.uk/" TargetMode="External"/><Relationship Id="rId13" Type="http://schemas.openxmlformats.org/officeDocument/2006/relationships/hyperlink" Target="http://www.uwl.ac.uk/" TargetMode="External"/><Relationship Id="rId3" Type="http://schemas.openxmlformats.org/officeDocument/2006/relationships/hyperlink" Target="https://www.ucas.com/ucas/after-gcses/find-career-ideas/explore-jobs/job-profile/mental-health-nurse" TargetMode="External"/><Relationship Id="rId7" Type="http://schemas.openxmlformats.org/officeDocument/2006/relationships/hyperlink" Target="http://www.kcl.ac.uk/" TargetMode="External"/><Relationship Id="rId12" Type="http://schemas.openxmlformats.org/officeDocument/2006/relationships/hyperlink" Target="http://www.herts.ac.uk/" TargetMode="External"/><Relationship Id="rId2" Type="http://schemas.openxmlformats.org/officeDocument/2006/relationships/hyperlink" Target="https://www.youtube.com/watch?v=zIIEV2LHTHo&amp;t=104s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gre.ac.uk/" TargetMode="External"/><Relationship Id="rId11" Type="http://schemas.openxmlformats.org/officeDocument/2006/relationships/hyperlink" Target="http://www.bucks.ac.uk/" TargetMode="External"/><Relationship Id="rId5" Type="http://schemas.openxmlformats.org/officeDocument/2006/relationships/hyperlink" Target="http://www.city.ac.uk/" TargetMode="External"/><Relationship Id="rId10" Type="http://schemas.openxmlformats.org/officeDocument/2006/relationships/hyperlink" Target="http://www.mdx.ac.uk/" TargetMode="External"/><Relationship Id="rId4" Type="http://schemas.openxmlformats.org/officeDocument/2006/relationships/hyperlink" Target="https://www.rcn.org.uk/clinical-topics/mental-health" TargetMode="External"/><Relationship Id="rId9" Type="http://schemas.openxmlformats.org/officeDocument/2006/relationships/hyperlink" Target="http://www.lsbu.ac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-workplacements.org/" TargetMode="External"/><Relationship Id="rId2" Type="http://schemas.openxmlformats.org/officeDocument/2006/relationships/hyperlink" Target="http://www.linkinglondon.ac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hsbsa.nhs.uk/learning-support-fund" TargetMode="External"/><Relationship Id="rId13" Type="http://schemas.openxmlformats.org/officeDocument/2006/relationships/hyperlink" Target="http://www.gre.ac.uk/" TargetMode="External"/><Relationship Id="rId18" Type="http://schemas.openxmlformats.org/officeDocument/2006/relationships/hyperlink" Target="http://www.bucks.ac.uk/" TargetMode="External"/><Relationship Id="rId3" Type="http://schemas.openxmlformats.org/officeDocument/2006/relationships/slide" Target="slide5.xml"/><Relationship Id="rId21" Type="http://schemas.openxmlformats.org/officeDocument/2006/relationships/hyperlink" Target="http://www.uwl.ac.uk/" TargetMode="External"/><Relationship Id="rId7" Type="http://schemas.openxmlformats.org/officeDocument/2006/relationships/hyperlink" Target="https://www.slc.co.uk/" TargetMode="External"/><Relationship Id="rId12" Type="http://schemas.openxmlformats.org/officeDocument/2006/relationships/hyperlink" Target="http://www.city.ac.uk/" TargetMode="External"/><Relationship Id="rId17" Type="http://schemas.openxmlformats.org/officeDocument/2006/relationships/hyperlink" Target="http://www.mdx.ac.uk/" TargetMode="External"/><Relationship Id="rId2" Type="http://schemas.openxmlformats.org/officeDocument/2006/relationships/slide" Target="slide3.xml"/><Relationship Id="rId16" Type="http://schemas.openxmlformats.org/officeDocument/2006/relationships/hyperlink" Target="http://www.lsbu.ac.uk/" TargetMode="External"/><Relationship Id="rId20" Type="http://schemas.openxmlformats.org/officeDocument/2006/relationships/hyperlink" Target="http://www.herts.ac.uk/" TargetMode="Externa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s://www.ucas.com/" TargetMode="External"/><Relationship Id="rId11" Type="http://schemas.openxmlformats.org/officeDocument/2006/relationships/slide" Target="slide2.xml"/><Relationship Id="rId5" Type="http://schemas.openxmlformats.org/officeDocument/2006/relationships/slide" Target="slide6.xml"/><Relationship Id="rId15" Type="http://schemas.openxmlformats.org/officeDocument/2006/relationships/hyperlink" Target="http://www.kingston.ac.uk/" TargetMode="External"/><Relationship Id="rId10" Type="http://schemas.openxmlformats.org/officeDocument/2006/relationships/image" Target="../media/image8.png"/><Relationship Id="rId19" Type="http://schemas.openxmlformats.org/officeDocument/2006/relationships/hyperlink" Target="http://www.uel.ac.uk/" TargetMode="External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hyperlink" Target="http://www.kcl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Nursing as Career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50" b="1"/>
              <a:t>**INSERT ORGANISATION/NAME HERE**</a:t>
            </a:r>
          </a:p>
        </p:txBody>
      </p:sp>
    </p:spTree>
    <p:extLst>
      <p:ext uri="{BB962C8B-B14F-4D97-AF65-F5344CB8AC3E}">
        <p14:creationId xmlns:p14="http://schemas.microsoft.com/office/powerpoint/2010/main" val="397502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MSc/PG Diploma Nursing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400080"/>
              </p:ext>
            </p:extLst>
          </p:nvPr>
        </p:nvGraphicFramePr>
        <p:xfrm>
          <a:off x="7894800" y="2700000"/>
          <a:ext cx="3600000" cy="16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Entry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requirements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Undergraduate degree</a:t>
                      </a:r>
                    </a:p>
                    <a:p>
                      <a:pPr marL="285750" marR="0" lvl="0" indent="-28575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GCSE English &amp; Maths grade A-C or recognised equivalent 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Health clearance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Police clearance – UK DBS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42986"/>
              </p:ext>
            </p:extLst>
          </p:nvPr>
        </p:nvGraphicFramePr>
        <p:xfrm>
          <a:off x="694800" y="270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course fees, (approx. £18k in tuition fees)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87485187"/>
              </p:ext>
            </p:extLst>
          </p:nvPr>
        </p:nvGraphicFramePr>
        <p:xfrm>
          <a:off x="696000" y="832304"/>
          <a:ext cx="10800000" cy="1534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25949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168371">
                <a:tc>
                  <a:txBody>
                    <a:bodyPr/>
                    <a:lstStyle/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There are many people and many reasons why a career in nursing becomes a possibility after having studied for a university degree in a different field. With 94% employment within 6 months of qualifying and excellent career progression options nursing offers an exceptional career opportunity. 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Whilst a second undergraduate programme BSc (Hons) Nursing is an option, a preferable route for many will be an accelerated 2 year programme leading to a PG Diploma or MSc Nursing with registration as an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 action="ppaction://hlinksldjump"/>
                        </a:rPr>
                        <a:t>adult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 action="ppaction://hlinksldjump"/>
                        </a:rPr>
                        <a:t>children's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 action="ppaction://hlinksldjump"/>
                        </a:rPr>
                        <a:t>mental health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 action="ppaction://hlinksldjump"/>
                        </a:rPr>
                        <a:t>learning disability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nurse.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392232"/>
              </p:ext>
            </p:extLst>
          </p:nvPr>
        </p:nvGraphicFramePr>
        <p:xfrm>
          <a:off x="3780000" y="2700000"/>
          <a:ext cx="2591451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451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years to qualify as a Registered Nurse</a:t>
                      </a: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12561"/>
              </p:ext>
            </p:extLst>
          </p:nvPr>
        </p:nvGraphicFramePr>
        <p:xfrm>
          <a:off x="7894800" y="4500000"/>
          <a:ext cx="360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Health Careers accelerated or shortened pre-registration courses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22" name="Picture 21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23" name="Rounded Rectangle 22">
            <a:hlinkClick r:id="rId9" action="ppaction://hlinksldjump"/>
          </p:cNvPr>
          <p:cNvSpPr/>
          <p:nvPr/>
        </p:nvSpPr>
        <p:spPr>
          <a:xfrm>
            <a:off x="125500" y="6247171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  <p:sp>
        <p:nvSpPr>
          <p:cNvPr id="24" name="Action Button: Information 6">
            <a:hlinkClick r:id="rId10" highlightClick="1"/>
            <a:extLst>
              <a:ext uri="{FF2B5EF4-FFF2-40B4-BE49-F238E27FC236}">
                <a16:creationId xmlns:a16="http://schemas.microsoft.com/office/drawing/2014/main" id="{12E9C66A-7EBA-47DF-868B-B3D1D5C4F0E3}"/>
              </a:ext>
            </a:extLst>
          </p:cNvPr>
          <p:cNvSpPr/>
          <p:nvPr/>
        </p:nvSpPr>
        <p:spPr>
          <a:xfrm>
            <a:off x="900000" y="4860000"/>
            <a:ext cx="244800" cy="244800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Action Button: Information 7">
            <a:hlinkClick r:id="rId11" highlightClick="1"/>
            <a:extLst>
              <a:ext uri="{FF2B5EF4-FFF2-40B4-BE49-F238E27FC236}">
                <a16:creationId xmlns:a16="http://schemas.microsoft.com/office/drawing/2014/main" id="{334225DA-5815-4455-ADFA-488420809752}"/>
              </a:ext>
            </a:extLst>
          </p:cNvPr>
          <p:cNvSpPr/>
          <p:nvPr/>
        </p:nvSpPr>
        <p:spPr>
          <a:xfrm>
            <a:off x="900000" y="522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Action Button: Information 8">
            <a:hlinkClick r:id="rId12" highlightClick="1"/>
            <a:extLst>
              <a:ext uri="{FF2B5EF4-FFF2-40B4-BE49-F238E27FC236}">
                <a16:creationId xmlns:a16="http://schemas.microsoft.com/office/drawing/2014/main" id="{C1F3D03E-449B-418C-9364-D5B74A2D2E06}"/>
              </a:ext>
            </a:extLst>
          </p:cNvPr>
          <p:cNvSpPr/>
          <p:nvPr/>
        </p:nvSpPr>
        <p:spPr>
          <a:xfrm>
            <a:off x="900000" y="558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ction Button: Information 10">
            <a:hlinkClick r:id="rId13" highlightClick="1"/>
            <a:extLst>
              <a:ext uri="{FF2B5EF4-FFF2-40B4-BE49-F238E27FC236}">
                <a16:creationId xmlns:a16="http://schemas.microsoft.com/office/drawing/2014/main" id="{5DA5C79C-545B-4C05-8187-5FB824675512}"/>
              </a:ext>
            </a:extLst>
          </p:cNvPr>
          <p:cNvSpPr/>
          <p:nvPr/>
        </p:nvSpPr>
        <p:spPr>
          <a:xfrm>
            <a:off x="900000" y="594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ction Button: Information 11">
            <a:hlinkClick r:id="rId14" highlightClick="1"/>
            <a:extLst>
              <a:ext uri="{FF2B5EF4-FFF2-40B4-BE49-F238E27FC236}">
                <a16:creationId xmlns:a16="http://schemas.microsoft.com/office/drawing/2014/main" id="{39D9EF8D-2488-4060-B7F8-6A6FBE8DF348}"/>
              </a:ext>
            </a:extLst>
          </p:cNvPr>
          <p:cNvSpPr/>
          <p:nvPr/>
        </p:nvSpPr>
        <p:spPr>
          <a:xfrm>
            <a:off x="4500000" y="450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ction Button: Information 13">
            <a:hlinkClick r:id="rId15" highlightClick="1"/>
            <a:extLst>
              <a:ext uri="{FF2B5EF4-FFF2-40B4-BE49-F238E27FC236}">
                <a16:creationId xmlns:a16="http://schemas.microsoft.com/office/drawing/2014/main" id="{6EE96614-5121-4FAC-BAFE-1FC7042A9E54}"/>
              </a:ext>
            </a:extLst>
          </p:cNvPr>
          <p:cNvSpPr/>
          <p:nvPr/>
        </p:nvSpPr>
        <p:spPr>
          <a:xfrm>
            <a:off x="4500000" y="4860000"/>
            <a:ext cx="244800" cy="244800"/>
          </a:xfrm>
          <a:prstGeom prst="actionButtonInformation">
            <a:avLst/>
          </a:prstGeom>
          <a:solidFill>
            <a:srgbClr val="DA98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Action Button: Information 14">
            <a:hlinkClick r:id="rId16" highlightClick="1"/>
            <a:extLst>
              <a:ext uri="{FF2B5EF4-FFF2-40B4-BE49-F238E27FC236}">
                <a16:creationId xmlns:a16="http://schemas.microsoft.com/office/drawing/2014/main" id="{61F36467-2ABF-4D3F-B4BB-FE8BA47AAB02}"/>
              </a:ext>
            </a:extLst>
          </p:cNvPr>
          <p:cNvSpPr/>
          <p:nvPr/>
        </p:nvSpPr>
        <p:spPr>
          <a:xfrm>
            <a:off x="900000" y="4500000"/>
            <a:ext cx="244800" cy="244800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Action Button: Information 17">
            <a:hlinkClick r:id="rId17" highlightClick="1"/>
            <a:extLst>
              <a:ext uri="{FF2B5EF4-FFF2-40B4-BE49-F238E27FC236}">
                <a16:creationId xmlns:a16="http://schemas.microsoft.com/office/drawing/2014/main" id="{EFF2307A-E45F-40F5-8C9C-70A0D30D3BEC}"/>
              </a:ext>
            </a:extLst>
          </p:cNvPr>
          <p:cNvSpPr/>
          <p:nvPr/>
        </p:nvSpPr>
        <p:spPr>
          <a:xfrm>
            <a:off x="4500000" y="5220000"/>
            <a:ext cx="244800" cy="244800"/>
          </a:xfrm>
          <a:prstGeom prst="actionButtonInformation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Action Button: Information 18">
            <a:hlinkClick r:id="rId18" highlightClick="1"/>
            <a:extLst>
              <a:ext uri="{FF2B5EF4-FFF2-40B4-BE49-F238E27FC236}">
                <a16:creationId xmlns:a16="http://schemas.microsoft.com/office/drawing/2014/main" id="{DF11DDB3-0528-4411-8923-C5006133CE1B}"/>
              </a:ext>
            </a:extLst>
          </p:cNvPr>
          <p:cNvSpPr/>
          <p:nvPr/>
        </p:nvSpPr>
        <p:spPr>
          <a:xfrm>
            <a:off x="4500000" y="5580000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Action Button: Information 19">
            <a:hlinkClick r:id="rId19" highlightClick="1"/>
            <a:extLst>
              <a:ext uri="{FF2B5EF4-FFF2-40B4-BE49-F238E27FC236}">
                <a16:creationId xmlns:a16="http://schemas.microsoft.com/office/drawing/2014/main" id="{F6D743A2-956A-4E24-A330-F82121A36C6C}"/>
              </a:ext>
            </a:extLst>
          </p:cNvPr>
          <p:cNvSpPr/>
          <p:nvPr/>
        </p:nvSpPr>
        <p:spPr>
          <a:xfrm>
            <a:off x="4500000" y="5940000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9F107678-63CC-44C3-976C-AD490C1AB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49551"/>
              </p:ext>
            </p:extLst>
          </p:nvPr>
        </p:nvGraphicFramePr>
        <p:xfrm>
          <a:off x="694800" y="3600000"/>
          <a:ext cx="6467793" cy="3257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7793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MSc or PG Dip Nursing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25011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</a:t>
                      </a:r>
                      <a:b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Buckinghamshire New University 			London Southbank University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City, University of London 				Middlesex University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Greenwich University				University of East London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 Kings College London                                  		University of Hertfordshire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Kingston University 				University of West London 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  <a:tr h="626142"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608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95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Nursing Degree Apprenticeship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7736"/>
              </p:ext>
            </p:extLst>
          </p:nvPr>
        </p:nvGraphicFramePr>
        <p:xfrm>
          <a:off x="7894800" y="2700000"/>
          <a:ext cx="3600000" cy="20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Entry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requirements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Employment with healthcare organization offering apprenticeship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degree </a:t>
                      </a:r>
                      <a:r>
                        <a:rPr lang="en-US" sz="1200" dirty="0" err="1">
                          <a:latin typeface="Arial"/>
                          <a:cs typeface="Arial"/>
                        </a:rPr>
                        <a:t>programme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GCSE English &amp; Maths grade A-C or recognised equivalent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A-levels or equivalent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qualifications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Health clearance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Police clearance – UK DBS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84010"/>
              </p:ext>
            </p:extLst>
          </p:nvPr>
        </p:nvGraphicFramePr>
        <p:xfrm>
          <a:off x="694800" y="270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course fees are met by the employer</a:t>
                      </a: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32999477"/>
              </p:ext>
            </p:extLst>
          </p:nvPr>
        </p:nvGraphicFramePr>
        <p:xfrm>
          <a:off x="696000" y="900000"/>
          <a:ext cx="10800000" cy="1769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11777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/>
                          <a:cs typeface="Arial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403780">
                <a:tc>
                  <a:txBody>
                    <a:bodyPr/>
                    <a:lstStyle/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An apprenticeship is a system of learning and working enabling people to achieve a qualification in their chosen career.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The Nursing degree apprenticeship is a new way of becoming a 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  <a:hlinkClick r:id="rId2" action="ppaction://hlinksldjump"/>
                        </a:rPr>
                        <a:t>Registered nurse 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in the UK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Apprentices are employed in health organisations that offer the programme and are students at a university that partners with the employer. They are supported by the employer and the university to achieve the learning and skills required to become a registered nurse. </a:t>
                      </a:r>
                    </a:p>
                    <a:p>
                      <a:pPr marL="171450" lvl="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There are increasing opportunities for 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hlinkClick r:id="rId3" action="ppaction://hlinksldjump"/>
                        </a:rPr>
                        <a:t>Health Care Support workers 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to apply for an apprenticeship through their employer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747244"/>
              </p:ext>
            </p:extLst>
          </p:nvPr>
        </p:nvGraphicFramePr>
        <p:xfrm>
          <a:off x="3780000" y="2700000"/>
          <a:ext cx="3420000" cy="11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/>
                          <a:cs typeface="Arial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Up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 to 4 years to qualify as a registered nurse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GB" sz="120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baseline="0" dirty="0">
                          <a:latin typeface="Arial"/>
                          <a:cs typeface="Arial"/>
                        </a:rPr>
                        <a:t>Opportunities to 'top up' foundation degree qualifications on shortened 2 year programmes.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85FE0C-9F16-4C88-B08A-D35FF8071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629739"/>
              </p:ext>
            </p:extLst>
          </p:nvPr>
        </p:nvGraphicFramePr>
        <p:xfrm>
          <a:off x="694800" y="4140000"/>
          <a:ext cx="5643294" cy="195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294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/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58737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NHS Apprentice Recruitment Introduction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5"/>
                        </a:rPr>
                        <a:t>Leanne Richards Nursing associate in training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Health – apprenticeships sector in the spotlight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7"/>
                        </a:rPr>
                        <a:t>Choose an apprenticeship </a:t>
                      </a:r>
                      <a:endParaRPr lang="en-GB" sz="1200" i="1" dirty="0">
                        <a:latin typeface="Arial"/>
                        <a:cs typeface="Arial"/>
                      </a:endParaRPr>
                    </a:p>
                    <a:p>
                      <a:pPr marL="0" indent="0">
                        <a:buNone/>
                      </a:pPr>
                      <a:endParaRPr lang="en-GB" sz="1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65607"/>
              </p:ext>
            </p:extLst>
          </p:nvPr>
        </p:nvGraphicFramePr>
        <p:xfrm>
          <a:off x="7894800" y="4860000"/>
          <a:ext cx="3600000" cy="121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634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8"/>
                        </a:rPr>
                        <a:t>Nurse apprenticeships - Factsheet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9" name="Picture 8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10" name="Rounded Rectangle 9">
            <a:hlinkClick r:id="rId2" action="ppaction://hlinksldjump"/>
          </p:cNvPr>
          <p:cNvSpPr/>
          <p:nvPr/>
        </p:nvSpPr>
        <p:spPr>
          <a:xfrm>
            <a:off x="167148" y="6138703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</p:spTree>
    <p:extLst>
      <p:ext uri="{BB962C8B-B14F-4D97-AF65-F5344CB8AC3E}">
        <p14:creationId xmlns:p14="http://schemas.microsoft.com/office/powerpoint/2010/main" val="2994363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DF51-68B0-474D-BE9F-A0F8CB9EF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pPr marL="0" lvl="0" indent="0">
              <a:buNone/>
            </a:pPr>
            <a:r>
              <a:rPr lang="en-GB" sz="3700">
                <a:solidFill>
                  <a:prstClr val="black"/>
                </a:solidFill>
              </a:rPr>
              <a:t>						</a:t>
            </a:r>
            <a:r>
              <a:rPr lang="en-GB" sz="280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GB" sz="4000" b="1">
                <a:solidFill>
                  <a:srgbClr val="005EB8"/>
                </a:solidFill>
              </a:rPr>
              <a:t>Non Direct Entry</a:t>
            </a:r>
            <a:endParaRPr lang="en-GB" sz="400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6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Access course to nursing / health and social care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797728"/>
              </p:ext>
            </p:extLst>
          </p:nvPr>
        </p:nvGraphicFramePr>
        <p:xfrm>
          <a:off x="7894800" y="3240000"/>
          <a:ext cx="360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Entry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requirements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Set by the local college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38826"/>
              </p:ext>
            </p:extLst>
          </p:nvPr>
        </p:nvGraphicFramePr>
        <p:xfrm>
          <a:off x="694800" y="324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Set by the local college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321363"/>
              </p:ext>
            </p:extLst>
          </p:nvPr>
        </p:nvGraphicFramePr>
        <p:xfrm>
          <a:off x="696000" y="900000"/>
          <a:ext cx="10800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2999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800" dirty="0">
                          <a:latin typeface="Arial"/>
                          <a:cs typeface="Arial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22408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An access course enables people who may not have traditional educational qualifications to gain the entry requirements to apply to university.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They are subject specific with nursing and health &amp; social care access courses being widely available</a:t>
                      </a: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They are delivered by local colleges and are often flexible and part time.</a:t>
                      </a: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Employment as a </a:t>
                      </a:r>
                      <a:r>
                        <a:rPr lang="en-GB" sz="1400" dirty="0">
                          <a:latin typeface="Arial"/>
                          <a:cs typeface="Arial"/>
                          <a:hlinkMouseOver r:id="rId2" action="ppaction://hlinksldjump"/>
                        </a:rPr>
                        <a:t>Health Care Support Worker </a:t>
                      </a:r>
                      <a:r>
                        <a:rPr lang="en-GB" sz="1400" dirty="0">
                          <a:latin typeface="Arial"/>
                          <a:cs typeface="Arial"/>
                        </a:rPr>
                        <a:t>can be an advantage in developing care skills whilst completing the access course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84469"/>
              </p:ext>
            </p:extLst>
          </p:nvPr>
        </p:nvGraphicFramePr>
        <p:xfrm>
          <a:off x="3780000" y="3240000"/>
          <a:ext cx="342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1 year full time or 2 years part time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12217"/>
              </p:ext>
            </p:extLst>
          </p:nvPr>
        </p:nvGraphicFramePr>
        <p:xfrm>
          <a:off x="3780000" y="4320000"/>
          <a:ext cx="3420000" cy="17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Additional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Access to higher education 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4"/>
                        </a:rPr>
                        <a:t>Advanced learner loan 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The access course enables you to gain GCSE English &amp; Maths grade A-C or recognised equivalent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10" name="Picture 9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11" name="Rounded Rectangle 10">
            <a:hlinkClick r:id="rId7" action="ppaction://hlinksldjump"/>
          </p:cNvPr>
          <p:cNvSpPr/>
          <p:nvPr/>
        </p:nvSpPr>
        <p:spPr>
          <a:xfrm>
            <a:off x="167148" y="6138703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8DCFE6A-DA77-4E31-B411-657CB9000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11335"/>
              </p:ext>
            </p:extLst>
          </p:nvPr>
        </p:nvGraphicFramePr>
        <p:xfrm>
          <a:off x="694800" y="432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UCAS Progress enables you to search </a:t>
                      </a:r>
                      <a:r>
                        <a:rPr lang="en-GB" sz="1200" u="sng" dirty="0">
                          <a:latin typeface="Arial"/>
                          <a:cs typeface="Arial"/>
                        </a:rPr>
                        <a:t>Access to Health </a:t>
                      </a:r>
                      <a:r>
                        <a:rPr lang="en-GB" sz="1200" dirty="0">
                          <a:latin typeface="Arial"/>
                          <a:cs typeface="Arial"/>
                        </a:rPr>
                        <a:t>courses in and around London  </a:t>
                      </a:r>
                      <a:r>
                        <a:rPr lang="en-GB" sz="1200" dirty="0">
                          <a:latin typeface="Arial"/>
                          <a:cs typeface="Arial"/>
                          <a:hlinkClick r:id="rId8"/>
                        </a:rPr>
                        <a:t>UCAS Progress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235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Nursing Associate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90691"/>
              </p:ext>
            </p:extLst>
          </p:nvPr>
        </p:nvGraphicFramePr>
        <p:xfrm>
          <a:off x="7894800" y="3240000"/>
          <a:ext cx="3600000" cy="215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Entry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requirements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300458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GCSE English &amp; Maths grade A-C or recognised equivalent - 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2"/>
                        </a:rPr>
                        <a:t>Support to achieve English &amp; </a:t>
                      </a: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  <a:latin typeface="Arial"/>
                          <a:hlinkClick r:id="rId2"/>
                        </a:rPr>
                        <a:t>maths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Apprenticeship - Employment with healthcare organization offering apprenticeship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degree </a:t>
                      </a:r>
                      <a:r>
                        <a:rPr lang="en-US" sz="1200" dirty="0" err="1">
                          <a:latin typeface="Arial"/>
                          <a:cs typeface="Arial"/>
                        </a:rPr>
                        <a:t>programme</a:t>
                      </a:r>
                      <a:endParaRPr lang="en-US" sz="1200" b="0" i="0" u="none" strike="noStrike" baseline="0" noProof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Health clearance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Police clearance – UK DBS</a:t>
                      </a:r>
                      <a:endParaRPr lang="en-GB" sz="18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308912"/>
              </p:ext>
            </p:extLst>
          </p:nvPr>
        </p:nvGraphicFramePr>
        <p:xfrm>
          <a:off x="694800" y="3240000"/>
          <a:ext cx="2880000" cy="14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Direct entry – fees set by local colleges and universities</a:t>
                      </a:r>
                    </a:p>
                    <a:p>
                      <a:pPr marL="0" marR="0" lvl="0" indent="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Apprenticeship - Course fees are paid by the employer</a:t>
                      </a:r>
                    </a:p>
                    <a:p>
                      <a:pPr>
                        <a:buNone/>
                      </a:pP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71032116"/>
              </p:ext>
            </p:extLst>
          </p:nvPr>
        </p:nvGraphicFramePr>
        <p:xfrm>
          <a:off x="696000" y="900000"/>
          <a:ext cx="108000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800" dirty="0">
                          <a:latin typeface="Arial"/>
                          <a:cs typeface="Arial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646836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The Nursing Associate is a new role in nursing in the UK and will lead to registration as a Nursing Associate with the Nursing Midwifery Council in the UK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Training is through an apprenticeship or through a course delivered by universities or colleges in partnership with local healthcare organisations.</a:t>
                      </a: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An apprenticeship is a system of learning and working enabling people to achieve a qualification in their chosen career.</a:t>
                      </a:r>
                      <a:endParaRPr lang="en-GB" dirty="0"/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Apprentices are employed in health organisations that offer the programme and are students at a university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 that partners with the employer. They are supported by the employer and the university to achieve the learning and skills required to become a Nursing Associate. 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>
                          <a:latin typeface="Arial"/>
                          <a:cs typeface="Arial"/>
                        </a:rPr>
                        <a:t>The qualification level is a Foundation Degree that can then lead to opportunities to continue studying and achieve a </a:t>
                      </a:r>
                      <a:r>
                        <a:rPr lang="en-GB" sz="1200" baseline="0" dirty="0">
                          <a:latin typeface="Arial"/>
                          <a:cs typeface="Arial"/>
                          <a:hlinkClick r:id="rId3" action="ppaction://hlinksldjump"/>
                        </a:rPr>
                        <a:t>BSc (Hons) Nursing 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and registration as a </a:t>
                      </a:r>
                      <a:r>
                        <a:rPr lang="en-GB" sz="1200" baseline="0" dirty="0">
                          <a:latin typeface="Arial"/>
                          <a:cs typeface="Arial"/>
                          <a:hlinkClick r:id="rId4" action="ppaction://hlinksldjump"/>
                        </a:rPr>
                        <a:t>Registered Nurse 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either through a </a:t>
                      </a:r>
                      <a:r>
                        <a:rPr lang="en-GB" sz="1200" baseline="0" dirty="0">
                          <a:latin typeface="Arial"/>
                          <a:cs typeface="Arial"/>
                          <a:hlinkClick r:id="rId5" action="ppaction://hlinksldjump"/>
                        </a:rPr>
                        <a:t>further apprenticeship 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or as a direct entry student to university.</a:t>
                      </a: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</a:rPr>
                        <a:t>There are increasing opportunities for Health Care Support Workers to apply for an apprenticeship through their employer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3456"/>
              </p:ext>
            </p:extLst>
          </p:nvPr>
        </p:nvGraphicFramePr>
        <p:xfrm>
          <a:off x="3780000" y="3240000"/>
          <a:ext cx="342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2 years to qualify as Nursing Associate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85FE0C-9F16-4C88-B08A-D35FF8071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59855"/>
              </p:ext>
            </p:extLst>
          </p:nvPr>
        </p:nvGraphicFramePr>
        <p:xfrm>
          <a:off x="694800" y="4500000"/>
          <a:ext cx="2880000" cy="16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792944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Trainee Nursing Associate event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Arial"/>
                        <a:hlinkClick r:id="rId7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7"/>
                        </a:rPr>
                        <a:t>Leanne Richards Nursing associate in training (HEE 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8"/>
                        </a:rPr>
                        <a:t>Stuart Woodward - Nursing Assistant and NHS apprentice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575339"/>
              </p:ext>
            </p:extLst>
          </p:nvPr>
        </p:nvGraphicFramePr>
        <p:xfrm>
          <a:off x="3780000" y="4500000"/>
          <a:ext cx="3420000" cy="13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9"/>
                        </a:rPr>
                        <a:t>Skills for Health – approved apprenticeship in Nursing 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10"/>
                        </a:rPr>
                        <a:t>Nursing Notes – Nursing Associate apprenticeship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11"/>
                        </a:rPr>
                        <a:t>Institute of apprenticeships standard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9" name="Picture 8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214" y="6161898"/>
            <a:ext cx="894916" cy="507349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90948" y="6246274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</p:spTree>
    <p:extLst>
      <p:ext uri="{BB962C8B-B14F-4D97-AF65-F5344CB8AC3E}">
        <p14:creationId xmlns:p14="http://schemas.microsoft.com/office/powerpoint/2010/main" val="1608411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Assistant Practitioner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002743"/>
              </p:ext>
            </p:extLst>
          </p:nvPr>
        </p:nvGraphicFramePr>
        <p:xfrm>
          <a:off x="694800" y="324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course fees are normally paid by the employer</a:t>
                      </a: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73804416"/>
              </p:ext>
            </p:extLst>
          </p:nvPr>
        </p:nvGraphicFramePr>
        <p:xfrm>
          <a:off x="696000" y="900000"/>
          <a:ext cx="108000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646836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Assistant Practitioner works in health and social care in a wide range of settings providing skilled and often specialist care to patients, service users and their families. 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provide a higher level of practice than that of the health / social care support worker or assistant and will have completed a training programme normally at a Foundation degree level sponsored by their employer. 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will most often have developed their career having been a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 action="ppaction://hlinksldjump"/>
                        </a:rPr>
                        <a:t>health / social care support worker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gaining skills and expertise in a specific care environment. 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qualification level is a Foundation Degree that can then lead to opportunities to continue studying and achieve a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BSc (Hons) Nursing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registration as a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Registered Nurse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either through an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 action="ppaction://hlinksldjump"/>
                        </a:rPr>
                        <a:t>apprenticeship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as a direct entry student to university.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8048"/>
              </p:ext>
            </p:extLst>
          </p:nvPr>
        </p:nvGraphicFramePr>
        <p:xfrm>
          <a:off x="3780000" y="3240000"/>
          <a:ext cx="342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lvl="0" algn="l" defTabSz="609585" eaLnBrk="1" fontAlgn="auto" latinLnBrk="0" hangingPunct="1">
                        <a:buClrTx/>
                        <a:buSz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A foundation degree normally takes 2 years to complete</a:t>
                      </a:r>
                      <a:endParaRPr lang="en-US" sz="2000" dirty="0"/>
                    </a:p>
                    <a:p>
                      <a:pPr>
                        <a:buNone/>
                      </a:pP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85FE0C-9F16-4C88-B08A-D35FF8071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46288"/>
              </p:ext>
            </p:extLst>
          </p:nvPr>
        </p:nvGraphicFramePr>
        <p:xfrm>
          <a:off x="694800" y="4320000"/>
          <a:ext cx="2880000" cy="190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237927">
                <a:tc>
                  <a:txBody>
                    <a:bodyPr/>
                    <a:lstStyle/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Assistant Practitioner Roles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Assistant Practitioner roles and the Foundation degree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Assistant Practitioner roles in Acute hospitals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025143"/>
              </p:ext>
            </p:extLst>
          </p:nvPr>
        </p:nvGraphicFramePr>
        <p:xfrm>
          <a:off x="3780000" y="4320000"/>
          <a:ext cx="342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8"/>
                        </a:rPr>
                        <a:t>UCAS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  <a:hlinkClick r:id="rId9"/>
                        </a:rPr>
                        <a:t>Health careers - assistant practitioner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9" name="Picture 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167148" y="6138703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966363"/>
              </p:ext>
            </p:extLst>
          </p:nvPr>
        </p:nvGraphicFramePr>
        <p:xfrm>
          <a:off x="7894800" y="3240000"/>
          <a:ext cx="3600000" cy="19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Entry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requirements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GCSE English &amp; Maths A-C or recognised equivalent - 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12"/>
                        </a:rPr>
                        <a:t>Support to achieve English &amp; </a:t>
                      </a: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  <a:latin typeface="Arial"/>
                          <a:hlinkClick r:id="rId12"/>
                        </a:rPr>
                        <a:t>maths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Employment with healthcare organization offering  access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lang="en-US" sz="1200" baseline="0" dirty="0" err="1">
                          <a:latin typeface="Arial"/>
                          <a:cs typeface="Arial"/>
                        </a:rPr>
                        <a:t>programme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Health clearance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"/>
                          <a:cs typeface="Arial"/>
                        </a:rPr>
                        <a:t>Police clearance – UK DBS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05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Return to Practice - Nursing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730121"/>
              </p:ext>
            </p:extLst>
          </p:nvPr>
        </p:nvGraphicFramePr>
        <p:xfrm>
          <a:off x="7894800" y="2704283"/>
          <a:ext cx="3600000" cy="14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Entry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requirements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Previous registration as a nurse with the NMC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Health clearance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Police clearance – UK DBS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66108"/>
              </p:ext>
            </p:extLst>
          </p:nvPr>
        </p:nvGraphicFramePr>
        <p:xfrm>
          <a:off x="694800" y="2700000"/>
          <a:ext cx="288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is available through Health Education England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(HEE) which includes course fees  </a:t>
                      </a:r>
                      <a:b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u="none" dirty="0">
                          <a:hlinkClick r:id="rId2"/>
                        </a:rPr>
                        <a:t>Health Education England </a:t>
                      </a:r>
                      <a:endParaRPr lang="en-GB" sz="12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6628345"/>
              </p:ext>
            </p:extLst>
          </p:nvPr>
        </p:nvGraphicFramePr>
        <p:xfrm>
          <a:off x="696000" y="900000"/>
          <a:ext cx="10800000" cy="182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23651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457239">
                <a:tc>
                  <a:txBody>
                    <a:bodyPr/>
                    <a:lstStyle/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Nurses may leave the Nursing Midwifery Council (NMC) register for a number of reasons and readmission to the register is dependant on a number of factors. 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  <a:p>
                      <a:pPr marL="171450" lvl="0" indent="-171450" algn="l" defTabSz="609585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Returning to nursing following a break in their career is a common situation. 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criteria for returning to the register is set out by the NMC and normally requires nurses to complete a short university course alongside a clinical placement reflecting their chosen area of practice.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85653"/>
              </p:ext>
            </p:extLst>
          </p:nvPr>
        </p:nvGraphicFramePr>
        <p:xfrm>
          <a:off x="3780000" y="2700000"/>
          <a:ext cx="3420000" cy="12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3-12 months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depending on the returner’s needs and circumstances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258852"/>
              </p:ext>
            </p:extLst>
          </p:nvPr>
        </p:nvGraphicFramePr>
        <p:xfrm>
          <a:off x="7894800" y="3960000"/>
          <a:ext cx="3600000" cy="13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u="none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Health Education England </a:t>
                      </a:r>
                      <a:endParaRPr lang="en-GB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Nursing and Midwifery Council 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54629"/>
              </p:ext>
            </p:extLst>
          </p:nvPr>
        </p:nvGraphicFramePr>
        <p:xfrm>
          <a:off x="694800" y="3960000"/>
          <a:ext cx="6480000" cy="2584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courses 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217693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 </a:t>
                      </a:r>
                    </a:p>
                    <a:p>
                      <a:pPr marL="0" indent="54610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City, University of London</a:t>
                      </a:r>
                    </a:p>
                    <a:p>
                      <a:pPr marL="0" indent="54610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Greenwich University</a:t>
                      </a:r>
                    </a:p>
                    <a:p>
                      <a:pPr marL="0" indent="54610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University of Hertfordshire </a:t>
                      </a:r>
                      <a:endParaRPr lang="en-GB" sz="1200" dirty="0"/>
                    </a:p>
                    <a:p>
                      <a:pPr marL="0" indent="54610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Kingston University </a:t>
                      </a:r>
                      <a:endParaRPr lang="en-GB" sz="1200" dirty="0"/>
                    </a:p>
                    <a:p>
                      <a:pPr marL="0" indent="54610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Buckinghamshire New University  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sp>
        <p:nvSpPr>
          <p:cNvPr id="13" name="Action Button: Information 12">
            <a:hlinkClick r:id="rId5" highlightClick="1"/>
          </p:cNvPr>
          <p:cNvSpPr/>
          <p:nvPr/>
        </p:nvSpPr>
        <p:spPr>
          <a:xfrm>
            <a:off x="1260000" y="4680845"/>
            <a:ext cx="275302" cy="247882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Action Button: Information 13">
            <a:hlinkClick r:id="rId6" highlightClick="1"/>
          </p:cNvPr>
          <p:cNvSpPr/>
          <p:nvPr/>
        </p:nvSpPr>
        <p:spPr>
          <a:xfrm>
            <a:off x="1260000" y="5037361"/>
            <a:ext cx="244582" cy="248917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Action Button: Information 15">
            <a:hlinkClick r:id="rId7" highlightClick="1"/>
          </p:cNvPr>
          <p:cNvSpPr/>
          <p:nvPr/>
        </p:nvSpPr>
        <p:spPr>
          <a:xfrm>
            <a:off x="1260000" y="5761475"/>
            <a:ext cx="298038" cy="244313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Action Button: Information 18">
            <a:hlinkClick r:id="rId8" highlightClick="1"/>
          </p:cNvPr>
          <p:cNvSpPr/>
          <p:nvPr/>
        </p:nvSpPr>
        <p:spPr>
          <a:xfrm>
            <a:off x="1260000" y="6129089"/>
            <a:ext cx="272790" cy="230092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Action Button: Information 21">
            <a:hlinkClick r:id="rId9" highlightClick="1"/>
          </p:cNvPr>
          <p:cNvSpPr/>
          <p:nvPr/>
        </p:nvSpPr>
        <p:spPr>
          <a:xfrm>
            <a:off x="1260000" y="5409579"/>
            <a:ext cx="224954" cy="228595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18" name="Rounded Rectangle 17">
            <a:hlinkClick r:id="rId12" action="ppaction://hlinksldjump"/>
          </p:cNvPr>
          <p:cNvSpPr/>
          <p:nvPr/>
        </p:nvSpPr>
        <p:spPr>
          <a:xfrm>
            <a:off x="72597" y="6280653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85FE0C-9F16-4C88-B08A-D35FF8071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81786"/>
              </p:ext>
            </p:extLst>
          </p:nvPr>
        </p:nvGraphicFramePr>
        <p:xfrm>
          <a:off x="7894800" y="5220000"/>
          <a:ext cx="3600000" cy="955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Video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5879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i="0" dirty="0">
                          <a:latin typeface="Arial"/>
                          <a:cs typeface="Arial"/>
                          <a:hlinkClick r:id="rId13"/>
                        </a:rPr>
                        <a:t>Return to nursing</a:t>
                      </a:r>
                      <a:endParaRPr lang="en-US" sz="2800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37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7064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Internationally </a:t>
            </a:r>
            <a:r>
              <a:rPr lang="en-GB" sz="2800" dirty="0"/>
              <a:t>Re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gistered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GB" sz="2800" dirty="0"/>
              <a:t>N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urses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6535605"/>
              </p:ext>
            </p:extLst>
          </p:nvPr>
        </p:nvGraphicFramePr>
        <p:xfrm>
          <a:off x="696000" y="900000"/>
          <a:ext cx="10800000" cy="181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22642">
                <a:tc>
                  <a:txBody>
                    <a:bodyPr/>
                    <a:lstStyle/>
                    <a:p>
                      <a:r>
                        <a:rPr lang="en-GB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452698">
                <a:tc>
                  <a:txBody>
                    <a:bodyPr/>
                    <a:lstStyle/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Overseas trained nurses wanting to work as Registered Nurses in the UK must register with the Nursing Midwifery Council (NMC) UK.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Entry on the register as a Nurse - adult, child, learning disability or mental health. as a Midwife or as a Specialist Community Public Health Nurse is possible but applicants must demonstrate that they meet the NMC standards for the role/roles they are applying to register for.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Overseas general nurses usually apply for adult nursing registration.</a:t>
                      </a:r>
                    </a:p>
                    <a:p>
                      <a:pPr marL="171450" lvl="0" indent="-171450" algn="l" defTabSz="609585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There is one process for EU/EEA registered nurses, and one process for non-EU  registered nurses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372492"/>
              </p:ext>
            </p:extLst>
          </p:nvPr>
        </p:nvGraphicFramePr>
        <p:xfrm>
          <a:off x="7894800" y="2700000"/>
          <a:ext cx="3600000" cy="248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Entry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requirements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as a nurse in own country with 12 months experience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of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English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language proficiency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Successful completion of 10 years of school education preceding nurse training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declaration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 references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 evidence – police clearance certificate or DBS in UK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31022"/>
              </p:ext>
            </p:extLst>
          </p:nvPr>
        </p:nvGraphicFramePr>
        <p:xfrm>
          <a:off x="694800" y="2700000"/>
          <a:ext cx="2880000" cy="22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EU - £110 - application process</a:t>
                      </a: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Non EU</a:t>
                      </a:r>
                      <a:endParaRPr lang="en-US" sz="1200" dirty="0"/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£1415 which includes: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Application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Test of competence part 1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Test of competence part 2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Registration</a:t>
                      </a:r>
                    </a:p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In addition to</a:t>
                      </a:r>
                      <a:r>
                        <a:rPr lang="en-GB" sz="1200" baseline="0" dirty="0">
                          <a:latin typeface="Arial"/>
                          <a:cs typeface="Arial"/>
                        </a:rPr>
                        <a:t> the NMC cost applicants will need to pay Visa and immigration costs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89999"/>
              </p:ext>
            </p:extLst>
          </p:nvPr>
        </p:nvGraphicFramePr>
        <p:xfrm>
          <a:off x="3780000" y="2700000"/>
          <a:ext cx="3420000" cy="13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8498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NMC aim to process applications within 70 days.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Non EU international nurses have up to 6 months to complete the process to registration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59521"/>
              </p:ext>
            </p:extLst>
          </p:nvPr>
        </p:nvGraphicFramePr>
        <p:xfrm>
          <a:off x="694800" y="4981187"/>
          <a:ext cx="6480000" cy="17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395522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work as a nurse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UK applicants must meet the 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immigration conditions as set out by the Home Office </a:t>
                      </a:r>
                      <a:endParaRPr lang="en-GB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2425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Nursing and Midwifery Council information - EU nurses 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2425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4"/>
                        </a:rPr>
                        <a:t>Nursing and </a:t>
                      </a:r>
                      <a:r>
                        <a:rPr lang="en-GB" sz="1200" b="0" i="0" u="none" strike="noStrike" noProof="0" dirty="0" err="1">
                          <a:solidFill>
                            <a:srgbClr val="000000"/>
                          </a:solidFill>
                          <a:latin typeface="Arial"/>
                          <a:hlinkClick r:id="rId4"/>
                        </a:rPr>
                        <a:t>Midwiery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4"/>
                        </a:rPr>
                        <a:t> Council information Non - EU nurses 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52425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NHS organisations may offer support and training to prepare for the NMC practical examination.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9" name="Picture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10" name="Rounded Rectangle 9">
            <a:hlinkClick r:id="rId7" action="ppaction://hlinksldjump"/>
          </p:cNvPr>
          <p:cNvSpPr/>
          <p:nvPr/>
        </p:nvSpPr>
        <p:spPr>
          <a:xfrm>
            <a:off x="167148" y="6138703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</p:spTree>
    <p:extLst>
      <p:ext uri="{BB962C8B-B14F-4D97-AF65-F5344CB8AC3E}">
        <p14:creationId xmlns:p14="http://schemas.microsoft.com/office/powerpoint/2010/main" val="3334514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E55FB-A3C3-448E-977E-D4FD2C7F3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3862"/>
            <a:ext cx="10972800" cy="48278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6565" indent="-456565">
              <a:buFont typeface="Wingdings"/>
              <a:buChar char="§"/>
            </a:pPr>
            <a:endParaRPr lang="en-GB" sz="3700" b="1"/>
          </a:p>
          <a:p>
            <a:pPr marL="609600" lvl="1" indent="0">
              <a:buNone/>
            </a:pPr>
            <a:endParaRPr lang="en-GB"/>
          </a:p>
          <a:p>
            <a:pPr marL="609600" lvl="1" indent="0">
              <a:buNone/>
            </a:pPr>
            <a:endParaRPr lang="en-GB"/>
          </a:p>
          <a:p>
            <a:pPr marL="609600" lvl="1" indent="0" algn="ctr">
              <a:buNone/>
            </a:pPr>
            <a:r>
              <a:rPr lang="en-GB">
                <a:hlinkClick r:id="rId2"/>
              </a:rPr>
              <a:t>Nursing London Film</a:t>
            </a:r>
            <a:r>
              <a:rPr lang="en-GB"/>
              <a:t> </a:t>
            </a:r>
          </a:p>
          <a:p>
            <a:pPr marL="456565" indent="-456565"/>
            <a:endParaRPr lang="en-GB" sz="3700"/>
          </a:p>
          <a:p>
            <a:pPr marL="456565" indent="-456565"/>
            <a:endParaRPr lang="en-GB" sz="3700"/>
          </a:p>
        </p:txBody>
      </p:sp>
    </p:spTree>
    <p:extLst>
      <p:ext uri="{BB962C8B-B14F-4D97-AF65-F5344CB8AC3E}">
        <p14:creationId xmlns:p14="http://schemas.microsoft.com/office/powerpoint/2010/main" val="324419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AA98-AA0D-42D7-A968-EB77347E7795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54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Registered Nurse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7C9671-96FD-4658-AD49-62F1A198B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30764"/>
              </p:ext>
            </p:extLst>
          </p:nvPr>
        </p:nvGraphicFramePr>
        <p:xfrm>
          <a:off x="696000" y="900000"/>
          <a:ext cx="10800000" cy="24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96312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Registered nurse (RN) is a graduate professional who has completed a nursing programme leading to registration with the Nursing Midwifery Council (NMC) in the UK, or has completed registration with the NMC having qualified as a nurse outside of the UK.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registered nurse provides care for patients and service users in the area of practice in which they are skilled and </a:t>
                      </a:r>
                      <a:b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competent to practice in.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are 4 fields of nursing – 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 action="ppaction://hlinksldjump"/>
                        </a:rPr>
                        <a:t>adult nursing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children's nursing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learning disability nursing 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mental health nursing </a:t>
                      </a:r>
                      <a:endParaRPr lang="en-GB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Nursing is person centred, providing services that are high quality and based on research and evidence.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the heart of nursing are the 6 C’s – Care, Compassion, Communication, Commitment, Competence and Courage. </a:t>
                      </a:r>
                      <a:endParaRPr lang="en-GB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201C70-534C-451E-B962-10AED0AA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569159"/>
              </p:ext>
            </p:extLst>
          </p:nvPr>
        </p:nvGraphicFramePr>
        <p:xfrm>
          <a:off x="7896000" y="3420000"/>
          <a:ext cx="3600000" cy="1780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413204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This is Nursing – Royal College of Nursing (RCN)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This is Modern Nursing – RCN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Not just a nurse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Real Heroes – Nurses Day 2017 - RCN 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The 6 C’s of nursing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766809"/>
              </p:ext>
            </p:extLst>
          </p:nvPr>
        </p:nvGraphicFramePr>
        <p:xfrm>
          <a:off x="7896000" y="5400000"/>
          <a:ext cx="3600000" cy="1305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937912">
                <a:tc>
                  <a:txBody>
                    <a:bodyPr/>
                    <a:lstStyle/>
                    <a:p>
                      <a:pPr rtl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Nursing Midwifery Council – Becoming a nurse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​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rtl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Becoming a nurse – Royal College of Nursing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​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rtl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Health Careers – Nursing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​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buNone/>
                      </a:pPr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888C7C-019E-4E7D-94F2-76BA98337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283823"/>
              </p:ext>
            </p:extLst>
          </p:nvPr>
        </p:nvGraphicFramePr>
        <p:xfrm>
          <a:off x="696000" y="3420000"/>
          <a:ext cx="6480000" cy="3231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benefits of a career in nursing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864348">
                <a:tc>
                  <a:txBody>
                    <a:bodyPr/>
                    <a:lstStyle/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career opportunities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highly competitive graduate salary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flexible working 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additions to basic pay for working unsocial hours and working in London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excellent NHS pension 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annual leave – start at 27 days rising up to 33 days on top of eight public holidays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occupational health services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maternity and paternity leave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continuing professional development (CPD)</a:t>
                      </a:r>
                    </a:p>
                    <a:p>
                      <a:pPr marL="285750" indent="-2857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 well as working in the NHS, there are opportunities to work in social care, voluntary and private sectors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D6DCB-C9EF-4F88-AD21-0CEBAABA2648}"/>
              </a:ext>
            </a:extLst>
          </p:cNvPr>
          <p:cNvGrpSpPr/>
          <p:nvPr/>
        </p:nvGrpSpPr>
        <p:grpSpPr>
          <a:xfrm>
            <a:off x="10366607" y="1869538"/>
            <a:ext cx="1281793" cy="1450664"/>
            <a:chOff x="10214207" y="1609139"/>
            <a:chExt cx="1281793" cy="1450664"/>
          </a:xfrm>
        </p:grpSpPr>
        <p:sp>
          <p:nvSpPr>
            <p:cNvPr id="6" name="TextBox 5"/>
            <p:cNvSpPr txBox="1"/>
            <p:nvPr/>
          </p:nvSpPr>
          <p:spPr>
            <a:xfrm>
              <a:off x="10355418" y="2813582"/>
              <a:ext cx="9284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(NHS England)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2B355F2-8961-40C2-8B4B-557B3937B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4207" y="1609139"/>
              <a:ext cx="1281793" cy="12044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456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AA98-AA0D-42D7-A968-EB77347E7795}"/>
              </a:ext>
            </a:extLst>
          </p:cNvPr>
          <p:cNvSpPr txBox="1">
            <a:spLocks/>
          </p:cNvSpPr>
          <p:nvPr/>
        </p:nvSpPr>
        <p:spPr>
          <a:xfrm>
            <a:off x="1056000" y="132240"/>
            <a:ext cx="10080000" cy="54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Adult nursing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7C9671-96FD-4658-AD49-62F1A198B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984127"/>
              </p:ext>
            </p:extLst>
          </p:nvPr>
        </p:nvGraphicFramePr>
        <p:xfrm>
          <a:off x="696000" y="900000"/>
          <a:ext cx="10800000" cy="227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800" dirty="0">
                          <a:latin typeface="Arial"/>
                          <a:cs typeface="Arial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904648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Adult nurses provide care for adults of all ages.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They provide person-centred care - this means building good relationships with patients as well as their families.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Adult nurses assess, plan, coordinate and manage care for their patients, while working closely with other health and social care professionals plus members of the care team.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They can work in a range of place including hospitals and in local community services (like District Nursing or GP practices). There are also opportunities to work in a wide range of specialist services, as well as residential and care homes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201C70-534C-451E-B962-10AED0AA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39302"/>
              </p:ext>
            </p:extLst>
          </p:nvPr>
        </p:nvGraphicFramePr>
        <p:xfrm>
          <a:off x="7896000" y="3420000"/>
          <a:ext cx="3600000" cy="1629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262631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Meet Michelle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Christie Watson – The Language of Kindness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3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This is modern nursing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631622"/>
              </p:ext>
            </p:extLst>
          </p:nvPr>
        </p:nvGraphicFramePr>
        <p:xfrm>
          <a:off x="694800" y="3420000"/>
          <a:ext cx="6480000" cy="3270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adult nursing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27152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 Adult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b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Buckinghamshire New University 			London Southbank University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City, University of London 				Middlesex University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Greenwich University				University of East London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 Kings College London                                  		University of Hertfordshire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Kingston University 				University of West London 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  <a:tr h="632098"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60800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6E7B1-959F-44DB-8B1A-8A393BDA0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42279"/>
              </p:ext>
            </p:extLst>
          </p:nvPr>
        </p:nvGraphicFramePr>
        <p:xfrm>
          <a:off x="7896000" y="5220000"/>
          <a:ext cx="3600000" cy="121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84367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6"/>
                        </a:rPr>
                        <a:t>Royal College of Nursing - Nursing in London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sp>
        <p:nvSpPr>
          <p:cNvPr id="7" name="Action Button: Information 6">
            <a:hlinkClick r:id="rId7" highlightClick="1"/>
          </p:cNvPr>
          <p:cNvSpPr/>
          <p:nvPr/>
        </p:nvSpPr>
        <p:spPr>
          <a:xfrm>
            <a:off x="900000" y="4680000"/>
            <a:ext cx="244800" cy="244800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Action Button: Information 7">
            <a:hlinkClick r:id="rId8" highlightClick="1"/>
          </p:cNvPr>
          <p:cNvSpPr/>
          <p:nvPr/>
        </p:nvSpPr>
        <p:spPr>
          <a:xfrm>
            <a:off x="900000" y="504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ction Button: Information 8">
            <a:hlinkClick r:id="rId9" highlightClick="1"/>
          </p:cNvPr>
          <p:cNvSpPr/>
          <p:nvPr/>
        </p:nvSpPr>
        <p:spPr>
          <a:xfrm>
            <a:off x="900000" y="540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Action Button: Information 10">
            <a:hlinkClick r:id="rId10" highlightClick="1"/>
          </p:cNvPr>
          <p:cNvSpPr/>
          <p:nvPr/>
        </p:nvSpPr>
        <p:spPr>
          <a:xfrm>
            <a:off x="900000" y="5759999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Action Button: Information 11">
            <a:hlinkClick r:id="rId11" highlightClick="1"/>
          </p:cNvPr>
          <p:cNvSpPr/>
          <p:nvPr/>
        </p:nvSpPr>
        <p:spPr>
          <a:xfrm>
            <a:off x="4474800" y="432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Action Button: Information 13">
            <a:hlinkClick r:id="rId12" highlightClick="1"/>
          </p:cNvPr>
          <p:cNvSpPr/>
          <p:nvPr/>
        </p:nvSpPr>
        <p:spPr>
          <a:xfrm>
            <a:off x="4474800" y="4680000"/>
            <a:ext cx="244800" cy="244800"/>
          </a:xfrm>
          <a:prstGeom prst="actionButtonInformation">
            <a:avLst/>
          </a:prstGeom>
          <a:solidFill>
            <a:srgbClr val="DA98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Action Button: Information 14">
            <a:hlinkClick r:id="rId13" highlightClick="1"/>
          </p:cNvPr>
          <p:cNvSpPr/>
          <p:nvPr/>
        </p:nvSpPr>
        <p:spPr>
          <a:xfrm>
            <a:off x="900000" y="4320000"/>
            <a:ext cx="244800" cy="244800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Action Button: Information 17">
            <a:hlinkClick r:id="rId14" highlightClick="1"/>
          </p:cNvPr>
          <p:cNvSpPr/>
          <p:nvPr/>
        </p:nvSpPr>
        <p:spPr>
          <a:xfrm>
            <a:off x="4474800" y="5040000"/>
            <a:ext cx="244800" cy="244800"/>
          </a:xfrm>
          <a:prstGeom prst="actionButtonInformation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Action Button: Information 18">
            <a:hlinkClick r:id="rId15" highlightClick="1"/>
          </p:cNvPr>
          <p:cNvSpPr/>
          <p:nvPr/>
        </p:nvSpPr>
        <p:spPr>
          <a:xfrm>
            <a:off x="4474800" y="5400000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Action Button: Information 19">
            <a:hlinkClick r:id="rId16" highlightClick="1"/>
          </p:cNvPr>
          <p:cNvSpPr/>
          <p:nvPr/>
        </p:nvSpPr>
        <p:spPr>
          <a:xfrm>
            <a:off x="4474800" y="5760000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43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AA98-AA0D-42D7-A968-EB77347E7795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54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Learning Disability Nursing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7C9671-96FD-4658-AD49-62F1A198B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74606"/>
              </p:ext>
            </p:extLst>
          </p:nvPr>
        </p:nvGraphicFramePr>
        <p:xfrm>
          <a:off x="696000" y="900000"/>
          <a:ext cx="10800000" cy="2334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968750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Learning disability nurses help people of all ages with learning disabilities to maintain their health and wellbeing, and to live their lives as fully and independently as possible.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Learning disability nurses offer help support and guidance to families, carers and friends.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work closely and collaboratively with other health, social work and educational professionals, and all members of the learning disability care team.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Many nurses work in local community services where a lot of care is provided. There are also many opportunities to work in hospitals, or residential, educational and specialist services. 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201C70-534C-451E-B962-10AED0AA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12449"/>
              </p:ext>
            </p:extLst>
          </p:nvPr>
        </p:nvGraphicFramePr>
        <p:xfrm>
          <a:off x="7896000" y="3420000"/>
          <a:ext cx="3600000" cy="13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477692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Careers in Learning Disability Nursing</a:t>
                      </a: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  <a:hlinkClick r:id="rId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This is Nursing – inspirational stories and experiences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7128"/>
              </p:ext>
            </p:extLst>
          </p:nvPr>
        </p:nvGraphicFramePr>
        <p:xfrm>
          <a:off x="696000" y="3420000"/>
          <a:ext cx="648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830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learning disability nursing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87169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 learning disability</a:t>
                      </a:r>
                    </a:p>
                    <a:p>
                      <a:endParaRPr lang="en-US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	Greenwich University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	Kingston University  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	London Southbank University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	University of Hertfordshire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	University of West London </a:t>
                      </a:r>
                      <a:endParaRPr lang="en-GB" sz="1200" b="1" dirty="0">
                        <a:latin typeface="+mn-lt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sp>
        <p:nvSpPr>
          <p:cNvPr id="11" name="Action Button: Information 10">
            <a:hlinkClick r:id="rId5" highlightClick="1"/>
          </p:cNvPr>
          <p:cNvSpPr/>
          <p:nvPr/>
        </p:nvSpPr>
        <p:spPr>
          <a:xfrm>
            <a:off x="900000" y="432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Action Button: Information 11">
            <a:hlinkClick r:id="rId6" highlightClick="1"/>
          </p:cNvPr>
          <p:cNvSpPr/>
          <p:nvPr/>
        </p:nvSpPr>
        <p:spPr>
          <a:xfrm>
            <a:off x="900000" y="4679999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Action Button: Information 12">
            <a:hlinkClick r:id="rId7" highlightClick="1"/>
          </p:cNvPr>
          <p:cNvSpPr/>
          <p:nvPr/>
        </p:nvSpPr>
        <p:spPr>
          <a:xfrm>
            <a:off x="900000" y="504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Action Button: Information 13">
            <a:hlinkClick r:id="rId8" highlightClick="1"/>
          </p:cNvPr>
          <p:cNvSpPr/>
          <p:nvPr/>
        </p:nvSpPr>
        <p:spPr>
          <a:xfrm>
            <a:off x="900000" y="5399999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Action Button: Information 14">
            <a:hlinkClick r:id="rId9" highlightClick="1"/>
          </p:cNvPr>
          <p:cNvSpPr/>
          <p:nvPr/>
        </p:nvSpPr>
        <p:spPr>
          <a:xfrm>
            <a:off x="900000" y="5759999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9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AA98-AA0D-42D7-A968-EB77347E7795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540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Children’s Nursing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7C9671-96FD-4658-AD49-62F1A198B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047648"/>
              </p:ext>
            </p:extLst>
          </p:nvPr>
        </p:nvGraphicFramePr>
        <p:xfrm>
          <a:off x="696000" y="900000"/>
          <a:ext cx="10800000" cy="24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8713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043287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Children’s nurses provide family centred care, building good relationships with children and young people they care for and most importantly with their families.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Children’s nurses assess, plan, co-ordinate and manage care working closely with the family to support and guide them in maintaining their role and relationship with the child or young person.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work closely with other health and social care professionals, members of the care team and often with teachers and education workers as well. 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work in hospitals and in local community services, in mental health and education and there are opportunities to work in a wide range of specialist services.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201C70-534C-451E-B962-10AED0AA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86471"/>
              </p:ext>
            </p:extLst>
          </p:nvPr>
        </p:nvGraphicFramePr>
        <p:xfrm>
          <a:off x="7896000" y="3420000"/>
          <a:ext cx="3600000" cy="7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I am a children's nurse RCN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27930"/>
              </p:ext>
            </p:extLst>
          </p:nvPr>
        </p:nvGraphicFramePr>
        <p:xfrm>
          <a:off x="696000" y="3420000"/>
          <a:ext cx="6480000" cy="323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children’s nursing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865366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 Child</a:t>
                      </a:r>
                    </a:p>
                    <a:p>
                      <a:endParaRPr lang="en-US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	Buckinghamshire New University 			London Southbank University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City, University of London 				Middlesex University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Greenwich University				University of East London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 Kings College London                                  		University of Hertfordshire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Kingston University 				University of West London 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  <a:p>
                      <a:pPr marL="722313" indent="-722313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  <a:tabLst>
                          <a:tab pos="722313" algn="l"/>
                        </a:tabLst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sp>
        <p:nvSpPr>
          <p:cNvPr id="20" name="Action Button: Information 6">
            <a:hlinkClick r:id="rId4" highlightClick="1"/>
            <a:extLst>
              <a:ext uri="{FF2B5EF4-FFF2-40B4-BE49-F238E27FC236}">
                <a16:creationId xmlns:a16="http://schemas.microsoft.com/office/drawing/2014/main" id="{FB87668E-2BF5-475B-B672-921653A433FE}"/>
              </a:ext>
            </a:extLst>
          </p:cNvPr>
          <p:cNvSpPr/>
          <p:nvPr/>
        </p:nvSpPr>
        <p:spPr>
          <a:xfrm>
            <a:off x="900000" y="4680000"/>
            <a:ext cx="244800" cy="244800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Action Button: Information 7">
            <a:hlinkClick r:id="rId5" highlightClick="1"/>
            <a:extLst>
              <a:ext uri="{FF2B5EF4-FFF2-40B4-BE49-F238E27FC236}">
                <a16:creationId xmlns:a16="http://schemas.microsoft.com/office/drawing/2014/main" id="{6008E1EE-9F25-40B2-8977-DAF57DD8B7F7}"/>
              </a:ext>
            </a:extLst>
          </p:cNvPr>
          <p:cNvSpPr/>
          <p:nvPr/>
        </p:nvSpPr>
        <p:spPr>
          <a:xfrm>
            <a:off x="900000" y="504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Action Button: Information 8">
            <a:hlinkClick r:id="rId6" highlightClick="1"/>
            <a:extLst>
              <a:ext uri="{FF2B5EF4-FFF2-40B4-BE49-F238E27FC236}">
                <a16:creationId xmlns:a16="http://schemas.microsoft.com/office/drawing/2014/main" id="{4EA6E5B9-F451-42B4-9BD7-AA8E75925D31}"/>
              </a:ext>
            </a:extLst>
          </p:cNvPr>
          <p:cNvSpPr/>
          <p:nvPr/>
        </p:nvSpPr>
        <p:spPr>
          <a:xfrm>
            <a:off x="900000" y="540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Action Button: Information 10">
            <a:hlinkClick r:id="rId7" highlightClick="1"/>
            <a:extLst>
              <a:ext uri="{FF2B5EF4-FFF2-40B4-BE49-F238E27FC236}">
                <a16:creationId xmlns:a16="http://schemas.microsoft.com/office/drawing/2014/main" id="{09620293-5DBF-4843-9B54-5E1EC5BED686}"/>
              </a:ext>
            </a:extLst>
          </p:cNvPr>
          <p:cNvSpPr/>
          <p:nvPr/>
        </p:nvSpPr>
        <p:spPr>
          <a:xfrm>
            <a:off x="900000" y="5759999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Action Button: Information 11">
            <a:hlinkClick r:id="rId8" highlightClick="1"/>
            <a:extLst>
              <a:ext uri="{FF2B5EF4-FFF2-40B4-BE49-F238E27FC236}">
                <a16:creationId xmlns:a16="http://schemas.microsoft.com/office/drawing/2014/main" id="{575D1C75-4B52-4691-9AAF-57B03389D76D}"/>
              </a:ext>
            </a:extLst>
          </p:cNvPr>
          <p:cNvSpPr/>
          <p:nvPr/>
        </p:nvSpPr>
        <p:spPr>
          <a:xfrm>
            <a:off x="4474800" y="432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Action Button: Information 13">
            <a:hlinkClick r:id="rId9" highlightClick="1"/>
            <a:extLst>
              <a:ext uri="{FF2B5EF4-FFF2-40B4-BE49-F238E27FC236}">
                <a16:creationId xmlns:a16="http://schemas.microsoft.com/office/drawing/2014/main" id="{F59FAE65-0466-4469-B2EE-4C35912E255B}"/>
              </a:ext>
            </a:extLst>
          </p:cNvPr>
          <p:cNvSpPr/>
          <p:nvPr/>
        </p:nvSpPr>
        <p:spPr>
          <a:xfrm>
            <a:off x="4474800" y="4680000"/>
            <a:ext cx="244800" cy="244800"/>
          </a:xfrm>
          <a:prstGeom prst="actionButtonInformation">
            <a:avLst/>
          </a:prstGeom>
          <a:solidFill>
            <a:srgbClr val="DA98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Action Button: Information 14">
            <a:hlinkClick r:id="rId10" highlightClick="1"/>
            <a:extLst>
              <a:ext uri="{FF2B5EF4-FFF2-40B4-BE49-F238E27FC236}">
                <a16:creationId xmlns:a16="http://schemas.microsoft.com/office/drawing/2014/main" id="{C14DB178-190E-4ACB-AA96-DCF8A590A600}"/>
              </a:ext>
            </a:extLst>
          </p:cNvPr>
          <p:cNvSpPr/>
          <p:nvPr/>
        </p:nvSpPr>
        <p:spPr>
          <a:xfrm>
            <a:off x="900000" y="4320000"/>
            <a:ext cx="244800" cy="244800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ction Button: Information 17">
            <a:hlinkClick r:id="rId11" highlightClick="1"/>
            <a:extLst>
              <a:ext uri="{FF2B5EF4-FFF2-40B4-BE49-F238E27FC236}">
                <a16:creationId xmlns:a16="http://schemas.microsoft.com/office/drawing/2014/main" id="{2965BA5F-B898-48EF-89A8-F58E8880983A}"/>
              </a:ext>
            </a:extLst>
          </p:cNvPr>
          <p:cNvSpPr/>
          <p:nvPr/>
        </p:nvSpPr>
        <p:spPr>
          <a:xfrm>
            <a:off x="4474800" y="5040000"/>
            <a:ext cx="244800" cy="244800"/>
          </a:xfrm>
          <a:prstGeom prst="actionButtonInformation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ction Button: Information 18">
            <a:hlinkClick r:id="rId12" highlightClick="1"/>
            <a:extLst>
              <a:ext uri="{FF2B5EF4-FFF2-40B4-BE49-F238E27FC236}">
                <a16:creationId xmlns:a16="http://schemas.microsoft.com/office/drawing/2014/main" id="{AA108379-122D-4691-B6DB-3FCCE836B147}"/>
              </a:ext>
            </a:extLst>
          </p:cNvPr>
          <p:cNvSpPr/>
          <p:nvPr/>
        </p:nvSpPr>
        <p:spPr>
          <a:xfrm>
            <a:off x="4474800" y="5400000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ction Button: Information 19">
            <a:hlinkClick r:id="rId13" highlightClick="1"/>
            <a:extLst>
              <a:ext uri="{FF2B5EF4-FFF2-40B4-BE49-F238E27FC236}">
                <a16:creationId xmlns:a16="http://schemas.microsoft.com/office/drawing/2014/main" id="{F8BD13FF-2A02-497E-9396-8B6D333F690E}"/>
              </a:ext>
            </a:extLst>
          </p:cNvPr>
          <p:cNvSpPr/>
          <p:nvPr/>
        </p:nvSpPr>
        <p:spPr>
          <a:xfrm>
            <a:off x="4474800" y="5760000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80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AA98-AA0D-42D7-A968-EB77347E7795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540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Mental Health </a:t>
            </a:r>
            <a:r>
              <a:rPr lang="en-GB" sz="2800" dirty="0"/>
              <a:t>Nu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rsing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7C9671-96FD-4658-AD49-62F1A198B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87872"/>
              </p:ext>
            </p:extLst>
          </p:nvPr>
        </p:nvGraphicFramePr>
        <p:xfrm>
          <a:off x="696000" y="900000"/>
          <a:ext cx="10800000" cy="231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947273">
                <a:tc>
                  <a:txBody>
                    <a:bodyPr/>
                    <a:lstStyle/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Mental Health nurses support people with mental ill health, such as anxiety, depression, personality disorders, eating disorders, drug and alcohol addiction.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aim to build good relationships with service users and their families to support the therapy process.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Mental Health nurses assess, plan, coordinate and manage care , while working closely with other health and social care professionals plus members of the care team.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Many work in local community services where a most care is provided. There are also opportunities to work in hospitals as well as residential and specialist services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201C70-534C-451E-B962-10AED0AA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430318"/>
              </p:ext>
            </p:extLst>
          </p:nvPr>
        </p:nvGraphicFramePr>
        <p:xfrm>
          <a:off x="7896000" y="3420000"/>
          <a:ext cx="3600000" cy="83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47265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Mental Health Nursing – Keep it in mind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21434"/>
              </p:ext>
            </p:extLst>
          </p:nvPr>
        </p:nvGraphicFramePr>
        <p:xfrm>
          <a:off x="7896000" y="4500000"/>
          <a:ext cx="3600000" cy="156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11957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hlinkClick r:id="rId3"/>
                        </a:rPr>
                        <a:t>UCAS Mental Health Nursing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>
                        <a:hlinkClick r:id="rId3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hlinkClick r:id="rId4"/>
                        </a:rPr>
                        <a:t>Royal College of Nursing – Mental Health Nursing 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E24303F-FAC9-4068-8863-BE9E916CF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98690"/>
              </p:ext>
            </p:extLst>
          </p:nvPr>
        </p:nvGraphicFramePr>
        <p:xfrm>
          <a:off x="696000" y="3420000"/>
          <a:ext cx="6480000" cy="323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mental health nursing in the London area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865366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 Mental health</a:t>
                      </a:r>
                    </a:p>
                    <a:p>
                      <a:endParaRPr lang="en-GB" sz="120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Buckinghamshire New University 			London Southbank University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City, University of London 				Middlesex University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Greenwich University				University of Hertfordshire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 Kings College London                                  		University of West London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Kingston University 				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</a:tbl>
          </a:graphicData>
        </a:graphic>
      </p:graphicFrame>
      <p:sp>
        <p:nvSpPr>
          <p:cNvPr id="16" name="Action Button: Information 6">
            <a:hlinkClick r:id="rId5" highlightClick="1"/>
            <a:extLst>
              <a:ext uri="{FF2B5EF4-FFF2-40B4-BE49-F238E27FC236}">
                <a16:creationId xmlns:a16="http://schemas.microsoft.com/office/drawing/2014/main" id="{20D5644D-3C47-4F3B-96BC-5F3DD9D21C66}"/>
              </a:ext>
            </a:extLst>
          </p:cNvPr>
          <p:cNvSpPr/>
          <p:nvPr/>
        </p:nvSpPr>
        <p:spPr>
          <a:xfrm>
            <a:off x="900000" y="4680000"/>
            <a:ext cx="244800" cy="244800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Action Button: Information 7">
            <a:hlinkClick r:id="rId6" highlightClick="1"/>
            <a:extLst>
              <a:ext uri="{FF2B5EF4-FFF2-40B4-BE49-F238E27FC236}">
                <a16:creationId xmlns:a16="http://schemas.microsoft.com/office/drawing/2014/main" id="{B87ABC6C-B319-44E6-98FD-AA13C18E0A20}"/>
              </a:ext>
            </a:extLst>
          </p:cNvPr>
          <p:cNvSpPr/>
          <p:nvPr/>
        </p:nvSpPr>
        <p:spPr>
          <a:xfrm>
            <a:off x="900000" y="504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Action Button: Information 8">
            <a:hlinkClick r:id="rId7" highlightClick="1"/>
            <a:extLst>
              <a:ext uri="{FF2B5EF4-FFF2-40B4-BE49-F238E27FC236}">
                <a16:creationId xmlns:a16="http://schemas.microsoft.com/office/drawing/2014/main" id="{6A713C92-4DB0-446A-B329-07AF4666DC5E}"/>
              </a:ext>
            </a:extLst>
          </p:cNvPr>
          <p:cNvSpPr/>
          <p:nvPr/>
        </p:nvSpPr>
        <p:spPr>
          <a:xfrm>
            <a:off x="900000" y="540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Action Button: Information 10">
            <a:hlinkClick r:id="rId8" highlightClick="1"/>
            <a:extLst>
              <a:ext uri="{FF2B5EF4-FFF2-40B4-BE49-F238E27FC236}">
                <a16:creationId xmlns:a16="http://schemas.microsoft.com/office/drawing/2014/main" id="{13EC867E-A14E-42BD-BAE7-680FCFD41807}"/>
              </a:ext>
            </a:extLst>
          </p:cNvPr>
          <p:cNvSpPr/>
          <p:nvPr/>
        </p:nvSpPr>
        <p:spPr>
          <a:xfrm>
            <a:off x="900000" y="5759999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Action Button: Information 11">
            <a:hlinkClick r:id="rId9" highlightClick="1"/>
            <a:extLst>
              <a:ext uri="{FF2B5EF4-FFF2-40B4-BE49-F238E27FC236}">
                <a16:creationId xmlns:a16="http://schemas.microsoft.com/office/drawing/2014/main" id="{B622B74A-4C90-4DD3-A47B-835C8245D0D2}"/>
              </a:ext>
            </a:extLst>
          </p:cNvPr>
          <p:cNvSpPr/>
          <p:nvPr/>
        </p:nvSpPr>
        <p:spPr>
          <a:xfrm>
            <a:off x="4474800" y="432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Action Button: Information 13">
            <a:hlinkClick r:id="rId10" highlightClick="1"/>
            <a:extLst>
              <a:ext uri="{FF2B5EF4-FFF2-40B4-BE49-F238E27FC236}">
                <a16:creationId xmlns:a16="http://schemas.microsoft.com/office/drawing/2014/main" id="{3BEEDAEB-7F9C-419C-82EB-972704543DB6}"/>
              </a:ext>
            </a:extLst>
          </p:cNvPr>
          <p:cNvSpPr/>
          <p:nvPr/>
        </p:nvSpPr>
        <p:spPr>
          <a:xfrm>
            <a:off x="4474800" y="4680000"/>
            <a:ext cx="244800" cy="244800"/>
          </a:xfrm>
          <a:prstGeom prst="actionButtonInformation">
            <a:avLst/>
          </a:prstGeom>
          <a:solidFill>
            <a:srgbClr val="DA98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Action Button: Information 14">
            <a:hlinkClick r:id="rId11" highlightClick="1"/>
            <a:extLst>
              <a:ext uri="{FF2B5EF4-FFF2-40B4-BE49-F238E27FC236}">
                <a16:creationId xmlns:a16="http://schemas.microsoft.com/office/drawing/2014/main" id="{71E1CEDF-B02B-44EE-B774-D01C3F5A9653}"/>
              </a:ext>
            </a:extLst>
          </p:cNvPr>
          <p:cNvSpPr/>
          <p:nvPr/>
        </p:nvSpPr>
        <p:spPr>
          <a:xfrm>
            <a:off x="900000" y="4320000"/>
            <a:ext cx="244800" cy="244800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Action Button: Information 18">
            <a:hlinkClick r:id="rId12" highlightClick="1"/>
            <a:extLst>
              <a:ext uri="{FF2B5EF4-FFF2-40B4-BE49-F238E27FC236}">
                <a16:creationId xmlns:a16="http://schemas.microsoft.com/office/drawing/2014/main" id="{E078C92D-2FE6-4B2F-897C-2DBCAE470B31}"/>
              </a:ext>
            </a:extLst>
          </p:cNvPr>
          <p:cNvSpPr/>
          <p:nvPr/>
        </p:nvSpPr>
        <p:spPr>
          <a:xfrm>
            <a:off x="4474800" y="5040000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Action Button: Information 19">
            <a:hlinkClick r:id="rId13" highlightClick="1"/>
            <a:extLst>
              <a:ext uri="{FF2B5EF4-FFF2-40B4-BE49-F238E27FC236}">
                <a16:creationId xmlns:a16="http://schemas.microsoft.com/office/drawing/2014/main" id="{2E213739-3D02-4153-A561-81D38FE0440E}"/>
              </a:ext>
            </a:extLst>
          </p:cNvPr>
          <p:cNvSpPr/>
          <p:nvPr/>
        </p:nvSpPr>
        <p:spPr>
          <a:xfrm>
            <a:off x="4474800" y="5400000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83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8909" y="2438727"/>
            <a:ext cx="6322828" cy="1143000"/>
          </a:xfrm>
        </p:spPr>
        <p:txBody>
          <a:bodyPr>
            <a:normAutofit/>
          </a:bodyPr>
          <a:lstStyle/>
          <a:p>
            <a:r>
              <a:rPr lang="en-GB" sz="4000"/>
              <a:t>Routes into Nursing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646989" y="1253331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6565" indent="-456565"/>
            <a:endParaRPr lang="en-GB" sz="2000"/>
          </a:p>
          <a:p>
            <a:pPr marL="456565" indent="-456565"/>
            <a:endParaRPr lang="en-GB" sz="2000">
              <a:hlinkClick r:id="rId2"/>
            </a:endParaRPr>
          </a:p>
          <a:p>
            <a:pPr marL="456565" indent="-456565"/>
            <a:endParaRPr lang="en-GB" sz="2000">
              <a:hlinkClick r:id="rId2"/>
            </a:endParaRPr>
          </a:p>
          <a:p>
            <a:pPr marL="456565" indent="-456565"/>
            <a:endParaRPr lang="en-GB" sz="2000">
              <a:hlinkClick r:id="rId2"/>
            </a:endParaRPr>
          </a:p>
          <a:p>
            <a:pPr marL="456565" indent="-456565"/>
            <a:endParaRPr lang="en-GB" sz="2000">
              <a:hlinkClick r:id="rId2"/>
            </a:endParaRPr>
          </a:p>
          <a:p>
            <a:pPr marL="456565" indent="-456565"/>
            <a:endParaRPr lang="en-GB" sz="2000">
              <a:hlinkClick r:id="rId3"/>
            </a:endParaRPr>
          </a:p>
          <a:p>
            <a:pPr marL="456565" indent="-456565"/>
            <a:endParaRPr lang="en-GB" sz="2000">
              <a:hlinkClick r:id="rId3"/>
            </a:endParaRPr>
          </a:p>
          <a:p>
            <a:pPr marL="456565" indent="-456565"/>
            <a:endParaRPr lang="en-GB" sz="2000">
              <a:hlinkClick r:id="rId3"/>
            </a:endParaRPr>
          </a:p>
          <a:p>
            <a:pPr marL="456565" indent="-456565"/>
            <a:endParaRPr lang="en-GB" sz="2000">
              <a:hlinkClick r:id="rId3"/>
            </a:endParaRPr>
          </a:p>
          <a:p>
            <a:pPr marL="456565" indent="-456565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854124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9075-DE75-42FF-8E40-AFBF8647A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GB" sz="370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GB" sz="370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3700">
                <a:solidFill>
                  <a:prstClr val="black"/>
                </a:solidFill>
              </a:rPr>
              <a:t>						</a:t>
            </a:r>
            <a:r>
              <a:rPr lang="en-GB" sz="4000"/>
              <a:t> </a:t>
            </a:r>
            <a:r>
              <a:rPr lang="en-GB" sz="4000" b="1">
                <a:solidFill>
                  <a:srgbClr val="005EB8"/>
                </a:solidFill>
              </a:rPr>
              <a:t>Direct Entry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50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17EB0A-5B73-4CE2-AECA-BCD52A173CE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27138295"/>
              </p:ext>
            </p:extLst>
          </p:nvPr>
        </p:nvGraphicFramePr>
        <p:xfrm>
          <a:off x="696000" y="900000"/>
          <a:ext cx="108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71662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428338">
                <a:tc>
                  <a:txBody>
                    <a:bodyPr/>
                    <a:lstStyle/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Registered Nurse role in the UK is a graduate professional. In order to register as a nurse with the Nursing Midwifery Council (NMC) you must complete a recognised degree award that is accredited by the NMC. 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degree you take will be in the field of nursing you have chosen -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 action="ppaction://hlinksldjump"/>
                        </a:rPr>
                        <a:t>adult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 action="ppaction://hlinksldjump"/>
                        </a:rPr>
                        <a:t>children's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 action="ppaction://hlinksldjump"/>
                        </a:rPr>
                        <a:t>learning disability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 action="ppaction://hlinksldjump"/>
                        </a:rPr>
                        <a:t>mental health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You will learn with students on the same field of nursing but also with nurses in different fields and students on other health professional degrees. </a:t>
                      </a:r>
                    </a:p>
                    <a:p>
                      <a:pPr marL="171450" indent="-171450" algn="l" defTabSz="609585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 is normally a 3 year programme that ensures learning the knowledge and skills of nursing both in the university and in the healthcare environment.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C46EF66-12B7-4BEE-8168-C3CE982CC1FD}"/>
              </a:ext>
            </a:extLst>
          </p:cNvPr>
          <p:cNvSpPr txBox="1">
            <a:spLocks/>
          </p:cNvSpPr>
          <p:nvPr/>
        </p:nvSpPr>
        <p:spPr>
          <a:xfrm>
            <a:off x="1056000" y="180000"/>
            <a:ext cx="10080000" cy="540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b="1" kern="120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BSc (Hons) Nursing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F4AFE-9B4C-4B61-A0C1-31F078A4D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75826"/>
              </p:ext>
            </p:extLst>
          </p:nvPr>
        </p:nvGraphicFramePr>
        <p:xfrm>
          <a:off x="7896000" y="2700000"/>
          <a:ext cx="3600000" cy="1848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Entry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requirements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48141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UCAS provides details of entry criteria for each university</a:t>
                      </a:r>
                    </a:p>
                    <a:p>
                      <a:pPr marL="285750" marR="0" lvl="0" indent="-28575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GCSE English &amp; Maths grade A-C or recognised equivalent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Health clearance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Police clearance UK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DBS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188D7A-93F4-41E6-A196-1D37B31C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88342"/>
              </p:ext>
            </p:extLst>
          </p:nvPr>
        </p:nvGraphicFramePr>
        <p:xfrm>
          <a:off x="3780000" y="2700000"/>
          <a:ext cx="3420000" cy="1101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734318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years to qualify as a registered nurse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baseline="0" dirty="0">
                          <a:latin typeface="Arial"/>
                          <a:cs typeface="Arial"/>
                        </a:rPr>
                        <a:t>Opportunities to 'top –up' foundation degree  programmes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98D0C-B379-4F80-9217-5FF08220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41995"/>
              </p:ext>
            </p:extLst>
          </p:nvPr>
        </p:nvGraphicFramePr>
        <p:xfrm>
          <a:off x="7896000" y="4500000"/>
          <a:ext cx="3600000" cy="155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Other information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  <a:hlinkClick r:id="rId6"/>
                        </a:rPr>
                        <a:t>UCAS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  <a:hlinkClick r:id="rId7"/>
                        </a:rPr>
                        <a:t>Student Loan Company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 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latin typeface="Arial"/>
                          <a:hlinkClick r:id="rId8"/>
                        </a:rPr>
                        <a:t>NHS Student Support</a:t>
                      </a:r>
                      <a:endParaRPr lang="en-GB" sz="12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pic>
        <p:nvPicPr>
          <p:cNvPr id="23" name="Picture 22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764" y="6036811"/>
            <a:ext cx="894916" cy="507349"/>
          </a:xfrm>
          <a:prstGeom prst="rect">
            <a:avLst/>
          </a:prstGeom>
        </p:spPr>
      </p:pic>
      <p:sp>
        <p:nvSpPr>
          <p:cNvPr id="24" name="Rounded Rectangle 23">
            <a:hlinkClick r:id="rId11" action="ppaction://hlinksldjump"/>
          </p:cNvPr>
          <p:cNvSpPr/>
          <p:nvPr/>
        </p:nvSpPr>
        <p:spPr>
          <a:xfrm>
            <a:off x="33534" y="6315672"/>
            <a:ext cx="867666" cy="488830"/>
          </a:xfrm>
          <a:prstGeom prst="roundRect">
            <a:avLst/>
          </a:prstGeom>
          <a:solidFill>
            <a:srgbClr val="76869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 to start</a:t>
            </a:r>
          </a:p>
        </p:txBody>
      </p:sp>
      <p:sp>
        <p:nvSpPr>
          <p:cNvPr id="26" name="Action Button: Information 6">
            <a:hlinkClick r:id="rId12" highlightClick="1"/>
            <a:extLst>
              <a:ext uri="{FF2B5EF4-FFF2-40B4-BE49-F238E27FC236}">
                <a16:creationId xmlns:a16="http://schemas.microsoft.com/office/drawing/2014/main" id="{DC01281A-C18F-4724-B7C4-6029E48D8BFF}"/>
              </a:ext>
            </a:extLst>
          </p:cNvPr>
          <p:cNvSpPr/>
          <p:nvPr/>
        </p:nvSpPr>
        <p:spPr>
          <a:xfrm>
            <a:off x="900000" y="4860000"/>
            <a:ext cx="244800" cy="244800"/>
          </a:xfrm>
          <a:prstGeom prst="actionButtonInform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ction Button: Information 7">
            <a:hlinkClick r:id="rId13" highlightClick="1"/>
            <a:extLst>
              <a:ext uri="{FF2B5EF4-FFF2-40B4-BE49-F238E27FC236}">
                <a16:creationId xmlns:a16="http://schemas.microsoft.com/office/drawing/2014/main" id="{6C98F03E-A85F-42F5-BBC5-937C043E01D9}"/>
              </a:ext>
            </a:extLst>
          </p:cNvPr>
          <p:cNvSpPr/>
          <p:nvPr/>
        </p:nvSpPr>
        <p:spPr>
          <a:xfrm>
            <a:off x="900000" y="5220000"/>
            <a:ext cx="244800" cy="244800"/>
          </a:xfrm>
          <a:prstGeom prst="actionButtonInformation">
            <a:avLst/>
          </a:prstGeom>
          <a:gradFill>
            <a:gsLst>
              <a:gs pos="17000">
                <a:schemeClr val="accent3">
                  <a:lumMod val="60000"/>
                  <a:lumOff val="40000"/>
                </a:schemeClr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ction Button: Information 8">
            <a:hlinkClick r:id="rId14" highlightClick="1"/>
            <a:extLst>
              <a:ext uri="{FF2B5EF4-FFF2-40B4-BE49-F238E27FC236}">
                <a16:creationId xmlns:a16="http://schemas.microsoft.com/office/drawing/2014/main" id="{55CF5852-0C50-41FF-A5A1-55F90351CEA9}"/>
              </a:ext>
            </a:extLst>
          </p:cNvPr>
          <p:cNvSpPr/>
          <p:nvPr/>
        </p:nvSpPr>
        <p:spPr>
          <a:xfrm>
            <a:off x="900000" y="558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ction Button: Information 10">
            <a:hlinkClick r:id="rId15" highlightClick="1"/>
            <a:extLst>
              <a:ext uri="{FF2B5EF4-FFF2-40B4-BE49-F238E27FC236}">
                <a16:creationId xmlns:a16="http://schemas.microsoft.com/office/drawing/2014/main" id="{8E946E6E-F1A4-40AC-B455-3A0AAFC17F9F}"/>
              </a:ext>
            </a:extLst>
          </p:cNvPr>
          <p:cNvSpPr/>
          <p:nvPr/>
        </p:nvSpPr>
        <p:spPr>
          <a:xfrm>
            <a:off x="900000" y="594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FFFF00"/>
              </a:gs>
              <a:gs pos="100000">
                <a:srgbClr val="FFFF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Action Button: Information 11">
            <a:hlinkClick r:id="rId16" highlightClick="1"/>
            <a:extLst>
              <a:ext uri="{FF2B5EF4-FFF2-40B4-BE49-F238E27FC236}">
                <a16:creationId xmlns:a16="http://schemas.microsoft.com/office/drawing/2014/main" id="{10A982AE-96EB-4833-B2B2-BB5D57ACFFB0}"/>
              </a:ext>
            </a:extLst>
          </p:cNvPr>
          <p:cNvSpPr/>
          <p:nvPr/>
        </p:nvSpPr>
        <p:spPr>
          <a:xfrm>
            <a:off x="4500000" y="4500000"/>
            <a:ext cx="244800" cy="244800"/>
          </a:xfrm>
          <a:prstGeom prst="actionButtonInformation">
            <a:avLst/>
          </a:prstGeom>
          <a:gradFill>
            <a:gsLst>
              <a:gs pos="0">
                <a:srgbClr val="7030A0"/>
              </a:gs>
              <a:gs pos="100000">
                <a:srgbClr val="7030A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Action Button: Information 13">
            <a:hlinkClick r:id="rId17" highlightClick="1"/>
            <a:extLst>
              <a:ext uri="{FF2B5EF4-FFF2-40B4-BE49-F238E27FC236}">
                <a16:creationId xmlns:a16="http://schemas.microsoft.com/office/drawing/2014/main" id="{8AB5F37E-827D-4D80-9195-02559DA90E9C}"/>
              </a:ext>
            </a:extLst>
          </p:cNvPr>
          <p:cNvSpPr/>
          <p:nvPr/>
        </p:nvSpPr>
        <p:spPr>
          <a:xfrm>
            <a:off x="4500000" y="4860000"/>
            <a:ext cx="244800" cy="244800"/>
          </a:xfrm>
          <a:prstGeom prst="actionButtonInformation">
            <a:avLst/>
          </a:prstGeom>
          <a:solidFill>
            <a:srgbClr val="DA98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Action Button: Information 14">
            <a:hlinkClick r:id="rId18" highlightClick="1"/>
            <a:extLst>
              <a:ext uri="{FF2B5EF4-FFF2-40B4-BE49-F238E27FC236}">
                <a16:creationId xmlns:a16="http://schemas.microsoft.com/office/drawing/2014/main" id="{20301265-F723-486C-ACAD-9C73DD1B16B4}"/>
              </a:ext>
            </a:extLst>
          </p:cNvPr>
          <p:cNvSpPr/>
          <p:nvPr/>
        </p:nvSpPr>
        <p:spPr>
          <a:xfrm>
            <a:off x="900000" y="4500000"/>
            <a:ext cx="244800" cy="244800"/>
          </a:xfrm>
          <a:prstGeom prst="actionButtonInformation">
            <a:avLst/>
          </a:prstGeom>
          <a:solidFill>
            <a:srgbClr val="E98F2B"/>
          </a:solidFill>
          <a:ln>
            <a:solidFill>
              <a:srgbClr val="E98F2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Action Button: Information 17">
            <a:hlinkClick r:id="rId19" highlightClick="1"/>
            <a:extLst>
              <a:ext uri="{FF2B5EF4-FFF2-40B4-BE49-F238E27FC236}">
                <a16:creationId xmlns:a16="http://schemas.microsoft.com/office/drawing/2014/main" id="{06FC89B4-056D-4311-9A31-385ADEF4CBC1}"/>
              </a:ext>
            </a:extLst>
          </p:cNvPr>
          <p:cNvSpPr/>
          <p:nvPr/>
        </p:nvSpPr>
        <p:spPr>
          <a:xfrm>
            <a:off x="4500000" y="5220000"/>
            <a:ext cx="244800" cy="244800"/>
          </a:xfrm>
          <a:prstGeom prst="actionButtonInformation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Action Button: Information 18">
            <a:hlinkClick r:id="rId20" highlightClick="1"/>
            <a:extLst>
              <a:ext uri="{FF2B5EF4-FFF2-40B4-BE49-F238E27FC236}">
                <a16:creationId xmlns:a16="http://schemas.microsoft.com/office/drawing/2014/main" id="{139D6B13-E92A-4DC4-BB2C-F18F8441B038}"/>
              </a:ext>
            </a:extLst>
          </p:cNvPr>
          <p:cNvSpPr/>
          <p:nvPr/>
        </p:nvSpPr>
        <p:spPr>
          <a:xfrm>
            <a:off x="4500000" y="5580000"/>
            <a:ext cx="244800" cy="244800"/>
          </a:xfrm>
          <a:prstGeom prst="actionButtonInform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Action Button: Information 19">
            <a:hlinkClick r:id="rId21" highlightClick="1"/>
            <a:extLst>
              <a:ext uri="{FF2B5EF4-FFF2-40B4-BE49-F238E27FC236}">
                <a16:creationId xmlns:a16="http://schemas.microsoft.com/office/drawing/2014/main" id="{B7132AA1-61BF-4326-9C4F-8F37FA84D85E}"/>
              </a:ext>
            </a:extLst>
          </p:cNvPr>
          <p:cNvSpPr/>
          <p:nvPr/>
        </p:nvSpPr>
        <p:spPr>
          <a:xfrm>
            <a:off x="4500000" y="5940000"/>
            <a:ext cx="244800" cy="244800"/>
          </a:xfrm>
          <a:prstGeom prst="actionButtonInformation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C21D5-8247-4389-A033-4942AFE41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310947"/>
              </p:ext>
            </p:extLst>
          </p:nvPr>
        </p:nvGraphicFramePr>
        <p:xfrm>
          <a:off x="696000" y="2700000"/>
          <a:ext cx="2880000" cy="1133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22362662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Cost</a:t>
                      </a: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75383"/>
                  </a:ext>
                </a:extLst>
              </a:tr>
              <a:tr h="7660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University course fees, (approx. £28k in tuition fees)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4468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D92A7F6-73EB-4ECE-9C74-E89D76375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794017"/>
              </p:ext>
            </p:extLst>
          </p:nvPr>
        </p:nvGraphicFramePr>
        <p:xfrm>
          <a:off x="694800" y="3600000"/>
          <a:ext cx="6467793" cy="3257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7793">
                  <a:extLst>
                    <a:ext uri="{9D8B030D-6E8A-4147-A177-3AD203B41FA5}">
                      <a16:colId xmlns:a16="http://schemas.microsoft.com/office/drawing/2014/main" val="930449035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 offering</a:t>
                      </a:r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BSc (Hons) Nursing in the London area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4651"/>
                  </a:ext>
                </a:extLst>
              </a:tr>
              <a:tr h="225011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search</a:t>
                      </a: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Nursing</a:t>
                      </a:r>
                      <a:b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Buckinghamshire New University 			London Southbank University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City, University of London 				Middlesex University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Greenwich University				University of East London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 Kings College London                                  		University of Hertfordshire </a:t>
                      </a:r>
                      <a:endParaRPr lang="en-GB" sz="1200" dirty="0"/>
                    </a:p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	Kingston University 				University of West London </a:t>
                      </a:r>
                      <a:endParaRPr lang="en-GB" sz="1200" dirty="0">
                        <a:latin typeface="+mn-lt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293546"/>
                  </a:ext>
                </a:extLst>
              </a:tr>
              <a:tr h="626142"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608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2957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apitalMidwif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499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5EB8"/>
      </a:accent5>
      <a:accent6>
        <a:srgbClr val="F3E70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apitalNurs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BACC6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5EB8"/>
      </a:accent5>
      <a:accent6>
        <a:srgbClr val="F3E70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bd5dc7b-2e70-4cb1-978c-942d6e12c021">
      <UserInfo>
        <DisplayName>Pippa Wady</DisplayName>
        <AccountId>16</AccountId>
        <AccountType/>
      </UserInfo>
      <UserInfo>
        <DisplayName>Sandra ELSENUSSI</DisplayName>
        <AccountId>64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2EFBA928BA645B41A20DCB3DCD26F" ma:contentTypeVersion="7" ma:contentTypeDescription="Create a new document." ma:contentTypeScope="" ma:versionID="2eef04ce8a4287018bb0b3f1ed0e705e">
  <xsd:schema xmlns:xsd="http://www.w3.org/2001/XMLSchema" xmlns:xs="http://www.w3.org/2001/XMLSchema" xmlns:p="http://schemas.microsoft.com/office/2006/metadata/properties" xmlns:ns2="55d5ba2d-d6bd-475e-a428-1694b2561e4a" xmlns:ns3="ebd5dc7b-2e70-4cb1-978c-942d6e12c021" targetNamespace="http://schemas.microsoft.com/office/2006/metadata/properties" ma:root="true" ma:fieldsID="dfd8a0c0841070e1136aa22b5e61198d" ns2:_="" ns3:_="">
    <xsd:import namespace="55d5ba2d-d6bd-475e-a428-1694b2561e4a"/>
    <xsd:import namespace="ebd5dc7b-2e70-4cb1-978c-942d6e12c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5ba2d-d6bd-475e-a428-1694b2561e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5dc7b-2e70-4cb1-978c-942d6e12c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87866C-1927-4071-90A9-931AA75396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AC8041-95EB-4A78-BC91-28053CE8D426}">
  <ds:schemaRefs>
    <ds:schemaRef ds:uri="http://purl.org/dc/dcmitype/"/>
    <ds:schemaRef ds:uri="55d5ba2d-d6bd-475e-a428-1694b2561e4a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ebd5dc7b-2e70-4cb1-978c-942d6e12c021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CA726E-5047-4978-B77D-626C205949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d5ba2d-d6bd-475e-a428-1694b2561e4a"/>
    <ds:schemaRef ds:uri="ebd5dc7b-2e70-4cb1-978c-942d6e12c0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2028</Words>
  <Application>Microsoft Office PowerPoint</Application>
  <PresentationFormat>Widescreen</PresentationFormat>
  <Paragraphs>342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1_Office Theme</vt:lpstr>
      <vt:lpstr>Office Theme</vt:lpstr>
      <vt:lpstr>Nursing as Career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Routes into Nursing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Hertfordshire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Experience</dc:title>
  <dc:creator>Jacky Price</dc:creator>
  <cp:lastModifiedBy>Dean Gimblett</cp:lastModifiedBy>
  <cp:revision>18</cp:revision>
  <dcterms:created xsi:type="dcterms:W3CDTF">2018-12-07T07:58:04Z</dcterms:created>
  <dcterms:modified xsi:type="dcterms:W3CDTF">2019-09-02T11:28:19Z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0x0101001A92EFBA928BA645B41A20DCB3DCD26F</vt:lpwstr>
  </property>
  <property fmtid="{D5CDD505-2E9C-101B-9397-08002B2CF9AE}" pid="3" name="AuthorIds_UIVersion_7680">
    <vt:lpwstr>84</vt:lpwstr>
  </property>
  <property fmtid="{D5CDD505-2E9C-101B-9397-08002B2CF9AE}" pid="4" name="Order">
    <vt:r8>1087900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