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Lst>
  <p:notesMasterIdLst>
    <p:notesMasterId r:id="rId23"/>
  </p:notesMasterIdLst>
  <p:handoutMasterIdLst>
    <p:handoutMasterId r:id="rId24"/>
  </p:handoutMasterIdLst>
  <p:sldIdLst>
    <p:sldId id="2145707406" r:id="rId5"/>
    <p:sldId id="2145707491" r:id="rId6"/>
    <p:sldId id="2145707464" r:id="rId7"/>
    <p:sldId id="2145707360" r:id="rId8"/>
    <p:sldId id="2145707476" r:id="rId9"/>
    <p:sldId id="2145707490" r:id="rId10"/>
    <p:sldId id="2145707487" r:id="rId11"/>
    <p:sldId id="2145707488" r:id="rId12"/>
    <p:sldId id="2145707452" r:id="rId13"/>
    <p:sldId id="2145707459" r:id="rId14"/>
    <p:sldId id="2145707450" r:id="rId15"/>
    <p:sldId id="2145707484" r:id="rId16"/>
    <p:sldId id="2145707485" r:id="rId17"/>
    <p:sldId id="2145707461" r:id="rId18"/>
    <p:sldId id="2145707486" r:id="rId19"/>
    <p:sldId id="2145707478" r:id="rId20"/>
    <p:sldId id="2145707493" r:id="rId21"/>
    <p:sldId id="21457073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305034-7E08-9779-EAA4-8A83EE923E2A}" name="Emma Diggle" initials="ED" userId="S::Emma.Diggle@hee.nhs.uk::40655495-eead-4d4b-9f07-b9a4f19dc17b" providerId="AD"/>
  <p188:author id="{E536CB8D-0E39-4936-C631-81BD2646F4A3}" name="GADSBY, Andy (NHS ENGLAND - T1510)" initials="AG" userId="S::andy.gadsby@nhs.net::1055b620-6006-4015-93cc-b246e2422a0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B705"/>
    <a:srgbClr val="000C7E"/>
    <a:srgbClr val="000A6C"/>
    <a:srgbClr val="000C7A"/>
    <a:srgbClr val="012979"/>
    <a:srgbClr val="013191"/>
    <a:srgbClr val="012C81"/>
    <a:srgbClr val="020E80"/>
    <a:srgbClr val="002E82"/>
    <a:srgbClr val="002D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7FD092-CD27-10BD-5F4C-634932BD8BA4}" v="9" dt="2025-03-10T17:28:00.018"/>
    <p1510:client id="{26A7014E-B066-53F6-F360-6F745761376A}" v="3" dt="2025-03-11T16:18:37.122"/>
    <p1510:client id="{3C1FAEE6-3872-5C79-615C-773AA077EE67}" v="2" dt="2025-03-10T17:37:42.073"/>
    <p1510:client id="{8294175E-4175-051F-0944-52F881320C66}" v="8" dt="2025-03-10T17:26:26.440"/>
    <p1510:client id="{EB0CE98E-0371-4ADE-8DCF-970BDF70F341}" v="2" dt="2025-03-10T17:37:55.315"/>
    <p1510:client id="{F087007E-068C-6A7A-DF5E-0038C0C6A69B}" v="1" dt="2025-03-12T14:25:59.8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95763" autoAdjust="0"/>
  </p:normalViewPr>
  <p:slideViewPr>
    <p:cSldViewPr snapToGrid="0">
      <p:cViewPr varScale="1">
        <p:scale>
          <a:sx n="59" d="100"/>
          <a:sy n="59" d="100"/>
        </p:scale>
        <p:origin x="1072"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12/03/2025</a:t>
            </a:fld>
            <a:endParaRPr lang="en-GB"/>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12/03/2025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ICON Grid Boxes 4UP with Intro">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userDrawn="1"/>
        </p:nvSpPr>
        <p:spPr>
          <a:xfrm>
            <a:off x="4310428"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userDrawn="1"/>
        </p:nvSpPr>
        <p:spPr>
          <a:xfrm>
            <a:off x="8264591"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userDrawn="1"/>
        </p:nvSpPr>
        <p:spPr>
          <a:xfrm>
            <a:off x="8272154"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22" name="Straight Connector 21">
            <a:extLst>
              <a:ext uri="{FF2B5EF4-FFF2-40B4-BE49-F238E27FC236}">
                <a16:creationId xmlns:a16="http://schemas.microsoft.com/office/drawing/2014/main" id="{ED046538-6FA9-4F4C-86B3-9F8268B46A7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0" y="1285014"/>
            <a:ext cx="3564001" cy="4769711"/>
          </a:xfrm>
        </p:spPr>
        <p:txBody>
          <a:bodyPr/>
          <a:lstStyle>
            <a:lvl1pPr marL="0" indent="0">
              <a:buNone/>
              <a:defRPr sz="2200">
                <a:solidFill>
                  <a:schemeClr val="accent6"/>
                </a:solidFill>
              </a:defRPr>
            </a:lvl1pPr>
          </a:lstStyle>
          <a:p>
            <a:r>
              <a:rPr lang="en-GB"/>
              <a:t>Intro summary text goes here</a:t>
            </a:r>
          </a:p>
        </p:txBody>
      </p:sp>
      <p:pic>
        <p:nvPicPr>
          <p:cNvPr id="3" name="Picture 2">
            <a:extLst>
              <a:ext uri="{FF2B5EF4-FFF2-40B4-BE49-F238E27FC236}">
                <a16:creationId xmlns:a16="http://schemas.microsoft.com/office/drawing/2014/main" id="{7D55FB54-F5EA-C613-D5F4-F3C0063B3E26}"/>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81590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CON Grid boxes 5UP">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2370978"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8" name="Straight Connector 17">
            <a:extLst>
              <a:ext uri="{FF2B5EF4-FFF2-40B4-BE49-F238E27FC236}">
                <a16:creationId xmlns:a16="http://schemas.microsoft.com/office/drawing/2014/main" id="{44481822-0DD9-B249-90C1-3B1FE0FD98A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CCE6883-92E0-20E6-632B-52558F9DBE65}"/>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11681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CON Grid Boxes 6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74434"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31" name="Straight Connector 30">
            <a:extLst>
              <a:ext uri="{FF2B5EF4-FFF2-40B4-BE49-F238E27FC236}">
                <a16:creationId xmlns:a16="http://schemas.microsoft.com/office/drawing/2014/main" id="{BF036740-51BF-404A-B94A-164C9330AE62}"/>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78D1774-8975-89D5-1EA8-A68550359E2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0760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Grid Boxes, Titles 2UP +Intro ">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AEEEA08-1C49-6944-6F79-AABE5D4651A9}"/>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49"/>
            <a:ext cx="3564000" cy="3764374"/>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49"/>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0" y="1285014"/>
            <a:ext cx="3564001" cy="4769711"/>
          </a:xfrm>
        </p:spPr>
        <p:txBody>
          <a:bodyPr lIns="0" tIns="0" rIns="0" bIns="0"/>
          <a:lstStyle>
            <a:lvl1pPr marL="0" indent="0">
              <a:buNone/>
              <a:defRPr sz="2200"/>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796752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Grid boxes, Titles 6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74434"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4"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4"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34" name="Straight Connector 33">
            <a:extLst>
              <a:ext uri="{FF2B5EF4-FFF2-40B4-BE49-F238E27FC236}">
                <a16:creationId xmlns:a16="http://schemas.microsoft.com/office/drawing/2014/main" id="{F5C03302-9DA8-744E-AE94-FF1801AB2637}"/>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29B64CD-1CC9-E09E-D868-6F5395EB99F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83788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0"/>
            <a:ext cx="12192000" cy="6857999"/>
          </a:xfrm>
          <a:prstGeom prst="rect">
            <a:avLst/>
          </a:prstGeom>
        </p:spPr>
      </p:pic>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072D8FDB-A40F-9C14-5A8C-BCBBA006B64D}"/>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Data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8B9EEEB-4482-151C-3E4B-6DCA5DB975F7}"/>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7" name="Straight Connector 6">
            <a:extLst>
              <a:ext uri="{FF2B5EF4-FFF2-40B4-BE49-F238E27FC236}">
                <a16:creationId xmlns:a16="http://schemas.microsoft.com/office/drawing/2014/main" id="{82B5EE73-D618-9F44-829B-3E2FB3EF9E8B}"/>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BBF07FF-3CE1-3D71-B166-EE893EF0AEB7}"/>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368663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Data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4A03389-AFFC-D562-CFEA-903FB9952FA7}"/>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7" name="Straight Connector 6">
            <a:extLst>
              <a:ext uri="{FF2B5EF4-FFF2-40B4-BE49-F238E27FC236}">
                <a16:creationId xmlns:a16="http://schemas.microsoft.com/office/drawing/2014/main" id="{864D7BC1-63C2-8C4A-9DF2-1AD2DA1C73BA}"/>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84297CC-11A8-6F97-008D-CE9C34365A17}"/>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84022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156260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91440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24"/>
            <a:ext cx="4428148" cy="1200329"/>
          </a:xfrm>
          <a:prstGeom prst="rect">
            <a:avLst/>
          </a:prstGeom>
          <a:noFill/>
        </p:spPr>
        <p:txBody>
          <a:bodyPr wrap="square" rtlCol="0">
            <a:spAutoFit/>
          </a:bodyPr>
          <a:lstStyle/>
          <a:p>
            <a:r>
              <a:rPr lang="en-GB">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378345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112546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115316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4386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57332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12/03/2025</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817" r:id="rId1"/>
    <p:sldLayoutId id="2147483833" r:id="rId2"/>
    <p:sldLayoutId id="2147483834" r:id="rId3"/>
    <p:sldLayoutId id="2147483826" r:id="rId4"/>
    <p:sldLayoutId id="2147483931" r:id="rId5"/>
    <p:sldLayoutId id="2147483827" r:id="rId6"/>
    <p:sldLayoutId id="2147483818" r:id="rId7"/>
    <p:sldLayoutId id="2147483813" r:id="rId8"/>
    <p:sldLayoutId id="2147483814" r:id="rId9"/>
    <p:sldLayoutId id="2147483815" r:id="rId10"/>
    <p:sldLayoutId id="2147483794" r:id="rId11"/>
    <p:sldLayoutId id="2147483795" r:id="rId12"/>
    <p:sldLayoutId id="2147483796" r:id="rId13"/>
    <p:sldLayoutId id="2147483797" r:id="rId14"/>
    <p:sldLayoutId id="2147483801" r:id="rId15"/>
    <p:sldLayoutId id="2147483719" r:id="rId16"/>
    <p:sldLayoutId id="2147483941" r:id="rId17"/>
    <p:sldLayoutId id="2147483942" r:id="rId18"/>
    <p:sldLayoutId id="2147483943" r:id="rId19"/>
    <p:sldLayoutId id="2147483944" r:id="rId20"/>
    <p:sldLayoutId id="2147483938" r:id="rId21"/>
    <p:sldLayoutId id="2147483939" r:id="rId22"/>
    <p:sldLayoutId id="2147483933" r:id="rId23"/>
    <p:sldLayoutId id="2147483824" r:id="rId24"/>
    <p:sldLayoutId id="2147483926" r:id="rId25"/>
    <p:sldLayoutId id="2147483927" r:id="rId26"/>
    <p:sldLayoutId id="2147483929" r:id="rId27"/>
    <p:sldLayoutId id="2147483928" r:id="rId28"/>
    <p:sldLayoutId id="2147483930" r:id="rId29"/>
    <p:sldLayoutId id="2147483945" r:id="rId30"/>
    <p:sldLayoutId id="2147483924" r:id="rId31"/>
    <p:sldLayoutId id="2147483940" r:id="rId32"/>
    <p:sldLayoutId id="2147483810" r:id="rId33"/>
    <p:sldLayoutId id="2147483811" r:id="rId34"/>
    <p:sldLayoutId id="2147483934" r:id="rId35"/>
    <p:sldLayoutId id="2147483936" r:id="rId36"/>
    <p:sldLayoutId id="2147483937" r:id="rId37"/>
    <p:sldLayoutId id="2147483825" r:id="rId38"/>
    <p:sldLayoutId id="2147483935" r:id="rId39"/>
    <p:sldLayoutId id="2147483946"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6.pn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50.pn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xml"/><Relationship Id="rId5" Type="http://schemas.openxmlformats.org/officeDocument/2006/relationships/image" Target="../media/image52.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42.png"/><Relationship Id="rId2" Type="http://schemas.openxmlformats.org/officeDocument/2006/relationships/image" Target="../media/image59.png"/><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61.png"/></Relationships>
</file>

<file path=ppt/slides/_rels/slide1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hyperlink" Target="https://www.hee.nhs.uk/nets-202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0.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20.sv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5.svg"/><Relationship Id="rId11" Type="http://schemas.openxmlformats.org/officeDocument/2006/relationships/image" Target="../media/image19.png"/><Relationship Id="rId5" Type="http://schemas.openxmlformats.org/officeDocument/2006/relationships/image" Target="../media/image24.png"/><Relationship Id="rId15" Type="http://schemas.openxmlformats.org/officeDocument/2006/relationships/image" Target="../media/image32.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1.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4.xml"/><Relationship Id="rId5" Type="http://schemas.openxmlformats.org/officeDocument/2006/relationships/image" Target="../media/image36.sv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EDF283-1A0B-E2F7-F95A-D19D94706B1E}"/>
              </a:ext>
            </a:extLst>
          </p:cNvPr>
          <p:cNvSpPr>
            <a:spLocks noGrp="1"/>
          </p:cNvSpPr>
          <p:nvPr>
            <p:ph type="body" sz="quarter" idx="14"/>
          </p:nvPr>
        </p:nvSpPr>
        <p:spPr>
          <a:xfrm>
            <a:off x="872651" y="1503449"/>
            <a:ext cx="5685561" cy="1566322"/>
          </a:xfrm>
        </p:spPr>
        <p:txBody>
          <a:bodyPr/>
          <a:lstStyle/>
          <a:p>
            <a:r>
              <a:rPr lang="en-GB" dirty="0"/>
              <a:t>NETS 2024 Education Quality Data Tool </a:t>
            </a:r>
          </a:p>
        </p:txBody>
      </p:sp>
      <p:pic>
        <p:nvPicPr>
          <p:cNvPr id="2" name="Picture 1" descr="A screenshot of a survey&#10;&#10;AI-generated content may be incorrect.">
            <a:extLst>
              <a:ext uri="{FF2B5EF4-FFF2-40B4-BE49-F238E27FC236}">
                <a16:creationId xmlns:a16="http://schemas.microsoft.com/office/drawing/2014/main" id="{A7443444-6A81-E461-1BD2-CBD4552EA135}"/>
              </a:ext>
            </a:extLst>
          </p:cNvPr>
          <p:cNvPicPr>
            <a:picLocks noChangeAspect="1"/>
          </p:cNvPicPr>
          <p:nvPr/>
        </p:nvPicPr>
        <p:blipFill>
          <a:blip r:embed="rId2"/>
          <a:stretch>
            <a:fillRect/>
          </a:stretch>
        </p:blipFill>
        <p:spPr>
          <a:xfrm>
            <a:off x="6557493" y="3329079"/>
            <a:ext cx="5344733" cy="3000996"/>
          </a:xfrm>
          <a:prstGeom prst="rect">
            <a:avLst/>
          </a:prstGeom>
        </p:spPr>
      </p:pic>
      <p:sp>
        <p:nvSpPr>
          <p:cNvPr id="4" name="TextBox 1">
            <a:extLst>
              <a:ext uri="{FF2B5EF4-FFF2-40B4-BE49-F238E27FC236}">
                <a16:creationId xmlns:a16="http://schemas.microsoft.com/office/drawing/2014/main" id="{9D7D9A00-7674-E0A0-6652-9F7F2E2D4EE3}"/>
              </a:ext>
            </a:extLst>
          </p:cNvPr>
          <p:cNvSpPr txBox="1"/>
          <p:nvPr/>
        </p:nvSpPr>
        <p:spPr>
          <a:xfrm>
            <a:off x="872651" y="226142"/>
            <a:ext cx="3384260"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t>Publication reference: PRN01820_i</a:t>
            </a:r>
          </a:p>
        </p:txBody>
      </p:sp>
    </p:spTree>
    <p:extLst>
      <p:ext uri="{BB962C8B-B14F-4D97-AF65-F5344CB8AC3E}">
        <p14:creationId xmlns:p14="http://schemas.microsoft.com/office/powerpoint/2010/main" val="318723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12CAC-3663-2FF7-EFDA-5C9F987599E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DC2DE1D-FCCC-BB82-5D74-40E7E4F23A76}"/>
              </a:ext>
            </a:extLst>
          </p:cNvPr>
          <p:cNvSpPr>
            <a:spLocks noGrp="1"/>
          </p:cNvSpPr>
          <p:nvPr>
            <p:ph type="title"/>
          </p:nvPr>
        </p:nvSpPr>
        <p:spPr/>
        <p:txBody>
          <a:bodyPr/>
          <a:lstStyle/>
          <a:p>
            <a:r>
              <a:rPr lang="en-GB" dirty="0"/>
              <a:t>Indicators: NEW Region and ICB Page</a:t>
            </a:r>
          </a:p>
        </p:txBody>
      </p:sp>
      <p:sp>
        <p:nvSpPr>
          <p:cNvPr id="6" name="Text Placeholder 2">
            <a:extLst>
              <a:ext uri="{FF2B5EF4-FFF2-40B4-BE49-F238E27FC236}">
                <a16:creationId xmlns:a16="http://schemas.microsoft.com/office/drawing/2014/main" id="{099C6822-E9F0-5883-F531-A42E20DCC25D}"/>
              </a:ext>
            </a:extLst>
          </p:cNvPr>
          <p:cNvSpPr>
            <a:spLocks noGrp="1"/>
          </p:cNvSpPr>
          <p:nvPr/>
        </p:nvSpPr>
        <p:spPr>
          <a:xfrm>
            <a:off x="493919" y="3429000"/>
            <a:ext cx="4063800" cy="2466975"/>
          </a:xfrm>
          <a:prstGeom prst="rect">
            <a:avLst/>
          </a:prstGeom>
        </p:spPr>
        <p:txBody>
          <a:bodyPr vert="horz" lIns="0" tIns="0" rIns="0" bIns="0" numCol="1" rtlCol="0" anchor="t">
            <a:noAutofit/>
          </a:bodyPr>
          <a:lstStyle>
            <a:lvl1pPr marL="0" indent="0" algn="l" defTabSz="914400" rtl="0" eaLnBrk="1" latinLnBrk="0" hangingPunct="1">
              <a:lnSpc>
                <a:spcPct val="100000"/>
              </a:lnSpc>
              <a:spcBef>
                <a:spcPts val="0"/>
              </a:spcBef>
              <a:spcAft>
                <a:spcPts val="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600" b="0" dirty="0"/>
          </a:p>
          <a:p>
            <a:r>
              <a:rPr lang="en-GB" sz="1600" b="0" dirty="0"/>
              <a:t>A new region page has been developed for the 2024 education quality data tool which enables users to view high level NETS results at national regional and ICB level. </a:t>
            </a:r>
          </a:p>
          <a:p>
            <a:endParaRPr lang="en-GB" sz="1600" b="0" dirty="0">
              <a:cs typeface="Arial"/>
            </a:endParaRPr>
          </a:p>
          <a:p>
            <a:r>
              <a:rPr lang="en-GB" sz="1600" b="0" dirty="0">
                <a:cs typeface="Arial"/>
              </a:rPr>
              <a:t>No additional filters are available on this page. To view results by organisation, profession or specialism/subject please navigate to the additional pages. </a:t>
            </a:r>
            <a:endParaRPr lang="en-GB" sz="1600" dirty="0"/>
          </a:p>
          <a:p>
            <a:endParaRPr lang="en-GB" sz="1600" b="0" dirty="0"/>
          </a:p>
          <a:p>
            <a:endParaRPr lang="en-GB" sz="1400" b="0" dirty="0"/>
          </a:p>
          <a:p>
            <a:endParaRPr lang="en-GB" sz="1400" b="0" dirty="0"/>
          </a:p>
          <a:p>
            <a:endParaRPr lang="en-GB" sz="1400" b="0" dirty="0"/>
          </a:p>
        </p:txBody>
      </p:sp>
      <p:pic>
        <p:nvPicPr>
          <p:cNvPr id="8" name="Picture 7">
            <a:extLst>
              <a:ext uri="{FF2B5EF4-FFF2-40B4-BE49-F238E27FC236}">
                <a16:creationId xmlns:a16="http://schemas.microsoft.com/office/drawing/2014/main" id="{44A7D0DB-946B-7EBD-6815-10D599F820E4}"/>
              </a:ext>
            </a:extLst>
          </p:cNvPr>
          <p:cNvPicPr>
            <a:picLocks noChangeAspect="1"/>
          </p:cNvPicPr>
          <p:nvPr/>
        </p:nvPicPr>
        <p:blipFill>
          <a:blip r:embed="rId2"/>
          <a:stretch>
            <a:fillRect/>
          </a:stretch>
        </p:blipFill>
        <p:spPr>
          <a:xfrm>
            <a:off x="468412" y="1139667"/>
            <a:ext cx="11255175" cy="936980"/>
          </a:xfrm>
          <a:prstGeom prst="rect">
            <a:avLst/>
          </a:prstGeom>
          <a:ln w="38100">
            <a:solidFill>
              <a:schemeClr val="accent1"/>
            </a:solidFill>
          </a:ln>
        </p:spPr>
      </p:pic>
      <p:pic>
        <p:nvPicPr>
          <p:cNvPr id="12" name="Picture 11">
            <a:extLst>
              <a:ext uri="{FF2B5EF4-FFF2-40B4-BE49-F238E27FC236}">
                <a16:creationId xmlns:a16="http://schemas.microsoft.com/office/drawing/2014/main" id="{18E6D04E-C744-89D6-83E4-1EF86020F1FD}"/>
              </a:ext>
            </a:extLst>
          </p:cNvPr>
          <p:cNvPicPr>
            <a:picLocks noChangeAspect="1"/>
          </p:cNvPicPr>
          <p:nvPr/>
        </p:nvPicPr>
        <p:blipFill>
          <a:blip r:embed="rId3"/>
          <a:stretch>
            <a:fillRect/>
          </a:stretch>
        </p:blipFill>
        <p:spPr>
          <a:xfrm>
            <a:off x="4806804" y="2276386"/>
            <a:ext cx="6925674" cy="3819614"/>
          </a:xfrm>
          <a:prstGeom prst="rect">
            <a:avLst/>
          </a:prstGeom>
          <a:ln w="38100">
            <a:solidFill>
              <a:schemeClr val="accent1"/>
            </a:solidFill>
          </a:ln>
          <a:effectLst>
            <a:outerShdw blurRad="292100" dist="139700" dir="2700000" algn="tl" rotWithShape="0">
              <a:srgbClr val="333333">
                <a:alpha val="65000"/>
              </a:srgbClr>
            </a:outerShdw>
          </a:effectLst>
        </p:spPr>
      </p:pic>
      <p:sp>
        <p:nvSpPr>
          <p:cNvPr id="13" name="Rectangle: Top Corners Rounded 12">
            <a:extLst>
              <a:ext uri="{FF2B5EF4-FFF2-40B4-BE49-F238E27FC236}">
                <a16:creationId xmlns:a16="http://schemas.microsoft.com/office/drawing/2014/main" id="{CCBE1088-C660-01A8-0B6D-27DA6B5FE569}"/>
              </a:ext>
            </a:extLst>
          </p:cNvPr>
          <p:cNvSpPr/>
          <p:nvPr/>
        </p:nvSpPr>
        <p:spPr>
          <a:xfrm>
            <a:off x="432000" y="2359184"/>
            <a:ext cx="4159065" cy="934664"/>
          </a:xfrm>
          <a:prstGeom prst="round2Same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600" dirty="0">
                <a:solidFill>
                  <a:schemeClr val="accent6"/>
                </a:solidFill>
              </a:rPr>
              <a:t>Please ‘click’ the region you wish to view, and the bottom screen will display the ICB results for the selected region.</a:t>
            </a:r>
          </a:p>
        </p:txBody>
      </p:sp>
      <p:cxnSp>
        <p:nvCxnSpPr>
          <p:cNvPr id="14" name="Straight Arrow Connector 13">
            <a:extLst>
              <a:ext uri="{FF2B5EF4-FFF2-40B4-BE49-F238E27FC236}">
                <a16:creationId xmlns:a16="http://schemas.microsoft.com/office/drawing/2014/main" id="{0AA5143C-EBAA-BB92-DC6E-191C3F2C010D}"/>
              </a:ext>
            </a:extLst>
          </p:cNvPr>
          <p:cNvCxnSpPr>
            <a:cxnSpLocks/>
          </p:cNvCxnSpPr>
          <p:nvPr/>
        </p:nvCxnSpPr>
        <p:spPr>
          <a:xfrm>
            <a:off x="3429000" y="3138645"/>
            <a:ext cx="1504950" cy="660604"/>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95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70FDC-4BA7-715B-DC6E-37467EAFE1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24F92D6-65B0-2AD5-8B12-63683E1E3D34}"/>
              </a:ext>
            </a:extLst>
          </p:cNvPr>
          <p:cNvSpPr>
            <a:spLocks noGrp="1"/>
          </p:cNvSpPr>
          <p:nvPr>
            <p:ph type="title"/>
          </p:nvPr>
        </p:nvSpPr>
        <p:spPr/>
        <p:txBody>
          <a:bodyPr/>
          <a:lstStyle/>
          <a:p>
            <a:r>
              <a:rPr lang="en-GB" dirty="0"/>
              <a:t>Indicators: Organisation level data</a:t>
            </a:r>
          </a:p>
        </p:txBody>
      </p:sp>
      <p:sp>
        <p:nvSpPr>
          <p:cNvPr id="5" name="Text Placeholder 2">
            <a:extLst>
              <a:ext uri="{FF2B5EF4-FFF2-40B4-BE49-F238E27FC236}">
                <a16:creationId xmlns:a16="http://schemas.microsoft.com/office/drawing/2014/main" id="{6FBCAEED-DD21-282B-038C-CA5DFA00B53F}"/>
              </a:ext>
            </a:extLst>
          </p:cNvPr>
          <p:cNvSpPr>
            <a:spLocks noGrp="1"/>
          </p:cNvSpPr>
          <p:nvPr/>
        </p:nvSpPr>
        <p:spPr>
          <a:xfrm>
            <a:off x="429088" y="2746416"/>
            <a:ext cx="3979010" cy="3033372"/>
          </a:xfrm>
          <a:prstGeom prst="rect">
            <a:avLst/>
          </a:prstGeom>
        </p:spPr>
        <p:txBody>
          <a:bodyPr vert="horz" lIns="0" tIns="0" rIns="0" bIns="0" numCol="1" rtlCol="0" anchor="t">
            <a:noAutofit/>
          </a:bodyPr>
          <a:lstStyle>
            <a:lvl1pPr marL="0" indent="0" algn="l" defTabSz="914400" rtl="0" eaLnBrk="1" latinLnBrk="0" hangingPunct="1">
              <a:lnSpc>
                <a:spcPct val="100000"/>
              </a:lnSpc>
              <a:spcBef>
                <a:spcPts val="0"/>
              </a:spcBef>
              <a:spcAft>
                <a:spcPts val="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0" dirty="0"/>
              <a:t>This organisation view page was introduced in the education quality data tool in 2023. </a:t>
            </a:r>
          </a:p>
          <a:p>
            <a:endParaRPr lang="en-GB" sz="1600" b="0" dirty="0"/>
          </a:p>
          <a:p>
            <a:r>
              <a:rPr lang="en-GB" sz="1600" b="0" dirty="0"/>
              <a:t>This page enables users to view high level NETS results at organisational level for each indictor.</a:t>
            </a:r>
          </a:p>
          <a:p>
            <a:endParaRPr lang="en-GB" sz="1600" b="0" dirty="0">
              <a:cs typeface="Arial" panose="020B0604020202020204"/>
            </a:endParaRPr>
          </a:p>
          <a:p>
            <a:r>
              <a:rPr lang="en-GB" sz="1600" b="0" dirty="0">
                <a:cs typeface="Arial" panose="020B0604020202020204"/>
              </a:rPr>
              <a:t>Use the open filter button                           to filter/search by region, ICB/system, organisation and higher education institution. </a:t>
            </a:r>
          </a:p>
          <a:p>
            <a:endParaRPr lang="en-GB" sz="1600" b="0" dirty="0"/>
          </a:p>
          <a:p>
            <a:r>
              <a:rPr lang="en-GB" sz="1600" b="0" dirty="0"/>
              <a:t>Benchmarking is applied at ‘all learners’ level.</a:t>
            </a:r>
          </a:p>
          <a:p>
            <a:endParaRPr lang="en-GB" sz="1400" b="0" dirty="0"/>
          </a:p>
          <a:p>
            <a:endParaRPr lang="en-GB" sz="1400" b="0" dirty="0"/>
          </a:p>
          <a:p>
            <a:endParaRPr lang="en-GB" sz="1400" b="0" dirty="0"/>
          </a:p>
        </p:txBody>
      </p:sp>
      <p:pic>
        <p:nvPicPr>
          <p:cNvPr id="3076" name="Picture 4">
            <a:extLst>
              <a:ext uri="{FF2B5EF4-FFF2-40B4-BE49-F238E27FC236}">
                <a16:creationId xmlns:a16="http://schemas.microsoft.com/office/drawing/2014/main" id="{D9E97DB4-46F4-A65B-70F3-56595082AC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1546" y="2281546"/>
            <a:ext cx="7071696" cy="3807837"/>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7239FE19-0723-01B2-070B-CD61507083F1}"/>
              </a:ext>
            </a:extLst>
          </p:cNvPr>
          <p:cNvPicPr>
            <a:picLocks noChangeAspect="1"/>
          </p:cNvPicPr>
          <p:nvPr/>
        </p:nvPicPr>
        <p:blipFill>
          <a:blip r:embed="rId3"/>
          <a:stretch>
            <a:fillRect/>
          </a:stretch>
        </p:blipFill>
        <p:spPr>
          <a:xfrm>
            <a:off x="429088" y="1218188"/>
            <a:ext cx="11404154" cy="891451"/>
          </a:xfrm>
          <a:prstGeom prst="rect">
            <a:avLst/>
          </a:prstGeom>
          <a:ln w="38100">
            <a:solidFill>
              <a:schemeClr val="accent1"/>
            </a:solidFill>
          </a:ln>
        </p:spPr>
      </p:pic>
      <p:pic>
        <p:nvPicPr>
          <p:cNvPr id="20" name="Picture 19">
            <a:extLst>
              <a:ext uri="{FF2B5EF4-FFF2-40B4-BE49-F238E27FC236}">
                <a16:creationId xmlns:a16="http://schemas.microsoft.com/office/drawing/2014/main" id="{37E006D9-2C0E-3739-E070-420B6A21150A}"/>
              </a:ext>
            </a:extLst>
          </p:cNvPr>
          <p:cNvPicPr>
            <a:picLocks noChangeAspect="1"/>
          </p:cNvPicPr>
          <p:nvPr/>
        </p:nvPicPr>
        <p:blipFill>
          <a:blip r:embed="rId4"/>
          <a:stretch>
            <a:fillRect/>
          </a:stretch>
        </p:blipFill>
        <p:spPr>
          <a:xfrm>
            <a:off x="2781211" y="4442604"/>
            <a:ext cx="1242664" cy="240766"/>
          </a:xfrm>
          <a:prstGeom prst="rect">
            <a:avLst/>
          </a:prstGeom>
          <a:ln>
            <a:solidFill>
              <a:schemeClr val="accent1"/>
            </a:solidFill>
          </a:ln>
        </p:spPr>
      </p:pic>
    </p:spTree>
    <p:extLst>
      <p:ext uri="{BB962C8B-B14F-4D97-AF65-F5344CB8AC3E}">
        <p14:creationId xmlns:p14="http://schemas.microsoft.com/office/powerpoint/2010/main" val="128967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557D5-C75C-F6DD-CA3B-8B06E846517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B57B9C-C53F-BB86-8A3F-0E888AF36C62}"/>
              </a:ext>
            </a:extLst>
          </p:cNvPr>
          <p:cNvSpPr>
            <a:spLocks noGrp="1"/>
          </p:cNvSpPr>
          <p:nvPr>
            <p:ph type="title"/>
          </p:nvPr>
        </p:nvSpPr>
        <p:spPr/>
        <p:txBody>
          <a:bodyPr/>
          <a:lstStyle/>
          <a:p>
            <a:r>
              <a:rPr lang="en-GB" dirty="0"/>
              <a:t>Professional Group views of the data</a:t>
            </a:r>
          </a:p>
        </p:txBody>
      </p:sp>
      <p:sp>
        <p:nvSpPr>
          <p:cNvPr id="5" name="Text Placeholder 2">
            <a:extLst>
              <a:ext uri="{FF2B5EF4-FFF2-40B4-BE49-F238E27FC236}">
                <a16:creationId xmlns:a16="http://schemas.microsoft.com/office/drawing/2014/main" id="{E0CDCEF1-EE48-024D-02F9-2CA2564715E2}"/>
              </a:ext>
            </a:extLst>
          </p:cNvPr>
          <p:cNvSpPr>
            <a:spLocks noGrp="1"/>
          </p:cNvSpPr>
          <p:nvPr/>
        </p:nvSpPr>
        <p:spPr>
          <a:xfrm>
            <a:off x="4348480" y="2340978"/>
            <a:ext cx="7577074" cy="4085022"/>
          </a:xfrm>
          <a:prstGeom prst="rect">
            <a:avLst/>
          </a:prstGeom>
        </p:spPr>
        <p:txBody>
          <a:bodyPr vert="horz" lIns="0" tIns="0" rIns="0" bIns="0" numCol="1" rtlCol="0" anchor="t">
            <a:noAutofit/>
          </a:bodyPr>
          <a:lstStyle>
            <a:lvl1pPr marL="0" indent="0" algn="l" defTabSz="914400" rtl="0" eaLnBrk="1" latinLnBrk="0" hangingPunct="1">
              <a:lnSpc>
                <a:spcPct val="100000"/>
              </a:lnSpc>
              <a:spcBef>
                <a:spcPts val="0"/>
              </a:spcBef>
              <a:spcAft>
                <a:spcPts val="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0" dirty="0"/>
              <a:t>This we have introduced new ways to view results linked to professional groups. </a:t>
            </a:r>
            <a:endParaRPr lang="en-US" sz="1600" dirty="0">
              <a:cs typeface="Arial"/>
            </a:endParaRPr>
          </a:p>
          <a:p>
            <a:endParaRPr lang="en-GB" sz="1600" b="0" dirty="0">
              <a:cs typeface="Arial"/>
            </a:endParaRPr>
          </a:p>
          <a:p>
            <a:r>
              <a:rPr lang="en-GB" sz="1600" b="0" dirty="0"/>
              <a:t>Users can navigate through three pages to view results by… </a:t>
            </a:r>
            <a:endParaRPr lang="en-GB" sz="1600" dirty="0">
              <a:cs typeface="Arial"/>
            </a:endParaRPr>
          </a:p>
          <a:p>
            <a:r>
              <a:rPr lang="en-GB" sz="1600" b="0" dirty="0"/>
              <a:t>… profession at national and regional level </a:t>
            </a:r>
            <a:endParaRPr lang="en-GB" sz="1600" dirty="0">
              <a:cs typeface="Arial"/>
            </a:endParaRPr>
          </a:p>
          <a:p>
            <a:r>
              <a:rPr lang="en-GB" sz="1600" b="0" dirty="0"/>
              <a:t>… profession at organisation level </a:t>
            </a:r>
            <a:endParaRPr lang="en-GB" sz="1600" dirty="0">
              <a:cs typeface="Arial" panose="020B0604020202020204"/>
            </a:endParaRPr>
          </a:p>
          <a:p>
            <a:r>
              <a:rPr lang="en-GB" sz="1600" b="0" dirty="0"/>
              <a:t>… profession at site level</a:t>
            </a:r>
            <a:endParaRPr lang="en-GB" sz="1600" b="0" dirty="0">
              <a:cs typeface="Arial"/>
            </a:endParaRPr>
          </a:p>
          <a:p>
            <a:endParaRPr lang="en-GB" sz="1600" b="0" dirty="0">
              <a:cs typeface="Arial"/>
            </a:endParaRPr>
          </a:p>
          <a:p>
            <a:r>
              <a:rPr lang="en-GB" sz="1600" b="0" dirty="0"/>
              <a:t>‘Click’ professional group’ to view the pages available, then simply click on the page you wish to view.  </a:t>
            </a:r>
            <a:endParaRPr lang="en-GB" sz="1600" b="0" dirty="0">
              <a:cs typeface="Arial"/>
            </a:endParaRPr>
          </a:p>
          <a:p>
            <a:endParaRPr lang="en-GB" sz="1600" b="0" dirty="0">
              <a:cs typeface="Arial"/>
            </a:endParaRPr>
          </a:p>
          <a:p>
            <a:r>
              <a:rPr lang="en-GB" sz="1600" b="0" dirty="0">
                <a:cs typeface="Arial"/>
              </a:rPr>
              <a:t>Use the open filter button                        to filter/search by region, ICB/system, professional group organisation and higher education institution. For the site page you can also filter/search by site. </a:t>
            </a:r>
          </a:p>
          <a:p>
            <a:endParaRPr lang="en-GB" sz="1600" b="0" dirty="0">
              <a:cs typeface="Arial"/>
            </a:endParaRPr>
          </a:p>
          <a:p>
            <a:r>
              <a:rPr lang="en-GB" sz="1600" b="0" dirty="0"/>
              <a:t>Benchmarking for the organisation and site pages is applied at ‘all learners’ level.</a:t>
            </a:r>
            <a:endParaRPr lang="en-GB" sz="1600" b="0" dirty="0">
              <a:cs typeface="Arial"/>
            </a:endParaRPr>
          </a:p>
          <a:p>
            <a:endParaRPr lang="en-GB" sz="1400" b="0" dirty="0"/>
          </a:p>
          <a:p>
            <a:endParaRPr lang="en-GB" sz="1400" b="0" dirty="0"/>
          </a:p>
          <a:p>
            <a:endParaRPr lang="en-GB" sz="1400" b="0" dirty="0"/>
          </a:p>
        </p:txBody>
      </p:sp>
      <p:pic>
        <p:nvPicPr>
          <p:cNvPr id="3" name="Picture 2" descr="A close-up of a sign&#10;&#10;AI-generated content may be incorrect.">
            <a:extLst>
              <a:ext uri="{FF2B5EF4-FFF2-40B4-BE49-F238E27FC236}">
                <a16:creationId xmlns:a16="http://schemas.microsoft.com/office/drawing/2014/main" id="{6415D2B5-41A7-45C3-1537-100433AE5F95}"/>
              </a:ext>
            </a:extLst>
          </p:cNvPr>
          <p:cNvPicPr>
            <a:picLocks noChangeAspect="1"/>
          </p:cNvPicPr>
          <p:nvPr/>
        </p:nvPicPr>
        <p:blipFill>
          <a:blip r:embed="rId2"/>
          <a:srcRect r="20652" b="-1235"/>
          <a:stretch/>
        </p:blipFill>
        <p:spPr>
          <a:xfrm>
            <a:off x="433917" y="1123923"/>
            <a:ext cx="9673175" cy="874316"/>
          </a:xfrm>
          <a:prstGeom prst="rect">
            <a:avLst/>
          </a:prstGeom>
          <a:ln w="38100">
            <a:solidFill>
              <a:schemeClr val="accent1"/>
            </a:solidFill>
          </a:ln>
        </p:spPr>
      </p:pic>
      <p:pic>
        <p:nvPicPr>
          <p:cNvPr id="7" name="Picture 6" descr="A white and blue rectangular frame with black text&#10;&#10;AI-generated content may be incorrect.">
            <a:extLst>
              <a:ext uri="{FF2B5EF4-FFF2-40B4-BE49-F238E27FC236}">
                <a16:creationId xmlns:a16="http://schemas.microsoft.com/office/drawing/2014/main" id="{91AD70BD-E7B3-49C3-A9A7-43EC7CBCC8A5}"/>
              </a:ext>
            </a:extLst>
          </p:cNvPr>
          <p:cNvPicPr>
            <a:picLocks noChangeAspect="1"/>
          </p:cNvPicPr>
          <p:nvPr/>
        </p:nvPicPr>
        <p:blipFill>
          <a:blip r:embed="rId3"/>
          <a:srcRect l="2854" t="3422" r="2639" b="3325"/>
          <a:stretch/>
        </p:blipFill>
        <p:spPr>
          <a:xfrm>
            <a:off x="10259314" y="573286"/>
            <a:ext cx="1737360" cy="1447800"/>
          </a:xfrm>
          <a:prstGeom prst="rect">
            <a:avLst/>
          </a:prstGeom>
          <a:ln w="38100">
            <a:solidFill>
              <a:schemeClr val="accent1"/>
            </a:solidFill>
          </a:ln>
        </p:spPr>
      </p:pic>
      <p:pic>
        <p:nvPicPr>
          <p:cNvPr id="10" name="Picture 9">
            <a:extLst>
              <a:ext uri="{FF2B5EF4-FFF2-40B4-BE49-F238E27FC236}">
                <a16:creationId xmlns:a16="http://schemas.microsoft.com/office/drawing/2014/main" id="{F7055536-66B2-3772-122E-D45EC1301C1D}"/>
              </a:ext>
            </a:extLst>
          </p:cNvPr>
          <p:cNvPicPr>
            <a:picLocks noChangeAspect="1"/>
          </p:cNvPicPr>
          <p:nvPr/>
        </p:nvPicPr>
        <p:blipFill>
          <a:blip r:embed="rId4"/>
          <a:stretch>
            <a:fillRect/>
          </a:stretch>
        </p:blipFill>
        <p:spPr>
          <a:xfrm>
            <a:off x="431999" y="2192541"/>
            <a:ext cx="3619735" cy="1905124"/>
          </a:xfrm>
          <a:prstGeom prst="rect">
            <a:avLst/>
          </a:prstGeom>
          <a:ln w="38100">
            <a:solidFill>
              <a:schemeClr val="accent1"/>
            </a:solid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FF53DC0F-2D90-E94B-1744-6FCD862249D1}"/>
              </a:ext>
            </a:extLst>
          </p:cNvPr>
          <p:cNvPicPr>
            <a:picLocks noChangeAspect="1"/>
          </p:cNvPicPr>
          <p:nvPr/>
        </p:nvPicPr>
        <p:blipFill>
          <a:blip r:embed="rId5"/>
          <a:stretch>
            <a:fillRect/>
          </a:stretch>
        </p:blipFill>
        <p:spPr>
          <a:xfrm>
            <a:off x="431999" y="4291967"/>
            <a:ext cx="3619734" cy="1888227"/>
          </a:xfrm>
          <a:prstGeom prst="rect">
            <a:avLst/>
          </a:prstGeom>
          <a:ln w="38100">
            <a:solidFill>
              <a:schemeClr val="accent1"/>
            </a:solid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5DF24C0F-343D-6BEB-17FF-F8451A007770}"/>
              </a:ext>
            </a:extLst>
          </p:cNvPr>
          <p:cNvPicPr>
            <a:picLocks noChangeAspect="1"/>
          </p:cNvPicPr>
          <p:nvPr/>
        </p:nvPicPr>
        <p:blipFill>
          <a:blip r:embed="rId6"/>
          <a:stretch>
            <a:fillRect/>
          </a:stretch>
        </p:blipFill>
        <p:spPr>
          <a:xfrm>
            <a:off x="6666276" y="4779034"/>
            <a:ext cx="1242664" cy="240766"/>
          </a:xfrm>
          <a:prstGeom prst="rect">
            <a:avLst/>
          </a:prstGeom>
          <a:ln>
            <a:solidFill>
              <a:schemeClr val="accent1"/>
            </a:solidFill>
          </a:ln>
        </p:spPr>
      </p:pic>
    </p:spTree>
    <p:extLst>
      <p:ext uri="{BB962C8B-B14F-4D97-AF65-F5344CB8AC3E}">
        <p14:creationId xmlns:p14="http://schemas.microsoft.com/office/powerpoint/2010/main" val="276285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B9863-7B38-F12D-F546-FEF57B8BE1B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4C80ABA-B1E3-C094-85DF-B4A7DBD80D5D}"/>
              </a:ext>
            </a:extLst>
          </p:cNvPr>
          <p:cNvSpPr>
            <a:spLocks noGrp="1"/>
          </p:cNvSpPr>
          <p:nvPr>
            <p:ph type="title"/>
          </p:nvPr>
        </p:nvSpPr>
        <p:spPr/>
        <p:txBody>
          <a:bodyPr/>
          <a:lstStyle/>
          <a:p>
            <a:r>
              <a:rPr lang="en-GB" dirty="0"/>
              <a:t>Subject / Specialism views of the data</a:t>
            </a:r>
          </a:p>
        </p:txBody>
      </p:sp>
      <p:sp>
        <p:nvSpPr>
          <p:cNvPr id="5" name="Text Placeholder 2">
            <a:extLst>
              <a:ext uri="{FF2B5EF4-FFF2-40B4-BE49-F238E27FC236}">
                <a16:creationId xmlns:a16="http://schemas.microsoft.com/office/drawing/2014/main" id="{201CCC62-BA92-6FF3-6778-45BFD351CE61}"/>
              </a:ext>
            </a:extLst>
          </p:cNvPr>
          <p:cNvSpPr>
            <a:spLocks noGrp="1"/>
          </p:cNvSpPr>
          <p:nvPr/>
        </p:nvSpPr>
        <p:spPr>
          <a:xfrm>
            <a:off x="4267201" y="2206644"/>
            <a:ext cx="7568954" cy="3313918"/>
          </a:xfrm>
          <a:prstGeom prst="rect">
            <a:avLst/>
          </a:prstGeom>
        </p:spPr>
        <p:txBody>
          <a:bodyPr vert="horz" lIns="0" tIns="0" rIns="0" bIns="0" numCol="1" rtlCol="0" anchor="t">
            <a:noAutofit/>
          </a:bodyPr>
          <a:lstStyle>
            <a:lvl1pPr marL="0" indent="0" algn="l" defTabSz="914400" rtl="0" eaLnBrk="1" latinLnBrk="0" hangingPunct="1">
              <a:lnSpc>
                <a:spcPct val="100000"/>
              </a:lnSpc>
              <a:spcBef>
                <a:spcPts val="0"/>
              </a:spcBef>
              <a:spcAft>
                <a:spcPts val="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0" dirty="0"/>
              <a:t>This year we have introduced new ways to view results linked to subject and or specialism.  </a:t>
            </a:r>
            <a:endParaRPr lang="en-US" sz="1600" dirty="0"/>
          </a:p>
          <a:p>
            <a:endParaRPr lang="en-GB" sz="1600" b="0" dirty="0"/>
          </a:p>
          <a:p>
            <a:r>
              <a:rPr lang="en-GB" sz="1600" b="0" dirty="0"/>
              <a:t>Users can navigate through three pages to view results by… </a:t>
            </a:r>
          </a:p>
          <a:p>
            <a:r>
              <a:rPr lang="en-GB" sz="1600" b="0" dirty="0"/>
              <a:t>… subject/specialism at national and regional level</a:t>
            </a:r>
            <a:endParaRPr lang="en-GB" sz="1600" dirty="0"/>
          </a:p>
          <a:p>
            <a:r>
              <a:rPr lang="en-GB" sz="1600" b="0" dirty="0"/>
              <a:t>… subject/specialism at organisation level  </a:t>
            </a:r>
            <a:endParaRPr lang="en-GB" sz="1600" dirty="0"/>
          </a:p>
          <a:p>
            <a:r>
              <a:rPr lang="en-GB" sz="1600" b="0" dirty="0"/>
              <a:t>… subject/specialism at site level</a:t>
            </a:r>
            <a:endParaRPr lang="en-GB" sz="1600" dirty="0">
              <a:cs typeface="Arial"/>
            </a:endParaRPr>
          </a:p>
          <a:p>
            <a:endParaRPr lang="en-GB" sz="1600" b="0" dirty="0"/>
          </a:p>
          <a:p>
            <a:r>
              <a:rPr lang="en-GB" sz="1600" b="0" dirty="0"/>
              <a:t>‘Click’ subject/specialism’ to view the pages available, then simply click on the page you wish to view.  </a:t>
            </a:r>
          </a:p>
          <a:p>
            <a:endParaRPr lang="en-GB" sz="1600" b="0" dirty="0"/>
          </a:p>
          <a:p>
            <a:r>
              <a:rPr lang="en-GB" sz="1600" b="0" dirty="0">
                <a:cs typeface="Arial"/>
              </a:rPr>
              <a:t>Use the open filter button                       to filter/search by region, ICB/system, professional group, subject, organisation and higher education institution. For the site page you can also filter/search by site. </a:t>
            </a:r>
          </a:p>
          <a:p>
            <a:endParaRPr lang="en-GB" sz="1600" b="0" dirty="0"/>
          </a:p>
          <a:p>
            <a:r>
              <a:rPr lang="en-GB" sz="1600" b="0" dirty="0"/>
              <a:t>Benchmarking for organisation and site pages is applied at subject/specialism level.</a:t>
            </a:r>
            <a:endParaRPr lang="en-GB" sz="1600" b="0" dirty="0">
              <a:cs typeface="Arial"/>
            </a:endParaRPr>
          </a:p>
          <a:p>
            <a:endParaRPr lang="en-GB" sz="1600" b="0" dirty="0"/>
          </a:p>
          <a:p>
            <a:endParaRPr lang="en-GB" sz="1600" b="0" dirty="0"/>
          </a:p>
          <a:p>
            <a:endParaRPr lang="en-GB" sz="1600" b="0" dirty="0"/>
          </a:p>
        </p:txBody>
      </p:sp>
      <p:pic>
        <p:nvPicPr>
          <p:cNvPr id="3" name="Picture 2">
            <a:extLst>
              <a:ext uri="{FF2B5EF4-FFF2-40B4-BE49-F238E27FC236}">
                <a16:creationId xmlns:a16="http://schemas.microsoft.com/office/drawing/2014/main" id="{F504E660-3BDE-80F6-B232-1D6657FEABC4}"/>
              </a:ext>
            </a:extLst>
          </p:cNvPr>
          <p:cNvPicPr>
            <a:picLocks noChangeAspect="1"/>
          </p:cNvPicPr>
          <p:nvPr/>
        </p:nvPicPr>
        <p:blipFill>
          <a:blip r:embed="rId2"/>
          <a:srcRect r="8839"/>
          <a:stretch/>
        </p:blipFill>
        <p:spPr>
          <a:xfrm>
            <a:off x="355846" y="1097678"/>
            <a:ext cx="9417882" cy="923774"/>
          </a:xfrm>
          <a:prstGeom prst="rect">
            <a:avLst/>
          </a:prstGeom>
          <a:ln w="38100">
            <a:solidFill>
              <a:schemeClr val="accent1"/>
            </a:solidFill>
          </a:ln>
        </p:spPr>
      </p:pic>
      <p:pic>
        <p:nvPicPr>
          <p:cNvPr id="8" name="Picture 7">
            <a:extLst>
              <a:ext uri="{FF2B5EF4-FFF2-40B4-BE49-F238E27FC236}">
                <a16:creationId xmlns:a16="http://schemas.microsoft.com/office/drawing/2014/main" id="{48CE372E-6F33-C9A6-4CCA-588B95A168EE}"/>
              </a:ext>
            </a:extLst>
          </p:cNvPr>
          <p:cNvPicPr>
            <a:picLocks noChangeAspect="1"/>
          </p:cNvPicPr>
          <p:nvPr/>
        </p:nvPicPr>
        <p:blipFill>
          <a:blip r:embed="rId3"/>
          <a:srcRect l="3554" t="2201" r="4155" b="1096"/>
          <a:stretch/>
        </p:blipFill>
        <p:spPr>
          <a:xfrm>
            <a:off x="10068560" y="589280"/>
            <a:ext cx="1691440" cy="1432172"/>
          </a:xfrm>
          <a:prstGeom prst="rect">
            <a:avLst/>
          </a:prstGeom>
          <a:ln w="38100">
            <a:solidFill>
              <a:schemeClr val="accent1"/>
            </a:solidFill>
          </a:ln>
        </p:spPr>
      </p:pic>
      <p:pic>
        <p:nvPicPr>
          <p:cNvPr id="13" name="Picture 12">
            <a:extLst>
              <a:ext uri="{FF2B5EF4-FFF2-40B4-BE49-F238E27FC236}">
                <a16:creationId xmlns:a16="http://schemas.microsoft.com/office/drawing/2014/main" id="{72FE8D37-E7E2-2C75-40D5-E676F255DE08}"/>
              </a:ext>
            </a:extLst>
          </p:cNvPr>
          <p:cNvPicPr>
            <a:picLocks noChangeAspect="1"/>
          </p:cNvPicPr>
          <p:nvPr/>
        </p:nvPicPr>
        <p:blipFill>
          <a:blip r:embed="rId4"/>
          <a:stretch>
            <a:fillRect/>
          </a:stretch>
        </p:blipFill>
        <p:spPr>
          <a:xfrm>
            <a:off x="355846" y="2206644"/>
            <a:ext cx="3586234" cy="1915831"/>
          </a:xfrm>
          <a:prstGeom prst="rect">
            <a:avLst/>
          </a:prstGeom>
          <a:ln w="38100">
            <a:solidFill>
              <a:schemeClr val="accent1"/>
            </a:solid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F14E214F-D122-7A9D-BCB9-3FB536851ADC}"/>
              </a:ext>
            </a:extLst>
          </p:cNvPr>
          <p:cNvPicPr>
            <a:picLocks noChangeAspect="1"/>
          </p:cNvPicPr>
          <p:nvPr/>
        </p:nvPicPr>
        <p:blipFill>
          <a:blip r:embed="rId5"/>
          <a:stretch>
            <a:fillRect/>
          </a:stretch>
        </p:blipFill>
        <p:spPr>
          <a:xfrm>
            <a:off x="355846" y="4299607"/>
            <a:ext cx="3586234" cy="1923891"/>
          </a:xfrm>
          <a:prstGeom prst="rect">
            <a:avLst/>
          </a:prstGeom>
          <a:ln w="38100">
            <a:solidFill>
              <a:schemeClr val="accent1"/>
            </a:solid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B530D4EE-0798-F441-2181-3D82C2929AED}"/>
              </a:ext>
            </a:extLst>
          </p:cNvPr>
          <p:cNvPicPr>
            <a:picLocks noChangeAspect="1"/>
          </p:cNvPicPr>
          <p:nvPr/>
        </p:nvPicPr>
        <p:blipFill>
          <a:blip r:embed="rId6"/>
          <a:stretch>
            <a:fillRect/>
          </a:stretch>
        </p:blipFill>
        <p:spPr>
          <a:xfrm>
            <a:off x="6597265" y="4891177"/>
            <a:ext cx="1242664" cy="240766"/>
          </a:xfrm>
          <a:prstGeom prst="rect">
            <a:avLst/>
          </a:prstGeom>
          <a:ln>
            <a:solidFill>
              <a:schemeClr val="accent1"/>
            </a:solidFill>
          </a:ln>
        </p:spPr>
      </p:pic>
    </p:spTree>
    <p:extLst>
      <p:ext uri="{BB962C8B-B14F-4D97-AF65-F5344CB8AC3E}">
        <p14:creationId xmlns:p14="http://schemas.microsoft.com/office/powerpoint/2010/main" val="107791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A2500-DA67-6DE4-29CC-DDC9F571B9F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2AB27C-D4D1-6BCE-EB31-4C03EBC19242}"/>
              </a:ext>
            </a:extLst>
          </p:cNvPr>
          <p:cNvSpPr>
            <a:spLocks noGrp="1"/>
          </p:cNvSpPr>
          <p:nvPr>
            <p:ph type="title"/>
          </p:nvPr>
        </p:nvSpPr>
        <p:spPr/>
        <p:txBody>
          <a:bodyPr/>
          <a:lstStyle/>
          <a:p>
            <a:r>
              <a:rPr lang="en-GB" dirty="0"/>
              <a:t>Question level data: Core questions</a:t>
            </a:r>
          </a:p>
        </p:txBody>
      </p:sp>
      <p:sp>
        <p:nvSpPr>
          <p:cNvPr id="5" name="Rectangle: Top Corners Rounded 4">
            <a:extLst>
              <a:ext uri="{FF2B5EF4-FFF2-40B4-BE49-F238E27FC236}">
                <a16:creationId xmlns:a16="http://schemas.microsoft.com/office/drawing/2014/main" id="{1109D1BC-A6A9-D495-204D-8100711A33A1}"/>
              </a:ext>
            </a:extLst>
          </p:cNvPr>
          <p:cNvSpPr/>
          <p:nvPr/>
        </p:nvSpPr>
        <p:spPr>
          <a:xfrm>
            <a:off x="431999" y="2129613"/>
            <a:ext cx="4614452" cy="608306"/>
          </a:xfrm>
          <a:prstGeom prst="round2Same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TextBox 8">
            <a:extLst>
              <a:ext uri="{FF2B5EF4-FFF2-40B4-BE49-F238E27FC236}">
                <a16:creationId xmlns:a16="http://schemas.microsoft.com/office/drawing/2014/main" id="{E3E2FB7B-F204-57D0-8455-83EA32D15A89}"/>
              </a:ext>
            </a:extLst>
          </p:cNvPr>
          <p:cNvSpPr txBox="1"/>
          <p:nvPr/>
        </p:nvSpPr>
        <p:spPr>
          <a:xfrm>
            <a:off x="547843" y="2158993"/>
            <a:ext cx="4382763" cy="52633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chemeClr val="accent6"/>
                </a:solidFill>
              </a:rPr>
              <a:t>New for this year, the ability to view question level responses as a chart. </a:t>
            </a:r>
          </a:p>
        </p:txBody>
      </p:sp>
      <p:pic>
        <p:nvPicPr>
          <p:cNvPr id="10" name="Picture 9">
            <a:extLst>
              <a:ext uri="{FF2B5EF4-FFF2-40B4-BE49-F238E27FC236}">
                <a16:creationId xmlns:a16="http://schemas.microsoft.com/office/drawing/2014/main" id="{3ACCD3D7-0F27-3447-0F9F-3A855E7FBEFA}"/>
              </a:ext>
            </a:extLst>
          </p:cNvPr>
          <p:cNvPicPr>
            <a:picLocks noChangeAspect="1"/>
          </p:cNvPicPr>
          <p:nvPr/>
        </p:nvPicPr>
        <p:blipFill>
          <a:blip r:embed="rId2"/>
          <a:srcRect l="2404" t="4213" r="1517" b="4734"/>
          <a:stretch/>
        </p:blipFill>
        <p:spPr>
          <a:xfrm>
            <a:off x="9706788" y="1108453"/>
            <a:ext cx="2129366" cy="959844"/>
          </a:xfrm>
          <a:prstGeom prst="rect">
            <a:avLst/>
          </a:prstGeom>
          <a:ln w="38100">
            <a:solidFill>
              <a:schemeClr val="accent1"/>
            </a:solidFill>
          </a:ln>
        </p:spPr>
      </p:pic>
      <p:pic>
        <p:nvPicPr>
          <p:cNvPr id="15" name="Picture 14">
            <a:extLst>
              <a:ext uri="{FF2B5EF4-FFF2-40B4-BE49-F238E27FC236}">
                <a16:creationId xmlns:a16="http://schemas.microsoft.com/office/drawing/2014/main" id="{1F0EADA7-A109-BF40-FFE3-3EC13EC66BC1}"/>
              </a:ext>
            </a:extLst>
          </p:cNvPr>
          <p:cNvPicPr>
            <a:picLocks noChangeAspect="1"/>
          </p:cNvPicPr>
          <p:nvPr/>
        </p:nvPicPr>
        <p:blipFill>
          <a:blip r:embed="rId3"/>
          <a:stretch>
            <a:fillRect/>
          </a:stretch>
        </p:blipFill>
        <p:spPr>
          <a:xfrm>
            <a:off x="431999" y="1134347"/>
            <a:ext cx="9074309" cy="841274"/>
          </a:xfrm>
          <a:prstGeom prst="rect">
            <a:avLst/>
          </a:prstGeom>
          <a:ln w="38100">
            <a:solidFill>
              <a:schemeClr val="accent1"/>
            </a:solidFill>
          </a:ln>
        </p:spPr>
      </p:pic>
      <p:pic>
        <p:nvPicPr>
          <p:cNvPr id="19" name="Picture 18">
            <a:extLst>
              <a:ext uri="{FF2B5EF4-FFF2-40B4-BE49-F238E27FC236}">
                <a16:creationId xmlns:a16="http://schemas.microsoft.com/office/drawing/2014/main" id="{2F70BD96-3F45-03A3-3E53-F10B88ACE602}"/>
              </a:ext>
            </a:extLst>
          </p:cNvPr>
          <p:cNvPicPr>
            <a:picLocks noChangeAspect="1"/>
          </p:cNvPicPr>
          <p:nvPr/>
        </p:nvPicPr>
        <p:blipFill>
          <a:blip r:embed="rId4"/>
          <a:stretch>
            <a:fillRect/>
          </a:stretch>
        </p:blipFill>
        <p:spPr>
          <a:xfrm>
            <a:off x="6259314" y="2210250"/>
            <a:ext cx="5517955" cy="2340286"/>
          </a:xfrm>
          <a:prstGeom prst="rect">
            <a:avLst/>
          </a:prstGeom>
          <a:ln w="38100">
            <a:solidFill>
              <a:schemeClr val="accent1"/>
            </a:solid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992E19AF-1596-99C4-97CF-095ADE91E833}"/>
              </a:ext>
            </a:extLst>
          </p:cNvPr>
          <p:cNvPicPr>
            <a:picLocks noChangeAspect="1"/>
          </p:cNvPicPr>
          <p:nvPr/>
        </p:nvPicPr>
        <p:blipFill>
          <a:blip r:embed="rId5"/>
          <a:stretch>
            <a:fillRect/>
          </a:stretch>
        </p:blipFill>
        <p:spPr>
          <a:xfrm>
            <a:off x="431999" y="4692489"/>
            <a:ext cx="7133012" cy="1558713"/>
          </a:xfrm>
          <a:prstGeom prst="rect">
            <a:avLst/>
          </a:prstGeom>
          <a:ln w="38100">
            <a:solidFill>
              <a:schemeClr val="accent1"/>
            </a:solidFill>
          </a:ln>
          <a:effectLst>
            <a:outerShdw blurRad="292100" dist="139700" dir="2700000" algn="tl" rotWithShape="0">
              <a:srgbClr val="333333">
                <a:alpha val="65000"/>
              </a:srgbClr>
            </a:outerShdw>
          </a:effectLst>
        </p:spPr>
      </p:pic>
      <p:sp>
        <p:nvSpPr>
          <p:cNvPr id="29" name="Rectangle: Top Corners Rounded 28">
            <a:extLst>
              <a:ext uri="{FF2B5EF4-FFF2-40B4-BE49-F238E27FC236}">
                <a16:creationId xmlns:a16="http://schemas.microsoft.com/office/drawing/2014/main" id="{09EA0FBD-7573-7D9C-B2C0-3BBB66787013}"/>
              </a:ext>
            </a:extLst>
          </p:cNvPr>
          <p:cNvSpPr/>
          <p:nvPr/>
        </p:nvSpPr>
        <p:spPr>
          <a:xfrm>
            <a:off x="7735698" y="5015714"/>
            <a:ext cx="3961721" cy="1126294"/>
          </a:xfrm>
          <a:prstGeom prst="round2Same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23" name="Picture 22">
            <a:extLst>
              <a:ext uri="{FF2B5EF4-FFF2-40B4-BE49-F238E27FC236}">
                <a16:creationId xmlns:a16="http://schemas.microsoft.com/office/drawing/2014/main" id="{21437031-7D0F-5424-9752-B772F36F838F}"/>
              </a:ext>
            </a:extLst>
          </p:cNvPr>
          <p:cNvPicPr>
            <a:picLocks noChangeAspect="1"/>
          </p:cNvPicPr>
          <p:nvPr/>
        </p:nvPicPr>
        <p:blipFill>
          <a:blip r:embed="rId6"/>
          <a:stretch>
            <a:fillRect/>
          </a:stretch>
        </p:blipFill>
        <p:spPr>
          <a:xfrm>
            <a:off x="1277374" y="2969471"/>
            <a:ext cx="3173856" cy="1491465"/>
          </a:xfrm>
          <a:prstGeom prst="rect">
            <a:avLst/>
          </a:prstGeom>
          <a:ln w="38100">
            <a:solidFill>
              <a:schemeClr val="accent1"/>
            </a:solidFill>
          </a:ln>
          <a:effectLst>
            <a:outerShdw blurRad="292100" dist="139700" dir="2700000" algn="tl" rotWithShape="0">
              <a:srgbClr val="333333">
                <a:alpha val="65000"/>
              </a:srgbClr>
            </a:outerShdw>
          </a:effectLst>
        </p:spPr>
      </p:pic>
      <p:sp>
        <p:nvSpPr>
          <p:cNvPr id="28" name="TextBox 8">
            <a:extLst>
              <a:ext uri="{FF2B5EF4-FFF2-40B4-BE49-F238E27FC236}">
                <a16:creationId xmlns:a16="http://schemas.microsoft.com/office/drawing/2014/main" id="{D3D71055-7241-62F5-F606-3B7667B71012}"/>
              </a:ext>
            </a:extLst>
          </p:cNvPr>
          <p:cNvSpPr txBox="1"/>
          <p:nvPr/>
        </p:nvSpPr>
        <p:spPr>
          <a:xfrm>
            <a:off x="8091576" y="5036511"/>
            <a:ext cx="3444153"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chemeClr val="accent6"/>
                </a:solidFill>
              </a:rPr>
              <a:t>For 2024 we have introduced a new filter pane to help user find specific questions.</a:t>
            </a:r>
          </a:p>
          <a:p>
            <a:endParaRPr lang="en-GB" sz="1400" dirty="0">
              <a:solidFill>
                <a:schemeClr val="accent6"/>
              </a:solidFill>
            </a:endParaRPr>
          </a:p>
          <a:p>
            <a:r>
              <a:rPr lang="en-GB" sz="1400" dirty="0">
                <a:solidFill>
                  <a:schemeClr val="accent6"/>
                </a:solidFill>
              </a:rPr>
              <a:t>Choose a chart or table view   </a:t>
            </a:r>
          </a:p>
        </p:txBody>
      </p:sp>
      <p:pic>
        <p:nvPicPr>
          <p:cNvPr id="31" name="Picture 30">
            <a:extLst>
              <a:ext uri="{FF2B5EF4-FFF2-40B4-BE49-F238E27FC236}">
                <a16:creationId xmlns:a16="http://schemas.microsoft.com/office/drawing/2014/main" id="{DC4B4A68-9601-47C4-516E-FE704B054507}"/>
              </a:ext>
            </a:extLst>
          </p:cNvPr>
          <p:cNvPicPr>
            <a:picLocks noChangeAspect="1"/>
          </p:cNvPicPr>
          <p:nvPr/>
        </p:nvPicPr>
        <p:blipFill>
          <a:blip r:embed="rId7"/>
          <a:stretch>
            <a:fillRect/>
          </a:stretch>
        </p:blipFill>
        <p:spPr>
          <a:xfrm>
            <a:off x="10543369" y="5662147"/>
            <a:ext cx="1073205" cy="349268"/>
          </a:xfrm>
          <a:prstGeom prst="rect">
            <a:avLst/>
          </a:prstGeom>
        </p:spPr>
      </p:pic>
    </p:spTree>
    <p:extLst>
      <p:ext uri="{BB962C8B-B14F-4D97-AF65-F5344CB8AC3E}">
        <p14:creationId xmlns:p14="http://schemas.microsoft.com/office/powerpoint/2010/main" val="41436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FD1EA-F3BE-844C-5D41-8183BA3D388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4D15C38-2E8C-27F5-1BF0-E25F0ED92FAA}"/>
              </a:ext>
            </a:extLst>
          </p:cNvPr>
          <p:cNvSpPr>
            <a:spLocks noGrp="1"/>
          </p:cNvSpPr>
          <p:nvPr>
            <p:ph type="title"/>
          </p:nvPr>
        </p:nvSpPr>
        <p:spPr/>
        <p:txBody>
          <a:bodyPr/>
          <a:lstStyle/>
          <a:p>
            <a:r>
              <a:rPr lang="en-GB" dirty="0"/>
              <a:t>Question level data: Branching questions</a:t>
            </a:r>
          </a:p>
        </p:txBody>
      </p:sp>
      <p:pic>
        <p:nvPicPr>
          <p:cNvPr id="9" name="Picture 8" descr="A screenshot of a medical application&#10;&#10;AI-generated content may be incorrect.">
            <a:extLst>
              <a:ext uri="{FF2B5EF4-FFF2-40B4-BE49-F238E27FC236}">
                <a16:creationId xmlns:a16="http://schemas.microsoft.com/office/drawing/2014/main" id="{A4A5E74A-BEA8-21B9-BD63-E36B290E33D2}"/>
              </a:ext>
            </a:extLst>
          </p:cNvPr>
          <p:cNvPicPr>
            <a:picLocks noChangeAspect="1"/>
          </p:cNvPicPr>
          <p:nvPr/>
        </p:nvPicPr>
        <p:blipFill>
          <a:blip r:embed="rId2"/>
          <a:stretch>
            <a:fillRect/>
          </a:stretch>
        </p:blipFill>
        <p:spPr>
          <a:xfrm>
            <a:off x="8643150" y="2235083"/>
            <a:ext cx="2762753" cy="3759317"/>
          </a:xfrm>
          <a:prstGeom prst="rect">
            <a:avLst/>
          </a:prstGeom>
          <a:ln w="38100">
            <a:solidFill>
              <a:schemeClr val="accent1"/>
            </a:solidFill>
          </a:ln>
          <a:effectLst>
            <a:outerShdw blurRad="292100" dist="139700" dir="2700000" algn="tl" rotWithShape="0">
              <a:srgbClr val="333333">
                <a:alpha val="65000"/>
              </a:srgbClr>
            </a:outerShdw>
          </a:effectLst>
        </p:spPr>
      </p:pic>
      <p:sp>
        <p:nvSpPr>
          <p:cNvPr id="18" name="Text Placeholder 2">
            <a:extLst>
              <a:ext uri="{FF2B5EF4-FFF2-40B4-BE49-F238E27FC236}">
                <a16:creationId xmlns:a16="http://schemas.microsoft.com/office/drawing/2014/main" id="{DB2DAE02-8FF4-31FC-FD04-AB1D9194C97E}"/>
              </a:ext>
            </a:extLst>
          </p:cNvPr>
          <p:cNvSpPr txBox="1">
            <a:spLocks/>
          </p:cNvSpPr>
          <p:nvPr/>
        </p:nvSpPr>
        <p:spPr>
          <a:xfrm>
            <a:off x="682171" y="2290991"/>
            <a:ext cx="7469912" cy="1138009"/>
          </a:xfrm>
          <a:prstGeom prst="rect">
            <a:avLst/>
          </a:prstGeom>
        </p:spPr>
        <p:txBody>
          <a:bodyPr vert="horz" lIns="0" tIns="0" rIns="0" bIns="0" numCol="1" rtlCol="0" anchor="t">
            <a:noAutofit/>
          </a:bodyPr>
          <a:lstStyle>
            <a:defPPr>
              <a:defRPr lang="en-US"/>
            </a:defPPr>
            <a:lvl1pPr marL="0" indent="0" algn="l" defTabSz="914400" rtl="0" eaLnBrk="1" latinLnBrk="0" hangingPunct="1">
              <a:lnSpc>
                <a:spcPct val="100000"/>
              </a:lnSpc>
              <a:spcBef>
                <a:spcPts val="0"/>
              </a:spcBef>
              <a:spcAft>
                <a:spcPts val="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600" b="0" dirty="0"/>
              <a:t>A suite of new pages have been added which show the results for the profession specific branching questions. Use the drop list (shown to the left) to view the results of specific learner group questions.</a:t>
            </a:r>
            <a:endParaRPr lang="en-GB" sz="2000" dirty="0"/>
          </a:p>
        </p:txBody>
      </p:sp>
      <p:pic>
        <p:nvPicPr>
          <p:cNvPr id="6" name="Picture 5">
            <a:extLst>
              <a:ext uri="{FF2B5EF4-FFF2-40B4-BE49-F238E27FC236}">
                <a16:creationId xmlns:a16="http://schemas.microsoft.com/office/drawing/2014/main" id="{2B4B354A-D495-53A6-1E96-6B426A767967}"/>
              </a:ext>
            </a:extLst>
          </p:cNvPr>
          <p:cNvPicPr>
            <a:picLocks noChangeAspect="1"/>
          </p:cNvPicPr>
          <p:nvPr/>
        </p:nvPicPr>
        <p:blipFill>
          <a:blip r:embed="rId3"/>
          <a:srcRect t="30651"/>
          <a:stretch/>
        </p:blipFill>
        <p:spPr>
          <a:xfrm>
            <a:off x="432414" y="3264408"/>
            <a:ext cx="7719670" cy="2729992"/>
          </a:xfrm>
          <a:prstGeom prst="rect">
            <a:avLst/>
          </a:prstGeom>
          <a:ln w="38100">
            <a:solidFill>
              <a:schemeClr val="accent1"/>
            </a:solid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16E882A2-9744-1751-D2BC-BA871347816A}"/>
              </a:ext>
            </a:extLst>
          </p:cNvPr>
          <p:cNvPicPr>
            <a:picLocks noChangeAspect="1"/>
          </p:cNvPicPr>
          <p:nvPr/>
        </p:nvPicPr>
        <p:blipFill>
          <a:blip r:embed="rId4"/>
          <a:srcRect l="2404" t="4213" r="1517" b="4734"/>
          <a:stretch/>
        </p:blipFill>
        <p:spPr>
          <a:xfrm>
            <a:off x="9630220" y="1134347"/>
            <a:ext cx="2129366" cy="959844"/>
          </a:xfrm>
          <a:prstGeom prst="rect">
            <a:avLst/>
          </a:prstGeom>
          <a:ln w="38100">
            <a:solidFill>
              <a:schemeClr val="accent1"/>
            </a:solidFill>
          </a:ln>
        </p:spPr>
      </p:pic>
      <p:pic>
        <p:nvPicPr>
          <p:cNvPr id="13" name="Picture 12">
            <a:extLst>
              <a:ext uri="{FF2B5EF4-FFF2-40B4-BE49-F238E27FC236}">
                <a16:creationId xmlns:a16="http://schemas.microsoft.com/office/drawing/2014/main" id="{2ADFDAD1-1A1E-466C-145B-BEDC316DFF5B}"/>
              </a:ext>
            </a:extLst>
          </p:cNvPr>
          <p:cNvPicPr>
            <a:picLocks noChangeAspect="1"/>
          </p:cNvPicPr>
          <p:nvPr/>
        </p:nvPicPr>
        <p:blipFill>
          <a:blip r:embed="rId5"/>
          <a:stretch>
            <a:fillRect/>
          </a:stretch>
        </p:blipFill>
        <p:spPr>
          <a:xfrm>
            <a:off x="431999" y="1134347"/>
            <a:ext cx="9074309" cy="841274"/>
          </a:xfrm>
          <a:prstGeom prst="rect">
            <a:avLst/>
          </a:prstGeom>
          <a:ln w="38100">
            <a:solidFill>
              <a:schemeClr val="accent1"/>
            </a:solidFill>
          </a:ln>
        </p:spPr>
      </p:pic>
    </p:spTree>
    <p:extLst>
      <p:ext uri="{BB962C8B-B14F-4D97-AF65-F5344CB8AC3E}">
        <p14:creationId xmlns:p14="http://schemas.microsoft.com/office/powerpoint/2010/main" val="30969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768F7-E127-06ED-264F-273BD7611D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1AA285F-44C0-D977-63DA-11F883A48A7B}"/>
              </a:ext>
            </a:extLst>
          </p:cNvPr>
          <p:cNvSpPr>
            <a:spLocks noGrp="1"/>
          </p:cNvSpPr>
          <p:nvPr>
            <p:ph type="title"/>
          </p:nvPr>
        </p:nvSpPr>
        <p:spPr/>
        <p:txBody>
          <a:bodyPr/>
          <a:lstStyle/>
          <a:p>
            <a:r>
              <a:rPr lang="en-GB" dirty="0"/>
              <a:t>Question level data: Recommend questions</a:t>
            </a:r>
          </a:p>
        </p:txBody>
      </p:sp>
      <p:pic>
        <p:nvPicPr>
          <p:cNvPr id="9" name="Picture 8">
            <a:extLst>
              <a:ext uri="{FF2B5EF4-FFF2-40B4-BE49-F238E27FC236}">
                <a16:creationId xmlns:a16="http://schemas.microsoft.com/office/drawing/2014/main" id="{56964E2D-D482-E66F-13C1-89E02E00D95C}"/>
              </a:ext>
            </a:extLst>
          </p:cNvPr>
          <p:cNvPicPr>
            <a:picLocks noChangeAspect="1"/>
          </p:cNvPicPr>
          <p:nvPr/>
        </p:nvPicPr>
        <p:blipFill>
          <a:blip r:embed="rId2"/>
          <a:stretch>
            <a:fillRect/>
          </a:stretch>
        </p:blipFill>
        <p:spPr>
          <a:xfrm>
            <a:off x="432000" y="4227383"/>
            <a:ext cx="5200111" cy="1953927"/>
          </a:xfrm>
          <a:prstGeom prst="rect">
            <a:avLst/>
          </a:prstGeom>
          <a:ln w="38100">
            <a:solidFill>
              <a:schemeClr val="accent1"/>
            </a:solid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E17FADB8-2953-F5C3-E1B9-41BE5AB0FE28}"/>
              </a:ext>
            </a:extLst>
          </p:cNvPr>
          <p:cNvPicPr>
            <a:picLocks noChangeAspect="1"/>
          </p:cNvPicPr>
          <p:nvPr/>
        </p:nvPicPr>
        <p:blipFill>
          <a:blip r:embed="rId3"/>
          <a:stretch>
            <a:fillRect/>
          </a:stretch>
        </p:blipFill>
        <p:spPr>
          <a:xfrm>
            <a:off x="432000" y="2110247"/>
            <a:ext cx="5200111" cy="1998051"/>
          </a:xfrm>
          <a:prstGeom prst="rect">
            <a:avLst/>
          </a:prstGeom>
          <a:ln w="38100">
            <a:solidFill>
              <a:schemeClr val="accent1"/>
            </a:solid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411BF083-3459-D7D2-5BE1-35434951DFF1}"/>
              </a:ext>
            </a:extLst>
          </p:cNvPr>
          <p:cNvPicPr>
            <a:picLocks noChangeAspect="1"/>
          </p:cNvPicPr>
          <p:nvPr/>
        </p:nvPicPr>
        <p:blipFill>
          <a:blip r:embed="rId4"/>
          <a:stretch>
            <a:fillRect/>
          </a:stretch>
        </p:blipFill>
        <p:spPr>
          <a:xfrm>
            <a:off x="8529460" y="3433616"/>
            <a:ext cx="3306694" cy="1770730"/>
          </a:xfrm>
          <a:prstGeom prst="rect">
            <a:avLst/>
          </a:prstGeom>
          <a:ln w="38100">
            <a:solidFill>
              <a:schemeClr val="accent1"/>
            </a:solidFill>
          </a:ln>
          <a:effectLst>
            <a:outerShdw blurRad="292100" dist="139700" dir="2700000" algn="tl" rotWithShape="0">
              <a:srgbClr val="333333">
                <a:alpha val="65000"/>
              </a:srgbClr>
            </a:outerShdw>
          </a:effectLst>
        </p:spPr>
      </p:pic>
      <p:sp>
        <p:nvSpPr>
          <p:cNvPr id="6" name="Rectangle: Top Corners Rounded 5">
            <a:extLst>
              <a:ext uri="{FF2B5EF4-FFF2-40B4-BE49-F238E27FC236}">
                <a16:creationId xmlns:a16="http://schemas.microsoft.com/office/drawing/2014/main" id="{86986C1F-98FE-1226-1BC0-6F596D7D1EA1}"/>
              </a:ext>
            </a:extLst>
          </p:cNvPr>
          <p:cNvSpPr/>
          <p:nvPr/>
        </p:nvSpPr>
        <p:spPr>
          <a:xfrm>
            <a:off x="5977155" y="5543622"/>
            <a:ext cx="5919986" cy="637688"/>
          </a:xfrm>
          <a:prstGeom prst="round2Same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76635ED-910B-6590-FE3A-DE407B5AFC81}"/>
              </a:ext>
            </a:extLst>
          </p:cNvPr>
          <p:cNvSpPr txBox="1"/>
          <p:nvPr/>
        </p:nvSpPr>
        <p:spPr>
          <a:xfrm>
            <a:off x="6096000" y="5569790"/>
            <a:ext cx="5580888" cy="523220"/>
          </a:xfrm>
          <a:prstGeom prst="rect">
            <a:avLst/>
          </a:prstGeom>
          <a:noFill/>
        </p:spPr>
        <p:txBody>
          <a:bodyPr wrap="square" rtlCol="0">
            <a:spAutoFit/>
          </a:bodyPr>
          <a:lstStyle/>
          <a:p>
            <a:r>
              <a:rPr lang="en-GB" sz="1400" dirty="0">
                <a:solidFill>
                  <a:schemeClr val="accent6"/>
                </a:solidFill>
              </a:rPr>
              <a:t>The top bar displays the average score of all organisations selected. </a:t>
            </a:r>
          </a:p>
          <a:p>
            <a:r>
              <a:rPr lang="en-GB" sz="1400" dirty="0">
                <a:solidFill>
                  <a:schemeClr val="accent6"/>
                </a:solidFill>
              </a:rPr>
              <a:t>Click on an organisation to see only their results in full. </a:t>
            </a:r>
          </a:p>
        </p:txBody>
      </p:sp>
      <p:sp>
        <p:nvSpPr>
          <p:cNvPr id="12" name="Text Placeholder 2">
            <a:extLst>
              <a:ext uri="{FF2B5EF4-FFF2-40B4-BE49-F238E27FC236}">
                <a16:creationId xmlns:a16="http://schemas.microsoft.com/office/drawing/2014/main" id="{CAB8B48C-7F31-72CF-BE51-9E89F3418DF8}"/>
              </a:ext>
            </a:extLst>
          </p:cNvPr>
          <p:cNvSpPr txBox="1">
            <a:spLocks/>
          </p:cNvSpPr>
          <p:nvPr/>
        </p:nvSpPr>
        <p:spPr>
          <a:xfrm>
            <a:off x="6077112" y="2317142"/>
            <a:ext cx="5699733" cy="849644"/>
          </a:xfrm>
          <a:prstGeom prst="rect">
            <a:avLst/>
          </a:prstGeom>
        </p:spPr>
        <p:txBody>
          <a:bodyPr vert="horz" lIns="0" tIns="0" rIns="0" bIns="0" numCol="1" rtlCol="0" anchor="t">
            <a:noAutofit/>
          </a:bodyPr>
          <a:lstStyle>
            <a:lvl1pPr marL="0" indent="0" algn="l" defTabSz="914400" rtl="0" eaLnBrk="1" latinLnBrk="0" hangingPunct="1">
              <a:lnSpc>
                <a:spcPct val="100000"/>
              </a:lnSpc>
              <a:spcBef>
                <a:spcPts val="0"/>
              </a:spcBef>
              <a:spcAft>
                <a:spcPts val="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0" dirty="0"/>
              <a:t>This page provides users with a simple to use visual showing the recommend for training, recommend for care and considered leaving questions. </a:t>
            </a:r>
          </a:p>
        </p:txBody>
      </p:sp>
      <p:sp>
        <p:nvSpPr>
          <p:cNvPr id="15" name="TextBox 14">
            <a:extLst>
              <a:ext uri="{FF2B5EF4-FFF2-40B4-BE49-F238E27FC236}">
                <a16:creationId xmlns:a16="http://schemas.microsoft.com/office/drawing/2014/main" id="{5324432E-949B-0CD4-C355-07D4E035D14A}"/>
              </a:ext>
            </a:extLst>
          </p:cNvPr>
          <p:cNvSpPr txBox="1"/>
          <p:nvPr/>
        </p:nvSpPr>
        <p:spPr>
          <a:xfrm>
            <a:off x="5977155" y="3166786"/>
            <a:ext cx="2347696" cy="2308324"/>
          </a:xfrm>
          <a:prstGeom prst="rect">
            <a:avLst/>
          </a:prstGeom>
          <a:noFill/>
        </p:spPr>
        <p:txBody>
          <a:bodyPr wrap="square">
            <a:spAutoFit/>
          </a:bodyPr>
          <a:lstStyle/>
          <a:p>
            <a:r>
              <a:rPr lang="en-GB" sz="1600" dirty="0">
                <a:solidFill>
                  <a:schemeClr val="accent6"/>
                </a:solidFill>
              </a:rPr>
              <a:t>Use the open filter button                          to filter/search by region, ICB/system, organisation and higher education institution. For the site page you can also filter/search by site. </a:t>
            </a:r>
          </a:p>
        </p:txBody>
      </p:sp>
      <p:cxnSp>
        <p:nvCxnSpPr>
          <p:cNvPr id="16" name="Straight Arrow Connector 15">
            <a:extLst>
              <a:ext uri="{FF2B5EF4-FFF2-40B4-BE49-F238E27FC236}">
                <a16:creationId xmlns:a16="http://schemas.microsoft.com/office/drawing/2014/main" id="{8185FC13-CD2E-692B-76AD-3BD03C44F4FD}"/>
              </a:ext>
            </a:extLst>
          </p:cNvPr>
          <p:cNvCxnSpPr>
            <a:cxnSpLocks/>
          </p:cNvCxnSpPr>
          <p:nvPr/>
        </p:nvCxnSpPr>
        <p:spPr>
          <a:xfrm flipV="1">
            <a:off x="10320121" y="5228889"/>
            <a:ext cx="0" cy="314733"/>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59F9FE61-0AA9-9E90-620E-25D5DD3442ED}"/>
              </a:ext>
            </a:extLst>
          </p:cNvPr>
          <p:cNvPicPr>
            <a:picLocks noChangeAspect="1"/>
          </p:cNvPicPr>
          <p:nvPr/>
        </p:nvPicPr>
        <p:blipFill>
          <a:blip r:embed="rId5"/>
          <a:srcRect l="2404" t="4213" r="1517" b="4734"/>
          <a:stretch/>
        </p:blipFill>
        <p:spPr>
          <a:xfrm>
            <a:off x="9630634" y="1131997"/>
            <a:ext cx="2129366" cy="959844"/>
          </a:xfrm>
          <a:prstGeom prst="rect">
            <a:avLst/>
          </a:prstGeom>
          <a:ln w="38100">
            <a:solidFill>
              <a:schemeClr val="accent1"/>
            </a:solidFill>
          </a:ln>
        </p:spPr>
      </p:pic>
      <p:pic>
        <p:nvPicPr>
          <p:cNvPr id="22" name="Picture 21">
            <a:extLst>
              <a:ext uri="{FF2B5EF4-FFF2-40B4-BE49-F238E27FC236}">
                <a16:creationId xmlns:a16="http://schemas.microsoft.com/office/drawing/2014/main" id="{018BE52A-777E-50ED-E2A4-E88946A79E51}"/>
              </a:ext>
            </a:extLst>
          </p:cNvPr>
          <p:cNvPicPr>
            <a:picLocks noChangeAspect="1"/>
          </p:cNvPicPr>
          <p:nvPr/>
        </p:nvPicPr>
        <p:blipFill>
          <a:blip r:embed="rId6"/>
          <a:stretch>
            <a:fillRect/>
          </a:stretch>
        </p:blipFill>
        <p:spPr>
          <a:xfrm>
            <a:off x="431999" y="1134347"/>
            <a:ext cx="9074309" cy="841274"/>
          </a:xfrm>
          <a:prstGeom prst="rect">
            <a:avLst/>
          </a:prstGeom>
          <a:ln w="38100">
            <a:solidFill>
              <a:schemeClr val="accent1"/>
            </a:solidFill>
          </a:ln>
        </p:spPr>
      </p:pic>
      <p:pic>
        <p:nvPicPr>
          <p:cNvPr id="23" name="Picture 22">
            <a:extLst>
              <a:ext uri="{FF2B5EF4-FFF2-40B4-BE49-F238E27FC236}">
                <a16:creationId xmlns:a16="http://schemas.microsoft.com/office/drawing/2014/main" id="{80363B29-1478-6AFC-DE60-93000C413E12}"/>
              </a:ext>
            </a:extLst>
          </p:cNvPr>
          <p:cNvPicPr>
            <a:picLocks noChangeAspect="1"/>
          </p:cNvPicPr>
          <p:nvPr/>
        </p:nvPicPr>
        <p:blipFill>
          <a:blip r:embed="rId7"/>
          <a:stretch>
            <a:fillRect/>
          </a:stretch>
        </p:blipFill>
        <p:spPr>
          <a:xfrm>
            <a:off x="6687603" y="3481519"/>
            <a:ext cx="1242664" cy="240766"/>
          </a:xfrm>
          <a:prstGeom prst="rect">
            <a:avLst/>
          </a:prstGeom>
          <a:ln>
            <a:solidFill>
              <a:schemeClr val="accent1"/>
            </a:solidFill>
          </a:ln>
        </p:spPr>
      </p:pic>
    </p:spTree>
    <p:extLst>
      <p:ext uri="{BB962C8B-B14F-4D97-AF65-F5344CB8AC3E}">
        <p14:creationId xmlns:p14="http://schemas.microsoft.com/office/powerpoint/2010/main" val="183289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5CE04-F4D4-0AE1-99D7-D29D4AF9F54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5EA6EE8-B79B-6AD2-0ADD-0C50071B6226}"/>
              </a:ext>
            </a:extLst>
          </p:cNvPr>
          <p:cNvSpPr>
            <a:spLocks noGrp="1"/>
          </p:cNvSpPr>
          <p:nvPr>
            <p:ph type="title"/>
          </p:nvPr>
        </p:nvSpPr>
        <p:spPr>
          <a:xfrm>
            <a:off x="432000" y="535968"/>
            <a:ext cx="11404154" cy="865186"/>
          </a:xfrm>
        </p:spPr>
        <p:txBody>
          <a:bodyPr>
            <a:normAutofit/>
          </a:bodyPr>
          <a:lstStyle/>
          <a:p>
            <a:r>
              <a:rPr lang="en-GB" sz="3600" dirty="0"/>
              <a:t>NEW Downloadable data (excel files)</a:t>
            </a:r>
            <a:endParaRPr lang="en-GB" dirty="0"/>
          </a:p>
        </p:txBody>
      </p:sp>
      <p:sp>
        <p:nvSpPr>
          <p:cNvPr id="2" name="Text Placeholder 2">
            <a:extLst>
              <a:ext uri="{FF2B5EF4-FFF2-40B4-BE49-F238E27FC236}">
                <a16:creationId xmlns:a16="http://schemas.microsoft.com/office/drawing/2014/main" id="{834F1A28-7188-03F3-D02C-B98449CCECA2}"/>
              </a:ext>
            </a:extLst>
          </p:cNvPr>
          <p:cNvSpPr>
            <a:spLocks noGrp="1"/>
          </p:cNvSpPr>
          <p:nvPr>
            <p:ph type="body" sz="quarter" idx="13"/>
          </p:nvPr>
        </p:nvSpPr>
        <p:spPr>
          <a:xfrm>
            <a:off x="1639019" y="1401154"/>
            <a:ext cx="8928339" cy="972336"/>
          </a:xfrm>
        </p:spPr>
        <p:txBody>
          <a:bodyPr numCol="1"/>
          <a:lstStyle/>
          <a:p>
            <a:pPr algn="ctr">
              <a:spcAft>
                <a:spcPts val="600"/>
              </a:spcAft>
            </a:pPr>
            <a:r>
              <a:rPr lang="en-GB" sz="1600" b="0" dirty="0"/>
              <a:t>New for 2024 will be the ability to view selected indicator level data in a downloadable excel file.</a:t>
            </a:r>
          </a:p>
          <a:p>
            <a:pPr algn="ctr">
              <a:spcAft>
                <a:spcPts val="600"/>
              </a:spcAft>
            </a:pPr>
            <a:r>
              <a:rPr lang="en-GB" sz="1600" b="0" dirty="0"/>
              <a:t>To protect learner anonymity masking continues to be applied at N ≥ 3.</a:t>
            </a:r>
          </a:p>
          <a:p>
            <a:pPr algn="ctr">
              <a:spcAft>
                <a:spcPts val="600"/>
              </a:spcAft>
            </a:pPr>
            <a:r>
              <a:rPr lang="en-GB" sz="1600" b="0" dirty="0"/>
              <a:t>The full range of excel files will be available from April 2025. </a:t>
            </a:r>
          </a:p>
          <a:p>
            <a:pPr algn="ctr">
              <a:spcAft>
                <a:spcPts val="1800"/>
              </a:spcAft>
            </a:pPr>
            <a:endParaRPr lang="en-GB" sz="1800" b="0" dirty="0"/>
          </a:p>
          <a:p>
            <a:pPr algn="ctr">
              <a:spcAft>
                <a:spcPts val="1800"/>
              </a:spcAft>
            </a:pPr>
            <a:endParaRPr lang="en-GB" sz="1800" b="0" dirty="0"/>
          </a:p>
          <a:p>
            <a:pPr algn="ctr">
              <a:spcAft>
                <a:spcPts val="1800"/>
              </a:spcAft>
            </a:pPr>
            <a:endParaRPr lang="en-GB" sz="1800" b="0" dirty="0">
              <a:solidFill>
                <a:schemeClr val="accent6"/>
              </a:solidFill>
            </a:endParaRPr>
          </a:p>
          <a:p>
            <a:pPr algn="ctr">
              <a:spcAft>
                <a:spcPts val="1800"/>
              </a:spcAft>
            </a:pPr>
            <a:endParaRPr lang="en-GB" sz="1800" b="0" dirty="0">
              <a:solidFill>
                <a:schemeClr val="accent6"/>
              </a:solidFill>
            </a:endParaRPr>
          </a:p>
          <a:p>
            <a:pPr lvl="2" algn="ctr">
              <a:spcBef>
                <a:spcPts val="0"/>
              </a:spcBef>
              <a:spcAft>
                <a:spcPts val="1800"/>
              </a:spcAft>
            </a:pPr>
            <a:endParaRPr lang="en-GB" dirty="0">
              <a:solidFill>
                <a:schemeClr val="accent6"/>
              </a:solidFill>
            </a:endParaRPr>
          </a:p>
          <a:p>
            <a:pPr lvl="2" algn="ctr">
              <a:spcBef>
                <a:spcPts val="0"/>
              </a:spcBef>
              <a:spcAft>
                <a:spcPts val="1800"/>
              </a:spcAft>
            </a:pPr>
            <a:endParaRPr lang="en-GB" dirty="0">
              <a:solidFill>
                <a:schemeClr val="accent6"/>
              </a:solidFill>
            </a:endParaRPr>
          </a:p>
        </p:txBody>
      </p:sp>
      <p:sp>
        <p:nvSpPr>
          <p:cNvPr id="16" name="AutoShape 4" descr="Business Growth with solid fill">
            <a:extLst>
              <a:ext uri="{FF2B5EF4-FFF2-40B4-BE49-F238E27FC236}">
                <a16:creationId xmlns:a16="http://schemas.microsoft.com/office/drawing/2014/main" id="{D1FA5EB0-3E4D-78DD-7109-38963E4EB25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a:extLst>
              <a:ext uri="{FF2B5EF4-FFF2-40B4-BE49-F238E27FC236}">
                <a16:creationId xmlns:a16="http://schemas.microsoft.com/office/drawing/2014/main" id="{37958ACF-10B6-E0A8-AC80-AD3AF53EE242}"/>
              </a:ext>
            </a:extLst>
          </p:cNvPr>
          <p:cNvPicPr>
            <a:picLocks noChangeAspect="1"/>
          </p:cNvPicPr>
          <p:nvPr/>
        </p:nvPicPr>
        <p:blipFill>
          <a:blip r:embed="rId2"/>
          <a:stretch>
            <a:fillRect/>
          </a:stretch>
        </p:blipFill>
        <p:spPr>
          <a:xfrm>
            <a:off x="1844496" y="2373490"/>
            <a:ext cx="8503007" cy="3845235"/>
          </a:xfrm>
          <a:prstGeom prst="rect">
            <a:avLst/>
          </a:prstGeom>
          <a:ln w="38100">
            <a:solidFill>
              <a:schemeClr val="accent1"/>
            </a:solid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6DB7C7F2-FFA9-112A-759C-306F4CC52BB8}"/>
              </a:ext>
            </a:extLst>
          </p:cNvPr>
          <p:cNvSpPr txBox="1"/>
          <p:nvPr/>
        </p:nvSpPr>
        <p:spPr>
          <a:xfrm>
            <a:off x="432000" y="6419850"/>
            <a:ext cx="6911775" cy="276999"/>
          </a:xfrm>
          <a:prstGeom prst="rect">
            <a:avLst/>
          </a:prstGeom>
          <a:noFill/>
        </p:spPr>
        <p:txBody>
          <a:bodyPr wrap="square" rtlCol="0">
            <a:spAutoFit/>
          </a:bodyPr>
          <a:lstStyle/>
          <a:p>
            <a:r>
              <a:rPr lang="en-GB" sz="1200" dirty="0">
                <a:solidFill>
                  <a:schemeClr val="accent6"/>
                </a:solidFill>
              </a:rPr>
              <a:t>Example data file is for illustration only and not based on actual responses</a:t>
            </a:r>
          </a:p>
        </p:txBody>
      </p:sp>
    </p:spTree>
    <p:extLst>
      <p:ext uri="{BB962C8B-B14F-4D97-AF65-F5344CB8AC3E}">
        <p14:creationId xmlns:p14="http://schemas.microsoft.com/office/powerpoint/2010/main" val="384269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25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61B0E-CC5C-5EA1-AD5C-A68019A921D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954694-D12F-D648-5E3B-14FA6BABDAE4}"/>
              </a:ext>
            </a:extLst>
          </p:cNvPr>
          <p:cNvSpPr>
            <a:spLocks noGrp="1"/>
          </p:cNvSpPr>
          <p:nvPr>
            <p:ph idx="1"/>
          </p:nvPr>
        </p:nvSpPr>
        <p:spPr>
          <a:xfrm>
            <a:off x="432000" y="1665514"/>
            <a:ext cx="11251846" cy="4528457"/>
          </a:xfrm>
        </p:spPr>
        <p:txBody>
          <a:bodyPr vert="horz" lIns="0" tIns="0" rIns="0" bIns="0" numCol="2" spcCol="432000" rtlCol="0" anchor="t">
            <a:noAutofit/>
          </a:bodyPr>
          <a:lstStyle/>
          <a:p>
            <a:r>
              <a:rPr lang="en-GB" sz="1800" dirty="0"/>
              <a:t>This year’s NETS saw the highest response rate since its launch in 2019, making it our most comprehensive dataset yet.  </a:t>
            </a:r>
          </a:p>
          <a:p>
            <a:r>
              <a:rPr lang="en-GB" sz="1800" dirty="0"/>
              <a:t>As the only national survey open to all undergraduate and postgraduate students and trainees undertaking a practice placement or training post in healthcare. NETS results provide critical insights into the quality of the learning environment through the eyes of the learners.</a:t>
            </a:r>
            <a:r>
              <a:rPr lang="en-GB" sz="1800"/>
              <a:t> </a:t>
            </a:r>
            <a:r>
              <a:rPr lang="en-GB" sz="1800" dirty="0"/>
              <a:t> </a:t>
            </a:r>
          </a:p>
          <a:p>
            <a:r>
              <a:rPr lang="en-GB" sz="1800" dirty="0"/>
              <a:t>This information helps us work collaboratively, both regionally and nationally, with education providers and placement organisations to enhance learning conditions for all healthcare learners.  </a:t>
            </a:r>
          </a:p>
          <a:p>
            <a:r>
              <a:rPr lang="en-GB" sz="1800" dirty="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rPr>
              <a:t>We’re very grateful to all the learners who shared their insights that will play a vital role </a:t>
            </a:r>
            <a:r>
              <a:rPr lang="en-GB" sz="1800" dirty="0">
                <a:solidFill>
                  <a:srgbClr val="425563"/>
                </a:solidFill>
                <a:latin typeface="Arial" panose="020B0604020202020204" pitchFamily="34" charset="0"/>
                <a:ea typeface="Times New Roman" panose="02020603050405020304" pitchFamily="18" charset="0"/>
                <a:cs typeface="Times New Roman" panose="02020603050405020304" pitchFamily="18" charset="0"/>
              </a:rPr>
              <a:t>in shaping the future </a:t>
            </a:r>
            <a:r>
              <a:rPr lang="en-GB" sz="1800" dirty="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rPr>
              <a:t>of healthcare education and training. </a:t>
            </a:r>
            <a:endParaRPr lang="en-GB" sz="1800" dirty="0"/>
          </a:p>
          <a:p>
            <a:r>
              <a:rPr lang="en-GB" sz="1800" dirty="0"/>
              <a:t>We invite you to explore the results and see how learner experiences are shaping the future of healthcare education. </a:t>
            </a:r>
          </a:p>
          <a:p>
            <a:r>
              <a:rPr lang="en-GB" sz="1800" dirty="0">
                <a:solidFill>
                  <a:srgbClr val="425563"/>
                </a:solidFill>
                <a:cs typeface="Arial"/>
              </a:rPr>
              <a:t>We hope you find this user guide to the education quality reporting data tool helpful in navigating through the breadth of information available, along with providing information about how the NETS data is scored, grouped and calculated.</a:t>
            </a:r>
            <a:endParaRPr lang="en-GB" sz="2000" dirty="0">
              <a:solidFill>
                <a:srgbClr val="425563"/>
              </a:solidFill>
              <a:cs typeface="Arial"/>
            </a:endParaRPr>
          </a:p>
        </p:txBody>
      </p:sp>
      <p:sp>
        <p:nvSpPr>
          <p:cNvPr id="4" name="Title 3">
            <a:extLst>
              <a:ext uri="{FF2B5EF4-FFF2-40B4-BE49-F238E27FC236}">
                <a16:creationId xmlns:a16="http://schemas.microsoft.com/office/drawing/2014/main" id="{F675CD24-AD00-7F4C-EC7F-494C08FBEE78}"/>
              </a:ext>
            </a:extLst>
          </p:cNvPr>
          <p:cNvSpPr>
            <a:spLocks noGrp="1"/>
          </p:cNvSpPr>
          <p:nvPr>
            <p:ph type="title"/>
          </p:nvPr>
        </p:nvSpPr>
        <p:spPr/>
        <p:txBody>
          <a:bodyPr/>
          <a:lstStyle/>
          <a:p>
            <a:r>
              <a:rPr lang="en-GB" dirty="0">
                <a:cs typeface="Arial"/>
              </a:rPr>
              <a:t>Introduction</a:t>
            </a:r>
          </a:p>
        </p:txBody>
      </p:sp>
      <p:sp>
        <p:nvSpPr>
          <p:cNvPr id="3" name="Rectangle: Diagonal Corners Rounded 2">
            <a:extLst>
              <a:ext uri="{FF2B5EF4-FFF2-40B4-BE49-F238E27FC236}">
                <a16:creationId xmlns:a16="http://schemas.microsoft.com/office/drawing/2014/main" id="{C3597324-1826-5E69-1D77-A45C906B2B63}"/>
              </a:ext>
            </a:extLst>
          </p:cNvPr>
          <p:cNvSpPr/>
          <p:nvPr/>
        </p:nvSpPr>
        <p:spPr>
          <a:xfrm>
            <a:off x="6236899" y="5020574"/>
            <a:ext cx="5446947" cy="976651"/>
          </a:xfrm>
          <a:prstGeom prst="round2Diag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en-GB" sz="1800" b="1" dirty="0"/>
          </a:p>
        </p:txBody>
      </p:sp>
      <p:pic>
        <p:nvPicPr>
          <p:cNvPr id="9" name="Graphic 8" descr="Internet with solid fill">
            <a:extLst>
              <a:ext uri="{FF2B5EF4-FFF2-40B4-BE49-F238E27FC236}">
                <a16:creationId xmlns:a16="http://schemas.microsoft.com/office/drawing/2014/main" id="{A738983E-0C81-2B21-6342-1E0E5F4AE5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02880" y="5051699"/>
            <a:ext cx="914400" cy="914400"/>
          </a:xfrm>
          <a:prstGeom prst="rect">
            <a:avLst/>
          </a:prstGeom>
        </p:spPr>
      </p:pic>
      <p:sp>
        <p:nvSpPr>
          <p:cNvPr id="10" name="TextBox 9">
            <a:extLst>
              <a:ext uri="{FF2B5EF4-FFF2-40B4-BE49-F238E27FC236}">
                <a16:creationId xmlns:a16="http://schemas.microsoft.com/office/drawing/2014/main" id="{A7A59367-98C3-A399-8139-F80DA670C2ED}"/>
              </a:ext>
            </a:extLst>
          </p:cNvPr>
          <p:cNvSpPr txBox="1"/>
          <p:nvPr/>
        </p:nvSpPr>
        <p:spPr>
          <a:xfrm>
            <a:off x="7587789" y="5319768"/>
            <a:ext cx="4152893" cy="646331"/>
          </a:xfrm>
          <a:prstGeom prst="rect">
            <a:avLst/>
          </a:prstGeom>
          <a:noFill/>
        </p:spPr>
        <p:txBody>
          <a:bodyPr wrap="square" lIns="91440" tIns="45720" rIns="91440" bIns="45720" rtlCol="0" anchor="t">
            <a:spAutoFit/>
          </a:bodyPr>
          <a:lstStyle/>
          <a:p>
            <a:r>
              <a:rPr lang="en-GB" dirty="0">
                <a:solidFill>
                  <a:srgbClr val="425563"/>
                </a:solidFill>
                <a:cs typeface="Arial"/>
                <a:hlinkClick r:id="rId4"/>
              </a:rPr>
              <a:t>E</a:t>
            </a:r>
            <a:r>
              <a:rPr lang="en-GB" sz="1800" dirty="0">
                <a:solidFill>
                  <a:srgbClr val="425563"/>
                </a:solidFill>
                <a:cs typeface="Arial"/>
                <a:hlinkClick r:id="rId4"/>
              </a:rPr>
              <a:t>ducation quality reporting data tool</a:t>
            </a:r>
            <a:endParaRPr lang="en-GB" sz="1800" b="1" dirty="0">
              <a:hlinkClick r:id="rId4"/>
            </a:endParaRPr>
          </a:p>
          <a:p>
            <a:endParaRPr lang="en-GB" dirty="0"/>
          </a:p>
        </p:txBody>
      </p:sp>
    </p:spTree>
    <p:extLst>
      <p:ext uri="{BB962C8B-B14F-4D97-AF65-F5344CB8AC3E}">
        <p14:creationId xmlns:p14="http://schemas.microsoft.com/office/powerpoint/2010/main" val="200965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F24007-3EC3-BFA2-4A95-56D2B749DAFB}"/>
              </a:ext>
            </a:extLst>
          </p:cNvPr>
          <p:cNvSpPr>
            <a:spLocks noGrp="1"/>
          </p:cNvSpPr>
          <p:nvPr>
            <p:ph type="title"/>
          </p:nvPr>
        </p:nvSpPr>
        <p:spPr/>
        <p:txBody>
          <a:bodyPr/>
          <a:lstStyle/>
          <a:p>
            <a:r>
              <a:rPr lang="en-GB" dirty="0"/>
              <a:t>Survey changes</a:t>
            </a:r>
          </a:p>
        </p:txBody>
      </p:sp>
      <p:sp>
        <p:nvSpPr>
          <p:cNvPr id="6" name="TextBox 5">
            <a:extLst>
              <a:ext uri="{FF2B5EF4-FFF2-40B4-BE49-F238E27FC236}">
                <a16:creationId xmlns:a16="http://schemas.microsoft.com/office/drawing/2014/main" id="{087D548C-3474-2F59-7EB1-B0F33DFC6027}"/>
              </a:ext>
            </a:extLst>
          </p:cNvPr>
          <p:cNvSpPr txBox="1"/>
          <p:nvPr/>
        </p:nvSpPr>
        <p:spPr>
          <a:xfrm>
            <a:off x="355846" y="1200608"/>
            <a:ext cx="11404154" cy="646331"/>
          </a:xfrm>
          <a:prstGeom prst="rect">
            <a:avLst/>
          </a:prstGeom>
          <a:noFill/>
        </p:spPr>
        <p:txBody>
          <a:bodyPr wrap="square">
            <a:spAutoFit/>
          </a:bodyPr>
          <a:lstStyle/>
          <a:p>
            <a:pPr>
              <a:spcAft>
                <a:spcPts val="1400"/>
              </a:spcAft>
            </a:pPr>
            <a:r>
              <a:rPr lang="en-GB" dirty="0">
                <a:solidFill>
                  <a:schemeClr val="accent6"/>
                </a:solidFill>
              </a:rPr>
              <a:t>Over the years we have continued to refine the survey. Below shows the key changes made to the survey since 2021.</a:t>
            </a:r>
          </a:p>
        </p:txBody>
      </p:sp>
      <p:sp>
        <p:nvSpPr>
          <p:cNvPr id="5" name="Rectangle 4">
            <a:extLst>
              <a:ext uri="{FF2B5EF4-FFF2-40B4-BE49-F238E27FC236}">
                <a16:creationId xmlns:a16="http://schemas.microsoft.com/office/drawing/2014/main" id="{9A84E396-84A6-82F5-1F05-5616571C2E86}"/>
              </a:ext>
            </a:extLst>
          </p:cNvPr>
          <p:cNvSpPr/>
          <p:nvPr/>
        </p:nvSpPr>
        <p:spPr>
          <a:xfrm>
            <a:off x="5252208" y="1737679"/>
            <a:ext cx="6507791" cy="2619168"/>
          </a:xfrm>
          <a:prstGeom prst="rect">
            <a:avLst/>
          </a:prstGeom>
          <a:solidFill>
            <a:schemeClr val="bg2">
              <a:lumMod val="20000"/>
              <a:lumOff val="80000"/>
            </a:schemeClr>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spcAft>
                <a:spcPts val="900"/>
              </a:spcAft>
            </a:pPr>
            <a:r>
              <a:rPr lang="en-GB" sz="1600" b="1" dirty="0">
                <a:solidFill>
                  <a:schemeClr val="accent6"/>
                </a:solidFill>
              </a:rPr>
              <a:t>2023 </a:t>
            </a:r>
          </a:p>
          <a:p>
            <a:pPr lvl="0">
              <a:spcAft>
                <a:spcPts val="900"/>
              </a:spcAft>
            </a:pPr>
            <a:r>
              <a:rPr lang="en-GB" sz="1600" dirty="0">
                <a:solidFill>
                  <a:schemeClr val="accent6"/>
                </a:solidFill>
              </a:rPr>
              <a:t>The ‘Scientific, Therapeutic and Technical’ group was removed with professions included moved into existing more appropriate categories following consultation with relevant professional leads.</a:t>
            </a:r>
          </a:p>
          <a:p>
            <a:pPr>
              <a:spcAft>
                <a:spcPts val="900"/>
              </a:spcAft>
            </a:pPr>
            <a:r>
              <a:rPr lang="en-GB" sz="1600" dirty="0">
                <a:solidFill>
                  <a:schemeClr val="accent6"/>
                </a:solidFill>
              </a:rPr>
              <a:t>MAPS included into the survey as a separate professional group.</a:t>
            </a:r>
          </a:p>
          <a:p>
            <a:pPr>
              <a:spcAft>
                <a:spcPts val="900"/>
              </a:spcAft>
            </a:pPr>
            <a:r>
              <a:rPr lang="en-GB" sz="1600" dirty="0">
                <a:solidFill>
                  <a:schemeClr val="accent6"/>
                </a:solidFill>
              </a:rPr>
              <a:t>Introduction of sexual safety questions in line with the launch of the NHS England sexual safety charter. Introduction of the sexual safety indicator.</a:t>
            </a:r>
          </a:p>
        </p:txBody>
      </p:sp>
      <p:sp>
        <p:nvSpPr>
          <p:cNvPr id="8" name="Rectangle 7">
            <a:extLst>
              <a:ext uri="{FF2B5EF4-FFF2-40B4-BE49-F238E27FC236}">
                <a16:creationId xmlns:a16="http://schemas.microsoft.com/office/drawing/2014/main" id="{0ACC4066-540E-2E23-B001-C8C3A84FD268}"/>
              </a:ext>
            </a:extLst>
          </p:cNvPr>
          <p:cNvSpPr/>
          <p:nvPr/>
        </p:nvSpPr>
        <p:spPr>
          <a:xfrm>
            <a:off x="5252207" y="4552259"/>
            <a:ext cx="6507791" cy="1624423"/>
          </a:xfrm>
          <a:prstGeom prst="rect">
            <a:avLst/>
          </a:prstGeom>
          <a:solidFill>
            <a:schemeClr val="bg2">
              <a:lumMod val="20000"/>
              <a:lumOff val="80000"/>
            </a:schemeClr>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spcAft>
                <a:spcPts val="900"/>
              </a:spcAft>
            </a:pPr>
            <a:r>
              <a:rPr lang="en-GB" sz="1600" b="1" dirty="0">
                <a:solidFill>
                  <a:schemeClr val="accent6"/>
                </a:solidFill>
              </a:rPr>
              <a:t>2024 </a:t>
            </a:r>
          </a:p>
          <a:p>
            <a:pPr lvl="0">
              <a:spcAft>
                <a:spcPts val="900"/>
              </a:spcAft>
            </a:pPr>
            <a:r>
              <a:rPr lang="en-GB" sz="1600" dirty="0">
                <a:solidFill>
                  <a:schemeClr val="accent6"/>
                </a:solidFill>
              </a:rPr>
              <a:t>Amendment to the sexual safety questions to distinguish unwarranted behaviours from staff and patients. </a:t>
            </a:r>
          </a:p>
          <a:p>
            <a:pPr lvl="0">
              <a:spcAft>
                <a:spcPts val="900"/>
              </a:spcAft>
            </a:pPr>
            <a:r>
              <a:rPr lang="en-GB" sz="1600" dirty="0">
                <a:solidFill>
                  <a:schemeClr val="accent6"/>
                </a:solidFill>
              </a:rPr>
              <a:t>Review undertaken of all indicators and the introduction of three new inductors; wellbeing, discrimination and raising concerns.</a:t>
            </a:r>
          </a:p>
        </p:txBody>
      </p:sp>
      <p:sp>
        <p:nvSpPr>
          <p:cNvPr id="9" name="Rectangle 8">
            <a:extLst>
              <a:ext uri="{FF2B5EF4-FFF2-40B4-BE49-F238E27FC236}">
                <a16:creationId xmlns:a16="http://schemas.microsoft.com/office/drawing/2014/main" id="{11925300-32EB-007D-4FD9-E7084E3AF6EF}"/>
              </a:ext>
            </a:extLst>
          </p:cNvPr>
          <p:cNvSpPr/>
          <p:nvPr/>
        </p:nvSpPr>
        <p:spPr>
          <a:xfrm>
            <a:off x="495523" y="3481922"/>
            <a:ext cx="4462836" cy="2694760"/>
          </a:xfrm>
          <a:prstGeom prst="rect">
            <a:avLst/>
          </a:prstGeom>
          <a:solidFill>
            <a:schemeClr val="bg2">
              <a:lumMod val="20000"/>
              <a:lumOff val="80000"/>
            </a:schemeClr>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spcAft>
                <a:spcPts val="900"/>
              </a:spcAft>
            </a:pPr>
            <a:r>
              <a:rPr lang="en-GB" sz="1600" b="1" dirty="0">
                <a:solidFill>
                  <a:schemeClr val="accent6"/>
                </a:solidFill>
              </a:rPr>
              <a:t>2022 </a:t>
            </a:r>
          </a:p>
          <a:p>
            <a:pPr lvl="0">
              <a:spcAft>
                <a:spcPts val="900"/>
              </a:spcAft>
            </a:pPr>
            <a:r>
              <a:rPr lang="en-GB" sz="1600" dirty="0">
                <a:solidFill>
                  <a:schemeClr val="accent6"/>
                </a:solidFill>
              </a:rPr>
              <a:t>Psychological Professions were removed from the ‘Scientific, Therapeutic and Technical’ category and made an individual group.</a:t>
            </a:r>
          </a:p>
          <a:p>
            <a:pPr lvl="0">
              <a:spcAft>
                <a:spcPts val="900"/>
              </a:spcAft>
            </a:pPr>
            <a:r>
              <a:rPr lang="en-GB" sz="1600" dirty="0">
                <a:solidFill>
                  <a:schemeClr val="accent6"/>
                </a:solidFill>
              </a:rPr>
              <a:t>Introduction of wellbeing questions. </a:t>
            </a:r>
          </a:p>
          <a:p>
            <a:pPr lvl="0">
              <a:spcAft>
                <a:spcPts val="900"/>
              </a:spcAft>
            </a:pPr>
            <a:r>
              <a:rPr lang="en-GB" sz="1600" dirty="0">
                <a:solidFill>
                  <a:schemeClr val="accent6"/>
                </a:solidFill>
              </a:rPr>
              <a:t>Introduction of EDI discrimination questions. </a:t>
            </a:r>
          </a:p>
        </p:txBody>
      </p:sp>
      <p:sp>
        <p:nvSpPr>
          <p:cNvPr id="10" name="Rectangle 9">
            <a:extLst>
              <a:ext uri="{FF2B5EF4-FFF2-40B4-BE49-F238E27FC236}">
                <a16:creationId xmlns:a16="http://schemas.microsoft.com/office/drawing/2014/main" id="{3A2D2F6E-C7B5-958E-E644-B44F1104B9C7}"/>
              </a:ext>
            </a:extLst>
          </p:cNvPr>
          <p:cNvSpPr/>
          <p:nvPr/>
        </p:nvSpPr>
        <p:spPr>
          <a:xfrm>
            <a:off x="496876" y="1993055"/>
            <a:ext cx="4471907" cy="1315071"/>
          </a:xfrm>
          <a:prstGeom prst="rect">
            <a:avLst/>
          </a:prstGeom>
          <a:solidFill>
            <a:schemeClr val="bg2">
              <a:lumMod val="20000"/>
              <a:lumOff val="80000"/>
            </a:schemeClr>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spcAft>
                <a:spcPts val="900"/>
              </a:spcAft>
            </a:pPr>
            <a:r>
              <a:rPr lang="en-GB" sz="1600" b="1" dirty="0">
                <a:solidFill>
                  <a:schemeClr val="accent6"/>
                </a:solidFill>
              </a:rPr>
              <a:t>2021 </a:t>
            </a:r>
          </a:p>
          <a:p>
            <a:pPr lvl="0">
              <a:spcAft>
                <a:spcPts val="900"/>
              </a:spcAft>
            </a:pPr>
            <a:r>
              <a:rPr lang="en-GB" sz="1600" dirty="0">
                <a:solidFill>
                  <a:schemeClr val="accent6"/>
                </a:solidFill>
              </a:rPr>
              <a:t>Nursing and Midwifery numbers were no longer combined.</a:t>
            </a:r>
          </a:p>
        </p:txBody>
      </p:sp>
    </p:spTree>
    <p:extLst>
      <p:ext uri="{BB962C8B-B14F-4D97-AF65-F5344CB8AC3E}">
        <p14:creationId xmlns:p14="http://schemas.microsoft.com/office/powerpoint/2010/main" val="180642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CF17F-82CC-3EE0-06CC-0A73C8252822}"/>
            </a:ext>
          </a:extLst>
        </p:cNvPr>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5CB4090F-9555-019C-D905-5576A78FF741}"/>
              </a:ext>
            </a:extLst>
          </p:cNvPr>
          <p:cNvSpPr/>
          <p:nvPr/>
        </p:nvSpPr>
        <p:spPr>
          <a:xfrm>
            <a:off x="428655" y="1645920"/>
            <a:ext cx="6604650" cy="4105656"/>
          </a:xfrm>
          <a:prstGeom prst="round2Diag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1800" b="1" dirty="0"/>
          </a:p>
        </p:txBody>
      </p:sp>
      <p:pic>
        <p:nvPicPr>
          <p:cNvPr id="3" name="Picture 2" descr="A purple and black text&#10;&#10;AI-generated content may be incorrect.">
            <a:extLst>
              <a:ext uri="{FF2B5EF4-FFF2-40B4-BE49-F238E27FC236}">
                <a16:creationId xmlns:a16="http://schemas.microsoft.com/office/drawing/2014/main" id="{3D8B5524-DA3B-EF00-A311-367AF6FB4F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9590" y="1641704"/>
            <a:ext cx="3608575" cy="2038528"/>
          </a:xfrm>
          <a:prstGeom prst="rect">
            <a:avLst/>
          </a:prstGeom>
          <a:ln>
            <a:noFill/>
          </a:ln>
          <a:effectLst>
            <a:outerShdw blurRad="292100" dist="139700" dir="2700000" algn="tl" rotWithShape="0">
              <a:srgbClr val="333333">
                <a:alpha val="65000"/>
              </a:srgbClr>
            </a:outerShdw>
          </a:effectLst>
        </p:spPr>
      </p:pic>
      <p:sp>
        <p:nvSpPr>
          <p:cNvPr id="4" name="Title 3">
            <a:extLst>
              <a:ext uri="{FF2B5EF4-FFF2-40B4-BE49-F238E27FC236}">
                <a16:creationId xmlns:a16="http://schemas.microsoft.com/office/drawing/2014/main" id="{D600CF97-8EF2-7657-8E0E-F7A82C00534B}"/>
              </a:ext>
            </a:extLst>
          </p:cNvPr>
          <p:cNvSpPr>
            <a:spLocks noGrp="1"/>
          </p:cNvSpPr>
          <p:nvPr>
            <p:ph type="title"/>
          </p:nvPr>
        </p:nvSpPr>
        <p:spPr>
          <a:xfrm>
            <a:off x="432000" y="535968"/>
            <a:ext cx="11404154" cy="865186"/>
          </a:xfrm>
        </p:spPr>
        <p:txBody>
          <a:bodyPr>
            <a:normAutofit fontScale="90000"/>
          </a:bodyPr>
          <a:lstStyle/>
          <a:p>
            <a:r>
              <a:rPr lang="en-GB" sz="3600" dirty="0"/>
              <a:t>Key changes to the 2024 NETS Education Quality Data Tool </a:t>
            </a:r>
            <a:endParaRPr lang="en-GB" dirty="0"/>
          </a:p>
        </p:txBody>
      </p:sp>
      <p:sp>
        <p:nvSpPr>
          <p:cNvPr id="2" name="Text Placeholder 2">
            <a:extLst>
              <a:ext uri="{FF2B5EF4-FFF2-40B4-BE49-F238E27FC236}">
                <a16:creationId xmlns:a16="http://schemas.microsoft.com/office/drawing/2014/main" id="{6936C0AF-F511-BAB5-E603-D168E272A52B}"/>
              </a:ext>
            </a:extLst>
          </p:cNvPr>
          <p:cNvSpPr>
            <a:spLocks noGrp="1"/>
          </p:cNvSpPr>
          <p:nvPr>
            <p:ph type="body" sz="quarter" idx="13"/>
          </p:nvPr>
        </p:nvSpPr>
        <p:spPr>
          <a:xfrm>
            <a:off x="795985" y="1973279"/>
            <a:ext cx="5869991" cy="3778297"/>
          </a:xfrm>
        </p:spPr>
        <p:txBody>
          <a:bodyPr numCol="1"/>
          <a:lstStyle/>
          <a:p>
            <a:pPr lvl="2">
              <a:lnSpc>
                <a:spcPct val="100000"/>
              </a:lnSpc>
              <a:spcBef>
                <a:spcPts val="0"/>
              </a:spcBef>
              <a:spcAft>
                <a:spcPts val="1800"/>
              </a:spcAft>
            </a:pPr>
            <a:r>
              <a:rPr lang="en-GB" dirty="0">
                <a:solidFill>
                  <a:schemeClr val="accent6"/>
                </a:solidFill>
              </a:rPr>
              <a:t>A change to the look and feel of the pages </a:t>
            </a:r>
          </a:p>
          <a:p>
            <a:pPr lvl="2">
              <a:lnSpc>
                <a:spcPct val="100000"/>
              </a:lnSpc>
              <a:spcBef>
                <a:spcPts val="0"/>
              </a:spcBef>
              <a:spcAft>
                <a:spcPts val="1800"/>
              </a:spcAft>
            </a:pPr>
            <a:r>
              <a:rPr lang="en-GB" dirty="0">
                <a:solidFill>
                  <a:schemeClr val="accent6"/>
                </a:solidFill>
              </a:rPr>
              <a:t>The introduction of a new technical handbook.</a:t>
            </a:r>
          </a:p>
          <a:p>
            <a:pPr lvl="2">
              <a:lnSpc>
                <a:spcPct val="100000"/>
              </a:lnSpc>
              <a:spcBef>
                <a:spcPts val="0"/>
              </a:spcBef>
              <a:spcAft>
                <a:spcPts val="1800"/>
              </a:spcAft>
            </a:pPr>
            <a:r>
              <a:rPr lang="en-GB" dirty="0">
                <a:solidFill>
                  <a:schemeClr val="accent6"/>
                </a:solidFill>
              </a:rPr>
              <a:t>The introduction of a ‘hover’ information button which explains each page.</a:t>
            </a:r>
          </a:p>
          <a:p>
            <a:pPr lvl="2">
              <a:lnSpc>
                <a:spcPct val="100000"/>
              </a:lnSpc>
              <a:spcBef>
                <a:spcPts val="0"/>
              </a:spcBef>
              <a:spcAft>
                <a:spcPts val="1800"/>
              </a:spcAft>
            </a:pPr>
            <a:r>
              <a:rPr lang="en-GB" dirty="0">
                <a:solidFill>
                  <a:schemeClr val="accent6"/>
                </a:solidFill>
              </a:rPr>
              <a:t>New page to view benchmarked trust/organisation level data by indicator.</a:t>
            </a:r>
          </a:p>
          <a:p>
            <a:pPr lvl="2">
              <a:lnSpc>
                <a:spcPct val="100000"/>
              </a:lnSpc>
              <a:spcBef>
                <a:spcPts val="0"/>
              </a:spcBef>
              <a:spcAft>
                <a:spcPts val="1800"/>
              </a:spcAft>
            </a:pPr>
            <a:r>
              <a:rPr lang="en-GB" dirty="0">
                <a:solidFill>
                  <a:schemeClr val="accent6"/>
                </a:solidFill>
              </a:rPr>
              <a:t>A new filter bar.</a:t>
            </a:r>
          </a:p>
          <a:p>
            <a:pPr lvl="2">
              <a:lnSpc>
                <a:spcPct val="100000"/>
              </a:lnSpc>
              <a:spcBef>
                <a:spcPts val="0"/>
              </a:spcBef>
              <a:spcAft>
                <a:spcPts val="1800"/>
              </a:spcAft>
            </a:pPr>
            <a:r>
              <a:rPr lang="en-GB" dirty="0">
                <a:solidFill>
                  <a:schemeClr val="accent6"/>
                </a:solidFill>
              </a:rPr>
              <a:t>A revised professional level view of the data. Inclusion of three new indicators. </a:t>
            </a:r>
          </a:p>
          <a:p>
            <a:pPr lvl="2">
              <a:spcBef>
                <a:spcPts val="0"/>
              </a:spcBef>
              <a:spcAft>
                <a:spcPts val="1800"/>
              </a:spcAft>
            </a:pPr>
            <a:endParaRPr lang="en-GB" dirty="0">
              <a:solidFill>
                <a:schemeClr val="accent6"/>
              </a:solidFill>
            </a:endParaRPr>
          </a:p>
          <a:p>
            <a:pPr lvl="2">
              <a:spcBef>
                <a:spcPts val="0"/>
              </a:spcBef>
              <a:spcAft>
                <a:spcPts val="1800"/>
              </a:spcAft>
            </a:pPr>
            <a:endParaRPr lang="en-GB" dirty="0">
              <a:solidFill>
                <a:schemeClr val="accent6"/>
              </a:solidFill>
            </a:endParaRPr>
          </a:p>
        </p:txBody>
      </p:sp>
      <p:pic>
        <p:nvPicPr>
          <p:cNvPr id="8" name="Graphic 7" descr="Filter outline">
            <a:extLst>
              <a:ext uri="{FF2B5EF4-FFF2-40B4-BE49-F238E27FC236}">
                <a16:creationId xmlns:a16="http://schemas.microsoft.com/office/drawing/2014/main" id="{B0F397E2-D475-A8A9-0876-235DB28109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6322" y="4420607"/>
            <a:ext cx="508248" cy="508248"/>
          </a:xfrm>
          <a:prstGeom prst="rect">
            <a:avLst/>
          </a:prstGeom>
        </p:spPr>
      </p:pic>
      <p:pic>
        <p:nvPicPr>
          <p:cNvPr id="10" name="Graphic 9" descr="Information outline">
            <a:extLst>
              <a:ext uri="{FF2B5EF4-FFF2-40B4-BE49-F238E27FC236}">
                <a16:creationId xmlns:a16="http://schemas.microsoft.com/office/drawing/2014/main" id="{CF52DEA1-3997-9414-727A-ABB7E4A83C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7593" y="3016719"/>
            <a:ext cx="508247" cy="508247"/>
          </a:xfrm>
          <a:prstGeom prst="rect">
            <a:avLst/>
          </a:prstGeom>
        </p:spPr>
      </p:pic>
      <p:pic>
        <p:nvPicPr>
          <p:cNvPr id="12" name="Graphic 11" descr="List outline">
            <a:extLst>
              <a:ext uri="{FF2B5EF4-FFF2-40B4-BE49-F238E27FC236}">
                <a16:creationId xmlns:a16="http://schemas.microsoft.com/office/drawing/2014/main" id="{B1783F17-BC21-B599-501D-950FF62E66F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7593" y="2405184"/>
            <a:ext cx="534880" cy="534880"/>
          </a:xfrm>
          <a:prstGeom prst="rect">
            <a:avLst/>
          </a:prstGeom>
        </p:spPr>
      </p:pic>
      <p:sp>
        <p:nvSpPr>
          <p:cNvPr id="16" name="AutoShape 4" descr="Business Growth with solid fill">
            <a:extLst>
              <a:ext uri="{FF2B5EF4-FFF2-40B4-BE49-F238E27FC236}">
                <a16:creationId xmlns:a16="http://schemas.microsoft.com/office/drawing/2014/main" id="{2BBCC961-6FFB-BDA3-3AE1-D81EC51E0A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5" name="Graphic 14" descr="Gantt Chart outline">
            <a:extLst>
              <a:ext uri="{FF2B5EF4-FFF2-40B4-BE49-F238E27FC236}">
                <a16:creationId xmlns:a16="http://schemas.microsoft.com/office/drawing/2014/main" id="{47EF2452-193F-B04B-CEDA-1DF770B0535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4153" y="3843867"/>
            <a:ext cx="442251" cy="442251"/>
          </a:xfrm>
          <a:prstGeom prst="rect">
            <a:avLst/>
          </a:prstGeom>
        </p:spPr>
      </p:pic>
      <p:pic>
        <p:nvPicPr>
          <p:cNvPr id="19" name="Graphic 18" descr="Internet with solid fill">
            <a:extLst>
              <a:ext uri="{FF2B5EF4-FFF2-40B4-BE49-F238E27FC236}">
                <a16:creationId xmlns:a16="http://schemas.microsoft.com/office/drawing/2014/main" id="{B1480993-BC71-3AFE-EAF9-93D595A2D58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7593" y="1870304"/>
            <a:ext cx="534880" cy="534880"/>
          </a:xfrm>
          <a:prstGeom prst="rect">
            <a:avLst/>
          </a:prstGeom>
        </p:spPr>
      </p:pic>
      <p:pic>
        <p:nvPicPr>
          <p:cNvPr id="25" name="Graphic 24" descr="Connections outline">
            <a:extLst>
              <a:ext uri="{FF2B5EF4-FFF2-40B4-BE49-F238E27FC236}">
                <a16:creationId xmlns:a16="http://schemas.microsoft.com/office/drawing/2014/main" id="{1937D16F-9224-D0F7-0378-B500B4F48D8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54153" y="5127265"/>
            <a:ext cx="441759" cy="441759"/>
          </a:xfrm>
          <a:prstGeom prst="rect">
            <a:avLst/>
          </a:prstGeom>
        </p:spPr>
      </p:pic>
      <p:sp>
        <p:nvSpPr>
          <p:cNvPr id="5" name="TextBox 4">
            <a:extLst>
              <a:ext uri="{FF2B5EF4-FFF2-40B4-BE49-F238E27FC236}">
                <a16:creationId xmlns:a16="http://schemas.microsoft.com/office/drawing/2014/main" id="{FC4FEC66-7F4B-87EB-F49F-52D2F8527A57}"/>
              </a:ext>
            </a:extLst>
          </p:cNvPr>
          <p:cNvSpPr txBox="1"/>
          <p:nvPr/>
        </p:nvSpPr>
        <p:spPr>
          <a:xfrm>
            <a:off x="7753913" y="1891605"/>
            <a:ext cx="1906745" cy="1384995"/>
          </a:xfrm>
          <a:prstGeom prst="rect">
            <a:avLst/>
          </a:prstGeom>
          <a:solidFill>
            <a:schemeClr val="bg1"/>
          </a:solidFill>
        </p:spPr>
        <p:txBody>
          <a:bodyPr wrap="square" rtlCol="0">
            <a:spAutoFit/>
          </a:bodyPr>
          <a:lstStyle/>
          <a:p>
            <a:r>
              <a:rPr lang="en-GB" sz="1400" dirty="0">
                <a:solidFill>
                  <a:schemeClr val="accent6"/>
                </a:solidFill>
              </a:rPr>
              <a:t>This year more learners completed the National Education and Training Survey than ever before.</a:t>
            </a:r>
          </a:p>
        </p:txBody>
      </p:sp>
      <p:pic>
        <p:nvPicPr>
          <p:cNvPr id="2050" name="Picture 2" descr="A graph with blue rectangles and numbers&#10;&#10;AI-generated content may be incorrect.">
            <a:extLst>
              <a:ext uri="{FF2B5EF4-FFF2-40B4-BE49-F238E27FC236}">
                <a16:creationId xmlns:a16="http://schemas.microsoft.com/office/drawing/2014/main" id="{F4E8BE3B-408E-928D-E4E1-292DDF2672C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39590" y="3976602"/>
            <a:ext cx="3608575" cy="17856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60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0BCE2-B70C-1362-7623-E0BE8CA997D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7819DF-EA4E-0B46-FD2F-883983D2C2AC}"/>
              </a:ext>
            </a:extLst>
          </p:cNvPr>
          <p:cNvSpPr>
            <a:spLocks noGrp="1"/>
          </p:cNvSpPr>
          <p:nvPr>
            <p:ph idx="1"/>
          </p:nvPr>
        </p:nvSpPr>
        <p:spPr>
          <a:xfrm>
            <a:off x="470077" y="1405288"/>
            <a:ext cx="4559123" cy="4893862"/>
          </a:xfrm>
        </p:spPr>
        <p:txBody>
          <a:bodyPr numCol="1"/>
          <a:lstStyle/>
          <a:p>
            <a:r>
              <a:rPr lang="en-GB" sz="1800" dirty="0"/>
              <a:t>Questions are grouped by theme to measure how learners responded about that aspect of training. These themes are grouped into indicators. </a:t>
            </a:r>
          </a:p>
          <a:p>
            <a:r>
              <a:rPr lang="en-GB" sz="1800" dirty="0"/>
              <a:t>The answer to each question is given a numerical value (e.g. Q39.1. I saw examples of safe care: never 0, rarely 25, sometimes 50, often 75, always 100).</a:t>
            </a:r>
          </a:p>
          <a:p>
            <a:r>
              <a:rPr lang="en-GB" sz="1800" dirty="0"/>
              <a:t>We average the scores of questions in the indicator to create an indicator score (a score out of 100).</a:t>
            </a:r>
          </a:p>
          <a:p>
            <a:r>
              <a:rPr lang="en-GB" sz="1800" dirty="0"/>
              <a:t>N/A responses are not included and so do not count towards an individual’s score for that indicator. </a:t>
            </a:r>
          </a:p>
          <a:p>
            <a:r>
              <a:rPr lang="en-GB" sz="1800" dirty="0"/>
              <a:t>To protect learner anonymity masking for the indicators is applied at N ≥ 3.</a:t>
            </a:r>
          </a:p>
        </p:txBody>
      </p:sp>
      <p:sp>
        <p:nvSpPr>
          <p:cNvPr id="4" name="Title 3">
            <a:extLst>
              <a:ext uri="{FF2B5EF4-FFF2-40B4-BE49-F238E27FC236}">
                <a16:creationId xmlns:a16="http://schemas.microsoft.com/office/drawing/2014/main" id="{374B5D3B-5BA3-1CA8-7598-97AC536444B1}"/>
              </a:ext>
            </a:extLst>
          </p:cNvPr>
          <p:cNvSpPr>
            <a:spLocks noGrp="1"/>
          </p:cNvSpPr>
          <p:nvPr>
            <p:ph type="title"/>
          </p:nvPr>
        </p:nvSpPr>
        <p:spPr/>
        <p:txBody>
          <a:bodyPr/>
          <a:lstStyle/>
          <a:p>
            <a:r>
              <a:rPr lang="en-GB" dirty="0"/>
              <a:t>How the data is grouped and scored by indicator</a:t>
            </a:r>
          </a:p>
        </p:txBody>
      </p:sp>
      <p:sp>
        <p:nvSpPr>
          <p:cNvPr id="5" name="Rectangle: Diagonal Corners Rounded 4">
            <a:extLst>
              <a:ext uri="{FF2B5EF4-FFF2-40B4-BE49-F238E27FC236}">
                <a16:creationId xmlns:a16="http://schemas.microsoft.com/office/drawing/2014/main" id="{535A8A5C-15C7-0D12-E490-9AB59A6CDA6C}"/>
              </a:ext>
            </a:extLst>
          </p:cNvPr>
          <p:cNvSpPr/>
          <p:nvPr/>
        </p:nvSpPr>
        <p:spPr>
          <a:xfrm>
            <a:off x="5257271" y="1190948"/>
            <a:ext cx="6749143" cy="5108202"/>
          </a:xfrm>
          <a:prstGeom prst="round2Diag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1800" b="1" dirty="0"/>
          </a:p>
        </p:txBody>
      </p:sp>
      <p:sp>
        <p:nvSpPr>
          <p:cNvPr id="12" name="Rectangle 11">
            <a:extLst>
              <a:ext uri="{FF2B5EF4-FFF2-40B4-BE49-F238E27FC236}">
                <a16:creationId xmlns:a16="http://schemas.microsoft.com/office/drawing/2014/main" id="{D0389CC0-FEF7-6252-5422-D32E76D187CD}"/>
              </a:ext>
            </a:extLst>
          </p:cNvPr>
          <p:cNvSpPr/>
          <p:nvPr/>
        </p:nvSpPr>
        <p:spPr>
          <a:xfrm>
            <a:off x="5369720" y="1817727"/>
            <a:ext cx="3208223" cy="3549186"/>
          </a:xfrm>
          <a:prstGeom prst="rect">
            <a:avLst/>
          </a:prstGeom>
          <a:solidFill>
            <a:schemeClr val="bg1">
              <a:lumMod val="95000"/>
            </a:schemeClr>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A2B913A-16CE-9D2F-1C33-D2188C67484E}"/>
              </a:ext>
            </a:extLst>
          </p:cNvPr>
          <p:cNvSpPr txBox="1"/>
          <p:nvPr/>
        </p:nvSpPr>
        <p:spPr>
          <a:xfrm>
            <a:off x="5369720" y="1831273"/>
            <a:ext cx="3208223" cy="1015663"/>
          </a:xfrm>
          <a:prstGeom prst="rect">
            <a:avLst/>
          </a:prstGeom>
          <a:noFill/>
          <a:ln>
            <a:noFill/>
          </a:ln>
        </p:spPr>
        <p:txBody>
          <a:bodyPr wrap="square" rtlCol="0">
            <a:spAutoFit/>
          </a:bodyPr>
          <a:lstStyle/>
          <a:p>
            <a:r>
              <a:rPr lang="en-GB" sz="1200" b="0" i="0" dirty="0">
                <a:solidFill>
                  <a:srgbClr val="000000"/>
                </a:solidFill>
                <a:effectLst/>
                <a:latin typeface="Arial" panose="020B0604020202020204" pitchFamily="34" charset="0"/>
              </a:rPr>
              <a:t>Q35. At the start of this placement / training post, I had the opportunity to discuss and agree my learning needs with a supervisor, practice assessor / practice supervisor or senior colleague.</a:t>
            </a:r>
            <a:endParaRPr lang="en-GB" sz="1200" dirty="0"/>
          </a:p>
        </p:txBody>
      </p:sp>
      <p:sp>
        <p:nvSpPr>
          <p:cNvPr id="13" name="Rectangle 12">
            <a:extLst>
              <a:ext uri="{FF2B5EF4-FFF2-40B4-BE49-F238E27FC236}">
                <a16:creationId xmlns:a16="http://schemas.microsoft.com/office/drawing/2014/main" id="{CC642A3A-BF63-7F21-51BA-0266347287A8}"/>
              </a:ext>
            </a:extLst>
          </p:cNvPr>
          <p:cNvSpPr/>
          <p:nvPr/>
        </p:nvSpPr>
        <p:spPr>
          <a:xfrm>
            <a:off x="8710560" y="1817727"/>
            <a:ext cx="3208222" cy="3549186"/>
          </a:xfrm>
          <a:prstGeom prst="rect">
            <a:avLst/>
          </a:prstGeom>
          <a:solidFill>
            <a:schemeClr val="bg1">
              <a:lumMod val="95000"/>
            </a:schemeClr>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FC268C16-2E2D-E553-67C0-0F57C7E6801F}"/>
              </a:ext>
            </a:extLst>
          </p:cNvPr>
          <p:cNvSpPr txBox="1"/>
          <p:nvPr/>
        </p:nvSpPr>
        <p:spPr>
          <a:xfrm>
            <a:off x="8703495" y="1838658"/>
            <a:ext cx="3143268" cy="1015663"/>
          </a:xfrm>
          <a:prstGeom prst="rect">
            <a:avLst/>
          </a:prstGeom>
          <a:noFill/>
          <a:ln>
            <a:noFill/>
          </a:ln>
        </p:spPr>
        <p:txBody>
          <a:bodyPr wrap="square" rtlCol="0">
            <a:spAutoFit/>
          </a:bodyPr>
          <a:lstStyle/>
          <a:p>
            <a:r>
              <a:rPr lang="en-GB" sz="1200" b="0" i="0" dirty="0">
                <a:solidFill>
                  <a:srgbClr val="000000"/>
                </a:solidFill>
                <a:effectLst/>
                <a:latin typeface="Arial" panose="020B0604020202020204" pitchFamily="34" charset="0"/>
              </a:rPr>
              <a:t>Q36.1. The formal induction I was given at the start of the practice placement or training post (e.g. being shown around, being given a timetable, having my role explained to me)</a:t>
            </a:r>
          </a:p>
        </p:txBody>
      </p:sp>
      <p:sp>
        <p:nvSpPr>
          <p:cNvPr id="9" name="TextBox 8">
            <a:extLst>
              <a:ext uri="{FF2B5EF4-FFF2-40B4-BE49-F238E27FC236}">
                <a16:creationId xmlns:a16="http://schemas.microsoft.com/office/drawing/2014/main" id="{25A50EFB-B6D3-EB58-6F20-5B9665AE607D}"/>
              </a:ext>
            </a:extLst>
          </p:cNvPr>
          <p:cNvSpPr txBox="1"/>
          <p:nvPr/>
        </p:nvSpPr>
        <p:spPr>
          <a:xfrm>
            <a:off x="7135864" y="1311431"/>
            <a:ext cx="3543902" cy="369332"/>
          </a:xfrm>
          <a:prstGeom prst="rect">
            <a:avLst/>
          </a:prstGeom>
          <a:solidFill>
            <a:schemeClr val="tx2"/>
          </a:solidFill>
          <a:ln w="38100">
            <a:solidFill>
              <a:schemeClr val="accent1"/>
            </a:solidFill>
          </a:ln>
        </p:spPr>
        <p:txBody>
          <a:bodyPr wrap="square" rtlCol="0">
            <a:spAutoFit/>
          </a:bodyPr>
          <a:lstStyle/>
          <a:p>
            <a:pPr algn="ctr"/>
            <a:r>
              <a:rPr lang="en-GB" dirty="0"/>
              <a:t>Example: Induction Indicator</a:t>
            </a:r>
          </a:p>
        </p:txBody>
      </p:sp>
      <p:sp>
        <p:nvSpPr>
          <p:cNvPr id="10" name="TextBox 9">
            <a:extLst>
              <a:ext uri="{FF2B5EF4-FFF2-40B4-BE49-F238E27FC236}">
                <a16:creationId xmlns:a16="http://schemas.microsoft.com/office/drawing/2014/main" id="{66F8445A-FAEE-6E10-E30B-54B0EBA6914A}"/>
              </a:ext>
            </a:extLst>
          </p:cNvPr>
          <p:cNvSpPr txBox="1"/>
          <p:nvPr/>
        </p:nvSpPr>
        <p:spPr>
          <a:xfrm>
            <a:off x="8821385" y="2918422"/>
            <a:ext cx="2088000" cy="360000"/>
          </a:xfrm>
          <a:prstGeom prst="roundRect">
            <a:avLst/>
          </a:prstGeom>
          <a:noFill/>
          <a:ln>
            <a:solidFill>
              <a:schemeClr val="accent1"/>
            </a:solidFill>
          </a:ln>
        </p:spPr>
        <p:txBody>
          <a:bodyPr wrap="square" rtlCol="0">
            <a:spAutoFit/>
          </a:bodyPr>
          <a:lstStyle/>
          <a:p>
            <a:pPr algn="l"/>
            <a:r>
              <a:rPr lang="en-GB" sz="1400" b="0" i="0" dirty="0">
                <a:solidFill>
                  <a:srgbClr val="000000"/>
                </a:solidFill>
                <a:effectLst/>
                <a:latin typeface="Calibri" panose="020F0502020204030204" pitchFamily="34" charset="0"/>
              </a:rPr>
              <a:t>Outstanding</a:t>
            </a:r>
          </a:p>
        </p:txBody>
      </p:sp>
      <p:sp>
        <p:nvSpPr>
          <p:cNvPr id="11" name="TextBox 10">
            <a:extLst>
              <a:ext uri="{FF2B5EF4-FFF2-40B4-BE49-F238E27FC236}">
                <a16:creationId xmlns:a16="http://schemas.microsoft.com/office/drawing/2014/main" id="{1200DDAB-47FD-78B2-4C08-0C883162006F}"/>
              </a:ext>
            </a:extLst>
          </p:cNvPr>
          <p:cNvSpPr txBox="1"/>
          <p:nvPr/>
        </p:nvSpPr>
        <p:spPr>
          <a:xfrm>
            <a:off x="7710038" y="2918422"/>
            <a:ext cx="720000" cy="360000"/>
          </a:xfrm>
          <a:prstGeom prst="roundRect">
            <a:avLst/>
          </a:prstGeom>
          <a:solidFill>
            <a:schemeClr val="accent5"/>
          </a:solidFill>
          <a:ln>
            <a:solidFill>
              <a:schemeClr val="accent1"/>
            </a:solidFill>
          </a:ln>
        </p:spPr>
        <p:txBody>
          <a:bodyPr wrap="square" rtlCol="0">
            <a:spAutoFit/>
          </a:bodyPr>
          <a:lstStyle/>
          <a:p>
            <a:pPr algn="ctr"/>
            <a:r>
              <a:rPr lang="en-GB" sz="1400" dirty="0"/>
              <a:t>100</a:t>
            </a:r>
          </a:p>
        </p:txBody>
      </p:sp>
      <p:sp>
        <p:nvSpPr>
          <p:cNvPr id="14" name="TextBox 13">
            <a:extLst>
              <a:ext uri="{FF2B5EF4-FFF2-40B4-BE49-F238E27FC236}">
                <a16:creationId xmlns:a16="http://schemas.microsoft.com/office/drawing/2014/main" id="{8A5C4065-0D52-1D3E-03C1-F5ACC8CC214A}"/>
              </a:ext>
            </a:extLst>
          </p:cNvPr>
          <p:cNvSpPr txBox="1"/>
          <p:nvPr/>
        </p:nvSpPr>
        <p:spPr>
          <a:xfrm>
            <a:off x="6537237" y="5546569"/>
            <a:ext cx="4332515" cy="584775"/>
          </a:xfrm>
          <a:prstGeom prst="rect">
            <a:avLst/>
          </a:prstGeom>
          <a:solidFill>
            <a:schemeClr val="tx2"/>
          </a:solidFill>
          <a:ln w="38100">
            <a:solidFill>
              <a:schemeClr val="accent1"/>
            </a:solidFill>
          </a:ln>
        </p:spPr>
        <p:txBody>
          <a:bodyPr wrap="square" rtlCol="0">
            <a:spAutoFit/>
          </a:bodyPr>
          <a:lstStyle/>
          <a:p>
            <a:pPr algn="ctr"/>
            <a:r>
              <a:rPr lang="en-GB" sz="1600" dirty="0"/>
              <a:t>Learner A’s average score for induction is (100+50) / 2 = 75</a:t>
            </a:r>
          </a:p>
        </p:txBody>
      </p:sp>
      <p:sp>
        <p:nvSpPr>
          <p:cNvPr id="15" name="TextBox 14">
            <a:extLst>
              <a:ext uri="{FF2B5EF4-FFF2-40B4-BE49-F238E27FC236}">
                <a16:creationId xmlns:a16="http://schemas.microsoft.com/office/drawing/2014/main" id="{93DA00CA-2BA6-6219-D35C-D8A38C17BD18}"/>
              </a:ext>
            </a:extLst>
          </p:cNvPr>
          <p:cNvSpPr txBox="1"/>
          <p:nvPr/>
        </p:nvSpPr>
        <p:spPr>
          <a:xfrm>
            <a:off x="8821385" y="3865441"/>
            <a:ext cx="2088000" cy="360000"/>
          </a:xfrm>
          <a:prstGeom prst="roundRect">
            <a:avLst/>
          </a:prstGeom>
          <a:noFill/>
          <a:ln>
            <a:solidFill>
              <a:schemeClr val="accent1"/>
            </a:solidFill>
          </a:ln>
        </p:spPr>
        <p:txBody>
          <a:bodyPr wrap="square" rtlCol="0">
            <a:spAutoFit/>
          </a:bodyPr>
          <a:lstStyle/>
          <a:p>
            <a:pPr algn="l"/>
            <a:r>
              <a:rPr lang="en-GB" sz="1400" dirty="0">
                <a:solidFill>
                  <a:srgbClr val="000000"/>
                </a:solidFill>
                <a:latin typeface="Calibri" panose="020F0502020204030204" pitchFamily="34" charset="0"/>
              </a:rPr>
              <a:t>Good</a:t>
            </a:r>
            <a:endParaRPr lang="en-GB" sz="1400" b="0" i="0" dirty="0">
              <a:solidFill>
                <a:srgbClr val="000000"/>
              </a:solidFill>
              <a:effectLst/>
              <a:latin typeface="Calibri" panose="020F0502020204030204" pitchFamily="34" charset="0"/>
            </a:endParaRPr>
          </a:p>
        </p:txBody>
      </p:sp>
      <p:sp>
        <p:nvSpPr>
          <p:cNvPr id="16" name="TextBox 15">
            <a:extLst>
              <a:ext uri="{FF2B5EF4-FFF2-40B4-BE49-F238E27FC236}">
                <a16:creationId xmlns:a16="http://schemas.microsoft.com/office/drawing/2014/main" id="{7FF67655-3994-0B29-4D1E-5FC34DEFCF2B}"/>
              </a:ext>
            </a:extLst>
          </p:cNvPr>
          <p:cNvSpPr txBox="1"/>
          <p:nvPr/>
        </p:nvSpPr>
        <p:spPr>
          <a:xfrm>
            <a:off x="8806014" y="3383302"/>
            <a:ext cx="2088000" cy="360000"/>
          </a:xfrm>
          <a:prstGeom prst="roundRect">
            <a:avLst/>
          </a:prstGeom>
          <a:noFill/>
          <a:ln>
            <a:solidFill>
              <a:schemeClr val="accent1"/>
            </a:solidFill>
          </a:ln>
        </p:spPr>
        <p:txBody>
          <a:bodyPr wrap="square" rtlCol="0">
            <a:spAutoFit/>
          </a:bodyPr>
          <a:lstStyle/>
          <a:p>
            <a:pPr algn="l"/>
            <a:r>
              <a:rPr lang="en-GB" sz="1400" b="0" i="0" dirty="0">
                <a:solidFill>
                  <a:srgbClr val="000000"/>
                </a:solidFill>
                <a:effectLst/>
                <a:latin typeface="Calibri" panose="020F0502020204030204" pitchFamily="34" charset="0"/>
              </a:rPr>
              <a:t>Satisfactory</a:t>
            </a:r>
          </a:p>
        </p:txBody>
      </p:sp>
      <p:sp>
        <p:nvSpPr>
          <p:cNvPr id="17" name="TextBox 16">
            <a:extLst>
              <a:ext uri="{FF2B5EF4-FFF2-40B4-BE49-F238E27FC236}">
                <a16:creationId xmlns:a16="http://schemas.microsoft.com/office/drawing/2014/main" id="{FCE68D9A-F2AC-F310-8B18-D10876AF3FAE}"/>
              </a:ext>
            </a:extLst>
          </p:cNvPr>
          <p:cNvSpPr txBox="1"/>
          <p:nvPr/>
        </p:nvSpPr>
        <p:spPr>
          <a:xfrm>
            <a:off x="8821385" y="4349807"/>
            <a:ext cx="2088000" cy="360000"/>
          </a:xfrm>
          <a:prstGeom prst="roundRect">
            <a:avLst/>
          </a:prstGeom>
          <a:noFill/>
          <a:ln>
            <a:solidFill>
              <a:schemeClr val="accent1"/>
            </a:solidFill>
          </a:ln>
        </p:spPr>
        <p:txBody>
          <a:bodyPr wrap="square" rtlCol="0">
            <a:spAutoFit/>
          </a:bodyPr>
          <a:lstStyle/>
          <a:p>
            <a:pPr algn="l"/>
            <a:r>
              <a:rPr lang="en-GB" sz="1400" b="0" i="0" dirty="0">
                <a:solidFill>
                  <a:srgbClr val="000000"/>
                </a:solidFill>
                <a:effectLst/>
                <a:latin typeface="Calibri" panose="020F0502020204030204" pitchFamily="34" charset="0"/>
              </a:rPr>
              <a:t>In need of improvement</a:t>
            </a:r>
          </a:p>
        </p:txBody>
      </p:sp>
      <p:sp>
        <p:nvSpPr>
          <p:cNvPr id="18" name="TextBox 17">
            <a:extLst>
              <a:ext uri="{FF2B5EF4-FFF2-40B4-BE49-F238E27FC236}">
                <a16:creationId xmlns:a16="http://schemas.microsoft.com/office/drawing/2014/main" id="{631BC5C8-C5DF-8D57-04BC-C0A5841D4E42}"/>
              </a:ext>
            </a:extLst>
          </p:cNvPr>
          <p:cNvSpPr txBox="1"/>
          <p:nvPr/>
        </p:nvSpPr>
        <p:spPr>
          <a:xfrm>
            <a:off x="8821385" y="4820517"/>
            <a:ext cx="2088000" cy="360000"/>
          </a:xfrm>
          <a:prstGeom prst="roundRect">
            <a:avLst/>
          </a:prstGeom>
          <a:noFill/>
          <a:ln>
            <a:solidFill>
              <a:schemeClr val="accent1"/>
            </a:solidFill>
          </a:ln>
        </p:spPr>
        <p:txBody>
          <a:bodyPr wrap="square" rtlCol="0">
            <a:spAutoFit/>
          </a:bodyPr>
          <a:lstStyle/>
          <a:p>
            <a:pPr algn="l"/>
            <a:r>
              <a:rPr lang="en-GB" sz="1400" b="0" i="0" dirty="0">
                <a:solidFill>
                  <a:srgbClr val="000000"/>
                </a:solidFill>
                <a:effectLst/>
                <a:latin typeface="Calibri" panose="020F0502020204030204" pitchFamily="34" charset="0"/>
              </a:rPr>
              <a:t>Unsatisfactory</a:t>
            </a:r>
          </a:p>
        </p:txBody>
      </p:sp>
      <p:sp>
        <p:nvSpPr>
          <p:cNvPr id="19" name="TextBox 18">
            <a:extLst>
              <a:ext uri="{FF2B5EF4-FFF2-40B4-BE49-F238E27FC236}">
                <a16:creationId xmlns:a16="http://schemas.microsoft.com/office/drawing/2014/main" id="{1097CEF5-2C51-5122-4C64-451DB6623E3B}"/>
              </a:ext>
            </a:extLst>
          </p:cNvPr>
          <p:cNvSpPr txBox="1"/>
          <p:nvPr/>
        </p:nvSpPr>
        <p:spPr>
          <a:xfrm>
            <a:off x="5493238" y="3403852"/>
            <a:ext cx="2088000" cy="360000"/>
          </a:xfrm>
          <a:prstGeom prst="roundRect">
            <a:avLst/>
          </a:prstGeom>
          <a:noFill/>
          <a:ln>
            <a:solidFill>
              <a:schemeClr val="accent1"/>
            </a:solidFill>
          </a:ln>
        </p:spPr>
        <p:txBody>
          <a:bodyPr wrap="square" rtlCol="0">
            <a:spAutoFit/>
          </a:bodyPr>
          <a:lstStyle/>
          <a:p>
            <a:pPr algn="l"/>
            <a:r>
              <a:rPr lang="en-GB" sz="1400" b="0" i="0" dirty="0">
                <a:solidFill>
                  <a:srgbClr val="000000"/>
                </a:solidFill>
                <a:effectLst/>
                <a:latin typeface="Calibri" panose="020F0502020204030204" pitchFamily="34" charset="0"/>
              </a:rPr>
              <a:t>No</a:t>
            </a:r>
          </a:p>
        </p:txBody>
      </p:sp>
      <p:sp>
        <p:nvSpPr>
          <p:cNvPr id="20" name="TextBox 19">
            <a:extLst>
              <a:ext uri="{FF2B5EF4-FFF2-40B4-BE49-F238E27FC236}">
                <a16:creationId xmlns:a16="http://schemas.microsoft.com/office/drawing/2014/main" id="{ECE838DE-F460-1AF2-D577-BC34C1D80329}"/>
              </a:ext>
            </a:extLst>
          </p:cNvPr>
          <p:cNvSpPr txBox="1"/>
          <p:nvPr/>
        </p:nvSpPr>
        <p:spPr>
          <a:xfrm>
            <a:off x="5493238" y="2918422"/>
            <a:ext cx="2088000" cy="360000"/>
          </a:xfrm>
          <a:prstGeom prst="roundRect">
            <a:avLst/>
          </a:prstGeom>
          <a:noFill/>
          <a:ln>
            <a:solidFill>
              <a:schemeClr val="accent1"/>
            </a:solidFill>
          </a:ln>
        </p:spPr>
        <p:txBody>
          <a:bodyPr wrap="square" rtlCol="0">
            <a:spAutoFit/>
          </a:bodyPr>
          <a:lstStyle/>
          <a:p>
            <a:pPr algn="l"/>
            <a:r>
              <a:rPr lang="en-GB" sz="1400" b="0" i="0" dirty="0">
                <a:solidFill>
                  <a:srgbClr val="000000"/>
                </a:solidFill>
                <a:effectLst/>
                <a:latin typeface="Calibri" panose="020F0502020204030204" pitchFamily="34" charset="0"/>
              </a:rPr>
              <a:t>Yes</a:t>
            </a:r>
          </a:p>
        </p:txBody>
      </p:sp>
      <p:sp>
        <p:nvSpPr>
          <p:cNvPr id="25" name="TextBox 24">
            <a:extLst>
              <a:ext uri="{FF2B5EF4-FFF2-40B4-BE49-F238E27FC236}">
                <a16:creationId xmlns:a16="http://schemas.microsoft.com/office/drawing/2014/main" id="{1903CEED-10AF-2B03-EE3B-7044BD2608FB}"/>
              </a:ext>
            </a:extLst>
          </p:cNvPr>
          <p:cNvSpPr txBox="1"/>
          <p:nvPr/>
        </p:nvSpPr>
        <p:spPr>
          <a:xfrm>
            <a:off x="7719590" y="3402783"/>
            <a:ext cx="720000" cy="340519"/>
          </a:xfrm>
          <a:prstGeom prst="roundRect">
            <a:avLst/>
          </a:prstGeom>
          <a:noFill/>
          <a:ln>
            <a:solidFill>
              <a:schemeClr val="accent1"/>
            </a:solidFill>
          </a:ln>
        </p:spPr>
        <p:txBody>
          <a:bodyPr wrap="square" rtlCol="0">
            <a:spAutoFit/>
          </a:bodyPr>
          <a:lstStyle/>
          <a:p>
            <a:pPr algn="ctr"/>
            <a:r>
              <a:rPr lang="en-GB" sz="1400" dirty="0"/>
              <a:t>0</a:t>
            </a:r>
          </a:p>
        </p:txBody>
      </p:sp>
      <p:sp>
        <p:nvSpPr>
          <p:cNvPr id="27" name="TextBox 26">
            <a:extLst>
              <a:ext uri="{FF2B5EF4-FFF2-40B4-BE49-F238E27FC236}">
                <a16:creationId xmlns:a16="http://schemas.microsoft.com/office/drawing/2014/main" id="{353F3384-5391-E2B6-5B3D-78BEEAF26051}"/>
              </a:ext>
            </a:extLst>
          </p:cNvPr>
          <p:cNvSpPr txBox="1"/>
          <p:nvPr/>
        </p:nvSpPr>
        <p:spPr>
          <a:xfrm>
            <a:off x="11054083" y="2918422"/>
            <a:ext cx="720000" cy="360000"/>
          </a:xfrm>
          <a:prstGeom prst="roundRect">
            <a:avLst/>
          </a:prstGeom>
          <a:noFill/>
          <a:ln>
            <a:solidFill>
              <a:schemeClr val="accent1"/>
            </a:solidFill>
          </a:ln>
        </p:spPr>
        <p:txBody>
          <a:bodyPr wrap="square" rtlCol="0">
            <a:spAutoFit/>
          </a:bodyPr>
          <a:lstStyle/>
          <a:p>
            <a:pPr algn="ctr"/>
            <a:r>
              <a:rPr lang="en-GB" sz="1400" dirty="0"/>
              <a:t>100</a:t>
            </a:r>
          </a:p>
        </p:txBody>
      </p:sp>
      <p:sp>
        <p:nvSpPr>
          <p:cNvPr id="28" name="TextBox 27">
            <a:extLst>
              <a:ext uri="{FF2B5EF4-FFF2-40B4-BE49-F238E27FC236}">
                <a16:creationId xmlns:a16="http://schemas.microsoft.com/office/drawing/2014/main" id="{51B4147B-94B6-2680-6C98-39DA1E47A26C}"/>
              </a:ext>
            </a:extLst>
          </p:cNvPr>
          <p:cNvSpPr txBox="1"/>
          <p:nvPr/>
        </p:nvSpPr>
        <p:spPr>
          <a:xfrm>
            <a:off x="11054083" y="3403852"/>
            <a:ext cx="720000" cy="340519"/>
          </a:xfrm>
          <a:prstGeom prst="roundRect">
            <a:avLst/>
          </a:prstGeom>
          <a:noFill/>
          <a:ln>
            <a:solidFill>
              <a:schemeClr val="accent1"/>
            </a:solidFill>
          </a:ln>
        </p:spPr>
        <p:txBody>
          <a:bodyPr wrap="square" rtlCol="0">
            <a:spAutoFit/>
          </a:bodyPr>
          <a:lstStyle/>
          <a:p>
            <a:pPr algn="ctr"/>
            <a:r>
              <a:rPr lang="en-GB" sz="1400" dirty="0"/>
              <a:t>75</a:t>
            </a:r>
          </a:p>
        </p:txBody>
      </p:sp>
      <p:sp>
        <p:nvSpPr>
          <p:cNvPr id="29" name="TextBox 28">
            <a:extLst>
              <a:ext uri="{FF2B5EF4-FFF2-40B4-BE49-F238E27FC236}">
                <a16:creationId xmlns:a16="http://schemas.microsoft.com/office/drawing/2014/main" id="{E95B7EC2-A3CD-29C6-C02B-EDDC36CFBF07}"/>
              </a:ext>
            </a:extLst>
          </p:cNvPr>
          <p:cNvSpPr txBox="1"/>
          <p:nvPr/>
        </p:nvSpPr>
        <p:spPr>
          <a:xfrm>
            <a:off x="11054083" y="3864211"/>
            <a:ext cx="720000" cy="340519"/>
          </a:xfrm>
          <a:prstGeom prst="roundRect">
            <a:avLst/>
          </a:prstGeom>
          <a:solidFill>
            <a:schemeClr val="accent5"/>
          </a:solidFill>
          <a:ln>
            <a:solidFill>
              <a:schemeClr val="accent1"/>
            </a:solidFill>
          </a:ln>
        </p:spPr>
        <p:txBody>
          <a:bodyPr wrap="square" rtlCol="0">
            <a:spAutoFit/>
          </a:bodyPr>
          <a:lstStyle/>
          <a:p>
            <a:pPr algn="ctr"/>
            <a:r>
              <a:rPr lang="en-GB" sz="1400" dirty="0"/>
              <a:t>50</a:t>
            </a:r>
          </a:p>
        </p:txBody>
      </p:sp>
      <p:sp>
        <p:nvSpPr>
          <p:cNvPr id="30" name="TextBox 29">
            <a:extLst>
              <a:ext uri="{FF2B5EF4-FFF2-40B4-BE49-F238E27FC236}">
                <a16:creationId xmlns:a16="http://schemas.microsoft.com/office/drawing/2014/main" id="{C7338162-30E3-55B3-C585-DB6D5A1F2FD5}"/>
              </a:ext>
            </a:extLst>
          </p:cNvPr>
          <p:cNvSpPr txBox="1"/>
          <p:nvPr/>
        </p:nvSpPr>
        <p:spPr>
          <a:xfrm>
            <a:off x="11054083" y="4366886"/>
            <a:ext cx="720000" cy="340519"/>
          </a:xfrm>
          <a:prstGeom prst="roundRect">
            <a:avLst/>
          </a:prstGeom>
          <a:noFill/>
          <a:ln>
            <a:solidFill>
              <a:schemeClr val="accent1"/>
            </a:solidFill>
          </a:ln>
        </p:spPr>
        <p:txBody>
          <a:bodyPr wrap="square" rtlCol="0">
            <a:spAutoFit/>
          </a:bodyPr>
          <a:lstStyle/>
          <a:p>
            <a:pPr algn="ctr"/>
            <a:r>
              <a:rPr lang="en-GB" sz="1400" dirty="0"/>
              <a:t>25</a:t>
            </a:r>
          </a:p>
        </p:txBody>
      </p:sp>
      <p:sp>
        <p:nvSpPr>
          <p:cNvPr id="31" name="TextBox 30">
            <a:extLst>
              <a:ext uri="{FF2B5EF4-FFF2-40B4-BE49-F238E27FC236}">
                <a16:creationId xmlns:a16="http://schemas.microsoft.com/office/drawing/2014/main" id="{649D4035-D62B-8EEA-5182-E3575D90E3A9}"/>
              </a:ext>
            </a:extLst>
          </p:cNvPr>
          <p:cNvSpPr txBox="1"/>
          <p:nvPr/>
        </p:nvSpPr>
        <p:spPr>
          <a:xfrm>
            <a:off x="11060313" y="4839998"/>
            <a:ext cx="720000" cy="340519"/>
          </a:xfrm>
          <a:prstGeom prst="roundRect">
            <a:avLst/>
          </a:prstGeom>
          <a:noFill/>
          <a:ln>
            <a:solidFill>
              <a:schemeClr val="accent1"/>
            </a:solidFill>
          </a:ln>
        </p:spPr>
        <p:txBody>
          <a:bodyPr wrap="square" rtlCol="0">
            <a:spAutoFit/>
          </a:bodyPr>
          <a:lstStyle/>
          <a:p>
            <a:pPr algn="ctr"/>
            <a:r>
              <a:rPr lang="en-GB" sz="1400" dirty="0"/>
              <a:t>0</a:t>
            </a:r>
          </a:p>
        </p:txBody>
      </p:sp>
      <p:sp>
        <p:nvSpPr>
          <p:cNvPr id="33" name="TextBox 32">
            <a:extLst>
              <a:ext uri="{FF2B5EF4-FFF2-40B4-BE49-F238E27FC236}">
                <a16:creationId xmlns:a16="http://schemas.microsoft.com/office/drawing/2014/main" id="{E42AC365-746A-C714-8F25-506ECF6E86E2}"/>
              </a:ext>
            </a:extLst>
          </p:cNvPr>
          <p:cNvSpPr txBox="1"/>
          <p:nvPr/>
        </p:nvSpPr>
        <p:spPr>
          <a:xfrm>
            <a:off x="432000" y="6419850"/>
            <a:ext cx="6911775" cy="276999"/>
          </a:xfrm>
          <a:prstGeom prst="rect">
            <a:avLst/>
          </a:prstGeom>
          <a:noFill/>
        </p:spPr>
        <p:txBody>
          <a:bodyPr wrap="square" rtlCol="0">
            <a:spAutoFit/>
          </a:bodyPr>
          <a:lstStyle/>
          <a:p>
            <a:r>
              <a:rPr lang="en-GB" sz="1200" dirty="0">
                <a:solidFill>
                  <a:schemeClr val="accent6"/>
                </a:solidFill>
              </a:rPr>
              <a:t>Example data is for illustration only and not based on actual responses</a:t>
            </a:r>
          </a:p>
        </p:txBody>
      </p:sp>
    </p:spTree>
    <p:extLst>
      <p:ext uri="{BB962C8B-B14F-4D97-AF65-F5344CB8AC3E}">
        <p14:creationId xmlns:p14="http://schemas.microsoft.com/office/powerpoint/2010/main" val="112244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8BE14-14A5-6BF9-F54A-D3FDA3D78A3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8269FD-6EAC-B717-7DD9-6F36566E34AC}"/>
              </a:ext>
            </a:extLst>
          </p:cNvPr>
          <p:cNvSpPr>
            <a:spLocks noGrp="1"/>
          </p:cNvSpPr>
          <p:nvPr>
            <p:ph idx="1"/>
          </p:nvPr>
        </p:nvSpPr>
        <p:spPr>
          <a:xfrm>
            <a:off x="439733" y="1638942"/>
            <a:ext cx="4718617" cy="4618387"/>
          </a:xfrm>
        </p:spPr>
        <p:txBody>
          <a:bodyPr numCol="1"/>
          <a:lstStyle/>
          <a:p>
            <a:r>
              <a:rPr lang="en-GB" sz="1800" b="1" dirty="0"/>
              <a:t>Question level data</a:t>
            </a:r>
          </a:p>
          <a:p>
            <a:r>
              <a:rPr lang="en-GB" sz="1800" dirty="0"/>
              <a:t>Data is shown at question level for core questions only.</a:t>
            </a:r>
          </a:p>
          <a:p>
            <a:r>
              <a:rPr lang="en-GB" sz="1800" dirty="0"/>
              <a:t>The questions are calculated based on the percentage of learners giving a positive answer (e.g. Q39.1. I saw examples of safe care: positive answers always and often, Q37.4. The availability of learning and IT resources to meet my learning outcomes: positive answers outstanding, good, satisfactory).</a:t>
            </a:r>
          </a:p>
          <a:p>
            <a:r>
              <a:rPr lang="en-GB" sz="1800" dirty="0"/>
              <a:t>N/A responses are included in the overall scores.</a:t>
            </a:r>
          </a:p>
          <a:p>
            <a:r>
              <a:rPr lang="en-GB" sz="1800" dirty="0"/>
              <a:t>This data is available in the NETS education quality data tool, see ‘Questions – Core Questions’. </a:t>
            </a:r>
          </a:p>
        </p:txBody>
      </p:sp>
      <p:sp>
        <p:nvSpPr>
          <p:cNvPr id="4" name="Title 3">
            <a:extLst>
              <a:ext uri="{FF2B5EF4-FFF2-40B4-BE49-F238E27FC236}">
                <a16:creationId xmlns:a16="http://schemas.microsoft.com/office/drawing/2014/main" id="{56006BA9-53D2-3DB3-BF22-159F565F2F56}"/>
              </a:ext>
            </a:extLst>
          </p:cNvPr>
          <p:cNvSpPr>
            <a:spLocks noGrp="1"/>
          </p:cNvSpPr>
          <p:nvPr>
            <p:ph type="title"/>
          </p:nvPr>
        </p:nvSpPr>
        <p:spPr/>
        <p:txBody>
          <a:bodyPr/>
          <a:lstStyle/>
          <a:p>
            <a:r>
              <a:rPr lang="en-GB" dirty="0"/>
              <a:t>How questions are scored</a:t>
            </a:r>
          </a:p>
        </p:txBody>
      </p:sp>
      <p:sp>
        <p:nvSpPr>
          <p:cNvPr id="5" name="Rectangle: Diagonal Corners Rounded 4">
            <a:extLst>
              <a:ext uri="{FF2B5EF4-FFF2-40B4-BE49-F238E27FC236}">
                <a16:creationId xmlns:a16="http://schemas.microsoft.com/office/drawing/2014/main" id="{5BFBA25A-961D-4D45-4D73-D3D28B60B68F}"/>
              </a:ext>
            </a:extLst>
          </p:cNvPr>
          <p:cNvSpPr/>
          <p:nvPr/>
        </p:nvSpPr>
        <p:spPr>
          <a:xfrm>
            <a:off x="5257271" y="1190948"/>
            <a:ext cx="6749143" cy="5108202"/>
          </a:xfrm>
          <a:prstGeom prst="round2Diag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1800" b="1" dirty="0"/>
          </a:p>
        </p:txBody>
      </p:sp>
      <p:sp>
        <p:nvSpPr>
          <p:cNvPr id="12" name="Rectangle 11">
            <a:extLst>
              <a:ext uri="{FF2B5EF4-FFF2-40B4-BE49-F238E27FC236}">
                <a16:creationId xmlns:a16="http://schemas.microsoft.com/office/drawing/2014/main" id="{73B54CFF-D30B-29F3-50D9-C46F329A19DF}"/>
              </a:ext>
            </a:extLst>
          </p:cNvPr>
          <p:cNvSpPr/>
          <p:nvPr/>
        </p:nvSpPr>
        <p:spPr>
          <a:xfrm>
            <a:off x="5357638" y="1819656"/>
            <a:ext cx="3208223" cy="4284890"/>
          </a:xfrm>
          <a:prstGeom prst="rect">
            <a:avLst/>
          </a:prstGeom>
          <a:solidFill>
            <a:schemeClr val="bg1">
              <a:lumMod val="95000"/>
            </a:schemeClr>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DEB1837-22CE-180C-6E6E-96EF9AC89EC1}"/>
              </a:ext>
            </a:extLst>
          </p:cNvPr>
          <p:cNvSpPr/>
          <p:nvPr/>
        </p:nvSpPr>
        <p:spPr>
          <a:xfrm>
            <a:off x="8699657" y="1819656"/>
            <a:ext cx="3208222" cy="4284890"/>
          </a:xfrm>
          <a:prstGeom prst="rect">
            <a:avLst/>
          </a:prstGeom>
          <a:solidFill>
            <a:schemeClr val="bg1">
              <a:lumMod val="95000"/>
            </a:schemeClr>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3FAB202B-6273-FEF7-F12A-12C7BBB719F3}"/>
              </a:ext>
            </a:extLst>
          </p:cNvPr>
          <p:cNvSpPr txBox="1"/>
          <p:nvPr/>
        </p:nvSpPr>
        <p:spPr>
          <a:xfrm>
            <a:off x="6537237" y="1311431"/>
            <a:ext cx="4142529" cy="369332"/>
          </a:xfrm>
          <a:prstGeom prst="rect">
            <a:avLst/>
          </a:prstGeom>
          <a:solidFill>
            <a:schemeClr val="tx2"/>
          </a:solidFill>
          <a:ln w="38100">
            <a:solidFill>
              <a:schemeClr val="accent1"/>
            </a:solidFill>
          </a:ln>
        </p:spPr>
        <p:txBody>
          <a:bodyPr wrap="square" rtlCol="0">
            <a:spAutoFit/>
          </a:bodyPr>
          <a:lstStyle/>
          <a:p>
            <a:pPr algn="ctr"/>
            <a:r>
              <a:rPr lang="en-GB" dirty="0"/>
              <a:t>Example: Question 36.1</a:t>
            </a:r>
          </a:p>
        </p:txBody>
      </p:sp>
      <p:sp>
        <p:nvSpPr>
          <p:cNvPr id="10" name="TextBox 9">
            <a:extLst>
              <a:ext uri="{FF2B5EF4-FFF2-40B4-BE49-F238E27FC236}">
                <a16:creationId xmlns:a16="http://schemas.microsoft.com/office/drawing/2014/main" id="{C60161CE-87F5-4B55-1FD6-F24722A54D65}"/>
              </a:ext>
            </a:extLst>
          </p:cNvPr>
          <p:cNvSpPr txBox="1"/>
          <p:nvPr/>
        </p:nvSpPr>
        <p:spPr>
          <a:xfrm>
            <a:off x="8810471" y="3070278"/>
            <a:ext cx="2088000" cy="360000"/>
          </a:xfrm>
          <a:prstGeom prst="roundRect">
            <a:avLst/>
          </a:prstGeom>
          <a:noFill/>
          <a:ln>
            <a:solidFill>
              <a:schemeClr val="accent1"/>
            </a:solidFill>
          </a:ln>
        </p:spPr>
        <p:txBody>
          <a:bodyPr wrap="square" rtlCol="0">
            <a:spAutoFit/>
          </a:bodyPr>
          <a:lstStyle/>
          <a:p>
            <a:pPr algn="l"/>
            <a:r>
              <a:rPr lang="en-GB" sz="1400" b="0" i="0" dirty="0">
                <a:solidFill>
                  <a:srgbClr val="000000"/>
                </a:solidFill>
                <a:effectLst/>
                <a:latin typeface="Calibri" panose="020F0502020204030204" pitchFamily="34" charset="0"/>
              </a:rPr>
              <a:t>Outstanding</a:t>
            </a:r>
          </a:p>
        </p:txBody>
      </p:sp>
      <p:sp>
        <p:nvSpPr>
          <p:cNvPr id="15" name="TextBox 14">
            <a:extLst>
              <a:ext uri="{FF2B5EF4-FFF2-40B4-BE49-F238E27FC236}">
                <a16:creationId xmlns:a16="http://schemas.microsoft.com/office/drawing/2014/main" id="{57421E45-7B0A-F30C-E635-EEE67013877A}"/>
              </a:ext>
            </a:extLst>
          </p:cNvPr>
          <p:cNvSpPr txBox="1"/>
          <p:nvPr/>
        </p:nvSpPr>
        <p:spPr>
          <a:xfrm>
            <a:off x="8810471" y="3948136"/>
            <a:ext cx="2088000" cy="360000"/>
          </a:xfrm>
          <a:prstGeom prst="roundRect">
            <a:avLst/>
          </a:prstGeom>
          <a:noFill/>
          <a:ln>
            <a:solidFill>
              <a:schemeClr val="accent1"/>
            </a:solidFill>
          </a:ln>
        </p:spPr>
        <p:txBody>
          <a:bodyPr wrap="square" rtlCol="0">
            <a:spAutoFit/>
          </a:bodyPr>
          <a:lstStyle/>
          <a:p>
            <a:pPr algn="l"/>
            <a:r>
              <a:rPr lang="en-GB" sz="1400" dirty="0">
                <a:solidFill>
                  <a:srgbClr val="000000"/>
                </a:solidFill>
                <a:latin typeface="Calibri" panose="020F0502020204030204" pitchFamily="34" charset="0"/>
              </a:rPr>
              <a:t>Good</a:t>
            </a:r>
            <a:endParaRPr lang="en-GB" sz="1400" b="0" i="0" dirty="0">
              <a:solidFill>
                <a:srgbClr val="000000"/>
              </a:solidFill>
              <a:effectLst/>
              <a:latin typeface="Calibri" panose="020F0502020204030204" pitchFamily="34" charset="0"/>
            </a:endParaRPr>
          </a:p>
        </p:txBody>
      </p:sp>
      <p:sp>
        <p:nvSpPr>
          <p:cNvPr id="16" name="TextBox 15">
            <a:extLst>
              <a:ext uri="{FF2B5EF4-FFF2-40B4-BE49-F238E27FC236}">
                <a16:creationId xmlns:a16="http://schemas.microsoft.com/office/drawing/2014/main" id="{2ECA40CC-2B1B-7328-BD59-ECDAFCCB4125}"/>
              </a:ext>
            </a:extLst>
          </p:cNvPr>
          <p:cNvSpPr txBox="1"/>
          <p:nvPr/>
        </p:nvSpPr>
        <p:spPr>
          <a:xfrm>
            <a:off x="8810471" y="3495515"/>
            <a:ext cx="2088000" cy="360000"/>
          </a:xfrm>
          <a:prstGeom prst="roundRect">
            <a:avLst/>
          </a:prstGeom>
          <a:noFill/>
          <a:ln>
            <a:solidFill>
              <a:schemeClr val="accent1"/>
            </a:solidFill>
          </a:ln>
        </p:spPr>
        <p:txBody>
          <a:bodyPr wrap="square" rtlCol="0">
            <a:spAutoFit/>
          </a:bodyPr>
          <a:lstStyle/>
          <a:p>
            <a:pPr algn="l"/>
            <a:r>
              <a:rPr lang="en-GB" sz="1400" b="0" i="0" dirty="0">
                <a:solidFill>
                  <a:srgbClr val="000000"/>
                </a:solidFill>
                <a:effectLst/>
                <a:latin typeface="Calibri" panose="020F0502020204030204" pitchFamily="34" charset="0"/>
              </a:rPr>
              <a:t>Satisfactory</a:t>
            </a:r>
          </a:p>
        </p:txBody>
      </p:sp>
      <p:sp>
        <p:nvSpPr>
          <p:cNvPr id="17" name="TextBox 16">
            <a:extLst>
              <a:ext uri="{FF2B5EF4-FFF2-40B4-BE49-F238E27FC236}">
                <a16:creationId xmlns:a16="http://schemas.microsoft.com/office/drawing/2014/main" id="{41452D35-8C62-EB8D-DE0A-CAD72829216A}"/>
              </a:ext>
            </a:extLst>
          </p:cNvPr>
          <p:cNvSpPr txBox="1"/>
          <p:nvPr/>
        </p:nvSpPr>
        <p:spPr>
          <a:xfrm>
            <a:off x="8810471" y="4396920"/>
            <a:ext cx="2088000" cy="360000"/>
          </a:xfrm>
          <a:prstGeom prst="roundRect">
            <a:avLst/>
          </a:prstGeom>
          <a:noFill/>
          <a:ln>
            <a:solidFill>
              <a:schemeClr val="accent1"/>
            </a:solidFill>
          </a:ln>
        </p:spPr>
        <p:txBody>
          <a:bodyPr wrap="square" rtlCol="0">
            <a:spAutoFit/>
          </a:bodyPr>
          <a:lstStyle/>
          <a:p>
            <a:pPr algn="l"/>
            <a:r>
              <a:rPr lang="en-GB" sz="1400" b="0" i="0" dirty="0">
                <a:solidFill>
                  <a:srgbClr val="000000"/>
                </a:solidFill>
                <a:effectLst/>
                <a:latin typeface="Calibri" panose="020F0502020204030204" pitchFamily="34" charset="0"/>
              </a:rPr>
              <a:t>In need of improvement</a:t>
            </a:r>
          </a:p>
        </p:txBody>
      </p:sp>
      <p:sp>
        <p:nvSpPr>
          <p:cNvPr id="18" name="TextBox 17">
            <a:extLst>
              <a:ext uri="{FF2B5EF4-FFF2-40B4-BE49-F238E27FC236}">
                <a16:creationId xmlns:a16="http://schemas.microsoft.com/office/drawing/2014/main" id="{4CC44284-BC18-FBEF-2C17-3AD62B965292}"/>
              </a:ext>
            </a:extLst>
          </p:cNvPr>
          <p:cNvSpPr txBox="1"/>
          <p:nvPr/>
        </p:nvSpPr>
        <p:spPr>
          <a:xfrm>
            <a:off x="8816900" y="4817397"/>
            <a:ext cx="2088000" cy="360000"/>
          </a:xfrm>
          <a:prstGeom prst="roundRect">
            <a:avLst/>
          </a:prstGeom>
          <a:noFill/>
          <a:ln>
            <a:solidFill>
              <a:schemeClr val="accent1"/>
            </a:solidFill>
          </a:ln>
        </p:spPr>
        <p:txBody>
          <a:bodyPr wrap="square" rtlCol="0">
            <a:spAutoFit/>
          </a:bodyPr>
          <a:lstStyle/>
          <a:p>
            <a:pPr algn="l"/>
            <a:r>
              <a:rPr lang="en-GB" sz="1400" b="0" i="0" dirty="0">
                <a:solidFill>
                  <a:srgbClr val="000000"/>
                </a:solidFill>
                <a:effectLst/>
                <a:latin typeface="Calibri" panose="020F0502020204030204" pitchFamily="34" charset="0"/>
              </a:rPr>
              <a:t>Unsatisfactory</a:t>
            </a:r>
          </a:p>
        </p:txBody>
      </p:sp>
      <p:sp>
        <p:nvSpPr>
          <p:cNvPr id="27" name="TextBox 26">
            <a:extLst>
              <a:ext uri="{FF2B5EF4-FFF2-40B4-BE49-F238E27FC236}">
                <a16:creationId xmlns:a16="http://schemas.microsoft.com/office/drawing/2014/main" id="{C8E97FAB-34C9-1D46-4C04-908FC051266C}"/>
              </a:ext>
            </a:extLst>
          </p:cNvPr>
          <p:cNvSpPr txBox="1"/>
          <p:nvPr/>
        </p:nvSpPr>
        <p:spPr>
          <a:xfrm>
            <a:off x="11032267" y="3085322"/>
            <a:ext cx="720000" cy="340519"/>
          </a:xfrm>
          <a:prstGeom prst="roundRect">
            <a:avLst/>
          </a:prstGeom>
          <a:solidFill>
            <a:schemeClr val="accent5"/>
          </a:solidFill>
          <a:ln>
            <a:solidFill>
              <a:schemeClr val="accent1"/>
            </a:solidFill>
          </a:ln>
        </p:spPr>
        <p:txBody>
          <a:bodyPr wrap="square" rtlCol="0">
            <a:spAutoFit/>
          </a:bodyPr>
          <a:lstStyle/>
          <a:p>
            <a:pPr algn="ctr"/>
            <a:r>
              <a:rPr lang="en-GB" sz="1400" dirty="0"/>
              <a:t>6.4%</a:t>
            </a:r>
          </a:p>
        </p:txBody>
      </p:sp>
      <p:sp>
        <p:nvSpPr>
          <p:cNvPr id="28" name="TextBox 27">
            <a:extLst>
              <a:ext uri="{FF2B5EF4-FFF2-40B4-BE49-F238E27FC236}">
                <a16:creationId xmlns:a16="http://schemas.microsoft.com/office/drawing/2014/main" id="{7BDA4B18-09A7-71C9-30B4-BF51AB675D2B}"/>
              </a:ext>
            </a:extLst>
          </p:cNvPr>
          <p:cNvSpPr txBox="1"/>
          <p:nvPr/>
        </p:nvSpPr>
        <p:spPr>
          <a:xfrm>
            <a:off x="11032267" y="3514996"/>
            <a:ext cx="720000" cy="340519"/>
          </a:xfrm>
          <a:prstGeom prst="roundRect">
            <a:avLst/>
          </a:prstGeom>
          <a:solidFill>
            <a:schemeClr val="accent5"/>
          </a:solidFill>
          <a:ln>
            <a:solidFill>
              <a:schemeClr val="accent1"/>
            </a:solidFill>
          </a:ln>
        </p:spPr>
        <p:txBody>
          <a:bodyPr wrap="square" rtlCol="0">
            <a:spAutoFit/>
          </a:bodyPr>
          <a:lstStyle/>
          <a:p>
            <a:pPr algn="ctr"/>
            <a:r>
              <a:rPr lang="en-GB" sz="1400" dirty="0"/>
              <a:t>25.5%</a:t>
            </a:r>
          </a:p>
        </p:txBody>
      </p:sp>
      <p:sp>
        <p:nvSpPr>
          <p:cNvPr id="29" name="TextBox 28">
            <a:extLst>
              <a:ext uri="{FF2B5EF4-FFF2-40B4-BE49-F238E27FC236}">
                <a16:creationId xmlns:a16="http://schemas.microsoft.com/office/drawing/2014/main" id="{5DCF2D37-6AE3-90DB-371E-0F17D5892EB6}"/>
              </a:ext>
            </a:extLst>
          </p:cNvPr>
          <p:cNvSpPr txBox="1"/>
          <p:nvPr/>
        </p:nvSpPr>
        <p:spPr>
          <a:xfrm>
            <a:off x="11032267" y="3950224"/>
            <a:ext cx="720000" cy="340519"/>
          </a:xfrm>
          <a:prstGeom prst="roundRect">
            <a:avLst/>
          </a:prstGeom>
          <a:solidFill>
            <a:schemeClr val="accent5"/>
          </a:solidFill>
          <a:ln>
            <a:solidFill>
              <a:schemeClr val="accent1"/>
            </a:solidFill>
          </a:ln>
        </p:spPr>
        <p:txBody>
          <a:bodyPr wrap="square" rtlCol="0">
            <a:spAutoFit/>
          </a:bodyPr>
          <a:lstStyle/>
          <a:p>
            <a:pPr algn="ctr"/>
            <a:r>
              <a:rPr lang="en-GB" sz="1400" dirty="0"/>
              <a:t>44.5%</a:t>
            </a:r>
          </a:p>
        </p:txBody>
      </p:sp>
      <p:sp>
        <p:nvSpPr>
          <p:cNvPr id="30" name="TextBox 29">
            <a:extLst>
              <a:ext uri="{FF2B5EF4-FFF2-40B4-BE49-F238E27FC236}">
                <a16:creationId xmlns:a16="http://schemas.microsoft.com/office/drawing/2014/main" id="{B19B6F1F-A434-D938-442D-12FB1E4F19CE}"/>
              </a:ext>
            </a:extLst>
          </p:cNvPr>
          <p:cNvSpPr txBox="1"/>
          <p:nvPr/>
        </p:nvSpPr>
        <p:spPr>
          <a:xfrm>
            <a:off x="11018935" y="4406660"/>
            <a:ext cx="720000" cy="340519"/>
          </a:xfrm>
          <a:prstGeom prst="roundRect">
            <a:avLst/>
          </a:prstGeom>
          <a:noFill/>
          <a:ln>
            <a:solidFill>
              <a:schemeClr val="accent1"/>
            </a:solidFill>
          </a:ln>
        </p:spPr>
        <p:txBody>
          <a:bodyPr wrap="square" rtlCol="0">
            <a:spAutoFit/>
          </a:bodyPr>
          <a:lstStyle/>
          <a:p>
            <a:pPr algn="ctr"/>
            <a:r>
              <a:rPr lang="en-GB" sz="1400" dirty="0"/>
              <a:t>19.1%</a:t>
            </a:r>
          </a:p>
        </p:txBody>
      </p:sp>
      <p:sp>
        <p:nvSpPr>
          <p:cNvPr id="31" name="TextBox 30">
            <a:extLst>
              <a:ext uri="{FF2B5EF4-FFF2-40B4-BE49-F238E27FC236}">
                <a16:creationId xmlns:a16="http://schemas.microsoft.com/office/drawing/2014/main" id="{36E9B553-4317-F00A-5C69-4E1BDC31688D}"/>
              </a:ext>
            </a:extLst>
          </p:cNvPr>
          <p:cNvSpPr txBox="1"/>
          <p:nvPr/>
        </p:nvSpPr>
        <p:spPr>
          <a:xfrm>
            <a:off x="11018935" y="4816718"/>
            <a:ext cx="720000" cy="340519"/>
          </a:xfrm>
          <a:prstGeom prst="roundRect">
            <a:avLst/>
          </a:prstGeom>
          <a:noFill/>
          <a:ln>
            <a:solidFill>
              <a:schemeClr val="accent1"/>
            </a:solidFill>
          </a:ln>
        </p:spPr>
        <p:txBody>
          <a:bodyPr wrap="square" rtlCol="0">
            <a:spAutoFit/>
          </a:bodyPr>
          <a:lstStyle/>
          <a:p>
            <a:pPr algn="ctr"/>
            <a:r>
              <a:rPr lang="en-GB" sz="1400" dirty="0"/>
              <a:t>3.2%</a:t>
            </a:r>
          </a:p>
        </p:txBody>
      </p:sp>
      <p:sp>
        <p:nvSpPr>
          <p:cNvPr id="37" name="TextBox 36">
            <a:extLst>
              <a:ext uri="{FF2B5EF4-FFF2-40B4-BE49-F238E27FC236}">
                <a16:creationId xmlns:a16="http://schemas.microsoft.com/office/drawing/2014/main" id="{C3D597A0-1D41-C0FE-C1E1-B41415A7277A}"/>
              </a:ext>
            </a:extLst>
          </p:cNvPr>
          <p:cNvSpPr txBox="1"/>
          <p:nvPr/>
        </p:nvSpPr>
        <p:spPr>
          <a:xfrm>
            <a:off x="5520520" y="3067606"/>
            <a:ext cx="2088000" cy="360000"/>
          </a:xfrm>
          <a:prstGeom prst="roundRect">
            <a:avLst/>
          </a:prstGeom>
          <a:noFill/>
          <a:ln>
            <a:solidFill>
              <a:schemeClr val="accent1"/>
            </a:solidFill>
          </a:ln>
        </p:spPr>
        <p:txBody>
          <a:bodyPr wrap="square" rtlCol="0">
            <a:spAutoFit/>
          </a:bodyPr>
          <a:lstStyle/>
          <a:p>
            <a:pPr algn="l"/>
            <a:r>
              <a:rPr lang="en-GB" sz="1400" b="0" i="0" dirty="0">
                <a:solidFill>
                  <a:srgbClr val="000000"/>
                </a:solidFill>
                <a:effectLst/>
                <a:latin typeface="Calibri" panose="020F0502020204030204" pitchFamily="34" charset="0"/>
              </a:rPr>
              <a:t>Outstanding</a:t>
            </a:r>
          </a:p>
        </p:txBody>
      </p:sp>
      <p:sp>
        <p:nvSpPr>
          <p:cNvPr id="38" name="TextBox 37">
            <a:extLst>
              <a:ext uri="{FF2B5EF4-FFF2-40B4-BE49-F238E27FC236}">
                <a16:creationId xmlns:a16="http://schemas.microsoft.com/office/drawing/2014/main" id="{C674CA2D-E54F-8206-CB8D-9BC8C5F12AED}"/>
              </a:ext>
            </a:extLst>
          </p:cNvPr>
          <p:cNvSpPr txBox="1"/>
          <p:nvPr/>
        </p:nvSpPr>
        <p:spPr>
          <a:xfrm>
            <a:off x="7724686" y="3075582"/>
            <a:ext cx="720000" cy="360000"/>
          </a:xfrm>
          <a:prstGeom prst="roundRect">
            <a:avLst/>
          </a:prstGeom>
          <a:noFill/>
          <a:ln>
            <a:solidFill>
              <a:schemeClr val="accent1"/>
            </a:solidFill>
          </a:ln>
        </p:spPr>
        <p:txBody>
          <a:bodyPr wrap="square" rtlCol="0">
            <a:spAutoFit/>
          </a:bodyPr>
          <a:lstStyle/>
          <a:p>
            <a:pPr algn="ctr"/>
            <a:r>
              <a:rPr lang="en-GB" sz="1400" dirty="0"/>
              <a:t>100</a:t>
            </a:r>
          </a:p>
        </p:txBody>
      </p:sp>
      <p:sp>
        <p:nvSpPr>
          <p:cNvPr id="39" name="TextBox 38">
            <a:extLst>
              <a:ext uri="{FF2B5EF4-FFF2-40B4-BE49-F238E27FC236}">
                <a16:creationId xmlns:a16="http://schemas.microsoft.com/office/drawing/2014/main" id="{4E6BF2E9-D217-AD18-4512-201DDE4CAB1F}"/>
              </a:ext>
            </a:extLst>
          </p:cNvPr>
          <p:cNvSpPr txBox="1"/>
          <p:nvPr/>
        </p:nvSpPr>
        <p:spPr>
          <a:xfrm>
            <a:off x="5520520" y="2653816"/>
            <a:ext cx="2088000" cy="340519"/>
          </a:xfrm>
          <a:prstGeom prst="roundRect">
            <a:avLst/>
          </a:prstGeom>
          <a:solidFill>
            <a:schemeClr val="accent3"/>
          </a:solidFill>
          <a:ln>
            <a:solidFill>
              <a:schemeClr val="accent1"/>
            </a:solidFill>
          </a:ln>
        </p:spPr>
        <p:txBody>
          <a:bodyPr wrap="square" rtlCol="0">
            <a:spAutoFit/>
          </a:bodyPr>
          <a:lstStyle/>
          <a:p>
            <a:pPr algn="l"/>
            <a:r>
              <a:rPr lang="en-GB" sz="1400" b="0" i="0" dirty="0">
                <a:solidFill>
                  <a:srgbClr val="000000"/>
                </a:solidFill>
                <a:effectLst/>
                <a:latin typeface="Calibri" panose="020F0502020204030204" pitchFamily="34" charset="0"/>
              </a:rPr>
              <a:t>Question response</a:t>
            </a:r>
          </a:p>
        </p:txBody>
      </p:sp>
      <p:sp>
        <p:nvSpPr>
          <p:cNvPr id="40" name="TextBox 39">
            <a:extLst>
              <a:ext uri="{FF2B5EF4-FFF2-40B4-BE49-F238E27FC236}">
                <a16:creationId xmlns:a16="http://schemas.microsoft.com/office/drawing/2014/main" id="{09BC67AC-B5B6-1532-F4F4-0B32AD6B98BF}"/>
              </a:ext>
            </a:extLst>
          </p:cNvPr>
          <p:cNvSpPr txBox="1"/>
          <p:nvPr/>
        </p:nvSpPr>
        <p:spPr>
          <a:xfrm>
            <a:off x="7724686" y="2649913"/>
            <a:ext cx="720000" cy="340519"/>
          </a:xfrm>
          <a:prstGeom prst="roundRect">
            <a:avLst/>
          </a:prstGeom>
          <a:solidFill>
            <a:schemeClr val="accent3"/>
          </a:solidFill>
          <a:ln>
            <a:solidFill>
              <a:schemeClr val="accent1"/>
            </a:solidFill>
          </a:ln>
        </p:spPr>
        <p:txBody>
          <a:bodyPr wrap="square" rtlCol="0">
            <a:spAutoFit/>
          </a:bodyPr>
          <a:lstStyle/>
          <a:p>
            <a:pPr algn="ctr"/>
            <a:r>
              <a:rPr lang="en-GB" sz="1400" dirty="0"/>
              <a:t>N=</a:t>
            </a:r>
          </a:p>
        </p:txBody>
      </p:sp>
      <p:sp>
        <p:nvSpPr>
          <p:cNvPr id="41" name="TextBox 40">
            <a:extLst>
              <a:ext uri="{FF2B5EF4-FFF2-40B4-BE49-F238E27FC236}">
                <a16:creationId xmlns:a16="http://schemas.microsoft.com/office/drawing/2014/main" id="{219CA227-3C95-9FA5-EF0B-90F2DB9A4A07}"/>
              </a:ext>
            </a:extLst>
          </p:cNvPr>
          <p:cNvSpPr txBox="1"/>
          <p:nvPr/>
        </p:nvSpPr>
        <p:spPr>
          <a:xfrm>
            <a:off x="5518333" y="3512319"/>
            <a:ext cx="2088000" cy="360000"/>
          </a:xfrm>
          <a:prstGeom prst="roundRect">
            <a:avLst/>
          </a:prstGeom>
          <a:noFill/>
          <a:ln>
            <a:solidFill>
              <a:schemeClr val="accent1"/>
            </a:solidFill>
          </a:ln>
        </p:spPr>
        <p:txBody>
          <a:bodyPr wrap="square" rtlCol="0">
            <a:spAutoFit/>
          </a:bodyPr>
          <a:lstStyle/>
          <a:p>
            <a:pPr algn="l"/>
            <a:r>
              <a:rPr lang="en-GB" sz="1400" b="0" i="0" dirty="0">
                <a:solidFill>
                  <a:srgbClr val="000000"/>
                </a:solidFill>
                <a:effectLst/>
                <a:latin typeface="Calibri" panose="020F0502020204030204" pitchFamily="34" charset="0"/>
              </a:rPr>
              <a:t>Satisfactory</a:t>
            </a:r>
          </a:p>
        </p:txBody>
      </p:sp>
      <p:sp>
        <p:nvSpPr>
          <p:cNvPr id="42" name="TextBox 41">
            <a:extLst>
              <a:ext uri="{FF2B5EF4-FFF2-40B4-BE49-F238E27FC236}">
                <a16:creationId xmlns:a16="http://schemas.microsoft.com/office/drawing/2014/main" id="{CF0234B5-447D-6C35-E874-A8734DD1053B}"/>
              </a:ext>
            </a:extLst>
          </p:cNvPr>
          <p:cNvSpPr txBox="1"/>
          <p:nvPr/>
        </p:nvSpPr>
        <p:spPr>
          <a:xfrm>
            <a:off x="7724686" y="3516128"/>
            <a:ext cx="720000" cy="340519"/>
          </a:xfrm>
          <a:prstGeom prst="roundRect">
            <a:avLst/>
          </a:prstGeom>
          <a:noFill/>
          <a:ln>
            <a:solidFill>
              <a:schemeClr val="accent1"/>
            </a:solidFill>
          </a:ln>
        </p:spPr>
        <p:txBody>
          <a:bodyPr wrap="square" rtlCol="0">
            <a:spAutoFit/>
          </a:bodyPr>
          <a:lstStyle/>
          <a:p>
            <a:pPr algn="ctr"/>
            <a:r>
              <a:rPr lang="en-GB" sz="1400" dirty="0"/>
              <a:t>400</a:t>
            </a:r>
          </a:p>
        </p:txBody>
      </p:sp>
      <p:sp>
        <p:nvSpPr>
          <p:cNvPr id="43" name="TextBox 42">
            <a:extLst>
              <a:ext uri="{FF2B5EF4-FFF2-40B4-BE49-F238E27FC236}">
                <a16:creationId xmlns:a16="http://schemas.microsoft.com/office/drawing/2014/main" id="{1B078A9F-E1A5-DC1B-8C96-19261F5CC8A5}"/>
              </a:ext>
            </a:extLst>
          </p:cNvPr>
          <p:cNvSpPr txBox="1"/>
          <p:nvPr/>
        </p:nvSpPr>
        <p:spPr>
          <a:xfrm>
            <a:off x="5518333" y="3957032"/>
            <a:ext cx="2088000" cy="360000"/>
          </a:xfrm>
          <a:prstGeom prst="roundRect">
            <a:avLst/>
          </a:prstGeom>
          <a:noFill/>
          <a:ln>
            <a:solidFill>
              <a:schemeClr val="accent1"/>
            </a:solidFill>
          </a:ln>
        </p:spPr>
        <p:txBody>
          <a:bodyPr wrap="square" rtlCol="0">
            <a:spAutoFit/>
          </a:bodyPr>
          <a:lstStyle/>
          <a:p>
            <a:pPr algn="l"/>
            <a:r>
              <a:rPr lang="en-GB" sz="1400" dirty="0">
                <a:solidFill>
                  <a:srgbClr val="000000"/>
                </a:solidFill>
                <a:latin typeface="Calibri" panose="020F0502020204030204" pitchFamily="34" charset="0"/>
              </a:rPr>
              <a:t>Good</a:t>
            </a:r>
            <a:endParaRPr lang="en-GB" sz="1400" b="0" i="0" dirty="0">
              <a:solidFill>
                <a:srgbClr val="000000"/>
              </a:solidFill>
              <a:effectLst/>
              <a:latin typeface="Calibri" panose="020F0502020204030204" pitchFamily="34" charset="0"/>
            </a:endParaRPr>
          </a:p>
        </p:txBody>
      </p:sp>
      <p:sp>
        <p:nvSpPr>
          <p:cNvPr id="44" name="TextBox 43">
            <a:extLst>
              <a:ext uri="{FF2B5EF4-FFF2-40B4-BE49-F238E27FC236}">
                <a16:creationId xmlns:a16="http://schemas.microsoft.com/office/drawing/2014/main" id="{E0BE8BE9-CB75-803B-2AD8-97B75735AF10}"/>
              </a:ext>
            </a:extLst>
          </p:cNvPr>
          <p:cNvSpPr txBox="1"/>
          <p:nvPr/>
        </p:nvSpPr>
        <p:spPr>
          <a:xfrm>
            <a:off x="7717147" y="3974915"/>
            <a:ext cx="720000" cy="340519"/>
          </a:xfrm>
          <a:prstGeom prst="roundRect">
            <a:avLst/>
          </a:prstGeom>
          <a:noFill/>
          <a:ln>
            <a:solidFill>
              <a:schemeClr val="accent1"/>
            </a:solidFill>
          </a:ln>
        </p:spPr>
        <p:txBody>
          <a:bodyPr wrap="square" rtlCol="0">
            <a:spAutoFit/>
          </a:bodyPr>
          <a:lstStyle/>
          <a:p>
            <a:pPr algn="ctr"/>
            <a:r>
              <a:rPr lang="en-GB" sz="1400" dirty="0"/>
              <a:t>700</a:t>
            </a:r>
          </a:p>
        </p:txBody>
      </p:sp>
      <p:sp>
        <p:nvSpPr>
          <p:cNvPr id="45" name="TextBox 44">
            <a:extLst>
              <a:ext uri="{FF2B5EF4-FFF2-40B4-BE49-F238E27FC236}">
                <a16:creationId xmlns:a16="http://schemas.microsoft.com/office/drawing/2014/main" id="{6E8B49D1-946E-3614-07DF-5C822DEA544D}"/>
              </a:ext>
            </a:extLst>
          </p:cNvPr>
          <p:cNvSpPr txBox="1"/>
          <p:nvPr/>
        </p:nvSpPr>
        <p:spPr>
          <a:xfrm>
            <a:off x="5509671" y="4401745"/>
            <a:ext cx="2088000" cy="360000"/>
          </a:xfrm>
          <a:prstGeom prst="roundRect">
            <a:avLst/>
          </a:prstGeom>
          <a:noFill/>
          <a:ln>
            <a:solidFill>
              <a:schemeClr val="accent1"/>
            </a:solidFill>
          </a:ln>
        </p:spPr>
        <p:txBody>
          <a:bodyPr wrap="square" rtlCol="0">
            <a:spAutoFit/>
          </a:bodyPr>
          <a:lstStyle/>
          <a:p>
            <a:pPr algn="l"/>
            <a:r>
              <a:rPr lang="en-GB" sz="1400" b="0" i="0" dirty="0">
                <a:solidFill>
                  <a:srgbClr val="000000"/>
                </a:solidFill>
                <a:effectLst/>
                <a:latin typeface="Calibri" panose="020F0502020204030204" pitchFamily="34" charset="0"/>
              </a:rPr>
              <a:t>In need of improvement</a:t>
            </a:r>
          </a:p>
        </p:txBody>
      </p:sp>
      <p:sp>
        <p:nvSpPr>
          <p:cNvPr id="46" name="TextBox 45">
            <a:extLst>
              <a:ext uri="{FF2B5EF4-FFF2-40B4-BE49-F238E27FC236}">
                <a16:creationId xmlns:a16="http://schemas.microsoft.com/office/drawing/2014/main" id="{5345B9C6-E724-3673-3CD9-56582D25DBE1}"/>
              </a:ext>
            </a:extLst>
          </p:cNvPr>
          <p:cNvSpPr txBox="1"/>
          <p:nvPr/>
        </p:nvSpPr>
        <p:spPr>
          <a:xfrm>
            <a:off x="7721766" y="4417058"/>
            <a:ext cx="720000" cy="340519"/>
          </a:xfrm>
          <a:prstGeom prst="roundRect">
            <a:avLst/>
          </a:prstGeom>
          <a:noFill/>
          <a:ln>
            <a:solidFill>
              <a:schemeClr val="accent1"/>
            </a:solidFill>
          </a:ln>
        </p:spPr>
        <p:txBody>
          <a:bodyPr wrap="square" rtlCol="0">
            <a:spAutoFit/>
          </a:bodyPr>
          <a:lstStyle/>
          <a:p>
            <a:pPr algn="ctr"/>
            <a:r>
              <a:rPr lang="en-GB" sz="1400" dirty="0"/>
              <a:t>300</a:t>
            </a:r>
          </a:p>
        </p:txBody>
      </p:sp>
      <p:sp>
        <p:nvSpPr>
          <p:cNvPr id="47" name="TextBox 46">
            <a:extLst>
              <a:ext uri="{FF2B5EF4-FFF2-40B4-BE49-F238E27FC236}">
                <a16:creationId xmlns:a16="http://schemas.microsoft.com/office/drawing/2014/main" id="{4C40AE23-080B-AF05-2FEF-CF5059CD75B5}"/>
              </a:ext>
            </a:extLst>
          </p:cNvPr>
          <p:cNvSpPr txBox="1"/>
          <p:nvPr/>
        </p:nvSpPr>
        <p:spPr>
          <a:xfrm>
            <a:off x="5509671" y="4828276"/>
            <a:ext cx="2088000" cy="360000"/>
          </a:xfrm>
          <a:prstGeom prst="roundRect">
            <a:avLst/>
          </a:prstGeom>
          <a:noFill/>
          <a:ln>
            <a:solidFill>
              <a:schemeClr val="accent1"/>
            </a:solidFill>
          </a:ln>
        </p:spPr>
        <p:txBody>
          <a:bodyPr wrap="square" rtlCol="0">
            <a:spAutoFit/>
          </a:bodyPr>
          <a:lstStyle/>
          <a:p>
            <a:pPr algn="l"/>
            <a:r>
              <a:rPr lang="en-GB" sz="1400" b="0" i="0" dirty="0">
                <a:solidFill>
                  <a:srgbClr val="000000"/>
                </a:solidFill>
                <a:effectLst/>
                <a:latin typeface="Calibri" panose="020F0502020204030204" pitchFamily="34" charset="0"/>
              </a:rPr>
              <a:t>Unsatisfactory</a:t>
            </a:r>
          </a:p>
        </p:txBody>
      </p:sp>
      <p:sp>
        <p:nvSpPr>
          <p:cNvPr id="48" name="TextBox 47">
            <a:extLst>
              <a:ext uri="{FF2B5EF4-FFF2-40B4-BE49-F238E27FC236}">
                <a16:creationId xmlns:a16="http://schemas.microsoft.com/office/drawing/2014/main" id="{4C432456-CD9D-0EA3-A270-E05F966902D3}"/>
              </a:ext>
            </a:extLst>
          </p:cNvPr>
          <p:cNvSpPr txBox="1"/>
          <p:nvPr/>
        </p:nvSpPr>
        <p:spPr>
          <a:xfrm>
            <a:off x="7708485" y="4827138"/>
            <a:ext cx="720000" cy="340519"/>
          </a:xfrm>
          <a:prstGeom prst="roundRect">
            <a:avLst/>
          </a:prstGeom>
          <a:noFill/>
          <a:ln>
            <a:solidFill>
              <a:schemeClr val="accent1"/>
            </a:solidFill>
          </a:ln>
        </p:spPr>
        <p:txBody>
          <a:bodyPr wrap="square" rtlCol="0">
            <a:spAutoFit/>
          </a:bodyPr>
          <a:lstStyle/>
          <a:p>
            <a:pPr algn="ctr"/>
            <a:r>
              <a:rPr lang="en-GB" sz="1400" dirty="0"/>
              <a:t>50</a:t>
            </a:r>
          </a:p>
        </p:txBody>
      </p:sp>
      <p:sp>
        <p:nvSpPr>
          <p:cNvPr id="49" name="TextBox 48">
            <a:extLst>
              <a:ext uri="{FF2B5EF4-FFF2-40B4-BE49-F238E27FC236}">
                <a16:creationId xmlns:a16="http://schemas.microsoft.com/office/drawing/2014/main" id="{4035F6E4-DE3A-A493-0905-20466C80E037}"/>
              </a:ext>
            </a:extLst>
          </p:cNvPr>
          <p:cNvSpPr txBox="1"/>
          <p:nvPr/>
        </p:nvSpPr>
        <p:spPr>
          <a:xfrm>
            <a:off x="5509671" y="5673993"/>
            <a:ext cx="2088000" cy="340519"/>
          </a:xfrm>
          <a:prstGeom prst="roundRect">
            <a:avLst/>
          </a:prstGeom>
          <a:solidFill>
            <a:schemeClr val="accent3"/>
          </a:solidFill>
          <a:ln>
            <a:solidFill>
              <a:schemeClr val="accent1"/>
            </a:solidFill>
          </a:ln>
        </p:spPr>
        <p:txBody>
          <a:bodyPr wrap="square" rtlCol="0">
            <a:spAutoFit/>
          </a:bodyPr>
          <a:lstStyle/>
          <a:p>
            <a:pPr algn="l"/>
            <a:r>
              <a:rPr lang="en-GB" sz="1400" b="0" i="0" dirty="0">
                <a:solidFill>
                  <a:srgbClr val="000000"/>
                </a:solidFill>
                <a:effectLst/>
                <a:latin typeface="Calibri" panose="020F0502020204030204" pitchFamily="34" charset="0"/>
              </a:rPr>
              <a:t>Total learner responses</a:t>
            </a:r>
          </a:p>
        </p:txBody>
      </p:sp>
      <p:sp>
        <p:nvSpPr>
          <p:cNvPr id="50" name="TextBox 49">
            <a:extLst>
              <a:ext uri="{FF2B5EF4-FFF2-40B4-BE49-F238E27FC236}">
                <a16:creationId xmlns:a16="http://schemas.microsoft.com/office/drawing/2014/main" id="{9E302269-CD35-FF10-3E71-6C3788208FEC}"/>
              </a:ext>
            </a:extLst>
          </p:cNvPr>
          <p:cNvSpPr txBox="1"/>
          <p:nvPr/>
        </p:nvSpPr>
        <p:spPr>
          <a:xfrm>
            <a:off x="7698038" y="5682412"/>
            <a:ext cx="720000" cy="340519"/>
          </a:xfrm>
          <a:prstGeom prst="roundRect">
            <a:avLst/>
          </a:prstGeom>
          <a:solidFill>
            <a:schemeClr val="accent3"/>
          </a:solidFill>
          <a:ln>
            <a:solidFill>
              <a:schemeClr val="accent1"/>
            </a:solidFill>
          </a:ln>
        </p:spPr>
        <p:txBody>
          <a:bodyPr wrap="square" rtlCol="0">
            <a:spAutoFit/>
          </a:bodyPr>
          <a:lstStyle/>
          <a:p>
            <a:pPr algn="ctr"/>
            <a:r>
              <a:rPr lang="en-GB" sz="1400" dirty="0"/>
              <a:t>1570</a:t>
            </a:r>
          </a:p>
        </p:txBody>
      </p:sp>
      <p:sp>
        <p:nvSpPr>
          <p:cNvPr id="51" name="TextBox 50">
            <a:extLst>
              <a:ext uri="{FF2B5EF4-FFF2-40B4-BE49-F238E27FC236}">
                <a16:creationId xmlns:a16="http://schemas.microsoft.com/office/drawing/2014/main" id="{B2286937-3C0F-21E3-C087-DFD2F5056A59}"/>
              </a:ext>
            </a:extLst>
          </p:cNvPr>
          <p:cNvSpPr txBox="1"/>
          <p:nvPr/>
        </p:nvSpPr>
        <p:spPr>
          <a:xfrm>
            <a:off x="11032267" y="5673993"/>
            <a:ext cx="720000" cy="340519"/>
          </a:xfrm>
          <a:prstGeom prst="roundRect">
            <a:avLst/>
          </a:prstGeom>
          <a:solidFill>
            <a:schemeClr val="accent3"/>
          </a:solidFill>
          <a:ln>
            <a:solidFill>
              <a:schemeClr val="accent1"/>
            </a:solidFill>
          </a:ln>
        </p:spPr>
        <p:txBody>
          <a:bodyPr wrap="square" rtlCol="0">
            <a:spAutoFit/>
          </a:bodyPr>
          <a:lstStyle/>
          <a:p>
            <a:pPr algn="ctr"/>
            <a:r>
              <a:rPr lang="en-GB" sz="1400" dirty="0"/>
              <a:t>100%</a:t>
            </a:r>
          </a:p>
        </p:txBody>
      </p:sp>
      <p:sp>
        <p:nvSpPr>
          <p:cNvPr id="52" name="TextBox 51">
            <a:extLst>
              <a:ext uri="{FF2B5EF4-FFF2-40B4-BE49-F238E27FC236}">
                <a16:creationId xmlns:a16="http://schemas.microsoft.com/office/drawing/2014/main" id="{F3823E71-B802-05C9-05BC-169C803AD668}"/>
              </a:ext>
            </a:extLst>
          </p:cNvPr>
          <p:cNvSpPr txBox="1"/>
          <p:nvPr/>
        </p:nvSpPr>
        <p:spPr>
          <a:xfrm>
            <a:off x="8793932" y="5682411"/>
            <a:ext cx="2088000" cy="340519"/>
          </a:xfrm>
          <a:prstGeom prst="roundRect">
            <a:avLst/>
          </a:prstGeom>
          <a:solidFill>
            <a:schemeClr val="accent3"/>
          </a:solidFill>
          <a:ln>
            <a:solidFill>
              <a:schemeClr val="accent1"/>
            </a:solidFill>
          </a:ln>
        </p:spPr>
        <p:txBody>
          <a:bodyPr wrap="square" rtlCol="0">
            <a:spAutoFit/>
          </a:bodyPr>
          <a:lstStyle/>
          <a:p>
            <a:pPr algn="l"/>
            <a:r>
              <a:rPr lang="en-GB" sz="1400" b="0" i="0" dirty="0">
                <a:solidFill>
                  <a:srgbClr val="000000"/>
                </a:solidFill>
                <a:effectLst/>
                <a:latin typeface="Calibri" panose="020F0502020204030204" pitchFamily="34" charset="0"/>
              </a:rPr>
              <a:t>Total</a:t>
            </a:r>
          </a:p>
        </p:txBody>
      </p:sp>
      <p:sp>
        <p:nvSpPr>
          <p:cNvPr id="53" name="TextBox 52">
            <a:extLst>
              <a:ext uri="{FF2B5EF4-FFF2-40B4-BE49-F238E27FC236}">
                <a16:creationId xmlns:a16="http://schemas.microsoft.com/office/drawing/2014/main" id="{E165F12F-761E-44F1-6AFC-8D014E42CEB2}"/>
              </a:ext>
            </a:extLst>
          </p:cNvPr>
          <p:cNvSpPr txBox="1"/>
          <p:nvPr/>
        </p:nvSpPr>
        <p:spPr>
          <a:xfrm>
            <a:off x="8810472" y="1941008"/>
            <a:ext cx="2911452" cy="578882"/>
          </a:xfrm>
          <a:prstGeom prst="roundRect">
            <a:avLst/>
          </a:prstGeom>
          <a:solidFill>
            <a:schemeClr val="accent5"/>
          </a:solidFill>
          <a:ln>
            <a:solidFill>
              <a:schemeClr val="accent1"/>
            </a:solidFill>
          </a:ln>
        </p:spPr>
        <p:txBody>
          <a:bodyPr wrap="square" rtlCol="0">
            <a:spAutoFit/>
          </a:bodyPr>
          <a:lstStyle/>
          <a:p>
            <a:pPr algn="l"/>
            <a:r>
              <a:rPr lang="en-GB" sz="1400" b="0" i="0" dirty="0">
                <a:solidFill>
                  <a:srgbClr val="000000"/>
                </a:solidFill>
                <a:effectLst/>
                <a:latin typeface="Calibri" panose="020F0502020204030204" pitchFamily="34" charset="0"/>
              </a:rPr>
              <a:t>The total % of learners providing a positive answer to Q36.1 is 76.4%</a:t>
            </a:r>
          </a:p>
        </p:txBody>
      </p:sp>
      <p:sp>
        <p:nvSpPr>
          <p:cNvPr id="54" name="TextBox 53">
            <a:extLst>
              <a:ext uri="{FF2B5EF4-FFF2-40B4-BE49-F238E27FC236}">
                <a16:creationId xmlns:a16="http://schemas.microsoft.com/office/drawing/2014/main" id="{30E68EFF-CD69-C925-42DE-C80B9F5D814E}"/>
              </a:ext>
            </a:extLst>
          </p:cNvPr>
          <p:cNvSpPr txBox="1"/>
          <p:nvPr/>
        </p:nvSpPr>
        <p:spPr>
          <a:xfrm>
            <a:off x="8810471" y="2647898"/>
            <a:ext cx="2088000" cy="340519"/>
          </a:xfrm>
          <a:prstGeom prst="roundRect">
            <a:avLst/>
          </a:prstGeom>
          <a:solidFill>
            <a:schemeClr val="accent3"/>
          </a:solidFill>
          <a:ln>
            <a:solidFill>
              <a:schemeClr val="accent1"/>
            </a:solidFill>
          </a:ln>
        </p:spPr>
        <p:txBody>
          <a:bodyPr wrap="square" rtlCol="0">
            <a:spAutoFit/>
          </a:bodyPr>
          <a:lstStyle/>
          <a:p>
            <a:pPr algn="l"/>
            <a:r>
              <a:rPr lang="en-GB" sz="1400" b="0" i="0" dirty="0">
                <a:solidFill>
                  <a:srgbClr val="000000"/>
                </a:solidFill>
                <a:effectLst/>
                <a:latin typeface="Calibri" panose="020F0502020204030204" pitchFamily="34" charset="0"/>
              </a:rPr>
              <a:t>Question response</a:t>
            </a:r>
          </a:p>
        </p:txBody>
      </p:sp>
      <p:sp>
        <p:nvSpPr>
          <p:cNvPr id="55" name="TextBox 54">
            <a:extLst>
              <a:ext uri="{FF2B5EF4-FFF2-40B4-BE49-F238E27FC236}">
                <a16:creationId xmlns:a16="http://schemas.microsoft.com/office/drawing/2014/main" id="{8B184207-52F5-4BE5-A005-2CAC0D9B1245}"/>
              </a:ext>
            </a:extLst>
          </p:cNvPr>
          <p:cNvSpPr txBox="1"/>
          <p:nvPr/>
        </p:nvSpPr>
        <p:spPr>
          <a:xfrm>
            <a:off x="11018935" y="2658284"/>
            <a:ext cx="720000" cy="340519"/>
          </a:xfrm>
          <a:prstGeom prst="roundRect">
            <a:avLst/>
          </a:prstGeom>
          <a:solidFill>
            <a:schemeClr val="accent3"/>
          </a:solidFill>
          <a:ln>
            <a:solidFill>
              <a:schemeClr val="accent1"/>
            </a:solidFill>
          </a:ln>
        </p:spPr>
        <p:txBody>
          <a:bodyPr wrap="square" rtlCol="0">
            <a:spAutoFit/>
          </a:bodyPr>
          <a:lstStyle/>
          <a:p>
            <a:pPr algn="ctr"/>
            <a:r>
              <a:rPr lang="en-GB" sz="1400" dirty="0"/>
              <a:t>%=</a:t>
            </a:r>
          </a:p>
        </p:txBody>
      </p:sp>
      <p:sp>
        <p:nvSpPr>
          <p:cNvPr id="56" name="TextBox 55">
            <a:extLst>
              <a:ext uri="{FF2B5EF4-FFF2-40B4-BE49-F238E27FC236}">
                <a16:creationId xmlns:a16="http://schemas.microsoft.com/office/drawing/2014/main" id="{5557DE8E-33F2-1531-816B-40F8EEBF2E9A}"/>
              </a:ext>
            </a:extLst>
          </p:cNvPr>
          <p:cNvSpPr txBox="1"/>
          <p:nvPr/>
        </p:nvSpPr>
        <p:spPr>
          <a:xfrm>
            <a:off x="5500759" y="1944340"/>
            <a:ext cx="2908367" cy="578882"/>
          </a:xfrm>
          <a:prstGeom prst="roundRect">
            <a:avLst/>
          </a:prstGeom>
          <a:noFill/>
          <a:ln>
            <a:solidFill>
              <a:schemeClr val="accent1"/>
            </a:solidFill>
          </a:ln>
        </p:spPr>
        <p:txBody>
          <a:bodyPr wrap="square" rtlCol="0">
            <a:spAutoFit/>
          </a:bodyPr>
          <a:lstStyle/>
          <a:p>
            <a:pPr algn="l"/>
            <a:r>
              <a:rPr lang="en-GB" sz="1400" b="0" i="0" dirty="0">
                <a:solidFill>
                  <a:srgbClr val="000000"/>
                </a:solidFill>
                <a:effectLst/>
                <a:latin typeface="Calibri" panose="020F0502020204030204" pitchFamily="34" charset="0"/>
              </a:rPr>
              <a:t>Total numbers of learners providing a response to the question…</a:t>
            </a:r>
          </a:p>
        </p:txBody>
      </p:sp>
      <p:sp>
        <p:nvSpPr>
          <p:cNvPr id="57" name="TextBox 56">
            <a:extLst>
              <a:ext uri="{FF2B5EF4-FFF2-40B4-BE49-F238E27FC236}">
                <a16:creationId xmlns:a16="http://schemas.microsoft.com/office/drawing/2014/main" id="{8D73B6FC-1C6D-2764-9579-F6DEEFCA8FA2}"/>
              </a:ext>
            </a:extLst>
          </p:cNvPr>
          <p:cNvSpPr txBox="1"/>
          <p:nvPr/>
        </p:nvSpPr>
        <p:spPr>
          <a:xfrm>
            <a:off x="5500759" y="5244547"/>
            <a:ext cx="2088000" cy="340519"/>
          </a:xfrm>
          <a:prstGeom prst="roundRect">
            <a:avLst/>
          </a:prstGeom>
          <a:noFill/>
          <a:ln>
            <a:solidFill>
              <a:schemeClr val="accent1"/>
            </a:solidFill>
          </a:ln>
        </p:spPr>
        <p:txBody>
          <a:bodyPr wrap="square" rtlCol="0">
            <a:spAutoFit/>
          </a:bodyPr>
          <a:lstStyle/>
          <a:p>
            <a:pPr algn="l"/>
            <a:r>
              <a:rPr lang="en-GB" sz="1400" b="0" i="0" dirty="0">
                <a:solidFill>
                  <a:srgbClr val="000000"/>
                </a:solidFill>
                <a:effectLst/>
                <a:latin typeface="Calibri" panose="020F0502020204030204" pitchFamily="34" charset="0"/>
              </a:rPr>
              <a:t>NA</a:t>
            </a:r>
          </a:p>
        </p:txBody>
      </p:sp>
      <p:sp>
        <p:nvSpPr>
          <p:cNvPr id="58" name="TextBox 57">
            <a:extLst>
              <a:ext uri="{FF2B5EF4-FFF2-40B4-BE49-F238E27FC236}">
                <a16:creationId xmlns:a16="http://schemas.microsoft.com/office/drawing/2014/main" id="{D81D2146-52F1-93E6-11DE-CC8D7853225D}"/>
              </a:ext>
            </a:extLst>
          </p:cNvPr>
          <p:cNvSpPr txBox="1"/>
          <p:nvPr/>
        </p:nvSpPr>
        <p:spPr>
          <a:xfrm>
            <a:off x="7703229" y="5244547"/>
            <a:ext cx="720000" cy="340519"/>
          </a:xfrm>
          <a:prstGeom prst="roundRect">
            <a:avLst/>
          </a:prstGeom>
          <a:noFill/>
          <a:ln>
            <a:solidFill>
              <a:schemeClr val="accent1"/>
            </a:solidFill>
          </a:ln>
        </p:spPr>
        <p:txBody>
          <a:bodyPr wrap="square" rtlCol="0">
            <a:spAutoFit/>
          </a:bodyPr>
          <a:lstStyle/>
          <a:p>
            <a:pPr algn="ctr"/>
            <a:r>
              <a:rPr lang="en-GB" sz="1400" dirty="0"/>
              <a:t>20</a:t>
            </a:r>
          </a:p>
        </p:txBody>
      </p:sp>
      <p:sp>
        <p:nvSpPr>
          <p:cNvPr id="59" name="TextBox 58">
            <a:extLst>
              <a:ext uri="{FF2B5EF4-FFF2-40B4-BE49-F238E27FC236}">
                <a16:creationId xmlns:a16="http://schemas.microsoft.com/office/drawing/2014/main" id="{720E632C-779C-FC1C-7B43-EFFFBA38AFFD}"/>
              </a:ext>
            </a:extLst>
          </p:cNvPr>
          <p:cNvSpPr txBox="1"/>
          <p:nvPr/>
        </p:nvSpPr>
        <p:spPr>
          <a:xfrm>
            <a:off x="8810471" y="5244166"/>
            <a:ext cx="2088000" cy="340519"/>
          </a:xfrm>
          <a:prstGeom prst="roundRect">
            <a:avLst/>
          </a:prstGeom>
          <a:noFill/>
          <a:ln>
            <a:solidFill>
              <a:schemeClr val="accent1"/>
            </a:solidFill>
          </a:ln>
        </p:spPr>
        <p:txBody>
          <a:bodyPr wrap="square" rtlCol="0">
            <a:spAutoFit/>
          </a:bodyPr>
          <a:lstStyle/>
          <a:p>
            <a:pPr algn="l"/>
            <a:r>
              <a:rPr lang="en-GB" sz="1400" b="0" i="0" dirty="0">
                <a:solidFill>
                  <a:srgbClr val="000000"/>
                </a:solidFill>
                <a:effectLst/>
                <a:latin typeface="Calibri" panose="020F0502020204030204" pitchFamily="34" charset="0"/>
              </a:rPr>
              <a:t>NA</a:t>
            </a:r>
          </a:p>
        </p:txBody>
      </p:sp>
      <p:sp>
        <p:nvSpPr>
          <p:cNvPr id="60" name="TextBox 59">
            <a:extLst>
              <a:ext uri="{FF2B5EF4-FFF2-40B4-BE49-F238E27FC236}">
                <a16:creationId xmlns:a16="http://schemas.microsoft.com/office/drawing/2014/main" id="{956C001D-5E61-E0EF-A7FE-7C7BBB0C2ABB}"/>
              </a:ext>
            </a:extLst>
          </p:cNvPr>
          <p:cNvSpPr txBox="1"/>
          <p:nvPr/>
        </p:nvSpPr>
        <p:spPr>
          <a:xfrm>
            <a:off x="11027114" y="5252605"/>
            <a:ext cx="720000" cy="340519"/>
          </a:xfrm>
          <a:prstGeom prst="roundRect">
            <a:avLst/>
          </a:prstGeom>
          <a:noFill/>
          <a:ln>
            <a:solidFill>
              <a:schemeClr val="accent1"/>
            </a:solidFill>
          </a:ln>
        </p:spPr>
        <p:txBody>
          <a:bodyPr wrap="square" rtlCol="0">
            <a:spAutoFit/>
          </a:bodyPr>
          <a:lstStyle/>
          <a:p>
            <a:pPr algn="ctr"/>
            <a:r>
              <a:rPr lang="en-GB" sz="1400" dirty="0"/>
              <a:t>1.3%</a:t>
            </a:r>
          </a:p>
        </p:txBody>
      </p:sp>
      <p:sp>
        <p:nvSpPr>
          <p:cNvPr id="61" name="TextBox 60">
            <a:extLst>
              <a:ext uri="{FF2B5EF4-FFF2-40B4-BE49-F238E27FC236}">
                <a16:creationId xmlns:a16="http://schemas.microsoft.com/office/drawing/2014/main" id="{420A35E4-3D8C-053D-DFFF-74341D34F770}"/>
              </a:ext>
            </a:extLst>
          </p:cNvPr>
          <p:cNvSpPr txBox="1"/>
          <p:nvPr/>
        </p:nvSpPr>
        <p:spPr>
          <a:xfrm>
            <a:off x="432000" y="6419850"/>
            <a:ext cx="6911775" cy="276999"/>
          </a:xfrm>
          <a:prstGeom prst="rect">
            <a:avLst/>
          </a:prstGeom>
          <a:noFill/>
        </p:spPr>
        <p:txBody>
          <a:bodyPr wrap="square" rtlCol="0">
            <a:spAutoFit/>
          </a:bodyPr>
          <a:lstStyle/>
          <a:p>
            <a:r>
              <a:rPr lang="en-GB" sz="1200" dirty="0">
                <a:solidFill>
                  <a:schemeClr val="accent6"/>
                </a:solidFill>
              </a:rPr>
              <a:t>Example data is for illustration only and not based on actual responses</a:t>
            </a:r>
          </a:p>
        </p:txBody>
      </p:sp>
    </p:spTree>
    <p:extLst>
      <p:ext uri="{BB962C8B-B14F-4D97-AF65-F5344CB8AC3E}">
        <p14:creationId xmlns:p14="http://schemas.microsoft.com/office/powerpoint/2010/main" val="187508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0CA8F-DBFE-52BC-ABD2-DE3698CAE5B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23497B-1BD5-BFE1-D5DC-0292C20502E5}"/>
              </a:ext>
            </a:extLst>
          </p:cNvPr>
          <p:cNvSpPr>
            <a:spLocks noGrp="1"/>
          </p:cNvSpPr>
          <p:nvPr>
            <p:ph idx="1"/>
          </p:nvPr>
        </p:nvSpPr>
        <p:spPr>
          <a:xfrm>
            <a:off x="432000" y="1665514"/>
            <a:ext cx="11251846" cy="4528457"/>
          </a:xfrm>
        </p:spPr>
        <p:txBody>
          <a:bodyPr vert="horz" lIns="0" tIns="0" rIns="0" bIns="0" numCol="2" spcCol="432000" rtlCol="0" anchor="t">
            <a:noAutofit/>
          </a:bodyPr>
          <a:lstStyle/>
          <a:p>
            <a:r>
              <a:rPr lang="en-GB" sz="1800" dirty="0"/>
              <a:t>Outliers are scores that are significantly higher or lower than the average score, these are shown in red or blue.</a:t>
            </a:r>
            <a:endParaRPr lang="en-US" sz="1800" dirty="0"/>
          </a:p>
          <a:p>
            <a:r>
              <a:rPr lang="en-GB" sz="1800" dirty="0">
                <a:ea typeface="+mn-lt"/>
                <a:cs typeface="+mn-lt"/>
              </a:rPr>
              <a:t>The dashboard provides outliers in relation to education quality indicators, organisation types, professions, subjects and specialisms. </a:t>
            </a:r>
          </a:p>
          <a:p>
            <a:r>
              <a:rPr lang="en-GB" sz="1800" dirty="0">
                <a:ea typeface="+mn-lt"/>
                <a:cs typeface="+mn-lt"/>
              </a:rPr>
              <a:t>Each cell contains the mean score and a colour which indicates if the score is an outlier.</a:t>
            </a:r>
          </a:p>
          <a:p>
            <a:pPr marL="342900" indent="-342900">
              <a:buFont typeface="Wingdings" panose="05000000000000000000" pitchFamily="2" charset="2"/>
              <a:buChar char="Ø"/>
            </a:pPr>
            <a:r>
              <a:rPr lang="en-GB" sz="1800" dirty="0">
                <a:ea typeface="+mn-lt"/>
                <a:cs typeface="+mn-lt"/>
              </a:rPr>
              <a:t>Red: a red outlier is a score in the bottom quartile (Q1) of the benchmark group, and the confidence interval does not overlap with that of the benchmark mean.</a:t>
            </a:r>
          </a:p>
          <a:p>
            <a:pPr marL="342900" indent="-342900">
              <a:buFont typeface="Wingdings" panose="05000000000000000000" pitchFamily="2" charset="2"/>
              <a:buChar char="Ø"/>
            </a:pPr>
            <a:r>
              <a:rPr lang="en-GB" sz="1800" dirty="0">
                <a:ea typeface="+mn-lt"/>
                <a:cs typeface="+mn-lt"/>
              </a:rPr>
              <a:t>Pink: a score in the bottom quartile (Q1), but the confidence interval overlaps with that of the benchmark mean.</a:t>
            </a:r>
          </a:p>
          <a:p>
            <a:pPr marL="342900" indent="-342900">
              <a:buFont typeface="Wingdings" panose="05000000000000000000" pitchFamily="2" charset="2"/>
              <a:buChar char="Ø"/>
            </a:pPr>
            <a:r>
              <a:rPr lang="en-GB" sz="1800" dirty="0">
                <a:ea typeface="+mn-lt"/>
                <a:cs typeface="+mn-lt"/>
              </a:rPr>
              <a:t>White: a score in between the top and bottom quartiles of the benchmark group.</a:t>
            </a:r>
          </a:p>
          <a:p>
            <a:pPr marL="342900" indent="-342900">
              <a:buFont typeface="Wingdings" panose="05000000000000000000" pitchFamily="2" charset="2"/>
              <a:buChar char="Ø"/>
            </a:pPr>
            <a:r>
              <a:rPr lang="en-GB" sz="1800" dirty="0">
                <a:ea typeface="+mn-lt"/>
                <a:cs typeface="+mn-lt"/>
              </a:rPr>
              <a:t>Light blue: a score in the top quartile (Q4), but the confidence interval overlaps with that of the benchmark mean.</a:t>
            </a:r>
          </a:p>
          <a:p>
            <a:pPr marL="342900" indent="-342900">
              <a:buFont typeface="Wingdings" panose="05000000000000000000" pitchFamily="2" charset="2"/>
              <a:buChar char="Ø"/>
            </a:pPr>
            <a:r>
              <a:rPr lang="en-GB" sz="1800" dirty="0">
                <a:ea typeface="+mn-lt"/>
                <a:cs typeface="+mn-lt"/>
              </a:rPr>
              <a:t>Blue: a green outlier is a score in the top quartile (Q4) of the benchmark group, and the confidence interval does not overlap with that of the benchmark mean.</a:t>
            </a:r>
          </a:p>
          <a:p>
            <a:pPr marL="342900" indent="-342900">
              <a:buFont typeface="Wingdings" panose="05000000000000000000" pitchFamily="2" charset="2"/>
              <a:buChar char="Ø"/>
            </a:pPr>
            <a:r>
              <a:rPr lang="en-GB" sz="1800" dirty="0">
                <a:ea typeface="+mn-lt"/>
                <a:cs typeface="+mn-lt"/>
              </a:rPr>
              <a:t>Grey: fewer than three results (n&lt;3). We only report results which have three or more responses.</a:t>
            </a:r>
          </a:p>
          <a:p>
            <a:endParaRPr lang="en-GB" sz="2000" dirty="0">
              <a:solidFill>
                <a:srgbClr val="425563"/>
              </a:solidFill>
              <a:cs typeface="Arial"/>
            </a:endParaRPr>
          </a:p>
        </p:txBody>
      </p:sp>
      <p:sp>
        <p:nvSpPr>
          <p:cNvPr id="4" name="Title 3">
            <a:extLst>
              <a:ext uri="{FF2B5EF4-FFF2-40B4-BE49-F238E27FC236}">
                <a16:creationId xmlns:a16="http://schemas.microsoft.com/office/drawing/2014/main" id="{304DF113-D002-3A64-99F5-5BB7864F5455}"/>
              </a:ext>
            </a:extLst>
          </p:cNvPr>
          <p:cNvSpPr>
            <a:spLocks noGrp="1"/>
          </p:cNvSpPr>
          <p:nvPr>
            <p:ph type="title"/>
          </p:nvPr>
        </p:nvSpPr>
        <p:spPr/>
        <p:txBody>
          <a:bodyPr/>
          <a:lstStyle/>
          <a:p>
            <a:r>
              <a:rPr lang="en-GB" dirty="0">
                <a:cs typeface="Arial"/>
              </a:rPr>
              <a:t>About the outliers</a:t>
            </a:r>
          </a:p>
        </p:txBody>
      </p:sp>
    </p:spTree>
    <p:extLst>
      <p:ext uri="{BB962C8B-B14F-4D97-AF65-F5344CB8AC3E}">
        <p14:creationId xmlns:p14="http://schemas.microsoft.com/office/powerpoint/2010/main" val="151133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9F0FC-386D-FF37-8782-3480320D22AC}"/>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1DBDDA0-90AF-B212-559F-2A57A1A1DF25}"/>
              </a:ext>
            </a:extLst>
          </p:cNvPr>
          <p:cNvSpPr/>
          <p:nvPr/>
        </p:nvSpPr>
        <p:spPr>
          <a:xfrm>
            <a:off x="8210098" y="1819321"/>
            <a:ext cx="3600000" cy="3600000"/>
          </a:xfrm>
          <a:prstGeom prst="roundRect">
            <a:avLst/>
          </a:prstGeom>
          <a:solidFill>
            <a:schemeClr val="bg2">
              <a:lumMod val="20000"/>
              <a:lumOff val="8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sz="1200" dirty="0"/>
          </a:p>
        </p:txBody>
      </p:sp>
      <p:sp>
        <p:nvSpPr>
          <p:cNvPr id="2" name="Content Placeholder 1">
            <a:extLst>
              <a:ext uri="{FF2B5EF4-FFF2-40B4-BE49-F238E27FC236}">
                <a16:creationId xmlns:a16="http://schemas.microsoft.com/office/drawing/2014/main" id="{A1B919B4-9646-DBD4-82F6-987D5ACED2CE}"/>
              </a:ext>
            </a:extLst>
          </p:cNvPr>
          <p:cNvSpPr>
            <a:spLocks noGrp="1"/>
          </p:cNvSpPr>
          <p:nvPr>
            <p:ph idx="1"/>
          </p:nvPr>
        </p:nvSpPr>
        <p:spPr>
          <a:xfrm>
            <a:off x="4285900" y="1947499"/>
            <a:ext cx="3498907" cy="3471077"/>
          </a:xfrm>
          <a:noFill/>
          <a:ln w="38100">
            <a:noFill/>
          </a:ln>
          <a:effectLst/>
        </p:spPr>
        <p:txBody>
          <a:bodyPr vert="horz" lIns="0" tIns="0" rIns="0" bIns="0" numCol="1" spcCol="432000" rtlCol="0" anchor="t">
            <a:noAutofit/>
          </a:bodyPr>
          <a:lstStyle/>
          <a:p>
            <a:pPr algn="ctr"/>
            <a:endParaRPr lang="en-GB" sz="2000" dirty="0"/>
          </a:p>
          <a:p>
            <a:pPr algn="ctr"/>
            <a:r>
              <a:rPr lang="en-GB" sz="2000" dirty="0"/>
              <a:t>Benchmarks are calculated dependent on the reporting group and the page you are reviewing on the education quality data tool.</a:t>
            </a:r>
          </a:p>
          <a:p>
            <a:pPr algn="ctr"/>
            <a:r>
              <a:rPr lang="en-GB" sz="2000" dirty="0"/>
              <a:t>Benchmarks are calculated at either a national level or subject / specialism level. </a:t>
            </a:r>
            <a:endParaRPr lang="en-US" dirty="0"/>
          </a:p>
        </p:txBody>
      </p:sp>
      <p:sp>
        <p:nvSpPr>
          <p:cNvPr id="4" name="Title 3">
            <a:extLst>
              <a:ext uri="{FF2B5EF4-FFF2-40B4-BE49-F238E27FC236}">
                <a16:creationId xmlns:a16="http://schemas.microsoft.com/office/drawing/2014/main" id="{0350F69B-EEAB-6850-DBAE-D26E43DA9AFB}"/>
              </a:ext>
            </a:extLst>
          </p:cNvPr>
          <p:cNvSpPr>
            <a:spLocks noGrp="1"/>
          </p:cNvSpPr>
          <p:nvPr>
            <p:ph type="title"/>
          </p:nvPr>
        </p:nvSpPr>
        <p:spPr/>
        <p:txBody>
          <a:bodyPr/>
          <a:lstStyle/>
          <a:p>
            <a:r>
              <a:rPr lang="en-GB" dirty="0"/>
              <a:t>Benchmarks</a:t>
            </a:r>
          </a:p>
        </p:txBody>
      </p:sp>
      <p:sp>
        <p:nvSpPr>
          <p:cNvPr id="3" name="Rectangle: Rounded Corners 2">
            <a:extLst>
              <a:ext uri="{FF2B5EF4-FFF2-40B4-BE49-F238E27FC236}">
                <a16:creationId xmlns:a16="http://schemas.microsoft.com/office/drawing/2014/main" id="{AABE6EAD-EA02-4975-64DD-E478C9A4B3FF}"/>
              </a:ext>
            </a:extLst>
          </p:cNvPr>
          <p:cNvSpPr/>
          <p:nvPr/>
        </p:nvSpPr>
        <p:spPr>
          <a:xfrm>
            <a:off x="7898243" y="1412091"/>
            <a:ext cx="1260000" cy="12600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All learners in England</a:t>
            </a:r>
          </a:p>
          <a:p>
            <a:pPr algn="ctr"/>
            <a:endParaRPr lang="en-GB" sz="1200" dirty="0"/>
          </a:p>
        </p:txBody>
      </p:sp>
      <p:pic>
        <p:nvPicPr>
          <p:cNvPr id="12" name="Graphic 11" descr="Male profile with solid fill">
            <a:extLst>
              <a:ext uri="{FF2B5EF4-FFF2-40B4-BE49-F238E27FC236}">
                <a16:creationId xmlns:a16="http://schemas.microsoft.com/office/drawing/2014/main" id="{4582DA60-6119-518E-45AF-09558CC34B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96292" y="3483683"/>
            <a:ext cx="335804" cy="335804"/>
          </a:xfrm>
          <a:prstGeom prst="rect">
            <a:avLst/>
          </a:prstGeom>
        </p:spPr>
      </p:pic>
      <p:pic>
        <p:nvPicPr>
          <p:cNvPr id="13" name="Graphic 12" descr="Male profile with solid fill">
            <a:extLst>
              <a:ext uri="{FF2B5EF4-FFF2-40B4-BE49-F238E27FC236}">
                <a16:creationId xmlns:a16="http://schemas.microsoft.com/office/drawing/2014/main" id="{911D6B77-3418-F821-F649-B9A5FD84F6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05953" y="2672091"/>
            <a:ext cx="335804" cy="335804"/>
          </a:xfrm>
          <a:prstGeom prst="rect">
            <a:avLst/>
          </a:prstGeom>
        </p:spPr>
      </p:pic>
      <p:pic>
        <p:nvPicPr>
          <p:cNvPr id="14" name="Graphic 13" descr="Male profile with solid fill">
            <a:extLst>
              <a:ext uri="{FF2B5EF4-FFF2-40B4-BE49-F238E27FC236}">
                <a16:creationId xmlns:a16="http://schemas.microsoft.com/office/drawing/2014/main" id="{39990900-4517-C060-00BA-E4EB96F3A9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7670" y="2631998"/>
            <a:ext cx="335804" cy="335804"/>
          </a:xfrm>
          <a:prstGeom prst="rect">
            <a:avLst/>
          </a:prstGeom>
        </p:spPr>
      </p:pic>
      <p:pic>
        <p:nvPicPr>
          <p:cNvPr id="15" name="Graphic 14" descr="Male profile with solid fill">
            <a:extLst>
              <a:ext uri="{FF2B5EF4-FFF2-40B4-BE49-F238E27FC236}">
                <a16:creationId xmlns:a16="http://schemas.microsoft.com/office/drawing/2014/main" id="{C34012C5-9A77-F8BF-92C0-BE651D051F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38051" y="2097618"/>
            <a:ext cx="335804" cy="335804"/>
          </a:xfrm>
          <a:prstGeom prst="rect">
            <a:avLst/>
          </a:prstGeom>
        </p:spPr>
      </p:pic>
      <p:pic>
        <p:nvPicPr>
          <p:cNvPr id="16" name="Graphic 15" descr="Male profile with solid fill">
            <a:extLst>
              <a:ext uri="{FF2B5EF4-FFF2-40B4-BE49-F238E27FC236}">
                <a16:creationId xmlns:a16="http://schemas.microsoft.com/office/drawing/2014/main" id="{4585B468-099C-DE76-12A0-EB87312215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48366" y="2109863"/>
            <a:ext cx="335804" cy="335804"/>
          </a:xfrm>
          <a:prstGeom prst="rect">
            <a:avLst/>
          </a:prstGeom>
        </p:spPr>
      </p:pic>
      <p:pic>
        <p:nvPicPr>
          <p:cNvPr id="17" name="Graphic 16" descr="Male profile with solid fill">
            <a:extLst>
              <a:ext uri="{FF2B5EF4-FFF2-40B4-BE49-F238E27FC236}">
                <a16:creationId xmlns:a16="http://schemas.microsoft.com/office/drawing/2014/main" id="{8EEBEBDB-5727-C094-AF94-ACAFAAF1E8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41347" y="2724560"/>
            <a:ext cx="335804" cy="335804"/>
          </a:xfrm>
          <a:prstGeom prst="rect">
            <a:avLst/>
          </a:prstGeom>
        </p:spPr>
      </p:pic>
      <p:pic>
        <p:nvPicPr>
          <p:cNvPr id="18" name="Graphic 17" descr="Male profile with solid fill">
            <a:extLst>
              <a:ext uri="{FF2B5EF4-FFF2-40B4-BE49-F238E27FC236}">
                <a16:creationId xmlns:a16="http://schemas.microsoft.com/office/drawing/2014/main" id="{EAC5E3A5-71CD-3AA7-4EBD-F28336ED9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04369" y="3130535"/>
            <a:ext cx="335804" cy="335804"/>
          </a:xfrm>
          <a:prstGeom prst="rect">
            <a:avLst/>
          </a:prstGeom>
        </p:spPr>
      </p:pic>
      <p:pic>
        <p:nvPicPr>
          <p:cNvPr id="19" name="Graphic 18" descr="Male profile with solid fill">
            <a:extLst>
              <a:ext uri="{FF2B5EF4-FFF2-40B4-BE49-F238E27FC236}">
                <a16:creationId xmlns:a16="http://schemas.microsoft.com/office/drawing/2014/main" id="{2522F8CA-66D8-24D4-D25B-CE995FA1DD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30660" y="3037471"/>
            <a:ext cx="335804" cy="335804"/>
          </a:xfrm>
          <a:prstGeom prst="rect">
            <a:avLst/>
          </a:prstGeom>
        </p:spPr>
      </p:pic>
      <p:pic>
        <p:nvPicPr>
          <p:cNvPr id="20" name="Graphic 19" descr="Male profile with solid fill">
            <a:extLst>
              <a:ext uri="{FF2B5EF4-FFF2-40B4-BE49-F238E27FC236}">
                <a16:creationId xmlns:a16="http://schemas.microsoft.com/office/drawing/2014/main" id="{DA30DE5E-2118-5793-4E1A-B1A3338ACC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29834" y="4439588"/>
            <a:ext cx="335804" cy="335804"/>
          </a:xfrm>
          <a:prstGeom prst="rect">
            <a:avLst/>
          </a:prstGeom>
        </p:spPr>
      </p:pic>
      <p:pic>
        <p:nvPicPr>
          <p:cNvPr id="22" name="Graphic 21" descr="Female Profile with solid fill">
            <a:extLst>
              <a:ext uri="{FF2B5EF4-FFF2-40B4-BE49-F238E27FC236}">
                <a16:creationId xmlns:a16="http://schemas.microsoft.com/office/drawing/2014/main" id="{A281C428-7796-C966-BA70-DBA9094DAE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60919" y="2986231"/>
            <a:ext cx="335804" cy="335804"/>
          </a:xfrm>
          <a:prstGeom prst="rect">
            <a:avLst/>
          </a:prstGeom>
        </p:spPr>
      </p:pic>
      <p:pic>
        <p:nvPicPr>
          <p:cNvPr id="23" name="Graphic 22" descr="Female Profile with solid fill">
            <a:extLst>
              <a:ext uri="{FF2B5EF4-FFF2-40B4-BE49-F238E27FC236}">
                <a16:creationId xmlns:a16="http://schemas.microsoft.com/office/drawing/2014/main" id="{652EC67F-02F6-7A91-444B-7978D97BE5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16912" y="3719019"/>
            <a:ext cx="335804" cy="335804"/>
          </a:xfrm>
          <a:prstGeom prst="rect">
            <a:avLst/>
          </a:prstGeom>
        </p:spPr>
      </p:pic>
      <p:pic>
        <p:nvPicPr>
          <p:cNvPr id="24" name="Graphic 23" descr="Female Profile with solid fill">
            <a:extLst>
              <a:ext uri="{FF2B5EF4-FFF2-40B4-BE49-F238E27FC236}">
                <a16:creationId xmlns:a16="http://schemas.microsoft.com/office/drawing/2014/main" id="{51493503-2BBF-458C-23B3-3A4419F224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51300" y="4125913"/>
            <a:ext cx="335804" cy="335804"/>
          </a:xfrm>
          <a:prstGeom prst="rect">
            <a:avLst/>
          </a:prstGeom>
        </p:spPr>
      </p:pic>
      <p:pic>
        <p:nvPicPr>
          <p:cNvPr id="25" name="Graphic 24" descr="Female Profile with solid fill">
            <a:extLst>
              <a:ext uri="{FF2B5EF4-FFF2-40B4-BE49-F238E27FC236}">
                <a16:creationId xmlns:a16="http://schemas.microsoft.com/office/drawing/2014/main" id="{028C2555-076B-5CB1-20B7-ABAA0D1CE8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43589" y="3185355"/>
            <a:ext cx="335804" cy="335804"/>
          </a:xfrm>
          <a:prstGeom prst="rect">
            <a:avLst/>
          </a:prstGeom>
        </p:spPr>
      </p:pic>
      <p:pic>
        <p:nvPicPr>
          <p:cNvPr id="26" name="Graphic 25" descr="Female Profile with solid fill">
            <a:extLst>
              <a:ext uri="{FF2B5EF4-FFF2-40B4-BE49-F238E27FC236}">
                <a16:creationId xmlns:a16="http://schemas.microsoft.com/office/drawing/2014/main" id="{D556C05A-0E56-B125-9A48-B152D3215A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13210" y="3795075"/>
            <a:ext cx="335804" cy="335804"/>
          </a:xfrm>
          <a:prstGeom prst="rect">
            <a:avLst/>
          </a:prstGeom>
        </p:spPr>
      </p:pic>
      <p:pic>
        <p:nvPicPr>
          <p:cNvPr id="27" name="Graphic 26" descr="Female Profile with solid fill">
            <a:extLst>
              <a:ext uri="{FF2B5EF4-FFF2-40B4-BE49-F238E27FC236}">
                <a16:creationId xmlns:a16="http://schemas.microsoft.com/office/drawing/2014/main" id="{35340086-CF96-9F89-0035-05AE95E529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78189" y="2597900"/>
            <a:ext cx="335804" cy="335804"/>
          </a:xfrm>
          <a:prstGeom prst="rect">
            <a:avLst/>
          </a:prstGeom>
        </p:spPr>
      </p:pic>
      <p:pic>
        <p:nvPicPr>
          <p:cNvPr id="28" name="Graphic 27" descr="Female Profile with solid fill">
            <a:extLst>
              <a:ext uri="{FF2B5EF4-FFF2-40B4-BE49-F238E27FC236}">
                <a16:creationId xmlns:a16="http://schemas.microsoft.com/office/drawing/2014/main" id="{65550A40-7A05-67E9-CF2F-D1BA0EE18B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6334" y="2948079"/>
            <a:ext cx="335804" cy="335804"/>
          </a:xfrm>
          <a:prstGeom prst="rect">
            <a:avLst/>
          </a:prstGeom>
        </p:spPr>
      </p:pic>
      <p:pic>
        <p:nvPicPr>
          <p:cNvPr id="29" name="Graphic 28" descr="Female Profile with solid fill">
            <a:extLst>
              <a:ext uri="{FF2B5EF4-FFF2-40B4-BE49-F238E27FC236}">
                <a16:creationId xmlns:a16="http://schemas.microsoft.com/office/drawing/2014/main" id="{70F6238F-2E98-44B1-AD41-C3DDA70593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35722" y="2336287"/>
            <a:ext cx="335804" cy="335804"/>
          </a:xfrm>
          <a:prstGeom prst="rect">
            <a:avLst/>
          </a:prstGeom>
        </p:spPr>
      </p:pic>
      <p:pic>
        <p:nvPicPr>
          <p:cNvPr id="30" name="Graphic 29" descr="Male profile with solid fill">
            <a:extLst>
              <a:ext uri="{FF2B5EF4-FFF2-40B4-BE49-F238E27FC236}">
                <a16:creationId xmlns:a16="http://schemas.microsoft.com/office/drawing/2014/main" id="{AB92E2F5-32B5-E4E0-37E2-E41E7B4432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27356" y="3899511"/>
            <a:ext cx="335804" cy="335804"/>
          </a:xfrm>
          <a:prstGeom prst="rect">
            <a:avLst/>
          </a:prstGeom>
        </p:spPr>
      </p:pic>
      <p:pic>
        <p:nvPicPr>
          <p:cNvPr id="31" name="Graphic 30" descr="Male profile with solid fill">
            <a:extLst>
              <a:ext uri="{FF2B5EF4-FFF2-40B4-BE49-F238E27FC236}">
                <a16:creationId xmlns:a16="http://schemas.microsoft.com/office/drawing/2014/main" id="{9EEC6BA4-D0D6-1E39-0F01-EBA9BE276B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98997" y="3864509"/>
            <a:ext cx="335804" cy="335804"/>
          </a:xfrm>
          <a:prstGeom prst="rect">
            <a:avLst/>
          </a:prstGeom>
        </p:spPr>
      </p:pic>
      <p:pic>
        <p:nvPicPr>
          <p:cNvPr id="32" name="Graphic 31" descr="Male profile with solid fill">
            <a:extLst>
              <a:ext uri="{FF2B5EF4-FFF2-40B4-BE49-F238E27FC236}">
                <a16:creationId xmlns:a16="http://schemas.microsoft.com/office/drawing/2014/main" id="{F24C5EC2-E58C-19C5-1004-B2214089AC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16682" y="4061049"/>
            <a:ext cx="335804" cy="335804"/>
          </a:xfrm>
          <a:prstGeom prst="rect">
            <a:avLst/>
          </a:prstGeom>
        </p:spPr>
      </p:pic>
      <p:pic>
        <p:nvPicPr>
          <p:cNvPr id="33" name="Graphic 32" descr="Female Profile with solid fill">
            <a:extLst>
              <a:ext uri="{FF2B5EF4-FFF2-40B4-BE49-F238E27FC236}">
                <a16:creationId xmlns:a16="http://schemas.microsoft.com/office/drawing/2014/main" id="{E1F4B7C8-461F-944B-1644-A8CBBDC537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01709" y="3637145"/>
            <a:ext cx="335804" cy="335804"/>
          </a:xfrm>
          <a:prstGeom prst="rect">
            <a:avLst/>
          </a:prstGeom>
        </p:spPr>
      </p:pic>
      <p:pic>
        <p:nvPicPr>
          <p:cNvPr id="34" name="Graphic 33" descr="Female Profile with solid fill">
            <a:extLst>
              <a:ext uri="{FF2B5EF4-FFF2-40B4-BE49-F238E27FC236}">
                <a16:creationId xmlns:a16="http://schemas.microsoft.com/office/drawing/2014/main" id="{AB41CEC2-F82E-7F89-EAFA-A150CD16FD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58634" y="3353257"/>
            <a:ext cx="335804" cy="335804"/>
          </a:xfrm>
          <a:prstGeom prst="rect">
            <a:avLst/>
          </a:prstGeom>
        </p:spPr>
      </p:pic>
      <p:pic>
        <p:nvPicPr>
          <p:cNvPr id="35" name="Graphic 34" descr="Female Profile with solid fill">
            <a:extLst>
              <a:ext uri="{FF2B5EF4-FFF2-40B4-BE49-F238E27FC236}">
                <a16:creationId xmlns:a16="http://schemas.microsoft.com/office/drawing/2014/main" id="{2285FBC7-DD9E-1B3E-F840-02D224CB89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75734" y="3760385"/>
            <a:ext cx="335804" cy="335804"/>
          </a:xfrm>
          <a:prstGeom prst="rect">
            <a:avLst/>
          </a:prstGeom>
        </p:spPr>
      </p:pic>
      <p:pic>
        <p:nvPicPr>
          <p:cNvPr id="36" name="Graphic 35" descr="Female Profile with solid fill">
            <a:extLst>
              <a:ext uri="{FF2B5EF4-FFF2-40B4-BE49-F238E27FC236}">
                <a16:creationId xmlns:a16="http://schemas.microsoft.com/office/drawing/2014/main" id="{AA33D0BE-4D54-92B4-6A40-FE8BC0B3DA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81420" y="3192644"/>
            <a:ext cx="335804" cy="335804"/>
          </a:xfrm>
          <a:prstGeom prst="rect">
            <a:avLst/>
          </a:prstGeom>
        </p:spPr>
      </p:pic>
      <p:pic>
        <p:nvPicPr>
          <p:cNvPr id="37" name="Graphic 36" descr="Female Profile with solid fill">
            <a:extLst>
              <a:ext uri="{FF2B5EF4-FFF2-40B4-BE49-F238E27FC236}">
                <a16:creationId xmlns:a16="http://schemas.microsoft.com/office/drawing/2014/main" id="{4D32CA0F-249D-8946-7562-27780F8729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98026" y="3495675"/>
            <a:ext cx="335804" cy="335804"/>
          </a:xfrm>
          <a:prstGeom prst="rect">
            <a:avLst/>
          </a:prstGeom>
        </p:spPr>
      </p:pic>
      <p:pic>
        <p:nvPicPr>
          <p:cNvPr id="38" name="Graphic 37" descr="Female Profile with solid fill">
            <a:extLst>
              <a:ext uri="{FF2B5EF4-FFF2-40B4-BE49-F238E27FC236}">
                <a16:creationId xmlns:a16="http://schemas.microsoft.com/office/drawing/2014/main" id="{5675AA1B-D01E-EDF9-CCB8-F8BF6C50CF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14940" y="3203031"/>
            <a:ext cx="335804" cy="335804"/>
          </a:xfrm>
          <a:prstGeom prst="rect">
            <a:avLst/>
          </a:prstGeom>
        </p:spPr>
      </p:pic>
      <p:sp>
        <p:nvSpPr>
          <p:cNvPr id="66" name="Rectangle: Rounded Corners 65">
            <a:extLst>
              <a:ext uri="{FF2B5EF4-FFF2-40B4-BE49-F238E27FC236}">
                <a16:creationId xmlns:a16="http://schemas.microsoft.com/office/drawing/2014/main" id="{23BFDDD4-214B-2AD7-2235-2D28D4AB30AE}"/>
              </a:ext>
            </a:extLst>
          </p:cNvPr>
          <p:cNvSpPr/>
          <p:nvPr/>
        </p:nvSpPr>
        <p:spPr>
          <a:xfrm>
            <a:off x="9397547" y="4671443"/>
            <a:ext cx="1565613" cy="656699"/>
          </a:xfrm>
          <a:prstGeom prst="roundRect">
            <a:avLst/>
          </a:prstGeom>
          <a:solidFill>
            <a:schemeClr val="bg2">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Learner A: Midwifery learner</a:t>
            </a:r>
          </a:p>
        </p:txBody>
      </p:sp>
      <p:sp>
        <p:nvSpPr>
          <p:cNvPr id="67" name="Rectangle: Rounded Corners 66">
            <a:extLst>
              <a:ext uri="{FF2B5EF4-FFF2-40B4-BE49-F238E27FC236}">
                <a16:creationId xmlns:a16="http://schemas.microsoft.com/office/drawing/2014/main" id="{C75693BD-4670-5396-1DBE-2071D93217F3}"/>
              </a:ext>
            </a:extLst>
          </p:cNvPr>
          <p:cNvSpPr/>
          <p:nvPr/>
        </p:nvSpPr>
        <p:spPr>
          <a:xfrm>
            <a:off x="367365" y="1818576"/>
            <a:ext cx="3600000" cy="3600000"/>
          </a:xfrm>
          <a:prstGeom prst="roundRect">
            <a:avLst/>
          </a:prstGeom>
          <a:solidFill>
            <a:schemeClr val="bg2">
              <a:lumMod val="20000"/>
              <a:lumOff val="8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sz="1200" dirty="0"/>
          </a:p>
        </p:txBody>
      </p:sp>
      <p:sp>
        <p:nvSpPr>
          <p:cNvPr id="68" name="Rectangle: Rounded Corners 67">
            <a:extLst>
              <a:ext uri="{FF2B5EF4-FFF2-40B4-BE49-F238E27FC236}">
                <a16:creationId xmlns:a16="http://schemas.microsoft.com/office/drawing/2014/main" id="{60F596CF-6DFB-41C5-5E43-61B341ECBFAD}"/>
              </a:ext>
            </a:extLst>
          </p:cNvPr>
          <p:cNvSpPr/>
          <p:nvPr/>
        </p:nvSpPr>
        <p:spPr>
          <a:xfrm>
            <a:off x="2936663" y="1412091"/>
            <a:ext cx="1260000" cy="12600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All midwifery learners in England</a:t>
            </a:r>
          </a:p>
        </p:txBody>
      </p:sp>
      <p:pic>
        <p:nvPicPr>
          <p:cNvPr id="70" name="Graphic 69" descr="Female Profile with solid fill">
            <a:extLst>
              <a:ext uri="{FF2B5EF4-FFF2-40B4-BE49-F238E27FC236}">
                <a16:creationId xmlns:a16="http://schemas.microsoft.com/office/drawing/2014/main" id="{FE61DD5A-6B61-4086-E79A-0C848B23AA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17506" y="3060364"/>
            <a:ext cx="335804" cy="335804"/>
          </a:xfrm>
          <a:prstGeom prst="rect">
            <a:avLst/>
          </a:prstGeom>
        </p:spPr>
      </p:pic>
      <p:pic>
        <p:nvPicPr>
          <p:cNvPr id="71" name="Graphic 70" descr="Male profile with solid fill">
            <a:extLst>
              <a:ext uri="{FF2B5EF4-FFF2-40B4-BE49-F238E27FC236}">
                <a16:creationId xmlns:a16="http://schemas.microsoft.com/office/drawing/2014/main" id="{A690DCAE-AA1F-ACBC-AB9A-E9433AA40A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0089" y="2433422"/>
            <a:ext cx="335804" cy="335804"/>
          </a:xfrm>
          <a:prstGeom prst="rect">
            <a:avLst/>
          </a:prstGeom>
        </p:spPr>
      </p:pic>
      <p:pic>
        <p:nvPicPr>
          <p:cNvPr id="72" name="Graphic 71" descr="Male profile with solid fill">
            <a:extLst>
              <a:ext uri="{FF2B5EF4-FFF2-40B4-BE49-F238E27FC236}">
                <a16:creationId xmlns:a16="http://schemas.microsoft.com/office/drawing/2014/main" id="{7240DCA8-3418-DB64-3B72-DE6339C129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03075" y="4255271"/>
            <a:ext cx="335804" cy="335804"/>
          </a:xfrm>
          <a:prstGeom prst="rect">
            <a:avLst/>
          </a:prstGeom>
        </p:spPr>
      </p:pic>
      <p:pic>
        <p:nvPicPr>
          <p:cNvPr id="73" name="Graphic 72" descr="Male profile with solid fill">
            <a:extLst>
              <a:ext uri="{FF2B5EF4-FFF2-40B4-BE49-F238E27FC236}">
                <a16:creationId xmlns:a16="http://schemas.microsoft.com/office/drawing/2014/main" id="{9065715A-D90F-021D-B0D3-4B21E99BDA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26692" y="2631998"/>
            <a:ext cx="335804" cy="335804"/>
          </a:xfrm>
          <a:prstGeom prst="rect">
            <a:avLst/>
          </a:prstGeom>
        </p:spPr>
      </p:pic>
      <p:pic>
        <p:nvPicPr>
          <p:cNvPr id="74" name="Graphic 73" descr="Male profile with solid fill">
            <a:extLst>
              <a:ext uri="{FF2B5EF4-FFF2-40B4-BE49-F238E27FC236}">
                <a16:creationId xmlns:a16="http://schemas.microsoft.com/office/drawing/2014/main" id="{6032EDD4-DA36-CDCE-8746-CDA7C97D4A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98367" y="3581754"/>
            <a:ext cx="335804" cy="335804"/>
          </a:xfrm>
          <a:prstGeom prst="rect">
            <a:avLst/>
          </a:prstGeom>
        </p:spPr>
      </p:pic>
      <p:pic>
        <p:nvPicPr>
          <p:cNvPr id="75" name="Graphic 74" descr="Female Profile with solid fill">
            <a:extLst>
              <a:ext uri="{FF2B5EF4-FFF2-40B4-BE49-F238E27FC236}">
                <a16:creationId xmlns:a16="http://schemas.microsoft.com/office/drawing/2014/main" id="{F7F3EFB7-153C-D6ED-14AF-41203C7390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53584" y="3024742"/>
            <a:ext cx="335804" cy="335804"/>
          </a:xfrm>
          <a:prstGeom prst="rect">
            <a:avLst/>
          </a:prstGeom>
        </p:spPr>
      </p:pic>
      <p:pic>
        <p:nvPicPr>
          <p:cNvPr id="76" name="Graphic 75" descr="Female Profile with solid fill">
            <a:extLst>
              <a:ext uri="{FF2B5EF4-FFF2-40B4-BE49-F238E27FC236}">
                <a16:creationId xmlns:a16="http://schemas.microsoft.com/office/drawing/2014/main" id="{27309B0E-15EB-FDC4-9ABA-30C23349CC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6882" y="3630937"/>
            <a:ext cx="335804" cy="335804"/>
          </a:xfrm>
          <a:prstGeom prst="rect">
            <a:avLst/>
          </a:prstGeom>
        </p:spPr>
      </p:pic>
      <p:pic>
        <p:nvPicPr>
          <p:cNvPr id="77" name="Graphic 76" descr="Female Profile with solid fill">
            <a:extLst>
              <a:ext uri="{FF2B5EF4-FFF2-40B4-BE49-F238E27FC236}">
                <a16:creationId xmlns:a16="http://schemas.microsoft.com/office/drawing/2014/main" id="{4797DCC2-E077-F5CE-3B40-70AB89FBBE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25893" y="4292679"/>
            <a:ext cx="335804" cy="335804"/>
          </a:xfrm>
          <a:prstGeom prst="rect">
            <a:avLst/>
          </a:prstGeom>
        </p:spPr>
      </p:pic>
      <p:pic>
        <p:nvPicPr>
          <p:cNvPr id="78" name="Graphic 77" descr="Female Profile with solid fill">
            <a:extLst>
              <a:ext uri="{FF2B5EF4-FFF2-40B4-BE49-F238E27FC236}">
                <a16:creationId xmlns:a16="http://schemas.microsoft.com/office/drawing/2014/main" id="{06B1BBDD-C928-ED82-F348-5A5657ED7D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28620" y="3706321"/>
            <a:ext cx="335804" cy="335804"/>
          </a:xfrm>
          <a:prstGeom prst="rect">
            <a:avLst/>
          </a:prstGeom>
        </p:spPr>
      </p:pic>
      <p:pic>
        <p:nvPicPr>
          <p:cNvPr id="80" name="Graphic 79" descr="Male profile with solid fill">
            <a:extLst>
              <a:ext uri="{FF2B5EF4-FFF2-40B4-BE49-F238E27FC236}">
                <a16:creationId xmlns:a16="http://schemas.microsoft.com/office/drawing/2014/main" id="{FBC7A2C2-1AA6-3E52-84E3-70ED631975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6527" y="4689052"/>
            <a:ext cx="335804" cy="335804"/>
          </a:xfrm>
          <a:prstGeom prst="rect">
            <a:avLst/>
          </a:prstGeom>
        </p:spPr>
      </p:pic>
      <p:sp>
        <p:nvSpPr>
          <p:cNvPr id="81" name="Rectangle: Rounded Corners 80">
            <a:extLst>
              <a:ext uri="{FF2B5EF4-FFF2-40B4-BE49-F238E27FC236}">
                <a16:creationId xmlns:a16="http://schemas.microsoft.com/office/drawing/2014/main" id="{1AAF2039-1686-ECD6-9231-B34EF8AECB7D}"/>
              </a:ext>
            </a:extLst>
          </p:cNvPr>
          <p:cNvSpPr/>
          <p:nvPr/>
        </p:nvSpPr>
        <p:spPr>
          <a:xfrm>
            <a:off x="1425893" y="4695180"/>
            <a:ext cx="1565613" cy="656699"/>
          </a:xfrm>
          <a:prstGeom prst="roundRect">
            <a:avLst/>
          </a:prstGeom>
          <a:solidFill>
            <a:schemeClr val="bg2">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Learner A: Midwifery learner</a:t>
            </a:r>
          </a:p>
        </p:txBody>
      </p:sp>
      <p:pic>
        <p:nvPicPr>
          <p:cNvPr id="82" name="Graphic 81" descr="Male profile with solid fill">
            <a:extLst>
              <a:ext uri="{FF2B5EF4-FFF2-40B4-BE49-F238E27FC236}">
                <a16:creationId xmlns:a16="http://schemas.microsoft.com/office/drawing/2014/main" id="{9A031D4E-545C-3879-3474-56A3C315AA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74162" y="4752120"/>
            <a:ext cx="335804" cy="335804"/>
          </a:xfrm>
          <a:prstGeom prst="rect">
            <a:avLst/>
          </a:prstGeom>
        </p:spPr>
      </p:pic>
    </p:spTree>
    <p:extLst>
      <p:ext uri="{BB962C8B-B14F-4D97-AF65-F5344CB8AC3E}">
        <p14:creationId xmlns:p14="http://schemas.microsoft.com/office/powerpoint/2010/main" val="355952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99AB6-23FF-1943-12E7-D3391F3166A1}"/>
              </a:ext>
            </a:extLst>
          </p:cNvPr>
          <p:cNvSpPr>
            <a:spLocks noGrp="1"/>
          </p:cNvSpPr>
          <p:nvPr>
            <p:ph type="body" sz="quarter" idx="13"/>
          </p:nvPr>
        </p:nvSpPr>
        <p:spPr/>
        <p:txBody>
          <a:bodyPr/>
          <a:lstStyle/>
          <a:p>
            <a:pPr algn="ctr"/>
            <a:r>
              <a:rPr lang="en-GB" dirty="0"/>
              <a:t>Brief introduction to the reporting tool. </a:t>
            </a:r>
          </a:p>
        </p:txBody>
      </p:sp>
      <p:sp>
        <p:nvSpPr>
          <p:cNvPr id="3" name="Text Placeholder 2">
            <a:extLst>
              <a:ext uri="{FF2B5EF4-FFF2-40B4-BE49-F238E27FC236}">
                <a16:creationId xmlns:a16="http://schemas.microsoft.com/office/drawing/2014/main" id="{7D4BA386-A10F-F0AC-E394-B20E24B9550A}"/>
              </a:ext>
            </a:extLst>
          </p:cNvPr>
          <p:cNvSpPr>
            <a:spLocks noGrp="1"/>
          </p:cNvSpPr>
          <p:nvPr>
            <p:ph type="body" sz="quarter" idx="14"/>
          </p:nvPr>
        </p:nvSpPr>
        <p:spPr/>
        <p:txBody>
          <a:bodyPr/>
          <a:lstStyle/>
          <a:p>
            <a:pPr algn="ctr"/>
            <a:r>
              <a:rPr lang="en-GB" dirty="0"/>
              <a:t>Indicator level data at national, regional and ICB level.</a:t>
            </a:r>
          </a:p>
        </p:txBody>
      </p:sp>
      <p:sp>
        <p:nvSpPr>
          <p:cNvPr id="4" name="Text Placeholder 3">
            <a:extLst>
              <a:ext uri="{FF2B5EF4-FFF2-40B4-BE49-F238E27FC236}">
                <a16:creationId xmlns:a16="http://schemas.microsoft.com/office/drawing/2014/main" id="{FC270794-24EF-D90E-4E7D-2B64C500D0D2}"/>
              </a:ext>
            </a:extLst>
          </p:cNvPr>
          <p:cNvSpPr>
            <a:spLocks noGrp="1"/>
          </p:cNvSpPr>
          <p:nvPr>
            <p:ph type="body" sz="quarter" idx="15"/>
          </p:nvPr>
        </p:nvSpPr>
        <p:spPr/>
        <p:txBody>
          <a:bodyPr/>
          <a:lstStyle/>
          <a:p>
            <a:pPr algn="ctr"/>
            <a:r>
              <a:rPr lang="en-GB" dirty="0"/>
              <a:t>Indicator level data at organisation level.</a:t>
            </a:r>
          </a:p>
        </p:txBody>
      </p:sp>
      <p:sp>
        <p:nvSpPr>
          <p:cNvPr id="5" name="Text Placeholder 4">
            <a:extLst>
              <a:ext uri="{FF2B5EF4-FFF2-40B4-BE49-F238E27FC236}">
                <a16:creationId xmlns:a16="http://schemas.microsoft.com/office/drawing/2014/main" id="{1DF85125-230A-E6F4-31B0-603265B261E9}"/>
              </a:ext>
            </a:extLst>
          </p:cNvPr>
          <p:cNvSpPr>
            <a:spLocks noGrp="1"/>
          </p:cNvSpPr>
          <p:nvPr>
            <p:ph type="body" sz="quarter" idx="16"/>
          </p:nvPr>
        </p:nvSpPr>
        <p:spPr/>
        <p:txBody>
          <a:bodyPr/>
          <a:lstStyle/>
          <a:p>
            <a:pPr algn="ctr">
              <a:lnSpc>
                <a:spcPct val="100000"/>
              </a:lnSpc>
              <a:spcAft>
                <a:spcPts val="0"/>
              </a:spcAft>
            </a:pPr>
            <a:r>
              <a:rPr lang="en-GB" dirty="0"/>
              <a:t>Three indicator level reports: </a:t>
            </a:r>
          </a:p>
          <a:p>
            <a:pPr algn="ctr">
              <a:lnSpc>
                <a:spcPct val="100000"/>
              </a:lnSpc>
              <a:spcAft>
                <a:spcPts val="0"/>
              </a:spcAft>
            </a:pPr>
            <a:r>
              <a:rPr lang="en-GB" dirty="0"/>
              <a:t>Overall profession</a:t>
            </a:r>
          </a:p>
          <a:p>
            <a:pPr algn="ctr">
              <a:lnSpc>
                <a:spcPct val="100000"/>
              </a:lnSpc>
              <a:spcAft>
                <a:spcPts val="0"/>
              </a:spcAft>
            </a:pPr>
            <a:r>
              <a:rPr lang="en-GB" dirty="0"/>
              <a:t>Profession by organisation Profession by site</a:t>
            </a:r>
          </a:p>
        </p:txBody>
      </p:sp>
      <p:sp>
        <p:nvSpPr>
          <p:cNvPr id="6" name="Text Placeholder 5">
            <a:extLst>
              <a:ext uri="{FF2B5EF4-FFF2-40B4-BE49-F238E27FC236}">
                <a16:creationId xmlns:a16="http://schemas.microsoft.com/office/drawing/2014/main" id="{439010A3-C8DE-8113-29EF-DF37AD47BF92}"/>
              </a:ext>
            </a:extLst>
          </p:cNvPr>
          <p:cNvSpPr>
            <a:spLocks noGrp="1"/>
          </p:cNvSpPr>
          <p:nvPr>
            <p:ph type="body" sz="quarter" idx="17"/>
          </p:nvPr>
        </p:nvSpPr>
        <p:spPr/>
        <p:txBody>
          <a:bodyPr/>
          <a:lstStyle/>
          <a:p>
            <a:pPr algn="ctr">
              <a:lnSpc>
                <a:spcPct val="100000"/>
              </a:lnSpc>
              <a:spcAft>
                <a:spcPts val="0"/>
              </a:spcAft>
            </a:pPr>
            <a:r>
              <a:rPr lang="en-GB" dirty="0"/>
              <a:t>Three indicator level reports: Overall subject/specialism</a:t>
            </a:r>
          </a:p>
          <a:p>
            <a:pPr algn="ctr">
              <a:lnSpc>
                <a:spcPct val="100000"/>
              </a:lnSpc>
              <a:spcAft>
                <a:spcPts val="0"/>
              </a:spcAft>
            </a:pPr>
            <a:r>
              <a:rPr lang="en-GB" dirty="0"/>
              <a:t>Subject by organisation Subject by site</a:t>
            </a:r>
          </a:p>
          <a:p>
            <a:endParaRPr lang="en-GB" dirty="0"/>
          </a:p>
        </p:txBody>
      </p:sp>
      <p:sp>
        <p:nvSpPr>
          <p:cNvPr id="7" name="Text Placeholder 6">
            <a:extLst>
              <a:ext uri="{FF2B5EF4-FFF2-40B4-BE49-F238E27FC236}">
                <a16:creationId xmlns:a16="http://schemas.microsoft.com/office/drawing/2014/main" id="{AE8B3E79-1B32-7689-7E47-08EA3192B174}"/>
              </a:ext>
            </a:extLst>
          </p:cNvPr>
          <p:cNvSpPr>
            <a:spLocks noGrp="1"/>
          </p:cNvSpPr>
          <p:nvPr>
            <p:ph type="body" sz="quarter" idx="18"/>
          </p:nvPr>
        </p:nvSpPr>
        <p:spPr/>
        <p:txBody>
          <a:bodyPr/>
          <a:lstStyle/>
          <a:p>
            <a:pPr algn="ctr">
              <a:lnSpc>
                <a:spcPct val="100000"/>
              </a:lnSpc>
              <a:spcAft>
                <a:spcPts val="0"/>
              </a:spcAft>
            </a:pPr>
            <a:r>
              <a:rPr lang="en-GB" dirty="0"/>
              <a:t>Three question level reports:  </a:t>
            </a:r>
          </a:p>
          <a:p>
            <a:pPr algn="ctr">
              <a:lnSpc>
                <a:spcPct val="100000"/>
              </a:lnSpc>
              <a:spcAft>
                <a:spcPts val="0"/>
              </a:spcAft>
            </a:pPr>
            <a:r>
              <a:rPr lang="en-GB" dirty="0"/>
              <a:t>Core question level data Branching questions    Recommend questions</a:t>
            </a:r>
          </a:p>
        </p:txBody>
      </p:sp>
      <p:sp>
        <p:nvSpPr>
          <p:cNvPr id="9" name="Text Placeholder 8">
            <a:extLst>
              <a:ext uri="{FF2B5EF4-FFF2-40B4-BE49-F238E27FC236}">
                <a16:creationId xmlns:a16="http://schemas.microsoft.com/office/drawing/2014/main" id="{C6634566-C217-D6B3-17BF-6A2E647AA320}"/>
              </a:ext>
            </a:extLst>
          </p:cNvPr>
          <p:cNvSpPr>
            <a:spLocks noGrp="1"/>
          </p:cNvSpPr>
          <p:nvPr>
            <p:ph type="body" sz="quarter" idx="19"/>
          </p:nvPr>
        </p:nvSpPr>
        <p:spPr/>
        <p:txBody>
          <a:bodyPr/>
          <a:lstStyle/>
          <a:p>
            <a:r>
              <a:rPr lang="en-GB" dirty="0"/>
              <a:t>Introduction</a:t>
            </a:r>
          </a:p>
        </p:txBody>
      </p:sp>
      <p:sp>
        <p:nvSpPr>
          <p:cNvPr id="10" name="Text Placeholder 9">
            <a:extLst>
              <a:ext uri="{FF2B5EF4-FFF2-40B4-BE49-F238E27FC236}">
                <a16:creationId xmlns:a16="http://schemas.microsoft.com/office/drawing/2014/main" id="{4497831B-C270-E855-CA4E-6A747BD9B0E9}"/>
              </a:ext>
            </a:extLst>
          </p:cNvPr>
          <p:cNvSpPr>
            <a:spLocks noGrp="1"/>
          </p:cNvSpPr>
          <p:nvPr>
            <p:ph type="body" sz="quarter" idx="20"/>
          </p:nvPr>
        </p:nvSpPr>
        <p:spPr/>
        <p:txBody>
          <a:bodyPr/>
          <a:lstStyle/>
          <a:p>
            <a:r>
              <a:rPr lang="en-GB" dirty="0"/>
              <a:t>Region</a:t>
            </a:r>
          </a:p>
        </p:txBody>
      </p:sp>
      <p:sp>
        <p:nvSpPr>
          <p:cNvPr id="11" name="Text Placeholder 10">
            <a:extLst>
              <a:ext uri="{FF2B5EF4-FFF2-40B4-BE49-F238E27FC236}">
                <a16:creationId xmlns:a16="http://schemas.microsoft.com/office/drawing/2014/main" id="{BAB9657D-7578-AA19-5873-3C5DC63C0524}"/>
              </a:ext>
            </a:extLst>
          </p:cNvPr>
          <p:cNvSpPr>
            <a:spLocks noGrp="1"/>
          </p:cNvSpPr>
          <p:nvPr>
            <p:ph type="body" sz="quarter" idx="21"/>
          </p:nvPr>
        </p:nvSpPr>
        <p:spPr/>
        <p:txBody>
          <a:bodyPr/>
          <a:lstStyle/>
          <a:p>
            <a:r>
              <a:rPr lang="en-GB" dirty="0"/>
              <a:t>Organisation</a:t>
            </a:r>
          </a:p>
        </p:txBody>
      </p:sp>
      <p:sp>
        <p:nvSpPr>
          <p:cNvPr id="12" name="Text Placeholder 11">
            <a:extLst>
              <a:ext uri="{FF2B5EF4-FFF2-40B4-BE49-F238E27FC236}">
                <a16:creationId xmlns:a16="http://schemas.microsoft.com/office/drawing/2014/main" id="{F435A409-0261-800B-A224-8D2605F72EB6}"/>
              </a:ext>
            </a:extLst>
          </p:cNvPr>
          <p:cNvSpPr>
            <a:spLocks noGrp="1"/>
          </p:cNvSpPr>
          <p:nvPr>
            <p:ph type="body" sz="quarter" idx="22"/>
          </p:nvPr>
        </p:nvSpPr>
        <p:spPr/>
        <p:txBody>
          <a:bodyPr/>
          <a:lstStyle/>
          <a:p>
            <a:r>
              <a:rPr lang="en-GB" dirty="0"/>
              <a:t>Professional Group</a:t>
            </a:r>
          </a:p>
        </p:txBody>
      </p:sp>
      <p:sp>
        <p:nvSpPr>
          <p:cNvPr id="13" name="Text Placeholder 12">
            <a:extLst>
              <a:ext uri="{FF2B5EF4-FFF2-40B4-BE49-F238E27FC236}">
                <a16:creationId xmlns:a16="http://schemas.microsoft.com/office/drawing/2014/main" id="{2243ECA3-97C8-7DCB-A189-446865E840E9}"/>
              </a:ext>
            </a:extLst>
          </p:cNvPr>
          <p:cNvSpPr>
            <a:spLocks noGrp="1"/>
          </p:cNvSpPr>
          <p:nvPr>
            <p:ph type="body" sz="quarter" idx="23"/>
          </p:nvPr>
        </p:nvSpPr>
        <p:spPr/>
        <p:txBody>
          <a:bodyPr/>
          <a:lstStyle/>
          <a:p>
            <a:r>
              <a:rPr lang="en-GB" dirty="0"/>
              <a:t>Subject/Specialism</a:t>
            </a:r>
          </a:p>
        </p:txBody>
      </p:sp>
      <p:sp>
        <p:nvSpPr>
          <p:cNvPr id="14" name="Text Placeholder 13">
            <a:extLst>
              <a:ext uri="{FF2B5EF4-FFF2-40B4-BE49-F238E27FC236}">
                <a16:creationId xmlns:a16="http://schemas.microsoft.com/office/drawing/2014/main" id="{DD691008-A867-8C05-49F5-26DD2CDB16E6}"/>
              </a:ext>
            </a:extLst>
          </p:cNvPr>
          <p:cNvSpPr>
            <a:spLocks noGrp="1"/>
          </p:cNvSpPr>
          <p:nvPr>
            <p:ph type="body" sz="quarter" idx="24"/>
          </p:nvPr>
        </p:nvSpPr>
        <p:spPr/>
        <p:txBody>
          <a:bodyPr/>
          <a:lstStyle/>
          <a:p>
            <a:r>
              <a:rPr lang="en-GB" dirty="0"/>
              <a:t>Questions</a:t>
            </a:r>
          </a:p>
        </p:txBody>
      </p:sp>
      <p:sp>
        <p:nvSpPr>
          <p:cNvPr id="16" name="Title 3">
            <a:extLst>
              <a:ext uri="{FF2B5EF4-FFF2-40B4-BE49-F238E27FC236}">
                <a16:creationId xmlns:a16="http://schemas.microsoft.com/office/drawing/2014/main" id="{0AC033A2-ED42-0764-9604-FA53DD583B0C}"/>
              </a:ext>
            </a:extLst>
          </p:cNvPr>
          <p:cNvSpPr>
            <a:spLocks noGrp="1"/>
          </p:cNvSpPr>
          <p:nvPr>
            <p:ph type="title"/>
          </p:nvPr>
        </p:nvSpPr>
        <p:spPr>
          <a:xfrm>
            <a:off x="431999" y="432000"/>
            <a:ext cx="11404154" cy="865186"/>
          </a:xfrm>
        </p:spPr>
        <p:txBody>
          <a:bodyPr/>
          <a:lstStyle/>
          <a:p>
            <a:r>
              <a:rPr lang="en-GB" dirty="0"/>
              <a:t>NEW Menu Bar </a:t>
            </a:r>
          </a:p>
        </p:txBody>
      </p:sp>
      <p:pic>
        <p:nvPicPr>
          <p:cNvPr id="17" name="Picture 16">
            <a:extLst>
              <a:ext uri="{FF2B5EF4-FFF2-40B4-BE49-F238E27FC236}">
                <a16:creationId xmlns:a16="http://schemas.microsoft.com/office/drawing/2014/main" id="{CA62C2EE-6988-630F-4A3F-43D8B0477437}"/>
              </a:ext>
            </a:extLst>
          </p:cNvPr>
          <p:cNvPicPr>
            <a:picLocks noChangeAspect="1"/>
          </p:cNvPicPr>
          <p:nvPr/>
        </p:nvPicPr>
        <p:blipFill>
          <a:blip r:embed="rId2"/>
          <a:stretch>
            <a:fillRect/>
          </a:stretch>
        </p:blipFill>
        <p:spPr>
          <a:xfrm>
            <a:off x="1263059" y="3158349"/>
            <a:ext cx="9900731" cy="783649"/>
          </a:xfrm>
          <a:prstGeom prst="rect">
            <a:avLst/>
          </a:prstGeom>
          <a:ln w="38100">
            <a:solidFill>
              <a:schemeClr val="accent1"/>
            </a:solidFill>
          </a:ln>
        </p:spPr>
      </p:pic>
    </p:spTree>
    <p:extLst>
      <p:ext uri="{BB962C8B-B14F-4D97-AF65-F5344CB8AC3E}">
        <p14:creationId xmlns:p14="http://schemas.microsoft.com/office/powerpoint/2010/main" val="1789238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8d69098-3d0a-449c-867a-4d8da7cd5472" xsi:nil="true"/>
    <lcf76f155ced4ddcb4097134ff3c332f xmlns="cfec8d98-5e6f-486d-bdd3-d6dcfb2d2733">
      <Terms xmlns="http://schemas.microsoft.com/office/infopath/2007/PartnerControls"/>
    </lcf76f155ced4ddcb4097134ff3c332f>
    <SharedWithUsers xmlns="f8d69098-3d0a-449c-867a-4d8da7cd5472">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E52F854415AB4BBBF47543ABC37EB0" ma:contentTypeVersion="19" ma:contentTypeDescription="Create a new document." ma:contentTypeScope="" ma:versionID="852690e9b6cea14d5bd7d1bb26aee5d4">
  <xsd:schema xmlns:xsd="http://www.w3.org/2001/XMLSchema" xmlns:xs="http://www.w3.org/2001/XMLSchema" xmlns:p="http://schemas.microsoft.com/office/2006/metadata/properties" xmlns:ns2="cfec8d98-5e6f-486d-bdd3-d6dcfb2d2733" xmlns:ns3="f8d69098-3d0a-449c-867a-4d8da7cd5472" targetNamespace="http://schemas.microsoft.com/office/2006/metadata/properties" ma:root="true" ma:fieldsID="2b47e79ddc950e4ee3a6761f1b20cfbc" ns2:_="" ns3:_="">
    <xsd:import namespace="cfec8d98-5e6f-486d-bdd3-d6dcfb2d2733"/>
    <xsd:import namespace="f8d69098-3d0a-449c-867a-4d8da7cd547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ec8d98-5e6f-486d-bdd3-d6dcfb2d2733"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d69098-3d0a-449c-867a-4d8da7cd5472" elementFormDefault="qualified">
    <xsd:import namespace="http://schemas.microsoft.com/office/2006/documentManagement/types"/>
    <xsd:import namespace="http://schemas.microsoft.com/office/infopath/2007/PartnerControls"/>
    <xsd:element name="SharedWithUsers" ma:index="6"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10" nillable="true" ma:displayName="Taxonomy Catch All Column" ma:hidden="true" ma:list="{1e7960ec-8619-4f25-ad37-2f7baaeefb86}" ma:internalName="TaxCatchAll" ma:showField="CatchAllData" ma:web="f8d69098-3d0a-449c-867a-4d8da7cd54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2B3C52-C4E5-4003-8240-632FDE102EAB}">
  <ds:schemaRefs>
    <ds:schemaRef ds:uri="http://purl.org/dc/dcmitype/"/>
    <ds:schemaRef ds:uri="http://purl.org/dc/elements/1.1/"/>
    <ds:schemaRef ds:uri="cfec8d98-5e6f-486d-bdd3-d6dcfb2d2733"/>
    <ds:schemaRef ds:uri="http://purl.org/dc/term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f8d69098-3d0a-449c-867a-4d8da7cd5472"/>
    <ds:schemaRef ds:uri="http://schemas.microsoft.com/office/2006/metadata/properties"/>
  </ds:schemaRefs>
</ds:datastoreItem>
</file>

<file path=customXml/itemProps2.xml><?xml version="1.0" encoding="utf-8"?>
<ds:datastoreItem xmlns:ds="http://schemas.openxmlformats.org/officeDocument/2006/customXml" ds:itemID="{B7B6D4F5-ECA0-4A22-A4DD-3335756FD664}">
  <ds:schemaRefs>
    <ds:schemaRef ds:uri="http://schemas.microsoft.com/sharepoint/v3/contenttype/forms"/>
  </ds:schemaRefs>
</ds:datastoreItem>
</file>

<file path=customXml/itemProps3.xml><?xml version="1.0" encoding="utf-8"?>
<ds:datastoreItem xmlns:ds="http://schemas.openxmlformats.org/officeDocument/2006/customXml" ds:itemID="{9750A17A-8EB3-48AE-9481-5C1D550AD3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ec8d98-5e6f-486d-bdd3-d6dcfb2d2733"/>
    <ds:schemaRef ds:uri="f8d69098-3d0a-449c-867a-4d8da7cd54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NHSD-Refresh-Theme-NOV1120B</Template>
  <TotalTime>13106</TotalTime>
  <Words>1910</Words>
  <Application>Microsoft Office PowerPoint</Application>
  <PresentationFormat>Widescreen</PresentationFormat>
  <Paragraphs>201</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NHSD-Refresh-Theme-NOV1120B</vt:lpstr>
      <vt:lpstr>PowerPoint Presentation</vt:lpstr>
      <vt:lpstr>Introduction</vt:lpstr>
      <vt:lpstr>Survey changes</vt:lpstr>
      <vt:lpstr>Key changes to the 2024 NETS Education Quality Data Tool </vt:lpstr>
      <vt:lpstr>How the data is grouped and scored by indicator</vt:lpstr>
      <vt:lpstr>How questions are scored</vt:lpstr>
      <vt:lpstr>About the outliers</vt:lpstr>
      <vt:lpstr>Benchmarks</vt:lpstr>
      <vt:lpstr>NEW Menu Bar </vt:lpstr>
      <vt:lpstr>Indicators: NEW Region and ICB Page</vt:lpstr>
      <vt:lpstr>Indicators: Organisation level data</vt:lpstr>
      <vt:lpstr>Professional Group views of the data</vt:lpstr>
      <vt:lpstr>Subject / Specialism views of the data</vt:lpstr>
      <vt:lpstr>Question level data: Core questions</vt:lpstr>
      <vt:lpstr>Question level data: Branching questions</vt:lpstr>
      <vt:lpstr>Question level data: Recommend questions</vt:lpstr>
      <vt:lpstr>NEW Downloadable data (excel files)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Gregory Wye</dc:creator>
  <cp:lastModifiedBy>FOSTER, Katie (NHS ENGLAND - T1510)</cp:lastModifiedBy>
  <cp:revision>129</cp:revision>
  <dcterms:created xsi:type="dcterms:W3CDTF">2020-11-30T10:49:03Z</dcterms:created>
  <dcterms:modified xsi:type="dcterms:W3CDTF">2025-03-12T14:33:06Z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0x0101009DE52F854415AB4BBBF47543ABC37EB0</vt:lpwstr>
  </property>
  <property fmtid="{D5CDD505-2E9C-101B-9397-08002B2CF9AE}" pid="3" name="_dlc_DocIdItemGuid">
    <vt:lpwstr>56579ddb-1cdf-4035-9a3d-2da04fab6c26</vt:lpwstr>
  </property>
  <property fmtid="{D5CDD505-2E9C-101B-9397-08002B2CF9AE}" pid="4" name="MediaServiceImageTags">
    <vt:lpwstr/>
  </property>
  <property fmtid="{D5CDD505-2E9C-101B-9397-08002B2CF9AE}" pid="5" name="Order">
    <vt:r8>817500</vt:r8>
  </property>
  <property fmtid="{D5CDD505-2E9C-101B-9397-08002B2CF9AE}" pid="6" name="xd_Signature">
    <vt:bool>false</vt:bool>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ies>
</file>