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40"/>
  </p:notesMasterIdLst>
  <p:handoutMasterIdLst>
    <p:handoutMasterId r:id="rId41"/>
  </p:handoutMasterIdLst>
  <p:sldIdLst>
    <p:sldId id="1923" r:id="rId5"/>
    <p:sldId id="2145707281" r:id="rId6"/>
    <p:sldId id="2145707328" r:id="rId7"/>
    <p:sldId id="2145707416" r:id="rId8"/>
    <p:sldId id="2145707371" r:id="rId9"/>
    <p:sldId id="2145707417" r:id="rId10"/>
    <p:sldId id="2145707418" r:id="rId11"/>
    <p:sldId id="2145707419" r:id="rId12"/>
    <p:sldId id="2145707420" r:id="rId13"/>
    <p:sldId id="2145707421" r:id="rId14"/>
    <p:sldId id="2145707422" r:id="rId15"/>
    <p:sldId id="2145707423" r:id="rId16"/>
    <p:sldId id="2145707424" r:id="rId17"/>
    <p:sldId id="2145707425" r:id="rId18"/>
    <p:sldId id="2145707426" r:id="rId19"/>
    <p:sldId id="2145707427" r:id="rId20"/>
    <p:sldId id="2145707428" r:id="rId21"/>
    <p:sldId id="2145707429" r:id="rId22"/>
    <p:sldId id="2145707430" r:id="rId23"/>
    <p:sldId id="2145707431" r:id="rId24"/>
    <p:sldId id="2145707432" r:id="rId25"/>
    <p:sldId id="2145707399" r:id="rId26"/>
    <p:sldId id="2145707433" r:id="rId27"/>
    <p:sldId id="2145707434" r:id="rId28"/>
    <p:sldId id="2145707435" r:id="rId29"/>
    <p:sldId id="2145707436" r:id="rId30"/>
    <p:sldId id="2145707437" r:id="rId31"/>
    <p:sldId id="2145707438" r:id="rId32"/>
    <p:sldId id="2145707439" r:id="rId33"/>
    <p:sldId id="2145707440" r:id="rId34"/>
    <p:sldId id="2145707441" r:id="rId35"/>
    <p:sldId id="2145707442" r:id="rId36"/>
    <p:sldId id="2145707443" r:id="rId37"/>
    <p:sldId id="2145707368" r:id="rId38"/>
    <p:sldId id="214570736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425563"/>
    <a:srgbClr val="80D2CC"/>
    <a:srgbClr val="99DBD6"/>
    <a:srgbClr val="99DDEB"/>
    <a:srgbClr val="80D4E7"/>
    <a:srgbClr val="E8EDEE"/>
    <a:srgbClr val="003087"/>
    <a:srgbClr val="82D1CB"/>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6395" autoAdjust="0"/>
  </p:normalViewPr>
  <p:slideViewPr>
    <p:cSldViewPr snapToGrid="0">
      <p:cViewPr varScale="1">
        <p:scale>
          <a:sx n="98" d="100"/>
          <a:sy n="98" d="100"/>
        </p:scale>
        <p:origin x="882" y="90"/>
      </p:cViewPr>
      <p:guideLst/>
    </p:cSldViewPr>
  </p:slideViewPr>
  <p:outlineViewPr>
    <p:cViewPr>
      <p:scale>
        <a:sx n="33" d="100"/>
        <a:sy n="33" d="100"/>
      </p:scale>
      <p:origin x="0" y="-888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orrison" userId="0502c5ee-a6c5-4f35-ad83-3a62c0629fdc" providerId="ADAL" clId="{6EA6DE83-B9E5-461C-B7FF-4CC1B7303D87}"/>
    <pc:docChg chg="modSld">
      <pc:chgData name="Rachel Morrison" userId="0502c5ee-a6c5-4f35-ad83-3a62c0629fdc" providerId="ADAL" clId="{6EA6DE83-B9E5-461C-B7FF-4CC1B7303D87}" dt="2023-11-03T12:22:13.220" v="3" actId="108"/>
      <pc:docMkLst>
        <pc:docMk/>
      </pc:docMkLst>
      <pc:sldChg chg="modSp mod">
        <pc:chgData name="Rachel Morrison" userId="0502c5ee-a6c5-4f35-ad83-3a62c0629fdc" providerId="ADAL" clId="{6EA6DE83-B9E5-461C-B7FF-4CC1B7303D87}" dt="2023-11-03T12:21:40.681" v="2" actId="20577"/>
        <pc:sldMkLst>
          <pc:docMk/>
          <pc:sldMk cId="2282146806" sldId="2145707281"/>
        </pc:sldMkLst>
        <pc:spChg chg="mod">
          <ac:chgData name="Rachel Morrison" userId="0502c5ee-a6c5-4f35-ad83-3a62c0629fdc" providerId="ADAL" clId="{6EA6DE83-B9E5-461C-B7FF-4CC1B7303D87}" dt="2023-11-03T12:21:40.681" v="2" actId="20577"/>
          <ac:spMkLst>
            <pc:docMk/>
            <pc:sldMk cId="2282146806" sldId="2145707281"/>
            <ac:spMk id="5" creationId="{C594638D-C17F-D749-9360-E2332845D248}"/>
          </ac:spMkLst>
        </pc:spChg>
      </pc:sldChg>
      <pc:sldChg chg="modSp mod">
        <pc:chgData name="Rachel Morrison" userId="0502c5ee-a6c5-4f35-ad83-3a62c0629fdc" providerId="ADAL" clId="{6EA6DE83-B9E5-461C-B7FF-4CC1B7303D87}" dt="2023-11-03T12:22:13.220" v="3" actId="108"/>
        <pc:sldMkLst>
          <pc:docMk/>
          <pc:sldMk cId="1143757105" sldId="2145707418"/>
        </pc:sldMkLst>
        <pc:spChg chg="mod">
          <ac:chgData name="Rachel Morrison" userId="0502c5ee-a6c5-4f35-ad83-3a62c0629fdc" providerId="ADAL" clId="{6EA6DE83-B9E5-461C-B7FF-4CC1B7303D87}" dt="2023-11-03T12:22:13.220" v="3" actId="108"/>
          <ac:spMkLst>
            <pc:docMk/>
            <pc:sldMk cId="1143757105" sldId="2145707418"/>
            <ac:spMk id="5" creationId="{C594638D-C17F-D749-9360-E2332845D24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8D2BB-2168-4391-85DF-5106F9B6057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ED78227B-4ABF-47B2-94C2-973472E46BC0}">
      <dgm:prSet phldrT="[Text]"/>
      <dgm:spPr>
        <a:xfrm>
          <a:off x="0" y="105040"/>
          <a:ext cx="8640960" cy="1258453"/>
        </a:xfrm>
        <a:prstGeom prst="rightArrow">
          <a:avLst>
            <a:gd name="adj1" fmla="val 50000"/>
            <a:gd name="adj2" fmla="val 5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Identify</a:t>
          </a:r>
        </a:p>
      </dgm:t>
    </dgm:pt>
    <dgm:pt modelId="{DEAE168A-0C67-4A23-ACD3-E35FF4992D26}" type="parTrans" cxnId="{464523B4-D673-41F0-9204-88573C9421DA}">
      <dgm:prSet/>
      <dgm:spPr/>
      <dgm:t>
        <a:bodyPr/>
        <a:lstStyle/>
        <a:p>
          <a:endParaRPr lang="en-GB"/>
        </a:p>
      </dgm:t>
    </dgm:pt>
    <dgm:pt modelId="{9F92EE14-FB20-4387-8E36-816F782C2146}" type="sibTrans" cxnId="{464523B4-D673-41F0-9204-88573C9421DA}">
      <dgm:prSet/>
      <dgm:spPr/>
      <dgm:t>
        <a:bodyPr/>
        <a:lstStyle/>
        <a:p>
          <a:endParaRPr lang="en-GB"/>
        </a:p>
      </dgm:t>
    </dgm:pt>
    <dgm:pt modelId="{F88C60F0-114E-48F6-B0C1-3F211D193BF9}">
      <dgm:prSet phldrT="[Text]"/>
      <dgm:spPr>
        <a:xfrm>
          <a:off x="0" y="1075489"/>
          <a:ext cx="2661415" cy="2424243"/>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could go wrong?</a:t>
          </a:r>
        </a:p>
      </dgm:t>
    </dgm:pt>
    <dgm:pt modelId="{D9AB2452-54CA-4901-BEFB-3E7A96A5A8D8}" type="parTrans" cxnId="{3A558CF0-2DAB-4874-A5AC-C359C6677CA0}">
      <dgm:prSet/>
      <dgm:spPr/>
      <dgm:t>
        <a:bodyPr/>
        <a:lstStyle/>
        <a:p>
          <a:endParaRPr lang="en-GB"/>
        </a:p>
      </dgm:t>
    </dgm:pt>
    <dgm:pt modelId="{64DFB0AE-C6AD-4EA3-B87C-BCA50A6619D4}" type="sibTrans" cxnId="{3A558CF0-2DAB-4874-A5AC-C359C6677CA0}">
      <dgm:prSet/>
      <dgm:spPr/>
      <dgm:t>
        <a:bodyPr/>
        <a:lstStyle/>
        <a:p>
          <a:endParaRPr lang="en-GB"/>
        </a:p>
      </dgm:t>
    </dgm:pt>
    <dgm:pt modelId="{75DA1C3E-F878-4066-918B-1F0FC69BBCFD}">
      <dgm:prSet phldrT="[Text]"/>
      <dgm:spPr>
        <a:xfrm>
          <a:off x="2661415" y="524525"/>
          <a:ext cx="5979544" cy="1258453"/>
        </a:xfrm>
        <a:prstGeom prst="rightArrow">
          <a:avLst>
            <a:gd name="adj1" fmla="val 50000"/>
            <a:gd name="adj2" fmla="val 5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Analyse</a:t>
          </a:r>
        </a:p>
      </dgm:t>
    </dgm:pt>
    <dgm:pt modelId="{B8911BBF-49A2-4324-A4AA-3C39A7BCDFD2}" type="parTrans" cxnId="{C21F1887-2A58-424D-8D23-DEA45D4B2311}">
      <dgm:prSet/>
      <dgm:spPr/>
      <dgm:t>
        <a:bodyPr/>
        <a:lstStyle/>
        <a:p>
          <a:endParaRPr lang="en-GB"/>
        </a:p>
      </dgm:t>
    </dgm:pt>
    <dgm:pt modelId="{B3D054AD-1E7F-445A-9F06-4FCB2AD07863}" type="sibTrans" cxnId="{C21F1887-2A58-424D-8D23-DEA45D4B2311}">
      <dgm:prSet/>
      <dgm:spPr/>
      <dgm:t>
        <a:bodyPr/>
        <a:lstStyle/>
        <a:p>
          <a:endParaRPr lang="en-GB"/>
        </a:p>
      </dgm:t>
    </dgm:pt>
    <dgm:pt modelId="{FCA88C8F-3284-4533-AE2C-693822FA9340}">
      <dgm:prSet phldrT="[Text]"/>
      <dgm:spPr>
        <a:xfrm>
          <a:off x="2661415" y="1494973"/>
          <a:ext cx="2661415" cy="2424243"/>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Clr>
              <a:srgbClr val="005EB8"/>
            </a:buClr>
            <a:buFont typeface="Arial" panose="020B0604020202020204" pitchFamily="34" charset="0"/>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often is the risk likely to occur? </a:t>
          </a:r>
        </a:p>
      </dgm:t>
    </dgm:pt>
    <dgm:pt modelId="{F2ED5E03-4544-41F7-ACF4-57098C344F65}" type="parTrans" cxnId="{71625C77-8BA3-44C1-8A41-42803C2868B1}">
      <dgm:prSet/>
      <dgm:spPr/>
      <dgm:t>
        <a:bodyPr/>
        <a:lstStyle/>
        <a:p>
          <a:endParaRPr lang="en-GB"/>
        </a:p>
      </dgm:t>
    </dgm:pt>
    <dgm:pt modelId="{6962934B-BABD-449B-B512-8B2E4CECBC16}" type="sibTrans" cxnId="{71625C77-8BA3-44C1-8A41-42803C2868B1}">
      <dgm:prSet/>
      <dgm:spPr/>
      <dgm:t>
        <a:bodyPr/>
        <a:lstStyle/>
        <a:p>
          <a:endParaRPr lang="en-GB"/>
        </a:p>
      </dgm:t>
    </dgm:pt>
    <dgm:pt modelId="{7D017175-41E5-4CD8-BEEC-A0F6E6E676E1}">
      <dgm:prSet phldrT="[Text]"/>
      <dgm:spPr>
        <a:xfrm>
          <a:off x="5322831" y="944009"/>
          <a:ext cx="3318128" cy="1258453"/>
        </a:xfrm>
        <a:prstGeom prst="rightArrow">
          <a:avLst>
            <a:gd name="adj1" fmla="val 50000"/>
            <a:gd name="adj2" fmla="val 5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a:solidFill>
                <a:sysClr val="window" lastClr="FFFFFF"/>
              </a:solidFill>
              <a:latin typeface="Arial" panose="020B0604020202020204" pitchFamily="34" charset="0"/>
              <a:ea typeface="+mn-ea"/>
              <a:cs typeface="Arial" panose="020B0604020202020204" pitchFamily="34" charset="0"/>
            </a:rPr>
            <a:t>Control</a:t>
          </a:r>
        </a:p>
      </dgm:t>
    </dgm:pt>
    <dgm:pt modelId="{BEA52DD3-F910-4040-920B-7ED82AF4C0BB}" type="parTrans" cxnId="{EF13CF6D-7B63-498E-8AD7-0BD0AA77EDC1}">
      <dgm:prSet/>
      <dgm:spPr/>
      <dgm:t>
        <a:bodyPr/>
        <a:lstStyle/>
        <a:p>
          <a:endParaRPr lang="en-GB"/>
        </a:p>
      </dgm:t>
    </dgm:pt>
    <dgm:pt modelId="{3512DD64-0F37-420F-AF51-4A0D967DF39B}" type="sibTrans" cxnId="{EF13CF6D-7B63-498E-8AD7-0BD0AA77EDC1}">
      <dgm:prSet/>
      <dgm:spPr/>
      <dgm:t>
        <a:bodyPr/>
        <a:lstStyle/>
        <a:p>
          <a:endParaRPr lang="en-GB"/>
        </a:p>
      </dgm:t>
    </dgm:pt>
    <dgm:pt modelId="{3878ADF9-201D-4F27-B854-F11D9FF1C6C9}">
      <dgm:prSet phldrT="[Text]"/>
      <dgm:spPr>
        <a:xfrm>
          <a:off x="5322831" y="1914458"/>
          <a:ext cx="2661415" cy="2388765"/>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Clr>
              <a:srgbClr val="005EB8"/>
            </a:buClr>
            <a:buFont typeface="Arial" panose="020B0604020202020204" pitchFamily="34" charset="0"/>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do you eliminate the risk?</a:t>
          </a:r>
        </a:p>
      </dgm:t>
    </dgm:pt>
    <dgm:pt modelId="{881967C5-B0FA-460B-A462-B2B08751C9C1}" type="parTrans" cxnId="{F5B3C0EA-CC4E-439C-8A3D-53F9B7659362}">
      <dgm:prSet/>
      <dgm:spPr/>
      <dgm:t>
        <a:bodyPr/>
        <a:lstStyle/>
        <a:p>
          <a:endParaRPr lang="en-GB"/>
        </a:p>
      </dgm:t>
    </dgm:pt>
    <dgm:pt modelId="{30455946-3EA2-491D-8C0F-C7372149C7C6}" type="sibTrans" cxnId="{F5B3C0EA-CC4E-439C-8A3D-53F9B7659362}">
      <dgm:prSet/>
      <dgm:spPr/>
      <dgm:t>
        <a:bodyPr/>
        <a:lstStyle/>
        <a:p>
          <a:endParaRPr lang="en-GB"/>
        </a:p>
      </dgm:t>
    </dgm:pt>
    <dgm:pt modelId="{FA97BB34-8ED7-4969-8D60-C7EC4E7BD837}">
      <dgm:prSet phldrT="[Text]"/>
      <dgm:spPr>
        <a:xfrm>
          <a:off x="0" y="1075489"/>
          <a:ext cx="2661415" cy="2424243"/>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would happen?</a:t>
          </a:r>
        </a:p>
      </dgm:t>
    </dgm:pt>
    <dgm:pt modelId="{EF2098B2-C1B6-4AC1-9ACE-39696DB8E3DD}" type="parTrans" cxnId="{5FD936EE-DDB1-4915-A8FF-70E3825C04F3}">
      <dgm:prSet/>
      <dgm:spPr/>
      <dgm:t>
        <a:bodyPr/>
        <a:lstStyle/>
        <a:p>
          <a:endParaRPr lang="en-GB"/>
        </a:p>
      </dgm:t>
    </dgm:pt>
    <dgm:pt modelId="{F78EC90E-2D79-4843-B27E-9BC0DB778350}" type="sibTrans" cxnId="{5FD936EE-DDB1-4915-A8FF-70E3825C04F3}">
      <dgm:prSet/>
      <dgm:spPr/>
      <dgm:t>
        <a:bodyPr/>
        <a:lstStyle/>
        <a:p>
          <a:endParaRPr lang="en-GB"/>
        </a:p>
      </dgm:t>
    </dgm:pt>
    <dgm:pt modelId="{64EFED55-179A-4AD0-BD7A-F69AB60C27AE}">
      <dgm:prSet phldrT="[Text]"/>
      <dgm:spPr>
        <a:xfrm>
          <a:off x="0" y="1075489"/>
          <a:ext cx="2661415" cy="2424243"/>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would the impact be?</a:t>
          </a:r>
        </a:p>
      </dgm:t>
    </dgm:pt>
    <dgm:pt modelId="{16406A4B-4036-43D0-86F6-BF1C226C9203}" type="parTrans" cxnId="{A5A52BD7-1CE3-4F03-9551-0CD10C765B5D}">
      <dgm:prSet/>
      <dgm:spPr/>
      <dgm:t>
        <a:bodyPr/>
        <a:lstStyle/>
        <a:p>
          <a:endParaRPr lang="en-GB"/>
        </a:p>
      </dgm:t>
    </dgm:pt>
    <dgm:pt modelId="{9981B5F9-F723-4C9A-B0B1-EE6AFD39C5FE}" type="sibTrans" cxnId="{A5A52BD7-1CE3-4F03-9551-0CD10C765B5D}">
      <dgm:prSet/>
      <dgm:spPr/>
      <dgm:t>
        <a:bodyPr/>
        <a:lstStyle/>
        <a:p>
          <a:endParaRPr lang="en-GB"/>
        </a:p>
      </dgm:t>
    </dgm:pt>
    <dgm:pt modelId="{B0909EFD-0533-48CE-BC48-FCB6BBBD4E46}">
      <dgm:prSet/>
      <dgm:spPr>
        <a:xfrm>
          <a:off x="2661415" y="1494973"/>
          <a:ext cx="2661415" cy="2424243"/>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Font typeface="Arial" panose="020B0604020202020204" pitchFamily="34" charset="0"/>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severe would the effect be? </a:t>
          </a:r>
        </a:p>
      </dgm:t>
    </dgm:pt>
    <dgm:pt modelId="{5A5D17CC-5424-4E40-8885-6B422E98EB20}" type="parTrans" cxnId="{A6F29EB4-9F0C-4757-AEC8-B177D50AECF3}">
      <dgm:prSet/>
      <dgm:spPr/>
      <dgm:t>
        <a:bodyPr/>
        <a:lstStyle/>
        <a:p>
          <a:endParaRPr lang="en-GB"/>
        </a:p>
      </dgm:t>
    </dgm:pt>
    <dgm:pt modelId="{3D1FC884-6824-4358-8070-DE271B66B566}" type="sibTrans" cxnId="{A6F29EB4-9F0C-4757-AEC8-B177D50AECF3}">
      <dgm:prSet/>
      <dgm:spPr/>
      <dgm:t>
        <a:bodyPr/>
        <a:lstStyle/>
        <a:p>
          <a:endParaRPr lang="en-GB"/>
        </a:p>
      </dgm:t>
    </dgm:pt>
    <dgm:pt modelId="{C8CC0044-82E9-4301-B5E1-23AFD8723EB6}">
      <dgm:prSet/>
      <dgm:spPr>
        <a:xfrm>
          <a:off x="2661415" y="1494973"/>
          <a:ext cx="2661415" cy="2424243"/>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Font typeface="Arial" panose="020B0604020202020204" pitchFamily="34" charset="0"/>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would the cost be? </a:t>
          </a:r>
        </a:p>
      </dgm:t>
    </dgm:pt>
    <dgm:pt modelId="{CE5BBE53-9661-47E9-A409-A9FDE3502A95}" type="parTrans" cxnId="{4534EF08-AE4F-4EBB-B58E-03E1BDBA2934}">
      <dgm:prSet/>
      <dgm:spPr/>
      <dgm:t>
        <a:bodyPr/>
        <a:lstStyle/>
        <a:p>
          <a:endParaRPr lang="en-GB"/>
        </a:p>
      </dgm:t>
    </dgm:pt>
    <dgm:pt modelId="{F8A76A04-5038-40B1-8781-8066442FBED5}" type="sibTrans" cxnId="{4534EF08-AE4F-4EBB-B58E-03E1BDBA2934}">
      <dgm:prSet/>
      <dgm:spPr/>
      <dgm:t>
        <a:bodyPr/>
        <a:lstStyle/>
        <a:p>
          <a:endParaRPr lang="en-GB"/>
        </a:p>
      </dgm:t>
    </dgm:pt>
    <dgm:pt modelId="{5A40606C-B9E2-4BE4-ADA5-076AF94E75FB}">
      <dgm:prSet/>
      <dgm:spPr>
        <a:xfrm>
          <a:off x="5322831" y="1914458"/>
          <a:ext cx="2661415" cy="2388765"/>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do you avoid the risk? </a:t>
          </a:r>
        </a:p>
      </dgm:t>
    </dgm:pt>
    <dgm:pt modelId="{46873E3F-189F-4535-95F4-4CCC9136761D}" type="parTrans" cxnId="{8DED7770-DAB9-4B79-A520-BFCE7DEF6471}">
      <dgm:prSet/>
      <dgm:spPr/>
      <dgm:t>
        <a:bodyPr/>
        <a:lstStyle/>
        <a:p>
          <a:endParaRPr lang="en-GB"/>
        </a:p>
      </dgm:t>
    </dgm:pt>
    <dgm:pt modelId="{42A20228-2BE6-47C8-9604-3A797DA8EF77}" type="sibTrans" cxnId="{8DED7770-DAB9-4B79-A520-BFCE7DEF6471}">
      <dgm:prSet/>
      <dgm:spPr/>
      <dgm:t>
        <a:bodyPr/>
        <a:lstStyle/>
        <a:p>
          <a:endParaRPr lang="en-GB"/>
        </a:p>
      </dgm:t>
    </dgm:pt>
    <dgm:pt modelId="{CAC194DE-2954-4E23-815B-61C91F459E39}">
      <dgm:prSet/>
      <dgm:spPr>
        <a:xfrm>
          <a:off x="5322831" y="1914458"/>
          <a:ext cx="2661415" cy="2388765"/>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buNone/>
          </a:pPr>
          <a:r>
            <a:rPr lang="en-GB">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do you minimise the risk?</a:t>
          </a:r>
        </a:p>
      </dgm:t>
    </dgm:pt>
    <dgm:pt modelId="{36AE29AE-A7A1-4753-8A7A-9148D569701E}" type="parTrans" cxnId="{EAE3BFA2-3097-4F67-9B69-B7C822999454}">
      <dgm:prSet/>
      <dgm:spPr/>
      <dgm:t>
        <a:bodyPr/>
        <a:lstStyle/>
        <a:p>
          <a:endParaRPr lang="en-GB"/>
        </a:p>
      </dgm:t>
    </dgm:pt>
    <dgm:pt modelId="{1B15A99C-A6D2-452E-971E-9B0E5B11E172}" type="sibTrans" cxnId="{EAE3BFA2-3097-4F67-9B69-B7C822999454}">
      <dgm:prSet/>
      <dgm:spPr/>
      <dgm:t>
        <a:bodyPr/>
        <a:lstStyle/>
        <a:p>
          <a:endParaRPr lang="en-GB"/>
        </a:p>
      </dgm:t>
    </dgm:pt>
    <dgm:pt modelId="{5740CA20-F920-48DF-99F6-39FB5B58A998}" type="pres">
      <dgm:prSet presAssocID="{5778D2BB-2168-4391-85DF-5106F9B60571}" presName="Name0" presStyleCnt="0">
        <dgm:presLayoutVars>
          <dgm:chMax val="5"/>
          <dgm:chPref val="5"/>
          <dgm:dir/>
          <dgm:animLvl val="lvl"/>
        </dgm:presLayoutVars>
      </dgm:prSet>
      <dgm:spPr/>
    </dgm:pt>
    <dgm:pt modelId="{9EBF2ADB-F282-4AB2-8624-E5C5212A744D}" type="pres">
      <dgm:prSet presAssocID="{ED78227B-4ABF-47B2-94C2-973472E46BC0}" presName="parentText1" presStyleLbl="node1" presStyleIdx="0" presStyleCnt="3">
        <dgm:presLayoutVars>
          <dgm:chMax/>
          <dgm:chPref val="3"/>
          <dgm:bulletEnabled val="1"/>
        </dgm:presLayoutVars>
      </dgm:prSet>
      <dgm:spPr/>
    </dgm:pt>
    <dgm:pt modelId="{7BB46F2E-5C4F-49C1-BCDC-271503DF1856}" type="pres">
      <dgm:prSet presAssocID="{ED78227B-4ABF-47B2-94C2-973472E46BC0}" presName="childText1" presStyleLbl="solidAlignAcc1" presStyleIdx="0" presStyleCnt="3">
        <dgm:presLayoutVars>
          <dgm:chMax val="0"/>
          <dgm:chPref val="0"/>
          <dgm:bulletEnabled val="1"/>
        </dgm:presLayoutVars>
      </dgm:prSet>
      <dgm:spPr/>
    </dgm:pt>
    <dgm:pt modelId="{7A82189C-1AF8-4B55-B886-45A26893B0CD}" type="pres">
      <dgm:prSet presAssocID="{75DA1C3E-F878-4066-918B-1F0FC69BBCFD}" presName="parentText2" presStyleLbl="node1" presStyleIdx="1" presStyleCnt="3">
        <dgm:presLayoutVars>
          <dgm:chMax/>
          <dgm:chPref val="3"/>
          <dgm:bulletEnabled val="1"/>
        </dgm:presLayoutVars>
      </dgm:prSet>
      <dgm:spPr/>
    </dgm:pt>
    <dgm:pt modelId="{5994C67B-B911-48DA-AE5A-47B424FD8353}" type="pres">
      <dgm:prSet presAssocID="{75DA1C3E-F878-4066-918B-1F0FC69BBCFD}" presName="childText2" presStyleLbl="solidAlignAcc1" presStyleIdx="1" presStyleCnt="3">
        <dgm:presLayoutVars>
          <dgm:chMax val="0"/>
          <dgm:chPref val="0"/>
          <dgm:bulletEnabled val="1"/>
        </dgm:presLayoutVars>
      </dgm:prSet>
      <dgm:spPr/>
    </dgm:pt>
    <dgm:pt modelId="{B14FB5BC-368C-4B3E-AA70-CE7A693B0F98}" type="pres">
      <dgm:prSet presAssocID="{7D017175-41E5-4CD8-BEEC-A0F6E6E676E1}" presName="parentText3" presStyleLbl="node1" presStyleIdx="2" presStyleCnt="3">
        <dgm:presLayoutVars>
          <dgm:chMax/>
          <dgm:chPref val="3"/>
          <dgm:bulletEnabled val="1"/>
        </dgm:presLayoutVars>
      </dgm:prSet>
      <dgm:spPr/>
    </dgm:pt>
    <dgm:pt modelId="{705EB78D-FA08-4D14-9FC0-0ECA3684ECEF}" type="pres">
      <dgm:prSet presAssocID="{7D017175-41E5-4CD8-BEEC-A0F6E6E676E1}" presName="childText3" presStyleLbl="solidAlignAcc1" presStyleIdx="2" presStyleCnt="3">
        <dgm:presLayoutVars>
          <dgm:chMax val="0"/>
          <dgm:chPref val="0"/>
          <dgm:bulletEnabled val="1"/>
        </dgm:presLayoutVars>
      </dgm:prSet>
      <dgm:spPr/>
    </dgm:pt>
  </dgm:ptLst>
  <dgm:cxnLst>
    <dgm:cxn modelId="{1B80E005-F51D-4A28-9053-C9F9EA285943}" type="presOf" srcId="{B0909EFD-0533-48CE-BC48-FCB6BBBD4E46}" destId="{5994C67B-B911-48DA-AE5A-47B424FD8353}" srcOrd="0" destOrd="1" presId="urn:microsoft.com/office/officeart/2009/3/layout/IncreasingArrowsProcess"/>
    <dgm:cxn modelId="{4534EF08-AE4F-4EBB-B58E-03E1BDBA2934}" srcId="{75DA1C3E-F878-4066-918B-1F0FC69BBCFD}" destId="{C8CC0044-82E9-4301-B5E1-23AFD8723EB6}" srcOrd="2" destOrd="0" parTransId="{CE5BBE53-9661-47E9-A409-A9FDE3502A95}" sibTransId="{F8A76A04-5038-40B1-8781-8066442FBED5}"/>
    <dgm:cxn modelId="{A304061A-393D-48C5-9EE9-E290CE17F81B}" type="presOf" srcId="{5A40606C-B9E2-4BE4-ADA5-076AF94E75FB}" destId="{705EB78D-FA08-4D14-9FC0-0ECA3684ECEF}" srcOrd="0" destOrd="1" presId="urn:microsoft.com/office/officeart/2009/3/layout/IncreasingArrowsProcess"/>
    <dgm:cxn modelId="{F007655E-BCB7-400F-A3E2-D953352D9CBD}" type="presOf" srcId="{7D017175-41E5-4CD8-BEEC-A0F6E6E676E1}" destId="{B14FB5BC-368C-4B3E-AA70-CE7A693B0F98}" srcOrd="0" destOrd="0" presId="urn:microsoft.com/office/officeart/2009/3/layout/IncreasingArrowsProcess"/>
    <dgm:cxn modelId="{875EDE62-B474-483C-B5DD-130EE465B3B6}" type="presOf" srcId="{64EFED55-179A-4AD0-BD7A-F69AB60C27AE}" destId="{7BB46F2E-5C4F-49C1-BCDC-271503DF1856}" srcOrd="0" destOrd="2" presId="urn:microsoft.com/office/officeart/2009/3/layout/IncreasingArrowsProcess"/>
    <dgm:cxn modelId="{EF13CF6D-7B63-498E-8AD7-0BD0AA77EDC1}" srcId="{5778D2BB-2168-4391-85DF-5106F9B60571}" destId="{7D017175-41E5-4CD8-BEEC-A0F6E6E676E1}" srcOrd="2" destOrd="0" parTransId="{BEA52DD3-F910-4040-920B-7ED82AF4C0BB}" sibTransId="{3512DD64-0F37-420F-AF51-4A0D967DF39B}"/>
    <dgm:cxn modelId="{565D3A6F-61A0-4652-B5BD-3FED51B7E8A2}" type="presOf" srcId="{3878ADF9-201D-4F27-B854-F11D9FF1C6C9}" destId="{705EB78D-FA08-4D14-9FC0-0ECA3684ECEF}" srcOrd="0" destOrd="0" presId="urn:microsoft.com/office/officeart/2009/3/layout/IncreasingArrowsProcess"/>
    <dgm:cxn modelId="{8DED7770-DAB9-4B79-A520-BFCE7DEF6471}" srcId="{7D017175-41E5-4CD8-BEEC-A0F6E6E676E1}" destId="{5A40606C-B9E2-4BE4-ADA5-076AF94E75FB}" srcOrd="1" destOrd="0" parTransId="{46873E3F-189F-4535-95F4-4CCC9136761D}" sibTransId="{42A20228-2BE6-47C8-9604-3A797DA8EF77}"/>
    <dgm:cxn modelId="{B5C80151-971F-4166-8F51-FC00A68FC53A}" type="presOf" srcId="{ED78227B-4ABF-47B2-94C2-973472E46BC0}" destId="{9EBF2ADB-F282-4AB2-8624-E5C5212A744D}" srcOrd="0" destOrd="0" presId="urn:microsoft.com/office/officeart/2009/3/layout/IncreasingArrowsProcess"/>
    <dgm:cxn modelId="{0AAF2A54-8961-46B0-9B01-6CEF47C0B427}" type="presOf" srcId="{5778D2BB-2168-4391-85DF-5106F9B60571}" destId="{5740CA20-F920-48DF-99F6-39FB5B58A998}" srcOrd="0" destOrd="0" presId="urn:microsoft.com/office/officeart/2009/3/layout/IncreasingArrowsProcess"/>
    <dgm:cxn modelId="{71625C77-8BA3-44C1-8A41-42803C2868B1}" srcId="{75DA1C3E-F878-4066-918B-1F0FC69BBCFD}" destId="{FCA88C8F-3284-4533-AE2C-693822FA9340}" srcOrd="0" destOrd="0" parTransId="{F2ED5E03-4544-41F7-ACF4-57098C344F65}" sibTransId="{6962934B-BABD-449B-B512-8B2E4CECBC16}"/>
    <dgm:cxn modelId="{C21F1887-2A58-424D-8D23-DEA45D4B2311}" srcId="{5778D2BB-2168-4391-85DF-5106F9B60571}" destId="{75DA1C3E-F878-4066-918B-1F0FC69BBCFD}" srcOrd="1" destOrd="0" parTransId="{B8911BBF-49A2-4324-A4AA-3C39A7BCDFD2}" sibTransId="{B3D054AD-1E7F-445A-9F06-4FCB2AD07863}"/>
    <dgm:cxn modelId="{3663AA9E-EEC1-4A9E-8F75-379067E035E1}" type="presOf" srcId="{C8CC0044-82E9-4301-B5E1-23AFD8723EB6}" destId="{5994C67B-B911-48DA-AE5A-47B424FD8353}" srcOrd="0" destOrd="2" presId="urn:microsoft.com/office/officeart/2009/3/layout/IncreasingArrowsProcess"/>
    <dgm:cxn modelId="{20B7AE9F-B74F-4A40-AFE7-7C3FB7A55177}" type="presOf" srcId="{CAC194DE-2954-4E23-815B-61C91F459E39}" destId="{705EB78D-FA08-4D14-9FC0-0ECA3684ECEF}" srcOrd="0" destOrd="2" presId="urn:microsoft.com/office/officeart/2009/3/layout/IncreasingArrowsProcess"/>
    <dgm:cxn modelId="{DC0343A2-76AF-4A7F-B18A-B0F47947A2D3}" type="presOf" srcId="{FA97BB34-8ED7-4969-8D60-C7EC4E7BD837}" destId="{7BB46F2E-5C4F-49C1-BCDC-271503DF1856}" srcOrd="0" destOrd="1" presId="urn:microsoft.com/office/officeart/2009/3/layout/IncreasingArrowsProcess"/>
    <dgm:cxn modelId="{EAE3BFA2-3097-4F67-9B69-B7C822999454}" srcId="{7D017175-41E5-4CD8-BEEC-A0F6E6E676E1}" destId="{CAC194DE-2954-4E23-815B-61C91F459E39}" srcOrd="2" destOrd="0" parTransId="{36AE29AE-A7A1-4753-8A7A-9148D569701E}" sibTransId="{1B15A99C-A6D2-452E-971E-9B0E5B11E172}"/>
    <dgm:cxn modelId="{B5862AA6-B79A-4690-8034-20C5A7CC76AD}" type="presOf" srcId="{75DA1C3E-F878-4066-918B-1F0FC69BBCFD}" destId="{7A82189C-1AF8-4B55-B886-45A26893B0CD}" srcOrd="0" destOrd="0" presId="urn:microsoft.com/office/officeart/2009/3/layout/IncreasingArrowsProcess"/>
    <dgm:cxn modelId="{464523B4-D673-41F0-9204-88573C9421DA}" srcId="{5778D2BB-2168-4391-85DF-5106F9B60571}" destId="{ED78227B-4ABF-47B2-94C2-973472E46BC0}" srcOrd="0" destOrd="0" parTransId="{DEAE168A-0C67-4A23-ACD3-E35FF4992D26}" sibTransId="{9F92EE14-FB20-4387-8E36-816F782C2146}"/>
    <dgm:cxn modelId="{A6F29EB4-9F0C-4757-AEC8-B177D50AECF3}" srcId="{75DA1C3E-F878-4066-918B-1F0FC69BBCFD}" destId="{B0909EFD-0533-48CE-BC48-FCB6BBBD4E46}" srcOrd="1" destOrd="0" parTransId="{5A5D17CC-5424-4E40-8885-6B422E98EB20}" sibTransId="{3D1FC884-6824-4358-8070-DE271B66B566}"/>
    <dgm:cxn modelId="{1841F2B8-7750-45FC-8352-6B871734AECB}" type="presOf" srcId="{FCA88C8F-3284-4533-AE2C-693822FA9340}" destId="{5994C67B-B911-48DA-AE5A-47B424FD8353}" srcOrd="0" destOrd="0" presId="urn:microsoft.com/office/officeart/2009/3/layout/IncreasingArrowsProcess"/>
    <dgm:cxn modelId="{A5A52BD7-1CE3-4F03-9551-0CD10C765B5D}" srcId="{ED78227B-4ABF-47B2-94C2-973472E46BC0}" destId="{64EFED55-179A-4AD0-BD7A-F69AB60C27AE}" srcOrd="2" destOrd="0" parTransId="{16406A4B-4036-43D0-86F6-BF1C226C9203}" sibTransId="{9981B5F9-F723-4C9A-B0B1-EE6AFD39C5FE}"/>
    <dgm:cxn modelId="{F5B3C0EA-CC4E-439C-8A3D-53F9B7659362}" srcId="{7D017175-41E5-4CD8-BEEC-A0F6E6E676E1}" destId="{3878ADF9-201D-4F27-B854-F11D9FF1C6C9}" srcOrd="0" destOrd="0" parTransId="{881967C5-B0FA-460B-A462-B2B08751C9C1}" sibTransId="{30455946-3EA2-491D-8C0F-C7372149C7C6}"/>
    <dgm:cxn modelId="{5FD936EE-DDB1-4915-A8FF-70E3825C04F3}" srcId="{ED78227B-4ABF-47B2-94C2-973472E46BC0}" destId="{FA97BB34-8ED7-4969-8D60-C7EC4E7BD837}" srcOrd="1" destOrd="0" parTransId="{EF2098B2-C1B6-4AC1-9ACE-39696DB8E3DD}" sibTransId="{F78EC90E-2D79-4843-B27E-9BC0DB778350}"/>
    <dgm:cxn modelId="{A27C9BEE-829A-4A8E-B6E7-C9EE162FE102}" type="presOf" srcId="{F88C60F0-114E-48F6-B0C1-3F211D193BF9}" destId="{7BB46F2E-5C4F-49C1-BCDC-271503DF1856}" srcOrd="0" destOrd="0" presId="urn:microsoft.com/office/officeart/2009/3/layout/IncreasingArrowsProcess"/>
    <dgm:cxn modelId="{3A558CF0-2DAB-4874-A5AC-C359C6677CA0}" srcId="{ED78227B-4ABF-47B2-94C2-973472E46BC0}" destId="{F88C60F0-114E-48F6-B0C1-3F211D193BF9}" srcOrd="0" destOrd="0" parTransId="{D9AB2452-54CA-4901-BEFB-3E7A96A5A8D8}" sibTransId="{64DFB0AE-C6AD-4EA3-B87C-BCA50A6619D4}"/>
    <dgm:cxn modelId="{62FB3E17-07CB-4A17-A7D4-D97DD9EB4860}" type="presParOf" srcId="{5740CA20-F920-48DF-99F6-39FB5B58A998}" destId="{9EBF2ADB-F282-4AB2-8624-E5C5212A744D}" srcOrd="0" destOrd="0" presId="urn:microsoft.com/office/officeart/2009/3/layout/IncreasingArrowsProcess"/>
    <dgm:cxn modelId="{E169C686-1F71-4649-A0DD-09C4A2BE6403}" type="presParOf" srcId="{5740CA20-F920-48DF-99F6-39FB5B58A998}" destId="{7BB46F2E-5C4F-49C1-BCDC-271503DF1856}" srcOrd="1" destOrd="0" presId="urn:microsoft.com/office/officeart/2009/3/layout/IncreasingArrowsProcess"/>
    <dgm:cxn modelId="{66C16594-8F2D-4E8E-9E70-759BA3785AFE}" type="presParOf" srcId="{5740CA20-F920-48DF-99F6-39FB5B58A998}" destId="{7A82189C-1AF8-4B55-B886-45A26893B0CD}" srcOrd="2" destOrd="0" presId="urn:microsoft.com/office/officeart/2009/3/layout/IncreasingArrowsProcess"/>
    <dgm:cxn modelId="{F46DCDC2-BC2E-4CF1-9CE4-AD420DE48B4C}" type="presParOf" srcId="{5740CA20-F920-48DF-99F6-39FB5B58A998}" destId="{5994C67B-B911-48DA-AE5A-47B424FD8353}" srcOrd="3" destOrd="0" presId="urn:microsoft.com/office/officeart/2009/3/layout/IncreasingArrowsProcess"/>
    <dgm:cxn modelId="{2A928FD0-9256-479D-9425-2CFDB7DFABFF}" type="presParOf" srcId="{5740CA20-F920-48DF-99F6-39FB5B58A998}" destId="{B14FB5BC-368C-4B3E-AA70-CE7A693B0F98}" srcOrd="4" destOrd="0" presId="urn:microsoft.com/office/officeart/2009/3/layout/IncreasingArrowsProcess"/>
    <dgm:cxn modelId="{49B3919E-B201-41CC-8391-0E9120B48B39}" type="presParOf" srcId="{5740CA20-F920-48DF-99F6-39FB5B58A998}" destId="{705EB78D-FA08-4D14-9FC0-0ECA3684ECE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F2ADB-F282-4AB2-8624-E5C5212A744D}">
      <dsp:nvSpPr>
        <dsp:cNvPr id="0" name=""/>
        <dsp:cNvSpPr/>
      </dsp:nvSpPr>
      <dsp:spPr>
        <a:xfrm>
          <a:off x="0" y="105040"/>
          <a:ext cx="8640960" cy="1258453"/>
        </a:xfrm>
        <a:prstGeom prst="rightArrow">
          <a:avLst>
            <a:gd name="adj1" fmla="val 50000"/>
            <a:gd name="adj2" fmla="val 5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9779" numCol="1" spcCol="1270" anchor="ctr" anchorCtr="0">
          <a:noAutofit/>
        </a:bodyPr>
        <a:lstStyle/>
        <a:p>
          <a:pPr marL="0" lvl="0" indent="0" algn="l" defTabSz="1111250">
            <a:lnSpc>
              <a:spcPct val="90000"/>
            </a:lnSpc>
            <a:spcBef>
              <a:spcPct val="0"/>
            </a:spcBef>
            <a:spcAft>
              <a:spcPct val="35000"/>
            </a:spcAft>
            <a:buNone/>
          </a:pPr>
          <a:r>
            <a:rPr lang="en-GB" sz="2500" kern="1200">
              <a:solidFill>
                <a:sysClr val="window" lastClr="FFFFFF"/>
              </a:solidFill>
              <a:latin typeface="Arial" panose="020B0604020202020204" pitchFamily="34" charset="0"/>
              <a:ea typeface="+mn-ea"/>
              <a:cs typeface="Arial" panose="020B0604020202020204" pitchFamily="34" charset="0"/>
            </a:rPr>
            <a:t>Identify</a:t>
          </a:r>
        </a:p>
      </dsp:txBody>
      <dsp:txXfrm>
        <a:off x="0" y="419653"/>
        <a:ext cx="8326347" cy="629227"/>
      </dsp:txXfrm>
    </dsp:sp>
    <dsp:sp modelId="{7BB46F2E-5C4F-49C1-BCDC-271503DF1856}">
      <dsp:nvSpPr>
        <dsp:cNvPr id="0" name=""/>
        <dsp:cNvSpPr/>
      </dsp:nvSpPr>
      <dsp:spPr>
        <a:xfrm>
          <a:off x="0" y="1075489"/>
          <a:ext cx="2661415" cy="2424243"/>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could go wrong?</a:t>
          </a:r>
        </a:p>
        <a:p>
          <a:pPr marL="0" lvl="0" indent="0" algn="l" defTabSz="1022350">
            <a:lnSpc>
              <a:spcPct val="90000"/>
            </a:lnSpc>
            <a:spcBef>
              <a:spcPct val="0"/>
            </a:spcBef>
            <a:spcAft>
              <a:spcPct val="35000"/>
            </a:spcAft>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would happen?</a:t>
          </a:r>
        </a:p>
        <a:p>
          <a:pPr marL="0" lvl="0" indent="0" algn="l" defTabSz="1022350">
            <a:lnSpc>
              <a:spcPct val="90000"/>
            </a:lnSpc>
            <a:spcBef>
              <a:spcPct val="0"/>
            </a:spcBef>
            <a:spcAft>
              <a:spcPct val="35000"/>
            </a:spcAft>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would the impact be?</a:t>
          </a:r>
        </a:p>
      </dsp:txBody>
      <dsp:txXfrm>
        <a:off x="0" y="1075489"/>
        <a:ext cx="2661415" cy="2424243"/>
      </dsp:txXfrm>
    </dsp:sp>
    <dsp:sp modelId="{7A82189C-1AF8-4B55-B886-45A26893B0CD}">
      <dsp:nvSpPr>
        <dsp:cNvPr id="0" name=""/>
        <dsp:cNvSpPr/>
      </dsp:nvSpPr>
      <dsp:spPr>
        <a:xfrm>
          <a:off x="2661415" y="524525"/>
          <a:ext cx="5979544" cy="1258453"/>
        </a:xfrm>
        <a:prstGeom prst="rightArrow">
          <a:avLst>
            <a:gd name="adj1" fmla="val 50000"/>
            <a:gd name="adj2" fmla="val 5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9779" numCol="1" spcCol="1270" anchor="ctr" anchorCtr="0">
          <a:noAutofit/>
        </a:bodyPr>
        <a:lstStyle/>
        <a:p>
          <a:pPr marL="0" lvl="0" indent="0" algn="l" defTabSz="1111250">
            <a:lnSpc>
              <a:spcPct val="90000"/>
            </a:lnSpc>
            <a:spcBef>
              <a:spcPct val="0"/>
            </a:spcBef>
            <a:spcAft>
              <a:spcPct val="35000"/>
            </a:spcAft>
            <a:buNone/>
          </a:pPr>
          <a:r>
            <a:rPr lang="en-GB" sz="2500" kern="1200">
              <a:solidFill>
                <a:sysClr val="window" lastClr="FFFFFF"/>
              </a:solidFill>
              <a:latin typeface="Arial" panose="020B0604020202020204" pitchFamily="34" charset="0"/>
              <a:ea typeface="+mn-ea"/>
              <a:cs typeface="Arial" panose="020B0604020202020204" pitchFamily="34" charset="0"/>
            </a:rPr>
            <a:t>Analyse</a:t>
          </a:r>
        </a:p>
      </dsp:txBody>
      <dsp:txXfrm>
        <a:off x="2661415" y="839138"/>
        <a:ext cx="5664931" cy="629227"/>
      </dsp:txXfrm>
    </dsp:sp>
    <dsp:sp modelId="{5994C67B-B911-48DA-AE5A-47B424FD8353}">
      <dsp:nvSpPr>
        <dsp:cNvPr id="0" name=""/>
        <dsp:cNvSpPr/>
      </dsp:nvSpPr>
      <dsp:spPr>
        <a:xfrm>
          <a:off x="2661415" y="1494973"/>
          <a:ext cx="2661415" cy="2424243"/>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Clr>
              <a:srgbClr val="005EB8"/>
            </a:buClr>
            <a:buFont typeface="Arial" panose="020B0604020202020204" pitchFamily="34" charset="0"/>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often is the risk likely to occur? </a:t>
          </a:r>
        </a:p>
        <a:p>
          <a:pPr marL="0" lvl="0" indent="0" algn="l" defTabSz="1022350">
            <a:lnSpc>
              <a:spcPct val="90000"/>
            </a:lnSpc>
            <a:spcBef>
              <a:spcPct val="0"/>
            </a:spcBef>
            <a:spcAft>
              <a:spcPct val="35000"/>
            </a:spcAft>
            <a:buFont typeface="Arial" panose="020B0604020202020204" pitchFamily="34" charset="0"/>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severe would the effect be? </a:t>
          </a:r>
        </a:p>
        <a:p>
          <a:pPr marL="0" lvl="0" indent="0" algn="l" defTabSz="1022350">
            <a:lnSpc>
              <a:spcPct val="90000"/>
            </a:lnSpc>
            <a:spcBef>
              <a:spcPct val="0"/>
            </a:spcBef>
            <a:spcAft>
              <a:spcPct val="35000"/>
            </a:spcAft>
            <a:buFont typeface="Arial" panose="020B0604020202020204" pitchFamily="34" charset="0"/>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would the cost be? </a:t>
          </a:r>
        </a:p>
      </dsp:txBody>
      <dsp:txXfrm>
        <a:off x="2661415" y="1494973"/>
        <a:ext cx="2661415" cy="2424243"/>
      </dsp:txXfrm>
    </dsp:sp>
    <dsp:sp modelId="{B14FB5BC-368C-4B3E-AA70-CE7A693B0F98}">
      <dsp:nvSpPr>
        <dsp:cNvPr id="0" name=""/>
        <dsp:cNvSpPr/>
      </dsp:nvSpPr>
      <dsp:spPr>
        <a:xfrm>
          <a:off x="5322831" y="944009"/>
          <a:ext cx="3318128" cy="1258453"/>
        </a:xfrm>
        <a:prstGeom prst="rightArrow">
          <a:avLst>
            <a:gd name="adj1" fmla="val 50000"/>
            <a:gd name="adj2" fmla="val 5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199779" numCol="1" spcCol="1270" anchor="ctr" anchorCtr="0">
          <a:noAutofit/>
        </a:bodyPr>
        <a:lstStyle/>
        <a:p>
          <a:pPr marL="0" lvl="0" indent="0" algn="l" defTabSz="1111250">
            <a:lnSpc>
              <a:spcPct val="90000"/>
            </a:lnSpc>
            <a:spcBef>
              <a:spcPct val="0"/>
            </a:spcBef>
            <a:spcAft>
              <a:spcPct val="35000"/>
            </a:spcAft>
            <a:buNone/>
          </a:pPr>
          <a:r>
            <a:rPr lang="en-GB" sz="2500" kern="1200">
              <a:solidFill>
                <a:sysClr val="window" lastClr="FFFFFF"/>
              </a:solidFill>
              <a:latin typeface="Arial" panose="020B0604020202020204" pitchFamily="34" charset="0"/>
              <a:ea typeface="+mn-ea"/>
              <a:cs typeface="Arial" panose="020B0604020202020204" pitchFamily="34" charset="0"/>
            </a:rPr>
            <a:t>Control</a:t>
          </a:r>
        </a:p>
      </dsp:txBody>
      <dsp:txXfrm>
        <a:off x="5322831" y="1258622"/>
        <a:ext cx="3003515" cy="629227"/>
      </dsp:txXfrm>
    </dsp:sp>
    <dsp:sp modelId="{705EB78D-FA08-4D14-9FC0-0ECA3684ECEF}">
      <dsp:nvSpPr>
        <dsp:cNvPr id="0" name=""/>
        <dsp:cNvSpPr/>
      </dsp:nvSpPr>
      <dsp:spPr>
        <a:xfrm>
          <a:off x="5322831" y="1914458"/>
          <a:ext cx="2661415" cy="2388765"/>
        </a:xfrm>
        <a:prstGeom prst="rect">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Clr>
              <a:srgbClr val="005EB8"/>
            </a:buClr>
            <a:buFont typeface="Arial" panose="020B0604020202020204" pitchFamily="34" charset="0"/>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do you eliminate the risk?</a:t>
          </a:r>
        </a:p>
        <a:p>
          <a:pPr marL="0" lvl="0" indent="0" algn="l" defTabSz="1022350">
            <a:lnSpc>
              <a:spcPct val="90000"/>
            </a:lnSpc>
            <a:spcBef>
              <a:spcPct val="0"/>
            </a:spcBef>
            <a:spcAft>
              <a:spcPct val="35000"/>
            </a:spcAft>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do you avoid the risk? </a:t>
          </a:r>
        </a:p>
        <a:p>
          <a:pPr marL="0" lvl="0" indent="0" algn="l" defTabSz="1022350">
            <a:lnSpc>
              <a:spcPct val="90000"/>
            </a:lnSpc>
            <a:spcBef>
              <a:spcPct val="0"/>
            </a:spcBef>
            <a:spcAft>
              <a:spcPct val="35000"/>
            </a:spcAft>
            <a:buNone/>
          </a:pPr>
          <a:r>
            <a:rPr lang="en-GB" sz="23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How do you minimise the risk?</a:t>
          </a:r>
        </a:p>
      </dsp:txBody>
      <dsp:txXfrm>
        <a:off x="5322831" y="1914458"/>
        <a:ext cx="2661415" cy="2388765"/>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03/11/2023</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67415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408400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275537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67196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1427805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128673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1877972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743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565332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34769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889614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2465315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795878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47323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187123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1320371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1491442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1894544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3892085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205299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2153486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30</a:t>
            </a:fld>
            <a:endParaRPr lang="en-GB"/>
          </a:p>
        </p:txBody>
      </p:sp>
    </p:spTree>
    <p:extLst>
      <p:ext uri="{BB962C8B-B14F-4D97-AF65-F5344CB8AC3E}">
        <p14:creationId xmlns:p14="http://schemas.microsoft.com/office/powerpoint/2010/main" val="3404653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2002705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32</a:t>
            </a:fld>
            <a:endParaRPr lang="en-GB"/>
          </a:p>
        </p:txBody>
      </p:sp>
    </p:spTree>
    <p:extLst>
      <p:ext uri="{BB962C8B-B14F-4D97-AF65-F5344CB8AC3E}">
        <p14:creationId xmlns:p14="http://schemas.microsoft.com/office/powerpoint/2010/main" val="254676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33</a:t>
            </a:fld>
            <a:endParaRPr lang="en-GB"/>
          </a:p>
        </p:txBody>
      </p:sp>
    </p:spTree>
    <p:extLst>
      <p:ext uri="{BB962C8B-B14F-4D97-AF65-F5344CB8AC3E}">
        <p14:creationId xmlns:p14="http://schemas.microsoft.com/office/powerpoint/2010/main" val="2859066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34</a:t>
            </a:fld>
            <a:endParaRPr lang="en-GB"/>
          </a:p>
        </p:txBody>
      </p:sp>
    </p:spTree>
    <p:extLst>
      <p:ext uri="{BB962C8B-B14F-4D97-AF65-F5344CB8AC3E}">
        <p14:creationId xmlns:p14="http://schemas.microsoft.com/office/powerpoint/2010/main" val="394766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381251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52378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279259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24890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66353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69502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23032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03/11/2023</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 id="2147483934" r:id="rId25"/>
    <p:sldLayoutId id="2147483936" r:id="rId26"/>
    <p:sldLayoutId id="2147483937" r:id="rId27"/>
    <p:sldLayoutId id="2147483825" r:id="rId28"/>
    <p:sldLayoutId id="214748393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nmc.org.uk/globalassets/sitedocuments/nmc-publications/nmc-code.pdf"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https://www.england.nhs.uk/ourwork/whistleblowing/raising-a-concern/"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67625" y="2175152"/>
            <a:ext cx="5492550" cy="2507695"/>
          </a:xfrm>
        </p:spPr>
        <p:txBody>
          <a:bodyPr/>
          <a:lstStyle/>
          <a:p>
            <a:r>
              <a:rPr lang="en-GB" dirty="0"/>
              <a:t>Accelerated Preceptorship: Practising Safely</a:t>
            </a:r>
          </a:p>
        </p:txBody>
      </p:sp>
      <p:pic>
        <p:nvPicPr>
          <p:cNvPr id="5" name="Picture 4" descr="A black letter on a white background&#10;&#10;Description automatically generated">
            <a:extLst>
              <a:ext uri="{FF2B5EF4-FFF2-40B4-BE49-F238E27FC236}">
                <a16:creationId xmlns:a16="http://schemas.microsoft.com/office/drawing/2014/main" id="{E180EBFC-5E1C-5EFD-63EF-C38F7C71AB67}"/>
              </a:ext>
            </a:extLst>
          </p:cNvPr>
          <p:cNvPicPr>
            <a:picLocks noGrp="1" noRot="1" noChangeAspect="1" noMove="1" noResize="1" noEditPoints="1" noAdjustHandles="1" noChangeArrowheads="1" noChangeShapeType="1" noCrop="1"/>
          </p:cNvPicPr>
          <p:nvPr/>
        </p:nvPicPr>
        <p:blipFill>
          <a:blip r:embed="rId3"/>
          <a:stretch>
            <a:fillRect/>
          </a:stretch>
        </p:blipFill>
        <p:spPr>
          <a:xfrm>
            <a:off x="467625" y="437753"/>
            <a:ext cx="3854853" cy="493754"/>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Medicines management</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fontScale="92500" lnSpcReduction="10000"/>
          </a:bodyPr>
          <a:lstStyle/>
          <a:p>
            <a:pPr>
              <a:buClr>
                <a:srgbClr val="005EB8"/>
              </a:buClr>
            </a:pPr>
            <a:r>
              <a:rPr lang="en-GB" sz="2000" b="1" dirty="0"/>
              <a:t>Advise on, prescribe, supply, dispense or administer medicines within the limits of your training and competence, the law, our guidance and other relevant policies, guidance and regulations:</a:t>
            </a:r>
          </a:p>
          <a:p>
            <a:pPr>
              <a:buClr>
                <a:srgbClr val="005EB8"/>
              </a:buClr>
            </a:pPr>
            <a:endParaRPr lang="en-GB" sz="2000" b="1" dirty="0"/>
          </a:p>
          <a:p>
            <a:pPr marL="285750" indent="-285750">
              <a:buClr>
                <a:schemeClr val="accent6"/>
              </a:buClr>
              <a:buFont typeface="Arial" panose="020B0604020202020204" pitchFamily="34" charset="0"/>
              <a:buChar char="•"/>
            </a:pPr>
            <a:r>
              <a:rPr lang="en-GB" sz="2000" dirty="0"/>
              <a:t>prescribe, advise on, or provide medicines or treatment, including repeat prescriptions (only if you are suitably qualified) if you have enough knowledge of that person’s health and are satisfied that the medicines or treatment serve that person’s health needs</a:t>
            </a:r>
          </a:p>
          <a:p>
            <a:pPr marL="285750" indent="-285750">
              <a:buClr>
                <a:schemeClr val="accent6"/>
              </a:buClr>
              <a:buFont typeface="Arial" panose="020B0604020202020204" pitchFamily="34" charset="0"/>
              <a:buChar char="•"/>
            </a:pPr>
            <a:r>
              <a:rPr lang="en-GB" sz="2000" dirty="0"/>
              <a:t>keep to appropriate guidelines when giving advice on using controlled drugs and recording the prescribing, supply, dispensing or administration of controlled drugs</a:t>
            </a:r>
          </a:p>
          <a:p>
            <a:pPr marL="285750" indent="-285750">
              <a:buClr>
                <a:schemeClr val="accent6"/>
              </a:buClr>
              <a:buFont typeface="Arial" panose="020B0604020202020204" pitchFamily="34" charset="0"/>
              <a:buChar char="•"/>
            </a:pPr>
            <a:r>
              <a:rPr lang="en-GB" sz="2000" dirty="0"/>
              <a:t>make sure that the care or treatment you advise on, prescribe, supply, dispense or administer for each person is compatible with any other care or treatment they are receiving, including (where possible) over-the-counter medicines</a:t>
            </a:r>
          </a:p>
          <a:p>
            <a:pPr marL="285750" indent="-285750">
              <a:buClr>
                <a:schemeClr val="accent6"/>
              </a:buClr>
              <a:buFont typeface="Arial" panose="020B0604020202020204" pitchFamily="34" charset="0"/>
              <a:buChar char="•"/>
            </a:pPr>
            <a:r>
              <a:rPr lang="en-GB" sz="2000" dirty="0"/>
              <a:t>be aware of allergies and adverse reactions in patient</a:t>
            </a:r>
          </a:p>
          <a:p>
            <a:pPr marL="285750" indent="-285750">
              <a:buClr>
                <a:schemeClr val="accent6"/>
              </a:buClr>
              <a:buFont typeface="Arial" panose="020B0604020202020204" pitchFamily="34" charset="0"/>
              <a:buChar char="•"/>
            </a:pPr>
            <a:r>
              <a:rPr lang="en-GB" sz="2000" dirty="0"/>
              <a:t>take all steps to keep medicines stored securely</a:t>
            </a:r>
          </a:p>
          <a:p>
            <a:pPr marL="285750" indent="-285750">
              <a:buClr>
                <a:schemeClr val="accent6"/>
              </a:buClr>
              <a:buFont typeface="Arial" panose="020B0604020202020204" pitchFamily="34" charset="0"/>
              <a:buChar char="•"/>
            </a:pPr>
            <a:r>
              <a:rPr lang="en-GB" sz="2000" dirty="0"/>
              <a:t>wherever possible, avoid prescribing for yourself or for anyone with whom you have a close personal relationship</a:t>
            </a:r>
          </a:p>
          <a:p>
            <a:pPr marL="285750" indent="-285750">
              <a:buClr>
                <a:schemeClr val="accent6"/>
              </a:buClr>
              <a:buFont typeface="Arial" panose="020B0604020202020204" pitchFamily="34" charset="0"/>
              <a:buChar char="•"/>
            </a:pPr>
            <a:r>
              <a:rPr lang="en-GB" sz="2000" dirty="0"/>
              <a:t>follow the 7Rs of medication management.</a:t>
            </a:r>
          </a:p>
          <a:p>
            <a:pPr>
              <a:buClr>
                <a:srgbClr val="005EB8"/>
              </a:buClr>
            </a:pPr>
            <a:endParaRPr lang="en-GB" sz="2000" dirty="0"/>
          </a:p>
        </p:txBody>
      </p:sp>
    </p:spTree>
    <p:extLst>
      <p:ext uri="{BB962C8B-B14F-4D97-AF65-F5344CB8AC3E}">
        <p14:creationId xmlns:p14="http://schemas.microsoft.com/office/powerpoint/2010/main" val="37865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Awareness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lnSpcReduction="10000"/>
          </a:bodyPr>
          <a:lstStyle/>
          <a:p>
            <a:pPr>
              <a:buClr>
                <a:srgbClr val="005EB8"/>
              </a:buClr>
            </a:pPr>
            <a:r>
              <a:rPr lang="en-GB" sz="2400" b="1" dirty="0"/>
              <a:t>Be aware of, and reduce as far as possible, any potential for harm associated with your practice:</a:t>
            </a:r>
          </a:p>
          <a:p>
            <a:pPr>
              <a:buClr>
                <a:srgbClr val="005EB8"/>
              </a:buClr>
            </a:pPr>
            <a:endParaRPr lang="en-GB" sz="2400" b="1" dirty="0"/>
          </a:p>
          <a:p>
            <a:pPr marL="285750" indent="-285750">
              <a:buClr>
                <a:schemeClr val="accent6"/>
              </a:buClr>
              <a:buFont typeface="Arial" panose="020B0604020202020204" pitchFamily="34" charset="0"/>
              <a:buChar char="•"/>
            </a:pPr>
            <a:r>
              <a:rPr lang="en-GB" sz="2400" dirty="0"/>
              <a:t>take measures to reduce as far as possible, the likelihood of mistakes, near misses, harm and the effect of harm if it takes place</a:t>
            </a:r>
          </a:p>
          <a:p>
            <a:pPr marL="285750" indent="-285750">
              <a:buClr>
                <a:schemeClr val="accent6"/>
              </a:buClr>
              <a:buFont typeface="Arial" panose="020B0604020202020204" pitchFamily="34" charset="0"/>
              <a:buChar char="•"/>
            </a:pPr>
            <a:r>
              <a:rPr lang="en-GB" sz="2400" dirty="0"/>
              <a:t>take account of current evidence, knowledge and developments in reducing mistakes and the effect of them and the impact of human factors and system failures (see the note below)</a:t>
            </a:r>
          </a:p>
          <a:p>
            <a:pPr marL="285750" indent="-285750">
              <a:buClr>
                <a:schemeClr val="accent6"/>
              </a:buClr>
              <a:buFont typeface="Arial" panose="020B0604020202020204" pitchFamily="34" charset="0"/>
              <a:buChar char="•"/>
            </a:pPr>
            <a:r>
              <a:rPr lang="en-GB" sz="2400" dirty="0"/>
              <a:t>keep to and promote recommended practice in relation to controlling and preventing infection</a:t>
            </a:r>
          </a:p>
          <a:p>
            <a:pPr marL="285750" indent="-285750">
              <a:buClr>
                <a:schemeClr val="accent6"/>
              </a:buClr>
              <a:buFont typeface="Arial" panose="020B0604020202020204" pitchFamily="34" charset="0"/>
              <a:buChar char="•"/>
            </a:pPr>
            <a:r>
              <a:rPr lang="en-GB" sz="2400" dirty="0"/>
              <a:t>take all reasonable personal precautions necessary to avoid any potential health risks to colleagues, people receiving care and the public</a:t>
            </a:r>
          </a:p>
          <a:p>
            <a:pPr marL="285750" indent="-285750">
              <a:buClr>
                <a:schemeClr val="accent6"/>
              </a:buClr>
              <a:buFont typeface="Arial" panose="020B0604020202020204" pitchFamily="34" charset="0"/>
              <a:buChar char="•"/>
            </a:pPr>
            <a:r>
              <a:rPr lang="en-GB" sz="2400" dirty="0"/>
              <a:t>keep up to date with mandatory and statutory training.</a:t>
            </a:r>
          </a:p>
        </p:txBody>
      </p:sp>
    </p:spTree>
    <p:extLst>
      <p:ext uri="{BB962C8B-B14F-4D97-AF65-F5344CB8AC3E}">
        <p14:creationId xmlns:p14="http://schemas.microsoft.com/office/powerpoint/2010/main" val="281114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Can you identify any potential factors that may cause harm in your workplace?</a:t>
            </a:r>
          </a:p>
          <a:p>
            <a:pPr marL="342900" indent="-342900">
              <a:lnSpc>
                <a:spcPct val="100000"/>
              </a:lnSpc>
              <a:spcAft>
                <a:spcPts val="1200"/>
              </a:spcAft>
              <a:buClr>
                <a:schemeClr val="accent6"/>
              </a:buClr>
              <a:buFont typeface="Arial" panose="020B0604020202020204" pitchFamily="34" charset="0"/>
              <a:buChar char="•"/>
            </a:pPr>
            <a:r>
              <a:rPr lang="en-GB" sz="2400" dirty="0"/>
              <a:t>How can you minimise or reduce these?</a:t>
            </a:r>
          </a:p>
        </p:txBody>
      </p:sp>
    </p:spTree>
    <p:extLst>
      <p:ext uri="{BB962C8B-B14F-4D97-AF65-F5344CB8AC3E}">
        <p14:creationId xmlns:p14="http://schemas.microsoft.com/office/powerpoint/2010/main" val="398102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Risk management</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a:bodyPr>
          <a:lstStyle/>
          <a:p>
            <a:pPr>
              <a:buClr>
                <a:srgbClr val="005EB8"/>
              </a:buClr>
            </a:pPr>
            <a:r>
              <a:rPr lang="en-GB" sz="2400" b="1" dirty="0">
                <a:latin typeface="Arial"/>
                <a:ea typeface="ＭＳ Ｐゴシック"/>
                <a:cs typeface="Arial"/>
              </a:rPr>
              <a:t>Risk management is:</a:t>
            </a:r>
          </a:p>
          <a:p>
            <a:endParaRPr lang="en-GB" sz="2400" b="1"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identifying risks and undertaking risk assessments</a:t>
            </a:r>
          </a:p>
          <a:p>
            <a:pPr marL="342900" indent="-342900">
              <a:buClr>
                <a:schemeClr val="accent6"/>
              </a:buClr>
              <a:buFont typeface="Arial" panose="020B0604020202020204" pitchFamily="34" charset="0"/>
              <a:buChar char="•"/>
            </a:pPr>
            <a:r>
              <a:rPr lang="en-GB" sz="2400" dirty="0">
                <a:latin typeface="Arial"/>
                <a:ea typeface="ＭＳ Ｐゴシック"/>
                <a:cs typeface="Arial"/>
              </a:rPr>
              <a:t>analysing the risk and impact</a:t>
            </a:r>
          </a:p>
          <a:p>
            <a:pPr marL="342900" indent="-342900">
              <a:buClr>
                <a:schemeClr val="accent6"/>
              </a:buClr>
              <a:buFont typeface="Arial" panose="020B0604020202020204" pitchFamily="34" charset="0"/>
              <a:buChar char="•"/>
            </a:pPr>
            <a:r>
              <a:rPr lang="en-GB" sz="2400" dirty="0">
                <a:latin typeface="Arial"/>
                <a:ea typeface="ＭＳ Ｐゴシック"/>
                <a:cs typeface="Arial"/>
              </a:rPr>
              <a:t>identifying ways to control / minimise the risk</a:t>
            </a:r>
          </a:p>
          <a:p>
            <a:pPr marL="342900" indent="-342900">
              <a:buClr>
                <a:schemeClr val="accent6"/>
              </a:buClr>
              <a:buFont typeface="Arial" panose="020B0604020202020204" pitchFamily="34" charset="0"/>
              <a:buChar char="•"/>
            </a:pPr>
            <a:r>
              <a:rPr lang="en-GB" sz="2400" dirty="0">
                <a:latin typeface="Arial"/>
                <a:ea typeface="ＭＳ Ｐゴシック"/>
                <a:cs typeface="Arial"/>
              </a:rPr>
              <a:t>implementing preventive, mitigation and control policies to reduce the level of risk, thereby minimising the incidence of harm</a:t>
            </a:r>
          </a:p>
          <a:p>
            <a:pPr marL="342900" indent="-342900">
              <a:buClr>
                <a:schemeClr val="accent6"/>
              </a:buClr>
              <a:buFont typeface="Arial" panose="020B0604020202020204" pitchFamily="34" charset="0"/>
              <a:buChar char="•"/>
            </a:pPr>
            <a:r>
              <a:rPr lang="en-GB" sz="2400" dirty="0">
                <a:latin typeface="Arial"/>
                <a:ea typeface="ＭＳ Ｐゴシック"/>
                <a:cs typeface="Arial"/>
              </a:rPr>
              <a:t>ensuring you carry out risks assessments on your patients – for example, falls, Venous Thromboembolism (VTE) risk assessment, Screening Tool for the Assessment of Malnutrition in Paediatrics (STAMP).</a:t>
            </a:r>
          </a:p>
        </p:txBody>
      </p:sp>
    </p:spTree>
    <p:extLst>
      <p:ext uri="{BB962C8B-B14F-4D97-AF65-F5344CB8AC3E}">
        <p14:creationId xmlns:p14="http://schemas.microsoft.com/office/powerpoint/2010/main" val="309034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Risk management</a:t>
            </a:r>
            <a:endParaRPr lang="en-GB" spc="-40" dirty="0"/>
          </a:p>
        </p:txBody>
      </p:sp>
      <p:sp>
        <p:nvSpPr>
          <p:cNvPr id="6" name="Content Placeholder 3">
            <a:extLst>
              <a:ext uri="{FF2B5EF4-FFF2-40B4-BE49-F238E27FC236}">
                <a16:creationId xmlns:a16="http://schemas.microsoft.com/office/drawing/2014/main" id="{EF21AA01-E9BE-571D-8EF5-6301888D1D75}"/>
              </a:ext>
            </a:extLst>
          </p:cNvPr>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0825" marR="0" lvl="0" indent="-250825" algn="l" defTabSz="912813" rtl="0" eaLnBrk="1" fontAlgn="base" latinLnBrk="0" hangingPunct="1">
              <a:lnSpc>
                <a:spcPts val="2300"/>
              </a:lnSpc>
              <a:spcBef>
                <a:spcPts val="1200"/>
              </a:spcBef>
              <a:spcAft>
                <a:spcPct val="0"/>
              </a:spcAft>
              <a:buClr>
                <a:srgbClr val="005EB8"/>
              </a:buClr>
              <a:buSzTx/>
              <a:buFont typeface="LucidaGrande" charset="0"/>
              <a:buChar char="•"/>
              <a:tabLst/>
              <a:defRPr/>
            </a:pPr>
            <a:endParaRPr kumimoji="0" lang="en-GB" altLang="en-US" sz="16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2813" rtl="0" eaLnBrk="1" fontAlgn="base" latinLnBrk="0" hangingPunct="1">
              <a:lnSpc>
                <a:spcPts val="2300"/>
              </a:lnSpc>
              <a:spcBef>
                <a:spcPts val="1200"/>
              </a:spcBef>
              <a:spcAft>
                <a:spcPct val="0"/>
              </a:spcAft>
              <a:buClr>
                <a:srgbClr val="005EB8"/>
              </a:buClr>
              <a:buSzTx/>
              <a:buFont typeface="LucidaGrande" charset="0"/>
              <a:buNone/>
              <a:tabLst/>
              <a:defRPr/>
            </a:pPr>
            <a:endParaRPr kumimoji="0" lang="en-US" alt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Content Placeholder 3">
            <a:extLst>
              <a:ext uri="{FF2B5EF4-FFF2-40B4-BE49-F238E27FC236}">
                <a16:creationId xmlns:a16="http://schemas.microsoft.com/office/drawing/2014/main" id="{923ADF27-3B8B-7A85-6131-A3B08449A12C}"/>
              </a:ext>
            </a:extLst>
          </p:cNvPr>
          <p:cNvSpPr txBox="1">
            <a:spLocks/>
          </p:cNvSpPr>
          <p:nvPr/>
        </p:nvSpPr>
        <p:spPr>
          <a:xfrm>
            <a:off x="2063552" y="1279870"/>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0825" marR="0" lvl="0" indent="-250825" algn="l" defTabSz="912813" rtl="0" eaLnBrk="1" fontAlgn="base" latinLnBrk="0" hangingPunct="1">
              <a:lnSpc>
                <a:spcPts val="2300"/>
              </a:lnSpc>
              <a:spcBef>
                <a:spcPts val="1200"/>
              </a:spcBef>
              <a:spcAft>
                <a:spcPct val="0"/>
              </a:spcAft>
              <a:buClr>
                <a:srgbClr val="005EB8"/>
              </a:buClr>
              <a:buSzTx/>
              <a:buFont typeface="LucidaGrande" charset="0"/>
              <a:buChar char="•"/>
              <a:tabLst/>
              <a:defRPr/>
            </a:pPr>
            <a:endParaRPr kumimoji="0" lang="en-GB" altLang="en-US" sz="16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2813" rtl="0" eaLnBrk="1" fontAlgn="base" latinLnBrk="0" hangingPunct="1">
              <a:lnSpc>
                <a:spcPts val="2300"/>
              </a:lnSpc>
              <a:spcBef>
                <a:spcPts val="1200"/>
              </a:spcBef>
              <a:spcAft>
                <a:spcPct val="0"/>
              </a:spcAft>
              <a:buClr>
                <a:srgbClr val="005EB8"/>
              </a:buClr>
              <a:buSzTx/>
              <a:buFont typeface="LucidaGrande" charset="0"/>
              <a:buNone/>
              <a:tabLst/>
              <a:defRPr/>
            </a:pPr>
            <a:endParaRPr kumimoji="0" lang="en-US" alt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aphicFrame>
        <p:nvGraphicFramePr>
          <p:cNvPr id="10" name="Diagram 9">
            <a:extLst>
              <a:ext uri="{FF2B5EF4-FFF2-40B4-BE49-F238E27FC236}">
                <a16:creationId xmlns:a16="http://schemas.microsoft.com/office/drawing/2014/main" id="{C3C2B530-2454-FC6C-40FA-683868E6D1D5}"/>
              </a:ext>
            </a:extLst>
          </p:cNvPr>
          <p:cNvGraphicFramePr/>
          <p:nvPr>
            <p:extLst>
              <p:ext uri="{D42A27DB-BD31-4B8C-83A1-F6EECF244321}">
                <p14:modId xmlns:p14="http://schemas.microsoft.com/office/powerpoint/2010/main" val="2901598911"/>
              </p:ext>
            </p:extLst>
          </p:nvPr>
        </p:nvGraphicFramePr>
        <p:xfrm>
          <a:off x="1775520" y="1338435"/>
          <a:ext cx="8640960"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Positive risks</a:t>
            </a:r>
            <a:endParaRPr lang="en-GB" spc="-40" dirty="0"/>
          </a:p>
        </p:txBody>
      </p:sp>
      <p:sp>
        <p:nvSpPr>
          <p:cNvPr id="6" name="Content Placeholder 3">
            <a:extLst>
              <a:ext uri="{FF2B5EF4-FFF2-40B4-BE49-F238E27FC236}">
                <a16:creationId xmlns:a16="http://schemas.microsoft.com/office/drawing/2014/main" id="{EF21AA01-E9BE-571D-8EF5-6301888D1D75}"/>
              </a:ext>
            </a:extLst>
          </p:cNvPr>
          <p:cNvSpPr txBox="1">
            <a:spLocks/>
          </p:cNvSpPr>
          <p:nvPr/>
        </p:nvSpPr>
        <p:spPr>
          <a:xfrm>
            <a:off x="467544" y="1338435"/>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0825" marR="0" lvl="0" indent="-250825" algn="l" defTabSz="912813" rtl="0" eaLnBrk="1" fontAlgn="base" latinLnBrk="0" hangingPunct="1">
              <a:lnSpc>
                <a:spcPts val="2300"/>
              </a:lnSpc>
              <a:spcBef>
                <a:spcPts val="1200"/>
              </a:spcBef>
              <a:spcAft>
                <a:spcPct val="0"/>
              </a:spcAft>
              <a:buClr>
                <a:srgbClr val="005EB8"/>
              </a:buClr>
              <a:buSzTx/>
              <a:buFont typeface="LucidaGrande" charset="0"/>
              <a:buChar char="•"/>
              <a:tabLst/>
              <a:defRPr/>
            </a:pPr>
            <a:endParaRPr kumimoji="0" lang="en-GB" altLang="en-US" sz="16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2813" rtl="0" eaLnBrk="1" fontAlgn="base" latinLnBrk="0" hangingPunct="1">
              <a:lnSpc>
                <a:spcPts val="2300"/>
              </a:lnSpc>
              <a:spcBef>
                <a:spcPts val="1200"/>
              </a:spcBef>
              <a:spcAft>
                <a:spcPct val="0"/>
              </a:spcAft>
              <a:buClr>
                <a:srgbClr val="005EB8"/>
              </a:buClr>
              <a:buSzTx/>
              <a:buFont typeface="LucidaGrande" charset="0"/>
              <a:buNone/>
              <a:tabLst/>
              <a:defRPr/>
            </a:pPr>
            <a:endParaRPr kumimoji="0" lang="en-US" alt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Content Placeholder 3">
            <a:extLst>
              <a:ext uri="{FF2B5EF4-FFF2-40B4-BE49-F238E27FC236}">
                <a16:creationId xmlns:a16="http://schemas.microsoft.com/office/drawing/2014/main" id="{923ADF27-3B8B-7A85-6131-A3B08449A12C}"/>
              </a:ext>
            </a:extLst>
          </p:cNvPr>
          <p:cNvSpPr txBox="1">
            <a:spLocks/>
          </p:cNvSpPr>
          <p:nvPr/>
        </p:nvSpPr>
        <p:spPr>
          <a:xfrm>
            <a:off x="2063552" y="1279870"/>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0825" marR="0" lvl="0" indent="-250825" algn="l" defTabSz="912813" rtl="0" eaLnBrk="1" fontAlgn="base" latinLnBrk="0" hangingPunct="1">
              <a:lnSpc>
                <a:spcPts val="2300"/>
              </a:lnSpc>
              <a:spcBef>
                <a:spcPts val="1200"/>
              </a:spcBef>
              <a:spcAft>
                <a:spcPct val="0"/>
              </a:spcAft>
              <a:buClr>
                <a:srgbClr val="005EB8"/>
              </a:buClr>
              <a:buSzTx/>
              <a:buFont typeface="LucidaGrande" charset="0"/>
              <a:buChar char="•"/>
              <a:tabLst/>
              <a:defRPr/>
            </a:pPr>
            <a:endParaRPr kumimoji="0" lang="en-GB" altLang="en-US" sz="16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2813" rtl="0" eaLnBrk="1" fontAlgn="base" latinLnBrk="0" hangingPunct="1">
              <a:lnSpc>
                <a:spcPts val="2300"/>
              </a:lnSpc>
              <a:spcBef>
                <a:spcPts val="1200"/>
              </a:spcBef>
              <a:spcAft>
                <a:spcPct val="0"/>
              </a:spcAft>
              <a:buClr>
                <a:srgbClr val="005EB8"/>
              </a:buClr>
              <a:buSzTx/>
              <a:buFont typeface="LucidaGrande" charset="0"/>
              <a:buNone/>
              <a:tabLst/>
              <a:defRPr/>
            </a:pPr>
            <a:endParaRPr kumimoji="0" lang="en-US" alt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 name="Content Placeholder 3">
            <a:extLst>
              <a:ext uri="{FF2B5EF4-FFF2-40B4-BE49-F238E27FC236}">
                <a16:creationId xmlns:a16="http://schemas.microsoft.com/office/drawing/2014/main" id="{AA2A61DA-408C-54D8-8A6B-745CE8D2AF92}"/>
              </a:ext>
            </a:extLst>
          </p:cNvPr>
          <p:cNvSpPr txBox="1">
            <a:spLocks/>
          </p:cNvSpPr>
          <p:nvPr/>
        </p:nvSpPr>
        <p:spPr>
          <a:xfrm>
            <a:off x="2275853" y="1720650"/>
            <a:ext cx="8352928" cy="4705350"/>
          </a:xfrm>
          <a:prstGeom prst="rect">
            <a:avLst/>
          </a:prstGeom>
        </p:spPr>
        <p:txBody>
          <a:bodyPr/>
          <a:lstStyle>
            <a:lvl1pPr marL="250825" indent="-250825" algn="l" defTabSz="912813" rtl="0" fontAlgn="base">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fontAlgn="base">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fontAlgn="base">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endParaRPr lang="en-GB" altLang="en-US" sz="1600" b="0">
              <a:solidFill>
                <a:sysClr val="windowText" lastClr="000000"/>
              </a:solidFill>
              <a:latin typeface="Arial"/>
            </a:endParaRPr>
          </a:p>
          <a:p>
            <a:pPr marL="0" indent="0" eaLnBrk="1" hangingPunct="1">
              <a:buNone/>
              <a:defRPr/>
            </a:pPr>
            <a:endParaRPr lang="en-US" altLang="en-US" b="0">
              <a:solidFill>
                <a:sysClr val="windowText" lastClr="000000"/>
              </a:solidFill>
              <a:latin typeface="Arial"/>
            </a:endParaRPr>
          </a:p>
        </p:txBody>
      </p:sp>
      <p:pic>
        <p:nvPicPr>
          <p:cNvPr id="3" name="Picture 2">
            <a:extLst>
              <a:ext uri="{FF2B5EF4-FFF2-40B4-BE49-F238E27FC236}">
                <a16:creationId xmlns:a16="http://schemas.microsoft.com/office/drawing/2014/main" id="{1C3BAB7F-A07F-72E4-3B9F-DA76D030200E}"/>
              </a:ext>
            </a:extLst>
          </p:cNvPr>
          <p:cNvPicPr>
            <a:picLocks noChangeAspect="1"/>
          </p:cNvPicPr>
          <p:nvPr/>
        </p:nvPicPr>
        <p:blipFill>
          <a:blip r:embed="rId3"/>
          <a:stretch>
            <a:fillRect/>
          </a:stretch>
        </p:blipFill>
        <p:spPr>
          <a:xfrm>
            <a:off x="2100998" y="1226997"/>
            <a:ext cx="5272144" cy="5067339"/>
          </a:xfrm>
          <a:prstGeom prst="rect">
            <a:avLst/>
          </a:prstGeom>
        </p:spPr>
      </p:pic>
      <p:sp>
        <p:nvSpPr>
          <p:cNvPr id="4" name="Rectangle 3">
            <a:extLst>
              <a:ext uri="{FF2B5EF4-FFF2-40B4-BE49-F238E27FC236}">
                <a16:creationId xmlns:a16="http://schemas.microsoft.com/office/drawing/2014/main" id="{AEA93359-D1CC-3B43-621E-6A01A0DB01F6}"/>
              </a:ext>
            </a:extLst>
          </p:cNvPr>
          <p:cNvSpPr/>
          <p:nvPr/>
        </p:nvSpPr>
        <p:spPr>
          <a:xfrm>
            <a:off x="7968578" y="1393183"/>
            <a:ext cx="2159870" cy="3693319"/>
          </a:xfrm>
          <a:prstGeom prst="rect">
            <a:avLst/>
          </a:prstGeom>
        </p:spPr>
        <p:txBody>
          <a:bodyPr wrap="square" lIns="91440" tIns="45720" rIns="91440" bIns="45720" anchor="t">
            <a:spAutoFit/>
          </a:bodyPr>
          <a:lstStyle/>
          <a:p>
            <a:r>
              <a:rPr lang="en-GB" dirty="0">
                <a:solidFill>
                  <a:schemeClr val="accent6"/>
                </a:solidFill>
                <a:latin typeface="Arial"/>
                <a:ea typeface="ＭＳ Ｐゴシック"/>
                <a:cs typeface="Arial"/>
              </a:rPr>
              <a:t>A positive risk is when taking a risk achieves positive outcomes; taking a risk in order to benefit. </a:t>
            </a:r>
            <a:endParaRPr lang="en-GB" dirty="0">
              <a:solidFill>
                <a:schemeClr val="accent6"/>
              </a:solidFill>
            </a:endParaRPr>
          </a:p>
          <a:p>
            <a:endParaRPr lang="en-GB" dirty="0">
              <a:solidFill>
                <a:schemeClr val="accent6"/>
              </a:solidFill>
            </a:endParaRPr>
          </a:p>
          <a:p>
            <a:r>
              <a:rPr lang="en-GB" dirty="0">
                <a:solidFill>
                  <a:schemeClr val="accent6"/>
                </a:solidFill>
              </a:rPr>
              <a:t>The term ‘positive’ is not about the risk, but about the outcome of taking a risk (RCOT, 2018).</a:t>
            </a:r>
          </a:p>
        </p:txBody>
      </p:sp>
    </p:spTree>
    <p:extLst>
      <p:ext uri="{BB962C8B-B14F-4D97-AF65-F5344CB8AC3E}">
        <p14:creationId xmlns:p14="http://schemas.microsoft.com/office/powerpoint/2010/main" val="1700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Risk management</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fontScale="85000" lnSpcReduction="20000"/>
          </a:bodyPr>
          <a:lstStyle/>
          <a:p>
            <a:pPr>
              <a:buClr>
                <a:srgbClr val="005EB8"/>
              </a:buClr>
            </a:pPr>
            <a:r>
              <a:rPr lang="en-GB" sz="2400" b="1" dirty="0">
                <a:latin typeface="Arial"/>
                <a:ea typeface="ＭＳ Ｐゴシック"/>
                <a:cs typeface="Arial"/>
              </a:rPr>
              <a:t>1. Value the activity</a:t>
            </a:r>
          </a:p>
          <a:p>
            <a:pPr marL="342900" indent="-342900">
              <a:buClr>
                <a:schemeClr val="accent6"/>
              </a:buClr>
              <a:buFont typeface="Arial" panose="020B0604020202020204" pitchFamily="34" charset="0"/>
              <a:buChar char="•"/>
            </a:pPr>
            <a:r>
              <a:rPr lang="en-GB" sz="2400" dirty="0">
                <a:latin typeface="Arial"/>
                <a:ea typeface="ＭＳ Ｐゴシック"/>
                <a:cs typeface="Arial"/>
              </a:rPr>
              <a:t>Look at the value and benefit of carrying out the activity or task, especially from the viewpoint of your patient.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What will be gained occupationally, physically, psychologically and socially?</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a:buClr>
                <a:srgbClr val="005EB8"/>
              </a:buClr>
            </a:pPr>
            <a:r>
              <a:rPr lang="en-GB" sz="2400" b="1" dirty="0">
                <a:latin typeface="Arial"/>
                <a:ea typeface="ＭＳ Ｐゴシック"/>
                <a:cs typeface="Arial"/>
              </a:rPr>
              <a:t>2. Identify the risk factors</a:t>
            </a:r>
          </a:p>
          <a:p>
            <a:pPr marL="342900" indent="-342900">
              <a:buClr>
                <a:schemeClr val="accent6"/>
              </a:buClr>
              <a:buFont typeface="Arial" panose="020B0604020202020204" pitchFamily="34" charset="0"/>
              <a:buChar char="•"/>
            </a:pPr>
            <a:r>
              <a:rPr lang="en-GB" sz="2400" dirty="0">
                <a:latin typeface="Arial"/>
                <a:ea typeface="ＭＳ Ｐゴシック"/>
                <a:cs typeface="Arial"/>
              </a:rPr>
              <a:t>Look at every aspect of the activity or task.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Are there any factors which could possibly create risk? </a:t>
            </a:r>
          </a:p>
          <a:p>
            <a:pPr>
              <a:buClr>
                <a:srgbClr val="005EB8"/>
              </a:buClr>
            </a:pPr>
            <a:endParaRPr lang="en-GB" sz="2400" dirty="0">
              <a:latin typeface="Arial"/>
              <a:ea typeface="ＭＳ Ｐゴシック"/>
              <a:cs typeface="Arial"/>
            </a:endParaRPr>
          </a:p>
          <a:p>
            <a:pPr>
              <a:buClr>
                <a:srgbClr val="005EB8"/>
              </a:buClr>
            </a:pPr>
            <a:r>
              <a:rPr lang="en-GB" sz="2400" b="1" dirty="0">
                <a:latin typeface="Arial"/>
                <a:ea typeface="ＭＳ Ｐゴシック"/>
                <a:cs typeface="Arial"/>
              </a:rPr>
              <a:t>3. Assess the risk</a:t>
            </a:r>
          </a:p>
          <a:p>
            <a:pPr marL="342900" indent="-342900">
              <a:buClr>
                <a:schemeClr val="accent6"/>
              </a:buClr>
              <a:buFont typeface="Arial" panose="020B0604020202020204" pitchFamily="34" charset="0"/>
              <a:buChar char="•"/>
            </a:pPr>
            <a:r>
              <a:rPr lang="en-GB" sz="2400" dirty="0">
                <a:latin typeface="Arial"/>
                <a:ea typeface="ＭＳ Ｐゴシック"/>
                <a:cs typeface="Arial"/>
              </a:rPr>
              <a:t>What is the likelihood of the risk occurring?</a:t>
            </a:r>
          </a:p>
          <a:p>
            <a:pPr marL="342900" indent="-342900">
              <a:buClr>
                <a:schemeClr val="accent6"/>
              </a:buClr>
              <a:buFont typeface="Arial" panose="020B0604020202020204" pitchFamily="34" charset="0"/>
              <a:buChar char="•"/>
            </a:pPr>
            <a:r>
              <a:rPr lang="en-GB" sz="2400" dirty="0">
                <a:latin typeface="Arial"/>
                <a:ea typeface="ＭＳ Ｐゴシック"/>
                <a:cs typeface="Arial"/>
              </a:rPr>
              <a:t>Who is at risk and how?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What would the possible harm be if an incident occurred?</a:t>
            </a:r>
          </a:p>
          <a:p>
            <a:pPr marL="342900" indent="-342900">
              <a:buClr>
                <a:schemeClr val="accent6"/>
              </a:buClr>
              <a:buFont typeface="Arial" panose="020B0604020202020204" pitchFamily="34" charset="0"/>
              <a:buChar char="•"/>
            </a:pPr>
            <a:r>
              <a:rPr lang="en-GB" sz="2400" dirty="0">
                <a:latin typeface="Arial"/>
                <a:ea typeface="ＭＳ Ｐゴシック"/>
                <a:cs typeface="Arial"/>
              </a:rPr>
              <a:t>Look to see if there are any controls already in place. Is any data available from relevant past incidents?</a:t>
            </a:r>
          </a:p>
        </p:txBody>
      </p:sp>
    </p:spTree>
    <p:extLst>
      <p:ext uri="{BB962C8B-B14F-4D97-AF65-F5344CB8AC3E}">
        <p14:creationId xmlns:p14="http://schemas.microsoft.com/office/powerpoint/2010/main" val="339925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Risk management</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fontScale="92500"/>
          </a:bodyPr>
          <a:lstStyle/>
          <a:p>
            <a:pPr>
              <a:buClr>
                <a:srgbClr val="005EB8"/>
              </a:buClr>
            </a:pPr>
            <a:r>
              <a:rPr lang="en-GB" sz="2400" b="1" dirty="0">
                <a:latin typeface="Arial"/>
                <a:ea typeface="ＭＳ Ｐゴシック"/>
                <a:cs typeface="Arial"/>
              </a:rPr>
              <a:t>4. Develop an enablement plan</a:t>
            </a:r>
          </a:p>
          <a:p>
            <a:pPr marL="342900" indent="-342900">
              <a:buClr>
                <a:schemeClr val="accent6"/>
              </a:buClr>
              <a:buFont typeface="Arial" panose="020B0604020202020204" pitchFamily="34" charset="0"/>
              <a:buChar char="•"/>
            </a:pPr>
            <a:r>
              <a:rPr lang="en-GB" sz="2400" dirty="0">
                <a:latin typeface="Arial"/>
                <a:ea typeface="ＭＳ Ｐゴシック"/>
                <a:cs typeface="Arial"/>
              </a:rPr>
              <a:t>Develop a plan for the activity or task which manages the risk to an acceptable level.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Look at the risk factors and how these might be managed to reduce, avoid or eliminate the risk altogether so that the desired positive outcome is achieved without harm.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Look at the strengths and skills of the patient and others involved. </a:t>
            </a:r>
          </a:p>
          <a:p>
            <a:pPr marL="985838" indent="-357188">
              <a:buClr>
                <a:schemeClr val="accent6"/>
              </a:buClr>
              <a:buFont typeface="Arial" panose="020B0604020202020204" pitchFamily="34" charset="0"/>
              <a:buChar char="•"/>
              <a:tabLst>
                <a:tab pos="712788" algn="l"/>
              </a:tabLst>
            </a:pPr>
            <a:r>
              <a:rPr lang="en-GB" sz="2400" dirty="0">
                <a:latin typeface="Arial"/>
                <a:ea typeface="ＭＳ Ｐゴシック"/>
                <a:cs typeface="Arial"/>
              </a:rPr>
              <a:t>How might these counter-balance the risk? </a:t>
            </a:r>
          </a:p>
          <a:p>
            <a:pPr marL="985838" indent="-357188">
              <a:buClr>
                <a:schemeClr val="accent6"/>
              </a:buClr>
              <a:buFont typeface="Arial" panose="020B0604020202020204" pitchFamily="34" charset="0"/>
              <a:buChar char="•"/>
              <a:tabLst>
                <a:tab pos="712788" algn="l"/>
              </a:tabLst>
            </a:pPr>
            <a:r>
              <a:rPr lang="en-GB" sz="2400" dirty="0">
                <a:latin typeface="Arial"/>
                <a:ea typeface="ＭＳ Ｐゴシック"/>
                <a:cs typeface="Arial"/>
              </a:rPr>
              <a:t>If others are involved in the activity, define who is responsible for what actions. </a:t>
            </a:r>
          </a:p>
          <a:p>
            <a:pPr marL="985838" indent="-357188">
              <a:buClr>
                <a:schemeClr val="accent6"/>
              </a:buClr>
              <a:buFont typeface="Arial" panose="020B0604020202020204" pitchFamily="34" charset="0"/>
              <a:buChar char="•"/>
              <a:tabLst>
                <a:tab pos="712788" algn="l"/>
              </a:tabLst>
            </a:pPr>
            <a:r>
              <a:rPr lang="en-GB" sz="2400" dirty="0">
                <a:latin typeface="Arial"/>
                <a:ea typeface="ＭＳ Ｐゴシック"/>
                <a:cs typeface="Arial"/>
              </a:rPr>
              <a:t>Be person-centred – enable the person to take responsibility for managing risk when appropriate and possible.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You also need to consider and plan for what should  happen if the risk becomes a reality and an incident occurs.</a:t>
            </a:r>
          </a:p>
          <a:p>
            <a:pPr>
              <a:buClr>
                <a:srgbClr val="005EB8"/>
              </a:buClr>
            </a:pPr>
            <a:endParaRPr lang="en-GB" sz="2400" dirty="0">
              <a:latin typeface="Arial"/>
              <a:ea typeface="ＭＳ Ｐゴシック"/>
              <a:cs typeface="Arial"/>
            </a:endParaRPr>
          </a:p>
        </p:txBody>
      </p:sp>
    </p:spTree>
    <p:extLst>
      <p:ext uri="{BB962C8B-B14F-4D97-AF65-F5344CB8AC3E}">
        <p14:creationId xmlns:p14="http://schemas.microsoft.com/office/powerpoint/2010/main" val="279715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Risk management</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fontScale="92500" lnSpcReduction="10000"/>
          </a:bodyPr>
          <a:lstStyle/>
          <a:p>
            <a:pPr>
              <a:buClr>
                <a:srgbClr val="005EB8"/>
              </a:buClr>
            </a:pPr>
            <a:r>
              <a:rPr lang="en-GB" sz="2400" b="1" dirty="0">
                <a:latin typeface="Arial"/>
                <a:ea typeface="ＭＳ Ｐゴシック"/>
                <a:cs typeface="Arial"/>
              </a:rPr>
              <a:t>5. Make a record and share your plan</a:t>
            </a:r>
          </a:p>
          <a:p>
            <a:pPr marL="342900" indent="-342900">
              <a:buClr>
                <a:schemeClr val="accent6"/>
              </a:buClr>
              <a:buFont typeface="Arial" panose="020B0604020202020204" pitchFamily="34" charset="0"/>
              <a:buChar char="•"/>
            </a:pPr>
            <a:r>
              <a:rPr lang="en-GB" sz="2400" dirty="0">
                <a:latin typeface="Arial"/>
                <a:ea typeface="ＭＳ Ｐゴシック"/>
                <a:cs typeface="Arial"/>
              </a:rPr>
              <a:t>It is essential to fully record your risk assessment and your enablement plan, including:</a:t>
            </a:r>
          </a:p>
          <a:p>
            <a:pPr marL="985838" indent="-357188">
              <a:buClr>
                <a:schemeClr val="accent6"/>
              </a:buClr>
              <a:buFont typeface="Arial" panose="020B0604020202020204" pitchFamily="34" charset="0"/>
              <a:buChar char="•"/>
            </a:pPr>
            <a:r>
              <a:rPr lang="en-GB" sz="2400" dirty="0">
                <a:latin typeface="Arial"/>
                <a:ea typeface="ＭＳ Ｐゴシック"/>
                <a:cs typeface="Arial"/>
              </a:rPr>
              <a:t>the professional rationale for your decisions</a:t>
            </a:r>
          </a:p>
          <a:p>
            <a:pPr marL="985838" indent="-357188">
              <a:buClr>
                <a:schemeClr val="accent6"/>
              </a:buClr>
              <a:buFont typeface="Arial" panose="020B0604020202020204" pitchFamily="34" charset="0"/>
              <a:buChar char="•"/>
            </a:pPr>
            <a:r>
              <a:rPr lang="en-GB" sz="2400" dirty="0">
                <a:latin typeface="Arial"/>
                <a:ea typeface="ＭＳ Ｐゴシック"/>
                <a:cs typeface="Arial"/>
              </a:rPr>
              <a:t>your actions.</a:t>
            </a:r>
          </a:p>
          <a:p>
            <a:pPr marL="342900" indent="-342900">
              <a:buClr>
                <a:schemeClr val="accent6"/>
              </a:buClr>
              <a:buFont typeface="Arial" panose="020B0604020202020204" pitchFamily="34" charset="0"/>
              <a:buChar char="•"/>
            </a:pPr>
            <a:r>
              <a:rPr lang="en-GB" sz="2400" dirty="0">
                <a:latin typeface="Arial"/>
                <a:ea typeface="ＭＳ Ｐゴシック"/>
                <a:cs typeface="Arial"/>
              </a:rPr>
              <a:t>This supports your care of the service user and informs all those involved of any proposed action to take. It also demonstrates that you have fulfilled your duty of care. Share your enablement plan with all those involved.</a:t>
            </a:r>
          </a:p>
          <a:p>
            <a:pPr>
              <a:buClr>
                <a:srgbClr val="005EB8"/>
              </a:buClr>
            </a:pPr>
            <a:endParaRPr lang="en-GB" sz="2400" dirty="0">
              <a:latin typeface="Arial"/>
              <a:ea typeface="ＭＳ Ｐゴシック"/>
              <a:cs typeface="Arial"/>
            </a:endParaRPr>
          </a:p>
          <a:p>
            <a:pPr>
              <a:buClr>
                <a:srgbClr val="005EB8"/>
              </a:buClr>
            </a:pPr>
            <a:r>
              <a:rPr lang="en-GB" sz="2400" b="1" dirty="0">
                <a:latin typeface="Arial"/>
                <a:ea typeface="ＭＳ Ｐゴシック"/>
                <a:cs typeface="Arial"/>
              </a:rPr>
              <a:t>6. Review regularly</a:t>
            </a:r>
          </a:p>
          <a:p>
            <a:pPr marL="342900" indent="-342900">
              <a:buClr>
                <a:schemeClr val="accent6"/>
              </a:buClr>
              <a:buFont typeface="Arial" panose="020B0604020202020204" pitchFamily="34" charset="0"/>
              <a:buChar char="•"/>
            </a:pPr>
            <a:r>
              <a:rPr lang="en-GB" sz="2400" dirty="0">
                <a:latin typeface="Arial"/>
                <a:ea typeface="ＭＳ Ｐゴシック"/>
                <a:cs typeface="Arial"/>
              </a:rPr>
              <a:t>Review the assessment and plan regularly.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Is it still adequate?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Have there been any changes? </a:t>
            </a:r>
          </a:p>
          <a:p>
            <a:pPr marL="342900" indent="-342900">
              <a:buClr>
                <a:schemeClr val="accent6"/>
              </a:buClr>
              <a:buFont typeface="Arial" panose="020B0604020202020204" pitchFamily="34" charset="0"/>
              <a:buChar char="•"/>
            </a:pPr>
            <a:r>
              <a:rPr lang="en-GB" sz="2400" dirty="0">
                <a:latin typeface="Arial"/>
                <a:ea typeface="ＭＳ Ｐゴシック"/>
                <a:cs typeface="Arial"/>
              </a:rPr>
              <a:t>A plan related to a service user is likely to need amendments as their status changes.</a:t>
            </a:r>
          </a:p>
        </p:txBody>
      </p:sp>
    </p:spTree>
    <p:extLst>
      <p:ext uri="{BB962C8B-B14F-4D97-AF65-F5344CB8AC3E}">
        <p14:creationId xmlns:p14="http://schemas.microsoft.com/office/powerpoint/2010/main" val="36854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Positive risks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909886"/>
          </a:xfrm>
        </p:spPr>
        <p:txBody>
          <a:bodyPr>
            <a:normAutofit fontScale="85000" lnSpcReduction="10000"/>
          </a:bodyPr>
          <a:lstStyle/>
          <a:p>
            <a:pPr>
              <a:buClr>
                <a:srgbClr val="005EB8"/>
              </a:buClr>
            </a:pPr>
            <a:r>
              <a:rPr lang="en-GB" sz="2400" dirty="0">
                <a:latin typeface="Arial"/>
                <a:ea typeface="ＭＳ Ｐゴシック"/>
                <a:cs typeface="Arial"/>
              </a:rPr>
              <a:t>Sometimes we need to think about risk differently.  Consider:</a:t>
            </a:r>
          </a:p>
          <a:p>
            <a:pPr>
              <a:buClr>
                <a:srgbClr val="005EB8"/>
              </a:buCl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the grandmother who wanted to go home, but was kept in hospital because her cluttered home was perceived as a risk</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the young man with learning disabilities who wanted to walk in the park, but was prevented from going out alone as there was a possible risk that he may get lost</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the gentleman in the care home who had been a keen gardener but was kept inside because the uneven garden path was considered a falls risk for him.</a:t>
            </a:r>
          </a:p>
          <a:p>
            <a:pPr>
              <a:buClr>
                <a:srgbClr val="005EB8"/>
              </a:buClr>
            </a:pPr>
            <a:endParaRPr lang="en-GB" sz="2400" dirty="0">
              <a:latin typeface="Arial"/>
              <a:ea typeface="ＭＳ Ｐゴシック"/>
              <a:cs typeface="Arial"/>
            </a:endParaRPr>
          </a:p>
          <a:p>
            <a:pPr>
              <a:buClr>
                <a:srgbClr val="005EB8"/>
              </a:buClr>
            </a:pPr>
            <a:r>
              <a:rPr lang="en-GB" sz="2400" dirty="0">
                <a:latin typeface="Arial"/>
                <a:ea typeface="ＭＳ Ｐゴシック"/>
                <a:cs typeface="Arial"/>
              </a:rPr>
              <a:t>All of these decisions may seem to have been taken in the best interests of the individual…. but are the result of falling into the trap of not fully taking all the factors into account.</a:t>
            </a:r>
          </a:p>
          <a:p>
            <a:pPr>
              <a:buClr>
                <a:srgbClr val="005EB8"/>
              </a:buClr>
            </a:pPr>
            <a:endParaRPr lang="en-GB" sz="2400" dirty="0">
              <a:latin typeface="Arial"/>
              <a:ea typeface="ＭＳ Ｐゴシック"/>
              <a:cs typeface="Arial"/>
            </a:endParaRPr>
          </a:p>
          <a:p>
            <a:pPr>
              <a:buClr>
                <a:srgbClr val="005EB8"/>
              </a:buClr>
            </a:pPr>
            <a:r>
              <a:rPr lang="en-GB" sz="2400" dirty="0">
                <a:latin typeface="Arial"/>
                <a:ea typeface="ＭＳ Ｐゴシック"/>
                <a:cs typeface="Arial"/>
              </a:rPr>
              <a:t>(RCOT, 2018). </a:t>
            </a:r>
          </a:p>
        </p:txBody>
      </p:sp>
    </p:spTree>
    <p:extLst>
      <p:ext uri="{BB962C8B-B14F-4D97-AF65-F5344CB8AC3E}">
        <p14:creationId xmlns:p14="http://schemas.microsoft.com/office/powerpoint/2010/main" val="275085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Session objectives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how to work safely and the factors involved</a:t>
            </a:r>
          </a:p>
          <a:p>
            <a:pPr marL="342900" indent="-342900">
              <a:lnSpc>
                <a:spcPct val="100000"/>
              </a:lnSpc>
              <a:spcAft>
                <a:spcPts val="1200"/>
              </a:spcAft>
              <a:buClr>
                <a:schemeClr val="accent6"/>
              </a:buClr>
              <a:buFont typeface="Arial" panose="020B0604020202020204" pitchFamily="34" charset="0"/>
              <a:buChar char="•"/>
            </a:pPr>
            <a:r>
              <a:rPr lang="en-GB" sz="2400" dirty="0"/>
              <a:t>the principles of risk management</a:t>
            </a:r>
          </a:p>
          <a:p>
            <a:pPr marL="342900" indent="-342900">
              <a:lnSpc>
                <a:spcPct val="100000"/>
              </a:lnSpc>
              <a:spcAft>
                <a:spcPts val="1200"/>
              </a:spcAft>
              <a:buClr>
                <a:schemeClr val="accent6"/>
              </a:buClr>
              <a:buFont typeface="Arial" panose="020B0604020202020204" pitchFamily="34" charset="0"/>
              <a:buChar char="•"/>
            </a:pPr>
            <a:r>
              <a:rPr lang="en-GB" sz="2400" dirty="0"/>
              <a:t>how to raise concerns.</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By the end of the session, you will understand:</a:t>
            </a:r>
            <a:endParaRPr lang="en-GB" sz="2400" dirty="0"/>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Risk management</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909886"/>
          </a:xfrm>
        </p:spPr>
        <p:txBody>
          <a:bodyPr>
            <a:normAutofit fontScale="85000" lnSpcReduction="20000"/>
          </a:bodyPr>
          <a:lstStyle/>
          <a:p>
            <a:pPr>
              <a:buClr>
                <a:srgbClr val="005EB8"/>
              </a:buClr>
            </a:pPr>
            <a:r>
              <a:rPr lang="en-GB" sz="2400" dirty="0">
                <a:latin typeface="Arial"/>
                <a:ea typeface="ＭＳ Ｐゴシック"/>
                <a:cs typeface="Arial"/>
              </a:rPr>
              <a:t>…. but may not actually take all factors into account.</a:t>
            </a:r>
          </a:p>
          <a:p>
            <a:pPr>
              <a:buClr>
                <a:srgbClr val="005EB8"/>
              </a:buClr>
            </a:pPr>
            <a:endParaRPr lang="en-GB" sz="2400" dirty="0">
              <a:latin typeface="Arial"/>
              <a:ea typeface="ＭＳ Ｐゴシック"/>
              <a:cs typeface="Arial"/>
            </a:endParaRPr>
          </a:p>
          <a:p>
            <a:pPr>
              <a:buClr>
                <a:srgbClr val="005EB8"/>
              </a:buClr>
            </a:pPr>
            <a:r>
              <a:rPr lang="en-GB" sz="2400" dirty="0">
                <a:latin typeface="Arial"/>
                <a:ea typeface="ＭＳ Ｐゴシック"/>
                <a:cs typeface="Arial"/>
              </a:rPr>
              <a:t>Now consider these outcomes:</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the grandmother entered a cycle of hospital-acquired infections and never went home, although her cluttered home was not the cause of her original admission to hospital</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the young man began to demonstrate his frustration in episodes of anger</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the gentleman in the care home became depressed and introverted, refusing to join in with social activities in the home.</a:t>
            </a:r>
          </a:p>
          <a:p>
            <a:pPr>
              <a:buClr>
                <a:srgbClr val="005EB8"/>
              </a:buClr>
            </a:pPr>
            <a:endParaRPr lang="en-GB" sz="2400" dirty="0">
              <a:latin typeface="Arial"/>
              <a:ea typeface="ＭＳ Ｐゴシック"/>
              <a:cs typeface="Arial"/>
            </a:endParaRPr>
          </a:p>
          <a:p>
            <a:pPr>
              <a:buClr>
                <a:srgbClr val="005EB8"/>
              </a:buClr>
            </a:pPr>
            <a:r>
              <a:rPr lang="en-GB" sz="2400" dirty="0">
                <a:latin typeface="Arial"/>
                <a:ea typeface="ＭＳ Ｐゴシック"/>
                <a:cs typeface="Arial"/>
              </a:rPr>
              <a:t>These are not the outcomes we would want. Decisions did not prioritise the person’s choice. People should be enabled to achieve their full potential, to reach their chosen goals and to participate fully = to achieve this we need to embrace risk. </a:t>
            </a:r>
          </a:p>
          <a:p>
            <a:pPr>
              <a:buClr>
                <a:srgbClr val="005EB8"/>
              </a:buClr>
            </a:pPr>
            <a:endParaRPr lang="en-GB" sz="2400" dirty="0">
              <a:latin typeface="Arial"/>
              <a:ea typeface="ＭＳ Ｐゴシック"/>
              <a:cs typeface="Arial"/>
            </a:endParaRPr>
          </a:p>
        </p:txBody>
      </p:sp>
    </p:spTree>
    <p:extLst>
      <p:ext uri="{BB962C8B-B14F-4D97-AF65-F5344CB8AC3E}">
        <p14:creationId xmlns:p14="http://schemas.microsoft.com/office/powerpoint/2010/main" val="19460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Capacity – unwise decisions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909886"/>
          </a:xfrm>
        </p:spPr>
        <p:txBody>
          <a:bodyPr>
            <a:normAutofit fontScale="92500" lnSpcReduction="10000"/>
          </a:bodyPr>
          <a:lstStyle/>
          <a:p>
            <a:pPr marL="342900" indent="-342900">
              <a:buClr>
                <a:schemeClr val="accent6"/>
              </a:buClr>
              <a:buFont typeface="Arial" panose="020B0604020202020204" pitchFamily="34" charset="0"/>
              <a:buChar char="•"/>
            </a:pPr>
            <a:r>
              <a:rPr lang="en-GB" sz="2400" dirty="0">
                <a:latin typeface="Arial"/>
                <a:ea typeface="ＭＳ Ｐゴシック"/>
                <a:cs typeface="Arial"/>
              </a:rPr>
              <a:t>There may be times when a person wants to pursue an activity that may have the potential risk of harm.</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Be sure that they are aware of the potential risks:</a:t>
            </a:r>
          </a:p>
          <a:p>
            <a:pPr marL="903288" indent="-368300">
              <a:buClr>
                <a:schemeClr val="accent6"/>
              </a:buClr>
              <a:buFont typeface="Arial" panose="020B0604020202020204" pitchFamily="34" charset="0"/>
              <a:buChar char="•"/>
            </a:pPr>
            <a:r>
              <a:rPr lang="en-GB" sz="2400" dirty="0">
                <a:latin typeface="Arial"/>
                <a:ea typeface="ＭＳ Ｐゴシック"/>
                <a:cs typeface="Arial"/>
              </a:rPr>
              <a:t>Are they able to make an informed decision about their care? </a:t>
            </a:r>
          </a:p>
          <a:p>
            <a:pPr marL="903288" indent="-368300">
              <a:buClr>
                <a:schemeClr val="accent6"/>
              </a:buClr>
              <a:buFont typeface="Arial" panose="020B0604020202020204" pitchFamily="34" charset="0"/>
              <a:buChar char="•"/>
            </a:pPr>
            <a:r>
              <a:rPr lang="en-GB" sz="2400" dirty="0">
                <a:latin typeface="Arial"/>
                <a:ea typeface="ＭＳ Ｐゴシック"/>
                <a:cs typeface="Arial"/>
              </a:rPr>
              <a:t>You may need to carry out a mental capacity assessment</a:t>
            </a:r>
          </a:p>
          <a:p>
            <a:pPr marL="903288" indent="-368300">
              <a:buClr>
                <a:schemeClr val="accent6"/>
              </a:buClr>
              <a:buFont typeface="Arial" panose="020B0604020202020204" pitchFamily="34" charset="0"/>
              <a:buChar char="•"/>
            </a:pPr>
            <a:r>
              <a:rPr lang="en-GB" sz="2400" dirty="0">
                <a:latin typeface="Arial"/>
                <a:ea typeface="ＭＳ Ｐゴシック"/>
                <a:cs typeface="Arial"/>
              </a:rPr>
              <a:t>Consider what it means if they are under a section as this may have an impact.</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Inform them that it is against your professional recommendation.</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You still need to do all you can to control the risk as far as reasonably possible.</a:t>
            </a:r>
          </a:p>
          <a:p>
            <a:pPr marL="342900" indent="-342900">
              <a:buClr>
                <a:schemeClr val="accent6"/>
              </a:buClr>
              <a:buFont typeface="Arial" panose="020B0604020202020204" pitchFamily="34" charset="0"/>
              <a:buChar char="•"/>
            </a:pPr>
            <a:endParaRPr lang="en-GB" sz="2400" dirty="0">
              <a:latin typeface="Arial"/>
              <a:ea typeface="ＭＳ Ｐゴシック"/>
              <a:cs typeface="Arial"/>
            </a:endParaRPr>
          </a:p>
          <a:p>
            <a:pPr marL="342900" indent="-342900">
              <a:buClr>
                <a:schemeClr val="accent6"/>
              </a:buClr>
              <a:buFont typeface="Arial" panose="020B0604020202020204" pitchFamily="34" charset="0"/>
              <a:buChar char="•"/>
            </a:pPr>
            <a:r>
              <a:rPr lang="en-GB" sz="2400" dirty="0">
                <a:latin typeface="Arial"/>
                <a:ea typeface="ＭＳ Ｐゴシック"/>
                <a:cs typeface="Arial"/>
              </a:rPr>
              <a:t>For paediatric patients, consider Gillick competence.</a:t>
            </a:r>
          </a:p>
        </p:txBody>
      </p:sp>
    </p:spTree>
    <p:extLst>
      <p:ext uri="{BB962C8B-B14F-4D97-AF65-F5344CB8AC3E}">
        <p14:creationId xmlns:p14="http://schemas.microsoft.com/office/powerpoint/2010/main" val="29325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Whistleblowing</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743631"/>
          </a:xfrm>
        </p:spPr>
        <p:txBody>
          <a:bodyPr>
            <a:normAutofit/>
          </a:bodyPr>
          <a:lstStyle/>
          <a:p>
            <a:pPr marL="342900" indent="-342900">
              <a:buClr>
                <a:schemeClr val="accent6"/>
              </a:buClr>
              <a:buFont typeface="Arial" panose="020B0604020202020204" pitchFamily="34" charset="0"/>
              <a:buChar char="•"/>
            </a:pPr>
            <a:r>
              <a:rPr lang="en-GB" sz="2400" dirty="0">
                <a:latin typeface="Arial"/>
                <a:cs typeface="Arial"/>
              </a:rPr>
              <a:t>Patients, staff and safety first</a:t>
            </a:r>
          </a:p>
          <a:p>
            <a:pPr marL="342900" indent="-342900">
              <a:buClr>
                <a:schemeClr val="accent6"/>
              </a:buClr>
              <a:buFont typeface="Arial" panose="020B0604020202020204" pitchFamily="34" charset="0"/>
              <a:buChar char="•"/>
            </a:pPr>
            <a:r>
              <a:rPr lang="en-GB" sz="2400" dirty="0">
                <a:latin typeface="Arial"/>
                <a:cs typeface="Arial"/>
              </a:rPr>
              <a:t>Professional codes of conduct</a:t>
            </a:r>
            <a:endParaRPr lang="en-GB" sz="2400" dirty="0"/>
          </a:p>
          <a:p>
            <a:pPr marL="342900" indent="-342900">
              <a:buClr>
                <a:schemeClr val="accent6"/>
              </a:buClr>
              <a:buFont typeface="Arial" panose="020B0604020202020204" pitchFamily="34" charset="0"/>
              <a:buChar char="•"/>
            </a:pPr>
            <a:r>
              <a:rPr lang="en-GB" sz="2400" dirty="0">
                <a:latin typeface="Arial"/>
                <a:cs typeface="Arial"/>
              </a:rPr>
              <a:t>Every healthcare worker has a duty of care</a:t>
            </a:r>
          </a:p>
          <a:p>
            <a:pPr marL="342900" indent="-342900">
              <a:buClr>
                <a:schemeClr val="accent6"/>
              </a:buClr>
              <a:buFont typeface="Arial" panose="020B0604020202020204" pitchFamily="34" charset="0"/>
              <a:buChar char="•"/>
            </a:pPr>
            <a:r>
              <a:rPr lang="en-GB" sz="2400" dirty="0">
                <a:latin typeface="Arial"/>
                <a:cs typeface="Arial"/>
              </a:rPr>
              <a:t>Concerns in workplace including unsafe working practice, medicines maladministration, staff working beyond scope of practice, bullying and harassment</a:t>
            </a:r>
          </a:p>
        </p:txBody>
      </p:sp>
    </p:spTree>
    <p:extLst>
      <p:ext uri="{BB962C8B-B14F-4D97-AF65-F5344CB8AC3E}">
        <p14:creationId xmlns:p14="http://schemas.microsoft.com/office/powerpoint/2010/main" val="15972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Why do you need to raise concerns?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743631"/>
          </a:xfrm>
        </p:spPr>
        <p:txBody>
          <a:bodyPr>
            <a:normAutofit/>
          </a:bodyPr>
          <a:lstStyle/>
          <a:p>
            <a:pPr marL="342900" indent="-342900">
              <a:buClr>
                <a:schemeClr val="accent6"/>
              </a:buClr>
              <a:buFont typeface="Arial" panose="020B0604020202020204" pitchFamily="34" charset="0"/>
              <a:buChar char="•"/>
            </a:pPr>
            <a:r>
              <a:rPr lang="en-GB" sz="2400" dirty="0">
                <a:latin typeface="Arial"/>
                <a:cs typeface="Arial"/>
              </a:rPr>
              <a:t>Unsafe practice impacts on patient care which is the primary concern for all healthcare organisations and frontline staff.</a:t>
            </a:r>
          </a:p>
          <a:p>
            <a:pPr marL="342900" indent="-342900">
              <a:buClr>
                <a:schemeClr val="accent6"/>
              </a:buClr>
              <a:buFont typeface="Arial" panose="020B0604020202020204" pitchFamily="34" charset="0"/>
              <a:buChar char="•"/>
            </a:pPr>
            <a:r>
              <a:rPr lang="en-GB" sz="2400" dirty="0">
                <a:latin typeface="Arial"/>
                <a:cs typeface="Arial"/>
              </a:rPr>
              <a:t>Protecting patients and service users.</a:t>
            </a:r>
          </a:p>
          <a:p>
            <a:pPr marL="342900" indent="-342900">
              <a:buClr>
                <a:schemeClr val="accent6"/>
              </a:buClr>
              <a:buFont typeface="Arial" panose="020B0604020202020204" pitchFamily="34" charset="0"/>
              <a:buChar char="•"/>
            </a:pPr>
            <a:r>
              <a:rPr lang="en-GB" sz="2400" dirty="0">
                <a:latin typeface="Arial"/>
                <a:cs typeface="Arial"/>
              </a:rPr>
              <a:t>It is not disloyalty and should be seen as an opportunity to improve practice.</a:t>
            </a:r>
          </a:p>
          <a:p>
            <a:pPr marL="342900" indent="-342900">
              <a:buClr>
                <a:schemeClr val="accent6"/>
              </a:buClr>
              <a:buFont typeface="Arial" panose="020B0604020202020204" pitchFamily="34" charset="0"/>
              <a:buChar char="•"/>
            </a:pPr>
            <a:r>
              <a:rPr lang="en-GB" sz="2400" dirty="0">
                <a:latin typeface="Arial"/>
                <a:cs typeface="Arial"/>
              </a:rPr>
              <a:t>Staff need to feel safe and protected.</a:t>
            </a:r>
          </a:p>
          <a:p>
            <a:pPr marL="342900" indent="-342900">
              <a:buClr>
                <a:schemeClr val="accent6"/>
              </a:buClr>
              <a:buFont typeface="Arial" panose="020B0604020202020204" pitchFamily="34" charset="0"/>
              <a:buChar char="•"/>
            </a:pPr>
            <a:r>
              <a:rPr lang="en-GB" sz="2400" dirty="0">
                <a:latin typeface="Arial"/>
                <a:cs typeface="Arial"/>
              </a:rPr>
              <a:t>Professional code of conduct.</a:t>
            </a:r>
          </a:p>
        </p:txBody>
      </p:sp>
    </p:spTree>
    <p:extLst>
      <p:ext uri="{BB962C8B-B14F-4D97-AF65-F5344CB8AC3E}">
        <p14:creationId xmlns:p14="http://schemas.microsoft.com/office/powerpoint/2010/main" val="223216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743631"/>
          </a:xfrm>
        </p:spPr>
        <p:txBody>
          <a:bodyPr>
            <a:normAutofit/>
          </a:bodyPr>
          <a:lstStyle/>
          <a:p>
            <a:pPr marL="342900" indent="-342900">
              <a:buClr>
                <a:schemeClr val="accent6"/>
              </a:buClr>
              <a:buFont typeface="Arial" panose="020B0604020202020204" pitchFamily="34" charset="0"/>
              <a:buChar char="•"/>
            </a:pPr>
            <a:r>
              <a:rPr lang="en-GB" sz="2400" dirty="0">
                <a:latin typeface="Arial"/>
                <a:cs typeface="Arial"/>
              </a:rPr>
              <a:t>Can you identify different things that may be a cause for concern in your practice and workplace?</a:t>
            </a:r>
          </a:p>
        </p:txBody>
      </p:sp>
    </p:spTree>
    <p:extLst>
      <p:ext uri="{BB962C8B-B14F-4D97-AF65-F5344CB8AC3E}">
        <p14:creationId xmlns:p14="http://schemas.microsoft.com/office/powerpoint/2010/main" val="80758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What constitutes a cause for concern?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743631"/>
          </a:xfrm>
        </p:spPr>
        <p:txBody>
          <a:bodyPr>
            <a:normAutofit/>
          </a:bodyPr>
          <a:lstStyle/>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Malpractice</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Unsafe patient care</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Safeguarding failure</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Poor clinical practice</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Insufficiently trained staff</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Staff working outside their scope of practice</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Unsafe working conditions</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Poor medicines management</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Staff who are stressed or unwell</a:t>
            </a:r>
          </a:p>
          <a:p>
            <a:pPr marL="342900" lvl="0" indent="-342900" defTabSz="914400" eaLnBrk="1" hangingPunct="1">
              <a:spcBef>
                <a:spcPct val="20000"/>
              </a:spcBef>
              <a:spcAft>
                <a:spcPts val="0"/>
              </a:spcAft>
              <a:buClr>
                <a:schemeClr val="accent6"/>
              </a:buClr>
              <a:buFont typeface="Arial" panose="020B0604020202020204" pitchFamily="34" charset="0"/>
              <a:buChar char="•"/>
            </a:pPr>
            <a:r>
              <a:rPr lang="en-GB" sz="2400" dirty="0">
                <a:ea typeface="+mn-ea"/>
                <a:cs typeface="Arial" panose="020B0604020202020204" pitchFamily="34" charset="0"/>
              </a:rPr>
              <a:t>Bullying and harassment</a:t>
            </a:r>
          </a:p>
        </p:txBody>
      </p:sp>
    </p:spTree>
    <p:extLst>
      <p:ext uri="{BB962C8B-B14F-4D97-AF65-F5344CB8AC3E}">
        <p14:creationId xmlns:p14="http://schemas.microsoft.com/office/powerpoint/2010/main" val="51157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Raising a concern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a:bodyPr>
          <a:lstStyle/>
          <a:p>
            <a:pPr>
              <a:buClr>
                <a:srgbClr val="005EB8"/>
              </a:buClr>
            </a:pPr>
            <a:r>
              <a:rPr lang="en-GB" sz="2400" b="1" dirty="0"/>
              <a:t>Act without delay if you believe that there is a risk to patient safety or public protection:</a:t>
            </a:r>
          </a:p>
          <a:p>
            <a:pPr>
              <a:buClr>
                <a:srgbClr val="005EB8"/>
              </a:buClr>
            </a:pPr>
            <a:endParaRPr lang="en-GB" sz="2400" b="1" dirty="0"/>
          </a:p>
          <a:p>
            <a:pPr marL="285750" indent="-285750">
              <a:buClr>
                <a:schemeClr val="accent6"/>
              </a:buClr>
              <a:buFont typeface="Arial" panose="020B0604020202020204" pitchFamily="34" charset="0"/>
              <a:buChar char="•"/>
            </a:pPr>
            <a:r>
              <a:rPr lang="en-GB" sz="2400" dirty="0"/>
              <a:t>raise and, if necessary, escalate any concerns you may have about patient or public safety, or the level of care people are receiving in your workplace or any other health and care setting and use the channels available to you in line with our guidance and your local working practices</a:t>
            </a:r>
          </a:p>
          <a:p>
            <a:pPr marL="285750" indent="-285750">
              <a:buClr>
                <a:schemeClr val="accent6"/>
              </a:buClr>
              <a:buFont typeface="Arial" panose="020B0604020202020204" pitchFamily="34" charset="0"/>
              <a:buChar char="•"/>
            </a:pPr>
            <a:r>
              <a:rPr lang="en-GB" sz="2400" dirty="0"/>
              <a:t>raise your concerns immediately if you are being asked to practise beyond your role, experience and training</a:t>
            </a:r>
          </a:p>
          <a:p>
            <a:pPr marL="285750" indent="-285750">
              <a:buClr>
                <a:schemeClr val="accent6"/>
              </a:buClr>
              <a:buFont typeface="Arial" panose="020B0604020202020204" pitchFamily="34" charset="0"/>
              <a:buChar char="•"/>
            </a:pPr>
            <a:r>
              <a:rPr lang="en-GB" sz="2400" dirty="0"/>
              <a:t>tell someone in authority at the first reasonable opportunity if you experience problems that may prevent you working within the Code or other national standards, taking prompt action to tackle the causes of concern if you can.</a:t>
            </a:r>
          </a:p>
        </p:txBody>
      </p:sp>
    </p:spTree>
    <p:extLst>
      <p:ext uri="{BB962C8B-B14F-4D97-AF65-F5344CB8AC3E}">
        <p14:creationId xmlns:p14="http://schemas.microsoft.com/office/powerpoint/2010/main" val="38787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Raising a concern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a:bodyPr>
          <a:lstStyle/>
          <a:p>
            <a:pPr marL="342900" indent="-342900">
              <a:buClr>
                <a:schemeClr val="accent6"/>
              </a:buClr>
              <a:buFont typeface="Arial" panose="020B0604020202020204" pitchFamily="34" charset="0"/>
              <a:buChar char="•"/>
            </a:pPr>
            <a:r>
              <a:rPr lang="en-GB" sz="2400" dirty="0"/>
              <a:t>Acknowledge and act on all concerns raised to you, investigating, escalating or dealing with those concerns where it is appropriate for you to do so.</a:t>
            </a:r>
          </a:p>
          <a:p>
            <a:pPr marL="342900" indent="-342900">
              <a:buClr>
                <a:schemeClr val="accent6"/>
              </a:buClr>
              <a:buFont typeface="Arial" panose="020B0604020202020204" pitchFamily="34" charset="0"/>
              <a:buChar char="•"/>
            </a:pPr>
            <a:r>
              <a:rPr lang="en-GB" sz="2400" dirty="0"/>
              <a:t>Not obstruct, intimidate, victimise or in any way hinder a colleague, member of staff, person you care for or member of the public who wants to raise a concern.</a:t>
            </a:r>
          </a:p>
          <a:p>
            <a:pPr marL="342900" indent="-342900">
              <a:buClr>
                <a:schemeClr val="accent6"/>
              </a:buClr>
              <a:buFont typeface="Arial" panose="020B0604020202020204" pitchFamily="34" charset="0"/>
              <a:buChar char="•"/>
            </a:pPr>
            <a:r>
              <a:rPr lang="en-GB" sz="2400" dirty="0"/>
              <a:t>Protect anyone you have management responsibility for from any harm, detriment, victimisation or unwarranted treatment after a concern is raised.</a:t>
            </a:r>
          </a:p>
        </p:txBody>
      </p:sp>
    </p:spTree>
    <p:extLst>
      <p:ext uri="{BB962C8B-B14F-4D97-AF65-F5344CB8AC3E}">
        <p14:creationId xmlns:p14="http://schemas.microsoft.com/office/powerpoint/2010/main" val="2982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Speak Out Safely</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a:bodyPr>
          <a:lstStyle/>
          <a:p>
            <a:pPr>
              <a:buClr>
                <a:schemeClr val="accent6"/>
              </a:buClr>
            </a:pPr>
            <a:r>
              <a:rPr lang="en-GB" sz="2400" dirty="0"/>
              <a:t>The Nursing Times Speak Out Safely (SOS) campaign aims to:</a:t>
            </a:r>
          </a:p>
          <a:p>
            <a:pPr marL="342900" indent="-342900">
              <a:buClr>
                <a:schemeClr val="accent6"/>
              </a:buClr>
              <a:buFont typeface="Arial" panose="020B0604020202020204" pitchFamily="34" charset="0"/>
              <a:buChar char="•"/>
            </a:pPr>
            <a:endParaRPr lang="en-GB" sz="2400" dirty="0"/>
          </a:p>
          <a:p>
            <a:pPr marL="342900" indent="-342900">
              <a:buClr>
                <a:schemeClr val="accent6"/>
              </a:buClr>
              <a:buFont typeface="Arial" panose="020B0604020202020204" pitchFamily="34" charset="0"/>
              <a:buChar char="•"/>
            </a:pPr>
            <a:r>
              <a:rPr lang="en-GB" sz="2400" dirty="0"/>
              <a:t>encourage all healthcare organisations to develop honest, transparent cultures</a:t>
            </a:r>
          </a:p>
          <a:p>
            <a:pPr marL="342900" indent="-342900">
              <a:buClr>
                <a:schemeClr val="accent6"/>
              </a:buClr>
              <a:buFont typeface="Arial" panose="020B0604020202020204" pitchFamily="34" charset="0"/>
              <a:buChar char="•"/>
            </a:pPr>
            <a:r>
              <a:rPr lang="en-GB" sz="2400" dirty="0"/>
              <a:t>to encourage staff to raise the alarm when they see poor practice</a:t>
            </a:r>
          </a:p>
          <a:p>
            <a:pPr marL="342900" indent="-342900">
              <a:buClr>
                <a:schemeClr val="accent6"/>
              </a:buClr>
              <a:buFont typeface="Arial" panose="020B0604020202020204" pitchFamily="34" charset="0"/>
              <a:buChar char="•"/>
            </a:pPr>
            <a:r>
              <a:rPr lang="en-GB" sz="2400" dirty="0"/>
              <a:t>to protect them when they report poor practice</a:t>
            </a:r>
          </a:p>
          <a:p>
            <a:pPr marL="342900" indent="-342900">
              <a:buClr>
                <a:schemeClr val="accent6"/>
              </a:buClr>
              <a:buFont typeface="Arial" panose="020B0604020202020204" pitchFamily="34" charset="0"/>
              <a:buChar char="•"/>
            </a:pPr>
            <a:r>
              <a:rPr lang="en-GB" sz="2400" dirty="0"/>
              <a:t>to develop cultures that are honest and transparent</a:t>
            </a:r>
          </a:p>
          <a:p>
            <a:pPr marL="342900" indent="-342900">
              <a:buClr>
                <a:schemeClr val="accent6"/>
              </a:buClr>
              <a:buFont typeface="Arial" panose="020B0604020202020204" pitchFamily="34" charset="0"/>
              <a:buChar char="•"/>
            </a:pPr>
            <a:r>
              <a:rPr lang="en-GB" sz="2400" dirty="0"/>
              <a:t>to actively encourage staff to raise the alarm when they observe poor practice </a:t>
            </a:r>
          </a:p>
          <a:p>
            <a:pPr marL="342900" indent="-342900">
              <a:buClr>
                <a:schemeClr val="accent6"/>
              </a:buClr>
              <a:buFont typeface="Arial" panose="020B0604020202020204" pitchFamily="34" charset="0"/>
              <a:buChar char="•"/>
            </a:pPr>
            <a:r>
              <a:rPr lang="en-GB" sz="2400" dirty="0"/>
              <a:t>to protect them when they do so.</a:t>
            </a:r>
          </a:p>
          <a:p>
            <a:pPr marL="342900" indent="-342900">
              <a:buClr>
                <a:schemeClr val="accent6"/>
              </a:buClr>
              <a:buFont typeface="Arial" panose="020B0604020202020204" pitchFamily="34" charset="0"/>
              <a:buChar char="•"/>
            </a:pPr>
            <a:endParaRPr lang="en-GB" sz="2400" dirty="0"/>
          </a:p>
          <a:p>
            <a:pPr>
              <a:buClr>
                <a:schemeClr val="accent6"/>
              </a:buClr>
            </a:pPr>
            <a:r>
              <a:rPr lang="en-GB" sz="2400" dirty="0"/>
              <a:t>Most healthcare organisations will have their own policies which will include Speak Up guardians or Speak Out guardians.</a:t>
            </a:r>
          </a:p>
        </p:txBody>
      </p:sp>
    </p:spTree>
    <p:extLst>
      <p:ext uri="{BB962C8B-B14F-4D97-AF65-F5344CB8AC3E}">
        <p14:creationId xmlns:p14="http://schemas.microsoft.com/office/powerpoint/2010/main" val="34307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Speak Out Safely</a:t>
            </a:r>
            <a:endParaRPr lang="en-GB" spc="-40" dirty="0"/>
          </a:p>
        </p:txBody>
      </p:sp>
      <p:pic>
        <p:nvPicPr>
          <p:cNvPr id="4" name="Picture 2">
            <a:extLst>
              <a:ext uri="{FF2B5EF4-FFF2-40B4-BE49-F238E27FC236}">
                <a16:creationId xmlns:a16="http://schemas.microsoft.com/office/drawing/2014/main" id="{E7D3A0B6-9D1A-F0D4-486C-41A403D5C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60" t="23542" r="38272" b="47292"/>
          <a:stretch/>
        </p:blipFill>
        <p:spPr bwMode="auto">
          <a:xfrm>
            <a:off x="2373694" y="2322582"/>
            <a:ext cx="7444613" cy="221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61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Health, Safety and Security</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lnSpcReduction="10000"/>
          </a:bodyPr>
          <a:lstStyle/>
          <a:p>
            <a:pPr marL="0" indent="0">
              <a:buNone/>
            </a:pPr>
            <a:r>
              <a:rPr lang="en-GB" sz="2400" b="1" dirty="0">
                <a:latin typeface="Arial"/>
                <a:cs typeface="Arial"/>
              </a:rPr>
              <a:t>Maintain health, safety and security practices within your setting:</a:t>
            </a:r>
            <a:endParaRPr lang="en-US" sz="3600" dirty="0"/>
          </a:p>
          <a:p>
            <a:pPr marL="0" indent="0">
              <a:buNone/>
            </a:pPr>
            <a:endParaRPr lang="en-GB" sz="2400" b="1" dirty="0">
              <a:latin typeface="Arial"/>
              <a:cs typeface="Arial"/>
            </a:endParaRPr>
          </a:p>
          <a:p>
            <a:pPr marL="342900" indent="-342900">
              <a:buClr>
                <a:schemeClr val="accent6"/>
              </a:buClr>
              <a:buFont typeface="Arial" panose="020B0604020202020204" pitchFamily="34" charset="0"/>
              <a:buChar char="•"/>
            </a:pPr>
            <a:r>
              <a:rPr lang="en-GB" sz="2400" dirty="0">
                <a:latin typeface="Arial"/>
                <a:cs typeface="Arial"/>
              </a:rPr>
              <a:t>maintain a safe and clean environment</a:t>
            </a:r>
          </a:p>
          <a:p>
            <a:pPr marL="342900" indent="-342900">
              <a:buClr>
                <a:schemeClr val="accent6"/>
              </a:buClr>
              <a:buFont typeface="Arial" panose="020B0604020202020204" pitchFamily="34" charset="0"/>
              <a:buChar char="•"/>
            </a:pPr>
            <a:r>
              <a:rPr lang="en-GB" sz="2400" dirty="0">
                <a:latin typeface="Arial"/>
                <a:cs typeface="Arial"/>
              </a:rPr>
              <a:t>dispose of clinical and non-clinical waste appropriately</a:t>
            </a:r>
          </a:p>
          <a:p>
            <a:pPr marL="342900" indent="-342900">
              <a:buClr>
                <a:schemeClr val="accent6"/>
              </a:buClr>
              <a:buFont typeface="Arial" panose="020B0604020202020204" pitchFamily="34" charset="0"/>
              <a:buChar char="•"/>
            </a:pPr>
            <a:r>
              <a:rPr lang="en-GB" sz="2400" dirty="0">
                <a:latin typeface="Arial"/>
                <a:cs typeface="Arial"/>
              </a:rPr>
              <a:t>minimise the risk of spreading infection by cleaning, disinfecting and maintaining environments</a:t>
            </a:r>
          </a:p>
          <a:p>
            <a:pPr marL="342900" indent="-342900">
              <a:buClr>
                <a:schemeClr val="accent6"/>
              </a:buClr>
              <a:buFont typeface="Arial" panose="020B0604020202020204" pitchFamily="34" charset="0"/>
              <a:buChar char="•"/>
            </a:pPr>
            <a:r>
              <a:rPr lang="en-GB" sz="2400" dirty="0">
                <a:latin typeface="Arial"/>
                <a:cs typeface="Arial"/>
              </a:rPr>
              <a:t>perform hand hygiene to prevent the spread of infection</a:t>
            </a:r>
          </a:p>
          <a:p>
            <a:pPr marL="342900" indent="-342900">
              <a:buClr>
                <a:schemeClr val="accent6"/>
              </a:buClr>
              <a:buFont typeface="Arial" panose="020B0604020202020204" pitchFamily="34" charset="0"/>
              <a:buChar char="•"/>
            </a:pPr>
            <a:r>
              <a:rPr lang="en-GB" sz="2400" dirty="0">
                <a:latin typeface="Arial"/>
                <a:cs typeface="Arial"/>
              </a:rPr>
              <a:t>clean, disinfect and remove spillages of blood and other body fluids to minimise the risk of infection</a:t>
            </a:r>
          </a:p>
          <a:p>
            <a:pPr marL="342900" indent="-342900">
              <a:buClr>
                <a:schemeClr val="accent6"/>
              </a:buClr>
              <a:buFont typeface="Arial" panose="020B0604020202020204" pitchFamily="34" charset="0"/>
              <a:buChar char="•"/>
            </a:pPr>
            <a:r>
              <a:rPr lang="en-GB" sz="2400" dirty="0">
                <a:latin typeface="Arial"/>
                <a:cs typeface="Arial"/>
              </a:rPr>
              <a:t>minimise the risk of spreading infection by cleaning, disinfecting and storing care equipment appropriately</a:t>
            </a:r>
          </a:p>
          <a:p>
            <a:pPr marL="342900" indent="-342900">
              <a:buClr>
                <a:schemeClr val="accent6"/>
              </a:buClr>
              <a:buFont typeface="Arial" panose="020B0604020202020204" pitchFamily="34" charset="0"/>
              <a:buChar char="•"/>
            </a:pPr>
            <a:r>
              <a:rPr lang="en-GB" sz="2400" dirty="0">
                <a:latin typeface="Arial"/>
                <a:cs typeface="Arial"/>
              </a:rPr>
              <a:t>use Personal Protective Equipment (PPE) to prevent the spread of infection.</a:t>
            </a:r>
          </a:p>
          <a:p>
            <a:pPr>
              <a:buClr>
                <a:srgbClr val="0070C0"/>
              </a:buClr>
            </a:pPr>
            <a:endParaRPr lang="en-GB" sz="2800" dirty="0"/>
          </a:p>
        </p:txBody>
      </p:sp>
    </p:spTree>
    <p:extLst>
      <p:ext uri="{BB962C8B-B14F-4D97-AF65-F5344CB8AC3E}">
        <p14:creationId xmlns:p14="http://schemas.microsoft.com/office/powerpoint/2010/main" val="204977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743631"/>
          </a:xfrm>
        </p:spPr>
        <p:txBody>
          <a:bodyPr>
            <a:normAutofit/>
          </a:bodyPr>
          <a:lstStyle/>
          <a:p>
            <a:pPr marL="342900" indent="-342900">
              <a:lnSpc>
                <a:spcPct val="100000"/>
              </a:lnSpc>
              <a:spcBef>
                <a:spcPct val="0"/>
              </a:spcBef>
              <a:buClr>
                <a:schemeClr val="accent6"/>
              </a:buClr>
              <a:buFont typeface="Arial" panose="020B0604020202020204" pitchFamily="34" charset="0"/>
              <a:buChar char="•"/>
            </a:pPr>
            <a:endParaRPr lang="en-GB" dirty="0">
              <a:solidFill>
                <a:prstClr val="black"/>
              </a:solidFill>
              <a:latin typeface="Arial" panose="020B0604020202020204" pitchFamily="34" charset="0"/>
              <a:ea typeface="ＭＳ Ｐゴシック" panose="020B0600070205080204" pitchFamily="34" charset="-128"/>
            </a:endParaRPr>
          </a:p>
          <a:p>
            <a:pPr marL="342900" indent="-342900">
              <a:lnSpc>
                <a:spcPct val="100000"/>
              </a:lnSpc>
              <a:spcBef>
                <a:spcPct val="0"/>
              </a:spcBef>
              <a:buClr>
                <a:schemeClr val="accent6"/>
              </a:buClr>
              <a:buFont typeface="Arial" panose="020B0604020202020204" pitchFamily="34" charset="0"/>
              <a:buChar char="•"/>
            </a:pPr>
            <a:r>
              <a:rPr lang="en-GB" dirty="0">
                <a:solidFill>
                  <a:prstClr val="black"/>
                </a:solidFill>
                <a:latin typeface="Arial" panose="020B0604020202020204" pitchFamily="34" charset="0"/>
                <a:ea typeface="ＭＳ Ｐゴシック" panose="020B0600070205080204" pitchFamily="34" charset="-128"/>
              </a:rPr>
              <a:t>Think about your role and describe how you can raise concerns in your organisation: </a:t>
            </a:r>
          </a:p>
          <a:p>
            <a:pPr marL="342900" indent="-342900">
              <a:lnSpc>
                <a:spcPct val="100000"/>
              </a:lnSpc>
              <a:spcBef>
                <a:spcPct val="0"/>
              </a:spcBef>
              <a:buClr>
                <a:schemeClr val="accent6"/>
              </a:buClr>
              <a:buFont typeface="Arial" panose="020B0604020202020204" pitchFamily="34" charset="0"/>
              <a:buChar char="•"/>
            </a:pPr>
            <a:endParaRPr lang="en-GB" dirty="0">
              <a:solidFill>
                <a:prstClr val="black"/>
              </a:solidFill>
              <a:latin typeface="Arial" panose="020B0604020202020204" pitchFamily="34" charset="0"/>
              <a:ea typeface="ＭＳ Ｐゴシック" panose="020B0600070205080204" pitchFamily="34" charset="-128"/>
            </a:endParaRPr>
          </a:p>
          <a:p>
            <a:pPr marL="985838" indent="-450850">
              <a:lnSpc>
                <a:spcPct val="100000"/>
              </a:lnSpc>
              <a:spcBef>
                <a:spcPct val="0"/>
              </a:spcBef>
              <a:buClr>
                <a:schemeClr val="accent6"/>
              </a:buClr>
              <a:buFont typeface="Arial" panose="020B0604020202020204" pitchFamily="34" charset="0"/>
              <a:buChar char="•"/>
            </a:pPr>
            <a:r>
              <a:rPr lang="en-GB" dirty="0">
                <a:solidFill>
                  <a:prstClr val="black"/>
                </a:solidFill>
                <a:latin typeface="Arial" panose="020B0604020202020204" pitchFamily="34" charset="0"/>
                <a:ea typeface="ＭＳ Ｐゴシック" panose="020B0600070205080204" pitchFamily="34" charset="-128"/>
              </a:rPr>
              <a:t>Does your organisation have a Speak Up or Speak Out guardian?  If so, how do you contact them?</a:t>
            </a:r>
          </a:p>
          <a:p>
            <a:pPr marL="985838" indent="-450850">
              <a:lnSpc>
                <a:spcPct val="100000"/>
              </a:lnSpc>
              <a:spcBef>
                <a:spcPct val="0"/>
              </a:spcBef>
              <a:buClr>
                <a:schemeClr val="accent6"/>
              </a:buClr>
              <a:buFont typeface="Arial" panose="020B0604020202020204" pitchFamily="34" charset="0"/>
              <a:buChar char="•"/>
            </a:pPr>
            <a:r>
              <a:rPr lang="en-GB" dirty="0">
                <a:solidFill>
                  <a:prstClr val="black"/>
                </a:solidFill>
                <a:latin typeface="Arial" panose="020B0604020202020204" pitchFamily="34" charset="0"/>
                <a:ea typeface="ＭＳ Ｐゴシック" panose="020B0600070205080204" pitchFamily="34" charset="-128"/>
              </a:rPr>
              <a:t>What is your organisation’s Speak Up policy?</a:t>
            </a:r>
          </a:p>
          <a:p>
            <a:pPr marL="985838" indent="-450850">
              <a:lnSpc>
                <a:spcPct val="100000"/>
              </a:lnSpc>
              <a:spcBef>
                <a:spcPct val="0"/>
              </a:spcBef>
              <a:buClr>
                <a:schemeClr val="accent6"/>
              </a:buClr>
              <a:buFont typeface="Arial" panose="020B0604020202020204" pitchFamily="34" charset="0"/>
              <a:buChar char="•"/>
            </a:pPr>
            <a:r>
              <a:rPr lang="en-GB" dirty="0">
                <a:solidFill>
                  <a:prstClr val="black"/>
                </a:solidFill>
                <a:latin typeface="Arial" panose="020B0604020202020204" pitchFamily="34" charset="0"/>
                <a:ea typeface="ＭＳ Ｐゴシック" panose="020B0600070205080204" pitchFamily="34" charset="-128"/>
              </a:rPr>
              <a:t>How will you raise a concern, should one occur?  </a:t>
            </a:r>
          </a:p>
          <a:p>
            <a:pPr marL="342900" indent="-342900">
              <a:lnSpc>
                <a:spcPct val="100000"/>
              </a:lnSpc>
              <a:spcBef>
                <a:spcPct val="0"/>
              </a:spcBef>
              <a:buClr>
                <a:schemeClr val="accent6"/>
              </a:buClr>
              <a:buFont typeface="Arial" panose="020B0604020202020204" pitchFamily="34" charset="0"/>
              <a:buChar char="•"/>
            </a:pPr>
            <a:endParaRPr lang="en-GB" dirty="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5580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Test yourself!</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fontScale="92500"/>
          </a:bodyPr>
          <a:lstStyle/>
          <a:p>
            <a:pPr marL="514350" indent="-514350">
              <a:lnSpc>
                <a:spcPct val="120000"/>
              </a:lnSpc>
              <a:buFont typeface="+mj-lt"/>
              <a:buAutoNum type="arabicPeriod"/>
            </a:pPr>
            <a:r>
              <a:rPr lang="en-GB" dirty="0">
                <a:latin typeface="Arial"/>
                <a:cs typeface="Arial"/>
              </a:rPr>
              <a:t>You have a patient on Intravenous (IV) medication and you have not yet been signed off on IVs, do you:</a:t>
            </a:r>
          </a:p>
          <a:p>
            <a:pPr marL="914400" lvl="1" indent="-514350">
              <a:lnSpc>
                <a:spcPct val="120000"/>
              </a:lnSpc>
              <a:buFont typeface="+mj-lt"/>
              <a:buAutoNum type="alphaLcParenR"/>
            </a:pPr>
            <a:r>
              <a:rPr lang="en-GB" dirty="0">
                <a:latin typeface="Arial"/>
                <a:cs typeface="Arial"/>
              </a:rPr>
              <a:t>go and do them anyway?</a:t>
            </a:r>
          </a:p>
          <a:p>
            <a:pPr marL="914400" lvl="1" indent="-514350">
              <a:lnSpc>
                <a:spcPct val="120000"/>
              </a:lnSpc>
              <a:buFont typeface="+mj-lt"/>
              <a:buAutoNum type="alphaLcParenR"/>
            </a:pPr>
            <a:r>
              <a:rPr lang="en-GB" dirty="0"/>
              <a:t>pass to someone else to do?</a:t>
            </a:r>
          </a:p>
          <a:p>
            <a:pPr marL="914400" lvl="1" indent="-514350">
              <a:lnSpc>
                <a:spcPct val="120000"/>
              </a:lnSpc>
              <a:buFont typeface="+mj-lt"/>
              <a:buAutoNum type="alphaLcParenR"/>
            </a:pPr>
            <a:r>
              <a:rPr lang="en-GB" dirty="0"/>
              <a:t>ask someone to help and oversee you?</a:t>
            </a:r>
            <a:br>
              <a:rPr lang="en-GB" dirty="0"/>
            </a:br>
            <a:endParaRPr lang="en-GB" dirty="0"/>
          </a:p>
          <a:p>
            <a:pPr marL="514350" indent="-514350">
              <a:lnSpc>
                <a:spcPct val="120000"/>
              </a:lnSpc>
              <a:buFont typeface="+mj-lt"/>
              <a:buAutoNum type="arabicPeriod"/>
            </a:pPr>
            <a:r>
              <a:rPr lang="en-GB" dirty="0"/>
              <a:t>You make an error and follow the wrong meal plan for an eating disorder patient, do you:</a:t>
            </a:r>
          </a:p>
          <a:p>
            <a:pPr marL="914400" lvl="1" indent="-514350">
              <a:lnSpc>
                <a:spcPct val="120000"/>
              </a:lnSpc>
              <a:buFont typeface="+mj-lt"/>
              <a:buAutoNum type="alphaLcParenR"/>
            </a:pPr>
            <a:r>
              <a:rPr lang="en-GB" dirty="0"/>
              <a:t>ignore it and hope no-one notices?</a:t>
            </a:r>
          </a:p>
          <a:p>
            <a:pPr marL="914400" lvl="1" indent="-514350">
              <a:lnSpc>
                <a:spcPct val="120000"/>
              </a:lnSpc>
              <a:buFont typeface="+mj-lt"/>
              <a:buAutoNum type="alphaLcParenR"/>
            </a:pPr>
            <a:r>
              <a:rPr lang="en-GB" dirty="0">
                <a:latin typeface="Arial"/>
                <a:cs typeface="Arial"/>
              </a:rPr>
              <a:t>inform the nurse in charge/patient/doctor and complete a DATIX (Risk </a:t>
            </a:r>
            <a:r>
              <a:rPr lang="en-GB" dirty="0" err="1">
                <a:latin typeface="Arial"/>
                <a:cs typeface="Arial"/>
              </a:rPr>
              <a:t>Managment</a:t>
            </a:r>
            <a:r>
              <a:rPr lang="en-GB" dirty="0">
                <a:latin typeface="Arial"/>
                <a:cs typeface="Arial"/>
              </a:rPr>
              <a:t> Reporting System)?</a:t>
            </a:r>
          </a:p>
          <a:p>
            <a:pPr marL="914400" lvl="1" indent="-514350">
              <a:lnSpc>
                <a:spcPct val="120000"/>
              </a:lnSpc>
              <a:buFont typeface="+mj-lt"/>
              <a:buAutoNum type="alphaLcParenR"/>
            </a:pPr>
            <a:r>
              <a:rPr lang="en-GB" dirty="0">
                <a:latin typeface="Arial"/>
                <a:cs typeface="Arial"/>
              </a:rPr>
              <a:t>tell your friend who is working on shift with you and both stay quiet?</a:t>
            </a:r>
          </a:p>
        </p:txBody>
      </p:sp>
    </p:spTree>
    <p:extLst>
      <p:ext uri="{BB962C8B-B14F-4D97-AF65-F5344CB8AC3E}">
        <p14:creationId xmlns:p14="http://schemas.microsoft.com/office/powerpoint/2010/main" val="10249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Test yourself! (2)</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a:bodyPr>
          <a:lstStyle/>
          <a:p>
            <a:pPr marL="514350" indent="-514350">
              <a:lnSpc>
                <a:spcPct val="120000"/>
              </a:lnSpc>
              <a:buFont typeface="+mj-lt"/>
              <a:buAutoNum type="arabicPeriod"/>
            </a:pPr>
            <a:r>
              <a:rPr lang="en-GB" sz="2000" dirty="0">
                <a:latin typeface="Arial"/>
                <a:cs typeface="Arial"/>
              </a:rPr>
              <a:t>You notice your patient is fitting, do you</a:t>
            </a:r>
          </a:p>
          <a:p>
            <a:pPr marL="914400" lvl="1" indent="-514350">
              <a:lnSpc>
                <a:spcPct val="120000"/>
              </a:lnSpc>
              <a:buFont typeface="+mj-lt"/>
              <a:buAutoNum type="alphaLcParenR"/>
            </a:pPr>
            <a:r>
              <a:rPr lang="en-GB" sz="2000" dirty="0">
                <a:latin typeface="Arial"/>
                <a:cs typeface="Arial"/>
              </a:rPr>
              <a:t>attach the oxygen and pull the crash bell?</a:t>
            </a:r>
          </a:p>
          <a:p>
            <a:pPr marL="914400" lvl="1" indent="-514350">
              <a:lnSpc>
                <a:spcPct val="120000"/>
              </a:lnSpc>
              <a:buFont typeface="+mj-lt"/>
              <a:buAutoNum type="alphaLcParenR"/>
            </a:pPr>
            <a:r>
              <a:rPr lang="en-GB" sz="2000" dirty="0">
                <a:latin typeface="Arial"/>
                <a:cs typeface="Arial"/>
              </a:rPr>
              <a:t>leave the patient and go and ask for help?</a:t>
            </a:r>
          </a:p>
          <a:p>
            <a:pPr marL="914400" lvl="1" indent="-514350">
              <a:lnSpc>
                <a:spcPct val="120000"/>
              </a:lnSpc>
              <a:buFont typeface="+mj-lt"/>
              <a:buAutoNum type="alphaLcParenR"/>
            </a:pPr>
            <a:r>
              <a:rPr lang="en-GB" sz="2000" dirty="0">
                <a:latin typeface="Arial"/>
                <a:cs typeface="Arial"/>
              </a:rPr>
              <a:t>shout and hope someone hears you?</a:t>
            </a:r>
            <a:br>
              <a:rPr lang="en-GB" sz="2000" dirty="0"/>
            </a:br>
            <a:endParaRPr lang="en-GB" sz="2000" dirty="0"/>
          </a:p>
          <a:p>
            <a:pPr marL="514350" indent="-514350">
              <a:lnSpc>
                <a:spcPct val="120000"/>
              </a:lnSpc>
              <a:buFont typeface="+mj-lt"/>
              <a:buAutoNum type="arabicPeriod"/>
            </a:pPr>
            <a:r>
              <a:rPr lang="en-GB" sz="2000" dirty="0">
                <a:latin typeface="Arial"/>
                <a:cs typeface="Arial"/>
              </a:rPr>
              <a:t>You notice a bank nurse using a Nasogastric tube (NGT) without checking the aspirate, do you:</a:t>
            </a:r>
          </a:p>
          <a:p>
            <a:pPr marL="914400" lvl="1" indent="-514350">
              <a:lnSpc>
                <a:spcPct val="120000"/>
              </a:lnSpc>
              <a:buFont typeface="+mj-lt"/>
              <a:buAutoNum type="alphaLcParenR"/>
            </a:pPr>
            <a:r>
              <a:rPr lang="en-GB" sz="2000" dirty="0">
                <a:latin typeface="Arial"/>
                <a:cs typeface="Arial"/>
              </a:rPr>
              <a:t>speak to them and not inform anyone else?</a:t>
            </a:r>
          </a:p>
          <a:p>
            <a:pPr marL="914400" lvl="1" indent="-514350">
              <a:lnSpc>
                <a:spcPct val="120000"/>
              </a:lnSpc>
              <a:buFont typeface="+mj-lt"/>
              <a:buAutoNum type="alphaLcParenR"/>
            </a:pPr>
            <a:r>
              <a:rPr lang="en-GB" sz="2000" dirty="0">
                <a:latin typeface="Arial"/>
                <a:cs typeface="Arial"/>
              </a:rPr>
              <a:t>ignore it – it’s not your problem?</a:t>
            </a:r>
          </a:p>
          <a:p>
            <a:pPr marL="914400" lvl="1" indent="-514350">
              <a:lnSpc>
                <a:spcPct val="120000"/>
              </a:lnSpc>
              <a:buFont typeface="+mj-lt"/>
              <a:buAutoNum type="alphaLcParenR"/>
            </a:pPr>
            <a:r>
              <a:rPr lang="en-GB" sz="2000" dirty="0">
                <a:latin typeface="Arial"/>
                <a:cs typeface="Arial"/>
              </a:rPr>
              <a:t>highlight to them and inform the nurse in charge?</a:t>
            </a:r>
          </a:p>
        </p:txBody>
      </p:sp>
    </p:spTree>
    <p:extLst>
      <p:ext uri="{BB962C8B-B14F-4D97-AF65-F5344CB8AC3E}">
        <p14:creationId xmlns:p14="http://schemas.microsoft.com/office/powerpoint/2010/main" val="199587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What would you do?</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743631"/>
          </a:xfrm>
        </p:spPr>
        <p:txBody>
          <a:bodyPr>
            <a:normAutofit/>
          </a:bodyPr>
          <a:lstStyle/>
          <a:p>
            <a:pPr marL="342900" indent="-342900">
              <a:buFont typeface="Arial" panose="020B0604020202020204" pitchFamily="34" charset="0"/>
              <a:buChar char="•"/>
            </a:pPr>
            <a:r>
              <a:rPr lang="en-GB" sz="2400" dirty="0">
                <a:latin typeface="Arial"/>
                <a:cs typeface="Arial"/>
              </a:rPr>
              <a:t>A family member / carer is not supporting the medical staff; for example, allowing the patient to be rude to staff and endorsing.</a:t>
            </a:r>
          </a:p>
          <a:p>
            <a:pPr marL="342900" indent="-342900">
              <a:buFont typeface="Arial" panose="020B0604020202020204" pitchFamily="34" charset="0"/>
              <a:buChar char="•"/>
            </a:pPr>
            <a:r>
              <a:rPr lang="en-GB" sz="2400" dirty="0">
                <a:latin typeface="Arial"/>
                <a:cs typeface="Arial"/>
              </a:rPr>
              <a:t>A patient is mis-behaving, slapping carers / family members.</a:t>
            </a:r>
          </a:p>
          <a:p>
            <a:pPr marL="342900" indent="-342900">
              <a:buFont typeface="Arial" panose="020B0604020202020204" pitchFamily="34" charset="0"/>
              <a:buChar char="•"/>
            </a:pPr>
            <a:r>
              <a:rPr lang="en-GB" sz="2400" dirty="0">
                <a:latin typeface="Arial"/>
                <a:cs typeface="Arial"/>
              </a:rPr>
              <a:t>A patient seems scared of their partner / carer.</a:t>
            </a:r>
          </a:p>
          <a:p>
            <a:pPr marL="342900" indent="-342900">
              <a:buFont typeface="Arial" panose="020B0604020202020204" pitchFamily="34" charset="0"/>
              <a:buChar char="•"/>
            </a:pPr>
            <a:r>
              <a:rPr lang="en-GB" sz="2400" dirty="0">
                <a:latin typeface="Arial"/>
                <a:cs typeface="Arial"/>
              </a:rPr>
              <a:t>A family member / carer is talking for the patient and not allowing the patient to answer.</a:t>
            </a:r>
          </a:p>
        </p:txBody>
      </p:sp>
    </p:spTree>
    <p:extLst>
      <p:ext uri="{BB962C8B-B14F-4D97-AF65-F5344CB8AC3E}">
        <p14:creationId xmlns:p14="http://schemas.microsoft.com/office/powerpoint/2010/main" val="373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References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fontScale="70000" lnSpcReduction="20000"/>
          </a:bodyPr>
          <a:lstStyle/>
          <a:p>
            <a:pPr marL="571500" indent="-571500">
              <a:lnSpc>
                <a:spcPct val="120000"/>
              </a:lnSpc>
              <a:buClr>
                <a:schemeClr val="accent6"/>
              </a:buClr>
              <a:buFont typeface="Arial" panose="020B0604020202020204" pitchFamily="34" charset="0"/>
              <a:buChar char="•"/>
            </a:pPr>
            <a:endParaRPr lang="en-GB" sz="3600" b="0" dirty="0">
              <a:latin typeface="Arial"/>
              <a:cs typeface="Arial"/>
            </a:endParaRPr>
          </a:p>
          <a:p>
            <a:pPr marL="571500" indent="-571500">
              <a:lnSpc>
                <a:spcPct val="120000"/>
              </a:lnSpc>
              <a:buClr>
                <a:schemeClr val="accent6"/>
              </a:buClr>
              <a:buFont typeface="Arial" panose="020B0604020202020204" pitchFamily="34" charset="0"/>
              <a:buChar char="•"/>
            </a:pPr>
            <a:r>
              <a:rPr lang="en-GB" sz="3600" b="0" dirty="0">
                <a:latin typeface="Arial"/>
                <a:cs typeface="Arial"/>
              </a:rPr>
              <a:t>Nursing Midwifery Council. The Code: Professional  standards of Practice and behaviour for nurses, midwives and nursing associates. Accessed on 05.05.2020 </a:t>
            </a:r>
            <a:r>
              <a:rPr lang="en-GB" sz="3600" b="0" dirty="0">
                <a:latin typeface="Arial"/>
                <a:cs typeface="Arial"/>
                <a:hlinkClick r:id="rId3"/>
              </a:rPr>
              <a:t>https://www.nmc.org.uk/globalassets/sitedocuments/nmc-publications/nmc-code.pdf</a:t>
            </a:r>
            <a:endParaRPr lang="en-GB" sz="3600" b="0" dirty="0">
              <a:latin typeface="Arial"/>
              <a:cs typeface="Arial"/>
            </a:endParaRPr>
          </a:p>
          <a:p>
            <a:pPr marL="571500" indent="-571500">
              <a:lnSpc>
                <a:spcPct val="120000"/>
              </a:lnSpc>
              <a:buClr>
                <a:schemeClr val="accent6"/>
              </a:buClr>
              <a:buFont typeface="Arial" panose="020B0604020202020204" pitchFamily="34" charset="0"/>
              <a:buChar char="•"/>
            </a:pPr>
            <a:r>
              <a:rPr lang="en-GB" sz="3600" b="0" dirty="0">
                <a:latin typeface="Arial"/>
                <a:cs typeface="Arial"/>
              </a:rPr>
              <a:t>NHS England. Raising a concern with NHS England. Accessed on 05.05.2020 &lt;</a:t>
            </a:r>
            <a:r>
              <a:rPr lang="en-GB" sz="3600" b="0" dirty="0">
                <a:latin typeface="Arial"/>
                <a:cs typeface="Arial"/>
                <a:hlinkClick r:id="rId4"/>
              </a:rPr>
              <a:t>https://www.england.nhs.uk/ourwork/whistleblowing/raising-a-concern/</a:t>
            </a:r>
            <a:r>
              <a:rPr lang="en-GB" sz="3600" b="0" dirty="0">
                <a:latin typeface="Arial"/>
                <a:cs typeface="Arial"/>
              </a:rPr>
              <a:t>&gt;</a:t>
            </a:r>
          </a:p>
          <a:p>
            <a:pPr marL="571500" indent="-571500">
              <a:lnSpc>
                <a:spcPct val="120000"/>
              </a:lnSpc>
              <a:buClr>
                <a:schemeClr val="accent6"/>
              </a:buClr>
              <a:buFont typeface="Arial" panose="020B0604020202020204" pitchFamily="34" charset="0"/>
              <a:buChar char="•"/>
            </a:pPr>
            <a:r>
              <a:rPr lang="en-GB" sz="3600" b="0" dirty="0">
                <a:latin typeface="Arial"/>
                <a:cs typeface="Arial"/>
              </a:rPr>
              <a:t>Royal College of Occupational Therapists. (2018). Embracing risk: enabling choice Guidance for occupational therapists. </a:t>
            </a:r>
          </a:p>
        </p:txBody>
      </p:sp>
    </p:spTree>
    <p:extLst>
      <p:ext uri="{BB962C8B-B14F-4D97-AF65-F5344CB8AC3E}">
        <p14:creationId xmlns:p14="http://schemas.microsoft.com/office/powerpoint/2010/main" val="7922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Acknowledgments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0"/>
            <a:ext cx="11088000" cy="4862385"/>
          </a:xfrm>
        </p:spPr>
        <p:txBody>
          <a:bodyPr>
            <a:normAutofit/>
          </a:bodyPr>
          <a:lstStyle/>
          <a:p>
            <a:pPr marL="457200" indent="-457200">
              <a:lnSpc>
                <a:spcPct val="120000"/>
              </a:lnSpc>
              <a:buClr>
                <a:schemeClr val="accent6"/>
              </a:buClr>
              <a:buFont typeface="Arial" panose="020B0604020202020204" pitchFamily="34" charset="0"/>
              <a:buChar char="•"/>
            </a:pPr>
            <a:r>
              <a:rPr lang="en-GB" sz="2800" dirty="0"/>
              <a:t>Jules Marchant, Therapy Practice Development Lead, Guy’s and St Thomas’ NHS Trust, and NHS England </a:t>
            </a:r>
            <a:r>
              <a:rPr lang="en-GB" sz="2800" dirty="0" err="1"/>
              <a:t>RePAIR</a:t>
            </a:r>
            <a:r>
              <a:rPr lang="en-GB" sz="2800" dirty="0"/>
              <a:t> Fellow</a:t>
            </a:r>
          </a:p>
          <a:p>
            <a:pPr marL="457200" indent="-457200">
              <a:lnSpc>
                <a:spcPct val="120000"/>
              </a:lnSpc>
              <a:buClr>
                <a:schemeClr val="accent6"/>
              </a:buClr>
              <a:buFont typeface="Arial" panose="020B0604020202020204" pitchFamily="34" charset="0"/>
              <a:buChar char="•"/>
            </a:pPr>
            <a:r>
              <a:rPr lang="en-GB" sz="2800" dirty="0"/>
              <a:t>Catherine </a:t>
            </a:r>
            <a:r>
              <a:rPr lang="en-GB" sz="2800" dirty="0" err="1"/>
              <a:t>DesForges</a:t>
            </a:r>
            <a:r>
              <a:rPr lang="en-GB" sz="2800" dirty="0"/>
              <a:t>, Head of Education and Development for AHPs, Royal Free London NHS Trust</a:t>
            </a:r>
          </a:p>
          <a:p>
            <a:pPr marL="457200" indent="-457200">
              <a:lnSpc>
                <a:spcPct val="120000"/>
              </a:lnSpc>
              <a:buClr>
                <a:schemeClr val="accent6"/>
              </a:buClr>
              <a:buFont typeface="Arial" panose="020B0604020202020204" pitchFamily="34" charset="0"/>
              <a:buChar char="•"/>
            </a:pPr>
            <a:r>
              <a:rPr lang="en-GB" sz="2800" dirty="0"/>
              <a:t>Desiree Cox, Preceptorship Project Manager, </a:t>
            </a:r>
            <a:r>
              <a:rPr lang="en-GB" sz="2800" dirty="0" err="1"/>
              <a:t>CapitalNurse</a:t>
            </a:r>
            <a:r>
              <a:rPr lang="en-GB" sz="2800" dirty="0"/>
              <a:t> and National Preceptorship Programme Lead</a:t>
            </a:r>
          </a:p>
          <a:p>
            <a:pPr marL="457200" indent="-457200">
              <a:lnSpc>
                <a:spcPct val="120000"/>
              </a:lnSpc>
              <a:buClr>
                <a:schemeClr val="accent6"/>
              </a:buClr>
              <a:buFont typeface="Arial" panose="020B0604020202020204" pitchFamily="34" charset="0"/>
              <a:buChar char="•"/>
            </a:pPr>
            <a:r>
              <a:rPr lang="en-GB" sz="2800" dirty="0"/>
              <a:t>Maddy Cox, Clinical Nurse Specialist, Epsom and St Helier</a:t>
            </a:r>
          </a:p>
          <a:p>
            <a:pPr marL="457200" indent="-457200">
              <a:lnSpc>
                <a:spcPct val="120000"/>
              </a:lnSpc>
              <a:buClr>
                <a:schemeClr val="accent6"/>
              </a:buClr>
              <a:buFont typeface="Arial" panose="020B0604020202020204" pitchFamily="34" charset="0"/>
              <a:buChar char="•"/>
            </a:pPr>
            <a:endParaRPr lang="en-GB" sz="2800" dirty="0"/>
          </a:p>
          <a:p>
            <a:pPr marL="457200" indent="-457200">
              <a:lnSpc>
                <a:spcPct val="120000"/>
              </a:lnSpc>
              <a:buClr>
                <a:schemeClr val="accent6"/>
              </a:buClr>
              <a:buFont typeface="Arial" panose="020B0604020202020204" pitchFamily="34" charset="0"/>
              <a:buChar char="•"/>
            </a:pPr>
            <a:endParaRPr lang="en-GB" sz="2800" dirty="0"/>
          </a:p>
        </p:txBody>
      </p:sp>
    </p:spTree>
    <p:extLst>
      <p:ext uri="{BB962C8B-B14F-4D97-AF65-F5344CB8AC3E}">
        <p14:creationId xmlns:p14="http://schemas.microsoft.com/office/powerpoint/2010/main" val="302715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Health, Safety and Security</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a:bodyPr>
          <a:lstStyle/>
          <a:p>
            <a:pPr marL="0" indent="0">
              <a:buNone/>
            </a:pPr>
            <a:r>
              <a:rPr lang="en-GB" sz="2400" b="1" dirty="0">
                <a:latin typeface="Arial"/>
                <a:cs typeface="Arial"/>
              </a:rPr>
              <a:t>Maintain health, safety and security practices within your setting:</a:t>
            </a:r>
            <a:endParaRPr lang="en-US" sz="3600" dirty="0"/>
          </a:p>
          <a:p>
            <a:pPr marL="0" indent="0">
              <a:buNone/>
            </a:pPr>
            <a:endParaRPr lang="en-GB" sz="2400" b="1" dirty="0">
              <a:latin typeface="Arial"/>
              <a:cs typeface="Arial"/>
            </a:endParaRPr>
          </a:p>
          <a:p>
            <a:pPr marL="342900" indent="-342900">
              <a:buClr>
                <a:schemeClr val="accent6"/>
              </a:buClr>
              <a:buFont typeface="Arial" panose="020B0604020202020204" pitchFamily="34" charset="0"/>
              <a:buChar char="•"/>
            </a:pPr>
            <a:r>
              <a:rPr lang="en-GB" sz="2400" dirty="0">
                <a:latin typeface="Arial"/>
                <a:cs typeface="Arial"/>
              </a:rPr>
              <a:t>place linen in appropriate bags (soiled vs non-soiled)</a:t>
            </a:r>
          </a:p>
          <a:p>
            <a:pPr marL="342900" indent="-342900">
              <a:buClr>
                <a:schemeClr val="accent6"/>
              </a:buClr>
              <a:buFont typeface="Arial" panose="020B0604020202020204" pitchFamily="34" charset="0"/>
              <a:buChar char="•"/>
            </a:pPr>
            <a:r>
              <a:rPr lang="en-GB" sz="2400" dirty="0">
                <a:latin typeface="Arial"/>
                <a:cs typeface="Arial"/>
              </a:rPr>
              <a:t>consider level of cleaning for used bed space (</a:t>
            </a:r>
            <a:r>
              <a:rPr lang="en-GB" sz="2400" dirty="0" err="1">
                <a:latin typeface="Arial"/>
                <a:cs typeface="Arial"/>
              </a:rPr>
              <a:t>ie</a:t>
            </a:r>
            <a:r>
              <a:rPr lang="en-GB" sz="2400" dirty="0">
                <a:latin typeface="Arial"/>
                <a:cs typeface="Arial"/>
              </a:rPr>
              <a:t> infection)</a:t>
            </a:r>
          </a:p>
          <a:p>
            <a:pPr marL="342900" indent="-342900">
              <a:buClr>
                <a:schemeClr val="accent6"/>
              </a:buClr>
              <a:buFont typeface="Arial" panose="020B0604020202020204" pitchFamily="34" charset="0"/>
              <a:buChar char="•"/>
            </a:pPr>
            <a:r>
              <a:rPr lang="en-GB" sz="2400" dirty="0">
                <a:latin typeface="Arial"/>
                <a:cs typeface="Arial"/>
              </a:rPr>
              <a:t>follow appropriate hand washing technique</a:t>
            </a:r>
          </a:p>
          <a:p>
            <a:pPr marL="342900" indent="-342900">
              <a:buClr>
                <a:schemeClr val="accent6"/>
              </a:buClr>
              <a:buFont typeface="Arial" panose="020B0604020202020204" pitchFamily="34" charset="0"/>
              <a:buChar char="•"/>
            </a:pPr>
            <a:r>
              <a:rPr lang="en-GB" sz="2400" dirty="0">
                <a:latin typeface="Arial"/>
                <a:cs typeface="Arial"/>
              </a:rPr>
              <a:t>ensure infectious patients are isolated together or have a cubicle</a:t>
            </a:r>
          </a:p>
          <a:p>
            <a:pPr marL="342900" indent="-342900">
              <a:buClr>
                <a:schemeClr val="accent6"/>
              </a:buClr>
              <a:buFont typeface="Arial" panose="020B0604020202020204" pitchFamily="34" charset="0"/>
              <a:buChar char="•"/>
            </a:pPr>
            <a:r>
              <a:rPr lang="en-GB" sz="2400" dirty="0">
                <a:latin typeface="Arial"/>
                <a:cs typeface="Arial"/>
              </a:rPr>
              <a:t>ensure immuno-suppressed patients have own cubicle</a:t>
            </a:r>
          </a:p>
          <a:p>
            <a:pPr marL="342900" indent="-342900">
              <a:buClr>
                <a:schemeClr val="accent6"/>
              </a:buClr>
              <a:buFont typeface="Arial" panose="020B0604020202020204" pitchFamily="34" charset="0"/>
              <a:buChar char="•"/>
            </a:pPr>
            <a:r>
              <a:rPr lang="en-GB" sz="2400" dirty="0">
                <a:latin typeface="Arial"/>
                <a:cs typeface="Arial"/>
              </a:rPr>
              <a:t>block off toilets for infectious patient to avoid further contamination</a:t>
            </a:r>
          </a:p>
          <a:p>
            <a:pPr marL="342900" indent="-342900">
              <a:buClr>
                <a:schemeClr val="accent6"/>
              </a:buClr>
              <a:buFont typeface="Arial" panose="020B0604020202020204" pitchFamily="34" charset="0"/>
              <a:buChar char="•"/>
            </a:pPr>
            <a:r>
              <a:rPr lang="en-GB" sz="2400" dirty="0">
                <a:latin typeface="Arial"/>
                <a:cs typeface="Arial"/>
              </a:rPr>
              <a:t>safely dispose of healthcare waste, including sharps, to prevent the spread of infection</a:t>
            </a:r>
          </a:p>
          <a:p>
            <a:pPr marL="342900" indent="-342900">
              <a:buClr>
                <a:schemeClr val="accent6"/>
              </a:buClr>
              <a:buFont typeface="Arial" panose="020B0604020202020204" pitchFamily="34" charset="0"/>
              <a:buChar char="•"/>
            </a:pPr>
            <a:r>
              <a:rPr lang="en-GB" sz="2400" dirty="0">
                <a:latin typeface="Arial"/>
                <a:cs typeface="Arial"/>
              </a:rPr>
              <a:t>follow manual handling policies.</a:t>
            </a:r>
          </a:p>
          <a:p>
            <a:pPr>
              <a:buClr>
                <a:srgbClr val="0070C0"/>
              </a:buClr>
            </a:pPr>
            <a:endParaRPr lang="en-GB" sz="2800" dirty="0"/>
          </a:p>
        </p:txBody>
      </p:sp>
    </p:spTree>
    <p:extLst>
      <p:ext uri="{BB962C8B-B14F-4D97-AF65-F5344CB8AC3E}">
        <p14:creationId xmlns:p14="http://schemas.microsoft.com/office/powerpoint/2010/main" val="366394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Reflection</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113678"/>
          </a:xfrm>
        </p:spPr>
        <p:txBody>
          <a:bodyPr>
            <a:normAutofit/>
          </a:bodyPr>
          <a:lstStyle/>
          <a:p>
            <a:pPr marL="342900" indent="-342900">
              <a:lnSpc>
                <a:spcPct val="100000"/>
              </a:lnSpc>
              <a:spcAft>
                <a:spcPts val="1200"/>
              </a:spcAft>
              <a:buClr>
                <a:schemeClr val="accent6"/>
              </a:buClr>
              <a:buFont typeface="Arial" panose="020B0604020202020204" pitchFamily="34" charset="0"/>
              <a:buChar char="•"/>
            </a:pPr>
            <a:r>
              <a:rPr lang="en-GB" sz="2400" dirty="0"/>
              <a:t>Think about your role and how you maintain health, safety and security processes in your workplace</a:t>
            </a:r>
          </a:p>
        </p:txBody>
      </p:sp>
    </p:spTree>
    <p:extLst>
      <p:ext uri="{BB962C8B-B14F-4D97-AF65-F5344CB8AC3E}">
        <p14:creationId xmlns:p14="http://schemas.microsoft.com/office/powerpoint/2010/main" val="389779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Limits of Competence</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lnSpcReduction="10000"/>
          </a:bodyPr>
          <a:lstStyle/>
          <a:p>
            <a:pPr>
              <a:buClr>
                <a:srgbClr val="005EB8"/>
              </a:buClr>
            </a:pPr>
            <a:r>
              <a:rPr lang="en-GB" sz="2400" b="1" dirty="0"/>
              <a:t>Recognise and work within the limits of your competence:</a:t>
            </a:r>
          </a:p>
          <a:p>
            <a:pPr>
              <a:buClr>
                <a:srgbClr val="005EB8"/>
              </a:buClr>
            </a:pPr>
            <a:endParaRPr lang="en-GB" sz="2400" b="1" dirty="0"/>
          </a:p>
          <a:p>
            <a:pPr marL="285750" indent="-285750">
              <a:buClr>
                <a:schemeClr val="accent6"/>
              </a:buClr>
              <a:buFont typeface="Arial" panose="020B0604020202020204" pitchFamily="34" charset="0"/>
              <a:buChar char="•"/>
            </a:pPr>
            <a:r>
              <a:rPr lang="en-GB" sz="2400" dirty="0"/>
              <a:t>work within your NMC guidelines</a:t>
            </a:r>
          </a:p>
          <a:p>
            <a:pPr marL="285750" indent="-285750">
              <a:buClr>
                <a:schemeClr val="accent6"/>
              </a:buClr>
              <a:buFont typeface="Arial" panose="020B0604020202020204" pitchFamily="34" charset="0"/>
              <a:buChar char="•"/>
            </a:pPr>
            <a:r>
              <a:rPr lang="en-GB" sz="2400" dirty="0"/>
              <a:t>accurately identify, observe and assess signs of normal or worsening physical and mental health in the person receiving care</a:t>
            </a:r>
          </a:p>
          <a:p>
            <a:pPr marL="285750" indent="-285750">
              <a:buClr>
                <a:schemeClr val="accent6"/>
              </a:buClr>
              <a:buFont typeface="Arial" panose="020B0604020202020204" pitchFamily="34" charset="0"/>
              <a:buChar char="•"/>
            </a:pPr>
            <a:r>
              <a:rPr lang="en-GB" sz="2400" dirty="0"/>
              <a:t>make a timely referral to another practitioner when any action, care or treatment is required</a:t>
            </a:r>
          </a:p>
          <a:p>
            <a:pPr marL="285750" indent="-285750">
              <a:buClr>
                <a:schemeClr val="accent6"/>
              </a:buClr>
              <a:buFont typeface="Arial" panose="020B0604020202020204" pitchFamily="34" charset="0"/>
              <a:buChar char="•"/>
            </a:pPr>
            <a:r>
              <a:rPr lang="en-GB" sz="2400" dirty="0"/>
              <a:t>ask for help from a suitably qualified and experienced professional to carry out any action or procedure that is beyond the limits of your competence</a:t>
            </a:r>
          </a:p>
          <a:p>
            <a:pPr marL="285750" indent="-285750">
              <a:buClr>
                <a:schemeClr val="accent6"/>
              </a:buClr>
              <a:buFont typeface="Arial" panose="020B0604020202020204" pitchFamily="34" charset="0"/>
              <a:buChar char="•"/>
            </a:pPr>
            <a:r>
              <a:rPr lang="en-GB" sz="2400" dirty="0"/>
              <a:t>take account of your own personal safety as well as the safety of people in your care</a:t>
            </a:r>
          </a:p>
          <a:p>
            <a:pPr marL="285750" indent="-285750">
              <a:buClr>
                <a:schemeClr val="accent6"/>
              </a:buClr>
              <a:buFont typeface="Arial" panose="020B0604020202020204" pitchFamily="34" charset="0"/>
              <a:buChar char="•"/>
            </a:pPr>
            <a:r>
              <a:rPr lang="en-GB" sz="2400" dirty="0"/>
              <a:t>complete the necessary training before carrying out a new role.</a:t>
            </a:r>
          </a:p>
        </p:txBody>
      </p:sp>
    </p:spTree>
    <p:extLst>
      <p:ext uri="{BB962C8B-B14F-4D97-AF65-F5344CB8AC3E}">
        <p14:creationId xmlns:p14="http://schemas.microsoft.com/office/powerpoint/2010/main" val="416808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Transparency</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a:bodyPr>
          <a:lstStyle/>
          <a:p>
            <a:pPr lvl="0">
              <a:buClr>
                <a:srgbClr val="005EB8"/>
              </a:buClr>
            </a:pPr>
            <a:r>
              <a:rPr lang="en-GB" sz="2400" b="1" dirty="0"/>
              <a:t>Be open and candid with all service users about all aspects of care and treatment, including when any mistakes or harm have taken place:</a:t>
            </a:r>
          </a:p>
          <a:p>
            <a:pPr lvl="0">
              <a:buClr>
                <a:srgbClr val="005EB8"/>
              </a:buClr>
            </a:pPr>
            <a:endParaRPr lang="en-GB" sz="2400" b="1" dirty="0">
              <a:solidFill>
                <a:prstClr val="black"/>
              </a:solidFill>
            </a:endParaRPr>
          </a:p>
          <a:p>
            <a:pPr marL="285750" lvl="0" indent="-285750">
              <a:buClr>
                <a:schemeClr val="accent6"/>
              </a:buClr>
              <a:buFont typeface="Arial" panose="020B0604020202020204" pitchFamily="34" charset="0"/>
              <a:buChar char="•"/>
            </a:pPr>
            <a:r>
              <a:rPr lang="en-GB" sz="2400" dirty="0"/>
              <a:t>act immediately to put right the situation if someone has suffered actual harm for any reason or an incident has happened which had the potential for harm</a:t>
            </a:r>
          </a:p>
          <a:p>
            <a:pPr marL="285750" indent="-285750">
              <a:buClr>
                <a:schemeClr val="accent6"/>
              </a:buClr>
              <a:buFont typeface="Arial" panose="020B0604020202020204" pitchFamily="34" charset="0"/>
              <a:buChar char="•"/>
            </a:pPr>
            <a:r>
              <a:rPr lang="en-GB" sz="2400" dirty="0"/>
              <a:t>explain fully and promptly what has happened, including the likely effects, and apologise to the person affected and, where appropriate, their advocate, family or carers</a:t>
            </a:r>
          </a:p>
          <a:p>
            <a:pPr marL="285750" indent="-285750">
              <a:buClr>
                <a:schemeClr val="accent6"/>
              </a:buClr>
              <a:buFont typeface="Arial" panose="020B0604020202020204" pitchFamily="34" charset="0"/>
              <a:buChar char="•"/>
            </a:pPr>
            <a:r>
              <a:rPr lang="en-GB" sz="2400" dirty="0"/>
              <a:t>document all these events formally and take further action (escalate) if appropriate so they can be dealt with quickly</a:t>
            </a:r>
          </a:p>
          <a:p>
            <a:pPr marL="285750" indent="-285750">
              <a:buClr>
                <a:schemeClr val="accent6"/>
              </a:buClr>
              <a:buFont typeface="Arial" panose="020B0604020202020204" pitchFamily="34" charset="0"/>
              <a:buChar char="•"/>
            </a:pPr>
            <a:r>
              <a:rPr lang="en-GB" sz="2400" dirty="0"/>
              <a:t>follow duty of candour and being transparent in all dealings with patients.</a:t>
            </a:r>
          </a:p>
          <a:p>
            <a:pPr marL="285750" indent="-285750">
              <a:buClr>
                <a:srgbClr val="005EB8"/>
              </a:buClr>
              <a:buFont typeface="Arial" panose="020B0604020202020204" pitchFamily="34" charset="0"/>
              <a:buChar char="•"/>
            </a:pPr>
            <a:endParaRPr lang="en-GB" sz="2000" dirty="0"/>
          </a:p>
        </p:txBody>
      </p:sp>
    </p:spTree>
    <p:extLst>
      <p:ext uri="{BB962C8B-B14F-4D97-AF65-F5344CB8AC3E}">
        <p14:creationId xmlns:p14="http://schemas.microsoft.com/office/powerpoint/2010/main" val="114375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Raise concerns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lnSpcReduction="10000"/>
          </a:bodyPr>
          <a:lstStyle/>
          <a:p>
            <a:pPr>
              <a:buClr>
                <a:srgbClr val="005EB8"/>
              </a:buClr>
            </a:pPr>
            <a:r>
              <a:rPr lang="en-GB" sz="2400" b="1" dirty="0"/>
              <a:t>Raise concerns immediately if you believe a person is vulnerable or at risk and needs extra support and protection:</a:t>
            </a:r>
          </a:p>
          <a:p>
            <a:pPr>
              <a:buClr>
                <a:srgbClr val="005EB8"/>
              </a:buClr>
            </a:pPr>
            <a:endParaRPr lang="en-GB" sz="2400" b="1" dirty="0"/>
          </a:p>
          <a:p>
            <a:pPr marL="285750" indent="-285750">
              <a:buClr>
                <a:schemeClr val="accent6"/>
              </a:buClr>
              <a:buFont typeface="Arial" panose="020B0604020202020204" pitchFamily="34" charset="0"/>
              <a:buChar char="•"/>
            </a:pPr>
            <a:r>
              <a:rPr lang="en-GB" sz="2400" dirty="0"/>
              <a:t>take all reasonable steps to protect people who are vulnerable or at risk from harm, neglect or abuse</a:t>
            </a:r>
          </a:p>
          <a:p>
            <a:pPr marL="285750" indent="-285750">
              <a:buClr>
                <a:schemeClr val="accent6"/>
              </a:buClr>
              <a:buFont typeface="Arial" panose="020B0604020202020204" pitchFamily="34" charset="0"/>
              <a:buChar char="•"/>
            </a:pPr>
            <a:r>
              <a:rPr lang="en-GB" sz="2400" dirty="0"/>
              <a:t>share information if you believe someone may be at risk of harm, in line with the laws relating to the disclosure of information</a:t>
            </a:r>
          </a:p>
          <a:p>
            <a:pPr marL="285750" indent="-285750">
              <a:buClr>
                <a:schemeClr val="accent6"/>
              </a:buClr>
              <a:buFont typeface="Arial" panose="020B0604020202020204" pitchFamily="34" charset="0"/>
              <a:buChar char="•"/>
            </a:pPr>
            <a:r>
              <a:rPr lang="en-GB" sz="2400" dirty="0"/>
              <a:t>have knowledge of and keep to the relevant laws and policies about protecting and caring for vulnerable people</a:t>
            </a:r>
          </a:p>
          <a:p>
            <a:pPr marL="285750" indent="-285750">
              <a:buClr>
                <a:schemeClr val="accent6"/>
              </a:buClr>
              <a:buFont typeface="Arial" panose="020B0604020202020204" pitchFamily="34" charset="0"/>
              <a:buChar char="•"/>
            </a:pPr>
            <a:r>
              <a:rPr lang="en-GB" sz="2400" dirty="0"/>
              <a:t>be aware of your responsibilities as a patient advocate always trying to provide best care for your patients</a:t>
            </a:r>
          </a:p>
          <a:p>
            <a:pPr marL="285750" indent="-285750">
              <a:buClr>
                <a:schemeClr val="accent6"/>
              </a:buClr>
              <a:buFont typeface="Arial" panose="020B0604020202020204" pitchFamily="34" charset="0"/>
              <a:buChar char="•"/>
            </a:pPr>
            <a:r>
              <a:rPr lang="en-GB" sz="2400" dirty="0"/>
              <a:t>understand organisational policies on raising concerns and whistle-blowing.</a:t>
            </a:r>
          </a:p>
          <a:p>
            <a:pPr>
              <a:buClr>
                <a:srgbClr val="005EB8"/>
              </a:buClr>
            </a:pPr>
            <a:endParaRPr lang="en-GB" sz="2000" b="1" dirty="0"/>
          </a:p>
        </p:txBody>
      </p:sp>
    </p:spTree>
    <p:extLst>
      <p:ext uri="{BB962C8B-B14F-4D97-AF65-F5344CB8AC3E}">
        <p14:creationId xmlns:p14="http://schemas.microsoft.com/office/powerpoint/2010/main" val="369221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Emergency situations</a:t>
            </a:r>
            <a:endParaRPr lang="en-GB" spc="-40" dirty="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372161"/>
            <a:ext cx="11088000" cy="4862384"/>
          </a:xfrm>
        </p:spPr>
        <p:txBody>
          <a:bodyPr>
            <a:normAutofit/>
          </a:bodyPr>
          <a:lstStyle/>
          <a:p>
            <a:pPr>
              <a:buClr>
                <a:srgbClr val="005EB8"/>
              </a:buClr>
            </a:pPr>
            <a:r>
              <a:rPr lang="en-GB" sz="2400" b="1" dirty="0">
                <a:latin typeface="Arial"/>
                <a:ea typeface="ＭＳ Ｐゴシック"/>
                <a:cs typeface="Arial"/>
              </a:rPr>
              <a:t>Always offer help if an emergency arises in your practice setting or anywhere else:</a:t>
            </a:r>
          </a:p>
          <a:p>
            <a:pPr>
              <a:buClr>
                <a:srgbClr val="005EB8"/>
              </a:buClr>
            </a:pPr>
            <a:endParaRPr lang="en-GB" sz="2400" b="1" dirty="0">
              <a:cs typeface="Arial"/>
            </a:endParaRPr>
          </a:p>
          <a:p>
            <a:pPr marL="285750" indent="-285750">
              <a:buClr>
                <a:schemeClr val="accent6"/>
              </a:buClr>
              <a:buFont typeface="Arial" panose="020B0604020202020204" pitchFamily="34" charset="0"/>
              <a:buChar char="•"/>
            </a:pPr>
            <a:r>
              <a:rPr lang="en-GB" sz="2400" dirty="0">
                <a:latin typeface="Arial"/>
                <a:ea typeface="ＭＳ Ｐゴシック"/>
                <a:cs typeface="Arial"/>
              </a:rPr>
              <a:t>only act in an emergency within the limits of your knowledge and competence</a:t>
            </a:r>
          </a:p>
          <a:p>
            <a:pPr marL="285750" indent="-285750">
              <a:buClr>
                <a:schemeClr val="accent6"/>
              </a:buClr>
              <a:buFont typeface="Arial" panose="020B0604020202020204" pitchFamily="34" charset="0"/>
              <a:buChar char="•"/>
            </a:pPr>
            <a:r>
              <a:rPr lang="en-GB" sz="2400" dirty="0">
                <a:latin typeface="Arial"/>
                <a:ea typeface="ＭＳ Ｐゴシック"/>
                <a:cs typeface="Arial"/>
              </a:rPr>
              <a:t>arrange, wherever possible, for emergency care to be accessed and provided promptly</a:t>
            </a:r>
          </a:p>
          <a:p>
            <a:pPr marL="285750" indent="-285750">
              <a:buClr>
                <a:schemeClr val="accent6"/>
              </a:buClr>
              <a:buFont typeface="Arial" panose="020B0604020202020204" pitchFamily="34" charset="0"/>
              <a:buChar char="•"/>
            </a:pPr>
            <a:r>
              <a:rPr lang="en-GB" sz="2400" dirty="0">
                <a:latin typeface="Arial"/>
                <a:ea typeface="ＭＳ Ｐゴシック"/>
                <a:cs typeface="Arial"/>
              </a:rPr>
              <a:t>take account of your own safety, the safety of others </a:t>
            </a:r>
            <a:endParaRPr lang="en-GB" sz="2400" dirty="0">
              <a:cs typeface="Arial"/>
            </a:endParaRPr>
          </a:p>
          <a:p>
            <a:pPr marL="285750" indent="-285750">
              <a:buClr>
                <a:schemeClr val="accent6"/>
              </a:buClr>
              <a:buFont typeface="Arial" panose="020B0604020202020204" pitchFamily="34" charset="0"/>
              <a:buChar char="•"/>
            </a:pPr>
            <a:r>
              <a:rPr lang="en-GB" sz="2400" dirty="0">
                <a:latin typeface="Arial"/>
                <a:ea typeface="ＭＳ Ｐゴシック"/>
                <a:cs typeface="Arial"/>
              </a:rPr>
              <a:t>consider the availability of other options for providing care</a:t>
            </a:r>
          </a:p>
          <a:p>
            <a:pPr marL="285750" indent="-285750">
              <a:buClr>
                <a:schemeClr val="accent6"/>
              </a:buClr>
              <a:buFont typeface="Arial" panose="020B0604020202020204" pitchFamily="34" charset="0"/>
              <a:buChar char="•"/>
            </a:pPr>
            <a:r>
              <a:rPr lang="en-GB" sz="2400" dirty="0">
                <a:latin typeface="Arial"/>
                <a:ea typeface="ＭＳ Ｐゴシック"/>
                <a:cs typeface="Arial"/>
              </a:rPr>
              <a:t>follow local policies</a:t>
            </a:r>
          </a:p>
          <a:p>
            <a:pPr marL="285750" indent="-285750">
              <a:buClr>
                <a:schemeClr val="accent6"/>
              </a:buClr>
              <a:buFont typeface="Arial" panose="020B0604020202020204" pitchFamily="34" charset="0"/>
              <a:buChar char="•"/>
            </a:pPr>
            <a:r>
              <a:rPr lang="en-GB" sz="2400" dirty="0">
                <a:latin typeface="Arial"/>
                <a:ea typeface="ＭＳ Ｐゴシック"/>
                <a:cs typeface="Arial"/>
              </a:rPr>
              <a:t>ensure you know how to use the crash bell and how to put out a crash call.</a:t>
            </a:r>
          </a:p>
        </p:txBody>
      </p:sp>
    </p:spTree>
    <p:extLst>
      <p:ext uri="{BB962C8B-B14F-4D97-AF65-F5344CB8AC3E}">
        <p14:creationId xmlns:p14="http://schemas.microsoft.com/office/powerpoint/2010/main" val="26411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0" ma:contentTypeDescription="Create a new document." ma:contentTypeScope="" ma:versionID="867221da17ec2f9c62b685efb7cd5391">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564d56024ec950cb51b530f9321c7ac6"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2389ad0-4628-4ca4-babd-a5e1ca1fc43d" xsi:nil="true"/>
    <lcf76f155ced4ddcb4097134ff3c332f xmlns="03b25e55-1fda-4dd5-9a75-c38d0989a0e2">
      <Terms xmlns="http://schemas.microsoft.com/office/infopath/2007/PartnerControls"/>
    </lcf76f155ced4ddcb4097134ff3c332f>
    <NumberOrder xmlns="03b25e55-1fda-4dd5-9a75-c38d0989a0e2">6</NumberOrder>
    <Number xmlns="03b25e55-1fda-4dd5-9a75-c38d0989a0e2" xsi:nil="true"/>
  </documentManagement>
</p:properties>
</file>

<file path=customXml/itemProps1.xml><?xml version="1.0" encoding="utf-8"?>
<ds:datastoreItem xmlns:ds="http://schemas.openxmlformats.org/officeDocument/2006/customXml" ds:itemID="{6290F58A-F513-48C4-9573-616DCABEA9DD}"/>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A12B3C52-C4E5-4003-8240-632FDE102EAB}">
  <ds:schemaRefs>
    <ds:schemaRef ds:uri="http://schemas.microsoft.com/office/2006/metadata/properties"/>
    <ds:schemaRef ds:uri="2da7b801-8e58-4f3f-96a9-6f5affec80cd"/>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 ds:uri="e072599a-30fe-476f-8579-d865178ed2e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1822</TotalTime>
  <Words>3122</Words>
  <Application>Microsoft Office PowerPoint</Application>
  <PresentationFormat>Widescreen</PresentationFormat>
  <Paragraphs>336</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LucidaGrande</vt:lpstr>
      <vt:lpstr>NHSD-Refresh-Theme-NOV1120B</vt:lpstr>
      <vt:lpstr>Accelerated Preceptorship: Practising Safely</vt:lpstr>
      <vt:lpstr>Session objectives</vt:lpstr>
      <vt:lpstr>Health, Safety and Security</vt:lpstr>
      <vt:lpstr>Health, Safety and Security</vt:lpstr>
      <vt:lpstr>Reflection</vt:lpstr>
      <vt:lpstr>Limits of Competence</vt:lpstr>
      <vt:lpstr>Transparency</vt:lpstr>
      <vt:lpstr>Raise concerns</vt:lpstr>
      <vt:lpstr>Emergency situations</vt:lpstr>
      <vt:lpstr>Medicines management</vt:lpstr>
      <vt:lpstr>Awareness</vt:lpstr>
      <vt:lpstr>Reflection</vt:lpstr>
      <vt:lpstr>Risk management</vt:lpstr>
      <vt:lpstr>Risk management</vt:lpstr>
      <vt:lpstr>Positive risks</vt:lpstr>
      <vt:lpstr>Risk management</vt:lpstr>
      <vt:lpstr>Risk management</vt:lpstr>
      <vt:lpstr>Risk management</vt:lpstr>
      <vt:lpstr>Positive risks</vt:lpstr>
      <vt:lpstr>Risk management</vt:lpstr>
      <vt:lpstr>Capacity – unwise decisions</vt:lpstr>
      <vt:lpstr>Whistleblowing</vt:lpstr>
      <vt:lpstr>Why do you need to raise concerns?</vt:lpstr>
      <vt:lpstr>Reflections</vt:lpstr>
      <vt:lpstr>What constitutes a cause for concern?</vt:lpstr>
      <vt:lpstr>Raising a concern</vt:lpstr>
      <vt:lpstr>Raising a concern</vt:lpstr>
      <vt:lpstr>Speak Out Safely</vt:lpstr>
      <vt:lpstr>Speak Out Safely</vt:lpstr>
      <vt:lpstr>Reflections</vt:lpstr>
      <vt:lpstr>Test yourself!</vt:lpstr>
      <vt:lpstr>Test yourself! (2)</vt:lpstr>
      <vt:lpstr>What would you do?</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Rachel Morrison</cp:lastModifiedBy>
  <cp:revision>74</cp:revision>
  <dcterms:created xsi:type="dcterms:W3CDTF">2020-11-30T10:49:03Z</dcterms:created>
  <dcterms:modified xsi:type="dcterms:W3CDTF">2023-11-03T12:22:22Z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y fmtid="{D5CDD505-2E9C-101B-9397-08002B2CF9AE}" pid="3" name="_dlc_DocIdItemGuid">
    <vt:lpwstr>56579ddb-1cdf-4035-9a3d-2da04fab6c26</vt:lpwstr>
  </property>
  <property fmtid="{D5CDD505-2E9C-101B-9397-08002B2CF9AE}" pid="4" name="MediaServiceImageTags">
    <vt:lpwstr/>
  </property>
</Properties>
</file>