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2"/>
  </p:notesMasterIdLst>
  <p:sldIdLst>
    <p:sldId id="258" r:id="rId5"/>
    <p:sldId id="259" r:id="rId6"/>
    <p:sldId id="260" r:id="rId7"/>
    <p:sldId id="263" r:id="rId8"/>
    <p:sldId id="307" r:id="rId9"/>
    <p:sldId id="264" r:id="rId10"/>
    <p:sldId id="265" r:id="rId11"/>
    <p:sldId id="308" r:id="rId12"/>
    <p:sldId id="314" r:id="rId13"/>
    <p:sldId id="266" r:id="rId14"/>
    <p:sldId id="267" r:id="rId15"/>
    <p:sldId id="268" r:id="rId16"/>
    <p:sldId id="271" r:id="rId17"/>
    <p:sldId id="309" r:id="rId18"/>
    <p:sldId id="269" r:id="rId19"/>
    <p:sldId id="270" r:id="rId20"/>
    <p:sldId id="310"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2" d="100"/>
          <a:sy n="62" d="100"/>
        </p:scale>
        <p:origin x="1400" y="56"/>
      </p:cViewPr>
      <p:guideLst>
        <p:guide orient="horz" pos="2160"/>
        <p:guide pos="2880"/>
      </p:guideLst>
    </p:cSldViewPr>
  </p:slideViewPr>
  <p:notesTextViewPr>
    <p:cViewPr>
      <p:scale>
        <a:sx n="1" d="1"/>
        <a:sy n="1" d="1"/>
      </p:scale>
      <p:origin x="0" y="0"/>
    </p:cViewPr>
  </p:notesTextViewPr>
  <p:notesViewPr>
    <p:cSldViewPr showGuides="1">
      <p:cViewPr>
        <p:scale>
          <a:sx n="80" d="100"/>
          <a:sy n="80" d="100"/>
        </p:scale>
        <p:origin x="-223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AB2BB45-FFB6-417B-BC54-69A813ECBEAD}" type="datetimeFigureOut">
              <a:rPr lang="en-GB" smtClean="0"/>
              <a:t>08/04/2024</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28CE506-CAC9-4633-8605-305F2F453042}" type="slidenum">
              <a:rPr lang="en-GB" smtClean="0"/>
              <a:t>‹#›</a:t>
            </a:fld>
            <a:endParaRPr lang="en-GB"/>
          </a:p>
        </p:txBody>
      </p:sp>
    </p:spTree>
    <p:extLst>
      <p:ext uri="{BB962C8B-B14F-4D97-AF65-F5344CB8AC3E}">
        <p14:creationId xmlns:p14="http://schemas.microsoft.com/office/powerpoint/2010/main" val="25698564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28CE506-CAC9-4633-8605-305F2F453042}" type="slidenum">
              <a:rPr lang="en-GB" smtClean="0"/>
              <a:t>1</a:t>
            </a:fld>
            <a:endParaRPr lang="en-GB"/>
          </a:p>
        </p:txBody>
      </p:sp>
    </p:spTree>
    <p:extLst>
      <p:ext uri="{BB962C8B-B14F-4D97-AF65-F5344CB8AC3E}">
        <p14:creationId xmlns:p14="http://schemas.microsoft.com/office/powerpoint/2010/main" val="18224537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delegates how this compares with their understanding.  Is this  what they do currently?  Are there any differences?</a:t>
            </a:r>
          </a:p>
        </p:txBody>
      </p:sp>
      <p:sp>
        <p:nvSpPr>
          <p:cNvPr id="4" name="Slide Number Placeholder 3"/>
          <p:cNvSpPr>
            <a:spLocks noGrp="1"/>
          </p:cNvSpPr>
          <p:nvPr>
            <p:ph type="sldNum" sz="quarter" idx="10"/>
          </p:nvPr>
        </p:nvSpPr>
        <p:spPr/>
        <p:txBody>
          <a:bodyPr/>
          <a:lstStyle/>
          <a:p>
            <a:fld id="{228CE506-CAC9-4633-8605-305F2F453042}" type="slidenum">
              <a:rPr lang="en-GB" smtClean="0"/>
              <a:t>10</a:t>
            </a:fld>
            <a:endParaRPr lang="en-GB"/>
          </a:p>
        </p:txBody>
      </p:sp>
    </p:spTree>
    <p:extLst>
      <p:ext uri="{BB962C8B-B14F-4D97-AF65-F5344CB8AC3E}">
        <p14:creationId xmlns:p14="http://schemas.microsoft.com/office/powerpoint/2010/main" val="28472804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Show video of preceptor</a:t>
            </a:r>
          </a:p>
          <a:p>
            <a:endParaRPr lang="en-GB" dirty="0"/>
          </a:p>
          <a:p>
            <a:r>
              <a:rPr lang="en-GB" dirty="0"/>
              <a:t>Ask delegates what </a:t>
            </a:r>
            <a:r>
              <a:rPr lang="en-GB" dirty="0" err="1"/>
              <a:t>preceptees</a:t>
            </a:r>
            <a:r>
              <a:rPr lang="en-GB" dirty="0"/>
              <a:t> are responsible for</a:t>
            </a:r>
          </a:p>
        </p:txBody>
      </p:sp>
      <p:sp>
        <p:nvSpPr>
          <p:cNvPr id="4" name="Slide Number Placeholder 3"/>
          <p:cNvSpPr>
            <a:spLocks noGrp="1"/>
          </p:cNvSpPr>
          <p:nvPr>
            <p:ph type="sldNum" sz="quarter" idx="10"/>
          </p:nvPr>
        </p:nvSpPr>
        <p:spPr/>
        <p:txBody>
          <a:bodyPr/>
          <a:lstStyle/>
          <a:p>
            <a:fld id="{228CE506-CAC9-4633-8605-305F2F453042}" type="slidenum">
              <a:rPr lang="en-GB" smtClean="0"/>
              <a:t>11</a:t>
            </a:fld>
            <a:endParaRPr lang="en-GB"/>
          </a:p>
        </p:txBody>
      </p:sp>
    </p:spTree>
    <p:extLst>
      <p:ext uri="{BB962C8B-B14F-4D97-AF65-F5344CB8AC3E}">
        <p14:creationId xmlns:p14="http://schemas.microsoft.com/office/powerpoint/2010/main" val="14817275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Suggest that preceptor goes through this with their preceptee at initial meeting</a:t>
            </a:r>
          </a:p>
        </p:txBody>
      </p:sp>
      <p:sp>
        <p:nvSpPr>
          <p:cNvPr id="4" name="Slide Number Placeholder 3"/>
          <p:cNvSpPr>
            <a:spLocks noGrp="1"/>
          </p:cNvSpPr>
          <p:nvPr>
            <p:ph type="sldNum" sz="quarter" idx="10"/>
          </p:nvPr>
        </p:nvSpPr>
        <p:spPr/>
        <p:txBody>
          <a:bodyPr/>
          <a:lstStyle/>
          <a:p>
            <a:fld id="{228CE506-CAC9-4633-8605-305F2F453042}" type="slidenum">
              <a:rPr lang="en-GB" smtClean="0"/>
              <a:t>12</a:t>
            </a:fld>
            <a:endParaRPr lang="en-GB"/>
          </a:p>
        </p:txBody>
      </p:sp>
    </p:spTree>
    <p:extLst>
      <p:ext uri="{BB962C8B-B14F-4D97-AF65-F5344CB8AC3E}">
        <p14:creationId xmlns:p14="http://schemas.microsoft.com/office/powerpoint/2010/main" val="37224483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There are two videos of </a:t>
            </a:r>
            <a:r>
              <a:rPr lang="en-GB" dirty="0" err="1"/>
              <a:t>preceptees</a:t>
            </a:r>
            <a:r>
              <a:rPr lang="en-GB" dirty="0"/>
              <a:t> – both are acute</a:t>
            </a:r>
          </a:p>
        </p:txBody>
      </p:sp>
      <p:sp>
        <p:nvSpPr>
          <p:cNvPr id="4" name="Slide Number Placeholder 3"/>
          <p:cNvSpPr>
            <a:spLocks noGrp="1"/>
          </p:cNvSpPr>
          <p:nvPr>
            <p:ph type="sldNum" sz="quarter" idx="10"/>
          </p:nvPr>
        </p:nvSpPr>
        <p:spPr/>
        <p:txBody>
          <a:bodyPr/>
          <a:lstStyle/>
          <a:p>
            <a:fld id="{228CE506-CAC9-4633-8605-305F2F453042}" type="slidenum">
              <a:rPr lang="en-GB" smtClean="0"/>
              <a:t>13</a:t>
            </a:fld>
            <a:endParaRPr lang="en-GB"/>
          </a:p>
        </p:txBody>
      </p:sp>
    </p:spTree>
    <p:extLst>
      <p:ext uri="{BB962C8B-B14F-4D97-AF65-F5344CB8AC3E}">
        <p14:creationId xmlns:p14="http://schemas.microsoft.com/office/powerpoint/2010/main" val="32620631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28CE506-CAC9-4633-8605-305F2F453042}" type="slidenum">
              <a:rPr lang="en-GB" smtClean="0"/>
              <a:t>14</a:t>
            </a:fld>
            <a:endParaRPr lang="en-GB"/>
          </a:p>
        </p:txBody>
      </p:sp>
    </p:spTree>
    <p:extLst>
      <p:ext uri="{BB962C8B-B14F-4D97-AF65-F5344CB8AC3E}">
        <p14:creationId xmlns:p14="http://schemas.microsoft.com/office/powerpoint/2010/main" val="12511124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Go through the main parts of the CapitalNurse preceptorship framework</a:t>
            </a:r>
          </a:p>
          <a:p>
            <a:endParaRPr lang="en-GB" dirty="0"/>
          </a:p>
          <a:p>
            <a:r>
              <a:rPr lang="en-GB" dirty="0"/>
              <a:t>Focus on protected time and meetings</a:t>
            </a:r>
          </a:p>
          <a:p>
            <a:endParaRPr lang="en-GB" dirty="0"/>
          </a:p>
          <a:p>
            <a:r>
              <a:rPr lang="en-GB" dirty="0"/>
              <a:t>Refer to meeting templates in the framework and the importance of documentation</a:t>
            </a:r>
          </a:p>
          <a:p>
            <a:endParaRPr lang="en-GB" dirty="0"/>
          </a:p>
          <a:p>
            <a:r>
              <a:rPr lang="en-GB" dirty="0"/>
              <a:t>Refer to the charter also in the framework which demonstrates a level of commitment from both preceptor and preceptee</a:t>
            </a:r>
          </a:p>
          <a:p>
            <a:endParaRPr lang="en-GB" dirty="0"/>
          </a:p>
          <a:p>
            <a:r>
              <a:rPr lang="en-GB" dirty="0"/>
              <a:t>Advise delegates that not all organisations will be using these – some will have their own formats and documents.  Ask delegates to check locally.</a:t>
            </a:r>
          </a:p>
        </p:txBody>
      </p:sp>
      <p:sp>
        <p:nvSpPr>
          <p:cNvPr id="4" name="Slide Number Placeholder 3"/>
          <p:cNvSpPr>
            <a:spLocks noGrp="1"/>
          </p:cNvSpPr>
          <p:nvPr>
            <p:ph type="sldNum" sz="quarter" idx="10"/>
          </p:nvPr>
        </p:nvSpPr>
        <p:spPr/>
        <p:txBody>
          <a:bodyPr/>
          <a:lstStyle/>
          <a:p>
            <a:fld id="{228CE506-CAC9-4633-8605-305F2F453042}" type="slidenum">
              <a:rPr lang="en-GB" smtClean="0"/>
              <a:t>15</a:t>
            </a:fld>
            <a:endParaRPr lang="en-GB"/>
          </a:p>
        </p:txBody>
      </p:sp>
    </p:spTree>
    <p:extLst>
      <p:ext uri="{BB962C8B-B14F-4D97-AF65-F5344CB8AC3E}">
        <p14:creationId xmlns:p14="http://schemas.microsoft.com/office/powerpoint/2010/main" val="15501538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delegates to consider in small groups how the NRN may feel.  Suggest they reflect back to when they were newly registered</a:t>
            </a:r>
          </a:p>
          <a:p>
            <a:endParaRPr lang="en-GB" dirty="0"/>
          </a:p>
          <a:p>
            <a:r>
              <a:rPr lang="en-GB" dirty="0"/>
              <a:t>Consider different levels of support between a student and an NRN</a:t>
            </a:r>
          </a:p>
          <a:p>
            <a:endParaRPr lang="en-GB" dirty="0"/>
          </a:p>
          <a:p>
            <a:r>
              <a:rPr lang="en-GB" dirty="0"/>
              <a:t>Once they have had time in groups, open up discussion</a:t>
            </a:r>
          </a:p>
        </p:txBody>
      </p:sp>
      <p:sp>
        <p:nvSpPr>
          <p:cNvPr id="4" name="Slide Number Placeholder 3"/>
          <p:cNvSpPr>
            <a:spLocks noGrp="1"/>
          </p:cNvSpPr>
          <p:nvPr>
            <p:ph type="sldNum" sz="quarter" idx="10"/>
          </p:nvPr>
        </p:nvSpPr>
        <p:spPr/>
        <p:txBody>
          <a:bodyPr/>
          <a:lstStyle/>
          <a:p>
            <a:fld id="{228CE506-CAC9-4633-8605-305F2F453042}" type="slidenum">
              <a:rPr lang="en-GB" smtClean="0"/>
              <a:t>16</a:t>
            </a:fld>
            <a:endParaRPr lang="en-GB"/>
          </a:p>
        </p:txBody>
      </p:sp>
    </p:spTree>
    <p:extLst>
      <p:ext uri="{BB962C8B-B14F-4D97-AF65-F5344CB8AC3E}">
        <p14:creationId xmlns:p14="http://schemas.microsoft.com/office/powerpoint/2010/main" val="192015876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Show the video of the third year student</a:t>
            </a:r>
          </a:p>
          <a:p>
            <a:endParaRPr lang="en-GB" dirty="0"/>
          </a:p>
          <a:p>
            <a:r>
              <a:rPr lang="en-GB" dirty="0"/>
              <a:t>Ask delegates how best to support the NRN</a:t>
            </a:r>
          </a:p>
        </p:txBody>
      </p:sp>
      <p:sp>
        <p:nvSpPr>
          <p:cNvPr id="4" name="Slide Number Placeholder 3"/>
          <p:cNvSpPr>
            <a:spLocks noGrp="1"/>
          </p:cNvSpPr>
          <p:nvPr>
            <p:ph type="sldNum" sz="quarter" idx="10"/>
          </p:nvPr>
        </p:nvSpPr>
        <p:spPr/>
        <p:txBody>
          <a:bodyPr/>
          <a:lstStyle/>
          <a:p>
            <a:fld id="{228CE506-CAC9-4633-8605-305F2F453042}" type="slidenum">
              <a:rPr lang="en-GB" smtClean="0"/>
              <a:t>17</a:t>
            </a:fld>
            <a:endParaRPr lang="en-GB"/>
          </a:p>
        </p:txBody>
      </p:sp>
    </p:spTree>
    <p:extLst>
      <p:ext uri="{BB962C8B-B14F-4D97-AF65-F5344CB8AC3E}">
        <p14:creationId xmlns:p14="http://schemas.microsoft.com/office/powerpoint/2010/main" val="25768524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28CE506-CAC9-4633-8605-305F2F453042}" type="slidenum">
              <a:rPr lang="en-GB" smtClean="0"/>
              <a:t>2</a:t>
            </a:fld>
            <a:endParaRPr lang="en-GB"/>
          </a:p>
        </p:txBody>
      </p:sp>
    </p:spTree>
    <p:extLst>
      <p:ext uri="{BB962C8B-B14F-4D97-AF65-F5344CB8AC3E}">
        <p14:creationId xmlns:p14="http://schemas.microsoft.com/office/powerpoint/2010/main" val="26301926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Background to CapitalNurse preceptorship:</a:t>
            </a:r>
          </a:p>
          <a:p>
            <a:endParaRPr lang="en-GB" dirty="0"/>
          </a:p>
          <a:p>
            <a:r>
              <a:rPr lang="en-GB" dirty="0"/>
              <a:t>Started in March</a:t>
            </a:r>
            <a:r>
              <a:rPr lang="en-GB" baseline="0" dirty="0"/>
              <a:t> 2017 as part of recruitment and retention </a:t>
            </a:r>
            <a:r>
              <a:rPr lang="en-GB" baseline="0" dirty="0" err="1"/>
              <a:t>workstream</a:t>
            </a:r>
            <a:r>
              <a:rPr lang="en-GB" baseline="0" dirty="0"/>
              <a:t> to attract and maintain nurses to London.</a:t>
            </a:r>
          </a:p>
          <a:p>
            <a:r>
              <a:rPr lang="en-GB" baseline="0" dirty="0"/>
              <a:t>Engagement with stakeholders from different trusts and primary care organisations through CapitalNurse conferences and forums throughout the process.</a:t>
            </a:r>
          </a:p>
          <a:p>
            <a:r>
              <a:rPr lang="en-GB" baseline="0" dirty="0"/>
              <a:t>Deep dive research with a number of organisations to identify best practice to build the CapitalNurse Preceptorship framework.</a:t>
            </a:r>
          </a:p>
          <a:p>
            <a:r>
              <a:rPr lang="en-GB" baseline="0" dirty="0"/>
              <a:t>Framework is the full document with all information and the model provides the skeleton with the principles of the framework.  There is a role descriptor for the preceptor, meeting templates, a charter between preceptor and preceptee, indicative content for the preceptee development programme which maps to the career framework.</a:t>
            </a:r>
          </a:p>
          <a:p>
            <a:r>
              <a:rPr lang="en-GB" baseline="0" dirty="0"/>
              <a:t>Full commitment of all 36 trusts pan-London (excluding London Ambulance who don’t take NRNs)</a:t>
            </a:r>
          </a:p>
          <a:p>
            <a:r>
              <a:rPr lang="en-GB" baseline="0" dirty="0"/>
              <a:t>Launch informally in September 2017 with a formal launch in January 2018.</a:t>
            </a:r>
          </a:p>
          <a:p>
            <a:r>
              <a:rPr lang="en-GB" baseline="0" dirty="0"/>
              <a:t>Organisations are adapting the framework to comply with their own requirements and settings so there will be local variations.</a:t>
            </a:r>
          </a:p>
          <a:p>
            <a:endParaRPr lang="en-GB" dirty="0"/>
          </a:p>
          <a:p>
            <a:endParaRPr lang="en-GB" dirty="0"/>
          </a:p>
          <a:p>
            <a:r>
              <a:rPr lang="en-GB" dirty="0"/>
              <a:t>Ask delegates what they understand by preceptorship.</a:t>
            </a:r>
          </a:p>
        </p:txBody>
      </p:sp>
      <p:sp>
        <p:nvSpPr>
          <p:cNvPr id="4" name="Slide Number Placeholder 3"/>
          <p:cNvSpPr>
            <a:spLocks noGrp="1"/>
          </p:cNvSpPr>
          <p:nvPr>
            <p:ph type="sldNum" sz="quarter" idx="10"/>
          </p:nvPr>
        </p:nvSpPr>
        <p:spPr/>
        <p:txBody>
          <a:bodyPr/>
          <a:lstStyle/>
          <a:p>
            <a:fld id="{228CE506-CAC9-4633-8605-305F2F453042}" type="slidenum">
              <a:rPr lang="en-GB" smtClean="0"/>
              <a:t>3</a:t>
            </a:fld>
            <a:endParaRPr lang="en-GB"/>
          </a:p>
        </p:txBody>
      </p:sp>
    </p:spTree>
    <p:extLst>
      <p:ext uri="{BB962C8B-B14F-4D97-AF65-F5344CB8AC3E}">
        <p14:creationId xmlns:p14="http://schemas.microsoft.com/office/powerpoint/2010/main" val="24042933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Talk about this generally and compare with what delegates currently understand</a:t>
            </a:r>
          </a:p>
        </p:txBody>
      </p:sp>
      <p:sp>
        <p:nvSpPr>
          <p:cNvPr id="4" name="Slide Number Placeholder 3"/>
          <p:cNvSpPr>
            <a:spLocks noGrp="1"/>
          </p:cNvSpPr>
          <p:nvPr>
            <p:ph type="sldNum" sz="quarter" idx="10"/>
          </p:nvPr>
        </p:nvSpPr>
        <p:spPr/>
        <p:txBody>
          <a:bodyPr/>
          <a:lstStyle/>
          <a:p>
            <a:fld id="{228CE506-CAC9-4633-8605-305F2F453042}" type="slidenum">
              <a:rPr lang="en-GB" smtClean="0"/>
              <a:t>4</a:t>
            </a:fld>
            <a:endParaRPr lang="en-GB"/>
          </a:p>
        </p:txBody>
      </p:sp>
    </p:spTree>
    <p:extLst>
      <p:ext uri="{BB962C8B-B14F-4D97-AF65-F5344CB8AC3E}">
        <p14:creationId xmlns:p14="http://schemas.microsoft.com/office/powerpoint/2010/main" val="36279265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Video clip of Jenny Halse one of the project leads on CapitalNurse Preceptorship showing value of preceptorship to nurses and organisations</a:t>
            </a:r>
          </a:p>
          <a:p>
            <a:endParaRPr lang="en-GB" dirty="0"/>
          </a:p>
          <a:p>
            <a:r>
              <a:rPr lang="en-GB" dirty="0"/>
              <a:t>Ask delegates what they think the role of the preceptorship lead is</a:t>
            </a:r>
          </a:p>
        </p:txBody>
      </p:sp>
      <p:sp>
        <p:nvSpPr>
          <p:cNvPr id="4" name="Slide Number Placeholder 3"/>
          <p:cNvSpPr>
            <a:spLocks noGrp="1"/>
          </p:cNvSpPr>
          <p:nvPr>
            <p:ph type="sldNum" sz="quarter" idx="10"/>
          </p:nvPr>
        </p:nvSpPr>
        <p:spPr/>
        <p:txBody>
          <a:bodyPr/>
          <a:lstStyle/>
          <a:p>
            <a:fld id="{228CE506-CAC9-4633-8605-305F2F453042}" type="slidenum">
              <a:rPr lang="en-GB" smtClean="0"/>
              <a:t>5</a:t>
            </a:fld>
            <a:endParaRPr lang="en-GB"/>
          </a:p>
        </p:txBody>
      </p:sp>
    </p:spTree>
    <p:extLst>
      <p:ext uri="{BB962C8B-B14F-4D97-AF65-F5344CB8AC3E}">
        <p14:creationId xmlns:p14="http://schemas.microsoft.com/office/powerpoint/2010/main" val="14174123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a:t>
            </a:r>
            <a:r>
              <a:rPr lang="en-GB" baseline="0" dirty="0"/>
              <a:t> preceptorship lead is defined in the CapitalNurse framework however not all organisations have the same role as some may have slightly different responsibilities.  This will depend on the organisation and setting.</a:t>
            </a:r>
            <a:endParaRPr lang="en-GB" dirty="0"/>
          </a:p>
        </p:txBody>
      </p:sp>
      <p:sp>
        <p:nvSpPr>
          <p:cNvPr id="4" name="Slide Number Placeholder 3"/>
          <p:cNvSpPr>
            <a:spLocks noGrp="1"/>
          </p:cNvSpPr>
          <p:nvPr>
            <p:ph type="sldNum" sz="quarter" idx="10"/>
          </p:nvPr>
        </p:nvSpPr>
        <p:spPr/>
        <p:txBody>
          <a:bodyPr/>
          <a:lstStyle/>
          <a:p>
            <a:fld id="{228CE506-CAC9-4633-8605-305F2F453042}" type="slidenum">
              <a:rPr lang="en-GB" smtClean="0"/>
              <a:t>6</a:t>
            </a:fld>
            <a:endParaRPr lang="en-GB"/>
          </a:p>
        </p:txBody>
      </p:sp>
    </p:spTree>
    <p:extLst>
      <p:ext uri="{BB962C8B-B14F-4D97-AF65-F5344CB8AC3E}">
        <p14:creationId xmlns:p14="http://schemas.microsoft.com/office/powerpoint/2010/main" val="22893003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There are two videos – one for acute and one for primary care.  Choose whichever is most appropriate</a:t>
            </a:r>
          </a:p>
          <a:p>
            <a:endParaRPr lang="en-GB" dirty="0"/>
          </a:p>
          <a:p>
            <a:r>
              <a:rPr lang="en-GB" dirty="0"/>
              <a:t>Afterwards ask delegates what they consider the role of the preceptor</a:t>
            </a:r>
          </a:p>
        </p:txBody>
      </p:sp>
      <p:sp>
        <p:nvSpPr>
          <p:cNvPr id="4" name="Slide Number Placeholder 3"/>
          <p:cNvSpPr>
            <a:spLocks noGrp="1"/>
          </p:cNvSpPr>
          <p:nvPr>
            <p:ph type="sldNum" sz="quarter" idx="10"/>
          </p:nvPr>
        </p:nvSpPr>
        <p:spPr/>
        <p:txBody>
          <a:bodyPr/>
          <a:lstStyle/>
          <a:p>
            <a:fld id="{228CE506-CAC9-4633-8605-305F2F453042}" type="slidenum">
              <a:rPr lang="en-GB" smtClean="0"/>
              <a:t>7</a:t>
            </a:fld>
            <a:endParaRPr lang="en-GB"/>
          </a:p>
        </p:txBody>
      </p:sp>
    </p:spTree>
    <p:extLst>
      <p:ext uri="{BB962C8B-B14F-4D97-AF65-F5344CB8AC3E}">
        <p14:creationId xmlns:p14="http://schemas.microsoft.com/office/powerpoint/2010/main" val="32619196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28CE506-CAC9-4633-8605-305F2F453042}" type="slidenum">
              <a:rPr lang="en-GB" smtClean="0"/>
              <a:t>8</a:t>
            </a:fld>
            <a:endParaRPr lang="en-GB"/>
          </a:p>
        </p:txBody>
      </p:sp>
    </p:spTree>
    <p:extLst>
      <p:ext uri="{BB962C8B-B14F-4D97-AF65-F5344CB8AC3E}">
        <p14:creationId xmlns:p14="http://schemas.microsoft.com/office/powerpoint/2010/main" val="13606844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delegates to discuss in small groups or pairs and consider the role of the preceptor and the responsibilities</a:t>
            </a:r>
          </a:p>
        </p:txBody>
      </p:sp>
      <p:sp>
        <p:nvSpPr>
          <p:cNvPr id="4" name="Slide Number Placeholder 3"/>
          <p:cNvSpPr>
            <a:spLocks noGrp="1"/>
          </p:cNvSpPr>
          <p:nvPr>
            <p:ph type="sldNum" sz="quarter" idx="10"/>
          </p:nvPr>
        </p:nvSpPr>
        <p:spPr/>
        <p:txBody>
          <a:bodyPr/>
          <a:lstStyle/>
          <a:p>
            <a:fld id="{228CE506-CAC9-4633-8605-305F2F453042}" type="slidenum">
              <a:rPr lang="en-GB" smtClean="0"/>
              <a:t>9</a:t>
            </a:fld>
            <a:endParaRPr lang="en-GB"/>
          </a:p>
        </p:txBody>
      </p:sp>
    </p:spTree>
    <p:extLst>
      <p:ext uri="{BB962C8B-B14F-4D97-AF65-F5344CB8AC3E}">
        <p14:creationId xmlns:p14="http://schemas.microsoft.com/office/powerpoint/2010/main" val="90630919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1" name="Picture 10" descr="Cover5.gif"/>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512" y="-10834"/>
            <a:ext cx="9180512" cy="5143500"/>
          </a:xfrm>
          <a:prstGeom prst="rect">
            <a:avLst/>
          </a:prstGeom>
        </p:spPr>
      </p:pic>
      <p:sp>
        <p:nvSpPr>
          <p:cNvPr id="12" name="Title 1"/>
          <p:cNvSpPr>
            <a:spLocks noGrp="1"/>
          </p:cNvSpPr>
          <p:nvPr>
            <p:ph type="ctrTitle"/>
          </p:nvPr>
        </p:nvSpPr>
        <p:spPr>
          <a:xfrm>
            <a:off x="685800" y="3717032"/>
            <a:ext cx="7772400" cy="928568"/>
          </a:xfrm>
        </p:spPr>
        <p:txBody>
          <a:bodyPr>
            <a:normAutofit/>
          </a:bodyPr>
          <a:lstStyle>
            <a:lvl1pPr>
              <a:defRPr sz="4000" b="1" i="0">
                <a:solidFill>
                  <a:srgbClr val="005EB8"/>
                </a:solidFill>
                <a:latin typeface="Arial"/>
                <a:cs typeface="Arial"/>
              </a:defRPr>
            </a:lvl1pPr>
          </a:lstStyle>
          <a:p>
            <a:r>
              <a:rPr lang="en-US"/>
              <a:t>Click to edit Master title style</a:t>
            </a:r>
            <a:endParaRPr lang="en-US" dirty="0"/>
          </a:p>
        </p:txBody>
      </p:sp>
      <p:sp>
        <p:nvSpPr>
          <p:cNvPr id="13" name="Subtitle 2"/>
          <p:cNvSpPr>
            <a:spLocks noGrp="1"/>
          </p:cNvSpPr>
          <p:nvPr>
            <p:ph type="subTitle" idx="1"/>
          </p:nvPr>
        </p:nvSpPr>
        <p:spPr>
          <a:xfrm>
            <a:off x="1259632" y="5096064"/>
            <a:ext cx="6400800" cy="422885"/>
          </a:xfrm>
        </p:spPr>
        <p:txBody>
          <a:bodyPr>
            <a:noAutofit/>
          </a:bodyPr>
          <a:lstStyle>
            <a:lvl1pPr marL="0" indent="0" algn="ctr">
              <a:buNone/>
              <a:defRPr sz="2800">
                <a:solidFill>
                  <a:srgbClr val="1F2E38"/>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4" name="TextBox 13"/>
          <p:cNvSpPr txBox="1"/>
          <p:nvPr userDrawn="1"/>
        </p:nvSpPr>
        <p:spPr>
          <a:xfrm>
            <a:off x="467351" y="6237312"/>
            <a:ext cx="8209300" cy="307777"/>
          </a:xfrm>
          <a:prstGeom prst="rect">
            <a:avLst/>
          </a:prstGeom>
          <a:noFill/>
        </p:spPr>
        <p:txBody>
          <a:bodyPr wrap="none" rtlCol="0">
            <a:spAutoFit/>
          </a:bodyPr>
          <a:lstStyle/>
          <a:p>
            <a:pPr algn="ctr"/>
            <a:r>
              <a:rPr lang="en-US" sz="1400" i="1" kern="1200" dirty="0" err="1">
                <a:solidFill>
                  <a:schemeClr val="tx1"/>
                </a:solidFill>
                <a:latin typeface="Arial"/>
                <a:ea typeface="+mn-ea"/>
                <a:cs typeface="Arial"/>
              </a:rPr>
              <a:t>CapitalNurse</a:t>
            </a:r>
            <a:r>
              <a:rPr lang="en-US" sz="1400" i="1" kern="1200" dirty="0">
                <a:solidFill>
                  <a:schemeClr val="tx1"/>
                </a:solidFill>
                <a:latin typeface="Arial"/>
                <a:ea typeface="+mn-ea"/>
                <a:cs typeface="Arial"/>
              </a:rPr>
              <a:t> is jointly sponsored by Health Education England, NHS England and NHS Improvement</a:t>
            </a:r>
            <a:endParaRPr lang="en-US" sz="1400" i="1" dirty="0">
              <a:latin typeface="Arial"/>
              <a:cs typeface="Arial"/>
            </a:endParaRPr>
          </a:p>
        </p:txBody>
      </p:sp>
    </p:spTree>
    <p:extLst>
      <p:ext uri="{BB962C8B-B14F-4D97-AF65-F5344CB8AC3E}">
        <p14:creationId xmlns:p14="http://schemas.microsoft.com/office/powerpoint/2010/main" val="30669523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4143EB0-A406-40B0-B43C-C4FD4ECAC128}" type="datetimeFigureOut">
              <a:rPr lang="en-GB" smtClean="0"/>
              <a:t>08/04/2024</a:t>
            </a:fld>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0C1879EF-4588-421E-A627-3976B3309EBC}" type="slidenum">
              <a:rPr lang="en-GB" smtClean="0"/>
              <a:t>‹#›</a:t>
            </a:fld>
            <a:endParaRPr lang="en-GB"/>
          </a:p>
        </p:txBody>
      </p:sp>
    </p:spTree>
    <p:extLst>
      <p:ext uri="{BB962C8B-B14F-4D97-AF65-F5344CB8AC3E}">
        <p14:creationId xmlns:p14="http://schemas.microsoft.com/office/powerpoint/2010/main" val="2950343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b="1">
                <a:solidFill>
                  <a:srgbClr val="0066CC"/>
                </a:solidFill>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pic>
        <p:nvPicPr>
          <p:cNvPr id="8" name="Picture 7" descr="Footer.gif"/>
          <p:cNvPicPr>
            <a:picLocks noChangeAspect="1"/>
          </p:cNvPicPr>
          <p:nvPr userDrawn="1"/>
        </p:nvPicPr>
        <p:blipFill rotWithShape="1">
          <a:blip r:embed="rId2" cstate="print">
            <a:extLst>
              <a:ext uri="{28A0092B-C50C-407E-A947-70E740481C1C}">
                <a14:useLocalDpi xmlns:a14="http://schemas.microsoft.com/office/drawing/2010/main" val="0"/>
              </a:ext>
            </a:extLst>
          </a:blip>
          <a:srcRect t="78486"/>
          <a:stretch/>
        </p:blipFill>
        <p:spPr>
          <a:xfrm>
            <a:off x="0" y="5766619"/>
            <a:ext cx="9180512" cy="1106588"/>
          </a:xfrm>
          <a:prstGeom prst="rect">
            <a:avLst/>
          </a:prstGeom>
        </p:spPr>
      </p:pic>
    </p:spTree>
    <p:extLst>
      <p:ext uri="{BB962C8B-B14F-4D97-AF65-F5344CB8AC3E}">
        <p14:creationId xmlns:p14="http://schemas.microsoft.com/office/powerpoint/2010/main" val="903324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8" name="Picture 7" descr="Footer.gif"/>
          <p:cNvPicPr>
            <a:picLocks noChangeAspect="1"/>
          </p:cNvPicPr>
          <p:nvPr userDrawn="1"/>
        </p:nvPicPr>
        <p:blipFill rotWithShape="1">
          <a:blip r:embed="rId2" cstate="print">
            <a:extLst>
              <a:ext uri="{28A0092B-C50C-407E-A947-70E740481C1C}">
                <a14:useLocalDpi xmlns:a14="http://schemas.microsoft.com/office/drawing/2010/main" val="0"/>
              </a:ext>
            </a:extLst>
          </a:blip>
          <a:srcRect t="78486"/>
          <a:stretch/>
        </p:blipFill>
        <p:spPr>
          <a:xfrm>
            <a:off x="0" y="5766619"/>
            <a:ext cx="9180512" cy="1106588"/>
          </a:xfrm>
          <a:prstGeom prst="rect">
            <a:avLst/>
          </a:prstGeom>
        </p:spPr>
      </p:pic>
    </p:spTree>
    <p:extLst>
      <p:ext uri="{BB962C8B-B14F-4D97-AF65-F5344CB8AC3E}">
        <p14:creationId xmlns:p14="http://schemas.microsoft.com/office/powerpoint/2010/main" val="23975288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10" name="Picture 9" descr="Footer.gif"/>
          <p:cNvPicPr>
            <a:picLocks noChangeAspect="1"/>
          </p:cNvPicPr>
          <p:nvPr userDrawn="1"/>
        </p:nvPicPr>
        <p:blipFill rotWithShape="1">
          <a:blip r:embed="rId2" cstate="print">
            <a:extLst>
              <a:ext uri="{28A0092B-C50C-407E-A947-70E740481C1C}">
                <a14:useLocalDpi xmlns:a14="http://schemas.microsoft.com/office/drawing/2010/main" val="0"/>
              </a:ext>
            </a:extLst>
          </a:blip>
          <a:srcRect t="78486"/>
          <a:stretch/>
        </p:blipFill>
        <p:spPr>
          <a:xfrm>
            <a:off x="0" y="5766619"/>
            <a:ext cx="9180512" cy="1106588"/>
          </a:xfrm>
          <a:prstGeom prst="rect">
            <a:avLst/>
          </a:prstGeom>
        </p:spPr>
      </p:pic>
    </p:spTree>
    <p:extLst>
      <p:ext uri="{BB962C8B-B14F-4D97-AF65-F5344CB8AC3E}">
        <p14:creationId xmlns:p14="http://schemas.microsoft.com/office/powerpoint/2010/main" val="29766819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pic>
        <p:nvPicPr>
          <p:cNvPr id="6" name="Picture 5" descr="Footer.gif"/>
          <p:cNvPicPr>
            <a:picLocks noChangeAspect="1"/>
          </p:cNvPicPr>
          <p:nvPr userDrawn="1"/>
        </p:nvPicPr>
        <p:blipFill rotWithShape="1">
          <a:blip r:embed="rId2" cstate="print">
            <a:extLst>
              <a:ext uri="{28A0092B-C50C-407E-A947-70E740481C1C}">
                <a14:useLocalDpi xmlns:a14="http://schemas.microsoft.com/office/drawing/2010/main" val="0"/>
              </a:ext>
            </a:extLst>
          </a:blip>
          <a:srcRect t="78486"/>
          <a:stretch/>
        </p:blipFill>
        <p:spPr>
          <a:xfrm>
            <a:off x="0" y="5766619"/>
            <a:ext cx="9180512" cy="1106588"/>
          </a:xfrm>
          <a:prstGeom prst="rect">
            <a:avLst/>
          </a:prstGeom>
        </p:spPr>
      </p:pic>
    </p:spTree>
    <p:extLst>
      <p:ext uri="{BB962C8B-B14F-4D97-AF65-F5344CB8AC3E}">
        <p14:creationId xmlns:p14="http://schemas.microsoft.com/office/powerpoint/2010/main" val="15854650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24143EB0-A406-40B0-B43C-C4FD4ECAC128}" type="datetimeFigureOut">
              <a:rPr lang="en-GB" smtClean="0"/>
              <a:t>08/04/2024</a:t>
            </a:fld>
            <a:endParaRPr lang="en-GB"/>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GB"/>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0C1879EF-4588-421E-A627-3976B3309EBC}" type="slidenum">
              <a:rPr lang="en-GB" smtClean="0"/>
              <a:t>‹#›</a:t>
            </a:fld>
            <a:endParaRPr lang="en-GB"/>
          </a:p>
        </p:txBody>
      </p:sp>
    </p:spTree>
    <p:extLst>
      <p:ext uri="{BB962C8B-B14F-4D97-AF65-F5344CB8AC3E}">
        <p14:creationId xmlns:p14="http://schemas.microsoft.com/office/powerpoint/2010/main" val="21926909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24143EB0-A406-40B0-B43C-C4FD4ECAC128}" type="datetimeFigureOut">
              <a:rPr lang="en-GB" smtClean="0"/>
              <a:t>08/04/2024</a:t>
            </a:fld>
            <a:endParaRPr lang="en-GB"/>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0C1879EF-4588-421E-A627-3976B3309EBC}" type="slidenum">
              <a:rPr lang="en-GB" smtClean="0"/>
              <a:t>‹#›</a:t>
            </a:fld>
            <a:endParaRPr lang="en-GB"/>
          </a:p>
        </p:txBody>
      </p:sp>
    </p:spTree>
    <p:extLst>
      <p:ext uri="{BB962C8B-B14F-4D97-AF65-F5344CB8AC3E}">
        <p14:creationId xmlns:p14="http://schemas.microsoft.com/office/powerpoint/2010/main" val="33307540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24143EB0-A406-40B0-B43C-C4FD4ECAC128}" type="datetimeFigureOut">
              <a:rPr lang="en-GB" smtClean="0"/>
              <a:t>08/04/2024</a:t>
            </a:fld>
            <a:endParaRPr lang="en-GB"/>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0C1879EF-4588-421E-A627-3976B3309EBC}" type="slidenum">
              <a:rPr lang="en-GB" smtClean="0"/>
              <a:t>‹#›</a:t>
            </a:fld>
            <a:endParaRPr lang="en-GB"/>
          </a:p>
        </p:txBody>
      </p:sp>
    </p:spTree>
    <p:extLst>
      <p:ext uri="{BB962C8B-B14F-4D97-AF65-F5344CB8AC3E}">
        <p14:creationId xmlns:p14="http://schemas.microsoft.com/office/powerpoint/2010/main" val="41390017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4143EB0-A406-40B0-B43C-C4FD4ECAC128}" type="datetimeFigureOut">
              <a:rPr lang="en-GB" smtClean="0"/>
              <a:t>08/04/2024</a:t>
            </a:fld>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0C1879EF-4588-421E-A627-3976B3309EBC}" type="slidenum">
              <a:rPr lang="en-GB" smtClean="0"/>
              <a:t>‹#›</a:t>
            </a:fld>
            <a:endParaRPr lang="en-GB"/>
          </a:p>
        </p:txBody>
      </p:sp>
    </p:spTree>
    <p:extLst>
      <p:ext uri="{BB962C8B-B14F-4D97-AF65-F5344CB8AC3E}">
        <p14:creationId xmlns:p14="http://schemas.microsoft.com/office/powerpoint/2010/main" val="40711491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4865416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Lst>
  <p:txStyles>
    <p:titleStyle>
      <a:lvl1pPr algn="ctr" defTabSz="914400" rtl="0" eaLnBrk="1" latinLnBrk="0" hangingPunct="1">
        <a:spcBef>
          <a:spcPct val="0"/>
        </a:spcBef>
        <a:buNone/>
        <a:defRPr sz="4000" b="1" kern="1200">
          <a:solidFill>
            <a:srgbClr val="0070C0"/>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video" Target="https://www.youtube.com/embed/kHl2SvIwbvk" TargetMode="External"/><Relationship Id="rId4" Type="http://schemas.openxmlformats.org/officeDocument/2006/relationships/image" Target="../media/image6.jpe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video" Target="https://www.youtube.com/embed/R4AywV6P4UQ" TargetMode="External"/><Relationship Id="rId4" Type="http://schemas.openxmlformats.org/officeDocument/2006/relationships/image" Target="../media/image7.jpe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video" Target="https://www.youtube.com/embed/hpac1T7Mlqk" TargetMode="External"/><Relationship Id="rId4" Type="http://schemas.openxmlformats.org/officeDocument/2006/relationships/image" Target="../media/image8.jpe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video" Target="https://www.youtube.com/embed/sotOjXh44iI" TargetMode="External"/><Relationship Id="rId4" Type="http://schemas.openxmlformats.org/officeDocument/2006/relationships/image" Target="../media/image9.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ideo" Target="https://www.youtube.com/embed/pdwt1KYmFuc" TargetMode="Externa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ideo" Target="https://www.youtube.com/embed/NgohqW-dm6U" TargetMode="External"/><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ideo" Target="https://www.youtube.com/embed/7LgKWsBuXYQ" TargetMode="External"/><Relationship Id="rId4" Type="http://schemas.openxmlformats.org/officeDocument/2006/relationships/image" Target="../media/image5.jpe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05507" y="3874687"/>
            <a:ext cx="7772400" cy="928568"/>
          </a:xfrm>
        </p:spPr>
        <p:txBody>
          <a:bodyPr>
            <a:normAutofit/>
          </a:bodyPr>
          <a:lstStyle/>
          <a:p>
            <a:r>
              <a:rPr lang="en-GB" dirty="0"/>
              <a:t>What is Preceptorship?</a:t>
            </a:r>
          </a:p>
        </p:txBody>
      </p:sp>
    </p:spTree>
    <p:extLst>
      <p:ext uri="{BB962C8B-B14F-4D97-AF65-F5344CB8AC3E}">
        <p14:creationId xmlns:p14="http://schemas.microsoft.com/office/powerpoint/2010/main" val="28629933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dirty="0"/>
              <a:t>Roles and Responsibilities</a:t>
            </a:r>
          </a:p>
        </p:txBody>
      </p:sp>
      <p:sp>
        <p:nvSpPr>
          <p:cNvPr id="3" name="Content Placeholder 2"/>
          <p:cNvSpPr>
            <a:spLocks noGrp="1"/>
          </p:cNvSpPr>
          <p:nvPr>
            <p:ph idx="1"/>
          </p:nvPr>
        </p:nvSpPr>
        <p:spPr/>
        <p:txBody>
          <a:bodyPr>
            <a:normAutofit fontScale="92500"/>
          </a:bodyPr>
          <a:lstStyle/>
          <a:p>
            <a:r>
              <a:rPr lang="en-GB" dirty="0"/>
              <a:t>Preceptor</a:t>
            </a:r>
          </a:p>
          <a:p>
            <a:pPr lvl="1"/>
            <a:r>
              <a:rPr lang="en-GB" sz="2600" dirty="0"/>
              <a:t>Understands preceptorship framework, local policies and documentation</a:t>
            </a:r>
          </a:p>
          <a:p>
            <a:pPr lvl="1"/>
            <a:r>
              <a:rPr lang="en-GB" sz="2600" dirty="0"/>
              <a:t>Monitors completion of induction and other training</a:t>
            </a:r>
          </a:p>
          <a:p>
            <a:pPr lvl="1"/>
            <a:r>
              <a:rPr lang="en-GB" sz="2600" dirty="0"/>
              <a:t>Facilitates introductions</a:t>
            </a:r>
          </a:p>
          <a:p>
            <a:pPr lvl="1"/>
            <a:r>
              <a:rPr lang="en-GB" sz="2600" dirty="0"/>
              <a:t>Guides in assessing learning needs and establishing personal development plan with SMART objectives</a:t>
            </a:r>
          </a:p>
          <a:p>
            <a:pPr lvl="1"/>
            <a:r>
              <a:rPr lang="en-GB" sz="2600" dirty="0"/>
              <a:t>Gives timely and regular feedback</a:t>
            </a:r>
          </a:p>
          <a:p>
            <a:pPr lvl="1"/>
            <a:r>
              <a:rPr lang="en-GB" sz="2600" dirty="0"/>
              <a:t>Encourage a supportive learning environment</a:t>
            </a:r>
          </a:p>
          <a:p>
            <a:pPr lvl="1"/>
            <a:r>
              <a:rPr lang="en-GB" sz="2600" dirty="0"/>
              <a:t>Use coaching skills</a:t>
            </a:r>
          </a:p>
          <a:p>
            <a:pPr lvl="1"/>
            <a:endParaRPr lang="en-GB" dirty="0"/>
          </a:p>
        </p:txBody>
      </p:sp>
    </p:spTree>
    <p:extLst>
      <p:ext uri="{BB962C8B-B14F-4D97-AF65-F5344CB8AC3E}">
        <p14:creationId xmlns:p14="http://schemas.microsoft.com/office/powerpoint/2010/main" val="27206452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dirty="0"/>
              <a:t>Preceptor</a:t>
            </a:r>
          </a:p>
        </p:txBody>
      </p:sp>
      <p:sp>
        <p:nvSpPr>
          <p:cNvPr id="5" name="TextBox 4">
            <a:extLst>
              <a:ext uri="{FF2B5EF4-FFF2-40B4-BE49-F238E27FC236}">
                <a16:creationId xmlns:a16="http://schemas.microsoft.com/office/drawing/2014/main" id="{97AD33B0-373C-44D8-B7C7-3FDEC2FDB6AC}"/>
              </a:ext>
            </a:extLst>
          </p:cNvPr>
          <p:cNvSpPr txBox="1"/>
          <p:nvPr/>
        </p:nvSpPr>
        <p:spPr>
          <a:xfrm>
            <a:off x="534467" y="1232972"/>
            <a:ext cx="2520280" cy="369332"/>
          </a:xfrm>
          <a:prstGeom prst="rect">
            <a:avLst/>
          </a:prstGeom>
          <a:noFill/>
        </p:spPr>
        <p:txBody>
          <a:bodyPr wrap="square" rtlCol="0">
            <a:spAutoFit/>
          </a:bodyPr>
          <a:lstStyle/>
          <a:p>
            <a:r>
              <a:rPr lang="en-GB" dirty="0">
                <a:latin typeface="Arial" panose="020B0604020202020204" pitchFamily="34" charset="0"/>
                <a:cs typeface="Arial" panose="020B0604020202020204" pitchFamily="34" charset="0"/>
              </a:rPr>
              <a:t>Video:</a:t>
            </a:r>
          </a:p>
        </p:txBody>
      </p:sp>
      <p:pic>
        <p:nvPicPr>
          <p:cNvPr id="10" name="Picture 7">
            <a:hlinkClick r:id="" action="ppaction://media"/>
            <a:extLst>
              <a:ext uri="{FF2B5EF4-FFF2-40B4-BE49-F238E27FC236}">
                <a16:creationId xmlns:a16="http://schemas.microsoft.com/office/drawing/2014/main" id="{333B9C2F-B098-4572-8C1C-B1D3339ACF65}"/>
              </a:ext>
            </a:extLst>
          </p:cNvPr>
          <p:cNvPicPr>
            <a:picLocks noRot="1" noChangeAspect="1"/>
          </p:cNvPicPr>
          <p:nvPr>
            <a:videoFile r:link="rId1"/>
          </p:nvPr>
        </p:nvPicPr>
        <p:blipFill>
          <a:blip r:embed="rId4"/>
          <a:stretch>
            <a:fillRect/>
          </a:stretch>
        </p:blipFill>
        <p:spPr>
          <a:xfrm>
            <a:off x="2286000" y="2143125"/>
            <a:ext cx="4572000" cy="2571750"/>
          </a:xfrm>
          <a:prstGeom prst="rect">
            <a:avLst/>
          </a:prstGeom>
        </p:spPr>
      </p:pic>
    </p:spTree>
    <p:extLst>
      <p:ext uri="{BB962C8B-B14F-4D97-AF65-F5344CB8AC3E}">
        <p14:creationId xmlns:p14="http://schemas.microsoft.com/office/powerpoint/2010/main" val="33270585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dirty="0"/>
              <a:t>Roles and Responsibilities</a:t>
            </a:r>
          </a:p>
        </p:txBody>
      </p:sp>
      <p:sp>
        <p:nvSpPr>
          <p:cNvPr id="3" name="Content Placeholder 2"/>
          <p:cNvSpPr>
            <a:spLocks noGrp="1"/>
          </p:cNvSpPr>
          <p:nvPr>
            <p:ph idx="1"/>
          </p:nvPr>
        </p:nvSpPr>
        <p:spPr/>
        <p:txBody>
          <a:bodyPr>
            <a:normAutofit lnSpcReduction="10000"/>
          </a:bodyPr>
          <a:lstStyle/>
          <a:p>
            <a:r>
              <a:rPr lang="en-GB" dirty="0"/>
              <a:t>Preceptee</a:t>
            </a:r>
          </a:p>
          <a:p>
            <a:pPr lvl="1"/>
            <a:r>
              <a:rPr lang="en-GB" dirty="0"/>
              <a:t>Engages fully in preceptorship programme</a:t>
            </a:r>
          </a:p>
          <a:p>
            <a:pPr lvl="1"/>
            <a:r>
              <a:rPr lang="en-GB" dirty="0"/>
              <a:t>Completes induction and other required training</a:t>
            </a:r>
          </a:p>
          <a:p>
            <a:pPr lvl="1"/>
            <a:r>
              <a:rPr lang="en-GB" dirty="0"/>
              <a:t>Attends regular meetings with preceptor</a:t>
            </a:r>
          </a:p>
          <a:p>
            <a:pPr lvl="1"/>
            <a:r>
              <a:rPr lang="en-GB" dirty="0"/>
              <a:t>Actively seeks feedback</a:t>
            </a:r>
          </a:p>
          <a:p>
            <a:pPr lvl="1"/>
            <a:r>
              <a:rPr lang="en-GB" dirty="0"/>
              <a:t>Reflects on professional practice</a:t>
            </a:r>
          </a:p>
          <a:p>
            <a:pPr lvl="1"/>
            <a:r>
              <a:rPr lang="en-GB" dirty="0"/>
              <a:t>Takes ownership of own development</a:t>
            </a:r>
          </a:p>
          <a:p>
            <a:pPr lvl="1"/>
            <a:r>
              <a:rPr lang="en-GB" dirty="0"/>
              <a:t>Escalates concerns</a:t>
            </a:r>
          </a:p>
        </p:txBody>
      </p:sp>
    </p:spTree>
    <p:extLst>
      <p:ext uri="{BB962C8B-B14F-4D97-AF65-F5344CB8AC3E}">
        <p14:creationId xmlns:p14="http://schemas.microsoft.com/office/powerpoint/2010/main" val="5040971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dirty="0"/>
              <a:t>The Preceptee - Franca</a:t>
            </a:r>
          </a:p>
        </p:txBody>
      </p:sp>
      <p:sp>
        <p:nvSpPr>
          <p:cNvPr id="5" name="TextBox 4">
            <a:extLst>
              <a:ext uri="{FF2B5EF4-FFF2-40B4-BE49-F238E27FC236}">
                <a16:creationId xmlns:a16="http://schemas.microsoft.com/office/drawing/2014/main" id="{9EB40E4E-19EC-434D-B771-3EB939442302}"/>
              </a:ext>
            </a:extLst>
          </p:cNvPr>
          <p:cNvSpPr txBox="1"/>
          <p:nvPr/>
        </p:nvSpPr>
        <p:spPr>
          <a:xfrm>
            <a:off x="534467" y="1232972"/>
            <a:ext cx="2520280" cy="369332"/>
          </a:xfrm>
          <a:prstGeom prst="rect">
            <a:avLst/>
          </a:prstGeom>
          <a:noFill/>
        </p:spPr>
        <p:txBody>
          <a:bodyPr wrap="square" rtlCol="0">
            <a:spAutoFit/>
          </a:bodyPr>
          <a:lstStyle/>
          <a:p>
            <a:r>
              <a:rPr lang="en-GB" dirty="0">
                <a:latin typeface="Arial" panose="020B0604020202020204" pitchFamily="34" charset="0"/>
                <a:cs typeface="Arial" panose="020B0604020202020204" pitchFamily="34" charset="0"/>
              </a:rPr>
              <a:t>Video:</a:t>
            </a:r>
          </a:p>
        </p:txBody>
      </p:sp>
      <p:pic>
        <p:nvPicPr>
          <p:cNvPr id="3" name="Picture 3">
            <a:hlinkClick r:id="" action="ppaction://media"/>
            <a:extLst>
              <a:ext uri="{FF2B5EF4-FFF2-40B4-BE49-F238E27FC236}">
                <a16:creationId xmlns:a16="http://schemas.microsoft.com/office/drawing/2014/main" id="{5AFFD540-D655-4A94-92BE-6CF35BD2C295}"/>
              </a:ext>
            </a:extLst>
          </p:cNvPr>
          <p:cNvPicPr>
            <a:picLocks noRot="1" noChangeAspect="1"/>
          </p:cNvPicPr>
          <p:nvPr>
            <a:videoFile r:link="rId1"/>
          </p:nvPr>
        </p:nvPicPr>
        <p:blipFill>
          <a:blip r:embed="rId4"/>
          <a:stretch>
            <a:fillRect/>
          </a:stretch>
        </p:blipFill>
        <p:spPr>
          <a:xfrm>
            <a:off x="2286000" y="2143125"/>
            <a:ext cx="4572000" cy="2571750"/>
          </a:xfrm>
          <a:prstGeom prst="rect">
            <a:avLst/>
          </a:prstGeom>
        </p:spPr>
      </p:pic>
    </p:spTree>
    <p:extLst>
      <p:ext uri="{BB962C8B-B14F-4D97-AF65-F5344CB8AC3E}">
        <p14:creationId xmlns:p14="http://schemas.microsoft.com/office/powerpoint/2010/main" val="26794906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dirty="0"/>
              <a:t>The Preceptee - Alice</a:t>
            </a:r>
          </a:p>
        </p:txBody>
      </p:sp>
      <p:sp>
        <p:nvSpPr>
          <p:cNvPr id="5" name="TextBox 4">
            <a:extLst>
              <a:ext uri="{FF2B5EF4-FFF2-40B4-BE49-F238E27FC236}">
                <a16:creationId xmlns:a16="http://schemas.microsoft.com/office/drawing/2014/main" id="{0A90A048-72C1-4A13-AF95-6CF19121EF9A}"/>
              </a:ext>
            </a:extLst>
          </p:cNvPr>
          <p:cNvSpPr txBox="1"/>
          <p:nvPr/>
        </p:nvSpPr>
        <p:spPr>
          <a:xfrm>
            <a:off x="534467" y="1232972"/>
            <a:ext cx="2520280" cy="369332"/>
          </a:xfrm>
          <a:prstGeom prst="rect">
            <a:avLst/>
          </a:prstGeom>
          <a:noFill/>
        </p:spPr>
        <p:txBody>
          <a:bodyPr wrap="square" rtlCol="0">
            <a:spAutoFit/>
          </a:bodyPr>
          <a:lstStyle/>
          <a:p>
            <a:r>
              <a:rPr lang="en-GB" dirty="0">
                <a:latin typeface="Arial" panose="020B0604020202020204" pitchFamily="34" charset="0"/>
                <a:cs typeface="Arial" panose="020B0604020202020204" pitchFamily="34" charset="0"/>
              </a:rPr>
              <a:t>Video:</a:t>
            </a:r>
          </a:p>
        </p:txBody>
      </p:sp>
      <p:pic>
        <p:nvPicPr>
          <p:cNvPr id="7" name="Picture 7">
            <a:hlinkClick r:id="" action="ppaction://media"/>
            <a:extLst>
              <a:ext uri="{FF2B5EF4-FFF2-40B4-BE49-F238E27FC236}">
                <a16:creationId xmlns:a16="http://schemas.microsoft.com/office/drawing/2014/main" id="{8DAE7FBB-D7FF-45E8-8637-8EFA11A5BD51}"/>
              </a:ext>
            </a:extLst>
          </p:cNvPr>
          <p:cNvPicPr>
            <a:picLocks noRot="1" noChangeAspect="1"/>
          </p:cNvPicPr>
          <p:nvPr>
            <a:videoFile r:link="rId1"/>
          </p:nvPr>
        </p:nvPicPr>
        <p:blipFill>
          <a:blip r:embed="rId4"/>
          <a:stretch>
            <a:fillRect/>
          </a:stretch>
        </p:blipFill>
        <p:spPr>
          <a:xfrm>
            <a:off x="2286000" y="2143125"/>
            <a:ext cx="4572000" cy="2571750"/>
          </a:xfrm>
          <a:prstGeom prst="rect">
            <a:avLst/>
          </a:prstGeom>
        </p:spPr>
      </p:pic>
    </p:spTree>
    <p:extLst>
      <p:ext uri="{BB962C8B-B14F-4D97-AF65-F5344CB8AC3E}">
        <p14:creationId xmlns:p14="http://schemas.microsoft.com/office/powerpoint/2010/main" val="19582365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dirty="0"/>
              <a:t>Preceptorship Framework</a:t>
            </a:r>
          </a:p>
        </p:txBody>
      </p:sp>
      <p:graphicFrame>
        <p:nvGraphicFramePr>
          <p:cNvPr id="4" name="Table 3"/>
          <p:cNvGraphicFramePr>
            <a:graphicFrameLocks noGrp="1"/>
          </p:cNvGraphicFramePr>
          <p:nvPr>
            <p:extLst>
              <p:ext uri="{D42A27DB-BD31-4B8C-83A1-F6EECF244321}">
                <p14:modId xmlns:p14="http://schemas.microsoft.com/office/powerpoint/2010/main" val="291218724"/>
              </p:ext>
            </p:extLst>
          </p:nvPr>
        </p:nvGraphicFramePr>
        <p:xfrm>
          <a:off x="467544" y="1268760"/>
          <a:ext cx="8352928" cy="4815840"/>
        </p:xfrm>
        <a:graphic>
          <a:graphicData uri="http://schemas.openxmlformats.org/drawingml/2006/table">
            <a:tbl>
              <a:tblPr bandRow="1">
                <a:tableStyleId>{BC89EF96-8CEA-46FF-86C4-4CE0E7609802}</a:tableStyleId>
              </a:tblPr>
              <a:tblGrid>
                <a:gridCol w="3288456">
                  <a:extLst>
                    <a:ext uri="{9D8B030D-6E8A-4147-A177-3AD203B41FA5}">
                      <a16:colId xmlns:a16="http://schemas.microsoft.com/office/drawing/2014/main" val="20000"/>
                    </a:ext>
                  </a:extLst>
                </a:gridCol>
                <a:gridCol w="5064472">
                  <a:extLst>
                    <a:ext uri="{9D8B030D-6E8A-4147-A177-3AD203B41FA5}">
                      <a16:colId xmlns:a16="http://schemas.microsoft.com/office/drawing/2014/main" val="20001"/>
                    </a:ext>
                  </a:extLst>
                </a:gridCol>
              </a:tblGrid>
              <a:tr h="370840">
                <a:tc>
                  <a:txBody>
                    <a:bodyPr/>
                    <a:lstStyle/>
                    <a:p>
                      <a:r>
                        <a:rPr lang="en-GB" sz="2000" b="1" dirty="0"/>
                        <a:t>Programme Length</a:t>
                      </a:r>
                    </a:p>
                  </a:txBody>
                  <a:tcPr/>
                </a:tc>
                <a:tc>
                  <a:txBody>
                    <a:bodyPr/>
                    <a:lstStyle/>
                    <a:p>
                      <a:pPr marL="0" indent="0">
                        <a:buFont typeface="Arial" panose="020B0604020202020204" pitchFamily="34" charset="0"/>
                        <a:buNone/>
                      </a:pPr>
                      <a:r>
                        <a:rPr lang="en-GB" sz="2000" dirty="0"/>
                        <a:t>6-12 months</a:t>
                      </a:r>
                    </a:p>
                  </a:txBody>
                  <a:tcPr/>
                </a:tc>
                <a:extLst>
                  <a:ext uri="{0D108BD9-81ED-4DB2-BD59-A6C34878D82A}">
                    <a16:rowId xmlns:a16="http://schemas.microsoft.com/office/drawing/2014/main" val="10000"/>
                  </a:ext>
                </a:extLst>
              </a:tr>
              <a:tr h="370840">
                <a:tc>
                  <a:txBody>
                    <a:bodyPr/>
                    <a:lstStyle/>
                    <a:p>
                      <a:r>
                        <a:rPr lang="en-GB" sz="2000" b="1" dirty="0"/>
                        <a:t>Time requirements:</a:t>
                      </a:r>
                    </a:p>
                  </a:txBody>
                  <a:tcPr/>
                </a:tc>
                <a:tc>
                  <a:txBody>
                    <a:bodyPr/>
                    <a:lstStyle/>
                    <a:p>
                      <a:pPr marL="0" indent="0">
                        <a:buFont typeface="Arial" panose="020B0604020202020204" pitchFamily="34" charset="0"/>
                        <a:buNone/>
                      </a:pPr>
                      <a:r>
                        <a:rPr lang="en-GB" sz="2000" dirty="0"/>
                        <a:t>4</a:t>
                      </a:r>
                      <a:r>
                        <a:rPr lang="en-GB" sz="2000" baseline="0" dirty="0"/>
                        <a:t> shifts over first month</a:t>
                      </a:r>
                    </a:p>
                  </a:txBody>
                  <a:tcPr/>
                </a:tc>
                <a:extLst>
                  <a:ext uri="{0D108BD9-81ED-4DB2-BD59-A6C34878D82A}">
                    <a16:rowId xmlns:a16="http://schemas.microsoft.com/office/drawing/2014/main" val="10001"/>
                  </a:ext>
                </a:extLst>
              </a:tr>
              <a:tr h="370840">
                <a:tc>
                  <a:txBody>
                    <a:bodyPr/>
                    <a:lstStyle/>
                    <a:p>
                      <a:r>
                        <a:rPr lang="en-GB" sz="2000" b="1" dirty="0"/>
                        <a:t>Meetings:</a:t>
                      </a:r>
                    </a:p>
                  </a:txBody>
                  <a:tcPr/>
                </a:tc>
                <a:tc>
                  <a:txBody>
                    <a:bodyPr/>
                    <a:lstStyle/>
                    <a:p>
                      <a:pPr marL="285750" indent="-285750">
                        <a:buFont typeface="Arial" panose="020B0604020202020204" pitchFamily="34" charset="0"/>
                        <a:buChar char="•"/>
                      </a:pPr>
                      <a:r>
                        <a:rPr lang="en-GB" sz="2000" dirty="0"/>
                        <a:t>Initial during induction period</a:t>
                      </a:r>
                    </a:p>
                    <a:p>
                      <a:pPr marL="285750" indent="-285750">
                        <a:buFont typeface="Arial" panose="020B0604020202020204" pitchFamily="34" charset="0"/>
                        <a:buChar char="•"/>
                      </a:pPr>
                      <a:r>
                        <a:rPr lang="en-GB" sz="2000" dirty="0"/>
                        <a:t>Interim meetings – 3, 6 and 9 months</a:t>
                      </a:r>
                    </a:p>
                    <a:p>
                      <a:pPr marL="285750" indent="-285750">
                        <a:buFont typeface="Arial" panose="020B0604020202020204" pitchFamily="34" charset="0"/>
                        <a:buChar char="•"/>
                      </a:pPr>
                      <a:r>
                        <a:rPr lang="en-GB" sz="2000" dirty="0"/>
                        <a:t>Final meeting with sign-off</a:t>
                      </a:r>
                    </a:p>
                  </a:txBody>
                  <a:tcPr/>
                </a:tc>
                <a:extLst>
                  <a:ext uri="{0D108BD9-81ED-4DB2-BD59-A6C34878D82A}">
                    <a16:rowId xmlns:a16="http://schemas.microsoft.com/office/drawing/2014/main" val="10002"/>
                  </a:ext>
                </a:extLst>
              </a:tr>
              <a:tr h="370840">
                <a:tc>
                  <a:txBody>
                    <a:bodyPr/>
                    <a:lstStyle/>
                    <a:p>
                      <a:r>
                        <a:rPr lang="en-GB" sz="2000" b="1" dirty="0"/>
                        <a:t>Charter:</a:t>
                      </a:r>
                    </a:p>
                  </a:txBody>
                  <a:tcPr/>
                </a:tc>
                <a:tc>
                  <a:txBody>
                    <a:bodyPr/>
                    <a:lstStyle/>
                    <a:p>
                      <a:r>
                        <a:rPr lang="en-GB" sz="2000" dirty="0"/>
                        <a:t>Agreement between preceptor and preceptee</a:t>
                      </a:r>
                    </a:p>
                  </a:txBody>
                  <a:tcPr/>
                </a:tc>
                <a:extLst>
                  <a:ext uri="{0D108BD9-81ED-4DB2-BD59-A6C34878D82A}">
                    <a16:rowId xmlns:a16="http://schemas.microsoft.com/office/drawing/2014/main" val="10003"/>
                  </a:ext>
                </a:extLst>
              </a:tr>
              <a:tr h="370840">
                <a:tc>
                  <a:txBody>
                    <a:bodyPr/>
                    <a:lstStyle/>
                    <a:p>
                      <a:r>
                        <a:rPr lang="en-GB" sz="2000" b="1" dirty="0"/>
                        <a:t>Supernumerary period:</a:t>
                      </a:r>
                    </a:p>
                  </a:txBody>
                  <a:tcPr/>
                </a:tc>
                <a:tc>
                  <a:txBody>
                    <a:bodyPr/>
                    <a:lstStyle/>
                    <a:p>
                      <a:r>
                        <a:rPr lang="en-GB" sz="2000" dirty="0"/>
                        <a:t>1-2 weeks at</a:t>
                      </a:r>
                      <a:r>
                        <a:rPr lang="en-GB" sz="2000" baseline="0" dirty="0"/>
                        <a:t> outset depending on setting</a:t>
                      </a:r>
                      <a:endParaRPr lang="en-GB" sz="2000" dirty="0"/>
                    </a:p>
                  </a:txBody>
                  <a:tcPr/>
                </a:tc>
                <a:extLst>
                  <a:ext uri="{0D108BD9-81ED-4DB2-BD59-A6C34878D82A}">
                    <a16:rowId xmlns:a16="http://schemas.microsoft.com/office/drawing/2014/main" val="10004"/>
                  </a:ext>
                </a:extLst>
              </a:tr>
              <a:tr h="370840">
                <a:tc>
                  <a:txBody>
                    <a:bodyPr/>
                    <a:lstStyle/>
                    <a:p>
                      <a:r>
                        <a:rPr lang="en-GB" sz="2000" b="1" dirty="0"/>
                        <a:t>Indicative content of preceptee development programme:</a:t>
                      </a:r>
                    </a:p>
                  </a:txBody>
                  <a:tcPr/>
                </a:tc>
                <a:tc>
                  <a:txBody>
                    <a:bodyPr/>
                    <a:lstStyle/>
                    <a:p>
                      <a:pPr marL="285750" lvl="0" indent="-285750">
                        <a:buFont typeface="Arial" panose="020B0604020202020204" pitchFamily="34" charset="0"/>
                        <a:buChar char="•"/>
                      </a:pPr>
                      <a:r>
                        <a:rPr lang="en-US" sz="2000" dirty="0"/>
                        <a:t>Transitional needs analysis </a:t>
                      </a:r>
                    </a:p>
                    <a:p>
                      <a:pPr marL="285750" lvl="0" indent="-285750">
                        <a:buFont typeface="Arial" panose="020B0604020202020204" pitchFamily="34" charset="0"/>
                        <a:buChar char="•"/>
                      </a:pPr>
                      <a:r>
                        <a:rPr lang="en-US" sz="2000" dirty="0"/>
                        <a:t>Personal development plan</a:t>
                      </a:r>
                      <a:endParaRPr lang="en-GB" sz="2000" dirty="0">
                        <a:effectLst/>
                      </a:endParaRPr>
                    </a:p>
                    <a:p>
                      <a:pPr marL="285750" lvl="0" indent="-285750">
                        <a:buFont typeface="Arial" panose="020B0604020202020204" pitchFamily="34" charset="0"/>
                        <a:buChar char="•"/>
                      </a:pPr>
                      <a:r>
                        <a:rPr lang="en-GB" sz="2000" dirty="0"/>
                        <a:t>SMART objectives</a:t>
                      </a:r>
                    </a:p>
                    <a:p>
                      <a:pPr marL="285750" lvl="0" indent="-285750">
                        <a:buFont typeface="Arial" panose="020B0604020202020204" pitchFamily="34" charset="0"/>
                        <a:buChar char="•"/>
                      </a:pPr>
                      <a:r>
                        <a:rPr lang="en-GB" sz="2000" dirty="0">
                          <a:effectLst/>
                        </a:rPr>
                        <a:t>Reflection</a:t>
                      </a:r>
                    </a:p>
                    <a:p>
                      <a:pPr marL="285750" indent="-285750">
                        <a:buFont typeface="Arial" panose="020B0604020202020204" pitchFamily="34" charset="0"/>
                        <a:buChar char="•"/>
                      </a:pPr>
                      <a:r>
                        <a:rPr lang="en-GB" sz="2000" dirty="0"/>
                        <a:t>Facilitated learning  to include nine elements of the CapitalNurse Career Framework </a:t>
                      </a: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2102388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dirty="0"/>
              <a:t>The Newly Registered Nurse</a:t>
            </a:r>
          </a:p>
        </p:txBody>
      </p:sp>
      <p:sp>
        <p:nvSpPr>
          <p:cNvPr id="3" name="Content Placeholder 2"/>
          <p:cNvSpPr>
            <a:spLocks noGrp="1"/>
          </p:cNvSpPr>
          <p:nvPr>
            <p:ph idx="1"/>
          </p:nvPr>
        </p:nvSpPr>
        <p:spPr/>
        <p:txBody>
          <a:bodyPr/>
          <a:lstStyle/>
          <a:p>
            <a:r>
              <a:rPr lang="en-GB" dirty="0"/>
              <a:t>How are they feeling?</a:t>
            </a:r>
          </a:p>
          <a:p>
            <a:r>
              <a:rPr lang="en-GB" dirty="0"/>
              <a:t>What do they expect from preceptorship?</a:t>
            </a:r>
          </a:p>
          <a:p>
            <a:r>
              <a:rPr lang="en-GB" dirty="0"/>
              <a:t>Do they know what preceptorship is?</a:t>
            </a:r>
          </a:p>
          <a:p>
            <a:r>
              <a:rPr lang="en-GB" dirty="0"/>
              <a:t>How can you support them?</a:t>
            </a:r>
          </a:p>
          <a:p>
            <a:r>
              <a:rPr lang="en-GB" dirty="0"/>
              <a:t>How can you differentiate between the way you support a student and an NRN?</a:t>
            </a:r>
          </a:p>
        </p:txBody>
      </p:sp>
    </p:spTree>
    <p:extLst>
      <p:ext uri="{BB962C8B-B14F-4D97-AF65-F5344CB8AC3E}">
        <p14:creationId xmlns:p14="http://schemas.microsoft.com/office/powerpoint/2010/main" val="13027007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dirty="0"/>
              <a:t>The Newly Registered Nurse</a:t>
            </a:r>
            <a:endParaRPr lang="en-GB" dirty="0">
              <a:solidFill>
                <a:schemeClr val="tx1"/>
              </a:solidFill>
            </a:endParaRPr>
          </a:p>
        </p:txBody>
      </p:sp>
      <p:sp>
        <p:nvSpPr>
          <p:cNvPr id="5" name="TextBox 4">
            <a:extLst>
              <a:ext uri="{FF2B5EF4-FFF2-40B4-BE49-F238E27FC236}">
                <a16:creationId xmlns:a16="http://schemas.microsoft.com/office/drawing/2014/main" id="{F8F519F3-1F20-4537-A933-BC1192C2BACF}"/>
              </a:ext>
            </a:extLst>
          </p:cNvPr>
          <p:cNvSpPr txBox="1"/>
          <p:nvPr/>
        </p:nvSpPr>
        <p:spPr>
          <a:xfrm>
            <a:off x="534467" y="1232972"/>
            <a:ext cx="2520280" cy="369332"/>
          </a:xfrm>
          <a:prstGeom prst="rect">
            <a:avLst/>
          </a:prstGeom>
          <a:noFill/>
        </p:spPr>
        <p:txBody>
          <a:bodyPr wrap="square" rtlCol="0">
            <a:spAutoFit/>
          </a:bodyPr>
          <a:lstStyle/>
          <a:p>
            <a:r>
              <a:rPr lang="en-GB" dirty="0">
                <a:latin typeface="Arial" panose="020B0604020202020204" pitchFamily="34" charset="0"/>
                <a:cs typeface="Arial" panose="020B0604020202020204" pitchFamily="34" charset="0"/>
              </a:rPr>
              <a:t>Video:</a:t>
            </a:r>
          </a:p>
        </p:txBody>
      </p:sp>
      <p:pic>
        <p:nvPicPr>
          <p:cNvPr id="6" name="Picture 6">
            <a:hlinkClick r:id="" action="ppaction://media"/>
            <a:extLst>
              <a:ext uri="{FF2B5EF4-FFF2-40B4-BE49-F238E27FC236}">
                <a16:creationId xmlns:a16="http://schemas.microsoft.com/office/drawing/2014/main" id="{5BF6F1DB-FBEB-4221-8563-61504E647524}"/>
              </a:ext>
            </a:extLst>
          </p:cNvPr>
          <p:cNvPicPr>
            <a:picLocks noGrp="1" noRot="1" noChangeAspect="1"/>
          </p:cNvPicPr>
          <p:nvPr>
            <p:ph idx="1"/>
            <a:videoFile r:link="rId1"/>
          </p:nvPr>
        </p:nvPicPr>
        <p:blipFill>
          <a:blip r:embed="rId4"/>
          <a:stretch>
            <a:fillRect/>
          </a:stretch>
        </p:blipFill>
        <p:spPr>
          <a:xfrm>
            <a:off x="2286000" y="2148681"/>
            <a:ext cx="4572000" cy="3429000"/>
          </a:xfrm>
          <a:prstGeom prst="rect">
            <a:avLst/>
          </a:prstGeom>
        </p:spPr>
      </p:pic>
    </p:spTree>
    <p:extLst>
      <p:ext uri="{BB962C8B-B14F-4D97-AF65-F5344CB8AC3E}">
        <p14:creationId xmlns:p14="http://schemas.microsoft.com/office/powerpoint/2010/main" val="13641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dirty="0"/>
              <a:t>Workshop Objectives</a:t>
            </a:r>
          </a:p>
        </p:txBody>
      </p:sp>
      <p:sp>
        <p:nvSpPr>
          <p:cNvPr id="3" name="Content Placeholder 2"/>
          <p:cNvSpPr>
            <a:spLocks noGrp="1"/>
          </p:cNvSpPr>
          <p:nvPr>
            <p:ph idx="1"/>
          </p:nvPr>
        </p:nvSpPr>
        <p:spPr/>
        <p:txBody>
          <a:bodyPr>
            <a:normAutofit/>
          </a:bodyPr>
          <a:lstStyle/>
          <a:p>
            <a:pPr marL="0" indent="0">
              <a:buNone/>
            </a:pPr>
            <a:r>
              <a:rPr lang="en-GB" dirty="0"/>
              <a:t>By the end of the workshop delegates will:</a:t>
            </a:r>
          </a:p>
          <a:p>
            <a:pPr lvl="0"/>
            <a:r>
              <a:rPr lang="en-GB" dirty="0"/>
              <a:t>Have an understanding of the preceptorship framework, roles and responsibilities</a:t>
            </a:r>
          </a:p>
          <a:p>
            <a:pPr marL="0" indent="0">
              <a:buNone/>
            </a:pPr>
            <a:endParaRPr lang="en-GB" dirty="0"/>
          </a:p>
        </p:txBody>
      </p:sp>
    </p:spTree>
    <p:extLst>
      <p:ext uri="{BB962C8B-B14F-4D97-AF65-F5344CB8AC3E}">
        <p14:creationId xmlns:p14="http://schemas.microsoft.com/office/powerpoint/2010/main" val="8899874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dirty="0"/>
              <a:t>Topics</a:t>
            </a:r>
          </a:p>
        </p:txBody>
      </p:sp>
      <p:sp>
        <p:nvSpPr>
          <p:cNvPr id="3" name="Content Placeholder 2"/>
          <p:cNvSpPr>
            <a:spLocks noGrp="1"/>
          </p:cNvSpPr>
          <p:nvPr>
            <p:ph idx="1"/>
          </p:nvPr>
        </p:nvSpPr>
        <p:spPr/>
        <p:txBody>
          <a:bodyPr>
            <a:normAutofit/>
          </a:bodyPr>
          <a:lstStyle/>
          <a:p>
            <a:r>
              <a:rPr lang="en-GB" dirty="0"/>
              <a:t>CapitalNurse Preceptorship Framework</a:t>
            </a:r>
          </a:p>
          <a:p>
            <a:r>
              <a:rPr lang="en-GB" dirty="0"/>
              <a:t>Roles and responsibilities:</a:t>
            </a:r>
          </a:p>
          <a:p>
            <a:pPr lvl="1"/>
            <a:r>
              <a:rPr lang="en-GB" dirty="0"/>
              <a:t>Preceptorship lead</a:t>
            </a:r>
          </a:p>
          <a:p>
            <a:pPr lvl="1"/>
            <a:r>
              <a:rPr lang="en-GB" dirty="0"/>
              <a:t>Preceptor</a:t>
            </a:r>
          </a:p>
          <a:p>
            <a:pPr lvl="1"/>
            <a:r>
              <a:rPr lang="en-GB" dirty="0"/>
              <a:t>Preceptee</a:t>
            </a:r>
          </a:p>
          <a:p>
            <a:r>
              <a:rPr lang="en-GB" dirty="0"/>
              <a:t>The Newly Registered Nurse</a:t>
            </a:r>
          </a:p>
        </p:txBody>
      </p:sp>
    </p:spTree>
    <p:extLst>
      <p:ext uri="{BB962C8B-B14F-4D97-AF65-F5344CB8AC3E}">
        <p14:creationId xmlns:p14="http://schemas.microsoft.com/office/powerpoint/2010/main" val="37706793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dirty="0"/>
              <a:t>What is Preceptorship?</a:t>
            </a:r>
          </a:p>
        </p:txBody>
      </p:sp>
      <p:sp>
        <p:nvSpPr>
          <p:cNvPr id="3" name="Content Placeholder 2"/>
          <p:cNvSpPr>
            <a:spLocks noGrp="1"/>
          </p:cNvSpPr>
          <p:nvPr>
            <p:ph idx="1"/>
          </p:nvPr>
        </p:nvSpPr>
        <p:spPr>
          <a:xfrm>
            <a:off x="457200" y="2636912"/>
            <a:ext cx="8229600" cy="3489251"/>
          </a:xfrm>
        </p:spPr>
        <p:txBody>
          <a:bodyPr/>
          <a:lstStyle/>
          <a:p>
            <a:pPr marL="0" indent="0" algn="ctr">
              <a:buNone/>
            </a:pPr>
            <a:r>
              <a:rPr lang="en-GB" dirty="0"/>
              <a:t>“Supported transitionary period to develop confidence and competence in practice whilst continuing with professional development”</a:t>
            </a:r>
          </a:p>
          <a:p>
            <a:pPr marL="0" indent="0" algn="ctr">
              <a:buNone/>
            </a:pPr>
            <a:endParaRPr lang="en-GB" dirty="0"/>
          </a:p>
          <a:p>
            <a:pPr marL="0" indent="0" algn="ctr">
              <a:buNone/>
            </a:pPr>
            <a:r>
              <a:rPr lang="en-GB" sz="2400" i="1" dirty="0"/>
              <a:t>CapitalNurse Preceptorship Framework, 2017</a:t>
            </a:r>
          </a:p>
        </p:txBody>
      </p:sp>
    </p:spTree>
    <p:extLst>
      <p:ext uri="{BB962C8B-B14F-4D97-AF65-F5344CB8AC3E}">
        <p14:creationId xmlns:p14="http://schemas.microsoft.com/office/powerpoint/2010/main" val="5482728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dirty="0"/>
              <a:t>Why is Preceptorship valuable?</a:t>
            </a:r>
          </a:p>
        </p:txBody>
      </p:sp>
      <p:sp>
        <p:nvSpPr>
          <p:cNvPr id="3" name="TextBox 2">
            <a:extLst>
              <a:ext uri="{FF2B5EF4-FFF2-40B4-BE49-F238E27FC236}">
                <a16:creationId xmlns:a16="http://schemas.microsoft.com/office/drawing/2014/main" id="{49DF1A3A-7F4E-49FB-89DF-7C4E98C94F38}"/>
              </a:ext>
            </a:extLst>
          </p:cNvPr>
          <p:cNvSpPr txBox="1"/>
          <p:nvPr/>
        </p:nvSpPr>
        <p:spPr>
          <a:xfrm>
            <a:off x="534467" y="1232972"/>
            <a:ext cx="2520280" cy="369332"/>
          </a:xfrm>
          <a:prstGeom prst="rect">
            <a:avLst/>
          </a:prstGeom>
          <a:noFill/>
        </p:spPr>
        <p:txBody>
          <a:bodyPr wrap="square" rtlCol="0">
            <a:spAutoFit/>
          </a:bodyPr>
          <a:lstStyle/>
          <a:p>
            <a:r>
              <a:rPr lang="en-GB" dirty="0">
                <a:latin typeface="Arial" panose="020B0604020202020204" pitchFamily="34" charset="0"/>
                <a:cs typeface="Arial" panose="020B0604020202020204" pitchFamily="34" charset="0"/>
              </a:rPr>
              <a:t>Video:</a:t>
            </a:r>
          </a:p>
        </p:txBody>
      </p:sp>
      <p:pic>
        <p:nvPicPr>
          <p:cNvPr id="4" name="Picture 4">
            <a:hlinkClick r:id="" action="ppaction://media"/>
            <a:extLst>
              <a:ext uri="{FF2B5EF4-FFF2-40B4-BE49-F238E27FC236}">
                <a16:creationId xmlns:a16="http://schemas.microsoft.com/office/drawing/2014/main" id="{7220DC59-2C25-4DE9-A28E-9D243B8EA517}"/>
              </a:ext>
            </a:extLst>
          </p:cNvPr>
          <p:cNvPicPr>
            <a:picLocks noRot="1" noChangeAspect="1"/>
          </p:cNvPicPr>
          <p:nvPr>
            <a:videoFile r:link="rId1"/>
          </p:nvPr>
        </p:nvPicPr>
        <p:blipFill>
          <a:blip r:embed="rId4"/>
          <a:stretch>
            <a:fillRect/>
          </a:stretch>
        </p:blipFill>
        <p:spPr>
          <a:xfrm>
            <a:off x="2286000" y="2143125"/>
            <a:ext cx="4572000" cy="2571750"/>
          </a:xfrm>
          <a:prstGeom prst="rect">
            <a:avLst/>
          </a:prstGeom>
        </p:spPr>
      </p:pic>
    </p:spTree>
    <p:extLst>
      <p:ext uri="{BB962C8B-B14F-4D97-AF65-F5344CB8AC3E}">
        <p14:creationId xmlns:p14="http://schemas.microsoft.com/office/powerpoint/2010/main" val="42399319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dirty="0"/>
              <a:t>Roles and Responsibilities</a:t>
            </a:r>
          </a:p>
        </p:txBody>
      </p:sp>
      <p:sp>
        <p:nvSpPr>
          <p:cNvPr id="3" name="Content Placeholder 2"/>
          <p:cNvSpPr>
            <a:spLocks noGrp="1"/>
          </p:cNvSpPr>
          <p:nvPr>
            <p:ph idx="1"/>
          </p:nvPr>
        </p:nvSpPr>
        <p:spPr/>
        <p:txBody>
          <a:bodyPr/>
          <a:lstStyle/>
          <a:p>
            <a:r>
              <a:rPr lang="en-GB" dirty="0"/>
              <a:t>Preceptorship lead</a:t>
            </a:r>
          </a:p>
          <a:p>
            <a:pPr lvl="1"/>
            <a:r>
              <a:rPr lang="en-GB" dirty="0"/>
              <a:t>Identifies and develops preceptors</a:t>
            </a:r>
          </a:p>
          <a:p>
            <a:pPr lvl="1"/>
            <a:r>
              <a:rPr lang="en-GB" dirty="0"/>
              <a:t>Allocates preceptors to NRNs (this may be delegated locally)</a:t>
            </a:r>
          </a:p>
          <a:p>
            <a:pPr lvl="1"/>
            <a:r>
              <a:rPr lang="en-GB" dirty="0"/>
              <a:t>Provides appropriate support and guidance to preceptors</a:t>
            </a:r>
          </a:p>
          <a:p>
            <a:pPr lvl="1"/>
            <a:r>
              <a:rPr lang="en-GB" dirty="0"/>
              <a:t>May provide detail on preceptee study programme</a:t>
            </a:r>
          </a:p>
          <a:p>
            <a:pPr lvl="1"/>
            <a:r>
              <a:rPr lang="en-GB" dirty="0"/>
              <a:t>Tracks and monitors completion rates</a:t>
            </a:r>
          </a:p>
        </p:txBody>
      </p:sp>
    </p:spTree>
    <p:extLst>
      <p:ext uri="{BB962C8B-B14F-4D97-AF65-F5344CB8AC3E}">
        <p14:creationId xmlns:p14="http://schemas.microsoft.com/office/powerpoint/2010/main" val="34769096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dirty="0"/>
              <a:t>Preceptorship lead – Acute Care</a:t>
            </a:r>
          </a:p>
        </p:txBody>
      </p:sp>
      <p:sp>
        <p:nvSpPr>
          <p:cNvPr id="5" name="TextBox 4">
            <a:extLst>
              <a:ext uri="{FF2B5EF4-FFF2-40B4-BE49-F238E27FC236}">
                <a16:creationId xmlns:a16="http://schemas.microsoft.com/office/drawing/2014/main" id="{BCB3E41E-77A0-4A2D-9BB0-0C060B5ABA85}"/>
              </a:ext>
            </a:extLst>
          </p:cNvPr>
          <p:cNvSpPr txBox="1"/>
          <p:nvPr/>
        </p:nvSpPr>
        <p:spPr>
          <a:xfrm>
            <a:off x="534467" y="1232972"/>
            <a:ext cx="2520280" cy="369332"/>
          </a:xfrm>
          <a:prstGeom prst="rect">
            <a:avLst/>
          </a:prstGeom>
          <a:noFill/>
        </p:spPr>
        <p:txBody>
          <a:bodyPr wrap="square" rtlCol="0">
            <a:spAutoFit/>
          </a:bodyPr>
          <a:lstStyle/>
          <a:p>
            <a:r>
              <a:rPr lang="en-GB" dirty="0">
                <a:latin typeface="Arial" panose="020B0604020202020204" pitchFamily="34" charset="0"/>
                <a:cs typeface="Arial" panose="020B0604020202020204" pitchFamily="34" charset="0"/>
              </a:rPr>
              <a:t>Video:</a:t>
            </a:r>
          </a:p>
        </p:txBody>
      </p:sp>
      <p:pic>
        <p:nvPicPr>
          <p:cNvPr id="7" name="Picture 7">
            <a:hlinkClick r:id="" action="ppaction://media"/>
            <a:extLst>
              <a:ext uri="{FF2B5EF4-FFF2-40B4-BE49-F238E27FC236}">
                <a16:creationId xmlns:a16="http://schemas.microsoft.com/office/drawing/2014/main" id="{C9580815-19AF-456A-B457-991BA2C5DCC6}"/>
              </a:ext>
            </a:extLst>
          </p:cNvPr>
          <p:cNvPicPr>
            <a:picLocks noRot="1" noChangeAspect="1"/>
          </p:cNvPicPr>
          <p:nvPr>
            <a:videoFile r:link="rId1"/>
          </p:nvPr>
        </p:nvPicPr>
        <p:blipFill>
          <a:blip r:embed="rId4"/>
          <a:stretch>
            <a:fillRect/>
          </a:stretch>
        </p:blipFill>
        <p:spPr>
          <a:xfrm>
            <a:off x="2286000" y="2143125"/>
            <a:ext cx="4572000" cy="2571750"/>
          </a:xfrm>
          <a:prstGeom prst="rect">
            <a:avLst/>
          </a:prstGeom>
        </p:spPr>
      </p:pic>
    </p:spTree>
    <p:extLst>
      <p:ext uri="{BB962C8B-B14F-4D97-AF65-F5344CB8AC3E}">
        <p14:creationId xmlns:p14="http://schemas.microsoft.com/office/powerpoint/2010/main" val="38568582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GB" dirty="0"/>
              <a:t>Preceptorship lead – Primary Care</a:t>
            </a:r>
          </a:p>
        </p:txBody>
      </p:sp>
      <p:sp>
        <p:nvSpPr>
          <p:cNvPr id="5" name="TextBox 4">
            <a:extLst>
              <a:ext uri="{FF2B5EF4-FFF2-40B4-BE49-F238E27FC236}">
                <a16:creationId xmlns:a16="http://schemas.microsoft.com/office/drawing/2014/main" id="{912D04DC-4557-473B-A591-FB74213309A1}"/>
              </a:ext>
            </a:extLst>
          </p:cNvPr>
          <p:cNvSpPr txBox="1"/>
          <p:nvPr/>
        </p:nvSpPr>
        <p:spPr>
          <a:xfrm>
            <a:off x="534467" y="1232972"/>
            <a:ext cx="2520280" cy="369332"/>
          </a:xfrm>
          <a:prstGeom prst="rect">
            <a:avLst/>
          </a:prstGeom>
          <a:noFill/>
        </p:spPr>
        <p:txBody>
          <a:bodyPr wrap="square" rtlCol="0">
            <a:spAutoFit/>
          </a:bodyPr>
          <a:lstStyle/>
          <a:p>
            <a:r>
              <a:rPr lang="en-GB" dirty="0">
                <a:latin typeface="Arial" panose="020B0604020202020204" pitchFamily="34" charset="0"/>
                <a:cs typeface="Arial" panose="020B0604020202020204" pitchFamily="34" charset="0"/>
              </a:rPr>
              <a:t>Video:</a:t>
            </a:r>
          </a:p>
        </p:txBody>
      </p:sp>
      <p:pic>
        <p:nvPicPr>
          <p:cNvPr id="10" name="Picture 7">
            <a:hlinkClick r:id="" action="ppaction://media"/>
            <a:extLst>
              <a:ext uri="{FF2B5EF4-FFF2-40B4-BE49-F238E27FC236}">
                <a16:creationId xmlns:a16="http://schemas.microsoft.com/office/drawing/2014/main" id="{D2CD7662-14F4-46BF-8D6F-688C96C12DAB}"/>
              </a:ext>
            </a:extLst>
          </p:cNvPr>
          <p:cNvPicPr>
            <a:picLocks noRot="1" noChangeAspect="1"/>
          </p:cNvPicPr>
          <p:nvPr>
            <a:videoFile r:link="rId1"/>
          </p:nvPr>
        </p:nvPicPr>
        <p:blipFill>
          <a:blip r:embed="rId4"/>
          <a:stretch>
            <a:fillRect/>
          </a:stretch>
        </p:blipFill>
        <p:spPr>
          <a:xfrm>
            <a:off x="2448254" y="2482740"/>
            <a:ext cx="4572000" cy="2571750"/>
          </a:xfrm>
          <a:prstGeom prst="rect">
            <a:avLst/>
          </a:prstGeom>
        </p:spPr>
      </p:pic>
    </p:spTree>
    <p:extLst>
      <p:ext uri="{BB962C8B-B14F-4D97-AF65-F5344CB8AC3E}">
        <p14:creationId xmlns:p14="http://schemas.microsoft.com/office/powerpoint/2010/main" val="33687087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dirty="0"/>
              <a:t>Discussion</a:t>
            </a:r>
          </a:p>
        </p:txBody>
      </p:sp>
      <p:sp>
        <p:nvSpPr>
          <p:cNvPr id="3" name="Content Placeholder 2"/>
          <p:cNvSpPr>
            <a:spLocks noGrp="1"/>
          </p:cNvSpPr>
          <p:nvPr>
            <p:ph idx="1"/>
          </p:nvPr>
        </p:nvSpPr>
        <p:spPr>
          <a:xfrm>
            <a:off x="457200" y="2204864"/>
            <a:ext cx="8229600" cy="3921299"/>
          </a:xfrm>
        </p:spPr>
        <p:txBody>
          <a:bodyPr/>
          <a:lstStyle/>
          <a:p>
            <a:r>
              <a:rPr lang="en-GB" dirty="0"/>
              <a:t>Consider the role of the preceptor.  What are the responsibilities?</a:t>
            </a:r>
          </a:p>
        </p:txBody>
      </p:sp>
    </p:spTree>
    <p:extLst>
      <p:ext uri="{BB962C8B-B14F-4D97-AF65-F5344CB8AC3E}">
        <p14:creationId xmlns:p14="http://schemas.microsoft.com/office/powerpoint/2010/main" val="3775783646"/>
      </p:ext>
    </p:extLst>
  </p:cSld>
  <p:clrMapOvr>
    <a:masterClrMapping/>
  </p:clrMapOvr>
</p:sld>
</file>

<file path=ppt/theme/theme1.xml><?xml version="1.0" encoding="utf-8"?>
<a:theme xmlns:a="http://schemas.openxmlformats.org/drawingml/2006/main" name="CapitalNurs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d2389ad0-4628-4ca4-babd-a5e1ca1fc43d">
      <UserInfo>
        <DisplayName/>
        <AccountId xsi:nil="true"/>
        <AccountType/>
      </UserInfo>
    </SharedWithUsers>
    <NumberOrder xmlns="03b25e55-1fda-4dd5-9a75-c38d0989a0e2">6</NumberOrder>
    <Number xmlns="03b25e55-1fda-4dd5-9a75-c38d0989a0e2" xsi:nil="true"/>
    <lcf76f155ced4ddcb4097134ff3c332f xmlns="03b25e55-1fda-4dd5-9a75-c38d0989a0e2">
      <Terms xmlns="http://schemas.microsoft.com/office/infopath/2007/PartnerControls"/>
    </lcf76f155ced4ddcb4097134ff3c332f>
    <TaxCatchAll xmlns="d2389ad0-4628-4ca4-babd-a5e1ca1fc43d"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A0C5AF0A9AE0D4D8032BBF19C904698" ma:contentTypeVersion="20" ma:contentTypeDescription="Create a new document." ma:contentTypeScope="" ma:versionID="867221da17ec2f9c62b685efb7cd5391">
  <xsd:schema xmlns:xsd="http://www.w3.org/2001/XMLSchema" xmlns:xs="http://www.w3.org/2001/XMLSchema" xmlns:p="http://schemas.microsoft.com/office/2006/metadata/properties" xmlns:ns2="03b25e55-1fda-4dd5-9a75-c38d0989a0e2" xmlns:ns3="d2389ad0-4628-4ca4-babd-a5e1ca1fc43d" targetNamespace="http://schemas.microsoft.com/office/2006/metadata/properties" ma:root="true" ma:fieldsID="564d56024ec950cb51b530f9321c7ac6" ns2:_="" ns3:_="">
    <xsd:import namespace="03b25e55-1fda-4dd5-9a75-c38d0989a0e2"/>
    <xsd:import namespace="d2389ad0-4628-4ca4-babd-a5e1ca1fc43d"/>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3:SharedWithUsers" minOccurs="0"/>
                <xsd:element ref="ns3:SharedWithDetails" minOccurs="0"/>
                <xsd:element ref="ns2:MediaServiceDateTaken" minOccurs="0"/>
                <xsd:element ref="ns2:Number" minOccurs="0"/>
                <xsd:element ref="ns2:NumberOrder"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Location"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3b25e55-1fda-4dd5-9a75-c38d0989a0e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Number" ma:index="15" nillable="true" ma:displayName="Number" ma:format="Dropdown" ma:internalName="Number" ma:percentage="FALSE">
      <xsd:simpleType>
        <xsd:restriction base="dms:Number"/>
      </xsd:simpleType>
    </xsd:element>
    <xsd:element name="NumberOrder" ma:index="16" nillable="true" ma:displayName="Number Order" ma:default="6" ma:format="Dropdown" ma:indexed="true" ma:internalName="NumberOrder" ma:percentage="FALSE">
      <xsd:simpleType>
        <xsd:restriction base="dms:Number"/>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2b5e471e-86a7-4573-b003-24887ebde442" ma:termSetId="09814cd3-568e-fe90-9814-8d621ff8fb84" ma:anchorId="fba54fb3-c3e1-fe81-a776-ca4b69148c4d" ma:open="true" ma:isKeyword="false">
      <xsd:complexType>
        <xsd:sequence>
          <xsd:element ref="pc:Terms" minOccurs="0" maxOccurs="1"/>
        </xsd:sequence>
      </xsd:complexType>
    </xsd:element>
    <xsd:element name="MediaServiceLocation" ma:index="25" nillable="true" ma:displayName="Location" ma:indexed="true" ma:internalName="MediaServiceLocation" ma:readOnly="true">
      <xsd:simpleType>
        <xsd:restriction base="dms:Text"/>
      </xsd:simpleType>
    </xsd:element>
    <xsd:element name="MediaServiceObjectDetectorVersions" ma:index="26"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2389ad0-4628-4ca4-babd-a5e1ca1fc43d"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92e7178f-5b02-4f7e-a22e-1f7fb5c4485f}" ma:internalName="TaxCatchAll" ma:showField="CatchAllData" ma:web="d2389ad0-4628-4ca4-babd-a5e1ca1fc43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8C570BA-2C5C-4DBA-AFA5-6FCC365838AB}">
  <ds:schemaRefs>
    <ds:schemaRef ds:uri="http://schemas.microsoft.com/office/2006/metadata/properties"/>
    <ds:schemaRef ds:uri="http://purl.org/dc/dcmitype/"/>
    <ds:schemaRef ds:uri="976a681f-7bea-4948-bd9b-56488b4850df"/>
    <ds:schemaRef ds:uri="http://purl.org/dc/terms/"/>
    <ds:schemaRef ds:uri="http://purl.org/dc/elements/1.1/"/>
    <ds:schemaRef ds:uri="http://schemas.microsoft.com/office/infopath/2007/PartnerControls"/>
    <ds:schemaRef ds:uri="http://schemas.microsoft.com/office/2006/documentManagement/types"/>
    <ds:schemaRef ds:uri="http://schemas.openxmlformats.org/package/2006/metadata/core-properties"/>
    <ds:schemaRef ds:uri="88b2dfc3-8822-4183-86bc-b0e21f5eb8e2"/>
    <ds:schemaRef ds:uri="http://www.w3.org/XML/1998/namespace"/>
    <ds:schemaRef ds:uri="d2389ad0-4628-4ca4-babd-a5e1ca1fc43d"/>
    <ds:schemaRef ds:uri="03b25e55-1fda-4dd5-9a75-c38d0989a0e2"/>
  </ds:schemaRefs>
</ds:datastoreItem>
</file>

<file path=customXml/itemProps2.xml><?xml version="1.0" encoding="utf-8"?>
<ds:datastoreItem xmlns:ds="http://schemas.openxmlformats.org/officeDocument/2006/customXml" ds:itemID="{15E93353-2C69-4BAE-B393-0D3DF0BF779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3b25e55-1fda-4dd5-9a75-c38d0989a0e2"/>
    <ds:schemaRef ds:uri="d2389ad0-4628-4ca4-babd-a5e1ca1fc43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BD25E02-DB92-4BC4-8725-013D401655A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CapitalNurse</Template>
  <TotalTime>4806</TotalTime>
  <Words>869</Words>
  <Application>Microsoft Office PowerPoint</Application>
  <PresentationFormat>On-screen Show (4:3)</PresentationFormat>
  <Paragraphs>142</Paragraphs>
  <Slides>17</Slides>
  <Notes>17</Notes>
  <HiddenSlides>0</HiddenSlides>
  <MMClips>7</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CapitalNurse</vt:lpstr>
      <vt:lpstr>What is Preceptorship?</vt:lpstr>
      <vt:lpstr>Workshop Objectives</vt:lpstr>
      <vt:lpstr>Topics</vt:lpstr>
      <vt:lpstr>What is Preceptorship?</vt:lpstr>
      <vt:lpstr>Why is Preceptorship valuable?</vt:lpstr>
      <vt:lpstr>Roles and Responsibilities</vt:lpstr>
      <vt:lpstr>Preceptorship lead – Acute Care</vt:lpstr>
      <vt:lpstr>Preceptorship lead – Primary Care</vt:lpstr>
      <vt:lpstr>Discussion</vt:lpstr>
      <vt:lpstr>Roles and Responsibilities</vt:lpstr>
      <vt:lpstr>Preceptor</vt:lpstr>
      <vt:lpstr>Roles and Responsibilities</vt:lpstr>
      <vt:lpstr>The Preceptee - Franca</vt:lpstr>
      <vt:lpstr>The Preceptee - Alice</vt:lpstr>
      <vt:lpstr>Preceptorship Framework</vt:lpstr>
      <vt:lpstr>The Newly Registered Nurse</vt:lpstr>
      <vt:lpstr>The Newly Registered Nurse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Preceptor Development Workshop</dc:title>
  <dc:creator>Desiree Cox</dc:creator>
  <cp:lastModifiedBy>Junaid Bhatti</cp:lastModifiedBy>
  <cp:revision>36</cp:revision>
  <dcterms:created xsi:type="dcterms:W3CDTF">2018-04-03T13:42:55Z</dcterms:created>
  <dcterms:modified xsi:type="dcterms:W3CDTF">2024-04-08T14:53:39Z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0x0101001A0C5AF0A9AE0D4D8032BBF19C904698</vt:lpwstr>
  </property>
  <property fmtid="{D5CDD505-2E9C-101B-9397-08002B2CF9AE}" pid="3" name="Order">
    <vt:r8>1146100</vt:r8>
  </property>
  <property fmtid="{D5CDD505-2E9C-101B-9397-08002B2CF9AE}" pid="4" name="xd_Signature">
    <vt:bool>false</vt:bool>
  </property>
  <property fmtid="{D5CDD505-2E9C-101B-9397-08002B2CF9AE}" pid="5" name="xd_ProgID">
    <vt:lpwstr/>
  </property>
  <property fmtid="{D5CDD505-2E9C-101B-9397-08002B2CF9AE}" pid="6" name="ComplianceAssetId">
    <vt:lpwstr/>
  </property>
  <property fmtid="{D5CDD505-2E9C-101B-9397-08002B2CF9AE}" pid="7" name="TemplateUrl">
    <vt:lpwstr/>
  </property>
</Properties>
</file>